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6"/>
  </p:notesMasterIdLst>
  <p:sldIdLst>
    <p:sldId id="257" r:id="rId2"/>
    <p:sldId id="272" r:id="rId3"/>
    <p:sldId id="283" r:id="rId4"/>
    <p:sldId id="304" r:id="rId5"/>
    <p:sldId id="273" r:id="rId6"/>
    <p:sldId id="260" r:id="rId7"/>
    <p:sldId id="287" r:id="rId8"/>
    <p:sldId id="288" r:id="rId9"/>
    <p:sldId id="291" r:id="rId10"/>
    <p:sldId id="284" r:id="rId11"/>
    <p:sldId id="263" r:id="rId12"/>
    <p:sldId id="303" r:id="rId13"/>
    <p:sldId id="266" r:id="rId14"/>
    <p:sldId id="276" r:id="rId15"/>
    <p:sldId id="294" r:id="rId16"/>
    <p:sldId id="295" r:id="rId17"/>
    <p:sldId id="296" r:id="rId18"/>
    <p:sldId id="297" r:id="rId19"/>
    <p:sldId id="298" r:id="rId20"/>
    <p:sldId id="299" r:id="rId21"/>
    <p:sldId id="302" r:id="rId22"/>
    <p:sldId id="301" r:id="rId23"/>
    <p:sldId id="300" r:id="rId24"/>
    <p:sldId id="277"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rien andre" initials="aa" lastIdx="2" clrIdx="0">
    <p:extLst>
      <p:ext uri="{19B8F6BF-5375-455C-9EA6-DF929625EA0E}">
        <p15:presenceInfo xmlns:p15="http://schemas.microsoft.com/office/powerpoint/2012/main" userId="bb89952eb68421c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CCFFFF"/>
    <a:srgbClr val="333300"/>
    <a:srgbClr val="000000"/>
    <a:srgbClr val="660033"/>
    <a:srgbClr val="CC3399"/>
    <a:srgbClr val="469292"/>
    <a:srgbClr val="FF8D47"/>
    <a:srgbClr val="CA9D0E"/>
    <a:srgbClr val="B8D0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17" autoAdjust="0"/>
    <p:restoredTop sz="67715" autoAdjust="0"/>
  </p:normalViewPr>
  <p:slideViewPr>
    <p:cSldViewPr snapToGrid="0">
      <p:cViewPr varScale="1">
        <p:scale>
          <a:sx n="60" d="100"/>
          <a:sy n="60" d="100"/>
        </p:scale>
        <p:origin x="2530" y="48"/>
      </p:cViewPr>
      <p:guideLst/>
    </p:cSldViewPr>
  </p:slideViewPr>
  <p:outlineViewPr>
    <p:cViewPr>
      <p:scale>
        <a:sx n="33" d="100"/>
        <a:sy n="33" d="100"/>
      </p:scale>
      <p:origin x="0" y="-7699"/>
    </p:cViewPr>
  </p:outlineViewPr>
  <p:notesTextViewPr>
    <p:cViewPr>
      <p:scale>
        <a:sx n="1" d="1"/>
        <a:sy n="1" d="1"/>
      </p:scale>
      <p:origin x="0" y="0"/>
    </p:cViewPr>
  </p:notesTextViewPr>
  <p:notesViewPr>
    <p:cSldViewPr snapToGrid="0">
      <p:cViewPr varScale="1">
        <p:scale>
          <a:sx n="66" d="100"/>
          <a:sy n="66" d="100"/>
        </p:scale>
        <p:origin x="3086"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AEBF99-34C1-4AEC-8B5A-544C0F12581A}" type="datetimeFigureOut">
              <a:rPr lang="en-US" smtClean="0"/>
              <a:t>12/3/2015</a:t>
            </a:fld>
            <a:endParaRPr lang="en-US"/>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D507B5-985A-4EC5-9DE3-37C0326565AD}" type="slidenum">
              <a:rPr lang="en-US" smtClean="0"/>
              <a:t>‹N°›</a:t>
            </a:fld>
            <a:endParaRPr lang="en-US"/>
          </a:p>
        </p:txBody>
      </p:sp>
    </p:spTree>
    <p:extLst>
      <p:ext uri="{BB962C8B-B14F-4D97-AF65-F5344CB8AC3E}">
        <p14:creationId xmlns:p14="http://schemas.microsoft.com/office/powerpoint/2010/main" val="731421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As Johan has just shown you, Metabarcoding</a:t>
            </a:r>
            <a:r>
              <a:rPr lang="en-US" baseline="0" dirty="0" smtClean="0"/>
              <a:t> studies are becoming more and more popular with a field of applications  constantly increasing.</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the last three years now , one of my thesis objective consisted in performing a bacterial screening of the internal organs from a Canadian rodent, using next generation sequencing</a:t>
            </a:r>
          </a:p>
          <a:p>
            <a:endParaRPr lang="en-US" dirty="0" smtClean="0"/>
          </a:p>
          <a:p>
            <a:r>
              <a:rPr lang="en-US" dirty="0" smtClean="0"/>
              <a:t>So for today, I propose you to present the different</a:t>
            </a:r>
            <a:r>
              <a:rPr lang="en-US" baseline="0" dirty="0" smtClean="0"/>
              <a:t> challenges that biologists working in metabarcoding have to face, starting from the very beginning on the field, and presenting an overview of the following steps.</a:t>
            </a:r>
          </a:p>
          <a:p>
            <a:endParaRPr lang="en-US" dirty="0" smtClean="0"/>
          </a:p>
          <a:p>
            <a:r>
              <a:rPr lang="en-US" baseline="0" dirty="0" smtClean="0"/>
              <a:t>.</a:t>
            </a:r>
            <a:endParaRPr lang="en-US" dirty="0"/>
          </a:p>
        </p:txBody>
      </p:sp>
      <p:sp>
        <p:nvSpPr>
          <p:cNvPr id="4" name="Espace réservé du numéro de diapositive 3"/>
          <p:cNvSpPr>
            <a:spLocks noGrp="1"/>
          </p:cNvSpPr>
          <p:nvPr>
            <p:ph type="sldNum" sz="quarter" idx="10"/>
          </p:nvPr>
        </p:nvSpPr>
        <p:spPr/>
        <p:txBody>
          <a:bodyPr/>
          <a:lstStyle/>
          <a:p>
            <a:fld id="{D3D507B5-985A-4EC5-9DE3-37C0326565AD}" type="slidenum">
              <a:rPr lang="en-US" smtClean="0"/>
              <a:t>1</a:t>
            </a:fld>
            <a:endParaRPr lang="en-US" dirty="0"/>
          </a:p>
        </p:txBody>
      </p:sp>
    </p:spTree>
    <p:extLst>
      <p:ext uri="{BB962C8B-B14F-4D97-AF65-F5344CB8AC3E}">
        <p14:creationId xmlns:p14="http://schemas.microsoft.com/office/powerpoint/2010/main" val="3785975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At the end of the </a:t>
            </a:r>
            <a:r>
              <a:rPr lang="fr-BE" dirty="0" err="1" smtClean="0"/>
              <a:t>two</a:t>
            </a:r>
            <a:r>
              <a:rPr lang="fr-BE" dirty="0" smtClean="0"/>
              <a:t> </a:t>
            </a:r>
            <a:r>
              <a:rPr lang="fr-BE" dirty="0" err="1" smtClean="0"/>
              <a:t>pcr</a:t>
            </a:r>
            <a:r>
              <a:rPr lang="fr-BE" dirty="0" smtClean="0"/>
              <a:t> , </a:t>
            </a:r>
            <a:r>
              <a:rPr lang="fr-BE" dirty="0" err="1" smtClean="0"/>
              <a:t>you</a:t>
            </a:r>
            <a:r>
              <a:rPr lang="fr-BE" baseline="0" dirty="0" smtClean="0"/>
              <a:t> </a:t>
            </a:r>
            <a:r>
              <a:rPr lang="fr-BE" baseline="0" dirty="0" err="1" smtClean="0"/>
              <a:t>can</a:t>
            </a:r>
            <a:r>
              <a:rPr lang="fr-BE" baseline="0" dirty="0" smtClean="0"/>
              <a:t> </a:t>
            </a:r>
            <a:r>
              <a:rPr lang="fr-BE" baseline="0" dirty="0" err="1" smtClean="0"/>
              <a:t>verify</a:t>
            </a:r>
            <a:r>
              <a:rPr lang="fr-BE" baseline="0" dirty="0" smtClean="0"/>
              <a:t> on a gel </a:t>
            </a:r>
            <a:r>
              <a:rPr lang="fr-BE" baseline="0" dirty="0" err="1" smtClean="0"/>
              <a:t>that</a:t>
            </a:r>
            <a:r>
              <a:rPr lang="fr-BE" baseline="0" dirty="0" smtClean="0"/>
              <a:t> </a:t>
            </a:r>
            <a:r>
              <a:rPr lang="fr-BE" baseline="0" dirty="0" err="1" smtClean="0"/>
              <a:t>your</a:t>
            </a:r>
            <a:r>
              <a:rPr lang="fr-BE" baseline="0" dirty="0" smtClean="0"/>
              <a:t> first PCR </a:t>
            </a:r>
            <a:r>
              <a:rPr lang="fr-BE" baseline="0" dirty="0" err="1" smtClean="0"/>
              <a:t>worked</a:t>
            </a:r>
            <a:r>
              <a:rPr lang="fr-BE" baseline="0" dirty="0" smtClean="0"/>
              <a:t> and </a:t>
            </a:r>
            <a:r>
              <a:rPr lang="fr-BE" baseline="0" dirty="0" err="1" smtClean="0"/>
              <a:t>also</a:t>
            </a:r>
            <a:r>
              <a:rPr lang="fr-BE" baseline="0" dirty="0" smtClean="0"/>
              <a:t> </a:t>
            </a:r>
            <a:r>
              <a:rPr lang="fr-BE" baseline="0" dirty="0" err="1" smtClean="0"/>
              <a:t>that</a:t>
            </a:r>
            <a:r>
              <a:rPr lang="fr-BE" baseline="0" dirty="0" smtClean="0"/>
              <a:t> </a:t>
            </a:r>
            <a:r>
              <a:rPr lang="fr-BE" baseline="0" dirty="0" err="1" smtClean="0"/>
              <a:t>you</a:t>
            </a:r>
            <a:r>
              <a:rPr lang="fr-BE" baseline="0" dirty="0" smtClean="0"/>
              <a:t> </a:t>
            </a:r>
            <a:r>
              <a:rPr lang="fr-BE" baseline="0" dirty="0" err="1" smtClean="0"/>
              <a:t>succesfully</a:t>
            </a:r>
            <a:r>
              <a:rPr lang="fr-BE" baseline="0" dirty="0" smtClean="0"/>
              <a:t> </a:t>
            </a:r>
            <a:r>
              <a:rPr lang="fr-BE" baseline="0" dirty="0" err="1" smtClean="0"/>
              <a:t>attached</a:t>
            </a:r>
            <a:r>
              <a:rPr lang="fr-BE" baseline="0" dirty="0" smtClean="0"/>
              <a:t> the tags in the second PCR.</a:t>
            </a:r>
          </a:p>
          <a:p>
            <a:r>
              <a:rPr lang="fr-BE" baseline="0" dirty="0" smtClean="0"/>
              <a:t>On the gel </a:t>
            </a:r>
            <a:r>
              <a:rPr lang="fr-BE" baseline="0" dirty="0" err="1" smtClean="0"/>
              <a:t>here</a:t>
            </a:r>
            <a:r>
              <a:rPr lang="fr-BE" baseline="0" dirty="0" smtClean="0"/>
              <a:t>, </a:t>
            </a:r>
            <a:r>
              <a:rPr lang="fr-BE" baseline="0" dirty="0" err="1" smtClean="0"/>
              <a:t>we</a:t>
            </a:r>
            <a:r>
              <a:rPr lang="fr-BE" baseline="0" dirty="0" smtClean="0"/>
              <a:t> </a:t>
            </a:r>
            <a:r>
              <a:rPr lang="fr-BE" baseline="0" dirty="0" err="1" smtClean="0"/>
              <a:t>can</a:t>
            </a:r>
            <a:r>
              <a:rPr lang="fr-BE" baseline="0" dirty="0" smtClean="0"/>
              <a:t> </a:t>
            </a:r>
            <a:r>
              <a:rPr lang="fr-BE" baseline="0" dirty="0" err="1" smtClean="0"/>
              <a:t>indeed</a:t>
            </a:r>
            <a:r>
              <a:rPr lang="fr-BE" baseline="0" dirty="0" smtClean="0"/>
              <a:t> </a:t>
            </a:r>
            <a:r>
              <a:rPr lang="fr-BE" baseline="0" dirty="0" err="1" smtClean="0"/>
              <a:t>see</a:t>
            </a:r>
            <a:r>
              <a:rPr lang="fr-BE" baseline="0" dirty="0" smtClean="0"/>
              <a:t> </a:t>
            </a:r>
            <a:r>
              <a:rPr lang="fr-BE" baseline="0" dirty="0" err="1" smtClean="0"/>
              <a:t>that</a:t>
            </a:r>
            <a:r>
              <a:rPr lang="fr-BE" baseline="0" dirty="0" smtClean="0"/>
              <a:t> post-pcr2 </a:t>
            </a:r>
            <a:r>
              <a:rPr lang="fr-BE" baseline="0" dirty="0" err="1" smtClean="0"/>
              <a:t>samples</a:t>
            </a:r>
            <a:r>
              <a:rPr lang="fr-BE" baseline="0" dirty="0" smtClean="0"/>
              <a:t> are a bit longer </a:t>
            </a:r>
            <a:r>
              <a:rPr lang="fr-BE" baseline="0" dirty="0" err="1" smtClean="0"/>
              <a:t>than</a:t>
            </a:r>
            <a:r>
              <a:rPr lang="fr-BE" baseline="0" dirty="0" smtClean="0"/>
              <a:t> post pcr1 </a:t>
            </a:r>
            <a:r>
              <a:rPr lang="fr-BE" baseline="0" dirty="0" err="1" smtClean="0"/>
              <a:t>samples</a:t>
            </a:r>
            <a:r>
              <a:rPr lang="fr-BE" baseline="0" dirty="0" smtClean="0"/>
              <a:t>, </a:t>
            </a:r>
            <a:r>
              <a:rPr lang="fr-BE" baseline="0" dirty="0" err="1" smtClean="0"/>
              <a:t>which</a:t>
            </a:r>
            <a:r>
              <a:rPr lang="fr-BE" baseline="0" dirty="0" smtClean="0"/>
              <a:t> </a:t>
            </a:r>
            <a:r>
              <a:rPr lang="fr-BE" baseline="0" dirty="0" err="1" smtClean="0"/>
              <a:t>means</a:t>
            </a:r>
            <a:r>
              <a:rPr lang="fr-BE" baseline="0" dirty="0" smtClean="0"/>
              <a:t> </a:t>
            </a:r>
            <a:r>
              <a:rPr lang="fr-BE" baseline="0" dirty="0" err="1" smtClean="0"/>
              <a:t>that</a:t>
            </a:r>
            <a:r>
              <a:rPr lang="fr-BE" baseline="0" dirty="0" smtClean="0"/>
              <a:t> the tags have </a:t>
            </a:r>
            <a:r>
              <a:rPr lang="fr-BE" baseline="0" dirty="0" err="1" smtClean="0"/>
              <a:t>succesfully</a:t>
            </a:r>
            <a:r>
              <a:rPr lang="fr-BE" baseline="0" dirty="0" smtClean="0"/>
              <a:t> been </a:t>
            </a:r>
            <a:r>
              <a:rPr lang="fr-BE" baseline="0" dirty="0" err="1" smtClean="0"/>
              <a:t>attached</a:t>
            </a:r>
            <a:r>
              <a:rPr lang="fr-BE" baseline="0" dirty="0" smtClean="0"/>
              <a:t>.</a:t>
            </a:r>
            <a:endParaRPr lang="en-US" dirty="0"/>
          </a:p>
        </p:txBody>
      </p:sp>
      <p:sp>
        <p:nvSpPr>
          <p:cNvPr id="4" name="Espace réservé du numéro de diapositive 3"/>
          <p:cNvSpPr>
            <a:spLocks noGrp="1"/>
          </p:cNvSpPr>
          <p:nvPr>
            <p:ph type="sldNum" sz="quarter" idx="10"/>
          </p:nvPr>
        </p:nvSpPr>
        <p:spPr/>
        <p:txBody>
          <a:bodyPr/>
          <a:lstStyle/>
          <a:p>
            <a:fld id="{D3D507B5-985A-4EC5-9DE3-37C0326565AD}" type="slidenum">
              <a:rPr lang="en-US" smtClean="0"/>
              <a:t>10</a:t>
            </a:fld>
            <a:endParaRPr lang="en-US"/>
          </a:p>
        </p:txBody>
      </p:sp>
    </p:spTree>
    <p:extLst>
      <p:ext uri="{BB962C8B-B14F-4D97-AF65-F5344CB8AC3E}">
        <p14:creationId xmlns:p14="http://schemas.microsoft.com/office/powerpoint/2010/main" val="1548283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Next gen sequencing is</a:t>
            </a:r>
            <a:r>
              <a:rPr lang="en-US" baseline="0" dirty="0" smtClean="0"/>
              <a:t> a very sensitive method that</a:t>
            </a:r>
            <a:r>
              <a:rPr lang="en-US" dirty="0" smtClean="0"/>
              <a:t> requires clean</a:t>
            </a:r>
            <a:r>
              <a:rPr lang="en-US" baseline="0" dirty="0" smtClean="0"/>
              <a:t> PCR products. For this reason, purification steps are required after each PCR.</a:t>
            </a:r>
          </a:p>
          <a:p>
            <a:r>
              <a:rPr lang="fr-BE" baseline="0" dirty="0" smtClean="0"/>
              <a:t>This </a:t>
            </a:r>
            <a:r>
              <a:rPr lang="fr-BE" baseline="0" dirty="0" err="1" smtClean="0"/>
              <a:t>step</a:t>
            </a:r>
            <a:r>
              <a:rPr lang="fr-BE" baseline="0" dirty="0" smtClean="0"/>
              <a:t> </a:t>
            </a:r>
            <a:r>
              <a:rPr lang="fr-BE" baseline="0" dirty="0" err="1" smtClean="0"/>
              <a:t>allows</a:t>
            </a:r>
            <a:r>
              <a:rPr lang="fr-BE" baseline="0" dirty="0" smtClean="0"/>
              <a:t> to </a:t>
            </a:r>
            <a:r>
              <a:rPr lang="fr-BE" baseline="0" dirty="0" err="1" smtClean="0"/>
              <a:t>discard</a:t>
            </a:r>
            <a:r>
              <a:rPr lang="fr-BE" baseline="0" dirty="0" smtClean="0"/>
              <a:t> </a:t>
            </a:r>
            <a:r>
              <a:rPr lang="fr-BE" baseline="0" dirty="0" err="1" smtClean="0"/>
              <a:t>any</a:t>
            </a:r>
            <a:r>
              <a:rPr lang="fr-BE" baseline="0" dirty="0" smtClean="0"/>
              <a:t> </a:t>
            </a:r>
            <a:r>
              <a:rPr lang="fr-BE" baseline="0" dirty="0" err="1" smtClean="0"/>
              <a:t>primers</a:t>
            </a:r>
            <a:r>
              <a:rPr lang="fr-BE" baseline="0" dirty="0" smtClean="0"/>
              <a:t> and primer </a:t>
            </a:r>
            <a:r>
              <a:rPr lang="fr-BE" baseline="0" dirty="0" err="1" smtClean="0"/>
              <a:t>dimers</a:t>
            </a:r>
            <a:r>
              <a:rPr lang="fr-BE" baseline="0" dirty="0" smtClean="0"/>
              <a:t> </a:t>
            </a:r>
            <a:r>
              <a:rPr lang="fr-BE" baseline="0" dirty="0" err="1" smtClean="0"/>
              <a:t>present</a:t>
            </a:r>
            <a:r>
              <a:rPr lang="fr-BE" baseline="0" dirty="0" smtClean="0"/>
              <a:t> in the solution.</a:t>
            </a:r>
          </a:p>
          <a:p>
            <a:r>
              <a:rPr lang="fr-BE" baseline="0" dirty="0" smtClean="0"/>
              <a:t>The </a:t>
            </a:r>
            <a:r>
              <a:rPr lang="fr-BE" baseline="0" dirty="0" err="1" smtClean="0"/>
              <a:t>most</a:t>
            </a:r>
            <a:r>
              <a:rPr lang="fr-BE" baseline="0" dirty="0" smtClean="0"/>
              <a:t> </a:t>
            </a:r>
            <a:r>
              <a:rPr lang="fr-BE" baseline="0" dirty="0" err="1" smtClean="0"/>
              <a:t>commonly</a:t>
            </a:r>
            <a:r>
              <a:rPr lang="fr-BE" baseline="0" dirty="0" smtClean="0"/>
              <a:t> </a:t>
            </a:r>
            <a:r>
              <a:rPr lang="fr-BE" baseline="0" dirty="0" err="1" smtClean="0"/>
              <a:t>used</a:t>
            </a:r>
            <a:r>
              <a:rPr lang="fr-BE" baseline="0" dirty="0" smtClean="0"/>
              <a:t> </a:t>
            </a:r>
            <a:r>
              <a:rPr lang="fr-BE" baseline="0" dirty="0" err="1" smtClean="0"/>
              <a:t>method</a:t>
            </a:r>
            <a:r>
              <a:rPr lang="fr-BE" baseline="0" dirty="0" smtClean="0"/>
              <a:t> </a:t>
            </a:r>
            <a:r>
              <a:rPr lang="fr-BE" baseline="0" dirty="0" err="1" smtClean="0"/>
              <a:t>involves</a:t>
            </a:r>
            <a:r>
              <a:rPr lang="fr-BE" baseline="0" dirty="0" smtClean="0"/>
              <a:t> </a:t>
            </a:r>
            <a:r>
              <a:rPr lang="fr-BE" baseline="0" dirty="0" err="1" smtClean="0"/>
              <a:t>magnetic</a:t>
            </a:r>
            <a:r>
              <a:rPr lang="fr-BE" baseline="0" dirty="0" smtClean="0"/>
              <a:t> </a:t>
            </a:r>
            <a:r>
              <a:rPr lang="fr-BE" baseline="0" dirty="0" err="1" smtClean="0"/>
              <a:t>beads</a:t>
            </a:r>
            <a:r>
              <a:rPr lang="fr-BE" baseline="0" dirty="0" smtClean="0"/>
              <a:t> </a:t>
            </a:r>
            <a:r>
              <a:rPr lang="fr-BE" baseline="0" dirty="0" err="1" smtClean="0"/>
              <a:t>that</a:t>
            </a:r>
            <a:r>
              <a:rPr lang="fr-BE" baseline="0" dirty="0" smtClean="0"/>
              <a:t> </a:t>
            </a:r>
            <a:r>
              <a:rPr lang="fr-BE" baseline="0" dirty="0" err="1" smtClean="0"/>
              <a:t>will</a:t>
            </a:r>
            <a:r>
              <a:rPr lang="fr-BE" baseline="0" dirty="0" smtClean="0"/>
              <a:t> </a:t>
            </a:r>
            <a:r>
              <a:rPr lang="fr-BE" baseline="0" dirty="0" err="1" smtClean="0"/>
              <a:t>bind</a:t>
            </a:r>
            <a:r>
              <a:rPr lang="fr-BE" baseline="0" dirty="0" smtClean="0"/>
              <a:t> to the </a:t>
            </a:r>
            <a:r>
              <a:rPr lang="fr-BE" baseline="0" dirty="0" err="1" smtClean="0"/>
              <a:t>amplicons</a:t>
            </a:r>
            <a:r>
              <a:rPr lang="fr-BE" baseline="0" dirty="0" smtClean="0"/>
              <a:t> </a:t>
            </a:r>
            <a:r>
              <a:rPr lang="fr-BE" baseline="0" dirty="0" err="1" smtClean="0"/>
              <a:t>while</a:t>
            </a:r>
            <a:r>
              <a:rPr lang="fr-BE" baseline="0" dirty="0" smtClean="0"/>
              <a:t> all the </a:t>
            </a:r>
            <a:r>
              <a:rPr lang="fr-BE" baseline="0" dirty="0" err="1" smtClean="0"/>
              <a:t>waste</a:t>
            </a:r>
            <a:r>
              <a:rPr lang="fr-BE" baseline="0" dirty="0" smtClean="0"/>
              <a:t>, </a:t>
            </a:r>
            <a:r>
              <a:rPr lang="fr-BE" baseline="0" dirty="0" err="1" smtClean="0"/>
              <a:t>like</a:t>
            </a:r>
            <a:r>
              <a:rPr lang="fr-BE" baseline="0" dirty="0" smtClean="0"/>
              <a:t> </a:t>
            </a:r>
            <a:r>
              <a:rPr lang="fr-BE" baseline="0" dirty="0" err="1" smtClean="0"/>
              <a:t>primers</a:t>
            </a:r>
            <a:r>
              <a:rPr lang="fr-BE" baseline="0" dirty="0" smtClean="0"/>
              <a:t> are </a:t>
            </a:r>
            <a:r>
              <a:rPr lang="fr-BE" baseline="0" dirty="0" err="1" smtClean="0"/>
              <a:t>discarded</a:t>
            </a:r>
            <a:r>
              <a:rPr lang="fr-BE" baseline="0" dirty="0" smtClean="0"/>
              <a:t>.</a:t>
            </a:r>
          </a:p>
          <a:p>
            <a:endParaRPr lang="fr-BE" baseline="0" dirty="0" smtClean="0"/>
          </a:p>
          <a:p>
            <a:r>
              <a:rPr lang="fr-BE" baseline="0" dirty="0" err="1" smtClean="0"/>
              <a:t>dechets</a:t>
            </a:r>
            <a:endParaRPr lang="en-US" dirty="0"/>
          </a:p>
        </p:txBody>
      </p:sp>
      <p:sp>
        <p:nvSpPr>
          <p:cNvPr id="4" name="Espace réservé du numéro de diapositive 3"/>
          <p:cNvSpPr>
            <a:spLocks noGrp="1"/>
          </p:cNvSpPr>
          <p:nvPr>
            <p:ph type="sldNum" sz="quarter" idx="10"/>
          </p:nvPr>
        </p:nvSpPr>
        <p:spPr/>
        <p:txBody>
          <a:bodyPr/>
          <a:lstStyle/>
          <a:p>
            <a:fld id="{D3D507B5-985A-4EC5-9DE3-37C0326565AD}" type="slidenum">
              <a:rPr lang="en-US" smtClean="0"/>
              <a:t>11</a:t>
            </a:fld>
            <a:endParaRPr lang="en-US"/>
          </a:p>
        </p:txBody>
      </p:sp>
    </p:spTree>
    <p:extLst>
      <p:ext uri="{BB962C8B-B14F-4D97-AF65-F5344CB8AC3E}">
        <p14:creationId xmlns:p14="http://schemas.microsoft.com/office/powerpoint/2010/main" val="50422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aseline="0" dirty="0" err="1" smtClean="0"/>
              <a:t>After</a:t>
            </a:r>
            <a:r>
              <a:rPr lang="fr-BE" baseline="0" dirty="0" smtClean="0"/>
              <a:t> </a:t>
            </a:r>
            <a:r>
              <a:rPr lang="fr-BE" baseline="0" dirty="0" err="1" smtClean="0"/>
              <a:t>those</a:t>
            </a:r>
            <a:r>
              <a:rPr lang="fr-BE" baseline="0" dirty="0" smtClean="0"/>
              <a:t> PCR and </a:t>
            </a:r>
            <a:r>
              <a:rPr lang="fr-BE" baseline="0" dirty="0" err="1" smtClean="0"/>
              <a:t>their</a:t>
            </a:r>
            <a:r>
              <a:rPr lang="fr-BE" baseline="0" dirty="0" smtClean="0"/>
              <a:t> purifications, The last </a:t>
            </a:r>
            <a:r>
              <a:rPr lang="fr-BE" baseline="0" dirty="0" err="1" smtClean="0"/>
              <a:t>step</a:t>
            </a:r>
            <a:r>
              <a:rPr lang="fr-BE" baseline="0" dirty="0" smtClean="0"/>
              <a:t> </a:t>
            </a:r>
            <a:r>
              <a:rPr lang="fr-BE" baseline="0" dirty="0" err="1" smtClean="0"/>
              <a:t>consists</a:t>
            </a:r>
            <a:r>
              <a:rPr lang="fr-BE" baseline="0" dirty="0" smtClean="0"/>
              <a:t> in </a:t>
            </a:r>
            <a:r>
              <a:rPr lang="fr-BE" baseline="0" dirty="0" err="1" smtClean="0"/>
              <a:t>quantifying</a:t>
            </a:r>
            <a:r>
              <a:rPr lang="fr-BE" baseline="0" dirty="0" smtClean="0"/>
              <a:t> the </a:t>
            </a:r>
            <a:r>
              <a:rPr lang="fr-BE" baseline="0" dirty="0" err="1" smtClean="0"/>
              <a:t>dna</a:t>
            </a:r>
            <a:r>
              <a:rPr lang="fr-BE" baseline="0" dirty="0" smtClean="0"/>
              <a:t> </a:t>
            </a:r>
            <a:r>
              <a:rPr lang="fr-BE" baseline="0" dirty="0" err="1" smtClean="0"/>
              <a:t>from</a:t>
            </a:r>
            <a:r>
              <a:rPr lang="fr-BE" baseline="0" dirty="0" smtClean="0"/>
              <a:t> </a:t>
            </a:r>
            <a:r>
              <a:rPr lang="fr-BE" baseline="0" dirty="0" err="1" smtClean="0"/>
              <a:t>each</a:t>
            </a:r>
            <a:r>
              <a:rPr lang="fr-BE" baseline="0" dirty="0" smtClean="0"/>
              <a:t> of the </a:t>
            </a:r>
            <a:r>
              <a:rPr lang="fr-BE" baseline="0" dirty="0" err="1" smtClean="0"/>
              <a:t>sample</a:t>
            </a:r>
            <a:r>
              <a:rPr lang="fr-BE" baseline="0" dirty="0" smtClean="0"/>
              <a:t> and </a:t>
            </a:r>
            <a:r>
              <a:rPr lang="fr-BE" baseline="0" dirty="0" err="1" smtClean="0"/>
              <a:t>then</a:t>
            </a:r>
            <a:r>
              <a:rPr lang="fr-BE" baseline="0" dirty="0" smtClean="0"/>
              <a:t> in </a:t>
            </a:r>
            <a:r>
              <a:rPr lang="fr-BE" baseline="0" dirty="0" err="1" smtClean="0"/>
              <a:t>normalizing</a:t>
            </a:r>
            <a:r>
              <a:rPr lang="fr-BE" baseline="0" dirty="0" smtClean="0"/>
              <a:t> </a:t>
            </a:r>
            <a:r>
              <a:rPr lang="fr-BE" baseline="0" dirty="0" err="1" smtClean="0"/>
              <a:t>their</a:t>
            </a:r>
            <a:r>
              <a:rPr lang="fr-BE" baseline="0" dirty="0" smtClean="0"/>
              <a:t> concentration.</a:t>
            </a:r>
          </a:p>
          <a:p>
            <a:r>
              <a:rPr lang="fr-BE" baseline="0" dirty="0" err="1" smtClean="0"/>
              <a:t>Because</a:t>
            </a:r>
            <a:r>
              <a:rPr lang="fr-BE" baseline="0" dirty="0" smtClean="0"/>
              <a:t> </a:t>
            </a:r>
            <a:r>
              <a:rPr lang="fr-BE" baseline="0" dirty="0" err="1" smtClean="0"/>
              <a:t>each</a:t>
            </a:r>
            <a:r>
              <a:rPr lang="fr-BE" baseline="0" dirty="0" smtClean="0"/>
              <a:t> </a:t>
            </a:r>
            <a:r>
              <a:rPr lang="fr-BE" baseline="0" dirty="0" err="1" smtClean="0"/>
              <a:t>sample</a:t>
            </a:r>
            <a:r>
              <a:rPr lang="fr-BE" baseline="0" dirty="0" smtClean="0"/>
              <a:t> </a:t>
            </a:r>
            <a:r>
              <a:rPr lang="fr-BE" baseline="0" dirty="0" err="1" smtClean="0"/>
              <a:t>is</a:t>
            </a:r>
            <a:r>
              <a:rPr lang="fr-BE" baseline="0" dirty="0" smtClean="0"/>
              <a:t> </a:t>
            </a:r>
            <a:r>
              <a:rPr lang="fr-BE" baseline="0" dirty="0" err="1" smtClean="0"/>
              <a:t>individually</a:t>
            </a:r>
            <a:r>
              <a:rPr lang="fr-BE" baseline="0" dirty="0" smtClean="0"/>
              <a:t> </a:t>
            </a:r>
            <a:r>
              <a:rPr lang="fr-BE" baseline="0" dirty="0" err="1" smtClean="0"/>
              <a:t>tagged</a:t>
            </a:r>
            <a:r>
              <a:rPr lang="fr-BE" baseline="0" dirty="0" smtClean="0"/>
              <a:t>, </a:t>
            </a:r>
            <a:r>
              <a:rPr lang="fr-BE" baseline="0" dirty="0" err="1" smtClean="0"/>
              <a:t>you</a:t>
            </a:r>
            <a:r>
              <a:rPr lang="fr-BE" baseline="0" dirty="0" smtClean="0"/>
              <a:t> </a:t>
            </a:r>
            <a:r>
              <a:rPr lang="fr-BE" baseline="0" dirty="0" err="1" smtClean="0"/>
              <a:t>can</a:t>
            </a:r>
            <a:r>
              <a:rPr lang="fr-BE" baseline="0" dirty="0" smtClean="0"/>
              <a:t> </a:t>
            </a:r>
            <a:r>
              <a:rPr lang="fr-BE" baseline="0" dirty="0" err="1" smtClean="0"/>
              <a:t>now</a:t>
            </a:r>
            <a:r>
              <a:rPr lang="fr-BE" baseline="0" dirty="0" smtClean="0"/>
              <a:t> pool all of </a:t>
            </a:r>
            <a:r>
              <a:rPr lang="fr-BE" baseline="0" dirty="0" err="1" smtClean="0"/>
              <a:t>them</a:t>
            </a:r>
            <a:r>
              <a:rPr lang="fr-BE" baseline="0" dirty="0" smtClean="0"/>
              <a:t> in one tube and </a:t>
            </a:r>
            <a:r>
              <a:rPr lang="fr-BE" baseline="0" dirty="0" err="1" smtClean="0"/>
              <a:t>introduce</a:t>
            </a:r>
            <a:r>
              <a:rPr lang="fr-BE" baseline="0" dirty="0" smtClean="0"/>
              <a:t> </a:t>
            </a:r>
            <a:r>
              <a:rPr lang="fr-BE" baseline="0" dirty="0" err="1" smtClean="0"/>
              <a:t>this</a:t>
            </a:r>
            <a:r>
              <a:rPr lang="fr-BE" baseline="0" dirty="0" smtClean="0"/>
              <a:t> pool in the </a:t>
            </a:r>
            <a:r>
              <a:rPr lang="fr-BE" baseline="0" dirty="0" err="1" smtClean="0"/>
              <a:t>sequencer</a:t>
            </a:r>
            <a:r>
              <a:rPr lang="fr-BE" baseline="0" dirty="0" smtClean="0"/>
              <a:t>.</a:t>
            </a:r>
            <a:endParaRPr lang="en-US" baseline="0" dirty="0" smtClean="0"/>
          </a:p>
          <a:p>
            <a:endParaRPr lang="fr-BE" baseline="0" dirty="0" smtClean="0"/>
          </a:p>
          <a:p>
            <a:endParaRPr lang="fr-BE" baseline="0" dirty="0" smtClean="0"/>
          </a:p>
          <a:p>
            <a:endParaRPr lang="en-US" baseline="0" dirty="0" smtClean="0"/>
          </a:p>
        </p:txBody>
      </p:sp>
      <p:sp>
        <p:nvSpPr>
          <p:cNvPr id="4" name="Espace réservé du numéro de diapositive 3"/>
          <p:cNvSpPr>
            <a:spLocks noGrp="1"/>
          </p:cNvSpPr>
          <p:nvPr>
            <p:ph type="sldNum" sz="quarter" idx="10"/>
          </p:nvPr>
        </p:nvSpPr>
        <p:spPr/>
        <p:txBody>
          <a:bodyPr/>
          <a:lstStyle/>
          <a:p>
            <a:fld id="{D3D507B5-985A-4EC5-9DE3-37C0326565AD}" type="slidenum">
              <a:rPr lang="en-US" smtClean="0"/>
              <a:t>12</a:t>
            </a:fld>
            <a:endParaRPr lang="en-US"/>
          </a:p>
        </p:txBody>
      </p:sp>
    </p:spTree>
    <p:extLst>
      <p:ext uri="{BB962C8B-B14F-4D97-AF65-F5344CB8AC3E}">
        <p14:creationId xmlns:p14="http://schemas.microsoft.com/office/powerpoint/2010/main" val="1609272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err="1" smtClean="0"/>
              <a:t>Currently</a:t>
            </a:r>
            <a:r>
              <a:rPr lang="fr-BE" dirty="0" smtClean="0"/>
              <a:t>, </a:t>
            </a:r>
            <a:r>
              <a:rPr lang="fr-BE" dirty="0" err="1" smtClean="0"/>
              <a:t>there</a:t>
            </a:r>
            <a:r>
              <a:rPr lang="fr-BE" dirty="0" smtClean="0"/>
              <a:t> are </a:t>
            </a:r>
            <a:r>
              <a:rPr lang="fr-BE" dirty="0" err="1" smtClean="0"/>
              <a:t>different</a:t>
            </a:r>
            <a:r>
              <a:rPr lang="fr-BE" dirty="0" smtClean="0"/>
              <a:t> </a:t>
            </a:r>
            <a:r>
              <a:rPr lang="fr-BE" dirty="0" err="1" smtClean="0"/>
              <a:t>sequencing</a:t>
            </a:r>
            <a:r>
              <a:rPr lang="fr-BE" dirty="0" smtClean="0"/>
              <a:t> </a:t>
            </a:r>
            <a:r>
              <a:rPr lang="fr-BE" dirty="0" err="1" smtClean="0"/>
              <a:t>plateforms</a:t>
            </a:r>
            <a:r>
              <a:rPr lang="fr-BE" baseline="0" dirty="0" smtClean="0"/>
              <a:t> </a:t>
            </a:r>
            <a:r>
              <a:rPr lang="fr-BE" baseline="0" dirty="0" err="1" smtClean="0"/>
              <a:t>available</a:t>
            </a:r>
            <a:r>
              <a:rPr lang="fr-BE" baseline="0" dirty="0" smtClean="0"/>
              <a:t>, </a:t>
            </a:r>
            <a:r>
              <a:rPr lang="fr-BE" baseline="0" dirty="0" err="1" smtClean="0"/>
              <a:t>each</a:t>
            </a:r>
            <a:r>
              <a:rPr lang="fr-BE" baseline="0" dirty="0" smtClean="0"/>
              <a:t> of </a:t>
            </a:r>
            <a:r>
              <a:rPr lang="fr-BE" baseline="0" dirty="0" err="1" smtClean="0"/>
              <a:t>them</a:t>
            </a:r>
            <a:r>
              <a:rPr lang="fr-BE" baseline="0" dirty="0" smtClean="0"/>
              <a:t> </a:t>
            </a:r>
            <a:r>
              <a:rPr lang="fr-BE" baseline="0" dirty="0" err="1" smtClean="0"/>
              <a:t>with</a:t>
            </a:r>
            <a:r>
              <a:rPr lang="fr-BE" baseline="0" dirty="0" smtClean="0"/>
              <a:t> </a:t>
            </a:r>
            <a:r>
              <a:rPr lang="fr-BE" baseline="0" dirty="0" err="1" smtClean="0"/>
              <a:t>their</a:t>
            </a:r>
            <a:r>
              <a:rPr lang="fr-BE" baseline="0" dirty="0" smtClean="0"/>
              <a:t> </a:t>
            </a:r>
            <a:r>
              <a:rPr lang="fr-BE" baseline="0" dirty="0" err="1" smtClean="0"/>
              <a:t>own</a:t>
            </a:r>
            <a:r>
              <a:rPr lang="fr-BE" baseline="0" dirty="0" smtClean="0"/>
              <a:t> </a:t>
            </a:r>
            <a:r>
              <a:rPr lang="fr-BE" baseline="0" dirty="0" err="1" smtClean="0"/>
              <a:t>specificity</a:t>
            </a:r>
            <a:r>
              <a:rPr lang="fr-BE"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the </a:t>
            </a:r>
            <a:r>
              <a:rPr lang="fr-BE" baseline="0" dirty="0" err="1" smtClean="0"/>
              <a:t>hiseq</a:t>
            </a:r>
            <a:r>
              <a:rPr lang="fr-BE" baseline="0" dirty="0" smtClean="0"/>
              <a:t> </a:t>
            </a:r>
            <a:r>
              <a:rPr lang="fr-BE" baseline="0" dirty="0" err="1" smtClean="0"/>
              <a:t>from</a:t>
            </a:r>
            <a:r>
              <a:rPr lang="fr-BE" baseline="0" dirty="0" smtClean="0"/>
              <a:t> Illumina </a:t>
            </a:r>
            <a:r>
              <a:rPr lang="fr-BE" baseline="0" dirty="0" err="1" smtClean="0"/>
              <a:t>is</a:t>
            </a:r>
            <a:r>
              <a:rPr lang="fr-BE" baseline="0" dirty="0" smtClean="0"/>
              <a:t> </a:t>
            </a:r>
            <a:r>
              <a:rPr lang="fr-BE" baseline="0" dirty="0" err="1" smtClean="0"/>
              <a:t>currently</a:t>
            </a:r>
            <a:r>
              <a:rPr lang="fr-BE" baseline="0" dirty="0" smtClean="0"/>
              <a:t> the </a:t>
            </a:r>
            <a:r>
              <a:rPr lang="fr-BE" baseline="0" dirty="0" err="1" smtClean="0"/>
              <a:t>most</a:t>
            </a:r>
            <a:r>
              <a:rPr lang="fr-BE" baseline="0" dirty="0" smtClean="0"/>
              <a:t> </a:t>
            </a:r>
            <a:r>
              <a:rPr lang="fr-BE" baseline="0" dirty="0" err="1" smtClean="0"/>
              <a:t>advanced</a:t>
            </a:r>
            <a:r>
              <a:rPr lang="fr-BE" baseline="0" dirty="0" smtClean="0"/>
              <a:t> </a:t>
            </a:r>
            <a:r>
              <a:rPr lang="fr-BE" baseline="0" dirty="0" err="1" smtClean="0"/>
              <a:t>technology</a:t>
            </a:r>
            <a:r>
              <a:rPr lang="fr-BE" baseline="0" dirty="0" smtClean="0"/>
              <a:t> in the </a:t>
            </a:r>
            <a:r>
              <a:rPr lang="fr-BE" baseline="0" dirty="0" err="1" smtClean="0"/>
              <a:t>domain</a:t>
            </a:r>
            <a:r>
              <a:rPr lang="fr-BE" baseline="0" dirty="0" smtClean="0"/>
              <a:t> and </a:t>
            </a:r>
            <a:r>
              <a:rPr lang="fr-BE" baseline="0" dirty="0" err="1" smtClean="0"/>
              <a:t>can</a:t>
            </a:r>
            <a:r>
              <a:rPr lang="fr-BE" baseline="0" dirty="0" smtClean="0"/>
              <a:t> </a:t>
            </a:r>
            <a:r>
              <a:rPr lang="fr-BE" baseline="0" dirty="0" err="1" smtClean="0"/>
              <a:t>yield</a:t>
            </a:r>
            <a:r>
              <a:rPr lang="fr-BE" baseline="0" dirty="0" smtClean="0"/>
              <a:t> up to 3 billion </a:t>
            </a:r>
            <a:r>
              <a:rPr lang="fr-BE" baseline="0" dirty="0" err="1" smtClean="0"/>
              <a:t>reads</a:t>
            </a:r>
            <a:r>
              <a:rPr lang="fr-BE" baseline="0" dirty="0" smtClean="0"/>
              <a:t> per </a:t>
            </a:r>
            <a:r>
              <a:rPr lang="fr-BE" baseline="0" dirty="0" err="1" smtClean="0"/>
              <a:t>run</a:t>
            </a:r>
            <a:r>
              <a:rPr lang="fr-BE" baseline="0" dirty="0" smtClean="0"/>
              <a:t>.</a:t>
            </a:r>
          </a:p>
          <a:p>
            <a:endParaRPr lang="fr-BE" baseline="0" dirty="0" smtClean="0"/>
          </a:p>
          <a:p>
            <a:r>
              <a:rPr lang="fr-BE" baseline="0" dirty="0" smtClean="0"/>
              <a:t>For </a:t>
            </a:r>
            <a:r>
              <a:rPr lang="fr-BE" baseline="0" dirty="0" err="1" smtClean="0"/>
              <a:t>our</a:t>
            </a:r>
            <a:r>
              <a:rPr lang="fr-BE" baseline="0" dirty="0" smtClean="0"/>
              <a:t> </a:t>
            </a:r>
            <a:r>
              <a:rPr lang="fr-BE" baseline="0" dirty="0" err="1" smtClean="0"/>
              <a:t>project</a:t>
            </a:r>
            <a:r>
              <a:rPr lang="fr-BE" baseline="0" dirty="0" smtClean="0"/>
              <a:t>, </a:t>
            </a:r>
            <a:r>
              <a:rPr lang="fr-BE" baseline="0" dirty="0" err="1" smtClean="0"/>
              <a:t>we</a:t>
            </a:r>
            <a:r>
              <a:rPr lang="fr-BE" baseline="0" dirty="0" smtClean="0"/>
              <a:t> chose to use the </a:t>
            </a:r>
            <a:r>
              <a:rPr lang="fr-BE" baseline="0" dirty="0" err="1" smtClean="0"/>
              <a:t>miseq</a:t>
            </a:r>
            <a:r>
              <a:rPr lang="fr-BE" baseline="0" dirty="0" smtClean="0"/>
              <a:t> </a:t>
            </a:r>
            <a:r>
              <a:rPr lang="fr-BE" baseline="0" dirty="0" err="1" smtClean="0"/>
              <a:t>technology</a:t>
            </a:r>
            <a:r>
              <a:rPr lang="fr-BE" baseline="0" dirty="0" smtClean="0"/>
              <a:t>. It </a:t>
            </a:r>
            <a:r>
              <a:rPr lang="fr-BE" baseline="0" dirty="0" err="1" smtClean="0"/>
              <a:t>is</a:t>
            </a:r>
            <a:r>
              <a:rPr lang="fr-BE" baseline="0" dirty="0" smtClean="0"/>
              <a:t> </a:t>
            </a:r>
            <a:r>
              <a:rPr lang="fr-BE" baseline="0" dirty="0" err="1" smtClean="0"/>
              <a:t>also</a:t>
            </a:r>
            <a:r>
              <a:rPr lang="fr-BE" baseline="0" dirty="0" smtClean="0"/>
              <a:t>  </a:t>
            </a:r>
            <a:r>
              <a:rPr lang="fr-BE" baseline="0" dirty="0" err="1" smtClean="0"/>
              <a:t>from</a:t>
            </a:r>
            <a:r>
              <a:rPr lang="fr-BE" baseline="0" dirty="0" smtClean="0"/>
              <a:t> illumina but </a:t>
            </a:r>
            <a:r>
              <a:rPr lang="fr-BE" baseline="0" dirty="0" err="1" smtClean="0"/>
              <a:t>much</a:t>
            </a:r>
            <a:r>
              <a:rPr lang="fr-BE" baseline="0" dirty="0" smtClean="0"/>
              <a:t> </a:t>
            </a:r>
            <a:r>
              <a:rPr lang="fr-BE" baseline="0" dirty="0" err="1" smtClean="0"/>
              <a:t>cheaper</a:t>
            </a:r>
            <a:r>
              <a:rPr lang="fr-BE" baseline="0" dirty="0" smtClean="0"/>
              <a:t>. It </a:t>
            </a:r>
            <a:r>
              <a:rPr lang="fr-BE" baseline="0" dirty="0" err="1" smtClean="0"/>
              <a:t>can</a:t>
            </a:r>
            <a:r>
              <a:rPr lang="fr-BE" baseline="0" dirty="0" smtClean="0"/>
              <a:t> </a:t>
            </a:r>
            <a:r>
              <a:rPr lang="fr-BE" baseline="0" dirty="0" err="1" smtClean="0"/>
              <a:t>yield</a:t>
            </a:r>
            <a:r>
              <a:rPr lang="fr-BE" baseline="0" dirty="0" smtClean="0"/>
              <a:t> only25 million </a:t>
            </a:r>
            <a:r>
              <a:rPr lang="fr-BE" baseline="0" dirty="0" err="1" smtClean="0"/>
              <a:t>reads</a:t>
            </a:r>
            <a:r>
              <a:rPr lang="fr-BE" baseline="0" dirty="0" smtClean="0"/>
              <a:t>. If </a:t>
            </a:r>
            <a:r>
              <a:rPr lang="fr-BE" baseline="0" dirty="0" err="1" smtClean="0"/>
              <a:t>you</a:t>
            </a:r>
            <a:r>
              <a:rPr lang="fr-BE" baseline="0" dirty="0" smtClean="0"/>
              <a:t> have </a:t>
            </a:r>
            <a:r>
              <a:rPr lang="fr-BE" baseline="0" dirty="0" err="1" smtClean="0"/>
              <a:t>introduced</a:t>
            </a:r>
            <a:r>
              <a:rPr lang="fr-BE" baseline="0" dirty="0" smtClean="0"/>
              <a:t> a pool of 400 </a:t>
            </a:r>
            <a:r>
              <a:rPr lang="fr-BE" baseline="0" dirty="0" err="1" smtClean="0"/>
              <a:t>samples</a:t>
            </a:r>
            <a:r>
              <a:rPr lang="fr-BE" baseline="0" dirty="0" smtClean="0"/>
              <a:t>, </a:t>
            </a:r>
            <a:r>
              <a:rPr lang="fr-BE" baseline="0" dirty="0" err="1" smtClean="0"/>
              <a:t>it</a:t>
            </a:r>
            <a:r>
              <a:rPr lang="fr-BE" baseline="0" dirty="0" smtClean="0"/>
              <a:t> </a:t>
            </a:r>
            <a:r>
              <a:rPr lang="fr-BE" baseline="0" dirty="0" err="1" smtClean="0"/>
              <a:t>means</a:t>
            </a:r>
            <a:r>
              <a:rPr lang="fr-BE" baseline="0" dirty="0" smtClean="0"/>
              <a:t> </a:t>
            </a:r>
            <a:r>
              <a:rPr lang="fr-BE" baseline="0" dirty="0" err="1" smtClean="0"/>
              <a:t>that</a:t>
            </a:r>
            <a:r>
              <a:rPr lang="fr-BE" baseline="0" dirty="0" smtClean="0"/>
              <a:t> </a:t>
            </a:r>
            <a:r>
              <a:rPr lang="fr-BE" baseline="0" dirty="0" err="1" smtClean="0"/>
              <a:t>you</a:t>
            </a:r>
            <a:r>
              <a:rPr lang="fr-BE" baseline="0" dirty="0" smtClean="0"/>
              <a:t> </a:t>
            </a:r>
            <a:r>
              <a:rPr lang="fr-BE" baseline="0" dirty="0" err="1" smtClean="0"/>
              <a:t>should</a:t>
            </a:r>
            <a:r>
              <a:rPr lang="fr-BE" baseline="0" dirty="0" smtClean="0"/>
              <a:t> </a:t>
            </a:r>
            <a:r>
              <a:rPr lang="fr-BE" baseline="0" dirty="0" err="1" smtClean="0"/>
              <a:t>obtain</a:t>
            </a:r>
            <a:r>
              <a:rPr lang="fr-BE" baseline="0" dirty="0" smtClean="0"/>
              <a:t> about 60,000 </a:t>
            </a:r>
            <a:r>
              <a:rPr lang="fr-BE" baseline="0" dirty="0" err="1" smtClean="0"/>
              <a:t>raw</a:t>
            </a:r>
            <a:r>
              <a:rPr lang="fr-BE" baseline="0" dirty="0" smtClean="0"/>
              <a:t> </a:t>
            </a:r>
            <a:r>
              <a:rPr lang="fr-BE" baseline="0" dirty="0" err="1" smtClean="0"/>
              <a:t>sequences</a:t>
            </a:r>
            <a:r>
              <a:rPr lang="fr-BE" baseline="0" dirty="0" smtClean="0"/>
              <a:t> per </a:t>
            </a:r>
            <a:r>
              <a:rPr lang="fr-BE" baseline="0" dirty="0" err="1" smtClean="0"/>
              <a:t>samples</a:t>
            </a:r>
            <a:r>
              <a:rPr lang="fr-BE" baseline="0" dirty="0" smtClean="0"/>
              <a:t>                     </a:t>
            </a:r>
            <a:r>
              <a:rPr lang="fr-BE" baseline="0" dirty="0" err="1" smtClean="0"/>
              <a:t>which</a:t>
            </a:r>
            <a:r>
              <a:rPr lang="fr-BE" baseline="0" dirty="0" smtClean="0"/>
              <a:t> </a:t>
            </a:r>
            <a:r>
              <a:rPr lang="fr-BE" baseline="0" dirty="0" err="1" smtClean="0"/>
              <a:t>is</a:t>
            </a:r>
            <a:r>
              <a:rPr lang="fr-BE" baseline="0" dirty="0" smtClean="0"/>
              <a:t> </a:t>
            </a:r>
            <a:r>
              <a:rPr lang="fr-BE" baseline="0" dirty="0" err="1" smtClean="0"/>
              <a:t>arleady</a:t>
            </a:r>
            <a:r>
              <a:rPr lang="fr-BE" baseline="0" dirty="0" smtClean="0"/>
              <a:t> a lot</a:t>
            </a:r>
          </a:p>
          <a:p>
            <a:endParaRPr lang="en-US" dirty="0"/>
          </a:p>
        </p:txBody>
      </p:sp>
      <p:sp>
        <p:nvSpPr>
          <p:cNvPr id="4" name="Espace réservé du numéro de diapositive 3"/>
          <p:cNvSpPr>
            <a:spLocks noGrp="1"/>
          </p:cNvSpPr>
          <p:nvPr>
            <p:ph type="sldNum" sz="quarter" idx="10"/>
          </p:nvPr>
        </p:nvSpPr>
        <p:spPr/>
        <p:txBody>
          <a:bodyPr/>
          <a:lstStyle/>
          <a:p>
            <a:fld id="{D3D507B5-985A-4EC5-9DE3-37C0326565AD}" type="slidenum">
              <a:rPr lang="en-US" smtClean="0"/>
              <a:t>13</a:t>
            </a:fld>
            <a:endParaRPr lang="en-US"/>
          </a:p>
        </p:txBody>
      </p:sp>
    </p:spTree>
    <p:extLst>
      <p:ext uri="{BB962C8B-B14F-4D97-AF65-F5344CB8AC3E}">
        <p14:creationId xmlns:p14="http://schemas.microsoft.com/office/powerpoint/2010/main" val="1658080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The output of a </a:t>
            </a:r>
            <a:r>
              <a:rPr lang="fr-BE" dirty="0" err="1" smtClean="0"/>
              <a:t>sequencing</a:t>
            </a:r>
            <a:r>
              <a:rPr lang="fr-BE" dirty="0" smtClean="0"/>
              <a:t> </a:t>
            </a:r>
            <a:r>
              <a:rPr lang="fr-BE" dirty="0" err="1" smtClean="0"/>
              <a:t>run</a:t>
            </a:r>
            <a:r>
              <a:rPr lang="fr-BE" dirty="0" smtClean="0"/>
              <a:t> </a:t>
            </a:r>
            <a:r>
              <a:rPr lang="fr-BE" dirty="0" err="1" smtClean="0"/>
              <a:t>consists</a:t>
            </a:r>
            <a:r>
              <a:rPr lang="fr-BE" dirty="0" smtClean="0"/>
              <a:t> in </a:t>
            </a:r>
            <a:r>
              <a:rPr lang="fr-BE" dirty="0" err="1" smtClean="0"/>
              <a:t>fastq</a:t>
            </a:r>
            <a:r>
              <a:rPr lang="fr-BE" dirty="0" smtClean="0"/>
              <a:t> files.</a:t>
            </a:r>
          </a:p>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There are </a:t>
            </a:r>
            <a:r>
              <a:rPr lang="fr-BE" dirty="0" err="1" smtClean="0"/>
              <a:t>two</a:t>
            </a:r>
            <a:r>
              <a:rPr lang="fr-BE" baseline="0" dirty="0" smtClean="0"/>
              <a:t> </a:t>
            </a:r>
            <a:r>
              <a:rPr lang="fr-BE" baseline="0" dirty="0" err="1" smtClean="0"/>
              <a:t>fastq</a:t>
            </a:r>
            <a:r>
              <a:rPr lang="fr-BE" baseline="0" dirty="0" smtClean="0"/>
              <a:t> files per </a:t>
            </a:r>
            <a:r>
              <a:rPr lang="fr-BE" baseline="0" dirty="0" err="1" smtClean="0"/>
              <a:t>samples</a:t>
            </a:r>
            <a:r>
              <a:rPr lang="fr-BE" baseline="0" dirty="0" smtClean="0"/>
              <a:t>, </a:t>
            </a:r>
            <a:r>
              <a:rPr lang="fr-BE" baseline="0" dirty="0" err="1" smtClean="0"/>
              <a:t>corresponding</a:t>
            </a:r>
            <a:r>
              <a:rPr lang="fr-BE" baseline="0" dirty="0" smtClean="0"/>
              <a:t> to the </a:t>
            </a:r>
            <a:r>
              <a:rPr lang="fr-BE" baseline="0" dirty="0" err="1" smtClean="0"/>
              <a:t>forward</a:t>
            </a:r>
            <a:r>
              <a:rPr lang="fr-BE" baseline="0" dirty="0" smtClean="0"/>
              <a:t> and the reverse </a:t>
            </a:r>
            <a:r>
              <a:rPr lang="fr-BE" baseline="0" dirty="0" err="1" smtClean="0"/>
              <a:t>reads</a:t>
            </a:r>
            <a:r>
              <a:rPr lang="fr-BE" baseline="0" dirty="0" smtClean="0"/>
              <a:t>.</a:t>
            </a:r>
            <a:endParaRPr lang="fr-B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err="1" smtClean="0"/>
              <a:t>Each</a:t>
            </a:r>
            <a:r>
              <a:rPr lang="fr-BE" baseline="0" dirty="0" smtClean="0"/>
              <a:t> entry in a </a:t>
            </a:r>
            <a:r>
              <a:rPr lang="fr-BE" baseline="0" dirty="0" err="1" smtClean="0"/>
              <a:t>fastq</a:t>
            </a:r>
            <a:r>
              <a:rPr lang="fr-BE" baseline="0" dirty="0" smtClean="0"/>
              <a:t> file looks </a:t>
            </a:r>
            <a:r>
              <a:rPr lang="fr-BE" baseline="0" dirty="0" err="1" smtClean="0"/>
              <a:t>like</a:t>
            </a:r>
            <a:r>
              <a:rPr lang="fr-BE" baseline="0" dirty="0" smtClean="0"/>
              <a:t> </a:t>
            </a:r>
            <a:r>
              <a:rPr lang="fr-BE" baseline="0" dirty="0" err="1" smtClean="0"/>
              <a:t>this</a:t>
            </a:r>
            <a:r>
              <a:rPr lang="fr-BE"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It </a:t>
            </a:r>
            <a:r>
              <a:rPr lang="fr-BE" baseline="0" dirty="0" err="1" smtClean="0"/>
              <a:t>contains</a:t>
            </a:r>
            <a:r>
              <a:rPr lang="fr-BE" baseline="0" dirty="0" smtClean="0"/>
              <a:t> the </a:t>
            </a:r>
            <a:r>
              <a:rPr lang="fr-BE" baseline="0" dirty="0" err="1" smtClean="0"/>
              <a:t>sequence</a:t>
            </a:r>
            <a:r>
              <a:rPr lang="fr-BE" baseline="0" dirty="0" smtClean="0"/>
              <a:t> ID, the </a:t>
            </a:r>
            <a:r>
              <a:rPr lang="fr-BE" baseline="0" dirty="0" err="1" smtClean="0"/>
              <a:t>actual</a:t>
            </a:r>
            <a:r>
              <a:rPr lang="fr-BE" baseline="0" dirty="0" smtClean="0"/>
              <a:t> </a:t>
            </a:r>
            <a:r>
              <a:rPr lang="fr-BE" baseline="0" dirty="0" err="1" smtClean="0"/>
              <a:t>sequence</a:t>
            </a:r>
            <a:r>
              <a:rPr lang="fr-BE" baseline="0" dirty="0" smtClean="0"/>
              <a:t> and the </a:t>
            </a:r>
            <a:r>
              <a:rPr lang="fr-BE" baseline="0" dirty="0" err="1" smtClean="0"/>
              <a:t>corresponding</a:t>
            </a:r>
            <a:r>
              <a:rPr lang="fr-BE" baseline="0" dirty="0" smtClean="0"/>
              <a:t> </a:t>
            </a:r>
            <a:r>
              <a:rPr lang="fr-BE" baseline="0" dirty="0" err="1" smtClean="0"/>
              <a:t>quality</a:t>
            </a:r>
            <a:r>
              <a:rPr lang="fr-BE" baseline="0" dirty="0" smtClean="0"/>
              <a:t> score for </a:t>
            </a:r>
            <a:r>
              <a:rPr lang="fr-BE" baseline="0" dirty="0" err="1" smtClean="0"/>
              <a:t>each</a:t>
            </a:r>
            <a:r>
              <a:rPr lang="fr-BE" baseline="0" dirty="0" smtClean="0"/>
              <a:t> base.</a:t>
            </a:r>
          </a:p>
          <a:p>
            <a:pPr marL="0" marR="0" indent="0" algn="l" defTabSz="914400" rtl="0" eaLnBrk="1" fontAlgn="auto" latinLnBrk="0" hangingPunct="1">
              <a:lnSpc>
                <a:spcPct val="100000"/>
              </a:lnSpc>
              <a:spcBef>
                <a:spcPts val="0"/>
              </a:spcBef>
              <a:spcAft>
                <a:spcPts val="0"/>
              </a:spcAft>
              <a:buClrTx/>
              <a:buSzTx/>
              <a:buFontTx/>
              <a:buNone/>
              <a:tabLst/>
              <a:defRPr/>
            </a:pPr>
            <a:endParaRPr lang="fr-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Imagine </a:t>
            </a:r>
            <a:r>
              <a:rPr lang="fr-BE" baseline="0" dirty="0" err="1" smtClean="0"/>
              <a:t>that</a:t>
            </a:r>
            <a:r>
              <a:rPr lang="fr-BE" baseline="0" dirty="0" smtClean="0"/>
              <a:t> </a:t>
            </a:r>
            <a:r>
              <a:rPr lang="fr-BE" baseline="0" dirty="0" err="1" smtClean="0"/>
              <a:t>this</a:t>
            </a:r>
            <a:r>
              <a:rPr lang="fr-BE" baseline="0" dirty="0" smtClean="0"/>
              <a:t> </a:t>
            </a:r>
            <a:r>
              <a:rPr lang="fr-BE" baseline="0" dirty="0" err="1" smtClean="0"/>
              <a:t>is</a:t>
            </a:r>
            <a:r>
              <a:rPr lang="fr-BE" baseline="0" dirty="0" smtClean="0"/>
              <a:t> for </a:t>
            </a:r>
            <a:r>
              <a:rPr lang="fr-BE" baseline="0" dirty="0" err="1" smtClean="0"/>
              <a:t>just</a:t>
            </a:r>
            <a:r>
              <a:rPr lang="fr-BE" baseline="0" dirty="0" smtClean="0"/>
              <a:t> one </a:t>
            </a:r>
            <a:r>
              <a:rPr lang="fr-BE" baseline="0" dirty="0" err="1" smtClean="0"/>
              <a:t>sequence</a:t>
            </a:r>
            <a:r>
              <a:rPr lang="fr-BE" baseline="0" dirty="0" smtClean="0"/>
              <a:t>, but </a:t>
            </a:r>
            <a:r>
              <a:rPr lang="fr-BE" baseline="0" dirty="0" err="1" smtClean="0"/>
              <a:t>you</a:t>
            </a:r>
            <a:r>
              <a:rPr lang="fr-BE" baseline="0" dirty="0" smtClean="0"/>
              <a:t> </a:t>
            </a:r>
            <a:r>
              <a:rPr lang="fr-BE" baseline="0" dirty="0" err="1" smtClean="0"/>
              <a:t>will</a:t>
            </a:r>
            <a:r>
              <a:rPr lang="fr-BE" baseline="0" dirty="0" smtClean="0"/>
              <a:t> have millions of </a:t>
            </a:r>
            <a:r>
              <a:rPr lang="fr-BE" baseline="0" dirty="0" err="1" smtClean="0"/>
              <a:t>them</a:t>
            </a:r>
            <a:r>
              <a:rPr lang="fr-BE" baseline="0" dirty="0" smtClean="0"/>
              <a:t> to </a:t>
            </a:r>
            <a:r>
              <a:rPr lang="fr-BE" baseline="0" dirty="0" err="1" smtClean="0"/>
              <a:t>treat</a:t>
            </a:r>
            <a:r>
              <a:rPr lang="fr-BE"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It </a:t>
            </a:r>
            <a:r>
              <a:rPr lang="fr-BE" baseline="0" dirty="0" err="1" smtClean="0"/>
              <a:t>is</a:t>
            </a:r>
            <a:r>
              <a:rPr lang="fr-BE" baseline="0" dirty="0" smtClean="0"/>
              <a:t> a </a:t>
            </a:r>
            <a:r>
              <a:rPr lang="fr-BE" baseline="0" dirty="0" err="1" smtClean="0"/>
              <a:t>huge</a:t>
            </a:r>
            <a:r>
              <a:rPr lang="fr-BE" baseline="0" dirty="0" smtClean="0"/>
              <a:t> </a:t>
            </a:r>
            <a:r>
              <a:rPr lang="fr-BE" baseline="0" dirty="0" err="1" smtClean="0"/>
              <a:t>amount</a:t>
            </a:r>
            <a:r>
              <a:rPr lang="fr-BE" baseline="0" dirty="0" smtClean="0"/>
              <a:t> of data to </a:t>
            </a:r>
            <a:r>
              <a:rPr lang="fr-BE" baseline="0" dirty="0" err="1" smtClean="0"/>
              <a:t>process</a:t>
            </a:r>
            <a:endParaRPr lang="fr-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B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B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B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 </a:t>
            </a:r>
            <a:endParaRPr lang="fr-BE" baseline="0" dirty="0" smtClean="0"/>
          </a:p>
        </p:txBody>
      </p:sp>
      <p:sp>
        <p:nvSpPr>
          <p:cNvPr id="4" name="Espace réservé du numéro de diapositive 3"/>
          <p:cNvSpPr>
            <a:spLocks noGrp="1"/>
          </p:cNvSpPr>
          <p:nvPr>
            <p:ph type="sldNum" sz="quarter" idx="10"/>
          </p:nvPr>
        </p:nvSpPr>
        <p:spPr/>
        <p:txBody>
          <a:bodyPr/>
          <a:lstStyle/>
          <a:p>
            <a:fld id="{D3D507B5-985A-4EC5-9DE3-37C0326565AD}" type="slidenum">
              <a:rPr lang="en-US" smtClean="0"/>
              <a:t>14</a:t>
            </a:fld>
            <a:endParaRPr lang="en-US"/>
          </a:p>
        </p:txBody>
      </p:sp>
    </p:spTree>
    <p:extLst>
      <p:ext uri="{BB962C8B-B14F-4D97-AF65-F5344CB8AC3E}">
        <p14:creationId xmlns:p14="http://schemas.microsoft.com/office/powerpoint/2010/main" val="2535429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 </a:t>
            </a:r>
            <a:r>
              <a:rPr lang="fr-BE" baseline="0" dirty="0" err="1" smtClean="0"/>
              <a:t>It’s</a:t>
            </a:r>
            <a:r>
              <a:rPr lang="fr-BE" baseline="0" dirty="0" smtClean="0"/>
              <a:t> </a:t>
            </a:r>
            <a:r>
              <a:rPr lang="fr-BE" baseline="0" dirty="0" err="1" smtClean="0"/>
              <a:t>now</a:t>
            </a:r>
            <a:r>
              <a:rPr lang="fr-BE" baseline="0" dirty="0" smtClean="0"/>
              <a:t> </a:t>
            </a:r>
            <a:r>
              <a:rPr lang="fr-BE" baseline="0" dirty="0" err="1" smtClean="0"/>
              <a:t>your</a:t>
            </a:r>
            <a:r>
              <a:rPr lang="fr-BE" baseline="0" dirty="0" smtClean="0"/>
              <a:t> job to </a:t>
            </a:r>
            <a:r>
              <a:rPr lang="fr-BE" baseline="0" dirty="0" err="1" smtClean="0"/>
              <a:t>process</a:t>
            </a:r>
            <a:r>
              <a:rPr lang="fr-BE" baseline="0" dirty="0" smtClean="0"/>
              <a:t> </a:t>
            </a:r>
            <a:r>
              <a:rPr lang="fr-BE" baseline="0" dirty="0" err="1" smtClean="0"/>
              <a:t>these</a:t>
            </a:r>
            <a:r>
              <a:rPr lang="fr-BE" baseline="0" dirty="0" smtClean="0"/>
              <a:t> </a:t>
            </a:r>
            <a:r>
              <a:rPr lang="fr-BE" baseline="0" dirty="0" err="1" smtClean="0"/>
              <a:t>raw</a:t>
            </a:r>
            <a:r>
              <a:rPr lang="fr-BE" baseline="0" dirty="0" smtClean="0"/>
              <a:t> </a:t>
            </a:r>
            <a:r>
              <a:rPr lang="fr-BE" baseline="0" dirty="0" err="1" smtClean="0"/>
              <a:t>sequences</a:t>
            </a:r>
            <a:r>
              <a:rPr lang="fr-BE" baseline="0" dirty="0" smtClean="0"/>
              <a:t> in </a:t>
            </a:r>
            <a:r>
              <a:rPr lang="fr-BE" baseline="0" dirty="0" err="1" smtClean="0"/>
              <a:t>order</a:t>
            </a:r>
            <a:r>
              <a:rPr lang="fr-BE" baseline="0" dirty="0" smtClean="0"/>
              <a:t> to </a:t>
            </a:r>
            <a:r>
              <a:rPr lang="fr-BE" baseline="0" dirty="0" err="1" smtClean="0"/>
              <a:t>get</a:t>
            </a:r>
            <a:r>
              <a:rPr lang="fr-BE" baseline="0" dirty="0" smtClean="0"/>
              <a:t> clean and </a:t>
            </a:r>
            <a:r>
              <a:rPr lang="fr-BE" baseline="0" dirty="0" err="1" smtClean="0"/>
              <a:t>workable</a:t>
            </a:r>
            <a:r>
              <a:rPr lang="fr-BE" baseline="0" dirty="0" smtClean="0"/>
              <a:t> </a:t>
            </a:r>
            <a:r>
              <a:rPr lang="fr-BE" baseline="0" dirty="0" err="1" smtClean="0"/>
              <a:t>sequences</a:t>
            </a:r>
            <a:endParaRPr lang="fr-B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For </a:t>
            </a:r>
            <a:r>
              <a:rPr lang="fr-BE" baseline="0" dirty="0" err="1" smtClean="0"/>
              <a:t>this</a:t>
            </a:r>
            <a:r>
              <a:rPr lang="fr-BE" baseline="0" dirty="0" smtClean="0"/>
              <a:t> </a:t>
            </a:r>
            <a:r>
              <a:rPr lang="fr-BE" baseline="0" dirty="0" err="1" smtClean="0"/>
              <a:t>purpose</a:t>
            </a:r>
            <a:r>
              <a:rPr lang="fr-BE" baseline="0" dirty="0" smtClean="0"/>
              <a:t> </a:t>
            </a:r>
            <a:r>
              <a:rPr lang="fr-BE" baseline="0" dirty="0" err="1" smtClean="0"/>
              <a:t>you</a:t>
            </a:r>
            <a:r>
              <a:rPr lang="fr-BE" baseline="0" dirty="0" smtClean="0"/>
              <a:t> </a:t>
            </a:r>
            <a:r>
              <a:rPr lang="fr-BE" baseline="0" dirty="0" err="1" smtClean="0"/>
              <a:t>need</a:t>
            </a:r>
            <a:r>
              <a:rPr lang="fr-BE" baseline="0" dirty="0" smtClean="0"/>
              <a:t> to use a pipeline </a:t>
            </a:r>
            <a:r>
              <a:rPr lang="fr-BE" baseline="0" dirty="0" err="1" smtClean="0"/>
              <a:t>specially</a:t>
            </a:r>
            <a:r>
              <a:rPr lang="fr-BE" baseline="0" dirty="0" smtClean="0"/>
              <a:t> </a:t>
            </a:r>
            <a:r>
              <a:rPr lang="fr-BE" baseline="0" dirty="0" err="1" smtClean="0"/>
              <a:t>designed</a:t>
            </a:r>
            <a:r>
              <a:rPr lang="fr-BE" baseline="0" dirty="0" smtClean="0"/>
              <a:t> for </a:t>
            </a:r>
            <a:r>
              <a:rPr lang="fr-BE" baseline="0" dirty="0" err="1" smtClean="0"/>
              <a:t>your</a:t>
            </a:r>
            <a:r>
              <a:rPr lang="fr-BE" baseline="0" dirty="0" smtClean="0"/>
              <a:t> data. </a:t>
            </a:r>
            <a:r>
              <a:rPr lang="fr-BE" baseline="0" dirty="0" err="1" smtClean="0"/>
              <a:t>What</a:t>
            </a:r>
            <a:r>
              <a:rPr lang="fr-BE" baseline="0" dirty="0" smtClean="0"/>
              <a:t> </a:t>
            </a:r>
            <a:r>
              <a:rPr lang="fr-BE" baseline="0" dirty="0" err="1" smtClean="0"/>
              <a:t>is</a:t>
            </a:r>
            <a:r>
              <a:rPr lang="fr-BE" baseline="0" dirty="0" smtClean="0"/>
              <a:t> a pipeline? </a:t>
            </a:r>
            <a:r>
              <a:rPr lang="fr-BE" baseline="0" dirty="0" err="1" smtClean="0"/>
              <a:t>Well</a:t>
            </a:r>
            <a:r>
              <a:rPr lang="fr-BE" baseline="0" dirty="0" smtClean="0"/>
              <a:t> </a:t>
            </a:r>
            <a:r>
              <a:rPr lang="fr-BE" baseline="0" dirty="0" err="1" smtClean="0"/>
              <a:t>it</a:t>
            </a:r>
            <a:r>
              <a:rPr lang="fr-BE" baseline="0" dirty="0" smtClean="0"/>
              <a:t> </a:t>
            </a:r>
            <a:r>
              <a:rPr lang="fr-BE" baseline="0" dirty="0" err="1" smtClean="0"/>
              <a:t>is</a:t>
            </a:r>
            <a:r>
              <a:rPr lang="fr-BE" baseline="0" dirty="0" smtClean="0"/>
              <a:t> a script </a:t>
            </a:r>
            <a:r>
              <a:rPr lang="fr-BE" baseline="0" dirty="0" err="1" smtClean="0"/>
              <a:t>that</a:t>
            </a:r>
            <a:r>
              <a:rPr lang="fr-BE" baseline="0" dirty="0" smtClean="0"/>
              <a:t> </a:t>
            </a:r>
            <a:r>
              <a:rPr lang="fr-BE" baseline="0" dirty="0" err="1" smtClean="0"/>
              <a:t>contains</a:t>
            </a:r>
            <a:r>
              <a:rPr lang="fr-BE" baseline="0" dirty="0" smtClean="0"/>
              <a:t> </a:t>
            </a:r>
            <a:r>
              <a:rPr lang="fr-BE" baseline="0" dirty="0" err="1" smtClean="0"/>
              <a:t>different</a:t>
            </a:r>
            <a:r>
              <a:rPr lang="fr-BE" baseline="0" dirty="0" smtClean="0"/>
              <a:t> </a:t>
            </a:r>
            <a:r>
              <a:rPr lang="fr-BE" baseline="0" dirty="0" err="1" smtClean="0"/>
              <a:t>functions</a:t>
            </a:r>
            <a:r>
              <a:rPr lang="fr-BE" baseline="0" dirty="0" smtClean="0"/>
              <a:t> </a:t>
            </a:r>
            <a:r>
              <a:rPr lang="fr-BE" baseline="0" dirty="0" err="1" smtClean="0"/>
              <a:t>that</a:t>
            </a:r>
            <a:r>
              <a:rPr lang="fr-BE" baseline="0" dirty="0" smtClean="0"/>
              <a:t> </a:t>
            </a:r>
            <a:r>
              <a:rPr lang="fr-BE" baseline="0" dirty="0" err="1" smtClean="0"/>
              <a:t>will</a:t>
            </a:r>
            <a:r>
              <a:rPr lang="fr-BE" baseline="0" dirty="0" smtClean="0"/>
              <a:t> </a:t>
            </a:r>
            <a:r>
              <a:rPr lang="fr-BE" baseline="0" dirty="0" err="1" smtClean="0"/>
              <a:t>step</a:t>
            </a:r>
            <a:r>
              <a:rPr lang="fr-BE" baseline="0" dirty="0" smtClean="0"/>
              <a:t> by </a:t>
            </a:r>
            <a:r>
              <a:rPr lang="fr-BE" baseline="0" dirty="0" err="1" smtClean="0"/>
              <a:t>step</a:t>
            </a:r>
            <a:r>
              <a:rPr lang="fr-BE" baseline="0" dirty="0" smtClean="0"/>
              <a:t> </a:t>
            </a:r>
            <a:r>
              <a:rPr lang="fr-BE" baseline="0" dirty="0" err="1" smtClean="0"/>
              <a:t>allow</a:t>
            </a:r>
            <a:r>
              <a:rPr lang="fr-BE" baseline="0" dirty="0" smtClean="0"/>
              <a:t> </a:t>
            </a:r>
            <a:r>
              <a:rPr lang="fr-BE" baseline="0" dirty="0" err="1" smtClean="0"/>
              <a:t>yout</a:t>
            </a:r>
            <a:r>
              <a:rPr lang="fr-BE" baseline="0" dirty="0" smtClean="0"/>
              <a:t> o clean </a:t>
            </a:r>
            <a:r>
              <a:rPr lang="fr-BE" baseline="0" dirty="0" err="1" smtClean="0"/>
              <a:t>your</a:t>
            </a:r>
            <a:r>
              <a:rPr lang="fr-BE" baseline="0" dirty="0" smtClean="0"/>
              <a:t> </a:t>
            </a:r>
            <a:r>
              <a:rPr lang="fr-BE" baseline="0" dirty="0" err="1" smtClean="0"/>
              <a:t>raw</a:t>
            </a:r>
            <a:r>
              <a:rPr lang="fr-BE" baseline="0" dirty="0" smtClean="0"/>
              <a:t> </a:t>
            </a:r>
            <a:r>
              <a:rPr lang="fr-BE" baseline="0" dirty="0" err="1" smtClean="0"/>
              <a:t>sequences</a:t>
            </a:r>
            <a:r>
              <a:rPr lang="fr-BE" baseline="0" dirty="0" smtClean="0"/>
              <a:t>.</a:t>
            </a:r>
          </a:p>
          <a:p>
            <a:r>
              <a:rPr lang="fr-BE" dirty="0" smtClean="0"/>
              <a:t>This script </a:t>
            </a:r>
            <a:r>
              <a:rPr lang="fr-BE" dirty="0" err="1" smtClean="0"/>
              <a:t>is</a:t>
            </a:r>
            <a:r>
              <a:rPr lang="fr-BE" dirty="0" smtClean="0"/>
              <a:t> </a:t>
            </a:r>
            <a:r>
              <a:rPr lang="fr-BE" dirty="0" err="1" smtClean="0"/>
              <a:t>usually</a:t>
            </a:r>
            <a:r>
              <a:rPr lang="fr-BE" dirty="0" smtClean="0"/>
              <a:t> </a:t>
            </a:r>
            <a:r>
              <a:rPr lang="fr-BE" dirty="0" err="1" smtClean="0"/>
              <a:t>run</a:t>
            </a:r>
            <a:r>
              <a:rPr lang="fr-BE" dirty="0" smtClean="0"/>
              <a:t> on ultra</a:t>
            </a:r>
            <a:r>
              <a:rPr lang="fr-BE" baseline="0" dirty="0" smtClean="0"/>
              <a:t> </a:t>
            </a:r>
            <a:r>
              <a:rPr lang="fr-BE" baseline="0" dirty="0" err="1" smtClean="0"/>
              <a:t>fast</a:t>
            </a:r>
            <a:r>
              <a:rPr lang="fr-BE" baseline="0" dirty="0" smtClean="0"/>
              <a:t> computer as </a:t>
            </a:r>
            <a:r>
              <a:rPr lang="fr-BE" baseline="0" dirty="0" err="1" smtClean="0"/>
              <a:t>it</a:t>
            </a:r>
            <a:r>
              <a:rPr lang="fr-BE" baseline="0" dirty="0" smtClean="0"/>
              <a:t> </a:t>
            </a:r>
            <a:r>
              <a:rPr lang="fr-BE" baseline="0" dirty="0" err="1" smtClean="0"/>
              <a:t>may</a:t>
            </a:r>
            <a:r>
              <a:rPr lang="fr-BE" baseline="0" dirty="0" smtClean="0"/>
              <a:t> </a:t>
            </a:r>
            <a:r>
              <a:rPr lang="fr-BE" baseline="0" dirty="0" err="1" smtClean="0"/>
              <a:t>treat</a:t>
            </a:r>
            <a:r>
              <a:rPr lang="fr-BE" baseline="0" dirty="0" smtClean="0"/>
              <a:t> </a:t>
            </a:r>
            <a:r>
              <a:rPr lang="fr-BE" baseline="0" dirty="0" err="1" smtClean="0"/>
              <a:t>huge</a:t>
            </a:r>
            <a:r>
              <a:rPr lang="fr-BE" baseline="0" dirty="0" smtClean="0"/>
              <a:t> files.</a:t>
            </a:r>
            <a:endParaRPr lang="fr-BE" dirty="0" smtClean="0"/>
          </a:p>
        </p:txBody>
      </p:sp>
      <p:sp>
        <p:nvSpPr>
          <p:cNvPr id="4" name="Espace réservé du numéro de diapositive 3"/>
          <p:cNvSpPr>
            <a:spLocks noGrp="1"/>
          </p:cNvSpPr>
          <p:nvPr>
            <p:ph type="sldNum" sz="quarter" idx="10"/>
          </p:nvPr>
        </p:nvSpPr>
        <p:spPr/>
        <p:txBody>
          <a:bodyPr/>
          <a:lstStyle/>
          <a:p>
            <a:fld id="{D3D507B5-985A-4EC5-9DE3-37C0326565AD}" type="slidenum">
              <a:rPr lang="en-US" smtClean="0"/>
              <a:t>15</a:t>
            </a:fld>
            <a:endParaRPr lang="en-US"/>
          </a:p>
        </p:txBody>
      </p:sp>
    </p:spTree>
    <p:extLst>
      <p:ext uri="{BB962C8B-B14F-4D97-AF65-F5344CB8AC3E}">
        <p14:creationId xmlns:p14="http://schemas.microsoft.com/office/powerpoint/2010/main" val="2377616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dirty="0" smtClean="0"/>
          </a:p>
          <a:p>
            <a:r>
              <a:rPr lang="fr-BE" baseline="0" dirty="0" err="1" smtClean="0"/>
              <a:t>Let’s</a:t>
            </a:r>
            <a:r>
              <a:rPr lang="fr-BE" baseline="0" dirty="0" smtClean="0"/>
              <a:t> </a:t>
            </a:r>
            <a:r>
              <a:rPr lang="fr-BE" baseline="0" dirty="0" err="1" smtClean="0"/>
              <a:t>take</a:t>
            </a:r>
            <a:r>
              <a:rPr lang="fr-BE" baseline="0" dirty="0" smtClean="0"/>
              <a:t> a </a:t>
            </a:r>
            <a:r>
              <a:rPr lang="fr-BE" baseline="0" dirty="0" err="1" smtClean="0"/>
              <a:t>closer</a:t>
            </a:r>
            <a:r>
              <a:rPr lang="fr-BE" baseline="0" dirty="0" smtClean="0"/>
              <a:t> look to </a:t>
            </a:r>
            <a:r>
              <a:rPr lang="fr-BE" baseline="0" dirty="0" err="1" smtClean="0"/>
              <a:t>those</a:t>
            </a:r>
            <a:r>
              <a:rPr lang="fr-BE" baseline="0" dirty="0" smtClean="0"/>
              <a:t> scripts : </a:t>
            </a:r>
          </a:p>
          <a:p>
            <a:r>
              <a:rPr lang="fr-BE" baseline="0" dirty="0" smtClean="0"/>
              <a:t>The </a:t>
            </a:r>
            <a:r>
              <a:rPr lang="fr-BE" baseline="0" dirty="0" err="1" smtClean="0"/>
              <a:t>fist</a:t>
            </a:r>
            <a:r>
              <a:rPr lang="fr-BE" baseline="0" dirty="0" smtClean="0"/>
              <a:t> </a:t>
            </a:r>
            <a:r>
              <a:rPr lang="fr-BE" baseline="0" dirty="0" err="1" smtClean="0"/>
              <a:t>step</a:t>
            </a:r>
            <a:r>
              <a:rPr lang="fr-BE" baseline="0" dirty="0" smtClean="0"/>
              <a:t> of </a:t>
            </a:r>
            <a:r>
              <a:rPr lang="fr-BE" baseline="0" dirty="0" err="1" smtClean="0"/>
              <a:t>consists</a:t>
            </a:r>
            <a:r>
              <a:rPr lang="fr-BE" baseline="0" dirty="0" smtClean="0"/>
              <a:t> in </a:t>
            </a:r>
            <a:r>
              <a:rPr lang="fr-BE" baseline="0" dirty="0" err="1" smtClean="0"/>
              <a:t>a</a:t>
            </a:r>
            <a:r>
              <a:rPr lang="fr-BE" dirty="0" err="1" smtClean="0"/>
              <a:t>ssembling</a:t>
            </a:r>
            <a:r>
              <a:rPr lang="fr-BE" baseline="0" dirty="0" smtClean="0"/>
              <a:t> the </a:t>
            </a:r>
            <a:r>
              <a:rPr lang="fr-BE" baseline="0" dirty="0" err="1" smtClean="0"/>
              <a:t>forward</a:t>
            </a:r>
            <a:r>
              <a:rPr lang="fr-BE" baseline="0" dirty="0" smtClean="0"/>
              <a:t> and reverse </a:t>
            </a:r>
            <a:r>
              <a:rPr lang="fr-BE" baseline="0" dirty="0" err="1" smtClean="0"/>
              <a:t>fastq</a:t>
            </a:r>
            <a:r>
              <a:rPr lang="fr-BE" baseline="0" dirty="0" smtClean="0"/>
              <a:t> files.</a:t>
            </a:r>
          </a:p>
          <a:p>
            <a:r>
              <a:rPr lang="fr-BE" baseline="0" dirty="0" err="1" smtClean="0"/>
              <a:t>Next</a:t>
            </a:r>
            <a:r>
              <a:rPr lang="fr-BE" baseline="0" dirty="0" smtClean="0"/>
              <a:t>, </a:t>
            </a:r>
            <a:r>
              <a:rPr lang="fr-BE" baseline="0" dirty="0" err="1" smtClean="0"/>
              <a:t>you</a:t>
            </a:r>
            <a:r>
              <a:rPr lang="fr-BE" baseline="0" dirty="0" smtClean="0"/>
              <a:t> have to </a:t>
            </a:r>
            <a:r>
              <a:rPr lang="fr-BE" baseline="0" dirty="0" err="1" smtClean="0"/>
              <a:t>discard</a:t>
            </a:r>
            <a:r>
              <a:rPr lang="fr-BE" baseline="0" dirty="0" smtClean="0"/>
              <a:t> </a:t>
            </a:r>
            <a:r>
              <a:rPr lang="fr-BE" baseline="0" dirty="0" err="1" smtClean="0"/>
              <a:t>every</a:t>
            </a:r>
            <a:r>
              <a:rPr lang="fr-BE" baseline="0" dirty="0" smtClean="0"/>
              <a:t> </a:t>
            </a:r>
            <a:r>
              <a:rPr lang="fr-BE" baseline="0" dirty="0" err="1" smtClean="0"/>
              <a:t>sequences</a:t>
            </a:r>
            <a:r>
              <a:rPr lang="fr-BE" baseline="0" dirty="0" smtClean="0"/>
              <a:t> </a:t>
            </a:r>
            <a:r>
              <a:rPr lang="fr-BE" baseline="0" dirty="0" err="1" smtClean="0"/>
              <a:t>which</a:t>
            </a:r>
            <a:r>
              <a:rPr lang="fr-BE" baseline="0" dirty="0" smtClean="0"/>
              <a:t> </a:t>
            </a:r>
            <a:r>
              <a:rPr lang="fr-BE" baseline="0" dirty="0" err="1" smtClean="0"/>
              <a:t>does</a:t>
            </a:r>
            <a:r>
              <a:rPr lang="fr-BE" baseline="0" dirty="0" smtClean="0"/>
              <a:t> not </a:t>
            </a:r>
            <a:r>
              <a:rPr lang="fr-BE" baseline="0" dirty="0" err="1" smtClean="0"/>
              <a:t>present</a:t>
            </a:r>
            <a:r>
              <a:rPr lang="fr-BE" baseline="0" dirty="0" smtClean="0"/>
              <a:t> the correct </a:t>
            </a:r>
            <a:r>
              <a:rPr lang="fr-BE" baseline="0" dirty="0" err="1" smtClean="0"/>
              <a:t>length</a:t>
            </a:r>
            <a:r>
              <a:rPr lang="fr-BE" baseline="0" dirty="0" smtClean="0"/>
              <a:t>. As </a:t>
            </a:r>
            <a:r>
              <a:rPr lang="fr-BE" baseline="0" dirty="0" err="1" smtClean="0"/>
              <a:t>they</a:t>
            </a:r>
            <a:r>
              <a:rPr lang="fr-BE" baseline="0" dirty="0" smtClean="0"/>
              <a:t> </a:t>
            </a:r>
            <a:r>
              <a:rPr lang="fr-BE" baseline="0" dirty="0" err="1" smtClean="0"/>
              <a:t>could</a:t>
            </a:r>
            <a:r>
              <a:rPr lang="fr-BE" baseline="0" dirty="0" smtClean="0"/>
              <a:t> </a:t>
            </a:r>
            <a:r>
              <a:rPr lang="fr-BE" baseline="0" dirty="0" err="1" smtClean="0"/>
              <a:t>represent</a:t>
            </a:r>
            <a:r>
              <a:rPr lang="fr-BE" baseline="0" dirty="0" smtClean="0"/>
              <a:t> </a:t>
            </a:r>
            <a:r>
              <a:rPr lang="fr-BE" baseline="0" dirty="0" err="1" smtClean="0"/>
              <a:t>mistakes</a:t>
            </a:r>
            <a:r>
              <a:rPr lang="fr-BE" baseline="0" dirty="0" smtClean="0"/>
              <a:t> made by the </a:t>
            </a:r>
            <a:r>
              <a:rPr lang="fr-BE" baseline="0" dirty="0" err="1" smtClean="0"/>
              <a:t>sequencer</a:t>
            </a:r>
            <a:r>
              <a:rPr lang="fr-BE" baseline="0" dirty="0" smtClean="0"/>
              <a:t>.</a:t>
            </a:r>
          </a:p>
          <a:p>
            <a:r>
              <a:rPr lang="fr-BE" dirty="0" smtClean="0"/>
              <a:t>You </a:t>
            </a:r>
            <a:r>
              <a:rPr lang="fr-BE" dirty="0" err="1" smtClean="0"/>
              <a:t>then</a:t>
            </a:r>
            <a:r>
              <a:rPr lang="fr-BE" dirty="0" smtClean="0"/>
              <a:t> have to </a:t>
            </a:r>
            <a:r>
              <a:rPr lang="fr-BE" dirty="0" err="1" smtClean="0"/>
              <a:t>cut</a:t>
            </a:r>
            <a:r>
              <a:rPr lang="fr-BE" dirty="0" smtClean="0"/>
              <a:t> out the primer </a:t>
            </a:r>
            <a:r>
              <a:rPr lang="fr-BE" dirty="0" err="1" smtClean="0"/>
              <a:t>sequences</a:t>
            </a:r>
            <a:r>
              <a:rPr lang="fr-BE" dirty="0" smtClean="0"/>
              <a:t> on </a:t>
            </a:r>
            <a:r>
              <a:rPr lang="fr-BE" dirty="0" err="1" smtClean="0"/>
              <a:t>both</a:t>
            </a:r>
            <a:r>
              <a:rPr lang="fr-BE" dirty="0" smtClean="0"/>
              <a:t> ends.</a:t>
            </a:r>
          </a:p>
          <a:p>
            <a:r>
              <a:rPr lang="fr-BE" dirty="0" smtClean="0"/>
              <a:t>The</a:t>
            </a:r>
            <a:r>
              <a:rPr lang="fr-BE" baseline="0" dirty="0" smtClean="0"/>
              <a:t> </a:t>
            </a:r>
            <a:r>
              <a:rPr lang="fr-BE" baseline="0" dirty="0" err="1" smtClean="0"/>
              <a:t>following</a:t>
            </a:r>
            <a:r>
              <a:rPr lang="fr-BE" baseline="0" dirty="0" smtClean="0"/>
              <a:t> </a:t>
            </a:r>
            <a:r>
              <a:rPr lang="fr-BE" baseline="0" dirty="0" err="1" smtClean="0"/>
              <a:t>step</a:t>
            </a:r>
            <a:r>
              <a:rPr lang="fr-BE" baseline="0" dirty="0" smtClean="0"/>
              <a:t> </a:t>
            </a:r>
            <a:r>
              <a:rPr lang="fr-BE" baseline="0" dirty="0" err="1" smtClean="0"/>
              <a:t>consists</a:t>
            </a:r>
            <a:r>
              <a:rPr lang="fr-BE" baseline="0" dirty="0" smtClean="0"/>
              <a:t> in </a:t>
            </a:r>
            <a:r>
              <a:rPr lang="fr-BE" baseline="0" dirty="0" err="1" smtClean="0"/>
              <a:t>discarding</a:t>
            </a:r>
            <a:r>
              <a:rPr lang="fr-BE" baseline="0" dirty="0" smtClean="0"/>
              <a:t> </a:t>
            </a:r>
            <a:r>
              <a:rPr lang="fr-BE" baseline="0" dirty="0" err="1" smtClean="0"/>
              <a:t>any</a:t>
            </a:r>
            <a:r>
              <a:rPr lang="fr-BE" baseline="0" dirty="0" smtClean="0"/>
              <a:t> </a:t>
            </a:r>
            <a:r>
              <a:rPr lang="fr-BE" baseline="0" dirty="0" err="1" smtClean="0"/>
              <a:t>sequence</a:t>
            </a:r>
            <a:r>
              <a:rPr lang="fr-BE" baseline="0" dirty="0" smtClean="0"/>
              <a:t> </a:t>
            </a:r>
            <a:r>
              <a:rPr lang="fr-BE" baseline="0" dirty="0" err="1" smtClean="0"/>
              <a:t>that</a:t>
            </a:r>
            <a:r>
              <a:rPr lang="fr-BE" baseline="0" dirty="0" smtClean="0"/>
              <a:t> do not </a:t>
            </a:r>
            <a:r>
              <a:rPr lang="fr-BE" baseline="0" dirty="0" err="1" smtClean="0"/>
              <a:t>present</a:t>
            </a:r>
            <a:r>
              <a:rPr lang="fr-BE" baseline="0" dirty="0" smtClean="0"/>
              <a:t> high </a:t>
            </a:r>
            <a:r>
              <a:rPr lang="fr-BE" baseline="0" dirty="0" err="1" smtClean="0"/>
              <a:t>enough</a:t>
            </a:r>
            <a:r>
              <a:rPr lang="fr-BE" baseline="0" dirty="0" smtClean="0"/>
              <a:t> </a:t>
            </a:r>
            <a:r>
              <a:rPr lang="fr-BE" baseline="0" dirty="0" err="1" smtClean="0"/>
              <a:t>quality</a:t>
            </a:r>
            <a:r>
              <a:rPr lang="fr-BE" baseline="0" dirty="0" smtClean="0"/>
              <a:t> scores.</a:t>
            </a:r>
          </a:p>
          <a:p>
            <a:r>
              <a:rPr lang="fr-BE" baseline="0" dirty="0" smtClean="0"/>
              <a:t>You </a:t>
            </a:r>
            <a:r>
              <a:rPr lang="fr-BE" baseline="0" dirty="0" err="1" smtClean="0"/>
              <a:t>can</a:t>
            </a:r>
            <a:r>
              <a:rPr lang="fr-BE" baseline="0" dirty="0" smtClean="0"/>
              <a:t> </a:t>
            </a:r>
            <a:r>
              <a:rPr lang="fr-BE" baseline="0" dirty="0" err="1" smtClean="0"/>
              <a:t>also</a:t>
            </a:r>
            <a:r>
              <a:rPr lang="fr-BE" baseline="0" dirty="0" smtClean="0"/>
              <a:t> check </a:t>
            </a:r>
            <a:r>
              <a:rPr lang="fr-BE" baseline="0" dirty="0" err="1" smtClean="0"/>
              <a:t>your</a:t>
            </a:r>
            <a:r>
              <a:rPr lang="fr-BE" baseline="0" dirty="0" smtClean="0"/>
              <a:t> </a:t>
            </a:r>
            <a:r>
              <a:rPr lang="fr-BE" baseline="0" dirty="0" err="1" smtClean="0"/>
              <a:t>sequences</a:t>
            </a:r>
            <a:r>
              <a:rPr lang="fr-BE" baseline="0" dirty="0" smtClean="0"/>
              <a:t> for the </a:t>
            </a:r>
            <a:r>
              <a:rPr lang="fr-BE" baseline="0" dirty="0" err="1" smtClean="0"/>
              <a:t>presence</a:t>
            </a:r>
            <a:r>
              <a:rPr lang="fr-BE" baseline="0" dirty="0" smtClean="0"/>
              <a:t> of </a:t>
            </a:r>
            <a:r>
              <a:rPr lang="fr-BE" baseline="0" dirty="0" err="1" smtClean="0"/>
              <a:t>chimeric</a:t>
            </a:r>
            <a:r>
              <a:rPr lang="fr-BE" baseline="0" dirty="0" smtClean="0"/>
              <a:t> DNA </a:t>
            </a:r>
            <a:r>
              <a:rPr lang="fr-BE" baseline="0" dirty="0" err="1" smtClean="0"/>
              <a:t>that</a:t>
            </a:r>
            <a:r>
              <a:rPr lang="fr-BE" baseline="0" dirty="0" smtClean="0"/>
              <a:t> </a:t>
            </a:r>
            <a:r>
              <a:rPr lang="fr-BE" baseline="0" dirty="0" err="1" smtClean="0"/>
              <a:t>would</a:t>
            </a:r>
            <a:r>
              <a:rPr lang="fr-BE" baseline="0" dirty="0" smtClean="0"/>
              <a:t> have to </a:t>
            </a:r>
            <a:r>
              <a:rPr lang="fr-BE" baseline="0" dirty="0" err="1" smtClean="0"/>
              <a:t>be</a:t>
            </a:r>
            <a:r>
              <a:rPr lang="fr-BE" baseline="0" dirty="0" smtClean="0"/>
              <a:t> </a:t>
            </a:r>
            <a:r>
              <a:rPr lang="fr-BE" baseline="0" dirty="0" err="1" smtClean="0"/>
              <a:t>discarded</a:t>
            </a:r>
            <a:r>
              <a:rPr lang="fr-BE" baseline="0" dirty="0" smtClean="0"/>
              <a:t> </a:t>
            </a:r>
            <a:r>
              <a:rPr lang="fr-BE" baseline="0" dirty="0" err="1" smtClean="0"/>
              <a:t>too</a:t>
            </a:r>
            <a:r>
              <a:rPr lang="fr-BE" baseline="0" dirty="0" smtClean="0"/>
              <a:t>.</a:t>
            </a:r>
          </a:p>
          <a:p>
            <a:r>
              <a:rPr lang="fr-BE" baseline="0" dirty="0" smtClean="0"/>
              <a:t>The </a:t>
            </a:r>
            <a:r>
              <a:rPr lang="fr-BE" baseline="0" dirty="0" err="1" smtClean="0"/>
              <a:t>resulting</a:t>
            </a:r>
            <a:r>
              <a:rPr lang="fr-BE" baseline="0" dirty="0" smtClean="0"/>
              <a:t> </a:t>
            </a:r>
            <a:r>
              <a:rPr lang="fr-BE" baseline="0" dirty="0" err="1" smtClean="0"/>
              <a:t>sequences</a:t>
            </a:r>
            <a:r>
              <a:rPr lang="fr-BE" baseline="0" dirty="0" smtClean="0"/>
              <a:t> are </a:t>
            </a:r>
            <a:r>
              <a:rPr lang="fr-BE" baseline="0" dirty="0" err="1" smtClean="0"/>
              <a:t>now</a:t>
            </a:r>
            <a:r>
              <a:rPr lang="fr-BE" baseline="0" dirty="0" smtClean="0"/>
              <a:t> </a:t>
            </a:r>
            <a:r>
              <a:rPr lang="fr-BE" baseline="0" dirty="0" err="1" smtClean="0"/>
              <a:t>supposed</a:t>
            </a:r>
            <a:r>
              <a:rPr lang="fr-BE" baseline="0" dirty="0" smtClean="0"/>
              <a:t> to </a:t>
            </a:r>
            <a:r>
              <a:rPr lang="fr-BE" baseline="0" dirty="0" err="1" smtClean="0"/>
              <a:t>be</a:t>
            </a:r>
            <a:r>
              <a:rPr lang="fr-BE" baseline="0" dirty="0" smtClean="0"/>
              <a:t> clean and </a:t>
            </a:r>
            <a:r>
              <a:rPr lang="fr-BE" baseline="0" dirty="0" err="1" smtClean="0"/>
              <a:t>ready</a:t>
            </a:r>
            <a:r>
              <a:rPr lang="fr-BE" baseline="0" dirty="0" smtClean="0"/>
              <a:t> to </a:t>
            </a:r>
            <a:r>
              <a:rPr lang="fr-BE" baseline="0" dirty="0" err="1" smtClean="0"/>
              <a:t>be</a:t>
            </a:r>
            <a:r>
              <a:rPr lang="fr-BE" baseline="0" dirty="0" smtClean="0"/>
              <a:t> </a:t>
            </a:r>
            <a:r>
              <a:rPr lang="fr-BE" baseline="0" dirty="0" err="1" smtClean="0"/>
              <a:t>attributed</a:t>
            </a:r>
            <a:r>
              <a:rPr lang="fr-BE" baseline="0" dirty="0" smtClean="0"/>
              <a:t> to </a:t>
            </a:r>
            <a:r>
              <a:rPr lang="fr-BE" baseline="0" dirty="0" err="1" smtClean="0"/>
              <a:t>their</a:t>
            </a:r>
            <a:r>
              <a:rPr lang="fr-BE" baseline="0" dirty="0" smtClean="0"/>
              <a:t> </a:t>
            </a:r>
            <a:r>
              <a:rPr lang="fr-BE" baseline="0" dirty="0" err="1" smtClean="0"/>
              <a:t>corresponding</a:t>
            </a:r>
            <a:r>
              <a:rPr lang="fr-BE" baseline="0" dirty="0" smtClean="0"/>
              <a:t> </a:t>
            </a:r>
            <a:r>
              <a:rPr lang="fr-BE" baseline="0" dirty="0" err="1" smtClean="0"/>
              <a:t>taxonomy</a:t>
            </a:r>
            <a:r>
              <a:rPr lang="fr-BE" baseline="0" dirty="0" smtClean="0"/>
              <a:t>. The </a:t>
            </a:r>
            <a:r>
              <a:rPr lang="fr-BE" baseline="0" dirty="0" err="1" smtClean="0"/>
              <a:t>function</a:t>
            </a:r>
            <a:r>
              <a:rPr lang="fr-BE" baseline="0" dirty="0" smtClean="0"/>
              <a:t> </a:t>
            </a:r>
            <a:r>
              <a:rPr lang="fr-BE" baseline="0" dirty="0" err="1" smtClean="0"/>
              <a:t>called</a:t>
            </a:r>
            <a:r>
              <a:rPr lang="fr-BE" baseline="0" dirty="0" smtClean="0"/>
              <a:t> RDP classifier </a:t>
            </a:r>
            <a:r>
              <a:rPr lang="fr-BE" baseline="0" dirty="0" err="1" smtClean="0"/>
              <a:t>is</a:t>
            </a:r>
            <a:r>
              <a:rPr lang="fr-BE" baseline="0" dirty="0" smtClean="0"/>
              <a:t> one of the </a:t>
            </a:r>
            <a:r>
              <a:rPr lang="fr-BE" baseline="0" dirty="0" err="1" smtClean="0"/>
              <a:t>most</a:t>
            </a:r>
            <a:r>
              <a:rPr lang="fr-BE" baseline="0" dirty="0" smtClean="0"/>
              <a:t> </a:t>
            </a:r>
            <a:r>
              <a:rPr lang="fr-BE" baseline="0" dirty="0" err="1" smtClean="0"/>
              <a:t>commonly</a:t>
            </a:r>
            <a:r>
              <a:rPr lang="fr-BE" baseline="0" dirty="0" smtClean="0"/>
              <a:t> </a:t>
            </a:r>
            <a:r>
              <a:rPr lang="fr-BE" baseline="0" dirty="0" err="1" smtClean="0"/>
              <a:t>used</a:t>
            </a:r>
            <a:r>
              <a:rPr lang="fr-BE" baseline="0" dirty="0" smtClean="0"/>
              <a:t> in </a:t>
            </a:r>
            <a:r>
              <a:rPr lang="fr-BE" baseline="0" dirty="0" err="1" smtClean="0"/>
              <a:t>bioinformatics</a:t>
            </a:r>
            <a:r>
              <a:rPr lang="fr-BE" baseline="0" dirty="0" smtClean="0"/>
              <a:t> to </a:t>
            </a:r>
            <a:r>
              <a:rPr lang="fr-BE" baseline="0" dirty="0" err="1" smtClean="0"/>
              <a:t>perform</a:t>
            </a:r>
            <a:r>
              <a:rPr lang="fr-BE" baseline="0" dirty="0" smtClean="0"/>
              <a:t> </a:t>
            </a:r>
            <a:r>
              <a:rPr lang="fr-BE" baseline="0" dirty="0" err="1" smtClean="0"/>
              <a:t>this</a:t>
            </a:r>
            <a:r>
              <a:rPr lang="fr-BE" baseline="0" dirty="0" smtClean="0"/>
              <a:t> </a:t>
            </a:r>
            <a:r>
              <a:rPr lang="fr-BE" baseline="0" dirty="0" err="1" smtClean="0"/>
              <a:t>step</a:t>
            </a:r>
            <a:r>
              <a:rPr lang="fr-BE" baseline="0" dirty="0" smtClean="0"/>
              <a:t>.</a:t>
            </a:r>
            <a:endParaRPr lang="en-US" baseline="0" dirty="0" smtClean="0"/>
          </a:p>
        </p:txBody>
      </p:sp>
      <p:sp>
        <p:nvSpPr>
          <p:cNvPr id="4" name="Espace réservé du numéro de diapositive 3"/>
          <p:cNvSpPr>
            <a:spLocks noGrp="1"/>
          </p:cNvSpPr>
          <p:nvPr>
            <p:ph type="sldNum" sz="quarter" idx="10"/>
          </p:nvPr>
        </p:nvSpPr>
        <p:spPr/>
        <p:txBody>
          <a:bodyPr/>
          <a:lstStyle/>
          <a:p>
            <a:fld id="{D3D507B5-985A-4EC5-9DE3-37C0326565AD}" type="slidenum">
              <a:rPr lang="en-US" smtClean="0"/>
              <a:t>16</a:t>
            </a:fld>
            <a:endParaRPr lang="en-US"/>
          </a:p>
        </p:txBody>
      </p:sp>
    </p:spTree>
    <p:extLst>
      <p:ext uri="{BB962C8B-B14F-4D97-AF65-F5344CB8AC3E}">
        <p14:creationId xmlns:p14="http://schemas.microsoft.com/office/powerpoint/2010/main" val="1328900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aseline="0" dirty="0" smtClean="0"/>
              <a:t>You </a:t>
            </a:r>
            <a:r>
              <a:rPr lang="fr-BE" baseline="0" dirty="0" err="1" smtClean="0"/>
              <a:t>should</a:t>
            </a:r>
            <a:r>
              <a:rPr lang="fr-BE" baseline="0" dirty="0" smtClean="0"/>
              <a:t> </a:t>
            </a:r>
            <a:r>
              <a:rPr lang="fr-BE" baseline="0" dirty="0" err="1" smtClean="0"/>
              <a:t>now</a:t>
            </a:r>
            <a:r>
              <a:rPr lang="fr-BE" baseline="0" dirty="0" smtClean="0"/>
              <a:t> </a:t>
            </a:r>
            <a:r>
              <a:rPr lang="fr-BE" baseline="0" dirty="0" err="1" smtClean="0"/>
              <a:t>be</a:t>
            </a:r>
            <a:r>
              <a:rPr lang="fr-BE" baseline="0" dirty="0" smtClean="0"/>
              <a:t> able </a:t>
            </a:r>
            <a:r>
              <a:rPr lang="fr-BE" baseline="0" dirty="0" err="1" smtClean="0"/>
              <a:t>build</a:t>
            </a:r>
            <a:r>
              <a:rPr lang="fr-BE" baseline="0" dirty="0" smtClean="0"/>
              <a:t> </a:t>
            </a:r>
            <a:r>
              <a:rPr lang="fr-BE" baseline="0" dirty="0" err="1" smtClean="0"/>
              <a:t>this</a:t>
            </a:r>
            <a:r>
              <a:rPr lang="fr-BE" baseline="0" dirty="0" smtClean="0"/>
              <a:t> </a:t>
            </a:r>
            <a:r>
              <a:rPr lang="fr-BE" baseline="0" dirty="0" err="1" smtClean="0"/>
              <a:t>kind</a:t>
            </a:r>
            <a:r>
              <a:rPr lang="fr-BE" baseline="0" dirty="0" smtClean="0"/>
              <a:t> of matrix, </a:t>
            </a:r>
            <a:r>
              <a:rPr lang="fr-BE" baseline="0" dirty="0" err="1" smtClean="0"/>
              <a:t>where</a:t>
            </a:r>
            <a:r>
              <a:rPr lang="fr-BE" baseline="0" dirty="0" smtClean="0"/>
              <a:t> </a:t>
            </a:r>
            <a:r>
              <a:rPr lang="fr-BE" baseline="0" dirty="0" err="1" smtClean="0"/>
              <a:t>rows</a:t>
            </a:r>
            <a:r>
              <a:rPr lang="fr-BE" baseline="0" dirty="0" smtClean="0"/>
              <a:t> correspond to </a:t>
            </a:r>
            <a:r>
              <a:rPr lang="fr-BE" baseline="0" dirty="0" err="1" smtClean="0"/>
              <a:t>your</a:t>
            </a:r>
            <a:r>
              <a:rPr lang="fr-BE" baseline="0" dirty="0" smtClean="0"/>
              <a:t> </a:t>
            </a:r>
            <a:r>
              <a:rPr lang="fr-BE" baseline="0" dirty="0" err="1" smtClean="0"/>
              <a:t>samples</a:t>
            </a:r>
            <a:r>
              <a:rPr lang="fr-BE" baseline="0" dirty="0" smtClean="0"/>
              <a:t>, </a:t>
            </a:r>
            <a:r>
              <a:rPr lang="fr-BE" baseline="0" dirty="0" err="1" smtClean="0"/>
              <a:t>columns</a:t>
            </a:r>
            <a:r>
              <a:rPr lang="fr-BE" baseline="0" dirty="0" smtClean="0"/>
              <a:t> to </a:t>
            </a:r>
            <a:r>
              <a:rPr lang="fr-BE" baseline="0" dirty="0" err="1" smtClean="0"/>
              <a:t>your</a:t>
            </a:r>
            <a:r>
              <a:rPr lang="fr-BE" baseline="0" dirty="0" smtClean="0"/>
              <a:t> OTU, or </a:t>
            </a:r>
            <a:r>
              <a:rPr lang="fr-BE" baseline="0" dirty="0" err="1" smtClean="0"/>
              <a:t>operational</a:t>
            </a:r>
            <a:r>
              <a:rPr lang="fr-BE" baseline="0" dirty="0" smtClean="0"/>
              <a:t> </a:t>
            </a:r>
            <a:r>
              <a:rPr lang="fr-BE" baseline="0" dirty="0" err="1" smtClean="0"/>
              <a:t>taxonomic</a:t>
            </a:r>
            <a:r>
              <a:rPr lang="fr-BE" baseline="0" dirty="0" smtClean="0"/>
              <a:t> </a:t>
            </a:r>
            <a:r>
              <a:rPr lang="fr-BE" baseline="0" dirty="0" err="1" smtClean="0"/>
              <a:t>units</a:t>
            </a:r>
            <a:r>
              <a:rPr lang="fr-BE" baseline="0" dirty="0" smtClean="0"/>
              <a:t>, and </a:t>
            </a:r>
            <a:r>
              <a:rPr lang="fr-BE" baseline="0" dirty="0" err="1" smtClean="0"/>
              <a:t>cells</a:t>
            </a:r>
            <a:r>
              <a:rPr lang="fr-BE" baseline="0" dirty="0" smtClean="0"/>
              <a:t> correspond to the </a:t>
            </a:r>
            <a:r>
              <a:rPr lang="fr-BE" baseline="0" dirty="0" err="1" smtClean="0"/>
              <a:t>number</a:t>
            </a:r>
            <a:r>
              <a:rPr lang="fr-BE" baseline="0" dirty="0" smtClean="0"/>
              <a:t> of </a:t>
            </a:r>
            <a:r>
              <a:rPr lang="fr-BE" baseline="0" dirty="0" err="1" smtClean="0"/>
              <a:t>sequences</a:t>
            </a:r>
            <a:r>
              <a:rPr lang="fr-BE" baseline="0" dirty="0" smtClean="0"/>
              <a:t>.</a:t>
            </a:r>
          </a:p>
          <a:p>
            <a:endParaRPr lang="fr-BE" baseline="0" dirty="0" smtClean="0"/>
          </a:p>
          <a:p>
            <a:r>
              <a:rPr lang="fr-BE" baseline="0" dirty="0" err="1" smtClean="0"/>
              <a:t>During</a:t>
            </a:r>
            <a:r>
              <a:rPr lang="fr-BE" baseline="0" dirty="0" smtClean="0"/>
              <a:t> the </a:t>
            </a:r>
            <a:r>
              <a:rPr lang="fr-BE" baseline="0" dirty="0" err="1" smtClean="0"/>
              <a:t>sequencing</a:t>
            </a:r>
            <a:r>
              <a:rPr lang="fr-BE" baseline="0" dirty="0" smtClean="0"/>
              <a:t> </a:t>
            </a:r>
            <a:r>
              <a:rPr lang="fr-BE" baseline="0" dirty="0" err="1" smtClean="0"/>
              <a:t>process</a:t>
            </a:r>
            <a:r>
              <a:rPr lang="fr-BE" baseline="0" dirty="0" smtClean="0"/>
              <a:t>, </a:t>
            </a:r>
            <a:r>
              <a:rPr lang="fr-BE" baseline="0" dirty="0" err="1" smtClean="0"/>
              <a:t>it</a:t>
            </a:r>
            <a:r>
              <a:rPr lang="fr-BE" baseline="0" dirty="0" smtClean="0"/>
              <a:t> </a:t>
            </a:r>
            <a:r>
              <a:rPr lang="fr-BE" baseline="0" dirty="0" err="1" smtClean="0"/>
              <a:t>is</a:t>
            </a:r>
            <a:r>
              <a:rPr lang="fr-BE" baseline="0" dirty="0" smtClean="0"/>
              <a:t> possible </a:t>
            </a:r>
            <a:r>
              <a:rPr lang="fr-BE" baseline="0" dirty="0" err="1" smtClean="0"/>
              <a:t>that</a:t>
            </a:r>
            <a:r>
              <a:rPr lang="fr-BE" baseline="0" dirty="0" smtClean="0"/>
              <a:t> </a:t>
            </a:r>
            <a:r>
              <a:rPr lang="fr-BE" baseline="0" dirty="0" err="1" smtClean="0"/>
              <a:t>some</a:t>
            </a:r>
            <a:r>
              <a:rPr lang="fr-BE" baseline="0" dirty="0" smtClean="0"/>
              <a:t> of </a:t>
            </a:r>
            <a:r>
              <a:rPr lang="fr-BE" baseline="0" dirty="0" err="1" smtClean="0"/>
              <a:t>your</a:t>
            </a:r>
            <a:r>
              <a:rPr lang="fr-BE" baseline="0" dirty="0" smtClean="0"/>
              <a:t> </a:t>
            </a:r>
            <a:r>
              <a:rPr lang="fr-BE" baseline="0" dirty="0" err="1" smtClean="0"/>
              <a:t>samples</a:t>
            </a:r>
            <a:r>
              <a:rPr lang="fr-BE" baseline="0" dirty="0" smtClean="0"/>
              <a:t> </a:t>
            </a:r>
            <a:r>
              <a:rPr lang="fr-BE" baseline="0" dirty="0" err="1" smtClean="0"/>
              <a:t>yield</a:t>
            </a:r>
            <a:r>
              <a:rPr lang="fr-BE" baseline="0" dirty="0" smtClean="0"/>
              <a:t> </a:t>
            </a:r>
            <a:r>
              <a:rPr lang="fr-BE" baseline="0" dirty="0" err="1" smtClean="0"/>
              <a:t>much</a:t>
            </a:r>
            <a:r>
              <a:rPr lang="fr-BE" baseline="0" dirty="0" smtClean="0"/>
              <a:t> more </a:t>
            </a:r>
            <a:r>
              <a:rPr lang="fr-BE" baseline="0" dirty="0" err="1" smtClean="0"/>
              <a:t>sequences</a:t>
            </a:r>
            <a:r>
              <a:rPr lang="fr-BE" baseline="0" dirty="0" smtClean="0"/>
              <a:t> </a:t>
            </a:r>
            <a:r>
              <a:rPr lang="fr-BE" baseline="0" dirty="0" err="1" smtClean="0"/>
              <a:t>than</a:t>
            </a:r>
            <a:r>
              <a:rPr lang="fr-BE" baseline="0" dirty="0" smtClean="0"/>
              <a:t> </a:t>
            </a:r>
            <a:r>
              <a:rPr lang="fr-BE" baseline="0" dirty="0" err="1" smtClean="0"/>
              <a:t>others</a:t>
            </a:r>
            <a:r>
              <a:rPr lang="fr-BE" baseline="0" dirty="0" smtClean="0"/>
              <a:t>. </a:t>
            </a:r>
          </a:p>
          <a:p>
            <a:r>
              <a:rPr lang="fr-BE" baseline="0" dirty="0" err="1" smtClean="0"/>
              <a:t>That’s</a:t>
            </a:r>
            <a:r>
              <a:rPr lang="fr-BE" baseline="0" dirty="0" smtClean="0"/>
              <a:t> the case </a:t>
            </a:r>
            <a:r>
              <a:rPr lang="fr-BE" baseline="0" dirty="0" err="1" smtClean="0"/>
              <a:t>here</a:t>
            </a:r>
            <a:r>
              <a:rPr lang="fr-BE" baseline="0" dirty="0" smtClean="0"/>
              <a:t> for sample1. </a:t>
            </a:r>
            <a:r>
              <a:rPr lang="fr-BE" baseline="0" dirty="0" err="1" smtClean="0"/>
              <a:t>it</a:t>
            </a:r>
            <a:r>
              <a:rPr lang="fr-BE" baseline="0" dirty="0" smtClean="0"/>
              <a:t> </a:t>
            </a:r>
            <a:r>
              <a:rPr lang="fr-BE" baseline="0" dirty="0" err="1" smtClean="0"/>
              <a:t>may</a:t>
            </a:r>
            <a:r>
              <a:rPr lang="fr-BE" baseline="0" dirty="0" smtClean="0"/>
              <a:t> </a:t>
            </a:r>
            <a:r>
              <a:rPr lang="fr-BE" baseline="0" dirty="0" err="1" smtClean="0"/>
              <a:t>be</a:t>
            </a:r>
            <a:r>
              <a:rPr lang="fr-BE" baseline="0" dirty="0" smtClean="0"/>
              <a:t> due to </a:t>
            </a:r>
            <a:r>
              <a:rPr lang="fr-BE" baseline="0" dirty="0" err="1" smtClean="0"/>
              <a:t>higher</a:t>
            </a:r>
            <a:r>
              <a:rPr lang="fr-BE" baseline="0" dirty="0" smtClean="0"/>
              <a:t> concentration of the </a:t>
            </a:r>
            <a:r>
              <a:rPr lang="fr-BE" baseline="0" dirty="0" err="1" smtClean="0"/>
              <a:t>sample</a:t>
            </a:r>
            <a:r>
              <a:rPr lang="fr-BE" baseline="0" dirty="0" smtClean="0"/>
              <a:t> in the pool </a:t>
            </a:r>
            <a:r>
              <a:rPr lang="fr-BE" baseline="0" dirty="0" err="1" smtClean="0"/>
              <a:t>despite</a:t>
            </a:r>
            <a:r>
              <a:rPr lang="fr-BE" baseline="0" dirty="0" smtClean="0"/>
              <a:t> the </a:t>
            </a:r>
            <a:r>
              <a:rPr lang="fr-BE" baseline="0" dirty="0" err="1" smtClean="0"/>
              <a:t>normalization</a:t>
            </a:r>
            <a:r>
              <a:rPr lang="fr-BE" baseline="0" dirty="0" smtClean="0"/>
              <a:t> or </a:t>
            </a:r>
            <a:r>
              <a:rPr lang="fr-BE" baseline="0" dirty="0" smtClean="0"/>
              <a:t>to a </a:t>
            </a:r>
            <a:r>
              <a:rPr lang="fr-BE" baseline="0" dirty="0" err="1" smtClean="0"/>
              <a:t>higher</a:t>
            </a:r>
            <a:r>
              <a:rPr lang="fr-BE" baseline="0" dirty="0" smtClean="0"/>
              <a:t> </a:t>
            </a:r>
            <a:r>
              <a:rPr lang="fr-BE" baseline="0" dirty="0" err="1" smtClean="0"/>
              <a:t>number</a:t>
            </a:r>
            <a:r>
              <a:rPr lang="fr-BE" baseline="0" dirty="0" smtClean="0"/>
              <a:t> of the </a:t>
            </a:r>
            <a:r>
              <a:rPr lang="fr-BE" baseline="0" dirty="0" err="1" smtClean="0"/>
              <a:t>gene</a:t>
            </a:r>
            <a:r>
              <a:rPr lang="fr-BE" baseline="0" dirty="0" smtClean="0"/>
              <a:t> copies.</a:t>
            </a:r>
          </a:p>
          <a:p>
            <a:r>
              <a:rPr lang="fr-BE" baseline="0" dirty="0" smtClean="0"/>
              <a:t>It </a:t>
            </a:r>
            <a:r>
              <a:rPr lang="fr-BE" baseline="0" dirty="0" err="1" smtClean="0"/>
              <a:t>is</a:t>
            </a:r>
            <a:r>
              <a:rPr lang="fr-BE" baseline="0" dirty="0" smtClean="0"/>
              <a:t> a </a:t>
            </a:r>
            <a:r>
              <a:rPr lang="fr-BE" baseline="0" dirty="0" err="1" smtClean="0"/>
              <a:t>probleme</a:t>
            </a:r>
            <a:r>
              <a:rPr lang="fr-BE" baseline="0" dirty="0" smtClean="0"/>
              <a:t> </a:t>
            </a:r>
            <a:r>
              <a:rPr lang="fr-BE" baseline="0" dirty="0" err="1" smtClean="0"/>
              <a:t>because</a:t>
            </a:r>
            <a:r>
              <a:rPr lang="fr-BE" baseline="0" dirty="0" smtClean="0"/>
              <a:t> </a:t>
            </a:r>
            <a:r>
              <a:rPr lang="fr-BE" baseline="0" dirty="0" err="1" smtClean="0"/>
              <a:t>these</a:t>
            </a:r>
            <a:r>
              <a:rPr lang="fr-BE" baseline="0" dirty="0" smtClean="0"/>
              <a:t> </a:t>
            </a:r>
            <a:r>
              <a:rPr lang="fr-BE" baseline="0" dirty="0" err="1" smtClean="0"/>
              <a:t>samples</a:t>
            </a:r>
            <a:r>
              <a:rPr lang="fr-BE" baseline="0" dirty="0" smtClean="0"/>
              <a:t> </a:t>
            </a:r>
            <a:r>
              <a:rPr lang="fr-BE" baseline="0" dirty="0" err="1" smtClean="0"/>
              <a:t>will</a:t>
            </a:r>
            <a:r>
              <a:rPr lang="fr-BE" baseline="0" dirty="0" smtClean="0"/>
              <a:t> </a:t>
            </a:r>
            <a:r>
              <a:rPr lang="fr-BE" baseline="0" dirty="0" err="1" smtClean="0"/>
              <a:t>appear</a:t>
            </a:r>
            <a:r>
              <a:rPr lang="fr-BE" baseline="0" dirty="0" smtClean="0"/>
              <a:t> </a:t>
            </a:r>
            <a:r>
              <a:rPr lang="fr-BE" baseline="0" dirty="0" err="1" smtClean="0"/>
              <a:t>richer</a:t>
            </a:r>
            <a:r>
              <a:rPr lang="fr-BE" baseline="0" dirty="0" smtClean="0"/>
              <a:t> in </a:t>
            </a:r>
            <a:r>
              <a:rPr lang="fr-BE" baseline="0" dirty="0" err="1" smtClean="0"/>
              <a:t>term</a:t>
            </a:r>
            <a:r>
              <a:rPr lang="fr-BE" baseline="0" dirty="0" smtClean="0"/>
              <a:t> of </a:t>
            </a:r>
            <a:r>
              <a:rPr lang="fr-BE" baseline="0" dirty="0" err="1" smtClean="0"/>
              <a:t>diversity</a:t>
            </a:r>
            <a:r>
              <a:rPr lang="fr-BE" baseline="0" dirty="0" smtClean="0"/>
              <a:t> </a:t>
            </a:r>
            <a:r>
              <a:rPr lang="fr-BE" baseline="0" dirty="0" err="1" smtClean="0"/>
              <a:t>although</a:t>
            </a:r>
            <a:r>
              <a:rPr lang="fr-BE" baseline="0" dirty="0" smtClean="0"/>
              <a:t> </a:t>
            </a:r>
            <a:r>
              <a:rPr lang="fr-BE" baseline="0" dirty="0" err="1" smtClean="0"/>
              <a:t>this</a:t>
            </a:r>
            <a:r>
              <a:rPr lang="fr-BE" baseline="0" dirty="0" smtClean="0"/>
              <a:t> </a:t>
            </a:r>
            <a:r>
              <a:rPr lang="fr-BE" baseline="0" dirty="0" err="1" smtClean="0"/>
              <a:t>might</a:t>
            </a:r>
            <a:r>
              <a:rPr lang="fr-BE" baseline="0" dirty="0" smtClean="0"/>
              <a:t> </a:t>
            </a:r>
            <a:r>
              <a:rPr lang="fr-BE" baseline="0" dirty="0" err="1" smtClean="0"/>
              <a:t>only</a:t>
            </a:r>
            <a:r>
              <a:rPr lang="fr-BE" baseline="0" dirty="0" smtClean="0"/>
              <a:t> </a:t>
            </a:r>
            <a:r>
              <a:rPr lang="fr-BE" baseline="0" dirty="0" err="1" smtClean="0"/>
              <a:t>be</a:t>
            </a:r>
            <a:r>
              <a:rPr lang="fr-BE" baseline="0" dirty="0" smtClean="0"/>
              <a:t> due to an </a:t>
            </a:r>
            <a:r>
              <a:rPr lang="fr-BE" baseline="0" dirty="0" err="1" smtClean="0"/>
              <a:t>artifact</a:t>
            </a:r>
            <a:r>
              <a:rPr lang="fr-BE" baseline="0" dirty="0" smtClean="0"/>
              <a:t> </a:t>
            </a:r>
            <a:r>
              <a:rPr lang="fr-BE" baseline="0" dirty="0" err="1" smtClean="0"/>
              <a:t>from</a:t>
            </a:r>
            <a:r>
              <a:rPr lang="fr-BE" baseline="0" dirty="0" smtClean="0"/>
              <a:t> the </a:t>
            </a:r>
            <a:r>
              <a:rPr lang="fr-BE" baseline="0" dirty="0" err="1" smtClean="0"/>
              <a:t>method</a:t>
            </a:r>
            <a:r>
              <a:rPr lang="fr-BE" baseline="0" dirty="0" smtClean="0"/>
              <a:t> </a:t>
            </a:r>
            <a:r>
              <a:rPr lang="fr-BE" baseline="0" dirty="0" err="1" smtClean="0"/>
              <a:t>used</a:t>
            </a:r>
            <a:r>
              <a:rPr lang="fr-BE" baseline="0" dirty="0" smtClean="0"/>
              <a:t>.</a:t>
            </a:r>
          </a:p>
          <a:p>
            <a:endParaRPr lang="fr-BE" baseline="0" dirty="0" smtClean="0"/>
          </a:p>
          <a:p>
            <a:r>
              <a:rPr lang="fr-BE" baseline="0" dirty="0" smtClean="0"/>
              <a:t> one </a:t>
            </a:r>
            <a:r>
              <a:rPr lang="fr-BE" baseline="0" dirty="0" err="1" smtClean="0"/>
              <a:t>way</a:t>
            </a:r>
            <a:r>
              <a:rPr lang="fr-BE" baseline="0" dirty="0" smtClean="0"/>
              <a:t> to </a:t>
            </a:r>
            <a:r>
              <a:rPr lang="fr-BE" baseline="0" dirty="0" err="1" smtClean="0"/>
              <a:t>fix</a:t>
            </a:r>
            <a:r>
              <a:rPr lang="fr-BE" baseline="0" dirty="0" smtClean="0"/>
              <a:t> the </a:t>
            </a:r>
            <a:r>
              <a:rPr lang="fr-BE" baseline="0" dirty="0" err="1" smtClean="0"/>
              <a:t>problem</a:t>
            </a:r>
            <a:r>
              <a:rPr lang="fr-BE" baseline="0" dirty="0" smtClean="0"/>
              <a:t> </a:t>
            </a:r>
            <a:r>
              <a:rPr lang="fr-BE" baseline="0" dirty="0" err="1" smtClean="0"/>
              <a:t>is</a:t>
            </a:r>
            <a:r>
              <a:rPr lang="fr-BE" baseline="0" dirty="0" smtClean="0"/>
              <a:t> to  control the total </a:t>
            </a:r>
            <a:r>
              <a:rPr lang="fr-BE" baseline="0" dirty="0" err="1" smtClean="0"/>
              <a:t>number</a:t>
            </a:r>
            <a:r>
              <a:rPr lang="fr-BE" baseline="0" dirty="0" smtClean="0"/>
              <a:t> of </a:t>
            </a:r>
            <a:r>
              <a:rPr lang="fr-BE" baseline="0" dirty="0" err="1" smtClean="0"/>
              <a:t>reads</a:t>
            </a:r>
            <a:r>
              <a:rPr lang="fr-BE" baseline="0" dirty="0" smtClean="0"/>
              <a:t> per </a:t>
            </a:r>
            <a:r>
              <a:rPr lang="fr-BE" baseline="0" dirty="0" err="1" smtClean="0"/>
              <a:t>sample</a:t>
            </a:r>
            <a:r>
              <a:rPr lang="fr-BE" baseline="0" dirty="0" smtClean="0"/>
              <a:t> by </a:t>
            </a:r>
            <a:r>
              <a:rPr lang="fr-BE" baseline="0" dirty="0" err="1" smtClean="0"/>
              <a:t>normalizing</a:t>
            </a:r>
            <a:r>
              <a:rPr lang="fr-BE" baseline="0" dirty="0" smtClean="0"/>
              <a:t> the total </a:t>
            </a:r>
            <a:r>
              <a:rPr lang="fr-BE" baseline="0" dirty="0" err="1" smtClean="0"/>
              <a:t>number</a:t>
            </a:r>
            <a:r>
              <a:rPr lang="fr-BE" baseline="0" dirty="0" smtClean="0"/>
              <a:t> of </a:t>
            </a:r>
            <a:r>
              <a:rPr lang="fr-BE" baseline="0" dirty="0" err="1" smtClean="0"/>
              <a:t>reads</a:t>
            </a:r>
            <a:endParaRPr lang="fr-BE" baseline="0" dirty="0" smtClean="0"/>
          </a:p>
        </p:txBody>
      </p:sp>
      <p:sp>
        <p:nvSpPr>
          <p:cNvPr id="4" name="Espace réservé du numéro de diapositive 3"/>
          <p:cNvSpPr>
            <a:spLocks noGrp="1"/>
          </p:cNvSpPr>
          <p:nvPr>
            <p:ph type="sldNum" sz="quarter" idx="10"/>
          </p:nvPr>
        </p:nvSpPr>
        <p:spPr/>
        <p:txBody>
          <a:bodyPr/>
          <a:lstStyle/>
          <a:p>
            <a:fld id="{D3D507B5-985A-4EC5-9DE3-37C0326565AD}" type="slidenum">
              <a:rPr lang="en-US" smtClean="0"/>
              <a:t>17</a:t>
            </a:fld>
            <a:endParaRPr lang="en-US"/>
          </a:p>
        </p:txBody>
      </p:sp>
    </p:spTree>
    <p:extLst>
      <p:ext uri="{BB962C8B-B14F-4D97-AF65-F5344CB8AC3E}">
        <p14:creationId xmlns:p14="http://schemas.microsoft.com/office/powerpoint/2010/main" val="2967951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aseline="0" dirty="0" smtClean="0"/>
              <a:t>That </a:t>
            </a:r>
            <a:r>
              <a:rPr lang="fr-BE" baseline="0" dirty="0" err="1" smtClean="0"/>
              <a:t>way</a:t>
            </a:r>
            <a:r>
              <a:rPr lang="fr-BE" baseline="0" dirty="0" smtClean="0"/>
              <a:t>, all </a:t>
            </a:r>
            <a:r>
              <a:rPr lang="fr-BE" baseline="0" dirty="0" err="1" smtClean="0"/>
              <a:t>your</a:t>
            </a:r>
            <a:r>
              <a:rPr lang="fr-BE" baseline="0" dirty="0" smtClean="0"/>
              <a:t> </a:t>
            </a:r>
            <a:r>
              <a:rPr lang="fr-BE" baseline="0" dirty="0" err="1" smtClean="0"/>
              <a:t>samples</a:t>
            </a:r>
            <a:r>
              <a:rPr lang="fr-BE" baseline="0" dirty="0" smtClean="0"/>
              <a:t> have an </a:t>
            </a:r>
            <a:r>
              <a:rPr lang="fr-BE" baseline="0" dirty="0" err="1" smtClean="0"/>
              <a:t>even</a:t>
            </a:r>
            <a:r>
              <a:rPr lang="fr-BE" baseline="0" dirty="0" smtClean="0"/>
              <a:t> </a:t>
            </a:r>
            <a:r>
              <a:rPr lang="fr-BE" baseline="0" dirty="0" err="1" smtClean="0"/>
              <a:t>sampling</a:t>
            </a:r>
            <a:r>
              <a:rPr lang="fr-BE" baseline="0" dirty="0" smtClean="0"/>
              <a:t> </a:t>
            </a:r>
            <a:r>
              <a:rPr lang="fr-BE" baseline="0" dirty="0" err="1" smtClean="0"/>
              <a:t>depth</a:t>
            </a:r>
            <a:r>
              <a:rPr lang="fr-BE" baseline="0" dirty="0" smtClean="0"/>
              <a:t>. And </a:t>
            </a:r>
            <a:r>
              <a:rPr lang="fr-BE" baseline="0" dirty="0" err="1" smtClean="0"/>
              <a:t>they</a:t>
            </a:r>
            <a:r>
              <a:rPr lang="fr-BE" baseline="0" dirty="0" smtClean="0"/>
              <a:t> </a:t>
            </a:r>
            <a:r>
              <a:rPr lang="fr-BE" baseline="0" dirty="0" err="1" smtClean="0"/>
              <a:t>can</a:t>
            </a:r>
            <a:r>
              <a:rPr lang="fr-BE" baseline="0" dirty="0" smtClean="0"/>
              <a:t> </a:t>
            </a:r>
            <a:r>
              <a:rPr lang="fr-BE" baseline="0" dirty="0" err="1" smtClean="0"/>
              <a:t>now</a:t>
            </a:r>
            <a:r>
              <a:rPr lang="fr-BE" baseline="0" dirty="0" smtClean="0"/>
              <a:t> </a:t>
            </a:r>
            <a:r>
              <a:rPr lang="fr-BE" baseline="0" dirty="0" err="1" smtClean="0"/>
              <a:t>be</a:t>
            </a:r>
            <a:r>
              <a:rPr lang="fr-BE" baseline="0" dirty="0" smtClean="0"/>
              <a:t> </a:t>
            </a:r>
            <a:r>
              <a:rPr lang="fr-BE" baseline="0" dirty="0" err="1" smtClean="0"/>
              <a:t>compared</a:t>
            </a:r>
            <a:r>
              <a:rPr lang="fr-BE" baseline="0" dirty="0" smtClean="0"/>
              <a:t> </a:t>
            </a:r>
            <a:r>
              <a:rPr lang="fr-BE" baseline="0" dirty="0" err="1" smtClean="0"/>
              <a:t>with</a:t>
            </a:r>
            <a:r>
              <a:rPr lang="fr-BE" baseline="0" dirty="0" smtClean="0"/>
              <a:t> </a:t>
            </a:r>
            <a:r>
              <a:rPr lang="fr-BE" baseline="0" dirty="0" err="1" smtClean="0"/>
              <a:t>each</a:t>
            </a:r>
            <a:r>
              <a:rPr lang="fr-BE" baseline="0" dirty="0" smtClean="0"/>
              <a:t> </a:t>
            </a:r>
            <a:r>
              <a:rPr lang="fr-BE" baseline="0" dirty="0" err="1" smtClean="0"/>
              <a:t>other</a:t>
            </a:r>
            <a:endParaRPr lang="fr-BE" baseline="0" dirty="0" smtClean="0"/>
          </a:p>
          <a:p>
            <a:endParaRPr lang="fr-BE" baseline="0" dirty="0" smtClean="0"/>
          </a:p>
          <a:p>
            <a:r>
              <a:rPr lang="fr-BE" baseline="0" dirty="0" smtClean="0"/>
              <a:t> </a:t>
            </a:r>
          </a:p>
        </p:txBody>
      </p:sp>
      <p:sp>
        <p:nvSpPr>
          <p:cNvPr id="4" name="Espace réservé du numéro de diapositive 3"/>
          <p:cNvSpPr>
            <a:spLocks noGrp="1"/>
          </p:cNvSpPr>
          <p:nvPr>
            <p:ph type="sldNum" sz="quarter" idx="10"/>
          </p:nvPr>
        </p:nvSpPr>
        <p:spPr/>
        <p:txBody>
          <a:bodyPr/>
          <a:lstStyle/>
          <a:p>
            <a:fld id="{D3D507B5-985A-4EC5-9DE3-37C0326565AD}" type="slidenum">
              <a:rPr lang="en-US" smtClean="0"/>
              <a:t>18</a:t>
            </a:fld>
            <a:endParaRPr lang="en-US"/>
          </a:p>
        </p:txBody>
      </p:sp>
    </p:spTree>
    <p:extLst>
      <p:ext uri="{BB962C8B-B14F-4D97-AF65-F5344CB8AC3E}">
        <p14:creationId xmlns:p14="http://schemas.microsoft.com/office/powerpoint/2010/main" val="254008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err="1" smtClean="0"/>
              <a:t>you</a:t>
            </a:r>
            <a:r>
              <a:rPr lang="fr-BE" baseline="0" dirty="0" smtClean="0"/>
              <a:t> </a:t>
            </a:r>
            <a:r>
              <a:rPr lang="fr-BE" baseline="0" dirty="0" err="1" smtClean="0"/>
              <a:t>also</a:t>
            </a:r>
            <a:r>
              <a:rPr lang="fr-BE" baseline="0" dirty="0" smtClean="0"/>
              <a:t> </a:t>
            </a:r>
            <a:r>
              <a:rPr lang="fr-BE" baseline="0" dirty="0" err="1" smtClean="0"/>
              <a:t>might</a:t>
            </a:r>
            <a:r>
              <a:rPr lang="fr-BE" baseline="0" dirty="0" smtClean="0"/>
              <a:t> </a:t>
            </a:r>
            <a:r>
              <a:rPr lang="fr-BE" baseline="0" dirty="0" err="1" smtClean="0"/>
              <a:t>want</a:t>
            </a:r>
            <a:r>
              <a:rPr lang="fr-BE" baseline="0" dirty="0" smtClean="0"/>
              <a:t> to check </a:t>
            </a:r>
            <a:r>
              <a:rPr lang="fr-BE" baseline="0" dirty="0" err="1" smtClean="0"/>
              <a:t>your</a:t>
            </a:r>
            <a:r>
              <a:rPr lang="fr-BE" baseline="0" dirty="0" smtClean="0"/>
              <a:t> </a:t>
            </a:r>
            <a:r>
              <a:rPr lang="fr-BE" baseline="0" dirty="0" err="1" smtClean="0"/>
              <a:t>negative</a:t>
            </a:r>
            <a:r>
              <a:rPr lang="fr-BE" baseline="0" dirty="0" smtClean="0"/>
              <a:t> </a:t>
            </a:r>
            <a:r>
              <a:rPr lang="fr-BE" baseline="0" dirty="0" err="1" smtClean="0"/>
              <a:t>controls</a:t>
            </a:r>
            <a:r>
              <a:rPr lang="fr-BE" baseline="0" dirty="0" smtClean="0"/>
              <a:t>. in </a:t>
            </a:r>
            <a:r>
              <a:rPr lang="fr-BE" baseline="0" dirty="0" err="1" smtClean="0"/>
              <a:t>order</a:t>
            </a:r>
            <a:r>
              <a:rPr lang="fr-BE" baseline="0" dirty="0" smtClean="0"/>
              <a:t> to </a:t>
            </a:r>
            <a:r>
              <a:rPr lang="fr-BE" baseline="0" dirty="0" err="1" smtClean="0"/>
              <a:t>discard</a:t>
            </a:r>
            <a:r>
              <a:rPr lang="fr-BE" baseline="0" dirty="0" smtClean="0"/>
              <a:t> </a:t>
            </a:r>
            <a:r>
              <a:rPr lang="fr-BE" baseline="0" dirty="0" err="1" smtClean="0"/>
              <a:t>any</a:t>
            </a:r>
            <a:r>
              <a:rPr lang="fr-BE" baseline="0" dirty="0" smtClean="0"/>
              <a:t> OTU </a:t>
            </a:r>
            <a:r>
              <a:rPr lang="fr-BE" baseline="0" dirty="0" err="1" smtClean="0"/>
              <a:t>that</a:t>
            </a:r>
            <a:r>
              <a:rPr lang="fr-BE" baseline="0" dirty="0" smtClean="0"/>
              <a:t> </a:t>
            </a:r>
            <a:r>
              <a:rPr lang="fr-BE" baseline="0" dirty="0" err="1" smtClean="0"/>
              <a:t>would</a:t>
            </a:r>
            <a:r>
              <a:rPr lang="fr-BE" baseline="0" dirty="0" smtClean="0"/>
              <a:t> </a:t>
            </a:r>
            <a:r>
              <a:rPr lang="fr-BE" baseline="0" dirty="0" err="1" smtClean="0"/>
              <a:t>be</a:t>
            </a:r>
            <a:r>
              <a:rPr lang="fr-BE" baseline="0" dirty="0" smtClean="0"/>
              <a:t> the </a:t>
            </a:r>
            <a:r>
              <a:rPr lang="fr-BE" baseline="0" dirty="0" err="1" smtClean="0"/>
              <a:t>result</a:t>
            </a:r>
            <a:r>
              <a:rPr lang="fr-BE" baseline="0" dirty="0" smtClean="0"/>
              <a:t> of contamination. In </a:t>
            </a:r>
            <a:r>
              <a:rPr lang="fr-BE" baseline="0" dirty="0" err="1" smtClean="0"/>
              <a:t>this</a:t>
            </a:r>
            <a:r>
              <a:rPr lang="fr-BE" baseline="0" dirty="0" smtClean="0"/>
              <a:t> exemple, the OTU5 </a:t>
            </a:r>
            <a:r>
              <a:rPr lang="fr-BE" baseline="0" dirty="0" err="1" smtClean="0"/>
              <a:t>is</a:t>
            </a:r>
            <a:r>
              <a:rPr lang="fr-BE" baseline="0" dirty="0" smtClean="0"/>
              <a:t> </a:t>
            </a:r>
            <a:r>
              <a:rPr lang="fr-BE" baseline="0" dirty="0" err="1" smtClean="0"/>
              <a:t>clearly</a:t>
            </a:r>
            <a:r>
              <a:rPr lang="fr-BE" baseline="0" dirty="0" smtClean="0"/>
              <a:t> a contamination </a:t>
            </a:r>
            <a:r>
              <a:rPr lang="fr-BE" baseline="0" dirty="0" err="1" smtClean="0"/>
              <a:t>because</a:t>
            </a:r>
            <a:r>
              <a:rPr lang="fr-BE" baseline="0" dirty="0" smtClean="0"/>
              <a:t> </a:t>
            </a:r>
            <a:r>
              <a:rPr lang="fr-BE" baseline="0" dirty="0" err="1" smtClean="0"/>
              <a:t>it’s</a:t>
            </a:r>
            <a:r>
              <a:rPr lang="fr-BE" baseline="0" dirty="0" smtClean="0"/>
              <a:t> </a:t>
            </a:r>
            <a:r>
              <a:rPr lang="fr-BE" baseline="0" dirty="0" err="1" smtClean="0"/>
              <a:t>present</a:t>
            </a:r>
            <a:r>
              <a:rPr lang="fr-BE" baseline="0" dirty="0" smtClean="0"/>
              <a:t> in the </a:t>
            </a:r>
            <a:r>
              <a:rPr lang="fr-BE" baseline="0" dirty="0" err="1" smtClean="0"/>
              <a:t>negative</a:t>
            </a:r>
            <a:r>
              <a:rPr lang="fr-BE" baseline="0" dirty="0" smtClean="0"/>
              <a:t> control and must </a:t>
            </a:r>
            <a:r>
              <a:rPr lang="fr-BE" baseline="0" dirty="0" err="1" smtClean="0"/>
              <a:t>therfore</a:t>
            </a:r>
            <a:r>
              <a:rPr lang="fr-BE" baseline="0" dirty="0" smtClean="0"/>
              <a:t> </a:t>
            </a:r>
            <a:r>
              <a:rPr lang="fr-BE" baseline="0" dirty="0" err="1" smtClean="0"/>
              <a:t>be</a:t>
            </a:r>
            <a:r>
              <a:rPr lang="fr-BE" baseline="0" dirty="0" smtClean="0"/>
              <a:t> </a:t>
            </a:r>
            <a:r>
              <a:rPr lang="fr-BE" baseline="0" dirty="0" err="1" smtClean="0"/>
              <a:t>discarded</a:t>
            </a:r>
            <a:r>
              <a:rPr lang="fr-BE" baseline="0" dirty="0" smtClean="0"/>
              <a:t>.</a:t>
            </a:r>
          </a:p>
          <a:p>
            <a:endParaRPr lang="fr-BE" baseline="0" dirty="0" smtClean="0"/>
          </a:p>
        </p:txBody>
      </p:sp>
      <p:sp>
        <p:nvSpPr>
          <p:cNvPr id="4" name="Espace réservé du numéro de diapositive 3"/>
          <p:cNvSpPr>
            <a:spLocks noGrp="1"/>
          </p:cNvSpPr>
          <p:nvPr>
            <p:ph type="sldNum" sz="quarter" idx="10"/>
          </p:nvPr>
        </p:nvSpPr>
        <p:spPr/>
        <p:txBody>
          <a:bodyPr/>
          <a:lstStyle/>
          <a:p>
            <a:fld id="{D3D507B5-985A-4EC5-9DE3-37C0326565AD}" type="slidenum">
              <a:rPr lang="en-US" smtClean="0"/>
              <a:t>19</a:t>
            </a:fld>
            <a:endParaRPr lang="en-US"/>
          </a:p>
        </p:txBody>
      </p:sp>
    </p:spTree>
    <p:extLst>
      <p:ext uri="{BB962C8B-B14F-4D97-AF65-F5344CB8AC3E}">
        <p14:creationId xmlns:p14="http://schemas.microsoft.com/office/powerpoint/2010/main" val="3140032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Here</a:t>
            </a:r>
            <a:r>
              <a:rPr lang="en-US" baseline="0" dirty="0" smtClean="0"/>
              <a:t> are those steps that I am going to detail now.</a:t>
            </a:r>
          </a:p>
          <a:p>
            <a:r>
              <a:rPr lang="fr-BE" baseline="0" dirty="0" smtClean="0"/>
              <a:t>I </a:t>
            </a:r>
            <a:r>
              <a:rPr lang="en-GB" baseline="0" noProof="0" dirty="0" smtClean="0"/>
              <a:t>will</a:t>
            </a:r>
            <a:r>
              <a:rPr lang="fr-BE" baseline="0" dirty="0" smtClean="0"/>
              <a:t> </a:t>
            </a:r>
            <a:r>
              <a:rPr lang="en-US" baseline="0" noProof="1" smtClean="0"/>
              <a:t>start</a:t>
            </a:r>
            <a:r>
              <a:rPr lang="fr-BE" baseline="0" dirty="0" smtClean="0"/>
              <a:t> </a:t>
            </a:r>
            <a:r>
              <a:rPr lang="en-US" baseline="0" noProof="1" smtClean="0"/>
              <a:t>speaking</a:t>
            </a:r>
            <a:r>
              <a:rPr lang="fr-BE" baseline="0" dirty="0" smtClean="0"/>
              <a:t> about </a:t>
            </a:r>
            <a:r>
              <a:rPr lang="fr-BE" baseline="0" dirty="0" err="1" smtClean="0"/>
              <a:t>field</a:t>
            </a:r>
            <a:r>
              <a:rPr lang="fr-BE" baseline="0" dirty="0" smtClean="0"/>
              <a:t> </a:t>
            </a:r>
            <a:r>
              <a:rPr lang="fr-BE" baseline="0" dirty="0" err="1" smtClean="0"/>
              <a:t>work</a:t>
            </a:r>
            <a:r>
              <a:rPr lang="fr-BE" baseline="0" dirty="0" smtClean="0"/>
              <a:t>, DNA extraction.</a:t>
            </a:r>
          </a:p>
          <a:p>
            <a:r>
              <a:rPr lang="fr-BE" baseline="0" dirty="0" err="1" smtClean="0"/>
              <a:t>we</a:t>
            </a:r>
            <a:r>
              <a:rPr lang="fr-BE" baseline="0" dirty="0" smtClean="0"/>
              <a:t> </a:t>
            </a:r>
            <a:r>
              <a:rPr lang="fr-BE" baseline="0" dirty="0" err="1" smtClean="0"/>
              <a:t>will</a:t>
            </a:r>
            <a:r>
              <a:rPr lang="fr-BE" baseline="0" dirty="0" smtClean="0"/>
              <a:t> </a:t>
            </a:r>
            <a:r>
              <a:rPr lang="fr-BE" baseline="0" dirty="0" err="1" smtClean="0"/>
              <a:t>then</a:t>
            </a:r>
            <a:r>
              <a:rPr lang="fr-BE" baseline="0" dirty="0" smtClean="0"/>
              <a:t> go </a:t>
            </a:r>
            <a:r>
              <a:rPr lang="fr-BE" baseline="0" dirty="0" err="1" smtClean="0"/>
              <a:t>through</a:t>
            </a:r>
            <a:r>
              <a:rPr lang="fr-BE" baseline="0" dirty="0" smtClean="0"/>
              <a:t> all the  </a:t>
            </a:r>
            <a:r>
              <a:rPr lang="fr-BE" baseline="0" dirty="0" err="1" smtClean="0"/>
              <a:t>pre-sequencing</a:t>
            </a:r>
            <a:r>
              <a:rPr lang="fr-BE" baseline="0" dirty="0" smtClean="0"/>
              <a:t> </a:t>
            </a:r>
            <a:r>
              <a:rPr lang="fr-BE" baseline="0" dirty="0" err="1" smtClean="0"/>
              <a:t>steps</a:t>
            </a:r>
            <a:r>
              <a:rPr lang="fr-BE" baseline="0" dirty="0" smtClean="0"/>
              <a:t> and the </a:t>
            </a:r>
            <a:r>
              <a:rPr lang="fr-BE" baseline="0" dirty="0" err="1" smtClean="0"/>
              <a:t>actual</a:t>
            </a:r>
            <a:r>
              <a:rPr lang="fr-BE" baseline="0" dirty="0" smtClean="0"/>
              <a:t> </a:t>
            </a:r>
            <a:r>
              <a:rPr lang="fr-BE" baseline="0" dirty="0" err="1" smtClean="0"/>
              <a:t>sequencing</a:t>
            </a:r>
            <a:endParaRPr lang="fr-BE" baseline="0" dirty="0" smtClean="0"/>
          </a:p>
          <a:p>
            <a:endParaRPr lang="fr-BE" baseline="0" dirty="0" smtClean="0"/>
          </a:p>
          <a:p>
            <a:r>
              <a:rPr lang="fr-BE" baseline="0" dirty="0" err="1" smtClean="0"/>
              <a:t>Finally</a:t>
            </a:r>
            <a:r>
              <a:rPr lang="fr-BE" baseline="0" dirty="0" smtClean="0"/>
              <a:t> , i </a:t>
            </a:r>
            <a:r>
              <a:rPr lang="fr-BE" baseline="0" dirty="0" err="1" smtClean="0"/>
              <a:t>will</a:t>
            </a:r>
            <a:r>
              <a:rPr lang="fr-BE" baseline="0" dirty="0" smtClean="0"/>
              <a:t> show </a:t>
            </a:r>
            <a:r>
              <a:rPr lang="fr-BE" baseline="0" dirty="0" err="1" smtClean="0"/>
              <a:t>you</a:t>
            </a:r>
            <a:r>
              <a:rPr lang="fr-BE" baseline="0" dirty="0" smtClean="0"/>
              <a:t> </a:t>
            </a:r>
            <a:r>
              <a:rPr lang="fr-BE" baseline="0" dirty="0" err="1" smtClean="0"/>
              <a:t>some</a:t>
            </a:r>
            <a:r>
              <a:rPr lang="fr-BE" baseline="0" dirty="0" smtClean="0"/>
              <a:t> </a:t>
            </a:r>
            <a:r>
              <a:rPr lang="fr-BE" baseline="0" dirty="0" err="1" smtClean="0"/>
              <a:t>bioinformatic</a:t>
            </a:r>
            <a:r>
              <a:rPr lang="fr-BE" baseline="0" dirty="0" smtClean="0"/>
              <a:t> bases on how to </a:t>
            </a:r>
            <a:r>
              <a:rPr lang="fr-BE" baseline="0" dirty="0" err="1" smtClean="0"/>
              <a:t>process</a:t>
            </a:r>
            <a:r>
              <a:rPr lang="fr-BE" baseline="0" dirty="0" smtClean="0"/>
              <a:t> </a:t>
            </a:r>
            <a:r>
              <a:rPr lang="fr-BE" baseline="0" dirty="0" err="1" smtClean="0"/>
              <a:t>raw</a:t>
            </a:r>
            <a:r>
              <a:rPr lang="fr-BE" baseline="0" dirty="0" smtClean="0"/>
              <a:t> </a:t>
            </a:r>
            <a:r>
              <a:rPr lang="fr-BE" baseline="0" dirty="0" err="1" smtClean="0"/>
              <a:t>sequences</a:t>
            </a:r>
            <a:r>
              <a:rPr lang="fr-BE" baseline="0" dirty="0" smtClean="0"/>
              <a:t> and </a:t>
            </a:r>
            <a:r>
              <a:rPr lang="fr-BE" baseline="0" dirty="0" err="1" smtClean="0"/>
              <a:t>finally</a:t>
            </a:r>
            <a:r>
              <a:rPr lang="fr-BE" baseline="0" dirty="0" smtClean="0"/>
              <a:t> how to </a:t>
            </a:r>
            <a:r>
              <a:rPr lang="fr-BE" baseline="0" dirty="0" err="1" smtClean="0"/>
              <a:t>visualize</a:t>
            </a:r>
            <a:r>
              <a:rPr lang="fr-BE" baseline="0" dirty="0" smtClean="0"/>
              <a:t> the data.</a:t>
            </a:r>
          </a:p>
          <a:p>
            <a:endParaRPr lang="fr-BE" baseline="0" dirty="0" smtClean="0"/>
          </a:p>
        </p:txBody>
      </p:sp>
      <p:sp>
        <p:nvSpPr>
          <p:cNvPr id="4" name="Espace réservé du numéro de diapositive 3"/>
          <p:cNvSpPr>
            <a:spLocks noGrp="1"/>
          </p:cNvSpPr>
          <p:nvPr>
            <p:ph type="sldNum" sz="quarter" idx="10"/>
          </p:nvPr>
        </p:nvSpPr>
        <p:spPr/>
        <p:txBody>
          <a:bodyPr/>
          <a:lstStyle/>
          <a:p>
            <a:fld id="{D3D507B5-985A-4EC5-9DE3-37C0326565AD}" type="slidenum">
              <a:rPr lang="en-US" smtClean="0"/>
              <a:t>2</a:t>
            </a:fld>
            <a:endParaRPr lang="en-US"/>
          </a:p>
        </p:txBody>
      </p:sp>
    </p:spTree>
    <p:extLst>
      <p:ext uri="{BB962C8B-B14F-4D97-AF65-F5344CB8AC3E}">
        <p14:creationId xmlns:p14="http://schemas.microsoft.com/office/powerpoint/2010/main" val="3402880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You </a:t>
            </a:r>
            <a:r>
              <a:rPr lang="fr-BE" dirty="0" err="1" smtClean="0"/>
              <a:t>should</a:t>
            </a:r>
            <a:r>
              <a:rPr lang="fr-BE" dirty="0" smtClean="0"/>
              <a:t> </a:t>
            </a:r>
            <a:r>
              <a:rPr lang="fr-BE" dirty="0" err="1" smtClean="0"/>
              <a:t>now</a:t>
            </a:r>
            <a:r>
              <a:rPr lang="fr-BE" baseline="0" dirty="0" smtClean="0"/>
              <a:t> have a </a:t>
            </a:r>
            <a:r>
              <a:rPr lang="fr-BE" baseline="0" dirty="0" err="1" smtClean="0"/>
              <a:t>pretty</a:t>
            </a:r>
            <a:r>
              <a:rPr lang="fr-BE" baseline="0" dirty="0" smtClean="0"/>
              <a:t> clean </a:t>
            </a:r>
            <a:r>
              <a:rPr lang="fr-BE" baseline="0" dirty="0" err="1" smtClean="0"/>
              <a:t>dataset</a:t>
            </a:r>
            <a:r>
              <a:rPr lang="fr-BE"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But do not </a:t>
            </a:r>
            <a:r>
              <a:rPr lang="fr-BE" baseline="0" dirty="0" err="1" smtClean="0"/>
              <a:t>shut</a:t>
            </a:r>
            <a:r>
              <a:rPr lang="fr-BE" baseline="0" dirty="0" smtClean="0"/>
              <a:t> down </a:t>
            </a:r>
            <a:r>
              <a:rPr lang="fr-BE" baseline="0" dirty="0" err="1" smtClean="0"/>
              <a:t>your</a:t>
            </a:r>
            <a:r>
              <a:rPr lang="fr-BE" baseline="0" dirty="0" smtClean="0"/>
              <a:t> computer </a:t>
            </a:r>
            <a:r>
              <a:rPr lang="fr-BE" baseline="0" dirty="0" err="1" smtClean="0"/>
              <a:t>now</a:t>
            </a:r>
            <a:r>
              <a:rPr lang="fr-BE" baseline="0" dirty="0" smtClean="0"/>
              <a:t> as </a:t>
            </a:r>
            <a:r>
              <a:rPr lang="fr-BE" baseline="0" dirty="0" err="1" smtClean="0"/>
              <a:t>you</a:t>
            </a:r>
            <a:r>
              <a:rPr lang="fr-BE" baseline="0" dirty="0" smtClean="0"/>
              <a:t> are not </a:t>
            </a:r>
            <a:r>
              <a:rPr lang="fr-BE" baseline="0" dirty="0" err="1" smtClean="0"/>
              <a:t>done</a:t>
            </a:r>
            <a:r>
              <a:rPr lang="fr-BE" baseline="0" dirty="0" smtClean="0"/>
              <a:t> </a:t>
            </a:r>
            <a:r>
              <a:rPr lang="fr-BE" baseline="0" dirty="0" err="1" smtClean="0"/>
              <a:t>yet</a:t>
            </a:r>
            <a:r>
              <a:rPr lang="fr-BE" baseline="0" dirty="0" smtClean="0"/>
              <a:t>. The </a:t>
            </a:r>
            <a:r>
              <a:rPr lang="fr-BE" baseline="0" dirty="0" err="1" smtClean="0"/>
              <a:t>most</a:t>
            </a:r>
            <a:r>
              <a:rPr lang="fr-BE" baseline="0" dirty="0" smtClean="0"/>
              <a:t> important part </a:t>
            </a:r>
            <a:r>
              <a:rPr lang="fr-BE" baseline="0" dirty="0" err="1" smtClean="0"/>
              <a:t>is</a:t>
            </a:r>
            <a:r>
              <a:rPr lang="fr-BE" baseline="0" dirty="0" smtClean="0"/>
              <a:t> </a:t>
            </a:r>
            <a:r>
              <a:rPr lang="fr-BE" baseline="0" dirty="0" err="1" smtClean="0"/>
              <a:t>coming</a:t>
            </a:r>
            <a:r>
              <a:rPr lang="fr-BE" baseline="0" dirty="0" smtClean="0"/>
              <a:t> as </a:t>
            </a:r>
            <a:r>
              <a:rPr lang="fr-BE" baseline="0" dirty="0" err="1" smtClean="0"/>
              <a:t>you</a:t>
            </a:r>
            <a:r>
              <a:rPr lang="fr-BE" baseline="0" dirty="0" smtClean="0"/>
              <a:t> </a:t>
            </a:r>
            <a:r>
              <a:rPr lang="fr-BE" baseline="0" dirty="0" err="1" smtClean="0"/>
              <a:t>now</a:t>
            </a:r>
            <a:r>
              <a:rPr lang="fr-BE" baseline="0" dirty="0" smtClean="0"/>
              <a:t> have to </a:t>
            </a:r>
            <a:r>
              <a:rPr lang="fr-BE" baseline="0" dirty="0" err="1" smtClean="0"/>
              <a:t>treat</a:t>
            </a:r>
            <a:r>
              <a:rPr lang="fr-BE" baseline="0" dirty="0" smtClean="0"/>
              <a:t> </a:t>
            </a:r>
            <a:r>
              <a:rPr lang="fr-BE" baseline="0" dirty="0" err="1" smtClean="0"/>
              <a:t>your</a:t>
            </a:r>
            <a:r>
              <a:rPr lang="fr-BE" baseline="0" dirty="0" smtClean="0"/>
              <a:t> data and </a:t>
            </a:r>
            <a:r>
              <a:rPr lang="fr-BE" baseline="0" dirty="0" err="1" smtClean="0"/>
              <a:t>make</a:t>
            </a:r>
            <a:r>
              <a:rPr lang="fr-BE" baseline="0" dirty="0" smtClean="0"/>
              <a:t> </a:t>
            </a:r>
            <a:r>
              <a:rPr lang="fr-BE" baseline="0" dirty="0" err="1" smtClean="0"/>
              <a:t>it</a:t>
            </a:r>
            <a:r>
              <a:rPr lang="fr-BE" baseline="0" dirty="0" smtClean="0"/>
              <a:t> </a:t>
            </a:r>
            <a:r>
              <a:rPr lang="fr-BE" baseline="0" dirty="0" err="1" smtClean="0"/>
              <a:t>visually</a:t>
            </a:r>
            <a:r>
              <a:rPr lang="fr-BE" baseline="0" dirty="0" smtClean="0"/>
              <a:t> </a:t>
            </a:r>
            <a:r>
              <a:rPr lang="fr-BE" baseline="0" dirty="0" err="1" smtClean="0"/>
              <a:t>understandable</a:t>
            </a:r>
            <a:r>
              <a:rPr lang="fr-BE"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fr-BE" baseline="0" dirty="0" smtClean="0"/>
          </a:p>
        </p:txBody>
      </p:sp>
      <p:sp>
        <p:nvSpPr>
          <p:cNvPr id="4" name="Espace réservé du numéro de diapositive 3"/>
          <p:cNvSpPr>
            <a:spLocks noGrp="1"/>
          </p:cNvSpPr>
          <p:nvPr>
            <p:ph type="sldNum" sz="quarter" idx="10"/>
          </p:nvPr>
        </p:nvSpPr>
        <p:spPr/>
        <p:txBody>
          <a:bodyPr/>
          <a:lstStyle/>
          <a:p>
            <a:fld id="{D3D507B5-985A-4EC5-9DE3-37C0326565AD}" type="slidenum">
              <a:rPr lang="en-US" smtClean="0"/>
              <a:t>20</a:t>
            </a:fld>
            <a:endParaRPr lang="en-US"/>
          </a:p>
        </p:txBody>
      </p:sp>
    </p:spTree>
    <p:extLst>
      <p:ext uri="{BB962C8B-B14F-4D97-AF65-F5344CB8AC3E}">
        <p14:creationId xmlns:p14="http://schemas.microsoft.com/office/powerpoint/2010/main" val="3967303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aseline="0" dirty="0" smtClean="0"/>
              <a:t>The </a:t>
            </a:r>
            <a:r>
              <a:rPr lang="fr-BE" baseline="0" dirty="0" err="1" smtClean="0"/>
              <a:t>easiest</a:t>
            </a:r>
            <a:r>
              <a:rPr lang="fr-BE" baseline="0" dirty="0" smtClean="0"/>
              <a:t> </a:t>
            </a:r>
            <a:r>
              <a:rPr lang="fr-BE" baseline="0" dirty="0" err="1" smtClean="0"/>
              <a:t>way</a:t>
            </a:r>
            <a:r>
              <a:rPr lang="fr-BE" baseline="0" dirty="0" smtClean="0"/>
              <a:t> to </a:t>
            </a:r>
            <a:r>
              <a:rPr lang="fr-BE" baseline="0" dirty="0" err="1" smtClean="0"/>
              <a:t>visualize</a:t>
            </a:r>
            <a:r>
              <a:rPr lang="fr-BE" baseline="0" dirty="0" smtClean="0"/>
              <a:t> </a:t>
            </a:r>
            <a:r>
              <a:rPr lang="fr-BE" baseline="0" dirty="0" err="1" smtClean="0"/>
              <a:t>your</a:t>
            </a:r>
            <a:r>
              <a:rPr lang="fr-BE" baseline="0" dirty="0" smtClean="0"/>
              <a:t> data </a:t>
            </a:r>
            <a:r>
              <a:rPr lang="fr-BE" baseline="0" dirty="0" err="1" smtClean="0"/>
              <a:t>is</a:t>
            </a:r>
            <a:r>
              <a:rPr lang="fr-BE" baseline="0" dirty="0" smtClean="0"/>
              <a:t> to </a:t>
            </a:r>
            <a:r>
              <a:rPr lang="fr-BE" baseline="0" dirty="0" err="1" smtClean="0"/>
              <a:t>build</a:t>
            </a:r>
            <a:r>
              <a:rPr lang="fr-BE" baseline="0" dirty="0" smtClean="0"/>
              <a:t> pie charts</a:t>
            </a:r>
            <a:endParaRPr lang="en-US" dirty="0" smtClean="0"/>
          </a:p>
          <a:p>
            <a:endParaRPr lang="fr-BE" dirty="0" smtClean="0"/>
          </a:p>
          <a:p>
            <a:r>
              <a:rPr lang="fr-BE" dirty="0" smtClean="0"/>
              <a:t>It</a:t>
            </a:r>
            <a:r>
              <a:rPr lang="fr-BE" baseline="0" dirty="0" smtClean="0"/>
              <a:t> </a:t>
            </a:r>
            <a:r>
              <a:rPr lang="fr-BE" baseline="0" dirty="0" err="1" smtClean="0"/>
              <a:t>can</a:t>
            </a:r>
            <a:r>
              <a:rPr lang="fr-BE" baseline="0" dirty="0" smtClean="0"/>
              <a:t> </a:t>
            </a:r>
            <a:r>
              <a:rPr lang="fr-BE" baseline="0" dirty="0" err="1" smtClean="0"/>
              <a:t>be</a:t>
            </a:r>
            <a:r>
              <a:rPr lang="fr-BE" baseline="0" dirty="0" smtClean="0"/>
              <a:t> </a:t>
            </a:r>
            <a:r>
              <a:rPr lang="fr-BE" baseline="0" dirty="0" err="1" smtClean="0"/>
              <a:t>drawn</a:t>
            </a:r>
            <a:r>
              <a:rPr lang="fr-BE" baseline="0" dirty="0" smtClean="0"/>
              <a:t> </a:t>
            </a:r>
            <a:r>
              <a:rPr lang="fr-BE" baseline="0" dirty="0" err="1" smtClean="0"/>
              <a:t>whether</a:t>
            </a:r>
            <a:r>
              <a:rPr lang="fr-BE" baseline="0" dirty="0" smtClean="0"/>
              <a:t> </a:t>
            </a:r>
            <a:r>
              <a:rPr lang="fr-BE" baseline="0" dirty="0" err="1" smtClean="0"/>
              <a:t>globaly</a:t>
            </a:r>
            <a:r>
              <a:rPr lang="fr-BE" baseline="0" dirty="0" smtClean="0"/>
              <a:t> for all </a:t>
            </a:r>
            <a:r>
              <a:rPr lang="fr-BE" baseline="0" dirty="0" err="1" smtClean="0"/>
              <a:t>your</a:t>
            </a:r>
            <a:r>
              <a:rPr lang="fr-BE" baseline="0" dirty="0" smtClean="0"/>
              <a:t> </a:t>
            </a:r>
            <a:r>
              <a:rPr lang="fr-BE" baseline="0" dirty="0" err="1" smtClean="0"/>
              <a:t>samples</a:t>
            </a:r>
            <a:r>
              <a:rPr lang="fr-BE" baseline="0" dirty="0" smtClean="0"/>
              <a:t> </a:t>
            </a:r>
            <a:r>
              <a:rPr lang="fr-BE" baseline="0" smtClean="0"/>
              <a:t>or separately for </a:t>
            </a:r>
            <a:r>
              <a:rPr lang="fr-BE" baseline="0" dirty="0" err="1" smtClean="0"/>
              <a:t>each</a:t>
            </a:r>
            <a:r>
              <a:rPr lang="fr-BE" baseline="0" dirty="0" smtClean="0"/>
              <a:t> of </a:t>
            </a:r>
            <a:r>
              <a:rPr lang="fr-BE" baseline="0" dirty="0" err="1" smtClean="0"/>
              <a:t>them</a:t>
            </a:r>
            <a:r>
              <a:rPr lang="fr-BE" baseline="0" dirty="0" smtClean="0"/>
              <a:t>.</a:t>
            </a:r>
          </a:p>
          <a:p>
            <a:r>
              <a:rPr lang="fr-BE" baseline="0" dirty="0" smtClean="0"/>
              <a:t>It </a:t>
            </a:r>
            <a:r>
              <a:rPr lang="fr-BE" baseline="0" dirty="0" err="1" smtClean="0"/>
              <a:t>gives</a:t>
            </a:r>
            <a:r>
              <a:rPr lang="fr-BE" baseline="0" dirty="0" smtClean="0"/>
              <a:t> </a:t>
            </a:r>
            <a:r>
              <a:rPr lang="fr-BE" baseline="0" dirty="0" err="1" smtClean="0"/>
              <a:t>you</a:t>
            </a:r>
            <a:r>
              <a:rPr lang="fr-BE" baseline="0" dirty="0" smtClean="0"/>
              <a:t> an </a:t>
            </a:r>
            <a:r>
              <a:rPr lang="fr-BE" baseline="0" dirty="0" err="1" smtClean="0"/>
              <a:t>idea</a:t>
            </a:r>
            <a:r>
              <a:rPr lang="fr-BE" baseline="0" dirty="0" smtClean="0"/>
              <a:t> of the proportion of the </a:t>
            </a:r>
            <a:r>
              <a:rPr lang="fr-BE" baseline="0" dirty="0" err="1" smtClean="0"/>
              <a:t>different</a:t>
            </a:r>
            <a:r>
              <a:rPr lang="fr-BE" baseline="0" dirty="0" smtClean="0"/>
              <a:t> OTU </a:t>
            </a:r>
            <a:r>
              <a:rPr lang="fr-BE" baseline="0" dirty="0" err="1" smtClean="0"/>
              <a:t>present</a:t>
            </a:r>
            <a:r>
              <a:rPr lang="fr-BE" baseline="0" dirty="0" smtClean="0"/>
              <a:t> in </a:t>
            </a:r>
            <a:r>
              <a:rPr lang="fr-BE" baseline="0" dirty="0" err="1" smtClean="0"/>
              <a:t>your</a:t>
            </a:r>
            <a:r>
              <a:rPr lang="fr-BE" baseline="0" dirty="0" smtClean="0"/>
              <a:t> </a:t>
            </a:r>
            <a:r>
              <a:rPr lang="fr-BE" baseline="0" dirty="0" err="1" smtClean="0"/>
              <a:t>sample</a:t>
            </a:r>
            <a:endParaRPr lang="en-US" dirty="0"/>
          </a:p>
        </p:txBody>
      </p:sp>
      <p:sp>
        <p:nvSpPr>
          <p:cNvPr id="4" name="Espace réservé du numéro de diapositive 3"/>
          <p:cNvSpPr>
            <a:spLocks noGrp="1"/>
          </p:cNvSpPr>
          <p:nvPr>
            <p:ph type="sldNum" sz="quarter" idx="10"/>
          </p:nvPr>
        </p:nvSpPr>
        <p:spPr/>
        <p:txBody>
          <a:bodyPr/>
          <a:lstStyle/>
          <a:p>
            <a:fld id="{D3D507B5-985A-4EC5-9DE3-37C0326565AD}" type="slidenum">
              <a:rPr lang="en-US" smtClean="0"/>
              <a:t>21</a:t>
            </a:fld>
            <a:endParaRPr lang="en-US"/>
          </a:p>
        </p:txBody>
      </p:sp>
    </p:spTree>
    <p:extLst>
      <p:ext uri="{BB962C8B-B14F-4D97-AF65-F5344CB8AC3E}">
        <p14:creationId xmlns:p14="http://schemas.microsoft.com/office/powerpoint/2010/main" val="618303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err="1" smtClean="0"/>
              <a:t>Another</a:t>
            </a:r>
            <a:r>
              <a:rPr lang="fr-BE" dirty="0" smtClean="0"/>
              <a:t> </a:t>
            </a:r>
            <a:r>
              <a:rPr lang="fr-BE" dirty="0" err="1" smtClean="0"/>
              <a:t>way</a:t>
            </a:r>
            <a:r>
              <a:rPr lang="fr-BE" dirty="0" smtClean="0"/>
              <a:t> to point </a:t>
            </a:r>
            <a:r>
              <a:rPr lang="fr-BE" dirty="0" err="1" smtClean="0"/>
              <a:t>differences</a:t>
            </a:r>
            <a:r>
              <a:rPr lang="fr-BE" dirty="0" smtClean="0"/>
              <a:t> in the OTU assemblage </a:t>
            </a:r>
            <a:r>
              <a:rPr lang="fr-BE" dirty="0" err="1" smtClean="0"/>
              <a:t>is</a:t>
            </a:r>
            <a:r>
              <a:rPr lang="fr-BE" dirty="0" smtClean="0"/>
              <a:t> to </a:t>
            </a:r>
            <a:r>
              <a:rPr lang="fr-BE" dirty="0" err="1" smtClean="0"/>
              <a:t>draw</a:t>
            </a:r>
            <a:r>
              <a:rPr lang="fr-BE" dirty="0" smtClean="0"/>
              <a:t> ordination plots </a:t>
            </a:r>
            <a:r>
              <a:rPr lang="fr-BE" dirty="0" err="1" smtClean="0"/>
              <a:t>like</a:t>
            </a:r>
            <a:r>
              <a:rPr lang="fr-BE" dirty="0" smtClean="0"/>
              <a:t> </a:t>
            </a:r>
            <a:r>
              <a:rPr lang="fr-BE" dirty="0" err="1" smtClean="0"/>
              <a:t>this</a:t>
            </a:r>
            <a:r>
              <a:rPr lang="fr-BE" dirty="0" smtClean="0"/>
              <a:t> one.</a:t>
            </a:r>
            <a:endParaRPr lang="en-US" dirty="0"/>
          </a:p>
        </p:txBody>
      </p:sp>
      <p:sp>
        <p:nvSpPr>
          <p:cNvPr id="4" name="Espace réservé du numéro de diapositive 3"/>
          <p:cNvSpPr>
            <a:spLocks noGrp="1"/>
          </p:cNvSpPr>
          <p:nvPr>
            <p:ph type="sldNum" sz="quarter" idx="10"/>
          </p:nvPr>
        </p:nvSpPr>
        <p:spPr/>
        <p:txBody>
          <a:bodyPr/>
          <a:lstStyle/>
          <a:p>
            <a:fld id="{D3D507B5-985A-4EC5-9DE3-37C0326565AD}" type="slidenum">
              <a:rPr lang="en-US" smtClean="0"/>
              <a:t>22</a:t>
            </a:fld>
            <a:endParaRPr lang="en-US"/>
          </a:p>
        </p:txBody>
      </p:sp>
    </p:spTree>
    <p:extLst>
      <p:ext uri="{BB962C8B-B14F-4D97-AF65-F5344CB8AC3E}">
        <p14:creationId xmlns:p14="http://schemas.microsoft.com/office/powerpoint/2010/main" val="1153417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The </a:t>
            </a:r>
            <a:r>
              <a:rPr lang="fr-BE" dirty="0" err="1" smtClean="0"/>
              <a:t>Heat</a:t>
            </a:r>
            <a:r>
              <a:rPr lang="fr-BE" dirty="0" smtClean="0"/>
              <a:t> </a:t>
            </a:r>
            <a:r>
              <a:rPr lang="fr-BE" dirty="0" err="1" smtClean="0"/>
              <a:t>map</a:t>
            </a:r>
            <a:r>
              <a:rPr lang="fr-BE" baseline="0" dirty="0" smtClean="0"/>
              <a:t> </a:t>
            </a:r>
            <a:r>
              <a:rPr lang="fr-BE" baseline="0" dirty="0" err="1" smtClean="0"/>
              <a:t>is</a:t>
            </a:r>
            <a:r>
              <a:rPr lang="fr-BE" baseline="0" dirty="0" smtClean="0"/>
              <a:t> </a:t>
            </a:r>
            <a:r>
              <a:rPr lang="fr-BE" baseline="0" dirty="0" err="1" smtClean="0"/>
              <a:t>another</a:t>
            </a:r>
            <a:r>
              <a:rPr lang="fr-BE" baseline="0" dirty="0" smtClean="0"/>
              <a:t> </a:t>
            </a:r>
            <a:r>
              <a:rPr lang="fr-BE" baseline="0" dirty="0" err="1" smtClean="0"/>
              <a:t>way</a:t>
            </a:r>
            <a:r>
              <a:rPr lang="fr-BE" baseline="0" dirty="0" smtClean="0"/>
              <a:t> to </a:t>
            </a:r>
            <a:r>
              <a:rPr lang="fr-BE" baseline="0" dirty="0" err="1" smtClean="0"/>
              <a:t>illustrate</a:t>
            </a:r>
            <a:r>
              <a:rPr lang="fr-BE" baseline="0" dirty="0" smtClean="0"/>
              <a:t> </a:t>
            </a:r>
            <a:r>
              <a:rPr lang="fr-BE" baseline="0" dirty="0" err="1" smtClean="0"/>
              <a:t>your</a:t>
            </a:r>
            <a:r>
              <a:rPr lang="fr-BE" baseline="0" dirty="0" smtClean="0"/>
              <a:t> data.</a:t>
            </a:r>
          </a:p>
          <a:p>
            <a:r>
              <a:rPr lang="fr-BE" baseline="0" dirty="0" smtClean="0"/>
              <a:t>It </a:t>
            </a:r>
            <a:r>
              <a:rPr lang="fr-BE" baseline="0" dirty="0" err="1" smtClean="0"/>
              <a:t>is</a:t>
            </a:r>
            <a:r>
              <a:rPr lang="fr-BE" baseline="0" dirty="0" smtClean="0"/>
              <a:t> </a:t>
            </a:r>
            <a:r>
              <a:rPr lang="fr-BE" baseline="0" dirty="0" err="1" smtClean="0"/>
              <a:t>particularly</a:t>
            </a:r>
            <a:r>
              <a:rPr lang="fr-BE" baseline="0" dirty="0" smtClean="0"/>
              <a:t> </a:t>
            </a:r>
            <a:r>
              <a:rPr lang="fr-BE" baseline="0" dirty="0" err="1" smtClean="0"/>
              <a:t>suitable</a:t>
            </a:r>
            <a:r>
              <a:rPr lang="fr-BE" baseline="0" dirty="0" smtClean="0"/>
              <a:t> if </a:t>
            </a:r>
            <a:r>
              <a:rPr lang="fr-BE" baseline="0" dirty="0" err="1" smtClean="0"/>
              <a:t>you</a:t>
            </a:r>
            <a:r>
              <a:rPr lang="fr-BE" baseline="0" dirty="0" smtClean="0"/>
              <a:t> </a:t>
            </a:r>
            <a:r>
              <a:rPr lang="fr-BE" baseline="0" dirty="0" err="1" smtClean="0"/>
              <a:t>want</a:t>
            </a:r>
            <a:r>
              <a:rPr lang="fr-BE" baseline="0" dirty="0" smtClean="0"/>
              <a:t> to have a global </a:t>
            </a:r>
            <a:r>
              <a:rPr lang="fr-BE" baseline="0" dirty="0" err="1" smtClean="0"/>
              <a:t>view</a:t>
            </a:r>
            <a:r>
              <a:rPr lang="fr-BE" baseline="0" dirty="0" smtClean="0"/>
              <a:t> of </a:t>
            </a:r>
            <a:r>
              <a:rPr lang="fr-BE" baseline="0" dirty="0" err="1" smtClean="0"/>
              <a:t>your</a:t>
            </a:r>
            <a:r>
              <a:rPr lang="fr-BE" baseline="0" dirty="0" smtClean="0"/>
              <a:t> </a:t>
            </a:r>
            <a:r>
              <a:rPr lang="fr-BE" baseline="0" dirty="0" err="1" smtClean="0"/>
              <a:t>samples</a:t>
            </a:r>
            <a:r>
              <a:rPr lang="fr-BE" baseline="0" dirty="0" smtClean="0"/>
              <a:t> and </a:t>
            </a:r>
            <a:r>
              <a:rPr lang="fr-BE" baseline="0" dirty="0" err="1" smtClean="0"/>
              <a:t>OTUs</a:t>
            </a:r>
            <a:endParaRPr lang="fr-BE" baseline="0" dirty="0" smtClean="0"/>
          </a:p>
          <a:p>
            <a:r>
              <a:rPr lang="fr-BE" baseline="0" dirty="0" smtClean="0"/>
              <a:t> </a:t>
            </a:r>
            <a:r>
              <a:rPr lang="fr-BE" baseline="0" dirty="0" err="1" smtClean="0"/>
              <a:t>Here</a:t>
            </a:r>
            <a:r>
              <a:rPr lang="fr-BE" baseline="0" dirty="0" smtClean="0"/>
              <a:t> the </a:t>
            </a:r>
            <a:r>
              <a:rPr lang="fr-BE" baseline="0" dirty="0" err="1" smtClean="0"/>
              <a:t>redder</a:t>
            </a:r>
            <a:r>
              <a:rPr lang="fr-BE" baseline="0" dirty="0" smtClean="0"/>
              <a:t> the </a:t>
            </a:r>
            <a:r>
              <a:rPr lang="fr-BE" baseline="0" dirty="0" err="1" smtClean="0"/>
              <a:t>color</a:t>
            </a:r>
            <a:r>
              <a:rPr lang="fr-BE" baseline="0" dirty="0" smtClean="0"/>
              <a:t> </a:t>
            </a:r>
            <a:r>
              <a:rPr lang="fr-BE" baseline="0" dirty="0" err="1" smtClean="0"/>
              <a:t>is</a:t>
            </a:r>
            <a:r>
              <a:rPr lang="fr-BE" baseline="0" dirty="0" smtClean="0"/>
              <a:t>, the </a:t>
            </a:r>
            <a:r>
              <a:rPr lang="fr-BE" baseline="0" dirty="0" err="1" smtClean="0"/>
              <a:t>higher</a:t>
            </a:r>
            <a:r>
              <a:rPr lang="fr-BE" baseline="0" dirty="0" smtClean="0"/>
              <a:t> the </a:t>
            </a:r>
            <a:r>
              <a:rPr lang="fr-BE" baseline="0" dirty="0" err="1" smtClean="0"/>
              <a:t>abundance</a:t>
            </a:r>
            <a:r>
              <a:rPr lang="fr-BE" baseline="0" dirty="0" smtClean="0"/>
              <a:t> </a:t>
            </a:r>
            <a:r>
              <a:rPr lang="fr-BE" baseline="0" dirty="0" err="1" smtClean="0"/>
              <a:t>should</a:t>
            </a:r>
            <a:r>
              <a:rPr lang="fr-BE" baseline="0" dirty="0" smtClean="0"/>
              <a:t> </a:t>
            </a:r>
            <a:r>
              <a:rPr lang="fr-BE" baseline="0" dirty="0" err="1" smtClean="0"/>
              <a:t>be</a:t>
            </a:r>
            <a:r>
              <a:rPr lang="fr-BE" baseline="0" dirty="0" smtClean="0"/>
              <a:t>.</a:t>
            </a:r>
            <a:endParaRPr lang="en-US" dirty="0"/>
          </a:p>
        </p:txBody>
      </p:sp>
      <p:sp>
        <p:nvSpPr>
          <p:cNvPr id="4" name="Espace réservé du numéro de diapositive 3"/>
          <p:cNvSpPr>
            <a:spLocks noGrp="1"/>
          </p:cNvSpPr>
          <p:nvPr>
            <p:ph type="sldNum" sz="quarter" idx="10"/>
          </p:nvPr>
        </p:nvSpPr>
        <p:spPr/>
        <p:txBody>
          <a:bodyPr/>
          <a:lstStyle/>
          <a:p>
            <a:fld id="{D3D507B5-985A-4EC5-9DE3-37C0326565AD}" type="slidenum">
              <a:rPr lang="en-US" smtClean="0"/>
              <a:t>23</a:t>
            </a:fld>
            <a:endParaRPr lang="en-US"/>
          </a:p>
        </p:txBody>
      </p:sp>
    </p:spTree>
    <p:extLst>
      <p:ext uri="{BB962C8B-B14F-4D97-AF65-F5344CB8AC3E}">
        <p14:creationId xmlns:p14="http://schemas.microsoft.com/office/powerpoint/2010/main" val="1768374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So </a:t>
            </a:r>
            <a:r>
              <a:rPr lang="en-US" dirty="0" smtClean="0"/>
              <a:t>this is it</a:t>
            </a:r>
            <a:r>
              <a:rPr lang="en-US" dirty="0" smtClean="0"/>
              <a:t>! I will not go further</a:t>
            </a:r>
            <a:endParaRPr lang="en-US" dirty="0" smtClean="0"/>
          </a:p>
          <a:p>
            <a:r>
              <a:rPr lang="fr-BE" dirty="0" smtClean="0"/>
              <a:t>I </a:t>
            </a:r>
            <a:r>
              <a:rPr lang="fr-BE" dirty="0" err="1" smtClean="0"/>
              <a:t>hope</a:t>
            </a:r>
            <a:r>
              <a:rPr lang="fr-BE" baseline="0" dirty="0" smtClean="0"/>
              <a:t> </a:t>
            </a:r>
            <a:r>
              <a:rPr lang="fr-BE" baseline="0" dirty="0" err="1" smtClean="0"/>
              <a:t>that</a:t>
            </a:r>
            <a:r>
              <a:rPr lang="fr-BE" baseline="0" dirty="0" smtClean="0"/>
              <a:t> </a:t>
            </a:r>
            <a:r>
              <a:rPr lang="fr-BE" baseline="0" dirty="0" err="1" smtClean="0"/>
              <a:t>after</a:t>
            </a:r>
            <a:r>
              <a:rPr lang="fr-BE" baseline="0" dirty="0" smtClean="0"/>
              <a:t> </a:t>
            </a:r>
            <a:r>
              <a:rPr lang="fr-BE" baseline="0" dirty="0" err="1" smtClean="0"/>
              <a:t>johan</a:t>
            </a:r>
            <a:r>
              <a:rPr lang="fr-BE" baseline="0" dirty="0" smtClean="0"/>
              <a:t> </a:t>
            </a:r>
            <a:r>
              <a:rPr lang="fr-BE" baseline="0" dirty="0" err="1" smtClean="0"/>
              <a:t>presentation</a:t>
            </a:r>
            <a:r>
              <a:rPr lang="fr-BE" baseline="0" dirty="0" smtClean="0"/>
              <a:t> and mine </a:t>
            </a:r>
            <a:r>
              <a:rPr lang="fr-BE" baseline="0" dirty="0" err="1" smtClean="0"/>
              <a:t>you</a:t>
            </a:r>
            <a:r>
              <a:rPr lang="fr-BE" baseline="0" dirty="0" smtClean="0"/>
              <a:t> are </a:t>
            </a:r>
            <a:r>
              <a:rPr lang="fr-BE" baseline="0" dirty="0" err="1" smtClean="0"/>
              <a:t>now</a:t>
            </a:r>
            <a:r>
              <a:rPr lang="fr-BE" baseline="0" dirty="0" smtClean="0"/>
              <a:t> a bit more </a:t>
            </a:r>
            <a:r>
              <a:rPr lang="fr-BE" baseline="0" dirty="0" err="1" smtClean="0"/>
              <a:t>familiar</a:t>
            </a:r>
            <a:r>
              <a:rPr lang="fr-BE" baseline="0" dirty="0" smtClean="0"/>
              <a:t> </a:t>
            </a:r>
            <a:r>
              <a:rPr lang="fr-BE" baseline="0" dirty="0" err="1" smtClean="0"/>
              <a:t>with</a:t>
            </a:r>
            <a:r>
              <a:rPr lang="fr-BE" baseline="0" dirty="0" smtClean="0"/>
              <a:t> </a:t>
            </a:r>
            <a:r>
              <a:rPr lang="fr-BE" baseline="0" dirty="0" err="1" smtClean="0"/>
              <a:t>metabarcoding</a:t>
            </a:r>
            <a:r>
              <a:rPr lang="fr-BE" baseline="0" dirty="0" smtClean="0"/>
              <a:t> </a:t>
            </a:r>
            <a:r>
              <a:rPr lang="fr-BE" baseline="0" dirty="0" err="1" smtClean="0"/>
              <a:t>studies</a:t>
            </a:r>
            <a:r>
              <a:rPr lang="fr-BE" baseline="0" dirty="0" smtClean="0"/>
              <a:t>, </a:t>
            </a:r>
            <a:r>
              <a:rPr lang="fr-BE" baseline="0" dirty="0" err="1" smtClean="0"/>
              <a:t>their</a:t>
            </a:r>
            <a:r>
              <a:rPr lang="fr-BE" baseline="0" dirty="0" smtClean="0"/>
              <a:t> applications, and the </a:t>
            </a:r>
            <a:r>
              <a:rPr lang="fr-BE" baseline="0" dirty="0" err="1" smtClean="0"/>
              <a:t>way</a:t>
            </a:r>
            <a:r>
              <a:rPr lang="fr-BE" baseline="0" dirty="0" smtClean="0"/>
              <a:t> to </a:t>
            </a:r>
            <a:r>
              <a:rPr lang="fr-BE" baseline="0" dirty="0" err="1" smtClean="0"/>
              <a:t>conduct</a:t>
            </a:r>
            <a:r>
              <a:rPr lang="fr-BE" baseline="0" dirty="0" smtClean="0"/>
              <a:t> </a:t>
            </a:r>
            <a:r>
              <a:rPr lang="fr-BE" baseline="0" dirty="0" err="1" smtClean="0"/>
              <a:t>theses</a:t>
            </a:r>
            <a:r>
              <a:rPr lang="fr-BE" baseline="0" dirty="0" smtClean="0"/>
              <a:t> </a:t>
            </a:r>
            <a:r>
              <a:rPr lang="fr-BE" baseline="0" dirty="0" err="1" smtClean="0"/>
              <a:t>studies</a:t>
            </a:r>
            <a:r>
              <a:rPr lang="fr-BE" baseline="0" dirty="0" smtClean="0"/>
              <a:t>,</a:t>
            </a:r>
          </a:p>
          <a:p>
            <a:endParaRPr lang="fr-BE" baseline="0" dirty="0" smtClean="0"/>
          </a:p>
          <a:p>
            <a:endParaRPr lang="fr-BE" baseline="0" dirty="0" smtClean="0"/>
          </a:p>
          <a:p>
            <a:r>
              <a:rPr lang="fr-BE" baseline="0" dirty="0" smtClean="0"/>
              <a:t>I first </a:t>
            </a:r>
            <a:r>
              <a:rPr lang="fr-BE" baseline="0" dirty="0" err="1" smtClean="0"/>
              <a:t>would</a:t>
            </a:r>
            <a:r>
              <a:rPr lang="fr-BE" baseline="0" dirty="0" smtClean="0"/>
              <a:t> </a:t>
            </a:r>
            <a:r>
              <a:rPr lang="fr-BE" baseline="0" dirty="0" err="1" smtClean="0"/>
              <a:t>like</a:t>
            </a:r>
            <a:r>
              <a:rPr lang="fr-BE" baseline="0" dirty="0" smtClean="0"/>
              <a:t> to </a:t>
            </a:r>
            <a:r>
              <a:rPr lang="fr-BE" baseline="0" dirty="0" err="1" smtClean="0"/>
              <a:t>thank</a:t>
            </a:r>
            <a:r>
              <a:rPr lang="fr-BE" baseline="0" dirty="0" smtClean="0"/>
              <a:t> Mr Serge Morand for </a:t>
            </a:r>
            <a:r>
              <a:rPr lang="fr-BE" baseline="0" dirty="0" err="1" smtClean="0"/>
              <a:t>inviting</a:t>
            </a:r>
            <a:r>
              <a:rPr lang="fr-BE" baseline="0" dirty="0" smtClean="0"/>
              <a:t> </a:t>
            </a:r>
            <a:r>
              <a:rPr lang="fr-BE" baseline="0" dirty="0" err="1" smtClean="0"/>
              <a:t>here</a:t>
            </a:r>
            <a:r>
              <a:rPr lang="fr-BE" baseline="0" dirty="0" smtClean="0"/>
              <a:t> and Jean-François cosson </a:t>
            </a:r>
            <a:r>
              <a:rPr lang="fr-BE" baseline="0" dirty="0" err="1" smtClean="0"/>
              <a:t>who</a:t>
            </a:r>
            <a:r>
              <a:rPr lang="fr-BE" baseline="0" dirty="0" smtClean="0"/>
              <a:t> made </a:t>
            </a:r>
            <a:r>
              <a:rPr lang="fr-BE" baseline="0" dirty="0" err="1" smtClean="0"/>
              <a:t>my</a:t>
            </a:r>
            <a:r>
              <a:rPr lang="fr-BE" baseline="0" dirty="0" smtClean="0"/>
              <a:t> venue possible.</a:t>
            </a:r>
          </a:p>
          <a:p>
            <a:r>
              <a:rPr lang="fr-BE" baseline="0" dirty="0" err="1" smtClean="0"/>
              <a:t>I’d</a:t>
            </a:r>
            <a:r>
              <a:rPr lang="fr-BE" baseline="0" dirty="0" smtClean="0"/>
              <a:t> </a:t>
            </a:r>
            <a:r>
              <a:rPr lang="fr-BE" baseline="0" dirty="0" err="1" smtClean="0"/>
              <a:t>like</a:t>
            </a:r>
            <a:r>
              <a:rPr lang="fr-BE" baseline="0" dirty="0" smtClean="0"/>
              <a:t> to </a:t>
            </a:r>
            <a:r>
              <a:rPr lang="fr-BE" baseline="0" dirty="0" err="1" smtClean="0"/>
              <a:t>thank</a:t>
            </a:r>
            <a:r>
              <a:rPr lang="fr-BE" baseline="0" dirty="0" smtClean="0"/>
              <a:t> Johan Michaux, </a:t>
            </a:r>
            <a:r>
              <a:rPr lang="fr-BE" baseline="0" dirty="0" err="1" smtClean="0"/>
              <a:t>my</a:t>
            </a:r>
            <a:r>
              <a:rPr lang="fr-BE" baseline="0" dirty="0" smtClean="0"/>
              <a:t> </a:t>
            </a:r>
            <a:r>
              <a:rPr lang="fr-BE" baseline="0" dirty="0" err="1" smtClean="0"/>
              <a:t>director</a:t>
            </a:r>
            <a:r>
              <a:rPr lang="fr-BE" baseline="0" dirty="0" smtClean="0"/>
              <a:t>, </a:t>
            </a:r>
            <a:r>
              <a:rPr lang="fr-BE" baseline="0" dirty="0" err="1" smtClean="0"/>
              <a:t>who</a:t>
            </a:r>
            <a:r>
              <a:rPr lang="fr-BE" baseline="0" dirty="0" smtClean="0"/>
              <a:t> </a:t>
            </a:r>
            <a:r>
              <a:rPr lang="fr-BE" baseline="0" dirty="0" err="1" smtClean="0"/>
              <a:t>is</a:t>
            </a:r>
            <a:r>
              <a:rPr lang="fr-BE" baseline="0" dirty="0" smtClean="0"/>
              <a:t> </a:t>
            </a:r>
            <a:r>
              <a:rPr lang="fr-BE" baseline="0" dirty="0" err="1" smtClean="0"/>
              <a:t>always</a:t>
            </a:r>
            <a:r>
              <a:rPr lang="fr-BE" baseline="0" dirty="0" smtClean="0"/>
              <a:t> </a:t>
            </a:r>
            <a:r>
              <a:rPr lang="fr-BE" baseline="0" dirty="0" err="1" smtClean="0"/>
              <a:t>very</a:t>
            </a:r>
            <a:r>
              <a:rPr lang="fr-BE" baseline="0" dirty="0" smtClean="0"/>
              <a:t> </a:t>
            </a:r>
            <a:r>
              <a:rPr lang="fr-BE" baseline="0" dirty="0" err="1" smtClean="0"/>
              <a:t>supportive</a:t>
            </a:r>
            <a:endParaRPr lang="fr-BE" baseline="0" dirty="0" smtClean="0"/>
          </a:p>
          <a:p>
            <a:r>
              <a:rPr lang="fr-BE" baseline="0" dirty="0" smtClean="0"/>
              <a:t>I’ </a:t>
            </a:r>
            <a:r>
              <a:rPr lang="fr-BE" baseline="0" dirty="0" err="1" smtClean="0"/>
              <a:t>would</a:t>
            </a:r>
            <a:r>
              <a:rPr lang="fr-BE" baseline="0" dirty="0" smtClean="0"/>
              <a:t> </a:t>
            </a:r>
            <a:r>
              <a:rPr lang="fr-BE" baseline="0" dirty="0" err="1" smtClean="0"/>
              <a:t>also</a:t>
            </a:r>
            <a:r>
              <a:rPr lang="fr-BE" baseline="0" dirty="0" smtClean="0"/>
              <a:t> </a:t>
            </a:r>
            <a:r>
              <a:rPr lang="fr-BE" baseline="0" dirty="0" err="1" smtClean="0"/>
              <a:t>like</a:t>
            </a:r>
            <a:r>
              <a:rPr lang="fr-BE" baseline="0" dirty="0" smtClean="0"/>
              <a:t> to </a:t>
            </a:r>
            <a:r>
              <a:rPr lang="fr-BE" baseline="0" dirty="0" err="1" smtClean="0"/>
              <a:t>thank</a:t>
            </a:r>
            <a:r>
              <a:rPr lang="fr-BE" baseline="0" dirty="0" smtClean="0"/>
              <a:t>  </a:t>
            </a:r>
            <a:r>
              <a:rPr lang="fr-BE" baseline="0" dirty="0" err="1" smtClean="0"/>
              <a:t>my</a:t>
            </a:r>
            <a:r>
              <a:rPr lang="fr-BE" baseline="0" dirty="0" smtClean="0"/>
              <a:t> </a:t>
            </a:r>
            <a:r>
              <a:rPr lang="fr-BE" baseline="0" dirty="0" err="1" smtClean="0"/>
              <a:t>funding</a:t>
            </a:r>
            <a:r>
              <a:rPr lang="fr-BE" baseline="0" dirty="0" smtClean="0"/>
              <a:t> sources and </a:t>
            </a:r>
            <a:r>
              <a:rPr lang="fr-BE" baseline="0" dirty="0" err="1" smtClean="0"/>
              <a:t>finally</a:t>
            </a:r>
            <a:r>
              <a:rPr lang="fr-BE" baseline="0" dirty="0" smtClean="0"/>
              <a:t> to </a:t>
            </a:r>
            <a:r>
              <a:rPr lang="fr-BE" baseline="0" dirty="0" err="1" smtClean="0"/>
              <a:t>thank</a:t>
            </a:r>
            <a:r>
              <a:rPr lang="fr-BE" baseline="0" dirty="0" smtClean="0"/>
              <a:t> all of </a:t>
            </a:r>
            <a:r>
              <a:rPr lang="fr-BE" baseline="0" dirty="0" err="1" smtClean="0"/>
              <a:t>you</a:t>
            </a:r>
            <a:r>
              <a:rPr lang="fr-BE" baseline="0" dirty="0" smtClean="0"/>
              <a:t> for </a:t>
            </a:r>
            <a:r>
              <a:rPr lang="fr-BE" baseline="0" dirty="0" err="1" smtClean="0"/>
              <a:t>your</a:t>
            </a:r>
            <a:r>
              <a:rPr lang="fr-BE" baseline="0" dirty="0" smtClean="0"/>
              <a:t> attention!</a:t>
            </a:r>
          </a:p>
          <a:p>
            <a:r>
              <a:rPr lang="fr-BE" baseline="0" dirty="0" smtClean="0"/>
              <a:t>If </a:t>
            </a:r>
            <a:r>
              <a:rPr lang="fr-BE" baseline="0" dirty="0" err="1" smtClean="0"/>
              <a:t>you</a:t>
            </a:r>
            <a:r>
              <a:rPr lang="fr-BE" baseline="0" dirty="0" smtClean="0"/>
              <a:t> have </a:t>
            </a:r>
            <a:r>
              <a:rPr lang="fr-BE" baseline="0" dirty="0" err="1" smtClean="0"/>
              <a:t>any</a:t>
            </a:r>
            <a:r>
              <a:rPr lang="fr-BE" baseline="0" dirty="0" smtClean="0"/>
              <a:t> </a:t>
            </a:r>
            <a:r>
              <a:rPr lang="fr-BE" baseline="0" dirty="0" err="1" smtClean="0"/>
              <a:t>other</a:t>
            </a:r>
            <a:r>
              <a:rPr lang="fr-BE" baseline="0" dirty="0" smtClean="0"/>
              <a:t> interrogations or if </a:t>
            </a:r>
            <a:r>
              <a:rPr lang="fr-BE" baseline="0" dirty="0" err="1" smtClean="0"/>
              <a:t>anything</a:t>
            </a:r>
            <a:r>
              <a:rPr lang="fr-BE" baseline="0" dirty="0" smtClean="0"/>
              <a:t> </a:t>
            </a:r>
            <a:r>
              <a:rPr lang="fr-BE" baseline="0" dirty="0" err="1" smtClean="0"/>
              <a:t>was</a:t>
            </a:r>
            <a:r>
              <a:rPr lang="fr-BE" baseline="0" dirty="0" smtClean="0"/>
              <a:t> not </a:t>
            </a:r>
            <a:r>
              <a:rPr lang="fr-BE" baseline="0" dirty="0" err="1" smtClean="0"/>
              <a:t>clear</a:t>
            </a:r>
            <a:r>
              <a:rPr lang="fr-BE" baseline="0" dirty="0" smtClean="0"/>
              <a:t> </a:t>
            </a:r>
            <a:r>
              <a:rPr lang="fr-BE" baseline="0" dirty="0" err="1" smtClean="0"/>
              <a:t>enough</a:t>
            </a:r>
            <a:r>
              <a:rPr lang="fr-BE" baseline="0" dirty="0" smtClean="0"/>
              <a:t>, </a:t>
            </a:r>
            <a:r>
              <a:rPr lang="fr-BE" baseline="0" dirty="0" err="1" smtClean="0"/>
              <a:t>I’m</a:t>
            </a:r>
            <a:r>
              <a:rPr lang="fr-BE" baseline="0" dirty="0" smtClean="0"/>
              <a:t> </a:t>
            </a:r>
            <a:r>
              <a:rPr lang="fr-BE" baseline="0" dirty="0" err="1" smtClean="0"/>
              <a:t>ready</a:t>
            </a:r>
            <a:r>
              <a:rPr lang="fr-BE" baseline="0" dirty="0" smtClean="0"/>
              <a:t> to </a:t>
            </a:r>
            <a:r>
              <a:rPr lang="fr-BE" baseline="0" dirty="0" err="1" smtClean="0"/>
              <a:t>answer</a:t>
            </a:r>
            <a:r>
              <a:rPr lang="fr-BE" baseline="0" dirty="0" smtClean="0"/>
              <a:t> </a:t>
            </a:r>
            <a:r>
              <a:rPr lang="fr-BE" baseline="0" dirty="0" err="1" smtClean="0"/>
              <a:t>your</a:t>
            </a:r>
            <a:r>
              <a:rPr lang="fr-BE" baseline="0" dirty="0" smtClean="0"/>
              <a:t> questions!</a:t>
            </a:r>
            <a:endParaRPr lang="en-US" dirty="0"/>
          </a:p>
        </p:txBody>
      </p:sp>
      <p:sp>
        <p:nvSpPr>
          <p:cNvPr id="4" name="Espace réservé du numéro de diapositive 3"/>
          <p:cNvSpPr>
            <a:spLocks noGrp="1"/>
          </p:cNvSpPr>
          <p:nvPr>
            <p:ph type="sldNum" sz="quarter" idx="10"/>
          </p:nvPr>
        </p:nvSpPr>
        <p:spPr/>
        <p:txBody>
          <a:bodyPr/>
          <a:lstStyle/>
          <a:p>
            <a:fld id="{D3D507B5-985A-4EC5-9DE3-37C0326565AD}" type="slidenum">
              <a:rPr lang="en-US" smtClean="0"/>
              <a:t>24</a:t>
            </a:fld>
            <a:endParaRPr lang="en-US"/>
          </a:p>
        </p:txBody>
      </p:sp>
    </p:spTree>
    <p:extLst>
      <p:ext uri="{BB962C8B-B14F-4D97-AF65-F5344CB8AC3E}">
        <p14:creationId xmlns:p14="http://schemas.microsoft.com/office/powerpoint/2010/main" val="2863318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Field work!</a:t>
            </a:r>
          </a:p>
          <a:p>
            <a:r>
              <a:rPr lang="en-US" dirty="0" smtClean="0"/>
              <a:t>this</a:t>
            </a:r>
            <a:r>
              <a:rPr lang="en-US" baseline="0" dirty="0" smtClean="0"/>
              <a:t> is where the journey of real biologist starts! Right?</a:t>
            </a:r>
          </a:p>
          <a:p>
            <a:endParaRPr lang="fr-BE" baseline="0" dirty="0" smtClean="0"/>
          </a:p>
          <a:p>
            <a:r>
              <a:rPr lang="fr-BE" baseline="0" dirty="0" smtClean="0"/>
              <a:t>It </a:t>
            </a:r>
            <a:r>
              <a:rPr lang="fr-BE" baseline="0" dirty="0" err="1" smtClean="0"/>
              <a:t>is</a:t>
            </a:r>
            <a:r>
              <a:rPr lang="fr-BE" baseline="0" dirty="0" smtClean="0"/>
              <a:t> for </a:t>
            </a:r>
            <a:r>
              <a:rPr lang="fr-BE" baseline="0" dirty="0" err="1" smtClean="0"/>
              <a:t>some</a:t>
            </a:r>
            <a:r>
              <a:rPr lang="fr-BE" baseline="0" dirty="0" smtClean="0"/>
              <a:t> of us the </a:t>
            </a:r>
            <a:r>
              <a:rPr lang="fr-BE" baseline="0" dirty="0" err="1" smtClean="0"/>
              <a:t>most</a:t>
            </a:r>
            <a:r>
              <a:rPr lang="fr-BE" baseline="0" dirty="0" smtClean="0"/>
              <a:t> </a:t>
            </a:r>
            <a:r>
              <a:rPr lang="fr-BE" baseline="0" dirty="0" err="1" smtClean="0"/>
              <a:t>exciting</a:t>
            </a:r>
            <a:r>
              <a:rPr lang="fr-BE" baseline="0" dirty="0" smtClean="0"/>
              <a:t> part of </a:t>
            </a:r>
            <a:r>
              <a:rPr lang="fr-BE" baseline="0" dirty="0" err="1" smtClean="0"/>
              <a:t>our</a:t>
            </a:r>
            <a:r>
              <a:rPr lang="fr-BE" baseline="0" dirty="0" smtClean="0"/>
              <a:t> </a:t>
            </a:r>
            <a:r>
              <a:rPr lang="fr-BE" baseline="0" dirty="0" err="1" smtClean="0"/>
              <a:t>project</a:t>
            </a:r>
            <a:r>
              <a:rPr lang="fr-BE" baseline="0" dirty="0" smtClean="0"/>
              <a:t>, but It has to </a:t>
            </a:r>
            <a:r>
              <a:rPr lang="fr-BE" baseline="0" dirty="0" err="1" smtClean="0"/>
              <a:t>be</a:t>
            </a:r>
            <a:r>
              <a:rPr lang="fr-BE" baseline="0" dirty="0" smtClean="0"/>
              <a:t> </a:t>
            </a:r>
            <a:r>
              <a:rPr lang="fr-BE" baseline="0" dirty="0" err="1" smtClean="0"/>
              <a:t>taken</a:t>
            </a:r>
            <a:r>
              <a:rPr lang="fr-BE" baseline="0" dirty="0" smtClean="0"/>
              <a:t> </a:t>
            </a:r>
            <a:r>
              <a:rPr lang="fr-BE" baseline="0" dirty="0" err="1" smtClean="0"/>
              <a:t>very</a:t>
            </a:r>
            <a:r>
              <a:rPr lang="fr-BE" baseline="0" dirty="0" smtClean="0"/>
              <a:t> </a:t>
            </a:r>
            <a:r>
              <a:rPr lang="fr-BE" baseline="0" dirty="0" err="1" smtClean="0"/>
              <a:t>seriously</a:t>
            </a:r>
            <a:r>
              <a:rPr lang="fr-BE" baseline="0" dirty="0" smtClean="0"/>
              <a:t> </a:t>
            </a:r>
            <a:r>
              <a:rPr lang="fr-BE" baseline="0" dirty="0" err="1" smtClean="0"/>
              <a:t>because</a:t>
            </a:r>
            <a:r>
              <a:rPr lang="fr-BE" baseline="0" dirty="0" smtClean="0"/>
              <a:t> the </a:t>
            </a:r>
            <a:r>
              <a:rPr lang="fr-BE" baseline="0" dirty="0" err="1" smtClean="0"/>
              <a:t>quality</a:t>
            </a:r>
            <a:r>
              <a:rPr lang="fr-BE" baseline="0" dirty="0" smtClean="0"/>
              <a:t> of </a:t>
            </a:r>
            <a:r>
              <a:rPr lang="fr-BE" baseline="0" dirty="0" err="1" smtClean="0"/>
              <a:t>your</a:t>
            </a:r>
            <a:r>
              <a:rPr lang="fr-BE" baseline="0" dirty="0" smtClean="0"/>
              <a:t> future </a:t>
            </a:r>
            <a:r>
              <a:rPr lang="fr-BE" baseline="0" dirty="0" err="1" smtClean="0"/>
              <a:t>papers</a:t>
            </a:r>
            <a:r>
              <a:rPr lang="fr-BE" baseline="0" dirty="0" smtClean="0"/>
              <a:t> </a:t>
            </a:r>
            <a:r>
              <a:rPr lang="fr-BE" baseline="0" dirty="0" err="1" smtClean="0"/>
              <a:t>will</a:t>
            </a:r>
            <a:r>
              <a:rPr lang="fr-BE" baseline="0" dirty="0" smtClean="0"/>
              <a:t> </a:t>
            </a:r>
            <a:r>
              <a:rPr lang="fr-BE" baseline="0" dirty="0" err="1" smtClean="0"/>
              <a:t>be</a:t>
            </a:r>
            <a:r>
              <a:rPr lang="fr-BE" baseline="0" dirty="0" smtClean="0"/>
              <a:t> </a:t>
            </a:r>
            <a:r>
              <a:rPr lang="fr-BE" baseline="0" dirty="0" err="1" smtClean="0"/>
              <a:t>highly</a:t>
            </a:r>
            <a:r>
              <a:rPr lang="fr-BE" baseline="0" dirty="0" smtClean="0"/>
              <a:t> </a:t>
            </a:r>
            <a:r>
              <a:rPr lang="fr-BE" baseline="0" dirty="0" err="1" smtClean="0"/>
              <a:t>dependant</a:t>
            </a:r>
            <a:r>
              <a:rPr lang="fr-BE" baseline="0" dirty="0" smtClean="0"/>
              <a:t> on the </a:t>
            </a:r>
            <a:r>
              <a:rPr lang="fr-BE" baseline="0" dirty="0" err="1" smtClean="0"/>
              <a:t>quality</a:t>
            </a:r>
            <a:r>
              <a:rPr lang="fr-BE" baseline="0" dirty="0" smtClean="0"/>
              <a:t> and the </a:t>
            </a:r>
            <a:r>
              <a:rPr lang="fr-BE" baseline="0" dirty="0" err="1" smtClean="0"/>
              <a:t>number</a:t>
            </a:r>
            <a:r>
              <a:rPr lang="fr-BE" baseline="0" dirty="0" smtClean="0"/>
              <a:t> of </a:t>
            </a:r>
            <a:r>
              <a:rPr lang="fr-BE" baseline="0" dirty="0" err="1" smtClean="0"/>
              <a:t>samples</a:t>
            </a:r>
            <a:r>
              <a:rPr lang="fr-BE" baseline="0" dirty="0" smtClean="0"/>
              <a:t> </a:t>
            </a:r>
            <a:r>
              <a:rPr lang="fr-BE" baseline="0" dirty="0" err="1" smtClean="0"/>
              <a:t>you’ll</a:t>
            </a:r>
            <a:r>
              <a:rPr lang="fr-BE" baseline="0" dirty="0" smtClean="0"/>
              <a:t> </a:t>
            </a:r>
            <a:r>
              <a:rPr lang="fr-BE" baseline="0" dirty="0" err="1" smtClean="0"/>
              <a:t>get</a:t>
            </a:r>
            <a:r>
              <a:rPr lang="fr-BE" baseline="0" dirty="0" smtClean="0"/>
              <a:t> on the </a:t>
            </a:r>
            <a:r>
              <a:rPr lang="fr-BE" baseline="0" dirty="0" err="1" smtClean="0"/>
              <a:t>field</a:t>
            </a:r>
            <a:r>
              <a:rPr lang="fr-BE" baseline="0" dirty="0" smtClean="0"/>
              <a:t>.</a:t>
            </a:r>
          </a:p>
          <a:p>
            <a:endParaRPr lang="fr-BE" baseline="0" dirty="0" smtClean="0"/>
          </a:p>
          <a:p>
            <a:r>
              <a:rPr lang="fr-BE" baseline="0" dirty="0" smtClean="0"/>
              <a:t>Field </a:t>
            </a:r>
            <a:r>
              <a:rPr lang="fr-BE" baseline="0" dirty="0" err="1" smtClean="0"/>
              <a:t>work</a:t>
            </a:r>
            <a:r>
              <a:rPr lang="fr-BE" baseline="0" dirty="0" smtClean="0"/>
              <a:t> </a:t>
            </a:r>
            <a:r>
              <a:rPr lang="fr-BE" baseline="0" dirty="0" err="1" smtClean="0"/>
              <a:t>might</a:t>
            </a:r>
            <a:r>
              <a:rPr lang="fr-BE" baseline="0" dirty="0" smtClean="0"/>
              <a:t> </a:t>
            </a:r>
            <a:r>
              <a:rPr lang="fr-BE" baseline="0" dirty="0" err="1" smtClean="0"/>
              <a:t>be</a:t>
            </a:r>
            <a:r>
              <a:rPr lang="fr-BE" baseline="0" dirty="0" smtClean="0"/>
              <a:t> the </a:t>
            </a:r>
            <a:r>
              <a:rPr lang="fr-BE" baseline="0" dirty="0" err="1" smtClean="0"/>
              <a:t>only</a:t>
            </a:r>
            <a:r>
              <a:rPr lang="fr-BE" baseline="0" dirty="0" smtClean="0"/>
              <a:t> </a:t>
            </a:r>
            <a:r>
              <a:rPr lang="fr-BE" baseline="0" dirty="0" err="1" smtClean="0"/>
              <a:t>steps</a:t>
            </a:r>
            <a:r>
              <a:rPr lang="fr-BE" baseline="0" dirty="0" smtClean="0"/>
              <a:t> for </a:t>
            </a:r>
            <a:r>
              <a:rPr lang="fr-BE" baseline="0" dirty="0" err="1" smtClean="0"/>
              <a:t>which</a:t>
            </a:r>
            <a:r>
              <a:rPr lang="fr-BE" baseline="0" dirty="0" smtClean="0"/>
              <a:t> </a:t>
            </a:r>
            <a:r>
              <a:rPr lang="fr-BE" baseline="0" dirty="0" err="1" smtClean="0"/>
              <a:t>there</a:t>
            </a:r>
            <a:r>
              <a:rPr lang="fr-BE" baseline="0" dirty="0" smtClean="0"/>
              <a:t> </a:t>
            </a:r>
            <a:r>
              <a:rPr lang="fr-BE" baseline="0" dirty="0" err="1" smtClean="0"/>
              <a:t>is</a:t>
            </a:r>
            <a:r>
              <a:rPr lang="fr-BE" baseline="0" dirty="0" smtClean="0"/>
              <a:t> no </a:t>
            </a:r>
            <a:r>
              <a:rPr lang="fr-BE" baseline="0" dirty="0" err="1" smtClean="0"/>
              <a:t>specific</a:t>
            </a:r>
            <a:r>
              <a:rPr lang="fr-BE" baseline="0" dirty="0" smtClean="0"/>
              <a:t> directives relative to </a:t>
            </a:r>
            <a:r>
              <a:rPr lang="fr-BE" baseline="0" dirty="0" err="1" smtClean="0"/>
              <a:t>metabarcoding</a:t>
            </a:r>
            <a:r>
              <a:rPr lang="fr-BE" baseline="0" dirty="0" smtClean="0"/>
              <a:t> </a:t>
            </a:r>
            <a:endParaRPr lang="en-US" baseline="0" dirty="0" smtClean="0"/>
          </a:p>
          <a:p>
            <a:r>
              <a:rPr lang="en-US" baseline="0" dirty="0" smtClean="0"/>
              <a:t>Like in every other branch of science, field work must be designed accordingly to your research questions.</a:t>
            </a:r>
          </a:p>
          <a:p>
            <a:endParaRPr lang="fr-BE" baseline="0" dirty="0" smtClean="0"/>
          </a:p>
          <a:p>
            <a:endParaRPr lang="en-US" baseline="0" dirty="0" smtClean="0"/>
          </a:p>
          <a:p>
            <a:r>
              <a:rPr lang="fr-BE" baseline="0" dirty="0" smtClean="0"/>
              <a:t>You must know in </a:t>
            </a:r>
            <a:r>
              <a:rPr lang="fr-BE" baseline="0" dirty="0" err="1" smtClean="0"/>
              <a:t>advance</a:t>
            </a:r>
            <a:r>
              <a:rPr lang="fr-BE" baseline="0" dirty="0" smtClean="0"/>
              <a:t> how </a:t>
            </a:r>
            <a:r>
              <a:rPr lang="fr-BE" baseline="0" dirty="0" err="1" smtClean="0"/>
              <a:t>many</a:t>
            </a:r>
            <a:r>
              <a:rPr lang="fr-BE" baseline="0" dirty="0" smtClean="0"/>
              <a:t> </a:t>
            </a:r>
            <a:r>
              <a:rPr lang="fr-BE" baseline="0" dirty="0" err="1" smtClean="0"/>
              <a:t>samples</a:t>
            </a:r>
            <a:r>
              <a:rPr lang="fr-BE" baseline="0" dirty="0" smtClean="0"/>
              <a:t> </a:t>
            </a:r>
            <a:r>
              <a:rPr lang="fr-BE" baseline="0" dirty="0" err="1" smtClean="0"/>
              <a:t>you</a:t>
            </a:r>
            <a:r>
              <a:rPr lang="fr-BE" baseline="0" dirty="0" smtClean="0"/>
              <a:t> </a:t>
            </a:r>
            <a:r>
              <a:rPr lang="fr-BE" baseline="0" dirty="0" err="1" smtClean="0"/>
              <a:t>will</a:t>
            </a:r>
            <a:r>
              <a:rPr lang="fr-BE" baseline="0" dirty="0" smtClean="0"/>
              <a:t> </a:t>
            </a:r>
            <a:r>
              <a:rPr lang="fr-BE" baseline="0" dirty="0" err="1" smtClean="0"/>
              <a:t>need</a:t>
            </a:r>
            <a:r>
              <a:rPr lang="fr-BE" baseline="0" dirty="0" smtClean="0"/>
              <a:t>.</a:t>
            </a:r>
          </a:p>
          <a:p>
            <a:r>
              <a:rPr lang="fr-BE" baseline="0" dirty="0" smtClean="0"/>
              <a:t>How </a:t>
            </a:r>
            <a:r>
              <a:rPr lang="fr-BE" baseline="0" dirty="0" err="1" smtClean="0"/>
              <a:t>much</a:t>
            </a:r>
            <a:r>
              <a:rPr lang="fr-BE" baseline="0" dirty="0" smtClean="0"/>
              <a:t> time </a:t>
            </a:r>
            <a:r>
              <a:rPr lang="fr-BE" baseline="0" dirty="0" err="1" smtClean="0"/>
              <a:t>is</a:t>
            </a:r>
            <a:r>
              <a:rPr lang="fr-BE" baseline="0" dirty="0" smtClean="0"/>
              <a:t> </a:t>
            </a:r>
            <a:r>
              <a:rPr lang="fr-BE" baseline="0" dirty="0" err="1" smtClean="0"/>
              <a:t>it</a:t>
            </a:r>
            <a:r>
              <a:rPr lang="fr-BE" baseline="0" dirty="0" smtClean="0"/>
              <a:t> </a:t>
            </a:r>
            <a:r>
              <a:rPr lang="fr-BE" baseline="0" dirty="0" err="1" smtClean="0"/>
              <a:t>gonna</a:t>
            </a:r>
            <a:r>
              <a:rPr lang="fr-BE" baseline="0" dirty="0" smtClean="0"/>
              <a:t> </a:t>
            </a:r>
            <a:r>
              <a:rPr lang="fr-BE" baseline="0" dirty="0" err="1" smtClean="0"/>
              <a:t>take</a:t>
            </a:r>
            <a:r>
              <a:rPr lang="fr-BE" baseline="0" dirty="0" smtClean="0"/>
              <a:t> to </a:t>
            </a:r>
            <a:r>
              <a:rPr lang="fr-BE" baseline="0" dirty="0" err="1" smtClean="0"/>
              <a:t>get</a:t>
            </a:r>
            <a:r>
              <a:rPr lang="fr-BE" baseline="0" dirty="0" smtClean="0"/>
              <a:t> </a:t>
            </a:r>
            <a:r>
              <a:rPr lang="fr-BE" baseline="0" dirty="0" err="1" smtClean="0"/>
              <a:t>them</a:t>
            </a:r>
            <a:r>
              <a:rPr lang="fr-BE" baseline="0" dirty="0" smtClean="0"/>
              <a:t>?</a:t>
            </a:r>
          </a:p>
          <a:p>
            <a:r>
              <a:rPr lang="fr-BE" baseline="0" dirty="0" err="1" smtClean="0"/>
              <a:t>What</a:t>
            </a:r>
            <a:r>
              <a:rPr lang="fr-BE" baseline="0" dirty="0" smtClean="0"/>
              <a:t> </a:t>
            </a:r>
            <a:r>
              <a:rPr lang="fr-BE" baseline="0" dirty="0" err="1" smtClean="0"/>
              <a:t>kind</a:t>
            </a:r>
            <a:r>
              <a:rPr lang="fr-BE" baseline="0" dirty="0" smtClean="0"/>
              <a:t> and how </a:t>
            </a:r>
            <a:r>
              <a:rPr lang="fr-BE" baseline="0" dirty="0" err="1" smtClean="0"/>
              <a:t>much</a:t>
            </a:r>
            <a:r>
              <a:rPr lang="fr-BE" baseline="0" dirty="0" smtClean="0"/>
              <a:t> </a:t>
            </a:r>
            <a:r>
              <a:rPr lang="fr-BE" baseline="0" dirty="0" err="1" smtClean="0"/>
              <a:t>material</a:t>
            </a:r>
            <a:r>
              <a:rPr lang="fr-BE" baseline="0" dirty="0" smtClean="0"/>
              <a:t> </a:t>
            </a:r>
            <a:r>
              <a:rPr lang="fr-BE" baseline="0" dirty="0" err="1" smtClean="0"/>
              <a:t>will</a:t>
            </a:r>
            <a:r>
              <a:rPr lang="fr-BE" baseline="0" dirty="0" smtClean="0"/>
              <a:t> </a:t>
            </a:r>
            <a:r>
              <a:rPr lang="fr-BE" baseline="0" dirty="0" err="1" smtClean="0"/>
              <a:t>be</a:t>
            </a:r>
            <a:r>
              <a:rPr lang="fr-BE" baseline="0" dirty="0" smtClean="0"/>
              <a:t> </a:t>
            </a:r>
            <a:r>
              <a:rPr lang="fr-BE" baseline="0" dirty="0" err="1" smtClean="0"/>
              <a:t>required</a:t>
            </a:r>
            <a:r>
              <a:rPr lang="fr-BE" baseline="0" dirty="0" smtClean="0"/>
              <a:t>?</a:t>
            </a:r>
          </a:p>
          <a:p>
            <a:r>
              <a:rPr lang="fr-BE" baseline="0" dirty="0" err="1" smtClean="0"/>
              <a:t>Whether</a:t>
            </a:r>
            <a:r>
              <a:rPr lang="fr-BE" baseline="0" dirty="0" smtClean="0"/>
              <a:t> or not </a:t>
            </a:r>
            <a:r>
              <a:rPr lang="fr-BE" baseline="0" dirty="0" err="1" smtClean="0"/>
              <a:t>you</a:t>
            </a:r>
            <a:r>
              <a:rPr lang="fr-BE" baseline="0" dirty="0" smtClean="0"/>
              <a:t> </a:t>
            </a:r>
            <a:r>
              <a:rPr lang="fr-BE" baseline="0" dirty="0" err="1" smtClean="0"/>
              <a:t>should</a:t>
            </a:r>
            <a:r>
              <a:rPr lang="fr-BE" baseline="0" dirty="0" smtClean="0"/>
              <a:t> engage </a:t>
            </a:r>
            <a:r>
              <a:rPr lang="fr-BE" baseline="0" dirty="0" err="1" smtClean="0"/>
              <a:t>any</a:t>
            </a:r>
            <a:r>
              <a:rPr lang="fr-BE" baseline="0" dirty="0" smtClean="0"/>
              <a:t> </a:t>
            </a:r>
            <a:r>
              <a:rPr lang="fr-BE" baseline="0" dirty="0" err="1" smtClean="0"/>
              <a:t>field</a:t>
            </a:r>
            <a:r>
              <a:rPr lang="fr-BE" baseline="0" dirty="0" smtClean="0"/>
              <a:t> assistant</a:t>
            </a:r>
            <a:endParaRPr lang="en-US" baseline="0" dirty="0" smtClean="0"/>
          </a:p>
          <a:p>
            <a:r>
              <a:rPr lang="en-US" baseline="0" dirty="0" smtClean="0"/>
              <a:t>Whenever it’s possible try to team up with experienced fieldworkers that are already familiar with the methods of trapping or familiar with the environment,</a:t>
            </a:r>
          </a:p>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smtClean="0"/>
              <a:t>Field </a:t>
            </a:r>
            <a:r>
              <a:rPr lang="fr-BE" baseline="0" dirty="0" err="1" smtClean="0"/>
              <a:t>work</a:t>
            </a:r>
            <a:r>
              <a:rPr lang="fr-BE" baseline="0" dirty="0" smtClean="0"/>
              <a:t> </a:t>
            </a:r>
            <a:r>
              <a:rPr lang="fr-BE" baseline="0" dirty="0" err="1" smtClean="0"/>
              <a:t>can</a:t>
            </a:r>
            <a:r>
              <a:rPr lang="fr-BE" baseline="0" dirty="0" smtClean="0"/>
              <a:t> </a:t>
            </a:r>
            <a:r>
              <a:rPr lang="fr-BE" baseline="0" dirty="0" err="1" smtClean="0"/>
              <a:t>be</a:t>
            </a:r>
            <a:r>
              <a:rPr lang="fr-BE" baseline="0" dirty="0" smtClean="0"/>
              <a:t> </a:t>
            </a:r>
            <a:r>
              <a:rPr lang="fr-BE" baseline="0" dirty="0" err="1" smtClean="0"/>
              <a:t>very</a:t>
            </a:r>
            <a:r>
              <a:rPr lang="fr-BE" baseline="0" dirty="0" smtClean="0"/>
              <a:t> </a:t>
            </a:r>
            <a:r>
              <a:rPr lang="fr-BE" baseline="0" dirty="0" err="1" smtClean="0"/>
              <a:t>expensive</a:t>
            </a:r>
            <a:r>
              <a:rPr lang="fr-BE" baseline="0" dirty="0" smtClean="0"/>
              <a:t> </a:t>
            </a:r>
            <a:r>
              <a:rPr lang="fr-BE" baseline="0" dirty="0" err="1" smtClean="0"/>
              <a:t>so</a:t>
            </a:r>
            <a:r>
              <a:rPr lang="fr-BE" baseline="0" dirty="0" smtClean="0"/>
              <a:t> </a:t>
            </a:r>
            <a:r>
              <a:rPr lang="fr-BE" baseline="0" dirty="0" err="1" smtClean="0"/>
              <a:t>you</a:t>
            </a:r>
            <a:r>
              <a:rPr lang="fr-BE" baseline="0" dirty="0" smtClean="0"/>
              <a:t> have to </a:t>
            </a:r>
            <a:r>
              <a:rPr lang="fr-BE" baseline="0" dirty="0" err="1" smtClean="0"/>
              <a:t>be</a:t>
            </a:r>
            <a:r>
              <a:rPr lang="fr-BE" baseline="0" dirty="0" smtClean="0"/>
              <a:t> efficient in </a:t>
            </a:r>
            <a:r>
              <a:rPr lang="fr-BE" baseline="0" dirty="0" err="1" smtClean="0"/>
              <a:t>order</a:t>
            </a:r>
            <a:r>
              <a:rPr lang="fr-BE" baseline="0" dirty="0" smtClean="0"/>
              <a:t> to </a:t>
            </a:r>
            <a:r>
              <a:rPr lang="fr-BE" baseline="0" dirty="0" err="1" smtClean="0"/>
              <a:t>collect</a:t>
            </a:r>
            <a:r>
              <a:rPr lang="fr-BE" baseline="0" dirty="0" smtClean="0"/>
              <a:t> a maximum of </a:t>
            </a:r>
            <a:r>
              <a:rPr lang="fr-BE" baseline="0" dirty="0" err="1" smtClean="0"/>
              <a:t>samples</a:t>
            </a:r>
            <a:r>
              <a:rPr lang="fr-BE" baseline="0" dirty="0" smtClean="0"/>
              <a:t> in a minimum of time.</a:t>
            </a:r>
          </a:p>
        </p:txBody>
      </p:sp>
      <p:sp>
        <p:nvSpPr>
          <p:cNvPr id="4" name="Espace réservé du numéro de diapositive 3"/>
          <p:cNvSpPr>
            <a:spLocks noGrp="1"/>
          </p:cNvSpPr>
          <p:nvPr>
            <p:ph type="sldNum" sz="quarter" idx="10"/>
          </p:nvPr>
        </p:nvSpPr>
        <p:spPr/>
        <p:txBody>
          <a:bodyPr/>
          <a:lstStyle/>
          <a:p>
            <a:fld id="{D3D507B5-985A-4EC5-9DE3-37C0326565AD}" type="slidenum">
              <a:rPr lang="en-US" smtClean="0"/>
              <a:t>3</a:t>
            </a:fld>
            <a:endParaRPr lang="en-US"/>
          </a:p>
        </p:txBody>
      </p:sp>
    </p:spTree>
    <p:extLst>
      <p:ext uri="{BB962C8B-B14F-4D97-AF65-F5344CB8AC3E}">
        <p14:creationId xmlns:p14="http://schemas.microsoft.com/office/powerpoint/2010/main" val="1283251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baseline="0" dirty="0" smtClean="0"/>
              <a:t>In my case, I had to capture mice in different part of Canada. I set grids of Sherman traps in different forest during two summers in order to capture 20 mice per sampling site.</a:t>
            </a:r>
          </a:p>
          <a:p>
            <a:r>
              <a:rPr lang="en-US" baseline="0" dirty="0" smtClean="0"/>
              <a:t>Because I was going to screen my samples for bacteria, It was important to work in conditions as clean as possible in order to reduce any external contamination.</a:t>
            </a:r>
          </a:p>
          <a:p>
            <a:r>
              <a:rPr lang="en-US" baseline="0" dirty="0" smtClean="0"/>
              <a:t>Gloves, masks and sterilized dissecting tools were therefore used.</a:t>
            </a:r>
          </a:p>
          <a:p>
            <a:endParaRPr lang="fr-BE" baseline="0" dirty="0" smtClean="0"/>
          </a:p>
          <a:p>
            <a:r>
              <a:rPr lang="fr-BE" baseline="0" dirty="0" smtClean="0"/>
              <a:t>As </a:t>
            </a:r>
            <a:r>
              <a:rPr lang="fr-BE" baseline="0" dirty="0" err="1" smtClean="0"/>
              <a:t>responsible</a:t>
            </a:r>
            <a:r>
              <a:rPr lang="fr-BE" baseline="0" dirty="0" smtClean="0"/>
              <a:t> </a:t>
            </a:r>
            <a:r>
              <a:rPr lang="fr-BE" baseline="0" dirty="0" err="1" smtClean="0"/>
              <a:t>Biologists</a:t>
            </a:r>
            <a:r>
              <a:rPr lang="fr-BE" baseline="0" dirty="0" smtClean="0"/>
              <a:t>, </a:t>
            </a:r>
            <a:r>
              <a:rPr lang="fr-BE" baseline="0" dirty="0" err="1" smtClean="0"/>
              <a:t>we</a:t>
            </a:r>
            <a:r>
              <a:rPr lang="fr-BE" baseline="0" dirty="0" smtClean="0"/>
              <a:t> </a:t>
            </a:r>
            <a:r>
              <a:rPr lang="fr-BE" baseline="0" dirty="0" err="1" smtClean="0"/>
              <a:t>should</a:t>
            </a:r>
            <a:r>
              <a:rPr lang="fr-BE" baseline="0" dirty="0" smtClean="0"/>
              <a:t> </a:t>
            </a:r>
            <a:r>
              <a:rPr lang="fr-BE" baseline="0" dirty="0" err="1" smtClean="0"/>
              <a:t>always</a:t>
            </a:r>
            <a:r>
              <a:rPr lang="fr-BE" baseline="0" dirty="0" smtClean="0"/>
              <a:t> </a:t>
            </a:r>
            <a:r>
              <a:rPr lang="fr-BE" baseline="0" dirty="0" err="1" smtClean="0"/>
              <a:t>try</a:t>
            </a:r>
            <a:r>
              <a:rPr lang="fr-BE" baseline="0" dirty="0" smtClean="0"/>
              <a:t> to </a:t>
            </a:r>
            <a:r>
              <a:rPr lang="fr-BE" baseline="0" dirty="0" err="1" smtClean="0"/>
              <a:t>minimize</a:t>
            </a:r>
            <a:r>
              <a:rPr lang="fr-BE" baseline="0" dirty="0" smtClean="0"/>
              <a:t> the </a:t>
            </a:r>
            <a:r>
              <a:rPr lang="fr-BE" baseline="0" dirty="0" err="1" smtClean="0"/>
              <a:t>invasiveness</a:t>
            </a:r>
            <a:r>
              <a:rPr lang="fr-BE" baseline="0" dirty="0" smtClean="0"/>
              <a:t> of </a:t>
            </a:r>
            <a:r>
              <a:rPr lang="fr-BE" baseline="0" dirty="0" err="1" smtClean="0"/>
              <a:t>our</a:t>
            </a:r>
            <a:r>
              <a:rPr lang="fr-BE" baseline="0" dirty="0" smtClean="0"/>
              <a:t> </a:t>
            </a:r>
            <a:r>
              <a:rPr lang="fr-BE" baseline="0" dirty="0" err="1" smtClean="0"/>
              <a:t>studies</a:t>
            </a:r>
            <a:r>
              <a:rPr lang="fr-BE" baseline="0" dirty="0" smtClean="0"/>
              <a:t>. </a:t>
            </a:r>
            <a:r>
              <a:rPr lang="fr-BE" baseline="0" dirty="0" err="1" smtClean="0"/>
              <a:t>However</a:t>
            </a:r>
            <a:r>
              <a:rPr lang="fr-BE" baseline="0" dirty="0" smtClean="0"/>
              <a:t>, </a:t>
            </a:r>
            <a:r>
              <a:rPr lang="fr-BE" baseline="0" dirty="0" err="1" smtClean="0"/>
              <a:t>sometimes</a:t>
            </a:r>
            <a:r>
              <a:rPr lang="fr-BE" baseline="0" dirty="0" smtClean="0"/>
              <a:t> </a:t>
            </a:r>
            <a:r>
              <a:rPr lang="fr-BE" baseline="0" dirty="0" err="1" smtClean="0"/>
              <a:t>animals</a:t>
            </a:r>
            <a:r>
              <a:rPr lang="fr-BE" baseline="0" dirty="0" smtClean="0"/>
              <a:t> must </a:t>
            </a:r>
            <a:r>
              <a:rPr lang="fr-BE" baseline="0" dirty="0" err="1" smtClean="0"/>
              <a:t>be</a:t>
            </a:r>
            <a:r>
              <a:rPr lang="fr-BE" baseline="0" dirty="0" smtClean="0"/>
              <a:t> </a:t>
            </a:r>
            <a:r>
              <a:rPr lang="fr-BE" baseline="0" dirty="0" err="1" smtClean="0"/>
              <a:t>sacrified</a:t>
            </a:r>
            <a:r>
              <a:rPr lang="fr-BE" baseline="0" dirty="0" smtClean="0"/>
              <a:t>.</a:t>
            </a:r>
          </a:p>
          <a:p>
            <a:r>
              <a:rPr lang="fr-BE" baseline="0" dirty="0" smtClean="0"/>
              <a:t>In </a:t>
            </a:r>
            <a:r>
              <a:rPr lang="fr-BE" baseline="0" dirty="0" err="1" smtClean="0"/>
              <a:t>these</a:t>
            </a:r>
            <a:r>
              <a:rPr lang="fr-BE" baseline="0" dirty="0" smtClean="0"/>
              <a:t> cases, </a:t>
            </a:r>
            <a:r>
              <a:rPr lang="fr-BE" baseline="0" dirty="0" err="1" smtClean="0"/>
              <a:t>we</a:t>
            </a:r>
            <a:r>
              <a:rPr lang="fr-BE" baseline="0" dirty="0" smtClean="0"/>
              <a:t> </a:t>
            </a:r>
            <a:r>
              <a:rPr lang="fr-BE" baseline="0" dirty="0" err="1" smtClean="0"/>
              <a:t>should</a:t>
            </a:r>
            <a:r>
              <a:rPr lang="fr-BE" baseline="0" dirty="0" smtClean="0"/>
              <a:t> </a:t>
            </a:r>
            <a:r>
              <a:rPr lang="fr-BE" baseline="0" dirty="0" err="1" smtClean="0"/>
              <a:t>always</a:t>
            </a:r>
            <a:r>
              <a:rPr lang="fr-BE" baseline="0" dirty="0" smtClean="0"/>
              <a:t> </a:t>
            </a:r>
            <a:r>
              <a:rPr lang="fr-BE" baseline="0" dirty="0" err="1" smtClean="0"/>
              <a:t>try</a:t>
            </a:r>
            <a:r>
              <a:rPr lang="fr-BE" baseline="0" dirty="0" smtClean="0"/>
              <a:t> to </a:t>
            </a:r>
            <a:r>
              <a:rPr lang="fr-BE" baseline="0" dirty="0" err="1" smtClean="0"/>
              <a:t>maximize</a:t>
            </a:r>
            <a:r>
              <a:rPr lang="fr-BE" baseline="0" dirty="0" smtClean="0"/>
              <a:t> the use </a:t>
            </a:r>
            <a:r>
              <a:rPr lang="fr-BE" baseline="0" dirty="0" err="1" smtClean="0"/>
              <a:t>from</a:t>
            </a:r>
            <a:r>
              <a:rPr lang="fr-BE" baseline="0" dirty="0" smtClean="0"/>
              <a:t> </a:t>
            </a:r>
            <a:r>
              <a:rPr lang="fr-BE" baseline="0" dirty="0" err="1" smtClean="0"/>
              <a:t>our</a:t>
            </a:r>
            <a:r>
              <a:rPr lang="fr-BE" baseline="0" dirty="0" smtClean="0"/>
              <a:t> </a:t>
            </a:r>
            <a:r>
              <a:rPr lang="fr-BE" baseline="0" dirty="0" err="1" smtClean="0"/>
              <a:t>samples</a:t>
            </a:r>
            <a:r>
              <a:rPr lang="fr-BE" baseline="0" dirty="0" smtClean="0"/>
              <a:t>.</a:t>
            </a:r>
          </a:p>
          <a:p>
            <a:endParaRPr lang="fr-BE" baseline="0" dirty="0" smtClean="0"/>
          </a:p>
          <a:p>
            <a:r>
              <a:rPr lang="fr-BE" baseline="0" dirty="0" smtClean="0"/>
              <a:t>For exemple, in </a:t>
            </a:r>
            <a:r>
              <a:rPr lang="fr-BE" baseline="0" dirty="0" err="1" smtClean="0"/>
              <a:t>my</a:t>
            </a:r>
            <a:r>
              <a:rPr lang="fr-BE" baseline="0" dirty="0" smtClean="0"/>
              <a:t> case, </a:t>
            </a:r>
            <a:r>
              <a:rPr lang="en-US" baseline="0" dirty="0" smtClean="0"/>
              <a:t>In my case, I had to capture mice in different part of Canada</a:t>
            </a:r>
            <a:endParaRPr lang="fr-BE" baseline="0" dirty="0" smtClean="0"/>
          </a:p>
          <a:p>
            <a:r>
              <a:rPr lang="fr-BE" baseline="0" dirty="0" err="1" smtClean="0"/>
              <a:t>we</a:t>
            </a:r>
            <a:r>
              <a:rPr lang="fr-BE" baseline="0" dirty="0" smtClean="0"/>
              <a:t> </a:t>
            </a:r>
            <a:r>
              <a:rPr lang="fr-BE" baseline="0" dirty="0" err="1" smtClean="0"/>
              <a:t>used</a:t>
            </a:r>
            <a:r>
              <a:rPr lang="fr-BE" baseline="0" dirty="0" smtClean="0"/>
              <a:t> the </a:t>
            </a:r>
            <a:r>
              <a:rPr lang="fr-BE" baseline="0" dirty="0" err="1" smtClean="0"/>
              <a:t>hair</a:t>
            </a:r>
            <a:r>
              <a:rPr lang="fr-BE" baseline="0" dirty="0" smtClean="0"/>
              <a:t> to </a:t>
            </a:r>
            <a:r>
              <a:rPr lang="fr-BE" baseline="0" dirty="0" err="1" smtClean="0"/>
              <a:t>quantify</a:t>
            </a:r>
            <a:r>
              <a:rPr lang="fr-BE" baseline="0" dirty="0" smtClean="0"/>
              <a:t> the cortisol </a:t>
            </a:r>
            <a:r>
              <a:rPr lang="fr-BE" baseline="0" dirty="0" err="1" smtClean="0"/>
              <a:t>levels</a:t>
            </a:r>
            <a:r>
              <a:rPr lang="fr-BE" baseline="0" dirty="0" smtClean="0"/>
              <a:t> in </a:t>
            </a:r>
            <a:r>
              <a:rPr lang="fr-BE" baseline="0" dirty="0" err="1" smtClean="0"/>
              <a:t>order</a:t>
            </a:r>
            <a:r>
              <a:rPr lang="fr-BE" baseline="0" dirty="0" smtClean="0"/>
              <a:t> to </a:t>
            </a:r>
            <a:r>
              <a:rPr lang="fr-BE" baseline="0" dirty="0" err="1" smtClean="0"/>
              <a:t>measure</a:t>
            </a:r>
            <a:r>
              <a:rPr lang="fr-BE" baseline="0" dirty="0" smtClean="0"/>
              <a:t> </a:t>
            </a:r>
            <a:r>
              <a:rPr lang="fr-BE" baseline="0" dirty="0" err="1" smtClean="0"/>
              <a:t>their</a:t>
            </a:r>
            <a:r>
              <a:rPr lang="fr-BE" baseline="0" dirty="0" smtClean="0"/>
              <a:t> stress </a:t>
            </a:r>
            <a:r>
              <a:rPr lang="fr-BE" baseline="0" dirty="0" err="1" smtClean="0"/>
              <a:t>level</a:t>
            </a:r>
            <a:r>
              <a:rPr lang="fr-BE" baseline="0" dirty="0" smtClean="0"/>
              <a:t>,</a:t>
            </a:r>
          </a:p>
          <a:p>
            <a:r>
              <a:rPr lang="fr-BE" baseline="0" dirty="0" smtClean="0"/>
              <a:t>The </a:t>
            </a:r>
            <a:r>
              <a:rPr lang="fr-BE" baseline="0" dirty="0" err="1" smtClean="0"/>
              <a:t>heart</a:t>
            </a:r>
            <a:r>
              <a:rPr lang="fr-BE" baseline="0" dirty="0" smtClean="0"/>
              <a:t> </a:t>
            </a:r>
            <a:r>
              <a:rPr lang="fr-BE" baseline="0" dirty="0" err="1" smtClean="0"/>
              <a:t>were</a:t>
            </a:r>
            <a:r>
              <a:rPr lang="fr-BE" baseline="0" dirty="0" smtClean="0"/>
              <a:t> </a:t>
            </a:r>
            <a:r>
              <a:rPr lang="fr-BE" baseline="0" dirty="0" err="1" smtClean="0"/>
              <a:t>used</a:t>
            </a:r>
            <a:r>
              <a:rPr lang="fr-BE" baseline="0" dirty="0" smtClean="0"/>
              <a:t> for </a:t>
            </a:r>
            <a:r>
              <a:rPr lang="fr-BE" baseline="0" dirty="0" err="1" smtClean="0"/>
              <a:t>detecting</a:t>
            </a:r>
            <a:r>
              <a:rPr lang="fr-BE" baseline="0" dirty="0" smtClean="0"/>
              <a:t> </a:t>
            </a:r>
            <a:r>
              <a:rPr lang="fr-BE" baseline="0" dirty="0" err="1" smtClean="0"/>
              <a:t>Borrelia</a:t>
            </a:r>
            <a:r>
              <a:rPr lang="fr-BE" baseline="0" dirty="0" smtClean="0"/>
              <a:t> by a </a:t>
            </a:r>
            <a:r>
              <a:rPr lang="fr-BE" baseline="0" dirty="0" err="1" smtClean="0"/>
              <a:t>classical</a:t>
            </a:r>
            <a:r>
              <a:rPr lang="fr-BE" baseline="0" dirty="0" smtClean="0"/>
              <a:t> PCR </a:t>
            </a:r>
            <a:r>
              <a:rPr lang="fr-BE" baseline="0" dirty="0" err="1" smtClean="0"/>
              <a:t>method</a:t>
            </a:r>
            <a:endParaRPr lang="fr-BE" baseline="0" dirty="0" smtClean="0"/>
          </a:p>
          <a:p>
            <a:r>
              <a:rPr lang="fr-BE" baseline="0" dirty="0" smtClean="0"/>
              <a:t>I </a:t>
            </a:r>
            <a:r>
              <a:rPr lang="fr-BE" baseline="0" dirty="0" err="1" smtClean="0"/>
              <a:t>used</a:t>
            </a:r>
            <a:r>
              <a:rPr lang="fr-BE" baseline="0" dirty="0" smtClean="0"/>
              <a:t> the </a:t>
            </a:r>
            <a:r>
              <a:rPr lang="fr-BE" baseline="0" dirty="0" err="1" smtClean="0"/>
              <a:t>liver</a:t>
            </a:r>
            <a:r>
              <a:rPr lang="fr-BE" baseline="0" dirty="0" smtClean="0"/>
              <a:t>, </a:t>
            </a:r>
            <a:r>
              <a:rPr lang="fr-BE" baseline="0" dirty="0" err="1" smtClean="0"/>
              <a:t>lungs</a:t>
            </a:r>
            <a:r>
              <a:rPr lang="fr-BE" baseline="0" dirty="0" smtClean="0"/>
              <a:t> and spleen for NGS </a:t>
            </a:r>
            <a:r>
              <a:rPr lang="fr-BE" baseline="0" dirty="0" err="1" smtClean="0"/>
              <a:t>bacterial</a:t>
            </a:r>
            <a:r>
              <a:rPr lang="fr-BE" baseline="0" dirty="0" smtClean="0"/>
              <a:t> screening.</a:t>
            </a:r>
          </a:p>
          <a:p>
            <a:r>
              <a:rPr lang="fr-BE" baseline="0" dirty="0" smtClean="0"/>
              <a:t>Testes have been </a:t>
            </a:r>
            <a:r>
              <a:rPr lang="fr-BE" baseline="0" dirty="0" err="1" smtClean="0"/>
              <a:t>weighted</a:t>
            </a:r>
            <a:r>
              <a:rPr lang="fr-BE" baseline="0" dirty="0" smtClean="0"/>
              <a:t> to </a:t>
            </a:r>
            <a:r>
              <a:rPr lang="fr-BE" baseline="0" dirty="0" err="1" smtClean="0"/>
              <a:t>evaluate</a:t>
            </a:r>
            <a:r>
              <a:rPr lang="fr-BE" baseline="0" dirty="0" smtClean="0"/>
              <a:t> the reproductive </a:t>
            </a:r>
            <a:r>
              <a:rPr lang="fr-BE" baseline="0" dirty="0" err="1" smtClean="0"/>
              <a:t>investment</a:t>
            </a:r>
            <a:endParaRPr lang="fr-BE" baseline="0" dirty="0" smtClean="0"/>
          </a:p>
          <a:p>
            <a:r>
              <a:rPr lang="fr-BE" baseline="0" dirty="0" err="1" smtClean="0"/>
              <a:t>We</a:t>
            </a:r>
            <a:r>
              <a:rPr lang="fr-BE" baseline="0" dirty="0" smtClean="0"/>
              <a:t> </a:t>
            </a:r>
            <a:r>
              <a:rPr lang="fr-BE" baseline="0" dirty="0" err="1" smtClean="0"/>
              <a:t>screened</a:t>
            </a:r>
            <a:r>
              <a:rPr lang="fr-BE" baseline="0" dirty="0" smtClean="0"/>
              <a:t> the </a:t>
            </a:r>
            <a:r>
              <a:rPr lang="fr-BE" baseline="0" dirty="0" err="1" smtClean="0"/>
              <a:t>guts</a:t>
            </a:r>
            <a:r>
              <a:rPr lang="fr-BE" baseline="0" dirty="0" smtClean="0"/>
              <a:t> for the </a:t>
            </a:r>
            <a:r>
              <a:rPr lang="fr-BE" baseline="0" dirty="0" err="1" smtClean="0"/>
              <a:t>presence</a:t>
            </a:r>
            <a:r>
              <a:rPr lang="fr-BE" baseline="0" dirty="0" smtClean="0"/>
              <a:t> of </a:t>
            </a:r>
            <a:r>
              <a:rPr lang="fr-BE" baseline="0" dirty="0" err="1" smtClean="0"/>
              <a:t>any</a:t>
            </a:r>
            <a:r>
              <a:rPr lang="fr-BE" baseline="0" dirty="0" smtClean="0"/>
              <a:t> </a:t>
            </a:r>
            <a:r>
              <a:rPr lang="fr-BE" baseline="0" dirty="0" err="1" smtClean="0"/>
              <a:t>helminth</a:t>
            </a:r>
            <a:r>
              <a:rPr lang="fr-BE" baseline="0" dirty="0" smtClean="0"/>
              <a:t> parasites</a:t>
            </a:r>
          </a:p>
          <a:p>
            <a:r>
              <a:rPr lang="fr-BE" baseline="0" dirty="0" smtClean="0"/>
              <a:t>And </a:t>
            </a:r>
            <a:r>
              <a:rPr lang="fr-BE" baseline="0" dirty="0" err="1" smtClean="0"/>
              <a:t>finaly</a:t>
            </a:r>
            <a:r>
              <a:rPr lang="fr-BE" baseline="0" dirty="0" smtClean="0"/>
              <a:t> the </a:t>
            </a:r>
            <a:r>
              <a:rPr lang="fr-BE" baseline="0" dirty="0" err="1" smtClean="0"/>
              <a:t>skull</a:t>
            </a:r>
            <a:r>
              <a:rPr lang="fr-BE" baseline="0" dirty="0" smtClean="0"/>
              <a:t> and </a:t>
            </a:r>
            <a:r>
              <a:rPr lang="fr-BE" baseline="0" dirty="0" err="1" smtClean="0"/>
              <a:t>bones</a:t>
            </a:r>
            <a:r>
              <a:rPr lang="fr-BE" baseline="0" dirty="0" smtClean="0"/>
              <a:t> have been </a:t>
            </a:r>
            <a:r>
              <a:rPr lang="fr-BE" baseline="0" dirty="0" err="1" smtClean="0"/>
              <a:t>used</a:t>
            </a:r>
            <a:r>
              <a:rPr lang="fr-BE" baseline="0" dirty="0" smtClean="0"/>
              <a:t> for </a:t>
            </a:r>
            <a:r>
              <a:rPr lang="fr-BE" baseline="0" dirty="0" err="1" smtClean="0"/>
              <a:t>morphometric</a:t>
            </a:r>
            <a:r>
              <a:rPr lang="fr-BE" baseline="0" dirty="0" smtClean="0"/>
              <a:t> </a:t>
            </a:r>
            <a:r>
              <a:rPr lang="fr-BE" baseline="0" dirty="0" err="1" smtClean="0"/>
              <a:t>studies</a:t>
            </a:r>
            <a:r>
              <a:rPr lang="fr-BE" baseline="0" dirty="0" smtClean="0"/>
              <a:t>.</a:t>
            </a:r>
          </a:p>
          <a:p>
            <a:endParaRPr lang="fr-BE" baseline="0" dirty="0" smtClean="0"/>
          </a:p>
          <a:p>
            <a:r>
              <a:rPr lang="fr-BE" baseline="0" dirty="0" smtClean="0"/>
              <a:t>And </a:t>
            </a:r>
            <a:r>
              <a:rPr lang="fr-BE" baseline="0" dirty="0" err="1" smtClean="0"/>
              <a:t>because</a:t>
            </a:r>
            <a:r>
              <a:rPr lang="fr-BE" baseline="0" dirty="0" smtClean="0"/>
              <a:t> </a:t>
            </a:r>
            <a:r>
              <a:rPr lang="fr-BE" baseline="0" dirty="0" err="1" smtClean="0"/>
              <a:t>you</a:t>
            </a:r>
            <a:r>
              <a:rPr lang="fr-BE" baseline="0" dirty="0" smtClean="0"/>
              <a:t> </a:t>
            </a:r>
            <a:r>
              <a:rPr lang="fr-BE" baseline="0" dirty="0" err="1" smtClean="0"/>
              <a:t>never</a:t>
            </a:r>
            <a:r>
              <a:rPr lang="fr-BE" baseline="0" dirty="0" smtClean="0"/>
              <a:t> </a:t>
            </a:r>
            <a:r>
              <a:rPr lang="fr-BE" baseline="0" dirty="0" err="1" smtClean="0"/>
              <a:t>now</a:t>
            </a:r>
            <a:r>
              <a:rPr lang="fr-BE" baseline="0" dirty="0" smtClean="0"/>
              <a:t> </a:t>
            </a:r>
            <a:r>
              <a:rPr lang="fr-BE" baseline="0" dirty="0" err="1" smtClean="0"/>
              <a:t>what</a:t>
            </a:r>
            <a:r>
              <a:rPr lang="fr-BE" baseline="0" dirty="0" smtClean="0"/>
              <a:t> </a:t>
            </a:r>
            <a:r>
              <a:rPr lang="fr-BE" baseline="0" dirty="0" err="1" smtClean="0"/>
              <a:t>could</a:t>
            </a:r>
            <a:r>
              <a:rPr lang="fr-BE" baseline="0" dirty="0" smtClean="0"/>
              <a:t> </a:t>
            </a:r>
            <a:r>
              <a:rPr lang="fr-BE" baseline="0" dirty="0" err="1" smtClean="0"/>
              <a:t>be</a:t>
            </a:r>
            <a:r>
              <a:rPr lang="fr-BE" baseline="0" dirty="0" smtClean="0"/>
              <a:t> of </a:t>
            </a:r>
            <a:r>
              <a:rPr lang="fr-BE" baseline="0" dirty="0" err="1" smtClean="0"/>
              <a:t>any</a:t>
            </a:r>
            <a:r>
              <a:rPr lang="fr-BE" baseline="0" dirty="0" smtClean="0"/>
              <a:t> use in the futur, All the </a:t>
            </a:r>
            <a:r>
              <a:rPr lang="fr-BE" baseline="0" dirty="0" err="1" smtClean="0"/>
              <a:t>remains</a:t>
            </a:r>
            <a:r>
              <a:rPr lang="fr-BE" baseline="0" dirty="0" smtClean="0"/>
              <a:t> are </a:t>
            </a:r>
            <a:r>
              <a:rPr lang="fr-BE" baseline="0" dirty="0" err="1" smtClean="0"/>
              <a:t>kept</a:t>
            </a:r>
            <a:r>
              <a:rPr lang="fr-BE" baseline="0" dirty="0" smtClean="0"/>
              <a:t> in a freezer!</a:t>
            </a:r>
          </a:p>
          <a:p>
            <a:endParaRPr lang="fr-BE" baseline="0" dirty="0" smtClean="0"/>
          </a:p>
        </p:txBody>
      </p:sp>
      <p:sp>
        <p:nvSpPr>
          <p:cNvPr id="4" name="Espace réservé du numéro de diapositive 3"/>
          <p:cNvSpPr>
            <a:spLocks noGrp="1"/>
          </p:cNvSpPr>
          <p:nvPr>
            <p:ph type="sldNum" sz="quarter" idx="10"/>
          </p:nvPr>
        </p:nvSpPr>
        <p:spPr/>
        <p:txBody>
          <a:bodyPr/>
          <a:lstStyle/>
          <a:p>
            <a:fld id="{D3D507B5-985A-4EC5-9DE3-37C0326565AD}" type="slidenum">
              <a:rPr lang="en-US" smtClean="0"/>
              <a:t>4</a:t>
            </a:fld>
            <a:endParaRPr lang="en-US"/>
          </a:p>
        </p:txBody>
      </p:sp>
    </p:spTree>
    <p:extLst>
      <p:ext uri="{BB962C8B-B14F-4D97-AF65-F5344CB8AC3E}">
        <p14:creationId xmlns:p14="http://schemas.microsoft.com/office/powerpoint/2010/main" val="3150995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Once you’re done with</a:t>
            </a:r>
            <a:r>
              <a:rPr lang="en-US" baseline="0" dirty="0" smtClean="0"/>
              <a:t> </a:t>
            </a:r>
            <a:r>
              <a:rPr lang="en-US" dirty="0" smtClean="0"/>
              <a:t>the</a:t>
            </a:r>
            <a:r>
              <a:rPr lang="en-US" baseline="0" dirty="0" smtClean="0"/>
              <a:t> field work, It’s time to put your </a:t>
            </a:r>
            <a:r>
              <a:rPr lang="en-US" baseline="0" dirty="0" err="1" smtClean="0"/>
              <a:t>labcoat</a:t>
            </a:r>
            <a:r>
              <a:rPr lang="en-US" baseline="0" dirty="0" smtClean="0"/>
              <a:t> on and start all the lab work!</a:t>
            </a:r>
          </a:p>
          <a:p>
            <a:r>
              <a:rPr lang="en-US" baseline="0" dirty="0" smtClean="0"/>
              <a:t>The first thing to do is generally to start extracting the DNA from your samples.</a:t>
            </a:r>
          </a:p>
          <a:p>
            <a:r>
              <a:rPr lang="en-US" baseline="0" dirty="0" smtClean="0"/>
              <a:t>For this purpose, several lab brands propose kits permitting DNA extraction, each with their own specificity.</a:t>
            </a:r>
          </a:p>
          <a:p>
            <a:r>
              <a:rPr lang="en-US" baseline="0" dirty="0" smtClean="0"/>
              <a:t>Recently, kits focusing on the extraction of bacterial DNA from different media have appeared. They are supposed to yield higher quantity of bacterial DNA than regular kits but of course, they are also much more expensive.</a:t>
            </a:r>
          </a:p>
          <a:p>
            <a:endParaRPr lang="en-US" baseline="0" dirty="0" smtClean="0"/>
          </a:p>
          <a:p>
            <a:r>
              <a:rPr lang="en-US" baseline="0" dirty="0" smtClean="0"/>
              <a:t>Whatever the extraction method you decide to use, you should </a:t>
            </a:r>
            <a:r>
              <a:rPr lang="en-US" baseline="0" dirty="0" err="1" smtClean="0"/>
              <a:t>awlaus</a:t>
            </a:r>
            <a:r>
              <a:rPr lang="en-US" baseline="0" dirty="0" smtClean="0"/>
              <a:t> work in a sterile environment to avoid any external contamination.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should always pay attention to remove any external DNA that could be the result from environmental contamination during field work for </a:t>
            </a:r>
            <a:r>
              <a:rPr lang="en-US" baseline="0" dirty="0" err="1" smtClean="0"/>
              <a:t>exemple</a:t>
            </a:r>
            <a:r>
              <a:rPr lang="en-US" baseline="0" dirty="0" smtClean="0"/>
              <a:t>.</a:t>
            </a:r>
          </a:p>
          <a:p>
            <a:r>
              <a:rPr lang="en-US" baseline="0" dirty="0" smtClean="0"/>
              <a:t> If you work on ticks for </a:t>
            </a:r>
            <a:r>
              <a:rPr lang="en-US" baseline="0" dirty="0" err="1" smtClean="0"/>
              <a:t>exemple</a:t>
            </a:r>
            <a:r>
              <a:rPr lang="en-US" baseline="0" dirty="0" smtClean="0"/>
              <a:t>, you should always sterilize the outside surface of the tick by immerging them in a bleach solution.</a:t>
            </a:r>
          </a:p>
          <a:p>
            <a:r>
              <a:rPr lang="en-US" baseline="0" dirty="0" smtClean="0"/>
              <a:t>As I was working on mice internal organs, I only used the internal parts of these organs in order to avoid superficial contamination.</a:t>
            </a:r>
          </a:p>
          <a:p>
            <a:r>
              <a:rPr lang="fr-BE" baseline="0" dirty="0" smtClean="0"/>
              <a:t>Extraction kits </a:t>
            </a:r>
            <a:r>
              <a:rPr lang="fr-BE" baseline="0" dirty="0" err="1" smtClean="0"/>
              <a:t>require</a:t>
            </a:r>
            <a:r>
              <a:rPr lang="fr-BE" baseline="0" dirty="0" smtClean="0"/>
              <a:t> </a:t>
            </a:r>
            <a:r>
              <a:rPr lang="fr-BE" baseline="0" dirty="0" err="1" smtClean="0"/>
              <a:t>only</a:t>
            </a:r>
            <a:r>
              <a:rPr lang="fr-BE" baseline="0" dirty="0" smtClean="0"/>
              <a:t> few </a:t>
            </a:r>
            <a:r>
              <a:rPr lang="fr-BE" baseline="0" dirty="0" err="1" smtClean="0"/>
              <a:t>miligrams</a:t>
            </a:r>
            <a:r>
              <a:rPr lang="fr-BE" baseline="0" dirty="0" smtClean="0"/>
              <a:t> of tissues, </a:t>
            </a:r>
            <a:r>
              <a:rPr lang="fr-BE" baseline="0" dirty="0" err="1" smtClean="0"/>
              <a:t>it</a:t>
            </a:r>
            <a:r>
              <a:rPr lang="fr-BE" baseline="0" dirty="0" smtClean="0"/>
              <a:t> </a:t>
            </a:r>
            <a:r>
              <a:rPr lang="fr-BE" baseline="0" dirty="0" err="1" smtClean="0"/>
              <a:t>is</a:t>
            </a:r>
            <a:r>
              <a:rPr lang="fr-BE" baseline="0" dirty="0" smtClean="0"/>
              <a:t> </a:t>
            </a:r>
            <a:r>
              <a:rPr lang="fr-BE" baseline="0" dirty="0" err="1" smtClean="0"/>
              <a:t>therefore</a:t>
            </a:r>
            <a:r>
              <a:rPr lang="fr-BE" baseline="0" dirty="0" smtClean="0"/>
              <a:t> important to </a:t>
            </a:r>
            <a:r>
              <a:rPr lang="fr-BE" baseline="0" dirty="0" err="1" smtClean="0"/>
              <a:t>homogenize</a:t>
            </a:r>
            <a:r>
              <a:rPr lang="fr-BE" baseline="0" dirty="0" smtClean="0"/>
              <a:t> </a:t>
            </a:r>
            <a:r>
              <a:rPr lang="fr-BE" baseline="0" dirty="0" err="1" smtClean="0"/>
              <a:t>each</a:t>
            </a:r>
            <a:r>
              <a:rPr lang="fr-BE" baseline="0" dirty="0" smtClean="0"/>
              <a:t> of the </a:t>
            </a:r>
            <a:r>
              <a:rPr lang="fr-BE" baseline="0" dirty="0" err="1" smtClean="0"/>
              <a:t>sample</a:t>
            </a:r>
            <a:r>
              <a:rPr lang="fr-BE" baseline="0" dirty="0" smtClean="0"/>
              <a:t> </a:t>
            </a:r>
            <a:r>
              <a:rPr lang="fr-BE" baseline="0" dirty="0" err="1" smtClean="0"/>
              <a:t>so</a:t>
            </a:r>
            <a:r>
              <a:rPr lang="fr-BE" baseline="0" dirty="0" smtClean="0"/>
              <a:t> </a:t>
            </a:r>
            <a:r>
              <a:rPr lang="fr-BE" baseline="0" dirty="0" err="1" smtClean="0"/>
              <a:t>that</a:t>
            </a:r>
            <a:r>
              <a:rPr lang="fr-BE" baseline="0" dirty="0" smtClean="0"/>
              <a:t> </a:t>
            </a:r>
            <a:r>
              <a:rPr lang="fr-BE" baseline="0" dirty="0" err="1" smtClean="0"/>
              <a:t>they</a:t>
            </a:r>
            <a:r>
              <a:rPr lang="fr-BE" baseline="0" dirty="0" smtClean="0"/>
              <a:t> are </a:t>
            </a:r>
            <a:r>
              <a:rPr lang="fr-BE" baseline="0" dirty="0" err="1" smtClean="0"/>
              <a:t>representative</a:t>
            </a:r>
            <a:r>
              <a:rPr lang="fr-BE" baseline="0" dirty="0" smtClean="0"/>
              <a:t> of the </a:t>
            </a:r>
            <a:r>
              <a:rPr lang="fr-BE" baseline="0" dirty="0" err="1" smtClean="0"/>
              <a:t>whole</a:t>
            </a:r>
            <a:r>
              <a:rPr lang="fr-BE" baseline="0" dirty="0" smtClean="0"/>
              <a:t> </a:t>
            </a:r>
            <a:r>
              <a:rPr lang="fr-BE" baseline="0" dirty="0" err="1" smtClean="0"/>
              <a:t>organ</a:t>
            </a:r>
            <a:r>
              <a:rPr lang="fr-BE" baseline="0" dirty="0" smtClean="0"/>
              <a:t>.</a:t>
            </a:r>
            <a:endParaRPr lang="en-US" baseline="0" dirty="0" smtClean="0"/>
          </a:p>
          <a:p>
            <a:endParaRPr lang="en-US" baseline="0" dirty="0" smtClean="0"/>
          </a:p>
          <a:p>
            <a:r>
              <a:rPr lang="en-US" baseline="0" dirty="0" err="1" smtClean="0"/>
              <a:t>Eventhough</a:t>
            </a:r>
            <a:r>
              <a:rPr lang="en-US" baseline="0" dirty="0" smtClean="0"/>
              <a:t> the reagents used in the kits are supposed to be sterile, they have been proven to carry many bacterial strains. It is thus crucial to include negative control samples in your study to distinguish which bacteria are actually present in your samples and which one are just contaminations.</a:t>
            </a:r>
          </a:p>
          <a:p>
            <a:endParaRPr lang="fr-BE" baseline="0" dirty="0" smtClean="0"/>
          </a:p>
          <a:p>
            <a:r>
              <a:rPr lang="fr-BE" baseline="0" dirty="0" smtClean="0"/>
              <a:t>A robot </a:t>
            </a:r>
            <a:r>
              <a:rPr lang="fr-BE" baseline="0" dirty="0" err="1" smtClean="0"/>
              <a:t>can</a:t>
            </a:r>
            <a:r>
              <a:rPr lang="fr-BE" baseline="0" dirty="0" smtClean="0"/>
              <a:t> </a:t>
            </a:r>
            <a:r>
              <a:rPr lang="fr-BE" baseline="0" dirty="0" err="1" smtClean="0"/>
              <a:t>be</a:t>
            </a:r>
            <a:r>
              <a:rPr lang="fr-BE" baseline="0" dirty="0" smtClean="0"/>
              <a:t> </a:t>
            </a:r>
            <a:r>
              <a:rPr lang="fr-BE" baseline="0" dirty="0" err="1" smtClean="0"/>
              <a:t>used</a:t>
            </a:r>
            <a:r>
              <a:rPr lang="fr-BE" baseline="0" dirty="0" smtClean="0"/>
              <a:t> to help </a:t>
            </a:r>
            <a:r>
              <a:rPr lang="fr-BE" baseline="0" dirty="0" err="1" smtClean="0"/>
              <a:t>you</a:t>
            </a:r>
            <a:r>
              <a:rPr lang="fr-BE" baseline="0" dirty="0" smtClean="0"/>
              <a:t> </a:t>
            </a:r>
            <a:r>
              <a:rPr lang="fr-BE" baseline="0" dirty="0" err="1" smtClean="0"/>
              <a:t>performing</a:t>
            </a:r>
            <a:r>
              <a:rPr lang="fr-BE" baseline="0" dirty="0" smtClean="0"/>
              <a:t> the extractions. Once </a:t>
            </a:r>
            <a:r>
              <a:rPr lang="fr-BE" baseline="0" dirty="0" err="1" smtClean="0"/>
              <a:t>again</a:t>
            </a:r>
            <a:r>
              <a:rPr lang="fr-BE" baseline="0" dirty="0" smtClean="0"/>
              <a:t>, </a:t>
            </a:r>
            <a:r>
              <a:rPr lang="fr-BE" baseline="0" dirty="0" err="1" smtClean="0"/>
              <a:t>several</a:t>
            </a:r>
            <a:r>
              <a:rPr lang="fr-BE" baseline="0" dirty="0" smtClean="0"/>
              <a:t> </a:t>
            </a:r>
            <a:r>
              <a:rPr lang="fr-BE" baseline="0" dirty="0" err="1" smtClean="0"/>
              <a:t>models</a:t>
            </a:r>
            <a:r>
              <a:rPr lang="fr-BE" baseline="0" dirty="0" smtClean="0"/>
              <a:t> are </a:t>
            </a:r>
            <a:r>
              <a:rPr lang="fr-BE" baseline="0" dirty="0" err="1" smtClean="0"/>
              <a:t>proposed</a:t>
            </a:r>
            <a:r>
              <a:rPr lang="fr-BE" baseline="0" dirty="0" smtClean="0"/>
              <a:t> by </a:t>
            </a:r>
            <a:r>
              <a:rPr lang="fr-BE" baseline="0" dirty="0" err="1" smtClean="0"/>
              <a:t>different</a:t>
            </a:r>
            <a:r>
              <a:rPr lang="fr-BE" baseline="0" dirty="0" smtClean="0"/>
              <a:t> brands. </a:t>
            </a:r>
            <a:r>
              <a:rPr lang="fr-BE" baseline="0" dirty="0" err="1" smtClean="0"/>
              <a:t>We</a:t>
            </a:r>
            <a:r>
              <a:rPr lang="fr-BE" baseline="0" dirty="0" smtClean="0"/>
              <a:t> </a:t>
            </a:r>
            <a:r>
              <a:rPr lang="fr-BE" baseline="0" dirty="0" err="1" smtClean="0"/>
              <a:t>used</a:t>
            </a:r>
            <a:r>
              <a:rPr lang="fr-BE" baseline="0" dirty="0" smtClean="0"/>
              <a:t> the QIACUBE </a:t>
            </a:r>
            <a:r>
              <a:rPr lang="fr-BE" baseline="0" dirty="0" err="1" smtClean="0"/>
              <a:t>from</a:t>
            </a:r>
            <a:r>
              <a:rPr lang="fr-BE" baseline="0" dirty="0" smtClean="0"/>
              <a:t> QIAGEN.</a:t>
            </a:r>
          </a:p>
          <a:p>
            <a:r>
              <a:rPr lang="fr-BE" baseline="0" dirty="0" smtClean="0"/>
              <a:t>A </a:t>
            </a:r>
            <a:r>
              <a:rPr lang="fr-BE" baseline="0" dirty="0" err="1" smtClean="0"/>
              <a:t>little</a:t>
            </a:r>
            <a:r>
              <a:rPr lang="fr-BE" baseline="0" dirty="0" smtClean="0"/>
              <a:t> tip </a:t>
            </a:r>
            <a:r>
              <a:rPr lang="fr-BE" baseline="0" dirty="0" err="1" smtClean="0"/>
              <a:t>here</a:t>
            </a:r>
            <a:r>
              <a:rPr lang="fr-BE" baseline="0" dirty="0" smtClean="0"/>
              <a:t>. If </a:t>
            </a:r>
            <a:r>
              <a:rPr lang="fr-BE" baseline="0" dirty="0" err="1" smtClean="0"/>
              <a:t>you</a:t>
            </a:r>
            <a:r>
              <a:rPr lang="fr-BE" baseline="0" dirty="0" smtClean="0"/>
              <a:t> plan on </a:t>
            </a:r>
            <a:r>
              <a:rPr lang="fr-BE" baseline="0" dirty="0" err="1" smtClean="0"/>
              <a:t>buying</a:t>
            </a:r>
            <a:r>
              <a:rPr lang="fr-BE" baseline="0" dirty="0" smtClean="0"/>
              <a:t> a robot, </a:t>
            </a:r>
            <a:r>
              <a:rPr lang="fr-BE" baseline="0" dirty="0" err="1" smtClean="0"/>
              <a:t>pay</a:t>
            </a:r>
            <a:r>
              <a:rPr lang="fr-BE" baseline="0" dirty="0" smtClean="0"/>
              <a:t> attention to the </a:t>
            </a:r>
            <a:r>
              <a:rPr lang="fr-BE" baseline="0" dirty="0" err="1" smtClean="0"/>
              <a:t>after</a:t>
            </a:r>
            <a:r>
              <a:rPr lang="fr-BE" baseline="0" dirty="0" smtClean="0"/>
              <a:t>-sale conditions. </a:t>
            </a:r>
            <a:r>
              <a:rPr lang="fr-BE" baseline="0" dirty="0" err="1" smtClean="0"/>
              <a:t>I’m</a:t>
            </a:r>
            <a:r>
              <a:rPr lang="fr-BE" baseline="0" dirty="0" smtClean="0"/>
              <a:t> </a:t>
            </a:r>
            <a:r>
              <a:rPr lang="fr-BE" baseline="0" dirty="0" err="1" smtClean="0"/>
              <a:t>telling</a:t>
            </a:r>
            <a:r>
              <a:rPr lang="fr-BE" baseline="0" dirty="0" smtClean="0"/>
              <a:t> </a:t>
            </a:r>
            <a:r>
              <a:rPr lang="fr-BE" baseline="0" dirty="0" err="1" smtClean="0"/>
              <a:t>you</a:t>
            </a:r>
            <a:r>
              <a:rPr lang="fr-BE" baseline="0" dirty="0" smtClean="0"/>
              <a:t> </a:t>
            </a:r>
            <a:r>
              <a:rPr lang="fr-BE" baseline="0" dirty="0" err="1" smtClean="0"/>
              <a:t>this</a:t>
            </a:r>
            <a:r>
              <a:rPr lang="fr-BE" baseline="0" dirty="0" smtClean="0"/>
              <a:t> </a:t>
            </a:r>
            <a:r>
              <a:rPr lang="fr-BE" baseline="0" dirty="0" err="1" smtClean="0"/>
              <a:t>because</a:t>
            </a:r>
            <a:r>
              <a:rPr lang="fr-BE" baseline="0" dirty="0" smtClean="0"/>
              <a:t> </a:t>
            </a:r>
            <a:r>
              <a:rPr lang="fr-BE" baseline="0" dirty="0" err="1" smtClean="0"/>
              <a:t>this</a:t>
            </a:r>
            <a:r>
              <a:rPr lang="fr-BE" baseline="0" dirty="0" smtClean="0"/>
              <a:t> </a:t>
            </a:r>
            <a:r>
              <a:rPr lang="fr-BE" baseline="0" dirty="0" err="1" smtClean="0"/>
              <a:t>year</a:t>
            </a:r>
            <a:r>
              <a:rPr lang="fr-BE" baseline="0" dirty="0" smtClean="0"/>
              <a:t> </a:t>
            </a:r>
            <a:r>
              <a:rPr lang="fr-BE" baseline="0" dirty="0" err="1" smtClean="0"/>
              <a:t>we</a:t>
            </a:r>
            <a:r>
              <a:rPr lang="fr-BE" baseline="0" dirty="0" smtClean="0"/>
              <a:t> </a:t>
            </a:r>
            <a:r>
              <a:rPr lang="fr-BE" baseline="0" dirty="0" err="1" smtClean="0"/>
              <a:t>had</a:t>
            </a:r>
            <a:r>
              <a:rPr lang="fr-BE" baseline="0" dirty="0" smtClean="0"/>
              <a:t> a minor </a:t>
            </a:r>
            <a:r>
              <a:rPr lang="fr-BE" baseline="0" dirty="0" err="1" smtClean="0"/>
              <a:t>probleme</a:t>
            </a:r>
            <a:r>
              <a:rPr lang="fr-BE" baseline="0" dirty="0" smtClean="0"/>
              <a:t> </a:t>
            </a:r>
            <a:r>
              <a:rPr lang="fr-BE" baseline="0" dirty="0" err="1" smtClean="0"/>
              <a:t>with</a:t>
            </a:r>
            <a:r>
              <a:rPr lang="fr-BE" baseline="0" dirty="0" smtClean="0"/>
              <a:t> </a:t>
            </a:r>
            <a:r>
              <a:rPr lang="fr-BE" baseline="0" dirty="0" err="1" smtClean="0"/>
              <a:t>our</a:t>
            </a:r>
            <a:r>
              <a:rPr lang="fr-BE" baseline="0" dirty="0" smtClean="0"/>
              <a:t> robot and </a:t>
            </a:r>
            <a:r>
              <a:rPr lang="fr-BE" baseline="0" dirty="0" err="1" smtClean="0"/>
              <a:t>QIAgen</a:t>
            </a:r>
            <a:r>
              <a:rPr lang="fr-BE" baseline="0" dirty="0" smtClean="0"/>
              <a:t> </a:t>
            </a:r>
            <a:r>
              <a:rPr lang="fr-BE" baseline="0" dirty="0" err="1" smtClean="0"/>
              <a:t>asked</a:t>
            </a:r>
            <a:r>
              <a:rPr lang="fr-BE" baseline="0" dirty="0" smtClean="0"/>
              <a:t> us 1500€, and </a:t>
            </a:r>
            <a:r>
              <a:rPr lang="fr-BE" baseline="0" dirty="0" err="1" smtClean="0"/>
              <a:t>it</a:t>
            </a:r>
            <a:r>
              <a:rPr lang="fr-BE" baseline="0" dirty="0" smtClean="0"/>
              <a:t> </a:t>
            </a:r>
            <a:r>
              <a:rPr lang="fr-BE" baseline="0" dirty="0" err="1" smtClean="0"/>
              <a:t>was</a:t>
            </a:r>
            <a:r>
              <a:rPr lang="fr-BE" baseline="0" dirty="0" smtClean="0"/>
              <a:t> </a:t>
            </a:r>
            <a:r>
              <a:rPr lang="fr-BE" baseline="0" dirty="0" err="1" smtClean="0"/>
              <a:t>just</a:t>
            </a:r>
            <a:r>
              <a:rPr lang="fr-BE" baseline="0" dirty="0" smtClean="0"/>
              <a:t> to </a:t>
            </a:r>
            <a:r>
              <a:rPr lang="fr-BE" baseline="0" dirty="0" err="1" smtClean="0"/>
              <a:t>pay</a:t>
            </a:r>
            <a:r>
              <a:rPr lang="fr-BE" baseline="0" dirty="0" smtClean="0"/>
              <a:t> the </a:t>
            </a:r>
            <a:r>
              <a:rPr lang="fr-BE" baseline="0" dirty="0" err="1" smtClean="0"/>
              <a:t>travel</a:t>
            </a:r>
            <a:r>
              <a:rPr lang="fr-BE" baseline="0" dirty="0" smtClean="0"/>
              <a:t> </a:t>
            </a:r>
            <a:r>
              <a:rPr lang="fr-BE" baseline="0" dirty="0" err="1" smtClean="0"/>
              <a:t>expenses</a:t>
            </a:r>
            <a:r>
              <a:rPr lang="fr-BE" baseline="0" dirty="0" smtClean="0"/>
              <a:t> for the </a:t>
            </a:r>
            <a:r>
              <a:rPr lang="fr-BE" baseline="0" dirty="0" err="1" smtClean="0"/>
              <a:t>technician</a:t>
            </a:r>
            <a:r>
              <a:rPr lang="fr-BE" baseline="0" dirty="0" smtClean="0"/>
              <a:t> , not </a:t>
            </a:r>
            <a:r>
              <a:rPr lang="fr-BE" baseline="0" dirty="0" err="1" smtClean="0"/>
              <a:t>even</a:t>
            </a:r>
            <a:r>
              <a:rPr lang="fr-BE" baseline="0" dirty="0" smtClean="0"/>
              <a:t> the </a:t>
            </a:r>
            <a:r>
              <a:rPr lang="fr-BE" baseline="0" dirty="0" err="1" smtClean="0"/>
              <a:t>actual</a:t>
            </a:r>
            <a:r>
              <a:rPr lang="fr-BE" baseline="0" dirty="0" smtClean="0"/>
              <a:t> </a:t>
            </a:r>
            <a:r>
              <a:rPr lang="fr-BE" baseline="0" dirty="0" err="1" smtClean="0"/>
              <a:t>repair</a:t>
            </a:r>
            <a:r>
              <a:rPr lang="fr-BE" baseline="0" dirty="0" smtClean="0"/>
              <a:t>… So </a:t>
            </a:r>
            <a:r>
              <a:rPr lang="fr-BE" baseline="0" dirty="0" err="1" smtClean="0"/>
              <a:t>perhaps</a:t>
            </a:r>
            <a:r>
              <a:rPr lang="fr-BE" baseline="0" dirty="0" smtClean="0"/>
              <a:t> </a:t>
            </a:r>
            <a:r>
              <a:rPr lang="fr-BE" baseline="0" dirty="0" err="1" smtClean="0"/>
              <a:t>they</a:t>
            </a:r>
            <a:r>
              <a:rPr lang="fr-BE" baseline="0" dirty="0" smtClean="0"/>
              <a:t> </a:t>
            </a:r>
            <a:r>
              <a:rPr lang="fr-BE" baseline="0" dirty="0" err="1" smtClean="0"/>
              <a:t>were</a:t>
            </a:r>
            <a:r>
              <a:rPr lang="fr-BE" baseline="0" dirty="0" smtClean="0"/>
              <a:t> </a:t>
            </a:r>
            <a:r>
              <a:rPr lang="fr-BE" baseline="0" dirty="0" err="1" smtClean="0"/>
              <a:t>coming</a:t>
            </a:r>
            <a:r>
              <a:rPr lang="fr-BE" baseline="0" dirty="0" smtClean="0"/>
              <a:t> </a:t>
            </a:r>
            <a:r>
              <a:rPr lang="fr-BE" baseline="0" dirty="0" err="1" smtClean="0"/>
              <a:t>with</a:t>
            </a:r>
            <a:r>
              <a:rPr lang="fr-BE" baseline="0" dirty="0" smtClean="0"/>
              <a:t> a </a:t>
            </a:r>
            <a:r>
              <a:rPr lang="fr-BE" baseline="0" dirty="0" err="1" smtClean="0"/>
              <a:t>Helicopter</a:t>
            </a:r>
            <a:r>
              <a:rPr lang="fr-BE" baseline="0" dirty="0" smtClean="0"/>
              <a:t>! </a:t>
            </a:r>
            <a:r>
              <a:rPr lang="fr-BE" baseline="0" dirty="0" err="1" smtClean="0"/>
              <a:t>We</a:t>
            </a:r>
            <a:r>
              <a:rPr lang="fr-BE" baseline="0" dirty="0" smtClean="0"/>
              <a:t> </a:t>
            </a:r>
            <a:r>
              <a:rPr lang="fr-BE" baseline="0" dirty="0" err="1" smtClean="0"/>
              <a:t>don’t</a:t>
            </a:r>
            <a:r>
              <a:rPr lang="fr-BE" baseline="0" dirty="0" smtClean="0"/>
              <a:t> know. At the end, </a:t>
            </a:r>
            <a:r>
              <a:rPr lang="fr-BE" baseline="0" dirty="0" err="1" smtClean="0"/>
              <a:t>we</a:t>
            </a:r>
            <a:r>
              <a:rPr lang="fr-BE" baseline="0" dirty="0" smtClean="0"/>
              <a:t> </a:t>
            </a:r>
            <a:r>
              <a:rPr lang="fr-BE" baseline="0" dirty="0" err="1" smtClean="0"/>
              <a:t>fixed</a:t>
            </a:r>
            <a:r>
              <a:rPr lang="fr-BE" baseline="0" dirty="0" smtClean="0"/>
              <a:t> the robot </a:t>
            </a:r>
            <a:r>
              <a:rPr lang="fr-BE" baseline="0" dirty="0" err="1" smtClean="0"/>
              <a:t>ourselves</a:t>
            </a:r>
            <a:r>
              <a:rPr lang="fr-BE" baseline="0" dirty="0" smtClean="0"/>
              <a:t> and </a:t>
            </a:r>
            <a:r>
              <a:rPr lang="fr-BE" baseline="0" dirty="0" err="1" smtClean="0"/>
              <a:t>we</a:t>
            </a:r>
            <a:r>
              <a:rPr lang="fr-BE" baseline="0" dirty="0" smtClean="0"/>
              <a:t> </a:t>
            </a:r>
            <a:r>
              <a:rPr lang="fr-BE" baseline="0" dirty="0" err="1" smtClean="0"/>
              <a:t>saved</a:t>
            </a:r>
            <a:r>
              <a:rPr lang="fr-BE" baseline="0" dirty="0" smtClean="0"/>
              <a:t> all </a:t>
            </a:r>
            <a:r>
              <a:rPr lang="fr-BE" baseline="0" dirty="0" err="1" smtClean="0"/>
              <a:t>that</a:t>
            </a:r>
            <a:r>
              <a:rPr lang="fr-BE" baseline="0" dirty="0" smtClean="0"/>
              <a:t> money!</a:t>
            </a:r>
            <a:endParaRPr lang="en-US" baseline="0" dirty="0" smtClean="0"/>
          </a:p>
          <a:p>
            <a:endParaRPr lang="fr-BE" baseline="0" dirty="0" smtClean="0"/>
          </a:p>
          <a:p>
            <a:endParaRPr lang="en-US" dirty="0"/>
          </a:p>
        </p:txBody>
      </p:sp>
      <p:sp>
        <p:nvSpPr>
          <p:cNvPr id="4" name="Espace réservé du numéro de diapositive 3"/>
          <p:cNvSpPr>
            <a:spLocks noGrp="1"/>
          </p:cNvSpPr>
          <p:nvPr>
            <p:ph type="sldNum" sz="quarter" idx="10"/>
          </p:nvPr>
        </p:nvSpPr>
        <p:spPr/>
        <p:txBody>
          <a:bodyPr/>
          <a:lstStyle/>
          <a:p>
            <a:fld id="{D3D507B5-985A-4EC5-9DE3-37C0326565AD}" type="slidenum">
              <a:rPr lang="en-US" smtClean="0"/>
              <a:t>5</a:t>
            </a:fld>
            <a:endParaRPr lang="en-US"/>
          </a:p>
        </p:txBody>
      </p:sp>
    </p:spTree>
    <p:extLst>
      <p:ext uri="{BB962C8B-B14F-4D97-AF65-F5344CB8AC3E}">
        <p14:creationId xmlns:p14="http://schemas.microsoft.com/office/powerpoint/2010/main" val="1223041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Once</a:t>
            </a:r>
            <a:r>
              <a:rPr lang="en-US" baseline="0" dirty="0" smtClean="0"/>
              <a:t> you get your DNA, it’s time to go</a:t>
            </a:r>
            <a:r>
              <a:rPr lang="en-US" dirty="0" smtClean="0"/>
              <a:t> through the </a:t>
            </a:r>
            <a:r>
              <a:rPr lang="en-US" dirty="0" err="1" smtClean="0"/>
              <a:t>presequencing</a:t>
            </a:r>
            <a:r>
              <a:rPr lang="en-US" dirty="0" smtClean="0"/>
              <a:t> steps ,</a:t>
            </a:r>
          </a:p>
          <a:p>
            <a:r>
              <a:rPr lang="en-US" dirty="0" smtClean="0"/>
              <a:t>There</a:t>
            </a:r>
            <a:r>
              <a:rPr lang="en-US" baseline="0" dirty="0" smtClean="0"/>
              <a:t> are several of them, </a:t>
            </a:r>
            <a:r>
              <a:rPr lang="en-US" baseline="0" dirty="0" err="1" smtClean="0"/>
              <a:t>andI</a:t>
            </a:r>
            <a:r>
              <a:rPr lang="en-US" baseline="0" dirty="0" smtClean="0"/>
              <a:t> will not go into details for each of them.</a:t>
            </a:r>
          </a:p>
          <a:p>
            <a:r>
              <a:rPr lang="en-US" baseline="0" dirty="0" smtClean="0"/>
              <a:t> </a:t>
            </a:r>
            <a:r>
              <a:rPr lang="fr-BE" baseline="0" dirty="0" smtClean="0"/>
              <a:t>The </a:t>
            </a:r>
            <a:r>
              <a:rPr lang="fr-BE" baseline="0" dirty="0" err="1" smtClean="0"/>
              <a:t>most</a:t>
            </a:r>
            <a:r>
              <a:rPr lang="fr-BE" baseline="0" dirty="0" smtClean="0"/>
              <a:t> important </a:t>
            </a:r>
            <a:r>
              <a:rPr lang="fr-BE" baseline="0" dirty="0" err="1" smtClean="0"/>
              <a:t>steps</a:t>
            </a:r>
            <a:r>
              <a:rPr lang="fr-BE" baseline="0" dirty="0" smtClean="0"/>
              <a:t> are </a:t>
            </a:r>
            <a:r>
              <a:rPr lang="fr-BE" baseline="0" dirty="0" err="1" smtClean="0"/>
              <a:t>indeed</a:t>
            </a:r>
            <a:r>
              <a:rPr lang="fr-BE" baseline="0" dirty="0" smtClean="0"/>
              <a:t> the </a:t>
            </a:r>
            <a:r>
              <a:rPr lang="fr-BE" baseline="0" dirty="0" err="1" smtClean="0"/>
              <a:t>two</a:t>
            </a:r>
            <a:r>
              <a:rPr lang="fr-BE" baseline="0" dirty="0" smtClean="0"/>
              <a:t> PCR</a:t>
            </a:r>
            <a:endParaRPr lang="en-US" baseline="0" dirty="0" smtClean="0"/>
          </a:p>
          <a:p>
            <a:endParaRPr lang="fr-BE" baseline="0" dirty="0" smtClean="0"/>
          </a:p>
          <a:p>
            <a:endParaRPr lang="fr-BE" baseline="0" dirty="0" smtClean="0"/>
          </a:p>
          <a:p>
            <a:endParaRPr lang="en-US" baseline="0" dirty="0" smtClean="0"/>
          </a:p>
        </p:txBody>
      </p:sp>
      <p:sp>
        <p:nvSpPr>
          <p:cNvPr id="4" name="Espace réservé du numéro de diapositive 3"/>
          <p:cNvSpPr>
            <a:spLocks noGrp="1"/>
          </p:cNvSpPr>
          <p:nvPr>
            <p:ph type="sldNum" sz="quarter" idx="10"/>
          </p:nvPr>
        </p:nvSpPr>
        <p:spPr/>
        <p:txBody>
          <a:bodyPr/>
          <a:lstStyle/>
          <a:p>
            <a:fld id="{D3D507B5-985A-4EC5-9DE3-37C0326565AD}" type="slidenum">
              <a:rPr lang="en-US" smtClean="0"/>
              <a:t>6</a:t>
            </a:fld>
            <a:endParaRPr lang="en-US"/>
          </a:p>
        </p:txBody>
      </p:sp>
    </p:spTree>
    <p:extLst>
      <p:ext uri="{BB962C8B-B14F-4D97-AF65-F5344CB8AC3E}">
        <p14:creationId xmlns:p14="http://schemas.microsoft.com/office/powerpoint/2010/main" val="1094552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baseline="0" dirty="0" smtClean="0"/>
              <a:t>The first one is a classical PCR. The primer you chose will allow you to amplify the gene of interest.</a:t>
            </a:r>
          </a:p>
          <a:p>
            <a:r>
              <a:rPr lang="fr-BE" baseline="0" dirty="0" smtClean="0"/>
              <a:t>In </a:t>
            </a:r>
            <a:r>
              <a:rPr lang="fr-BE" baseline="0" dirty="0" err="1" smtClean="0"/>
              <a:t>my</a:t>
            </a:r>
            <a:r>
              <a:rPr lang="fr-BE" baseline="0" dirty="0" smtClean="0"/>
              <a:t> case, I have </a:t>
            </a:r>
            <a:r>
              <a:rPr lang="fr-BE" baseline="0" dirty="0" err="1" smtClean="0"/>
              <a:t>mainly</a:t>
            </a:r>
            <a:r>
              <a:rPr lang="fr-BE" baseline="0" dirty="0" smtClean="0"/>
              <a:t> </a:t>
            </a:r>
            <a:r>
              <a:rPr lang="fr-BE" baseline="0" dirty="0" err="1" smtClean="0"/>
              <a:t>worked</a:t>
            </a:r>
            <a:r>
              <a:rPr lang="fr-BE" baseline="0" dirty="0" smtClean="0"/>
              <a:t> </a:t>
            </a:r>
            <a:r>
              <a:rPr lang="fr-BE" baseline="0" dirty="0" err="1" smtClean="0"/>
              <a:t>with</a:t>
            </a:r>
            <a:r>
              <a:rPr lang="fr-BE" baseline="0" dirty="0" smtClean="0"/>
              <a:t> ribosomal 16S </a:t>
            </a:r>
            <a:r>
              <a:rPr lang="fr-BE" baseline="0" dirty="0" err="1" smtClean="0"/>
              <a:t>gene</a:t>
            </a:r>
            <a:r>
              <a:rPr lang="fr-BE" baseline="0" dirty="0" smtClean="0"/>
              <a:t> for </a:t>
            </a:r>
            <a:r>
              <a:rPr lang="fr-BE" baseline="0" dirty="0" err="1" smtClean="0"/>
              <a:t>identifying</a:t>
            </a:r>
            <a:r>
              <a:rPr lang="fr-BE" baseline="0" dirty="0" smtClean="0"/>
              <a:t> </a:t>
            </a:r>
            <a:r>
              <a:rPr lang="fr-BE" baseline="0" dirty="0" err="1" smtClean="0"/>
              <a:t>Bacteria</a:t>
            </a:r>
            <a:r>
              <a:rPr lang="fr-BE" baseline="0" dirty="0" smtClean="0"/>
              <a:t>. I </a:t>
            </a:r>
            <a:r>
              <a:rPr lang="fr-BE" baseline="0" dirty="0" err="1" smtClean="0"/>
              <a:t>also</a:t>
            </a:r>
            <a:r>
              <a:rPr lang="fr-BE" baseline="0" dirty="0" smtClean="0"/>
              <a:t> </a:t>
            </a:r>
            <a:r>
              <a:rPr lang="fr-BE" baseline="0" dirty="0" err="1" smtClean="0"/>
              <a:t>had</a:t>
            </a:r>
            <a:r>
              <a:rPr lang="fr-BE" baseline="0" dirty="0" smtClean="0"/>
              <a:t> the </a:t>
            </a:r>
            <a:r>
              <a:rPr lang="fr-BE" baseline="0" dirty="0" err="1" smtClean="0"/>
              <a:t>opportunity</a:t>
            </a:r>
            <a:r>
              <a:rPr lang="fr-BE" baseline="0" dirty="0" smtClean="0"/>
              <a:t> to </a:t>
            </a:r>
            <a:r>
              <a:rPr lang="fr-BE" baseline="0" dirty="0" err="1" smtClean="0"/>
              <a:t>amplify</a:t>
            </a:r>
            <a:r>
              <a:rPr lang="fr-BE" baseline="0" dirty="0" smtClean="0"/>
              <a:t> CO1 </a:t>
            </a:r>
            <a:r>
              <a:rPr lang="fr-BE" baseline="0" dirty="0" err="1" smtClean="0"/>
              <a:t>gene</a:t>
            </a:r>
            <a:r>
              <a:rPr lang="fr-BE" baseline="0" dirty="0" smtClean="0"/>
              <a:t> in </a:t>
            </a:r>
            <a:r>
              <a:rPr lang="fr-BE" baseline="0" dirty="0" err="1" smtClean="0"/>
              <a:t>order</a:t>
            </a:r>
            <a:r>
              <a:rPr lang="fr-BE" baseline="0" dirty="0" smtClean="0"/>
              <a:t> to </a:t>
            </a:r>
            <a:r>
              <a:rPr lang="fr-BE" baseline="0" dirty="0" err="1" smtClean="0"/>
              <a:t>identify</a:t>
            </a:r>
            <a:r>
              <a:rPr lang="fr-BE" baseline="0" dirty="0" smtClean="0"/>
              <a:t> </a:t>
            </a:r>
            <a:r>
              <a:rPr lang="fr-BE" baseline="0" dirty="0" err="1" smtClean="0"/>
              <a:t>ticks</a:t>
            </a:r>
            <a:r>
              <a:rPr lang="fr-BE" baseline="0" dirty="0" smtClean="0"/>
              <a:t> </a:t>
            </a:r>
            <a:r>
              <a:rPr lang="fr-BE" baseline="0" dirty="0" err="1" smtClean="0"/>
              <a:t>species</a:t>
            </a:r>
            <a:r>
              <a:rPr lang="fr-BE" baseline="0" dirty="0" smtClean="0"/>
              <a:t>.</a:t>
            </a:r>
          </a:p>
          <a:p>
            <a:r>
              <a:rPr lang="fr-BE" baseline="0" dirty="0" smtClean="0"/>
              <a:t>The </a:t>
            </a:r>
            <a:r>
              <a:rPr lang="fr-BE" baseline="0" dirty="0" err="1" smtClean="0"/>
              <a:t>role</a:t>
            </a:r>
            <a:r>
              <a:rPr lang="fr-BE" baseline="0" dirty="0" smtClean="0"/>
              <a:t> of the second PCR </a:t>
            </a:r>
            <a:r>
              <a:rPr lang="fr-BE" baseline="0" dirty="0" err="1" smtClean="0"/>
              <a:t>is</a:t>
            </a:r>
            <a:r>
              <a:rPr lang="fr-BE" baseline="0" dirty="0" smtClean="0"/>
              <a:t> to </a:t>
            </a:r>
            <a:r>
              <a:rPr lang="fr-BE" baseline="0" dirty="0" err="1" smtClean="0"/>
              <a:t>attach</a:t>
            </a:r>
            <a:r>
              <a:rPr lang="fr-BE" baseline="0" dirty="0" smtClean="0"/>
              <a:t> the tags </a:t>
            </a:r>
            <a:r>
              <a:rPr lang="fr-BE" baseline="0" dirty="0" err="1" smtClean="0"/>
              <a:t>that</a:t>
            </a:r>
            <a:r>
              <a:rPr lang="fr-BE" baseline="0" dirty="0" smtClean="0"/>
              <a:t> </a:t>
            </a:r>
            <a:r>
              <a:rPr lang="fr-BE" baseline="0" dirty="0" err="1" smtClean="0"/>
              <a:t>will</a:t>
            </a:r>
            <a:r>
              <a:rPr lang="fr-BE" baseline="0" dirty="0" smtClean="0"/>
              <a:t> permit to </a:t>
            </a:r>
            <a:r>
              <a:rPr lang="fr-BE" baseline="0" dirty="0" err="1" smtClean="0"/>
              <a:t>identifiy</a:t>
            </a:r>
            <a:r>
              <a:rPr lang="fr-BE" baseline="0" dirty="0" smtClean="0"/>
              <a:t> </a:t>
            </a:r>
            <a:r>
              <a:rPr lang="fr-BE" baseline="0" dirty="0" err="1" smtClean="0"/>
              <a:t>each</a:t>
            </a:r>
            <a:r>
              <a:rPr lang="fr-BE" baseline="0" dirty="0" smtClean="0"/>
              <a:t> </a:t>
            </a:r>
            <a:r>
              <a:rPr lang="fr-BE" baseline="0" dirty="0" err="1" smtClean="0"/>
              <a:t>sample</a:t>
            </a:r>
            <a:r>
              <a:rPr lang="fr-BE" baseline="0" dirty="0" smtClean="0"/>
              <a:t> </a:t>
            </a:r>
            <a:r>
              <a:rPr lang="fr-BE" baseline="0" dirty="0" err="1" smtClean="0"/>
              <a:t>individually</a:t>
            </a:r>
            <a:r>
              <a:rPr lang="fr-BE" baseline="0" dirty="0" smtClean="0"/>
              <a:t>. This </a:t>
            </a:r>
            <a:r>
              <a:rPr lang="fr-BE" baseline="0" dirty="0" err="1" smtClean="0"/>
              <a:t>is</a:t>
            </a:r>
            <a:r>
              <a:rPr lang="fr-BE" baseline="0" dirty="0" smtClean="0"/>
              <a:t> a key </a:t>
            </a:r>
            <a:r>
              <a:rPr lang="fr-BE" baseline="0" dirty="0" err="1" smtClean="0"/>
              <a:t>step</a:t>
            </a:r>
            <a:r>
              <a:rPr lang="fr-BE" baseline="0" dirty="0" smtClean="0"/>
              <a:t> </a:t>
            </a:r>
            <a:r>
              <a:rPr lang="fr-BE" baseline="0" dirty="0" err="1" smtClean="0"/>
              <a:t>because</a:t>
            </a:r>
            <a:r>
              <a:rPr lang="fr-BE" baseline="0" dirty="0" smtClean="0"/>
              <a:t> at the end of the </a:t>
            </a:r>
            <a:r>
              <a:rPr lang="fr-BE" baseline="0" dirty="0" err="1" smtClean="0"/>
              <a:t>procedure</a:t>
            </a:r>
            <a:r>
              <a:rPr lang="fr-BE" baseline="0" dirty="0" smtClean="0"/>
              <a:t>, </a:t>
            </a:r>
            <a:r>
              <a:rPr lang="fr-BE" baseline="0" dirty="0" smtClean="0"/>
              <a:t>all </a:t>
            </a:r>
            <a:r>
              <a:rPr lang="fr-BE" baseline="0" dirty="0" err="1" smtClean="0"/>
              <a:t>your</a:t>
            </a:r>
            <a:r>
              <a:rPr lang="fr-BE" baseline="0" dirty="0" smtClean="0"/>
              <a:t> </a:t>
            </a:r>
            <a:r>
              <a:rPr lang="fr-BE" baseline="0" dirty="0" err="1" smtClean="0"/>
              <a:t>samples</a:t>
            </a:r>
            <a:r>
              <a:rPr lang="fr-BE" baseline="0" dirty="0" smtClean="0"/>
              <a:t> </a:t>
            </a:r>
            <a:r>
              <a:rPr lang="fr-BE" baseline="0" dirty="0" err="1" smtClean="0"/>
              <a:t>will</a:t>
            </a:r>
            <a:r>
              <a:rPr lang="fr-BE" baseline="0" dirty="0" smtClean="0"/>
              <a:t> </a:t>
            </a:r>
            <a:r>
              <a:rPr lang="fr-BE" baseline="0" dirty="0" err="1" smtClean="0"/>
              <a:t>be</a:t>
            </a:r>
            <a:r>
              <a:rPr lang="fr-BE" baseline="0" dirty="0" smtClean="0"/>
              <a:t> </a:t>
            </a:r>
            <a:r>
              <a:rPr lang="fr-BE" baseline="0" dirty="0" err="1" smtClean="0"/>
              <a:t>pooled</a:t>
            </a:r>
            <a:r>
              <a:rPr lang="fr-BE" baseline="0" dirty="0" smtClean="0"/>
              <a:t> </a:t>
            </a:r>
            <a:r>
              <a:rPr lang="fr-BE" baseline="0" dirty="0" err="1" smtClean="0"/>
              <a:t>together</a:t>
            </a:r>
            <a:r>
              <a:rPr lang="fr-BE" baseline="0" dirty="0" smtClean="0"/>
              <a:t> and once the </a:t>
            </a:r>
            <a:r>
              <a:rPr lang="fr-BE" baseline="0" dirty="0" err="1" smtClean="0"/>
              <a:t>sequencing</a:t>
            </a:r>
            <a:r>
              <a:rPr lang="fr-BE" baseline="0" dirty="0" smtClean="0"/>
              <a:t> </a:t>
            </a:r>
            <a:r>
              <a:rPr lang="fr-BE" baseline="0" dirty="0" err="1" smtClean="0"/>
              <a:t>is</a:t>
            </a:r>
            <a:r>
              <a:rPr lang="fr-BE" baseline="0" dirty="0" smtClean="0"/>
              <a:t> </a:t>
            </a:r>
            <a:r>
              <a:rPr lang="fr-BE" baseline="0" dirty="0" err="1" smtClean="0"/>
              <a:t>done</a:t>
            </a:r>
            <a:r>
              <a:rPr lang="fr-BE" baseline="0" dirty="0" smtClean="0"/>
              <a:t>, </a:t>
            </a:r>
            <a:r>
              <a:rPr lang="fr-BE" baseline="0" dirty="0" err="1" smtClean="0"/>
              <a:t>you</a:t>
            </a:r>
            <a:r>
              <a:rPr lang="fr-BE" baseline="0" dirty="0" smtClean="0"/>
              <a:t> must </a:t>
            </a:r>
            <a:r>
              <a:rPr lang="fr-BE" baseline="0" dirty="0" err="1" smtClean="0"/>
              <a:t>be</a:t>
            </a:r>
            <a:r>
              <a:rPr lang="fr-BE" baseline="0" dirty="0" smtClean="0"/>
              <a:t> able to </a:t>
            </a:r>
            <a:r>
              <a:rPr lang="fr-BE" baseline="0" dirty="0" err="1" smtClean="0"/>
              <a:t>identify</a:t>
            </a:r>
            <a:r>
              <a:rPr lang="fr-BE" baseline="0" dirty="0" smtClean="0"/>
              <a:t> </a:t>
            </a:r>
            <a:r>
              <a:rPr lang="fr-BE" baseline="0" dirty="0" err="1" smtClean="0"/>
              <a:t>every</a:t>
            </a:r>
            <a:r>
              <a:rPr lang="fr-BE" baseline="0" dirty="0" smtClean="0"/>
              <a:t> </a:t>
            </a:r>
            <a:r>
              <a:rPr lang="fr-BE" baseline="0" dirty="0" err="1" smtClean="0"/>
              <a:t>amplified</a:t>
            </a:r>
            <a:r>
              <a:rPr lang="fr-BE" baseline="0" dirty="0" smtClean="0"/>
              <a:t> </a:t>
            </a:r>
            <a:r>
              <a:rPr lang="fr-BE" baseline="0" dirty="0" err="1" smtClean="0"/>
              <a:t>sequences</a:t>
            </a:r>
            <a:r>
              <a:rPr lang="fr-BE" baseline="0" dirty="0" smtClean="0"/>
              <a:t> </a:t>
            </a:r>
            <a:r>
              <a:rPr lang="fr-BE" baseline="0" dirty="0" err="1" smtClean="0"/>
              <a:t>individually</a:t>
            </a:r>
            <a:r>
              <a:rPr lang="fr-BE" baseline="0" dirty="0" smtClean="0"/>
              <a:t>.</a:t>
            </a:r>
          </a:p>
          <a:p>
            <a:r>
              <a:rPr lang="fr-BE" baseline="0" dirty="0" err="1" smtClean="0"/>
              <a:t>Let’s</a:t>
            </a:r>
            <a:r>
              <a:rPr lang="fr-BE" baseline="0" dirty="0" smtClean="0"/>
              <a:t> </a:t>
            </a:r>
            <a:r>
              <a:rPr lang="fr-BE" baseline="0" dirty="0" err="1" smtClean="0"/>
              <a:t>say</a:t>
            </a:r>
            <a:r>
              <a:rPr lang="fr-BE" baseline="0" dirty="0" smtClean="0"/>
              <a:t> for </a:t>
            </a:r>
            <a:r>
              <a:rPr lang="fr-BE" baseline="0" dirty="0" err="1" smtClean="0"/>
              <a:t>example</a:t>
            </a:r>
            <a:r>
              <a:rPr lang="fr-BE" baseline="0" dirty="0" smtClean="0"/>
              <a:t> </a:t>
            </a:r>
            <a:r>
              <a:rPr lang="fr-BE" baseline="0" dirty="0" err="1" smtClean="0"/>
              <a:t>that</a:t>
            </a:r>
            <a:r>
              <a:rPr lang="fr-BE" baseline="0" dirty="0" smtClean="0"/>
              <a:t> </a:t>
            </a:r>
            <a:r>
              <a:rPr lang="fr-BE" baseline="0" dirty="0" err="1" smtClean="0"/>
              <a:t>we</a:t>
            </a:r>
            <a:r>
              <a:rPr lang="fr-BE" baseline="0" dirty="0" smtClean="0"/>
              <a:t> </a:t>
            </a:r>
            <a:r>
              <a:rPr lang="fr-BE" baseline="0" dirty="0" err="1" smtClean="0"/>
              <a:t>need</a:t>
            </a:r>
            <a:r>
              <a:rPr lang="fr-BE" baseline="0" dirty="0" smtClean="0"/>
              <a:t> to </a:t>
            </a:r>
            <a:r>
              <a:rPr lang="fr-BE" baseline="0" dirty="0" err="1" smtClean="0"/>
              <a:t>identify</a:t>
            </a:r>
            <a:r>
              <a:rPr lang="fr-BE" baseline="0" dirty="0" smtClean="0"/>
              <a:t> 96 </a:t>
            </a:r>
            <a:r>
              <a:rPr lang="fr-BE" baseline="0" dirty="0" err="1" smtClean="0"/>
              <a:t>samples</a:t>
            </a:r>
            <a:r>
              <a:rPr lang="fr-BE" baseline="0" dirty="0" smtClean="0"/>
              <a:t>. </a:t>
            </a:r>
            <a:endParaRPr lang="en-US" dirty="0"/>
          </a:p>
        </p:txBody>
      </p:sp>
      <p:sp>
        <p:nvSpPr>
          <p:cNvPr id="4" name="Espace réservé du numéro de diapositive 3"/>
          <p:cNvSpPr>
            <a:spLocks noGrp="1"/>
          </p:cNvSpPr>
          <p:nvPr>
            <p:ph type="sldNum" sz="quarter" idx="10"/>
          </p:nvPr>
        </p:nvSpPr>
        <p:spPr/>
        <p:txBody>
          <a:bodyPr/>
          <a:lstStyle/>
          <a:p>
            <a:fld id="{D3D507B5-985A-4EC5-9DE3-37C0326565AD}" type="slidenum">
              <a:rPr lang="en-US" smtClean="0"/>
              <a:t>7</a:t>
            </a:fld>
            <a:endParaRPr lang="en-US"/>
          </a:p>
        </p:txBody>
      </p:sp>
    </p:spTree>
    <p:extLst>
      <p:ext uri="{BB962C8B-B14F-4D97-AF65-F5344CB8AC3E}">
        <p14:creationId xmlns:p14="http://schemas.microsoft.com/office/powerpoint/2010/main" val="1241551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How </a:t>
            </a:r>
            <a:r>
              <a:rPr lang="fr-BE" dirty="0" err="1" smtClean="0"/>
              <a:t>can</a:t>
            </a:r>
            <a:r>
              <a:rPr lang="fr-BE" dirty="0" smtClean="0"/>
              <a:t> </a:t>
            </a:r>
            <a:r>
              <a:rPr lang="fr-BE" dirty="0" err="1" smtClean="0"/>
              <a:t>we</a:t>
            </a:r>
            <a:r>
              <a:rPr lang="fr-BE" dirty="0" smtClean="0"/>
              <a:t> do</a:t>
            </a:r>
            <a:r>
              <a:rPr lang="fr-BE" baseline="0" dirty="0" smtClean="0"/>
              <a:t> </a:t>
            </a:r>
            <a:r>
              <a:rPr lang="fr-BE" baseline="0" dirty="0" err="1" smtClean="0"/>
              <a:t>that</a:t>
            </a:r>
            <a:r>
              <a:rPr lang="fr-BE" baseline="0" dirty="0" smtClean="0"/>
              <a:t>?</a:t>
            </a:r>
          </a:p>
          <a:p>
            <a:r>
              <a:rPr lang="fr-BE" baseline="0" dirty="0" smtClean="0"/>
              <a:t> </a:t>
            </a:r>
            <a:r>
              <a:rPr lang="fr-BE" baseline="0" dirty="0" err="1" smtClean="0"/>
              <a:t>well</a:t>
            </a:r>
            <a:r>
              <a:rPr lang="fr-BE" baseline="0" dirty="0" smtClean="0"/>
              <a:t> </a:t>
            </a:r>
            <a:r>
              <a:rPr lang="fr-BE" baseline="0" dirty="0" err="1" smtClean="0"/>
              <a:t>it’s</a:t>
            </a:r>
            <a:r>
              <a:rPr lang="fr-BE" baseline="0" dirty="0" smtClean="0"/>
              <a:t> </a:t>
            </a:r>
            <a:r>
              <a:rPr lang="fr-BE" baseline="0" dirty="0" err="1" smtClean="0"/>
              <a:t>quite</a:t>
            </a:r>
            <a:r>
              <a:rPr lang="fr-BE" baseline="0" dirty="0" smtClean="0"/>
              <a:t> simple.</a:t>
            </a:r>
          </a:p>
          <a:p>
            <a:r>
              <a:rPr lang="fr-BE" baseline="0" dirty="0" err="1" smtClean="0"/>
              <a:t>What</a:t>
            </a:r>
            <a:r>
              <a:rPr lang="fr-BE" baseline="0" dirty="0" smtClean="0"/>
              <a:t> </a:t>
            </a:r>
            <a:r>
              <a:rPr lang="fr-BE" baseline="0" dirty="0" err="1" smtClean="0"/>
              <a:t>you</a:t>
            </a:r>
            <a:r>
              <a:rPr lang="fr-BE" baseline="0" dirty="0" smtClean="0"/>
              <a:t> </a:t>
            </a:r>
            <a:r>
              <a:rPr lang="fr-BE" baseline="0" dirty="0" err="1" smtClean="0"/>
              <a:t>need</a:t>
            </a:r>
            <a:r>
              <a:rPr lang="fr-BE" baseline="0" dirty="0" smtClean="0"/>
              <a:t> </a:t>
            </a:r>
            <a:r>
              <a:rPr lang="fr-BE" baseline="0" dirty="0" err="1" smtClean="0"/>
              <a:t>is</a:t>
            </a:r>
            <a:r>
              <a:rPr lang="fr-BE" baseline="0" dirty="0" smtClean="0"/>
              <a:t> 12 </a:t>
            </a:r>
            <a:r>
              <a:rPr lang="fr-BE" baseline="0" dirty="0" err="1" smtClean="0"/>
              <a:t>forward</a:t>
            </a:r>
            <a:r>
              <a:rPr lang="fr-BE" baseline="0" dirty="0" smtClean="0"/>
              <a:t> tags </a:t>
            </a:r>
            <a:r>
              <a:rPr lang="fr-BE" baseline="0" dirty="0" err="1" smtClean="0"/>
              <a:t>that</a:t>
            </a:r>
            <a:r>
              <a:rPr lang="fr-BE" baseline="0" dirty="0" smtClean="0"/>
              <a:t> </a:t>
            </a:r>
            <a:r>
              <a:rPr lang="fr-BE" baseline="0" dirty="0" err="1" smtClean="0"/>
              <a:t>you</a:t>
            </a:r>
            <a:r>
              <a:rPr lang="fr-BE" baseline="0" dirty="0" smtClean="0"/>
              <a:t> </a:t>
            </a:r>
            <a:r>
              <a:rPr lang="fr-BE" baseline="0" dirty="0" err="1" smtClean="0"/>
              <a:t>will</a:t>
            </a:r>
            <a:r>
              <a:rPr lang="fr-BE" baseline="0" dirty="0" smtClean="0"/>
              <a:t> </a:t>
            </a:r>
            <a:r>
              <a:rPr lang="fr-BE" baseline="0" dirty="0" err="1" smtClean="0"/>
              <a:t>distribute</a:t>
            </a:r>
            <a:r>
              <a:rPr lang="fr-BE" baseline="0" dirty="0" smtClean="0"/>
              <a:t> in the plate </a:t>
            </a:r>
            <a:r>
              <a:rPr lang="fr-BE" baseline="0" dirty="0" err="1" smtClean="0"/>
              <a:t>like</a:t>
            </a:r>
            <a:r>
              <a:rPr lang="fr-BE" baseline="0" dirty="0" smtClean="0"/>
              <a:t> </a:t>
            </a:r>
            <a:r>
              <a:rPr lang="fr-BE" baseline="0" dirty="0" err="1" smtClean="0"/>
              <a:t>this</a:t>
            </a:r>
            <a:r>
              <a:rPr lang="fr-BE" baseline="0" dirty="0" smtClean="0"/>
              <a:t> </a:t>
            </a:r>
            <a:r>
              <a:rPr lang="fr-BE" baseline="0" dirty="0" err="1" smtClean="0"/>
              <a:t>during</a:t>
            </a:r>
            <a:r>
              <a:rPr lang="fr-BE" baseline="0" dirty="0" smtClean="0"/>
              <a:t> </a:t>
            </a:r>
            <a:r>
              <a:rPr lang="fr-BE" baseline="0" dirty="0" err="1" smtClean="0"/>
              <a:t>your</a:t>
            </a:r>
            <a:r>
              <a:rPr lang="fr-BE" baseline="0" dirty="0" smtClean="0"/>
              <a:t> </a:t>
            </a:r>
            <a:r>
              <a:rPr lang="fr-BE" baseline="0" dirty="0" err="1" smtClean="0"/>
              <a:t>pcr</a:t>
            </a:r>
            <a:r>
              <a:rPr lang="fr-BE" baseline="0" dirty="0" smtClean="0"/>
              <a:t> mix.</a:t>
            </a:r>
            <a:endParaRPr lang="en-US" dirty="0"/>
          </a:p>
        </p:txBody>
      </p:sp>
      <p:sp>
        <p:nvSpPr>
          <p:cNvPr id="4" name="Espace réservé du numéro de diapositive 3"/>
          <p:cNvSpPr>
            <a:spLocks noGrp="1"/>
          </p:cNvSpPr>
          <p:nvPr>
            <p:ph type="sldNum" sz="quarter" idx="10"/>
          </p:nvPr>
        </p:nvSpPr>
        <p:spPr/>
        <p:txBody>
          <a:bodyPr/>
          <a:lstStyle/>
          <a:p>
            <a:fld id="{D3D507B5-985A-4EC5-9DE3-37C0326565AD}" type="slidenum">
              <a:rPr lang="en-US" smtClean="0"/>
              <a:t>8</a:t>
            </a:fld>
            <a:endParaRPr lang="en-US"/>
          </a:p>
        </p:txBody>
      </p:sp>
    </p:spTree>
    <p:extLst>
      <p:ext uri="{BB962C8B-B14F-4D97-AF65-F5344CB8AC3E}">
        <p14:creationId xmlns:p14="http://schemas.microsoft.com/office/powerpoint/2010/main" val="3452331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And 8 reverse tags, </a:t>
            </a:r>
            <a:r>
              <a:rPr lang="fr-BE" dirty="0" err="1" smtClean="0"/>
              <a:t>that</a:t>
            </a:r>
            <a:r>
              <a:rPr lang="fr-BE" dirty="0" smtClean="0"/>
              <a:t> </a:t>
            </a:r>
            <a:r>
              <a:rPr lang="fr-BE" dirty="0" err="1" smtClean="0"/>
              <a:t>you</a:t>
            </a:r>
            <a:r>
              <a:rPr lang="fr-BE" dirty="0" smtClean="0"/>
              <a:t> </a:t>
            </a:r>
            <a:r>
              <a:rPr lang="fr-BE" dirty="0" err="1" smtClean="0"/>
              <a:t>distribute</a:t>
            </a:r>
            <a:r>
              <a:rPr lang="fr-BE" dirty="0" smtClean="0"/>
              <a:t> </a:t>
            </a:r>
            <a:r>
              <a:rPr lang="fr-BE" dirty="0" err="1" smtClean="0"/>
              <a:t>like</a:t>
            </a:r>
            <a:r>
              <a:rPr lang="fr-BE" dirty="0" smtClean="0"/>
              <a:t> </a:t>
            </a:r>
            <a:r>
              <a:rPr lang="fr-BE" dirty="0" err="1" smtClean="0"/>
              <a:t>that</a:t>
            </a:r>
            <a:r>
              <a:rPr lang="fr-BE" dirty="0" smtClean="0"/>
              <a:t>.</a:t>
            </a:r>
          </a:p>
          <a:p>
            <a:r>
              <a:rPr lang="fr-BE" dirty="0" smtClean="0"/>
              <a:t>At the end of </a:t>
            </a:r>
            <a:r>
              <a:rPr lang="fr-BE" dirty="0" err="1" smtClean="0"/>
              <a:t>this</a:t>
            </a:r>
            <a:r>
              <a:rPr lang="fr-BE" dirty="0" smtClean="0"/>
              <a:t> </a:t>
            </a:r>
            <a:r>
              <a:rPr lang="fr-BE" dirty="0" err="1" smtClean="0"/>
              <a:t>procedure</a:t>
            </a:r>
            <a:r>
              <a:rPr lang="fr-BE" dirty="0" smtClean="0"/>
              <a:t>, </a:t>
            </a:r>
            <a:r>
              <a:rPr lang="fr-BE" dirty="0" err="1" smtClean="0"/>
              <a:t>you</a:t>
            </a:r>
            <a:r>
              <a:rPr lang="fr-BE" dirty="0" smtClean="0"/>
              <a:t> have 96 unique </a:t>
            </a:r>
            <a:r>
              <a:rPr lang="fr-BE" dirty="0" err="1" smtClean="0"/>
              <a:t>combination</a:t>
            </a:r>
            <a:r>
              <a:rPr lang="fr-BE" dirty="0" smtClean="0"/>
              <a:t> of tags.</a:t>
            </a:r>
          </a:p>
          <a:p>
            <a:r>
              <a:rPr lang="fr-BE" dirty="0" smtClean="0"/>
              <a:t>And</a:t>
            </a:r>
            <a:r>
              <a:rPr lang="fr-BE" baseline="0" dirty="0" smtClean="0"/>
              <a:t> </a:t>
            </a:r>
            <a:r>
              <a:rPr lang="fr-BE" dirty="0" err="1" smtClean="0"/>
              <a:t>Following</a:t>
            </a:r>
            <a:r>
              <a:rPr lang="fr-BE" dirty="0" smtClean="0"/>
              <a:t> </a:t>
            </a:r>
            <a:r>
              <a:rPr lang="fr-BE" dirty="0" err="1" smtClean="0"/>
              <a:t>this</a:t>
            </a:r>
            <a:r>
              <a:rPr lang="fr-BE" dirty="0" smtClean="0"/>
              <a:t> </a:t>
            </a:r>
            <a:r>
              <a:rPr lang="fr-BE" dirty="0" err="1" smtClean="0"/>
              <a:t>reasoning</a:t>
            </a:r>
            <a:r>
              <a:rPr lang="fr-BE" dirty="0" smtClean="0"/>
              <a:t>,</a:t>
            </a:r>
          </a:p>
          <a:p>
            <a:r>
              <a:rPr lang="fr-BE" dirty="0" smtClean="0"/>
              <a:t>28 tags </a:t>
            </a:r>
            <a:r>
              <a:rPr lang="fr-BE" dirty="0" err="1" smtClean="0"/>
              <a:t>allow</a:t>
            </a:r>
            <a:r>
              <a:rPr lang="fr-BE" dirty="0" smtClean="0"/>
              <a:t> </a:t>
            </a:r>
            <a:r>
              <a:rPr lang="fr-BE" dirty="0" err="1" smtClean="0"/>
              <a:t>you</a:t>
            </a:r>
            <a:r>
              <a:rPr lang="fr-BE" dirty="0" smtClean="0"/>
              <a:t> to </a:t>
            </a:r>
            <a:r>
              <a:rPr lang="fr-BE" dirty="0" err="1" smtClean="0"/>
              <a:t>identify</a:t>
            </a:r>
            <a:r>
              <a:rPr lang="fr-BE" dirty="0" smtClean="0"/>
              <a:t> 192 </a:t>
            </a:r>
            <a:r>
              <a:rPr lang="fr-BE" dirty="0" err="1" smtClean="0"/>
              <a:t>samples</a:t>
            </a:r>
            <a:endParaRPr lang="fr-BE" dirty="0" smtClean="0"/>
          </a:p>
          <a:p>
            <a:r>
              <a:rPr lang="fr-BE" dirty="0" smtClean="0"/>
              <a:t>40 tags </a:t>
            </a:r>
            <a:r>
              <a:rPr lang="fr-BE" dirty="0" err="1" smtClean="0"/>
              <a:t>allow</a:t>
            </a:r>
            <a:r>
              <a:rPr lang="fr-BE" dirty="0" smtClean="0"/>
              <a:t> </a:t>
            </a:r>
            <a:r>
              <a:rPr lang="fr-BE" dirty="0" err="1" smtClean="0"/>
              <a:t>you</a:t>
            </a:r>
            <a:r>
              <a:rPr lang="fr-BE" dirty="0" smtClean="0"/>
              <a:t> to </a:t>
            </a:r>
            <a:r>
              <a:rPr lang="fr-BE" dirty="0" err="1" smtClean="0"/>
              <a:t>identify</a:t>
            </a:r>
            <a:r>
              <a:rPr lang="fr-BE" dirty="0" smtClean="0"/>
              <a:t> 384</a:t>
            </a:r>
            <a:r>
              <a:rPr lang="fr-BE" baseline="0" dirty="0" smtClean="0"/>
              <a:t> </a:t>
            </a:r>
            <a:r>
              <a:rPr lang="fr-BE" baseline="0" dirty="0" err="1" smtClean="0"/>
              <a:t>samples</a:t>
            </a:r>
            <a:r>
              <a:rPr lang="fr-BE" baseline="0" dirty="0" smtClean="0"/>
              <a:t> in one </a:t>
            </a:r>
            <a:r>
              <a:rPr lang="fr-BE" baseline="0" dirty="0" err="1" smtClean="0"/>
              <a:t>run</a:t>
            </a:r>
            <a:r>
              <a:rPr lang="fr-BE" baseline="0" dirty="0" smtClean="0"/>
              <a:t>.</a:t>
            </a:r>
            <a:endParaRPr lang="en-US" dirty="0"/>
          </a:p>
        </p:txBody>
      </p:sp>
      <p:sp>
        <p:nvSpPr>
          <p:cNvPr id="4" name="Espace réservé du numéro de diapositive 3"/>
          <p:cNvSpPr>
            <a:spLocks noGrp="1"/>
          </p:cNvSpPr>
          <p:nvPr>
            <p:ph type="sldNum" sz="quarter" idx="10"/>
          </p:nvPr>
        </p:nvSpPr>
        <p:spPr/>
        <p:txBody>
          <a:bodyPr/>
          <a:lstStyle/>
          <a:p>
            <a:fld id="{D3D507B5-985A-4EC5-9DE3-37C0326565AD}" type="slidenum">
              <a:rPr lang="en-US" smtClean="0"/>
              <a:t>9</a:t>
            </a:fld>
            <a:endParaRPr lang="en-US"/>
          </a:p>
        </p:txBody>
      </p:sp>
    </p:spTree>
    <p:extLst>
      <p:ext uri="{BB962C8B-B14F-4D97-AF65-F5344CB8AC3E}">
        <p14:creationId xmlns:p14="http://schemas.microsoft.com/office/powerpoint/2010/main" val="3741961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fr-FR" smtClean="0"/>
              <a:t>Modifiez le style du titre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44E80AA1-7DE8-4AA6-AAC3-9BAA411C723B}" type="datetimeFigureOut">
              <a:rPr lang="fr-BE" smtClean="0"/>
              <a:t>03-12-15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630410D0-6D27-424C-9BE5-3B1D82E09203}" type="slidenum">
              <a:rPr lang="fr-BE" smtClean="0"/>
              <a:t>‹N°›</a:t>
            </a:fld>
            <a:endParaRPr lang="fr-BE"/>
          </a:p>
        </p:txBody>
      </p:sp>
    </p:spTree>
    <p:extLst>
      <p:ext uri="{BB962C8B-B14F-4D97-AF65-F5344CB8AC3E}">
        <p14:creationId xmlns:p14="http://schemas.microsoft.com/office/powerpoint/2010/main" val="3578305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4E80AA1-7DE8-4AA6-AAC3-9BAA411C723B}" type="datetimeFigureOut">
              <a:rPr lang="fr-BE" smtClean="0"/>
              <a:t>03-12-15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630410D0-6D27-424C-9BE5-3B1D82E09203}" type="slidenum">
              <a:rPr lang="fr-BE" smtClean="0"/>
              <a:t>‹N°›</a:t>
            </a:fld>
            <a:endParaRPr lang="fr-BE"/>
          </a:p>
        </p:txBody>
      </p:sp>
    </p:spTree>
    <p:extLst>
      <p:ext uri="{BB962C8B-B14F-4D97-AF65-F5344CB8AC3E}">
        <p14:creationId xmlns:p14="http://schemas.microsoft.com/office/powerpoint/2010/main" val="341666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4E80AA1-7DE8-4AA6-AAC3-9BAA411C723B}" type="datetimeFigureOut">
              <a:rPr lang="fr-BE" smtClean="0"/>
              <a:t>03-12-15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630410D0-6D27-424C-9BE5-3B1D82E09203}" type="slidenum">
              <a:rPr lang="fr-BE" smtClean="0"/>
              <a:t>‹N°›</a:t>
            </a:fld>
            <a:endParaRPr lang="fr-BE"/>
          </a:p>
        </p:txBody>
      </p:sp>
    </p:spTree>
    <p:extLst>
      <p:ext uri="{BB962C8B-B14F-4D97-AF65-F5344CB8AC3E}">
        <p14:creationId xmlns:p14="http://schemas.microsoft.com/office/powerpoint/2010/main" val="2899680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4E80AA1-7DE8-4AA6-AAC3-9BAA411C723B}" type="datetimeFigureOut">
              <a:rPr lang="fr-BE" smtClean="0"/>
              <a:t>03-12-15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630410D0-6D27-424C-9BE5-3B1D82E09203}" type="slidenum">
              <a:rPr lang="fr-BE" smtClean="0"/>
              <a:t>‹N°›</a:t>
            </a:fld>
            <a:endParaRPr lang="fr-BE"/>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23134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4E80AA1-7DE8-4AA6-AAC3-9BAA411C723B}" type="datetimeFigureOut">
              <a:rPr lang="fr-BE" smtClean="0"/>
              <a:t>03-12-15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630410D0-6D27-424C-9BE5-3B1D82E09203}" type="slidenum">
              <a:rPr lang="fr-BE" smtClean="0"/>
              <a:t>‹N°›</a:t>
            </a:fld>
            <a:endParaRPr lang="fr-BE"/>
          </a:p>
        </p:txBody>
      </p:sp>
    </p:spTree>
    <p:extLst>
      <p:ext uri="{BB962C8B-B14F-4D97-AF65-F5344CB8AC3E}">
        <p14:creationId xmlns:p14="http://schemas.microsoft.com/office/powerpoint/2010/main" val="3065526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44E80AA1-7DE8-4AA6-AAC3-9BAA411C723B}" type="datetimeFigureOut">
              <a:rPr lang="fr-BE" smtClean="0"/>
              <a:t>03-12-15</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630410D0-6D27-424C-9BE5-3B1D82E09203}" type="slidenum">
              <a:rPr lang="fr-BE" smtClean="0"/>
              <a:t>‹N°›</a:t>
            </a:fld>
            <a:endParaRPr lang="fr-BE"/>
          </a:p>
        </p:txBody>
      </p:sp>
    </p:spTree>
    <p:extLst>
      <p:ext uri="{BB962C8B-B14F-4D97-AF65-F5344CB8AC3E}">
        <p14:creationId xmlns:p14="http://schemas.microsoft.com/office/powerpoint/2010/main" val="2005894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44E80AA1-7DE8-4AA6-AAC3-9BAA411C723B}" type="datetimeFigureOut">
              <a:rPr lang="fr-BE" smtClean="0"/>
              <a:t>03-12-15</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630410D0-6D27-424C-9BE5-3B1D82E09203}" type="slidenum">
              <a:rPr lang="fr-BE" smtClean="0"/>
              <a:t>‹N°›</a:t>
            </a:fld>
            <a:endParaRPr lang="fr-BE"/>
          </a:p>
        </p:txBody>
      </p:sp>
    </p:spTree>
    <p:extLst>
      <p:ext uri="{BB962C8B-B14F-4D97-AF65-F5344CB8AC3E}">
        <p14:creationId xmlns:p14="http://schemas.microsoft.com/office/powerpoint/2010/main" val="3455138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4E80AA1-7DE8-4AA6-AAC3-9BAA411C723B}" type="datetimeFigureOut">
              <a:rPr lang="fr-BE" smtClean="0"/>
              <a:t>03-12-15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630410D0-6D27-424C-9BE5-3B1D82E09203}" type="slidenum">
              <a:rPr lang="fr-BE" smtClean="0"/>
              <a:t>‹N°›</a:t>
            </a:fld>
            <a:endParaRPr lang="fr-BE"/>
          </a:p>
        </p:txBody>
      </p:sp>
    </p:spTree>
    <p:extLst>
      <p:ext uri="{BB962C8B-B14F-4D97-AF65-F5344CB8AC3E}">
        <p14:creationId xmlns:p14="http://schemas.microsoft.com/office/powerpoint/2010/main" val="1740469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4E80AA1-7DE8-4AA6-AAC3-9BAA411C723B}" type="datetimeFigureOut">
              <a:rPr lang="fr-BE" smtClean="0"/>
              <a:t>03-12-15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630410D0-6D27-424C-9BE5-3B1D82E09203}" type="slidenum">
              <a:rPr lang="fr-BE" smtClean="0"/>
              <a:t>‹N°›</a:t>
            </a:fld>
            <a:endParaRPr lang="fr-BE"/>
          </a:p>
        </p:txBody>
      </p:sp>
    </p:spTree>
    <p:extLst>
      <p:ext uri="{BB962C8B-B14F-4D97-AF65-F5344CB8AC3E}">
        <p14:creationId xmlns:p14="http://schemas.microsoft.com/office/powerpoint/2010/main" val="16832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4E80AA1-7DE8-4AA6-AAC3-9BAA411C723B}" type="datetimeFigureOut">
              <a:rPr lang="fr-BE" smtClean="0"/>
              <a:t>03-12-15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630410D0-6D27-424C-9BE5-3B1D82E09203}" type="slidenum">
              <a:rPr lang="fr-BE" smtClean="0"/>
              <a:t>‹N°›</a:t>
            </a:fld>
            <a:endParaRPr lang="fr-BE"/>
          </a:p>
        </p:txBody>
      </p:sp>
    </p:spTree>
    <p:extLst>
      <p:ext uri="{BB962C8B-B14F-4D97-AF65-F5344CB8AC3E}">
        <p14:creationId xmlns:p14="http://schemas.microsoft.com/office/powerpoint/2010/main" val="3750250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4E80AA1-7DE8-4AA6-AAC3-9BAA411C723B}" type="datetimeFigureOut">
              <a:rPr lang="fr-BE" smtClean="0"/>
              <a:t>03-12-15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630410D0-6D27-424C-9BE5-3B1D82E09203}" type="slidenum">
              <a:rPr lang="fr-BE" smtClean="0"/>
              <a:t>‹N°›</a:t>
            </a:fld>
            <a:endParaRPr lang="fr-BE"/>
          </a:p>
        </p:txBody>
      </p:sp>
    </p:spTree>
    <p:extLst>
      <p:ext uri="{BB962C8B-B14F-4D97-AF65-F5344CB8AC3E}">
        <p14:creationId xmlns:p14="http://schemas.microsoft.com/office/powerpoint/2010/main" val="631632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4E80AA1-7DE8-4AA6-AAC3-9BAA411C723B}" type="datetimeFigureOut">
              <a:rPr lang="fr-BE" smtClean="0"/>
              <a:t>03-12-15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630410D0-6D27-424C-9BE5-3B1D82E09203}" type="slidenum">
              <a:rPr lang="fr-BE" smtClean="0"/>
              <a:t>‹N°›</a:t>
            </a:fld>
            <a:endParaRPr lang="fr-BE"/>
          </a:p>
        </p:txBody>
      </p:sp>
    </p:spTree>
    <p:extLst>
      <p:ext uri="{BB962C8B-B14F-4D97-AF65-F5344CB8AC3E}">
        <p14:creationId xmlns:p14="http://schemas.microsoft.com/office/powerpoint/2010/main" val="1906650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4E80AA1-7DE8-4AA6-AAC3-9BAA411C723B}" type="datetimeFigureOut">
              <a:rPr lang="fr-BE" smtClean="0"/>
              <a:t>03-12-15</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630410D0-6D27-424C-9BE5-3B1D82E09203}" type="slidenum">
              <a:rPr lang="fr-BE" smtClean="0"/>
              <a:t>‹N°›</a:t>
            </a:fld>
            <a:endParaRPr lang="fr-BE"/>
          </a:p>
        </p:txBody>
      </p:sp>
    </p:spTree>
    <p:extLst>
      <p:ext uri="{BB962C8B-B14F-4D97-AF65-F5344CB8AC3E}">
        <p14:creationId xmlns:p14="http://schemas.microsoft.com/office/powerpoint/2010/main" val="706294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4E80AA1-7DE8-4AA6-AAC3-9BAA411C723B}" type="datetimeFigureOut">
              <a:rPr lang="fr-BE" smtClean="0"/>
              <a:t>03-12-15</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630410D0-6D27-424C-9BE5-3B1D82E09203}" type="slidenum">
              <a:rPr lang="fr-BE" smtClean="0"/>
              <a:t>‹N°›</a:t>
            </a:fld>
            <a:endParaRPr lang="fr-BE"/>
          </a:p>
        </p:txBody>
      </p:sp>
    </p:spTree>
    <p:extLst>
      <p:ext uri="{BB962C8B-B14F-4D97-AF65-F5344CB8AC3E}">
        <p14:creationId xmlns:p14="http://schemas.microsoft.com/office/powerpoint/2010/main" val="776729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E80AA1-7DE8-4AA6-AAC3-9BAA411C723B}" type="datetimeFigureOut">
              <a:rPr lang="fr-BE" smtClean="0"/>
              <a:t>03-12-15</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630410D0-6D27-424C-9BE5-3B1D82E09203}" type="slidenum">
              <a:rPr lang="fr-BE" smtClean="0"/>
              <a:t>‹N°›</a:t>
            </a:fld>
            <a:endParaRPr lang="fr-BE"/>
          </a:p>
        </p:txBody>
      </p:sp>
    </p:spTree>
    <p:extLst>
      <p:ext uri="{BB962C8B-B14F-4D97-AF65-F5344CB8AC3E}">
        <p14:creationId xmlns:p14="http://schemas.microsoft.com/office/powerpoint/2010/main" val="397500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4E80AA1-7DE8-4AA6-AAC3-9BAA411C723B}" type="datetimeFigureOut">
              <a:rPr lang="fr-BE" smtClean="0"/>
              <a:t>03-12-15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630410D0-6D27-424C-9BE5-3B1D82E09203}" type="slidenum">
              <a:rPr lang="fr-BE" smtClean="0"/>
              <a:t>‹N°›</a:t>
            </a:fld>
            <a:endParaRPr lang="fr-BE"/>
          </a:p>
        </p:txBody>
      </p:sp>
    </p:spTree>
    <p:extLst>
      <p:ext uri="{BB962C8B-B14F-4D97-AF65-F5344CB8AC3E}">
        <p14:creationId xmlns:p14="http://schemas.microsoft.com/office/powerpoint/2010/main" val="2008552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4E80AA1-7DE8-4AA6-AAC3-9BAA411C723B}" type="datetimeFigureOut">
              <a:rPr lang="fr-BE" smtClean="0"/>
              <a:t>03-12-15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630410D0-6D27-424C-9BE5-3B1D82E09203}" type="slidenum">
              <a:rPr lang="fr-BE" smtClean="0"/>
              <a:t>‹N°›</a:t>
            </a:fld>
            <a:endParaRPr lang="fr-BE"/>
          </a:p>
        </p:txBody>
      </p:sp>
    </p:spTree>
    <p:extLst>
      <p:ext uri="{BB962C8B-B14F-4D97-AF65-F5344CB8AC3E}">
        <p14:creationId xmlns:p14="http://schemas.microsoft.com/office/powerpoint/2010/main" val="138541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4E80AA1-7DE8-4AA6-AAC3-9BAA411C723B}" type="datetimeFigureOut">
              <a:rPr lang="fr-BE" smtClean="0"/>
              <a:t>03-12-15</a:t>
            </a:fld>
            <a:endParaRPr lang="fr-BE"/>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fr-BE"/>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30410D0-6D27-424C-9BE5-3B1D82E09203}" type="slidenum">
              <a:rPr lang="fr-BE" smtClean="0"/>
              <a:t>‹N°›</a:t>
            </a:fld>
            <a:endParaRPr lang="fr-BE"/>
          </a:p>
        </p:txBody>
      </p:sp>
    </p:spTree>
    <p:extLst>
      <p:ext uri="{BB962C8B-B14F-4D97-AF65-F5344CB8AC3E}">
        <p14:creationId xmlns:p14="http://schemas.microsoft.com/office/powerpoint/2010/main" val="197836937"/>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8.tiff"/><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9.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31.jpeg"/><Relationship Id="rId4" Type="http://schemas.openxmlformats.org/officeDocument/2006/relationships/image" Target="../media/image7.jpeg"/><Relationship Id="rId9" Type="http://schemas.openxmlformats.org/officeDocument/2006/relationships/image" Target="../media/image30.jpe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32.jpe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33.jpe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34.jpe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35.emf"/></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36.jpeg"/></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20.jpeg"/><Relationship Id="rId5" Type="http://schemas.openxmlformats.org/officeDocument/2006/relationships/image" Target="../media/image8.png"/><Relationship Id="rId10" Type="http://schemas.openxmlformats.org/officeDocument/2006/relationships/image" Target="../media/image19.jpeg"/><Relationship Id="rId4" Type="http://schemas.openxmlformats.org/officeDocument/2006/relationships/image" Target="../media/image7.jpeg"/><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21.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24.jpeg"/><Relationship Id="rId5" Type="http://schemas.openxmlformats.org/officeDocument/2006/relationships/image" Target="../media/image8.png"/><Relationship Id="rId10" Type="http://schemas.openxmlformats.org/officeDocument/2006/relationships/image" Target="../media/image23.jpeg"/><Relationship Id="rId4" Type="http://schemas.openxmlformats.org/officeDocument/2006/relationships/image" Target="../media/image7.jpeg"/><Relationship Id="rId9" Type="http://schemas.openxmlformats.org/officeDocument/2006/relationships/image" Target="../media/image22.jpe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6.jpe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27.png"/><Relationship Id="rId4" Type="http://schemas.openxmlformats.org/officeDocument/2006/relationships/image" Target="../media/image6.jpe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6.jpe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27.png"/><Relationship Id="rId4" Type="http://schemas.openxmlformats.org/officeDocument/2006/relationships/image" Target="../media/image6.jpe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11743" y="719201"/>
            <a:ext cx="5926347" cy="1938992"/>
          </a:xfrm>
          <a:prstGeom prst="rect">
            <a:avLst/>
          </a:prstGeom>
          <a:noFill/>
          <a:ln>
            <a:solidFill>
              <a:schemeClr val="accent2"/>
            </a:solidFill>
          </a:ln>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4000" b="1" dirty="0">
                <a:solidFill>
                  <a:schemeClr val="accent3"/>
                </a:solidFill>
                <a:effectLst>
                  <a:outerShdw blurRad="38100" dist="38100" dir="2700000" algn="tl">
                    <a:srgbClr val="000000">
                      <a:alpha val="43137"/>
                    </a:srgbClr>
                  </a:outerShdw>
                </a:effectLst>
              </a:rPr>
              <a:t>From sample hunt to sequence </a:t>
            </a:r>
            <a:r>
              <a:rPr lang="en-US" sz="4000" b="1" dirty="0" smtClean="0">
                <a:solidFill>
                  <a:schemeClr val="accent3"/>
                </a:solidFill>
                <a:effectLst>
                  <a:outerShdw blurRad="38100" dist="38100" dir="2700000" algn="tl">
                    <a:srgbClr val="000000">
                      <a:alpha val="43137"/>
                    </a:srgbClr>
                  </a:outerShdw>
                </a:effectLst>
              </a:rPr>
              <a:t>processing,</a:t>
            </a:r>
            <a:endParaRPr lang="en-US" sz="4000" b="1" dirty="0">
              <a:solidFill>
                <a:schemeClr val="accent3"/>
              </a:solidFill>
              <a:effectLst>
                <a:outerShdw blurRad="38100" dist="38100" dir="2700000" algn="tl">
                  <a:srgbClr val="000000">
                    <a:alpha val="43137"/>
                  </a:srgbClr>
                </a:outerShdw>
              </a:effectLst>
            </a:endParaRPr>
          </a:p>
          <a:p>
            <a:pPr algn="ctr"/>
            <a:r>
              <a:rPr lang="en-US" sz="4000" b="1" dirty="0">
                <a:solidFill>
                  <a:schemeClr val="accent3"/>
                </a:solidFill>
                <a:effectLst>
                  <a:outerShdw blurRad="38100" dist="38100" dir="2700000" algn="tl">
                    <a:srgbClr val="000000">
                      <a:alpha val="43137"/>
                    </a:srgbClr>
                  </a:outerShdw>
                </a:effectLst>
              </a:rPr>
              <a:t> </a:t>
            </a:r>
            <a:r>
              <a:rPr lang="en-US" sz="4000" b="1" dirty="0" smtClean="0">
                <a:solidFill>
                  <a:schemeClr val="accent3"/>
                </a:solidFill>
                <a:effectLst>
                  <a:outerShdw blurRad="38100" dist="38100" dir="2700000" algn="tl">
                    <a:srgbClr val="000000">
                      <a:alpha val="43137"/>
                    </a:srgbClr>
                  </a:outerShdw>
                </a:effectLst>
              </a:rPr>
              <a:t>the </a:t>
            </a:r>
            <a:r>
              <a:rPr lang="en-US" sz="4000" b="1" dirty="0">
                <a:solidFill>
                  <a:schemeClr val="accent3"/>
                </a:solidFill>
                <a:effectLst>
                  <a:outerShdw blurRad="38100" dist="38100" dir="2700000" algn="tl">
                    <a:srgbClr val="000000">
                      <a:alpha val="43137"/>
                    </a:srgbClr>
                  </a:outerShdw>
                </a:effectLst>
              </a:rPr>
              <a:t>journey of a biologist</a:t>
            </a:r>
            <a:endParaRPr lang="fr-BE" sz="4000" b="1" dirty="0">
              <a:solidFill>
                <a:schemeClr val="accent3"/>
              </a:solidFill>
              <a:effectLst>
                <a:outerShdw blurRad="38100" dist="38100" dir="2700000" algn="tl">
                  <a:srgbClr val="000000">
                    <a:alpha val="43137"/>
                  </a:srgbClr>
                </a:outerShdw>
              </a:effectLst>
            </a:endParaRPr>
          </a:p>
        </p:txBody>
      </p:sp>
      <p:sp>
        <p:nvSpPr>
          <p:cNvPr id="11" name="Rectangle 10"/>
          <p:cNvSpPr/>
          <p:nvPr/>
        </p:nvSpPr>
        <p:spPr>
          <a:xfrm>
            <a:off x="2411743" y="2920090"/>
            <a:ext cx="5926347" cy="400110"/>
          </a:xfrm>
          <a:prstGeom prst="rect">
            <a:avLst/>
          </a:prstGeom>
        </p:spPr>
        <p:txBody>
          <a:bodyPr wrap="square">
            <a:spAutoFit/>
          </a:bodyPr>
          <a:lstStyle/>
          <a:p>
            <a:pPr algn="ctr"/>
            <a:r>
              <a:rPr lang="en-US" sz="2000" dirty="0" smtClean="0">
                <a:solidFill>
                  <a:schemeClr val="accent3"/>
                </a:solidFill>
                <a:effectLst>
                  <a:outerShdw blurRad="38100" dist="38100" dir="2700000" algn="tl">
                    <a:srgbClr val="000000">
                      <a:alpha val="43137"/>
                    </a:srgbClr>
                  </a:outerShdw>
                </a:effectLst>
              </a:rPr>
              <a:t>A. André</a:t>
            </a:r>
            <a:r>
              <a:rPr lang="en-US" sz="2000" baseline="30000" dirty="0" smtClean="0">
                <a:solidFill>
                  <a:schemeClr val="accent3"/>
                </a:solidFill>
                <a:effectLst>
                  <a:outerShdw blurRad="38100" dist="38100" dir="2700000" algn="tl">
                    <a:srgbClr val="000000">
                      <a:alpha val="43137"/>
                    </a:srgbClr>
                  </a:outerShdw>
                </a:effectLst>
              </a:rPr>
              <a:t>1;2</a:t>
            </a:r>
            <a:r>
              <a:rPr lang="en-US" sz="2000" dirty="0" smtClean="0">
                <a:solidFill>
                  <a:schemeClr val="accent3"/>
                </a:solidFill>
                <a:effectLst>
                  <a:outerShdw blurRad="38100" dist="38100" dir="2700000" algn="tl">
                    <a:srgbClr val="000000">
                      <a:alpha val="43137"/>
                    </a:srgbClr>
                  </a:outerShdw>
                </a:effectLst>
              </a:rPr>
              <a:t> , V. Millien</a:t>
            </a:r>
            <a:r>
              <a:rPr lang="en-US" sz="2000" baseline="30000" dirty="0" smtClean="0">
                <a:solidFill>
                  <a:schemeClr val="accent3"/>
                </a:solidFill>
                <a:effectLst>
                  <a:outerShdw blurRad="38100" dist="38100" dir="2700000" algn="tl">
                    <a:srgbClr val="000000">
                      <a:alpha val="43137"/>
                    </a:srgbClr>
                  </a:outerShdw>
                </a:effectLst>
              </a:rPr>
              <a:t>2</a:t>
            </a:r>
            <a:r>
              <a:rPr lang="en-US" sz="2000" dirty="0" smtClean="0">
                <a:solidFill>
                  <a:schemeClr val="accent3"/>
                </a:solidFill>
                <a:effectLst>
                  <a:outerShdw blurRad="38100" dist="38100" dir="2700000" algn="tl">
                    <a:srgbClr val="000000">
                      <a:alpha val="43137"/>
                    </a:srgbClr>
                  </a:outerShdw>
                </a:effectLst>
              </a:rPr>
              <a:t> , J. Michaux</a:t>
            </a:r>
            <a:r>
              <a:rPr lang="en-US" sz="2000" baseline="30000" dirty="0" smtClean="0">
                <a:solidFill>
                  <a:schemeClr val="accent3"/>
                </a:solidFill>
                <a:effectLst>
                  <a:outerShdw blurRad="38100" dist="38100" dir="2700000" algn="tl">
                    <a:srgbClr val="000000">
                      <a:alpha val="43137"/>
                    </a:srgbClr>
                  </a:outerShdw>
                </a:effectLst>
              </a:rPr>
              <a:t>1</a:t>
            </a:r>
            <a:endParaRPr lang="fr-BE" sz="2000" baseline="30000" dirty="0">
              <a:solidFill>
                <a:schemeClr val="accent3"/>
              </a:solidFill>
              <a:effectLst>
                <a:outerShdw blurRad="38100" dist="38100" dir="2700000" algn="tl">
                  <a:srgbClr val="000000">
                    <a:alpha val="43137"/>
                  </a:srgbClr>
                </a:outerShdw>
              </a:effectLst>
            </a:endParaRPr>
          </a:p>
        </p:txBody>
      </p: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 y="-11839"/>
            <a:ext cx="1609363" cy="1057451"/>
          </a:xfrm>
          <a:prstGeom prst="rect">
            <a:avLst/>
          </a:prstGeom>
          <a:ln>
            <a:noFill/>
          </a:ln>
          <a:effectLst>
            <a:softEdge rad="112500"/>
          </a:effectLst>
        </p:spPr>
      </p:pic>
      <p:pic>
        <p:nvPicPr>
          <p:cNvPr id="15" name="Picture 2" descr="https://s-media-cache-ak0.pinimg.com/236x/ec/b5/02/ecb50208ff0ebb5e0156d10bacf41507.jpg"/>
          <p:cNvPicPr>
            <a:picLocks noChangeAspect="1" noChangeArrowheads="1"/>
          </p:cNvPicPr>
          <p:nvPr/>
        </p:nvPicPr>
        <p:blipFill rotWithShape="1">
          <a:blip r:embed="rId4">
            <a:extLst>
              <a:ext uri="{28A0092B-C50C-407E-A947-70E740481C1C}">
                <a14:useLocalDpi xmlns:a14="http://schemas.microsoft.com/office/drawing/2010/main" val="0"/>
              </a:ext>
            </a:extLst>
          </a:blip>
          <a:srcRect t="18968" b="5728"/>
          <a:stretch/>
        </p:blipFill>
        <p:spPr bwMode="auto">
          <a:xfrm>
            <a:off x="1" y="1116132"/>
            <a:ext cx="1609344" cy="11451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 name="Image 15"/>
          <p:cNvPicPr>
            <a:picLocks noChangeAspect="1"/>
          </p:cNvPicPr>
          <p:nvPr/>
        </p:nvPicPr>
        <p:blipFill rotWithShape="1">
          <a:blip r:embed="rId5"/>
          <a:srcRect l="4083" t="34444" r="43584" b="12074"/>
          <a:stretch/>
        </p:blipFill>
        <p:spPr>
          <a:xfrm>
            <a:off x="-19" y="2315365"/>
            <a:ext cx="1609364" cy="1036093"/>
          </a:xfrm>
          <a:prstGeom prst="rect">
            <a:avLst/>
          </a:prstGeom>
          <a:ln>
            <a:noFill/>
          </a:ln>
          <a:effectLst>
            <a:softEdge rad="112500"/>
          </a:effectLst>
        </p:spPr>
      </p:pic>
      <p:pic>
        <p:nvPicPr>
          <p:cNvPr id="17" name="Picture 4" descr="http://www.genoseq.ucla.edu/images/9/92/Miseq-personal-sequencer.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990" r="3901"/>
          <a:stretch/>
        </p:blipFill>
        <p:spPr bwMode="auto">
          <a:xfrm>
            <a:off x="0" y="3405561"/>
            <a:ext cx="1607117" cy="11501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 name="Image 17"/>
          <p:cNvPicPr>
            <a:picLocks noChangeAspect="1"/>
          </p:cNvPicPr>
          <p:nvPr/>
        </p:nvPicPr>
        <p:blipFill rotWithShape="1">
          <a:blip r:embed="rId7"/>
          <a:srcRect t="27630" r="49116" b="18337"/>
          <a:stretch/>
        </p:blipFill>
        <p:spPr>
          <a:xfrm>
            <a:off x="-19" y="4609372"/>
            <a:ext cx="1607136" cy="1015592"/>
          </a:xfrm>
          <a:prstGeom prst="rect">
            <a:avLst/>
          </a:prstGeom>
          <a:ln>
            <a:noFill/>
          </a:ln>
          <a:effectLst>
            <a:softEdge rad="112500"/>
          </a:effectLst>
        </p:spPr>
      </p:pic>
      <p:pic>
        <p:nvPicPr>
          <p:cNvPr id="19" name="Image 18"/>
          <p:cNvPicPr>
            <a:picLocks noChangeAspect="1"/>
          </p:cNvPicPr>
          <p:nvPr/>
        </p:nvPicPr>
        <p:blipFill rotWithShape="1">
          <a:blip r:embed="rId8" cstate="print">
            <a:extLst>
              <a:ext uri="{28A0092B-C50C-407E-A947-70E740481C1C}">
                <a14:useLocalDpi xmlns:a14="http://schemas.microsoft.com/office/drawing/2010/main" val="0"/>
              </a:ext>
            </a:extLst>
          </a:blip>
          <a:srcRect t="20235" r="24627"/>
          <a:stretch/>
        </p:blipFill>
        <p:spPr>
          <a:xfrm rot="5400000">
            <a:off x="224116" y="5454546"/>
            <a:ext cx="1159956" cy="1608189"/>
          </a:xfrm>
          <a:prstGeom prst="rect">
            <a:avLst/>
          </a:prstGeom>
          <a:ln>
            <a:noFill/>
          </a:ln>
          <a:effectLst>
            <a:softEdge rad="112500"/>
          </a:effectLst>
        </p:spPr>
      </p:pic>
      <p:pic>
        <p:nvPicPr>
          <p:cNvPr id="20" name="Picture 2" descr="C:\Users\alice\Documents\CONFERENCE\FRS-FNRS_Logos\FRS-FNRS_Logos\Logo PANTONE\FNRS 1 PANT.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27188" y="5625974"/>
            <a:ext cx="724069" cy="563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4" descr="http://www.jourdelaterre.org/wp-content/uploads/2012/03/logo_musee-Redpath-web-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56101" y="5624964"/>
            <a:ext cx="598816" cy="551687"/>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 21"/>
          <p:cNvPicPr>
            <a:picLocks noChangeAspect="1"/>
          </p:cNvPicPr>
          <p:nvPr/>
        </p:nvPicPr>
        <p:blipFill>
          <a:blip r:embed="rId11">
            <a:clrChange>
              <a:clrFrom>
                <a:srgbClr val="FFFFFF"/>
              </a:clrFrom>
              <a:clrTo>
                <a:srgbClr val="FFFFFF">
                  <a:alpha val="0"/>
                </a:srgbClr>
              </a:clrTo>
            </a:clrChange>
          </a:blip>
          <a:stretch>
            <a:fillRect/>
          </a:stretch>
        </p:blipFill>
        <p:spPr>
          <a:xfrm>
            <a:off x="2655303" y="5630287"/>
            <a:ext cx="666380" cy="554778"/>
          </a:xfrm>
          <a:prstGeom prst="rect">
            <a:avLst/>
          </a:prstGeom>
          <a:ln>
            <a:noFill/>
          </a:ln>
        </p:spPr>
        <p:style>
          <a:lnRef idx="2">
            <a:schemeClr val="dk1"/>
          </a:lnRef>
          <a:fillRef idx="1">
            <a:schemeClr val="lt1"/>
          </a:fillRef>
          <a:effectRef idx="0">
            <a:schemeClr val="dk1"/>
          </a:effectRef>
          <a:fontRef idx="minor">
            <a:schemeClr val="dk1"/>
          </a:fontRef>
        </p:style>
      </p:pic>
      <p:pic>
        <p:nvPicPr>
          <p:cNvPr id="23" name="Picture 4" descr="http://www.iawa.org/sites/all/images/mcgill.jpg"/>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7319879" y="5769443"/>
            <a:ext cx="1051328" cy="262726"/>
          </a:xfrm>
          <a:prstGeom prst="rect">
            <a:avLst/>
          </a:prstGeom>
          <a:ln>
            <a:noFill/>
          </a:ln>
          <a:extLst/>
        </p:spPr>
        <p:style>
          <a:lnRef idx="2">
            <a:schemeClr val="dk1"/>
          </a:lnRef>
          <a:fillRef idx="1">
            <a:schemeClr val="lt1"/>
          </a:fillRef>
          <a:effectRef idx="0">
            <a:schemeClr val="dk1"/>
          </a:effectRef>
          <a:fontRef idx="minor">
            <a:schemeClr val="dk1"/>
          </a:fontRef>
        </p:style>
      </p:pic>
      <p:pic>
        <p:nvPicPr>
          <p:cNvPr id="24" name="Imag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87381" y="5712377"/>
            <a:ext cx="927654" cy="376859"/>
          </a:xfrm>
          <a:prstGeom prst="rect">
            <a:avLst/>
          </a:prstGeom>
        </p:spPr>
      </p:pic>
      <p:pic>
        <p:nvPicPr>
          <p:cNvPr id="25" name="Image 2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959761" y="5685689"/>
            <a:ext cx="1222776" cy="430236"/>
          </a:xfrm>
          <a:prstGeom prst="rect">
            <a:avLst/>
          </a:prstGeom>
        </p:spPr>
      </p:pic>
      <p:sp>
        <p:nvSpPr>
          <p:cNvPr id="26" name="Rectangle 25"/>
          <p:cNvSpPr/>
          <p:nvPr/>
        </p:nvSpPr>
        <p:spPr>
          <a:xfrm>
            <a:off x="2444860" y="3869756"/>
            <a:ext cx="5926347" cy="1200329"/>
          </a:xfrm>
          <a:prstGeom prst="rect">
            <a:avLst/>
          </a:prstGeom>
        </p:spPr>
        <p:txBody>
          <a:bodyPr wrap="square">
            <a:spAutoFit/>
          </a:bodyPr>
          <a:lstStyle/>
          <a:p>
            <a:pPr algn="ctr"/>
            <a:r>
              <a:rPr lang="en-US" sz="2000" b="1" u="sng" dirty="0" smtClean="0">
                <a:solidFill>
                  <a:schemeClr val="accent3"/>
                </a:solidFill>
                <a:effectLst>
                  <a:outerShdw blurRad="38100" dist="38100" dir="2700000" algn="tl">
                    <a:srgbClr val="000000">
                      <a:alpha val="43137"/>
                    </a:srgbClr>
                  </a:outerShdw>
                </a:effectLst>
              </a:rPr>
              <a:t>Bangkok, December 2015</a:t>
            </a:r>
          </a:p>
          <a:p>
            <a:pPr algn="ctr"/>
            <a:endParaRPr lang="fr-BE" sz="2000" dirty="0">
              <a:solidFill>
                <a:schemeClr val="accent3"/>
              </a:solidFill>
              <a:effectLst>
                <a:outerShdw blurRad="38100" dist="38100" dir="2700000" algn="tl">
                  <a:srgbClr val="000000">
                    <a:alpha val="43137"/>
                  </a:srgbClr>
                </a:outerShdw>
              </a:effectLst>
            </a:endParaRPr>
          </a:p>
          <a:p>
            <a:pPr algn="ctr"/>
            <a:r>
              <a:rPr lang="fr-BE" sz="1600" dirty="0" smtClean="0">
                <a:solidFill>
                  <a:schemeClr val="accent3"/>
                </a:solidFill>
                <a:effectLst>
                  <a:outerShdw blurRad="38100" dist="38100" dir="2700000" algn="tl">
                    <a:srgbClr val="000000">
                      <a:alpha val="43137"/>
                    </a:srgbClr>
                  </a:outerShdw>
                </a:effectLst>
              </a:rPr>
              <a:t>1 : Université de Liège, Belgique</a:t>
            </a:r>
          </a:p>
          <a:p>
            <a:pPr algn="ctr"/>
            <a:r>
              <a:rPr lang="fr-BE" sz="1600" dirty="0" smtClean="0">
                <a:solidFill>
                  <a:schemeClr val="accent3"/>
                </a:solidFill>
                <a:effectLst>
                  <a:outerShdw blurRad="38100" dist="38100" dir="2700000" algn="tl">
                    <a:srgbClr val="000000">
                      <a:alpha val="43137"/>
                    </a:srgbClr>
                  </a:outerShdw>
                </a:effectLst>
              </a:rPr>
              <a:t>2 : McGill University, Canada</a:t>
            </a:r>
            <a:endParaRPr lang="fr-BE" sz="1600" dirty="0">
              <a:solidFill>
                <a:schemeClr val="accent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149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685346" y="608276"/>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PCRs 1 &amp; 2</a:t>
            </a:r>
            <a:endParaRPr lang="en-US" dirty="0"/>
          </a:p>
        </p:txBody>
      </p:sp>
      <p:sp>
        <p:nvSpPr>
          <p:cNvPr id="5" name="Espace réservé du contenu 2"/>
          <p:cNvSpPr txBox="1">
            <a:spLocks/>
          </p:cNvSpPr>
          <p:nvPr/>
        </p:nvSpPr>
        <p:spPr>
          <a:xfrm>
            <a:off x="2336800" y="1732450"/>
            <a:ext cx="6113868"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US" dirty="0" smtClean="0"/>
              <a:t>Tag attachment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6" name="Image 5" descr="H:\mhc1.tif"/>
          <p:cNvPicPr/>
          <p:nvPr/>
        </p:nvPicPr>
        <p:blipFill rotWithShape="1">
          <a:blip r:embed="rId3" cstate="print">
            <a:extLst>
              <a:ext uri="{28A0092B-C50C-407E-A947-70E740481C1C}">
                <a14:useLocalDpi xmlns:a14="http://schemas.microsoft.com/office/drawing/2010/main" val="0"/>
              </a:ext>
            </a:extLst>
          </a:blip>
          <a:srcRect l="20844" t="4066" r="4887" b="65633"/>
          <a:stretch/>
        </p:blipFill>
        <p:spPr bwMode="auto">
          <a:xfrm>
            <a:off x="3048088" y="3287450"/>
            <a:ext cx="5158740" cy="1254070"/>
          </a:xfrm>
          <a:prstGeom prst="rect">
            <a:avLst/>
          </a:prstGeom>
          <a:noFill/>
          <a:ln>
            <a:noFill/>
          </a:ln>
          <a:extLst>
            <a:ext uri="{53640926-AAD7-44D8-BBD7-CCE9431645EC}">
              <a14:shadowObscured xmlns:a14="http://schemas.microsoft.com/office/drawing/2010/main"/>
            </a:ext>
          </a:extLst>
        </p:spPr>
      </p:pic>
      <p:sp>
        <p:nvSpPr>
          <p:cNvPr id="9" name="ZoneTexte 8"/>
          <p:cNvSpPr txBox="1"/>
          <p:nvPr/>
        </p:nvSpPr>
        <p:spPr>
          <a:xfrm>
            <a:off x="4103197" y="2612625"/>
            <a:ext cx="3139440" cy="369332"/>
          </a:xfrm>
          <a:prstGeom prst="rect">
            <a:avLst/>
          </a:prstGeom>
          <a:solidFill>
            <a:schemeClr val="accent5"/>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BE" dirty="0" smtClean="0"/>
              <a:t>Post-PCR2 </a:t>
            </a:r>
            <a:r>
              <a:rPr lang="fr-BE" dirty="0" err="1" smtClean="0"/>
              <a:t>samples</a:t>
            </a:r>
            <a:r>
              <a:rPr lang="fr-BE" dirty="0" smtClean="0"/>
              <a:t> </a:t>
            </a:r>
            <a:endParaRPr lang="en-US" dirty="0"/>
          </a:p>
        </p:txBody>
      </p:sp>
      <p:cxnSp>
        <p:nvCxnSpPr>
          <p:cNvPr id="12" name="Connecteur droit avec flèche 11"/>
          <p:cNvCxnSpPr/>
          <p:nvPr/>
        </p:nvCxnSpPr>
        <p:spPr>
          <a:xfrm flipV="1">
            <a:off x="3692582" y="3078166"/>
            <a:ext cx="491490" cy="815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3680829" y="5045659"/>
            <a:ext cx="3139440" cy="369332"/>
          </a:xfrm>
          <a:prstGeom prst="rect">
            <a:avLst/>
          </a:prstGeom>
          <a:solidFill>
            <a:schemeClr val="accent5"/>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BE" dirty="0" smtClean="0"/>
              <a:t>Post-PCR1 </a:t>
            </a:r>
            <a:r>
              <a:rPr lang="fr-BE" dirty="0" err="1"/>
              <a:t>s</a:t>
            </a:r>
            <a:r>
              <a:rPr lang="fr-BE" dirty="0" err="1" smtClean="0"/>
              <a:t>amples</a:t>
            </a:r>
            <a:r>
              <a:rPr lang="fr-BE" dirty="0" smtClean="0"/>
              <a:t> </a:t>
            </a:r>
            <a:endParaRPr lang="en-US" dirty="0"/>
          </a:p>
        </p:txBody>
      </p:sp>
      <p:cxnSp>
        <p:nvCxnSpPr>
          <p:cNvPr id="14" name="Connecteur droit avec flèche 13"/>
          <p:cNvCxnSpPr/>
          <p:nvPr/>
        </p:nvCxnSpPr>
        <p:spPr>
          <a:xfrm flipV="1">
            <a:off x="4407961" y="3135681"/>
            <a:ext cx="359722" cy="770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V="1">
            <a:off x="5898249" y="3135681"/>
            <a:ext cx="30026" cy="7704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V="1">
            <a:off x="5137524" y="3089761"/>
            <a:ext cx="148678" cy="803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H="1">
            <a:off x="5672917" y="4359370"/>
            <a:ext cx="4132" cy="568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4907429" y="4197029"/>
            <a:ext cx="41588" cy="7311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4175909" y="4197518"/>
            <a:ext cx="278452" cy="730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3428871" y="4258277"/>
            <a:ext cx="518438" cy="669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4" name="Image 3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9" y="0"/>
            <a:ext cx="1609363" cy="1057451"/>
          </a:xfrm>
          <a:prstGeom prst="rect">
            <a:avLst/>
          </a:prstGeom>
          <a:ln>
            <a:noFill/>
          </a:ln>
          <a:effectLst>
            <a:softEdge rad="112500"/>
          </a:effectLst>
        </p:spPr>
      </p:pic>
      <p:pic>
        <p:nvPicPr>
          <p:cNvPr id="35" name="Picture 2" descr="https://s-media-cache-ak0.pinimg.com/236x/ec/b5/02/ecb50208ff0ebb5e0156d10bacf41507.jpg"/>
          <p:cNvPicPr>
            <a:picLocks noChangeAspect="1" noChangeArrowheads="1"/>
          </p:cNvPicPr>
          <p:nvPr/>
        </p:nvPicPr>
        <p:blipFill rotWithShape="1">
          <a:blip r:embed="rId5">
            <a:lum bright="70000" contrast="-70000"/>
            <a:extLst>
              <a:ext uri="{28A0092B-C50C-407E-A947-70E740481C1C}">
                <a14:useLocalDpi xmlns:a14="http://schemas.microsoft.com/office/drawing/2010/main" val="0"/>
              </a:ext>
            </a:extLst>
          </a:blip>
          <a:srcRect t="18968" b="5728"/>
          <a:stretch/>
        </p:blipFill>
        <p:spPr bwMode="auto">
          <a:xfrm>
            <a:off x="1" y="1116132"/>
            <a:ext cx="1609344" cy="11451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6" name="Image 35"/>
          <p:cNvPicPr>
            <a:picLocks noChangeAspect="1"/>
          </p:cNvPicPr>
          <p:nvPr/>
        </p:nvPicPr>
        <p:blipFill rotWithShape="1">
          <a:blip r:embed="rId6"/>
          <a:srcRect l="4083" t="34444" r="43584" b="12074"/>
          <a:stretch/>
        </p:blipFill>
        <p:spPr>
          <a:xfrm>
            <a:off x="-19" y="2315365"/>
            <a:ext cx="1609364" cy="1036093"/>
          </a:xfrm>
          <a:prstGeom prst="rect">
            <a:avLst/>
          </a:prstGeom>
          <a:ln>
            <a:noFill/>
          </a:ln>
          <a:effectLst>
            <a:softEdge rad="112500"/>
          </a:effectLst>
        </p:spPr>
      </p:pic>
      <p:pic>
        <p:nvPicPr>
          <p:cNvPr id="37" name="Picture 4" descr="http://www.genoseq.ucla.edu/images/9/92/Miseq-personal-sequencer.png"/>
          <p:cNvPicPr>
            <a:picLocks noChangeAspect="1" noChangeArrowheads="1"/>
          </p:cNvPicPr>
          <p:nvPr/>
        </p:nvPicPr>
        <p:blipFill rotWithShape="1">
          <a:blip r:embed="rId7" cstate="print">
            <a:lum bright="70000" contrast="-70000"/>
            <a:extLst>
              <a:ext uri="{28A0092B-C50C-407E-A947-70E740481C1C}">
                <a14:useLocalDpi xmlns:a14="http://schemas.microsoft.com/office/drawing/2010/main" val="0"/>
              </a:ext>
            </a:extLst>
          </a:blip>
          <a:srcRect l="8990" r="3901"/>
          <a:stretch/>
        </p:blipFill>
        <p:spPr bwMode="auto">
          <a:xfrm>
            <a:off x="0" y="3405561"/>
            <a:ext cx="1607117" cy="11501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8" name="Image 37"/>
          <p:cNvPicPr>
            <a:picLocks noChangeAspect="1"/>
          </p:cNvPicPr>
          <p:nvPr/>
        </p:nvPicPr>
        <p:blipFill rotWithShape="1">
          <a:blip r:embed="rId8">
            <a:lum bright="70000" contrast="-70000"/>
          </a:blip>
          <a:srcRect t="27630" r="49116" b="18337"/>
          <a:stretch/>
        </p:blipFill>
        <p:spPr>
          <a:xfrm>
            <a:off x="-19" y="4609372"/>
            <a:ext cx="1607136" cy="1015592"/>
          </a:xfrm>
          <a:prstGeom prst="rect">
            <a:avLst/>
          </a:prstGeom>
          <a:ln>
            <a:noFill/>
          </a:ln>
          <a:effectLst>
            <a:softEdge rad="112500"/>
          </a:effectLst>
        </p:spPr>
      </p:pic>
      <p:pic>
        <p:nvPicPr>
          <p:cNvPr id="39" name="Image 38"/>
          <p:cNvPicPr>
            <a:picLocks noChangeAspect="1"/>
          </p:cNvPicPr>
          <p:nvPr/>
        </p:nvPicPr>
        <p:blipFill rotWithShape="1">
          <a:blip r:embed="rId9" cstate="print">
            <a:lum bright="70000" contrast="-70000"/>
            <a:extLst>
              <a:ext uri="{28A0092B-C50C-407E-A947-70E740481C1C}">
                <a14:useLocalDpi xmlns:a14="http://schemas.microsoft.com/office/drawing/2010/main" val="0"/>
              </a:ext>
            </a:extLst>
          </a:blip>
          <a:srcRect t="20235" r="24627"/>
          <a:stretch/>
        </p:blipFill>
        <p:spPr>
          <a:xfrm rot="5400000">
            <a:off x="224116" y="5454546"/>
            <a:ext cx="1159956" cy="1608189"/>
          </a:xfrm>
          <a:prstGeom prst="rect">
            <a:avLst/>
          </a:prstGeom>
          <a:ln>
            <a:noFill/>
          </a:ln>
          <a:effectLst>
            <a:softEdge rad="112500"/>
          </a:effectLst>
        </p:spPr>
      </p:pic>
    </p:spTree>
    <p:extLst>
      <p:ext uri="{BB962C8B-B14F-4D97-AF65-F5344CB8AC3E}">
        <p14:creationId xmlns:p14="http://schemas.microsoft.com/office/powerpoint/2010/main" val="666144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8678" y="365760"/>
            <a:ext cx="7765322" cy="970450"/>
          </a:xfrm>
        </p:spPr>
        <p:txBody>
          <a:bodyPr/>
          <a:lstStyle/>
          <a:p>
            <a:r>
              <a:rPr lang="en-US" dirty="0" smtClean="0"/>
              <a:t>Purification step</a:t>
            </a:r>
            <a:endParaRPr lang="en-US" dirty="0"/>
          </a:p>
        </p:txBody>
      </p:sp>
      <p:sp>
        <p:nvSpPr>
          <p:cNvPr id="3" name="Espace réservé du contenu 2"/>
          <p:cNvSpPr>
            <a:spLocks noGrp="1"/>
          </p:cNvSpPr>
          <p:nvPr>
            <p:ph idx="1"/>
          </p:nvPr>
        </p:nvSpPr>
        <p:spPr>
          <a:xfrm>
            <a:off x="1378678" y="1488610"/>
            <a:ext cx="7765322" cy="4058751"/>
          </a:xfrm>
        </p:spPr>
        <p:txBody>
          <a:bodyPr/>
          <a:lstStyle/>
          <a:p>
            <a:r>
              <a:rPr lang="en-US" dirty="0" smtClean="0"/>
              <a:t>Discard any primers and primer dimers</a:t>
            </a:r>
          </a:p>
          <a:p>
            <a:r>
              <a:rPr lang="en-US" dirty="0" smtClean="0"/>
              <a:t>Columns : </a:t>
            </a:r>
            <a:r>
              <a:rPr lang="en-US" dirty="0" err="1" smtClean="0"/>
              <a:t>UltraClean</a:t>
            </a:r>
            <a:r>
              <a:rPr lang="en-US" dirty="0"/>
              <a:t>® PCR Clean-Up </a:t>
            </a:r>
            <a:r>
              <a:rPr lang="en-US" dirty="0" smtClean="0"/>
              <a:t>Kit, </a:t>
            </a:r>
          </a:p>
          <a:p>
            <a:pPr marL="36900" indent="0">
              <a:buNone/>
            </a:pPr>
            <a:r>
              <a:rPr lang="en-US" dirty="0">
                <a:effectLst/>
              </a:rPr>
              <a:t> </a:t>
            </a:r>
            <a:r>
              <a:rPr lang="en-US" dirty="0" err="1">
                <a:effectLst/>
              </a:rPr>
              <a:t>QIAquick</a:t>
            </a:r>
            <a:r>
              <a:rPr lang="en-US" dirty="0">
                <a:effectLst/>
              </a:rPr>
              <a:t> PCR Purification columns</a:t>
            </a:r>
            <a:endParaRPr lang="en-US" dirty="0" smtClean="0"/>
          </a:p>
          <a:p>
            <a:r>
              <a:rPr lang="en-US" dirty="0" smtClean="0"/>
              <a:t>Beads: </a:t>
            </a:r>
            <a:r>
              <a:rPr lang="en-US" u="sng" dirty="0" err="1" smtClean="0">
                <a:effectLst/>
              </a:rPr>
              <a:t>Agencourt</a:t>
            </a:r>
            <a:r>
              <a:rPr lang="en-US" u="sng" dirty="0" smtClean="0">
                <a:effectLst/>
              </a:rPr>
              <a:t> </a:t>
            </a:r>
            <a:r>
              <a:rPr lang="en-US" u="sng" dirty="0" err="1" smtClean="0">
                <a:effectLst/>
              </a:rPr>
              <a:t>AMPure</a:t>
            </a:r>
            <a:r>
              <a:rPr lang="en-US" u="sng" dirty="0" smtClean="0">
                <a:effectLst/>
              </a:rPr>
              <a:t> </a:t>
            </a:r>
            <a:r>
              <a:rPr lang="en-US" u="sng" dirty="0">
                <a:effectLst/>
              </a:rPr>
              <a:t>XP</a:t>
            </a:r>
            <a:r>
              <a:rPr lang="en-US" u="sng" dirty="0" smtClean="0">
                <a:solidFill>
                  <a:schemeClr val="tx1"/>
                </a:solidFill>
                <a:effectLst/>
              </a:rPr>
              <a:t> </a:t>
            </a:r>
            <a:r>
              <a:rPr lang="en-US" u="sng" dirty="0" smtClean="0">
                <a:effectLst/>
              </a:rPr>
              <a:t>beads</a:t>
            </a:r>
            <a:endParaRPr lang="en-US" dirty="0">
              <a:effectLst/>
            </a:endParaRPr>
          </a:p>
          <a:p>
            <a:endParaRPr lang="en-US" dirty="0"/>
          </a:p>
          <a:p>
            <a:pPr marL="36900" indent="0">
              <a:buNone/>
            </a:pPr>
            <a:endParaRPr lang="en-US" dirty="0" smtClean="0"/>
          </a:p>
        </p:txBody>
      </p:sp>
      <p:pic>
        <p:nvPicPr>
          <p:cNvPr id="4" name="Image 3"/>
          <p:cNvPicPr>
            <a:picLocks noChangeAspect="1"/>
          </p:cNvPicPr>
          <p:nvPr/>
        </p:nvPicPr>
        <p:blipFill rotWithShape="1">
          <a:blip r:embed="rId3"/>
          <a:srcRect l="11141" t="48936" r="39946" b="16141"/>
          <a:stretch/>
        </p:blipFill>
        <p:spPr>
          <a:xfrm>
            <a:off x="2260966" y="3971925"/>
            <a:ext cx="6000746" cy="2028777"/>
          </a:xfrm>
          <a:prstGeom prst="rect">
            <a:avLst/>
          </a:prstGeom>
        </p:spPr>
      </p:pic>
      <p:pic>
        <p:nvPicPr>
          <p:cNvPr id="5" name="Image 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9" y="0"/>
            <a:ext cx="1609363" cy="1057451"/>
          </a:xfrm>
          <a:prstGeom prst="rect">
            <a:avLst/>
          </a:prstGeom>
          <a:ln>
            <a:noFill/>
          </a:ln>
          <a:effectLst>
            <a:softEdge rad="112500"/>
          </a:effectLst>
        </p:spPr>
      </p:pic>
      <p:pic>
        <p:nvPicPr>
          <p:cNvPr id="6" name="Picture 2" descr="https://s-media-cache-ak0.pinimg.com/236x/ec/b5/02/ecb50208ff0ebb5e0156d10bacf41507.jpg"/>
          <p:cNvPicPr>
            <a:picLocks noChangeAspect="1" noChangeArrowheads="1"/>
          </p:cNvPicPr>
          <p:nvPr/>
        </p:nvPicPr>
        <p:blipFill rotWithShape="1">
          <a:blip r:embed="rId5">
            <a:lum bright="70000" contrast="-70000"/>
            <a:extLst>
              <a:ext uri="{28A0092B-C50C-407E-A947-70E740481C1C}">
                <a14:useLocalDpi xmlns:a14="http://schemas.microsoft.com/office/drawing/2010/main" val="0"/>
              </a:ext>
            </a:extLst>
          </a:blip>
          <a:srcRect t="18968" b="5728"/>
          <a:stretch/>
        </p:blipFill>
        <p:spPr bwMode="auto">
          <a:xfrm>
            <a:off x="1" y="1116132"/>
            <a:ext cx="1609344" cy="11451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rotWithShape="1">
          <a:blip r:embed="rId6"/>
          <a:srcRect l="4083" t="34444" r="43584" b="12074"/>
          <a:stretch/>
        </p:blipFill>
        <p:spPr>
          <a:xfrm>
            <a:off x="-19" y="2315365"/>
            <a:ext cx="1609364" cy="1036093"/>
          </a:xfrm>
          <a:prstGeom prst="rect">
            <a:avLst/>
          </a:prstGeom>
          <a:ln>
            <a:noFill/>
          </a:ln>
          <a:effectLst>
            <a:softEdge rad="112500"/>
          </a:effectLst>
        </p:spPr>
      </p:pic>
      <p:pic>
        <p:nvPicPr>
          <p:cNvPr id="8" name="Picture 4" descr="http://www.genoseq.ucla.edu/images/9/92/Miseq-personal-sequencer.png"/>
          <p:cNvPicPr>
            <a:picLocks noChangeAspect="1" noChangeArrowheads="1"/>
          </p:cNvPicPr>
          <p:nvPr/>
        </p:nvPicPr>
        <p:blipFill rotWithShape="1">
          <a:blip r:embed="rId7" cstate="print">
            <a:lum bright="70000" contrast="-70000"/>
            <a:extLst>
              <a:ext uri="{28A0092B-C50C-407E-A947-70E740481C1C}">
                <a14:useLocalDpi xmlns:a14="http://schemas.microsoft.com/office/drawing/2010/main" val="0"/>
              </a:ext>
            </a:extLst>
          </a:blip>
          <a:srcRect l="8990" r="3901"/>
          <a:stretch/>
        </p:blipFill>
        <p:spPr bwMode="auto">
          <a:xfrm>
            <a:off x="0" y="3405561"/>
            <a:ext cx="1607117" cy="11501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Image 8"/>
          <p:cNvPicPr>
            <a:picLocks noChangeAspect="1"/>
          </p:cNvPicPr>
          <p:nvPr/>
        </p:nvPicPr>
        <p:blipFill rotWithShape="1">
          <a:blip r:embed="rId8">
            <a:lum bright="70000" contrast="-70000"/>
          </a:blip>
          <a:srcRect t="27630" r="49116" b="18337"/>
          <a:stretch/>
        </p:blipFill>
        <p:spPr>
          <a:xfrm>
            <a:off x="-19" y="4609372"/>
            <a:ext cx="1607136" cy="1015592"/>
          </a:xfrm>
          <a:prstGeom prst="rect">
            <a:avLst/>
          </a:prstGeom>
          <a:ln>
            <a:noFill/>
          </a:ln>
          <a:effectLst>
            <a:softEdge rad="112500"/>
          </a:effectLst>
        </p:spPr>
      </p:pic>
      <p:pic>
        <p:nvPicPr>
          <p:cNvPr id="10" name="Image 9"/>
          <p:cNvPicPr>
            <a:picLocks noChangeAspect="1"/>
          </p:cNvPicPr>
          <p:nvPr/>
        </p:nvPicPr>
        <p:blipFill rotWithShape="1">
          <a:blip r:embed="rId9" cstate="print">
            <a:lum bright="70000" contrast="-70000"/>
            <a:extLst>
              <a:ext uri="{28A0092B-C50C-407E-A947-70E740481C1C}">
                <a14:useLocalDpi xmlns:a14="http://schemas.microsoft.com/office/drawing/2010/main" val="0"/>
              </a:ext>
            </a:extLst>
          </a:blip>
          <a:srcRect t="20235" r="24627"/>
          <a:stretch/>
        </p:blipFill>
        <p:spPr>
          <a:xfrm rot="5400000">
            <a:off x="224116" y="5454546"/>
            <a:ext cx="1159956" cy="1608189"/>
          </a:xfrm>
          <a:prstGeom prst="rect">
            <a:avLst/>
          </a:prstGeom>
          <a:ln>
            <a:noFill/>
          </a:ln>
          <a:effectLst>
            <a:softEdge rad="112500"/>
          </a:effectLst>
        </p:spPr>
      </p:pic>
    </p:spTree>
    <p:extLst>
      <p:ext uri="{BB962C8B-B14F-4D97-AF65-F5344CB8AC3E}">
        <p14:creationId xmlns:p14="http://schemas.microsoft.com/office/powerpoint/2010/main" val="3104592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8626" y="457200"/>
            <a:ext cx="7765322" cy="970450"/>
          </a:xfrm>
        </p:spPr>
        <p:txBody>
          <a:bodyPr>
            <a:normAutofit/>
          </a:bodyPr>
          <a:lstStyle/>
          <a:p>
            <a:r>
              <a:rPr lang="fr-BE" dirty="0" err="1" smtClean="0"/>
              <a:t>Pre-sequencing</a:t>
            </a:r>
            <a:r>
              <a:rPr lang="fr-BE" dirty="0" smtClean="0"/>
              <a:t> </a:t>
            </a:r>
            <a:r>
              <a:rPr lang="fr-BE" dirty="0" err="1" smtClean="0"/>
              <a:t>steps</a:t>
            </a:r>
            <a:endParaRPr lang="fr-BE" dirty="0"/>
          </a:p>
        </p:txBody>
      </p:sp>
      <p:sp>
        <p:nvSpPr>
          <p:cNvPr id="3" name="Espace réservé du contenu 2"/>
          <p:cNvSpPr>
            <a:spLocks noGrp="1"/>
          </p:cNvSpPr>
          <p:nvPr>
            <p:ph idx="1"/>
          </p:nvPr>
        </p:nvSpPr>
        <p:spPr>
          <a:xfrm>
            <a:off x="1528626" y="1580050"/>
            <a:ext cx="7765322" cy="5079830"/>
          </a:xfrm>
        </p:spPr>
        <p:txBody>
          <a:bodyPr>
            <a:normAutofit/>
          </a:bodyPr>
          <a:lstStyle/>
          <a:p>
            <a:pPr marL="494100" indent="-457200">
              <a:buFont typeface="+mj-lt"/>
              <a:buAutoNum type="arabicPeriod"/>
            </a:pPr>
            <a:r>
              <a:rPr lang="fr-BE" sz="2400" dirty="0" err="1" smtClean="0"/>
              <a:t>Extracted</a:t>
            </a:r>
            <a:r>
              <a:rPr lang="fr-BE" sz="2400" dirty="0" smtClean="0"/>
              <a:t> DNA quantification</a:t>
            </a:r>
          </a:p>
          <a:p>
            <a:pPr marL="494100" indent="-457200">
              <a:buFont typeface="+mj-lt"/>
              <a:buAutoNum type="arabicPeriod"/>
            </a:pPr>
            <a:r>
              <a:rPr lang="fr-BE" sz="2400" dirty="0" smtClean="0"/>
              <a:t>PCR1</a:t>
            </a:r>
          </a:p>
          <a:p>
            <a:pPr marL="494100" indent="-457200">
              <a:buFont typeface="+mj-lt"/>
              <a:buAutoNum type="arabicPeriod"/>
            </a:pPr>
            <a:r>
              <a:rPr lang="fr-BE" sz="2400" dirty="0" smtClean="0"/>
              <a:t>Purification 1</a:t>
            </a:r>
          </a:p>
          <a:p>
            <a:pPr marL="494100" indent="-457200">
              <a:buFont typeface="+mj-lt"/>
              <a:buAutoNum type="arabicPeriod"/>
            </a:pPr>
            <a:r>
              <a:rPr lang="fr-BE" sz="2400" dirty="0" smtClean="0"/>
              <a:t>PCR2</a:t>
            </a:r>
          </a:p>
          <a:p>
            <a:pPr marL="494100" indent="-457200">
              <a:buFont typeface="+mj-lt"/>
              <a:buAutoNum type="arabicPeriod"/>
            </a:pPr>
            <a:r>
              <a:rPr lang="fr-BE" sz="2400" dirty="0" smtClean="0"/>
              <a:t>Purification 2</a:t>
            </a:r>
          </a:p>
          <a:p>
            <a:pPr marL="494100" indent="-457200">
              <a:buFont typeface="+mj-lt"/>
              <a:buAutoNum type="arabicPeriod"/>
            </a:pPr>
            <a:r>
              <a:rPr lang="fr-BE" sz="2400" dirty="0" smtClean="0"/>
              <a:t>Visual confirmation on gel</a:t>
            </a:r>
          </a:p>
          <a:p>
            <a:pPr marL="494100" indent="-457200">
              <a:buFont typeface="+mj-lt"/>
              <a:buAutoNum type="arabicPeriod"/>
            </a:pPr>
            <a:r>
              <a:rPr lang="fr-BE" sz="2400" b="1" u="sng" dirty="0" smtClean="0"/>
              <a:t>DNA Quantification</a:t>
            </a:r>
            <a:endParaRPr lang="fr-BE" sz="2400" b="1" u="sng" dirty="0"/>
          </a:p>
        </p:txBody>
      </p:sp>
      <p:pic>
        <p:nvPicPr>
          <p:cNvPr id="7" name="Image 6"/>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9" y="0"/>
            <a:ext cx="1609363" cy="1057451"/>
          </a:xfrm>
          <a:prstGeom prst="rect">
            <a:avLst/>
          </a:prstGeom>
          <a:ln>
            <a:noFill/>
          </a:ln>
          <a:effectLst>
            <a:softEdge rad="112500"/>
          </a:effectLst>
        </p:spPr>
      </p:pic>
      <p:pic>
        <p:nvPicPr>
          <p:cNvPr id="8" name="Picture 2" descr="https://s-media-cache-ak0.pinimg.com/236x/ec/b5/02/ecb50208ff0ebb5e0156d10bacf41507.jpg"/>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t="18968" b="5728"/>
          <a:stretch/>
        </p:blipFill>
        <p:spPr bwMode="auto">
          <a:xfrm>
            <a:off x="1" y="1116132"/>
            <a:ext cx="1609344" cy="11451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Image 8"/>
          <p:cNvPicPr>
            <a:picLocks noChangeAspect="1"/>
          </p:cNvPicPr>
          <p:nvPr/>
        </p:nvPicPr>
        <p:blipFill rotWithShape="1">
          <a:blip r:embed="rId5"/>
          <a:srcRect l="4083" t="34444" r="43584" b="12074"/>
          <a:stretch/>
        </p:blipFill>
        <p:spPr>
          <a:xfrm>
            <a:off x="-19" y="2315365"/>
            <a:ext cx="1609364" cy="1036093"/>
          </a:xfrm>
          <a:prstGeom prst="rect">
            <a:avLst/>
          </a:prstGeom>
          <a:ln>
            <a:noFill/>
          </a:ln>
          <a:effectLst>
            <a:softEdge rad="112500"/>
          </a:effectLst>
        </p:spPr>
      </p:pic>
      <p:pic>
        <p:nvPicPr>
          <p:cNvPr id="10" name="Picture 4" descr="http://www.genoseq.ucla.edu/images/9/92/Miseq-personal-sequencer.png"/>
          <p:cNvPicPr>
            <a:picLocks noChangeAspect="1" noChangeArrowheads="1"/>
          </p:cNvPicPr>
          <p:nvPr/>
        </p:nvPicPr>
        <p:blipFill rotWithShape="1">
          <a:blip r:embed="rId6" cstate="print">
            <a:lum bright="70000" contrast="-70000"/>
            <a:extLst>
              <a:ext uri="{28A0092B-C50C-407E-A947-70E740481C1C}">
                <a14:useLocalDpi xmlns:a14="http://schemas.microsoft.com/office/drawing/2010/main" val="0"/>
              </a:ext>
            </a:extLst>
          </a:blip>
          <a:srcRect l="8990" r="3901"/>
          <a:stretch/>
        </p:blipFill>
        <p:spPr bwMode="auto">
          <a:xfrm>
            <a:off x="0" y="3405561"/>
            <a:ext cx="1607117" cy="11501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Image 10"/>
          <p:cNvPicPr>
            <a:picLocks noChangeAspect="1"/>
          </p:cNvPicPr>
          <p:nvPr/>
        </p:nvPicPr>
        <p:blipFill rotWithShape="1">
          <a:blip r:embed="rId7">
            <a:lum bright="70000" contrast="-70000"/>
          </a:blip>
          <a:srcRect t="27630" r="49116" b="18337"/>
          <a:stretch/>
        </p:blipFill>
        <p:spPr>
          <a:xfrm>
            <a:off x="-19" y="4609372"/>
            <a:ext cx="1607136" cy="1015592"/>
          </a:xfrm>
          <a:prstGeom prst="rect">
            <a:avLst/>
          </a:prstGeom>
          <a:ln>
            <a:noFill/>
          </a:ln>
          <a:effectLst>
            <a:softEdge rad="112500"/>
          </a:effectLst>
        </p:spPr>
      </p:pic>
      <p:pic>
        <p:nvPicPr>
          <p:cNvPr id="12" name="Image 11"/>
          <p:cNvPicPr>
            <a:picLocks noChangeAspect="1"/>
          </p:cNvPicPr>
          <p:nvPr/>
        </p:nvPicPr>
        <p:blipFill rotWithShape="1">
          <a:blip r:embed="rId8" cstate="print">
            <a:lum bright="70000" contrast="-70000"/>
            <a:extLst>
              <a:ext uri="{28A0092B-C50C-407E-A947-70E740481C1C}">
                <a14:useLocalDpi xmlns:a14="http://schemas.microsoft.com/office/drawing/2010/main" val="0"/>
              </a:ext>
            </a:extLst>
          </a:blip>
          <a:srcRect t="20235" r="24627"/>
          <a:stretch/>
        </p:blipFill>
        <p:spPr>
          <a:xfrm rot="5400000">
            <a:off x="224116" y="5454546"/>
            <a:ext cx="1159956" cy="1608189"/>
          </a:xfrm>
          <a:prstGeom prst="rect">
            <a:avLst/>
          </a:prstGeom>
          <a:ln>
            <a:noFill/>
          </a:ln>
          <a:effectLst>
            <a:softEdge rad="112500"/>
          </a:effectLst>
        </p:spPr>
      </p:pic>
      <p:pic>
        <p:nvPicPr>
          <p:cNvPr id="13" name="Espace réservé du contenu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18592" y="2204888"/>
            <a:ext cx="2880242" cy="2160182"/>
          </a:xfrm>
          <a:prstGeom prst="rect">
            <a:avLst/>
          </a:prstGeom>
          <a:effectLst>
            <a:outerShdw blurRad="25400" dir="17880000">
              <a:srgbClr val="000000">
                <a:alpha val="46000"/>
              </a:srgbClr>
            </a:outerShdw>
          </a:effectLst>
        </p:spPr>
      </p:pic>
      <p:pic>
        <p:nvPicPr>
          <p:cNvPr id="2050" name="Picture 2" descr="http://biology.clc.uc.edu/fankhauser/Labs/Genetics/Buccal_DNA_isolation/buccal_dna_images/14_save_200_uL_supernatnat_P219304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16364" y="4498026"/>
            <a:ext cx="2882470" cy="2161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39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91186" y="87001"/>
            <a:ext cx="7765322" cy="970450"/>
          </a:xfrm>
        </p:spPr>
        <p:txBody>
          <a:bodyPr/>
          <a:lstStyle/>
          <a:p>
            <a:r>
              <a:rPr lang="en-US" dirty="0" smtClean="0"/>
              <a:t>4. Sequencing</a:t>
            </a:r>
            <a:endParaRPr lang="en-US" dirty="0"/>
          </a:p>
        </p:txBody>
      </p:sp>
      <p:sp>
        <p:nvSpPr>
          <p:cNvPr id="3" name="Espace réservé du contenu 2"/>
          <p:cNvSpPr>
            <a:spLocks noGrp="1"/>
          </p:cNvSpPr>
          <p:nvPr>
            <p:ph idx="1"/>
          </p:nvPr>
        </p:nvSpPr>
        <p:spPr>
          <a:xfrm>
            <a:off x="1691186" y="1519090"/>
            <a:ext cx="7452814" cy="4058751"/>
          </a:xfrm>
        </p:spPr>
        <p:txBody>
          <a:bodyPr/>
          <a:lstStyle/>
          <a:p>
            <a:r>
              <a:rPr lang="en-US" dirty="0" smtClean="0"/>
              <a:t>Different techniques</a:t>
            </a:r>
          </a:p>
          <a:p>
            <a:pPr lvl="1"/>
            <a:r>
              <a:rPr lang="en-US" dirty="0" smtClean="0"/>
              <a:t>454 pyrosequencing</a:t>
            </a:r>
          </a:p>
          <a:p>
            <a:pPr lvl="1"/>
            <a:r>
              <a:rPr lang="en-US" dirty="0" smtClean="0"/>
              <a:t>Ion torrent</a:t>
            </a:r>
          </a:p>
          <a:p>
            <a:pPr lvl="1"/>
            <a:r>
              <a:rPr lang="en-US" dirty="0" smtClean="0"/>
              <a:t>Illumina</a:t>
            </a:r>
          </a:p>
          <a:p>
            <a:pPr lvl="2"/>
            <a:r>
              <a:rPr lang="en-US" dirty="0" err="1"/>
              <a:t>Hiseq</a:t>
            </a:r>
            <a:r>
              <a:rPr lang="en-US" dirty="0"/>
              <a:t> x-ten : 2*150bp, </a:t>
            </a:r>
            <a:r>
              <a:rPr lang="en-US" u="sng" dirty="0"/>
              <a:t>3 Billion </a:t>
            </a:r>
            <a:r>
              <a:rPr lang="en-US" dirty="0"/>
              <a:t>reads</a:t>
            </a:r>
          </a:p>
          <a:p>
            <a:pPr lvl="2"/>
            <a:r>
              <a:rPr lang="en-US" dirty="0" err="1" smtClean="0"/>
              <a:t>Miseq</a:t>
            </a:r>
            <a:r>
              <a:rPr lang="en-US" dirty="0" smtClean="0"/>
              <a:t> : 2*150bp, 25 Million reads.  ≈ 60.000 reads/sample if 384 samples</a:t>
            </a:r>
          </a:p>
        </p:txBody>
      </p:sp>
      <p:pic>
        <p:nvPicPr>
          <p:cNvPr id="2050" name="Picture 2" descr="http://www.genoseq.ucla.edu/images/9/92/Miseq-personal-sequencer.png"/>
          <p:cNvPicPr>
            <a:picLocks noChangeAspect="1" noChangeArrowheads="1"/>
          </p:cNvPicPr>
          <p:nvPr/>
        </p:nvPicPr>
        <p:blipFill rotWithShape="1">
          <a:blip r:embed="rId3">
            <a:extLst>
              <a:ext uri="{28A0092B-C50C-407E-A947-70E740481C1C}">
                <a14:useLocalDpi xmlns:a14="http://schemas.microsoft.com/office/drawing/2010/main" val="0"/>
              </a:ext>
            </a:extLst>
          </a:blip>
          <a:srcRect l="9616" t="5542" r="6969" b="6553"/>
          <a:stretch/>
        </p:blipFill>
        <p:spPr bwMode="auto">
          <a:xfrm>
            <a:off x="2400850" y="4808914"/>
            <a:ext cx="2646218" cy="153785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9" y="0"/>
            <a:ext cx="1609363" cy="1057451"/>
          </a:xfrm>
          <a:prstGeom prst="rect">
            <a:avLst/>
          </a:prstGeom>
          <a:ln>
            <a:noFill/>
          </a:ln>
          <a:effectLst>
            <a:softEdge rad="112500"/>
          </a:effectLst>
        </p:spPr>
      </p:pic>
      <p:pic>
        <p:nvPicPr>
          <p:cNvPr id="6" name="Picture 2" descr="https://s-media-cache-ak0.pinimg.com/236x/ec/b5/02/ecb50208ff0ebb5e0156d10bacf41507.jpg"/>
          <p:cNvPicPr>
            <a:picLocks noChangeAspect="1" noChangeArrowheads="1"/>
          </p:cNvPicPr>
          <p:nvPr/>
        </p:nvPicPr>
        <p:blipFill rotWithShape="1">
          <a:blip r:embed="rId5">
            <a:lum bright="70000" contrast="-70000"/>
            <a:extLst>
              <a:ext uri="{28A0092B-C50C-407E-A947-70E740481C1C}">
                <a14:useLocalDpi xmlns:a14="http://schemas.microsoft.com/office/drawing/2010/main" val="0"/>
              </a:ext>
            </a:extLst>
          </a:blip>
          <a:srcRect t="18968" b="5728"/>
          <a:stretch/>
        </p:blipFill>
        <p:spPr bwMode="auto">
          <a:xfrm>
            <a:off x="1" y="1116132"/>
            <a:ext cx="1609344" cy="11451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rotWithShape="1">
          <a:blip r:embed="rId6">
            <a:lum bright="70000" contrast="-70000"/>
          </a:blip>
          <a:srcRect l="4083" t="34444" r="43584" b="12074"/>
          <a:stretch/>
        </p:blipFill>
        <p:spPr>
          <a:xfrm>
            <a:off x="-19" y="2315365"/>
            <a:ext cx="1609364" cy="1036093"/>
          </a:xfrm>
          <a:prstGeom prst="rect">
            <a:avLst/>
          </a:prstGeom>
          <a:ln>
            <a:noFill/>
          </a:ln>
          <a:effectLst>
            <a:softEdge rad="112500"/>
          </a:effectLst>
        </p:spPr>
      </p:pic>
      <p:pic>
        <p:nvPicPr>
          <p:cNvPr id="8" name="Picture 4" descr="http://www.genoseq.ucla.edu/images/9/92/Miseq-personal-sequencer.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90" r="3901"/>
          <a:stretch/>
        </p:blipFill>
        <p:spPr bwMode="auto">
          <a:xfrm>
            <a:off x="0" y="3405561"/>
            <a:ext cx="1607117" cy="11501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Image 8"/>
          <p:cNvPicPr>
            <a:picLocks noChangeAspect="1"/>
          </p:cNvPicPr>
          <p:nvPr/>
        </p:nvPicPr>
        <p:blipFill rotWithShape="1">
          <a:blip r:embed="rId7">
            <a:lum bright="70000" contrast="-70000"/>
          </a:blip>
          <a:srcRect t="27630" r="49116" b="18337"/>
          <a:stretch/>
        </p:blipFill>
        <p:spPr>
          <a:xfrm>
            <a:off x="-19" y="4609372"/>
            <a:ext cx="1607136" cy="1015592"/>
          </a:xfrm>
          <a:prstGeom prst="rect">
            <a:avLst/>
          </a:prstGeom>
          <a:ln>
            <a:noFill/>
          </a:ln>
          <a:effectLst>
            <a:softEdge rad="112500"/>
          </a:effectLst>
        </p:spPr>
      </p:pic>
      <p:pic>
        <p:nvPicPr>
          <p:cNvPr id="10" name="Image 9"/>
          <p:cNvPicPr>
            <a:picLocks noChangeAspect="1"/>
          </p:cNvPicPr>
          <p:nvPr/>
        </p:nvPicPr>
        <p:blipFill rotWithShape="1">
          <a:blip r:embed="rId8" cstate="print">
            <a:lum bright="70000" contrast="-70000"/>
            <a:extLst>
              <a:ext uri="{28A0092B-C50C-407E-A947-70E740481C1C}">
                <a14:useLocalDpi xmlns:a14="http://schemas.microsoft.com/office/drawing/2010/main" val="0"/>
              </a:ext>
            </a:extLst>
          </a:blip>
          <a:srcRect t="20235" r="24627"/>
          <a:stretch/>
        </p:blipFill>
        <p:spPr>
          <a:xfrm rot="5400000">
            <a:off x="224116" y="5454546"/>
            <a:ext cx="1159956" cy="1608189"/>
          </a:xfrm>
          <a:prstGeom prst="rect">
            <a:avLst/>
          </a:prstGeom>
          <a:ln>
            <a:noFill/>
          </a:ln>
          <a:effectLst>
            <a:softEdge rad="112500"/>
          </a:effectLst>
        </p:spPr>
      </p:pic>
      <p:pic>
        <p:nvPicPr>
          <p:cNvPr id="5124" name="Picture 4" descr="https://support.illumina.com/content/dam/illumina-support/images/customerportal/home/hiseq-4000.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119" t="12000" r="12419" b="16800"/>
          <a:stretch/>
        </p:blipFill>
        <p:spPr bwMode="auto">
          <a:xfrm>
            <a:off x="5572047" y="4673693"/>
            <a:ext cx="2458469" cy="1808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965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9" y="0"/>
            <a:ext cx="1609363" cy="1057451"/>
          </a:xfrm>
          <a:prstGeom prst="rect">
            <a:avLst/>
          </a:prstGeom>
          <a:ln>
            <a:noFill/>
          </a:ln>
          <a:effectLst>
            <a:softEdge rad="112500"/>
          </a:effectLst>
        </p:spPr>
      </p:pic>
      <p:pic>
        <p:nvPicPr>
          <p:cNvPr id="1026" name="Picture 2" descr="https://s-media-cache-ak0.pinimg.com/236x/ec/b5/02/ecb50208ff0ebb5e0156d10bacf41507.jpg"/>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t="18968" b="5728"/>
          <a:stretch/>
        </p:blipFill>
        <p:spPr bwMode="auto">
          <a:xfrm>
            <a:off x="1" y="1116132"/>
            <a:ext cx="1609344" cy="11451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rotWithShape="1">
          <a:blip r:embed="rId5">
            <a:lum bright="70000" contrast="-70000"/>
          </a:blip>
          <a:srcRect l="4083" t="34444" r="43584" b="12074"/>
          <a:stretch/>
        </p:blipFill>
        <p:spPr>
          <a:xfrm>
            <a:off x="-19" y="2315365"/>
            <a:ext cx="1609364" cy="1036093"/>
          </a:xfrm>
          <a:prstGeom prst="rect">
            <a:avLst/>
          </a:prstGeom>
          <a:ln>
            <a:noFill/>
          </a:ln>
          <a:effectLst>
            <a:softEdge rad="112500"/>
          </a:effectLst>
        </p:spPr>
      </p:pic>
      <p:pic>
        <p:nvPicPr>
          <p:cNvPr id="1028" name="Picture 4" descr="http://www.genoseq.ucla.edu/images/9/92/Miseq-personal-sequencer.png"/>
          <p:cNvPicPr>
            <a:picLocks noChangeAspect="1" noChangeArrowheads="1"/>
          </p:cNvPicPr>
          <p:nvPr/>
        </p:nvPicPr>
        <p:blipFill rotWithShape="1">
          <a:blip r:embed="rId6" cstate="print">
            <a:lum bright="70000" contrast="-70000"/>
            <a:extLst>
              <a:ext uri="{28A0092B-C50C-407E-A947-70E740481C1C}">
                <a14:useLocalDpi xmlns:a14="http://schemas.microsoft.com/office/drawing/2010/main" val="0"/>
              </a:ext>
            </a:extLst>
          </a:blip>
          <a:srcRect l="8990" r="3901"/>
          <a:stretch/>
        </p:blipFill>
        <p:spPr bwMode="auto">
          <a:xfrm>
            <a:off x="0" y="3405561"/>
            <a:ext cx="1607117" cy="11501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rotWithShape="1">
          <a:blip r:embed="rId7"/>
          <a:srcRect t="27630" r="49116" b="18337"/>
          <a:stretch/>
        </p:blipFill>
        <p:spPr>
          <a:xfrm>
            <a:off x="-19" y="4609372"/>
            <a:ext cx="1607136" cy="1015592"/>
          </a:xfrm>
          <a:prstGeom prst="rect">
            <a:avLst/>
          </a:prstGeom>
          <a:ln>
            <a:noFill/>
          </a:ln>
          <a:effectLst>
            <a:softEdge rad="112500"/>
          </a:effectLst>
        </p:spPr>
      </p:pic>
      <p:pic>
        <p:nvPicPr>
          <p:cNvPr id="6" name="Image 5"/>
          <p:cNvPicPr>
            <a:picLocks noChangeAspect="1"/>
          </p:cNvPicPr>
          <p:nvPr/>
        </p:nvPicPr>
        <p:blipFill rotWithShape="1">
          <a:blip r:embed="rId8" cstate="print">
            <a:lum bright="70000" contrast="-70000"/>
            <a:extLst>
              <a:ext uri="{28A0092B-C50C-407E-A947-70E740481C1C}">
                <a14:useLocalDpi xmlns:a14="http://schemas.microsoft.com/office/drawing/2010/main" val="0"/>
              </a:ext>
            </a:extLst>
          </a:blip>
          <a:srcRect t="20235" r="24627"/>
          <a:stretch/>
        </p:blipFill>
        <p:spPr>
          <a:xfrm rot="5400000">
            <a:off x="224116" y="5454546"/>
            <a:ext cx="1159956" cy="1608189"/>
          </a:xfrm>
          <a:prstGeom prst="rect">
            <a:avLst/>
          </a:prstGeom>
          <a:ln>
            <a:noFill/>
          </a:ln>
          <a:effectLst>
            <a:softEdge rad="112500"/>
          </a:effectLst>
        </p:spPr>
      </p:pic>
      <p:sp>
        <p:nvSpPr>
          <p:cNvPr id="12" name="Titre 1"/>
          <p:cNvSpPr>
            <a:spLocks noGrp="1"/>
          </p:cNvSpPr>
          <p:nvPr>
            <p:ph type="title"/>
          </p:nvPr>
        </p:nvSpPr>
        <p:spPr>
          <a:xfrm>
            <a:off x="1607117" y="62771"/>
            <a:ext cx="7765322" cy="970450"/>
          </a:xfrm>
        </p:spPr>
        <p:txBody>
          <a:bodyPr/>
          <a:lstStyle/>
          <a:p>
            <a:r>
              <a:rPr lang="en-US" dirty="0" smtClean="0"/>
              <a:t>5. Sequence processing</a:t>
            </a:r>
            <a:endParaRPr lang="en-US" dirty="0"/>
          </a:p>
        </p:txBody>
      </p:sp>
      <p:sp>
        <p:nvSpPr>
          <p:cNvPr id="13" name="Espace réservé du contenu 2"/>
          <p:cNvSpPr>
            <a:spLocks noGrp="1"/>
          </p:cNvSpPr>
          <p:nvPr>
            <p:ph idx="1"/>
          </p:nvPr>
        </p:nvSpPr>
        <p:spPr>
          <a:xfrm>
            <a:off x="1607117" y="1748774"/>
            <a:ext cx="7765322" cy="4058751"/>
          </a:xfrm>
        </p:spPr>
        <p:txBody>
          <a:bodyPr/>
          <a:lstStyle/>
          <a:p>
            <a:pPr marL="36900" indent="0">
              <a:buNone/>
            </a:pPr>
            <a:endParaRPr lang="en-US" dirty="0" smtClean="0">
              <a:sym typeface="Wingdings" panose="05000000000000000000" pitchFamily="2" charset="2"/>
            </a:endParaRPr>
          </a:p>
          <a:p>
            <a:r>
              <a:rPr lang="fr-BE" dirty="0" smtClean="0"/>
              <a:t>FASTQ format</a:t>
            </a:r>
          </a:p>
          <a:p>
            <a:endParaRPr lang="en-US" dirty="0"/>
          </a:p>
        </p:txBody>
      </p:sp>
      <p:sp>
        <p:nvSpPr>
          <p:cNvPr id="14" name="Rectangle 3"/>
          <p:cNvSpPr>
            <a:spLocks noChangeArrowheads="1"/>
          </p:cNvSpPr>
          <p:nvPr/>
        </p:nvSpPr>
        <p:spPr bwMode="auto">
          <a:xfrm>
            <a:off x="1607117" y="3935837"/>
            <a:ext cx="7445443" cy="1077218"/>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@SEQ_ID GATTTGGGGTTCAAAGCAGTATCGATCAAATAGTAAATCCATTTGTTCAACTCACAGTT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!''*((((***+))%%%++)(%%%%).1***-*''))**55CCF&gt;&gt;&gt;&gt;&gt;&gt;CCCCCCC65</a:t>
            </a:r>
            <a:r>
              <a:rPr kumimoji="0" lang="en-US" altLang="en-US" sz="1600" b="0" i="0" u="none" strike="noStrike" cap="none" normalizeH="0" baseline="0" dirty="0" smtClean="0">
                <a:ln>
                  <a:noFill/>
                </a:ln>
                <a:solidFill>
                  <a:schemeClr val="tx1"/>
                </a:solidFill>
                <a:effectLst/>
              </a:rPr>
              <a:t> </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
        <p:nvSpPr>
          <p:cNvPr id="15" name="ZoneTexte 14"/>
          <p:cNvSpPr txBox="1"/>
          <p:nvPr/>
        </p:nvSpPr>
        <p:spPr>
          <a:xfrm>
            <a:off x="1607117" y="2837425"/>
            <a:ext cx="1438214" cy="369332"/>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r>
              <a:rPr lang="fr-BE" dirty="0" err="1" smtClean="0"/>
              <a:t>Sequence</a:t>
            </a:r>
            <a:r>
              <a:rPr lang="fr-BE" dirty="0" smtClean="0"/>
              <a:t> ID</a:t>
            </a:r>
            <a:endParaRPr lang="en-US" dirty="0"/>
          </a:p>
        </p:txBody>
      </p:sp>
      <p:sp>
        <p:nvSpPr>
          <p:cNvPr id="19" name="ZoneTexte 18"/>
          <p:cNvSpPr txBox="1"/>
          <p:nvPr/>
        </p:nvSpPr>
        <p:spPr>
          <a:xfrm>
            <a:off x="3919634" y="5632560"/>
            <a:ext cx="1572866" cy="369332"/>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r>
              <a:rPr lang="fr-BE" dirty="0" err="1" smtClean="0"/>
              <a:t>Quality</a:t>
            </a:r>
            <a:r>
              <a:rPr lang="fr-BE" dirty="0" smtClean="0"/>
              <a:t> scores</a:t>
            </a:r>
            <a:endParaRPr lang="en-US" dirty="0"/>
          </a:p>
        </p:txBody>
      </p:sp>
      <p:sp>
        <p:nvSpPr>
          <p:cNvPr id="20" name="ZoneTexte 19"/>
          <p:cNvSpPr txBox="1"/>
          <p:nvPr/>
        </p:nvSpPr>
        <p:spPr>
          <a:xfrm>
            <a:off x="3850387" y="3056203"/>
            <a:ext cx="1840568" cy="369332"/>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r>
              <a:rPr lang="fr-BE" dirty="0" err="1" smtClean="0"/>
              <a:t>Actual</a:t>
            </a:r>
            <a:r>
              <a:rPr lang="fr-BE" dirty="0" smtClean="0"/>
              <a:t> </a:t>
            </a:r>
            <a:r>
              <a:rPr lang="fr-BE" dirty="0" err="1" smtClean="0"/>
              <a:t>sequence</a:t>
            </a:r>
            <a:r>
              <a:rPr lang="fr-BE" dirty="0" smtClean="0"/>
              <a:t> </a:t>
            </a:r>
            <a:endParaRPr lang="en-US" dirty="0"/>
          </a:p>
        </p:txBody>
      </p:sp>
      <p:sp>
        <p:nvSpPr>
          <p:cNvPr id="17" name="Flèche vers le bas 16"/>
          <p:cNvSpPr/>
          <p:nvPr/>
        </p:nvSpPr>
        <p:spPr>
          <a:xfrm>
            <a:off x="4669422" y="4996812"/>
            <a:ext cx="182880" cy="5843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èche vers le haut 17"/>
          <p:cNvSpPr/>
          <p:nvPr/>
        </p:nvSpPr>
        <p:spPr>
          <a:xfrm>
            <a:off x="2210516" y="3316332"/>
            <a:ext cx="190317" cy="63222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èche vers le haut 22"/>
          <p:cNvSpPr/>
          <p:nvPr/>
        </p:nvSpPr>
        <p:spPr>
          <a:xfrm>
            <a:off x="4661985" y="3563923"/>
            <a:ext cx="190317" cy="63222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8697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9" y="0"/>
            <a:ext cx="1609363" cy="1057451"/>
          </a:xfrm>
          <a:prstGeom prst="rect">
            <a:avLst/>
          </a:prstGeom>
          <a:ln>
            <a:noFill/>
          </a:ln>
          <a:effectLst>
            <a:softEdge rad="112500"/>
          </a:effectLst>
        </p:spPr>
      </p:pic>
      <p:pic>
        <p:nvPicPr>
          <p:cNvPr id="1026" name="Picture 2" descr="https://s-media-cache-ak0.pinimg.com/236x/ec/b5/02/ecb50208ff0ebb5e0156d10bacf41507.jpg"/>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t="18968" b="5728"/>
          <a:stretch/>
        </p:blipFill>
        <p:spPr bwMode="auto">
          <a:xfrm>
            <a:off x="1" y="1116132"/>
            <a:ext cx="1609344" cy="11451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rotWithShape="1">
          <a:blip r:embed="rId5">
            <a:lum bright="70000" contrast="-70000"/>
          </a:blip>
          <a:srcRect l="4083" t="34444" r="43584" b="12074"/>
          <a:stretch/>
        </p:blipFill>
        <p:spPr>
          <a:xfrm>
            <a:off x="-19" y="2315365"/>
            <a:ext cx="1609364" cy="1036093"/>
          </a:xfrm>
          <a:prstGeom prst="rect">
            <a:avLst/>
          </a:prstGeom>
          <a:ln>
            <a:noFill/>
          </a:ln>
          <a:effectLst>
            <a:softEdge rad="112500"/>
          </a:effectLst>
        </p:spPr>
      </p:pic>
      <p:pic>
        <p:nvPicPr>
          <p:cNvPr id="1028" name="Picture 4" descr="http://www.genoseq.ucla.edu/images/9/92/Miseq-personal-sequencer.png"/>
          <p:cNvPicPr>
            <a:picLocks noChangeAspect="1" noChangeArrowheads="1"/>
          </p:cNvPicPr>
          <p:nvPr/>
        </p:nvPicPr>
        <p:blipFill rotWithShape="1">
          <a:blip r:embed="rId6" cstate="print">
            <a:lum bright="70000" contrast="-70000"/>
            <a:extLst>
              <a:ext uri="{28A0092B-C50C-407E-A947-70E740481C1C}">
                <a14:useLocalDpi xmlns:a14="http://schemas.microsoft.com/office/drawing/2010/main" val="0"/>
              </a:ext>
            </a:extLst>
          </a:blip>
          <a:srcRect l="8990" r="3901"/>
          <a:stretch/>
        </p:blipFill>
        <p:spPr bwMode="auto">
          <a:xfrm>
            <a:off x="0" y="3405561"/>
            <a:ext cx="1607117" cy="11501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rotWithShape="1">
          <a:blip r:embed="rId7"/>
          <a:srcRect t="27630" r="49116" b="18337"/>
          <a:stretch/>
        </p:blipFill>
        <p:spPr>
          <a:xfrm>
            <a:off x="-19" y="4609372"/>
            <a:ext cx="1607136" cy="1015592"/>
          </a:xfrm>
          <a:prstGeom prst="rect">
            <a:avLst/>
          </a:prstGeom>
          <a:ln>
            <a:noFill/>
          </a:ln>
          <a:effectLst>
            <a:softEdge rad="112500"/>
          </a:effectLst>
        </p:spPr>
      </p:pic>
      <p:pic>
        <p:nvPicPr>
          <p:cNvPr id="6" name="Image 5"/>
          <p:cNvPicPr>
            <a:picLocks noChangeAspect="1"/>
          </p:cNvPicPr>
          <p:nvPr/>
        </p:nvPicPr>
        <p:blipFill rotWithShape="1">
          <a:blip r:embed="rId8" cstate="print">
            <a:lum bright="70000" contrast="-70000"/>
            <a:extLst>
              <a:ext uri="{28A0092B-C50C-407E-A947-70E740481C1C}">
                <a14:useLocalDpi xmlns:a14="http://schemas.microsoft.com/office/drawing/2010/main" val="0"/>
              </a:ext>
            </a:extLst>
          </a:blip>
          <a:srcRect t="20235" r="24627"/>
          <a:stretch/>
        </p:blipFill>
        <p:spPr>
          <a:xfrm rot="5400000">
            <a:off x="224116" y="5454546"/>
            <a:ext cx="1159956" cy="1608189"/>
          </a:xfrm>
          <a:prstGeom prst="rect">
            <a:avLst/>
          </a:prstGeom>
          <a:ln>
            <a:noFill/>
          </a:ln>
          <a:effectLst>
            <a:softEdge rad="112500"/>
          </a:effectLst>
        </p:spPr>
      </p:pic>
      <p:pic>
        <p:nvPicPr>
          <p:cNvPr id="21" name="Image 20"/>
          <p:cNvPicPr>
            <a:picLocks noChangeAspect="1"/>
          </p:cNvPicPr>
          <p:nvPr/>
        </p:nvPicPr>
        <p:blipFill rotWithShape="1">
          <a:blip r:embed="rId7"/>
          <a:srcRect t="25109" r="49116" b="20242"/>
          <a:stretch/>
        </p:blipFill>
        <p:spPr>
          <a:xfrm>
            <a:off x="1939676" y="1304782"/>
            <a:ext cx="6843434" cy="4373880"/>
          </a:xfrm>
          <a:prstGeom prst="rect">
            <a:avLst/>
          </a:prstGeom>
          <a:ln>
            <a:noFill/>
          </a:ln>
          <a:effectLst>
            <a:outerShdw blurRad="292100" dist="139700" dir="2700000" algn="tl" rotWithShape="0">
              <a:srgbClr val="333333">
                <a:alpha val="65000"/>
              </a:srgbClr>
            </a:outerShdw>
          </a:effectLst>
        </p:spPr>
      </p:pic>
      <p:sp>
        <p:nvSpPr>
          <p:cNvPr id="22" name="Titre 1"/>
          <p:cNvSpPr txBox="1">
            <a:spLocks/>
          </p:cNvSpPr>
          <p:nvPr/>
        </p:nvSpPr>
        <p:spPr>
          <a:xfrm>
            <a:off x="1607117" y="62771"/>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5. Sequence processing</a:t>
            </a:r>
            <a:endParaRPr lang="en-US" dirty="0"/>
          </a:p>
        </p:txBody>
      </p:sp>
    </p:spTree>
    <p:extLst>
      <p:ext uri="{BB962C8B-B14F-4D97-AF65-F5344CB8AC3E}">
        <p14:creationId xmlns:p14="http://schemas.microsoft.com/office/powerpoint/2010/main" val="1611853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9" y="0"/>
            <a:ext cx="1609363" cy="1057451"/>
          </a:xfrm>
          <a:prstGeom prst="rect">
            <a:avLst/>
          </a:prstGeom>
          <a:ln>
            <a:noFill/>
          </a:ln>
          <a:effectLst>
            <a:softEdge rad="112500"/>
          </a:effectLst>
        </p:spPr>
      </p:pic>
      <p:pic>
        <p:nvPicPr>
          <p:cNvPr id="1026" name="Picture 2" descr="https://s-media-cache-ak0.pinimg.com/236x/ec/b5/02/ecb50208ff0ebb5e0156d10bacf41507.jpg"/>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t="18968" b="5728"/>
          <a:stretch/>
        </p:blipFill>
        <p:spPr bwMode="auto">
          <a:xfrm>
            <a:off x="1" y="1116132"/>
            <a:ext cx="1609344" cy="11451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rotWithShape="1">
          <a:blip r:embed="rId5">
            <a:lum bright="70000" contrast="-70000"/>
          </a:blip>
          <a:srcRect l="4083" t="34444" r="43584" b="12074"/>
          <a:stretch/>
        </p:blipFill>
        <p:spPr>
          <a:xfrm>
            <a:off x="-19" y="2315365"/>
            <a:ext cx="1609364" cy="1036093"/>
          </a:xfrm>
          <a:prstGeom prst="rect">
            <a:avLst/>
          </a:prstGeom>
          <a:ln>
            <a:noFill/>
          </a:ln>
          <a:effectLst>
            <a:softEdge rad="112500"/>
          </a:effectLst>
        </p:spPr>
      </p:pic>
      <p:pic>
        <p:nvPicPr>
          <p:cNvPr id="1028" name="Picture 4" descr="http://www.genoseq.ucla.edu/images/9/92/Miseq-personal-sequencer.png"/>
          <p:cNvPicPr>
            <a:picLocks noChangeAspect="1" noChangeArrowheads="1"/>
          </p:cNvPicPr>
          <p:nvPr/>
        </p:nvPicPr>
        <p:blipFill rotWithShape="1">
          <a:blip r:embed="rId6" cstate="print">
            <a:lum bright="70000" contrast="-70000"/>
            <a:extLst>
              <a:ext uri="{28A0092B-C50C-407E-A947-70E740481C1C}">
                <a14:useLocalDpi xmlns:a14="http://schemas.microsoft.com/office/drawing/2010/main" val="0"/>
              </a:ext>
            </a:extLst>
          </a:blip>
          <a:srcRect l="8990" r="3901"/>
          <a:stretch/>
        </p:blipFill>
        <p:spPr bwMode="auto">
          <a:xfrm>
            <a:off x="0" y="3405561"/>
            <a:ext cx="1607117" cy="11501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rotWithShape="1">
          <a:blip r:embed="rId7"/>
          <a:srcRect t="27630" r="49116" b="18337"/>
          <a:stretch/>
        </p:blipFill>
        <p:spPr>
          <a:xfrm>
            <a:off x="-19" y="4609372"/>
            <a:ext cx="1607136" cy="1015592"/>
          </a:xfrm>
          <a:prstGeom prst="rect">
            <a:avLst/>
          </a:prstGeom>
          <a:ln>
            <a:noFill/>
          </a:ln>
          <a:effectLst>
            <a:softEdge rad="112500"/>
          </a:effectLst>
        </p:spPr>
      </p:pic>
      <p:pic>
        <p:nvPicPr>
          <p:cNvPr id="6" name="Image 5"/>
          <p:cNvPicPr>
            <a:picLocks noChangeAspect="1"/>
          </p:cNvPicPr>
          <p:nvPr/>
        </p:nvPicPr>
        <p:blipFill rotWithShape="1">
          <a:blip r:embed="rId8" cstate="print">
            <a:lum bright="70000" contrast="-70000"/>
            <a:extLst>
              <a:ext uri="{28A0092B-C50C-407E-A947-70E740481C1C}">
                <a14:useLocalDpi xmlns:a14="http://schemas.microsoft.com/office/drawing/2010/main" val="0"/>
              </a:ext>
            </a:extLst>
          </a:blip>
          <a:srcRect t="20235" r="24627"/>
          <a:stretch/>
        </p:blipFill>
        <p:spPr>
          <a:xfrm rot="5400000">
            <a:off x="224116" y="5454546"/>
            <a:ext cx="1159956" cy="1608189"/>
          </a:xfrm>
          <a:prstGeom prst="rect">
            <a:avLst/>
          </a:prstGeom>
          <a:ln>
            <a:noFill/>
          </a:ln>
          <a:effectLst>
            <a:softEdge rad="112500"/>
          </a:effectLst>
        </p:spPr>
      </p:pic>
      <p:sp>
        <p:nvSpPr>
          <p:cNvPr id="3" name="ZoneTexte 2"/>
          <p:cNvSpPr txBox="1"/>
          <p:nvPr/>
        </p:nvSpPr>
        <p:spPr>
          <a:xfrm>
            <a:off x="2037143" y="1504798"/>
            <a:ext cx="7214475" cy="4093428"/>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fr-BE" sz="2000" dirty="0" err="1" smtClean="0"/>
              <a:t>Overview</a:t>
            </a:r>
            <a:r>
              <a:rPr lang="fr-BE" sz="2000" dirty="0" smtClean="0"/>
              <a:t> of the </a:t>
            </a:r>
            <a:r>
              <a:rPr lang="fr-BE" sz="2000" dirty="0" err="1" smtClean="0"/>
              <a:t>steps</a:t>
            </a:r>
            <a:endParaRPr lang="fr-BE" sz="2000" dirty="0" smtClean="0"/>
          </a:p>
          <a:p>
            <a:pPr marL="800100" lvl="1" indent="-342900">
              <a:lnSpc>
                <a:spcPct val="150000"/>
              </a:lnSpc>
              <a:buFont typeface="+mj-lt"/>
              <a:buAutoNum type="arabicPeriod"/>
            </a:pPr>
            <a:r>
              <a:rPr lang="fr-BE" sz="2000" dirty="0" smtClean="0"/>
              <a:t>Assemble pair-</a:t>
            </a:r>
            <a:r>
              <a:rPr lang="fr-BE" sz="2000" dirty="0" err="1" smtClean="0"/>
              <a:t>ended</a:t>
            </a:r>
            <a:r>
              <a:rPr lang="fr-BE" sz="2000" dirty="0" smtClean="0"/>
              <a:t> </a:t>
            </a:r>
            <a:r>
              <a:rPr lang="fr-BE" sz="2000" dirty="0" err="1" smtClean="0"/>
              <a:t>sequences</a:t>
            </a:r>
            <a:endParaRPr lang="fr-BE" sz="2000" dirty="0" smtClean="0"/>
          </a:p>
          <a:p>
            <a:pPr marL="800100" lvl="1" indent="-342900">
              <a:lnSpc>
                <a:spcPct val="150000"/>
              </a:lnSpc>
              <a:buFont typeface="+mj-lt"/>
              <a:buAutoNum type="arabicPeriod"/>
            </a:pPr>
            <a:r>
              <a:rPr lang="fr-BE" sz="2000" dirty="0" err="1" smtClean="0"/>
              <a:t>Discard</a:t>
            </a:r>
            <a:r>
              <a:rPr lang="fr-BE" sz="2000" dirty="0" smtClean="0"/>
              <a:t> </a:t>
            </a:r>
            <a:r>
              <a:rPr lang="fr-BE" sz="2000" dirty="0" err="1" smtClean="0"/>
              <a:t>too</a:t>
            </a:r>
            <a:r>
              <a:rPr lang="fr-BE" sz="2000" dirty="0" smtClean="0"/>
              <a:t> short or </a:t>
            </a:r>
            <a:r>
              <a:rPr lang="fr-BE" sz="2000" dirty="0" err="1" smtClean="0"/>
              <a:t>too</a:t>
            </a:r>
            <a:r>
              <a:rPr lang="fr-BE" sz="2000" dirty="0" smtClean="0"/>
              <a:t> long </a:t>
            </a:r>
            <a:r>
              <a:rPr lang="fr-BE" sz="2000" dirty="0" err="1" smtClean="0"/>
              <a:t>sequences</a:t>
            </a:r>
            <a:endParaRPr lang="fr-BE" sz="2000" dirty="0" smtClean="0"/>
          </a:p>
          <a:p>
            <a:pPr marL="800100" lvl="1" indent="-342900">
              <a:lnSpc>
                <a:spcPct val="150000"/>
              </a:lnSpc>
              <a:buFont typeface="+mj-lt"/>
              <a:buAutoNum type="arabicPeriod"/>
            </a:pPr>
            <a:r>
              <a:rPr lang="fr-BE" sz="2000" dirty="0" err="1" smtClean="0"/>
              <a:t>Remove</a:t>
            </a:r>
            <a:r>
              <a:rPr lang="fr-BE" sz="2000" dirty="0" smtClean="0"/>
              <a:t> </a:t>
            </a:r>
            <a:r>
              <a:rPr lang="fr-BE" sz="2000" dirty="0" err="1" smtClean="0"/>
              <a:t>primers</a:t>
            </a:r>
            <a:r>
              <a:rPr lang="fr-BE" sz="2000" dirty="0" smtClean="0"/>
              <a:t> on </a:t>
            </a:r>
            <a:r>
              <a:rPr lang="fr-BE" sz="2000" dirty="0" err="1" smtClean="0"/>
              <a:t>both</a:t>
            </a:r>
            <a:r>
              <a:rPr lang="fr-BE" sz="2000" dirty="0" smtClean="0"/>
              <a:t> ends</a:t>
            </a:r>
          </a:p>
          <a:p>
            <a:pPr marL="800100" lvl="1" indent="-342900">
              <a:lnSpc>
                <a:spcPct val="150000"/>
              </a:lnSpc>
              <a:buFont typeface="+mj-lt"/>
              <a:buAutoNum type="arabicPeriod"/>
            </a:pPr>
            <a:r>
              <a:rPr lang="fr-BE" sz="2000" dirty="0" err="1" smtClean="0"/>
              <a:t>Discard</a:t>
            </a:r>
            <a:r>
              <a:rPr lang="fr-BE" sz="2000" dirty="0" smtClean="0"/>
              <a:t> </a:t>
            </a:r>
            <a:r>
              <a:rPr lang="fr-BE" sz="2000" dirty="0" err="1" smtClean="0"/>
              <a:t>sequences</a:t>
            </a:r>
            <a:r>
              <a:rPr lang="fr-BE" sz="2000" dirty="0" smtClean="0"/>
              <a:t> </a:t>
            </a:r>
            <a:r>
              <a:rPr lang="fr-BE" sz="2000" dirty="0" err="1" smtClean="0"/>
              <a:t>with</a:t>
            </a:r>
            <a:r>
              <a:rPr lang="fr-BE" sz="2000" dirty="0" smtClean="0"/>
              <a:t> </a:t>
            </a:r>
            <a:r>
              <a:rPr lang="fr-BE" sz="2000" dirty="0" err="1" smtClean="0"/>
              <a:t>low</a:t>
            </a:r>
            <a:r>
              <a:rPr lang="fr-BE" sz="2000" dirty="0" smtClean="0"/>
              <a:t> </a:t>
            </a:r>
            <a:r>
              <a:rPr lang="fr-BE" sz="2000" dirty="0" err="1" smtClean="0"/>
              <a:t>quality</a:t>
            </a:r>
            <a:r>
              <a:rPr lang="fr-BE" sz="2000" dirty="0" smtClean="0"/>
              <a:t> scores</a:t>
            </a:r>
          </a:p>
          <a:p>
            <a:pPr marL="800100" lvl="1" indent="-342900">
              <a:lnSpc>
                <a:spcPct val="150000"/>
              </a:lnSpc>
              <a:buFont typeface="+mj-lt"/>
              <a:buAutoNum type="arabicPeriod"/>
            </a:pPr>
            <a:r>
              <a:rPr lang="fr-BE" sz="2000" dirty="0" err="1" smtClean="0"/>
              <a:t>Discard</a:t>
            </a:r>
            <a:r>
              <a:rPr lang="fr-BE" sz="2000" dirty="0" smtClean="0"/>
              <a:t> </a:t>
            </a:r>
            <a:r>
              <a:rPr lang="fr-BE" sz="2000" dirty="0" err="1" smtClean="0"/>
              <a:t>any</a:t>
            </a:r>
            <a:r>
              <a:rPr lang="fr-BE" sz="2000" dirty="0" smtClean="0"/>
              <a:t> </a:t>
            </a:r>
            <a:r>
              <a:rPr lang="fr-BE" sz="2000" dirty="0" err="1" smtClean="0"/>
              <a:t>chimeric</a:t>
            </a:r>
            <a:r>
              <a:rPr lang="fr-BE" sz="2000" dirty="0" smtClean="0"/>
              <a:t> </a:t>
            </a:r>
            <a:r>
              <a:rPr lang="fr-BE" sz="2000" dirty="0" err="1" smtClean="0"/>
              <a:t>sequences</a:t>
            </a:r>
            <a:endParaRPr lang="fr-BE" sz="2000" dirty="0" smtClean="0"/>
          </a:p>
          <a:p>
            <a:pPr marL="800100" lvl="1" indent="-342900">
              <a:lnSpc>
                <a:spcPct val="150000"/>
              </a:lnSpc>
              <a:buFont typeface="+mj-lt"/>
              <a:buAutoNum type="arabicPeriod"/>
            </a:pPr>
            <a:r>
              <a:rPr lang="fr-BE" sz="2000" dirty="0" err="1" smtClean="0"/>
              <a:t>Attribute</a:t>
            </a:r>
            <a:r>
              <a:rPr lang="fr-BE" sz="2000" dirty="0" smtClean="0"/>
              <a:t> the </a:t>
            </a:r>
            <a:r>
              <a:rPr lang="fr-BE" sz="2000" dirty="0" err="1" smtClean="0"/>
              <a:t>sequences</a:t>
            </a:r>
            <a:r>
              <a:rPr lang="fr-BE" sz="2000" dirty="0" smtClean="0"/>
              <a:t> to </a:t>
            </a:r>
            <a:r>
              <a:rPr lang="fr-BE" sz="2000" dirty="0" err="1" smtClean="0"/>
              <a:t>their</a:t>
            </a:r>
            <a:r>
              <a:rPr lang="fr-BE" sz="2000" dirty="0" smtClean="0"/>
              <a:t> </a:t>
            </a:r>
            <a:r>
              <a:rPr lang="fr-BE" sz="2000" dirty="0" err="1" smtClean="0"/>
              <a:t>corresponding</a:t>
            </a:r>
            <a:r>
              <a:rPr lang="fr-BE" sz="2000" dirty="0" smtClean="0"/>
              <a:t> </a:t>
            </a:r>
            <a:r>
              <a:rPr lang="fr-BE" sz="2000" dirty="0" err="1" smtClean="0"/>
              <a:t>taxonomy</a:t>
            </a:r>
            <a:r>
              <a:rPr lang="fr-BE" sz="2000" dirty="0" smtClean="0"/>
              <a:t>:</a:t>
            </a:r>
          </a:p>
          <a:p>
            <a:pPr marL="800100" lvl="1" indent="-342900">
              <a:lnSpc>
                <a:spcPct val="150000"/>
              </a:lnSpc>
              <a:buFont typeface="+mj-lt"/>
              <a:buAutoNum type="arabicPeriod"/>
            </a:pPr>
            <a:endParaRPr lang="fr-BE" sz="2000" dirty="0" smtClean="0"/>
          </a:p>
          <a:p>
            <a:endParaRPr lang="en-US" sz="2000" dirty="0"/>
          </a:p>
        </p:txBody>
      </p:sp>
      <p:sp>
        <p:nvSpPr>
          <p:cNvPr id="13" name="Titre 1"/>
          <p:cNvSpPr>
            <a:spLocks noGrp="1"/>
          </p:cNvSpPr>
          <p:nvPr>
            <p:ph type="title"/>
          </p:nvPr>
        </p:nvSpPr>
        <p:spPr>
          <a:xfrm>
            <a:off x="1607117" y="62771"/>
            <a:ext cx="7765322" cy="970450"/>
          </a:xfrm>
        </p:spPr>
        <p:txBody>
          <a:bodyPr/>
          <a:lstStyle/>
          <a:p>
            <a:r>
              <a:rPr lang="en-US" dirty="0" smtClean="0"/>
              <a:t>5. Sequence processing</a:t>
            </a:r>
            <a:endParaRPr lang="en-US" dirty="0"/>
          </a:p>
        </p:txBody>
      </p:sp>
      <p:sp>
        <p:nvSpPr>
          <p:cNvPr id="11" name="Rectangle 3"/>
          <p:cNvSpPr>
            <a:spLocks noChangeArrowheads="1"/>
          </p:cNvSpPr>
          <p:nvPr/>
        </p:nvSpPr>
        <p:spPr bwMode="auto">
          <a:xfrm>
            <a:off x="2228322" y="5117168"/>
            <a:ext cx="6199638" cy="338554"/>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GATTTGGGGTTCAAAGCAGTATCGATCAAATAGTAAATCCATTTGTTCA </a:t>
            </a:r>
          </a:p>
        </p:txBody>
      </p:sp>
      <p:sp>
        <p:nvSpPr>
          <p:cNvPr id="8" name="Rectangle 7"/>
          <p:cNvSpPr/>
          <p:nvPr/>
        </p:nvSpPr>
        <p:spPr>
          <a:xfrm>
            <a:off x="2840849" y="5889308"/>
            <a:ext cx="2303900" cy="369332"/>
          </a:xfrm>
          <a:prstGeom prst="rect">
            <a:avLst/>
          </a:prstGeom>
        </p:spPr>
        <p:txBody>
          <a:bodyPr wrap="none">
            <a:spAutoFit/>
          </a:bodyPr>
          <a:lstStyle/>
          <a:p>
            <a:r>
              <a:rPr lang="en-US" dirty="0" smtClean="0"/>
              <a:t>= </a:t>
            </a:r>
            <a:r>
              <a:rPr lang="en-US" dirty="0" err="1" smtClean="0"/>
              <a:t>borrelia</a:t>
            </a:r>
            <a:r>
              <a:rPr lang="en-US" dirty="0" smtClean="0"/>
              <a:t> </a:t>
            </a:r>
            <a:r>
              <a:rPr lang="en-US" dirty="0" err="1"/>
              <a:t>burgdorferi</a:t>
            </a:r>
            <a:endParaRPr lang="en-US" dirty="0"/>
          </a:p>
        </p:txBody>
      </p:sp>
      <p:pic>
        <p:nvPicPr>
          <p:cNvPr id="9" name="Picture 2" descr="http://www.bayarealyme.org/wp-content/uploads/2014/08/borrelia-burgdorferi.jpg"/>
          <p:cNvPicPr>
            <a:picLocks noChangeAspect="1" noChangeArrowheads="1"/>
          </p:cNvPicPr>
          <p:nvPr/>
        </p:nvPicPr>
        <p:blipFill rotWithShape="1">
          <a:blip r:embed="rId9">
            <a:extLst>
              <a:ext uri="{28A0092B-C50C-407E-A947-70E740481C1C}">
                <a14:useLocalDpi xmlns:a14="http://schemas.microsoft.com/office/drawing/2010/main" val="0"/>
              </a:ext>
            </a:extLst>
          </a:blip>
          <a:srcRect t="16935" b="42667"/>
          <a:stretch/>
        </p:blipFill>
        <p:spPr bwMode="auto">
          <a:xfrm>
            <a:off x="5587748" y="5656115"/>
            <a:ext cx="2645229" cy="835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92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9" y="0"/>
            <a:ext cx="1609363" cy="1057451"/>
          </a:xfrm>
          <a:prstGeom prst="rect">
            <a:avLst/>
          </a:prstGeom>
          <a:ln>
            <a:noFill/>
          </a:ln>
          <a:effectLst>
            <a:softEdge rad="112500"/>
          </a:effectLst>
        </p:spPr>
      </p:pic>
      <p:pic>
        <p:nvPicPr>
          <p:cNvPr id="1026" name="Picture 2" descr="https://s-media-cache-ak0.pinimg.com/236x/ec/b5/02/ecb50208ff0ebb5e0156d10bacf41507.jpg"/>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t="18968" b="5728"/>
          <a:stretch/>
        </p:blipFill>
        <p:spPr bwMode="auto">
          <a:xfrm>
            <a:off x="1" y="1116132"/>
            <a:ext cx="1609344" cy="11451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rotWithShape="1">
          <a:blip r:embed="rId5">
            <a:lum bright="70000" contrast="-70000"/>
          </a:blip>
          <a:srcRect l="4083" t="34444" r="43584" b="12074"/>
          <a:stretch/>
        </p:blipFill>
        <p:spPr>
          <a:xfrm>
            <a:off x="-19" y="2315365"/>
            <a:ext cx="1609364" cy="1036093"/>
          </a:xfrm>
          <a:prstGeom prst="rect">
            <a:avLst/>
          </a:prstGeom>
          <a:ln>
            <a:noFill/>
          </a:ln>
          <a:effectLst>
            <a:softEdge rad="112500"/>
          </a:effectLst>
        </p:spPr>
      </p:pic>
      <p:pic>
        <p:nvPicPr>
          <p:cNvPr id="1028" name="Picture 4" descr="http://www.genoseq.ucla.edu/images/9/92/Miseq-personal-sequencer.png"/>
          <p:cNvPicPr>
            <a:picLocks noChangeAspect="1" noChangeArrowheads="1"/>
          </p:cNvPicPr>
          <p:nvPr/>
        </p:nvPicPr>
        <p:blipFill rotWithShape="1">
          <a:blip r:embed="rId6" cstate="print">
            <a:lum bright="70000" contrast="-70000"/>
            <a:extLst>
              <a:ext uri="{28A0092B-C50C-407E-A947-70E740481C1C}">
                <a14:useLocalDpi xmlns:a14="http://schemas.microsoft.com/office/drawing/2010/main" val="0"/>
              </a:ext>
            </a:extLst>
          </a:blip>
          <a:srcRect l="8990" r="3901"/>
          <a:stretch/>
        </p:blipFill>
        <p:spPr bwMode="auto">
          <a:xfrm>
            <a:off x="0" y="3405561"/>
            <a:ext cx="1607117" cy="11501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rotWithShape="1">
          <a:blip r:embed="rId7"/>
          <a:srcRect t="27630" r="49116" b="18337"/>
          <a:stretch/>
        </p:blipFill>
        <p:spPr>
          <a:xfrm>
            <a:off x="-19" y="4609372"/>
            <a:ext cx="1607136" cy="1015592"/>
          </a:xfrm>
          <a:prstGeom prst="rect">
            <a:avLst/>
          </a:prstGeom>
          <a:ln>
            <a:noFill/>
          </a:ln>
          <a:effectLst>
            <a:softEdge rad="112500"/>
          </a:effectLst>
        </p:spPr>
      </p:pic>
      <p:pic>
        <p:nvPicPr>
          <p:cNvPr id="6" name="Image 5"/>
          <p:cNvPicPr>
            <a:picLocks noChangeAspect="1"/>
          </p:cNvPicPr>
          <p:nvPr/>
        </p:nvPicPr>
        <p:blipFill rotWithShape="1">
          <a:blip r:embed="rId8" cstate="print">
            <a:lum bright="70000" contrast="-70000"/>
            <a:extLst>
              <a:ext uri="{28A0092B-C50C-407E-A947-70E740481C1C}">
                <a14:useLocalDpi xmlns:a14="http://schemas.microsoft.com/office/drawing/2010/main" val="0"/>
              </a:ext>
            </a:extLst>
          </a:blip>
          <a:srcRect t="20235" r="24627"/>
          <a:stretch/>
        </p:blipFill>
        <p:spPr>
          <a:xfrm rot="5400000">
            <a:off x="224116" y="5454546"/>
            <a:ext cx="1159956" cy="1608189"/>
          </a:xfrm>
          <a:prstGeom prst="rect">
            <a:avLst/>
          </a:prstGeom>
          <a:ln>
            <a:noFill/>
          </a:ln>
          <a:effectLst>
            <a:softEdge rad="112500"/>
          </a:effectLst>
        </p:spPr>
      </p:pic>
      <p:graphicFrame>
        <p:nvGraphicFramePr>
          <p:cNvPr id="7" name="Tableau 6"/>
          <p:cNvGraphicFramePr>
            <a:graphicFrameLocks noGrp="1"/>
          </p:cNvGraphicFramePr>
          <p:nvPr>
            <p:extLst>
              <p:ext uri="{D42A27DB-BD31-4B8C-83A1-F6EECF244321}">
                <p14:modId xmlns:p14="http://schemas.microsoft.com/office/powerpoint/2010/main" val="740462591"/>
              </p:ext>
            </p:extLst>
          </p:nvPr>
        </p:nvGraphicFramePr>
        <p:xfrm>
          <a:off x="1607117" y="2384332"/>
          <a:ext cx="7235939" cy="2670043"/>
        </p:xfrm>
        <a:graphic>
          <a:graphicData uri="http://schemas.openxmlformats.org/drawingml/2006/table">
            <a:tbl>
              <a:tblPr firstRow="1" bandRow="1">
                <a:tableStyleId>{125E5076-3810-47DD-B79F-674D7AD40C01}</a:tableStyleId>
              </a:tblPr>
              <a:tblGrid>
                <a:gridCol w="981075"/>
                <a:gridCol w="708328"/>
                <a:gridCol w="842667"/>
                <a:gridCol w="683904"/>
                <a:gridCol w="803993"/>
                <a:gridCol w="803993"/>
                <a:gridCol w="803993"/>
                <a:gridCol w="803993"/>
                <a:gridCol w="803993"/>
              </a:tblGrid>
              <a:tr h="359874">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BE" sz="1400" dirty="0" smtClean="0"/>
                        <a:t>OTU1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t>OTU2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t>OTU3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t>OTU4</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t>OTU5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t>OTU6</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t>OTU7</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t>Total </a:t>
                      </a:r>
                      <a:r>
                        <a:rPr lang="fr-BE" sz="1400" dirty="0" err="1" smtClean="0"/>
                        <a:t>reads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2838">
                <a:tc>
                  <a:txBody>
                    <a:bodyPr/>
                    <a:lstStyle/>
                    <a:p>
                      <a:r>
                        <a:rPr lang="fr-BE" sz="1400" dirty="0" smtClean="0"/>
                        <a:t>Sample1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3214</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4555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7769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59874">
                <a:tc>
                  <a:txBody>
                    <a:bodyPr/>
                    <a:lstStyle/>
                    <a:p>
                      <a:r>
                        <a:rPr lang="fr-BE" sz="1400" dirty="0" smtClean="0"/>
                        <a:t>Sample2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400" dirty="0" smtClean="0"/>
                        <a:t>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444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560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333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1340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59874">
                <a:tc>
                  <a:txBody>
                    <a:bodyPr/>
                    <a:lstStyle/>
                    <a:p>
                      <a:r>
                        <a:rPr lang="fr-BE" sz="1400" dirty="0" smtClean="0"/>
                        <a:t>Sample3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400" dirty="0" smtClean="0"/>
                        <a:t>52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42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232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113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540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979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59874">
                <a:tc>
                  <a:txBody>
                    <a:bodyPr/>
                    <a:lstStyle/>
                    <a:p>
                      <a:r>
                        <a:rPr lang="fr-BE" sz="1400" dirty="0" smtClean="0"/>
                        <a:t>Sample4</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670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895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420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50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2035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69423">
                <a:tc>
                  <a:txBody>
                    <a:bodyPr/>
                    <a:lstStyle/>
                    <a:p>
                      <a:r>
                        <a:rPr lang="fr-BE" sz="1400" dirty="0" err="1" smtClean="0"/>
                        <a:t>Negative</a:t>
                      </a:r>
                      <a:r>
                        <a:rPr lang="fr-BE" sz="1400" dirty="0" smtClean="0"/>
                        <a:t> control</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1080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1080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sp>
        <p:nvSpPr>
          <p:cNvPr id="11" name="Titre 1"/>
          <p:cNvSpPr txBox="1">
            <a:spLocks/>
          </p:cNvSpPr>
          <p:nvPr/>
        </p:nvSpPr>
        <p:spPr>
          <a:xfrm>
            <a:off x="1607117" y="62771"/>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5. Sequence processing</a:t>
            </a:r>
            <a:endParaRPr lang="en-US" dirty="0"/>
          </a:p>
        </p:txBody>
      </p:sp>
      <p:sp>
        <p:nvSpPr>
          <p:cNvPr id="3" name="ZoneTexte 2"/>
          <p:cNvSpPr txBox="1"/>
          <p:nvPr/>
        </p:nvSpPr>
        <p:spPr>
          <a:xfrm>
            <a:off x="5334737" y="5340108"/>
            <a:ext cx="3358933" cy="338554"/>
          </a:xfrm>
          <a:prstGeom prst="rect">
            <a:avLst/>
          </a:prstGeom>
          <a:noFill/>
        </p:spPr>
        <p:txBody>
          <a:bodyPr wrap="none" rtlCol="0">
            <a:spAutoFit/>
          </a:bodyPr>
          <a:lstStyle/>
          <a:p>
            <a:r>
              <a:rPr lang="en-US" sz="1600" dirty="0" smtClean="0"/>
              <a:t>O.T.U.= Operational taxonomic unit</a:t>
            </a:r>
            <a:endParaRPr lang="en-US" sz="1600" dirty="0"/>
          </a:p>
        </p:txBody>
      </p:sp>
    </p:spTree>
    <p:extLst>
      <p:ext uri="{BB962C8B-B14F-4D97-AF65-F5344CB8AC3E}">
        <p14:creationId xmlns:p14="http://schemas.microsoft.com/office/powerpoint/2010/main" val="13525663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9" y="0"/>
            <a:ext cx="1609363" cy="1057451"/>
          </a:xfrm>
          <a:prstGeom prst="rect">
            <a:avLst/>
          </a:prstGeom>
          <a:ln>
            <a:noFill/>
          </a:ln>
          <a:effectLst>
            <a:softEdge rad="112500"/>
          </a:effectLst>
        </p:spPr>
      </p:pic>
      <p:pic>
        <p:nvPicPr>
          <p:cNvPr id="1026" name="Picture 2" descr="https://s-media-cache-ak0.pinimg.com/236x/ec/b5/02/ecb50208ff0ebb5e0156d10bacf41507.jpg"/>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t="18968" b="5728"/>
          <a:stretch/>
        </p:blipFill>
        <p:spPr bwMode="auto">
          <a:xfrm>
            <a:off x="1" y="1116132"/>
            <a:ext cx="1609344" cy="11451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rotWithShape="1">
          <a:blip r:embed="rId5">
            <a:lum bright="70000" contrast="-70000"/>
          </a:blip>
          <a:srcRect l="4083" t="34444" r="43584" b="12074"/>
          <a:stretch/>
        </p:blipFill>
        <p:spPr>
          <a:xfrm>
            <a:off x="-19" y="2315365"/>
            <a:ext cx="1609364" cy="1036093"/>
          </a:xfrm>
          <a:prstGeom prst="rect">
            <a:avLst/>
          </a:prstGeom>
          <a:ln>
            <a:noFill/>
          </a:ln>
          <a:effectLst>
            <a:softEdge rad="112500"/>
          </a:effectLst>
        </p:spPr>
      </p:pic>
      <p:pic>
        <p:nvPicPr>
          <p:cNvPr id="1028" name="Picture 4" descr="http://www.genoseq.ucla.edu/images/9/92/Miseq-personal-sequencer.png"/>
          <p:cNvPicPr>
            <a:picLocks noChangeAspect="1" noChangeArrowheads="1"/>
          </p:cNvPicPr>
          <p:nvPr/>
        </p:nvPicPr>
        <p:blipFill rotWithShape="1">
          <a:blip r:embed="rId6" cstate="print">
            <a:lum bright="70000" contrast="-70000"/>
            <a:extLst>
              <a:ext uri="{28A0092B-C50C-407E-A947-70E740481C1C}">
                <a14:useLocalDpi xmlns:a14="http://schemas.microsoft.com/office/drawing/2010/main" val="0"/>
              </a:ext>
            </a:extLst>
          </a:blip>
          <a:srcRect l="8990" r="3901"/>
          <a:stretch/>
        </p:blipFill>
        <p:spPr bwMode="auto">
          <a:xfrm>
            <a:off x="0" y="3405561"/>
            <a:ext cx="1607117" cy="11501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rotWithShape="1">
          <a:blip r:embed="rId7"/>
          <a:srcRect t="27630" r="49116" b="18337"/>
          <a:stretch/>
        </p:blipFill>
        <p:spPr>
          <a:xfrm>
            <a:off x="-19" y="4609372"/>
            <a:ext cx="1607136" cy="1015592"/>
          </a:xfrm>
          <a:prstGeom prst="rect">
            <a:avLst/>
          </a:prstGeom>
          <a:ln>
            <a:noFill/>
          </a:ln>
          <a:effectLst>
            <a:softEdge rad="112500"/>
          </a:effectLst>
        </p:spPr>
      </p:pic>
      <p:pic>
        <p:nvPicPr>
          <p:cNvPr id="6" name="Image 5"/>
          <p:cNvPicPr>
            <a:picLocks noChangeAspect="1"/>
          </p:cNvPicPr>
          <p:nvPr/>
        </p:nvPicPr>
        <p:blipFill rotWithShape="1">
          <a:blip r:embed="rId8" cstate="print">
            <a:lum bright="70000" contrast="-70000"/>
            <a:extLst>
              <a:ext uri="{28A0092B-C50C-407E-A947-70E740481C1C}">
                <a14:useLocalDpi xmlns:a14="http://schemas.microsoft.com/office/drawing/2010/main" val="0"/>
              </a:ext>
            </a:extLst>
          </a:blip>
          <a:srcRect t="20235" r="24627"/>
          <a:stretch/>
        </p:blipFill>
        <p:spPr>
          <a:xfrm rot="5400000">
            <a:off x="224116" y="5454546"/>
            <a:ext cx="1159956" cy="1608189"/>
          </a:xfrm>
          <a:prstGeom prst="rect">
            <a:avLst/>
          </a:prstGeom>
          <a:ln>
            <a:noFill/>
          </a:ln>
          <a:effectLst>
            <a:softEdge rad="112500"/>
          </a:effectLst>
        </p:spPr>
      </p:pic>
      <p:graphicFrame>
        <p:nvGraphicFramePr>
          <p:cNvPr id="7" name="Tableau 6"/>
          <p:cNvGraphicFramePr>
            <a:graphicFrameLocks noGrp="1"/>
          </p:cNvGraphicFramePr>
          <p:nvPr>
            <p:extLst>
              <p:ext uri="{D42A27DB-BD31-4B8C-83A1-F6EECF244321}">
                <p14:modId xmlns:p14="http://schemas.microsoft.com/office/powerpoint/2010/main" val="1337145163"/>
              </p:ext>
            </p:extLst>
          </p:nvPr>
        </p:nvGraphicFramePr>
        <p:xfrm>
          <a:off x="1607117" y="2384332"/>
          <a:ext cx="7235939" cy="2670043"/>
        </p:xfrm>
        <a:graphic>
          <a:graphicData uri="http://schemas.openxmlformats.org/drawingml/2006/table">
            <a:tbl>
              <a:tblPr firstRow="1" bandRow="1">
                <a:tableStyleId>{125E5076-3810-47DD-B79F-674D7AD40C01}</a:tableStyleId>
              </a:tblPr>
              <a:tblGrid>
                <a:gridCol w="981075"/>
                <a:gridCol w="708328"/>
                <a:gridCol w="842667"/>
                <a:gridCol w="683904"/>
                <a:gridCol w="803993"/>
                <a:gridCol w="803993"/>
                <a:gridCol w="803993"/>
                <a:gridCol w="803993"/>
                <a:gridCol w="803993"/>
              </a:tblGrid>
              <a:tr h="359874">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BE" sz="1400" dirty="0" smtClean="0"/>
                        <a:t>OTU1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t>OTU2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t>OTU3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t>OTU4</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t>OTU5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t>OTU6</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t>OTU7</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t>Total </a:t>
                      </a:r>
                      <a:r>
                        <a:rPr lang="fr-BE" sz="1400" dirty="0" err="1" smtClean="0"/>
                        <a:t>reads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2838">
                <a:tc>
                  <a:txBody>
                    <a:bodyPr/>
                    <a:lstStyle/>
                    <a:p>
                      <a:r>
                        <a:rPr lang="fr-BE" sz="1400" dirty="0" smtClean="0"/>
                        <a:t>Sample1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405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574</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979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359874">
                <a:tc>
                  <a:txBody>
                    <a:bodyPr/>
                    <a:lstStyle/>
                    <a:p>
                      <a:r>
                        <a:rPr lang="fr-BE" sz="1400" dirty="0" smtClean="0"/>
                        <a:t>Sample2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400" dirty="0" smtClean="0"/>
                        <a:t>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236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409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243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9</a:t>
                      </a:r>
                      <a:r>
                        <a:rPr lang="en-US" sz="1400" dirty="0" smtClean="0"/>
                        <a:t>79</a:t>
                      </a:r>
                      <a:endParaRPr lang="fr-BE"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359874">
                <a:tc>
                  <a:txBody>
                    <a:bodyPr/>
                    <a:lstStyle/>
                    <a:p>
                      <a:r>
                        <a:rPr lang="fr-BE" sz="1400" dirty="0" smtClean="0"/>
                        <a:t>Sample3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400" dirty="0" smtClean="0"/>
                        <a:t>52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42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232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113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540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979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359874">
                <a:tc>
                  <a:txBody>
                    <a:bodyPr/>
                    <a:lstStyle/>
                    <a:p>
                      <a:r>
                        <a:rPr lang="fr-BE" sz="1400" dirty="0" smtClean="0"/>
                        <a:t>Sample4</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322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403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202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24</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979</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569423">
                <a:tc>
                  <a:txBody>
                    <a:bodyPr/>
                    <a:lstStyle/>
                    <a:p>
                      <a:r>
                        <a:rPr lang="fr-BE" sz="1400" dirty="0" err="1" smtClean="0"/>
                        <a:t>Negative</a:t>
                      </a:r>
                      <a:r>
                        <a:rPr lang="fr-BE" sz="1400" dirty="0" smtClean="0"/>
                        <a:t> control</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979</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979</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bl>
          </a:graphicData>
        </a:graphic>
      </p:graphicFrame>
      <p:sp>
        <p:nvSpPr>
          <p:cNvPr id="13" name="Titre 1"/>
          <p:cNvSpPr>
            <a:spLocks noGrp="1"/>
          </p:cNvSpPr>
          <p:nvPr>
            <p:ph type="title"/>
          </p:nvPr>
        </p:nvSpPr>
        <p:spPr>
          <a:xfrm>
            <a:off x="1607117" y="62771"/>
            <a:ext cx="7765322" cy="970450"/>
          </a:xfrm>
        </p:spPr>
        <p:txBody>
          <a:bodyPr/>
          <a:lstStyle/>
          <a:p>
            <a:r>
              <a:rPr lang="en-US" dirty="0" smtClean="0"/>
              <a:t>5. Sequence processing</a:t>
            </a:r>
            <a:endParaRPr lang="en-US" dirty="0"/>
          </a:p>
        </p:txBody>
      </p:sp>
    </p:spTree>
    <p:extLst>
      <p:ext uri="{BB962C8B-B14F-4D97-AF65-F5344CB8AC3E}">
        <p14:creationId xmlns:p14="http://schemas.microsoft.com/office/powerpoint/2010/main" val="383058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9" y="0"/>
            <a:ext cx="1609363" cy="1057451"/>
          </a:xfrm>
          <a:prstGeom prst="rect">
            <a:avLst/>
          </a:prstGeom>
          <a:ln>
            <a:noFill/>
          </a:ln>
          <a:effectLst>
            <a:softEdge rad="112500"/>
          </a:effectLst>
        </p:spPr>
      </p:pic>
      <p:pic>
        <p:nvPicPr>
          <p:cNvPr id="1026" name="Picture 2" descr="https://s-media-cache-ak0.pinimg.com/236x/ec/b5/02/ecb50208ff0ebb5e0156d10bacf41507.jpg"/>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t="18968" b="5728"/>
          <a:stretch/>
        </p:blipFill>
        <p:spPr bwMode="auto">
          <a:xfrm>
            <a:off x="1" y="1116132"/>
            <a:ext cx="1609344" cy="11451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rotWithShape="1">
          <a:blip r:embed="rId5">
            <a:lum bright="70000" contrast="-70000"/>
          </a:blip>
          <a:srcRect l="4083" t="34444" r="43584" b="12074"/>
          <a:stretch/>
        </p:blipFill>
        <p:spPr>
          <a:xfrm>
            <a:off x="-19" y="2315365"/>
            <a:ext cx="1609364" cy="1036093"/>
          </a:xfrm>
          <a:prstGeom prst="rect">
            <a:avLst/>
          </a:prstGeom>
          <a:ln>
            <a:noFill/>
          </a:ln>
          <a:effectLst>
            <a:softEdge rad="112500"/>
          </a:effectLst>
        </p:spPr>
      </p:pic>
      <p:pic>
        <p:nvPicPr>
          <p:cNvPr id="1028" name="Picture 4" descr="http://www.genoseq.ucla.edu/images/9/92/Miseq-personal-sequencer.png"/>
          <p:cNvPicPr>
            <a:picLocks noChangeAspect="1" noChangeArrowheads="1"/>
          </p:cNvPicPr>
          <p:nvPr/>
        </p:nvPicPr>
        <p:blipFill rotWithShape="1">
          <a:blip r:embed="rId6" cstate="print">
            <a:lum bright="70000" contrast="-70000"/>
            <a:extLst>
              <a:ext uri="{28A0092B-C50C-407E-A947-70E740481C1C}">
                <a14:useLocalDpi xmlns:a14="http://schemas.microsoft.com/office/drawing/2010/main" val="0"/>
              </a:ext>
            </a:extLst>
          </a:blip>
          <a:srcRect l="8990" r="3901"/>
          <a:stretch/>
        </p:blipFill>
        <p:spPr bwMode="auto">
          <a:xfrm>
            <a:off x="0" y="3405561"/>
            <a:ext cx="1607117" cy="11501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rotWithShape="1">
          <a:blip r:embed="rId7"/>
          <a:srcRect t="27630" r="49116" b="18337"/>
          <a:stretch/>
        </p:blipFill>
        <p:spPr>
          <a:xfrm>
            <a:off x="-19" y="4609372"/>
            <a:ext cx="1607136" cy="1015592"/>
          </a:xfrm>
          <a:prstGeom prst="rect">
            <a:avLst/>
          </a:prstGeom>
          <a:ln>
            <a:noFill/>
          </a:ln>
          <a:effectLst>
            <a:softEdge rad="112500"/>
          </a:effectLst>
        </p:spPr>
      </p:pic>
      <p:pic>
        <p:nvPicPr>
          <p:cNvPr id="6" name="Image 5"/>
          <p:cNvPicPr>
            <a:picLocks noChangeAspect="1"/>
          </p:cNvPicPr>
          <p:nvPr/>
        </p:nvPicPr>
        <p:blipFill rotWithShape="1">
          <a:blip r:embed="rId8" cstate="print">
            <a:lum bright="70000" contrast="-70000"/>
            <a:extLst>
              <a:ext uri="{28A0092B-C50C-407E-A947-70E740481C1C}">
                <a14:useLocalDpi xmlns:a14="http://schemas.microsoft.com/office/drawing/2010/main" val="0"/>
              </a:ext>
            </a:extLst>
          </a:blip>
          <a:srcRect t="20235" r="24627"/>
          <a:stretch/>
        </p:blipFill>
        <p:spPr>
          <a:xfrm rot="5400000">
            <a:off x="224116" y="5454546"/>
            <a:ext cx="1159956" cy="1608189"/>
          </a:xfrm>
          <a:prstGeom prst="rect">
            <a:avLst/>
          </a:prstGeom>
          <a:ln>
            <a:noFill/>
          </a:ln>
          <a:effectLst>
            <a:softEdge rad="112500"/>
          </a:effectLst>
        </p:spPr>
      </p:pic>
      <p:graphicFrame>
        <p:nvGraphicFramePr>
          <p:cNvPr id="7" name="Tableau 6"/>
          <p:cNvGraphicFramePr>
            <a:graphicFrameLocks noGrp="1"/>
          </p:cNvGraphicFramePr>
          <p:nvPr>
            <p:extLst>
              <p:ext uri="{D42A27DB-BD31-4B8C-83A1-F6EECF244321}">
                <p14:modId xmlns:p14="http://schemas.microsoft.com/office/powerpoint/2010/main" val="2169071138"/>
              </p:ext>
            </p:extLst>
          </p:nvPr>
        </p:nvGraphicFramePr>
        <p:xfrm>
          <a:off x="1607117" y="2384332"/>
          <a:ext cx="7235939" cy="2670043"/>
        </p:xfrm>
        <a:graphic>
          <a:graphicData uri="http://schemas.openxmlformats.org/drawingml/2006/table">
            <a:tbl>
              <a:tblPr firstRow="1" bandRow="1">
                <a:tableStyleId>{125E5076-3810-47DD-B79F-674D7AD40C01}</a:tableStyleId>
              </a:tblPr>
              <a:tblGrid>
                <a:gridCol w="981075"/>
                <a:gridCol w="708328"/>
                <a:gridCol w="842667"/>
                <a:gridCol w="683904"/>
                <a:gridCol w="803993"/>
                <a:gridCol w="803993"/>
                <a:gridCol w="803993"/>
                <a:gridCol w="803993"/>
                <a:gridCol w="803993"/>
              </a:tblGrid>
              <a:tr h="359874">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BE" sz="1400" dirty="0" smtClean="0"/>
                        <a:t>OTU1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t>OTU2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t>OTU3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t>OTU4</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t>OTU5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t>OTU6</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t>OTU7</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t>Total </a:t>
                      </a:r>
                      <a:r>
                        <a:rPr lang="fr-BE" sz="1400" dirty="0" err="1" smtClean="0"/>
                        <a:t>reads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2838">
                <a:tc>
                  <a:txBody>
                    <a:bodyPr/>
                    <a:lstStyle/>
                    <a:p>
                      <a:r>
                        <a:rPr lang="fr-BE" sz="1400" dirty="0" smtClean="0"/>
                        <a:t>Sample1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405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574</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979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359874">
                <a:tc>
                  <a:txBody>
                    <a:bodyPr/>
                    <a:lstStyle/>
                    <a:p>
                      <a:r>
                        <a:rPr lang="fr-BE" sz="1400" dirty="0" smtClean="0"/>
                        <a:t>Sample2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400" dirty="0" smtClean="0"/>
                        <a:t>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236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409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243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9</a:t>
                      </a:r>
                      <a:r>
                        <a:rPr lang="en-US" sz="1400" dirty="0" smtClean="0"/>
                        <a:t>79</a:t>
                      </a:r>
                      <a:endParaRPr lang="fr-BE"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359874">
                <a:tc>
                  <a:txBody>
                    <a:bodyPr/>
                    <a:lstStyle/>
                    <a:p>
                      <a:r>
                        <a:rPr lang="fr-BE" sz="1400" dirty="0" smtClean="0"/>
                        <a:t>Sample3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400" dirty="0" smtClean="0"/>
                        <a:t>52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42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232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113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540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979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359874">
                <a:tc>
                  <a:txBody>
                    <a:bodyPr/>
                    <a:lstStyle/>
                    <a:p>
                      <a:r>
                        <a:rPr lang="fr-BE" sz="1400" dirty="0" smtClean="0"/>
                        <a:t>Sample4</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322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403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202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24</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979</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569423">
                <a:tc>
                  <a:txBody>
                    <a:bodyPr/>
                    <a:lstStyle/>
                    <a:p>
                      <a:r>
                        <a:rPr lang="fr-BE" sz="1400" dirty="0" err="1" smtClean="0"/>
                        <a:t>Negative</a:t>
                      </a:r>
                      <a:r>
                        <a:rPr lang="fr-BE" sz="1400" dirty="0" smtClean="0"/>
                        <a:t> control</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979</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979</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bl>
          </a:graphicData>
        </a:graphic>
      </p:graphicFrame>
      <p:sp>
        <p:nvSpPr>
          <p:cNvPr id="11" name="Titre 1"/>
          <p:cNvSpPr>
            <a:spLocks noGrp="1"/>
          </p:cNvSpPr>
          <p:nvPr>
            <p:ph type="title"/>
          </p:nvPr>
        </p:nvSpPr>
        <p:spPr>
          <a:xfrm>
            <a:off x="1607117" y="62771"/>
            <a:ext cx="7765322" cy="970450"/>
          </a:xfrm>
        </p:spPr>
        <p:txBody>
          <a:bodyPr/>
          <a:lstStyle/>
          <a:p>
            <a:r>
              <a:rPr lang="en-US" dirty="0" smtClean="0"/>
              <a:t>5. Sequence processing</a:t>
            </a:r>
            <a:endParaRPr lang="en-US" dirty="0"/>
          </a:p>
        </p:txBody>
      </p:sp>
    </p:spTree>
    <p:extLst>
      <p:ext uri="{BB962C8B-B14F-4D97-AF65-F5344CB8AC3E}">
        <p14:creationId xmlns:p14="http://schemas.microsoft.com/office/powerpoint/2010/main" val="1276295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41345" y="-1"/>
            <a:ext cx="6606544" cy="7179013"/>
          </a:xfrm>
        </p:spPr>
        <p:txBody>
          <a:bodyPr>
            <a:normAutofit/>
          </a:bodyPr>
          <a:lstStyle/>
          <a:p>
            <a:pPr marL="370575" indent="-342900">
              <a:lnSpc>
                <a:spcPct val="150000"/>
              </a:lnSpc>
              <a:buFont typeface="+mj-lt"/>
              <a:buAutoNum type="arabicPeriod"/>
            </a:pPr>
            <a:r>
              <a:rPr lang="fr-BE" sz="4000" dirty="0" smtClean="0">
                <a:effectLst/>
              </a:rPr>
              <a:t>Field </a:t>
            </a:r>
            <a:r>
              <a:rPr lang="en-US" sz="4000" dirty="0" smtClean="0">
                <a:effectLst/>
              </a:rPr>
              <a:t>work</a:t>
            </a:r>
          </a:p>
          <a:p>
            <a:pPr marL="370575" indent="-342900">
              <a:lnSpc>
                <a:spcPct val="150000"/>
              </a:lnSpc>
              <a:buFont typeface="+mj-lt"/>
              <a:buAutoNum type="arabicPeriod"/>
            </a:pPr>
            <a:r>
              <a:rPr lang="fr-BE" sz="4000" dirty="0" smtClean="0">
                <a:effectLst/>
              </a:rPr>
              <a:t>DNA extraction</a:t>
            </a:r>
          </a:p>
          <a:p>
            <a:pPr marL="370575" indent="-342900">
              <a:lnSpc>
                <a:spcPct val="150000"/>
              </a:lnSpc>
              <a:buFont typeface="+mj-lt"/>
              <a:buAutoNum type="arabicPeriod"/>
            </a:pPr>
            <a:r>
              <a:rPr lang="fr-BE" sz="4000" dirty="0" smtClean="0">
                <a:effectLst/>
              </a:rPr>
              <a:t>Pre-sequencing steps</a:t>
            </a:r>
            <a:endParaRPr lang="en-GB" sz="4000" dirty="0" smtClean="0">
              <a:effectLst/>
            </a:endParaRPr>
          </a:p>
          <a:p>
            <a:pPr marL="370575" indent="-342900">
              <a:lnSpc>
                <a:spcPct val="150000"/>
              </a:lnSpc>
              <a:buFont typeface="+mj-lt"/>
              <a:buAutoNum type="arabicPeriod"/>
            </a:pPr>
            <a:r>
              <a:rPr lang="en-CA" sz="4000" dirty="0" smtClean="0">
                <a:effectLst/>
              </a:rPr>
              <a:t>Sequencing</a:t>
            </a:r>
          </a:p>
          <a:p>
            <a:pPr marL="370575" indent="-342900">
              <a:lnSpc>
                <a:spcPct val="150000"/>
              </a:lnSpc>
              <a:buFont typeface="+mj-lt"/>
              <a:buAutoNum type="arabicPeriod"/>
            </a:pPr>
            <a:r>
              <a:rPr lang="en-US" sz="4000" dirty="0" smtClean="0">
                <a:effectLst/>
              </a:rPr>
              <a:t>Raw</a:t>
            </a:r>
            <a:r>
              <a:rPr lang="fr-BE" sz="4000" dirty="0" smtClean="0">
                <a:effectLst/>
              </a:rPr>
              <a:t> </a:t>
            </a:r>
            <a:r>
              <a:rPr lang="en-US" sz="4000" dirty="0" smtClean="0">
                <a:effectLst/>
              </a:rPr>
              <a:t>sequence</a:t>
            </a:r>
            <a:r>
              <a:rPr lang="fr-BE" sz="4000" dirty="0" smtClean="0">
                <a:effectLst/>
              </a:rPr>
              <a:t> </a:t>
            </a:r>
            <a:r>
              <a:rPr lang="en-US" sz="4000" dirty="0" smtClean="0">
                <a:effectLst/>
              </a:rPr>
              <a:t>processing</a:t>
            </a:r>
          </a:p>
          <a:p>
            <a:pPr marL="370575" indent="-342900">
              <a:lnSpc>
                <a:spcPct val="150000"/>
              </a:lnSpc>
              <a:buFont typeface="+mj-lt"/>
              <a:buAutoNum type="arabicPeriod"/>
            </a:pPr>
            <a:r>
              <a:rPr lang="fr-BE" sz="4000" dirty="0" smtClean="0">
                <a:effectLst/>
              </a:rPr>
              <a:t>Data </a:t>
            </a:r>
            <a:r>
              <a:rPr lang="en-US" sz="4000" dirty="0" smtClean="0">
                <a:effectLst/>
              </a:rPr>
              <a:t>visualization</a:t>
            </a:r>
          </a:p>
          <a:p>
            <a:pPr marL="370575" indent="-342900">
              <a:buFont typeface="+mj-lt"/>
              <a:buAutoNum type="arabicPeriod"/>
            </a:pPr>
            <a:endParaRPr lang="fr-BE" dirty="0" smtClean="0"/>
          </a:p>
          <a:p>
            <a:endParaRPr lang="fr-BE"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 y="-11839"/>
            <a:ext cx="1609363" cy="1057451"/>
          </a:xfrm>
          <a:prstGeom prst="rect">
            <a:avLst/>
          </a:prstGeom>
          <a:ln>
            <a:noFill/>
          </a:ln>
          <a:effectLst>
            <a:softEdge rad="112500"/>
          </a:effectLst>
        </p:spPr>
      </p:pic>
      <p:pic>
        <p:nvPicPr>
          <p:cNvPr id="1026" name="Picture 2" descr="https://s-media-cache-ak0.pinimg.com/236x/ec/b5/02/ecb50208ff0ebb5e0156d10bacf41507.jpg"/>
          <p:cNvPicPr>
            <a:picLocks noChangeAspect="1" noChangeArrowheads="1"/>
          </p:cNvPicPr>
          <p:nvPr/>
        </p:nvPicPr>
        <p:blipFill rotWithShape="1">
          <a:blip r:embed="rId4">
            <a:extLst>
              <a:ext uri="{28A0092B-C50C-407E-A947-70E740481C1C}">
                <a14:useLocalDpi xmlns:a14="http://schemas.microsoft.com/office/drawing/2010/main" val="0"/>
              </a:ext>
            </a:extLst>
          </a:blip>
          <a:srcRect t="18968" b="5728"/>
          <a:stretch/>
        </p:blipFill>
        <p:spPr bwMode="auto">
          <a:xfrm>
            <a:off x="1" y="1116132"/>
            <a:ext cx="1609344" cy="11451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rotWithShape="1">
          <a:blip r:embed="rId5"/>
          <a:srcRect l="4083" t="34444" r="43584" b="12074"/>
          <a:stretch/>
        </p:blipFill>
        <p:spPr>
          <a:xfrm>
            <a:off x="-19" y="2315365"/>
            <a:ext cx="1609364" cy="1036093"/>
          </a:xfrm>
          <a:prstGeom prst="rect">
            <a:avLst/>
          </a:prstGeom>
          <a:ln>
            <a:noFill/>
          </a:ln>
          <a:effectLst>
            <a:softEdge rad="112500"/>
          </a:effectLst>
        </p:spPr>
      </p:pic>
      <p:pic>
        <p:nvPicPr>
          <p:cNvPr id="1028" name="Picture 4" descr="http://www.genoseq.ucla.edu/images/9/92/Miseq-personal-sequencer.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990" r="3901"/>
          <a:stretch/>
        </p:blipFill>
        <p:spPr bwMode="auto">
          <a:xfrm>
            <a:off x="0" y="3405561"/>
            <a:ext cx="1607117" cy="11501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rotWithShape="1">
          <a:blip r:embed="rId7"/>
          <a:srcRect t="27630" r="49116" b="18337"/>
          <a:stretch/>
        </p:blipFill>
        <p:spPr>
          <a:xfrm>
            <a:off x="-19" y="4609372"/>
            <a:ext cx="1607136" cy="1015592"/>
          </a:xfrm>
          <a:prstGeom prst="rect">
            <a:avLst/>
          </a:prstGeom>
          <a:ln>
            <a:noFill/>
          </a:ln>
          <a:effectLst>
            <a:softEdge rad="112500"/>
          </a:effectLst>
        </p:spPr>
      </p:pic>
      <p:pic>
        <p:nvPicPr>
          <p:cNvPr id="6" name="Image 5"/>
          <p:cNvPicPr>
            <a:picLocks noChangeAspect="1"/>
          </p:cNvPicPr>
          <p:nvPr/>
        </p:nvPicPr>
        <p:blipFill rotWithShape="1">
          <a:blip r:embed="rId8" cstate="print">
            <a:extLst>
              <a:ext uri="{28A0092B-C50C-407E-A947-70E740481C1C}">
                <a14:useLocalDpi xmlns:a14="http://schemas.microsoft.com/office/drawing/2010/main" val="0"/>
              </a:ext>
            </a:extLst>
          </a:blip>
          <a:srcRect t="20235" r="24627"/>
          <a:stretch/>
        </p:blipFill>
        <p:spPr>
          <a:xfrm rot="5400000">
            <a:off x="224116" y="5454546"/>
            <a:ext cx="1159956" cy="1608189"/>
          </a:xfrm>
          <a:prstGeom prst="rect">
            <a:avLst/>
          </a:prstGeom>
          <a:ln>
            <a:noFill/>
          </a:ln>
          <a:effectLst>
            <a:softEdge rad="112500"/>
          </a:effectLst>
        </p:spPr>
      </p:pic>
    </p:spTree>
    <p:extLst>
      <p:ext uri="{BB962C8B-B14F-4D97-AF65-F5344CB8AC3E}">
        <p14:creationId xmlns:p14="http://schemas.microsoft.com/office/powerpoint/2010/main" val="91398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9" y="0"/>
            <a:ext cx="1609363" cy="1057451"/>
          </a:xfrm>
          <a:prstGeom prst="rect">
            <a:avLst/>
          </a:prstGeom>
          <a:ln>
            <a:noFill/>
          </a:ln>
          <a:effectLst>
            <a:softEdge rad="112500"/>
          </a:effectLst>
        </p:spPr>
      </p:pic>
      <p:pic>
        <p:nvPicPr>
          <p:cNvPr id="1026" name="Picture 2" descr="https://s-media-cache-ak0.pinimg.com/236x/ec/b5/02/ecb50208ff0ebb5e0156d10bacf41507.jpg"/>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t="18968" b="5728"/>
          <a:stretch/>
        </p:blipFill>
        <p:spPr bwMode="auto">
          <a:xfrm>
            <a:off x="1" y="1116132"/>
            <a:ext cx="1609344" cy="11451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rotWithShape="1">
          <a:blip r:embed="rId5">
            <a:lum bright="70000" contrast="-70000"/>
          </a:blip>
          <a:srcRect l="4083" t="34444" r="43584" b="12074"/>
          <a:stretch/>
        </p:blipFill>
        <p:spPr>
          <a:xfrm>
            <a:off x="-19" y="2315365"/>
            <a:ext cx="1609364" cy="1036093"/>
          </a:xfrm>
          <a:prstGeom prst="rect">
            <a:avLst/>
          </a:prstGeom>
          <a:ln>
            <a:noFill/>
          </a:ln>
          <a:effectLst>
            <a:softEdge rad="112500"/>
          </a:effectLst>
        </p:spPr>
      </p:pic>
      <p:pic>
        <p:nvPicPr>
          <p:cNvPr id="1028" name="Picture 4" descr="http://www.genoseq.ucla.edu/images/9/92/Miseq-personal-sequencer.png"/>
          <p:cNvPicPr>
            <a:picLocks noChangeAspect="1" noChangeArrowheads="1"/>
          </p:cNvPicPr>
          <p:nvPr/>
        </p:nvPicPr>
        <p:blipFill rotWithShape="1">
          <a:blip r:embed="rId6" cstate="print">
            <a:lum bright="70000" contrast="-70000"/>
            <a:extLst>
              <a:ext uri="{28A0092B-C50C-407E-A947-70E740481C1C}">
                <a14:useLocalDpi xmlns:a14="http://schemas.microsoft.com/office/drawing/2010/main" val="0"/>
              </a:ext>
            </a:extLst>
          </a:blip>
          <a:srcRect l="8990" r="3901"/>
          <a:stretch/>
        </p:blipFill>
        <p:spPr bwMode="auto">
          <a:xfrm>
            <a:off x="0" y="3405561"/>
            <a:ext cx="1607117" cy="11501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rotWithShape="1">
          <a:blip r:embed="rId7"/>
          <a:srcRect t="27630" r="49116" b="18337"/>
          <a:stretch/>
        </p:blipFill>
        <p:spPr>
          <a:xfrm>
            <a:off x="-19" y="4609372"/>
            <a:ext cx="1607136" cy="1015592"/>
          </a:xfrm>
          <a:prstGeom prst="rect">
            <a:avLst/>
          </a:prstGeom>
          <a:ln>
            <a:noFill/>
          </a:ln>
          <a:effectLst>
            <a:softEdge rad="112500"/>
          </a:effectLst>
        </p:spPr>
      </p:pic>
      <p:pic>
        <p:nvPicPr>
          <p:cNvPr id="6" name="Image 5"/>
          <p:cNvPicPr>
            <a:picLocks noChangeAspect="1"/>
          </p:cNvPicPr>
          <p:nvPr/>
        </p:nvPicPr>
        <p:blipFill rotWithShape="1">
          <a:blip r:embed="rId8" cstate="print">
            <a:lum bright="70000" contrast="-70000"/>
            <a:extLst>
              <a:ext uri="{28A0092B-C50C-407E-A947-70E740481C1C}">
                <a14:useLocalDpi xmlns:a14="http://schemas.microsoft.com/office/drawing/2010/main" val="0"/>
              </a:ext>
            </a:extLst>
          </a:blip>
          <a:srcRect t="20235" r="24627"/>
          <a:stretch/>
        </p:blipFill>
        <p:spPr>
          <a:xfrm rot="5400000">
            <a:off x="224116" y="5454546"/>
            <a:ext cx="1159956" cy="1608189"/>
          </a:xfrm>
          <a:prstGeom prst="rect">
            <a:avLst/>
          </a:prstGeom>
          <a:ln>
            <a:noFill/>
          </a:ln>
          <a:effectLst>
            <a:softEdge rad="112500"/>
          </a:effectLst>
        </p:spPr>
      </p:pic>
      <p:graphicFrame>
        <p:nvGraphicFramePr>
          <p:cNvPr id="7" name="Tableau 6"/>
          <p:cNvGraphicFramePr>
            <a:graphicFrameLocks noGrp="1"/>
          </p:cNvGraphicFramePr>
          <p:nvPr>
            <p:extLst>
              <p:ext uri="{D42A27DB-BD31-4B8C-83A1-F6EECF244321}">
                <p14:modId xmlns:p14="http://schemas.microsoft.com/office/powerpoint/2010/main" val="1205107903"/>
              </p:ext>
            </p:extLst>
          </p:nvPr>
        </p:nvGraphicFramePr>
        <p:xfrm>
          <a:off x="1607117" y="2384332"/>
          <a:ext cx="7235939" cy="2670043"/>
        </p:xfrm>
        <a:graphic>
          <a:graphicData uri="http://schemas.openxmlformats.org/drawingml/2006/table">
            <a:tbl>
              <a:tblPr firstRow="1" bandRow="1">
                <a:tableStyleId>{125E5076-3810-47DD-B79F-674D7AD40C01}</a:tableStyleId>
              </a:tblPr>
              <a:tblGrid>
                <a:gridCol w="981075"/>
                <a:gridCol w="708328"/>
                <a:gridCol w="842667"/>
                <a:gridCol w="683904"/>
                <a:gridCol w="803993"/>
                <a:gridCol w="803993"/>
                <a:gridCol w="803993"/>
                <a:gridCol w="803993"/>
                <a:gridCol w="803993"/>
              </a:tblGrid>
              <a:tr h="359874">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BE" sz="1400" dirty="0" smtClean="0"/>
                        <a:t>OTU1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t>OTU2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t>OTU3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strike="sngStrike" baseline="0" dirty="0" smtClean="0"/>
                        <a:t>OTU4</a:t>
                      </a:r>
                      <a:endParaRPr lang="en-US" sz="1400" strike="sngStrike"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t>OTU5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t>OTU6</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t>OTU7</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1400" dirty="0" smtClean="0"/>
                        <a:t>Total </a:t>
                      </a:r>
                      <a:r>
                        <a:rPr lang="fr-BE" sz="1400" dirty="0" err="1" smtClean="0"/>
                        <a:t>reads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2838">
                <a:tc>
                  <a:txBody>
                    <a:bodyPr/>
                    <a:lstStyle/>
                    <a:p>
                      <a:r>
                        <a:rPr lang="fr-BE" sz="1400" dirty="0" smtClean="0"/>
                        <a:t>Sample1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405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strike="sngStrike" baseline="0" dirty="0" smtClean="0"/>
                        <a:t>574</a:t>
                      </a:r>
                      <a:endParaRPr lang="en-US" sz="1400" strike="sngStrike"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979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359874">
                <a:tc>
                  <a:txBody>
                    <a:bodyPr/>
                    <a:lstStyle/>
                    <a:p>
                      <a:r>
                        <a:rPr lang="fr-BE" sz="1400" dirty="0" smtClean="0"/>
                        <a:t>Sample2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400" dirty="0" smtClean="0"/>
                        <a:t>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strike="sngStrike" baseline="0" dirty="0" smtClean="0"/>
                        <a:t>236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409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243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9</a:t>
                      </a:r>
                      <a:r>
                        <a:rPr lang="en-US" sz="1400" dirty="0" smtClean="0"/>
                        <a:t>79</a:t>
                      </a:r>
                      <a:endParaRPr lang="fr-BE" sz="1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359874">
                <a:tc>
                  <a:txBody>
                    <a:bodyPr/>
                    <a:lstStyle/>
                    <a:p>
                      <a:r>
                        <a:rPr lang="fr-BE" sz="1400" dirty="0" smtClean="0"/>
                        <a:t>Sample3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400" dirty="0" smtClean="0"/>
                        <a:t>52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42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strike="sngStrike" baseline="0" dirty="0" smtClean="0"/>
                        <a:t>232</a:t>
                      </a:r>
                      <a:endParaRPr lang="en-US" sz="1400" strike="sngStrike"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113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540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979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359874">
                <a:tc>
                  <a:txBody>
                    <a:bodyPr/>
                    <a:lstStyle/>
                    <a:p>
                      <a:r>
                        <a:rPr lang="fr-BE" sz="1400" dirty="0" smtClean="0"/>
                        <a:t>Sample4</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322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strike="sngStrike" baseline="0" dirty="0" smtClean="0"/>
                        <a:t>403</a:t>
                      </a:r>
                      <a:endParaRPr lang="en-US" sz="1400" strike="sngStrike"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202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24</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979</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569423">
                <a:tc>
                  <a:txBody>
                    <a:bodyPr/>
                    <a:lstStyle/>
                    <a:p>
                      <a:r>
                        <a:rPr lang="fr-BE" sz="1400" dirty="0" err="1" smtClean="0"/>
                        <a:t>Negative</a:t>
                      </a:r>
                      <a:r>
                        <a:rPr lang="fr-BE" sz="1400" dirty="0" smtClean="0"/>
                        <a:t> control</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strike="sngStrike" baseline="0" dirty="0" smtClean="0"/>
                        <a:t>979</a:t>
                      </a:r>
                      <a:endParaRPr lang="en-US" sz="1400" strike="sngStrike"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fr-BE" sz="1400" dirty="0" smtClean="0"/>
                        <a:t>979</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bl>
          </a:graphicData>
        </a:graphic>
      </p:graphicFrame>
      <p:sp>
        <p:nvSpPr>
          <p:cNvPr id="11" name="Titre 1"/>
          <p:cNvSpPr>
            <a:spLocks noGrp="1"/>
          </p:cNvSpPr>
          <p:nvPr>
            <p:ph type="title"/>
          </p:nvPr>
        </p:nvSpPr>
        <p:spPr>
          <a:xfrm>
            <a:off x="1607117" y="62771"/>
            <a:ext cx="7765322" cy="970450"/>
          </a:xfrm>
        </p:spPr>
        <p:txBody>
          <a:bodyPr/>
          <a:lstStyle/>
          <a:p>
            <a:r>
              <a:rPr lang="en-US" dirty="0" smtClean="0"/>
              <a:t>5. Sequence processing</a:t>
            </a:r>
            <a:endParaRPr lang="en-US" dirty="0"/>
          </a:p>
        </p:txBody>
      </p:sp>
    </p:spTree>
    <p:extLst>
      <p:ext uri="{BB962C8B-B14F-4D97-AF65-F5344CB8AC3E}">
        <p14:creationId xmlns:p14="http://schemas.microsoft.com/office/powerpoint/2010/main" val="27378017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9" y="0"/>
            <a:ext cx="1609363" cy="1057451"/>
          </a:xfrm>
          <a:prstGeom prst="rect">
            <a:avLst/>
          </a:prstGeom>
          <a:ln>
            <a:noFill/>
          </a:ln>
          <a:effectLst>
            <a:softEdge rad="112500"/>
          </a:effectLst>
        </p:spPr>
      </p:pic>
      <p:pic>
        <p:nvPicPr>
          <p:cNvPr id="17" name="Picture 2" descr="https://s-media-cache-ak0.pinimg.com/236x/ec/b5/02/ecb50208ff0ebb5e0156d10bacf41507.jpg"/>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t="18968" b="5728"/>
          <a:stretch/>
        </p:blipFill>
        <p:spPr bwMode="auto">
          <a:xfrm>
            <a:off x="1" y="1116132"/>
            <a:ext cx="1609344" cy="11451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 name="Image 17"/>
          <p:cNvPicPr>
            <a:picLocks noChangeAspect="1"/>
          </p:cNvPicPr>
          <p:nvPr/>
        </p:nvPicPr>
        <p:blipFill rotWithShape="1">
          <a:blip r:embed="rId5">
            <a:lum bright="70000" contrast="-70000"/>
          </a:blip>
          <a:srcRect l="4083" t="34444" r="43584" b="12074"/>
          <a:stretch/>
        </p:blipFill>
        <p:spPr>
          <a:xfrm>
            <a:off x="-19" y="2315365"/>
            <a:ext cx="1609364" cy="1036093"/>
          </a:xfrm>
          <a:prstGeom prst="rect">
            <a:avLst/>
          </a:prstGeom>
          <a:ln>
            <a:noFill/>
          </a:ln>
          <a:effectLst>
            <a:softEdge rad="112500"/>
          </a:effectLst>
        </p:spPr>
      </p:pic>
      <p:pic>
        <p:nvPicPr>
          <p:cNvPr id="19" name="Picture 4" descr="http://www.genoseq.ucla.edu/images/9/92/Miseq-personal-sequencer.png"/>
          <p:cNvPicPr>
            <a:picLocks noChangeAspect="1" noChangeArrowheads="1"/>
          </p:cNvPicPr>
          <p:nvPr/>
        </p:nvPicPr>
        <p:blipFill rotWithShape="1">
          <a:blip r:embed="rId6" cstate="print">
            <a:lum bright="70000" contrast="-70000"/>
            <a:extLst>
              <a:ext uri="{28A0092B-C50C-407E-A947-70E740481C1C}">
                <a14:useLocalDpi xmlns:a14="http://schemas.microsoft.com/office/drawing/2010/main" val="0"/>
              </a:ext>
            </a:extLst>
          </a:blip>
          <a:srcRect l="8990" r="3901"/>
          <a:stretch/>
        </p:blipFill>
        <p:spPr bwMode="auto">
          <a:xfrm>
            <a:off x="0" y="3405561"/>
            <a:ext cx="1607117" cy="11501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 name="Image 19"/>
          <p:cNvPicPr>
            <a:picLocks noChangeAspect="1"/>
          </p:cNvPicPr>
          <p:nvPr/>
        </p:nvPicPr>
        <p:blipFill rotWithShape="1">
          <a:blip r:embed="rId7">
            <a:lum bright="70000" contrast="-70000"/>
          </a:blip>
          <a:srcRect t="27630" r="49116" b="18337"/>
          <a:stretch/>
        </p:blipFill>
        <p:spPr>
          <a:xfrm>
            <a:off x="-19" y="4609372"/>
            <a:ext cx="1607136" cy="1015592"/>
          </a:xfrm>
          <a:prstGeom prst="rect">
            <a:avLst/>
          </a:prstGeom>
          <a:ln>
            <a:noFill/>
          </a:ln>
          <a:effectLst>
            <a:softEdge rad="112500"/>
          </a:effectLst>
        </p:spPr>
      </p:pic>
      <p:pic>
        <p:nvPicPr>
          <p:cNvPr id="21" name="Image 20"/>
          <p:cNvPicPr>
            <a:picLocks noChangeAspect="1"/>
          </p:cNvPicPr>
          <p:nvPr/>
        </p:nvPicPr>
        <p:blipFill rotWithShape="1">
          <a:blip r:embed="rId8" cstate="print">
            <a:extLst>
              <a:ext uri="{28A0092B-C50C-407E-A947-70E740481C1C}">
                <a14:useLocalDpi xmlns:a14="http://schemas.microsoft.com/office/drawing/2010/main" val="0"/>
              </a:ext>
            </a:extLst>
          </a:blip>
          <a:srcRect t="20235" r="24627"/>
          <a:stretch/>
        </p:blipFill>
        <p:spPr>
          <a:xfrm rot="5400000">
            <a:off x="224116" y="5454546"/>
            <a:ext cx="1159956" cy="1608189"/>
          </a:xfrm>
          <a:prstGeom prst="rect">
            <a:avLst/>
          </a:prstGeom>
          <a:ln>
            <a:noFill/>
          </a:ln>
          <a:effectLst>
            <a:softEdge rad="112500"/>
          </a:effectLst>
        </p:spPr>
      </p:pic>
      <p:pic>
        <p:nvPicPr>
          <p:cNvPr id="26626" name="Picture 2" descr="http://d3n1qfjutz9qb9.cloudfront.net/content/ajpgi/302/9/G966/F8.larg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9881" y="2027901"/>
            <a:ext cx="6164710" cy="4406805"/>
          </a:xfrm>
          <a:prstGeom prst="rect">
            <a:avLst/>
          </a:prstGeom>
          <a:noFill/>
          <a:extLst>
            <a:ext uri="{909E8E84-426E-40DD-AFC4-6F175D3DCCD1}">
              <a14:hiddenFill xmlns:a14="http://schemas.microsoft.com/office/drawing/2010/main">
                <a:solidFill>
                  <a:srgbClr val="FFFFFF"/>
                </a:solidFill>
              </a14:hiddenFill>
            </a:ext>
          </a:extLst>
        </p:spPr>
      </p:pic>
      <p:sp>
        <p:nvSpPr>
          <p:cNvPr id="12" name="Espace réservé du contenu 2"/>
          <p:cNvSpPr>
            <a:spLocks noGrp="1"/>
          </p:cNvSpPr>
          <p:nvPr>
            <p:ph idx="1"/>
          </p:nvPr>
        </p:nvSpPr>
        <p:spPr>
          <a:xfrm>
            <a:off x="1709575" y="1057451"/>
            <a:ext cx="7765322" cy="4058751"/>
          </a:xfrm>
        </p:spPr>
        <p:txBody>
          <a:bodyPr/>
          <a:lstStyle/>
          <a:p>
            <a:r>
              <a:rPr lang="fr-BE" u="sng" dirty="0" smtClean="0"/>
              <a:t>Pie chart</a:t>
            </a:r>
          </a:p>
          <a:p>
            <a:pPr marL="36900" indent="0">
              <a:buNone/>
            </a:pPr>
            <a:endParaRPr lang="en-US" dirty="0" smtClean="0"/>
          </a:p>
        </p:txBody>
      </p:sp>
      <p:sp>
        <p:nvSpPr>
          <p:cNvPr id="13" name="Titre 1"/>
          <p:cNvSpPr>
            <a:spLocks noGrp="1"/>
          </p:cNvSpPr>
          <p:nvPr>
            <p:ph type="title"/>
          </p:nvPr>
        </p:nvSpPr>
        <p:spPr>
          <a:xfrm>
            <a:off x="1607117" y="98803"/>
            <a:ext cx="7765322" cy="970450"/>
          </a:xfrm>
        </p:spPr>
        <p:txBody>
          <a:bodyPr/>
          <a:lstStyle/>
          <a:p>
            <a:r>
              <a:rPr lang="en-US" dirty="0" smtClean="0"/>
              <a:t>6. Data visualization</a:t>
            </a:r>
            <a:endParaRPr lang="en-US" dirty="0"/>
          </a:p>
        </p:txBody>
      </p:sp>
    </p:spTree>
    <p:extLst>
      <p:ext uri="{BB962C8B-B14F-4D97-AF65-F5344CB8AC3E}">
        <p14:creationId xmlns:p14="http://schemas.microsoft.com/office/powerpoint/2010/main" val="3679507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Image 1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9" y="0"/>
            <a:ext cx="1609363" cy="1057451"/>
          </a:xfrm>
          <a:prstGeom prst="rect">
            <a:avLst/>
          </a:prstGeom>
          <a:ln>
            <a:noFill/>
          </a:ln>
          <a:effectLst>
            <a:softEdge rad="112500"/>
          </a:effectLst>
        </p:spPr>
      </p:pic>
      <p:pic>
        <p:nvPicPr>
          <p:cNvPr id="17" name="Picture 2" descr="https://s-media-cache-ak0.pinimg.com/236x/ec/b5/02/ecb50208ff0ebb5e0156d10bacf41507.jpg"/>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t="18968" b="5728"/>
          <a:stretch/>
        </p:blipFill>
        <p:spPr bwMode="auto">
          <a:xfrm>
            <a:off x="1" y="1116132"/>
            <a:ext cx="1609344" cy="11451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 name="Image 17"/>
          <p:cNvPicPr>
            <a:picLocks noChangeAspect="1"/>
          </p:cNvPicPr>
          <p:nvPr/>
        </p:nvPicPr>
        <p:blipFill rotWithShape="1">
          <a:blip r:embed="rId5">
            <a:lum bright="70000" contrast="-70000"/>
          </a:blip>
          <a:srcRect l="4083" t="34444" r="43584" b="12074"/>
          <a:stretch/>
        </p:blipFill>
        <p:spPr>
          <a:xfrm>
            <a:off x="-19" y="2315365"/>
            <a:ext cx="1609364" cy="1036093"/>
          </a:xfrm>
          <a:prstGeom prst="rect">
            <a:avLst/>
          </a:prstGeom>
          <a:ln>
            <a:noFill/>
          </a:ln>
          <a:effectLst>
            <a:softEdge rad="112500"/>
          </a:effectLst>
        </p:spPr>
      </p:pic>
      <p:pic>
        <p:nvPicPr>
          <p:cNvPr id="19" name="Picture 4" descr="http://www.genoseq.ucla.edu/images/9/92/Miseq-personal-sequencer.png"/>
          <p:cNvPicPr>
            <a:picLocks noChangeAspect="1" noChangeArrowheads="1"/>
          </p:cNvPicPr>
          <p:nvPr/>
        </p:nvPicPr>
        <p:blipFill rotWithShape="1">
          <a:blip r:embed="rId6" cstate="print">
            <a:lum bright="70000" contrast="-70000"/>
            <a:extLst>
              <a:ext uri="{28A0092B-C50C-407E-A947-70E740481C1C}">
                <a14:useLocalDpi xmlns:a14="http://schemas.microsoft.com/office/drawing/2010/main" val="0"/>
              </a:ext>
            </a:extLst>
          </a:blip>
          <a:srcRect l="8990" r="3901"/>
          <a:stretch/>
        </p:blipFill>
        <p:spPr bwMode="auto">
          <a:xfrm>
            <a:off x="0" y="3405561"/>
            <a:ext cx="1607117" cy="11501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 name="Image 19"/>
          <p:cNvPicPr>
            <a:picLocks noChangeAspect="1"/>
          </p:cNvPicPr>
          <p:nvPr/>
        </p:nvPicPr>
        <p:blipFill rotWithShape="1">
          <a:blip r:embed="rId7">
            <a:lum bright="70000" contrast="-70000"/>
          </a:blip>
          <a:srcRect t="27630" r="49116" b="18337"/>
          <a:stretch/>
        </p:blipFill>
        <p:spPr>
          <a:xfrm>
            <a:off x="-19" y="4609372"/>
            <a:ext cx="1607136" cy="1015592"/>
          </a:xfrm>
          <a:prstGeom prst="rect">
            <a:avLst/>
          </a:prstGeom>
          <a:ln>
            <a:noFill/>
          </a:ln>
          <a:effectLst>
            <a:softEdge rad="112500"/>
          </a:effectLst>
        </p:spPr>
      </p:pic>
      <p:pic>
        <p:nvPicPr>
          <p:cNvPr id="21" name="Image 20"/>
          <p:cNvPicPr>
            <a:picLocks noChangeAspect="1"/>
          </p:cNvPicPr>
          <p:nvPr/>
        </p:nvPicPr>
        <p:blipFill rotWithShape="1">
          <a:blip r:embed="rId8" cstate="print">
            <a:extLst>
              <a:ext uri="{28A0092B-C50C-407E-A947-70E740481C1C}">
                <a14:useLocalDpi xmlns:a14="http://schemas.microsoft.com/office/drawing/2010/main" val="0"/>
              </a:ext>
            </a:extLst>
          </a:blip>
          <a:srcRect t="20235" r="24627"/>
          <a:stretch/>
        </p:blipFill>
        <p:spPr>
          <a:xfrm rot="5400000">
            <a:off x="224116" y="5454546"/>
            <a:ext cx="1159956" cy="1608189"/>
          </a:xfrm>
          <a:prstGeom prst="rect">
            <a:avLst/>
          </a:prstGeom>
          <a:ln>
            <a:noFill/>
          </a:ln>
          <a:effectLst>
            <a:softEdge rad="112500"/>
          </a:effectLst>
        </p:spPr>
      </p:pic>
      <p:pic>
        <p:nvPicPr>
          <p:cNvPr id="2" name="Image 1"/>
          <p:cNvPicPr>
            <a:picLocks noChangeAspect="1"/>
          </p:cNvPicPr>
          <p:nvPr/>
        </p:nvPicPr>
        <p:blipFill>
          <a:blip r:embed="rId9"/>
          <a:stretch>
            <a:fillRect/>
          </a:stretch>
        </p:blipFill>
        <p:spPr>
          <a:xfrm>
            <a:off x="3325377" y="1512612"/>
            <a:ext cx="5411023" cy="5148025"/>
          </a:xfrm>
          <a:prstGeom prst="rect">
            <a:avLst/>
          </a:prstGeom>
        </p:spPr>
      </p:pic>
      <p:sp>
        <p:nvSpPr>
          <p:cNvPr id="14" name="Espace réservé du contenu 2"/>
          <p:cNvSpPr txBox="1">
            <a:spLocks/>
          </p:cNvSpPr>
          <p:nvPr/>
        </p:nvSpPr>
        <p:spPr>
          <a:xfrm>
            <a:off x="1709575" y="1057451"/>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fr-BE" u="sng" dirty="0" smtClean="0"/>
              <a:t>Ordination plot</a:t>
            </a:r>
          </a:p>
          <a:p>
            <a:pPr marL="36900" indent="0">
              <a:buFont typeface="Wingdings 2" charset="2"/>
              <a:buNone/>
            </a:pPr>
            <a:endParaRPr lang="en-US" dirty="0" smtClean="0"/>
          </a:p>
        </p:txBody>
      </p:sp>
      <p:sp>
        <p:nvSpPr>
          <p:cNvPr id="22" name="Titre 1"/>
          <p:cNvSpPr>
            <a:spLocks noGrp="1"/>
          </p:cNvSpPr>
          <p:nvPr>
            <p:ph type="title"/>
          </p:nvPr>
        </p:nvSpPr>
        <p:spPr>
          <a:xfrm>
            <a:off x="1607117" y="98803"/>
            <a:ext cx="7765322" cy="970450"/>
          </a:xfrm>
        </p:spPr>
        <p:txBody>
          <a:bodyPr/>
          <a:lstStyle/>
          <a:p>
            <a:r>
              <a:rPr lang="en-US" dirty="0" smtClean="0"/>
              <a:t>6. Data visualization</a:t>
            </a:r>
            <a:endParaRPr lang="en-US" dirty="0"/>
          </a:p>
        </p:txBody>
      </p:sp>
    </p:spTree>
    <p:extLst>
      <p:ext uri="{BB962C8B-B14F-4D97-AF65-F5344CB8AC3E}">
        <p14:creationId xmlns:p14="http://schemas.microsoft.com/office/powerpoint/2010/main" val="4678016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9" y="0"/>
            <a:ext cx="1609363" cy="1057451"/>
          </a:xfrm>
          <a:prstGeom prst="rect">
            <a:avLst/>
          </a:prstGeom>
          <a:ln>
            <a:noFill/>
          </a:ln>
          <a:effectLst>
            <a:softEdge rad="112500"/>
          </a:effectLst>
        </p:spPr>
      </p:pic>
      <p:pic>
        <p:nvPicPr>
          <p:cNvPr id="17" name="Picture 2" descr="https://s-media-cache-ak0.pinimg.com/236x/ec/b5/02/ecb50208ff0ebb5e0156d10bacf41507.jpg"/>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t="18968" b="5728"/>
          <a:stretch/>
        </p:blipFill>
        <p:spPr bwMode="auto">
          <a:xfrm>
            <a:off x="1" y="1116132"/>
            <a:ext cx="1609344" cy="11451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 name="Image 17"/>
          <p:cNvPicPr>
            <a:picLocks noChangeAspect="1"/>
          </p:cNvPicPr>
          <p:nvPr/>
        </p:nvPicPr>
        <p:blipFill rotWithShape="1">
          <a:blip r:embed="rId5">
            <a:lum bright="70000" contrast="-70000"/>
          </a:blip>
          <a:srcRect l="4083" t="34444" r="43584" b="12074"/>
          <a:stretch/>
        </p:blipFill>
        <p:spPr>
          <a:xfrm>
            <a:off x="-19" y="2315365"/>
            <a:ext cx="1609364" cy="1036093"/>
          </a:xfrm>
          <a:prstGeom prst="rect">
            <a:avLst/>
          </a:prstGeom>
          <a:ln>
            <a:noFill/>
          </a:ln>
          <a:effectLst>
            <a:softEdge rad="112500"/>
          </a:effectLst>
        </p:spPr>
      </p:pic>
      <p:pic>
        <p:nvPicPr>
          <p:cNvPr id="19" name="Picture 4" descr="http://www.genoseq.ucla.edu/images/9/92/Miseq-personal-sequencer.png"/>
          <p:cNvPicPr>
            <a:picLocks noChangeAspect="1" noChangeArrowheads="1"/>
          </p:cNvPicPr>
          <p:nvPr/>
        </p:nvPicPr>
        <p:blipFill rotWithShape="1">
          <a:blip r:embed="rId6" cstate="print">
            <a:lum bright="70000" contrast="-70000"/>
            <a:extLst>
              <a:ext uri="{28A0092B-C50C-407E-A947-70E740481C1C}">
                <a14:useLocalDpi xmlns:a14="http://schemas.microsoft.com/office/drawing/2010/main" val="0"/>
              </a:ext>
            </a:extLst>
          </a:blip>
          <a:srcRect l="8990" r="3901"/>
          <a:stretch/>
        </p:blipFill>
        <p:spPr bwMode="auto">
          <a:xfrm>
            <a:off x="0" y="3405561"/>
            <a:ext cx="1607117" cy="11501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 name="Image 19"/>
          <p:cNvPicPr>
            <a:picLocks noChangeAspect="1"/>
          </p:cNvPicPr>
          <p:nvPr/>
        </p:nvPicPr>
        <p:blipFill rotWithShape="1">
          <a:blip r:embed="rId7">
            <a:lum bright="70000" contrast="-70000"/>
          </a:blip>
          <a:srcRect t="27630" r="49116" b="18337"/>
          <a:stretch/>
        </p:blipFill>
        <p:spPr>
          <a:xfrm>
            <a:off x="-19" y="4609372"/>
            <a:ext cx="1607136" cy="1015592"/>
          </a:xfrm>
          <a:prstGeom prst="rect">
            <a:avLst/>
          </a:prstGeom>
          <a:ln>
            <a:noFill/>
          </a:ln>
          <a:effectLst>
            <a:softEdge rad="112500"/>
          </a:effectLst>
        </p:spPr>
      </p:pic>
      <p:pic>
        <p:nvPicPr>
          <p:cNvPr id="21" name="Image 20"/>
          <p:cNvPicPr>
            <a:picLocks noChangeAspect="1"/>
          </p:cNvPicPr>
          <p:nvPr/>
        </p:nvPicPr>
        <p:blipFill rotWithShape="1">
          <a:blip r:embed="rId8" cstate="print">
            <a:extLst>
              <a:ext uri="{28A0092B-C50C-407E-A947-70E740481C1C}">
                <a14:useLocalDpi xmlns:a14="http://schemas.microsoft.com/office/drawing/2010/main" val="0"/>
              </a:ext>
            </a:extLst>
          </a:blip>
          <a:srcRect t="20235" r="24627"/>
          <a:stretch/>
        </p:blipFill>
        <p:spPr>
          <a:xfrm rot="5400000">
            <a:off x="224116" y="5454546"/>
            <a:ext cx="1159956" cy="1608189"/>
          </a:xfrm>
          <a:prstGeom prst="rect">
            <a:avLst/>
          </a:prstGeom>
          <a:ln>
            <a:noFill/>
          </a:ln>
          <a:effectLst>
            <a:softEdge rad="112500"/>
          </a:effectLst>
        </p:spPr>
      </p:pic>
      <p:pic>
        <p:nvPicPr>
          <p:cNvPr id="28674" name="Picture 2" descr="http://www.frontiersin.org/files/Articles/74815/fmicb-05-00144-HTML/image_m/fmicb-05-00144-g00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08977" y="1427771"/>
            <a:ext cx="5634691" cy="52196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1558" y="1427771"/>
            <a:ext cx="833755" cy="4961544"/>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439604" y="1427771"/>
            <a:ext cx="818515" cy="4961544"/>
          </a:xfrm>
          <a:prstGeom prst="rect">
            <a:avLst/>
          </a:prstGeom>
          <a:noFill/>
          <a:ln w="57150">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space réservé du contenu 2"/>
          <p:cNvSpPr txBox="1">
            <a:spLocks/>
          </p:cNvSpPr>
          <p:nvPr/>
        </p:nvSpPr>
        <p:spPr>
          <a:xfrm>
            <a:off x="1709575" y="1057451"/>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fr-BE" u="sng" dirty="0" err="1" smtClean="0"/>
              <a:t>Heat</a:t>
            </a:r>
            <a:r>
              <a:rPr lang="fr-BE" u="sng" dirty="0" smtClean="0"/>
              <a:t> </a:t>
            </a:r>
            <a:r>
              <a:rPr lang="fr-BE" u="sng" dirty="0" err="1" smtClean="0"/>
              <a:t>map</a:t>
            </a:r>
            <a:endParaRPr lang="fr-BE" u="sng" dirty="0" smtClean="0"/>
          </a:p>
          <a:p>
            <a:pPr marL="36900" indent="0">
              <a:buFont typeface="Wingdings 2" charset="2"/>
              <a:buNone/>
            </a:pPr>
            <a:endParaRPr lang="en-US" dirty="0" smtClean="0"/>
          </a:p>
        </p:txBody>
      </p:sp>
      <p:sp>
        <p:nvSpPr>
          <p:cNvPr id="24" name="Titre 1"/>
          <p:cNvSpPr>
            <a:spLocks noGrp="1"/>
          </p:cNvSpPr>
          <p:nvPr>
            <p:ph type="title"/>
          </p:nvPr>
        </p:nvSpPr>
        <p:spPr>
          <a:xfrm>
            <a:off x="1607117" y="98803"/>
            <a:ext cx="7765322" cy="970450"/>
          </a:xfrm>
        </p:spPr>
        <p:txBody>
          <a:bodyPr/>
          <a:lstStyle/>
          <a:p>
            <a:r>
              <a:rPr lang="en-US" dirty="0" smtClean="0"/>
              <a:t>6. Data visualization</a:t>
            </a:r>
            <a:endParaRPr lang="en-US" dirty="0"/>
          </a:p>
        </p:txBody>
      </p:sp>
    </p:spTree>
    <p:extLst>
      <p:ext uri="{BB962C8B-B14F-4D97-AF65-F5344CB8AC3E}">
        <p14:creationId xmlns:p14="http://schemas.microsoft.com/office/powerpoint/2010/main" val="54725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 y="0"/>
            <a:ext cx="1609363" cy="1057451"/>
          </a:xfrm>
          <a:prstGeom prst="rect">
            <a:avLst/>
          </a:prstGeom>
          <a:ln>
            <a:noFill/>
          </a:ln>
          <a:effectLst>
            <a:softEdge rad="112500"/>
          </a:effectLst>
        </p:spPr>
      </p:pic>
      <p:pic>
        <p:nvPicPr>
          <p:cNvPr id="1026" name="Picture 2" descr="https://s-media-cache-ak0.pinimg.com/236x/ec/b5/02/ecb50208ff0ebb5e0156d10bacf41507.jpg"/>
          <p:cNvPicPr>
            <a:picLocks noChangeAspect="1" noChangeArrowheads="1"/>
          </p:cNvPicPr>
          <p:nvPr/>
        </p:nvPicPr>
        <p:blipFill rotWithShape="1">
          <a:blip r:embed="rId4">
            <a:extLst>
              <a:ext uri="{28A0092B-C50C-407E-A947-70E740481C1C}">
                <a14:useLocalDpi xmlns:a14="http://schemas.microsoft.com/office/drawing/2010/main" val="0"/>
              </a:ext>
            </a:extLst>
          </a:blip>
          <a:srcRect t="18968" b="5728"/>
          <a:stretch/>
        </p:blipFill>
        <p:spPr bwMode="auto">
          <a:xfrm>
            <a:off x="1" y="1116132"/>
            <a:ext cx="1609344" cy="11451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rotWithShape="1">
          <a:blip r:embed="rId5"/>
          <a:srcRect l="4083" t="34444" r="43584" b="12074"/>
          <a:stretch/>
        </p:blipFill>
        <p:spPr>
          <a:xfrm>
            <a:off x="-19" y="2315365"/>
            <a:ext cx="1609364" cy="1036093"/>
          </a:xfrm>
          <a:prstGeom prst="rect">
            <a:avLst/>
          </a:prstGeom>
          <a:ln>
            <a:noFill/>
          </a:ln>
          <a:effectLst>
            <a:softEdge rad="112500"/>
          </a:effectLst>
        </p:spPr>
      </p:pic>
      <p:pic>
        <p:nvPicPr>
          <p:cNvPr id="1028" name="Picture 4" descr="http://www.genoseq.ucla.edu/images/9/92/Miseq-personal-sequencer.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990" r="3901"/>
          <a:stretch/>
        </p:blipFill>
        <p:spPr bwMode="auto">
          <a:xfrm>
            <a:off x="0" y="3405561"/>
            <a:ext cx="1607117" cy="11501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rotWithShape="1">
          <a:blip r:embed="rId7"/>
          <a:srcRect t="27630" r="49116" b="18337"/>
          <a:stretch/>
        </p:blipFill>
        <p:spPr>
          <a:xfrm>
            <a:off x="-19" y="4609372"/>
            <a:ext cx="1607136" cy="1015592"/>
          </a:xfrm>
          <a:prstGeom prst="rect">
            <a:avLst/>
          </a:prstGeom>
          <a:ln>
            <a:noFill/>
          </a:ln>
          <a:effectLst>
            <a:softEdge rad="112500"/>
          </a:effectLst>
        </p:spPr>
      </p:pic>
      <p:pic>
        <p:nvPicPr>
          <p:cNvPr id="6" name="Image 5"/>
          <p:cNvPicPr>
            <a:picLocks noChangeAspect="1"/>
          </p:cNvPicPr>
          <p:nvPr/>
        </p:nvPicPr>
        <p:blipFill rotWithShape="1">
          <a:blip r:embed="rId8" cstate="print">
            <a:extLst>
              <a:ext uri="{28A0092B-C50C-407E-A947-70E740481C1C}">
                <a14:useLocalDpi xmlns:a14="http://schemas.microsoft.com/office/drawing/2010/main" val="0"/>
              </a:ext>
            </a:extLst>
          </a:blip>
          <a:srcRect t="20235" r="24627"/>
          <a:stretch/>
        </p:blipFill>
        <p:spPr>
          <a:xfrm rot="5400000">
            <a:off x="224116" y="5454546"/>
            <a:ext cx="1159956" cy="1608189"/>
          </a:xfrm>
          <a:prstGeom prst="rect">
            <a:avLst/>
          </a:prstGeom>
          <a:ln>
            <a:noFill/>
          </a:ln>
          <a:effectLst>
            <a:softEdge rad="112500"/>
          </a:effectLst>
        </p:spPr>
      </p:pic>
      <p:sp>
        <p:nvSpPr>
          <p:cNvPr id="8" name="Titre 1"/>
          <p:cNvSpPr>
            <a:spLocks noGrp="1"/>
          </p:cNvSpPr>
          <p:nvPr>
            <p:ph type="title"/>
          </p:nvPr>
        </p:nvSpPr>
        <p:spPr>
          <a:xfrm>
            <a:off x="1691186" y="396240"/>
            <a:ext cx="7765322" cy="970450"/>
          </a:xfrm>
        </p:spPr>
        <p:txBody>
          <a:bodyPr/>
          <a:lstStyle/>
          <a:p>
            <a:r>
              <a:rPr lang="en-US" dirty="0" smtClean="0"/>
              <a:t>Acknowledgments</a:t>
            </a:r>
            <a:endParaRPr lang="en-US" dirty="0"/>
          </a:p>
        </p:txBody>
      </p:sp>
      <p:sp>
        <p:nvSpPr>
          <p:cNvPr id="9" name="Espace réservé du contenu 2"/>
          <p:cNvSpPr>
            <a:spLocks noGrp="1"/>
          </p:cNvSpPr>
          <p:nvPr>
            <p:ph idx="1"/>
          </p:nvPr>
        </p:nvSpPr>
        <p:spPr>
          <a:xfrm>
            <a:off x="1691186" y="1519090"/>
            <a:ext cx="7452814" cy="4058751"/>
          </a:xfrm>
        </p:spPr>
        <p:txBody>
          <a:bodyPr>
            <a:normAutofit fontScale="85000" lnSpcReduction="20000"/>
          </a:bodyPr>
          <a:lstStyle/>
          <a:p>
            <a:r>
              <a:rPr lang="fr-BE" sz="2800" dirty="0" err="1">
                <a:latin typeface="Calibri" panose="020F0502020204030204" pitchFamily="34" charset="0"/>
              </a:rPr>
              <a:t>Funding</a:t>
            </a:r>
            <a:r>
              <a:rPr lang="fr-BE" sz="2800" dirty="0"/>
              <a:t> </a:t>
            </a:r>
            <a:r>
              <a:rPr lang="fr-BE" sz="2800" b="1" dirty="0"/>
              <a:t>:</a:t>
            </a:r>
            <a:endParaRPr lang="fr-BE" dirty="0"/>
          </a:p>
          <a:p>
            <a:pPr marL="36900" indent="0">
              <a:buNone/>
            </a:pPr>
            <a:r>
              <a:rPr lang="fr-BE" dirty="0" smtClean="0"/>
              <a:t>This </a:t>
            </a:r>
            <a:r>
              <a:rPr lang="fr-BE" dirty="0" err="1"/>
              <a:t>work</a:t>
            </a:r>
            <a:r>
              <a:rPr lang="fr-BE" dirty="0"/>
              <a:t> </a:t>
            </a:r>
            <a:r>
              <a:rPr lang="fr-BE" dirty="0" err="1"/>
              <a:t>is</a:t>
            </a:r>
            <a:r>
              <a:rPr lang="fr-BE" dirty="0"/>
              <a:t> </a:t>
            </a:r>
            <a:r>
              <a:rPr lang="fr-BE" dirty="0" err="1"/>
              <a:t>supported</a:t>
            </a:r>
            <a:r>
              <a:rPr lang="fr-BE" dirty="0"/>
              <a:t> by a </a:t>
            </a:r>
            <a:r>
              <a:rPr lang="fr-BE" dirty="0" err="1"/>
              <a:t>Belgian</a:t>
            </a:r>
            <a:r>
              <a:rPr lang="fr-BE" dirty="0"/>
              <a:t> </a:t>
            </a:r>
            <a:r>
              <a:rPr lang="fr-BE" dirty="0" err="1"/>
              <a:t>research</a:t>
            </a:r>
            <a:r>
              <a:rPr lang="fr-BE" dirty="0"/>
              <a:t> </a:t>
            </a:r>
            <a:r>
              <a:rPr lang="fr-BE" dirty="0" err="1"/>
              <a:t>fellowship</a:t>
            </a:r>
            <a:r>
              <a:rPr lang="fr-BE" dirty="0"/>
              <a:t> </a:t>
            </a:r>
            <a:r>
              <a:rPr lang="fr-BE" dirty="0" err="1"/>
              <a:t>from</a:t>
            </a:r>
            <a:r>
              <a:rPr lang="fr-BE" dirty="0"/>
              <a:t> the </a:t>
            </a:r>
            <a:r>
              <a:rPr lang="fr-BE" b="1" u="sng" dirty="0"/>
              <a:t>FRIA</a:t>
            </a:r>
            <a:r>
              <a:rPr lang="fr-BE" dirty="0"/>
              <a:t> (Fonds pour la Formation et la Recherche dans l’Industrie et dans l’Agriculture), </a:t>
            </a:r>
            <a:r>
              <a:rPr lang="fr-BE" dirty="0" err="1"/>
              <a:t>financial</a:t>
            </a:r>
            <a:r>
              <a:rPr lang="fr-BE" dirty="0"/>
              <a:t> </a:t>
            </a:r>
            <a:r>
              <a:rPr lang="fr-BE" dirty="0" err="1"/>
              <a:t>grants</a:t>
            </a:r>
            <a:r>
              <a:rPr lang="fr-BE" dirty="0"/>
              <a:t> </a:t>
            </a:r>
            <a:r>
              <a:rPr lang="fr-BE" dirty="0" err="1"/>
              <a:t>from</a:t>
            </a:r>
            <a:r>
              <a:rPr lang="fr-BE" dirty="0"/>
              <a:t> the </a:t>
            </a:r>
            <a:r>
              <a:rPr lang="fr-BE" dirty="0" err="1"/>
              <a:t>Belgian</a:t>
            </a:r>
            <a:r>
              <a:rPr lang="fr-BE" dirty="0"/>
              <a:t> </a:t>
            </a:r>
            <a:r>
              <a:rPr lang="fr-BE" b="1" u="sng" dirty="0"/>
              <a:t>FNRS</a:t>
            </a:r>
            <a:r>
              <a:rPr lang="fr-BE" dirty="0"/>
              <a:t> (crédits bref séjour et crédits aux chercheurs to J.R. Michaux), </a:t>
            </a:r>
            <a:r>
              <a:rPr lang="en-US" dirty="0"/>
              <a:t>from the University of Liège (</a:t>
            </a:r>
            <a:r>
              <a:rPr lang="en-US" dirty="0" err="1"/>
              <a:t>Patrimoine</a:t>
            </a:r>
            <a:r>
              <a:rPr lang="en-US" dirty="0"/>
              <a:t>),and from the </a:t>
            </a:r>
            <a:r>
              <a:rPr lang="en-US" b="1" u="sng" dirty="0"/>
              <a:t>NSERC</a:t>
            </a:r>
            <a:r>
              <a:rPr lang="en-US" dirty="0"/>
              <a:t> fellowship to V. </a:t>
            </a:r>
            <a:r>
              <a:rPr lang="en-US" dirty="0" err="1"/>
              <a:t>Millien</a:t>
            </a:r>
            <a:r>
              <a:rPr lang="en-US" dirty="0" smtClean="0"/>
              <a:t>.</a:t>
            </a:r>
          </a:p>
          <a:p>
            <a:r>
              <a:rPr lang="fr-BE" dirty="0" smtClean="0">
                <a:solidFill>
                  <a:srgbClr val="FF0000"/>
                </a:solidFill>
              </a:rPr>
              <a:t>Rajouter ici la bourse du Serge.</a:t>
            </a:r>
            <a:endParaRPr lang="en-US" dirty="0">
              <a:solidFill>
                <a:srgbClr val="FF0000"/>
              </a:solidFill>
            </a:endParaRPr>
          </a:p>
          <a:p>
            <a:endParaRPr lang="fr-BE" dirty="0"/>
          </a:p>
          <a:p>
            <a:r>
              <a:rPr lang="fr-BE" dirty="0" err="1"/>
              <a:t>Special</a:t>
            </a:r>
            <a:r>
              <a:rPr lang="fr-BE" dirty="0"/>
              <a:t> </a:t>
            </a:r>
            <a:r>
              <a:rPr lang="fr-BE" dirty="0" err="1"/>
              <a:t>thanks</a:t>
            </a:r>
            <a:r>
              <a:rPr lang="fr-BE" dirty="0"/>
              <a:t> to </a:t>
            </a:r>
          </a:p>
          <a:p>
            <a:pPr lvl="1"/>
            <a:r>
              <a:rPr lang="fr-BE" dirty="0" smtClean="0"/>
              <a:t>Serge Morand</a:t>
            </a:r>
          </a:p>
          <a:p>
            <a:pPr lvl="1"/>
            <a:r>
              <a:rPr lang="fr-BE" dirty="0" err="1" smtClean="0"/>
              <a:t>Jean-françois</a:t>
            </a:r>
            <a:r>
              <a:rPr lang="fr-BE" dirty="0" smtClean="0"/>
              <a:t> Cosson</a:t>
            </a:r>
          </a:p>
          <a:p>
            <a:pPr lvl="1"/>
            <a:r>
              <a:rPr lang="fr-BE" dirty="0" smtClean="0"/>
              <a:t>Johan Michaux</a:t>
            </a:r>
          </a:p>
          <a:p>
            <a:pPr lvl="1"/>
            <a:r>
              <a:rPr lang="fr-BE" dirty="0" smtClean="0"/>
              <a:t>all </a:t>
            </a:r>
            <a:r>
              <a:rPr lang="fr-BE" dirty="0"/>
              <a:t>the </a:t>
            </a:r>
            <a:r>
              <a:rPr lang="fr-BE" dirty="0" err="1"/>
              <a:t>field</a:t>
            </a:r>
            <a:r>
              <a:rPr lang="fr-BE" dirty="0"/>
              <a:t> and </a:t>
            </a:r>
            <a:r>
              <a:rPr lang="fr-BE" dirty="0" err="1"/>
              <a:t>lab</a:t>
            </a:r>
            <a:r>
              <a:rPr lang="fr-BE" dirty="0"/>
              <a:t> </a:t>
            </a:r>
            <a:r>
              <a:rPr lang="fr-BE" dirty="0" err="1"/>
              <a:t>collaborators</a:t>
            </a:r>
            <a:endParaRPr lang="fr-BE" dirty="0"/>
          </a:p>
          <a:p>
            <a:endParaRPr lang="en-US" dirty="0"/>
          </a:p>
        </p:txBody>
      </p:sp>
    </p:spTree>
    <p:extLst>
      <p:ext uri="{BB962C8B-B14F-4D97-AF65-F5344CB8AC3E}">
        <p14:creationId xmlns:p14="http://schemas.microsoft.com/office/powerpoint/2010/main" val="992971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 y="0"/>
            <a:ext cx="1609363" cy="1057451"/>
          </a:xfrm>
          <a:prstGeom prst="rect">
            <a:avLst/>
          </a:prstGeom>
          <a:ln>
            <a:noFill/>
          </a:ln>
          <a:effectLst>
            <a:softEdge rad="112500"/>
          </a:effectLst>
        </p:spPr>
      </p:pic>
      <p:pic>
        <p:nvPicPr>
          <p:cNvPr id="1026" name="Picture 2" descr="https://s-media-cache-ak0.pinimg.com/236x/ec/b5/02/ecb50208ff0ebb5e0156d10bacf41507.jpg"/>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t="18968" b="5728"/>
          <a:stretch/>
        </p:blipFill>
        <p:spPr bwMode="auto">
          <a:xfrm>
            <a:off x="1" y="1116132"/>
            <a:ext cx="1609344" cy="11451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rotWithShape="1">
          <a:blip r:embed="rId5">
            <a:lum bright="70000" contrast="-70000"/>
          </a:blip>
          <a:srcRect l="4083" t="34444" r="43584" b="12074"/>
          <a:stretch/>
        </p:blipFill>
        <p:spPr>
          <a:xfrm>
            <a:off x="-19" y="2315365"/>
            <a:ext cx="1609364" cy="1036093"/>
          </a:xfrm>
          <a:prstGeom prst="rect">
            <a:avLst/>
          </a:prstGeom>
          <a:ln>
            <a:noFill/>
          </a:ln>
          <a:effectLst>
            <a:softEdge rad="112500"/>
          </a:effectLst>
        </p:spPr>
      </p:pic>
      <p:pic>
        <p:nvPicPr>
          <p:cNvPr id="1028" name="Picture 4" descr="http://www.genoseq.ucla.edu/images/9/92/Miseq-personal-sequencer.png"/>
          <p:cNvPicPr>
            <a:picLocks noChangeAspect="1" noChangeArrowheads="1"/>
          </p:cNvPicPr>
          <p:nvPr/>
        </p:nvPicPr>
        <p:blipFill rotWithShape="1">
          <a:blip r:embed="rId6" cstate="print">
            <a:lum bright="70000" contrast="-70000"/>
            <a:extLst>
              <a:ext uri="{28A0092B-C50C-407E-A947-70E740481C1C}">
                <a14:useLocalDpi xmlns:a14="http://schemas.microsoft.com/office/drawing/2010/main" val="0"/>
              </a:ext>
            </a:extLst>
          </a:blip>
          <a:srcRect l="8990" r="3901"/>
          <a:stretch/>
        </p:blipFill>
        <p:spPr bwMode="auto">
          <a:xfrm>
            <a:off x="0" y="3405561"/>
            <a:ext cx="1607117" cy="11501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rotWithShape="1">
          <a:blip r:embed="rId7">
            <a:lum bright="70000" contrast="-70000"/>
          </a:blip>
          <a:srcRect t="27630" r="49116" b="18337"/>
          <a:stretch/>
        </p:blipFill>
        <p:spPr>
          <a:xfrm>
            <a:off x="-19" y="4609372"/>
            <a:ext cx="1607136" cy="1015592"/>
          </a:xfrm>
          <a:prstGeom prst="rect">
            <a:avLst/>
          </a:prstGeom>
          <a:ln>
            <a:noFill/>
          </a:ln>
          <a:effectLst>
            <a:softEdge rad="112500"/>
          </a:effectLst>
        </p:spPr>
      </p:pic>
      <p:pic>
        <p:nvPicPr>
          <p:cNvPr id="6" name="Image 5"/>
          <p:cNvPicPr>
            <a:picLocks noChangeAspect="1"/>
          </p:cNvPicPr>
          <p:nvPr/>
        </p:nvPicPr>
        <p:blipFill rotWithShape="1">
          <a:blip r:embed="rId8" cstate="print">
            <a:lum bright="70000" contrast="-70000"/>
            <a:extLst>
              <a:ext uri="{28A0092B-C50C-407E-A947-70E740481C1C}">
                <a14:useLocalDpi xmlns:a14="http://schemas.microsoft.com/office/drawing/2010/main" val="0"/>
              </a:ext>
            </a:extLst>
          </a:blip>
          <a:srcRect t="20235" r="24627"/>
          <a:stretch/>
        </p:blipFill>
        <p:spPr>
          <a:xfrm rot="5400000">
            <a:off x="224116" y="5454546"/>
            <a:ext cx="1159956" cy="1608189"/>
          </a:xfrm>
          <a:prstGeom prst="rect">
            <a:avLst/>
          </a:prstGeom>
          <a:ln>
            <a:noFill/>
          </a:ln>
          <a:effectLst>
            <a:softEdge rad="112500"/>
          </a:effectLst>
        </p:spPr>
      </p:pic>
      <p:sp>
        <p:nvSpPr>
          <p:cNvPr id="8" name="Titre 1"/>
          <p:cNvSpPr>
            <a:spLocks noGrp="1"/>
          </p:cNvSpPr>
          <p:nvPr>
            <p:ph type="title"/>
          </p:nvPr>
        </p:nvSpPr>
        <p:spPr>
          <a:xfrm>
            <a:off x="803549" y="241225"/>
            <a:ext cx="7765322" cy="970450"/>
          </a:xfrm>
        </p:spPr>
        <p:txBody>
          <a:bodyPr>
            <a:normAutofit/>
          </a:bodyPr>
          <a:lstStyle/>
          <a:p>
            <a:r>
              <a:rPr lang="fr-BE" dirty="0" smtClean="0"/>
              <a:t>1. Field </a:t>
            </a:r>
            <a:r>
              <a:rPr lang="en-US" dirty="0" smtClean="0"/>
              <a:t>work</a:t>
            </a:r>
            <a:endParaRPr lang="en-US" dirty="0"/>
          </a:p>
        </p:txBody>
      </p:sp>
      <p:sp>
        <p:nvSpPr>
          <p:cNvPr id="9" name="Espace réservé du contenu 2"/>
          <p:cNvSpPr>
            <a:spLocks noGrp="1"/>
          </p:cNvSpPr>
          <p:nvPr>
            <p:ph idx="1"/>
          </p:nvPr>
        </p:nvSpPr>
        <p:spPr>
          <a:xfrm>
            <a:off x="1512197" y="1695076"/>
            <a:ext cx="7765322" cy="4058751"/>
          </a:xfrm>
        </p:spPr>
        <p:txBody>
          <a:bodyPr>
            <a:normAutofit/>
          </a:bodyPr>
          <a:lstStyle/>
          <a:p>
            <a:r>
              <a:rPr lang="fr-BE" dirty="0" smtClean="0"/>
              <a:t>Few questions to </a:t>
            </a:r>
            <a:r>
              <a:rPr lang="fr-BE" dirty="0" err="1" smtClean="0"/>
              <a:t>ask</a:t>
            </a:r>
            <a:r>
              <a:rPr lang="fr-BE" dirty="0" smtClean="0"/>
              <a:t> </a:t>
            </a:r>
            <a:r>
              <a:rPr lang="fr-BE" dirty="0" err="1" smtClean="0"/>
              <a:t>yourself</a:t>
            </a:r>
            <a:r>
              <a:rPr lang="fr-BE" dirty="0" smtClean="0"/>
              <a:t> </a:t>
            </a:r>
            <a:r>
              <a:rPr lang="fr-BE" dirty="0" err="1" smtClean="0"/>
              <a:t>before</a:t>
            </a:r>
            <a:r>
              <a:rPr lang="fr-BE" dirty="0" smtClean="0"/>
              <a:t> </a:t>
            </a:r>
            <a:r>
              <a:rPr lang="fr-BE" dirty="0" err="1" smtClean="0"/>
              <a:t>starting</a:t>
            </a:r>
            <a:r>
              <a:rPr lang="fr-BE" dirty="0" smtClean="0"/>
              <a:t>:</a:t>
            </a:r>
          </a:p>
          <a:p>
            <a:pPr lvl="1"/>
            <a:r>
              <a:rPr lang="fr-BE" dirty="0" smtClean="0"/>
              <a:t>How </a:t>
            </a:r>
            <a:r>
              <a:rPr lang="fr-BE" dirty="0" err="1" smtClean="0"/>
              <a:t>many</a:t>
            </a:r>
            <a:r>
              <a:rPr lang="fr-BE" dirty="0" smtClean="0"/>
              <a:t> </a:t>
            </a:r>
            <a:r>
              <a:rPr lang="fr-BE" dirty="0" err="1" smtClean="0"/>
              <a:t>samples</a:t>
            </a:r>
            <a:r>
              <a:rPr lang="fr-BE" dirty="0" smtClean="0"/>
              <a:t> ?</a:t>
            </a:r>
          </a:p>
          <a:p>
            <a:pPr lvl="1"/>
            <a:r>
              <a:rPr lang="fr-BE" dirty="0" smtClean="0"/>
              <a:t>How </a:t>
            </a:r>
            <a:r>
              <a:rPr lang="fr-BE" dirty="0" err="1" smtClean="0"/>
              <a:t>much</a:t>
            </a:r>
            <a:r>
              <a:rPr lang="fr-BE" dirty="0" smtClean="0"/>
              <a:t> time?</a:t>
            </a:r>
          </a:p>
          <a:p>
            <a:pPr lvl="1"/>
            <a:r>
              <a:rPr lang="fr-BE" dirty="0" err="1" smtClean="0"/>
              <a:t>Material</a:t>
            </a:r>
            <a:r>
              <a:rPr lang="fr-BE" dirty="0" smtClean="0"/>
              <a:t> </a:t>
            </a:r>
            <a:r>
              <a:rPr lang="fr-BE" dirty="0" err="1" smtClean="0"/>
              <a:t>required</a:t>
            </a:r>
            <a:r>
              <a:rPr lang="fr-BE" dirty="0" smtClean="0"/>
              <a:t>?</a:t>
            </a:r>
          </a:p>
          <a:p>
            <a:pPr lvl="1"/>
            <a:r>
              <a:rPr lang="fr-BE" dirty="0" smtClean="0"/>
              <a:t>Field assistant?</a:t>
            </a:r>
          </a:p>
          <a:p>
            <a:pPr lvl="1"/>
            <a:endParaRPr lang="fr-BE" dirty="0" smtClean="0"/>
          </a:p>
          <a:p>
            <a:pPr lvl="1"/>
            <a:r>
              <a:rPr lang="fr-BE" dirty="0" smtClean="0"/>
              <a:t>Team up </a:t>
            </a:r>
            <a:r>
              <a:rPr lang="fr-BE" dirty="0" err="1" smtClean="0"/>
              <a:t>with</a:t>
            </a:r>
            <a:r>
              <a:rPr lang="fr-BE" dirty="0" smtClean="0"/>
              <a:t> </a:t>
            </a:r>
            <a:r>
              <a:rPr lang="fr-BE" dirty="0" err="1" smtClean="0"/>
              <a:t>experienced</a:t>
            </a:r>
            <a:r>
              <a:rPr lang="fr-BE" dirty="0" smtClean="0"/>
              <a:t> people</a:t>
            </a:r>
          </a:p>
          <a:p>
            <a:pPr lvl="1"/>
            <a:r>
              <a:rPr lang="fr-BE" dirty="0" err="1" smtClean="0"/>
              <a:t>Expensive</a:t>
            </a:r>
            <a:r>
              <a:rPr lang="fr-BE" dirty="0" smtClean="0"/>
              <a:t>! </a:t>
            </a:r>
            <a:r>
              <a:rPr lang="fr-BE" dirty="0" smtClean="0">
                <a:sym typeface="Wingdings" panose="05000000000000000000" pitchFamily="2" charset="2"/>
              </a:rPr>
              <a:t> </a:t>
            </a:r>
            <a:r>
              <a:rPr lang="fr-BE" dirty="0" smtClean="0"/>
              <a:t>Be efficient</a:t>
            </a:r>
            <a:endParaRPr lang="fr-BE" dirty="0"/>
          </a:p>
        </p:txBody>
      </p:sp>
      <p:pic>
        <p:nvPicPr>
          <p:cNvPr id="11" name="Imag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46583" y="3006988"/>
            <a:ext cx="2765912" cy="3687884"/>
          </a:xfrm>
          <a:prstGeom prst="rect">
            <a:avLst/>
          </a:prstGeom>
        </p:spPr>
      </p:pic>
      <p:pic>
        <p:nvPicPr>
          <p:cNvPr id="3" name="Imag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19091" y="241224"/>
            <a:ext cx="1893404" cy="2524539"/>
          </a:xfrm>
          <a:prstGeom prst="rect">
            <a:avLst/>
          </a:prstGeom>
        </p:spPr>
      </p:pic>
      <p:pic>
        <p:nvPicPr>
          <p:cNvPr id="9218" name="Picture 2" descr="https://dispatchesfromthefield1.files.wordpress.com/2015/04/sherman-trap.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4325" b="9787"/>
          <a:stretch/>
        </p:blipFill>
        <p:spPr bwMode="auto">
          <a:xfrm>
            <a:off x="2394565" y="5024357"/>
            <a:ext cx="2919557" cy="166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698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 y="0"/>
            <a:ext cx="1609363" cy="1057451"/>
          </a:xfrm>
          <a:prstGeom prst="rect">
            <a:avLst/>
          </a:prstGeom>
          <a:ln>
            <a:noFill/>
          </a:ln>
          <a:effectLst>
            <a:softEdge rad="112500"/>
          </a:effectLst>
        </p:spPr>
      </p:pic>
      <p:pic>
        <p:nvPicPr>
          <p:cNvPr id="1026" name="Picture 2" descr="https://s-media-cache-ak0.pinimg.com/236x/ec/b5/02/ecb50208ff0ebb5e0156d10bacf41507.jpg"/>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t="18968" b="5728"/>
          <a:stretch/>
        </p:blipFill>
        <p:spPr bwMode="auto">
          <a:xfrm>
            <a:off x="1" y="1116132"/>
            <a:ext cx="1609344" cy="11451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rotWithShape="1">
          <a:blip r:embed="rId5">
            <a:lum bright="70000" contrast="-70000"/>
          </a:blip>
          <a:srcRect l="4083" t="34444" r="43584" b="12074"/>
          <a:stretch/>
        </p:blipFill>
        <p:spPr>
          <a:xfrm>
            <a:off x="-19" y="2315365"/>
            <a:ext cx="1609364" cy="1036093"/>
          </a:xfrm>
          <a:prstGeom prst="rect">
            <a:avLst/>
          </a:prstGeom>
          <a:ln>
            <a:noFill/>
          </a:ln>
          <a:effectLst>
            <a:softEdge rad="112500"/>
          </a:effectLst>
        </p:spPr>
      </p:pic>
      <p:pic>
        <p:nvPicPr>
          <p:cNvPr id="1028" name="Picture 4" descr="http://www.genoseq.ucla.edu/images/9/92/Miseq-personal-sequencer.png"/>
          <p:cNvPicPr>
            <a:picLocks noChangeAspect="1" noChangeArrowheads="1"/>
          </p:cNvPicPr>
          <p:nvPr/>
        </p:nvPicPr>
        <p:blipFill rotWithShape="1">
          <a:blip r:embed="rId6" cstate="print">
            <a:lum bright="70000" contrast="-70000"/>
            <a:extLst>
              <a:ext uri="{28A0092B-C50C-407E-A947-70E740481C1C}">
                <a14:useLocalDpi xmlns:a14="http://schemas.microsoft.com/office/drawing/2010/main" val="0"/>
              </a:ext>
            </a:extLst>
          </a:blip>
          <a:srcRect l="8990" r="3901"/>
          <a:stretch/>
        </p:blipFill>
        <p:spPr bwMode="auto">
          <a:xfrm>
            <a:off x="0" y="3405561"/>
            <a:ext cx="1607117" cy="11501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rotWithShape="1">
          <a:blip r:embed="rId7">
            <a:lum bright="70000" contrast="-70000"/>
          </a:blip>
          <a:srcRect t="27630" r="49116" b="18337"/>
          <a:stretch/>
        </p:blipFill>
        <p:spPr>
          <a:xfrm>
            <a:off x="-19" y="4609372"/>
            <a:ext cx="1607136" cy="1015592"/>
          </a:xfrm>
          <a:prstGeom prst="rect">
            <a:avLst/>
          </a:prstGeom>
          <a:ln>
            <a:noFill/>
          </a:ln>
          <a:effectLst>
            <a:softEdge rad="112500"/>
          </a:effectLst>
        </p:spPr>
      </p:pic>
      <p:pic>
        <p:nvPicPr>
          <p:cNvPr id="6" name="Image 5"/>
          <p:cNvPicPr>
            <a:picLocks noChangeAspect="1"/>
          </p:cNvPicPr>
          <p:nvPr/>
        </p:nvPicPr>
        <p:blipFill rotWithShape="1">
          <a:blip r:embed="rId8" cstate="print">
            <a:lum bright="70000" contrast="-70000"/>
            <a:extLst>
              <a:ext uri="{28A0092B-C50C-407E-A947-70E740481C1C}">
                <a14:useLocalDpi xmlns:a14="http://schemas.microsoft.com/office/drawing/2010/main" val="0"/>
              </a:ext>
            </a:extLst>
          </a:blip>
          <a:srcRect t="20235" r="24627"/>
          <a:stretch/>
        </p:blipFill>
        <p:spPr>
          <a:xfrm rot="5400000">
            <a:off x="224116" y="5454546"/>
            <a:ext cx="1159956" cy="1608189"/>
          </a:xfrm>
          <a:prstGeom prst="rect">
            <a:avLst/>
          </a:prstGeom>
          <a:ln>
            <a:noFill/>
          </a:ln>
          <a:effectLst>
            <a:softEdge rad="112500"/>
          </a:effectLst>
        </p:spPr>
      </p:pic>
      <p:sp>
        <p:nvSpPr>
          <p:cNvPr id="8" name="Titre 1"/>
          <p:cNvSpPr>
            <a:spLocks noGrp="1"/>
          </p:cNvSpPr>
          <p:nvPr>
            <p:ph type="title"/>
          </p:nvPr>
        </p:nvSpPr>
        <p:spPr>
          <a:xfrm>
            <a:off x="803549" y="241225"/>
            <a:ext cx="7765322" cy="970450"/>
          </a:xfrm>
        </p:spPr>
        <p:txBody>
          <a:bodyPr>
            <a:normAutofit/>
          </a:bodyPr>
          <a:lstStyle/>
          <a:p>
            <a:r>
              <a:rPr lang="fr-BE" dirty="0" smtClean="0"/>
              <a:t>1. Field </a:t>
            </a:r>
            <a:r>
              <a:rPr lang="fr-BE" dirty="0" err="1" smtClean="0"/>
              <a:t>work</a:t>
            </a:r>
            <a:endParaRPr lang="fr-BE" dirty="0"/>
          </a:p>
        </p:txBody>
      </p:sp>
      <p:sp>
        <p:nvSpPr>
          <p:cNvPr id="9" name="Espace réservé du contenu 2"/>
          <p:cNvSpPr>
            <a:spLocks noGrp="1"/>
          </p:cNvSpPr>
          <p:nvPr>
            <p:ph idx="1"/>
          </p:nvPr>
        </p:nvSpPr>
        <p:spPr>
          <a:xfrm>
            <a:off x="1514425" y="1469229"/>
            <a:ext cx="4714098" cy="4931011"/>
          </a:xfrm>
        </p:spPr>
        <p:txBody>
          <a:bodyPr>
            <a:normAutofit/>
          </a:bodyPr>
          <a:lstStyle/>
          <a:p>
            <a:pPr marL="36900" indent="0">
              <a:buNone/>
            </a:pPr>
            <a:r>
              <a:rPr lang="fr-BE" b="1" dirty="0" smtClean="0"/>
              <a:t>- </a:t>
            </a:r>
            <a:r>
              <a:rPr lang="fr-BE" b="1" dirty="0" err="1" smtClean="0"/>
              <a:t>Minimize</a:t>
            </a:r>
            <a:r>
              <a:rPr lang="fr-BE" b="1" dirty="0" smtClean="0"/>
              <a:t> the </a:t>
            </a:r>
            <a:r>
              <a:rPr lang="fr-BE" b="1" dirty="0" err="1" smtClean="0"/>
              <a:t>invasiveness</a:t>
            </a:r>
            <a:endParaRPr lang="fr-BE" b="1" dirty="0"/>
          </a:p>
          <a:p>
            <a:pPr marL="36900" indent="0">
              <a:buNone/>
            </a:pPr>
            <a:r>
              <a:rPr lang="fr-BE" b="1" dirty="0" smtClean="0"/>
              <a:t>- </a:t>
            </a:r>
            <a:r>
              <a:rPr lang="fr-BE" b="1" dirty="0" err="1" smtClean="0"/>
              <a:t>Maximize</a:t>
            </a:r>
            <a:r>
              <a:rPr lang="fr-BE" b="1" dirty="0" smtClean="0"/>
              <a:t> the use of </a:t>
            </a:r>
            <a:r>
              <a:rPr lang="fr-BE" b="1" dirty="0" err="1" smtClean="0"/>
              <a:t>your</a:t>
            </a:r>
            <a:r>
              <a:rPr lang="fr-BE" b="1" dirty="0" smtClean="0"/>
              <a:t> </a:t>
            </a:r>
            <a:r>
              <a:rPr lang="fr-BE" b="1" dirty="0" err="1" smtClean="0"/>
              <a:t>samples</a:t>
            </a:r>
            <a:r>
              <a:rPr lang="fr-BE" b="1" dirty="0" smtClean="0"/>
              <a:t>:</a:t>
            </a:r>
            <a:endParaRPr lang="fr-BE" dirty="0" smtClean="0"/>
          </a:p>
          <a:p>
            <a:r>
              <a:rPr lang="fr-BE" dirty="0" err="1" smtClean="0"/>
              <a:t>Hair</a:t>
            </a:r>
            <a:r>
              <a:rPr lang="fr-BE" dirty="0" smtClean="0"/>
              <a:t>  </a:t>
            </a:r>
            <a:r>
              <a:rPr lang="fr-BE" dirty="0"/>
              <a:t>: </a:t>
            </a:r>
            <a:r>
              <a:rPr lang="fr-BE" dirty="0" smtClean="0"/>
              <a:t>Cortisol </a:t>
            </a:r>
            <a:r>
              <a:rPr lang="fr-BE" dirty="0"/>
              <a:t>quantification</a:t>
            </a:r>
          </a:p>
          <a:p>
            <a:r>
              <a:rPr lang="fr-BE" dirty="0" err="1" smtClean="0"/>
              <a:t>Heart</a:t>
            </a:r>
            <a:r>
              <a:rPr lang="fr-BE" dirty="0" smtClean="0"/>
              <a:t> : </a:t>
            </a:r>
            <a:r>
              <a:rPr lang="fr-BE" dirty="0" err="1" smtClean="0"/>
              <a:t>Borrelia</a:t>
            </a:r>
            <a:r>
              <a:rPr lang="fr-BE" dirty="0" smtClean="0"/>
              <a:t> PCR screening</a:t>
            </a:r>
          </a:p>
          <a:p>
            <a:r>
              <a:rPr lang="fr-BE" dirty="0" err="1" smtClean="0"/>
              <a:t>Liver</a:t>
            </a:r>
            <a:r>
              <a:rPr lang="fr-BE" dirty="0" smtClean="0"/>
              <a:t>-</a:t>
            </a:r>
            <a:r>
              <a:rPr lang="fr-BE" dirty="0" err="1" smtClean="0"/>
              <a:t>Lungs</a:t>
            </a:r>
            <a:r>
              <a:rPr lang="fr-BE" dirty="0" smtClean="0"/>
              <a:t>-Spleen : NGS </a:t>
            </a:r>
            <a:r>
              <a:rPr lang="fr-BE" dirty="0" err="1" smtClean="0"/>
              <a:t>bacterial</a:t>
            </a:r>
            <a:r>
              <a:rPr lang="fr-BE" dirty="0" smtClean="0"/>
              <a:t> screening</a:t>
            </a:r>
          </a:p>
          <a:p>
            <a:r>
              <a:rPr lang="fr-BE" dirty="0"/>
              <a:t>Testes </a:t>
            </a:r>
            <a:r>
              <a:rPr lang="fr-BE" dirty="0" smtClean="0"/>
              <a:t>: reproductive </a:t>
            </a:r>
            <a:r>
              <a:rPr lang="fr-BE" dirty="0" err="1" smtClean="0"/>
              <a:t>investment</a:t>
            </a:r>
            <a:endParaRPr lang="fr-BE" dirty="0" smtClean="0"/>
          </a:p>
          <a:p>
            <a:r>
              <a:rPr lang="fr-BE" dirty="0" err="1" smtClean="0"/>
              <a:t>Guts</a:t>
            </a:r>
            <a:r>
              <a:rPr lang="fr-BE" dirty="0" smtClean="0"/>
              <a:t> : </a:t>
            </a:r>
            <a:r>
              <a:rPr lang="fr-BE" dirty="0" err="1" smtClean="0"/>
              <a:t>Helminth</a:t>
            </a:r>
            <a:r>
              <a:rPr lang="fr-BE" dirty="0" smtClean="0"/>
              <a:t> </a:t>
            </a:r>
            <a:r>
              <a:rPr lang="fr-BE" dirty="0"/>
              <a:t>parasite </a:t>
            </a:r>
            <a:r>
              <a:rPr lang="fr-BE" dirty="0" smtClean="0"/>
              <a:t>screening</a:t>
            </a:r>
          </a:p>
          <a:p>
            <a:r>
              <a:rPr lang="fr-BE" dirty="0" err="1" smtClean="0"/>
              <a:t>Skull</a:t>
            </a:r>
            <a:r>
              <a:rPr lang="fr-BE" dirty="0" smtClean="0"/>
              <a:t> and </a:t>
            </a:r>
            <a:r>
              <a:rPr lang="fr-BE" dirty="0" err="1" smtClean="0"/>
              <a:t>bones</a:t>
            </a:r>
            <a:r>
              <a:rPr lang="fr-BE" dirty="0" smtClean="0"/>
              <a:t> </a:t>
            </a:r>
            <a:r>
              <a:rPr lang="fr-BE" dirty="0"/>
              <a:t>: </a:t>
            </a:r>
            <a:r>
              <a:rPr lang="fr-BE" dirty="0" err="1"/>
              <a:t>Morphometrics</a:t>
            </a:r>
            <a:endParaRPr lang="fr-BE" dirty="0"/>
          </a:p>
          <a:p>
            <a:endParaRPr lang="fr-BE" dirty="0" smtClean="0"/>
          </a:p>
          <a:p>
            <a:endParaRPr lang="fr-BE" dirty="0"/>
          </a:p>
        </p:txBody>
      </p:sp>
      <p:pic>
        <p:nvPicPr>
          <p:cNvPr id="10" name="Image 9"/>
          <p:cNvPicPr>
            <a:picLocks noChangeAspect="1"/>
          </p:cNvPicPr>
          <p:nvPr/>
        </p:nvPicPr>
        <p:blipFill rotWithShape="1">
          <a:blip r:embed="rId9" cstate="print">
            <a:extLst>
              <a:ext uri="{28A0092B-C50C-407E-A947-70E740481C1C}">
                <a14:useLocalDpi xmlns:a14="http://schemas.microsoft.com/office/drawing/2010/main" val="0"/>
              </a:ext>
            </a:extLst>
          </a:blip>
          <a:srcRect l="23529" t="18880" r="16738"/>
          <a:stretch/>
        </p:blipFill>
        <p:spPr>
          <a:xfrm>
            <a:off x="6228523" y="1433156"/>
            <a:ext cx="2734146" cy="4950755"/>
          </a:xfrm>
          <a:prstGeom prst="rect">
            <a:avLst/>
          </a:prstGeom>
        </p:spPr>
      </p:pic>
    </p:spTree>
    <p:extLst>
      <p:ext uri="{BB962C8B-B14F-4D97-AF65-F5344CB8AC3E}">
        <p14:creationId xmlns:p14="http://schemas.microsoft.com/office/powerpoint/2010/main" val="38431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9" y="0"/>
            <a:ext cx="1609363" cy="1057451"/>
          </a:xfrm>
          <a:prstGeom prst="rect">
            <a:avLst/>
          </a:prstGeom>
          <a:ln>
            <a:noFill/>
          </a:ln>
          <a:effectLst>
            <a:softEdge rad="112500"/>
          </a:effectLst>
        </p:spPr>
      </p:pic>
      <p:pic>
        <p:nvPicPr>
          <p:cNvPr id="1026" name="Picture 2" descr="https://s-media-cache-ak0.pinimg.com/236x/ec/b5/02/ecb50208ff0ebb5e0156d10bacf41507.jpg"/>
          <p:cNvPicPr>
            <a:picLocks noChangeAspect="1" noChangeArrowheads="1"/>
          </p:cNvPicPr>
          <p:nvPr/>
        </p:nvPicPr>
        <p:blipFill rotWithShape="1">
          <a:blip r:embed="rId4">
            <a:extLst>
              <a:ext uri="{28A0092B-C50C-407E-A947-70E740481C1C}">
                <a14:useLocalDpi xmlns:a14="http://schemas.microsoft.com/office/drawing/2010/main" val="0"/>
              </a:ext>
            </a:extLst>
          </a:blip>
          <a:srcRect t="18968" b="5728"/>
          <a:stretch/>
        </p:blipFill>
        <p:spPr bwMode="auto">
          <a:xfrm>
            <a:off x="1" y="1116132"/>
            <a:ext cx="1609344" cy="11451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rotWithShape="1">
          <a:blip r:embed="rId5">
            <a:lum bright="70000" contrast="-70000"/>
          </a:blip>
          <a:srcRect l="4083" t="34444" r="43584" b="12074"/>
          <a:stretch/>
        </p:blipFill>
        <p:spPr>
          <a:xfrm>
            <a:off x="-19" y="2315365"/>
            <a:ext cx="1609364" cy="1036093"/>
          </a:xfrm>
          <a:prstGeom prst="rect">
            <a:avLst/>
          </a:prstGeom>
          <a:ln>
            <a:noFill/>
          </a:ln>
          <a:effectLst>
            <a:softEdge rad="112500"/>
          </a:effectLst>
        </p:spPr>
      </p:pic>
      <p:pic>
        <p:nvPicPr>
          <p:cNvPr id="1028" name="Picture 4" descr="http://www.genoseq.ucla.edu/images/9/92/Miseq-personal-sequencer.png"/>
          <p:cNvPicPr>
            <a:picLocks noChangeAspect="1" noChangeArrowheads="1"/>
          </p:cNvPicPr>
          <p:nvPr/>
        </p:nvPicPr>
        <p:blipFill rotWithShape="1">
          <a:blip r:embed="rId6" cstate="print">
            <a:lum bright="70000" contrast="-70000"/>
            <a:extLst>
              <a:ext uri="{28A0092B-C50C-407E-A947-70E740481C1C}">
                <a14:useLocalDpi xmlns:a14="http://schemas.microsoft.com/office/drawing/2010/main" val="0"/>
              </a:ext>
            </a:extLst>
          </a:blip>
          <a:srcRect l="8990" r="3901"/>
          <a:stretch/>
        </p:blipFill>
        <p:spPr bwMode="auto">
          <a:xfrm>
            <a:off x="0" y="3405561"/>
            <a:ext cx="1607117" cy="11501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rotWithShape="1">
          <a:blip r:embed="rId7">
            <a:lum bright="70000" contrast="-70000"/>
          </a:blip>
          <a:srcRect t="27630" r="49116" b="18337"/>
          <a:stretch/>
        </p:blipFill>
        <p:spPr>
          <a:xfrm>
            <a:off x="-19" y="4609372"/>
            <a:ext cx="1607136" cy="1015592"/>
          </a:xfrm>
          <a:prstGeom prst="rect">
            <a:avLst/>
          </a:prstGeom>
          <a:ln>
            <a:noFill/>
          </a:ln>
          <a:effectLst>
            <a:softEdge rad="112500"/>
          </a:effectLst>
        </p:spPr>
      </p:pic>
      <p:pic>
        <p:nvPicPr>
          <p:cNvPr id="6" name="Image 5"/>
          <p:cNvPicPr>
            <a:picLocks noChangeAspect="1"/>
          </p:cNvPicPr>
          <p:nvPr/>
        </p:nvPicPr>
        <p:blipFill rotWithShape="1">
          <a:blip r:embed="rId8" cstate="print">
            <a:lum bright="70000" contrast="-70000"/>
            <a:extLst>
              <a:ext uri="{28A0092B-C50C-407E-A947-70E740481C1C}">
                <a14:useLocalDpi xmlns:a14="http://schemas.microsoft.com/office/drawing/2010/main" val="0"/>
              </a:ext>
            </a:extLst>
          </a:blip>
          <a:srcRect t="20235" r="24627"/>
          <a:stretch/>
        </p:blipFill>
        <p:spPr>
          <a:xfrm rot="5400000">
            <a:off x="224116" y="5454546"/>
            <a:ext cx="1159956" cy="1608189"/>
          </a:xfrm>
          <a:prstGeom prst="rect">
            <a:avLst/>
          </a:prstGeom>
          <a:ln>
            <a:noFill/>
          </a:ln>
          <a:effectLst>
            <a:softEdge rad="112500"/>
          </a:effectLst>
        </p:spPr>
      </p:pic>
      <p:sp>
        <p:nvSpPr>
          <p:cNvPr id="8" name="Titre 1"/>
          <p:cNvSpPr>
            <a:spLocks noGrp="1"/>
          </p:cNvSpPr>
          <p:nvPr>
            <p:ph type="title"/>
          </p:nvPr>
        </p:nvSpPr>
        <p:spPr>
          <a:xfrm>
            <a:off x="1378678" y="30483"/>
            <a:ext cx="7765322" cy="970450"/>
          </a:xfrm>
        </p:spPr>
        <p:txBody>
          <a:bodyPr/>
          <a:lstStyle/>
          <a:p>
            <a:r>
              <a:rPr lang="fr-BE" dirty="0" smtClean="0"/>
              <a:t>2. DNA extraction</a:t>
            </a:r>
            <a:endParaRPr lang="fr-BE" dirty="0"/>
          </a:p>
        </p:txBody>
      </p:sp>
      <p:sp>
        <p:nvSpPr>
          <p:cNvPr id="9" name="Espace réservé du contenu 2"/>
          <p:cNvSpPr>
            <a:spLocks noGrp="1"/>
          </p:cNvSpPr>
          <p:nvPr>
            <p:ph idx="1"/>
          </p:nvPr>
        </p:nvSpPr>
        <p:spPr>
          <a:xfrm>
            <a:off x="1607117" y="1230065"/>
            <a:ext cx="7765322" cy="4058751"/>
          </a:xfrm>
        </p:spPr>
        <p:txBody>
          <a:bodyPr/>
          <a:lstStyle/>
          <a:p>
            <a:r>
              <a:rPr lang="fr-BE" dirty="0" err="1" smtClean="0"/>
              <a:t>Choose</a:t>
            </a:r>
            <a:r>
              <a:rPr lang="fr-BE" dirty="0" smtClean="0"/>
              <a:t> the right kit</a:t>
            </a:r>
          </a:p>
          <a:p>
            <a:r>
              <a:rPr lang="fr-BE" dirty="0" err="1" smtClean="0"/>
              <a:t>Work</a:t>
            </a:r>
            <a:r>
              <a:rPr lang="fr-BE" dirty="0" smtClean="0"/>
              <a:t> in a </a:t>
            </a:r>
            <a:r>
              <a:rPr lang="fr-BE" dirty="0" err="1" smtClean="0"/>
              <a:t>sterile</a:t>
            </a:r>
            <a:r>
              <a:rPr lang="fr-BE" dirty="0" smtClean="0"/>
              <a:t> </a:t>
            </a:r>
            <a:r>
              <a:rPr lang="fr-BE" dirty="0" err="1" smtClean="0"/>
              <a:t>environment</a:t>
            </a:r>
            <a:endParaRPr lang="fr-BE" dirty="0" smtClean="0"/>
          </a:p>
          <a:p>
            <a:r>
              <a:rPr lang="fr-BE" dirty="0" err="1" smtClean="0"/>
              <a:t>Remove</a:t>
            </a:r>
            <a:r>
              <a:rPr lang="fr-BE" dirty="0" smtClean="0"/>
              <a:t> </a:t>
            </a:r>
            <a:r>
              <a:rPr lang="fr-BE" dirty="0" err="1" smtClean="0"/>
              <a:t>external</a:t>
            </a:r>
            <a:r>
              <a:rPr lang="fr-BE" dirty="0" smtClean="0"/>
              <a:t> contamination</a:t>
            </a:r>
          </a:p>
          <a:p>
            <a:r>
              <a:rPr lang="fr-BE" dirty="0" err="1" smtClean="0"/>
              <a:t>Homogenize</a:t>
            </a:r>
            <a:r>
              <a:rPr lang="fr-BE" dirty="0" smtClean="0"/>
              <a:t> the </a:t>
            </a:r>
            <a:r>
              <a:rPr lang="fr-BE" dirty="0" err="1" smtClean="0"/>
              <a:t>sample</a:t>
            </a:r>
            <a:endParaRPr lang="fr-BE" dirty="0" smtClean="0"/>
          </a:p>
          <a:p>
            <a:r>
              <a:rPr lang="fr-BE" dirty="0" err="1" smtClean="0"/>
              <a:t>Add</a:t>
            </a:r>
            <a:r>
              <a:rPr lang="fr-BE" dirty="0" smtClean="0"/>
              <a:t> </a:t>
            </a:r>
            <a:r>
              <a:rPr lang="fr-BE" dirty="0" err="1" smtClean="0"/>
              <a:t>negative</a:t>
            </a:r>
            <a:r>
              <a:rPr lang="fr-BE" dirty="0" smtClean="0"/>
              <a:t> </a:t>
            </a:r>
            <a:r>
              <a:rPr lang="fr-BE" dirty="0" err="1" smtClean="0"/>
              <a:t>controls</a:t>
            </a:r>
            <a:endParaRPr lang="fr-BE" dirty="0" smtClean="0"/>
          </a:p>
          <a:p>
            <a:r>
              <a:rPr lang="fr-BE" dirty="0" smtClean="0"/>
              <a:t>Use of a robot ? </a:t>
            </a:r>
          </a:p>
        </p:txBody>
      </p:sp>
      <p:pic>
        <p:nvPicPr>
          <p:cNvPr id="18434" name="Picture 2" descr="http://www.rozesolutions.com/projects/citi/wp-content/uploads/2014/04/QIAcub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6655230" y="4196285"/>
            <a:ext cx="2108117" cy="240500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s://upload.wikimedia.org/wikipedia/commons/b/b0/Westpac_Rescue_Helicopter_2009_RNZAF_Base_Whenuapai_Air_Show.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26743" y="4372130"/>
            <a:ext cx="3589366" cy="223911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whoi.edu/cms/images/oceanus/2006/10/6en_3282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81800" y="1000933"/>
            <a:ext cx="1857475" cy="3110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08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additive="base">
                                        <p:cTn id="7" dur="500" fill="hold"/>
                                        <p:tgtEl>
                                          <p:spTgt spid="18436"/>
                                        </p:tgtEl>
                                        <p:attrNameLst>
                                          <p:attrName>ppt_x</p:attrName>
                                        </p:attrNameLst>
                                      </p:cBhvr>
                                      <p:tavLst>
                                        <p:tav tm="0">
                                          <p:val>
                                            <p:strVal val="#ppt_x"/>
                                          </p:val>
                                        </p:tav>
                                        <p:tav tm="100000">
                                          <p:val>
                                            <p:strVal val="#ppt_x"/>
                                          </p:val>
                                        </p:tav>
                                      </p:tavLst>
                                    </p:anim>
                                    <p:anim calcmode="lin" valueType="num">
                                      <p:cBhvr additive="base">
                                        <p:cTn id="8"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8626" y="43500"/>
            <a:ext cx="7765322" cy="970450"/>
          </a:xfrm>
        </p:spPr>
        <p:txBody>
          <a:bodyPr>
            <a:normAutofit/>
          </a:bodyPr>
          <a:lstStyle/>
          <a:p>
            <a:r>
              <a:rPr lang="fr-BE" dirty="0" smtClean="0"/>
              <a:t>3. </a:t>
            </a:r>
            <a:r>
              <a:rPr lang="fr-BE" dirty="0" err="1" smtClean="0"/>
              <a:t>Pre-sequencing</a:t>
            </a:r>
            <a:r>
              <a:rPr lang="fr-BE" dirty="0" smtClean="0"/>
              <a:t> </a:t>
            </a:r>
            <a:r>
              <a:rPr lang="fr-BE" dirty="0" err="1" smtClean="0"/>
              <a:t>steps</a:t>
            </a:r>
            <a:endParaRPr lang="fr-BE" dirty="0"/>
          </a:p>
        </p:txBody>
      </p:sp>
      <p:sp>
        <p:nvSpPr>
          <p:cNvPr id="3" name="Espace réservé du contenu 2"/>
          <p:cNvSpPr>
            <a:spLocks noGrp="1"/>
          </p:cNvSpPr>
          <p:nvPr>
            <p:ph idx="1"/>
          </p:nvPr>
        </p:nvSpPr>
        <p:spPr>
          <a:xfrm>
            <a:off x="1528626" y="1580050"/>
            <a:ext cx="7765322" cy="5049350"/>
          </a:xfrm>
        </p:spPr>
        <p:txBody>
          <a:bodyPr>
            <a:normAutofit/>
          </a:bodyPr>
          <a:lstStyle/>
          <a:p>
            <a:pPr marL="494100" indent="-457200">
              <a:buFont typeface="+mj-lt"/>
              <a:buAutoNum type="arabicPeriod"/>
            </a:pPr>
            <a:r>
              <a:rPr lang="fr-BE" sz="2400" dirty="0" err="1" smtClean="0"/>
              <a:t>Extracted</a:t>
            </a:r>
            <a:r>
              <a:rPr lang="fr-BE" sz="2400" dirty="0" smtClean="0"/>
              <a:t> DNA quantification</a:t>
            </a:r>
          </a:p>
          <a:p>
            <a:pPr marL="494100" indent="-457200">
              <a:buFont typeface="+mj-lt"/>
              <a:buAutoNum type="arabicPeriod"/>
            </a:pPr>
            <a:r>
              <a:rPr lang="fr-BE" sz="2400" b="1" u="sng" dirty="0" smtClean="0"/>
              <a:t>PCR1</a:t>
            </a:r>
          </a:p>
          <a:p>
            <a:pPr marL="494100" indent="-457200">
              <a:buFont typeface="+mj-lt"/>
              <a:buAutoNum type="arabicPeriod"/>
            </a:pPr>
            <a:r>
              <a:rPr lang="fr-BE" sz="2400" dirty="0" smtClean="0"/>
              <a:t>Purification 1</a:t>
            </a:r>
          </a:p>
          <a:p>
            <a:pPr marL="494100" indent="-457200">
              <a:buFont typeface="+mj-lt"/>
              <a:buAutoNum type="arabicPeriod"/>
            </a:pPr>
            <a:r>
              <a:rPr lang="fr-BE" sz="2400" b="1" u="sng" dirty="0" smtClean="0"/>
              <a:t>PCR2</a:t>
            </a:r>
          </a:p>
          <a:p>
            <a:pPr marL="494100" indent="-457200">
              <a:buFont typeface="+mj-lt"/>
              <a:buAutoNum type="arabicPeriod"/>
            </a:pPr>
            <a:r>
              <a:rPr lang="fr-BE" sz="2400" dirty="0" smtClean="0"/>
              <a:t>Purification 2</a:t>
            </a:r>
          </a:p>
          <a:p>
            <a:pPr marL="494100" indent="-457200">
              <a:buFont typeface="+mj-lt"/>
              <a:buAutoNum type="arabicPeriod"/>
            </a:pPr>
            <a:r>
              <a:rPr lang="fr-BE" sz="2400" dirty="0" smtClean="0"/>
              <a:t>Visual confirmation on gel</a:t>
            </a:r>
          </a:p>
          <a:p>
            <a:pPr marL="494100" indent="-457200">
              <a:buFont typeface="+mj-lt"/>
              <a:buAutoNum type="arabicPeriod"/>
            </a:pPr>
            <a:r>
              <a:rPr lang="fr-BE" sz="2400" dirty="0" smtClean="0"/>
              <a:t>DNA Quantification</a:t>
            </a:r>
            <a:endParaRPr lang="fr-BE" sz="2400" dirty="0"/>
          </a:p>
        </p:txBody>
      </p:sp>
      <p:pic>
        <p:nvPicPr>
          <p:cNvPr id="7" name="Image 6"/>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9" y="0"/>
            <a:ext cx="1609363" cy="1057451"/>
          </a:xfrm>
          <a:prstGeom prst="rect">
            <a:avLst/>
          </a:prstGeom>
          <a:ln>
            <a:noFill/>
          </a:ln>
          <a:effectLst>
            <a:softEdge rad="112500"/>
          </a:effectLst>
        </p:spPr>
      </p:pic>
      <p:pic>
        <p:nvPicPr>
          <p:cNvPr id="8" name="Picture 2" descr="https://s-media-cache-ak0.pinimg.com/236x/ec/b5/02/ecb50208ff0ebb5e0156d10bacf41507.jpg"/>
          <p:cNvPicPr>
            <a:picLocks noChangeAspect="1" noChangeArrowheads="1"/>
          </p:cNvPicPr>
          <p:nvPr/>
        </p:nvPicPr>
        <p:blipFill rotWithShape="1">
          <a:blip r:embed="rId4">
            <a:lum bright="70000" contrast="-70000"/>
            <a:extLst>
              <a:ext uri="{28A0092B-C50C-407E-A947-70E740481C1C}">
                <a14:useLocalDpi xmlns:a14="http://schemas.microsoft.com/office/drawing/2010/main" val="0"/>
              </a:ext>
            </a:extLst>
          </a:blip>
          <a:srcRect t="18968" b="5728"/>
          <a:stretch/>
        </p:blipFill>
        <p:spPr bwMode="auto">
          <a:xfrm>
            <a:off x="1" y="1116132"/>
            <a:ext cx="1609344" cy="11451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Image 8"/>
          <p:cNvPicPr>
            <a:picLocks noChangeAspect="1"/>
          </p:cNvPicPr>
          <p:nvPr/>
        </p:nvPicPr>
        <p:blipFill rotWithShape="1">
          <a:blip r:embed="rId5"/>
          <a:srcRect l="4083" t="34444" r="43584" b="12074"/>
          <a:stretch/>
        </p:blipFill>
        <p:spPr>
          <a:xfrm>
            <a:off x="-19" y="2315365"/>
            <a:ext cx="1609364" cy="1036093"/>
          </a:xfrm>
          <a:prstGeom prst="rect">
            <a:avLst/>
          </a:prstGeom>
          <a:ln>
            <a:noFill/>
          </a:ln>
          <a:effectLst>
            <a:softEdge rad="112500"/>
          </a:effectLst>
        </p:spPr>
      </p:pic>
      <p:pic>
        <p:nvPicPr>
          <p:cNvPr id="10" name="Picture 4" descr="http://www.genoseq.ucla.edu/images/9/92/Miseq-personal-sequencer.png"/>
          <p:cNvPicPr>
            <a:picLocks noChangeAspect="1" noChangeArrowheads="1"/>
          </p:cNvPicPr>
          <p:nvPr/>
        </p:nvPicPr>
        <p:blipFill rotWithShape="1">
          <a:blip r:embed="rId6" cstate="print">
            <a:lum bright="70000" contrast="-70000"/>
            <a:extLst>
              <a:ext uri="{28A0092B-C50C-407E-A947-70E740481C1C}">
                <a14:useLocalDpi xmlns:a14="http://schemas.microsoft.com/office/drawing/2010/main" val="0"/>
              </a:ext>
            </a:extLst>
          </a:blip>
          <a:srcRect l="8990" r="3901"/>
          <a:stretch/>
        </p:blipFill>
        <p:spPr bwMode="auto">
          <a:xfrm>
            <a:off x="0" y="3405561"/>
            <a:ext cx="1607117" cy="11501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Image 10"/>
          <p:cNvPicPr>
            <a:picLocks noChangeAspect="1"/>
          </p:cNvPicPr>
          <p:nvPr/>
        </p:nvPicPr>
        <p:blipFill rotWithShape="1">
          <a:blip r:embed="rId7">
            <a:lum bright="70000" contrast="-70000"/>
          </a:blip>
          <a:srcRect t="27630" r="49116" b="18337"/>
          <a:stretch/>
        </p:blipFill>
        <p:spPr>
          <a:xfrm>
            <a:off x="-19" y="4609372"/>
            <a:ext cx="1607136" cy="1015592"/>
          </a:xfrm>
          <a:prstGeom prst="rect">
            <a:avLst/>
          </a:prstGeom>
          <a:ln>
            <a:noFill/>
          </a:ln>
          <a:effectLst>
            <a:softEdge rad="112500"/>
          </a:effectLst>
        </p:spPr>
      </p:pic>
      <p:pic>
        <p:nvPicPr>
          <p:cNvPr id="12" name="Image 11"/>
          <p:cNvPicPr>
            <a:picLocks noChangeAspect="1"/>
          </p:cNvPicPr>
          <p:nvPr/>
        </p:nvPicPr>
        <p:blipFill rotWithShape="1">
          <a:blip r:embed="rId8" cstate="print">
            <a:lum bright="70000" contrast="-70000"/>
            <a:extLst>
              <a:ext uri="{28A0092B-C50C-407E-A947-70E740481C1C}">
                <a14:useLocalDpi xmlns:a14="http://schemas.microsoft.com/office/drawing/2010/main" val="0"/>
              </a:ext>
            </a:extLst>
          </a:blip>
          <a:srcRect t="20235" r="24627"/>
          <a:stretch/>
        </p:blipFill>
        <p:spPr>
          <a:xfrm rot="5400000">
            <a:off x="224116" y="5454546"/>
            <a:ext cx="1159956" cy="1608189"/>
          </a:xfrm>
          <a:prstGeom prst="rect">
            <a:avLst/>
          </a:prstGeom>
          <a:ln>
            <a:noFill/>
          </a:ln>
          <a:effectLst>
            <a:softEdge rad="112500"/>
          </a:effectLst>
        </p:spPr>
      </p:pic>
    </p:spTree>
    <p:extLst>
      <p:ext uri="{BB962C8B-B14F-4D97-AF65-F5344CB8AC3E}">
        <p14:creationId xmlns:p14="http://schemas.microsoft.com/office/powerpoint/2010/main" val="3410371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59" y="629432"/>
            <a:ext cx="7765322" cy="970450"/>
          </a:xfrm>
        </p:spPr>
        <p:txBody>
          <a:bodyPr/>
          <a:lstStyle/>
          <a:p>
            <a:r>
              <a:rPr lang="fr-BE" dirty="0" smtClean="0"/>
              <a:t>PCR 1 &amp; 2</a:t>
            </a:r>
            <a:endParaRPr lang="en-US" dirty="0"/>
          </a:p>
        </p:txBody>
      </p:sp>
      <p:grpSp>
        <p:nvGrpSpPr>
          <p:cNvPr id="12" name="Groupe 11"/>
          <p:cNvGrpSpPr/>
          <p:nvPr/>
        </p:nvGrpSpPr>
        <p:grpSpPr>
          <a:xfrm>
            <a:off x="1996440" y="1837029"/>
            <a:ext cx="6741160" cy="1992763"/>
            <a:chOff x="685346" y="947158"/>
            <a:chExt cx="8366760" cy="2344682"/>
          </a:xfrm>
        </p:grpSpPr>
        <p:pic>
          <p:nvPicPr>
            <p:cNvPr id="4" name="Image 3"/>
            <p:cNvPicPr>
              <a:picLocks noChangeAspect="1"/>
            </p:cNvPicPr>
            <p:nvPr/>
          </p:nvPicPr>
          <p:blipFill rotWithShape="1">
            <a:blip r:embed="rId3"/>
            <a:srcRect l="8167" t="14172" r="16583" b="48339"/>
            <a:stretch/>
          </p:blipFill>
          <p:spPr>
            <a:xfrm>
              <a:off x="685346" y="947158"/>
              <a:ext cx="8366760" cy="2344682"/>
            </a:xfrm>
            <a:prstGeom prst="rect">
              <a:avLst/>
            </a:prstGeom>
          </p:spPr>
        </p:pic>
        <p:sp>
          <p:nvSpPr>
            <p:cNvPr id="5" name="Rectangle 4"/>
            <p:cNvSpPr/>
            <p:nvPr/>
          </p:nvSpPr>
          <p:spPr>
            <a:xfrm>
              <a:off x="6316335" y="1440180"/>
              <a:ext cx="249936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39140" y="1440180"/>
              <a:ext cx="249936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1740000">
              <a:off x="1774269" y="1647838"/>
              <a:ext cx="1005840" cy="5768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740000">
              <a:off x="2074988" y="1716420"/>
              <a:ext cx="1005840" cy="5768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740000">
              <a:off x="2504322" y="1510676"/>
              <a:ext cx="1005840" cy="5768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9845852">
              <a:off x="6483372" y="1717649"/>
              <a:ext cx="1005840" cy="5768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19845852">
              <a:off x="6393138" y="1685488"/>
              <a:ext cx="1005840" cy="5768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Image 1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9" y="0"/>
            <a:ext cx="1609363" cy="1057451"/>
          </a:xfrm>
          <a:prstGeom prst="rect">
            <a:avLst/>
          </a:prstGeom>
          <a:ln>
            <a:noFill/>
          </a:ln>
          <a:effectLst>
            <a:softEdge rad="112500"/>
          </a:effectLst>
        </p:spPr>
      </p:pic>
      <p:pic>
        <p:nvPicPr>
          <p:cNvPr id="15" name="Picture 2" descr="https://s-media-cache-ak0.pinimg.com/236x/ec/b5/02/ecb50208ff0ebb5e0156d10bacf41507.jpg"/>
          <p:cNvPicPr>
            <a:picLocks noChangeAspect="1" noChangeArrowheads="1"/>
          </p:cNvPicPr>
          <p:nvPr/>
        </p:nvPicPr>
        <p:blipFill rotWithShape="1">
          <a:blip r:embed="rId5">
            <a:lum bright="70000" contrast="-70000"/>
            <a:extLst>
              <a:ext uri="{28A0092B-C50C-407E-A947-70E740481C1C}">
                <a14:useLocalDpi xmlns:a14="http://schemas.microsoft.com/office/drawing/2010/main" val="0"/>
              </a:ext>
            </a:extLst>
          </a:blip>
          <a:srcRect t="18968" b="5728"/>
          <a:stretch/>
        </p:blipFill>
        <p:spPr bwMode="auto">
          <a:xfrm>
            <a:off x="1" y="1116132"/>
            <a:ext cx="1609344" cy="11451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 name="Image 15"/>
          <p:cNvPicPr>
            <a:picLocks noChangeAspect="1"/>
          </p:cNvPicPr>
          <p:nvPr/>
        </p:nvPicPr>
        <p:blipFill rotWithShape="1">
          <a:blip r:embed="rId6"/>
          <a:srcRect l="4083" t="34444" r="43584" b="12074"/>
          <a:stretch/>
        </p:blipFill>
        <p:spPr>
          <a:xfrm>
            <a:off x="-19" y="2315365"/>
            <a:ext cx="1609364" cy="1036093"/>
          </a:xfrm>
          <a:prstGeom prst="rect">
            <a:avLst/>
          </a:prstGeom>
          <a:ln>
            <a:noFill/>
          </a:ln>
          <a:effectLst>
            <a:softEdge rad="112500"/>
          </a:effectLst>
        </p:spPr>
      </p:pic>
      <p:pic>
        <p:nvPicPr>
          <p:cNvPr id="17" name="Picture 4" descr="http://www.genoseq.ucla.edu/images/9/92/Miseq-personal-sequencer.png"/>
          <p:cNvPicPr>
            <a:picLocks noChangeAspect="1" noChangeArrowheads="1"/>
          </p:cNvPicPr>
          <p:nvPr/>
        </p:nvPicPr>
        <p:blipFill rotWithShape="1">
          <a:blip r:embed="rId7" cstate="print">
            <a:lum bright="70000" contrast="-70000"/>
            <a:extLst>
              <a:ext uri="{28A0092B-C50C-407E-A947-70E740481C1C}">
                <a14:useLocalDpi xmlns:a14="http://schemas.microsoft.com/office/drawing/2010/main" val="0"/>
              </a:ext>
            </a:extLst>
          </a:blip>
          <a:srcRect l="8990" r="3901"/>
          <a:stretch/>
        </p:blipFill>
        <p:spPr bwMode="auto">
          <a:xfrm>
            <a:off x="0" y="3405561"/>
            <a:ext cx="1607117" cy="11501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 name="Image 17"/>
          <p:cNvPicPr>
            <a:picLocks noChangeAspect="1"/>
          </p:cNvPicPr>
          <p:nvPr/>
        </p:nvPicPr>
        <p:blipFill rotWithShape="1">
          <a:blip r:embed="rId8">
            <a:lum bright="70000" contrast="-70000"/>
          </a:blip>
          <a:srcRect t="27630" r="49116" b="18337"/>
          <a:stretch/>
        </p:blipFill>
        <p:spPr>
          <a:xfrm>
            <a:off x="-19" y="4609372"/>
            <a:ext cx="1607136" cy="1015592"/>
          </a:xfrm>
          <a:prstGeom prst="rect">
            <a:avLst/>
          </a:prstGeom>
          <a:ln>
            <a:noFill/>
          </a:ln>
          <a:effectLst>
            <a:softEdge rad="112500"/>
          </a:effectLst>
        </p:spPr>
      </p:pic>
      <p:pic>
        <p:nvPicPr>
          <p:cNvPr id="19" name="Image 18"/>
          <p:cNvPicPr>
            <a:picLocks noChangeAspect="1"/>
          </p:cNvPicPr>
          <p:nvPr/>
        </p:nvPicPr>
        <p:blipFill rotWithShape="1">
          <a:blip r:embed="rId9" cstate="print">
            <a:lum bright="70000" contrast="-70000"/>
            <a:extLst>
              <a:ext uri="{28A0092B-C50C-407E-A947-70E740481C1C}">
                <a14:useLocalDpi xmlns:a14="http://schemas.microsoft.com/office/drawing/2010/main" val="0"/>
              </a:ext>
            </a:extLst>
          </a:blip>
          <a:srcRect t="20235" r="24627"/>
          <a:stretch/>
        </p:blipFill>
        <p:spPr>
          <a:xfrm rot="5400000">
            <a:off x="224116" y="5454546"/>
            <a:ext cx="1159956" cy="1608189"/>
          </a:xfrm>
          <a:prstGeom prst="rect">
            <a:avLst/>
          </a:prstGeom>
          <a:ln>
            <a:noFill/>
          </a:ln>
          <a:effectLst>
            <a:softEdge rad="112500"/>
          </a:effectLst>
        </p:spPr>
      </p:pic>
      <p:sp>
        <p:nvSpPr>
          <p:cNvPr id="20" name="ZoneTexte 19"/>
          <p:cNvSpPr txBox="1"/>
          <p:nvPr/>
        </p:nvSpPr>
        <p:spPr>
          <a:xfrm>
            <a:off x="4321746" y="2412796"/>
            <a:ext cx="1831851" cy="646331"/>
          </a:xfrm>
          <a:prstGeom prst="rect">
            <a:avLst/>
          </a:prstGeom>
          <a:noFill/>
        </p:spPr>
        <p:txBody>
          <a:bodyPr wrap="square" rtlCol="0">
            <a:spAutoFit/>
          </a:bodyPr>
          <a:lstStyle/>
          <a:p>
            <a:pPr algn="ctr"/>
            <a:r>
              <a:rPr lang="fr-BE" sz="1200" dirty="0" smtClean="0">
                <a:solidFill>
                  <a:schemeClr val="bg1"/>
                </a:solidFill>
              </a:rPr>
              <a:t>Adapter for PCR2</a:t>
            </a:r>
          </a:p>
          <a:p>
            <a:pPr algn="ctr"/>
            <a:endParaRPr lang="fr-BE" sz="1200" dirty="0" smtClean="0">
              <a:solidFill>
                <a:schemeClr val="bg1"/>
              </a:solidFill>
            </a:endParaRPr>
          </a:p>
          <a:p>
            <a:pPr algn="ctr"/>
            <a:r>
              <a:rPr lang="fr-BE" sz="1200" dirty="0" smtClean="0">
                <a:solidFill>
                  <a:schemeClr val="bg1"/>
                </a:solidFill>
              </a:rPr>
              <a:t>Locus </a:t>
            </a:r>
            <a:r>
              <a:rPr lang="fr-BE" sz="1200" dirty="0" err="1" smtClean="0">
                <a:solidFill>
                  <a:schemeClr val="bg1"/>
                </a:solidFill>
              </a:rPr>
              <a:t>specific</a:t>
            </a:r>
            <a:r>
              <a:rPr lang="fr-BE" sz="1200" dirty="0" smtClean="0">
                <a:solidFill>
                  <a:schemeClr val="bg1"/>
                </a:solidFill>
              </a:rPr>
              <a:t> part</a:t>
            </a:r>
            <a:endParaRPr lang="en-US" sz="1200" dirty="0">
              <a:solidFill>
                <a:schemeClr val="bg1"/>
              </a:solidFill>
            </a:endParaRPr>
          </a:p>
        </p:txBody>
      </p:sp>
      <p:sp>
        <p:nvSpPr>
          <p:cNvPr id="21" name="Ellipse 20"/>
          <p:cNvSpPr/>
          <p:nvPr/>
        </p:nvSpPr>
        <p:spPr>
          <a:xfrm>
            <a:off x="3443442" y="3077742"/>
            <a:ext cx="481481" cy="2629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llipse 21"/>
          <p:cNvSpPr/>
          <p:nvPr/>
        </p:nvSpPr>
        <p:spPr>
          <a:xfrm>
            <a:off x="6615160" y="3088518"/>
            <a:ext cx="481481" cy="2629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Ellipse 22"/>
          <p:cNvSpPr/>
          <p:nvPr/>
        </p:nvSpPr>
        <p:spPr>
          <a:xfrm rot="19541823">
            <a:off x="7032676" y="2957048"/>
            <a:ext cx="481481" cy="2629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llipse 23"/>
          <p:cNvSpPr/>
          <p:nvPr/>
        </p:nvSpPr>
        <p:spPr>
          <a:xfrm rot="2053710">
            <a:off x="3034550" y="2910522"/>
            <a:ext cx="481481" cy="2629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Connecteur droit avec flèche 25"/>
          <p:cNvCxnSpPr>
            <a:stCxn id="8" idx="2"/>
          </p:cNvCxnSpPr>
          <p:nvPr/>
        </p:nvCxnSpPr>
        <p:spPr>
          <a:xfrm flipV="1">
            <a:off x="3402450" y="2579867"/>
            <a:ext cx="992695" cy="3704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H="1" flipV="1">
            <a:off x="6055205" y="2575969"/>
            <a:ext cx="1098114" cy="4197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V="1">
            <a:off x="3942410" y="2943309"/>
            <a:ext cx="611731" cy="2127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Connecteur droit avec flèche 30"/>
          <p:cNvCxnSpPr/>
          <p:nvPr/>
        </p:nvCxnSpPr>
        <p:spPr>
          <a:xfrm flipH="1" flipV="1">
            <a:off x="5938934" y="2925613"/>
            <a:ext cx="721593" cy="1986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54" name="Groupe 53"/>
          <p:cNvGrpSpPr/>
          <p:nvPr/>
        </p:nvGrpSpPr>
        <p:grpSpPr>
          <a:xfrm>
            <a:off x="1996440" y="3922637"/>
            <a:ext cx="6741160" cy="1992763"/>
            <a:chOff x="1884680" y="4143016"/>
            <a:chExt cx="6741160" cy="1992763"/>
          </a:xfrm>
        </p:grpSpPr>
        <p:pic>
          <p:nvPicPr>
            <p:cNvPr id="13" name="Image 12"/>
            <p:cNvPicPr>
              <a:picLocks noChangeAspect="1"/>
            </p:cNvPicPr>
            <p:nvPr/>
          </p:nvPicPr>
          <p:blipFill rotWithShape="1">
            <a:blip r:embed="rId3"/>
            <a:srcRect l="8167" t="14172" r="16583" b="48460"/>
            <a:stretch/>
          </p:blipFill>
          <p:spPr>
            <a:xfrm>
              <a:off x="1884680" y="4143016"/>
              <a:ext cx="6741160" cy="1992763"/>
            </a:xfrm>
            <a:prstGeom prst="rect">
              <a:avLst/>
            </a:prstGeom>
          </p:spPr>
        </p:pic>
        <p:sp>
          <p:nvSpPr>
            <p:cNvPr id="39" name="Rectangle 38"/>
            <p:cNvSpPr/>
            <p:nvPr/>
          </p:nvSpPr>
          <p:spPr>
            <a:xfrm rot="18587512">
              <a:off x="3391922" y="4934564"/>
              <a:ext cx="773459" cy="2200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rot="18587512">
              <a:off x="6461996" y="4934564"/>
              <a:ext cx="773459" cy="2200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18587512">
              <a:off x="2064678" y="4492097"/>
              <a:ext cx="906075" cy="2128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000" dirty="0" smtClean="0">
                  <a:solidFill>
                    <a:schemeClr val="bg1"/>
                  </a:solidFill>
                </a:rPr>
                <a:t>Adapter for </a:t>
              </a:r>
              <a:r>
                <a:rPr lang="fr-BE" sz="1000" dirty="0" err="1" smtClean="0">
                  <a:solidFill>
                    <a:schemeClr val="bg1"/>
                  </a:solidFill>
                </a:rPr>
                <a:t>sequencing</a:t>
              </a:r>
              <a:endParaRPr lang="en-US" sz="1000" dirty="0">
                <a:solidFill>
                  <a:schemeClr val="bg1"/>
                </a:solidFill>
              </a:endParaRPr>
            </a:p>
          </p:txBody>
        </p:sp>
        <p:sp>
          <p:nvSpPr>
            <p:cNvPr id="42" name="Rectangle 41"/>
            <p:cNvSpPr/>
            <p:nvPr/>
          </p:nvSpPr>
          <p:spPr>
            <a:xfrm rot="18587512">
              <a:off x="7828346" y="4566996"/>
              <a:ext cx="773459" cy="2200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100" dirty="0">
                  <a:solidFill>
                    <a:schemeClr val="bg1"/>
                  </a:solidFill>
                </a:rPr>
                <a:t>A</a:t>
              </a:r>
              <a:r>
                <a:rPr lang="fr-BE" sz="1100" dirty="0" smtClean="0">
                  <a:solidFill>
                    <a:schemeClr val="bg1"/>
                  </a:solidFill>
                </a:rPr>
                <a:t>dapter</a:t>
              </a:r>
              <a:endParaRPr lang="en-US" sz="1100" dirty="0">
                <a:solidFill>
                  <a:schemeClr val="bg1"/>
                </a:solidFill>
              </a:endParaRPr>
            </a:p>
          </p:txBody>
        </p:sp>
        <p:sp>
          <p:nvSpPr>
            <p:cNvPr id="43" name="Rectangle 42"/>
            <p:cNvSpPr/>
            <p:nvPr/>
          </p:nvSpPr>
          <p:spPr>
            <a:xfrm rot="18587512">
              <a:off x="7801694" y="4502966"/>
              <a:ext cx="906075" cy="2128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000" dirty="0" smtClean="0">
                  <a:solidFill>
                    <a:schemeClr val="bg1"/>
                  </a:solidFill>
                </a:rPr>
                <a:t>Adapter for </a:t>
              </a:r>
              <a:r>
                <a:rPr lang="fr-BE" sz="1000" dirty="0" err="1" smtClean="0">
                  <a:solidFill>
                    <a:schemeClr val="bg1"/>
                  </a:solidFill>
                </a:rPr>
                <a:t>sequencing</a:t>
              </a:r>
              <a:endParaRPr lang="en-US" sz="1000" dirty="0">
                <a:solidFill>
                  <a:schemeClr val="bg1"/>
                </a:solidFill>
              </a:endParaRPr>
            </a:p>
          </p:txBody>
        </p:sp>
        <p:sp>
          <p:nvSpPr>
            <p:cNvPr id="52" name="Rectangle 51"/>
            <p:cNvSpPr/>
            <p:nvPr/>
          </p:nvSpPr>
          <p:spPr>
            <a:xfrm rot="18587512">
              <a:off x="7357517" y="4547980"/>
              <a:ext cx="773459" cy="2200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rot="18587512">
              <a:off x="7160527" y="4648372"/>
              <a:ext cx="809172" cy="134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000" dirty="0" smtClean="0">
                  <a:solidFill>
                    <a:schemeClr val="bg1"/>
                  </a:solidFill>
                </a:rPr>
                <a:t>Tag reverse</a:t>
              </a:r>
              <a:endParaRPr lang="en-US" sz="1000" dirty="0">
                <a:solidFill>
                  <a:schemeClr val="bg1"/>
                </a:solidFill>
              </a:endParaRPr>
            </a:p>
          </p:txBody>
        </p:sp>
        <p:sp>
          <p:nvSpPr>
            <p:cNvPr id="53" name="Rectangle 52"/>
            <p:cNvSpPr/>
            <p:nvPr/>
          </p:nvSpPr>
          <p:spPr>
            <a:xfrm rot="18587512">
              <a:off x="2632812" y="4547981"/>
              <a:ext cx="773459" cy="22004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rot="18587512">
              <a:off x="2642404" y="4605410"/>
              <a:ext cx="851015" cy="220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000" dirty="0" smtClean="0">
                  <a:solidFill>
                    <a:schemeClr val="bg1"/>
                  </a:solidFill>
                </a:rPr>
                <a:t>Tag </a:t>
              </a:r>
              <a:r>
                <a:rPr lang="fr-BE" sz="1000" dirty="0" err="1" smtClean="0">
                  <a:solidFill>
                    <a:schemeClr val="bg1"/>
                  </a:solidFill>
                </a:rPr>
                <a:t>forward</a:t>
              </a:r>
              <a:endParaRPr lang="en-US" sz="1000" dirty="0">
                <a:solidFill>
                  <a:schemeClr val="bg1"/>
                </a:solidFill>
              </a:endParaRPr>
            </a:p>
          </p:txBody>
        </p:sp>
      </p:grpSp>
    </p:spTree>
    <p:extLst>
      <p:ext uri="{BB962C8B-B14F-4D97-AF65-F5344CB8AC3E}">
        <p14:creationId xmlns:p14="http://schemas.microsoft.com/office/powerpoint/2010/main" val="361314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cellsignet.com/media/plates/96.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492218" y="2077403"/>
            <a:ext cx="6041387" cy="4059237"/>
          </a:xfrm>
          <a:prstGeom prst="rect">
            <a:avLst/>
          </a:prstGeom>
          <a:noFill/>
          <a:extLst>
            <a:ext uri="{909E8E84-426E-40DD-AFC4-6F175D3DCCD1}">
              <a14:hiddenFill xmlns:a14="http://schemas.microsoft.com/office/drawing/2010/main">
                <a:solidFill>
                  <a:srgbClr val="FFFFFF"/>
                </a:solidFill>
              </a14:hiddenFill>
            </a:ext>
          </a:extLst>
        </p:spPr>
      </p:pic>
      <p:sp>
        <p:nvSpPr>
          <p:cNvPr id="223" name="Organigramme : Délai 222"/>
          <p:cNvSpPr/>
          <p:nvPr/>
        </p:nvSpPr>
        <p:spPr>
          <a:xfrm flipH="1">
            <a:off x="2948940" y="2443163"/>
            <a:ext cx="121920" cy="28956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rganigramme : Délai 223"/>
          <p:cNvSpPr/>
          <p:nvPr/>
        </p:nvSpPr>
        <p:spPr>
          <a:xfrm flipH="1">
            <a:off x="2948940" y="2885123"/>
            <a:ext cx="121920" cy="28956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rganigramme : Délai 224"/>
          <p:cNvSpPr/>
          <p:nvPr/>
        </p:nvSpPr>
        <p:spPr>
          <a:xfrm flipH="1">
            <a:off x="2948940" y="3372803"/>
            <a:ext cx="121920" cy="28956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rganigramme : Délai 225"/>
          <p:cNvSpPr/>
          <p:nvPr/>
        </p:nvSpPr>
        <p:spPr>
          <a:xfrm flipH="1">
            <a:off x="2948940" y="3769043"/>
            <a:ext cx="121920" cy="28956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rganigramme : Délai 226"/>
          <p:cNvSpPr/>
          <p:nvPr/>
        </p:nvSpPr>
        <p:spPr>
          <a:xfrm flipH="1">
            <a:off x="2948940" y="4211003"/>
            <a:ext cx="121920" cy="28956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rganigramme : Délai 227"/>
          <p:cNvSpPr/>
          <p:nvPr/>
        </p:nvSpPr>
        <p:spPr>
          <a:xfrm flipH="1">
            <a:off x="2948940" y="4698683"/>
            <a:ext cx="121920" cy="28956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rganigramme : Délai 228"/>
          <p:cNvSpPr/>
          <p:nvPr/>
        </p:nvSpPr>
        <p:spPr>
          <a:xfrm flipH="1">
            <a:off x="2948940" y="5163503"/>
            <a:ext cx="121920" cy="28956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rganigramme : Délai 229"/>
          <p:cNvSpPr/>
          <p:nvPr/>
        </p:nvSpPr>
        <p:spPr>
          <a:xfrm flipH="1">
            <a:off x="2948940" y="5605463"/>
            <a:ext cx="121920" cy="28956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rganigramme : Délai 230"/>
          <p:cNvSpPr/>
          <p:nvPr/>
        </p:nvSpPr>
        <p:spPr>
          <a:xfrm flipH="1">
            <a:off x="3414357" y="2443163"/>
            <a:ext cx="121920" cy="289560"/>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rganigramme : Délai 231"/>
          <p:cNvSpPr/>
          <p:nvPr/>
        </p:nvSpPr>
        <p:spPr>
          <a:xfrm flipH="1">
            <a:off x="3414357" y="2885123"/>
            <a:ext cx="121920" cy="289560"/>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rganigramme : Délai 232"/>
          <p:cNvSpPr/>
          <p:nvPr/>
        </p:nvSpPr>
        <p:spPr>
          <a:xfrm flipH="1">
            <a:off x="3414357" y="3372803"/>
            <a:ext cx="121920" cy="289560"/>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rganigramme : Délai 233"/>
          <p:cNvSpPr/>
          <p:nvPr/>
        </p:nvSpPr>
        <p:spPr>
          <a:xfrm flipH="1">
            <a:off x="3414357" y="3769043"/>
            <a:ext cx="121920" cy="289560"/>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rganigramme : Délai 234"/>
          <p:cNvSpPr/>
          <p:nvPr/>
        </p:nvSpPr>
        <p:spPr>
          <a:xfrm flipH="1">
            <a:off x="3414357" y="4211003"/>
            <a:ext cx="121920" cy="289560"/>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rganigramme : Délai 235"/>
          <p:cNvSpPr/>
          <p:nvPr/>
        </p:nvSpPr>
        <p:spPr>
          <a:xfrm flipH="1">
            <a:off x="3414357" y="4698683"/>
            <a:ext cx="121920" cy="289560"/>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rganigramme : Délai 236"/>
          <p:cNvSpPr/>
          <p:nvPr/>
        </p:nvSpPr>
        <p:spPr>
          <a:xfrm flipH="1">
            <a:off x="3414357" y="5163503"/>
            <a:ext cx="121920" cy="289560"/>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rganigramme : Délai 237"/>
          <p:cNvSpPr/>
          <p:nvPr/>
        </p:nvSpPr>
        <p:spPr>
          <a:xfrm flipH="1">
            <a:off x="3414357" y="5605463"/>
            <a:ext cx="121920" cy="289560"/>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rganigramme : Délai 238"/>
          <p:cNvSpPr/>
          <p:nvPr/>
        </p:nvSpPr>
        <p:spPr>
          <a:xfrm flipH="1">
            <a:off x="3870960" y="2443163"/>
            <a:ext cx="121920" cy="289560"/>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rganigramme : Délai 239"/>
          <p:cNvSpPr/>
          <p:nvPr/>
        </p:nvSpPr>
        <p:spPr>
          <a:xfrm flipH="1">
            <a:off x="3870960" y="2885123"/>
            <a:ext cx="121920" cy="289560"/>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rganigramme : Délai 240"/>
          <p:cNvSpPr/>
          <p:nvPr/>
        </p:nvSpPr>
        <p:spPr>
          <a:xfrm flipH="1">
            <a:off x="3870960" y="3372803"/>
            <a:ext cx="121920" cy="289560"/>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rganigramme : Délai 241"/>
          <p:cNvSpPr/>
          <p:nvPr/>
        </p:nvSpPr>
        <p:spPr>
          <a:xfrm flipH="1">
            <a:off x="3870960" y="3769043"/>
            <a:ext cx="121920" cy="289560"/>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rganigramme : Délai 242"/>
          <p:cNvSpPr/>
          <p:nvPr/>
        </p:nvSpPr>
        <p:spPr>
          <a:xfrm flipH="1">
            <a:off x="3870960" y="4211003"/>
            <a:ext cx="121920" cy="289560"/>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rganigramme : Délai 243"/>
          <p:cNvSpPr/>
          <p:nvPr/>
        </p:nvSpPr>
        <p:spPr>
          <a:xfrm flipH="1">
            <a:off x="3870960" y="4698683"/>
            <a:ext cx="121920" cy="289560"/>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rganigramme : Délai 244"/>
          <p:cNvSpPr/>
          <p:nvPr/>
        </p:nvSpPr>
        <p:spPr>
          <a:xfrm flipH="1">
            <a:off x="3870960" y="5163503"/>
            <a:ext cx="121920" cy="289560"/>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rganigramme : Délai 245"/>
          <p:cNvSpPr/>
          <p:nvPr/>
        </p:nvSpPr>
        <p:spPr>
          <a:xfrm flipH="1">
            <a:off x="3870960" y="5605463"/>
            <a:ext cx="121920" cy="289560"/>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rganigramme : Délai 246"/>
          <p:cNvSpPr/>
          <p:nvPr/>
        </p:nvSpPr>
        <p:spPr>
          <a:xfrm flipH="1">
            <a:off x="4305300" y="2443163"/>
            <a:ext cx="121920" cy="289560"/>
          </a:xfrm>
          <a:prstGeom prst="flowChartDelay">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rganigramme : Délai 247"/>
          <p:cNvSpPr/>
          <p:nvPr/>
        </p:nvSpPr>
        <p:spPr>
          <a:xfrm flipH="1">
            <a:off x="4305300" y="2885123"/>
            <a:ext cx="121920" cy="289560"/>
          </a:xfrm>
          <a:prstGeom prst="flowChartDelay">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rganigramme : Délai 248"/>
          <p:cNvSpPr/>
          <p:nvPr/>
        </p:nvSpPr>
        <p:spPr>
          <a:xfrm flipH="1">
            <a:off x="4305300" y="3372803"/>
            <a:ext cx="121920" cy="289560"/>
          </a:xfrm>
          <a:prstGeom prst="flowChartDelay">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rganigramme : Délai 249"/>
          <p:cNvSpPr/>
          <p:nvPr/>
        </p:nvSpPr>
        <p:spPr>
          <a:xfrm flipH="1">
            <a:off x="4305300" y="3769043"/>
            <a:ext cx="121920" cy="289560"/>
          </a:xfrm>
          <a:prstGeom prst="flowChartDelay">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rganigramme : Délai 250"/>
          <p:cNvSpPr/>
          <p:nvPr/>
        </p:nvSpPr>
        <p:spPr>
          <a:xfrm flipH="1">
            <a:off x="4305300" y="4211003"/>
            <a:ext cx="121920" cy="289560"/>
          </a:xfrm>
          <a:prstGeom prst="flowChartDelay">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rganigramme : Délai 251"/>
          <p:cNvSpPr/>
          <p:nvPr/>
        </p:nvSpPr>
        <p:spPr>
          <a:xfrm flipH="1">
            <a:off x="4305300" y="4698683"/>
            <a:ext cx="121920" cy="289560"/>
          </a:xfrm>
          <a:prstGeom prst="flowChartDelay">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rganigramme : Délai 252"/>
          <p:cNvSpPr/>
          <p:nvPr/>
        </p:nvSpPr>
        <p:spPr>
          <a:xfrm flipH="1">
            <a:off x="4305300" y="5163503"/>
            <a:ext cx="121920" cy="289560"/>
          </a:xfrm>
          <a:prstGeom prst="flowChartDelay">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rganigramme : Délai 253"/>
          <p:cNvSpPr/>
          <p:nvPr/>
        </p:nvSpPr>
        <p:spPr>
          <a:xfrm flipH="1">
            <a:off x="4305300" y="5605463"/>
            <a:ext cx="121920" cy="289560"/>
          </a:xfrm>
          <a:prstGeom prst="flowChartDelay">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rganigramme : Délai 254"/>
          <p:cNvSpPr/>
          <p:nvPr/>
        </p:nvSpPr>
        <p:spPr>
          <a:xfrm flipH="1">
            <a:off x="4777740" y="2443163"/>
            <a:ext cx="121920" cy="289560"/>
          </a:xfrm>
          <a:prstGeom prst="flowChartDelay">
            <a:avLst/>
          </a:prstGeom>
          <a:solidFill>
            <a:srgbClr val="11C7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rganigramme : Délai 255"/>
          <p:cNvSpPr/>
          <p:nvPr/>
        </p:nvSpPr>
        <p:spPr>
          <a:xfrm flipH="1">
            <a:off x="4777740" y="2885123"/>
            <a:ext cx="121920" cy="289560"/>
          </a:xfrm>
          <a:prstGeom prst="flowChartDelay">
            <a:avLst/>
          </a:prstGeom>
          <a:solidFill>
            <a:srgbClr val="11C7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rganigramme : Délai 256"/>
          <p:cNvSpPr/>
          <p:nvPr/>
        </p:nvSpPr>
        <p:spPr>
          <a:xfrm flipH="1">
            <a:off x="4777740" y="3372803"/>
            <a:ext cx="121920" cy="289560"/>
          </a:xfrm>
          <a:prstGeom prst="flowChartDelay">
            <a:avLst/>
          </a:prstGeom>
          <a:solidFill>
            <a:srgbClr val="11C7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rganigramme : Délai 257"/>
          <p:cNvSpPr/>
          <p:nvPr/>
        </p:nvSpPr>
        <p:spPr>
          <a:xfrm flipH="1">
            <a:off x="4777740" y="3769043"/>
            <a:ext cx="121920" cy="289560"/>
          </a:xfrm>
          <a:prstGeom prst="flowChartDelay">
            <a:avLst/>
          </a:prstGeom>
          <a:solidFill>
            <a:srgbClr val="11C7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rganigramme : Délai 258"/>
          <p:cNvSpPr/>
          <p:nvPr/>
        </p:nvSpPr>
        <p:spPr>
          <a:xfrm flipH="1">
            <a:off x="4777740" y="4211003"/>
            <a:ext cx="121920" cy="289560"/>
          </a:xfrm>
          <a:prstGeom prst="flowChartDelay">
            <a:avLst/>
          </a:prstGeom>
          <a:solidFill>
            <a:srgbClr val="11C7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rganigramme : Délai 259"/>
          <p:cNvSpPr/>
          <p:nvPr/>
        </p:nvSpPr>
        <p:spPr>
          <a:xfrm flipH="1">
            <a:off x="4777740" y="4698683"/>
            <a:ext cx="121920" cy="289560"/>
          </a:xfrm>
          <a:prstGeom prst="flowChartDelay">
            <a:avLst/>
          </a:prstGeom>
          <a:solidFill>
            <a:srgbClr val="11C7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rganigramme : Délai 260"/>
          <p:cNvSpPr/>
          <p:nvPr/>
        </p:nvSpPr>
        <p:spPr>
          <a:xfrm flipH="1">
            <a:off x="4777740" y="5163503"/>
            <a:ext cx="121920" cy="289560"/>
          </a:xfrm>
          <a:prstGeom prst="flowChartDelay">
            <a:avLst/>
          </a:prstGeom>
          <a:solidFill>
            <a:srgbClr val="11C7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rganigramme : Délai 261"/>
          <p:cNvSpPr/>
          <p:nvPr/>
        </p:nvSpPr>
        <p:spPr>
          <a:xfrm flipH="1">
            <a:off x="4777740" y="5605463"/>
            <a:ext cx="121920" cy="289560"/>
          </a:xfrm>
          <a:prstGeom prst="flowChartDelay">
            <a:avLst/>
          </a:prstGeom>
          <a:solidFill>
            <a:srgbClr val="11C7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rganigramme : Délai 262"/>
          <p:cNvSpPr/>
          <p:nvPr/>
        </p:nvSpPr>
        <p:spPr>
          <a:xfrm flipH="1">
            <a:off x="5219302" y="2443163"/>
            <a:ext cx="121920" cy="289560"/>
          </a:xfrm>
          <a:prstGeom prst="flowChartDelay">
            <a:avLst/>
          </a:prstGeom>
          <a:solidFill>
            <a:srgbClr val="B8D0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rganigramme : Délai 263"/>
          <p:cNvSpPr/>
          <p:nvPr/>
        </p:nvSpPr>
        <p:spPr>
          <a:xfrm flipH="1">
            <a:off x="5219302" y="2885123"/>
            <a:ext cx="121920" cy="289560"/>
          </a:xfrm>
          <a:prstGeom prst="flowChartDelay">
            <a:avLst/>
          </a:prstGeom>
          <a:solidFill>
            <a:srgbClr val="B8D0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rganigramme : Délai 264"/>
          <p:cNvSpPr/>
          <p:nvPr/>
        </p:nvSpPr>
        <p:spPr>
          <a:xfrm flipH="1">
            <a:off x="5219302" y="3372803"/>
            <a:ext cx="121920" cy="289560"/>
          </a:xfrm>
          <a:prstGeom prst="flowChartDelay">
            <a:avLst/>
          </a:prstGeom>
          <a:solidFill>
            <a:srgbClr val="B8D0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rganigramme : Délai 265"/>
          <p:cNvSpPr/>
          <p:nvPr/>
        </p:nvSpPr>
        <p:spPr>
          <a:xfrm flipH="1">
            <a:off x="5219302" y="3769043"/>
            <a:ext cx="121920" cy="289560"/>
          </a:xfrm>
          <a:prstGeom prst="flowChartDelay">
            <a:avLst/>
          </a:prstGeom>
          <a:solidFill>
            <a:srgbClr val="B8D0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rganigramme : Délai 266"/>
          <p:cNvSpPr/>
          <p:nvPr/>
        </p:nvSpPr>
        <p:spPr>
          <a:xfrm flipH="1">
            <a:off x="5219302" y="4211003"/>
            <a:ext cx="121920" cy="289560"/>
          </a:xfrm>
          <a:prstGeom prst="flowChartDelay">
            <a:avLst/>
          </a:prstGeom>
          <a:solidFill>
            <a:srgbClr val="B8D0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rganigramme : Délai 267"/>
          <p:cNvSpPr/>
          <p:nvPr/>
        </p:nvSpPr>
        <p:spPr>
          <a:xfrm flipH="1">
            <a:off x="5219302" y="4698683"/>
            <a:ext cx="121920" cy="289560"/>
          </a:xfrm>
          <a:prstGeom prst="flowChartDelay">
            <a:avLst/>
          </a:prstGeom>
          <a:solidFill>
            <a:srgbClr val="B8D0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rganigramme : Délai 268"/>
          <p:cNvSpPr/>
          <p:nvPr/>
        </p:nvSpPr>
        <p:spPr>
          <a:xfrm flipH="1">
            <a:off x="5219302" y="5163503"/>
            <a:ext cx="121920" cy="289560"/>
          </a:xfrm>
          <a:prstGeom prst="flowChartDelay">
            <a:avLst/>
          </a:prstGeom>
          <a:solidFill>
            <a:srgbClr val="B8D0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rganigramme : Délai 269"/>
          <p:cNvSpPr/>
          <p:nvPr/>
        </p:nvSpPr>
        <p:spPr>
          <a:xfrm flipH="1">
            <a:off x="5219302" y="5605463"/>
            <a:ext cx="121920" cy="289560"/>
          </a:xfrm>
          <a:prstGeom prst="flowChartDelay">
            <a:avLst/>
          </a:prstGeom>
          <a:solidFill>
            <a:srgbClr val="B8D0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rganigramme : Délai 270"/>
          <p:cNvSpPr/>
          <p:nvPr/>
        </p:nvSpPr>
        <p:spPr>
          <a:xfrm flipH="1">
            <a:off x="5683525" y="2443163"/>
            <a:ext cx="121920" cy="289560"/>
          </a:xfrm>
          <a:prstGeom prst="flowChartDela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rganigramme : Délai 271"/>
          <p:cNvSpPr/>
          <p:nvPr/>
        </p:nvSpPr>
        <p:spPr>
          <a:xfrm flipH="1">
            <a:off x="5683525" y="2885123"/>
            <a:ext cx="121920" cy="289560"/>
          </a:xfrm>
          <a:prstGeom prst="flowChartDela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rganigramme : Délai 272"/>
          <p:cNvSpPr/>
          <p:nvPr/>
        </p:nvSpPr>
        <p:spPr>
          <a:xfrm flipH="1">
            <a:off x="5683525" y="3372803"/>
            <a:ext cx="121920" cy="289560"/>
          </a:xfrm>
          <a:prstGeom prst="flowChartDela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rganigramme : Délai 273"/>
          <p:cNvSpPr/>
          <p:nvPr/>
        </p:nvSpPr>
        <p:spPr>
          <a:xfrm flipH="1">
            <a:off x="5683525" y="3769043"/>
            <a:ext cx="121920" cy="289560"/>
          </a:xfrm>
          <a:prstGeom prst="flowChartDela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rganigramme : Délai 274"/>
          <p:cNvSpPr/>
          <p:nvPr/>
        </p:nvSpPr>
        <p:spPr>
          <a:xfrm flipH="1">
            <a:off x="5683525" y="4211003"/>
            <a:ext cx="121920" cy="289560"/>
          </a:xfrm>
          <a:prstGeom prst="flowChartDela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rganigramme : Délai 275"/>
          <p:cNvSpPr/>
          <p:nvPr/>
        </p:nvSpPr>
        <p:spPr>
          <a:xfrm flipH="1">
            <a:off x="5683525" y="4698683"/>
            <a:ext cx="121920" cy="289560"/>
          </a:xfrm>
          <a:prstGeom prst="flowChartDela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rganigramme : Délai 276"/>
          <p:cNvSpPr/>
          <p:nvPr/>
        </p:nvSpPr>
        <p:spPr>
          <a:xfrm flipH="1">
            <a:off x="5683525" y="5163503"/>
            <a:ext cx="121920" cy="289560"/>
          </a:xfrm>
          <a:prstGeom prst="flowChartDela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rganigramme : Délai 277"/>
          <p:cNvSpPr/>
          <p:nvPr/>
        </p:nvSpPr>
        <p:spPr>
          <a:xfrm flipH="1">
            <a:off x="5683525" y="5605463"/>
            <a:ext cx="121920" cy="289560"/>
          </a:xfrm>
          <a:prstGeom prst="flowChartDela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rganigramme : Délai 278"/>
          <p:cNvSpPr/>
          <p:nvPr/>
        </p:nvSpPr>
        <p:spPr>
          <a:xfrm flipH="1">
            <a:off x="6122770" y="2443163"/>
            <a:ext cx="121920" cy="289560"/>
          </a:xfrm>
          <a:prstGeom prst="flowChartDelay">
            <a:avLst/>
          </a:prstGeom>
          <a:solidFill>
            <a:srgbClr val="CA9D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rganigramme : Délai 279"/>
          <p:cNvSpPr/>
          <p:nvPr/>
        </p:nvSpPr>
        <p:spPr>
          <a:xfrm flipH="1">
            <a:off x="6122770" y="2885123"/>
            <a:ext cx="121920" cy="289560"/>
          </a:xfrm>
          <a:prstGeom prst="flowChartDelay">
            <a:avLst/>
          </a:prstGeom>
          <a:solidFill>
            <a:srgbClr val="CA9D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rganigramme : Délai 280"/>
          <p:cNvSpPr/>
          <p:nvPr/>
        </p:nvSpPr>
        <p:spPr>
          <a:xfrm flipH="1">
            <a:off x="6122770" y="3372803"/>
            <a:ext cx="121920" cy="289560"/>
          </a:xfrm>
          <a:prstGeom prst="flowChartDelay">
            <a:avLst/>
          </a:prstGeom>
          <a:solidFill>
            <a:srgbClr val="CA9D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rganigramme : Délai 281"/>
          <p:cNvSpPr/>
          <p:nvPr/>
        </p:nvSpPr>
        <p:spPr>
          <a:xfrm flipH="1">
            <a:off x="6122770" y="3769043"/>
            <a:ext cx="121920" cy="289560"/>
          </a:xfrm>
          <a:prstGeom prst="flowChartDelay">
            <a:avLst/>
          </a:prstGeom>
          <a:solidFill>
            <a:srgbClr val="CA9D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rganigramme : Délai 282"/>
          <p:cNvSpPr/>
          <p:nvPr/>
        </p:nvSpPr>
        <p:spPr>
          <a:xfrm flipH="1">
            <a:off x="6122770" y="4211003"/>
            <a:ext cx="121920" cy="289560"/>
          </a:xfrm>
          <a:prstGeom prst="flowChartDelay">
            <a:avLst/>
          </a:prstGeom>
          <a:solidFill>
            <a:srgbClr val="CA9D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rganigramme : Délai 283"/>
          <p:cNvSpPr/>
          <p:nvPr/>
        </p:nvSpPr>
        <p:spPr>
          <a:xfrm flipH="1">
            <a:off x="6122770" y="4698683"/>
            <a:ext cx="121920" cy="289560"/>
          </a:xfrm>
          <a:prstGeom prst="flowChartDelay">
            <a:avLst/>
          </a:prstGeom>
          <a:solidFill>
            <a:srgbClr val="CA9D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rganigramme : Délai 284"/>
          <p:cNvSpPr/>
          <p:nvPr/>
        </p:nvSpPr>
        <p:spPr>
          <a:xfrm flipH="1">
            <a:off x="6122770" y="5163503"/>
            <a:ext cx="121920" cy="289560"/>
          </a:xfrm>
          <a:prstGeom prst="flowChartDelay">
            <a:avLst/>
          </a:prstGeom>
          <a:solidFill>
            <a:srgbClr val="CA9D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rganigramme : Délai 285"/>
          <p:cNvSpPr/>
          <p:nvPr/>
        </p:nvSpPr>
        <p:spPr>
          <a:xfrm flipH="1">
            <a:off x="6122770" y="5605463"/>
            <a:ext cx="121920" cy="289560"/>
          </a:xfrm>
          <a:prstGeom prst="flowChartDelay">
            <a:avLst/>
          </a:prstGeom>
          <a:solidFill>
            <a:srgbClr val="CA9D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rganigramme : Délai 286"/>
          <p:cNvSpPr/>
          <p:nvPr/>
        </p:nvSpPr>
        <p:spPr>
          <a:xfrm flipH="1">
            <a:off x="6618070" y="2443163"/>
            <a:ext cx="121920" cy="289560"/>
          </a:xfrm>
          <a:prstGeom prst="flowChartDelay">
            <a:avLst/>
          </a:prstGeom>
          <a:solidFill>
            <a:srgbClr val="FF8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rganigramme : Délai 287"/>
          <p:cNvSpPr/>
          <p:nvPr/>
        </p:nvSpPr>
        <p:spPr>
          <a:xfrm flipH="1">
            <a:off x="6618070" y="2885123"/>
            <a:ext cx="121920" cy="289560"/>
          </a:xfrm>
          <a:prstGeom prst="flowChartDelay">
            <a:avLst/>
          </a:prstGeom>
          <a:solidFill>
            <a:srgbClr val="FF8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rganigramme : Délai 288"/>
          <p:cNvSpPr/>
          <p:nvPr/>
        </p:nvSpPr>
        <p:spPr>
          <a:xfrm flipH="1">
            <a:off x="6618070" y="3372803"/>
            <a:ext cx="121920" cy="289560"/>
          </a:xfrm>
          <a:prstGeom prst="flowChartDelay">
            <a:avLst/>
          </a:prstGeom>
          <a:solidFill>
            <a:srgbClr val="FF8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rganigramme : Délai 289"/>
          <p:cNvSpPr/>
          <p:nvPr/>
        </p:nvSpPr>
        <p:spPr>
          <a:xfrm flipH="1">
            <a:off x="6618070" y="3769043"/>
            <a:ext cx="121920" cy="289560"/>
          </a:xfrm>
          <a:prstGeom prst="flowChartDelay">
            <a:avLst/>
          </a:prstGeom>
          <a:solidFill>
            <a:srgbClr val="FF8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rganigramme : Délai 290"/>
          <p:cNvSpPr/>
          <p:nvPr/>
        </p:nvSpPr>
        <p:spPr>
          <a:xfrm flipH="1">
            <a:off x="6618070" y="4211003"/>
            <a:ext cx="121920" cy="289560"/>
          </a:xfrm>
          <a:prstGeom prst="flowChartDelay">
            <a:avLst/>
          </a:prstGeom>
          <a:solidFill>
            <a:srgbClr val="FF8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rganigramme : Délai 291"/>
          <p:cNvSpPr/>
          <p:nvPr/>
        </p:nvSpPr>
        <p:spPr>
          <a:xfrm flipH="1">
            <a:off x="6618070" y="4698683"/>
            <a:ext cx="121920" cy="289560"/>
          </a:xfrm>
          <a:prstGeom prst="flowChartDelay">
            <a:avLst/>
          </a:prstGeom>
          <a:solidFill>
            <a:srgbClr val="FF8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rganigramme : Délai 292"/>
          <p:cNvSpPr/>
          <p:nvPr/>
        </p:nvSpPr>
        <p:spPr>
          <a:xfrm flipH="1">
            <a:off x="6618070" y="5163503"/>
            <a:ext cx="121920" cy="289560"/>
          </a:xfrm>
          <a:prstGeom prst="flowChartDelay">
            <a:avLst/>
          </a:prstGeom>
          <a:solidFill>
            <a:srgbClr val="FF8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rganigramme : Délai 293"/>
          <p:cNvSpPr/>
          <p:nvPr/>
        </p:nvSpPr>
        <p:spPr>
          <a:xfrm flipH="1">
            <a:off x="6618070" y="5605463"/>
            <a:ext cx="121920" cy="289560"/>
          </a:xfrm>
          <a:prstGeom prst="flowChartDelay">
            <a:avLst/>
          </a:prstGeom>
          <a:solidFill>
            <a:srgbClr val="FF8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rganigramme : Délai 294"/>
          <p:cNvSpPr/>
          <p:nvPr/>
        </p:nvSpPr>
        <p:spPr>
          <a:xfrm flipH="1">
            <a:off x="7052410" y="2443163"/>
            <a:ext cx="121920" cy="289560"/>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rganigramme : Délai 295"/>
          <p:cNvSpPr/>
          <p:nvPr/>
        </p:nvSpPr>
        <p:spPr>
          <a:xfrm flipH="1">
            <a:off x="7052410" y="2885123"/>
            <a:ext cx="121920" cy="289560"/>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rganigramme : Délai 296"/>
          <p:cNvSpPr/>
          <p:nvPr/>
        </p:nvSpPr>
        <p:spPr>
          <a:xfrm flipH="1">
            <a:off x="7052410" y="3372803"/>
            <a:ext cx="121920" cy="289560"/>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rganigramme : Délai 297"/>
          <p:cNvSpPr/>
          <p:nvPr/>
        </p:nvSpPr>
        <p:spPr>
          <a:xfrm flipH="1">
            <a:off x="7052410" y="3769043"/>
            <a:ext cx="121920" cy="289560"/>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rganigramme : Délai 298"/>
          <p:cNvSpPr/>
          <p:nvPr/>
        </p:nvSpPr>
        <p:spPr>
          <a:xfrm flipH="1">
            <a:off x="7052410" y="4211003"/>
            <a:ext cx="121920" cy="289560"/>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rganigramme : Délai 299"/>
          <p:cNvSpPr/>
          <p:nvPr/>
        </p:nvSpPr>
        <p:spPr>
          <a:xfrm flipH="1">
            <a:off x="7052410" y="4698683"/>
            <a:ext cx="121920" cy="289560"/>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rganigramme : Délai 300"/>
          <p:cNvSpPr/>
          <p:nvPr/>
        </p:nvSpPr>
        <p:spPr>
          <a:xfrm flipH="1">
            <a:off x="7052410" y="5163503"/>
            <a:ext cx="121920" cy="289560"/>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rganigramme : Délai 301"/>
          <p:cNvSpPr/>
          <p:nvPr/>
        </p:nvSpPr>
        <p:spPr>
          <a:xfrm flipH="1">
            <a:off x="7052410" y="5605463"/>
            <a:ext cx="121920" cy="289560"/>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rganigramme : Délai 302"/>
          <p:cNvSpPr/>
          <p:nvPr/>
        </p:nvSpPr>
        <p:spPr>
          <a:xfrm flipH="1">
            <a:off x="7495927" y="2443163"/>
            <a:ext cx="121920" cy="289560"/>
          </a:xfrm>
          <a:prstGeom prst="flowChartDelay">
            <a:avLst/>
          </a:prstGeom>
          <a:solidFill>
            <a:srgbClr val="4692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rganigramme : Délai 303"/>
          <p:cNvSpPr/>
          <p:nvPr/>
        </p:nvSpPr>
        <p:spPr>
          <a:xfrm flipH="1">
            <a:off x="7495927" y="2885123"/>
            <a:ext cx="121920" cy="289560"/>
          </a:xfrm>
          <a:prstGeom prst="flowChartDelay">
            <a:avLst/>
          </a:prstGeom>
          <a:solidFill>
            <a:srgbClr val="4692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rganigramme : Délai 304"/>
          <p:cNvSpPr/>
          <p:nvPr/>
        </p:nvSpPr>
        <p:spPr>
          <a:xfrm flipH="1">
            <a:off x="7495927" y="3372803"/>
            <a:ext cx="121920" cy="289560"/>
          </a:xfrm>
          <a:prstGeom prst="flowChartDelay">
            <a:avLst/>
          </a:prstGeom>
          <a:solidFill>
            <a:srgbClr val="4692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rganigramme : Délai 305"/>
          <p:cNvSpPr/>
          <p:nvPr/>
        </p:nvSpPr>
        <p:spPr>
          <a:xfrm flipH="1">
            <a:off x="7495927" y="3769043"/>
            <a:ext cx="121920" cy="289560"/>
          </a:xfrm>
          <a:prstGeom prst="flowChartDelay">
            <a:avLst/>
          </a:prstGeom>
          <a:solidFill>
            <a:srgbClr val="4692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rganigramme : Délai 306"/>
          <p:cNvSpPr/>
          <p:nvPr/>
        </p:nvSpPr>
        <p:spPr>
          <a:xfrm flipH="1">
            <a:off x="7495927" y="4211003"/>
            <a:ext cx="121920" cy="289560"/>
          </a:xfrm>
          <a:prstGeom prst="flowChartDelay">
            <a:avLst/>
          </a:prstGeom>
          <a:solidFill>
            <a:srgbClr val="4692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rganigramme : Délai 307"/>
          <p:cNvSpPr/>
          <p:nvPr/>
        </p:nvSpPr>
        <p:spPr>
          <a:xfrm flipH="1">
            <a:off x="7495927" y="4698683"/>
            <a:ext cx="121920" cy="289560"/>
          </a:xfrm>
          <a:prstGeom prst="flowChartDelay">
            <a:avLst/>
          </a:prstGeom>
          <a:solidFill>
            <a:srgbClr val="4692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rganigramme : Délai 308"/>
          <p:cNvSpPr/>
          <p:nvPr/>
        </p:nvSpPr>
        <p:spPr>
          <a:xfrm flipH="1">
            <a:off x="7495927" y="5163503"/>
            <a:ext cx="121920" cy="289560"/>
          </a:xfrm>
          <a:prstGeom prst="flowChartDelay">
            <a:avLst/>
          </a:prstGeom>
          <a:solidFill>
            <a:srgbClr val="4692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rganigramme : Délai 309"/>
          <p:cNvSpPr/>
          <p:nvPr/>
        </p:nvSpPr>
        <p:spPr>
          <a:xfrm flipH="1">
            <a:off x="7495927" y="5605463"/>
            <a:ext cx="121920" cy="289560"/>
          </a:xfrm>
          <a:prstGeom prst="flowChartDelay">
            <a:avLst/>
          </a:prstGeom>
          <a:solidFill>
            <a:srgbClr val="4692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rganigramme : Délai 310"/>
          <p:cNvSpPr/>
          <p:nvPr/>
        </p:nvSpPr>
        <p:spPr>
          <a:xfrm flipH="1">
            <a:off x="7934756" y="2443163"/>
            <a:ext cx="121920" cy="289560"/>
          </a:xfrm>
          <a:prstGeom prst="flowChartDela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2" name="Organigramme : Délai 311"/>
          <p:cNvSpPr/>
          <p:nvPr/>
        </p:nvSpPr>
        <p:spPr>
          <a:xfrm flipH="1">
            <a:off x="7934756" y="2885123"/>
            <a:ext cx="121920" cy="289560"/>
          </a:xfrm>
          <a:prstGeom prst="flowChartDela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3" name="Organigramme : Délai 312"/>
          <p:cNvSpPr/>
          <p:nvPr/>
        </p:nvSpPr>
        <p:spPr>
          <a:xfrm flipH="1">
            <a:off x="7934756" y="3372803"/>
            <a:ext cx="121920" cy="289560"/>
          </a:xfrm>
          <a:prstGeom prst="flowChartDela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4" name="Organigramme : Délai 313"/>
          <p:cNvSpPr/>
          <p:nvPr/>
        </p:nvSpPr>
        <p:spPr>
          <a:xfrm flipH="1">
            <a:off x="7934756" y="3769043"/>
            <a:ext cx="121920" cy="289560"/>
          </a:xfrm>
          <a:prstGeom prst="flowChartDela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5" name="Organigramme : Délai 314"/>
          <p:cNvSpPr/>
          <p:nvPr/>
        </p:nvSpPr>
        <p:spPr>
          <a:xfrm flipH="1">
            <a:off x="7934756" y="4211003"/>
            <a:ext cx="121920" cy="289560"/>
          </a:xfrm>
          <a:prstGeom prst="flowChartDela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6" name="Organigramme : Délai 315"/>
          <p:cNvSpPr/>
          <p:nvPr/>
        </p:nvSpPr>
        <p:spPr>
          <a:xfrm flipH="1">
            <a:off x="7934756" y="4698683"/>
            <a:ext cx="121920" cy="289560"/>
          </a:xfrm>
          <a:prstGeom prst="flowChartDela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7" name="Organigramme : Délai 316"/>
          <p:cNvSpPr/>
          <p:nvPr/>
        </p:nvSpPr>
        <p:spPr>
          <a:xfrm flipH="1">
            <a:off x="7934756" y="5163503"/>
            <a:ext cx="121920" cy="289560"/>
          </a:xfrm>
          <a:prstGeom prst="flowChartDela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8" name="Organigramme : Délai 317"/>
          <p:cNvSpPr/>
          <p:nvPr/>
        </p:nvSpPr>
        <p:spPr>
          <a:xfrm flipH="1">
            <a:off x="7934756" y="5605463"/>
            <a:ext cx="121920" cy="289560"/>
          </a:xfrm>
          <a:prstGeom prst="flowChartDela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9" name="Organigramme : Délai 318"/>
          <p:cNvSpPr/>
          <p:nvPr/>
        </p:nvSpPr>
        <p:spPr>
          <a:xfrm flipH="1">
            <a:off x="2948940" y="1508126"/>
            <a:ext cx="121920" cy="28956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rganigramme : Délai 319"/>
          <p:cNvSpPr/>
          <p:nvPr/>
        </p:nvSpPr>
        <p:spPr>
          <a:xfrm flipH="1">
            <a:off x="3414357" y="1508126"/>
            <a:ext cx="121920" cy="289560"/>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rganigramme : Délai 320"/>
          <p:cNvSpPr/>
          <p:nvPr/>
        </p:nvSpPr>
        <p:spPr>
          <a:xfrm flipH="1">
            <a:off x="3870960" y="1508126"/>
            <a:ext cx="121920" cy="289560"/>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rganigramme : Délai 321"/>
          <p:cNvSpPr/>
          <p:nvPr/>
        </p:nvSpPr>
        <p:spPr>
          <a:xfrm flipH="1">
            <a:off x="4305300" y="1508126"/>
            <a:ext cx="121920" cy="289560"/>
          </a:xfrm>
          <a:prstGeom prst="flowChartDelay">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rganigramme : Délai 322"/>
          <p:cNvSpPr/>
          <p:nvPr/>
        </p:nvSpPr>
        <p:spPr>
          <a:xfrm flipH="1">
            <a:off x="4777740" y="1508126"/>
            <a:ext cx="121920" cy="289560"/>
          </a:xfrm>
          <a:prstGeom prst="flowChartDelay">
            <a:avLst/>
          </a:prstGeom>
          <a:solidFill>
            <a:srgbClr val="11C7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rganigramme : Délai 323"/>
          <p:cNvSpPr/>
          <p:nvPr/>
        </p:nvSpPr>
        <p:spPr>
          <a:xfrm flipH="1">
            <a:off x="5219302" y="1508126"/>
            <a:ext cx="121920" cy="289560"/>
          </a:xfrm>
          <a:prstGeom prst="flowChartDelay">
            <a:avLst/>
          </a:prstGeom>
          <a:solidFill>
            <a:srgbClr val="B8D0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rganigramme : Délai 324"/>
          <p:cNvSpPr/>
          <p:nvPr/>
        </p:nvSpPr>
        <p:spPr>
          <a:xfrm flipH="1">
            <a:off x="5683525" y="1508126"/>
            <a:ext cx="121920" cy="289560"/>
          </a:xfrm>
          <a:prstGeom prst="flowChartDela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rganigramme : Délai 325"/>
          <p:cNvSpPr/>
          <p:nvPr/>
        </p:nvSpPr>
        <p:spPr>
          <a:xfrm flipH="1">
            <a:off x="6122770" y="1508126"/>
            <a:ext cx="121920" cy="289560"/>
          </a:xfrm>
          <a:prstGeom prst="flowChartDelay">
            <a:avLst/>
          </a:prstGeom>
          <a:solidFill>
            <a:srgbClr val="CA9D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rganigramme : Délai 326"/>
          <p:cNvSpPr/>
          <p:nvPr/>
        </p:nvSpPr>
        <p:spPr>
          <a:xfrm flipH="1">
            <a:off x="6618070" y="1508126"/>
            <a:ext cx="121920" cy="289560"/>
          </a:xfrm>
          <a:prstGeom prst="flowChartDelay">
            <a:avLst/>
          </a:prstGeom>
          <a:solidFill>
            <a:srgbClr val="FF8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rganigramme : Délai 327"/>
          <p:cNvSpPr/>
          <p:nvPr/>
        </p:nvSpPr>
        <p:spPr>
          <a:xfrm flipH="1">
            <a:off x="7052410" y="1508126"/>
            <a:ext cx="121920" cy="289560"/>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rganigramme : Délai 328"/>
          <p:cNvSpPr/>
          <p:nvPr/>
        </p:nvSpPr>
        <p:spPr>
          <a:xfrm flipH="1">
            <a:off x="7495927" y="1508126"/>
            <a:ext cx="121920" cy="289560"/>
          </a:xfrm>
          <a:prstGeom prst="flowChartDelay">
            <a:avLst/>
          </a:prstGeom>
          <a:solidFill>
            <a:srgbClr val="4692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rganigramme : Délai 329"/>
          <p:cNvSpPr/>
          <p:nvPr/>
        </p:nvSpPr>
        <p:spPr>
          <a:xfrm flipH="1">
            <a:off x="7934756" y="1508126"/>
            <a:ext cx="121920" cy="289560"/>
          </a:xfrm>
          <a:prstGeom prst="flowChartDela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39" name="Image 338"/>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9" y="0"/>
            <a:ext cx="1609363" cy="1057451"/>
          </a:xfrm>
          <a:prstGeom prst="rect">
            <a:avLst/>
          </a:prstGeom>
          <a:ln>
            <a:noFill/>
          </a:ln>
          <a:effectLst>
            <a:softEdge rad="112500"/>
          </a:effectLst>
        </p:spPr>
      </p:pic>
      <p:pic>
        <p:nvPicPr>
          <p:cNvPr id="340" name="Picture 2" descr="https://s-media-cache-ak0.pinimg.com/236x/ec/b5/02/ecb50208ff0ebb5e0156d10bacf41507.jpg"/>
          <p:cNvPicPr>
            <a:picLocks noChangeAspect="1" noChangeArrowheads="1"/>
          </p:cNvPicPr>
          <p:nvPr/>
        </p:nvPicPr>
        <p:blipFill rotWithShape="1">
          <a:blip r:embed="rId5">
            <a:lum bright="70000" contrast="-70000"/>
            <a:extLst>
              <a:ext uri="{28A0092B-C50C-407E-A947-70E740481C1C}">
                <a14:useLocalDpi xmlns:a14="http://schemas.microsoft.com/office/drawing/2010/main" val="0"/>
              </a:ext>
            </a:extLst>
          </a:blip>
          <a:srcRect t="18968" b="5728"/>
          <a:stretch/>
        </p:blipFill>
        <p:spPr bwMode="auto">
          <a:xfrm>
            <a:off x="1" y="1116132"/>
            <a:ext cx="1609344" cy="11451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41" name="Image 340"/>
          <p:cNvPicPr>
            <a:picLocks noChangeAspect="1"/>
          </p:cNvPicPr>
          <p:nvPr/>
        </p:nvPicPr>
        <p:blipFill rotWithShape="1">
          <a:blip r:embed="rId6"/>
          <a:srcRect l="4083" t="34444" r="43584" b="12074"/>
          <a:stretch/>
        </p:blipFill>
        <p:spPr>
          <a:xfrm>
            <a:off x="-19" y="2315365"/>
            <a:ext cx="1609364" cy="1036093"/>
          </a:xfrm>
          <a:prstGeom prst="rect">
            <a:avLst/>
          </a:prstGeom>
          <a:ln>
            <a:noFill/>
          </a:ln>
          <a:effectLst>
            <a:softEdge rad="112500"/>
          </a:effectLst>
        </p:spPr>
      </p:pic>
      <p:pic>
        <p:nvPicPr>
          <p:cNvPr id="342" name="Picture 4" descr="http://www.genoseq.ucla.edu/images/9/92/Miseq-personal-sequencer.png"/>
          <p:cNvPicPr>
            <a:picLocks noChangeAspect="1" noChangeArrowheads="1"/>
          </p:cNvPicPr>
          <p:nvPr/>
        </p:nvPicPr>
        <p:blipFill rotWithShape="1">
          <a:blip r:embed="rId7" cstate="print">
            <a:lum bright="70000" contrast="-70000"/>
            <a:extLst>
              <a:ext uri="{28A0092B-C50C-407E-A947-70E740481C1C}">
                <a14:useLocalDpi xmlns:a14="http://schemas.microsoft.com/office/drawing/2010/main" val="0"/>
              </a:ext>
            </a:extLst>
          </a:blip>
          <a:srcRect l="8990" r="3901"/>
          <a:stretch/>
        </p:blipFill>
        <p:spPr bwMode="auto">
          <a:xfrm>
            <a:off x="0" y="3405561"/>
            <a:ext cx="1607117" cy="11501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43" name="Image 342"/>
          <p:cNvPicPr>
            <a:picLocks noChangeAspect="1"/>
          </p:cNvPicPr>
          <p:nvPr/>
        </p:nvPicPr>
        <p:blipFill rotWithShape="1">
          <a:blip r:embed="rId8">
            <a:lum bright="70000" contrast="-70000"/>
          </a:blip>
          <a:srcRect t="27630" r="49116" b="18337"/>
          <a:stretch/>
        </p:blipFill>
        <p:spPr>
          <a:xfrm>
            <a:off x="-19" y="4609372"/>
            <a:ext cx="1607136" cy="1015592"/>
          </a:xfrm>
          <a:prstGeom prst="rect">
            <a:avLst/>
          </a:prstGeom>
          <a:ln>
            <a:noFill/>
          </a:ln>
          <a:effectLst>
            <a:softEdge rad="112500"/>
          </a:effectLst>
        </p:spPr>
      </p:pic>
      <p:pic>
        <p:nvPicPr>
          <p:cNvPr id="344" name="Image 343"/>
          <p:cNvPicPr>
            <a:picLocks noChangeAspect="1"/>
          </p:cNvPicPr>
          <p:nvPr/>
        </p:nvPicPr>
        <p:blipFill rotWithShape="1">
          <a:blip r:embed="rId9" cstate="print">
            <a:lum bright="70000" contrast="-70000"/>
            <a:extLst>
              <a:ext uri="{28A0092B-C50C-407E-A947-70E740481C1C}">
                <a14:useLocalDpi xmlns:a14="http://schemas.microsoft.com/office/drawing/2010/main" val="0"/>
              </a:ext>
            </a:extLst>
          </a:blip>
          <a:srcRect t="20235" r="24627"/>
          <a:stretch/>
        </p:blipFill>
        <p:spPr>
          <a:xfrm rot="5400000">
            <a:off x="224116" y="5454546"/>
            <a:ext cx="1159956" cy="1608189"/>
          </a:xfrm>
          <a:prstGeom prst="rect">
            <a:avLst/>
          </a:prstGeom>
          <a:ln>
            <a:noFill/>
          </a:ln>
          <a:effectLst>
            <a:softEdge rad="112500"/>
          </a:effectLst>
        </p:spPr>
      </p:pic>
      <p:pic>
        <p:nvPicPr>
          <p:cNvPr id="6" name="Image 5"/>
          <p:cNvPicPr>
            <a:picLocks noChangeAspect="1"/>
          </p:cNvPicPr>
          <p:nvPr/>
        </p:nvPicPr>
        <p:blipFill>
          <a:blip r:embed="rId10"/>
          <a:stretch>
            <a:fillRect/>
          </a:stretch>
        </p:blipFill>
        <p:spPr>
          <a:xfrm>
            <a:off x="3167161" y="25729"/>
            <a:ext cx="4691499" cy="1383337"/>
          </a:xfrm>
          <a:prstGeom prst="rect">
            <a:avLst/>
          </a:prstGeom>
        </p:spPr>
      </p:pic>
    </p:spTree>
    <p:extLst>
      <p:ext uri="{BB962C8B-B14F-4D97-AF65-F5344CB8AC3E}">
        <p14:creationId xmlns:p14="http://schemas.microsoft.com/office/powerpoint/2010/main" val="199914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3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4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4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5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6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7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8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8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9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0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1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2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3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4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5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5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6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7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8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9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9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0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14"/>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27"/>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35"/>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24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51"/>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25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67"/>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75"/>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283"/>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91"/>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99"/>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307"/>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315"/>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228"/>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236"/>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244"/>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252"/>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260"/>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268"/>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276"/>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284"/>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292"/>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300"/>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308"/>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316"/>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229"/>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237"/>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245"/>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253"/>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261"/>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269"/>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277"/>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285"/>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293"/>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301"/>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309"/>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317"/>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grpId="0" nodeType="clickEffect">
                                  <p:stCondLst>
                                    <p:cond delay="0"/>
                                  </p:stCondLst>
                                  <p:childTnLst>
                                    <p:set>
                                      <p:cBhvr>
                                        <p:cTn id="188" dur="1" fill="hold">
                                          <p:stCondLst>
                                            <p:cond delay="0"/>
                                          </p:stCondLst>
                                        </p:cTn>
                                        <p:tgtEl>
                                          <p:spTgt spid="230"/>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238"/>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246"/>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254"/>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262"/>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270"/>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278"/>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286"/>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294"/>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302"/>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310"/>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Groupe 120"/>
          <p:cNvGrpSpPr/>
          <p:nvPr/>
        </p:nvGrpSpPr>
        <p:grpSpPr>
          <a:xfrm>
            <a:off x="2482058" y="2097723"/>
            <a:ext cx="6041387" cy="4059237"/>
            <a:chOff x="1547338" y="1731963"/>
            <a:chExt cx="6041387" cy="4059237"/>
          </a:xfrm>
        </p:grpSpPr>
        <p:pic>
          <p:nvPicPr>
            <p:cNvPr id="4" name="Picture 2" descr="http://www.cellsignet.com/media/plates/9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338" y="1731963"/>
              <a:ext cx="6041387" cy="4059237"/>
            </a:xfrm>
            <a:prstGeom prst="rect">
              <a:avLst/>
            </a:prstGeom>
            <a:noFill/>
            <a:effectLst>
              <a:outerShdw blurRad="25400" dir="17880000">
                <a:srgbClr val="000000">
                  <a:alpha val="46000"/>
                </a:srgbClr>
              </a:outerShdw>
            </a:effectLst>
            <a:extLst>
              <a:ext uri="{909E8E84-426E-40DD-AFC4-6F175D3DCCD1}">
                <a14:hiddenFill xmlns:a14="http://schemas.microsoft.com/office/drawing/2010/main">
                  <a:solidFill>
                    <a:srgbClr val="FFFFFF"/>
                  </a:solidFill>
                </a14:hiddenFill>
              </a:ext>
            </a:extLst>
          </p:spPr>
        </p:pic>
        <p:sp>
          <p:nvSpPr>
            <p:cNvPr id="5" name="Organigramme : Délai 4"/>
            <p:cNvSpPr/>
            <p:nvPr/>
          </p:nvSpPr>
          <p:spPr>
            <a:xfrm flipH="1">
              <a:off x="2004060" y="2097723"/>
              <a:ext cx="121920" cy="28956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rganigramme : Délai 5"/>
            <p:cNvSpPr/>
            <p:nvPr/>
          </p:nvSpPr>
          <p:spPr>
            <a:xfrm flipH="1">
              <a:off x="2004060" y="2539683"/>
              <a:ext cx="121920" cy="28956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rganigramme : Délai 6"/>
            <p:cNvSpPr/>
            <p:nvPr/>
          </p:nvSpPr>
          <p:spPr>
            <a:xfrm flipH="1">
              <a:off x="2004060" y="3027363"/>
              <a:ext cx="121920" cy="28956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rganigramme : Délai 7"/>
            <p:cNvSpPr/>
            <p:nvPr/>
          </p:nvSpPr>
          <p:spPr>
            <a:xfrm flipH="1">
              <a:off x="2004060" y="3423603"/>
              <a:ext cx="121920" cy="28956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rganigramme : Délai 8"/>
            <p:cNvSpPr/>
            <p:nvPr/>
          </p:nvSpPr>
          <p:spPr>
            <a:xfrm flipH="1">
              <a:off x="2004060" y="3865563"/>
              <a:ext cx="121920" cy="28956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rganigramme : Délai 9"/>
            <p:cNvSpPr/>
            <p:nvPr/>
          </p:nvSpPr>
          <p:spPr>
            <a:xfrm flipH="1">
              <a:off x="2004060" y="4353243"/>
              <a:ext cx="121920" cy="28956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rganigramme : Délai 10"/>
            <p:cNvSpPr/>
            <p:nvPr/>
          </p:nvSpPr>
          <p:spPr>
            <a:xfrm flipH="1">
              <a:off x="2004060" y="4818063"/>
              <a:ext cx="121920" cy="28956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rganigramme : Délai 11"/>
            <p:cNvSpPr/>
            <p:nvPr/>
          </p:nvSpPr>
          <p:spPr>
            <a:xfrm flipH="1">
              <a:off x="2004060" y="5260023"/>
              <a:ext cx="121920" cy="28956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rganigramme : Délai 12"/>
            <p:cNvSpPr/>
            <p:nvPr/>
          </p:nvSpPr>
          <p:spPr>
            <a:xfrm flipH="1">
              <a:off x="2469477" y="2097723"/>
              <a:ext cx="121920" cy="289560"/>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rganigramme : Délai 13"/>
            <p:cNvSpPr/>
            <p:nvPr/>
          </p:nvSpPr>
          <p:spPr>
            <a:xfrm flipH="1">
              <a:off x="2469477" y="2539683"/>
              <a:ext cx="121920" cy="289560"/>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rganigramme : Délai 14"/>
            <p:cNvSpPr/>
            <p:nvPr/>
          </p:nvSpPr>
          <p:spPr>
            <a:xfrm flipH="1">
              <a:off x="2469477" y="3027363"/>
              <a:ext cx="121920" cy="289560"/>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rganigramme : Délai 15"/>
            <p:cNvSpPr/>
            <p:nvPr/>
          </p:nvSpPr>
          <p:spPr>
            <a:xfrm flipH="1">
              <a:off x="2469477" y="3423603"/>
              <a:ext cx="121920" cy="289560"/>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rganigramme : Délai 16"/>
            <p:cNvSpPr/>
            <p:nvPr/>
          </p:nvSpPr>
          <p:spPr>
            <a:xfrm flipH="1">
              <a:off x="2469477" y="3865563"/>
              <a:ext cx="121920" cy="289560"/>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rganigramme : Délai 17"/>
            <p:cNvSpPr/>
            <p:nvPr/>
          </p:nvSpPr>
          <p:spPr>
            <a:xfrm flipH="1">
              <a:off x="2469477" y="4353243"/>
              <a:ext cx="121920" cy="289560"/>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rganigramme : Délai 18"/>
            <p:cNvSpPr/>
            <p:nvPr/>
          </p:nvSpPr>
          <p:spPr>
            <a:xfrm flipH="1">
              <a:off x="2469477" y="4818063"/>
              <a:ext cx="121920" cy="289560"/>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rganigramme : Délai 19"/>
            <p:cNvSpPr/>
            <p:nvPr/>
          </p:nvSpPr>
          <p:spPr>
            <a:xfrm flipH="1">
              <a:off x="2469477" y="5260023"/>
              <a:ext cx="121920" cy="289560"/>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rganigramme : Délai 20"/>
            <p:cNvSpPr/>
            <p:nvPr/>
          </p:nvSpPr>
          <p:spPr>
            <a:xfrm flipH="1">
              <a:off x="2926080" y="2097723"/>
              <a:ext cx="121920" cy="289560"/>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rganigramme : Délai 21"/>
            <p:cNvSpPr/>
            <p:nvPr/>
          </p:nvSpPr>
          <p:spPr>
            <a:xfrm flipH="1">
              <a:off x="2926080" y="2539683"/>
              <a:ext cx="121920" cy="289560"/>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rganigramme : Délai 22"/>
            <p:cNvSpPr/>
            <p:nvPr/>
          </p:nvSpPr>
          <p:spPr>
            <a:xfrm flipH="1">
              <a:off x="2926080" y="3027363"/>
              <a:ext cx="121920" cy="289560"/>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rganigramme : Délai 23"/>
            <p:cNvSpPr/>
            <p:nvPr/>
          </p:nvSpPr>
          <p:spPr>
            <a:xfrm flipH="1">
              <a:off x="2926080" y="3423603"/>
              <a:ext cx="121920" cy="289560"/>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rganigramme : Délai 24"/>
            <p:cNvSpPr/>
            <p:nvPr/>
          </p:nvSpPr>
          <p:spPr>
            <a:xfrm flipH="1">
              <a:off x="2926080" y="3865563"/>
              <a:ext cx="121920" cy="289560"/>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rganigramme : Délai 25"/>
            <p:cNvSpPr/>
            <p:nvPr/>
          </p:nvSpPr>
          <p:spPr>
            <a:xfrm flipH="1">
              <a:off x="2926080" y="4353243"/>
              <a:ext cx="121920" cy="289560"/>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rganigramme : Délai 26"/>
            <p:cNvSpPr/>
            <p:nvPr/>
          </p:nvSpPr>
          <p:spPr>
            <a:xfrm flipH="1">
              <a:off x="2926080" y="4818063"/>
              <a:ext cx="121920" cy="289560"/>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rganigramme : Délai 27"/>
            <p:cNvSpPr/>
            <p:nvPr/>
          </p:nvSpPr>
          <p:spPr>
            <a:xfrm flipH="1">
              <a:off x="2926080" y="5260023"/>
              <a:ext cx="121920" cy="289560"/>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rganigramme : Délai 28"/>
            <p:cNvSpPr/>
            <p:nvPr/>
          </p:nvSpPr>
          <p:spPr>
            <a:xfrm flipH="1">
              <a:off x="3360420" y="2097723"/>
              <a:ext cx="121920" cy="289560"/>
            </a:xfrm>
            <a:prstGeom prst="flowChartDelay">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rganigramme : Délai 29"/>
            <p:cNvSpPr/>
            <p:nvPr/>
          </p:nvSpPr>
          <p:spPr>
            <a:xfrm flipH="1">
              <a:off x="3360420" y="2539683"/>
              <a:ext cx="121920" cy="289560"/>
            </a:xfrm>
            <a:prstGeom prst="flowChartDelay">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rganigramme : Délai 30"/>
            <p:cNvSpPr/>
            <p:nvPr/>
          </p:nvSpPr>
          <p:spPr>
            <a:xfrm flipH="1">
              <a:off x="3360420" y="3027363"/>
              <a:ext cx="121920" cy="289560"/>
            </a:xfrm>
            <a:prstGeom prst="flowChartDelay">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rganigramme : Délai 31"/>
            <p:cNvSpPr/>
            <p:nvPr/>
          </p:nvSpPr>
          <p:spPr>
            <a:xfrm flipH="1">
              <a:off x="3360420" y="3423603"/>
              <a:ext cx="121920" cy="289560"/>
            </a:xfrm>
            <a:prstGeom prst="flowChartDelay">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rganigramme : Délai 32"/>
            <p:cNvSpPr/>
            <p:nvPr/>
          </p:nvSpPr>
          <p:spPr>
            <a:xfrm flipH="1">
              <a:off x="3360420" y="3865563"/>
              <a:ext cx="121920" cy="289560"/>
            </a:xfrm>
            <a:prstGeom prst="flowChartDelay">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rganigramme : Délai 33"/>
            <p:cNvSpPr/>
            <p:nvPr/>
          </p:nvSpPr>
          <p:spPr>
            <a:xfrm flipH="1">
              <a:off x="3360420" y="4353243"/>
              <a:ext cx="121920" cy="289560"/>
            </a:xfrm>
            <a:prstGeom prst="flowChartDelay">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rganigramme : Délai 34"/>
            <p:cNvSpPr/>
            <p:nvPr/>
          </p:nvSpPr>
          <p:spPr>
            <a:xfrm flipH="1">
              <a:off x="3360420" y="4818063"/>
              <a:ext cx="121920" cy="289560"/>
            </a:xfrm>
            <a:prstGeom prst="flowChartDelay">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rganigramme : Délai 35"/>
            <p:cNvSpPr/>
            <p:nvPr/>
          </p:nvSpPr>
          <p:spPr>
            <a:xfrm flipH="1">
              <a:off x="3360420" y="5260023"/>
              <a:ext cx="121920" cy="289560"/>
            </a:xfrm>
            <a:prstGeom prst="flowChartDelay">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rganigramme : Délai 36"/>
            <p:cNvSpPr/>
            <p:nvPr/>
          </p:nvSpPr>
          <p:spPr>
            <a:xfrm flipH="1">
              <a:off x="3832860" y="2097723"/>
              <a:ext cx="121920" cy="289560"/>
            </a:xfrm>
            <a:prstGeom prst="flowChartDelay">
              <a:avLst/>
            </a:prstGeom>
            <a:solidFill>
              <a:srgbClr val="11C7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rganigramme : Délai 37"/>
            <p:cNvSpPr/>
            <p:nvPr/>
          </p:nvSpPr>
          <p:spPr>
            <a:xfrm flipH="1">
              <a:off x="3832860" y="2539683"/>
              <a:ext cx="121920" cy="289560"/>
            </a:xfrm>
            <a:prstGeom prst="flowChartDelay">
              <a:avLst/>
            </a:prstGeom>
            <a:solidFill>
              <a:srgbClr val="11C7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rganigramme : Délai 38"/>
            <p:cNvSpPr/>
            <p:nvPr/>
          </p:nvSpPr>
          <p:spPr>
            <a:xfrm flipH="1">
              <a:off x="3832860" y="3027363"/>
              <a:ext cx="121920" cy="289560"/>
            </a:xfrm>
            <a:prstGeom prst="flowChartDelay">
              <a:avLst/>
            </a:prstGeom>
            <a:solidFill>
              <a:srgbClr val="11C7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rganigramme : Délai 39"/>
            <p:cNvSpPr/>
            <p:nvPr/>
          </p:nvSpPr>
          <p:spPr>
            <a:xfrm flipH="1">
              <a:off x="3832860" y="3423603"/>
              <a:ext cx="121920" cy="289560"/>
            </a:xfrm>
            <a:prstGeom prst="flowChartDelay">
              <a:avLst/>
            </a:prstGeom>
            <a:solidFill>
              <a:srgbClr val="11C7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rganigramme : Délai 40"/>
            <p:cNvSpPr/>
            <p:nvPr/>
          </p:nvSpPr>
          <p:spPr>
            <a:xfrm flipH="1">
              <a:off x="3832860" y="3865563"/>
              <a:ext cx="121920" cy="289560"/>
            </a:xfrm>
            <a:prstGeom prst="flowChartDelay">
              <a:avLst/>
            </a:prstGeom>
            <a:solidFill>
              <a:srgbClr val="11C7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rganigramme : Délai 41"/>
            <p:cNvSpPr/>
            <p:nvPr/>
          </p:nvSpPr>
          <p:spPr>
            <a:xfrm flipH="1">
              <a:off x="3832860" y="4353243"/>
              <a:ext cx="121920" cy="289560"/>
            </a:xfrm>
            <a:prstGeom prst="flowChartDelay">
              <a:avLst/>
            </a:prstGeom>
            <a:solidFill>
              <a:srgbClr val="11C7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rganigramme : Délai 42"/>
            <p:cNvSpPr/>
            <p:nvPr/>
          </p:nvSpPr>
          <p:spPr>
            <a:xfrm flipH="1">
              <a:off x="3832860" y="4818063"/>
              <a:ext cx="121920" cy="289560"/>
            </a:xfrm>
            <a:prstGeom prst="flowChartDelay">
              <a:avLst/>
            </a:prstGeom>
            <a:solidFill>
              <a:srgbClr val="11C7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rganigramme : Délai 43"/>
            <p:cNvSpPr/>
            <p:nvPr/>
          </p:nvSpPr>
          <p:spPr>
            <a:xfrm flipH="1">
              <a:off x="3832860" y="5260023"/>
              <a:ext cx="121920" cy="289560"/>
            </a:xfrm>
            <a:prstGeom prst="flowChartDelay">
              <a:avLst/>
            </a:prstGeom>
            <a:solidFill>
              <a:srgbClr val="11C7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rganigramme : Délai 44"/>
            <p:cNvSpPr/>
            <p:nvPr/>
          </p:nvSpPr>
          <p:spPr>
            <a:xfrm flipH="1">
              <a:off x="4274422" y="2097723"/>
              <a:ext cx="121920" cy="289560"/>
            </a:xfrm>
            <a:prstGeom prst="flowChartDelay">
              <a:avLst/>
            </a:prstGeom>
            <a:solidFill>
              <a:srgbClr val="B8D0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rganigramme : Délai 45"/>
            <p:cNvSpPr/>
            <p:nvPr/>
          </p:nvSpPr>
          <p:spPr>
            <a:xfrm flipH="1">
              <a:off x="4274422" y="2539683"/>
              <a:ext cx="121920" cy="289560"/>
            </a:xfrm>
            <a:prstGeom prst="flowChartDelay">
              <a:avLst/>
            </a:prstGeom>
            <a:solidFill>
              <a:srgbClr val="B8D0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rganigramme : Délai 46"/>
            <p:cNvSpPr/>
            <p:nvPr/>
          </p:nvSpPr>
          <p:spPr>
            <a:xfrm flipH="1">
              <a:off x="4274422" y="3027363"/>
              <a:ext cx="121920" cy="289560"/>
            </a:xfrm>
            <a:prstGeom prst="flowChartDelay">
              <a:avLst/>
            </a:prstGeom>
            <a:solidFill>
              <a:srgbClr val="B8D0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rganigramme : Délai 47"/>
            <p:cNvSpPr/>
            <p:nvPr/>
          </p:nvSpPr>
          <p:spPr>
            <a:xfrm flipH="1">
              <a:off x="4274422" y="3423603"/>
              <a:ext cx="121920" cy="289560"/>
            </a:xfrm>
            <a:prstGeom prst="flowChartDelay">
              <a:avLst/>
            </a:prstGeom>
            <a:solidFill>
              <a:srgbClr val="B8D0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rganigramme : Délai 48"/>
            <p:cNvSpPr/>
            <p:nvPr/>
          </p:nvSpPr>
          <p:spPr>
            <a:xfrm flipH="1">
              <a:off x="4274422" y="3865563"/>
              <a:ext cx="121920" cy="289560"/>
            </a:xfrm>
            <a:prstGeom prst="flowChartDelay">
              <a:avLst/>
            </a:prstGeom>
            <a:solidFill>
              <a:srgbClr val="B8D0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rganigramme : Délai 49"/>
            <p:cNvSpPr/>
            <p:nvPr/>
          </p:nvSpPr>
          <p:spPr>
            <a:xfrm flipH="1">
              <a:off x="4274422" y="4353243"/>
              <a:ext cx="121920" cy="289560"/>
            </a:xfrm>
            <a:prstGeom prst="flowChartDelay">
              <a:avLst/>
            </a:prstGeom>
            <a:solidFill>
              <a:srgbClr val="B8D0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rganigramme : Délai 50"/>
            <p:cNvSpPr/>
            <p:nvPr/>
          </p:nvSpPr>
          <p:spPr>
            <a:xfrm flipH="1">
              <a:off x="4274422" y="4818063"/>
              <a:ext cx="121920" cy="289560"/>
            </a:xfrm>
            <a:prstGeom prst="flowChartDelay">
              <a:avLst/>
            </a:prstGeom>
            <a:solidFill>
              <a:srgbClr val="B8D0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rganigramme : Délai 51"/>
            <p:cNvSpPr/>
            <p:nvPr/>
          </p:nvSpPr>
          <p:spPr>
            <a:xfrm flipH="1">
              <a:off x="4274422" y="5260023"/>
              <a:ext cx="121920" cy="289560"/>
            </a:xfrm>
            <a:prstGeom prst="flowChartDelay">
              <a:avLst/>
            </a:prstGeom>
            <a:solidFill>
              <a:srgbClr val="B8D0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rganigramme : Délai 52"/>
            <p:cNvSpPr/>
            <p:nvPr/>
          </p:nvSpPr>
          <p:spPr>
            <a:xfrm flipH="1">
              <a:off x="4738645" y="2097723"/>
              <a:ext cx="121920" cy="289560"/>
            </a:xfrm>
            <a:prstGeom prst="flowChartDela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rganigramme : Délai 53"/>
            <p:cNvSpPr/>
            <p:nvPr/>
          </p:nvSpPr>
          <p:spPr>
            <a:xfrm flipH="1">
              <a:off x="4738645" y="2539683"/>
              <a:ext cx="121920" cy="289560"/>
            </a:xfrm>
            <a:prstGeom prst="flowChartDela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rganigramme : Délai 54"/>
            <p:cNvSpPr/>
            <p:nvPr/>
          </p:nvSpPr>
          <p:spPr>
            <a:xfrm flipH="1">
              <a:off x="4738645" y="3027363"/>
              <a:ext cx="121920" cy="289560"/>
            </a:xfrm>
            <a:prstGeom prst="flowChartDela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rganigramme : Délai 55"/>
            <p:cNvSpPr/>
            <p:nvPr/>
          </p:nvSpPr>
          <p:spPr>
            <a:xfrm flipH="1">
              <a:off x="4738645" y="3423603"/>
              <a:ext cx="121920" cy="289560"/>
            </a:xfrm>
            <a:prstGeom prst="flowChartDela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rganigramme : Délai 56"/>
            <p:cNvSpPr/>
            <p:nvPr/>
          </p:nvSpPr>
          <p:spPr>
            <a:xfrm flipH="1">
              <a:off x="4738645" y="3865563"/>
              <a:ext cx="121920" cy="289560"/>
            </a:xfrm>
            <a:prstGeom prst="flowChartDela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rganigramme : Délai 57"/>
            <p:cNvSpPr/>
            <p:nvPr/>
          </p:nvSpPr>
          <p:spPr>
            <a:xfrm flipH="1">
              <a:off x="4738645" y="4353243"/>
              <a:ext cx="121920" cy="289560"/>
            </a:xfrm>
            <a:prstGeom prst="flowChartDela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rganigramme : Délai 58"/>
            <p:cNvSpPr/>
            <p:nvPr/>
          </p:nvSpPr>
          <p:spPr>
            <a:xfrm flipH="1">
              <a:off x="4738645" y="4818063"/>
              <a:ext cx="121920" cy="289560"/>
            </a:xfrm>
            <a:prstGeom prst="flowChartDela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rganigramme : Délai 59"/>
            <p:cNvSpPr/>
            <p:nvPr/>
          </p:nvSpPr>
          <p:spPr>
            <a:xfrm flipH="1">
              <a:off x="4738645" y="5260023"/>
              <a:ext cx="121920" cy="289560"/>
            </a:xfrm>
            <a:prstGeom prst="flowChartDela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rganigramme : Délai 60"/>
            <p:cNvSpPr/>
            <p:nvPr/>
          </p:nvSpPr>
          <p:spPr>
            <a:xfrm flipH="1">
              <a:off x="5177890" y="2097723"/>
              <a:ext cx="121920" cy="289560"/>
            </a:xfrm>
            <a:prstGeom prst="flowChartDelay">
              <a:avLst/>
            </a:prstGeom>
            <a:solidFill>
              <a:srgbClr val="CA9D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rganigramme : Délai 61"/>
            <p:cNvSpPr/>
            <p:nvPr/>
          </p:nvSpPr>
          <p:spPr>
            <a:xfrm flipH="1">
              <a:off x="5177890" y="2539683"/>
              <a:ext cx="121920" cy="289560"/>
            </a:xfrm>
            <a:prstGeom prst="flowChartDelay">
              <a:avLst/>
            </a:prstGeom>
            <a:solidFill>
              <a:srgbClr val="CA9D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rganigramme : Délai 62"/>
            <p:cNvSpPr/>
            <p:nvPr/>
          </p:nvSpPr>
          <p:spPr>
            <a:xfrm flipH="1">
              <a:off x="5177890" y="3027363"/>
              <a:ext cx="121920" cy="289560"/>
            </a:xfrm>
            <a:prstGeom prst="flowChartDelay">
              <a:avLst/>
            </a:prstGeom>
            <a:solidFill>
              <a:srgbClr val="CA9D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rganigramme : Délai 63"/>
            <p:cNvSpPr/>
            <p:nvPr/>
          </p:nvSpPr>
          <p:spPr>
            <a:xfrm flipH="1">
              <a:off x="5177890" y="3423603"/>
              <a:ext cx="121920" cy="289560"/>
            </a:xfrm>
            <a:prstGeom prst="flowChartDelay">
              <a:avLst/>
            </a:prstGeom>
            <a:solidFill>
              <a:srgbClr val="CA9D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rganigramme : Délai 64"/>
            <p:cNvSpPr/>
            <p:nvPr/>
          </p:nvSpPr>
          <p:spPr>
            <a:xfrm flipH="1">
              <a:off x="5177890" y="3865563"/>
              <a:ext cx="121920" cy="289560"/>
            </a:xfrm>
            <a:prstGeom prst="flowChartDelay">
              <a:avLst/>
            </a:prstGeom>
            <a:solidFill>
              <a:srgbClr val="CA9D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rganigramme : Délai 65"/>
            <p:cNvSpPr/>
            <p:nvPr/>
          </p:nvSpPr>
          <p:spPr>
            <a:xfrm flipH="1">
              <a:off x="5177890" y="4353243"/>
              <a:ext cx="121920" cy="289560"/>
            </a:xfrm>
            <a:prstGeom prst="flowChartDelay">
              <a:avLst/>
            </a:prstGeom>
            <a:solidFill>
              <a:srgbClr val="CA9D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rganigramme : Délai 66"/>
            <p:cNvSpPr/>
            <p:nvPr/>
          </p:nvSpPr>
          <p:spPr>
            <a:xfrm flipH="1">
              <a:off x="5177890" y="4818063"/>
              <a:ext cx="121920" cy="289560"/>
            </a:xfrm>
            <a:prstGeom prst="flowChartDelay">
              <a:avLst/>
            </a:prstGeom>
            <a:solidFill>
              <a:srgbClr val="CA9D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rganigramme : Délai 67"/>
            <p:cNvSpPr/>
            <p:nvPr/>
          </p:nvSpPr>
          <p:spPr>
            <a:xfrm flipH="1">
              <a:off x="5177890" y="5260023"/>
              <a:ext cx="121920" cy="289560"/>
            </a:xfrm>
            <a:prstGeom prst="flowChartDelay">
              <a:avLst/>
            </a:prstGeom>
            <a:solidFill>
              <a:srgbClr val="CA9D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rganigramme : Délai 68"/>
            <p:cNvSpPr/>
            <p:nvPr/>
          </p:nvSpPr>
          <p:spPr>
            <a:xfrm flipH="1">
              <a:off x="5673190" y="2097723"/>
              <a:ext cx="121920" cy="289560"/>
            </a:xfrm>
            <a:prstGeom prst="flowChartDelay">
              <a:avLst/>
            </a:prstGeom>
            <a:solidFill>
              <a:srgbClr val="FF8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rganigramme : Délai 69"/>
            <p:cNvSpPr/>
            <p:nvPr/>
          </p:nvSpPr>
          <p:spPr>
            <a:xfrm flipH="1">
              <a:off x="5673190" y="2539683"/>
              <a:ext cx="121920" cy="289560"/>
            </a:xfrm>
            <a:prstGeom prst="flowChartDelay">
              <a:avLst/>
            </a:prstGeom>
            <a:solidFill>
              <a:srgbClr val="FF8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rganigramme : Délai 70"/>
            <p:cNvSpPr/>
            <p:nvPr/>
          </p:nvSpPr>
          <p:spPr>
            <a:xfrm flipH="1">
              <a:off x="5673190" y="3027363"/>
              <a:ext cx="121920" cy="289560"/>
            </a:xfrm>
            <a:prstGeom prst="flowChartDelay">
              <a:avLst/>
            </a:prstGeom>
            <a:solidFill>
              <a:srgbClr val="FF8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rganigramme : Délai 71"/>
            <p:cNvSpPr/>
            <p:nvPr/>
          </p:nvSpPr>
          <p:spPr>
            <a:xfrm flipH="1">
              <a:off x="5673190" y="3423603"/>
              <a:ext cx="121920" cy="289560"/>
            </a:xfrm>
            <a:prstGeom prst="flowChartDelay">
              <a:avLst/>
            </a:prstGeom>
            <a:solidFill>
              <a:srgbClr val="FF8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rganigramme : Délai 72"/>
            <p:cNvSpPr/>
            <p:nvPr/>
          </p:nvSpPr>
          <p:spPr>
            <a:xfrm flipH="1">
              <a:off x="5673190" y="3865563"/>
              <a:ext cx="121920" cy="289560"/>
            </a:xfrm>
            <a:prstGeom prst="flowChartDelay">
              <a:avLst/>
            </a:prstGeom>
            <a:solidFill>
              <a:srgbClr val="FF8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rganigramme : Délai 73"/>
            <p:cNvSpPr/>
            <p:nvPr/>
          </p:nvSpPr>
          <p:spPr>
            <a:xfrm flipH="1">
              <a:off x="5673190" y="4353243"/>
              <a:ext cx="121920" cy="289560"/>
            </a:xfrm>
            <a:prstGeom prst="flowChartDelay">
              <a:avLst/>
            </a:prstGeom>
            <a:solidFill>
              <a:srgbClr val="FF8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rganigramme : Délai 74"/>
            <p:cNvSpPr/>
            <p:nvPr/>
          </p:nvSpPr>
          <p:spPr>
            <a:xfrm flipH="1">
              <a:off x="5673190" y="4818063"/>
              <a:ext cx="121920" cy="289560"/>
            </a:xfrm>
            <a:prstGeom prst="flowChartDelay">
              <a:avLst/>
            </a:prstGeom>
            <a:solidFill>
              <a:srgbClr val="FF8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rganigramme : Délai 75"/>
            <p:cNvSpPr/>
            <p:nvPr/>
          </p:nvSpPr>
          <p:spPr>
            <a:xfrm flipH="1">
              <a:off x="5673190" y="5260023"/>
              <a:ext cx="121920" cy="289560"/>
            </a:xfrm>
            <a:prstGeom prst="flowChartDelay">
              <a:avLst/>
            </a:prstGeom>
            <a:solidFill>
              <a:srgbClr val="FF8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rganigramme : Délai 76"/>
            <p:cNvSpPr/>
            <p:nvPr/>
          </p:nvSpPr>
          <p:spPr>
            <a:xfrm flipH="1">
              <a:off x="6107530" y="2097723"/>
              <a:ext cx="121920" cy="289560"/>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rganigramme : Délai 77"/>
            <p:cNvSpPr/>
            <p:nvPr/>
          </p:nvSpPr>
          <p:spPr>
            <a:xfrm flipH="1">
              <a:off x="6107530" y="2539683"/>
              <a:ext cx="121920" cy="289560"/>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rganigramme : Délai 78"/>
            <p:cNvSpPr/>
            <p:nvPr/>
          </p:nvSpPr>
          <p:spPr>
            <a:xfrm flipH="1">
              <a:off x="6107530" y="3027363"/>
              <a:ext cx="121920" cy="289560"/>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rganigramme : Délai 79"/>
            <p:cNvSpPr/>
            <p:nvPr/>
          </p:nvSpPr>
          <p:spPr>
            <a:xfrm flipH="1">
              <a:off x="6107530" y="3423603"/>
              <a:ext cx="121920" cy="289560"/>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rganigramme : Délai 80"/>
            <p:cNvSpPr/>
            <p:nvPr/>
          </p:nvSpPr>
          <p:spPr>
            <a:xfrm flipH="1">
              <a:off x="6107530" y="3865563"/>
              <a:ext cx="121920" cy="289560"/>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rganigramme : Délai 81"/>
            <p:cNvSpPr/>
            <p:nvPr/>
          </p:nvSpPr>
          <p:spPr>
            <a:xfrm flipH="1">
              <a:off x="6107530" y="4353243"/>
              <a:ext cx="121920" cy="289560"/>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rganigramme : Délai 82"/>
            <p:cNvSpPr/>
            <p:nvPr/>
          </p:nvSpPr>
          <p:spPr>
            <a:xfrm flipH="1">
              <a:off x="6107530" y="4818063"/>
              <a:ext cx="121920" cy="289560"/>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rganigramme : Délai 83"/>
            <p:cNvSpPr/>
            <p:nvPr/>
          </p:nvSpPr>
          <p:spPr>
            <a:xfrm flipH="1">
              <a:off x="6107530" y="5260023"/>
              <a:ext cx="121920" cy="289560"/>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rganigramme : Délai 84"/>
            <p:cNvSpPr/>
            <p:nvPr/>
          </p:nvSpPr>
          <p:spPr>
            <a:xfrm flipH="1">
              <a:off x="6551047" y="2097723"/>
              <a:ext cx="121920" cy="289560"/>
            </a:xfrm>
            <a:prstGeom prst="flowChartDelay">
              <a:avLst/>
            </a:prstGeom>
            <a:solidFill>
              <a:srgbClr val="4692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rganigramme : Délai 85"/>
            <p:cNvSpPr/>
            <p:nvPr/>
          </p:nvSpPr>
          <p:spPr>
            <a:xfrm flipH="1">
              <a:off x="6551047" y="2539683"/>
              <a:ext cx="121920" cy="289560"/>
            </a:xfrm>
            <a:prstGeom prst="flowChartDelay">
              <a:avLst/>
            </a:prstGeom>
            <a:solidFill>
              <a:srgbClr val="4692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rganigramme : Délai 86"/>
            <p:cNvSpPr/>
            <p:nvPr/>
          </p:nvSpPr>
          <p:spPr>
            <a:xfrm flipH="1">
              <a:off x="6551047" y="3027363"/>
              <a:ext cx="121920" cy="289560"/>
            </a:xfrm>
            <a:prstGeom prst="flowChartDelay">
              <a:avLst/>
            </a:prstGeom>
            <a:solidFill>
              <a:srgbClr val="4692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rganigramme : Délai 87"/>
            <p:cNvSpPr/>
            <p:nvPr/>
          </p:nvSpPr>
          <p:spPr>
            <a:xfrm flipH="1">
              <a:off x="6551047" y="3423603"/>
              <a:ext cx="121920" cy="289560"/>
            </a:xfrm>
            <a:prstGeom prst="flowChartDelay">
              <a:avLst/>
            </a:prstGeom>
            <a:solidFill>
              <a:srgbClr val="4692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rganigramme : Délai 88"/>
            <p:cNvSpPr/>
            <p:nvPr/>
          </p:nvSpPr>
          <p:spPr>
            <a:xfrm flipH="1">
              <a:off x="6551047" y="3865563"/>
              <a:ext cx="121920" cy="289560"/>
            </a:xfrm>
            <a:prstGeom prst="flowChartDelay">
              <a:avLst/>
            </a:prstGeom>
            <a:solidFill>
              <a:srgbClr val="4692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rganigramme : Délai 89"/>
            <p:cNvSpPr/>
            <p:nvPr/>
          </p:nvSpPr>
          <p:spPr>
            <a:xfrm flipH="1">
              <a:off x="6551047" y="4353243"/>
              <a:ext cx="121920" cy="289560"/>
            </a:xfrm>
            <a:prstGeom prst="flowChartDelay">
              <a:avLst/>
            </a:prstGeom>
            <a:solidFill>
              <a:srgbClr val="4692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rganigramme : Délai 90"/>
            <p:cNvSpPr/>
            <p:nvPr/>
          </p:nvSpPr>
          <p:spPr>
            <a:xfrm flipH="1">
              <a:off x="6551047" y="4818063"/>
              <a:ext cx="121920" cy="289560"/>
            </a:xfrm>
            <a:prstGeom prst="flowChartDelay">
              <a:avLst/>
            </a:prstGeom>
            <a:solidFill>
              <a:srgbClr val="4692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rganigramme : Délai 91"/>
            <p:cNvSpPr/>
            <p:nvPr/>
          </p:nvSpPr>
          <p:spPr>
            <a:xfrm flipH="1">
              <a:off x="6551047" y="5260023"/>
              <a:ext cx="121920" cy="289560"/>
            </a:xfrm>
            <a:prstGeom prst="flowChartDelay">
              <a:avLst/>
            </a:prstGeom>
            <a:solidFill>
              <a:srgbClr val="4692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rganigramme : Délai 92"/>
            <p:cNvSpPr/>
            <p:nvPr/>
          </p:nvSpPr>
          <p:spPr>
            <a:xfrm flipH="1">
              <a:off x="6989876" y="2097723"/>
              <a:ext cx="121920" cy="289560"/>
            </a:xfrm>
            <a:prstGeom prst="flowChartDela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4" name="Organigramme : Délai 93"/>
            <p:cNvSpPr/>
            <p:nvPr/>
          </p:nvSpPr>
          <p:spPr>
            <a:xfrm flipH="1">
              <a:off x="6989876" y="2539683"/>
              <a:ext cx="121920" cy="289560"/>
            </a:xfrm>
            <a:prstGeom prst="flowChartDela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5" name="Organigramme : Délai 94"/>
            <p:cNvSpPr/>
            <p:nvPr/>
          </p:nvSpPr>
          <p:spPr>
            <a:xfrm flipH="1">
              <a:off x="6989876" y="3027363"/>
              <a:ext cx="121920" cy="289560"/>
            </a:xfrm>
            <a:prstGeom prst="flowChartDela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6" name="Organigramme : Délai 95"/>
            <p:cNvSpPr/>
            <p:nvPr/>
          </p:nvSpPr>
          <p:spPr>
            <a:xfrm flipH="1">
              <a:off x="6989876" y="3423603"/>
              <a:ext cx="121920" cy="289560"/>
            </a:xfrm>
            <a:prstGeom prst="flowChartDela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7" name="Organigramme : Délai 96"/>
            <p:cNvSpPr/>
            <p:nvPr/>
          </p:nvSpPr>
          <p:spPr>
            <a:xfrm flipH="1">
              <a:off x="6989876" y="3865563"/>
              <a:ext cx="121920" cy="289560"/>
            </a:xfrm>
            <a:prstGeom prst="flowChartDela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8" name="Organigramme : Délai 97"/>
            <p:cNvSpPr/>
            <p:nvPr/>
          </p:nvSpPr>
          <p:spPr>
            <a:xfrm flipH="1">
              <a:off x="6989876" y="4353243"/>
              <a:ext cx="121920" cy="289560"/>
            </a:xfrm>
            <a:prstGeom prst="flowChartDela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9" name="Organigramme : Délai 98"/>
            <p:cNvSpPr/>
            <p:nvPr/>
          </p:nvSpPr>
          <p:spPr>
            <a:xfrm flipH="1">
              <a:off x="6989876" y="4818063"/>
              <a:ext cx="121920" cy="289560"/>
            </a:xfrm>
            <a:prstGeom prst="flowChartDela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0" name="Organigramme : Délai 99"/>
            <p:cNvSpPr/>
            <p:nvPr/>
          </p:nvSpPr>
          <p:spPr>
            <a:xfrm flipH="1">
              <a:off x="6989876" y="5260023"/>
              <a:ext cx="121920" cy="289560"/>
            </a:xfrm>
            <a:prstGeom prst="flowChartDela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101" name="Organigramme : Délai 100"/>
          <p:cNvSpPr/>
          <p:nvPr/>
        </p:nvSpPr>
        <p:spPr>
          <a:xfrm flipH="1">
            <a:off x="2938780" y="1528446"/>
            <a:ext cx="121920" cy="28956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rganigramme : Délai 101"/>
          <p:cNvSpPr/>
          <p:nvPr/>
        </p:nvSpPr>
        <p:spPr>
          <a:xfrm flipH="1">
            <a:off x="3404197" y="1528446"/>
            <a:ext cx="121920" cy="289560"/>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rganigramme : Délai 102"/>
          <p:cNvSpPr/>
          <p:nvPr/>
        </p:nvSpPr>
        <p:spPr>
          <a:xfrm flipH="1">
            <a:off x="3860800" y="1528446"/>
            <a:ext cx="121920" cy="289560"/>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rganigramme : Délai 103"/>
          <p:cNvSpPr/>
          <p:nvPr/>
        </p:nvSpPr>
        <p:spPr>
          <a:xfrm flipH="1">
            <a:off x="4295140" y="1528446"/>
            <a:ext cx="121920" cy="289560"/>
          </a:xfrm>
          <a:prstGeom prst="flowChartDelay">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rganigramme : Délai 104"/>
          <p:cNvSpPr/>
          <p:nvPr/>
        </p:nvSpPr>
        <p:spPr>
          <a:xfrm flipH="1">
            <a:off x="4767580" y="1528446"/>
            <a:ext cx="121920" cy="289560"/>
          </a:xfrm>
          <a:prstGeom prst="flowChartDelay">
            <a:avLst/>
          </a:prstGeom>
          <a:solidFill>
            <a:srgbClr val="11C7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rganigramme : Délai 105"/>
          <p:cNvSpPr/>
          <p:nvPr/>
        </p:nvSpPr>
        <p:spPr>
          <a:xfrm flipH="1">
            <a:off x="5209142" y="1528446"/>
            <a:ext cx="121920" cy="289560"/>
          </a:xfrm>
          <a:prstGeom prst="flowChartDelay">
            <a:avLst/>
          </a:prstGeom>
          <a:solidFill>
            <a:srgbClr val="B8D0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rganigramme : Délai 106"/>
          <p:cNvSpPr/>
          <p:nvPr/>
        </p:nvSpPr>
        <p:spPr>
          <a:xfrm flipH="1">
            <a:off x="5673365" y="1528446"/>
            <a:ext cx="121920" cy="289560"/>
          </a:xfrm>
          <a:prstGeom prst="flowChartDela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rganigramme : Délai 107"/>
          <p:cNvSpPr/>
          <p:nvPr/>
        </p:nvSpPr>
        <p:spPr>
          <a:xfrm flipH="1">
            <a:off x="6112610" y="1528446"/>
            <a:ext cx="121920" cy="289560"/>
          </a:xfrm>
          <a:prstGeom prst="flowChartDelay">
            <a:avLst/>
          </a:prstGeom>
          <a:solidFill>
            <a:srgbClr val="CA9D0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rganigramme : Délai 108"/>
          <p:cNvSpPr/>
          <p:nvPr/>
        </p:nvSpPr>
        <p:spPr>
          <a:xfrm flipH="1">
            <a:off x="6607910" y="1528446"/>
            <a:ext cx="121920" cy="289560"/>
          </a:xfrm>
          <a:prstGeom prst="flowChartDelay">
            <a:avLst/>
          </a:prstGeom>
          <a:solidFill>
            <a:srgbClr val="FF8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rganigramme : Délai 109"/>
          <p:cNvSpPr/>
          <p:nvPr/>
        </p:nvSpPr>
        <p:spPr>
          <a:xfrm flipH="1">
            <a:off x="7042250" y="1528446"/>
            <a:ext cx="121920" cy="289560"/>
          </a:xfrm>
          <a:prstGeom prst="flowChartDelay">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rganigramme : Délai 110"/>
          <p:cNvSpPr/>
          <p:nvPr/>
        </p:nvSpPr>
        <p:spPr>
          <a:xfrm flipH="1">
            <a:off x="7485767" y="1528446"/>
            <a:ext cx="121920" cy="289560"/>
          </a:xfrm>
          <a:prstGeom prst="flowChartDelay">
            <a:avLst/>
          </a:prstGeom>
          <a:solidFill>
            <a:srgbClr val="4692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rganigramme : Délai 111"/>
          <p:cNvSpPr/>
          <p:nvPr/>
        </p:nvSpPr>
        <p:spPr>
          <a:xfrm flipH="1">
            <a:off x="7924596" y="1528446"/>
            <a:ext cx="121920" cy="289560"/>
          </a:xfrm>
          <a:prstGeom prst="flowChartDela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3" name="Organigramme : Délai 112"/>
          <p:cNvSpPr/>
          <p:nvPr/>
        </p:nvSpPr>
        <p:spPr>
          <a:xfrm>
            <a:off x="2070817" y="2463483"/>
            <a:ext cx="121920" cy="289560"/>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rganigramme : Délai 113"/>
          <p:cNvSpPr/>
          <p:nvPr/>
        </p:nvSpPr>
        <p:spPr>
          <a:xfrm>
            <a:off x="2070817" y="2905443"/>
            <a:ext cx="121920" cy="289560"/>
          </a:xfrm>
          <a:prstGeom prst="flowChartDelay">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rganigramme : Délai 114"/>
          <p:cNvSpPr/>
          <p:nvPr/>
        </p:nvSpPr>
        <p:spPr>
          <a:xfrm>
            <a:off x="2070817" y="3393123"/>
            <a:ext cx="121920" cy="289560"/>
          </a:xfrm>
          <a:prstGeom prst="flowChartDelay">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rganigramme : Délai 115"/>
          <p:cNvSpPr/>
          <p:nvPr/>
        </p:nvSpPr>
        <p:spPr>
          <a:xfrm>
            <a:off x="2070817" y="3789363"/>
            <a:ext cx="121920" cy="289560"/>
          </a:xfrm>
          <a:prstGeom prst="flowChartDelay">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rganigramme : Délai 116"/>
          <p:cNvSpPr/>
          <p:nvPr/>
        </p:nvSpPr>
        <p:spPr>
          <a:xfrm>
            <a:off x="2070817" y="4231323"/>
            <a:ext cx="121920" cy="289560"/>
          </a:xfrm>
          <a:prstGeom prst="flowChartDelay">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rganigramme : Délai 117"/>
          <p:cNvSpPr/>
          <p:nvPr/>
        </p:nvSpPr>
        <p:spPr>
          <a:xfrm>
            <a:off x="2070817" y="4719003"/>
            <a:ext cx="121920" cy="289560"/>
          </a:xfrm>
          <a:prstGeom prst="flowChartDelay">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rganigramme : Délai 118"/>
          <p:cNvSpPr/>
          <p:nvPr/>
        </p:nvSpPr>
        <p:spPr>
          <a:xfrm>
            <a:off x="2070817" y="5183823"/>
            <a:ext cx="121920" cy="289560"/>
          </a:xfrm>
          <a:prstGeom prst="flowChartDelay">
            <a:avLst/>
          </a:prstGeom>
          <a:solidFill>
            <a:srgbClr val="33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rganigramme : Délai 119"/>
          <p:cNvSpPr/>
          <p:nvPr/>
        </p:nvSpPr>
        <p:spPr>
          <a:xfrm>
            <a:off x="2070817" y="5625783"/>
            <a:ext cx="121920" cy="289560"/>
          </a:xfrm>
          <a:prstGeom prst="flowChartDelay">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rganigramme : Délai 121"/>
          <p:cNvSpPr/>
          <p:nvPr/>
        </p:nvSpPr>
        <p:spPr>
          <a:xfrm>
            <a:off x="3060700" y="2463483"/>
            <a:ext cx="121920" cy="289560"/>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rganigramme : Délai 122"/>
          <p:cNvSpPr/>
          <p:nvPr/>
        </p:nvSpPr>
        <p:spPr>
          <a:xfrm>
            <a:off x="3060700" y="2905443"/>
            <a:ext cx="121920" cy="289560"/>
          </a:xfrm>
          <a:prstGeom prst="flowChartDelay">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rganigramme : Délai 123"/>
          <p:cNvSpPr/>
          <p:nvPr/>
        </p:nvSpPr>
        <p:spPr>
          <a:xfrm>
            <a:off x="3060700" y="3393123"/>
            <a:ext cx="121920" cy="289560"/>
          </a:xfrm>
          <a:prstGeom prst="flowChartDelay">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rganigramme : Délai 124"/>
          <p:cNvSpPr/>
          <p:nvPr/>
        </p:nvSpPr>
        <p:spPr>
          <a:xfrm>
            <a:off x="3060700" y="3789363"/>
            <a:ext cx="121920" cy="289560"/>
          </a:xfrm>
          <a:prstGeom prst="flowChartDelay">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rganigramme : Délai 125"/>
          <p:cNvSpPr/>
          <p:nvPr/>
        </p:nvSpPr>
        <p:spPr>
          <a:xfrm>
            <a:off x="3060700" y="4231323"/>
            <a:ext cx="121920" cy="289560"/>
          </a:xfrm>
          <a:prstGeom prst="flowChartDelay">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rganigramme : Délai 126"/>
          <p:cNvSpPr/>
          <p:nvPr/>
        </p:nvSpPr>
        <p:spPr>
          <a:xfrm>
            <a:off x="3060700" y="4719003"/>
            <a:ext cx="121920" cy="289560"/>
          </a:xfrm>
          <a:prstGeom prst="flowChartDelay">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rganigramme : Délai 127"/>
          <p:cNvSpPr/>
          <p:nvPr/>
        </p:nvSpPr>
        <p:spPr>
          <a:xfrm>
            <a:off x="3060700" y="5183823"/>
            <a:ext cx="121920" cy="289560"/>
          </a:xfrm>
          <a:prstGeom prst="flowChartDelay">
            <a:avLst/>
          </a:prstGeom>
          <a:solidFill>
            <a:srgbClr val="33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rganigramme : Délai 128"/>
          <p:cNvSpPr/>
          <p:nvPr/>
        </p:nvSpPr>
        <p:spPr>
          <a:xfrm>
            <a:off x="3060700" y="5625783"/>
            <a:ext cx="121920" cy="289560"/>
          </a:xfrm>
          <a:prstGeom prst="flowChartDelay">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rganigramme : Délai 129"/>
          <p:cNvSpPr/>
          <p:nvPr/>
        </p:nvSpPr>
        <p:spPr>
          <a:xfrm>
            <a:off x="3526117" y="2463483"/>
            <a:ext cx="121920" cy="289560"/>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rganigramme : Délai 130"/>
          <p:cNvSpPr/>
          <p:nvPr/>
        </p:nvSpPr>
        <p:spPr>
          <a:xfrm>
            <a:off x="3526117" y="2905443"/>
            <a:ext cx="121920" cy="289560"/>
          </a:xfrm>
          <a:prstGeom prst="flowChartDelay">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rganigramme : Délai 131"/>
          <p:cNvSpPr/>
          <p:nvPr/>
        </p:nvSpPr>
        <p:spPr>
          <a:xfrm>
            <a:off x="3526117" y="3393123"/>
            <a:ext cx="121920" cy="289560"/>
          </a:xfrm>
          <a:prstGeom prst="flowChartDelay">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rganigramme : Délai 132"/>
          <p:cNvSpPr/>
          <p:nvPr/>
        </p:nvSpPr>
        <p:spPr>
          <a:xfrm>
            <a:off x="3526117" y="3789363"/>
            <a:ext cx="121920" cy="289560"/>
          </a:xfrm>
          <a:prstGeom prst="flowChartDelay">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rganigramme : Délai 133"/>
          <p:cNvSpPr/>
          <p:nvPr/>
        </p:nvSpPr>
        <p:spPr>
          <a:xfrm>
            <a:off x="3526117" y="4231323"/>
            <a:ext cx="121920" cy="289560"/>
          </a:xfrm>
          <a:prstGeom prst="flowChartDelay">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rganigramme : Délai 134"/>
          <p:cNvSpPr/>
          <p:nvPr/>
        </p:nvSpPr>
        <p:spPr>
          <a:xfrm>
            <a:off x="3526117" y="4719003"/>
            <a:ext cx="121920" cy="289560"/>
          </a:xfrm>
          <a:prstGeom prst="flowChartDelay">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rganigramme : Délai 135"/>
          <p:cNvSpPr/>
          <p:nvPr/>
        </p:nvSpPr>
        <p:spPr>
          <a:xfrm>
            <a:off x="3526117" y="5183823"/>
            <a:ext cx="121920" cy="289560"/>
          </a:xfrm>
          <a:prstGeom prst="flowChartDelay">
            <a:avLst/>
          </a:prstGeom>
          <a:solidFill>
            <a:srgbClr val="33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rganigramme : Délai 136"/>
          <p:cNvSpPr/>
          <p:nvPr/>
        </p:nvSpPr>
        <p:spPr>
          <a:xfrm>
            <a:off x="3526117" y="5625783"/>
            <a:ext cx="121920" cy="289560"/>
          </a:xfrm>
          <a:prstGeom prst="flowChartDelay">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rganigramme : Délai 137"/>
          <p:cNvSpPr/>
          <p:nvPr/>
        </p:nvSpPr>
        <p:spPr>
          <a:xfrm>
            <a:off x="3982720" y="2463483"/>
            <a:ext cx="121920" cy="289560"/>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rganigramme : Délai 138"/>
          <p:cNvSpPr/>
          <p:nvPr/>
        </p:nvSpPr>
        <p:spPr>
          <a:xfrm>
            <a:off x="3982720" y="2905443"/>
            <a:ext cx="121920" cy="289560"/>
          </a:xfrm>
          <a:prstGeom prst="flowChartDelay">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rganigramme : Délai 139"/>
          <p:cNvSpPr/>
          <p:nvPr/>
        </p:nvSpPr>
        <p:spPr>
          <a:xfrm>
            <a:off x="3982720" y="3393123"/>
            <a:ext cx="121920" cy="289560"/>
          </a:xfrm>
          <a:prstGeom prst="flowChartDelay">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rganigramme : Délai 140"/>
          <p:cNvSpPr/>
          <p:nvPr/>
        </p:nvSpPr>
        <p:spPr>
          <a:xfrm>
            <a:off x="3982720" y="3789363"/>
            <a:ext cx="121920" cy="289560"/>
          </a:xfrm>
          <a:prstGeom prst="flowChartDelay">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rganigramme : Délai 141"/>
          <p:cNvSpPr/>
          <p:nvPr/>
        </p:nvSpPr>
        <p:spPr>
          <a:xfrm>
            <a:off x="3982720" y="4231323"/>
            <a:ext cx="121920" cy="289560"/>
          </a:xfrm>
          <a:prstGeom prst="flowChartDelay">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rganigramme : Délai 142"/>
          <p:cNvSpPr/>
          <p:nvPr/>
        </p:nvSpPr>
        <p:spPr>
          <a:xfrm>
            <a:off x="3982720" y="4719003"/>
            <a:ext cx="121920" cy="289560"/>
          </a:xfrm>
          <a:prstGeom prst="flowChartDelay">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rganigramme : Délai 143"/>
          <p:cNvSpPr/>
          <p:nvPr/>
        </p:nvSpPr>
        <p:spPr>
          <a:xfrm>
            <a:off x="3982720" y="5183823"/>
            <a:ext cx="121920" cy="289560"/>
          </a:xfrm>
          <a:prstGeom prst="flowChartDelay">
            <a:avLst/>
          </a:prstGeom>
          <a:solidFill>
            <a:srgbClr val="33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rganigramme : Délai 144"/>
          <p:cNvSpPr/>
          <p:nvPr/>
        </p:nvSpPr>
        <p:spPr>
          <a:xfrm>
            <a:off x="3982720" y="5625783"/>
            <a:ext cx="121920" cy="289560"/>
          </a:xfrm>
          <a:prstGeom prst="flowChartDelay">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rganigramme : Délai 145"/>
          <p:cNvSpPr/>
          <p:nvPr/>
        </p:nvSpPr>
        <p:spPr>
          <a:xfrm>
            <a:off x="4417060" y="2463483"/>
            <a:ext cx="121920" cy="289560"/>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rganigramme : Délai 146"/>
          <p:cNvSpPr/>
          <p:nvPr/>
        </p:nvSpPr>
        <p:spPr>
          <a:xfrm>
            <a:off x="4417060" y="2905443"/>
            <a:ext cx="121920" cy="289560"/>
          </a:xfrm>
          <a:prstGeom prst="flowChartDelay">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rganigramme : Délai 147"/>
          <p:cNvSpPr/>
          <p:nvPr/>
        </p:nvSpPr>
        <p:spPr>
          <a:xfrm>
            <a:off x="4417060" y="3393123"/>
            <a:ext cx="121920" cy="289560"/>
          </a:xfrm>
          <a:prstGeom prst="flowChartDelay">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rganigramme : Délai 148"/>
          <p:cNvSpPr/>
          <p:nvPr/>
        </p:nvSpPr>
        <p:spPr>
          <a:xfrm>
            <a:off x="4417060" y="3789363"/>
            <a:ext cx="121920" cy="289560"/>
          </a:xfrm>
          <a:prstGeom prst="flowChartDelay">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rganigramme : Délai 149"/>
          <p:cNvSpPr/>
          <p:nvPr/>
        </p:nvSpPr>
        <p:spPr>
          <a:xfrm>
            <a:off x="4417060" y="4231323"/>
            <a:ext cx="121920" cy="289560"/>
          </a:xfrm>
          <a:prstGeom prst="flowChartDelay">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rganigramme : Délai 150"/>
          <p:cNvSpPr/>
          <p:nvPr/>
        </p:nvSpPr>
        <p:spPr>
          <a:xfrm>
            <a:off x="4417060" y="4719003"/>
            <a:ext cx="121920" cy="289560"/>
          </a:xfrm>
          <a:prstGeom prst="flowChartDelay">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rganigramme : Délai 151"/>
          <p:cNvSpPr/>
          <p:nvPr/>
        </p:nvSpPr>
        <p:spPr>
          <a:xfrm>
            <a:off x="4417060" y="5183823"/>
            <a:ext cx="121920" cy="289560"/>
          </a:xfrm>
          <a:prstGeom prst="flowChartDelay">
            <a:avLst/>
          </a:prstGeom>
          <a:solidFill>
            <a:srgbClr val="33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rganigramme : Délai 152"/>
          <p:cNvSpPr/>
          <p:nvPr/>
        </p:nvSpPr>
        <p:spPr>
          <a:xfrm>
            <a:off x="4417060" y="5625783"/>
            <a:ext cx="121920" cy="289560"/>
          </a:xfrm>
          <a:prstGeom prst="flowChartDelay">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rganigramme : Délai 153"/>
          <p:cNvSpPr/>
          <p:nvPr/>
        </p:nvSpPr>
        <p:spPr>
          <a:xfrm>
            <a:off x="4889500" y="2463483"/>
            <a:ext cx="121920" cy="289560"/>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rganigramme : Délai 154"/>
          <p:cNvSpPr/>
          <p:nvPr/>
        </p:nvSpPr>
        <p:spPr>
          <a:xfrm>
            <a:off x="4889500" y="2905443"/>
            <a:ext cx="121920" cy="289560"/>
          </a:xfrm>
          <a:prstGeom prst="flowChartDelay">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rganigramme : Délai 155"/>
          <p:cNvSpPr/>
          <p:nvPr/>
        </p:nvSpPr>
        <p:spPr>
          <a:xfrm>
            <a:off x="4889500" y="3393123"/>
            <a:ext cx="121920" cy="289560"/>
          </a:xfrm>
          <a:prstGeom prst="flowChartDelay">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rganigramme : Délai 156"/>
          <p:cNvSpPr/>
          <p:nvPr/>
        </p:nvSpPr>
        <p:spPr>
          <a:xfrm>
            <a:off x="4889500" y="3789363"/>
            <a:ext cx="121920" cy="289560"/>
          </a:xfrm>
          <a:prstGeom prst="flowChartDelay">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rganigramme : Délai 157"/>
          <p:cNvSpPr/>
          <p:nvPr/>
        </p:nvSpPr>
        <p:spPr>
          <a:xfrm>
            <a:off x="4889500" y="4231323"/>
            <a:ext cx="121920" cy="289560"/>
          </a:xfrm>
          <a:prstGeom prst="flowChartDelay">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rganigramme : Délai 158"/>
          <p:cNvSpPr/>
          <p:nvPr/>
        </p:nvSpPr>
        <p:spPr>
          <a:xfrm>
            <a:off x="4889500" y="4719003"/>
            <a:ext cx="121920" cy="289560"/>
          </a:xfrm>
          <a:prstGeom prst="flowChartDelay">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rganigramme : Délai 159"/>
          <p:cNvSpPr/>
          <p:nvPr/>
        </p:nvSpPr>
        <p:spPr>
          <a:xfrm>
            <a:off x="4889500" y="5183823"/>
            <a:ext cx="121920" cy="289560"/>
          </a:xfrm>
          <a:prstGeom prst="flowChartDelay">
            <a:avLst/>
          </a:prstGeom>
          <a:solidFill>
            <a:srgbClr val="33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rganigramme : Délai 160"/>
          <p:cNvSpPr/>
          <p:nvPr/>
        </p:nvSpPr>
        <p:spPr>
          <a:xfrm>
            <a:off x="4889500" y="5625783"/>
            <a:ext cx="121920" cy="289560"/>
          </a:xfrm>
          <a:prstGeom prst="flowChartDelay">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rganigramme : Délai 161"/>
          <p:cNvSpPr/>
          <p:nvPr/>
        </p:nvSpPr>
        <p:spPr>
          <a:xfrm>
            <a:off x="5331062" y="2463483"/>
            <a:ext cx="121920" cy="289560"/>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rganigramme : Délai 162"/>
          <p:cNvSpPr/>
          <p:nvPr/>
        </p:nvSpPr>
        <p:spPr>
          <a:xfrm>
            <a:off x="5331062" y="2905443"/>
            <a:ext cx="121920" cy="289560"/>
          </a:xfrm>
          <a:prstGeom prst="flowChartDelay">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rganigramme : Délai 163"/>
          <p:cNvSpPr/>
          <p:nvPr/>
        </p:nvSpPr>
        <p:spPr>
          <a:xfrm>
            <a:off x="5331062" y="3393123"/>
            <a:ext cx="121920" cy="289560"/>
          </a:xfrm>
          <a:prstGeom prst="flowChartDelay">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rganigramme : Délai 164"/>
          <p:cNvSpPr/>
          <p:nvPr/>
        </p:nvSpPr>
        <p:spPr>
          <a:xfrm>
            <a:off x="5331062" y="3789363"/>
            <a:ext cx="121920" cy="289560"/>
          </a:xfrm>
          <a:prstGeom prst="flowChartDelay">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rganigramme : Délai 165"/>
          <p:cNvSpPr/>
          <p:nvPr/>
        </p:nvSpPr>
        <p:spPr>
          <a:xfrm>
            <a:off x="5331062" y="4231323"/>
            <a:ext cx="121920" cy="289560"/>
          </a:xfrm>
          <a:prstGeom prst="flowChartDelay">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rganigramme : Délai 166"/>
          <p:cNvSpPr/>
          <p:nvPr/>
        </p:nvSpPr>
        <p:spPr>
          <a:xfrm>
            <a:off x="5331062" y="4719003"/>
            <a:ext cx="121920" cy="289560"/>
          </a:xfrm>
          <a:prstGeom prst="flowChartDelay">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rganigramme : Délai 167"/>
          <p:cNvSpPr/>
          <p:nvPr/>
        </p:nvSpPr>
        <p:spPr>
          <a:xfrm>
            <a:off x="5331062" y="5183823"/>
            <a:ext cx="121920" cy="289560"/>
          </a:xfrm>
          <a:prstGeom prst="flowChartDelay">
            <a:avLst/>
          </a:prstGeom>
          <a:solidFill>
            <a:srgbClr val="33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rganigramme : Délai 168"/>
          <p:cNvSpPr/>
          <p:nvPr/>
        </p:nvSpPr>
        <p:spPr>
          <a:xfrm>
            <a:off x="5331062" y="5625783"/>
            <a:ext cx="121920" cy="289560"/>
          </a:xfrm>
          <a:prstGeom prst="flowChartDelay">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rganigramme : Délai 169"/>
          <p:cNvSpPr/>
          <p:nvPr/>
        </p:nvSpPr>
        <p:spPr>
          <a:xfrm>
            <a:off x="5795285" y="2463483"/>
            <a:ext cx="121920" cy="289560"/>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rganigramme : Délai 170"/>
          <p:cNvSpPr/>
          <p:nvPr/>
        </p:nvSpPr>
        <p:spPr>
          <a:xfrm>
            <a:off x="5795285" y="2905443"/>
            <a:ext cx="121920" cy="289560"/>
          </a:xfrm>
          <a:prstGeom prst="flowChartDelay">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rganigramme : Délai 171"/>
          <p:cNvSpPr/>
          <p:nvPr/>
        </p:nvSpPr>
        <p:spPr>
          <a:xfrm>
            <a:off x="5795285" y="3393123"/>
            <a:ext cx="121920" cy="289560"/>
          </a:xfrm>
          <a:prstGeom prst="flowChartDelay">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rganigramme : Délai 172"/>
          <p:cNvSpPr/>
          <p:nvPr/>
        </p:nvSpPr>
        <p:spPr>
          <a:xfrm>
            <a:off x="5795285" y="3789363"/>
            <a:ext cx="121920" cy="289560"/>
          </a:xfrm>
          <a:prstGeom prst="flowChartDelay">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rganigramme : Délai 173"/>
          <p:cNvSpPr/>
          <p:nvPr/>
        </p:nvSpPr>
        <p:spPr>
          <a:xfrm>
            <a:off x="5795285" y="4231323"/>
            <a:ext cx="121920" cy="289560"/>
          </a:xfrm>
          <a:prstGeom prst="flowChartDelay">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rganigramme : Délai 174"/>
          <p:cNvSpPr/>
          <p:nvPr/>
        </p:nvSpPr>
        <p:spPr>
          <a:xfrm>
            <a:off x="5795285" y="4719003"/>
            <a:ext cx="121920" cy="289560"/>
          </a:xfrm>
          <a:prstGeom prst="flowChartDelay">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rganigramme : Délai 175"/>
          <p:cNvSpPr/>
          <p:nvPr/>
        </p:nvSpPr>
        <p:spPr>
          <a:xfrm>
            <a:off x="5795285" y="5183823"/>
            <a:ext cx="121920" cy="289560"/>
          </a:xfrm>
          <a:prstGeom prst="flowChartDelay">
            <a:avLst/>
          </a:prstGeom>
          <a:solidFill>
            <a:srgbClr val="33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rganigramme : Délai 176"/>
          <p:cNvSpPr/>
          <p:nvPr/>
        </p:nvSpPr>
        <p:spPr>
          <a:xfrm>
            <a:off x="5795285" y="5625783"/>
            <a:ext cx="121920" cy="289560"/>
          </a:xfrm>
          <a:prstGeom prst="flowChartDelay">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rganigramme : Délai 177"/>
          <p:cNvSpPr/>
          <p:nvPr/>
        </p:nvSpPr>
        <p:spPr>
          <a:xfrm>
            <a:off x="6234530" y="2463483"/>
            <a:ext cx="121920" cy="289560"/>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rganigramme : Délai 178"/>
          <p:cNvSpPr/>
          <p:nvPr/>
        </p:nvSpPr>
        <p:spPr>
          <a:xfrm>
            <a:off x="6234530" y="2905443"/>
            <a:ext cx="121920" cy="289560"/>
          </a:xfrm>
          <a:prstGeom prst="flowChartDelay">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rganigramme : Délai 179"/>
          <p:cNvSpPr/>
          <p:nvPr/>
        </p:nvSpPr>
        <p:spPr>
          <a:xfrm>
            <a:off x="6234530" y="3393123"/>
            <a:ext cx="121920" cy="289560"/>
          </a:xfrm>
          <a:prstGeom prst="flowChartDelay">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rganigramme : Délai 180"/>
          <p:cNvSpPr/>
          <p:nvPr/>
        </p:nvSpPr>
        <p:spPr>
          <a:xfrm>
            <a:off x="6234530" y="3789363"/>
            <a:ext cx="121920" cy="289560"/>
          </a:xfrm>
          <a:prstGeom prst="flowChartDelay">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rganigramme : Délai 181"/>
          <p:cNvSpPr/>
          <p:nvPr/>
        </p:nvSpPr>
        <p:spPr>
          <a:xfrm>
            <a:off x="6234530" y="4231323"/>
            <a:ext cx="121920" cy="289560"/>
          </a:xfrm>
          <a:prstGeom prst="flowChartDelay">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rganigramme : Délai 182"/>
          <p:cNvSpPr/>
          <p:nvPr/>
        </p:nvSpPr>
        <p:spPr>
          <a:xfrm>
            <a:off x="6234530" y="4719003"/>
            <a:ext cx="121920" cy="289560"/>
          </a:xfrm>
          <a:prstGeom prst="flowChartDelay">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rganigramme : Délai 183"/>
          <p:cNvSpPr/>
          <p:nvPr/>
        </p:nvSpPr>
        <p:spPr>
          <a:xfrm>
            <a:off x="6234530" y="5183823"/>
            <a:ext cx="121920" cy="289560"/>
          </a:xfrm>
          <a:prstGeom prst="flowChartDelay">
            <a:avLst/>
          </a:prstGeom>
          <a:solidFill>
            <a:srgbClr val="33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rganigramme : Délai 184"/>
          <p:cNvSpPr/>
          <p:nvPr/>
        </p:nvSpPr>
        <p:spPr>
          <a:xfrm>
            <a:off x="6234530" y="5625783"/>
            <a:ext cx="121920" cy="289560"/>
          </a:xfrm>
          <a:prstGeom prst="flowChartDelay">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rganigramme : Délai 185"/>
          <p:cNvSpPr/>
          <p:nvPr/>
        </p:nvSpPr>
        <p:spPr>
          <a:xfrm>
            <a:off x="6729830" y="2463483"/>
            <a:ext cx="121920" cy="289560"/>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rganigramme : Délai 186"/>
          <p:cNvSpPr/>
          <p:nvPr/>
        </p:nvSpPr>
        <p:spPr>
          <a:xfrm>
            <a:off x="6729830" y="2905443"/>
            <a:ext cx="121920" cy="289560"/>
          </a:xfrm>
          <a:prstGeom prst="flowChartDelay">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rganigramme : Délai 187"/>
          <p:cNvSpPr/>
          <p:nvPr/>
        </p:nvSpPr>
        <p:spPr>
          <a:xfrm>
            <a:off x="6729830" y="3393123"/>
            <a:ext cx="121920" cy="289560"/>
          </a:xfrm>
          <a:prstGeom prst="flowChartDelay">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rganigramme : Délai 188"/>
          <p:cNvSpPr/>
          <p:nvPr/>
        </p:nvSpPr>
        <p:spPr>
          <a:xfrm>
            <a:off x="6729830" y="3789363"/>
            <a:ext cx="121920" cy="289560"/>
          </a:xfrm>
          <a:prstGeom prst="flowChartDelay">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rganigramme : Délai 189"/>
          <p:cNvSpPr/>
          <p:nvPr/>
        </p:nvSpPr>
        <p:spPr>
          <a:xfrm>
            <a:off x="6729830" y="4231323"/>
            <a:ext cx="121920" cy="289560"/>
          </a:xfrm>
          <a:prstGeom prst="flowChartDelay">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rganigramme : Délai 190"/>
          <p:cNvSpPr/>
          <p:nvPr/>
        </p:nvSpPr>
        <p:spPr>
          <a:xfrm>
            <a:off x="6729830" y="4719003"/>
            <a:ext cx="121920" cy="289560"/>
          </a:xfrm>
          <a:prstGeom prst="flowChartDelay">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rganigramme : Délai 191"/>
          <p:cNvSpPr/>
          <p:nvPr/>
        </p:nvSpPr>
        <p:spPr>
          <a:xfrm>
            <a:off x="6729830" y="5183823"/>
            <a:ext cx="121920" cy="289560"/>
          </a:xfrm>
          <a:prstGeom prst="flowChartDelay">
            <a:avLst/>
          </a:prstGeom>
          <a:solidFill>
            <a:srgbClr val="33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rganigramme : Délai 192"/>
          <p:cNvSpPr/>
          <p:nvPr/>
        </p:nvSpPr>
        <p:spPr>
          <a:xfrm>
            <a:off x="6729830" y="5625783"/>
            <a:ext cx="121920" cy="289560"/>
          </a:xfrm>
          <a:prstGeom prst="flowChartDelay">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rganigramme : Délai 193"/>
          <p:cNvSpPr/>
          <p:nvPr/>
        </p:nvSpPr>
        <p:spPr>
          <a:xfrm>
            <a:off x="7164170" y="2463483"/>
            <a:ext cx="121920" cy="289560"/>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rganigramme : Délai 194"/>
          <p:cNvSpPr/>
          <p:nvPr/>
        </p:nvSpPr>
        <p:spPr>
          <a:xfrm>
            <a:off x="7164170" y="2905443"/>
            <a:ext cx="121920" cy="289560"/>
          </a:xfrm>
          <a:prstGeom prst="flowChartDelay">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rganigramme : Délai 195"/>
          <p:cNvSpPr/>
          <p:nvPr/>
        </p:nvSpPr>
        <p:spPr>
          <a:xfrm>
            <a:off x="7164170" y="3393123"/>
            <a:ext cx="121920" cy="289560"/>
          </a:xfrm>
          <a:prstGeom prst="flowChartDelay">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rganigramme : Délai 196"/>
          <p:cNvSpPr/>
          <p:nvPr/>
        </p:nvSpPr>
        <p:spPr>
          <a:xfrm>
            <a:off x="7164170" y="3789363"/>
            <a:ext cx="121920" cy="289560"/>
          </a:xfrm>
          <a:prstGeom prst="flowChartDelay">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rganigramme : Délai 197"/>
          <p:cNvSpPr/>
          <p:nvPr/>
        </p:nvSpPr>
        <p:spPr>
          <a:xfrm>
            <a:off x="7164170" y="4231323"/>
            <a:ext cx="121920" cy="289560"/>
          </a:xfrm>
          <a:prstGeom prst="flowChartDelay">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rganigramme : Délai 198"/>
          <p:cNvSpPr/>
          <p:nvPr/>
        </p:nvSpPr>
        <p:spPr>
          <a:xfrm>
            <a:off x="7164170" y="4719003"/>
            <a:ext cx="121920" cy="289560"/>
          </a:xfrm>
          <a:prstGeom prst="flowChartDelay">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rganigramme : Délai 199"/>
          <p:cNvSpPr/>
          <p:nvPr/>
        </p:nvSpPr>
        <p:spPr>
          <a:xfrm>
            <a:off x="7164170" y="5183823"/>
            <a:ext cx="121920" cy="289560"/>
          </a:xfrm>
          <a:prstGeom prst="flowChartDelay">
            <a:avLst/>
          </a:prstGeom>
          <a:solidFill>
            <a:srgbClr val="33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rganigramme : Délai 200"/>
          <p:cNvSpPr/>
          <p:nvPr/>
        </p:nvSpPr>
        <p:spPr>
          <a:xfrm>
            <a:off x="7164170" y="5625783"/>
            <a:ext cx="121920" cy="289560"/>
          </a:xfrm>
          <a:prstGeom prst="flowChartDelay">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rganigramme : Délai 201"/>
          <p:cNvSpPr/>
          <p:nvPr/>
        </p:nvSpPr>
        <p:spPr>
          <a:xfrm>
            <a:off x="7607687" y="2463483"/>
            <a:ext cx="121920" cy="289560"/>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rganigramme : Délai 202"/>
          <p:cNvSpPr/>
          <p:nvPr/>
        </p:nvSpPr>
        <p:spPr>
          <a:xfrm>
            <a:off x="7607687" y="2905443"/>
            <a:ext cx="121920" cy="289560"/>
          </a:xfrm>
          <a:prstGeom prst="flowChartDelay">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rganigramme : Délai 203"/>
          <p:cNvSpPr/>
          <p:nvPr/>
        </p:nvSpPr>
        <p:spPr>
          <a:xfrm>
            <a:off x="7607687" y="3393123"/>
            <a:ext cx="121920" cy="289560"/>
          </a:xfrm>
          <a:prstGeom prst="flowChartDelay">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rganigramme : Délai 204"/>
          <p:cNvSpPr/>
          <p:nvPr/>
        </p:nvSpPr>
        <p:spPr>
          <a:xfrm>
            <a:off x="7607687" y="3789363"/>
            <a:ext cx="121920" cy="289560"/>
          </a:xfrm>
          <a:prstGeom prst="flowChartDelay">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rganigramme : Délai 205"/>
          <p:cNvSpPr/>
          <p:nvPr/>
        </p:nvSpPr>
        <p:spPr>
          <a:xfrm>
            <a:off x="7607687" y="4231323"/>
            <a:ext cx="121920" cy="289560"/>
          </a:xfrm>
          <a:prstGeom prst="flowChartDelay">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rganigramme : Délai 206"/>
          <p:cNvSpPr/>
          <p:nvPr/>
        </p:nvSpPr>
        <p:spPr>
          <a:xfrm>
            <a:off x="7607687" y="4719003"/>
            <a:ext cx="121920" cy="289560"/>
          </a:xfrm>
          <a:prstGeom prst="flowChartDelay">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rganigramme : Délai 207"/>
          <p:cNvSpPr/>
          <p:nvPr/>
        </p:nvSpPr>
        <p:spPr>
          <a:xfrm>
            <a:off x="7607687" y="5183823"/>
            <a:ext cx="121920" cy="289560"/>
          </a:xfrm>
          <a:prstGeom prst="flowChartDelay">
            <a:avLst/>
          </a:prstGeom>
          <a:solidFill>
            <a:srgbClr val="33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rganigramme : Délai 208"/>
          <p:cNvSpPr/>
          <p:nvPr/>
        </p:nvSpPr>
        <p:spPr>
          <a:xfrm>
            <a:off x="7607687" y="5625783"/>
            <a:ext cx="121920" cy="289560"/>
          </a:xfrm>
          <a:prstGeom prst="flowChartDelay">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rganigramme : Délai 209"/>
          <p:cNvSpPr/>
          <p:nvPr/>
        </p:nvSpPr>
        <p:spPr>
          <a:xfrm>
            <a:off x="8046516" y="2463483"/>
            <a:ext cx="121920" cy="289560"/>
          </a:xfrm>
          <a:prstGeom prst="flowChartDelay">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1" name="Organigramme : Délai 210"/>
          <p:cNvSpPr/>
          <p:nvPr/>
        </p:nvSpPr>
        <p:spPr>
          <a:xfrm>
            <a:off x="8046516" y="2905443"/>
            <a:ext cx="121920" cy="289560"/>
          </a:xfrm>
          <a:prstGeom prst="flowChartDelay">
            <a:avLst/>
          </a:pr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2" name="Organigramme : Délai 211"/>
          <p:cNvSpPr/>
          <p:nvPr/>
        </p:nvSpPr>
        <p:spPr>
          <a:xfrm>
            <a:off x="8046516" y="3393123"/>
            <a:ext cx="121920" cy="289560"/>
          </a:xfrm>
          <a:prstGeom prst="flowChartDelay">
            <a:avLst/>
          </a:prstGeom>
          <a:solidFill>
            <a:srgbClr val="CC339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3" name="Organigramme : Délai 212"/>
          <p:cNvSpPr/>
          <p:nvPr/>
        </p:nvSpPr>
        <p:spPr>
          <a:xfrm>
            <a:off x="8046516" y="3789363"/>
            <a:ext cx="121920" cy="289560"/>
          </a:xfrm>
          <a:prstGeom prst="flowChartDelay">
            <a:avLst/>
          </a:prstGeom>
          <a:solidFill>
            <a:srgbClr val="6600CC"/>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4" name="Organigramme : Délai 213"/>
          <p:cNvSpPr/>
          <p:nvPr/>
        </p:nvSpPr>
        <p:spPr>
          <a:xfrm>
            <a:off x="8046516" y="4231323"/>
            <a:ext cx="121920" cy="289560"/>
          </a:xfrm>
          <a:prstGeom prst="flowChartDelay">
            <a:avLst/>
          </a:prstGeom>
          <a:solidFill>
            <a:srgbClr val="66003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5" name="Organigramme : Délai 214"/>
          <p:cNvSpPr/>
          <p:nvPr/>
        </p:nvSpPr>
        <p:spPr>
          <a:xfrm>
            <a:off x="8046516" y="4719003"/>
            <a:ext cx="121920" cy="289560"/>
          </a:xfrm>
          <a:prstGeom prst="flowChartDelay">
            <a:avLst/>
          </a:prstGeom>
          <a:solidFill>
            <a:srgbClr val="00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6" name="Organigramme : Délai 215"/>
          <p:cNvSpPr/>
          <p:nvPr/>
        </p:nvSpPr>
        <p:spPr>
          <a:xfrm>
            <a:off x="8046516" y="5183823"/>
            <a:ext cx="121920" cy="289560"/>
          </a:xfrm>
          <a:prstGeom prst="flowChartDelay">
            <a:avLst/>
          </a:prstGeom>
          <a:solidFill>
            <a:srgbClr val="3333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7" name="Organigramme : Délai 216"/>
          <p:cNvSpPr/>
          <p:nvPr/>
        </p:nvSpPr>
        <p:spPr>
          <a:xfrm>
            <a:off x="8046516" y="5625783"/>
            <a:ext cx="121920" cy="289560"/>
          </a:xfrm>
          <a:prstGeom prst="flowChartDelay">
            <a:avLst/>
          </a:prstGeom>
          <a:solidFill>
            <a:srgbClr val="CCFFFF"/>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18" name="Image 217"/>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9" y="0"/>
            <a:ext cx="1609363" cy="1057451"/>
          </a:xfrm>
          <a:prstGeom prst="rect">
            <a:avLst/>
          </a:prstGeom>
          <a:ln>
            <a:noFill/>
          </a:ln>
          <a:effectLst>
            <a:softEdge rad="112500"/>
          </a:effectLst>
        </p:spPr>
      </p:pic>
      <p:pic>
        <p:nvPicPr>
          <p:cNvPr id="219" name="Picture 2" descr="https://s-media-cache-ak0.pinimg.com/236x/ec/b5/02/ecb50208ff0ebb5e0156d10bacf41507.jpg"/>
          <p:cNvPicPr>
            <a:picLocks noChangeAspect="1" noChangeArrowheads="1"/>
          </p:cNvPicPr>
          <p:nvPr/>
        </p:nvPicPr>
        <p:blipFill rotWithShape="1">
          <a:blip r:embed="rId5">
            <a:lum bright="70000" contrast="-70000"/>
            <a:extLst>
              <a:ext uri="{28A0092B-C50C-407E-A947-70E740481C1C}">
                <a14:useLocalDpi xmlns:a14="http://schemas.microsoft.com/office/drawing/2010/main" val="0"/>
              </a:ext>
            </a:extLst>
          </a:blip>
          <a:srcRect t="18968" b="5728"/>
          <a:stretch/>
        </p:blipFill>
        <p:spPr bwMode="auto">
          <a:xfrm>
            <a:off x="1" y="1116132"/>
            <a:ext cx="1609344" cy="11451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0" name="Image 219"/>
          <p:cNvPicPr>
            <a:picLocks noChangeAspect="1"/>
          </p:cNvPicPr>
          <p:nvPr/>
        </p:nvPicPr>
        <p:blipFill rotWithShape="1">
          <a:blip r:embed="rId6"/>
          <a:srcRect l="4083" t="34444" r="43584" b="12074"/>
          <a:stretch/>
        </p:blipFill>
        <p:spPr>
          <a:xfrm>
            <a:off x="-19" y="2315365"/>
            <a:ext cx="1609364" cy="1036093"/>
          </a:xfrm>
          <a:prstGeom prst="rect">
            <a:avLst/>
          </a:prstGeom>
          <a:ln>
            <a:noFill/>
          </a:ln>
          <a:effectLst>
            <a:softEdge rad="112500"/>
          </a:effectLst>
        </p:spPr>
      </p:pic>
      <p:pic>
        <p:nvPicPr>
          <p:cNvPr id="221" name="Picture 4" descr="http://www.genoseq.ucla.edu/images/9/92/Miseq-personal-sequencer.png"/>
          <p:cNvPicPr>
            <a:picLocks noChangeAspect="1" noChangeArrowheads="1"/>
          </p:cNvPicPr>
          <p:nvPr/>
        </p:nvPicPr>
        <p:blipFill rotWithShape="1">
          <a:blip r:embed="rId7" cstate="print">
            <a:lum bright="70000" contrast="-70000"/>
            <a:extLst>
              <a:ext uri="{28A0092B-C50C-407E-A947-70E740481C1C}">
                <a14:useLocalDpi xmlns:a14="http://schemas.microsoft.com/office/drawing/2010/main" val="0"/>
              </a:ext>
            </a:extLst>
          </a:blip>
          <a:srcRect l="8990" r="3901"/>
          <a:stretch/>
        </p:blipFill>
        <p:spPr bwMode="auto">
          <a:xfrm>
            <a:off x="0" y="3405561"/>
            <a:ext cx="1607117" cy="11501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2" name="Image 221"/>
          <p:cNvPicPr>
            <a:picLocks noChangeAspect="1"/>
          </p:cNvPicPr>
          <p:nvPr/>
        </p:nvPicPr>
        <p:blipFill rotWithShape="1">
          <a:blip r:embed="rId8">
            <a:lum bright="70000" contrast="-70000"/>
          </a:blip>
          <a:srcRect t="27630" r="49116" b="18337"/>
          <a:stretch/>
        </p:blipFill>
        <p:spPr>
          <a:xfrm>
            <a:off x="-19" y="4609372"/>
            <a:ext cx="1607136" cy="1015592"/>
          </a:xfrm>
          <a:prstGeom prst="rect">
            <a:avLst/>
          </a:prstGeom>
          <a:ln>
            <a:noFill/>
          </a:ln>
          <a:effectLst>
            <a:softEdge rad="112500"/>
          </a:effectLst>
        </p:spPr>
      </p:pic>
      <p:pic>
        <p:nvPicPr>
          <p:cNvPr id="223" name="Image 222"/>
          <p:cNvPicPr>
            <a:picLocks noChangeAspect="1"/>
          </p:cNvPicPr>
          <p:nvPr/>
        </p:nvPicPr>
        <p:blipFill rotWithShape="1">
          <a:blip r:embed="rId9" cstate="print">
            <a:lum bright="70000" contrast="-70000"/>
            <a:extLst>
              <a:ext uri="{28A0092B-C50C-407E-A947-70E740481C1C}">
                <a14:useLocalDpi xmlns:a14="http://schemas.microsoft.com/office/drawing/2010/main" val="0"/>
              </a:ext>
            </a:extLst>
          </a:blip>
          <a:srcRect t="20235" r="24627"/>
          <a:stretch/>
        </p:blipFill>
        <p:spPr>
          <a:xfrm rot="5400000">
            <a:off x="224116" y="5454546"/>
            <a:ext cx="1159956" cy="1608189"/>
          </a:xfrm>
          <a:prstGeom prst="rect">
            <a:avLst/>
          </a:prstGeom>
          <a:ln>
            <a:noFill/>
          </a:ln>
          <a:effectLst>
            <a:softEdge rad="112500"/>
          </a:effectLst>
        </p:spPr>
      </p:pic>
      <p:pic>
        <p:nvPicPr>
          <p:cNvPr id="224" name="Image 223"/>
          <p:cNvPicPr>
            <a:picLocks noChangeAspect="1"/>
          </p:cNvPicPr>
          <p:nvPr/>
        </p:nvPicPr>
        <p:blipFill>
          <a:blip r:embed="rId10"/>
          <a:stretch>
            <a:fillRect/>
          </a:stretch>
        </p:blipFill>
        <p:spPr>
          <a:xfrm>
            <a:off x="3167161" y="25729"/>
            <a:ext cx="4691499" cy="1383337"/>
          </a:xfrm>
          <a:prstGeom prst="rect">
            <a:avLst/>
          </a:prstGeom>
        </p:spPr>
      </p:pic>
    </p:spTree>
    <p:extLst>
      <p:ext uri="{BB962C8B-B14F-4D97-AF65-F5344CB8AC3E}">
        <p14:creationId xmlns:p14="http://schemas.microsoft.com/office/powerpoint/2010/main" val="278495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5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5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5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5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5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5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5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6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6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6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6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6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6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6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6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68"/>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6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70"/>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71"/>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72"/>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7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7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7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76"/>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77"/>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178"/>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79"/>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80"/>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81"/>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82"/>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83"/>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84"/>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85"/>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186"/>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87"/>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88"/>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89"/>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90"/>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91"/>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92"/>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93"/>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194"/>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195"/>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96"/>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197"/>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198"/>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199"/>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200"/>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201"/>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202"/>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203"/>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204"/>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205"/>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206"/>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207"/>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209"/>
                                        </p:tgtEl>
                                        <p:attrNameLst>
                                          <p:attrName>style.visibility</p:attrName>
                                        </p:attrNameLst>
                                      </p:cBhvr>
                                      <p:to>
                                        <p:strVal val="visible"/>
                                      </p:to>
                                    </p:set>
                                  </p:childTnLst>
                                </p:cTn>
                              </p:par>
                            </p:childTnLst>
                          </p:cTn>
                        </p:par>
                      </p:childTnLst>
                    </p:cTn>
                  </p:par>
                  <p:par>
                    <p:cTn id="201" fill="hold">
                      <p:stCondLst>
                        <p:cond delay="indefinite"/>
                      </p:stCondLst>
                      <p:childTnLst>
                        <p:par>
                          <p:cTn id="202" fill="hold">
                            <p:stCondLst>
                              <p:cond delay="0"/>
                            </p:stCondLst>
                            <p:childTnLst>
                              <p:par>
                                <p:cTn id="203" presetID="1" presetClass="entr" presetSubtype="0" fill="hold" grpId="0" nodeType="clickEffect">
                                  <p:stCondLst>
                                    <p:cond delay="0"/>
                                  </p:stCondLst>
                                  <p:childTnLst>
                                    <p:set>
                                      <p:cBhvr>
                                        <p:cTn id="204" dur="1" fill="hold">
                                          <p:stCondLst>
                                            <p:cond delay="0"/>
                                          </p:stCondLst>
                                        </p:cTn>
                                        <p:tgtEl>
                                          <p:spTgt spid="210"/>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211"/>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212"/>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213"/>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214"/>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215"/>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216"/>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1">
  <a:themeElements>
    <a:clrScheme name="Ardois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Ardois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ois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Thème1" id="{4DFED61E-0906-4123-B81D-D8BCC8604A6B}" vid="{AE0F3B18-47E7-4683-BD74-18E5A98E68D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23703</TotalTime>
  <Words>3003</Words>
  <Application>Microsoft Office PowerPoint</Application>
  <PresentationFormat>Affichage à l'écran (4:3)</PresentationFormat>
  <Paragraphs>501</Paragraphs>
  <Slides>24</Slides>
  <Notes>24</Notes>
  <HiddenSlides>1</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24</vt:i4>
      </vt:variant>
    </vt:vector>
  </HeadingPairs>
  <TitlesOfParts>
    <vt:vector size="32" baseType="lpstr">
      <vt:lpstr>Arial</vt:lpstr>
      <vt:lpstr>Calibri</vt:lpstr>
      <vt:lpstr>Calisto MT</vt:lpstr>
      <vt:lpstr>Courier New</vt:lpstr>
      <vt:lpstr>Trebuchet MS</vt:lpstr>
      <vt:lpstr>Wingdings</vt:lpstr>
      <vt:lpstr>Wingdings 2</vt:lpstr>
      <vt:lpstr>Thème1</vt:lpstr>
      <vt:lpstr>Présentation PowerPoint</vt:lpstr>
      <vt:lpstr>Présentation PowerPoint</vt:lpstr>
      <vt:lpstr>1. Field work</vt:lpstr>
      <vt:lpstr>1. Field work</vt:lpstr>
      <vt:lpstr>2. DNA extraction</vt:lpstr>
      <vt:lpstr>3. Pre-sequencing steps</vt:lpstr>
      <vt:lpstr>PCR 1 &amp; 2</vt:lpstr>
      <vt:lpstr>Présentation PowerPoint</vt:lpstr>
      <vt:lpstr>Présentation PowerPoint</vt:lpstr>
      <vt:lpstr>Présentation PowerPoint</vt:lpstr>
      <vt:lpstr>Purification step</vt:lpstr>
      <vt:lpstr>Pre-sequencing steps</vt:lpstr>
      <vt:lpstr>4. Sequencing</vt:lpstr>
      <vt:lpstr>5. Sequence processing</vt:lpstr>
      <vt:lpstr>Présentation PowerPoint</vt:lpstr>
      <vt:lpstr>5. Sequence processing</vt:lpstr>
      <vt:lpstr>Présentation PowerPoint</vt:lpstr>
      <vt:lpstr>5. Sequence processing</vt:lpstr>
      <vt:lpstr>5. Sequence processing</vt:lpstr>
      <vt:lpstr>5. Sequence processing</vt:lpstr>
      <vt:lpstr>6. Data visualization</vt:lpstr>
      <vt:lpstr>6. Data visualization</vt:lpstr>
      <vt:lpstr>6. Data visualization</vt:lpstr>
      <vt:lpstr>Acknowledgments</vt:lpstr>
    </vt:vector>
  </TitlesOfParts>
  <Company>Université de Liège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adrien andre</dc:creator>
  <cp:lastModifiedBy>adrien andre</cp:lastModifiedBy>
  <cp:revision>164</cp:revision>
  <dcterms:created xsi:type="dcterms:W3CDTF">2015-11-12T12:15:31Z</dcterms:created>
  <dcterms:modified xsi:type="dcterms:W3CDTF">2015-12-05T10:57:23Z</dcterms:modified>
</cp:coreProperties>
</file>