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8"/>
  </p:notesMasterIdLst>
  <p:sldIdLst>
    <p:sldId id="256" r:id="rId2"/>
    <p:sldId id="258" r:id="rId3"/>
    <p:sldId id="260" r:id="rId4"/>
    <p:sldId id="261" r:id="rId5"/>
    <p:sldId id="263" r:id="rId6"/>
    <p:sldId id="264" r:id="rId7"/>
    <p:sldId id="292" r:id="rId8"/>
    <p:sldId id="266" r:id="rId9"/>
    <p:sldId id="267" r:id="rId10"/>
    <p:sldId id="286" r:id="rId11"/>
    <p:sldId id="268" r:id="rId12"/>
    <p:sldId id="294" r:id="rId13"/>
    <p:sldId id="295" r:id="rId14"/>
    <p:sldId id="269" r:id="rId15"/>
    <p:sldId id="288" r:id="rId16"/>
    <p:sldId id="287" r:id="rId17"/>
    <p:sldId id="270" r:id="rId18"/>
    <p:sldId id="271" r:id="rId19"/>
    <p:sldId id="272" r:id="rId20"/>
    <p:sldId id="273" r:id="rId21"/>
    <p:sldId id="274" r:id="rId22"/>
    <p:sldId id="275" r:id="rId23"/>
    <p:sldId id="283" r:id="rId24"/>
    <p:sldId id="293" r:id="rId25"/>
    <p:sldId id="290" r:id="rId26"/>
    <p:sldId id="291"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05" autoAdjust="0"/>
  </p:normalViewPr>
  <p:slideViewPr>
    <p:cSldViewPr>
      <p:cViewPr varScale="1">
        <p:scale>
          <a:sx n="111" d="100"/>
          <a:sy n="111" d="100"/>
        </p:scale>
        <p:origin x="-1602" y="-78"/>
      </p:cViewPr>
      <p:guideLst>
        <p:guide orient="horz" pos="2160"/>
        <p:guide pos="2880"/>
      </p:guideLst>
    </p:cSldViewPr>
  </p:slideViewPr>
  <p:outlineViewPr>
    <p:cViewPr>
      <p:scale>
        <a:sx n="33" d="100"/>
        <a:sy n="33" d="100"/>
      </p:scale>
      <p:origin x="0" y="249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84A060-66D6-4F55-87D9-77F4766FF5E1}" type="datetimeFigureOut">
              <a:rPr lang="fr-BE" smtClean="0"/>
              <a:t>12-08-15</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F01850-1A49-437E-ABB0-FB0CD231B2A5}" type="slidenum">
              <a:rPr lang="fr-BE" smtClean="0"/>
              <a:t>‹N°›</a:t>
            </a:fld>
            <a:endParaRPr lang="fr-BE"/>
          </a:p>
        </p:txBody>
      </p:sp>
    </p:spTree>
    <p:extLst>
      <p:ext uri="{BB962C8B-B14F-4D97-AF65-F5344CB8AC3E}">
        <p14:creationId xmlns:p14="http://schemas.microsoft.com/office/powerpoint/2010/main" val="760243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EF67545E-8C50-4034-B5D0-3E26147A50AE}" type="datetime1">
              <a:rPr lang="fr-BE" smtClean="0"/>
              <a:t>12-08-15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260283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E95EB71-397F-4619-97E4-DBD5D31434D6}" type="datetime1">
              <a:rPr lang="fr-BE" smtClean="0"/>
              <a:t>12-08-15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391520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ED941F6-E25D-4122-B0ED-778B64E10B61}" type="datetime1">
              <a:rPr lang="fr-BE" smtClean="0"/>
              <a:t>12-08-15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357851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857E2318-6FE2-45A4-AD8B-07D8432AC0F0}" type="datetime1">
              <a:rPr lang="fr-BE" smtClean="0"/>
              <a:t>12-08-15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47404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42AA2595-452D-4085-BE2C-3E1BD683C739}" type="datetime1">
              <a:rPr lang="fr-BE" smtClean="0"/>
              <a:t>12-08-15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2780753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FA6772AB-B54F-4068-826C-7F5DA67FB463}" type="datetime1">
              <a:rPr lang="fr-BE" smtClean="0"/>
              <a:t>12-08-15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484736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CDB085C6-C057-483A-924B-A63B39BDD89E}" type="datetime1">
              <a:rPr lang="fr-BE" smtClean="0"/>
              <a:t>12-08-15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293092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43D173F0-7008-4036-8990-6B790C1C3E7C}" type="datetime1">
              <a:rPr lang="fr-BE" smtClean="0"/>
              <a:t>12-08-15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222079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F6688B6-A40B-4647-8717-B4D462E47CDA}" type="datetime1">
              <a:rPr lang="fr-BE" smtClean="0"/>
              <a:t>12-08-15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1207549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65686F0-32CE-49BC-8AF5-5D15915AD48D}" type="datetime1">
              <a:rPr lang="fr-BE" smtClean="0"/>
              <a:t>12-08-15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123787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A0B48E9-2DA5-4AA2-81EF-0E9FD00D70A1}" type="datetime1">
              <a:rPr lang="fr-BE" smtClean="0"/>
              <a:t>12-08-15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B5862128-36B9-40D4-A282-3B184ABD0AA5}" type="slidenum">
              <a:rPr lang="fr-BE" smtClean="0"/>
              <a:t>‹N°›</a:t>
            </a:fld>
            <a:endParaRPr lang="fr-BE"/>
          </a:p>
        </p:txBody>
      </p:sp>
    </p:spTree>
    <p:extLst>
      <p:ext uri="{BB962C8B-B14F-4D97-AF65-F5344CB8AC3E}">
        <p14:creationId xmlns:p14="http://schemas.microsoft.com/office/powerpoint/2010/main" val="220324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43434"/>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FE287-E2A2-495C-B136-EE2A7AD6CB5C}" type="datetime1">
              <a:rPr lang="fr-BE" smtClean="0"/>
              <a:t>12-08-15</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62128-36B9-40D4-A282-3B184ABD0AA5}" type="slidenum">
              <a:rPr lang="fr-BE" smtClean="0"/>
              <a:t>‹N°›</a:t>
            </a:fld>
            <a:endParaRPr lang="fr-BE"/>
          </a:p>
        </p:txBody>
      </p:sp>
    </p:spTree>
    <p:extLst>
      <p:ext uri="{BB962C8B-B14F-4D97-AF65-F5344CB8AC3E}">
        <p14:creationId xmlns:p14="http://schemas.microsoft.com/office/powerpoint/2010/main" val="391099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fr.wikipedia.org/wiki/M.E.R.7"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ctrTitle"/>
          </p:nvPr>
        </p:nvSpPr>
        <p:spPr/>
        <p:txBody>
          <a:bodyPr>
            <a:normAutofit/>
          </a:bodyPr>
          <a:lstStyle/>
          <a:p>
            <a:r>
              <a:rPr lang="fr-BE" dirty="0"/>
              <a:t>La presse </a:t>
            </a:r>
            <a:r>
              <a:rPr lang="fr-BE" dirty="0" err="1"/>
              <a:t>vidéoludique</a:t>
            </a:r>
            <a:r>
              <a:rPr lang="fr-BE" dirty="0"/>
              <a:t> </a:t>
            </a:r>
            <a:r>
              <a:rPr lang="fr-BE" dirty="0" smtClean="0"/>
              <a:t>francophone</a:t>
            </a:r>
            <a:endParaRPr lang="fr-BE" dirty="0"/>
          </a:p>
        </p:txBody>
      </p:sp>
      <p:sp>
        <p:nvSpPr>
          <p:cNvPr id="3" name="Sous-titre 2"/>
          <p:cNvSpPr>
            <a:spLocks noGrp="1"/>
          </p:cNvSpPr>
          <p:nvPr>
            <p:ph type="subTitle" idx="1"/>
          </p:nvPr>
        </p:nvSpPr>
        <p:spPr>
          <a:xfrm>
            <a:off x="1371600" y="3501008"/>
            <a:ext cx="6400800" cy="1752600"/>
          </a:xfrm>
        </p:spPr>
        <p:txBody>
          <a:bodyPr/>
          <a:lstStyle/>
          <a:p>
            <a:r>
              <a:rPr lang="fr-BE" dirty="0" smtClean="0">
                <a:solidFill>
                  <a:schemeClr val="bg1"/>
                </a:solidFill>
              </a:rPr>
              <a:t>Du papier au numérique</a:t>
            </a:r>
          </a:p>
          <a:p>
            <a:r>
              <a:rPr lang="fr-BE" dirty="0">
                <a:solidFill>
                  <a:schemeClr val="bg1"/>
                </a:solidFill>
              </a:rPr>
              <a:t>e</a:t>
            </a:r>
            <a:r>
              <a:rPr lang="fr-BE" dirty="0" smtClean="0">
                <a:solidFill>
                  <a:schemeClr val="bg1"/>
                </a:solidFill>
              </a:rPr>
              <a:t>t retour</a:t>
            </a:r>
            <a:endParaRPr lang="fr-BE" dirty="0">
              <a:solidFill>
                <a:schemeClr val="bg1"/>
              </a:solidFill>
            </a:endParaRPr>
          </a:p>
        </p:txBody>
      </p:sp>
      <p:sp>
        <p:nvSpPr>
          <p:cNvPr id="4" name="ZoneTexte 3"/>
          <p:cNvSpPr txBox="1"/>
          <p:nvPr/>
        </p:nvSpPr>
        <p:spPr>
          <a:xfrm>
            <a:off x="683568" y="5377727"/>
            <a:ext cx="2592288" cy="954107"/>
          </a:xfrm>
          <a:prstGeom prst="rect">
            <a:avLst/>
          </a:prstGeom>
          <a:noFill/>
        </p:spPr>
        <p:txBody>
          <a:bodyPr wrap="square" rtlCol="0">
            <a:spAutoFit/>
          </a:bodyPr>
          <a:lstStyle/>
          <a:p>
            <a:r>
              <a:rPr lang="fr-BE" dirty="0" err="1" smtClean="0"/>
              <a:t>Björn</a:t>
            </a:r>
            <a:r>
              <a:rPr lang="fr-BE" dirty="0" smtClean="0"/>
              <a:t>-Olav </a:t>
            </a:r>
            <a:r>
              <a:rPr lang="fr-BE" sz="2000" dirty="0" err="1" smtClean="0"/>
              <a:t>Dozo</a:t>
            </a:r>
            <a:r>
              <a:rPr lang="fr-BE" sz="2000" dirty="0" smtClean="0"/>
              <a:t> </a:t>
            </a:r>
            <a:endParaRPr lang="fr-BE" dirty="0" smtClean="0"/>
          </a:p>
          <a:p>
            <a:r>
              <a:rPr lang="fr-BE" dirty="0" smtClean="0"/>
              <a:t>Université de Liège</a:t>
            </a:r>
          </a:p>
          <a:p>
            <a:r>
              <a:rPr lang="fr-BE" dirty="0" smtClean="0"/>
              <a:t>bo.dozo@ulg.ac.be</a:t>
            </a:r>
            <a:endParaRPr lang="fr-BE" dirty="0"/>
          </a:p>
        </p:txBody>
      </p:sp>
    </p:spTree>
    <p:extLst>
      <p:ext uri="{BB962C8B-B14F-4D97-AF65-F5344CB8AC3E}">
        <p14:creationId xmlns:p14="http://schemas.microsoft.com/office/powerpoint/2010/main" val="611306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5122" name="Picture 2" descr="C:\Users\ULg\Dropbox\histoire et analyse des pratiques du jeu vidéo\Joypad 001 - Page 001 (1991-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3"/>
            <a:ext cx="2304256" cy="316601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Lg\Dropbox\histoire et analyse des pratiques du jeu vidéo\joypad_numero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16632"/>
            <a:ext cx="2304256" cy="31914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ULg\Dropbox\histoire et analyse des pratiques du jeu vidéo\Super Power 001 - Page 001 (1992-07-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116632"/>
            <a:ext cx="2282089" cy="322545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ULg\Dropbox\histoire et analyse des pratiques du jeu vidéo\SuPow n°23 - Page 001 (Eté 19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501008"/>
            <a:ext cx="2439883" cy="33569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ULg\Dropbox\histoire et analyse des pratiques du jeu vidéo\MegaForce-Magazine-Issue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6324" y="3500243"/>
            <a:ext cx="2415288" cy="332973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3203" y="3509371"/>
            <a:ext cx="2620082" cy="3153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B5862128-36B9-40D4-A282-3B184ABD0AA5}" type="slidenum">
              <a:rPr lang="fr-BE" smtClean="0"/>
              <a:t>10</a:t>
            </a:fld>
            <a:endParaRPr lang="fr-BE"/>
          </a:p>
        </p:txBody>
      </p:sp>
    </p:spTree>
    <p:extLst>
      <p:ext uri="{BB962C8B-B14F-4D97-AF65-F5344CB8AC3E}">
        <p14:creationId xmlns:p14="http://schemas.microsoft.com/office/powerpoint/2010/main" val="19909032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Lg\Dropbox\histoire et analyse des pratiques du jeu vidéo\page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87247"/>
            <a:ext cx="2249804" cy="324036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Lg\Dropbox\histoire et analyse des pratiques du jeu vidéo\banzzaï - n°13 - juillet 1993 - page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10591"/>
            <a:ext cx="2349822" cy="32849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Lg\Dropbox\histoire et analyse des pratiques du jeu vidéo\Supersonic 01 - Page 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570037"/>
            <a:ext cx="2186075" cy="308418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Lg\Dropbox\histoire et analyse des pratiques du jeu vidéo\supersonic 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3495050"/>
            <a:ext cx="2390556" cy="323416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ULg\Dropbox\histoire et analyse des pratiques du jeu vidéo\Top Consoles n2p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031" y="3523964"/>
            <a:ext cx="2449935" cy="3269377"/>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B5862128-36B9-40D4-A282-3B184ABD0AA5}" type="slidenum">
              <a:rPr lang="fr-BE" smtClean="0"/>
              <a:t>11</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Autofit/>
          </a:bodyPr>
          <a:lstStyle/>
          <a:p>
            <a:r>
              <a:rPr lang="fr-BE" sz="3200" dirty="0" smtClean="0"/>
              <a:t>Évolution du statut du medium : </a:t>
            </a:r>
            <a:r>
              <a:rPr lang="fr-BE" sz="3200" dirty="0"/>
              <a:t>« Des gens en cravate ont racheté des jeunes déconneurs… »</a:t>
            </a:r>
          </a:p>
        </p:txBody>
      </p:sp>
      <p:sp>
        <p:nvSpPr>
          <p:cNvPr id="3" name="Espace réservé du contenu 2"/>
          <p:cNvSpPr>
            <a:spLocks noGrp="1"/>
          </p:cNvSpPr>
          <p:nvPr>
            <p:ph idx="1"/>
          </p:nvPr>
        </p:nvSpPr>
        <p:spPr/>
        <p:txBody>
          <a:bodyPr>
            <a:normAutofit/>
          </a:bodyPr>
          <a:lstStyle/>
          <a:p>
            <a:r>
              <a:rPr lang="fr-BE" b="1" dirty="0"/>
              <a:t>Jeu vidéo</a:t>
            </a:r>
          </a:p>
          <a:p>
            <a:pPr marL="0" indent="0">
              <a:buNone/>
            </a:pPr>
            <a:r>
              <a:rPr lang="fr-BE" sz="2400" dirty="0" smtClean="0"/>
              <a:t>Le </a:t>
            </a:r>
            <a:r>
              <a:rPr lang="fr-BE" sz="2400" dirty="0"/>
              <a:t>jeu vidéo est un business énorme </a:t>
            </a:r>
            <a:r>
              <a:rPr lang="fr-BE" sz="2400" dirty="0" smtClean="0"/>
              <a:t>depuis, en première hypothèse, </a:t>
            </a:r>
            <a:r>
              <a:rPr lang="fr-BE" sz="2400" dirty="0"/>
              <a:t>notamment le lancement de </a:t>
            </a:r>
            <a:r>
              <a:rPr lang="fr-BE" sz="2400" dirty="0" smtClean="0"/>
              <a:t>Sony. Début des </a:t>
            </a:r>
            <a:r>
              <a:rPr lang="fr-BE" sz="2400" dirty="0"/>
              <a:t>jeux AAA, des campagnes de publicité énormes, des budgets hollywoodiens</a:t>
            </a:r>
            <a:r>
              <a:rPr lang="fr-BE" sz="2400" dirty="0" smtClean="0"/>
              <a:t>.</a:t>
            </a:r>
          </a:p>
          <a:p>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12</a:t>
            </a:fld>
            <a:endParaRPr lang="fr-BE"/>
          </a:p>
        </p:txBody>
      </p:sp>
      <p:pic>
        <p:nvPicPr>
          <p:cNvPr id="2050" name="Picture 2" descr="C:\Users\BO.Dozo\Dropbox\HN2015\lindustrie-du-triple-a-ME3050516269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429000"/>
            <a:ext cx="5472608" cy="3217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956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Autofit/>
          </a:bodyPr>
          <a:lstStyle/>
          <a:p>
            <a:r>
              <a:rPr lang="fr-BE" sz="3200" dirty="0" smtClean="0"/>
              <a:t>Évolution du statut du medium : </a:t>
            </a:r>
            <a:r>
              <a:rPr lang="fr-BE" sz="3200" dirty="0"/>
              <a:t>« Des gens en cravate ont racheté des jeunes déconneurs… »</a:t>
            </a:r>
          </a:p>
        </p:txBody>
      </p:sp>
      <p:sp>
        <p:nvSpPr>
          <p:cNvPr id="3" name="Espace réservé du contenu 2"/>
          <p:cNvSpPr>
            <a:spLocks noGrp="1"/>
          </p:cNvSpPr>
          <p:nvPr>
            <p:ph idx="1"/>
          </p:nvPr>
        </p:nvSpPr>
        <p:spPr/>
        <p:txBody>
          <a:bodyPr>
            <a:normAutofit/>
          </a:bodyPr>
          <a:lstStyle/>
          <a:p>
            <a:r>
              <a:rPr lang="fr-BE" b="1" dirty="0"/>
              <a:t>Presse</a:t>
            </a:r>
          </a:p>
          <a:p>
            <a:pPr marL="0" indent="0">
              <a:buNone/>
            </a:pPr>
            <a:r>
              <a:rPr lang="fr-BE" dirty="0"/>
              <a:t>La même logique s’applique à la presse. Rachat de la plupart des titres de presse </a:t>
            </a:r>
            <a:r>
              <a:rPr lang="fr-BE" dirty="0" err="1"/>
              <a:t>vidéoludique</a:t>
            </a:r>
            <a:r>
              <a:rPr lang="fr-BE" dirty="0"/>
              <a:t> francophone par Future (voir </a:t>
            </a:r>
            <a:r>
              <a:rPr lang="fr-BE" u="sng" dirty="0">
                <a:hlinkClick r:id="rId3"/>
              </a:rPr>
              <a:t>http://fr.wikipedia.org/wiki/M.E.R.7</a:t>
            </a:r>
            <a:r>
              <a:rPr lang="fr-BE" dirty="0"/>
              <a:t>) – </a:t>
            </a:r>
            <a:r>
              <a:rPr lang="fr-BE" b="1" dirty="0"/>
              <a:t>sécession de certains rédacteurs</a:t>
            </a:r>
            <a:r>
              <a:rPr lang="fr-BE" dirty="0"/>
              <a:t> – création de </a:t>
            </a:r>
            <a:r>
              <a:rPr lang="fr-BE" b="1" dirty="0"/>
              <a:t>magazines </a:t>
            </a:r>
            <a:r>
              <a:rPr lang="fr-BE" b="1" dirty="0" smtClean="0"/>
              <a:t>indépendants </a:t>
            </a:r>
            <a:r>
              <a:rPr lang="fr-BE" dirty="0" smtClean="0"/>
              <a:t>(Canard PC, Gaming).</a:t>
            </a:r>
            <a:endParaRPr lang="fr-BE" dirty="0"/>
          </a:p>
          <a:p>
            <a:endParaRPr lang="fr-BE" dirty="0"/>
          </a:p>
          <a:p>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13</a:t>
            </a:fld>
            <a:endParaRPr lang="fr-BE"/>
          </a:p>
        </p:txBody>
      </p:sp>
    </p:spTree>
    <p:extLst>
      <p:ext uri="{BB962C8B-B14F-4D97-AF65-F5344CB8AC3E}">
        <p14:creationId xmlns:p14="http://schemas.microsoft.com/office/powerpoint/2010/main" val="2273636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3. Concurrence progressive du web</a:t>
            </a:r>
            <a:endParaRPr lang="fr-BE" dirty="0"/>
          </a:p>
        </p:txBody>
      </p:sp>
      <p:sp>
        <p:nvSpPr>
          <p:cNvPr id="3" name="Espace réservé du contenu 2"/>
          <p:cNvSpPr>
            <a:spLocks noGrp="1"/>
          </p:cNvSpPr>
          <p:nvPr>
            <p:ph idx="1"/>
          </p:nvPr>
        </p:nvSpPr>
        <p:spPr/>
        <p:txBody>
          <a:bodyPr>
            <a:normAutofit/>
          </a:bodyPr>
          <a:lstStyle/>
          <a:p>
            <a:r>
              <a:rPr lang="fr-BE" i="1" dirty="0" smtClean="0"/>
              <a:t>Jeuxvideo.com</a:t>
            </a:r>
            <a:r>
              <a:rPr lang="fr-BE" dirty="0" smtClean="0"/>
              <a:t> (mars 1997)</a:t>
            </a:r>
            <a:endParaRPr lang="fr-BE" i="1" dirty="0" smtClean="0"/>
          </a:p>
          <a:p>
            <a:r>
              <a:rPr lang="fr-BE" i="1" dirty="0" err="1" smtClean="0"/>
              <a:t>Gamekult</a:t>
            </a:r>
            <a:r>
              <a:rPr lang="fr-BE" dirty="0" smtClean="0"/>
              <a:t> (décembre 2000)</a:t>
            </a:r>
            <a:endParaRPr lang="fr-BE" i="1" dirty="0" smtClean="0"/>
          </a:p>
          <a:p>
            <a:r>
              <a:rPr lang="fr-BE" i="1" dirty="0" err="1" smtClean="0"/>
              <a:t>Gameblog</a:t>
            </a:r>
            <a:r>
              <a:rPr lang="fr-BE" dirty="0" smtClean="0"/>
              <a:t> (février 2007)</a:t>
            </a:r>
            <a:endParaRPr lang="fr-BE" i="1" dirty="0" smtClean="0"/>
          </a:p>
          <a:p>
            <a:endParaRPr lang="fr-BE" dirty="0"/>
          </a:p>
          <a:p>
            <a:r>
              <a:rPr lang="fr-BE" dirty="0" smtClean="0"/>
              <a:t>Pourquoi cette tendance au passage sur le web?</a:t>
            </a:r>
            <a:endParaRPr lang="fr-BE" dirty="0"/>
          </a:p>
        </p:txBody>
      </p:sp>
      <p:pic>
        <p:nvPicPr>
          <p:cNvPr id="5" name="Picture 2" descr="C:\Users\ULg\Dropbox\histoire et analyse des pratiques du jeu vidéo\Gamekul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819275"/>
            <a:ext cx="2143125" cy="1609725"/>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p:cNvSpPr>
            <a:spLocks noGrp="1"/>
          </p:cNvSpPr>
          <p:nvPr>
            <p:ph type="sldNum" sz="quarter" idx="12"/>
          </p:nvPr>
        </p:nvSpPr>
        <p:spPr/>
        <p:txBody>
          <a:bodyPr/>
          <a:lstStyle/>
          <a:p>
            <a:fld id="{B5862128-36B9-40D4-A282-3B184ABD0AA5}" type="slidenum">
              <a:rPr lang="fr-BE" smtClean="0"/>
              <a:t>14</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Modèle économique fragile</a:t>
            </a:r>
            <a:endParaRPr lang="fr-BE" dirty="0"/>
          </a:p>
        </p:txBody>
      </p:sp>
      <p:sp>
        <p:nvSpPr>
          <p:cNvPr id="3" name="Espace réservé du contenu 2"/>
          <p:cNvSpPr>
            <a:spLocks noGrp="1"/>
          </p:cNvSpPr>
          <p:nvPr>
            <p:ph idx="1"/>
          </p:nvPr>
        </p:nvSpPr>
        <p:spPr/>
        <p:txBody>
          <a:bodyPr>
            <a:normAutofit/>
          </a:bodyPr>
          <a:lstStyle/>
          <a:p>
            <a:pPr algn="just"/>
            <a:r>
              <a:rPr lang="fr-BE" sz="2800" dirty="0" smtClean="0"/>
              <a:t>Généralisation des connexions </a:t>
            </a:r>
            <a:r>
              <a:rPr lang="fr-BE" sz="2800" b="1" dirty="0" smtClean="0"/>
              <a:t>internet</a:t>
            </a:r>
            <a:r>
              <a:rPr lang="fr-BE" sz="2800" dirty="0" smtClean="0"/>
              <a:t> parmi le lectorat</a:t>
            </a:r>
          </a:p>
          <a:p>
            <a:pPr algn="just"/>
            <a:r>
              <a:rPr lang="fr-BE" sz="2800" dirty="0" smtClean="0"/>
              <a:t>Dynamique </a:t>
            </a:r>
            <a:r>
              <a:rPr lang="fr-BE" sz="2800" dirty="0"/>
              <a:t>de la course à la </a:t>
            </a:r>
            <a:r>
              <a:rPr lang="fr-BE" sz="2800" b="1" dirty="0" smtClean="0"/>
              <a:t>nouveauté</a:t>
            </a:r>
            <a:r>
              <a:rPr lang="fr-BE" sz="2800" dirty="0" smtClean="0"/>
              <a:t> (</a:t>
            </a:r>
            <a:r>
              <a:rPr lang="fr-BE" sz="2800" dirty="0"/>
              <a:t>on ne joue qu’aux derniers jeux sortis, on traque les dernières </a:t>
            </a:r>
            <a:r>
              <a:rPr lang="fr-BE" sz="2800" dirty="0" smtClean="0"/>
              <a:t>informations) </a:t>
            </a:r>
            <a:r>
              <a:rPr lang="fr-BE" sz="2800" dirty="0" smtClean="0">
                <a:sym typeface="Wingdings" panose="05000000000000000000" pitchFamily="2" charset="2"/>
              </a:rPr>
              <a:t> </a:t>
            </a:r>
            <a:r>
              <a:rPr lang="fr-BE" sz="2800" dirty="0"/>
              <a:t>principalement mensuelle, </a:t>
            </a:r>
            <a:r>
              <a:rPr lang="fr-BE" sz="2800" dirty="0" smtClean="0"/>
              <a:t>la presse ne </a:t>
            </a:r>
            <a:r>
              <a:rPr lang="fr-BE" sz="2800" dirty="0"/>
              <a:t>pourra </a:t>
            </a:r>
            <a:r>
              <a:rPr lang="fr-BE" sz="2800" b="1" dirty="0"/>
              <a:t>plus</a:t>
            </a:r>
            <a:r>
              <a:rPr lang="fr-BE" sz="2800" dirty="0"/>
              <a:t> se faire le </a:t>
            </a:r>
            <a:r>
              <a:rPr lang="fr-BE" sz="2800" b="1" dirty="0"/>
              <a:t>véhicule de </a:t>
            </a:r>
            <a:r>
              <a:rPr lang="fr-BE" sz="2800" b="1" dirty="0" smtClean="0"/>
              <a:t>l’actualité</a:t>
            </a:r>
          </a:p>
          <a:p>
            <a:pPr algn="just"/>
            <a:r>
              <a:rPr lang="fr-BE" sz="2800" dirty="0" smtClean="0"/>
              <a:t>La </a:t>
            </a:r>
            <a:r>
              <a:rPr lang="fr-BE" sz="2800" b="1" dirty="0"/>
              <a:t>valeur ajoutée des bonus</a:t>
            </a:r>
            <a:r>
              <a:rPr lang="fr-BE" sz="2800" dirty="0"/>
              <a:t> (</a:t>
            </a:r>
            <a:r>
              <a:rPr lang="fr-BE" sz="2800" dirty="0" err="1"/>
              <a:t>CD-rom</a:t>
            </a:r>
            <a:r>
              <a:rPr lang="fr-BE" sz="2800" dirty="0"/>
              <a:t> contenant des démos de jeux et des utilitaires informatiques) </a:t>
            </a:r>
            <a:r>
              <a:rPr lang="fr-BE" sz="2800" b="1" dirty="0"/>
              <a:t>disparaît</a:t>
            </a:r>
            <a:r>
              <a:rPr lang="fr-BE" sz="2800" dirty="0"/>
              <a:t> : tout est disponible sur internet</a:t>
            </a:r>
            <a:endParaRPr lang="fr-BE" sz="2800" dirty="0" smtClean="0"/>
          </a:p>
          <a:p>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15</a:t>
            </a:fld>
            <a:endParaRPr lang="fr-BE"/>
          </a:p>
        </p:txBody>
      </p:sp>
    </p:spTree>
    <p:extLst>
      <p:ext uri="{BB962C8B-B14F-4D97-AF65-F5344CB8AC3E}">
        <p14:creationId xmlns:p14="http://schemas.microsoft.com/office/powerpoint/2010/main" val="2623861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04664"/>
            <a:ext cx="8229600" cy="1143000"/>
          </a:xfrm>
        </p:spPr>
        <p:txBody>
          <a:bodyPr>
            <a:normAutofit fontScale="90000"/>
          </a:bodyPr>
          <a:lstStyle/>
          <a:p>
            <a:r>
              <a:rPr lang="fr-BE" dirty="0" smtClean="0"/>
              <a:t>Conséquences du modèle économique</a:t>
            </a:r>
            <a:endParaRPr lang="fr-BE" dirty="0"/>
          </a:p>
        </p:txBody>
      </p:sp>
      <p:sp>
        <p:nvSpPr>
          <p:cNvPr id="3" name="Espace réservé du contenu 2"/>
          <p:cNvSpPr>
            <a:spLocks noGrp="1"/>
          </p:cNvSpPr>
          <p:nvPr>
            <p:ph idx="1"/>
          </p:nvPr>
        </p:nvSpPr>
        <p:spPr/>
        <p:txBody>
          <a:bodyPr>
            <a:normAutofit fontScale="85000" lnSpcReduction="10000"/>
          </a:bodyPr>
          <a:lstStyle/>
          <a:p>
            <a:pPr algn="just"/>
            <a:r>
              <a:rPr lang="fr-BE" b="1" dirty="0" smtClean="0"/>
              <a:t>Concentration </a:t>
            </a:r>
            <a:r>
              <a:rPr lang="fr-BE" b="1" dirty="0"/>
              <a:t>éditoriale extrême </a:t>
            </a:r>
            <a:r>
              <a:rPr lang="fr-BE" dirty="0"/>
              <a:t>: renouvellement des équipes rédactionnelles pour des raisons économiques et idéologiques</a:t>
            </a:r>
          </a:p>
          <a:p>
            <a:pPr algn="just"/>
            <a:r>
              <a:rPr lang="fr-BE" dirty="0" smtClean="0"/>
              <a:t>Pression accrue qui s’en ressent sur la </a:t>
            </a:r>
            <a:r>
              <a:rPr lang="fr-BE" b="1" dirty="0" smtClean="0"/>
              <a:t>qualité </a:t>
            </a:r>
            <a:r>
              <a:rPr lang="fr-BE" b="1" dirty="0"/>
              <a:t>de la critique</a:t>
            </a:r>
            <a:r>
              <a:rPr lang="fr-BE" dirty="0"/>
              <a:t> : pour survivre, petits arrangements </a:t>
            </a:r>
            <a:r>
              <a:rPr lang="fr-BE" dirty="0" smtClean="0"/>
              <a:t>possibles avec </a:t>
            </a:r>
            <a:r>
              <a:rPr lang="fr-BE" dirty="0"/>
              <a:t>les </a:t>
            </a:r>
            <a:r>
              <a:rPr lang="fr-BE" dirty="0" smtClean="0"/>
              <a:t>éditeurs (coup d’éclat avec le </a:t>
            </a:r>
            <a:r>
              <a:rPr lang="fr-BE" dirty="0" err="1" smtClean="0"/>
              <a:t>Doritos</a:t>
            </a:r>
            <a:r>
              <a:rPr lang="fr-BE" dirty="0" smtClean="0"/>
              <a:t> </a:t>
            </a:r>
            <a:r>
              <a:rPr lang="fr-BE" dirty="0" err="1" smtClean="0"/>
              <a:t>Gate</a:t>
            </a:r>
            <a:r>
              <a:rPr lang="fr-BE" dirty="0" smtClean="0"/>
              <a:t>)</a:t>
            </a:r>
            <a:endParaRPr lang="fr-BE" dirty="0"/>
          </a:p>
          <a:p>
            <a:pPr marL="0" indent="0" algn="just">
              <a:buNone/>
            </a:pPr>
            <a:endParaRPr lang="fr-BE" dirty="0" smtClean="0"/>
          </a:p>
          <a:p>
            <a:pPr marL="0" indent="0" algn="just">
              <a:buNone/>
            </a:pPr>
            <a:r>
              <a:rPr lang="fr-BE" dirty="0" smtClean="0"/>
              <a:t>Début </a:t>
            </a:r>
            <a:r>
              <a:rPr lang="fr-BE" dirty="0"/>
              <a:t>des années </a:t>
            </a:r>
            <a:r>
              <a:rPr lang="fr-BE" dirty="0" smtClean="0"/>
              <a:t>2000, premiers </a:t>
            </a:r>
            <a:r>
              <a:rPr lang="fr-BE" dirty="0"/>
              <a:t>signes d’une grande crise éditoriale, qui durera quasiment dix ans. Les revues majeures du champ (</a:t>
            </a:r>
            <a:r>
              <a:rPr lang="fr-BE" i="1" dirty="0"/>
              <a:t>Joystick</a:t>
            </a:r>
            <a:r>
              <a:rPr lang="fr-BE" dirty="0"/>
              <a:t>, </a:t>
            </a:r>
            <a:r>
              <a:rPr lang="fr-BE" i="1" dirty="0" err="1" smtClean="0"/>
              <a:t>Joypad</a:t>
            </a:r>
            <a:r>
              <a:rPr lang="fr-BE" dirty="0" smtClean="0"/>
              <a:t>, </a:t>
            </a:r>
            <a:r>
              <a:rPr lang="fr-BE" i="1" dirty="0" smtClean="0"/>
              <a:t>Consoles+</a:t>
            </a:r>
            <a:r>
              <a:rPr lang="fr-BE" dirty="0" smtClean="0"/>
              <a:t>) </a:t>
            </a:r>
            <a:r>
              <a:rPr lang="fr-BE" dirty="0"/>
              <a:t>finiront par disparaître après plus de vingt ans de publication.</a:t>
            </a:r>
          </a:p>
          <a:p>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16</a:t>
            </a:fld>
            <a:endParaRPr lang="fr-BE"/>
          </a:p>
        </p:txBody>
      </p:sp>
    </p:spTree>
    <p:extLst>
      <p:ext uri="{BB962C8B-B14F-4D97-AF65-F5344CB8AC3E}">
        <p14:creationId xmlns:p14="http://schemas.microsoft.com/office/powerpoint/2010/main" val="1613053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04664"/>
            <a:ext cx="8229600" cy="1143000"/>
          </a:xfrm>
        </p:spPr>
        <p:txBody>
          <a:bodyPr/>
          <a:lstStyle/>
          <a:p>
            <a:r>
              <a:rPr lang="fr-BE" dirty="0" smtClean="0"/>
              <a:t>Victoire par KO du web ? non</a:t>
            </a:r>
            <a:endParaRPr lang="fr-BE" dirty="0"/>
          </a:p>
        </p:txBody>
      </p:sp>
      <p:pic>
        <p:nvPicPr>
          <p:cNvPr id="7170" name="Picture 2" descr="C:\Users\ULg\Dropbox\histoire et analyse des pratiques du jeu vidéo\asterix2.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21343" y="0"/>
            <a:ext cx="1166281" cy="1569527"/>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4"/>
          <p:cNvSpPr>
            <a:spLocks noGrp="1"/>
          </p:cNvSpPr>
          <p:nvPr>
            <p:ph sz="half" idx="2"/>
          </p:nvPr>
        </p:nvSpPr>
        <p:spPr>
          <a:xfrm>
            <a:off x="683567" y="1556792"/>
            <a:ext cx="8385585" cy="4525963"/>
          </a:xfrm>
        </p:spPr>
        <p:txBody>
          <a:bodyPr/>
          <a:lstStyle/>
          <a:p>
            <a:r>
              <a:rPr lang="fr-BE" dirty="0" smtClean="0"/>
              <a:t>Il existe durant cette période des initiatives papier également</a:t>
            </a:r>
          </a:p>
          <a:p>
            <a:pPr lvl="1"/>
            <a:r>
              <a:rPr lang="fr-BE" i="1" dirty="0" smtClean="0"/>
              <a:t>Canard PC</a:t>
            </a:r>
            <a:r>
              <a:rPr lang="fr-BE" dirty="0" smtClean="0"/>
              <a:t> (créé en 2003 par d’anciens de </a:t>
            </a:r>
            <a:r>
              <a:rPr lang="fr-BE" i="1" dirty="0" smtClean="0"/>
              <a:t>Joystick</a:t>
            </a:r>
            <a:r>
              <a:rPr lang="fr-BE" dirty="0" smtClean="0"/>
              <a:t>)</a:t>
            </a:r>
          </a:p>
          <a:p>
            <a:pPr lvl="1"/>
            <a:r>
              <a:rPr lang="fr-BE" i="1" dirty="0" smtClean="0"/>
              <a:t>Gaming</a:t>
            </a:r>
            <a:r>
              <a:rPr lang="fr-BE" dirty="0" smtClean="0"/>
              <a:t> (créé en 2003, disparu en 2004, anciens de </a:t>
            </a:r>
            <a:r>
              <a:rPr lang="fr-BE" dirty="0" err="1" smtClean="0"/>
              <a:t>Joypad</a:t>
            </a:r>
            <a:r>
              <a:rPr lang="fr-BE" dirty="0" smtClean="0"/>
              <a:t>)</a:t>
            </a:r>
          </a:p>
          <a:p>
            <a:endParaRPr lang="fr-BE" dirty="0" smtClean="0"/>
          </a:p>
        </p:txBody>
      </p:sp>
      <p:pic>
        <p:nvPicPr>
          <p:cNvPr id="7172" name="Picture 4" descr="C:\Users\ULg\Dropbox\histoire et analyse des pratiques du jeu vidéo\couv_Canard_PC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573016"/>
            <a:ext cx="2156604" cy="30731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BO.Dozo\Dropbox\HN2015\Gaming-004---Page-001-(2004-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3580774"/>
            <a:ext cx="2344631" cy="307316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5862128-36B9-40D4-A282-3B184ABD0AA5}" type="slidenum">
              <a:rPr lang="fr-BE" smtClean="0"/>
              <a:t>17</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584684"/>
            <a:ext cx="8229600" cy="1143000"/>
          </a:xfrm>
        </p:spPr>
        <p:txBody>
          <a:bodyPr>
            <a:normAutofit fontScale="90000"/>
          </a:bodyPr>
          <a:lstStyle/>
          <a:p>
            <a:r>
              <a:rPr lang="fr-BE" dirty="0" smtClean="0"/>
              <a:t>Conséquences économiques du passage au web</a:t>
            </a:r>
            <a:endParaRPr lang="fr-BE" dirty="0"/>
          </a:p>
        </p:txBody>
      </p:sp>
      <p:sp>
        <p:nvSpPr>
          <p:cNvPr id="3" name="Espace réservé du contenu 2"/>
          <p:cNvSpPr>
            <a:spLocks noGrp="1"/>
          </p:cNvSpPr>
          <p:nvPr>
            <p:ph idx="1"/>
          </p:nvPr>
        </p:nvSpPr>
        <p:spPr>
          <a:xfrm>
            <a:off x="457199" y="1747353"/>
            <a:ext cx="8229600" cy="4525963"/>
          </a:xfrm>
        </p:spPr>
        <p:txBody>
          <a:bodyPr>
            <a:normAutofit/>
          </a:bodyPr>
          <a:lstStyle/>
          <a:p>
            <a:r>
              <a:rPr lang="fr-BE" dirty="0" smtClean="0"/>
              <a:t>Modèles économiques</a:t>
            </a:r>
          </a:p>
          <a:p>
            <a:pPr lvl="1"/>
            <a:r>
              <a:rPr lang="fr-BE" dirty="0" smtClean="0"/>
              <a:t>Sur le web : quasiment que la publicité ; revenus complémentaires : </a:t>
            </a:r>
            <a:r>
              <a:rPr lang="fr-BE" dirty="0" err="1" smtClean="0"/>
              <a:t>freemium</a:t>
            </a:r>
            <a:r>
              <a:rPr lang="fr-BE" dirty="0"/>
              <a:t>, </a:t>
            </a:r>
            <a:r>
              <a:rPr lang="fr-BE" dirty="0" smtClean="0"/>
              <a:t>abonnement</a:t>
            </a:r>
            <a:endParaRPr lang="fr-BE" dirty="0"/>
          </a:p>
          <a:p>
            <a:pPr lvl="1"/>
            <a:r>
              <a:rPr lang="fr-BE" dirty="0" smtClean="0"/>
              <a:t>Sur papier, </a:t>
            </a:r>
            <a:r>
              <a:rPr lang="fr-BE" i="1" dirty="0" smtClean="0"/>
              <a:t>Canard PC </a:t>
            </a:r>
            <a:r>
              <a:rPr lang="fr-BE" dirty="0" smtClean="0"/>
              <a:t>revendique son indépendance grâce à la vente aux lecteurs ; les autres magazines dépendent des annonceurs (quasi exclusivement du milieu du jeu)</a:t>
            </a:r>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18</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584684"/>
            <a:ext cx="8219257" cy="1116124"/>
          </a:xfrm>
        </p:spPr>
        <p:txBody>
          <a:bodyPr>
            <a:normAutofit fontScale="90000"/>
          </a:bodyPr>
          <a:lstStyle/>
          <a:p>
            <a:r>
              <a:rPr lang="fr-BE" dirty="0"/>
              <a:t>Conséquences </a:t>
            </a:r>
            <a:r>
              <a:rPr lang="fr-BE" dirty="0" smtClean="0"/>
              <a:t>rédactionnelles </a:t>
            </a:r>
            <a:r>
              <a:rPr lang="fr-BE" dirty="0"/>
              <a:t>du passage au web</a:t>
            </a:r>
          </a:p>
        </p:txBody>
      </p:sp>
      <p:sp>
        <p:nvSpPr>
          <p:cNvPr id="3" name="Espace réservé du contenu 2"/>
          <p:cNvSpPr>
            <a:spLocks noGrp="1"/>
          </p:cNvSpPr>
          <p:nvPr>
            <p:ph idx="1"/>
          </p:nvPr>
        </p:nvSpPr>
        <p:spPr>
          <a:xfrm>
            <a:off x="457199" y="1723173"/>
            <a:ext cx="8229600" cy="4525963"/>
          </a:xfrm>
        </p:spPr>
        <p:txBody>
          <a:bodyPr>
            <a:normAutofit fontScale="70000" lnSpcReduction="20000"/>
          </a:bodyPr>
          <a:lstStyle/>
          <a:p>
            <a:r>
              <a:rPr lang="fr-BE" dirty="0" smtClean="0"/>
              <a:t>Traditionnel </a:t>
            </a:r>
            <a:r>
              <a:rPr lang="fr-BE" dirty="0"/>
              <a:t>déroulé « news », « </a:t>
            </a:r>
            <a:r>
              <a:rPr lang="fr-BE" dirty="0" err="1"/>
              <a:t>previews</a:t>
            </a:r>
            <a:r>
              <a:rPr lang="fr-BE" dirty="0"/>
              <a:t> », « tests </a:t>
            </a:r>
            <a:r>
              <a:rPr lang="fr-BE" dirty="0" smtClean="0"/>
              <a:t>» va évoluer</a:t>
            </a:r>
          </a:p>
          <a:p>
            <a:endParaRPr lang="fr-BE" dirty="0" smtClean="0"/>
          </a:p>
          <a:p>
            <a:r>
              <a:rPr lang="fr-BE" dirty="0" smtClean="0"/>
              <a:t>Types </a:t>
            </a:r>
            <a:r>
              <a:rPr lang="fr-BE" dirty="0"/>
              <a:t>de rédactionnel</a:t>
            </a:r>
          </a:p>
          <a:p>
            <a:pPr lvl="1"/>
            <a:r>
              <a:rPr lang="fr-BE" dirty="0" smtClean="0"/>
              <a:t>Sites </a:t>
            </a:r>
            <a:r>
              <a:rPr lang="fr-BE" dirty="0"/>
              <a:t>de news</a:t>
            </a:r>
          </a:p>
          <a:p>
            <a:pPr lvl="1"/>
            <a:r>
              <a:rPr lang="fr-BE" dirty="0"/>
              <a:t>Base de données de </a:t>
            </a:r>
            <a:r>
              <a:rPr lang="fr-BE" dirty="0" smtClean="0"/>
              <a:t>tests</a:t>
            </a:r>
          </a:p>
          <a:p>
            <a:pPr lvl="1"/>
            <a:r>
              <a:rPr lang="fr-BE" dirty="0" smtClean="0"/>
              <a:t>Course à la news</a:t>
            </a:r>
          </a:p>
          <a:p>
            <a:pPr lvl="1"/>
            <a:r>
              <a:rPr lang="fr-BE" dirty="0" smtClean="0"/>
              <a:t>Interviews </a:t>
            </a:r>
            <a:r>
              <a:rPr lang="fr-BE" dirty="0"/>
              <a:t>de créateurs, plus longues</a:t>
            </a:r>
          </a:p>
          <a:p>
            <a:pPr lvl="1"/>
            <a:r>
              <a:rPr lang="fr-BE" dirty="0"/>
              <a:t>Reportages approfondis</a:t>
            </a:r>
          </a:p>
          <a:p>
            <a:pPr marL="0" indent="0" algn="just">
              <a:buNone/>
            </a:pPr>
            <a:endParaRPr lang="fr-BE" dirty="0" smtClean="0"/>
          </a:p>
          <a:p>
            <a:pPr marL="0" indent="0" algn="just">
              <a:buNone/>
            </a:pPr>
            <a:r>
              <a:rPr lang="fr-BE" b="1" dirty="0" smtClean="0"/>
              <a:t>Différentes </a:t>
            </a:r>
            <a:r>
              <a:rPr lang="fr-BE" b="1" dirty="0"/>
              <a:t>réactions vont émerger</a:t>
            </a:r>
            <a:r>
              <a:rPr lang="fr-BE" dirty="0"/>
              <a:t> : de la course à la news aux articles fouillés en passant par des reportages approfondis, toute une gamme de pratiques journalistiques et critiques vont voir le jour, que ce soit en papier ou sur internet, dans des formules concurrentes ou </a:t>
            </a:r>
            <a:r>
              <a:rPr lang="fr-BE" dirty="0" smtClean="0"/>
              <a:t>complémentaires.</a:t>
            </a:r>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19</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rmAutofit/>
          </a:bodyPr>
          <a:lstStyle/>
          <a:p>
            <a:r>
              <a:rPr lang="fr-BE" dirty="0" smtClean="0"/>
              <a:t>Travail en cours : peinture fraîche</a:t>
            </a:r>
            <a:endParaRPr lang="fr-BE" dirty="0"/>
          </a:p>
        </p:txBody>
      </p:sp>
      <p:sp>
        <p:nvSpPr>
          <p:cNvPr id="3" name="Espace réservé du contenu 2"/>
          <p:cNvSpPr>
            <a:spLocks noGrp="1"/>
          </p:cNvSpPr>
          <p:nvPr>
            <p:ph idx="1"/>
          </p:nvPr>
        </p:nvSpPr>
        <p:spPr/>
        <p:txBody>
          <a:bodyPr>
            <a:normAutofit/>
          </a:bodyPr>
          <a:lstStyle/>
          <a:p>
            <a:r>
              <a:rPr lang="fr-BE" dirty="0" smtClean="0"/>
              <a:t>Voire pas de peinture du tout</a:t>
            </a:r>
          </a:p>
          <a:p>
            <a:r>
              <a:rPr lang="fr-BE" dirty="0" err="1" smtClean="0"/>
              <a:t>Ludopresse</a:t>
            </a:r>
            <a:r>
              <a:rPr lang="fr-BE" dirty="0" smtClean="0"/>
              <a:t> : projet de recherche sur la presse </a:t>
            </a:r>
            <a:r>
              <a:rPr lang="fr-BE" dirty="0" err="1" smtClean="0"/>
              <a:t>vidéoludique</a:t>
            </a:r>
            <a:r>
              <a:rPr lang="fr-BE" dirty="0" smtClean="0"/>
              <a:t> francophone</a:t>
            </a:r>
          </a:p>
          <a:p>
            <a:r>
              <a:rPr lang="fr-BE" dirty="0" smtClean="0"/>
              <a:t>Avec Alexis Blanchet, Mathieu </a:t>
            </a:r>
            <a:r>
              <a:rPr lang="fr-BE" dirty="0" err="1" smtClean="0"/>
              <a:t>Triclot</a:t>
            </a:r>
            <a:r>
              <a:rPr lang="fr-BE" dirty="0" smtClean="0"/>
              <a:t>, Vincent Berry, </a:t>
            </a:r>
            <a:r>
              <a:rPr lang="fr-BE" dirty="0" err="1" smtClean="0"/>
              <a:t>Sélim</a:t>
            </a:r>
            <a:r>
              <a:rPr lang="fr-BE" dirty="0" smtClean="0"/>
              <a:t> </a:t>
            </a:r>
            <a:r>
              <a:rPr lang="fr-BE" dirty="0" err="1" smtClean="0"/>
              <a:t>Ammouche</a:t>
            </a:r>
            <a:r>
              <a:rPr lang="fr-BE" dirty="0" smtClean="0"/>
              <a:t>, Colin </a:t>
            </a:r>
            <a:r>
              <a:rPr lang="fr-BE" dirty="0" err="1" smtClean="0"/>
              <a:t>Sidre</a:t>
            </a:r>
            <a:r>
              <a:rPr lang="fr-BE" dirty="0" smtClean="0"/>
              <a:t>, etc.</a:t>
            </a:r>
          </a:p>
          <a:p>
            <a:endParaRPr lang="fr-BE" dirty="0"/>
          </a:p>
        </p:txBody>
      </p:sp>
      <p:pic>
        <p:nvPicPr>
          <p:cNvPr id="1026" name="Picture 2" descr="C:\Users\ULg\Dropbox\histoire et analyse des pratiques du jeu vidéo\pixelshollyw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501466"/>
            <a:ext cx="1604217" cy="221381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Lg\Dropbox\histoire et analyse des pratiques du jeu vidéo\philo jeu vidé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4501466"/>
            <a:ext cx="1512168" cy="2211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Lg\Dropbox\histoire et analyse des pratiques du jeu vidéo\l-experience-virtuel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4478466"/>
            <a:ext cx="1584176" cy="2236484"/>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fld id="{B5862128-36B9-40D4-A282-3B184ABD0AA5}" type="slidenum">
              <a:rPr lang="fr-BE" smtClean="0"/>
              <a:t>2</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rmAutofit fontScale="90000"/>
          </a:bodyPr>
          <a:lstStyle/>
          <a:p>
            <a:r>
              <a:rPr lang="fr-BE" dirty="0" smtClean="0"/>
              <a:t>4. Retour du papier et</a:t>
            </a:r>
            <a:br>
              <a:rPr lang="fr-BE" dirty="0" smtClean="0"/>
            </a:br>
            <a:r>
              <a:rPr lang="fr-BE" dirty="0" smtClean="0"/>
              <a:t> fin du texte sur le web ? </a:t>
            </a:r>
            <a:endParaRPr lang="fr-BE" dirty="0"/>
          </a:p>
        </p:txBody>
      </p:sp>
      <p:sp>
        <p:nvSpPr>
          <p:cNvPr id="3" name="Espace réservé du contenu 2"/>
          <p:cNvSpPr>
            <a:spLocks noGrp="1"/>
          </p:cNvSpPr>
          <p:nvPr>
            <p:ph idx="1"/>
          </p:nvPr>
        </p:nvSpPr>
        <p:spPr>
          <a:xfrm>
            <a:off x="457199" y="1916832"/>
            <a:ext cx="8229600" cy="4525963"/>
          </a:xfrm>
        </p:spPr>
        <p:txBody>
          <a:bodyPr>
            <a:normAutofit/>
          </a:bodyPr>
          <a:lstStyle/>
          <a:p>
            <a:r>
              <a:rPr lang="fr-BE" dirty="0" smtClean="0"/>
              <a:t>Analyse </a:t>
            </a:r>
            <a:r>
              <a:rPr lang="fr-BE" dirty="0" smtClean="0"/>
              <a:t>d’Ivan </a:t>
            </a:r>
            <a:r>
              <a:rPr lang="fr-BE" dirty="0" err="1" smtClean="0"/>
              <a:t>Gaudé</a:t>
            </a:r>
            <a:r>
              <a:rPr lang="fr-BE" dirty="0" smtClean="0"/>
              <a:t> </a:t>
            </a:r>
            <a:r>
              <a:rPr lang="fr-BE" dirty="0" smtClean="0"/>
              <a:t>(Ivan </a:t>
            </a:r>
            <a:r>
              <a:rPr lang="fr-BE" dirty="0" smtClean="0"/>
              <a:t>le Fou, directeur de la rédaction de </a:t>
            </a:r>
            <a:r>
              <a:rPr lang="fr-BE" i="1" dirty="0" smtClean="0"/>
              <a:t>Canard PC</a:t>
            </a:r>
            <a:r>
              <a:rPr lang="fr-BE" dirty="0" smtClean="0"/>
              <a:t>)</a:t>
            </a:r>
          </a:p>
          <a:p>
            <a:r>
              <a:rPr lang="fr-BE" dirty="0" smtClean="0"/>
              <a:t>Émergence des </a:t>
            </a:r>
            <a:r>
              <a:rPr lang="fr-BE" dirty="0" err="1" smtClean="0"/>
              <a:t>youtubers</a:t>
            </a:r>
            <a:r>
              <a:rPr lang="fr-BE" dirty="0" smtClean="0"/>
              <a:t> et de </a:t>
            </a:r>
            <a:r>
              <a:rPr lang="fr-BE" dirty="0" err="1" smtClean="0"/>
              <a:t>Twitch</a:t>
            </a:r>
            <a:endParaRPr lang="fr-BE" dirty="0" smtClean="0"/>
          </a:p>
          <a:p>
            <a:r>
              <a:rPr lang="fr-BE" dirty="0" smtClean="0"/>
              <a:t>Modèle économique de la presse web fragile</a:t>
            </a:r>
          </a:p>
          <a:p>
            <a:pPr lvl="1"/>
            <a:r>
              <a:rPr lang="fr-BE" dirty="0"/>
              <a:t>d</a:t>
            </a:r>
            <a:r>
              <a:rPr lang="fr-BE" dirty="0" smtClean="0"/>
              <a:t>épend de la pub</a:t>
            </a:r>
          </a:p>
          <a:p>
            <a:pPr lvl="1"/>
            <a:r>
              <a:rPr lang="fr-BE" dirty="0"/>
              <a:t>l</a:t>
            </a:r>
            <a:r>
              <a:rPr lang="fr-BE" dirty="0" smtClean="0"/>
              <a:t>a pub va au clic</a:t>
            </a:r>
          </a:p>
          <a:p>
            <a:pPr lvl="1"/>
            <a:r>
              <a:rPr lang="fr-BE" dirty="0" smtClean="0"/>
              <a:t>« petits arrangements » possibles (</a:t>
            </a:r>
            <a:r>
              <a:rPr lang="fr-BE" dirty="0" err="1" smtClean="0"/>
              <a:t>Doritos</a:t>
            </a:r>
            <a:r>
              <a:rPr lang="fr-BE" dirty="0" smtClean="0"/>
              <a:t> </a:t>
            </a:r>
            <a:r>
              <a:rPr lang="fr-BE" dirty="0" err="1" smtClean="0"/>
              <a:t>Gate</a:t>
            </a:r>
            <a:r>
              <a:rPr lang="fr-BE" dirty="0" smtClean="0"/>
              <a:t>). </a:t>
            </a:r>
            <a:r>
              <a:rPr lang="fr-BE" sz="2000" dirty="0" smtClean="0"/>
              <a:t>Voir </a:t>
            </a:r>
            <a:r>
              <a:rPr lang="fr-BE" sz="2000" dirty="0"/>
              <a:t>article de </a:t>
            </a:r>
            <a:r>
              <a:rPr lang="fr-BE" sz="2000" i="1" dirty="0"/>
              <a:t>Libération</a:t>
            </a:r>
            <a:r>
              <a:rPr lang="fr-BE" sz="2000" dirty="0"/>
              <a:t> du 7/7/2015, Erwan </a:t>
            </a:r>
            <a:r>
              <a:rPr lang="fr-BE" sz="2000" dirty="0" err="1"/>
              <a:t>Cario</a:t>
            </a:r>
            <a:r>
              <a:rPr lang="fr-BE" sz="2000" dirty="0"/>
              <a:t>, « </a:t>
            </a:r>
            <a:r>
              <a:rPr lang="fr-BE" sz="2000" dirty="0" err="1"/>
              <a:t>Gamekult</a:t>
            </a:r>
            <a:r>
              <a:rPr lang="fr-BE" sz="2000" dirty="0"/>
              <a:t> : “On ne peut pas vivre de la pub sans compromission”».</a:t>
            </a:r>
          </a:p>
          <a:p>
            <a:pPr lvl="1"/>
            <a:endParaRPr lang="fr-BE" dirty="0" smtClean="0"/>
          </a:p>
          <a:p>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20</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rmAutofit/>
          </a:bodyPr>
          <a:lstStyle/>
          <a:p>
            <a:r>
              <a:rPr lang="fr-BE" sz="4000" dirty="0" smtClean="0"/>
              <a:t>Presse papier, le retour</a:t>
            </a:r>
            <a:endParaRPr lang="fr-BE" sz="4000" dirty="0"/>
          </a:p>
        </p:txBody>
      </p:sp>
      <p:pic>
        <p:nvPicPr>
          <p:cNvPr id="1026" name="Picture 2" descr="C:\Users\ULg\Dropbox\histoire et analyse des pratiques du jeu vidéo\Produit_AncienNum_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3225316"/>
            <a:ext cx="228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Lg\Dropbox\histoire et analyse des pratiques du jeu vidéo\games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6703" y="1844824"/>
            <a:ext cx="2830592" cy="3784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Lg\Dropbox\histoire et analyse des pratiques du jeu vidéo\thegame_cou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2930412"/>
            <a:ext cx="2507805" cy="33429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Lg\Downloads\DiP4sT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5139" y="116632"/>
            <a:ext cx="1954014" cy="26369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Lg\Dropbox\histoire et analyse des pratiques du jeu vidéo\Icare_couv.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46" y="116632"/>
            <a:ext cx="2114835" cy="286912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5862128-36B9-40D4-A282-3B184ABD0AA5}" type="slidenum">
              <a:rPr lang="fr-BE" smtClean="0"/>
              <a:t>21</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Arguments intéressants</a:t>
            </a:r>
            <a:endParaRPr lang="fr-BE" dirty="0"/>
          </a:p>
        </p:txBody>
      </p:sp>
      <p:sp>
        <p:nvSpPr>
          <p:cNvPr id="3" name="Espace réservé du contenu 2"/>
          <p:cNvSpPr>
            <a:spLocks noGrp="1"/>
          </p:cNvSpPr>
          <p:nvPr>
            <p:ph idx="1"/>
          </p:nvPr>
        </p:nvSpPr>
        <p:spPr/>
        <p:txBody>
          <a:bodyPr>
            <a:normAutofit fontScale="85000" lnSpcReduction="20000"/>
          </a:bodyPr>
          <a:lstStyle/>
          <a:p>
            <a:r>
              <a:rPr lang="fr-BE" dirty="0" smtClean="0"/>
              <a:t>« mettre </a:t>
            </a:r>
            <a:r>
              <a:rPr lang="fr-BE" dirty="0"/>
              <a:t>des visages et des voix derrière les </a:t>
            </a:r>
            <a:r>
              <a:rPr lang="fr-BE" dirty="0" smtClean="0"/>
              <a:t>pixels » (</a:t>
            </a:r>
            <a:r>
              <a:rPr lang="fr-BE" b="1" i="1" dirty="0" err="1" smtClean="0"/>
              <a:t>Games</a:t>
            </a:r>
            <a:r>
              <a:rPr lang="fr-BE" dirty="0" smtClean="0"/>
              <a:t>)</a:t>
            </a:r>
          </a:p>
          <a:p>
            <a:r>
              <a:rPr lang="fr-BE" dirty="0" smtClean="0"/>
              <a:t>« Un </a:t>
            </a:r>
            <a:r>
              <a:rPr lang="fr-BE" dirty="0"/>
              <a:t>magazine dédié aux joueurs adultes, la génération </a:t>
            </a:r>
            <a:r>
              <a:rPr lang="fr-BE" dirty="0" smtClean="0"/>
              <a:t>"Super </a:t>
            </a:r>
            <a:r>
              <a:rPr lang="fr-BE" dirty="0"/>
              <a:t>Nintendo / </a:t>
            </a:r>
            <a:r>
              <a:rPr lang="fr-BE" dirty="0" smtClean="0"/>
              <a:t>PlayStation" » (</a:t>
            </a:r>
            <a:r>
              <a:rPr lang="fr-BE" b="1" i="1" dirty="0" smtClean="0"/>
              <a:t>The Game</a:t>
            </a:r>
            <a:r>
              <a:rPr lang="fr-BE" dirty="0" smtClean="0"/>
              <a:t>)</a:t>
            </a:r>
          </a:p>
          <a:p>
            <a:r>
              <a:rPr lang="fr-BE" dirty="0" smtClean="0"/>
              <a:t>« les </a:t>
            </a:r>
            <a:r>
              <a:rPr lang="fr-BE" dirty="0"/>
              <a:t>critiques seront vraiment assumées comme telles. Pas de note, pas de pavé technique, aucune prétention à l’objectivité : on est là pour faire partager notre ressenti, pas des listes de </a:t>
            </a:r>
            <a:r>
              <a:rPr lang="fr-BE" dirty="0" err="1" smtClean="0"/>
              <a:t>features</a:t>
            </a:r>
            <a:r>
              <a:rPr lang="fr-BE" dirty="0" smtClean="0"/>
              <a:t> » (sur le site </a:t>
            </a:r>
            <a:r>
              <a:rPr lang="fr-BE" dirty="0" err="1" smtClean="0"/>
              <a:t>zqsd</a:t>
            </a:r>
            <a:r>
              <a:rPr lang="fr-BE" dirty="0" smtClean="0"/>
              <a:t>, à propos de </a:t>
            </a:r>
            <a:r>
              <a:rPr lang="fr-BE" b="1" i="1" dirty="0" smtClean="0"/>
              <a:t>JV Le </a:t>
            </a:r>
            <a:r>
              <a:rPr lang="fr-BE" b="1" i="1" dirty="0" err="1" smtClean="0"/>
              <a:t>mag</a:t>
            </a:r>
            <a:r>
              <a:rPr lang="fr-BE" dirty="0" smtClean="0"/>
              <a:t>)</a:t>
            </a:r>
          </a:p>
          <a:p>
            <a:endParaRPr lang="fr-BE" dirty="0" smtClean="0"/>
          </a:p>
          <a:p>
            <a:pPr marL="0" indent="0">
              <a:buNone/>
            </a:pPr>
            <a:r>
              <a:rPr lang="fr-BE" dirty="0" smtClean="0">
                <a:sym typeface="Wingdings" panose="05000000000000000000" pitchFamily="2" charset="2"/>
              </a:rPr>
              <a:t> </a:t>
            </a:r>
            <a:r>
              <a:rPr lang="fr-BE" b="1" dirty="0" smtClean="0">
                <a:sym typeface="Wingdings" panose="05000000000000000000" pitchFamily="2" charset="2"/>
              </a:rPr>
              <a:t>Diversité de points de vue : maturité de la presse </a:t>
            </a:r>
            <a:r>
              <a:rPr lang="fr-BE" b="1" dirty="0" err="1" smtClean="0">
                <a:sym typeface="Wingdings" panose="05000000000000000000" pitchFamily="2" charset="2"/>
              </a:rPr>
              <a:t>vidéoludique</a:t>
            </a:r>
            <a:r>
              <a:rPr lang="fr-BE" b="1" dirty="0" smtClean="0">
                <a:sym typeface="Wingdings" panose="05000000000000000000" pitchFamily="2" charset="2"/>
              </a:rPr>
              <a:t> ?</a:t>
            </a:r>
            <a:endParaRPr lang="fr-BE" b="1"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22</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Les communautés</a:t>
            </a:r>
            <a:endParaRPr lang="fr-BE" dirty="0"/>
          </a:p>
        </p:txBody>
      </p:sp>
      <p:sp>
        <p:nvSpPr>
          <p:cNvPr id="3" name="Espace réservé du contenu 2"/>
          <p:cNvSpPr>
            <a:spLocks noGrp="1"/>
          </p:cNvSpPr>
          <p:nvPr>
            <p:ph idx="1"/>
          </p:nvPr>
        </p:nvSpPr>
        <p:spPr/>
        <p:txBody>
          <a:bodyPr>
            <a:normAutofit/>
          </a:bodyPr>
          <a:lstStyle/>
          <a:p>
            <a:r>
              <a:rPr lang="fr-BE" dirty="0" smtClean="0"/>
              <a:t>Ton adolescent de cette presse qui s’adresse pour la première fois à cette tranche d’âge</a:t>
            </a:r>
          </a:p>
          <a:p>
            <a:r>
              <a:rPr lang="fr-BE" dirty="0" smtClean="0"/>
              <a:t>Création de communautés émotionnelles</a:t>
            </a:r>
          </a:p>
          <a:p>
            <a:r>
              <a:rPr lang="fr-BE" dirty="0" smtClean="0"/>
              <a:t>Courrier des lecteurs, partage de </a:t>
            </a:r>
            <a:r>
              <a:rPr lang="fr-BE" dirty="0" err="1" smtClean="0"/>
              <a:t>cheat</a:t>
            </a:r>
            <a:r>
              <a:rPr lang="fr-BE" dirty="0" smtClean="0"/>
              <a:t> codes</a:t>
            </a:r>
          </a:p>
          <a:p>
            <a:endParaRPr lang="fr-BE" dirty="0"/>
          </a:p>
          <a:p>
            <a:r>
              <a:rPr lang="fr-BE" dirty="0" smtClean="0"/>
              <a:t>Importance des forums (en particulier ceux de jeuxvideo.com, Bla-bla 15-18 et Bla-bla 18-25)</a:t>
            </a:r>
          </a:p>
        </p:txBody>
      </p:sp>
      <p:sp>
        <p:nvSpPr>
          <p:cNvPr id="5" name="ZoneTexte 4"/>
          <p:cNvSpPr txBox="1"/>
          <p:nvPr/>
        </p:nvSpPr>
        <p:spPr>
          <a:xfrm>
            <a:off x="7860005" y="5583438"/>
            <a:ext cx="1209148" cy="646331"/>
          </a:xfrm>
          <a:prstGeom prst="rect">
            <a:avLst/>
          </a:prstGeom>
          <a:noFill/>
        </p:spPr>
        <p:txBody>
          <a:bodyPr wrap="square" rtlCol="0">
            <a:spAutoFit/>
          </a:bodyPr>
          <a:lstStyle/>
          <a:p>
            <a:r>
              <a:rPr lang="fr-BE" dirty="0"/>
              <a:t>RIP </a:t>
            </a:r>
            <a:r>
              <a:rPr lang="fr-BE" dirty="0" err="1"/>
              <a:t>Seb</a:t>
            </a:r>
            <a:endParaRPr lang="fr-BE" dirty="0"/>
          </a:p>
          <a:p>
            <a:endParaRPr lang="fr-BE" dirty="0"/>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23</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Des amis de papier</a:t>
            </a:r>
            <a:endParaRPr lang="fr-BE" dirty="0"/>
          </a:p>
        </p:txBody>
      </p:sp>
      <p:sp>
        <p:nvSpPr>
          <p:cNvPr id="3" name="Espace réservé du contenu 2"/>
          <p:cNvSpPr>
            <a:spLocks noGrp="1"/>
          </p:cNvSpPr>
          <p:nvPr>
            <p:ph idx="1"/>
          </p:nvPr>
        </p:nvSpPr>
        <p:spPr/>
        <p:txBody>
          <a:bodyPr>
            <a:normAutofit/>
          </a:bodyPr>
          <a:lstStyle/>
          <a:p>
            <a:r>
              <a:rPr lang="fr-BE" dirty="0" smtClean="0"/>
              <a:t>Lien fort entre lecteurs et rédacteurs</a:t>
            </a:r>
          </a:p>
          <a:p>
            <a:pPr lvl="1"/>
            <a:r>
              <a:rPr lang="fr-BE" dirty="0" smtClean="0"/>
              <a:t>Communautés autour des magazines, mais aussi autour de certaines figures (ex. Caféine, rédacteur en chef de </a:t>
            </a:r>
            <a:r>
              <a:rPr lang="fr-BE" i="1" dirty="0" smtClean="0"/>
              <a:t>Joystick</a:t>
            </a:r>
            <a:r>
              <a:rPr lang="fr-BE" dirty="0" smtClean="0"/>
              <a:t>, créateur de Cafzone.net)</a:t>
            </a:r>
          </a:p>
          <a:p>
            <a:r>
              <a:rPr lang="fr-BE" dirty="0" smtClean="0"/>
              <a:t>Mise en scène des journalistes (trombinoscope, roman-photo, vidéo, etc.)</a:t>
            </a:r>
          </a:p>
          <a:p>
            <a:r>
              <a:rPr lang="fr-BE" dirty="0" smtClean="0"/>
              <a:t>Émotions partagées, par l’écriture</a:t>
            </a:r>
          </a:p>
        </p:txBody>
      </p:sp>
      <p:sp>
        <p:nvSpPr>
          <p:cNvPr id="5" name="ZoneTexte 4"/>
          <p:cNvSpPr txBox="1"/>
          <p:nvPr/>
        </p:nvSpPr>
        <p:spPr>
          <a:xfrm>
            <a:off x="7860005" y="5583438"/>
            <a:ext cx="1209148" cy="646331"/>
          </a:xfrm>
          <a:prstGeom prst="rect">
            <a:avLst/>
          </a:prstGeom>
          <a:noFill/>
        </p:spPr>
        <p:txBody>
          <a:bodyPr wrap="square" rtlCol="0">
            <a:spAutoFit/>
          </a:bodyPr>
          <a:lstStyle/>
          <a:p>
            <a:r>
              <a:rPr lang="fr-BE" dirty="0"/>
              <a:t>RIP </a:t>
            </a:r>
            <a:r>
              <a:rPr lang="fr-BE" dirty="0" err="1"/>
              <a:t>Seb</a:t>
            </a:r>
            <a:endParaRPr lang="fr-BE" dirty="0"/>
          </a:p>
          <a:p>
            <a:endParaRPr lang="fr-BE" dirty="0"/>
          </a:p>
        </p:txBody>
      </p:sp>
      <p:sp>
        <p:nvSpPr>
          <p:cNvPr id="6" name="Espace réservé du numéro de diapositive 5"/>
          <p:cNvSpPr>
            <a:spLocks noGrp="1"/>
          </p:cNvSpPr>
          <p:nvPr>
            <p:ph type="sldNum" sz="quarter" idx="12"/>
          </p:nvPr>
        </p:nvSpPr>
        <p:spPr/>
        <p:txBody>
          <a:bodyPr/>
          <a:lstStyle/>
          <a:p>
            <a:fld id="{B5862128-36B9-40D4-A282-3B184ABD0AA5}" type="slidenum">
              <a:rPr lang="fr-BE" smtClean="0"/>
              <a:t>24</a:t>
            </a:fld>
            <a:endParaRPr lang="fr-BE"/>
          </a:p>
        </p:txBody>
      </p:sp>
    </p:spTree>
    <p:extLst>
      <p:ext uri="{BB962C8B-B14F-4D97-AF65-F5344CB8AC3E}">
        <p14:creationId xmlns:p14="http://schemas.microsoft.com/office/powerpoint/2010/main" val="3841866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Sources primaires</a:t>
            </a:r>
            <a:endParaRPr lang="fr-BE" dirty="0"/>
          </a:p>
        </p:txBody>
      </p:sp>
      <p:sp>
        <p:nvSpPr>
          <p:cNvPr id="3" name="Espace réservé du contenu 2"/>
          <p:cNvSpPr>
            <a:spLocks noGrp="1"/>
          </p:cNvSpPr>
          <p:nvPr>
            <p:ph idx="1"/>
          </p:nvPr>
        </p:nvSpPr>
        <p:spPr/>
        <p:txBody>
          <a:bodyPr>
            <a:normAutofit/>
          </a:bodyPr>
          <a:lstStyle/>
          <a:p>
            <a:r>
              <a:rPr lang="fr-BE" sz="2400" dirty="0" smtClean="0"/>
              <a:t>L’incontournable </a:t>
            </a:r>
            <a:r>
              <a:rPr lang="fr-BE" sz="2400" dirty="0" err="1" smtClean="0"/>
              <a:t>Abandonware</a:t>
            </a:r>
            <a:r>
              <a:rPr lang="fr-BE" sz="2400" dirty="0" smtClean="0"/>
              <a:t> – magazines</a:t>
            </a:r>
          </a:p>
          <a:p>
            <a:pPr marL="0" indent="0">
              <a:buNone/>
            </a:pPr>
            <a:r>
              <a:rPr lang="fr-BE" sz="2400" dirty="0"/>
              <a:t>http://www.abandonware-magazines.org/</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708920"/>
            <a:ext cx="8070657" cy="374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4"/>
          <p:cNvSpPr>
            <a:spLocks noGrp="1"/>
          </p:cNvSpPr>
          <p:nvPr>
            <p:ph type="sldNum" sz="quarter" idx="12"/>
          </p:nvPr>
        </p:nvSpPr>
        <p:spPr/>
        <p:txBody>
          <a:bodyPr/>
          <a:lstStyle/>
          <a:p>
            <a:fld id="{B5862128-36B9-40D4-A282-3B184ABD0AA5}" type="slidenum">
              <a:rPr lang="fr-BE" smtClean="0"/>
              <a:t>25</a:t>
            </a:fld>
            <a:endParaRPr lang="fr-BE"/>
          </a:p>
        </p:txBody>
      </p:sp>
    </p:spTree>
    <p:extLst>
      <p:ext uri="{BB962C8B-B14F-4D97-AF65-F5344CB8AC3E}">
        <p14:creationId xmlns:p14="http://schemas.microsoft.com/office/powerpoint/2010/main" val="28310538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C:\Users\ULg\Dropbox\histoire et analyse des pratiques du jeu vidéo\game_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B5862128-36B9-40D4-A282-3B184ABD0AA5}" type="slidenum">
              <a:rPr lang="fr-BE" smtClean="0"/>
              <a:t>26</a:t>
            </a:fld>
            <a:endParaRPr lang="fr-BE"/>
          </a:p>
        </p:txBody>
      </p:sp>
    </p:spTree>
    <p:extLst>
      <p:ext uri="{BB962C8B-B14F-4D97-AF65-F5344CB8AC3E}">
        <p14:creationId xmlns:p14="http://schemas.microsoft.com/office/powerpoint/2010/main" val="854777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Quatre périodes</a:t>
            </a:r>
            <a:endParaRPr lang="fr-BE" dirty="0"/>
          </a:p>
        </p:txBody>
      </p:sp>
      <p:sp>
        <p:nvSpPr>
          <p:cNvPr id="3" name="Espace réservé du contenu 2"/>
          <p:cNvSpPr>
            <a:spLocks noGrp="1"/>
          </p:cNvSpPr>
          <p:nvPr>
            <p:ph idx="1"/>
          </p:nvPr>
        </p:nvSpPr>
        <p:spPr/>
        <p:txBody>
          <a:bodyPr>
            <a:normAutofit/>
          </a:bodyPr>
          <a:lstStyle/>
          <a:p>
            <a:r>
              <a:rPr lang="fr-BE" dirty="0" smtClean="0"/>
              <a:t>Les pionniers (1982-1990)</a:t>
            </a:r>
          </a:p>
          <a:p>
            <a:r>
              <a:rPr lang="fr-BE" dirty="0" smtClean="0"/>
              <a:t>L’âge d’or (1990-2000)</a:t>
            </a:r>
          </a:p>
          <a:p>
            <a:r>
              <a:rPr lang="fr-BE" dirty="0" smtClean="0"/>
              <a:t>Concentration éditoriale et concurrence </a:t>
            </a:r>
            <a:r>
              <a:rPr lang="fr-BE" dirty="0" smtClean="0"/>
              <a:t>progressive du web (2000-2012)</a:t>
            </a:r>
          </a:p>
          <a:p>
            <a:r>
              <a:rPr lang="fr-BE" dirty="0" smtClean="0"/>
              <a:t>Le retour de la presse papier (2013-)</a:t>
            </a:r>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3</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normAutofit/>
          </a:bodyPr>
          <a:lstStyle/>
          <a:p>
            <a:r>
              <a:rPr lang="fr-BE" dirty="0" smtClean="0"/>
              <a:t>1. Les pionniers : Tilt et Joystick</a:t>
            </a:r>
            <a:endParaRPr lang="fr-BE" dirty="0"/>
          </a:p>
        </p:txBody>
      </p:sp>
      <p:sp>
        <p:nvSpPr>
          <p:cNvPr id="3" name="Espace réservé du contenu 2"/>
          <p:cNvSpPr>
            <a:spLocks noGrp="1"/>
          </p:cNvSpPr>
          <p:nvPr>
            <p:ph idx="1"/>
          </p:nvPr>
        </p:nvSpPr>
        <p:spPr/>
        <p:txBody>
          <a:bodyPr>
            <a:normAutofit/>
          </a:bodyPr>
          <a:lstStyle/>
          <a:p>
            <a:r>
              <a:rPr lang="fr-BE" dirty="0" smtClean="0"/>
              <a:t>Premier : </a:t>
            </a:r>
            <a:r>
              <a:rPr lang="fr-BE" i="1" dirty="0" smtClean="0"/>
              <a:t>Tilt</a:t>
            </a:r>
            <a:r>
              <a:rPr lang="fr-BE" dirty="0" smtClean="0"/>
              <a:t>, </a:t>
            </a:r>
            <a:r>
              <a:rPr lang="fr-BE" dirty="0"/>
              <a:t>éditions </a:t>
            </a:r>
            <a:r>
              <a:rPr lang="fr-BE" dirty="0" smtClean="0"/>
              <a:t>Mondiales, septembre 1982</a:t>
            </a:r>
          </a:p>
          <a:p>
            <a:r>
              <a:rPr lang="fr-BE" dirty="0"/>
              <a:t>122 numéros ; dernier numéro janvier 1994</a:t>
            </a:r>
          </a:p>
          <a:p>
            <a:r>
              <a:rPr lang="fr-BE" dirty="0" smtClean="0"/>
              <a:t>Rédacteur en chef connu: </a:t>
            </a:r>
            <a:r>
              <a:rPr lang="fr-BE" dirty="0"/>
              <a:t>Jean-Michel </a:t>
            </a:r>
            <a:r>
              <a:rPr lang="fr-BE" dirty="0" err="1" smtClean="0"/>
              <a:t>Blottière</a:t>
            </a:r>
            <a:endParaRPr lang="fr-BE" dirty="0"/>
          </a:p>
        </p:txBody>
      </p:sp>
      <p:pic>
        <p:nvPicPr>
          <p:cNvPr id="2050" name="Picture 2" descr="C:\Users\ULg\Dropbox\histoire et analyse des pratiques du jeu vidéo\TILT 001 (Septembre - Octobre 1982) - Page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925984"/>
            <a:ext cx="2170272" cy="2914403"/>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fld id="{B5862128-36B9-40D4-A282-3B184ABD0AA5}" type="slidenum">
              <a:rPr lang="fr-BE" smtClean="0"/>
              <a:t>4</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i="1" dirty="0" smtClean="0"/>
              <a:t>Joystick</a:t>
            </a:r>
            <a:endParaRPr lang="fr-BE" i="1" dirty="0"/>
          </a:p>
        </p:txBody>
      </p:sp>
      <p:sp>
        <p:nvSpPr>
          <p:cNvPr id="3" name="Espace réservé du contenu 2"/>
          <p:cNvSpPr>
            <a:spLocks noGrp="1"/>
          </p:cNvSpPr>
          <p:nvPr>
            <p:ph idx="1"/>
          </p:nvPr>
        </p:nvSpPr>
        <p:spPr/>
        <p:txBody>
          <a:bodyPr>
            <a:normAutofit/>
          </a:bodyPr>
          <a:lstStyle/>
          <a:p>
            <a:r>
              <a:rPr lang="fr-BE" dirty="0" smtClean="0"/>
              <a:t>Avant </a:t>
            </a:r>
            <a:r>
              <a:rPr lang="fr-BE" i="1" dirty="0" smtClean="0"/>
              <a:t>Joystick</a:t>
            </a:r>
            <a:r>
              <a:rPr lang="fr-BE" dirty="0" smtClean="0"/>
              <a:t> : </a:t>
            </a:r>
            <a:r>
              <a:rPr lang="fr-BE" i="1" dirty="0" err="1"/>
              <a:t>Hebdogiciel</a:t>
            </a:r>
            <a:endParaRPr lang="fr-BE" dirty="0" smtClean="0"/>
          </a:p>
          <a:p>
            <a:r>
              <a:rPr lang="fr-BE" i="1" dirty="0" smtClean="0"/>
              <a:t>Joystick</a:t>
            </a:r>
            <a:r>
              <a:rPr lang="fr-BE" dirty="0" smtClean="0"/>
              <a:t> : novembre 1988 – novembre 2012</a:t>
            </a:r>
          </a:p>
          <a:p>
            <a:r>
              <a:rPr lang="fr-BE" dirty="0" smtClean="0"/>
              <a:t>Au début : listing de </a:t>
            </a:r>
            <a:r>
              <a:rPr lang="fr-BE" dirty="0" err="1" smtClean="0"/>
              <a:t>cheat</a:t>
            </a:r>
            <a:r>
              <a:rPr lang="fr-BE" dirty="0" smtClean="0"/>
              <a:t> codes, puis tests</a:t>
            </a:r>
          </a:p>
          <a:p>
            <a:r>
              <a:rPr lang="fr-BE" dirty="0" smtClean="0"/>
              <a:t>Janvier 1990 : passe de </a:t>
            </a:r>
            <a:r>
              <a:rPr lang="fr-BE" i="1" dirty="0" smtClean="0"/>
              <a:t>Joystick Hebdo </a:t>
            </a:r>
            <a:r>
              <a:rPr lang="fr-BE" dirty="0" smtClean="0"/>
              <a:t>à </a:t>
            </a:r>
            <a:r>
              <a:rPr lang="fr-BE" i="1" dirty="0" smtClean="0"/>
              <a:t>Joystick</a:t>
            </a:r>
            <a:r>
              <a:rPr lang="fr-BE" dirty="0" smtClean="0"/>
              <a:t>, devient mensuel</a:t>
            </a:r>
          </a:p>
          <a:p>
            <a:r>
              <a:rPr lang="fr-BE" dirty="0" smtClean="0"/>
              <a:t>Hachette (1993-2003), Future / </a:t>
            </a:r>
            <a:r>
              <a:rPr lang="fr-BE" dirty="0"/>
              <a:t>Yellow </a:t>
            </a:r>
            <a:r>
              <a:rPr lang="fr-BE" dirty="0" smtClean="0"/>
              <a:t>media (2003-2009 puis fin 2011), </a:t>
            </a:r>
            <a:r>
              <a:rPr lang="fr-BE" dirty="0"/>
              <a:t>M.E.R. </a:t>
            </a:r>
            <a:r>
              <a:rPr lang="fr-BE" dirty="0" smtClean="0"/>
              <a:t>7 (23/11/2012)</a:t>
            </a:r>
            <a:endParaRPr lang="fr-BE" dirty="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5</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endParaRPr lang="fr-BE" dirty="0"/>
          </a:p>
        </p:txBody>
      </p:sp>
      <p:pic>
        <p:nvPicPr>
          <p:cNvPr id="3074" name="Picture 2" descr="C:\Users\ULg\Dropbox\histoire et analyse des pratiques du jeu vidéo\JoyHebdo1-page001-couv.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4846" y="116632"/>
            <a:ext cx="2975066" cy="41044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Lg\Dropbox\histoire et analyse des pratiques du jeu vidéo\joystick - N°1 - janvier 1990 -  page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2924944"/>
            <a:ext cx="2757231" cy="38289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Lg\Dropbox\histoire et analyse des pratiques du jeu vidéo\Joystick 040 - Page 001 (1993-07-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3139" y="116632"/>
            <a:ext cx="2926013"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5862128-36B9-40D4-A282-3B184ABD0AA5}" type="slidenum">
              <a:rPr lang="fr-BE" smtClean="0"/>
              <a:t>6</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251519" y="584684"/>
            <a:ext cx="8640960" cy="1143000"/>
          </a:xfrm>
        </p:spPr>
        <p:txBody>
          <a:bodyPr>
            <a:normAutofit fontScale="90000"/>
          </a:bodyPr>
          <a:lstStyle/>
          <a:p>
            <a:r>
              <a:rPr lang="fr-BE" dirty="0" smtClean="0"/>
              <a:t>2. L’âge d’or :</a:t>
            </a:r>
            <a:br>
              <a:rPr lang="fr-BE" dirty="0" smtClean="0"/>
            </a:br>
            <a:r>
              <a:rPr lang="fr-BE" dirty="0" smtClean="0"/>
              <a:t> apparition de la presse console</a:t>
            </a:r>
            <a:endParaRPr lang="fr-BE" dirty="0"/>
          </a:p>
        </p:txBody>
      </p:sp>
      <p:sp>
        <p:nvSpPr>
          <p:cNvPr id="3" name="Espace réservé du contenu 2"/>
          <p:cNvSpPr>
            <a:spLocks noGrp="1"/>
          </p:cNvSpPr>
          <p:nvPr>
            <p:ph idx="1"/>
          </p:nvPr>
        </p:nvSpPr>
        <p:spPr>
          <a:xfrm>
            <a:off x="457199" y="1916832"/>
            <a:ext cx="8229600" cy="4525963"/>
          </a:xfrm>
        </p:spPr>
        <p:txBody>
          <a:bodyPr>
            <a:normAutofit lnSpcReduction="10000"/>
          </a:bodyPr>
          <a:lstStyle/>
          <a:p>
            <a:pPr marL="0" indent="0" algn="just">
              <a:buNone/>
            </a:pPr>
            <a:r>
              <a:rPr lang="fr-BE" dirty="0" smtClean="0"/>
              <a:t>Volonté de distinction :</a:t>
            </a:r>
          </a:p>
          <a:p>
            <a:pPr lvl="1" algn="just"/>
            <a:r>
              <a:rPr lang="fr-BE" dirty="0"/>
              <a:t>	</a:t>
            </a:r>
            <a:r>
              <a:rPr lang="fr-BE" dirty="0" smtClean="0"/>
              <a:t>par marque / généraliste</a:t>
            </a:r>
          </a:p>
          <a:p>
            <a:pPr lvl="1" algn="just"/>
            <a:r>
              <a:rPr lang="fr-BE" dirty="0"/>
              <a:t>	</a:t>
            </a:r>
            <a:r>
              <a:rPr lang="fr-BE" dirty="0" smtClean="0"/>
              <a:t>ton adolescent / critique à vocation plus sérieuse</a:t>
            </a:r>
          </a:p>
          <a:p>
            <a:pPr lvl="1" algn="just"/>
            <a:r>
              <a:rPr lang="fr-BE" dirty="0"/>
              <a:t>	</a:t>
            </a:r>
            <a:r>
              <a:rPr lang="fr-BE" dirty="0" smtClean="0"/>
              <a:t>présence ou non de cadeaux et goodies (CD, disquette, K7 </a:t>
            </a:r>
            <a:r>
              <a:rPr lang="fr-BE" dirty="0" err="1" smtClean="0"/>
              <a:t>video</a:t>
            </a:r>
            <a:r>
              <a:rPr lang="fr-BE" dirty="0" smtClean="0"/>
              <a:t>, etc.)</a:t>
            </a:r>
          </a:p>
          <a:p>
            <a:pPr marL="0" indent="0" algn="just">
              <a:buNone/>
            </a:pPr>
            <a:endParaRPr lang="fr-BE" dirty="0" smtClean="0"/>
          </a:p>
          <a:p>
            <a:pPr marL="0" indent="0" algn="just">
              <a:buNone/>
            </a:pPr>
            <a:r>
              <a:rPr lang="fr-BE" dirty="0" smtClean="0"/>
              <a:t>Ces </a:t>
            </a:r>
            <a:r>
              <a:rPr lang="fr-BE" dirty="0"/>
              <a:t>revues sont un parfait exemple des </a:t>
            </a:r>
            <a:r>
              <a:rPr lang="fr-BE" b="1" dirty="0"/>
              <a:t>nombreuses stratégies mises en place par la presse spécialisée thématique.</a:t>
            </a:r>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7</a:t>
            </a:fld>
            <a:endParaRPr lang="fr-BE"/>
          </a:p>
        </p:txBody>
      </p:sp>
    </p:spTree>
    <p:extLst>
      <p:ext uri="{BB962C8B-B14F-4D97-AF65-F5344CB8AC3E}">
        <p14:creationId xmlns:p14="http://schemas.microsoft.com/office/powerpoint/2010/main" val="17864499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nny\Desktop\NES.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4846" y="584684"/>
            <a:ext cx="8994307" cy="5688632"/>
          </a:xfrm>
          <a:prstGeom prst="rect">
            <a:avLst/>
          </a:prstGeom>
          <a:noFill/>
        </p:spPr>
      </p:pic>
      <p:sp>
        <p:nvSpPr>
          <p:cNvPr id="2" name="Titre 1"/>
          <p:cNvSpPr>
            <a:spLocks noGrp="1"/>
          </p:cNvSpPr>
          <p:nvPr>
            <p:ph type="title"/>
          </p:nvPr>
        </p:nvSpPr>
        <p:spPr>
          <a:xfrm>
            <a:off x="457199" y="476672"/>
            <a:ext cx="8229600" cy="1143000"/>
          </a:xfrm>
        </p:spPr>
        <p:txBody>
          <a:bodyPr/>
          <a:lstStyle/>
          <a:p>
            <a:r>
              <a:rPr lang="fr-BE" dirty="0" smtClean="0"/>
              <a:t>Presse consoles des années 1990</a:t>
            </a:r>
            <a:endParaRPr lang="fr-BE" dirty="0"/>
          </a:p>
        </p:txBody>
      </p:sp>
      <p:sp>
        <p:nvSpPr>
          <p:cNvPr id="3" name="Espace réservé du contenu 2"/>
          <p:cNvSpPr>
            <a:spLocks noGrp="1"/>
          </p:cNvSpPr>
          <p:nvPr>
            <p:ph idx="1"/>
          </p:nvPr>
        </p:nvSpPr>
        <p:spPr/>
        <p:txBody>
          <a:bodyPr>
            <a:normAutofit fontScale="92500" lnSpcReduction="20000"/>
          </a:bodyPr>
          <a:lstStyle/>
          <a:p>
            <a:r>
              <a:rPr lang="fr-BE" i="1" dirty="0" smtClean="0"/>
              <a:t>Génération 4</a:t>
            </a:r>
            <a:r>
              <a:rPr lang="fr-BE" dirty="0" smtClean="0"/>
              <a:t> (1987-2004)</a:t>
            </a:r>
          </a:p>
          <a:p>
            <a:r>
              <a:rPr lang="fr-BE" i="1" dirty="0" smtClean="0"/>
              <a:t>Player One </a:t>
            </a:r>
            <a:r>
              <a:rPr lang="fr-BE" dirty="0" smtClean="0"/>
              <a:t>(sept. 1990- janv. 2000)</a:t>
            </a:r>
          </a:p>
          <a:p>
            <a:r>
              <a:rPr lang="fr-BE" i="1" dirty="0" smtClean="0"/>
              <a:t>Console +</a:t>
            </a:r>
            <a:r>
              <a:rPr lang="fr-BE" dirty="0" smtClean="0"/>
              <a:t> </a:t>
            </a:r>
            <a:r>
              <a:rPr lang="fr-BE" dirty="0"/>
              <a:t>(juil. 1991-déc. 2012)</a:t>
            </a:r>
          </a:p>
          <a:p>
            <a:r>
              <a:rPr lang="fr-BE" i="1" dirty="0" err="1" smtClean="0"/>
              <a:t>Joypad</a:t>
            </a:r>
            <a:r>
              <a:rPr lang="fr-BE" dirty="0" smtClean="0"/>
              <a:t> (nov. 1991-sept. 2011)</a:t>
            </a:r>
          </a:p>
          <a:p>
            <a:endParaRPr lang="fr-BE" dirty="0"/>
          </a:p>
          <a:p>
            <a:r>
              <a:rPr lang="fr-BE" i="1" dirty="0" smtClean="0"/>
              <a:t>Super Power </a:t>
            </a:r>
            <a:r>
              <a:rPr lang="fr-BE" dirty="0" smtClean="0"/>
              <a:t>(1992-1997)</a:t>
            </a:r>
          </a:p>
          <a:p>
            <a:r>
              <a:rPr lang="fr-BE" i="1" dirty="0" err="1" smtClean="0"/>
              <a:t>Megaforce</a:t>
            </a:r>
            <a:r>
              <a:rPr lang="fr-BE" dirty="0" smtClean="0"/>
              <a:t> (1991-1998)</a:t>
            </a:r>
          </a:p>
          <a:p>
            <a:r>
              <a:rPr lang="fr-BE" i="1" dirty="0" err="1" smtClean="0"/>
              <a:t>Banzzai</a:t>
            </a:r>
            <a:r>
              <a:rPr lang="fr-BE" i="1" dirty="0" smtClean="0"/>
              <a:t> </a:t>
            </a:r>
            <a:r>
              <a:rPr lang="fr-BE" dirty="0" smtClean="0"/>
              <a:t>(1992-1995)</a:t>
            </a:r>
          </a:p>
          <a:p>
            <a:r>
              <a:rPr lang="fr-BE" i="1" dirty="0" err="1" smtClean="0"/>
              <a:t>Supersonic</a:t>
            </a:r>
            <a:r>
              <a:rPr lang="fr-BE" dirty="0" smtClean="0"/>
              <a:t> (1992-1995)</a:t>
            </a:r>
          </a:p>
          <a:p>
            <a:endParaRPr lang="fr-BE" dirty="0" smtClean="0"/>
          </a:p>
        </p:txBody>
      </p:sp>
      <p:sp>
        <p:nvSpPr>
          <p:cNvPr id="5" name="Espace réservé du numéro de diapositive 4"/>
          <p:cNvSpPr>
            <a:spLocks noGrp="1"/>
          </p:cNvSpPr>
          <p:nvPr>
            <p:ph type="sldNum" sz="quarter" idx="12"/>
          </p:nvPr>
        </p:nvSpPr>
        <p:spPr/>
        <p:txBody>
          <a:bodyPr/>
          <a:lstStyle/>
          <a:p>
            <a:fld id="{B5862128-36B9-40D4-A282-3B184ABD0AA5}" type="slidenum">
              <a:rPr lang="fr-BE" smtClean="0"/>
              <a:t>8</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199" y="476672"/>
            <a:ext cx="8229600" cy="1143000"/>
          </a:xfrm>
        </p:spPr>
        <p:txBody>
          <a:bodyPr/>
          <a:lstStyle/>
          <a:p>
            <a:endParaRPr lang="fr-BE" dirty="0"/>
          </a:p>
        </p:txBody>
      </p:sp>
      <p:pic>
        <p:nvPicPr>
          <p:cNvPr id="4098" name="Picture 2" descr="C:\Users\ULg\Dropbox\histoire et analyse des pratiques du jeu vidéo\Generation4 001 - Page 001 (1987-Q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2058"/>
            <a:ext cx="2343238" cy="327694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Lg\Dropbox\histoire et analyse des pratiques du jeu vidéo\Gen4 N047 - Page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52055"/>
            <a:ext cx="2411336" cy="32769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Lg\Dropbox\histoire et analyse des pratiques du jeu vidéo\Player One 001 - Page 001 (199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152055"/>
            <a:ext cx="2528515" cy="327694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ULg\Dropbox\histoire et analyse des pratiques du jeu vidéo\Player One n°47 (Novembre 1994) - Page 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557" y="3573016"/>
            <a:ext cx="2387547" cy="32849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ULg\Dropbox\histoire et analyse des pratiques du jeu vidéo\Consoles + 001 - Page 001 (septembre 1991).jpg"/>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3255559" y="3573016"/>
            <a:ext cx="2463650" cy="3212976"/>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ULg\Dropbox\histoire et analyse des pratiques du jeu vidéo\Consoles+ 049 - Page 001 (1995-1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0753" y="3573016"/>
            <a:ext cx="2507954" cy="321297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B5862128-36B9-40D4-A282-3B184ABD0AA5}" type="slidenum">
              <a:rPr lang="fr-BE" smtClean="0"/>
              <a:t>9</a:t>
            </a:fld>
            <a:endParaRPr lang="fr-BE"/>
          </a:p>
        </p:txBody>
      </p:sp>
    </p:spTree>
    <p:extLst>
      <p:ext uri="{BB962C8B-B14F-4D97-AF65-F5344CB8AC3E}">
        <p14:creationId xmlns:p14="http://schemas.microsoft.com/office/powerpoint/2010/main" val="2995043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 pour manett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 pour manette</Template>
  <TotalTime>959</TotalTime>
  <Words>805</Words>
  <Application>Microsoft Office PowerPoint</Application>
  <PresentationFormat>Affichage à l'écran (4:3)</PresentationFormat>
  <Paragraphs>137</Paragraphs>
  <Slides>26</Slides>
  <Notes>0</Notes>
  <HiddenSlides>0</HiddenSlides>
  <MMClips>0</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theme pour manette</vt:lpstr>
      <vt:lpstr>La presse vidéoludique francophone</vt:lpstr>
      <vt:lpstr>Travail en cours : peinture fraîche</vt:lpstr>
      <vt:lpstr>Quatre périodes</vt:lpstr>
      <vt:lpstr>1. Les pionniers : Tilt et Joystick</vt:lpstr>
      <vt:lpstr>Joystick</vt:lpstr>
      <vt:lpstr>Présentation PowerPoint</vt:lpstr>
      <vt:lpstr>2. L’âge d’or :  apparition de la presse console</vt:lpstr>
      <vt:lpstr>Presse consoles des années 1990</vt:lpstr>
      <vt:lpstr>Présentation PowerPoint</vt:lpstr>
      <vt:lpstr>Présentation PowerPoint</vt:lpstr>
      <vt:lpstr>Présentation PowerPoint</vt:lpstr>
      <vt:lpstr>Évolution du statut du medium : « Des gens en cravate ont racheté des jeunes déconneurs… »</vt:lpstr>
      <vt:lpstr>Évolution du statut du medium : « Des gens en cravate ont racheté des jeunes déconneurs… »</vt:lpstr>
      <vt:lpstr>3. Concurrence progressive du web</vt:lpstr>
      <vt:lpstr>Modèle économique fragile</vt:lpstr>
      <vt:lpstr>Conséquences du modèle économique</vt:lpstr>
      <vt:lpstr>Victoire par KO du web ? non</vt:lpstr>
      <vt:lpstr>Conséquences économiques du passage au web</vt:lpstr>
      <vt:lpstr>Conséquences rédactionnelles du passage au web</vt:lpstr>
      <vt:lpstr>4. Retour du papier et  fin du texte sur le web ? </vt:lpstr>
      <vt:lpstr>Presse papier, le retour</vt:lpstr>
      <vt:lpstr>Arguments intéressants</vt:lpstr>
      <vt:lpstr>Les communautés</vt:lpstr>
      <vt:lpstr>Des amis de papier</vt:lpstr>
      <vt:lpstr>Sources primaires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Histoire et analyse des pratiques du jeu vidéo</dc:title>
  <dc:creator>ULg</dc:creator>
  <cp:lastModifiedBy>BO.Dozo</cp:lastModifiedBy>
  <cp:revision>72</cp:revision>
  <dcterms:created xsi:type="dcterms:W3CDTF">2015-01-31T15:55:49Z</dcterms:created>
  <dcterms:modified xsi:type="dcterms:W3CDTF">2015-08-12T14:27:33Z</dcterms:modified>
</cp:coreProperties>
</file>