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37"/>
  </p:notesMasterIdLst>
  <p:sldIdLst>
    <p:sldId id="271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6" r:id="rId32"/>
    <p:sldId id="325" r:id="rId33"/>
    <p:sldId id="322" r:id="rId34"/>
    <p:sldId id="323" r:id="rId35"/>
    <p:sldId id="324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<p14:section name="Section par défaut" id="{238971E3-2DA3-41F0-B386-9BCF3DC97C5A}">
          <p14:sldIdLst>
            <p14:sldId id="256"/>
            <p14:sldId id="257"/>
            <p14:sldId id="258"/>
            <p14:sldId id="259"/>
            <p14:sldId id="262"/>
            <p14:sldId id="263"/>
            <p14:sldId id="264"/>
            <p14:sldId id="266"/>
            <p14:sldId id="270"/>
            <p14:sldId id="267"/>
            <p14:sldId id="269"/>
            <p14:sldId id="261"/>
          </p14:sldIdLst>
        </p14:section>
        <p14:section name="Section sans titre" id="{BBCCC523-2FE2-4B9F-8220-0008D9CAE164}">
          <p14:sldIdLst/>
        </p14:section>
      </p14:sectionLst>
    </p:ex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7B01AA"/>
    <a:srgbClr val="CCFFFF"/>
    <a:srgbClr val="99FFCC"/>
    <a:srgbClr val="87C4ED"/>
    <a:srgbClr val="FF66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100" d="100"/>
          <a:sy n="100" d="100"/>
        </p:scale>
        <p:origin x="192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03D68-6C74-4E5B-A09F-62F30516ED86}" type="datetimeFigureOut">
              <a:rPr lang="fr-FR" smtClean="0"/>
              <a:pPr/>
              <a:t>12/01/16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3ECCD-0270-4145-849F-5C163D6E469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3539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12/01/16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2380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12/01/16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650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12/01/16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166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12/01/16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8758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12/01/16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660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12/01/16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759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12/01/16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7924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12/01/16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9196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12/01/16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087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12/01/16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3888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12/01/16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0783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DB73D-5AC6-479C-AB3F-EA7C810C2025}" type="datetimeFigureOut">
              <a:rPr lang="fr-FR" smtClean="0"/>
              <a:pPr/>
              <a:t>12/01/16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6499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3227" y="58109"/>
            <a:ext cx="10453253" cy="3312694"/>
          </a:xfrm>
        </p:spPr>
        <p:txBody>
          <a:bodyPr>
            <a:normAutofit fontScale="90000"/>
          </a:bodyPr>
          <a:lstStyle/>
          <a:p>
            <a:pPr algn="l"/>
            <a:r>
              <a:rPr lang="fr-FR" cap="small" dirty="0" err="1" smtClean="0">
                <a:solidFill>
                  <a:srgbClr val="3366FF"/>
                </a:solidFill>
              </a:rPr>
              <a:t>Y-a</a:t>
            </a:r>
            <a:r>
              <a:rPr lang="fr-FR" cap="small" dirty="0" smtClean="0">
                <a:solidFill>
                  <a:srgbClr val="3366FF"/>
                </a:solidFill>
              </a:rPr>
              <a:t>-t-il des contre-indications à l’examen ENMG ?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40664" y="5352411"/>
            <a:ext cx="5567157" cy="641685"/>
          </a:xfrm>
        </p:spPr>
        <p:txBody>
          <a:bodyPr>
            <a:normAutofit/>
          </a:bodyPr>
          <a:lstStyle/>
          <a:p>
            <a:r>
              <a:rPr lang="fr-FR" dirty="0" smtClean="0"/>
              <a:t>FC Wang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2329922"/>
            <a:ext cx="2927349" cy="2140478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100" y="3233746"/>
            <a:ext cx="2616200" cy="3370254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174" y="4137652"/>
            <a:ext cx="3214725" cy="2466348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1087" y="1930400"/>
            <a:ext cx="2520212" cy="2044700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4110" y="3848100"/>
            <a:ext cx="1818990" cy="2794000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 descr="290px-Staphylococcus_epidermidis_0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8422" y="1562100"/>
            <a:ext cx="2509178" cy="1479550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10" descr="Mycobacterium fortuitu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6450" y="2649220"/>
            <a:ext cx="1530350" cy="122428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1604399"/>
            <a:ext cx="11112500" cy="3939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Les mains doivent être frictionnées avec une </a:t>
            </a:r>
            <a:r>
              <a:rPr lang="fr-FR" sz="2400" b="1" dirty="0" smtClean="0">
                <a:solidFill>
                  <a:srgbClr val="FF6600"/>
                </a:solidFill>
              </a:rPr>
              <a:t>solution </a:t>
            </a:r>
            <a:r>
              <a:rPr lang="fr-FR" sz="2400" b="1" dirty="0" err="1" smtClean="0">
                <a:solidFill>
                  <a:srgbClr val="FF6600"/>
                </a:solidFill>
              </a:rPr>
              <a:t>hydro-alcoolique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</a:t>
            </a:r>
            <a:r>
              <a:rPr lang="fr-FR" sz="2400" b="1" dirty="0" smtClean="0">
                <a:solidFill>
                  <a:srgbClr val="FF6600"/>
                </a:solidFill>
              </a:rPr>
              <a:t>avant </a:t>
            </a:r>
            <a:r>
              <a:rPr lang="fr-FR" sz="2400" dirty="0" smtClean="0"/>
              <a:t>d’enfiler les gants</a:t>
            </a:r>
            <a:br>
              <a:rPr lang="fr-FR" sz="2400" dirty="0" smtClean="0"/>
            </a:br>
            <a:r>
              <a:rPr lang="fr-FR" sz="2400" dirty="0" smtClean="0"/>
              <a:t>	-	immédiatement </a:t>
            </a:r>
            <a:r>
              <a:rPr lang="fr-FR" sz="2400" b="1" dirty="0" smtClean="0">
                <a:solidFill>
                  <a:srgbClr val="FF6600"/>
                </a:solidFill>
              </a:rPr>
              <a:t>après </a:t>
            </a:r>
            <a:r>
              <a:rPr lang="fr-FR" sz="2400" dirty="0" smtClean="0"/>
              <a:t>leur enlèvement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Dans les USI ou lors d’un isolement en chambre stérile : </a:t>
            </a:r>
            <a:br>
              <a:rPr lang="fr-FR" sz="2400" dirty="0" smtClean="0"/>
            </a:br>
            <a:r>
              <a:rPr lang="fr-FR" sz="2400" dirty="0" smtClean="0"/>
              <a:t>		-	les consignes établies par les médecins </a:t>
            </a:r>
            <a:r>
              <a:rPr lang="fr-FR" sz="2400" dirty="0" err="1" smtClean="0"/>
              <a:t>intensivistes</a:t>
            </a:r>
            <a:r>
              <a:rPr lang="fr-FR" sz="2400" dirty="0" smtClean="0"/>
              <a:t> ou hématologues doivent 			être scrupuleusement respectées : </a:t>
            </a:r>
            <a:r>
              <a:rPr lang="fr-FR" sz="2400" b="1" dirty="0" smtClean="0">
                <a:solidFill>
                  <a:srgbClr val="FF6600"/>
                </a:solidFill>
              </a:rPr>
              <a:t>masque</a:t>
            </a:r>
            <a:r>
              <a:rPr lang="fr-FR" sz="2400" dirty="0" smtClean="0"/>
              <a:t>, </a:t>
            </a:r>
            <a:r>
              <a:rPr lang="fr-FR" sz="2400" b="1" dirty="0" err="1" smtClean="0">
                <a:solidFill>
                  <a:srgbClr val="FF6600"/>
                </a:solidFill>
              </a:rPr>
              <a:t>surblouse</a:t>
            </a:r>
            <a:r>
              <a:rPr lang="fr-FR" sz="2400" b="1" dirty="0" smtClean="0">
                <a:solidFill>
                  <a:srgbClr val="FF6600"/>
                </a:solidFill>
              </a:rPr>
              <a:t> à manches longues</a:t>
            </a:r>
            <a:r>
              <a:rPr lang="fr-FR" sz="2400" dirty="0" smtClean="0"/>
              <a:t>, 			</a:t>
            </a:r>
            <a:r>
              <a:rPr lang="fr-FR" sz="2400" b="1" dirty="0" smtClean="0">
                <a:solidFill>
                  <a:srgbClr val="FF6600"/>
                </a:solidFill>
              </a:rPr>
              <a:t>nettoyage du matériel</a:t>
            </a:r>
            <a:endParaRPr lang="fr-FR" sz="2400" b="1" dirty="0">
              <a:solidFill>
                <a:srgbClr val="FF6600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883227" y="489909"/>
            <a:ext cx="10453253" cy="1389691"/>
          </a:xfrm>
        </p:spPr>
        <p:txBody>
          <a:bodyPr>
            <a:normAutofit fontScale="90000"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RI : recommandations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1604399"/>
            <a:ext cx="11112500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Il n’existe pas de preuve scientifique que la désinfection de la peau avant l’insertion 	de l’aiguille-électrode diminue le risque infectieux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L’</a:t>
            </a:r>
            <a:r>
              <a:rPr lang="fr-FR" sz="2400" b="1" dirty="0" smtClean="0">
                <a:solidFill>
                  <a:srgbClr val="FF6600"/>
                </a:solidFill>
              </a:rPr>
              <a:t>alcool</a:t>
            </a:r>
            <a:r>
              <a:rPr lang="fr-FR" sz="2400" dirty="0" smtClean="0"/>
              <a:t> reste cependant un </a:t>
            </a:r>
            <a:r>
              <a:rPr lang="fr-FR" sz="2400" b="1" dirty="0" smtClean="0">
                <a:solidFill>
                  <a:srgbClr val="FF6600"/>
                </a:solidFill>
              </a:rPr>
              <a:t>antiseptique simple et rapide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Si la peau du patient est « sale » : </a:t>
            </a:r>
            <a:br>
              <a:rPr lang="fr-FR" sz="2400" dirty="0" smtClean="0"/>
            </a:br>
            <a:r>
              <a:rPr lang="fr-FR" sz="2400" dirty="0" smtClean="0"/>
              <a:t>		-	d’abord être nettoyée au </a:t>
            </a:r>
            <a:r>
              <a:rPr lang="fr-FR" sz="2400" b="1" dirty="0" smtClean="0">
                <a:solidFill>
                  <a:srgbClr val="FF6600"/>
                </a:solidFill>
              </a:rPr>
              <a:t>savon </a:t>
            </a:r>
            <a:r>
              <a:rPr lang="fr-FR" sz="2400" dirty="0" smtClean="0"/>
              <a:t>et à l’eau </a:t>
            </a:r>
            <a:br>
              <a:rPr lang="fr-FR" sz="2400" dirty="0" smtClean="0"/>
            </a:br>
            <a:r>
              <a:rPr lang="fr-FR" sz="2400" dirty="0" smtClean="0"/>
              <a:t>		-	puis passée à l’</a:t>
            </a:r>
            <a:r>
              <a:rPr lang="fr-FR" sz="2400" b="1" dirty="0" smtClean="0">
                <a:solidFill>
                  <a:srgbClr val="FF6600"/>
                </a:solidFill>
              </a:rPr>
              <a:t>alcool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Si du sang ou de la lymphe s’écoule après le retrait de l’aiguille-électrode : </a:t>
            </a:r>
            <a:br>
              <a:rPr lang="fr-FR" sz="2400" dirty="0" smtClean="0"/>
            </a:br>
            <a:r>
              <a:rPr lang="fr-FR" sz="2400" dirty="0" smtClean="0"/>
              <a:t>		-	</a:t>
            </a:r>
            <a:r>
              <a:rPr lang="fr-FR" sz="2400" b="1" dirty="0" smtClean="0">
                <a:solidFill>
                  <a:srgbClr val="FF6600"/>
                </a:solidFill>
              </a:rPr>
              <a:t>désinfection </a:t>
            </a:r>
            <a:r>
              <a:rPr lang="fr-FR" sz="2400" dirty="0" smtClean="0"/>
              <a:t>du point d’insertion </a:t>
            </a:r>
            <a:br>
              <a:rPr lang="fr-FR" sz="2400" dirty="0" smtClean="0"/>
            </a:br>
            <a:r>
              <a:rPr lang="fr-FR" sz="2400" dirty="0" smtClean="0"/>
              <a:t>		-	couverture par un </a:t>
            </a:r>
            <a:r>
              <a:rPr lang="fr-FR" sz="2400" b="1" dirty="0" smtClean="0">
                <a:solidFill>
                  <a:srgbClr val="FF6600"/>
                </a:solidFill>
              </a:rPr>
              <a:t>pansement stérile</a:t>
            </a:r>
            <a:endParaRPr lang="fr-FR" sz="2400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883227" y="489909"/>
            <a:ext cx="10453253" cy="1389691"/>
          </a:xfrm>
        </p:spPr>
        <p:txBody>
          <a:bodyPr>
            <a:normAutofit fontScale="90000"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RI : recommandations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2226699"/>
            <a:ext cx="111125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Si ces mesures prophylactiques sont comprises et appliquées à bon escient, la seule 	contre-indication est de </a:t>
            </a:r>
            <a:r>
              <a:rPr lang="fr-FR" sz="2400" b="1" dirty="0" smtClean="0">
                <a:solidFill>
                  <a:srgbClr val="FF6600"/>
                </a:solidFill>
              </a:rPr>
              <a:t>traverser directement avec l’aiguille-électrode une peau ou 	une plaie infectée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883227" y="489909"/>
            <a:ext cx="10453253" cy="1389691"/>
          </a:xfrm>
        </p:spPr>
        <p:txBody>
          <a:bodyPr>
            <a:normAutofit fontScale="90000"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RI : contre-indication à l’ENMG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3227" y="-157791"/>
            <a:ext cx="10453253" cy="2075491"/>
          </a:xfrm>
        </p:spPr>
        <p:txBody>
          <a:bodyPr>
            <a:normAutofit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Risque d’hématome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1236099"/>
            <a:ext cx="11379200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Utilisation d’aiguille-électrode =&gt; </a:t>
            </a:r>
            <a:r>
              <a:rPr lang="fr-FR" sz="2400" b="1" dirty="0" smtClean="0">
                <a:solidFill>
                  <a:srgbClr val="FF6600"/>
                </a:solidFill>
              </a:rPr>
              <a:t>risque </a:t>
            </a:r>
            <a:r>
              <a:rPr lang="fr-FR" sz="2400" dirty="0" smtClean="0"/>
              <a:t>potentiel de saignement </a:t>
            </a:r>
            <a:r>
              <a:rPr lang="fr-FR" sz="2400" b="1" dirty="0" smtClean="0">
                <a:solidFill>
                  <a:srgbClr val="FF6600"/>
                </a:solidFill>
              </a:rPr>
              <a:t>inévitable 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Peu de données disponibles sur l’</a:t>
            </a:r>
            <a:r>
              <a:rPr lang="fr-FR" sz="2400" b="1" dirty="0" smtClean="0">
                <a:solidFill>
                  <a:srgbClr val="FF6600"/>
                </a:solidFill>
              </a:rPr>
              <a:t>incidence</a:t>
            </a:r>
            <a:r>
              <a:rPr lang="fr-FR" sz="2400" dirty="0" smtClean="0"/>
              <a:t> des complications liée à un saignement 	important et sur l’augmentation de celle-ci chez les patients : </a:t>
            </a:r>
            <a:br>
              <a:rPr lang="fr-FR" sz="2400" dirty="0" smtClean="0"/>
            </a:br>
            <a:r>
              <a:rPr lang="fr-FR" sz="2400" dirty="0" smtClean="0"/>
              <a:t>		-	recevant des </a:t>
            </a:r>
            <a:r>
              <a:rPr lang="fr-FR" sz="2400" b="1" dirty="0" smtClean="0">
                <a:solidFill>
                  <a:srgbClr val="FF6600"/>
                </a:solidFill>
              </a:rPr>
              <a:t>antiagrégants </a:t>
            </a:r>
            <a:r>
              <a:rPr lang="fr-FR" sz="2400" dirty="0" smtClean="0"/>
              <a:t>plaquettaires, des </a:t>
            </a:r>
            <a:r>
              <a:rPr lang="fr-FR" sz="2400" b="1" dirty="0" smtClean="0">
                <a:solidFill>
                  <a:srgbClr val="FF6600"/>
                </a:solidFill>
              </a:rPr>
              <a:t>anticoagulants</a:t>
            </a:r>
            <a:r>
              <a:rPr lang="fr-FR" sz="2400" dirty="0" smtClean="0"/>
              <a:t>, voire des 					</a:t>
            </a:r>
            <a:r>
              <a:rPr lang="fr-FR" sz="2400" b="1" dirty="0" err="1" smtClean="0">
                <a:solidFill>
                  <a:srgbClr val="FF6600"/>
                </a:solidFill>
              </a:rPr>
              <a:t>thrombolytiques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	-	présentant une </a:t>
            </a:r>
            <a:r>
              <a:rPr lang="fr-FR" sz="2400" b="1" dirty="0" err="1" smtClean="0">
                <a:solidFill>
                  <a:srgbClr val="FF6600"/>
                </a:solidFill>
              </a:rPr>
              <a:t>thrombocytopénie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(&lt; 50.000/mm</a:t>
            </a:r>
            <a:r>
              <a:rPr lang="fr-FR" sz="2400" baseline="30000" dirty="0" smtClean="0"/>
              <a:t>3</a:t>
            </a:r>
            <a:r>
              <a:rPr lang="fr-FR" sz="2400" dirty="0" smtClean="0"/>
              <a:t>) ou un </a:t>
            </a:r>
            <a:r>
              <a:rPr lang="fr-FR" sz="2400" b="1" dirty="0" smtClean="0">
                <a:solidFill>
                  <a:srgbClr val="FF6600"/>
                </a:solidFill>
              </a:rPr>
              <a:t>déficit</a:t>
            </a:r>
            <a:r>
              <a:rPr lang="fr-FR" sz="2400" dirty="0" smtClean="0"/>
              <a:t>, acquis ou 				héréditaire, </a:t>
            </a:r>
            <a:r>
              <a:rPr lang="fr-FR" sz="2400" b="1" dirty="0" smtClean="0">
                <a:solidFill>
                  <a:srgbClr val="FF6600"/>
                </a:solidFill>
              </a:rPr>
              <a:t>en facteur de la coagulation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A noter qu’avec certains nouveaux anticoagulants (</a:t>
            </a:r>
            <a:r>
              <a:rPr lang="fr-FR" sz="2400" dirty="0" err="1" smtClean="0"/>
              <a:t>Rivaroxaban</a:t>
            </a:r>
            <a:r>
              <a:rPr lang="fr-FR" sz="2400" dirty="0" smtClean="0"/>
              <a:t>) le degré 	d’</a:t>
            </a:r>
            <a:r>
              <a:rPr lang="fr-FR" sz="2400" dirty="0" err="1" smtClean="0"/>
              <a:t>anticoagulation</a:t>
            </a:r>
            <a:r>
              <a:rPr lang="fr-FR" sz="2400" dirty="0" smtClean="0"/>
              <a:t> ne peut être </a:t>
            </a:r>
            <a:r>
              <a:rPr lang="fr-FR" sz="2400" dirty="0" err="1" smtClean="0"/>
              <a:t>monitoré</a:t>
            </a:r>
            <a:endParaRPr lang="fr-FR" sz="24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3227" y="-157791"/>
            <a:ext cx="10453253" cy="2075491"/>
          </a:xfrm>
        </p:spPr>
        <p:txBody>
          <a:bodyPr>
            <a:normAutofit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Risque d’hématome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1236099"/>
            <a:ext cx="113792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L’existence d’un risque hémorragique accru (antithrombotiques, hémophilie) est 	habituellement considérée dans les </a:t>
            </a:r>
            <a:r>
              <a:rPr lang="fr-FR" sz="2400" b="1" i="1" dirty="0" err="1" smtClean="0">
                <a:solidFill>
                  <a:srgbClr val="FF6600"/>
                </a:solidFill>
              </a:rPr>
              <a:t>textbooks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comme une </a:t>
            </a:r>
            <a:r>
              <a:rPr lang="fr-FR" sz="2400" b="1" dirty="0" smtClean="0">
                <a:solidFill>
                  <a:srgbClr val="FF6600"/>
                </a:solidFill>
              </a:rPr>
              <a:t>contre-indication relative </a:t>
            </a:r>
            <a:r>
              <a:rPr lang="fr-FR" sz="2400" dirty="0" smtClean="0"/>
              <a:t>à 	la pratique d’une EMG </a:t>
            </a:r>
            <a:r>
              <a:rPr lang="fr-FR" sz="2400" dirty="0" smtClean="0">
                <a:solidFill>
                  <a:srgbClr val="3366FF"/>
                </a:solidFill>
              </a:rPr>
              <a:t>(Kimura, 1989a ; Dumitru, 1995 ; Oh, 2003)</a:t>
            </a:r>
            <a:endParaRPr lang="fr-FR" sz="24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3227" y="-157791"/>
            <a:ext cx="10453253" cy="2075491"/>
          </a:xfrm>
        </p:spPr>
        <p:txBody>
          <a:bodyPr>
            <a:normAutofit fontScale="90000"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RH : données de la littérature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1236099"/>
            <a:ext cx="11379200" cy="449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6 cas rapportés d’hémorragie symptomatique dans les suites d’un ENMG : </a:t>
            </a:r>
            <a:br>
              <a:rPr lang="fr-FR" sz="2400" dirty="0" smtClean="0"/>
            </a:br>
            <a:r>
              <a:rPr lang="fr-FR" sz="2400" dirty="0" smtClean="0"/>
              <a:t>		-	2 cas de </a:t>
            </a:r>
            <a:r>
              <a:rPr lang="fr-FR" sz="2400" b="1" dirty="0" smtClean="0">
                <a:solidFill>
                  <a:srgbClr val="FF6600"/>
                </a:solidFill>
              </a:rPr>
              <a:t>syndrome </a:t>
            </a:r>
            <a:r>
              <a:rPr lang="fr-FR" sz="2400" b="1" dirty="0" err="1" smtClean="0">
                <a:solidFill>
                  <a:srgbClr val="FF6600"/>
                </a:solidFill>
              </a:rPr>
              <a:t>compartimental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chez des patients ne prenant pas de 				traitement </a:t>
            </a:r>
            <a:r>
              <a:rPr lang="fr-FR" sz="2400" dirty="0" err="1" smtClean="0"/>
              <a:t>antithrombotique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3366FF"/>
                </a:solidFill>
              </a:rPr>
              <a:t>(Farrell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2003 ; </a:t>
            </a:r>
            <a:r>
              <a:rPr lang="fr-FR" sz="2400" dirty="0" err="1" smtClean="0">
                <a:solidFill>
                  <a:srgbClr val="3366FF"/>
                </a:solidFill>
              </a:rPr>
              <a:t>Vaienti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2005</a:t>
            </a:r>
            <a:r>
              <a:rPr lang="fr-FR" sz="2400" dirty="0" smtClean="0"/>
              <a:t>) </a:t>
            </a:r>
            <a:br>
              <a:rPr lang="fr-FR" sz="2400" dirty="0" smtClean="0"/>
            </a:br>
            <a:r>
              <a:rPr lang="fr-FR" sz="2400" dirty="0" smtClean="0"/>
              <a:t>		-	Dans 2 autres cas, les patients sont sous anticoagulant, mais ont subi un 					traumatisme entre l’EMG et la constatation du saignement </a:t>
            </a:r>
            <a:r>
              <a:rPr lang="fr-FR" sz="2400" dirty="0" smtClean="0">
                <a:solidFill>
                  <a:srgbClr val="3366FF"/>
                </a:solidFill>
              </a:rPr>
              <a:t>(Butler et </a:t>
            </a:r>
            <a:r>
              <a:rPr lang="fr-FR" sz="2400" dirty="0" err="1" smtClean="0">
                <a:solidFill>
                  <a:srgbClr val="3366FF"/>
                </a:solidFill>
              </a:rPr>
              <a:t>Dewan</a:t>
            </a:r>
            <a:r>
              <a:rPr lang="fr-FR" sz="2400" dirty="0" smtClean="0">
                <a:solidFill>
                  <a:srgbClr val="3366FF"/>
                </a:solidFill>
              </a:rPr>
              <a:t>, 				1984 ; Baba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2005)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		-	2 cas où l’EMG semble bien être responsable de l’hémorragie chez des patients 				prenant des anticoagulants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dirty="0" err="1" smtClean="0">
                <a:solidFill>
                  <a:srgbClr val="3366FF"/>
                </a:solidFill>
              </a:rPr>
              <a:t>Rosioreanu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2005 ; </a:t>
            </a:r>
            <a:r>
              <a:rPr lang="fr-FR" sz="2400" dirty="0" err="1" smtClean="0">
                <a:solidFill>
                  <a:srgbClr val="3366FF"/>
                </a:solidFill>
              </a:rPr>
              <a:t>Crisan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2013)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3227" y="-157791"/>
            <a:ext cx="10453253" cy="2075491"/>
          </a:xfrm>
        </p:spPr>
        <p:txBody>
          <a:bodyPr>
            <a:normAutofit fontScale="90000"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RH : données de la littérature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1553599"/>
            <a:ext cx="11379200" cy="449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Réponses à un </a:t>
            </a:r>
            <a:r>
              <a:rPr lang="fr-FR" sz="2400" b="1" dirty="0" smtClean="0">
                <a:solidFill>
                  <a:srgbClr val="FF6600"/>
                </a:solidFill>
              </a:rPr>
              <a:t>questionnaire </a:t>
            </a:r>
            <a:r>
              <a:rPr lang="fr-FR" sz="2400" dirty="0" smtClean="0"/>
              <a:t>proposé par </a:t>
            </a:r>
            <a:r>
              <a:rPr lang="fr-FR" sz="2400" b="1" dirty="0" smtClean="0">
                <a:solidFill>
                  <a:srgbClr val="FF6600"/>
                </a:solidFill>
              </a:rPr>
              <a:t>téléphone </a:t>
            </a:r>
            <a:r>
              <a:rPr lang="fr-FR" sz="2400" dirty="0" smtClean="0"/>
              <a:t>à 60 labo. d’ENMG </a:t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dirty="0" err="1" smtClean="0">
                <a:solidFill>
                  <a:srgbClr val="3366FF"/>
                </a:solidFill>
              </a:rPr>
              <a:t>Gruis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2006)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 	47 labo. répondent aux 11 questions dont</a:t>
            </a:r>
            <a:br>
              <a:rPr lang="fr-FR" sz="2400" dirty="0" smtClean="0"/>
            </a:br>
            <a:r>
              <a:rPr lang="fr-FR" sz="2400" dirty="0" smtClean="0"/>
              <a:t>	-	« À votre connaissance, un patient </a:t>
            </a:r>
            <a:r>
              <a:rPr lang="fr-FR" sz="2400" dirty="0" err="1" smtClean="0"/>
              <a:t>anticoagulé</a:t>
            </a:r>
            <a:r>
              <a:rPr lang="fr-FR" sz="2400" dirty="0" smtClean="0"/>
              <a:t> a-t-il eu une complication 				hémorragique suite à une EMG dans votre laboratoire nécessitant une intervention 		médicale ou chirurgicale ? » et « Si oui, combien de fois est-ce arrivé ? »</a:t>
            </a:r>
            <a:br>
              <a:rPr lang="fr-FR" sz="2400" dirty="0" smtClean="0"/>
            </a:br>
            <a:r>
              <a:rPr lang="fr-FR" sz="2400" dirty="0" smtClean="0"/>
              <a:t>	-	</a:t>
            </a:r>
            <a:r>
              <a:rPr lang="fr-FR" sz="2400" b="1" dirty="0" smtClean="0">
                <a:solidFill>
                  <a:srgbClr val="FF6600"/>
                </a:solidFill>
              </a:rPr>
              <a:t>5 incidents sérieux </a:t>
            </a:r>
            <a:r>
              <a:rPr lang="fr-FR" sz="2400" dirty="0" smtClean="0"/>
              <a:t>de saignement sont rapportés par quatre labo.  </a:t>
            </a:r>
            <a:br>
              <a:rPr lang="fr-FR" sz="2400" dirty="0" smtClean="0"/>
            </a:br>
            <a:r>
              <a:rPr lang="fr-FR" sz="2400" dirty="0" smtClean="0"/>
              <a:t>	-	91% des labo. n’ont jamais été confrontés à ce type de complication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3227" y="-157791"/>
            <a:ext cx="10453253" cy="2075491"/>
          </a:xfrm>
        </p:spPr>
        <p:txBody>
          <a:bodyPr>
            <a:normAutofit fontScale="90000"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RH : données de la littérature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1261499"/>
            <a:ext cx="11379200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Plusieurs études sont consacrées au risque de complication hémorragique dans les 	suites d’une EMG de la </a:t>
            </a:r>
            <a:r>
              <a:rPr lang="fr-FR" sz="2400" b="1" dirty="0" smtClean="0">
                <a:solidFill>
                  <a:srgbClr val="FF6600"/>
                </a:solidFill>
              </a:rPr>
              <a:t>musculature </a:t>
            </a:r>
            <a:r>
              <a:rPr lang="fr-FR" sz="2400" b="1" dirty="0" err="1" smtClean="0">
                <a:solidFill>
                  <a:srgbClr val="FF6600"/>
                </a:solidFill>
              </a:rPr>
              <a:t>paraspinale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dirty="0" err="1" smtClean="0">
                <a:solidFill>
                  <a:srgbClr val="3366FF"/>
                </a:solidFill>
              </a:rPr>
              <a:t>Caress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1996 ; London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	2012 ; </a:t>
            </a:r>
            <a:r>
              <a:rPr lang="fr-FR" sz="2400" dirty="0" err="1" smtClean="0">
                <a:solidFill>
                  <a:srgbClr val="3366FF"/>
                </a:solidFill>
              </a:rPr>
              <a:t>Gertken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2011)</a:t>
            </a:r>
            <a:br>
              <a:rPr lang="fr-FR" sz="2400" dirty="0" smtClean="0">
                <a:solidFill>
                  <a:srgbClr val="3366FF"/>
                </a:solidFill>
              </a:rPr>
            </a:br>
            <a:r>
              <a:rPr lang="fr-FR" sz="2400" dirty="0" smtClean="0">
                <a:solidFill>
                  <a:srgbClr val="3366FF"/>
                </a:solidFill>
              </a:rPr>
              <a:t>		</a:t>
            </a:r>
            <a:r>
              <a:rPr lang="fr-FR" sz="2400" dirty="0" smtClean="0"/>
              <a:t>-</a:t>
            </a:r>
            <a:r>
              <a:rPr lang="fr-FR" sz="2400" dirty="0" smtClean="0">
                <a:solidFill>
                  <a:srgbClr val="3366FF"/>
                </a:solidFill>
              </a:rPr>
              <a:t>	</a:t>
            </a:r>
            <a:r>
              <a:rPr lang="fr-FR" sz="2400" dirty="0" smtClean="0"/>
              <a:t>Aucun cas de saignement significatif ou symptomatique n’est rapporté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2 études prospectives</a:t>
            </a:r>
            <a:r>
              <a:rPr lang="fr-FR" sz="2400" dirty="0" smtClean="0"/>
              <a:t>, utilisant l’</a:t>
            </a:r>
            <a:r>
              <a:rPr lang="fr-FR" sz="2400" b="1" dirty="0" smtClean="0">
                <a:solidFill>
                  <a:srgbClr val="FF6600"/>
                </a:solidFill>
              </a:rPr>
              <a:t>échographie</a:t>
            </a:r>
            <a:r>
              <a:rPr lang="fr-FR" sz="2400" dirty="0" smtClean="0"/>
              <a:t>, rapportent un </a:t>
            </a:r>
            <a:r>
              <a:rPr lang="fr-FR" sz="2400" b="1" dirty="0" smtClean="0">
                <a:solidFill>
                  <a:srgbClr val="FF6600"/>
                </a:solidFill>
              </a:rPr>
              <a:t>faible taux </a:t>
            </a:r>
            <a:r>
              <a:rPr lang="fr-FR" sz="2400" dirty="0" smtClean="0"/>
              <a:t>(1-2%) 	</a:t>
            </a:r>
            <a:r>
              <a:rPr lang="fr-FR" sz="2400" b="1" dirty="0" smtClean="0">
                <a:solidFill>
                  <a:srgbClr val="FF6600"/>
                </a:solidFill>
              </a:rPr>
              <a:t>d’hématomes </a:t>
            </a:r>
            <a:r>
              <a:rPr lang="fr-FR" sz="2400" b="1" dirty="0" err="1" smtClean="0">
                <a:solidFill>
                  <a:srgbClr val="FF6600"/>
                </a:solidFill>
              </a:rPr>
              <a:t>infra-cliniques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chez des patients prenant des antithrombotiques au 	moment de l’EMG, y compris dans des muscles profonds </a:t>
            </a:r>
            <a:br>
              <a:rPr lang="fr-FR" sz="2400" dirty="0" smtClean="0"/>
            </a:br>
            <a:r>
              <a:rPr lang="fr-FR" sz="2400" dirty="0" smtClean="0"/>
              <a:t>	tels que le </a:t>
            </a:r>
            <a:r>
              <a:rPr lang="fr-FR" sz="2400" dirty="0" err="1" smtClean="0"/>
              <a:t>psoas-iliaque</a:t>
            </a:r>
            <a:r>
              <a:rPr lang="fr-FR" sz="2400" dirty="0" smtClean="0"/>
              <a:t> et le tibial postérieur </a:t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2400" dirty="0" smtClean="0">
                <a:solidFill>
                  <a:srgbClr val="3366FF"/>
                </a:solidFill>
              </a:rPr>
              <a:t>(Lynch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2008 ; Boon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2012)</a:t>
            </a:r>
            <a:endParaRPr lang="fr-FR" sz="24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0" y="4717522"/>
            <a:ext cx="2927349" cy="214047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3227" y="-157791"/>
            <a:ext cx="10453253" cy="2075491"/>
          </a:xfrm>
        </p:spPr>
        <p:txBody>
          <a:bodyPr>
            <a:normAutofit fontScale="90000"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RH : données de la littérature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1553599"/>
            <a:ext cx="113792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Synthèse </a:t>
            </a:r>
            <a:r>
              <a:rPr lang="fr-FR" sz="2400" dirty="0" smtClean="0"/>
              <a:t>reprenant l’ensemble des données bibliographiques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dirty="0" err="1" smtClean="0">
                <a:solidFill>
                  <a:srgbClr val="3366FF"/>
                </a:solidFill>
              </a:rPr>
              <a:t>Gertken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2013)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Risque d’hématome dans les suites d’une EMG est de :</a:t>
            </a:r>
            <a:br>
              <a:rPr lang="fr-FR" sz="2400" dirty="0" smtClean="0"/>
            </a:br>
            <a:r>
              <a:rPr lang="fr-FR" sz="2400" dirty="0" smtClean="0"/>
              <a:t>		-	</a:t>
            </a:r>
            <a:r>
              <a:rPr lang="fr-FR" sz="2400" b="1" dirty="0" smtClean="0">
                <a:solidFill>
                  <a:srgbClr val="FF6600"/>
                </a:solidFill>
              </a:rPr>
              <a:t>1,02%</a:t>
            </a:r>
            <a:r>
              <a:rPr lang="fr-FR" sz="2400" dirty="0" smtClean="0"/>
              <a:t> chez les sujets contrôles </a:t>
            </a:r>
            <a:br>
              <a:rPr lang="fr-FR" sz="2400" dirty="0" smtClean="0"/>
            </a:br>
            <a:r>
              <a:rPr lang="fr-FR" sz="2400" dirty="0" smtClean="0"/>
              <a:t>		-	</a:t>
            </a:r>
            <a:r>
              <a:rPr lang="fr-FR" sz="2400" b="1" dirty="0" smtClean="0">
                <a:solidFill>
                  <a:srgbClr val="FF6600"/>
                </a:solidFill>
              </a:rPr>
              <a:t>0,61%</a:t>
            </a:r>
            <a:r>
              <a:rPr lang="fr-FR" sz="2400" dirty="0" smtClean="0"/>
              <a:t> chez les patients sous antiagrégant </a:t>
            </a:r>
            <a:br>
              <a:rPr lang="fr-FR" sz="2400" dirty="0" smtClean="0"/>
            </a:br>
            <a:r>
              <a:rPr lang="fr-FR" sz="2400" dirty="0" smtClean="0"/>
              <a:t>		-	</a:t>
            </a:r>
            <a:r>
              <a:rPr lang="fr-FR" sz="2400" b="1" dirty="0" smtClean="0">
                <a:solidFill>
                  <a:srgbClr val="FF6600"/>
                </a:solidFill>
              </a:rPr>
              <a:t>1,35%</a:t>
            </a:r>
            <a:r>
              <a:rPr lang="fr-FR" sz="2400" dirty="0" smtClean="0"/>
              <a:t> chez les patients sous anticoagulant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1553599"/>
            <a:ext cx="11379200" cy="449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Anamnèse </a:t>
            </a:r>
            <a:r>
              <a:rPr lang="fr-FR" sz="2400" dirty="0" smtClean="0"/>
              <a:t>pour ne pas méconnaître un patient à risque hémorragique accru</a:t>
            </a:r>
            <a:br>
              <a:rPr lang="fr-FR" sz="2400" dirty="0" smtClean="0"/>
            </a:br>
            <a:r>
              <a:rPr lang="fr-FR" sz="2400" dirty="0" smtClean="0"/>
              <a:t>		-	le patient prend-il des </a:t>
            </a:r>
            <a:r>
              <a:rPr lang="fr-FR" sz="2400" b="1" dirty="0" smtClean="0">
                <a:solidFill>
                  <a:srgbClr val="FF6600"/>
                </a:solidFill>
              </a:rPr>
              <a:t>antithrombotiques</a:t>
            </a:r>
            <a:r>
              <a:rPr lang="fr-FR" sz="2400" dirty="0" smtClean="0"/>
              <a:t> ? </a:t>
            </a:r>
            <a:br>
              <a:rPr lang="fr-FR" sz="2400" dirty="0" smtClean="0"/>
            </a:br>
            <a:r>
              <a:rPr lang="fr-FR" sz="2400" dirty="0" smtClean="0"/>
              <a:t>		-	il y a-t-il des </a:t>
            </a:r>
            <a:r>
              <a:rPr lang="fr-FR" sz="2400" b="1" dirty="0" smtClean="0">
                <a:solidFill>
                  <a:srgbClr val="FF6600"/>
                </a:solidFill>
              </a:rPr>
              <a:t>antécédents </a:t>
            </a:r>
            <a:r>
              <a:rPr lang="fr-FR" sz="2400" dirty="0" smtClean="0"/>
              <a:t>personnels ou héréditaires de saignement majeur ? 		-	souffre-t-il d’un </a:t>
            </a:r>
            <a:r>
              <a:rPr lang="fr-FR" sz="2400" b="1" dirty="0" smtClean="0">
                <a:solidFill>
                  <a:srgbClr val="FF6600"/>
                </a:solidFill>
              </a:rPr>
              <a:t>trouble de la coagulation</a:t>
            </a:r>
            <a:r>
              <a:rPr lang="fr-FR" sz="2400" dirty="0" smtClean="0"/>
              <a:t> ? 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Si la réponse est oui à l’une de ces questions, un surcroît de vigilance s’impose</a:t>
            </a:r>
            <a:br>
              <a:rPr lang="fr-FR" sz="2400" dirty="0" smtClean="0"/>
            </a:br>
            <a:r>
              <a:rPr lang="fr-FR" sz="2400" dirty="0" smtClean="0"/>
              <a:t>		-	commencer l’exploration par des petits muscles superficiels et d’apprécier à ce 				niveau la qualité de l’hémostase. </a:t>
            </a:r>
            <a:br>
              <a:rPr lang="fr-FR" sz="2400" dirty="0" smtClean="0"/>
            </a:br>
            <a:r>
              <a:rPr lang="fr-FR" sz="2400" dirty="0" smtClean="0"/>
              <a:t>		-	</a:t>
            </a:r>
            <a:r>
              <a:rPr lang="fr-FR" sz="2400" b="1" dirty="0" smtClean="0">
                <a:solidFill>
                  <a:srgbClr val="FF6600"/>
                </a:solidFill>
              </a:rPr>
              <a:t>balance bénéfice/risque </a:t>
            </a:r>
            <a:r>
              <a:rPr lang="fr-FR" sz="2400" dirty="0" smtClean="0"/>
              <a:t>et l’expliquer au patient (en particulier si INR &gt; 3)</a:t>
            </a:r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883227" y="489909"/>
            <a:ext cx="10453253" cy="1389691"/>
          </a:xfrm>
        </p:spPr>
        <p:txBody>
          <a:bodyPr>
            <a:normAutofit fontScale="90000"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RH : recommandations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3227" y="210509"/>
            <a:ext cx="10453253" cy="2075491"/>
          </a:xfrm>
        </p:spPr>
        <p:txBody>
          <a:bodyPr>
            <a:normAutofit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Introduction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1820299"/>
            <a:ext cx="113792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Question fondamentale</a:t>
            </a:r>
            <a:r>
              <a:rPr lang="fr-FR" sz="2400" dirty="0" smtClean="0"/>
              <a:t>, réponse pas évidente 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723900" algn="l"/>
                <a:tab pos="1079500" algn="l"/>
              </a:tabLst>
            </a:pPr>
            <a:r>
              <a:rPr lang="fr-FR" sz="2400" dirty="0" smtClean="0"/>
              <a:t> </a:t>
            </a:r>
            <a:r>
              <a:rPr lang="fr-FR" sz="2400" b="1" i="1" dirty="0" err="1" smtClean="0">
                <a:solidFill>
                  <a:srgbClr val="FF6600"/>
                </a:solidFill>
              </a:rPr>
              <a:t>PubMed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: « </a:t>
            </a:r>
            <a:r>
              <a:rPr lang="fr-FR" sz="2400" i="1" dirty="0" err="1" smtClean="0"/>
              <a:t>electrodiagnostic</a:t>
            </a:r>
            <a:r>
              <a:rPr lang="fr-FR" sz="2400" i="1" dirty="0" smtClean="0"/>
              <a:t> </a:t>
            </a:r>
            <a:r>
              <a:rPr lang="fr-FR" sz="2400" dirty="0" smtClean="0"/>
              <a:t>» + « </a:t>
            </a:r>
            <a:r>
              <a:rPr lang="fr-FR" sz="2400" i="1" dirty="0" err="1" smtClean="0"/>
              <a:t>contraindication</a:t>
            </a:r>
            <a:r>
              <a:rPr lang="fr-FR" sz="2400" i="1" dirty="0" smtClean="0"/>
              <a:t> </a:t>
            </a:r>
            <a:r>
              <a:rPr lang="fr-FR" sz="2400" dirty="0" smtClean="0"/>
              <a:t>» =&gt; 2 articles scientifiques</a:t>
            </a:r>
            <a:br>
              <a:rPr lang="fr-FR" sz="2400" dirty="0" smtClean="0"/>
            </a:br>
            <a:r>
              <a:rPr lang="fr-FR" sz="2400" dirty="0" smtClean="0"/>
              <a:t>	-	patients porteurs d’appareillage cardiaque implanté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dirty="0" err="1" smtClean="0">
                <a:solidFill>
                  <a:srgbClr val="3366FF"/>
                </a:solidFill>
              </a:rPr>
              <a:t>Schoeck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2007)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lymphœdème et prothèse articulaire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i="1" dirty="0" smtClean="0">
                <a:solidFill>
                  <a:srgbClr val="3366FF"/>
                </a:solidFill>
              </a:rPr>
              <a:t>AANEM</a:t>
            </a:r>
            <a:r>
              <a:rPr lang="fr-FR" sz="2400" dirty="0" smtClean="0">
                <a:solidFill>
                  <a:srgbClr val="3366FF"/>
                </a:solidFill>
              </a:rPr>
              <a:t>, 2005)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723900" algn="l"/>
                <a:tab pos="1079500" algn="l"/>
              </a:tabLst>
            </a:pPr>
            <a:r>
              <a:rPr lang="fr-FR" sz="2400" dirty="0" smtClean="0"/>
              <a:t> </a:t>
            </a:r>
            <a:r>
              <a:rPr lang="fr-FR" sz="2400" b="1" i="1" dirty="0" err="1" smtClean="0">
                <a:solidFill>
                  <a:srgbClr val="FF6600"/>
                </a:solidFill>
              </a:rPr>
              <a:t>PubMed</a:t>
            </a:r>
            <a:r>
              <a:rPr lang="fr-FR" sz="2400" b="1" i="1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: « </a:t>
            </a:r>
            <a:r>
              <a:rPr lang="fr-FR" sz="2400" i="1" dirty="0" err="1" smtClean="0"/>
              <a:t>electrodiagnostic</a:t>
            </a:r>
            <a:r>
              <a:rPr lang="fr-FR" sz="2400" i="1" dirty="0" smtClean="0"/>
              <a:t> </a:t>
            </a:r>
            <a:r>
              <a:rPr lang="fr-FR" sz="2400" dirty="0" smtClean="0"/>
              <a:t>» remplacé par « </a:t>
            </a:r>
            <a:r>
              <a:rPr lang="fr-FR" sz="2400" i="1" dirty="0" err="1" smtClean="0"/>
              <a:t>electromyography</a:t>
            </a:r>
            <a:r>
              <a:rPr lang="fr-FR" sz="2400" i="1" dirty="0" smtClean="0"/>
              <a:t> </a:t>
            </a:r>
            <a:r>
              <a:rPr lang="fr-FR" sz="2400" dirty="0" smtClean="0"/>
              <a:t>» =&gt; 1 revue </a:t>
            </a:r>
            <a:br>
              <a:rPr lang="fr-FR" sz="2400" dirty="0" smtClean="0"/>
            </a:br>
            <a:r>
              <a:rPr lang="fr-FR" sz="2400" dirty="0" smtClean="0"/>
              <a:t>	-	risque hémorragique chez des patients sous </a:t>
            </a:r>
            <a:r>
              <a:rPr lang="fr-FR" sz="2400" dirty="0" err="1" smtClean="0"/>
              <a:t>anti-coagulants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dirty="0" err="1" smtClean="0">
                <a:solidFill>
                  <a:srgbClr val="3366FF"/>
                </a:solidFill>
              </a:rPr>
              <a:t>Gertken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2013) 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1553599"/>
            <a:ext cx="110998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L’</a:t>
            </a:r>
            <a:r>
              <a:rPr lang="fr-FR" sz="2400" b="1" dirty="0" smtClean="0">
                <a:solidFill>
                  <a:srgbClr val="FF6600"/>
                </a:solidFill>
              </a:rPr>
              <a:t>échographie</a:t>
            </a:r>
            <a:r>
              <a:rPr lang="fr-FR" sz="2400" dirty="0" smtClean="0"/>
              <a:t> peut constituer une aide pour identifier les muscles, éviter les 	structures vasculaires et surveiller la constitution éventuelle d’un hématome 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Même s’il n’y a pas d’étude qui le démontre, quand le risque de saignement est 	accru, il est préférable d’utiliser l’</a:t>
            </a:r>
            <a:r>
              <a:rPr lang="fr-FR" sz="2400" b="1" dirty="0" smtClean="0">
                <a:solidFill>
                  <a:srgbClr val="FF6600"/>
                </a:solidFill>
              </a:rPr>
              <a:t>aiguille-électrode la plus fine possible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dirty="0" err="1" smtClean="0">
                <a:solidFill>
                  <a:srgbClr val="3366FF"/>
                </a:solidFill>
              </a:rPr>
              <a:t>Gertken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	al</a:t>
            </a:r>
            <a:r>
              <a:rPr lang="fr-FR" sz="2400" dirty="0" smtClean="0">
                <a:solidFill>
                  <a:srgbClr val="3366FF"/>
                </a:solidFill>
              </a:rPr>
              <a:t>, 2013)</a:t>
            </a:r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883227" y="489909"/>
            <a:ext cx="10453253" cy="1389691"/>
          </a:xfrm>
        </p:spPr>
        <p:txBody>
          <a:bodyPr>
            <a:normAutofit fontScale="90000"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RH : recommandations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1083699"/>
            <a:ext cx="11099800" cy="5601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Sur base de la littérature, il n’y a </a:t>
            </a:r>
            <a:r>
              <a:rPr lang="fr-FR" sz="2400" b="1" dirty="0" smtClean="0">
                <a:solidFill>
                  <a:srgbClr val="FF6600"/>
                </a:solidFill>
              </a:rPr>
              <a:t>pas de contre-indication absolue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Les données sont insuffisantes pour extrapoler cette absence de contre-indication à 	toutes les situations particulières</a:t>
            </a:r>
            <a:br>
              <a:rPr lang="fr-FR" sz="2400" dirty="0" smtClean="0"/>
            </a:br>
            <a:r>
              <a:rPr lang="fr-FR" sz="2400" dirty="0" smtClean="0"/>
              <a:t>		-	EMG diaphragmatique chez un patient hémophile ? 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Dans ces cas exceptionnels, il semble que le </a:t>
            </a:r>
            <a:r>
              <a:rPr lang="fr-FR" sz="2400" b="1" dirty="0" smtClean="0">
                <a:solidFill>
                  <a:srgbClr val="FF6600"/>
                </a:solidFill>
              </a:rPr>
              <a:t>bon sens </a:t>
            </a:r>
            <a:r>
              <a:rPr lang="fr-FR" sz="2400" dirty="0" smtClean="0"/>
              <a:t>doive l’emporter 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C’est le médecin qui pratique l’ENMG qui endosse toute la responsabilité d’une 	éventuelle complication et non le prescripteur de l’examen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Il est contre-indiqué de faire arrêter un traitement antithrombotiques avant une 	ENMG</a:t>
            </a:r>
            <a:r>
              <a:rPr lang="fr-FR" sz="2400" dirty="0" smtClean="0"/>
              <a:t>, car faisant courir au patient un risque plus grand que le risque d’hématome 	lié à la réalisation de l’EMG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i="1" dirty="0" smtClean="0">
                <a:solidFill>
                  <a:srgbClr val="3366FF"/>
                </a:solidFill>
              </a:rPr>
              <a:t>AANEM</a:t>
            </a:r>
            <a:r>
              <a:rPr lang="fr-FR" sz="2400" dirty="0" smtClean="0">
                <a:solidFill>
                  <a:srgbClr val="3366FF"/>
                </a:solidFill>
              </a:rPr>
              <a:t>, 2014)</a:t>
            </a:r>
            <a:r>
              <a:rPr lang="fr-FR" sz="2400" dirty="0" smtClean="0"/>
              <a:t> </a:t>
            </a:r>
            <a:endParaRPr lang="fr-FR" sz="2400" dirty="0" smtClean="0">
              <a:solidFill>
                <a:srgbClr val="3366FF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883227" y="375609"/>
            <a:ext cx="10453253" cy="1389691"/>
          </a:xfrm>
        </p:spPr>
        <p:txBody>
          <a:bodyPr>
            <a:normAutofit fontScale="90000"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RH : contre-indications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575699"/>
            <a:ext cx="11099800" cy="6709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3366FF"/>
                </a:solidFill>
              </a:rPr>
              <a:t>Oh (2003) </a:t>
            </a:r>
            <a:r>
              <a:rPr lang="fr-FR" sz="2400" dirty="0" smtClean="0"/>
              <a:t>: si des précautions ne sont pas prises, si le matériel n’est pas entretenu et 	relié efficacement à la prise de terre, </a:t>
            </a:r>
            <a:r>
              <a:rPr lang="fr-FR" sz="2400" b="1" dirty="0" smtClean="0">
                <a:solidFill>
                  <a:srgbClr val="FF6600"/>
                </a:solidFill>
              </a:rPr>
              <a:t>l’électricité peut tuer</a:t>
            </a: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Aucun cas n’est rapporté dans la littérature scientifique. Une fuite de courant 	provenant du matériel ou résultant de la stimulation nerveuse et entrainant une 	</a:t>
            </a:r>
            <a:r>
              <a:rPr lang="fr-FR" sz="2400" b="1" dirty="0" smtClean="0">
                <a:solidFill>
                  <a:srgbClr val="FF6600"/>
                </a:solidFill>
              </a:rPr>
              <a:t>fibrillation ventriculaire fatale </a:t>
            </a:r>
            <a:r>
              <a:rPr lang="fr-FR" sz="2400" dirty="0" smtClean="0"/>
              <a:t>reste donc un </a:t>
            </a:r>
            <a:r>
              <a:rPr lang="fr-FR" sz="2400" b="1" dirty="0" smtClean="0">
                <a:solidFill>
                  <a:srgbClr val="FF6600"/>
                </a:solidFill>
              </a:rPr>
              <a:t>risque théorique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3366FF"/>
                </a:solidFill>
              </a:rPr>
              <a:t>La </a:t>
            </a:r>
            <a:r>
              <a:rPr lang="fr-FR" sz="2400" i="1" dirty="0" smtClean="0">
                <a:solidFill>
                  <a:srgbClr val="3366FF"/>
                </a:solidFill>
              </a:rPr>
              <a:t>Food and Drug Administration</a:t>
            </a:r>
            <a:r>
              <a:rPr lang="fr-FR" sz="2400" dirty="0" smtClean="0">
                <a:solidFill>
                  <a:srgbClr val="3366FF"/>
                </a:solidFill>
              </a:rPr>
              <a:t> (1994)</a:t>
            </a:r>
            <a:r>
              <a:rPr lang="fr-FR" sz="2400" dirty="0" smtClean="0"/>
              <a:t> rapporte des </a:t>
            </a:r>
            <a:br>
              <a:rPr lang="fr-FR" sz="2400" dirty="0" smtClean="0"/>
            </a:br>
            <a:r>
              <a:rPr lang="fr-FR" sz="2400" dirty="0" smtClean="0"/>
              <a:t>	cas sporadiques de chocs électriques, de brûlures et </a:t>
            </a:r>
            <a:br>
              <a:rPr lang="fr-FR" sz="2400" dirty="0" smtClean="0"/>
            </a:br>
            <a:r>
              <a:rPr lang="fr-FR" sz="2400" dirty="0" smtClean="0"/>
              <a:t>	d’électrocution lorsque des câbles électriques avec des 	</a:t>
            </a:r>
            <a:br>
              <a:rPr lang="fr-FR" sz="2400" dirty="0" smtClean="0"/>
            </a:br>
            <a:r>
              <a:rPr lang="fr-FR" sz="2400" dirty="0" smtClean="0"/>
              <a:t>	broches non protégées sont directement branchés dans </a:t>
            </a:r>
            <a:br>
              <a:rPr lang="fr-FR" sz="2400" dirty="0" smtClean="0"/>
            </a:br>
            <a:r>
              <a:rPr lang="fr-FR" sz="2400" dirty="0" smtClean="0"/>
              <a:t>	la prise secteur 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>
              <a:solidFill>
                <a:srgbClr val="3366FF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83227" y="-157791"/>
            <a:ext cx="10453253" cy="20754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Risque d’électrocution</a:t>
            </a: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000" b="0" i="1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100" y="3487746"/>
            <a:ext cx="2616200" cy="337025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1083699"/>
            <a:ext cx="11099800" cy="615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168400" algn="l"/>
              </a:tabLst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Cathéters </a:t>
            </a:r>
            <a:r>
              <a:rPr lang="fr-FR" sz="2400" b="1" dirty="0" err="1" smtClean="0">
                <a:solidFill>
                  <a:srgbClr val="FF6600"/>
                </a:solidFill>
              </a:rPr>
              <a:t>intra-veineux</a:t>
            </a:r>
            <a:r>
              <a:rPr lang="fr-FR" sz="2400" b="1" dirty="0" smtClean="0">
                <a:solidFill>
                  <a:srgbClr val="FF6600"/>
                </a:solidFill>
              </a:rPr>
              <a:t> ou </a:t>
            </a:r>
            <a:r>
              <a:rPr lang="fr-FR" sz="2400" b="1" dirty="0" err="1" smtClean="0">
                <a:solidFill>
                  <a:srgbClr val="FF6600"/>
                </a:solidFill>
              </a:rPr>
              <a:t>intra-artériel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offre des zones de faible résistance 	favorisant la pénétration et la propagation des courants dans le corps du patient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168400" algn="l"/>
              </a:tabLst>
            </a:pPr>
            <a:r>
              <a:rPr lang="fr-FR" sz="2400" dirty="0" smtClean="0"/>
              <a:t> Si un </a:t>
            </a:r>
            <a:r>
              <a:rPr lang="fr-FR" sz="2400" b="1" dirty="0" smtClean="0">
                <a:solidFill>
                  <a:srgbClr val="FF6600"/>
                </a:solidFill>
              </a:rPr>
              <a:t>cathéter </a:t>
            </a:r>
            <a:r>
              <a:rPr lang="fr-FR" sz="2400" b="1" dirty="0" err="1" smtClean="0">
                <a:solidFill>
                  <a:srgbClr val="FF6600"/>
                </a:solidFill>
              </a:rPr>
              <a:t>intra-cardiaque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est en place, ce dernier court-circuite les tissus mous 	qui isolent normalement le cœur avec un risque d’amener des courants létaux dans 	le voisinage immédiat de celui-ci </a:t>
            </a:r>
            <a:r>
              <a:rPr lang="fr-FR" sz="2400" dirty="0" smtClean="0">
                <a:solidFill>
                  <a:srgbClr val="3366FF"/>
                </a:solidFill>
              </a:rPr>
              <a:t>(Kimura, 1989b)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168400" algn="l"/>
              </a:tabLst>
            </a:pPr>
            <a:r>
              <a:rPr lang="fr-FR" sz="2400" dirty="0" smtClean="0"/>
              <a:t> Si le patient est connecté à plusieurs équipements reliés au secteur, dont l’un 	présente une « terre » défectueuse, des courants de fuite peuvent quitter cet 	équipement défectueux, traverser le patient, pour finalement être éliminés au 	travers d’une prise de terre en ordre de marche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i="1" dirty="0" smtClean="0">
                <a:solidFill>
                  <a:srgbClr val="3366FF"/>
                </a:solidFill>
              </a:rPr>
              <a:t>AANEM</a:t>
            </a:r>
            <a:r>
              <a:rPr lang="fr-FR" sz="2400" dirty="0" smtClean="0">
                <a:solidFill>
                  <a:srgbClr val="3366FF"/>
                </a:solidFill>
              </a:rPr>
              <a:t>, 2014) 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>
              <a:solidFill>
                <a:srgbClr val="3366FF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83227" y="108909"/>
            <a:ext cx="10453253" cy="20754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 particulier des patients en réanimation</a:t>
            </a: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000" b="0" i="1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1083699"/>
            <a:ext cx="11099800" cy="3939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/>
          </a:p>
          <a:p>
            <a:pPr>
              <a:lnSpc>
                <a:spcPct val="150000"/>
              </a:lnSpc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Le laboratoire/local d’ENMG</a:t>
            </a:r>
            <a:endParaRPr lang="fr-FR" sz="2400" dirty="0" smtClean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  <a:tab pos="1168400" algn="l"/>
              </a:tabLst>
            </a:pPr>
            <a:r>
              <a:rPr lang="fr-FR" sz="2400" dirty="0" smtClean="0"/>
              <a:t>	N’utiliser que des prises murales à trois broches dont l’une est reliée à la terre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  <a:tab pos="1168400" algn="l"/>
              </a:tabLst>
            </a:pPr>
            <a:r>
              <a:rPr lang="fr-FR" sz="2400" dirty="0" smtClean="0"/>
              <a:t>	La prise de terre doit être intacte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  <a:tab pos="1168400" algn="l"/>
              </a:tabLst>
            </a:pPr>
            <a:r>
              <a:rPr lang="fr-FR" sz="2400" dirty="0" smtClean="0"/>
              <a:t> Tout équipement électrique non nécessaire doit être débranché, ou mieux 		éliminer du laboratoire 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>
              <a:solidFill>
                <a:srgbClr val="3366FF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83227" y="350209"/>
            <a:ext cx="10453253" cy="13896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 : Recommandations</a:t>
            </a: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000" b="0" i="1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1083699"/>
            <a:ext cx="11099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/>
          </a:p>
          <a:p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Le matériel ENMG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endParaRPr lang="fr-FR" sz="2400" dirty="0" smtClean="0">
              <a:solidFill>
                <a:srgbClr val="FF6600"/>
              </a:solidFill>
            </a:endParaRPr>
          </a:p>
          <a:p>
            <a:pPr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Le câble d’alimentation doit être pourvu d’un fil de terre et relié directement à 	une prise électrique murale à trois broches sans utiliser de rallonge </a:t>
            </a:r>
          </a:p>
          <a:p>
            <a:pPr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S’assurer de l’absence de courant de fuite &gt; 50 µA (&gt; 20 µA aux soins intensifs) et 	le vérifier annuellement et lors de l’ajout d’un nouvel équipement électrique</a:t>
            </a:r>
          </a:p>
          <a:p>
            <a:pPr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Ne plus utiliser et soumettre à vérification en cas de : dommage de l’appareil ou 	de son câble d’alimentation, surchauffe, bruit ou odeur inhabituels, sensation de 	picotements au contact avec l’appareil, renversement de liquide  </a:t>
            </a:r>
          </a:p>
          <a:p>
            <a:pPr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	Ne pas utiliser d’adaptateur</a:t>
            </a:r>
          </a:p>
          <a:p>
            <a:pPr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Délivrer la dose minimale de courant nécessaire à l’obtention des réponses 		sensitives et motrices 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83227" y="350209"/>
            <a:ext cx="10453253" cy="13896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 : Recommandations</a:t>
            </a: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000" b="0" i="1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1083699"/>
            <a:ext cx="11099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/>
          </a:p>
          <a:p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Le patient</a:t>
            </a:r>
          </a:p>
          <a:p>
            <a:endParaRPr lang="fr-FR" sz="2400" dirty="0" smtClean="0">
              <a:solidFill>
                <a:srgbClr val="FF6600"/>
              </a:solidFill>
            </a:endParaRPr>
          </a:p>
          <a:p>
            <a:pPr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	Allonger sur une table d’examen en bois</a:t>
            </a:r>
          </a:p>
          <a:p>
            <a:pPr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	Ne doit toucher aucun objet métallique ou câble d’alimentation</a:t>
            </a:r>
          </a:p>
          <a:p>
            <a:pPr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La stimulation, la détection et l’électrode reliée à la terre doivent toutes trois être 	placées sur la même partie du corps (un membre, la face ou le tronc)</a:t>
            </a:r>
          </a:p>
          <a:p>
            <a:pPr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Ne pas éteindre ou allumer l’appareil d’ENMG, ou un autre équipement 		électrique qui lui est connecté, lorsque le patient est relié à celui-ci</a:t>
            </a:r>
          </a:p>
          <a:p>
            <a:pPr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Redoubler de vigilance lorsque l’état du patient ne lui permet pas de renseigner 	le technicien ou le médecin d’une sensation qui lui semble anormale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>
              <a:solidFill>
                <a:srgbClr val="3366FF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83227" y="350209"/>
            <a:ext cx="10453253" cy="13896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 : Recommandations</a:t>
            </a: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000" b="0" i="1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1083699"/>
            <a:ext cx="11099800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3366FF"/>
                </a:solidFill>
              </a:rPr>
              <a:t>l’</a:t>
            </a:r>
            <a:r>
              <a:rPr lang="fr-FR" sz="2400" i="1" dirty="0" smtClean="0">
                <a:solidFill>
                  <a:srgbClr val="3366FF"/>
                </a:solidFill>
              </a:rPr>
              <a:t>AANEM</a:t>
            </a:r>
            <a:r>
              <a:rPr lang="fr-FR" sz="2400" dirty="0" smtClean="0">
                <a:solidFill>
                  <a:srgbClr val="3366FF"/>
                </a:solidFill>
              </a:rPr>
              <a:t> (2014) </a:t>
            </a:r>
            <a:r>
              <a:rPr lang="fr-FR" sz="2400" dirty="0" smtClean="0"/>
              <a:t>recommande, tout particulièrement chez les patients aux soins 	intensifs, de </a:t>
            </a:r>
            <a:r>
              <a:rPr lang="fr-FR" sz="2400" b="1" dirty="0" smtClean="0">
                <a:solidFill>
                  <a:srgbClr val="FF6600"/>
                </a:solidFill>
              </a:rPr>
              <a:t>ne pas inclure le cœur dans le montage des électrodes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Lors de l’étude de la conduction nerveuse, les électrodes de stimulation et de 	détection ainsi que l’électrode reliée à la terre (ERT) sont placées sur la même partie 	du corps (un membre, la face ou le tronc)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Idéalement, l’ERT est placée entre la stimulation et la détection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Lors de l’EMG, l’ERT est placée dans le voisinage immédiat de l’aiguille-électrode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>
              <a:solidFill>
                <a:srgbClr val="3366FF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83227" y="350209"/>
            <a:ext cx="10453253" cy="13896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 : Recommandations</a:t>
            </a: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000" b="0" i="1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550299"/>
            <a:ext cx="11099800" cy="6709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</a:pPr>
            <a:r>
              <a:rPr lang="fr-FR" sz="2400" dirty="0" smtClean="0"/>
              <a:t> Utiliser un matériel </a:t>
            </a:r>
            <a:r>
              <a:rPr lang="fr-FR" sz="2400" b="1" dirty="0" smtClean="0">
                <a:solidFill>
                  <a:srgbClr val="FF6600"/>
                </a:solidFill>
              </a:rPr>
              <a:t>non conforme ou défectueux</a:t>
            </a:r>
            <a:r>
              <a:rPr lang="fr-FR" sz="2400" dirty="0" smtClean="0"/>
              <a:t> 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Brancher l’appareil d’ENMG à une prise sans </a:t>
            </a:r>
            <a:r>
              <a:rPr lang="fr-FR" sz="2400" b="1" dirty="0" smtClean="0">
                <a:solidFill>
                  <a:srgbClr val="FF6600"/>
                </a:solidFill>
              </a:rPr>
              <a:t>broche reliée à la terre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/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/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/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/>
            </a:r>
            <a:br>
              <a:rPr lang="fr-FR" sz="2400" b="1" dirty="0" smtClean="0">
                <a:solidFill>
                  <a:srgbClr val="FF6600"/>
                </a:solidFill>
              </a:rPr>
            </a:br>
            <a:endParaRPr lang="fr-FR" sz="2400" b="1" dirty="0" smtClean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Chez les patients porteurs d’un </a:t>
            </a:r>
            <a:r>
              <a:rPr lang="fr-FR" sz="2400" b="1" dirty="0" smtClean="0">
                <a:solidFill>
                  <a:srgbClr val="FF6600"/>
                </a:solidFill>
              </a:rPr>
              <a:t>pacemaker externe</a:t>
            </a:r>
            <a:r>
              <a:rPr lang="fr-FR" sz="2400" dirty="0" smtClean="0"/>
              <a:t>, avec </a:t>
            </a:r>
            <a:br>
              <a:rPr lang="fr-FR" sz="2400" dirty="0" smtClean="0"/>
            </a:br>
            <a:r>
              <a:rPr lang="fr-FR" sz="2400" dirty="0" smtClean="0"/>
              <a:t>	un fil conducteur externe se terminant dans ou près du cœur, il est contre-indiqué de 	réaliser des stimulations électriques percutanées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en-US" sz="2400" dirty="0" smtClean="0">
                <a:solidFill>
                  <a:srgbClr val="3366FF"/>
                </a:solidFill>
              </a:rPr>
              <a:t>Al-</a:t>
            </a:r>
            <a:r>
              <a:rPr lang="en-US" sz="2400" dirty="0" err="1" smtClean="0">
                <a:solidFill>
                  <a:srgbClr val="3366FF"/>
                </a:solidFill>
              </a:rPr>
              <a:t>Shekhlee</a:t>
            </a:r>
            <a:r>
              <a:rPr lang="en-US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en-US" sz="2400" dirty="0" smtClean="0">
                <a:solidFill>
                  <a:srgbClr val="3366FF"/>
                </a:solidFill>
              </a:rPr>
              <a:t>, 2003)</a:t>
            </a:r>
            <a:endParaRPr lang="fr-FR" sz="2400" dirty="0" smtClean="0">
              <a:solidFill>
                <a:srgbClr val="3366FF"/>
              </a:solidFill>
            </a:endParaRP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>
              <a:solidFill>
                <a:srgbClr val="3366FF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83227" y="350209"/>
            <a:ext cx="10453253" cy="13896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 : contre-indications</a:t>
            </a: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000" b="0" i="1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74" y="2461253"/>
            <a:ext cx="3214725" cy="24663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102" y="2460094"/>
            <a:ext cx="3541898" cy="246750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0504" y="2444750"/>
            <a:ext cx="2459703" cy="316865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1337699"/>
            <a:ext cx="11099800" cy="449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168400" algn="l"/>
              </a:tabLst>
            </a:pPr>
            <a:r>
              <a:rPr lang="fr-FR" sz="2400" dirty="0" smtClean="0"/>
              <a:t> Il existe un </a:t>
            </a:r>
            <a:r>
              <a:rPr lang="fr-FR" sz="2400" b="1" dirty="0" smtClean="0">
                <a:solidFill>
                  <a:srgbClr val="FF6600"/>
                </a:solidFill>
              </a:rPr>
              <a:t>risque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que </a:t>
            </a:r>
            <a:r>
              <a:rPr lang="fr-FR" sz="2400" dirty="0" smtClean="0"/>
              <a:t>l’étude de la conduction nerveuse induise une</a:t>
            </a: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interférence 	électromagnétique </a:t>
            </a:r>
            <a:r>
              <a:rPr lang="fr-FR" sz="2400" dirty="0" smtClean="0"/>
              <a:t>susceptible d’interférer avec le fonctionnement du 	matériel</a:t>
            </a:r>
            <a:r>
              <a:rPr lang="fr-FR" sz="2400" dirty="0" smtClean="0"/>
              <a:t> 	implanté</a:t>
            </a: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168400" algn="l"/>
              </a:tabLst>
            </a:pPr>
            <a:r>
              <a:rPr lang="fr-FR" sz="2400" dirty="0" smtClean="0"/>
              <a:t> Les </a:t>
            </a:r>
            <a:r>
              <a:rPr lang="fr-FR" sz="2400" b="1" dirty="0" smtClean="0">
                <a:solidFill>
                  <a:srgbClr val="FF6600"/>
                </a:solidFill>
              </a:rPr>
              <a:t>pacemakers à sonde </a:t>
            </a:r>
            <a:r>
              <a:rPr lang="fr-FR" sz="2400" b="1" dirty="0" err="1" smtClean="0">
                <a:solidFill>
                  <a:srgbClr val="FF6600"/>
                </a:solidFill>
              </a:rPr>
              <a:t>monopolaire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sont </a:t>
            </a:r>
            <a:r>
              <a:rPr lang="fr-FR" sz="2400" b="1" dirty="0" smtClean="0">
                <a:solidFill>
                  <a:srgbClr val="FF6600"/>
                </a:solidFill>
              </a:rPr>
              <a:t>plus sensibles 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dirty="0" smtClean="0"/>
              <a:t>aux interférences électromagnétiques que ceux à sonde </a:t>
            </a:r>
            <a:br>
              <a:rPr lang="fr-FR" sz="2400" dirty="0" smtClean="0"/>
            </a:br>
            <a:r>
              <a:rPr lang="fr-FR" sz="2400" dirty="0" smtClean="0"/>
              <a:t>	bipolaire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en-US" sz="2400" dirty="0" smtClean="0">
                <a:solidFill>
                  <a:srgbClr val="3366FF"/>
                </a:solidFill>
              </a:rPr>
              <a:t>Pease et Grove, 2013</a:t>
            </a:r>
            <a:r>
              <a:rPr lang="en-US" sz="2400" dirty="0" smtClean="0">
                <a:solidFill>
                  <a:srgbClr val="3366FF"/>
                </a:solidFill>
              </a:rPr>
              <a:t>)</a:t>
            </a: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>
              <a:solidFill>
                <a:srgbClr val="3366FF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83227" y="70809"/>
            <a:ext cx="10453253" cy="20754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Risque de dysfonctionnement d’un appareillage implanté</a:t>
            </a: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000" b="0" i="1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187" y="3175000"/>
            <a:ext cx="2520212" cy="20447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3227" y="210509"/>
            <a:ext cx="10453253" cy="2075491"/>
          </a:xfrm>
        </p:spPr>
        <p:txBody>
          <a:bodyPr>
            <a:normAutofit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Introduction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1604399"/>
            <a:ext cx="11379200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Contre-indication</a:t>
            </a:r>
            <a:r>
              <a:rPr lang="fr-FR" sz="2400" dirty="0" smtClean="0"/>
              <a:t> à la pratique d’une technique médicale : </a:t>
            </a:r>
            <a:br>
              <a:rPr lang="fr-FR" sz="2400" dirty="0" smtClean="0"/>
            </a:br>
            <a:r>
              <a:rPr lang="fr-FR" sz="2400" dirty="0" smtClean="0"/>
              <a:t>		-	suppose l’existence d’un risque potentiel (pour patient ou corps médical)</a:t>
            </a:r>
            <a:br>
              <a:rPr lang="fr-FR" sz="2400" dirty="0" smtClean="0"/>
            </a:br>
            <a:r>
              <a:rPr lang="fr-FR" sz="2400" dirty="0" smtClean="0"/>
              <a:t>		-	si des mesures de précautions ne sont pas à même de juguler le risque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Concernant les </a:t>
            </a:r>
            <a:r>
              <a:rPr lang="fr-FR" sz="2400" b="1" dirty="0" smtClean="0">
                <a:solidFill>
                  <a:srgbClr val="FF6600"/>
                </a:solidFill>
              </a:rPr>
              <a:t>risques</a:t>
            </a:r>
            <a:r>
              <a:rPr lang="fr-FR" sz="2400" dirty="0" smtClean="0"/>
              <a:t> de l’ENMG : </a:t>
            </a:r>
            <a:br>
              <a:rPr lang="fr-FR" sz="2400" dirty="0" smtClean="0"/>
            </a:br>
            <a:r>
              <a:rPr lang="fr-FR" sz="2400" dirty="0" smtClean="0"/>
              <a:t>		-	la littérature scientifique est beaucoup plus abondante</a:t>
            </a:r>
            <a:br>
              <a:rPr lang="fr-FR" sz="2400" dirty="0" smtClean="0"/>
            </a:br>
            <a:r>
              <a:rPr lang="fr-FR" sz="2400" dirty="0" smtClean="0"/>
              <a:t>		-	un état de la question a été publié en 1999 (réactualisé en </a:t>
            </a:r>
            <a:r>
              <a:rPr lang="fr-FR" sz="2400" dirty="0" smtClean="0">
                <a:solidFill>
                  <a:srgbClr val="3366FF"/>
                </a:solidFill>
              </a:rPr>
              <a:t>2014</a:t>
            </a:r>
            <a:r>
              <a:rPr lang="fr-FR" sz="2400" dirty="0" smtClean="0"/>
              <a:t>) par l’</a:t>
            </a:r>
            <a:r>
              <a:rPr lang="fr-FR" sz="2400" i="1" dirty="0" smtClean="0">
                <a:solidFill>
                  <a:srgbClr val="3366FF"/>
                </a:solidFill>
              </a:rPr>
              <a:t>AANEM</a:t>
            </a:r>
            <a:r>
              <a:rPr lang="fr-FR" sz="2400" i="1" dirty="0" smtClean="0"/>
              <a:t/>
            </a:r>
            <a:br>
              <a:rPr lang="fr-FR" sz="2400" i="1" dirty="0" smtClean="0"/>
            </a:b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Dans cette mise au point, nous partirons donc du risque de complication pour tenter 	d’établir les contre-indications à l’examen ENMG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883227" y="70809"/>
            <a:ext cx="11003973" cy="20754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RD : données de la littérature </a:t>
            </a: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000" b="0" i="1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1700" y="2828836"/>
            <a:ext cx="100584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A </a:t>
            </a:r>
            <a:r>
              <a:rPr lang="fr-FR" sz="2400" dirty="0" smtClean="0"/>
              <a:t>ce jour, il n’y a aucun cas rapporté d’effet secondaire immédiat ou retardé</a:t>
            </a:r>
            <a:r>
              <a:rPr lang="fr-FR" sz="2400" dirty="0" smtClean="0"/>
              <a:t> 	lors </a:t>
            </a:r>
            <a:r>
              <a:rPr lang="fr-FR" sz="2400" dirty="0" smtClean="0"/>
              <a:t>de la</a:t>
            </a:r>
            <a:r>
              <a:rPr lang="fr-FR" sz="2400" dirty="0" smtClean="0"/>
              <a:t> pratique </a:t>
            </a:r>
            <a:r>
              <a:rPr lang="fr-FR" sz="2400" dirty="0" smtClean="0"/>
              <a:t>d’un ENMG chez des patients porteurs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		-	d’un </a:t>
            </a:r>
            <a:r>
              <a:rPr lang="fr-FR" sz="2400" u="sng" dirty="0" smtClean="0"/>
              <a:t>défibrillateur implanté</a:t>
            </a:r>
            <a:r>
              <a:rPr lang="fr-FR" sz="2400" dirty="0" smtClean="0"/>
              <a:t> ou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		-	d’une </a:t>
            </a:r>
            <a:r>
              <a:rPr lang="fr-FR" sz="2400" u="sng" dirty="0" smtClean="0"/>
              <a:t>stimulation </a:t>
            </a:r>
            <a:r>
              <a:rPr lang="fr-FR" sz="2400" u="sng" dirty="0" smtClean="0"/>
              <a:t>cérébrale profonde</a:t>
            </a:r>
            <a:r>
              <a:rPr lang="fr-FR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1083699"/>
            <a:ext cx="11099800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168400" algn="l"/>
              </a:tabLst>
            </a:pPr>
            <a:r>
              <a:rPr lang="fr-FR" sz="2400" dirty="0" smtClean="0"/>
              <a:t> 10 patients avec un pacemaker à sonde bipolaire et 5 avec un défibrillateur cardiaque 		-	</a:t>
            </a:r>
            <a:r>
              <a:rPr lang="fr-FR" sz="2400" b="1" dirty="0" smtClean="0">
                <a:solidFill>
                  <a:srgbClr val="FF6600"/>
                </a:solidFill>
              </a:rPr>
              <a:t>absence d’influence néfaste </a:t>
            </a:r>
            <a:r>
              <a:rPr lang="fr-FR" sz="2400" dirty="0" smtClean="0"/>
              <a:t>de la stimulation nerveuse percutanée (y compris 			au point d’</a:t>
            </a:r>
            <a:r>
              <a:rPr lang="fr-FR" sz="2400" dirty="0" err="1" smtClean="0"/>
              <a:t>Erb</a:t>
            </a:r>
            <a:r>
              <a:rPr lang="fr-FR" sz="2400" dirty="0" smtClean="0"/>
              <a:t> gauche chez 9 patients)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dirty="0" err="1" smtClean="0">
                <a:solidFill>
                  <a:srgbClr val="3366FF"/>
                </a:solidFill>
              </a:rPr>
              <a:t>Schoeck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2007)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168400" algn="l"/>
              </a:tabLst>
            </a:pPr>
            <a:r>
              <a:rPr lang="fr-FR" sz="2400" dirty="0" smtClean="0"/>
              <a:t> 20 patients (7 avec un pacemaker à sonde bipolaire et 13 avec un défibrillateur 	cardiaque) avec étude de la conduction nerveuse des membres supérieurs, en 	présence d’une voie veineuse dans le membre étudié</a:t>
            </a:r>
            <a:br>
              <a:rPr lang="fr-FR" sz="2400" dirty="0" smtClean="0"/>
            </a:br>
            <a:r>
              <a:rPr lang="fr-FR" sz="2400" dirty="0" smtClean="0"/>
              <a:t>		-	</a:t>
            </a:r>
            <a:r>
              <a:rPr lang="fr-FR" sz="2400" b="1" dirty="0" smtClean="0">
                <a:solidFill>
                  <a:srgbClr val="FF6600"/>
                </a:solidFill>
              </a:rPr>
              <a:t>aucun dysfonctionnement </a:t>
            </a:r>
            <a:r>
              <a:rPr lang="fr-FR" sz="2400" dirty="0" smtClean="0"/>
              <a:t>du matériel implanté et </a:t>
            </a:r>
            <a:r>
              <a:rPr lang="fr-FR" sz="2400" b="1" dirty="0" smtClean="0">
                <a:solidFill>
                  <a:srgbClr val="FF6600"/>
                </a:solidFill>
              </a:rPr>
              <a:t>aucun effet secondaire </a:t>
            </a:r>
            <a:r>
              <a:rPr lang="fr-FR" sz="2400" dirty="0" smtClean="0"/>
              <a:t>chez 			les patients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dirty="0" err="1" smtClean="0">
                <a:solidFill>
                  <a:srgbClr val="3366FF"/>
                </a:solidFill>
              </a:rPr>
              <a:t>Mellion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2010)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83227" y="70809"/>
            <a:ext cx="11003973" cy="20754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RD : données de la littérature </a:t>
            </a: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000" b="0" i="1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1083699"/>
            <a:ext cx="11099800" cy="5601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</a:pPr>
            <a:r>
              <a:rPr lang="fr-FR" sz="2400" dirty="0" smtClean="0"/>
              <a:t> Concernant la </a:t>
            </a:r>
            <a:r>
              <a:rPr lang="fr-FR" sz="2400" b="1" dirty="0" smtClean="0">
                <a:solidFill>
                  <a:srgbClr val="FF6600"/>
                </a:solidFill>
              </a:rPr>
              <a:t>stimulation nerveuse répétitive </a:t>
            </a:r>
            <a:r>
              <a:rPr lang="fr-FR" sz="2400" dirty="0" smtClean="0"/>
              <a:t>(SNR)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Une étude est réalisée chez 14 patients en cours d’implantation ou de révision du 	matériel (10 défibrillateurs cardiaques et 4 pacemakers) sous anesthésie générale 	</a:t>
            </a:r>
            <a:r>
              <a:rPr lang="fr-FR" sz="2400" dirty="0" smtClean="0">
                <a:solidFill>
                  <a:srgbClr val="3366FF"/>
                </a:solidFill>
              </a:rPr>
              <a:t>(Cronin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2013)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Une SNR des nerfs médian, axillaire et spinal accessoire est réalisée à </a:t>
            </a:r>
            <a:r>
              <a:rPr lang="fr-FR" sz="2400" b="1" dirty="0" smtClean="0">
                <a:solidFill>
                  <a:srgbClr val="FF6600"/>
                </a:solidFill>
              </a:rPr>
              <a:t>2 Hz </a:t>
            </a:r>
            <a:r>
              <a:rPr lang="fr-FR" sz="2400" dirty="0" smtClean="0"/>
              <a:t>(9 stimuli) 	et </a:t>
            </a:r>
            <a:r>
              <a:rPr lang="fr-FR" sz="2400" b="1" dirty="0" smtClean="0">
                <a:solidFill>
                  <a:srgbClr val="FF6600"/>
                </a:solidFill>
              </a:rPr>
              <a:t>50 Hz </a:t>
            </a:r>
            <a:r>
              <a:rPr lang="fr-FR" sz="2400" dirty="0" smtClean="0">
                <a:solidFill>
                  <a:srgbClr val="000000"/>
                </a:solidFill>
              </a:rPr>
              <a:t>(3 secondes)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Des interférences magnétiques sont enregistrées au niveau de 2 défibrillateurs et de 	3 pacemakers dont 2, avec </a:t>
            </a:r>
            <a:r>
              <a:rPr lang="fr-FR" sz="2400" b="1" dirty="0" smtClean="0">
                <a:solidFill>
                  <a:srgbClr val="FF6600"/>
                </a:solidFill>
              </a:rPr>
              <a:t>une configuration </a:t>
            </a:r>
            <a:r>
              <a:rPr lang="fr-FR" sz="2400" b="1" dirty="0" err="1" smtClean="0">
                <a:solidFill>
                  <a:srgbClr val="FF6600"/>
                </a:solidFill>
              </a:rPr>
              <a:t>monopolaire</a:t>
            </a:r>
            <a:r>
              <a:rPr lang="fr-FR" sz="2400" dirty="0" smtClean="0"/>
              <a:t>, présentent un </a:t>
            </a:r>
            <a:r>
              <a:rPr lang="fr-FR" sz="2400" b="1" dirty="0" smtClean="0">
                <a:solidFill>
                  <a:srgbClr val="FF6600"/>
                </a:solidFill>
              </a:rPr>
              <a:t>arrêt 	momentané de fonctionnement</a:t>
            </a:r>
            <a:r>
              <a:rPr lang="fr-FR" sz="2400" dirty="0" smtClean="0">
                <a:solidFill>
                  <a:srgbClr val="000000"/>
                </a:solidFill>
              </a:rPr>
              <a:t> lors de la SNR proximale.</a:t>
            </a:r>
            <a:endParaRPr lang="fr-FR" sz="24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83227" y="70809"/>
            <a:ext cx="11003973" cy="20754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RD : données de la littérature </a:t>
            </a: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000" b="0" i="1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1083699"/>
            <a:ext cx="11099800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En 1996, l’</a:t>
            </a:r>
            <a:r>
              <a:rPr lang="fr-FR" sz="2400" i="1" dirty="0" smtClean="0"/>
              <a:t>AAEM</a:t>
            </a:r>
            <a:r>
              <a:rPr lang="fr-FR" sz="2400" dirty="0" smtClean="0"/>
              <a:t> préconise de </a:t>
            </a:r>
            <a:r>
              <a:rPr lang="fr-FR" sz="2400" b="1" dirty="0" smtClean="0">
                <a:solidFill>
                  <a:srgbClr val="FF6600"/>
                </a:solidFill>
              </a:rPr>
              <a:t>respecter une distance de sécurité de 15 cm </a:t>
            </a:r>
            <a:r>
              <a:rPr lang="fr-FR" sz="2400" dirty="0" smtClean="0"/>
              <a:t>entre le 	site de stimulation nerveuse percutanée et le passage des fils conducteurs des 	matériels implantés </a:t>
            </a:r>
            <a:r>
              <a:rPr lang="fr-FR" sz="2400" dirty="0" smtClean="0">
                <a:solidFill>
                  <a:srgbClr val="3366FF"/>
                </a:solidFill>
              </a:rPr>
              <a:t>(Nora, 1996) </a:t>
            </a: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Il est également préconisé de </a:t>
            </a:r>
            <a:r>
              <a:rPr lang="fr-FR" sz="2400" b="1" dirty="0" smtClean="0">
                <a:solidFill>
                  <a:srgbClr val="FF6600"/>
                </a:solidFill>
              </a:rPr>
              <a:t>réduire la fréquence de stimulation </a:t>
            </a:r>
            <a:r>
              <a:rPr lang="fr-FR" sz="2400" dirty="0" smtClean="0"/>
              <a:t>à 1 choc toutes les 	3 à 5 secondes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dirty="0" err="1" smtClean="0">
                <a:solidFill>
                  <a:srgbClr val="3366FF"/>
                </a:solidFill>
              </a:rPr>
              <a:t>Ohira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2013</a:t>
            </a:r>
            <a:r>
              <a:rPr lang="fr-FR" sz="2400" dirty="0" smtClean="0">
                <a:solidFill>
                  <a:srgbClr val="3366FF"/>
                </a:solidFill>
              </a:rPr>
              <a:t>)</a:t>
            </a:r>
            <a:r>
              <a:rPr lang="fr-FR" sz="2400" dirty="0" smtClean="0"/>
              <a:t> </a:t>
            </a: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Par </a:t>
            </a:r>
            <a:r>
              <a:rPr lang="fr-FR" sz="2400" dirty="0" smtClean="0"/>
              <a:t>contre, il n’est pas recommandé d’utiliser un </a:t>
            </a:r>
            <a:r>
              <a:rPr lang="fr-FR" sz="2400" b="1" dirty="0" smtClean="0">
                <a:solidFill>
                  <a:srgbClr val="FF6600"/>
                </a:solidFill>
              </a:rPr>
              <a:t>aimant externe</a:t>
            </a:r>
            <a:r>
              <a:rPr lang="fr-FR" sz="2400" dirty="0" smtClean="0"/>
              <a:t>,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	pour </a:t>
            </a:r>
            <a:r>
              <a:rPr lang="fr-FR" sz="2400" dirty="0" smtClean="0"/>
              <a:t>inhiber de</a:t>
            </a:r>
            <a:r>
              <a:rPr lang="fr-FR" sz="2400" dirty="0" smtClean="0"/>
              <a:t> façon </a:t>
            </a:r>
            <a:r>
              <a:rPr lang="fr-FR" sz="2400" dirty="0" smtClean="0"/>
              <a:t>réversible le matériel implanté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dirty="0" err="1" smtClean="0">
                <a:solidFill>
                  <a:srgbClr val="3366FF"/>
                </a:solidFill>
              </a:rPr>
              <a:t>Ohira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2013</a:t>
            </a:r>
            <a:r>
              <a:rPr lang="fr-FR" sz="2400" dirty="0" smtClean="0">
                <a:solidFill>
                  <a:srgbClr val="3366FF"/>
                </a:solidFill>
              </a:rPr>
              <a:t>) </a:t>
            </a:r>
            <a:endParaRPr lang="fr-FR" sz="2400" dirty="0">
              <a:solidFill>
                <a:srgbClr val="3366FF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83227" y="70809"/>
            <a:ext cx="11003973" cy="20754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RD : recommandations</a:t>
            </a: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000" b="0" i="1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610" y="4064000"/>
            <a:ext cx="1818990" cy="2794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1083699"/>
            <a:ext cx="11099800" cy="433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</a:tabLst>
            </a:pPr>
            <a:r>
              <a:rPr lang="fr-FR" sz="2400" dirty="0" smtClean="0"/>
              <a:t> Les </a:t>
            </a:r>
            <a:r>
              <a:rPr lang="fr-FR" sz="2400" b="1" dirty="0" smtClean="0">
                <a:solidFill>
                  <a:srgbClr val="FF6600"/>
                </a:solidFill>
              </a:rPr>
              <a:t>SNR </a:t>
            </a:r>
            <a:r>
              <a:rPr lang="fr-FR" sz="2400" dirty="0" smtClean="0"/>
              <a:t>sont contre-indiquées chez les patients porteurs d’un </a:t>
            </a:r>
            <a:r>
              <a:rPr lang="fr-FR" sz="2400" b="1" dirty="0" smtClean="0">
                <a:solidFill>
                  <a:srgbClr val="FF6600"/>
                </a:solidFill>
              </a:rPr>
              <a:t>pacemaker </a:t>
            </a:r>
            <a:r>
              <a:rPr lang="fr-FR" sz="2400" dirty="0" smtClean="0"/>
              <a:t>implanté </a:t>
            </a:r>
            <a:r>
              <a:rPr lang="fr-FR" sz="2400" b="1" dirty="0" smtClean="0">
                <a:solidFill>
                  <a:srgbClr val="FF6600"/>
                </a:solidFill>
              </a:rPr>
              <a:t>à 	sonde </a:t>
            </a:r>
            <a:r>
              <a:rPr lang="fr-FR" sz="2400" b="1" dirty="0" err="1" smtClean="0">
                <a:solidFill>
                  <a:srgbClr val="FF6600"/>
                </a:solidFill>
              </a:rPr>
              <a:t>monopolaire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>(nerfs axillaire et spinal accessoire)</a:t>
            </a:r>
            <a:br>
              <a:rPr lang="fr-FR" sz="2400" dirty="0" smtClean="0">
                <a:solidFill>
                  <a:srgbClr val="000000"/>
                </a:solidFill>
              </a:rPr>
            </a:br>
            <a:r>
              <a:rPr lang="fr-FR" sz="2400" dirty="0" smtClean="0">
                <a:solidFill>
                  <a:srgbClr val="000000"/>
                </a:solidFill>
              </a:rPr>
              <a:t>		-	u</a:t>
            </a:r>
            <a:r>
              <a:rPr lang="fr-FR" sz="2400" dirty="0" smtClean="0"/>
              <a:t>ne étude en EMG fibre unique avec activation volontaire est préconisée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</a:tabLst>
            </a:pPr>
            <a:r>
              <a:rPr lang="fr-FR" sz="2400" dirty="0" smtClean="0"/>
              <a:t> En l’absence de donnée scientifique, les </a:t>
            </a:r>
            <a:r>
              <a:rPr lang="fr-FR" sz="2400" b="1" dirty="0" smtClean="0">
                <a:solidFill>
                  <a:srgbClr val="FF6600"/>
                </a:solidFill>
              </a:rPr>
              <a:t>stimuli intramusculaires</a:t>
            </a:r>
            <a:r>
              <a:rPr lang="fr-FR" sz="2400" dirty="0" smtClean="0"/>
              <a:t>, les </a:t>
            </a:r>
            <a:r>
              <a:rPr lang="fr-FR" sz="2400" b="1" dirty="0" smtClean="0">
                <a:solidFill>
                  <a:srgbClr val="FF6600"/>
                </a:solidFill>
              </a:rPr>
              <a:t>stimulations 	radiculaires cervicales</a:t>
            </a:r>
            <a:r>
              <a:rPr lang="fr-FR" sz="2400" dirty="0" smtClean="0"/>
              <a:t> et les </a:t>
            </a:r>
            <a:r>
              <a:rPr lang="fr-FR" sz="2400" b="1" dirty="0" smtClean="0">
                <a:solidFill>
                  <a:srgbClr val="FF6600"/>
                </a:solidFill>
              </a:rPr>
              <a:t>SNR au segment céphalique </a:t>
            </a:r>
            <a:r>
              <a:rPr lang="fr-FR" sz="2400" dirty="0" smtClean="0"/>
              <a:t>sont également </a:t>
            </a:r>
            <a:r>
              <a:rPr lang="fr-FR" sz="2400" dirty="0" err="1" smtClean="0"/>
              <a:t>contre-</a:t>
            </a:r>
            <a:r>
              <a:rPr lang="fr-FR" sz="2400" dirty="0" smtClean="0"/>
              <a:t>	indiqués</a:t>
            </a:r>
          </a:p>
          <a:p>
            <a:r>
              <a:rPr lang="fr-FR" sz="2400" dirty="0" smtClean="0"/>
              <a:t> 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83227" y="70809"/>
            <a:ext cx="11003973" cy="20754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RD : contre-indications</a:t>
            </a: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000" b="0" i="1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867799"/>
            <a:ext cx="11099800" cy="5601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Chez les patients parkinsoniens ou dystoniques bénéficiant d’une </a:t>
            </a:r>
            <a:r>
              <a:rPr lang="fr-FR" sz="2400" b="1" dirty="0" smtClean="0">
                <a:solidFill>
                  <a:srgbClr val="FF6600"/>
                </a:solidFill>
              </a:rPr>
              <a:t>stimulation 	cérébrale profonde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les </a:t>
            </a:r>
            <a:r>
              <a:rPr lang="fr-FR" sz="2400" b="1" dirty="0" smtClean="0">
                <a:solidFill>
                  <a:srgbClr val="FF6600"/>
                </a:solidFill>
              </a:rPr>
              <a:t>stimulations au point d’</a:t>
            </a:r>
            <a:r>
              <a:rPr lang="fr-FR" sz="2400" b="1" dirty="0" err="1" smtClean="0">
                <a:solidFill>
                  <a:srgbClr val="FF6600"/>
                </a:solidFill>
              </a:rPr>
              <a:t>Erb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et les </a:t>
            </a:r>
            <a:r>
              <a:rPr lang="fr-FR" sz="2400" b="1" dirty="0" smtClean="0">
                <a:solidFill>
                  <a:srgbClr val="FF6600"/>
                </a:solidFill>
              </a:rPr>
              <a:t>stimulations radiculaires cervicales </a:t>
            </a:r>
            <a:r>
              <a:rPr lang="fr-FR" sz="2400" dirty="0" smtClean="0"/>
              <a:t>sont 	contre-indiquées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En effet, d’une part le dispositif comprend des fils conducteurs passants sous la peau 	en </a:t>
            </a:r>
            <a:r>
              <a:rPr lang="fr-FR" sz="2400" dirty="0" err="1" smtClean="0"/>
              <a:t>supra-claviculaire</a:t>
            </a:r>
            <a:r>
              <a:rPr lang="fr-FR" sz="2400" dirty="0" smtClean="0"/>
              <a:t> et dans la région occipitale, et d’autre part, ici aussi, aucune 	donnée scientifique n’est actuellement disponible.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Un raisonnement identique peut être tenu pour d’autres types de matériel implanté 	tel qu’une </a:t>
            </a:r>
            <a:r>
              <a:rPr lang="fr-FR" sz="2400" b="1" dirty="0" smtClean="0">
                <a:solidFill>
                  <a:srgbClr val="FF6600"/>
                </a:solidFill>
              </a:rPr>
              <a:t>stimulation du nerf vague</a:t>
            </a:r>
            <a:endParaRPr lang="fr-FR" sz="2400" b="1" dirty="0">
              <a:solidFill>
                <a:srgbClr val="FF66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83227" y="70809"/>
            <a:ext cx="11003973" cy="20754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RD : contre-indications</a:t>
            </a: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000" b="0" i="1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3227" y="-157791"/>
            <a:ext cx="10453253" cy="2075491"/>
          </a:xfrm>
        </p:spPr>
        <p:txBody>
          <a:bodyPr>
            <a:normAutofit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Risque infectieux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1236099"/>
            <a:ext cx="11379200" cy="5601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</a:pPr>
            <a:r>
              <a:rPr lang="fr-FR" sz="2400" dirty="0" smtClean="0"/>
              <a:t> ENMG : </a:t>
            </a:r>
            <a:r>
              <a:rPr lang="fr-FR" sz="2400" b="1" dirty="0" smtClean="0">
                <a:solidFill>
                  <a:srgbClr val="FF6600"/>
                </a:solidFill>
              </a:rPr>
              <a:t>médecin et malade </a:t>
            </a:r>
            <a:r>
              <a:rPr lang="fr-FR" sz="2400" dirty="0" smtClean="0"/>
              <a:t>sont exposés à un risque infectieux accru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Le patient peut être une source de contamination (VIH, VHB, VHC)</a:t>
            </a:r>
            <a:br>
              <a:rPr lang="fr-FR" sz="2400" dirty="0" smtClean="0"/>
            </a:br>
            <a:r>
              <a:rPr lang="fr-FR" sz="2400" dirty="0" smtClean="0"/>
              <a:t>		-	La transmission se fait par </a:t>
            </a:r>
            <a:r>
              <a:rPr lang="fr-FR" sz="2400" b="1" dirty="0" smtClean="0">
                <a:solidFill>
                  <a:srgbClr val="FF6600"/>
                </a:solidFill>
              </a:rPr>
              <a:t>contact direct </a:t>
            </a:r>
            <a:r>
              <a:rPr lang="fr-FR" sz="2400" dirty="0" smtClean="0"/>
              <a:t>(du sang du malade vers une plaie 				cutanée ou muqueuse du soignant) ou par </a:t>
            </a:r>
            <a:r>
              <a:rPr lang="fr-FR" sz="2400" b="1" dirty="0" smtClean="0">
                <a:solidFill>
                  <a:srgbClr val="FF6600"/>
                </a:solidFill>
              </a:rPr>
              <a:t>inoculation percutanée </a:t>
            </a:r>
            <a:r>
              <a:rPr lang="fr-FR" sz="2400" dirty="0" smtClean="0"/>
              <a:t>(piqûre 				accidentelle avec l’aiguille-électrode)</a:t>
            </a:r>
            <a:br>
              <a:rPr lang="fr-FR" sz="2400" dirty="0" smtClean="0"/>
            </a:br>
            <a:r>
              <a:rPr lang="fr-FR" sz="2400" dirty="0" smtClean="0"/>
              <a:t>		-	64% des </a:t>
            </a:r>
            <a:r>
              <a:rPr lang="fr-FR" sz="2400" dirty="0" err="1" smtClean="0"/>
              <a:t>électrophysiologistes</a:t>
            </a:r>
            <a:r>
              <a:rPr lang="fr-FR" sz="2400" dirty="0" smtClean="0"/>
              <a:t> rapportent au moins une blessure par piqûre 				d’aiguille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dirty="0" err="1" smtClean="0">
                <a:solidFill>
                  <a:srgbClr val="3366FF"/>
                </a:solidFill>
              </a:rPr>
              <a:t>Mateen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2008)</a:t>
            </a: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Patient hospitalisé (notamment aux SI) : </a:t>
            </a:r>
            <a:br>
              <a:rPr lang="fr-FR" sz="2400" dirty="0" smtClean="0"/>
            </a:br>
            <a:r>
              <a:rPr lang="fr-FR" sz="2400" dirty="0" smtClean="0"/>
              <a:t>		-	porteur de germes </a:t>
            </a:r>
            <a:r>
              <a:rPr lang="fr-FR" sz="2400" dirty="0" err="1" smtClean="0"/>
              <a:t>multirésistants</a:t>
            </a:r>
            <a:r>
              <a:rPr lang="fr-FR" sz="2400" dirty="0" smtClean="0"/>
              <a:t> transmissibles par </a:t>
            </a:r>
            <a:r>
              <a:rPr lang="fr-FR" sz="2400" b="1" dirty="0" smtClean="0">
                <a:solidFill>
                  <a:srgbClr val="FF6600"/>
                </a:solidFill>
              </a:rPr>
              <a:t>contact direct ou indirect</a:t>
            </a:r>
            <a:r>
              <a:rPr lang="fr-FR" sz="2400" dirty="0" smtClean="0"/>
              <a:t> 				(air, sang, objets)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3227" y="-157791"/>
            <a:ext cx="10453253" cy="2075491"/>
          </a:xfrm>
        </p:spPr>
        <p:txBody>
          <a:bodyPr>
            <a:normAutofit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Risque infectieux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1236099"/>
            <a:ext cx="11379200" cy="449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Médecin peut transmettre au patient :</a:t>
            </a:r>
            <a:br>
              <a:rPr lang="fr-FR" sz="2400" dirty="0" smtClean="0"/>
            </a:br>
            <a:r>
              <a:rPr lang="fr-FR" sz="2400" dirty="0" smtClean="0"/>
              <a:t>		-	un germe dont il est porteur </a:t>
            </a:r>
            <a:br>
              <a:rPr lang="fr-FR" sz="2400" dirty="0" smtClean="0"/>
            </a:br>
            <a:r>
              <a:rPr lang="fr-FR" sz="2400" dirty="0" smtClean="0"/>
              <a:t>		-	favoriser une </a:t>
            </a:r>
            <a:r>
              <a:rPr lang="fr-FR" sz="2400" b="1" dirty="0" err="1" smtClean="0">
                <a:solidFill>
                  <a:srgbClr val="FF6600"/>
                </a:solidFill>
              </a:rPr>
              <a:t>autoinfection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en déplaçant, par le truchement de l’</a:t>
            </a:r>
            <a:r>
              <a:rPr lang="fr-FR" sz="2400" dirty="0" err="1" smtClean="0"/>
              <a:t>aiguille-</a:t>
            </a:r>
            <a:r>
              <a:rPr lang="fr-FR" sz="2400" dirty="0" smtClean="0"/>
              <a:t>				électrode, un germe cutané vers une zone plus profonde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La transmission de </a:t>
            </a:r>
            <a:r>
              <a:rPr lang="fr-FR" sz="2400" b="1" dirty="0" smtClean="0">
                <a:solidFill>
                  <a:srgbClr val="FF6600"/>
                </a:solidFill>
              </a:rPr>
              <a:t>prions </a:t>
            </a:r>
            <a:r>
              <a:rPr lang="fr-FR" sz="2400" dirty="0" smtClean="0"/>
              <a:t>par aiguille-électrode concentrique n’est plus d’actualité 	depuis l’utilisation d’</a:t>
            </a:r>
            <a:r>
              <a:rPr lang="fr-FR" sz="2400" b="1" dirty="0" smtClean="0">
                <a:solidFill>
                  <a:srgbClr val="FF6600"/>
                </a:solidFill>
              </a:rPr>
              <a:t>aiguilles à usage unique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Rappelons que la réutilisation d’un matériel à usage unique, même après stérilisation, 	est totalement prohibée et </a:t>
            </a:r>
            <a:r>
              <a:rPr lang="fr-FR" sz="2400" b="1" dirty="0" err="1" smtClean="0">
                <a:solidFill>
                  <a:srgbClr val="FF6600"/>
                </a:solidFill>
              </a:rPr>
              <a:t>sanctionnable</a:t>
            </a:r>
            <a:r>
              <a:rPr lang="fr-FR" sz="2400" b="1" dirty="0" smtClean="0">
                <a:solidFill>
                  <a:srgbClr val="FF6600"/>
                </a:solidFill>
              </a:rPr>
              <a:t> sur le plan pénal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3227" y="-157791"/>
            <a:ext cx="10453253" cy="2075491"/>
          </a:xfrm>
        </p:spPr>
        <p:txBody>
          <a:bodyPr>
            <a:normAutofit fontScale="90000"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RI : données de la littérature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1769499"/>
            <a:ext cx="113792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2 cas d’infection des tissus mous aux sites d’insertion de l’aiguille-électrode :</a:t>
            </a:r>
            <a:br>
              <a:rPr lang="fr-FR" sz="2400" dirty="0" smtClean="0"/>
            </a:br>
            <a:r>
              <a:rPr lang="fr-FR" sz="2400" dirty="0" smtClean="0"/>
              <a:t>		-	 une infection par </a:t>
            </a:r>
            <a:r>
              <a:rPr lang="fr-FR" sz="2400" b="1" i="1" dirty="0" err="1" smtClean="0">
                <a:solidFill>
                  <a:srgbClr val="FF6600"/>
                </a:solidFill>
              </a:rPr>
              <a:t>staphylococcus</a:t>
            </a:r>
            <a:r>
              <a:rPr lang="fr-FR" sz="2400" b="1" i="1" dirty="0" smtClean="0">
                <a:solidFill>
                  <a:srgbClr val="FF6600"/>
                </a:solidFill>
              </a:rPr>
              <a:t> </a:t>
            </a:r>
            <a:r>
              <a:rPr lang="fr-FR" sz="2400" b="1" i="1" dirty="0" err="1" smtClean="0">
                <a:solidFill>
                  <a:srgbClr val="FF6600"/>
                </a:solidFill>
              </a:rPr>
              <a:t>epidermidis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dirty="0" err="1" smtClean="0">
                <a:solidFill>
                  <a:srgbClr val="3366FF"/>
                </a:solidFill>
              </a:rPr>
              <a:t>Burris</a:t>
            </a:r>
            <a:r>
              <a:rPr lang="fr-FR" sz="2400" dirty="0" smtClean="0">
                <a:solidFill>
                  <a:srgbClr val="3366FF"/>
                </a:solidFill>
              </a:rPr>
              <a:t> et </a:t>
            </a:r>
            <a:r>
              <a:rPr lang="fr-FR" sz="2400" dirty="0" err="1" smtClean="0">
                <a:solidFill>
                  <a:srgbClr val="3366FF"/>
                </a:solidFill>
              </a:rPr>
              <a:t>Fairchild</a:t>
            </a:r>
            <a:r>
              <a:rPr lang="fr-FR" sz="2400" dirty="0" smtClean="0">
                <a:solidFill>
                  <a:srgbClr val="3366FF"/>
                </a:solidFill>
              </a:rPr>
              <a:t>, 1986) </a:t>
            </a:r>
            <a:br>
              <a:rPr lang="fr-FR" sz="2400" dirty="0" smtClean="0">
                <a:solidFill>
                  <a:srgbClr val="3366FF"/>
                </a:solidFill>
              </a:rPr>
            </a:br>
            <a:r>
              <a:rPr lang="fr-FR" sz="2400" dirty="0" smtClean="0">
                <a:solidFill>
                  <a:srgbClr val="3366FF"/>
                </a:solidFill>
              </a:rPr>
              <a:t>		</a:t>
            </a:r>
            <a:r>
              <a:rPr lang="fr-FR" sz="2400" dirty="0" smtClean="0"/>
              <a:t>-	une infection par par </a:t>
            </a:r>
            <a:r>
              <a:rPr lang="fr-FR" sz="2400" b="1" i="1" dirty="0" err="1" smtClean="0">
                <a:solidFill>
                  <a:srgbClr val="FF6600"/>
                </a:solidFill>
              </a:rPr>
              <a:t>mycobacterium</a:t>
            </a:r>
            <a:r>
              <a:rPr lang="fr-FR" sz="2400" b="1" i="1" dirty="0" smtClean="0">
                <a:solidFill>
                  <a:srgbClr val="FF6600"/>
                </a:solidFill>
              </a:rPr>
              <a:t> </a:t>
            </a:r>
            <a:r>
              <a:rPr lang="fr-FR" sz="2400" b="1" i="1" dirty="0" err="1" smtClean="0">
                <a:solidFill>
                  <a:srgbClr val="FF6600"/>
                </a:solidFill>
              </a:rPr>
              <a:t>fortuitum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>
                <a:solidFill>
                  <a:srgbClr val="3366FF"/>
                </a:solidFill>
              </a:rPr>
              <a:t>(Nolan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1991)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			en raison d’une désinfection inadéquate de l’aiguille-électrode  (</a:t>
            </a:r>
            <a:r>
              <a:rPr lang="fr-FR" sz="2400" dirty="0" err="1" smtClean="0"/>
              <a:t>glutaraldehyde</a:t>
            </a:r>
            <a:r>
              <a:rPr lang="fr-FR" sz="2400" dirty="0" smtClean="0"/>
              <a:t> 				2% et rinçage à l’eau) </a:t>
            </a:r>
            <a:endParaRPr lang="fr-FR" sz="2400" dirty="0"/>
          </a:p>
        </p:txBody>
      </p:sp>
      <p:pic>
        <p:nvPicPr>
          <p:cNvPr id="4" name="Image 3" descr="290px-Staphylococcus_epidermidis_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300" y="4438650"/>
            <a:ext cx="3683000" cy="2171700"/>
          </a:xfrm>
          <a:prstGeom prst="rect">
            <a:avLst/>
          </a:prstGeom>
        </p:spPr>
      </p:pic>
      <p:pic>
        <p:nvPicPr>
          <p:cNvPr id="6" name="Image 5" descr="Mycobacterium fortuit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900" y="4401820"/>
            <a:ext cx="2768600" cy="221488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3227" y="-297491"/>
            <a:ext cx="11308773" cy="2075491"/>
          </a:xfrm>
        </p:spPr>
        <p:txBody>
          <a:bodyPr>
            <a:normAutofit fontScale="90000"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Cas particulier du lymphœdème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1096399"/>
            <a:ext cx="11112500" cy="5601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Patients avec un lymphœdème ou à risque d’en présenter un  : </a:t>
            </a:r>
            <a:br>
              <a:rPr lang="fr-FR" sz="2400" dirty="0" smtClean="0"/>
            </a:br>
            <a:r>
              <a:rPr lang="fr-FR" sz="2400" dirty="0" smtClean="0"/>
              <a:t>		-	doivent éviter toute insertion d’aiguille dans le membre concerné </a:t>
            </a:r>
            <a:r>
              <a:rPr lang="fr-FR" sz="2400" dirty="0" smtClean="0">
                <a:solidFill>
                  <a:srgbClr val="3366FF"/>
                </a:solidFill>
              </a:rPr>
              <a:t>(Smith, 1998 ; 			</a:t>
            </a:r>
            <a:r>
              <a:rPr lang="fr-FR" sz="2400" dirty="0" err="1" smtClean="0">
                <a:solidFill>
                  <a:srgbClr val="3366FF"/>
                </a:solidFill>
              </a:rPr>
              <a:t>Neese</a:t>
            </a:r>
            <a:r>
              <a:rPr lang="fr-FR" sz="2400" dirty="0" smtClean="0">
                <a:solidFill>
                  <a:srgbClr val="3366FF"/>
                </a:solidFill>
              </a:rPr>
              <a:t>, 2000) </a:t>
            </a:r>
            <a:r>
              <a:rPr lang="fr-FR" sz="2400" dirty="0" smtClean="0"/>
              <a:t>pour ne pas risquer l’</a:t>
            </a:r>
            <a:r>
              <a:rPr lang="fr-FR" sz="2400" b="1" dirty="0" smtClean="0">
                <a:solidFill>
                  <a:srgbClr val="FF6600"/>
                </a:solidFill>
              </a:rPr>
              <a:t>apparition</a:t>
            </a:r>
            <a:r>
              <a:rPr lang="fr-FR" sz="2400" dirty="0" smtClean="0"/>
              <a:t>, l’</a:t>
            </a:r>
            <a:r>
              <a:rPr lang="fr-FR" sz="2400" b="1" dirty="0" smtClean="0">
                <a:solidFill>
                  <a:srgbClr val="FF6600"/>
                </a:solidFill>
              </a:rPr>
              <a:t>aggravation</a:t>
            </a:r>
            <a:r>
              <a:rPr lang="fr-FR" sz="2400" dirty="0" smtClean="0"/>
              <a:t> ou l’</a:t>
            </a:r>
            <a:r>
              <a:rPr lang="fr-FR" sz="2400" b="1" dirty="0" smtClean="0">
                <a:solidFill>
                  <a:srgbClr val="FF6600"/>
                </a:solidFill>
              </a:rPr>
              <a:t>infection</a:t>
            </a:r>
            <a:r>
              <a:rPr lang="fr-FR" sz="2400" dirty="0" smtClean="0"/>
              <a:t> 			(cellulite infectieuse et érysipèle) du lymphœdème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Néanmoins, aucun cas rapporté 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Pas de contre-indication absolue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Surcroit de précaution et d’asepsie locale de rigueur</a:t>
            </a:r>
            <a:br>
              <a:rPr lang="fr-FR" sz="2400" dirty="0" smtClean="0"/>
            </a:br>
            <a:r>
              <a:rPr lang="fr-FR" sz="2400" dirty="0" smtClean="0"/>
              <a:t>		-	risque d’écoulement séreux chronique constituant une porte d’entrée 				potentielle pour un agent pathogène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dirty="0" err="1" smtClean="0">
                <a:solidFill>
                  <a:srgbClr val="3366FF"/>
                </a:solidFill>
              </a:rPr>
              <a:t>Al-Shekhlee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2003)</a:t>
            </a:r>
            <a:r>
              <a:rPr lang="fr-FR" sz="2400" dirty="0" smtClean="0"/>
              <a:t>	 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Balance risque/bénéfice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i="1" dirty="0" smtClean="0">
                <a:solidFill>
                  <a:srgbClr val="3366FF"/>
                </a:solidFill>
              </a:rPr>
              <a:t>AANEM</a:t>
            </a:r>
            <a:r>
              <a:rPr lang="fr-FR" sz="2400" dirty="0" smtClean="0">
                <a:solidFill>
                  <a:srgbClr val="3366FF"/>
                </a:solidFill>
              </a:rPr>
              <a:t>, 2005)</a:t>
            </a:r>
            <a:r>
              <a:rPr lang="fr-FR" sz="2400" dirty="0" smtClean="0"/>
              <a:t> 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3227" y="261309"/>
            <a:ext cx="11308773" cy="2075491"/>
          </a:xfrm>
        </p:spPr>
        <p:txBody>
          <a:bodyPr>
            <a:normAutofit fontScale="90000"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Cas particulier des prothèses articulaire	s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1655199"/>
            <a:ext cx="11112500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Le risque de surinfection d’une prothèse articulaire diminue rapidement dans les 	premiers mois </a:t>
            </a:r>
            <a:r>
              <a:rPr lang="fr-FR" sz="2400" dirty="0" err="1" smtClean="0"/>
              <a:t>post-opératoires</a:t>
            </a:r>
            <a:r>
              <a:rPr lang="fr-FR" sz="2400" dirty="0" smtClean="0"/>
              <a:t> et continue de décroître durant les 2 premières 	années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dirty="0" err="1" smtClean="0">
                <a:solidFill>
                  <a:srgbClr val="3366FF"/>
                </a:solidFill>
              </a:rPr>
              <a:t>Berbari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1998)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</a:tabLst>
            </a:pPr>
            <a:r>
              <a:rPr lang="fr-FR" sz="2400" dirty="0" smtClean="0"/>
              <a:t> Dans les suites d’un ENMG : </a:t>
            </a:r>
            <a:r>
              <a:rPr lang="fr-FR" sz="2400" b="1" dirty="0" smtClean="0">
                <a:solidFill>
                  <a:srgbClr val="FF6600"/>
                </a:solidFill>
              </a:rPr>
              <a:t>risque théorique </a:t>
            </a:r>
            <a:r>
              <a:rPr lang="fr-FR" sz="2400" dirty="0" smtClean="0"/>
              <a:t>de bactériémie, et donc d’infection 	d’une prothèse articulaire, </a:t>
            </a:r>
          </a:p>
          <a:p>
            <a:pPr>
              <a:lnSpc>
                <a:spcPct val="150000"/>
              </a:lnSpc>
              <a:buFont typeface="Wingdings" charset="2"/>
              <a:buChar char=""/>
            </a:pPr>
            <a:r>
              <a:rPr lang="fr-FR" sz="2400" dirty="0" smtClean="0"/>
              <a:t> Aucun cas rapporté dans la littérature. 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Pas de contre-indication absolue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i="1" dirty="0" smtClean="0">
                <a:solidFill>
                  <a:srgbClr val="3366FF"/>
                </a:solidFill>
              </a:rPr>
              <a:t>AANEM</a:t>
            </a:r>
            <a:r>
              <a:rPr lang="fr-FR" sz="2400" dirty="0" smtClean="0">
                <a:solidFill>
                  <a:srgbClr val="3366FF"/>
                </a:solidFill>
              </a:rPr>
              <a:t>, 2005)</a:t>
            </a:r>
            <a:r>
              <a:rPr lang="fr-FR" sz="2400" dirty="0" smtClean="0"/>
              <a:t>, pour autant </a:t>
            </a:r>
            <a:br>
              <a:rPr lang="fr-FR" sz="2400" dirty="0" smtClean="0"/>
            </a:br>
            <a:r>
              <a:rPr lang="fr-FR" sz="2400" dirty="0" smtClean="0"/>
              <a:t>	-	que des </a:t>
            </a:r>
            <a:r>
              <a:rPr lang="fr-FR" sz="2400" dirty="0" err="1" smtClean="0"/>
              <a:t>aiguilles-électrodes</a:t>
            </a:r>
            <a:r>
              <a:rPr lang="fr-FR" sz="2400" dirty="0" smtClean="0"/>
              <a:t> à usage unique soient utilisées et </a:t>
            </a:r>
            <a:br>
              <a:rPr lang="fr-FR" sz="2400" dirty="0" smtClean="0"/>
            </a:br>
            <a:r>
              <a:rPr lang="fr-FR" sz="2400" dirty="0" smtClean="0"/>
              <a:t>	-	qu’une zone infectée ne soit pas directement traversée par celles-ci 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1401199"/>
            <a:ext cx="11112500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</a:pPr>
            <a:r>
              <a:rPr lang="fr-FR" sz="2400" dirty="0" smtClean="0"/>
              <a:t> Utilisation systématique d’</a:t>
            </a:r>
            <a:r>
              <a:rPr lang="fr-FR" sz="2400" b="1" dirty="0" err="1" smtClean="0">
                <a:solidFill>
                  <a:srgbClr val="FF6600"/>
                </a:solidFill>
              </a:rPr>
              <a:t>aiguilles-électrodes</a:t>
            </a:r>
            <a:r>
              <a:rPr lang="fr-FR" sz="2400" b="1" dirty="0" smtClean="0">
                <a:solidFill>
                  <a:srgbClr val="FF6600"/>
                </a:solidFill>
              </a:rPr>
              <a:t> disposables à usage unique 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Tout écoulement de sang ou d’un autre fluide corporel chez un patient doit être 	considéré comme potentiellement infectieux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Quand le contact avec ces fluides peut être anticipé par le médecin :</a:t>
            </a:r>
            <a:br>
              <a:rPr lang="fr-FR" sz="2400" dirty="0" smtClean="0"/>
            </a:br>
            <a:r>
              <a:rPr lang="fr-FR" sz="2400" dirty="0" smtClean="0"/>
              <a:t>		-	le port de </a:t>
            </a:r>
            <a:r>
              <a:rPr lang="fr-FR" sz="2400" b="1" dirty="0" smtClean="0">
                <a:solidFill>
                  <a:srgbClr val="FF6600"/>
                </a:solidFill>
              </a:rPr>
              <a:t>gants </a:t>
            </a:r>
            <a:r>
              <a:rPr lang="fr-FR" sz="2400" dirty="0" smtClean="0"/>
              <a:t>et d’un </a:t>
            </a:r>
            <a:r>
              <a:rPr lang="fr-FR" sz="2400" b="1" dirty="0" smtClean="0">
                <a:solidFill>
                  <a:srgbClr val="FF6600"/>
                </a:solidFill>
              </a:rPr>
              <a:t>tablier </a:t>
            </a:r>
            <a:r>
              <a:rPr lang="fr-FR" sz="2400" dirty="0" smtClean="0"/>
              <a:t>de laboratoire s’impose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Le port de </a:t>
            </a:r>
            <a:r>
              <a:rPr lang="fr-FR" sz="2400" b="1" dirty="0" smtClean="0">
                <a:solidFill>
                  <a:srgbClr val="FF6600"/>
                </a:solidFill>
              </a:rPr>
              <a:t>gants </a:t>
            </a:r>
            <a:r>
              <a:rPr lang="fr-FR" sz="2400" dirty="0" smtClean="0"/>
              <a:t>doit être systématique si le soignant présente des lésions 	exsudatives ou un eczéma suintant au niveau des mains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Le patient est questionné sur l’éventualité d’une </a:t>
            </a:r>
            <a:r>
              <a:rPr lang="fr-FR" sz="2400" b="1" dirty="0" smtClean="0">
                <a:solidFill>
                  <a:srgbClr val="FF6600"/>
                </a:solidFill>
              </a:rPr>
              <a:t>allergie au latex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	-	si oui : gants dans une autre matière (ex. vinyle)</a:t>
            </a:r>
            <a:endParaRPr lang="fr-FR" sz="2400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883227" y="489909"/>
            <a:ext cx="10453253" cy="1389691"/>
          </a:xfrm>
        </p:spPr>
        <p:txBody>
          <a:bodyPr>
            <a:normAutofit fontScale="90000"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RI : recommandations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6C474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4278</TotalTime>
  <Words>3476</Words>
  <Application>Microsoft Macintosh PowerPoint</Application>
  <PresentationFormat>Personnalisé</PresentationFormat>
  <Paragraphs>151</Paragraphs>
  <Slides>35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Office Theme</vt:lpstr>
      <vt:lpstr>Y-a-t-il des contre-indications à l’examen ENMG ?  </vt:lpstr>
      <vt:lpstr>Introduction </vt:lpstr>
      <vt:lpstr>Introduction </vt:lpstr>
      <vt:lpstr>Risque infectieux </vt:lpstr>
      <vt:lpstr>Risque infectieux </vt:lpstr>
      <vt:lpstr>RI : données de la littérature </vt:lpstr>
      <vt:lpstr>Cas particulier du lymphœdème </vt:lpstr>
      <vt:lpstr>Cas particulier des prothèses articulaire s </vt:lpstr>
      <vt:lpstr>RI : recommandations </vt:lpstr>
      <vt:lpstr>RI : recommandations </vt:lpstr>
      <vt:lpstr>RI : recommandations </vt:lpstr>
      <vt:lpstr>RI : contre-indication à l’ENMG </vt:lpstr>
      <vt:lpstr>Risque d’hématome </vt:lpstr>
      <vt:lpstr>Risque d’hématome </vt:lpstr>
      <vt:lpstr>RH : données de la littérature </vt:lpstr>
      <vt:lpstr>RH : données de la littérature </vt:lpstr>
      <vt:lpstr>RH : données de la littérature </vt:lpstr>
      <vt:lpstr>RH : données de la littérature </vt:lpstr>
      <vt:lpstr>RH : recommandations </vt:lpstr>
      <vt:lpstr>RH : recommandations </vt:lpstr>
      <vt:lpstr>RH : contre-indications 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PMTTS 0 Comparaison des données  cliniques et ENMG</dc:title>
  <dc:creator>Maurice BOUYSSET</dc:creator>
  <cp:lastModifiedBy>Francois Wang</cp:lastModifiedBy>
  <cp:revision>235</cp:revision>
  <dcterms:created xsi:type="dcterms:W3CDTF">2016-01-12T14:28:39Z</dcterms:created>
  <dcterms:modified xsi:type="dcterms:W3CDTF">2016-01-13T10:11:41Z</dcterms:modified>
</cp:coreProperties>
</file>