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7"/>
  </p:notesMasterIdLst>
  <p:handoutMasterIdLst>
    <p:handoutMasterId r:id="rId68"/>
  </p:handoutMasterIdLst>
  <p:sldIdLst>
    <p:sldId id="560" r:id="rId2"/>
    <p:sldId id="965" r:id="rId3"/>
    <p:sldId id="964" r:id="rId4"/>
    <p:sldId id="934" r:id="rId5"/>
    <p:sldId id="935" r:id="rId6"/>
    <p:sldId id="937" r:id="rId7"/>
    <p:sldId id="915" r:id="rId8"/>
    <p:sldId id="916" r:id="rId9"/>
    <p:sldId id="918" r:id="rId10"/>
    <p:sldId id="898" r:id="rId11"/>
    <p:sldId id="933" r:id="rId12"/>
    <p:sldId id="859" r:id="rId13"/>
    <p:sldId id="753" r:id="rId14"/>
    <p:sldId id="855" r:id="rId15"/>
    <p:sldId id="856" r:id="rId16"/>
    <p:sldId id="860" r:id="rId17"/>
    <p:sldId id="857" r:id="rId18"/>
    <p:sldId id="914" r:id="rId19"/>
    <p:sldId id="858" r:id="rId20"/>
    <p:sldId id="938" r:id="rId21"/>
    <p:sldId id="939" r:id="rId22"/>
    <p:sldId id="940" r:id="rId23"/>
    <p:sldId id="971" r:id="rId24"/>
    <p:sldId id="941" r:id="rId25"/>
    <p:sldId id="942" r:id="rId26"/>
    <p:sldId id="936" r:id="rId27"/>
    <p:sldId id="943" r:id="rId28"/>
    <p:sldId id="968" r:id="rId29"/>
    <p:sldId id="966" r:id="rId30"/>
    <p:sldId id="969" r:id="rId31"/>
    <p:sldId id="868" r:id="rId32"/>
    <p:sldId id="863" r:id="rId33"/>
    <p:sldId id="870" r:id="rId34"/>
    <p:sldId id="931" r:id="rId35"/>
    <p:sldId id="871" r:id="rId36"/>
    <p:sldId id="932" r:id="rId37"/>
    <p:sldId id="970" r:id="rId38"/>
    <p:sldId id="876" r:id="rId39"/>
    <p:sldId id="972" r:id="rId40"/>
    <p:sldId id="973" r:id="rId41"/>
    <p:sldId id="944" r:id="rId42"/>
    <p:sldId id="945" r:id="rId43"/>
    <p:sldId id="878" r:id="rId44"/>
    <p:sldId id="881" r:id="rId45"/>
    <p:sldId id="882" r:id="rId46"/>
    <p:sldId id="926" r:id="rId47"/>
    <p:sldId id="895" r:id="rId48"/>
    <p:sldId id="976" r:id="rId49"/>
    <p:sldId id="793" r:id="rId50"/>
    <p:sldId id="967" r:id="rId51"/>
    <p:sldId id="904" r:id="rId52"/>
    <p:sldId id="921" r:id="rId53"/>
    <p:sldId id="975" r:id="rId54"/>
    <p:sldId id="905" r:id="rId55"/>
    <p:sldId id="894" r:id="rId56"/>
    <p:sldId id="802" r:id="rId57"/>
    <p:sldId id="946" r:id="rId58"/>
    <p:sldId id="950" r:id="rId59"/>
    <p:sldId id="951" r:id="rId60"/>
    <p:sldId id="952" r:id="rId61"/>
    <p:sldId id="818" r:id="rId62"/>
    <p:sldId id="974" r:id="rId63"/>
    <p:sldId id="953" r:id="rId64"/>
    <p:sldId id="963" r:id="rId65"/>
    <p:sldId id="907" r:id="rId6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15">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800000"/>
    <a:srgbClr val="FFFF66"/>
    <a:srgbClr val="FFFF99"/>
    <a:srgbClr val="FF0066"/>
    <a:srgbClr val="FFFFCC"/>
    <a:srgbClr val="FF66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7" autoAdjust="0"/>
    <p:restoredTop sz="99736" autoAdjust="0"/>
  </p:normalViewPr>
  <p:slideViewPr>
    <p:cSldViewPr>
      <p:cViewPr varScale="1">
        <p:scale>
          <a:sx n="72" d="100"/>
          <a:sy n="72" d="100"/>
        </p:scale>
        <p:origin x="1162" y="53"/>
      </p:cViewPr>
      <p:guideLst>
        <p:guide orient="horz" pos="2115"/>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4582"/>
    </p:cViewPr>
  </p:sorterViewPr>
  <p:notesViewPr>
    <p:cSldViewPr>
      <p:cViewPr varScale="1">
        <p:scale>
          <a:sx n="78" d="100"/>
          <a:sy n="78" d="100"/>
        </p:scale>
        <p:origin x="-126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fr-BE"/>
          </a:p>
        </p:txBody>
      </p:sp>
      <p:sp>
        <p:nvSpPr>
          <p:cNvPr id="1259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BE"/>
          </a:p>
        </p:txBody>
      </p:sp>
      <p:sp>
        <p:nvSpPr>
          <p:cNvPr id="1259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fr-BE"/>
          </a:p>
        </p:txBody>
      </p:sp>
      <p:sp>
        <p:nvSpPr>
          <p:cNvPr id="1259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03F4263-B222-459C-82D0-162FF7F10C43}" type="slidenum">
              <a:rPr lang="fr-BE" altLang="fr-FR"/>
              <a:pPr/>
              <a:t>‹N°›</a:t>
            </a:fld>
            <a:endParaRPr lang="fr-BE" altLang="fr-FR"/>
          </a:p>
        </p:txBody>
      </p:sp>
    </p:spTree>
    <p:extLst>
      <p:ext uri="{BB962C8B-B14F-4D97-AF65-F5344CB8AC3E}">
        <p14:creationId xmlns:p14="http://schemas.microsoft.com/office/powerpoint/2010/main" val="2012485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fr-FR"/>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fr-F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AF10C77-7BDD-407C-BEE2-350CEB27DF72}" type="slidenum">
              <a:rPr lang="fr-FR" altLang="fr-FR"/>
              <a:pPr/>
              <a:t>‹N°›</a:t>
            </a:fld>
            <a:endParaRPr lang="fr-FR" altLang="fr-FR"/>
          </a:p>
        </p:txBody>
      </p:sp>
    </p:spTree>
    <p:extLst>
      <p:ext uri="{BB962C8B-B14F-4D97-AF65-F5344CB8AC3E}">
        <p14:creationId xmlns:p14="http://schemas.microsoft.com/office/powerpoint/2010/main" val="12951919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AA0A875-392C-4EF1-8BAE-547F370D62A9}" type="slidenum">
              <a:rPr lang="fr-FR" altLang="fr-FR" sz="1200"/>
              <a:pPr/>
              <a:t>5</a:t>
            </a:fld>
            <a:endParaRPr lang="fr-FR" altLang="fr-FR" sz="1200"/>
          </a:p>
        </p:txBody>
      </p:sp>
      <p:sp>
        <p:nvSpPr>
          <p:cNvPr id="35843" name="Rectangle 2"/>
          <p:cNvSpPr>
            <a:spLocks noGrp="1" noRot="1" noChangeAspect="1" noChangeArrowheads="1" noTextEdit="1"/>
          </p:cNvSpPr>
          <p:nvPr>
            <p:ph type="sldImg"/>
          </p:nvPr>
        </p:nvSpPr>
        <p:spPr>
          <a:xfrm>
            <a:off x="1363663" y="850900"/>
            <a:ext cx="4132262" cy="3098800"/>
          </a:xfrm>
          <a:ln w="12700" cap="flat">
            <a:solidFill>
              <a:schemeClr val="tx1"/>
            </a:solidFill>
          </a:ln>
        </p:spPr>
      </p:sp>
      <p:sp>
        <p:nvSpPr>
          <p:cNvPr id="35844" name="Rectangle 3"/>
          <p:cNvSpPr>
            <a:spLocks noGrp="1" noChangeArrowheads="1"/>
          </p:cNvSpPr>
          <p:nvPr>
            <p:ph type="body" idx="1"/>
          </p:nvPr>
        </p:nvSpPr>
        <p:spPr>
          <a:xfrm>
            <a:off x="914400" y="4348163"/>
            <a:ext cx="5029200" cy="3721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fr-BE" altLang="fr-FR" smtClean="0"/>
          </a:p>
        </p:txBody>
      </p:sp>
    </p:spTree>
    <p:extLst>
      <p:ext uri="{BB962C8B-B14F-4D97-AF65-F5344CB8AC3E}">
        <p14:creationId xmlns:p14="http://schemas.microsoft.com/office/powerpoint/2010/main" val="1178242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D4FD1D4-8E00-479D-9EA7-2230213C5F7B}" type="slidenum">
              <a:rPr lang="fr-FR" altLang="fr-FR" sz="1200"/>
              <a:pPr/>
              <a:t>49</a:t>
            </a:fld>
            <a:endParaRPr lang="fr-FR" altLang="fr-FR" sz="1200"/>
          </a:p>
        </p:txBody>
      </p:sp>
      <p:sp>
        <p:nvSpPr>
          <p:cNvPr id="87043" name="Rectangle 2"/>
          <p:cNvSpPr>
            <a:spLocks noGrp="1" noRot="1" noChangeAspect="1" noChangeArrowheads="1" noTextEdit="1"/>
          </p:cNvSpPr>
          <p:nvPr>
            <p:ph type="sldImg"/>
          </p:nvPr>
        </p:nvSpPr>
        <p:spPr>
          <a:xfrm>
            <a:off x="1363663" y="850900"/>
            <a:ext cx="4132262" cy="3098800"/>
          </a:xfrm>
          <a:ln w="12700" cap="flat">
            <a:solidFill>
              <a:schemeClr val="tx1"/>
            </a:solidFill>
          </a:ln>
        </p:spPr>
      </p:sp>
      <p:sp>
        <p:nvSpPr>
          <p:cNvPr id="87044" name="Rectangle 3"/>
          <p:cNvSpPr>
            <a:spLocks noGrp="1" noChangeArrowheads="1"/>
          </p:cNvSpPr>
          <p:nvPr>
            <p:ph type="body" idx="1"/>
          </p:nvPr>
        </p:nvSpPr>
        <p:spPr>
          <a:xfrm>
            <a:off x="914400" y="4348163"/>
            <a:ext cx="5029200" cy="3721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fr-BE" altLang="fr-FR" smtClean="0"/>
          </a:p>
        </p:txBody>
      </p:sp>
    </p:spTree>
    <p:extLst>
      <p:ext uri="{BB962C8B-B14F-4D97-AF65-F5344CB8AC3E}">
        <p14:creationId xmlns:p14="http://schemas.microsoft.com/office/powerpoint/2010/main" val="2877228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107B9AA-BFF1-4935-87E6-44A4BCBF1203}" type="slidenum">
              <a:rPr lang="fr-FR" altLang="fr-FR" sz="1200"/>
              <a:pPr/>
              <a:t>56</a:t>
            </a:fld>
            <a:endParaRPr lang="fr-FR" altLang="fr-FR" sz="1200"/>
          </a:p>
        </p:txBody>
      </p:sp>
      <p:sp>
        <p:nvSpPr>
          <p:cNvPr id="114691" name="Rectangle 2"/>
          <p:cNvSpPr>
            <a:spLocks noGrp="1" noRot="1" noChangeAspect="1" noChangeArrowheads="1" noTextEdit="1"/>
          </p:cNvSpPr>
          <p:nvPr>
            <p:ph type="sldImg"/>
          </p:nvPr>
        </p:nvSpPr>
        <p:spPr>
          <a:xfrm>
            <a:off x="1363663" y="850900"/>
            <a:ext cx="4132262" cy="3098800"/>
          </a:xfrm>
          <a:ln w="12700" cap="flat">
            <a:solidFill>
              <a:schemeClr val="tx1"/>
            </a:solidFill>
          </a:ln>
        </p:spPr>
      </p:sp>
      <p:sp>
        <p:nvSpPr>
          <p:cNvPr id="114692" name="Rectangle 3"/>
          <p:cNvSpPr>
            <a:spLocks noGrp="1" noChangeArrowheads="1"/>
          </p:cNvSpPr>
          <p:nvPr>
            <p:ph type="body" idx="1"/>
          </p:nvPr>
        </p:nvSpPr>
        <p:spPr>
          <a:xfrm>
            <a:off x="914400" y="4348163"/>
            <a:ext cx="5029200" cy="3721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fr-BE" altLang="fr-FR" smtClean="0"/>
          </a:p>
        </p:txBody>
      </p:sp>
    </p:spTree>
    <p:extLst>
      <p:ext uri="{BB962C8B-B14F-4D97-AF65-F5344CB8AC3E}">
        <p14:creationId xmlns:p14="http://schemas.microsoft.com/office/powerpoint/2010/main" val="3534611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1B8E0E9-5E90-4687-A451-C19BB2ACD999}" type="slidenum">
              <a:rPr lang="fr-FR" altLang="fr-FR" sz="1200"/>
              <a:pPr/>
              <a:t>61</a:t>
            </a:fld>
            <a:endParaRPr lang="fr-FR" altLang="fr-FR" sz="1200"/>
          </a:p>
        </p:txBody>
      </p:sp>
      <p:sp>
        <p:nvSpPr>
          <p:cNvPr id="148483" name="Rectangle 2"/>
          <p:cNvSpPr>
            <a:spLocks noGrp="1" noRot="1" noChangeAspect="1" noChangeArrowheads="1" noTextEdit="1"/>
          </p:cNvSpPr>
          <p:nvPr>
            <p:ph type="sldImg"/>
          </p:nvPr>
        </p:nvSpPr>
        <p:spPr>
          <a:xfrm>
            <a:off x="1363663" y="850900"/>
            <a:ext cx="4132262" cy="3098800"/>
          </a:xfrm>
          <a:ln w="12700" cap="flat">
            <a:solidFill>
              <a:schemeClr val="tx1"/>
            </a:solidFill>
          </a:ln>
        </p:spPr>
      </p:sp>
      <p:sp>
        <p:nvSpPr>
          <p:cNvPr id="148484" name="Rectangle 3"/>
          <p:cNvSpPr>
            <a:spLocks noGrp="1" noChangeArrowheads="1"/>
          </p:cNvSpPr>
          <p:nvPr>
            <p:ph type="body" idx="1"/>
          </p:nvPr>
        </p:nvSpPr>
        <p:spPr>
          <a:xfrm>
            <a:off x="914400" y="4348163"/>
            <a:ext cx="5029200" cy="3721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fr-BE" altLang="fr-FR" smtClean="0"/>
          </a:p>
        </p:txBody>
      </p:sp>
    </p:spTree>
    <p:extLst>
      <p:ext uri="{BB962C8B-B14F-4D97-AF65-F5344CB8AC3E}">
        <p14:creationId xmlns:p14="http://schemas.microsoft.com/office/powerpoint/2010/main" val="510743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AA0A875-392C-4EF1-8BAE-547F370D62A9}" type="slidenum">
              <a:rPr lang="fr-FR" altLang="fr-FR" sz="1200"/>
              <a:pPr/>
              <a:t>6</a:t>
            </a:fld>
            <a:endParaRPr lang="fr-FR" altLang="fr-FR" sz="1200"/>
          </a:p>
        </p:txBody>
      </p:sp>
      <p:sp>
        <p:nvSpPr>
          <p:cNvPr id="35843" name="Rectangle 2"/>
          <p:cNvSpPr>
            <a:spLocks noGrp="1" noRot="1" noChangeAspect="1" noChangeArrowheads="1" noTextEdit="1"/>
          </p:cNvSpPr>
          <p:nvPr>
            <p:ph type="sldImg"/>
          </p:nvPr>
        </p:nvSpPr>
        <p:spPr>
          <a:xfrm>
            <a:off x="1363663" y="850900"/>
            <a:ext cx="4132262" cy="3098800"/>
          </a:xfrm>
          <a:ln w="12700" cap="flat">
            <a:solidFill>
              <a:schemeClr val="tx1"/>
            </a:solidFill>
          </a:ln>
        </p:spPr>
      </p:sp>
      <p:sp>
        <p:nvSpPr>
          <p:cNvPr id="35844" name="Rectangle 3"/>
          <p:cNvSpPr>
            <a:spLocks noGrp="1" noChangeArrowheads="1"/>
          </p:cNvSpPr>
          <p:nvPr>
            <p:ph type="body" idx="1"/>
          </p:nvPr>
        </p:nvSpPr>
        <p:spPr>
          <a:xfrm>
            <a:off x="914400" y="4348163"/>
            <a:ext cx="5029200" cy="3721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fr-BE" altLang="fr-FR" smtClean="0"/>
          </a:p>
        </p:txBody>
      </p:sp>
    </p:spTree>
    <p:extLst>
      <p:ext uri="{BB962C8B-B14F-4D97-AF65-F5344CB8AC3E}">
        <p14:creationId xmlns:p14="http://schemas.microsoft.com/office/powerpoint/2010/main" val="592868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B473CBD-10F7-4A46-97E2-D92113C064B6}" type="slidenum">
              <a:rPr lang="fr-FR" altLang="fr-FR" sz="1200"/>
              <a:pPr/>
              <a:t>12</a:t>
            </a:fld>
            <a:endParaRPr lang="fr-FR" altLang="fr-FR" sz="12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extLst>
      <p:ext uri="{BB962C8B-B14F-4D97-AF65-F5344CB8AC3E}">
        <p14:creationId xmlns:p14="http://schemas.microsoft.com/office/powerpoint/2010/main" val="475771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As </a:t>
            </a:r>
            <a:r>
              <a:rPr lang="fr-BE" dirty="0" err="1" smtClean="0"/>
              <a:t>mentionned</a:t>
            </a:r>
            <a:r>
              <a:rPr lang="fr-BE" dirty="0" smtClean="0"/>
              <a:t> by Sheldon (2009), the </a:t>
            </a:r>
            <a:r>
              <a:rPr lang="fr-BE" dirty="0" err="1" smtClean="0"/>
              <a:t>prevalence</a:t>
            </a:r>
            <a:r>
              <a:rPr lang="fr-BE" dirty="0" smtClean="0"/>
              <a:t> of </a:t>
            </a:r>
            <a:r>
              <a:rPr lang="fr-BE" dirty="0" err="1" smtClean="0"/>
              <a:t>puerperal</a:t>
            </a:r>
            <a:r>
              <a:rPr lang="fr-BE" dirty="0" smtClean="0"/>
              <a:t> acute </a:t>
            </a:r>
            <a:r>
              <a:rPr lang="fr-BE" dirty="0" err="1" smtClean="0"/>
              <a:t>metritis</a:t>
            </a:r>
            <a:r>
              <a:rPr lang="fr-BE" dirty="0" smtClean="0"/>
              <a:t>,</a:t>
            </a:r>
            <a:r>
              <a:rPr lang="fr-BE" baseline="0" dirty="0" smtClean="0"/>
              <a:t> </a:t>
            </a:r>
            <a:r>
              <a:rPr lang="fr-BE" baseline="0" dirty="0" err="1" smtClean="0"/>
              <a:t>clinical</a:t>
            </a:r>
            <a:r>
              <a:rPr lang="fr-BE" baseline="0" dirty="0" smtClean="0"/>
              <a:t>, </a:t>
            </a:r>
            <a:r>
              <a:rPr lang="fr-BE" baseline="0" dirty="0" err="1" smtClean="0"/>
              <a:t>subclinical</a:t>
            </a:r>
            <a:r>
              <a:rPr lang="fr-BE" baseline="0" dirty="0" smtClean="0"/>
              <a:t> endometritis and </a:t>
            </a:r>
            <a:r>
              <a:rPr lang="fr-BE" baseline="0" dirty="0" err="1" smtClean="0"/>
              <a:t>pyometra</a:t>
            </a:r>
            <a:r>
              <a:rPr lang="fr-BE" baseline="0" dirty="0" smtClean="0"/>
              <a:t> are </a:t>
            </a:r>
            <a:r>
              <a:rPr lang="fr-BE" baseline="0" dirty="0" err="1" smtClean="0"/>
              <a:t>repectively</a:t>
            </a:r>
            <a:r>
              <a:rPr lang="fr-BE" baseline="0" dirty="0" smtClean="0"/>
              <a:t> of 20 to 40 %, 15 to 20 %, 30 % and </a:t>
            </a:r>
            <a:r>
              <a:rPr lang="fr-BE" baseline="0" dirty="0" err="1" smtClean="0"/>
              <a:t>less</a:t>
            </a:r>
            <a:r>
              <a:rPr lang="fr-BE" baseline="0" dirty="0" smtClean="0"/>
              <a:t> </a:t>
            </a:r>
            <a:r>
              <a:rPr lang="fr-BE" baseline="0" dirty="0" err="1" smtClean="0"/>
              <a:t>than</a:t>
            </a:r>
            <a:r>
              <a:rPr lang="fr-BE" baseline="0" dirty="0" smtClean="0"/>
              <a:t> 5 %. </a:t>
            </a:r>
            <a:endParaRPr lang="fr-BE" dirty="0"/>
          </a:p>
        </p:txBody>
      </p:sp>
      <p:sp>
        <p:nvSpPr>
          <p:cNvPr id="4" name="Espace réservé du numéro de diapositive 3"/>
          <p:cNvSpPr>
            <a:spLocks noGrp="1"/>
          </p:cNvSpPr>
          <p:nvPr>
            <p:ph type="sldNum" sz="quarter" idx="10"/>
          </p:nvPr>
        </p:nvSpPr>
        <p:spPr/>
        <p:txBody>
          <a:bodyPr/>
          <a:lstStyle/>
          <a:p>
            <a:fld id="{46B9FDBC-4F28-4821-A00B-FE758714C6A2}" type="slidenum">
              <a:rPr lang="fr-BE" smtClean="0"/>
              <a:t>21</a:t>
            </a:fld>
            <a:endParaRPr lang="fr-BE"/>
          </a:p>
        </p:txBody>
      </p:sp>
    </p:spTree>
    <p:extLst>
      <p:ext uri="{BB962C8B-B14F-4D97-AF65-F5344CB8AC3E}">
        <p14:creationId xmlns:p14="http://schemas.microsoft.com/office/powerpoint/2010/main" val="385778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err="1" smtClean="0"/>
              <a:t>According</a:t>
            </a:r>
            <a:r>
              <a:rPr lang="fr-BE" dirty="0" smtClean="0"/>
              <a:t> to an irish </a:t>
            </a:r>
            <a:r>
              <a:rPr lang="fr-BE" dirty="0" err="1" smtClean="0"/>
              <a:t>study</a:t>
            </a:r>
            <a:r>
              <a:rPr lang="fr-BE" dirty="0" smtClean="0"/>
              <a:t> (Fitzgerald 2013), the </a:t>
            </a:r>
            <a:r>
              <a:rPr lang="fr-BE" dirty="0" err="1" smtClean="0"/>
              <a:t>prevalence</a:t>
            </a:r>
            <a:r>
              <a:rPr lang="fr-BE" dirty="0" smtClean="0"/>
              <a:t> of </a:t>
            </a:r>
            <a:r>
              <a:rPr lang="fr-BE" dirty="0" err="1" smtClean="0"/>
              <a:t>utreine</a:t>
            </a:r>
            <a:r>
              <a:rPr lang="fr-BE" dirty="0" smtClean="0"/>
              <a:t> infections </a:t>
            </a:r>
            <a:r>
              <a:rPr lang="fr-BE" dirty="0" err="1" smtClean="0"/>
              <a:t>is</a:t>
            </a:r>
            <a:r>
              <a:rPr lang="fr-BE" dirty="0" smtClean="0"/>
              <a:t> </a:t>
            </a:r>
            <a:r>
              <a:rPr lang="fr-BE" dirty="0" err="1" smtClean="0"/>
              <a:t>decreasing</a:t>
            </a:r>
            <a:r>
              <a:rPr lang="fr-BE" dirty="0" smtClean="0"/>
              <a:t> </a:t>
            </a:r>
            <a:r>
              <a:rPr lang="fr-BE" dirty="0" err="1" smtClean="0"/>
              <a:t>during</a:t>
            </a:r>
            <a:r>
              <a:rPr lang="fr-BE" dirty="0" smtClean="0"/>
              <a:t> the </a:t>
            </a:r>
            <a:r>
              <a:rPr lang="fr-BE" dirty="0" err="1" smtClean="0"/>
              <a:t>weeks</a:t>
            </a:r>
            <a:r>
              <a:rPr lang="fr-BE" dirty="0" smtClean="0"/>
              <a:t> of postpartum</a:t>
            </a:r>
            <a:r>
              <a:rPr lang="fr-BE" baseline="0" dirty="0" smtClean="0"/>
              <a:t> in </a:t>
            </a:r>
            <a:r>
              <a:rPr lang="fr-BE" baseline="0" dirty="0" err="1" smtClean="0"/>
              <a:t>beef</a:t>
            </a:r>
            <a:r>
              <a:rPr lang="fr-BE" baseline="0" dirty="0" smtClean="0"/>
              <a:t> and </a:t>
            </a:r>
            <a:r>
              <a:rPr lang="fr-BE" baseline="0" dirty="0" err="1" smtClean="0"/>
              <a:t>dairy</a:t>
            </a:r>
            <a:r>
              <a:rPr lang="fr-BE" baseline="0" dirty="0" smtClean="0"/>
              <a:t> </a:t>
            </a:r>
            <a:r>
              <a:rPr lang="fr-BE" baseline="0" dirty="0" err="1" smtClean="0"/>
              <a:t>cattle</a:t>
            </a:r>
            <a:r>
              <a:rPr lang="fr-BE" baseline="0" dirty="0" smtClean="0"/>
              <a:t>, the </a:t>
            </a:r>
            <a:r>
              <a:rPr lang="fr-BE" baseline="0" dirty="0" err="1" smtClean="0"/>
              <a:t>highets</a:t>
            </a:r>
            <a:r>
              <a:rPr lang="fr-BE" baseline="0" dirty="0" smtClean="0"/>
              <a:t> </a:t>
            </a:r>
            <a:r>
              <a:rPr lang="fr-BE" baseline="0" dirty="0" err="1" smtClean="0"/>
              <a:t>prevalence</a:t>
            </a:r>
            <a:r>
              <a:rPr lang="fr-BE" baseline="0" dirty="0" smtClean="0"/>
              <a:t> </a:t>
            </a:r>
            <a:r>
              <a:rPr lang="fr-BE" baseline="0" dirty="0" err="1" smtClean="0"/>
              <a:t>being</a:t>
            </a:r>
            <a:r>
              <a:rPr lang="fr-BE" baseline="0" dirty="0" smtClean="0"/>
              <a:t> </a:t>
            </a:r>
            <a:r>
              <a:rPr lang="fr-BE" baseline="0" dirty="0" err="1" smtClean="0"/>
              <a:t>observed</a:t>
            </a:r>
            <a:r>
              <a:rPr lang="fr-BE" baseline="0" dirty="0" smtClean="0"/>
              <a:t> </a:t>
            </a:r>
            <a:r>
              <a:rPr lang="fr-BE" baseline="0" dirty="0" err="1" smtClean="0"/>
              <a:t>during</a:t>
            </a:r>
            <a:r>
              <a:rPr lang="fr-BE" baseline="0" dirty="0" smtClean="0"/>
              <a:t> the </a:t>
            </a:r>
            <a:r>
              <a:rPr lang="fr-BE" baseline="0" dirty="0" err="1" smtClean="0"/>
              <a:t>weeks</a:t>
            </a:r>
            <a:r>
              <a:rPr lang="fr-BE" baseline="0" dirty="0" smtClean="0"/>
              <a:t> 3 and 6. </a:t>
            </a:r>
            <a:r>
              <a:rPr lang="fr-BE" dirty="0" smtClean="0"/>
              <a:t> </a:t>
            </a:r>
            <a:endParaRPr lang="fr-BE" dirty="0"/>
          </a:p>
        </p:txBody>
      </p:sp>
      <p:sp>
        <p:nvSpPr>
          <p:cNvPr id="4" name="Espace réservé du numéro de diapositive 3"/>
          <p:cNvSpPr>
            <a:spLocks noGrp="1"/>
          </p:cNvSpPr>
          <p:nvPr>
            <p:ph type="sldNum" sz="quarter" idx="10"/>
          </p:nvPr>
        </p:nvSpPr>
        <p:spPr/>
        <p:txBody>
          <a:bodyPr/>
          <a:lstStyle/>
          <a:p>
            <a:fld id="{46B9FDBC-4F28-4821-A00B-FE758714C6A2}" type="slidenum">
              <a:rPr lang="fr-BE" smtClean="0"/>
              <a:t>22</a:t>
            </a:fld>
            <a:endParaRPr lang="fr-BE"/>
          </a:p>
        </p:txBody>
      </p:sp>
    </p:spTree>
    <p:extLst>
      <p:ext uri="{BB962C8B-B14F-4D97-AF65-F5344CB8AC3E}">
        <p14:creationId xmlns:p14="http://schemas.microsoft.com/office/powerpoint/2010/main" val="2250245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err="1" smtClean="0"/>
              <a:t>According</a:t>
            </a:r>
            <a:r>
              <a:rPr lang="fr-BE" dirty="0" smtClean="0"/>
              <a:t> to an irish </a:t>
            </a:r>
            <a:r>
              <a:rPr lang="fr-BE" dirty="0" err="1" smtClean="0"/>
              <a:t>study</a:t>
            </a:r>
            <a:r>
              <a:rPr lang="fr-BE" dirty="0" smtClean="0"/>
              <a:t> (Fitzgerald 2013), the </a:t>
            </a:r>
            <a:r>
              <a:rPr lang="fr-BE" dirty="0" err="1" smtClean="0"/>
              <a:t>prevalence</a:t>
            </a:r>
            <a:r>
              <a:rPr lang="fr-BE" dirty="0" smtClean="0"/>
              <a:t> of </a:t>
            </a:r>
            <a:r>
              <a:rPr lang="fr-BE" dirty="0" err="1" smtClean="0"/>
              <a:t>utreine</a:t>
            </a:r>
            <a:r>
              <a:rPr lang="fr-BE" dirty="0" smtClean="0"/>
              <a:t> infections </a:t>
            </a:r>
            <a:r>
              <a:rPr lang="fr-BE" dirty="0" err="1" smtClean="0"/>
              <a:t>is</a:t>
            </a:r>
            <a:r>
              <a:rPr lang="fr-BE" dirty="0" smtClean="0"/>
              <a:t> </a:t>
            </a:r>
            <a:r>
              <a:rPr lang="fr-BE" dirty="0" err="1" smtClean="0"/>
              <a:t>decreasing</a:t>
            </a:r>
            <a:r>
              <a:rPr lang="fr-BE" dirty="0" smtClean="0"/>
              <a:t> </a:t>
            </a:r>
            <a:r>
              <a:rPr lang="fr-BE" dirty="0" err="1" smtClean="0"/>
              <a:t>during</a:t>
            </a:r>
            <a:r>
              <a:rPr lang="fr-BE" dirty="0" smtClean="0"/>
              <a:t> the </a:t>
            </a:r>
            <a:r>
              <a:rPr lang="fr-BE" dirty="0" err="1" smtClean="0"/>
              <a:t>weeks</a:t>
            </a:r>
            <a:r>
              <a:rPr lang="fr-BE" dirty="0" smtClean="0"/>
              <a:t> of postpartum</a:t>
            </a:r>
            <a:r>
              <a:rPr lang="fr-BE" baseline="0" dirty="0" smtClean="0"/>
              <a:t> in </a:t>
            </a:r>
            <a:r>
              <a:rPr lang="fr-BE" baseline="0" dirty="0" err="1" smtClean="0"/>
              <a:t>beef</a:t>
            </a:r>
            <a:r>
              <a:rPr lang="fr-BE" baseline="0" dirty="0" smtClean="0"/>
              <a:t> and </a:t>
            </a:r>
            <a:r>
              <a:rPr lang="fr-BE" baseline="0" dirty="0" err="1" smtClean="0"/>
              <a:t>dairy</a:t>
            </a:r>
            <a:r>
              <a:rPr lang="fr-BE" baseline="0" dirty="0" smtClean="0"/>
              <a:t> </a:t>
            </a:r>
            <a:r>
              <a:rPr lang="fr-BE" baseline="0" dirty="0" err="1" smtClean="0"/>
              <a:t>cattle</a:t>
            </a:r>
            <a:r>
              <a:rPr lang="fr-BE" baseline="0" dirty="0" smtClean="0"/>
              <a:t>, the </a:t>
            </a:r>
            <a:r>
              <a:rPr lang="fr-BE" baseline="0" dirty="0" err="1" smtClean="0"/>
              <a:t>highets</a:t>
            </a:r>
            <a:r>
              <a:rPr lang="fr-BE" baseline="0" dirty="0" smtClean="0"/>
              <a:t> </a:t>
            </a:r>
            <a:r>
              <a:rPr lang="fr-BE" baseline="0" dirty="0" err="1" smtClean="0"/>
              <a:t>prevalence</a:t>
            </a:r>
            <a:r>
              <a:rPr lang="fr-BE" baseline="0" dirty="0" smtClean="0"/>
              <a:t> </a:t>
            </a:r>
            <a:r>
              <a:rPr lang="fr-BE" baseline="0" dirty="0" err="1" smtClean="0"/>
              <a:t>being</a:t>
            </a:r>
            <a:r>
              <a:rPr lang="fr-BE" baseline="0" dirty="0" smtClean="0"/>
              <a:t> </a:t>
            </a:r>
            <a:r>
              <a:rPr lang="fr-BE" baseline="0" dirty="0" err="1" smtClean="0"/>
              <a:t>observed</a:t>
            </a:r>
            <a:r>
              <a:rPr lang="fr-BE" baseline="0" dirty="0" smtClean="0"/>
              <a:t> </a:t>
            </a:r>
            <a:r>
              <a:rPr lang="fr-BE" baseline="0" dirty="0" err="1" smtClean="0"/>
              <a:t>during</a:t>
            </a:r>
            <a:r>
              <a:rPr lang="fr-BE" baseline="0" dirty="0" smtClean="0"/>
              <a:t> the </a:t>
            </a:r>
            <a:r>
              <a:rPr lang="fr-BE" baseline="0" dirty="0" err="1" smtClean="0"/>
              <a:t>weeks</a:t>
            </a:r>
            <a:r>
              <a:rPr lang="fr-BE" baseline="0" dirty="0" smtClean="0"/>
              <a:t> 3 and 6. </a:t>
            </a:r>
            <a:r>
              <a:rPr lang="fr-BE" dirty="0" smtClean="0"/>
              <a:t> </a:t>
            </a:r>
            <a:endParaRPr lang="fr-BE" dirty="0"/>
          </a:p>
        </p:txBody>
      </p:sp>
      <p:sp>
        <p:nvSpPr>
          <p:cNvPr id="4" name="Espace réservé du numéro de diapositive 3"/>
          <p:cNvSpPr>
            <a:spLocks noGrp="1"/>
          </p:cNvSpPr>
          <p:nvPr>
            <p:ph type="sldNum" sz="quarter" idx="10"/>
          </p:nvPr>
        </p:nvSpPr>
        <p:spPr/>
        <p:txBody>
          <a:bodyPr/>
          <a:lstStyle/>
          <a:p>
            <a:fld id="{46B9FDBC-4F28-4821-A00B-FE758714C6A2}" type="slidenum">
              <a:rPr lang="fr-BE" smtClean="0"/>
              <a:t>23</a:t>
            </a:fld>
            <a:endParaRPr lang="fr-BE"/>
          </a:p>
        </p:txBody>
      </p:sp>
    </p:spTree>
    <p:extLst>
      <p:ext uri="{BB962C8B-B14F-4D97-AF65-F5344CB8AC3E}">
        <p14:creationId xmlns:p14="http://schemas.microsoft.com/office/powerpoint/2010/main" val="2250245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AA0A875-392C-4EF1-8BAE-547F370D62A9}" type="slidenum">
              <a:rPr lang="fr-FR" altLang="fr-FR" sz="1200"/>
              <a:pPr/>
              <a:t>26</a:t>
            </a:fld>
            <a:endParaRPr lang="fr-FR" altLang="fr-FR" sz="1200"/>
          </a:p>
        </p:txBody>
      </p:sp>
      <p:sp>
        <p:nvSpPr>
          <p:cNvPr id="35843" name="Rectangle 2"/>
          <p:cNvSpPr>
            <a:spLocks noGrp="1" noRot="1" noChangeAspect="1" noChangeArrowheads="1" noTextEdit="1"/>
          </p:cNvSpPr>
          <p:nvPr>
            <p:ph type="sldImg"/>
          </p:nvPr>
        </p:nvSpPr>
        <p:spPr>
          <a:xfrm>
            <a:off x="1363663" y="850900"/>
            <a:ext cx="4132262" cy="3098800"/>
          </a:xfrm>
          <a:ln w="12700" cap="flat">
            <a:solidFill>
              <a:schemeClr val="tx1"/>
            </a:solidFill>
          </a:ln>
        </p:spPr>
      </p:sp>
      <p:sp>
        <p:nvSpPr>
          <p:cNvPr id="35844" name="Rectangle 3"/>
          <p:cNvSpPr>
            <a:spLocks noGrp="1" noChangeArrowheads="1"/>
          </p:cNvSpPr>
          <p:nvPr>
            <p:ph type="body" idx="1"/>
          </p:nvPr>
        </p:nvSpPr>
        <p:spPr>
          <a:xfrm>
            <a:off x="914400" y="4348163"/>
            <a:ext cx="5029200" cy="3721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fr-BE" altLang="fr-FR" smtClean="0"/>
          </a:p>
        </p:txBody>
      </p:sp>
    </p:spTree>
    <p:extLst>
      <p:ext uri="{BB962C8B-B14F-4D97-AF65-F5344CB8AC3E}">
        <p14:creationId xmlns:p14="http://schemas.microsoft.com/office/powerpoint/2010/main" val="3722691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The </a:t>
            </a:r>
            <a:r>
              <a:rPr lang="fr-BE" dirty="0" err="1" smtClean="0"/>
              <a:t>farmer</a:t>
            </a:r>
            <a:r>
              <a:rPr lang="fr-BE" dirty="0" smtClean="0"/>
              <a:t> and the </a:t>
            </a:r>
            <a:r>
              <a:rPr lang="fr-BE" dirty="0" err="1" smtClean="0"/>
              <a:t>veterinarian</a:t>
            </a:r>
            <a:r>
              <a:rPr lang="fr-BE" dirty="0" smtClean="0"/>
              <a:t> has </a:t>
            </a:r>
            <a:r>
              <a:rPr lang="fr-BE" dirty="0" err="1" smtClean="0"/>
              <a:t>different</a:t>
            </a:r>
            <a:r>
              <a:rPr lang="fr-BE" dirty="0" smtClean="0"/>
              <a:t> </a:t>
            </a:r>
            <a:r>
              <a:rPr lang="fr-BE" dirty="0" err="1" smtClean="0"/>
              <a:t>tools</a:t>
            </a:r>
            <a:r>
              <a:rPr lang="fr-BE" dirty="0" smtClean="0"/>
              <a:t>. </a:t>
            </a:r>
            <a:r>
              <a:rPr lang="fr-BE" dirty="0" err="1" smtClean="0"/>
              <a:t>It’s</a:t>
            </a:r>
            <a:r>
              <a:rPr lang="fr-BE" dirty="0" smtClean="0"/>
              <a:t> important </a:t>
            </a:r>
            <a:r>
              <a:rPr lang="en-US" dirty="0" smtClean="0">
                <a:effectLst/>
              </a:rPr>
              <a:t>to know how and what to see to detect for example dystocia or a placental retention. Thermometer is important to detect the cows suffering from</a:t>
            </a:r>
            <a:r>
              <a:rPr lang="en-US" baseline="0" dirty="0" smtClean="0">
                <a:effectLst/>
              </a:rPr>
              <a:t> </a:t>
            </a:r>
            <a:r>
              <a:rPr lang="en-US" dirty="0" smtClean="0">
                <a:effectLst/>
              </a:rPr>
              <a:t>puerperal metritis. It’s recommended to take temperature on any cow presenting a placental retention. Vaginoscopy is still the best method to detect</a:t>
            </a:r>
            <a:r>
              <a:rPr lang="en-US" baseline="0" dirty="0" smtClean="0">
                <a:effectLst/>
              </a:rPr>
              <a:t> puerperal or clinical endometritis. A </a:t>
            </a:r>
            <a:r>
              <a:rPr lang="en-US" baseline="0" dirty="0" err="1" smtClean="0">
                <a:effectLst/>
              </a:rPr>
              <a:t>transrectal</a:t>
            </a:r>
            <a:r>
              <a:rPr lang="en-US" baseline="0" dirty="0" smtClean="0">
                <a:effectLst/>
              </a:rPr>
              <a:t> examination is very </a:t>
            </a:r>
            <a:r>
              <a:rPr lang="en-US" baseline="0" dirty="0" err="1" smtClean="0">
                <a:effectLst/>
              </a:rPr>
              <a:t>usefull</a:t>
            </a:r>
            <a:r>
              <a:rPr lang="en-US" baseline="0" dirty="0" smtClean="0">
                <a:effectLst/>
              </a:rPr>
              <a:t> to make the diagnosis and to treat dystocia, placental retention, puerperal metritis, clinical endometritis and </a:t>
            </a:r>
            <a:r>
              <a:rPr lang="en-US" baseline="0" dirty="0" err="1" smtClean="0">
                <a:effectLst/>
              </a:rPr>
              <a:t>anoestrus</a:t>
            </a:r>
            <a:r>
              <a:rPr lang="en-US" baseline="0" dirty="0" smtClean="0">
                <a:effectLst/>
              </a:rPr>
              <a:t>. A microscope is necessary to make the diagnosis of a subclinical endometritis. Ultrasound is sometimes required to make a differential diagnosis of the different </a:t>
            </a:r>
            <a:r>
              <a:rPr lang="en-US" baseline="0" dirty="0" err="1" smtClean="0">
                <a:effectLst/>
              </a:rPr>
              <a:t>anoestrus</a:t>
            </a:r>
            <a:r>
              <a:rPr lang="en-US" baseline="0" dirty="0" smtClean="0">
                <a:effectLst/>
              </a:rPr>
              <a:t>. </a:t>
            </a:r>
            <a:endParaRPr lang="en-US" dirty="0" smtClean="0">
              <a:effectLst/>
            </a:endParaRPr>
          </a:p>
          <a:p>
            <a:endParaRPr lang="fr-BE" dirty="0"/>
          </a:p>
        </p:txBody>
      </p:sp>
      <p:sp>
        <p:nvSpPr>
          <p:cNvPr id="4" name="Espace réservé du numéro de diapositive 3"/>
          <p:cNvSpPr>
            <a:spLocks noGrp="1"/>
          </p:cNvSpPr>
          <p:nvPr>
            <p:ph type="sldNum" sz="quarter" idx="10"/>
          </p:nvPr>
        </p:nvSpPr>
        <p:spPr/>
        <p:txBody>
          <a:bodyPr/>
          <a:lstStyle/>
          <a:p>
            <a:fld id="{46B9FDBC-4F28-4821-A00B-FE758714C6A2}" type="slidenum">
              <a:rPr lang="fr-BE" smtClean="0"/>
              <a:t>27</a:t>
            </a:fld>
            <a:endParaRPr lang="fr-BE"/>
          </a:p>
        </p:txBody>
      </p:sp>
    </p:spTree>
    <p:extLst>
      <p:ext uri="{BB962C8B-B14F-4D97-AF65-F5344CB8AC3E}">
        <p14:creationId xmlns:p14="http://schemas.microsoft.com/office/powerpoint/2010/main" val="1159566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0F9927B-157C-4AA4-A039-B21BFDFB58B0}" type="slidenum">
              <a:rPr lang="fr-FR" altLang="fr-FR" sz="1200" smtClean="0"/>
              <a:pPr/>
              <a:t>41</a:t>
            </a:fld>
            <a:endParaRPr lang="fr-FR" altLang="fr-FR" sz="1200" smtClean="0"/>
          </a:p>
        </p:txBody>
      </p:sp>
      <p:sp>
        <p:nvSpPr>
          <p:cNvPr id="117763" name="Rectangle 2"/>
          <p:cNvSpPr>
            <a:spLocks noGrp="1" noRot="1" noChangeAspect="1" noChangeArrowheads="1" noTextEdit="1"/>
          </p:cNvSpPr>
          <p:nvPr>
            <p:ph type="sldImg"/>
          </p:nvPr>
        </p:nvSpPr>
        <p:spPr>
          <a:xfrm>
            <a:off x="1363663" y="850900"/>
            <a:ext cx="4132262" cy="3098800"/>
          </a:xfrm>
          <a:ln w="12700" cap="flat">
            <a:solidFill>
              <a:schemeClr val="tx1"/>
            </a:solidFill>
          </a:ln>
        </p:spPr>
      </p:sp>
      <p:sp>
        <p:nvSpPr>
          <p:cNvPr id="114692" name="Rectangle 3"/>
          <p:cNvSpPr>
            <a:spLocks noGrp="1" noChangeArrowheads="1"/>
          </p:cNvSpPr>
          <p:nvPr>
            <p:ph type="body" idx="1"/>
          </p:nvPr>
        </p:nvSpPr>
        <p:spPr>
          <a:xfrm>
            <a:off x="914400" y="4348163"/>
            <a:ext cx="5029200" cy="37211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defRPr/>
            </a:pPr>
            <a:r>
              <a:rPr lang="fr-BE" altLang="fr-FR" dirty="0" smtClean="0"/>
              <a:t>De la qualité du diagnostic revue au travers de 48 publications</a:t>
            </a:r>
          </a:p>
          <a:p>
            <a:pPr marL="171450" indent="-171450" eaLnBrk="1" hangingPunct="1">
              <a:buFontTx/>
              <a:buChar char="-"/>
              <a:defRPr/>
            </a:pPr>
            <a:r>
              <a:rPr lang="fr-BE" altLang="fr-FR" dirty="0" smtClean="0"/>
              <a:t>Qui fait le diagnostic : non spécifié dans 60 % des cas. Quand la personne responsable est précisée, ce diagnostic est posé dans 21 % des cas par un vétérinaire. </a:t>
            </a:r>
          </a:p>
          <a:p>
            <a:pPr marL="171450" indent="-171450" eaLnBrk="1" hangingPunct="1">
              <a:buFontTx/>
              <a:buChar char="-"/>
              <a:defRPr/>
            </a:pPr>
            <a:r>
              <a:rPr lang="fr-BE" altLang="fr-FR" dirty="0" smtClean="0"/>
              <a:t>Quand le diagnostic est-il posé : l’information est renseignée dans 69 % des cas. </a:t>
            </a:r>
          </a:p>
          <a:p>
            <a:pPr marL="171450" indent="-171450" eaLnBrk="1" hangingPunct="1">
              <a:buFontTx/>
              <a:buChar char="-"/>
              <a:defRPr/>
            </a:pPr>
            <a:r>
              <a:rPr lang="fr-BE" altLang="fr-FR" dirty="0" smtClean="0"/>
              <a:t>Quelles méthodes ont été utilisées ? Seule ou en association, 124 méthodes ont été utilisées (2,6 en moyenne (2 à 7 en cas d’association 75 % des publications). Dans 79,2</a:t>
            </a:r>
          </a:p>
          <a:p>
            <a:pPr marL="171450" indent="-171450" eaLnBrk="1" hangingPunct="1">
              <a:buFontTx/>
              <a:buChar char="-"/>
              <a:defRPr/>
            </a:pPr>
            <a:r>
              <a:rPr lang="fr-BE" altLang="fr-FR" dirty="0" smtClean="0"/>
              <a:t>La plupart % des cas les méthodes utilisées ne font pas référence à une publication décrivant la méthode. </a:t>
            </a:r>
          </a:p>
          <a:p>
            <a:pPr marL="171450" indent="-171450" eaLnBrk="1" hangingPunct="1">
              <a:buFontTx/>
              <a:buChar char="-"/>
              <a:defRPr/>
            </a:pPr>
            <a:r>
              <a:rPr lang="fr-BE" altLang="fr-FR" dirty="0" smtClean="0"/>
              <a:t>Fréquence des méthodes utilisées. </a:t>
            </a:r>
          </a:p>
          <a:p>
            <a:pPr marL="171450" indent="-171450" eaLnBrk="1" hangingPunct="1">
              <a:buFontTx/>
              <a:buChar char="-"/>
              <a:defRPr/>
            </a:pPr>
            <a:r>
              <a:rPr lang="fr-BE" altLang="fr-FR" dirty="0" smtClean="0"/>
              <a:t>L’examen vaginal (main couverte d’un gant, spéculum et </a:t>
            </a:r>
            <a:r>
              <a:rPr lang="fr-BE" altLang="fr-FR" dirty="0" err="1" smtClean="0"/>
              <a:t>Metricheck</a:t>
            </a:r>
            <a:r>
              <a:rPr lang="fr-BE" altLang="fr-FR" dirty="0" smtClean="0"/>
              <a:t>) a été utilisé dans 81 % des cas et le cas échéant les caractéristiques des secrétions ont été précisées dans 79,5 % des cas. </a:t>
            </a:r>
          </a:p>
          <a:p>
            <a:pPr marL="171450" indent="-171450" eaLnBrk="1" hangingPunct="1">
              <a:buFontTx/>
              <a:buChar char="-"/>
              <a:defRPr/>
            </a:pPr>
            <a:r>
              <a:rPr lang="fr-BE" altLang="fr-FR" dirty="0" smtClean="0"/>
              <a:t>La palpation rectale a été utilisée dans 45,8 % des cas seule ou en association avec une autre méthode. Le cas échéant, les symptômes observés par cette méthode ont été décrits dans 73 % des cas.  </a:t>
            </a:r>
          </a:p>
          <a:p>
            <a:pPr marL="171450" indent="-171450" eaLnBrk="1" hangingPunct="1">
              <a:buFontTx/>
              <a:buChar char="-"/>
              <a:defRPr/>
            </a:pPr>
            <a:r>
              <a:rPr lang="fr-BE" altLang="fr-FR" dirty="0" smtClean="0"/>
              <a:t>La température rectale a été mesurée dans 44 % des publications et un seuil défini dans 75 % des cas. </a:t>
            </a:r>
          </a:p>
          <a:p>
            <a:pPr marL="171450" indent="-171450" eaLnBrk="1" hangingPunct="1">
              <a:buFontTx/>
              <a:buChar char="-"/>
              <a:defRPr/>
            </a:pPr>
            <a:r>
              <a:rPr lang="fr-BE" altLang="fr-FR" dirty="0" smtClean="0"/>
              <a:t>L’état général de l’animal a été précisé dans 22,9 % des études.</a:t>
            </a:r>
          </a:p>
          <a:p>
            <a:pPr marL="171450" indent="-171450" eaLnBrk="1" hangingPunct="1">
              <a:buFontTx/>
              <a:buChar char="-"/>
              <a:defRPr/>
            </a:pPr>
            <a:r>
              <a:rPr lang="fr-BE" altLang="fr-FR" dirty="0" smtClean="0"/>
              <a:t>Un examen bactériologique a été effectué dans 10,4 % des études.</a:t>
            </a:r>
          </a:p>
          <a:p>
            <a:pPr marL="171450" indent="-171450" eaLnBrk="1" hangingPunct="1">
              <a:buFontTx/>
              <a:buChar char="-"/>
              <a:defRPr/>
            </a:pPr>
            <a:r>
              <a:rPr lang="fr-BE" altLang="fr-FR" dirty="0" smtClean="0"/>
              <a:t>La chute de la production laitière a été analysée dans 8,3 % des études.</a:t>
            </a:r>
          </a:p>
          <a:p>
            <a:pPr marL="171450" indent="-171450" eaLnBrk="1" hangingPunct="1">
              <a:buFontTx/>
              <a:buChar char="-"/>
              <a:defRPr/>
            </a:pPr>
            <a:r>
              <a:rPr lang="fr-BE" altLang="fr-FR" dirty="0" smtClean="0"/>
              <a:t>Une analyse des paramètres sanguins (haptoglobine, fibrinogène, </a:t>
            </a:r>
            <a:r>
              <a:rPr lang="fr-BE" altLang="fr-FR" dirty="0" err="1" smtClean="0"/>
              <a:t>glycoproteines</a:t>
            </a:r>
            <a:r>
              <a:rPr lang="fr-BE" altLang="fr-FR" dirty="0" smtClean="0"/>
              <a:t>, </a:t>
            </a:r>
            <a:r>
              <a:rPr lang="fr-BE" altLang="fr-FR" dirty="0" err="1" smtClean="0"/>
              <a:t>glucosaminidase</a:t>
            </a:r>
            <a:r>
              <a:rPr lang="fr-BE" altLang="fr-FR" dirty="0" smtClean="0"/>
              <a:t>) a été effectuée dans 8,3 % des études.</a:t>
            </a:r>
          </a:p>
          <a:p>
            <a:pPr marL="171450" indent="-171450" eaLnBrk="1" hangingPunct="1">
              <a:buFontTx/>
              <a:buChar char="-"/>
              <a:defRPr/>
            </a:pPr>
            <a:r>
              <a:rPr lang="fr-BE" altLang="fr-FR" dirty="0" smtClean="0"/>
              <a:t>L’inspection visuelle de la queue et de la région </a:t>
            </a:r>
            <a:r>
              <a:rPr lang="fr-BE" altLang="fr-FR" dirty="0" err="1" smtClean="0"/>
              <a:t>perinéale</a:t>
            </a:r>
            <a:r>
              <a:rPr lang="fr-BE" altLang="fr-FR" dirty="0" smtClean="0"/>
              <a:t> n’a été réalisée que dans 6,3 % des études.</a:t>
            </a:r>
          </a:p>
          <a:p>
            <a:pPr marL="171450" indent="-171450" eaLnBrk="1" hangingPunct="1">
              <a:buFontTx/>
              <a:buChar char="-"/>
              <a:defRPr/>
            </a:pPr>
            <a:endParaRPr lang="fr-BE" altLang="fr-FR" dirty="0" smtClean="0"/>
          </a:p>
          <a:p>
            <a:pPr marL="171450" indent="-171450" eaLnBrk="1" hangingPunct="1">
              <a:buFontTx/>
              <a:buChar char="-"/>
              <a:defRPr/>
            </a:pPr>
            <a:r>
              <a:rPr lang="fr-BE" altLang="fr-FR" dirty="0" smtClean="0"/>
              <a:t>Moralités</a:t>
            </a:r>
          </a:p>
          <a:p>
            <a:pPr marL="171450" indent="-171450" eaLnBrk="1" hangingPunct="1">
              <a:buFontTx/>
              <a:buChar char="-"/>
              <a:defRPr/>
            </a:pPr>
            <a:endParaRPr lang="fr-BE" altLang="fr-FR" dirty="0" smtClean="0"/>
          </a:p>
          <a:p>
            <a:pPr marL="171450" indent="-171450" eaLnBrk="1" hangingPunct="1">
              <a:buFontTx/>
              <a:buChar char="-"/>
              <a:defRPr/>
            </a:pPr>
            <a:r>
              <a:rPr lang="fr-BE" altLang="fr-FR" dirty="0" smtClean="0"/>
              <a:t>Le manque de clarification des méthodes utilisées ou de référence à une méthode déjà décrite et publiée remet en question la pertinence des observations réalisées. Il en est de même lorsque ces observations ont été réalisées par le personnel non vétérinaire de la ferme ou lorsque le moment du diagnostic n’a pas été mentionné. Le manque de spécification de l’origine et de la nature (couleur, odeur, viscosité) des écoulements observés peut également constituer un biais du diagnostic d’une </a:t>
            </a:r>
            <a:r>
              <a:rPr lang="fr-BE" altLang="fr-FR" dirty="0" err="1" smtClean="0"/>
              <a:t>MAP</a:t>
            </a:r>
            <a:r>
              <a:rPr lang="fr-BE" altLang="fr-FR" dirty="0" smtClean="0"/>
              <a:t> (Métrite aigüe puerpérale).  La palpation transrectale tout comme l’évaluation de l’état générale revêt une part de subjectivité trop importante que pour être réellement valable. Le recours à la seule température rectale augmente le risque d’erreur de type 1 (l’animal est en hyperthermie mais n’est pas malade) et de type II (l’animal a une température normale mais est malade). Les erreurs de type 1 induisent une surconsommation possible de traitements anti-infectieux. Il semble essentiel de définir la sensibilité et la spécificité de la prise de température rectale d’autant que celle-ci peut présenter des variations physiologique au cours des trois première semaines du postpartum. A défaut, il semble essentiel de combiner cette méthode avec une autre méthode. </a:t>
            </a:r>
          </a:p>
          <a:p>
            <a:pPr marL="171450" indent="-171450" eaLnBrk="1" hangingPunct="1">
              <a:buFontTx/>
              <a:buChar char="-"/>
              <a:defRPr/>
            </a:pPr>
            <a:r>
              <a:rPr lang="fr-BE" altLang="fr-FR" dirty="0" smtClean="0"/>
              <a:t>Une chute de production laitière peut être observée lors d’un état inflammatoire utérin subclinique. Ce qui remet en cause la validité de la méthode. Les auteurs semblent être d’accord pour dire qu’une concentration en haptoglobine supérieure à 100 mg/L confirmerait la présence d’une </a:t>
            </a:r>
            <a:r>
              <a:rPr lang="fr-BE" altLang="fr-FR" dirty="0" err="1" smtClean="0"/>
              <a:t>MAP</a:t>
            </a:r>
            <a:r>
              <a:rPr lang="fr-BE" altLang="fr-FR" dirty="0" smtClean="0"/>
              <a:t> qui cependant n’en serait pas la seule cause.  </a:t>
            </a:r>
          </a:p>
          <a:p>
            <a:pPr marL="171450" indent="-171450" eaLnBrk="1" hangingPunct="1">
              <a:buFontTx/>
              <a:buChar char="-"/>
              <a:defRPr/>
            </a:pPr>
            <a:r>
              <a:rPr lang="fr-BE" altLang="fr-FR" dirty="0" smtClean="0"/>
              <a:t>En l’absence d’une méthode gold standard d’identification d’un état inflammatoire de l’utérus au cours des trois premières semaines du postpartum, il est bien difficile de caractériser la sensibilité et spécificité des méthodes proposées voire l’augmentation attendue de la combinaison de ces méthodes.</a:t>
            </a:r>
          </a:p>
          <a:p>
            <a:pPr marL="171450" indent="-171450" eaLnBrk="1" hangingPunct="1">
              <a:buFontTx/>
              <a:buChar char="-"/>
              <a:defRPr/>
            </a:pPr>
            <a:endParaRPr lang="fr-BE" altLang="fr-FR" dirty="0" smtClean="0"/>
          </a:p>
          <a:p>
            <a:pPr marL="171450" indent="-171450" eaLnBrk="1" hangingPunct="1">
              <a:buFontTx/>
              <a:buChar char="-"/>
              <a:defRPr/>
            </a:pPr>
            <a:endParaRPr lang="fr-BE" altLang="fr-FR" dirty="0" smtClean="0"/>
          </a:p>
          <a:p>
            <a:pPr marL="171450" indent="-171450" eaLnBrk="1" hangingPunct="1">
              <a:buFontTx/>
              <a:buChar char="-"/>
              <a:defRPr/>
            </a:pPr>
            <a:r>
              <a:rPr lang="fr-BE" altLang="fr-FR" dirty="0" smtClean="0"/>
              <a:t>  </a:t>
            </a:r>
          </a:p>
        </p:txBody>
      </p:sp>
    </p:spTree>
    <p:extLst>
      <p:ext uri="{BB962C8B-B14F-4D97-AF65-F5344CB8AC3E}">
        <p14:creationId xmlns:p14="http://schemas.microsoft.com/office/powerpoint/2010/main" val="3449650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fr-FR"/>
              <a:t>2ème doc 2005-2006</a:t>
            </a:r>
          </a:p>
        </p:txBody>
      </p:sp>
      <p:sp>
        <p:nvSpPr>
          <p:cNvPr id="5" name="Rectangle 5"/>
          <p:cNvSpPr>
            <a:spLocks noGrp="1" noChangeArrowheads="1"/>
          </p:cNvSpPr>
          <p:nvPr>
            <p:ph type="ftr" sz="quarter" idx="11"/>
          </p:nvPr>
        </p:nvSpPr>
        <p:spPr>
          <a:ln/>
        </p:spPr>
        <p:txBody>
          <a:bodyPr/>
          <a:lstStyle>
            <a:lvl1pPr>
              <a:defRPr/>
            </a:lvl1pPr>
          </a:lstStyle>
          <a:p>
            <a:pPr>
              <a:defRPr/>
            </a:pPr>
            <a:r>
              <a:rPr lang="fr-BE"/>
              <a:t>Prof. Ch. Hanzen - Les infections utérines chez la vache</a:t>
            </a:r>
            <a:endParaRPr lang="fr-FR"/>
          </a:p>
        </p:txBody>
      </p:sp>
      <p:sp>
        <p:nvSpPr>
          <p:cNvPr id="6" name="Rectangle 7"/>
          <p:cNvSpPr>
            <a:spLocks noGrp="1" noChangeArrowheads="1"/>
          </p:cNvSpPr>
          <p:nvPr>
            <p:ph type="sldNum" sz="quarter" idx="12"/>
          </p:nvPr>
        </p:nvSpPr>
        <p:spPr>
          <a:ln/>
        </p:spPr>
        <p:txBody>
          <a:bodyPr/>
          <a:lstStyle>
            <a:lvl1pPr>
              <a:defRPr/>
            </a:lvl1pPr>
          </a:lstStyle>
          <a:p>
            <a:fld id="{1495A8A1-52E9-4490-AD71-41E67D335E5F}" type="slidenum">
              <a:rPr lang="fr-FR" altLang="fr-FR"/>
              <a:pPr/>
              <a:t>‹N°›</a:t>
            </a:fld>
            <a:endParaRPr lang="fr-FR" altLang="fr-FR"/>
          </a:p>
        </p:txBody>
      </p:sp>
    </p:spTree>
    <p:extLst>
      <p:ext uri="{BB962C8B-B14F-4D97-AF65-F5344CB8AC3E}">
        <p14:creationId xmlns:p14="http://schemas.microsoft.com/office/powerpoint/2010/main" val="3684234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fr-FR"/>
              <a:t>2ème doc 2005-2006</a:t>
            </a:r>
          </a:p>
        </p:txBody>
      </p:sp>
      <p:sp>
        <p:nvSpPr>
          <p:cNvPr id="5" name="Rectangle 5"/>
          <p:cNvSpPr>
            <a:spLocks noGrp="1" noChangeArrowheads="1"/>
          </p:cNvSpPr>
          <p:nvPr>
            <p:ph type="ftr" sz="quarter" idx="11"/>
          </p:nvPr>
        </p:nvSpPr>
        <p:spPr>
          <a:ln/>
        </p:spPr>
        <p:txBody>
          <a:bodyPr/>
          <a:lstStyle>
            <a:lvl1pPr>
              <a:defRPr/>
            </a:lvl1pPr>
          </a:lstStyle>
          <a:p>
            <a:pPr>
              <a:defRPr/>
            </a:pPr>
            <a:r>
              <a:rPr lang="fr-BE"/>
              <a:t>Prof. Ch. Hanzen - Les infections utérines chez la vache</a:t>
            </a:r>
            <a:endParaRPr lang="fr-FR"/>
          </a:p>
        </p:txBody>
      </p:sp>
      <p:sp>
        <p:nvSpPr>
          <p:cNvPr id="6" name="Rectangle 7"/>
          <p:cNvSpPr>
            <a:spLocks noGrp="1" noChangeArrowheads="1"/>
          </p:cNvSpPr>
          <p:nvPr>
            <p:ph type="sldNum" sz="quarter" idx="12"/>
          </p:nvPr>
        </p:nvSpPr>
        <p:spPr>
          <a:ln/>
        </p:spPr>
        <p:txBody>
          <a:bodyPr/>
          <a:lstStyle>
            <a:lvl1pPr>
              <a:defRPr/>
            </a:lvl1pPr>
          </a:lstStyle>
          <a:p>
            <a:fld id="{DC967E1D-D313-4F9C-AE53-C01BA8858C21}" type="slidenum">
              <a:rPr lang="fr-FR" altLang="fr-FR"/>
              <a:pPr/>
              <a:t>‹N°›</a:t>
            </a:fld>
            <a:endParaRPr lang="fr-FR" altLang="fr-FR"/>
          </a:p>
        </p:txBody>
      </p:sp>
    </p:spTree>
    <p:extLst>
      <p:ext uri="{BB962C8B-B14F-4D97-AF65-F5344CB8AC3E}">
        <p14:creationId xmlns:p14="http://schemas.microsoft.com/office/powerpoint/2010/main" val="521677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13538" y="260350"/>
            <a:ext cx="2105025" cy="5905500"/>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395288" y="260350"/>
            <a:ext cx="6165850" cy="59055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fr-FR"/>
              <a:t>2ème doc 2005-2006</a:t>
            </a:r>
          </a:p>
        </p:txBody>
      </p:sp>
      <p:sp>
        <p:nvSpPr>
          <p:cNvPr id="5" name="Rectangle 5"/>
          <p:cNvSpPr>
            <a:spLocks noGrp="1" noChangeArrowheads="1"/>
          </p:cNvSpPr>
          <p:nvPr>
            <p:ph type="ftr" sz="quarter" idx="11"/>
          </p:nvPr>
        </p:nvSpPr>
        <p:spPr>
          <a:ln/>
        </p:spPr>
        <p:txBody>
          <a:bodyPr/>
          <a:lstStyle>
            <a:lvl1pPr>
              <a:defRPr/>
            </a:lvl1pPr>
          </a:lstStyle>
          <a:p>
            <a:pPr>
              <a:defRPr/>
            </a:pPr>
            <a:r>
              <a:rPr lang="fr-BE"/>
              <a:t>Prof. Ch. Hanzen - Les infections utérines chez la vache</a:t>
            </a:r>
            <a:endParaRPr lang="fr-FR"/>
          </a:p>
        </p:txBody>
      </p:sp>
      <p:sp>
        <p:nvSpPr>
          <p:cNvPr id="6" name="Rectangle 7"/>
          <p:cNvSpPr>
            <a:spLocks noGrp="1" noChangeArrowheads="1"/>
          </p:cNvSpPr>
          <p:nvPr>
            <p:ph type="sldNum" sz="quarter" idx="12"/>
          </p:nvPr>
        </p:nvSpPr>
        <p:spPr>
          <a:ln/>
        </p:spPr>
        <p:txBody>
          <a:bodyPr/>
          <a:lstStyle>
            <a:lvl1pPr>
              <a:defRPr/>
            </a:lvl1pPr>
          </a:lstStyle>
          <a:p>
            <a:fld id="{9BDF1B28-6443-48EF-B09C-159D72142B82}" type="slidenum">
              <a:rPr lang="fr-FR" altLang="fr-FR"/>
              <a:pPr/>
              <a:t>‹N°›</a:t>
            </a:fld>
            <a:endParaRPr lang="fr-FR" altLang="fr-FR"/>
          </a:p>
        </p:txBody>
      </p:sp>
    </p:spTree>
    <p:extLst>
      <p:ext uri="{BB962C8B-B14F-4D97-AF65-F5344CB8AC3E}">
        <p14:creationId xmlns:p14="http://schemas.microsoft.com/office/powerpoint/2010/main" val="1364904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395288" y="260350"/>
            <a:ext cx="8061325" cy="720725"/>
          </a:xfrm>
        </p:spPr>
        <p:txBody>
          <a:bodyPr/>
          <a:lstStyle/>
          <a:p>
            <a:r>
              <a:rPr lang="fr-FR" smtClean="0"/>
              <a:t>Cliquez pour modifier le style du titre</a:t>
            </a:r>
            <a:endParaRPr lang="en-US"/>
          </a:p>
        </p:txBody>
      </p:sp>
      <p:sp>
        <p:nvSpPr>
          <p:cNvPr id="3" name="Espace réservé du tableau 2"/>
          <p:cNvSpPr>
            <a:spLocks noGrp="1"/>
          </p:cNvSpPr>
          <p:nvPr>
            <p:ph type="tbl" idx="1"/>
          </p:nvPr>
        </p:nvSpPr>
        <p:spPr>
          <a:xfrm>
            <a:off x="395288" y="1412875"/>
            <a:ext cx="8423275" cy="4752975"/>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fr-FR"/>
              <a:t>2ème doc 2005-2006</a:t>
            </a:r>
          </a:p>
        </p:txBody>
      </p:sp>
      <p:sp>
        <p:nvSpPr>
          <p:cNvPr id="5" name="Rectangle 5"/>
          <p:cNvSpPr>
            <a:spLocks noGrp="1" noChangeArrowheads="1"/>
          </p:cNvSpPr>
          <p:nvPr>
            <p:ph type="ftr" sz="quarter" idx="11"/>
          </p:nvPr>
        </p:nvSpPr>
        <p:spPr>
          <a:ln/>
        </p:spPr>
        <p:txBody>
          <a:bodyPr/>
          <a:lstStyle>
            <a:lvl1pPr>
              <a:defRPr/>
            </a:lvl1pPr>
          </a:lstStyle>
          <a:p>
            <a:pPr>
              <a:defRPr/>
            </a:pPr>
            <a:r>
              <a:rPr lang="fr-BE"/>
              <a:t>Prof. Ch. Hanzen - Les infections utérines chez la vache</a:t>
            </a:r>
            <a:endParaRPr lang="fr-FR"/>
          </a:p>
        </p:txBody>
      </p:sp>
      <p:sp>
        <p:nvSpPr>
          <p:cNvPr id="6" name="Rectangle 7"/>
          <p:cNvSpPr>
            <a:spLocks noGrp="1" noChangeArrowheads="1"/>
          </p:cNvSpPr>
          <p:nvPr>
            <p:ph type="sldNum" sz="quarter" idx="12"/>
          </p:nvPr>
        </p:nvSpPr>
        <p:spPr>
          <a:ln/>
        </p:spPr>
        <p:txBody>
          <a:bodyPr/>
          <a:lstStyle>
            <a:lvl1pPr>
              <a:defRPr/>
            </a:lvl1pPr>
          </a:lstStyle>
          <a:p>
            <a:fld id="{02E33C78-1A0C-492C-BC6E-F4EB54674C74}" type="slidenum">
              <a:rPr lang="fr-FR" altLang="fr-FR"/>
              <a:pPr/>
              <a:t>‹N°›</a:t>
            </a:fld>
            <a:endParaRPr lang="fr-FR" altLang="fr-FR"/>
          </a:p>
        </p:txBody>
      </p:sp>
    </p:spTree>
    <p:extLst>
      <p:ext uri="{BB962C8B-B14F-4D97-AF65-F5344CB8AC3E}">
        <p14:creationId xmlns:p14="http://schemas.microsoft.com/office/powerpoint/2010/main" val="2435230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395288" y="260350"/>
            <a:ext cx="8061325" cy="720725"/>
          </a:xfrm>
        </p:spPr>
        <p:txBody>
          <a:bodyPr/>
          <a:lstStyle/>
          <a:p>
            <a:r>
              <a:rPr lang="fr-FR" smtClean="0"/>
              <a:t>Cliquez pour modifier le style du titre</a:t>
            </a:r>
            <a:endParaRPr lang="en-US"/>
          </a:p>
        </p:txBody>
      </p:sp>
      <p:sp>
        <p:nvSpPr>
          <p:cNvPr id="3" name="Espace réservé du graphique 2"/>
          <p:cNvSpPr>
            <a:spLocks noGrp="1"/>
          </p:cNvSpPr>
          <p:nvPr>
            <p:ph type="chart" idx="1"/>
          </p:nvPr>
        </p:nvSpPr>
        <p:spPr>
          <a:xfrm>
            <a:off x="395288" y="1412875"/>
            <a:ext cx="8423275" cy="4752975"/>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fr-FR"/>
              <a:t>2ème doc 2005-2006</a:t>
            </a:r>
          </a:p>
        </p:txBody>
      </p:sp>
      <p:sp>
        <p:nvSpPr>
          <p:cNvPr id="5" name="Rectangle 5"/>
          <p:cNvSpPr>
            <a:spLocks noGrp="1" noChangeArrowheads="1"/>
          </p:cNvSpPr>
          <p:nvPr>
            <p:ph type="ftr" sz="quarter" idx="11"/>
          </p:nvPr>
        </p:nvSpPr>
        <p:spPr>
          <a:ln/>
        </p:spPr>
        <p:txBody>
          <a:bodyPr/>
          <a:lstStyle>
            <a:lvl1pPr>
              <a:defRPr/>
            </a:lvl1pPr>
          </a:lstStyle>
          <a:p>
            <a:pPr>
              <a:defRPr/>
            </a:pPr>
            <a:r>
              <a:rPr lang="fr-BE"/>
              <a:t>Prof. Ch. Hanzen - Les infections utérines chez la vache</a:t>
            </a:r>
            <a:endParaRPr lang="fr-FR"/>
          </a:p>
        </p:txBody>
      </p:sp>
      <p:sp>
        <p:nvSpPr>
          <p:cNvPr id="6" name="Rectangle 7"/>
          <p:cNvSpPr>
            <a:spLocks noGrp="1" noChangeArrowheads="1"/>
          </p:cNvSpPr>
          <p:nvPr>
            <p:ph type="sldNum" sz="quarter" idx="12"/>
          </p:nvPr>
        </p:nvSpPr>
        <p:spPr>
          <a:ln/>
        </p:spPr>
        <p:txBody>
          <a:bodyPr/>
          <a:lstStyle>
            <a:lvl1pPr>
              <a:defRPr/>
            </a:lvl1pPr>
          </a:lstStyle>
          <a:p>
            <a:fld id="{3FAF5E0D-F7E2-4F74-B8CA-70B1342AD0C1}" type="slidenum">
              <a:rPr lang="fr-FR" altLang="fr-FR"/>
              <a:pPr/>
              <a:t>‹N°›</a:t>
            </a:fld>
            <a:endParaRPr lang="fr-FR" altLang="fr-FR"/>
          </a:p>
        </p:txBody>
      </p:sp>
    </p:spTree>
    <p:extLst>
      <p:ext uri="{BB962C8B-B14F-4D97-AF65-F5344CB8AC3E}">
        <p14:creationId xmlns:p14="http://schemas.microsoft.com/office/powerpoint/2010/main" val="426752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95288" y="260350"/>
            <a:ext cx="8061325" cy="720725"/>
          </a:xfrm>
        </p:spPr>
        <p:txBody>
          <a:bodyPr/>
          <a:lstStyle/>
          <a:p>
            <a:r>
              <a:rPr lang="fr-FR" smtClean="0"/>
              <a:t>Cliquez pour modifier le style du titre</a:t>
            </a:r>
            <a:endParaRPr lang="en-US"/>
          </a:p>
        </p:txBody>
      </p:sp>
      <p:sp>
        <p:nvSpPr>
          <p:cNvPr id="3" name="Espace réservé du texte 2"/>
          <p:cNvSpPr>
            <a:spLocks noGrp="1"/>
          </p:cNvSpPr>
          <p:nvPr>
            <p:ph type="body" sz="half" idx="1"/>
          </p:nvPr>
        </p:nvSpPr>
        <p:spPr>
          <a:xfrm>
            <a:off x="395288" y="1412875"/>
            <a:ext cx="4135437" cy="47529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83125" y="1412875"/>
            <a:ext cx="4135438" cy="47529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fr-FR"/>
              <a:t>2ème doc 2005-2006</a:t>
            </a:r>
          </a:p>
        </p:txBody>
      </p:sp>
      <p:sp>
        <p:nvSpPr>
          <p:cNvPr id="6" name="Rectangle 5"/>
          <p:cNvSpPr>
            <a:spLocks noGrp="1" noChangeArrowheads="1"/>
          </p:cNvSpPr>
          <p:nvPr>
            <p:ph type="ftr" sz="quarter" idx="11"/>
          </p:nvPr>
        </p:nvSpPr>
        <p:spPr>
          <a:ln/>
        </p:spPr>
        <p:txBody>
          <a:bodyPr/>
          <a:lstStyle>
            <a:lvl1pPr>
              <a:defRPr/>
            </a:lvl1pPr>
          </a:lstStyle>
          <a:p>
            <a:pPr>
              <a:defRPr/>
            </a:pPr>
            <a:r>
              <a:rPr lang="fr-BE"/>
              <a:t>Prof. Ch. Hanzen - Les infections utérines chez la vache</a:t>
            </a:r>
            <a:endParaRPr lang="fr-FR"/>
          </a:p>
        </p:txBody>
      </p:sp>
      <p:sp>
        <p:nvSpPr>
          <p:cNvPr id="7" name="Rectangle 7"/>
          <p:cNvSpPr>
            <a:spLocks noGrp="1" noChangeArrowheads="1"/>
          </p:cNvSpPr>
          <p:nvPr>
            <p:ph type="sldNum" sz="quarter" idx="12"/>
          </p:nvPr>
        </p:nvSpPr>
        <p:spPr>
          <a:ln/>
        </p:spPr>
        <p:txBody>
          <a:bodyPr/>
          <a:lstStyle>
            <a:lvl1pPr>
              <a:defRPr/>
            </a:lvl1pPr>
          </a:lstStyle>
          <a:p>
            <a:fld id="{C806E064-E2F1-4C6F-82F2-1FF83765CB58}" type="slidenum">
              <a:rPr lang="fr-FR" altLang="fr-FR"/>
              <a:pPr/>
              <a:t>‹N°›</a:t>
            </a:fld>
            <a:endParaRPr lang="fr-FR" altLang="fr-FR"/>
          </a:p>
        </p:txBody>
      </p:sp>
    </p:spTree>
    <p:extLst>
      <p:ext uri="{BB962C8B-B14F-4D97-AF65-F5344CB8AC3E}">
        <p14:creationId xmlns:p14="http://schemas.microsoft.com/office/powerpoint/2010/main" val="4190282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solidFill>
          <a:schemeClr val="tx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solidFill>
            <a:srgbClr val="990000"/>
          </a:solidFill>
          <a:ln>
            <a:solidFill>
              <a:schemeClr val="tx2"/>
            </a:solidFill>
          </a:ln>
        </p:spPr>
        <p:txBody>
          <a:bodyPr/>
          <a:lstStyle>
            <a:lvl1pPr>
              <a:defRPr sz="2800">
                <a:solidFill>
                  <a:schemeClr val="tx1"/>
                </a:solidFill>
              </a:defRPr>
            </a:lvl1pPr>
          </a:lstStyle>
          <a:p>
            <a:r>
              <a:rPr lang="fr-FR" dirty="0" smtClean="0"/>
              <a:t>Cliquez pour modifier le style du titre</a:t>
            </a:r>
            <a:endParaRPr lang="en-US" dirty="0"/>
          </a:p>
        </p:txBody>
      </p:sp>
      <p:sp>
        <p:nvSpPr>
          <p:cNvPr id="3" name="Espace réservé du contenu 2"/>
          <p:cNvSpPr>
            <a:spLocks noGrp="1"/>
          </p:cNvSpPr>
          <p:nvPr>
            <p:ph idx="1"/>
          </p:nvPr>
        </p:nvSpPr>
        <p:spPr/>
        <p:txBody>
          <a:bodyPr/>
          <a:lstStyle>
            <a:lvl1pPr marL="342900" indent="-342900">
              <a:buClrTx/>
              <a:buFont typeface="Arial" pitchFamily="34" charset="0"/>
              <a:buChar char="•"/>
              <a:defRPr>
                <a:solidFill>
                  <a:schemeClr val="tx2"/>
                </a:solidFill>
              </a:defRPr>
            </a:lvl1pPr>
            <a:lvl2pPr marL="742950" indent="-285750">
              <a:buClrTx/>
              <a:buFont typeface="Arial" pitchFamily="34" charset="0"/>
              <a:buChar char="•"/>
              <a:defRPr>
                <a:solidFill>
                  <a:schemeClr val="tx2"/>
                </a:solidFill>
              </a:defRPr>
            </a:lvl2pPr>
            <a:lvl3pPr marL="1143000" indent="-228600">
              <a:buClrTx/>
              <a:buFont typeface="Arial" pitchFamily="34" charset="0"/>
              <a:buChar char="•"/>
              <a:defRPr>
                <a:solidFill>
                  <a:schemeClr val="tx2"/>
                </a:solidFill>
              </a:defRPr>
            </a:lvl3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Rectangle 7"/>
          <p:cNvSpPr>
            <a:spLocks noGrp="1" noChangeArrowheads="1"/>
          </p:cNvSpPr>
          <p:nvPr>
            <p:ph type="sldNum" sz="quarter" idx="10"/>
          </p:nvPr>
        </p:nvSpPr>
        <p:spPr/>
        <p:txBody>
          <a:bodyPr/>
          <a:lstStyle>
            <a:lvl1pPr>
              <a:defRPr/>
            </a:lvl1pPr>
          </a:lstStyle>
          <a:p>
            <a:fld id="{78EA7F27-D1AC-4F8B-97DD-BE4455A39874}" type="slidenum">
              <a:rPr lang="fr-FR" altLang="fr-FR"/>
              <a:pPr/>
              <a:t>‹N°›</a:t>
            </a:fld>
            <a:endParaRPr lang="fr-FR" altLang="fr-FR"/>
          </a:p>
        </p:txBody>
      </p:sp>
    </p:spTree>
    <p:extLst>
      <p:ext uri="{BB962C8B-B14F-4D97-AF65-F5344CB8AC3E}">
        <p14:creationId xmlns:p14="http://schemas.microsoft.com/office/powerpoint/2010/main" val="4212125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r>
              <a:rPr lang="fr-FR"/>
              <a:t>2ème doc 2005-2006</a:t>
            </a:r>
          </a:p>
        </p:txBody>
      </p:sp>
      <p:sp>
        <p:nvSpPr>
          <p:cNvPr id="5" name="Rectangle 5"/>
          <p:cNvSpPr>
            <a:spLocks noGrp="1" noChangeArrowheads="1"/>
          </p:cNvSpPr>
          <p:nvPr>
            <p:ph type="ftr" sz="quarter" idx="11"/>
          </p:nvPr>
        </p:nvSpPr>
        <p:spPr>
          <a:ln/>
        </p:spPr>
        <p:txBody>
          <a:bodyPr/>
          <a:lstStyle>
            <a:lvl1pPr>
              <a:defRPr/>
            </a:lvl1pPr>
          </a:lstStyle>
          <a:p>
            <a:pPr>
              <a:defRPr/>
            </a:pPr>
            <a:r>
              <a:rPr lang="fr-BE"/>
              <a:t>Prof. Ch. Hanzen - Les infections utérines chez la vache</a:t>
            </a:r>
            <a:endParaRPr lang="fr-FR"/>
          </a:p>
        </p:txBody>
      </p:sp>
      <p:sp>
        <p:nvSpPr>
          <p:cNvPr id="6" name="Rectangle 7"/>
          <p:cNvSpPr>
            <a:spLocks noGrp="1" noChangeArrowheads="1"/>
          </p:cNvSpPr>
          <p:nvPr>
            <p:ph type="sldNum" sz="quarter" idx="12"/>
          </p:nvPr>
        </p:nvSpPr>
        <p:spPr>
          <a:ln/>
        </p:spPr>
        <p:txBody>
          <a:bodyPr/>
          <a:lstStyle>
            <a:lvl1pPr>
              <a:defRPr/>
            </a:lvl1pPr>
          </a:lstStyle>
          <a:p>
            <a:fld id="{93066CFB-C7A0-4FB8-B0DE-747DED823F25}" type="slidenum">
              <a:rPr lang="fr-FR" altLang="fr-FR"/>
              <a:pPr/>
              <a:t>‹N°›</a:t>
            </a:fld>
            <a:endParaRPr lang="fr-FR" altLang="fr-FR"/>
          </a:p>
        </p:txBody>
      </p:sp>
    </p:spTree>
    <p:extLst>
      <p:ext uri="{BB962C8B-B14F-4D97-AF65-F5344CB8AC3E}">
        <p14:creationId xmlns:p14="http://schemas.microsoft.com/office/powerpoint/2010/main" val="2126890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395288" y="1412875"/>
            <a:ext cx="4135437"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83125" y="1412875"/>
            <a:ext cx="4135438"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fr-FR"/>
              <a:t>2ème doc 2005-2006</a:t>
            </a:r>
          </a:p>
        </p:txBody>
      </p:sp>
      <p:sp>
        <p:nvSpPr>
          <p:cNvPr id="6" name="Rectangle 5"/>
          <p:cNvSpPr>
            <a:spLocks noGrp="1" noChangeArrowheads="1"/>
          </p:cNvSpPr>
          <p:nvPr>
            <p:ph type="ftr" sz="quarter" idx="11"/>
          </p:nvPr>
        </p:nvSpPr>
        <p:spPr>
          <a:ln/>
        </p:spPr>
        <p:txBody>
          <a:bodyPr/>
          <a:lstStyle>
            <a:lvl1pPr>
              <a:defRPr/>
            </a:lvl1pPr>
          </a:lstStyle>
          <a:p>
            <a:pPr>
              <a:defRPr/>
            </a:pPr>
            <a:r>
              <a:rPr lang="fr-BE"/>
              <a:t>Prof. Ch. Hanzen - Les infections utérines chez la vache</a:t>
            </a:r>
            <a:endParaRPr lang="fr-FR"/>
          </a:p>
        </p:txBody>
      </p:sp>
      <p:sp>
        <p:nvSpPr>
          <p:cNvPr id="7" name="Rectangle 7"/>
          <p:cNvSpPr>
            <a:spLocks noGrp="1" noChangeArrowheads="1"/>
          </p:cNvSpPr>
          <p:nvPr>
            <p:ph type="sldNum" sz="quarter" idx="12"/>
          </p:nvPr>
        </p:nvSpPr>
        <p:spPr>
          <a:ln/>
        </p:spPr>
        <p:txBody>
          <a:bodyPr/>
          <a:lstStyle>
            <a:lvl1pPr>
              <a:defRPr/>
            </a:lvl1pPr>
          </a:lstStyle>
          <a:p>
            <a:fld id="{44E4431B-4896-44C8-8B5C-E71D005A815F}" type="slidenum">
              <a:rPr lang="fr-FR" altLang="fr-FR"/>
              <a:pPr/>
              <a:t>‹N°›</a:t>
            </a:fld>
            <a:endParaRPr lang="fr-FR" altLang="fr-FR"/>
          </a:p>
        </p:txBody>
      </p:sp>
    </p:spTree>
    <p:extLst>
      <p:ext uri="{BB962C8B-B14F-4D97-AF65-F5344CB8AC3E}">
        <p14:creationId xmlns:p14="http://schemas.microsoft.com/office/powerpoint/2010/main" val="2849571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fr-FR"/>
              <a:t>2ème doc 2005-2006</a:t>
            </a:r>
          </a:p>
        </p:txBody>
      </p:sp>
      <p:sp>
        <p:nvSpPr>
          <p:cNvPr id="8" name="Rectangle 5"/>
          <p:cNvSpPr>
            <a:spLocks noGrp="1" noChangeArrowheads="1"/>
          </p:cNvSpPr>
          <p:nvPr>
            <p:ph type="ftr" sz="quarter" idx="11"/>
          </p:nvPr>
        </p:nvSpPr>
        <p:spPr>
          <a:ln/>
        </p:spPr>
        <p:txBody>
          <a:bodyPr/>
          <a:lstStyle>
            <a:lvl1pPr>
              <a:defRPr/>
            </a:lvl1pPr>
          </a:lstStyle>
          <a:p>
            <a:pPr>
              <a:defRPr/>
            </a:pPr>
            <a:r>
              <a:rPr lang="fr-BE"/>
              <a:t>Prof. Ch. Hanzen - Les infections utérines chez la vache</a:t>
            </a:r>
            <a:endParaRPr lang="fr-FR"/>
          </a:p>
        </p:txBody>
      </p:sp>
      <p:sp>
        <p:nvSpPr>
          <p:cNvPr id="9" name="Rectangle 7"/>
          <p:cNvSpPr>
            <a:spLocks noGrp="1" noChangeArrowheads="1"/>
          </p:cNvSpPr>
          <p:nvPr>
            <p:ph type="sldNum" sz="quarter" idx="12"/>
          </p:nvPr>
        </p:nvSpPr>
        <p:spPr>
          <a:ln/>
        </p:spPr>
        <p:txBody>
          <a:bodyPr/>
          <a:lstStyle>
            <a:lvl1pPr>
              <a:defRPr/>
            </a:lvl1pPr>
          </a:lstStyle>
          <a:p>
            <a:fld id="{0861260E-28B3-4B85-BE85-F0514AC18A37}" type="slidenum">
              <a:rPr lang="fr-FR" altLang="fr-FR"/>
              <a:pPr/>
              <a:t>‹N°›</a:t>
            </a:fld>
            <a:endParaRPr lang="fr-FR" altLang="fr-FR"/>
          </a:p>
        </p:txBody>
      </p:sp>
    </p:spTree>
    <p:extLst>
      <p:ext uri="{BB962C8B-B14F-4D97-AF65-F5344CB8AC3E}">
        <p14:creationId xmlns:p14="http://schemas.microsoft.com/office/powerpoint/2010/main" val="2960901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fr-FR"/>
              <a:t>2ème doc 2005-2006</a:t>
            </a:r>
          </a:p>
        </p:txBody>
      </p:sp>
      <p:sp>
        <p:nvSpPr>
          <p:cNvPr id="4" name="Rectangle 5"/>
          <p:cNvSpPr>
            <a:spLocks noGrp="1" noChangeArrowheads="1"/>
          </p:cNvSpPr>
          <p:nvPr>
            <p:ph type="ftr" sz="quarter" idx="11"/>
          </p:nvPr>
        </p:nvSpPr>
        <p:spPr>
          <a:ln/>
        </p:spPr>
        <p:txBody>
          <a:bodyPr/>
          <a:lstStyle>
            <a:lvl1pPr>
              <a:defRPr/>
            </a:lvl1pPr>
          </a:lstStyle>
          <a:p>
            <a:pPr>
              <a:defRPr/>
            </a:pPr>
            <a:r>
              <a:rPr lang="fr-BE"/>
              <a:t>Prof. Ch. Hanzen - Les infections utérines chez la vache</a:t>
            </a:r>
            <a:endParaRPr lang="fr-FR"/>
          </a:p>
        </p:txBody>
      </p:sp>
      <p:sp>
        <p:nvSpPr>
          <p:cNvPr id="5" name="Rectangle 7"/>
          <p:cNvSpPr>
            <a:spLocks noGrp="1" noChangeArrowheads="1"/>
          </p:cNvSpPr>
          <p:nvPr>
            <p:ph type="sldNum" sz="quarter" idx="12"/>
          </p:nvPr>
        </p:nvSpPr>
        <p:spPr>
          <a:ln/>
        </p:spPr>
        <p:txBody>
          <a:bodyPr/>
          <a:lstStyle>
            <a:lvl1pPr>
              <a:defRPr/>
            </a:lvl1pPr>
          </a:lstStyle>
          <a:p>
            <a:fld id="{1385340A-95F7-41A4-9F66-41F396FC6007}" type="slidenum">
              <a:rPr lang="fr-FR" altLang="fr-FR"/>
              <a:pPr/>
              <a:t>‹N°›</a:t>
            </a:fld>
            <a:endParaRPr lang="fr-FR" altLang="fr-FR"/>
          </a:p>
        </p:txBody>
      </p:sp>
    </p:spTree>
    <p:extLst>
      <p:ext uri="{BB962C8B-B14F-4D97-AF65-F5344CB8AC3E}">
        <p14:creationId xmlns:p14="http://schemas.microsoft.com/office/powerpoint/2010/main" val="1654858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fr-FR"/>
              <a:t>2ème doc 2005-2006</a:t>
            </a:r>
          </a:p>
        </p:txBody>
      </p:sp>
      <p:sp>
        <p:nvSpPr>
          <p:cNvPr id="3" name="Rectangle 5"/>
          <p:cNvSpPr>
            <a:spLocks noGrp="1" noChangeArrowheads="1"/>
          </p:cNvSpPr>
          <p:nvPr>
            <p:ph type="ftr" sz="quarter" idx="11"/>
          </p:nvPr>
        </p:nvSpPr>
        <p:spPr>
          <a:ln/>
        </p:spPr>
        <p:txBody>
          <a:bodyPr/>
          <a:lstStyle>
            <a:lvl1pPr>
              <a:defRPr/>
            </a:lvl1pPr>
          </a:lstStyle>
          <a:p>
            <a:pPr>
              <a:defRPr/>
            </a:pPr>
            <a:r>
              <a:rPr lang="fr-BE"/>
              <a:t>Prof. Ch. Hanzen - Les infections utérines chez la vache</a:t>
            </a:r>
            <a:endParaRPr lang="fr-FR"/>
          </a:p>
        </p:txBody>
      </p:sp>
      <p:sp>
        <p:nvSpPr>
          <p:cNvPr id="4" name="Rectangle 7"/>
          <p:cNvSpPr>
            <a:spLocks noGrp="1" noChangeArrowheads="1"/>
          </p:cNvSpPr>
          <p:nvPr>
            <p:ph type="sldNum" sz="quarter" idx="12"/>
          </p:nvPr>
        </p:nvSpPr>
        <p:spPr>
          <a:ln/>
        </p:spPr>
        <p:txBody>
          <a:bodyPr/>
          <a:lstStyle>
            <a:lvl1pPr>
              <a:defRPr/>
            </a:lvl1pPr>
          </a:lstStyle>
          <a:p>
            <a:fld id="{603BD0C5-E490-4B40-9458-EA0791A8FF6A}" type="slidenum">
              <a:rPr lang="fr-FR" altLang="fr-FR"/>
              <a:pPr/>
              <a:t>‹N°›</a:t>
            </a:fld>
            <a:endParaRPr lang="fr-FR" altLang="fr-FR"/>
          </a:p>
        </p:txBody>
      </p:sp>
    </p:spTree>
    <p:extLst>
      <p:ext uri="{BB962C8B-B14F-4D97-AF65-F5344CB8AC3E}">
        <p14:creationId xmlns:p14="http://schemas.microsoft.com/office/powerpoint/2010/main" val="2179240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r>
              <a:rPr lang="fr-FR"/>
              <a:t>2ème doc 2005-2006</a:t>
            </a:r>
          </a:p>
        </p:txBody>
      </p:sp>
      <p:sp>
        <p:nvSpPr>
          <p:cNvPr id="6" name="Rectangle 5"/>
          <p:cNvSpPr>
            <a:spLocks noGrp="1" noChangeArrowheads="1"/>
          </p:cNvSpPr>
          <p:nvPr>
            <p:ph type="ftr" sz="quarter" idx="11"/>
          </p:nvPr>
        </p:nvSpPr>
        <p:spPr>
          <a:ln/>
        </p:spPr>
        <p:txBody>
          <a:bodyPr/>
          <a:lstStyle>
            <a:lvl1pPr>
              <a:defRPr/>
            </a:lvl1pPr>
          </a:lstStyle>
          <a:p>
            <a:pPr>
              <a:defRPr/>
            </a:pPr>
            <a:r>
              <a:rPr lang="fr-BE"/>
              <a:t>Prof. Ch. Hanzen - Les infections utérines chez la vache</a:t>
            </a:r>
            <a:endParaRPr lang="fr-FR"/>
          </a:p>
        </p:txBody>
      </p:sp>
      <p:sp>
        <p:nvSpPr>
          <p:cNvPr id="7" name="Rectangle 7"/>
          <p:cNvSpPr>
            <a:spLocks noGrp="1" noChangeArrowheads="1"/>
          </p:cNvSpPr>
          <p:nvPr>
            <p:ph type="sldNum" sz="quarter" idx="12"/>
          </p:nvPr>
        </p:nvSpPr>
        <p:spPr>
          <a:ln/>
        </p:spPr>
        <p:txBody>
          <a:bodyPr/>
          <a:lstStyle>
            <a:lvl1pPr>
              <a:defRPr/>
            </a:lvl1pPr>
          </a:lstStyle>
          <a:p>
            <a:fld id="{5C08FC13-8490-405D-8AD0-DDB7FF9E3D64}" type="slidenum">
              <a:rPr lang="fr-FR" altLang="fr-FR"/>
              <a:pPr/>
              <a:t>‹N°›</a:t>
            </a:fld>
            <a:endParaRPr lang="fr-FR" altLang="fr-FR"/>
          </a:p>
        </p:txBody>
      </p:sp>
    </p:spTree>
    <p:extLst>
      <p:ext uri="{BB962C8B-B14F-4D97-AF65-F5344CB8AC3E}">
        <p14:creationId xmlns:p14="http://schemas.microsoft.com/office/powerpoint/2010/main" val="4220774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r>
              <a:rPr lang="fr-FR"/>
              <a:t>2ème doc 2005-2006</a:t>
            </a:r>
          </a:p>
        </p:txBody>
      </p:sp>
      <p:sp>
        <p:nvSpPr>
          <p:cNvPr id="6" name="Rectangle 5"/>
          <p:cNvSpPr>
            <a:spLocks noGrp="1" noChangeArrowheads="1"/>
          </p:cNvSpPr>
          <p:nvPr>
            <p:ph type="ftr" sz="quarter" idx="11"/>
          </p:nvPr>
        </p:nvSpPr>
        <p:spPr>
          <a:ln/>
        </p:spPr>
        <p:txBody>
          <a:bodyPr/>
          <a:lstStyle>
            <a:lvl1pPr>
              <a:defRPr/>
            </a:lvl1pPr>
          </a:lstStyle>
          <a:p>
            <a:pPr>
              <a:defRPr/>
            </a:pPr>
            <a:r>
              <a:rPr lang="fr-BE"/>
              <a:t>Prof. Ch. Hanzen - Les infections utérines chez la vache</a:t>
            </a:r>
            <a:endParaRPr lang="fr-FR"/>
          </a:p>
        </p:txBody>
      </p:sp>
      <p:sp>
        <p:nvSpPr>
          <p:cNvPr id="7" name="Rectangle 7"/>
          <p:cNvSpPr>
            <a:spLocks noGrp="1" noChangeArrowheads="1"/>
          </p:cNvSpPr>
          <p:nvPr>
            <p:ph type="sldNum" sz="quarter" idx="12"/>
          </p:nvPr>
        </p:nvSpPr>
        <p:spPr>
          <a:ln/>
        </p:spPr>
        <p:txBody>
          <a:bodyPr/>
          <a:lstStyle>
            <a:lvl1pPr>
              <a:defRPr/>
            </a:lvl1pPr>
          </a:lstStyle>
          <a:p>
            <a:fld id="{FC57CDC8-FBD8-47BB-B110-04E6FEB07059}" type="slidenum">
              <a:rPr lang="fr-FR" altLang="fr-FR"/>
              <a:pPr/>
              <a:t>‹N°›</a:t>
            </a:fld>
            <a:endParaRPr lang="fr-FR" altLang="fr-FR"/>
          </a:p>
        </p:txBody>
      </p:sp>
    </p:spTree>
    <p:extLst>
      <p:ext uri="{BB962C8B-B14F-4D97-AF65-F5344CB8AC3E}">
        <p14:creationId xmlns:p14="http://schemas.microsoft.com/office/powerpoint/2010/main" val="2849406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470000"/>
            </a:gs>
            <a:gs pos="100000">
              <a:srgbClr val="990000"/>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260350"/>
            <a:ext cx="80613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 du masque</a:t>
            </a:r>
          </a:p>
        </p:txBody>
      </p:sp>
      <p:sp>
        <p:nvSpPr>
          <p:cNvPr id="1027" name="Rectangle 3"/>
          <p:cNvSpPr>
            <a:spLocks noGrp="1" noChangeArrowheads="1"/>
          </p:cNvSpPr>
          <p:nvPr>
            <p:ph type="body" idx="1"/>
          </p:nvPr>
        </p:nvSpPr>
        <p:spPr bwMode="auto">
          <a:xfrm>
            <a:off x="395288" y="1412875"/>
            <a:ext cx="84232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028" name="Rectangle 4"/>
          <p:cNvSpPr>
            <a:spLocks noGrp="1" noChangeArrowheads="1"/>
          </p:cNvSpPr>
          <p:nvPr>
            <p:ph type="dt" sz="half" idx="2"/>
          </p:nvPr>
        </p:nvSpPr>
        <p:spPr bwMode="auto">
          <a:xfrm>
            <a:off x="250825" y="5516563"/>
            <a:ext cx="2411413" cy="404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omic Sans MS" pitchFamily="66" charset="0"/>
              </a:defRPr>
            </a:lvl1pPr>
          </a:lstStyle>
          <a:p>
            <a:pPr>
              <a:defRPr/>
            </a:pPr>
            <a:r>
              <a:rPr lang="fr-FR"/>
              <a:t>2ème doc 2005-2006</a:t>
            </a:r>
          </a:p>
        </p:txBody>
      </p:sp>
      <p:sp>
        <p:nvSpPr>
          <p:cNvPr id="1029" name="Rectangle 5"/>
          <p:cNvSpPr>
            <a:spLocks noGrp="1" noChangeArrowheads="1"/>
          </p:cNvSpPr>
          <p:nvPr>
            <p:ph type="ftr" sz="quarter" idx="3"/>
          </p:nvPr>
        </p:nvSpPr>
        <p:spPr bwMode="auto">
          <a:xfrm>
            <a:off x="1042988" y="6381750"/>
            <a:ext cx="6408737"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Narrow" pitchFamily="34" charset="0"/>
              </a:defRPr>
            </a:lvl1pPr>
          </a:lstStyle>
          <a:p>
            <a:pPr>
              <a:defRPr/>
            </a:pPr>
            <a:r>
              <a:rPr lang="fr-BE"/>
              <a:t>Prof. Ch. Hanzen - Les infections utérines chez la vache</a:t>
            </a:r>
            <a:endParaRPr lang="fr-FR"/>
          </a:p>
        </p:txBody>
      </p:sp>
      <p:sp>
        <p:nvSpPr>
          <p:cNvPr id="1031" name="Rectangle 7"/>
          <p:cNvSpPr>
            <a:spLocks noGrp="1" noChangeArrowheads="1"/>
          </p:cNvSpPr>
          <p:nvPr>
            <p:ph type="sldNum" sz="quarter" idx="4"/>
          </p:nvPr>
        </p:nvSpPr>
        <p:spPr bwMode="auto">
          <a:xfrm>
            <a:off x="7667625" y="6381750"/>
            <a:ext cx="1270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latin typeface="Arial Narrow" pitchFamily="34" charset="0"/>
              </a:defRPr>
            </a:lvl1pPr>
          </a:lstStyle>
          <a:p>
            <a:fld id="{D87D8F3D-76FD-48BA-B438-8F14F5BDFF2F}" type="slidenum">
              <a:rPr lang="fr-FR" altLang="fr-FR"/>
              <a:pPr/>
              <a:t>‹N°›</a:t>
            </a:fld>
            <a:endParaRPr lang="fr-FR" altLang="fr-FR"/>
          </a:p>
        </p:txBody>
      </p:sp>
    </p:spTree>
  </p:cSld>
  <p:clrMap bg1="dk2" tx1="lt1" bg2="dk1" tx2="lt2" accent1="accent1" accent2="accent2" accent3="accent3" accent4="accent4" accent5="accent5" accent6="accent6" hlink="hlink" folHlink="folHlink"/>
  <p:sldLayoutIdLst>
    <p:sldLayoutId id="2147483949" r:id="rId1"/>
    <p:sldLayoutId id="2147483962"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 id="2147483960" r:id="rId13"/>
    <p:sldLayoutId id="2147483961" r:id="rId14"/>
  </p:sldLayoutIdLst>
  <p:hf hdr="0" dt="0"/>
  <p:txStyles>
    <p:titleStyle>
      <a:lvl1pPr algn="l" rtl="0" eaLnBrk="0" fontAlgn="base" hangingPunct="0">
        <a:spcBef>
          <a:spcPct val="0"/>
        </a:spcBef>
        <a:spcAft>
          <a:spcPct val="0"/>
        </a:spcAft>
        <a:defRPr sz="300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Narrow" pitchFamily="34" charset="0"/>
        </a:defRPr>
      </a:lvl2pPr>
      <a:lvl3pPr algn="l" rtl="0" eaLnBrk="0" fontAlgn="base" hangingPunct="0">
        <a:spcBef>
          <a:spcPct val="0"/>
        </a:spcBef>
        <a:spcAft>
          <a:spcPct val="0"/>
        </a:spcAft>
        <a:defRPr sz="3000">
          <a:solidFill>
            <a:schemeClr val="tx1"/>
          </a:solidFill>
          <a:latin typeface="Arial Narrow" pitchFamily="34" charset="0"/>
        </a:defRPr>
      </a:lvl3pPr>
      <a:lvl4pPr algn="l" rtl="0" eaLnBrk="0" fontAlgn="base" hangingPunct="0">
        <a:spcBef>
          <a:spcPct val="0"/>
        </a:spcBef>
        <a:spcAft>
          <a:spcPct val="0"/>
        </a:spcAft>
        <a:defRPr sz="3000">
          <a:solidFill>
            <a:schemeClr val="tx1"/>
          </a:solidFill>
          <a:latin typeface="Arial Narrow" pitchFamily="34" charset="0"/>
        </a:defRPr>
      </a:lvl4pPr>
      <a:lvl5pPr algn="l" rtl="0" eaLnBrk="0" fontAlgn="base" hangingPunct="0">
        <a:spcBef>
          <a:spcPct val="0"/>
        </a:spcBef>
        <a:spcAft>
          <a:spcPct val="0"/>
        </a:spcAft>
        <a:defRPr sz="3000">
          <a:solidFill>
            <a:schemeClr val="tx1"/>
          </a:solidFill>
          <a:latin typeface="Arial Narrow" pitchFamily="34" charset="0"/>
        </a:defRPr>
      </a:lvl5pPr>
      <a:lvl6pPr marL="457200" algn="l" rtl="0" eaLnBrk="0" fontAlgn="base" hangingPunct="0">
        <a:spcBef>
          <a:spcPct val="0"/>
        </a:spcBef>
        <a:spcAft>
          <a:spcPct val="0"/>
        </a:spcAft>
        <a:defRPr sz="3000">
          <a:solidFill>
            <a:schemeClr val="tx1"/>
          </a:solidFill>
          <a:latin typeface="Arial Narrow" pitchFamily="34" charset="0"/>
        </a:defRPr>
      </a:lvl6pPr>
      <a:lvl7pPr marL="914400" algn="l" rtl="0" eaLnBrk="0" fontAlgn="base" hangingPunct="0">
        <a:spcBef>
          <a:spcPct val="0"/>
        </a:spcBef>
        <a:spcAft>
          <a:spcPct val="0"/>
        </a:spcAft>
        <a:defRPr sz="3000">
          <a:solidFill>
            <a:schemeClr val="tx1"/>
          </a:solidFill>
          <a:latin typeface="Arial Narrow" pitchFamily="34" charset="0"/>
        </a:defRPr>
      </a:lvl7pPr>
      <a:lvl8pPr marL="1371600" algn="l" rtl="0" eaLnBrk="0" fontAlgn="base" hangingPunct="0">
        <a:spcBef>
          <a:spcPct val="0"/>
        </a:spcBef>
        <a:spcAft>
          <a:spcPct val="0"/>
        </a:spcAft>
        <a:defRPr sz="3000">
          <a:solidFill>
            <a:schemeClr val="tx1"/>
          </a:solidFill>
          <a:latin typeface="Arial Narrow" pitchFamily="34" charset="0"/>
        </a:defRPr>
      </a:lvl8pPr>
      <a:lvl9pPr marL="1828800" algn="l" rtl="0" eaLnBrk="0" fontAlgn="base" hangingPunct="0">
        <a:spcBef>
          <a:spcPct val="0"/>
        </a:spcBef>
        <a:spcAft>
          <a:spcPct val="0"/>
        </a:spcAft>
        <a:defRPr sz="3000">
          <a:solidFill>
            <a:schemeClr val="tx1"/>
          </a:solidFill>
          <a:latin typeface="Arial Narrow" pitchFamily="34" charset="0"/>
        </a:defRPr>
      </a:lvl9pPr>
    </p:titleStyle>
    <p:bodyStyle>
      <a:lvl1pPr marL="342900" indent="-342900" algn="l" rtl="0" eaLnBrk="0" fontAlgn="base" hangingPunct="0">
        <a:spcBef>
          <a:spcPct val="20000"/>
        </a:spcBef>
        <a:spcAft>
          <a:spcPct val="0"/>
        </a:spcAft>
        <a:buClr>
          <a:schemeClr val="tx1"/>
        </a:buClr>
        <a:buFont typeface="Mistral" pitchFamily="66" charset="0"/>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000">
          <a:solidFill>
            <a:schemeClr val="tx1"/>
          </a:solidFill>
          <a:latin typeface="+mn-lt"/>
        </a:defRPr>
      </a:lvl3pPr>
      <a:lvl4pPr marL="1600200" indent="-228600" algn="l" rtl="0" eaLnBrk="0" fontAlgn="base" hangingPunct="0">
        <a:spcBef>
          <a:spcPct val="20000"/>
        </a:spcBef>
        <a:spcAft>
          <a:spcPct val="0"/>
        </a:spcAft>
        <a:buClr>
          <a:schemeClr val="tx1"/>
        </a:buClr>
        <a:buChar char="–"/>
        <a:defRPr b="1">
          <a:solidFill>
            <a:schemeClr val="tx1"/>
          </a:solidFill>
          <a:latin typeface="Century Gothic" pitchFamily="34" charset="0"/>
        </a:defRPr>
      </a:lvl4pPr>
      <a:lvl5pPr marL="2057400" indent="-228600" algn="l" rtl="0" eaLnBrk="0" fontAlgn="base" hangingPunct="0">
        <a:spcBef>
          <a:spcPct val="20000"/>
        </a:spcBef>
        <a:spcAft>
          <a:spcPct val="0"/>
        </a:spcAft>
        <a:buClr>
          <a:schemeClr val="tx1"/>
        </a:buClr>
        <a:buChar char="»"/>
        <a:defRPr sz="2000" b="1">
          <a:solidFill>
            <a:schemeClr val="tx1"/>
          </a:solidFill>
          <a:latin typeface="Times New Roman" pitchFamily="18" charset="0"/>
        </a:defRPr>
      </a:lvl5pPr>
      <a:lvl6pPr marL="2514600" indent="-228600" algn="l" rtl="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algn="l" rtl="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algn="l" rtl="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algn="l" rtl="0" eaLnBrk="0" fontAlgn="base" hangingPunct="0">
        <a:spcBef>
          <a:spcPct val="20000"/>
        </a:spcBef>
        <a:spcAft>
          <a:spcPct val="0"/>
        </a:spcAft>
        <a:buClr>
          <a:schemeClr val="tx1"/>
        </a:buClr>
        <a:buChar char="»"/>
        <a:defRPr sz="2000" b="1">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herioruminant.ulg.ac.be/index.html" TargetMode="External"/><Relationship Id="rId2" Type="http://schemas.openxmlformats.org/officeDocument/2006/relationships/hyperlink" Target="mailto:Christian.hanzen@ulg.ac.be" TargetMode="External"/><Relationship Id="rId1" Type="http://schemas.openxmlformats.org/officeDocument/2006/relationships/slideLayout" Target="../slideLayouts/slideLayout1.xml"/><Relationship Id="rId5" Type="http://schemas.openxmlformats.org/officeDocument/2006/relationships/hyperlink" Target="https://www.facebook.com/Theriogenologie" TargetMode="External"/><Relationship Id="rId4" Type="http://schemas.openxmlformats.org/officeDocument/2006/relationships/hyperlink" Target="http://orbi.ulg.ac.b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6.emf"/><Relationship Id="rId5" Type="http://schemas.openxmlformats.org/officeDocument/2006/relationships/oleObject" Target="../embeddings/Feuille_Microsoft_Excel_97-20031.xls"/><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www.be.fishersci.com/" TargetMode="Externa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eds-destatis.d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ers.usda.gov/publications"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www.cbip-vet.be/fr/texts/FIUTOOL1AL2o.ph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fld id="{67C146E7-DF80-4F7C-B35B-F0AF954B10D1}" type="slidenum">
              <a:rPr lang="fr-FR" altLang="fr-FR" sz="1400"/>
              <a:pPr>
                <a:spcBef>
                  <a:spcPct val="0"/>
                </a:spcBef>
                <a:buClrTx/>
                <a:buFontTx/>
                <a:buNone/>
              </a:pPr>
              <a:t>1</a:t>
            </a:fld>
            <a:endParaRPr lang="fr-FR" altLang="fr-FR" sz="1400"/>
          </a:p>
        </p:txBody>
      </p:sp>
      <p:sp>
        <p:nvSpPr>
          <p:cNvPr id="5123" name="Rectangle 2"/>
          <p:cNvSpPr>
            <a:spLocks noGrp="1" noChangeArrowheads="1"/>
          </p:cNvSpPr>
          <p:nvPr>
            <p:ph type="ctrTitle"/>
          </p:nvPr>
        </p:nvSpPr>
        <p:spPr>
          <a:xfrm>
            <a:off x="395536" y="260350"/>
            <a:ext cx="8640960" cy="1440458"/>
          </a:xfrm>
          <a:solidFill>
            <a:schemeClr val="folHlink"/>
          </a:solidFill>
          <a:ln>
            <a:solidFill>
              <a:schemeClr val="tx1"/>
            </a:solidFill>
            <a:miter lim="800000"/>
            <a:headEnd/>
            <a:tailEnd/>
          </a:ln>
        </p:spPr>
        <p:txBody>
          <a:bodyPr/>
          <a:lstStyle/>
          <a:p>
            <a:pPr algn="ctr"/>
            <a:r>
              <a:rPr lang="fr-FR" altLang="fr-FR" sz="3800" dirty="0" smtClean="0">
                <a:solidFill>
                  <a:schemeClr val="accent6">
                    <a:lumMod val="50000"/>
                  </a:schemeClr>
                </a:solidFill>
              </a:rPr>
              <a:t>Les infections utérines chez la vache : </a:t>
            </a:r>
            <a:br>
              <a:rPr lang="fr-FR" altLang="fr-FR" sz="3800" dirty="0" smtClean="0">
                <a:solidFill>
                  <a:schemeClr val="accent6">
                    <a:lumMod val="50000"/>
                  </a:schemeClr>
                </a:solidFill>
              </a:rPr>
            </a:br>
            <a:r>
              <a:rPr lang="fr-BE" sz="4000" dirty="0" smtClean="0">
                <a:solidFill>
                  <a:schemeClr val="accent6">
                    <a:lumMod val="50000"/>
                  </a:schemeClr>
                </a:solidFill>
              </a:rPr>
              <a:t>quels diagnostics pour quels traitements ?</a:t>
            </a:r>
            <a:endParaRPr lang="fr-FR" altLang="fr-FR" sz="3800" dirty="0" smtClean="0">
              <a:solidFill>
                <a:schemeClr val="accent6">
                  <a:lumMod val="50000"/>
                </a:schemeClr>
              </a:solidFill>
            </a:endParaRPr>
          </a:p>
        </p:txBody>
      </p:sp>
      <p:sp>
        <p:nvSpPr>
          <p:cNvPr id="5124" name="Rectangle 3"/>
          <p:cNvSpPr>
            <a:spLocks noGrp="1" noChangeArrowheads="1"/>
          </p:cNvSpPr>
          <p:nvPr>
            <p:ph type="subTitle" idx="1"/>
          </p:nvPr>
        </p:nvSpPr>
        <p:spPr>
          <a:xfrm>
            <a:off x="395536" y="3140968"/>
            <a:ext cx="8280920" cy="3528392"/>
          </a:xfrm>
        </p:spPr>
        <p:txBody>
          <a:bodyPr/>
          <a:lstStyle/>
          <a:p>
            <a:r>
              <a:rPr lang="fr-FR" altLang="fr-FR" sz="2400" dirty="0"/>
              <a:t>Prof. Ch. Hanzen</a:t>
            </a:r>
            <a:br>
              <a:rPr lang="fr-FR" altLang="fr-FR" sz="2400" dirty="0"/>
            </a:br>
            <a:r>
              <a:rPr lang="fr-FR" altLang="fr-FR" sz="2400" dirty="0" smtClean="0"/>
              <a:t/>
            </a:r>
            <a:br>
              <a:rPr lang="fr-FR" altLang="fr-FR" sz="2400" dirty="0" smtClean="0"/>
            </a:br>
            <a:r>
              <a:rPr lang="fr-FR" altLang="fr-FR" sz="2400" dirty="0" smtClean="0"/>
              <a:t>Université de Liège</a:t>
            </a:r>
            <a:br>
              <a:rPr lang="fr-FR" altLang="fr-FR" sz="2400" dirty="0" smtClean="0"/>
            </a:br>
            <a:r>
              <a:rPr lang="fr-FR" altLang="fr-FR" sz="2400" dirty="0" smtClean="0"/>
              <a:t>Faculté de Médecine Vétérinaire</a:t>
            </a:r>
            <a:br>
              <a:rPr lang="fr-FR" altLang="fr-FR" sz="2400" dirty="0" smtClean="0"/>
            </a:br>
            <a:r>
              <a:rPr lang="fr-FR" altLang="fr-FR" sz="2400" dirty="0" smtClean="0"/>
              <a:t>Service de </a:t>
            </a:r>
            <a:r>
              <a:rPr lang="fr-FR" altLang="fr-FR" sz="2400" dirty="0" err="1" smtClean="0"/>
              <a:t>Thériogenologie</a:t>
            </a:r>
            <a:r>
              <a:rPr lang="fr-FR" altLang="fr-FR" sz="2400" dirty="0" smtClean="0"/>
              <a:t> des animaux de production</a:t>
            </a:r>
            <a:br>
              <a:rPr lang="fr-FR" altLang="fr-FR" sz="2400" dirty="0" smtClean="0"/>
            </a:br>
            <a:r>
              <a:rPr lang="fr-FR" altLang="fr-FR" sz="2400" dirty="0" smtClean="0"/>
              <a:t>Courriel : </a:t>
            </a:r>
            <a:r>
              <a:rPr lang="fr-FR" altLang="fr-FR" sz="2400" dirty="0" smtClean="0">
                <a:hlinkClick r:id="rId2"/>
              </a:rPr>
              <a:t>Christian.hanzen@ulg.ac.be</a:t>
            </a:r>
            <a:r>
              <a:rPr lang="fr-FR" altLang="fr-FR" sz="2400" dirty="0" smtClean="0"/>
              <a:t/>
            </a:r>
            <a:br>
              <a:rPr lang="fr-FR" altLang="fr-FR" sz="2400" dirty="0" smtClean="0"/>
            </a:br>
            <a:r>
              <a:rPr lang="fr-FR" altLang="fr-FR" sz="2400" dirty="0" smtClean="0"/>
              <a:t>Site : </a:t>
            </a:r>
            <a:r>
              <a:rPr lang="fr-FR" altLang="fr-FR" sz="2400" dirty="0" smtClean="0">
                <a:hlinkClick r:id="rId3"/>
              </a:rPr>
              <a:t>http://www.therioruminant.ulg.ac.be/index.html</a:t>
            </a:r>
            <a:r>
              <a:rPr lang="fr-FR" altLang="fr-FR" sz="2400" dirty="0" smtClean="0"/>
              <a:t/>
            </a:r>
            <a:br>
              <a:rPr lang="fr-FR" altLang="fr-FR" sz="2400" dirty="0" smtClean="0"/>
            </a:br>
            <a:r>
              <a:rPr lang="fr-FR" altLang="fr-FR" sz="2400" dirty="0" smtClean="0"/>
              <a:t>Publications : </a:t>
            </a:r>
            <a:r>
              <a:rPr lang="fr-FR" altLang="fr-FR" sz="2400" dirty="0" smtClean="0">
                <a:hlinkClick r:id="rId4"/>
              </a:rPr>
              <a:t>http://orbi.ulg.ac.be/</a:t>
            </a:r>
            <a:endParaRPr lang="fr-FR" altLang="fr-FR" sz="2400" dirty="0" smtClean="0"/>
          </a:p>
          <a:p>
            <a:r>
              <a:rPr lang="en-US" altLang="fr-FR" sz="2400" dirty="0" smtClean="0"/>
              <a:t>Facebook : </a:t>
            </a:r>
            <a:r>
              <a:rPr lang="en-US" altLang="fr-FR" sz="2400" u="sng" dirty="0" smtClean="0">
                <a:hlinkClick r:id="rId5"/>
              </a:rPr>
              <a:t>https://www.facebook.com/Theriogenologie</a:t>
            </a:r>
            <a:r>
              <a:rPr lang="fr-FR" altLang="fr-FR" sz="2400" dirty="0" smtClean="0"/>
              <a:t> </a:t>
            </a:r>
          </a:p>
          <a:p>
            <a:endParaRPr lang="fr-FR" altLang="fr-FR" sz="2400" dirty="0" smtClean="0"/>
          </a:p>
        </p:txBody>
      </p:sp>
      <p:sp>
        <p:nvSpPr>
          <p:cNvPr id="2" name="Rectangle 1"/>
          <p:cNvSpPr/>
          <p:nvPr/>
        </p:nvSpPr>
        <p:spPr>
          <a:xfrm>
            <a:off x="3145563" y="1988840"/>
            <a:ext cx="2632452" cy="830997"/>
          </a:xfrm>
          <a:prstGeom prst="rect">
            <a:avLst/>
          </a:prstGeom>
        </p:spPr>
        <p:txBody>
          <a:bodyPr wrap="none">
            <a:spAutoFit/>
          </a:bodyPr>
          <a:lstStyle/>
          <a:p>
            <a:pPr algn="ctr"/>
            <a:r>
              <a:rPr lang="fr-FR" altLang="fr-FR" dirty="0" smtClean="0">
                <a:latin typeface="+mn-lt"/>
              </a:rPr>
              <a:t>Conférence </a:t>
            </a:r>
            <a:r>
              <a:rPr lang="fr-FR" altLang="fr-FR" dirty="0" err="1" smtClean="0">
                <a:latin typeface="+mn-lt"/>
              </a:rPr>
              <a:t>Formavet</a:t>
            </a:r>
            <a:endParaRPr lang="fr-FR" altLang="fr-FR" dirty="0" smtClean="0">
              <a:latin typeface="+mn-lt"/>
            </a:endParaRPr>
          </a:p>
          <a:p>
            <a:pPr algn="ctr"/>
            <a:r>
              <a:rPr lang="fr-FR" altLang="fr-FR" dirty="0" smtClean="0">
                <a:latin typeface="+mn-lt"/>
              </a:rPr>
              <a:t>26 novembre 2015 </a:t>
            </a:r>
            <a:endParaRPr lang="fr-BE"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2"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fld id="{75C65584-E2BD-45AD-8CBA-DA527CBBB71E}" type="slidenum">
              <a:rPr lang="fr-FR" altLang="fr-FR" sz="1400"/>
              <a:pPr>
                <a:spcBef>
                  <a:spcPct val="0"/>
                </a:spcBef>
                <a:buClrTx/>
                <a:buFontTx/>
                <a:buNone/>
              </a:pPr>
              <a:t>10</a:t>
            </a:fld>
            <a:endParaRPr lang="fr-FR" altLang="fr-FR" sz="1400"/>
          </a:p>
        </p:txBody>
      </p:sp>
      <p:sp>
        <p:nvSpPr>
          <p:cNvPr id="10243" name="Rectangle 2"/>
          <p:cNvSpPr>
            <a:spLocks noGrp="1" noChangeArrowheads="1"/>
          </p:cNvSpPr>
          <p:nvPr>
            <p:ph type="title"/>
          </p:nvPr>
        </p:nvSpPr>
        <p:spPr>
          <a:xfrm>
            <a:off x="251520" y="476672"/>
            <a:ext cx="8568952" cy="2159620"/>
          </a:xfrm>
          <a:solidFill>
            <a:schemeClr val="accent2">
              <a:lumMod val="50000"/>
            </a:schemeClr>
          </a:solidFill>
          <a:ln>
            <a:solidFill>
              <a:schemeClr val="tx1"/>
            </a:solidFill>
            <a:miter lim="800000"/>
            <a:headEnd/>
            <a:tailEnd/>
          </a:ln>
        </p:spPr>
        <p:txBody>
          <a:bodyPr/>
          <a:lstStyle/>
          <a:p>
            <a:r>
              <a:rPr lang="fr-BE" altLang="fr-FR" sz="4500" dirty="0" smtClean="0"/>
              <a:t>Définitions</a:t>
            </a:r>
            <a:br>
              <a:rPr lang="fr-BE" altLang="fr-FR" sz="4500" dirty="0" smtClean="0"/>
            </a:br>
            <a:r>
              <a:rPr lang="fr-BE" altLang="fr-FR" sz="4500" dirty="0" smtClean="0"/>
              <a:t>Infections utérines vous avez dit infections utérines ? </a:t>
            </a:r>
            <a:endParaRPr lang="fr-FR" altLang="fr-FR" dirty="0" smtClean="0"/>
          </a:p>
        </p:txBody>
      </p:sp>
      <p:sp>
        <p:nvSpPr>
          <p:cNvPr id="2" name="Rectangle 1"/>
          <p:cNvSpPr/>
          <p:nvPr/>
        </p:nvSpPr>
        <p:spPr>
          <a:xfrm>
            <a:off x="323528" y="2996952"/>
            <a:ext cx="8424936" cy="3323987"/>
          </a:xfrm>
          <a:prstGeom prst="rect">
            <a:avLst/>
          </a:prstGeom>
        </p:spPr>
        <p:txBody>
          <a:bodyPr wrap="square">
            <a:spAutoFit/>
          </a:bodyPr>
          <a:lstStyle/>
          <a:p>
            <a:r>
              <a:rPr lang="fr-FR" altLang="fr-FR" sz="3000" dirty="0" smtClean="0">
                <a:solidFill>
                  <a:schemeClr val="tx2"/>
                </a:solidFill>
                <a:latin typeface="+mj-lt"/>
              </a:rPr>
              <a:t>Définir est important pour</a:t>
            </a:r>
          </a:p>
          <a:p>
            <a:endParaRPr lang="fr-FR" altLang="fr-FR" sz="3000" dirty="0" smtClean="0">
              <a:solidFill>
                <a:schemeClr val="tx2"/>
              </a:solidFill>
              <a:latin typeface="+mj-lt"/>
            </a:endParaRPr>
          </a:p>
          <a:p>
            <a:r>
              <a:rPr lang="fr-FR" sz="3000" dirty="0" smtClean="0">
                <a:solidFill>
                  <a:schemeClr val="tx2"/>
                </a:solidFill>
                <a:latin typeface="+mj-lt"/>
              </a:rPr>
              <a:t>- Faire le choix de la meilleure méthode de diagnostic</a:t>
            </a:r>
          </a:p>
          <a:p>
            <a:r>
              <a:rPr lang="fr-FR" sz="3000" dirty="0" smtClean="0">
                <a:solidFill>
                  <a:schemeClr val="tx2"/>
                </a:solidFill>
                <a:latin typeface="+mj-lt"/>
              </a:rPr>
              <a:t>- Comparer les prévalences de la pathologie</a:t>
            </a:r>
          </a:p>
          <a:p>
            <a:r>
              <a:rPr lang="fr-FR" sz="3000" dirty="0" smtClean="0">
                <a:solidFill>
                  <a:schemeClr val="tx2"/>
                </a:solidFill>
                <a:latin typeface="+mj-lt"/>
              </a:rPr>
              <a:t>- Etudier les facteurs de risque</a:t>
            </a:r>
          </a:p>
          <a:p>
            <a:r>
              <a:rPr lang="fr-FR" sz="3000" dirty="0" smtClean="0">
                <a:solidFill>
                  <a:schemeClr val="tx2"/>
                </a:solidFill>
                <a:latin typeface="+mj-lt"/>
              </a:rPr>
              <a:t>- Évaluer les traitements</a:t>
            </a:r>
          </a:p>
          <a:p>
            <a:endParaRPr lang="fr-BE" sz="3000" dirty="0">
              <a:solidFill>
                <a:schemeClr val="bg2"/>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2"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fld id="{75C65584-E2BD-45AD-8CBA-DA527CBBB71E}" type="slidenum">
              <a:rPr lang="fr-FR" altLang="fr-FR" sz="1400"/>
              <a:pPr>
                <a:spcBef>
                  <a:spcPct val="0"/>
                </a:spcBef>
                <a:buClrTx/>
                <a:buFontTx/>
                <a:buNone/>
              </a:pPr>
              <a:t>11</a:t>
            </a:fld>
            <a:endParaRPr lang="fr-FR" altLang="fr-FR" sz="1400"/>
          </a:p>
        </p:txBody>
      </p:sp>
      <p:sp>
        <p:nvSpPr>
          <p:cNvPr id="10243" name="Rectangle 2"/>
          <p:cNvSpPr>
            <a:spLocks noGrp="1" noChangeArrowheads="1"/>
          </p:cNvSpPr>
          <p:nvPr>
            <p:ph type="title"/>
          </p:nvPr>
        </p:nvSpPr>
        <p:spPr>
          <a:xfrm>
            <a:off x="323528" y="476672"/>
            <a:ext cx="8568952" cy="2159620"/>
          </a:xfrm>
          <a:solidFill>
            <a:schemeClr val="accent2">
              <a:lumMod val="50000"/>
            </a:schemeClr>
          </a:solidFill>
          <a:ln>
            <a:solidFill>
              <a:schemeClr val="tx1"/>
            </a:solidFill>
            <a:miter lim="800000"/>
            <a:headEnd/>
            <a:tailEnd/>
          </a:ln>
        </p:spPr>
        <p:txBody>
          <a:bodyPr/>
          <a:lstStyle/>
          <a:p>
            <a:r>
              <a:rPr lang="fr-BE" altLang="fr-FR" sz="4500" dirty="0" smtClean="0"/>
              <a:t>Définitions</a:t>
            </a:r>
            <a:br>
              <a:rPr lang="fr-BE" altLang="fr-FR" sz="4500" dirty="0" smtClean="0"/>
            </a:br>
            <a:r>
              <a:rPr lang="fr-BE" altLang="fr-FR" sz="4500" dirty="0" smtClean="0"/>
              <a:t>Infections utérines vous avez dit infections utérines ? </a:t>
            </a:r>
            <a:endParaRPr lang="fr-FR" altLang="fr-FR" dirty="0" smtClean="0"/>
          </a:p>
        </p:txBody>
      </p:sp>
      <p:sp>
        <p:nvSpPr>
          <p:cNvPr id="2" name="Rectangle 1"/>
          <p:cNvSpPr/>
          <p:nvPr/>
        </p:nvSpPr>
        <p:spPr>
          <a:xfrm>
            <a:off x="1763688" y="3284984"/>
            <a:ext cx="5544616" cy="2554545"/>
          </a:xfrm>
          <a:prstGeom prst="rect">
            <a:avLst/>
          </a:prstGeom>
          <a:solidFill>
            <a:schemeClr val="accent6">
              <a:lumMod val="20000"/>
              <a:lumOff val="80000"/>
            </a:schemeClr>
          </a:solidFill>
          <a:ln>
            <a:solidFill>
              <a:schemeClr val="tx2"/>
            </a:solidFill>
          </a:ln>
        </p:spPr>
        <p:txBody>
          <a:bodyPr wrap="square">
            <a:spAutoFit/>
          </a:bodyPr>
          <a:lstStyle/>
          <a:p>
            <a:pPr>
              <a:buFont typeface="Arial" charset="0"/>
              <a:buChar char="•"/>
            </a:pPr>
            <a:r>
              <a:rPr lang="fr-FR" altLang="fr-FR" sz="4000" dirty="0" smtClean="0">
                <a:solidFill>
                  <a:schemeClr val="tx2"/>
                </a:solidFill>
                <a:latin typeface="+mj-lt"/>
              </a:rPr>
              <a:t> La métrite puerpérale</a:t>
            </a:r>
          </a:p>
          <a:p>
            <a:pPr>
              <a:buFont typeface="Arial" charset="0"/>
              <a:buChar char="•"/>
            </a:pPr>
            <a:r>
              <a:rPr lang="fr-FR" altLang="fr-FR" sz="4000" dirty="0" smtClean="0">
                <a:solidFill>
                  <a:schemeClr val="tx2"/>
                </a:solidFill>
                <a:latin typeface="+mj-lt"/>
              </a:rPr>
              <a:t> L’endométrite clinique</a:t>
            </a:r>
          </a:p>
          <a:p>
            <a:pPr>
              <a:buFont typeface="Arial" charset="0"/>
              <a:buChar char="•"/>
            </a:pPr>
            <a:r>
              <a:rPr lang="fr-FR" altLang="fr-FR" sz="4000" dirty="0" smtClean="0">
                <a:solidFill>
                  <a:schemeClr val="tx2"/>
                </a:solidFill>
                <a:latin typeface="+mj-lt"/>
              </a:rPr>
              <a:t> Le pyomètre </a:t>
            </a:r>
          </a:p>
          <a:p>
            <a:pPr>
              <a:buFont typeface="Arial" charset="0"/>
              <a:buChar char="•"/>
            </a:pPr>
            <a:r>
              <a:rPr lang="fr-FR" altLang="fr-FR" sz="4000" dirty="0" smtClean="0">
                <a:solidFill>
                  <a:schemeClr val="tx2"/>
                </a:solidFill>
                <a:latin typeface="+mj-lt"/>
              </a:rPr>
              <a:t> L’endométrite subclinique </a:t>
            </a:r>
          </a:p>
        </p:txBody>
      </p:sp>
    </p:spTree>
    <p:extLst>
      <p:ext uri="{BB962C8B-B14F-4D97-AF65-F5344CB8AC3E}">
        <p14:creationId xmlns:p14="http://schemas.microsoft.com/office/powerpoint/2010/main" val="31224840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fld id="{707BFF44-43C1-4C93-BD68-BBF3C9310133}" type="slidenum">
              <a:rPr lang="fr-FR" altLang="fr-FR" sz="1400"/>
              <a:pPr>
                <a:spcBef>
                  <a:spcPct val="0"/>
                </a:spcBef>
                <a:buClrTx/>
                <a:buFontTx/>
                <a:buNone/>
              </a:pPr>
              <a:t>12</a:t>
            </a:fld>
            <a:endParaRPr lang="fr-FR" altLang="fr-FR" sz="1400"/>
          </a:p>
        </p:txBody>
      </p:sp>
      <p:sp>
        <p:nvSpPr>
          <p:cNvPr id="13315" name="Rectangle 2"/>
          <p:cNvSpPr>
            <a:spLocks noGrp="1" noChangeArrowheads="1"/>
          </p:cNvSpPr>
          <p:nvPr>
            <p:ph type="ctrTitle"/>
          </p:nvPr>
        </p:nvSpPr>
        <p:spPr>
          <a:xfrm>
            <a:off x="385763" y="311150"/>
            <a:ext cx="7561262" cy="1368425"/>
          </a:xfrm>
          <a:solidFill>
            <a:schemeClr val="accent6">
              <a:lumMod val="50000"/>
            </a:schemeClr>
          </a:solidFill>
          <a:ln>
            <a:solidFill>
              <a:schemeClr val="tx2"/>
            </a:solidFill>
            <a:miter lim="800000"/>
            <a:headEnd/>
            <a:tailEnd/>
          </a:ln>
        </p:spPr>
        <p:txBody>
          <a:bodyPr/>
          <a:lstStyle/>
          <a:p>
            <a:r>
              <a:rPr lang="fr-BE" altLang="fr-FR" u="sng" smtClean="0"/>
              <a:t>Préambule</a:t>
            </a:r>
            <a:br>
              <a:rPr lang="fr-BE" altLang="fr-FR" u="sng" smtClean="0"/>
            </a:br>
            <a:r>
              <a:rPr lang="fr-BE" altLang="fr-FR" sz="2600" smtClean="0"/>
              <a:t>Contamination = processus physiologique </a:t>
            </a:r>
            <a:br>
              <a:rPr lang="fr-BE" altLang="fr-FR" sz="2600" smtClean="0"/>
            </a:br>
            <a:r>
              <a:rPr lang="fr-BE" altLang="fr-FR" sz="2600" smtClean="0"/>
              <a:t>Infection = processus pathologique </a:t>
            </a:r>
            <a:endParaRPr lang="fr-FR" altLang="fr-FR" sz="2400" smtClean="0"/>
          </a:p>
        </p:txBody>
      </p:sp>
      <p:sp>
        <p:nvSpPr>
          <p:cNvPr id="13316" name="Rectangle 3"/>
          <p:cNvSpPr>
            <a:spLocks noGrp="1" noChangeArrowheads="1"/>
          </p:cNvSpPr>
          <p:nvPr>
            <p:ph type="subTitle" idx="1"/>
          </p:nvPr>
        </p:nvSpPr>
        <p:spPr/>
        <p:txBody>
          <a:bodyPr/>
          <a:lstStyle/>
          <a:p>
            <a:endParaRPr lang="fr-BE" altLang="fr-FR" smtClean="0"/>
          </a:p>
          <a:p>
            <a:endParaRPr lang="fr-FR" altLang="fr-FR" smtClean="0"/>
          </a:p>
        </p:txBody>
      </p:sp>
      <p:sp>
        <p:nvSpPr>
          <p:cNvPr id="13317" name="Text Box 4"/>
          <p:cNvSpPr txBox="1">
            <a:spLocks noChangeArrowheads="1"/>
          </p:cNvSpPr>
          <p:nvPr/>
        </p:nvSpPr>
        <p:spPr bwMode="auto">
          <a:xfrm>
            <a:off x="1908175" y="1268413"/>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eaLnBrk="1" hangingPunct="1">
              <a:spcBef>
                <a:spcPct val="0"/>
              </a:spcBef>
              <a:buClrTx/>
              <a:buFontTx/>
              <a:buNone/>
            </a:pPr>
            <a:endParaRPr lang="fr-BE" altLang="fr-FR" sz="2400">
              <a:solidFill>
                <a:schemeClr val="tx2"/>
              </a:solidFill>
            </a:endParaRPr>
          </a:p>
          <a:p>
            <a:pPr eaLnBrk="1" hangingPunct="1">
              <a:spcBef>
                <a:spcPct val="0"/>
              </a:spcBef>
              <a:buClrTx/>
              <a:buFontTx/>
              <a:buNone/>
            </a:pPr>
            <a:endParaRPr lang="fr-FR" altLang="fr-FR" sz="2400">
              <a:solidFill>
                <a:srgbClr val="006600"/>
              </a:solidFill>
            </a:endParaRPr>
          </a:p>
        </p:txBody>
      </p:sp>
      <p:grpSp>
        <p:nvGrpSpPr>
          <p:cNvPr id="2" name="Group 6"/>
          <p:cNvGrpSpPr>
            <a:grpSpLocks/>
          </p:cNvGrpSpPr>
          <p:nvPr/>
        </p:nvGrpSpPr>
        <p:grpSpPr bwMode="auto">
          <a:xfrm>
            <a:off x="1187450" y="2205038"/>
            <a:ext cx="6408738" cy="4248150"/>
            <a:chOff x="1458" y="1874"/>
            <a:chExt cx="2794" cy="1953"/>
          </a:xfrm>
        </p:grpSpPr>
        <p:pic>
          <p:nvPicPr>
            <p:cNvPr id="13319" name="Picture 7" descr="Full Siz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8" y="1874"/>
              <a:ext cx="2794" cy="195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320" name="Freeform 8"/>
            <p:cNvSpPr>
              <a:spLocks/>
            </p:cNvSpPr>
            <p:nvPr/>
          </p:nvSpPr>
          <p:spPr bwMode="auto">
            <a:xfrm>
              <a:off x="1885" y="2202"/>
              <a:ext cx="1743" cy="1262"/>
            </a:xfrm>
            <a:custGeom>
              <a:avLst/>
              <a:gdLst>
                <a:gd name="T0" fmla="*/ 0 w 1980"/>
                <a:gd name="T1" fmla="*/ 3 h 1476"/>
                <a:gd name="T2" fmla="*/ 23 w 1980"/>
                <a:gd name="T3" fmla="*/ 3 h 1476"/>
                <a:gd name="T4" fmla="*/ 32 w 1980"/>
                <a:gd name="T5" fmla="*/ 3 h 1476"/>
                <a:gd name="T6" fmla="*/ 37 w 1980"/>
                <a:gd name="T7" fmla="*/ 3 h 1476"/>
                <a:gd name="T8" fmla="*/ 37 w 1980"/>
                <a:gd name="T9" fmla="*/ 3 h 1476"/>
                <a:gd name="T10" fmla="*/ 38 w 1980"/>
                <a:gd name="T11" fmla="*/ 3 h 1476"/>
                <a:gd name="T12" fmla="*/ 41 w 1980"/>
                <a:gd name="T13" fmla="*/ 4 h 1476"/>
                <a:gd name="T14" fmla="*/ 43 w 1980"/>
                <a:gd name="T15" fmla="*/ 7 h 1476"/>
                <a:gd name="T16" fmla="*/ 47 w 1980"/>
                <a:gd name="T17" fmla="*/ 8 h 1476"/>
                <a:gd name="T18" fmla="*/ 48 w 1980"/>
                <a:gd name="T19" fmla="*/ 9 h 1476"/>
                <a:gd name="T20" fmla="*/ 49 w 1980"/>
                <a:gd name="T21" fmla="*/ 9 h 1476"/>
                <a:gd name="T22" fmla="*/ 52 w 1980"/>
                <a:gd name="T23" fmla="*/ 11 h 1476"/>
                <a:gd name="T24" fmla="*/ 55 w 1980"/>
                <a:gd name="T25" fmla="*/ 13 h 1476"/>
                <a:gd name="T26" fmla="*/ 58 w 1980"/>
                <a:gd name="T27" fmla="*/ 14 h 1476"/>
                <a:gd name="T28" fmla="*/ 60 w 1980"/>
                <a:gd name="T29" fmla="*/ 15 h 1476"/>
                <a:gd name="T30" fmla="*/ 65 w 1980"/>
                <a:gd name="T31" fmla="*/ 18 h 1476"/>
                <a:gd name="T32" fmla="*/ 73 w 1980"/>
                <a:gd name="T33" fmla="*/ 21 h 1476"/>
                <a:gd name="T34" fmla="*/ 73 w 1980"/>
                <a:gd name="T35" fmla="*/ 22 h 1476"/>
                <a:gd name="T36" fmla="*/ 73 w 1980"/>
                <a:gd name="T37" fmla="*/ 23 h 1476"/>
                <a:gd name="T38" fmla="*/ 73 w 1980"/>
                <a:gd name="T39" fmla="*/ 23 h 1476"/>
                <a:gd name="T40" fmla="*/ 75 w 1980"/>
                <a:gd name="T41" fmla="*/ 23 h 1476"/>
                <a:gd name="T42" fmla="*/ 77 w 1980"/>
                <a:gd name="T43" fmla="*/ 24 h 1476"/>
                <a:gd name="T44" fmla="*/ 81 w 1980"/>
                <a:gd name="T45" fmla="*/ 27 h 1476"/>
                <a:gd name="T46" fmla="*/ 83 w 1980"/>
                <a:gd name="T47" fmla="*/ 28 h 1476"/>
                <a:gd name="T48" fmla="*/ 86 w 1980"/>
                <a:gd name="T49" fmla="*/ 32 h 1476"/>
                <a:gd name="T50" fmla="*/ 87 w 1980"/>
                <a:gd name="T51" fmla="*/ 32 h 1476"/>
                <a:gd name="T52" fmla="*/ 88 w 1980"/>
                <a:gd name="T53" fmla="*/ 32 h 1476"/>
                <a:gd name="T54" fmla="*/ 94 w 1980"/>
                <a:gd name="T55" fmla="*/ 35 h 1476"/>
                <a:gd name="T56" fmla="*/ 94 w 1980"/>
                <a:gd name="T57" fmla="*/ 36 h 1476"/>
                <a:gd name="T58" fmla="*/ 98 w 1980"/>
                <a:gd name="T59" fmla="*/ 37 h 1476"/>
                <a:gd name="T60" fmla="*/ 103 w 1980"/>
                <a:gd name="T61" fmla="*/ 38 h 1476"/>
                <a:gd name="T62" fmla="*/ 104 w 1980"/>
                <a:gd name="T63" fmla="*/ 39 h 1476"/>
                <a:gd name="T64" fmla="*/ 105 w 1980"/>
                <a:gd name="T65" fmla="*/ 39 h 1476"/>
                <a:gd name="T66" fmla="*/ 107 w 1980"/>
                <a:gd name="T67" fmla="*/ 40 h 1476"/>
                <a:gd name="T68" fmla="*/ 107 w 1980"/>
                <a:gd name="T69" fmla="*/ 42 h 1476"/>
                <a:gd name="T70" fmla="*/ 109 w 1980"/>
                <a:gd name="T71" fmla="*/ 43 h 1476"/>
                <a:gd name="T72" fmla="*/ 115 w 1980"/>
                <a:gd name="T73" fmla="*/ 45 h 1476"/>
                <a:gd name="T74" fmla="*/ 118 w 1980"/>
                <a:gd name="T75" fmla="*/ 46 h 1476"/>
                <a:gd name="T76" fmla="*/ 121 w 1980"/>
                <a:gd name="T77" fmla="*/ 47 h 147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80"/>
                <a:gd name="T118" fmla="*/ 0 h 1476"/>
                <a:gd name="T119" fmla="*/ 1980 w 1980"/>
                <a:gd name="T120" fmla="*/ 1476 h 147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80" h="1476">
                  <a:moveTo>
                    <a:pt x="0" y="12"/>
                  </a:moveTo>
                  <a:cubicBezTo>
                    <a:pt x="136" y="8"/>
                    <a:pt x="255" y="0"/>
                    <a:pt x="390" y="12"/>
                  </a:cubicBezTo>
                  <a:cubicBezTo>
                    <a:pt x="433" y="16"/>
                    <a:pt x="472" y="37"/>
                    <a:pt x="528" y="42"/>
                  </a:cubicBezTo>
                  <a:cubicBezTo>
                    <a:pt x="558" y="52"/>
                    <a:pt x="582" y="72"/>
                    <a:pt x="612" y="84"/>
                  </a:cubicBezTo>
                  <a:cubicBezTo>
                    <a:pt x="616" y="90"/>
                    <a:pt x="619" y="97"/>
                    <a:pt x="624" y="102"/>
                  </a:cubicBezTo>
                  <a:cubicBezTo>
                    <a:pt x="629" y="107"/>
                    <a:pt x="637" y="108"/>
                    <a:pt x="642" y="114"/>
                  </a:cubicBezTo>
                  <a:cubicBezTo>
                    <a:pt x="665" y="143"/>
                    <a:pt x="627" y="125"/>
                    <a:pt x="666" y="138"/>
                  </a:cubicBezTo>
                  <a:cubicBezTo>
                    <a:pt x="673" y="160"/>
                    <a:pt x="702" y="186"/>
                    <a:pt x="720" y="204"/>
                  </a:cubicBezTo>
                  <a:cubicBezTo>
                    <a:pt x="728" y="229"/>
                    <a:pt x="741" y="226"/>
                    <a:pt x="762" y="240"/>
                  </a:cubicBezTo>
                  <a:cubicBezTo>
                    <a:pt x="768" y="249"/>
                    <a:pt x="796" y="282"/>
                    <a:pt x="804" y="288"/>
                  </a:cubicBezTo>
                  <a:cubicBezTo>
                    <a:pt x="809" y="292"/>
                    <a:pt x="816" y="291"/>
                    <a:pt x="822" y="294"/>
                  </a:cubicBezTo>
                  <a:cubicBezTo>
                    <a:pt x="835" y="301"/>
                    <a:pt x="858" y="318"/>
                    <a:pt x="858" y="318"/>
                  </a:cubicBezTo>
                  <a:cubicBezTo>
                    <a:pt x="873" y="340"/>
                    <a:pt x="884" y="370"/>
                    <a:pt x="906" y="384"/>
                  </a:cubicBezTo>
                  <a:cubicBezTo>
                    <a:pt x="918" y="403"/>
                    <a:pt x="936" y="418"/>
                    <a:pt x="954" y="432"/>
                  </a:cubicBezTo>
                  <a:cubicBezTo>
                    <a:pt x="965" y="441"/>
                    <a:pt x="990" y="456"/>
                    <a:pt x="990" y="456"/>
                  </a:cubicBezTo>
                  <a:cubicBezTo>
                    <a:pt x="1016" y="495"/>
                    <a:pt x="1051" y="527"/>
                    <a:pt x="1080" y="564"/>
                  </a:cubicBezTo>
                  <a:cubicBezTo>
                    <a:pt x="1112" y="605"/>
                    <a:pt x="1135" y="654"/>
                    <a:pt x="1188" y="672"/>
                  </a:cubicBezTo>
                  <a:cubicBezTo>
                    <a:pt x="1192" y="678"/>
                    <a:pt x="1194" y="685"/>
                    <a:pt x="1200" y="690"/>
                  </a:cubicBezTo>
                  <a:cubicBezTo>
                    <a:pt x="1205" y="694"/>
                    <a:pt x="1214" y="692"/>
                    <a:pt x="1218" y="696"/>
                  </a:cubicBezTo>
                  <a:cubicBezTo>
                    <a:pt x="1222" y="700"/>
                    <a:pt x="1220" y="709"/>
                    <a:pt x="1224" y="714"/>
                  </a:cubicBezTo>
                  <a:cubicBezTo>
                    <a:pt x="1229" y="720"/>
                    <a:pt x="1236" y="722"/>
                    <a:pt x="1242" y="726"/>
                  </a:cubicBezTo>
                  <a:cubicBezTo>
                    <a:pt x="1256" y="747"/>
                    <a:pt x="1253" y="760"/>
                    <a:pt x="1278" y="768"/>
                  </a:cubicBezTo>
                  <a:cubicBezTo>
                    <a:pt x="1293" y="812"/>
                    <a:pt x="1318" y="840"/>
                    <a:pt x="1344" y="876"/>
                  </a:cubicBezTo>
                  <a:cubicBezTo>
                    <a:pt x="1372" y="915"/>
                    <a:pt x="1339" y="888"/>
                    <a:pt x="1374" y="912"/>
                  </a:cubicBezTo>
                  <a:cubicBezTo>
                    <a:pt x="1382" y="935"/>
                    <a:pt x="1405" y="958"/>
                    <a:pt x="1428" y="966"/>
                  </a:cubicBezTo>
                  <a:cubicBezTo>
                    <a:pt x="1432" y="972"/>
                    <a:pt x="1435" y="979"/>
                    <a:pt x="1440" y="984"/>
                  </a:cubicBezTo>
                  <a:cubicBezTo>
                    <a:pt x="1445" y="989"/>
                    <a:pt x="1453" y="991"/>
                    <a:pt x="1458" y="996"/>
                  </a:cubicBezTo>
                  <a:cubicBezTo>
                    <a:pt x="1489" y="1031"/>
                    <a:pt x="1500" y="1076"/>
                    <a:pt x="1548" y="1092"/>
                  </a:cubicBezTo>
                  <a:cubicBezTo>
                    <a:pt x="1552" y="1100"/>
                    <a:pt x="1554" y="1110"/>
                    <a:pt x="1560" y="1116"/>
                  </a:cubicBezTo>
                  <a:cubicBezTo>
                    <a:pt x="1560" y="1116"/>
                    <a:pt x="1605" y="1146"/>
                    <a:pt x="1614" y="1152"/>
                  </a:cubicBezTo>
                  <a:cubicBezTo>
                    <a:pt x="1641" y="1170"/>
                    <a:pt x="1674" y="1202"/>
                    <a:pt x="1704" y="1212"/>
                  </a:cubicBezTo>
                  <a:cubicBezTo>
                    <a:pt x="1708" y="1218"/>
                    <a:pt x="1711" y="1225"/>
                    <a:pt x="1716" y="1230"/>
                  </a:cubicBezTo>
                  <a:cubicBezTo>
                    <a:pt x="1721" y="1235"/>
                    <a:pt x="1729" y="1236"/>
                    <a:pt x="1734" y="1242"/>
                  </a:cubicBezTo>
                  <a:cubicBezTo>
                    <a:pt x="1767" y="1283"/>
                    <a:pt x="1706" y="1238"/>
                    <a:pt x="1758" y="1272"/>
                  </a:cubicBezTo>
                  <a:cubicBezTo>
                    <a:pt x="1766" y="1284"/>
                    <a:pt x="1770" y="1300"/>
                    <a:pt x="1782" y="1308"/>
                  </a:cubicBezTo>
                  <a:cubicBezTo>
                    <a:pt x="1788" y="1312"/>
                    <a:pt x="1795" y="1315"/>
                    <a:pt x="1800" y="1320"/>
                  </a:cubicBezTo>
                  <a:cubicBezTo>
                    <a:pt x="1838" y="1363"/>
                    <a:pt x="1859" y="1396"/>
                    <a:pt x="1908" y="1428"/>
                  </a:cubicBezTo>
                  <a:cubicBezTo>
                    <a:pt x="1926" y="1440"/>
                    <a:pt x="1944" y="1452"/>
                    <a:pt x="1962" y="1464"/>
                  </a:cubicBezTo>
                  <a:cubicBezTo>
                    <a:pt x="1968" y="1468"/>
                    <a:pt x="1980" y="1476"/>
                    <a:pt x="1980" y="1476"/>
                  </a:cubicBezTo>
                </a:path>
              </a:pathLst>
            </a:custGeom>
            <a:noFill/>
            <a:ln w="28575"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386"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fld id="{128F3396-FBA9-4C93-ABB6-2DC50385A859}" type="slidenum">
              <a:rPr lang="fr-FR" altLang="fr-FR" sz="1400"/>
              <a:pPr>
                <a:spcBef>
                  <a:spcPct val="0"/>
                </a:spcBef>
                <a:buClrTx/>
                <a:buFontTx/>
                <a:buNone/>
              </a:pPr>
              <a:t>13</a:t>
            </a:fld>
            <a:endParaRPr lang="fr-FR" altLang="fr-FR" sz="1400"/>
          </a:p>
        </p:txBody>
      </p:sp>
      <p:pic>
        <p:nvPicPr>
          <p:cNvPr id="16389" name="Picture 8" descr="DSC012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4104456" cy="307834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3" descr="dia00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967055" y="2785472"/>
            <a:ext cx="3025031" cy="445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3573712"/>
            <a:ext cx="4150524"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0" name="Picture 2" descr="D:\2 ACTIVITES ENSEIGNEMENTS\Ressources\Multimedia\Dias cours\Métrite purulente Mirou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7623" y="188639"/>
            <a:ext cx="4112869" cy="30783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pied de page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r>
              <a:rPr lang="fr-BE" altLang="fr-FR" sz="1400" smtClean="0"/>
              <a:t>Prof. Ch. Hanzen - Les infections utérines chez la vache</a:t>
            </a:r>
            <a:endParaRPr lang="fr-FR" altLang="fr-FR" sz="1400" smtClean="0"/>
          </a:p>
        </p:txBody>
      </p:sp>
      <p:sp>
        <p:nvSpPr>
          <p:cNvPr id="15363" name="Espace réservé du numéro de diapositive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fld id="{DFB6B3C4-6306-4822-96F9-279E3DEC0FD3}" type="slidenum">
              <a:rPr lang="fr-FR" altLang="fr-FR" sz="1400"/>
              <a:pPr>
                <a:spcBef>
                  <a:spcPct val="0"/>
                </a:spcBef>
                <a:buClrTx/>
                <a:buFontTx/>
                <a:buNone/>
              </a:pPr>
              <a:t>14</a:t>
            </a:fld>
            <a:endParaRPr lang="fr-FR" altLang="fr-FR" sz="1400"/>
          </a:p>
        </p:txBody>
      </p:sp>
      <p:sp>
        <p:nvSpPr>
          <p:cNvPr id="15364" name="Rectangle 2"/>
          <p:cNvSpPr>
            <a:spLocks noGrp="1" noChangeArrowheads="1"/>
          </p:cNvSpPr>
          <p:nvPr>
            <p:ph type="title"/>
          </p:nvPr>
        </p:nvSpPr>
        <p:spPr>
          <a:xfrm>
            <a:off x="107950" y="260350"/>
            <a:ext cx="8964613" cy="720725"/>
          </a:xfrm>
          <a:ln>
            <a:miter lim="800000"/>
            <a:headEnd/>
            <a:tailEnd/>
          </a:ln>
        </p:spPr>
        <p:txBody>
          <a:bodyPr/>
          <a:lstStyle/>
          <a:p>
            <a:r>
              <a:rPr lang="fr-BE" altLang="fr-FR" dirty="0" smtClean="0"/>
              <a:t>La métrite aigue puerpérale </a:t>
            </a:r>
            <a:r>
              <a:rPr lang="fr-BE" altLang="fr-FR" sz="2400" dirty="0" smtClean="0"/>
              <a:t>(</a:t>
            </a:r>
            <a:r>
              <a:rPr lang="fr-BE" altLang="fr-FR" sz="2400" dirty="0" err="1" smtClean="0"/>
              <a:t>MAP</a:t>
            </a:r>
            <a:r>
              <a:rPr lang="fr-BE" altLang="fr-FR" sz="2400" dirty="0" smtClean="0"/>
              <a:t>) </a:t>
            </a:r>
            <a:r>
              <a:rPr lang="fr-BE" altLang="fr-FR" dirty="0" smtClean="0"/>
              <a:t>ou Acute </a:t>
            </a:r>
            <a:r>
              <a:rPr lang="fr-BE" altLang="fr-FR" dirty="0" err="1" smtClean="0"/>
              <a:t>Puerperal</a:t>
            </a:r>
            <a:r>
              <a:rPr lang="fr-BE" altLang="fr-FR" dirty="0" smtClean="0"/>
              <a:t> </a:t>
            </a:r>
            <a:r>
              <a:rPr lang="fr-BE" altLang="fr-FR" dirty="0" err="1" smtClean="0"/>
              <a:t>Metritis</a:t>
            </a:r>
            <a:r>
              <a:rPr lang="fr-BE" altLang="fr-FR" dirty="0" smtClean="0"/>
              <a:t> </a:t>
            </a:r>
            <a:r>
              <a:rPr lang="fr-BE" altLang="fr-FR" sz="2400" dirty="0" smtClean="0"/>
              <a:t>(APM)</a:t>
            </a:r>
            <a:endParaRPr lang="fr-FR" altLang="fr-FR" sz="2400" dirty="0" smtClean="0"/>
          </a:p>
        </p:txBody>
      </p:sp>
      <p:sp>
        <p:nvSpPr>
          <p:cNvPr id="15365" name="Rectangle 3"/>
          <p:cNvSpPr>
            <a:spLocks noGrp="1" noChangeArrowheads="1"/>
          </p:cNvSpPr>
          <p:nvPr>
            <p:ph type="body" idx="1"/>
          </p:nvPr>
        </p:nvSpPr>
        <p:spPr>
          <a:xfrm>
            <a:off x="179512" y="1556792"/>
            <a:ext cx="8785225" cy="4175670"/>
          </a:xfrm>
        </p:spPr>
        <p:txBody>
          <a:bodyPr/>
          <a:lstStyle/>
          <a:p>
            <a:pPr>
              <a:buFont typeface="Arial" charset="0"/>
              <a:buChar char="•"/>
            </a:pPr>
            <a:r>
              <a:rPr lang="fr-FR" altLang="fr-FR" sz="2400" dirty="0" smtClean="0"/>
              <a:t>= lochiomètre, métrite septicémique, métrite toxique </a:t>
            </a:r>
          </a:p>
          <a:p>
            <a:pPr>
              <a:buFont typeface="Arial" charset="0"/>
              <a:buChar char="•"/>
            </a:pPr>
            <a:r>
              <a:rPr lang="fr-FR" altLang="fr-FR" sz="2400" dirty="0" smtClean="0"/>
              <a:t>au cours des 21 premiers jours du postpartum </a:t>
            </a:r>
            <a:r>
              <a:rPr lang="fr-FR" altLang="fr-FR" sz="2000" dirty="0" smtClean="0">
                <a:solidFill>
                  <a:schemeClr val="tx1">
                    <a:lumMod val="50000"/>
                  </a:schemeClr>
                </a:solidFill>
              </a:rPr>
              <a:t>(Sheldon et al. 2006)</a:t>
            </a:r>
            <a:r>
              <a:rPr lang="fr-FR" altLang="fr-FR" sz="2400" dirty="0" smtClean="0"/>
              <a:t>. </a:t>
            </a:r>
          </a:p>
          <a:p>
            <a:pPr>
              <a:buFont typeface="Arial" charset="0"/>
              <a:buChar char="•"/>
            </a:pPr>
            <a:r>
              <a:rPr lang="fr-FR" altLang="fr-FR" sz="2400" u="sng" dirty="0" smtClean="0"/>
              <a:t>symptômes généraux</a:t>
            </a:r>
            <a:r>
              <a:rPr lang="fr-FR" altLang="fr-FR" sz="2400" dirty="0" smtClean="0"/>
              <a:t> :  perte d'appétit, diminution de la production laitière, maintien ou augmentation de la température( &gt;39.4°C), acétonémie, arthrites, déshydratation, déplacement de la caillette, infection mammaire, tachycardie</a:t>
            </a:r>
          </a:p>
          <a:p>
            <a:pPr>
              <a:buFont typeface="Arial" charset="0"/>
              <a:buChar char="•"/>
            </a:pPr>
            <a:r>
              <a:rPr lang="fr-FR" altLang="fr-FR" sz="2400" u="sng" dirty="0" smtClean="0"/>
              <a:t>symptômes locaux</a:t>
            </a:r>
            <a:r>
              <a:rPr lang="fr-FR" altLang="fr-FR" sz="2400" dirty="0" smtClean="0"/>
              <a:t> : écoulement brunâtre voire purulent blanc jaunâtre, épais et malodorant (sanies), couleur lie de vin (métrite gangréneuse : </a:t>
            </a:r>
            <a:r>
              <a:rPr lang="fr-FR" altLang="fr-FR" sz="2400" i="1" dirty="0" smtClean="0"/>
              <a:t>Cl perfringens</a:t>
            </a:r>
            <a:r>
              <a:rPr lang="fr-FR" altLang="fr-FR" sz="2400" dirty="0" smtClean="0"/>
              <a:t>), persistance du </a:t>
            </a:r>
            <a:r>
              <a:rPr lang="fr-FR" altLang="fr-FR" sz="2400" dirty="0" err="1" smtClean="0"/>
              <a:t>fremitus</a:t>
            </a:r>
            <a:r>
              <a:rPr lang="fr-FR" altLang="fr-FR" sz="2400" dirty="0" smtClean="0"/>
              <a:t> (thrill) utérin, distension utérine</a:t>
            </a:r>
          </a:p>
          <a:p>
            <a:pPr>
              <a:buFont typeface="Arial" charset="0"/>
              <a:buChar char="•"/>
            </a:pPr>
            <a:r>
              <a:rPr lang="fr-FR" altLang="fr-FR" sz="2400" dirty="0" smtClean="0"/>
              <a:t>En l’absence de symptômes généraux on parlera de </a:t>
            </a:r>
            <a:r>
              <a:rPr lang="fr-FR" altLang="fr-FR" sz="2400" u="sng" dirty="0" smtClean="0">
                <a:solidFill>
                  <a:srgbClr val="FF0000"/>
                </a:solidFill>
              </a:rPr>
              <a:t>métrite clinique</a:t>
            </a:r>
            <a:r>
              <a:rPr lang="fr-FR" altLang="fr-FR" sz="2400" dirty="0" smtClean="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u pied de page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r>
              <a:rPr lang="fr-BE" altLang="fr-FR" sz="1400" smtClean="0"/>
              <a:t>Prof. Ch. Hanzen - Les infections utérines chez la vache</a:t>
            </a:r>
            <a:endParaRPr lang="fr-FR" altLang="fr-FR" sz="1400" smtClean="0"/>
          </a:p>
        </p:txBody>
      </p:sp>
      <p:sp>
        <p:nvSpPr>
          <p:cNvPr id="22531" name="Espace réservé du numéro de diapositive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fld id="{9B65BCA7-6992-42FB-BB6F-32EB9D204AF0}" type="slidenum">
              <a:rPr lang="fr-FR" altLang="fr-FR" sz="1400"/>
              <a:pPr>
                <a:spcBef>
                  <a:spcPct val="0"/>
                </a:spcBef>
                <a:buClrTx/>
                <a:buFontTx/>
                <a:buNone/>
              </a:pPr>
              <a:t>15</a:t>
            </a:fld>
            <a:endParaRPr lang="fr-FR" altLang="fr-FR" sz="1400"/>
          </a:p>
        </p:txBody>
      </p:sp>
      <p:sp>
        <p:nvSpPr>
          <p:cNvPr id="22532" name="Rectangle 2"/>
          <p:cNvSpPr>
            <a:spLocks noGrp="1" noChangeArrowheads="1"/>
          </p:cNvSpPr>
          <p:nvPr>
            <p:ph type="title"/>
          </p:nvPr>
        </p:nvSpPr>
        <p:spPr>
          <a:ln>
            <a:miter lim="800000"/>
            <a:headEnd/>
            <a:tailEnd/>
          </a:ln>
        </p:spPr>
        <p:txBody>
          <a:bodyPr/>
          <a:lstStyle/>
          <a:p>
            <a:r>
              <a:rPr lang="fr-BE" altLang="fr-FR" smtClean="0"/>
              <a:t>Endométrite clinique </a:t>
            </a:r>
            <a:endParaRPr lang="fr-FR" altLang="fr-FR" smtClean="0"/>
          </a:p>
        </p:txBody>
      </p:sp>
      <p:sp>
        <p:nvSpPr>
          <p:cNvPr id="22533" name="Rectangle 3"/>
          <p:cNvSpPr>
            <a:spLocks noGrp="1" noChangeArrowheads="1"/>
          </p:cNvSpPr>
          <p:nvPr>
            <p:ph type="body" idx="1"/>
          </p:nvPr>
        </p:nvSpPr>
        <p:spPr>
          <a:xfrm>
            <a:off x="432370" y="1196752"/>
            <a:ext cx="8423275" cy="1943993"/>
          </a:xfrm>
        </p:spPr>
        <p:txBody>
          <a:bodyPr/>
          <a:lstStyle/>
          <a:p>
            <a:pPr>
              <a:lnSpc>
                <a:spcPct val="90000"/>
              </a:lnSpc>
              <a:buFont typeface="Arial" charset="0"/>
              <a:buChar char="•"/>
            </a:pPr>
            <a:r>
              <a:rPr lang="fr-FR" altLang="fr-FR" sz="2400" dirty="0"/>
              <a:t>&gt; 21 jours postpartum</a:t>
            </a:r>
          </a:p>
          <a:p>
            <a:pPr>
              <a:lnSpc>
                <a:spcPct val="90000"/>
              </a:lnSpc>
              <a:buFont typeface="Arial" charset="0"/>
              <a:buChar char="•"/>
            </a:pPr>
            <a:r>
              <a:rPr lang="fr-FR" altLang="fr-FR" sz="2400" dirty="0" smtClean="0"/>
              <a:t>Absence habituelle de symptômes généraux </a:t>
            </a:r>
          </a:p>
          <a:p>
            <a:pPr>
              <a:lnSpc>
                <a:spcPct val="90000"/>
              </a:lnSpc>
              <a:buFont typeface="Arial" charset="0"/>
              <a:buChar char="•"/>
            </a:pPr>
            <a:r>
              <a:rPr lang="fr-BE" altLang="fr-FR" sz="2400" dirty="0" smtClean="0"/>
              <a:t>involution utérine et cervicale c</a:t>
            </a:r>
            <a:r>
              <a:rPr lang="fr-FR" altLang="fr-FR" sz="2400" dirty="0" err="1" smtClean="0"/>
              <a:t>omplète</a:t>
            </a:r>
            <a:r>
              <a:rPr lang="fr-FR" altLang="fr-FR" sz="2400" dirty="0" smtClean="0"/>
              <a:t> ou non </a:t>
            </a:r>
          </a:p>
          <a:p>
            <a:pPr>
              <a:lnSpc>
                <a:spcPct val="90000"/>
              </a:lnSpc>
              <a:buFont typeface="Arial" charset="0"/>
              <a:buChar char="•"/>
            </a:pPr>
            <a:r>
              <a:rPr lang="fr-FR" altLang="fr-FR" sz="2400" dirty="0" smtClean="0"/>
              <a:t>écoulements purulents (3</a:t>
            </a:r>
            <a:r>
              <a:rPr lang="fr-FR" altLang="fr-FR" sz="2400" baseline="30000" dirty="0" smtClean="0"/>
              <a:t>ème</a:t>
            </a:r>
            <a:r>
              <a:rPr lang="fr-FR" altLang="fr-FR" sz="2400" dirty="0" smtClean="0"/>
              <a:t> degré), </a:t>
            </a:r>
            <a:r>
              <a:rPr lang="fr-FR" altLang="fr-FR" sz="2400" dirty="0" err="1" smtClean="0"/>
              <a:t>mucopurulents</a:t>
            </a:r>
            <a:r>
              <a:rPr lang="fr-FR" altLang="fr-FR" sz="2400" dirty="0" smtClean="0"/>
              <a:t> (2</a:t>
            </a:r>
            <a:r>
              <a:rPr lang="fr-FR" altLang="fr-FR" sz="2400" baseline="30000" dirty="0" smtClean="0"/>
              <a:t>ème</a:t>
            </a:r>
            <a:r>
              <a:rPr lang="fr-FR" altLang="fr-FR" sz="2400" dirty="0" smtClean="0"/>
              <a:t> degré) ou de flocons de pus voire de mucus trouble (1</a:t>
            </a:r>
            <a:r>
              <a:rPr lang="fr-FR" altLang="fr-FR" sz="2400" baseline="30000" dirty="0" smtClean="0"/>
              <a:t>er</a:t>
            </a:r>
            <a:r>
              <a:rPr lang="fr-FR" altLang="fr-FR" sz="2400" dirty="0" smtClean="0"/>
              <a:t> degré). </a:t>
            </a:r>
          </a:p>
        </p:txBody>
      </p:sp>
      <p:pic>
        <p:nvPicPr>
          <p:cNvPr id="6" name="Picture 3" descr="dia11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693697"/>
            <a:ext cx="3744416" cy="2815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dia11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645024"/>
            <a:ext cx="4014761" cy="291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554"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fld id="{2E905DA1-7139-41B3-A9AE-E458B3472148}" type="slidenum">
              <a:rPr lang="fr-FR" altLang="fr-FR" sz="1400"/>
              <a:pPr>
                <a:spcBef>
                  <a:spcPct val="0"/>
                </a:spcBef>
                <a:buClrTx/>
                <a:buFontTx/>
                <a:buNone/>
              </a:pPr>
              <a:t>16</a:t>
            </a:fld>
            <a:endParaRPr lang="fr-FR" altLang="fr-FR" sz="1400"/>
          </a:p>
        </p:txBody>
      </p:sp>
      <p:sp>
        <p:nvSpPr>
          <p:cNvPr id="23555" name="Rectangle 2"/>
          <p:cNvSpPr>
            <a:spLocks noGrp="1" noChangeArrowheads="1"/>
          </p:cNvSpPr>
          <p:nvPr>
            <p:ph type="title"/>
          </p:nvPr>
        </p:nvSpPr>
        <p:spPr>
          <a:xfrm>
            <a:off x="457200" y="274638"/>
            <a:ext cx="3609975" cy="633412"/>
          </a:xfrm>
          <a:solidFill>
            <a:srgbClr val="FFFFCC"/>
          </a:solidFill>
          <a:ln>
            <a:solidFill>
              <a:schemeClr val="tx2"/>
            </a:solidFill>
            <a:miter lim="800000"/>
            <a:headEnd/>
            <a:tailEnd/>
          </a:ln>
        </p:spPr>
        <p:txBody>
          <a:bodyPr/>
          <a:lstStyle/>
          <a:p>
            <a:r>
              <a:rPr lang="fr-BE" altLang="fr-FR" sz="2800" smtClean="0">
                <a:solidFill>
                  <a:schemeClr val="tx2"/>
                </a:solidFill>
              </a:rPr>
              <a:t>L’endométrite clinique </a:t>
            </a:r>
            <a:endParaRPr lang="fr-FR" altLang="fr-FR" sz="2800" smtClean="0">
              <a:solidFill>
                <a:schemeClr val="tx2"/>
              </a:solidFill>
            </a:endParaRPr>
          </a:p>
        </p:txBody>
      </p:sp>
      <p:pic>
        <p:nvPicPr>
          <p:cNvPr id="23556" name="Picture 3" descr="clinique endometr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341438"/>
            <a:ext cx="7058025"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4"/>
          <p:cNvSpPr txBox="1">
            <a:spLocks noChangeArrowheads="1"/>
          </p:cNvSpPr>
          <p:nvPr/>
        </p:nvSpPr>
        <p:spPr bwMode="auto">
          <a:xfrm>
            <a:off x="251520" y="5520968"/>
            <a:ext cx="9046066" cy="10156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eaLnBrk="1" hangingPunct="1">
              <a:spcBef>
                <a:spcPct val="0"/>
              </a:spcBef>
              <a:buClrTx/>
              <a:buFontTx/>
              <a:buNone/>
            </a:pPr>
            <a:r>
              <a:rPr lang="en-GB" altLang="fr-FR" sz="2000" dirty="0">
                <a:solidFill>
                  <a:schemeClr val="tx1">
                    <a:lumMod val="50000"/>
                  </a:schemeClr>
                </a:solidFill>
              </a:rPr>
              <a:t>Williams E. J., Fischer D. P., Pfeiffer D. U., England  G. C. W., </a:t>
            </a:r>
            <a:r>
              <a:rPr lang="en-GB" altLang="fr-FR" sz="2000" dirty="0" err="1">
                <a:solidFill>
                  <a:schemeClr val="tx1">
                    <a:lumMod val="50000"/>
                  </a:schemeClr>
                </a:solidFill>
              </a:rPr>
              <a:t>Noakes</a:t>
            </a:r>
            <a:r>
              <a:rPr lang="en-GB" altLang="fr-FR" sz="2000" dirty="0">
                <a:solidFill>
                  <a:schemeClr val="tx1">
                    <a:lumMod val="50000"/>
                  </a:schemeClr>
                </a:solidFill>
              </a:rPr>
              <a:t> D. E., Dobson H., </a:t>
            </a:r>
            <a:endParaRPr lang="en-GB" altLang="fr-FR" sz="2000" dirty="0" smtClean="0">
              <a:solidFill>
                <a:schemeClr val="tx1">
                  <a:lumMod val="50000"/>
                </a:schemeClr>
              </a:solidFill>
            </a:endParaRPr>
          </a:p>
          <a:p>
            <a:pPr eaLnBrk="1" hangingPunct="1">
              <a:spcBef>
                <a:spcPct val="0"/>
              </a:spcBef>
              <a:buClrTx/>
              <a:buFontTx/>
              <a:buNone/>
            </a:pPr>
            <a:r>
              <a:rPr lang="en-GB" altLang="fr-FR" sz="2000" dirty="0" smtClean="0">
                <a:solidFill>
                  <a:schemeClr val="tx1">
                    <a:lumMod val="50000"/>
                  </a:schemeClr>
                </a:solidFill>
              </a:rPr>
              <a:t>Sheldon </a:t>
            </a:r>
            <a:r>
              <a:rPr lang="en-GB" altLang="fr-FR" sz="2000" dirty="0">
                <a:solidFill>
                  <a:schemeClr val="tx1">
                    <a:lumMod val="50000"/>
                  </a:schemeClr>
                </a:solidFill>
              </a:rPr>
              <a:t>I. M. </a:t>
            </a:r>
            <a:r>
              <a:rPr lang="en-GB" altLang="fr-FR" sz="2000" dirty="0" smtClean="0">
                <a:solidFill>
                  <a:schemeClr val="tx1">
                    <a:lumMod val="50000"/>
                  </a:schemeClr>
                </a:solidFill>
              </a:rPr>
              <a:t>Clinical </a:t>
            </a:r>
            <a:r>
              <a:rPr lang="en-GB" altLang="fr-FR" sz="2000" dirty="0">
                <a:solidFill>
                  <a:schemeClr val="tx1">
                    <a:lumMod val="50000"/>
                  </a:schemeClr>
                </a:solidFill>
              </a:rPr>
              <a:t>evaluation of postpartum vaginal mucus reflects uterine bacterial </a:t>
            </a:r>
            <a:r>
              <a:rPr lang="en-GB" altLang="fr-FR" sz="2000" dirty="0" smtClean="0">
                <a:solidFill>
                  <a:schemeClr val="tx1">
                    <a:lumMod val="50000"/>
                  </a:schemeClr>
                </a:solidFill>
              </a:rPr>
              <a:t>infection</a:t>
            </a:r>
          </a:p>
          <a:p>
            <a:pPr eaLnBrk="1" hangingPunct="1">
              <a:spcBef>
                <a:spcPct val="0"/>
              </a:spcBef>
              <a:buClrTx/>
              <a:buFontTx/>
              <a:buNone/>
            </a:pPr>
            <a:r>
              <a:rPr lang="en-GB" altLang="fr-FR" sz="2000" dirty="0" smtClean="0">
                <a:solidFill>
                  <a:schemeClr val="tx1">
                    <a:lumMod val="50000"/>
                  </a:schemeClr>
                </a:solidFill>
              </a:rPr>
              <a:t> </a:t>
            </a:r>
            <a:r>
              <a:rPr lang="en-GB" altLang="fr-FR" sz="2000" dirty="0">
                <a:solidFill>
                  <a:schemeClr val="tx1">
                    <a:lumMod val="50000"/>
                  </a:schemeClr>
                </a:solidFill>
              </a:rPr>
              <a:t>and the immune response </a:t>
            </a:r>
            <a:r>
              <a:rPr lang="en-GB" altLang="fr-FR" sz="2000" dirty="0" smtClean="0">
                <a:solidFill>
                  <a:schemeClr val="tx1">
                    <a:lumMod val="50000"/>
                  </a:schemeClr>
                </a:solidFill>
              </a:rPr>
              <a:t>in </a:t>
            </a:r>
            <a:r>
              <a:rPr lang="en-GB" altLang="fr-FR" sz="2000" dirty="0">
                <a:solidFill>
                  <a:schemeClr val="tx1">
                    <a:lumMod val="50000"/>
                  </a:schemeClr>
                </a:solidFill>
              </a:rPr>
              <a:t>cattle. Theriogenology, 2005,63,102-117.</a:t>
            </a:r>
            <a:endParaRPr lang="fr-FR" altLang="fr-FR" sz="2000" dirty="0">
              <a:solidFill>
                <a:schemeClr val="tx1">
                  <a:lumMod val="5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u pied de page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r>
              <a:rPr lang="fr-BE" altLang="fr-FR" sz="1400" smtClean="0"/>
              <a:t>Prof. Ch. Hanzen - Les infections utérines chez la vache</a:t>
            </a:r>
            <a:endParaRPr lang="fr-FR" altLang="fr-FR" sz="1400" smtClean="0"/>
          </a:p>
        </p:txBody>
      </p:sp>
      <p:sp>
        <p:nvSpPr>
          <p:cNvPr id="27651" name="Espace réservé du numéro de diapositive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fld id="{C9FC0EC4-05FF-427B-BCA9-09636AE0E223}" type="slidenum">
              <a:rPr lang="fr-FR" altLang="fr-FR" sz="1400"/>
              <a:pPr>
                <a:spcBef>
                  <a:spcPct val="0"/>
                </a:spcBef>
                <a:buClrTx/>
                <a:buFontTx/>
                <a:buNone/>
              </a:pPr>
              <a:t>17</a:t>
            </a:fld>
            <a:endParaRPr lang="fr-FR" altLang="fr-FR" sz="1400"/>
          </a:p>
        </p:txBody>
      </p:sp>
      <p:sp>
        <p:nvSpPr>
          <p:cNvPr id="27652" name="Rectangle 2"/>
          <p:cNvSpPr>
            <a:spLocks noGrp="1" noChangeArrowheads="1"/>
          </p:cNvSpPr>
          <p:nvPr>
            <p:ph type="title"/>
          </p:nvPr>
        </p:nvSpPr>
        <p:spPr>
          <a:xfrm>
            <a:off x="395288" y="260350"/>
            <a:ext cx="2520950" cy="720725"/>
          </a:xfrm>
          <a:ln>
            <a:miter lim="800000"/>
            <a:headEnd/>
            <a:tailEnd/>
          </a:ln>
        </p:spPr>
        <p:txBody>
          <a:bodyPr/>
          <a:lstStyle/>
          <a:p>
            <a:r>
              <a:rPr lang="fr-BE" altLang="fr-FR" smtClean="0"/>
              <a:t>Le pyomètre </a:t>
            </a:r>
            <a:endParaRPr lang="fr-FR" altLang="fr-FR" smtClean="0"/>
          </a:p>
        </p:txBody>
      </p:sp>
      <p:sp>
        <p:nvSpPr>
          <p:cNvPr id="27653" name="Rectangle 3"/>
          <p:cNvSpPr>
            <a:spLocks noGrp="1" noChangeArrowheads="1"/>
          </p:cNvSpPr>
          <p:nvPr>
            <p:ph type="body" idx="1"/>
          </p:nvPr>
        </p:nvSpPr>
        <p:spPr>
          <a:xfrm>
            <a:off x="395288" y="1412875"/>
            <a:ext cx="8423275" cy="1944117"/>
          </a:xfrm>
        </p:spPr>
        <p:txBody>
          <a:bodyPr/>
          <a:lstStyle/>
          <a:p>
            <a:pPr>
              <a:buFont typeface="Arial" charset="0"/>
              <a:buChar char="•"/>
            </a:pPr>
            <a:r>
              <a:rPr lang="fr-FR" altLang="fr-FR" sz="2400" dirty="0" smtClean="0"/>
              <a:t>= accumulation de pus dans la cavité utérine avec fermeture complète ou partielle du col utérin. </a:t>
            </a:r>
          </a:p>
          <a:p>
            <a:pPr>
              <a:buFont typeface="Arial" charset="0"/>
              <a:buChar char="•"/>
            </a:pPr>
            <a:r>
              <a:rPr lang="fr-FR" altLang="fr-FR" sz="2400" dirty="0" smtClean="0"/>
              <a:t>Association le plus souvent à un corps jaune </a:t>
            </a:r>
          </a:p>
          <a:p>
            <a:pPr>
              <a:buFont typeface="Arial" charset="0"/>
              <a:buChar char="•"/>
            </a:pPr>
            <a:r>
              <a:rPr lang="fr-FR" altLang="fr-FR" sz="2400" dirty="0" smtClean="0"/>
              <a:t>Apparition le plus souvent après la première ovulation </a:t>
            </a:r>
          </a:p>
        </p:txBody>
      </p:sp>
      <p:pic>
        <p:nvPicPr>
          <p:cNvPr id="6" name="Picture 3" descr="dia00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099471" y="2868487"/>
            <a:ext cx="2978488" cy="4387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dia11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569929"/>
            <a:ext cx="3960440" cy="298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9698" name="Espace réservé du numéro de diapositive 4"/>
          <p:cNvSpPr txBox="1">
            <a:spLocks noGrp="1"/>
          </p:cNvSpPr>
          <p:nvPr/>
        </p:nvSpPr>
        <p:spPr bwMode="auto">
          <a:xfrm>
            <a:off x="7667625" y="6381750"/>
            <a:ext cx="1270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lgn="r">
              <a:spcBef>
                <a:spcPct val="0"/>
              </a:spcBef>
              <a:buClrTx/>
              <a:buFontTx/>
              <a:buNone/>
            </a:pPr>
            <a:fld id="{E97B3EFB-3011-4DC0-9823-AF96D8212C5A}" type="slidenum">
              <a:rPr lang="fr-FR" altLang="fr-FR" sz="1400" b="1"/>
              <a:pPr algn="r">
                <a:spcBef>
                  <a:spcPct val="0"/>
                </a:spcBef>
                <a:buClrTx/>
                <a:buFontTx/>
                <a:buNone/>
              </a:pPr>
              <a:t>18</a:t>
            </a:fld>
            <a:endParaRPr lang="fr-FR" altLang="fr-FR" sz="1400" b="1"/>
          </a:p>
        </p:txBody>
      </p:sp>
      <p:pic>
        <p:nvPicPr>
          <p:cNvPr id="856069" name="Picture 5" descr="31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3141663"/>
            <a:ext cx="34559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6071" name="Picture 7" descr="dia17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268413"/>
            <a:ext cx="489585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8"/>
          <p:cNvSpPr>
            <a:spLocks noGrp="1" noChangeArrowheads="1"/>
          </p:cNvSpPr>
          <p:nvPr>
            <p:ph type="title" idx="4294967295"/>
          </p:nvPr>
        </p:nvSpPr>
        <p:spPr>
          <a:xfrm>
            <a:off x="457200" y="274638"/>
            <a:ext cx="2314575" cy="706437"/>
          </a:xfrm>
          <a:solidFill>
            <a:srgbClr val="FFFFCC"/>
          </a:solidFill>
          <a:ln>
            <a:solidFill>
              <a:schemeClr val="tx2"/>
            </a:solidFill>
            <a:miter lim="800000"/>
            <a:headEnd/>
            <a:tailEnd/>
          </a:ln>
        </p:spPr>
        <p:txBody>
          <a:bodyPr/>
          <a:lstStyle/>
          <a:p>
            <a:r>
              <a:rPr lang="fr-BE" altLang="fr-FR" smtClean="0">
                <a:solidFill>
                  <a:schemeClr val="tx2"/>
                </a:solidFill>
              </a:rPr>
              <a:t>Le pyomètre  </a:t>
            </a:r>
            <a:endParaRPr lang="fr-FR" altLang="fr-FR" smtClean="0">
              <a:solidFill>
                <a:schemeClr val="tx2"/>
              </a:solidFill>
            </a:endParaRPr>
          </a:p>
        </p:txBody>
      </p:sp>
      <p:sp>
        <p:nvSpPr>
          <p:cNvPr id="155656" name="Text Box 8"/>
          <p:cNvSpPr txBox="1">
            <a:spLocks noChangeArrowheads="1"/>
          </p:cNvSpPr>
          <p:nvPr/>
        </p:nvSpPr>
        <p:spPr bwMode="auto">
          <a:xfrm>
            <a:off x="468313" y="4652963"/>
            <a:ext cx="2763837" cy="457200"/>
          </a:xfrm>
          <a:prstGeom prst="rect">
            <a:avLst/>
          </a:prstGeom>
          <a:noFill/>
          <a:ln w="9525">
            <a:solidFill>
              <a:schemeClr val="tx2"/>
            </a:solidFill>
            <a:miter lim="800000"/>
            <a:headEnd/>
            <a:tailEnd/>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Lst>
        </p:spPr>
        <p:txBody>
          <a:bodyPr wrap="none">
            <a:spAutoFit/>
          </a:bodyPr>
          <a:lstStyle/>
          <a:p>
            <a:pPr>
              <a:defRPr/>
            </a:pPr>
            <a:r>
              <a:rPr lang="fr-BE" dirty="0">
                <a:solidFill>
                  <a:schemeClr val="tx2"/>
                </a:solidFill>
                <a:latin typeface="Arial Narrow" pitchFamily="34" charset="0"/>
              </a:rPr>
              <a:t>Lésions endométriales </a:t>
            </a:r>
            <a:endParaRPr lang="fr-FR" dirty="0">
              <a:solidFill>
                <a:schemeClr val="tx2"/>
              </a:solidFill>
              <a:latin typeface="Arial Narrow" pitchFamily="34" charset="0"/>
            </a:endParaRPr>
          </a:p>
        </p:txBody>
      </p:sp>
      <p:sp>
        <p:nvSpPr>
          <p:cNvPr id="155657" name="Text Box 9"/>
          <p:cNvSpPr txBox="1">
            <a:spLocks noChangeArrowheads="1"/>
          </p:cNvSpPr>
          <p:nvPr/>
        </p:nvSpPr>
        <p:spPr bwMode="auto">
          <a:xfrm>
            <a:off x="5795963" y="1700213"/>
            <a:ext cx="3309937" cy="830262"/>
          </a:xfrm>
          <a:prstGeom prst="rect">
            <a:avLst/>
          </a:prstGeom>
          <a:noFill/>
          <a:ln w="9525">
            <a:solidFill>
              <a:schemeClr val="tx2"/>
            </a:solidFill>
            <a:miter lim="800000"/>
            <a:headEnd/>
            <a:tailEnd/>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Lst>
        </p:spPr>
        <p:txBody>
          <a:bodyPr wrap="none">
            <a:spAutoFit/>
          </a:bodyPr>
          <a:lstStyle/>
          <a:p>
            <a:pPr>
              <a:defRPr/>
            </a:pPr>
            <a:r>
              <a:rPr lang="fr-BE" dirty="0">
                <a:solidFill>
                  <a:schemeClr val="tx2"/>
                </a:solidFill>
                <a:latin typeface="Arial Narrow" pitchFamily="34" charset="0"/>
              </a:rPr>
              <a:t>Persistance du corps jaune </a:t>
            </a:r>
          </a:p>
          <a:p>
            <a:pPr>
              <a:defRPr/>
            </a:pPr>
            <a:r>
              <a:rPr lang="fr-BE" dirty="0">
                <a:solidFill>
                  <a:schemeClr val="tx2"/>
                </a:solidFill>
                <a:latin typeface="Arial Narrow" pitchFamily="34" charset="0"/>
              </a:rPr>
              <a:t>(Si présent)</a:t>
            </a:r>
            <a:endParaRPr lang="fr-FR" dirty="0">
              <a:solidFill>
                <a:schemeClr val="tx2"/>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560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560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u pied de page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r>
              <a:rPr lang="fr-BE" altLang="fr-FR" sz="1400" smtClean="0"/>
              <a:t>Prof. Ch. Hanzen - Les infections utérines chez la vache</a:t>
            </a:r>
            <a:endParaRPr lang="fr-FR" altLang="fr-FR" sz="1400" smtClean="0"/>
          </a:p>
        </p:txBody>
      </p:sp>
      <p:sp>
        <p:nvSpPr>
          <p:cNvPr id="30723" name="Espace réservé du numéro de diapositive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fld id="{9E326711-EB4D-4F39-8F30-E356ED3295BE}" type="slidenum">
              <a:rPr lang="fr-FR" altLang="fr-FR" sz="1400"/>
              <a:pPr>
                <a:spcBef>
                  <a:spcPct val="0"/>
                </a:spcBef>
                <a:buClrTx/>
                <a:buFontTx/>
                <a:buNone/>
              </a:pPr>
              <a:t>19</a:t>
            </a:fld>
            <a:endParaRPr lang="fr-FR" altLang="fr-FR" sz="1400"/>
          </a:p>
        </p:txBody>
      </p:sp>
      <p:sp>
        <p:nvSpPr>
          <p:cNvPr id="30724" name="Rectangle 2"/>
          <p:cNvSpPr>
            <a:spLocks noGrp="1" noChangeArrowheads="1"/>
          </p:cNvSpPr>
          <p:nvPr>
            <p:ph type="title"/>
          </p:nvPr>
        </p:nvSpPr>
        <p:spPr>
          <a:ln>
            <a:miter lim="800000"/>
            <a:headEnd/>
            <a:tailEnd/>
          </a:ln>
        </p:spPr>
        <p:txBody>
          <a:bodyPr/>
          <a:lstStyle/>
          <a:p>
            <a:r>
              <a:rPr lang="fr-BE" altLang="fr-FR" dirty="0" smtClean="0"/>
              <a:t>L’endométrite subclinique (ESC) </a:t>
            </a:r>
            <a:endParaRPr lang="fr-FR" altLang="fr-FR" dirty="0" smtClean="0"/>
          </a:p>
        </p:txBody>
      </p:sp>
      <p:sp>
        <p:nvSpPr>
          <p:cNvPr id="30725" name="Rectangle 3"/>
          <p:cNvSpPr>
            <a:spLocks noGrp="1" noChangeArrowheads="1"/>
          </p:cNvSpPr>
          <p:nvPr>
            <p:ph type="body" idx="1"/>
          </p:nvPr>
        </p:nvSpPr>
        <p:spPr>
          <a:xfrm>
            <a:off x="323850" y="1341438"/>
            <a:ext cx="8423275" cy="4968875"/>
          </a:xfrm>
        </p:spPr>
        <p:txBody>
          <a:bodyPr/>
          <a:lstStyle/>
          <a:p>
            <a:pPr>
              <a:buFont typeface="Arial" charset="0"/>
              <a:buChar char="•"/>
            </a:pPr>
            <a:r>
              <a:rPr lang="fr-FR" altLang="fr-FR" sz="2400" dirty="0" smtClean="0"/>
              <a:t>= état inflammatoire de l’endomètre en l’absence de sécrétions anormales dans le vagin </a:t>
            </a:r>
          </a:p>
          <a:p>
            <a:pPr>
              <a:buFont typeface="Arial" charset="0"/>
              <a:buChar char="•"/>
            </a:pPr>
            <a:r>
              <a:rPr lang="fr-FR" altLang="fr-FR" sz="2400" dirty="0" smtClean="0"/>
              <a:t>Apparition après l’involution histologique complète de l’utérus. </a:t>
            </a:r>
          </a:p>
          <a:p>
            <a:pPr>
              <a:buFont typeface="Arial" charset="0"/>
              <a:buChar char="•"/>
            </a:pPr>
            <a:r>
              <a:rPr lang="fr-FR" altLang="fr-FR" sz="2400" dirty="0" smtClean="0"/>
              <a:t>Présence d’une quantité minimale voire une absence d’exsudat dans la cavité utérine.</a:t>
            </a:r>
          </a:p>
          <a:p>
            <a:pPr>
              <a:buFont typeface="Arial" charset="0"/>
              <a:buChar char="•"/>
            </a:pPr>
            <a:r>
              <a:rPr lang="fr-FR" altLang="fr-FR" sz="2400" dirty="0" smtClean="0"/>
              <a:t>Etat inflammatoire de l’endomètre non macroscopiquement décelable</a:t>
            </a:r>
          </a:p>
          <a:p>
            <a:pPr>
              <a:buFont typeface="Arial" charset="0"/>
              <a:buChar char="•"/>
            </a:pPr>
            <a:r>
              <a:rPr lang="fr-FR" altLang="fr-FR" sz="2400" dirty="0" smtClean="0"/>
              <a:t>Diagnostic implique une </a:t>
            </a:r>
            <a:r>
              <a:rPr lang="fr-FR" altLang="fr-FR" sz="2400" dirty="0" smtClean="0">
                <a:solidFill>
                  <a:srgbClr val="FF0000"/>
                </a:solidFill>
              </a:rPr>
              <a:t>analyse cytologique </a:t>
            </a:r>
            <a:r>
              <a:rPr lang="fr-FR" altLang="fr-FR" sz="2400" dirty="0" smtClean="0"/>
              <a:t>(neutrophiles) en vue de la détermination du % minimal de neutrophiles au-dessus duquel il est fort probable que l’animal présente une ESC (Variable selon le stade du PP)</a:t>
            </a:r>
          </a:p>
          <a:p>
            <a:pPr>
              <a:buFont typeface="Arial" charset="0"/>
              <a:buChar char="•"/>
            </a:pPr>
            <a:r>
              <a:rPr lang="fr-BE" altLang="fr-FR" sz="2400" dirty="0" smtClean="0"/>
              <a:t>Impact négatif sur la période de reproduction</a:t>
            </a:r>
            <a:endParaRPr lang="fr-FR" altLang="fr-FR" sz="24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Si après cette conférence, vous n’êtes pas capable de </a:t>
            </a:r>
            <a:endParaRPr lang="fr-BE" dirty="0"/>
          </a:p>
        </p:txBody>
      </p:sp>
      <p:sp>
        <p:nvSpPr>
          <p:cNvPr id="3" name="Espace réservé du contenu 2"/>
          <p:cNvSpPr>
            <a:spLocks noGrp="1"/>
          </p:cNvSpPr>
          <p:nvPr>
            <p:ph idx="1"/>
          </p:nvPr>
        </p:nvSpPr>
        <p:spPr>
          <a:xfrm>
            <a:off x="393110" y="1916832"/>
            <a:ext cx="8423275" cy="3024237"/>
          </a:xfrm>
        </p:spPr>
        <p:txBody>
          <a:bodyPr/>
          <a:lstStyle/>
          <a:p>
            <a:r>
              <a:rPr lang="fr-BE" dirty="0" smtClean="0"/>
              <a:t>définir </a:t>
            </a:r>
            <a:r>
              <a:rPr lang="fr-BE" dirty="0"/>
              <a:t>les 4 types d’infections utérines décrites chez la vache</a:t>
            </a:r>
          </a:p>
          <a:p>
            <a:r>
              <a:rPr lang="fr-BE" dirty="0" smtClean="0"/>
              <a:t>d’en </a:t>
            </a:r>
            <a:r>
              <a:rPr lang="fr-BE" dirty="0"/>
              <a:t>expliquer brièvement la pathogénie</a:t>
            </a:r>
          </a:p>
          <a:p>
            <a:r>
              <a:rPr lang="fr-BE" dirty="0" smtClean="0"/>
              <a:t>faire </a:t>
            </a:r>
            <a:r>
              <a:rPr lang="fr-BE" dirty="0"/>
              <a:t>le choix propédeutique optimal pour en faire le diagnostic</a:t>
            </a:r>
          </a:p>
          <a:p>
            <a:r>
              <a:rPr lang="fr-BE" dirty="0" smtClean="0"/>
              <a:t>d’en </a:t>
            </a:r>
            <a:r>
              <a:rPr lang="fr-BE" dirty="0"/>
              <a:t>comprendre les avantages et inconvénients</a:t>
            </a:r>
          </a:p>
          <a:p>
            <a:r>
              <a:rPr lang="fr-BE" dirty="0" smtClean="0"/>
              <a:t>adapter </a:t>
            </a:r>
            <a:r>
              <a:rPr lang="fr-BE" dirty="0"/>
              <a:t>la stratégie thérapeutique qu’elle soit de nature hormonale ou anti-infectieuse, </a:t>
            </a:r>
            <a:r>
              <a:rPr lang="fr-BE" dirty="0" smtClean="0"/>
              <a:t>à </a:t>
            </a:r>
            <a:r>
              <a:rPr lang="fr-BE" dirty="0"/>
              <a:t>la situation clinique de l’animal</a:t>
            </a:r>
          </a:p>
          <a:p>
            <a:endParaRPr lang="fr-BE" dirty="0"/>
          </a:p>
        </p:txBody>
      </p:sp>
      <p:sp>
        <p:nvSpPr>
          <p:cNvPr id="4" name="Espace réservé du numéro de diapositive 3"/>
          <p:cNvSpPr>
            <a:spLocks noGrp="1"/>
          </p:cNvSpPr>
          <p:nvPr>
            <p:ph type="sldNum" sz="quarter" idx="10"/>
          </p:nvPr>
        </p:nvSpPr>
        <p:spPr/>
        <p:txBody>
          <a:bodyPr/>
          <a:lstStyle/>
          <a:p>
            <a:fld id="{78EA7F27-D1AC-4F8B-97DD-BE4455A39874}" type="slidenum">
              <a:rPr lang="fr-FR" altLang="fr-FR" smtClean="0"/>
              <a:pPr/>
              <a:t>2</a:t>
            </a:fld>
            <a:endParaRPr lang="fr-FR" altLang="fr-FR"/>
          </a:p>
        </p:txBody>
      </p:sp>
      <p:sp>
        <p:nvSpPr>
          <p:cNvPr id="5" name="Titre 1"/>
          <p:cNvSpPr txBox="1">
            <a:spLocks/>
          </p:cNvSpPr>
          <p:nvPr/>
        </p:nvSpPr>
        <p:spPr bwMode="auto">
          <a:xfrm>
            <a:off x="5291503" y="5805487"/>
            <a:ext cx="3623692" cy="720725"/>
          </a:xfrm>
          <a:prstGeom prst="rect">
            <a:avLst/>
          </a:prstGeom>
          <a:solidFill>
            <a:srgbClr val="990000"/>
          </a:solidFill>
          <a:ln>
            <a:solidFill>
              <a:schemeClr val="tx2"/>
            </a:solidFill>
          </a:ln>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Narrow" pitchFamily="34" charset="0"/>
              </a:defRPr>
            </a:lvl2pPr>
            <a:lvl3pPr algn="l" rtl="0" eaLnBrk="0" fontAlgn="base" hangingPunct="0">
              <a:spcBef>
                <a:spcPct val="0"/>
              </a:spcBef>
              <a:spcAft>
                <a:spcPct val="0"/>
              </a:spcAft>
              <a:defRPr sz="3000">
                <a:solidFill>
                  <a:schemeClr val="tx1"/>
                </a:solidFill>
                <a:latin typeface="Arial Narrow" pitchFamily="34" charset="0"/>
              </a:defRPr>
            </a:lvl3pPr>
            <a:lvl4pPr algn="l" rtl="0" eaLnBrk="0" fontAlgn="base" hangingPunct="0">
              <a:spcBef>
                <a:spcPct val="0"/>
              </a:spcBef>
              <a:spcAft>
                <a:spcPct val="0"/>
              </a:spcAft>
              <a:defRPr sz="3000">
                <a:solidFill>
                  <a:schemeClr val="tx1"/>
                </a:solidFill>
                <a:latin typeface="Arial Narrow" pitchFamily="34" charset="0"/>
              </a:defRPr>
            </a:lvl4pPr>
            <a:lvl5pPr algn="l" rtl="0" eaLnBrk="0" fontAlgn="base" hangingPunct="0">
              <a:spcBef>
                <a:spcPct val="0"/>
              </a:spcBef>
              <a:spcAft>
                <a:spcPct val="0"/>
              </a:spcAft>
              <a:defRPr sz="3000">
                <a:solidFill>
                  <a:schemeClr val="tx1"/>
                </a:solidFill>
                <a:latin typeface="Arial Narrow" pitchFamily="34" charset="0"/>
              </a:defRPr>
            </a:lvl5pPr>
            <a:lvl6pPr marL="457200" algn="l" rtl="0" eaLnBrk="0" fontAlgn="base" hangingPunct="0">
              <a:spcBef>
                <a:spcPct val="0"/>
              </a:spcBef>
              <a:spcAft>
                <a:spcPct val="0"/>
              </a:spcAft>
              <a:defRPr sz="3000">
                <a:solidFill>
                  <a:schemeClr val="tx1"/>
                </a:solidFill>
                <a:latin typeface="Arial Narrow" pitchFamily="34" charset="0"/>
              </a:defRPr>
            </a:lvl6pPr>
            <a:lvl7pPr marL="914400" algn="l" rtl="0" eaLnBrk="0" fontAlgn="base" hangingPunct="0">
              <a:spcBef>
                <a:spcPct val="0"/>
              </a:spcBef>
              <a:spcAft>
                <a:spcPct val="0"/>
              </a:spcAft>
              <a:defRPr sz="3000">
                <a:solidFill>
                  <a:schemeClr val="tx1"/>
                </a:solidFill>
                <a:latin typeface="Arial Narrow" pitchFamily="34" charset="0"/>
              </a:defRPr>
            </a:lvl7pPr>
            <a:lvl8pPr marL="1371600" algn="l" rtl="0" eaLnBrk="0" fontAlgn="base" hangingPunct="0">
              <a:spcBef>
                <a:spcPct val="0"/>
              </a:spcBef>
              <a:spcAft>
                <a:spcPct val="0"/>
              </a:spcAft>
              <a:defRPr sz="3000">
                <a:solidFill>
                  <a:schemeClr val="tx1"/>
                </a:solidFill>
                <a:latin typeface="Arial Narrow" pitchFamily="34" charset="0"/>
              </a:defRPr>
            </a:lvl8pPr>
            <a:lvl9pPr marL="1828800" algn="l" rtl="0" eaLnBrk="0" fontAlgn="base" hangingPunct="0">
              <a:spcBef>
                <a:spcPct val="0"/>
              </a:spcBef>
              <a:spcAft>
                <a:spcPct val="0"/>
              </a:spcAft>
              <a:defRPr sz="3000">
                <a:solidFill>
                  <a:schemeClr val="tx1"/>
                </a:solidFill>
                <a:latin typeface="Arial Narrow" pitchFamily="34" charset="0"/>
              </a:defRPr>
            </a:lvl9pPr>
          </a:lstStyle>
          <a:p>
            <a:r>
              <a:rPr lang="fr-BE" kern="0" dirty="0"/>
              <a:t>e</a:t>
            </a:r>
            <a:r>
              <a:rPr lang="fr-BE" kern="0" dirty="0" smtClean="0"/>
              <a:t>lle n’aura servi à rien …</a:t>
            </a:r>
            <a:endParaRPr lang="fr-BE" kern="0" dirty="0"/>
          </a:p>
        </p:txBody>
      </p:sp>
    </p:spTree>
    <p:extLst>
      <p:ext uri="{BB962C8B-B14F-4D97-AF65-F5344CB8AC3E}">
        <p14:creationId xmlns:p14="http://schemas.microsoft.com/office/powerpoint/2010/main" val="3368132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2"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fld id="{75C65584-E2BD-45AD-8CBA-DA527CBBB71E}" type="slidenum">
              <a:rPr lang="fr-FR" altLang="fr-FR" sz="1400"/>
              <a:pPr>
                <a:spcBef>
                  <a:spcPct val="0"/>
                </a:spcBef>
                <a:buClrTx/>
                <a:buFontTx/>
                <a:buNone/>
              </a:pPr>
              <a:t>20</a:t>
            </a:fld>
            <a:endParaRPr lang="fr-FR" altLang="fr-FR" sz="1400"/>
          </a:p>
        </p:txBody>
      </p:sp>
      <p:sp>
        <p:nvSpPr>
          <p:cNvPr id="10243" name="Rectangle 2"/>
          <p:cNvSpPr>
            <a:spLocks noGrp="1" noChangeArrowheads="1"/>
          </p:cNvSpPr>
          <p:nvPr>
            <p:ph type="title"/>
          </p:nvPr>
        </p:nvSpPr>
        <p:spPr>
          <a:xfrm>
            <a:off x="323528" y="1340768"/>
            <a:ext cx="8568952" cy="2159620"/>
          </a:xfrm>
          <a:solidFill>
            <a:schemeClr val="accent2">
              <a:lumMod val="50000"/>
            </a:schemeClr>
          </a:solidFill>
          <a:ln>
            <a:solidFill>
              <a:schemeClr val="tx1"/>
            </a:solidFill>
            <a:miter lim="800000"/>
            <a:headEnd/>
            <a:tailEnd/>
          </a:ln>
        </p:spPr>
        <p:txBody>
          <a:bodyPr/>
          <a:lstStyle/>
          <a:p>
            <a:r>
              <a:rPr lang="fr-BE" altLang="fr-FR" sz="4500" dirty="0" smtClean="0"/>
              <a:t>Quelle est la fréqu</a:t>
            </a:r>
            <a:r>
              <a:rPr lang="fr-BE" altLang="fr-FR" sz="4500" dirty="0"/>
              <a:t>e</a:t>
            </a:r>
            <a:r>
              <a:rPr lang="fr-BE" altLang="fr-FR" sz="4500" dirty="0" smtClean="0"/>
              <a:t>nce de ces infections utérines ? </a:t>
            </a:r>
            <a:endParaRPr lang="fr-FR" altLang="fr-FR" dirty="0" smtClean="0"/>
          </a:p>
        </p:txBody>
      </p:sp>
    </p:spTree>
    <p:extLst>
      <p:ext uri="{BB962C8B-B14F-4D97-AF65-F5344CB8AC3E}">
        <p14:creationId xmlns:p14="http://schemas.microsoft.com/office/powerpoint/2010/main" val="32870034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467544" y="260648"/>
            <a:ext cx="6552728" cy="461665"/>
          </a:xfrm>
          <a:prstGeom prst="rect">
            <a:avLst/>
          </a:prstGeom>
          <a:solidFill>
            <a:srgbClr val="800000"/>
          </a:solidFill>
          <a:ln>
            <a:solidFill>
              <a:schemeClr val="tx1"/>
            </a:solidFill>
          </a:ln>
        </p:spPr>
        <p:txBody>
          <a:bodyPr wrap="square">
            <a:spAutoFit/>
          </a:bodyPr>
          <a:lstStyle/>
          <a:p>
            <a:r>
              <a:rPr lang="en-US" sz="2400" dirty="0" smtClean="0">
                <a:latin typeface="Arial Narrow" panose="020B0606020202030204" pitchFamily="34" charset="0"/>
              </a:rPr>
              <a:t>Prevalence of uterine infections (Sheldon et al. 2009)</a:t>
            </a:r>
          </a:p>
        </p:txBody>
      </p:sp>
      <p:sp>
        <p:nvSpPr>
          <p:cNvPr id="6" name="Espace réservé du numéro de diapositive 2"/>
          <p:cNvSpPr>
            <a:spLocks noGrp="1"/>
          </p:cNvSpPr>
          <p:nvPr>
            <p:ph type="sldNum" sz="quarter" idx="12"/>
          </p:nvPr>
        </p:nvSpPr>
        <p:spPr>
          <a:xfrm>
            <a:off x="1073432" y="6236756"/>
            <a:ext cx="6624074" cy="29489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lgn="l">
              <a:spcBef>
                <a:spcPct val="0"/>
              </a:spcBef>
              <a:buClrTx/>
              <a:buFontTx/>
              <a:buNone/>
            </a:pPr>
            <a:fld id="{6941C952-E126-496A-A10C-F4DA363F3507}" type="slidenum">
              <a:rPr lang="fr-FR" altLang="fr-FR" sz="1400" b="0" smtClean="0"/>
              <a:pPr algn="l">
                <a:spcBef>
                  <a:spcPct val="0"/>
                </a:spcBef>
                <a:buClrTx/>
                <a:buFontTx/>
                <a:buNone/>
              </a:pPr>
              <a:t>21</a:t>
            </a:fld>
            <a:endParaRPr lang="fr-FR" altLang="fr-FR" sz="1400" b="0" smtClean="0"/>
          </a:p>
        </p:txBody>
      </p:sp>
      <p:pic>
        <p:nvPicPr>
          <p:cNvPr id="7" name="Picture 5" descr="Endometrite fréquence Sheldon 2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982" y="803062"/>
            <a:ext cx="8223894" cy="569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6"/>
          <p:cNvSpPr txBox="1">
            <a:spLocks noChangeArrowheads="1"/>
          </p:cNvSpPr>
          <p:nvPr/>
        </p:nvSpPr>
        <p:spPr bwMode="auto">
          <a:xfrm>
            <a:off x="1691680" y="2852936"/>
            <a:ext cx="1368461" cy="461665"/>
          </a:xfrm>
          <a:prstGeom prst="rect">
            <a:avLst/>
          </a:prstGeom>
          <a:solidFill>
            <a:srgbClr val="00B050"/>
          </a:solidFill>
          <a:ln w="6350">
            <a:solidFill>
              <a:schemeClr val="tx1"/>
            </a:solidFill>
            <a:miter lim="800000"/>
            <a:headEnd/>
            <a:tailEnd/>
          </a:ln>
          <a:effectLst>
            <a:prstShdw prst="shdw17" dist="17961" dir="2700000">
              <a:schemeClr val="bg1">
                <a:gamma/>
                <a:shade val="60000"/>
                <a:invGamma/>
              </a:schemeClr>
            </a:prstShdw>
          </a:effectLst>
        </p:spPr>
        <p:txBody>
          <a:bodyPr wrap="square">
            <a:spAutoFit/>
          </a:bodyPr>
          <a:lstStyle/>
          <a:p>
            <a:pPr>
              <a:defRPr/>
            </a:pPr>
            <a:r>
              <a:rPr lang="fr-BE" sz="2400" dirty="0" smtClean="0">
                <a:latin typeface="Arial Narrow" pitchFamily="34" charset="0"/>
              </a:rPr>
              <a:t>20 </a:t>
            </a:r>
            <a:r>
              <a:rPr lang="fr-BE" sz="2400" dirty="0">
                <a:latin typeface="Arial Narrow" pitchFamily="34" charset="0"/>
              </a:rPr>
              <a:t>à </a:t>
            </a:r>
            <a:r>
              <a:rPr lang="fr-BE" sz="2400" dirty="0" smtClean="0">
                <a:latin typeface="Arial Narrow" pitchFamily="34" charset="0"/>
              </a:rPr>
              <a:t>40 </a:t>
            </a:r>
            <a:r>
              <a:rPr lang="fr-BE" sz="2400" dirty="0">
                <a:latin typeface="Arial Narrow" pitchFamily="34" charset="0"/>
              </a:rPr>
              <a:t>%</a:t>
            </a:r>
            <a:endParaRPr lang="fr-FR" sz="2400" dirty="0">
              <a:latin typeface="Arial Narrow" pitchFamily="34" charset="0"/>
            </a:endParaRPr>
          </a:p>
        </p:txBody>
      </p:sp>
      <p:sp>
        <p:nvSpPr>
          <p:cNvPr id="9" name="Text Box 7"/>
          <p:cNvSpPr txBox="1">
            <a:spLocks noChangeArrowheads="1"/>
          </p:cNvSpPr>
          <p:nvPr/>
        </p:nvSpPr>
        <p:spPr bwMode="auto">
          <a:xfrm>
            <a:off x="6439199" y="4509120"/>
            <a:ext cx="1368461" cy="461665"/>
          </a:xfrm>
          <a:prstGeom prst="rect">
            <a:avLst/>
          </a:prstGeom>
          <a:solidFill>
            <a:srgbClr val="00B050"/>
          </a:solidFill>
          <a:ln w="6350">
            <a:solidFill>
              <a:schemeClr val="tx1"/>
            </a:solidFill>
            <a:miter lim="800000"/>
            <a:headEnd/>
            <a:tailEnd/>
          </a:ln>
          <a:effectLst>
            <a:prstShdw prst="shdw17" dist="17961" dir="2700000">
              <a:schemeClr val="bg1">
                <a:gamma/>
                <a:shade val="60000"/>
                <a:invGamma/>
              </a:schemeClr>
            </a:prstShdw>
          </a:effectLst>
        </p:spPr>
        <p:txBody>
          <a:bodyPr wrap="square">
            <a:spAutoFit/>
          </a:bodyPr>
          <a:lstStyle/>
          <a:p>
            <a:pPr>
              <a:defRPr/>
            </a:pPr>
            <a:r>
              <a:rPr lang="fr-BE" sz="2400">
                <a:latin typeface="Arial Narrow" pitchFamily="34" charset="0"/>
              </a:rPr>
              <a:t>15 à 20 %</a:t>
            </a:r>
            <a:endParaRPr lang="fr-FR" sz="2400">
              <a:latin typeface="Arial Narrow" pitchFamily="34" charset="0"/>
            </a:endParaRPr>
          </a:p>
        </p:txBody>
      </p:sp>
      <p:sp>
        <p:nvSpPr>
          <p:cNvPr id="10" name="Text Box 8"/>
          <p:cNvSpPr txBox="1">
            <a:spLocks noChangeArrowheads="1"/>
          </p:cNvSpPr>
          <p:nvPr/>
        </p:nvSpPr>
        <p:spPr bwMode="auto">
          <a:xfrm>
            <a:off x="3743908" y="3187435"/>
            <a:ext cx="892617" cy="461665"/>
          </a:xfrm>
          <a:prstGeom prst="rect">
            <a:avLst/>
          </a:prstGeom>
          <a:solidFill>
            <a:srgbClr val="00B050"/>
          </a:solidFill>
          <a:ln w="6350">
            <a:solidFill>
              <a:schemeClr val="tx1"/>
            </a:solidFill>
            <a:miter lim="800000"/>
            <a:headEnd/>
            <a:tailEnd/>
          </a:ln>
          <a:effectLst>
            <a:prstShdw prst="shdw17" dist="17961" dir="2700000">
              <a:schemeClr val="bg1">
                <a:gamma/>
                <a:shade val="60000"/>
                <a:invGamma/>
              </a:schemeClr>
            </a:prstShdw>
          </a:effectLst>
        </p:spPr>
        <p:txBody>
          <a:bodyPr wrap="square">
            <a:spAutoFit/>
          </a:bodyPr>
          <a:lstStyle/>
          <a:p>
            <a:pPr>
              <a:defRPr/>
            </a:pPr>
            <a:r>
              <a:rPr lang="fr-BE" sz="2400">
                <a:latin typeface="Arial Narrow" pitchFamily="34" charset="0"/>
              </a:rPr>
              <a:t>30 %</a:t>
            </a:r>
            <a:endParaRPr lang="fr-FR" sz="2400">
              <a:latin typeface="Arial Narrow" pitchFamily="34" charset="0"/>
            </a:endParaRPr>
          </a:p>
        </p:txBody>
      </p:sp>
      <p:sp>
        <p:nvSpPr>
          <p:cNvPr id="11" name="Line 9"/>
          <p:cNvSpPr>
            <a:spLocks noChangeShapeType="1"/>
          </p:cNvSpPr>
          <p:nvPr/>
        </p:nvSpPr>
        <p:spPr bwMode="auto">
          <a:xfrm flipV="1">
            <a:off x="5508104" y="4739952"/>
            <a:ext cx="720080" cy="440731"/>
          </a:xfrm>
          <a:prstGeom prst="line">
            <a:avLst/>
          </a:prstGeom>
          <a:noFill/>
          <a:ln w="28575">
            <a:solidFill>
              <a:schemeClr val="tx1"/>
            </a:solidFill>
            <a:round/>
            <a:headEnd/>
            <a:tailEnd type="triangle" w="med" len="med"/>
          </a:ln>
          <a:effectLst>
            <a:prstShdw prst="shdw17" dist="17961" dir="2700000">
              <a:schemeClr val="bg1">
                <a:gamma/>
                <a:shade val="60000"/>
                <a:invGamma/>
              </a:schemeClr>
            </a:prstShdw>
          </a:effectLst>
        </p:spPr>
        <p:txBody>
          <a:bodyPr/>
          <a:lstStyle/>
          <a:p>
            <a:pPr>
              <a:defRPr/>
            </a:pPr>
            <a:endParaRPr lang="en-US" sz="2400">
              <a:solidFill>
                <a:srgbClr val="FF0000"/>
              </a:solidFill>
              <a:latin typeface="Arial Narrow" panose="020B0606020202030204" pitchFamily="34" charset="0"/>
            </a:endParaRPr>
          </a:p>
        </p:txBody>
      </p:sp>
      <p:sp>
        <p:nvSpPr>
          <p:cNvPr id="12" name="Line 10"/>
          <p:cNvSpPr>
            <a:spLocks noChangeShapeType="1"/>
          </p:cNvSpPr>
          <p:nvPr/>
        </p:nvSpPr>
        <p:spPr bwMode="auto">
          <a:xfrm flipH="1" flipV="1">
            <a:off x="2195736" y="3314601"/>
            <a:ext cx="0" cy="609517"/>
          </a:xfrm>
          <a:prstGeom prst="line">
            <a:avLst/>
          </a:prstGeom>
          <a:noFill/>
          <a:ln w="28575">
            <a:solidFill>
              <a:schemeClr val="tx1"/>
            </a:solidFill>
            <a:round/>
            <a:headEnd/>
            <a:tailEnd type="triangle" w="med" len="med"/>
          </a:ln>
          <a:effectLst>
            <a:prstShdw prst="shdw17" dist="17961" dir="2700000">
              <a:schemeClr val="bg1">
                <a:gamma/>
                <a:shade val="60000"/>
                <a:invGamma/>
              </a:schemeClr>
            </a:prstShdw>
          </a:effectLst>
        </p:spPr>
        <p:txBody>
          <a:bodyPr/>
          <a:lstStyle/>
          <a:p>
            <a:pPr>
              <a:defRPr/>
            </a:pPr>
            <a:endParaRPr lang="en-US" sz="2400">
              <a:solidFill>
                <a:srgbClr val="FF0000"/>
              </a:solidFill>
              <a:latin typeface="Arial Narrow" panose="020B0606020202030204" pitchFamily="34" charset="0"/>
            </a:endParaRPr>
          </a:p>
        </p:txBody>
      </p:sp>
      <p:sp>
        <p:nvSpPr>
          <p:cNvPr id="14" name="Rectangle 13"/>
          <p:cNvSpPr/>
          <p:nvPr/>
        </p:nvSpPr>
        <p:spPr>
          <a:xfrm>
            <a:off x="5436096" y="2403539"/>
            <a:ext cx="2371564" cy="461665"/>
          </a:xfrm>
          <a:prstGeom prst="rect">
            <a:avLst/>
          </a:prstGeom>
          <a:solidFill>
            <a:srgbClr val="00B050"/>
          </a:solidFill>
          <a:ln>
            <a:solidFill>
              <a:schemeClr val="tx1"/>
            </a:solidFill>
          </a:ln>
        </p:spPr>
        <p:txBody>
          <a:bodyPr wrap="square">
            <a:spAutoFit/>
          </a:bodyPr>
          <a:lstStyle/>
          <a:p>
            <a:r>
              <a:rPr lang="en-US" sz="2400" dirty="0" err="1" smtClean="0">
                <a:latin typeface="Arial Narrow" panose="020B0606020202030204" pitchFamily="34" charset="0"/>
              </a:rPr>
              <a:t>Pyometra</a:t>
            </a:r>
            <a:r>
              <a:rPr lang="en-US" sz="2400" dirty="0" smtClean="0">
                <a:latin typeface="Arial Narrow" panose="020B0606020202030204" pitchFamily="34" charset="0"/>
              </a:rPr>
              <a:t> : &lt; 5 %</a:t>
            </a:r>
          </a:p>
        </p:txBody>
      </p:sp>
    </p:spTree>
    <p:extLst>
      <p:ext uri="{BB962C8B-B14F-4D97-AF65-F5344CB8AC3E}">
        <p14:creationId xmlns:p14="http://schemas.microsoft.com/office/powerpoint/2010/main" val="35174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7586" name="Titre 1"/>
          <p:cNvSpPr>
            <a:spLocks noGrp="1"/>
          </p:cNvSpPr>
          <p:nvPr>
            <p:ph type="title"/>
          </p:nvPr>
        </p:nvSpPr>
        <p:spPr>
          <a:xfrm>
            <a:off x="395288" y="260351"/>
            <a:ext cx="8569325" cy="1296442"/>
          </a:xfrm>
          <a:solidFill>
            <a:srgbClr val="990000"/>
          </a:solidFill>
          <a:ln>
            <a:miter lim="800000"/>
            <a:headEnd/>
            <a:tailEnd/>
          </a:ln>
        </p:spPr>
        <p:txBody>
          <a:bodyPr>
            <a:normAutofit/>
          </a:bodyPr>
          <a:lstStyle/>
          <a:p>
            <a:r>
              <a:rPr lang="fr-BE" altLang="fr-FR" sz="2200" dirty="0" smtClean="0"/>
              <a:t>Comparaison of </a:t>
            </a:r>
            <a:r>
              <a:rPr lang="fr-BE" altLang="fr-FR" sz="2200" dirty="0" err="1" smtClean="0"/>
              <a:t>uterine</a:t>
            </a:r>
            <a:r>
              <a:rPr lang="fr-BE" altLang="fr-FR" sz="2200" dirty="0" smtClean="0"/>
              <a:t> infections </a:t>
            </a:r>
            <a:r>
              <a:rPr lang="fr-BE" altLang="fr-FR" sz="2200" dirty="0" err="1" smtClean="0"/>
              <a:t>prevalence</a:t>
            </a:r>
            <a:r>
              <a:rPr lang="fr-BE" altLang="fr-FR" sz="2200" dirty="0" smtClean="0"/>
              <a:t> (%) </a:t>
            </a:r>
            <a:r>
              <a:rPr lang="fr-BE" altLang="fr-FR" sz="2200" dirty="0" err="1" smtClean="0"/>
              <a:t>according</a:t>
            </a:r>
            <a:r>
              <a:rPr lang="fr-BE" altLang="fr-FR" sz="2200" dirty="0" smtClean="0"/>
              <a:t> to the stage of postpartum in irish </a:t>
            </a:r>
            <a:r>
              <a:rPr lang="fr-BE" altLang="fr-FR" sz="2200" dirty="0" err="1" smtClean="0"/>
              <a:t>dairy</a:t>
            </a:r>
            <a:r>
              <a:rPr lang="fr-BE" altLang="fr-FR" sz="2200" dirty="0" smtClean="0"/>
              <a:t> </a:t>
            </a:r>
            <a:r>
              <a:rPr lang="fr-BE" altLang="fr-FR" sz="2200" dirty="0"/>
              <a:t>(9531 </a:t>
            </a:r>
            <a:r>
              <a:rPr lang="fr-BE" altLang="fr-FR" sz="2200" dirty="0" err="1" smtClean="0"/>
              <a:t>cows</a:t>
            </a:r>
            <a:r>
              <a:rPr lang="fr-BE" altLang="fr-FR" sz="2200" dirty="0" smtClean="0"/>
              <a:t> and 387 </a:t>
            </a:r>
            <a:r>
              <a:rPr lang="fr-BE" altLang="fr-FR" sz="2200" dirty="0" err="1" smtClean="0"/>
              <a:t>herds</a:t>
            </a:r>
            <a:r>
              <a:rPr lang="fr-BE" altLang="fr-FR" sz="2200" dirty="0" smtClean="0"/>
              <a:t>) and </a:t>
            </a:r>
            <a:r>
              <a:rPr lang="fr-BE" altLang="fr-FR" sz="2200" dirty="0" err="1" smtClean="0"/>
              <a:t>beef</a:t>
            </a:r>
            <a:r>
              <a:rPr lang="fr-BE" altLang="fr-FR" sz="2200" dirty="0" smtClean="0"/>
              <a:t> </a:t>
            </a:r>
            <a:r>
              <a:rPr lang="fr-BE" altLang="fr-FR" sz="2200" dirty="0"/>
              <a:t>(484 </a:t>
            </a:r>
            <a:r>
              <a:rPr lang="fr-BE" altLang="fr-FR" sz="2200" dirty="0" err="1" smtClean="0"/>
              <a:t>cows</a:t>
            </a:r>
            <a:r>
              <a:rPr lang="fr-BE" altLang="fr-FR" sz="2200" dirty="0" smtClean="0"/>
              <a:t> in 109 </a:t>
            </a:r>
            <a:r>
              <a:rPr lang="fr-BE" altLang="fr-FR" sz="2200" dirty="0" err="1" smtClean="0"/>
              <a:t>herds</a:t>
            </a:r>
            <a:r>
              <a:rPr lang="fr-BE" altLang="fr-FR" sz="2200" dirty="0" smtClean="0"/>
              <a:t>) </a:t>
            </a:r>
            <a:r>
              <a:rPr lang="fr-BE" altLang="fr-FR" sz="1800" dirty="0" smtClean="0"/>
              <a:t>Fitzgerald et al : Communication de Williams au congrès </a:t>
            </a:r>
            <a:r>
              <a:rPr lang="fr-BE" altLang="fr-FR" sz="1800" dirty="0" err="1" smtClean="0"/>
              <a:t>ESDAR</a:t>
            </a:r>
            <a:r>
              <a:rPr lang="fr-BE" altLang="fr-FR" sz="1800" dirty="0" smtClean="0"/>
              <a:t> septembre 2013</a:t>
            </a:r>
          </a:p>
        </p:txBody>
      </p:sp>
      <p:graphicFrame>
        <p:nvGraphicFramePr>
          <p:cNvPr id="67587" name="Espace réservé du contenu 4"/>
          <p:cNvGraphicFramePr>
            <a:graphicFrameLocks noGrp="1"/>
          </p:cNvGraphicFramePr>
          <p:nvPr>
            <p:ph idx="1"/>
            <p:extLst>
              <p:ext uri="{D42A27DB-BD31-4B8C-83A1-F6EECF244321}">
                <p14:modId xmlns:p14="http://schemas.microsoft.com/office/powerpoint/2010/main" val="1940821091"/>
              </p:ext>
            </p:extLst>
          </p:nvPr>
        </p:nvGraphicFramePr>
        <p:xfrm>
          <a:off x="395536" y="1772816"/>
          <a:ext cx="8524875" cy="4419600"/>
        </p:xfrm>
        <a:graphic>
          <a:graphicData uri="http://schemas.openxmlformats.org/presentationml/2006/ole">
            <mc:AlternateContent xmlns:mc="http://schemas.openxmlformats.org/markup-compatibility/2006">
              <mc:Choice xmlns:v="urn:schemas-microsoft-com:vml" Requires="v">
                <p:oleObj spid="_x0000_s144415" name="Graphique" r:id="rId5" imgW="8524775" imgH="4419471" progId="Excel.Chart.8">
                  <p:embed/>
                </p:oleObj>
              </mc:Choice>
              <mc:Fallback>
                <p:oleObj name="Graphique" r:id="rId5" imgW="8524775" imgH="4419471" progId="Excel.Char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1772816"/>
                        <a:ext cx="852487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Espace réservé du numéro de diapositive 3"/>
          <p:cNvSpPr>
            <a:spLocks noGrp="1"/>
          </p:cNvSpPr>
          <p:nvPr>
            <p:ph type="sldNum" sz="quarter" idx="4294967295"/>
          </p:nvPr>
        </p:nvSpPr>
        <p:spPr>
          <a:xfrm>
            <a:off x="8460432" y="6237312"/>
            <a:ext cx="576783" cy="476250"/>
          </a:xfrm>
          <a:prstGeom prst="rect">
            <a:avLst/>
          </a:prstGeom>
        </p:spPr>
        <p:txBody>
          <a:bodyPr/>
          <a:lstStyle/>
          <a:p>
            <a:pPr>
              <a:defRPr/>
            </a:pPr>
            <a:fld id="{135AD21D-CC0F-47D1-847E-BE5920A3D612}" type="slidenum">
              <a:rPr lang="fr-FR" smtClean="0"/>
              <a:pPr>
                <a:defRPr/>
              </a:pPr>
              <a:t>22</a:t>
            </a:fld>
            <a:endParaRPr lang="fr-FR" dirty="0"/>
          </a:p>
        </p:txBody>
      </p:sp>
      <p:sp>
        <p:nvSpPr>
          <p:cNvPr id="2" name="Rectangle 1"/>
          <p:cNvSpPr/>
          <p:nvPr/>
        </p:nvSpPr>
        <p:spPr>
          <a:xfrm>
            <a:off x="7524328" y="2924944"/>
            <a:ext cx="1224136" cy="504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1462680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7586" name="Titre 1"/>
          <p:cNvSpPr>
            <a:spLocks noGrp="1"/>
          </p:cNvSpPr>
          <p:nvPr>
            <p:ph type="title"/>
          </p:nvPr>
        </p:nvSpPr>
        <p:spPr>
          <a:xfrm>
            <a:off x="395289" y="260351"/>
            <a:ext cx="2952576" cy="504353"/>
          </a:xfrm>
          <a:solidFill>
            <a:schemeClr val="accent5">
              <a:lumMod val="50000"/>
            </a:schemeClr>
          </a:solidFill>
          <a:ln>
            <a:solidFill>
              <a:schemeClr val="tx2"/>
            </a:solidFill>
            <a:miter lim="800000"/>
            <a:headEnd/>
            <a:tailEnd/>
          </a:ln>
        </p:spPr>
        <p:txBody>
          <a:bodyPr>
            <a:normAutofit/>
          </a:bodyPr>
          <a:lstStyle/>
          <a:p>
            <a:r>
              <a:rPr lang="fr-BE" altLang="fr-FR" sz="2400" dirty="0" smtClean="0">
                <a:solidFill>
                  <a:schemeClr val="tx2"/>
                </a:solidFill>
              </a:rPr>
              <a:t>Notre enquête</a:t>
            </a:r>
          </a:p>
        </p:txBody>
      </p:sp>
      <p:sp>
        <p:nvSpPr>
          <p:cNvPr id="4" name="Espace réservé du numéro de diapositive 3"/>
          <p:cNvSpPr>
            <a:spLocks noGrp="1"/>
          </p:cNvSpPr>
          <p:nvPr>
            <p:ph type="sldNum" sz="quarter" idx="4294967295"/>
          </p:nvPr>
        </p:nvSpPr>
        <p:spPr>
          <a:xfrm>
            <a:off x="8460432" y="6237312"/>
            <a:ext cx="576783" cy="476250"/>
          </a:xfrm>
          <a:prstGeom prst="rect">
            <a:avLst/>
          </a:prstGeom>
        </p:spPr>
        <p:txBody>
          <a:bodyPr/>
          <a:lstStyle/>
          <a:p>
            <a:pPr>
              <a:defRPr/>
            </a:pPr>
            <a:fld id="{135AD21D-CC0F-47D1-847E-BE5920A3D612}" type="slidenum">
              <a:rPr lang="fr-FR" smtClean="0"/>
              <a:pPr>
                <a:defRPr/>
              </a:pPr>
              <a:t>23</a:t>
            </a:fld>
            <a:endParaRPr lang="fr-FR" dirty="0"/>
          </a:p>
        </p:txBody>
      </p:sp>
      <p:pic>
        <p:nvPicPr>
          <p:cNvPr id="150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62" y="1340768"/>
            <a:ext cx="8650287" cy="1543050"/>
          </a:xfrm>
          <a:prstGeom prst="rect">
            <a:avLst/>
          </a:prstGeom>
          <a:solidFill>
            <a:schemeClr val="accent5">
              <a:lumMod val="50000"/>
            </a:schemeClr>
          </a:solidFill>
          <a:ln>
            <a:solidFill>
              <a:schemeClr val="tx2"/>
            </a:solidFill>
          </a:ln>
          <a:effectLst/>
        </p:spPr>
      </p:pic>
    </p:spTree>
    <p:extLst>
      <p:ext uri="{BB962C8B-B14F-4D97-AF65-F5344CB8AC3E}">
        <p14:creationId xmlns:p14="http://schemas.microsoft.com/office/powerpoint/2010/main" val="12888458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08767" y="260648"/>
            <a:ext cx="8229600" cy="706090"/>
          </a:xfrm>
          <a:solidFill>
            <a:srgbClr val="990000"/>
          </a:solidFill>
        </p:spPr>
        <p:txBody>
          <a:bodyPr>
            <a:normAutofit/>
          </a:bodyPr>
          <a:lstStyle/>
          <a:p>
            <a:r>
              <a:rPr lang="fr-BE" sz="2000" dirty="0" err="1" smtClean="0"/>
              <a:t>Prevalence</a:t>
            </a:r>
            <a:r>
              <a:rPr lang="fr-BE" sz="2000" dirty="0" smtClean="0"/>
              <a:t> of </a:t>
            </a:r>
            <a:r>
              <a:rPr lang="fr-BE" sz="2000" dirty="0" err="1" smtClean="0"/>
              <a:t>clinical</a:t>
            </a:r>
            <a:r>
              <a:rPr lang="fr-BE" sz="2000" dirty="0" smtClean="0"/>
              <a:t> and </a:t>
            </a:r>
            <a:r>
              <a:rPr lang="fr-BE" sz="2000" dirty="0" err="1" smtClean="0"/>
              <a:t>subclinical</a:t>
            </a:r>
            <a:r>
              <a:rPr lang="fr-BE" sz="2000" dirty="0" smtClean="0"/>
              <a:t> </a:t>
            </a:r>
            <a:r>
              <a:rPr lang="fr-BE" sz="2000" dirty="0" err="1" smtClean="0"/>
              <a:t>endometritis</a:t>
            </a:r>
            <a:r>
              <a:rPr lang="fr-BE" sz="2000" dirty="0" smtClean="0"/>
              <a:t> </a:t>
            </a:r>
            <a:r>
              <a:rPr lang="fr-BE" sz="2000" dirty="0" err="1" smtClean="0"/>
              <a:t>according</a:t>
            </a:r>
            <a:r>
              <a:rPr lang="fr-BE" sz="2000" dirty="0" smtClean="0"/>
              <a:t> to the </a:t>
            </a:r>
            <a:r>
              <a:rPr lang="fr-BE" sz="2000" dirty="0" err="1" smtClean="0"/>
              <a:t>method</a:t>
            </a:r>
            <a:r>
              <a:rPr lang="fr-BE" sz="2000" dirty="0" smtClean="0"/>
              <a:t> of </a:t>
            </a:r>
            <a:r>
              <a:rPr lang="fr-BE" sz="2000" dirty="0" err="1" smtClean="0"/>
              <a:t>diagnosis</a:t>
            </a:r>
            <a:r>
              <a:rPr lang="fr-BE" sz="2000" dirty="0" smtClean="0"/>
              <a:t> and stage of </a:t>
            </a:r>
            <a:r>
              <a:rPr lang="fr-BE" sz="2000" dirty="0" err="1" smtClean="0"/>
              <a:t>puerperium</a:t>
            </a:r>
            <a:r>
              <a:rPr lang="fr-BE" sz="2000" dirty="0" smtClean="0"/>
              <a:t> (Adnane and al. </a:t>
            </a:r>
            <a:r>
              <a:rPr lang="fr-BE" sz="2000" dirty="0" err="1" smtClean="0"/>
              <a:t>Submitted</a:t>
            </a:r>
            <a:r>
              <a:rPr lang="fr-BE" sz="2000" dirty="0" smtClean="0"/>
              <a:t> 2015)</a:t>
            </a:r>
            <a:endParaRPr lang="fr-BE"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24744"/>
            <a:ext cx="8928992" cy="518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15396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2"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fld id="{75C65584-E2BD-45AD-8CBA-DA527CBBB71E}" type="slidenum">
              <a:rPr lang="fr-FR" altLang="fr-FR" sz="1400"/>
              <a:pPr>
                <a:spcBef>
                  <a:spcPct val="0"/>
                </a:spcBef>
                <a:buClrTx/>
                <a:buFontTx/>
                <a:buNone/>
              </a:pPr>
              <a:t>25</a:t>
            </a:fld>
            <a:endParaRPr lang="fr-FR" altLang="fr-FR" sz="1400"/>
          </a:p>
        </p:txBody>
      </p:sp>
      <p:sp>
        <p:nvSpPr>
          <p:cNvPr id="10243" name="Rectangle 2"/>
          <p:cNvSpPr>
            <a:spLocks noGrp="1" noChangeArrowheads="1"/>
          </p:cNvSpPr>
          <p:nvPr>
            <p:ph type="title"/>
          </p:nvPr>
        </p:nvSpPr>
        <p:spPr>
          <a:xfrm>
            <a:off x="323528" y="1340768"/>
            <a:ext cx="8568952" cy="2159620"/>
          </a:xfrm>
          <a:solidFill>
            <a:schemeClr val="accent2">
              <a:lumMod val="50000"/>
            </a:schemeClr>
          </a:solidFill>
          <a:ln>
            <a:solidFill>
              <a:schemeClr val="tx1"/>
            </a:solidFill>
            <a:miter lim="800000"/>
            <a:headEnd/>
            <a:tailEnd/>
          </a:ln>
        </p:spPr>
        <p:txBody>
          <a:bodyPr/>
          <a:lstStyle/>
          <a:p>
            <a:r>
              <a:rPr lang="fr-BE" altLang="fr-FR" sz="4500" dirty="0" smtClean="0"/>
              <a:t>Comment diagnostiquer les infections utérines ? </a:t>
            </a:r>
            <a:endParaRPr lang="fr-FR" altLang="fr-FR" dirty="0" smtClean="0"/>
          </a:p>
        </p:txBody>
      </p:sp>
    </p:spTree>
    <p:extLst>
      <p:ext uri="{BB962C8B-B14F-4D97-AF65-F5344CB8AC3E}">
        <p14:creationId xmlns:p14="http://schemas.microsoft.com/office/powerpoint/2010/main" val="16816136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u pied de page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r>
              <a:rPr lang="fr-BE" altLang="fr-FR" sz="1400" smtClean="0"/>
              <a:t>Prof. Ch. Hanzen - Les infections utérines chez la vache</a:t>
            </a:r>
            <a:endParaRPr lang="fr-FR" altLang="fr-FR" sz="1400" smtClean="0"/>
          </a:p>
        </p:txBody>
      </p:sp>
      <p:sp>
        <p:nvSpPr>
          <p:cNvPr id="34819" name="Espace réservé du numéro de diapositive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fld id="{8E6C1E06-B7E7-448D-BB75-9F436AC7B641}" type="slidenum">
              <a:rPr lang="fr-FR" altLang="fr-FR" sz="1400"/>
              <a:pPr>
                <a:spcBef>
                  <a:spcPct val="0"/>
                </a:spcBef>
                <a:buClrTx/>
                <a:buFontTx/>
                <a:buNone/>
              </a:pPr>
              <a:t>26</a:t>
            </a:fld>
            <a:endParaRPr lang="fr-FR" altLang="fr-FR" sz="1400"/>
          </a:p>
        </p:txBody>
      </p:sp>
      <p:sp>
        <p:nvSpPr>
          <p:cNvPr id="34820" name="Rectangle 4"/>
          <p:cNvSpPr>
            <a:spLocks noGrp="1" noChangeArrowheads="1"/>
          </p:cNvSpPr>
          <p:nvPr>
            <p:ph type="title"/>
          </p:nvPr>
        </p:nvSpPr>
        <p:spPr>
          <a:ln>
            <a:miter lim="800000"/>
            <a:headEnd/>
            <a:tailEnd/>
          </a:ln>
        </p:spPr>
        <p:txBody>
          <a:bodyPr/>
          <a:lstStyle/>
          <a:p>
            <a:r>
              <a:rPr lang="fr-FR" altLang="fr-FR" dirty="0" smtClean="0"/>
              <a:t>Sélection des animaux à examiner : stratégies</a:t>
            </a:r>
            <a:endParaRPr lang="fr-FR" altLang="fr-FR" sz="1700" dirty="0" smtClean="0"/>
          </a:p>
        </p:txBody>
      </p:sp>
      <p:sp>
        <p:nvSpPr>
          <p:cNvPr id="34821" name="Rectangle 5"/>
          <p:cNvSpPr>
            <a:spLocks noGrp="1" noChangeArrowheads="1"/>
          </p:cNvSpPr>
          <p:nvPr>
            <p:ph type="body" idx="1"/>
          </p:nvPr>
        </p:nvSpPr>
        <p:spPr/>
        <p:txBody>
          <a:bodyPr/>
          <a:lstStyle/>
          <a:p>
            <a:pPr>
              <a:buFont typeface="Arial" charset="0"/>
              <a:buChar char="•"/>
            </a:pPr>
            <a:r>
              <a:rPr lang="fr-FR" altLang="fr-FR" dirty="0" smtClean="0"/>
              <a:t>Approche individuelle = sous-estimation</a:t>
            </a:r>
          </a:p>
          <a:p>
            <a:pPr lvl="1">
              <a:buFont typeface="Arial" charset="0"/>
              <a:buChar char="•"/>
            </a:pPr>
            <a:r>
              <a:rPr lang="fr-FR" altLang="fr-FR" sz="2600" dirty="0" smtClean="0"/>
              <a:t>  les seuls cas de rétention placentaire</a:t>
            </a:r>
          </a:p>
          <a:p>
            <a:pPr lvl="1">
              <a:buFont typeface="Arial" charset="0"/>
              <a:buChar char="•"/>
            </a:pPr>
            <a:r>
              <a:rPr lang="fr-FR" altLang="fr-FR" sz="2600" dirty="0" smtClean="0"/>
              <a:t>  les cas observés par l’éleveur</a:t>
            </a:r>
          </a:p>
          <a:p>
            <a:pPr lvl="1">
              <a:buFont typeface="Arial" charset="0"/>
              <a:buChar char="•"/>
            </a:pPr>
            <a:r>
              <a:rPr lang="fr-FR" altLang="fr-FR" sz="2600" dirty="0" smtClean="0"/>
              <a:t>  les </a:t>
            </a:r>
            <a:r>
              <a:rPr lang="fr-FR" altLang="fr-FR" sz="2600" dirty="0" err="1" smtClean="0"/>
              <a:t>repeat</a:t>
            </a:r>
            <a:r>
              <a:rPr lang="fr-FR" altLang="fr-FR" sz="2600" dirty="0" smtClean="0"/>
              <a:t>-breeders</a:t>
            </a:r>
          </a:p>
          <a:p>
            <a:pPr>
              <a:buFont typeface="Arial" charset="0"/>
              <a:buChar char="•"/>
            </a:pPr>
            <a:r>
              <a:rPr lang="fr-FR" altLang="fr-FR" dirty="0" smtClean="0"/>
              <a:t>Approche systématique = objectivation</a:t>
            </a:r>
          </a:p>
          <a:p>
            <a:pPr lvl="1">
              <a:buFont typeface="Arial" charset="0"/>
              <a:buChar char="•"/>
            </a:pPr>
            <a:r>
              <a:rPr lang="fr-FR" altLang="fr-FR" sz="2600" dirty="0" smtClean="0"/>
              <a:t>Importance du choix d’une méthode de diagnostic</a:t>
            </a:r>
          </a:p>
          <a:p>
            <a:pPr lvl="1">
              <a:buFont typeface="Arial" charset="0"/>
              <a:buChar char="•"/>
            </a:pPr>
            <a:r>
              <a:rPr lang="fr-FR" altLang="fr-FR" sz="2600" dirty="0" smtClean="0"/>
              <a:t>Importance du choix d ’un moment de diagnostic : Inv. utérine </a:t>
            </a:r>
          </a:p>
          <a:p>
            <a:pPr lvl="1">
              <a:buFont typeface="Arial" charset="0"/>
              <a:buChar char="•"/>
            </a:pPr>
            <a:r>
              <a:rPr lang="fr-FR" altLang="fr-FR" sz="2600" dirty="0" smtClean="0"/>
              <a:t>Intérêt : précocité du diagnostic et donc du traitement</a:t>
            </a:r>
          </a:p>
          <a:p>
            <a:pPr>
              <a:buFont typeface="Arial" charset="0"/>
              <a:buChar char="•"/>
            </a:pPr>
            <a:endParaRPr lang="fr-FR" altLang="fr-FR" dirty="0" smtClean="0"/>
          </a:p>
        </p:txBody>
      </p:sp>
    </p:spTree>
    <p:extLst>
      <p:ext uri="{BB962C8B-B14F-4D97-AF65-F5344CB8AC3E}">
        <p14:creationId xmlns:p14="http://schemas.microsoft.com/office/powerpoint/2010/main" val="401536307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Box 35"/>
          <p:cNvSpPr txBox="1">
            <a:spLocks noChangeArrowheads="1"/>
          </p:cNvSpPr>
          <p:nvPr/>
        </p:nvSpPr>
        <p:spPr bwMode="auto">
          <a:xfrm>
            <a:off x="6102374" y="3093484"/>
            <a:ext cx="2415715" cy="769441"/>
          </a:xfrm>
          <a:prstGeom prst="rect">
            <a:avLst/>
          </a:prstGeom>
          <a:solidFill>
            <a:schemeClr val="accent3">
              <a:lumMod val="50000"/>
            </a:schemeClr>
          </a:solidFill>
          <a:ln w="9525">
            <a:solidFill>
              <a:schemeClr val="tx2"/>
            </a:solidFill>
            <a:miter lim="800000"/>
            <a:headEnd/>
            <a:tailEnd/>
          </a:ln>
          <a:extLst/>
        </p:spPr>
        <p:txBody>
          <a:bodyPr wrap="square">
            <a:spAutoFit/>
          </a:bodyPr>
          <a:lstStyle>
            <a:lvl1pPr algn="l">
              <a:spcBef>
                <a:spcPct val="20000"/>
              </a:spcBef>
              <a:buSzPct val="120000"/>
              <a:buChar char="•"/>
              <a:defRPr sz="2600">
                <a:solidFill>
                  <a:schemeClr val="bg1"/>
                </a:solidFill>
                <a:latin typeface="Arial Narrow" panose="020B0606020202030204" pitchFamily="34" charset="0"/>
              </a:defRPr>
            </a:lvl1pPr>
            <a:lvl2pPr marL="742950" indent="-285750" algn="l">
              <a:spcBef>
                <a:spcPct val="20000"/>
              </a:spcBef>
              <a:buFont typeface="Wingdings" panose="05000000000000000000" pitchFamily="2" charset="2"/>
              <a:buChar char="§"/>
              <a:defRPr sz="2400">
                <a:solidFill>
                  <a:schemeClr val="bg1"/>
                </a:solidFill>
                <a:latin typeface="Arial Narrow" panose="020B0606020202030204" pitchFamily="34" charset="0"/>
              </a:defRPr>
            </a:lvl2pPr>
            <a:lvl3pPr marL="1143000" indent="-228600" algn="l">
              <a:spcBef>
                <a:spcPct val="20000"/>
              </a:spcBef>
              <a:buChar char="•"/>
              <a:defRPr sz="2200">
                <a:solidFill>
                  <a:schemeClr val="bg1"/>
                </a:solidFill>
                <a:latin typeface="Arial Narrow" panose="020B060602020203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r>
              <a:rPr lang="fr-BE" altLang="fr-FR" sz="2200" dirty="0" err="1" smtClean="0">
                <a:solidFill>
                  <a:schemeClr val="tx1"/>
                </a:solidFill>
              </a:rPr>
              <a:t>Pyometre</a:t>
            </a:r>
            <a:r>
              <a:rPr lang="fr-BE" altLang="fr-FR" sz="2200" dirty="0" smtClean="0">
                <a:solidFill>
                  <a:schemeClr val="tx1"/>
                </a:solidFill>
              </a:rPr>
              <a:t>, Endométrite clinique</a:t>
            </a:r>
            <a:endParaRPr lang="fr-BE" altLang="fr-FR" sz="2200" dirty="0">
              <a:solidFill>
                <a:schemeClr val="tx1"/>
              </a:solidFill>
            </a:endParaRPr>
          </a:p>
        </p:txBody>
      </p:sp>
      <p:sp>
        <p:nvSpPr>
          <p:cNvPr id="4" name="Text Box 35"/>
          <p:cNvSpPr txBox="1">
            <a:spLocks noChangeArrowheads="1"/>
          </p:cNvSpPr>
          <p:nvPr/>
        </p:nvSpPr>
        <p:spPr bwMode="auto">
          <a:xfrm>
            <a:off x="6111613" y="1743930"/>
            <a:ext cx="2227304" cy="430887"/>
          </a:xfrm>
          <a:prstGeom prst="rect">
            <a:avLst/>
          </a:prstGeom>
          <a:solidFill>
            <a:schemeClr val="accent3">
              <a:lumMod val="50000"/>
            </a:schemeClr>
          </a:solidFill>
          <a:ln w="9525">
            <a:solidFill>
              <a:schemeClr val="tx2"/>
            </a:solidFill>
            <a:miter lim="800000"/>
            <a:headEnd/>
            <a:tailEnd/>
          </a:ln>
          <a:extLst/>
        </p:spPr>
        <p:txBody>
          <a:bodyPr wrap="square">
            <a:spAutoFit/>
          </a:bodyPr>
          <a:lstStyle>
            <a:lvl1pPr algn="l">
              <a:spcBef>
                <a:spcPct val="20000"/>
              </a:spcBef>
              <a:buSzPct val="120000"/>
              <a:buChar char="•"/>
              <a:defRPr sz="2600">
                <a:solidFill>
                  <a:schemeClr val="bg1"/>
                </a:solidFill>
                <a:latin typeface="Arial Narrow" panose="020B0606020202030204" pitchFamily="34" charset="0"/>
              </a:defRPr>
            </a:lvl1pPr>
            <a:lvl2pPr marL="742950" indent="-285750" algn="l">
              <a:spcBef>
                <a:spcPct val="20000"/>
              </a:spcBef>
              <a:buFont typeface="Wingdings" panose="05000000000000000000" pitchFamily="2" charset="2"/>
              <a:buChar char="§"/>
              <a:defRPr sz="2400">
                <a:solidFill>
                  <a:schemeClr val="bg1"/>
                </a:solidFill>
                <a:latin typeface="Arial Narrow" panose="020B0606020202030204" pitchFamily="34" charset="0"/>
              </a:defRPr>
            </a:lvl2pPr>
            <a:lvl3pPr marL="1143000" indent="-228600" algn="l">
              <a:spcBef>
                <a:spcPct val="20000"/>
              </a:spcBef>
              <a:buChar char="•"/>
              <a:defRPr sz="2200">
                <a:solidFill>
                  <a:schemeClr val="bg1"/>
                </a:solidFill>
                <a:latin typeface="Arial Narrow" panose="020B060602020203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r>
              <a:rPr lang="fr-BE" altLang="fr-FR" sz="2200" dirty="0" smtClean="0">
                <a:solidFill>
                  <a:schemeClr val="tx1"/>
                </a:solidFill>
              </a:rPr>
              <a:t>Métrite puerpérale</a:t>
            </a:r>
            <a:endParaRPr lang="fr-BE" altLang="fr-FR" sz="2200" dirty="0">
              <a:solidFill>
                <a:schemeClr val="tx1"/>
              </a:solidFill>
            </a:endParaRPr>
          </a:p>
        </p:txBody>
      </p:sp>
      <p:sp>
        <p:nvSpPr>
          <p:cNvPr id="6" name="Text Box 35"/>
          <p:cNvSpPr txBox="1">
            <a:spLocks noChangeArrowheads="1"/>
          </p:cNvSpPr>
          <p:nvPr/>
        </p:nvSpPr>
        <p:spPr bwMode="auto">
          <a:xfrm>
            <a:off x="6102375" y="2421468"/>
            <a:ext cx="2415715" cy="430887"/>
          </a:xfrm>
          <a:prstGeom prst="rect">
            <a:avLst/>
          </a:prstGeom>
          <a:solidFill>
            <a:schemeClr val="accent3">
              <a:lumMod val="50000"/>
            </a:schemeClr>
          </a:solidFill>
          <a:ln w="9525">
            <a:solidFill>
              <a:schemeClr val="tx2"/>
            </a:solidFill>
            <a:miter lim="800000"/>
            <a:headEnd/>
            <a:tailEnd/>
          </a:ln>
          <a:extLst/>
        </p:spPr>
        <p:txBody>
          <a:bodyPr wrap="square">
            <a:spAutoFit/>
          </a:bodyPr>
          <a:lstStyle>
            <a:lvl1pPr algn="l">
              <a:spcBef>
                <a:spcPct val="20000"/>
              </a:spcBef>
              <a:buSzPct val="120000"/>
              <a:buChar char="•"/>
              <a:defRPr sz="2600">
                <a:solidFill>
                  <a:schemeClr val="bg1"/>
                </a:solidFill>
                <a:latin typeface="Arial Narrow" panose="020B0606020202030204" pitchFamily="34" charset="0"/>
              </a:defRPr>
            </a:lvl1pPr>
            <a:lvl2pPr marL="742950" indent="-285750" algn="l">
              <a:spcBef>
                <a:spcPct val="20000"/>
              </a:spcBef>
              <a:buFont typeface="Wingdings" panose="05000000000000000000" pitchFamily="2" charset="2"/>
              <a:buChar char="§"/>
              <a:defRPr sz="2400">
                <a:solidFill>
                  <a:schemeClr val="bg1"/>
                </a:solidFill>
                <a:latin typeface="Arial Narrow" panose="020B0606020202030204" pitchFamily="34" charset="0"/>
              </a:defRPr>
            </a:lvl2pPr>
            <a:lvl3pPr marL="1143000" indent="-228600" algn="l">
              <a:spcBef>
                <a:spcPct val="20000"/>
              </a:spcBef>
              <a:buChar char="•"/>
              <a:defRPr sz="2200">
                <a:solidFill>
                  <a:schemeClr val="bg1"/>
                </a:solidFill>
                <a:latin typeface="Arial Narrow" panose="020B060602020203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r>
              <a:rPr lang="fr-BE" altLang="fr-FR" sz="2200" dirty="0" smtClean="0">
                <a:solidFill>
                  <a:schemeClr val="tx1"/>
                </a:solidFill>
              </a:rPr>
              <a:t>Endométrite clinique</a:t>
            </a:r>
            <a:endParaRPr lang="fr-BE" altLang="fr-FR" sz="2200" dirty="0">
              <a:solidFill>
                <a:schemeClr val="tx1"/>
              </a:solidFill>
            </a:endParaRPr>
          </a:p>
        </p:txBody>
      </p:sp>
      <p:sp>
        <p:nvSpPr>
          <p:cNvPr id="7" name="Text Box 35"/>
          <p:cNvSpPr txBox="1">
            <a:spLocks noChangeArrowheads="1"/>
          </p:cNvSpPr>
          <p:nvPr/>
        </p:nvSpPr>
        <p:spPr bwMode="auto">
          <a:xfrm>
            <a:off x="2699792" y="4365684"/>
            <a:ext cx="2804401" cy="430887"/>
          </a:xfrm>
          <a:prstGeom prst="rect">
            <a:avLst/>
          </a:prstGeom>
          <a:solidFill>
            <a:schemeClr val="accent3">
              <a:lumMod val="50000"/>
            </a:schemeClr>
          </a:solidFill>
          <a:ln w="9525">
            <a:solidFill>
              <a:schemeClr val="tx2"/>
            </a:solidFill>
            <a:miter lim="800000"/>
            <a:headEnd/>
            <a:tailEnd/>
          </a:ln>
          <a:extLst/>
        </p:spPr>
        <p:txBody>
          <a:bodyPr wrap="square">
            <a:spAutoFit/>
          </a:bodyPr>
          <a:lstStyle>
            <a:lvl1pPr algn="l">
              <a:spcBef>
                <a:spcPct val="20000"/>
              </a:spcBef>
              <a:buSzPct val="120000"/>
              <a:buChar char="•"/>
              <a:defRPr sz="2600">
                <a:solidFill>
                  <a:schemeClr val="bg1"/>
                </a:solidFill>
                <a:latin typeface="Arial Narrow" panose="020B0606020202030204" pitchFamily="34" charset="0"/>
              </a:defRPr>
            </a:lvl1pPr>
            <a:lvl2pPr marL="742950" indent="-285750" algn="l">
              <a:spcBef>
                <a:spcPct val="20000"/>
              </a:spcBef>
              <a:buFont typeface="Wingdings" panose="05000000000000000000" pitchFamily="2" charset="2"/>
              <a:buChar char="§"/>
              <a:defRPr sz="2400">
                <a:solidFill>
                  <a:schemeClr val="bg1"/>
                </a:solidFill>
                <a:latin typeface="Arial Narrow" panose="020B0606020202030204" pitchFamily="34" charset="0"/>
              </a:defRPr>
            </a:lvl2pPr>
            <a:lvl3pPr marL="1143000" indent="-228600" algn="l">
              <a:spcBef>
                <a:spcPct val="20000"/>
              </a:spcBef>
              <a:buChar char="•"/>
              <a:defRPr sz="2200">
                <a:solidFill>
                  <a:schemeClr val="bg1"/>
                </a:solidFill>
                <a:latin typeface="Arial Narrow" panose="020B060602020203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r>
              <a:rPr lang="fr-BE" altLang="fr-FR" sz="2200" dirty="0" smtClean="0">
                <a:solidFill>
                  <a:schemeClr val="tx1"/>
                </a:solidFill>
              </a:rPr>
              <a:t>Endométrite </a:t>
            </a:r>
            <a:r>
              <a:rPr lang="fr-BE" altLang="fr-FR" sz="2200" dirty="0" err="1" smtClean="0">
                <a:solidFill>
                  <a:schemeClr val="tx1"/>
                </a:solidFill>
              </a:rPr>
              <a:t>subclinique</a:t>
            </a:r>
            <a:endParaRPr lang="fr-BE" altLang="fr-FR" sz="2200" dirty="0" smtClean="0">
              <a:solidFill>
                <a:schemeClr val="tx1"/>
              </a:solidFill>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8592" y="55317"/>
            <a:ext cx="1551071" cy="11380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424" y="3097408"/>
            <a:ext cx="2586177" cy="9568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3330" y="3894548"/>
            <a:ext cx="2340670" cy="1495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813830" y="1340194"/>
            <a:ext cx="1368152" cy="18232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9512" y="4293096"/>
            <a:ext cx="1705372" cy="17053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011" y="156835"/>
            <a:ext cx="2095500" cy="12573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8" name="Connecteur droit avec flèche 17"/>
          <p:cNvCxnSpPr>
            <a:endCxn id="7" idx="1"/>
          </p:cNvCxnSpPr>
          <p:nvPr/>
        </p:nvCxnSpPr>
        <p:spPr>
          <a:xfrm>
            <a:off x="1248828" y="4581127"/>
            <a:ext cx="1450964" cy="1"/>
          </a:xfrm>
          <a:prstGeom prst="straightConnector1">
            <a:avLst/>
          </a:prstGeom>
          <a:ln w="1905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H="1" flipV="1">
            <a:off x="6660232" y="3894548"/>
            <a:ext cx="360040" cy="686580"/>
          </a:xfrm>
          <a:prstGeom prst="straightConnector1">
            <a:avLst/>
          </a:prstGeom>
          <a:ln w="1905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V="1">
            <a:off x="3326601" y="3673144"/>
            <a:ext cx="2775773" cy="70223"/>
          </a:xfrm>
          <a:prstGeom prst="straightConnector1">
            <a:avLst/>
          </a:prstGeom>
          <a:ln w="1905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V="1">
            <a:off x="3326601" y="2780928"/>
            <a:ext cx="2775774" cy="892216"/>
          </a:xfrm>
          <a:prstGeom prst="straightConnector1">
            <a:avLst/>
          </a:prstGeom>
          <a:ln w="1905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flipV="1">
            <a:off x="3326601" y="2174817"/>
            <a:ext cx="2685559" cy="1461877"/>
          </a:xfrm>
          <a:prstGeom prst="straightConnector1">
            <a:avLst/>
          </a:prstGeom>
          <a:ln w="1905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a:off x="6300192" y="1157484"/>
            <a:ext cx="0" cy="563827"/>
          </a:xfrm>
          <a:prstGeom prst="straightConnector1">
            <a:avLst/>
          </a:prstGeom>
          <a:ln w="1905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a:stCxn id="8199" idx="3"/>
            <a:endCxn id="4" idx="1"/>
          </p:cNvCxnSpPr>
          <p:nvPr/>
        </p:nvCxnSpPr>
        <p:spPr>
          <a:xfrm>
            <a:off x="2409511" y="785485"/>
            <a:ext cx="3702102" cy="1173889"/>
          </a:xfrm>
          <a:prstGeom prst="straightConnector1">
            <a:avLst/>
          </a:prstGeom>
          <a:ln w="1905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a:xfrm>
            <a:off x="2409511" y="2060848"/>
            <a:ext cx="3692864" cy="0"/>
          </a:xfrm>
          <a:prstGeom prst="straightConnector1">
            <a:avLst/>
          </a:prstGeom>
          <a:ln w="1905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Connecteur droit avec flèche 44"/>
          <p:cNvCxnSpPr>
            <a:endCxn id="6" idx="1"/>
          </p:cNvCxnSpPr>
          <p:nvPr/>
        </p:nvCxnSpPr>
        <p:spPr>
          <a:xfrm>
            <a:off x="2409511" y="2636912"/>
            <a:ext cx="3692864" cy="0"/>
          </a:xfrm>
          <a:prstGeom prst="straightConnector1">
            <a:avLst/>
          </a:prstGeom>
          <a:ln w="1905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Text Box 35"/>
          <p:cNvSpPr txBox="1">
            <a:spLocks noChangeArrowheads="1"/>
          </p:cNvSpPr>
          <p:nvPr/>
        </p:nvSpPr>
        <p:spPr bwMode="auto">
          <a:xfrm>
            <a:off x="3149375" y="156835"/>
            <a:ext cx="1673521" cy="523220"/>
          </a:xfrm>
          <a:prstGeom prst="rect">
            <a:avLst/>
          </a:prstGeom>
          <a:solidFill>
            <a:srgbClr val="FF0000"/>
          </a:solidFill>
          <a:ln w="9525">
            <a:solidFill>
              <a:schemeClr val="tx2"/>
            </a:solidFill>
            <a:miter lim="800000"/>
            <a:headEnd/>
            <a:tailEnd/>
          </a:ln>
          <a:extLst/>
        </p:spPr>
        <p:txBody>
          <a:bodyPr wrap="square">
            <a:spAutoFit/>
          </a:bodyPr>
          <a:lstStyle>
            <a:lvl1pPr algn="l">
              <a:spcBef>
                <a:spcPct val="20000"/>
              </a:spcBef>
              <a:buSzPct val="120000"/>
              <a:buChar char="•"/>
              <a:defRPr sz="2600">
                <a:solidFill>
                  <a:schemeClr val="bg1"/>
                </a:solidFill>
                <a:latin typeface="Arial Narrow" panose="020B0606020202030204" pitchFamily="34" charset="0"/>
              </a:defRPr>
            </a:lvl1pPr>
            <a:lvl2pPr marL="742950" indent="-285750" algn="l">
              <a:spcBef>
                <a:spcPct val="20000"/>
              </a:spcBef>
              <a:buFont typeface="Wingdings" panose="05000000000000000000" pitchFamily="2" charset="2"/>
              <a:buChar char="§"/>
              <a:defRPr sz="2400">
                <a:solidFill>
                  <a:schemeClr val="bg1"/>
                </a:solidFill>
                <a:latin typeface="Arial Narrow" panose="020B0606020202030204" pitchFamily="34" charset="0"/>
              </a:defRPr>
            </a:lvl2pPr>
            <a:lvl3pPr marL="1143000" indent="-228600" algn="l">
              <a:spcBef>
                <a:spcPct val="20000"/>
              </a:spcBef>
              <a:buChar char="•"/>
              <a:defRPr sz="2200">
                <a:solidFill>
                  <a:schemeClr val="bg1"/>
                </a:solidFill>
                <a:latin typeface="Arial Narrow" panose="020B060602020203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SzTx/>
              <a:buFontTx/>
              <a:buNone/>
            </a:pPr>
            <a:r>
              <a:rPr lang="fr-BE" altLang="fr-FR" sz="2800" dirty="0" smtClean="0">
                <a:solidFill>
                  <a:schemeClr val="tx1"/>
                </a:solidFill>
              </a:rPr>
              <a:t>Nos outils</a:t>
            </a:r>
            <a:endParaRPr lang="fr-BE" altLang="fr-FR" sz="2800" dirty="0">
              <a:solidFill>
                <a:schemeClr val="tx1"/>
              </a:solidFill>
            </a:endParaRPr>
          </a:p>
        </p:txBody>
      </p:sp>
      <p:pic>
        <p:nvPicPr>
          <p:cNvPr id="33"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49485" y="149009"/>
            <a:ext cx="1066530" cy="1224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5" name="Connecteur droit avec flèche 34"/>
          <p:cNvCxnSpPr/>
          <p:nvPr/>
        </p:nvCxnSpPr>
        <p:spPr>
          <a:xfrm>
            <a:off x="7954542" y="1414135"/>
            <a:ext cx="0" cy="307176"/>
          </a:xfrm>
          <a:prstGeom prst="straightConnector1">
            <a:avLst/>
          </a:prstGeom>
          <a:ln w="1905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1914219" y="5336748"/>
            <a:ext cx="6408712" cy="1323439"/>
          </a:xfrm>
          <a:prstGeom prst="rect">
            <a:avLst/>
          </a:prstGeom>
          <a:solidFill>
            <a:schemeClr val="accent5">
              <a:lumMod val="50000"/>
            </a:schemeClr>
          </a:solidFill>
          <a:ln>
            <a:solidFill>
              <a:schemeClr val="tx2"/>
            </a:solidFill>
          </a:ln>
        </p:spPr>
        <p:txBody>
          <a:bodyPr wrap="square" rtlCol="0">
            <a:spAutoFit/>
          </a:bodyPr>
          <a:lstStyle/>
          <a:p>
            <a:r>
              <a:rPr lang="fr-BE" sz="2000" dirty="0" smtClean="0">
                <a:solidFill>
                  <a:schemeClr val="tx2"/>
                </a:solidFill>
                <a:latin typeface="+mj-lt"/>
              </a:rPr>
              <a:t>Enquête : prise de température en cas de suspicion de métrite puerpérale : : Jamais 9, parfois 4</a:t>
            </a:r>
          </a:p>
          <a:p>
            <a:r>
              <a:rPr lang="fr-BE" sz="2000" dirty="0">
                <a:solidFill>
                  <a:schemeClr val="tx2"/>
                </a:solidFill>
                <a:latin typeface="+mj-lt"/>
              </a:rPr>
              <a:t>Vous êtes « équipés » :  20 d’entre vous disposent d’un échographe et d’un spéculum </a:t>
            </a:r>
            <a:r>
              <a:rPr lang="fr-BE" sz="2000" dirty="0" smtClean="0">
                <a:solidFill>
                  <a:schemeClr val="tx2"/>
                </a:solidFill>
                <a:latin typeface="+mj-lt"/>
              </a:rPr>
              <a:t>vaginal </a:t>
            </a:r>
            <a:endParaRPr lang="fr-BE" sz="2000" dirty="0">
              <a:solidFill>
                <a:schemeClr val="tx2"/>
              </a:solidFill>
              <a:latin typeface="+mj-lt"/>
            </a:endParaRPr>
          </a:p>
        </p:txBody>
      </p:sp>
    </p:spTree>
    <p:extLst>
      <p:ext uri="{BB962C8B-B14F-4D97-AF65-F5344CB8AC3E}">
        <p14:creationId xmlns:p14="http://schemas.microsoft.com/office/powerpoint/2010/main" val="121033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9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19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78EA7F27-D1AC-4F8B-97DD-BE4455A39874}" type="slidenum">
              <a:rPr lang="fr-FR" altLang="fr-FR" smtClean="0"/>
              <a:pPr/>
              <a:t>28</a:t>
            </a:fld>
            <a:endParaRPr lang="fr-FR" altLang="fr-FR"/>
          </a:p>
        </p:txBody>
      </p:sp>
      <p:pic>
        <p:nvPicPr>
          <p:cNvPr id="147458" name="Picture 2" descr="C:\Users\User\Documents\Propédeutiques infections utérin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302" y="548680"/>
            <a:ext cx="8855965"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9248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6819" y="252637"/>
            <a:ext cx="3024584" cy="720725"/>
          </a:xfrm>
        </p:spPr>
        <p:txBody>
          <a:bodyPr/>
          <a:lstStyle/>
          <a:p>
            <a:r>
              <a:rPr lang="fr-BE" dirty="0" smtClean="0"/>
              <a:t>Inspection vaginale</a:t>
            </a:r>
            <a:endParaRPr lang="fr-BE" dirty="0"/>
          </a:p>
        </p:txBody>
      </p:sp>
      <p:sp>
        <p:nvSpPr>
          <p:cNvPr id="4" name="Espace réservé du numéro de diapositive 3"/>
          <p:cNvSpPr>
            <a:spLocks noGrp="1"/>
          </p:cNvSpPr>
          <p:nvPr>
            <p:ph type="sldNum" sz="quarter" idx="10"/>
          </p:nvPr>
        </p:nvSpPr>
        <p:spPr/>
        <p:txBody>
          <a:bodyPr/>
          <a:lstStyle/>
          <a:p>
            <a:fld id="{78EA7F27-D1AC-4F8B-97DD-BE4455A39874}" type="slidenum">
              <a:rPr lang="fr-FR" altLang="fr-FR" smtClean="0"/>
              <a:pPr/>
              <a:t>29</a:t>
            </a:fld>
            <a:endParaRPr lang="fr-FR" altLang="fr-FR"/>
          </a:p>
        </p:txBody>
      </p:sp>
      <p:pic>
        <p:nvPicPr>
          <p:cNvPr id="145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149080"/>
            <a:ext cx="3264363"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5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716147"/>
            <a:ext cx="2808312" cy="2626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54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689" y="2286847"/>
            <a:ext cx="4365476" cy="1719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541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8854" y="188640"/>
            <a:ext cx="4926732" cy="1698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249032" y="5655343"/>
            <a:ext cx="4757836" cy="830997"/>
          </a:xfrm>
          <a:prstGeom prst="rect">
            <a:avLst/>
          </a:prstGeom>
          <a:solidFill>
            <a:schemeClr val="accent5">
              <a:lumMod val="50000"/>
            </a:schemeClr>
          </a:solidFill>
          <a:ln>
            <a:solidFill>
              <a:schemeClr val="tx2"/>
            </a:solidFill>
          </a:ln>
        </p:spPr>
        <p:txBody>
          <a:bodyPr wrap="square">
            <a:spAutoFit/>
          </a:bodyPr>
          <a:lstStyle/>
          <a:p>
            <a:r>
              <a:rPr lang="fr-BE" u="sng" dirty="0" smtClean="0">
                <a:solidFill>
                  <a:schemeClr val="tx2"/>
                </a:solidFill>
                <a:latin typeface="+mn-lt"/>
              </a:rPr>
              <a:t>Enquête</a:t>
            </a:r>
            <a:r>
              <a:rPr lang="fr-BE" dirty="0" smtClean="0">
                <a:solidFill>
                  <a:schemeClr val="tx2"/>
                </a:solidFill>
                <a:latin typeface="+mn-lt"/>
              </a:rPr>
              <a:t> : Disposez-vous </a:t>
            </a:r>
            <a:r>
              <a:rPr lang="fr-BE" dirty="0">
                <a:solidFill>
                  <a:schemeClr val="tx2"/>
                </a:solidFill>
                <a:latin typeface="+mn-lt"/>
              </a:rPr>
              <a:t>d’un </a:t>
            </a:r>
            <a:r>
              <a:rPr lang="fr-BE" dirty="0" err="1">
                <a:solidFill>
                  <a:schemeClr val="tx2"/>
                </a:solidFill>
                <a:latin typeface="+mn-lt"/>
              </a:rPr>
              <a:t>Metricheck</a:t>
            </a:r>
            <a:r>
              <a:rPr lang="fr-BE" dirty="0">
                <a:solidFill>
                  <a:schemeClr val="tx2"/>
                </a:solidFill>
                <a:latin typeface="+mn-lt"/>
              </a:rPr>
              <a:t> Non 4, Je ne connais pas 18</a:t>
            </a:r>
          </a:p>
        </p:txBody>
      </p:sp>
    </p:spTree>
    <p:extLst>
      <p:ext uri="{BB962C8B-B14F-4D97-AF65-F5344CB8AC3E}">
        <p14:creationId xmlns:p14="http://schemas.microsoft.com/office/powerpoint/2010/main" val="2722200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288" y="260350"/>
            <a:ext cx="8061325" cy="936402"/>
          </a:xfrm>
          <a:solidFill>
            <a:schemeClr val="accent6">
              <a:lumMod val="50000"/>
            </a:schemeClr>
          </a:solidFill>
        </p:spPr>
        <p:txBody>
          <a:bodyPr/>
          <a:lstStyle/>
          <a:p>
            <a:r>
              <a:rPr lang="fr-BE" dirty="0" smtClean="0"/>
              <a:t>Qui êtes-vous ? (bilan mini-</a:t>
            </a:r>
            <a:r>
              <a:rPr lang="fr-BE" dirty="0" err="1" smtClean="0"/>
              <a:t>enqûete</a:t>
            </a:r>
            <a:r>
              <a:rPr lang="fr-BE" dirty="0" smtClean="0"/>
              <a:t> octobre 2015)</a:t>
            </a:r>
            <a:br>
              <a:rPr lang="fr-BE" dirty="0" smtClean="0"/>
            </a:br>
            <a:r>
              <a:rPr lang="fr-BE" dirty="0" smtClean="0"/>
              <a:t>22 réponses </a:t>
            </a:r>
            <a:endParaRPr lang="fr-BE" dirty="0"/>
          </a:p>
        </p:txBody>
      </p:sp>
      <p:sp>
        <p:nvSpPr>
          <p:cNvPr id="3" name="Espace réservé du contenu 2"/>
          <p:cNvSpPr>
            <a:spLocks noGrp="1"/>
          </p:cNvSpPr>
          <p:nvPr>
            <p:ph idx="1"/>
          </p:nvPr>
        </p:nvSpPr>
        <p:spPr>
          <a:xfrm>
            <a:off x="323528" y="1700808"/>
            <a:ext cx="8423275" cy="4680520"/>
          </a:xfrm>
        </p:spPr>
        <p:txBody>
          <a:bodyPr/>
          <a:lstStyle/>
          <a:p>
            <a:r>
              <a:rPr lang="fr-BE" sz="2200" dirty="0" smtClean="0"/>
              <a:t>Vous faites en moyenne 3880 inséminations par an (2000 </a:t>
            </a:r>
            <a:r>
              <a:rPr lang="fr-BE" sz="2200" dirty="0"/>
              <a:t>à 7000</a:t>
            </a:r>
            <a:r>
              <a:rPr lang="fr-BE" sz="2200" dirty="0" smtClean="0"/>
              <a:t>)</a:t>
            </a:r>
          </a:p>
          <a:p>
            <a:r>
              <a:rPr lang="fr-BE" sz="2200" dirty="0" smtClean="0"/>
              <a:t>Ceux qui disposent d’un spéculum vaginal l’utilisent</a:t>
            </a:r>
          </a:p>
          <a:p>
            <a:pPr lvl="1"/>
            <a:r>
              <a:rPr lang="fr-BE" sz="2200" dirty="0" smtClean="0"/>
              <a:t>Tous les jours : 3</a:t>
            </a:r>
          </a:p>
          <a:p>
            <a:pPr lvl="1"/>
            <a:r>
              <a:rPr lang="fr-BE" sz="2200" dirty="0" smtClean="0"/>
              <a:t>Sur chaque vache visitée/inséminée : 5</a:t>
            </a:r>
          </a:p>
          <a:p>
            <a:pPr lvl="1"/>
            <a:r>
              <a:rPr lang="fr-BE" sz="2200" dirty="0" smtClean="0"/>
              <a:t>&lt; 10 fois par semaine : 5</a:t>
            </a:r>
          </a:p>
          <a:p>
            <a:pPr lvl="1"/>
            <a:r>
              <a:rPr lang="fr-BE" sz="2200" dirty="0" smtClean="0"/>
              <a:t>10 à 60 fois par semaine : 4</a:t>
            </a:r>
          </a:p>
          <a:p>
            <a:r>
              <a:rPr lang="fr-BE" sz="2200" dirty="0" smtClean="0"/>
              <a:t>Vous êtes 18 à nettoyer la vulve avant insémination (1 ne le fait jamais et 3 le font parfois) </a:t>
            </a:r>
          </a:p>
          <a:p>
            <a:r>
              <a:rPr lang="fr-BE" sz="2200" dirty="0" smtClean="0"/>
              <a:t>Vous ne désinfectez jamais (17) la vulve avant insémination et 1 parfois</a:t>
            </a:r>
          </a:p>
          <a:p>
            <a:r>
              <a:rPr lang="fr-BE" sz="2000" dirty="0" smtClean="0"/>
              <a:t>Vous êtes 3/22 à utiliser une chemise.</a:t>
            </a:r>
            <a:endParaRPr lang="fr-BE" sz="2000" dirty="0"/>
          </a:p>
        </p:txBody>
      </p:sp>
      <p:sp>
        <p:nvSpPr>
          <p:cNvPr id="4" name="Espace réservé du numéro de diapositive 3"/>
          <p:cNvSpPr>
            <a:spLocks noGrp="1"/>
          </p:cNvSpPr>
          <p:nvPr>
            <p:ph type="sldNum" sz="quarter" idx="10"/>
          </p:nvPr>
        </p:nvSpPr>
        <p:spPr/>
        <p:txBody>
          <a:bodyPr/>
          <a:lstStyle/>
          <a:p>
            <a:fld id="{78EA7F27-D1AC-4F8B-97DD-BE4455A39874}" type="slidenum">
              <a:rPr lang="fr-FR" altLang="fr-FR" smtClean="0"/>
              <a:pPr/>
              <a:t>3</a:t>
            </a:fld>
            <a:endParaRPr lang="fr-FR" altLang="fr-FR"/>
          </a:p>
        </p:txBody>
      </p:sp>
    </p:spTree>
    <p:extLst>
      <p:ext uri="{BB962C8B-B14F-4D97-AF65-F5344CB8AC3E}">
        <p14:creationId xmlns:p14="http://schemas.microsoft.com/office/powerpoint/2010/main" val="2868283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6819" y="252637"/>
            <a:ext cx="3024584" cy="720725"/>
          </a:xfrm>
        </p:spPr>
        <p:txBody>
          <a:bodyPr/>
          <a:lstStyle/>
          <a:p>
            <a:r>
              <a:rPr lang="fr-BE" dirty="0" smtClean="0"/>
              <a:t>Inspection vulvaire</a:t>
            </a:r>
            <a:endParaRPr lang="fr-BE" dirty="0"/>
          </a:p>
        </p:txBody>
      </p:sp>
      <p:sp>
        <p:nvSpPr>
          <p:cNvPr id="4" name="Espace réservé du numéro de diapositive 3"/>
          <p:cNvSpPr>
            <a:spLocks noGrp="1"/>
          </p:cNvSpPr>
          <p:nvPr>
            <p:ph type="sldNum" sz="quarter" idx="10"/>
          </p:nvPr>
        </p:nvSpPr>
        <p:spPr/>
        <p:txBody>
          <a:bodyPr/>
          <a:lstStyle/>
          <a:p>
            <a:fld id="{78EA7F27-D1AC-4F8B-97DD-BE4455A39874}" type="slidenum">
              <a:rPr lang="fr-FR" altLang="fr-FR" smtClean="0"/>
              <a:pPr/>
              <a:t>30</a:t>
            </a:fld>
            <a:endParaRPr lang="fr-FR" altLang="fr-FR"/>
          </a:p>
        </p:txBody>
      </p:sp>
      <p:pic>
        <p:nvPicPr>
          <p:cNvPr id="8" name="Picture 32"/>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4427984" y="1151400"/>
            <a:ext cx="3437742" cy="5403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3" descr="dia1780"/>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510223" y="1124744"/>
            <a:ext cx="3600400" cy="259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4"/>
          <p:cNvPicPr>
            <a:picLocks noChangeAspect="1" noChangeArrowheads="1"/>
          </p:cNvPicPr>
          <p:nvPr/>
        </p:nvPicPr>
        <p:blipFill>
          <a:blip r:embed="rId4">
            <a:lum bright="18000"/>
            <a:extLst>
              <a:ext uri="{28A0092B-C50C-407E-A947-70E740481C1C}">
                <a14:useLocalDpi xmlns:a14="http://schemas.microsoft.com/office/drawing/2010/main" val="0"/>
              </a:ext>
            </a:extLst>
          </a:blip>
          <a:srcRect/>
          <a:stretch>
            <a:fillRect/>
          </a:stretch>
        </p:blipFill>
        <p:spPr bwMode="auto">
          <a:xfrm>
            <a:off x="510223" y="3805120"/>
            <a:ext cx="3653135" cy="27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243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7106"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fld id="{75307A37-CADE-489F-8723-EDD3D9EF3EAD}" type="slidenum">
              <a:rPr lang="fr-FR" altLang="fr-FR" sz="1400"/>
              <a:pPr>
                <a:spcBef>
                  <a:spcPct val="0"/>
                </a:spcBef>
                <a:buClrTx/>
                <a:buFontTx/>
                <a:buNone/>
              </a:pPr>
              <a:t>31</a:t>
            </a:fld>
            <a:endParaRPr lang="fr-FR" altLang="fr-FR" sz="1400"/>
          </a:p>
        </p:txBody>
      </p:sp>
      <p:pic>
        <p:nvPicPr>
          <p:cNvPr id="47107" name="Picture 2"/>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250825" y="1341438"/>
            <a:ext cx="4321175" cy="219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6547" name="Picture 3" descr="corps jau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3789363"/>
            <a:ext cx="417512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4"/>
          <p:cNvSpPr>
            <a:spLocks noGrp="1" noChangeArrowheads="1"/>
          </p:cNvSpPr>
          <p:nvPr>
            <p:ph type="title"/>
          </p:nvPr>
        </p:nvSpPr>
        <p:spPr>
          <a:xfrm>
            <a:off x="245327" y="172602"/>
            <a:ext cx="3168154" cy="600074"/>
          </a:xfrm>
          <a:solidFill>
            <a:srgbClr val="990000"/>
          </a:solidFill>
          <a:ln>
            <a:solidFill>
              <a:schemeClr val="tx2"/>
            </a:solidFill>
            <a:miter lim="800000"/>
            <a:headEnd/>
            <a:tailEnd/>
          </a:ln>
        </p:spPr>
        <p:txBody>
          <a:bodyPr/>
          <a:lstStyle/>
          <a:p>
            <a:r>
              <a:rPr lang="fr-BE" altLang="fr-FR" sz="2400" dirty="0" smtClean="0"/>
              <a:t>Examen échographique </a:t>
            </a:r>
            <a:endParaRPr lang="fr-FR" altLang="fr-FR" sz="2400" dirty="0" smtClean="0"/>
          </a:p>
        </p:txBody>
      </p:sp>
      <p:pic>
        <p:nvPicPr>
          <p:cNvPr id="876549" name="Picture 5" descr="endometrite 2eme deg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3716338"/>
            <a:ext cx="4310063"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6"/>
          <p:cNvPicPr>
            <a:picLocks noChangeAspect="1" noChangeArrowheads="1"/>
          </p:cNvPicPr>
          <p:nvPr/>
        </p:nvPicPr>
        <p:blipFill>
          <a:blip r:embed="rId5">
            <a:extLst>
              <a:ext uri="{28A0092B-C50C-407E-A947-70E740481C1C}">
                <a14:useLocalDpi xmlns:a14="http://schemas.microsoft.com/office/drawing/2010/main" val="0"/>
              </a:ext>
            </a:extLst>
          </a:blip>
          <a:srcRect l="45000" t="12283" r="1418" b="42520"/>
          <a:stretch>
            <a:fillRect/>
          </a:stretch>
        </p:blipFill>
        <p:spPr bwMode="auto">
          <a:xfrm>
            <a:off x="5508625" y="981075"/>
            <a:ext cx="3098800"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2" name="Line 7"/>
          <p:cNvSpPr>
            <a:spLocks noChangeShapeType="1"/>
          </p:cNvSpPr>
          <p:nvPr/>
        </p:nvSpPr>
        <p:spPr bwMode="auto">
          <a:xfrm flipH="1">
            <a:off x="4572000" y="2133600"/>
            <a:ext cx="863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BE"/>
          </a:p>
        </p:txBody>
      </p:sp>
      <p:sp>
        <p:nvSpPr>
          <p:cNvPr id="47113" name="Text Box 8"/>
          <p:cNvSpPr txBox="1">
            <a:spLocks noChangeArrowheads="1"/>
          </p:cNvSpPr>
          <p:nvPr/>
        </p:nvSpPr>
        <p:spPr bwMode="auto">
          <a:xfrm>
            <a:off x="7720013" y="422275"/>
            <a:ext cx="11541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r>
              <a:rPr lang="fr-BE" altLang="fr-FR" sz="1800"/>
              <a:t>(ENV Lyon)</a:t>
            </a:r>
            <a:endParaRPr lang="fr-FR" altLang="fr-FR"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765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765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39938"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fld id="{BC39F60D-C7E2-4587-882A-41A282CD11B4}" type="slidenum">
              <a:rPr lang="fr-FR" altLang="fr-FR" sz="1400"/>
              <a:pPr>
                <a:spcBef>
                  <a:spcPct val="0"/>
                </a:spcBef>
                <a:buClrTx/>
                <a:buFontTx/>
                <a:buNone/>
              </a:pPr>
              <a:t>32</a:t>
            </a:fld>
            <a:endParaRPr lang="fr-FR" altLang="fr-FR" sz="1400"/>
          </a:p>
        </p:txBody>
      </p:sp>
      <p:sp>
        <p:nvSpPr>
          <p:cNvPr id="39939" name="Text Box 2"/>
          <p:cNvSpPr txBox="1">
            <a:spLocks noChangeArrowheads="1"/>
          </p:cNvSpPr>
          <p:nvPr/>
        </p:nvSpPr>
        <p:spPr bwMode="auto">
          <a:xfrm>
            <a:off x="2484438" y="549275"/>
            <a:ext cx="2509837" cy="71120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eaLnBrk="1" hangingPunct="1">
              <a:spcBef>
                <a:spcPct val="0"/>
              </a:spcBef>
              <a:buClrTx/>
              <a:buFontTx/>
              <a:buNone/>
            </a:pPr>
            <a:r>
              <a:rPr lang="fr-BE" altLang="fr-FR" sz="2000">
                <a:solidFill>
                  <a:srgbClr val="FFFF00"/>
                </a:solidFill>
              </a:rPr>
              <a:t>Examen d’une vache </a:t>
            </a:r>
          </a:p>
          <a:p>
            <a:pPr eaLnBrk="1" hangingPunct="1">
              <a:spcBef>
                <a:spcPct val="0"/>
              </a:spcBef>
              <a:buClrTx/>
              <a:buFontTx/>
              <a:buNone/>
            </a:pPr>
            <a:r>
              <a:rPr lang="fr-BE" altLang="fr-FR" sz="2000">
                <a:solidFill>
                  <a:srgbClr val="FFFF00"/>
                </a:solidFill>
              </a:rPr>
              <a:t>suspecte d’endométrite</a:t>
            </a:r>
            <a:endParaRPr lang="fr-FR" altLang="fr-FR" sz="2000">
              <a:solidFill>
                <a:srgbClr val="FFFF00"/>
              </a:solidFill>
            </a:endParaRPr>
          </a:p>
        </p:txBody>
      </p:sp>
      <p:sp>
        <p:nvSpPr>
          <p:cNvPr id="39940" name="Text Box 3"/>
          <p:cNvSpPr txBox="1">
            <a:spLocks noChangeArrowheads="1"/>
          </p:cNvSpPr>
          <p:nvPr/>
        </p:nvSpPr>
        <p:spPr bwMode="auto">
          <a:xfrm>
            <a:off x="5580063" y="714375"/>
            <a:ext cx="1614487" cy="376238"/>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eaLnBrk="1" hangingPunct="1">
              <a:spcBef>
                <a:spcPct val="0"/>
              </a:spcBef>
              <a:buClrTx/>
              <a:buFontTx/>
              <a:buNone/>
            </a:pPr>
            <a:r>
              <a:rPr lang="fr-BE" altLang="fr-FR" sz="1800">
                <a:solidFill>
                  <a:srgbClr val="FFFF00"/>
                </a:solidFill>
              </a:rPr>
              <a:t>Examen général </a:t>
            </a:r>
            <a:endParaRPr lang="fr-FR" altLang="fr-FR" sz="1800">
              <a:solidFill>
                <a:srgbClr val="FFFF00"/>
              </a:solidFill>
            </a:endParaRPr>
          </a:p>
        </p:txBody>
      </p:sp>
      <p:sp>
        <p:nvSpPr>
          <p:cNvPr id="39941" name="Text Box 4"/>
          <p:cNvSpPr txBox="1">
            <a:spLocks noChangeArrowheads="1"/>
          </p:cNvSpPr>
          <p:nvPr/>
        </p:nvSpPr>
        <p:spPr bwMode="auto">
          <a:xfrm>
            <a:off x="2843213" y="1700213"/>
            <a:ext cx="1373187"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lgn="ctr" eaLnBrk="1" hangingPunct="1">
              <a:spcBef>
                <a:spcPct val="0"/>
              </a:spcBef>
              <a:buClrTx/>
              <a:buFontTx/>
              <a:buNone/>
            </a:pPr>
            <a:r>
              <a:rPr lang="fr-BE" altLang="fr-FR" sz="1800"/>
              <a:t>Examen local </a:t>
            </a:r>
            <a:endParaRPr lang="fr-FR" altLang="fr-FR" sz="1800"/>
          </a:p>
        </p:txBody>
      </p:sp>
      <p:sp>
        <p:nvSpPr>
          <p:cNvPr id="39942" name="Line 5"/>
          <p:cNvSpPr>
            <a:spLocks noChangeShapeType="1"/>
          </p:cNvSpPr>
          <p:nvPr/>
        </p:nvSpPr>
        <p:spPr bwMode="auto">
          <a:xfrm>
            <a:off x="5003800" y="909638"/>
            <a:ext cx="576263" cy="0"/>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fr-BE"/>
          </a:p>
        </p:txBody>
      </p:sp>
      <p:sp>
        <p:nvSpPr>
          <p:cNvPr id="39943" name="Text Box 6"/>
          <p:cNvSpPr txBox="1">
            <a:spLocks noChangeArrowheads="1"/>
          </p:cNvSpPr>
          <p:nvPr/>
        </p:nvSpPr>
        <p:spPr bwMode="auto">
          <a:xfrm>
            <a:off x="323850" y="714375"/>
            <a:ext cx="1144588"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eaLnBrk="1" hangingPunct="1">
              <a:spcBef>
                <a:spcPct val="0"/>
              </a:spcBef>
              <a:buClrTx/>
              <a:buFontTx/>
              <a:buNone/>
            </a:pPr>
            <a:r>
              <a:rPr lang="fr-BE" altLang="fr-FR" sz="1800"/>
              <a:t>Anamnèse </a:t>
            </a:r>
            <a:endParaRPr lang="fr-FR" altLang="fr-FR" sz="1800"/>
          </a:p>
        </p:txBody>
      </p:sp>
      <p:sp>
        <p:nvSpPr>
          <p:cNvPr id="39944" name="Line 7"/>
          <p:cNvSpPr>
            <a:spLocks noChangeShapeType="1"/>
          </p:cNvSpPr>
          <p:nvPr/>
        </p:nvSpPr>
        <p:spPr bwMode="auto">
          <a:xfrm flipH="1" flipV="1">
            <a:off x="1476375" y="908050"/>
            <a:ext cx="1008063"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BE"/>
          </a:p>
        </p:txBody>
      </p:sp>
      <p:sp>
        <p:nvSpPr>
          <p:cNvPr id="39945" name="Line 8"/>
          <p:cNvSpPr>
            <a:spLocks noChangeShapeType="1"/>
          </p:cNvSpPr>
          <p:nvPr/>
        </p:nvSpPr>
        <p:spPr bwMode="auto">
          <a:xfrm>
            <a:off x="3492500" y="1268413"/>
            <a:ext cx="0" cy="4333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BE"/>
          </a:p>
        </p:txBody>
      </p:sp>
      <p:sp>
        <p:nvSpPr>
          <p:cNvPr id="871433" name="Text Box 9"/>
          <p:cNvSpPr txBox="1">
            <a:spLocks noChangeArrowheads="1"/>
          </p:cNvSpPr>
          <p:nvPr/>
        </p:nvSpPr>
        <p:spPr bwMode="auto">
          <a:xfrm>
            <a:off x="5233988" y="2730500"/>
            <a:ext cx="1371600"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lgn="ctr" eaLnBrk="1" hangingPunct="1">
              <a:spcBef>
                <a:spcPct val="0"/>
              </a:spcBef>
              <a:buClrTx/>
              <a:buFontTx/>
              <a:buNone/>
            </a:pPr>
            <a:r>
              <a:rPr lang="fr-BE" altLang="fr-FR" sz="1800"/>
              <a:t>Hyperthermie </a:t>
            </a:r>
            <a:endParaRPr lang="fr-FR" altLang="fr-FR" sz="1800"/>
          </a:p>
        </p:txBody>
      </p:sp>
      <p:sp>
        <p:nvSpPr>
          <p:cNvPr id="871434" name="Text Box 10"/>
          <p:cNvSpPr txBox="1">
            <a:spLocks noChangeArrowheads="1"/>
          </p:cNvSpPr>
          <p:nvPr/>
        </p:nvSpPr>
        <p:spPr bwMode="auto">
          <a:xfrm>
            <a:off x="2700338" y="4724400"/>
            <a:ext cx="5054600"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eaLnBrk="1" hangingPunct="1">
              <a:spcBef>
                <a:spcPct val="0"/>
              </a:spcBef>
              <a:buClrTx/>
              <a:buFontTx/>
              <a:buNone/>
            </a:pPr>
            <a:r>
              <a:rPr lang="fr-BE" altLang="fr-FR" sz="1800" dirty="0"/>
              <a:t>Intérêt de la prise de température : stratégie thérapeutique</a:t>
            </a:r>
          </a:p>
          <a:p>
            <a:pPr eaLnBrk="1" hangingPunct="1">
              <a:spcBef>
                <a:spcPct val="0"/>
              </a:spcBef>
              <a:buClrTx/>
              <a:buFontTx/>
              <a:buChar char="-"/>
            </a:pPr>
            <a:r>
              <a:rPr lang="fr-BE" altLang="fr-FR" sz="1800" dirty="0"/>
              <a:t> Examen si &gt; 39,1 °C</a:t>
            </a:r>
          </a:p>
          <a:p>
            <a:pPr eaLnBrk="1" hangingPunct="1">
              <a:spcBef>
                <a:spcPct val="0"/>
              </a:spcBef>
              <a:buClrTx/>
              <a:buFontTx/>
              <a:buChar char="-"/>
            </a:pPr>
            <a:r>
              <a:rPr lang="fr-BE" altLang="fr-FR" sz="1800" dirty="0"/>
              <a:t> Antibiothérapie si &gt; 39,4°C pendant plus de deux jours </a:t>
            </a:r>
          </a:p>
          <a:p>
            <a:pPr eaLnBrk="1" hangingPunct="1">
              <a:spcBef>
                <a:spcPct val="0"/>
              </a:spcBef>
              <a:buClrTx/>
              <a:buFontTx/>
              <a:buNone/>
            </a:pPr>
            <a:r>
              <a:rPr lang="fr-BE" altLang="fr-FR" sz="1800" dirty="0"/>
              <a:t>(</a:t>
            </a:r>
            <a:r>
              <a:rPr lang="fr-BE" altLang="fr-FR" sz="1800" dirty="0" err="1"/>
              <a:t>Kristula</a:t>
            </a:r>
            <a:r>
              <a:rPr lang="fr-BE" altLang="fr-FR" sz="1800" dirty="0"/>
              <a:t> et al. 2001)</a:t>
            </a:r>
            <a:endParaRPr lang="fr-FR" altLang="fr-FR" sz="1800" dirty="0"/>
          </a:p>
        </p:txBody>
      </p:sp>
      <p:sp>
        <p:nvSpPr>
          <p:cNvPr id="871435" name="Text Box 11"/>
          <p:cNvSpPr txBox="1">
            <a:spLocks noChangeArrowheads="1"/>
          </p:cNvSpPr>
          <p:nvPr/>
        </p:nvSpPr>
        <p:spPr bwMode="auto">
          <a:xfrm>
            <a:off x="107950" y="2492375"/>
            <a:ext cx="4535488"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eaLnBrk="1" hangingPunct="1">
              <a:spcBef>
                <a:spcPct val="0"/>
              </a:spcBef>
              <a:buClrTx/>
              <a:buFontTx/>
              <a:buNone/>
            </a:pPr>
            <a:r>
              <a:rPr lang="fr-BE" altLang="fr-FR" sz="1800" u="sng"/>
              <a:t>Prise de la température : méthode peu exacte</a:t>
            </a:r>
            <a:r>
              <a:rPr lang="fr-BE" altLang="fr-FR" sz="1800"/>
              <a:t> </a:t>
            </a:r>
            <a:br>
              <a:rPr lang="fr-BE" altLang="fr-FR" sz="1800"/>
            </a:br>
            <a:r>
              <a:rPr lang="fr-BE" altLang="fr-FR" sz="1800"/>
              <a:t>Pas de relations entre T°, persistante et élevée </a:t>
            </a:r>
          </a:p>
          <a:p>
            <a:pPr eaLnBrk="1" hangingPunct="1">
              <a:spcBef>
                <a:spcPct val="0"/>
              </a:spcBef>
              <a:buClrTx/>
              <a:buFontTx/>
              <a:buNone/>
            </a:pPr>
            <a:r>
              <a:rPr lang="fr-BE" altLang="fr-FR" sz="1800"/>
              <a:t>(&gt; 39,7°C) et  la charge bactérienne sauf Prevotella) (Sheldon et al. 2004)</a:t>
            </a:r>
            <a:endParaRPr lang="fr-FR" altLang="fr-FR" sz="1800"/>
          </a:p>
        </p:txBody>
      </p:sp>
      <p:grpSp>
        <p:nvGrpSpPr>
          <p:cNvPr id="2" name="Group 12"/>
          <p:cNvGrpSpPr>
            <a:grpSpLocks/>
          </p:cNvGrpSpPr>
          <p:nvPr/>
        </p:nvGrpSpPr>
        <p:grpSpPr bwMode="auto">
          <a:xfrm>
            <a:off x="6962775" y="908050"/>
            <a:ext cx="1371600" cy="1190625"/>
            <a:chOff x="4386" y="572"/>
            <a:chExt cx="864" cy="750"/>
          </a:xfrm>
        </p:grpSpPr>
        <p:sp>
          <p:nvSpPr>
            <p:cNvPr id="39953" name="Text Box 13"/>
            <p:cNvSpPr txBox="1">
              <a:spLocks noChangeArrowheads="1"/>
            </p:cNvSpPr>
            <p:nvPr/>
          </p:nvSpPr>
          <p:spPr bwMode="auto">
            <a:xfrm>
              <a:off x="4386" y="1085"/>
              <a:ext cx="864" cy="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lgn="ctr" eaLnBrk="1" hangingPunct="1">
                <a:spcBef>
                  <a:spcPct val="0"/>
                </a:spcBef>
                <a:buClrTx/>
                <a:buFontTx/>
                <a:buNone/>
              </a:pPr>
              <a:r>
                <a:rPr lang="fr-BE" altLang="fr-FR" sz="1800"/>
                <a:t>Divers signes </a:t>
              </a:r>
              <a:endParaRPr lang="fr-FR" altLang="fr-FR" sz="1800"/>
            </a:p>
          </p:txBody>
        </p:sp>
        <p:sp>
          <p:nvSpPr>
            <p:cNvPr id="39954" name="Line 14"/>
            <p:cNvSpPr>
              <a:spLocks noChangeShapeType="1"/>
            </p:cNvSpPr>
            <p:nvPr/>
          </p:nvSpPr>
          <p:spPr bwMode="auto">
            <a:xfrm>
              <a:off x="4513" y="572"/>
              <a:ext cx="2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39955" name="Line 15"/>
            <p:cNvSpPr>
              <a:spLocks noChangeShapeType="1"/>
            </p:cNvSpPr>
            <p:nvPr/>
          </p:nvSpPr>
          <p:spPr bwMode="auto">
            <a:xfrm>
              <a:off x="4740" y="572"/>
              <a:ext cx="0" cy="54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BE"/>
            </a:p>
          </p:txBody>
        </p:sp>
      </p:grpSp>
      <p:sp>
        <p:nvSpPr>
          <p:cNvPr id="871440" name="Line 16"/>
          <p:cNvSpPr>
            <a:spLocks noChangeShapeType="1"/>
          </p:cNvSpPr>
          <p:nvPr/>
        </p:nvSpPr>
        <p:spPr bwMode="auto">
          <a:xfrm>
            <a:off x="5867400" y="1125538"/>
            <a:ext cx="0" cy="158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BE"/>
          </a:p>
        </p:txBody>
      </p:sp>
      <p:sp>
        <p:nvSpPr>
          <p:cNvPr id="871441" name="Line 17"/>
          <p:cNvSpPr>
            <a:spLocks noChangeShapeType="1"/>
          </p:cNvSpPr>
          <p:nvPr/>
        </p:nvSpPr>
        <p:spPr bwMode="auto">
          <a:xfrm flipH="1">
            <a:off x="4643438" y="2924175"/>
            <a:ext cx="5762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BE"/>
          </a:p>
        </p:txBody>
      </p:sp>
      <p:sp>
        <p:nvSpPr>
          <p:cNvPr id="871442" name="Line 18"/>
          <p:cNvSpPr>
            <a:spLocks noChangeShapeType="1"/>
          </p:cNvSpPr>
          <p:nvPr/>
        </p:nvSpPr>
        <p:spPr bwMode="auto">
          <a:xfrm>
            <a:off x="5795963" y="3141663"/>
            <a:ext cx="0" cy="1582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B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14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7143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714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7143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714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71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1433" grpId="0" animBg="1"/>
      <p:bldP spid="871434" grpId="0" animBg="1"/>
      <p:bldP spid="871435" grpId="0" animBg="1"/>
      <p:bldP spid="871440" grpId="0" animBg="1"/>
      <p:bldP spid="871441" grpId="0" animBg="1"/>
      <p:bldP spid="87144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9154"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fld id="{6FA893C5-D797-47D8-98B9-BF7ACE5467F2}" type="slidenum">
              <a:rPr lang="fr-FR" altLang="fr-FR" sz="1400"/>
              <a:pPr>
                <a:spcBef>
                  <a:spcPct val="0"/>
                </a:spcBef>
                <a:buClrTx/>
                <a:buFontTx/>
                <a:buNone/>
              </a:pPr>
              <a:t>33</a:t>
            </a:fld>
            <a:endParaRPr lang="fr-FR" altLang="fr-FR" sz="1400"/>
          </a:p>
        </p:txBody>
      </p:sp>
      <p:sp>
        <p:nvSpPr>
          <p:cNvPr id="49155" name="Rectangle 2"/>
          <p:cNvSpPr>
            <a:spLocks noGrp="1" noChangeArrowheads="1"/>
          </p:cNvSpPr>
          <p:nvPr>
            <p:ph type="title"/>
          </p:nvPr>
        </p:nvSpPr>
        <p:spPr>
          <a:solidFill>
            <a:srgbClr val="990000"/>
          </a:solidFill>
          <a:ln>
            <a:solidFill>
              <a:schemeClr val="tx2"/>
            </a:solidFill>
            <a:miter lim="800000"/>
            <a:headEnd/>
            <a:tailEnd/>
          </a:ln>
        </p:spPr>
        <p:txBody>
          <a:bodyPr/>
          <a:lstStyle/>
          <a:p>
            <a:r>
              <a:rPr lang="fr-BE" altLang="fr-FR" dirty="0" smtClean="0"/>
              <a:t>La </a:t>
            </a:r>
            <a:r>
              <a:rPr lang="fr-BE" altLang="fr-FR" dirty="0" err="1" smtClean="0"/>
              <a:t>cytobrosse</a:t>
            </a:r>
            <a:r>
              <a:rPr lang="fr-BE" altLang="fr-FR" dirty="0" smtClean="0"/>
              <a:t> </a:t>
            </a:r>
            <a:r>
              <a:rPr lang="fr-BE" altLang="fr-FR" sz="2200" dirty="0" smtClean="0"/>
              <a:t>(</a:t>
            </a:r>
            <a:r>
              <a:rPr lang="fr-FR" altLang="fr-FR" sz="2200" dirty="0" smtClean="0">
                <a:hlinkClick r:id="rId2"/>
              </a:rPr>
              <a:t>http://www.be.fishersci.com/</a:t>
            </a:r>
            <a:r>
              <a:rPr lang="fr-FR" altLang="fr-FR" sz="2200" dirty="0" smtClean="0"/>
              <a:t>) </a:t>
            </a:r>
            <a:r>
              <a:rPr lang="fr-BE" altLang="fr-FR" sz="2000" dirty="0" smtClean="0"/>
              <a:t>(</a:t>
            </a:r>
            <a:r>
              <a:rPr lang="fr-BE" altLang="fr-FR" sz="2000" dirty="0" err="1" smtClean="0"/>
              <a:t>Deguillaume</a:t>
            </a:r>
            <a:r>
              <a:rPr lang="fr-BE" altLang="fr-FR" sz="2000" dirty="0" smtClean="0"/>
              <a:t> 2007)</a:t>
            </a:r>
            <a:endParaRPr lang="fr-FR" altLang="fr-FR" sz="2000" dirty="0" smtClean="0"/>
          </a:p>
        </p:txBody>
      </p:sp>
      <p:pic>
        <p:nvPicPr>
          <p:cNvPr id="491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268413"/>
            <a:ext cx="7343775"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3573463"/>
            <a:ext cx="5689600" cy="265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re 1"/>
          <p:cNvSpPr>
            <a:spLocks noGrp="1"/>
          </p:cNvSpPr>
          <p:nvPr>
            <p:ph type="title"/>
          </p:nvPr>
        </p:nvSpPr>
        <p:spPr>
          <a:xfrm>
            <a:off x="395288" y="260350"/>
            <a:ext cx="5616575" cy="431800"/>
          </a:xfrm>
          <a:ln>
            <a:miter lim="800000"/>
            <a:headEnd/>
            <a:tailEnd/>
          </a:ln>
        </p:spPr>
        <p:txBody>
          <a:bodyPr/>
          <a:lstStyle/>
          <a:p>
            <a:r>
              <a:rPr lang="fr-BE" altLang="fr-FR" sz="2400" smtClean="0"/>
              <a:t>Cytotape : Pascottini et al. Theriogenology 2015</a:t>
            </a:r>
          </a:p>
        </p:txBody>
      </p:sp>
      <p:sp>
        <p:nvSpPr>
          <p:cNvPr id="50179" name="Espace réservé du numéro de diapositive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E9892E0-83BC-4AD7-925F-DD476AFD0FD7}" type="slidenum">
              <a:rPr lang="fr-FR" altLang="fr-FR" sz="1400">
                <a:latin typeface="Arial Narrow" pitchFamily="34" charset="0"/>
              </a:rPr>
              <a:pPr/>
              <a:t>34</a:t>
            </a:fld>
            <a:endParaRPr lang="fr-FR" altLang="fr-FR" sz="1400">
              <a:latin typeface="Arial Narrow" pitchFamily="34" charset="0"/>
            </a:endParaRPr>
          </a:p>
        </p:txBody>
      </p:sp>
      <p:pic>
        <p:nvPicPr>
          <p:cNvPr id="50180"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1413" y="908050"/>
            <a:ext cx="7031037"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4274" name="Espace réservé du pied de page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r>
              <a:rPr lang="fr-BE" altLang="fr-FR" sz="1400" smtClean="0"/>
              <a:t>Prof. Ch. Hanzen - Les infections utérines chez la vache</a:t>
            </a:r>
            <a:endParaRPr lang="fr-FR" altLang="fr-FR" sz="1400" smtClean="0"/>
          </a:p>
        </p:txBody>
      </p:sp>
      <p:sp>
        <p:nvSpPr>
          <p:cNvPr id="54275"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fld id="{F874BBB9-B5F8-45F5-AE42-B9B32D25F5C9}" type="slidenum">
              <a:rPr lang="fr-FR" altLang="fr-FR" sz="1400"/>
              <a:pPr>
                <a:spcBef>
                  <a:spcPct val="0"/>
                </a:spcBef>
                <a:buClrTx/>
                <a:buFontTx/>
                <a:buNone/>
              </a:pPr>
              <a:t>35</a:t>
            </a:fld>
            <a:endParaRPr lang="fr-FR" altLang="fr-FR" sz="1400"/>
          </a:p>
        </p:txBody>
      </p:sp>
      <p:sp>
        <p:nvSpPr>
          <p:cNvPr id="54276" name="Rectangle 2"/>
          <p:cNvSpPr>
            <a:spLocks noGrp="1" noChangeArrowheads="1"/>
          </p:cNvSpPr>
          <p:nvPr>
            <p:ph type="title"/>
          </p:nvPr>
        </p:nvSpPr>
        <p:spPr>
          <a:solidFill>
            <a:srgbClr val="990000"/>
          </a:solidFill>
          <a:ln>
            <a:solidFill>
              <a:schemeClr val="tx2"/>
            </a:solidFill>
            <a:miter lim="800000"/>
            <a:headEnd/>
            <a:tailEnd/>
          </a:ln>
        </p:spPr>
        <p:txBody>
          <a:bodyPr/>
          <a:lstStyle/>
          <a:p>
            <a:r>
              <a:rPr lang="fr-BE" altLang="fr-FR" smtClean="0"/>
              <a:t>L’examen cytologique </a:t>
            </a:r>
            <a:r>
              <a:rPr lang="fr-BE" altLang="fr-FR" sz="2000" smtClean="0"/>
              <a:t>(Deguillaume 2007)</a:t>
            </a:r>
            <a:endParaRPr lang="fr-FR" altLang="fr-FR" sz="2200" smtClean="0"/>
          </a:p>
        </p:txBody>
      </p:sp>
      <p:pic>
        <p:nvPicPr>
          <p:cNvPr id="5427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268413"/>
            <a:ext cx="6696075"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Text Box 4"/>
          <p:cNvSpPr txBox="1">
            <a:spLocks noChangeArrowheads="1"/>
          </p:cNvSpPr>
          <p:nvPr/>
        </p:nvSpPr>
        <p:spPr bwMode="auto">
          <a:xfrm>
            <a:off x="2916238" y="1773238"/>
            <a:ext cx="1295400" cy="3429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eaLnBrk="1" hangingPunct="1">
              <a:spcBef>
                <a:spcPct val="0"/>
              </a:spcBef>
              <a:buClrTx/>
              <a:buFontTx/>
              <a:buNone/>
            </a:pPr>
            <a:r>
              <a:rPr lang="fr-FR" altLang="fr-FR" sz="1800">
                <a:solidFill>
                  <a:srgbClr val="FF3300"/>
                </a:solidFill>
              </a:rPr>
              <a:t>Erythrocyte</a:t>
            </a:r>
          </a:p>
        </p:txBody>
      </p:sp>
      <p:sp>
        <p:nvSpPr>
          <p:cNvPr id="54279" name="Text Box 5"/>
          <p:cNvSpPr txBox="1">
            <a:spLocks noChangeArrowheads="1"/>
          </p:cNvSpPr>
          <p:nvPr/>
        </p:nvSpPr>
        <p:spPr bwMode="auto">
          <a:xfrm>
            <a:off x="5724525" y="1484313"/>
            <a:ext cx="1943100" cy="3429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eaLnBrk="1" hangingPunct="1">
              <a:spcBef>
                <a:spcPct val="0"/>
              </a:spcBef>
              <a:buClrTx/>
              <a:buFontTx/>
              <a:buNone/>
            </a:pPr>
            <a:r>
              <a:rPr lang="fr-FR" altLang="fr-FR" sz="1800">
                <a:solidFill>
                  <a:srgbClr val="FF3300"/>
                </a:solidFill>
              </a:rPr>
              <a:t>Cellule épithéliale</a:t>
            </a:r>
          </a:p>
        </p:txBody>
      </p:sp>
      <p:sp>
        <p:nvSpPr>
          <p:cNvPr id="54280" name="Text Box 6"/>
          <p:cNvSpPr txBox="1">
            <a:spLocks noChangeArrowheads="1"/>
          </p:cNvSpPr>
          <p:nvPr/>
        </p:nvSpPr>
        <p:spPr bwMode="auto">
          <a:xfrm>
            <a:off x="3708400" y="4941888"/>
            <a:ext cx="1800225" cy="3429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eaLnBrk="1" hangingPunct="1">
              <a:spcBef>
                <a:spcPct val="0"/>
              </a:spcBef>
              <a:buClrTx/>
              <a:buFontTx/>
              <a:buNone/>
            </a:pPr>
            <a:r>
              <a:rPr lang="fr-BE" altLang="fr-FR" sz="1800">
                <a:solidFill>
                  <a:srgbClr val="FF3300"/>
                </a:solidFill>
              </a:rPr>
              <a:t>Neutrophile (GNN)</a:t>
            </a:r>
            <a:endParaRPr lang="fr-FR" altLang="fr-FR" sz="1800">
              <a:solidFill>
                <a:srgbClr val="FF3300"/>
              </a:solidFill>
            </a:endParaRPr>
          </a:p>
        </p:txBody>
      </p:sp>
      <p:sp>
        <p:nvSpPr>
          <p:cNvPr id="54281" name="Line 7"/>
          <p:cNvSpPr>
            <a:spLocks noChangeShapeType="1"/>
          </p:cNvSpPr>
          <p:nvPr/>
        </p:nvSpPr>
        <p:spPr bwMode="auto">
          <a:xfrm>
            <a:off x="3492500" y="2133600"/>
            <a:ext cx="431800" cy="4318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fr-BE"/>
          </a:p>
        </p:txBody>
      </p:sp>
      <p:sp>
        <p:nvSpPr>
          <p:cNvPr id="54282" name="Line 8"/>
          <p:cNvSpPr>
            <a:spLocks noChangeShapeType="1"/>
          </p:cNvSpPr>
          <p:nvPr/>
        </p:nvSpPr>
        <p:spPr bwMode="auto">
          <a:xfrm>
            <a:off x="6156325" y="1844675"/>
            <a:ext cx="0" cy="2159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fr-BE"/>
          </a:p>
        </p:txBody>
      </p:sp>
      <p:sp>
        <p:nvSpPr>
          <p:cNvPr id="54283" name="Line 9"/>
          <p:cNvSpPr>
            <a:spLocks noChangeShapeType="1"/>
          </p:cNvSpPr>
          <p:nvPr/>
        </p:nvSpPr>
        <p:spPr bwMode="auto">
          <a:xfrm flipV="1">
            <a:off x="4356100" y="4652963"/>
            <a:ext cx="0" cy="288925"/>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fr-BE"/>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re 1"/>
          <p:cNvSpPr>
            <a:spLocks noGrp="1"/>
          </p:cNvSpPr>
          <p:nvPr>
            <p:ph type="title"/>
          </p:nvPr>
        </p:nvSpPr>
        <p:spPr>
          <a:xfrm>
            <a:off x="395288" y="260350"/>
            <a:ext cx="5976937" cy="431800"/>
          </a:xfrm>
          <a:ln>
            <a:miter lim="800000"/>
            <a:headEnd/>
            <a:tailEnd/>
          </a:ln>
        </p:spPr>
        <p:txBody>
          <a:bodyPr/>
          <a:lstStyle/>
          <a:p>
            <a:r>
              <a:rPr lang="fr-BE" altLang="fr-FR" sz="2400" smtClean="0"/>
              <a:t>Cytotape : Pascottini et al. Theriogenology 2015</a:t>
            </a:r>
          </a:p>
        </p:txBody>
      </p:sp>
      <p:sp>
        <p:nvSpPr>
          <p:cNvPr id="51203" name="Espace réservé du numéro de diapositive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E8D6D97-A5BD-4A78-8932-0236B25B4A4B}" type="slidenum">
              <a:rPr lang="fr-FR" altLang="fr-FR" sz="1400">
                <a:latin typeface="Arial Narrow" pitchFamily="34" charset="0"/>
              </a:rPr>
              <a:pPr/>
              <a:t>36</a:t>
            </a:fld>
            <a:endParaRPr lang="fr-FR" altLang="fr-FR" sz="1400">
              <a:latin typeface="Arial Narrow" pitchFamily="34" charset="0"/>
            </a:endParaRPr>
          </a:p>
        </p:txBody>
      </p:sp>
      <p:pic>
        <p:nvPicPr>
          <p:cNvPr id="51204"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908720"/>
            <a:ext cx="8098584" cy="576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re 1"/>
          <p:cNvSpPr>
            <a:spLocks noGrp="1"/>
          </p:cNvSpPr>
          <p:nvPr>
            <p:ph type="title"/>
          </p:nvPr>
        </p:nvSpPr>
        <p:spPr>
          <a:xfrm>
            <a:off x="395289" y="260350"/>
            <a:ext cx="3888680" cy="576362"/>
          </a:xfrm>
          <a:ln>
            <a:miter lim="800000"/>
            <a:headEnd/>
            <a:tailEnd/>
          </a:ln>
        </p:spPr>
        <p:txBody>
          <a:bodyPr/>
          <a:lstStyle/>
          <a:p>
            <a:r>
              <a:rPr lang="fr-BE" altLang="fr-FR" sz="2400" dirty="0" smtClean="0">
                <a:latin typeface="+mn-lt"/>
                <a:cs typeface="Arial" panose="020B0604020202020204" pitchFamily="34" charset="0"/>
              </a:rPr>
              <a:t>Biopsie et bactériologie </a:t>
            </a:r>
          </a:p>
        </p:txBody>
      </p:sp>
      <p:sp>
        <p:nvSpPr>
          <p:cNvPr id="50179" name="Espace réservé du numéro de diapositive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E9892E0-83BC-4AD7-925F-DD476AFD0FD7}" type="slidenum">
              <a:rPr lang="fr-FR" altLang="fr-FR" sz="1400">
                <a:latin typeface="Arial Narrow" pitchFamily="34" charset="0"/>
              </a:rPr>
              <a:pPr/>
              <a:t>37</a:t>
            </a:fld>
            <a:endParaRPr lang="fr-FR" altLang="fr-FR" sz="1400">
              <a:latin typeface="Arial Narrow" pitchFamily="34" charset="0"/>
            </a:endParaRPr>
          </a:p>
        </p:txBody>
      </p:sp>
      <p:pic>
        <p:nvPicPr>
          <p:cNvPr id="148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2996952"/>
            <a:ext cx="4511904" cy="2463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Grafik 2" descr="DSC0005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527" y="1700808"/>
            <a:ext cx="3813175"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29182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9394" name="Espace réservé du numéro de diapositive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fld id="{DABCB76C-301E-4F71-BEFC-6668ADC0549C}" type="slidenum">
              <a:rPr lang="fr-FR" altLang="fr-FR" sz="1400"/>
              <a:pPr>
                <a:spcBef>
                  <a:spcPct val="0"/>
                </a:spcBef>
                <a:buClrTx/>
                <a:buFontTx/>
                <a:buNone/>
              </a:pPr>
              <a:t>38</a:t>
            </a:fld>
            <a:endParaRPr lang="fr-FR" altLang="fr-FR" sz="1400"/>
          </a:p>
        </p:txBody>
      </p:sp>
      <p:sp>
        <p:nvSpPr>
          <p:cNvPr id="59395" name="Rectangle 2"/>
          <p:cNvSpPr>
            <a:spLocks noGrp="1" noChangeArrowheads="1"/>
          </p:cNvSpPr>
          <p:nvPr>
            <p:ph type="title"/>
          </p:nvPr>
        </p:nvSpPr>
        <p:spPr>
          <a:xfrm>
            <a:off x="250825" y="1844675"/>
            <a:ext cx="8713788" cy="1584325"/>
          </a:xfrm>
          <a:solidFill>
            <a:schemeClr val="accent2">
              <a:lumMod val="50000"/>
            </a:schemeClr>
          </a:solidFill>
          <a:ln>
            <a:solidFill>
              <a:schemeClr val="tx1"/>
            </a:solidFill>
            <a:miter lim="800000"/>
            <a:headEnd/>
            <a:tailEnd/>
          </a:ln>
        </p:spPr>
        <p:txBody>
          <a:bodyPr/>
          <a:lstStyle/>
          <a:p>
            <a:pPr marL="28575" indent="-28575"/>
            <a:r>
              <a:rPr lang="fr-BE" altLang="fr-FR" sz="4000" smtClean="0"/>
              <a:t>Mais qu’elle est la valeur relative de ces méthodes ? </a:t>
            </a:r>
            <a:endParaRPr lang="fr-FR" altLang="fr-FR" sz="400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288" y="260351"/>
            <a:ext cx="8061325" cy="504354"/>
          </a:xfrm>
          <a:solidFill>
            <a:schemeClr val="accent5">
              <a:lumMod val="50000"/>
            </a:schemeClr>
          </a:solidFill>
          <a:ln>
            <a:solidFill>
              <a:schemeClr val="tx2"/>
            </a:solidFill>
          </a:ln>
        </p:spPr>
        <p:txBody>
          <a:bodyPr/>
          <a:lstStyle/>
          <a:p>
            <a:r>
              <a:rPr lang="fr-BE" dirty="0" smtClean="0">
                <a:solidFill>
                  <a:schemeClr val="tx2"/>
                </a:solidFill>
              </a:rPr>
              <a:t>Enquête : Propédeutiques de la métrite puerpérale (&lt; 21 J)</a:t>
            </a:r>
            <a:endParaRPr lang="fr-BE" dirty="0">
              <a:solidFill>
                <a:schemeClr val="tx2"/>
              </a:solidFill>
            </a:endParaRPr>
          </a:p>
        </p:txBody>
      </p:sp>
      <p:sp>
        <p:nvSpPr>
          <p:cNvPr id="4" name="Espace réservé du numéro de diapositive 3"/>
          <p:cNvSpPr>
            <a:spLocks noGrp="1"/>
          </p:cNvSpPr>
          <p:nvPr>
            <p:ph type="sldNum" sz="quarter" idx="10"/>
          </p:nvPr>
        </p:nvSpPr>
        <p:spPr/>
        <p:txBody>
          <a:bodyPr/>
          <a:lstStyle/>
          <a:p>
            <a:fld id="{78EA7F27-D1AC-4F8B-97DD-BE4455A39874}" type="slidenum">
              <a:rPr lang="fr-FR" altLang="fr-FR" smtClean="0"/>
              <a:pPr/>
              <a:t>39</a:t>
            </a:fld>
            <a:endParaRPr lang="fr-FR" altLang="fr-FR"/>
          </a:p>
        </p:txBody>
      </p:sp>
      <p:graphicFrame>
        <p:nvGraphicFramePr>
          <p:cNvPr id="7" name="Tableau 6"/>
          <p:cNvGraphicFramePr>
            <a:graphicFrameLocks noGrp="1"/>
          </p:cNvGraphicFramePr>
          <p:nvPr>
            <p:extLst>
              <p:ext uri="{D42A27DB-BD31-4B8C-83A1-F6EECF244321}">
                <p14:modId xmlns:p14="http://schemas.microsoft.com/office/powerpoint/2010/main" val="2127909121"/>
              </p:ext>
            </p:extLst>
          </p:nvPr>
        </p:nvGraphicFramePr>
        <p:xfrm>
          <a:off x="251520" y="1412776"/>
          <a:ext cx="8352928" cy="4464504"/>
        </p:xfrm>
        <a:graphic>
          <a:graphicData uri="http://schemas.openxmlformats.org/drawingml/2006/table">
            <a:tbl>
              <a:tblPr/>
              <a:tblGrid>
                <a:gridCol w="4483420"/>
                <a:gridCol w="967377"/>
                <a:gridCol w="967377"/>
                <a:gridCol w="967377"/>
                <a:gridCol w="967377"/>
              </a:tblGrid>
              <a:tr h="372042">
                <a:tc>
                  <a:txBody>
                    <a:bodyPr/>
                    <a:lstStyle/>
                    <a:p>
                      <a:pPr algn="l" fontAlgn="t"/>
                      <a:r>
                        <a:rPr lang="fr-BE" sz="2000" b="0" i="0" u="none" strike="noStrike" dirty="0">
                          <a:solidFill>
                            <a:srgbClr val="000000"/>
                          </a:solidFill>
                          <a:effectLst/>
                          <a:latin typeface="Calibri"/>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fr-BE" sz="2000" b="0" i="0" u="none" strike="noStrike">
                          <a:solidFill>
                            <a:srgbClr val="000000"/>
                          </a:solidFill>
                          <a:effectLst/>
                          <a:latin typeface="Calibri"/>
                        </a:rPr>
                        <a:t>&lt; 21 J</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t"/>
                      <a:r>
                        <a:rPr lang="fr-BE" sz="2000" b="0" i="0" u="none" strike="noStrike">
                          <a:solidFill>
                            <a:srgbClr val="000000"/>
                          </a:solidFill>
                          <a:effectLst/>
                          <a:latin typeface="Calibri"/>
                        </a:rPr>
                        <a:t>&lt; 21 J</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t"/>
                      <a:r>
                        <a:rPr lang="fr-BE" sz="2000" b="0" i="0" u="none" strike="noStrike">
                          <a:solidFill>
                            <a:srgbClr val="000000"/>
                          </a:solidFill>
                          <a:effectLst/>
                          <a:latin typeface="Calibri"/>
                        </a:rPr>
                        <a:t>&lt; 21 J</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t"/>
                      <a:r>
                        <a:rPr lang="fr-BE" sz="2000" b="0" i="0" u="none" strike="noStrike">
                          <a:solidFill>
                            <a:srgbClr val="000000"/>
                          </a:solidFill>
                          <a:effectLst/>
                          <a:latin typeface="Calibri"/>
                        </a:rPr>
                        <a:t>&lt; 21 J</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372042">
                <a:tc>
                  <a:txBody>
                    <a:bodyPr/>
                    <a:lstStyle/>
                    <a:p>
                      <a:pPr algn="l" fontAlgn="t"/>
                      <a:r>
                        <a:rPr lang="fr-BE" sz="2000" b="0" i="0" u="none" strike="noStrike">
                          <a:solidFill>
                            <a:srgbClr val="000000"/>
                          </a:solidFill>
                          <a:effectLst/>
                          <a:latin typeface="Calibri"/>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fr-BE" sz="2000" b="1" i="0" u="none" strike="noStrike">
                          <a:solidFill>
                            <a:srgbClr val="000000"/>
                          </a:solidFill>
                          <a:effectLst/>
                          <a:latin typeface="Calibri"/>
                        </a:rPr>
                        <a:t>Syst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t"/>
                      <a:r>
                        <a:rPr lang="fr-BE" sz="2000" b="1" i="0" u="none" strike="noStrike">
                          <a:solidFill>
                            <a:srgbClr val="000000"/>
                          </a:solidFill>
                          <a:effectLst/>
                          <a:latin typeface="Calibri"/>
                        </a:rPr>
                        <a:t>Pfs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t"/>
                      <a:r>
                        <a:rPr lang="fr-BE" sz="2000" b="1" i="0" u="none" strike="noStrike">
                          <a:solidFill>
                            <a:srgbClr val="000000"/>
                          </a:solidFill>
                          <a:effectLst/>
                          <a:latin typeface="Calibri"/>
                        </a:rPr>
                        <a:t>Jam</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t"/>
                      <a:r>
                        <a:rPr lang="fr-BE" sz="2000" b="1" i="0" u="none" strike="noStrike">
                          <a:solidFill>
                            <a:srgbClr val="000000"/>
                          </a:solidFill>
                          <a:effectLst/>
                          <a:latin typeface="Calibri"/>
                        </a:rPr>
                        <a:t>Tot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372042">
                <a:tc>
                  <a:txBody>
                    <a:bodyPr/>
                    <a:lstStyle/>
                    <a:p>
                      <a:pPr algn="l" fontAlgn="t"/>
                      <a:r>
                        <a:rPr lang="fr-BE" sz="2000" b="0" i="0" u="none" strike="noStrike">
                          <a:solidFill>
                            <a:srgbClr val="000000"/>
                          </a:solidFill>
                          <a:effectLst/>
                          <a:latin typeface="Calibri"/>
                        </a:rPr>
                        <a:t>Prise de température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fr-BE" sz="2000" b="0" i="0" u="none" strike="noStrike">
                          <a:solidFill>
                            <a:srgbClr val="000000"/>
                          </a:solidFill>
                          <a:effectLst/>
                          <a:latin typeface="Calibri"/>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t"/>
                      <a:r>
                        <a:rPr lang="fr-BE" sz="2000" b="0" i="0" u="none" strike="noStrike">
                          <a:solidFill>
                            <a:srgbClr val="000000"/>
                          </a:solidFill>
                          <a:effectLst/>
                          <a:latin typeface="Calibri"/>
                        </a:rPr>
                        <a:t>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t"/>
                      <a:r>
                        <a:rPr lang="fr-BE" sz="2000" b="0" i="0" u="none" strike="noStrike" dirty="0">
                          <a:solidFill>
                            <a:srgbClr val="000000"/>
                          </a:solidFill>
                          <a:effectLst/>
                          <a:latin typeface="Calibri"/>
                        </a:rPr>
                        <a:t>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t"/>
                      <a:r>
                        <a:rPr lang="fr-BE" sz="2000" b="0" i="0" u="none" strike="noStrike">
                          <a:solidFill>
                            <a:srgbClr val="000000"/>
                          </a:solidFill>
                          <a:effectLst/>
                          <a:latin typeface="Calibri"/>
                        </a:rPr>
                        <a:t>17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372042">
                <a:tc>
                  <a:txBody>
                    <a:bodyPr/>
                    <a:lstStyle/>
                    <a:p>
                      <a:pPr algn="l" fontAlgn="t"/>
                      <a:r>
                        <a:rPr lang="fr-BE" sz="2000" b="0" i="0" u="none" strike="noStrike">
                          <a:solidFill>
                            <a:srgbClr val="000000"/>
                          </a:solidFill>
                          <a:effectLst/>
                          <a:latin typeface="Calibri"/>
                        </a:rPr>
                        <a:t>Examen général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fr-BE" sz="2000" b="0" i="0" u="none" strike="noStrike">
                          <a:solidFill>
                            <a:srgbClr val="000000"/>
                          </a:solidFill>
                          <a:effectLst/>
                          <a:latin typeface="Calibri"/>
                        </a:rPr>
                        <a:t>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t"/>
                      <a:r>
                        <a:rPr lang="fr-BE" sz="2000" b="0" i="0" u="none" strike="noStrike">
                          <a:solidFill>
                            <a:srgbClr val="000000"/>
                          </a:solidFill>
                          <a:effectLst/>
                          <a:latin typeface="Calibri"/>
                        </a:rPr>
                        <a:t>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t"/>
                      <a:r>
                        <a:rPr lang="fr-BE" sz="2000" b="0" i="0" u="none" strike="noStrike">
                          <a:solidFill>
                            <a:srgbClr val="000000"/>
                          </a:solidFill>
                          <a:effectLst/>
                          <a:latin typeface="Calibri"/>
                        </a:rPr>
                        <a:t>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t"/>
                      <a:r>
                        <a:rPr lang="fr-BE" sz="2000" b="0" i="0" u="none" strike="noStrike">
                          <a:solidFill>
                            <a:srgbClr val="000000"/>
                          </a:solidFill>
                          <a:effectLst/>
                          <a:latin typeface="Calibri"/>
                        </a:rPr>
                        <a:t>17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372042">
                <a:tc>
                  <a:txBody>
                    <a:bodyPr/>
                    <a:lstStyle/>
                    <a:p>
                      <a:pPr algn="l" fontAlgn="t"/>
                      <a:r>
                        <a:rPr lang="fr-BE" sz="2000" b="0" i="0" u="none" strike="noStrike">
                          <a:solidFill>
                            <a:srgbClr val="000000"/>
                          </a:solidFill>
                          <a:effectLst/>
                          <a:latin typeface="Calibri"/>
                        </a:rPr>
                        <a:t>Inspection visuelle région périnéale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fr-BE" sz="2000" b="0" i="0" u="none" strike="noStrike">
                          <a:solidFill>
                            <a:srgbClr val="000000"/>
                          </a:solidFill>
                          <a:effectLst/>
                          <a:latin typeface="Calibri"/>
                        </a:rPr>
                        <a:t>12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t"/>
                      <a:r>
                        <a:rPr lang="fr-BE" sz="2000" b="0" i="0" u="none" strike="noStrike">
                          <a:solidFill>
                            <a:srgbClr val="000000"/>
                          </a:solidFill>
                          <a:effectLst/>
                          <a:latin typeface="Calibri"/>
                        </a:rPr>
                        <a:t>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t"/>
                      <a:r>
                        <a:rPr lang="fr-BE" sz="2000" b="0" i="0" u="none" strike="noStrike">
                          <a:solidFill>
                            <a:srgbClr val="000000"/>
                          </a:solidFill>
                          <a:effectLst/>
                          <a:latin typeface="Calibri"/>
                        </a:rPr>
                        <a:t>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t"/>
                      <a:r>
                        <a:rPr lang="fr-BE" sz="2000" b="0" i="0" u="none" strike="noStrike">
                          <a:solidFill>
                            <a:srgbClr val="000000"/>
                          </a:solidFill>
                          <a:effectLst/>
                          <a:latin typeface="Calibri"/>
                        </a:rPr>
                        <a:t>20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372042">
                <a:tc>
                  <a:txBody>
                    <a:bodyPr/>
                    <a:lstStyle/>
                    <a:p>
                      <a:pPr algn="l" fontAlgn="t"/>
                      <a:r>
                        <a:rPr lang="fr-BE" sz="2000" b="0" i="0" u="none" strike="noStrike">
                          <a:solidFill>
                            <a:srgbClr val="000000"/>
                          </a:solidFill>
                          <a:effectLst/>
                          <a:latin typeface="Calibri"/>
                        </a:rPr>
                        <a:t>Palpation transrectale de l'utérus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fr-BE" sz="2000" b="0" i="0" u="none" strike="noStrike">
                          <a:solidFill>
                            <a:srgbClr val="000000"/>
                          </a:solidFill>
                          <a:effectLst/>
                          <a:latin typeface="Calibri"/>
                        </a:rPr>
                        <a:t>18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t"/>
                      <a:r>
                        <a:rPr lang="fr-BE" sz="2000" b="0" i="0" u="none" strike="noStrike">
                          <a:solidFill>
                            <a:srgbClr val="000000"/>
                          </a:solidFill>
                          <a:effectLst/>
                          <a:latin typeface="Calibri"/>
                        </a:rPr>
                        <a:t>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t"/>
                      <a:r>
                        <a:rPr lang="fr-BE" sz="2000" b="0" i="0" u="none" strike="noStrike">
                          <a:solidFill>
                            <a:srgbClr val="000000"/>
                          </a:solidFill>
                          <a:effectLst/>
                          <a:latin typeface="Calibri"/>
                        </a:rPr>
                        <a:t>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t"/>
                      <a:r>
                        <a:rPr lang="fr-BE" sz="2000" b="0" i="0" u="none" strike="noStrike">
                          <a:solidFill>
                            <a:srgbClr val="000000"/>
                          </a:solidFill>
                          <a:effectLst/>
                          <a:latin typeface="Calibri"/>
                        </a:rPr>
                        <a:t>21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372042">
                <a:tc>
                  <a:txBody>
                    <a:bodyPr/>
                    <a:lstStyle/>
                    <a:p>
                      <a:pPr algn="l" fontAlgn="t"/>
                      <a:r>
                        <a:rPr lang="fr-BE" sz="2000" b="0" i="0" u="none" strike="noStrike">
                          <a:solidFill>
                            <a:srgbClr val="000000"/>
                          </a:solidFill>
                          <a:effectLst/>
                          <a:latin typeface="Calibri"/>
                        </a:rPr>
                        <a:t>Examen échographique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fr-BE" sz="2000" b="0" i="0" u="none" strike="noStrike">
                          <a:solidFill>
                            <a:srgbClr val="000000"/>
                          </a:solidFill>
                          <a:effectLst/>
                          <a:latin typeface="Calibri"/>
                        </a:rPr>
                        <a:t>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t"/>
                      <a:r>
                        <a:rPr lang="fr-BE" sz="2000" b="0" i="0" u="none" strike="noStrike">
                          <a:solidFill>
                            <a:srgbClr val="000000"/>
                          </a:solidFill>
                          <a:effectLst/>
                          <a:latin typeface="Calibri"/>
                        </a:rPr>
                        <a:t>11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t"/>
                      <a:r>
                        <a:rPr lang="fr-BE" sz="2000" b="0" i="0" u="none" strike="noStrike">
                          <a:solidFill>
                            <a:srgbClr val="000000"/>
                          </a:solidFill>
                          <a:effectLst/>
                          <a:latin typeface="Calibri"/>
                        </a:rPr>
                        <a:t>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t"/>
                      <a:r>
                        <a:rPr lang="fr-BE" sz="2000" b="0" i="0" u="none" strike="noStrike">
                          <a:solidFill>
                            <a:srgbClr val="000000"/>
                          </a:solidFill>
                          <a:effectLst/>
                          <a:latin typeface="Calibri"/>
                        </a:rPr>
                        <a:t>19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372042">
                <a:tc>
                  <a:txBody>
                    <a:bodyPr/>
                    <a:lstStyle/>
                    <a:p>
                      <a:pPr algn="l" fontAlgn="t"/>
                      <a:r>
                        <a:rPr lang="fr-BE" sz="2000" b="0" i="0" u="none" strike="noStrike">
                          <a:solidFill>
                            <a:srgbClr val="000000"/>
                          </a:solidFill>
                          <a:effectLst/>
                          <a:latin typeface="Calibri"/>
                        </a:rPr>
                        <a:t>Examen vaginal (spéculum)</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fr-BE" sz="2000" b="0" i="0" u="none" strike="noStrike">
                          <a:solidFill>
                            <a:srgbClr val="000000"/>
                          </a:solidFill>
                          <a:effectLst/>
                          <a:latin typeface="Calibri"/>
                        </a:rPr>
                        <a:t>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t"/>
                      <a:r>
                        <a:rPr lang="fr-BE" sz="2000" b="0" i="0" u="none" strike="noStrike">
                          <a:solidFill>
                            <a:srgbClr val="000000"/>
                          </a:solidFill>
                          <a:effectLst/>
                          <a:latin typeface="Calibri"/>
                        </a:rPr>
                        <a:t>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t"/>
                      <a:r>
                        <a:rPr lang="fr-BE" sz="2000" b="0" i="0" u="none" strike="noStrike">
                          <a:solidFill>
                            <a:srgbClr val="000000"/>
                          </a:solidFill>
                          <a:effectLst/>
                          <a:latin typeface="Calibri"/>
                        </a:rPr>
                        <a:t>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t"/>
                      <a:r>
                        <a:rPr lang="fr-BE" sz="2000" b="0" i="0" u="none" strike="noStrike">
                          <a:solidFill>
                            <a:srgbClr val="000000"/>
                          </a:solidFill>
                          <a:effectLst/>
                          <a:latin typeface="Calibri"/>
                        </a:rPr>
                        <a:t>18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372042">
                <a:tc>
                  <a:txBody>
                    <a:bodyPr/>
                    <a:lstStyle/>
                    <a:p>
                      <a:pPr algn="l" fontAlgn="t"/>
                      <a:r>
                        <a:rPr lang="fr-BE" sz="2000" b="0" i="0" u="none" strike="noStrike">
                          <a:solidFill>
                            <a:srgbClr val="000000"/>
                          </a:solidFill>
                          <a:effectLst/>
                          <a:latin typeface="Calibri"/>
                        </a:rPr>
                        <a:t>Examen vaginal Metricheck</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fr-BE" sz="2000" b="0" i="0" u="none" strike="noStrike">
                          <a:solidFill>
                            <a:srgbClr val="000000"/>
                          </a:solidFill>
                          <a:effectLst/>
                          <a:latin typeface="Calibri"/>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t"/>
                      <a:r>
                        <a:rPr lang="fr-BE" sz="2000" b="0" i="0" u="none" strike="noStrike">
                          <a:solidFill>
                            <a:srgbClr val="000000"/>
                          </a:solidFill>
                          <a:effectLst/>
                          <a:latin typeface="Calibri"/>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t"/>
                      <a:r>
                        <a:rPr lang="fr-BE" sz="2000" b="0" i="0" u="none" strike="noStrike">
                          <a:solidFill>
                            <a:srgbClr val="000000"/>
                          </a:solidFill>
                          <a:effectLst/>
                          <a:latin typeface="Calibri"/>
                        </a:rPr>
                        <a:t>18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t"/>
                      <a:r>
                        <a:rPr lang="fr-BE" sz="2000" b="0" i="0" u="none" strike="noStrike">
                          <a:solidFill>
                            <a:srgbClr val="000000"/>
                          </a:solidFill>
                          <a:effectLst/>
                          <a:latin typeface="Calibri"/>
                        </a:rPr>
                        <a:t>18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372042">
                <a:tc>
                  <a:txBody>
                    <a:bodyPr/>
                    <a:lstStyle/>
                    <a:p>
                      <a:pPr algn="l" fontAlgn="t"/>
                      <a:r>
                        <a:rPr lang="fr-BE" sz="2000" b="0" i="0" u="none" strike="noStrike">
                          <a:solidFill>
                            <a:srgbClr val="000000"/>
                          </a:solidFill>
                          <a:effectLst/>
                          <a:latin typeface="Calibri"/>
                        </a:rPr>
                        <a:t>Examen vaginal manuel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fr-BE" sz="2000" b="0" i="0" u="none" strike="noStrike">
                          <a:solidFill>
                            <a:srgbClr val="000000"/>
                          </a:solidFill>
                          <a:effectLst/>
                          <a:latin typeface="Calibri"/>
                        </a:rPr>
                        <a:t>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t"/>
                      <a:r>
                        <a:rPr lang="fr-BE" sz="2000" b="0" i="0" u="none" strike="noStrike">
                          <a:solidFill>
                            <a:srgbClr val="000000"/>
                          </a:solidFill>
                          <a:effectLst/>
                          <a:latin typeface="Calibri"/>
                        </a:rPr>
                        <a:t>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t"/>
                      <a:r>
                        <a:rPr lang="fr-BE" sz="2000" b="0" i="0" u="none" strike="noStrike">
                          <a:solidFill>
                            <a:srgbClr val="000000"/>
                          </a:solidFill>
                          <a:effectLst/>
                          <a:latin typeface="Calibri"/>
                        </a:rPr>
                        <a:t>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t"/>
                      <a:r>
                        <a:rPr lang="fr-BE" sz="2000" b="0" i="0" u="none" strike="noStrike">
                          <a:solidFill>
                            <a:srgbClr val="000000"/>
                          </a:solidFill>
                          <a:effectLst/>
                          <a:latin typeface="Calibri"/>
                        </a:rPr>
                        <a:t>19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372042">
                <a:tc>
                  <a:txBody>
                    <a:bodyPr/>
                    <a:lstStyle/>
                    <a:p>
                      <a:pPr algn="l" fontAlgn="t"/>
                      <a:r>
                        <a:rPr lang="fr-BE" sz="2000" b="0" i="0" u="none" strike="noStrike">
                          <a:solidFill>
                            <a:srgbClr val="000000"/>
                          </a:solidFill>
                          <a:effectLst/>
                          <a:latin typeface="Calibri"/>
                        </a:rPr>
                        <a:t>Données du CTR laitier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fr-BE" sz="2000" b="0" i="0" u="none" strike="noStrike">
                          <a:solidFill>
                            <a:srgbClr val="000000"/>
                          </a:solidFill>
                          <a:effectLst/>
                          <a:latin typeface="Calibri"/>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t"/>
                      <a:r>
                        <a:rPr lang="fr-BE" sz="2000" b="0" i="0" u="none" strike="noStrike">
                          <a:solidFill>
                            <a:srgbClr val="000000"/>
                          </a:solidFill>
                          <a:effectLst/>
                          <a:latin typeface="Calibri"/>
                        </a:rPr>
                        <a:t>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t"/>
                      <a:r>
                        <a:rPr lang="fr-BE" sz="2000" b="0" i="0" u="none" strike="noStrike">
                          <a:solidFill>
                            <a:srgbClr val="000000"/>
                          </a:solidFill>
                          <a:effectLst/>
                          <a:latin typeface="Calibri"/>
                        </a:rPr>
                        <a:t>15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t"/>
                      <a:r>
                        <a:rPr lang="fr-BE" sz="2000" b="0" i="0" u="none" strike="noStrike">
                          <a:solidFill>
                            <a:srgbClr val="000000"/>
                          </a:solidFill>
                          <a:effectLst/>
                          <a:latin typeface="Calibri"/>
                        </a:rPr>
                        <a:t>19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372042">
                <a:tc>
                  <a:txBody>
                    <a:bodyPr/>
                    <a:lstStyle/>
                    <a:p>
                      <a:pPr algn="l" fontAlgn="t"/>
                      <a:r>
                        <a:rPr lang="fr-BE" sz="2000" b="0" i="0" u="none" strike="noStrike">
                          <a:solidFill>
                            <a:srgbClr val="000000"/>
                          </a:solidFill>
                          <a:effectLst/>
                          <a:latin typeface="Calibri"/>
                        </a:rPr>
                        <a:t>Analyse bactériologique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fr-BE" sz="2000" b="0" i="0" u="none" strike="noStrike">
                          <a:solidFill>
                            <a:srgbClr val="000000"/>
                          </a:solidFill>
                          <a:effectLst/>
                          <a:latin typeface="Calibri"/>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t"/>
                      <a:r>
                        <a:rPr lang="fr-BE" sz="2000" b="0" i="0" u="none" strike="noStrike" dirty="0">
                          <a:solidFill>
                            <a:srgbClr val="000000"/>
                          </a:solidFill>
                          <a:effectLst/>
                          <a:latin typeface="Calibri"/>
                        </a:rPr>
                        <a:t>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t"/>
                      <a:r>
                        <a:rPr lang="fr-BE" sz="2000" b="0" i="0" u="none" strike="noStrike">
                          <a:solidFill>
                            <a:srgbClr val="000000"/>
                          </a:solidFill>
                          <a:effectLst/>
                          <a:latin typeface="Calibri"/>
                        </a:rPr>
                        <a:t>15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t"/>
                      <a:r>
                        <a:rPr lang="fr-BE" sz="2000" b="0" i="0" u="none" strike="noStrike" dirty="0">
                          <a:solidFill>
                            <a:srgbClr val="000000"/>
                          </a:solidFill>
                          <a:effectLst/>
                          <a:latin typeface="Calibri"/>
                        </a:rPr>
                        <a:t>19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bl>
          </a:graphicData>
        </a:graphic>
      </p:graphicFrame>
    </p:spTree>
    <p:extLst>
      <p:ext uri="{BB962C8B-B14F-4D97-AF65-F5344CB8AC3E}">
        <p14:creationId xmlns:p14="http://schemas.microsoft.com/office/powerpoint/2010/main" val="2905680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2"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fld id="{75C65584-E2BD-45AD-8CBA-DA527CBBB71E}" type="slidenum">
              <a:rPr lang="fr-FR" altLang="fr-FR" sz="1400"/>
              <a:pPr>
                <a:spcBef>
                  <a:spcPct val="0"/>
                </a:spcBef>
                <a:buClrTx/>
                <a:buFontTx/>
                <a:buNone/>
              </a:pPr>
              <a:t>4</a:t>
            </a:fld>
            <a:endParaRPr lang="fr-FR" altLang="fr-FR" sz="1400"/>
          </a:p>
        </p:txBody>
      </p:sp>
      <p:sp>
        <p:nvSpPr>
          <p:cNvPr id="10243" name="Rectangle 2"/>
          <p:cNvSpPr>
            <a:spLocks noGrp="1" noChangeArrowheads="1"/>
          </p:cNvSpPr>
          <p:nvPr>
            <p:ph type="title"/>
          </p:nvPr>
        </p:nvSpPr>
        <p:spPr>
          <a:xfrm>
            <a:off x="323528" y="1340768"/>
            <a:ext cx="8568952" cy="2159620"/>
          </a:xfrm>
          <a:solidFill>
            <a:schemeClr val="accent2">
              <a:lumMod val="50000"/>
            </a:schemeClr>
          </a:solidFill>
          <a:ln>
            <a:solidFill>
              <a:schemeClr val="tx1"/>
            </a:solidFill>
            <a:miter lim="800000"/>
            <a:headEnd/>
            <a:tailEnd/>
          </a:ln>
        </p:spPr>
        <p:txBody>
          <a:bodyPr/>
          <a:lstStyle/>
          <a:p>
            <a:r>
              <a:rPr lang="fr-BE" altLang="fr-FR" sz="4500" dirty="0" smtClean="0"/>
              <a:t>Pourquoi s’intéresser </a:t>
            </a:r>
            <a:br>
              <a:rPr lang="fr-BE" altLang="fr-FR" sz="4500" dirty="0" smtClean="0"/>
            </a:br>
            <a:r>
              <a:rPr lang="fr-BE" altLang="fr-FR" sz="4500" dirty="0" smtClean="0"/>
              <a:t>aux infections utérines ? </a:t>
            </a:r>
            <a:endParaRPr lang="fr-FR" altLang="fr-FR" dirty="0" smtClean="0"/>
          </a:p>
        </p:txBody>
      </p:sp>
    </p:spTree>
    <p:extLst>
      <p:ext uri="{BB962C8B-B14F-4D97-AF65-F5344CB8AC3E}">
        <p14:creationId xmlns:p14="http://schemas.microsoft.com/office/powerpoint/2010/main" val="2318107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289" y="260351"/>
            <a:ext cx="7993136" cy="648370"/>
          </a:xfrm>
          <a:solidFill>
            <a:schemeClr val="accent5">
              <a:lumMod val="50000"/>
            </a:schemeClr>
          </a:solidFill>
          <a:ln>
            <a:solidFill>
              <a:schemeClr val="tx2"/>
            </a:solidFill>
          </a:ln>
        </p:spPr>
        <p:txBody>
          <a:bodyPr/>
          <a:lstStyle/>
          <a:p>
            <a:r>
              <a:rPr lang="fr-BE" dirty="0" smtClean="0">
                <a:solidFill>
                  <a:schemeClr val="tx2"/>
                </a:solidFill>
              </a:rPr>
              <a:t>Propédeutiques de l’endométrite clinique (&gt;  21 J)</a:t>
            </a:r>
            <a:endParaRPr lang="fr-BE" dirty="0">
              <a:solidFill>
                <a:schemeClr val="tx2"/>
              </a:solidFill>
            </a:endParaRPr>
          </a:p>
        </p:txBody>
      </p:sp>
      <p:sp>
        <p:nvSpPr>
          <p:cNvPr id="4" name="Espace réservé du numéro de diapositive 3"/>
          <p:cNvSpPr>
            <a:spLocks noGrp="1"/>
          </p:cNvSpPr>
          <p:nvPr>
            <p:ph type="sldNum" sz="quarter" idx="10"/>
          </p:nvPr>
        </p:nvSpPr>
        <p:spPr/>
        <p:txBody>
          <a:bodyPr/>
          <a:lstStyle/>
          <a:p>
            <a:fld id="{78EA7F27-D1AC-4F8B-97DD-BE4455A39874}" type="slidenum">
              <a:rPr lang="fr-FR" altLang="fr-FR" smtClean="0"/>
              <a:pPr/>
              <a:t>40</a:t>
            </a:fld>
            <a:endParaRPr lang="fr-FR" altLang="fr-FR"/>
          </a:p>
        </p:txBody>
      </p:sp>
      <p:graphicFrame>
        <p:nvGraphicFramePr>
          <p:cNvPr id="3" name="Tableau 2"/>
          <p:cNvGraphicFramePr>
            <a:graphicFrameLocks noGrp="1"/>
          </p:cNvGraphicFramePr>
          <p:nvPr>
            <p:extLst>
              <p:ext uri="{D42A27DB-BD31-4B8C-83A1-F6EECF244321}">
                <p14:modId xmlns:p14="http://schemas.microsoft.com/office/powerpoint/2010/main" val="319528652"/>
              </p:ext>
            </p:extLst>
          </p:nvPr>
        </p:nvGraphicFramePr>
        <p:xfrm>
          <a:off x="251520" y="1484784"/>
          <a:ext cx="8352928" cy="4680516"/>
        </p:xfrm>
        <a:graphic>
          <a:graphicData uri="http://schemas.openxmlformats.org/drawingml/2006/table">
            <a:tbl>
              <a:tblPr/>
              <a:tblGrid>
                <a:gridCol w="4483420"/>
                <a:gridCol w="967377"/>
                <a:gridCol w="967377"/>
                <a:gridCol w="967377"/>
                <a:gridCol w="967377"/>
              </a:tblGrid>
              <a:tr h="390043">
                <a:tc>
                  <a:txBody>
                    <a:bodyPr/>
                    <a:lstStyle/>
                    <a:p>
                      <a:pPr algn="l" fontAlgn="t"/>
                      <a:r>
                        <a:rPr lang="fr-BE" sz="2000" b="0" i="0" u="none" strike="noStrike">
                          <a:solidFill>
                            <a:srgbClr val="000000"/>
                          </a:solidFill>
                          <a:effectLst/>
                          <a:latin typeface="Calibri"/>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fr-BE" sz="2000" b="0" i="0" u="none" strike="noStrike">
                          <a:solidFill>
                            <a:srgbClr val="000000"/>
                          </a:solidFill>
                          <a:effectLst/>
                          <a:latin typeface="Calibri"/>
                        </a:rPr>
                        <a:t>&gt; 21 J</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t"/>
                      <a:r>
                        <a:rPr lang="fr-BE" sz="2000" b="0" i="0" u="none" strike="noStrike">
                          <a:solidFill>
                            <a:srgbClr val="000000"/>
                          </a:solidFill>
                          <a:effectLst/>
                          <a:latin typeface="Calibri"/>
                        </a:rPr>
                        <a:t>&gt; 21 J</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t"/>
                      <a:r>
                        <a:rPr lang="fr-BE" sz="2000" b="0" i="0" u="none" strike="noStrike">
                          <a:solidFill>
                            <a:srgbClr val="000000"/>
                          </a:solidFill>
                          <a:effectLst/>
                          <a:latin typeface="Calibri"/>
                        </a:rPr>
                        <a:t>&gt; 21 J</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t"/>
                      <a:r>
                        <a:rPr lang="fr-BE" sz="2000" b="0" i="0" u="none" strike="noStrike">
                          <a:solidFill>
                            <a:srgbClr val="000000"/>
                          </a:solidFill>
                          <a:effectLst/>
                          <a:latin typeface="Calibri"/>
                        </a:rPr>
                        <a:t>&gt; 21 J</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r>
              <a:tr h="390043">
                <a:tc>
                  <a:txBody>
                    <a:bodyPr/>
                    <a:lstStyle/>
                    <a:p>
                      <a:pPr algn="l" fontAlgn="t"/>
                      <a:r>
                        <a:rPr lang="fr-BE" sz="2000" b="0" i="0" u="none" strike="noStrike">
                          <a:solidFill>
                            <a:srgbClr val="000000"/>
                          </a:solidFill>
                          <a:effectLst/>
                          <a:latin typeface="Calibri"/>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fr-BE" sz="2000" b="1" i="0" u="none" strike="noStrike">
                          <a:solidFill>
                            <a:srgbClr val="000000"/>
                          </a:solidFill>
                          <a:effectLst/>
                          <a:latin typeface="Calibri"/>
                        </a:rPr>
                        <a:t>Syst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1" i="0" u="none" strike="noStrike">
                          <a:solidFill>
                            <a:srgbClr val="000000"/>
                          </a:solidFill>
                          <a:effectLst/>
                          <a:latin typeface="Calibri"/>
                        </a:rPr>
                        <a:t>Pfs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1" i="0" u="none" strike="noStrike">
                          <a:solidFill>
                            <a:srgbClr val="000000"/>
                          </a:solidFill>
                          <a:effectLst/>
                          <a:latin typeface="Calibri"/>
                        </a:rPr>
                        <a:t>Jam</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1" i="0" u="none" strike="noStrike">
                          <a:solidFill>
                            <a:srgbClr val="000000"/>
                          </a:solidFill>
                          <a:effectLst/>
                          <a:latin typeface="Calibri"/>
                        </a:rPr>
                        <a:t>Tot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390043">
                <a:tc>
                  <a:txBody>
                    <a:bodyPr/>
                    <a:lstStyle/>
                    <a:p>
                      <a:pPr algn="l" fontAlgn="t"/>
                      <a:r>
                        <a:rPr lang="fr-BE" sz="2000" b="0" i="0" u="none" strike="noStrike">
                          <a:solidFill>
                            <a:srgbClr val="000000"/>
                          </a:solidFill>
                          <a:effectLst/>
                          <a:latin typeface="Calibri"/>
                        </a:rPr>
                        <a:t>Prise de température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fr-BE" sz="2000" b="0" i="0" u="none" strike="noStrike">
                          <a:solidFill>
                            <a:srgbClr val="000000"/>
                          </a:solidFill>
                          <a:effectLst/>
                          <a:latin typeface="Calibri"/>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0" i="0" u="none" strike="noStrike">
                          <a:solidFill>
                            <a:srgbClr val="000000"/>
                          </a:solidFill>
                          <a:effectLst/>
                          <a:latin typeface="Calibri"/>
                        </a:rPr>
                        <a:t>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0" i="0" u="none" strike="noStrike">
                          <a:solidFill>
                            <a:srgbClr val="000000"/>
                          </a:solidFill>
                          <a:effectLst/>
                          <a:latin typeface="Calibri"/>
                        </a:rPr>
                        <a:t>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0" i="0" u="none" strike="noStrike">
                          <a:solidFill>
                            <a:srgbClr val="000000"/>
                          </a:solidFill>
                          <a:effectLst/>
                          <a:latin typeface="Calibri"/>
                        </a:rPr>
                        <a:t>19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390043">
                <a:tc>
                  <a:txBody>
                    <a:bodyPr/>
                    <a:lstStyle/>
                    <a:p>
                      <a:pPr algn="l" fontAlgn="t"/>
                      <a:r>
                        <a:rPr lang="fr-BE" sz="2000" b="0" i="0" u="none" strike="noStrike">
                          <a:solidFill>
                            <a:srgbClr val="000000"/>
                          </a:solidFill>
                          <a:effectLst/>
                          <a:latin typeface="Calibri"/>
                        </a:rPr>
                        <a:t>Examen général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fr-BE" sz="2000" b="0" i="0" u="none" strike="noStrike">
                          <a:solidFill>
                            <a:srgbClr val="000000"/>
                          </a:solidFill>
                          <a:effectLst/>
                          <a:latin typeface="Calibri"/>
                        </a:rPr>
                        <a:t>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0" i="0" u="none" strike="noStrike">
                          <a:solidFill>
                            <a:srgbClr val="000000"/>
                          </a:solidFill>
                          <a:effectLst/>
                          <a:latin typeface="Calibri"/>
                        </a:rPr>
                        <a:t>10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0" i="0" u="none" strike="noStrike">
                          <a:solidFill>
                            <a:srgbClr val="000000"/>
                          </a:solidFill>
                          <a:effectLst/>
                          <a:latin typeface="Calibri"/>
                        </a:rPr>
                        <a:t>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0" i="0" u="none" strike="noStrike">
                          <a:solidFill>
                            <a:srgbClr val="000000"/>
                          </a:solidFill>
                          <a:effectLst/>
                          <a:latin typeface="Calibri"/>
                        </a:rPr>
                        <a:t>19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390043">
                <a:tc>
                  <a:txBody>
                    <a:bodyPr/>
                    <a:lstStyle/>
                    <a:p>
                      <a:pPr algn="l" fontAlgn="t"/>
                      <a:r>
                        <a:rPr lang="fr-BE" sz="2000" b="0" i="0" u="none" strike="noStrike">
                          <a:solidFill>
                            <a:srgbClr val="000000"/>
                          </a:solidFill>
                          <a:effectLst/>
                          <a:latin typeface="Calibri"/>
                        </a:rPr>
                        <a:t>Inspection visuelle région périnéale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fr-BE" sz="2000" b="0" i="0" u="none" strike="noStrike">
                          <a:solidFill>
                            <a:srgbClr val="000000"/>
                          </a:solidFill>
                          <a:effectLst/>
                          <a:latin typeface="Calibri"/>
                        </a:rPr>
                        <a:t>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0" i="0" u="none" strike="noStrike">
                          <a:solidFill>
                            <a:srgbClr val="000000"/>
                          </a:solidFill>
                          <a:effectLst/>
                          <a:latin typeface="Calibri"/>
                        </a:rPr>
                        <a:t>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0" i="0" u="none" strike="noStrike">
                          <a:solidFill>
                            <a:srgbClr val="000000"/>
                          </a:solidFill>
                          <a:effectLst/>
                          <a:latin typeface="Calibri"/>
                        </a:rPr>
                        <a:t>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0" i="0" u="none" strike="noStrike">
                          <a:solidFill>
                            <a:srgbClr val="000000"/>
                          </a:solidFill>
                          <a:effectLst/>
                          <a:latin typeface="Calibri"/>
                        </a:rPr>
                        <a:t>20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390043">
                <a:tc>
                  <a:txBody>
                    <a:bodyPr/>
                    <a:lstStyle/>
                    <a:p>
                      <a:pPr algn="l" fontAlgn="t"/>
                      <a:r>
                        <a:rPr lang="fr-BE" sz="2000" b="0" i="0" u="none" strike="noStrike">
                          <a:solidFill>
                            <a:srgbClr val="000000"/>
                          </a:solidFill>
                          <a:effectLst/>
                          <a:latin typeface="Calibri"/>
                        </a:rPr>
                        <a:t>Palpation transrectale de l'utérus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fr-BE" sz="2000" b="0" i="0" u="none" strike="noStrike">
                          <a:solidFill>
                            <a:srgbClr val="000000"/>
                          </a:solidFill>
                          <a:effectLst/>
                          <a:latin typeface="Calibri"/>
                        </a:rPr>
                        <a:t>21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0" i="0" u="none" strike="noStrike">
                          <a:solidFill>
                            <a:srgbClr val="000000"/>
                          </a:solidFill>
                          <a:effectLst/>
                          <a:latin typeface="Calibri"/>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0" i="0" u="none" strike="noStrike">
                          <a:solidFill>
                            <a:srgbClr val="000000"/>
                          </a:solidFill>
                          <a:effectLst/>
                          <a:latin typeface="Calibri"/>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0" i="0" u="none" strike="noStrike">
                          <a:solidFill>
                            <a:srgbClr val="000000"/>
                          </a:solidFill>
                          <a:effectLst/>
                          <a:latin typeface="Calibri"/>
                        </a:rPr>
                        <a:t>21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390043">
                <a:tc>
                  <a:txBody>
                    <a:bodyPr/>
                    <a:lstStyle/>
                    <a:p>
                      <a:pPr algn="l" fontAlgn="t"/>
                      <a:r>
                        <a:rPr lang="fr-BE" sz="2000" b="0" i="0" u="none" strike="noStrike">
                          <a:solidFill>
                            <a:srgbClr val="000000"/>
                          </a:solidFill>
                          <a:effectLst/>
                          <a:latin typeface="Calibri"/>
                        </a:rPr>
                        <a:t>Examen échographique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fr-BE" sz="2000" b="0" i="0" u="none" strike="noStrike">
                          <a:solidFill>
                            <a:srgbClr val="000000"/>
                          </a:solidFill>
                          <a:effectLst/>
                          <a:latin typeface="Calibri"/>
                        </a:rPr>
                        <a:t>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0" i="0" u="none" strike="noStrike">
                          <a:solidFill>
                            <a:srgbClr val="000000"/>
                          </a:solidFill>
                          <a:effectLst/>
                          <a:latin typeface="Calibri"/>
                        </a:rPr>
                        <a:t>13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0" i="0" u="none" strike="noStrike">
                          <a:solidFill>
                            <a:srgbClr val="000000"/>
                          </a:solidFill>
                          <a:effectLst/>
                          <a:latin typeface="Calibri"/>
                        </a:rPr>
                        <a:t>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0" i="0" u="none" strike="noStrike">
                          <a:solidFill>
                            <a:srgbClr val="000000"/>
                          </a:solidFill>
                          <a:effectLst/>
                          <a:latin typeface="Calibri"/>
                        </a:rPr>
                        <a:t>19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390043">
                <a:tc>
                  <a:txBody>
                    <a:bodyPr/>
                    <a:lstStyle/>
                    <a:p>
                      <a:pPr algn="l" fontAlgn="t"/>
                      <a:r>
                        <a:rPr lang="fr-BE" sz="2000" b="0" i="0" u="none" strike="noStrike">
                          <a:solidFill>
                            <a:srgbClr val="000000"/>
                          </a:solidFill>
                          <a:effectLst/>
                          <a:latin typeface="Calibri"/>
                        </a:rPr>
                        <a:t>Examen vaginal (spéculum)</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fr-BE" sz="2000" b="0" i="0" u="none" strike="noStrike">
                          <a:solidFill>
                            <a:srgbClr val="000000"/>
                          </a:solidFill>
                          <a:effectLst/>
                          <a:latin typeface="Calibri"/>
                        </a:rPr>
                        <a:t>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0" i="0" u="none" strike="noStrike">
                          <a:solidFill>
                            <a:srgbClr val="000000"/>
                          </a:solidFill>
                          <a:effectLst/>
                          <a:latin typeface="Calibri"/>
                        </a:rPr>
                        <a:t>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0" i="0" u="none" strike="noStrike">
                          <a:solidFill>
                            <a:srgbClr val="000000"/>
                          </a:solidFill>
                          <a:effectLst/>
                          <a:latin typeface="Calibri"/>
                        </a:rPr>
                        <a:t>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0" i="0" u="none" strike="noStrike">
                          <a:solidFill>
                            <a:srgbClr val="000000"/>
                          </a:solidFill>
                          <a:effectLst/>
                          <a:latin typeface="Calibri"/>
                        </a:rPr>
                        <a:t>19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390043">
                <a:tc>
                  <a:txBody>
                    <a:bodyPr/>
                    <a:lstStyle/>
                    <a:p>
                      <a:pPr algn="l" fontAlgn="t"/>
                      <a:r>
                        <a:rPr lang="fr-BE" sz="2000" b="0" i="0" u="none" strike="noStrike">
                          <a:solidFill>
                            <a:srgbClr val="000000"/>
                          </a:solidFill>
                          <a:effectLst/>
                          <a:latin typeface="Calibri"/>
                        </a:rPr>
                        <a:t>Examen vaginal Metricheck</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fr-BE" sz="2000" b="0" i="0" u="none" strike="noStrike">
                          <a:solidFill>
                            <a:srgbClr val="000000"/>
                          </a:solidFill>
                          <a:effectLst/>
                          <a:latin typeface="Calibri"/>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0" i="0" u="none" strike="noStrike">
                          <a:solidFill>
                            <a:srgbClr val="000000"/>
                          </a:solidFill>
                          <a:effectLst/>
                          <a:latin typeface="Calibri"/>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0" i="0" u="none" strike="noStrike">
                          <a:solidFill>
                            <a:srgbClr val="000000"/>
                          </a:solidFill>
                          <a:effectLst/>
                          <a:latin typeface="Calibri"/>
                        </a:rPr>
                        <a:t>18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0" i="0" u="none" strike="noStrike">
                          <a:solidFill>
                            <a:srgbClr val="000000"/>
                          </a:solidFill>
                          <a:effectLst/>
                          <a:latin typeface="Calibri"/>
                        </a:rPr>
                        <a:t>18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390043">
                <a:tc>
                  <a:txBody>
                    <a:bodyPr/>
                    <a:lstStyle/>
                    <a:p>
                      <a:pPr algn="l" fontAlgn="t"/>
                      <a:r>
                        <a:rPr lang="fr-BE" sz="2000" b="0" i="0" u="none" strike="noStrike">
                          <a:solidFill>
                            <a:srgbClr val="000000"/>
                          </a:solidFill>
                          <a:effectLst/>
                          <a:latin typeface="Calibri"/>
                        </a:rPr>
                        <a:t>Examen vaginal manuel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fr-BE" sz="2000" b="0" i="0" u="none" strike="noStrike">
                          <a:solidFill>
                            <a:srgbClr val="000000"/>
                          </a:solidFill>
                          <a:effectLst/>
                          <a:latin typeface="Calibri"/>
                        </a:rPr>
                        <a:t>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0" i="0" u="none" strike="noStrike">
                          <a:solidFill>
                            <a:srgbClr val="000000"/>
                          </a:solidFill>
                          <a:effectLst/>
                          <a:latin typeface="Calibri"/>
                        </a:rPr>
                        <a:t>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0" i="0" u="none" strike="noStrike">
                          <a:solidFill>
                            <a:srgbClr val="000000"/>
                          </a:solidFill>
                          <a:effectLst/>
                          <a:latin typeface="Calibri"/>
                        </a:rPr>
                        <a:t>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0" i="0" u="none" strike="noStrike">
                          <a:solidFill>
                            <a:srgbClr val="000000"/>
                          </a:solidFill>
                          <a:effectLst/>
                          <a:latin typeface="Calibri"/>
                        </a:rPr>
                        <a:t>19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390043">
                <a:tc>
                  <a:txBody>
                    <a:bodyPr/>
                    <a:lstStyle/>
                    <a:p>
                      <a:pPr algn="l" fontAlgn="t"/>
                      <a:r>
                        <a:rPr lang="fr-BE" sz="2000" b="0" i="0" u="none" strike="noStrike">
                          <a:solidFill>
                            <a:srgbClr val="000000"/>
                          </a:solidFill>
                          <a:effectLst/>
                          <a:latin typeface="Calibri"/>
                        </a:rPr>
                        <a:t>Données du CTR laitier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fr-BE" sz="2000" b="0" i="0" u="none" strike="noStrike">
                          <a:solidFill>
                            <a:srgbClr val="000000"/>
                          </a:solidFill>
                          <a:effectLst/>
                          <a:latin typeface="Calibri"/>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0" i="0" u="none" strike="noStrike">
                          <a:solidFill>
                            <a:srgbClr val="000000"/>
                          </a:solidFill>
                          <a:effectLst/>
                          <a:latin typeface="Calibri"/>
                        </a:rPr>
                        <a:t>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0" i="0" u="none" strike="noStrike">
                          <a:solidFill>
                            <a:srgbClr val="000000"/>
                          </a:solidFill>
                          <a:effectLst/>
                          <a:latin typeface="Calibri"/>
                        </a:rPr>
                        <a:t>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0" i="0" u="none" strike="noStrike">
                          <a:solidFill>
                            <a:srgbClr val="000000"/>
                          </a:solidFill>
                          <a:effectLst/>
                          <a:latin typeface="Calibri"/>
                        </a:rPr>
                        <a:t>18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390043">
                <a:tc>
                  <a:txBody>
                    <a:bodyPr/>
                    <a:lstStyle/>
                    <a:p>
                      <a:pPr algn="l" fontAlgn="t"/>
                      <a:r>
                        <a:rPr lang="fr-BE" sz="2000" b="0" i="0" u="none" strike="noStrike">
                          <a:solidFill>
                            <a:srgbClr val="000000"/>
                          </a:solidFill>
                          <a:effectLst/>
                          <a:latin typeface="Calibri"/>
                        </a:rPr>
                        <a:t>Analyse bactériologique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fr-BE" sz="2000" b="0" i="0" u="none" strike="noStrike">
                          <a:solidFill>
                            <a:srgbClr val="000000"/>
                          </a:solidFill>
                          <a:effectLst/>
                          <a:latin typeface="Calibri"/>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0" i="0" u="none" strike="noStrike">
                          <a:solidFill>
                            <a:srgbClr val="000000"/>
                          </a:solidFill>
                          <a:effectLst/>
                          <a:latin typeface="Calibri"/>
                        </a:rPr>
                        <a:t>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0" i="0" u="none" strike="noStrike">
                          <a:solidFill>
                            <a:srgbClr val="000000"/>
                          </a:solidFill>
                          <a:effectLst/>
                          <a:latin typeface="Calibri"/>
                        </a:rPr>
                        <a:t>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0" i="0" u="none" strike="noStrike" dirty="0">
                          <a:solidFill>
                            <a:srgbClr val="000000"/>
                          </a:solidFill>
                          <a:effectLst/>
                          <a:latin typeface="Calibri"/>
                        </a:rPr>
                        <a:t>19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bl>
          </a:graphicData>
        </a:graphic>
      </p:graphicFrame>
    </p:spTree>
    <p:extLst>
      <p:ext uri="{BB962C8B-B14F-4D97-AF65-F5344CB8AC3E}">
        <p14:creationId xmlns:p14="http://schemas.microsoft.com/office/powerpoint/2010/main" val="39894546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ChangeArrowheads="1"/>
          </p:cNvSpPr>
          <p:nvPr>
            <p:ph type="title"/>
          </p:nvPr>
        </p:nvSpPr>
        <p:spPr>
          <a:xfrm>
            <a:off x="395288" y="188640"/>
            <a:ext cx="8425184" cy="720725"/>
          </a:xfrm>
          <a:solidFill>
            <a:schemeClr val="accent2">
              <a:lumMod val="50000"/>
            </a:schemeClr>
          </a:solidFill>
          <a:ln>
            <a:miter lim="800000"/>
            <a:headEnd/>
            <a:tailEnd/>
          </a:ln>
        </p:spPr>
        <p:txBody>
          <a:bodyPr>
            <a:normAutofit fontScale="90000"/>
          </a:bodyPr>
          <a:lstStyle/>
          <a:p>
            <a:r>
              <a:rPr lang="fr-FR" altLang="fr-FR" dirty="0" err="1" smtClean="0"/>
              <a:t>Which</a:t>
            </a:r>
            <a:r>
              <a:rPr lang="fr-FR" altLang="fr-FR" dirty="0" smtClean="0"/>
              <a:t> </a:t>
            </a:r>
            <a:r>
              <a:rPr lang="fr-FR" altLang="fr-FR" dirty="0" err="1" smtClean="0"/>
              <a:t>methods</a:t>
            </a:r>
            <a:r>
              <a:rPr lang="fr-FR" altLang="fr-FR" dirty="0" smtClean="0"/>
              <a:t> are </a:t>
            </a:r>
            <a:r>
              <a:rPr lang="fr-FR" altLang="fr-FR" dirty="0" err="1" smtClean="0"/>
              <a:t>used</a:t>
            </a:r>
            <a:r>
              <a:rPr lang="fr-FR" altLang="fr-FR" dirty="0" smtClean="0"/>
              <a:t> for the </a:t>
            </a:r>
            <a:r>
              <a:rPr lang="fr-FR" altLang="fr-FR" dirty="0" err="1" smtClean="0"/>
              <a:t>diagnosis</a:t>
            </a:r>
            <a:r>
              <a:rPr lang="fr-FR" altLang="fr-FR" dirty="0" smtClean="0"/>
              <a:t> of </a:t>
            </a:r>
            <a:r>
              <a:rPr lang="fr-FR" altLang="fr-FR" dirty="0" err="1" smtClean="0">
                <a:solidFill>
                  <a:srgbClr val="FFFF66"/>
                </a:solidFill>
              </a:rPr>
              <a:t>puerperal</a:t>
            </a:r>
            <a:r>
              <a:rPr lang="fr-FR" altLang="fr-FR" dirty="0" smtClean="0">
                <a:solidFill>
                  <a:srgbClr val="FFFF66"/>
                </a:solidFill>
              </a:rPr>
              <a:t> </a:t>
            </a:r>
            <a:r>
              <a:rPr lang="fr-FR" altLang="fr-FR" dirty="0" err="1" smtClean="0">
                <a:solidFill>
                  <a:srgbClr val="FFFF66"/>
                </a:solidFill>
              </a:rPr>
              <a:t>metritis</a:t>
            </a:r>
            <a:r>
              <a:rPr lang="fr-FR" altLang="fr-FR" dirty="0" smtClean="0">
                <a:solidFill>
                  <a:srgbClr val="FFFF66"/>
                </a:solidFill>
              </a:rPr>
              <a:t> </a:t>
            </a:r>
            <a:r>
              <a:rPr lang="fr-FR" altLang="fr-FR" dirty="0" smtClean="0"/>
              <a:t>? </a:t>
            </a:r>
            <a:endParaRPr lang="fr-FR" altLang="fr-FR" sz="1700" dirty="0" smtClean="0"/>
          </a:p>
        </p:txBody>
      </p:sp>
      <p:pic>
        <p:nvPicPr>
          <p:cNvPr id="5120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3" y="2636912"/>
            <a:ext cx="8526462" cy="3101975"/>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pic>
        <p:nvPicPr>
          <p:cNvPr id="5120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9" y="1169988"/>
            <a:ext cx="6120928" cy="1359637"/>
          </a:xfrm>
          <a:prstGeom prst="rect">
            <a:avLst/>
          </a:prstGeom>
          <a:solidFill>
            <a:srgbClr val="FFFFCC"/>
          </a:solidFill>
          <a:ln w="9525">
            <a:solidFill>
              <a:schemeClr val="tx2"/>
            </a:solidFill>
            <a:miter lim="800000"/>
            <a:headEnd/>
            <a:tailEnd/>
          </a:ln>
        </p:spPr>
      </p:pic>
      <p:sp>
        <p:nvSpPr>
          <p:cNvPr id="2" name="ZoneTexte 1"/>
          <p:cNvSpPr txBox="1"/>
          <p:nvPr/>
        </p:nvSpPr>
        <p:spPr>
          <a:xfrm>
            <a:off x="467544" y="5949280"/>
            <a:ext cx="8186985" cy="769441"/>
          </a:xfrm>
          <a:prstGeom prst="rect">
            <a:avLst/>
          </a:prstGeom>
          <a:solidFill>
            <a:schemeClr val="accent1">
              <a:lumMod val="50000"/>
            </a:schemeClr>
          </a:solidFill>
          <a:ln>
            <a:solidFill>
              <a:schemeClr val="tx1"/>
            </a:solidFill>
          </a:ln>
        </p:spPr>
        <p:txBody>
          <a:bodyPr wrap="none" rtlCol="0">
            <a:spAutoFit/>
          </a:bodyPr>
          <a:lstStyle/>
          <a:p>
            <a:r>
              <a:rPr lang="fr-BE" sz="2200" dirty="0" smtClean="0">
                <a:latin typeface="+mj-lt"/>
              </a:rPr>
              <a:t> </a:t>
            </a:r>
            <a:r>
              <a:rPr lang="fr-BE" sz="2200" dirty="0" err="1" smtClean="0">
                <a:latin typeface="+mj-lt"/>
              </a:rPr>
              <a:t>Assessment</a:t>
            </a:r>
            <a:r>
              <a:rPr lang="fr-BE" sz="2200" dirty="0" smtClean="0">
                <a:latin typeface="+mj-lt"/>
              </a:rPr>
              <a:t> of vaginal </a:t>
            </a:r>
            <a:r>
              <a:rPr lang="fr-BE" sz="2200" dirty="0" err="1" smtClean="0">
                <a:latin typeface="+mj-lt"/>
              </a:rPr>
              <a:t>discharge</a:t>
            </a:r>
            <a:r>
              <a:rPr lang="fr-BE" sz="2200" dirty="0" smtClean="0">
                <a:latin typeface="+mj-lt"/>
              </a:rPr>
              <a:t> </a:t>
            </a:r>
            <a:r>
              <a:rPr lang="fr-BE" sz="2200" dirty="0" err="1" smtClean="0">
                <a:latin typeface="+mj-lt"/>
              </a:rPr>
              <a:t>is</a:t>
            </a:r>
            <a:r>
              <a:rPr lang="fr-BE" sz="2200" dirty="0" smtClean="0">
                <a:latin typeface="+mj-lt"/>
              </a:rPr>
              <a:t> the main </a:t>
            </a:r>
            <a:r>
              <a:rPr lang="fr-BE" sz="2200" dirty="0" err="1" smtClean="0">
                <a:latin typeface="+mj-lt"/>
              </a:rPr>
              <a:t>diagnosis</a:t>
            </a:r>
            <a:r>
              <a:rPr lang="fr-BE" sz="2200" dirty="0" smtClean="0">
                <a:latin typeface="+mj-lt"/>
              </a:rPr>
              <a:t> </a:t>
            </a:r>
            <a:r>
              <a:rPr lang="fr-BE" sz="2200" dirty="0" err="1" smtClean="0">
                <a:latin typeface="+mj-lt"/>
              </a:rPr>
              <a:t>method</a:t>
            </a:r>
            <a:r>
              <a:rPr lang="fr-BE" sz="2200" dirty="0" smtClean="0">
                <a:latin typeface="+mj-lt"/>
              </a:rPr>
              <a:t> </a:t>
            </a:r>
            <a:r>
              <a:rPr lang="fr-BE" sz="2200" dirty="0" err="1" smtClean="0">
                <a:latin typeface="+mj-lt"/>
              </a:rPr>
              <a:t>used</a:t>
            </a:r>
            <a:r>
              <a:rPr lang="fr-BE" sz="2200" dirty="0" smtClean="0">
                <a:latin typeface="+mj-lt"/>
              </a:rPr>
              <a:t> </a:t>
            </a:r>
            <a:r>
              <a:rPr lang="fr-BE" sz="2200" dirty="0" err="1" smtClean="0">
                <a:latin typeface="+mj-lt"/>
              </a:rPr>
              <a:t>alone</a:t>
            </a:r>
            <a:r>
              <a:rPr lang="fr-BE" sz="2200" dirty="0" smtClean="0">
                <a:latin typeface="+mj-lt"/>
              </a:rPr>
              <a:t> or </a:t>
            </a:r>
          </a:p>
          <a:p>
            <a:r>
              <a:rPr lang="fr-BE" sz="2200" dirty="0" smtClean="0">
                <a:latin typeface="+mj-lt"/>
              </a:rPr>
              <a:t>in </a:t>
            </a:r>
            <a:r>
              <a:rPr lang="fr-BE" sz="2200" dirty="0" err="1" smtClean="0">
                <a:latin typeface="+mj-lt"/>
              </a:rPr>
              <a:t>combination</a:t>
            </a:r>
            <a:r>
              <a:rPr lang="fr-BE" sz="2200" dirty="0" smtClean="0">
                <a:latin typeface="+mj-lt"/>
              </a:rPr>
              <a:t> </a:t>
            </a:r>
            <a:r>
              <a:rPr lang="fr-BE" sz="2200" dirty="0" err="1" smtClean="0">
                <a:latin typeface="+mj-lt"/>
              </a:rPr>
              <a:t>with</a:t>
            </a:r>
            <a:r>
              <a:rPr lang="fr-BE" sz="2200" dirty="0" smtClean="0">
                <a:latin typeface="+mj-lt"/>
              </a:rPr>
              <a:t> </a:t>
            </a:r>
            <a:r>
              <a:rPr lang="fr-BE" sz="2200" dirty="0" err="1" smtClean="0">
                <a:latin typeface="+mj-lt"/>
              </a:rPr>
              <a:t>another</a:t>
            </a:r>
            <a:r>
              <a:rPr lang="fr-BE" sz="2200" dirty="0" smtClean="0">
                <a:latin typeface="+mj-lt"/>
              </a:rPr>
              <a:t> </a:t>
            </a:r>
            <a:r>
              <a:rPr lang="fr-BE" sz="2200" dirty="0" err="1" smtClean="0">
                <a:latin typeface="+mj-lt"/>
              </a:rPr>
              <a:t>method</a:t>
            </a:r>
            <a:endParaRPr lang="fr-BE" sz="2200" dirty="0">
              <a:latin typeface="+mj-lt"/>
            </a:endParaRPr>
          </a:p>
        </p:txBody>
      </p:sp>
    </p:spTree>
    <p:extLst>
      <p:ext uri="{BB962C8B-B14F-4D97-AF65-F5344CB8AC3E}">
        <p14:creationId xmlns:p14="http://schemas.microsoft.com/office/powerpoint/2010/main" val="78091284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User\Pictures\Vaginoscopie et endométrites Leutert 2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784" y="377369"/>
            <a:ext cx="8460432" cy="6436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06264" y="5517232"/>
            <a:ext cx="8784976" cy="1015663"/>
          </a:xfrm>
          <a:prstGeom prst="rect">
            <a:avLst/>
          </a:prstGeom>
          <a:solidFill>
            <a:schemeClr val="accent1">
              <a:lumMod val="50000"/>
            </a:schemeClr>
          </a:solidFill>
          <a:ln>
            <a:solidFill>
              <a:schemeClr val="tx1"/>
            </a:solidFill>
          </a:ln>
        </p:spPr>
        <p:txBody>
          <a:bodyPr wrap="square">
            <a:spAutoFit/>
          </a:bodyPr>
          <a:lstStyle/>
          <a:p>
            <a:pPr marL="342900" indent="-342900">
              <a:buFont typeface="Arial" panose="020B0604020202020204" pitchFamily="34" charset="0"/>
              <a:buChar char="•"/>
            </a:pPr>
            <a:r>
              <a:rPr lang="fr-BE" altLang="fr-FR" sz="2000" dirty="0" err="1" smtClean="0">
                <a:latin typeface="+mn-lt"/>
              </a:rPr>
              <a:t>Prevalence</a:t>
            </a:r>
            <a:r>
              <a:rPr lang="fr-BE" altLang="fr-FR" sz="2000" dirty="0" smtClean="0">
                <a:latin typeface="+mn-lt"/>
              </a:rPr>
              <a:t> of </a:t>
            </a:r>
            <a:r>
              <a:rPr lang="fr-BE" altLang="fr-FR" sz="2000" dirty="0" err="1" smtClean="0">
                <a:latin typeface="+mn-lt"/>
              </a:rPr>
              <a:t>endometritis</a:t>
            </a:r>
            <a:r>
              <a:rPr lang="fr-BE" altLang="fr-FR" sz="2000" dirty="0" smtClean="0">
                <a:latin typeface="+mn-lt"/>
              </a:rPr>
              <a:t> : 42 % </a:t>
            </a:r>
          </a:p>
          <a:p>
            <a:pPr marL="342900" indent="-342900">
              <a:buFont typeface="Arial" panose="020B0604020202020204" pitchFamily="34" charset="0"/>
              <a:buChar char="•"/>
            </a:pPr>
            <a:r>
              <a:rPr lang="fr-BE" altLang="fr-FR" sz="2000" dirty="0" smtClean="0">
                <a:latin typeface="+mn-lt"/>
              </a:rPr>
              <a:t>Good </a:t>
            </a:r>
            <a:r>
              <a:rPr lang="fr-BE" altLang="fr-FR" sz="2000" dirty="0" err="1" smtClean="0">
                <a:latin typeface="+mn-lt"/>
              </a:rPr>
              <a:t>correlation</a:t>
            </a:r>
            <a:r>
              <a:rPr lang="fr-BE" altLang="fr-FR" sz="2000" dirty="0" smtClean="0">
                <a:latin typeface="+mn-lt"/>
              </a:rPr>
              <a:t> </a:t>
            </a:r>
            <a:r>
              <a:rPr lang="fr-BE" altLang="fr-FR" sz="2000" dirty="0" err="1" smtClean="0">
                <a:latin typeface="+mn-lt"/>
              </a:rPr>
              <a:t>between</a:t>
            </a:r>
            <a:r>
              <a:rPr lang="fr-BE" altLang="fr-FR" sz="2000" dirty="0" smtClean="0">
                <a:latin typeface="+mn-lt"/>
              </a:rPr>
              <a:t> the </a:t>
            </a:r>
            <a:r>
              <a:rPr lang="fr-BE" altLang="fr-FR" sz="2000" dirty="0" err="1" smtClean="0">
                <a:latin typeface="+mn-lt"/>
              </a:rPr>
              <a:t>two</a:t>
            </a:r>
            <a:r>
              <a:rPr lang="fr-BE" altLang="fr-FR" sz="2000" dirty="0" smtClean="0">
                <a:latin typeface="+mn-lt"/>
              </a:rPr>
              <a:t> </a:t>
            </a:r>
            <a:r>
              <a:rPr lang="fr-BE" altLang="fr-FR" sz="2000" dirty="0" err="1" smtClean="0">
                <a:latin typeface="+mn-lt"/>
              </a:rPr>
              <a:t>pratitionners</a:t>
            </a:r>
            <a:r>
              <a:rPr lang="fr-BE" altLang="fr-FR" sz="2000" dirty="0" smtClean="0">
                <a:latin typeface="+mn-lt"/>
              </a:rPr>
              <a:t> </a:t>
            </a:r>
            <a:r>
              <a:rPr lang="fr-BE" altLang="fr-FR" sz="2000" dirty="0" err="1" smtClean="0">
                <a:latin typeface="+mn-lt"/>
              </a:rPr>
              <a:t>independently</a:t>
            </a:r>
            <a:r>
              <a:rPr lang="fr-BE" altLang="fr-FR" sz="2000" dirty="0" smtClean="0">
                <a:latin typeface="+mn-lt"/>
              </a:rPr>
              <a:t> on </a:t>
            </a:r>
            <a:r>
              <a:rPr lang="fr-BE" altLang="fr-FR" sz="2000" dirty="0" err="1" smtClean="0">
                <a:latin typeface="+mn-lt"/>
              </a:rPr>
              <a:t>their</a:t>
            </a:r>
            <a:r>
              <a:rPr lang="fr-BE" altLang="fr-FR" sz="2000" dirty="0" smtClean="0">
                <a:latin typeface="+mn-lt"/>
              </a:rPr>
              <a:t> </a:t>
            </a:r>
            <a:r>
              <a:rPr lang="fr-BE" altLang="fr-FR" sz="2000" dirty="0" err="1" smtClean="0">
                <a:latin typeface="+mn-lt"/>
              </a:rPr>
              <a:t>experience</a:t>
            </a:r>
            <a:endParaRPr lang="fr-BE" altLang="fr-FR" sz="2000" dirty="0" smtClean="0">
              <a:latin typeface="+mn-lt"/>
            </a:endParaRPr>
          </a:p>
          <a:p>
            <a:pPr marL="342900" indent="-342900">
              <a:buFont typeface="Arial" panose="020B0604020202020204" pitchFamily="34" charset="0"/>
              <a:buChar char="•"/>
            </a:pPr>
            <a:r>
              <a:rPr lang="fr-BE" altLang="fr-FR" sz="2000" dirty="0" smtClean="0">
                <a:latin typeface="+mn-lt"/>
              </a:rPr>
              <a:t>No </a:t>
            </a:r>
            <a:r>
              <a:rPr lang="fr-BE" altLang="fr-FR" sz="2000" dirty="0" err="1" smtClean="0">
                <a:latin typeface="+mn-lt"/>
              </a:rPr>
              <a:t>effect</a:t>
            </a:r>
            <a:r>
              <a:rPr lang="fr-BE" altLang="fr-FR" sz="2000" dirty="0" smtClean="0">
                <a:latin typeface="+mn-lt"/>
              </a:rPr>
              <a:t> of rectal palpation </a:t>
            </a:r>
            <a:r>
              <a:rPr lang="fr-BE" altLang="fr-FR" sz="2000" dirty="0" err="1" smtClean="0">
                <a:latin typeface="+mn-lt"/>
              </a:rPr>
              <a:t>before</a:t>
            </a:r>
            <a:r>
              <a:rPr lang="fr-BE" altLang="fr-FR" sz="2000" dirty="0" smtClean="0">
                <a:latin typeface="+mn-lt"/>
              </a:rPr>
              <a:t> vaginal </a:t>
            </a:r>
            <a:r>
              <a:rPr lang="fr-BE" altLang="fr-FR" sz="2000" dirty="0" err="1" smtClean="0">
                <a:latin typeface="+mn-lt"/>
              </a:rPr>
              <a:t>examination</a:t>
            </a:r>
            <a:endParaRPr lang="fr-BE" altLang="fr-FR" sz="2000" dirty="0" smtClean="0">
              <a:latin typeface="+mn-lt"/>
            </a:endParaRPr>
          </a:p>
        </p:txBody>
      </p:sp>
      <p:sp>
        <p:nvSpPr>
          <p:cNvPr id="4" name="Rectangle 4"/>
          <p:cNvSpPr txBox="1">
            <a:spLocks noChangeArrowheads="1"/>
          </p:cNvSpPr>
          <p:nvPr/>
        </p:nvSpPr>
        <p:spPr>
          <a:xfrm>
            <a:off x="395288" y="188640"/>
            <a:ext cx="8406928" cy="648071"/>
          </a:xfrm>
          <a:prstGeom prst="rect">
            <a:avLst/>
          </a:prstGeom>
          <a:solidFill>
            <a:srgbClr val="990000"/>
          </a:solidFill>
          <a:ln>
            <a:miter lim="800000"/>
            <a:headEnd/>
            <a:tailEnd/>
          </a:ln>
        </p:spPr>
        <p:txBody>
          <a:bodyPr vert="horz" lIns="91440" tIns="45720" rIns="91440" bIns="45720" rtlCol="0" anchor="ctr">
            <a:normAutofit fontScale="4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dirty="0" err="1" smtClean="0"/>
              <a:t>Which</a:t>
            </a:r>
            <a:r>
              <a:rPr lang="fr-FR" altLang="fr-FR" dirty="0" smtClean="0"/>
              <a:t> </a:t>
            </a:r>
            <a:r>
              <a:rPr lang="fr-FR" altLang="fr-FR" dirty="0" err="1" smtClean="0"/>
              <a:t>is</a:t>
            </a:r>
            <a:r>
              <a:rPr lang="fr-FR" altLang="fr-FR" dirty="0" smtClean="0"/>
              <a:t> the </a:t>
            </a:r>
            <a:r>
              <a:rPr lang="fr-FR" altLang="fr-FR" dirty="0" err="1" smtClean="0"/>
              <a:t>interest</a:t>
            </a:r>
            <a:r>
              <a:rPr lang="fr-FR" altLang="fr-FR" dirty="0" smtClean="0"/>
              <a:t> of </a:t>
            </a:r>
            <a:r>
              <a:rPr lang="fr-FR" altLang="fr-FR" dirty="0" err="1" smtClean="0"/>
              <a:t>vaginoscopy</a:t>
            </a:r>
            <a:r>
              <a:rPr lang="fr-FR" altLang="fr-FR" dirty="0" smtClean="0"/>
              <a:t> for the </a:t>
            </a:r>
            <a:r>
              <a:rPr lang="fr-FR" altLang="fr-FR" dirty="0" err="1" smtClean="0"/>
              <a:t>diagnosis</a:t>
            </a:r>
            <a:r>
              <a:rPr lang="fr-FR" altLang="fr-FR" dirty="0" smtClean="0"/>
              <a:t> of </a:t>
            </a:r>
            <a:r>
              <a:rPr lang="fr-FR" altLang="fr-FR" dirty="0" err="1" smtClean="0"/>
              <a:t>clinical</a:t>
            </a:r>
            <a:r>
              <a:rPr lang="fr-FR" altLang="fr-FR" dirty="0" smtClean="0"/>
              <a:t> </a:t>
            </a:r>
            <a:r>
              <a:rPr lang="fr-FR" altLang="fr-FR" dirty="0" err="1" smtClean="0"/>
              <a:t>endometritis</a:t>
            </a:r>
            <a:r>
              <a:rPr lang="fr-FR" altLang="fr-FR" dirty="0" smtClean="0"/>
              <a:t> ? </a:t>
            </a:r>
            <a:endParaRPr lang="fr-FR" altLang="fr-FR" sz="1700" dirty="0" smtClean="0"/>
          </a:p>
        </p:txBody>
      </p:sp>
    </p:spTree>
    <p:extLst>
      <p:ext uri="{BB962C8B-B14F-4D97-AF65-F5344CB8AC3E}">
        <p14:creationId xmlns:p14="http://schemas.microsoft.com/office/powerpoint/2010/main" val="35278975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2466" name="Espace réservé du numéro de diapositive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fld id="{AC744F5D-29C5-4C79-9517-2B0AA9B416EE}" type="slidenum">
              <a:rPr lang="fr-FR" altLang="fr-FR" sz="1400"/>
              <a:pPr>
                <a:spcBef>
                  <a:spcPct val="0"/>
                </a:spcBef>
                <a:buClrTx/>
                <a:buFontTx/>
                <a:buNone/>
              </a:pPr>
              <a:t>43</a:t>
            </a:fld>
            <a:endParaRPr lang="fr-FR" altLang="fr-FR" sz="1400"/>
          </a:p>
        </p:txBody>
      </p:sp>
      <p:sp>
        <p:nvSpPr>
          <p:cNvPr id="62467" name="Rectangle 8"/>
          <p:cNvSpPr>
            <a:spLocks noGrp="1" noChangeArrowheads="1"/>
          </p:cNvSpPr>
          <p:nvPr>
            <p:ph type="title"/>
          </p:nvPr>
        </p:nvSpPr>
        <p:spPr>
          <a:xfrm>
            <a:off x="395288" y="260350"/>
            <a:ext cx="3889375" cy="720725"/>
          </a:xfrm>
          <a:ln>
            <a:miter lim="800000"/>
            <a:headEnd/>
            <a:tailEnd/>
          </a:ln>
        </p:spPr>
        <p:txBody>
          <a:bodyPr/>
          <a:lstStyle/>
          <a:p>
            <a:r>
              <a:rPr lang="fr-BE" altLang="fr-FR" smtClean="0"/>
              <a:t>Intérêt de la vaginoscopie </a:t>
            </a:r>
            <a:endParaRPr lang="fr-FR" altLang="fr-FR" smtClean="0"/>
          </a:p>
        </p:txBody>
      </p:sp>
      <p:sp>
        <p:nvSpPr>
          <p:cNvPr id="62468" name="Rectangle 9"/>
          <p:cNvSpPr>
            <a:spLocks noGrp="1" noChangeArrowheads="1"/>
          </p:cNvSpPr>
          <p:nvPr>
            <p:ph type="body" idx="1"/>
          </p:nvPr>
        </p:nvSpPr>
        <p:spPr>
          <a:xfrm>
            <a:off x="107504" y="1412776"/>
            <a:ext cx="8785225" cy="4752975"/>
          </a:xfrm>
        </p:spPr>
        <p:txBody>
          <a:bodyPr/>
          <a:lstStyle/>
          <a:p>
            <a:pPr>
              <a:buFont typeface="Arial" charset="0"/>
              <a:buChar char="•"/>
            </a:pPr>
            <a:r>
              <a:rPr lang="fr-BE" altLang="fr-FR" sz="2400" dirty="0" smtClean="0"/>
              <a:t>9 % de faux négatifs </a:t>
            </a:r>
            <a:r>
              <a:rPr lang="fr-BE" altLang="fr-FR" sz="2000" dirty="0" smtClean="0"/>
              <a:t>(</a:t>
            </a:r>
            <a:r>
              <a:rPr lang="fr-BE" altLang="fr-FR" sz="2000" i="1" dirty="0" err="1" smtClean="0">
                <a:solidFill>
                  <a:schemeClr val="bg2">
                    <a:lumMod val="75000"/>
                  </a:schemeClr>
                </a:solidFill>
              </a:rPr>
              <a:t>Kasamanickam</a:t>
            </a:r>
            <a:r>
              <a:rPr lang="fr-BE" altLang="fr-FR" sz="2000" i="1" dirty="0" smtClean="0">
                <a:solidFill>
                  <a:schemeClr val="bg2">
                    <a:lumMod val="75000"/>
                  </a:schemeClr>
                </a:solidFill>
              </a:rPr>
              <a:t> et al. 2004)</a:t>
            </a:r>
          </a:p>
          <a:p>
            <a:pPr marL="0" indent="0">
              <a:buNone/>
            </a:pPr>
            <a:endParaRPr lang="fr-FR" altLang="fr-FR" sz="2000" i="1" dirty="0" smtClean="0">
              <a:solidFill>
                <a:schemeClr val="bg2">
                  <a:lumMod val="75000"/>
                </a:schemeClr>
              </a:solidFill>
            </a:endParaRPr>
          </a:p>
          <a:p>
            <a:pPr>
              <a:buFont typeface="Arial" charset="0"/>
              <a:buChar char="•"/>
            </a:pPr>
            <a:r>
              <a:rPr lang="fr-BE" altLang="fr-FR" sz="2400" dirty="0" smtClean="0"/>
              <a:t>Vaginoscopie / inspection : meilleure sensibilité </a:t>
            </a:r>
            <a:r>
              <a:rPr lang="fr-BE" altLang="fr-FR" sz="2000" i="1" dirty="0" smtClean="0">
                <a:solidFill>
                  <a:schemeClr val="bg2">
                    <a:lumMod val="75000"/>
                  </a:schemeClr>
                </a:solidFill>
              </a:rPr>
              <a:t>(</a:t>
            </a:r>
            <a:r>
              <a:rPr lang="fr-BE" altLang="fr-FR" sz="2000" i="1" dirty="0" err="1" smtClean="0">
                <a:solidFill>
                  <a:schemeClr val="bg2">
                    <a:lumMod val="75000"/>
                  </a:schemeClr>
                </a:solidFill>
              </a:rPr>
              <a:t>LeBlanc</a:t>
            </a:r>
            <a:r>
              <a:rPr lang="fr-BE" altLang="fr-FR" sz="2000" i="1" dirty="0" smtClean="0">
                <a:solidFill>
                  <a:schemeClr val="bg2">
                    <a:lumMod val="75000"/>
                  </a:schemeClr>
                </a:solidFill>
              </a:rPr>
              <a:t> et al. 2002)</a:t>
            </a:r>
          </a:p>
          <a:p>
            <a:pPr>
              <a:buFont typeface="Arial" charset="0"/>
              <a:buChar char="•"/>
            </a:pPr>
            <a:endParaRPr lang="fr-BE" altLang="fr-FR" sz="2000" dirty="0" smtClean="0"/>
          </a:p>
          <a:p>
            <a:pPr>
              <a:buFont typeface="Arial" charset="0"/>
              <a:buChar char="•"/>
            </a:pPr>
            <a:r>
              <a:rPr lang="fr-BE" altLang="fr-FR" sz="2400" dirty="0" smtClean="0"/>
              <a:t>Corrélation entre l’augmentation du score des secrétions et la présence de pathogènes reconnus  </a:t>
            </a:r>
            <a:r>
              <a:rPr lang="fr-BE" altLang="fr-FR" sz="2000" i="1" dirty="0" smtClean="0"/>
              <a:t>(Sheldon et </a:t>
            </a:r>
            <a:r>
              <a:rPr lang="fr-BE" altLang="fr-FR" sz="2000" i="1" dirty="0" err="1" smtClean="0"/>
              <a:t>Dobson</a:t>
            </a:r>
            <a:r>
              <a:rPr lang="fr-BE" altLang="fr-FR" sz="2000" i="1" dirty="0" smtClean="0"/>
              <a:t> 2004)</a:t>
            </a:r>
          </a:p>
          <a:p>
            <a:pPr>
              <a:buFont typeface="Arial" charset="0"/>
              <a:buChar char="•"/>
            </a:pPr>
            <a:endParaRPr lang="fr-BE" altLang="fr-FR" sz="2400" dirty="0" smtClean="0"/>
          </a:p>
          <a:p>
            <a:pPr>
              <a:buFont typeface="Arial" charset="0"/>
              <a:buChar char="•"/>
            </a:pPr>
            <a:r>
              <a:rPr lang="fr-BE" altLang="fr-FR" sz="2400" dirty="0" smtClean="0"/>
              <a:t>Non diagnostic possible des endométrites </a:t>
            </a:r>
            <a:r>
              <a:rPr lang="fr-BE" altLang="fr-FR" sz="2400" dirty="0" err="1" smtClean="0"/>
              <a:t>sub-cliniques</a:t>
            </a:r>
            <a:r>
              <a:rPr lang="fr-BE" altLang="fr-FR" sz="2400" dirty="0" smtClean="0"/>
              <a:t> </a:t>
            </a:r>
            <a:endParaRPr lang="fr-FR" altLang="fr-FR" sz="2400" dirty="0" smtClean="0"/>
          </a:p>
          <a:p>
            <a:pPr>
              <a:buFont typeface="Arial" charset="0"/>
              <a:buChar char="•"/>
            </a:pPr>
            <a:endParaRPr lang="fr-FR" altLang="fr-FR" sz="24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3490" name="Espace réservé du numéro de diapositive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fld id="{458BB2BE-88EC-4966-9A38-62FBC89E38C5}" type="slidenum">
              <a:rPr lang="fr-FR" altLang="fr-FR" sz="1400"/>
              <a:pPr>
                <a:spcBef>
                  <a:spcPct val="0"/>
                </a:spcBef>
                <a:buClrTx/>
                <a:buFontTx/>
                <a:buNone/>
              </a:pPr>
              <a:t>44</a:t>
            </a:fld>
            <a:endParaRPr lang="fr-FR" altLang="fr-FR" sz="1400"/>
          </a:p>
        </p:txBody>
      </p:sp>
      <p:sp>
        <p:nvSpPr>
          <p:cNvPr id="63491" name="Rectangle 4"/>
          <p:cNvSpPr>
            <a:spLocks noGrp="1" noChangeArrowheads="1"/>
          </p:cNvSpPr>
          <p:nvPr>
            <p:ph type="title"/>
          </p:nvPr>
        </p:nvSpPr>
        <p:spPr>
          <a:xfrm>
            <a:off x="395288" y="260350"/>
            <a:ext cx="5040312" cy="720725"/>
          </a:xfrm>
          <a:ln>
            <a:miter lim="800000"/>
            <a:headEnd/>
            <a:tailEnd/>
          </a:ln>
        </p:spPr>
        <p:txBody>
          <a:bodyPr/>
          <a:lstStyle/>
          <a:p>
            <a:r>
              <a:rPr lang="fr-BE" altLang="fr-FR" smtClean="0"/>
              <a:t>Intérêt de la palpation manuelle  </a:t>
            </a:r>
            <a:endParaRPr lang="fr-FR" altLang="fr-FR" smtClean="0"/>
          </a:p>
        </p:txBody>
      </p:sp>
      <p:sp>
        <p:nvSpPr>
          <p:cNvPr id="63492" name="Rectangle 5"/>
          <p:cNvSpPr>
            <a:spLocks noGrp="1" noChangeArrowheads="1"/>
          </p:cNvSpPr>
          <p:nvPr>
            <p:ph type="body" idx="1"/>
          </p:nvPr>
        </p:nvSpPr>
        <p:spPr>
          <a:xfrm>
            <a:off x="395288" y="1412875"/>
            <a:ext cx="8424862" cy="4752975"/>
          </a:xfrm>
        </p:spPr>
        <p:txBody>
          <a:bodyPr/>
          <a:lstStyle/>
          <a:p>
            <a:pPr>
              <a:lnSpc>
                <a:spcPct val="130000"/>
              </a:lnSpc>
              <a:buFont typeface="Arial" charset="0"/>
              <a:buChar char="•"/>
            </a:pPr>
            <a:r>
              <a:rPr lang="fr-BE" altLang="fr-FR" sz="2200" dirty="0" smtClean="0"/>
              <a:t>La moins sensible et la moins spécifique des méthodes de diagnostic </a:t>
            </a:r>
            <a:r>
              <a:rPr lang="fr-BE" altLang="fr-FR" sz="1800" i="1" dirty="0" smtClean="0">
                <a:solidFill>
                  <a:schemeClr val="bg2">
                    <a:lumMod val="75000"/>
                  </a:schemeClr>
                </a:solidFill>
              </a:rPr>
              <a:t>Miller et al. 1980, </a:t>
            </a:r>
            <a:r>
              <a:rPr lang="fr-FR" altLang="fr-FR" sz="1800" i="1" dirty="0" err="1" smtClean="0">
                <a:solidFill>
                  <a:schemeClr val="bg2">
                    <a:lumMod val="75000"/>
                  </a:schemeClr>
                </a:solidFill>
              </a:rPr>
              <a:t>Bretzlaff</a:t>
            </a:r>
            <a:r>
              <a:rPr lang="fr-FR" altLang="fr-FR" sz="1800" i="1" dirty="0" smtClean="0">
                <a:solidFill>
                  <a:schemeClr val="bg2">
                    <a:lumMod val="75000"/>
                  </a:schemeClr>
                </a:solidFill>
              </a:rPr>
              <a:t> 1987, Gilbert 1992, </a:t>
            </a:r>
            <a:r>
              <a:rPr lang="fr-FR" altLang="fr-FR" sz="1800" i="1" dirty="0" err="1" smtClean="0">
                <a:solidFill>
                  <a:schemeClr val="bg2">
                    <a:lumMod val="75000"/>
                  </a:schemeClr>
                </a:solidFill>
              </a:rPr>
              <a:t>Youngquist</a:t>
            </a:r>
            <a:r>
              <a:rPr lang="fr-FR" altLang="fr-FR" sz="1800" i="1" dirty="0" smtClean="0">
                <a:solidFill>
                  <a:schemeClr val="bg2">
                    <a:lumMod val="75000"/>
                  </a:schemeClr>
                </a:solidFill>
              </a:rPr>
              <a:t> et Shore 1997, </a:t>
            </a:r>
            <a:r>
              <a:rPr lang="fr-FR" altLang="fr-FR" sz="1800" i="1" dirty="0" err="1" smtClean="0">
                <a:solidFill>
                  <a:schemeClr val="bg2">
                    <a:lumMod val="75000"/>
                  </a:schemeClr>
                </a:solidFill>
              </a:rPr>
              <a:t>Deguillaume</a:t>
            </a:r>
            <a:r>
              <a:rPr lang="fr-FR" altLang="fr-FR" sz="1800" i="1" dirty="0" smtClean="0">
                <a:solidFill>
                  <a:schemeClr val="bg2">
                    <a:lumMod val="75000"/>
                  </a:schemeClr>
                </a:solidFill>
              </a:rPr>
              <a:t> 2007</a:t>
            </a:r>
          </a:p>
          <a:p>
            <a:pPr>
              <a:lnSpc>
                <a:spcPct val="130000"/>
              </a:lnSpc>
              <a:buFont typeface="Arial" charset="0"/>
              <a:buChar char="•"/>
            </a:pPr>
            <a:r>
              <a:rPr lang="fr-BE" altLang="fr-FR" sz="2200" dirty="0" smtClean="0"/>
              <a:t>La méthode manque d’exactitude pour identifier les vaches infertiles pour cause d’endométrites </a:t>
            </a:r>
            <a:r>
              <a:rPr lang="fr-FR" altLang="fr-FR" sz="1800" i="1" dirty="0" smtClean="0">
                <a:solidFill>
                  <a:schemeClr val="bg2">
                    <a:lumMod val="75000"/>
                  </a:schemeClr>
                </a:solidFill>
              </a:rPr>
              <a:t>Miller et al. 1980, </a:t>
            </a:r>
            <a:r>
              <a:rPr lang="fr-FR" altLang="fr-FR" sz="1800" i="1" dirty="0" err="1" smtClean="0">
                <a:solidFill>
                  <a:schemeClr val="bg2">
                    <a:lumMod val="75000"/>
                  </a:schemeClr>
                </a:solidFill>
              </a:rPr>
              <a:t>Kristula</a:t>
            </a:r>
            <a:r>
              <a:rPr lang="fr-FR" altLang="fr-FR" sz="1800" i="1" dirty="0" smtClean="0">
                <a:solidFill>
                  <a:schemeClr val="bg2">
                    <a:lumMod val="75000"/>
                  </a:schemeClr>
                </a:solidFill>
              </a:rPr>
              <a:t> et Bartholomew 1998</a:t>
            </a:r>
            <a:endParaRPr lang="fr-FR" altLang="fr-FR" sz="2200" i="1" dirty="0" smtClean="0"/>
          </a:p>
          <a:p>
            <a:pPr>
              <a:lnSpc>
                <a:spcPct val="130000"/>
              </a:lnSpc>
              <a:buFont typeface="Arial" charset="0"/>
              <a:buChar char="•"/>
            </a:pPr>
            <a:r>
              <a:rPr lang="fr-BE" altLang="fr-FR" sz="2200" dirty="0" smtClean="0"/>
              <a:t>Si critère de </a:t>
            </a:r>
            <a:r>
              <a:rPr lang="fr-BE" altLang="fr-FR" sz="2200" u="sng" dirty="0" smtClean="0"/>
              <a:t>diamètre considéré </a:t>
            </a:r>
            <a:r>
              <a:rPr lang="fr-BE" altLang="fr-FR" sz="2200" dirty="0" smtClean="0"/>
              <a:t>(&gt; 7,5 cm) entre 20 et 40 jours PP : méthode plus spécifique (0,8 à 1) que sensible (0,17 à 0,21) (vs % de vaches gestantes à 120 jours) </a:t>
            </a:r>
            <a:r>
              <a:rPr lang="fr-FR" altLang="fr-FR" sz="1800" i="1" dirty="0" err="1" smtClean="0">
                <a:solidFill>
                  <a:schemeClr val="bg2">
                    <a:lumMod val="75000"/>
                  </a:schemeClr>
                </a:solidFill>
              </a:rPr>
              <a:t>Deguillaume</a:t>
            </a:r>
            <a:r>
              <a:rPr lang="fr-FR" altLang="fr-FR" sz="1800" i="1" dirty="0" smtClean="0">
                <a:solidFill>
                  <a:schemeClr val="bg2">
                    <a:lumMod val="75000"/>
                  </a:schemeClr>
                </a:solidFill>
              </a:rPr>
              <a:t> 2007, Leblanc et al. 2002, </a:t>
            </a:r>
            <a:r>
              <a:rPr lang="fr-FR" altLang="fr-FR" sz="1800" i="1" dirty="0" err="1" smtClean="0">
                <a:solidFill>
                  <a:schemeClr val="bg2">
                    <a:lumMod val="75000"/>
                  </a:schemeClr>
                </a:solidFill>
              </a:rPr>
              <a:t>Bonnett</a:t>
            </a:r>
            <a:r>
              <a:rPr lang="fr-FR" altLang="fr-FR" sz="1800" i="1" dirty="0" smtClean="0">
                <a:solidFill>
                  <a:schemeClr val="bg2">
                    <a:lumMod val="75000"/>
                  </a:schemeClr>
                </a:solidFill>
              </a:rPr>
              <a:t> et al. 1993</a:t>
            </a:r>
          </a:p>
          <a:p>
            <a:pPr>
              <a:lnSpc>
                <a:spcPct val="130000"/>
              </a:lnSpc>
              <a:buFont typeface="Arial" charset="0"/>
              <a:buChar char="•"/>
            </a:pPr>
            <a:endParaRPr lang="fr-FR" altLang="fr-FR" sz="2200" dirty="0" smtClean="0"/>
          </a:p>
          <a:p>
            <a:pPr>
              <a:lnSpc>
                <a:spcPct val="130000"/>
              </a:lnSpc>
              <a:buFont typeface="Arial" charset="0"/>
              <a:buChar char="•"/>
            </a:pPr>
            <a:r>
              <a:rPr lang="fr-BE" altLang="fr-FR" sz="2200" dirty="0" smtClean="0"/>
              <a:t>Facilite l’extériorisation des secrétions</a:t>
            </a:r>
          </a:p>
        </p:txBody>
      </p:sp>
      <p:sp>
        <p:nvSpPr>
          <p:cNvPr id="6" name="Rectangle 5"/>
          <p:cNvSpPr>
            <a:spLocks noChangeArrowheads="1"/>
          </p:cNvSpPr>
          <p:nvPr/>
        </p:nvSpPr>
        <p:spPr bwMode="auto">
          <a:xfrm>
            <a:off x="758031" y="1412776"/>
            <a:ext cx="7942263" cy="864096"/>
          </a:xfrm>
          <a:prstGeom prst="rect">
            <a:avLst/>
          </a:prstGeom>
          <a:solidFill>
            <a:srgbClr val="FF66FF">
              <a:alpha val="39999"/>
            </a:srgbClr>
          </a:solidFill>
          <a:ln w="9525" algn="ctr">
            <a:solidFill>
              <a:schemeClr val="tx2"/>
            </a:solidFill>
            <a:round/>
            <a:headEnd/>
            <a:tailEnd/>
          </a:ln>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endParaRPr lang="fr-BE" altLang="fr-FR" sz="2400">
              <a:latin typeface="Times New Roman" pitchFamily="18" charset="0"/>
            </a:endParaRPr>
          </a:p>
        </p:txBody>
      </p:sp>
      <p:sp>
        <p:nvSpPr>
          <p:cNvPr id="7" name="Rectangle 6"/>
          <p:cNvSpPr>
            <a:spLocks noChangeArrowheads="1"/>
          </p:cNvSpPr>
          <p:nvPr/>
        </p:nvSpPr>
        <p:spPr bwMode="auto">
          <a:xfrm>
            <a:off x="768349" y="5079000"/>
            <a:ext cx="3960813" cy="504825"/>
          </a:xfrm>
          <a:prstGeom prst="rect">
            <a:avLst/>
          </a:prstGeom>
          <a:solidFill>
            <a:srgbClr val="FF66FF">
              <a:alpha val="39999"/>
            </a:srgbClr>
          </a:solidFill>
          <a:ln w="9525" algn="ctr">
            <a:solidFill>
              <a:schemeClr val="tx2"/>
            </a:solidFill>
            <a:round/>
            <a:headEnd/>
            <a:tailEnd/>
          </a:ln>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endParaRPr lang="fr-BE" altLang="fr-FR" sz="24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4514" name="Espace réservé du numéro de diapositive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fld id="{A653D93B-BC18-4086-84FD-AB3523E2959F}" type="slidenum">
              <a:rPr lang="fr-FR" altLang="fr-FR" sz="1400"/>
              <a:pPr>
                <a:spcBef>
                  <a:spcPct val="0"/>
                </a:spcBef>
                <a:buClrTx/>
                <a:buFontTx/>
                <a:buNone/>
              </a:pPr>
              <a:t>45</a:t>
            </a:fld>
            <a:endParaRPr lang="fr-FR" altLang="fr-FR" sz="1400"/>
          </a:p>
        </p:txBody>
      </p:sp>
      <p:sp>
        <p:nvSpPr>
          <p:cNvPr id="64515" name="Rectangle 4"/>
          <p:cNvSpPr>
            <a:spLocks noGrp="1" noChangeArrowheads="1"/>
          </p:cNvSpPr>
          <p:nvPr>
            <p:ph type="title"/>
          </p:nvPr>
        </p:nvSpPr>
        <p:spPr>
          <a:xfrm>
            <a:off x="395288" y="260350"/>
            <a:ext cx="4032250" cy="720725"/>
          </a:xfrm>
          <a:ln>
            <a:miter lim="800000"/>
            <a:headEnd/>
            <a:tailEnd/>
          </a:ln>
        </p:spPr>
        <p:txBody>
          <a:bodyPr/>
          <a:lstStyle/>
          <a:p>
            <a:r>
              <a:rPr lang="fr-BE" altLang="fr-FR" smtClean="0"/>
              <a:t>Intérêt de l’échographie  </a:t>
            </a:r>
            <a:endParaRPr lang="fr-FR" altLang="fr-FR" smtClean="0"/>
          </a:p>
        </p:txBody>
      </p:sp>
      <p:sp>
        <p:nvSpPr>
          <p:cNvPr id="64516" name="Rectangle 5"/>
          <p:cNvSpPr>
            <a:spLocks noGrp="1" noChangeArrowheads="1"/>
          </p:cNvSpPr>
          <p:nvPr>
            <p:ph type="body" idx="1"/>
          </p:nvPr>
        </p:nvSpPr>
        <p:spPr/>
        <p:txBody>
          <a:bodyPr/>
          <a:lstStyle/>
          <a:p>
            <a:pPr>
              <a:buFont typeface="Arial" charset="0"/>
              <a:buChar char="•"/>
            </a:pPr>
            <a:r>
              <a:rPr lang="fr-FR" altLang="fr-FR" smtClean="0"/>
              <a:t>Kasimanickam et al. 2004, Drillich et al. 2004</a:t>
            </a:r>
          </a:p>
          <a:p>
            <a:pPr lvl="1">
              <a:buFont typeface="Arial" charset="0"/>
              <a:buChar char="•"/>
            </a:pPr>
            <a:r>
              <a:rPr lang="fr-FR" altLang="fr-FR" smtClean="0"/>
              <a:t>Faible corrélation entre le diagnostic échographique et l’examen cytologique</a:t>
            </a:r>
          </a:p>
          <a:p>
            <a:pPr>
              <a:buFont typeface="Arial" charset="0"/>
              <a:buChar char="•"/>
            </a:pPr>
            <a:r>
              <a:rPr lang="fr-BE" altLang="fr-FR" smtClean="0"/>
              <a:t>Barlund et al. 2008</a:t>
            </a:r>
          </a:p>
          <a:p>
            <a:pPr lvl="1">
              <a:buFont typeface="Arial" charset="0"/>
              <a:buChar char="•"/>
            </a:pPr>
            <a:r>
              <a:rPr lang="fr-FR" altLang="fr-FR" smtClean="0"/>
              <a:t>Mesures échographiques de la lumière utérine (&gt; 3 mm) et de l’épaisseur de la paroi (&gt; 8 mm) (vs examen cytologique) faible sensibilité (3,9 à 30,8) et spécificité élevée (89,2 à 92,8)</a:t>
            </a:r>
          </a:p>
          <a:p>
            <a:pPr lvl="1">
              <a:buFont typeface="Arial" charset="0"/>
              <a:buChar char="•"/>
            </a:pPr>
            <a:r>
              <a:rPr lang="fr-BE" altLang="fr-FR" smtClean="0"/>
              <a:t>Causes potentielles </a:t>
            </a:r>
          </a:p>
          <a:p>
            <a:pPr lvl="2">
              <a:buFontTx/>
              <a:buChar char="•"/>
            </a:pPr>
            <a:r>
              <a:rPr lang="fr-BE" altLang="fr-FR" smtClean="0"/>
              <a:t>Manque de reproductibilité des mesures ?</a:t>
            </a:r>
          </a:p>
          <a:p>
            <a:pPr lvl="2">
              <a:buFontTx/>
              <a:buChar char="•"/>
            </a:pPr>
            <a:r>
              <a:rPr lang="fr-BE" altLang="fr-FR" smtClean="0"/>
              <a:t>Réponses différentes des vaches à l’inflammation (réponse élevée mais peu de liquides vs réponse liquidienne élevée et donc dilution du nombre de cellules)</a:t>
            </a:r>
            <a:endParaRPr lang="fr-FR" altLang="fr-FR" smtClean="0"/>
          </a:p>
        </p:txBody>
      </p:sp>
      <p:sp>
        <p:nvSpPr>
          <p:cNvPr id="6" name="Rectangle 5"/>
          <p:cNvSpPr>
            <a:spLocks noChangeArrowheads="1"/>
          </p:cNvSpPr>
          <p:nvPr/>
        </p:nvSpPr>
        <p:spPr bwMode="auto">
          <a:xfrm>
            <a:off x="1042988" y="1844675"/>
            <a:ext cx="7943850" cy="863600"/>
          </a:xfrm>
          <a:prstGeom prst="rect">
            <a:avLst/>
          </a:prstGeom>
          <a:solidFill>
            <a:srgbClr val="FF66FF">
              <a:alpha val="39999"/>
            </a:srgbClr>
          </a:solidFill>
          <a:ln w="9525" algn="ctr">
            <a:solidFill>
              <a:schemeClr val="tx2"/>
            </a:solidFill>
            <a:round/>
            <a:headEnd/>
            <a:tailEnd/>
          </a:ln>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endParaRPr lang="fr-BE" altLang="fr-FR" sz="24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re 1"/>
          <p:cNvSpPr>
            <a:spLocks noGrp="1"/>
          </p:cNvSpPr>
          <p:nvPr>
            <p:ph type="title"/>
          </p:nvPr>
        </p:nvSpPr>
        <p:spPr>
          <a:xfrm>
            <a:off x="442913" y="188913"/>
            <a:ext cx="8233543" cy="935831"/>
          </a:xfrm>
          <a:ln>
            <a:miter lim="800000"/>
            <a:headEnd/>
            <a:tailEnd/>
          </a:ln>
        </p:spPr>
        <p:txBody>
          <a:bodyPr/>
          <a:lstStyle/>
          <a:p>
            <a:r>
              <a:rPr lang="en-US" altLang="fr-FR" sz="2400" dirty="0" err="1" smtClean="0"/>
              <a:t>Seuils</a:t>
            </a:r>
            <a:r>
              <a:rPr lang="en-US" altLang="fr-FR" sz="2400" dirty="0" smtClean="0"/>
              <a:t> de diagnostic </a:t>
            </a:r>
            <a:r>
              <a:rPr lang="en-US" altLang="fr-FR" sz="2400" dirty="0" err="1" smtClean="0"/>
              <a:t>d’une</a:t>
            </a:r>
            <a:r>
              <a:rPr lang="en-US" altLang="fr-FR" sz="2400" dirty="0" smtClean="0"/>
              <a:t> </a:t>
            </a:r>
            <a:r>
              <a:rPr lang="en-US" altLang="fr-FR" sz="2400" dirty="0" err="1" smtClean="0"/>
              <a:t>endométrite</a:t>
            </a:r>
            <a:r>
              <a:rPr lang="en-US" altLang="fr-FR" sz="2400" dirty="0" smtClean="0"/>
              <a:t> subclinique </a:t>
            </a:r>
            <a:br>
              <a:rPr lang="en-US" altLang="fr-FR" sz="2400" dirty="0" smtClean="0"/>
            </a:br>
            <a:r>
              <a:rPr lang="en-US" altLang="fr-FR" sz="2000" dirty="0" smtClean="0">
                <a:solidFill>
                  <a:schemeClr val="bg2">
                    <a:lumMod val="60000"/>
                    <a:lumOff val="40000"/>
                  </a:schemeClr>
                </a:solidFill>
              </a:rPr>
              <a:t>(</a:t>
            </a:r>
            <a:r>
              <a:rPr lang="de-DE" altLang="fr-FR" sz="2000" dirty="0">
                <a:solidFill>
                  <a:schemeClr val="bg2">
                    <a:lumMod val="60000"/>
                    <a:lumOff val="40000"/>
                  </a:schemeClr>
                </a:solidFill>
              </a:rPr>
              <a:t>Melcher Y et al. Theriogenology 2014, 82, </a:t>
            </a:r>
            <a:r>
              <a:rPr lang="de-DE" altLang="fr-FR" sz="2000" dirty="0" smtClean="0">
                <a:solidFill>
                  <a:schemeClr val="bg2">
                    <a:lumMod val="60000"/>
                    <a:lumOff val="40000"/>
                  </a:schemeClr>
                </a:solidFill>
              </a:rPr>
              <a:t>57-63)</a:t>
            </a:r>
            <a:endParaRPr lang="fr-BE" altLang="fr-FR" sz="2000" dirty="0" smtClean="0">
              <a:solidFill>
                <a:schemeClr val="bg2">
                  <a:lumMod val="60000"/>
                  <a:lumOff val="40000"/>
                </a:schemeClr>
              </a:solidFill>
            </a:endParaRPr>
          </a:p>
        </p:txBody>
      </p:sp>
      <p:sp>
        <p:nvSpPr>
          <p:cNvPr id="66563" name="Espace réservé du numéro de diapositive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fld id="{E9E14043-EFE7-4849-934A-8305CD57C73B}" type="slidenum">
              <a:rPr lang="fr-FR" altLang="fr-FR" sz="1400"/>
              <a:pPr>
                <a:spcBef>
                  <a:spcPct val="0"/>
                </a:spcBef>
                <a:buClrTx/>
                <a:buFontTx/>
                <a:buNone/>
              </a:pPr>
              <a:t>46</a:t>
            </a:fld>
            <a:endParaRPr lang="fr-FR" altLang="fr-FR" sz="1400"/>
          </a:p>
        </p:txBody>
      </p:sp>
      <p:pic>
        <p:nvPicPr>
          <p:cNvPr id="66564" name="Picture 2" descr="H:\Seuils endometrites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8" y="1196752"/>
            <a:ext cx="8723312"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4994"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fld id="{E7DF3D74-DC90-4240-A27B-DAB75F2BC111}" type="slidenum">
              <a:rPr lang="fr-FR" altLang="fr-FR" sz="1400"/>
              <a:pPr>
                <a:spcBef>
                  <a:spcPct val="0"/>
                </a:spcBef>
                <a:buClrTx/>
                <a:buFontTx/>
                <a:buNone/>
              </a:pPr>
              <a:t>47</a:t>
            </a:fld>
            <a:endParaRPr lang="fr-FR" altLang="fr-FR" sz="1400"/>
          </a:p>
        </p:txBody>
      </p:sp>
      <p:sp>
        <p:nvSpPr>
          <p:cNvPr id="84995" name="Rectangle 2"/>
          <p:cNvSpPr>
            <a:spLocks noGrp="1" noChangeArrowheads="1"/>
          </p:cNvSpPr>
          <p:nvPr>
            <p:ph type="title"/>
          </p:nvPr>
        </p:nvSpPr>
        <p:spPr>
          <a:xfrm>
            <a:off x="395288" y="2420938"/>
            <a:ext cx="8209160" cy="1872158"/>
          </a:xfrm>
          <a:solidFill>
            <a:schemeClr val="accent2">
              <a:lumMod val="50000"/>
            </a:schemeClr>
          </a:solidFill>
          <a:ln>
            <a:solidFill>
              <a:schemeClr val="tx1"/>
            </a:solidFill>
            <a:miter lim="800000"/>
            <a:headEnd/>
            <a:tailEnd/>
          </a:ln>
        </p:spPr>
        <p:txBody>
          <a:bodyPr/>
          <a:lstStyle/>
          <a:p>
            <a:r>
              <a:rPr lang="fr-BE" altLang="fr-FR" sz="6000" dirty="0" smtClean="0"/>
              <a:t>Pourquoi les infections utérines ? </a:t>
            </a:r>
            <a:endParaRPr lang="fr-FR" altLang="fr-FR" sz="6000"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288" y="260350"/>
            <a:ext cx="8569200" cy="720725"/>
          </a:xfrm>
        </p:spPr>
        <p:txBody>
          <a:bodyPr/>
          <a:lstStyle/>
          <a:p>
            <a:r>
              <a:rPr lang="fr-BE" sz="2600" dirty="0" smtClean="0"/>
              <a:t>Petit rappel : période de transition = période de baisse d’immunité</a:t>
            </a:r>
            <a:endParaRPr lang="fr-BE" sz="2600" dirty="0"/>
          </a:p>
        </p:txBody>
      </p:sp>
      <p:sp>
        <p:nvSpPr>
          <p:cNvPr id="3" name="Espace réservé du contenu 2"/>
          <p:cNvSpPr>
            <a:spLocks noGrp="1"/>
          </p:cNvSpPr>
          <p:nvPr>
            <p:ph idx="1"/>
          </p:nvPr>
        </p:nvSpPr>
        <p:spPr>
          <a:xfrm>
            <a:off x="323528" y="1268760"/>
            <a:ext cx="8423275" cy="4752975"/>
          </a:xfrm>
        </p:spPr>
        <p:txBody>
          <a:bodyPr/>
          <a:lstStyle/>
          <a:p>
            <a:r>
              <a:rPr lang="fr-BE" sz="2000" dirty="0" smtClean="0"/>
              <a:t>Hormones immunosuppressives </a:t>
            </a:r>
          </a:p>
          <a:p>
            <a:pPr lvl="1"/>
            <a:r>
              <a:rPr lang="fr-BE" sz="1800" dirty="0" smtClean="0"/>
              <a:t>La P4 diminue lentement (J-5/J-6) puis brutalement (J-2) avant le vêlage</a:t>
            </a:r>
          </a:p>
          <a:p>
            <a:pPr lvl="1"/>
            <a:r>
              <a:rPr lang="fr-BE" sz="1800" dirty="0" smtClean="0"/>
              <a:t>Les </a:t>
            </a:r>
            <a:r>
              <a:rPr lang="fr-BE" sz="1800" dirty="0" err="1" smtClean="0"/>
              <a:t>oestrogènes</a:t>
            </a:r>
            <a:r>
              <a:rPr lang="fr-BE" sz="1800" dirty="0" smtClean="0"/>
              <a:t> augmentent J-1  puis diminuent PP </a:t>
            </a:r>
          </a:p>
          <a:p>
            <a:pPr lvl="1"/>
            <a:r>
              <a:rPr lang="fr-BE" sz="1800" dirty="0" smtClean="0"/>
              <a:t>La </a:t>
            </a:r>
            <a:r>
              <a:rPr lang="fr-BE" sz="1800" dirty="0" err="1" smtClean="0"/>
              <a:t>bPAG</a:t>
            </a:r>
            <a:r>
              <a:rPr lang="fr-BE" sz="1800" dirty="0" smtClean="0"/>
              <a:t> augmente pendant la gestation, culmine J-7 mais ½ vie élevée en PP</a:t>
            </a:r>
          </a:p>
          <a:p>
            <a:pPr lvl="1"/>
            <a:r>
              <a:rPr lang="fr-BE" sz="1800" dirty="0" smtClean="0"/>
              <a:t>Les corticoïdes augmentent avant le part (déclenchement)   </a:t>
            </a:r>
          </a:p>
          <a:p>
            <a:r>
              <a:rPr lang="fr-BE" sz="2000" dirty="0" smtClean="0"/>
              <a:t>Séquestration de composants immunitaires dans le colostrum</a:t>
            </a:r>
          </a:p>
          <a:p>
            <a:r>
              <a:rPr lang="fr-BE" sz="2000" dirty="0" smtClean="0"/>
              <a:t>La diminution de la MS ingérée avant et après le vêlage (30 %) (N : 2 % du PV) pour des raisons physiologiques (développement fœtal) ou pathologiques (</a:t>
            </a:r>
            <a:r>
              <a:rPr lang="fr-BE" sz="2000" dirty="0" err="1" smtClean="0"/>
              <a:t>RP</a:t>
            </a:r>
            <a:r>
              <a:rPr lang="fr-BE" sz="2000" dirty="0" smtClean="0"/>
              <a:t>, infections suraigües …) s’accompagne d’une augmentation de la </a:t>
            </a:r>
            <a:r>
              <a:rPr lang="fr-BE" sz="2000" dirty="0" err="1" smtClean="0"/>
              <a:t>lipomobilisation</a:t>
            </a:r>
            <a:r>
              <a:rPr lang="fr-BE" sz="2000" dirty="0" smtClean="0"/>
              <a:t>, donc des corps cétoniques, des </a:t>
            </a:r>
            <a:r>
              <a:rPr lang="fr-BE" sz="2000" dirty="0" err="1" smtClean="0"/>
              <a:t>AGNE</a:t>
            </a:r>
            <a:r>
              <a:rPr lang="fr-BE" sz="2000" dirty="0" smtClean="0"/>
              <a:t> et </a:t>
            </a:r>
            <a:r>
              <a:rPr lang="fr-BE" sz="2000" dirty="0" err="1" smtClean="0"/>
              <a:t>BHB</a:t>
            </a:r>
            <a:r>
              <a:rPr lang="fr-BE" sz="2000" dirty="0" smtClean="0"/>
              <a:t>  et donc d’une augmentation proportionnelle de l’immunodépression avec altération de la migration et de l’activité des leucocytes</a:t>
            </a:r>
          </a:p>
          <a:p>
            <a:r>
              <a:rPr lang="fr-BE" sz="2000" dirty="0" smtClean="0"/>
              <a:t>Hypocalcémie : diminution du nombre et capacité phagocytaire des leucocytes</a:t>
            </a:r>
          </a:p>
          <a:p>
            <a:r>
              <a:rPr lang="fr-BE" sz="2000" dirty="0" smtClean="0"/>
              <a:t>Se favorise la fonction immunitaire</a:t>
            </a:r>
          </a:p>
          <a:p>
            <a:r>
              <a:rPr lang="fr-BE" sz="2000" dirty="0" smtClean="0"/>
              <a:t>Interactions sociales</a:t>
            </a:r>
            <a:endParaRPr lang="fr-BE" sz="2000" dirty="0"/>
          </a:p>
        </p:txBody>
      </p:sp>
      <p:sp>
        <p:nvSpPr>
          <p:cNvPr id="4" name="Espace réservé du numéro de diapositive 3"/>
          <p:cNvSpPr>
            <a:spLocks noGrp="1"/>
          </p:cNvSpPr>
          <p:nvPr>
            <p:ph type="sldNum" sz="quarter" idx="10"/>
          </p:nvPr>
        </p:nvSpPr>
        <p:spPr/>
        <p:txBody>
          <a:bodyPr/>
          <a:lstStyle/>
          <a:p>
            <a:fld id="{78EA7F27-D1AC-4F8B-97DD-BE4455A39874}" type="slidenum">
              <a:rPr lang="fr-FR" altLang="fr-FR" smtClean="0"/>
              <a:pPr/>
              <a:t>48</a:t>
            </a:fld>
            <a:endParaRPr lang="fr-FR" altLang="fr-FR"/>
          </a:p>
        </p:txBody>
      </p:sp>
    </p:spTree>
    <p:extLst>
      <p:ext uri="{BB962C8B-B14F-4D97-AF65-F5344CB8AC3E}">
        <p14:creationId xmlns:p14="http://schemas.microsoft.com/office/powerpoint/2010/main" val="28802606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6018" name="Espace réservé du numéro de diapositive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fld id="{BBFFE191-8080-41D0-A636-0B34E7B7CDD6}" type="slidenum">
              <a:rPr lang="fr-FR" altLang="fr-FR" sz="1400"/>
              <a:pPr>
                <a:spcBef>
                  <a:spcPct val="0"/>
                </a:spcBef>
                <a:buClrTx/>
                <a:buFontTx/>
                <a:buNone/>
              </a:pPr>
              <a:t>49</a:t>
            </a:fld>
            <a:endParaRPr lang="fr-FR" altLang="fr-FR" sz="1400"/>
          </a:p>
        </p:txBody>
      </p:sp>
      <p:pic>
        <p:nvPicPr>
          <p:cNvPr id="86019"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1628775"/>
            <a:ext cx="1871663"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Rectangle 8"/>
          <p:cNvSpPr>
            <a:spLocks noGrp="1" noChangeArrowheads="1"/>
          </p:cNvSpPr>
          <p:nvPr>
            <p:ph type="title"/>
          </p:nvPr>
        </p:nvSpPr>
        <p:spPr>
          <a:xfrm>
            <a:off x="174625" y="188913"/>
            <a:ext cx="5910263" cy="720725"/>
          </a:xfrm>
          <a:solidFill>
            <a:srgbClr val="FFFFCC"/>
          </a:solidFill>
          <a:ln>
            <a:miter lim="800000"/>
            <a:headEnd/>
            <a:tailEnd/>
          </a:ln>
        </p:spPr>
        <p:txBody>
          <a:bodyPr/>
          <a:lstStyle/>
          <a:p>
            <a:r>
              <a:rPr lang="fr-FR" altLang="fr-FR" smtClean="0">
                <a:solidFill>
                  <a:schemeClr val="tx2"/>
                </a:solidFill>
              </a:rPr>
              <a:t>    Etio-pathogénie des infections utérines</a:t>
            </a:r>
          </a:p>
        </p:txBody>
      </p:sp>
      <p:sp>
        <p:nvSpPr>
          <p:cNvPr id="86021" name="Rectangle 9"/>
          <p:cNvSpPr>
            <a:spLocks noGrp="1" noChangeArrowheads="1"/>
          </p:cNvSpPr>
          <p:nvPr>
            <p:ph type="body" idx="1"/>
          </p:nvPr>
        </p:nvSpPr>
        <p:spPr>
          <a:xfrm>
            <a:off x="207963" y="981075"/>
            <a:ext cx="8423275" cy="503238"/>
          </a:xfrm>
        </p:spPr>
        <p:txBody>
          <a:bodyPr/>
          <a:lstStyle/>
          <a:p>
            <a:pPr>
              <a:buFont typeface="Mistral" pitchFamily="66" charset="0"/>
              <a:buNone/>
            </a:pPr>
            <a:r>
              <a:rPr lang="fr-FR" altLang="fr-FR" smtClean="0">
                <a:solidFill>
                  <a:srgbClr val="000066"/>
                </a:solidFill>
              </a:rPr>
              <a:t>L'infection utérine = physiologique ou pathologique ?</a:t>
            </a:r>
            <a:r>
              <a:rPr lang="fr-FR" altLang="fr-FR" smtClean="0"/>
              <a:t> </a:t>
            </a:r>
          </a:p>
        </p:txBody>
      </p:sp>
      <p:sp>
        <p:nvSpPr>
          <p:cNvPr id="726021" name="Rectangle 5"/>
          <p:cNvSpPr>
            <a:spLocks noChangeArrowheads="1"/>
          </p:cNvSpPr>
          <p:nvPr/>
        </p:nvSpPr>
        <p:spPr bwMode="auto">
          <a:xfrm>
            <a:off x="6227763" y="2492375"/>
            <a:ext cx="2663825" cy="1200150"/>
          </a:xfrm>
          <a:prstGeom prst="rect">
            <a:avLst/>
          </a:prstGeom>
          <a:solidFill>
            <a:srgbClr val="990000"/>
          </a:solidFill>
          <a:ln w="12700">
            <a:solidFill>
              <a:schemeClr val="tx2"/>
            </a:solidFill>
            <a:miter lim="800000"/>
            <a:headEnd/>
            <a:tailEnd/>
          </a:ln>
        </p:spPr>
        <p:txBody>
          <a:bodyPr lIns="92075" tIns="46038" rIns="92075" bIns="46038">
            <a:spAutoFit/>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r>
              <a:rPr lang="fr-FR" altLang="fr-FR" sz="2400">
                <a:solidFill>
                  <a:srgbClr val="FFFF66"/>
                </a:solidFill>
              </a:rPr>
              <a:t>Facteurs déterminants</a:t>
            </a:r>
          </a:p>
          <a:p>
            <a:pPr>
              <a:spcBef>
                <a:spcPct val="0"/>
              </a:spcBef>
              <a:buClrTx/>
              <a:buFontTx/>
              <a:buNone/>
            </a:pPr>
            <a:r>
              <a:rPr lang="fr-FR" altLang="fr-FR" sz="2400"/>
              <a:t>Germes </a:t>
            </a:r>
          </a:p>
        </p:txBody>
      </p:sp>
      <p:sp>
        <p:nvSpPr>
          <p:cNvPr id="726022" name="Rectangle 6"/>
          <p:cNvSpPr>
            <a:spLocks noChangeArrowheads="1"/>
          </p:cNvSpPr>
          <p:nvPr/>
        </p:nvSpPr>
        <p:spPr bwMode="auto">
          <a:xfrm>
            <a:off x="5867400" y="4868863"/>
            <a:ext cx="2951163" cy="1200150"/>
          </a:xfrm>
          <a:prstGeom prst="rect">
            <a:avLst/>
          </a:prstGeom>
          <a:solidFill>
            <a:srgbClr val="990000"/>
          </a:solidFill>
          <a:ln w="12700">
            <a:solidFill>
              <a:schemeClr val="tx2"/>
            </a:solidFill>
            <a:miter lim="800000"/>
            <a:headEnd/>
            <a:tailEnd/>
          </a:ln>
        </p:spPr>
        <p:txBody>
          <a:bodyPr lIns="92075" tIns="46038" rIns="92075" bIns="46038">
            <a:spAutoFit/>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r>
              <a:rPr lang="fr-FR" altLang="fr-FR" sz="2400">
                <a:solidFill>
                  <a:srgbClr val="FFFF66"/>
                </a:solidFill>
              </a:rPr>
              <a:t>Facteurs prédisposants</a:t>
            </a:r>
          </a:p>
          <a:p>
            <a:pPr>
              <a:spcBef>
                <a:spcPct val="0"/>
              </a:spcBef>
              <a:buClrTx/>
              <a:buFontTx/>
              <a:buNone/>
            </a:pPr>
            <a:r>
              <a:rPr lang="fr-FR" altLang="fr-FR" sz="2400"/>
              <a:t>NL, saison, type vel, RP</a:t>
            </a:r>
          </a:p>
          <a:p>
            <a:pPr>
              <a:spcBef>
                <a:spcPct val="0"/>
              </a:spcBef>
              <a:buClrTx/>
              <a:buFontTx/>
              <a:buNone/>
            </a:pPr>
            <a:r>
              <a:rPr lang="fr-FR" altLang="fr-FR" sz="2400"/>
              <a:t>Alimentation …</a:t>
            </a:r>
          </a:p>
        </p:txBody>
      </p:sp>
      <p:sp>
        <p:nvSpPr>
          <p:cNvPr id="726023" name="Rectangle 7"/>
          <p:cNvSpPr>
            <a:spLocks noChangeArrowheads="1"/>
          </p:cNvSpPr>
          <p:nvPr/>
        </p:nvSpPr>
        <p:spPr bwMode="auto">
          <a:xfrm>
            <a:off x="179388" y="4076700"/>
            <a:ext cx="4321175" cy="1930400"/>
          </a:xfrm>
          <a:prstGeom prst="rect">
            <a:avLst/>
          </a:prstGeom>
          <a:solidFill>
            <a:srgbClr val="990000"/>
          </a:solidFill>
          <a:ln w="12700">
            <a:solidFill>
              <a:schemeClr val="tx2"/>
            </a:solidFill>
            <a:miter lim="800000"/>
            <a:headEnd/>
            <a:tailEnd/>
          </a:ln>
        </p:spPr>
        <p:txBody>
          <a:bodyPr lIns="92075" tIns="46038" rIns="92075" bIns="46038">
            <a:spAutoFit/>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r>
              <a:rPr lang="fr-FR" altLang="fr-FR" sz="2400">
                <a:solidFill>
                  <a:srgbClr val="FFFF66"/>
                </a:solidFill>
              </a:rPr>
              <a:t>Mécanismes de défense </a:t>
            </a:r>
          </a:p>
          <a:p>
            <a:pPr>
              <a:spcBef>
                <a:spcPct val="0"/>
              </a:spcBef>
              <a:buClrTx/>
              <a:buFontTx/>
              <a:buNone/>
            </a:pPr>
            <a:r>
              <a:rPr lang="fr-FR" altLang="fr-FR" sz="2400"/>
              <a:t>Cellulaires</a:t>
            </a:r>
          </a:p>
          <a:p>
            <a:pPr>
              <a:spcBef>
                <a:spcPct val="0"/>
              </a:spcBef>
              <a:buClrTx/>
              <a:buFontTx/>
              <a:buNone/>
            </a:pPr>
            <a:r>
              <a:rPr lang="fr-FR" altLang="fr-FR" sz="2400"/>
              <a:t>Hormonaux</a:t>
            </a:r>
          </a:p>
          <a:p>
            <a:pPr>
              <a:spcBef>
                <a:spcPct val="0"/>
              </a:spcBef>
              <a:buClrTx/>
              <a:buFontTx/>
              <a:buNone/>
            </a:pPr>
            <a:r>
              <a:rPr lang="fr-FR" altLang="fr-FR" sz="2400"/>
              <a:t>Mécaniques</a:t>
            </a:r>
          </a:p>
          <a:p>
            <a:pPr>
              <a:spcBef>
                <a:spcPct val="0"/>
              </a:spcBef>
              <a:buClrTx/>
              <a:buFontTx/>
              <a:buNone/>
            </a:pPr>
            <a:r>
              <a:rPr lang="fr-BE" altLang="fr-FR" sz="2400"/>
              <a:t>Immunitaires</a:t>
            </a:r>
            <a:endParaRPr lang="fr-FR" altLang="fr-FR" sz="2400"/>
          </a:p>
        </p:txBody>
      </p:sp>
      <p:sp>
        <p:nvSpPr>
          <p:cNvPr id="86025" name="Line 10"/>
          <p:cNvSpPr>
            <a:spLocks noChangeShapeType="1"/>
          </p:cNvSpPr>
          <p:nvPr/>
        </p:nvSpPr>
        <p:spPr bwMode="auto">
          <a:xfrm flipH="1">
            <a:off x="1908175" y="2708275"/>
            <a:ext cx="1295400" cy="0"/>
          </a:xfrm>
          <a:prstGeom prst="line">
            <a:avLst/>
          </a:prstGeom>
          <a:noFill/>
          <a:ln w="9525">
            <a:solidFill>
              <a:srgbClr val="0033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86026" name="Line 11"/>
          <p:cNvSpPr>
            <a:spLocks noChangeShapeType="1"/>
          </p:cNvSpPr>
          <p:nvPr/>
        </p:nvSpPr>
        <p:spPr bwMode="auto">
          <a:xfrm>
            <a:off x="1908175" y="2708275"/>
            <a:ext cx="0" cy="1368425"/>
          </a:xfrm>
          <a:prstGeom prst="line">
            <a:avLst/>
          </a:prstGeom>
          <a:noFill/>
          <a:ln w="9525">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fr-BE"/>
          </a:p>
        </p:txBody>
      </p:sp>
      <p:sp>
        <p:nvSpPr>
          <p:cNvPr id="86027" name="Line 12"/>
          <p:cNvSpPr>
            <a:spLocks noChangeShapeType="1"/>
          </p:cNvSpPr>
          <p:nvPr/>
        </p:nvSpPr>
        <p:spPr bwMode="auto">
          <a:xfrm>
            <a:off x="5364163" y="2997200"/>
            <a:ext cx="863600" cy="0"/>
          </a:xfrm>
          <a:prstGeom prst="line">
            <a:avLst/>
          </a:prstGeom>
          <a:noFill/>
          <a:ln w="9525">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fr-BE"/>
          </a:p>
        </p:txBody>
      </p:sp>
      <p:sp>
        <p:nvSpPr>
          <p:cNvPr id="86028" name="Line 13"/>
          <p:cNvSpPr>
            <a:spLocks noChangeShapeType="1"/>
          </p:cNvSpPr>
          <p:nvPr/>
        </p:nvSpPr>
        <p:spPr bwMode="auto">
          <a:xfrm>
            <a:off x="5148263" y="3357563"/>
            <a:ext cx="719137" cy="1511300"/>
          </a:xfrm>
          <a:prstGeom prst="line">
            <a:avLst/>
          </a:prstGeom>
          <a:noFill/>
          <a:ln w="9525">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fr-B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60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60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60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6021" grpId="0" animBg="1"/>
      <p:bldP spid="726022" grpId="0" animBg="1"/>
      <p:bldP spid="7260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u pied de page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r>
              <a:rPr lang="fr-BE" altLang="fr-FR" sz="1400" smtClean="0"/>
              <a:t>Prof. Ch. Hanzen - Les infections utérines chez la vache</a:t>
            </a:r>
            <a:endParaRPr lang="fr-FR" altLang="fr-FR" sz="1400" smtClean="0"/>
          </a:p>
        </p:txBody>
      </p:sp>
      <p:sp>
        <p:nvSpPr>
          <p:cNvPr id="34819" name="Espace réservé du numéro de diapositive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fld id="{8E6C1E06-B7E7-448D-BB75-9F436AC7B641}" type="slidenum">
              <a:rPr lang="fr-FR" altLang="fr-FR" sz="1400"/>
              <a:pPr>
                <a:spcBef>
                  <a:spcPct val="0"/>
                </a:spcBef>
                <a:buClrTx/>
                <a:buFontTx/>
                <a:buNone/>
              </a:pPr>
              <a:t>5</a:t>
            </a:fld>
            <a:endParaRPr lang="fr-FR" altLang="fr-FR" sz="1400"/>
          </a:p>
        </p:txBody>
      </p:sp>
      <p:sp>
        <p:nvSpPr>
          <p:cNvPr id="34820" name="Rectangle 4"/>
          <p:cNvSpPr>
            <a:spLocks noGrp="1" noChangeArrowheads="1"/>
          </p:cNvSpPr>
          <p:nvPr>
            <p:ph type="title"/>
          </p:nvPr>
        </p:nvSpPr>
        <p:spPr>
          <a:ln>
            <a:miter lim="800000"/>
            <a:headEnd/>
            <a:tailEnd/>
          </a:ln>
        </p:spPr>
        <p:txBody>
          <a:bodyPr/>
          <a:lstStyle/>
          <a:p>
            <a:r>
              <a:rPr lang="fr-FR" altLang="fr-FR" dirty="0" smtClean="0"/>
              <a:t>Enjeu économique</a:t>
            </a:r>
            <a:endParaRPr lang="fr-FR" altLang="fr-FR" sz="1700" dirty="0" smtClean="0"/>
          </a:p>
        </p:txBody>
      </p:sp>
      <p:sp>
        <p:nvSpPr>
          <p:cNvPr id="34821" name="Rectangle 5"/>
          <p:cNvSpPr>
            <a:spLocks noGrp="1" noChangeArrowheads="1"/>
          </p:cNvSpPr>
          <p:nvPr>
            <p:ph type="body" idx="1"/>
          </p:nvPr>
        </p:nvSpPr>
        <p:spPr/>
        <p:txBody>
          <a:bodyPr/>
          <a:lstStyle/>
          <a:p>
            <a:pPr>
              <a:lnSpc>
                <a:spcPct val="90000"/>
              </a:lnSpc>
              <a:buFont typeface="Arial" charset="0"/>
              <a:buChar char="•"/>
            </a:pPr>
            <a:r>
              <a:rPr lang="fr-BE" altLang="fr-FR" sz="2400" dirty="0" smtClean="0"/>
              <a:t>292 Euros : </a:t>
            </a:r>
            <a:r>
              <a:rPr lang="fr-BE" altLang="fr-FR" sz="2000" i="1" dirty="0" err="1" smtClean="0">
                <a:solidFill>
                  <a:schemeClr val="tx1">
                    <a:lumMod val="65000"/>
                  </a:schemeClr>
                </a:solidFill>
              </a:rPr>
              <a:t>Drillich</a:t>
            </a:r>
            <a:r>
              <a:rPr lang="fr-BE" altLang="fr-FR" sz="2000" i="1" dirty="0" smtClean="0">
                <a:solidFill>
                  <a:schemeClr val="tx1">
                    <a:lumMod val="65000"/>
                  </a:schemeClr>
                </a:solidFill>
              </a:rPr>
              <a:t> </a:t>
            </a:r>
            <a:r>
              <a:rPr lang="fr-BE" altLang="fr-FR" sz="2000" i="1" dirty="0">
                <a:solidFill>
                  <a:schemeClr val="tx1">
                    <a:lumMod val="65000"/>
                  </a:schemeClr>
                </a:solidFill>
              </a:rPr>
              <a:t>et al. </a:t>
            </a:r>
            <a:r>
              <a:rPr lang="fr-BE" altLang="fr-FR" sz="2000" i="1" dirty="0" err="1">
                <a:solidFill>
                  <a:schemeClr val="tx1">
                    <a:lumMod val="65000"/>
                  </a:schemeClr>
                </a:solidFill>
              </a:rPr>
              <a:t>JDS</a:t>
            </a:r>
            <a:r>
              <a:rPr lang="fr-BE" altLang="fr-FR" sz="2000" i="1" dirty="0">
                <a:solidFill>
                  <a:schemeClr val="tx1">
                    <a:lumMod val="65000"/>
                  </a:schemeClr>
                </a:solidFill>
              </a:rPr>
              <a:t> 2001 </a:t>
            </a:r>
            <a:r>
              <a:rPr lang="fr-BE" altLang="fr-FR" sz="2000" i="1" dirty="0" smtClean="0">
                <a:solidFill>
                  <a:schemeClr val="tx1">
                    <a:lumMod val="65000"/>
                  </a:schemeClr>
                </a:solidFill>
              </a:rPr>
              <a:t>84,2010-2017</a:t>
            </a:r>
            <a:r>
              <a:rPr lang="fr-BE" altLang="fr-FR" sz="2000" dirty="0" smtClean="0"/>
              <a:t> </a:t>
            </a:r>
          </a:p>
          <a:p>
            <a:pPr marL="0" indent="0">
              <a:lnSpc>
                <a:spcPct val="90000"/>
              </a:lnSpc>
              <a:buNone/>
            </a:pPr>
            <a:r>
              <a:rPr lang="fr-BE" altLang="fr-FR" sz="2000" dirty="0" smtClean="0"/>
              <a:t> </a:t>
            </a:r>
            <a:endParaRPr lang="fr-BE" altLang="fr-FR" sz="2000" dirty="0"/>
          </a:p>
          <a:p>
            <a:pPr>
              <a:lnSpc>
                <a:spcPct val="90000"/>
              </a:lnSpc>
              <a:buFont typeface="Arial" charset="0"/>
              <a:buChar char="•"/>
            </a:pPr>
            <a:r>
              <a:rPr lang="en-US" altLang="fr-FR" sz="2400" dirty="0" smtClean="0"/>
              <a:t>329 </a:t>
            </a:r>
            <a:r>
              <a:rPr lang="en-US" altLang="fr-FR" sz="2400" dirty="0"/>
              <a:t>à 386 US </a:t>
            </a:r>
            <a:r>
              <a:rPr lang="en-US" altLang="fr-FR" sz="2400" dirty="0" smtClean="0"/>
              <a:t>dollars : </a:t>
            </a:r>
            <a:r>
              <a:rPr lang="en-US" altLang="fr-FR" sz="2000" i="1" dirty="0">
                <a:solidFill>
                  <a:schemeClr val="tx1">
                    <a:lumMod val="65000"/>
                  </a:schemeClr>
                </a:solidFill>
              </a:rPr>
              <a:t>Overton M et </a:t>
            </a:r>
            <a:r>
              <a:rPr lang="en-US" altLang="fr-FR" sz="2000" i="1" dirty="0" err="1">
                <a:solidFill>
                  <a:schemeClr val="tx1">
                    <a:lumMod val="65000"/>
                  </a:schemeClr>
                </a:solidFill>
              </a:rPr>
              <a:t>Fetrow</a:t>
            </a:r>
            <a:r>
              <a:rPr lang="en-US" altLang="fr-FR" sz="2000" i="1" dirty="0">
                <a:solidFill>
                  <a:schemeClr val="tx1">
                    <a:lumMod val="65000"/>
                  </a:schemeClr>
                </a:solidFill>
              </a:rPr>
              <a:t> JP. Economics of postpartum uterine health. Omaha, NE: Dairy Cattle Reproduction Council; 2008. 7–8</a:t>
            </a:r>
            <a:r>
              <a:rPr lang="en-US" altLang="fr-FR" sz="2000" i="1" dirty="0" smtClean="0">
                <a:solidFill>
                  <a:schemeClr val="tx1">
                    <a:lumMod val="65000"/>
                  </a:schemeClr>
                </a:solidFill>
              </a:rPr>
              <a:t>.</a:t>
            </a:r>
          </a:p>
          <a:p>
            <a:pPr>
              <a:lnSpc>
                <a:spcPct val="90000"/>
              </a:lnSpc>
              <a:buFont typeface="Arial" charset="0"/>
              <a:buChar char="•"/>
            </a:pPr>
            <a:endParaRPr lang="fr-BE" altLang="fr-FR" sz="2000" i="1" dirty="0">
              <a:solidFill>
                <a:schemeClr val="tx1">
                  <a:lumMod val="65000"/>
                </a:schemeClr>
              </a:solidFill>
            </a:endParaRPr>
          </a:p>
          <a:p>
            <a:pPr>
              <a:lnSpc>
                <a:spcPct val="90000"/>
              </a:lnSpc>
              <a:buFont typeface="Arial" charset="0"/>
              <a:buChar char="•"/>
            </a:pPr>
            <a:r>
              <a:rPr lang="fr-BE" altLang="fr-FR" sz="2400" dirty="0"/>
              <a:t>Impact au niveau </a:t>
            </a:r>
            <a:r>
              <a:rPr lang="fr-BE" altLang="fr-FR" sz="2400" dirty="0" smtClean="0"/>
              <a:t>européen : </a:t>
            </a:r>
            <a:endParaRPr lang="fr-BE" altLang="fr-FR" sz="2400" dirty="0"/>
          </a:p>
          <a:p>
            <a:pPr lvl="1">
              <a:lnSpc>
                <a:spcPct val="90000"/>
              </a:lnSpc>
              <a:buFont typeface="Arial" charset="0"/>
              <a:buChar char="•"/>
            </a:pPr>
            <a:r>
              <a:rPr lang="fr-BE" altLang="fr-FR" dirty="0"/>
              <a:t>24.146.000 vaches </a:t>
            </a:r>
            <a:r>
              <a:rPr lang="fr-BE" altLang="fr-FR" dirty="0" smtClean="0"/>
              <a:t>laitières </a:t>
            </a:r>
            <a:r>
              <a:rPr lang="fr-BE" altLang="fr-FR" sz="2000" i="1" dirty="0" err="1" smtClean="0">
                <a:solidFill>
                  <a:schemeClr val="tx1">
                    <a:lumMod val="65000"/>
                  </a:schemeClr>
                </a:solidFill>
              </a:rPr>
              <a:t>Ataide</a:t>
            </a:r>
            <a:r>
              <a:rPr lang="fr-BE" altLang="fr-FR" sz="2000" i="1" dirty="0" smtClean="0">
                <a:solidFill>
                  <a:schemeClr val="tx1">
                    <a:lumMod val="65000"/>
                  </a:schemeClr>
                </a:solidFill>
              </a:rPr>
              <a:t> </a:t>
            </a:r>
            <a:r>
              <a:rPr lang="fr-BE" altLang="fr-FR" sz="2000" i="1" dirty="0">
                <a:solidFill>
                  <a:schemeClr val="tx1">
                    <a:lumMod val="65000"/>
                  </a:schemeClr>
                </a:solidFill>
              </a:rPr>
              <a:t>Dias et al. </a:t>
            </a:r>
            <a:r>
              <a:rPr lang="fr-BE" altLang="fr-FR" sz="2000" i="1" dirty="0">
                <a:solidFill>
                  <a:schemeClr val="tx1">
                    <a:lumMod val="65000"/>
                  </a:schemeClr>
                </a:solidFill>
                <a:hlinkClick r:id="rId3"/>
              </a:rPr>
              <a:t>www.eds-destatis.de</a:t>
            </a:r>
            <a:r>
              <a:rPr lang="fr-BE" altLang="fr-FR" sz="2000" i="1" dirty="0">
                <a:solidFill>
                  <a:schemeClr val="tx1">
                    <a:lumMod val="65000"/>
                  </a:schemeClr>
                </a:solidFill>
              </a:rPr>
              <a:t> </a:t>
            </a:r>
            <a:endParaRPr lang="fr-BE" altLang="fr-FR" sz="2000" dirty="0"/>
          </a:p>
          <a:p>
            <a:pPr lvl="1">
              <a:lnSpc>
                <a:spcPct val="90000"/>
              </a:lnSpc>
              <a:buFont typeface="Arial" charset="0"/>
              <a:buChar char="•"/>
            </a:pPr>
            <a:r>
              <a:rPr lang="fr-BE" altLang="fr-FR" dirty="0"/>
              <a:t>1,4 milliards d’Euros </a:t>
            </a:r>
            <a:r>
              <a:rPr lang="fr-BE" altLang="fr-FR" sz="2000" i="1" dirty="0" smtClean="0">
                <a:solidFill>
                  <a:schemeClr val="tx1">
                    <a:lumMod val="65000"/>
                  </a:schemeClr>
                </a:solidFill>
              </a:rPr>
              <a:t>Sheldon </a:t>
            </a:r>
            <a:r>
              <a:rPr lang="fr-BE" altLang="fr-FR" sz="2000" i="1" dirty="0">
                <a:solidFill>
                  <a:schemeClr val="tx1">
                    <a:lumMod val="65000"/>
                  </a:schemeClr>
                </a:solidFill>
              </a:rPr>
              <a:t>et al. </a:t>
            </a:r>
            <a:r>
              <a:rPr lang="fr-BE" altLang="fr-FR" sz="2000" i="1" dirty="0" err="1">
                <a:solidFill>
                  <a:schemeClr val="tx1">
                    <a:lumMod val="65000"/>
                  </a:schemeClr>
                </a:solidFill>
              </a:rPr>
              <a:t>Biol</a:t>
            </a:r>
            <a:r>
              <a:rPr lang="fr-BE" altLang="fr-FR" sz="2000" i="1" dirty="0">
                <a:solidFill>
                  <a:schemeClr val="tx1">
                    <a:lumMod val="65000"/>
                  </a:schemeClr>
                </a:solidFill>
              </a:rPr>
              <a:t> </a:t>
            </a:r>
            <a:r>
              <a:rPr lang="fr-BE" altLang="fr-FR" sz="2000" i="1" dirty="0" err="1">
                <a:solidFill>
                  <a:schemeClr val="tx1">
                    <a:lumMod val="65000"/>
                  </a:schemeClr>
                </a:solidFill>
              </a:rPr>
              <a:t>Reprod</a:t>
            </a:r>
            <a:r>
              <a:rPr lang="fr-BE" altLang="fr-FR" sz="2000" i="1" dirty="0">
                <a:solidFill>
                  <a:schemeClr val="tx1">
                    <a:lumMod val="65000"/>
                  </a:schemeClr>
                </a:solidFill>
              </a:rPr>
              <a:t> 2009,81,1025-1032</a:t>
            </a:r>
            <a:r>
              <a:rPr lang="fr-BE" altLang="fr-FR" sz="2000" i="1" dirty="0" smtClean="0">
                <a:solidFill>
                  <a:schemeClr val="tx1">
                    <a:lumMod val="65000"/>
                  </a:schemeClr>
                </a:solidFill>
              </a:rPr>
              <a:t>)</a:t>
            </a:r>
          </a:p>
          <a:p>
            <a:pPr lvl="1">
              <a:lnSpc>
                <a:spcPct val="90000"/>
              </a:lnSpc>
              <a:buFont typeface="Arial" charset="0"/>
              <a:buChar char="•"/>
            </a:pPr>
            <a:endParaRPr lang="fr-BE" altLang="fr-FR" sz="2000" i="1" dirty="0">
              <a:solidFill>
                <a:schemeClr val="tx1">
                  <a:lumMod val="65000"/>
                </a:schemeClr>
              </a:solidFill>
            </a:endParaRPr>
          </a:p>
          <a:p>
            <a:pPr>
              <a:lnSpc>
                <a:spcPct val="90000"/>
              </a:lnSpc>
              <a:buFont typeface="Arial" charset="0"/>
              <a:buChar char="•"/>
            </a:pPr>
            <a:r>
              <a:rPr lang="fr-BE" altLang="fr-FR" sz="2400" dirty="0"/>
              <a:t>Impact au niveau américain (USA)</a:t>
            </a:r>
          </a:p>
          <a:p>
            <a:pPr lvl="1">
              <a:lnSpc>
                <a:spcPct val="90000"/>
              </a:lnSpc>
              <a:buFont typeface="Arial" charset="0"/>
              <a:buChar char="•"/>
            </a:pPr>
            <a:r>
              <a:rPr lang="fr-BE" altLang="fr-FR" dirty="0"/>
              <a:t>8.495.000 vaches laitières </a:t>
            </a:r>
            <a:r>
              <a:rPr lang="fr-BE" altLang="fr-FR" sz="2000" i="1" dirty="0" smtClean="0">
                <a:solidFill>
                  <a:schemeClr val="tx1">
                    <a:lumMod val="65000"/>
                  </a:schemeClr>
                </a:solidFill>
                <a:hlinkClick r:id="rId4"/>
              </a:rPr>
              <a:t>www.ers.usda.gov/publications</a:t>
            </a:r>
            <a:endParaRPr lang="fr-BE" altLang="fr-FR" dirty="0"/>
          </a:p>
          <a:p>
            <a:pPr lvl="1">
              <a:lnSpc>
                <a:spcPct val="90000"/>
              </a:lnSpc>
              <a:buFont typeface="Arial" charset="0"/>
              <a:buChar char="•"/>
            </a:pPr>
            <a:r>
              <a:rPr lang="fr-BE" altLang="fr-FR" dirty="0"/>
              <a:t>650 millions de dollars </a:t>
            </a:r>
            <a:r>
              <a:rPr lang="fr-BE" altLang="fr-FR" sz="2000" i="1" dirty="0" smtClean="0">
                <a:solidFill>
                  <a:schemeClr val="tx1">
                    <a:lumMod val="65000"/>
                  </a:schemeClr>
                </a:solidFill>
              </a:rPr>
              <a:t>Sheldon </a:t>
            </a:r>
            <a:r>
              <a:rPr lang="fr-BE" altLang="fr-FR" sz="2000" i="1" dirty="0">
                <a:solidFill>
                  <a:schemeClr val="tx1">
                    <a:lumMod val="65000"/>
                  </a:schemeClr>
                </a:solidFill>
              </a:rPr>
              <a:t>et al. </a:t>
            </a:r>
            <a:r>
              <a:rPr lang="fr-BE" altLang="fr-FR" sz="2000" i="1" dirty="0" err="1">
                <a:solidFill>
                  <a:schemeClr val="tx1">
                    <a:lumMod val="65000"/>
                  </a:schemeClr>
                </a:solidFill>
              </a:rPr>
              <a:t>Biol</a:t>
            </a:r>
            <a:r>
              <a:rPr lang="fr-BE" altLang="fr-FR" sz="2000" i="1" dirty="0">
                <a:solidFill>
                  <a:schemeClr val="tx1">
                    <a:lumMod val="65000"/>
                  </a:schemeClr>
                </a:solidFill>
              </a:rPr>
              <a:t> </a:t>
            </a:r>
            <a:r>
              <a:rPr lang="fr-BE" altLang="fr-FR" sz="2000" i="1" dirty="0" err="1">
                <a:solidFill>
                  <a:schemeClr val="tx1">
                    <a:lumMod val="65000"/>
                  </a:schemeClr>
                </a:solidFill>
              </a:rPr>
              <a:t>Reprod</a:t>
            </a:r>
            <a:r>
              <a:rPr lang="fr-BE" altLang="fr-FR" sz="2000" i="1" dirty="0">
                <a:solidFill>
                  <a:schemeClr val="tx1">
                    <a:lumMod val="65000"/>
                  </a:schemeClr>
                </a:solidFill>
              </a:rPr>
              <a:t> </a:t>
            </a:r>
            <a:r>
              <a:rPr lang="fr-BE" altLang="fr-FR" sz="2000" i="1" dirty="0" smtClean="0">
                <a:solidFill>
                  <a:schemeClr val="tx1">
                    <a:lumMod val="65000"/>
                  </a:schemeClr>
                </a:solidFill>
              </a:rPr>
              <a:t>2009,81,1025</a:t>
            </a:r>
            <a:endParaRPr lang="fr-BE" altLang="fr-FR" dirty="0"/>
          </a:p>
          <a:p>
            <a:pPr>
              <a:buFont typeface="Arial" charset="0"/>
              <a:buChar char="•"/>
            </a:pPr>
            <a:endParaRPr lang="fr-FR" altLang="fr-FR" dirty="0" smtClean="0"/>
          </a:p>
        </p:txBody>
      </p:sp>
    </p:spTree>
    <p:extLst>
      <p:ext uri="{BB962C8B-B14F-4D97-AF65-F5344CB8AC3E}">
        <p14:creationId xmlns:p14="http://schemas.microsoft.com/office/powerpoint/2010/main" val="4015363079"/>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78EA7F27-D1AC-4F8B-97DD-BE4455A39874}" type="slidenum">
              <a:rPr lang="fr-FR" altLang="fr-FR" smtClean="0"/>
              <a:pPr/>
              <a:t>50</a:t>
            </a:fld>
            <a:endParaRPr lang="fr-FR" altLang="fr-FR"/>
          </a:p>
        </p:txBody>
      </p:sp>
      <p:pic>
        <p:nvPicPr>
          <p:cNvPr id="146434" name="Picture 2" descr="C:\Users\User\Documents\FACTEURS DE RISQUE INFECTIONS ODDS RATIO.cma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620688"/>
            <a:ext cx="9021366"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5572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8066" name="Picture 4" descr="D:\Activités d'enseignements\Ressources\My Cmaps\Chap 13 étiopathogénie des infections utérines part 1 aggression 2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60350"/>
            <a:ext cx="8853488"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re 1"/>
          <p:cNvSpPr>
            <a:spLocks noGrp="1"/>
          </p:cNvSpPr>
          <p:nvPr>
            <p:ph type="title"/>
          </p:nvPr>
        </p:nvSpPr>
        <p:spPr>
          <a:xfrm>
            <a:off x="171450" y="115888"/>
            <a:ext cx="8785225" cy="576262"/>
          </a:xfrm>
          <a:solidFill>
            <a:schemeClr val="tx1">
              <a:lumMod val="85000"/>
            </a:schemeClr>
          </a:solidFill>
          <a:ln>
            <a:miter lim="800000"/>
            <a:headEnd/>
            <a:tailEnd/>
          </a:ln>
        </p:spPr>
        <p:txBody>
          <a:bodyPr/>
          <a:lstStyle/>
          <a:p>
            <a:pPr>
              <a:defRPr/>
            </a:pPr>
            <a:r>
              <a:rPr lang="fr-BE" altLang="fr-FR" sz="2400" dirty="0" err="1" smtClean="0">
                <a:solidFill>
                  <a:schemeClr val="tx2"/>
                </a:solidFill>
              </a:rPr>
              <a:t>Bacteriology</a:t>
            </a:r>
            <a:r>
              <a:rPr lang="fr-BE" altLang="fr-FR" sz="2400" dirty="0" smtClean="0">
                <a:solidFill>
                  <a:schemeClr val="tx2"/>
                </a:solidFill>
              </a:rPr>
              <a:t> of </a:t>
            </a:r>
            <a:r>
              <a:rPr lang="fr-BE" altLang="fr-FR" sz="2400" dirty="0" err="1" smtClean="0">
                <a:solidFill>
                  <a:schemeClr val="tx2"/>
                </a:solidFill>
              </a:rPr>
              <a:t>uterine</a:t>
            </a:r>
            <a:r>
              <a:rPr lang="fr-BE" altLang="fr-FR" sz="2400" dirty="0" smtClean="0">
                <a:solidFill>
                  <a:schemeClr val="tx2"/>
                </a:solidFill>
              </a:rPr>
              <a:t> infections  </a:t>
            </a:r>
            <a:r>
              <a:rPr lang="fr-BE" altLang="fr-FR" sz="2000" dirty="0" smtClean="0">
                <a:solidFill>
                  <a:schemeClr val="tx2"/>
                </a:solidFill>
              </a:rPr>
              <a:t>(Williams </a:t>
            </a:r>
            <a:r>
              <a:rPr lang="fr-BE" altLang="fr-FR" sz="2000" dirty="0" err="1" smtClean="0">
                <a:solidFill>
                  <a:schemeClr val="tx2"/>
                </a:solidFill>
              </a:rPr>
              <a:t>EJ</a:t>
            </a:r>
            <a:r>
              <a:rPr lang="fr-BE" altLang="fr-FR" sz="2000" dirty="0" smtClean="0">
                <a:solidFill>
                  <a:schemeClr val="tx2"/>
                </a:solidFill>
              </a:rPr>
              <a:t> </a:t>
            </a:r>
            <a:r>
              <a:rPr lang="fr-BE" altLang="fr-FR" sz="2000" dirty="0" err="1" smtClean="0">
                <a:solidFill>
                  <a:schemeClr val="tx2"/>
                </a:solidFill>
              </a:rPr>
              <a:t>ESDAR</a:t>
            </a:r>
            <a:r>
              <a:rPr lang="fr-BE" altLang="fr-FR" sz="2000" dirty="0" smtClean="0">
                <a:solidFill>
                  <a:schemeClr val="tx2"/>
                </a:solidFill>
              </a:rPr>
              <a:t> </a:t>
            </a:r>
            <a:r>
              <a:rPr lang="fr-BE" altLang="fr-FR" sz="2000" dirty="0" err="1" smtClean="0">
                <a:solidFill>
                  <a:schemeClr val="tx2"/>
                </a:solidFill>
              </a:rPr>
              <a:t>congress</a:t>
            </a:r>
            <a:r>
              <a:rPr lang="fr-BE" altLang="fr-FR" sz="2000" dirty="0" smtClean="0">
                <a:solidFill>
                  <a:schemeClr val="tx2"/>
                </a:solidFill>
              </a:rPr>
              <a:t> </a:t>
            </a:r>
            <a:r>
              <a:rPr lang="fr-BE" altLang="fr-FR" sz="2000" dirty="0" err="1" smtClean="0">
                <a:solidFill>
                  <a:schemeClr val="tx2"/>
                </a:solidFill>
              </a:rPr>
              <a:t>Bologna</a:t>
            </a:r>
            <a:r>
              <a:rPr lang="fr-BE" altLang="fr-FR" sz="2000" dirty="0" smtClean="0">
                <a:solidFill>
                  <a:schemeClr val="tx2"/>
                </a:solidFill>
              </a:rPr>
              <a:t> 2013)</a:t>
            </a:r>
          </a:p>
        </p:txBody>
      </p:sp>
      <p:sp>
        <p:nvSpPr>
          <p:cNvPr id="100355" name="Espace réservé du contenu 2"/>
          <p:cNvSpPr>
            <a:spLocks noGrp="1"/>
          </p:cNvSpPr>
          <p:nvPr>
            <p:ph idx="1"/>
          </p:nvPr>
        </p:nvSpPr>
        <p:spPr>
          <a:xfrm>
            <a:off x="47625" y="1341438"/>
            <a:ext cx="2808288" cy="2016125"/>
          </a:xfrm>
          <a:solidFill>
            <a:srgbClr val="C00000"/>
          </a:solidFill>
          <a:ln>
            <a:solidFill>
              <a:schemeClr val="tx2"/>
            </a:solidFill>
            <a:miter lim="800000"/>
            <a:headEnd/>
            <a:tailEnd/>
          </a:ln>
        </p:spPr>
        <p:txBody>
          <a:bodyPr/>
          <a:lstStyle/>
          <a:p>
            <a:pPr marL="182563" indent="-157163">
              <a:buFont typeface="Arial" charset="0"/>
              <a:buChar char="•"/>
            </a:pPr>
            <a:r>
              <a:rPr lang="fr-BE" altLang="fr-FR" sz="1800" smtClean="0">
                <a:solidFill>
                  <a:schemeClr val="tx1"/>
                </a:solidFill>
                <a:latin typeface="Calibri" pitchFamily="34" charset="0"/>
              </a:rPr>
              <a:t>Escherichia coli</a:t>
            </a:r>
          </a:p>
          <a:p>
            <a:pPr marL="182563" indent="-157163">
              <a:buFont typeface="Arial" charset="0"/>
              <a:buChar char="•"/>
            </a:pPr>
            <a:r>
              <a:rPr lang="fr-BE" altLang="fr-FR" sz="1800" smtClean="0">
                <a:solidFill>
                  <a:schemeClr val="tx1"/>
                </a:solidFill>
                <a:latin typeface="Calibri" pitchFamily="34" charset="0"/>
              </a:rPr>
              <a:t>Trueperella pyogenes</a:t>
            </a:r>
          </a:p>
          <a:p>
            <a:pPr marL="182563" indent="-157163">
              <a:buFont typeface="Arial" charset="0"/>
              <a:buChar char="•"/>
            </a:pPr>
            <a:r>
              <a:rPr lang="fr-BE" altLang="fr-FR" sz="1800" smtClean="0">
                <a:solidFill>
                  <a:schemeClr val="tx1"/>
                </a:solidFill>
                <a:latin typeface="Calibri" pitchFamily="34" charset="0"/>
              </a:rPr>
              <a:t>Fusobacterium necrophorum</a:t>
            </a:r>
          </a:p>
          <a:p>
            <a:pPr marL="182563" indent="-157163">
              <a:buFont typeface="Arial" charset="0"/>
              <a:buChar char="•"/>
            </a:pPr>
            <a:r>
              <a:rPr lang="fr-BE" altLang="fr-FR" sz="1800" smtClean="0">
                <a:solidFill>
                  <a:schemeClr val="tx1"/>
                </a:solidFill>
                <a:latin typeface="Calibri" pitchFamily="34" charset="0"/>
              </a:rPr>
              <a:t>Fusobacterium nucleatum</a:t>
            </a:r>
          </a:p>
          <a:p>
            <a:pPr marL="182563" indent="-157163">
              <a:buFont typeface="Arial" charset="0"/>
              <a:buChar char="•"/>
            </a:pPr>
            <a:r>
              <a:rPr lang="fr-BE" altLang="fr-FR" sz="1800" smtClean="0">
                <a:solidFill>
                  <a:schemeClr val="tx1"/>
                </a:solidFill>
                <a:latin typeface="Calibri" pitchFamily="34" charset="0"/>
              </a:rPr>
              <a:t>Prevotella spp</a:t>
            </a:r>
          </a:p>
        </p:txBody>
      </p:sp>
      <p:sp>
        <p:nvSpPr>
          <p:cNvPr id="100356" name="Espace réservé du numéro de diapositive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fld id="{E957178B-C1F4-48CE-87D2-2F98779712B7}" type="slidenum">
              <a:rPr lang="fr-FR" altLang="fr-FR" sz="1400"/>
              <a:pPr>
                <a:spcBef>
                  <a:spcPct val="0"/>
                </a:spcBef>
                <a:buClrTx/>
                <a:buFontTx/>
                <a:buNone/>
              </a:pPr>
              <a:t>52</a:t>
            </a:fld>
            <a:endParaRPr lang="fr-FR" altLang="fr-FR" sz="1400"/>
          </a:p>
        </p:txBody>
      </p:sp>
      <p:sp>
        <p:nvSpPr>
          <p:cNvPr id="5" name="Espace réservé du contenu 2"/>
          <p:cNvSpPr txBox="1">
            <a:spLocks/>
          </p:cNvSpPr>
          <p:nvPr/>
        </p:nvSpPr>
        <p:spPr bwMode="auto">
          <a:xfrm>
            <a:off x="2916238" y="1341438"/>
            <a:ext cx="2808287" cy="3095625"/>
          </a:xfrm>
          <a:prstGeom prst="rect">
            <a:avLst/>
          </a:prstGeom>
          <a:solidFill>
            <a:srgbClr val="0070C0"/>
          </a:solidFill>
          <a:ln w="9525">
            <a:solidFill>
              <a:srgbClr val="000000"/>
            </a:solidFill>
            <a:miter lim="800000"/>
            <a:headEnd/>
            <a:tailEnd/>
          </a:ln>
        </p:spPr>
        <p:txBody>
          <a:bodyPr/>
          <a:lstStyle>
            <a:lvl1pPr marL="342900" indent="-342900" algn="l" rtl="0" eaLnBrk="0" fontAlgn="base" hangingPunct="0">
              <a:spcBef>
                <a:spcPct val="20000"/>
              </a:spcBef>
              <a:spcAft>
                <a:spcPct val="0"/>
              </a:spcAft>
              <a:buClrTx/>
              <a:buFont typeface="Arial" pitchFamily="34" charset="0"/>
              <a:buChar char="•"/>
              <a:defRPr sz="2600">
                <a:solidFill>
                  <a:schemeClr val="tx2"/>
                </a:solidFill>
                <a:latin typeface="+mn-lt"/>
                <a:ea typeface="+mn-ea"/>
                <a:cs typeface="+mn-cs"/>
              </a:defRPr>
            </a:lvl1pPr>
            <a:lvl2pPr marL="742950" indent="-285750" algn="l" rtl="0" eaLnBrk="0" fontAlgn="base" hangingPunct="0">
              <a:spcBef>
                <a:spcPct val="20000"/>
              </a:spcBef>
              <a:spcAft>
                <a:spcPct val="0"/>
              </a:spcAft>
              <a:buClrTx/>
              <a:buFont typeface="Arial" pitchFamily="34" charset="0"/>
              <a:buChar char="•"/>
              <a:defRPr sz="2400">
                <a:solidFill>
                  <a:schemeClr val="tx2"/>
                </a:solidFill>
                <a:latin typeface="+mn-lt"/>
              </a:defRPr>
            </a:lvl2pPr>
            <a:lvl3pPr marL="1143000" indent="-228600" algn="l" rtl="0" eaLnBrk="0" fontAlgn="base" hangingPunct="0">
              <a:spcBef>
                <a:spcPct val="20000"/>
              </a:spcBef>
              <a:spcAft>
                <a:spcPct val="0"/>
              </a:spcAft>
              <a:buClrTx/>
              <a:buFont typeface="Arial" pitchFamily="34" charset="0"/>
              <a:buChar char="•"/>
              <a:defRPr sz="2000">
                <a:solidFill>
                  <a:schemeClr val="tx2"/>
                </a:solidFill>
                <a:latin typeface="+mn-lt"/>
              </a:defRPr>
            </a:lvl3pPr>
            <a:lvl4pPr marL="1600200" indent="-228600" algn="l" rtl="0" eaLnBrk="0" fontAlgn="base" hangingPunct="0">
              <a:spcBef>
                <a:spcPct val="20000"/>
              </a:spcBef>
              <a:spcAft>
                <a:spcPct val="0"/>
              </a:spcAft>
              <a:buClr>
                <a:schemeClr val="tx1"/>
              </a:buClr>
              <a:buChar char="–"/>
              <a:defRPr b="1">
                <a:solidFill>
                  <a:schemeClr val="tx1"/>
                </a:solidFill>
                <a:latin typeface="Century Gothic" pitchFamily="34" charset="0"/>
              </a:defRPr>
            </a:lvl4pPr>
            <a:lvl5pPr marL="2057400" indent="-228600" algn="l" rtl="0" eaLnBrk="0" fontAlgn="base" hangingPunct="0">
              <a:spcBef>
                <a:spcPct val="20000"/>
              </a:spcBef>
              <a:spcAft>
                <a:spcPct val="0"/>
              </a:spcAft>
              <a:buClr>
                <a:schemeClr val="tx1"/>
              </a:buClr>
              <a:buChar char="»"/>
              <a:defRPr sz="2000" b="1">
                <a:solidFill>
                  <a:schemeClr val="tx1"/>
                </a:solidFill>
                <a:latin typeface="Times New Roman" pitchFamily="18" charset="0"/>
              </a:defRPr>
            </a:lvl5pPr>
            <a:lvl6pPr marL="2514600" indent="-228600" algn="l" rtl="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algn="l" rtl="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algn="l" rtl="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algn="l" rtl="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marL="182563" indent="-157163">
              <a:defRPr/>
            </a:pPr>
            <a:r>
              <a:rPr lang="fr-BE" sz="1800" kern="0" dirty="0" err="1" smtClean="0">
                <a:solidFill>
                  <a:schemeClr val="tx1"/>
                </a:solidFill>
                <a:latin typeface="Calibri" panose="020F0502020204030204" pitchFamily="34" charset="0"/>
              </a:rPr>
              <a:t>Acinetobacter</a:t>
            </a:r>
            <a:r>
              <a:rPr lang="fr-BE" sz="1800" kern="0" dirty="0" smtClean="0">
                <a:solidFill>
                  <a:schemeClr val="tx1"/>
                </a:solidFill>
                <a:latin typeface="Calibri" panose="020F0502020204030204" pitchFamily="34" charset="0"/>
              </a:rPr>
              <a:t> </a:t>
            </a:r>
            <a:r>
              <a:rPr lang="fr-BE" sz="1800" kern="0" dirty="0" err="1" smtClean="0">
                <a:solidFill>
                  <a:schemeClr val="tx1"/>
                </a:solidFill>
                <a:latin typeface="Calibri" panose="020F0502020204030204" pitchFamily="34" charset="0"/>
              </a:rPr>
              <a:t>spp</a:t>
            </a:r>
            <a:endParaRPr lang="fr-BE" sz="1800" kern="0" dirty="0" smtClean="0">
              <a:solidFill>
                <a:schemeClr val="tx1"/>
              </a:solidFill>
              <a:latin typeface="Calibri" panose="020F0502020204030204" pitchFamily="34" charset="0"/>
            </a:endParaRPr>
          </a:p>
          <a:p>
            <a:pPr marL="182563" indent="-157163">
              <a:defRPr/>
            </a:pPr>
            <a:r>
              <a:rPr lang="fr-BE" sz="1800" kern="0" dirty="0" smtClean="0">
                <a:solidFill>
                  <a:schemeClr val="tx1"/>
                </a:solidFill>
                <a:latin typeface="Calibri" panose="020F0502020204030204" pitchFamily="34" charset="0"/>
              </a:rPr>
              <a:t>Bacillus </a:t>
            </a:r>
            <a:r>
              <a:rPr lang="fr-BE" sz="1800" kern="0" dirty="0" err="1" smtClean="0">
                <a:solidFill>
                  <a:schemeClr val="tx1"/>
                </a:solidFill>
                <a:latin typeface="Calibri" panose="020F0502020204030204" pitchFamily="34" charset="0"/>
              </a:rPr>
              <a:t>licheniformis</a:t>
            </a:r>
            <a:endParaRPr lang="fr-BE" sz="1800" kern="0" dirty="0" smtClean="0">
              <a:solidFill>
                <a:schemeClr val="tx1"/>
              </a:solidFill>
              <a:latin typeface="Calibri" panose="020F0502020204030204" pitchFamily="34" charset="0"/>
            </a:endParaRPr>
          </a:p>
          <a:p>
            <a:pPr marL="182563" indent="-157163">
              <a:defRPr/>
            </a:pPr>
            <a:r>
              <a:rPr lang="fr-BE" sz="1800" kern="0" dirty="0" err="1" smtClean="0">
                <a:solidFill>
                  <a:schemeClr val="tx1"/>
                </a:solidFill>
                <a:latin typeface="Calibri" panose="020F0502020204030204" pitchFamily="34" charset="0"/>
              </a:rPr>
              <a:t>Enterococcus</a:t>
            </a:r>
            <a:r>
              <a:rPr lang="fr-BE" sz="1800" kern="0" dirty="0" smtClean="0">
                <a:solidFill>
                  <a:schemeClr val="tx1"/>
                </a:solidFill>
                <a:latin typeface="Calibri" panose="020F0502020204030204" pitchFamily="34" charset="0"/>
              </a:rPr>
              <a:t> </a:t>
            </a:r>
            <a:r>
              <a:rPr lang="fr-BE" sz="1800" kern="0" dirty="0" err="1" smtClean="0">
                <a:solidFill>
                  <a:schemeClr val="tx1"/>
                </a:solidFill>
                <a:latin typeface="Calibri" panose="020F0502020204030204" pitchFamily="34" charset="0"/>
              </a:rPr>
              <a:t>faecalis</a:t>
            </a:r>
            <a:endParaRPr lang="fr-BE" sz="1800" kern="0" dirty="0" smtClean="0">
              <a:solidFill>
                <a:schemeClr val="tx1"/>
              </a:solidFill>
              <a:latin typeface="Calibri" panose="020F0502020204030204" pitchFamily="34" charset="0"/>
            </a:endParaRPr>
          </a:p>
          <a:p>
            <a:pPr marL="182563" indent="-157163">
              <a:defRPr/>
            </a:pPr>
            <a:r>
              <a:rPr lang="fr-BE" sz="1800" kern="0" dirty="0" err="1" smtClean="0">
                <a:solidFill>
                  <a:schemeClr val="tx1"/>
                </a:solidFill>
                <a:latin typeface="Calibri" panose="020F0502020204030204" pitchFamily="34" charset="0"/>
              </a:rPr>
              <a:t>Haemophilus</a:t>
            </a:r>
            <a:r>
              <a:rPr lang="fr-BE" sz="1800" kern="0" dirty="0" smtClean="0">
                <a:solidFill>
                  <a:schemeClr val="tx1"/>
                </a:solidFill>
                <a:latin typeface="Calibri" panose="020F0502020204030204" pitchFamily="34" charset="0"/>
              </a:rPr>
              <a:t> </a:t>
            </a:r>
            <a:r>
              <a:rPr lang="fr-BE" sz="1800" kern="0" dirty="0" err="1" smtClean="0">
                <a:solidFill>
                  <a:schemeClr val="tx1"/>
                </a:solidFill>
                <a:latin typeface="Calibri" panose="020F0502020204030204" pitchFamily="34" charset="0"/>
              </a:rPr>
              <a:t>somnus</a:t>
            </a:r>
            <a:endParaRPr lang="fr-BE" sz="1800" kern="0" dirty="0" smtClean="0">
              <a:solidFill>
                <a:schemeClr val="tx1"/>
              </a:solidFill>
              <a:latin typeface="Calibri" panose="020F0502020204030204" pitchFamily="34" charset="0"/>
            </a:endParaRPr>
          </a:p>
          <a:p>
            <a:pPr marL="182563" indent="-157163">
              <a:defRPr/>
            </a:pPr>
            <a:r>
              <a:rPr lang="fr-BE" sz="1800" kern="0" dirty="0" err="1" smtClean="0">
                <a:solidFill>
                  <a:schemeClr val="tx1"/>
                </a:solidFill>
                <a:latin typeface="Calibri" panose="020F0502020204030204" pitchFamily="34" charset="0"/>
              </a:rPr>
              <a:t>Mannhiemia</a:t>
            </a:r>
            <a:r>
              <a:rPr lang="fr-BE" sz="1800" kern="0" dirty="0">
                <a:solidFill>
                  <a:schemeClr val="tx1"/>
                </a:solidFill>
                <a:latin typeface="Calibri" panose="020F0502020204030204" pitchFamily="34" charset="0"/>
              </a:rPr>
              <a:t> </a:t>
            </a:r>
            <a:r>
              <a:rPr lang="fr-BE" sz="1800" kern="0" dirty="0" err="1" smtClean="0">
                <a:solidFill>
                  <a:schemeClr val="tx1"/>
                </a:solidFill>
                <a:latin typeface="Calibri" panose="020F0502020204030204" pitchFamily="34" charset="0"/>
              </a:rPr>
              <a:t>haemolytics</a:t>
            </a:r>
            <a:endParaRPr lang="fr-BE" sz="1800" kern="0" dirty="0" smtClean="0">
              <a:solidFill>
                <a:schemeClr val="tx1"/>
              </a:solidFill>
              <a:latin typeface="Calibri" panose="020F0502020204030204" pitchFamily="34" charset="0"/>
            </a:endParaRPr>
          </a:p>
          <a:p>
            <a:pPr marL="182563" indent="-157163">
              <a:defRPr/>
            </a:pPr>
            <a:r>
              <a:rPr lang="fr-BE" sz="1800" kern="0" dirty="0" smtClean="0">
                <a:solidFill>
                  <a:schemeClr val="tx1"/>
                </a:solidFill>
                <a:latin typeface="Calibri" panose="020F0502020204030204" pitchFamily="34" charset="0"/>
              </a:rPr>
              <a:t>Pasteurella </a:t>
            </a:r>
            <a:r>
              <a:rPr lang="fr-BE" sz="1800" kern="0" dirty="0" err="1" smtClean="0">
                <a:solidFill>
                  <a:schemeClr val="tx1"/>
                </a:solidFill>
                <a:latin typeface="Calibri" panose="020F0502020204030204" pitchFamily="34" charset="0"/>
              </a:rPr>
              <a:t>multocida</a:t>
            </a:r>
            <a:endParaRPr lang="fr-BE" sz="1800" kern="0" dirty="0" smtClean="0">
              <a:solidFill>
                <a:schemeClr val="tx1"/>
              </a:solidFill>
              <a:latin typeface="Calibri" panose="020F0502020204030204" pitchFamily="34" charset="0"/>
            </a:endParaRPr>
          </a:p>
          <a:p>
            <a:pPr marL="182563" indent="-157163">
              <a:defRPr/>
            </a:pPr>
            <a:r>
              <a:rPr lang="fr-BE" sz="1800" kern="0" dirty="0" err="1" smtClean="0">
                <a:solidFill>
                  <a:schemeClr val="tx1"/>
                </a:solidFill>
                <a:latin typeface="Calibri" panose="020F0502020204030204" pitchFamily="34" charset="0"/>
              </a:rPr>
              <a:t>Peptostreptococcus</a:t>
            </a:r>
            <a:r>
              <a:rPr lang="fr-BE" sz="1800" kern="0" dirty="0" smtClean="0">
                <a:solidFill>
                  <a:schemeClr val="tx1"/>
                </a:solidFill>
                <a:latin typeface="Calibri" panose="020F0502020204030204" pitchFamily="34" charset="0"/>
              </a:rPr>
              <a:t> </a:t>
            </a:r>
            <a:r>
              <a:rPr lang="fr-BE" sz="1800" kern="0" dirty="0" err="1" smtClean="0">
                <a:solidFill>
                  <a:schemeClr val="tx1"/>
                </a:solidFill>
                <a:latin typeface="Calibri" panose="020F0502020204030204" pitchFamily="34" charset="0"/>
              </a:rPr>
              <a:t>spp</a:t>
            </a:r>
            <a:endParaRPr lang="fr-BE" sz="1800" kern="0" dirty="0" smtClean="0">
              <a:solidFill>
                <a:schemeClr val="tx1"/>
              </a:solidFill>
              <a:latin typeface="Calibri" panose="020F0502020204030204" pitchFamily="34" charset="0"/>
            </a:endParaRPr>
          </a:p>
          <a:p>
            <a:pPr marL="182563" indent="-157163">
              <a:defRPr/>
            </a:pPr>
            <a:r>
              <a:rPr lang="fr-BE" sz="1800" kern="0" dirty="0" smtClean="0">
                <a:solidFill>
                  <a:schemeClr val="tx1"/>
                </a:solidFill>
                <a:latin typeface="Calibri" panose="020F0502020204030204" pitchFamily="34" charset="0"/>
              </a:rPr>
              <a:t>Staphylococcus aureus</a:t>
            </a:r>
          </a:p>
          <a:p>
            <a:pPr marL="182563" indent="-157163">
              <a:defRPr/>
            </a:pPr>
            <a:r>
              <a:rPr lang="fr-BE" sz="1800" kern="0" dirty="0" smtClean="0">
                <a:solidFill>
                  <a:schemeClr val="tx1"/>
                </a:solidFill>
                <a:latin typeface="Calibri" panose="020F0502020204030204" pitchFamily="34" charset="0"/>
              </a:rPr>
              <a:t>Streptococcus </a:t>
            </a:r>
            <a:r>
              <a:rPr lang="fr-BE" sz="1800" kern="0" dirty="0" err="1" smtClean="0">
                <a:solidFill>
                  <a:schemeClr val="tx1"/>
                </a:solidFill>
                <a:latin typeface="Calibri" panose="020F0502020204030204" pitchFamily="34" charset="0"/>
              </a:rPr>
              <a:t>uberis</a:t>
            </a:r>
            <a:endParaRPr lang="fr-BE" sz="1800" kern="0" dirty="0">
              <a:solidFill>
                <a:schemeClr val="tx1"/>
              </a:solidFill>
              <a:latin typeface="Calibri" panose="020F0502020204030204" pitchFamily="34" charset="0"/>
            </a:endParaRPr>
          </a:p>
        </p:txBody>
      </p:sp>
      <p:sp>
        <p:nvSpPr>
          <p:cNvPr id="6" name="Espace réservé du contenu 2"/>
          <p:cNvSpPr txBox="1">
            <a:spLocks/>
          </p:cNvSpPr>
          <p:nvPr/>
        </p:nvSpPr>
        <p:spPr bwMode="auto">
          <a:xfrm>
            <a:off x="5795963" y="1341438"/>
            <a:ext cx="3240087" cy="4967287"/>
          </a:xfrm>
          <a:prstGeom prst="rect">
            <a:avLst/>
          </a:prstGeom>
          <a:solidFill>
            <a:schemeClr val="accent1">
              <a:lumMod val="50000"/>
            </a:schemeClr>
          </a:solidFill>
          <a:ln w="9525">
            <a:solidFill>
              <a:srgbClr val="000000"/>
            </a:solidFill>
            <a:miter lim="800000"/>
            <a:headEnd/>
            <a:tailEnd/>
          </a:ln>
        </p:spPr>
        <p:txBody>
          <a:bodyPr/>
          <a:lstStyle>
            <a:lvl1pPr marL="342900" indent="-342900" algn="l" rtl="0" eaLnBrk="0" fontAlgn="base" hangingPunct="0">
              <a:spcBef>
                <a:spcPct val="20000"/>
              </a:spcBef>
              <a:spcAft>
                <a:spcPct val="0"/>
              </a:spcAft>
              <a:buClrTx/>
              <a:buFont typeface="Arial" pitchFamily="34" charset="0"/>
              <a:buChar char="•"/>
              <a:defRPr sz="2600">
                <a:solidFill>
                  <a:schemeClr val="tx2"/>
                </a:solidFill>
                <a:latin typeface="+mn-lt"/>
                <a:ea typeface="+mn-ea"/>
                <a:cs typeface="+mn-cs"/>
              </a:defRPr>
            </a:lvl1pPr>
            <a:lvl2pPr marL="742950" indent="-285750" algn="l" rtl="0" eaLnBrk="0" fontAlgn="base" hangingPunct="0">
              <a:spcBef>
                <a:spcPct val="20000"/>
              </a:spcBef>
              <a:spcAft>
                <a:spcPct val="0"/>
              </a:spcAft>
              <a:buClrTx/>
              <a:buFont typeface="Arial" pitchFamily="34" charset="0"/>
              <a:buChar char="•"/>
              <a:defRPr sz="2400">
                <a:solidFill>
                  <a:schemeClr val="tx2"/>
                </a:solidFill>
                <a:latin typeface="+mn-lt"/>
              </a:defRPr>
            </a:lvl2pPr>
            <a:lvl3pPr marL="1143000" indent="-228600" algn="l" rtl="0" eaLnBrk="0" fontAlgn="base" hangingPunct="0">
              <a:spcBef>
                <a:spcPct val="20000"/>
              </a:spcBef>
              <a:spcAft>
                <a:spcPct val="0"/>
              </a:spcAft>
              <a:buClrTx/>
              <a:buFont typeface="Arial" pitchFamily="34" charset="0"/>
              <a:buChar char="•"/>
              <a:defRPr sz="2000">
                <a:solidFill>
                  <a:schemeClr val="tx2"/>
                </a:solidFill>
                <a:latin typeface="+mn-lt"/>
              </a:defRPr>
            </a:lvl3pPr>
            <a:lvl4pPr marL="1600200" indent="-228600" algn="l" rtl="0" eaLnBrk="0" fontAlgn="base" hangingPunct="0">
              <a:spcBef>
                <a:spcPct val="20000"/>
              </a:spcBef>
              <a:spcAft>
                <a:spcPct val="0"/>
              </a:spcAft>
              <a:buClr>
                <a:schemeClr val="tx1"/>
              </a:buClr>
              <a:buChar char="–"/>
              <a:defRPr b="1">
                <a:solidFill>
                  <a:schemeClr val="tx1"/>
                </a:solidFill>
                <a:latin typeface="Century Gothic" pitchFamily="34" charset="0"/>
              </a:defRPr>
            </a:lvl4pPr>
            <a:lvl5pPr marL="2057400" indent="-228600" algn="l" rtl="0" eaLnBrk="0" fontAlgn="base" hangingPunct="0">
              <a:spcBef>
                <a:spcPct val="20000"/>
              </a:spcBef>
              <a:spcAft>
                <a:spcPct val="0"/>
              </a:spcAft>
              <a:buClr>
                <a:schemeClr val="tx1"/>
              </a:buClr>
              <a:buChar char="»"/>
              <a:defRPr sz="2000" b="1">
                <a:solidFill>
                  <a:schemeClr val="tx1"/>
                </a:solidFill>
                <a:latin typeface="Times New Roman" pitchFamily="18" charset="0"/>
              </a:defRPr>
            </a:lvl5pPr>
            <a:lvl6pPr marL="2514600" indent="-228600" algn="l" rtl="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algn="l" rtl="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algn="l" rtl="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algn="l" rtl="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marL="182563" indent="-157163">
              <a:defRPr/>
            </a:pPr>
            <a:r>
              <a:rPr lang="fr-BE" sz="1800" kern="0" dirty="0" err="1" smtClean="0">
                <a:solidFill>
                  <a:schemeClr val="tx1"/>
                </a:solidFill>
                <a:latin typeface="Calibri" panose="020F0502020204030204" pitchFamily="34" charset="0"/>
              </a:rPr>
              <a:t>Aeropcoss</a:t>
            </a:r>
            <a:r>
              <a:rPr lang="fr-BE" sz="1800" kern="0" dirty="0" smtClean="0">
                <a:solidFill>
                  <a:schemeClr val="tx1"/>
                </a:solidFill>
                <a:latin typeface="Calibri" panose="020F0502020204030204" pitchFamily="34" charset="0"/>
              </a:rPr>
              <a:t> </a:t>
            </a:r>
            <a:r>
              <a:rPr lang="fr-BE" sz="1800" kern="0" dirty="0" err="1" smtClean="0">
                <a:solidFill>
                  <a:schemeClr val="tx1"/>
                </a:solidFill>
                <a:latin typeface="Calibri" panose="020F0502020204030204" pitchFamily="34" charset="0"/>
              </a:rPr>
              <a:t>viridans</a:t>
            </a:r>
            <a:endParaRPr lang="fr-BE" sz="1800" kern="0" dirty="0" smtClean="0">
              <a:solidFill>
                <a:schemeClr val="tx1"/>
              </a:solidFill>
              <a:latin typeface="Calibri" panose="020F0502020204030204" pitchFamily="34" charset="0"/>
            </a:endParaRPr>
          </a:p>
          <a:p>
            <a:pPr marL="182563" indent="-157163">
              <a:defRPr/>
            </a:pPr>
            <a:r>
              <a:rPr lang="fr-BE" sz="1800" kern="0" dirty="0" smtClean="0">
                <a:solidFill>
                  <a:schemeClr val="tx1"/>
                </a:solidFill>
                <a:latin typeface="Calibri" panose="020F0502020204030204" pitchFamily="34" charset="0"/>
              </a:rPr>
              <a:t>Clostridium </a:t>
            </a:r>
            <a:r>
              <a:rPr lang="fr-BE" sz="1800" kern="0" dirty="0" err="1" smtClean="0">
                <a:solidFill>
                  <a:schemeClr val="tx1"/>
                </a:solidFill>
                <a:latin typeface="Calibri" panose="020F0502020204030204" pitchFamily="34" charset="0"/>
              </a:rPr>
              <a:t>butyricum</a:t>
            </a:r>
            <a:endParaRPr lang="fr-BE" sz="1800" kern="0" dirty="0" smtClean="0">
              <a:solidFill>
                <a:schemeClr val="tx1"/>
              </a:solidFill>
              <a:latin typeface="Calibri" panose="020F0502020204030204" pitchFamily="34" charset="0"/>
            </a:endParaRPr>
          </a:p>
          <a:p>
            <a:pPr marL="182563" indent="-157163">
              <a:defRPr/>
            </a:pPr>
            <a:r>
              <a:rPr lang="fr-BE" sz="1800" kern="0" dirty="0" smtClean="0">
                <a:solidFill>
                  <a:schemeClr val="tx1"/>
                </a:solidFill>
                <a:latin typeface="Calibri" panose="020F0502020204030204" pitchFamily="34" charset="0"/>
              </a:rPr>
              <a:t>Clostridium perfringens</a:t>
            </a:r>
          </a:p>
          <a:p>
            <a:pPr marL="182563" indent="-157163">
              <a:defRPr/>
            </a:pPr>
            <a:r>
              <a:rPr lang="fr-BE" sz="1800" kern="0" dirty="0" err="1" smtClean="0">
                <a:solidFill>
                  <a:schemeClr val="tx1"/>
                </a:solidFill>
                <a:latin typeface="Calibri" panose="020F0502020204030204" pitchFamily="34" charset="0"/>
              </a:rPr>
              <a:t>Corunebacterium</a:t>
            </a:r>
            <a:r>
              <a:rPr lang="fr-BE" sz="1800" kern="0" dirty="0" smtClean="0">
                <a:solidFill>
                  <a:schemeClr val="tx1"/>
                </a:solidFill>
                <a:latin typeface="Calibri" panose="020F0502020204030204" pitchFamily="34" charset="0"/>
              </a:rPr>
              <a:t> </a:t>
            </a:r>
            <a:r>
              <a:rPr lang="fr-BE" sz="1800" kern="0" dirty="0" err="1" smtClean="0">
                <a:solidFill>
                  <a:schemeClr val="tx1"/>
                </a:solidFill>
                <a:latin typeface="Calibri" panose="020F0502020204030204" pitchFamily="34" charset="0"/>
              </a:rPr>
              <a:t>spp</a:t>
            </a:r>
            <a:endParaRPr lang="fr-BE" sz="1800" kern="0" dirty="0" smtClean="0">
              <a:solidFill>
                <a:schemeClr val="tx1"/>
              </a:solidFill>
              <a:latin typeface="Calibri" panose="020F0502020204030204" pitchFamily="34" charset="0"/>
            </a:endParaRPr>
          </a:p>
          <a:p>
            <a:pPr marL="182563" indent="-157163">
              <a:defRPr/>
            </a:pPr>
            <a:r>
              <a:rPr lang="fr-BE" sz="1800" kern="0" dirty="0" err="1" smtClean="0">
                <a:solidFill>
                  <a:schemeClr val="tx1"/>
                </a:solidFill>
                <a:latin typeface="Calibri" panose="020F0502020204030204" pitchFamily="34" charset="0"/>
              </a:rPr>
              <a:t>Enterobacter</a:t>
            </a:r>
            <a:r>
              <a:rPr lang="fr-BE" sz="1800" kern="0" dirty="0" smtClean="0">
                <a:solidFill>
                  <a:schemeClr val="tx1"/>
                </a:solidFill>
                <a:latin typeface="Calibri" panose="020F0502020204030204" pitchFamily="34" charset="0"/>
              </a:rPr>
              <a:t> </a:t>
            </a:r>
            <a:r>
              <a:rPr lang="fr-BE" sz="1800" kern="0" dirty="0" err="1" smtClean="0">
                <a:solidFill>
                  <a:schemeClr val="tx1"/>
                </a:solidFill>
                <a:latin typeface="Calibri" panose="020F0502020204030204" pitchFamily="34" charset="0"/>
              </a:rPr>
              <a:t>aerogenes</a:t>
            </a:r>
            <a:endParaRPr lang="fr-BE" sz="1800" kern="0" dirty="0" smtClean="0">
              <a:solidFill>
                <a:schemeClr val="tx1"/>
              </a:solidFill>
              <a:latin typeface="Calibri" panose="020F0502020204030204" pitchFamily="34" charset="0"/>
            </a:endParaRPr>
          </a:p>
          <a:p>
            <a:pPr marL="182563" indent="-157163">
              <a:defRPr/>
            </a:pPr>
            <a:r>
              <a:rPr lang="fr-BE" sz="1800" kern="0" dirty="0" err="1" smtClean="0">
                <a:solidFill>
                  <a:schemeClr val="tx1"/>
                </a:solidFill>
                <a:latin typeface="Calibri" panose="020F0502020204030204" pitchFamily="34" charset="0"/>
              </a:rPr>
              <a:t>Klebsiella</a:t>
            </a:r>
            <a:r>
              <a:rPr lang="fr-BE" sz="1800" kern="0" dirty="0" smtClean="0">
                <a:solidFill>
                  <a:schemeClr val="tx1"/>
                </a:solidFill>
                <a:latin typeface="Calibri" panose="020F0502020204030204" pitchFamily="34" charset="0"/>
              </a:rPr>
              <a:t> </a:t>
            </a:r>
            <a:r>
              <a:rPr lang="fr-BE" sz="1800" kern="0" dirty="0" err="1" smtClean="0">
                <a:solidFill>
                  <a:schemeClr val="tx1"/>
                </a:solidFill>
                <a:latin typeface="Calibri" panose="020F0502020204030204" pitchFamily="34" charset="0"/>
              </a:rPr>
              <a:t>pneumoniae</a:t>
            </a:r>
            <a:endParaRPr lang="fr-BE" sz="1800" kern="0" dirty="0" smtClean="0">
              <a:solidFill>
                <a:schemeClr val="tx1"/>
              </a:solidFill>
              <a:latin typeface="Calibri" panose="020F0502020204030204" pitchFamily="34" charset="0"/>
            </a:endParaRPr>
          </a:p>
          <a:p>
            <a:pPr marL="182563" indent="-157163">
              <a:defRPr/>
            </a:pPr>
            <a:r>
              <a:rPr lang="fr-BE" sz="1800" kern="0" dirty="0" err="1" smtClean="0">
                <a:solidFill>
                  <a:schemeClr val="tx1"/>
                </a:solidFill>
                <a:latin typeface="Calibri" panose="020F0502020204030204" pitchFamily="34" charset="0"/>
              </a:rPr>
              <a:t>Micrococcus</a:t>
            </a:r>
            <a:r>
              <a:rPr lang="fr-BE" sz="1800" kern="0" dirty="0" smtClean="0">
                <a:solidFill>
                  <a:schemeClr val="tx1"/>
                </a:solidFill>
                <a:latin typeface="Calibri" panose="020F0502020204030204" pitchFamily="34" charset="0"/>
              </a:rPr>
              <a:t> </a:t>
            </a:r>
            <a:r>
              <a:rPr lang="fr-BE" sz="1800" kern="0" dirty="0" err="1" smtClean="0">
                <a:solidFill>
                  <a:schemeClr val="tx1"/>
                </a:solidFill>
                <a:latin typeface="Calibri" panose="020F0502020204030204" pitchFamily="34" charset="0"/>
              </a:rPr>
              <a:t>spp</a:t>
            </a:r>
            <a:endParaRPr lang="fr-BE" sz="1800" kern="0" dirty="0" smtClean="0">
              <a:solidFill>
                <a:schemeClr val="tx1"/>
              </a:solidFill>
              <a:latin typeface="Calibri" panose="020F0502020204030204" pitchFamily="34" charset="0"/>
            </a:endParaRPr>
          </a:p>
          <a:p>
            <a:pPr marL="182563" indent="-157163">
              <a:defRPr/>
            </a:pPr>
            <a:r>
              <a:rPr lang="fr-BE" sz="1800" kern="0" dirty="0" err="1" smtClean="0">
                <a:solidFill>
                  <a:schemeClr val="tx1"/>
                </a:solidFill>
                <a:latin typeface="Calibri" panose="020F0502020204030204" pitchFamily="34" charset="0"/>
              </a:rPr>
              <a:t>Providencie</a:t>
            </a:r>
            <a:r>
              <a:rPr lang="fr-BE" sz="1800" kern="0" dirty="0" smtClean="0">
                <a:solidFill>
                  <a:schemeClr val="tx1"/>
                </a:solidFill>
                <a:latin typeface="Calibri" panose="020F0502020204030204" pitchFamily="34" charset="0"/>
              </a:rPr>
              <a:t> </a:t>
            </a:r>
            <a:r>
              <a:rPr lang="fr-BE" sz="1800" kern="0" dirty="0" err="1" smtClean="0">
                <a:solidFill>
                  <a:schemeClr val="tx1"/>
                </a:solidFill>
                <a:latin typeface="Calibri" panose="020F0502020204030204" pitchFamily="34" charset="0"/>
              </a:rPr>
              <a:t>rettgeri</a:t>
            </a:r>
            <a:endParaRPr lang="fr-BE" sz="1800" kern="0" dirty="0" smtClean="0">
              <a:solidFill>
                <a:schemeClr val="tx1"/>
              </a:solidFill>
              <a:latin typeface="Calibri" panose="020F0502020204030204" pitchFamily="34" charset="0"/>
            </a:endParaRPr>
          </a:p>
          <a:p>
            <a:pPr marL="182563" indent="-157163">
              <a:defRPr/>
            </a:pPr>
            <a:r>
              <a:rPr lang="fr-BE" sz="1800" kern="0" dirty="0" err="1" smtClean="0">
                <a:solidFill>
                  <a:schemeClr val="tx1"/>
                </a:solidFill>
                <a:latin typeface="Calibri" panose="020F0502020204030204" pitchFamily="34" charset="0"/>
              </a:rPr>
              <a:t>Providencia</a:t>
            </a:r>
            <a:r>
              <a:rPr lang="fr-BE" sz="1800" kern="0" dirty="0" smtClean="0">
                <a:solidFill>
                  <a:schemeClr val="tx1"/>
                </a:solidFill>
                <a:latin typeface="Calibri" panose="020F0502020204030204" pitchFamily="34" charset="0"/>
              </a:rPr>
              <a:t> </a:t>
            </a:r>
            <a:r>
              <a:rPr lang="fr-BE" sz="1800" kern="0" dirty="0" err="1" smtClean="0">
                <a:solidFill>
                  <a:schemeClr val="tx1"/>
                </a:solidFill>
                <a:latin typeface="Calibri" panose="020F0502020204030204" pitchFamily="34" charset="0"/>
              </a:rPr>
              <a:t>stuartii</a:t>
            </a:r>
            <a:endParaRPr lang="fr-BE" sz="1800" kern="0" dirty="0" smtClean="0">
              <a:solidFill>
                <a:schemeClr val="tx1"/>
              </a:solidFill>
              <a:latin typeface="Calibri" panose="020F0502020204030204" pitchFamily="34" charset="0"/>
            </a:endParaRPr>
          </a:p>
          <a:p>
            <a:pPr marL="182563" indent="-157163">
              <a:defRPr/>
            </a:pPr>
            <a:r>
              <a:rPr lang="fr-BE" sz="1800" kern="0" dirty="0" err="1" smtClean="0">
                <a:solidFill>
                  <a:schemeClr val="tx1"/>
                </a:solidFill>
                <a:latin typeface="Calibri" panose="020F0502020204030204" pitchFamily="34" charset="0"/>
              </a:rPr>
              <a:t>Proteus</a:t>
            </a:r>
            <a:r>
              <a:rPr lang="fr-BE" sz="1800" kern="0" dirty="0" smtClean="0">
                <a:solidFill>
                  <a:schemeClr val="tx1"/>
                </a:solidFill>
                <a:latin typeface="Calibri" panose="020F0502020204030204" pitchFamily="34" charset="0"/>
              </a:rPr>
              <a:t> </a:t>
            </a:r>
            <a:r>
              <a:rPr lang="fr-BE" sz="1800" kern="0" dirty="0" err="1" smtClean="0">
                <a:solidFill>
                  <a:schemeClr val="tx1"/>
                </a:solidFill>
                <a:latin typeface="Calibri" panose="020F0502020204030204" pitchFamily="34" charset="0"/>
              </a:rPr>
              <a:t>spp</a:t>
            </a:r>
            <a:endParaRPr lang="fr-BE" sz="1800" kern="0" dirty="0" smtClean="0">
              <a:solidFill>
                <a:schemeClr val="tx1"/>
              </a:solidFill>
              <a:latin typeface="Calibri" panose="020F0502020204030204" pitchFamily="34" charset="0"/>
            </a:endParaRPr>
          </a:p>
          <a:p>
            <a:pPr marL="182563" indent="-157163">
              <a:defRPr/>
            </a:pPr>
            <a:r>
              <a:rPr lang="fr-BE" sz="1800" kern="0" dirty="0" err="1" smtClean="0">
                <a:solidFill>
                  <a:schemeClr val="tx1"/>
                </a:solidFill>
                <a:latin typeface="Calibri" panose="020F0502020204030204" pitchFamily="34" charset="0"/>
              </a:rPr>
              <a:t>Propionobacterium</a:t>
            </a:r>
            <a:r>
              <a:rPr lang="fr-BE" sz="1800" kern="0" dirty="0" smtClean="0">
                <a:solidFill>
                  <a:schemeClr val="tx1"/>
                </a:solidFill>
                <a:latin typeface="Calibri" panose="020F0502020204030204" pitchFamily="34" charset="0"/>
              </a:rPr>
              <a:t> granulosa</a:t>
            </a:r>
          </a:p>
          <a:p>
            <a:pPr marL="182563" indent="-157163">
              <a:defRPr/>
            </a:pPr>
            <a:r>
              <a:rPr lang="fr-BE" sz="1800" kern="0" dirty="0" smtClean="0">
                <a:solidFill>
                  <a:schemeClr val="tx1"/>
                </a:solidFill>
                <a:latin typeface="Calibri" panose="020F0502020204030204" pitchFamily="34" charset="0"/>
              </a:rPr>
              <a:t>Staphylococcus </a:t>
            </a:r>
            <a:r>
              <a:rPr lang="fr-BE" sz="1800" kern="0" dirty="0" err="1" smtClean="0">
                <a:solidFill>
                  <a:schemeClr val="tx1"/>
                </a:solidFill>
                <a:latin typeface="Calibri" panose="020F0502020204030204" pitchFamily="34" charset="0"/>
              </a:rPr>
              <a:t>spp</a:t>
            </a:r>
            <a:r>
              <a:rPr lang="fr-BE" sz="1800" kern="0" dirty="0" smtClean="0">
                <a:solidFill>
                  <a:schemeClr val="tx1"/>
                </a:solidFill>
                <a:latin typeface="Calibri" panose="020F0502020204030204" pitchFamily="34" charset="0"/>
              </a:rPr>
              <a:t> (</a:t>
            </a:r>
            <a:r>
              <a:rPr lang="fr-BE" sz="1800" kern="0" dirty="0" err="1" smtClean="0">
                <a:solidFill>
                  <a:schemeClr val="tx1"/>
                </a:solidFill>
                <a:latin typeface="Calibri" panose="020F0502020204030204" pitchFamily="34" charset="0"/>
              </a:rPr>
              <a:t>coag</a:t>
            </a:r>
            <a:r>
              <a:rPr lang="fr-BE" sz="1800" kern="0" dirty="0" smtClean="0">
                <a:solidFill>
                  <a:schemeClr val="tx1"/>
                </a:solidFill>
                <a:latin typeface="Calibri" panose="020F0502020204030204" pitchFamily="34" charset="0"/>
              </a:rPr>
              <a:t> -)</a:t>
            </a:r>
          </a:p>
          <a:p>
            <a:pPr marL="182563" indent="-157163">
              <a:defRPr/>
            </a:pPr>
            <a:r>
              <a:rPr lang="fr-BE" sz="1800" kern="0" dirty="0" smtClean="0">
                <a:solidFill>
                  <a:schemeClr val="tx1"/>
                </a:solidFill>
                <a:latin typeface="Calibri" panose="020F0502020204030204" pitchFamily="34" charset="0"/>
              </a:rPr>
              <a:t>A- </a:t>
            </a:r>
            <a:r>
              <a:rPr lang="fr-BE" sz="1800" kern="0" dirty="0" err="1" smtClean="0">
                <a:solidFill>
                  <a:schemeClr val="tx1"/>
                </a:solidFill>
                <a:latin typeface="Calibri" panose="020F0502020204030204" pitchFamily="34" charset="0"/>
              </a:rPr>
              <a:t>haemolytic</a:t>
            </a:r>
            <a:r>
              <a:rPr lang="fr-BE" sz="1800" kern="0" dirty="0" smtClean="0">
                <a:solidFill>
                  <a:schemeClr val="tx1"/>
                </a:solidFill>
                <a:latin typeface="Calibri" panose="020F0502020204030204" pitchFamily="34" charset="0"/>
              </a:rPr>
              <a:t> streptococcus</a:t>
            </a:r>
          </a:p>
          <a:p>
            <a:pPr marL="182563" indent="-157163">
              <a:defRPr/>
            </a:pPr>
            <a:r>
              <a:rPr lang="fr-BE" sz="1800" kern="0" dirty="0" smtClean="0">
                <a:solidFill>
                  <a:schemeClr val="tx1"/>
                </a:solidFill>
                <a:latin typeface="Calibri" panose="020F0502020204030204" pitchFamily="34" charset="0"/>
              </a:rPr>
              <a:t>Streptococcus </a:t>
            </a:r>
            <a:r>
              <a:rPr lang="fr-BE" sz="1800" kern="0" dirty="0" err="1" smtClean="0">
                <a:solidFill>
                  <a:schemeClr val="tx1"/>
                </a:solidFill>
                <a:latin typeface="Calibri" panose="020F0502020204030204" pitchFamily="34" charset="0"/>
              </a:rPr>
              <a:t>acidominimus</a:t>
            </a:r>
            <a:endParaRPr lang="fr-BE" sz="1800" kern="0" dirty="0" smtClean="0">
              <a:solidFill>
                <a:schemeClr val="tx1"/>
              </a:solidFill>
              <a:latin typeface="Calibri" panose="020F0502020204030204" pitchFamily="34" charset="0"/>
            </a:endParaRPr>
          </a:p>
          <a:p>
            <a:pPr>
              <a:defRPr/>
            </a:pPr>
            <a:endParaRPr lang="fr-BE" sz="1800" kern="0" dirty="0">
              <a:solidFill>
                <a:schemeClr val="tx1"/>
              </a:solidFill>
              <a:latin typeface="Calibri" panose="020F0502020204030204" pitchFamily="34" charset="0"/>
            </a:endParaRPr>
          </a:p>
        </p:txBody>
      </p:sp>
      <p:sp>
        <p:nvSpPr>
          <p:cNvPr id="100359" name="ZoneTexte 6"/>
          <p:cNvSpPr txBox="1">
            <a:spLocks noChangeArrowheads="1"/>
          </p:cNvSpPr>
          <p:nvPr/>
        </p:nvSpPr>
        <p:spPr bwMode="auto">
          <a:xfrm>
            <a:off x="107950" y="796925"/>
            <a:ext cx="1169988" cy="400050"/>
          </a:xfrm>
          <a:prstGeom prst="rect">
            <a:avLst/>
          </a:prstGeom>
          <a:solidFill>
            <a:srgbClr val="C00000"/>
          </a:solidFill>
          <a:ln w="9525">
            <a:solidFill>
              <a:schemeClr val="tx2"/>
            </a:solidFill>
            <a:miter lim="800000"/>
            <a:headEnd/>
            <a:tailEnd/>
          </a:ln>
        </p:spPr>
        <p:txBody>
          <a:bodyPr wrap="none">
            <a:spAutoFit/>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r>
              <a:rPr lang="fr-BE" altLang="fr-FR" sz="2000">
                <a:latin typeface="Calibri" pitchFamily="34" charset="0"/>
              </a:rPr>
              <a:t>Pathogen</a:t>
            </a:r>
          </a:p>
        </p:txBody>
      </p:sp>
      <p:sp>
        <p:nvSpPr>
          <p:cNvPr id="100360" name="ZoneTexte 7"/>
          <p:cNvSpPr txBox="1">
            <a:spLocks noChangeArrowheads="1"/>
          </p:cNvSpPr>
          <p:nvPr/>
        </p:nvSpPr>
        <p:spPr bwMode="auto">
          <a:xfrm>
            <a:off x="2987675" y="765175"/>
            <a:ext cx="2495550" cy="400050"/>
          </a:xfrm>
          <a:prstGeom prst="rect">
            <a:avLst/>
          </a:prstGeom>
          <a:solidFill>
            <a:srgbClr val="0070C0"/>
          </a:solidFill>
          <a:ln w="9525">
            <a:solidFill>
              <a:schemeClr val="tx2"/>
            </a:solidFill>
            <a:miter lim="800000"/>
            <a:headEnd/>
            <a:tailEnd/>
          </a:ln>
        </p:spPr>
        <p:txBody>
          <a:bodyPr>
            <a:spAutoFit/>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r>
              <a:rPr lang="fr-BE" altLang="fr-FR" sz="2000">
                <a:latin typeface="Calibri" pitchFamily="34" charset="0"/>
              </a:rPr>
              <a:t>Potentially pathogenic</a:t>
            </a:r>
          </a:p>
        </p:txBody>
      </p:sp>
      <p:sp>
        <p:nvSpPr>
          <p:cNvPr id="9" name="ZoneTexte 8"/>
          <p:cNvSpPr txBox="1"/>
          <p:nvPr/>
        </p:nvSpPr>
        <p:spPr>
          <a:xfrm>
            <a:off x="5795963" y="765175"/>
            <a:ext cx="3055937" cy="400050"/>
          </a:xfrm>
          <a:prstGeom prst="rect">
            <a:avLst/>
          </a:prstGeom>
          <a:solidFill>
            <a:schemeClr val="accent1">
              <a:lumMod val="50000"/>
            </a:schemeClr>
          </a:solidFill>
          <a:ln>
            <a:solidFill>
              <a:schemeClr val="tx2"/>
            </a:solidFill>
          </a:ln>
        </p:spPr>
        <p:txBody>
          <a:bodyPr>
            <a:spAutoFit/>
          </a:bodyPr>
          <a:lstStyle/>
          <a:p>
            <a:pPr>
              <a:defRPr/>
            </a:pPr>
            <a:r>
              <a:rPr lang="fr-BE" sz="2000" dirty="0" err="1">
                <a:latin typeface="Calibri" panose="020F0502020204030204" pitchFamily="34" charset="0"/>
              </a:rPr>
              <a:t>Opportunist</a:t>
            </a:r>
            <a:r>
              <a:rPr lang="fr-BE" sz="2000" dirty="0">
                <a:latin typeface="Calibri" panose="020F0502020204030204" pitchFamily="34" charset="0"/>
              </a:rPr>
              <a:t>, Contaminant</a:t>
            </a:r>
          </a:p>
        </p:txBody>
      </p:sp>
      <p:sp>
        <p:nvSpPr>
          <p:cNvPr id="100362" name="Rectangle 1"/>
          <p:cNvSpPr>
            <a:spLocks noChangeArrowheads="1"/>
          </p:cNvSpPr>
          <p:nvPr/>
        </p:nvSpPr>
        <p:spPr bwMode="auto">
          <a:xfrm>
            <a:off x="228600" y="4581525"/>
            <a:ext cx="5375275" cy="12001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r>
              <a:rPr lang="en-US" altLang="fr-FR" sz="2400">
                <a:solidFill>
                  <a:schemeClr val="tx2"/>
                </a:solidFill>
                <a:latin typeface="Calibri" pitchFamily="34" charset="0"/>
              </a:rPr>
              <a:t>1st remark : under field conditions, bacteriological sampling of the uterus is usually not feasible</a:t>
            </a:r>
            <a:endParaRPr lang="fr-BE" altLang="fr-FR" sz="2400">
              <a:solidFill>
                <a:schemeClr val="tx2"/>
              </a:solidFill>
              <a:latin typeface="Calibri" pitchFamily="34" charset="0"/>
            </a:endParaRPr>
          </a:p>
        </p:txBody>
      </p:sp>
      <p:sp>
        <p:nvSpPr>
          <p:cNvPr id="100363" name="Rectangle 10"/>
          <p:cNvSpPr>
            <a:spLocks noChangeArrowheads="1"/>
          </p:cNvSpPr>
          <p:nvPr/>
        </p:nvSpPr>
        <p:spPr bwMode="auto">
          <a:xfrm>
            <a:off x="250825" y="5838825"/>
            <a:ext cx="5376863" cy="83026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r>
              <a:rPr lang="en-US" altLang="fr-FR" sz="2400">
                <a:solidFill>
                  <a:schemeClr val="tx2"/>
                </a:solidFill>
                <a:latin typeface="Calibri" pitchFamily="34" charset="0"/>
              </a:rPr>
              <a:t>2nd remark : selection of an antibiotic is made on an empirical basis</a:t>
            </a:r>
            <a:endParaRPr lang="fr-BE" altLang="fr-FR" sz="2400">
              <a:solidFill>
                <a:schemeClr val="tx2"/>
              </a:solidFill>
              <a:latin typeface="Calibri"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re 1"/>
          <p:cNvSpPr>
            <a:spLocks noGrp="1"/>
          </p:cNvSpPr>
          <p:nvPr>
            <p:ph type="title"/>
          </p:nvPr>
        </p:nvSpPr>
        <p:spPr>
          <a:xfrm>
            <a:off x="171450" y="115888"/>
            <a:ext cx="8785225" cy="576262"/>
          </a:xfrm>
          <a:solidFill>
            <a:schemeClr val="tx1">
              <a:lumMod val="85000"/>
            </a:schemeClr>
          </a:solidFill>
          <a:ln>
            <a:miter lim="800000"/>
            <a:headEnd/>
            <a:tailEnd/>
          </a:ln>
        </p:spPr>
        <p:txBody>
          <a:bodyPr/>
          <a:lstStyle/>
          <a:p>
            <a:pPr>
              <a:defRPr/>
            </a:pPr>
            <a:r>
              <a:rPr lang="fr-BE" altLang="fr-FR" sz="2400" dirty="0" err="1" smtClean="0">
                <a:solidFill>
                  <a:schemeClr val="tx2"/>
                </a:solidFill>
              </a:rPr>
              <a:t>Bacteriologie</a:t>
            </a:r>
            <a:r>
              <a:rPr lang="fr-BE" altLang="fr-FR" sz="2400" dirty="0" smtClean="0">
                <a:solidFill>
                  <a:schemeClr val="tx2"/>
                </a:solidFill>
              </a:rPr>
              <a:t> des « endométrites subcliniques » </a:t>
            </a:r>
            <a:endParaRPr lang="fr-BE" altLang="fr-FR" sz="2000" dirty="0" smtClean="0">
              <a:solidFill>
                <a:schemeClr val="tx2"/>
              </a:solidFill>
            </a:endParaRPr>
          </a:p>
        </p:txBody>
      </p:sp>
      <p:sp>
        <p:nvSpPr>
          <p:cNvPr id="100356" name="Espace réservé du numéro de diapositive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fld id="{E957178B-C1F4-48CE-87D2-2F98779712B7}" type="slidenum">
              <a:rPr lang="fr-FR" altLang="fr-FR" sz="1400"/>
              <a:pPr>
                <a:spcBef>
                  <a:spcPct val="0"/>
                </a:spcBef>
                <a:buClrTx/>
                <a:buFontTx/>
                <a:buNone/>
              </a:pPr>
              <a:t>53</a:t>
            </a:fld>
            <a:endParaRPr lang="fr-FR" altLang="fr-FR" sz="1400"/>
          </a:p>
        </p:txBody>
      </p:sp>
      <p:pic>
        <p:nvPicPr>
          <p:cNvPr id="145410" name="Picture 2" descr="C:\Users\User\Pictures\bacteriologie des repeat-breeders 2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836712"/>
            <a:ext cx="7956376" cy="596728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4805772" y="5949280"/>
            <a:ext cx="486308" cy="432048"/>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7236702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9090"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fld id="{86507A64-676D-4A7C-8F7E-A3AC3EF50384}" type="slidenum">
              <a:rPr lang="fr-FR" altLang="fr-FR" sz="1400"/>
              <a:pPr>
                <a:spcBef>
                  <a:spcPct val="0"/>
                </a:spcBef>
                <a:buClrTx/>
                <a:buFontTx/>
                <a:buNone/>
              </a:pPr>
              <a:t>54</a:t>
            </a:fld>
            <a:endParaRPr lang="fr-FR" altLang="fr-FR" sz="1400"/>
          </a:p>
        </p:txBody>
      </p:sp>
      <p:pic>
        <p:nvPicPr>
          <p:cNvPr id="89091" name="Picture 4" descr="D:\Activités d'enseignements\Ressources\My Cmaps\Chap 13 étiopathogénie des infections utérines defense 2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260350"/>
            <a:ext cx="9002713" cy="621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42"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fld id="{61A27E22-D845-4CFE-A785-BB0538099B1C}" type="slidenum">
              <a:rPr lang="fr-FR" altLang="fr-FR" sz="1400"/>
              <a:pPr>
                <a:spcBef>
                  <a:spcPct val="0"/>
                </a:spcBef>
                <a:buClrTx/>
                <a:buFontTx/>
                <a:buNone/>
              </a:pPr>
              <a:t>55</a:t>
            </a:fld>
            <a:endParaRPr lang="fr-FR" altLang="fr-FR" sz="1400"/>
          </a:p>
        </p:txBody>
      </p:sp>
      <p:sp>
        <p:nvSpPr>
          <p:cNvPr id="112643" name="Rectangle 4"/>
          <p:cNvSpPr>
            <a:spLocks noGrp="1" noChangeArrowheads="1"/>
          </p:cNvSpPr>
          <p:nvPr>
            <p:ph type="title"/>
          </p:nvPr>
        </p:nvSpPr>
        <p:spPr>
          <a:xfrm>
            <a:off x="395536" y="2204864"/>
            <a:ext cx="8425184" cy="1800225"/>
          </a:xfrm>
          <a:solidFill>
            <a:schemeClr val="accent2">
              <a:lumMod val="50000"/>
            </a:schemeClr>
          </a:solidFill>
          <a:ln>
            <a:solidFill>
              <a:schemeClr val="tx1"/>
            </a:solidFill>
            <a:miter lim="800000"/>
            <a:headEnd/>
            <a:tailEnd/>
          </a:ln>
        </p:spPr>
        <p:txBody>
          <a:bodyPr/>
          <a:lstStyle/>
          <a:p>
            <a:r>
              <a:rPr lang="fr-BE" altLang="fr-FR" sz="5000" dirty="0" smtClean="0"/>
              <a:t>Comment traiter les infections utérines ?  </a:t>
            </a:r>
            <a:endParaRPr lang="fr-FR" altLang="fr-FR" sz="5000"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Espace réservé du pied de page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r>
              <a:rPr lang="fr-BE" altLang="fr-FR" sz="1400" smtClean="0"/>
              <a:t>Prof. Ch. Hanzen - Les infections utérines chez la vache</a:t>
            </a:r>
            <a:endParaRPr lang="fr-FR" altLang="fr-FR" sz="1400" smtClean="0"/>
          </a:p>
        </p:txBody>
      </p:sp>
      <p:sp>
        <p:nvSpPr>
          <p:cNvPr id="113667" name="Espace réservé du numéro de diapositive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fld id="{EF49305F-87D8-4CE5-B26C-F3A0CC8412C3}" type="slidenum">
              <a:rPr lang="fr-FR" altLang="fr-FR" sz="1400"/>
              <a:pPr>
                <a:spcBef>
                  <a:spcPct val="0"/>
                </a:spcBef>
                <a:buClrTx/>
                <a:buFontTx/>
                <a:buNone/>
              </a:pPr>
              <a:t>56</a:t>
            </a:fld>
            <a:endParaRPr lang="fr-FR" altLang="fr-FR" sz="1400"/>
          </a:p>
        </p:txBody>
      </p:sp>
      <p:sp>
        <p:nvSpPr>
          <p:cNvPr id="113668" name="Rectangle 4"/>
          <p:cNvSpPr>
            <a:spLocks noGrp="1" noChangeArrowheads="1"/>
          </p:cNvSpPr>
          <p:nvPr>
            <p:ph type="title"/>
          </p:nvPr>
        </p:nvSpPr>
        <p:spPr>
          <a:ln>
            <a:solidFill>
              <a:schemeClr val="tx1"/>
            </a:solidFill>
            <a:miter lim="800000"/>
            <a:headEnd/>
            <a:tailEnd/>
          </a:ln>
        </p:spPr>
        <p:txBody>
          <a:bodyPr/>
          <a:lstStyle/>
          <a:p>
            <a:r>
              <a:rPr lang="fr-FR" altLang="fr-FR" smtClean="0"/>
              <a:t>Traitements : remarques préliminaires</a:t>
            </a:r>
          </a:p>
        </p:txBody>
      </p:sp>
      <p:sp>
        <p:nvSpPr>
          <p:cNvPr id="113669" name="Rectangle 5"/>
          <p:cNvSpPr>
            <a:spLocks noGrp="1" noChangeArrowheads="1"/>
          </p:cNvSpPr>
          <p:nvPr>
            <p:ph type="body" idx="1"/>
          </p:nvPr>
        </p:nvSpPr>
        <p:spPr/>
        <p:txBody>
          <a:bodyPr/>
          <a:lstStyle/>
          <a:p>
            <a:pPr>
              <a:buFont typeface="Arial" charset="0"/>
              <a:buChar char="•"/>
            </a:pPr>
            <a:r>
              <a:rPr lang="fr-FR" altLang="fr-FR" sz="2400" dirty="0" smtClean="0"/>
              <a:t>Pas de méthodes standard de diagnostic</a:t>
            </a:r>
          </a:p>
          <a:p>
            <a:pPr>
              <a:buFont typeface="Arial" charset="0"/>
              <a:buChar char="•"/>
            </a:pPr>
            <a:r>
              <a:rPr lang="fr-FR" altLang="fr-FR" sz="2400" dirty="0" smtClean="0"/>
              <a:t>Pas d'harmonisation des méthodes d'évaluation</a:t>
            </a:r>
          </a:p>
          <a:p>
            <a:pPr>
              <a:buFont typeface="Arial" charset="0"/>
              <a:buChar char="•"/>
            </a:pPr>
            <a:r>
              <a:rPr lang="fr-FR" altLang="fr-FR" sz="2400" dirty="0" smtClean="0"/>
              <a:t>Pas de prise en compte des facteurs d'influence des résultats (</a:t>
            </a:r>
            <a:r>
              <a:rPr lang="fr-FR" altLang="fr-FR" sz="2400" dirty="0" err="1" smtClean="0"/>
              <a:t>RP</a:t>
            </a:r>
            <a:r>
              <a:rPr lang="fr-FR" altLang="fr-FR" sz="2400" dirty="0" smtClean="0"/>
              <a:t>, dystocie, </a:t>
            </a:r>
            <a:r>
              <a:rPr lang="fr-FR" altLang="fr-FR" sz="2400" dirty="0" err="1" smtClean="0"/>
              <a:t>FV</a:t>
            </a:r>
            <a:r>
              <a:rPr lang="fr-FR" altLang="fr-FR" sz="2400" dirty="0" smtClean="0"/>
              <a:t>...)</a:t>
            </a:r>
          </a:p>
          <a:p>
            <a:pPr>
              <a:buFont typeface="Arial" charset="0"/>
              <a:buChar char="•"/>
            </a:pPr>
            <a:r>
              <a:rPr lang="fr-FR" altLang="fr-FR" sz="2400" dirty="0" smtClean="0"/>
              <a:t>Pas de référence à des groupes témoins non-traités</a:t>
            </a:r>
          </a:p>
          <a:p>
            <a:pPr>
              <a:buFont typeface="Arial" charset="0"/>
              <a:buChar char="•"/>
            </a:pPr>
            <a:r>
              <a:rPr lang="fr-FR" altLang="fr-FR" sz="2400" dirty="0" smtClean="0"/>
              <a:t>Résultats basés sur la guérison clinique et rarement bactériologique</a:t>
            </a:r>
          </a:p>
          <a:p>
            <a:pPr>
              <a:buFont typeface="Arial" charset="0"/>
              <a:buChar char="•"/>
            </a:pPr>
            <a:r>
              <a:rPr lang="fr-FR" altLang="fr-FR" sz="2400" dirty="0" smtClean="0"/>
              <a:t>La métrite aigüe puerpérale présente un taux d’</a:t>
            </a:r>
            <a:r>
              <a:rPr lang="fr-FR" altLang="fr-FR" sz="2400" dirty="0" err="1" smtClean="0"/>
              <a:t>autoguérison</a:t>
            </a:r>
            <a:r>
              <a:rPr lang="fr-FR" altLang="fr-FR" sz="2400" dirty="0" smtClean="0"/>
              <a:t> compris entre 15,6 et 55 %</a:t>
            </a:r>
            <a:r>
              <a:rPr lang="fr-FR" altLang="fr-FR" dirty="0" smtClean="0"/>
              <a:t> </a:t>
            </a:r>
            <a:r>
              <a:rPr lang="fr-FR" altLang="fr-FR" sz="1800" i="1" dirty="0" smtClean="0">
                <a:solidFill>
                  <a:schemeClr val="tx1">
                    <a:lumMod val="50000"/>
                  </a:schemeClr>
                </a:solidFill>
              </a:rPr>
              <a:t>Mc </a:t>
            </a:r>
            <a:r>
              <a:rPr lang="fr-FR" altLang="fr-FR" sz="1800" i="1" dirty="0" err="1" smtClean="0">
                <a:solidFill>
                  <a:schemeClr val="tx1">
                    <a:lumMod val="50000"/>
                  </a:schemeClr>
                </a:solidFill>
              </a:rPr>
              <a:t>Laughlin</a:t>
            </a:r>
            <a:r>
              <a:rPr lang="fr-FR" altLang="fr-FR" sz="1800" i="1" dirty="0" smtClean="0">
                <a:solidFill>
                  <a:schemeClr val="tx1">
                    <a:lumMod val="50000"/>
                  </a:schemeClr>
                </a:solidFill>
              </a:rPr>
              <a:t> et al. </a:t>
            </a:r>
            <a:r>
              <a:rPr lang="fr-FR" altLang="fr-FR" sz="1800" i="1" dirty="0" err="1" smtClean="0">
                <a:solidFill>
                  <a:schemeClr val="tx1">
                    <a:lumMod val="50000"/>
                  </a:schemeClr>
                </a:solidFill>
              </a:rPr>
              <a:t>J.Dairy</a:t>
            </a:r>
            <a:r>
              <a:rPr lang="fr-FR" altLang="fr-FR" sz="1800" i="1" dirty="0" smtClean="0">
                <a:solidFill>
                  <a:schemeClr val="tx1">
                    <a:lumMod val="50000"/>
                  </a:schemeClr>
                </a:solidFill>
              </a:rPr>
              <a:t> </a:t>
            </a:r>
            <a:r>
              <a:rPr lang="fr-FR" altLang="fr-FR" sz="1800" i="1" dirty="0" err="1" smtClean="0">
                <a:solidFill>
                  <a:schemeClr val="tx1">
                    <a:lumMod val="50000"/>
                  </a:schemeClr>
                </a:solidFill>
              </a:rPr>
              <a:t>Sci</a:t>
            </a:r>
            <a:r>
              <a:rPr lang="fr-FR" altLang="fr-FR" sz="1800" i="1" dirty="0" smtClean="0">
                <a:solidFill>
                  <a:schemeClr val="tx1">
                    <a:lumMod val="50000"/>
                  </a:schemeClr>
                </a:solidFill>
              </a:rPr>
              <a:t>, 2012, 95,4363-4371, </a:t>
            </a:r>
            <a:r>
              <a:rPr lang="fr-FR" altLang="fr-FR" sz="1800" i="1" dirty="0" err="1" smtClean="0">
                <a:solidFill>
                  <a:schemeClr val="tx1">
                    <a:lumMod val="50000"/>
                  </a:schemeClr>
                </a:solidFill>
              </a:rPr>
              <a:t>Sannmann</a:t>
            </a:r>
            <a:r>
              <a:rPr lang="fr-FR" altLang="fr-FR" sz="1800" i="1" dirty="0" smtClean="0">
                <a:solidFill>
                  <a:schemeClr val="tx1">
                    <a:lumMod val="50000"/>
                  </a:schemeClr>
                </a:solidFill>
              </a:rPr>
              <a:t> et al. Theriogenology 2013, 79, 961-969</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11560" y="274638"/>
            <a:ext cx="7848872" cy="922114"/>
          </a:xfrm>
          <a:solidFill>
            <a:srgbClr val="800000"/>
          </a:solidFill>
          <a:ln>
            <a:solidFill>
              <a:schemeClr val="tx1"/>
            </a:solidFill>
          </a:ln>
        </p:spPr>
        <p:txBody>
          <a:bodyPr>
            <a:noAutofit/>
          </a:bodyPr>
          <a:lstStyle/>
          <a:p>
            <a:r>
              <a:rPr lang="fr-BE" sz="2400" dirty="0" smtClean="0">
                <a:latin typeface="Arial Narrow" panose="020B0606020202030204" pitchFamily="34" charset="0"/>
              </a:rPr>
              <a:t>The </a:t>
            </a:r>
            <a:r>
              <a:rPr lang="fr-BE" sz="2400" dirty="0" err="1" smtClean="0">
                <a:latin typeface="Arial Narrow" panose="020B0606020202030204" pitchFamily="34" charset="0"/>
              </a:rPr>
              <a:t>uterine</a:t>
            </a:r>
            <a:r>
              <a:rPr lang="fr-BE" sz="2400" dirty="0" smtClean="0">
                <a:latin typeface="Arial Narrow" panose="020B0606020202030204" pitchFamily="34" charset="0"/>
              </a:rPr>
              <a:t> infections</a:t>
            </a:r>
            <a:br>
              <a:rPr lang="fr-BE" sz="2400" dirty="0" smtClean="0">
                <a:latin typeface="Arial Narrow" panose="020B0606020202030204" pitchFamily="34" charset="0"/>
              </a:rPr>
            </a:br>
            <a:r>
              <a:rPr lang="fr-BE" sz="2400" dirty="0" err="1" smtClean="0">
                <a:latin typeface="Arial Narrow" panose="020B0606020202030204" pitchFamily="34" charset="0"/>
              </a:rPr>
              <a:t>Some</a:t>
            </a:r>
            <a:r>
              <a:rPr lang="fr-BE" sz="2400" dirty="0" smtClean="0">
                <a:latin typeface="Arial Narrow" panose="020B0606020202030204" pitchFamily="34" charset="0"/>
              </a:rPr>
              <a:t> </a:t>
            </a:r>
            <a:r>
              <a:rPr lang="fr-BE" sz="2400" dirty="0" err="1" smtClean="0">
                <a:latin typeface="Arial Narrow" panose="020B0606020202030204" pitchFamily="34" charset="0"/>
              </a:rPr>
              <a:t>preliminary</a:t>
            </a:r>
            <a:r>
              <a:rPr lang="fr-BE" sz="2400" dirty="0" smtClean="0">
                <a:latin typeface="Arial Narrow" panose="020B0606020202030204" pitchFamily="34" charset="0"/>
              </a:rPr>
              <a:t> observations</a:t>
            </a:r>
            <a:endParaRPr lang="fr-BE" sz="2400" dirty="0">
              <a:latin typeface="Arial Narrow" panose="020B0606020202030204" pitchFamily="34" charset="0"/>
            </a:endParaRPr>
          </a:p>
        </p:txBody>
      </p:sp>
      <p:sp>
        <p:nvSpPr>
          <p:cNvPr id="4" name="Espace réservé du contenu 3"/>
          <p:cNvSpPr>
            <a:spLocks noGrp="1"/>
          </p:cNvSpPr>
          <p:nvPr>
            <p:ph sz="half" idx="2"/>
          </p:nvPr>
        </p:nvSpPr>
        <p:spPr>
          <a:xfrm>
            <a:off x="323528" y="1556792"/>
            <a:ext cx="8640960" cy="4536504"/>
          </a:xfrm>
        </p:spPr>
        <p:txBody>
          <a:bodyPr>
            <a:normAutofit fontScale="92500" lnSpcReduction="20000"/>
          </a:bodyPr>
          <a:lstStyle/>
          <a:p>
            <a:pPr>
              <a:lnSpc>
                <a:spcPct val="150000"/>
              </a:lnSpc>
              <a:buClrTx/>
            </a:pPr>
            <a:r>
              <a:rPr lang="en-US" dirty="0" smtClean="0">
                <a:solidFill>
                  <a:schemeClr val="tx2"/>
                </a:solidFill>
              </a:rPr>
              <a:t>Uterine infections are inflammation (including placental retention) and inflammation is a defense mechanism for the cow</a:t>
            </a:r>
          </a:p>
          <a:p>
            <a:pPr>
              <a:lnSpc>
                <a:spcPct val="150000"/>
              </a:lnSpc>
              <a:buClrTx/>
            </a:pPr>
            <a:r>
              <a:rPr lang="en-US" dirty="0" smtClean="0">
                <a:solidFill>
                  <a:schemeClr val="tx2"/>
                </a:solidFill>
              </a:rPr>
              <a:t>During </a:t>
            </a:r>
            <a:r>
              <a:rPr lang="en-US" dirty="0">
                <a:solidFill>
                  <a:schemeClr val="tx2"/>
                </a:solidFill>
              </a:rPr>
              <a:t>the first weeks postpartum uterine cavity is contaminated by a quite large number of bacterial species </a:t>
            </a:r>
            <a:endParaRPr lang="en-US" dirty="0" smtClean="0">
              <a:solidFill>
                <a:schemeClr val="tx2"/>
              </a:solidFill>
            </a:endParaRPr>
          </a:p>
          <a:p>
            <a:pPr>
              <a:lnSpc>
                <a:spcPct val="150000"/>
              </a:lnSpc>
              <a:buClrTx/>
            </a:pPr>
            <a:r>
              <a:rPr lang="en-US" dirty="0" smtClean="0">
                <a:solidFill>
                  <a:schemeClr val="tx2"/>
                </a:solidFill>
              </a:rPr>
              <a:t>Few </a:t>
            </a:r>
            <a:r>
              <a:rPr lang="en-US" dirty="0">
                <a:solidFill>
                  <a:schemeClr val="tx2"/>
                </a:solidFill>
              </a:rPr>
              <a:t>data on in vitro susceptibilities of bacteria isolated from the bovine uterus are </a:t>
            </a:r>
            <a:r>
              <a:rPr lang="en-US" dirty="0" smtClean="0">
                <a:solidFill>
                  <a:schemeClr val="tx2"/>
                </a:solidFill>
              </a:rPr>
              <a:t>available</a:t>
            </a:r>
          </a:p>
          <a:p>
            <a:pPr>
              <a:lnSpc>
                <a:spcPct val="150000"/>
              </a:lnSpc>
              <a:buClrTx/>
            </a:pPr>
            <a:r>
              <a:rPr lang="en-US" dirty="0">
                <a:solidFill>
                  <a:schemeClr val="tx2"/>
                </a:solidFill>
              </a:rPr>
              <a:t>Selection of an antibiotic is </a:t>
            </a:r>
            <a:r>
              <a:rPr lang="en-US" dirty="0" smtClean="0">
                <a:solidFill>
                  <a:schemeClr val="tx2"/>
                </a:solidFill>
              </a:rPr>
              <a:t>usually made </a:t>
            </a:r>
            <a:r>
              <a:rPr lang="en-US" dirty="0">
                <a:solidFill>
                  <a:schemeClr val="tx2"/>
                </a:solidFill>
              </a:rPr>
              <a:t>on an empirical </a:t>
            </a:r>
            <a:r>
              <a:rPr lang="en-US" dirty="0" smtClean="0">
                <a:solidFill>
                  <a:schemeClr val="tx2"/>
                </a:solidFill>
              </a:rPr>
              <a:t>basis </a:t>
            </a:r>
            <a:endParaRPr lang="en-US" dirty="0">
              <a:solidFill>
                <a:schemeClr val="tx2"/>
              </a:solidFill>
            </a:endParaRPr>
          </a:p>
          <a:p>
            <a:pPr>
              <a:lnSpc>
                <a:spcPct val="150000"/>
              </a:lnSpc>
              <a:buClrTx/>
            </a:pPr>
            <a:r>
              <a:rPr lang="en-US" dirty="0">
                <a:solidFill>
                  <a:schemeClr val="tx2"/>
                </a:solidFill>
              </a:rPr>
              <a:t>Under field conditions, bacteriological sampling of the uterus is usually not </a:t>
            </a:r>
            <a:r>
              <a:rPr lang="en-US" dirty="0" smtClean="0">
                <a:solidFill>
                  <a:schemeClr val="tx2"/>
                </a:solidFill>
              </a:rPr>
              <a:t>feasible</a:t>
            </a:r>
          </a:p>
          <a:p>
            <a:pPr>
              <a:lnSpc>
                <a:spcPct val="150000"/>
              </a:lnSpc>
              <a:buClrTx/>
            </a:pPr>
            <a:endParaRPr lang="en-US" dirty="0">
              <a:solidFill>
                <a:schemeClr val="tx2"/>
              </a:solidFill>
            </a:endParaRPr>
          </a:p>
        </p:txBody>
      </p:sp>
      <p:sp>
        <p:nvSpPr>
          <p:cNvPr id="5" name="Rectangle 4"/>
          <p:cNvSpPr/>
          <p:nvPr/>
        </p:nvSpPr>
        <p:spPr>
          <a:xfrm>
            <a:off x="1979712" y="6266329"/>
            <a:ext cx="5520294" cy="369332"/>
          </a:xfrm>
          <a:prstGeom prst="rect">
            <a:avLst/>
          </a:prstGeom>
          <a:ln>
            <a:noFill/>
          </a:ln>
        </p:spPr>
        <p:txBody>
          <a:bodyPr wrap="none">
            <a:spAutoFit/>
          </a:bodyPr>
          <a:lstStyle/>
          <a:p>
            <a:r>
              <a:rPr lang="fr-BE" sz="1800" i="1" dirty="0">
                <a:solidFill>
                  <a:schemeClr val="bg2">
                    <a:lumMod val="50000"/>
                  </a:schemeClr>
                </a:solidFill>
                <a:latin typeface="Arial Narrow" panose="020B0606020202030204" pitchFamily="34" charset="0"/>
              </a:rPr>
              <a:t>(</a:t>
            </a:r>
            <a:r>
              <a:rPr lang="fr-BE" sz="1800" i="1" dirty="0" err="1">
                <a:solidFill>
                  <a:schemeClr val="bg2">
                    <a:lumMod val="50000"/>
                  </a:schemeClr>
                </a:solidFill>
                <a:latin typeface="Arial Narrow" panose="020B0606020202030204" pitchFamily="34" charset="0"/>
              </a:rPr>
              <a:t>Pyorala</a:t>
            </a:r>
            <a:r>
              <a:rPr lang="fr-BE" sz="1800" i="1" dirty="0">
                <a:solidFill>
                  <a:schemeClr val="bg2">
                    <a:lumMod val="50000"/>
                  </a:schemeClr>
                </a:solidFill>
                <a:latin typeface="Arial Narrow" panose="020B0606020202030204" pitchFamily="34" charset="0"/>
              </a:rPr>
              <a:t> et al. </a:t>
            </a:r>
            <a:r>
              <a:rPr lang="fr-BE" sz="1800" i="1" dirty="0" err="1">
                <a:solidFill>
                  <a:schemeClr val="bg2">
                    <a:lumMod val="50000"/>
                  </a:schemeClr>
                </a:solidFill>
                <a:latin typeface="Arial Narrow" panose="020B0606020202030204" pitchFamily="34" charset="0"/>
              </a:rPr>
              <a:t>Reprod</a:t>
            </a:r>
            <a:r>
              <a:rPr lang="fr-BE" sz="1800" i="1" dirty="0">
                <a:solidFill>
                  <a:schemeClr val="bg2">
                    <a:lumMod val="50000"/>
                  </a:schemeClr>
                </a:solidFill>
                <a:latin typeface="Arial Narrow" panose="020B0606020202030204" pitchFamily="34" charset="0"/>
              </a:rPr>
              <a:t> </a:t>
            </a:r>
            <a:r>
              <a:rPr lang="fr-BE" sz="1800" i="1" dirty="0" err="1">
                <a:solidFill>
                  <a:schemeClr val="bg2">
                    <a:lumMod val="50000"/>
                  </a:schemeClr>
                </a:solidFill>
                <a:latin typeface="Arial Narrow" panose="020B0606020202030204" pitchFamily="34" charset="0"/>
              </a:rPr>
              <a:t>Domest</a:t>
            </a:r>
            <a:r>
              <a:rPr lang="fr-BE" sz="1800" i="1" dirty="0">
                <a:solidFill>
                  <a:schemeClr val="bg2">
                    <a:lumMod val="50000"/>
                  </a:schemeClr>
                </a:solidFill>
                <a:latin typeface="Arial Narrow" panose="020B0606020202030204" pitchFamily="34" charset="0"/>
              </a:rPr>
              <a:t> Animal </a:t>
            </a:r>
            <a:r>
              <a:rPr lang="fr-BE" sz="1800" i="1" dirty="0" smtClean="0">
                <a:solidFill>
                  <a:schemeClr val="bg2">
                    <a:lumMod val="50000"/>
                  </a:schemeClr>
                </a:solidFill>
                <a:latin typeface="Arial Narrow" panose="020B0606020202030204" pitchFamily="34" charset="0"/>
              </a:rPr>
              <a:t>2014 (Suppl3) 49, 16-26)</a:t>
            </a:r>
            <a:endParaRPr lang="fr-BE" sz="1800" i="1" dirty="0">
              <a:solidFill>
                <a:schemeClr val="bg2">
                  <a:lumMod val="50000"/>
                </a:schemeClr>
              </a:solidFill>
              <a:latin typeface="Arial Narrow" panose="020B0606020202030204" pitchFamily="34" charset="0"/>
            </a:endParaRPr>
          </a:p>
        </p:txBody>
      </p:sp>
    </p:spTree>
    <p:extLst>
      <p:ext uri="{BB962C8B-B14F-4D97-AF65-F5344CB8AC3E}">
        <p14:creationId xmlns:p14="http://schemas.microsoft.com/office/powerpoint/2010/main" val="34559047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39552" y="274638"/>
            <a:ext cx="8208912" cy="706090"/>
          </a:xfrm>
          <a:solidFill>
            <a:srgbClr val="800000"/>
          </a:solidFill>
          <a:ln>
            <a:solidFill>
              <a:schemeClr val="tx1"/>
            </a:solidFill>
          </a:ln>
        </p:spPr>
        <p:txBody>
          <a:bodyPr>
            <a:noAutofit/>
          </a:bodyPr>
          <a:lstStyle/>
          <a:p>
            <a:r>
              <a:rPr lang="fr-BE" sz="2400" dirty="0" smtClean="0">
                <a:latin typeface="Arial Narrow" panose="020B0606020202030204" pitchFamily="34" charset="0"/>
              </a:rPr>
              <a:t>The </a:t>
            </a:r>
            <a:r>
              <a:rPr lang="fr-BE" sz="2400" dirty="0" err="1" smtClean="0">
                <a:latin typeface="Arial Narrow" panose="020B0606020202030204" pitchFamily="34" charset="0"/>
              </a:rPr>
              <a:t>uterine</a:t>
            </a:r>
            <a:r>
              <a:rPr lang="fr-BE" sz="2400" dirty="0" smtClean="0">
                <a:latin typeface="Arial Narrow" panose="020B0606020202030204" pitchFamily="34" charset="0"/>
              </a:rPr>
              <a:t> infections : the </a:t>
            </a:r>
            <a:r>
              <a:rPr lang="fr-BE" sz="2400" dirty="0" err="1" smtClean="0">
                <a:latin typeface="Arial Narrow" panose="020B0606020202030204" pitchFamily="34" charset="0"/>
              </a:rPr>
              <a:t>puerperal</a:t>
            </a:r>
            <a:r>
              <a:rPr lang="fr-BE" sz="2400" dirty="0" smtClean="0">
                <a:latin typeface="Arial Narrow" panose="020B0606020202030204" pitchFamily="34" charset="0"/>
              </a:rPr>
              <a:t> and </a:t>
            </a:r>
            <a:r>
              <a:rPr lang="fr-BE" sz="2400" dirty="0" err="1" smtClean="0">
                <a:latin typeface="Arial Narrow" panose="020B0606020202030204" pitchFamily="34" charset="0"/>
              </a:rPr>
              <a:t>clinical</a:t>
            </a:r>
            <a:r>
              <a:rPr lang="fr-BE" sz="2400" dirty="0" smtClean="0">
                <a:latin typeface="Arial Narrow" panose="020B0606020202030204" pitchFamily="34" charset="0"/>
              </a:rPr>
              <a:t> </a:t>
            </a:r>
            <a:r>
              <a:rPr lang="fr-BE" sz="2400" dirty="0" err="1" smtClean="0">
                <a:latin typeface="Arial Narrow" panose="020B0606020202030204" pitchFamily="34" charset="0"/>
              </a:rPr>
              <a:t>metritis</a:t>
            </a:r>
            <a:endParaRPr lang="fr-BE" sz="2400" dirty="0">
              <a:latin typeface="Arial Narrow" panose="020B0606020202030204" pitchFamily="34" charset="0"/>
            </a:endParaRPr>
          </a:p>
        </p:txBody>
      </p:sp>
      <p:sp>
        <p:nvSpPr>
          <p:cNvPr id="4" name="Espace réservé du contenu 3"/>
          <p:cNvSpPr>
            <a:spLocks noGrp="1"/>
          </p:cNvSpPr>
          <p:nvPr>
            <p:ph sz="half" idx="2"/>
          </p:nvPr>
        </p:nvSpPr>
        <p:spPr>
          <a:xfrm>
            <a:off x="227198" y="1844824"/>
            <a:ext cx="8593274" cy="2520280"/>
          </a:xfrm>
        </p:spPr>
        <p:txBody>
          <a:bodyPr>
            <a:normAutofit/>
          </a:bodyPr>
          <a:lstStyle/>
          <a:p>
            <a:pPr>
              <a:buClrTx/>
            </a:pPr>
            <a:r>
              <a:rPr lang="en-US" dirty="0" err="1" smtClean="0">
                <a:solidFill>
                  <a:schemeClr val="tx2"/>
                </a:solidFill>
              </a:rPr>
              <a:t>Classiquement</a:t>
            </a:r>
            <a:r>
              <a:rPr lang="en-US" dirty="0" smtClean="0">
                <a:solidFill>
                  <a:schemeClr val="tx2"/>
                </a:solidFill>
              </a:rPr>
              <a:t>, la </a:t>
            </a:r>
            <a:r>
              <a:rPr lang="en-US" dirty="0" err="1" smtClean="0">
                <a:solidFill>
                  <a:schemeClr val="tx2"/>
                </a:solidFill>
              </a:rPr>
              <a:t>métrite</a:t>
            </a:r>
            <a:r>
              <a:rPr lang="en-US" dirty="0" smtClean="0">
                <a:solidFill>
                  <a:schemeClr val="tx2"/>
                </a:solidFill>
              </a:rPr>
              <a:t> </a:t>
            </a:r>
            <a:r>
              <a:rPr lang="en-US" dirty="0" err="1" smtClean="0">
                <a:solidFill>
                  <a:schemeClr val="tx2"/>
                </a:solidFill>
              </a:rPr>
              <a:t>puerpérale</a:t>
            </a:r>
            <a:r>
              <a:rPr lang="en-US" dirty="0" smtClean="0">
                <a:solidFill>
                  <a:schemeClr val="tx2"/>
                </a:solidFill>
              </a:rPr>
              <a:t> </a:t>
            </a:r>
            <a:r>
              <a:rPr lang="en-US" dirty="0" err="1" smtClean="0">
                <a:solidFill>
                  <a:schemeClr val="tx2"/>
                </a:solidFill>
              </a:rPr>
              <a:t>est</a:t>
            </a:r>
            <a:r>
              <a:rPr lang="en-US" dirty="0" smtClean="0">
                <a:solidFill>
                  <a:schemeClr val="tx2"/>
                </a:solidFill>
              </a:rPr>
              <a:t> </a:t>
            </a:r>
            <a:r>
              <a:rPr lang="en-US" dirty="0" err="1" smtClean="0">
                <a:solidFill>
                  <a:schemeClr val="tx2"/>
                </a:solidFill>
              </a:rPr>
              <a:t>traitée</a:t>
            </a:r>
            <a:r>
              <a:rPr lang="en-US" dirty="0" smtClean="0">
                <a:solidFill>
                  <a:schemeClr val="tx2"/>
                </a:solidFill>
              </a:rPr>
              <a:t> au </a:t>
            </a:r>
            <a:r>
              <a:rPr lang="en-US" dirty="0" err="1" smtClean="0">
                <a:solidFill>
                  <a:schemeClr val="tx2"/>
                </a:solidFill>
              </a:rPr>
              <a:t>moyen</a:t>
            </a:r>
            <a:r>
              <a:rPr lang="en-US" dirty="0">
                <a:solidFill>
                  <a:schemeClr val="tx2"/>
                </a:solidFill>
              </a:rPr>
              <a:t> </a:t>
            </a:r>
            <a:r>
              <a:rPr lang="en-US" dirty="0" smtClean="0">
                <a:solidFill>
                  <a:schemeClr val="tx2"/>
                </a:solidFill>
              </a:rPr>
              <a:t>de la </a:t>
            </a:r>
            <a:r>
              <a:rPr lang="en-US" dirty="0" err="1" smtClean="0">
                <a:solidFill>
                  <a:schemeClr val="tx2"/>
                </a:solidFill>
              </a:rPr>
              <a:t>pénicilline</a:t>
            </a:r>
            <a:r>
              <a:rPr lang="en-US" dirty="0" smtClean="0">
                <a:solidFill>
                  <a:schemeClr val="tx2"/>
                </a:solidFill>
              </a:rPr>
              <a:t>, de </a:t>
            </a:r>
            <a:r>
              <a:rPr lang="en-US" dirty="0" err="1" smtClean="0">
                <a:solidFill>
                  <a:schemeClr val="tx2"/>
                </a:solidFill>
              </a:rPr>
              <a:t>l’ampicilline</a:t>
            </a:r>
            <a:r>
              <a:rPr lang="en-US" dirty="0" smtClean="0">
                <a:solidFill>
                  <a:schemeClr val="tx2"/>
                </a:solidFill>
              </a:rPr>
              <a:t> et du </a:t>
            </a:r>
            <a:r>
              <a:rPr lang="en-US" dirty="0" err="1" smtClean="0">
                <a:solidFill>
                  <a:schemeClr val="tx2"/>
                </a:solidFill>
              </a:rPr>
              <a:t>ceftiofur</a:t>
            </a:r>
            <a:r>
              <a:rPr lang="en-US" dirty="0" smtClean="0">
                <a:solidFill>
                  <a:schemeClr val="tx2"/>
                </a:solidFill>
              </a:rPr>
              <a:t> </a:t>
            </a:r>
            <a:r>
              <a:rPr lang="en-US" dirty="0" err="1" smtClean="0">
                <a:solidFill>
                  <a:schemeClr val="tx2"/>
                </a:solidFill>
              </a:rPr>
              <a:t>associée</a:t>
            </a:r>
            <a:r>
              <a:rPr lang="en-US" dirty="0" smtClean="0">
                <a:solidFill>
                  <a:schemeClr val="tx2"/>
                </a:solidFill>
              </a:rPr>
              <a:t> </a:t>
            </a:r>
            <a:r>
              <a:rPr lang="en-US" dirty="0" err="1" smtClean="0">
                <a:solidFill>
                  <a:schemeClr val="tx2"/>
                </a:solidFill>
              </a:rPr>
              <a:t>ou</a:t>
            </a:r>
            <a:r>
              <a:rPr lang="en-US" dirty="0" smtClean="0">
                <a:solidFill>
                  <a:schemeClr val="tx2"/>
                </a:solidFill>
              </a:rPr>
              <a:t> non à </a:t>
            </a:r>
            <a:r>
              <a:rPr lang="en-US" dirty="0" err="1" smtClean="0">
                <a:solidFill>
                  <a:schemeClr val="tx2"/>
                </a:solidFill>
              </a:rPr>
              <a:t>une</a:t>
            </a:r>
            <a:r>
              <a:rPr lang="en-US" dirty="0" smtClean="0">
                <a:solidFill>
                  <a:schemeClr val="tx2"/>
                </a:solidFill>
              </a:rPr>
              <a:t> instillation </a:t>
            </a:r>
            <a:r>
              <a:rPr lang="en-US" dirty="0" err="1" smtClean="0">
                <a:solidFill>
                  <a:schemeClr val="tx2"/>
                </a:solidFill>
              </a:rPr>
              <a:t>intrautérine</a:t>
            </a:r>
            <a:r>
              <a:rPr lang="en-US" dirty="0" smtClean="0">
                <a:solidFill>
                  <a:schemeClr val="tx2"/>
                </a:solidFill>
              </a:rPr>
              <a:t> d’ </a:t>
            </a:r>
            <a:r>
              <a:rPr lang="en-US" dirty="0" err="1" smtClean="0">
                <a:solidFill>
                  <a:schemeClr val="tx2"/>
                </a:solidFill>
              </a:rPr>
              <a:t>oxytetracycline</a:t>
            </a:r>
            <a:r>
              <a:rPr lang="en-US" dirty="0" smtClean="0">
                <a:solidFill>
                  <a:schemeClr val="tx2"/>
                </a:solidFill>
              </a:rPr>
              <a:t>, </a:t>
            </a:r>
            <a:r>
              <a:rPr lang="en-US" dirty="0" err="1" smtClean="0">
                <a:solidFill>
                  <a:schemeClr val="tx2"/>
                </a:solidFill>
              </a:rPr>
              <a:t>d’ampicilline</a:t>
            </a:r>
            <a:r>
              <a:rPr lang="en-US" dirty="0" smtClean="0">
                <a:solidFill>
                  <a:schemeClr val="tx2"/>
                </a:solidFill>
              </a:rPr>
              <a:t>  </a:t>
            </a:r>
            <a:r>
              <a:rPr lang="en-US" dirty="0" err="1" smtClean="0">
                <a:solidFill>
                  <a:schemeClr val="tx2"/>
                </a:solidFill>
              </a:rPr>
              <a:t>ou</a:t>
            </a:r>
            <a:r>
              <a:rPr lang="en-US" dirty="0" smtClean="0">
                <a:solidFill>
                  <a:schemeClr val="tx2"/>
                </a:solidFill>
              </a:rPr>
              <a:t> de </a:t>
            </a:r>
            <a:r>
              <a:rPr lang="en-US" dirty="0" err="1" smtClean="0">
                <a:solidFill>
                  <a:schemeClr val="tx2"/>
                </a:solidFill>
              </a:rPr>
              <a:t>cloxacillin</a:t>
            </a:r>
            <a:r>
              <a:rPr lang="en-US" dirty="0" smtClean="0">
                <a:solidFill>
                  <a:schemeClr val="tx2"/>
                </a:solidFill>
              </a:rPr>
              <a:t>.</a:t>
            </a:r>
          </a:p>
          <a:p>
            <a:pPr>
              <a:buClrTx/>
            </a:pPr>
            <a:endParaRPr lang="en-US" dirty="0" smtClean="0">
              <a:solidFill>
                <a:schemeClr val="tx2"/>
              </a:solidFill>
            </a:endParaRPr>
          </a:p>
          <a:p>
            <a:pPr>
              <a:buClrTx/>
            </a:pPr>
            <a:r>
              <a:rPr lang="en-US" sz="2400" dirty="0" smtClean="0">
                <a:solidFill>
                  <a:schemeClr val="tx2"/>
                </a:solidFill>
              </a:rPr>
              <a:t>Pas </a:t>
            </a:r>
            <a:r>
              <a:rPr lang="en-US" sz="2400" dirty="0" err="1" smtClean="0">
                <a:solidFill>
                  <a:schemeClr val="tx2"/>
                </a:solidFill>
              </a:rPr>
              <a:t>d’effet</a:t>
            </a:r>
            <a:r>
              <a:rPr lang="en-US" sz="2400" dirty="0" smtClean="0">
                <a:solidFill>
                  <a:schemeClr val="tx2"/>
                </a:solidFill>
              </a:rPr>
              <a:t> de la PGF2a</a:t>
            </a:r>
            <a:r>
              <a:rPr lang="en-US" sz="2400" dirty="0">
                <a:solidFill>
                  <a:schemeClr val="tx2"/>
                </a:solidFill>
              </a:rPr>
              <a:t>. </a:t>
            </a:r>
          </a:p>
          <a:p>
            <a:pPr>
              <a:buClrTx/>
            </a:pPr>
            <a:endParaRPr lang="en-US" dirty="0">
              <a:solidFill>
                <a:schemeClr val="tx2"/>
              </a:solidFill>
            </a:endParaRPr>
          </a:p>
        </p:txBody>
      </p:sp>
      <p:sp>
        <p:nvSpPr>
          <p:cNvPr id="6" name="Rectangle 5"/>
          <p:cNvSpPr/>
          <p:nvPr/>
        </p:nvSpPr>
        <p:spPr>
          <a:xfrm>
            <a:off x="1979712" y="6266329"/>
            <a:ext cx="5520294" cy="369332"/>
          </a:xfrm>
          <a:prstGeom prst="rect">
            <a:avLst/>
          </a:prstGeom>
          <a:ln>
            <a:noFill/>
          </a:ln>
        </p:spPr>
        <p:txBody>
          <a:bodyPr wrap="none">
            <a:spAutoFit/>
          </a:bodyPr>
          <a:lstStyle/>
          <a:p>
            <a:r>
              <a:rPr lang="fr-BE" sz="1800" i="1" dirty="0">
                <a:solidFill>
                  <a:schemeClr val="bg2">
                    <a:lumMod val="50000"/>
                  </a:schemeClr>
                </a:solidFill>
                <a:latin typeface="Arial Narrow" panose="020B0606020202030204" pitchFamily="34" charset="0"/>
              </a:rPr>
              <a:t>(</a:t>
            </a:r>
            <a:r>
              <a:rPr lang="fr-BE" sz="1800" i="1" dirty="0" err="1">
                <a:solidFill>
                  <a:schemeClr val="bg2">
                    <a:lumMod val="50000"/>
                  </a:schemeClr>
                </a:solidFill>
                <a:latin typeface="Arial Narrow" panose="020B0606020202030204" pitchFamily="34" charset="0"/>
              </a:rPr>
              <a:t>Pyorala</a:t>
            </a:r>
            <a:r>
              <a:rPr lang="fr-BE" sz="1800" i="1" dirty="0">
                <a:solidFill>
                  <a:schemeClr val="bg2">
                    <a:lumMod val="50000"/>
                  </a:schemeClr>
                </a:solidFill>
                <a:latin typeface="Arial Narrow" panose="020B0606020202030204" pitchFamily="34" charset="0"/>
              </a:rPr>
              <a:t> et al. </a:t>
            </a:r>
            <a:r>
              <a:rPr lang="fr-BE" sz="1800" i="1" dirty="0" err="1">
                <a:solidFill>
                  <a:schemeClr val="bg2">
                    <a:lumMod val="50000"/>
                  </a:schemeClr>
                </a:solidFill>
                <a:latin typeface="Arial Narrow" panose="020B0606020202030204" pitchFamily="34" charset="0"/>
              </a:rPr>
              <a:t>Reprod</a:t>
            </a:r>
            <a:r>
              <a:rPr lang="fr-BE" sz="1800" i="1" dirty="0">
                <a:solidFill>
                  <a:schemeClr val="bg2">
                    <a:lumMod val="50000"/>
                  </a:schemeClr>
                </a:solidFill>
                <a:latin typeface="Arial Narrow" panose="020B0606020202030204" pitchFamily="34" charset="0"/>
              </a:rPr>
              <a:t> </a:t>
            </a:r>
            <a:r>
              <a:rPr lang="fr-BE" sz="1800" i="1" dirty="0" err="1">
                <a:solidFill>
                  <a:schemeClr val="bg2">
                    <a:lumMod val="50000"/>
                  </a:schemeClr>
                </a:solidFill>
                <a:latin typeface="Arial Narrow" panose="020B0606020202030204" pitchFamily="34" charset="0"/>
              </a:rPr>
              <a:t>Domest</a:t>
            </a:r>
            <a:r>
              <a:rPr lang="fr-BE" sz="1800" i="1" dirty="0">
                <a:solidFill>
                  <a:schemeClr val="bg2">
                    <a:lumMod val="50000"/>
                  </a:schemeClr>
                </a:solidFill>
                <a:latin typeface="Arial Narrow" panose="020B0606020202030204" pitchFamily="34" charset="0"/>
              </a:rPr>
              <a:t> Animal </a:t>
            </a:r>
            <a:r>
              <a:rPr lang="fr-BE" sz="1800" i="1" dirty="0" smtClean="0">
                <a:solidFill>
                  <a:schemeClr val="bg2">
                    <a:lumMod val="50000"/>
                  </a:schemeClr>
                </a:solidFill>
                <a:latin typeface="Arial Narrow" panose="020B0606020202030204" pitchFamily="34" charset="0"/>
              </a:rPr>
              <a:t>2014 (Suppl3) 49, 16-26)</a:t>
            </a:r>
            <a:endParaRPr lang="fr-BE" sz="1800" i="1" dirty="0">
              <a:solidFill>
                <a:schemeClr val="bg2">
                  <a:lumMod val="50000"/>
                </a:schemeClr>
              </a:solidFill>
              <a:latin typeface="Arial Narrow" panose="020B0606020202030204" pitchFamily="34" charset="0"/>
            </a:endParaRPr>
          </a:p>
        </p:txBody>
      </p:sp>
    </p:spTree>
    <p:extLst>
      <p:ext uri="{BB962C8B-B14F-4D97-AF65-F5344CB8AC3E}">
        <p14:creationId xmlns:p14="http://schemas.microsoft.com/office/powerpoint/2010/main" val="38073521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616638" cy="1282154"/>
          </a:xfrm>
          <a:solidFill>
            <a:srgbClr val="800000"/>
          </a:solidFill>
          <a:ln>
            <a:solidFill>
              <a:schemeClr val="tx1"/>
            </a:solidFill>
          </a:ln>
        </p:spPr>
        <p:txBody>
          <a:bodyPr>
            <a:noAutofit/>
          </a:bodyPr>
          <a:lstStyle/>
          <a:p>
            <a:r>
              <a:rPr lang="fr-BE" sz="2400" dirty="0" smtClean="0">
                <a:latin typeface="Arial Narrow" panose="020B0606020202030204" pitchFamily="34" charset="0"/>
              </a:rPr>
              <a:t>The </a:t>
            </a:r>
            <a:r>
              <a:rPr lang="fr-BE" sz="2400" dirty="0" err="1" smtClean="0">
                <a:latin typeface="Arial Narrow" panose="020B0606020202030204" pitchFamily="34" charset="0"/>
              </a:rPr>
              <a:t>uterine</a:t>
            </a:r>
            <a:r>
              <a:rPr lang="fr-BE" sz="2400" dirty="0" smtClean="0">
                <a:latin typeface="Arial Narrow" panose="020B0606020202030204" pitchFamily="34" charset="0"/>
              </a:rPr>
              <a:t> infections : the </a:t>
            </a:r>
            <a:r>
              <a:rPr lang="fr-BE" sz="2400" dirty="0" err="1" smtClean="0">
                <a:latin typeface="Arial Narrow" panose="020B0606020202030204" pitchFamily="34" charset="0"/>
              </a:rPr>
              <a:t>puerperal</a:t>
            </a:r>
            <a:r>
              <a:rPr lang="fr-BE" sz="2400" dirty="0" smtClean="0">
                <a:latin typeface="Arial Narrow" panose="020B0606020202030204" pitchFamily="34" charset="0"/>
              </a:rPr>
              <a:t> and </a:t>
            </a:r>
            <a:r>
              <a:rPr lang="fr-BE" sz="2400" dirty="0" err="1" smtClean="0">
                <a:latin typeface="Arial Narrow" panose="020B0606020202030204" pitchFamily="34" charset="0"/>
              </a:rPr>
              <a:t>clinical</a:t>
            </a:r>
            <a:r>
              <a:rPr lang="fr-BE" sz="2400" dirty="0" smtClean="0">
                <a:latin typeface="Arial Narrow" panose="020B0606020202030204" pitchFamily="34" charset="0"/>
              </a:rPr>
              <a:t> </a:t>
            </a:r>
            <a:r>
              <a:rPr lang="fr-BE" sz="2400" dirty="0" err="1" smtClean="0">
                <a:latin typeface="Arial Narrow" panose="020B0606020202030204" pitchFamily="34" charset="0"/>
              </a:rPr>
              <a:t>metritis</a:t>
            </a:r>
            <a:r>
              <a:rPr lang="fr-BE" sz="2400" dirty="0" smtClean="0">
                <a:latin typeface="Arial Narrow" panose="020B0606020202030204" pitchFamily="34" charset="0"/>
              </a:rPr>
              <a:t/>
            </a:r>
            <a:br>
              <a:rPr lang="fr-BE" sz="2400" dirty="0" smtClean="0">
                <a:latin typeface="Arial Narrow" panose="020B0606020202030204" pitchFamily="34" charset="0"/>
              </a:rPr>
            </a:br>
            <a:r>
              <a:rPr lang="fr-BE" sz="2400" dirty="0" err="1" smtClean="0">
                <a:latin typeface="Arial Narrow" panose="020B0606020202030204" pitchFamily="34" charset="0"/>
              </a:rPr>
              <a:t>Some</a:t>
            </a:r>
            <a:r>
              <a:rPr lang="fr-BE" sz="2400" dirty="0" smtClean="0">
                <a:latin typeface="Arial Narrow" panose="020B0606020202030204" pitchFamily="34" charset="0"/>
              </a:rPr>
              <a:t> observations </a:t>
            </a:r>
            <a:r>
              <a:rPr lang="fr-BE" sz="2400" dirty="0" err="1" smtClean="0">
                <a:latin typeface="Arial Narrow" panose="020B0606020202030204" pitchFamily="34" charset="0"/>
              </a:rPr>
              <a:t>from</a:t>
            </a:r>
            <a:r>
              <a:rPr lang="fr-BE" sz="2400" dirty="0" smtClean="0">
                <a:latin typeface="Arial Narrow" panose="020B0606020202030204" pitchFamily="34" charset="0"/>
              </a:rPr>
              <a:t> Evidence </a:t>
            </a:r>
            <a:r>
              <a:rPr lang="fr-BE" sz="2400" dirty="0" err="1">
                <a:latin typeface="Arial Narrow" panose="020B0606020202030204" pitchFamily="34" charset="0"/>
              </a:rPr>
              <a:t>B</a:t>
            </a:r>
            <a:r>
              <a:rPr lang="fr-BE" sz="2400" dirty="0" err="1" smtClean="0">
                <a:latin typeface="Arial Narrow" panose="020B0606020202030204" pitchFamily="34" charset="0"/>
              </a:rPr>
              <a:t>ased</a:t>
            </a:r>
            <a:r>
              <a:rPr lang="fr-BE" sz="2400" dirty="0" smtClean="0">
                <a:latin typeface="Arial Narrow" panose="020B0606020202030204" pitchFamily="34" charset="0"/>
              </a:rPr>
              <a:t> </a:t>
            </a:r>
            <a:r>
              <a:rPr lang="fr-BE" sz="2400" dirty="0" err="1" smtClean="0">
                <a:latin typeface="Arial Narrow" panose="020B0606020202030204" pitchFamily="34" charset="0"/>
              </a:rPr>
              <a:t>Medicine</a:t>
            </a:r>
            <a:r>
              <a:rPr lang="fr-BE" sz="2400" dirty="0" smtClean="0">
                <a:latin typeface="Arial Narrow" panose="020B0606020202030204" pitchFamily="34" charset="0"/>
              </a:rPr>
              <a:t/>
            </a:r>
            <a:br>
              <a:rPr lang="fr-BE" sz="2400" dirty="0" smtClean="0">
                <a:latin typeface="Arial Narrow" panose="020B0606020202030204" pitchFamily="34" charset="0"/>
              </a:rPr>
            </a:br>
            <a:r>
              <a:rPr lang="fr-BE" sz="2400" dirty="0" smtClean="0">
                <a:latin typeface="Arial Narrow" panose="020B0606020202030204" pitchFamily="34" charset="0"/>
              </a:rPr>
              <a:t>(</a:t>
            </a:r>
            <a:r>
              <a:rPr lang="fr-BE" sz="2400" dirty="0" err="1" smtClean="0">
                <a:latin typeface="Arial Narrow" panose="020B0606020202030204" pitchFamily="34" charset="0"/>
              </a:rPr>
              <a:t>Haimerl</a:t>
            </a:r>
            <a:r>
              <a:rPr lang="fr-BE" sz="2400" dirty="0" smtClean="0">
                <a:latin typeface="Arial Narrow" panose="020B0606020202030204" pitchFamily="34" charset="0"/>
              </a:rPr>
              <a:t> and </a:t>
            </a:r>
            <a:r>
              <a:rPr lang="fr-BE" sz="2400" dirty="0" err="1" smtClean="0">
                <a:latin typeface="Arial Narrow" panose="020B0606020202030204" pitchFamily="34" charset="0"/>
              </a:rPr>
              <a:t>Heuwieser</a:t>
            </a:r>
            <a:r>
              <a:rPr lang="fr-BE" sz="2400" dirty="0" smtClean="0">
                <a:latin typeface="Arial Narrow" panose="020B0606020202030204" pitchFamily="34" charset="0"/>
              </a:rPr>
              <a:t> </a:t>
            </a:r>
            <a:r>
              <a:rPr lang="fr-BE" sz="2400" dirty="0" err="1" smtClean="0">
                <a:latin typeface="Arial Narrow" panose="020B0606020202030204" pitchFamily="34" charset="0"/>
              </a:rPr>
              <a:t>J.Dairy</a:t>
            </a:r>
            <a:r>
              <a:rPr lang="fr-BE" sz="2400" dirty="0" smtClean="0">
                <a:latin typeface="Arial Narrow" panose="020B0606020202030204" pitchFamily="34" charset="0"/>
              </a:rPr>
              <a:t> </a:t>
            </a:r>
            <a:r>
              <a:rPr lang="fr-BE" sz="2400" dirty="0" err="1" smtClean="0">
                <a:latin typeface="Arial Narrow" panose="020B0606020202030204" pitchFamily="34" charset="0"/>
              </a:rPr>
              <a:t>Sci</a:t>
            </a:r>
            <a:r>
              <a:rPr lang="fr-BE" sz="2400" dirty="0" smtClean="0">
                <a:latin typeface="Arial Narrow" panose="020B0606020202030204" pitchFamily="34" charset="0"/>
              </a:rPr>
              <a:t>. 2014, 97, 6649-6661)</a:t>
            </a:r>
            <a:endParaRPr lang="fr-BE" sz="2400" dirty="0">
              <a:latin typeface="Arial Narrow" panose="020B0606020202030204" pitchFamily="34" charset="0"/>
            </a:endParaRPr>
          </a:p>
        </p:txBody>
      </p:sp>
      <p:sp>
        <p:nvSpPr>
          <p:cNvPr id="4" name="Espace réservé du contenu 3"/>
          <p:cNvSpPr>
            <a:spLocks noGrp="1"/>
          </p:cNvSpPr>
          <p:nvPr>
            <p:ph sz="half" idx="2"/>
          </p:nvPr>
        </p:nvSpPr>
        <p:spPr>
          <a:xfrm>
            <a:off x="179512" y="1916832"/>
            <a:ext cx="8520080" cy="4608512"/>
          </a:xfrm>
        </p:spPr>
        <p:txBody>
          <a:bodyPr>
            <a:noAutofit/>
          </a:bodyPr>
          <a:lstStyle/>
          <a:p>
            <a:pPr>
              <a:buClrTx/>
              <a:buFont typeface="Arial" panose="020B0604020202020204" pitchFamily="34" charset="0"/>
              <a:buChar char="•"/>
            </a:pPr>
            <a:r>
              <a:rPr lang="en-US" sz="2200" dirty="0" smtClean="0">
                <a:solidFill>
                  <a:schemeClr val="bg2">
                    <a:lumMod val="50000"/>
                  </a:schemeClr>
                </a:solidFill>
              </a:rPr>
              <a:t>21 publications  with sufficient evidence level</a:t>
            </a:r>
          </a:p>
          <a:p>
            <a:pPr>
              <a:buClrTx/>
              <a:buFont typeface="Arial" panose="020B0604020202020204" pitchFamily="34" charset="0"/>
              <a:buChar char="•"/>
            </a:pPr>
            <a:r>
              <a:rPr lang="en-US" sz="2200" dirty="0" smtClean="0">
                <a:solidFill>
                  <a:schemeClr val="bg2">
                    <a:lumMod val="50000"/>
                  </a:schemeClr>
                </a:solidFill>
              </a:rPr>
              <a:t>18 published after 2000</a:t>
            </a:r>
          </a:p>
          <a:p>
            <a:pPr>
              <a:buClrTx/>
              <a:buFont typeface="Arial" panose="020B0604020202020204" pitchFamily="34" charset="0"/>
              <a:buChar char="•"/>
            </a:pPr>
            <a:r>
              <a:rPr lang="en-US" sz="2200" dirty="0" smtClean="0">
                <a:solidFill>
                  <a:schemeClr val="bg2">
                    <a:lumMod val="50000"/>
                  </a:schemeClr>
                </a:solidFill>
              </a:rPr>
              <a:t>17 studies have tested </a:t>
            </a:r>
            <a:r>
              <a:rPr lang="en-US" sz="2200" dirty="0" err="1" smtClean="0">
                <a:solidFill>
                  <a:schemeClr val="bg2">
                    <a:lumMod val="50000"/>
                  </a:schemeClr>
                </a:solidFill>
              </a:rPr>
              <a:t>ceftiofur</a:t>
            </a:r>
            <a:endParaRPr lang="en-US" sz="2200" dirty="0">
              <a:solidFill>
                <a:schemeClr val="bg2">
                  <a:lumMod val="50000"/>
                </a:schemeClr>
              </a:solidFill>
            </a:endParaRPr>
          </a:p>
          <a:p>
            <a:pPr lvl="1">
              <a:buClrTx/>
              <a:buFont typeface="Arial" panose="020B0604020202020204" pitchFamily="34" charset="0"/>
              <a:buChar char="•"/>
            </a:pPr>
            <a:r>
              <a:rPr lang="en-US" sz="2200" dirty="0" smtClean="0">
                <a:solidFill>
                  <a:schemeClr val="bg2">
                    <a:lumMod val="50000"/>
                  </a:schemeClr>
                </a:solidFill>
              </a:rPr>
              <a:t>7 (out off 13) studies have seen a clinical improvement</a:t>
            </a:r>
          </a:p>
          <a:p>
            <a:pPr lvl="1">
              <a:buClrTx/>
              <a:buFont typeface="Arial" panose="020B0604020202020204" pitchFamily="34" charset="0"/>
              <a:buChar char="•"/>
            </a:pPr>
            <a:r>
              <a:rPr lang="en-US" sz="2200" dirty="0" smtClean="0">
                <a:solidFill>
                  <a:schemeClr val="bg2">
                    <a:lumMod val="50000"/>
                  </a:schemeClr>
                </a:solidFill>
              </a:rPr>
              <a:t>0 (out off 7) have seen an improvement of reproductive performances</a:t>
            </a:r>
          </a:p>
          <a:p>
            <a:pPr lvl="1">
              <a:buClrTx/>
              <a:buFont typeface="Arial" panose="020B0604020202020204" pitchFamily="34" charset="0"/>
              <a:buChar char="•"/>
            </a:pPr>
            <a:r>
              <a:rPr lang="en-US" sz="2200" dirty="0" smtClean="0">
                <a:solidFill>
                  <a:schemeClr val="bg2">
                    <a:lumMod val="50000"/>
                  </a:schemeClr>
                </a:solidFill>
              </a:rPr>
              <a:t>3 studies have described the possibility of </a:t>
            </a:r>
            <a:r>
              <a:rPr lang="en-US" sz="2200" dirty="0" err="1" smtClean="0">
                <a:solidFill>
                  <a:schemeClr val="bg2">
                    <a:lumMod val="50000"/>
                  </a:schemeClr>
                </a:solidFill>
              </a:rPr>
              <a:t>selfcure</a:t>
            </a:r>
            <a:r>
              <a:rPr lang="en-US" sz="2200" dirty="0" smtClean="0">
                <a:solidFill>
                  <a:schemeClr val="bg2">
                    <a:lumMod val="50000"/>
                  </a:schemeClr>
                </a:solidFill>
              </a:rPr>
              <a:t>  (15 % &lt; 5d and 55 % &lt; 14d)</a:t>
            </a:r>
          </a:p>
          <a:p>
            <a:pPr>
              <a:buClrTx/>
              <a:buFont typeface="Arial" panose="020B0604020202020204" pitchFamily="34" charset="0"/>
              <a:buChar char="•"/>
            </a:pPr>
            <a:r>
              <a:rPr lang="en-US" sz="2200" dirty="0" smtClean="0">
                <a:solidFill>
                  <a:schemeClr val="bg2">
                    <a:lumMod val="50000"/>
                  </a:schemeClr>
                </a:solidFill>
              </a:rPr>
              <a:t>We need </a:t>
            </a:r>
          </a:p>
          <a:p>
            <a:pPr lvl="1">
              <a:buClrTx/>
              <a:buFont typeface="Arial" panose="020B0604020202020204" pitchFamily="34" charset="0"/>
              <a:buChar char="•"/>
            </a:pPr>
            <a:r>
              <a:rPr lang="en-US" sz="1800" dirty="0" smtClean="0">
                <a:solidFill>
                  <a:schemeClr val="bg2">
                    <a:lumMod val="50000"/>
                  </a:schemeClr>
                </a:solidFill>
              </a:rPr>
              <a:t>to define a standard gold method</a:t>
            </a:r>
          </a:p>
          <a:p>
            <a:pPr lvl="1">
              <a:buClrTx/>
              <a:buFont typeface="Arial" panose="020B0604020202020204" pitchFamily="34" charset="0"/>
              <a:buChar char="•"/>
            </a:pPr>
            <a:r>
              <a:rPr lang="en-US" sz="1800" dirty="0" smtClean="0">
                <a:solidFill>
                  <a:schemeClr val="bg2">
                    <a:lumMod val="50000"/>
                  </a:schemeClr>
                </a:solidFill>
              </a:rPr>
              <a:t>more research about </a:t>
            </a:r>
            <a:r>
              <a:rPr lang="en-US" sz="1800" dirty="0" err="1" smtClean="0">
                <a:solidFill>
                  <a:schemeClr val="bg2">
                    <a:lumMod val="50000"/>
                  </a:schemeClr>
                </a:solidFill>
              </a:rPr>
              <a:t>selfcure</a:t>
            </a:r>
            <a:endParaRPr lang="en-US" sz="1800" dirty="0">
              <a:solidFill>
                <a:schemeClr val="bg2">
                  <a:lumMod val="50000"/>
                </a:schemeClr>
              </a:solidFill>
            </a:endParaRPr>
          </a:p>
          <a:p>
            <a:pPr lvl="1">
              <a:buClrTx/>
              <a:buFont typeface="Arial" panose="020B0604020202020204" pitchFamily="34" charset="0"/>
              <a:buChar char="•"/>
            </a:pPr>
            <a:r>
              <a:rPr lang="en-US" sz="1800" dirty="0" smtClean="0">
                <a:solidFill>
                  <a:schemeClr val="bg2">
                    <a:lumMod val="50000"/>
                  </a:schemeClr>
                </a:solidFill>
              </a:rPr>
              <a:t>to test alternative methods of treatment</a:t>
            </a:r>
          </a:p>
          <a:p>
            <a:pPr lvl="1">
              <a:buClrTx/>
              <a:buFont typeface="Arial" panose="020B0604020202020204" pitchFamily="34" charset="0"/>
              <a:buChar char="•"/>
            </a:pPr>
            <a:r>
              <a:rPr lang="en-US" sz="1800" dirty="0" smtClean="0">
                <a:solidFill>
                  <a:schemeClr val="bg2">
                    <a:lumMod val="50000"/>
                  </a:schemeClr>
                </a:solidFill>
              </a:rPr>
              <a:t>to defined better the ratio cost-benefits</a:t>
            </a:r>
          </a:p>
        </p:txBody>
      </p:sp>
    </p:spTree>
    <p:extLst>
      <p:ext uri="{BB962C8B-B14F-4D97-AF65-F5344CB8AC3E}">
        <p14:creationId xmlns:p14="http://schemas.microsoft.com/office/powerpoint/2010/main" val="29574772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u pied de page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r>
              <a:rPr lang="fr-BE" altLang="fr-FR" sz="1400" smtClean="0"/>
              <a:t>Prof. Ch. Hanzen - Les infections utérines chez la vache</a:t>
            </a:r>
            <a:endParaRPr lang="fr-FR" altLang="fr-FR" sz="1400" smtClean="0"/>
          </a:p>
        </p:txBody>
      </p:sp>
      <p:sp>
        <p:nvSpPr>
          <p:cNvPr id="34819" name="Espace réservé du numéro de diapositive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fld id="{8E6C1E06-B7E7-448D-BB75-9F436AC7B641}" type="slidenum">
              <a:rPr lang="fr-FR" altLang="fr-FR" sz="1400"/>
              <a:pPr>
                <a:spcBef>
                  <a:spcPct val="0"/>
                </a:spcBef>
                <a:buClrTx/>
                <a:buFontTx/>
                <a:buNone/>
              </a:pPr>
              <a:t>6</a:t>
            </a:fld>
            <a:endParaRPr lang="fr-FR" altLang="fr-FR" sz="1400"/>
          </a:p>
        </p:txBody>
      </p:sp>
      <p:sp>
        <p:nvSpPr>
          <p:cNvPr id="34820" name="Rectangle 4"/>
          <p:cNvSpPr>
            <a:spLocks noGrp="1" noChangeArrowheads="1"/>
          </p:cNvSpPr>
          <p:nvPr>
            <p:ph type="title"/>
          </p:nvPr>
        </p:nvSpPr>
        <p:spPr>
          <a:ln>
            <a:miter lim="800000"/>
            <a:headEnd/>
            <a:tailEnd/>
          </a:ln>
        </p:spPr>
        <p:txBody>
          <a:bodyPr/>
          <a:lstStyle/>
          <a:p>
            <a:r>
              <a:rPr lang="fr-FR" altLang="fr-FR" dirty="0" smtClean="0"/>
              <a:t>Enjeu pathologique de reproduction </a:t>
            </a:r>
            <a:endParaRPr lang="fr-FR" altLang="fr-FR" sz="1700" dirty="0" smtClean="0"/>
          </a:p>
        </p:txBody>
      </p:sp>
      <p:sp>
        <p:nvSpPr>
          <p:cNvPr id="3" name="ZoneTexte 2"/>
          <p:cNvSpPr txBox="1"/>
          <p:nvPr/>
        </p:nvSpPr>
        <p:spPr>
          <a:xfrm>
            <a:off x="2183037" y="1224118"/>
            <a:ext cx="1394934" cy="830997"/>
          </a:xfrm>
          <a:prstGeom prst="rect">
            <a:avLst/>
          </a:prstGeom>
          <a:solidFill>
            <a:srgbClr val="FFFFCC"/>
          </a:solidFill>
          <a:ln>
            <a:solidFill>
              <a:schemeClr val="tx2"/>
            </a:solidFill>
          </a:ln>
        </p:spPr>
        <p:txBody>
          <a:bodyPr wrap="none" rtlCol="0">
            <a:spAutoFit/>
          </a:bodyPr>
          <a:lstStyle/>
          <a:p>
            <a:r>
              <a:rPr lang="fr-BE" dirty="0" smtClean="0">
                <a:solidFill>
                  <a:schemeClr val="tx2"/>
                </a:solidFill>
                <a:latin typeface="+mj-lt"/>
              </a:rPr>
              <a:t>Métrite </a:t>
            </a:r>
          </a:p>
          <a:p>
            <a:r>
              <a:rPr lang="fr-BE" dirty="0" smtClean="0">
                <a:solidFill>
                  <a:schemeClr val="tx2"/>
                </a:solidFill>
                <a:latin typeface="+mj-lt"/>
              </a:rPr>
              <a:t>puerpérale</a:t>
            </a:r>
            <a:endParaRPr lang="fr-BE" dirty="0">
              <a:solidFill>
                <a:schemeClr val="tx2"/>
              </a:solidFill>
              <a:latin typeface="+mj-lt"/>
            </a:endParaRPr>
          </a:p>
        </p:txBody>
      </p:sp>
      <p:sp>
        <p:nvSpPr>
          <p:cNvPr id="8" name="ZoneTexte 7"/>
          <p:cNvSpPr txBox="1"/>
          <p:nvPr/>
        </p:nvSpPr>
        <p:spPr>
          <a:xfrm>
            <a:off x="1835696" y="2659945"/>
            <a:ext cx="1619354" cy="830997"/>
          </a:xfrm>
          <a:prstGeom prst="rect">
            <a:avLst/>
          </a:prstGeom>
          <a:solidFill>
            <a:schemeClr val="accent5">
              <a:lumMod val="75000"/>
            </a:schemeClr>
          </a:solidFill>
          <a:ln>
            <a:solidFill>
              <a:schemeClr val="tx2"/>
            </a:solidFill>
          </a:ln>
        </p:spPr>
        <p:txBody>
          <a:bodyPr wrap="none" rtlCol="0">
            <a:spAutoFit/>
          </a:bodyPr>
          <a:lstStyle/>
          <a:p>
            <a:pPr algn="ctr"/>
            <a:r>
              <a:rPr lang="fr-BE" dirty="0" err="1" smtClean="0">
                <a:solidFill>
                  <a:schemeClr val="tx2"/>
                </a:solidFill>
                <a:latin typeface="+mj-lt"/>
              </a:rPr>
              <a:t>Endometrite</a:t>
            </a:r>
            <a:r>
              <a:rPr lang="fr-BE" dirty="0" smtClean="0">
                <a:solidFill>
                  <a:schemeClr val="tx2"/>
                </a:solidFill>
                <a:latin typeface="+mj-lt"/>
              </a:rPr>
              <a:t> </a:t>
            </a:r>
          </a:p>
          <a:p>
            <a:pPr algn="ctr"/>
            <a:r>
              <a:rPr lang="fr-BE" dirty="0" smtClean="0">
                <a:solidFill>
                  <a:schemeClr val="tx2"/>
                </a:solidFill>
                <a:latin typeface="+mj-lt"/>
              </a:rPr>
              <a:t>clinique</a:t>
            </a:r>
            <a:endParaRPr lang="fr-BE" dirty="0">
              <a:solidFill>
                <a:schemeClr val="tx2"/>
              </a:solidFill>
              <a:latin typeface="+mj-lt"/>
            </a:endParaRPr>
          </a:p>
        </p:txBody>
      </p:sp>
      <p:sp>
        <p:nvSpPr>
          <p:cNvPr id="9" name="ZoneTexte 8"/>
          <p:cNvSpPr txBox="1"/>
          <p:nvPr/>
        </p:nvSpPr>
        <p:spPr>
          <a:xfrm>
            <a:off x="563683" y="4078369"/>
            <a:ext cx="1619354" cy="830997"/>
          </a:xfrm>
          <a:prstGeom prst="rect">
            <a:avLst/>
          </a:prstGeom>
          <a:solidFill>
            <a:schemeClr val="bg1">
              <a:lumMod val="40000"/>
              <a:lumOff val="60000"/>
            </a:schemeClr>
          </a:solidFill>
          <a:ln>
            <a:solidFill>
              <a:schemeClr val="tx2"/>
            </a:solidFill>
          </a:ln>
        </p:spPr>
        <p:txBody>
          <a:bodyPr wrap="none" rtlCol="0">
            <a:spAutoFit/>
          </a:bodyPr>
          <a:lstStyle/>
          <a:p>
            <a:pPr algn="ctr"/>
            <a:r>
              <a:rPr lang="fr-BE" dirty="0" smtClean="0">
                <a:solidFill>
                  <a:schemeClr val="tx2"/>
                </a:solidFill>
                <a:latin typeface="+mj-lt"/>
              </a:rPr>
              <a:t>Endométrite </a:t>
            </a:r>
          </a:p>
          <a:p>
            <a:pPr algn="ctr"/>
            <a:r>
              <a:rPr lang="fr-BE" dirty="0" smtClean="0">
                <a:solidFill>
                  <a:schemeClr val="tx2"/>
                </a:solidFill>
                <a:latin typeface="+mj-lt"/>
              </a:rPr>
              <a:t>subclinique</a:t>
            </a:r>
            <a:endParaRPr lang="fr-BE" dirty="0">
              <a:solidFill>
                <a:schemeClr val="tx2"/>
              </a:solidFill>
              <a:latin typeface="+mj-lt"/>
            </a:endParaRPr>
          </a:p>
        </p:txBody>
      </p:sp>
      <p:sp>
        <p:nvSpPr>
          <p:cNvPr id="10" name="ZoneTexte 9"/>
          <p:cNvSpPr txBox="1"/>
          <p:nvPr/>
        </p:nvSpPr>
        <p:spPr>
          <a:xfrm>
            <a:off x="2978782" y="4129871"/>
            <a:ext cx="1266693" cy="461665"/>
          </a:xfrm>
          <a:prstGeom prst="rect">
            <a:avLst/>
          </a:prstGeom>
          <a:solidFill>
            <a:srgbClr val="FFFF66"/>
          </a:solidFill>
          <a:ln>
            <a:solidFill>
              <a:schemeClr val="tx2"/>
            </a:solidFill>
          </a:ln>
        </p:spPr>
        <p:txBody>
          <a:bodyPr wrap="none" rtlCol="0">
            <a:spAutoFit/>
          </a:bodyPr>
          <a:lstStyle/>
          <a:p>
            <a:r>
              <a:rPr lang="fr-BE" dirty="0" smtClean="0">
                <a:solidFill>
                  <a:schemeClr val="tx2"/>
                </a:solidFill>
                <a:latin typeface="+mj-lt"/>
              </a:rPr>
              <a:t>Pyomètre</a:t>
            </a:r>
            <a:endParaRPr lang="fr-BE" dirty="0">
              <a:solidFill>
                <a:schemeClr val="tx2"/>
              </a:solidFill>
              <a:latin typeface="+mj-lt"/>
            </a:endParaRPr>
          </a:p>
        </p:txBody>
      </p:sp>
      <p:sp>
        <p:nvSpPr>
          <p:cNvPr id="11" name="ZoneTexte 10"/>
          <p:cNvSpPr txBox="1"/>
          <p:nvPr/>
        </p:nvSpPr>
        <p:spPr>
          <a:xfrm>
            <a:off x="6156176" y="2659945"/>
            <a:ext cx="2657843" cy="830997"/>
          </a:xfrm>
          <a:prstGeom prst="rect">
            <a:avLst/>
          </a:prstGeom>
          <a:noFill/>
          <a:ln>
            <a:solidFill>
              <a:schemeClr val="tx2"/>
            </a:solidFill>
          </a:ln>
        </p:spPr>
        <p:txBody>
          <a:bodyPr wrap="none" rtlCol="0">
            <a:spAutoFit/>
          </a:bodyPr>
          <a:lstStyle/>
          <a:p>
            <a:pPr algn="ctr"/>
            <a:r>
              <a:rPr lang="fr-BE" dirty="0" smtClean="0">
                <a:solidFill>
                  <a:schemeClr val="tx2"/>
                </a:solidFill>
                <a:latin typeface="+mj-lt"/>
              </a:rPr>
              <a:t>Allongement de la PA </a:t>
            </a:r>
          </a:p>
          <a:p>
            <a:pPr algn="ctr"/>
            <a:r>
              <a:rPr lang="fr-BE" dirty="0" smtClean="0">
                <a:solidFill>
                  <a:schemeClr val="tx2"/>
                </a:solidFill>
                <a:latin typeface="+mj-lt"/>
              </a:rPr>
              <a:t>(IA différée)</a:t>
            </a:r>
            <a:endParaRPr lang="fr-BE" dirty="0">
              <a:solidFill>
                <a:schemeClr val="tx2"/>
              </a:solidFill>
              <a:latin typeface="+mj-lt"/>
            </a:endParaRPr>
          </a:p>
        </p:txBody>
      </p:sp>
      <p:sp>
        <p:nvSpPr>
          <p:cNvPr id="12" name="ZoneTexte 11"/>
          <p:cNvSpPr txBox="1"/>
          <p:nvPr/>
        </p:nvSpPr>
        <p:spPr>
          <a:xfrm>
            <a:off x="604734" y="5517231"/>
            <a:ext cx="2940228" cy="830997"/>
          </a:xfrm>
          <a:prstGeom prst="rect">
            <a:avLst/>
          </a:prstGeom>
          <a:noFill/>
          <a:ln>
            <a:solidFill>
              <a:schemeClr val="tx2"/>
            </a:solidFill>
          </a:ln>
        </p:spPr>
        <p:txBody>
          <a:bodyPr wrap="none" rtlCol="0">
            <a:spAutoFit/>
          </a:bodyPr>
          <a:lstStyle/>
          <a:p>
            <a:pPr algn="ctr"/>
            <a:r>
              <a:rPr lang="fr-BE" dirty="0" smtClean="0">
                <a:solidFill>
                  <a:schemeClr val="tx2"/>
                </a:solidFill>
                <a:latin typeface="+mj-lt"/>
              </a:rPr>
              <a:t>Allongement de la PR</a:t>
            </a:r>
          </a:p>
          <a:p>
            <a:pPr algn="ctr"/>
            <a:r>
              <a:rPr lang="fr-BE" dirty="0" smtClean="0">
                <a:solidFill>
                  <a:schemeClr val="tx2"/>
                </a:solidFill>
                <a:latin typeface="+mj-lt"/>
              </a:rPr>
              <a:t>(risque accru d’infertilité)</a:t>
            </a:r>
            <a:endParaRPr lang="fr-BE" dirty="0">
              <a:solidFill>
                <a:schemeClr val="tx2"/>
              </a:solidFill>
              <a:latin typeface="+mj-lt"/>
            </a:endParaRPr>
          </a:p>
        </p:txBody>
      </p:sp>
      <p:sp>
        <p:nvSpPr>
          <p:cNvPr id="14" name="ZoneTexte 13"/>
          <p:cNvSpPr txBox="1"/>
          <p:nvPr/>
        </p:nvSpPr>
        <p:spPr>
          <a:xfrm>
            <a:off x="4868416" y="4036421"/>
            <a:ext cx="3013967" cy="830997"/>
          </a:xfrm>
          <a:prstGeom prst="rect">
            <a:avLst/>
          </a:prstGeom>
          <a:noFill/>
          <a:ln>
            <a:solidFill>
              <a:schemeClr val="tx2"/>
            </a:solidFill>
          </a:ln>
        </p:spPr>
        <p:txBody>
          <a:bodyPr wrap="none" rtlCol="0">
            <a:spAutoFit/>
          </a:bodyPr>
          <a:lstStyle/>
          <a:p>
            <a:pPr algn="ctr"/>
            <a:r>
              <a:rPr lang="fr-BE" dirty="0" smtClean="0">
                <a:solidFill>
                  <a:schemeClr val="tx2"/>
                </a:solidFill>
                <a:latin typeface="+mj-lt"/>
              </a:rPr>
              <a:t>Allongement de la PA </a:t>
            </a:r>
          </a:p>
          <a:p>
            <a:pPr algn="ctr"/>
            <a:r>
              <a:rPr lang="fr-BE" dirty="0" smtClean="0">
                <a:solidFill>
                  <a:schemeClr val="tx2"/>
                </a:solidFill>
                <a:latin typeface="+mj-lt"/>
              </a:rPr>
              <a:t>(Anoestrus pathologique)</a:t>
            </a:r>
            <a:endParaRPr lang="fr-BE" dirty="0">
              <a:solidFill>
                <a:schemeClr val="tx2"/>
              </a:solidFill>
              <a:latin typeface="+mj-lt"/>
            </a:endParaRPr>
          </a:p>
        </p:txBody>
      </p:sp>
      <p:sp>
        <p:nvSpPr>
          <p:cNvPr id="15" name="ZoneTexte 14"/>
          <p:cNvSpPr txBox="1"/>
          <p:nvPr/>
        </p:nvSpPr>
        <p:spPr>
          <a:xfrm>
            <a:off x="5796136" y="5517232"/>
            <a:ext cx="1425390" cy="461665"/>
          </a:xfrm>
          <a:prstGeom prst="rect">
            <a:avLst/>
          </a:prstGeom>
          <a:solidFill>
            <a:srgbClr val="FF0066"/>
          </a:solidFill>
          <a:ln>
            <a:solidFill>
              <a:schemeClr val="tx2"/>
            </a:solidFill>
          </a:ln>
        </p:spPr>
        <p:txBody>
          <a:bodyPr wrap="none" rtlCol="0">
            <a:spAutoFit/>
          </a:bodyPr>
          <a:lstStyle/>
          <a:p>
            <a:r>
              <a:rPr lang="fr-BE" dirty="0" smtClean="0">
                <a:latin typeface="+mj-lt"/>
              </a:rPr>
              <a:t>Infécondité</a:t>
            </a:r>
            <a:endParaRPr lang="fr-BE" dirty="0">
              <a:latin typeface="+mj-lt"/>
            </a:endParaRPr>
          </a:p>
        </p:txBody>
      </p:sp>
      <p:cxnSp>
        <p:nvCxnSpPr>
          <p:cNvPr id="5" name="Connecteur droit avec flèche 4"/>
          <p:cNvCxnSpPr>
            <a:endCxn id="8" idx="0"/>
          </p:cNvCxnSpPr>
          <p:nvPr/>
        </p:nvCxnSpPr>
        <p:spPr bwMode="auto">
          <a:xfrm>
            <a:off x="2645373" y="2055115"/>
            <a:ext cx="0" cy="604830"/>
          </a:xfrm>
          <a:prstGeom prst="straightConnector1">
            <a:avLst/>
          </a:prstGeom>
          <a:solidFill>
            <a:schemeClr val="accent1"/>
          </a:solidFill>
          <a:ln w="38100" cap="flat" cmpd="sng" algn="ctr">
            <a:solidFill>
              <a:schemeClr val="tx2"/>
            </a:solidFill>
            <a:prstDash val="solid"/>
            <a:round/>
            <a:headEnd type="none" w="med" len="med"/>
            <a:tailEnd type="triangle" w="med" len="med"/>
          </a:ln>
          <a:effectLst/>
        </p:spPr>
      </p:cxnSp>
      <p:cxnSp>
        <p:nvCxnSpPr>
          <p:cNvPr id="18" name="Connecteur droit avec flèche 17"/>
          <p:cNvCxnSpPr/>
          <p:nvPr/>
        </p:nvCxnSpPr>
        <p:spPr bwMode="auto">
          <a:xfrm>
            <a:off x="3203848" y="3490942"/>
            <a:ext cx="0" cy="604830"/>
          </a:xfrm>
          <a:prstGeom prst="straightConnector1">
            <a:avLst/>
          </a:prstGeom>
          <a:solidFill>
            <a:schemeClr val="accent1"/>
          </a:solidFill>
          <a:ln w="38100" cap="flat" cmpd="sng" algn="ctr">
            <a:solidFill>
              <a:schemeClr val="tx2"/>
            </a:solidFill>
            <a:prstDash val="solid"/>
            <a:round/>
            <a:headEnd type="none" w="med" len="med"/>
            <a:tailEnd type="triangle" w="med" len="med"/>
          </a:ln>
          <a:effectLst/>
        </p:spPr>
      </p:cxnSp>
      <p:cxnSp>
        <p:nvCxnSpPr>
          <p:cNvPr id="19" name="Connecteur droit avec flèche 18"/>
          <p:cNvCxnSpPr/>
          <p:nvPr/>
        </p:nvCxnSpPr>
        <p:spPr bwMode="auto">
          <a:xfrm>
            <a:off x="1979712" y="3490942"/>
            <a:ext cx="0" cy="604830"/>
          </a:xfrm>
          <a:prstGeom prst="straightConnector1">
            <a:avLst/>
          </a:prstGeom>
          <a:solidFill>
            <a:schemeClr val="accent1"/>
          </a:solidFill>
          <a:ln w="38100" cap="flat" cmpd="sng" algn="ctr">
            <a:solidFill>
              <a:schemeClr val="tx2"/>
            </a:solidFill>
            <a:prstDash val="solid"/>
            <a:round/>
            <a:headEnd type="none" w="med" len="med"/>
            <a:tailEnd type="triangle" w="med" len="med"/>
          </a:ln>
          <a:effectLst/>
        </p:spPr>
      </p:cxnSp>
      <p:cxnSp>
        <p:nvCxnSpPr>
          <p:cNvPr id="20" name="Connecteur droit avec flèche 19"/>
          <p:cNvCxnSpPr/>
          <p:nvPr/>
        </p:nvCxnSpPr>
        <p:spPr bwMode="auto">
          <a:xfrm>
            <a:off x="1259632" y="4909366"/>
            <a:ext cx="0" cy="604830"/>
          </a:xfrm>
          <a:prstGeom prst="straightConnector1">
            <a:avLst/>
          </a:prstGeom>
          <a:solidFill>
            <a:schemeClr val="accent1"/>
          </a:solidFill>
          <a:ln w="38100" cap="flat" cmpd="sng" algn="ctr">
            <a:solidFill>
              <a:schemeClr val="tx2"/>
            </a:solidFill>
            <a:prstDash val="solid"/>
            <a:round/>
            <a:headEnd type="none" w="med" len="med"/>
            <a:tailEnd type="triangle" w="med" len="med"/>
          </a:ln>
          <a:effectLst/>
        </p:spPr>
      </p:cxnSp>
      <p:cxnSp>
        <p:nvCxnSpPr>
          <p:cNvPr id="21" name="Connecteur droit avec flèche 20"/>
          <p:cNvCxnSpPr>
            <a:stCxn id="8" idx="3"/>
            <a:endCxn id="11" idx="1"/>
          </p:cNvCxnSpPr>
          <p:nvPr/>
        </p:nvCxnSpPr>
        <p:spPr bwMode="auto">
          <a:xfrm>
            <a:off x="3455050" y="3075444"/>
            <a:ext cx="2701126" cy="0"/>
          </a:xfrm>
          <a:prstGeom prst="straightConnector1">
            <a:avLst/>
          </a:prstGeom>
          <a:solidFill>
            <a:schemeClr val="accent1"/>
          </a:solidFill>
          <a:ln w="38100" cap="flat" cmpd="sng" algn="ctr">
            <a:solidFill>
              <a:schemeClr val="tx2"/>
            </a:solidFill>
            <a:prstDash val="solid"/>
            <a:round/>
            <a:headEnd type="none" w="med" len="med"/>
            <a:tailEnd type="triangle" w="med" len="med"/>
          </a:ln>
          <a:effectLst/>
        </p:spPr>
      </p:cxnSp>
      <p:cxnSp>
        <p:nvCxnSpPr>
          <p:cNvPr id="24" name="Connecteur droit avec flèche 23"/>
          <p:cNvCxnSpPr/>
          <p:nvPr/>
        </p:nvCxnSpPr>
        <p:spPr bwMode="auto">
          <a:xfrm flipV="1">
            <a:off x="4245475" y="4359811"/>
            <a:ext cx="630483" cy="892"/>
          </a:xfrm>
          <a:prstGeom prst="straightConnector1">
            <a:avLst/>
          </a:prstGeom>
          <a:solidFill>
            <a:schemeClr val="accent1"/>
          </a:solidFill>
          <a:ln w="38100" cap="flat" cmpd="sng" algn="ctr">
            <a:solidFill>
              <a:schemeClr val="tx2"/>
            </a:solidFill>
            <a:prstDash val="solid"/>
            <a:round/>
            <a:headEnd type="none" w="med" len="med"/>
            <a:tailEnd type="triangle" w="med" len="med"/>
          </a:ln>
          <a:effectLst/>
        </p:spPr>
      </p:cxnSp>
      <p:cxnSp>
        <p:nvCxnSpPr>
          <p:cNvPr id="27" name="Connecteur droit avec flèche 26"/>
          <p:cNvCxnSpPr/>
          <p:nvPr/>
        </p:nvCxnSpPr>
        <p:spPr bwMode="auto">
          <a:xfrm>
            <a:off x="6660232" y="4867418"/>
            <a:ext cx="0" cy="604830"/>
          </a:xfrm>
          <a:prstGeom prst="straightConnector1">
            <a:avLst/>
          </a:prstGeom>
          <a:solidFill>
            <a:schemeClr val="accent1"/>
          </a:solidFill>
          <a:ln w="38100" cap="flat" cmpd="sng" algn="ctr">
            <a:solidFill>
              <a:schemeClr val="tx2"/>
            </a:solidFill>
            <a:prstDash val="solid"/>
            <a:round/>
            <a:headEnd type="none" w="med" len="med"/>
            <a:tailEnd type="triangle" w="med" len="med"/>
          </a:ln>
          <a:effectLst/>
        </p:spPr>
      </p:cxnSp>
      <p:cxnSp>
        <p:nvCxnSpPr>
          <p:cNvPr id="28" name="Connecteur droit avec flèche 27"/>
          <p:cNvCxnSpPr>
            <a:endCxn id="15" idx="1"/>
          </p:cNvCxnSpPr>
          <p:nvPr/>
        </p:nvCxnSpPr>
        <p:spPr bwMode="auto">
          <a:xfrm flipV="1">
            <a:off x="3577971" y="5748065"/>
            <a:ext cx="2218165" cy="3380"/>
          </a:xfrm>
          <a:prstGeom prst="straightConnector1">
            <a:avLst/>
          </a:prstGeom>
          <a:solidFill>
            <a:schemeClr val="accent1"/>
          </a:solidFill>
          <a:ln w="38100" cap="flat" cmpd="sng" algn="ctr">
            <a:solidFill>
              <a:schemeClr val="tx2"/>
            </a:solidFill>
            <a:prstDash val="solid"/>
            <a:round/>
            <a:headEnd type="none" w="med" len="med"/>
            <a:tailEnd type="triangle" w="med" len="med"/>
          </a:ln>
          <a:effectLst/>
        </p:spPr>
      </p:cxnSp>
      <p:cxnSp>
        <p:nvCxnSpPr>
          <p:cNvPr id="30" name="Connecteur droit avec flèche 29"/>
          <p:cNvCxnSpPr>
            <a:endCxn id="15" idx="3"/>
          </p:cNvCxnSpPr>
          <p:nvPr/>
        </p:nvCxnSpPr>
        <p:spPr bwMode="auto">
          <a:xfrm flipH="1">
            <a:off x="7221526" y="5748064"/>
            <a:ext cx="1094890" cy="1"/>
          </a:xfrm>
          <a:prstGeom prst="straightConnector1">
            <a:avLst/>
          </a:prstGeom>
          <a:solidFill>
            <a:schemeClr val="accent1"/>
          </a:solidFill>
          <a:ln w="38100" cap="flat" cmpd="sng" algn="ctr">
            <a:solidFill>
              <a:schemeClr val="tx2"/>
            </a:solidFill>
            <a:prstDash val="solid"/>
            <a:round/>
            <a:headEnd type="none" w="med" len="med"/>
            <a:tailEnd type="triangle" w="med" len="med"/>
          </a:ln>
          <a:effectLst/>
        </p:spPr>
      </p:cxnSp>
      <p:cxnSp>
        <p:nvCxnSpPr>
          <p:cNvPr id="29" name="Connecteur droit 28"/>
          <p:cNvCxnSpPr/>
          <p:nvPr/>
        </p:nvCxnSpPr>
        <p:spPr bwMode="auto">
          <a:xfrm>
            <a:off x="8316416" y="3490942"/>
            <a:ext cx="0" cy="2260503"/>
          </a:xfrm>
          <a:prstGeom prst="line">
            <a:avLst/>
          </a:prstGeom>
          <a:solidFill>
            <a:schemeClr val="accent1"/>
          </a:solidFill>
          <a:ln w="38100"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17472740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4" grpId="0" animBg="1"/>
      <p:bldP spid="1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79512" y="260648"/>
            <a:ext cx="8784976" cy="1008112"/>
          </a:xfrm>
          <a:solidFill>
            <a:srgbClr val="800000"/>
          </a:solidFill>
          <a:ln>
            <a:solidFill>
              <a:schemeClr val="tx1"/>
            </a:solidFill>
          </a:ln>
        </p:spPr>
        <p:txBody>
          <a:bodyPr>
            <a:noAutofit/>
          </a:bodyPr>
          <a:lstStyle/>
          <a:p>
            <a:r>
              <a:rPr lang="fr-BE" sz="2400" dirty="0" smtClean="0">
                <a:latin typeface="Arial Narrow" panose="020B0606020202030204" pitchFamily="34" charset="0"/>
              </a:rPr>
              <a:t>The </a:t>
            </a:r>
            <a:r>
              <a:rPr lang="fr-BE" sz="2400" dirty="0" err="1" smtClean="0">
                <a:latin typeface="Arial Narrow" panose="020B0606020202030204" pitchFamily="34" charset="0"/>
              </a:rPr>
              <a:t>uterine</a:t>
            </a:r>
            <a:r>
              <a:rPr lang="fr-BE" sz="2400" dirty="0" smtClean="0">
                <a:latin typeface="Arial Narrow" panose="020B0606020202030204" pitchFamily="34" charset="0"/>
              </a:rPr>
              <a:t> infections : how to « </a:t>
            </a:r>
            <a:r>
              <a:rPr lang="fr-BE" sz="2400" dirty="0" err="1" smtClean="0">
                <a:latin typeface="Arial Narrow" panose="020B0606020202030204" pitchFamily="34" charset="0"/>
              </a:rPr>
              <a:t>modulate</a:t>
            </a:r>
            <a:r>
              <a:rPr lang="fr-BE" sz="2400" dirty="0" smtClean="0">
                <a:latin typeface="Arial Narrow" panose="020B0606020202030204" pitchFamily="34" charset="0"/>
              </a:rPr>
              <a:t> »  inflammation ?</a:t>
            </a:r>
            <a:br>
              <a:rPr lang="fr-BE" sz="2400" dirty="0" smtClean="0">
                <a:latin typeface="Arial Narrow" panose="020B0606020202030204" pitchFamily="34" charset="0"/>
              </a:rPr>
            </a:br>
            <a:r>
              <a:rPr lang="fr-BE" sz="2400" dirty="0" err="1" smtClean="0">
                <a:latin typeface="Arial Narrow" panose="020B0606020202030204" pitchFamily="34" charset="0"/>
              </a:rPr>
              <a:t>Some</a:t>
            </a:r>
            <a:r>
              <a:rPr lang="fr-BE" sz="2400" dirty="0" smtClean="0">
                <a:latin typeface="Arial Narrow" panose="020B0606020202030204" pitchFamily="34" charset="0"/>
              </a:rPr>
              <a:t> observations (Bradford et al. </a:t>
            </a:r>
            <a:r>
              <a:rPr lang="fr-BE" sz="2400" dirty="0" err="1" smtClean="0">
                <a:latin typeface="Arial Narrow" panose="020B0606020202030204" pitchFamily="34" charset="0"/>
              </a:rPr>
              <a:t>J.Dairy</a:t>
            </a:r>
            <a:r>
              <a:rPr lang="fr-BE" sz="2400" dirty="0" smtClean="0">
                <a:latin typeface="Arial Narrow" panose="020B0606020202030204" pitchFamily="34" charset="0"/>
              </a:rPr>
              <a:t> </a:t>
            </a:r>
            <a:r>
              <a:rPr lang="fr-BE" sz="2400" dirty="0" err="1" smtClean="0">
                <a:latin typeface="Arial Narrow" panose="020B0606020202030204" pitchFamily="34" charset="0"/>
              </a:rPr>
              <a:t>Sci</a:t>
            </a:r>
            <a:r>
              <a:rPr lang="fr-BE" sz="2400" dirty="0" smtClean="0">
                <a:latin typeface="Arial Narrow" panose="020B0606020202030204" pitchFamily="34" charset="0"/>
              </a:rPr>
              <a:t>. 2014)</a:t>
            </a:r>
            <a:endParaRPr lang="fr-BE" sz="2400" dirty="0">
              <a:latin typeface="Arial Narrow" panose="020B0606020202030204" pitchFamily="34" charset="0"/>
            </a:endParaRPr>
          </a:p>
        </p:txBody>
      </p:sp>
      <p:sp>
        <p:nvSpPr>
          <p:cNvPr id="4" name="Espace réservé du contenu 3"/>
          <p:cNvSpPr>
            <a:spLocks noGrp="1"/>
          </p:cNvSpPr>
          <p:nvPr>
            <p:ph sz="half" idx="2"/>
          </p:nvPr>
        </p:nvSpPr>
        <p:spPr>
          <a:xfrm>
            <a:off x="251520" y="1556792"/>
            <a:ext cx="8496944" cy="4968552"/>
          </a:xfrm>
        </p:spPr>
        <p:txBody>
          <a:bodyPr>
            <a:normAutofit/>
          </a:bodyPr>
          <a:lstStyle/>
          <a:p>
            <a:pPr>
              <a:buClrTx/>
              <a:buFont typeface="Arial" panose="020B0604020202020204" pitchFamily="34" charset="0"/>
              <a:buChar char="•"/>
            </a:pPr>
            <a:r>
              <a:rPr lang="en-US" sz="2200" dirty="0" smtClean="0">
                <a:solidFill>
                  <a:schemeClr val="tx2"/>
                </a:solidFill>
              </a:rPr>
              <a:t>Non Steroidal Anti-inflammatory Drugs some effects (if any)</a:t>
            </a:r>
          </a:p>
          <a:p>
            <a:pPr lvl="1">
              <a:buClrTx/>
              <a:buFont typeface="Arial" panose="020B0604020202020204" pitchFamily="34" charset="0"/>
              <a:buChar char="•"/>
            </a:pPr>
            <a:r>
              <a:rPr lang="en-US" sz="2200" dirty="0" err="1" smtClean="0">
                <a:solidFill>
                  <a:schemeClr val="tx2"/>
                </a:solidFill>
              </a:rPr>
              <a:t>Flunixin</a:t>
            </a:r>
            <a:r>
              <a:rPr lang="en-US" sz="2200" dirty="0" smtClean="0">
                <a:solidFill>
                  <a:schemeClr val="tx2"/>
                </a:solidFill>
              </a:rPr>
              <a:t> : increase the involution of the uterus if metritis or no effect</a:t>
            </a:r>
          </a:p>
          <a:p>
            <a:pPr lvl="1">
              <a:buClrTx/>
              <a:buFont typeface="Arial" panose="020B0604020202020204" pitchFamily="34" charset="0"/>
              <a:buChar char="•"/>
            </a:pPr>
            <a:r>
              <a:rPr lang="en-US" sz="2200" dirty="0" smtClean="0">
                <a:solidFill>
                  <a:schemeClr val="tx2"/>
                </a:solidFill>
              </a:rPr>
              <a:t>Salicylates given in early lactation : increase of milk production</a:t>
            </a:r>
          </a:p>
          <a:p>
            <a:pPr lvl="1">
              <a:buClrTx/>
              <a:buFont typeface="Arial" panose="020B0604020202020204" pitchFamily="34" charset="0"/>
              <a:buChar char="•"/>
            </a:pPr>
            <a:r>
              <a:rPr lang="en-US" sz="2200" dirty="0" smtClean="0">
                <a:solidFill>
                  <a:schemeClr val="tx2"/>
                </a:solidFill>
              </a:rPr>
              <a:t>Meloxicam : decrease the risk of culling if mastitis</a:t>
            </a:r>
          </a:p>
          <a:p>
            <a:pPr lvl="1">
              <a:buClrTx/>
              <a:buFont typeface="Arial" panose="020B0604020202020204" pitchFamily="34" charset="0"/>
              <a:buChar char="•"/>
            </a:pPr>
            <a:r>
              <a:rPr lang="en-US" sz="2200" dirty="0" err="1" smtClean="0">
                <a:solidFill>
                  <a:schemeClr val="tx2"/>
                </a:solidFill>
              </a:rPr>
              <a:t>Carprofen</a:t>
            </a:r>
            <a:r>
              <a:rPr lang="en-US" sz="2200" dirty="0" smtClean="0">
                <a:solidFill>
                  <a:schemeClr val="tx2"/>
                </a:solidFill>
              </a:rPr>
              <a:t> : increase time spent eating after dystocia</a:t>
            </a:r>
          </a:p>
          <a:p>
            <a:pPr>
              <a:buClrTx/>
              <a:buFont typeface="Arial" panose="020B0604020202020204" pitchFamily="34" charset="0"/>
              <a:buChar char="•"/>
            </a:pPr>
            <a:r>
              <a:rPr lang="en-US" sz="2200" dirty="0">
                <a:solidFill>
                  <a:schemeClr val="tx2"/>
                </a:solidFill>
              </a:rPr>
              <a:t>Non Steroidal Anti-inflammatory Drugs some </a:t>
            </a:r>
            <a:r>
              <a:rPr lang="en-US" sz="2200" dirty="0" smtClean="0">
                <a:solidFill>
                  <a:schemeClr val="tx2"/>
                </a:solidFill>
              </a:rPr>
              <a:t>negative effects</a:t>
            </a:r>
          </a:p>
          <a:p>
            <a:pPr lvl="1">
              <a:buClrTx/>
              <a:buFont typeface="Arial" panose="020B0604020202020204" pitchFamily="34" charset="0"/>
              <a:buChar char="•"/>
            </a:pPr>
            <a:r>
              <a:rPr lang="en-US" sz="2200" dirty="0" smtClean="0">
                <a:solidFill>
                  <a:schemeClr val="tx2"/>
                </a:solidFill>
              </a:rPr>
              <a:t>Suppression of inflammation mechanism (parturition induction and placenta maturation)</a:t>
            </a:r>
          </a:p>
          <a:p>
            <a:pPr lvl="1">
              <a:buClrTx/>
              <a:buFont typeface="Arial" panose="020B0604020202020204" pitchFamily="34" charset="0"/>
              <a:buChar char="•"/>
            </a:pPr>
            <a:r>
              <a:rPr lang="en-US" sz="2200" dirty="0" smtClean="0">
                <a:solidFill>
                  <a:schemeClr val="tx2"/>
                </a:solidFill>
              </a:rPr>
              <a:t>Presence of residues (milk removal for 3 to 5 days)</a:t>
            </a:r>
          </a:p>
          <a:p>
            <a:pPr>
              <a:buClrTx/>
              <a:buFont typeface="Arial" panose="020B0604020202020204" pitchFamily="34" charset="0"/>
              <a:buChar char="•"/>
            </a:pPr>
            <a:r>
              <a:rPr lang="en-US" sz="2200" dirty="0" smtClean="0">
                <a:solidFill>
                  <a:schemeClr val="tx2"/>
                </a:solidFill>
              </a:rPr>
              <a:t>LPS vaccination</a:t>
            </a:r>
          </a:p>
          <a:p>
            <a:pPr>
              <a:buClrTx/>
              <a:buFont typeface="Arial" panose="020B0604020202020204" pitchFamily="34" charset="0"/>
              <a:buChar char="•"/>
            </a:pPr>
            <a:r>
              <a:rPr lang="en-US" sz="2200" dirty="0" smtClean="0">
                <a:solidFill>
                  <a:schemeClr val="tx2"/>
                </a:solidFill>
              </a:rPr>
              <a:t>Bioactive fatty acid (flaxseed)</a:t>
            </a:r>
          </a:p>
          <a:p>
            <a:pPr>
              <a:buClrTx/>
              <a:buFont typeface="Arial" panose="020B0604020202020204" pitchFamily="34" charset="0"/>
              <a:buChar char="•"/>
            </a:pPr>
            <a:r>
              <a:rPr lang="en-US" sz="2200" dirty="0" smtClean="0">
                <a:solidFill>
                  <a:schemeClr val="tx2"/>
                </a:solidFill>
              </a:rPr>
              <a:t>Anti-</a:t>
            </a:r>
            <a:r>
              <a:rPr lang="en-US" sz="2200" dirty="0" err="1" smtClean="0">
                <a:solidFill>
                  <a:schemeClr val="tx2"/>
                </a:solidFill>
              </a:rPr>
              <a:t>oydants</a:t>
            </a:r>
            <a:r>
              <a:rPr lang="en-US" sz="2200" dirty="0" smtClean="0">
                <a:solidFill>
                  <a:schemeClr val="tx2"/>
                </a:solidFill>
              </a:rPr>
              <a:t> (</a:t>
            </a:r>
            <a:r>
              <a:rPr lang="en-US" sz="2200" dirty="0" err="1" smtClean="0">
                <a:solidFill>
                  <a:schemeClr val="tx2"/>
                </a:solidFill>
              </a:rPr>
              <a:t>Vit</a:t>
            </a:r>
            <a:r>
              <a:rPr lang="en-US" sz="2200" dirty="0" smtClean="0">
                <a:solidFill>
                  <a:schemeClr val="tx2"/>
                </a:solidFill>
              </a:rPr>
              <a:t> E, Se) to neutralize </a:t>
            </a:r>
            <a:r>
              <a:rPr lang="en-US" sz="2200" dirty="0" err="1" smtClean="0">
                <a:solidFill>
                  <a:schemeClr val="tx2"/>
                </a:solidFill>
              </a:rPr>
              <a:t>ROS</a:t>
            </a:r>
            <a:r>
              <a:rPr lang="en-US" sz="2200" dirty="0" smtClean="0">
                <a:solidFill>
                  <a:schemeClr val="tx2"/>
                </a:solidFill>
              </a:rPr>
              <a:t> and decrease inflammation</a:t>
            </a:r>
            <a:endParaRPr lang="en-US" sz="2200" dirty="0">
              <a:solidFill>
                <a:schemeClr val="tx2"/>
              </a:solidFill>
            </a:endParaRPr>
          </a:p>
          <a:p>
            <a:pPr>
              <a:buClrTx/>
              <a:buFont typeface="Arial" panose="020B0604020202020204" pitchFamily="34" charset="0"/>
              <a:buChar char="•"/>
            </a:pPr>
            <a:endParaRPr lang="en-US" dirty="0" smtClean="0">
              <a:solidFill>
                <a:schemeClr val="tx2"/>
              </a:solidFill>
            </a:endParaRPr>
          </a:p>
          <a:p>
            <a:pPr>
              <a:buClrTx/>
              <a:buFont typeface="Arial" panose="020B0604020202020204" pitchFamily="34" charset="0"/>
              <a:buChar char="•"/>
            </a:pPr>
            <a:endParaRPr lang="en-US" dirty="0">
              <a:solidFill>
                <a:schemeClr val="tx2"/>
              </a:solidFill>
            </a:endParaRPr>
          </a:p>
        </p:txBody>
      </p:sp>
    </p:spTree>
    <p:extLst>
      <p:ext uri="{BB962C8B-B14F-4D97-AF65-F5344CB8AC3E}">
        <p14:creationId xmlns:p14="http://schemas.microsoft.com/office/powerpoint/2010/main" val="22292792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7458" name="Espace réservé du numéro de diapositive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fld id="{36AD8BD9-9FE2-48E5-93B5-C4A3E7CB673A}" type="slidenum">
              <a:rPr lang="fr-FR" altLang="fr-FR" sz="1400"/>
              <a:pPr>
                <a:spcBef>
                  <a:spcPct val="0"/>
                </a:spcBef>
                <a:buClrTx/>
                <a:buFontTx/>
                <a:buNone/>
              </a:pPr>
              <a:t>61</a:t>
            </a:fld>
            <a:endParaRPr lang="fr-FR" altLang="fr-FR" sz="1400"/>
          </a:p>
        </p:txBody>
      </p:sp>
      <p:sp>
        <p:nvSpPr>
          <p:cNvPr id="147459" name="Rectangle 4"/>
          <p:cNvSpPr>
            <a:spLocks noGrp="1" noChangeArrowheads="1"/>
          </p:cNvSpPr>
          <p:nvPr>
            <p:ph type="title"/>
          </p:nvPr>
        </p:nvSpPr>
        <p:spPr>
          <a:xfrm>
            <a:off x="395288" y="260350"/>
            <a:ext cx="3600450" cy="720725"/>
          </a:xfrm>
          <a:solidFill>
            <a:srgbClr val="990000"/>
          </a:solidFill>
          <a:ln>
            <a:solidFill>
              <a:schemeClr val="tx1"/>
            </a:solidFill>
            <a:miter lim="800000"/>
            <a:headEnd/>
            <a:tailEnd/>
          </a:ln>
        </p:spPr>
        <p:txBody>
          <a:bodyPr/>
          <a:lstStyle/>
          <a:p>
            <a:r>
              <a:rPr lang="fr-FR" altLang="fr-FR" smtClean="0"/>
              <a:t>Les autres traitements </a:t>
            </a:r>
          </a:p>
        </p:txBody>
      </p:sp>
      <p:sp>
        <p:nvSpPr>
          <p:cNvPr id="147460" name="Rectangle 5"/>
          <p:cNvSpPr>
            <a:spLocks noGrp="1" noChangeArrowheads="1"/>
          </p:cNvSpPr>
          <p:nvPr>
            <p:ph type="body" sz="half" idx="1"/>
          </p:nvPr>
        </p:nvSpPr>
        <p:spPr/>
        <p:txBody>
          <a:bodyPr/>
          <a:lstStyle/>
          <a:p>
            <a:pPr>
              <a:buClrTx/>
              <a:buFont typeface="Arial" charset="0"/>
              <a:buChar char="•"/>
            </a:pPr>
            <a:r>
              <a:rPr lang="fr-FR" altLang="fr-FR" dirty="0" err="1" smtClean="0">
                <a:solidFill>
                  <a:schemeClr val="tx2"/>
                </a:solidFill>
              </a:rPr>
              <a:t>Calcithérapie</a:t>
            </a:r>
            <a:r>
              <a:rPr lang="fr-FR" altLang="fr-FR" dirty="0" smtClean="0">
                <a:solidFill>
                  <a:schemeClr val="tx2"/>
                </a:solidFill>
              </a:rPr>
              <a:t> : </a:t>
            </a:r>
            <a:br>
              <a:rPr lang="fr-FR" altLang="fr-FR" dirty="0" smtClean="0">
                <a:solidFill>
                  <a:schemeClr val="tx2"/>
                </a:solidFill>
              </a:rPr>
            </a:br>
            <a:r>
              <a:rPr lang="fr-FR" altLang="fr-FR" dirty="0" smtClean="0">
                <a:solidFill>
                  <a:schemeClr val="tx2"/>
                </a:solidFill>
              </a:rPr>
              <a:t>Lutte contre l'effet </a:t>
            </a:r>
            <a:r>
              <a:rPr lang="fr-FR" altLang="fr-FR" dirty="0" err="1" smtClean="0">
                <a:solidFill>
                  <a:schemeClr val="tx2"/>
                </a:solidFill>
              </a:rPr>
              <a:t>hypocalcémiant</a:t>
            </a:r>
            <a:r>
              <a:rPr lang="fr-FR" altLang="fr-FR" dirty="0" smtClean="0">
                <a:solidFill>
                  <a:schemeClr val="tx2"/>
                </a:solidFill>
              </a:rPr>
              <a:t> de l'endotoxine colibacillaire</a:t>
            </a:r>
            <a:br>
              <a:rPr lang="fr-FR" altLang="fr-FR" dirty="0" smtClean="0">
                <a:solidFill>
                  <a:schemeClr val="tx2"/>
                </a:solidFill>
              </a:rPr>
            </a:br>
            <a:endParaRPr lang="fr-FR" altLang="fr-FR" dirty="0" smtClean="0">
              <a:solidFill>
                <a:schemeClr val="tx2"/>
              </a:solidFill>
            </a:endParaRPr>
          </a:p>
          <a:p>
            <a:pPr>
              <a:buClrTx/>
              <a:buFont typeface="Arial" charset="0"/>
              <a:buChar char="•"/>
            </a:pPr>
            <a:r>
              <a:rPr lang="fr-FR" altLang="fr-FR" dirty="0" smtClean="0">
                <a:solidFill>
                  <a:schemeClr val="tx2"/>
                </a:solidFill>
              </a:rPr>
              <a:t>Drainage de la cavité utérine au moyen de solutions antiseptiques ???</a:t>
            </a:r>
            <a:br>
              <a:rPr lang="fr-FR" altLang="fr-FR" dirty="0" smtClean="0">
                <a:solidFill>
                  <a:schemeClr val="tx2"/>
                </a:solidFill>
              </a:rPr>
            </a:br>
            <a:endParaRPr lang="fr-FR" altLang="fr-FR" dirty="0" smtClean="0">
              <a:solidFill>
                <a:schemeClr val="tx2"/>
              </a:solidFill>
            </a:endParaRPr>
          </a:p>
          <a:p>
            <a:pPr>
              <a:buClrTx/>
              <a:buFont typeface="Arial" charset="0"/>
              <a:buChar char="•"/>
            </a:pPr>
            <a:r>
              <a:rPr lang="fr-FR" altLang="fr-FR" dirty="0" err="1" smtClean="0">
                <a:solidFill>
                  <a:schemeClr val="tx2"/>
                </a:solidFill>
              </a:rPr>
              <a:t>Fluidothérapie</a:t>
            </a:r>
            <a:endParaRPr lang="fr-FR" altLang="fr-FR" dirty="0" smtClean="0">
              <a:solidFill>
                <a:schemeClr val="tx2"/>
              </a:solidFill>
            </a:endParaRPr>
          </a:p>
        </p:txBody>
      </p:sp>
      <p:pic>
        <p:nvPicPr>
          <p:cNvPr id="147461" name="Picture 6" descr="dia223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3438" y="2133600"/>
            <a:ext cx="4321175" cy="2951163"/>
          </a:xfrm>
          <a:noFill/>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288" y="260351"/>
            <a:ext cx="8061325" cy="504354"/>
          </a:xfrm>
          <a:solidFill>
            <a:schemeClr val="accent5">
              <a:lumMod val="50000"/>
            </a:schemeClr>
          </a:solidFill>
          <a:ln>
            <a:solidFill>
              <a:schemeClr val="tx2"/>
            </a:solidFill>
          </a:ln>
        </p:spPr>
        <p:txBody>
          <a:bodyPr/>
          <a:lstStyle/>
          <a:p>
            <a:r>
              <a:rPr lang="fr-BE" sz="2400" dirty="0" smtClean="0">
                <a:solidFill>
                  <a:schemeClr val="tx2"/>
                </a:solidFill>
              </a:rPr>
              <a:t>Enquête : Thérapeutiques de la métrite puerpérale (&lt;  21 J)</a:t>
            </a:r>
            <a:endParaRPr lang="fr-BE" sz="2400" dirty="0">
              <a:solidFill>
                <a:schemeClr val="tx2"/>
              </a:solidFill>
            </a:endParaRPr>
          </a:p>
        </p:txBody>
      </p:sp>
      <p:sp>
        <p:nvSpPr>
          <p:cNvPr id="4" name="Espace réservé du numéro de diapositive 3"/>
          <p:cNvSpPr>
            <a:spLocks noGrp="1"/>
          </p:cNvSpPr>
          <p:nvPr>
            <p:ph type="sldNum" sz="quarter" idx="10"/>
          </p:nvPr>
        </p:nvSpPr>
        <p:spPr/>
        <p:txBody>
          <a:bodyPr/>
          <a:lstStyle/>
          <a:p>
            <a:fld id="{78EA7F27-D1AC-4F8B-97DD-BE4455A39874}" type="slidenum">
              <a:rPr lang="fr-FR" altLang="fr-FR" smtClean="0"/>
              <a:pPr/>
              <a:t>62</a:t>
            </a:fld>
            <a:endParaRPr lang="fr-FR" altLang="fr-FR"/>
          </a:p>
        </p:txBody>
      </p:sp>
      <p:graphicFrame>
        <p:nvGraphicFramePr>
          <p:cNvPr id="6" name="Tableau 5"/>
          <p:cNvGraphicFramePr>
            <a:graphicFrameLocks noGrp="1"/>
          </p:cNvGraphicFramePr>
          <p:nvPr>
            <p:extLst>
              <p:ext uri="{D42A27DB-BD31-4B8C-83A1-F6EECF244321}">
                <p14:modId xmlns:p14="http://schemas.microsoft.com/office/powerpoint/2010/main" val="2153643584"/>
              </p:ext>
            </p:extLst>
          </p:nvPr>
        </p:nvGraphicFramePr>
        <p:xfrm>
          <a:off x="467544" y="1484784"/>
          <a:ext cx="8136906" cy="3888432"/>
        </p:xfrm>
        <a:graphic>
          <a:graphicData uri="http://schemas.openxmlformats.org/drawingml/2006/table">
            <a:tbl>
              <a:tblPr/>
              <a:tblGrid>
                <a:gridCol w="4367470"/>
                <a:gridCol w="942359"/>
                <a:gridCol w="942359"/>
                <a:gridCol w="942359"/>
                <a:gridCol w="942359"/>
              </a:tblGrid>
              <a:tr h="432048">
                <a:tc>
                  <a:txBody>
                    <a:bodyPr/>
                    <a:lstStyle/>
                    <a:p>
                      <a:pPr algn="l" fontAlgn="t"/>
                      <a:r>
                        <a:rPr lang="fr-BE" sz="2000" b="0" i="0" u="none" strike="noStrike" dirty="0">
                          <a:solidFill>
                            <a:srgbClr val="000000"/>
                          </a:solidFill>
                          <a:effectLst/>
                          <a:latin typeface="Calibri"/>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fr-BE" sz="2000" b="0" i="0" u="none" strike="noStrike">
                          <a:solidFill>
                            <a:srgbClr val="000000"/>
                          </a:solidFill>
                          <a:effectLst/>
                          <a:latin typeface="Calibri"/>
                        </a:rPr>
                        <a:t>&lt; 21 J</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t"/>
                      <a:r>
                        <a:rPr lang="fr-BE" sz="2000" b="0" i="0" u="none" strike="noStrike">
                          <a:solidFill>
                            <a:srgbClr val="000000"/>
                          </a:solidFill>
                          <a:effectLst/>
                          <a:latin typeface="Calibri"/>
                        </a:rPr>
                        <a:t>&lt; 21 J</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t"/>
                      <a:r>
                        <a:rPr lang="fr-BE" sz="2000" b="0" i="0" u="none" strike="noStrike">
                          <a:solidFill>
                            <a:srgbClr val="000000"/>
                          </a:solidFill>
                          <a:effectLst/>
                          <a:latin typeface="Calibri"/>
                        </a:rPr>
                        <a:t>&lt; 21 J</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t"/>
                      <a:r>
                        <a:rPr lang="fr-BE" sz="2000" b="0" i="0" u="none" strike="noStrike">
                          <a:solidFill>
                            <a:srgbClr val="000000"/>
                          </a:solidFill>
                          <a:effectLst/>
                          <a:latin typeface="Calibri"/>
                        </a:rPr>
                        <a:t>&lt; 21 J</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432048">
                <a:tc>
                  <a:txBody>
                    <a:bodyPr/>
                    <a:lstStyle/>
                    <a:p>
                      <a:pPr algn="l" fontAlgn="t"/>
                      <a:r>
                        <a:rPr lang="fr-BE" sz="2000" b="0" i="0" u="none" strike="noStrike">
                          <a:solidFill>
                            <a:srgbClr val="000000"/>
                          </a:solidFill>
                          <a:effectLst/>
                          <a:latin typeface="Calibri"/>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fr-BE" sz="2000" b="1" i="0" u="none" strike="noStrike">
                          <a:solidFill>
                            <a:srgbClr val="000000"/>
                          </a:solidFill>
                          <a:effectLst/>
                          <a:latin typeface="Calibri"/>
                        </a:rPr>
                        <a:t>Syst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t"/>
                      <a:r>
                        <a:rPr lang="fr-BE" sz="2000" b="1" i="0" u="none" strike="noStrike">
                          <a:solidFill>
                            <a:srgbClr val="000000"/>
                          </a:solidFill>
                          <a:effectLst/>
                          <a:latin typeface="Calibri"/>
                        </a:rPr>
                        <a:t>Pfs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t"/>
                      <a:r>
                        <a:rPr lang="fr-BE" sz="2000" b="1" i="0" u="none" strike="noStrike">
                          <a:solidFill>
                            <a:srgbClr val="000000"/>
                          </a:solidFill>
                          <a:effectLst/>
                          <a:latin typeface="Calibri"/>
                        </a:rPr>
                        <a:t>Jam</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t"/>
                      <a:r>
                        <a:rPr lang="fr-BE" sz="2000" b="1" i="0" u="none" strike="noStrike">
                          <a:solidFill>
                            <a:srgbClr val="000000"/>
                          </a:solidFill>
                          <a:effectLst/>
                          <a:latin typeface="Calibri"/>
                        </a:rPr>
                        <a:t>Tot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432048">
                <a:tc>
                  <a:txBody>
                    <a:bodyPr/>
                    <a:lstStyle/>
                    <a:p>
                      <a:pPr algn="l" fontAlgn="t"/>
                      <a:r>
                        <a:rPr lang="fr-BE" sz="2000" b="0" i="0" u="none" strike="noStrike">
                          <a:solidFill>
                            <a:srgbClr val="000000"/>
                          </a:solidFill>
                          <a:effectLst/>
                          <a:latin typeface="Calibri"/>
                        </a:rPr>
                        <a:t>Ab général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fr-BE" sz="2000" b="0" i="0" u="none" strike="noStrike">
                          <a:solidFill>
                            <a:srgbClr val="000000"/>
                          </a:solidFill>
                          <a:effectLst/>
                          <a:latin typeface="Calibri"/>
                        </a:rPr>
                        <a:t>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t"/>
                      <a:r>
                        <a:rPr lang="fr-BE" sz="2000" b="0" i="0" u="none" strike="noStrike">
                          <a:solidFill>
                            <a:srgbClr val="000000"/>
                          </a:solidFill>
                          <a:effectLst/>
                          <a:latin typeface="Calibri"/>
                        </a:rPr>
                        <a:t>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t"/>
                      <a:r>
                        <a:rPr lang="fr-BE" sz="2000" b="0" i="0" u="none" strike="noStrike">
                          <a:solidFill>
                            <a:srgbClr val="000000"/>
                          </a:solidFill>
                          <a:effectLst/>
                          <a:latin typeface="Calibri"/>
                        </a:rPr>
                        <a:t>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t"/>
                      <a:r>
                        <a:rPr lang="fr-BE" sz="2000" b="0" i="0" u="none" strike="noStrike">
                          <a:solidFill>
                            <a:srgbClr val="000000"/>
                          </a:solidFill>
                          <a:effectLst/>
                          <a:latin typeface="Calibri"/>
                        </a:rPr>
                        <a:t>19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432048">
                <a:tc>
                  <a:txBody>
                    <a:bodyPr/>
                    <a:lstStyle/>
                    <a:p>
                      <a:pPr algn="l" fontAlgn="t"/>
                      <a:r>
                        <a:rPr lang="fr-BE" sz="2000" b="0" i="0" u="none" strike="noStrike">
                          <a:solidFill>
                            <a:srgbClr val="000000"/>
                          </a:solidFill>
                          <a:effectLst/>
                          <a:latin typeface="Calibri"/>
                        </a:rPr>
                        <a:t>Ab Iut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fr-BE" sz="2000" b="0" i="0" u="none" strike="noStrike">
                          <a:solidFill>
                            <a:srgbClr val="000000"/>
                          </a:solidFill>
                          <a:effectLst/>
                          <a:latin typeface="Calibri"/>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t"/>
                      <a:r>
                        <a:rPr lang="fr-BE" sz="2000" b="0" i="0" u="none" strike="noStrike">
                          <a:solidFill>
                            <a:srgbClr val="000000"/>
                          </a:solidFill>
                          <a:effectLst/>
                          <a:latin typeface="Calibri"/>
                        </a:rPr>
                        <a:t>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t"/>
                      <a:r>
                        <a:rPr lang="fr-BE" sz="2000" b="0" i="0" u="none" strike="noStrike">
                          <a:solidFill>
                            <a:srgbClr val="000000"/>
                          </a:solidFill>
                          <a:effectLst/>
                          <a:latin typeface="Calibri"/>
                        </a:rPr>
                        <a:t>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t"/>
                      <a:r>
                        <a:rPr lang="fr-BE" sz="2000" b="0" i="0" u="none" strike="noStrike">
                          <a:solidFill>
                            <a:srgbClr val="000000"/>
                          </a:solidFill>
                          <a:effectLst/>
                          <a:latin typeface="Calibri"/>
                        </a:rPr>
                        <a:t>20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432048">
                <a:tc>
                  <a:txBody>
                    <a:bodyPr/>
                    <a:lstStyle/>
                    <a:p>
                      <a:pPr algn="l" fontAlgn="t"/>
                      <a:r>
                        <a:rPr lang="fr-BE" sz="2000" b="0" i="0" u="none" strike="noStrike">
                          <a:solidFill>
                            <a:srgbClr val="000000"/>
                          </a:solidFill>
                          <a:effectLst/>
                          <a:latin typeface="Calibri"/>
                        </a:rPr>
                        <a:t>As Iut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fr-BE" sz="2000" b="0" i="0" u="none" strike="noStrike">
                          <a:solidFill>
                            <a:srgbClr val="000000"/>
                          </a:solidFill>
                          <a:effectLst/>
                          <a:latin typeface="Calibri"/>
                        </a:rPr>
                        <a:t>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t"/>
                      <a:r>
                        <a:rPr lang="fr-BE" sz="2000" b="0" i="0" u="none" strike="noStrike">
                          <a:solidFill>
                            <a:srgbClr val="000000"/>
                          </a:solidFill>
                          <a:effectLst/>
                          <a:latin typeface="Calibri"/>
                        </a:rPr>
                        <a:t>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t"/>
                      <a:r>
                        <a:rPr lang="fr-BE" sz="2000" b="0" i="0" u="none" strike="noStrike">
                          <a:solidFill>
                            <a:srgbClr val="000000"/>
                          </a:solidFill>
                          <a:effectLst/>
                          <a:latin typeface="Calibri"/>
                        </a:rPr>
                        <a:t>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t"/>
                      <a:r>
                        <a:rPr lang="fr-BE" sz="2000" b="0" i="0" u="none" strike="noStrike">
                          <a:solidFill>
                            <a:srgbClr val="000000"/>
                          </a:solidFill>
                          <a:effectLst/>
                          <a:latin typeface="Calibri"/>
                        </a:rPr>
                        <a:t>21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432048">
                <a:tc>
                  <a:txBody>
                    <a:bodyPr/>
                    <a:lstStyle/>
                    <a:p>
                      <a:pPr algn="l" fontAlgn="t"/>
                      <a:r>
                        <a:rPr lang="fr-BE" sz="2000" b="0" i="0" u="none" strike="noStrike">
                          <a:solidFill>
                            <a:srgbClr val="000000"/>
                          </a:solidFill>
                          <a:effectLst/>
                          <a:latin typeface="Calibri"/>
                        </a:rPr>
                        <a:t>AB genéral et Iut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fr-BE" sz="2000" b="0" i="0" u="none" strike="noStrike">
                          <a:solidFill>
                            <a:srgbClr val="000000"/>
                          </a:solidFill>
                          <a:effectLst/>
                          <a:latin typeface="Calibri"/>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t"/>
                      <a:r>
                        <a:rPr lang="fr-BE" sz="2000" b="0" i="0" u="none" strike="noStrike">
                          <a:solidFill>
                            <a:srgbClr val="000000"/>
                          </a:solidFill>
                          <a:effectLst/>
                          <a:latin typeface="Calibri"/>
                        </a:rPr>
                        <a:t>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t"/>
                      <a:r>
                        <a:rPr lang="fr-BE" sz="2000" b="0" i="0" u="none" strike="noStrike">
                          <a:solidFill>
                            <a:srgbClr val="000000"/>
                          </a:solidFill>
                          <a:effectLst/>
                          <a:latin typeface="Calibri"/>
                        </a:rPr>
                        <a:t>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t"/>
                      <a:r>
                        <a:rPr lang="fr-BE" sz="2000" b="0" i="0" u="none" strike="noStrike">
                          <a:solidFill>
                            <a:srgbClr val="000000"/>
                          </a:solidFill>
                          <a:effectLst/>
                          <a:latin typeface="Calibri"/>
                        </a:rPr>
                        <a:t>17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432048">
                <a:tc>
                  <a:txBody>
                    <a:bodyPr/>
                    <a:lstStyle/>
                    <a:p>
                      <a:pPr algn="l" fontAlgn="t"/>
                      <a:r>
                        <a:rPr lang="fr-BE" sz="2000" b="0" i="0" u="none" strike="noStrike" dirty="0" smtClean="0">
                          <a:solidFill>
                            <a:srgbClr val="000000"/>
                          </a:solidFill>
                          <a:effectLst/>
                          <a:latin typeface="Calibri"/>
                        </a:rPr>
                        <a:t>Anti-inflammatoire</a:t>
                      </a:r>
                      <a:endParaRPr lang="fr-BE" sz="2000" b="0" i="0" u="none" strike="noStrike" dirty="0">
                        <a:solidFill>
                          <a:srgbClr val="000000"/>
                        </a:solidFill>
                        <a:effectLst/>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fr-BE" sz="2000" b="0" i="0" u="none" strike="noStrike">
                          <a:solidFill>
                            <a:srgbClr val="000000"/>
                          </a:solidFill>
                          <a:effectLst/>
                          <a:latin typeface="Calibri"/>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t"/>
                      <a:r>
                        <a:rPr lang="fr-BE" sz="2000" b="0" i="0" u="none" strike="noStrike">
                          <a:solidFill>
                            <a:srgbClr val="000000"/>
                          </a:solidFill>
                          <a:effectLst/>
                          <a:latin typeface="Calibri"/>
                        </a:rPr>
                        <a:t>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t"/>
                      <a:r>
                        <a:rPr lang="fr-BE" sz="2000" b="0" i="0" u="none" strike="noStrike">
                          <a:solidFill>
                            <a:srgbClr val="000000"/>
                          </a:solidFill>
                          <a:effectLst/>
                          <a:latin typeface="Calibri"/>
                        </a:rPr>
                        <a:t>12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t"/>
                      <a:r>
                        <a:rPr lang="fr-BE" sz="2000" b="0" i="0" u="none" strike="noStrike">
                          <a:solidFill>
                            <a:srgbClr val="000000"/>
                          </a:solidFill>
                          <a:effectLst/>
                          <a:latin typeface="Calibri"/>
                        </a:rPr>
                        <a:t>19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432048">
                <a:tc>
                  <a:txBody>
                    <a:bodyPr/>
                    <a:lstStyle/>
                    <a:p>
                      <a:pPr algn="l" fontAlgn="t"/>
                      <a:r>
                        <a:rPr lang="fr-BE" sz="2000" b="0" i="0" u="none" strike="noStrike" dirty="0">
                          <a:solidFill>
                            <a:srgbClr val="000000"/>
                          </a:solidFill>
                          <a:effectLst/>
                          <a:latin typeface="Calibri"/>
                        </a:rPr>
                        <a:t>PGF2a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fr-BE" sz="2000" b="0" i="0" u="none" strike="noStrike" dirty="0">
                          <a:solidFill>
                            <a:srgbClr val="000000"/>
                          </a:solidFill>
                          <a:effectLst/>
                          <a:latin typeface="Calibri"/>
                        </a:rPr>
                        <a:t>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t"/>
                      <a:r>
                        <a:rPr lang="fr-BE" sz="2000" b="0" i="0" u="none" strike="noStrike" dirty="0">
                          <a:solidFill>
                            <a:srgbClr val="000000"/>
                          </a:solidFill>
                          <a:effectLst/>
                          <a:latin typeface="Calibri"/>
                        </a:rPr>
                        <a:t>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t"/>
                      <a:r>
                        <a:rPr lang="fr-BE" sz="2000" b="0" i="0" u="none" strike="noStrike">
                          <a:solidFill>
                            <a:srgbClr val="000000"/>
                          </a:solidFill>
                          <a:effectLst/>
                          <a:latin typeface="Calibri"/>
                        </a:rPr>
                        <a:t>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t"/>
                      <a:r>
                        <a:rPr lang="fr-BE" sz="2000" b="0" i="0" u="none" strike="noStrike">
                          <a:solidFill>
                            <a:srgbClr val="000000"/>
                          </a:solidFill>
                          <a:effectLst/>
                          <a:latin typeface="Calibri"/>
                        </a:rPr>
                        <a:t>21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432048">
                <a:tc>
                  <a:txBody>
                    <a:bodyPr/>
                    <a:lstStyle/>
                    <a:p>
                      <a:pPr algn="l" fontAlgn="t"/>
                      <a:r>
                        <a:rPr lang="fr-BE" sz="2000" b="0" i="0" u="none" strike="noStrike">
                          <a:solidFill>
                            <a:srgbClr val="000000"/>
                          </a:solidFill>
                          <a:effectLst/>
                          <a:latin typeface="Calibri"/>
                        </a:rPr>
                        <a:t>Ocytocine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fr-BE" sz="2000" b="0" i="0" u="none" strike="noStrike">
                          <a:solidFill>
                            <a:srgbClr val="000000"/>
                          </a:solidFill>
                          <a:effectLst/>
                          <a:latin typeface="Calibri"/>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t"/>
                      <a:r>
                        <a:rPr lang="fr-BE" sz="2000" b="0" i="0" u="none" strike="noStrike">
                          <a:solidFill>
                            <a:srgbClr val="000000"/>
                          </a:solidFill>
                          <a:effectLst/>
                          <a:latin typeface="Calibri"/>
                        </a:rPr>
                        <a:t>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t"/>
                      <a:r>
                        <a:rPr lang="fr-BE" sz="2000" b="0" i="0" u="none" strike="noStrike">
                          <a:solidFill>
                            <a:srgbClr val="000000"/>
                          </a:solidFill>
                          <a:effectLst/>
                          <a:latin typeface="Calibri"/>
                        </a:rPr>
                        <a:t>12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t"/>
                      <a:r>
                        <a:rPr lang="fr-BE" sz="2000" b="0" i="0" u="none" strike="noStrike" dirty="0">
                          <a:solidFill>
                            <a:srgbClr val="000000"/>
                          </a:solidFill>
                          <a:effectLst/>
                          <a:latin typeface="Calibri"/>
                        </a:rPr>
                        <a:t>19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bl>
          </a:graphicData>
        </a:graphic>
      </p:graphicFrame>
    </p:spTree>
    <p:extLst>
      <p:ext uri="{BB962C8B-B14F-4D97-AF65-F5344CB8AC3E}">
        <p14:creationId xmlns:p14="http://schemas.microsoft.com/office/powerpoint/2010/main" val="126614059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67544" y="274638"/>
            <a:ext cx="7848872" cy="706090"/>
          </a:xfrm>
          <a:solidFill>
            <a:srgbClr val="800000"/>
          </a:solidFill>
          <a:ln>
            <a:solidFill>
              <a:schemeClr val="tx1"/>
            </a:solidFill>
          </a:ln>
        </p:spPr>
        <p:txBody>
          <a:bodyPr>
            <a:noAutofit/>
          </a:bodyPr>
          <a:lstStyle/>
          <a:p>
            <a:r>
              <a:rPr lang="fr-BE" sz="2400" dirty="0" smtClean="0">
                <a:latin typeface="Arial Narrow" panose="020B0606020202030204" pitchFamily="34" charset="0"/>
              </a:rPr>
              <a:t>Les infections utérines : les </a:t>
            </a:r>
            <a:r>
              <a:rPr lang="fr-BE" sz="2400" dirty="0" err="1" smtClean="0">
                <a:latin typeface="Arial Narrow" panose="020B0606020202030204" pitchFamily="34" charset="0"/>
              </a:rPr>
              <a:t>edométrites</a:t>
            </a:r>
            <a:r>
              <a:rPr lang="fr-BE" sz="2400" dirty="0" smtClean="0">
                <a:latin typeface="Arial Narrow" panose="020B0606020202030204" pitchFamily="34" charset="0"/>
              </a:rPr>
              <a:t> cliniques.</a:t>
            </a:r>
            <a:endParaRPr lang="fr-BE" sz="2400" dirty="0">
              <a:latin typeface="Arial Narrow" panose="020B0606020202030204" pitchFamily="34" charset="0"/>
            </a:endParaRPr>
          </a:p>
        </p:txBody>
      </p:sp>
      <p:sp>
        <p:nvSpPr>
          <p:cNvPr id="4" name="Espace réservé du contenu 3"/>
          <p:cNvSpPr>
            <a:spLocks noGrp="1"/>
          </p:cNvSpPr>
          <p:nvPr>
            <p:ph sz="half" idx="2"/>
          </p:nvPr>
        </p:nvSpPr>
        <p:spPr>
          <a:xfrm>
            <a:off x="253210" y="1628800"/>
            <a:ext cx="8520080" cy="3600400"/>
          </a:xfrm>
        </p:spPr>
        <p:txBody>
          <a:bodyPr>
            <a:noAutofit/>
          </a:bodyPr>
          <a:lstStyle/>
          <a:p>
            <a:pPr>
              <a:buClrTx/>
              <a:buFont typeface="Arial" panose="020B0604020202020204" pitchFamily="34" charset="0"/>
              <a:buChar char="•"/>
            </a:pPr>
            <a:r>
              <a:rPr lang="fr-BE" sz="2200" dirty="0" smtClean="0">
                <a:solidFill>
                  <a:schemeClr val="tx2"/>
                </a:solidFill>
              </a:rPr>
              <a:t>La PGF2a est le meilleur traitement lorsque un corps jaune est présent. t</a:t>
            </a:r>
            <a:r>
              <a:rPr lang="fr-BE" sz="2200" dirty="0">
                <a:solidFill>
                  <a:schemeClr val="tx2"/>
                </a:solidFill>
              </a:rPr>
              <a:t>. </a:t>
            </a:r>
            <a:endParaRPr lang="fr-BE" sz="2200" dirty="0" smtClean="0">
              <a:solidFill>
                <a:schemeClr val="tx2"/>
              </a:solidFill>
            </a:endParaRPr>
          </a:p>
          <a:p>
            <a:pPr>
              <a:buClrTx/>
              <a:buFont typeface="Arial" panose="020B0604020202020204" pitchFamily="34" charset="0"/>
              <a:buChar char="•"/>
            </a:pPr>
            <a:r>
              <a:rPr lang="fr-BE" sz="2200" dirty="0" smtClean="0">
                <a:solidFill>
                  <a:schemeClr val="tx2"/>
                </a:solidFill>
              </a:rPr>
              <a:t>Divers antibiotiques ont été par le passé recommandés </a:t>
            </a:r>
            <a:r>
              <a:rPr lang="fr-BE" sz="2200" dirty="0" err="1" smtClean="0">
                <a:solidFill>
                  <a:schemeClr val="tx2"/>
                </a:solidFill>
              </a:rPr>
              <a:t>poiur</a:t>
            </a:r>
            <a:r>
              <a:rPr lang="fr-BE" sz="2200" dirty="0" smtClean="0">
                <a:solidFill>
                  <a:schemeClr val="tx2"/>
                </a:solidFill>
              </a:rPr>
              <a:t> un traitement intra-utérin (</a:t>
            </a:r>
            <a:r>
              <a:rPr lang="fr-BE" sz="2200" dirty="0" err="1">
                <a:solidFill>
                  <a:schemeClr val="tx2"/>
                </a:solidFill>
              </a:rPr>
              <a:t>tetracycline</a:t>
            </a:r>
            <a:r>
              <a:rPr lang="fr-BE" sz="2200" dirty="0">
                <a:solidFill>
                  <a:schemeClr val="tx2"/>
                </a:solidFill>
              </a:rPr>
              <a:t>, </a:t>
            </a:r>
            <a:r>
              <a:rPr lang="fr-BE" sz="2200" dirty="0" err="1">
                <a:solidFill>
                  <a:schemeClr val="tx2"/>
                </a:solidFill>
              </a:rPr>
              <a:t>penicillin</a:t>
            </a:r>
            <a:r>
              <a:rPr lang="fr-BE" sz="2200" dirty="0">
                <a:solidFill>
                  <a:schemeClr val="tx2"/>
                </a:solidFill>
              </a:rPr>
              <a:t>, </a:t>
            </a:r>
            <a:r>
              <a:rPr lang="fr-BE" sz="2200" dirty="0" err="1">
                <a:solidFill>
                  <a:schemeClr val="tx2"/>
                </a:solidFill>
              </a:rPr>
              <a:t>cephapirin</a:t>
            </a:r>
            <a:r>
              <a:rPr lang="fr-BE" sz="2200" dirty="0">
                <a:solidFill>
                  <a:schemeClr val="tx2"/>
                </a:solidFill>
              </a:rPr>
              <a:t>, </a:t>
            </a:r>
            <a:r>
              <a:rPr lang="fr-BE" sz="2200" dirty="0" err="1">
                <a:solidFill>
                  <a:schemeClr val="tx2"/>
                </a:solidFill>
              </a:rPr>
              <a:t>chloramphenicol</a:t>
            </a:r>
            <a:r>
              <a:rPr lang="fr-BE" sz="2200" dirty="0">
                <a:solidFill>
                  <a:schemeClr val="tx2"/>
                </a:solidFill>
              </a:rPr>
              <a:t>, </a:t>
            </a:r>
            <a:r>
              <a:rPr lang="fr-BE" sz="2200" dirty="0" err="1">
                <a:solidFill>
                  <a:schemeClr val="tx2"/>
                </a:solidFill>
              </a:rPr>
              <a:t>iodine</a:t>
            </a:r>
            <a:r>
              <a:rPr lang="fr-BE" sz="2200" dirty="0">
                <a:solidFill>
                  <a:schemeClr val="tx2"/>
                </a:solidFill>
              </a:rPr>
              <a:t>, gentamycine, </a:t>
            </a:r>
            <a:r>
              <a:rPr lang="fr-BE" sz="2200" dirty="0" err="1">
                <a:solidFill>
                  <a:schemeClr val="tx2"/>
                </a:solidFill>
              </a:rPr>
              <a:t>spectinomycin</a:t>
            </a:r>
            <a:r>
              <a:rPr lang="fr-BE" sz="2200" dirty="0">
                <a:solidFill>
                  <a:schemeClr val="tx2"/>
                </a:solidFill>
              </a:rPr>
              <a:t>, </a:t>
            </a:r>
            <a:r>
              <a:rPr lang="fr-BE" sz="2200" dirty="0" err="1">
                <a:solidFill>
                  <a:schemeClr val="tx2"/>
                </a:solidFill>
              </a:rPr>
              <a:t>sulphonamides</a:t>
            </a:r>
            <a:r>
              <a:rPr lang="fr-BE" sz="2200" dirty="0">
                <a:solidFill>
                  <a:schemeClr val="tx2"/>
                </a:solidFill>
              </a:rPr>
              <a:t>, </a:t>
            </a:r>
            <a:r>
              <a:rPr lang="fr-BE" sz="2200" dirty="0" err="1">
                <a:solidFill>
                  <a:schemeClr val="tx2"/>
                </a:solidFill>
              </a:rPr>
              <a:t>nitrofurazone</a:t>
            </a:r>
            <a:r>
              <a:rPr lang="fr-BE" sz="2200" dirty="0">
                <a:solidFill>
                  <a:schemeClr val="tx2"/>
                </a:solidFill>
              </a:rPr>
              <a:t>, </a:t>
            </a:r>
            <a:r>
              <a:rPr lang="fr-BE" sz="2200" dirty="0" err="1" smtClean="0">
                <a:solidFill>
                  <a:schemeClr val="tx2"/>
                </a:solidFill>
              </a:rPr>
              <a:t>chlorhexidine</a:t>
            </a:r>
            <a:r>
              <a:rPr lang="fr-BE" sz="2200" dirty="0" smtClean="0">
                <a:solidFill>
                  <a:schemeClr val="tx2"/>
                </a:solidFill>
              </a:rPr>
              <a:t>).</a:t>
            </a:r>
          </a:p>
          <a:p>
            <a:pPr>
              <a:buClrTx/>
              <a:buFont typeface="Arial" panose="020B0604020202020204" pitchFamily="34" charset="0"/>
              <a:buChar char="•"/>
            </a:pPr>
            <a:r>
              <a:rPr lang="fr-BE" sz="2200" dirty="0" smtClean="0">
                <a:solidFill>
                  <a:schemeClr val="tx2"/>
                </a:solidFill>
              </a:rPr>
              <a:t>Leur utilisation n’est plus approuvée d’autant que leur effet n’a pas réellement été observé.. </a:t>
            </a:r>
          </a:p>
          <a:p>
            <a:pPr>
              <a:buClrTx/>
              <a:buFont typeface="Arial" panose="020B0604020202020204" pitchFamily="34" charset="0"/>
              <a:buChar char="•"/>
            </a:pPr>
            <a:r>
              <a:rPr lang="fr-BE" sz="2200" dirty="0" smtClean="0">
                <a:solidFill>
                  <a:schemeClr val="tx2"/>
                </a:solidFill>
              </a:rPr>
              <a:t>Une </a:t>
            </a:r>
            <a:r>
              <a:rPr lang="fr-BE" sz="2200" dirty="0">
                <a:solidFill>
                  <a:schemeClr val="tx2"/>
                </a:solidFill>
              </a:rPr>
              <a:t>exception : </a:t>
            </a:r>
            <a:r>
              <a:rPr lang="fr-BE" sz="2200" dirty="0" err="1">
                <a:solidFill>
                  <a:schemeClr val="tx2"/>
                </a:solidFill>
              </a:rPr>
              <a:t>cephapirin</a:t>
            </a:r>
            <a:r>
              <a:rPr lang="fr-BE" sz="2200" dirty="0">
                <a:solidFill>
                  <a:schemeClr val="tx2"/>
                </a:solidFill>
              </a:rPr>
              <a:t> (1st </a:t>
            </a:r>
            <a:r>
              <a:rPr lang="fr-BE" sz="2200" dirty="0" err="1">
                <a:solidFill>
                  <a:schemeClr val="tx2"/>
                </a:solidFill>
              </a:rPr>
              <a:t>generation</a:t>
            </a:r>
            <a:r>
              <a:rPr lang="fr-BE" sz="2200" dirty="0">
                <a:solidFill>
                  <a:schemeClr val="tx2"/>
                </a:solidFill>
              </a:rPr>
              <a:t> </a:t>
            </a:r>
            <a:r>
              <a:rPr lang="fr-BE" sz="2200" dirty="0" err="1">
                <a:solidFill>
                  <a:schemeClr val="tx2"/>
                </a:solidFill>
              </a:rPr>
              <a:t>cephalosporin</a:t>
            </a:r>
            <a:r>
              <a:rPr lang="fr-BE" sz="2200" dirty="0">
                <a:solidFill>
                  <a:schemeClr val="tx2"/>
                </a:solidFill>
              </a:rPr>
              <a:t>). </a:t>
            </a:r>
            <a:endParaRPr lang="fr-BE" sz="2200" dirty="0" smtClean="0">
              <a:solidFill>
                <a:schemeClr val="tx2"/>
              </a:solidFill>
            </a:endParaRPr>
          </a:p>
          <a:p>
            <a:pPr>
              <a:buClrTx/>
              <a:buFont typeface="Arial" panose="020B0604020202020204" pitchFamily="34" charset="0"/>
              <a:buChar char="•"/>
            </a:pPr>
            <a:r>
              <a:rPr lang="fr-BE" sz="2200" dirty="0" smtClean="0">
                <a:solidFill>
                  <a:schemeClr val="tx2"/>
                </a:solidFill>
              </a:rPr>
              <a:t>L’efficacité d’un traitement parentéral au moyen de </a:t>
            </a:r>
            <a:r>
              <a:rPr lang="fr-BE" sz="2200" dirty="0" err="1" smtClean="0">
                <a:solidFill>
                  <a:schemeClr val="tx2"/>
                </a:solidFill>
              </a:rPr>
              <a:t>ceftiofur</a:t>
            </a:r>
            <a:r>
              <a:rPr lang="fr-BE" sz="2200" dirty="0" smtClean="0">
                <a:solidFill>
                  <a:schemeClr val="tx2"/>
                </a:solidFill>
              </a:rPr>
              <a:t> </a:t>
            </a:r>
            <a:r>
              <a:rPr lang="fr-BE" sz="2200" dirty="0">
                <a:solidFill>
                  <a:schemeClr val="tx2"/>
                </a:solidFill>
              </a:rPr>
              <a:t>(3rd </a:t>
            </a:r>
            <a:r>
              <a:rPr lang="fr-BE" sz="2200" dirty="0" err="1">
                <a:solidFill>
                  <a:schemeClr val="tx2"/>
                </a:solidFill>
              </a:rPr>
              <a:t>generation</a:t>
            </a:r>
            <a:r>
              <a:rPr lang="fr-BE" sz="2200" dirty="0">
                <a:solidFill>
                  <a:schemeClr val="tx2"/>
                </a:solidFill>
              </a:rPr>
              <a:t> </a:t>
            </a:r>
            <a:r>
              <a:rPr lang="fr-BE" sz="2200" dirty="0" err="1">
                <a:solidFill>
                  <a:schemeClr val="tx2"/>
                </a:solidFill>
              </a:rPr>
              <a:t>cephalosporin</a:t>
            </a:r>
            <a:r>
              <a:rPr lang="fr-BE" sz="2200" dirty="0" smtClean="0">
                <a:solidFill>
                  <a:schemeClr val="tx2"/>
                </a:solidFill>
              </a:rPr>
              <a:t>) n’a pas été observé .</a:t>
            </a:r>
            <a:endParaRPr lang="en-US" sz="2200" dirty="0" smtClean="0">
              <a:solidFill>
                <a:schemeClr val="tx2"/>
              </a:solidFill>
            </a:endParaRPr>
          </a:p>
        </p:txBody>
      </p:sp>
      <p:sp>
        <p:nvSpPr>
          <p:cNvPr id="5" name="Rectangle 4"/>
          <p:cNvSpPr/>
          <p:nvPr/>
        </p:nvSpPr>
        <p:spPr>
          <a:xfrm>
            <a:off x="1259632" y="5775647"/>
            <a:ext cx="6097823" cy="400110"/>
          </a:xfrm>
          <a:prstGeom prst="rect">
            <a:avLst/>
          </a:prstGeom>
          <a:ln>
            <a:noFill/>
          </a:ln>
        </p:spPr>
        <p:txBody>
          <a:bodyPr wrap="none">
            <a:spAutoFit/>
          </a:bodyPr>
          <a:lstStyle/>
          <a:p>
            <a:r>
              <a:rPr lang="fr-BE" sz="2000" dirty="0">
                <a:solidFill>
                  <a:schemeClr val="tx1">
                    <a:lumMod val="65000"/>
                  </a:schemeClr>
                </a:solidFill>
                <a:latin typeface="Arial Narrow" panose="020B0606020202030204" pitchFamily="34" charset="0"/>
              </a:rPr>
              <a:t>(</a:t>
            </a:r>
            <a:r>
              <a:rPr lang="fr-BE" sz="2000" dirty="0" err="1">
                <a:solidFill>
                  <a:schemeClr val="tx1">
                    <a:lumMod val="65000"/>
                  </a:schemeClr>
                </a:solidFill>
                <a:latin typeface="Arial Narrow" panose="020B0606020202030204" pitchFamily="34" charset="0"/>
              </a:rPr>
              <a:t>Pyorala</a:t>
            </a:r>
            <a:r>
              <a:rPr lang="fr-BE" sz="2000" dirty="0">
                <a:solidFill>
                  <a:schemeClr val="tx1">
                    <a:lumMod val="65000"/>
                  </a:schemeClr>
                </a:solidFill>
                <a:latin typeface="Arial Narrow" panose="020B0606020202030204" pitchFamily="34" charset="0"/>
              </a:rPr>
              <a:t> et al. </a:t>
            </a:r>
            <a:r>
              <a:rPr lang="fr-BE" sz="2000" dirty="0" err="1">
                <a:solidFill>
                  <a:schemeClr val="tx1">
                    <a:lumMod val="65000"/>
                  </a:schemeClr>
                </a:solidFill>
                <a:latin typeface="Arial Narrow" panose="020B0606020202030204" pitchFamily="34" charset="0"/>
              </a:rPr>
              <a:t>Reprod</a:t>
            </a:r>
            <a:r>
              <a:rPr lang="fr-BE" sz="2000" dirty="0">
                <a:solidFill>
                  <a:schemeClr val="tx1">
                    <a:lumMod val="65000"/>
                  </a:schemeClr>
                </a:solidFill>
                <a:latin typeface="Arial Narrow" panose="020B0606020202030204" pitchFamily="34" charset="0"/>
              </a:rPr>
              <a:t> </a:t>
            </a:r>
            <a:r>
              <a:rPr lang="fr-BE" sz="2000" dirty="0" err="1">
                <a:solidFill>
                  <a:schemeClr val="tx1">
                    <a:lumMod val="65000"/>
                  </a:schemeClr>
                </a:solidFill>
                <a:latin typeface="Arial Narrow" panose="020B0606020202030204" pitchFamily="34" charset="0"/>
              </a:rPr>
              <a:t>Domest</a:t>
            </a:r>
            <a:r>
              <a:rPr lang="fr-BE" sz="2000" dirty="0">
                <a:solidFill>
                  <a:schemeClr val="tx1">
                    <a:lumMod val="65000"/>
                  </a:schemeClr>
                </a:solidFill>
                <a:latin typeface="Arial Narrow" panose="020B0606020202030204" pitchFamily="34" charset="0"/>
              </a:rPr>
              <a:t> Animal </a:t>
            </a:r>
            <a:r>
              <a:rPr lang="fr-BE" sz="2000" dirty="0" smtClean="0">
                <a:solidFill>
                  <a:schemeClr val="tx1">
                    <a:lumMod val="65000"/>
                  </a:schemeClr>
                </a:solidFill>
                <a:latin typeface="Arial Narrow" panose="020B0606020202030204" pitchFamily="34" charset="0"/>
              </a:rPr>
              <a:t>2014 (Suppl3) 49, 16-26)</a:t>
            </a:r>
            <a:endParaRPr lang="fr-BE" sz="2000" dirty="0">
              <a:solidFill>
                <a:schemeClr val="tx1">
                  <a:lumMod val="65000"/>
                </a:schemeClr>
              </a:solidFill>
              <a:latin typeface="Arial Narrow" panose="020B0606020202030204" pitchFamily="34" charset="0"/>
            </a:endParaRPr>
          </a:p>
        </p:txBody>
      </p:sp>
    </p:spTree>
    <p:extLst>
      <p:ext uri="{BB962C8B-B14F-4D97-AF65-F5344CB8AC3E}">
        <p14:creationId xmlns:p14="http://schemas.microsoft.com/office/powerpoint/2010/main" val="345419677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288" y="260351"/>
            <a:ext cx="8061325" cy="576362"/>
          </a:xfrm>
          <a:solidFill>
            <a:schemeClr val="accent5">
              <a:lumMod val="50000"/>
            </a:schemeClr>
          </a:solidFill>
          <a:ln>
            <a:solidFill>
              <a:schemeClr val="tx2"/>
            </a:solidFill>
          </a:ln>
        </p:spPr>
        <p:txBody>
          <a:bodyPr/>
          <a:lstStyle/>
          <a:p>
            <a:r>
              <a:rPr lang="fr-BE" sz="2400" dirty="0" smtClean="0">
                <a:solidFill>
                  <a:schemeClr val="tx2"/>
                </a:solidFill>
              </a:rPr>
              <a:t>Enquête : Thérapeutiques de l’endométrite clinique (&gt;  21 J)</a:t>
            </a:r>
            <a:endParaRPr lang="fr-BE" sz="2400" dirty="0">
              <a:solidFill>
                <a:schemeClr val="tx2"/>
              </a:solidFill>
            </a:endParaRPr>
          </a:p>
        </p:txBody>
      </p:sp>
      <p:sp>
        <p:nvSpPr>
          <p:cNvPr id="4" name="Espace réservé du numéro de diapositive 3"/>
          <p:cNvSpPr>
            <a:spLocks noGrp="1"/>
          </p:cNvSpPr>
          <p:nvPr>
            <p:ph type="sldNum" sz="quarter" idx="10"/>
          </p:nvPr>
        </p:nvSpPr>
        <p:spPr/>
        <p:txBody>
          <a:bodyPr/>
          <a:lstStyle/>
          <a:p>
            <a:fld id="{78EA7F27-D1AC-4F8B-97DD-BE4455A39874}" type="slidenum">
              <a:rPr lang="fr-FR" altLang="fr-FR" smtClean="0"/>
              <a:pPr/>
              <a:t>64</a:t>
            </a:fld>
            <a:endParaRPr lang="fr-FR" altLang="fr-FR"/>
          </a:p>
        </p:txBody>
      </p:sp>
      <p:graphicFrame>
        <p:nvGraphicFramePr>
          <p:cNvPr id="5" name="Tableau 4"/>
          <p:cNvGraphicFramePr>
            <a:graphicFrameLocks noGrp="1"/>
          </p:cNvGraphicFramePr>
          <p:nvPr>
            <p:extLst>
              <p:ext uri="{D42A27DB-BD31-4B8C-83A1-F6EECF244321}">
                <p14:modId xmlns:p14="http://schemas.microsoft.com/office/powerpoint/2010/main" val="1945354124"/>
              </p:ext>
            </p:extLst>
          </p:nvPr>
        </p:nvGraphicFramePr>
        <p:xfrm>
          <a:off x="467544" y="1556792"/>
          <a:ext cx="8208913" cy="4320481"/>
        </p:xfrm>
        <a:graphic>
          <a:graphicData uri="http://schemas.openxmlformats.org/drawingml/2006/table">
            <a:tbl>
              <a:tblPr/>
              <a:tblGrid>
                <a:gridCol w="4406121"/>
                <a:gridCol w="950698"/>
                <a:gridCol w="950698"/>
                <a:gridCol w="950698"/>
                <a:gridCol w="950698"/>
              </a:tblGrid>
              <a:tr h="392771">
                <a:tc>
                  <a:txBody>
                    <a:bodyPr/>
                    <a:lstStyle/>
                    <a:p>
                      <a:pPr algn="l" fontAlgn="t"/>
                      <a:r>
                        <a:rPr lang="fr-BE" sz="2000" b="0" i="0" u="none" strike="noStrike" dirty="0">
                          <a:solidFill>
                            <a:srgbClr val="000000"/>
                          </a:solidFill>
                          <a:effectLst/>
                          <a:latin typeface="Calibri"/>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fr-BE" sz="2000" b="0" i="0" u="none" strike="noStrike">
                          <a:solidFill>
                            <a:srgbClr val="000000"/>
                          </a:solidFill>
                          <a:effectLst/>
                          <a:latin typeface="Calibri"/>
                        </a:rPr>
                        <a:t>&gt; 21 J</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t"/>
                      <a:r>
                        <a:rPr lang="fr-BE" sz="2000" b="0" i="0" u="none" strike="noStrike">
                          <a:solidFill>
                            <a:srgbClr val="000000"/>
                          </a:solidFill>
                          <a:effectLst/>
                          <a:latin typeface="Calibri"/>
                        </a:rPr>
                        <a:t>&gt; 21 J</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t"/>
                      <a:r>
                        <a:rPr lang="fr-BE" sz="2000" b="0" i="0" u="none" strike="noStrike">
                          <a:solidFill>
                            <a:srgbClr val="000000"/>
                          </a:solidFill>
                          <a:effectLst/>
                          <a:latin typeface="Calibri"/>
                        </a:rPr>
                        <a:t>&gt; 21 J</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t"/>
                      <a:r>
                        <a:rPr lang="fr-BE" sz="2000" b="0" i="0" u="none" strike="noStrike">
                          <a:solidFill>
                            <a:srgbClr val="000000"/>
                          </a:solidFill>
                          <a:effectLst/>
                          <a:latin typeface="Calibri"/>
                        </a:rPr>
                        <a:t>&gt; 21 J</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r>
              <a:tr h="392771">
                <a:tc>
                  <a:txBody>
                    <a:bodyPr/>
                    <a:lstStyle/>
                    <a:p>
                      <a:pPr algn="l" fontAlgn="t"/>
                      <a:r>
                        <a:rPr lang="fr-BE" sz="2000" b="0" i="0" u="none" strike="noStrike">
                          <a:solidFill>
                            <a:srgbClr val="000000"/>
                          </a:solidFill>
                          <a:effectLst/>
                          <a:latin typeface="Calibri"/>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fr-BE" sz="2000" b="1" i="0" u="none" strike="noStrike">
                          <a:solidFill>
                            <a:srgbClr val="000000"/>
                          </a:solidFill>
                          <a:effectLst/>
                          <a:latin typeface="Calibri"/>
                        </a:rPr>
                        <a:t>Syst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1" i="0" u="none" strike="noStrike">
                          <a:solidFill>
                            <a:srgbClr val="000000"/>
                          </a:solidFill>
                          <a:effectLst/>
                          <a:latin typeface="Calibri"/>
                        </a:rPr>
                        <a:t>Pfs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1" i="0" u="none" strike="noStrike">
                          <a:solidFill>
                            <a:srgbClr val="000000"/>
                          </a:solidFill>
                          <a:effectLst/>
                          <a:latin typeface="Calibri"/>
                        </a:rPr>
                        <a:t>Jam</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1" i="0" u="none" strike="noStrike">
                          <a:solidFill>
                            <a:srgbClr val="000000"/>
                          </a:solidFill>
                          <a:effectLst/>
                          <a:latin typeface="Calibri"/>
                        </a:rPr>
                        <a:t>Tot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392771">
                <a:tc>
                  <a:txBody>
                    <a:bodyPr/>
                    <a:lstStyle/>
                    <a:p>
                      <a:pPr algn="l" fontAlgn="t"/>
                      <a:r>
                        <a:rPr lang="fr-BE" sz="2000" b="0" i="0" u="none" strike="noStrike">
                          <a:solidFill>
                            <a:srgbClr val="000000"/>
                          </a:solidFill>
                          <a:effectLst/>
                          <a:latin typeface="Calibri"/>
                        </a:rPr>
                        <a:t>Ab général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fr-BE" sz="2000" b="0" i="0" u="none" strike="noStrike">
                          <a:solidFill>
                            <a:srgbClr val="000000"/>
                          </a:solidFill>
                          <a:effectLst/>
                          <a:latin typeface="Calibri"/>
                        </a:rPr>
                        <a:t>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0" i="0" u="none" strike="noStrike">
                          <a:solidFill>
                            <a:srgbClr val="000000"/>
                          </a:solidFill>
                          <a:effectLst/>
                          <a:latin typeface="Calibri"/>
                        </a:rPr>
                        <a:t>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0" i="0" u="none" strike="noStrike">
                          <a:solidFill>
                            <a:srgbClr val="000000"/>
                          </a:solidFill>
                          <a:effectLst/>
                          <a:latin typeface="Calibri"/>
                        </a:rPr>
                        <a:t>12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0" i="0" u="none" strike="noStrike">
                          <a:solidFill>
                            <a:srgbClr val="000000"/>
                          </a:solidFill>
                          <a:effectLst/>
                          <a:latin typeface="Calibri"/>
                        </a:rPr>
                        <a:t>19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392771">
                <a:tc>
                  <a:txBody>
                    <a:bodyPr/>
                    <a:lstStyle/>
                    <a:p>
                      <a:pPr algn="l" fontAlgn="t"/>
                      <a:r>
                        <a:rPr lang="fr-BE" sz="2000" b="0" i="0" u="none" strike="noStrike">
                          <a:solidFill>
                            <a:srgbClr val="000000"/>
                          </a:solidFill>
                          <a:effectLst/>
                          <a:latin typeface="Calibri"/>
                        </a:rPr>
                        <a:t>Ab Iut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fr-BE" sz="2000" b="0" i="0" u="none" strike="noStrike">
                          <a:solidFill>
                            <a:srgbClr val="000000"/>
                          </a:solidFill>
                          <a:effectLst/>
                          <a:latin typeface="Calibri"/>
                        </a:rPr>
                        <a:t>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0" i="0" u="none" strike="noStrike" dirty="0">
                          <a:solidFill>
                            <a:srgbClr val="000000"/>
                          </a:solidFill>
                          <a:effectLst/>
                          <a:latin typeface="Calibri"/>
                        </a:rPr>
                        <a:t>17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0" i="0" u="none" strike="noStrike">
                          <a:solidFill>
                            <a:srgbClr val="000000"/>
                          </a:solidFill>
                          <a:effectLst/>
                          <a:latin typeface="Calibri"/>
                        </a:rPr>
                        <a:t>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0" i="0" u="none" strike="noStrike">
                          <a:solidFill>
                            <a:srgbClr val="000000"/>
                          </a:solidFill>
                          <a:effectLst/>
                          <a:latin typeface="Calibri"/>
                        </a:rPr>
                        <a:t>21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392771">
                <a:tc>
                  <a:txBody>
                    <a:bodyPr/>
                    <a:lstStyle/>
                    <a:p>
                      <a:pPr algn="l" fontAlgn="t"/>
                      <a:r>
                        <a:rPr lang="fr-BE" sz="2000" b="0" i="0" u="none" strike="noStrike">
                          <a:solidFill>
                            <a:srgbClr val="000000"/>
                          </a:solidFill>
                          <a:effectLst/>
                          <a:latin typeface="Calibri"/>
                        </a:rPr>
                        <a:t>As Iut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fr-BE" sz="2000" b="0" i="0" u="none" strike="noStrike" dirty="0">
                          <a:solidFill>
                            <a:srgbClr val="000000"/>
                          </a:solidFill>
                          <a:effectLst/>
                          <a:latin typeface="Calibri"/>
                        </a:rPr>
                        <a:t>11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0" i="0" u="none" strike="noStrike">
                          <a:solidFill>
                            <a:srgbClr val="000000"/>
                          </a:solidFill>
                          <a:effectLst/>
                          <a:latin typeface="Calibri"/>
                        </a:rPr>
                        <a:t>10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0" i="0" u="none" strike="noStrike">
                          <a:solidFill>
                            <a:srgbClr val="000000"/>
                          </a:solidFill>
                          <a:effectLst/>
                          <a:latin typeface="Calibri"/>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0" i="0" u="none" strike="noStrike">
                          <a:solidFill>
                            <a:srgbClr val="000000"/>
                          </a:solidFill>
                          <a:effectLst/>
                          <a:latin typeface="Calibri"/>
                        </a:rPr>
                        <a:t>21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392771">
                <a:tc>
                  <a:txBody>
                    <a:bodyPr/>
                    <a:lstStyle/>
                    <a:p>
                      <a:pPr algn="l" fontAlgn="t"/>
                      <a:r>
                        <a:rPr lang="fr-BE" sz="2000" b="0" i="0" u="none" strike="noStrike">
                          <a:solidFill>
                            <a:srgbClr val="000000"/>
                          </a:solidFill>
                          <a:effectLst/>
                          <a:latin typeface="Calibri"/>
                        </a:rPr>
                        <a:t>AB genéral et Iut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fr-BE" sz="2000" b="0" i="0" u="none" strike="noStrike">
                          <a:solidFill>
                            <a:srgbClr val="000000"/>
                          </a:solidFill>
                          <a:effectLst/>
                          <a:latin typeface="Calibri"/>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0" i="0" u="none" strike="noStrike">
                          <a:solidFill>
                            <a:srgbClr val="000000"/>
                          </a:solidFill>
                          <a:effectLst/>
                          <a:latin typeface="Calibri"/>
                        </a:rPr>
                        <a:t>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0" i="0" u="none" strike="noStrike">
                          <a:solidFill>
                            <a:srgbClr val="000000"/>
                          </a:solidFill>
                          <a:effectLst/>
                          <a:latin typeface="Calibri"/>
                        </a:rPr>
                        <a:t>12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0" i="0" u="none" strike="noStrike">
                          <a:solidFill>
                            <a:srgbClr val="000000"/>
                          </a:solidFill>
                          <a:effectLst/>
                          <a:latin typeface="Calibri"/>
                        </a:rPr>
                        <a:t>19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392771">
                <a:tc>
                  <a:txBody>
                    <a:bodyPr/>
                    <a:lstStyle/>
                    <a:p>
                      <a:pPr algn="l" fontAlgn="t"/>
                      <a:r>
                        <a:rPr lang="fr-BE" sz="2000" b="0" i="0" u="none" strike="noStrike">
                          <a:solidFill>
                            <a:srgbClr val="000000"/>
                          </a:solidFill>
                          <a:effectLst/>
                          <a:latin typeface="Calibri"/>
                        </a:rPr>
                        <a:t>Aintiinflammatoire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fr-BE" sz="2000" b="0" i="0" u="none" strike="noStrike">
                          <a:solidFill>
                            <a:srgbClr val="000000"/>
                          </a:solidFill>
                          <a:effectLst/>
                          <a:latin typeface="Calibri"/>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0" i="0" u="none" strike="noStrike">
                          <a:solidFill>
                            <a:srgbClr val="000000"/>
                          </a:solidFill>
                          <a:effectLst/>
                          <a:latin typeface="Calibri"/>
                        </a:rPr>
                        <a:t>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0" i="0" u="none" strike="noStrike">
                          <a:solidFill>
                            <a:srgbClr val="000000"/>
                          </a:solidFill>
                          <a:effectLst/>
                          <a:latin typeface="Calibri"/>
                        </a:rPr>
                        <a:t>17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0" i="0" u="none" strike="noStrike">
                          <a:solidFill>
                            <a:srgbClr val="000000"/>
                          </a:solidFill>
                          <a:effectLst/>
                          <a:latin typeface="Calibri"/>
                        </a:rPr>
                        <a:t>19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392771">
                <a:tc>
                  <a:txBody>
                    <a:bodyPr/>
                    <a:lstStyle/>
                    <a:p>
                      <a:pPr algn="l" fontAlgn="t"/>
                      <a:r>
                        <a:rPr lang="fr-BE" sz="2000" b="0" i="0" u="none" strike="noStrike">
                          <a:solidFill>
                            <a:srgbClr val="000000"/>
                          </a:solidFill>
                          <a:effectLst/>
                          <a:latin typeface="Calibri"/>
                        </a:rPr>
                        <a:t>PGF2a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fr-BE" sz="2000" b="0" i="0" u="none" strike="noStrike">
                          <a:solidFill>
                            <a:srgbClr val="000000"/>
                          </a:solidFill>
                          <a:effectLst/>
                          <a:latin typeface="Calibri"/>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0" i="0" u="none" strike="noStrike">
                          <a:solidFill>
                            <a:srgbClr val="000000"/>
                          </a:solidFill>
                          <a:effectLst/>
                          <a:latin typeface="Calibri"/>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0" i="0" u="none" strike="noStrike">
                          <a:solidFill>
                            <a:srgbClr val="000000"/>
                          </a:solidFill>
                          <a:effectLst/>
                          <a:latin typeface="Calibri"/>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0" i="0" u="none" strike="noStrike">
                          <a:solidFill>
                            <a:srgbClr val="000000"/>
                          </a:solidFill>
                          <a:effectLst/>
                          <a:latin typeface="Calibri"/>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392771">
                <a:tc>
                  <a:txBody>
                    <a:bodyPr/>
                    <a:lstStyle/>
                    <a:p>
                      <a:pPr algn="l" fontAlgn="t"/>
                      <a:r>
                        <a:rPr lang="fr-BE" sz="2000" b="0" i="0" u="none" strike="noStrike">
                          <a:solidFill>
                            <a:srgbClr val="000000"/>
                          </a:solidFill>
                          <a:effectLst/>
                          <a:latin typeface="Calibri"/>
                        </a:rPr>
                        <a:t>PGF2a si CJ</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fr-BE" sz="2000" b="0" i="0" u="none" strike="noStrike">
                          <a:solidFill>
                            <a:srgbClr val="000000"/>
                          </a:solidFill>
                          <a:effectLst/>
                          <a:latin typeface="Calibri"/>
                        </a:rPr>
                        <a:t>12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0" i="0" u="none" strike="noStrike">
                          <a:solidFill>
                            <a:srgbClr val="000000"/>
                          </a:solidFill>
                          <a:effectLst/>
                          <a:latin typeface="Calibri"/>
                        </a:rPr>
                        <a:t>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0" i="0" u="none" strike="noStrike">
                          <a:solidFill>
                            <a:srgbClr val="000000"/>
                          </a:solidFill>
                          <a:effectLst/>
                          <a:latin typeface="Calibri"/>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0" i="0" u="none" strike="noStrike">
                          <a:solidFill>
                            <a:srgbClr val="000000"/>
                          </a:solidFill>
                          <a:effectLst/>
                          <a:latin typeface="Calibri"/>
                        </a:rPr>
                        <a:t>20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392771">
                <a:tc>
                  <a:txBody>
                    <a:bodyPr/>
                    <a:lstStyle/>
                    <a:p>
                      <a:pPr algn="l" fontAlgn="t"/>
                      <a:r>
                        <a:rPr lang="fr-BE" sz="2000" b="0" i="0" u="none" strike="noStrike">
                          <a:solidFill>
                            <a:srgbClr val="000000"/>
                          </a:solidFill>
                          <a:effectLst/>
                          <a:latin typeface="Calibri"/>
                        </a:rPr>
                        <a:t>PGF2a même si pas de CJ</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fr-BE" sz="2000" b="0" i="0" u="none" strike="noStrike">
                          <a:solidFill>
                            <a:srgbClr val="000000"/>
                          </a:solidFill>
                          <a:effectLst/>
                          <a:latin typeface="Calibri"/>
                        </a:rPr>
                        <a:t>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0" i="0" u="none" strike="noStrike">
                          <a:solidFill>
                            <a:srgbClr val="000000"/>
                          </a:solidFill>
                          <a:effectLst/>
                          <a:latin typeface="Calibri"/>
                        </a:rPr>
                        <a:t>10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0" i="0" u="none" strike="noStrike">
                          <a:solidFill>
                            <a:srgbClr val="000000"/>
                          </a:solidFill>
                          <a:effectLst/>
                          <a:latin typeface="Calibri"/>
                        </a:rPr>
                        <a:t>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0" i="0" u="none" strike="noStrike">
                          <a:solidFill>
                            <a:srgbClr val="000000"/>
                          </a:solidFill>
                          <a:effectLst/>
                          <a:latin typeface="Calibri"/>
                        </a:rPr>
                        <a:t>21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r h="392771">
                <a:tc>
                  <a:txBody>
                    <a:bodyPr/>
                    <a:lstStyle/>
                    <a:p>
                      <a:pPr algn="l" fontAlgn="t"/>
                      <a:r>
                        <a:rPr lang="fr-BE" sz="2000" b="0" i="0" u="none" strike="noStrike">
                          <a:solidFill>
                            <a:srgbClr val="000000"/>
                          </a:solidFill>
                          <a:effectLst/>
                          <a:latin typeface="Calibri"/>
                        </a:rPr>
                        <a:t>Ocytocine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fr-BE" sz="2000" b="0" i="0" u="none" strike="noStrike">
                          <a:solidFill>
                            <a:srgbClr val="000000"/>
                          </a:solidFill>
                          <a:effectLst/>
                          <a:latin typeface="Calibri"/>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0" i="0" u="none" strike="noStrike">
                          <a:solidFill>
                            <a:srgbClr val="000000"/>
                          </a:solidFill>
                          <a:effectLst/>
                          <a:latin typeface="Calibri"/>
                        </a:rPr>
                        <a:t>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0" i="0" u="none" strike="noStrike">
                          <a:solidFill>
                            <a:srgbClr val="000000"/>
                          </a:solidFill>
                          <a:effectLst/>
                          <a:latin typeface="Calibri"/>
                        </a:rPr>
                        <a:t>13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fr-BE" sz="2000" b="0" i="0" u="none" strike="noStrike" dirty="0">
                          <a:solidFill>
                            <a:srgbClr val="000000"/>
                          </a:solidFill>
                          <a:effectLst/>
                          <a:latin typeface="Calibri"/>
                        </a:rPr>
                        <a:t>18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r>
            </a:tbl>
          </a:graphicData>
        </a:graphic>
      </p:graphicFrame>
    </p:spTree>
    <p:extLst>
      <p:ext uri="{BB962C8B-B14F-4D97-AF65-F5344CB8AC3E}">
        <p14:creationId xmlns:p14="http://schemas.microsoft.com/office/powerpoint/2010/main" val="245007087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Espace réservé du pied de page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r>
              <a:rPr lang="fr-BE" altLang="fr-FR" sz="1400" smtClean="0"/>
              <a:t>Prof. Ch. Hanzen - Les infections utérines chez la vache</a:t>
            </a:r>
            <a:endParaRPr lang="fr-FR" altLang="fr-FR" sz="1400" smtClean="0"/>
          </a:p>
        </p:txBody>
      </p:sp>
      <p:sp>
        <p:nvSpPr>
          <p:cNvPr id="124931" name="Espace réservé du numéro de diapositive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fld id="{4A749A80-438B-4185-A0E9-A4A2F9642127}" type="slidenum">
              <a:rPr lang="fr-FR" altLang="fr-FR" sz="1400"/>
              <a:pPr>
                <a:spcBef>
                  <a:spcPct val="0"/>
                </a:spcBef>
                <a:buClrTx/>
                <a:buFontTx/>
                <a:buNone/>
              </a:pPr>
              <a:t>65</a:t>
            </a:fld>
            <a:endParaRPr lang="fr-FR" altLang="fr-FR" sz="1400"/>
          </a:p>
        </p:txBody>
      </p:sp>
      <p:sp>
        <p:nvSpPr>
          <p:cNvPr id="124932" name="Rectangle 2"/>
          <p:cNvSpPr>
            <a:spLocks noGrp="1" noChangeArrowheads="1"/>
          </p:cNvSpPr>
          <p:nvPr>
            <p:ph type="title"/>
          </p:nvPr>
        </p:nvSpPr>
        <p:spPr>
          <a:xfrm>
            <a:off x="323850" y="188913"/>
            <a:ext cx="8136582" cy="936625"/>
          </a:xfrm>
          <a:ln>
            <a:solidFill>
              <a:schemeClr val="tx1"/>
            </a:solidFill>
            <a:miter lim="800000"/>
            <a:headEnd/>
            <a:tailEnd/>
          </a:ln>
        </p:spPr>
        <p:txBody>
          <a:bodyPr/>
          <a:lstStyle/>
          <a:p>
            <a:r>
              <a:rPr lang="fr-BE" altLang="fr-FR" sz="2600" dirty="0" smtClean="0"/>
              <a:t>Spécialités à usage </a:t>
            </a:r>
            <a:r>
              <a:rPr lang="fr-BE" altLang="fr-FR" sz="2600" dirty="0" err="1" smtClean="0"/>
              <a:t>intrautérin</a:t>
            </a:r>
            <a:r>
              <a:rPr lang="fr-BE" altLang="fr-FR" dirty="0" smtClean="0"/>
              <a:t> </a:t>
            </a:r>
            <a:r>
              <a:rPr lang="fr-BE" altLang="fr-FR" sz="1800" dirty="0" smtClean="0"/>
              <a:t>(Consulté le 27 octobre 2015) </a:t>
            </a:r>
            <a:r>
              <a:rPr lang="fr-BE" altLang="fr-FR" sz="2600" dirty="0" smtClean="0"/>
              <a:t/>
            </a:r>
            <a:br>
              <a:rPr lang="fr-BE" altLang="fr-FR" sz="2600" dirty="0" smtClean="0"/>
            </a:br>
            <a:r>
              <a:rPr lang="fr-BE" altLang="fr-FR" sz="2000" dirty="0" smtClean="0">
                <a:solidFill>
                  <a:srgbClr val="FFFF66"/>
                </a:solidFill>
              </a:rPr>
              <a:t>(</a:t>
            </a:r>
            <a:r>
              <a:rPr lang="fr-FR" altLang="fr-FR" sz="2000" dirty="0" smtClean="0">
                <a:solidFill>
                  <a:srgbClr val="FFFF66"/>
                </a:solidFill>
                <a:hlinkClick r:id="rId2"/>
              </a:rPr>
              <a:t>http://www.cbip-vet.be/fr/texts/FIUTOOL1AL2o.php</a:t>
            </a:r>
            <a:r>
              <a:rPr lang="fr-FR" altLang="fr-FR" sz="2000" dirty="0" smtClean="0">
                <a:solidFill>
                  <a:srgbClr val="FFFF66"/>
                </a:solidFill>
              </a:rPr>
              <a:t> </a:t>
            </a:r>
          </a:p>
        </p:txBody>
      </p:sp>
      <p:sp>
        <p:nvSpPr>
          <p:cNvPr id="124933" name="Rectangle 3"/>
          <p:cNvSpPr>
            <a:spLocks noGrp="1" noChangeArrowheads="1"/>
          </p:cNvSpPr>
          <p:nvPr>
            <p:ph type="body" idx="1"/>
          </p:nvPr>
        </p:nvSpPr>
        <p:spPr>
          <a:xfrm>
            <a:off x="179512" y="1628800"/>
            <a:ext cx="8494713" cy="3960440"/>
          </a:xfrm>
        </p:spPr>
        <p:txBody>
          <a:bodyPr/>
          <a:lstStyle/>
          <a:p>
            <a:pPr>
              <a:lnSpc>
                <a:spcPct val="80000"/>
              </a:lnSpc>
              <a:buFont typeface="Arial" charset="0"/>
              <a:buChar char="•"/>
            </a:pPr>
            <a:r>
              <a:rPr lang="fr-FR" altLang="fr-FR" sz="2200" dirty="0" err="1" smtClean="0"/>
              <a:t>METRICURE</a:t>
            </a:r>
            <a:r>
              <a:rPr lang="fr-FR" altLang="fr-FR" sz="2200" dirty="0" smtClean="0"/>
              <a:t> (</a:t>
            </a:r>
            <a:r>
              <a:rPr lang="fr-FR" altLang="fr-FR" sz="2200" dirty="0" err="1" smtClean="0"/>
              <a:t>Intervet</a:t>
            </a:r>
            <a:r>
              <a:rPr lang="fr-FR" altLang="fr-FR" sz="2200" dirty="0" smtClean="0"/>
              <a:t>) </a:t>
            </a:r>
          </a:p>
          <a:p>
            <a:pPr lvl="1">
              <a:lnSpc>
                <a:spcPct val="80000"/>
              </a:lnSpc>
              <a:buFont typeface="Arial" charset="0"/>
              <a:buChar char="•"/>
            </a:pPr>
            <a:r>
              <a:rPr lang="fr-FR" altLang="fr-FR" sz="2200" dirty="0" err="1" smtClean="0"/>
              <a:t>céfapirine</a:t>
            </a:r>
            <a:r>
              <a:rPr lang="fr-FR" altLang="fr-FR" sz="2200" dirty="0" smtClean="0"/>
              <a:t> (</a:t>
            </a:r>
            <a:r>
              <a:rPr lang="fr-FR" altLang="fr-FR" sz="2200" dirty="0" err="1" smtClean="0"/>
              <a:t>benzathine</a:t>
            </a:r>
            <a:r>
              <a:rPr lang="fr-FR" altLang="fr-FR" sz="2200" dirty="0" smtClean="0"/>
              <a:t>): 500 mg suspension </a:t>
            </a:r>
            <a:r>
              <a:rPr lang="fr-FR" altLang="fr-FR" sz="2200" dirty="0" err="1" smtClean="0"/>
              <a:t>iu</a:t>
            </a:r>
            <a:r>
              <a:rPr lang="fr-FR" altLang="fr-FR" sz="2200" dirty="0" smtClean="0"/>
              <a:t> (Céphalosporine)</a:t>
            </a:r>
          </a:p>
          <a:p>
            <a:pPr lvl="1">
              <a:lnSpc>
                <a:spcPct val="80000"/>
              </a:lnSpc>
              <a:buFont typeface="Arial" charset="0"/>
              <a:buChar char="•"/>
            </a:pPr>
            <a:r>
              <a:rPr lang="fr-FR" altLang="fr-FR" sz="2200" dirty="0" smtClean="0"/>
              <a:t>Posologie: Bo: 500 mg </a:t>
            </a:r>
          </a:p>
          <a:p>
            <a:pPr lvl="1">
              <a:lnSpc>
                <a:spcPct val="80000"/>
              </a:lnSpc>
              <a:buFont typeface="Arial" charset="0"/>
              <a:buChar char="•"/>
            </a:pPr>
            <a:r>
              <a:rPr lang="fr-FR" altLang="fr-FR" sz="2200" dirty="0" smtClean="0"/>
              <a:t>Viande: 2 j, Lait: 0 h </a:t>
            </a:r>
          </a:p>
          <a:p>
            <a:pPr>
              <a:lnSpc>
                <a:spcPct val="80000"/>
              </a:lnSpc>
              <a:buFont typeface="Arial" charset="0"/>
              <a:buChar char="•"/>
            </a:pPr>
            <a:r>
              <a:rPr lang="fr-FR" altLang="fr-FR" sz="2200" dirty="0" err="1" smtClean="0"/>
              <a:t>METRICYCLIN</a:t>
            </a:r>
            <a:r>
              <a:rPr lang="fr-FR" altLang="fr-FR" sz="2200" dirty="0" smtClean="0"/>
              <a:t> (</a:t>
            </a:r>
            <a:r>
              <a:rPr lang="fr-FR" altLang="fr-FR" sz="2200" dirty="0" err="1" smtClean="0"/>
              <a:t>Kela</a:t>
            </a:r>
            <a:r>
              <a:rPr lang="fr-FR" altLang="fr-FR" sz="2200" dirty="0" smtClean="0"/>
              <a:t> </a:t>
            </a:r>
            <a:r>
              <a:rPr lang="fr-FR" altLang="fr-FR" sz="2200" dirty="0" err="1" smtClean="0"/>
              <a:t>Laboratoria</a:t>
            </a:r>
            <a:r>
              <a:rPr lang="fr-FR" altLang="fr-FR" sz="2200" dirty="0" smtClean="0"/>
              <a:t>) </a:t>
            </a:r>
          </a:p>
          <a:p>
            <a:pPr lvl="1">
              <a:lnSpc>
                <a:spcPct val="80000"/>
              </a:lnSpc>
              <a:buFont typeface="Arial" charset="0"/>
              <a:buChar char="•"/>
            </a:pPr>
            <a:r>
              <a:rPr lang="fr-FR" altLang="fr-FR" sz="2200" dirty="0" err="1" smtClean="0"/>
              <a:t>chlortétracycline</a:t>
            </a:r>
            <a:r>
              <a:rPr lang="fr-FR" altLang="fr-FR" sz="2200" dirty="0" smtClean="0"/>
              <a:t> chlorhydrate: 1 g comprimé (</a:t>
            </a:r>
            <a:r>
              <a:rPr lang="fr-FR" altLang="fr-FR" sz="2200" dirty="0" err="1" smtClean="0"/>
              <a:t>oblet</a:t>
            </a:r>
            <a:r>
              <a:rPr lang="fr-FR" altLang="fr-FR" sz="2200" dirty="0" smtClean="0"/>
              <a:t>) </a:t>
            </a:r>
            <a:r>
              <a:rPr lang="fr-FR" altLang="fr-FR" sz="2200" dirty="0" err="1" smtClean="0"/>
              <a:t>iu</a:t>
            </a:r>
            <a:r>
              <a:rPr lang="fr-FR" altLang="fr-FR" sz="2200" dirty="0" smtClean="0"/>
              <a:t> </a:t>
            </a:r>
          </a:p>
          <a:p>
            <a:pPr lvl="1">
              <a:lnSpc>
                <a:spcPct val="80000"/>
              </a:lnSpc>
              <a:buFont typeface="Arial" charset="0"/>
              <a:buChar char="•"/>
            </a:pPr>
            <a:r>
              <a:rPr lang="fr-FR" altLang="fr-FR" sz="2200" dirty="0" smtClean="0"/>
              <a:t>Posologie: Bo:  traitement préventif: 1 g  traitement curatif: 1 - 2 g </a:t>
            </a:r>
          </a:p>
          <a:p>
            <a:pPr lvl="1">
              <a:lnSpc>
                <a:spcPct val="80000"/>
              </a:lnSpc>
              <a:buFont typeface="Arial" charset="0"/>
              <a:buChar char="•"/>
            </a:pPr>
            <a:r>
              <a:rPr lang="fr-FR" altLang="fr-FR" sz="2200" dirty="0" smtClean="0"/>
              <a:t>Viande: 10 j, Lait: 4 j </a:t>
            </a:r>
          </a:p>
          <a:p>
            <a:pPr>
              <a:lnSpc>
                <a:spcPct val="80000"/>
              </a:lnSpc>
              <a:buFont typeface="Arial" charset="0"/>
              <a:buChar char="•"/>
            </a:pPr>
            <a:r>
              <a:rPr lang="fr-FR" altLang="fr-FR" sz="2200" dirty="0" err="1" smtClean="0"/>
              <a:t>OBLETS</a:t>
            </a:r>
            <a:r>
              <a:rPr lang="fr-FR" altLang="fr-FR" sz="2200" dirty="0" smtClean="0"/>
              <a:t> GYNECOLOGIQUES (</a:t>
            </a:r>
            <a:r>
              <a:rPr lang="fr-FR" altLang="fr-FR" sz="2200" dirty="0" err="1" smtClean="0"/>
              <a:t>VMD</a:t>
            </a:r>
            <a:r>
              <a:rPr lang="fr-FR" altLang="fr-FR" sz="2200" dirty="0" smtClean="0"/>
              <a:t>) </a:t>
            </a:r>
          </a:p>
          <a:p>
            <a:pPr lvl="1">
              <a:lnSpc>
                <a:spcPct val="80000"/>
              </a:lnSpc>
              <a:buFont typeface="Arial" charset="0"/>
              <a:buChar char="•"/>
            </a:pPr>
            <a:r>
              <a:rPr lang="fr-FR" altLang="fr-FR" sz="2200" dirty="0" err="1" smtClean="0"/>
              <a:t>chlortétracycline</a:t>
            </a:r>
            <a:r>
              <a:rPr lang="fr-FR" altLang="fr-FR" sz="2200" dirty="0" smtClean="0"/>
              <a:t> chlorhydrate: 1.000 mg comprimé </a:t>
            </a:r>
            <a:r>
              <a:rPr lang="fr-FR" altLang="fr-FR" sz="2200" dirty="0" err="1" smtClean="0"/>
              <a:t>iu</a:t>
            </a:r>
            <a:r>
              <a:rPr lang="fr-FR" altLang="fr-FR" sz="2200" dirty="0" smtClean="0"/>
              <a:t> </a:t>
            </a:r>
          </a:p>
          <a:p>
            <a:pPr lvl="1">
              <a:lnSpc>
                <a:spcPct val="80000"/>
              </a:lnSpc>
              <a:buFont typeface="Arial" charset="0"/>
              <a:buChar char="•"/>
            </a:pPr>
            <a:r>
              <a:rPr lang="fr-FR" altLang="fr-FR" sz="2200" dirty="0" smtClean="0"/>
              <a:t>Posologie: Bo: 1.000 mg (1 - 3 j) </a:t>
            </a:r>
          </a:p>
          <a:p>
            <a:pPr lvl="1">
              <a:lnSpc>
                <a:spcPct val="80000"/>
              </a:lnSpc>
              <a:buFont typeface="Arial" charset="0"/>
              <a:buChar char="•"/>
            </a:pPr>
            <a:r>
              <a:rPr lang="fr-FR" altLang="fr-FR" sz="2200" dirty="0" smtClean="0"/>
              <a:t>Viande: 7 j, Lait: 3 j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434" name="Espace réservé du pied de page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r>
              <a:rPr lang="fr-BE" altLang="fr-FR" sz="1400" smtClean="0"/>
              <a:t>Prof. Ch. Hanzen - Les infections utérines chez la vache</a:t>
            </a:r>
            <a:endParaRPr lang="fr-FR" altLang="fr-FR" sz="1400" smtClean="0"/>
          </a:p>
        </p:txBody>
      </p:sp>
      <p:sp>
        <p:nvSpPr>
          <p:cNvPr id="18435" name="Espace réservé du numéro de diapositive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fld id="{B8A72886-115E-469B-A322-60B375A54161}" type="slidenum">
              <a:rPr lang="fr-FR" altLang="fr-FR" sz="1400"/>
              <a:pPr>
                <a:spcBef>
                  <a:spcPct val="0"/>
                </a:spcBef>
                <a:buClrTx/>
                <a:buFontTx/>
                <a:buNone/>
              </a:pPr>
              <a:t>7</a:t>
            </a:fld>
            <a:endParaRPr lang="fr-FR" altLang="fr-FR" sz="1400"/>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297" y="2276872"/>
            <a:ext cx="7981950" cy="2476500"/>
          </a:xfrm>
          <a:prstGeom prst="rect">
            <a:avLst/>
          </a:prstGeom>
          <a:solidFill>
            <a:srgbClr val="FFFFCC"/>
          </a:solidFill>
          <a:ln w="9525">
            <a:solidFill>
              <a:schemeClr val="tx2"/>
            </a:solidFill>
            <a:miter lim="800000"/>
            <a:headEnd/>
            <a:tailEnd/>
          </a:ln>
        </p:spPr>
      </p:pic>
      <p:sp>
        <p:nvSpPr>
          <p:cNvPr id="5" name="Rectangle 4"/>
          <p:cNvSpPr txBox="1">
            <a:spLocks noChangeArrowheads="1"/>
          </p:cNvSpPr>
          <p:nvPr/>
        </p:nvSpPr>
        <p:spPr>
          <a:xfrm>
            <a:off x="395288" y="476673"/>
            <a:ext cx="8061325" cy="576064"/>
          </a:xfrm>
          <a:prstGeom prst="rect">
            <a:avLst/>
          </a:prstGeom>
          <a:solidFill>
            <a:srgbClr val="800000"/>
          </a:solidFill>
          <a:ln>
            <a:miter lim="800000"/>
            <a:headEnd/>
            <a:tailEnd/>
          </a:ln>
        </p:spPr>
        <p:txBody>
          <a:bodyPr/>
          <a:lstStyle>
            <a:lvl1pPr algn="l" rtl="0" eaLnBrk="0" fontAlgn="base" hangingPunct="0">
              <a:spcBef>
                <a:spcPct val="0"/>
              </a:spcBef>
              <a:spcAft>
                <a:spcPct val="0"/>
              </a:spcAft>
              <a:defRPr sz="300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Narrow" pitchFamily="34" charset="0"/>
              </a:defRPr>
            </a:lvl2pPr>
            <a:lvl3pPr algn="l" rtl="0" eaLnBrk="0" fontAlgn="base" hangingPunct="0">
              <a:spcBef>
                <a:spcPct val="0"/>
              </a:spcBef>
              <a:spcAft>
                <a:spcPct val="0"/>
              </a:spcAft>
              <a:defRPr sz="3000">
                <a:solidFill>
                  <a:schemeClr val="tx1"/>
                </a:solidFill>
                <a:latin typeface="Arial Narrow" pitchFamily="34" charset="0"/>
              </a:defRPr>
            </a:lvl3pPr>
            <a:lvl4pPr algn="l" rtl="0" eaLnBrk="0" fontAlgn="base" hangingPunct="0">
              <a:spcBef>
                <a:spcPct val="0"/>
              </a:spcBef>
              <a:spcAft>
                <a:spcPct val="0"/>
              </a:spcAft>
              <a:defRPr sz="3000">
                <a:solidFill>
                  <a:schemeClr val="tx1"/>
                </a:solidFill>
                <a:latin typeface="Arial Narrow" pitchFamily="34" charset="0"/>
              </a:defRPr>
            </a:lvl4pPr>
            <a:lvl5pPr algn="l" rtl="0" eaLnBrk="0" fontAlgn="base" hangingPunct="0">
              <a:spcBef>
                <a:spcPct val="0"/>
              </a:spcBef>
              <a:spcAft>
                <a:spcPct val="0"/>
              </a:spcAft>
              <a:defRPr sz="3000">
                <a:solidFill>
                  <a:schemeClr val="tx1"/>
                </a:solidFill>
                <a:latin typeface="Arial Narrow" pitchFamily="34" charset="0"/>
              </a:defRPr>
            </a:lvl5pPr>
            <a:lvl6pPr marL="457200" algn="l" rtl="0" eaLnBrk="0" fontAlgn="base" hangingPunct="0">
              <a:spcBef>
                <a:spcPct val="0"/>
              </a:spcBef>
              <a:spcAft>
                <a:spcPct val="0"/>
              </a:spcAft>
              <a:defRPr sz="3000">
                <a:solidFill>
                  <a:schemeClr val="tx1"/>
                </a:solidFill>
                <a:latin typeface="Arial Narrow" pitchFamily="34" charset="0"/>
              </a:defRPr>
            </a:lvl6pPr>
            <a:lvl7pPr marL="914400" algn="l" rtl="0" eaLnBrk="0" fontAlgn="base" hangingPunct="0">
              <a:spcBef>
                <a:spcPct val="0"/>
              </a:spcBef>
              <a:spcAft>
                <a:spcPct val="0"/>
              </a:spcAft>
              <a:defRPr sz="3000">
                <a:solidFill>
                  <a:schemeClr val="tx1"/>
                </a:solidFill>
                <a:latin typeface="Arial Narrow" pitchFamily="34" charset="0"/>
              </a:defRPr>
            </a:lvl7pPr>
            <a:lvl8pPr marL="1371600" algn="l" rtl="0" eaLnBrk="0" fontAlgn="base" hangingPunct="0">
              <a:spcBef>
                <a:spcPct val="0"/>
              </a:spcBef>
              <a:spcAft>
                <a:spcPct val="0"/>
              </a:spcAft>
              <a:defRPr sz="3000">
                <a:solidFill>
                  <a:schemeClr val="tx1"/>
                </a:solidFill>
                <a:latin typeface="Arial Narrow" pitchFamily="34" charset="0"/>
              </a:defRPr>
            </a:lvl8pPr>
            <a:lvl9pPr marL="1828800" algn="l" rtl="0" eaLnBrk="0" fontAlgn="base" hangingPunct="0">
              <a:spcBef>
                <a:spcPct val="0"/>
              </a:spcBef>
              <a:spcAft>
                <a:spcPct val="0"/>
              </a:spcAft>
              <a:defRPr sz="3000">
                <a:solidFill>
                  <a:schemeClr val="tx1"/>
                </a:solidFill>
                <a:latin typeface="Arial Narrow" pitchFamily="34" charset="0"/>
              </a:defRPr>
            </a:lvl9pPr>
          </a:lstStyle>
          <a:p>
            <a:r>
              <a:rPr lang="fr-FR" altLang="fr-FR" kern="0" dirty="0" smtClean="0"/>
              <a:t>Enjeu  pathologique  de production </a:t>
            </a:r>
            <a:endParaRPr lang="fr-FR" altLang="fr-FR" sz="1700" kern="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458" name="Espace réservé du numéro de diapositive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fld id="{65230482-B214-4A84-B40C-A29C87C4390D}" type="slidenum">
              <a:rPr lang="fr-FR" altLang="fr-FR" sz="1400"/>
              <a:pPr>
                <a:spcBef>
                  <a:spcPct val="0"/>
                </a:spcBef>
                <a:buClrTx/>
                <a:buFontTx/>
                <a:buNone/>
              </a:pPr>
              <a:t>8</a:t>
            </a:fld>
            <a:endParaRPr lang="fr-FR" altLang="fr-FR" sz="1400"/>
          </a:p>
        </p:txBody>
      </p:sp>
      <p:pic>
        <p:nvPicPr>
          <p:cNvPr id="194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484313"/>
            <a:ext cx="8469313" cy="421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539750" y="407988"/>
            <a:ext cx="7561263" cy="523875"/>
          </a:xfrm>
          <a:prstGeom prst="rect">
            <a:avLst/>
          </a:prstGeom>
          <a:solidFill>
            <a:srgbClr val="FFFFCC"/>
          </a:solidFill>
          <a:ln>
            <a:solidFill>
              <a:schemeClr val="tx2"/>
            </a:solidFill>
          </a:ln>
        </p:spPr>
        <p:txBody>
          <a:bodyPr>
            <a:spAutoFit/>
          </a:bodyPr>
          <a:lstStyle/>
          <a:p>
            <a:pPr>
              <a:defRPr/>
            </a:pPr>
            <a:r>
              <a:rPr lang="fr-BE" sz="2800" dirty="0">
                <a:solidFill>
                  <a:schemeClr val="tx2"/>
                </a:solidFill>
                <a:latin typeface="+mn-lt"/>
              </a:rPr>
              <a:t>Effet de la métrite puerpérale sur l’ingestion alimentaire</a:t>
            </a:r>
          </a:p>
        </p:txBody>
      </p:sp>
      <p:sp>
        <p:nvSpPr>
          <p:cNvPr id="2" name="Forme libre 1"/>
          <p:cNvSpPr>
            <a:spLocks/>
          </p:cNvSpPr>
          <p:nvPr/>
        </p:nvSpPr>
        <p:spPr bwMode="auto">
          <a:xfrm>
            <a:off x="1473200" y="2730500"/>
            <a:ext cx="6934200" cy="1481138"/>
          </a:xfrm>
          <a:custGeom>
            <a:avLst/>
            <a:gdLst>
              <a:gd name="T0" fmla="*/ 63500 w 6934200"/>
              <a:gd name="T1" fmla="*/ 254000 h 1481140"/>
              <a:gd name="T2" fmla="*/ 165100 w 6934200"/>
              <a:gd name="T3" fmla="*/ 380994 h 1481140"/>
              <a:gd name="T4" fmla="*/ 254000 w 6934200"/>
              <a:gd name="T5" fmla="*/ 444494 h 1481140"/>
              <a:gd name="T6" fmla="*/ 444500 w 6934200"/>
              <a:gd name="T7" fmla="*/ 355600 h 1481140"/>
              <a:gd name="T8" fmla="*/ 508000 w 6934200"/>
              <a:gd name="T9" fmla="*/ 304800 h 1481140"/>
              <a:gd name="T10" fmla="*/ 723900 w 6934200"/>
              <a:gd name="T11" fmla="*/ 304800 h 1481140"/>
              <a:gd name="T12" fmla="*/ 1130300 w 6934200"/>
              <a:gd name="T13" fmla="*/ 342900 h 1481140"/>
              <a:gd name="T14" fmla="*/ 1358900 w 6934200"/>
              <a:gd name="T15" fmla="*/ 380994 h 1481140"/>
              <a:gd name="T16" fmla="*/ 1511300 w 6934200"/>
              <a:gd name="T17" fmla="*/ 482594 h 1481140"/>
              <a:gd name="T18" fmla="*/ 1600200 w 6934200"/>
              <a:gd name="T19" fmla="*/ 596894 h 1481140"/>
              <a:gd name="T20" fmla="*/ 1778000 w 6934200"/>
              <a:gd name="T21" fmla="*/ 660394 h 1481140"/>
              <a:gd name="T22" fmla="*/ 1930400 w 6934200"/>
              <a:gd name="T23" fmla="*/ 634994 h 1481140"/>
              <a:gd name="T24" fmla="*/ 2032000 w 6934200"/>
              <a:gd name="T25" fmla="*/ 520694 h 1481140"/>
              <a:gd name="T26" fmla="*/ 2209800 w 6934200"/>
              <a:gd name="T27" fmla="*/ 596894 h 1481140"/>
              <a:gd name="T28" fmla="*/ 2247900 w 6934200"/>
              <a:gd name="T29" fmla="*/ 685794 h 1481140"/>
              <a:gd name="T30" fmla="*/ 2286000 w 6934200"/>
              <a:gd name="T31" fmla="*/ 761994 h 1481140"/>
              <a:gd name="T32" fmla="*/ 2349500 w 6934200"/>
              <a:gd name="T33" fmla="*/ 914394 h 1481140"/>
              <a:gd name="T34" fmla="*/ 2400300 w 6934200"/>
              <a:gd name="T35" fmla="*/ 1028694 h 1481140"/>
              <a:gd name="T36" fmla="*/ 2425700 w 6934200"/>
              <a:gd name="T37" fmla="*/ 1104894 h 1481140"/>
              <a:gd name="T38" fmla="*/ 2476500 w 6934200"/>
              <a:gd name="T39" fmla="*/ 1231888 h 1481140"/>
              <a:gd name="T40" fmla="*/ 2540000 w 6934200"/>
              <a:gd name="T41" fmla="*/ 1079494 h 1481140"/>
              <a:gd name="T42" fmla="*/ 2565400 w 6934200"/>
              <a:gd name="T43" fmla="*/ 1003294 h 1481140"/>
              <a:gd name="T44" fmla="*/ 2641600 w 6934200"/>
              <a:gd name="T45" fmla="*/ 850894 h 1481140"/>
              <a:gd name="T46" fmla="*/ 2717800 w 6934200"/>
              <a:gd name="T47" fmla="*/ 939794 h 1481140"/>
              <a:gd name="T48" fmla="*/ 2768600 w 6934200"/>
              <a:gd name="T49" fmla="*/ 1130288 h 1481140"/>
              <a:gd name="T50" fmla="*/ 2819400 w 6934200"/>
              <a:gd name="T51" fmla="*/ 1244588 h 1481140"/>
              <a:gd name="T52" fmla="*/ 2895600 w 6934200"/>
              <a:gd name="T53" fmla="*/ 1396988 h 1481140"/>
              <a:gd name="T54" fmla="*/ 3060700 w 6934200"/>
              <a:gd name="T55" fmla="*/ 1473188 h 1481140"/>
              <a:gd name="T56" fmla="*/ 3111500 w 6934200"/>
              <a:gd name="T57" fmla="*/ 1308088 h 1481140"/>
              <a:gd name="T58" fmla="*/ 3225800 w 6934200"/>
              <a:gd name="T59" fmla="*/ 1181088 h 1481140"/>
              <a:gd name="T60" fmla="*/ 3327400 w 6934200"/>
              <a:gd name="T61" fmla="*/ 1104894 h 1481140"/>
              <a:gd name="T62" fmla="*/ 3492500 w 6934200"/>
              <a:gd name="T63" fmla="*/ 1054094 h 1481140"/>
              <a:gd name="T64" fmla="*/ 3606800 w 6934200"/>
              <a:gd name="T65" fmla="*/ 990594 h 1481140"/>
              <a:gd name="T66" fmla="*/ 3721100 w 6934200"/>
              <a:gd name="T67" fmla="*/ 952494 h 1481140"/>
              <a:gd name="T68" fmla="*/ 3835400 w 6934200"/>
              <a:gd name="T69" fmla="*/ 901694 h 1481140"/>
              <a:gd name="T70" fmla="*/ 3949700 w 6934200"/>
              <a:gd name="T71" fmla="*/ 863594 h 1481140"/>
              <a:gd name="T72" fmla="*/ 4114800 w 6934200"/>
              <a:gd name="T73" fmla="*/ 800094 h 1481140"/>
              <a:gd name="T74" fmla="*/ 4267200 w 6934200"/>
              <a:gd name="T75" fmla="*/ 774694 h 1481140"/>
              <a:gd name="T76" fmla="*/ 4470400 w 6934200"/>
              <a:gd name="T77" fmla="*/ 685794 h 1481140"/>
              <a:gd name="T78" fmla="*/ 4546600 w 6934200"/>
              <a:gd name="T79" fmla="*/ 647694 h 1481140"/>
              <a:gd name="T80" fmla="*/ 4660900 w 6934200"/>
              <a:gd name="T81" fmla="*/ 685794 h 1481140"/>
              <a:gd name="T82" fmla="*/ 4851400 w 6934200"/>
              <a:gd name="T83" fmla="*/ 558794 h 1481140"/>
              <a:gd name="T84" fmla="*/ 4902200 w 6934200"/>
              <a:gd name="T85" fmla="*/ 431794 h 1481140"/>
              <a:gd name="T86" fmla="*/ 4991100 w 6934200"/>
              <a:gd name="T87" fmla="*/ 431794 h 1481140"/>
              <a:gd name="T88" fmla="*/ 5130800 w 6934200"/>
              <a:gd name="T89" fmla="*/ 533394 h 1481140"/>
              <a:gd name="T90" fmla="*/ 5384800 w 6934200"/>
              <a:gd name="T91" fmla="*/ 469894 h 1481140"/>
              <a:gd name="T92" fmla="*/ 5486400 w 6934200"/>
              <a:gd name="T93" fmla="*/ 304800 h 1481140"/>
              <a:gd name="T94" fmla="*/ 5600700 w 6934200"/>
              <a:gd name="T95" fmla="*/ 431794 h 1481140"/>
              <a:gd name="T96" fmla="*/ 5689600 w 6934200"/>
              <a:gd name="T97" fmla="*/ 558794 h 1481140"/>
              <a:gd name="T98" fmla="*/ 5765800 w 6934200"/>
              <a:gd name="T99" fmla="*/ 507994 h 1481140"/>
              <a:gd name="T100" fmla="*/ 5829300 w 6934200"/>
              <a:gd name="T101" fmla="*/ 406394 h 1481140"/>
              <a:gd name="T102" fmla="*/ 5905500 w 6934200"/>
              <a:gd name="T103" fmla="*/ 317500 h 1481140"/>
              <a:gd name="T104" fmla="*/ 6032500 w 6934200"/>
              <a:gd name="T105" fmla="*/ 304800 h 1481140"/>
              <a:gd name="T106" fmla="*/ 6311900 w 6934200"/>
              <a:gd name="T107" fmla="*/ 355600 h 1481140"/>
              <a:gd name="T108" fmla="*/ 6515100 w 6934200"/>
              <a:gd name="T109" fmla="*/ 279400 h 1481140"/>
              <a:gd name="T110" fmla="*/ 6604000 w 6934200"/>
              <a:gd name="T111" fmla="*/ 177800 h 1481140"/>
              <a:gd name="T112" fmla="*/ 6692900 w 6934200"/>
              <a:gd name="T113" fmla="*/ 63500 h 1481140"/>
              <a:gd name="T114" fmla="*/ 6794500 w 6934200"/>
              <a:gd name="T115" fmla="*/ 0 h 1481140"/>
              <a:gd name="T116" fmla="*/ 6934200 w 6934200"/>
              <a:gd name="T117" fmla="*/ 25400 h 14811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934200" h="1481140">
                <a:moveTo>
                  <a:pt x="0" y="215900"/>
                </a:moveTo>
                <a:cubicBezTo>
                  <a:pt x="21167" y="228600"/>
                  <a:pt x="46046" y="236546"/>
                  <a:pt x="63500" y="254000"/>
                </a:cubicBezTo>
                <a:cubicBezTo>
                  <a:pt x="72966" y="263466"/>
                  <a:pt x="69699" y="280398"/>
                  <a:pt x="76200" y="292100"/>
                </a:cubicBezTo>
                <a:cubicBezTo>
                  <a:pt x="122516" y="375469"/>
                  <a:pt x="103262" y="360387"/>
                  <a:pt x="165100" y="381000"/>
                </a:cubicBezTo>
                <a:cubicBezTo>
                  <a:pt x="169333" y="393700"/>
                  <a:pt x="166907" y="411319"/>
                  <a:pt x="177800" y="419100"/>
                </a:cubicBezTo>
                <a:cubicBezTo>
                  <a:pt x="199587" y="434662"/>
                  <a:pt x="254000" y="444500"/>
                  <a:pt x="254000" y="444500"/>
                </a:cubicBezTo>
                <a:cubicBezTo>
                  <a:pt x="352477" y="378848"/>
                  <a:pt x="301240" y="403353"/>
                  <a:pt x="406400" y="368300"/>
                </a:cubicBezTo>
                <a:lnTo>
                  <a:pt x="444500" y="355600"/>
                </a:lnTo>
                <a:lnTo>
                  <a:pt x="482600" y="342900"/>
                </a:lnTo>
                <a:cubicBezTo>
                  <a:pt x="491067" y="330200"/>
                  <a:pt x="496081" y="314335"/>
                  <a:pt x="508000" y="304800"/>
                </a:cubicBezTo>
                <a:cubicBezTo>
                  <a:pt x="518453" y="296437"/>
                  <a:pt x="532713" y="292100"/>
                  <a:pt x="546100" y="292100"/>
                </a:cubicBezTo>
                <a:cubicBezTo>
                  <a:pt x="605518" y="292100"/>
                  <a:pt x="664547" y="302039"/>
                  <a:pt x="723900" y="304800"/>
                </a:cubicBezTo>
                <a:cubicBezTo>
                  <a:pt x="846607" y="310507"/>
                  <a:pt x="969433" y="313267"/>
                  <a:pt x="1092200" y="317500"/>
                </a:cubicBezTo>
                <a:cubicBezTo>
                  <a:pt x="1104900" y="325967"/>
                  <a:pt x="1116648" y="336074"/>
                  <a:pt x="1130300" y="342900"/>
                </a:cubicBezTo>
                <a:cubicBezTo>
                  <a:pt x="1160181" y="357841"/>
                  <a:pt x="1217994" y="364753"/>
                  <a:pt x="1244600" y="368300"/>
                </a:cubicBezTo>
                <a:cubicBezTo>
                  <a:pt x="1282598" y="373366"/>
                  <a:pt x="1320800" y="376767"/>
                  <a:pt x="1358900" y="381000"/>
                </a:cubicBezTo>
                <a:lnTo>
                  <a:pt x="1473200" y="457200"/>
                </a:lnTo>
                <a:lnTo>
                  <a:pt x="1511300" y="482600"/>
                </a:lnTo>
                <a:cubicBezTo>
                  <a:pt x="1574363" y="577195"/>
                  <a:pt x="1493312" y="461014"/>
                  <a:pt x="1574800" y="558800"/>
                </a:cubicBezTo>
                <a:cubicBezTo>
                  <a:pt x="1584571" y="570526"/>
                  <a:pt x="1589407" y="586107"/>
                  <a:pt x="1600200" y="596900"/>
                </a:cubicBezTo>
                <a:cubicBezTo>
                  <a:pt x="1610993" y="607693"/>
                  <a:pt x="1624352" y="616101"/>
                  <a:pt x="1638300" y="622300"/>
                </a:cubicBezTo>
                <a:cubicBezTo>
                  <a:pt x="1691034" y="645737"/>
                  <a:pt x="1723675" y="649535"/>
                  <a:pt x="1778000" y="660400"/>
                </a:cubicBezTo>
                <a:cubicBezTo>
                  <a:pt x="1816100" y="656167"/>
                  <a:pt x="1854487" y="654002"/>
                  <a:pt x="1892300" y="647700"/>
                </a:cubicBezTo>
                <a:cubicBezTo>
                  <a:pt x="1905505" y="645499"/>
                  <a:pt x="1922619" y="645893"/>
                  <a:pt x="1930400" y="635000"/>
                </a:cubicBezTo>
                <a:cubicBezTo>
                  <a:pt x="1994750" y="544909"/>
                  <a:pt x="1914069" y="573315"/>
                  <a:pt x="1993900" y="533400"/>
                </a:cubicBezTo>
                <a:cubicBezTo>
                  <a:pt x="2005874" y="527413"/>
                  <a:pt x="2019300" y="524933"/>
                  <a:pt x="2032000" y="520700"/>
                </a:cubicBezTo>
                <a:cubicBezTo>
                  <a:pt x="2172127" y="548725"/>
                  <a:pt x="2118044" y="532448"/>
                  <a:pt x="2197100" y="558800"/>
                </a:cubicBezTo>
                <a:cubicBezTo>
                  <a:pt x="2201333" y="571500"/>
                  <a:pt x="2206122" y="584028"/>
                  <a:pt x="2209800" y="596900"/>
                </a:cubicBezTo>
                <a:cubicBezTo>
                  <a:pt x="2214595" y="613683"/>
                  <a:pt x="2215624" y="631657"/>
                  <a:pt x="2222500" y="647700"/>
                </a:cubicBezTo>
                <a:cubicBezTo>
                  <a:pt x="2228513" y="661729"/>
                  <a:pt x="2241074" y="672148"/>
                  <a:pt x="2247900" y="685800"/>
                </a:cubicBezTo>
                <a:cubicBezTo>
                  <a:pt x="2253887" y="697774"/>
                  <a:pt x="2254613" y="711926"/>
                  <a:pt x="2260600" y="723900"/>
                </a:cubicBezTo>
                <a:cubicBezTo>
                  <a:pt x="2267426" y="737552"/>
                  <a:pt x="2279801" y="748052"/>
                  <a:pt x="2286000" y="762000"/>
                </a:cubicBezTo>
                <a:cubicBezTo>
                  <a:pt x="2296874" y="786466"/>
                  <a:pt x="2296548" y="815923"/>
                  <a:pt x="2311400" y="838200"/>
                </a:cubicBezTo>
                <a:cubicBezTo>
                  <a:pt x="2384193" y="947389"/>
                  <a:pt x="2296920" y="809240"/>
                  <a:pt x="2349500" y="914400"/>
                </a:cubicBezTo>
                <a:cubicBezTo>
                  <a:pt x="2356326" y="928052"/>
                  <a:pt x="2368701" y="938552"/>
                  <a:pt x="2374900" y="952500"/>
                </a:cubicBezTo>
                <a:cubicBezTo>
                  <a:pt x="2385774" y="976966"/>
                  <a:pt x="2391833" y="1003300"/>
                  <a:pt x="2400300" y="1028700"/>
                </a:cubicBezTo>
                <a:lnTo>
                  <a:pt x="2413000" y="1066800"/>
                </a:lnTo>
                <a:cubicBezTo>
                  <a:pt x="2417233" y="1079500"/>
                  <a:pt x="2418274" y="1093761"/>
                  <a:pt x="2425700" y="1104900"/>
                </a:cubicBezTo>
                <a:cubicBezTo>
                  <a:pt x="2434167" y="1117600"/>
                  <a:pt x="2444274" y="1129348"/>
                  <a:pt x="2451100" y="1143000"/>
                </a:cubicBezTo>
                <a:cubicBezTo>
                  <a:pt x="2460210" y="1161220"/>
                  <a:pt x="2472431" y="1215624"/>
                  <a:pt x="2476500" y="1231900"/>
                </a:cubicBezTo>
                <a:cubicBezTo>
                  <a:pt x="2522817" y="1092949"/>
                  <a:pt x="2448948" y="1303416"/>
                  <a:pt x="2514600" y="1155700"/>
                </a:cubicBezTo>
                <a:cubicBezTo>
                  <a:pt x="2525474" y="1131234"/>
                  <a:pt x="2531533" y="1104900"/>
                  <a:pt x="2540000" y="1079500"/>
                </a:cubicBezTo>
                <a:lnTo>
                  <a:pt x="2552700" y="1041400"/>
                </a:lnTo>
                <a:cubicBezTo>
                  <a:pt x="2556933" y="1028700"/>
                  <a:pt x="2557974" y="1014439"/>
                  <a:pt x="2565400" y="1003300"/>
                </a:cubicBezTo>
                <a:cubicBezTo>
                  <a:pt x="2638193" y="894111"/>
                  <a:pt x="2550920" y="1032260"/>
                  <a:pt x="2603500" y="927100"/>
                </a:cubicBezTo>
                <a:cubicBezTo>
                  <a:pt x="2652739" y="828623"/>
                  <a:pt x="2609678" y="946665"/>
                  <a:pt x="2641600" y="850900"/>
                </a:cubicBezTo>
                <a:cubicBezTo>
                  <a:pt x="2658533" y="855133"/>
                  <a:pt x="2681041" y="850348"/>
                  <a:pt x="2692400" y="863600"/>
                </a:cubicBezTo>
                <a:cubicBezTo>
                  <a:pt x="2709824" y="883928"/>
                  <a:pt x="2712549" y="913546"/>
                  <a:pt x="2717800" y="939800"/>
                </a:cubicBezTo>
                <a:cubicBezTo>
                  <a:pt x="2725051" y="976054"/>
                  <a:pt x="2732439" y="1018229"/>
                  <a:pt x="2743200" y="1054100"/>
                </a:cubicBezTo>
                <a:cubicBezTo>
                  <a:pt x="2750893" y="1079745"/>
                  <a:pt x="2753748" y="1108023"/>
                  <a:pt x="2768600" y="1130300"/>
                </a:cubicBezTo>
                <a:cubicBezTo>
                  <a:pt x="2777067" y="1143000"/>
                  <a:pt x="2787801" y="1154452"/>
                  <a:pt x="2794000" y="1168400"/>
                </a:cubicBezTo>
                <a:cubicBezTo>
                  <a:pt x="2804874" y="1192866"/>
                  <a:pt x="2804548" y="1222323"/>
                  <a:pt x="2819400" y="1244600"/>
                </a:cubicBezTo>
                <a:cubicBezTo>
                  <a:pt x="2827867" y="1257300"/>
                  <a:pt x="2838601" y="1268752"/>
                  <a:pt x="2844800" y="1282700"/>
                </a:cubicBezTo>
                <a:cubicBezTo>
                  <a:pt x="2864920" y="1327971"/>
                  <a:pt x="2861110" y="1362510"/>
                  <a:pt x="2895600" y="1397000"/>
                </a:cubicBezTo>
                <a:cubicBezTo>
                  <a:pt x="2906393" y="1407793"/>
                  <a:pt x="2921000" y="1413933"/>
                  <a:pt x="2933700" y="1422400"/>
                </a:cubicBezTo>
                <a:cubicBezTo>
                  <a:pt x="2967506" y="1473109"/>
                  <a:pt x="2967492" y="1493913"/>
                  <a:pt x="3060700" y="1473200"/>
                </a:cubicBezTo>
                <a:cubicBezTo>
                  <a:pt x="3073768" y="1470296"/>
                  <a:pt x="3069167" y="1447800"/>
                  <a:pt x="3073400" y="1435100"/>
                </a:cubicBezTo>
                <a:cubicBezTo>
                  <a:pt x="3078958" y="1396195"/>
                  <a:pt x="3074238" y="1337910"/>
                  <a:pt x="3111500" y="1308100"/>
                </a:cubicBezTo>
                <a:cubicBezTo>
                  <a:pt x="3121953" y="1299737"/>
                  <a:pt x="3136900" y="1299633"/>
                  <a:pt x="3149600" y="1295400"/>
                </a:cubicBezTo>
                <a:lnTo>
                  <a:pt x="3225800" y="1181100"/>
                </a:lnTo>
                <a:cubicBezTo>
                  <a:pt x="3234267" y="1168400"/>
                  <a:pt x="3238500" y="1151467"/>
                  <a:pt x="3251200" y="1143000"/>
                </a:cubicBezTo>
                <a:cubicBezTo>
                  <a:pt x="3360389" y="1070207"/>
                  <a:pt x="3222240" y="1157480"/>
                  <a:pt x="3327400" y="1104900"/>
                </a:cubicBezTo>
                <a:cubicBezTo>
                  <a:pt x="3341052" y="1098074"/>
                  <a:pt x="3350911" y="1083989"/>
                  <a:pt x="3365500" y="1079500"/>
                </a:cubicBezTo>
                <a:cubicBezTo>
                  <a:pt x="3406763" y="1066804"/>
                  <a:pt x="3451544" y="1067752"/>
                  <a:pt x="3492500" y="1054100"/>
                </a:cubicBezTo>
                <a:cubicBezTo>
                  <a:pt x="3505200" y="1049867"/>
                  <a:pt x="3518898" y="1047901"/>
                  <a:pt x="3530600" y="1041400"/>
                </a:cubicBezTo>
                <a:cubicBezTo>
                  <a:pt x="3557285" y="1026575"/>
                  <a:pt x="3577840" y="1000253"/>
                  <a:pt x="3606800" y="990600"/>
                </a:cubicBezTo>
                <a:lnTo>
                  <a:pt x="3683000" y="965200"/>
                </a:lnTo>
                <a:cubicBezTo>
                  <a:pt x="3695700" y="960967"/>
                  <a:pt x="3709961" y="959926"/>
                  <a:pt x="3721100" y="952500"/>
                </a:cubicBezTo>
                <a:cubicBezTo>
                  <a:pt x="3733800" y="944033"/>
                  <a:pt x="3745252" y="933299"/>
                  <a:pt x="3759200" y="927100"/>
                </a:cubicBezTo>
                <a:cubicBezTo>
                  <a:pt x="3783666" y="916226"/>
                  <a:pt x="3810000" y="910167"/>
                  <a:pt x="3835400" y="901700"/>
                </a:cubicBezTo>
                <a:lnTo>
                  <a:pt x="3911600" y="876300"/>
                </a:lnTo>
                <a:cubicBezTo>
                  <a:pt x="3924300" y="872067"/>
                  <a:pt x="3938561" y="871026"/>
                  <a:pt x="3949700" y="863600"/>
                </a:cubicBezTo>
                <a:cubicBezTo>
                  <a:pt x="3962400" y="855133"/>
                  <a:pt x="3973852" y="844399"/>
                  <a:pt x="3987800" y="838200"/>
                </a:cubicBezTo>
                <a:cubicBezTo>
                  <a:pt x="4042125" y="814055"/>
                  <a:pt x="4063081" y="814877"/>
                  <a:pt x="4114800" y="800100"/>
                </a:cubicBezTo>
                <a:cubicBezTo>
                  <a:pt x="4127672" y="796422"/>
                  <a:pt x="4139695" y="789601"/>
                  <a:pt x="4152900" y="787400"/>
                </a:cubicBezTo>
                <a:cubicBezTo>
                  <a:pt x="4190713" y="781098"/>
                  <a:pt x="4229100" y="778933"/>
                  <a:pt x="4267200" y="774700"/>
                </a:cubicBezTo>
                <a:cubicBezTo>
                  <a:pt x="4295597" y="767601"/>
                  <a:pt x="4375648" y="748968"/>
                  <a:pt x="4394200" y="736600"/>
                </a:cubicBezTo>
                <a:lnTo>
                  <a:pt x="4470400" y="685800"/>
                </a:lnTo>
                <a:cubicBezTo>
                  <a:pt x="4483100" y="677333"/>
                  <a:pt x="4494020" y="665227"/>
                  <a:pt x="4508500" y="660400"/>
                </a:cubicBezTo>
                <a:lnTo>
                  <a:pt x="4546600" y="647700"/>
                </a:lnTo>
                <a:lnTo>
                  <a:pt x="4622800" y="673100"/>
                </a:lnTo>
                <a:lnTo>
                  <a:pt x="4660900" y="685800"/>
                </a:lnTo>
                <a:cubicBezTo>
                  <a:pt x="4690533" y="681567"/>
                  <a:pt x="4723444" y="687292"/>
                  <a:pt x="4749800" y="673100"/>
                </a:cubicBezTo>
                <a:cubicBezTo>
                  <a:pt x="4781642" y="655954"/>
                  <a:pt x="4829509" y="597109"/>
                  <a:pt x="4851400" y="558800"/>
                </a:cubicBezTo>
                <a:cubicBezTo>
                  <a:pt x="4860793" y="542362"/>
                  <a:pt x="4869769" y="525578"/>
                  <a:pt x="4876800" y="508000"/>
                </a:cubicBezTo>
                <a:cubicBezTo>
                  <a:pt x="4886744" y="483141"/>
                  <a:pt x="4893733" y="457200"/>
                  <a:pt x="4902200" y="431800"/>
                </a:cubicBezTo>
                <a:lnTo>
                  <a:pt x="4914900" y="393700"/>
                </a:lnTo>
                <a:cubicBezTo>
                  <a:pt x="4945888" y="404029"/>
                  <a:pt x="4966481" y="407181"/>
                  <a:pt x="4991100" y="431800"/>
                </a:cubicBezTo>
                <a:cubicBezTo>
                  <a:pt x="5001893" y="442593"/>
                  <a:pt x="5005013" y="459849"/>
                  <a:pt x="5016500" y="469900"/>
                </a:cubicBezTo>
                <a:cubicBezTo>
                  <a:pt x="5070247" y="516928"/>
                  <a:pt x="5078471" y="515957"/>
                  <a:pt x="5130800" y="533400"/>
                </a:cubicBezTo>
                <a:cubicBezTo>
                  <a:pt x="5194300" y="529167"/>
                  <a:pt x="5258048" y="527728"/>
                  <a:pt x="5321300" y="520700"/>
                </a:cubicBezTo>
                <a:cubicBezTo>
                  <a:pt x="5367048" y="515617"/>
                  <a:pt x="5359764" y="504951"/>
                  <a:pt x="5384800" y="469900"/>
                </a:cubicBezTo>
                <a:cubicBezTo>
                  <a:pt x="5394388" y="456477"/>
                  <a:pt x="5438323" y="400953"/>
                  <a:pt x="5448300" y="381000"/>
                </a:cubicBezTo>
                <a:cubicBezTo>
                  <a:pt x="5500880" y="275840"/>
                  <a:pt x="5413607" y="413989"/>
                  <a:pt x="5486400" y="304800"/>
                </a:cubicBezTo>
                <a:cubicBezTo>
                  <a:pt x="5553460" y="327153"/>
                  <a:pt x="5517074" y="306361"/>
                  <a:pt x="5575300" y="393700"/>
                </a:cubicBezTo>
                <a:cubicBezTo>
                  <a:pt x="5583767" y="406400"/>
                  <a:pt x="5595873" y="417320"/>
                  <a:pt x="5600700" y="431800"/>
                </a:cubicBezTo>
                <a:cubicBezTo>
                  <a:pt x="5608461" y="455084"/>
                  <a:pt x="5624056" y="524145"/>
                  <a:pt x="5651500" y="546100"/>
                </a:cubicBezTo>
                <a:cubicBezTo>
                  <a:pt x="5661953" y="554463"/>
                  <a:pt x="5676900" y="554567"/>
                  <a:pt x="5689600" y="558800"/>
                </a:cubicBezTo>
                <a:cubicBezTo>
                  <a:pt x="5702300" y="554567"/>
                  <a:pt x="5716561" y="553526"/>
                  <a:pt x="5727700" y="546100"/>
                </a:cubicBezTo>
                <a:cubicBezTo>
                  <a:pt x="5742644" y="536137"/>
                  <a:pt x="5752002" y="519498"/>
                  <a:pt x="5765800" y="508000"/>
                </a:cubicBezTo>
                <a:cubicBezTo>
                  <a:pt x="5777526" y="498229"/>
                  <a:pt x="5791200" y="491067"/>
                  <a:pt x="5803900" y="482600"/>
                </a:cubicBezTo>
                <a:lnTo>
                  <a:pt x="5829300" y="406400"/>
                </a:lnTo>
                <a:cubicBezTo>
                  <a:pt x="5837666" y="381301"/>
                  <a:pt x="5845019" y="348105"/>
                  <a:pt x="5867400" y="330200"/>
                </a:cubicBezTo>
                <a:cubicBezTo>
                  <a:pt x="5877853" y="321837"/>
                  <a:pt x="5893526" y="323487"/>
                  <a:pt x="5905500" y="317500"/>
                </a:cubicBezTo>
                <a:cubicBezTo>
                  <a:pt x="5919152" y="310674"/>
                  <a:pt x="5930900" y="300567"/>
                  <a:pt x="5943600" y="292100"/>
                </a:cubicBezTo>
                <a:cubicBezTo>
                  <a:pt x="5973233" y="296333"/>
                  <a:pt x="6002678" y="302207"/>
                  <a:pt x="6032500" y="304800"/>
                </a:cubicBezTo>
                <a:cubicBezTo>
                  <a:pt x="6052245" y="306517"/>
                  <a:pt x="6210141" y="298370"/>
                  <a:pt x="6273800" y="330200"/>
                </a:cubicBezTo>
                <a:cubicBezTo>
                  <a:pt x="6287452" y="337026"/>
                  <a:pt x="6299200" y="347133"/>
                  <a:pt x="6311900" y="355600"/>
                </a:cubicBezTo>
                <a:cubicBezTo>
                  <a:pt x="6354233" y="351367"/>
                  <a:pt x="6397445" y="352467"/>
                  <a:pt x="6438900" y="342900"/>
                </a:cubicBezTo>
                <a:cubicBezTo>
                  <a:pt x="6465065" y="336862"/>
                  <a:pt x="6497836" y="293787"/>
                  <a:pt x="6515100" y="279400"/>
                </a:cubicBezTo>
                <a:cubicBezTo>
                  <a:pt x="6526826" y="269629"/>
                  <a:pt x="6540500" y="262467"/>
                  <a:pt x="6553200" y="254000"/>
                </a:cubicBezTo>
                <a:cubicBezTo>
                  <a:pt x="6570133" y="228600"/>
                  <a:pt x="6582414" y="199386"/>
                  <a:pt x="6604000" y="177800"/>
                </a:cubicBezTo>
                <a:cubicBezTo>
                  <a:pt x="6616700" y="165100"/>
                  <a:pt x="6631073" y="153877"/>
                  <a:pt x="6642100" y="139700"/>
                </a:cubicBezTo>
                <a:cubicBezTo>
                  <a:pt x="6660842" y="115603"/>
                  <a:pt x="6675967" y="88900"/>
                  <a:pt x="6692900" y="63500"/>
                </a:cubicBezTo>
                <a:cubicBezTo>
                  <a:pt x="6701367" y="50800"/>
                  <a:pt x="6703820" y="30227"/>
                  <a:pt x="6718300" y="25400"/>
                </a:cubicBezTo>
                <a:lnTo>
                  <a:pt x="6794500" y="0"/>
                </a:lnTo>
                <a:cubicBezTo>
                  <a:pt x="6824133" y="4233"/>
                  <a:pt x="6854047" y="6829"/>
                  <a:pt x="6883400" y="12700"/>
                </a:cubicBezTo>
                <a:cubicBezTo>
                  <a:pt x="6953593" y="26739"/>
                  <a:pt x="6899234" y="25400"/>
                  <a:pt x="6934200" y="25400"/>
                </a:cubicBez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B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506" name="Espace réservé du pied de page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r>
              <a:rPr lang="fr-BE" altLang="fr-FR" sz="1400" smtClean="0"/>
              <a:t>Prof. Ch. Hanzen - Les infections utérines chez la vache</a:t>
            </a:r>
            <a:endParaRPr lang="fr-FR" altLang="fr-FR" sz="1400" smtClean="0"/>
          </a:p>
        </p:txBody>
      </p:sp>
      <p:sp>
        <p:nvSpPr>
          <p:cNvPr id="21507" name="Espace réservé du numéro de diapositive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fld id="{0787854D-B4EE-4AD3-A4E0-BBBA8EC2833D}" type="slidenum">
              <a:rPr lang="fr-FR" altLang="fr-FR" sz="1400"/>
              <a:pPr>
                <a:spcBef>
                  <a:spcPct val="0"/>
                </a:spcBef>
                <a:buClrTx/>
                <a:buFontTx/>
                <a:buNone/>
              </a:pPr>
              <a:t>9</a:t>
            </a:fld>
            <a:endParaRPr lang="fr-FR" altLang="fr-FR" sz="1400"/>
          </a:p>
        </p:txBody>
      </p:sp>
      <p:pic>
        <p:nvPicPr>
          <p:cNvPr id="215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341438"/>
            <a:ext cx="8702675" cy="4824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7218363" y="3603625"/>
            <a:ext cx="866775" cy="400050"/>
          </a:xfrm>
          <a:prstGeom prst="rect">
            <a:avLst/>
          </a:prstGeom>
          <a:noFill/>
          <a:ln>
            <a:solidFill>
              <a:schemeClr val="tx2"/>
            </a:solidFill>
          </a:ln>
        </p:spPr>
        <p:txBody>
          <a:bodyPr wrap="none">
            <a:spAutoFit/>
          </a:bodyPr>
          <a:lstStyle/>
          <a:p>
            <a:pPr>
              <a:defRPr/>
            </a:pPr>
            <a:r>
              <a:rPr lang="fr-BE" sz="2000" dirty="0">
                <a:solidFill>
                  <a:schemeClr val="tx2">
                    <a:lumMod val="95000"/>
                    <a:lumOff val="5000"/>
                  </a:schemeClr>
                </a:solidFill>
                <a:latin typeface="+mn-lt"/>
              </a:rPr>
              <a:t>N = 23 </a:t>
            </a:r>
          </a:p>
        </p:txBody>
      </p:sp>
      <p:sp>
        <p:nvSpPr>
          <p:cNvPr id="6" name="ZoneTexte 5"/>
          <p:cNvSpPr txBox="1"/>
          <p:nvPr/>
        </p:nvSpPr>
        <p:spPr>
          <a:xfrm>
            <a:off x="8121650" y="4178300"/>
            <a:ext cx="831850" cy="400050"/>
          </a:xfrm>
          <a:prstGeom prst="rect">
            <a:avLst/>
          </a:prstGeom>
          <a:noFill/>
          <a:ln>
            <a:solidFill>
              <a:schemeClr val="tx2"/>
            </a:solidFill>
          </a:ln>
        </p:spPr>
        <p:txBody>
          <a:bodyPr>
            <a:spAutoFit/>
          </a:bodyPr>
          <a:lstStyle/>
          <a:p>
            <a:pPr>
              <a:defRPr/>
            </a:pPr>
            <a:r>
              <a:rPr lang="fr-BE" sz="2000" dirty="0">
                <a:solidFill>
                  <a:schemeClr val="tx2">
                    <a:lumMod val="95000"/>
                    <a:lumOff val="5000"/>
                  </a:schemeClr>
                </a:solidFill>
                <a:latin typeface="+mn-lt"/>
              </a:rPr>
              <a:t>N = 27 </a:t>
            </a:r>
          </a:p>
        </p:txBody>
      </p:sp>
      <p:sp>
        <p:nvSpPr>
          <p:cNvPr id="7" name="ZoneTexte 6"/>
          <p:cNvSpPr txBox="1"/>
          <p:nvPr/>
        </p:nvSpPr>
        <p:spPr>
          <a:xfrm>
            <a:off x="8147050" y="4724400"/>
            <a:ext cx="866775" cy="401638"/>
          </a:xfrm>
          <a:prstGeom prst="rect">
            <a:avLst/>
          </a:prstGeom>
          <a:noFill/>
          <a:ln>
            <a:solidFill>
              <a:schemeClr val="tx2"/>
            </a:solidFill>
          </a:ln>
        </p:spPr>
        <p:txBody>
          <a:bodyPr wrap="none">
            <a:spAutoFit/>
          </a:bodyPr>
          <a:lstStyle/>
          <a:p>
            <a:pPr>
              <a:defRPr/>
            </a:pPr>
            <a:r>
              <a:rPr lang="fr-BE" sz="2000" dirty="0">
                <a:solidFill>
                  <a:schemeClr val="tx2">
                    <a:lumMod val="95000"/>
                    <a:lumOff val="5000"/>
                  </a:schemeClr>
                </a:solidFill>
                <a:latin typeface="+mn-lt"/>
              </a:rPr>
              <a:t>N = 12 </a:t>
            </a:r>
          </a:p>
        </p:txBody>
      </p:sp>
      <p:sp>
        <p:nvSpPr>
          <p:cNvPr id="8" name="ZoneTexte 7"/>
          <p:cNvSpPr txBox="1"/>
          <p:nvPr/>
        </p:nvSpPr>
        <p:spPr>
          <a:xfrm>
            <a:off x="539750" y="407988"/>
            <a:ext cx="7424738" cy="522287"/>
          </a:xfrm>
          <a:prstGeom prst="rect">
            <a:avLst/>
          </a:prstGeom>
          <a:solidFill>
            <a:srgbClr val="FFFFCC"/>
          </a:solidFill>
          <a:ln>
            <a:solidFill>
              <a:schemeClr val="tx2"/>
            </a:solidFill>
          </a:ln>
        </p:spPr>
        <p:txBody>
          <a:bodyPr wrap="none">
            <a:spAutoFit/>
          </a:bodyPr>
          <a:lstStyle/>
          <a:p>
            <a:pPr>
              <a:defRPr/>
            </a:pPr>
            <a:r>
              <a:rPr lang="fr-BE" sz="2800" dirty="0">
                <a:solidFill>
                  <a:schemeClr val="tx2"/>
                </a:solidFill>
                <a:latin typeface="+mn-lt"/>
              </a:rPr>
              <a:t>Effet de la métrite puerpérale sur la production laitière </a:t>
            </a:r>
          </a:p>
        </p:txBody>
      </p:sp>
      <p:sp>
        <p:nvSpPr>
          <p:cNvPr id="2" name="Forme libre 1"/>
          <p:cNvSpPr>
            <a:spLocks/>
          </p:cNvSpPr>
          <p:nvPr/>
        </p:nvSpPr>
        <p:spPr bwMode="auto">
          <a:xfrm>
            <a:off x="1384300" y="3073400"/>
            <a:ext cx="6997700" cy="774700"/>
          </a:xfrm>
          <a:custGeom>
            <a:avLst/>
            <a:gdLst>
              <a:gd name="T0" fmla="*/ 0 w 6997700"/>
              <a:gd name="T1" fmla="*/ 774676 h 774704"/>
              <a:gd name="T2" fmla="*/ 63500 w 6997700"/>
              <a:gd name="T3" fmla="*/ 749276 h 774704"/>
              <a:gd name="T4" fmla="*/ 101600 w 6997700"/>
              <a:gd name="T5" fmla="*/ 723876 h 774704"/>
              <a:gd name="T6" fmla="*/ 177800 w 6997700"/>
              <a:gd name="T7" fmla="*/ 698476 h 774704"/>
              <a:gd name="T8" fmla="*/ 215900 w 6997700"/>
              <a:gd name="T9" fmla="*/ 673083 h 774704"/>
              <a:gd name="T10" fmla="*/ 254000 w 6997700"/>
              <a:gd name="T11" fmla="*/ 634983 h 774704"/>
              <a:gd name="T12" fmla="*/ 292100 w 6997700"/>
              <a:gd name="T13" fmla="*/ 622283 h 774704"/>
              <a:gd name="T14" fmla="*/ 368300 w 6997700"/>
              <a:gd name="T15" fmla="*/ 571483 h 774704"/>
              <a:gd name="T16" fmla="*/ 406400 w 6997700"/>
              <a:gd name="T17" fmla="*/ 546083 h 774704"/>
              <a:gd name="T18" fmla="*/ 444500 w 6997700"/>
              <a:gd name="T19" fmla="*/ 533383 h 774704"/>
              <a:gd name="T20" fmla="*/ 482600 w 6997700"/>
              <a:gd name="T21" fmla="*/ 507983 h 774704"/>
              <a:gd name="T22" fmla="*/ 698500 w 6997700"/>
              <a:gd name="T23" fmla="*/ 495283 h 774704"/>
              <a:gd name="T24" fmla="*/ 800100 w 6997700"/>
              <a:gd name="T25" fmla="*/ 482590 h 774704"/>
              <a:gd name="T26" fmla="*/ 838200 w 6997700"/>
              <a:gd name="T27" fmla="*/ 469890 h 774704"/>
              <a:gd name="T28" fmla="*/ 889000 w 6997700"/>
              <a:gd name="T29" fmla="*/ 457190 h 774704"/>
              <a:gd name="T30" fmla="*/ 965200 w 6997700"/>
              <a:gd name="T31" fmla="*/ 431790 h 774704"/>
              <a:gd name="T32" fmla="*/ 1524000 w 6997700"/>
              <a:gd name="T33" fmla="*/ 419090 h 774704"/>
              <a:gd name="T34" fmla="*/ 1612900 w 6997700"/>
              <a:gd name="T35" fmla="*/ 406390 h 774704"/>
              <a:gd name="T36" fmla="*/ 1651000 w 6997700"/>
              <a:gd name="T37" fmla="*/ 393690 h 774704"/>
              <a:gd name="T38" fmla="*/ 1765300 w 6997700"/>
              <a:gd name="T39" fmla="*/ 368290 h 774704"/>
              <a:gd name="T40" fmla="*/ 2146300 w 6997700"/>
              <a:gd name="T41" fmla="*/ 355590 h 774704"/>
              <a:gd name="T42" fmla="*/ 2336800 w 6997700"/>
              <a:gd name="T43" fmla="*/ 330190 h 774704"/>
              <a:gd name="T44" fmla="*/ 2425700 w 6997700"/>
              <a:gd name="T45" fmla="*/ 317490 h 774704"/>
              <a:gd name="T46" fmla="*/ 3162300 w 6997700"/>
              <a:gd name="T47" fmla="*/ 304790 h 774704"/>
              <a:gd name="T48" fmla="*/ 3276600 w 6997700"/>
              <a:gd name="T49" fmla="*/ 279397 h 774704"/>
              <a:gd name="T50" fmla="*/ 3365500 w 6997700"/>
              <a:gd name="T51" fmla="*/ 266697 h 774704"/>
              <a:gd name="T52" fmla="*/ 3848100 w 6997700"/>
              <a:gd name="T53" fmla="*/ 253997 h 774704"/>
              <a:gd name="T54" fmla="*/ 4699000 w 6997700"/>
              <a:gd name="T55" fmla="*/ 253997 h 774704"/>
              <a:gd name="T56" fmla="*/ 4749800 w 6997700"/>
              <a:gd name="T57" fmla="*/ 241297 h 774704"/>
              <a:gd name="T58" fmla="*/ 4889500 w 6997700"/>
              <a:gd name="T59" fmla="*/ 203197 h 774704"/>
              <a:gd name="T60" fmla="*/ 4927600 w 6997700"/>
              <a:gd name="T61" fmla="*/ 190497 h 774704"/>
              <a:gd name="T62" fmla="*/ 5003800 w 6997700"/>
              <a:gd name="T63" fmla="*/ 139697 h 774704"/>
              <a:gd name="T64" fmla="*/ 5080000 w 6997700"/>
              <a:gd name="T65" fmla="*/ 114297 h 774704"/>
              <a:gd name="T66" fmla="*/ 5118100 w 6997700"/>
              <a:gd name="T67" fmla="*/ 101597 h 774704"/>
              <a:gd name="T68" fmla="*/ 5689600 w 6997700"/>
              <a:gd name="T69" fmla="*/ 114297 h 774704"/>
              <a:gd name="T70" fmla="*/ 5753100 w 6997700"/>
              <a:gd name="T71" fmla="*/ 126997 h 774704"/>
              <a:gd name="T72" fmla="*/ 6019800 w 6997700"/>
              <a:gd name="T73" fmla="*/ 139697 h 774704"/>
              <a:gd name="T74" fmla="*/ 6223000 w 6997700"/>
              <a:gd name="T75" fmla="*/ 126997 h 774704"/>
              <a:gd name="T76" fmla="*/ 6362700 w 6997700"/>
              <a:gd name="T77" fmla="*/ 88904 h 774704"/>
              <a:gd name="T78" fmla="*/ 6451600 w 6997700"/>
              <a:gd name="T79" fmla="*/ 63504 h 774704"/>
              <a:gd name="T80" fmla="*/ 6616700 w 6997700"/>
              <a:gd name="T81" fmla="*/ 38104 h 774704"/>
              <a:gd name="T82" fmla="*/ 6680200 w 6997700"/>
              <a:gd name="T83" fmla="*/ 25404 h 774704"/>
              <a:gd name="T84" fmla="*/ 6896100 w 6997700"/>
              <a:gd name="T85" fmla="*/ 12704 h 774704"/>
              <a:gd name="T86" fmla="*/ 6997700 w 6997700"/>
              <a:gd name="T87" fmla="*/ 4 h 7747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997700" h="774704">
                <a:moveTo>
                  <a:pt x="0" y="774704"/>
                </a:moveTo>
                <a:cubicBezTo>
                  <a:pt x="21167" y="766237"/>
                  <a:pt x="43110" y="759499"/>
                  <a:pt x="63500" y="749304"/>
                </a:cubicBezTo>
                <a:cubicBezTo>
                  <a:pt x="77152" y="742478"/>
                  <a:pt x="87652" y="730103"/>
                  <a:pt x="101600" y="723904"/>
                </a:cubicBezTo>
                <a:cubicBezTo>
                  <a:pt x="126066" y="713030"/>
                  <a:pt x="155523" y="713356"/>
                  <a:pt x="177800" y="698504"/>
                </a:cubicBezTo>
                <a:cubicBezTo>
                  <a:pt x="190500" y="690037"/>
                  <a:pt x="204174" y="682875"/>
                  <a:pt x="215900" y="673104"/>
                </a:cubicBezTo>
                <a:cubicBezTo>
                  <a:pt x="229698" y="661606"/>
                  <a:pt x="239056" y="644967"/>
                  <a:pt x="254000" y="635004"/>
                </a:cubicBezTo>
                <a:cubicBezTo>
                  <a:pt x="265139" y="627578"/>
                  <a:pt x="280398" y="628805"/>
                  <a:pt x="292100" y="622304"/>
                </a:cubicBezTo>
                <a:cubicBezTo>
                  <a:pt x="318785" y="607479"/>
                  <a:pt x="342900" y="588437"/>
                  <a:pt x="368300" y="571504"/>
                </a:cubicBezTo>
                <a:cubicBezTo>
                  <a:pt x="381000" y="563037"/>
                  <a:pt x="391920" y="550931"/>
                  <a:pt x="406400" y="546104"/>
                </a:cubicBezTo>
                <a:cubicBezTo>
                  <a:pt x="419100" y="541871"/>
                  <a:pt x="432526" y="539391"/>
                  <a:pt x="444500" y="533404"/>
                </a:cubicBezTo>
                <a:cubicBezTo>
                  <a:pt x="458152" y="526578"/>
                  <a:pt x="467505" y="510268"/>
                  <a:pt x="482600" y="508004"/>
                </a:cubicBezTo>
                <a:cubicBezTo>
                  <a:pt x="553893" y="497310"/>
                  <a:pt x="626533" y="499537"/>
                  <a:pt x="698500" y="495304"/>
                </a:cubicBezTo>
                <a:cubicBezTo>
                  <a:pt x="732367" y="491071"/>
                  <a:pt x="766520" y="488709"/>
                  <a:pt x="800100" y="482604"/>
                </a:cubicBezTo>
                <a:cubicBezTo>
                  <a:pt x="813271" y="480209"/>
                  <a:pt x="825328" y="473582"/>
                  <a:pt x="838200" y="469904"/>
                </a:cubicBezTo>
                <a:cubicBezTo>
                  <a:pt x="854983" y="465109"/>
                  <a:pt x="872282" y="462220"/>
                  <a:pt x="889000" y="457204"/>
                </a:cubicBezTo>
                <a:cubicBezTo>
                  <a:pt x="914645" y="449511"/>
                  <a:pt x="938433" y="432412"/>
                  <a:pt x="965200" y="431804"/>
                </a:cubicBezTo>
                <a:lnTo>
                  <a:pt x="1524000" y="419104"/>
                </a:lnTo>
                <a:cubicBezTo>
                  <a:pt x="1553633" y="414871"/>
                  <a:pt x="1583547" y="412275"/>
                  <a:pt x="1612900" y="406404"/>
                </a:cubicBezTo>
                <a:cubicBezTo>
                  <a:pt x="1626027" y="403779"/>
                  <a:pt x="1638128" y="397382"/>
                  <a:pt x="1651000" y="393704"/>
                </a:cubicBezTo>
                <a:cubicBezTo>
                  <a:pt x="1670790" y="388050"/>
                  <a:pt x="1748932" y="369239"/>
                  <a:pt x="1765300" y="368304"/>
                </a:cubicBezTo>
                <a:cubicBezTo>
                  <a:pt x="1892164" y="361055"/>
                  <a:pt x="2019300" y="359837"/>
                  <a:pt x="2146300" y="355604"/>
                </a:cubicBezTo>
                <a:cubicBezTo>
                  <a:pt x="2250992" y="329431"/>
                  <a:pt x="2156869" y="350196"/>
                  <a:pt x="2336800" y="330204"/>
                </a:cubicBezTo>
                <a:cubicBezTo>
                  <a:pt x="2366551" y="326898"/>
                  <a:pt x="2395780" y="318425"/>
                  <a:pt x="2425700" y="317504"/>
                </a:cubicBezTo>
                <a:cubicBezTo>
                  <a:pt x="2671154" y="309952"/>
                  <a:pt x="2916767" y="309037"/>
                  <a:pt x="3162300" y="304804"/>
                </a:cubicBezTo>
                <a:cubicBezTo>
                  <a:pt x="3207967" y="293387"/>
                  <a:pt x="3228231" y="287466"/>
                  <a:pt x="3276600" y="279404"/>
                </a:cubicBezTo>
                <a:cubicBezTo>
                  <a:pt x="3306127" y="274483"/>
                  <a:pt x="3335595" y="268033"/>
                  <a:pt x="3365500" y="266704"/>
                </a:cubicBezTo>
                <a:cubicBezTo>
                  <a:pt x="3526264" y="259559"/>
                  <a:pt x="3687233" y="258237"/>
                  <a:pt x="3848100" y="254004"/>
                </a:cubicBezTo>
                <a:cubicBezTo>
                  <a:pt x="4145934" y="259844"/>
                  <a:pt x="4411558" y="282748"/>
                  <a:pt x="4699000" y="254004"/>
                </a:cubicBezTo>
                <a:cubicBezTo>
                  <a:pt x="4716368" y="252267"/>
                  <a:pt x="4732761" y="245090"/>
                  <a:pt x="4749800" y="241304"/>
                </a:cubicBezTo>
                <a:cubicBezTo>
                  <a:pt x="4857505" y="217370"/>
                  <a:pt x="4770557" y="242852"/>
                  <a:pt x="4889500" y="203204"/>
                </a:cubicBezTo>
                <a:cubicBezTo>
                  <a:pt x="4902200" y="198971"/>
                  <a:pt x="4916461" y="197930"/>
                  <a:pt x="4927600" y="190504"/>
                </a:cubicBezTo>
                <a:cubicBezTo>
                  <a:pt x="4953000" y="173571"/>
                  <a:pt x="4974840" y="149357"/>
                  <a:pt x="5003800" y="139704"/>
                </a:cubicBezTo>
                <a:lnTo>
                  <a:pt x="5080000" y="114304"/>
                </a:lnTo>
                <a:lnTo>
                  <a:pt x="5118100" y="101604"/>
                </a:lnTo>
                <a:lnTo>
                  <a:pt x="5689600" y="114304"/>
                </a:lnTo>
                <a:cubicBezTo>
                  <a:pt x="5711169" y="115167"/>
                  <a:pt x="5731578" y="125348"/>
                  <a:pt x="5753100" y="127004"/>
                </a:cubicBezTo>
                <a:cubicBezTo>
                  <a:pt x="5841839" y="133830"/>
                  <a:pt x="5930900" y="135471"/>
                  <a:pt x="6019800" y="139704"/>
                </a:cubicBezTo>
                <a:cubicBezTo>
                  <a:pt x="6087533" y="135471"/>
                  <a:pt x="6155440" y="133438"/>
                  <a:pt x="6223000" y="127004"/>
                </a:cubicBezTo>
                <a:cubicBezTo>
                  <a:pt x="6273262" y="122217"/>
                  <a:pt x="6315005" y="104802"/>
                  <a:pt x="6362700" y="88904"/>
                </a:cubicBezTo>
                <a:cubicBezTo>
                  <a:pt x="6399013" y="76800"/>
                  <a:pt x="6411733" y="71477"/>
                  <a:pt x="6451600" y="63504"/>
                </a:cubicBezTo>
                <a:cubicBezTo>
                  <a:pt x="6521888" y="49446"/>
                  <a:pt x="6543505" y="50303"/>
                  <a:pt x="6616700" y="38104"/>
                </a:cubicBezTo>
                <a:cubicBezTo>
                  <a:pt x="6637992" y="34555"/>
                  <a:pt x="6658703" y="27358"/>
                  <a:pt x="6680200" y="25404"/>
                </a:cubicBezTo>
                <a:cubicBezTo>
                  <a:pt x="6751995" y="18877"/>
                  <a:pt x="6824133" y="16937"/>
                  <a:pt x="6896100" y="12704"/>
                </a:cubicBezTo>
                <a:cubicBezTo>
                  <a:pt x="6989191" y="-595"/>
                  <a:pt x="6955066" y="4"/>
                  <a:pt x="6997700" y="4"/>
                </a:cubicBezTo>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B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menorca">
  <a:themeElements>
    <a:clrScheme name="">
      <a:dk1>
        <a:srgbClr val="808080"/>
      </a:dk1>
      <a:lt1>
        <a:srgbClr val="FFFFFF"/>
      </a:lt1>
      <a:dk2>
        <a:srgbClr val="3333FF"/>
      </a:dk2>
      <a:lt2>
        <a:srgbClr val="000000"/>
      </a:lt2>
      <a:accent1>
        <a:srgbClr val="00CC99"/>
      </a:accent1>
      <a:accent2>
        <a:srgbClr val="3333CC"/>
      </a:accent2>
      <a:accent3>
        <a:srgbClr val="ADADFF"/>
      </a:accent3>
      <a:accent4>
        <a:srgbClr val="DADADA"/>
      </a:accent4>
      <a:accent5>
        <a:srgbClr val="AAE2CA"/>
      </a:accent5>
      <a:accent6>
        <a:srgbClr val="2D2DB9"/>
      </a:accent6>
      <a:hlink>
        <a:srgbClr val="CCCCFF"/>
      </a:hlink>
      <a:folHlink>
        <a:srgbClr val="B2B2B2"/>
      </a:folHlink>
    </a:clrScheme>
    <a:fontScheme name="menorca">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enorc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enorc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enorc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enorc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enorc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enorc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enorc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4975</TotalTime>
  <Words>3789</Words>
  <Application>Microsoft Office PowerPoint</Application>
  <PresentationFormat>Affichage à l'écran (4:3)</PresentationFormat>
  <Paragraphs>639</Paragraphs>
  <Slides>65</Slides>
  <Notes>12</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1</vt:i4>
      </vt:variant>
      <vt:variant>
        <vt:lpstr>Titres des diapositives</vt:lpstr>
      </vt:variant>
      <vt:variant>
        <vt:i4>65</vt:i4>
      </vt:variant>
    </vt:vector>
  </HeadingPairs>
  <TitlesOfParts>
    <vt:vector size="75" baseType="lpstr">
      <vt:lpstr>Arial</vt:lpstr>
      <vt:lpstr>Arial Narrow</vt:lpstr>
      <vt:lpstr>Calibri</vt:lpstr>
      <vt:lpstr>Century Gothic</vt:lpstr>
      <vt:lpstr>Comic Sans MS</vt:lpstr>
      <vt:lpstr>Mistral</vt:lpstr>
      <vt:lpstr>Times New Roman</vt:lpstr>
      <vt:lpstr>Wingdings</vt:lpstr>
      <vt:lpstr>menorca</vt:lpstr>
      <vt:lpstr>Graphique</vt:lpstr>
      <vt:lpstr>Les infections utérines chez la vache :  quels diagnostics pour quels traitements ?</vt:lpstr>
      <vt:lpstr>Si après cette conférence, vous n’êtes pas capable de </vt:lpstr>
      <vt:lpstr>Qui êtes-vous ? (bilan mini-enqûete octobre 2015) 22 réponses </vt:lpstr>
      <vt:lpstr>Pourquoi s’intéresser  aux infections utérines ? </vt:lpstr>
      <vt:lpstr>Enjeu économique</vt:lpstr>
      <vt:lpstr>Enjeu pathologique de reproduction </vt:lpstr>
      <vt:lpstr>Présentation PowerPoint</vt:lpstr>
      <vt:lpstr>Présentation PowerPoint</vt:lpstr>
      <vt:lpstr>Présentation PowerPoint</vt:lpstr>
      <vt:lpstr>Définitions Infections utérines vous avez dit infections utérines ? </vt:lpstr>
      <vt:lpstr>Définitions Infections utérines vous avez dit infections utérines ? </vt:lpstr>
      <vt:lpstr>Préambule Contamination = processus physiologique  Infection = processus pathologique </vt:lpstr>
      <vt:lpstr>Présentation PowerPoint</vt:lpstr>
      <vt:lpstr>La métrite aigue puerpérale (MAP) ou Acute Puerperal Metritis (APM)</vt:lpstr>
      <vt:lpstr>Endométrite clinique </vt:lpstr>
      <vt:lpstr>L’endométrite clinique </vt:lpstr>
      <vt:lpstr>Le pyomètre </vt:lpstr>
      <vt:lpstr>Le pyomètre  </vt:lpstr>
      <vt:lpstr>L’endométrite subclinique (ESC) </vt:lpstr>
      <vt:lpstr>Quelle est la fréquence de ces infections utérines ? </vt:lpstr>
      <vt:lpstr>Présentation PowerPoint</vt:lpstr>
      <vt:lpstr>Comparaison of uterine infections prevalence (%) according to the stage of postpartum in irish dairy (9531 cows and 387 herds) and beef (484 cows in 109 herds) Fitzgerald et al : Communication de Williams au congrès ESDAR septembre 2013</vt:lpstr>
      <vt:lpstr>Notre enquête</vt:lpstr>
      <vt:lpstr>Prevalence of clinical and subclinical endometritis according to the method of diagnosis and stage of puerperium (Adnane and al. Submitted 2015)</vt:lpstr>
      <vt:lpstr>Comment diagnostiquer les infections utérines ? </vt:lpstr>
      <vt:lpstr>Sélection des animaux à examiner : stratégies</vt:lpstr>
      <vt:lpstr>Présentation PowerPoint</vt:lpstr>
      <vt:lpstr>Présentation PowerPoint</vt:lpstr>
      <vt:lpstr>Inspection vaginale</vt:lpstr>
      <vt:lpstr>Inspection vulvaire</vt:lpstr>
      <vt:lpstr>Examen échographique </vt:lpstr>
      <vt:lpstr>Présentation PowerPoint</vt:lpstr>
      <vt:lpstr>La cytobrosse (http://www.be.fishersci.com/) (Deguillaume 2007)</vt:lpstr>
      <vt:lpstr>Cytotape : Pascottini et al. Theriogenology 2015</vt:lpstr>
      <vt:lpstr>L’examen cytologique (Deguillaume 2007)</vt:lpstr>
      <vt:lpstr>Cytotape : Pascottini et al. Theriogenology 2015</vt:lpstr>
      <vt:lpstr>Biopsie et bactériologie </vt:lpstr>
      <vt:lpstr>Mais qu’elle est la valeur relative de ces méthodes ? </vt:lpstr>
      <vt:lpstr>Enquête : Propédeutiques de la métrite puerpérale (&lt; 21 J)</vt:lpstr>
      <vt:lpstr>Propédeutiques de l’endométrite clinique (&gt;  21 J)</vt:lpstr>
      <vt:lpstr>Which methods are used for the diagnosis of puerperal metritis ? </vt:lpstr>
      <vt:lpstr>Présentation PowerPoint</vt:lpstr>
      <vt:lpstr>Intérêt de la vaginoscopie </vt:lpstr>
      <vt:lpstr>Intérêt de la palpation manuelle  </vt:lpstr>
      <vt:lpstr>Intérêt de l’échographie  </vt:lpstr>
      <vt:lpstr>Seuils de diagnostic d’une endométrite subclinique  (Melcher Y et al. Theriogenology 2014, 82, 57-63)</vt:lpstr>
      <vt:lpstr>Pourquoi les infections utérines ? </vt:lpstr>
      <vt:lpstr>Petit rappel : période de transition = période de baisse d’immunité</vt:lpstr>
      <vt:lpstr>    Etio-pathogénie des infections utérines</vt:lpstr>
      <vt:lpstr>Présentation PowerPoint</vt:lpstr>
      <vt:lpstr>Présentation PowerPoint</vt:lpstr>
      <vt:lpstr>Bacteriology of uterine infections  (Williams EJ ESDAR congress Bologna 2013)</vt:lpstr>
      <vt:lpstr>Bacteriologie des « endométrites subcliniques » </vt:lpstr>
      <vt:lpstr>Présentation PowerPoint</vt:lpstr>
      <vt:lpstr>Comment traiter les infections utérines ?  </vt:lpstr>
      <vt:lpstr>Traitements : remarques préliminaires</vt:lpstr>
      <vt:lpstr>The uterine infections Some preliminary observations</vt:lpstr>
      <vt:lpstr>The uterine infections : the puerperal and clinical metritis</vt:lpstr>
      <vt:lpstr>The uterine infections : the puerperal and clinical metritis Some observations from Evidence Based Medicine (Haimerl and Heuwieser J.Dairy Sci. 2014, 97, 6649-6661)</vt:lpstr>
      <vt:lpstr>The uterine infections : how to « modulate »  inflammation ? Some observations (Bradford et al. J.Dairy Sci. 2014)</vt:lpstr>
      <vt:lpstr>Les autres traitements </vt:lpstr>
      <vt:lpstr>Enquête : Thérapeutiques de la métrite puerpérale (&lt;  21 J)</vt:lpstr>
      <vt:lpstr>Les infections utérines : les edométrites cliniques.</vt:lpstr>
      <vt:lpstr>Enquête : Thérapeutiques de l’endométrite clinique (&gt;  21 J)</vt:lpstr>
      <vt:lpstr>Spécialités à usage intrautérin (Consulté le 27 octobre 2015)  (http://www.cbip-vet.be/fr/texts/FIUTOOL1AL2o.php </vt:lpstr>
    </vt:vector>
  </TitlesOfParts>
  <Company>Compaq</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rétention placentaire</dc:title>
  <dc:creator>Compaq</dc:creator>
  <cp:lastModifiedBy>Hanzen Christian</cp:lastModifiedBy>
  <cp:revision>217</cp:revision>
  <dcterms:created xsi:type="dcterms:W3CDTF">1999-10-10T17:58:13Z</dcterms:created>
  <dcterms:modified xsi:type="dcterms:W3CDTF">2015-11-10T09:47:35Z</dcterms:modified>
</cp:coreProperties>
</file>