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s/slide16.xml" ContentType="application/vnd.openxmlformats-officedocument.presentationml.slide+xml"/>
  <Override PartName="/ppt/slides/slide21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s/slide19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s/slide17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60" r:id="rId1"/>
  </p:sldMasterIdLst>
  <p:notesMasterIdLst>
    <p:notesMasterId r:id="rId24"/>
  </p:notesMasterIdLst>
  <p:sldIdLst>
    <p:sldId id="271" r:id="rId2"/>
    <p:sldId id="272" r:id="rId3"/>
    <p:sldId id="274" r:id="rId4"/>
    <p:sldId id="275" r:id="rId5"/>
    <p:sldId id="276" r:id="rId6"/>
    <p:sldId id="277" r:id="rId7"/>
    <p:sldId id="278" r:id="rId8"/>
    <p:sldId id="273" r:id="rId9"/>
    <p:sldId id="279" r:id="rId10"/>
    <p:sldId id="280" r:id="rId11"/>
    <p:sldId id="281" r:id="rId12"/>
    <p:sldId id="284" r:id="rId13"/>
    <p:sldId id="283" r:id="rId14"/>
    <p:sldId id="282" r:id="rId15"/>
    <p:sldId id="285" r:id="rId16"/>
    <p:sldId id="286" r:id="rId17"/>
    <p:sldId id="287" r:id="rId18"/>
    <p:sldId id="288" r:id="rId19"/>
    <p:sldId id="289" r:id="rId20"/>
    <p:sldId id="290" r:id="rId21"/>
    <p:sldId id="291" r:id="rId22"/>
    <p:sldId id="292" r:id="rId2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>
        <p14:section name="Section par défaut" id="{238971E3-2DA3-41F0-B386-9BCF3DC97C5A}">
          <p14:sldIdLst>
            <p14:sldId id="256"/>
            <p14:sldId id="257"/>
            <p14:sldId id="258"/>
            <p14:sldId id="259"/>
            <p14:sldId id="262"/>
            <p14:sldId id="263"/>
            <p14:sldId id="264"/>
            <p14:sldId id="266"/>
            <p14:sldId id="270"/>
            <p14:sldId id="267"/>
            <p14:sldId id="269"/>
            <p14:sldId id="261"/>
          </p14:sldIdLst>
        </p14:section>
        <p14:section name="Section sans titre" id="{BBCCC523-2FE2-4B9F-8220-0008D9CAE164}">
          <p14:sldIdLst/>
        </p14:section>
      </p14:sectionLst>
    </p:ext>
    <p:ext uri="{EFAFB233-063F-42B5-8137-9DF3F51BA10A}">
      <p15:sldGuideLst xmlns:mc="http://schemas.openxmlformats.org/markup-compatibility/2006" xmlns:mv="urn:schemas-microsoft-com:mac:vml"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7B01AA"/>
    <a:srgbClr val="CCFFFF"/>
    <a:srgbClr val="99FFCC"/>
    <a:srgbClr val="87C4ED"/>
    <a:srgbClr val="FF6600"/>
  </p:clrMru>
  <p:extLst>
    <p:ext uri="{E76CE94A-603C-4142-B9EB-6D1370010A27}">
      <p14:discardImageEditData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  <p:ext uri="{FD5EFAAD-0ECE-453E-9831-46B23BE46B34}">
      <p15:chartTrackingRefBased xmlns:mc="http://schemas.openxmlformats.org/markup-compatibility/2006" xmlns:mv="urn:schemas-microsoft-com:mac:vml"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horzBarState="maximized">
    <p:restoredLeft sz="18025" autoAdjust="0"/>
    <p:restoredTop sz="94660"/>
  </p:normalViewPr>
  <p:slideViewPr>
    <p:cSldViewPr snapToGrid="0">
      <p:cViewPr>
        <p:scale>
          <a:sx n="100" d="100"/>
          <a:sy n="100" d="100"/>
        </p:scale>
        <p:origin x="216" y="-4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D03D68-6C74-4E5B-A09F-62F30516ED86}" type="datetimeFigureOut">
              <a:rPr lang="fr-FR" smtClean="0"/>
              <a:pPr/>
              <a:t>12/12/15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D3ECCD-0270-4145-849F-5C163D6E469D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135398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DB73D-5AC6-479C-AB3F-EA7C810C2025}" type="datetimeFigureOut">
              <a:rPr lang="fr-FR" smtClean="0"/>
              <a:pPr/>
              <a:t>12/12/15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9E404-0771-4EA0-B464-C61FCA6BEBD4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23801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DB73D-5AC6-479C-AB3F-EA7C810C2025}" type="datetimeFigureOut">
              <a:rPr lang="fr-FR" smtClean="0"/>
              <a:pPr/>
              <a:t>12/12/15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9E404-0771-4EA0-B464-C61FCA6BEBD4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365018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DB73D-5AC6-479C-AB3F-EA7C810C2025}" type="datetimeFigureOut">
              <a:rPr lang="fr-FR" smtClean="0"/>
              <a:pPr/>
              <a:t>12/12/15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9E404-0771-4EA0-B464-C61FCA6BEBD4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01665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DB73D-5AC6-479C-AB3F-EA7C810C2025}" type="datetimeFigureOut">
              <a:rPr lang="fr-FR" smtClean="0"/>
              <a:pPr/>
              <a:t>12/12/15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9E404-0771-4EA0-B464-C61FCA6BEBD4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875877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DB73D-5AC6-479C-AB3F-EA7C810C2025}" type="datetimeFigureOut">
              <a:rPr lang="fr-FR" smtClean="0"/>
              <a:pPr/>
              <a:t>12/12/15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9E404-0771-4EA0-B464-C61FCA6BEBD4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066098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DB73D-5AC6-479C-AB3F-EA7C810C2025}" type="datetimeFigureOut">
              <a:rPr lang="fr-FR" smtClean="0"/>
              <a:pPr/>
              <a:t>12/12/15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9E404-0771-4EA0-B464-C61FCA6BEBD4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97593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DB73D-5AC6-479C-AB3F-EA7C810C2025}" type="datetimeFigureOut">
              <a:rPr lang="fr-FR" smtClean="0"/>
              <a:pPr/>
              <a:t>12/12/15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9E404-0771-4EA0-B464-C61FCA6BEBD4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79240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DB73D-5AC6-479C-AB3F-EA7C810C2025}" type="datetimeFigureOut">
              <a:rPr lang="fr-FR" smtClean="0"/>
              <a:pPr/>
              <a:t>12/12/15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9E404-0771-4EA0-B464-C61FCA6BEBD4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919671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DB73D-5AC6-479C-AB3F-EA7C810C2025}" type="datetimeFigureOut">
              <a:rPr lang="fr-FR" smtClean="0"/>
              <a:pPr/>
              <a:t>12/12/15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9E404-0771-4EA0-B464-C61FCA6BEBD4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808777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DB73D-5AC6-479C-AB3F-EA7C810C2025}" type="datetimeFigureOut">
              <a:rPr lang="fr-FR" smtClean="0"/>
              <a:pPr/>
              <a:t>12/12/15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9E404-0771-4EA0-B464-C61FCA6BEBD4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388857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DB73D-5AC6-479C-AB3F-EA7C810C2025}" type="datetimeFigureOut">
              <a:rPr lang="fr-FR" smtClean="0"/>
              <a:pPr/>
              <a:t>12/12/15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9E404-0771-4EA0-B464-C61FCA6BEBD4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078344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2DB73D-5AC6-479C-AB3F-EA7C810C2025}" type="datetimeFigureOut">
              <a:rPr lang="fr-FR" smtClean="0"/>
              <a:pPr/>
              <a:t>12/12/15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99E404-0771-4EA0-B464-C61FCA6BEBD4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64996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13.png"/><Relationship Id="rId1" Type="http://schemas.openxmlformats.org/officeDocument/2006/relationships/video" Target="file://localhost/Users/francoiswang/Downloads/plantaire%20neuro%20mixte.mov.mp4" TargetMode="External"/><Relationship Id="rId2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16.png"/><Relationship Id="rId1" Type="http://schemas.openxmlformats.org/officeDocument/2006/relationships/video" Target="file://localhost/Users/francoiswang/Downloads/Nerf%20tibial.mov.mp4" TargetMode="External"/><Relationship Id="rId2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3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7.jpeg"/><Relationship Id="rId3" Type="http://schemas.openxmlformats.org/officeDocument/2006/relationships/image" Target="../media/image2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Relationship Id="rId3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3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jpeg"/><Relationship Id="rId5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83227" y="210509"/>
            <a:ext cx="10453253" cy="3312694"/>
          </a:xfrm>
        </p:spPr>
        <p:txBody>
          <a:bodyPr>
            <a:normAutofit fontScale="90000"/>
          </a:bodyPr>
          <a:lstStyle/>
          <a:p>
            <a:pPr algn="l"/>
            <a:r>
              <a:rPr lang="fr-FR" cap="small" dirty="0" smtClean="0">
                <a:solidFill>
                  <a:srgbClr val="3366FF"/>
                </a:solidFill>
              </a:rPr>
              <a:t>L’ENMG dans les atteintes du nerf tibial et de ses branches</a:t>
            </a:r>
            <a:r>
              <a:rPr lang="fr-FR" dirty="0" smtClean="0">
                <a:solidFill>
                  <a:srgbClr val="3366FF"/>
                </a:solidFill>
              </a:rPr>
              <a:t/>
            </a:r>
            <a:br>
              <a:rPr lang="fr-FR" dirty="0" smtClean="0">
                <a:solidFill>
                  <a:srgbClr val="3366FF"/>
                </a:solidFill>
              </a:rPr>
            </a:br>
            <a:r>
              <a:rPr lang="fr-FR" dirty="0" smtClean="0">
                <a:solidFill>
                  <a:srgbClr val="3366FF"/>
                </a:solidFill>
              </a:rPr>
              <a:t/>
            </a:r>
            <a:br>
              <a:rPr lang="fr-FR" dirty="0" smtClean="0">
                <a:solidFill>
                  <a:srgbClr val="3366FF"/>
                </a:solidFill>
              </a:rPr>
            </a:br>
            <a:endParaRPr lang="fr-FR" i="1" dirty="0">
              <a:solidFill>
                <a:srgbClr val="3366FF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413664" y="5352411"/>
            <a:ext cx="5567157" cy="641685"/>
          </a:xfrm>
        </p:spPr>
        <p:txBody>
          <a:bodyPr>
            <a:normAutofit/>
          </a:bodyPr>
          <a:lstStyle/>
          <a:p>
            <a:r>
              <a:rPr lang="fr-FR" dirty="0" smtClean="0"/>
              <a:t>FC Wang</a:t>
            </a:r>
          </a:p>
          <a:p>
            <a:endParaRPr lang="fr-FR" dirty="0"/>
          </a:p>
        </p:txBody>
      </p:sp>
      <p:pic>
        <p:nvPicPr>
          <p:cNvPr id="4" name="Espace réservé du contenu 3" descr="Sans titre.bmp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9000" y="2514599"/>
            <a:ext cx="4203700" cy="315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2794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06058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7"/>
          <p:cNvSpPr txBox="1">
            <a:spLocks/>
          </p:cNvSpPr>
          <p:nvPr/>
        </p:nvSpPr>
        <p:spPr bwMode="auto">
          <a:xfrm>
            <a:off x="350256" y="274638"/>
            <a:ext cx="10571744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uLnTx/>
                <a:uFillTx/>
                <a:latin typeface="Century Gothic"/>
                <a:ea typeface="+mj-ea"/>
                <a:cs typeface="Century Gothic"/>
              </a:rPr>
              <a:t>Atteintes isolées des NPM ou NPL</a:t>
            </a:r>
            <a:endParaRPr kumimoji="0" lang="fr-BE" sz="4400" b="1" i="0" u="none" strike="noStrike" kern="1200" cap="none" spc="0" normalizeH="0" baseline="0" noProof="0" dirty="0">
              <a:ln>
                <a:noFill/>
              </a:ln>
              <a:solidFill>
                <a:srgbClr val="FF6600"/>
              </a:solidFill>
              <a:effectLst>
                <a:outerShdw blurRad="38100" dist="38100" dir="2700000" algn="tl">
                  <a:srgbClr val="DDDDDD"/>
                </a:outerShdw>
              </a:effectLst>
              <a:uLnTx/>
              <a:uFillTx/>
              <a:latin typeface="Century Gothic"/>
              <a:ea typeface="+mj-ea"/>
              <a:cs typeface="Century Gothic"/>
            </a:endParaRPr>
          </a:p>
        </p:txBody>
      </p:sp>
      <p:sp>
        <p:nvSpPr>
          <p:cNvPr id="5" name="Espace réservé du contenu 8"/>
          <p:cNvSpPr txBox="1">
            <a:spLocks/>
          </p:cNvSpPr>
          <p:nvPr/>
        </p:nvSpPr>
        <p:spPr bwMode="auto">
          <a:xfrm>
            <a:off x="5082673" y="2113786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-1" charset="0"/>
              <a:buChar char="•"/>
              <a:tabLst/>
              <a:defRPr/>
            </a:pPr>
            <a:r>
              <a:rPr kumimoji="0" lang="fr-FR" sz="2400" i="0" u="none" strike="noStrike" kern="1200" cap="none" spc="0" normalizeH="0" baseline="0" noProof="0" dirty="0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Syndrome canalaire : </a:t>
            </a: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canal de l’abducteur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-1" charset="0"/>
              <a:buChar char="•"/>
              <a:tabLst/>
              <a:defRPr/>
            </a:pPr>
            <a:r>
              <a:rPr lang="fr-FR" sz="2400" dirty="0" smtClean="0">
                <a:solidFill>
                  <a:srgbClr val="3366FF"/>
                </a:solidFill>
                <a:latin typeface="Century Gothic"/>
                <a:cs typeface="Century Gothic"/>
              </a:rPr>
              <a:t>Syndrome de masse</a:t>
            </a:r>
            <a:endParaRPr kumimoji="0" lang="fr-FR" sz="2400" i="0" u="none" strike="noStrike" kern="1200" cap="none" spc="0" normalizeH="0" baseline="0" noProof="0" dirty="0" smtClean="0">
              <a:ln>
                <a:noFill/>
              </a:ln>
              <a:solidFill>
                <a:srgbClr val="3366FF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-1" charset="0"/>
              <a:buChar char="•"/>
              <a:tabLst/>
              <a:defRPr/>
            </a:pPr>
            <a:r>
              <a:rPr lang="fr-FR" sz="2400" dirty="0" smtClean="0">
                <a:solidFill>
                  <a:srgbClr val="3366FF"/>
                </a:solidFill>
                <a:latin typeface="Century Gothic"/>
                <a:cs typeface="Century Gothic"/>
              </a:rPr>
              <a:t>Traumatisme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-1" charset="0"/>
              <a:buChar char="•"/>
              <a:tabLst/>
              <a:defRPr/>
            </a:pPr>
            <a:r>
              <a:rPr kumimoji="0" lang="fr-FR" sz="2400" i="0" u="none" strike="noStrike" kern="1200" cap="none" spc="0" normalizeH="0" baseline="0" noProof="0" dirty="0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Microtraumatisme : atteinte </a:t>
            </a:r>
            <a:r>
              <a:rPr kumimoji="0" lang="fr-FR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neurapraxique</a:t>
            </a: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lang="fr-FR" sz="2400" i="0" u="none" strike="noStrike" kern="1200" cap="none" spc="0" normalizeH="0" baseline="0" noProof="0" dirty="0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/>
            </a:r>
            <a:br>
              <a:rPr kumimoji="0" lang="fr-FR" sz="2400" i="0" u="none" strike="noStrike" kern="1200" cap="none" spc="0" normalizeH="0" baseline="0" noProof="0" dirty="0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</a:br>
            <a:r>
              <a:rPr kumimoji="0" lang="fr-FR" sz="2400" i="0" u="none" strike="noStrike" kern="1200" cap="none" spc="0" normalizeH="0" baseline="0" noProof="0" dirty="0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du </a:t>
            </a: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NPM </a:t>
            </a:r>
            <a:r>
              <a:rPr kumimoji="0" lang="fr-FR" sz="2400" i="0" u="none" strike="noStrike" kern="1200" cap="none" spc="0" normalizeH="0" baseline="0" noProof="0" dirty="0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chez le </a:t>
            </a: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joggeur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-1" charset="0"/>
              <a:buChar char="•"/>
              <a:tabLst/>
              <a:defRPr/>
            </a:pPr>
            <a:r>
              <a:rPr lang="fr-FR" sz="2400" dirty="0" smtClean="0">
                <a:solidFill>
                  <a:srgbClr val="3366FF"/>
                </a:solidFill>
                <a:latin typeface="Century Gothic"/>
                <a:cs typeface="Century Gothic"/>
              </a:rPr>
              <a:t>FF : </a:t>
            </a:r>
            <a:r>
              <a:rPr lang="fr-FR" sz="2400" dirty="0" err="1" smtClean="0">
                <a:solidFill>
                  <a:srgbClr val="3366FF"/>
                </a:solidFill>
                <a:latin typeface="Century Gothic"/>
                <a:cs typeface="Century Gothic"/>
              </a:rPr>
              <a:t>endocrinopathie</a:t>
            </a:r>
            <a:r>
              <a:rPr lang="fr-FR" sz="2400" dirty="0" smtClean="0">
                <a:solidFill>
                  <a:srgbClr val="3366FF"/>
                </a:solidFill>
                <a:latin typeface="Century Gothic"/>
                <a:cs typeface="Century Gothic"/>
              </a:rPr>
              <a:t>, rhumatisme, HNPP</a:t>
            </a:r>
            <a:endParaRPr kumimoji="0" lang="fr-FR" sz="2400" i="0" u="none" strike="noStrike" kern="1200" cap="none" spc="0" normalizeH="0" baseline="0" noProof="0" dirty="0" smtClean="0">
              <a:ln>
                <a:noFill/>
              </a:ln>
              <a:solidFill>
                <a:srgbClr val="3366FF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-1" charset="0"/>
              <a:buChar char="•"/>
              <a:tabLst/>
              <a:defRPr/>
            </a:pPr>
            <a:endParaRPr kumimoji="0" lang="fr-FR" sz="2400" i="0" u="none" strike="noStrike" kern="1200" cap="none" spc="0" normalizeH="0" baseline="0" noProof="0" dirty="0">
              <a:ln>
                <a:noFill/>
              </a:ln>
              <a:solidFill>
                <a:srgbClr val="3366FF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</p:txBody>
      </p:sp>
      <p:grpSp>
        <p:nvGrpSpPr>
          <p:cNvPr id="7" name="Grouper 6"/>
          <p:cNvGrpSpPr/>
          <p:nvPr/>
        </p:nvGrpSpPr>
        <p:grpSpPr>
          <a:xfrm>
            <a:off x="0" y="3514725"/>
            <a:ext cx="3505200" cy="3343275"/>
            <a:chOff x="8512920" y="3514725"/>
            <a:chExt cx="3505200" cy="3343275"/>
          </a:xfrm>
        </p:grpSpPr>
        <p:pic>
          <p:nvPicPr>
            <p:cNvPr id="8" name="Picture 8" descr="C:\Users\François\Pictures\Présentation1\NPM 2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512920" y="3514725"/>
              <a:ext cx="3505200" cy="3343275"/>
            </a:xfrm>
            <a:prstGeom prst="rect">
              <a:avLst/>
            </a:prstGeom>
            <a:noFill/>
          </p:spPr>
        </p:pic>
        <p:sp>
          <p:nvSpPr>
            <p:cNvPr id="9" name="Freeform 17"/>
            <p:cNvSpPr>
              <a:spLocks/>
            </p:cNvSpPr>
            <p:nvPr/>
          </p:nvSpPr>
          <p:spPr bwMode="auto">
            <a:xfrm>
              <a:off x="10579845" y="5900738"/>
              <a:ext cx="106363" cy="96838"/>
            </a:xfrm>
            <a:custGeom>
              <a:avLst/>
              <a:gdLst/>
              <a:ahLst/>
              <a:cxnLst>
                <a:cxn ang="0">
                  <a:pos x="6" y="51"/>
                </a:cxn>
                <a:cxn ang="0">
                  <a:pos x="21" y="23"/>
                </a:cxn>
                <a:cxn ang="0">
                  <a:pos x="47" y="0"/>
                </a:cxn>
                <a:cxn ang="0">
                  <a:pos x="59" y="9"/>
                </a:cxn>
                <a:cxn ang="0">
                  <a:pos x="38" y="39"/>
                </a:cxn>
                <a:cxn ang="0">
                  <a:pos x="18" y="57"/>
                </a:cxn>
                <a:cxn ang="0">
                  <a:pos x="0" y="59"/>
                </a:cxn>
              </a:cxnLst>
              <a:rect l="0" t="0" r="r" b="b"/>
              <a:pathLst>
                <a:path w="67" h="61">
                  <a:moveTo>
                    <a:pt x="6" y="51"/>
                  </a:moveTo>
                  <a:cubicBezTo>
                    <a:pt x="8" y="40"/>
                    <a:pt x="12" y="30"/>
                    <a:pt x="21" y="23"/>
                  </a:cubicBezTo>
                  <a:cubicBezTo>
                    <a:pt x="27" y="13"/>
                    <a:pt x="39" y="8"/>
                    <a:pt x="47" y="0"/>
                  </a:cubicBezTo>
                  <a:cubicBezTo>
                    <a:pt x="52" y="3"/>
                    <a:pt x="56" y="4"/>
                    <a:pt x="59" y="9"/>
                  </a:cubicBezTo>
                  <a:cubicBezTo>
                    <a:pt x="63" y="34"/>
                    <a:pt x="67" y="37"/>
                    <a:pt x="38" y="39"/>
                  </a:cubicBezTo>
                  <a:cubicBezTo>
                    <a:pt x="27" y="43"/>
                    <a:pt x="30" y="55"/>
                    <a:pt x="18" y="57"/>
                  </a:cubicBezTo>
                  <a:cubicBezTo>
                    <a:pt x="10" y="61"/>
                    <a:pt x="15" y="59"/>
                    <a:pt x="0" y="59"/>
                  </a:cubicBezTo>
                </a:path>
              </a:pathLst>
            </a:cu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18"/>
            <p:cNvSpPr>
              <a:spLocks/>
            </p:cNvSpPr>
            <p:nvPr/>
          </p:nvSpPr>
          <p:spPr bwMode="auto">
            <a:xfrm>
              <a:off x="10370295" y="5976938"/>
              <a:ext cx="165100" cy="68263"/>
            </a:xfrm>
            <a:custGeom>
              <a:avLst/>
              <a:gdLst/>
              <a:ahLst/>
              <a:cxnLst>
                <a:cxn ang="0">
                  <a:pos x="0" y="29"/>
                </a:cxn>
                <a:cxn ang="0">
                  <a:pos x="12" y="23"/>
                </a:cxn>
                <a:cxn ang="0">
                  <a:pos x="47" y="21"/>
                </a:cxn>
                <a:cxn ang="0">
                  <a:pos x="86" y="8"/>
                </a:cxn>
                <a:cxn ang="0">
                  <a:pos x="104" y="0"/>
                </a:cxn>
                <a:cxn ang="0">
                  <a:pos x="72" y="30"/>
                </a:cxn>
                <a:cxn ang="0">
                  <a:pos x="59" y="35"/>
                </a:cxn>
                <a:cxn ang="0">
                  <a:pos x="0" y="29"/>
                </a:cxn>
              </a:cxnLst>
              <a:rect l="0" t="0" r="r" b="b"/>
              <a:pathLst>
                <a:path w="104" h="43">
                  <a:moveTo>
                    <a:pt x="0" y="29"/>
                  </a:moveTo>
                  <a:cubicBezTo>
                    <a:pt x="9" y="31"/>
                    <a:pt x="4" y="24"/>
                    <a:pt x="12" y="23"/>
                  </a:cubicBezTo>
                  <a:cubicBezTo>
                    <a:pt x="24" y="22"/>
                    <a:pt x="35" y="22"/>
                    <a:pt x="47" y="21"/>
                  </a:cubicBezTo>
                  <a:cubicBezTo>
                    <a:pt x="57" y="14"/>
                    <a:pt x="74" y="10"/>
                    <a:pt x="86" y="8"/>
                  </a:cubicBezTo>
                  <a:cubicBezTo>
                    <a:pt x="92" y="5"/>
                    <a:pt x="98" y="2"/>
                    <a:pt x="104" y="0"/>
                  </a:cubicBezTo>
                  <a:cubicBezTo>
                    <a:pt x="98" y="14"/>
                    <a:pt x="88" y="27"/>
                    <a:pt x="72" y="30"/>
                  </a:cubicBezTo>
                  <a:cubicBezTo>
                    <a:pt x="68" y="32"/>
                    <a:pt x="63" y="33"/>
                    <a:pt x="59" y="35"/>
                  </a:cubicBezTo>
                  <a:cubicBezTo>
                    <a:pt x="39" y="34"/>
                    <a:pt x="14" y="43"/>
                    <a:pt x="0" y="29"/>
                  </a:cubicBez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9"/>
            <p:cNvSpPr>
              <a:spLocks/>
            </p:cNvSpPr>
            <p:nvPr/>
          </p:nvSpPr>
          <p:spPr bwMode="auto">
            <a:xfrm>
              <a:off x="10616358" y="5953125"/>
              <a:ext cx="49213" cy="39688"/>
            </a:xfrm>
            <a:custGeom>
              <a:avLst/>
              <a:gdLst/>
              <a:ahLst/>
              <a:cxnLst>
                <a:cxn ang="0">
                  <a:pos x="3" y="18"/>
                </a:cxn>
                <a:cxn ang="0">
                  <a:pos x="16" y="9"/>
                </a:cxn>
                <a:cxn ang="0">
                  <a:pos x="25" y="3"/>
                </a:cxn>
                <a:cxn ang="0">
                  <a:pos x="4" y="19"/>
                </a:cxn>
                <a:cxn ang="0">
                  <a:pos x="10" y="10"/>
                </a:cxn>
                <a:cxn ang="0">
                  <a:pos x="6" y="13"/>
                </a:cxn>
                <a:cxn ang="0">
                  <a:pos x="18" y="10"/>
                </a:cxn>
                <a:cxn ang="0">
                  <a:pos x="31" y="1"/>
                </a:cxn>
              </a:cxnLst>
              <a:rect l="0" t="0" r="r" b="b"/>
              <a:pathLst>
                <a:path w="31" h="25">
                  <a:moveTo>
                    <a:pt x="3" y="18"/>
                  </a:moveTo>
                  <a:cubicBezTo>
                    <a:pt x="10" y="16"/>
                    <a:pt x="11" y="14"/>
                    <a:pt x="16" y="9"/>
                  </a:cubicBezTo>
                  <a:cubicBezTo>
                    <a:pt x="19" y="7"/>
                    <a:pt x="22" y="0"/>
                    <a:pt x="25" y="3"/>
                  </a:cubicBezTo>
                  <a:cubicBezTo>
                    <a:pt x="26" y="4"/>
                    <a:pt x="0" y="25"/>
                    <a:pt x="4" y="19"/>
                  </a:cubicBezTo>
                  <a:cubicBezTo>
                    <a:pt x="5" y="18"/>
                    <a:pt x="10" y="11"/>
                    <a:pt x="10" y="10"/>
                  </a:cubicBezTo>
                  <a:cubicBezTo>
                    <a:pt x="9" y="9"/>
                    <a:pt x="5" y="12"/>
                    <a:pt x="6" y="13"/>
                  </a:cubicBezTo>
                  <a:cubicBezTo>
                    <a:pt x="7" y="14"/>
                    <a:pt x="17" y="10"/>
                    <a:pt x="18" y="10"/>
                  </a:cubicBezTo>
                  <a:cubicBezTo>
                    <a:pt x="22" y="7"/>
                    <a:pt x="31" y="1"/>
                    <a:pt x="31" y="1"/>
                  </a:cubicBezTo>
                </a:path>
              </a:pathLst>
            </a:custGeom>
            <a:noFill/>
            <a:ln w="9525">
              <a:solidFill>
                <a:srgbClr val="00FF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06058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7"/>
          <p:cNvSpPr txBox="1">
            <a:spLocks/>
          </p:cNvSpPr>
          <p:nvPr/>
        </p:nvSpPr>
        <p:spPr bwMode="auto">
          <a:xfrm>
            <a:off x="350256" y="274638"/>
            <a:ext cx="10571744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BE" sz="4400" b="1" i="0" u="none" strike="noStrike" kern="1200" cap="none" spc="0" normalizeH="0" baseline="0" noProof="0" dirty="0">
              <a:ln>
                <a:noFill/>
              </a:ln>
              <a:solidFill>
                <a:srgbClr val="FF6600"/>
              </a:solidFill>
              <a:effectLst>
                <a:outerShdw blurRad="38100" dist="38100" dir="2700000" algn="tl">
                  <a:srgbClr val="DDDDDD"/>
                </a:outerShdw>
              </a:effectLst>
              <a:uLnTx/>
              <a:uFillTx/>
              <a:latin typeface="Century Gothic"/>
              <a:ea typeface="+mj-ea"/>
              <a:cs typeface="Century Gothic"/>
            </a:endParaRPr>
          </a:p>
        </p:txBody>
      </p:sp>
      <p:sp>
        <p:nvSpPr>
          <p:cNvPr id="12" name="Titre 7"/>
          <p:cNvSpPr txBox="1">
            <a:spLocks/>
          </p:cNvSpPr>
          <p:nvPr/>
        </p:nvSpPr>
        <p:spPr bwMode="auto">
          <a:xfrm>
            <a:off x="845556" y="427038"/>
            <a:ext cx="10571744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uLnTx/>
                <a:uFillTx/>
                <a:latin typeface="Century Gothic"/>
                <a:ea typeface="+mj-ea"/>
                <a:cs typeface="Century Gothic"/>
              </a:rPr>
              <a:t>Atteintes isolées du NCI</a:t>
            </a:r>
            <a:endParaRPr kumimoji="0" lang="fr-BE" sz="4400" b="1" i="0" u="none" strike="noStrike" kern="1200" cap="none" spc="0" normalizeH="0" baseline="0" noProof="0" dirty="0">
              <a:ln>
                <a:noFill/>
              </a:ln>
              <a:solidFill>
                <a:srgbClr val="FF6600"/>
              </a:solidFill>
              <a:effectLst>
                <a:outerShdw blurRad="38100" dist="38100" dir="2700000" algn="tl">
                  <a:srgbClr val="DDDDDD"/>
                </a:outerShdw>
              </a:effectLst>
              <a:uLnTx/>
              <a:uFillTx/>
              <a:latin typeface="Century Gothic"/>
              <a:ea typeface="+mj-ea"/>
              <a:cs typeface="Century Gothic"/>
            </a:endParaRPr>
          </a:p>
        </p:txBody>
      </p:sp>
      <p:pic>
        <p:nvPicPr>
          <p:cNvPr id="13" name="Image 12" descr="Gray83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 flipV="1">
            <a:off x="845556" y="1838379"/>
            <a:ext cx="2249905" cy="4611161"/>
          </a:xfrm>
          <a:prstGeom prst="rect">
            <a:avLst/>
          </a:prstGeom>
          <a:effectLst>
            <a:outerShdw blurRad="50800" dist="2794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" name="Espace réservé du contenu 8"/>
          <p:cNvSpPr txBox="1">
            <a:spLocks/>
          </p:cNvSpPr>
          <p:nvPr/>
        </p:nvSpPr>
        <p:spPr bwMode="auto">
          <a:xfrm>
            <a:off x="4942973" y="2113786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-1" charset="0"/>
              <a:buChar char="•"/>
              <a:tabLst/>
              <a:defRPr/>
            </a:pPr>
            <a:r>
              <a:rPr kumimoji="0" lang="fr-FR" sz="2400" i="0" u="none" strike="noStrike" kern="1200" cap="none" spc="0" normalizeH="0" baseline="0" noProof="0" dirty="0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Syndrome canalaire : </a:t>
            </a: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entre le </a:t>
            </a:r>
            <a:r>
              <a:rPr kumimoji="0" lang="fr-FR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fascia </a:t>
            </a: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de </a:t>
            </a:r>
            <a:b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</a:b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l’</a:t>
            </a:r>
            <a:r>
              <a:rPr kumimoji="0" lang="fr-FR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abd</a:t>
            </a: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de</a:t>
            </a:r>
            <a:r>
              <a:rPr kumimoji="0" lang="fr-FR" sz="2400" b="1" i="0" u="none" strike="noStrike" kern="1200" cap="none" spc="0" normalizeH="0" noProof="0" dirty="0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l’</a:t>
            </a:r>
            <a:r>
              <a:rPr kumimoji="0" lang="fr-FR" sz="2400" b="1" i="1" u="none" strike="noStrike" kern="1200" cap="none" spc="0" normalizeH="0" noProof="0" dirty="0" err="1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hallux</a:t>
            </a:r>
            <a:r>
              <a:rPr kumimoji="0" lang="fr-FR" sz="2400" b="1" i="0" u="none" strike="noStrike" kern="1200" cap="none" spc="0" normalizeH="0" noProof="0" dirty="0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et le calcanéum</a:t>
            </a:r>
            <a:endParaRPr kumimoji="0" lang="fr-FR" sz="2400" b="1" i="0" u="none" strike="noStrike" kern="1200" cap="none" spc="0" normalizeH="0" baseline="0" noProof="0" dirty="0" smtClean="0">
              <a:ln>
                <a:noFill/>
              </a:ln>
              <a:solidFill>
                <a:srgbClr val="3366FF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</a:pPr>
            <a:r>
              <a:rPr lang="fr-FR" sz="2400" b="1" dirty="0" smtClean="0">
                <a:solidFill>
                  <a:srgbClr val="3366FF"/>
                </a:solidFill>
                <a:latin typeface="Century Gothic"/>
                <a:cs typeface="Century Gothic"/>
              </a:rPr>
              <a:t>Syndrome de masse </a:t>
            </a:r>
            <a:r>
              <a:rPr lang="fr-FR" sz="2400" dirty="0" smtClean="0">
                <a:solidFill>
                  <a:srgbClr val="3366FF"/>
                </a:solidFill>
                <a:latin typeface="Century Gothic"/>
                <a:cs typeface="Century Gothic"/>
              </a:rPr>
              <a:t>: </a:t>
            </a:r>
            <a:r>
              <a:rPr lang="fr-FR" sz="2400" dirty="0" err="1" smtClean="0">
                <a:solidFill>
                  <a:srgbClr val="3366FF"/>
                </a:solidFill>
                <a:latin typeface="Century Gothic"/>
                <a:cs typeface="Century Gothic"/>
              </a:rPr>
              <a:t>abd</a:t>
            </a:r>
            <a:r>
              <a:rPr lang="fr-FR" sz="2400" dirty="0" smtClean="0">
                <a:solidFill>
                  <a:srgbClr val="3366FF"/>
                </a:solidFill>
                <a:latin typeface="Century Gothic"/>
                <a:cs typeface="Century Gothic"/>
              </a:rPr>
              <a:t> du V hypertrophié, muscle surnuméraire, épine calcanéenne, </a:t>
            </a:r>
            <a:br>
              <a:rPr lang="fr-FR" sz="2400" dirty="0" smtClean="0">
                <a:solidFill>
                  <a:srgbClr val="3366FF"/>
                </a:solidFill>
                <a:latin typeface="Century Gothic"/>
                <a:cs typeface="Century Gothic"/>
              </a:rPr>
            </a:br>
            <a:r>
              <a:rPr lang="fr-FR" sz="2400" dirty="0" smtClean="0">
                <a:solidFill>
                  <a:srgbClr val="3366FF"/>
                </a:solidFill>
                <a:latin typeface="Century Gothic"/>
                <a:cs typeface="Century Gothic"/>
              </a:rPr>
              <a:t>inflammation avec épaississement </a:t>
            </a:r>
            <a:br>
              <a:rPr lang="fr-FR" sz="2400" dirty="0" smtClean="0">
                <a:solidFill>
                  <a:srgbClr val="3366FF"/>
                </a:solidFill>
                <a:latin typeface="Century Gothic"/>
                <a:cs typeface="Century Gothic"/>
              </a:rPr>
            </a:br>
            <a:r>
              <a:rPr lang="fr-FR" sz="2400" dirty="0" smtClean="0">
                <a:solidFill>
                  <a:srgbClr val="3366FF"/>
                </a:solidFill>
                <a:latin typeface="Century Gothic"/>
                <a:cs typeface="Century Gothic"/>
              </a:rPr>
              <a:t>de l’aponévrose plantaire</a:t>
            </a:r>
            <a:endParaRPr kumimoji="0" lang="fr-FR" sz="2400" i="0" u="none" strike="noStrike" kern="1200" cap="none" spc="0" normalizeH="0" baseline="0" noProof="0" dirty="0" smtClean="0">
              <a:ln>
                <a:noFill/>
              </a:ln>
              <a:solidFill>
                <a:srgbClr val="3366FF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-1" charset="0"/>
              <a:buChar char="•"/>
              <a:tabLst/>
              <a:defRPr/>
            </a:pPr>
            <a:r>
              <a:rPr lang="fr-FR" sz="2400" dirty="0" smtClean="0">
                <a:solidFill>
                  <a:srgbClr val="3366FF"/>
                </a:solidFill>
                <a:latin typeface="Century Gothic"/>
                <a:cs typeface="Century Gothic"/>
              </a:rPr>
              <a:t>Traumatisme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-1" charset="0"/>
              <a:buChar char="•"/>
              <a:tabLst/>
              <a:defRPr/>
            </a:pPr>
            <a:r>
              <a:rPr kumimoji="0" lang="fr-FR" sz="2400" i="0" u="none" strike="noStrike" kern="1200" cap="none" spc="0" normalizeH="0" baseline="0" noProof="0" dirty="0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Microtraumatisme : </a:t>
            </a: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étiré </a:t>
            </a:r>
            <a:r>
              <a:rPr kumimoji="0" lang="fr-FR" sz="2400" i="0" u="none" strike="noStrike" kern="1200" cap="none" spc="0" normalizeH="0" baseline="0" noProof="0" dirty="0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lors de son </a:t>
            </a:r>
            <a:br>
              <a:rPr kumimoji="0" lang="fr-FR" sz="2400" i="0" u="none" strike="noStrike" kern="1200" cap="none" spc="0" normalizeH="0" baseline="0" noProof="0" dirty="0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</a:br>
            <a:r>
              <a:rPr kumimoji="0" lang="fr-FR" sz="24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horizontalisation</a:t>
            </a:r>
            <a:endParaRPr kumimoji="0" lang="fr-FR" sz="2400" b="1" i="0" u="none" strike="noStrike" kern="1200" cap="none" spc="0" normalizeH="0" baseline="0" noProof="0" dirty="0" smtClean="0">
              <a:ln>
                <a:noFill/>
              </a:ln>
              <a:solidFill>
                <a:srgbClr val="3366FF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-1" charset="0"/>
              <a:buChar char="•"/>
              <a:tabLst/>
              <a:defRPr/>
            </a:pPr>
            <a:r>
              <a:rPr lang="fr-FR" sz="2400" dirty="0" smtClean="0">
                <a:solidFill>
                  <a:srgbClr val="3366FF"/>
                </a:solidFill>
                <a:latin typeface="Century Gothic"/>
                <a:cs typeface="Century Gothic"/>
              </a:rPr>
              <a:t>FF : </a:t>
            </a:r>
            <a:r>
              <a:rPr lang="fr-FR" sz="2400" dirty="0" err="1" smtClean="0">
                <a:solidFill>
                  <a:srgbClr val="3366FF"/>
                </a:solidFill>
                <a:latin typeface="Century Gothic"/>
                <a:cs typeface="Century Gothic"/>
              </a:rPr>
              <a:t>endocrinopathie</a:t>
            </a:r>
            <a:r>
              <a:rPr lang="fr-FR" sz="2400" dirty="0" smtClean="0">
                <a:solidFill>
                  <a:srgbClr val="3366FF"/>
                </a:solidFill>
                <a:latin typeface="Century Gothic"/>
                <a:cs typeface="Century Gothic"/>
              </a:rPr>
              <a:t>, rhumatisme, HNPP</a:t>
            </a:r>
            <a:endParaRPr kumimoji="0" lang="fr-FR" sz="2400" i="0" u="none" strike="noStrike" kern="1200" cap="none" spc="0" normalizeH="0" baseline="0" noProof="0" dirty="0" smtClean="0">
              <a:ln>
                <a:noFill/>
              </a:ln>
              <a:solidFill>
                <a:srgbClr val="3366FF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-1" charset="0"/>
              <a:buChar char="•"/>
              <a:tabLst/>
              <a:defRPr/>
            </a:pPr>
            <a:endParaRPr kumimoji="0" lang="fr-FR" sz="2400" i="0" u="none" strike="noStrike" kern="1200" cap="none" spc="0" normalizeH="0" baseline="0" noProof="0" dirty="0">
              <a:ln>
                <a:noFill/>
              </a:ln>
              <a:solidFill>
                <a:srgbClr val="3366FF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06058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7"/>
          <p:cNvSpPr txBox="1">
            <a:spLocks/>
          </p:cNvSpPr>
          <p:nvPr/>
        </p:nvSpPr>
        <p:spPr bwMode="auto">
          <a:xfrm>
            <a:off x="350256" y="274638"/>
            <a:ext cx="10571744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BE" sz="4400" b="1" i="0" u="none" strike="noStrike" kern="1200" cap="none" spc="0" normalizeH="0" baseline="0" noProof="0" dirty="0">
              <a:ln>
                <a:noFill/>
              </a:ln>
              <a:solidFill>
                <a:srgbClr val="FF6600"/>
              </a:solidFill>
              <a:effectLst>
                <a:outerShdw blurRad="38100" dist="38100" dir="2700000" algn="tl">
                  <a:srgbClr val="DDDDDD"/>
                </a:outerShdw>
              </a:effectLst>
              <a:uLnTx/>
              <a:uFillTx/>
              <a:latin typeface="Century Gothic"/>
              <a:ea typeface="+mj-ea"/>
              <a:cs typeface="Century Gothic"/>
            </a:endParaRPr>
          </a:p>
        </p:txBody>
      </p:sp>
      <p:sp>
        <p:nvSpPr>
          <p:cNvPr id="12" name="Titre 7"/>
          <p:cNvSpPr txBox="1">
            <a:spLocks/>
          </p:cNvSpPr>
          <p:nvPr/>
        </p:nvSpPr>
        <p:spPr bwMode="auto">
          <a:xfrm>
            <a:off x="845556" y="427038"/>
            <a:ext cx="10571744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uLnTx/>
                <a:uFillTx/>
                <a:latin typeface="Century Gothic"/>
                <a:ea typeface="+mj-ea"/>
                <a:cs typeface="Century Gothic"/>
              </a:rPr>
              <a:t>ENMG</a:t>
            </a:r>
            <a:endParaRPr kumimoji="0" lang="fr-BE" sz="4400" b="1" i="0" u="none" strike="noStrike" kern="1200" cap="none" spc="0" normalizeH="0" baseline="0" noProof="0" dirty="0">
              <a:ln>
                <a:noFill/>
              </a:ln>
              <a:solidFill>
                <a:srgbClr val="FF6600"/>
              </a:solidFill>
              <a:effectLst>
                <a:outerShdw blurRad="38100" dist="38100" dir="2700000" algn="tl">
                  <a:srgbClr val="DDDDDD"/>
                </a:outerShdw>
              </a:effectLst>
              <a:uLnTx/>
              <a:uFillTx/>
              <a:latin typeface="Century Gothic"/>
              <a:ea typeface="+mj-ea"/>
              <a:cs typeface="Century Gothic"/>
            </a:endParaRPr>
          </a:p>
        </p:txBody>
      </p:sp>
      <p:pic>
        <p:nvPicPr>
          <p:cNvPr id="13" name="Image 12" descr="Gray83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 flipV="1">
            <a:off x="845556" y="1838379"/>
            <a:ext cx="2249905" cy="4611161"/>
          </a:xfrm>
          <a:prstGeom prst="rect">
            <a:avLst/>
          </a:prstGeom>
          <a:effectLst>
            <a:outerShdw blurRad="50800" dist="2794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" name="Espace réservé du contenu 8"/>
          <p:cNvSpPr txBox="1">
            <a:spLocks/>
          </p:cNvSpPr>
          <p:nvPr/>
        </p:nvSpPr>
        <p:spPr bwMode="auto">
          <a:xfrm>
            <a:off x="3698373" y="2113786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-1" charset="0"/>
              <a:buChar char="•"/>
              <a:tabLst/>
              <a:defRPr/>
            </a:pP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Neurographie sensitive </a:t>
            </a:r>
            <a:r>
              <a:rPr kumimoji="0" lang="fr-FR" sz="2400" i="0" u="none" strike="noStrike" kern="1200" cap="none" spc="0" normalizeH="0" baseline="0" noProof="0" dirty="0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: fibres sensitives</a:t>
            </a:r>
            <a:br>
              <a:rPr kumimoji="0" lang="fr-FR" sz="2400" i="0" u="none" strike="noStrike" kern="1200" cap="none" spc="0" normalizeH="0" baseline="0" noProof="0" dirty="0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</a:br>
            <a:r>
              <a:rPr kumimoji="0" lang="fr-FR" sz="2400" i="0" u="none" strike="noStrike" kern="1200" cap="none" spc="0" normalizeH="0" baseline="0" noProof="0" dirty="0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	potentiel de nerf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-1" charset="0"/>
              <a:buChar char="•"/>
              <a:tabLst/>
              <a:defRPr/>
            </a:pPr>
            <a:r>
              <a:rPr lang="fr-FR" sz="2400" b="1" dirty="0" smtClean="0">
                <a:solidFill>
                  <a:srgbClr val="3366FF"/>
                </a:solidFill>
                <a:latin typeface="Century Gothic"/>
                <a:cs typeface="Century Gothic"/>
              </a:rPr>
              <a:t>Neurographie mixte </a:t>
            </a:r>
            <a:r>
              <a:rPr lang="fr-FR" sz="2400" dirty="0" smtClean="0">
                <a:solidFill>
                  <a:srgbClr val="3366FF"/>
                </a:solidFill>
                <a:latin typeface="Century Gothic"/>
                <a:cs typeface="Century Gothic"/>
              </a:rPr>
              <a:t>: fibres sensitives et motrices</a:t>
            </a:r>
            <a:br>
              <a:rPr lang="fr-FR" sz="2400" dirty="0" smtClean="0">
                <a:solidFill>
                  <a:srgbClr val="3366FF"/>
                </a:solidFill>
                <a:latin typeface="Century Gothic"/>
                <a:cs typeface="Century Gothic"/>
              </a:rPr>
            </a:br>
            <a:r>
              <a:rPr lang="fr-FR" sz="2400" dirty="0" smtClean="0">
                <a:solidFill>
                  <a:srgbClr val="3366FF"/>
                </a:solidFill>
                <a:latin typeface="Century Gothic"/>
                <a:cs typeface="Century Gothic"/>
              </a:rPr>
              <a:t>	potentiel de nerf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-1" charset="0"/>
              <a:buChar char="•"/>
              <a:tabLst/>
              <a:defRPr/>
            </a:pP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Neurographie motrice </a:t>
            </a:r>
            <a:r>
              <a:rPr kumimoji="0" lang="fr-FR" sz="2400" i="0" u="none" strike="noStrike" kern="1200" cap="none" spc="0" normalizeH="0" baseline="0" noProof="0" dirty="0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: fibres motrices</a:t>
            </a:r>
            <a:br>
              <a:rPr kumimoji="0" lang="fr-FR" sz="2400" i="0" u="none" strike="noStrike" kern="1200" cap="none" spc="0" normalizeH="0" baseline="0" noProof="0" dirty="0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</a:br>
            <a:r>
              <a:rPr kumimoji="0" lang="fr-FR" sz="2400" i="0" u="none" strike="noStrike" kern="1200" cap="none" spc="0" normalizeH="0" baseline="0" noProof="0" dirty="0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	potentiel de muscle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-1" charset="0"/>
              <a:buChar char="•"/>
              <a:tabLst/>
              <a:defRPr/>
            </a:pPr>
            <a:r>
              <a:rPr lang="fr-FR" sz="2400" b="1" dirty="0" smtClean="0">
                <a:solidFill>
                  <a:srgbClr val="3366FF"/>
                </a:solidFill>
                <a:latin typeface="Century Gothic"/>
                <a:cs typeface="Century Gothic"/>
              </a:rPr>
              <a:t>Electromyographie</a:t>
            </a:r>
            <a:r>
              <a:rPr lang="fr-FR" sz="2400" dirty="0" smtClean="0">
                <a:solidFill>
                  <a:srgbClr val="3366FF"/>
                </a:solidFill>
                <a:latin typeface="Century Gothic"/>
                <a:cs typeface="Century Gothic"/>
              </a:rPr>
              <a:t> : unités motrices</a:t>
            </a:r>
            <a:br>
              <a:rPr lang="fr-FR" sz="2400" dirty="0" smtClean="0">
                <a:solidFill>
                  <a:srgbClr val="3366FF"/>
                </a:solidFill>
                <a:latin typeface="Century Gothic"/>
                <a:cs typeface="Century Gothic"/>
              </a:rPr>
            </a:br>
            <a:r>
              <a:rPr lang="fr-FR" sz="2400" dirty="0" smtClean="0">
                <a:solidFill>
                  <a:srgbClr val="3366FF"/>
                </a:solidFill>
                <a:latin typeface="Century Gothic"/>
                <a:cs typeface="Century Gothic"/>
              </a:rPr>
              <a:t>	potentiels d’unité motrice</a:t>
            </a:r>
            <a:endParaRPr kumimoji="0" lang="fr-FR" sz="2400" i="0" u="none" strike="noStrike" kern="1200" cap="none" spc="0" normalizeH="0" baseline="0" noProof="0" dirty="0" smtClean="0">
              <a:ln>
                <a:noFill/>
              </a:ln>
              <a:solidFill>
                <a:srgbClr val="3366FF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-1" charset="0"/>
              <a:buChar char="•"/>
              <a:tabLst/>
              <a:defRPr/>
            </a:pPr>
            <a:endParaRPr kumimoji="0" lang="fr-FR" sz="2400" i="0" u="none" strike="noStrike" kern="1200" cap="none" spc="0" normalizeH="0" baseline="0" noProof="0" dirty="0">
              <a:ln>
                <a:noFill/>
              </a:ln>
              <a:solidFill>
                <a:srgbClr val="3366FF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06058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7"/>
          <p:cNvSpPr txBox="1">
            <a:spLocks/>
          </p:cNvSpPr>
          <p:nvPr/>
        </p:nvSpPr>
        <p:spPr bwMode="auto">
          <a:xfrm>
            <a:off x="350256" y="274638"/>
            <a:ext cx="10571744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BE" sz="4400" b="1" i="0" u="none" strike="noStrike" kern="1200" cap="none" spc="0" normalizeH="0" baseline="0" noProof="0" dirty="0">
              <a:ln>
                <a:noFill/>
              </a:ln>
              <a:solidFill>
                <a:srgbClr val="FF6600"/>
              </a:solidFill>
              <a:effectLst>
                <a:outerShdw blurRad="38100" dist="38100" dir="2700000" algn="tl">
                  <a:srgbClr val="DDDDDD"/>
                </a:outerShdw>
              </a:effectLst>
              <a:uLnTx/>
              <a:uFillTx/>
              <a:latin typeface="Century Gothic"/>
              <a:ea typeface="+mj-ea"/>
              <a:cs typeface="Century Gothic"/>
            </a:endParaRPr>
          </a:p>
        </p:txBody>
      </p:sp>
      <p:sp>
        <p:nvSpPr>
          <p:cNvPr id="12" name="Titre 7"/>
          <p:cNvSpPr txBox="1">
            <a:spLocks/>
          </p:cNvSpPr>
          <p:nvPr/>
        </p:nvSpPr>
        <p:spPr bwMode="auto">
          <a:xfrm>
            <a:off x="845556" y="427038"/>
            <a:ext cx="10571744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uLnTx/>
                <a:uFillTx/>
                <a:latin typeface="Century Gothic"/>
                <a:ea typeface="+mj-ea"/>
                <a:cs typeface="Century Gothic"/>
              </a:rPr>
              <a:t>Neurographie mixte : antidromique</a:t>
            </a:r>
            <a:endParaRPr kumimoji="0" lang="fr-BE" sz="4400" b="1" i="0" u="none" strike="noStrike" kern="1200" cap="none" spc="0" normalizeH="0" baseline="0" noProof="0" dirty="0">
              <a:ln>
                <a:noFill/>
              </a:ln>
              <a:solidFill>
                <a:srgbClr val="FF6600"/>
              </a:solidFill>
              <a:effectLst>
                <a:outerShdw blurRad="38100" dist="38100" dir="2700000" algn="tl">
                  <a:srgbClr val="DDDDDD"/>
                </a:outerShdw>
              </a:effectLst>
              <a:uLnTx/>
              <a:uFillTx/>
              <a:latin typeface="Century Gothic"/>
              <a:ea typeface="+mj-ea"/>
              <a:cs typeface="Century Gothic"/>
            </a:endParaRPr>
          </a:p>
        </p:txBody>
      </p:sp>
      <p:pic>
        <p:nvPicPr>
          <p:cNvPr id="13" name="Image 12" descr="Gray83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 flipV="1">
            <a:off x="845556" y="1838379"/>
            <a:ext cx="2249905" cy="4611161"/>
          </a:xfrm>
          <a:prstGeom prst="rect">
            <a:avLst/>
          </a:prstGeom>
          <a:effectLst>
            <a:outerShdw blurRad="50800" dist="2794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" name="Espace réservé du contenu 8"/>
          <p:cNvSpPr txBox="1">
            <a:spLocks/>
          </p:cNvSpPr>
          <p:nvPr/>
        </p:nvSpPr>
        <p:spPr bwMode="auto">
          <a:xfrm>
            <a:off x="3698373" y="1745487"/>
            <a:ext cx="8229600" cy="629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-1" charset="0"/>
              <a:buChar char="•"/>
              <a:tabLst/>
              <a:defRPr/>
            </a:pPr>
            <a:r>
              <a:rPr lang="fr-FR" sz="2400" dirty="0" smtClean="0">
                <a:solidFill>
                  <a:srgbClr val="3366FF"/>
                </a:solidFill>
                <a:latin typeface="Century Gothic"/>
                <a:cs typeface="Century Gothic"/>
              </a:rPr>
              <a:t>fibres sensitives et motrices (potentiel de nerf)</a:t>
            </a:r>
          </a:p>
        </p:txBody>
      </p:sp>
      <p:pic>
        <p:nvPicPr>
          <p:cNvPr id="6" name="plantaire neuro mixte.mov.mp4">
            <a:hlinkClick r:id="" action="ppaction://media"/>
          </p:cNvPr>
          <p:cNvPicPr/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3822700" y="2502693"/>
            <a:ext cx="7023100" cy="3950493"/>
          </a:xfrm>
          <a:prstGeom prst="rect">
            <a:avLst/>
          </a:prstGeom>
          <a:effectLst>
            <a:outerShdw blurRad="50800" dist="2794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06058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7"/>
          <p:cNvSpPr txBox="1">
            <a:spLocks/>
          </p:cNvSpPr>
          <p:nvPr/>
        </p:nvSpPr>
        <p:spPr bwMode="auto">
          <a:xfrm>
            <a:off x="350256" y="274638"/>
            <a:ext cx="10571744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BE" sz="4400" b="1" i="0" u="none" strike="noStrike" kern="1200" cap="none" spc="0" normalizeH="0" baseline="0" noProof="0" dirty="0">
              <a:ln>
                <a:noFill/>
              </a:ln>
              <a:solidFill>
                <a:srgbClr val="FF6600"/>
              </a:solidFill>
              <a:effectLst>
                <a:outerShdw blurRad="38100" dist="38100" dir="2700000" algn="tl">
                  <a:srgbClr val="DDDDDD"/>
                </a:outerShdw>
              </a:effectLst>
              <a:uLnTx/>
              <a:uFillTx/>
              <a:latin typeface="Century Gothic"/>
              <a:ea typeface="+mj-ea"/>
              <a:cs typeface="Century Gothic"/>
            </a:endParaRPr>
          </a:p>
        </p:txBody>
      </p:sp>
      <p:sp>
        <p:nvSpPr>
          <p:cNvPr id="12" name="Titre 7"/>
          <p:cNvSpPr txBox="1">
            <a:spLocks/>
          </p:cNvSpPr>
          <p:nvPr/>
        </p:nvSpPr>
        <p:spPr bwMode="auto">
          <a:xfrm>
            <a:off x="845556" y="427038"/>
            <a:ext cx="11041644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uLnTx/>
                <a:uFillTx/>
                <a:latin typeface="Century Gothic"/>
                <a:ea typeface="+mj-ea"/>
                <a:cs typeface="Century Gothic"/>
              </a:rPr>
              <a:t>Neurographie sensitive : orthodromique</a:t>
            </a:r>
            <a:endParaRPr kumimoji="0" lang="fr-BE" sz="4400" b="1" i="0" u="none" strike="noStrike" kern="1200" cap="none" spc="0" normalizeH="0" baseline="0" noProof="0" dirty="0">
              <a:ln>
                <a:noFill/>
              </a:ln>
              <a:solidFill>
                <a:srgbClr val="FF6600"/>
              </a:solidFill>
              <a:effectLst>
                <a:outerShdw blurRad="38100" dist="38100" dir="2700000" algn="tl">
                  <a:srgbClr val="DDDDDD"/>
                </a:outerShdw>
              </a:effectLst>
              <a:uLnTx/>
              <a:uFillTx/>
              <a:latin typeface="Century Gothic"/>
              <a:ea typeface="+mj-ea"/>
              <a:cs typeface="Century Gothic"/>
            </a:endParaRPr>
          </a:p>
        </p:txBody>
      </p:sp>
      <p:pic>
        <p:nvPicPr>
          <p:cNvPr id="13" name="Image 12" descr="Gray83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 flipV="1">
            <a:off x="845556" y="1838379"/>
            <a:ext cx="2249905" cy="4611161"/>
          </a:xfrm>
          <a:prstGeom prst="rect">
            <a:avLst/>
          </a:prstGeom>
          <a:effectLst>
            <a:outerShdw blurRad="50800" dist="2794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" name="Espace réservé du contenu 8"/>
          <p:cNvSpPr txBox="1">
            <a:spLocks/>
          </p:cNvSpPr>
          <p:nvPr/>
        </p:nvSpPr>
        <p:spPr bwMode="auto">
          <a:xfrm>
            <a:off x="3698373" y="1643887"/>
            <a:ext cx="8229600" cy="794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-1" charset="0"/>
              <a:buChar char="•"/>
              <a:tabLst/>
              <a:defRPr/>
            </a:pPr>
            <a:r>
              <a:rPr kumimoji="0" lang="fr-FR" sz="2400" i="0" u="none" strike="noStrike" kern="1200" cap="none" spc="0" normalizeH="0" baseline="0" noProof="0" dirty="0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fibres sensitives</a:t>
            </a:r>
            <a:r>
              <a:rPr kumimoji="0" lang="fr-FR" sz="2400" i="0" u="none" strike="noStrike" kern="1200" cap="none" spc="0" normalizeH="0" noProof="0" dirty="0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(</a:t>
            </a:r>
            <a:r>
              <a:rPr kumimoji="0" lang="fr-FR" sz="2400" i="0" u="none" strike="noStrike" kern="1200" cap="none" spc="0" normalizeH="0" baseline="0" noProof="0" dirty="0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potentiel de nerf)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-1" charset="0"/>
              <a:buChar char="•"/>
              <a:tabLst/>
              <a:defRPr/>
            </a:pPr>
            <a:endParaRPr kumimoji="0" lang="fr-FR" sz="2400" i="0" u="none" strike="noStrike" kern="1200" cap="none" spc="0" normalizeH="0" baseline="0" noProof="0" dirty="0">
              <a:ln>
                <a:noFill/>
              </a:ln>
              <a:solidFill>
                <a:srgbClr val="3366FF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7606" y="2336800"/>
            <a:ext cx="3353991" cy="4114800"/>
          </a:xfrm>
          <a:prstGeom prst="rect">
            <a:avLst/>
          </a:prstGeom>
          <a:effectLst>
            <a:outerShdw blurRad="50800" dist="2794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46168" y="2336800"/>
            <a:ext cx="3160207" cy="4114800"/>
          </a:xfrm>
          <a:prstGeom prst="rect">
            <a:avLst/>
          </a:prstGeom>
          <a:effectLst>
            <a:outerShdw blurRad="50800" dist="2794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06058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7"/>
          <p:cNvSpPr txBox="1">
            <a:spLocks/>
          </p:cNvSpPr>
          <p:nvPr/>
        </p:nvSpPr>
        <p:spPr bwMode="auto">
          <a:xfrm>
            <a:off x="350256" y="274638"/>
            <a:ext cx="10571744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BE" sz="4400" b="1" i="0" u="none" strike="noStrike" kern="1200" cap="none" spc="0" normalizeH="0" baseline="0" noProof="0" dirty="0">
              <a:ln>
                <a:noFill/>
              </a:ln>
              <a:solidFill>
                <a:srgbClr val="FF6600"/>
              </a:solidFill>
              <a:effectLst>
                <a:outerShdw blurRad="38100" dist="38100" dir="2700000" algn="tl">
                  <a:srgbClr val="DDDDDD"/>
                </a:outerShdw>
              </a:effectLst>
              <a:uLnTx/>
              <a:uFillTx/>
              <a:latin typeface="Century Gothic"/>
              <a:ea typeface="+mj-ea"/>
              <a:cs typeface="Century Gothic"/>
            </a:endParaRPr>
          </a:p>
        </p:txBody>
      </p:sp>
      <p:sp>
        <p:nvSpPr>
          <p:cNvPr id="12" name="Titre 7"/>
          <p:cNvSpPr txBox="1">
            <a:spLocks/>
          </p:cNvSpPr>
          <p:nvPr/>
        </p:nvSpPr>
        <p:spPr bwMode="auto">
          <a:xfrm>
            <a:off x="845556" y="427038"/>
            <a:ext cx="10571744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uLnTx/>
                <a:uFillTx/>
                <a:latin typeface="Century Gothic"/>
                <a:ea typeface="+mj-ea"/>
                <a:cs typeface="Century Gothic"/>
              </a:rPr>
              <a:t>Neurographie motrice NPM</a:t>
            </a:r>
            <a:endParaRPr kumimoji="0" lang="fr-BE" sz="4400" b="1" i="0" u="none" strike="noStrike" kern="1200" cap="none" spc="0" normalizeH="0" baseline="0" noProof="0" dirty="0">
              <a:ln>
                <a:noFill/>
              </a:ln>
              <a:solidFill>
                <a:srgbClr val="FF6600"/>
              </a:solidFill>
              <a:effectLst>
                <a:outerShdw blurRad="38100" dist="38100" dir="2700000" algn="tl">
                  <a:srgbClr val="DDDDDD"/>
                </a:outerShdw>
              </a:effectLst>
              <a:uLnTx/>
              <a:uFillTx/>
              <a:latin typeface="Century Gothic"/>
              <a:ea typeface="+mj-ea"/>
              <a:cs typeface="Century Gothic"/>
            </a:endParaRPr>
          </a:p>
        </p:txBody>
      </p:sp>
      <p:pic>
        <p:nvPicPr>
          <p:cNvPr id="13" name="Image 12" descr="Gray83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 flipV="1">
            <a:off x="845556" y="1838379"/>
            <a:ext cx="2249905" cy="4611161"/>
          </a:xfrm>
          <a:prstGeom prst="rect">
            <a:avLst/>
          </a:prstGeom>
          <a:effectLst>
            <a:outerShdw blurRad="50800" dist="2794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" name="Espace réservé du contenu 8"/>
          <p:cNvSpPr txBox="1">
            <a:spLocks/>
          </p:cNvSpPr>
          <p:nvPr/>
        </p:nvSpPr>
        <p:spPr bwMode="auto">
          <a:xfrm>
            <a:off x="3698373" y="1758187"/>
            <a:ext cx="8229600" cy="743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-1" charset="0"/>
              <a:buChar char="•"/>
              <a:tabLst/>
              <a:defRPr/>
            </a:pPr>
            <a:r>
              <a:rPr kumimoji="0" lang="fr-FR" sz="2400" i="0" u="none" strike="noStrike" kern="1200" cap="none" spc="0" normalizeH="0" baseline="0" noProof="0" dirty="0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fibres motrices</a:t>
            </a:r>
            <a:r>
              <a:rPr kumimoji="0" lang="fr-FR" sz="2400" i="0" u="none" strike="noStrike" kern="1200" cap="none" spc="0" normalizeH="0" noProof="0" dirty="0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(</a:t>
            </a:r>
            <a:r>
              <a:rPr kumimoji="0" lang="fr-FR" sz="2400" i="0" u="none" strike="noStrike" kern="1200" cap="none" spc="0" normalizeH="0" baseline="0" noProof="0" dirty="0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potentiel de muscle)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fr-FR" sz="2400" i="0" u="none" strike="noStrike" kern="1200" cap="none" spc="0" normalizeH="0" baseline="0" noProof="0" dirty="0">
              <a:ln>
                <a:noFill/>
              </a:ln>
              <a:solidFill>
                <a:srgbClr val="3366FF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</p:txBody>
      </p:sp>
      <p:pic>
        <p:nvPicPr>
          <p:cNvPr id="6" name="Nerf tibial.mov.mp4">
            <a:hlinkClick r:id="" action="ppaction://media"/>
          </p:cNvPr>
          <p:cNvPicPr/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3797300" y="2413000"/>
            <a:ext cx="7179732" cy="4038600"/>
          </a:xfrm>
          <a:prstGeom prst="rect">
            <a:avLst/>
          </a:prstGeom>
          <a:effectLst>
            <a:outerShdw blurRad="50800" dist="2794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06058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7"/>
          <p:cNvSpPr txBox="1">
            <a:spLocks/>
          </p:cNvSpPr>
          <p:nvPr/>
        </p:nvSpPr>
        <p:spPr bwMode="auto">
          <a:xfrm>
            <a:off x="350256" y="274638"/>
            <a:ext cx="10571744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BE" sz="4400" b="1" i="0" u="none" strike="noStrike" kern="1200" cap="none" spc="0" normalizeH="0" baseline="0" noProof="0" dirty="0">
              <a:ln>
                <a:noFill/>
              </a:ln>
              <a:solidFill>
                <a:srgbClr val="FF6600"/>
              </a:solidFill>
              <a:effectLst>
                <a:outerShdw blurRad="38100" dist="38100" dir="2700000" algn="tl">
                  <a:srgbClr val="DDDDDD"/>
                </a:outerShdw>
              </a:effectLst>
              <a:uLnTx/>
              <a:uFillTx/>
              <a:latin typeface="Century Gothic"/>
              <a:ea typeface="+mj-ea"/>
              <a:cs typeface="Century Gothic"/>
            </a:endParaRPr>
          </a:p>
        </p:txBody>
      </p:sp>
      <p:sp>
        <p:nvSpPr>
          <p:cNvPr id="12" name="Titre 7"/>
          <p:cNvSpPr txBox="1">
            <a:spLocks/>
          </p:cNvSpPr>
          <p:nvPr/>
        </p:nvSpPr>
        <p:spPr bwMode="auto">
          <a:xfrm>
            <a:off x="845556" y="223838"/>
            <a:ext cx="10571744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uLnTx/>
                <a:uFillTx/>
                <a:latin typeface="Century Gothic"/>
                <a:ea typeface="+mj-ea"/>
                <a:cs typeface="Century Gothic"/>
              </a:rPr>
              <a:t>Neurographie motrice NPM</a:t>
            </a:r>
            <a:endParaRPr kumimoji="0" lang="fr-BE" sz="4400" b="1" i="0" u="none" strike="noStrike" kern="1200" cap="none" spc="0" normalizeH="0" baseline="0" noProof="0" dirty="0">
              <a:ln>
                <a:noFill/>
              </a:ln>
              <a:solidFill>
                <a:srgbClr val="FF6600"/>
              </a:solidFill>
              <a:effectLst>
                <a:outerShdw blurRad="38100" dist="38100" dir="2700000" algn="tl">
                  <a:srgbClr val="DDDDDD"/>
                </a:outerShdw>
              </a:effectLst>
              <a:uLnTx/>
              <a:uFillTx/>
              <a:latin typeface="Century Gothic"/>
              <a:ea typeface="+mj-ea"/>
              <a:cs typeface="Century Gothic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556" y="1593850"/>
            <a:ext cx="2705100" cy="1606550"/>
          </a:xfrm>
          <a:prstGeom prst="rect">
            <a:avLst/>
          </a:prstGeom>
          <a:effectLst>
            <a:outerShdw blurRad="50800" dist="2794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556" y="4457002"/>
            <a:ext cx="3575050" cy="1740597"/>
          </a:xfrm>
          <a:prstGeom prst="rect">
            <a:avLst/>
          </a:prstGeom>
          <a:effectLst>
            <a:outerShdw blurRad="50800" dist="2794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11" name="Grouper 10"/>
          <p:cNvGrpSpPr/>
          <p:nvPr/>
        </p:nvGrpSpPr>
        <p:grpSpPr>
          <a:xfrm>
            <a:off x="4734438" y="1600200"/>
            <a:ext cx="7242499" cy="4636558"/>
            <a:chOff x="4963038" y="1600200"/>
            <a:chExt cx="7242499" cy="4636558"/>
          </a:xfrm>
          <a:effectLst>
            <a:outerShdw blurRad="50800" dist="279400" dir="2700000" algn="tl" rotWithShape="0">
              <a:srgbClr val="000000">
                <a:alpha val="43000"/>
              </a:srgbClr>
            </a:outerShdw>
          </a:effectLst>
        </p:grpSpPr>
        <p:pic>
          <p:nvPicPr>
            <p:cNvPr id="9" name="Imag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963038" y="1600200"/>
              <a:ext cx="3636787" cy="4629150"/>
            </a:xfrm>
            <a:prstGeom prst="rect">
              <a:avLst/>
            </a:prstGeom>
          </p:spPr>
        </p:pic>
        <p:pic>
          <p:nvPicPr>
            <p:cNvPr id="10" name="Image 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547100" y="1612900"/>
              <a:ext cx="3658437" cy="462385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06058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7"/>
          <p:cNvSpPr txBox="1">
            <a:spLocks/>
          </p:cNvSpPr>
          <p:nvPr/>
        </p:nvSpPr>
        <p:spPr bwMode="auto">
          <a:xfrm>
            <a:off x="350256" y="274638"/>
            <a:ext cx="10571744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BE" sz="4400" b="1" i="0" u="none" strike="noStrike" kern="1200" cap="none" spc="0" normalizeH="0" baseline="0" noProof="0" dirty="0">
              <a:ln>
                <a:noFill/>
              </a:ln>
              <a:solidFill>
                <a:srgbClr val="FF6600"/>
              </a:solidFill>
              <a:effectLst>
                <a:outerShdw blurRad="38100" dist="38100" dir="2700000" algn="tl">
                  <a:srgbClr val="DDDDDD"/>
                </a:outerShdw>
              </a:effectLst>
              <a:uLnTx/>
              <a:uFillTx/>
              <a:latin typeface="Century Gothic"/>
              <a:ea typeface="+mj-ea"/>
              <a:cs typeface="Century Gothic"/>
            </a:endParaRPr>
          </a:p>
        </p:txBody>
      </p:sp>
      <p:sp>
        <p:nvSpPr>
          <p:cNvPr id="12" name="Titre 7"/>
          <p:cNvSpPr txBox="1">
            <a:spLocks/>
          </p:cNvSpPr>
          <p:nvPr/>
        </p:nvSpPr>
        <p:spPr bwMode="auto">
          <a:xfrm>
            <a:off x="845556" y="223838"/>
            <a:ext cx="10571744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fr-BE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uLnTx/>
                <a:uFillTx/>
                <a:latin typeface="Century Gothic"/>
                <a:ea typeface="+mj-ea"/>
                <a:cs typeface="Century Gothic"/>
              </a:rPr>
              <a:t>Bipolaire vs monopolair</a:t>
            </a:r>
            <a:r>
              <a:rPr lang="fr-BE" sz="44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entury Gothic"/>
                <a:cs typeface="Century Gothic"/>
              </a:rPr>
              <a:t>e</a:t>
            </a:r>
            <a:endParaRPr kumimoji="0" lang="fr-BE" sz="4400" b="1" i="0" u="none" strike="noStrike" kern="1200" cap="none" spc="0" normalizeH="0" baseline="0" noProof="0" dirty="0">
              <a:ln>
                <a:noFill/>
              </a:ln>
              <a:solidFill>
                <a:srgbClr val="FF6600"/>
              </a:solidFill>
              <a:effectLst>
                <a:outerShdw blurRad="38100" dist="38100" dir="2700000" algn="tl">
                  <a:srgbClr val="DDDDDD"/>
                </a:outerShdw>
              </a:effectLst>
              <a:uLnTx/>
              <a:uFillTx/>
              <a:latin typeface="Century Gothic"/>
              <a:ea typeface="+mj-ea"/>
              <a:cs typeface="Century Gothic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556" y="1593850"/>
            <a:ext cx="2705100" cy="1606550"/>
          </a:xfrm>
          <a:prstGeom prst="rect">
            <a:avLst/>
          </a:prstGeom>
          <a:effectLst>
            <a:outerShdw blurRad="50800" dist="2794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14" name="Grouper 13"/>
          <p:cNvGrpSpPr/>
          <p:nvPr/>
        </p:nvGrpSpPr>
        <p:grpSpPr>
          <a:xfrm>
            <a:off x="3953762" y="1523999"/>
            <a:ext cx="7965507" cy="5041901"/>
            <a:chOff x="3902962" y="1384299"/>
            <a:chExt cx="7965507" cy="5041901"/>
          </a:xfrm>
          <a:effectLst>
            <a:outerShdw blurRad="50800" dist="279400" dir="2700000" algn="tl" rotWithShape="0">
              <a:srgbClr val="000000">
                <a:alpha val="43000"/>
              </a:srgbClr>
            </a:outerShdw>
          </a:effectLst>
        </p:grpSpPr>
        <p:pic>
          <p:nvPicPr>
            <p:cNvPr id="11" name="Image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02962" y="1397000"/>
              <a:ext cx="3958507" cy="5029200"/>
            </a:xfrm>
            <a:prstGeom prst="rect">
              <a:avLst/>
            </a:prstGeom>
          </p:spPr>
        </p:pic>
        <p:pic>
          <p:nvPicPr>
            <p:cNvPr id="13" name="Image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861300" y="1384299"/>
              <a:ext cx="4007169" cy="5039881"/>
            </a:xfrm>
            <a:prstGeom prst="rect">
              <a:avLst/>
            </a:prstGeom>
          </p:spPr>
        </p:pic>
      </p:grpSp>
      <p:sp>
        <p:nvSpPr>
          <p:cNvPr id="8" name="Rectangle 7"/>
          <p:cNvSpPr/>
          <p:nvPr/>
        </p:nvSpPr>
        <p:spPr>
          <a:xfrm>
            <a:off x="4253385" y="1796534"/>
            <a:ext cx="11587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entury Gothic"/>
                <a:cs typeface="Century Gothic"/>
              </a:rPr>
              <a:t>Bipolaire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8190385" y="1796534"/>
            <a:ext cx="16112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entury Gothic"/>
                <a:cs typeface="Century Gothic"/>
              </a:rPr>
              <a:t>Monopolaire</a:t>
            </a:r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06058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7"/>
          <p:cNvSpPr txBox="1">
            <a:spLocks/>
          </p:cNvSpPr>
          <p:nvPr/>
        </p:nvSpPr>
        <p:spPr bwMode="auto">
          <a:xfrm>
            <a:off x="350256" y="274638"/>
            <a:ext cx="10571744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BE" sz="4400" b="1" i="0" u="none" strike="noStrike" kern="1200" cap="none" spc="0" normalizeH="0" baseline="0" noProof="0" dirty="0">
              <a:ln>
                <a:noFill/>
              </a:ln>
              <a:solidFill>
                <a:srgbClr val="FF6600"/>
              </a:solidFill>
              <a:effectLst>
                <a:outerShdw blurRad="38100" dist="38100" dir="2700000" algn="tl">
                  <a:srgbClr val="DDDDDD"/>
                </a:outerShdw>
              </a:effectLst>
              <a:uLnTx/>
              <a:uFillTx/>
              <a:latin typeface="Century Gothic"/>
              <a:ea typeface="+mj-ea"/>
              <a:cs typeface="Century Gothic"/>
            </a:endParaRPr>
          </a:p>
        </p:txBody>
      </p:sp>
      <p:sp>
        <p:nvSpPr>
          <p:cNvPr id="12" name="Titre 7"/>
          <p:cNvSpPr txBox="1">
            <a:spLocks/>
          </p:cNvSpPr>
          <p:nvPr/>
        </p:nvSpPr>
        <p:spPr bwMode="auto">
          <a:xfrm>
            <a:off x="845556" y="223838"/>
            <a:ext cx="10571744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uLnTx/>
                <a:uFillTx/>
                <a:latin typeface="Century Gothic"/>
                <a:ea typeface="+mj-ea"/>
                <a:cs typeface="Century Gothic"/>
              </a:rPr>
              <a:t>Neurographie motrice NPL</a:t>
            </a:r>
            <a:endParaRPr kumimoji="0" lang="fr-BE" sz="4400" b="1" i="0" u="none" strike="noStrike" kern="1200" cap="none" spc="0" normalizeH="0" baseline="0" noProof="0" dirty="0">
              <a:ln>
                <a:noFill/>
              </a:ln>
              <a:solidFill>
                <a:srgbClr val="FF6600"/>
              </a:solidFill>
              <a:effectLst>
                <a:outerShdw blurRad="38100" dist="38100" dir="2700000" algn="tl">
                  <a:srgbClr val="DDDDDD"/>
                </a:outerShdw>
              </a:effectLst>
              <a:uLnTx/>
              <a:uFillTx/>
              <a:latin typeface="Century Gothic"/>
              <a:ea typeface="+mj-ea"/>
              <a:cs typeface="Century Gothic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556" y="1593850"/>
            <a:ext cx="2705100" cy="1606550"/>
          </a:xfrm>
          <a:prstGeom prst="rect">
            <a:avLst/>
          </a:prstGeom>
          <a:effectLst>
            <a:outerShdw blurRad="50800" dist="2794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4855" y="1599502"/>
            <a:ext cx="7612645" cy="3706395"/>
          </a:xfrm>
          <a:prstGeom prst="rect">
            <a:avLst/>
          </a:prstGeom>
          <a:effectLst>
            <a:outerShdw blurRad="50800" dist="2794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0900" y="3996524"/>
            <a:ext cx="2781300" cy="1305725"/>
          </a:xfrm>
          <a:prstGeom prst="rect">
            <a:avLst/>
          </a:prstGeom>
          <a:effectLst>
            <a:outerShdw blurRad="50800" dist="2794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06058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7"/>
          <p:cNvSpPr txBox="1">
            <a:spLocks/>
          </p:cNvSpPr>
          <p:nvPr/>
        </p:nvSpPr>
        <p:spPr bwMode="auto">
          <a:xfrm>
            <a:off x="350256" y="274638"/>
            <a:ext cx="10571744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BE" sz="4400" b="1" i="0" u="none" strike="noStrike" kern="1200" cap="none" spc="0" normalizeH="0" baseline="0" noProof="0" dirty="0">
              <a:ln>
                <a:noFill/>
              </a:ln>
              <a:solidFill>
                <a:srgbClr val="FF6600"/>
              </a:solidFill>
              <a:effectLst>
                <a:outerShdw blurRad="38100" dist="38100" dir="2700000" algn="tl">
                  <a:srgbClr val="DDDDDD"/>
                </a:outerShdw>
              </a:effectLst>
              <a:uLnTx/>
              <a:uFillTx/>
              <a:latin typeface="Century Gothic"/>
              <a:ea typeface="+mj-ea"/>
              <a:cs typeface="Century Gothic"/>
            </a:endParaRPr>
          </a:p>
        </p:txBody>
      </p:sp>
      <p:sp>
        <p:nvSpPr>
          <p:cNvPr id="12" name="Titre 7"/>
          <p:cNvSpPr txBox="1">
            <a:spLocks/>
          </p:cNvSpPr>
          <p:nvPr/>
        </p:nvSpPr>
        <p:spPr bwMode="auto">
          <a:xfrm>
            <a:off x="845556" y="427038"/>
            <a:ext cx="10571744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uLnTx/>
                <a:uFillTx/>
                <a:latin typeface="Century Gothic"/>
                <a:ea typeface="+mj-ea"/>
                <a:cs typeface="Century Gothic"/>
              </a:rPr>
              <a:t>Cas clinique</a:t>
            </a:r>
            <a:endParaRPr kumimoji="0" lang="fr-BE" sz="4400" b="1" i="0" u="none" strike="noStrike" kern="1200" cap="none" spc="0" normalizeH="0" baseline="0" noProof="0" dirty="0">
              <a:ln>
                <a:noFill/>
              </a:ln>
              <a:solidFill>
                <a:srgbClr val="FF6600"/>
              </a:solidFill>
              <a:effectLst>
                <a:outerShdw blurRad="38100" dist="38100" dir="2700000" algn="tl">
                  <a:srgbClr val="DDDDDD"/>
                </a:outerShdw>
              </a:effectLst>
              <a:uLnTx/>
              <a:uFillTx/>
              <a:latin typeface="Century Gothic"/>
              <a:ea typeface="+mj-ea"/>
              <a:cs typeface="Century Gothic"/>
            </a:endParaRPr>
          </a:p>
        </p:txBody>
      </p:sp>
      <p:sp>
        <p:nvSpPr>
          <p:cNvPr id="15" name="Espace réservé du contenu 8"/>
          <p:cNvSpPr txBox="1">
            <a:spLocks/>
          </p:cNvSpPr>
          <p:nvPr/>
        </p:nvSpPr>
        <p:spPr bwMode="auto">
          <a:xfrm>
            <a:off x="5435599" y="2113786"/>
            <a:ext cx="649237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-1" charset="0"/>
              <a:buChar char="•"/>
              <a:tabLst/>
              <a:defRPr/>
            </a:pP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Depuis &gt; 1 an : douleur au-dessus de la cheville</a:t>
            </a:r>
            <a:r>
              <a:rPr lang="fr-FR" sz="2400" b="1" smtClean="0">
                <a:solidFill>
                  <a:srgbClr val="3366FF"/>
                </a:solidFill>
                <a:latin typeface="Century Gothic"/>
                <a:cs typeface="Century Gothic"/>
              </a:rPr>
              <a:t> gauche </a:t>
            </a:r>
            <a:r>
              <a:rPr kumimoji="0" lang="fr-FR" sz="2400" b="1" i="0" u="none" strike="noStrike" kern="1200" cap="none" spc="0" normalizeH="0" baseline="0" noProof="0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près </a:t>
            </a: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du tendon d’Achille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-1" charset="0"/>
              <a:buChar char="•"/>
              <a:tabLst/>
              <a:defRPr/>
            </a:pPr>
            <a:r>
              <a:rPr lang="fr-FR" sz="2400" b="1" dirty="0" smtClean="0">
                <a:solidFill>
                  <a:srgbClr val="3366FF"/>
                </a:solidFill>
                <a:latin typeface="Century Gothic"/>
                <a:cs typeface="Century Gothic"/>
              </a:rPr>
              <a:t>De façon intermittente : décharges électriques irradiées à la plante du pied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-1" charset="0"/>
              <a:buChar char="•"/>
              <a:tabLst/>
              <a:defRPr/>
            </a:pP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Pas de déficit</a:t>
            </a:r>
            <a:r>
              <a:rPr kumimoji="0" lang="fr-FR" sz="2400" b="1" i="0" u="none" strike="noStrike" kern="1200" cap="none" spc="0" normalizeH="0" noProof="0" dirty="0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moteur ou sensitif à l’examen clinique</a:t>
            </a:r>
            <a:endParaRPr kumimoji="0" lang="fr-FR" sz="2400" i="0" u="none" strike="noStrike" kern="1200" cap="none" spc="0" normalizeH="0" baseline="0" noProof="0" dirty="0" smtClean="0">
              <a:ln>
                <a:noFill/>
              </a:ln>
              <a:solidFill>
                <a:srgbClr val="3366FF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-1" charset="0"/>
              <a:buChar char="•"/>
              <a:tabLst/>
              <a:defRPr/>
            </a:pPr>
            <a:endParaRPr kumimoji="0" lang="fr-FR" sz="2400" i="0" u="none" strike="noStrike" kern="1200" cap="none" spc="0" normalizeH="0" baseline="0" noProof="0" dirty="0">
              <a:ln>
                <a:noFill/>
              </a:ln>
              <a:solidFill>
                <a:srgbClr val="3366FF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</p:txBody>
      </p:sp>
      <p:pic>
        <p:nvPicPr>
          <p:cNvPr id="6" name="Picture 1032" descr="C:\Users\François\Pictures\Présentation1\Figure 4 FIN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256" y="2049610"/>
            <a:ext cx="4419600" cy="3681412"/>
          </a:xfrm>
          <a:prstGeom prst="rect">
            <a:avLst/>
          </a:prstGeom>
          <a:noFill/>
          <a:effectLst>
            <a:outerShdw blurRad="50800" dist="2794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06058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280526" y="1820299"/>
            <a:ext cx="6911474" cy="37240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u="sng" dirty="0" smtClean="0">
                <a:solidFill>
                  <a:srgbClr val="3366FF"/>
                </a:solidFill>
                <a:latin typeface="Century Gothic" pitchFamily="-1" charset="0"/>
                <a:ea typeface="Times New Roman" pitchFamily="-1" charset="0"/>
                <a:cs typeface="Times New Roman" pitchFamily="-1" charset="0"/>
              </a:rPr>
              <a:t>(profil et coupe transversale </a:t>
            </a:r>
            <a:r>
              <a:rPr lang="fr-FR" sz="2000" b="1" u="sng" dirty="0" err="1" smtClean="0">
                <a:solidFill>
                  <a:srgbClr val="3366FF"/>
                </a:solidFill>
                <a:latin typeface="Century Gothic" pitchFamily="-1" charset="0"/>
                <a:ea typeface="Times New Roman" pitchFamily="-1" charset="0"/>
                <a:cs typeface="Times New Roman" pitchFamily="-1" charset="0"/>
              </a:rPr>
              <a:t>antéro-postérieure</a:t>
            </a:r>
            <a:r>
              <a:rPr lang="fr-FR" sz="2000" b="1" u="sng" dirty="0" smtClean="0">
                <a:solidFill>
                  <a:srgbClr val="3366FF"/>
                </a:solidFill>
                <a:latin typeface="Century Gothic" pitchFamily="-1" charset="0"/>
                <a:ea typeface="Times New Roman" pitchFamily="-1" charset="0"/>
                <a:cs typeface="Times New Roman" pitchFamily="-1" charset="0"/>
              </a:rPr>
              <a:t>)</a:t>
            </a:r>
            <a:r>
              <a:rPr lang="fr-FR" sz="2000" dirty="0" smtClean="0">
                <a:solidFill>
                  <a:srgbClr val="3366FF"/>
                </a:solidFill>
                <a:latin typeface="Century Gothic" pitchFamily="-1" charset="0"/>
                <a:ea typeface="Times New Roman" pitchFamily="-1" charset="0"/>
                <a:cs typeface="Times New Roman" pitchFamily="-1" charset="0"/>
              </a:rPr>
              <a:t> :</a:t>
            </a:r>
            <a:br>
              <a:rPr lang="fr-FR" sz="2000" dirty="0" smtClean="0">
                <a:solidFill>
                  <a:srgbClr val="3366FF"/>
                </a:solidFill>
                <a:latin typeface="Century Gothic" pitchFamily="-1" charset="0"/>
                <a:ea typeface="Times New Roman" pitchFamily="-1" charset="0"/>
                <a:cs typeface="Times New Roman" pitchFamily="-1" charset="0"/>
              </a:rPr>
            </a:br>
            <a:r>
              <a:rPr lang="fr-FR" sz="2400" dirty="0" smtClean="0">
                <a:solidFill>
                  <a:srgbClr val="3366FF"/>
                </a:solidFill>
                <a:latin typeface="Century Gothic" pitchFamily="-1" charset="0"/>
                <a:ea typeface="Times New Roman" pitchFamily="-1" charset="0"/>
                <a:cs typeface="Times New Roman" pitchFamily="-1" charset="0"/>
              </a:rPr>
              <a:t/>
            </a:r>
            <a:br>
              <a:rPr lang="fr-FR" sz="2400" dirty="0" smtClean="0">
                <a:solidFill>
                  <a:srgbClr val="3366FF"/>
                </a:solidFill>
                <a:latin typeface="Century Gothic" pitchFamily="-1" charset="0"/>
                <a:ea typeface="Times New Roman" pitchFamily="-1" charset="0"/>
                <a:cs typeface="Times New Roman" pitchFamily="-1" charset="0"/>
              </a:rPr>
            </a:br>
            <a:r>
              <a:rPr lang="fr-FR" sz="2400" dirty="0" smtClean="0">
                <a:solidFill>
                  <a:srgbClr val="3366FF"/>
                </a:solidFill>
                <a:latin typeface="Century Gothic" pitchFamily="-1" charset="0"/>
                <a:ea typeface="Times New Roman" pitchFamily="-1" charset="0"/>
                <a:cs typeface="Times New Roman" pitchFamily="-1" charset="0"/>
              </a:rPr>
              <a:t>nerf tibial </a:t>
            </a:r>
            <a:r>
              <a:rPr lang="fr-BE" sz="2400" b="1" dirty="0" smtClean="0">
                <a:solidFill>
                  <a:srgbClr val="3366FF"/>
                </a:solidFill>
                <a:latin typeface="Century Gothic" pitchFamily="-1" charset="0"/>
                <a:ea typeface="Times New Roman" pitchFamily="-1" charset="0"/>
                <a:cs typeface="Times New Roman" pitchFamily="-1" charset="0"/>
              </a:rPr>
              <a:t>(1)</a:t>
            </a:r>
            <a:r>
              <a:rPr lang="fr-FR" sz="2400" dirty="0" smtClean="0">
                <a:solidFill>
                  <a:srgbClr val="3366FF"/>
                </a:solidFill>
                <a:latin typeface="Century Gothic" pitchFamily="-1" charset="0"/>
                <a:ea typeface="Times New Roman" pitchFamily="-1" charset="0"/>
                <a:cs typeface="Times New Roman" pitchFamily="-1" charset="0"/>
              </a:rPr>
              <a:t/>
            </a:r>
            <a:br>
              <a:rPr lang="fr-FR" sz="2400" dirty="0" smtClean="0">
                <a:solidFill>
                  <a:srgbClr val="3366FF"/>
                </a:solidFill>
                <a:latin typeface="Century Gothic" pitchFamily="-1" charset="0"/>
                <a:ea typeface="Times New Roman" pitchFamily="-1" charset="0"/>
                <a:cs typeface="Times New Roman" pitchFamily="-1" charset="0"/>
              </a:rPr>
            </a:br>
            <a:r>
              <a:rPr lang="fr-FR" sz="2400" dirty="0" smtClean="0">
                <a:solidFill>
                  <a:srgbClr val="3366FF"/>
                </a:solidFill>
                <a:latin typeface="Century Gothic" pitchFamily="-1" charset="0"/>
                <a:ea typeface="Times New Roman" pitchFamily="-1" charset="0"/>
                <a:cs typeface="Times New Roman" pitchFamily="-1" charset="0"/>
              </a:rPr>
              <a:t>nerf calcanéen médial </a:t>
            </a:r>
            <a:r>
              <a:rPr lang="fr-BE" sz="2400" b="1" dirty="0" smtClean="0">
                <a:solidFill>
                  <a:srgbClr val="3366FF"/>
                </a:solidFill>
                <a:latin typeface="Century Gothic" pitchFamily="-1" charset="0"/>
                <a:ea typeface="Times New Roman" pitchFamily="-1" charset="0"/>
                <a:cs typeface="Times New Roman" pitchFamily="-1" charset="0"/>
              </a:rPr>
              <a:t>(2)</a:t>
            </a:r>
            <a:r>
              <a:rPr lang="fr-FR" sz="2400" dirty="0" smtClean="0">
                <a:solidFill>
                  <a:srgbClr val="3366FF"/>
                </a:solidFill>
                <a:latin typeface="Century Gothic" pitchFamily="-1" charset="0"/>
                <a:ea typeface="Times New Roman" pitchFamily="-1" charset="0"/>
                <a:cs typeface="Times New Roman" pitchFamily="-1" charset="0"/>
              </a:rPr>
              <a:t> 		</a:t>
            </a:r>
            <a:br>
              <a:rPr lang="fr-FR" sz="2400" dirty="0" smtClean="0">
                <a:solidFill>
                  <a:srgbClr val="3366FF"/>
                </a:solidFill>
                <a:latin typeface="Century Gothic" pitchFamily="-1" charset="0"/>
                <a:ea typeface="Times New Roman" pitchFamily="-1" charset="0"/>
                <a:cs typeface="Times New Roman" pitchFamily="-1" charset="0"/>
              </a:rPr>
            </a:br>
            <a:r>
              <a:rPr lang="fr-FR" sz="2400" dirty="0" smtClean="0">
                <a:solidFill>
                  <a:srgbClr val="3366FF"/>
                </a:solidFill>
                <a:latin typeface="Century Gothic" pitchFamily="-1" charset="0"/>
                <a:ea typeface="Times New Roman" pitchFamily="-1" charset="0"/>
                <a:cs typeface="Times New Roman" pitchFamily="-1" charset="0"/>
              </a:rPr>
              <a:t>nerf plantaire latéral </a:t>
            </a:r>
            <a:r>
              <a:rPr lang="fr-BE" sz="2400" b="1" dirty="0" smtClean="0">
                <a:solidFill>
                  <a:srgbClr val="3366FF"/>
                </a:solidFill>
                <a:latin typeface="Century Gothic" pitchFamily="-1" charset="0"/>
                <a:ea typeface="Times New Roman" pitchFamily="-1" charset="0"/>
                <a:cs typeface="Times New Roman" pitchFamily="-1" charset="0"/>
              </a:rPr>
              <a:t>(3)</a:t>
            </a:r>
            <a:r>
              <a:rPr lang="fr-FR" sz="2400" dirty="0" smtClean="0">
                <a:solidFill>
                  <a:srgbClr val="3366FF"/>
                </a:solidFill>
                <a:latin typeface="Century Gothic" pitchFamily="-1" charset="0"/>
                <a:ea typeface="Times New Roman" pitchFamily="-1" charset="0"/>
                <a:cs typeface="Times New Roman" pitchFamily="-1" charset="0"/>
              </a:rPr>
              <a:t/>
            </a:r>
            <a:br>
              <a:rPr lang="fr-FR" sz="2400" dirty="0" smtClean="0">
                <a:solidFill>
                  <a:srgbClr val="3366FF"/>
                </a:solidFill>
                <a:latin typeface="Century Gothic" pitchFamily="-1" charset="0"/>
                <a:ea typeface="Times New Roman" pitchFamily="-1" charset="0"/>
                <a:cs typeface="Times New Roman" pitchFamily="-1" charset="0"/>
              </a:rPr>
            </a:br>
            <a:r>
              <a:rPr lang="fr-FR" sz="2400" dirty="0" smtClean="0">
                <a:solidFill>
                  <a:srgbClr val="3366FF"/>
                </a:solidFill>
                <a:latin typeface="Century Gothic" pitchFamily="-1" charset="0"/>
                <a:ea typeface="Times New Roman" pitchFamily="-1" charset="0"/>
                <a:cs typeface="Times New Roman" pitchFamily="-1" charset="0"/>
              </a:rPr>
              <a:t>nerf plantaire médial </a:t>
            </a:r>
            <a:r>
              <a:rPr lang="fr-BE" sz="2400" b="1" dirty="0" smtClean="0">
                <a:solidFill>
                  <a:srgbClr val="3366FF"/>
                </a:solidFill>
                <a:latin typeface="Century Gothic" pitchFamily="-1" charset="0"/>
                <a:ea typeface="Times New Roman" pitchFamily="-1" charset="0"/>
                <a:cs typeface="Times New Roman" pitchFamily="-1" charset="0"/>
              </a:rPr>
              <a:t>(4)</a:t>
            </a:r>
            <a:r>
              <a:rPr lang="fr-FR" sz="2400" dirty="0" smtClean="0">
                <a:solidFill>
                  <a:srgbClr val="3366FF"/>
                </a:solidFill>
                <a:latin typeface="Century Gothic" pitchFamily="-1" charset="0"/>
                <a:ea typeface="Times New Roman" pitchFamily="-1" charset="0"/>
                <a:cs typeface="Times New Roman" pitchFamily="-1" charset="0"/>
              </a:rPr>
              <a:t> 		</a:t>
            </a:r>
          </a:p>
          <a:p>
            <a:r>
              <a:rPr lang="fr-FR" sz="2400" i="1" dirty="0" err="1" smtClean="0">
                <a:solidFill>
                  <a:srgbClr val="3366FF"/>
                </a:solidFill>
                <a:latin typeface="Century Gothic" pitchFamily="-1" charset="0"/>
                <a:ea typeface="Times New Roman" pitchFamily="-1" charset="0"/>
                <a:cs typeface="Times New Roman" pitchFamily="-1" charset="0"/>
              </a:rPr>
              <a:t>retinaculum</a:t>
            </a:r>
            <a:r>
              <a:rPr lang="fr-FR" sz="2400" dirty="0" smtClean="0">
                <a:solidFill>
                  <a:srgbClr val="3366FF"/>
                </a:solidFill>
                <a:latin typeface="Century Gothic" pitchFamily="-1" charset="0"/>
                <a:ea typeface="Times New Roman" pitchFamily="-1" charset="0"/>
                <a:cs typeface="Times New Roman" pitchFamily="-1" charset="0"/>
              </a:rPr>
              <a:t> des fléchisseurs </a:t>
            </a:r>
            <a:r>
              <a:rPr lang="fr-BE" sz="2400" b="1" dirty="0" smtClean="0">
                <a:solidFill>
                  <a:srgbClr val="3366FF"/>
                </a:solidFill>
                <a:latin typeface="Century Gothic" pitchFamily="-1" charset="0"/>
                <a:ea typeface="Times New Roman" pitchFamily="-1" charset="0"/>
                <a:cs typeface="Times New Roman" pitchFamily="-1" charset="0"/>
              </a:rPr>
              <a:t>(5)</a:t>
            </a:r>
            <a:endParaRPr lang="fr-FR" sz="2400" dirty="0" smtClean="0">
              <a:solidFill>
                <a:srgbClr val="3366FF"/>
              </a:solidFill>
              <a:latin typeface="Century Gothic" pitchFamily="-1" charset="0"/>
              <a:ea typeface="Times New Roman" pitchFamily="-1" charset="0"/>
              <a:cs typeface="Times New Roman" pitchFamily="-1" charset="0"/>
            </a:endParaRPr>
          </a:p>
          <a:p>
            <a:r>
              <a:rPr lang="fr-FR" sz="2400" dirty="0" smtClean="0">
                <a:solidFill>
                  <a:srgbClr val="3366FF"/>
                </a:solidFill>
                <a:latin typeface="Century Gothic" pitchFamily="-1" charset="0"/>
                <a:ea typeface="Times New Roman" pitchFamily="-1" charset="0"/>
                <a:cs typeface="Times New Roman" pitchFamily="-1" charset="0"/>
              </a:rPr>
              <a:t>tendon du tibial postérieur </a:t>
            </a:r>
            <a:r>
              <a:rPr lang="fr-BE" sz="2400" b="1" dirty="0" smtClean="0">
                <a:solidFill>
                  <a:srgbClr val="3366FF"/>
                </a:solidFill>
                <a:latin typeface="Century Gothic" pitchFamily="-1" charset="0"/>
                <a:ea typeface="Times New Roman" pitchFamily="-1" charset="0"/>
                <a:cs typeface="Times New Roman" pitchFamily="-1" charset="0"/>
              </a:rPr>
              <a:t>(6)</a:t>
            </a:r>
            <a:endParaRPr lang="fr-FR" sz="2400" dirty="0" smtClean="0">
              <a:solidFill>
                <a:srgbClr val="3366FF"/>
              </a:solidFill>
              <a:latin typeface="Century Gothic" pitchFamily="-1" charset="0"/>
              <a:ea typeface="Times New Roman" pitchFamily="-1" charset="0"/>
              <a:cs typeface="Times New Roman" pitchFamily="-1" charset="0"/>
            </a:endParaRPr>
          </a:p>
          <a:p>
            <a:r>
              <a:rPr lang="fr-FR" sz="2400" dirty="0" smtClean="0">
                <a:solidFill>
                  <a:srgbClr val="3366FF"/>
                </a:solidFill>
                <a:latin typeface="Century Gothic" pitchFamily="-1" charset="0"/>
                <a:ea typeface="Times New Roman" pitchFamily="-1" charset="0"/>
                <a:cs typeface="Times New Roman" pitchFamily="-1" charset="0"/>
              </a:rPr>
              <a:t>tendon du long fléchisseur des orteils </a:t>
            </a:r>
            <a:r>
              <a:rPr lang="fr-BE" sz="2400" b="1" dirty="0" smtClean="0">
                <a:solidFill>
                  <a:srgbClr val="3366FF"/>
                </a:solidFill>
                <a:latin typeface="Century Gothic" pitchFamily="-1" charset="0"/>
                <a:ea typeface="Times New Roman" pitchFamily="-1" charset="0"/>
                <a:cs typeface="Times New Roman" pitchFamily="-1" charset="0"/>
              </a:rPr>
              <a:t>(7)</a:t>
            </a:r>
            <a:endParaRPr lang="fr-FR" sz="2400" dirty="0" smtClean="0">
              <a:solidFill>
                <a:srgbClr val="3366FF"/>
              </a:solidFill>
              <a:latin typeface="Century Gothic" pitchFamily="-1" charset="0"/>
              <a:ea typeface="Times New Roman" pitchFamily="-1" charset="0"/>
              <a:cs typeface="Times New Roman" pitchFamily="-1" charset="0"/>
            </a:endParaRPr>
          </a:p>
          <a:p>
            <a:r>
              <a:rPr lang="fr-FR" sz="2400" dirty="0" smtClean="0">
                <a:solidFill>
                  <a:srgbClr val="3366FF"/>
                </a:solidFill>
                <a:latin typeface="Century Gothic" pitchFamily="-1" charset="0"/>
                <a:ea typeface="Times New Roman" pitchFamily="-1" charset="0"/>
                <a:cs typeface="Times New Roman" pitchFamily="-1" charset="0"/>
              </a:rPr>
              <a:t>tendon du long fléchisseur de l’</a:t>
            </a:r>
            <a:r>
              <a:rPr lang="fr-FR" sz="2400" i="1" dirty="0" err="1" smtClean="0">
                <a:solidFill>
                  <a:srgbClr val="3366FF"/>
                </a:solidFill>
                <a:latin typeface="Century Gothic" pitchFamily="-1" charset="0"/>
                <a:ea typeface="Times New Roman" pitchFamily="-1" charset="0"/>
                <a:cs typeface="Times New Roman" pitchFamily="-1" charset="0"/>
              </a:rPr>
              <a:t>hallux</a:t>
            </a:r>
            <a:r>
              <a:rPr lang="fr-FR" sz="2400" dirty="0" smtClean="0">
                <a:solidFill>
                  <a:srgbClr val="3366FF"/>
                </a:solidFill>
                <a:latin typeface="Century Gothic" pitchFamily="-1" charset="0"/>
                <a:ea typeface="Times New Roman" pitchFamily="-1" charset="0"/>
                <a:cs typeface="Times New Roman" pitchFamily="-1" charset="0"/>
              </a:rPr>
              <a:t>  </a:t>
            </a:r>
            <a:r>
              <a:rPr lang="fr-BE" sz="2400" b="1" dirty="0" smtClean="0">
                <a:solidFill>
                  <a:srgbClr val="3366FF"/>
                </a:solidFill>
                <a:latin typeface="Century Gothic" pitchFamily="-1" charset="0"/>
                <a:ea typeface="Times New Roman" pitchFamily="-1" charset="0"/>
                <a:cs typeface="Times New Roman" pitchFamily="-1" charset="0"/>
              </a:rPr>
              <a:t>(8)</a:t>
            </a:r>
            <a:endParaRPr lang="en-US" sz="2400" dirty="0">
              <a:solidFill>
                <a:srgbClr val="3366FF"/>
              </a:solidFill>
            </a:endParaRPr>
          </a:p>
        </p:txBody>
      </p:sp>
      <p:pic>
        <p:nvPicPr>
          <p:cNvPr id="10" name="Picture 1032" descr="C:\Users\François\Pictures\Présentation1\Figure 4 FIN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256" y="1820299"/>
            <a:ext cx="4419600" cy="3681412"/>
          </a:xfrm>
          <a:prstGeom prst="rect">
            <a:avLst/>
          </a:prstGeom>
          <a:noFill/>
          <a:effectLst>
            <a:outerShdw blurRad="50800" dist="2794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Titre 7"/>
          <p:cNvSpPr txBox="1">
            <a:spLocks/>
          </p:cNvSpPr>
          <p:nvPr/>
        </p:nvSpPr>
        <p:spPr bwMode="auto">
          <a:xfrm>
            <a:off x="350256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uLnTx/>
                <a:uFillTx/>
                <a:latin typeface="Century Gothic"/>
                <a:ea typeface="+mj-ea"/>
                <a:cs typeface="Century Gothic"/>
              </a:rPr>
              <a:t>Anatomie : canal tarsien</a:t>
            </a:r>
            <a:endParaRPr kumimoji="0" lang="fr-BE" sz="4400" b="1" i="0" u="none" strike="noStrike" kern="1200" cap="none" spc="0" normalizeH="0" baseline="0" noProof="0" dirty="0">
              <a:ln>
                <a:noFill/>
              </a:ln>
              <a:solidFill>
                <a:srgbClr val="FF6600"/>
              </a:solidFill>
              <a:effectLst>
                <a:outerShdw blurRad="38100" dist="38100" dir="2700000" algn="tl">
                  <a:srgbClr val="DDDDDD"/>
                </a:outerShdw>
              </a:effectLst>
              <a:uLnTx/>
              <a:uFillTx/>
              <a:latin typeface="Century Gothic"/>
              <a:ea typeface="+mj-ea"/>
              <a:cs typeface="Century Gothic"/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06058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7"/>
          <p:cNvSpPr txBox="1">
            <a:spLocks/>
          </p:cNvSpPr>
          <p:nvPr/>
        </p:nvSpPr>
        <p:spPr bwMode="auto">
          <a:xfrm>
            <a:off x="350256" y="274638"/>
            <a:ext cx="10571744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BE" sz="4400" b="1" i="0" u="none" strike="noStrike" kern="1200" cap="none" spc="0" normalizeH="0" baseline="0" noProof="0" dirty="0">
              <a:ln>
                <a:noFill/>
              </a:ln>
              <a:solidFill>
                <a:srgbClr val="FF6600"/>
              </a:solidFill>
              <a:effectLst>
                <a:outerShdw blurRad="38100" dist="38100" dir="2700000" algn="tl">
                  <a:srgbClr val="DDDDDD"/>
                </a:outerShdw>
              </a:effectLst>
              <a:uLnTx/>
              <a:uFillTx/>
              <a:latin typeface="Century Gothic"/>
              <a:ea typeface="+mj-ea"/>
              <a:cs typeface="Century Gothic"/>
            </a:endParaRPr>
          </a:p>
        </p:txBody>
      </p:sp>
      <p:sp>
        <p:nvSpPr>
          <p:cNvPr id="12" name="Titre 7"/>
          <p:cNvSpPr txBox="1">
            <a:spLocks/>
          </p:cNvSpPr>
          <p:nvPr/>
        </p:nvSpPr>
        <p:spPr bwMode="auto">
          <a:xfrm>
            <a:off x="845556" y="427038"/>
            <a:ext cx="10571744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uLnTx/>
                <a:uFillTx/>
                <a:latin typeface="Century Gothic"/>
                <a:ea typeface="+mj-ea"/>
                <a:cs typeface="Century Gothic"/>
              </a:rPr>
              <a:t>Cas clinique</a:t>
            </a:r>
            <a:endParaRPr kumimoji="0" lang="fr-BE" sz="4400" b="1" i="0" u="none" strike="noStrike" kern="1200" cap="none" spc="0" normalizeH="0" baseline="0" noProof="0" dirty="0">
              <a:ln>
                <a:noFill/>
              </a:ln>
              <a:solidFill>
                <a:srgbClr val="FF6600"/>
              </a:solidFill>
              <a:effectLst>
                <a:outerShdw blurRad="38100" dist="38100" dir="2700000" algn="tl">
                  <a:srgbClr val="DDDDDD"/>
                </a:outerShdw>
              </a:effectLst>
              <a:uLnTx/>
              <a:uFillTx/>
              <a:latin typeface="Century Gothic"/>
              <a:ea typeface="+mj-ea"/>
              <a:cs typeface="Century Gothic"/>
            </a:endParaRPr>
          </a:p>
        </p:txBody>
      </p:sp>
      <p:pic>
        <p:nvPicPr>
          <p:cNvPr id="6" name="Picture 1032" descr="C:\Users\François\Pictures\Présentation1\Figure 4 FIN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256" y="2049610"/>
            <a:ext cx="4419600" cy="3681412"/>
          </a:xfrm>
          <a:prstGeom prst="rect">
            <a:avLst/>
          </a:prstGeom>
          <a:noFill/>
          <a:effectLst>
            <a:outerShdw blurRad="50800" dist="2794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2938" y="1905000"/>
            <a:ext cx="3356919" cy="419100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86800" y="1905000"/>
            <a:ext cx="3271524" cy="418796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396385" y="2063234"/>
            <a:ext cx="4283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entury Gothic"/>
                <a:cs typeface="Century Gothic"/>
              </a:rPr>
              <a:t>Dr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9066685" y="2063234"/>
            <a:ext cx="3785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entury Gothic"/>
                <a:cs typeface="Century Gothic"/>
              </a:rPr>
              <a:t>G</a:t>
            </a:r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06058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7"/>
          <p:cNvSpPr txBox="1">
            <a:spLocks/>
          </p:cNvSpPr>
          <p:nvPr/>
        </p:nvSpPr>
        <p:spPr bwMode="auto">
          <a:xfrm>
            <a:off x="350256" y="274638"/>
            <a:ext cx="10571744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BE" sz="4400" b="1" i="0" u="none" strike="noStrike" kern="1200" cap="none" spc="0" normalizeH="0" baseline="0" noProof="0" dirty="0">
              <a:ln>
                <a:noFill/>
              </a:ln>
              <a:solidFill>
                <a:srgbClr val="FF6600"/>
              </a:solidFill>
              <a:effectLst>
                <a:outerShdw blurRad="38100" dist="38100" dir="2700000" algn="tl">
                  <a:srgbClr val="DDDDDD"/>
                </a:outerShdw>
              </a:effectLst>
              <a:uLnTx/>
              <a:uFillTx/>
              <a:latin typeface="Century Gothic"/>
              <a:ea typeface="+mj-ea"/>
              <a:cs typeface="Century Gothic"/>
            </a:endParaRPr>
          </a:p>
        </p:txBody>
      </p:sp>
      <p:sp>
        <p:nvSpPr>
          <p:cNvPr id="12" name="Titre 7"/>
          <p:cNvSpPr txBox="1">
            <a:spLocks/>
          </p:cNvSpPr>
          <p:nvPr/>
        </p:nvSpPr>
        <p:spPr bwMode="auto">
          <a:xfrm>
            <a:off x="845556" y="427038"/>
            <a:ext cx="10571744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uLnTx/>
                <a:uFillTx/>
                <a:latin typeface="Century Gothic"/>
                <a:ea typeface="+mj-ea"/>
                <a:cs typeface="Century Gothic"/>
              </a:rPr>
              <a:t>Cas clinique</a:t>
            </a:r>
            <a:endParaRPr kumimoji="0" lang="fr-BE" sz="4400" b="1" i="0" u="none" strike="noStrike" kern="1200" cap="none" spc="0" normalizeH="0" baseline="0" noProof="0" dirty="0">
              <a:ln>
                <a:noFill/>
              </a:ln>
              <a:solidFill>
                <a:srgbClr val="FF6600"/>
              </a:solidFill>
              <a:effectLst>
                <a:outerShdw blurRad="38100" dist="38100" dir="2700000" algn="tl">
                  <a:srgbClr val="DDDDDD"/>
                </a:outerShdw>
              </a:effectLst>
              <a:uLnTx/>
              <a:uFillTx/>
              <a:latin typeface="Century Gothic"/>
              <a:ea typeface="+mj-ea"/>
              <a:cs typeface="Century Gothic"/>
            </a:endParaRPr>
          </a:p>
        </p:txBody>
      </p:sp>
      <p:pic>
        <p:nvPicPr>
          <p:cNvPr id="6" name="Picture 1032" descr="C:\Users\François\Pictures\Présentation1\Figure 4 FIN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256" y="2049610"/>
            <a:ext cx="4419600" cy="3681412"/>
          </a:xfrm>
          <a:prstGeom prst="rect">
            <a:avLst/>
          </a:prstGeom>
          <a:noFill/>
          <a:effectLst>
            <a:outerShdw blurRad="50800" dist="2794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1060" y="0"/>
            <a:ext cx="5308076" cy="6858000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06058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7"/>
          <p:cNvSpPr txBox="1">
            <a:spLocks/>
          </p:cNvSpPr>
          <p:nvPr/>
        </p:nvSpPr>
        <p:spPr bwMode="auto">
          <a:xfrm>
            <a:off x="350256" y="274638"/>
            <a:ext cx="10571744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BE" sz="4400" b="1" i="0" u="none" strike="noStrike" kern="1200" cap="none" spc="0" normalizeH="0" baseline="0" noProof="0" dirty="0">
              <a:ln>
                <a:noFill/>
              </a:ln>
              <a:solidFill>
                <a:srgbClr val="FF6600"/>
              </a:solidFill>
              <a:effectLst>
                <a:outerShdw blurRad="38100" dist="38100" dir="2700000" algn="tl">
                  <a:srgbClr val="DDDDDD"/>
                </a:outerShdw>
              </a:effectLst>
              <a:uLnTx/>
              <a:uFillTx/>
              <a:latin typeface="Century Gothic"/>
              <a:ea typeface="+mj-ea"/>
              <a:cs typeface="Century Gothic"/>
            </a:endParaRPr>
          </a:p>
        </p:txBody>
      </p:sp>
      <p:sp>
        <p:nvSpPr>
          <p:cNvPr id="12" name="Titre 7"/>
          <p:cNvSpPr txBox="1">
            <a:spLocks/>
          </p:cNvSpPr>
          <p:nvPr/>
        </p:nvSpPr>
        <p:spPr bwMode="auto">
          <a:xfrm>
            <a:off x="782056" y="249238"/>
            <a:ext cx="10571744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uLnTx/>
                <a:uFillTx/>
                <a:latin typeface="Century Gothic"/>
                <a:ea typeface="+mj-ea"/>
                <a:cs typeface="Century Gothic"/>
              </a:rPr>
              <a:t>Cas clinique</a:t>
            </a:r>
            <a:endParaRPr kumimoji="0" lang="fr-BE" sz="4400" b="1" i="0" u="none" strike="noStrike" kern="1200" cap="none" spc="0" normalizeH="0" baseline="0" noProof="0" dirty="0">
              <a:ln>
                <a:noFill/>
              </a:ln>
              <a:solidFill>
                <a:srgbClr val="FF6600"/>
              </a:solidFill>
              <a:effectLst>
                <a:outerShdw blurRad="38100" dist="38100" dir="2700000" algn="tl">
                  <a:srgbClr val="DDDDDD"/>
                </a:outerShdw>
              </a:effectLst>
              <a:uLnTx/>
              <a:uFillTx/>
              <a:latin typeface="Century Gothic"/>
              <a:ea typeface="+mj-ea"/>
              <a:cs typeface="Century Gothic"/>
            </a:endParaRPr>
          </a:p>
        </p:txBody>
      </p:sp>
      <p:grpSp>
        <p:nvGrpSpPr>
          <p:cNvPr id="11" name="Grouper 10"/>
          <p:cNvGrpSpPr/>
          <p:nvPr/>
        </p:nvGrpSpPr>
        <p:grpSpPr>
          <a:xfrm>
            <a:off x="762000" y="1498600"/>
            <a:ext cx="10452100" cy="5041900"/>
            <a:chOff x="762000" y="1498600"/>
            <a:chExt cx="10769600" cy="5397500"/>
          </a:xfrm>
          <a:effectLst>
            <a:outerShdw blurRad="50800" dist="279400" dir="2700000" algn="tl" rotWithShape="0">
              <a:srgbClr val="000000">
                <a:alpha val="43000"/>
              </a:srgbClr>
            </a:outerShdw>
          </a:effectLst>
        </p:grpSpPr>
        <p:pic>
          <p:nvPicPr>
            <p:cNvPr id="9" name="Image 8" descr="0001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62000" y="1498600"/>
              <a:ext cx="5384800" cy="5384800"/>
            </a:xfrm>
            <a:prstGeom prst="rect">
              <a:avLst/>
            </a:prstGeom>
          </p:spPr>
        </p:pic>
        <p:pic>
          <p:nvPicPr>
            <p:cNvPr id="10" name="Image 9" descr="0001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34100" y="1498600"/>
              <a:ext cx="5397500" cy="53975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06058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7"/>
          <p:cNvSpPr txBox="1">
            <a:spLocks/>
          </p:cNvSpPr>
          <p:nvPr/>
        </p:nvSpPr>
        <p:spPr bwMode="auto">
          <a:xfrm>
            <a:off x="350255" y="274638"/>
            <a:ext cx="1099953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uLnTx/>
                <a:uFillTx/>
                <a:latin typeface="Century Gothic"/>
                <a:ea typeface="+mj-ea"/>
                <a:cs typeface="Century Gothic"/>
              </a:rPr>
              <a:t>NPM : innervation sensitive</a:t>
            </a:r>
            <a:endParaRPr kumimoji="0" lang="fr-BE" sz="4400" b="1" i="0" u="none" strike="noStrike" kern="1200" cap="none" spc="0" normalizeH="0" baseline="0" noProof="0" dirty="0">
              <a:ln>
                <a:noFill/>
              </a:ln>
              <a:solidFill>
                <a:srgbClr val="FF6600"/>
              </a:solidFill>
              <a:effectLst>
                <a:outerShdw blurRad="38100" dist="38100" dir="2700000" algn="tl">
                  <a:srgbClr val="DDDDDD"/>
                </a:outerShdw>
              </a:effectLst>
              <a:uLnTx/>
              <a:uFillTx/>
              <a:latin typeface="Century Gothic"/>
              <a:ea typeface="+mj-ea"/>
              <a:cs typeface="Century Gothic"/>
            </a:endParaRPr>
          </a:p>
        </p:txBody>
      </p:sp>
      <p:pic>
        <p:nvPicPr>
          <p:cNvPr id="34" name="Picture 2" descr="C:\Users\Utilisateur\Documents\MÔ 2010\SIM S\zones_innervation_face_plantaire[1].jpg"/>
          <p:cNvPicPr>
            <a:picLocks noChangeAspect="1" noChangeArrowheads="1"/>
          </p:cNvPicPr>
          <p:nvPr/>
        </p:nvPicPr>
        <p:blipFill rotWithShape="1">
          <a:blip r:embed="rId2" cstate="print"/>
          <a:srcRect l="25068" t="6047" r="24934" b="28896"/>
          <a:stretch/>
        </p:blipFill>
        <p:spPr bwMode="auto">
          <a:xfrm>
            <a:off x="8991449" y="1579682"/>
            <a:ext cx="1748376" cy="3824498"/>
          </a:xfrm>
          <a:prstGeom prst="rect">
            <a:avLst/>
          </a:prstGeom>
          <a:noFill/>
          <a:effectLst>
            <a:outerShdw blurRad="50800" dist="2794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35" name="Connecteur droit avec flèche 34"/>
          <p:cNvCxnSpPr/>
          <p:nvPr/>
        </p:nvCxnSpPr>
        <p:spPr>
          <a:xfrm>
            <a:off x="10098753" y="3297198"/>
            <a:ext cx="985448" cy="10834"/>
          </a:xfrm>
          <a:prstGeom prst="straightConnector1">
            <a:avLst/>
          </a:prstGeom>
          <a:ln>
            <a:tailEnd type="triangle"/>
          </a:ln>
          <a:effectLst>
            <a:outerShdw blurRad="50800" dist="279400" dir="2700000" algn="tl" rotWithShape="0">
              <a:srgbClr val="000000">
                <a:alpha val="43000"/>
              </a:srgb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6" name="Connecteur droit avec flèche 35"/>
          <p:cNvCxnSpPr/>
          <p:nvPr/>
        </p:nvCxnSpPr>
        <p:spPr>
          <a:xfrm>
            <a:off x="10337170" y="2433023"/>
            <a:ext cx="821205" cy="10834"/>
          </a:xfrm>
          <a:prstGeom prst="straightConnector1">
            <a:avLst/>
          </a:prstGeom>
          <a:ln>
            <a:tailEnd type="triangle"/>
          </a:ln>
          <a:effectLst>
            <a:outerShdw blurRad="50800" dist="279400" dir="2700000" algn="tl" rotWithShape="0">
              <a:srgbClr val="000000">
                <a:alpha val="43000"/>
              </a:srgb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7" name="Connecteur droit avec flèche 36"/>
          <p:cNvCxnSpPr/>
          <p:nvPr/>
        </p:nvCxnSpPr>
        <p:spPr>
          <a:xfrm>
            <a:off x="10098753" y="5098055"/>
            <a:ext cx="985448" cy="10834"/>
          </a:xfrm>
          <a:prstGeom prst="straightConnector1">
            <a:avLst/>
          </a:prstGeom>
          <a:ln>
            <a:tailEnd type="triangle"/>
          </a:ln>
          <a:effectLst>
            <a:outerShdw blurRad="50800" dist="279400" dir="2700000" algn="tl" rotWithShape="0">
              <a:srgbClr val="000000">
                <a:alpha val="43000"/>
              </a:srgb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8" name="ZoneTexte 37"/>
          <p:cNvSpPr txBox="1"/>
          <p:nvPr/>
        </p:nvSpPr>
        <p:spPr>
          <a:xfrm>
            <a:off x="11147780" y="2194423"/>
            <a:ext cx="937766" cy="369333"/>
          </a:xfrm>
          <a:prstGeom prst="rect">
            <a:avLst/>
          </a:prstGeom>
          <a:noFill/>
          <a:effectLst>
            <a:outerShdw blurRad="50800" dist="2794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  <a:t>NPM</a:t>
            </a:r>
            <a:endParaRPr lang="fr-FR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9" name="ZoneTexte 38"/>
          <p:cNvSpPr txBox="1"/>
          <p:nvPr/>
        </p:nvSpPr>
        <p:spPr>
          <a:xfrm>
            <a:off x="11084201" y="3058598"/>
            <a:ext cx="1001344" cy="369333"/>
          </a:xfrm>
          <a:prstGeom prst="rect">
            <a:avLst/>
          </a:prstGeom>
          <a:noFill/>
          <a:effectLst>
            <a:outerShdw blurRad="50800" dist="2794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  <a:t>NPM</a:t>
            </a:r>
            <a:endParaRPr lang="fr-FR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0" name="ZoneTexte 39"/>
          <p:cNvSpPr txBox="1"/>
          <p:nvPr/>
        </p:nvSpPr>
        <p:spPr>
          <a:xfrm>
            <a:off x="11066803" y="4848621"/>
            <a:ext cx="913393" cy="369333"/>
          </a:xfrm>
          <a:prstGeom prst="rect">
            <a:avLst/>
          </a:prstGeom>
          <a:noFill/>
          <a:effectLst>
            <a:outerShdw blurRad="50800" dist="2794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fr-FR" b="1" dirty="0" smtClean="0"/>
              <a:t>NCM</a:t>
            </a:r>
            <a:endParaRPr lang="fr-FR" b="1" dirty="0"/>
          </a:p>
        </p:txBody>
      </p:sp>
      <p:cxnSp>
        <p:nvCxnSpPr>
          <p:cNvPr id="41" name="Connecteur droit avec flèche 40"/>
          <p:cNvCxnSpPr/>
          <p:nvPr/>
        </p:nvCxnSpPr>
        <p:spPr>
          <a:xfrm>
            <a:off x="9754378" y="3952388"/>
            <a:ext cx="1393402" cy="32503"/>
          </a:xfrm>
          <a:prstGeom prst="straightConnector1">
            <a:avLst/>
          </a:prstGeom>
          <a:ln>
            <a:tailEnd type="triangle"/>
          </a:ln>
          <a:effectLst>
            <a:outerShdw blurRad="50800" dist="279400" dir="2700000" algn="tl" rotWithShape="0">
              <a:srgbClr val="000000">
                <a:alpha val="43000"/>
              </a:srgb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2" name="ZoneTexte 41"/>
          <p:cNvSpPr txBox="1"/>
          <p:nvPr/>
        </p:nvSpPr>
        <p:spPr>
          <a:xfrm>
            <a:off x="11139364" y="3719205"/>
            <a:ext cx="726777" cy="369333"/>
          </a:xfrm>
          <a:prstGeom prst="rect">
            <a:avLst/>
          </a:prstGeom>
          <a:noFill/>
          <a:effectLst>
            <a:outerShdw blurRad="50800" dist="2794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FF6600"/>
                </a:solidFill>
              </a:rPr>
              <a:t>NPL</a:t>
            </a:r>
            <a:endParaRPr lang="fr-FR" b="1" dirty="0">
              <a:solidFill>
                <a:srgbClr val="FF6600"/>
              </a:solidFill>
            </a:endParaRPr>
          </a:p>
        </p:txBody>
      </p:sp>
      <p:sp>
        <p:nvSpPr>
          <p:cNvPr id="43" name="ZoneTexte 42"/>
          <p:cNvSpPr txBox="1"/>
          <p:nvPr/>
        </p:nvSpPr>
        <p:spPr>
          <a:xfrm>
            <a:off x="8542388" y="5726907"/>
            <a:ext cx="4672932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solidFill>
                  <a:srgbClr val="0070C0"/>
                </a:solidFill>
              </a:rPr>
              <a:t>                NPM </a:t>
            </a:r>
            <a:r>
              <a:rPr lang="fr-FR" sz="1200" dirty="0">
                <a:solidFill>
                  <a:srgbClr val="0070C0"/>
                </a:solidFill>
              </a:rPr>
              <a:t>n plantaire </a:t>
            </a:r>
            <a:r>
              <a:rPr lang="fr-FR" sz="1200" dirty="0" smtClean="0">
                <a:solidFill>
                  <a:srgbClr val="0070C0"/>
                </a:solidFill>
              </a:rPr>
              <a:t>médial</a:t>
            </a:r>
            <a:r>
              <a:rPr lang="fr-FR" sz="1200" dirty="0">
                <a:solidFill>
                  <a:srgbClr val="0070C0"/>
                </a:solidFill>
              </a:rPr>
              <a:t/>
            </a:r>
            <a:br>
              <a:rPr lang="fr-FR" sz="1200" dirty="0">
                <a:solidFill>
                  <a:srgbClr val="0070C0"/>
                </a:solidFill>
              </a:rPr>
            </a:br>
            <a:r>
              <a:rPr lang="fr-FR" sz="1200" dirty="0">
                <a:solidFill>
                  <a:srgbClr val="0070C0"/>
                </a:solidFill>
              </a:rPr>
              <a:t> </a:t>
            </a:r>
            <a:r>
              <a:rPr lang="fr-FR" sz="1200" dirty="0" smtClean="0">
                <a:solidFill>
                  <a:srgbClr val="0070C0"/>
                </a:solidFill>
              </a:rPr>
              <a:t>               </a:t>
            </a:r>
            <a:r>
              <a:rPr lang="fr-FR" sz="1200" dirty="0">
                <a:solidFill>
                  <a:srgbClr val="FF6600"/>
                </a:solidFill>
              </a:rPr>
              <a:t>NPL   n plantaire latéral</a:t>
            </a:r>
            <a:br>
              <a:rPr lang="fr-FR" sz="1200" dirty="0">
                <a:solidFill>
                  <a:srgbClr val="FF6600"/>
                </a:solidFill>
              </a:rPr>
            </a:br>
            <a:r>
              <a:rPr lang="fr-FR" sz="1200" dirty="0">
                <a:solidFill>
                  <a:srgbClr val="FF6600"/>
                </a:solidFill>
              </a:rPr>
              <a:t>    </a:t>
            </a:r>
            <a:r>
              <a:rPr lang="fr-FR" sz="1200" dirty="0" smtClean="0">
                <a:solidFill>
                  <a:srgbClr val="FF6600"/>
                </a:solidFill>
              </a:rPr>
              <a:t>            </a:t>
            </a:r>
            <a:r>
              <a:rPr lang="fr-FR" sz="1200" dirty="0" smtClean="0"/>
              <a:t>NCM </a:t>
            </a:r>
            <a:r>
              <a:rPr lang="fr-FR" sz="1200" dirty="0"/>
              <a:t>n calcanéen </a:t>
            </a:r>
            <a:r>
              <a:rPr lang="fr-FR" sz="1200" dirty="0" smtClean="0"/>
              <a:t>médial</a:t>
            </a:r>
          </a:p>
          <a:p>
            <a:r>
              <a:rPr lang="fr-FR" sz="1100" i="1" dirty="0" smtClean="0"/>
              <a:t>In </a:t>
            </a:r>
            <a:r>
              <a:rPr lang="fr-FR" sz="1100" b="1" i="1" dirty="0" smtClean="0"/>
              <a:t>Pathologie du Pied et de la cheville SAURAMPS Ed </a:t>
            </a:r>
            <a:r>
              <a:rPr lang="fr-FR" sz="1100" i="1" dirty="0" smtClean="0"/>
              <a:t>2014</a:t>
            </a:r>
            <a:endParaRPr lang="fr-FR" sz="1600" i="1" dirty="0"/>
          </a:p>
        </p:txBody>
      </p:sp>
      <p:sp>
        <p:nvSpPr>
          <p:cNvPr id="45" name="Rectangle 44"/>
          <p:cNvSpPr/>
          <p:nvPr/>
        </p:nvSpPr>
        <p:spPr>
          <a:xfrm>
            <a:off x="350255" y="1579682"/>
            <a:ext cx="822157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BE" sz="2400" b="1" dirty="0" smtClean="0">
                <a:solidFill>
                  <a:srgbClr val="3366FF"/>
                </a:solidFill>
                <a:latin typeface="Century Gothic" pitchFamily="-1" charset="0"/>
                <a:ea typeface="Times New Roman" pitchFamily="-1" charset="0"/>
                <a:cs typeface="Times New Roman" pitchFamily="-1" charset="0"/>
              </a:rPr>
              <a:t>Nerfs digitaux communs plantaires 1-3 =&gt;</a:t>
            </a:r>
            <a:br>
              <a:rPr lang="nl-BE" sz="2400" b="1" dirty="0" smtClean="0">
                <a:solidFill>
                  <a:srgbClr val="3366FF"/>
                </a:solidFill>
                <a:latin typeface="Century Gothic" pitchFamily="-1" charset="0"/>
                <a:ea typeface="Times New Roman" pitchFamily="-1" charset="0"/>
                <a:cs typeface="Times New Roman" pitchFamily="-1" charset="0"/>
              </a:rPr>
            </a:br>
            <a:r>
              <a:rPr lang="nl-BE" sz="2400" b="1" dirty="0" smtClean="0">
                <a:solidFill>
                  <a:srgbClr val="3366FF"/>
                </a:solidFill>
                <a:latin typeface="Century Gothic" pitchFamily="-1" charset="0"/>
                <a:ea typeface="Times New Roman" pitchFamily="-1" charset="0"/>
                <a:cs typeface="Times New Roman" pitchFamily="-1" charset="0"/>
              </a:rPr>
              <a:t>Nerfs digitaux propres plantaires 2-7</a:t>
            </a:r>
            <a:br>
              <a:rPr lang="nl-BE" sz="2400" b="1" dirty="0" smtClean="0">
                <a:solidFill>
                  <a:srgbClr val="3366FF"/>
                </a:solidFill>
                <a:latin typeface="Century Gothic" pitchFamily="-1" charset="0"/>
                <a:ea typeface="Times New Roman" pitchFamily="-1" charset="0"/>
                <a:cs typeface="Times New Roman" pitchFamily="-1" charset="0"/>
              </a:rPr>
            </a:br>
            <a:r>
              <a:rPr lang="nl-BE" sz="2400" b="1" dirty="0" smtClean="0">
                <a:solidFill>
                  <a:srgbClr val="3366FF"/>
                </a:solidFill>
                <a:latin typeface="Century Gothic" pitchFamily="-1" charset="0"/>
                <a:ea typeface="Times New Roman" pitchFamily="-1" charset="0"/>
                <a:cs typeface="Times New Roman" pitchFamily="-1" charset="0"/>
              </a:rPr>
              <a:t/>
            </a:r>
            <a:br>
              <a:rPr lang="nl-BE" sz="2400" b="1" dirty="0" smtClean="0">
                <a:solidFill>
                  <a:srgbClr val="3366FF"/>
                </a:solidFill>
                <a:latin typeface="Century Gothic" pitchFamily="-1" charset="0"/>
                <a:ea typeface="Times New Roman" pitchFamily="-1" charset="0"/>
                <a:cs typeface="Times New Roman" pitchFamily="-1" charset="0"/>
              </a:rPr>
            </a:br>
            <a:r>
              <a:rPr lang="nl-BE" sz="2400" b="1" dirty="0" smtClean="0">
                <a:solidFill>
                  <a:srgbClr val="3366FF"/>
                </a:solidFill>
                <a:latin typeface="Century Gothic" pitchFamily="-1" charset="0"/>
                <a:ea typeface="Times New Roman" pitchFamily="-1" charset="0"/>
                <a:cs typeface="Times New Roman" pitchFamily="-1" charset="0"/>
              </a:rPr>
              <a:t>Nerf digital propre plantaire 1 (médial de l’</a:t>
            </a:r>
            <a:r>
              <a:rPr lang="nl-BE" sz="2400" b="1" i="1" dirty="0" smtClean="0">
                <a:solidFill>
                  <a:srgbClr val="3366FF"/>
                </a:solidFill>
                <a:latin typeface="Century Gothic" pitchFamily="-1" charset="0"/>
                <a:ea typeface="Times New Roman" pitchFamily="-1" charset="0"/>
                <a:cs typeface="Times New Roman" pitchFamily="-1" charset="0"/>
              </a:rPr>
              <a:t>hallux</a:t>
            </a:r>
            <a:r>
              <a:rPr lang="nl-BE" sz="2400" b="1" dirty="0" smtClean="0">
                <a:solidFill>
                  <a:srgbClr val="3366FF"/>
                </a:solidFill>
                <a:latin typeface="Century Gothic" pitchFamily="-1" charset="0"/>
                <a:ea typeface="Times New Roman" pitchFamily="-1" charset="0"/>
                <a:cs typeface="Times New Roman" pitchFamily="-1" charset="0"/>
              </a:rPr>
              <a:t>)</a:t>
            </a:r>
            <a:endParaRPr lang="en-US" sz="2400" dirty="0">
              <a:solidFill>
                <a:srgbClr val="3366FF"/>
              </a:solidFill>
            </a:endParaRPr>
          </a:p>
        </p:txBody>
      </p:sp>
      <p:pic>
        <p:nvPicPr>
          <p:cNvPr id="46" name="Picture 5" descr="E:\Mes Documents\Travaux scientifiques\0 En cours\Accepté\EMG pied\Fig 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255" y="3645394"/>
            <a:ext cx="4147181" cy="3019567"/>
          </a:xfrm>
          <a:prstGeom prst="roundRect">
            <a:avLst/>
          </a:prstGeom>
          <a:noFill/>
        </p:spPr>
      </p:pic>
      <p:pic>
        <p:nvPicPr>
          <p:cNvPr id="47" name="Image 46" descr="Gray833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 flipV="1">
            <a:off x="5962316" y="3296207"/>
            <a:ext cx="1737890" cy="3561791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06058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7"/>
          <p:cNvSpPr txBox="1">
            <a:spLocks/>
          </p:cNvSpPr>
          <p:nvPr/>
        </p:nvSpPr>
        <p:spPr bwMode="auto">
          <a:xfrm>
            <a:off x="350255" y="274638"/>
            <a:ext cx="1099953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uLnTx/>
                <a:uFillTx/>
                <a:latin typeface="Century Gothic"/>
                <a:ea typeface="+mj-ea"/>
                <a:cs typeface="Century Gothic"/>
              </a:rPr>
              <a:t>NPM : innervation motrice</a:t>
            </a:r>
            <a:endParaRPr kumimoji="0" lang="fr-BE" sz="4400" b="1" i="0" u="none" strike="noStrike" kern="1200" cap="none" spc="0" normalizeH="0" baseline="0" noProof="0" dirty="0">
              <a:ln>
                <a:noFill/>
              </a:ln>
              <a:solidFill>
                <a:srgbClr val="FF6600"/>
              </a:solidFill>
              <a:effectLst>
                <a:outerShdw blurRad="38100" dist="38100" dir="2700000" algn="tl">
                  <a:srgbClr val="DDDDDD"/>
                </a:outerShdw>
              </a:effectLst>
              <a:uLnTx/>
              <a:uFillTx/>
              <a:latin typeface="Century Gothic"/>
              <a:ea typeface="+mj-ea"/>
              <a:cs typeface="Century Gothic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350255" y="1806938"/>
            <a:ext cx="8221579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nl-BE" sz="2400" b="1" dirty="0" smtClean="0">
                <a:solidFill>
                  <a:srgbClr val="3366FF"/>
                </a:solidFill>
                <a:latin typeface="Century Gothic" pitchFamily="-1" charset="0"/>
                <a:ea typeface="Times New Roman" pitchFamily="-1" charset="0"/>
                <a:cs typeface="Times New Roman" pitchFamily="-1" charset="0"/>
              </a:rPr>
              <a:t>Muscle abducteur de l’</a:t>
            </a:r>
            <a:r>
              <a:rPr lang="nl-BE" sz="2400" b="1" i="1" dirty="0" smtClean="0">
                <a:solidFill>
                  <a:srgbClr val="3366FF"/>
                </a:solidFill>
                <a:latin typeface="Century Gothic" pitchFamily="-1" charset="0"/>
                <a:ea typeface="Times New Roman" pitchFamily="-1" charset="0"/>
                <a:cs typeface="Times New Roman" pitchFamily="-1" charset="0"/>
              </a:rPr>
              <a:t>hallux</a:t>
            </a:r>
          </a:p>
          <a:p>
            <a:pPr>
              <a:lnSpc>
                <a:spcPct val="150000"/>
              </a:lnSpc>
            </a:pPr>
            <a:r>
              <a:rPr lang="nl-BE" sz="2400" dirty="0" smtClean="0">
                <a:solidFill>
                  <a:srgbClr val="3366FF"/>
                </a:solidFill>
                <a:latin typeface="Century Gothic" pitchFamily="-1" charset="0"/>
                <a:ea typeface="Times New Roman" pitchFamily="-1" charset="0"/>
                <a:cs typeface="Times New Roman" pitchFamily="-1" charset="0"/>
              </a:rPr>
              <a:t>Muscle court fléchisseur des orteils</a:t>
            </a:r>
          </a:p>
          <a:p>
            <a:pPr>
              <a:lnSpc>
                <a:spcPct val="150000"/>
              </a:lnSpc>
            </a:pPr>
            <a:r>
              <a:rPr lang="nl-BE" sz="2400" dirty="0" smtClean="0">
                <a:solidFill>
                  <a:srgbClr val="3366FF"/>
                </a:solidFill>
                <a:latin typeface="Century Gothic" pitchFamily="-1" charset="0"/>
                <a:ea typeface="Times New Roman" pitchFamily="-1" charset="0"/>
                <a:cs typeface="Times New Roman" pitchFamily="-1" charset="0"/>
              </a:rPr>
              <a:t>Muscle carré plantaire (avec le NPL)</a:t>
            </a:r>
            <a:endParaRPr lang="en-US" sz="2400" dirty="0" smtClean="0">
              <a:solidFill>
                <a:srgbClr val="3366FF"/>
              </a:solidFill>
            </a:endParaRPr>
          </a:p>
          <a:p>
            <a:pPr>
              <a:lnSpc>
                <a:spcPct val="150000"/>
              </a:lnSpc>
            </a:pPr>
            <a:r>
              <a:rPr lang="nl-BE" sz="2400" dirty="0" smtClean="0">
                <a:solidFill>
                  <a:srgbClr val="3366FF"/>
                </a:solidFill>
                <a:latin typeface="Century Gothic" pitchFamily="-1" charset="0"/>
                <a:ea typeface="Times New Roman" pitchFamily="-1" charset="0"/>
                <a:cs typeface="Times New Roman" pitchFamily="-1" charset="0"/>
              </a:rPr>
              <a:t>Mucle court fléchisseur de l’</a:t>
            </a:r>
            <a:r>
              <a:rPr lang="nl-BE" sz="2400" i="1" dirty="0" smtClean="0">
                <a:solidFill>
                  <a:srgbClr val="3366FF"/>
                </a:solidFill>
                <a:latin typeface="Century Gothic" pitchFamily="-1" charset="0"/>
                <a:ea typeface="Times New Roman" pitchFamily="-1" charset="0"/>
                <a:cs typeface="Times New Roman" pitchFamily="-1" charset="0"/>
              </a:rPr>
              <a:t>hallux</a:t>
            </a:r>
          </a:p>
          <a:p>
            <a:pPr>
              <a:lnSpc>
                <a:spcPct val="150000"/>
              </a:lnSpc>
            </a:pPr>
            <a:r>
              <a:rPr lang="nl-BE" sz="2400" dirty="0" smtClean="0">
                <a:solidFill>
                  <a:srgbClr val="3366FF"/>
                </a:solidFill>
                <a:latin typeface="Century Gothic" pitchFamily="-1" charset="0"/>
                <a:ea typeface="Times New Roman" pitchFamily="-1" charset="0"/>
                <a:cs typeface="Times New Roman" pitchFamily="-1" charset="0"/>
              </a:rPr>
              <a:t>Muscle lombrical 1</a:t>
            </a:r>
          </a:p>
          <a:p>
            <a:pPr>
              <a:lnSpc>
                <a:spcPct val="150000"/>
              </a:lnSpc>
            </a:pPr>
            <a:r>
              <a:rPr lang="nl-BE" sz="2400" dirty="0" smtClean="0">
                <a:solidFill>
                  <a:srgbClr val="3366FF"/>
                </a:solidFill>
                <a:latin typeface="Century Gothic" pitchFamily="-1" charset="0"/>
                <a:ea typeface="Times New Roman" pitchFamily="-1" charset="0"/>
                <a:cs typeface="Times New Roman" pitchFamily="-1" charset="0"/>
              </a:rPr>
              <a:t>(Muscle lombrical 2)</a:t>
            </a:r>
          </a:p>
        </p:txBody>
      </p:sp>
      <p:grpSp>
        <p:nvGrpSpPr>
          <p:cNvPr id="20" name="Grouper 19"/>
          <p:cNvGrpSpPr/>
          <p:nvPr/>
        </p:nvGrpSpPr>
        <p:grpSpPr>
          <a:xfrm>
            <a:off x="8512920" y="3514725"/>
            <a:ext cx="3505200" cy="3343275"/>
            <a:chOff x="8512920" y="3514725"/>
            <a:chExt cx="3505200" cy="3343275"/>
          </a:xfrm>
        </p:grpSpPr>
        <p:pic>
          <p:nvPicPr>
            <p:cNvPr id="16" name="Picture 8" descr="C:\Users\François\Pictures\Présentation1\NPM 2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512920" y="3514725"/>
              <a:ext cx="3505200" cy="3343275"/>
            </a:xfrm>
            <a:prstGeom prst="rect">
              <a:avLst/>
            </a:prstGeom>
            <a:noFill/>
          </p:spPr>
        </p:pic>
        <p:sp>
          <p:nvSpPr>
            <p:cNvPr id="17" name="Freeform 17"/>
            <p:cNvSpPr>
              <a:spLocks/>
            </p:cNvSpPr>
            <p:nvPr/>
          </p:nvSpPr>
          <p:spPr bwMode="auto">
            <a:xfrm>
              <a:off x="10579845" y="5900738"/>
              <a:ext cx="106363" cy="96838"/>
            </a:xfrm>
            <a:custGeom>
              <a:avLst/>
              <a:gdLst/>
              <a:ahLst/>
              <a:cxnLst>
                <a:cxn ang="0">
                  <a:pos x="6" y="51"/>
                </a:cxn>
                <a:cxn ang="0">
                  <a:pos x="21" y="23"/>
                </a:cxn>
                <a:cxn ang="0">
                  <a:pos x="47" y="0"/>
                </a:cxn>
                <a:cxn ang="0">
                  <a:pos x="59" y="9"/>
                </a:cxn>
                <a:cxn ang="0">
                  <a:pos x="38" y="39"/>
                </a:cxn>
                <a:cxn ang="0">
                  <a:pos x="18" y="57"/>
                </a:cxn>
                <a:cxn ang="0">
                  <a:pos x="0" y="59"/>
                </a:cxn>
              </a:cxnLst>
              <a:rect l="0" t="0" r="r" b="b"/>
              <a:pathLst>
                <a:path w="67" h="61">
                  <a:moveTo>
                    <a:pt x="6" y="51"/>
                  </a:moveTo>
                  <a:cubicBezTo>
                    <a:pt x="8" y="40"/>
                    <a:pt x="12" y="30"/>
                    <a:pt x="21" y="23"/>
                  </a:cubicBezTo>
                  <a:cubicBezTo>
                    <a:pt x="27" y="13"/>
                    <a:pt x="39" y="8"/>
                    <a:pt x="47" y="0"/>
                  </a:cubicBezTo>
                  <a:cubicBezTo>
                    <a:pt x="52" y="3"/>
                    <a:pt x="56" y="4"/>
                    <a:pt x="59" y="9"/>
                  </a:cubicBezTo>
                  <a:cubicBezTo>
                    <a:pt x="63" y="34"/>
                    <a:pt x="67" y="37"/>
                    <a:pt x="38" y="39"/>
                  </a:cubicBezTo>
                  <a:cubicBezTo>
                    <a:pt x="27" y="43"/>
                    <a:pt x="30" y="55"/>
                    <a:pt x="18" y="57"/>
                  </a:cubicBezTo>
                  <a:cubicBezTo>
                    <a:pt x="10" y="61"/>
                    <a:pt x="15" y="59"/>
                    <a:pt x="0" y="59"/>
                  </a:cubicBezTo>
                </a:path>
              </a:pathLst>
            </a:cu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auto">
            <a:xfrm>
              <a:off x="10370295" y="5976938"/>
              <a:ext cx="165100" cy="68263"/>
            </a:xfrm>
            <a:custGeom>
              <a:avLst/>
              <a:gdLst/>
              <a:ahLst/>
              <a:cxnLst>
                <a:cxn ang="0">
                  <a:pos x="0" y="29"/>
                </a:cxn>
                <a:cxn ang="0">
                  <a:pos x="12" y="23"/>
                </a:cxn>
                <a:cxn ang="0">
                  <a:pos x="47" y="21"/>
                </a:cxn>
                <a:cxn ang="0">
                  <a:pos x="86" y="8"/>
                </a:cxn>
                <a:cxn ang="0">
                  <a:pos x="104" y="0"/>
                </a:cxn>
                <a:cxn ang="0">
                  <a:pos x="72" y="30"/>
                </a:cxn>
                <a:cxn ang="0">
                  <a:pos x="59" y="35"/>
                </a:cxn>
                <a:cxn ang="0">
                  <a:pos x="0" y="29"/>
                </a:cxn>
              </a:cxnLst>
              <a:rect l="0" t="0" r="r" b="b"/>
              <a:pathLst>
                <a:path w="104" h="43">
                  <a:moveTo>
                    <a:pt x="0" y="29"/>
                  </a:moveTo>
                  <a:cubicBezTo>
                    <a:pt x="9" y="31"/>
                    <a:pt x="4" y="24"/>
                    <a:pt x="12" y="23"/>
                  </a:cubicBezTo>
                  <a:cubicBezTo>
                    <a:pt x="24" y="22"/>
                    <a:pt x="35" y="22"/>
                    <a:pt x="47" y="21"/>
                  </a:cubicBezTo>
                  <a:cubicBezTo>
                    <a:pt x="57" y="14"/>
                    <a:pt x="74" y="10"/>
                    <a:pt x="86" y="8"/>
                  </a:cubicBezTo>
                  <a:cubicBezTo>
                    <a:pt x="92" y="5"/>
                    <a:pt x="98" y="2"/>
                    <a:pt x="104" y="0"/>
                  </a:cubicBezTo>
                  <a:cubicBezTo>
                    <a:pt x="98" y="14"/>
                    <a:pt x="88" y="27"/>
                    <a:pt x="72" y="30"/>
                  </a:cubicBezTo>
                  <a:cubicBezTo>
                    <a:pt x="68" y="32"/>
                    <a:pt x="63" y="33"/>
                    <a:pt x="59" y="35"/>
                  </a:cubicBezTo>
                  <a:cubicBezTo>
                    <a:pt x="39" y="34"/>
                    <a:pt x="14" y="43"/>
                    <a:pt x="0" y="29"/>
                  </a:cubicBez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9"/>
            <p:cNvSpPr>
              <a:spLocks/>
            </p:cNvSpPr>
            <p:nvPr/>
          </p:nvSpPr>
          <p:spPr bwMode="auto">
            <a:xfrm>
              <a:off x="10616358" y="5953125"/>
              <a:ext cx="49213" cy="39688"/>
            </a:xfrm>
            <a:custGeom>
              <a:avLst/>
              <a:gdLst/>
              <a:ahLst/>
              <a:cxnLst>
                <a:cxn ang="0">
                  <a:pos x="3" y="18"/>
                </a:cxn>
                <a:cxn ang="0">
                  <a:pos x="16" y="9"/>
                </a:cxn>
                <a:cxn ang="0">
                  <a:pos x="25" y="3"/>
                </a:cxn>
                <a:cxn ang="0">
                  <a:pos x="4" y="19"/>
                </a:cxn>
                <a:cxn ang="0">
                  <a:pos x="10" y="10"/>
                </a:cxn>
                <a:cxn ang="0">
                  <a:pos x="6" y="13"/>
                </a:cxn>
                <a:cxn ang="0">
                  <a:pos x="18" y="10"/>
                </a:cxn>
                <a:cxn ang="0">
                  <a:pos x="31" y="1"/>
                </a:cxn>
              </a:cxnLst>
              <a:rect l="0" t="0" r="r" b="b"/>
              <a:pathLst>
                <a:path w="31" h="25">
                  <a:moveTo>
                    <a:pt x="3" y="18"/>
                  </a:moveTo>
                  <a:cubicBezTo>
                    <a:pt x="10" y="16"/>
                    <a:pt x="11" y="14"/>
                    <a:pt x="16" y="9"/>
                  </a:cubicBezTo>
                  <a:cubicBezTo>
                    <a:pt x="19" y="7"/>
                    <a:pt x="22" y="0"/>
                    <a:pt x="25" y="3"/>
                  </a:cubicBezTo>
                  <a:cubicBezTo>
                    <a:pt x="26" y="4"/>
                    <a:pt x="0" y="25"/>
                    <a:pt x="4" y="19"/>
                  </a:cubicBezTo>
                  <a:cubicBezTo>
                    <a:pt x="5" y="18"/>
                    <a:pt x="10" y="11"/>
                    <a:pt x="10" y="10"/>
                  </a:cubicBezTo>
                  <a:cubicBezTo>
                    <a:pt x="9" y="9"/>
                    <a:pt x="5" y="12"/>
                    <a:pt x="6" y="13"/>
                  </a:cubicBezTo>
                  <a:cubicBezTo>
                    <a:pt x="7" y="14"/>
                    <a:pt x="17" y="10"/>
                    <a:pt x="18" y="10"/>
                  </a:cubicBezTo>
                  <a:cubicBezTo>
                    <a:pt x="22" y="7"/>
                    <a:pt x="31" y="1"/>
                    <a:pt x="31" y="1"/>
                  </a:cubicBezTo>
                </a:path>
              </a:pathLst>
            </a:custGeom>
            <a:noFill/>
            <a:ln w="9525">
              <a:solidFill>
                <a:srgbClr val="00FF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21" name="Image 20" descr="Abductor_Hallucis_Strai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3100" y="2298700"/>
            <a:ext cx="1485900" cy="1485900"/>
          </a:xfrm>
          <a:prstGeom prst="rect">
            <a:avLst/>
          </a:prstGeom>
          <a:effectLst>
            <a:outerShdw blurRad="50800" dist="2794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06058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7"/>
          <p:cNvSpPr txBox="1">
            <a:spLocks/>
          </p:cNvSpPr>
          <p:nvPr/>
        </p:nvSpPr>
        <p:spPr bwMode="auto">
          <a:xfrm>
            <a:off x="350255" y="274638"/>
            <a:ext cx="1099953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uLnTx/>
                <a:uFillTx/>
                <a:latin typeface="Century Gothic"/>
                <a:ea typeface="+mj-ea"/>
                <a:cs typeface="Century Gothic"/>
              </a:rPr>
              <a:t>NPL : innervation sensitive</a:t>
            </a:r>
            <a:endParaRPr kumimoji="0" lang="fr-BE" sz="4400" b="1" i="0" u="none" strike="noStrike" kern="1200" cap="none" spc="0" normalizeH="0" baseline="0" noProof="0" dirty="0">
              <a:ln>
                <a:noFill/>
              </a:ln>
              <a:solidFill>
                <a:srgbClr val="FF6600"/>
              </a:solidFill>
              <a:effectLst>
                <a:outerShdw blurRad="38100" dist="38100" dir="2700000" algn="tl">
                  <a:srgbClr val="DDDDDD"/>
                </a:outerShdw>
              </a:effectLst>
              <a:uLnTx/>
              <a:uFillTx/>
              <a:latin typeface="Century Gothic"/>
              <a:ea typeface="+mj-ea"/>
              <a:cs typeface="Century Gothic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350255" y="1579682"/>
            <a:ext cx="8221579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BE" sz="24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-1" charset="0"/>
                <a:ea typeface="Times New Roman" pitchFamily="-1" charset="0"/>
                <a:cs typeface="Times New Roman" pitchFamily="-1" charset="0"/>
              </a:rPr>
              <a:t>Branche superficielle sensitive =&gt;</a:t>
            </a:r>
          </a:p>
          <a:p>
            <a:r>
              <a:rPr lang="nl-BE" sz="2400" b="1" dirty="0" smtClean="0">
                <a:solidFill>
                  <a:srgbClr val="3366FF"/>
                </a:solidFill>
                <a:latin typeface="Century Gothic" pitchFamily="-1" charset="0"/>
                <a:ea typeface="Times New Roman" pitchFamily="-1" charset="0"/>
                <a:cs typeface="Times New Roman" pitchFamily="-1" charset="0"/>
              </a:rPr>
              <a:t>Nerf digital commun plantaire 4 =&gt;</a:t>
            </a:r>
            <a:br>
              <a:rPr lang="nl-BE" sz="2400" b="1" dirty="0" smtClean="0">
                <a:solidFill>
                  <a:srgbClr val="3366FF"/>
                </a:solidFill>
                <a:latin typeface="Century Gothic" pitchFamily="-1" charset="0"/>
                <a:ea typeface="Times New Roman" pitchFamily="-1" charset="0"/>
                <a:cs typeface="Times New Roman" pitchFamily="-1" charset="0"/>
              </a:rPr>
            </a:br>
            <a:r>
              <a:rPr lang="nl-BE" sz="2400" b="1" dirty="0" smtClean="0">
                <a:solidFill>
                  <a:srgbClr val="3366FF"/>
                </a:solidFill>
                <a:latin typeface="Century Gothic" pitchFamily="-1" charset="0"/>
                <a:ea typeface="Times New Roman" pitchFamily="-1" charset="0"/>
                <a:cs typeface="Times New Roman" pitchFamily="-1" charset="0"/>
              </a:rPr>
              <a:t>Nerfs digitaux propres plantaires : 8-10</a:t>
            </a:r>
            <a:endParaRPr lang="en-US" sz="2400" dirty="0">
              <a:solidFill>
                <a:srgbClr val="3366FF"/>
              </a:solidFill>
            </a:endParaRPr>
          </a:p>
        </p:txBody>
      </p:sp>
      <p:pic>
        <p:nvPicPr>
          <p:cNvPr id="46" name="Picture 5" descr="E:\Mes Documents\Travaux scientifiques\0 En cours\Accepté\EMG pied\Fig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255" y="3645394"/>
            <a:ext cx="4147181" cy="3019567"/>
          </a:xfrm>
          <a:prstGeom prst="roundRect">
            <a:avLst/>
          </a:prstGeom>
          <a:noFill/>
        </p:spPr>
      </p:pic>
      <p:pic>
        <p:nvPicPr>
          <p:cNvPr id="47" name="Image 46" descr="Gray83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 flipV="1">
            <a:off x="5962316" y="2783846"/>
            <a:ext cx="1987884" cy="4074152"/>
          </a:xfrm>
          <a:prstGeom prst="rect">
            <a:avLst/>
          </a:prstGeom>
        </p:spPr>
      </p:pic>
      <p:pic>
        <p:nvPicPr>
          <p:cNvPr id="17" name="Picture 2" descr="C:\Users\Utilisateur\Documents\MÔ 2010\SIM S\zones_innervation_face_plantaire[1].jpg"/>
          <p:cNvPicPr>
            <a:picLocks noChangeAspect="1" noChangeArrowheads="1"/>
          </p:cNvPicPr>
          <p:nvPr/>
        </p:nvPicPr>
        <p:blipFill rotWithShape="1">
          <a:blip r:embed="rId4" cstate="print"/>
          <a:srcRect l="25068" t="6047" r="24934" b="28896"/>
          <a:stretch/>
        </p:blipFill>
        <p:spPr bwMode="auto">
          <a:xfrm>
            <a:off x="8991449" y="1579682"/>
            <a:ext cx="1748376" cy="3824498"/>
          </a:xfrm>
          <a:prstGeom prst="rect">
            <a:avLst/>
          </a:prstGeom>
          <a:noFill/>
          <a:effectLst>
            <a:outerShdw blurRad="50800" dist="2794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18" name="Connecteur droit avec flèche 17"/>
          <p:cNvCxnSpPr/>
          <p:nvPr/>
        </p:nvCxnSpPr>
        <p:spPr>
          <a:xfrm>
            <a:off x="10098753" y="3297198"/>
            <a:ext cx="985448" cy="10834"/>
          </a:xfrm>
          <a:prstGeom prst="straightConnector1">
            <a:avLst/>
          </a:prstGeom>
          <a:ln>
            <a:tailEnd type="triangle"/>
          </a:ln>
          <a:effectLst>
            <a:outerShdw blurRad="50800" dist="279400" dir="2700000" algn="tl" rotWithShape="0">
              <a:srgbClr val="000000">
                <a:alpha val="43000"/>
              </a:srgb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Connecteur droit avec flèche 18"/>
          <p:cNvCxnSpPr/>
          <p:nvPr/>
        </p:nvCxnSpPr>
        <p:spPr>
          <a:xfrm>
            <a:off x="10337170" y="2433023"/>
            <a:ext cx="821205" cy="10834"/>
          </a:xfrm>
          <a:prstGeom prst="straightConnector1">
            <a:avLst/>
          </a:prstGeom>
          <a:ln>
            <a:tailEnd type="triangle"/>
          </a:ln>
          <a:effectLst>
            <a:outerShdw blurRad="50800" dist="279400" dir="2700000" algn="tl" rotWithShape="0">
              <a:srgbClr val="000000">
                <a:alpha val="43000"/>
              </a:srgb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Connecteur droit avec flèche 19"/>
          <p:cNvCxnSpPr/>
          <p:nvPr/>
        </p:nvCxnSpPr>
        <p:spPr>
          <a:xfrm>
            <a:off x="10098753" y="5098055"/>
            <a:ext cx="985448" cy="10834"/>
          </a:xfrm>
          <a:prstGeom prst="straightConnector1">
            <a:avLst/>
          </a:prstGeom>
          <a:ln>
            <a:tailEnd type="triangle"/>
          </a:ln>
          <a:effectLst>
            <a:outerShdw blurRad="50800" dist="279400" dir="2700000" algn="tl" rotWithShape="0">
              <a:srgbClr val="000000">
                <a:alpha val="43000"/>
              </a:srgb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ZoneTexte 20"/>
          <p:cNvSpPr txBox="1"/>
          <p:nvPr/>
        </p:nvSpPr>
        <p:spPr>
          <a:xfrm>
            <a:off x="11147780" y="2194423"/>
            <a:ext cx="937766" cy="369333"/>
          </a:xfrm>
          <a:prstGeom prst="rect">
            <a:avLst/>
          </a:prstGeom>
          <a:noFill/>
          <a:effectLst>
            <a:outerShdw blurRad="50800" dist="2794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  <a:t>NPM</a:t>
            </a:r>
            <a:endParaRPr lang="fr-FR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11084201" y="3058598"/>
            <a:ext cx="1001344" cy="369333"/>
          </a:xfrm>
          <a:prstGeom prst="rect">
            <a:avLst/>
          </a:prstGeom>
          <a:noFill/>
          <a:effectLst>
            <a:outerShdw blurRad="50800" dist="2794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  <a:t>NPM</a:t>
            </a:r>
            <a:endParaRPr lang="fr-FR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11066803" y="4848621"/>
            <a:ext cx="913393" cy="369333"/>
          </a:xfrm>
          <a:prstGeom prst="rect">
            <a:avLst/>
          </a:prstGeom>
          <a:noFill/>
          <a:effectLst>
            <a:outerShdw blurRad="50800" dist="2794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fr-FR" b="1" dirty="0" smtClean="0"/>
              <a:t>NCM</a:t>
            </a:r>
            <a:endParaRPr lang="fr-FR" b="1" dirty="0"/>
          </a:p>
        </p:txBody>
      </p:sp>
      <p:cxnSp>
        <p:nvCxnSpPr>
          <p:cNvPr id="24" name="Connecteur droit avec flèche 23"/>
          <p:cNvCxnSpPr/>
          <p:nvPr/>
        </p:nvCxnSpPr>
        <p:spPr>
          <a:xfrm>
            <a:off x="9754378" y="3952388"/>
            <a:ext cx="1393402" cy="32503"/>
          </a:xfrm>
          <a:prstGeom prst="straightConnector1">
            <a:avLst/>
          </a:prstGeom>
          <a:ln>
            <a:tailEnd type="triangle"/>
          </a:ln>
          <a:effectLst>
            <a:outerShdw blurRad="50800" dist="279400" dir="2700000" algn="tl" rotWithShape="0">
              <a:srgbClr val="000000">
                <a:alpha val="43000"/>
              </a:srgb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5" name="ZoneTexte 24"/>
          <p:cNvSpPr txBox="1"/>
          <p:nvPr/>
        </p:nvSpPr>
        <p:spPr>
          <a:xfrm>
            <a:off x="11139364" y="3719205"/>
            <a:ext cx="726777" cy="369333"/>
          </a:xfrm>
          <a:prstGeom prst="rect">
            <a:avLst/>
          </a:prstGeom>
          <a:noFill/>
          <a:effectLst>
            <a:outerShdw blurRad="50800" dist="2794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FF6600"/>
                </a:solidFill>
              </a:rPr>
              <a:t>NPL</a:t>
            </a:r>
            <a:endParaRPr lang="fr-FR" b="1" dirty="0">
              <a:solidFill>
                <a:srgbClr val="FF6600"/>
              </a:solidFill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8542388" y="5726907"/>
            <a:ext cx="4672932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solidFill>
                  <a:srgbClr val="0070C0"/>
                </a:solidFill>
              </a:rPr>
              <a:t>                NPM </a:t>
            </a:r>
            <a:r>
              <a:rPr lang="fr-FR" sz="1200" dirty="0">
                <a:solidFill>
                  <a:srgbClr val="0070C0"/>
                </a:solidFill>
              </a:rPr>
              <a:t>n plantaire </a:t>
            </a:r>
            <a:r>
              <a:rPr lang="fr-FR" sz="1200" dirty="0" smtClean="0">
                <a:solidFill>
                  <a:srgbClr val="0070C0"/>
                </a:solidFill>
              </a:rPr>
              <a:t>médial</a:t>
            </a:r>
            <a:r>
              <a:rPr lang="fr-FR" sz="1200" dirty="0">
                <a:solidFill>
                  <a:srgbClr val="0070C0"/>
                </a:solidFill>
              </a:rPr>
              <a:t/>
            </a:r>
            <a:br>
              <a:rPr lang="fr-FR" sz="1200" dirty="0">
                <a:solidFill>
                  <a:srgbClr val="0070C0"/>
                </a:solidFill>
              </a:rPr>
            </a:br>
            <a:r>
              <a:rPr lang="fr-FR" sz="1200" dirty="0">
                <a:solidFill>
                  <a:srgbClr val="0070C0"/>
                </a:solidFill>
              </a:rPr>
              <a:t> </a:t>
            </a:r>
            <a:r>
              <a:rPr lang="fr-FR" sz="1200" dirty="0" smtClean="0">
                <a:solidFill>
                  <a:srgbClr val="0070C0"/>
                </a:solidFill>
              </a:rPr>
              <a:t>               </a:t>
            </a:r>
            <a:r>
              <a:rPr lang="fr-FR" sz="1200" dirty="0">
                <a:solidFill>
                  <a:srgbClr val="FF6600"/>
                </a:solidFill>
              </a:rPr>
              <a:t>NPL   n plantaire latéral</a:t>
            </a:r>
            <a:br>
              <a:rPr lang="fr-FR" sz="1200" dirty="0">
                <a:solidFill>
                  <a:srgbClr val="FF6600"/>
                </a:solidFill>
              </a:rPr>
            </a:br>
            <a:r>
              <a:rPr lang="fr-FR" sz="1200" dirty="0">
                <a:solidFill>
                  <a:srgbClr val="FF6600"/>
                </a:solidFill>
              </a:rPr>
              <a:t>    </a:t>
            </a:r>
            <a:r>
              <a:rPr lang="fr-FR" sz="1200" dirty="0" smtClean="0">
                <a:solidFill>
                  <a:srgbClr val="FF6600"/>
                </a:solidFill>
              </a:rPr>
              <a:t>            </a:t>
            </a:r>
            <a:r>
              <a:rPr lang="fr-FR" sz="1200" dirty="0" smtClean="0"/>
              <a:t>NCM </a:t>
            </a:r>
            <a:r>
              <a:rPr lang="fr-FR" sz="1200" dirty="0"/>
              <a:t>n calcanéen </a:t>
            </a:r>
            <a:r>
              <a:rPr lang="fr-FR" sz="1200" dirty="0" smtClean="0"/>
              <a:t>médial</a:t>
            </a:r>
          </a:p>
          <a:p>
            <a:r>
              <a:rPr lang="fr-FR" sz="1100" i="1" dirty="0" smtClean="0"/>
              <a:t>In </a:t>
            </a:r>
            <a:r>
              <a:rPr lang="fr-FR" sz="1100" b="1" i="1" dirty="0" smtClean="0"/>
              <a:t>Pathologie du Pied et de la cheville SAURAMPS Ed </a:t>
            </a:r>
            <a:r>
              <a:rPr lang="fr-FR" sz="1100" i="1" dirty="0" smtClean="0"/>
              <a:t>2014</a:t>
            </a:r>
            <a:endParaRPr lang="fr-FR" sz="1600" i="1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06058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7"/>
          <p:cNvSpPr txBox="1">
            <a:spLocks/>
          </p:cNvSpPr>
          <p:nvPr/>
        </p:nvSpPr>
        <p:spPr bwMode="auto">
          <a:xfrm>
            <a:off x="350255" y="274638"/>
            <a:ext cx="1099953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uLnTx/>
                <a:uFillTx/>
                <a:latin typeface="Century Gothic"/>
                <a:ea typeface="+mj-ea"/>
                <a:cs typeface="Century Gothic"/>
              </a:rPr>
              <a:t>NPL : innervation motrice</a:t>
            </a:r>
            <a:endParaRPr kumimoji="0" lang="fr-BE" sz="4400" b="1" i="0" u="none" strike="noStrike" kern="1200" cap="none" spc="0" normalizeH="0" baseline="0" noProof="0" dirty="0">
              <a:ln>
                <a:noFill/>
              </a:ln>
              <a:solidFill>
                <a:srgbClr val="FF6600"/>
              </a:solidFill>
              <a:effectLst>
                <a:outerShdw blurRad="38100" dist="38100" dir="2700000" algn="tl">
                  <a:srgbClr val="DDDDDD"/>
                </a:outerShdw>
              </a:effectLst>
              <a:uLnTx/>
              <a:uFillTx/>
              <a:latin typeface="Century Gothic"/>
              <a:ea typeface="+mj-ea"/>
              <a:cs typeface="Century Gothic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350255" y="1593050"/>
            <a:ext cx="8221579" cy="5047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nl-BE" sz="2400" b="1" dirty="0" smtClean="0">
                <a:solidFill>
                  <a:srgbClr val="3366FF"/>
                </a:solidFill>
                <a:latin typeface="Century Gothic" pitchFamily="-1" charset="0"/>
                <a:ea typeface="Times New Roman" pitchFamily="-1" charset="0"/>
                <a:cs typeface="Times New Roman" pitchFamily="-1" charset="0"/>
              </a:rPr>
              <a:t>Muscle abducteur du V </a:t>
            </a:r>
            <a:r>
              <a:rPr lang="nl-BE" sz="2400" dirty="0" smtClean="0">
                <a:solidFill>
                  <a:srgbClr val="3366FF"/>
                </a:solidFill>
                <a:latin typeface="Century Gothic" pitchFamily="-1" charset="0"/>
                <a:ea typeface="Times New Roman" pitchFamily="-1" charset="0"/>
                <a:cs typeface="Times New Roman" pitchFamily="-1" charset="0"/>
              </a:rPr>
              <a:t>&gt; nerf de l’Abd du V (</a:t>
            </a:r>
            <a:r>
              <a:rPr lang="nl-BE" sz="2400" b="1" dirty="0" smtClean="0">
                <a:solidFill>
                  <a:srgbClr val="3366FF"/>
                </a:solidFill>
                <a:latin typeface="Century Gothic" pitchFamily="-1" charset="0"/>
                <a:ea typeface="Times New Roman" pitchFamily="-1" charset="0"/>
                <a:cs typeface="Times New Roman" pitchFamily="-1" charset="0"/>
              </a:rPr>
              <a:t>nerf calcanéen inférieur</a:t>
            </a:r>
            <a:r>
              <a:rPr lang="nl-BE" sz="2400" dirty="0" smtClean="0">
                <a:solidFill>
                  <a:srgbClr val="3366FF"/>
                </a:solidFill>
                <a:latin typeface="Century Gothic" pitchFamily="-1" charset="0"/>
                <a:ea typeface="Times New Roman" pitchFamily="-1" charset="0"/>
                <a:cs typeface="Times New Roman" pitchFamily="-1" charset="0"/>
              </a:rPr>
              <a:t> ou nerf de Baxter) = première collatérale du NPL (qui naît parfois directement du NT)</a:t>
            </a:r>
          </a:p>
          <a:p>
            <a:pPr>
              <a:lnSpc>
                <a:spcPct val="150000"/>
              </a:lnSpc>
            </a:pPr>
            <a:r>
              <a:rPr lang="nl-BE" sz="2400" dirty="0" smtClean="0">
                <a:solidFill>
                  <a:srgbClr val="3366FF"/>
                </a:solidFill>
                <a:latin typeface="Century Gothic" pitchFamily="-1" charset="0"/>
                <a:ea typeface="Times New Roman" pitchFamily="-1" charset="0"/>
                <a:cs typeface="Times New Roman" pitchFamily="-1" charset="0"/>
              </a:rPr>
              <a:t>Muscle carré plantaire (avec le NPL)</a:t>
            </a:r>
          </a:p>
          <a:p>
            <a:pPr>
              <a:lnSpc>
                <a:spcPct val="150000"/>
              </a:lnSpc>
            </a:pPr>
            <a:r>
              <a:rPr lang="nl-BE" sz="24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-1" charset="0"/>
                <a:ea typeface="Times New Roman" pitchFamily="-1" charset="0"/>
                <a:cs typeface="Times New Roman" pitchFamily="-1" charset="0"/>
              </a:rPr>
              <a:t>Branche profonde motrice =&gt;</a:t>
            </a:r>
          </a:p>
          <a:p>
            <a:pPr>
              <a:lnSpc>
                <a:spcPct val="150000"/>
              </a:lnSpc>
            </a:pPr>
            <a:r>
              <a:rPr lang="nl-BE" sz="2400" dirty="0" smtClean="0">
                <a:solidFill>
                  <a:srgbClr val="3366FF"/>
                </a:solidFill>
                <a:latin typeface="Century Gothic" pitchFamily="-1" charset="0"/>
                <a:ea typeface="Times New Roman" pitchFamily="-1" charset="0"/>
                <a:cs typeface="Times New Roman" pitchFamily="-1" charset="0"/>
              </a:rPr>
              <a:t>Mucle adducteur de l’</a:t>
            </a:r>
            <a:r>
              <a:rPr lang="nl-BE" sz="2400" i="1" dirty="0" smtClean="0">
                <a:solidFill>
                  <a:srgbClr val="3366FF"/>
                </a:solidFill>
                <a:latin typeface="Century Gothic" pitchFamily="-1" charset="0"/>
                <a:ea typeface="Times New Roman" pitchFamily="-1" charset="0"/>
                <a:cs typeface="Times New Roman" pitchFamily="-1" charset="0"/>
              </a:rPr>
              <a:t>hallux</a:t>
            </a:r>
          </a:p>
          <a:p>
            <a:pPr>
              <a:lnSpc>
                <a:spcPct val="150000"/>
              </a:lnSpc>
            </a:pPr>
            <a:r>
              <a:rPr lang="nl-BE" sz="2400" dirty="0" smtClean="0">
                <a:solidFill>
                  <a:srgbClr val="3366FF"/>
                </a:solidFill>
                <a:latin typeface="Century Gothic" pitchFamily="-1" charset="0"/>
                <a:ea typeface="Times New Roman" pitchFamily="-1" charset="0"/>
                <a:cs typeface="Times New Roman" pitchFamily="-1" charset="0"/>
              </a:rPr>
              <a:t>Muscle court fléchisseur du V</a:t>
            </a:r>
          </a:p>
          <a:p>
            <a:pPr>
              <a:lnSpc>
                <a:spcPct val="150000"/>
              </a:lnSpc>
            </a:pPr>
            <a:r>
              <a:rPr lang="nl-BE" sz="2400" dirty="0" smtClean="0">
                <a:solidFill>
                  <a:srgbClr val="3366FF"/>
                </a:solidFill>
                <a:latin typeface="Century Gothic" pitchFamily="-1" charset="0"/>
                <a:ea typeface="Times New Roman" pitchFamily="-1" charset="0"/>
                <a:cs typeface="Times New Roman" pitchFamily="-1" charset="0"/>
              </a:rPr>
              <a:t>Muscles interosseux plantaires et dorsaux</a:t>
            </a:r>
          </a:p>
          <a:p>
            <a:pPr>
              <a:lnSpc>
                <a:spcPct val="150000"/>
              </a:lnSpc>
            </a:pPr>
            <a:r>
              <a:rPr lang="nl-BE" sz="2400" dirty="0" smtClean="0">
                <a:solidFill>
                  <a:srgbClr val="3366FF"/>
                </a:solidFill>
                <a:latin typeface="Century Gothic" pitchFamily="-1" charset="0"/>
                <a:ea typeface="Times New Roman" pitchFamily="-1" charset="0"/>
                <a:cs typeface="Times New Roman" pitchFamily="-1" charset="0"/>
              </a:rPr>
              <a:t>Muscles lombricaux (2), 3, 4</a:t>
            </a:r>
            <a:endParaRPr lang="en-US" sz="2400" dirty="0">
              <a:solidFill>
                <a:srgbClr val="3366FF"/>
              </a:solidFill>
            </a:endParaRPr>
          </a:p>
        </p:txBody>
      </p:sp>
      <p:pic>
        <p:nvPicPr>
          <p:cNvPr id="9" name="Image 8" descr="Gray83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 flipV="1">
            <a:off x="9611895" y="1825680"/>
            <a:ext cx="1737890" cy="3561791"/>
          </a:xfrm>
          <a:prstGeom prst="rect">
            <a:avLst/>
          </a:prstGeom>
          <a:effectLst>
            <a:outerShdw blurRad="50800" dist="2794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Image 9" descr="20121222-223713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9659" y="3917600"/>
            <a:ext cx="2425711" cy="2425711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06058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83143" y="1689925"/>
            <a:ext cx="7436853" cy="3625608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  <a:buFontTx/>
              <a:buChar char="-"/>
              <a:tabLst>
                <a:tab pos="98425" algn="l"/>
                <a:tab pos="476250" algn="l"/>
                <a:tab pos="857250" algn="l"/>
                <a:tab pos="1524000" algn="l"/>
              </a:tabLst>
            </a:pPr>
            <a:r>
              <a:rPr lang="fr-FR" sz="2400" dirty="0" smtClean="0">
                <a:solidFill>
                  <a:srgbClr val="3366FF"/>
                </a:solidFill>
                <a:latin typeface="Century Gothic" pitchFamily="-1" charset="0"/>
                <a:ea typeface="Times New Roman" pitchFamily="-1" charset="0"/>
                <a:cs typeface="Times New Roman" pitchFamily="-1" charset="0"/>
              </a:rPr>
              <a:t> 	Les variantes </a:t>
            </a:r>
            <a:r>
              <a:rPr lang="fr-FR" sz="2400" dirty="0">
                <a:solidFill>
                  <a:srgbClr val="3366FF"/>
                </a:solidFill>
                <a:latin typeface="Century Gothic" pitchFamily="-1" charset="0"/>
                <a:ea typeface="Times New Roman" pitchFamily="-1" charset="0"/>
                <a:cs typeface="Times New Roman" pitchFamily="-1" charset="0"/>
              </a:rPr>
              <a:t>du NCM</a:t>
            </a:r>
            <a:r>
              <a:rPr lang="fr-FR" sz="2400" dirty="0" smtClean="0">
                <a:solidFill>
                  <a:srgbClr val="3366FF"/>
                </a:solidFill>
                <a:latin typeface="Century Gothic" pitchFamily="-1" charset="0"/>
                <a:ea typeface="Times New Roman" pitchFamily="-1" charset="0"/>
                <a:cs typeface="Times New Roman" pitchFamily="-1" charset="0"/>
              </a:rPr>
              <a:t> sont tellement</a:t>
            </a:r>
            <a:br>
              <a:rPr lang="fr-FR" sz="2400" dirty="0" smtClean="0">
                <a:solidFill>
                  <a:srgbClr val="3366FF"/>
                </a:solidFill>
                <a:latin typeface="Century Gothic" pitchFamily="-1" charset="0"/>
                <a:ea typeface="Times New Roman" pitchFamily="-1" charset="0"/>
                <a:cs typeface="Times New Roman" pitchFamily="-1" charset="0"/>
              </a:rPr>
            </a:br>
            <a:r>
              <a:rPr lang="fr-FR" sz="2400" dirty="0" smtClean="0">
                <a:solidFill>
                  <a:srgbClr val="3366FF"/>
                </a:solidFill>
                <a:latin typeface="Century Gothic" pitchFamily="-1" charset="0"/>
                <a:ea typeface="Times New Roman" pitchFamily="-1" charset="0"/>
                <a:cs typeface="Times New Roman" pitchFamily="-1" charset="0"/>
              </a:rPr>
              <a:t>		fréquentes et diverses, qu’il </a:t>
            </a:r>
            <a:r>
              <a:rPr lang="fr-FR" sz="2400" dirty="0">
                <a:solidFill>
                  <a:srgbClr val="3366FF"/>
                </a:solidFill>
                <a:latin typeface="Century Gothic" pitchFamily="-1" charset="0"/>
                <a:ea typeface="Times New Roman" pitchFamily="-1" charset="0"/>
                <a:cs typeface="Times New Roman" pitchFamily="-1" charset="0"/>
              </a:rPr>
              <a:t>est </a:t>
            </a:r>
            <a:r>
              <a:rPr lang="fr-FR" sz="2400" dirty="0" smtClean="0">
                <a:solidFill>
                  <a:srgbClr val="3366FF"/>
                </a:solidFill>
                <a:latin typeface="Century Gothic" pitchFamily="-1" charset="0"/>
                <a:ea typeface="Times New Roman" pitchFamily="-1" charset="0"/>
                <a:cs typeface="Times New Roman" pitchFamily="-1" charset="0"/>
              </a:rPr>
              <a:t>pratiquement</a:t>
            </a:r>
            <a:br>
              <a:rPr lang="fr-FR" sz="2400" dirty="0" smtClean="0">
                <a:solidFill>
                  <a:srgbClr val="3366FF"/>
                </a:solidFill>
                <a:latin typeface="Century Gothic" pitchFamily="-1" charset="0"/>
                <a:ea typeface="Times New Roman" pitchFamily="-1" charset="0"/>
                <a:cs typeface="Times New Roman" pitchFamily="-1" charset="0"/>
              </a:rPr>
            </a:br>
            <a:r>
              <a:rPr lang="fr-FR" sz="2400" dirty="0" smtClean="0">
                <a:solidFill>
                  <a:srgbClr val="3366FF"/>
                </a:solidFill>
                <a:latin typeface="Century Gothic" pitchFamily="-1" charset="0"/>
                <a:ea typeface="Times New Roman" pitchFamily="-1" charset="0"/>
                <a:cs typeface="Times New Roman" pitchFamily="-1" charset="0"/>
              </a:rPr>
              <a:t>		impossible </a:t>
            </a:r>
            <a:r>
              <a:rPr lang="fr-FR" sz="2400" dirty="0">
                <a:solidFill>
                  <a:srgbClr val="3366FF"/>
                </a:solidFill>
                <a:latin typeface="Century Gothic" pitchFamily="-1" charset="0"/>
                <a:ea typeface="Times New Roman" pitchFamily="-1" charset="0"/>
                <a:cs typeface="Times New Roman" pitchFamily="-1" charset="0"/>
              </a:rPr>
              <a:t>de définir une</a:t>
            </a:r>
            <a:r>
              <a:rPr lang="fr-FR" sz="2400" dirty="0" smtClean="0">
                <a:solidFill>
                  <a:srgbClr val="3366FF"/>
                </a:solidFill>
                <a:latin typeface="Century Gothic" pitchFamily="-1" charset="0"/>
                <a:ea typeface="Times New Roman" pitchFamily="-1" charset="0"/>
                <a:cs typeface="Times New Roman" pitchFamily="-1" charset="0"/>
              </a:rPr>
              <a:t> anatomie normale</a:t>
            </a:r>
            <a:br>
              <a:rPr lang="fr-FR" sz="2400" dirty="0" smtClean="0">
                <a:solidFill>
                  <a:srgbClr val="3366FF"/>
                </a:solidFill>
                <a:latin typeface="Century Gothic" pitchFamily="-1" charset="0"/>
                <a:ea typeface="Times New Roman" pitchFamily="-1" charset="0"/>
                <a:cs typeface="Times New Roman" pitchFamily="-1" charset="0"/>
              </a:rPr>
            </a:br>
            <a:r>
              <a:rPr lang="fr-FR" sz="2400" dirty="0" smtClean="0">
                <a:solidFill>
                  <a:srgbClr val="3366FF"/>
                </a:solidFill>
                <a:latin typeface="Century Gothic" pitchFamily="-1" charset="0"/>
                <a:ea typeface="Times New Roman" pitchFamily="-1" charset="0"/>
                <a:cs typeface="Times New Roman" pitchFamily="-1" charset="0"/>
              </a:rPr>
              <a:t> </a:t>
            </a:r>
            <a:br>
              <a:rPr lang="fr-FR" sz="2400" dirty="0" smtClean="0">
                <a:solidFill>
                  <a:srgbClr val="3366FF"/>
                </a:solidFill>
                <a:latin typeface="Century Gothic" pitchFamily="-1" charset="0"/>
                <a:ea typeface="Times New Roman" pitchFamily="-1" charset="0"/>
                <a:cs typeface="Times New Roman" pitchFamily="-1" charset="0"/>
              </a:rPr>
            </a:br>
            <a:r>
              <a:rPr lang="fr-FR" sz="2400" dirty="0" smtClean="0">
                <a:solidFill>
                  <a:srgbClr val="3366FF"/>
                </a:solidFill>
                <a:latin typeface="Century Gothic" pitchFamily="-1" charset="0"/>
                <a:ea typeface="Times New Roman" pitchFamily="-1" charset="0"/>
                <a:cs typeface="Times New Roman" pitchFamily="-1" charset="0"/>
              </a:rPr>
              <a:t>-</a:t>
            </a:r>
            <a:r>
              <a:rPr lang="fr-FR" sz="2400" dirty="0">
                <a:solidFill>
                  <a:srgbClr val="3366FF"/>
                </a:solidFill>
                <a:latin typeface="Century Gothic" pitchFamily="-1" charset="0"/>
                <a:ea typeface="Times New Roman" pitchFamily="-1" charset="0"/>
                <a:cs typeface="Times New Roman" pitchFamily="-1" charset="0"/>
              </a:rPr>
              <a:t>	le NCM est formé d’</a:t>
            </a:r>
            <a:r>
              <a:rPr lang="fr-FR" sz="2400" b="1" dirty="0">
                <a:solidFill>
                  <a:srgbClr val="3366FF"/>
                </a:solidFill>
                <a:latin typeface="Century Gothic" pitchFamily="-1" charset="0"/>
                <a:ea typeface="Times New Roman" pitchFamily="-1" charset="0"/>
                <a:cs typeface="Times New Roman" pitchFamily="-1" charset="0"/>
              </a:rPr>
              <a:t>une</a:t>
            </a:r>
            <a:r>
              <a:rPr lang="fr-FR" sz="2400" dirty="0" smtClean="0">
                <a:solidFill>
                  <a:srgbClr val="3366FF"/>
                </a:solidFill>
                <a:latin typeface="Century Gothic" pitchFamily="-1" charset="0"/>
                <a:ea typeface="Times New Roman" pitchFamily="-1" charset="0"/>
                <a:cs typeface="Times New Roman" pitchFamily="-1" charset="0"/>
              </a:rPr>
              <a:t> à </a:t>
            </a:r>
            <a:r>
              <a:rPr lang="fr-FR" sz="2400" b="1" dirty="0">
                <a:solidFill>
                  <a:srgbClr val="3366FF"/>
                </a:solidFill>
                <a:latin typeface="Century Gothic" pitchFamily="-1" charset="0"/>
                <a:ea typeface="Times New Roman" pitchFamily="-1" charset="0"/>
                <a:cs typeface="Times New Roman" pitchFamily="-1" charset="0"/>
              </a:rPr>
              <a:t>quatre branches</a:t>
            </a:r>
            <a:r>
              <a:rPr lang="fr-FR" sz="2400" b="1" dirty="0" smtClean="0">
                <a:solidFill>
                  <a:srgbClr val="3366FF"/>
                </a:solidFill>
                <a:latin typeface="Century Gothic" pitchFamily="-1" charset="0"/>
                <a:ea typeface="Times New Roman" pitchFamily="-1" charset="0"/>
                <a:cs typeface="Times New Roman" pitchFamily="-1" charset="0"/>
              </a:rPr>
              <a:t> </a:t>
            </a:r>
            <a:r>
              <a:rPr lang="fr-FR" sz="2400" dirty="0" smtClean="0">
                <a:solidFill>
                  <a:srgbClr val="3366FF"/>
                </a:solidFill>
                <a:latin typeface="Century Gothic" pitchFamily="-1" charset="0"/>
                <a:ea typeface="Times New Roman" pitchFamily="-1" charset="0"/>
                <a:cs typeface="Times New Roman" pitchFamily="-1" charset="0"/>
              </a:rPr>
              <a:t>		qui naissent </a:t>
            </a:r>
            <a:r>
              <a:rPr lang="fr-FR" sz="2400" dirty="0">
                <a:solidFill>
                  <a:srgbClr val="3366FF"/>
                </a:solidFill>
                <a:latin typeface="Century Gothic" pitchFamily="-1" charset="0"/>
                <a:ea typeface="Times New Roman" pitchFamily="-1" charset="0"/>
                <a:cs typeface="Times New Roman" pitchFamily="-1" charset="0"/>
              </a:rPr>
              <a:t>au-dessus </a:t>
            </a:r>
            <a:r>
              <a:rPr lang="fr-FR" sz="2400" b="1" dirty="0">
                <a:solidFill>
                  <a:srgbClr val="3366FF"/>
                </a:solidFill>
                <a:latin typeface="Century Gothic" pitchFamily="-1" charset="0"/>
                <a:ea typeface="Times New Roman" pitchFamily="-1" charset="0"/>
                <a:cs typeface="Times New Roman" pitchFamily="-1" charset="0"/>
              </a:rPr>
              <a:t>et/ou</a:t>
            </a:r>
            <a:r>
              <a:rPr lang="fr-FR" sz="2400" b="1" dirty="0" smtClean="0">
                <a:solidFill>
                  <a:srgbClr val="3366FF"/>
                </a:solidFill>
                <a:latin typeface="Century Gothic" pitchFamily="-1" charset="0"/>
                <a:ea typeface="Times New Roman" pitchFamily="-1" charset="0"/>
                <a:cs typeface="Times New Roman" pitchFamily="-1" charset="0"/>
              </a:rPr>
              <a:t> </a:t>
            </a:r>
            <a:r>
              <a:rPr lang="fr-FR" sz="2400" dirty="0" smtClean="0">
                <a:solidFill>
                  <a:srgbClr val="3366FF"/>
                </a:solidFill>
                <a:latin typeface="Century Gothic" pitchFamily="-1" charset="0"/>
                <a:ea typeface="Times New Roman" pitchFamily="-1" charset="0"/>
                <a:cs typeface="Times New Roman" pitchFamily="-1" charset="0"/>
              </a:rPr>
              <a:t>dans </a:t>
            </a:r>
            <a:r>
              <a:rPr lang="fr-FR" sz="2400" dirty="0">
                <a:solidFill>
                  <a:srgbClr val="3366FF"/>
                </a:solidFill>
                <a:latin typeface="Century Gothic" pitchFamily="-1" charset="0"/>
                <a:ea typeface="Times New Roman" pitchFamily="-1" charset="0"/>
                <a:cs typeface="Times New Roman" pitchFamily="-1" charset="0"/>
              </a:rPr>
              <a:t>le canal</a:t>
            </a:r>
            <a:r>
              <a:rPr lang="fr-FR" sz="2400" dirty="0" smtClean="0">
                <a:solidFill>
                  <a:srgbClr val="3366FF"/>
                </a:solidFill>
                <a:latin typeface="Century Gothic" pitchFamily="-1" charset="0"/>
                <a:ea typeface="Times New Roman" pitchFamily="-1" charset="0"/>
                <a:cs typeface="Times New Roman" pitchFamily="-1" charset="0"/>
              </a:rPr>
              <a:t> 		tarsien</a:t>
            </a:r>
            <a:r>
              <a:rPr lang="fr-FR" sz="2400" dirty="0">
                <a:solidFill>
                  <a:srgbClr val="3366FF"/>
                </a:solidFill>
                <a:latin typeface="Century Gothic" pitchFamily="-1" charset="0"/>
                <a:ea typeface="Times New Roman" pitchFamily="-1" charset="0"/>
                <a:cs typeface="Times New Roman" pitchFamily="-1" charset="0"/>
              </a:rPr>
              <a:t>, à</a:t>
            </a:r>
            <a:r>
              <a:rPr lang="fr-FR" sz="2400" dirty="0" smtClean="0">
                <a:solidFill>
                  <a:srgbClr val="3366FF"/>
                </a:solidFill>
                <a:latin typeface="Century Gothic" pitchFamily="-1" charset="0"/>
                <a:ea typeface="Times New Roman" pitchFamily="-1" charset="0"/>
                <a:cs typeface="Times New Roman" pitchFamily="-1" charset="0"/>
              </a:rPr>
              <a:t> partir </a:t>
            </a:r>
            <a:r>
              <a:rPr lang="fr-FR" sz="2400" dirty="0">
                <a:solidFill>
                  <a:srgbClr val="3366FF"/>
                </a:solidFill>
                <a:latin typeface="Century Gothic" pitchFamily="-1" charset="0"/>
                <a:ea typeface="Times New Roman" pitchFamily="-1" charset="0"/>
                <a:cs typeface="Times New Roman" pitchFamily="-1" charset="0"/>
              </a:rPr>
              <a:t>du NT </a:t>
            </a:r>
            <a:r>
              <a:rPr lang="fr-FR" sz="2400" b="1" dirty="0">
                <a:solidFill>
                  <a:srgbClr val="3366FF"/>
                </a:solidFill>
                <a:latin typeface="Century Gothic" pitchFamily="-1" charset="0"/>
                <a:ea typeface="Times New Roman" pitchFamily="-1" charset="0"/>
                <a:cs typeface="Times New Roman" pitchFamily="-1" charset="0"/>
              </a:rPr>
              <a:t>et/ou </a:t>
            </a:r>
            <a:r>
              <a:rPr lang="fr-FR" sz="2400" dirty="0">
                <a:solidFill>
                  <a:srgbClr val="3366FF"/>
                </a:solidFill>
                <a:latin typeface="Century Gothic" pitchFamily="-1" charset="0"/>
                <a:ea typeface="Times New Roman" pitchFamily="-1" charset="0"/>
                <a:cs typeface="Times New Roman" pitchFamily="-1" charset="0"/>
              </a:rPr>
              <a:t>du</a:t>
            </a:r>
            <a:r>
              <a:rPr lang="fr-FR" sz="2400" dirty="0" smtClean="0">
                <a:solidFill>
                  <a:srgbClr val="3366FF"/>
                </a:solidFill>
                <a:latin typeface="Century Gothic" pitchFamily="-1" charset="0"/>
                <a:ea typeface="Times New Roman" pitchFamily="-1" charset="0"/>
                <a:cs typeface="Times New Roman" pitchFamily="-1" charset="0"/>
              </a:rPr>
              <a:t> NPM </a:t>
            </a:r>
            <a:r>
              <a:rPr lang="fr-FR" sz="2400" b="1" dirty="0">
                <a:solidFill>
                  <a:srgbClr val="3366FF"/>
                </a:solidFill>
                <a:latin typeface="Century Gothic" pitchFamily="-1" charset="0"/>
                <a:ea typeface="Times New Roman" pitchFamily="-1" charset="0"/>
                <a:cs typeface="Times New Roman" pitchFamily="-1" charset="0"/>
              </a:rPr>
              <a:t>et/ou</a:t>
            </a:r>
            <a:r>
              <a:rPr lang="fr-FR" sz="2400" b="1" dirty="0" smtClean="0">
                <a:solidFill>
                  <a:srgbClr val="3366FF"/>
                </a:solidFill>
                <a:latin typeface="Century Gothic" pitchFamily="-1" charset="0"/>
                <a:ea typeface="Times New Roman" pitchFamily="-1" charset="0"/>
                <a:cs typeface="Times New Roman" pitchFamily="-1" charset="0"/>
              </a:rPr>
              <a:t> </a:t>
            </a:r>
            <a:br>
              <a:rPr lang="fr-FR" sz="2400" b="1" dirty="0" smtClean="0">
                <a:solidFill>
                  <a:srgbClr val="3366FF"/>
                </a:solidFill>
                <a:latin typeface="Century Gothic" pitchFamily="-1" charset="0"/>
                <a:ea typeface="Times New Roman" pitchFamily="-1" charset="0"/>
                <a:cs typeface="Times New Roman" pitchFamily="-1" charset="0"/>
              </a:rPr>
            </a:br>
            <a:r>
              <a:rPr lang="fr-FR" sz="2400" b="1" dirty="0" smtClean="0">
                <a:solidFill>
                  <a:srgbClr val="3366FF"/>
                </a:solidFill>
                <a:latin typeface="Century Gothic" pitchFamily="-1" charset="0"/>
                <a:ea typeface="Times New Roman" pitchFamily="-1" charset="0"/>
                <a:cs typeface="Times New Roman" pitchFamily="-1" charset="0"/>
              </a:rPr>
              <a:t>		</a:t>
            </a:r>
            <a:r>
              <a:rPr lang="fr-FR" sz="2400" dirty="0" smtClean="0">
                <a:solidFill>
                  <a:srgbClr val="3366FF"/>
                </a:solidFill>
                <a:latin typeface="Century Gothic" pitchFamily="-1" charset="0"/>
                <a:ea typeface="Times New Roman" pitchFamily="-1" charset="0"/>
                <a:cs typeface="Times New Roman" pitchFamily="-1" charset="0"/>
              </a:rPr>
              <a:t>du NPL</a:t>
            </a:r>
            <a:r>
              <a:rPr lang="fr-FR" sz="2400" dirty="0" smtClean="0">
                <a:solidFill>
                  <a:srgbClr val="3366FF"/>
                </a:solidFill>
                <a:latin typeface="Century Gothic" pitchFamily="-1" charset="0"/>
              </a:rPr>
              <a:t> </a:t>
            </a:r>
            <a:endParaRPr lang="fr-FR" sz="2400" dirty="0">
              <a:solidFill>
                <a:srgbClr val="3366FF"/>
              </a:solidFill>
              <a:latin typeface="Century Gothic" pitchFamily="-1" charset="0"/>
            </a:endParaRPr>
          </a:p>
        </p:txBody>
      </p:sp>
      <p:pic>
        <p:nvPicPr>
          <p:cNvPr id="8" name="Picture 5" descr="C:\Users\François\Pictures\Dissection nerf tibi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6350" y="0"/>
            <a:ext cx="4565650" cy="6858000"/>
          </a:xfrm>
          <a:prstGeom prst="rect">
            <a:avLst/>
          </a:prstGeom>
          <a:noFill/>
        </p:spPr>
      </p:pic>
      <p:sp>
        <p:nvSpPr>
          <p:cNvPr id="12" name="Titre 7"/>
          <p:cNvSpPr txBox="1">
            <a:spLocks/>
          </p:cNvSpPr>
          <p:nvPr/>
        </p:nvSpPr>
        <p:spPr bwMode="auto">
          <a:xfrm>
            <a:off x="183143" y="274638"/>
            <a:ext cx="1099953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uLnTx/>
                <a:uFillTx/>
                <a:latin typeface="Century Gothic"/>
                <a:ea typeface="+mj-ea"/>
                <a:cs typeface="Century Gothic"/>
              </a:rPr>
              <a:t>NCM : variantes </a:t>
            </a:r>
            <a:endParaRPr kumimoji="0" lang="fr-BE" sz="4400" b="1" i="0" u="none" strike="noStrike" kern="1200" cap="none" spc="0" normalizeH="0" baseline="0" noProof="0" dirty="0">
              <a:ln>
                <a:noFill/>
              </a:ln>
              <a:solidFill>
                <a:srgbClr val="FF6600"/>
              </a:solidFill>
              <a:effectLst>
                <a:outerShdw blurRad="38100" dist="38100" dir="2700000" algn="tl">
                  <a:srgbClr val="DDDDDD"/>
                </a:outerShdw>
              </a:effectLst>
              <a:uLnTx/>
              <a:uFillTx/>
              <a:latin typeface="Century Gothic"/>
              <a:ea typeface="+mj-ea"/>
              <a:cs typeface="Century Gothic"/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06058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032" descr="C:\Users\François\Pictures\Présentation1\Figure 4 FIN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256" y="1808986"/>
            <a:ext cx="4419600" cy="3681412"/>
          </a:xfrm>
          <a:prstGeom prst="rect">
            <a:avLst/>
          </a:prstGeom>
          <a:noFill/>
          <a:effectLst>
            <a:outerShdw blurRad="50800" dist="2794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itre 7"/>
          <p:cNvSpPr txBox="1">
            <a:spLocks/>
          </p:cNvSpPr>
          <p:nvPr/>
        </p:nvSpPr>
        <p:spPr bwMode="auto">
          <a:xfrm>
            <a:off x="350256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uLnTx/>
                <a:uFillTx/>
                <a:latin typeface="Century Gothic"/>
                <a:ea typeface="+mj-ea"/>
                <a:cs typeface="Century Gothic"/>
              </a:rPr>
              <a:t>Syndrome du canal tarsien</a:t>
            </a:r>
            <a:endParaRPr kumimoji="0" lang="fr-BE" sz="4400" b="1" i="0" u="none" strike="noStrike" kern="1200" cap="none" spc="0" normalizeH="0" baseline="0" noProof="0" dirty="0">
              <a:ln>
                <a:noFill/>
              </a:ln>
              <a:solidFill>
                <a:srgbClr val="FF6600"/>
              </a:solidFill>
              <a:effectLst>
                <a:outerShdw blurRad="38100" dist="38100" dir="2700000" algn="tl">
                  <a:srgbClr val="DDDDDD"/>
                </a:outerShdw>
              </a:effectLst>
              <a:uLnTx/>
              <a:uFillTx/>
              <a:latin typeface="Century Gothic"/>
              <a:ea typeface="+mj-ea"/>
              <a:cs typeface="Century Gothic"/>
            </a:endParaRPr>
          </a:p>
        </p:txBody>
      </p:sp>
      <p:sp>
        <p:nvSpPr>
          <p:cNvPr id="5" name="Espace réservé du contenu 8"/>
          <p:cNvSpPr txBox="1">
            <a:spLocks/>
          </p:cNvSpPr>
          <p:nvPr/>
        </p:nvSpPr>
        <p:spPr bwMode="auto">
          <a:xfrm>
            <a:off x="5082673" y="1808986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-1" charset="0"/>
              <a:buChar char="•"/>
              <a:tabLst/>
              <a:defRPr/>
            </a:pP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Compression</a:t>
            </a:r>
            <a:r>
              <a:rPr kumimoji="0" 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du NT ou une de ses branches </a:t>
            </a:r>
            <a:br>
              <a:rPr kumimoji="0" 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</a:br>
            <a:r>
              <a:rPr kumimoji="0" 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(NPM, NPL, NCM), à la cheville </a:t>
            </a:r>
            <a:br>
              <a:rPr kumimoji="0" 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</a:br>
            <a:r>
              <a:rPr kumimoji="0" 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lors du passage </a:t>
            </a: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dans le canal tarsien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-1" charset="0"/>
              <a:buChar char="•"/>
              <a:tabLst/>
              <a:defRPr/>
            </a:pP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Rare</a:t>
            </a:r>
            <a:r>
              <a:rPr kumimoji="0" 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br>
              <a:rPr kumimoji="0" 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</a:br>
            <a:r>
              <a:rPr kumimoji="0" 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(incidence et prévalence réelle inconnues)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-1" charset="0"/>
              <a:buChar char="•"/>
              <a:tabLst/>
              <a:defRPr/>
            </a:pPr>
            <a:r>
              <a:rPr kumimoji="0" 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Plus fréquent chez la </a:t>
            </a: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femme</a:t>
            </a:r>
            <a:r>
              <a:rPr kumimoji="0" 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adulte</a:t>
            </a: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srgbClr val="3366FF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06058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032" descr="C:\Users\François\Pictures\Présentation1\Figure 4 FIN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256" y="2049610"/>
            <a:ext cx="4419600" cy="3681412"/>
          </a:xfrm>
          <a:prstGeom prst="rect">
            <a:avLst/>
          </a:prstGeom>
          <a:noFill/>
          <a:effectLst>
            <a:outerShdw blurRad="50800" dist="2794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itre 7"/>
          <p:cNvSpPr txBox="1">
            <a:spLocks/>
          </p:cNvSpPr>
          <p:nvPr/>
        </p:nvSpPr>
        <p:spPr bwMode="auto">
          <a:xfrm>
            <a:off x="350256" y="274638"/>
            <a:ext cx="10571744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uLnTx/>
                <a:uFillTx/>
                <a:latin typeface="Century Gothic"/>
                <a:ea typeface="+mj-ea"/>
                <a:cs typeface="Century Gothic"/>
              </a:rPr>
              <a:t>Syndrome du canal tarsien</a:t>
            </a:r>
            <a:endParaRPr kumimoji="0" lang="fr-BE" sz="4400" b="1" i="0" u="none" strike="noStrike" kern="1200" cap="none" spc="0" normalizeH="0" baseline="0" noProof="0" dirty="0">
              <a:ln>
                <a:noFill/>
              </a:ln>
              <a:solidFill>
                <a:srgbClr val="FF6600"/>
              </a:solidFill>
              <a:effectLst>
                <a:outerShdw blurRad="38100" dist="38100" dir="2700000" algn="tl">
                  <a:srgbClr val="DDDDDD"/>
                </a:outerShdw>
              </a:effectLst>
              <a:uLnTx/>
              <a:uFillTx/>
              <a:latin typeface="Century Gothic"/>
              <a:ea typeface="+mj-ea"/>
              <a:cs typeface="Century Gothic"/>
            </a:endParaRPr>
          </a:p>
        </p:txBody>
      </p:sp>
      <p:sp>
        <p:nvSpPr>
          <p:cNvPr id="5" name="Espace réservé du contenu 8"/>
          <p:cNvSpPr txBox="1">
            <a:spLocks/>
          </p:cNvSpPr>
          <p:nvPr/>
        </p:nvSpPr>
        <p:spPr bwMode="auto">
          <a:xfrm>
            <a:off x="5082673" y="1897886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-1" charset="0"/>
              <a:buChar char="•"/>
              <a:tabLst/>
              <a:defRPr/>
            </a:pP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Syndrome canalaire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-1" charset="0"/>
              <a:buChar char="•"/>
              <a:tabLst/>
              <a:defRPr/>
            </a:pPr>
            <a:r>
              <a:rPr lang="fr-FR" sz="2400" b="1" dirty="0" smtClean="0">
                <a:solidFill>
                  <a:srgbClr val="3366FF"/>
                </a:solidFill>
                <a:latin typeface="Century Gothic"/>
                <a:cs typeface="Century Gothic"/>
              </a:rPr>
              <a:t>Syndrome de masse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-1" charset="0"/>
              <a:buChar char="•"/>
              <a:tabLst/>
              <a:defRPr/>
            </a:pPr>
            <a:endParaRPr kumimoji="0" lang="fr-FR" sz="2400" b="1" i="0" u="none" strike="noStrike" kern="1200" cap="none" spc="0" normalizeH="0" baseline="0" noProof="0" dirty="0" smtClean="0">
              <a:ln>
                <a:noFill/>
              </a:ln>
              <a:solidFill>
                <a:srgbClr val="3366FF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-1" charset="0"/>
              <a:buChar char="•"/>
              <a:tabLst/>
              <a:defRPr/>
            </a:pPr>
            <a:endParaRPr lang="fr-FR" sz="2400" b="1" dirty="0" smtClean="0">
              <a:solidFill>
                <a:srgbClr val="3366FF"/>
              </a:solidFill>
              <a:latin typeface="Century Gothic"/>
              <a:cs typeface="Century Gothic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-1" charset="0"/>
              <a:buChar char="•"/>
              <a:tabLst/>
              <a:defRPr/>
            </a:pPr>
            <a:endParaRPr kumimoji="0" lang="fr-FR" sz="2400" b="1" i="0" u="none" strike="noStrike" kern="1200" cap="none" spc="0" normalizeH="0" baseline="0" noProof="0" dirty="0" smtClean="0">
              <a:ln>
                <a:noFill/>
              </a:ln>
              <a:solidFill>
                <a:srgbClr val="3366FF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-1" charset="0"/>
              <a:buChar char="•"/>
              <a:tabLst/>
              <a:defRPr/>
            </a:pPr>
            <a:endParaRPr kumimoji="0" lang="fr-FR" sz="2400" b="1" i="0" u="none" strike="noStrike" kern="1200" cap="none" spc="0" normalizeH="0" baseline="0" noProof="0" dirty="0" smtClean="0">
              <a:ln>
                <a:noFill/>
              </a:ln>
              <a:solidFill>
                <a:srgbClr val="3366FF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-1" charset="0"/>
              <a:buChar char="•"/>
              <a:tabLst/>
              <a:defRPr/>
            </a:pPr>
            <a:r>
              <a:rPr lang="fr-FR" sz="2400" b="1" dirty="0" smtClean="0">
                <a:solidFill>
                  <a:srgbClr val="3366FF"/>
                </a:solidFill>
                <a:latin typeface="Century Gothic"/>
                <a:cs typeface="Century Gothic"/>
              </a:rPr>
              <a:t>Traumatisme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-1" charset="0"/>
              <a:buChar char="•"/>
              <a:tabLst/>
              <a:defRPr/>
            </a:pP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Microtraumatisme </a:t>
            </a:r>
            <a:r>
              <a:rPr kumimoji="0" lang="fr-FR" sz="2400" i="0" u="none" strike="noStrike" kern="1200" cap="none" spc="0" normalizeH="0" baseline="0" noProof="0" dirty="0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: pied valgus en </a:t>
            </a:r>
            <a:br>
              <a:rPr kumimoji="0" lang="fr-FR" sz="2400" i="0" u="none" strike="noStrike" kern="1200" cap="none" spc="0" normalizeH="0" baseline="0" noProof="0" dirty="0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</a:br>
            <a:r>
              <a:rPr kumimoji="0" lang="fr-FR" sz="24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hyperpronation</a:t>
            </a:r>
            <a:r>
              <a:rPr kumimoji="0" lang="fr-FR" sz="2400" i="0" u="none" strike="noStrike" kern="1200" cap="none" spc="0" normalizeH="0" baseline="0" noProof="0" dirty="0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dynamique (course)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-1" charset="0"/>
              <a:buChar char="•"/>
              <a:tabLst/>
              <a:defRPr/>
            </a:pPr>
            <a:r>
              <a:rPr lang="fr-FR" sz="2400" dirty="0" smtClean="0">
                <a:solidFill>
                  <a:srgbClr val="3366FF"/>
                </a:solidFill>
                <a:latin typeface="Century Gothic"/>
                <a:cs typeface="Century Gothic"/>
              </a:rPr>
              <a:t>FF : </a:t>
            </a:r>
            <a:r>
              <a:rPr lang="fr-FR" sz="2400" dirty="0" err="1" smtClean="0">
                <a:solidFill>
                  <a:srgbClr val="3366FF"/>
                </a:solidFill>
                <a:latin typeface="Century Gothic"/>
                <a:cs typeface="Century Gothic"/>
              </a:rPr>
              <a:t>endocrinopathie</a:t>
            </a:r>
            <a:r>
              <a:rPr lang="fr-FR" sz="2400" dirty="0" smtClean="0">
                <a:solidFill>
                  <a:srgbClr val="3366FF"/>
                </a:solidFill>
                <a:latin typeface="Century Gothic"/>
                <a:cs typeface="Century Gothic"/>
              </a:rPr>
              <a:t>, rhumatisme, HNPP</a:t>
            </a:r>
            <a:endParaRPr kumimoji="0" lang="fr-FR" sz="2400" i="0" u="none" strike="noStrike" kern="1200" cap="none" spc="0" normalizeH="0" baseline="0" noProof="0" dirty="0" smtClean="0">
              <a:ln>
                <a:noFill/>
              </a:ln>
              <a:solidFill>
                <a:srgbClr val="3366FF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-1" charset="0"/>
              <a:buChar char="•"/>
              <a:tabLst/>
              <a:defRPr/>
            </a:pPr>
            <a:endParaRPr kumimoji="0" lang="fr-FR" sz="2400" i="0" u="none" strike="noStrike" kern="1200" cap="none" spc="0" normalizeH="0" baseline="0" noProof="0" dirty="0">
              <a:ln>
                <a:noFill/>
              </a:ln>
              <a:solidFill>
                <a:srgbClr val="3366FF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</p:txBody>
      </p:sp>
      <p:pic>
        <p:nvPicPr>
          <p:cNvPr id="13" name="Picture 4" descr="http://www.radsource.us/../_images/1004_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41964" y="2844800"/>
            <a:ext cx="17145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8" descr="http://www.radsource.us/../_images/1004_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07299" y="2838450"/>
            <a:ext cx="1204483" cy="1720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0" descr="http://www.radsource.us/../_images/1004_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163050" y="2845417"/>
            <a:ext cx="946150" cy="1713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15"/>
          <p:cNvSpPr/>
          <p:nvPr/>
        </p:nvSpPr>
        <p:spPr>
          <a:xfrm>
            <a:off x="5536084" y="2819400"/>
            <a:ext cx="124571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b="1" dirty="0" smtClean="0">
                <a:solidFill>
                  <a:srgbClr val="FFFFFF"/>
                </a:solidFill>
                <a:latin typeface="Century Gothic"/>
                <a:cs typeface="Century Gothic"/>
              </a:rPr>
              <a:t>Kyste</a:t>
            </a:r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618884" y="2819400"/>
            <a:ext cx="198231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b="1" dirty="0" err="1" smtClean="0">
                <a:solidFill>
                  <a:srgbClr val="FFFFFF"/>
                </a:solidFill>
                <a:latin typeface="Century Gothic"/>
                <a:cs typeface="Century Gothic"/>
              </a:rPr>
              <a:t>Schwannome</a:t>
            </a:r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9130184" y="2819400"/>
            <a:ext cx="175371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b="1" dirty="0" err="1" smtClean="0">
                <a:solidFill>
                  <a:srgbClr val="FFFFFF"/>
                </a:solidFill>
                <a:latin typeface="Century Gothic"/>
                <a:cs typeface="Century Gothic"/>
              </a:rPr>
              <a:t>Varicosités</a:t>
            </a:r>
            <a:endParaRPr lang="en-US" sz="1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06058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Personnalisé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6C474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:a="http://schemas.openxmlformats.org/drawingml/2006/main" xmlns="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:a="http://schemas.openxmlformats.org/drawingml/2006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1500</TotalTime>
  <Words>703</Words>
  <Application>Microsoft Macintosh PowerPoint</Application>
  <PresentationFormat>Personnalisé</PresentationFormat>
  <Paragraphs>96</Paragraphs>
  <Slides>22</Slides>
  <Notes>0</Notes>
  <HiddenSlides>0</HiddenSlides>
  <MMClips>2</MMClips>
  <ScaleCrop>false</ScaleCrop>
  <HeadingPairs>
    <vt:vector size="4" baseType="variant">
      <vt:variant>
        <vt:lpstr>Modèle de conception</vt:lpstr>
      </vt:variant>
      <vt:variant>
        <vt:i4>1</vt:i4>
      </vt:variant>
      <vt:variant>
        <vt:lpstr>Titres des diapositives</vt:lpstr>
      </vt:variant>
      <vt:variant>
        <vt:i4>22</vt:i4>
      </vt:variant>
    </vt:vector>
  </HeadingPairs>
  <TitlesOfParts>
    <vt:vector size="23" baseType="lpstr">
      <vt:lpstr>Office Theme</vt:lpstr>
      <vt:lpstr>L’ENMG dans les atteintes du nerf tibial et de ses branches  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PMTTS 0 Comparaison des données  cliniques et ENMG</dc:title>
  <dc:creator>Maurice BOUYSSET</dc:creator>
  <cp:lastModifiedBy>Francois Wang</cp:lastModifiedBy>
  <cp:revision>204</cp:revision>
  <dcterms:created xsi:type="dcterms:W3CDTF">2015-12-12T10:10:45Z</dcterms:created>
  <dcterms:modified xsi:type="dcterms:W3CDTF">2015-12-12T10:11:13Z</dcterms:modified>
</cp:coreProperties>
</file>