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Override PartName="/ppt/slides/slide92.xml" ContentType="application/vnd.openxmlformats-officedocument.presentationml.slide+xml"/>
  <Override PartName="/ppt/slides/slide100.xml" ContentType="application/vnd.openxmlformats-officedocument.presentationml.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s/slide79.xml" ContentType="application/vnd.openxmlformats-officedocument.presentationml.slide+xml"/>
  <Override PartName="/ppt/slides/slide9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7.xml" ContentType="application/vnd.openxmlformats-officedocument.presentationml.slide+xml"/>
  <Override PartName="/ppt/slides/slide46.xml" ContentType="application/vnd.openxmlformats-officedocument.presentationml.slide+xml"/>
  <Default Extension="gif" ContentType="image/gif"/>
  <Override PartName="/ppt/slides/slide7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72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slides/slide99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8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slides/slide71.xml" ContentType="application/vnd.openxmlformats-officedocument.presentationml.slide+xml"/>
  <Override PartName="/ppt/slides/slide90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94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96.xml" ContentType="application/vnd.openxmlformats-officedocument.presentationml.slide+xml"/>
  <Override PartName="/ppt/slides/slide82.xml" ContentType="application/vnd.openxmlformats-officedocument.presentationml.slide+xml"/>
  <Override PartName="/ppt/slides/slide63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docProps/app.xml" ContentType="application/vnd.openxmlformats-officedocument.extended-properties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s/slide95.xml" ContentType="application/vnd.openxmlformats-officedocument.presentationml.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9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slides/slide6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3"/>
  </p:notesMasterIdLst>
  <p:sldIdLst>
    <p:sldId id="329" r:id="rId2"/>
    <p:sldId id="375" r:id="rId3"/>
    <p:sldId id="331" r:id="rId4"/>
    <p:sldId id="337" r:id="rId5"/>
    <p:sldId id="340" r:id="rId6"/>
    <p:sldId id="273" r:id="rId7"/>
    <p:sldId id="344" r:id="rId8"/>
    <p:sldId id="332" r:id="rId9"/>
    <p:sldId id="333" r:id="rId10"/>
    <p:sldId id="335" r:id="rId11"/>
    <p:sldId id="334" r:id="rId12"/>
    <p:sldId id="336" r:id="rId13"/>
    <p:sldId id="338" r:id="rId14"/>
    <p:sldId id="339" r:id="rId15"/>
    <p:sldId id="341" r:id="rId16"/>
    <p:sldId id="342" r:id="rId17"/>
    <p:sldId id="343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9" r:id="rId26"/>
    <p:sldId id="360" r:id="rId27"/>
    <p:sldId id="361" r:id="rId28"/>
    <p:sldId id="362" r:id="rId29"/>
    <p:sldId id="402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92" r:id="rId66"/>
    <p:sldId id="393" r:id="rId67"/>
    <p:sldId id="394" r:id="rId68"/>
    <p:sldId id="395" r:id="rId69"/>
    <p:sldId id="396" r:id="rId70"/>
    <p:sldId id="405" r:id="rId71"/>
    <p:sldId id="404" r:id="rId72"/>
    <p:sldId id="428" r:id="rId73"/>
    <p:sldId id="406" r:id="rId74"/>
    <p:sldId id="407" r:id="rId75"/>
    <p:sldId id="408" r:id="rId76"/>
    <p:sldId id="409" r:id="rId77"/>
    <p:sldId id="410" r:id="rId78"/>
    <p:sldId id="403" r:id="rId79"/>
    <p:sldId id="397" r:id="rId80"/>
    <p:sldId id="398" r:id="rId81"/>
    <p:sldId id="399" r:id="rId82"/>
    <p:sldId id="400" r:id="rId83"/>
    <p:sldId id="401" r:id="rId84"/>
    <p:sldId id="411" r:id="rId85"/>
    <p:sldId id="412" r:id="rId86"/>
    <p:sldId id="413" r:id="rId87"/>
    <p:sldId id="414" r:id="rId88"/>
    <p:sldId id="415" r:id="rId89"/>
    <p:sldId id="416" r:id="rId90"/>
    <p:sldId id="417" r:id="rId91"/>
    <p:sldId id="418" r:id="rId92"/>
    <p:sldId id="419" r:id="rId93"/>
    <p:sldId id="420" r:id="rId94"/>
    <p:sldId id="421" r:id="rId95"/>
    <p:sldId id="422" r:id="rId96"/>
    <p:sldId id="429" r:id="rId97"/>
    <p:sldId id="423" r:id="rId98"/>
    <p:sldId id="424" r:id="rId99"/>
    <p:sldId id="425" r:id="rId100"/>
    <p:sldId id="426" r:id="rId101"/>
    <p:sldId id="427" r:id="rId10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6428B"/>
    <a:srgbClr val="8A7862"/>
    <a:srgbClr val="BFD237"/>
    <a:srgbClr val="7F202A"/>
    <a:srgbClr val="0AE1FF"/>
    <a:srgbClr val="57D833"/>
    <a:srgbClr val="FF2404"/>
    <a:srgbClr val="EAEA00"/>
    <a:srgbClr val="D32397"/>
    <a:srgbClr val="A461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7129" autoAdjust="0"/>
    <p:restoredTop sz="98653" autoAdjust="0"/>
  </p:normalViewPr>
  <p:slideViewPr>
    <p:cSldViewPr snapToGrid="0" snapToObjects="1">
      <p:cViewPr>
        <p:scale>
          <a:sx n="100" d="100"/>
          <a:sy n="100" d="100"/>
        </p:scale>
        <p:origin x="-920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notesMaster" Target="notesMasters/notesMaster1.xml"/><Relationship Id="rId104" Type="http://schemas.openxmlformats.org/officeDocument/2006/relationships/printerSettings" Target="printerSettings/printerSettings1.bin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19A24-8E54-3E48-AAF1-AC09B8956905}" type="datetimeFigureOut">
              <a:rPr lang="fr-FR" smtClean="0"/>
              <a:pPr/>
              <a:t>1/12/15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F2C5F-1A77-7E4E-90AA-38E664748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1/12/15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1/12/15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1/12/15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1/12/15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1/12/15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1/12/15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1/12/15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1/12/15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1/12/15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1/12/15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9A09-6B3F-2646-B692-1DF5547920A3}" type="datetimeFigureOut">
              <a:rPr lang="fr-FR" smtClean="0"/>
              <a:pPr/>
              <a:t>1/12/15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C9A09-6B3F-2646-B692-1DF5547920A3}" type="datetimeFigureOut">
              <a:rPr lang="fr-FR" smtClean="0"/>
              <a:pPr/>
              <a:t>1/12/15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43C0-04BF-1D48-9FD7-071F444B7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1" Type="http://schemas.openxmlformats.org/officeDocument/2006/relationships/video" Target="file://localhost/Users/francoiswang/Documents/BAC3/relever%20myo.mp4" TargetMode="Externa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1" Type="http://schemas.openxmlformats.org/officeDocument/2006/relationships/video" Target="file://localhost/Users/francoiswang/Documents/BAC3/scapula%20alata.mp4" TargetMode="Externa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1" Type="http://schemas.openxmlformats.org/officeDocument/2006/relationships/video" Target="file://localhost/Users/francoiswang/Documents/BAC3/myotonie.mp4" TargetMode="Externa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png"/><Relationship Id="rId1" Type="http://schemas.openxmlformats.org/officeDocument/2006/relationships/audio" Target="file://localhost/Users/francoiswang/Documents/BAC3/Decharges_myotoniques.mp3" TargetMode="Externa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gif"/><Relationship Id="rId3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gi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video" Target="file://localhost/Users/francoiswang/Documents/BAC3/myasthe%CC%81nie.mp4" TargetMode="External"/><Relationship Id="rId2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gi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85925"/>
            <a:ext cx="7772400" cy="1470025"/>
          </a:xfrm>
        </p:spPr>
        <p:txBody>
          <a:bodyPr/>
          <a:lstStyle/>
          <a:p>
            <a:r>
              <a:rPr lang="fr-FR" dirty="0" smtClean="0"/>
              <a:t>Pathologies</a:t>
            </a:r>
            <a:br>
              <a:rPr lang="fr-FR" dirty="0" smtClean="0"/>
            </a:br>
            <a:r>
              <a:rPr lang="fr-FR" dirty="0" smtClean="0"/>
              <a:t>neuromusculaires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41700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F. Wang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2476264" y="4406900"/>
            <a:ext cx="419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Module neurologique bac 3 BKR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0" y="14775"/>
            <a:ext cx="9144000" cy="1470025"/>
          </a:xfrm>
        </p:spPr>
        <p:txBody>
          <a:bodyPr/>
          <a:lstStyle/>
          <a:p>
            <a:r>
              <a:rPr lang="fr-FR" dirty="0" smtClean="0"/>
              <a:t>Chapitre 1 : Myasthénie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537040"/>
            <a:ext cx="8649810" cy="3918001"/>
          </a:xfrm>
        </p:spPr>
        <p:txBody>
          <a:bodyPr>
            <a:noAutofit/>
          </a:bodyPr>
          <a:lstStyle/>
          <a:p>
            <a:pPr lvl="1" indent="263525" algn="l">
              <a:buFont typeface="Arial"/>
              <a:buChar char="•"/>
              <a:tabLst>
                <a:tab pos="719138" algn="l"/>
                <a:tab pos="898525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Myasthénie auto-immune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(de loin la plus fréquente):</a:t>
            </a:r>
            <a:r>
              <a:rPr lang="fr-FR" sz="2400" dirty="0" smtClean="0">
                <a:solidFill>
                  <a:srgbClr val="FF6600"/>
                </a:solidFill>
              </a:rPr>
              <a:t/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/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fr-FR" sz="2400" dirty="0" smtClean="0">
                <a:solidFill>
                  <a:srgbClr val="FF6600"/>
                </a:solidFill>
              </a:rPr>
              <a:t>		</a:t>
            </a:r>
            <a:r>
              <a:rPr lang="fr-FR" sz="2400" dirty="0" smtClean="0">
                <a:solidFill>
                  <a:srgbClr val="7F7F7F"/>
                </a:solidFill>
              </a:rPr>
              <a:t>Forme </a:t>
            </a:r>
            <a:r>
              <a:rPr lang="fr-FR" sz="2400" dirty="0" smtClean="0">
                <a:solidFill>
                  <a:srgbClr val="FF6600"/>
                </a:solidFill>
              </a:rPr>
              <a:t>oculaire </a:t>
            </a:r>
            <a:r>
              <a:rPr lang="fr-FR" sz="2400" dirty="0" smtClean="0">
                <a:solidFill>
                  <a:srgbClr val="7F7F7F"/>
                </a:solidFill>
              </a:rPr>
              <a:t>(15 à 20% des cas)</a:t>
            </a:r>
            <a:br>
              <a:rPr lang="fr-FR" sz="2400" dirty="0" smtClean="0">
                <a:solidFill>
                  <a:srgbClr val="7F7F7F"/>
                </a:solidFill>
              </a:rPr>
            </a:br>
            <a:r>
              <a:rPr lang="fr-FR" sz="2400" dirty="0" smtClean="0">
                <a:solidFill>
                  <a:srgbClr val="7F7F7F"/>
                </a:solidFill>
              </a:rPr>
              <a:t>	-	Forme avec </a:t>
            </a:r>
            <a:r>
              <a:rPr lang="fr-FR" sz="2400" dirty="0" err="1" smtClean="0">
                <a:solidFill>
                  <a:srgbClr val="FF6600"/>
                </a:solidFill>
              </a:rPr>
              <a:t>anti-MuSK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(40% des formes sans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anti-RAC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fr-FR" sz="2400" dirty="0" smtClean="0">
                <a:solidFill>
                  <a:srgbClr val="7F7F7F"/>
                </a:solidFill>
              </a:rPr>
              <a:t/>
            </a:r>
            <a:br>
              <a:rPr lang="fr-FR" sz="2400" dirty="0" smtClean="0">
                <a:solidFill>
                  <a:srgbClr val="7F7F7F"/>
                </a:solidFill>
              </a:rPr>
            </a:br>
            <a:r>
              <a:rPr lang="fr-FR" sz="2400" dirty="0" smtClean="0">
                <a:solidFill>
                  <a:srgbClr val="7F7F7F"/>
                </a:solidFill>
              </a:rPr>
              <a:t>		</a:t>
            </a:r>
            <a:r>
              <a:rPr lang="fr-FR" sz="2400" dirty="0" smtClean="0"/>
              <a:t>Atteinte bulbaire plus fréquente que dans les autres formes</a:t>
            </a:r>
            <a:br>
              <a:rPr lang="fr-FR" sz="2400" dirty="0" smtClean="0"/>
            </a:br>
            <a:r>
              <a:rPr lang="fr-FR" sz="2400" dirty="0" smtClean="0"/>
              <a:t>		</a:t>
            </a:r>
            <a:r>
              <a:rPr lang="fr-FR" sz="2400" dirty="0" smtClean="0">
                <a:solidFill>
                  <a:srgbClr val="FF6600"/>
                </a:solidFill>
              </a:rPr>
              <a:t>Atrophie </a:t>
            </a:r>
            <a:r>
              <a:rPr lang="fr-FR" sz="2400" dirty="0" smtClean="0"/>
              <a:t>musculaire des muscles d’innervation bulbaire 				(</a:t>
            </a:r>
            <a:r>
              <a:rPr lang="fr-FR" sz="2400" dirty="0" smtClean="0">
                <a:solidFill>
                  <a:srgbClr val="FF6600"/>
                </a:solidFill>
              </a:rPr>
              <a:t>langue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	Fréquence des crises </a:t>
            </a:r>
            <a:r>
              <a:rPr lang="fr-FR" sz="2400" dirty="0" err="1" smtClean="0"/>
              <a:t>myasthéniques</a:t>
            </a:r>
            <a:r>
              <a:rPr lang="fr-FR" sz="2400" dirty="0" smtClean="0"/>
              <a:t> et gravité </a:t>
            </a:r>
            <a:r>
              <a:rPr lang="fr-FR" sz="2400" dirty="0" smtClean="0">
                <a:solidFill>
                  <a:srgbClr val="FF6600"/>
                </a:solidFill>
              </a:rPr>
              <a:t>(++)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-	Forme néonatale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	</a:t>
            </a:r>
            <a:r>
              <a:rPr lang="fr-FR" sz="2400" dirty="0" smtClean="0"/>
              <a:t>Chez 10 à 25 % des enfants de mère myasthénique</a:t>
            </a:r>
            <a:br>
              <a:rPr lang="fr-FR" sz="2400" dirty="0" smtClean="0"/>
            </a:br>
            <a:r>
              <a:rPr lang="fr-FR" sz="2400" dirty="0" smtClean="0"/>
              <a:t>		Durant les 24 premières heures de la vie et se prolongent 2 à 		3 semaines</a:t>
            </a:r>
            <a:br>
              <a:rPr lang="fr-FR" sz="2400" dirty="0" smtClean="0"/>
            </a:br>
            <a:r>
              <a:rPr lang="fr-FR" sz="2400" dirty="0" smtClean="0"/>
              <a:t>		Troubles de la succion, de la déglutition et de la respiration</a:t>
            </a:r>
            <a:endParaRPr lang="fr-FR" sz="2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671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Aspects </a:t>
            </a:r>
            <a:r>
              <a:rPr lang="fr-FR" sz="2400" b="1" dirty="0" smtClean="0"/>
              <a:t>cliniques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A461E7"/>
                </a:solidFill>
              </a:rPr>
              <a:t>Phase de récupération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>-	La </a:t>
            </a:r>
            <a:r>
              <a:rPr lang="fr-FR" sz="2400" dirty="0" smtClean="0"/>
              <a:t>récupération se fait dans l’</a:t>
            </a:r>
            <a:r>
              <a:rPr lang="fr-FR" sz="2400" dirty="0" smtClean="0">
                <a:solidFill>
                  <a:srgbClr val="FF6600"/>
                </a:solidFill>
              </a:rPr>
              <a:t>ordre inverse de l’apparition des</a:t>
            </a:r>
            <a:r>
              <a:rPr lang="fr-FR" sz="2400" dirty="0" smtClean="0">
                <a:solidFill>
                  <a:srgbClr val="FF6600"/>
                </a:solidFill>
              </a:rPr>
              <a:t> 	déficits</a:t>
            </a:r>
            <a:r>
              <a:rPr lang="fr-FR" sz="2400" dirty="0" smtClean="0">
                <a:solidFill>
                  <a:srgbClr val="FF6600"/>
                </a:solidFill>
              </a:rPr>
              <a:t>	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Au </a:t>
            </a:r>
            <a:r>
              <a:rPr lang="fr-FR" sz="2400" dirty="0" smtClean="0"/>
              <a:t>cours du</a:t>
            </a:r>
            <a:r>
              <a:rPr lang="fr-FR" sz="2400" dirty="0" smtClean="0"/>
              <a:t> SGB démyélinisant</a:t>
            </a:r>
            <a:r>
              <a:rPr lang="fr-FR" sz="2400" dirty="0" smtClean="0"/>
              <a:t>, elle peut</a:t>
            </a:r>
            <a:r>
              <a:rPr lang="fr-FR" sz="2400" dirty="0" smtClean="0"/>
              <a:t> 	durer </a:t>
            </a:r>
            <a:r>
              <a:rPr lang="fr-FR" sz="2400" dirty="0" smtClean="0"/>
              <a:t>plusieurs </a:t>
            </a:r>
            <a:r>
              <a:rPr lang="fr-FR" sz="2400" dirty="0" smtClean="0"/>
              <a:t>mois</a:t>
            </a:r>
            <a:br>
              <a:rPr lang="fr-FR" sz="2400" dirty="0" smtClean="0"/>
            </a:br>
            <a:r>
              <a:rPr lang="fr-FR" sz="2400" dirty="0" smtClean="0"/>
              <a:t>-	Au </a:t>
            </a:r>
            <a:r>
              <a:rPr lang="fr-FR" sz="2400" dirty="0" smtClean="0"/>
              <a:t>cours de l’AMAN, la récupération est soit rapide par levée des</a:t>
            </a:r>
            <a:r>
              <a:rPr lang="fr-FR" sz="2400" dirty="0" smtClean="0"/>
              <a:t> 	BC sous </a:t>
            </a:r>
            <a:r>
              <a:rPr lang="fr-FR" sz="2400" dirty="0" smtClean="0"/>
              <a:t>traitement par immunoglobulines IV, soit très </a:t>
            </a:r>
            <a:r>
              <a:rPr lang="fr-FR" sz="2400" dirty="0" smtClean="0"/>
              <a:t>lente </a:t>
            </a:r>
            <a:br>
              <a:rPr lang="fr-FR" sz="2400" dirty="0" smtClean="0"/>
            </a:br>
            <a:r>
              <a:rPr lang="fr-FR" sz="2400" dirty="0" smtClean="0"/>
              <a:t>-	L’absence </a:t>
            </a:r>
            <a:r>
              <a:rPr lang="fr-FR" sz="2400" dirty="0" smtClean="0"/>
              <a:t>de récupération après 12 à 18 mois peut être</a:t>
            </a:r>
            <a:r>
              <a:rPr lang="fr-FR" sz="2400" dirty="0" smtClean="0"/>
              <a:t> 	considérée </a:t>
            </a:r>
            <a:r>
              <a:rPr lang="fr-FR" sz="2400" dirty="0" smtClean="0"/>
              <a:t>comme définitive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400" dirty="0" smtClean="0"/>
              <a:t>-	Dans </a:t>
            </a:r>
            <a:r>
              <a:rPr lang="fr-FR" sz="2400" dirty="0" smtClean="0"/>
              <a:t>les meilleures séries, il existe </a:t>
            </a:r>
            <a:r>
              <a:rPr lang="fr-FR" sz="2400" dirty="0" smtClean="0">
                <a:solidFill>
                  <a:srgbClr val="FF6600"/>
                </a:solidFill>
              </a:rPr>
              <a:t>5 % de décès </a:t>
            </a:r>
            <a:r>
              <a:rPr lang="fr-FR" sz="2400" dirty="0" smtClean="0"/>
              <a:t>; 15 % des</a:t>
            </a:r>
            <a:r>
              <a:rPr lang="fr-FR" sz="2400" dirty="0" smtClean="0"/>
              <a:t> 	patients </a:t>
            </a:r>
            <a:r>
              <a:rPr lang="fr-FR" sz="2400" dirty="0" smtClean="0"/>
              <a:t>gardent des séquelles définitives : déficit moteur, ataxie.</a:t>
            </a:r>
            <a:endParaRPr lang="fr-FR" sz="2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671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Pronostic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Sont </a:t>
            </a:r>
            <a:r>
              <a:rPr lang="fr-FR" sz="2400" dirty="0" smtClean="0"/>
              <a:t>de </a:t>
            </a:r>
            <a:r>
              <a:rPr lang="fr-FR" sz="2400" dirty="0" smtClean="0">
                <a:solidFill>
                  <a:srgbClr val="FF6600"/>
                </a:solidFill>
              </a:rPr>
              <a:t>mauvais pronostic 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une </a:t>
            </a:r>
            <a:r>
              <a:rPr lang="fr-FR" sz="2400" dirty="0" smtClean="0"/>
              <a:t>phase d’aggravation très </a:t>
            </a:r>
            <a:r>
              <a:rPr lang="fr-FR" sz="2400" dirty="0" smtClean="0"/>
              <a:t>rapide</a:t>
            </a:r>
            <a:br>
              <a:rPr lang="fr-FR" sz="2400" dirty="0" smtClean="0"/>
            </a:br>
            <a:r>
              <a:rPr lang="fr-FR" sz="2400" dirty="0" smtClean="0"/>
              <a:t>-	une </a:t>
            </a:r>
            <a:r>
              <a:rPr lang="fr-FR" sz="2400" dirty="0" smtClean="0"/>
              <a:t>atteinte faciale bilatérale </a:t>
            </a:r>
            <a:r>
              <a:rPr lang="fr-FR" sz="2400" dirty="0" smtClean="0"/>
              <a:t>initiale</a:t>
            </a:r>
            <a:br>
              <a:rPr lang="fr-FR" sz="2400" dirty="0" smtClean="0"/>
            </a:br>
            <a:r>
              <a:rPr lang="fr-FR" sz="2400" dirty="0" smtClean="0"/>
              <a:t>-	un </a:t>
            </a:r>
            <a:r>
              <a:rPr lang="fr-FR" sz="2400" dirty="0" smtClean="0"/>
              <a:t>âge supérieur à 60 </a:t>
            </a:r>
            <a:r>
              <a:rPr lang="fr-FR" sz="2400" dirty="0" smtClean="0"/>
              <a:t>ans</a:t>
            </a:r>
            <a:br>
              <a:rPr lang="fr-FR" sz="2400" dirty="0" smtClean="0"/>
            </a:br>
            <a:r>
              <a:rPr lang="fr-FR" sz="2400" dirty="0" smtClean="0"/>
              <a:t>-	une </a:t>
            </a:r>
            <a:r>
              <a:rPr lang="fr-FR" sz="2400" dirty="0" smtClean="0"/>
              <a:t>inexcitabilité des nerfs à </a:t>
            </a:r>
            <a:r>
              <a:rPr lang="fr-FR" sz="2400" dirty="0" smtClean="0"/>
              <a:t>l’ENMG</a:t>
            </a:r>
            <a:br>
              <a:rPr lang="fr-FR" sz="2400" dirty="0" smtClean="0"/>
            </a:br>
            <a:r>
              <a:rPr lang="fr-FR" sz="2400" dirty="0" smtClean="0"/>
              <a:t>-	une </a:t>
            </a:r>
            <a:r>
              <a:rPr lang="fr-FR" sz="2400" dirty="0" smtClean="0"/>
              <a:t>ventilation </a:t>
            </a:r>
            <a:r>
              <a:rPr lang="fr-FR" sz="2400" dirty="0" smtClean="0"/>
              <a:t>prolongée</a:t>
            </a:r>
            <a:br>
              <a:rPr lang="fr-FR" sz="2400" dirty="0" smtClean="0"/>
            </a:br>
            <a:r>
              <a:rPr lang="fr-FR" sz="2400" dirty="0" smtClean="0"/>
              <a:t>- 	une atteinte </a:t>
            </a:r>
            <a:r>
              <a:rPr lang="fr-FR" sz="2400" dirty="0" err="1" smtClean="0"/>
              <a:t>dysautonomique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Les </a:t>
            </a:r>
            <a:r>
              <a:rPr lang="fr-FR" sz="2400" dirty="0" smtClean="0"/>
              <a:t>récidives du syndrome de </a:t>
            </a:r>
            <a:r>
              <a:rPr lang="fr-FR" sz="2400" dirty="0" err="1" smtClean="0"/>
              <a:t>Guillain-Barré</a:t>
            </a:r>
            <a:r>
              <a:rPr lang="fr-FR" sz="2400" dirty="0" smtClean="0"/>
              <a:t> sont très rares.</a:t>
            </a:r>
            <a:endParaRPr lang="fr-FR" sz="2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0" y="14775"/>
            <a:ext cx="9144000" cy="1470025"/>
          </a:xfrm>
        </p:spPr>
        <p:txBody>
          <a:bodyPr/>
          <a:lstStyle/>
          <a:p>
            <a:r>
              <a:rPr lang="fr-FR" dirty="0" smtClean="0"/>
              <a:t>Chapitre 1 : Myasthénie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537040"/>
            <a:ext cx="8649810" cy="3918001"/>
          </a:xfrm>
        </p:spPr>
        <p:txBody>
          <a:bodyPr>
            <a:noAutofit/>
          </a:bodyPr>
          <a:lstStyle/>
          <a:p>
            <a:pPr lvl="1" indent="263525" algn="l">
              <a:buFont typeface="Arial"/>
              <a:buChar char="•"/>
              <a:tabLst>
                <a:tab pos="719138" algn="l"/>
                <a:tab pos="898525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Traitement: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/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fr-FR" sz="2400" dirty="0" smtClean="0">
                <a:solidFill>
                  <a:srgbClr val="FF6600"/>
                </a:solidFill>
              </a:rPr>
              <a:t>		</a:t>
            </a:r>
            <a:r>
              <a:rPr lang="fr-FR" sz="2400" dirty="0" err="1" smtClean="0">
                <a:solidFill>
                  <a:srgbClr val="FF6600"/>
                </a:solidFill>
              </a:rPr>
              <a:t>anticholinestérasiques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Mestinon</a:t>
            </a:r>
            <a:r>
              <a:rPr lang="fr-FR" sz="2400" baseline="30000" dirty="0" smtClean="0"/>
              <a:t>®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- 	</a:t>
            </a:r>
            <a:r>
              <a:rPr lang="fr-FR" sz="2400" dirty="0" err="1" smtClean="0">
                <a:solidFill>
                  <a:srgbClr val="FF6600"/>
                </a:solidFill>
              </a:rPr>
              <a:t>thymectomie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(sujet jeune et thymome)</a:t>
            </a:r>
            <a:br>
              <a:rPr lang="fr-FR" sz="2400" dirty="0" smtClean="0"/>
            </a:br>
            <a:r>
              <a:rPr lang="fr-FR" sz="2400" dirty="0" smtClean="0"/>
              <a:t>	- 	</a:t>
            </a:r>
            <a:r>
              <a:rPr lang="fr-FR" sz="2400" dirty="0" smtClean="0">
                <a:solidFill>
                  <a:srgbClr val="FF6600"/>
                </a:solidFill>
              </a:rPr>
              <a:t>immunodépresseurs </a:t>
            </a:r>
            <a:r>
              <a:rPr lang="fr-FR" sz="2400" dirty="0" smtClean="0"/>
              <a:t>(corticoïdes ou 										immunosuppresseurs)</a:t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dirty="0" smtClean="0">
                <a:solidFill>
                  <a:srgbClr val="FF6600"/>
                </a:solidFill>
              </a:rPr>
              <a:t>immunoglobulines IV </a:t>
            </a:r>
            <a:r>
              <a:rPr lang="fr-FR" sz="2400" dirty="0" smtClean="0"/>
              <a:t>ou </a:t>
            </a:r>
            <a:r>
              <a:rPr lang="fr-FR" sz="2400" dirty="0" smtClean="0">
                <a:solidFill>
                  <a:srgbClr val="FF6600"/>
                </a:solidFill>
              </a:rPr>
              <a:t>échanges plasmatiques </a:t>
            </a:r>
            <a:r>
              <a:rPr lang="fr-FR" sz="2400" dirty="0" smtClean="0"/>
              <a:t>pour passer 		un cap difficile (crise myasthénique) ;</a:t>
            </a:r>
            <a:br>
              <a:rPr lang="fr-FR" sz="2400" dirty="0" smtClean="0"/>
            </a:br>
            <a:r>
              <a:rPr lang="fr-FR" sz="2400" dirty="0" smtClean="0"/>
              <a:t>	-	remettre une liste des médicaments formellement </a:t>
            </a:r>
            <a:r>
              <a:rPr lang="fr-FR" sz="2400" dirty="0" err="1" smtClean="0"/>
              <a:t>contre-</a:t>
            </a:r>
            <a:r>
              <a:rPr lang="fr-FR" sz="2400" dirty="0" smtClean="0"/>
              <a:t>				indiqués au malade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	risque d’aggravation pendant la grossesse : 								</a:t>
            </a:r>
            <a:r>
              <a:rPr lang="fr-FR" sz="2400" dirty="0" err="1" smtClean="0">
                <a:solidFill>
                  <a:srgbClr val="FF6600"/>
                </a:solidFill>
              </a:rPr>
              <a:t>anticholinestérasiques</a:t>
            </a:r>
            <a:r>
              <a:rPr lang="fr-FR" sz="2400" dirty="0" smtClean="0">
                <a:solidFill>
                  <a:srgbClr val="FF6600"/>
                </a:solidFill>
              </a:rPr>
              <a:t> autorisés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0" y="14775"/>
            <a:ext cx="9144000" cy="1470025"/>
          </a:xfrm>
        </p:spPr>
        <p:txBody>
          <a:bodyPr/>
          <a:lstStyle/>
          <a:p>
            <a:r>
              <a:rPr lang="fr-FR" dirty="0" smtClean="0"/>
              <a:t>Chapitre 1 : Myasthénie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537040"/>
            <a:ext cx="8649810" cy="3918001"/>
          </a:xfrm>
        </p:spPr>
        <p:txBody>
          <a:bodyPr>
            <a:noAutofit/>
          </a:bodyPr>
          <a:lstStyle/>
          <a:p>
            <a:pPr lvl="1" indent="263525" algn="l">
              <a:buFont typeface="Arial"/>
              <a:buChar char="•"/>
              <a:tabLst>
                <a:tab pos="719138" algn="l"/>
                <a:tab pos="898525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Médicaments contre-indiqués: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/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fr-FR" sz="2400" dirty="0" smtClean="0">
                <a:solidFill>
                  <a:srgbClr val="FF6600"/>
                </a:solidFill>
              </a:rPr>
              <a:t>		</a:t>
            </a:r>
            <a:r>
              <a:rPr lang="fr-FR" sz="2400" dirty="0" smtClean="0"/>
              <a:t>Tous les médicaments susceptibles d’altérer la transmission 		neuromusculaire </a:t>
            </a:r>
            <a:br>
              <a:rPr lang="fr-FR" sz="2400" dirty="0" smtClean="0"/>
            </a:br>
            <a:r>
              <a:rPr lang="fr-FR" sz="2400" dirty="0" smtClean="0"/>
              <a:t>	-	Contre-indications </a:t>
            </a:r>
            <a:r>
              <a:rPr lang="fr-FR" sz="2400" dirty="0" smtClean="0">
                <a:solidFill>
                  <a:srgbClr val="FF6600"/>
                </a:solidFill>
              </a:rPr>
              <a:t>absolues </a:t>
            </a:r>
            <a:r>
              <a:rPr lang="fr-FR" sz="2400" dirty="0" smtClean="0"/>
              <a:t>: </a:t>
            </a:r>
            <a:r>
              <a:rPr lang="fr-FR" sz="2400" dirty="0" err="1" smtClean="0"/>
              <a:t>D-pénicillamine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curarisants</a:t>
            </a:r>
            <a:r>
              <a:rPr lang="fr-FR" sz="2400" dirty="0" smtClean="0"/>
              <a:t>, 				</a:t>
            </a:r>
            <a:r>
              <a:rPr lang="fr-FR" sz="2400" dirty="0" smtClean="0">
                <a:solidFill>
                  <a:srgbClr val="FF6600"/>
                </a:solidFill>
              </a:rPr>
              <a:t>antibiotiques </a:t>
            </a:r>
            <a:r>
              <a:rPr lang="fr-FR" sz="2400" dirty="0" smtClean="0"/>
              <a:t>du groupe des aminosides, </a:t>
            </a:r>
            <a:r>
              <a:rPr lang="fr-FR" sz="2400" dirty="0" err="1" smtClean="0"/>
              <a:t>colimycine</a:t>
            </a:r>
            <a:r>
              <a:rPr lang="fr-FR" sz="2400" dirty="0" smtClean="0"/>
              <a:t>, 					</a:t>
            </a:r>
            <a:r>
              <a:rPr lang="fr-FR" sz="2400" dirty="0" err="1" smtClean="0"/>
              <a:t>bacitracine</a:t>
            </a:r>
            <a:r>
              <a:rPr lang="fr-FR" sz="2400" dirty="0" smtClean="0"/>
              <a:t>, </a:t>
            </a:r>
            <a:r>
              <a:rPr lang="fr-FR" sz="2400" dirty="0" err="1" smtClean="0"/>
              <a:t>polymyxine</a:t>
            </a:r>
            <a:r>
              <a:rPr lang="fr-FR" sz="2400" dirty="0" smtClean="0"/>
              <a:t> et cycline injectable, </a:t>
            </a:r>
            <a:r>
              <a:rPr lang="fr-FR" sz="2400" dirty="0" smtClean="0">
                <a:solidFill>
                  <a:srgbClr val="FF6600"/>
                </a:solidFill>
              </a:rPr>
              <a:t>bêtabloquants</a:t>
            </a:r>
            <a:r>
              <a:rPr lang="fr-FR" sz="2400" dirty="0" smtClean="0"/>
              <a:t> 		même locaux, </a:t>
            </a:r>
            <a:r>
              <a:rPr lang="fr-FR" sz="2400" dirty="0" err="1" smtClean="0"/>
              <a:t>phénytoïne</a:t>
            </a:r>
            <a:r>
              <a:rPr lang="fr-FR" sz="2400" dirty="0" smtClean="0"/>
              <a:t>, </a:t>
            </a:r>
            <a:r>
              <a:rPr lang="fr-FR" sz="2400" dirty="0" err="1" smtClean="0"/>
              <a:t>diphényl-hydantoïne</a:t>
            </a:r>
            <a:r>
              <a:rPr lang="fr-FR" sz="2400" dirty="0" smtClean="0"/>
              <a:t>, 						</a:t>
            </a:r>
            <a:r>
              <a:rPr lang="fr-FR" sz="2400" dirty="0" err="1" smtClean="0"/>
              <a:t>triméthadione</a:t>
            </a:r>
            <a:r>
              <a:rPr lang="fr-FR" sz="2400" dirty="0" smtClean="0"/>
              <a:t>, </a:t>
            </a:r>
            <a:r>
              <a:rPr lang="fr-FR" sz="2400" dirty="0" err="1" smtClean="0"/>
              <a:t>dantrolène</a:t>
            </a:r>
            <a:r>
              <a:rPr lang="fr-FR" sz="2400" dirty="0" smtClean="0"/>
              <a:t>, quinine, </a:t>
            </a:r>
            <a:r>
              <a:rPr lang="fr-FR" sz="2400" dirty="0" err="1" smtClean="0"/>
              <a:t>quinidine</a:t>
            </a:r>
            <a:r>
              <a:rPr lang="fr-FR" sz="2400" dirty="0" smtClean="0"/>
              <a:t>, chloroquine, 			</a:t>
            </a:r>
            <a:r>
              <a:rPr lang="fr-FR" sz="2400" dirty="0" err="1" smtClean="0"/>
              <a:t>procaïnamide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Contre-indications </a:t>
            </a:r>
            <a:r>
              <a:rPr lang="fr-FR" sz="2400" dirty="0" smtClean="0">
                <a:solidFill>
                  <a:srgbClr val="FF6600"/>
                </a:solidFill>
              </a:rPr>
              <a:t>relatives </a:t>
            </a:r>
            <a:r>
              <a:rPr lang="fr-FR" sz="2400" dirty="0" smtClean="0"/>
              <a:t>: </a:t>
            </a:r>
            <a:r>
              <a:rPr lang="fr-FR" sz="2400" dirty="0" err="1" smtClean="0"/>
              <a:t>phénotiazines</a:t>
            </a:r>
            <a:r>
              <a:rPr lang="fr-FR" sz="2400" dirty="0" smtClean="0"/>
              <a:t>, </a:t>
            </a:r>
            <a:r>
              <a:rPr lang="fr-FR" sz="2400" dirty="0" err="1" smtClean="0"/>
              <a:t>carbamazépine</a:t>
            </a:r>
            <a:r>
              <a:rPr lang="fr-FR" sz="2400" dirty="0" smtClean="0"/>
              <a:t>, 		benzodiazépines, neuroleptiques, </a:t>
            </a:r>
            <a:r>
              <a:rPr lang="fr-FR" sz="2400" dirty="0" err="1" smtClean="0"/>
              <a:t>vérapamil</a:t>
            </a:r>
            <a:r>
              <a:rPr lang="fr-FR" sz="2400" dirty="0" smtClean="0"/>
              <a:t>, lithium, 					progestérone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Chapitre 2 : Myopathies</a:t>
            </a:r>
            <a:endParaRPr lang="fr-FR" sz="2400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1685925"/>
            <a:ext cx="7772400" cy="1470025"/>
          </a:xfrm>
        </p:spPr>
        <p:txBody>
          <a:bodyPr/>
          <a:lstStyle/>
          <a:p>
            <a:r>
              <a:rPr lang="fr-FR" dirty="0" smtClean="0"/>
              <a:t>Pathologies</a:t>
            </a:r>
            <a:br>
              <a:rPr lang="fr-FR" dirty="0" smtClean="0"/>
            </a:br>
            <a:r>
              <a:rPr lang="fr-FR" dirty="0" smtClean="0"/>
              <a:t>neuromusculaires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9525"/>
            <a:ext cx="7772400" cy="1470025"/>
          </a:xfrm>
        </p:spPr>
        <p:txBody>
          <a:bodyPr/>
          <a:lstStyle/>
          <a:p>
            <a:r>
              <a:rPr lang="fr-FR" dirty="0" smtClean="0"/>
              <a:t>Chapitre 2 : Myopathies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346540"/>
            <a:ext cx="8649810" cy="3918001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dirty="0" smtClean="0"/>
              <a:t>les myopathies d'origine génétique :</a:t>
            </a:r>
            <a:br>
              <a:rPr lang="fr-FR" sz="2400" dirty="0" smtClean="0"/>
            </a:br>
            <a:r>
              <a:rPr lang="fr-FR" sz="2400" dirty="0" smtClean="0"/>
              <a:t>		les </a:t>
            </a:r>
            <a:r>
              <a:rPr lang="fr-FR" sz="2400" dirty="0" smtClean="0">
                <a:solidFill>
                  <a:srgbClr val="FF6600"/>
                </a:solidFill>
              </a:rPr>
              <a:t>dystrophies </a:t>
            </a:r>
            <a:r>
              <a:rPr lang="fr-FR" sz="2400" dirty="0" smtClean="0"/>
              <a:t>musculaires : du fait d'une altération d'un 			de leur constituant, les fibres musculaires se détruisent 			progressivement</a:t>
            </a:r>
            <a:br>
              <a:rPr lang="fr-FR" sz="2400" dirty="0" smtClean="0"/>
            </a:br>
            <a:r>
              <a:rPr lang="fr-FR" sz="2400" dirty="0" smtClean="0"/>
              <a:t>		les myopathies </a:t>
            </a:r>
            <a:r>
              <a:rPr lang="fr-FR" sz="2400" dirty="0" smtClean="0">
                <a:solidFill>
                  <a:srgbClr val="FF6600"/>
                </a:solidFill>
              </a:rPr>
              <a:t>congénitales </a:t>
            </a:r>
            <a:r>
              <a:rPr lang="fr-FR" sz="2400" dirty="0" smtClean="0"/>
              <a:t>: anomalie du développement 		et de la maturation des fibres pendant la période fœtale </a:t>
            </a:r>
            <a:br>
              <a:rPr lang="fr-FR" sz="2400" dirty="0" smtClean="0"/>
            </a:br>
            <a:r>
              <a:rPr lang="fr-FR" sz="2400" dirty="0" smtClean="0"/>
              <a:t>		les myopathies </a:t>
            </a:r>
            <a:r>
              <a:rPr lang="fr-FR" sz="2400" dirty="0" smtClean="0">
                <a:solidFill>
                  <a:srgbClr val="FF6600"/>
                </a:solidFill>
              </a:rPr>
              <a:t>métaboliques </a:t>
            </a:r>
            <a:r>
              <a:rPr lang="fr-FR" sz="2400" dirty="0" smtClean="0"/>
              <a:t>: dysfonctionnement de la 			voie de dégradation des sucres (</a:t>
            </a:r>
            <a:r>
              <a:rPr lang="fr-FR" sz="2400" u="sng" dirty="0" smtClean="0"/>
              <a:t>glycogénoses</a:t>
            </a:r>
            <a:r>
              <a:rPr lang="fr-FR" sz="2400" dirty="0" smtClean="0"/>
              <a:t>), du 				métabolisme des graisses (</a:t>
            </a:r>
            <a:r>
              <a:rPr lang="fr-FR" sz="2400" u="sng" dirty="0" smtClean="0"/>
              <a:t>lipidoses</a:t>
            </a:r>
            <a:r>
              <a:rPr lang="fr-FR" sz="2400" dirty="0" smtClean="0"/>
              <a:t>) ou de la chaîne 				respiratoire (</a:t>
            </a:r>
            <a:r>
              <a:rPr lang="fr-FR" sz="2400" u="sng" dirty="0" smtClean="0"/>
              <a:t>maladies mitochondriales</a:t>
            </a:r>
            <a:r>
              <a:rPr lang="fr-FR" sz="2400" dirty="0" smtClean="0"/>
              <a:t>)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dirty="0" smtClean="0"/>
              <a:t>les myopathies acquises :</a:t>
            </a:r>
            <a:br>
              <a:rPr lang="fr-FR" sz="2400" dirty="0" smtClean="0"/>
            </a:br>
            <a:r>
              <a:rPr lang="fr-FR" sz="2400" dirty="0" smtClean="0"/>
              <a:t>		les myopathies </a:t>
            </a:r>
            <a:r>
              <a:rPr lang="fr-FR" sz="2400" dirty="0" smtClean="0">
                <a:solidFill>
                  <a:srgbClr val="FF6600"/>
                </a:solidFill>
              </a:rPr>
              <a:t>toxiques </a:t>
            </a:r>
            <a:r>
              <a:rPr lang="fr-FR" sz="2400" dirty="0" smtClean="0"/>
              <a:t>et </a:t>
            </a:r>
            <a:r>
              <a:rPr lang="fr-FR" sz="2400" dirty="0" smtClean="0">
                <a:solidFill>
                  <a:srgbClr val="FF6600"/>
                </a:solidFill>
              </a:rPr>
              <a:t>médicamenteuses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les myopathies </a:t>
            </a:r>
            <a:r>
              <a:rPr lang="fr-FR" sz="2400" dirty="0" smtClean="0">
                <a:solidFill>
                  <a:srgbClr val="FF6600"/>
                </a:solidFill>
              </a:rPr>
              <a:t>inflammatoires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les myopathies </a:t>
            </a:r>
            <a:r>
              <a:rPr lang="fr-FR" sz="2400" dirty="0" smtClean="0">
                <a:solidFill>
                  <a:srgbClr val="FF6600"/>
                </a:solidFill>
              </a:rPr>
              <a:t>endocriniennes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346540"/>
            <a:ext cx="8649810" cy="3918001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/>
              <a:t>Repérer les symptômes évocateurs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Symptômes suggestifs :</a:t>
            </a:r>
            <a:br>
              <a:rPr lang="fr-FR" sz="2400" dirty="0" smtClean="0"/>
            </a:br>
            <a:r>
              <a:rPr lang="fr-FR" sz="2400" dirty="0" smtClean="0"/>
              <a:t>		</a:t>
            </a:r>
            <a:r>
              <a:rPr lang="fr-FR" sz="2400" dirty="0" smtClean="0">
                <a:solidFill>
                  <a:srgbClr val="FF6600"/>
                </a:solidFill>
              </a:rPr>
              <a:t>déficit moteur proximal </a:t>
            </a:r>
            <a:r>
              <a:rPr lang="fr-FR" sz="2400" dirty="0" smtClean="0"/>
              <a:t>des membres (muscles des 				ceintures)</a:t>
            </a:r>
            <a:br>
              <a:rPr lang="fr-FR" sz="2400" dirty="0" smtClean="0"/>
            </a:br>
            <a:r>
              <a:rPr lang="fr-FR" sz="2400" dirty="0" smtClean="0"/>
              <a:t>		</a:t>
            </a:r>
            <a:r>
              <a:rPr lang="fr-FR" sz="2400" dirty="0" err="1" smtClean="0">
                <a:solidFill>
                  <a:srgbClr val="FF6600"/>
                </a:solidFill>
              </a:rPr>
              <a:t>rhabdomyolyse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aiguë (nécrose musculaire) : douleurs 				musculaires, faiblesse, émission d'urines brun foncé 				(</a:t>
            </a:r>
            <a:r>
              <a:rPr lang="fr-FR" sz="2400" dirty="0" err="1" smtClean="0"/>
              <a:t>myoglobinurie</a:t>
            </a:r>
            <a:r>
              <a:rPr lang="fr-FR" sz="2400" dirty="0" smtClean="0"/>
              <a:t>) ;</a:t>
            </a:r>
            <a:br>
              <a:rPr lang="fr-FR" sz="2400" dirty="0" smtClean="0"/>
            </a:br>
            <a:r>
              <a:rPr lang="fr-FR" sz="2400" dirty="0" smtClean="0"/>
              <a:t>		</a:t>
            </a:r>
            <a:r>
              <a:rPr lang="fr-FR" sz="2400" dirty="0" err="1" smtClean="0">
                <a:solidFill>
                  <a:srgbClr val="FF6600"/>
                </a:solidFill>
              </a:rPr>
              <a:t>ophtalmoplégie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externe progressive (ptosis et/ou limitation 		des mouvements oculomoteurs).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/>
              <a:t>Savoir y penser devant 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>		symptômes intermittents : </a:t>
            </a:r>
            <a:r>
              <a:rPr lang="fr-FR" sz="2400" dirty="0" smtClean="0">
                <a:solidFill>
                  <a:srgbClr val="FF6600"/>
                </a:solidFill>
              </a:rPr>
              <a:t>intolérance </a:t>
            </a:r>
            <a:r>
              <a:rPr lang="fr-FR" sz="2400" dirty="0" smtClean="0"/>
              <a:t>musculaire </a:t>
            </a:r>
            <a:r>
              <a:rPr lang="fr-FR" sz="2400" dirty="0" smtClean="0">
                <a:solidFill>
                  <a:srgbClr val="FF6600"/>
                </a:solidFill>
              </a:rPr>
              <a:t>à l'effort </a:t>
            </a:r>
            <a:r>
              <a:rPr lang="fr-FR" sz="2400" dirty="0" smtClean="0"/>
              <a:t>		ou </a:t>
            </a:r>
            <a:r>
              <a:rPr lang="fr-FR" sz="2400" dirty="0" smtClean="0">
                <a:solidFill>
                  <a:srgbClr val="FF6600"/>
                </a:solidFill>
              </a:rPr>
              <a:t>accès </a:t>
            </a:r>
            <a:r>
              <a:rPr lang="fr-FR" sz="2400" dirty="0" err="1" smtClean="0">
                <a:solidFill>
                  <a:srgbClr val="FF6600"/>
                </a:solidFill>
              </a:rPr>
              <a:t>parétiques</a:t>
            </a:r>
            <a:r>
              <a:rPr lang="fr-FR" sz="2400" dirty="0" smtClean="0">
                <a:solidFill>
                  <a:srgbClr val="FF6600"/>
                </a:solidFill>
              </a:rPr>
              <a:t> aigus </a:t>
            </a:r>
            <a:r>
              <a:rPr lang="fr-FR" sz="2400" dirty="0" smtClean="0"/>
              <a:t>;</a:t>
            </a:r>
            <a:br>
              <a:rPr lang="fr-FR" sz="2400" dirty="0" smtClean="0"/>
            </a:br>
            <a:r>
              <a:rPr lang="fr-FR" sz="2400" dirty="0" smtClean="0"/>
              <a:t>		</a:t>
            </a:r>
            <a:r>
              <a:rPr lang="fr-FR" sz="2400" dirty="0" smtClean="0">
                <a:solidFill>
                  <a:srgbClr val="FF6600"/>
                </a:solidFill>
              </a:rPr>
              <a:t>raideur </a:t>
            </a:r>
            <a:r>
              <a:rPr lang="fr-FR" sz="2400" dirty="0" smtClean="0"/>
              <a:t>musculaire (</a:t>
            </a:r>
            <a:r>
              <a:rPr lang="fr-FR" sz="2400" dirty="0" err="1" smtClean="0"/>
              <a:t>myotonie</a:t>
            </a:r>
            <a:r>
              <a:rPr lang="fr-FR" sz="2400" dirty="0" smtClean="0"/>
              <a:t>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321140"/>
            <a:ext cx="8649810" cy="3918001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dirty="0" smtClean="0"/>
              <a:t>Âge d'apparition et profil évolutif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dirty="0" smtClean="0"/>
              <a:t>Antécédents familiaux et mode de transmission :</a:t>
            </a:r>
            <a:br>
              <a:rPr lang="fr-FR" sz="2400" dirty="0" smtClean="0"/>
            </a:br>
            <a:r>
              <a:rPr lang="fr-FR" sz="2400" dirty="0" smtClean="0"/>
              <a:t>		recherche de symptômes similaires chez les apparentés</a:t>
            </a:r>
            <a:br>
              <a:rPr lang="fr-FR" sz="2400" dirty="0" smtClean="0"/>
            </a:br>
            <a:r>
              <a:rPr lang="fr-FR" sz="2400" dirty="0" smtClean="0"/>
              <a:t>		tracer un arbre généalogique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6" name="Image 5" descr="membcplxlb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3123567"/>
            <a:ext cx="4838700" cy="3734432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321140"/>
            <a:ext cx="8649810" cy="3918001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dirty="0" smtClean="0"/>
              <a:t>Rechercher un </a:t>
            </a:r>
            <a:r>
              <a:rPr lang="fr-FR" sz="2400" dirty="0" smtClean="0">
                <a:solidFill>
                  <a:srgbClr val="FF6600"/>
                </a:solidFill>
              </a:rPr>
              <a:t>déficit musculaire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FF6600"/>
                </a:solidFill>
              </a:rPr>
              <a:t>Prédominance proximale </a:t>
            </a:r>
            <a:r>
              <a:rPr lang="fr-FR" sz="2400" dirty="0" smtClean="0"/>
              <a:t>habituelle, souvent sélectif pour 	certains muscles, mais le plus souvent symétrique </a:t>
            </a:r>
            <a:br>
              <a:rPr lang="fr-FR" sz="2400" dirty="0" smtClean="0"/>
            </a:br>
            <a:r>
              <a:rPr lang="fr-FR" sz="2400" dirty="0" smtClean="0"/>
              <a:t>	(</a:t>
            </a:r>
            <a:r>
              <a:rPr lang="fr-FR" sz="2400" u="sng" dirty="0" smtClean="0"/>
              <a:t>atteinte distale </a:t>
            </a:r>
            <a:r>
              <a:rPr lang="fr-FR" sz="2400" dirty="0" smtClean="0"/>
              <a:t>plus rare mais </a:t>
            </a:r>
            <a:r>
              <a:rPr lang="fr-FR" sz="2400" u="sng" dirty="0" smtClean="0"/>
              <a:t>possible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FF6600"/>
                </a:solidFill>
              </a:rPr>
              <a:t>Persistance des réflexes </a:t>
            </a:r>
            <a:r>
              <a:rPr lang="fr-FR" sz="2400" dirty="0" smtClean="0"/>
              <a:t>tendineux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FF6600"/>
                </a:solidFill>
              </a:rPr>
              <a:t>Absence de troubles sensitifs</a:t>
            </a:r>
            <a:endParaRPr lang="fr-FR" sz="2400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dirty="0" smtClean="0"/>
              <a:t>Rechercher en association au déficit</a:t>
            </a:r>
            <a:br>
              <a:rPr lang="fr-FR" sz="2400" dirty="0" smtClean="0"/>
            </a:br>
            <a:r>
              <a:rPr lang="fr-FR" sz="2400" dirty="0" smtClean="0"/>
              <a:t>	Une </a:t>
            </a:r>
            <a:r>
              <a:rPr lang="fr-FR" sz="2400" dirty="0" smtClean="0">
                <a:solidFill>
                  <a:srgbClr val="FF6600"/>
                </a:solidFill>
              </a:rPr>
              <a:t>atrophie </a:t>
            </a:r>
            <a:r>
              <a:rPr lang="fr-FR" sz="2400" dirty="0" smtClean="0"/>
              <a:t>ou une </a:t>
            </a:r>
            <a:r>
              <a:rPr lang="fr-FR" sz="2400" dirty="0" smtClean="0">
                <a:solidFill>
                  <a:srgbClr val="FF6600"/>
                </a:solidFill>
              </a:rPr>
              <a:t>hypertrophie </a:t>
            </a:r>
            <a:r>
              <a:rPr lang="fr-FR" sz="2400" dirty="0" smtClean="0"/>
              <a:t>musculaire (mollets).</a:t>
            </a:r>
            <a:br>
              <a:rPr lang="fr-FR" sz="2400" dirty="0" smtClean="0"/>
            </a:br>
            <a:r>
              <a:rPr lang="fr-FR" sz="2400" dirty="0" smtClean="0"/>
              <a:t>	Une </a:t>
            </a:r>
            <a:r>
              <a:rPr lang="fr-FR" sz="2400" dirty="0" err="1" smtClean="0">
                <a:solidFill>
                  <a:srgbClr val="FF6600"/>
                </a:solidFill>
              </a:rPr>
              <a:t>myotonie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: lenteur de la relaxation musculaire.</a:t>
            </a:r>
            <a:br>
              <a:rPr lang="fr-FR" sz="2400" dirty="0" smtClean="0"/>
            </a:br>
            <a:r>
              <a:rPr lang="fr-FR" sz="2400" dirty="0" smtClean="0"/>
              <a:t>	Des </a:t>
            </a:r>
            <a:r>
              <a:rPr lang="fr-FR" sz="2400" dirty="0" smtClean="0">
                <a:solidFill>
                  <a:srgbClr val="FF6600"/>
                </a:solidFill>
              </a:rPr>
              <a:t>rétractions</a:t>
            </a:r>
            <a:r>
              <a:rPr lang="fr-FR" sz="2400" dirty="0" smtClean="0"/>
              <a:t> musculaires conduisant à une diminution des 	amplitudes articulaires.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685800" y="-206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relever my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700"/>
            <a:ext cx="9144000" cy="5715000"/>
          </a:xfrm>
          <a:prstGeom prst="rect">
            <a:avLst/>
          </a:prstGeom>
        </p:spPr>
      </p:pic>
      <p:pic>
        <p:nvPicPr>
          <p:cNvPr id="7" name="relever myo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1811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685800" y="-206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scapula ala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100"/>
            <a:ext cx="9144000" cy="5715000"/>
          </a:xfrm>
          <a:prstGeom prst="rect">
            <a:avLst/>
          </a:prstGeom>
        </p:spPr>
      </p:pic>
      <p:pic>
        <p:nvPicPr>
          <p:cNvPr id="5" name="scapula alata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1938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85925"/>
            <a:ext cx="7772400" cy="1470025"/>
          </a:xfrm>
        </p:spPr>
        <p:txBody>
          <a:bodyPr/>
          <a:lstStyle/>
          <a:p>
            <a:r>
              <a:rPr lang="fr-FR" dirty="0" smtClean="0"/>
              <a:t>Pathologies</a:t>
            </a:r>
            <a:br>
              <a:rPr lang="fr-FR" dirty="0" smtClean="0"/>
            </a:br>
            <a:r>
              <a:rPr lang="fr-FR" dirty="0" smtClean="0"/>
              <a:t>neuromusculaires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41700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Chapitre 1 : Myasthénie</a:t>
            </a:r>
          </a:p>
          <a:p>
            <a:r>
              <a:rPr lang="fr-FR" sz="2400" dirty="0" smtClean="0"/>
              <a:t>Chapitre 2 : Myopathies</a:t>
            </a:r>
          </a:p>
          <a:p>
            <a:r>
              <a:rPr lang="fr-FR" sz="2400" dirty="0" smtClean="0"/>
              <a:t>Chapitre 3 : SLA</a:t>
            </a:r>
            <a:br>
              <a:rPr lang="fr-FR" sz="2400" dirty="0" smtClean="0"/>
            </a:br>
            <a:r>
              <a:rPr lang="fr-FR" sz="2400" dirty="0" smtClean="0"/>
              <a:t>Chapitre 4 : Neuropathies périphériques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685800" y="-206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myoton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5715000"/>
          </a:xfrm>
          <a:prstGeom prst="rect">
            <a:avLst/>
          </a:prstGeom>
        </p:spPr>
      </p:pic>
      <p:pic>
        <p:nvPicPr>
          <p:cNvPr id="5" name="myotoni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1811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727540"/>
            <a:ext cx="8649810" cy="3918001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/>
              <a:t>Rechercher une atteinte musculaire en dehors des membres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Muscles axiaux : extenseurs du cou (</a:t>
            </a:r>
            <a:r>
              <a:rPr lang="fr-FR" sz="2400" dirty="0" smtClean="0">
                <a:solidFill>
                  <a:srgbClr val="FF6600"/>
                </a:solidFill>
              </a:rPr>
              <a:t>tête tombante</a:t>
            </a:r>
            <a:r>
              <a:rPr lang="fr-FR" sz="2400" dirty="0" smtClean="0"/>
              <a:t>), extenseurs 	du tronc (</a:t>
            </a:r>
            <a:r>
              <a:rPr lang="fr-FR" sz="2400" dirty="0" err="1" smtClean="0">
                <a:solidFill>
                  <a:srgbClr val="FF6600"/>
                </a:solidFill>
              </a:rPr>
              <a:t>camptocormie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Muscles oculomoteurs : </a:t>
            </a:r>
            <a:r>
              <a:rPr lang="fr-FR" sz="2400" dirty="0" smtClean="0">
                <a:solidFill>
                  <a:srgbClr val="FF6600"/>
                </a:solidFill>
              </a:rPr>
              <a:t>ptosis</a:t>
            </a:r>
            <a:r>
              <a:rPr lang="fr-FR" sz="2400" dirty="0" smtClean="0"/>
              <a:t>, </a:t>
            </a:r>
            <a:r>
              <a:rPr lang="fr-FR" sz="2400" dirty="0" err="1" smtClean="0">
                <a:solidFill>
                  <a:srgbClr val="FF6600"/>
                </a:solidFill>
              </a:rPr>
              <a:t>ophtalmoplégie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sans diplopie</a:t>
            </a:r>
            <a:br>
              <a:rPr lang="fr-FR" sz="2400" dirty="0" smtClean="0"/>
            </a:br>
            <a:r>
              <a:rPr lang="fr-FR" sz="2400" dirty="0" smtClean="0"/>
              <a:t>	Muscles </a:t>
            </a:r>
            <a:r>
              <a:rPr lang="fr-FR" sz="2400" dirty="0" err="1" smtClean="0"/>
              <a:t>pharyngolaryngés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Muscle cardiaque : </a:t>
            </a:r>
            <a:r>
              <a:rPr lang="fr-FR" sz="2400" dirty="0" smtClean="0">
                <a:solidFill>
                  <a:srgbClr val="FF6600"/>
                </a:solidFill>
              </a:rPr>
              <a:t>cardiomyopathie </a:t>
            </a:r>
            <a:r>
              <a:rPr lang="fr-FR" sz="2400" dirty="0" smtClean="0"/>
              <a:t>ou trouble du rythme</a:t>
            </a:r>
            <a:br>
              <a:rPr lang="fr-FR" sz="2400" dirty="0" smtClean="0"/>
            </a:br>
            <a:r>
              <a:rPr lang="fr-FR" sz="2400" dirty="0" smtClean="0"/>
              <a:t>	Muscles respiratoires (</a:t>
            </a:r>
            <a:r>
              <a:rPr lang="fr-FR" sz="2400" dirty="0" smtClean="0">
                <a:solidFill>
                  <a:srgbClr val="FF6600"/>
                </a:solidFill>
              </a:rPr>
              <a:t>insuffisance restrictive</a:t>
            </a:r>
            <a:r>
              <a:rPr lang="fr-FR" sz="2400" dirty="0" smtClean="0"/>
              <a:t>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Camptocormie-18f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94" y="5120491"/>
            <a:ext cx="1259305" cy="1494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727540"/>
            <a:ext cx="8649810" cy="3918001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/>
              <a:t>Examens paracliniques</a:t>
            </a:r>
            <a:br>
              <a:rPr lang="fr-FR" sz="2400" b="1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1. Taux sérique de la </a:t>
            </a:r>
            <a:r>
              <a:rPr lang="fr-FR" sz="2400" dirty="0" smtClean="0">
                <a:solidFill>
                  <a:srgbClr val="FF6600"/>
                </a:solidFill>
              </a:rPr>
              <a:t>créatine kinase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Suggestif d'une atteinte musculaire si CK &gt;  3 X LSN</a:t>
            </a:r>
            <a:br>
              <a:rPr lang="fr-FR" sz="2400" dirty="0" smtClean="0"/>
            </a:br>
            <a:r>
              <a:rPr lang="fr-FR" sz="2400" dirty="0" smtClean="0"/>
              <a:t>		Il peut être normal dans certaines pathologies </a:t>
            </a:r>
            <a:br>
              <a:rPr lang="fr-FR" sz="2400" dirty="0" smtClean="0"/>
            </a:br>
            <a:r>
              <a:rPr lang="fr-FR" sz="2400" dirty="0" smtClean="0"/>
              <a:t>	2. </a:t>
            </a:r>
            <a:r>
              <a:rPr lang="fr-FR" sz="2400" dirty="0" smtClean="0">
                <a:solidFill>
                  <a:srgbClr val="FF6600"/>
                </a:solidFill>
              </a:rPr>
              <a:t>ENMG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Tracé myogène évocateur mais aspects trompeurs possibles</a:t>
            </a:r>
            <a:br>
              <a:rPr lang="fr-FR" sz="2400" dirty="0" smtClean="0"/>
            </a:br>
            <a:r>
              <a:rPr lang="fr-FR" sz="2400" dirty="0" smtClean="0"/>
              <a:t>		Averses myotoniques en cas de </a:t>
            </a:r>
            <a:r>
              <a:rPr lang="fr-FR" sz="2400" dirty="0" err="1" smtClean="0"/>
              <a:t>myotonie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Vitesses de conduction nerveuse normales</a:t>
            </a:r>
            <a:br>
              <a:rPr lang="fr-FR" sz="2400" dirty="0" smtClean="0"/>
            </a:br>
            <a:r>
              <a:rPr lang="fr-FR" sz="2400" dirty="0" smtClean="0"/>
              <a:t>	3. Imagerie musculaire (scanner ou </a:t>
            </a:r>
            <a:r>
              <a:rPr lang="fr-FR" sz="2400" dirty="0" smtClean="0">
                <a:solidFill>
                  <a:srgbClr val="FF6600"/>
                </a:solidFill>
              </a:rPr>
              <a:t>IRM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	Elle permet une analyse précise de la répartition des 				muscles atteints (anomalie de densité ou de signal liée à 			l'involution du tissu musculaire)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dmdthighm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71" y="1130300"/>
            <a:ext cx="1772708" cy="170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92540"/>
            <a:ext cx="8649810" cy="3918001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/>
              <a:t>Examens paracliniques</a:t>
            </a:r>
            <a:br>
              <a:rPr lang="fr-FR" sz="2400" b="1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4. Biopsie musculaire</a:t>
            </a:r>
            <a:br>
              <a:rPr lang="fr-FR" sz="2400" dirty="0" smtClean="0"/>
            </a:br>
            <a:r>
              <a:rPr lang="fr-FR" sz="2400" dirty="0" smtClean="0"/>
              <a:t>		Doit être réalisée dans un centre de référence</a:t>
            </a:r>
            <a:br>
              <a:rPr lang="fr-FR" sz="2400" dirty="0" smtClean="0"/>
            </a:br>
            <a:r>
              <a:rPr lang="fr-FR" sz="2400" dirty="0" smtClean="0"/>
              <a:t>		Prélèvement sous anesthésie locale</a:t>
            </a:r>
            <a:br>
              <a:rPr lang="fr-FR" sz="2400" dirty="0" smtClean="0"/>
            </a:br>
            <a:r>
              <a:rPr lang="fr-FR" sz="2400" dirty="0" smtClean="0"/>
              <a:t>		Permet de montrer des </a:t>
            </a:r>
            <a:r>
              <a:rPr lang="fr-FR" sz="2400" dirty="0" smtClean="0">
                <a:solidFill>
                  <a:srgbClr val="FF6600"/>
                </a:solidFill>
              </a:rPr>
              <a:t>lésions morphologiques</a:t>
            </a:r>
            <a:r>
              <a:rPr lang="fr-FR" sz="2400" dirty="0" smtClean="0"/>
              <a:t> spécifiques 		d'une maladie musculaire</a:t>
            </a:r>
            <a:br>
              <a:rPr lang="fr-FR" sz="2400" dirty="0" smtClean="0"/>
            </a:br>
            <a:r>
              <a:rPr lang="fr-FR" sz="2400" dirty="0" smtClean="0"/>
              <a:t>		Permet d'analyser l'</a:t>
            </a:r>
            <a:r>
              <a:rPr lang="fr-FR" sz="2400" dirty="0" smtClean="0">
                <a:solidFill>
                  <a:srgbClr val="FF6600"/>
                </a:solidFill>
              </a:rPr>
              <a:t>expression de certaines protéines </a:t>
            </a:r>
            <a:r>
              <a:rPr lang="fr-FR" sz="2400" dirty="0" smtClean="0"/>
              <a:t>				(</a:t>
            </a:r>
            <a:r>
              <a:rPr lang="fr-FR" sz="2400" dirty="0" err="1" smtClean="0"/>
              <a:t>immuno-histochimie</a:t>
            </a:r>
            <a:r>
              <a:rPr lang="fr-FR" sz="2400" dirty="0" smtClean="0"/>
              <a:t>, western blot)</a:t>
            </a:r>
            <a:br>
              <a:rPr lang="fr-FR" sz="2400" dirty="0" smtClean="0"/>
            </a:br>
            <a:r>
              <a:rPr lang="fr-FR" sz="2400" dirty="0" smtClean="0"/>
              <a:t>		Permet une </a:t>
            </a:r>
            <a:r>
              <a:rPr lang="fr-FR" sz="2400" dirty="0" smtClean="0">
                <a:solidFill>
                  <a:srgbClr val="FF6600"/>
                </a:solidFill>
              </a:rPr>
              <a:t>étude biochimique </a:t>
            </a:r>
            <a:r>
              <a:rPr lang="fr-FR" sz="2400" dirty="0" smtClean="0"/>
              <a:t>du tissu musculaire 				(myopathies métaboliques)</a:t>
            </a:r>
            <a:br>
              <a:rPr lang="fr-FR" sz="2400" dirty="0" smtClean="0"/>
            </a:br>
            <a:r>
              <a:rPr lang="fr-FR" sz="2400" dirty="0" smtClean="0"/>
              <a:t>	5. Autres examens complémentaires</a:t>
            </a:r>
            <a:br>
              <a:rPr lang="fr-FR" sz="2400" dirty="0" smtClean="0"/>
            </a:br>
            <a:r>
              <a:rPr lang="fr-FR" sz="2400" dirty="0" smtClean="0"/>
              <a:t>		Prélèvement sanguin pour </a:t>
            </a:r>
            <a:r>
              <a:rPr lang="fr-FR" sz="2400" dirty="0" smtClean="0">
                <a:solidFill>
                  <a:srgbClr val="FF6600"/>
                </a:solidFill>
              </a:rPr>
              <a:t>génétique moléculaire </a:t>
            </a:r>
            <a:r>
              <a:rPr lang="fr-FR" sz="2400" dirty="0" smtClean="0"/>
              <a:t>dans les 		myopathies d'origine génétique dont le gène est connu et 		les mutations identifiées</a:t>
            </a:r>
            <a:endParaRPr lang="en-US" sz="2400" dirty="0" smtClean="0">
              <a:solidFill>
                <a:srgbClr val="FF6600"/>
              </a:solidFill>
            </a:endParaRP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58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6858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beckeradult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539"/>
            <a:ext cx="4127500" cy="5712461"/>
          </a:xfrm>
          <a:prstGeom prst="rect">
            <a:avLst/>
          </a:prstGeom>
        </p:spPr>
      </p:pic>
      <p:pic>
        <p:nvPicPr>
          <p:cNvPr id="7" name="Image 6" descr="beckerdeldys3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1145539"/>
            <a:ext cx="52451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6858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Rappel génétique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828575" y="538246"/>
            <a:ext cx="7772400" cy="1470025"/>
          </a:xfrm>
        </p:spPr>
        <p:txBody>
          <a:bodyPr/>
          <a:lstStyle/>
          <a:p>
            <a:r>
              <a:rPr lang="fr-FR" dirty="0" smtClean="0"/>
              <a:t>Hérédité </a:t>
            </a:r>
            <a:r>
              <a:rPr lang="fr-FR" b="1" dirty="0" smtClean="0">
                <a:solidFill>
                  <a:srgbClr val="008000"/>
                </a:solidFill>
              </a:rPr>
              <a:t>AD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80641" y="4304905"/>
            <a:ext cx="55451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/>
              <a:t>H</a:t>
            </a:r>
            <a:r>
              <a:rPr lang="nl-BE" dirty="0" smtClean="0"/>
              <a:t>ommes et femmes sont malades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Pas de saut de génération (si pénétrance complète)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Un des parents est atteint (sauf néomutation)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Une personne saine ne peut pas transmettre la maladie</a:t>
            </a:r>
          </a:p>
          <a:p>
            <a:pPr indent="179388">
              <a:buFont typeface="Arial"/>
              <a:buChar char="•"/>
            </a:pPr>
            <a:endParaRPr lang="nl-BE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41" y="1943367"/>
            <a:ext cx="5811412" cy="2223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28575" y="614446"/>
            <a:ext cx="7772400" cy="1470025"/>
          </a:xfrm>
        </p:spPr>
        <p:txBody>
          <a:bodyPr/>
          <a:lstStyle/>
          <a:p>
            <a:r>
              <a:rPr lang="fr-FR" dirty="0" smtClean="0"/>
              <a:t>Hérédité </a:t>
            </a:r>
            <a:r>
              <a:rPr lang="fr-FR" b="1" dirty="0" smtClean="0">
                <a:solidFill>
                  <a:srgbClr val="008000"/>
                </a:solidFill>
              </a:rPr>
              <a:t>AR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9518" y="4426801"/>
            <a:ext cx="3557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hommes et femmes sont malades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Sauts de génération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Les 2 parents sont porteurs sains</a:t>
            </a:r>
          </a:p>
          <a:p>
            <a:pPr indent="179388">
              <a:buFont typeface="Arial"/>
              <a:buChar char="•"/>
            </a:pPr>
            <a:endParaRPr lang="nl-BE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17" y="1901201"/>
            <a:ext cx="5341021" cy="2525599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6858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Rappel génétique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6858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Rappel génétique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28575" y="690646"/>
            <a:ext cx="7772400" cy="1470025"/>
          </a:xfrm>
        </p:spPr>
        <p:txBody>
          <a:bodyPr/>
          <a:lstStyle/>
          <a:p>
            <a:r>
              <a:rPr lang="fr-FR" dirty="0" smtClean="0"/>
              <a:t>Hérédité </a:t>
            </a:r>
            <a:r>
              <a:rPr lang="fr-FR" b="1" dirty="0" smtClean="0">
                <a:solidFill>
                  <a:srgbClr val="008000"/>
                </a:solidFill>
              </a:rPr>
              <a:t>XD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79518" y="4503001"/>
            <a:ext cx="58913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Il y a plus de femmes atteintes que d’hommes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Toutes les filles d’un homme atteint sont atteintes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PAS DE TRANSMISSION PERE-FILS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Tous les enfants d’une femme atteinte ne sont pas malades</a:t>
            </a:r>
          </a:p>
          <a:p>
            <a:pPr indent="179388">
              <a:buFont typeface="Arial"/>
              <a:buChar char="•"/>
            </a:pPr>
            <a:endParaRPr lang="nl-BE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17" y="1892299"/>
            <a:ext cx="5312686" cy="261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6858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Rappel génétique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828575" y="728746"/>
            <a:ext cx="7772400" cy="1470025"/>
          </a:xfrm>
        </p:spPr>
        <p:txBody>
          <a:bodyPr/>
          <a:lstStyle/>
          <a:p>
            <a:r>
              <a:rPr lang="fr-FR" dirty="0" smtClean="0"/>
              <a:t>Hérédité </a:t>
            </a:r>
            <a:r>
              <a:rPr lang="fr-FR" b="1" dirty="0" smtClean="0">
                <a:solidFill>
                  <a:srgbClr val="008000"/>
                </a:solidFill>
              </a:rPr>
              <a:t>XR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9518" y="4541101"/>
            <a:ext cx="5480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Seuls les hommes sont atteints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Toutes les filles d’un homme malade sont conductrices</a:t>
            </a:r>
          </a:p>
          <a:p>
            <a:pPr indent="179388">
              <a:buFont typeface="Arial"/>
              <a:buChar char="•"/>
              <a:tabLst>
                <a:tab pos="185738" algn="l"/>
              </a:tabLst>
            </a:pPr>
            <a:r>
              <a:rPr lang="nl-BE" dirty="0" smtClean="0"/>
              <a:t>PAS DE TRANSMISSION PERE-FILS</a:t>
            </a:r>
          </a:p>
          <a:p>
            <a:pPr indent="179388"/>
            <a:endParaRPr lang="nl-BE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18" y="1981199"/>
            <a:ext cx="4765892" cy="237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6858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Rappel épidémiologique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828575" y="728746"/>
            <a:ext cx="7772400" cy="1470025"/>
          </a:xfrm>
        </p:spPr>
        <p:txBody>
          <a:bodyPr/>
          <a:lstStyle/>
          <a:p>
            <a:r>
              <a:rPr lang="fr-FR" dirty="0" smtClean="0"/>
              <a:t>Incidence/prévalence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2057740"/>
            <a:ext cx="8649810" cy="3918001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Incidence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nl-BE" sz="2400" dirty="0" smtClean="0"/>
              <a:t>Le nombre de </a:t>
            </a:r>
            <a:r>
              <a:rPr lang="nl-BE" sz="2400" dirty="0" smtClean="0">
                <a:solidFill>
                  <a:srgbClr val="FF6600"/>
                </a:solidFill>
              </a:rPr>
              <a:t>nouveau cas </a:t>
            </a:r>
            <a:r>
              <a:rPr lang="nl-BE" sz="2400" dirty="0" smtClean="0"/>
              <a:t>par an</a:t>
            </a:r>
            <a:br>
              <a:rPr lang="nl-BE" sz="2400" dirty="0" smtClean="0"/>
            </a:br>
            <a:r>
              <a:rPr lang="nl-BE" sz="2400" dirty="0" smtClean="0"/>
              <a:t>(dans une population de 100.000 habitants)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endParaRPr lang="nl-BE" sz="2400" dirty="0" smtClean="0">
              <a:solidFill>
                <a:srgbClr val="FF6600"/>
              </a:solidFill>
            </a:endParaRP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nl-BE" sz="2400" b="1" dirty="0" smtClean="0">
                <a:solidFill>
                  <a:srgbClr val="FF6600"/>
                </a:solidFill>
              </a:rPr>
              <a:t>Prévalence</a:t>
            </a:r>
            <a:r>
              <a:rPr lang="nl-BE" sz="2400" dirty="0" smtClean="0">
                <a:solidFill>
                  <a:srgbClr val="FF6600"/>
                </a:solidFill>
              </a:rPr>
              <a:t/>
            </a:r>
            <a:br>
              <a:rPr lang="nl-BE" sz="2400" dirty="0" smtClean="0">
                <a:solidFill>
                  <a:srgbClr val="FF6600"/>
                </a:solidFill>
              </a:rPr>
            </a:br>
            <a:r>
              <a:rPr lang="nl-BE" sz="2400" dirty="0" smtClean="0">
                <a:solidFill>
                  <a:srgbClr val="FF6600"/>
                </a:solidFill>
              </a:rPr>
              <a:t/>
            </a:r>
            <a:br>
              <a:rPr lang="nl-BE" sz="2400" dirty="0" smtClean="0">
                <a:solidFill>
                  <a:srgbClr val="FF6600"/>
                </a:solidFill>
              </a:rPr>
            </a:br>
            <a:r>
              <a:rPr lang="nl-BE" sz="2400" dirty="0" smtClean="0"/>
              <a:t>Le </a:t>
            </a:r>
            <a:r>
              <a:rPr lang="nl-BE" sz="2400" dirty="0" smtClean="0">
                <a:solidFill>
                  <a:srgbClr val="FF6600"/>
                </a:solidFill>
              </a:rPr>
              <a:t>nombre total de cas </a:t>
            </a:r>
            <a:r>
              <a:rPr lang="nl-BE" sz="2400" dirty="0" smtClean="0"/>
              <a:t>présent</a:t>
            </a:r>
            <a:br>
              <a:rPr lang="nl-BE" sz="2400" dirty="0" smtClean="0"/>
            </a:br>
            <a:r>
              <a:rPr lang="nl-BE" sz="2400" dirty="0" smtClean="0"/>
              <a:t>(dans une population de 100.000 habitants)</a:t>
            </a:r>
            <a:endParaRPr lang="nl-BE" sz="2400" dirty="0" smtClean="0">
              <a:solidFill>
                <a:srgbClr val="FF6600"/>
              </a:solidFill>
            </a:endParaRP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endParaRPr lang="nl-BE" sz="2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6300" y="3886200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Chapitre 1 : Myasthénie</a:t>
            </a:r>
            <a:endParaRPr lang="fr-FR" sz="2400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460500" y="1685925"/>
            <a:ext cx="7772400" cy="1470025"/>
          </a:xfrm>
        </p:spPr>
        <p:txBody>
          <a:bodyPr/>
          <a:lstStyle/>
          <a:p>
            <a:r>
              <a:rPr lang="fr-FR" dirty="0" smtClean="0"/>
              <a:t>Pathologies</a:t>
            </a:r>
            <a:br>
              <a:rPr lang="fr-FR" dirty="0" smtClean="0"/>
            </a:br>
            <a:r>
              <a:rPr lang="fr-FR" dirty="0" smtClean="0"/>
              <a:t>neuromusculaires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4819650"/>
            <a:ext cx="1955800" cy="1282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590550"/>
            <a:ext cx="1905000" cy="351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92540"/>
            <a:ext cx="8649810" cy="3918001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Dystrophie </a:t>
            </a:r>
            <a:r>
              <a:rPr lang="fr-FR" sz="2400" b="1" dirty="0" err="1" smtClean="0">
                <a:solidFill>
                  <a:srgbClr val="FF6600"/>
                </a:solidFill>
              </a:rPr>
              <a:t>myotonique</a:t>
            </a:r>
            <a:r>
              <a:rPr lang="fr-FR" sz="2400" b="1" dirty="0" smtClean="0">
                <a:solidFill>
                  <a:srgbClr val="FF6600"/>
                </a:solidFill>
              </a:rPr>
              <a:t> de Steinert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La </a:t>
            </a:r>
            <a:r>
              <a:rPr lang="fr-FR" sz="2400" dirty="0" err="1" smtClean="0"/>
              <a:t>myotonie</a:t>
            </a:r>
            <a:r>
              <a:rPr lang="fr-FR" sz="2400" dirty="0" smtClean="0"/>
              <a:t> est une lenteur de la relaxation musculaire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C'est </a:t>
            </a:r>
            <a:r>
              <a:rPr lang="fr-FR" sz="2400" dirty="0" smtClean="0"/>
              <a:t>un phénomène indolore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Le </a:t>
            </a:r>
            <a:r>
              <a:rPr lang="fr-FR" sz="2400" dirty="0" smtClean="0"/>
              <a:t>patient la décrit comme une raideur musculaire.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La </a:t>
            </a:r>
            <a:r>
              <a:rPr lang="fr-FR" sz="2400" dirty="0" err="1" smtClean="0">
                <a:solidFill>
                  <a:srgbClr val="FF6600"/>
                </a:solidFill>
              </a:rPr>
              <a:t>myotonie</a:t>
            </a:r>
            <a:r>
              <a:rPr lang="fr-FR" sz="2400" dirty="0" smtClean="0">
                <a:solidFill>
                  <a:srgbClr val="FF6600"/>
                </a:solidFill>
              </a:rPr>
              <a:t> spontanée </a:t>
            </a:r>
            <a:r>
              <a:rPr lang="fr-FR" sz="2400" dirty="0" smtClean="0"/>
              <a:t>est responsable d'une lenteur et d'une</a:t>
            </a:r>
            <a:r>
              <a:rPr lang="fr-FR" sz="2400" dirty="0" smtClean="0"/>
              <a:t> 	difficulté </a:t>
            </a:r>
            <a:r>
              <a:rPr lang="fr-FR" sz="2400" dirty="0" smtClean="0"/>
              <a:t>à l'extension des doigts lorsque le patient desserre les</a:t>
            </a:r>
            <a:r>
              <a:rPr lang="fr-FR" sz="2400" dirty="0" smtClean="0"/>
              <a:t> 	doigts </a:t>
            </a:r>
            <a:r>
              <a:rPr lang="fr-FR" sz="2400" dirty="0" smtClean="0"/>
              <a:t>de l'examinateur.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Elle </a:t>
            </a:r>
            <a:r>
              <a:rPr lang="fr-FR" sz="2400" dirty="0" smtClean="0"/>
              <a:t>peut être </a:t>
            </a:r>
            <a:r>
              <a:rPr lang="fr-FR" sz="2400" dirty="0" smtClean="0">
                <a:solidFill>
                  <a:srgbClr val="FF6600"/>
                </a:solidFill>
              </a:rPr>
              <a:t>provoquée </a:t>
            </a:r>
            <a:r>
              <a:rPr lang="fr-FR" sz="2400" dirty="0" smtClean="0"/>
              <a:t>par une percussion musculaire par le</a:t>
            </a:r>
            <a:r>
              <a:rPr lang="fr-FR" sz="2400" dirty="0" smtClean="0"/>
              <a:t> 	marteau </a:t>
            </a:r>
            <a:r>
              <a:rPr lang="fr-FR" sz="2400" dirty="0" smtClean="0"/>
              <a:t>à réflexe : lors du réflexe </a:t>
            </a:r>
            <a:r>
              <a:rPr lang="fr-FR" sz="2400" dirty="0" err="1" smtClean="0"/>
              <a:t>idio-musculaire</a:t>
            </a:r>
            <a:r>
              <a:rPr lang="fr-FR" sz="2400" dirty="0" smtClean="0"/>
              <a:t>, le mouvement</a:t>
            </a:r>
            <a:r>
              <a:rPr lang="fr-FR" sz="2400" dirty="0" smtClean="0"/>
              <a:t> 	provoqué </a:t>
            </a:r>
            <a:r>
              <a:rPr lang="fr-FR" sz="2400" dirty="0" smtClean="0"/>
              <a:t>ne revient que lentement à sa position initiale.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Elle </a:t>
            </a:r>
            <a:r>
              <a:rPr lang="fr-FR" sz="2400" dirty="0" smtClean="0"/>
              <a:t>est détectable par l'électromyogramme où, dès l'insertion de</a:t>
            </a:r>
            <a:r>
              <a:rPr lang="fr-FR" sz="2400" dirty="0" smtClean="0"/>
              <a:t> 	l'aiguille </a:t>
            </a:r>
            <a:r>
              <a:rPr lang="fr-FR" sz="2400" dirty="0" smtClean="0"/>
              <a:t>électrode dans le muscle au repos, sont enregistrées des</a:t>
            </a:r>
            <a:r>
              <a:rPr lang="fr-FR" sz="2400" dirty="0" smtClean="0"/>
              <a:t> 	</a:t>
            </a:r>
            <a:r>
              <a:rPr lang="fr-FR" sz="2400" dirty="0" smtClean="0">
                <a:solidFill>
                  <a:srgbClr val="FF6600"/>
                </a:solidFill>
              </a:rPr>
              <a:t>rafales </a:t>
            </a:r>
            <a:r>
              <a:rPr lang="fr-FR" sz="2400" dirty="0" smtClean="0">
                <a:solidFill>
                  <a:srgbClr val="FF6600"/>
                </a:solidFill>
              </a:rPr>
              <a:t>myotoniques </a:t>
            </a:r>
            <a:r>
              <a:rPr lang="fr-FR" sz="2400" dirty="0" smtClean="0"/>
              <a:t>donnant un bruit très caractéristique</a:t>
            </a:r>
            <a:r>
              <a:rPr lang="fr-FR" sz="2400" dirty="0" smtClean="0"/>
              <a:t> 	comparé </a:t>
            </a:r>
            <a:r>
              <a:rPr lang="fr-FR" sz="2400" dirty="0" smtClean="0"/>
              <a:t>à celui d'un « avion en piqué ».</a:t>
            </a:r>
            <a:endParaRPr lang="en-US" sz="2400" dirty="0" smtClean="0">
              <a:solidFill>
                <a:srgbClr val="FF6600"/>
              </a:solidFill>
            </a:endParaRP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4699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my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249" y="192786"/>
            <a:ext cx="1449129" cy="1864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Mes documents\Mes images\Myotoni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9" name="Picture 6" descr="C:\Mes documents\Mes images\Myotoni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" name="Picture 7" descr="C:\Mes documents\Mes images\Myotoni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1" name="Picture 8" descr="C:\Mes documents\Mes images\Myotonie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4" name="Decharges_myotoniqu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46588" y="3303588"/>
            <a:ext cx="249237" cy="24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92540"/>
            <a:ext cx="8649810" cy="3918001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Dystrophie </a:t>
            </a:r>
            <a:r>
              <a:rPr lang="fr-FR" sz="2400" b="1" dirty="0" err="1" smtClean="0">
                <a:solidFill>
                  <a:srgbClr val="FF6600"/>
                </a:solidFill>
              </a:rPr>
              <a:t>myotonique</a:t>
            </a:r>
            <a:r>
              <a:rPr lang="fr-FR" sz="2400" b="1" dirty="0" smtClean="0">
                <a:solidFill>
                  <a:srgbClr val="FF6600"/>
                </a:solidFill>
              </a:rPr>
              <a:t> de Steinert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dirty="0" smtClean="0"/>
              <a:t>Génétique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La </a:t>
            </a:r>
            <a:r>
              <a:rPr lang="fr-FR" sz="2400" dirty="0" smtClean="0">
                <a:solidFill>
                  <a:srgbClr val="FF6600"/>
                </a:solidFill>
              </a:rPr>
              <a:t>plus fréquente des myopathies héréditaires </a:t>
            </a:r>
            <a:r>
              <a:rPr lang="fr-FR" sz="2400" dirty="0" smtClean="0"/>
              <a:t>de l'adulte</a:t>
            </a:r>
            <a:r>
              <a:rPr lang="fr-FR" sz="2400" dirty="0" smtClean="0"/>
              <a:t> 	(</a:t>
            </a:r>
            <a:r>
              <a:rPr lang="fr-FR" sz="2400" dirty="0" smtClean="0"/>
              <a:t>prévalence : 5 pour 100 000)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Transmission </a:t>
            </a:r>
            <a:r>
              <a:rPr lang="fr-FR" sz="2400" dirty="0" smtClean="0">
                <a:solidFill>
                  <a:srgbClr val="FF6600"/>
                </a:solidFill>
              </a:rPr>
              <a:t>autosomique dominante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Sévérité </a:t>
            </a:r>
            <a:r>
              <a:rPr lang="fr-FR" sz="2400" dirty="0" smtClean="0"/>
              <a:t>très variable (allant des formes asymptomatiques aux</a:t>
            </a:r>
            <a:r>
              <a:rPr lang="fr-FR" sz="2400" dirty="0" smtClean="0"/>
              <a:t> 	formes </a:t>
            </a:r>
            <a:r>
              <a:rPr lang="fr-FR" sz="2400" dirty="0" smtClean="0"/>
              <a:t>congénitales très sévères)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Phénomène </a:t>
            </a:r>
            <a:r>
              <a:rPr lang="fr-FR" sz="2400" dirty="0" smtClean="0"/>
              <a:t>d'</a:t>
            </a:r>
            <a:r>
              <a:rPr lang="fr-FR" sz="2400" dirty="0" smtClean="0">
                <a:solidFill>
                  <a:srgbClr val="FF6600"/>
                </a:solidFill>
              </a:rPr>
              <a:t>anticipation</a:t>
            </a:r>
            <a:r>
              <a:rPr lang="fr-FR" sz="2400" dirty="0" smtClean="0"/>
              <a:t> (les symptômes dans une famille sont</a:t>
            </a:r>
            <a:r>
              <a:rPr lang="fr-FR" sz="2400" dirty="0" smtClean="0"/>
              <a:t> 	plus </a:t>
            </a:r>
            <a:r>
              <a:rPr lang="fr-FR" sz="2400" dirty="0" smtClean="0"/>
              <a:t>précoces et la maladie plus sévère au fil des générations)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Analyse </a:t>
            </a:r>
            <a:r>
              <a:rPr lang="fr-FR" sz="2400" dirty="0" smtClean="0"/>
              <a:t>génétique moléculaire directe : </a:t>
            </a:r>
            <a:r>
              <a:rPr lang="fr-FR" sz="2400" dirty="0" smtClean="0">
                <a:solidFill>
                  <a:srgbClr val="FF6600"/>
                </a:solidFill>
              </a:rPr>
              <a:t>amplification d'une</a:t>
            </a:r>
            <a:r>
              <a:rPr lang="fr-FR" sz="2400" dirty="0" smtClean="0">
                <a:solidFill>
                  <a:srgbClr val="FF6600"/>
                </a:solidFill>
              </a:rPr>
              <a:t> 	répétition </a:t>
            </a:r>
            <a:r>
              <a:rPr lang="fr-FR" sz="2400" dirty="0" smtClean="0">
                <a:solidFill>
                  <a:srgbClr val="FF6600"/>
                </a:solidFill>
              </a:rPr>
              <a:t>instable de triplets CTG </a:t>
            </a:r>
            <a:r>
              <a:rPr lang="fr-FR" sz="2400" dirty="0" smtClean="0"/>
              <a:t>dans une zone non traduite du</a:t>
            </a:r>
            <a:r>
              <a:rPr lang="fr-FR" sz="2400" dirty="0" smtClean="0"/>
              <a:t> 	gène </a:t>
            </a:r>
            <a:r>
              <a:rPr lang="fr-FR" sz="2400" dirty="0" smtClean="0"/>
              <a:t>DMPK localisé sur le chromosome 19 (chez les individus</a:t>
            </a:r>
            <a:r>
              <a:rPr lang="fr-FR" sz="2400" dirty="0" smtClean="0"/>
              <a:t> 	sains</a:t>
            </a:r>
            <a:r>
              <a:rPr lang="fr-FR" sz="2400" dirty="0" smtClean="0"/>
              <a:t>, ce triplet est répété &lt; 37 X; chez les sujets atteints, la taille</a:t>
            </a:r>
            <a:r>
              <a:rPr lang="fr-FR" sz="2400" dirty="0" smtClean="0"/>
              <a:t> 	de </a:t>
            </a:r>
            <a:r>
              <a:rPr lang="fr-FR" sz="2400" dirty="0" smtClean="0"/>
              <a:t>la répétition est &gt; 50 et augmente au fil des générations)</a:t>
            </a:r>
            <a:endParaRPr lang="en-US" sz="2400" dirty="0" smtClean="0">
              <a:solidFill>
                <a:srgbClr val="FF6600"/>
              </a:solidFill>
            </a:endParaRP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4699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my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249" y="192786"/>
            <a:ext cx="1449129" cy="1864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92540"/>
            <a:ext cx="8649810" cy="3918001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Dystrophie </a:t>
            </a:r>
            <a:r>
              <a:rPr lang="fr-FR" sz="2400" b="1" dirty="0" err="1" smtClean="0">
                <a:solidFill>
                  <a:srgbClr val="FF6600"/>
                </a:solidFill>
              </a:rPr>
              <a:t>myotonique</a:t>
            </a:r>
            <a:r>
              <a:rPr lang="fr-FR" sz="2400" b="1" dirty="0" smtClean="0">
                <a:solidFill>
                  <a:srgbClr val="FF6600"/>
                </a:solidFill>
              </a:rPr>
              <a:t> de Steinert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dirty="0" smtClean="0"/>
              <a:t>Forme commune</a:t>
            </a:r>
            <a:br>
              <a:rPr lang="fr-FR" sz="2400" b="1" dirty="0" smtClean="0"/>
            </a:br>
            <a:r>
              <a:rPr lang="fr-FR" sz="2400" dirty="0" smtClean="0"/>
              <a:t>Reconnue dans la troisième ou quatrième décennie</a:t>
            </a:r>
            <a:br>
              <a:rPr lang="fr-FR" sz="2400" dirty="0" smtClean="0"/>
            </a:br>
            <a:r>
              <a:rPr lang="fr-FR" sz="2400" dirty="0" smtClean="0"/>
              <a:t>Diagnostic : </a:t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dirty="0" smtClean="0">
                <a:solidFill>
                  <a:srgbClr val="FF6600"/>
                </a:solidFill>
              </a:rPr>
              <a:t>amyotrophie </a:t>
            </a:r>
            <a:r>
              <a:rPr lang="fr-FR" sz="2400" dirty="0" smtClean="0">
                <a:solidFill>
                  <a:srgbClr val="FF6600"/>
                </a:solidFill>
              </a:rPr>
              <a:t>distale </a:t>
            </a:r>
            <a:r>
              <a:rPr lang="fr-FR" sz="2400" dirty="0" smtClean="0"/>
              <a:t>des membres, de la face et du cou </a:t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dirty="0" err="1" smtClean="0">
                <a:solidFill>
                  <a:srgbClr val="FF6600"/>
                </a:solidFill>
              </a:rPr>
              <a:t>myotonie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clinique souvent limitée aux mains</a:t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dirty="0" smtClean="0">
                <a:solidFill>
                  <a:srgbClr val="FF6600"/>
                </a:solidFill>
              </a:rPr>
              <a:t>atteinte </a:t>
            </a:r>
            <a:r>
              <a:rPr lang="fr-FR" sz="2400" dirty="0" err="1" smtClean="0">
                <a:solidFill>
                  <a:srgbClr val="FF6600"/>
                </a:solidFill>
              </a:rPr>
              <a:t>plurisystémique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: calvitie précoce, constante chez </a:t>
            </a:r>
            <a:r>
              <a:rPr lang="fr-FR" sz="2400" dirty="0" smtClean="0"/>
              <a:t>				l'homme ; cataracte </a:t>
            </a:r>
            <a:r>
              <a:rPr lang="fr-FR" sz="2400" dirty="0" smtClean="0"/>
              <a:t>bilatérale précoce </a:t>
            </a:r>
            <a:r>
              <a:rPr lang="fr-FR" sz="2400" dirty="0" smtClean="0"/>
              <a:t>; </a:t>
            </a:r>
            <a:r>
              <a:rPr lang="fr-FR" sz="2400" dirty="0" smtClean="0">
                <a:solidFill>
                  <a:srgbClr val="FF6600"/>
                </a:solidFill>
              </a:rPr>
              <a:t>troubles </a:t>
            </a:r>
            <a:r>
              <a:rPr lang="fr-FR" sz="2400" dirty="0" smtClean="0">
                <a:solidFill>
                  <a:srgbClr val="FF6600"/>
                </a:solidFill>
              </a:rPr>
              <a:t>cardiaques </a:t>
            </a:r>
            <a:r>
              <a:rPr lang="fr-FR" sz="2400" dirty="0" smtClean="0"/>
              <a:t>à </a:t>
            </a:r>
            <a:r>
              <a:rPr lang="fr-FR" sz="2400" dirty="0" smtClean="0"/>
              <a:t>		dépister </a:t>
            </a:r>
            <a:r>
              <a:rPr lang="fr-FR" sz="2400" dirty="0" smtClean="0"/>
              <a:t>et surveiller de façon impérative (ECG et Holter </a:t>
            </a:r>
            <a:r>
              <a:rPr lang="fr-FR" sz="2400" dirty="0" smtClean="0"/>
              <a:t>			rythmique </a:t>
            </a:r>
            <a:r>
              <a:rPr lang="fr-FR" sz="2400" dirty="0" smtClean="0"/>
              <a:t>annuels) ; troubles endocriniens (hypogonadisme, </a:t>
            </a:r>
            <a:r>
              <a:rPr lang="fr-FR" sz="2400" dirty="0" smtClean="0"/>
              <a:t>		diabète </a:t>
            </a:r>
            <a:r>
              <a:rPr lang="fr-FR" sz="2400" dirty="0" smtClean="0"/>
              <a:t>de type 2) ; atteinte du système nerveux central </a:t>
            </a:r>
            <a:r>
              <a:rPr lang="fr-FR" sz="2400" dirty="0" smtClean="0"/>
              <a:t>			(</a:t>
            </a:r>
            <a:r>
              <a:rPr lang="fr-FR" sz="2400" dirty="0" smtClean="0"/>
              <a:t>hypersomnie, troubles de la personnalité, atteinte</a:t>
            </a:r>
            <a:r>
              <a:rPr lang="fr-FR" sz="2400" dirty="0" smtClean="0"/>
              <a:t> 				frontale</a:t>
            </a:r>
            <a:r>
              <a:rPr lang="fr-FR" sz="2400" dirty="0" smtClean="0"/>
              <a:t>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4699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my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249" y="192786"/>
            <a:ext cx="1449129" cy="1864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92540"/>
            <a:ext cx="8649810" cy="3918001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Dystrophie </a:t>
            </a:r>
            <a:r>
              <a:rPr lang="fr-FR" sz="2400" b="1" dirty="0" err="1" smtClean="0">
                <a:solidFill>
                  <a:srgbClr val="FF6600"/>
                </a:solidFill>
              </a:rPr>
              <a:t>myotonique</a:t>
            </a:r>
            <a:r>
              <a:rPr lang="fr-FR" sz="2400" b="1" dirty="0" smtClean="0">
                <a:solidFill>
                  <a:srgbClr val="FF6600"/>
                </a:solidFill>
              </a:rPr>
              <a:t> de Steinert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dirty="0" smtClean="0"/>
              <a:t>Forme congénitale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Uniquement </a:t>
            </a:r>
            <a:r>
              <a:rPr lang="fr-FR" sz="2400" dirty="0" smtClean="0"/>
              <a:t>en cas de transmission maternelle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Période </a:t>
            </a:r>
            <a:r>
              <a:rPr lang="fr-FR" sz="2400" dirty="0" smtClean="0"/>
              <a:t>anténatale : réduction des mouvements fœtaux et</a:t>
            </a:r>
            <a:r>
              <a:rPr lang="fr-FR" sz="2400" dirty="0" smtClean="0"/>
              <a:t> 	hydramnios</a:t>
            </a:r>
            <a:br>
              <a:rPr lang="fr-FR" sz="2400" dirty="0" smtClean="0"/>
            </a:br>
            <a:r>
              <a:rPr lang="fr-FR" sz="2400" dirty="0" smtClean="0"/>
              <a:t>-	À </a:t>
            </a:r>
            <a:r>
              <a:rPr lang="fr-FR" sz="2400" dirty="0" smtClean="0"/>
              <a:t>la naissance : nouveau-né très hypotonique, avec troubles de la</a:t>
            </a:r>
            <a:r>
              <a:rPr lang="fr-FR" sz="2400" dirty="0" smtClean="0"/>
              <a:t> 	succion </a:t>
            </a:r>
            <a:r>
              <a:rPr lang="fr-FR" sz="2400" dirty="0" smtClean="0"/>
              <a:t>et de la déglutition et, parfois, détresse respiratoire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Pronostic </a:t>
            </a:r>
            <a:r>
              <a:rPr lang="fr-FR" sz="2400" dirty="0" smtClean="0"/>
              <a:t>très sévère : </a:t>
            </a:r>
            <a:r>
              <a:rPr lang="fr-FR" sz="2400" dirty="0" smtClean="0">
                <a:solidFill>
                  <a:srgbClr val="FF6600"/>
                </a:solidFill>
              </a:rPr>
              <a:t>décès dans près d'un quart des cas </a:t>
            </a:r>
            <a:r>
              <a:rPr lang="fr-FR" sz="2400" dirty="0" smtClean="0"/>
              <a:t>et, </a:t>
            </a:r>
            <a:r>
              <a:rPr lang="fr-FR" sz="2400" dirty="0" smtClean="0">
                <a:solidFill>
                  <a:srgbClr val="FF6600"/>
                </a:solidFill>
              </a:rPr>
              <a:t>en</a:t>
            </a:r>
            <a:r>
              <a:rPr lang="fr-FR" sz="2400" dirty="0" smtClean="0">
                <a:solidFill>
                  <a:srgbClr val="FF6600"/>
                </a:solidFill>
              </a:rPr>
              <a:t> 	cas </a:t>
            </a:r>
            <a:r>
              <a:rPr lang="fr-FR" sz="2400" dirty="0" smtClean="0">
                <a:solidFill>
                  <a:srgbClr val="FF6600"/>
                </a:solidFill>
              </a:rPr>
              <a:t>de survie, retard mental dans au moins deux tiers des cas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À </a:t>
            </a:r>
            <a:r>
              <a:rPr lang="fr-FR" sz="2400" dirty="0" smtClean="0"/>
              <a:t>prévenir par le conseil génétique (+++)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4699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my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249" y="192786"/>
            <a:ext cx="1449129" cy="1864614"/>
          </a:xfrm>
          <a:prstGeom prst="rect">
            <a:avLst/>
          </a:prstGeom>
        </p:spPr>
      </p:pic>
      <p:pic>
        <p:nvPicPr>
          <p:cNvPr id="6" name="Image 5" descr="congenmyo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5010541"/>
            <a:ext cx="2540000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92540"/>
            <a:ext cx="8649810" cy="3918001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Dystrophie </a:t>
            </a:r>
            <a:r>
              <a:rPr lang="fr-FR" sz="2400" b="1" dirty="0" err="1" smtClean="0">
                <a:solidFill>
                  <a:srgbClr val="FF6600"/>
                </a:solidFill>
              </a:rPr>
              <a:t>myotonique</a:t>
            </a:r>
            <a:r>
              <a:rPr lang="fr-FR" sz="2400" b="1" dirty="0" smtClean="0">
                <a:solidFill>
                  <a:srgbClr val="FF6600"/>
                </a:solidFill>
              </a:rPr>
              <a:t> de type 2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Affection </a:t>
            </a:r>
            <a:r>
              <a:rPr lang="fr-FR" sz="2400" dirty="0" smtClean="0"/>
              <a:t>de transmission </a:t>
            </a:r>
            <a:r>
              <a:rPr lang="fr-FR" sz="2400" dirty="0" smtClean="0">
                <a:solidFill>
                  <a:srgbClr val="FF6600"/>
                </a:solidFill>
              </a:rPr>
              <a:t>autosomique dominante</a:t>
            </a:r>
            <a:r>
              <a:rPr lang="fr-FR" sz="2400" dirty="0" smtClean="0"/>
              <a:t>, due à</a:t>
            </a:r>
            <a:r>
              <a:rPr lang="fr-FR" sz="2400" dirty="0" smtClean="0"/>
              <a:t> 	l'</a:t>
            </a:r>
            <a:r>
              <a:rPr lang="fr-FR" sz="2400" dirty="0" smtClean="0">
                <a:solidFill>
                  <a:srgbClr val="FF6600"/>
                </a:solidFill>
              </a:rPr>
              <a:t>expansion</a:t>
            </a:r>
            <a:r>
              <a:rPr lang="fr-FR" sz="2400" dirty="0" smtClean="0"/>
              <a:t> </a:t>
            </a:r>
            <a:r>
              <a:rPr lang="fr-FR" sz="2400" dirty="0" smtClean="0"/>
              <a:t>de répétitions </a:t>
            </a:r>
            <a:r>
              <a:rPr lang="fr-FR" sz="2400" dirty="0" smtClean="0">
                <a:solidFill>
                  <a:srgbClr val="FF6600"/>
                </a:solidFill>
              </a:rPr>
              <a:t>d'un quadruplet CCTG </a:t>
            </a:r>
            <a:r>
              <a:rPr lang="fr-FR" sz="2400" dirty="0" smtClean="0"/>
              <a:t>dans le gène</a:t>
            </a:r>
            <a:r>
              <a:rPr lang="fr-FR" sz="2400" dirty="0" smtClean="0"/>
              <a:t> 	ZFN9 </a:t>
            </a:r>
            <a:r>
              <a:rPr lang="fr-FR" sz="2400" dirty="0" smtClean="0"/>
              <a:t>localisé sur le chromosome 3q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La </a:t>
            </a:r>
            <a:r>
              <a:rPr lang="fr-FR" sz="2400" dirty="0" smtClean="0"/>
              <a:t>dystrophie </a:t>
            </a:r>
            <a:r>
              <a:rPr lang="fr-FR" sz="2400" dirty="0" err="1" smtClean="0"/>
              <a:t>myotonique</a:t>
            </a:r>
            <a:r>
              <a:rPr lang="fr-FR" sz="2400" dirty="0" smtClean="0"/>
              <a:t> de type 2 (</a:t>
            </a:r>
            <a:r>
              <a:rPr lang="fr-FR" sz="2400" dirty="0" smtClean="0">
                <a:solidFill>
                  <a:srgbClr val="FF6600"/>
                </a:solidFill>
              </a:rPr>
              <a:t>PROMM</a:t>
            </a:r>
            <a:r>
              <a:rPr lang="fr-FR" sz="2400" dirty="0" smtClean="0"/>
              <a:t>, </a:t>
            </a:r>
            <a:r>
              <a:rPr lang="fr-FR" sz="2400" dirty="0" err="1" smtClean="0"/>
              <a:t>PROximal</a:t>
            </a:r>
            <a:r>
              <a:rPr lang="fr-FR" sz="2400" dirty="0" smtClean="0"/>
              <a:t> 	</a:t>
            </a:r>
            <a:r>
              <a:rPr lang="fr-FR" sz="2400" dirty="0" err="1" smtClean="0"/>
              <a:t>Myotonic</a:t>
            </a:r>
            <a:r>
              <a:rPr lang="fr-FR" sz="2400" dirty="0" smtClean="0"/>
              <a:t> </a:t>
            </a:r>
            <a:r>
              <a:rPr lang="fr-FR" sz="2400" dirty="0" err="1" smtClean="0"/>
              <a:t>Myopathy</a:t>
            </a:r>
            <a:r>
              <a:rPr lang="fr-FR" sz="2400" dirty="0" smtClean="0"/>
              <a:t>) partage trois signes cardinaux avec la</a:t>
            </a:r>
            <a:r>
              <a:rPr lang="fr-FR" sz="2400" dirty="0" smtClean="0"/>
              <a:t> 	maladie </a:t>
            </a:r>
            <a:r>
              <a:rPr lang="fr-FR" sz="2400" dirty="0" smtClean="0"/>
              <a:t>de Steinert : </a:t>
            </a:r>
            <a:r>
              <a:rPr lang="fr-FR" sz="2400" dirty="0" smtClean="0">
                <a:solidFill>
                  <a:srgbClr val="FF6600"/>
                </a:solidFill>
              </a:rPr>
              <a:t>faiblesse musculaire</a:t>
            </a:r>
            <a:r>
              <a:rPr lang="fr-FR" sz="2400" dirty="0" smtClean="0"/>
              <a:t>, </a:t>
            </a:r>
            <a:r>
              <a:rPr lang="fr-FR" sz="2400" dirty="0" err="1" smtClean="0">
                <a:solidFill>
                  <a:srgbClr val="FF6600"/>
                </a:solidFill>
              </a:rPr>
              <a:t>myotonie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cataracte</a:t>
            </a:r>
            <a:r>
              <a:rPr lang="fr-FR" sz="2400" dirty="0" smtClean="0">
                <a:solidFill>
                  <a:srgbClr val="FF6600"/>
                </a:solidFill>
              </a:rPr>
              <a:t> 	</a:t>
            </a:r>
            <a:r>
              <a:rPr lang="fr-FR" sz="2400" dirty="0" smtClean="0"/>
              <a:t>précoce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Elle se distingue de la maladie de Steinert par :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l'absence </a:t>
            </a:r>
            <a:r>
              <a:rPr lang="fr-FR" sz="2400" dirty="0" smtClean="0"/>
              <a:t>de forme congénitale et de retard mental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la </a:t>
            </a:r>
            <a:r>
              <a:rPr lang="fr-FR" sz="2400" dirty="0" smtClean="0"/>
              <a:t>fréquence des </a:t>
            </a:r>
            <a:r>
              <a:rPr lang="fr-FR" sz="2400" dirty="0" smtClean="0">
                <a:solidFill>
                  <a:srgbClr val="FF6600"/>
                </a:solidFill>
              </a:rPr>
              <a:t>myalgies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le </a:t>
            </a:r>
            <a:r>
              <a:rPr lang="fr-FR" sz="2400" dirty="0" smtClean="0"/>
              <a:t>siège de la faiblesse (</a:t>
            </a:r>
            <a:r>
              <a:rPr lang="fr-FR" sz="2400" dirty="0" smtClean="0">
                <a:solidFill>
                  <a:srgbClr val="FF6600"/>
                </a:solidFill>
              </a:rPr>
              <a:t>proximal </a:t>
            </a:r>
            <a:r>
              <a:rPr lang="fr-FR" sz="2400" dirty="0" smtClean="0"/>
              <a:t>et axial)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4699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925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err="1" smtClean="0">
                <a:solidFill>
                  <a:srgbClr val="FF6600"/>
                </a:solidFill>
              </a:rPr>
              <a:t>Dystrophinopathies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Dystrophies </a:t>
            </a:r>
            <a:r>
              <a:rPr lang="fr-FR" sz="2400" dirty="0" smtClean="0"/>
              <a:t>musculaires d'</a:t>
            </a:r>
            <a:r>
              <a:rPr lang="fr-FR" sz="2400" dirty="0" smtClean="0">
                <a:solidFill>
                  <a:srgbClr val="FF6600"/>
                </a:solidFill>
              </a:rPr>
              <a:t>hérédité récessive</a:t>
            </a:r>
            <a:r>
              <a:rPr lang="fr-FR" sz="2400" dirty="0" smtClean="0"/>
              <a:t> liée à </a:t>
            </a:r>
            <a:r>
              <a:rPr lang="fr-FR" sz="2400" dirty="0" err="1" smtClean="0"/>
              <a:t>l'</a:t>
            </a:r>
            <a:r>
              <a:rPr lang="fr-FR" sz="2400" dirty="0" err="1" smtClean="0">
                <a:solidFill>
                  <a:srgbClr val="FF6600"/>
                </a:solidFill>
              </a:rPr>
              <a:t>X</a:t>
            </a:r>
            <a:r>
              <a:rPr lang="fr-FR" sz="2400" dirty="0" smtClean="0"/>
              <a:t> en rapport</a:t>
            </a:r>
            <a:r>
              <a:rPr lang="fr-FR" sz="2400" dirty="0" smtClean="0"/>
              <a:t> 	avec </a:t>
            </a:r>
            <a:r>
              <a:rPr lang="fr-FR" sz="2400" dirty="0" smtClean="0"/>
              <a:t>une mutation dans le </a:t>
            </a:r>
            <a:r>
              <a:rPr lang="fr-FR" sz="2400" dirty="0" smtClean="0">
                <a:solidFill>
                  <a:srgbClr val="FF6600"/>
                </a:solidFill>
              </a:rPr>
              <a:t>gène codant la </a:t>
            </a:r>
            <a:r>
              <a:rPr lang="fr-FR" sz="2400" dirty="0" err="1" smtClean="0">
                <a:solidFill>
                  <a:srgbClr val="FF6600"/>
                </a:solidFill>
              </a:rPr>
              <a:t>dystrophine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Un </a:t>
            </a:r>
            <a:r>
              <a:rPr lang="fr-FR" sz="2400" dirty="0" smtClean="0"/>
              <a:t>défaut quantitatif ou qualitatif de la </a:t>
            </a:r>
            <a:r>
              <a:rPr lang="fr-FR" sz="2400" dirty="0" err="1" smtClean="0"/>
              <a:t>dystrophine</a:t>
            </a:r>
            <a:r>
              <a:rPr lang="fr-FR" sz="2400" dirty="0" smtClean="0"/>
              <a:t>, localisée à la</a:t>
            </a:r>
            <a:r>
              <a:rPr lang="fr-FR" sz="2400" dirty="0" smtClean="0"/>
              <a:t> 	face </a:t>
            </a:r>
            <a:r>
              <a:rPr lang="fr-FR" sz="2400" dirty="0" smtClean="0"/>
              <a:t>interne du </a:t>
            </a:r>
            <a:r>
              <a:rPr lang="fr-FR" sz="2400" dirty="0" err="1" smtClean="0"/>
              <a:t>sarcolemme</a:t>
            </a:r>
            <a:r>
              <a:rPr lang="fr-FR" sz="2400" dirty="0" smtClean="0"/>
              <a:t>, provoque une fragilisation de la</a:t>
            </a:r>
            <a:r>
              <a:rPr lang="fr-FR" sz="2400" dirty="0" smtClean="0"/>
              <a:t> 	membrane </a:t>
            </a:r>
            <a:r>
              <a:rPr lang="fr-FR" sz="2400" dirty="0" smtClean="0"/>
              <a:t>musculaire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La </a:t>
            </a:r>
            <a:r>
              <a:rPr lang="fr-FR" sz="2400" dirty="0" smtClean="0"/>
              <a:t>sévérité de l'atteinte musculaire n'est pas corrélée à la taille ou</a:t>
            </a:r>
            <a:r>
              <a:rPr lang="fr-FR" sz="2400" dirty="0" smtClean="0"/>
              <a:t> 	au </a:t>
            </a:r>
            <a:r>
              <a:rPr lang="fr-FR" sz="2400" dirty="0" smtClean="0"/>
              <a:t>siège de la mutation, mais à la conservation ou non du cadre</a:t>
            </a:r>
            <a:r>
              <a:rPr lang="fr-FR" sz="2400" dirty="0" smtClean="0"/>
              <a:t> 	de </a:t>
            </a:r>
            <a:r>
              <a:rPr lang="fr-FR" sz="2400" dirty="0" smtClean="0"/>
              <a:t>lecture</a:t>
            </a:r>
          </a:p>
          <a:p>
            <a:pPr indent="355600" algn="l">
              <a:tabLst>
                <a:tab pos="355600" algn="l"/>
                <a:tab pos="1079500" algn="l"/>
              </a:tabLst>
            </a:pPr>
            <a:r>
              <a:rPr lang="fr-FR" sz="1800" u="sng" dirty="0" smtClean="0"/>
              <a:t>maladie de Duchenne </a:t>
            </a:r>
            <a:r>
              <a:rPr lang="fr-FR" sz="1800" dirty="0" smtClean="0"/>
              <a:t>: décalage du cadre de lecture</a:t>
            </a:r>
            <a:br>
              <a:rPr lang="fr-FR" sz="1800" dirty="0" smtClean="0"/>
            </a:br>
            <a:r>
              <a:rPr lang="fr-FR" sz="1800" dirty="0" smtClean="0"/>
              <a:t>	produit un arrêt prématuré de la traduction =&gt; la protéine </a:t>
            </a:r>
            <a:br>
              <a:rPr lang="fr-FR" sz="1800" dirty="0" smtClean="0"/>
            </a:br>
            <a:r>
              <a:rPr lang="fr-FR" sz="1800" dirty="0" smtClean="0"/>
              <a:t>	n'est pas fonctionnelle </a:t>
            </a:r>
            <a:br>
              <a:rPr lang="fr-FR" sz="1800" dirty="0" smtClean="0"/>
            </a:br>
            <a:r>
              <a:rPr lang="fr-FR" sz="1800" dirty="0" smtClean="0"/>
              <a:t>	</a:t>
            </a:r>
            <a:r>
              <a:rPr lang="fr-FR" sz="1800" u="sng" dirty="0" smtClean="0"/>
              <a:t>myopathie de Becker </a:t>
            </a:r>
            <a:r>
              <a:rPr lang="fr-FR" sz="1800" dirty="0" smtClean="0"/>
              <a:t>: respect du cadre de lecture permet la </a:t>
            </a:r>
            <a:br>
              <a:rPr lang="fr-FR" sz="1800" dirty="0" smtClean="0"/>
            </a:br>
            <a:r>
              <a:rPr lang="fr-FR" sz="1800" dirty="0" smtClean="0"/>
              <a:t>	production d'une </a:t>
            </a:r>
            <a:r>
              <a:rPr lang="fr-FR" sz="1800" dirty="0" err="1" smtClean="0"/>
              <a:t>dystrophine</a:t>
            </a:r>
            <a:r>
              <a:rPr lang="fr-FR" sz="1800" dirty="0" smtClean="0"/>
              <a:t> diminuée ou tronquée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4699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beckerdeldys3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14" y="4807341"/>
            <a:ext cx="1697886" cy="1849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925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Dystrophie musculaire de Duchenne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La </a:t>
            </a:r>
            <a:r>
              <a:rPr lang="fr-FR" sz="2400" dirty="0" smtClean="0"/>
              <a:t>plus fréquente des myopathies chez l'enfant (1 pour 3 500</a:t>
            </a:r>
            <a:r>
              <a:rPr lang="fr-FR" sz="2400" dirty="0" smtClean="0"/>
              <a:t> 	nouveau</a:t>
            </a:r>
            <a:r>
              <a:rPr lang="fr-FR" sz="2400" dirty="0" smtClean="0"/>
              <a:t>-nés masculins)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Transmission </a:t>
            </a:r>
            <a:r>
              <a:rPr lang="fr-FR" sz="2400" dirty="0" smtClean="0">
                <a:solidFill>
                  <a:srgbClr val="FF6600"/>
                </a:solidFill>
              </a:rPr>
              <a:t>récessive </a:t>
            </a:r>
            <a:r>
              <a:rPr lang="fr-FR" sz="2400" dirty="0" smtClean="0"/>
              <a:t>liée à </a:t>
            </a:r>
            <a:r>
              <a:rPr lang="fr-FR" sz="2400" dirty="0" err="1" smtClean="0"/>
              <a:t>l'</a:t>
            </a:r>
            <a:r>
              <a:rPr lang="fr-FR" sz="2400" dirty="0" err="1" smtClean="0">
                <a:solidFill>
                  <a:srgbClr val="FF6600"/>
                </a:solidFill>
              </a:rPr>
              <a:t>X</a:t>
            </a:r>
            <a:r>
              <a:rPr lang="fr-FR" sz="2400" dirty="0" smtClean="0"/>
              <a:t> : elle n'atteint que les garçons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Débute </a:t>
            </a:r>
            <a:r>
              <a:rPr lang="fr-FR" sz="2400" dirty="0" smtClean="0">
                <a:solidFill>
                  <a:srgbClr val="FF6600"/>
                </a:solidFill>
              </a:rPr>
              <a:t>entre 3 et 5 ans </a:t>
            </a:r>
            <a:r>
              <a:rPr lang="fr-FR" sz="2400" dirty="0" smtClean="0"/>
              <a:t>par des troubles de la marche, des chutes</a:t>
            </a:r>
            <a:r>
              <a:rPr lang="fr-FR" sz="2400" dirty="0" smtClean="0"/>
              <a:t> 	et </a:t>
            </a:r>
            <a:r>
              <a:rPr lang="fr-FR" sz="2400" dirty="0" smtClean="0"/>
              <a:t>des difficultés à la montée des escaliers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Le </a:t>
            </a:r>
            <a:r>
              <a:rPr lang="fr-FR" sz="2400" dirty="0" smtClean="0"/>
              <a:t>petit garçon se relève du sol en prenant appui sur ses cuisses</a:t>
            </a:r>
            <a:r>
              <a:rPr lang="fr-FR" sz="2400" dirty="0" smtClean="0"/>
              <a:t> 	pour </a:t>
            </a:r>
            <a:r>
              <a:rPr lang="fr-FR" sz="2400" dirty="0" smtClean="0"/>
              <a:t>redresser le tronc (</a:t>
            </a:r>
            <a:r>
              <a:rPr lang="fr-FR" sz="2400" dirty="0" smtClean="0">
                <a:solidFill>
                  <a:srgbClr val="FF6600"/>
                </a:solidFill>
              </a:rPr>
              <a:t>signe de </a:t>
            </a:r>
            <a:r>
              <a:rPr lang="fr-FR" sz="2400" dirty="0" err="1" smtClean="0">
                <a:solidFill>
                  <a:srgbClr val="FF6600"/>
                </a:solidFill>
              </a:rPr>
              <a:t>Gowers</a:t>
            </a:r>
            <a:r>
              <a:rPr lang="fr-FR" sz="2400" dirty="0" smtClean="0"/>
              <a:t>)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Hypertrophie </a:t>
            </a:r>
            <a:r>
              <a:rPr lang="fr-FR" sz="2400" dirty="0" smtClean="0"/>
              <a:t>musculaire (</a:t>
            </a:r>
            <a:r>
              <a:rPr lang="fr-FR" sz="2400" dirty="0" smtClean="0">
                <a:solidFill>
                  <a:srgbClr val="FF6600"/>
                </a:solidFill>
              </a:rPr>
              <a:t>mollets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langue</a:t>
            </a:r>
            <a:r>
              <a:rPr lang="fr-FR" sz="2400" dirty="0" smtClean="0"/>
              <a:t>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Retard </a:t>
            </a:r>
            <a:r>
              <a:rPr lang="fr-FR" sz="2400" dirty="0" smtClean="0">
                <a:solidFill>
                  <a:srgbClr val="FF6600"/>
                </a:solidFill>
              </a:rPr>
              <a:t>mental </a:t>
            </a:r>
            <a:r>
              <a:rPr lang="fr-FR" sz="2400" dirty="0" smtClean="0"/>
              <a:t>dans 40 % des cas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Marche </a:t>
            </a:r>
            <a:r>
              <a:rPr lang="fr-FR" sz="2400" dirty="0" smtClean="0">
                <a:solidFill>
                  <a:srgbClr val="FF6600"/>
                </a:solidFill>
              </a:rPr>
              <a:t>perdue </a:t>
            </a:r>
            <a:r>
              <a:rPr lang="fr-FR" sz="2400" dirty="0" smtClean="0"/>
              <a:t>vers l'âge de 10 ans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Complications </a:t>
            </a:r>
            <a:r>
              <a:rPr lang="fr-FR" sz="2400" dirty="0" smtClean="0"/>
              <a:t>orthopédiques : rétractions, déformation du rachis</a:t>
            </a:r>
            <a:br>
              <a:rPr lang="fr-FR" sz="2400" dirty="0" smtClean="0"/>
            </a:b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4699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gowerssm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090" y="4146550"/>
            <a:ext cx="1784909" cy="1377950"/>
          </a:xfrm>
          <a:prstGeom prst="rect">
            <a:avLst/>
          </a:prstGeom>
        </p:spPr>
      </p:pic>
      <p:pic>
        <p:nvPicPr>
          <p:cNvPr id="7" name="Image 6" descr="dmdleg2v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660" y="4146550"/>
            <a:ext cx="562429" cy="137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925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Dystrophie musculaire de Duchenne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Pronostic vital engagé </a:t>
            </a:r>
            <a:r>
              <a:rPr lang="fr-FR" sz="2400" dirty="0" smtClean="0"/>
              <a:t>du fait de l'atteinte des muscles respiratoires et cardiaques (cardiomyopathie dilatée) autour de 20–25 ans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Élévation de la </a:t>
            </a:r>
            <a:r>
              <a:rPr lang="fr-FR" sz="2400" dirty="0" smtClean="0">
                <a:solidFill>
                  <a:srgbClr val="FF6600"/>
                </a:solidFill>
              </a:rPr>
              <a:t>CK </a:t>
            </a:r>
            <a:r>
              <a:rPr lang="fr-FR" sz="2400" dirty="0" smtClean="0"/>
              <a:t>constante, +++ (</a:t>
            </a:r>
            <a:r>
              <a:rPr lang="fr-FR" sz="2400" dirty="0" smtClean="0">
                <a:solidFill>
                  <a:srgbClr val="FF6600"/>
                </a:solidFill>
              </a:rPr>
              <a:t>&gt; 1 000 UI/l</a:t>
            </a:r>
            <a:r>
              <a:rPr lang="fr-FR" sz="2400" dirty="0" smtClean="0"/>
              <a:t>), dès les premiers jours de vie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Biopsie </a:t>
            </a:r>
            <a:r>
              <a:rPr lang="fr-FR" sz="2400" dirty="0" smtClean="0"/>
              <a:t>musculaire : lésions dystrophiques, absence de </a:t>
            </a:r>
            <a:r>
              <a:rPr lang="fr-FR" sz="2400" dirty="0" err="1" smtClean="0"/>
              <a:t>dystrophine</a:t>
            </a:r>
            <a:r>
              <a:rPr lang="fr-FR" sz="2400" dirty="0" smtClean="0"/>
              <a:t> par </a:t>
            </a:r>
            <a:r>
              <a:rPr lang="fr-FR" sz="2400" dirty="0" err="1" smtClean="0"/>
              <a:t>immunocytochimie</a:t>
            </a:r>
            <a:r>
              <a:rPr lang="fr-FR" sz="2400" dirty="0" smtClean="0"/>
              <a:t> et western blot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Génétique moléculaire </a:t>
            </a:r>
            <a:r>
              <a:rPr lang="fr-FR" sz="2400" dirty="0" smtClean="0"/>
              <a:t>: confirmation de l'anomalie (délétion dans deux tiers des cas ou mutation ponctuelle)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4699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460840"/>
            <a:ext cx="8649810" cy="4266860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Dystrophie musculaire de Becker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Incidence </a:t>
            </a:r>
            <a:r>
              <a:rPr lang="fr-FR" sz="2400" dirty="0" smtClean="0"/>
              <a:t>dix fois moindre que celle de la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myopathie </a:t>
            </a:r>
            <a:r>
              <a:rPr lang="fr-FR" sz="2400" dirty="0" smtClean="0"/>
              <a:t>de Duchenne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Début </a:t>
            </a:r>
            <a:r>
              <a:rPr lang="fr-FR" sz="2400" dirty="0" smtClean="0">
                <a:solidFill>
                  <a:srgbClr val="FF6600"/>
                </a:solidFill>
              </a:rPr>
              <a:t>plus tardif </a:t>
            </a:r>
            <a:r>
              <a:rPr lang="fr-FR" sz="2400" dirty="0" smtClean="0"/>
              <a:t>et déficit </a:t>
            </a:r>
            <a:r>
              <a:rPr lang="fr-FR" sz="2400" dirty="0" smtClean="0">
                <a:solidFill>
                  <a:srgbClr val="FF6600"/>
                </a:solidFill>
              </a:rPr>
              <a:t>moins sévère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Atteinte </a:t>
            </a:r>
            <a:r>
              <a:rPr lang="fr-FR" sz="2400" dirty="0" smtClean="0"/>
              <a:t>cardiaque moins constante, mais elle peut être aussi</a:t>
            </a:r>
            <a:r>
              <a:rPr lang="fr-FR" sz="2400" dirty="0" smtClean="0"/>
              <a:t> 	sévère </a:t>
            </a:r>
            <a:r>
              <a:rPr lang="fr-FR" sz="2400" dirty="0" smtClean="0"/>
              <a:t>que dans la dystrophie de Duchenne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Biopsie musculaire </a:t>
            </a:r>
            <a:r>
              <a:rPr lang="fr-FR" sz="2400" dirty="0" smtClean="0"/>
              <a:t>: présence de </a:t>
            </a:r>
            <a:r>
              <a:rPr lang="fr-FR" sz="2400" dirty="0" err="1" smtClean="0"/>
              <a:t>dystrophine</a:t>
            </a:r>
            <a:r>
              <a:rPr lang="fr-FR" sz="2400" dirty="0" smtClean="0"/>
              <a:t> en quantité réduite, avec une taille variable selon l'anomalie moléculaire en cause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8128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bmdtoew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0" y="96520"/>
            <a:ext cx="965200" cy="2837688"/>
          </a:xfrm>
          <a:prstGeom prst="rect">
            <a:avLst/>
          </a:prstGeom>
        </p:spPr>
      </p:pic>
      <p:pic>
        <p:nvPicPr>
          <p:cNvPr id="6" name="Image 5" descr="becke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499" y="96520"/>
            <a:ext cx="1744653" cy="283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371940"/>
            <a:ext cx="8649810" cy="3918001"/>
          </a:xfrm>
        </p:spPr>
        <p:txBody>
          <a:bodyPr>
            <a:noAutofit/>
          </a:bodyPr>
          <a:lstStyle/>
          <a:p>
            <a:pPr lvl="1" indent="263525" algn="l">
              <a:buFont typeface="Arial"/>
              <a:buChar char="•"/>
              <a:tabLst>
                <a:tab pos="719138" algn="l"/>
                <a:tab pos="898525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Syndromes </a:t>
            </a:r>
            <a:r>
              <a:rPr lang="fr-FR" sz="2400" dirty="0" err="1" smtClean="0">
                <a:solidFill>
                  <a:srgbClr val="FF6600"/>
                </a:solidFill>
              </a:rPr>
              <a:t>myasthéniques</a:t>
            </a:r>
            <a:r>
              <a:rPr lang="fr-FR" sz="2400" dirty="0" smtClean="0">
                <a:solidFill>
                  <a:srgbClr val="FF6600"/>
                </a:solidFill>
              </a:rPr>
              <a:t>: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fr-FR" sz="2400" dirty="0" smtClean="0">
                <a:solidFill>
                  <a:srgbClr val="FF6600"/>
                </a:solidFill>
              </a:rPr>
              <a:t>		Myasthénie auto-immune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(de loin la plus fréquente) : post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synaptique (</a:t>
            </a:r>
            <a:r>
              <a:rPr lang="fr-FR" sz="2400" dirty="0" smtClean="0"/>
              <a:t>blocage des récepteurs de la plaque motrice par 		des </a:t>
            </a:r>
            <a:r>
              <a:rPr lang="fr-FR" sz="2400" dirty="0" err="1" smtClean="0"/>
              <a:t>Ac</a:t>
            </a:r>
            <a:r>
              <a:rPr lang="fr-FR" sz="2400" dirty="0" smtClean="0"/>
              <a:t> </a:t>
            </a:r>
            <a:r>
              <a:rPr lang="fr-FR" sz="2400" dirty="0" err="1" smtClean="0"/>
              <a:t>anti-RAC</a:t>
            </a:r>
            <a:r>
              <a:rPr lang="fr-FR" sz="2400" dirty="0" smtClean="0"/>
              <a:t> ou d’autres types d’anticorps)</a:t>
            </a:r>
            <a:r>
              <a:rPr lang="fr-FR" sz="2400" dirty="0" smtClean="0">
                <a:solidFill>
                  <a:srgbClr val="FF6600"/>
                </a:solidFill>
              </a:rPr>
              <a:t/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-	</a:t>
            </a:r>
            <a:r>
              <a:rPr lang="fr-FR" sz="2400" dirty="0" err="1" smtClean="0">
                <a:solidFill>
                  <a:srgbClr val="FF6600"/>
                </a:solidFill>
              </a:rPr>
              <a:t>Lambert-Eaton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: </a:t>
            </a:r>
            <a:r>
              <a:rPr lang="fr-FR" sz="2400" dirty="0" err="1" smtClean="0"/>
              <a:t>pré-synaptique</a:t>
            </a:r>
            <a:r>
              <a:rPr lang="fr-FR" sz="2400" dirty="0" smtClean="0"/>
              <a:t>, </a:t>
            </a:r>
            <a:r>
              <a:rPr lang="fr-FR" sz="2400" dirty="0" err="1" smtClean="0"/>
              <a:t>paraN</a:t>
            </a:r>
            <a:r>
              <a:rPr lang="fr-FR" sz="2400" dirty="0" smtClean="0"/>
              <a:t> (70%) </a:t>
            </a:r>
            <a:br>
              <a:rPr lang="fr-FR" sz="2400" dirty="0" smtClean="0"/>
            </a:br>
            <a:r>
              <a:rPr lang="fr-FR" sz="2400" dirty="0" smtClean="0"/>
              <a:t>		ou 	</a:t>
            </a:r>
            <a:r>
              <a:rPr lang="fr-FR" sz="2400" dirty="0" err="1" smtClean="0"/>
              <a:t>dysimmunitaire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dirty="0" smtClean="0">
                <a:solidFill>
                  <a:srgbClr val="FF6600"/>
                </a:solidFill>
              </a:rPr>
              <a:t>Botulisme </a:t>
            </a:r>
            <a:r>
              <a:rPr lang="fr-FR" sz="2400" dirty="0" smtClean="0"/>
              <a:t>: </a:t>
            </a:r>
            <a:r>
              <a:rPr lang="fr-FR" sz="2400" dirty="0" err="1" smtClean="0"/>
              <a:t>pré-synaptique</a:t>
            </a:r>
            <a:r>
              <a:rPr lang="fr-FR" sz="2400" dirty="0" smtClean="0"/>
              <a:t>, conserve avariée contenant une 		neurotoxine paralysante (&gt; bactéries du genre </a:t>
            </a:r>
            <a:r>
              <a:rPr lang="fr-FR" sz="2400" i="1" dirty="0" err="1" smtClean="0"/>
              <a:t>Clostridium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dirty="0" smtClean="0">
                <a:solidFill>
                  <a:srgbClr val="FF6600"/>
                </a:solidFill>
              </a:rPr>
              <a:t>Venins </a:t>
            </a:r>
            <a:r>
              <a:rPr lang="fr-FR" sz="2400" dirty="0" smtClean="0"/>
              <a:t>de serpents</a:t>
            </a:r>
            <a:br>
              <a:rPr lang="fr-FR" sz="2400" dirty="0" smtClean="0"/>
            </a:br>
            <a:r>
              <a:rPr lang="fr-FR" sz="2400" dirty="0" smtClean="0"/>
              <a:t>	-	Intoxication par le </a:t>
            </a:r>
            <a:r>
              <a:rPr lang="fr-FR" sz="2400" dirty="0" smtClean="0">
                <a:solidFill>
                  <a:srgbClr val="FF6600"/>
                </a:solidFill>
              </a:rPr>
              <a:t>magnésium </a:t>
            </a:r>
            <a:r>
              <a:rPr lang="fr-FR" sz="2400" dirty="0" smtClean="0"/>
              <a:t>(chez l’IR notamment)</a:t>
            </a:r>
            <a:br>
              <a:rPr lang="fr-FR" sz="2400" dirty="0" smtClean="0"/>
            </a:br>
            <a:r>
              <a:rPr lang="fr-FR" sz="2400" dirty="0" smtClean="0"/>
              <a:t>	-	Traitement par </a:t>
            </a:r>
            <a:r>
              <a:rPr lang="fr-FR" sz="2400" dirty="0" err="1" smtClean="0">
                <a:solidFill>
                  <a:srgbClr val="FF6600"/>
                </a:solidFill>
              </a:rPr>
              <a:t>D-pénicillamine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dirty="0" smtClean="0">
                <a:solidFill>
                  <a:srgbClr val="FF6600"/>
                </a:solidFill>
              </a:rPr>
              <a:t>Syndromes </a:t>
            </a:r>
            <a:r>
              <a:rPr lang="fr-FR" sz="2400" dirty="0" err="1" smtClean="0">
                <a:solidFill>
                  <a:srgbClr val="FF6600"/>
                </a:solidFill>
              </a:rPr>
              <a:t>myasthéniques</a:t>
            </a:r>
            <a:r>
              <a:rPr lang="fr-FR" sz="2400" dirty="0" smtClean="0">
                <a:solidFill>
                  <a:srgbClr val="FF6600"/>
                </a:solidFill>
              </a:rPr>
              <a:t> congénitaux </a:t>
            </a:r>
            <a:r>
              <a:rPr lang="fr-FR" sz="2400" dirty="0" smtClean="0"/>
              <a:t>par anomalie 					génétique : très rares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979" y="2792900"/>
            <a:ext cx="2501900" cy="11684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-1028700" y="14775"/>
            <a:ext cx="9144000" cy="1470025"/>
          </a:xfrm>
        </p:spPr>
        <p:txBody>
          <a:bodyPr/>
          <a:lstStyle/>
          <a:p>
            <a:r>
              <a:rPr lang="fr-FR" dirty="0" smtClean="0"/>
              <a:t>Chapitre 1 : Myasthénie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925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/>
              <a:t>Myopathies inflammatoires : </a:t>
            </a:r>
            <a:r>
              <a:rPr lang="fr-FR" sz="2400" b="1" dirty="0" smtClean="0">
                <a:solidFill>
                  <a:srgbClr val="FF6600"/>
                </a:solidFill>
              </a:rPr>
              <a:t>Dermatomyosite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Maladie de mécanisme vasculaire inflammatoire </a:t>
            </a:r>
            <a:r>
              <a:rPr lang="fr-FR" sz="2400" dirty="0" smtClean="0">
                <a:solidFill>
                  <a:srgbClr val="FF6600"/>
                </a:solidFill>
              </a:rPr>
              <a:t>humoral </a:t>
            </a:r>
            <a:r>
              <a:rPr lang="fr-FR" sz="2400" dirty="0" smtClean="0"/>
              <a:t>(dépôts de compléments)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u="sng" dirty="0" smtClean="0"/>
              <a:t>Manifestations cutanées :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err="1" smtClean="0">
                <a:solidFill>
                  <a:srgbClr val="FF6600"/>
                </a:solidFill>
              </a:rPr>
              <a:t>Érythrœdème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(visage, cou et décolleté, épaules) avec </a:t>
            </a:r>
            <a:r>
              <a:rPr lang="fr-FR" sz="2400" dirty="0" smtClean="0">
                <a:solidFill>
                  <a:srgbClr val="FF6600"/>
                </a:solidFill>
              </a:rPr>
              <a:t>œdème 	</a:t>
            </a:r>
            <a:r>
              <a:rPr lang="fr-FR" sz="2400" dirty="0" err="1" smtClean="0">
                <a:solidFill>
                  <a:srgbClr val="FF6600"/>
                </a:solidFill>
              </a:rPr>
              <a:t>lilacé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des paupières supérieures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FF6600"/>
                </a:solidFill>
              </a:rPr>
              <a:t>Papules de </a:t>
            </a:r>
            <a:r>
              <a:rPr lang="fr-FR" sz="2400" dirty="0" err="1" smtClean="0">
                <a:solidFill>
                  <a:srgbClr val="FF6600"/>
                </a:solidFill>
              </a:rPr>
              <a:t>Gottron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(plaques érythémateuses siégeant en bandes 	à la face d'extension des mains et des doigts, parfois coudes et 	genoux)</a:t>
            </a:r>
            <a:br>
              <a:rPr lang="fr-FR" sz="2400" dirty="0" smtClean="0"/>
            </a:br>
            <a:r>
              <a:rPr lang="fr-FR" sz="2400" dirty="0" smtClean="0"/>
              <a:t>	Érythème </a:t>
            </a:r>
            <a:r>
              <a:rPr lang="fr-FR" sz="2400" dirty="0" err="1" smtClean="0"/>
              <a:t>hyperhémique</a:t>
            </a:r>
            <a:r>
              <a:rPr lang="fr-FR" sz="2400" dirty="0" smtClean="0"/>
              <a:t> </a:t>
            </a:r>
            <a:r>
              <a:rPr lang="fr-FR" sz="2400" dirty="0" err="1" smtClean="0"/>
              <a:t>péri-unguéal</a:t>
            </a:r>
            <a:r>
              <a:rPr lang="fr-FR" sz="2400" dirty="0" smtClean="0"/>
              <a:t> douloureux (</a:t>
            </a:r>
            <a:r>
              <a:rPr lang="fr-FR" sz="2400" dirty="0" smtClean="0">
                <a:solidFill>
                  <a:srgbClr val="FF6600"/>
                </a:solidFill>
              </a:rPr>
              <a:t>signe de la 	manucure</a:t>
            </a:r>
            <a:r>
              <a:rPr lang="fr-FR" sz="2400" dirty="0" smtClean="0"/>
              <a:t>)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4699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 6" descr="carac_phot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1" y="5314312"/>
            <a:ext cx="1790700" cy="1343025"/>
          </a:xfrm>
          <a:prstGeom prst="rect">
            <a:avLst/>
          </a:prstGeom>
        </p:spPr>
      </p:pic>
      <p:pic>
        <p:nvPicPr>
          <p:cNvPr id="9" name="Image 8" descr="media_figure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310121"/>
            <a:ext cx="1828800" cy="1347216"/>
          </a:xfrm>
          <a:prstGeom prst="rect">
            <a:avLst/>
          </a:prstGeom>
        </p:spPr>
      </p:pic>
      <p:pic>
        <p:nvPicPr>
          <p:cNvPr id="10" name="Image 9" descr="DM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5577149"/>
            <a:ext cx="1739900" cy="1080188"/>
          </a:xfrm>
          <a:prstGeom prst="rect">
            <a:avLst/>
          </a:prstGeom>
        </p:spPr>
      </p:pic>
      <p:pic>
        <p:nvPicPr>
          <p:cNvPr id="11" name="Image 10" descr="dmch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99" y="5310120"/>
            <a:ext cx="1796289" cy="1347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925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/>
              <a:t>Myopathies inflammatoires : </a:t>
            </a:r>
            <a:r>
              <a:rPr lang="fr-FR" sz="2400" b="1" dirty="0" smtClean="0">
                <a:solidFill>
                  <a:srgbClr val="FF6600"/>
                </a:solidFill>
              </a:rPr>
              <a:t>Dermatomyosite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u="sng" dirty="0" smtClean="0"/>
              <a:t>Manifestations musculaires :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Installation </a:t>
            </a:r>
            <a:r>
              <a:rPr lang="fr-FR" sz="2400" dirty="0" smtClean="0">
                <a:solidFill>
                  <a:srgbClr val="FF6600"/>
                </a:solidFill>
              </a:rPr>
              <a:t>subaiguë </a:t>
            </a:r>
            <a:r>
              <a:rPr lang="fr-FR" sz="2400" dirty="0" smtClean="0"/>
              <a:t>sur quelques semaines ou quelques mois.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Déficit proximal </a:t>
            </a:r>
            <a:r>
              <a:rPr lang="fr-FR" sz="2400" dirty="0" smtClean="0"/>
              <a:t>des membres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Dysphagie </a:t>
            </a:r>
            <a:r>
              <a:rPr lang="fr-FR" sz="2400" dirty="0" smtClean="0"/>
              <a:t>50 % des cas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Myalgies </a:t>
            </a:r>
            <a:r>
              <a:rPr lang="fr-FR" sz="2400" dirty="0" smtClean="0"/>
              <a:t>50 % des cas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4699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 6" descr="carac_phot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1" y="5314312"/>
            <a:ext cx="1790700" cy="1343025"/>
          </a:xfrm>
          <a:prstGeom prst="rect">
            <a:avLst/>
          </a:prstGeom>
        </p:spPr>
      </p:pic>
      <p:pic>
        <p:nvPicPr>
          <p:cNvPr id="9" name="Image 8" descr="media_figure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310121"/>
            <a:ext cx="1828800" cy="1347216"/>
          </a:xfrm>
          <a:prstGeom prst="rect">
            <a:avLst/>
          </a:prstGeom>
        </p:spPr>
      </p:pic>
      <p:pic>
        <p:nvPicPr>
          <p:cNvPr id="10" name="Image 9" descr="DM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5577149"/>
            <a:ext cx="1739900" cy="1080188"/>
          </a:xfrm>
          <a:prstGeom prst="rect">
            <a:avLst/>
          </a:prstGeom>
        </p:spPr>
      </p:pic>
      <p:pic>
        <p:nvPicPr>
          <p:cNvPr id="11" name="Image 10" descr="dmch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99" y="5310120"/>
            <a:ext cx="1796289" cy="1347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290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/>
              <a:t>Myopathies inflammatoires : </a:t>
            </a:r>
            <a:r>
              <a:rPr lang="fr-FR" sz="2400" b="1" dirty="0" smtClean="0">
                <a:solidFill>
                  <a:srgbClr val="FF6600"/>
                </a:solidFill>
              </a:rPr>
              <a:t>Dermatomyosite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u="sng" dirty="0" err="1" smtClean="0"/>
              <a:t>Paraclinique</a:t>
            </a:r>
            <a:r>
              <a:rPr lang="fr-FR" sz="2400" u="sng" dirty="0" smtClean="0"/>
              <a:t> :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Syndrome inflammatoire </a:t>
            </a:r>
            <a:r>
              <a:rPr lang="fr-FR" sz="2400" dirty="0" smtClean="0"/>
              <a:t>biologique modéré (50%)</a:t>
            </a:r>
            <a:br>
              <a:rPr lang="fr-FR" sz="2400" dirty="0" smtClean="0"/>
            </a:br>
            <a:r>
              <a:rPr lang="fr-FR" sz="2400" dirty="0" smtClean="0"/>
              <a:t>Élévation des </a:t>
            </a:r>
            <a:r>
              <a:rPr lang="fr-FR" sz="2400" dirty="0" smtClean="0">
                <a:solidFill>
                  <a:srgbClr val="FF6600"/>
                </a:solidFill>
              </a:rPr>
              <a:t>CK </a:t>
            </a:r>
            <a:r>
              <a:rPr lang="fr-FR" sz="2400" dirty="0" smtClean="0"/>
              <a:t>inconstante (environ 80 % des cas)</a:t>
            </a:r>
            <a:br>
              <a:rPr lang="fr-FR" sz="2400" dirty="0" smtClean="0"/>
            </a:br>
            <a:r>
              <a:rPr lang="fr-FR" sz="2400" dirty="0" err="1" smtClean="0"/>
              <a:t>Ac</a:t>
            </a:r>
            <a:r>
              <a:rPr lang="fr-FR" sz="2400" dirty="0" smtClean="0"/>
              <a:t> non spécifiques (</a:t>
            </a:r>
            <a:r>
              <a:rPr lang="fr-FR" sz="2400" dirty="0" smtClean="0">
                <a:solidFill>
                  <a:srgbClr val="FF6600"/>
                </a:solidFill>
              </a:rPr>
              <a:t>FAN</a:t>
            </a:r>
            <a:r>
              <a:rPr lang="fr-FR" sz="2400" dirty="0" smtClean="0"/>
              <a:t>) et </a:t>
            </a:r>
            <a:r>
              <a:rPr lang="fr-FR" sz="2400" dirty="0" err="1" smtClean="0"/>
              <a:t>Ac</a:t>
            </a:r>
            <a:r>
              <a:rPr lang="fr-FR" sz="2400" dirty="0" smtClean="0"/>
              <a:t> </a:t>
            </a:r>
            <a:r>
              <a:rPr lang="fr-FR" sz="2400" dirty="0" err="1" smtClean="0"/>
              <a:t>anti-synthétases</a:t>
            </a:r>
            <a:r>
              <a:rPr lang="fr-FR" sz="2400" dirty="0" smtClean="0"/>
              <a:t> (</a:t>
            </a:r>
            <a:r>
              <a:rPr lang="fr-FR" sz="2400" dirty="0" smtClean="0">
                <a:solidFill>
                  <a:srgbClr val="FF6600"/>
                </a:solidFill>
              </a:rPr>
              <a:t>JO1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Biopsie </a:t>
            </a:r>
            <a:r>
              <a:rPr lang="fr-FR" sz="2400" dirty="0" smtClean="0"/>
              <a:t>musculaire : infiltrats inflammatoires de siège </a:t>
            </a:r>
            <a:r>
              <a:rPr lang="fr-FR" sz="2400" dirty="0" err="1" smtClean="0"/>
              <a:t>péri-vasculaire</a:t>
            </a:r>
            <a:r>
              <a:rPr lang="fr-FR" sz="2400" dirty="0" smtClean="0"/>
              <a:t>, atrophie des fibres </a:t>
            </a:r>
            <a:r>
              <a:rPr lang="fr-FR" sz="2400" dirty="0" err="1" smtClean="0"/>
              <a:t>péri-fasciculaires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/>
              <a:t>Rx</a:t>
            </a:r>
            <a:r>
              <a:rPr lang="fr-FR" sz="2400" dirty="0" smtClean="0"/>
              <a:t> et scanner pulmonaire, EFR : </a:t>
            </a:r>
            <a:r>
              <a:rPr lang="fr-FR" sz="2400" dirty="0" smtClean="0">
                <a:solidFill>
                  <a:srgbClr val="FF6600"/>
                </a:solidFill>
              </a:rPr>
              <a:t>syndrome interstitiel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ECG </a:t>
            </a:r>
            <a:r>
              <a:rPr lang="fr-FR" sz="2400" dirty="0" smtClean="0"/>
              <a:t>: il peut montrer une atteinte cardiaque </a:t>
            </a:r>
            <a:r>
              <a:rPr lang="fr-FR" sz="2400" dirty="0" err="1" smtClean="0"/>
              <a:t>infraclinique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4699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 6" descr="carac_phot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1" y="5314312"/>
            <a:ext cx="1790700" cy="1343025"/>
          </a:xfrm>
          <a:prstGeom prst="rect">
            <a:avLst/>
          </a:prstGeom>
        </p:spPr>
      </p:pic>
      <p:pic>
        <p:nvPicPr>
          <p:cNvPr id="9" name="Image 8" descr="media_figure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310121"/>
            <a:ext cx="1828800" cy="1347216"/>
          </a:xfrm>
          <a:prstGeom prst="rect">
            <a:avLst/>
          </a:prstGeom>
        </p:spPr>
      </p:pic>
      <p:pic>
        <p:nvPicPr>
          <p:cNvPr id="10" name="Image 9" descr="DM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5577149"/>
            <a:ext cx="1739900" cy="1080188"/>
          </a:xfrm>
          <a:prstGeom prst="rect">
            <a:avLst/>
          </a:prstGeom>
        </p:spPr>
      </p:pic>
      <p:pic>
        <p:nvPicPr>
          <p:cNvPr id="11" name="Image 10" descr="dmch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99" y="5310120"/>
            <a:ext cx="1796289" cy="1347217"/>
          </a:xfrm>
          <a:prstGeom prst="rect">
            <a:avLst/>
          </a:prstGeom>
        </p:spPr>
      </p:pic>
      <p:pic>
        <p:nvPicPr>
          <p:cNvPr id="12" name="Image 11" descr="jo-1lunglo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737" y="185601"/>
            <a:ext cx="2190642" cy="184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290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/>
              <a:t>Myopathies inflammatoires : </a:t>
            </a:r>
            <a:r>
              <a:rPr lang="fr-FR" sz="2400" b="1" dirty="0" err="1" smtClean="0">
                <a:solidFill>
                  <a:srgbClr val="FF6600"/>
                </a:solidFill>
              </a:rPr>
              <a:t>Polymyosite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Maladie inflammatoire du </a:t>
            </a:r>
            <a:r>
              <a:rPr lang="fr-FR" sz="2400" dirty="0" err="1" smtClean="0"/>
              <a:t>myocyte</a:t>
            </a:r>
            <a:r>
              <a:rPr lang="fr-FR" sz="2400" dirty="0" smtClean="0"/>
              <a:t> par un trouble de l'</a:t>
            </a:r>
            <a:r>
              <a:rPr lang="fr-FR" sz="2400" dirty="0" smtClean="0">
                <a:solidFill>
                  <a:srgbClr val="FF6600"/>
                </a:solidFill>
              </a:rPr>
              <a:t>immunité cellulaire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Survenue exclusive chez l'adulte</a:t>
            </a:r>
            <a:br>
              <a:rPr lang="fr-FR" sz="2400" dirty="0" smtClean="0"/>
            </a:br>
            <a:r>
              <a:rPr lang="fr-FR" sz="2400" dirty="0" smtClean="0"/>
              <a:t>Absence de manifestations cutanées</a:t>
            </a:r>
            <a:br>
              <a:rPr lang="fr-FR" sz="2400" dirty="0" smtClean="0"/>
            </a:br>
            <a:r>
              <a:rPr lang="fr-FR" sz="2400" dirty="0" smtClean="0"/>
              <a:t>Association plus fréquente avec une maladie auto-immune (sclérodermie, lupus) et, plus rare, à un cancer</a:t>
            </a:r>
            <a:br>
              <a:rPr lang="fr-FR" sz="2400" dirty="0" smtClean="0"/>
            </a:br>
            <a:endParaRPr lang="fr-FR" sz="2400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/>
              <a:t>Traitement des myopathies inflammatoires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Corticothérapie</a:t>
            </a:r>
            <a:r>
              <a:rPr lang="fr-FR" sz="2400" dirty="0" smtClean="0"/>
              <a:t>, commencée à la posologie d'1 mg/kg par jour </a:t>
            </a:r>
            <a:br>
              <a:rPr lang="fr-FR" sz="2400" dirty="0" smtClean="0"/>
            </a:br>
            <a:r>
              <a:rPr lang="fr-FR" sz="2400" dirty="0" smtClean="0"/>
              <a:t>En cas de </a:t>
            </a:r>
            <a:r>
              <a:rPr lang="fr-FR" sz="2400" dirty="0" err="1" smtClean="0"/>
              <a:t>corticorésistance</a:t>
            </a:r>
            <a:r>
              <a:rPr lang="fr-FR" sz="2400" dirty="0" smtClean="0"/>
              <a:t> ou de </a:t>
            </a:r>
            <a:r>
              <a:rPr lang="fr-FR" sz="2400" dirty="0" err="1" smtClean="0"/>
              <a:t>corticodépendance</a:t>
            </a:r>
            <a:r>
              <a:rPr lang="fr-FR" sz="2400" dirty="0" smtClean="0"/>
              <a:t>, différents </a:t>
            </a:r>
            <a:r>
              <a:rPr lang="fr-FR" sz="2400" dirty="0" smtClean="0">
                <a:solidFill>
                  <a:srgbClr val="FF6600"/>
                </a:solidFill>
              </a:rPr>
              <a:t>traitements immunosuppresseurs</a:t>
            </a:r>
            <a:r>
              <a:rPr lang="fr-FR" sz="2400" dirty="0" smtClean="0"/>
              <a:t> peuvent être proposés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4699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279" y="228011"/>
            <a:ext cx="1943100" cy="1372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290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/>
              <a:t>Myopathies inflammatoires : </a:t>
            </a:r>
            <a:r>
              <a:rPr lang="fr-FR" sz="2400" b="1" dirty="0" smtClean="0">
                <a:solidFill>
                  <a:srgbClr val="FF6600"/>
                </a:solidFill>
              </a:rPr>
              <a:t>Myosite à inclusions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 	</a:t>
            </a:r>
            <a:r>
              <a:rPr lang="fr-FR" sz="2400" dirty="0" smtClean="0"/>
              <a:t>Maladie </a:t>
            </a:r>
            <a:r>
              <a:rPr lang="fr-FR" sz="2400" dirty="0" smtClean="0">
                <a:solidFill>
                  <a:srgbClr val="FF6600"/>
                </a:solidFill>
              </a:rPr>
              <a:t>moins inflammatoire</a:t>
            </a:r>
            <a:r>
              <a:rPr lang="fr-FR" sz="2400" dirty="0" smtClean="0">
                <a:solidFill>
                  <a:srgbClr val="FF6600"/>
                </a:solidFill>
              </a:rPr>
              <a:t>  </a:t>
            </a:r>
            <a:r>
              <a:rPr lang="fr-FR" sz="2400" dirty="0" smtClean="0"/>
              <a:t>comportant </a:t>
            </a:r>
            <a:r>
              <a:rPr lang="fr-FR" sz="2400" dirty="0" smtClean="0"/>
              <a:t>des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éléments </a:t>
            </a:r>
            <a:r>
              <a:rPr lang="fr-FR" sz="2400" dirty="0" smtClean="0"/>
              <a:t>dégénératifs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La </a:t>
            </a:r>
            <a:r>
              <a:rPr lang="fr-FR" sz="2400" dirty="0" smtClean="0">
                <a:solidFill>
                  <a:srgbClr val="FF6600"/>
                </a:solidFill>
              </a:rPr>
              <a:t>plus fréquente </a:t>
            </a:r>
            <a:r>
              <a:rPr lang="fr-FR" sz="2400" dirty="0" smtClean="0"/>
              <a:t>des myopathies inflammatoires </a:t>
            </a:r>
            <a:r>
              <a:rPr lang="fr-FR" sz="2400" dirty="0" smtClean="0">
                <a:solidFill>
                  <a:srgbClr val="FF6600"/>
                </a:solidFill>
              </a:rPr>
              <a:t>après 50 ans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Installation </a:t>
            </a:r>
            <a:r>
              <a:rPr lang="fr-FR" sz="2400" dirty="0" smtClean="0">
                <a:solidFill>
                  <a:srgbClr val="FF6600"/>
                </a:solidFill>
              </a:rPr>
              <a:t>plus lente </a:t>
            </a:r>
            <a:r>
              <a:rPr lang="fr-FR" sz="2400" dirty="0" smtClean="0"/>
              <a:t>que dans les </a:t>
            </a:r>
            <a:r>
              <a:rPr lang="fr-FR" sz="2400" dirty="0" err="1" smtClean="0"/>
              <a:t>dermato-</a:t>
            </a:r>
            <a:r>
              <a:rPr lang="fr-FR" sz="2400" dirty="0" smtClean="0"/>
              <a:t> et </a:t>
            </a:r>
            <a:r>
              <a:rPr lang="fr-FR" sz="2400" dirty="0" err="1" smtClean="0"/>
              <a:t>polymyosites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Pas </a:t>
            </a:r>
            <a:r>
              <a:rPr lang="fr-FR" sz="2400" dirty="0" smtClean="0"/>
              <a:t>de myalgies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Déficit </a:t>
            </a:r>
            <a:r>
              <a:rPr lang="fr-FR" sz="2400" dirty="0" err="1" smtClean="0"/>
              <a:t>amyotrophiant</a:t>
            </a:r>
            <a:r>
              <a:rPr lang="fr-FR" sz="2400" dirty="0" smtClean="0"/>
              <a:t> souvent asymétrique, à la fois proximal et</a:t>
            </a:r>
            <a:r>
              <a:rPr lang="fr-FR" sz="2400" dirty="0" smtClean="0"/>
              <a:t> 	distal</a:t>
            </a:r>
            <a:r>
              <a:rPr lang="fr-FR" sz="2400" dirty="0" smtClean="0"/>
              <a:t>, intéressant </a:t>
            </a:r>
            <a:r>
              <a:rPr lang="fr-FR" sz="2400" dirty="0" err="1" smtClean="0"/>
              <a:t>stt</a:t>
            </a:r>
            <a:r>
              <a:rPr lang="fr-FR" sz="2400" dirty="0" smtClean="0"/>
              <a:t> les </a:t>
            </a:r>
            <a:r>
              <a:rPr lang="fr-FR" sz="2400" dirty="0" smtClean="0">
                <a:solidFill>
                  <a:srgbClr val="FF6600"/>
                </a:solidFill>
              </a:rPr>
              <a:t>quadriceps </a:t>
            </a:r>
            <a:r>
              <a:rPr lang="fr-FR" sz="2400" dirty="0" smtClean="0"/>
              <a:t>et les </a:t>
            </a:r>
            <a:r>
              <a:rPr lang="fr-FR" sz="2400" dirty="0" smtClean="0">
                <a:solidFill>
                  <a:srgbClr val="FF6600"/>
                </a:solidFill>
              </a:rPr>
              <a:t>fléchisseurs des doigts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Taux </a:t>
            </a:r>
            <a:r>
              <a:rPr lang="fr-FR" sz="2400" dirty="0" smtClean="0"/>
              <a:t>de </a:t>
            </a:r>
            <a:r>
              <a:rPr lang="fr-FR" sz="2400" dirty="0" smtClean="0">
                <a:solidFill>
                  <a:srgbClr val="FF6600"/>
                </a:solidFill>
              </a:rPr>
              <a:t>CK peu élevé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Biopsie </a:t>
            </a:r>
            <a:r>
              <a:rPr lang="fr-FR" sz="2400" dirty="0" smtClean="0"/>
              <a:t>musculaire : lésions évocatrices, fibres contenant des</a:t>
            </a:r>
            <a:r>
              <a:rPr lang="fr-FR" sz="2400" dirty="0" smtClean="0"/>
              <a:t> 	vacuoles </a:t>
            </a:r>
            <a:r>
              <a:rPr lang="fr-FR" sz="2400" dirty="0" smtClean="0"/>
              <a:t>bordées et des inclusions, lésions inflammatoires en</a:t>
            </a:r>
            <a:r>
              <a:rPr lang="fr-FR" sz="2400" dirty="0" smtClean="0"/>
              <a:t> 	quantité </a:t>
            </a:r>
            <a:r>
              <a:rPr lang="fr-FR" sz="2400" dirty="0" smtClean="0"/>
              <a:t>variable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Pathogénie </a:t>
            </a:r>
            <a:r>
              <a:rPr lang="fr-FR" sz="2400" dirty="0" smtClean="0">
                <a:solidFill>
                  <a:srgbClr val="FF6600"/>
                </a:solidFill>
              </a:rPr>
              <a:t>auto-immune incertaine </a:t>
            </a:r>
            <a:r>
              <a:rPr lang="fr-FR" sz="2400" dirty="0" smtClean="0"/>
              <a:t>; elle ne répond pas aux</a:t>
            </a:r>
            <a:r>
              <a:rPr lang="fr-FR" sz="2400" dirty="0" smtClean="0"/>
              <a:t> 	corticoïdes </a:t>
            </a:r>
            <a:r>
              <a:rPr lang="fr-FR" sz="2400" dirty="0" smtClean="0"/>
              <a:t>ni aux immunosuppresseurs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8255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 6" descr="ibmubiquitinv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039" y="159090"/>
            <a:ext cx="1400161" cy="199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6132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Myopathies médicamenteuses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Hypocholestérolémiants </a:t>
            </a:r>
            <a:r>
              <a:rPr lang="fr-FR" sz="2400" dirty="0" smtClean="0"/>
              <a:t>(statines et </a:t>
            </a:r>
            <a:r>
              <a:rPr lang="fr-FR" sz="2400" dirty="0" err="1" smtClean="0"/>
              <a:t>fibrates</a:t>
            </a:r>
            <a:r>
              <a:rPr lang="fr-FR" sz="2400" dirty="0" smtClean="0"/>
              <a:t>) (+++) : élévation des CK, myalgies, </a:t>
            </a:r>
            <a:r>
              <a:rPr lang="fr-FR" sz="2400" dirty="0" err="1" smtClean="0"/>
              <a:t>rhabdomyolyse</a:t>
            </a:r>
            <a:r>
              <a:rPr lang="fr-FR" sz="2400" dirty="0" smtClean="0"/>
              <a:t> aiguë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Corticoïdes </a:t>
            </a:r>
            <a:r>
              <a:rPr lang="fr-FR" sz="2400" dirty="0" smtClean="0"/>
              <a:t>au long cours (++) : faiblesse avec amyotrophie, CK normale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Antirétroviraux </a:t>
            </a:r>
            <a:r>
              <a:rPr lang="fr-FR" sz="2400" dirty="0" smtClean="0"/>
              <a:t>: myopathie mitochondriale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Chloroquine </a:t>
            </a:r>
            <a:r>
              <a:rPr lang="fr-FR" sz="2400" dirty="0" smtClean="0"/>
              <a:t>et </a:t>
            </a:r>
            <a:r>
              <a:rPr lang="fr-FR" sz="2400" dirty="0" smtClean="0">
                <a:solidFill>
                  <a:srgbClr val="FF6600"/>
                </a:solidFill>
              </a:rPr>
              <a:t>colchicine </a:t>
            </a:r>
            <a:r>
              <a:rPr lang="fr-FR" sz="2400" dirty="0" smtClean="0"/>
              <a:t>: myopathie déficitaire indolore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8255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3973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Myopathies endocriniennes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Le traitement de l'</a:t>
            </a:r>
            <a:r>
              <a:rPr lang="fr-FR" sz="2400" dirty="0" err="1" smtClean="0"/>
              <a:t>endocrinopathie</a:t>
            </a:r>
            <a:r>
              <a:rPr lang="fr-FR" sz="2400" dirty="0" smtClean="0"/>
              <a:t> peut faire disparaître les symptômes musculaires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Hyperthyroïdie </a:t>
            </a:r>
            <a:r>
              <a:rPr lang="fr-FR" sz="2400" dirty="0" smtClean="0"/>
              <a:t>: déficit proximal indolore des membres inférieurs avec CK normale ; myopathie oculaire basedowienne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Hypothyroïdie </a:t>
            </a:r>
            <a:r>
              <a:rPr lang="fr-FR" sz="2400" dirty="0" smtClean="0"/>
              <a:t>: faiblesse et enraidissement musculaire douloureux, élévation des CK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Affections surrénaliennes </a:t>
            </a:r>
            <a:r>
              <a:rPr lang="fr-FR" sz="2400" dirty="0" smtClean="0"/>
              <a:t>: hypercorticisme, insuffisance surrénalienne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Anomalies du </a:t>
            </a:r>
            <a:r>
              <a:rPr lang="fr-FR" sz="2400" dirty="0" smtClean="0">
                <a:solidFill>
                  <a:srgbClr val="FF6600"/>
                </a:solidFill>
              </a:rPr>
              <a:t>métabolisme calcique</a:t>
            </a:r>
            <a:r>
              <a:rPr lang="fr-FR" sz="2400" dirty="0" smtClean="0"/>
              <a:t> et de la </a:t>
            </a:r>
            <a:r>
              <a:rPr lang="fr-FR" sz="2400" dirty="0" smtClean="0">
                <a:solidFill>
                  <a:srgbClr val="FF6600"/>
                </a:solidFill>
              </a:rPr>
              <a:t>vitamine D</a:t>
            </a:r>
            <a:r>
              <a:rPr lang="fr-FR" sz="2400" dirty="0" smtClean="0"/>
              <a:t> : hyperparathyroïdie, ostéomalacie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825500" y="-155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2 : Myopathies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Chapitre 3 : SLA</a:t>
            </a:r>
            <a:endParaRPr lang="fr-FR" sz="2400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1685925"/>
            <a:ext cx="7772400" cy="1470025"/>
          </a:xfrm>
        </p:spPr>
        <p:txBody>
          <a:bodyPr/>
          <a:lstStyle/>
          <a:p>
            <a:r>
              <a:rPr lang="fr-FR" dirty="0" smtClean="0"/>
              <a:t>Pathologies</a:t>
            </a:r>
            <a:br>
              <a:rPr lang="fr-FR" dirty="0" smtClean="0"/>
            </a:br>
            <a:r>
              <a:rPr lang="fr-FR" dirty="0" smtClean="0"/>
              <a:t>neuromusculaires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dirty="0" smtClean="0"/>
              <a:t>Maladie </a:t>
            </a:r>
            <a:r>
              <a:rPr lang="fr-FR" sz="2400" dirty="0" smtClean="0">
                <a:solidFill>
                  <a:srgbClr val="FF6600"/>
                </a:solidFill>
              </a:rPr>
              <a:t>progressive</a:t>
            </a:r>
            <a:r>
              <a:rPr lang="fr-FR" sz="2400" dirty="0" smtClean="0"/>
              <a:t>, pronostic vital engagé</a:t>
            </a:r>
            <a:br>
              <a:rPr lang="fr-FR" sz="2400" dirty="0" smtClean="0"/>
            </a:br>
            <a:r>
              <a:rPr lang="fr-FR" sz="2400" dirty="0" smtClean="0"/>
              <a:t>	à court terme (médiane </a:t>
            </a:r>
            <a:r>
              <a:rPr lang="fr-FR" sz="2400" dirty="0" smtClean="0">
                <a:solidFill>
                  <a:srgbClr val="FF6600"/>
                </a:solidFill>
              </a:rPr>
              <a:t>3 ans</a:t>
            </a:r>
            <a:r>
              <a:rPr lang="fr-FR" sz="2400" dirty="0" smtClean="0"/>
              <a:t>)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dirty="0" smtClean="0"/>
              <a:t>Dégénérescence des MN (</a:t>
            </a:r>
            <a:r>
              <a:rPr lang="fr-FR" sz="2400" dirty="0" smtClean="0">
                <a:solidFill>
                  <a:srgbClr val="FF6600"/>
                </a:solidFill>
              </a:rPr>
              <a:t>neuronopathie</a:t>
            </a:r>
            <a:r>
              <a:rPr lang="fr-FR" sz="2400" dirty="0" smtClean="0"/>
              <a:t>) : tableau moteur pur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dirty="0" smtClean="0"/>
              <a:t>Les MN concernés innervent les muscles striés (</a:t>
            </a:r>
            <a:r>
              <a:rPr lang="fr-FR" sz="2400" dirty="0" smtClean="0">
                <a:solidFill>
                  <a:srgbClr val="FF6600"/>
                </a:solidFill>
              </a:rPr>
              <a:t>motricité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volontaire</a:t>
            </a:r>
            <a:r>
              <a:rPr lang="fr-FR" sz="2400" dirty="0" smtClean="0"/>
              <a:t>) : pas d'atteinte cardiaque, intestinale, 	sphinctérienne ou pupillaire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dirty="0" smtClean="0"/>
              <a:t>Atteinte associée des MN centraux (</a:t>
            </a:r>
            <a:r>
              <a:rPr lang="fr-FR" sz="2400" dirty="0" err="1" smtClean="0"/>
              <a:t>cortico-spinaux</a:t>
            </a:r>
            <a:r>
              <a:rPr lang="fr-FR" sz="2400" dirty="0" smtClean="0"/>
              <a:t>) et des MN 	périphériques (spinaux et bulbaires)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dirty="0" smtClean="0"/>
              <a:t>L'atteinte du MN central =&gt; un </a:t>
            </a:r>
            <a:r>
              <a:rPr lang="fr-FR" sz="2400" dirty="0" smtClean="0">
                <a:solidFill>
                  <a:srgbClr val="FF6600"/>
                </a:solidFill>
              </a:rPr>
              <a:t>syndrome pyramidal </a:t>
            </a:r>
            <a:r>
              <a:rPr lang="fr-FR" sz="2400" dirty="0" smtClean="0"/>
              <a:t>: ROT vifs, 	diffusés, </a:t>
            </a:r>
            <a:r>
              <a:rPr lang="fr-FR" sz="2400" dirty="0" err="1" smtClean="0"/>
              <a:t>polycinétiques</a:t>
            </a:r>
            <a:r>
              <a:rPr lang="fr-FR" sz="2400" dirty="0" smtClean="0"/>
              <a:t>, spasticité, Babinski, rire et pleurer 	spasmodiques.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dirty="0" smtClean="0"/>
              <a:t>L'atteinte du MN périphérique entraîne un syndrome de 	dénervation motrice : </a:t>
            </a:r>
            <a:r>
              <a:rPr lang="fr-FR" sz="2400" dirty="0" smtClean="0">
                <a:solidFill>
                  <a:srgbClr val="FF6600"/>
                </a:solidFill>
              </a:rPr>
              <a:t>déficit moteur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amyotrophie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fasciculations </a:t>
            </a:r>
            <a:r>
              <a:rPr lang="fr-FR" sz="2400" dirty="0" smtClean="0"/>
              <a:t>	(très évocatrices) </a:t>
            </a:r>
            <a:r>
              <a:rPr lang="fr-FR" sz="2400" b="1" dirty="0" smtClean="0"/>
              <a:t>sans abolition des ROT</a:t>
            </a:r>
            <a:endParaRPr lang="en-US" sz="1800" b="1" dirty="0">
              <a:solidFill>
                <a:srgbClr val="FF6600"/>
              </a:solidFill>
            </a:endParaRP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Épidémiologie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u="sng" dirty="0" smtClean="0"/>
              <a:t>Incidence </a:t>
            </a:r>
            <a:r>
              <a:rPr lang="fr-FR" sz="2400" dirty="0" smtClean="0"/>
              <a:t>: 2,4 pour 100 000 habitants par an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u="sng" dirty="0" smtClean="0"/>
              <a:t>Prévalence </a:t>
            </a:r>
            <a:r>
              <a:rPr lang="fr-FR" sz="2400" dirty="0" smtClean="0"/>
              <a:t>: 4 à 6 pour 100 000 habitants</a:t>
            </a:r>
          </a:p>
          <a:p>
            <a:pPr indent="355600" algn="l">
              <a:tabLst>
                <a:tab pos="355600" algn="l"/>
                <a:tab pos="1079500" algn="l"/>
              </a:tabLst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Légère prédominance masculine : 1,3 homme pour 1 femme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u="sng" dirty="0" smtClean="0">
                <a:solidFill>
                  <a:schemeClr val="bg1">
                    <a:lumMod val="50000"/>
                  </a:schemeClr>
                </a:solidFill>
              </a:rPr>
              <a:t>Âge de début </a:t>
            </a:r>
            <a:r>
              <a:rPr lang="fr-FR" sz="2400" dirty="0" smtClean="0"/>
              <a:t>moyen : 64 ans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u="sng" dirty="0" smtClean="0">
                <a:solidFill>
                  <a:srgbClr val="7F7F7F"/>
                </a:solidFill>
              </a:rPr>
              <a:t>Médiane de survie </a:t>
            </a:r>
            <a:r>
              <a:rPr lang="fr-FR" sz="2400" dirty="0" smtClean="0"/>
              <a:t>de 36 mois, extrêmes 3 mois à plus de 30 ans</a:t>
            </a:r>
          </a:p>
          <a:p>
            <a:pPr indent="355600" algn="l">
              <a:tabLst>
                <a:tab pos="355600" algn="l"/>
                <a:tab pos="1079500" algn="l"/>
              </a:tabLst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u="sng" dirty="0" smtClean="0"/>
              <a:t>Cas familiaux </a:t>
            </a:r>
            <a:r>
              <a:rPr lang="fr-FR" sz="2400" dirty="0" smtClean="0"/>
              <a:t>: 10 %</a:t>
            </a:r>
            <a:endParaRPr lang="en-US" sz="1800" dirty="0">
              <a:solidFill>
                <a:srgbClr val="FF6600"/>
              </a:solidFill>
            </a:endParaRP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371940"/>
            <a:ext cx="8649810" cy="3918001"/>
          </a:xfrm>
        </p:spPr>
        <p:txBody>
          <a:bodyPr>
            <a:noAutofit/>
          </a:bodyPr>
          <a:lstStyle/>
          <a:p>
            <a:pPr lvl="1" indent="263525" algn="l">
              <a:buFont typeface="Arial"/>
              <a:buChar char="•"/>
              <a:tabLst>
                <a:tab pos="719138" algn="l"/>
                <a:tab pos="898525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Syndromes </a:t>
            </a:r>
            <a:r>
              <a:rPr lang="fr-FR" sz="2400" dirty="0" err="1" smtClean="0">
                <a:solidFill>
                  <a:srgbClr val="FF6600"/>
                </a:solidFill>
              </a:rPr>
              <a:t>myasthéniques</a:t>
            </a:r>
            <a:r>
              <a:rPr lang="fr-FR" sz="2400" dirty="0" smtClean="0">
                <a:solidFill>
                  <a:srgbClr val="FF6600"/>
                </a:solidFill>
              </a:rPr>
              <a:t>: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</a:t>
            </a:r>
            <a:endParaRPr lang="fr-FR" sz="2400" dirty="0" smtClean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-1028700" y="14775"/>
            <a:ext cx="9144000" cy="1470025"/>
          </a:xfrm>
        </p:spPr>
        <p:txBody>
          <a:bodyPr/>
          <a:lstStyle/>
          <a:p>
            <a:r>
              <a:rPr lang="fr-FR" dirty="0" smtClean="0"/>
              <a:t>Chapitre 1 : Myasthénie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2451100"/>
            <a:ext cx="5118100" cy="3784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979" y="260350"/>
            <a:ext cx="1803400" cy="1587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979" y="4248150"/>
            <a:ext cx="23114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Éléments clés du diagnostic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Tableau </a:t>
            </a:r>
            <a:r>
              <a:rPr lang="fr-FR" sz="2400" dirty="0" smtClean="0">
                <a:solidFill>
                  <a:srgbClr val="FF6600"/>
                </a:solidFill>
              </a:rPr>
              <a:t>moteur pur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Déficit moteur </a:t>
            </a:r>
            <a:r>
              <a:rPr lang="fr-FR" sz="2400" dirty="0" smtClean="0">
                <a:solidFill>
                  <a:srgbClr val="FF6600"/>
                </a:solidFill>
              </a:rPr>
              <a:t>rapidement progressif</a:t>
            </a:r>
            <a:r>
              <a:rPr lang="fr-FR" sz="2400" dirty="0" smtClean="0"/>
              <a:t>, progression nette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sur plusieurs étages</a:t>
            </a:r>
            <a:r>
              <a:rPr lang="fr-FR" sz="2400" dirty="0" smtClean="0"/>
              <a:t>, sur 3 à 6 mois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Présence de </a:t>
            </a:r>
            <a:r>
              <a:rPr lang="fr-FR" sz="2400" dirty="0" smtClean="0">
                <a:solidFill>
                  <a:srgbClr val="FF6600"/>
                </a:solidFill>
              </a:rPr>
              <a:t>fasciculations </a:t>
            </a:r>
            <a:r>
              <a:rPr lang="fr-FR" sz="2400" dirty="0" smtClean="0"/>
              <a:t>(membres, langue) </a:t>
            </a:r>
            <a:br>
              <a:rPr lang="fr-FR" sz="2400" dirty="0" smtClean="0"/>
            </a:br>
            <a:r>
              <a:rPr lang="fr-FR" sz="2400" dirty="0" smtClean="0"/>
              <a:t>et d'</a:t>
            </a:r>
            <a:r>
              <a:rPr lang="fr-FR" sz="2400" dirty="0" smtClean="0">
                <a:solidFill>
                  <a:srgbClr val="FF6600"/>
                </a:solidFill>
              </a:rPr>
              <a:t>amyotrophie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ROT vifs </a:t>
            </a:r>
            <a:r>
              <a:rPr lang="fr-FR" sz="2400" dirty="0" smtClean="0"/>
              <a:t>ou persistance des réflexes </a:t>
            </a:r>
            <a:r>
              <a:rPr lang="fr-FR" sz="2400" dirty="0" err="1" smtClean="0"/>
              <a:t>ostéotendineux</a:t>
            </a:r>
            <a:r>
              <a:rPr lang="fr-FR" sz="2400" dirty="0" smtClean="0"/>
              <a:t> dans des zones déficitaires et amyotrophiques (équivalent pyramidal)</a:t>
            </a:r>
            <a:endParaRPr lang="en-US" sz="1800" dirty="0">
              <a:solidFill>
                <a:srgbClr val="FF6600"/>
              </a:solidFill>
            </a:endParaRP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Principaux signes de début selon les niveaux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u="sng" dirty="0" smtClean="0"/>
              <a:t>Bulbaire </a:t>
            </a:r>
            <a:r>
              <a:rPr lang="fr-FR" sz="2400" dirty="0" smtClean="0"/>
              <a:t>: dysphonie, dysarthrie, parésie faciale et </a:t>
            </a:r>
            <a:br>
              <a:rPr lang="fr-FR" sz="2400" dirty="0" smtClean="0"/>
            </a:br>
            <a:r>
              <a:rPr lang="fr-FR" sz="2400" dirty="0" smtClean="0"/>
              <a:t>	linguale ; 30 % des cas de SLA</a:t>
            </a:r>
            <a:br>
              <a:rPr lang="fr-FR" sz="2400" dirty="0" smtClean="0"/>
            </a:br>
            <a:r>
              <a:rPr lang="fr-FR" sz="2400" u="sng" dirty="0" smtClean="0"/>
              <a:t>MS</a:t>
            </a:r>
            <a:r>
              <a:rPr lang="fr-FR" sz="2400" dirty="0" smtClean="0"/>
              <a:t>: amyotrophie et déficit non systématisé touchant </a:t>
            </a:r>
            <a:br>
              <a:rPr lang="fr-FR" sz="2400" dirty="0" smtClean="0"/>
            </a:br>
            <a:r>
              <a:rPr lang="fr-FR" sz="2400" dirty="0" smtClean="0"/>
              <a:t>	une main (</a:t>
            </a:r>
            <a:r>
              <a:rPr lang="fr-FR" sz="2400" dirty="0" err="1" smtClean="0"/>
              <a:t>médio-ulnaire</a:t>
            </a:r>
            <a:r>
              <a:rPr lang="fr-FR" sz="2400" dirty="0" smtClean="0"/>
              <a:t> +++) ; 30 % des cas</a:t>
            </a:r>
            <a:br>
              <a:rPr lang="fr-FR" sz="2400" dirty="0" smtClean="0"/>
            </a:br>
            <a:r>
              <a:rPr lang="fr-FR" sz="2400" u="sng" dirty="0" smtClean="0"/>
              <a:t>MI</a:t>
            </a:r>
            <a:r>
              <a:rPr lang="fr-FR" sz="2400" dirty="0" smtClean="0"/>
              <a:t>: steppage unilatéral (amyotrophie souvent non visible</a:t>
            </a:r>
            <a:br>
              <a:rPr lang="fr-FR" sz="2400" dirty="0" smtClean="0"/>
            </a:br>
            <a:r>
              <a:rPr lang="fr-FR" sz="2400" dirty="0" smtClean="0"/>
              <a:t>	au début) ; 30 % des cas</a:t>
            </a:r>
            <a:br>
              <a:rPr lang="fr-FR" sz="2400" dirty="0" smtClean="0"/>
            </a:br>
            <a:r>
              <a:rPr lang="fr-FR" sz="2400" dirty="0" smtClean="0"/>
              <a:t>Dans 10 % des cas, le début est moins typique : </a:t>
            </a:r>
            <a:br>
              <a:rPr lang="fr-FR" sz="2400" dirty="0" smtClean="0"/>
            </a:br>
            <a:r>
              <a:rPr lang="fr-FR" sz="2400" dirty="0" smtClean="0"/>
              <a:t>	respiratoire (asthénie ++), amaigrissement isolé, déficit d'une 	ceinture</a:t>
            </a:r>
            <a:endParaRPr lang="en-US" sz="1800" dirty="0">
              <a:solidFill>
                <a:srgbClr val="FF6600"/>
              </a:solidFill>
            </a:endParaRP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Vérifier l'absence (à tous les stades) de :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troubles de la sensibilité</a:t>
            </a:r>
            <a:br>
              <a:rPr lang="fr-FR" sz="2400" dirty="0" smtClean="0"/>
            </a:br>
            <a:r>
              <a:rPr lang="fr-FR" sz="2400" dirty="0" smtClean="0"/>
              <a:t>syndrome cérébelleux</a:t>
            </a:r>
            <a:br>
              <a:rPr lang="fr-FR" sz="2400" dirty="0" smtClean="0"/>
            </a:br>
            <a:r>
              <a:rPr lang="fr-FR" sz="2400" dirty="0" smtClean="0"/>
              <a:t>troubles sphinctériens</a:t>
            </a:r>
            <a:br>
              <a:rPr lang="fr-FR" sz="2400" dirty="0" smtClean="0"/>
            </a:br>
            <a:r>
              <a:rPr lang="fr-FR" sz="2400" dirty="0" smtClean="0"/>
              <a:t>troubles </a:t>
            </a:r>
            <a:r>
              <a:rPr lang="fr-FR" sz="2400" dirty="0" err="1" smtClean="0"/>
              <a:t>dysautonomiques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troubles oculomoteurs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La présence de troubles cognitifs n'exclut pas le </a:t>
            </a:r>
            <a:br>
              <a:rPr lang="fr-FR" sz="2400" dirty="0" smtClean="0"/>
            </a:br>
            <a:r>
              <a:rPr lang="fr-FR" sz="2400" dirty="0" smtClean="0"/>
              <a:t>diagnostic, on pourra alors parler </a:t>
            </a:r>
            <a:br>
              <a:rPr lang="fr-FR" sz="2400" dirty="0" smtClean="0"/>
            </a:br>
            <a:r>
              <a:rPr lang="fr-FR" sz="2400" dirty="0" smtClean="0"/>
              <a:t>d'un syndrome SLA/démence</a:t>
            </a:r>
            <a:endParaRPr lang="en-US" sz="1800" dirty="0">
              <a:solidFill>
                <a:srgbClr val="FF6600"/>
              </a:solidFill>
            </a:endParaRP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Diagnostic positif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Examen clé : électroneuromyographie (</a:t>
            </a:r>
            <a:r>
              <a:rPr lang="fr-FR" sz="2400" dirty="0" smtClean="0">
                <a:solidFill>
                  <a:srgbClr val="FF6600"/>
                </a:solidFill>
              </a:rPr>
              <a:t>ENMG</a:t>
            </a:r>
            <a:r>
              <a:rPr lang="fr-FR" sz="2400" dirty="0" smtClean="0"/>
              <a:t>) </a:t>
            </a:r>
            <a:br>
              <a:rPr lang="fr-FR" sz="2400" dirty="0" smtClean="0"/>
            </a:br>
            <a:r>
              <a:rPr lang="fr-FR" sz="2400" dirty="0" smtClean="0"/>
              <a:t>des quatre membres et de la face</a:t>
            </a:r>
            <a:br>
              <a:rPr lang="fr-FR" sz="2400" dirty="0" smtClean="0"/>
            </a:br>
            <a:r>
              <a:rPr lang="fr-FR" sz="2400" dirty="0" smtClean="0"/>
              <a:t>Conditions en ENMG pour retenir le diagnostic :</a:t>
            </a:r>
            <a:br>
              <a:rPr lang="fr-FR" sz="2400" dirty="0" smtClean="0"/>
            </a:br>
            <a:r>
              <a:rPr lang="fr-FR" sz="2400" dirty="0" smtClean="0"/>
              <a:t>	- 	</a:t>
            </a:r>
            <a:r>
              <a:rPr lang="fr-FR" sz="2400" dirty="0" smtClean="0">
                <a:solidFill>
                  <a:srgbClr val="FF6600"/>
                </a:solidFill>
              </a:rPr>
              <a:t>dénervation diffuse </a:t>
            </a:r>
            <a:r>
              <a:rPr lang="fr-FR" sz="2400" dirty="0" smtClean="0"/>
              <a:t>(touchant également des </a:t>
            </a:r>
            <a:br>
              <a:rPr lang="fr-FR" sz="2400" dirty="0" smtClean="0"/>
            </a:br>
            <a:r>
              <a:rPr lang="fr-FR" sz="2400" dirty="0" smtClean="0"/>
              <a:t>		territoires cliniquement indemnes)</a:t>
            </a:r>
            <a:br>
              <a:rPr lang="fr-FR" sz="2400" dirty="0" smtClean="0"/>
            </a:br>
            <a:r>
              <a:rPr lang="fr-FR" sz="2400" dirty="0" smtClean="0"/>
              <a:t>	- 	</a:t>
            </a:r>
            <a:r>
              <a:rPr lang="fr-FR" sz="2400" dirty="0" smtClean="0">
                <a:solidFill>
                  <a:srgbClr val="FF6600"/>
                </a:solidFill>
              </a:rPr>
              <a:t>normalité des vitesses </a:t>
            </a:r>
            <a:r>
              <a:rPr lang="fr-FR" sz="2400" dirty="0" smtClean="0"/>
              <a:t>de conduction motrices et 	</a:t>
            </a:r>
            <a:br>
              <a:rPr lang="fr-FR" sz="2400" dirty="0" smtClean="0"/>
            </a:br>
            <a:r>
              <a:rPr lang="fr-FR" sz="2400" dirty="0" smtClean="0"/>
              <a:t>		sensitives</a:t>
            </a:r>
            <a:br>
              <a:rPr lang="fr-FR" sz="2400" dirty="0" smtClean="0"/>
            </a:br>
            <a:r>
              <a:rPr lang="fr-FR" sz="2400" dirty="0" smtClean="0"/>
              <a:t>	- 	</a:t>
            </a:r>
            <a:r>
              <a:rPr lang="fr-FR" sz="2400" dirty="0" smtClean="0">
                <a:solidFill>
                  <a:srgbClr val="FF6600"/>
                </a:solidFill>
              </a:rPr>
              <a:t>absence de bloc </a:t>
            </a:r>
            <a:r>
              <a:rPr lang="fr-FR" sz="2400" dirty="0" smtClean="0"/>
              <a:t>de conduction</a:t>
            </a:r>
            <a:endParaRPr lang="en-US" sz="1800" dirty="0">
              <a:solidFill>
                <a:srgbClr val="FF6600"/>
              </a:solidFill>
            </a:endParaRP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Diagnostic différentiel : </a:t>
            </a:r>
            <a:r>
              <a:rPr lang="fr-FR" sz="2400" b="1" dirty="0" smtClean="0">
                <a:solidFill>
                  <a:srgbClr val="FF6600"/>
                </a:solidFill>
              </a:rPr>
              <a:t>1. Début bulbaire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Par ordre de fréquence :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myasthénie </a:t>
            </a:r>
            <a:r>
              <a:rPr lang="fr-FR" sz="2400" dirty="0" smtClean="0"/>
              <a:t>(++)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dysphonie d'origine fonctionnelle </a:t>
            </a:r>
            <a:r>
              <a:rPr lang="fr-FR" sz="2400" dirty="0" smtClean="0"/>
              <a:t>(conversion ou </a:t>
            </a:r>
            <a:br>
              <a:rPr lang="fr-FR" sz="2400" dirty="0" smtClean="0"/>
            </a:br>
            <a:r>
              <a:rPr lang="fr-FR" sz="2400" dirty="0" smtClean="0"/>
              <a:t>somatisation)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AVC multiples </a:t>
            </a:r>
            <a:r>
              <a:rPr lang="fr-FR" sz="2400" dirty="0" smtClean="0"/>
              <a:t>(patient </a:t>
            </a:r>
            <a:r>
              <a:rPr lang="fr-FR" sz="2400" dirty="0" err="1" smtClean="0"/>
              <a:t>polyvasculaire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maladie de </a:t>
            </a:r>
            <a:r>
              <a:rPr lang="fr-FR" sz="2400" dirty="0" smtClean="0">
                <a:solidFill>
                  <a:srgbClr val="FF6600"/>
                </a:solidFill>
              </a:rPr>
              <a:t>Kennedy </a:t>
            </a:r>
            <a:r>
              <a:rPr lang="fr-FR" sz="2400" dirty="0" smtClean="0"/>
              <a:t>(hommes)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compressions du tronc </a:t>
            </a:r>
            <a:r>
              <a:rPr lang="fr-FR" sz="2400" dirty="0" smtClean="0"/>
              <a:t>(tumeurs, syringomyélie)</a:t>
            </a:r>
            <a:endParaRPr lang="en-US" sz="1800" dirty="0">
              <a:solidFill>
                <a:srgbClr val="FF6600"/>
              </a:solidFill>
            </a:endParaRP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7F7F7F"/>
                </a:solidFill>
              </a:rPr>
              <a:t>Diagnostic différentiel : </a:t>
            </a:r>
            <a:r>
              <a:rPr lang="fr-FR" sz="2400" b="1" dirty="0" smtClean="0">
                <a:solidFill>
                  <a:srgbClr val="FF6600"/>
                </a:solidFill>
              </a:rPr>
              <a:t>2. Début sur le MS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Par ordre de fréquence :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neuropathie compressive </a:t>
            </a:r>
            <a:r>
              <a:rPr lang="fr-FR" sz="2400" dirty="0" smtClean="0"/>
              <a:t>(ulnaire au coude) (+++)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atteintes médullaires </a:t>
            </a:r>
            <a:r>
              <a:rPr lang="fr-FR" sz="2400" dirty="0" smtClean="0"/>
              <a:t>: myélopathie cervicarthrosique, syringomyélie, tumeurs médullaires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pathologie rhumatologique </a:t>
            </a:r>
            <a:r>
              <a:rPr lang="fr-FR" sz="2400" dirty="0" smtClean="0"/>
              <a:t>: arthropathie, </a:t>
            </a:r>
            <a:br>
              <a:rPr lang="fr-FR" sz="2400" dirty="0" smtClean="0"/>
            </a:br>
            <a:r>
              <a:rPr lang="fr-FR" sz="2400" dirty="0" err="1" smtClean="0"/>
              <a:t>capsulite</a:t>
            </a:r>
            <a:r>
              <a:rPr lang="fr-FR" sz="2400" dirty="0" smtClean="0"/>
              <a:t> rétractile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neuropathie motrice à blocs de conduction</a:t>
            </a:r>
            <a:endParaRPr lang="en-US" sz="1800" dirty="0">
              <a:solidFill>
                <a:srgbClr val="FF6600"/>
              </a:solidFill>
            </a:endParaRP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7F7F7F"/>
                </a:solidFill>
              </a:rPr>
              <a:t>Diagnostic différentiel : </a:t>
            </a:r>
            <a:r>
              <a:rPr lang="fr-FR" sz="2400" b="1" dirty="0" smtClean="0">
                <a:solidFill>
                  <a:srgbClr val="FF6600"/>
                </a:solidFill>
              </a:rPr>
              <a:t>3. Début sur le MI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Par ordre de fréquence :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atteinte </a:t>
            </a:r>
            <a:r>
              <a:rPr lang="fr-FR" sz="2400" dirty="0" smtClean="0">
                <a:solidFill>
                  <a:srgbClr val="FF6600"/>
                </a:solidFill>
              </a:rPr>
              <a:t>radiculaire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neuropathie compressive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(nerf fibulaire commun au col de la </a:t>
            </a:r>
            <a:r>
              <a:rPr lang="fr-FR" sz="2400" dirty="0" err="1" smtClean="0"/>
              <a:t>fibula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neuropathies axonales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paraplégie spastique </a:t>
            </a:r>
            <a:r>
              <a:rPr lang="fr-FR" sz="2400" dirty="0" smtClean="0"/>
              <a:t>progressive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sclérose en plaques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compression médullaire basse</a:t>
            </a:r>
            <a:endParaRPr lang="en-US" sz="1800" dirty="0">
              <a:solidFill>
                <a:srgbClr val="FF6600"/>
              </a:solidFill>
            </a:endParaRP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7F7F7F"/>
                </a:solidFill>
              </a:rPr>
              <a:t>Diagnostic différentiel : </a:t>
            </a:r>
            <a:r>
              <a:rPr lang="fr-FR" sz="2400" b="1" dirty="0" smtClean="0">
                <a:solidFill>
                  <a:srgbClr val="FF6600"/>
                </a:solidFill>
              </a:rPr>
              <a:t>4. Autres maladies du MN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Par ordre de fréquence :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syndrome </a:t>
            </a:r>
            <a:r>
              <a:rPr lang="fr-FR" sz="2400" dirty="0" err="1" smtClean="0">
                <a:solidFill>
                  <a:srgbClr val="FF6600"/>
                </a:solidFill>
              </a:rPr>
              <a:t>post-polio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(antécédent de poliomyélite invalidante dans l'enfance)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amyotrophie spinale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(atteinte d'un membre isolée, peu évolutive)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sclérose latérale primitive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(forme pyramidale pure, lentement évolutive)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maladie de Kennedy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(atteinte </a:t>
            </a:r>
            <a:r>
              <a:rPr lang="fr-FR" sz="2400" dirty="0" err="1" smtClean="0"/>
              <a:t>spinobulbaire</a:t>
            </a:r>
            <a:r>
              <a:rPr lang="fr-FR" sz="2400" dirty="0" smtClean="0"/>
              <a:t> lente, </a:t>
            </a:r>
            <a:br>
              <a:rPr lang="fr-FR" sz="2400" dirty="0" smtClean="0"/>
            </a:br>
            <a:r>
              <a:rPr lang="fr-FR" sz="2400" dirty="0" smtClean="0"/>
              <a:t>récessive liée à </a:t>
            </a:r>
            <a:r>
              <a:rPr lang="fr-FR" sz="2400" dirty="0" err="1" smtClean="0"/>
              <a:t>l'X</a:t>
            </a:r>
            <a:r>
              <a:rPr lang="fr-FR" sz="2400" dirty="0" smtClean="0"/>
              <a:t>)</a:t>
            </a:r>
            <a:endParaRPr lang="en-US" sz="1800" dirty="0">
              <a:solidFill>
                <a:srgbClr val="FF6600"/>
              </a:solidFill>
            </a:endParaRP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Bilan diagnostique minimum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ENMG </a:t>
            </a:r>
            <a:r>
              <a:rPr lang="fr-FR" sz="2400" dirty="0" smtClean="0"/>
              <a:t>des quatre membres et de la face</a:t>
            </a:r>
            <a:br>
              <a:rPr lang="fr-FR" sz="2400" dirty="0" smtClean="0"/>
            </a:br>
            <a:r>
              <a:rPr lang="fr-FR" sz="2400" dirty="0" smtClean="0"/>
              <a:t>Bilan </a:t>
            </a:r>
            <a:r>
              <a:rPr lang="fr-FR" sz="2400" dirty="0" smtClean="0">
                <a:solidFill>
                  <a:srgbClr val="FF6600"/>
                </a:solidFill>
              </a:rPr>
              <a:t>biologique </a:t>
            </a:r>
            <a:r>
              <a:rPr lang="fr-FR" sz="2400" dirty="0" smtClean="0"/>
              <a:t>: NFS, T4, TSH, glycémie, VS, CRP, VIH,</a:t>
            </a:r>
            <a:br>
              <a:rPr lang="fr-FR" sz="2400" dirty="0" smtClean="0"/>
            </a:br>
            <a:r>
              <a:rPr lang="fr-FR" sz="2400" dirty="0" err="1" smtClean="0"/>
              <a:t>immunofixation</a:t>
            </a:r>
            <a:r>
              <a:rPr lang="fr-FR" sz="2400" dirty="0" smtClean="0"/>
              <a:t> des protéines plasmatiques</a:t>
            </a:r>
            <a:br>
              <a:rPr lang="fr-FR" sz="2400" dirty="0" smtClean="0"/>
            </a:br>
            <a:r>
              <a:rPr lang="fr-FR" sz="2400" dirty="0" smtClean="0"/>
              <a:t>Radiographie du </a:t>
            </a:r>
            <a:r>
              <a:rPr lang="fr-FR" sz="2400" dirty="0" smtClean="0">
                <a:solidFill>
                  <a:srgbClr val="FF6600"/>
                </a:solidFill>
              </a:rPr>
              <a:t>thorax </a:t>
            </a:r>
            <a:r>
              <a:rPr lang="fr-FR" sz="2400" dirty="0" smtClean="0"/>
              <a:t>(ou </a:t>
            </a:r>
            <a:r>
              <a:rPr lang="fr-FR" sz="2400" dirty="0" err="1" smtClean="0"/>
              <a:t>scanner-TAP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IRM </a:t>
            </a:r>
            <a:r>
              <a:rPr lang="fr-FR" sz="2400" dirty="0" smtClean="0"/>
              <a:t>de l'</a:t>
            </a:r>
            <a:r>
              <a:rPr lang="fr-FR" sz="2400" dirty="0" smtClean="0">
                <a:solidFill>
                  <a:srgbClr val="FF6600"/>
                </a:solidFill>
              </a:rPr>
              <a:t>encéphale</a:t>
            </a:r>
            <a:r>
              <a:rPr lang="fr-FR" sz="2400" dirty="0" smtClean="0"/>
              <a:t> et de la fosse postérieure </a:t>
            </a:r>
            <a:br>
              <a:rPr lang="fr-FR" sz="2400" dirty="0" smtClean="0"/>
            </a:br>
            <a:r>
              <a:rPr lang="fr-FR" sz="2400" dirty="0" smtClean="0"/>
              <a:t>si début bulbaire</a:t>
            </a:r>
            <a:br>
              <a:rPr lang="fr-FR" sz="2400" dirty="0" smtClean="0"/>
            </a:br>
            <a:r>
              <a:rPr lang="fr-FR" sz="2400" dirty="0" smtClean="0"/>
              <a:t>IRM de la </a:t>
            </a:r>
            <a:r>
              <a:rPr lang="fr-FR" sz="2400" dirty="0" smtClean="0">
                <a:solidFill>
                  <a:srgbClr val="FF6600"/>
                </a:solidFill>
              </a:rPr>
              <a:t>moelle spinale </a:t>
            </a:r>
            <a:r>
              <a:rPr lang="fr-FR" sz="2400" dirty="0" smtClean="0"/>
              <a:t>si début aux membres</a:t>
            </a:r>
            <a:endParaRPr lang="en-US" sz="1800" dirty="0">
              <a:solidFill>
                <a:srgbClr val="FF6600"/>
              </a:solidFill>
            </a:endParaRP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/>
              <a:t>Évolution : </a:t>
            </a:r>
            <a:r>
              <a:rPr lang="fr-FR" sz="2400" b="1" dirty="0" smtClean="0">
                <a:solidFill>
                  <a:srgbClr val="FF6600"/>
                </a:solidFill>
              </a:rPr>
              <a:t>1. Si début bulbaire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Diffusion à tous les noyaux moteurs du bulbe, </a:t>
            </a:r>
            <a:br>
              <a:rPr lang="fr-FR" sz="2400" dirty="0" smtClean="0"/>
            </a:br>
            <a:r>
              <a:rPr lang="fr-FR" sz="2400" dirty="0" smtClean="0"/>
              <a:t>sauf les oculomoteurs</a:t>
            </a:r>
            <a:br>
              <a:rPr lang="fr-FR" sz="2400" dirty="0" smtClean="0"/>
            </a:br>
            <a:r>
              <a:rPr lang="fr-FR" sz="2400" dirty="0" smtClean="0"/>
              <a:t>À la phase d'état, on note une atteinte des nerfs crâniens: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V</a:t>
            </a:r>
            <a:r>
              <a:rPr lang="fr-FR" sz="2400" dirty="0" smtClean="0"/>
              <a:t> (faiblesse des masséters),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VII </a:t>
            </a:r>
            <a:r>
              <a:rPr lang="fr-FR" sz="2400" dirty="0" smtClean="0"/>
              <a:t>(parésie faciale visible à la moue, fuite salivaire par les commissures),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IX-X </a:t>
            </a:r>
            <a:r>
              <a:rPr lang="fr-FR" sz="2400" dirty="0" smtClean="0"/>
              <a:t>(parésie du voile avec nasonnement, dysphagie)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XI</a:t>
            </a:r>
            <a:r>
              <a:rPr lang="fr-FR" sz="2400" dirty="0" smtClean="0"/>
              <a:t> (faiblesse des sternocléidomastoïdiens),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XII </a:t>
            </a:r>
            <a:r>
              <a:rPr lang="fr-FR" sz="2400" dirty="0" smtClean="0"/>
              <a:t>(parésie linguale, fasciculations de </a:t>
            </a:r>
            <a:br>
              <a:rPr lang="fr-FR" sz="2400" dirty="0" smtClean="0"/>
            </a:br>
            <a:r>
              <a:rPr lang="fr-FR" sz="2400" dirty="0" smtClean="0"/>
              <a:t>la langue) 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Puis, il y a diffusion de l'atteinte </a:t>
            </a:r>
            <a:br>
              <a:rPr lang="fr-FR" sz="2400" dirty="0" smtClean="0"/>
            </a:br>
            <a:r>
              <a:rPr lang="fr-FR" sz="2400" dirty="0" smtClean="0"/>
              <a:t>aux membres et au diaphragme</a:t>
            </a:r>
            <a:endParaRPr lang="en-US" sz="1800" dirty="0">
              <a:solidFill>
                <a:srgbClr val="FF6600"/>
              </a:solidFill>
            </a:endParaRP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0" y="14775"/>
            <a:ext cx="9144000" cy="1470025"/>
          </a:xfrm>
        </p:spPr>
        <p:txBody>
          <a:bodyPr/>
          <a:lstStyle/>
          <a:p>
            <a:r>
              <a:rPr lang="fr-FR" dirty="0" smtClean="0"/>
              <a:t>Chapitre 1 : Myasthénie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537040"/>
            <a:ext cx="8649810" cy="3918001"/>
          </a:xfrm>
        </p:spPr>
        <p:txBody>
          <a:bodyPr>
            <a:noAutofit/>
          </a:bodyPr>
          <a:lstStyle/>
          <a:p>
            <a:pPr lvl="1" indent="263525" algn="l">
              <a:buFont typeface="Arial"/>
              <a:buChar char="•"/>
              <a:tabLst>
                <a:tab pos="719138" algn="l"/>
                <a:tab pos="898525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Déficit moteur </a:t>
            </a:r>
            <a:r>
              <a:rPr lang="fr-FR" sz="2400" dirty="0" smtClean="0"/>
              <a:t>lié à l’effort et </a:t>
            </a:r>
            <a:r>
              <a:rPr lang="fr-FR" sz="2400" dirty="0" smtClean="0">
                <a:solidFill>
                  <a:srgbClr val="FF6600"/>
                </a:solidFill>
              </a:rPr>
              <a:t>fluctuant</a:t>
            </a:r>
          </a:p>
          <a:p>
            <a:pPr lvl="1" indent="263525" algn="l">
              <a:buFont typeface="Arial"/>
              <a:buChar char="•"/>
              <a:tabLst>
                <a:tab pos="719138" algn="l"/>
                <a:tab pos="898525" algn="l"/>
              </a:tabLst>
            </a:pPr>
            <a:r>
              <a:rPr lang="fr-FR" sz="2400" dirty="0" smtClean="0"/>
              <a:t>Ptosis, diplopie, voix nasonnée, troubles de la déglutition, 	muscles de la nuque, ceinture scapulaire</a:t>
            </a:r>
          </a:p>
          <a:p>
            <a:pPr lvl="1" indent="263525" algn="l">
              <a:buFont typeface="Arial"/>
              <a:buChar char="•"/>
              <a:tabLst>
                <a:tab pos="719138" algn="l"/>
                <a:tab pos="898525" algn="l"/>
              </a:tabLst>
            </a:pPr>
            <a:r>
              <a:rPr lang="fr-FR" sz="2400" dirty="0" smtClean="0"/>
              <a:t>L’atteinte peut conduire à une décompensation </a:t>
            </a:r>
            <a:r>
              <a:rPr lang="fr-FR" sz="2400" dirty="0" err="1" smtClean="0"/>
              <a:t>ventilatoire</a:t>
            </a:r>
            <a:r>
              <a:rPr lang="fr-FR" sz="2400" dirty="0" smtClean="0"/>
              <a:t> 	rapide : </a:t>
            </a:r>
            <a:r>
              <a:rPr lang="fr-FR" sz="2400" b="1" dirty="0" smtClean="0"/>
              <a:t>gravité (+++)</a:t>
            </a:r>
            <a:endParaRPr lang="fr-FR" sz="2400" dirty="0" smtClean="0"/>
          </a:p>
        </p:txBody>
      </p:sp>
      <p:pic>
        <p:nvPicPr>
          <p:cNvPr id="7" name="Image 6" descr="chap14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102100"/>
            <a:ext cx="3810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/>
              <a:t>Évolution : </a:t>
            </a:r>
            <a:r>
              <a:rPr lang="fr-FR" sz="2400" b="1" dirty="0" smtClean="0">
                <a:solidFill>
                  <a:srgbClr val="FF6600"/>
                </a:solidFill>
              </a:rPr>
              <a:t>2. Si début à un membre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Diffusion progressive </a:t>
            </a:r>
            <a:br>
              <a:rPr lang="fr-FR" sz="2400" dirty="0" smtClean="0"/>
            </a:br>
            <a:r>
              <a:rPr lang="fr-FR" sz="2400" dirty="0" smtClean="0"/>
              <a:t>sur le membre </a:t>
            </a:r>
            <a:br>
              <a:rPr lang="fr-FR" sz="2400" dirty="0" smtClean="0"/>
            </a:br>
            <a:r>
              <a:rPr lang="fr-FR" sz="2400" dirty="0" smtClean="0"/>
              <a:t>puis extension aux autres, </a:t>
            </a:r>
            <a:br>
              <a:rPr lang="fr-FR" sz="2400" dirty="0" smtClean="0"/>
            </a:br>
            <a:r>
              <a:rPr lang="fr-FR" sz="2400" dirty="0" smtClean="0"/>
              <a:t>à la sphère bulbaire </a:t>
            </a:r>
            <a:br>
              <a:rPr lang="fr-FR" sz="2400" dirty="0" smtClean="0"/>
            </a:br>
            <a:r>
              <a:rPr lang="fr-FR" sz="2400" dirty="0" smtClean="0"/>
              <a:t>et au diaphragme</a:t>
            </a:r>
            <a:br>
              <a:rPr lang="fr-FR" sz="2400" dirty="0" smtClean="0"/>
            </a:br>
            <a:endParaRPr lang="fr-FR" sz="2400" dirty="0" smtClean="0"/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Le pronostic vital est engagé :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atteinte respiratoire </a:t>
            </a:r>
            <a:r>
              <a:rPr lang="fr-FR" sz="2400" dirty="0" smtClean="0"/>
              <a:t>: insuffisance restrictive, </a:t>
            </a:r>
            <a:br>
              <a:rPr lang="fr-FR" sz="2400" dirty="0" smtClean="0"/>
            </a:br>
            <a:r>
              <a:rPr lang="fr-FR" sz="2400" dirty="0" smtClean="0"/>
              <a:t>hypercapnie (décès par </a:t>
            </a:r>
            <a:r>
              <a:rPr lang="fr-FR" sz="2400" dirty="0" err="1" smtClean="0"/>
              <a:t>carbonarcose</a:t>
            </a:r>
            <a:r>
              <a:rPr lang="fr-FR" sz="2400" dirty="0" smtClean="0"/>
              <a:t> dans 70 % des cas)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dysphagie sévère </a:t>
            </a:r>
            <a:r>
              <a:rPr lang="fr-FR" sz="2400" dirty="0" smtClean="0"/>
              <a:t>=&gt; dénutrition et aggravation de la </a:t>
            </a:r>
            <a:br>
              <a:rPr lang="fr-FR" sz="2400" dirty="0" smtClean="0"/>
            </a:br>
            <a:r>
              <a:rPr lang="fr-FR" sz="2400" dirty="0" smtClean="0"/>
              <a:t>fonction respiratoire (risque de pneumopathie de </a:t>
            </a:r>
            <a:br>
              <a:rPr lang="fr-FR" sz="2400" dirty="0" smtClean="0"/>
            </a:br>
            <a:r>
              <a:rPr lang="fr-FR" sz="2400" dirty="0" smtClean="0"/>
              <a:t>déglutition par fausses routes)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paralysie des MI </a:t>
            </a:r>
            <a:r>
              <a:rPr lang="fr-FR" sz="2400" dirty="0" smtClean="0"/>
              <a:t>facilitant la survenue </a:t>
            </a:r>
            <a:br>
              <a:rPr lang="fr-FR" sz="2400" dirty="0" smtClean="0"/>
            </a:br>
            <a:r>
              <a:rPr lang="fr-FR" sz="2400" dirty="0" smtClean="0"/>
              <a:t>d'une embolie pulmonaire (10 à 30 %)</a:t>
            </a:r>
            <a:br>
              <a:rPr lang="fr-FR" sz="2400" dirty="0" smtClean="0"/>
            </a:br>
            <a:r>
              <a:rPr lang="fr-FR" sz="2400" dirty="0" smtClean="0"/>
              <a:t> des cas) ou des chutes traumatiques ;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réaction dépressive </a:t>
            </a:r>
            <a:r>
              <a:rPr lang="fr-FR" sz="2400" dirty="0" smtClean="0"/>
              <a:t>(autolyse)</a:t>
            </a:r>
            <a:br>
              <a:rPr lang="fr-FR" sz="2400" dirty="0" smtClean="0"/>
            </a:br>
            <a:endParaRPr lang="fr-FR" sz="2400" dirty="0" smtClean="0"/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Traitement étiologique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Un </a:t>
            </a:r>
            <a:r>
              <a:rPr lang="fr-FR" sz="2400" dirty="0" smtClean="0"/>
              <a:t>seul médicament : </a:t>
            </a:r>
            <a:r>
              <a:rPr lang="fr-FR" sz="2400" dirty="0" smtClean="0">
                <a:solidFill>
                  <a:srgbClr val="FF6600"/>
                </a:solidFill>
              </a:rPr>
              <a:t>riluzole</a:t>
            </a:r>
            <a:r>
              <a:rPr lang="fr-FR" sz="2400" dirty="0" smtClean="0"/>
              <a:t>, 50 mg matin et soir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(</a:t>
            </a:r>
            <a:r>
              <a:rPr lang="fr-FR" sz="2400" dirty="0" smtClean="0"/>
              <a:t>pas de </a:t>
            </a:r>
            <a:r>
              <a:rPr lang="fr-FR" sz="2400" dirty="0" err="1" smtClean="0"/>
              <a:t>titration</a:t>
            </a:r>
            <a:r>
              <a:rPr lang="fr-FR" sz="2400" dirty="0" smtClean="0"/>
              <a:t>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Surveillance </a:t>
            </a:r>
            <a:r>
              <a:rPr lang="fr-FR" sz="2400" dirty="0" smtClean="0">
                <a:solidFill>
                  <a:srgbClr val="FF6600"/>
                </a:solidFill>
              </a:rPr>
              <a:t>biologique </a:t>
            </a:r>
            <a:r>
              <a:rPr lang="fr-FR" sz="2400" dirty="0" smtClean="0"/>
              <a:t>(NFS, TGO, TGP, γGT, phosphatases</a:t>
            </a:r>
            <a:r>
              <a:rPr lang="fr-FR" sz="2400" dirty="0" smtClean="0"/>
              <a:t> 	alcalines</a:t>
            </a:r>
            <a:r>
              <a:rPr lang="fr-FR" sz="2400" dirty="0" smtClean="0"/>
              <a:t>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Principaux </a:t>
            </a:r>
            <a:r>
              <a:rPr lang="fr-FR" sz="2400" dirty="0" smtClean="0">
                <a:solidFill>
                  <a:srgbClr val="FF6600"/>
                </a:solidFill>
              </a:rPr>
              <a:t>effets secondaires </a:t>
            </a:r>
            <a:r>
              <a:rPr lang="fr-FR" sz="2400" dirty="0" smtClean="0"/>
              <a:t>: troubles digestifs (10 %),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hépatite </a:t>
            </a:r>
            <a:r>
              <a:rPr lang="fr-FR" sz="2400" dirty="0" smtClean="0"/>
              <a:t>médicamenteuse (5 %)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Améliore </a:t>
            </a:r>
            <a:r>
              <a:rPr lang="fr-FR" sz="2400" dirty="0" smtClean="0"/>
              <a:t>le pronostic de </a:t>
            </a:r>
            <a:r>
              <a:rPr lang="fr-FR" sz="2400" dirty="0" smtClean="0">
                <a:solidFill>
                  <a:srgbClr val="FF6600"/>
                </a:solidFill>
              </a:rPr>
              <a:t>quelques mois </a:t>
            </a:r>
            <a:r>
              <a:rPr lang="fr-FR" sz="2400" dirty="0" smtClean="0"/>
              <a:t>si prescrit dès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les </a:t>
            </a:r>
            <a:r>
              <a:rPr lang="fr-FR" sz="2400" dirty="0" smtClean="0"/>
              <a:t>phases précoces (avant la tétraplégie)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687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Traitements symptomatiques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Stase </a:t>
            </a:r>
            <a:r>
              <a:rPr lang="fr-FR" sz="2400" dirty="0" smtClean="0">
                <a:solidFill>
                  <a:srgbClr val="FF6600"/>
                </a:solidFill>
              </a:rPr>
              <a:t>salivaire </a:t>
            </a:r>
            <a:r>
              <a:rPr lang="fr-FR" sz="2400" dirty="0" smtClean="0"/>
              <a:t>: </a:t>
            </a:r>
            <a:r>
              <a:rPr lang="fr-FR" sz="2400" dirty="0" err="1" smtClean="0"/>
              <a:t>amitryptiline</a:t>
            </a:r>
            <a:r>
              <a:rPr lang="fr-FR" sz="2400" dirty="0" smtClean="0"/>
              <a:t>, patchs de scopolamine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Rire </a:t>
            </a:r>
            <a:r>
              <a:rPr lang="fr-FR" sz="2400" dirty="0" smtClean="0">
                <a:solidFill>
                  <a:srgbClr val="FF6600"/>
                </a:solidFill>
              </a:rPr>
              <a:t>et pleurer spasmodiques </a:t>
            </a:r>
            <a:r>
              <a:rPr lang="fr-FR" sz="2400" dirty="0" smtClean="0"/>
              <a:t>: antidépresseurs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Crampes </a:t>
            </a:r>
            <a:r>
              <a:rPr lang="fr-FR" sz="2400" dirty="0" smtClean="0"/>
              <a:t>: association </a:t>
            </a:r>
            <a:r>
              <a:rPr lang="fr-FR" sz="2400" dirty="0" err="1" smtClean="0"/>
              <a:t>quinine-thiamine</a:t>
            </a:r>
            <a:r>
              <a:rPr lang="fr-FR" sz="2400" dirty="0" smtClean="0"/>
              <a:t> ou, si crampes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sévères</a:t>
            </a:r>
            <a:r>
              <a:rPr lang="fr-FR" sz="2400" dirty="0" smtClean="0"/>
              <a:t>, </a:t>
            </a:r>
            <a:r>
              <a:rPr lang="fr-FR" sz="2400" dirty="0" err="1" smtClean="0"/>
              <a:t>amiodarone</a:t>
            </a:r>
            <a:r>
              <a:rPr lang="fr-FR" sz="2400" dirty="0" smtClean="0"/>
              <a:t>.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Douleurs </a:t>
            </a:r>
            <a:r>
              <a:rPr lang="fr-FR" sz="2400" dirty="0" smtClean="0"/>
              <a:t>: antalgique de classe adaptée,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pas </a:t>
            </a:r>
            <a:r>
              <a:rPr lang="fr-FR" sz="2400" dirty="0" smtClean="0"/>
              <a:t>de contre-indication des morphiniques.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Spasticité </a:t>
            </a:r>
            <a:r>
              <a:rPr lang="fr-FR" sz="2400" dirty="0" smtClean="0"/>
              <a:t>: </a:t>
            </a:r>
            <a:r>
              <a:rPr lang="fr-FR" sz="2400" dirty="0" err="1" smtClean="0"/>
              <a:t>baclofène</a:t>
            </a:r>
            <a:r>
              <a:rPr lang="fr-FR" sz="2400" dirty="0" smtClean="0"/>
              <a:t> (éviter de principe le </a:t>
            </a:r>
            <a:r>
              <a:rPr lang="fr-FR" sz="2400" dirty="0" err="1" smtClean="0"/>
              <a:t>dantrolène</a:t>
            </a:r>
            <a:r>
              <a:rPr lang="fr-FR" sz="2400" dirty="0" smtClean="0"/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du </a:t>
            </a:r>
            <a:r>
              <a:rPr lang="fr-FR" sz="2400" dirty="0" smtClean="0"/>
              <a:t>fait de son </a:t>
            </a:r>
            <a:r>
              <a:rPr lang="fr-FR" sz="2400" dirty="0" err="1" smtClean="0"/>
              <a:t>hépatotoxicité</a:t>
            </a:r>
            <a:r>
              <a:rPr lang="fr-FR" sz="2400" dirty="0" smtClean="0"/>
              <a:t> qui pourrait s'ajouter à celle du</a:t>
            </a:r>
            <a:r>
              <a:rPr lang="fr-FR" sz="2400" dirty="0" smtClean="0"/>
              <a:t> 	riluzole</a:t>
            </a:r>
            <a:r>
              <a:rPr lang="fr-FR" sz="2400" dirty="0" smtClean="0"/>
              <a:t>).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Héparine </a:t>
            </a:r>
            <a:r>
              <a:rPr lang="fr-FR" sz="2400" dirty="0" smtClean="0"/>
              <a:t>de bas poids moléculaire 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FF6600"/>
                </a:solidFill>
              </a:rPr>
              <a:t>prévention </a:t>
            </a:r>
            <a:r>
              <a:rPr lang="fr-FR" sz="2400" dirty="0" smtClean="0">
                <a:solidFill>
                  <a:srgbClr val="FF6600"/>
                </a:solidFill>
              </a:rPr>
              <a:t>de l'embolie pulmonaire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chez </a:t>
            </a:r>
            <a:r>
              <a:rPr lang="fr-FR" sz="2400" dirty="0" smtClean="0"/>
              <a:t>les sujets paraplégiques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433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Traitements des complications vitales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Insuffisance respiratoire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FF6600"/>
                </a:solidFill>
              </a:rPr>
              <a:t>Ventilation non invasive au masque </a:t>
            </a:r>
            <a:r>
              <a:rPr lang="fr-FR" sz="2400" dirty="0" smtClean="0"/>
              <a:t>si capacité vitale </a:t>
            </a:r>
            <a:br>
              <a:rPr lang="fr-FR" sz="2400" dirty="0" smtClean="0"/>
            </a:br>
            <a:r>
              <a:rPr lang="fr-FR" sz="2400" dirty="0" smtClean="0"/>
              <a:t>	trop basse ou hypercapnie ou </a:t>
            </a:r>
            <a:r>
              <a:rPr lang="fr-FR" sz="2400" dirty="0" err="1" smtClean="0"/>
              <a:t>désaturation</a:t>
            </a:r>
            <a:r>
              <a:rPr lang="fr-FR" sz="2400" dirty="0" smtClean="0"/>
              <a:t> nocturne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u="sng" dirty="0" smtClean="0"/>
              <a:t>Attention </a:t>
            </a:r>
            <a:r>
              <a:rPr lang="fr-FR" sz="2400" dirty="0" smtClean="0"/>
              <a:t>: pas d'appareillage à pression positive </a:t>
            </a:r>
            <a:br>
              <a:rPr lang="fr-FR" sz="2400" dirty="0" smtClean="0"/>
            </a:br>
            <a:r>
              <a:rPr lang="fr-FR" sz="2400" dirty="0" smtClean="0"/>
              <a:t>	continue</a:t>
            </a:r>
            <a:br>
              <a:rPr lang="fr-FR" sz="2400" dirty="0" smtClean="0"/>
            </a:br>
            <a:r>
              <a:rPr lang="fr-FR" sz="2400" dirty="0" smtClean="0"/>
              <a:t>Dénutrition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err="1" smtClean="0">
                <a:solidFill>
                  <a:srgbClr val="FF6600"/>
                </a:solidFill>
              </a:rPr>
              <a:t>Gastrostomie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(endoscopique percutanée ou radiologique) </a:t>
            </a:r>
            <a:br>
              <a:rPr lang="fr-FR" sz="2400" dirty="0" smtClean="0"/>
            </a:br>
            <a:r>
              <a:rPr lang="fr-FR" sz="2400" dirty="0" smtClean="0"/>
              <a:t>	si perte de poids &gt; 10 % du poids corporel </a:t>
            </a:r>
            <a:br>
              <a:rPr lang="fr-FR" sz="2400" dirty="0" smtClean="0"/>
            </a:br>
            <a:r>
              <a:rPr lang="fr-FR" sz="2400" dirty="0" smtClean="0"/>
              <a:t>	ou perte de poids rapide </a:t>
            </a:r>
            <a:br>
              <a:rPr lang="fr-FR" sz="2400" dirty="0" smtClean="0"/>
            </a:br>
            <a:r>
              <a:rPr lang="fr-FR" sz="2400" dirty="0" smtClean="0"/>
              <a:t>	ou fausses routes fréquentes </a:t>
            </a:r>
            <a:br>
              <a:rPr lang="fr-FR" sz="2400" dirty="0" smtClean="0"/>
            </a:br>
            <a:r>
              <a:rPr lang="fr-FR" sz="2400" dirty="0" smtClean="0"/>
              <a:t>	ou repas durant plus de 45 minutes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u="sng" dirty="0" smtClean="0"/>
              <a:t>Attention </a:t>
            </a:r>
            <a:r>
              <a:rPr lang="fr-FR" sz="2400" dirty="0" smtClean="0"/>
              <a:t>: contre-indication si IR </a:t>
            </a:r>
            <a:br>
              <a:rPr lang="fr-FR" sz="2400" dirty="0" smtClean="0"/>
            </a:br>
            <a:r>
              <a:rPr lang="fr-FR" sz="2400" dirty="0" smtClean="0"/>
              <a:t>	majeure (ventilation &gt; 16 heures/24).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433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Prise en charge globale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kinésithérapie </a:t>
            </a:r>
            <a:r>
              <a:rPr lang="fr-FR" sz="2400" dirty="0" smtClean="0"/>
              <a:t>: mobilisation pour prévenir les blocages </a:t>
            </a:r>
            <a:br>
              <a:rPr lang="fr-FR" sz="2400" dirty="0" smtClean="0"/>
            </a:br>
            <a:r>
              <a:rPr lang="fr-FR" sz="2400" dirty="0" smtClean="0"/>
              <a:t>articulaires, drainage bronchique, apprentissages et </a:t>
            </a:r>
            <a:br>
              <a:rPr lang="fr-FR" sz="2400" dirty="0" smtClean="0"/>
            </a:br>
            <a:r>
              <a:rPr lang="fr-FR" sz="2400" dirty="0" smtClean="0"/>
              <a:t>adaptations vis-à-vis du handicap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orthophonie </a:t>
            </a:r>
            <a:r>
              <a:rPr lang="fr-FR" sz="2400" dirty="0" smtClean="0"/>
              <a:t>: rééducation à la parole et la déglutition </a:t>
            </a:r>
            <a:br>
              <a:rPr lang="fr-FR" sz="2400" dirty="0" smtClean="0"/>
            </a:br>
            <a:r>
              <a:rPr lang="fr-FR" sz="2400" dirty="0" smtClean="0"/>
              <a:t>avec apprentissage des postures limitant les fausses routes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surveillance nutritionnelle </a:t>
            </a:r>
            <a:r>
              <a:rPr lang="fr-FR" sz="2400" dirty="0" smtClean="0"/>
              <a:t>: pesée hebdomadaire, </a:t>
            </a:r>
            <a:br>
              <a:rPr lang="fr-FR" sz="2400" dirty="0" smtClean="0"/>
            </a:br>
            <a:r>
              <a:rPr lang="fr-FR" sz="2400" dirty="0" smtClean="0"/>
              <a:t>suppléments alimentaires, </a:t>
            </a:r>
            <a:r>
              <a:rPr lang="fr-FR" sz="2400" dirty="0" err="1" smtClean="0"/>
              <a:t>gastrostomie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soutien psychologique </a:t>
            </a:r>
            <a:r>
              <a:rPr lang="fr-FR" sz="2400" dirty="0" smtClean="0"/>
              <a:t>: pour le patient et son entourage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soutien social </a:t>
            </a:r>
            <a:r>
              <a:rPr lang="fr-FR" sz="2400" dirty="0" smtClean="0"/>
              <a:t>: pour faciliter les aides au</a:t>
            </a:r>
            <a:br>
              <a:rPr lang="fr-FR" sz="2400" dirty="0" smtClean="0"/>
            </a:br>
            <a:r>
              <a:rPr lang="fr-FR" sz="2400" dirty="0" smtClean="0"/>
              <a:t>domicile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55575"/>
            <a:ext cx="7772400" cy="1470025"/>
          </a:xfrm>
        </p:spPr>
        <p:txBody>
          <a:bodyPr/>
          <a:lstStyle/>
          <a:p>
            <a:r>
              <a:rPr lang="fr-FR" dirty="0" smtClean="0"/>
              <a:t>Chapitre 3 : SLA</a:t>
            </a:r>
            <a:endParaRPr lang="fr-FR" dirty="0"/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079" y="10795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als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79" y="2057400"/>
            <a:ext cx="1460500" cy="2438400"/>
          </a:xfrm>
          <a:prstGeom prst="rect">
            <a:avLst/>
          </a:prstGeom>
        </p:spPr>
      </p:pic>
      <p:pic>
        <p:nvPicPr>
          <p:cNvPr id="9" name="Image 8" descr="alstongue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09" y="5054600"/>
            <a:ext cx="2097870" cy="1461516"/>
          </a:xfrm>
          <a:prstGeom prst="rect">
            <a:avLst/>
          </a:prstGeom>
        </p:spPr>
      </p:pic>
      <p:pic>
        <p:nvPicPr>
          <p:cNvPr id="10" name="Image 9" descr="bulbpalsyfac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00" y="5054599"/>
            <a:ext cx="904240" cy="1466335"/>
          </a:xfrm>
          <a:prstGeom prst="rect">
            <a:avLst/>
          </a:prstGeom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1433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Prise en charge globale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Surveillance d'un patient SLA :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suivi neurologique </a:t>
            </a:r>
            <a:r>
              <a:rPr lang="fr-FR" sz="2400" dirty="0" smtClean="0"/>
              <a:t>trimestriel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pesée </a:t>
            </a:r>
            <a:r>
              <a:rPr lang="fr-FR" sz="2400" dirty="0" smtClean="0"/>
              <a:t>hebdomadaire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bilan nutritionnel </a:t>
            </a:r>
            <a:r>
              <a:rPr lang="fr-FR" sz="2400" dirty="0" smtClean="0"/>
              <a:t>trimestriel 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capacité vitale, gazométrie et oxymétrie nocturne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au moins semestrielles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Chapitre 4 : Neuropathies périphériques</a:t>
            </a:r>
            <a:endParaRPr lang="fr-FR" sz="2400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1685925"/>
            <a:ext cx="7772400" cy="1470025"/>
          </a:xfrm>
        </p:spPr>
        <p:txBody>
          <a:bodyPr/>
          <a:lstStyle/>
          <a:p>
            <a:r>
              <a:rPr lang="fr-FR" dirty="0" smtClean="0"/>
              <a:t>Pathologies</a:t>
            </a:r>
            <a:br>
              <a:rPr lang="fr-FR" dirty="0" smtClean="0"/>
            </a:br>
            <a:r>
              <a:rPr lang="fr-FR" dirty="0" smtClean="0"/>
              <a:t>neuromusculaires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952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Neuropathies périphériques</a:t>
            </a:r>
            <a:endParaRPr lang="fr-FR" dirty="0"/>
          </a:p>
        </p:txBody>
      </p:sp>
      <p:pic>
        <p:nvPicPr>
          <p:cNvPr id="6" name="Image 5" descr="chap15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48"/>
            <a:ext cx="9144000" cy="654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ENMG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sensitive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NP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err="1" smtClean="0">
                <a:solidFill>
                  <a:srgbClr val="FF6600"/>
                </a:solidFill>
              </a:rPr>
              <a:t>sensitivo-motrice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NP avec composante autonome</a:t>
            </a:r>
            <a:br>
              <a:rPr lang="fr-FR" sz="2400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grosses fibres myélinisées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petites fibres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ENMG parfois normal</a:t>
            </a:r>
            <a:br>
              <a:rPr lang="fr-FR" sz="2400" dirty="0" smtClean="0"/>
            </a:br>
            <a:r>
              <a:rPr lang="fr-FR" sz="2400" dirty="0" smtClean="0"/>
              <a:t>	-	RCS</a:t>
            </a:r>
            <a:br>
              <a:rPr lang="fr-FR" sz="2400" dirty="0" smtClean="0"/>
            </a:br>
            <a:r>
              <a:rPr lang="fr-FR" sz="2400" dirty="0" smtClean="0"/>
              <a:t>	- 	variabilité de l’espace RR</a:t>
            </a:r>
            <a:br>
              <a:rPr lang="fr-FR" sz="2400" dirty="0" smtClean="0"/>
            </a:br>
            <a:r>
              <a:rPr lang="fr-FR" sz="2400" dirty="0" smtClean="0"/>
              <a:t>	-	PEL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4 : 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0" y="-137625"/>
            <a:ext cx="9144000" cy="1470025"/>
          </a:xfrm>
        </p:spPr>
        <p:txBody>
          <a:bodyPr/>
          <a:lstStyle/>
          <a:p>
            <a:r>
              <a:rPr lang="fr-FR" dirty="0" smtClean="0"/>
              <a:t>Chapitre 1 : Myasthénie</a:t>
            </a:r>
            <a:endParaRPr lang="fr-FR" dirty="0"/>
          </a:p>
        </p:txBody>
      </p:sp>
      <p:pic>
        <p:nvPicPr>
          <p:cNvPr id="9" name="Image 8" descr="myasthén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5715000"/>
          </a:xfrm>
          <a:prstGeom prst="rect">
            <a:avLst/>
          </a:prstGeom>
        </p:spPr>
      </p:pic>
      <p:pic>
        <p:nvPicPr>
          <p:cNvPr id="10" name="myasthéni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1684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524000" algn="l"/>
                <a:tab pos="25146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ENMG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err="1" smtClean="0">
                <a:solidFill>
                  <a:srgbClr val="FF6600"/>
                </a:solidFill>
              </a:rPr>
              <a:t>Poly-NP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3366FF"/>
                </a:solidFill>
              </a:rPr>
              <a:t>LD </a:t>
            </a:r>
            <a:r>
              <a:rPr lang="fr-FR" sz="2400" dirty="0" smtClean="0"/>
              <a:t>: </a:t>
            </a:r>
            <a:r>
              <a:rPr lang="fr-FR" sz="2400" b="1" dirty="0" smtClean="0">
                <a:solidFill>
                  <a:srgbClr val="3366FF"/>
                </a:solidFill>
              </a:rPr>
              <a:t>symétrique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synchrone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distale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polytronculaires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b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PRN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fr-FR" sz="2400" b="1" dirty="0" smtClean="0">
                <a:solidFill>
                  <a:srgbClr val="3366FF"/>
                </a:solidFill>
              </a:rPr>
              <a:t>NLD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distal (</a:t>
            </a: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polytronculaires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 et proximal (</a:t>
            </a: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polyradiculaires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err="1" smtClean="0">
                <a:solidFill>
                  <a:srgbClr val="FF6600"/>
                </a:solidFill>
              </a:rPr>
              <a:t>Mono-NP</a:t>
            </a:r>
            <a:r>
              <a:rPr lang="fr-FR" sz="2400" dirty="0" smtClean="0">
                <a:solidFill>
                  <a:srgbClr val="FF6600"/>
                </a:solidFill>
              </a:rPr>
              <a:t> simple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: 	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tronculaire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		</a:t>
            </a: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plexuelle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		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radiculaire</a:t>
            </a:r>
            <a:b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err="1" smtClean="0">
                <a:solidFill>
                  <a:srgbClr val="FF6600"/>
                </a:solidFill>
              </a:rPr>
              <a:t>Mono-NP</a:t>
            </a:r>
            <a:r>
              <a:rPr lang="fr-FR" sz="2400" dirty="0" smtClean="0">
                <a:solidFill>
                  <a:srgbClr val="FF6600"/>
                </a:solidFill>
              </a:rPr>
              <a:t> multiple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2400" b="1" dirty="0" smtClean="0">
                <a:solidFill>
                  <a:srgbClr val="3366FF"/>
                </a:solidFill>
              </a:rPr>
              <a:t>asymétrique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asynchrone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multitronculaires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ou 												</a:t>
            </a: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multiradiculaires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err="1" smtClean="0">
                <a:solidFill>
                  <a:srgbClr val="FF6600"/>
                </a:solidFill>
              </a:rPr>
              <a:t>NeuronoP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: 	</a:t>
            </a:r>
            <a:r>
              <a:rPr lang="fr-FR" sz="2400" b="1" dirty="0" smtClean="0">
                <a:solidFill>
                  <a:srgbClr val="3366FF"/>
                </a:solidFill>
              </a:rPr>
              <a:t>NLD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(versant sensitif) : abolition des réponses sensitives 			aux 4 membres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métamérique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(versant moteur)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		- épaule (C5+C6)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		-	main (C8+D1)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4 : 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ENMG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axonale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ou </a:t>
            </a:r>
            <a:r>
              <a:rPr lang="fr-FR" sz="2400" dirty="0" smtClean="0">
                <a:solidFill>
                  <a:srgbClr val="FF6600"/>
                </a:solidFill>
              </a:rPr>
              <a:t>neuronale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tracés neurogènes à l’EMG (si composante motrice)</a:t>
            </a:r>
            <a:br>
              <a:rPr lang="fr-FR" sz="2400" dirty="0" smtClean="0"/>
            </a:br>
            <a:r>
              <a:rPr lang="fr-FR" sz="2400" dirty="0" smtClean="0"/>
              <a:t>	-	VCN normales (ou modérément ralenties)</a:t>
            </a:r>
            <a:br>
              <a:rPr lang="fr-FR" sz="2400" dirty="0" smtClean="0"/>
            </a:br>
            <a:r>
              <a:rPr lang="fr-FR" sz="2400" dirty="0" smtClean="0"/>
              <a:t>	-	baisse d’amplitude du potentiel d’action de la réponse motrice </a:t>
            </a:r>
            <a:br>
              <a:rPr lang="fr-FR" sz="2400" dirty="0" smtClean="0"/>
            </a:br>
            <a:r>
              <a:rPr lang="fr-FR" sz="2400" dirty="0" smtClean="0"/>
              <a:t>	-	baisse d’amplitude du potentiel d’action de la réponse sensitive 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démyélinisante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tracés EMG normaux (en l’absence d’</a:t>
            </a:r>
            <a:r>
              <a:rPr lang="fr-FR" sz="2400" dirty="0" err="1" smtClean="0"/>
              <a:t>axonopathie</a:t>
            </a:r>
            <a:r>
              <a:rPr lang="fr-FR" sz="2400" dirty="0" smtClean="0"/>
              <a:t> secondaire et 		de BC) </a:t>
            </a:r>
            <a:br>
              <a:rPr lang="fr-FR" sz="2400" dirty="0" smtClean="0"/>
            </a:br>
            <a:r>
              <a:rPr lang="fr-FR" sz="2400" dirty="0" smtClean="0"/>
              <a:t>	-	VCN ralenties (VCM, LDM, VCS, H, F)</a:t>
            </a:r>
            <a:br>
              <a:rPr lang="fr-FR" sz="2400" dirty="0" smtClean="0"/>
            </a:br>
            <a:r>
              <a:rPr lang="fr-FR" sz="2400" dirty="0" smtClean="0"/>
              <a:t>	-	dispersion et BC 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4 : 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4 : 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COMPERE dispers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781" y="1917700"/>
            <a:ext cx="5201919" cy="416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ENMG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subaigüe/aigüe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BC</a:t>
            </a:r>
            <a:br>
              <a:rPr lang="fr-FR" sz="2400" dirty="0" smtClean="0"/>
            </a:br>
            <a:r>
              <a:rPr lang="fr-FR" sz="2400" dirty="0" smtClean="0"/>
              <a:t>	-	PUM </a:t>
            </a:r>
            <a:r>
              <a:rPr lang="fr-FR" sz="2400" dirty="0" err="1" smtClean="0"/>
              <a:t>polyphasiques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PUM de taille normale ou modérément augmentée</a:t>
            </a:r>
            <a:br>
              <a:rPr lang="fr-FR" sz="2400" dirty="0" smtClean="0"/>
            </a:br>
            <a:r>
              <a:rPr lang="fr-FR" sz="2400" dirty="0" smtClean="0"/>
              <a:t>	-	signes de dénervation active (fibrillations, pointes positives)</a:t>
            </a:r>
            <a:br>
              <a:rPr lang="fr-FR" sz="2400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chronique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peu ou pas de dénervation active</a:t>
            </a:r>
            <a:br>
              <a:rPr lang="fr-FR" sz="2400" dirty="0" smtClean="0"/>
            </a:br>
            <a:r>
              <a:rPr lang="fr-FR" sz="2400" dirty="0" smtClean="0"/>
              <a:t>	-	peu ou pas de PUM </a:t>
            </a:r>
            <a:r>
              <a:rPr lang="fr-FR" sz="2400" dirty="0" err="1" smtClean="0"/>
              <a:t>polyphasiques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PUM de taille nettement augmentée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-152400" y="952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pic>
        <p:nvPicPr>
          <p:cNvPr id="5" name="Picture 17" descr="C:\Mes documents\TRU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3504" y="46038"/>
            <a:ext cx="17303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Clinique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aigüe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aggravation &lt; 4 semaines</a:t>
            </a:r>
            <a:br>
              <a:rPr lang="fr-FR" sz="2400" dirty="0" smtClean="0"/>
            </a:br>
            <a:r>
              <a:rPr lang="fr-FR" sz="2400" dirty="0" smtClean="0"/>
              <a:t>	-	très symptomatique</a:t>
            </a:r>
            <a:br>
              <a:rPr lang="fr-FR" sz="2400" dirty="0" smtClean="0"/>
            </a:br>
            <a:r>
              <a:rPr lang="fr-FR" sz="2400" dirty="0" smtClean="0"/>
              <a:t>	-	ENMG parfois peu perturbé</a:t>
            </a:r>
            <a:br>
              <a:rPr lang="fr-FR" sz="2400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chronique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aggravation &gt; 12 semaines</a:t>
            </a:r>
            <a:br>
              <a:rPr lang="fr-FR" sz="2400" dirty="0" smtClean="0"/>
            </a:br>
            <a:r>
              <a:rPr lang="fr-FR" sz="2400" dirty="0" smtClean="0"/>
              <a:t>	-	parfois peu symptomatique (voire </a:t>
            </a:r>
            <a:r>
              <a:rPr lang="fr-FR" sz="2400" dirty="0" err="1" smtClean="0"/>
              <a:t>infraclinique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- ENMG toujours parlant</a:t>
            </a:r>
            <a:br>
              <a:rPr lang="fr-FR" sz="2400" dirty="0" smtClean="0"/>
            </a:br>
            <a:r>
              <a:rPr lang="fr-FR" sz="2400" dirty="0" smtClean="0"/>
              <a:t>NP </a:t>
            </a:r>
            <a:r>
              <a:rPr lang="fr-FR" sz="2400" dirty="0" smtClean="0">
                <a:solidFill>
                  <a:srgbClr val="FF6600"/>
                </a:solidFill>
              </a:rPr>
              <a:t>subaigüe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aggravation entre 4 et 12 semaines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4 : 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Clinique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Signes moteurs</a:t>
            </a:r>
            <a:br>
              <a:rPr lang="fr-FR" sz="2400" dirty="0" smtClean="0"/>
            </a:br>
            <a:r>
              <a:rPr lang="fr-FR" sz="2400" dirty="0" smtClean="0"/>
              <a:t>Signes sensitifs</a:t>
            </a:r>
            <a:br>
              <a:rPr lang="fr-FR" sz="2400" dirty="0" smtClean="0"/>
            </a:br>
            <a:r>
              <a:rPr lang="fr-FR" sz="2400" dirty="0" smtClean="0"/>
              <a:t>Signes neurovégétatifs</a:t>
            </a:r>
            <a:br>
              <a:rPr lang="fr-FR" sz="2400" dirty="0" smtClean="0"/>
            </a:br>
            <a:r>
              <a:rPr lang="fr-FR" sz="2400" dirty="0" smtClean="0"/>
              <a:t>ATCD médicaux : médicaments, alcool</a:t>
            </a:r>
            <a:br>
              <a:rPr lang="fr-FR" sz="2400" dirty="0" smtClean="0"/>
            </a:br>
            <a:r>
              <a:rPr lang="fr-FR" sz="2400" dirty="0" smtClean="0"/>
              <a:t>ATCD familiaux : formes héréditaires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4 : 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433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Classification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err="1" smtClean="0">
                <a:solidFill>
                  <a:srgbClr val="FF6600"/>
                </a:solidFill>
              </a:rPr>
              <a:t>électro-clinique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u="sng" dirty="0" smtClean="0"/>
              <a:t>Atteintes focales</a:t>
            </a:r>
            <a:r>
              <a:rPr lang="fr-FR" sz="2400" dirty="0" smtClean="0"/>
              <a:t> (</a:t>
            </a:r>
            <a:r>
              <a:rPr lang="fr-FR" sz="2400" dirty="0" err="1" smtClean="0">
                <a:solidFill>
                  <a:srgbClr val="FF6600"/>
                </a:solidFill>
              </a:rPr>
              <a:t>Mono-NP</a:t>
            </a:r>
            <a:r>
              <a:rPr lang="fr-FR" sz="2400" dirty="0" smtClean="0">
                <a:solidFill>
                  <a:srgbClr val="FF6600"/>
                </a:solidFill>
              </a:rPr>
              <a:t> simples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-	radiculaire : sciatique</a:t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dirty="0" err="1" smtClean="0"/>
              <a:t>plexuelle</a:t>
            </a:r>
            <a:r>
              <a:rPr lang="fr-FR" sz="2400" dirty="0" smtClean="0"/>
              <a:t> : </a:t>
            </a:r>
            <a:r>
              <a:rPr lang="fr-FR" sz="2400" dirty="0" err="1" smtClean="0"/>
              <a:t>Parsonage</a:t>
            </a:r>
            <a:r>
              <a:rPr lang="fr-FR" sz="2400" dirty="0" smtClean="0"/>
              <a:t> et Turner</a:t>
            </a:r>
            <a:br>
              <a:rPr lang="fr-FR" sz="2400" dirty="0" smtClean="0"/>
            </a:br>
            <a:r>
              <a:rPr lang="fr-FR" sz="2400" dirty="0" smtClean="0"/>
              <a:t>	-	tronculaire : canal carpien, HNPP (épisode aigu) </a:t>
            </a:r>
            <a:br>
              <a:rPr lang="fr-FR" sz="2400" dirty="0" smtClean="0"/>
            </a:br>
            <a:r>
              <a:rPr lang="fr-FR" sz="2400" u="sng" dirty="0" smtClean="0"/>
              <a:t>Atteintes multifocales</a:t>
            </a:r>
            <a:r>
              <a:rPr lang="fr-FR" sz="2400" dirty="0" smtClean="0"/>
              <a:t> (</a:t>
            </a:r>
            <a:r>
              <a:rPr lang="fr-FR" sz="2400" dirty="0" err="1" smtClean="0">
                <a:solidFill>
                  <a:srgbClr val="FF6600"/>
                </a:solidFill>
              </a:rPr>
              <a:t>Mono-NP</a:t>
            </a:r>
            <a:r>
              <a:rPr lang="fr-FR" sz="2400" dirty="0" smtClean="0">
                <a:solidFill>
                  <a:srgbClr val="FF6600"/>
                </a:solidFill>
              </a:rPr>
              <a:t> multiples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-	aigües/subaigües : </a:t>
            </a:r>
            <a:r>
              <a:rPr lang="fr-FR" sz="2400" dirty="0" err="1" smtClean="0"/>
              <a:t>vascularite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subaigües/chroniques : lèpre</a:t>
            </a:r>
            <a:br>
              <a:rPr lang="fr-FR" sz="2400" dirty="0" smtClean="0"/>
            </a:br>
            <a:r>
              <a:rPr lang="fr-FR" sz="2400" u="sng" dirty="0" smtClean="0"/>
              <a:t>Atteintes généralisées</a:t>
            </a:r>
            <a:r>
              <a:rPr lang="fr-FR" sz="2400" dirty="0" smtClean="0"/>
              <a:t> (</a:t>
            </a:r>
            <a:r>
              <a:rPr lang="fr-FR" sz="2400" dirty="0" err="1" smtClean="0">
                <a:solidFill>
                  <a:srgbClr val="FF6600"/>
                </a:solidFill>
              </a:rPr>
              <a:t>Poly-NP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-	aigües/subaigües : SGB, </a:t>
            </a:r>
            <a:r>
              <a:rPr lang="fr-FR" sz="2400" dirty="0" err="1" smtClean="0"/>
              <a:t>Lyme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subaigües/chroniques : démyélinisant (PRNC), axonal (toxiques, 		alcool)</a:t>
            </a:r>
            <a:br>
              <a:rPr lang="fr-FR" sz="2400" dirty="0" smtClean="0"/>
            </a:br>
            <a:r>
              <a:rPr lang="fr-FR" sz="2400" dirty="0" smtClean="0"/>
              <a:t>	-	chroniques : acquises (diabète), héréditaires (CMT)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952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smtClean="0">
                <a:solidFill>
                  <a:srgbClr val="FF6600"/>
                </a:solidFill>
              </a:rPr>
              <a:t>Examens paracliniques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b="1" dirty="0" smtClean="0">
                <a:solidFill>
                  <a:srgbClr val="FF6600"/>
                </a:solidFill>
              </a:rPr>
              <a:t>ENMG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b="1" dirty="0" smtClean="0"/>
              <a:t>Bilan </a:t>
            </a:r>
            <a:r>
              <a:rPr lang="fr-FR" sz="2400" b="1" dirty="0" smtClean="0"/>
              <a:t>biologique de base </a:t>
            </a:r>
            <a:r>
              <a:rPr lang="fr-FR" sz="2400" dirty="0" smtClean="0"/>
              <a:t>: NFS, VS-CRP, glycémie à jeun et 2</a:t>
            </a:r>
            <a:r>
              <a:rPr lang="fr-FR" sz="2400" dirty="0" smtClean="0"/>
              <a:t> 	heures </a:t>
            </a:r>
            <a:r>
              <a:rPr lang="fr-FR" sz="2400" dirty="0" smtClean="0"/>
              <a:t>après la prise de 75 g glucose per os, ionogramme,</a:t>
            </a:r>
            <a:r>
              <a:rPr lang="fr-FR" sz="2400" dirty="0" smtClean="0"/>
              <a:t> 	calcémie</a:t>
            </a:r>
            <a:r>
              <a:rPr lang="fr-FR" sz="2400" dirty="0" smtClean="0"/>
              <a:t>, bilans hépatique, rénal et thyroïdien, TP-TCA,</a:t>
            </a:r>
            <a:r>
              <a:rPr lang="fr-FR" sz="2400" dirty="0" smtClean="0"/>
              <a:t> 	</a:t>
            </a:r>
            <a:r>
              <a:rPr lang="fr-FR" sz="2400" dirty="0" err="1" smtClean="0"/>
              <a:t>immunofixation</a:t>
            </a:r>
            <a:r>
              <a:rPr lang="fr-FR" sz="2400" dirty="0" smtClean="0"/>
              <a:t> </a:t>
            </a:r>
            <a:r>
              <a:rPr lang="fr-FR" sz="2400" dirty="0" smtClean="0"/>
              <a:t>des immunoglobulines du sérum à la recherche</a:t>
            </a:r>
            <a:r>
              <a:rPr lang="fr-FR" sz="2400" dirty="0" smtClean="0"/>
              <a:t> 	d’une </a:t>
            </a:r>
            <a:r>
              <a:rPr lang="fr-FR" sz="2400" dirty="0" err="1" smtClean="0"/>
              <a:t>gammapathie</a:t>
            </a:r>
            <a:r>
              <a:rPr lang="fr-FR" sz="2400" dirty="0" smtClean="0"/>
              <a:t> monoclonale, Vit B12.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b="1" dirty="0" smtClean="0"/>
              <a:t>PL </a:t>
            </a:r>
            <a:r>
              <a:rPr lang="fr-FR" sz="2400" b="1" dirty="0" smtClean="0"/>
              <a:t>et analyse du LCR</a:t>
            </a:r>
            <a:r>
              <a:rPr lang="fr-FR" sz="2400" dirty="0" smtClean="0"/>
              <a:t> : Il donne des arguments pour le caractère</a:t>
            </a:r>
            <a:r>
              <a:rPr lang="fr-FR" sz="2400" dirty="0" smtClean="0"/>
              <a:t> 	proximal </a:t>
            </a:r>
            <a:r>
              <a:rPr lang="fr-FR" sz="2400" dirty="0" smtClean="0"/>
              <a:t>(radiculaire ou neuronal) de l’atteinte </a:t>
            </a:r>
            <a:r>
              <a:rPr lang="fr-FR" sz="2400" dirty="0" err="1" smtClean="0"/>
              <a:t>neuropathique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(</a:t>
            </a:r>
            <a:r>
              <a:rPr lang="fr-FR" sz="2400" dirty="0" smtClean="0"/>
              <a:t>polyradiculonévrites et les neuronopathies sensitives)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b="1" dirty="0" smtClean="0"/>
              <a:t>Biopsie </a:t>
            </a:r>
            <a:r>
              <a:rPr lang="fr-FR" sz="2400" b="1" dirty="0" smtClean="0"/>
              <a:t>neuromusculaire </a:t>
            </a:r>
            <a:r>
              <a:rPr lang="fr-FR" sz="2400" dirty="0" smtClean="0"/>
              <a:t>: amylose, </a:t>
            </a:r>
            <a:r>
              <a:rPr lang="fr-FR" sz="2400" dirty="0" err="1" smtClean="0"/>
              <a:t>vascularite</a:t>
            </a:r>
            <a:r>
              <a:rPr lang="fr-FR" sz="2400" dirty="0" smtClean="0"/>
              <a:t>, lymphome, PRN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b="1" dirty="0" smtClean="0"/>
              <a:t>Imagerie </a:t>
            </a:r>
            <a:r>
              <a:rPr lang="fr-FR" sz="2400" dirty="0" smtClean="0"/>
              <a:t>: IRM, échographie</a:t>
            </a:r>
            <a:endParaRPr lang="fr-FR" sz="2400" b="1" dirty="0" smtClean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4 : 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err="1" smtClean="0">
                <a:solidFill>
                  <a:srgbClr val="FF6600"/>
                </a:solidFill>
              </a:rPr>
              <a:t>Polyneuropathies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err="1" smtClean="0">
                <a:solidFill>
                  <a:srgbClr val="FF6600"/>
                </a:solidFill>
              </a:rPr>
              <a:t>longueur-dépendante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err="1" smtClean="0">
                <a:solidFill>
                  <a:srgbClr val="FF6600"/>
                </a:solidFill>
              </a:rPr>
              <a:t>Poly-NP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smtClean="0">
                <a:solidFill>
                  <a:srgbClr val="FF6600"/>
                </a:solidFill>
              </a:rPr>
              <a:t>LD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Elles </a:t>
            </a:r>
            <a:r>
              <a:rPr lang="fr-FR" sz="2400" dirty="0" smtClean="0"/>
              <a:t>résultent d’une atteinte diffuse et symétrique intéressant les</a:t>
            </a:r>
            <a:r>
              <a:rPr lang="fr-FR" sz="2400" dirty="0" smtClean="0"/>
              <a:t> 	extrémités </a:t>
            </a:r>
            <a:r>
              <a:rPr lang="fr-FR" sz="2400" dirty="0" smtClean="0"/>
              <a:t>distales des fibres </a:t>
            </a:r>
            <a:r>
              <a:rPr lang="fr-FR" sz="2400" dirty="0" err="1" smtClean="0"/>
              <a:t>nerveuses</a:t>
            </a:r>
            <a:r>
              <a:rPr lang="fr-FR" sz="2400" dirty="0" err="1" smtClean="0"/>
              <a:t> -</a:t>
            </a:r>
            <a:r>
              <a:rPr lang="fr-FR" sz="2400" dirty="0" smtClean="0"/>
              <a:t>	Cette </a:t>
            </a:r>
            <a:r>
              <a:rPr lang="fr-FR" sz="2400" dirty="0" err="1" smtClean="0"/>
              <a:t>poly-NP</a:t>
            </a:r>
            <a:r>
              <a:rPr lang="fr-FR" sz="2400" dirty="0" smtClean="0"/>
              <a:t> débute donc au pied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Lorsqu’elle </a:t>
            </a:r>
            <a:r>
              <a:rPr lang="fr-FR" sz="2400" dirty="0" smtClean="0"/>
              <a:t>atteint le genou, les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manifestations </a:t>
            </a:r>
            <a:r>
              <a:rPr lang="fr-FR" sz="2400" dirty="0" smtClean="0"/>
              <a:t>touchent alors les mains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Lorsqu’elle </a:t>
            </a:r>
            <a:r>
              <a:rPr lang="fr-FR" sz="2400" dirty="0" smtClean="0"/>
              <a:t>atteint le coude, les fibres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de </a:t>
            </a:r>
            <a:r>
              <a:rPr lang="fr-FR" sz="2400" dirty="0" smtClean="0"/>
              <a:t>l’abdomen (plastron) et du scalp sont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touchées </a:t>
            </a:r>
            <a:r>
              <a:rPr lang="fr-FR" sz="2400" dirty="0" smtClean="0"/>
              <a:t>à leur tour</a:t>
            </a:r>
          </a:p>
        </p:txBody>
      </p:sp>
      <p:pic>
        <p:nvPicPr>
          <p:cNvPr id="7" name="Image 6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24" y="3708400"/>
            <a:ext cx="3205976" cy="233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1500" y="37084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4 : 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err="1" smtClean="0">
                <a:solidFill>
                  <a:srgbClr val="FF6600"/>
                </a:solidFill>
              </a:rPr>
              <a:t>Poly-NP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smtClean="0">
                <a:solidFill>
                  <a:srgbClr val="FF6600"/>
                </a:solidFill>
              </a:rPr>
              <a:t>LD :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>Clinique : 1. Troubles sensitifs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Souvent </a:t>
            </a:r>
            <a:r>
              <a:rPr lang="fr-FR" sz="2400" dirty="0" smtClean="0">
                <a:solidFill>
                  <a:srgbClr val="FF6600"/>
                </a:solidFill>
              </a:rPr>
              <a:t>initiaux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touchant les </a:t>
            </a:r>
            <a:r>
              <a:rPr lang="fr-FR" sz="2400" dirty="0" smtClean="0">
                <a:solidFill>
                  <a:srgbClr val="FF6600"/>
                </a:solidFill>
              </a:rPr>
              <a:t>extrémités </a:t>
            </a:r>
            <a:r>
              <a:rPr lang="fr-FR" sz="2400" dirty="0" smtClean="0"/>
              <a:t>des </a:t>
            </a:r>
            <a:r>
              <a:rPr lang="fr-FR" sz="2400" dirty="0" smtClean="0">
                <a:solidFill>
                  <a:srgbClr val="FF6600"/>
                </a:solidFill>
              </a:rPr>
              <a:t>MI </a:t>
            </a:r>
            <a:r>
              <a:rPr lang="fr-FR" sz="2400" dirty="0" smtClean="0"/>
              <a:t>(paresthésies permanentes, dysesthésies, brûlures). </a:t>
            </a:r>
            <a:br>
              <a:rPr lang="fr-FR" sz="2400" dirty="0" smtClean="0"/>
            </a:br>
            <a:r>
              <a:rPr lang="fr-FR" sz="2400" dirty="0" smtClean="0"/>
              <a:t>L’atteinte des grosses fibres myélinisées </a:t>
            </a:r>
            <a:br>
              <a:rPr lang="fr-FR" sz="2400" dirty="0" smtClean="0"/>
            </a:br>
            <a:r>
              <a:rPr lang="fr-FR" sz="2400" dirty="0" smtClean="0"/>
              <a:t>se traduit par des troubles de la sensibilité </a:t>
            </a:r>
            <a:br>
              <a:rPr lang="fr-FR" sz="2400" dirty="0" smtClean="0"/>
            </a:br>
            <a:r>
              <a:rPr lang="fr-FR" sz="2400" dirty="0" smtClean="0"/>
              <a:t>profonde (</a:t>
            </a:r>
            <a:r>
              <a:rPr lang="fr-FR" sz="2400" dirty="0" smtClean="0">
                <a:solidFill>
                  <a:srgbClr val="FF6600"/>
                </a:solidFill>
              </a:rPr>
              <a:t>ataxie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dirty="0" smtClean="0"/>
          </a:p>
        </p:txBody>
      </p:sp>
      <p:pic>
        <p:nvPicPr>
          <p:cNvPr id="7" name="Image 6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24" y="3708400"/>
            <a:ext cx="3205976" cy="233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1500" y="37084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4 : 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0" y="14775"/>
            <a:ext cx="9144000" cy="1470025"/>
          </a:xfrm>
        </p:spPr>
        <p:txBody>
          <a:bodyPr/>
          <a:lstStyle/>
          <a:p>
            <a:r>
              <a:rPr lang="fr-FR" dirty="0" smtClean="0"/>
              <a:t>Chapitre 1 : Myasthénie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537040"/>
            <a:ext cx="8649810" cy="3918001"/>
          </a:xfrm>
        </p:spPr>
        <p:txBody>
          <a:bodyPr>
            <a:noAutofit/>
          </a:bodyPr>
          <a:lstStyle/>
          <a:p>
            <a:pPr lvl="1" indent="263525" algn="l">
              <a:buFont typeface="Arial"/>
              <a:buChar char="•"/>
              <a:tabLst>
                <a:tab pos="719138" algn="l"/>
                <a:tab pos="898525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Diagnostic confirmé par: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-	</a:t>
            </a:r>
            <a:r>
              <a:rPr lang="fr-FR" sz="2400" dirty="0" smtClean="0"/>
              <a:t>la présence d’anticorps </a:t>
            </a:r>
            <a:r>
              <a:rPr lang="fr-FR" sz="2400" dirty="0" err="1" smtClean="0">
                <a:solidFill>
                  <a:srgbClr val="FF6600"/>
                </a:solidFill>
              </a:rPr>
              <a:t>anti-RAC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ou </a:t>
            </a:r>
            <a:r>
              <a:rPr lang="fr-FR" sz="2400" dirty="0" err="1" smtClean="0">
                <a:solidFill>
                  <a:srgbClr val="FF6600"/>
                </a:solidFill>
              </a:rPr>
              <a:t>anti-MuSK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la présence d’un bloc neuromusculaire à l’ENMG : </a:t>
            </a:r>
            <a:r>
              <a:rPr lang="fr-FR" sz="2400" dirty="0" smtClean="0">
                <a:solidFill>
                  <a:srgbClr val="FF6600"/>
                </a:solidFill>
              </a:rPr>
              <a:t>décrément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le </a:t>
            </a:r>
            <a:r>
              <a:rPr lang="fr-FR" sz="2400" dirty="0" smtClean="0">
                <a:solidFill>
                  <a:srgbClr val="FF6600"/>
                </a:solidFill>
              </a:rPr>
              <a:t>test thérapeutique </a:t>
            </a:r>
            <a:r>
              <a:rPr lang="fr-FR" sz="2400" dirty="0" smtClean="0"/>
              <a:t>aux </a:t>
            </a:r>
            <a:r>
              <a:rPr lang="fr-FR" sz="2400" dirty="0" err="1" smtClean="0"/>
              <a:t>anticholinestérasiques</a:t>
            </a:r>
            <a:r>
              <a:rPr lang="fr-FR" sz="2400" dirty="0" smtClean="0"/>
              <a:t> 						(hospitalisation si forme injectable)</a:t>
            </a:r>
          </a:p>
        </p:txBody>
      </p:sp>
      <p:pic>
        <p:nvPicPr>
          <p:cNvPr id="8" name="Image 7" descr="Figur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775074"/>
            <a:ext cx="3467100" cy="2600325"/>
          </a:xfrm>
          <a:prstGeom prst="rect">
            <a:avLst/>
          </a:prstGeom>
        </p:spPr>
      </p:pic>
      <p:pic>
        <p:nvPicPr>
          <p:cNvPr id="9" name="Image 8" descr="Figur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278" y="3775074"/>
            <a:ext cx="3467101" cy="2600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err="1" smtClean="0">
                <a:solidFill>
                  <a:srgbClr val="FF6600"/>
                </a:solidFill>
              </a:rPr>
              <a:t>Poly-NP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smtClean="0">
                <a:solidFill>
                  <a:srgbClr val="FF6600"/>
                </a:solidFill>
              </a:rPr>
              <a:t>LD :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>Clinique : 2. Troubles moteurs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Difficultés </a:t>
            </a:r>
            <a:r>
              <a:rPr lang="fr-FR" sz="2400" dirty="0" smtClean="0"/>
              <a:t>à la marche et fatigabilité anormale au début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Puis </a:t>
            </a:r>
            <a:r>
              <a:rPr lang="fr-FR" sz="2400" dirty="0" smtClean="0"/>
              <a:t>s’installe un </a:t>
            </a:r>
            <a:r>
              <a:rPr lang="fr-FR" sz="2400" dirty="0" smtClean="0">
                <a:solidFill>
                  <a:srgbClr val="FF6600"/>
                </a:solidFill>
              </a:rPr>
              <a:t>steppage </a:t>
            </a:r>
            <a:r>
              <a:rPr lang="fr-FR" sz="2400" dirty="0" smtClean="0"/>
              <a:t>(déficit des releveurs du pied)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L’atteinte </a:t>
            </a:r>
            <a:r>
              <a:rPr lang="fr-FR" sz="2400" dirty="0" smtClean="0"/>
              <a:t>épargne les muscles respiratoires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et </a:t>
            </a:r>
            <a:r>
              <a:rPr lang="fr-FR" sz="2400" dirty="0" smtClean="0"/>
              <a:t>les nerfs crâniens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Il </a:t>
            </a:r>
            <a:r>
              <a:rPr lang="fr-FR" sz="2400" dirty="0" smtClean="0"/>
              <a:t>existe parfois des </a:t>
            </a:r>
            <a:r>
              <a:rPr lang="fr-FR" sz="2400" dirty="0" smtClean="0">
                <a:solidFill>
                  <a:srgbClr val="FF6600"/>
                </a:solidFill>
              </a:rPr>
              <a:t>crampes </a:t>
            </a:r>
            <a:r>
              <a:rPr lang="fr-FR" sz="2400" dirty="0" smtClean="0"/>
              <a:t>(mollets,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plante </a:t>
            </a:r>
            <a:r>
              <a:rPr lang="fr-FR" sz="2400" dirty="0" smtClean="0"/>
              <a:t>des pieds).</a:t>
            </a:r>
            <a:br>
              <a:rPr lang="fr-FR" sz="2400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dirty="0" smtClean="0"/>
          </a:p>
        </p:txBody>
      </p:sp>
      <p:pic>
        <p:nvPicPr>
          <p:cNvPr id="7" name="Image 6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24" y="3708400"/>
            <a:ext cx="3205976" cy="233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1500" y="37084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4 : 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err="1" smtClean="0">
                <a:solidFill>
                  <a:srgbClr val="FF6600"/>
                </a:solidFill>
              </a:rPr>
              <a:t>Poly-NP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smtClean="0">
                <a:solidFill>
                  <a:srgbClr val="FF6600"/>
                </a:solidFill>
              </a:rPr>
              <a:t>LD :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>Clinique : 3. Troubles végétatifs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Ils </a:t>
            </a:r>
            <a:r>
              <a:rPr lang="fr-FR" sz="2400" dirty="0" smtClean="0"/>
              <a:t>sont liés à une atteinte des fibres amyéliniques 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hypotension </a:t>
            </a:r>
            <a:r>
              <a:rPr lang="fr-FR" sz="2400" dirty="0" smtClean="0"/>
              <a:t>artérielle orthostatique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troubles </a:t>
            </a:r>
            <a:r>
              <a:rPr lang="fr-FR" sz="2400" dirty="0" err="1" smtClean="0"/>
              <a:t>vésico-sphinctériens</a:t>
            </a:r>
            <a:r>
              <a:rPr lang="fr-FR" sz="2400" dirty="0" smtClean="0"/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troubles </a:t>
            </a:r>
            <a:r>
              <a:rPr lang="fr-FR" sz="2400" dirty="0" smtClean="0"/>
              <a:t>sexuels (</a:t>
            </a:r>
            <a:r>
              <a:rPr lang="fr-FR" sz="2400" dirty="0" smtClean="0">
                <a:solidFill>
                  <a:srgbClr val="FF6600"/>
                </a:solidFill>
              </a:rPr>
              <a:t>impuissance</a:t>
            </a:r>
            <a:r>
              <a:rPr lang="fr-FR" sz="2400" dirty="0" smtClean="0"/>
              <a:t>)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troubles </a:t>
            </a:r>
            <a:r>
              <a:rPr lang="fr-FR" sz="2400" dirty="0" smtClean="0"/>
              <a:t>digestifs (</a:t>
            </a:r>
            <a:r>
              <a:rPr lang="fr-FR" sz="2400" dirty="0" smtClean="0">
                <a:solidFill>
                  <a:srgbClr val="FF6600"/>
                </a:solidFill>
              </a:rPr>
              <a:t>diarrhée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constipation</a:t>
            </a:r>
            <a:r>
              <a:rPr lang="fr-FR" sz="2400" dirty="0" smtClean="0"/>
              <a:t>)</a:t>
            </a:r>
          </a:p>
        </p:txBody>
      </p:sp>
      <p:pic>
        <p:nvPicPr>
          <p:cNvPr id="7" name="Image 6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24" y="3708400"/>
            <a:ext cx="3205976" cy="233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1500" y="37084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4 : 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533400" algn="l"/>
                <a:tab pos="1079500" algn="l"/>
              </a:tabLst>
            </a:pPr>
            <a:r>
              <a:rPr lang="fr-FR" sz="2400" b="1" dirty="0" err="1" smtClean="0">
                <a:solidFill>
                  <a:srgbClr val="FF6600"/>
                </a:solidFill>
              </a:rPr>
              <a:t>Poly-NP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smtClean="0">
                <a:solidFill>
                  <a:srgbClr val="FF6600"/>
                </a:solidFill>
              </a:rPr>
              <a:t>LD :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>Clinique : 4. Examen clinique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Il confirme l’atteinte </a:t>
            </a:r>
            <a:r>
              <a:rPr lang="fr-FR" sz="2400" b="1" dirty="0" smtClean="0">
                <a:solidFill>
                  <a:srgbClr val="3366FF"/>
                </a:solidFill>
              </a:rPr>
              <a:t>symétrique </a:t>
            </a:r>
            <a:r>
              <a:rPr lang="fr-FR" sz="2400" dirty="0" smtClean="0"/>
              <a:t>et </a:t>
            </a:r>
            <a:r>
              <a:rPr lang="fr-FR" sz="2400" b="1" dirty="0" smtClean="0">
                <a:solidFill>
                  <a:srgbClr val="3366FF"/>
                </a:solidFill>
              </a:rPr>
              <a:t>synchrone</a:t>
            </a:r>
            <a:r>
              <a:rPr lang="fr-FR" sz="2400" dirty="0" smtClean="0"/>
              <a:t>, à prédominance </a:t>
            </a:r>
            <a:r>
              <a:rPr lang="fr-FR" sz="2400" b="1" dirty="0" smtClean="0">
                <a:solidFill>
                  <a:srgbClr val="3366FF"/>
                </a:solidFill>
              </a:rPr>
              <a:t>distale</a:t>
            </a:r>
            <a:r>
              <a:rPr lang="fr-FR" sz="2400" dirty="0" smtClean="0"/>
              <a:t>, des MI: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dirty="0" smtClean="0">
                <a:solidFill>
                  <a:srgbClr val="FF6600"/>
                </a:solidFill>
              </a:rPr>
              <a:t>abolition </a:t>
            </a:r>
            <a:r>
              <a:rPr lang="fr-FR" sz="2400" dirty="0" smtClean="0">
                <a:solidFill>
                  <a:srgbClr val="FF6600"/>
                </a:solidFill>
              </a:rPr>
              <a:t>des réflexes achilléens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dirty="0" smtClean="0">
                <a:solidFill>
                  <a:srgbClr val="FF6600"/>
                </a:solidFill>
              </a:rPr>
              <a:t>déficit </a:t>
            </a:r>
            <a:r>
              <a:rPr lang="fr-FR" sz="2400" dirty="0" smtClean="0">
                <a:solidFill>
                  <a:srgbClr val="FF6600"/>
                </a:solidFill>
              </a:rPr>
              <a:t>moteur </a:t>
            </a:r>
            <a:r>
              <a:rPr lang="fr-FR" sz="2400" dirty="0" smtClean="0"/>
              <a:t>affectant les </a:t>
            </a:r>
            <a:r>
              <a:rPr lang="fr-FR" sz="2400" dirty="0" smtClean="0">
                <a:solidFill>
                  <a:srgbClr val="FF6600"/>
                </a:solidFill>
              </a:rPr>
              <a:t>releveurs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	du pied, amyotrophi</a:t>
            </a:r>
            <a:r>
              <a:rPr lang="fr-FR" sz="2400" dirty="0" smtClean="0"/>
              <a:t>e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dirty="0" smtClean="0">
                <a:solidFill>
                  <a:srgbClr val="FF6600"/>
                </a:solidFill>
              </a:rPr>
              <a:t>déficit </a:t>
            </a:r>
            <a:r>
              <a:rPr lang="fr-FR" sz="2400" dirty="0" smtClean="0">
                <a:solidFill>
                  <a:srgbClr val="FF6600"/>
                </a:solidFill>
              </a:rPr>
              <a:t>sensitif distal </a:t>
            </a:r>
            <a:r>
              <a:rPr lang="fr-FR" sz="2400" dirty="0" smtClean="0"/>
              <a:t>qui peut être discret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(</a:t>
            </a:r>
            <a:r>
              <a:rPr lang="fr-FR" sz="2400" dirty="0" smtClean="0"/>
              <a:t>examen particulièrement attentif),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dirty="0" smtClean="0">
                <a:solidFill>
                  <a:srgbClr val="FF6600"/>
                </a:solidFill>
              </a:rPr>
              <a:t>atteinte </a:t>
            </a:r>
            <a:r>
              <a:rPr lang="fr-FR" sz="2400" dirty="0" smtClean="0">
                <a:solidFill>
                  <a:srgbClr val="FF6600"/>
                </a:solidFill>
              </a:rPr>
              <a:t>végétative </a:t>
            </a:r>
            <a:r>
              <a:rPr lang="fr-FR" sz="2400" dirty="0" smtClean="0"/>
              <a:t>(peau et phanères,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hypotension</a:t>
            </a:r>
            <a:r>
              <a:rPr lang="fr-FR" sz="2400" dirty="0" smtClean="0"/>
              <a:t>)</a:t>
            </a:r>
          </a:p>
        </p:txBody>
      </p:sp>
      <p:pic>
        <p:nvPicPr>
          <p:cNvPr id="7" name="Image 6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24" y="3708400"/>
            <a:ext cx="3205976" cy="233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1500" y="37084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4 : 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5878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rgbClr val="FF6600"/>
                </a:solidFill>
              </a:rPr>
              <a:t>Poly-NP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axonales </a:t>
            </a:r>
            <a:r>
              <a:rPr lang="fr-FR" sz="2400" b="1" dirty="0" smtClean="0">
                <a:solidFill>
                  <a:srgbClr val="FF6600"/>
                </a:solidFill>
              </a:rPr>
              <a:t>LD :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>Clinique : 5. Démarche étiologique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Elle dépend de nombreux facteurs :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âge</a:t>
            </a:r>
            <a:r>
              <a:rPr lang="fr-FR" sz="2400" dirty="0" smtClean="0"/>
              <a:t> : 	enfant (rare et héréditaire), </a:t>
            </a:r>
            <a:br>
              <a:rPr lang="fr-FR" sz="2400" dirty="0" smtClean="0"/>
            </a:br>
            <a:r>
              <a:rPr lang="fr-FR" sz="2400" dirty="0" smtClean="0"/>
              <a:t>		adulte (près de 200 causes), </a:t>
            </a:r>
            <a:br>
              <a:rPr lang="fr-FR" sz="2400" dirty="0" smtClean="0"/>
            </a:br>
            <a:r>
              <a:rPr lang="fr-FR" sz="2400" dirty="0" smtClean="0"/>
              <a:t>		vieillard (recherche </a:t>
            </a:r>
            <a:r>
              <a:rPr lang="fr-FR" sz="2400" dirty="0" err="1" smtClean="0"/>
              <a:t>svt</a:t>
            </a:r>
            <a:r>
              <a:rPr lang="fr-FR" sz="2400" dirty="0" smtClean="0"/>
              <a:t> infructueuse)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origine, ethnie </a:t>
            </a:r>
            <a:r>
              <a:rPr lang="fr-FR" sz="2400" dirty="0" smtClean="0"/>
              <a:t>: lèpre (NP la plus fréquente </a:t>
            </a:r>
            <a:br>
              <a:rPr lang="fr-FR" sz="2400" dirty="0" smtClean="0"/>
            </a:br>
            <a:r>
              <a:rPr lang="fr-FR" sz="2400" dirty="0" smtClean="0"/>
              <a:t>dans le monde) ; </a:t>
            </a:r>
            <a:r>
              <a:rPr lang="fr-FR" sz="2400" b="1" dirty="0" smtClean="0">
                <a:solidFill>
                  <a:srgbClr val="3366FF"/>
                </a:solidFill>
              </a:rPr>
              <a:t>amylose </a:t>
            </a:r>
            <a:r>
              <a:rPr lang="fr-FR" sz="2400" dirty="0" smtClean="0"/>
              <a:t>portugaise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circonstances</a:t>
            </a:r>
            <a:r>
              <a:rPr lang="fr-FR" sz="2400" dirty="0" smtClean="0"/>
              <a:t> : maladie générale (</a:t>
            </a:r>
            <a:r>
              <a:rPr lang="fr-FR" sz="2400" b="1" dirty="0" smtClean="0">
                <a:solidFill>
                  <a:srgbClr val="3366FF"/>
                </a:solidFill>
              </a:rPr>
              <a:t>diabète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IR</a:t>
            </a:r>
            <a:r>
              <a:rPr lang="fr-FR" sz="2400" dirty="0" smtClean="0"/>
              <a:t>), médicaments, piqûres d’insectes, origine </a:t>
            </a:r>
            <a:r>
              <a:rPr lang="fr-FR" sz="2400" dirty="0" smtClean="0">
                <a:solidFill>
                  <a:srgbClr val="7F7F7F"/>
                </a:solidFill>
              </a:rPr>
              <a:t>toxique </a:t>
            </a:r>
            <a:br>
              <a:rPr lang="fr-FR" sz="2400" dirty="0" smtClean="0">
                <a:solidFill>
                  <a:srgbClr val="7F7F7F"/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2400" b="1" dirty="0" smtClean="0">
                <a:solidFill>
                  <a:srgbClr val="3366FF"/>
                </a:solidFill>
              </a:rPr>
              <a:t>médicaments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alcool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mode d’installation </a:t>
            </a:r>
            <a:r>
              <a:rPr lang="fr-FR" sz="2400" dirty="0" smtClean="0"/>
              <a:t>: aigu, subaigu, chronique</a:t>
            </a:r>
          </a:p>
        </p:txBody>
      </p:sp>
      <p:pic>
        <p:nvPicPr>
          <p:cNvPr id="7" name="Image 6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24" y="3708400"/>
            <a:ext cx="3205976" cy="233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1500" y="37084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95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4 : NP périphériques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03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Poly-NP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démyélinisante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LD: </a:t>
            </a:r>
            <a:r>
              <a:rPr lang="fr-FR" sz="2400" b="1" dirty="0" smtClean="0">
                <a:solidFill>
                  <a:srgbClr val="FF6600"/>
                </a:solidFill>
              </a:rPr>
              <a:t>NP à </a:t>
            </a:r>
            <a:r>
              <a:rPr lang="fr-FR" sz="2400" b="1" dirty="0" err="1" smtClean="0">
                <a:solidFill>
                  <a:srgbClr val="FF6600"/>
                </a:solidFill>
              </a:rPr>
              <a:t>IgM</a:t>
            </a:r>
            <a:r>
              <a:rPr lang="fr-FR" sz="2400" b="1" dirty="0" smtClean="0">
                <a:solidFill>
                  <a:srgbClr val="FF6600"/>
                </a:solidFill>
              </a:rPr>
              <a:t> monoclonale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(activité anti-MAG) 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3366FF"/>
                </a:solidFill>
              </a:rPr>
              <a:t>Symétrique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distale</a:t>
            </a:r>
            <a:r>
              <a:rPr lang="fr-FR" sz="2400" dirty="0" smtClean="0"/>
              <a:t>, aggravation lente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Prédominance sensitive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Ataxie</a:t>
            </a:r>
            <a:br>
              <a:rPr lang="fr-FR" sz="2400" dirty="0" smtClean="0"/>
            </a:br>
            <a:r>
              <a:rPr lang="fr-FR" sz="2400" dirty="0" smtClean="0"/>
              <a:t>Tremblement des mains</a:t>
            </a:r>
            <a:br>
              <a:rPr lang="fr-FR" sz="2400" dirty="0" smtClean="0"/>
            </a:br>
            <a:r>
              <a:rPr lang="fr-FR" sz="2400" dirty="0" smtClean="0"/>
              <a:t>ENMG typique : </a:t>
            </a:r>
            <a:r>
              <a:rPr lang="fr-FR" sz="2400" dirty="0" smtClean="0">
                <a:solidFill>
                  <a:srgbClr val="FF6600"/>
                </a:solidFill>
              </a:rPr>
              <a:t>ralentissements de la CN prédominent </a:t>
            </a:r>
            <a:r>
              <a:rPr lang="fr-FR" sz="2400" dirty="0" err="1" smtClean="0">
                <a:solidFill>
                  <a:srgbClr val="FF6600"/>
                </a:solidFill>
              </a:rPr>
              <a:t>distalement</a:t>
            </a:r>
            <a:endParaRPr lang="fr-FR" sz="2400" dirty="0" smtClean="0">
              <a:solidFill>
                <a:srgbClr val="FF6600"/>
              </a:solidFill>
            </a:endParaRPr>
          </a:p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endParaRPr lang="fr-FR" sz="2400" dirty="0" smtClean="0">
              <a:solidFill>
                <a:srgbClr val="FF6600"/>
              </a:solidFill>
            </a:endParaRPr>
          </a:p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Poly-NP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rgbClr val="57D833"/>
                </a:solidFill>
              </a:rPr>
              <a:t>démyélinisante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LD: </a:t>
            </a:r>
            <a:r>
              <a:rPr lang="fr-FR" sz="2400" b="1" dirty="0" smtClean="0">
                <a:solidFill>
                  <a:srgbClr val="FF6600"/>
                </a:solidFill>
              </a:rPr>
              <a:t>NP génétique (CMT 1)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3366FF"/>
                </a:solidFill>
              </a:rPr>
              <a:t>Symétrique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distale</a:t>
            </a:r>
            <a:r>
              <a:rPr lang="fr-FR" sz="2400" dirty="0" smtClean="0"/>
              <a:t>, très chronique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6600"/>
                </a:solidFill>
              </a:rPr>
              <a:t>Prédominance motrice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ENMG : </a:t>
            </a:r>
            <a:r>
              <a:rPr lang="fr-FR" sz="2400" dirty="0" smtClean="0">
                <a:solidFill>
                  <a:srgbClr val="FF6600"/>
                </a:solidFill>
              </a:rPr>
              <a:t>démyélinisation homogène 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(VC médian &lt; 35 m/s)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199" y="5209800"/>
            <a:ext cx="2233179" cy="144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03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NeuronoP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sensitive : </a:t>
            </a:r>
            <a:r>
              <a:rPr lang="fr-FR" sz="2400" b="1" dirty="0" smtClean="0">
                <a:solidFill>
                  <a:srgbClr val="57D833"/>
                </a:solidFill>
              </a:rPr>
              <a:t>neuronal </a:t>
            </a:r>
            <a:r>
              <a:rPr lang="fr-FR" sz="2400" b="1" dirty="0" smtClean="0">
                <a:solidFill>
                  <a:srgbClr val="FF6600"/>
                </a:solidFill>
              </a:rPr>
              <a:t>NLD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 	</a:t>
            </a:r>
            <a:r>
              <a:rPr lang="fr-FR" sz="2400" dirty="0" smtClean="0"/>
              <a:t>d</a:t>
            </a:r>
            <a:r>
              <a:rPr lang="fr-FR" sz="2400" dirty="0" smtClean="0"/>
              <a:t>égénérescence </a:t>
            </a:r>
            <a:r>
              <a:rPr lang="fr-FR" sz="2400" dirty="0" smtClean="0"/>
              <a:t>des neurones sensitifs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- 	manifestations </a:t>
            </a:r>
            <a:r>
              <a:rPr lang="fr-FR" sz="2400" dirty="0" smtClean="0"/>
              <a:t>exclusivement </a:t>
            </a:r>
            <a:r>
              <a:rPr lang="fr-FR" sz="2400" dirty="0" smtClean="0"/>
              <a:t>sensitives</a:t>
            </a:r>
            <a:br>
              <a:rPr lang="fr-FR" sz="2400" dirty="0" smtClean="0"/>
            </a:br>
            <a:r>
              <a:rPr lang="fr-FR" sz="2400" dirty="0" smtClean="0"/>
              <a:t>- 	atteinte typiquement </a:t>
            </a:r>
            <a:r>
              <a:rPr lang="fr-FR" sz="2400" b="1" dirty="0" smtClean="0">
                <a:solidFill>
                  <a:srgbClr val="3366FF"/>
                </a:solidFill>
              </a:rPr>
              <a:t>asymétrique </a:t>
            </a:r>
            <a:r>
              <a:rPr lang="fr-FR" sz="2400" dirty="0" smtClean="0"/>
              <a:t>et non systématisée </a:t>
            </a:r>
            <a:r>
              <a:rPr lang="fr-FR" sz="2400" dirty="0" smtClean="0"/>
              <a:t>en</a:t>
            </a:r>
            <a:br>
              <a:rPr lang="fr-FR" sz="2400" dirty="0" smtClean="0"/>
            </a:br>
            <a:r>
              <a:rPr lang="fr-FR" sz="2400" dirty="0" smtClean="0"/>
              <a:t>	termes de </a:t>
            </a:r>
            <a:r>
              <a:rPr lang="fr-FR" sz="2400" dirty="0" smtClean="0"/>
              <a:t>tronc ou de </a:t>
            </a:r>
            <a:r>
              <a:rPr lang="fr-FR" sz="2400" dirty="0" smtClean="0"/>
              <a:t>racines</a:t>
            </a:r>
            <a:br>
              <a:rPr lang="fr-FR" sz="2400" dirty="0" smtClean="0"/>
            </a:br>
            <a:r>
              <a:rPr lang="fr-FR" sz="2400" dirty="0" smtClean="0"/>
              <a:t>-	concerne </a:t>
            </a:r>
            <a:r>
              <a:rPr lang="fr-FR" sz="2400" dirty="0" smtClean="0"/>
              <a:t>les </a:t>
            </a:r>
            <a:r>
              <a:rPr lang="fr-FR" sz="2400" dirty="0" smtClean="0">
                <a:solidFill>
                  <a:srgbClr val="FF6600"/>
                </a:solidFill>
              </a:rPr>
              <a:t>quatre membres </a:t>
            </a:r>
            <a:r>
              <a:rPr lang="fr-FR" sz="2400" dirty="0" smtClean="0"/>
              <a:t>voire la </a:t>
            </a:r>
            <a:r>
              <a:rPr lang="fr-FR" sz="2400" dirty="0" smtClean="0">
                <a:solidFill>
                  <a:srgbClr val="FF6600"/>
                </a:solidFill>
              </a:rPr>
              <a:t>face </a:t>
            </a:r>
            <a:r>
              <a:rPr lang="fr-FR" sz="2400" dirty="0" smtClean="0"/>
              <a:t>(25 % des cas) </a:t>
            </a:r>
            <a:r>
              <a:rPr lang="fr-FR" sz="2400" dirty="0" smtClean="0"/>
              <a:t>de</a:t>
            </a:r>
            <a:br>
              <a:rPr lang="fr-FR" sz="2400" dirty="0" smtClean="0"/>
            </a:br>
            <a:r>
              <a:rPr lang="fr-FR" sz="2400" dirty="0" smtClean="0"/>
              <a:t>	manière </a:t>
            </a:r>
            <a:r>
              <a:rPr lang="fr-FR" sz="2400" b="1" dirty="0" smtClean="0">
                <a:solidFill>
                  <a:srgbClr val="3366FF"/>
                </a:solidFill>
              </a:rPr>
              <a:t>synchrone </a:t>
            </a:r>
            <a:r>
              <a:rPr lang="fr-FR" sz="2400" dirty="0" smtClean="0"/>
              <a:t>ou </a:t>
            </a:r>
            <a:r>
              <a:rPr lang="fr-FR" sz="2400" b="1" dirty="0" smtClean="0">
                <a:solidFill>
                  <a:srgbClr val="3366FF"/>
                </a:solidFill>
              </a:rPr>
              <a:t>asynchrone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prédominent </a:t>
            </a:r>
            <a:r>
              <a:rPr lang="fr-FR" sz="2400" dirty="0" smtClean="0"/>
              <a:t>sur les grosses</a:t>
            </a:r>
            <a:r>
              <a:rPr lang="fr-FR" sz="2400" dirty="0" smtClean="0"/>
              <a:t> (</a:t>
            </a:r>
            <a:r>
              <a:rPr lang="fr-FR" sz="2400" dirty="0" smtClean="0">
                <a:solidFill>
                  <a:srgbClr val="FF6600"/>
                </a:solidFill>
              </a:rPr>
              <a:t>ataxie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aréflexie</a:t>
            </a:r>
            <a:r>
              <a:rPr lang="fr-FR" sz="2400" dirty="0" smtClean="0"/>
              <a:t>) ou </a:t>
            </a:r>
            <a:r>
              <a:rPr lang="fr-FR" sz="2400" dirty="0" smtClean="0"/>
              <a:t>les </a:t>
            </a:r>
            <a:r>
              <a:rPr lang="fr-FR" sz="2400" dirty="0" smtClean="0"/>
              <a:t>petites</a:t>
            </a:r>
            <a:br>
              <a:rPr lang="fr-FR" sz="2400" dirty="0" smtClean="0"/>
            </a:br>
            <a:r>
              <a:rPr lang="fr-FR" sz="2400" dirty="0" smtClean="0"/>
              <a:t>	(</a:t>
            </a:r>
            <a:r>
              <a:rPr lang="fr-FR" sz="2400" dirty="0" smtClean="0">
                <a:solidFill>
                  <a:srgbClr val="FF6600"/>
                </a:solidFill>
              </a:rPr>
              <a:t>douleurs </a:t>
            </a:r>
            <a:r>
              <a:rPr lang="fr-FR" sz="2400" dirty="0" err="1" smtClean="0"/>
              <a:t>neuropathiques</a:t>
            </a:r>
            <a:r>
              <a:rPr lang="fr-FR" sz="2400" dirty="0" smtClean="0"/>
              <a:t>) fibres</a:t>
            </a:r>
            <a:br>
              <a:rPr lang="fr-FR" sz="2400" dirty="0" smtClean="0"/>
            </a:br>
            <a:r>
              <a:rPr lang="fr-FR" sz="2400" dirty="0" smtClean="0"/>
              <a:t>- 	chroniques ou subaig</a:t>
            </a:r>
            <a:r>
              <a:rPr lang="fr-FR" sz="2400" dirty="0" smtClean="0"/>
              <a:t>ües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	mécanismes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dysimmunitaire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paraN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Sjögren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 ou toxique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(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cisplatine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03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NeuronoP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sensitive : </a:t>
            </a:r>
            <a:r>
              <a:rPr lang="fr-FR" sz="2400" b="1" dirty="0" smtClean="0">
                <a:solidFill>
                  <a:srgbClr val="57D833"/>
                </a:solidFill>
              </a:rPr>
              <a:t>neuronal </a:t>
            </a:r>
            <a:r>
              <a:rPr lang="fr-FR" sz="2400" b="1" dirty="0" smtClean="0">
                <a:solidFill>
                  <a:srgbClr val="FF6600"/>
                </a:solidFill>
              </a:rPr>
              <a:t>NLD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Diagnostic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atteinte </a:t>
            </a:r>
            <a:r>
              <a:rPr lang="fr-FR" sz="2400" dirty="0" smtClean="0">
                <a:solidFill>
                  <a:srgbClr val="FF6600"/>
                </a:solidFill>
              </a:rPr>
              <a:t>sensitive pure clinique </a:t>
            </a:r>
            <a:r>
              <a:rPr lang="fr-FR" sz="2400" dirty="0" smtClean="0"/>
              <a:t>confirmée par une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atteinte </a:t>
            </a:r>
            <a:r>
              <a:rPr lang="fr-FR" sz="2400" dirty="0" smtClean="0">
                <a:solidFill>
                  <a:srgbClr val="FF6600"/>
                </a:solidFill>
              </a:rPr>
              <a:t>sensitive pure à l’ENMG </a:t>
            </a:r>
            <a:r>
              <a:rPr lang="fr-FR" sz="2400" dirty="0" smtClean="0"/>
              <a:t>: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abolition </a:t>
            </a:r>
            <a:r>
              <a:rPr lang="fr-FR" sz="2400" dirty="0" smtClean="0"/>
              <a:t>diffuse des potentiels sensitifs sans anomalie des</a:t>
            </a:r>
            <a:r>
              <a:rPr lang="fr-FR" sz="2400" dirty="0" smtClean="0"/>
              <a:t> 	potentiels moteurs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LCR </a:t>
            </a:r>
            <a:r>
              <a:rPr lang="fr-FR" sz="2400" dirty="0" smtClean="0"/>
              <a:t>: 	augmentation </a:t>
            </a:r>
            <a:r>
              <a:rPr lang="fr-FR" sz="2400" dirty="0" smtClean="0"/>
              <a:t>de la </a:t>
            </a:r>
            <a:r>
              <a:rPr lang="fr-FR" sz="2400" dirty="0" err="1" smtClean="0"/>
              <a:t>protéinorachie</a:t>
            </a:r>
            <a:r>
              <a:rPr lang="fr-FR" sz="2400" dirty="0" smtClean="0"/>
              <a:t> ( &lt; </a:t>
            </a:r>
            <a:r>
              <a:rPr lang="fr-FR" sz="2400" dirty="0" smtClean="0"/>
              <a:t>1 g/</a:t>
            </a:r>
            <a:r>
              <a:rPr lang="fr-FR" sz="2400" dirty="0" smtClean="0"/>
              <a:t>l) </a:t>
            </a:r>
            <a:br>
              <a:rPr lang="fr-FR" sz="2400" dirty="0" smtClean="0"/>
            </a:br>
            <a:r>
              <a:rPr lang="fr-FR" sz="2400" dirty="0" smtClean="0"/>
              <a:t>			augmentation </a:t>
            </a:r>
            <a:r>
              <a:rPr lang="fr-FR" sz="2400" dirty="0" smtClean="0"/>
              <a:t>du nombre de </a:t>
            </a:r>
            <a:r>
              <a:rPr lang="fr-FR" sz="2400" dirty="0" smtClean="0"/>
              <a:t>cellules</a:t>
            </a:r>
            <a:r>
              <a:rPr lang="fr-FR" sz="2400" dirty="0" smtClean="0"/>
              <a:t> </a:t>
            </a:r>
            <a:r>
              <a:rPr lang="fr-FR" sz="2400" dirty="0" smtClean="0"/>
              <a:t>évoque </a:t>
            </a:r>
            <a:r>
              <a:rPr lang="fr-FR" sz="2400" dirty="0" smtClean="0"/>
              <a:t>une origine</a:t>
            </a:r>
            <a:r>
              <a:rPr lang="fr-FR" sz="2400" dirty="0" smtClean="0"/>
              <a:t> 				paranéoplasique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Immunologie </a:t>
            </a:r>
            <a:r>
              <a:rPr lang="fr-FR" sz="2400" dirty="0" smtClean="0"/>
              <a:t>: la présence d’anticorps </a:t>
            </a:r>
            <a:r>
              <a:rPr lang="fr-FR" sz="2400" dirty="0" err="1" smtClean="0"/>
              <a:t>anti-Hu</a:t>
            </a:r>
            <a:r>
              <a:rPr lang="fr-FR" sz="2400" dirty="0" smtClean="0"/>
              <a:t> est </a:t>
            </a:r>
            <a:r>
              <a:rPr lang="fr-FR" sz="2400" dirty="0" smtClean="0"/>
              <a:t>caractéristique</a:t>
            </a:r>
            <a:br>
              <a:rPr lang="fr-FR" sz="2400" dirty="0" smtClean="0"/>
            </a:br>
            <a:r>
              <a:rPr lang="fr-FR" sz="2400" dirty="0" smtClean="0"/>
              <a:t>	d’un </a:t>
            </a:r>
            <a:r>
              <a:rPr lang="fr-FR" sz="2400" dirty="0" smtClean="0"/>
              <a:t>syndrome paranéoplasique.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03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NeuronoP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sensitive : </a:t>
            </a:r>
            <a:r>
              <a:rPr lang="fr-FR" sz="2400" b="1" dirty="0" smtClean="0">
                <a:solidFill>
                  <a:srgbClr val="57D833"/>
                </a:solidFill>
              </a:rPr>
              <a:t>neuronal </a:t>
            </a:r>
            <a:r>
              <a:rPr lang="fr-FR" sz="2400" b="1" dirty="0" smtClean="0">
                <a:solidFill>
                  <a:srgbClr val="FF6600"/>
                </a:solidFill>
              </a:rPr>
              <a:t>NLD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Causes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cancer </a:t>
            </a:r>
            <a:r>
              <a:rPr lang="fr-FR" sz="2400" dirty="0" smtClean="0">
                <a:solidFill>
                  <a:srgbClr val="FF6600"/>
                </a:solidFill>
              </a:rPr>
              <a:t>du poumon </a:t>
            </a:r>
            <a:r>
              <a:rPr lang="fr-FR" sz="2400" dirty="0" smtClean="0"/>
              <a:t>à petites cellules dans le cadre d’un syndrome</a:t>
            </a:r>
            <a:r>
              <a:rPr lang="fr-FR" sz="2400" dirty="0" smtClean="0"/>
              <a:t> 	</a:t>
            </a:r>
            <a:r>
              <a:rPr lang="fr-FR" sz="2400" dirty="0" smtClean="0">
                <a:solidFill>
                  <a:srgbClr val="FF6600"/>
                </a:solidFill>
              </a:rPr>
              <a:t>paranéoplasique </a:t>
            </a:r>
            <a:r>
              <a:rPr lang="fr-FR" sz="2400" dirty="0" smtClean="0"/>
              <a:t>(syndrome </a:t>
            </a:r>
            <a:r>
              <a:rPr lang="fr-FR" sz="2400" dirty="0" err="1" smtClean="0"/>
              <a:t>anti-Hu</a:t>
            </a:r>
            <a:r>
              <a:rPr lang="fr-FR" sz="2400" dirty="0" smtClean="0"/>
              <a:t>) : il convient de rechercher le</a:t>
            </a:r>
            <a:r>
              <a:rPr lang="fr-FR" sz="2400" dirty="0" smtClean="0"/>
              <a:t> 	cancer </a:t>
            </a:r>
            <a:r>
              <a:rPr lang="fr-FR" sz="2400" dirty="0" smtClean="0"/>
              <a:t>par les moyens les plus exhaustifs (scanner thoracique,</a:t>
            </a:r>
            <a:r>
              <a:rPr lang="fr-FR" sz="2400" dirty="0" smtClean="0"/>
              <a:t> 	biopsie</a:t>
            </a:r>
            <a:r>
              <a:rPr lang="fr-FR" sz="2400" dirty="0" smtClean="0"/>
              <a:t>,</a:t>
            </a:r>
            <a:r>
              <a:rPr lang="fr-FR" sz="2400" dirty="0" smtClean="0"/>
              <a:t> </a:t>
            </a:r>
            <a:r>
              <a:rPr lang="fr-FR" sz="2400" dirty="0" err="1" smtClean="0"/>
              <a:t>PET-scan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-	syndrome </a:t>
            </a:r>
            <a:r>
              <a:rPr lang="fr-FR" sz="2400" dirty="0" smtClean="0"/>
              <a:t>de </a:t>
            </a:r>
            <a:r>
              <a:rPr lang="fr-FR" sz="2400" dirty="0" err="1" smtClean="0">
                <a:solidFill>
                  <a:srgbClr val="FF6600"/>
                </a:solidFill>
              </a:rPr>
              <a:t>Gougerot-Sjögren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: recherche de syndrome sec</a:t>
            </a:r>
            <a:r>
              <a:rPr lang="fr-FR" sz="2400" dirty="0" smtClean="0"/>
              <a:t> 	oculaire </a:t>
            </a:r>
            <a:r>
              <a:rPr lang="fr-FR" sz="2400" dirty="0" smtClean="0"/>
              <a:t>et buccal, biopsie des glandes salivaires accessoires,</a:t>
            </a:r>
            <a:r>
              <a:rPr lang="fr-FR" sz="2400" dirty="0" smtClean="0"/>
              <a:t> 	biologie</a:t>
            </a:r>
            <a:br>
              <a:rPr lang="fr-FR" sz="2400" dirty="0" smtClean="0"/>
            </a:br>
            <a:r>
              <a:rPr lang="fr-FR" sz="2400" dirty="0" smtClean="0"/>
              <a:t>-	origine </a:t>
            </a:r>
            <a:r>
              <a:rPr lang="fr-FR" sz="2400" dirty="0" err="1" smtClean="0">
                <a:solidFill>
                  <a:srgbClr val="FF6600"/>
                </a:solidFill>
              </a:rPr>
              <a:t>dysimmunitaire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sans </a:t>
            </a:r>
            <a:r>
              <a:rPr lang="fr-FR" sz="2400" dirty="0" smtClean="0"/>
              <a:t>cause</a:t>
            </a:r>
            <a:br>
              <a:rPr lang="fr-FR" sz="2400" dirty="0" smtClean="0"/>
            </a:br>
            <a:r>
              <a:rPr lang="fr-FR" sz="2400" dirty="0" smtClean="0"/>
              <a:t>-	origine </a:t>
            </a:r>
            <a:r>
              <a:rPr lang="fr-FR" sz="2400" dirty="0" smtClean="0">
                <a:solidFill>
                  <a:srgbClr val="FF6600"/>
                </a:solidFill>
              </a:rPr>
              <a:t>toxique </a:t>
            </a:r>
            <a:r>
              <a:rPr lang="fr-FR" sz="2400" dirty="0" smtClean="0"/>
              <a:t>: sels de platine des chimiothérapies</a:t>
            </a:r>
            <a:endParaRPr lang="fr-FR" sz="2400" dirty="0" smtClean="0"/>
          </a:p>
        </p:txBody>
      </p:sp>
      <p:pic>
        <p:nvPicPr>
          <p:cNvPr id="6" name="Image 5" descr="R206_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020" y="940140"/>
            <a:ext cx="280416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Mono-NP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multiple : </a:t>
            </a:r>
            <a:r>
              <a:rPr lang="fr-FR" sz="2400" b="1" dirty="0" smtClean="0">
                <a:solidFill>
                  <a:srgbClr val="57D833"/>
                </a:solidFill>
              </a:rPr>
              <a:t>axonal </a:t>
            </a:r>
            <a:r>
              <a:rPr lang="fr-FR" sz="2400" b="1" dirty="0" err="1" smtClean="0">
                <a:solidFill>
                  <a:srgbClr val="FF6600"/>
                </a:solidFill>
              </a:rPr>
              <a:t>multitronculaire</a:t>
            </a:r>
            <a:r>
              <a:rPr lang="fr-FR" sz="2400" b="1" dirty="0" smtClean="0">
                <a:solidFill>
                  <a:srgbClr val="FF6600"/>
                </a:solidFill>
              </a:rPr>
              <a:t> 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Clinique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installation </a:t>
            </a:r>
            <a:r>
              <a:rPr lang="fr-FR" sz="2400" dirty="0" smtClean="0">
                <a:solidFill>
                  <a:srgbClr val="FF6600"/>
                </a:solidFill>
              </a:rPr>
              <a:t>aiguë </a:t>
            </a:r>
            <a:r>
              <a:rPr lang="fr-FR" sz="2400" dirty="0" smtClean="0"/>
              <a:t>ou </a:t>
            </a:r>
            <a:r>
              <a:rPr lang="fr-FR" sz="2400" dirty="0" smtClean="0">
                <a:solidFill>
                  <a:srgbClr val="FF6600"/>
                </a:solidFill>
              </a:rPr>
              <a:t>subaiguë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douleurs</a:t>
            </a:r>
            <a:r>
              <a:rPr lang="fr-FR" sz="2400" dirty="0" smtClean="0"/>
              <a:t>, paresthésies pénibles, brûlures</a:t>
            </a:r>
            <a:r>
              <a:rPr lang="fr-FR" sz="2400" dirty="0" smtClean="0"/>
              <a:t>…</a:t>
            </a:r>
            <a:br>
              <a:rPr lang="fr-FR" sz="2400" dirty="0" smtClean="0"/>
            </a:br>
            <a:r>
              <a:rPr lang="fr-FR" sz="2400" dirty="0" smtClean="0"/>
              <a:t>-	déficit </a:t>
            </a:r>
            <a:r>
              <a:rPr lang="fr-FR" sz="2400" dirty="0" smtClean="0"/>
              <a:t>sensitif puis moteur, évoluant vers </a:t>
            </a:r>
            <a:r>
              <a:rPr lang="fr-FR" sz="2400" dirty="0" smtClean="0"/>
              <a:t>l’amyotrophie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dirty="0" err="1" smtClean="0"/>
              <a:t>SdNP</a:t>
            </a:r>
            <a:r>
              <a:rPr lang="fr-FR" sz="2400" dirty="0" smtClean="0"/>
              <a:t> </a:t>
            </a:r>
            <a:r>
              <a:rPr lang="fr-FR" sz="2400" dirty="0" err="1" smtClean="0"/>
              <a:t>plurifocal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3366FF"/>
                </a:solidFill>
              </a:rPr>
              <a:t>asymétrique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3366FF"/>
                </a:solidFill>
              </a:rPr>
              <a:t>asynchrone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évolution </a:t>
            </a:r>
            <a:r>
              <a:rPr lang="fr-FR" sz="2400" dirty="0" smtClean="0"/>
              <a:t>extensive, confluente, prenant alors le masque d’une</a:t>
            </a:r>
            <a:r>
              <a:rPr lang="fr-FR" sz="2400" dirty="0" smtClean="0"/>
              <a:t> 	polyneuropathie </a:t>
            </a:r>
            <a:r>
              <a:rPr lang="fr-FR" sz="2400" dirty="0" smtClean="0"/>
              <a:t>car devenue </a:t>
            </a:r>
            <a:r>
              <a:rPr lang="fr-FR" sz="2400" dirty="0" smtClean="0"/>
              <a:t>symétrique</a:t>
            </a:r>
            <a:br>
              <a:rPr lang="fr-FR" sz="2400" dirty="0" smtClean="0"/>
            </a:br>
            <a:r>
              <a:rPr lang="fr-FR" sz="2400" dirty="0" smtClean="0"/>
              <a:t>-	atteinte </a:t>
            </a:r>
            <a:r>
              <a:rPr lang="fr-FR" sz="2400" dirty="0" smtClean="0"/>
              <a:t>prédominante </a:t>
            </a:r>
            <a:r>
              <a:rPr lang="fr-FR" sz="2400" dirty="0" smtClean="0"/>
              <a:t>des </a:t>
            </a:r>
            <a:r>
              <a:rPr lang="fr-FR" sz="2400" dirty="0" smtClean="0"/>
              <a:t>nerfs des membres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-	atteinte </a:t>
            </a:r>
            <a:r>
              <a:rPr lang="fr-FR" sz="2400" dirty="0" smtClean="0"/>
              <a:t>des </a:t>
            </a:r>
            <a:r>
              <a:rPr lang="fr-FR" sz="2400" dirty="0" smtClean="0">
                <a:solidFill>
                  <a:srgbClr val="FF6600"/>
                </a:solidFill>
              </a:rPr>
              <a:t>nerfs crâniens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possible (V, </a:t>
            </a:r>
            <a:r>
              <a:rPr lang="fr-FR" sz="2400" dirty="0" smtClean="0"/>
              <a:t>nerfs oculomoteurs) en</a:t>
            </a:r>
            <a:r>
              <a:rPr lang="fr-FR" sz="2400" dirty="0" smtClean="0"/>
              <a:t> 	particulier </a:t>
            </a:r>
            <a:r>
              <a:rPr lang="fr-FR" sz="2400" dirty="0" smtClean="0"/>
              <a:t>au cours du </a:t>
            </a:r>
            <a:r>
              <a:rPr lang="fr-FR" sz="2400" dirty="0" smtClean="0"/>
              <a:t>diabète</a:t>
            </a:r>
            <a:br>
              <a:rPr lang="fr-FR" sz="2400" dirty="0" smtClean="0"/>
            </a:br>
            <a:r>
              <a:rPr lang="fr-FR" sz="2400" dirty="0" smtClean="0"/>
              <a:t>-	contexte </a:t>
            </a:r>
            <a:r>
              <a:rPr lang="fr-FR" sz="2400" dirty="0" smtClean="0"/>
              <a:t>général</a:t>
            </a:r>
            <a:r>
              <a:rPr lang="fr-FR" sz="2400" dirty="0" smtClean="0"/>
              <a:t> de </a:t>
            </a:r>
            <a:r>
              <a:rPr lang="fr-FR" sz="2400" dirty="0" smtClean="0">
                <a:solidFill>
                  <a:srgbClr val="FF6600"/>
                </a:solidFill>
              </a:rPr>
              <a:t>maladie </a:t>
            </a:r>
            <a:r>
              <a:rPr lang="fr-FR" sz="2400" dirty="0" smtClean="0">
                <a:solidFill>
                  <a:srgbClr val="FF6600"/>
                </a:solidFill>
              </a:rPr>
              <a:t>de système </a:t>
            </a:r>
            <a:r>
              <a:rPr lang="fr-FR" sz="2400" dirty="0" smtClean="0"/>
              <a:t>: fièvre,</a:t>
            </a:r>
            <a:r>
              <a:rPr lang="fr-FR" sz="2400" dirty="0" smtClean="0"/>
              <a:t> 	amaigrissement</a:t>
            </a:r>
            <a:r>
              <a:rPr lang="fr-FR" sz="2400" dirty="0" smtClean="0"/>
              <a:t>,</a:t>
            </a:r>
            <a:r>
              <a:rPr lang="fr-FR" sz="2400" dirty="0" smtClean="0"/>
              <a:t> 	arthralgies</a:t>
            </a:r>
            <a:r>
              <a:rPr lang="fr-FR" sz="2400" dirty="0" smtClean="0"/>
              <a:t>, myalgies et signes cutanés (livedo,</a:t>
            </a:r>
            <a:r>
              <a:rPr lang="fr-FR" sz="2400" dirty="0" smtClean="0"/>
              <a:t> purpura</a:t>
            </a:r>
            <a:r>
              <a:rPr lang="fr-FR" sz="2400" dirty="0" smtClean="0"/>
              <a:t>)</a:t>
            </a:r>
            <a:endParaRPr lang="fr-FR" sz="2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93" y="1689100"/>
            <a:ext cx="2593586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Mono-NP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multiple : </a:t>
            </a:r>
            <a:r>
              <a:rPr lang="fr-FR" sz="2400" b="1" dirty="0" smtClean="0">
                <a:solidFill>
                  <a:srgbClr val="57D833"/>
                </a:solidFill>
              </a:rPr>
              <a:t>axonal </a:t>
            </a:r>
            <a:r>
              <a:rPr lang="fr-FR" sz="2400" b="1" dirty="0" err="1" smtClean="0">
                <a:solidFill>
                  <a:srgbClr val="FF6600"/>
                </a:solidFill>
              </a:rPr>
              <a:t>multitronculaire</a:t>
            </a:r>
            <a:r>
              <a:rPr lang="fr-FR" sz="2400" b="1" dirty="0" smtClean="0">
                <a:solidFill>
                  <a:srgbClr val="FF6600"/>
                </a:solidFill>
              </a:rPr>
              <a:t> 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Examen </a:t>
            </a:r>
            <a:r>
              <a:rPr lang="fr-FR" sz="2400" b="1" dirty="0" smtClean="0"/>
              <a:t>neurophysiologique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	</a:t>
            </a:r>
            <a:r>
              <a:rPr lang="fr-FR" sz="2400" dirty="0" smtClean="0"/>
              <a:t>atteinte </a:t>
            </a:r>
            <a:r>
              <a:rPr lang="fr-FR" sz="2400" dirty="0" err="1" smtClean="0">
                <a:solidFill>
                  <a:srgbClr val="FF6600"/>
                </a:solidFill>
              </a:rPr>
              <a:t>pluritronculaire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rgbClr val="FF6600"/>
                </a:solidFill>
              </a:rPr>
              <a:t>axonale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dépiste </a:t>
            </a:r>
            <a:r>
              <a:rPr lang="fr-FR" sz="2400" dirty="0" smtClean="0"/>
              <a:t>des anomalies </a:t>
            </a:r>
            <a:r>
              <a:rPr lang="fr-FR" sz="2400" dirty="0" smtClean="0"/>
              <a:t>infracliniques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guide </a:t>
            </a:r>
            <a:r>
              <a:rPr lang="fr-FR" sz="2400" dirty="0" smtClean="0"/>
              <a:t>la biopsie sur le nerf sensitif le plus atteint pour la</a:t>
            </a:r>
            <a:r>
              <a:rPr lang="fr-FR" sz="2400" dirty="0" smtClean="0"/>
              <a:t> 	recherche </a:t>
            </a:r>
            <a:r>
              <a:rPr lang="fr-FR" sz="2400" dirty="0" smtClean="0"/>
              <a:t>d’une </a:t>
            </a:r>
            <a:r>
              <a:rPr lang="fr-FR" sz="2400" dirty="0" err="1" smtClean="0"/>
              <a:t>vascularite</a:t>
            </a:r>
            <a:endParaRPr lang="fr-FR" sz="2400" dirty="0" smtClean="0"/>
          </a:p>
        </p:txBody>
      </p:sp>
      <p:pic>
        <p:nvPicPr>
          <p:cNvPr id="6" name="Image 5" descr="Syndromes-peripheriqu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403" y="4203700"/>
            <a:ext cx="3205976" cy="233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11379" y="4203700"/>
            <a:ext cx="1193800" cy="233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0" y="14775"/>
            <a:ext cx="9144000" cy="1470025"/>
          </a:xfrm>
        </p:spPr>
        <p:txBody>
          <a:bodyPr/>
          <a:lstStyle/>
          <a:p>
            <a:r>
              <a:rPr lang="fr-FR" dirty="0" smtClean="0"/>
              <a:t>Chapitre 1 : Myasthénie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63569" y="1308440"/>
            <a:ext cx="8649810" cy="3918001"/>
          </a:xfrm>
        </p:spPr>
        <p:txBody>
          <a:bodyPr>
            <a:noAutofit/>
          </a:bodyPr>
          <a:lstStyle/>
          <a:p>
            <a:pPr lvl="1" indent="263525" algn="l">
              <a:buFont typeface="Arial"/>
              <a:buChar char="•"/>
              <a:tabLst>
                <a:tab pos="719138" algn="l"/>
                <a:tab pos="898525" algn="l"/>
              </a:tabLst>
            </a:pPr>
            <a:r>
              <a:rPr lang="fr-FR" sz="2400" dirty="0" smtClean="0">
                <a:solidFill>
                  <a:srgbClr val="FF6600"/>
                </a:solidFill>
              </a:rPr>
              <a:t>Intérêt de la recherche: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fr-FR" sz="2400" dirty="0" smtClean="0">
                <a:solidFill>
                  <a:srgbClr val="FF6600"/>
                </a:solidFill>
              </a:rPr>
              <a:t>	</a:t>
            </a:r>
            <a:r>
              <a:rPr lang="fr-FR" sz="2400" dirty="0" smtClean="0"/>
              <a:t>d’une </a:t>
            </a:r>
            <a:r>
              <a:rPr lang="fr-FR" sz="2400" dirty="0" smtClean="0">
                <a:solidFill>
                  <a:srgbClr val="FF6600"/>
                </a:solidFill>
              </a:rPr>
              <a:t>hyperplasie thymique (65%)</a:t>
            </a:r>
            <a:r>
              <a:rPr lang="fr-FR" sz="2400" dirty="0" smtClean="0"/>
              <a:t> ou d’un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thymome (15%) 			</a:t>
            </a:r>
            <a:r>
              <a:rPr lang="fr-FR" sz="2400" dirty="0" smtClean="0"/>
              <a:t>(scanner thoracique)</a:t>
            </a:r>
            <a:br>
              <a:rPr lang="fr-FR" sz="2400" dirty="0" smtClean="0"/>
            </a:br>
            <a:r>
              <a:rPr lang="fr-FR" sz="2400" dirty="0" smtClean="0"/>
              <a:t>	-	d’une autre maladie auto-immune associée (thyroïde, PR, 				Biermer, LED)</a:t>
            </a:r>
          </a:p>
        </p:txBody>
      </p:sp>
      <p:pic>
        <p:nvPicPr>
          <p:cNvPr id="7" name="Image 6" descr="chap14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251200"/>
            <a:ext cx="3733800" cy="2560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0011" y="5942568"/>
            <a:ext cx="7661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 thymus serait une source de lymphocytes T </a:t>
            </a:r>
            <a:r>
              <a:rPr lang="fr-FR" dirty="0" err="1" smtClean="0"/>
              <a:t>helper</a:t>
            </a:r>
            <a:r>
              <a:rPr lang="fr-FR" dirty="0" smtClean="0"/>
              <a:t> stimulant la production </a:t>
            </a:r>
          </a:p>
          <a:p>
            <a:r>
              <a:rPr lang="fr-FR" dirty="0" smtClean="0"/>
              <a:t>d’</a:t>
            </a:r>
            <a:r>
              <a:rPr lang="fr-FR" dirty="0" err="1" smtClean="0"/>
              <a:t>Ac</a:t>
            </a:r>
            <a:r>
              <a:rPr lang="fr-FR" dirty="0" smtClean="0"/>
              <a:t> contre les récepteurs de la jonction neuromusculaire par les lymphocytes 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Mono-NP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multiple : </a:t>
            </a:r>
            <a:r>
              <a:rPr lang="fr-FR" sz="2400" b="1" dirty="0" smtClean="0">
                <a:solidFill>
                  <a:srgbClr val="57D833"/>
                </a:solidFill>
              </a:rPr>
              <a:t>axonal </a:t>
            </a:r>
            <a:r>
              <a:rPr lang="fr-FR" sz="2400" b="1" dirty="0" err="1" smtClean="0">
                <a:solidFill>
                  <a:srgbClr val="FF6600"/>
                </a:solidFill>
              </a:rPr>
              <a:t>multitronculaire</a:t>
            </a:r>
            <a:r>
              <a:rPr lang="fr-FR" sz="2400" b="1" dirty="0" smtClean="0">
                <a:solidFill>
                  <a:srgbClr val="FF6600"/>
                </a:solidFill>
              </a:rPr>
              <a:t> 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Biologie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À </a:t>
            </a:r>
            <a:r>
              <a:rPr lang="fr-FR" sz="2400" dirty="0" smtClean="0"/>
              <a:t>la recherche d’une cause 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NFS</a:t>
            </a:r>
            <a:r>
              <a:rPr lang="fr-FR" sz="2400" dirty="0" smtClean="0"/>
              <a:t>, VS, CRP, protéinurie des 24 </a:t>
            </a:r>
            <a:r>
              <a:rPr lang="fr-FR" sz="2400" dirty="0" smtClean="0"/>
              <a:t>heures</a:t>
            </a:r>
            <a:br>
              <a:rPr lang="fr-FR" sz="2400" dirty="0" smtClean="0"/>
            </a:br>
            <a:r>
              <a:rPr lang="fr-FR" sz="2400" dirty="0" smtClean="0"/>
              <a:t>-	sérologies </a:t>
            </a:r>
            <a:r>
              <a:rPr lang="fr-FR" sz="2400" dirty="0" smtClean="0"/>
              <a:t>hépatites B et C, </a:t>
            </a:r>
            <a:r>
              <a:rPr lang="fr-FR" sz="2400" dirty="0" smtClean="0">
                <a:solidFill>
                  <a:srgbClr val="FF6600"/>
                </a:solidFill>
              </a:rPr>
              <a:t>VIH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facteur </a:t>
            </a:r>
            <a:r>
              <a:rPr lang="fr-FR" sz="2400" dirty="0" smtClean="0"/>
              <a:t>rhumatoïde, C3, C4, CH50</a:t>
            </a:r>
            <a:r>
              <a:rPr lang="fr-FR" sz="2400" dirty="0" smtClean="0"/>
              <a:t>, </a:t>
            </a:r>
            <a:r>
              <a:rPr lang="fr-FR" sz="2400" dirty="0" err="1" smtClean="0"/>
              <a:t>cryoglobulinémie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err="1" smtClean="0"/>
              <a:t>autoanticorps</a:t>
            </a:r>
            <a:r>
              <a:rPr lang="fr-FR" sz="2400" dirty="0" smtClean="0"/>
              <a:t> </a:t>
            </a:r>
            <a:r>
              <a:rPr lang="fr-FR" sz="2400" dirty="0" err="1" smtClean="0"/>
              <a:t>anti-noyaux</a:t>
            </a:r>
            <a:r>
              <a:rPr lang="fr-FR" sz="2400" dirty="0" smtClean="0"/>
              <a:t>, anticorps </a:t>
            </a:r>
            <a:r>
              <a:rPr lang="fr-FR" sz="2400" dirty="0" err="1" smtClean="0"/>
              <a:t>anti-ADN</a:t>
            </a:r>
            <a:r>
              <a:rPr lang="fr-FR" sz="2400" dirty="0" smtClean="0"/>
              <a:t>, anticorps </a:t>
            </a:r>
            <a:r>
              <a:rPr lang="fr-FR" sz="2400" dirty="0" err="1" smtClean="0"/>
              <a:t>anti</a:t>
            </a:r>
            <a:r>
              <a:rPr lang="fr-FR" sz="2400" dirty="0" err="1" smtClean="0"/>
              <a:t>-</a:t>
            </a:r>
            <a:r>
              <a:rPr lang="fr-FR" sz="2400" dirty="0" smtClean="0"/>
              <a:t>	antigènes </a:t>
            </a:r>
            <a:r>
              <a:rPr lang="fr-FR" sz="2400" dirty="0" smtClean="0"/>
              <a:t>solubles (SSA, SSB, SM, centromères…), </a:t>
            </a:r>
            <a:r>
              <a:rPr lang="fr-FR" sz="2400" dirty="0" err="1" smtClean="0"/>
              <a:t>pANCA</a:t>
            </a:r>
            <a:r>
              <a:rPr lang="fr-FR" sz="2400" dirty="0" smtClean="0"/>
              <a:t> et</a:t>
            </a:r>
            <a:r>
              <a:rPr lang="fr-FR" sz="2400" dirty="0" smtClean="0"/>
              <a:t> 	</a:t>
            </a:r>
            <a:r>
              <a:rPr lang="fr-FR" sz="2400" dirty="0" err="1" smtClean="0"/>
              <a:t>cANCA</a:t>
            </a:r>
            <a:endParaRPr lang="fr-FR" sz="2400" dirty="0" smtClean="0"/>
          </a:p>
        </p:txBody>
      </p:sp>
      <p:pic>
        <p:nvPicPr>
          <p:cNvPr id="6" name="Image 5" descr="HIV-budding-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32" y="1790561"/>
            <a:ext cx="2963447" cy="1968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Mono-NP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multiple : </a:t>
            </a:r>
            <a:r>
              <a:rPr lang="fr-FR" sz="2400" b="1" dirty="0" smtClean="0">
                <a:solidFill>
                  <a:srgbClr val="57D833"/>
                </a:solidFill>
              </a:rPr>
              <a:t>axonal </a:t>
            </a:r>
            <a:r>
              <a:rPr lang="fr-FR" sz="2400" b="1" dirty="0" err="1" smtClean="0">
                <a:solidFill>
                  <a:srgbClr val="FF6600"/>
                </a:solidFill>
              </a:rPr>
              <a:t>multitronculaire</a:t>
            </a:r>
            <a:r>
              <a:rPr lang="fr-FR" sz="2400" b="1" dirty="0" smtClean="0">
                <a:solidFill>
                  <a:srgbClr val="FF6600"/>
                </a:solidFill>
              </a:rPr>
              <a:t> 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Biopsie </a:t>
            </a:r>
            <a:r>
              <a:rPr lang="fr-FR" sz="2400" b="1" dirty="0" smtClean="0"/>
              <a:t>neuromusculaire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- 	examen </a:t>
            </a:r>
            <a:r>
              <a:rPr lang="fr-FR" sz="2400" dirty="0" smtClean="0"/>
              <a:t>clé pour la recherche d’une </a:t>
            </a:r>
            <a:r>
              <a:rPr lang="fr-FR" sz="2400" dirty="0" err="1" smtClean="0"/>
              <a:t>vascularite</a:t>
            </a:r>
            <a:r>
              <a:rPr lang="fr-FR" sz="2400" dirty="0" smtClean="0"/>
              <a:t>.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-	réalisée </a:t>
            </a:r>
            <a:r>
              <a:rPr lang="fr-FR" sz="2400" dirty="0" smtClean="0"/>
              <a:t>sur le nerf sensitif le plus atteint, souvent le nerf</a:t>
            </a:r>
            <a:r>
              <a:rPr lang="fr-FR" sz="2400" dirty="0" smtClean="0"/>
              <a:t> 	</a:t>
            </a:r>
            <a:r>
              <a:rPr lang="fr-FR" sz="2400" dirty="0" err="1" smtClean="0"/>
              <a:t>musculocutané</a:t>
            </a:r>
            <a:r>
              <a:rPr lang="fr-FR" sz="2400" dirty="0" smtClean="0"/>
              <a:t>, branche cutanée du nerf fibulaire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400" dirty="0" smtClean="0"/>
              <a:t>-	peut </a:t>
            </a:r>
            <a:r>
              <a:rPr lang="fr-FR" sz="2400" dirty="0" smtClean="0"/>
              <a:t>montrer une </a:t>
            </a:r>
            <a:r>
              <a:rPr lang="fr-FR" sz="2400" dirty="0" err="1" smtClean="0"/>
              <a:t>vascularite</a:t>
            </a:r>
            <a:r>
              <a:rPr lang="fr-FR" sz="2400" dirty="0" smtClean="0"/>
              <a:t> nécrosante, avec nécrose</a:t>
            </a:r>
            <a:r>
              <a:rPr lang="fr-FR" sz="2400" dirty="0" smtClean="0"/>
              <a:t> 	</a:t>
            </a:r>
            <a:r>
              <a:rPr lang="fr-FR" sz="2400" dirty="0" err="1" smtClean="0"/>
              <a:t>fibrinoïde</a:t>
            </a:r>
            <a:r>
              <a:rPr lang="fr-FR" sz="2400" dirty="0" smtClean="0"/>
              <a:t>,</a:t>
            </a:r>
            <a:r>
              <a:rPr lang="fr-FR" sz="2400" dirty="0" smtClean="0"/>
              <a:t> infiltrat </a:t>
            </a:r>
            <a:r>
              <a:rPr lang="fr-FR" sz="2400" dirty="0" smtClean="0"/>
              <a:t>inflammatoire de la paroi des artères de</a:t>
            </a:r>
            <a:r>
              <a:rPr lang="fr-FR" sz="2400" dirty="0" smtClean="0"/>
              <a:t> 	moyen </a:t>
            </a:r>
            <a:r>
              <a:rPr lang="fr-FR" sz="2400" dirty="0" smtClean="0"/>
              <a:t>calibre</a:t>
            </a:r>
            <a:endParaRPr lang="fr-FR" sz="2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4686299"/>
            <a:ext cx="2880879" cy="1876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Mono-NP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multiple : </a:t>
            </a:r>
            <a:r>
              <a:rPr lang="fr-FR" sz="2400" b="1" dirty="0" smtClean="0">
                <a:solidFill>
                  <a:srgbClr val="57D833"/>
                </a:solidFill>
              </a:rPr>
              <a:t>axonal </a:t>
            </a:r>
            <a:r>
              <a:rPr lang="fr-FR" sz="2400" b="1" dirty="0" err="1" smtClean="0">
                <a:solidFill>
                  <a:srgbClr val="FF6600"/>
                </a:solidFill>
              </a:rPr>
              <a:t>multitronculaire</a:t>
            </a:r>
            <a:r>
              <a:rPr lang="fr-FR" sz="2400" b="1" dirty="0" smtClean="0">
                <a:solidFill>
                  <a:srgbClr val="FF6600"/>
                </a:solidFill>
              </a:rPr>
              <a:t> 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Causes des multinévrites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- 	</a:t>
            </a:r>
            <a:r>
              <a:rPr lang="fr-FR" sz="2400" dirty="0" err="1" smtClean="0">
                <a:solidFill>
                  <a:srgbClr val="FF6600"/>
                </a:solidFill>
              </a:rPr>
              <a:t>Périartérite</a:t>
            </a:r>
            <a:r>
              <a:rPr lang="fr-FR" sz="2400" dirty="0" smtClean="0">
                <a:solidFill>
                  <a:srgbClr val="FF6600"/>
                </a:solidFill>
              </a:rPr>
              <a:t> noueuse</a:t>
            </a:r>
            <a:r>
              <a:rPr lang="fr-FR" sz="2400" dirty="0" smtClean="0"/>
              <a:t>, polyarthrite rhumatoïde (en régression),</a:t>
            </a:r>
            <a:r>
              <a:rPr lang="fr-FR" sz="2400" dirty="0" smtClean="0"/>
              <a:t> 	syndrome </a:t>
            </a:r>
            <a:r>
              <a:rPr lang="fr-FR" sz="2400" dirty="0" smtClean="0"/>
              <a:t>de </a:t>
            </a:r>
            <a:r>
              <a:rPr lang="fr-FR" sz="2400" dirty="0" err="1" smtClean="0"/>
              <a:t>Churg</a:t>
            </a:r>
            <a:r>
              <a:rPr lang="fr-FR" sz="2400" dirty="0" smtClean="0"/>
              <a:t> et Strauss, syndrome de </a:t>
            </a:r>
            <a:r>
              <a:rPr lang="fr-FR" sz="2400" dirty="0" err="1" smtClean="0"/>
              <a:t>Gougerot-Sjögren</a:t>
            </a:r>
            <a:r>
              <a:rPr lang="fr-FR" sz="2400" dirty="0" smtClean="0"/>
              <a:t>,</a:t>
            </a:r>
            <a:r>
              <a:rPr lang="fr-FR" sz="2400" dirty="0" smtClean="0"/>
              <a:t> 	lupus </a:t>
            </a:r>
            <a:r>
              <a:rPr lang="fr-FR" sz="2400" dirty="0" smtClean="0"/>
              <a:t>systémique, infection par le </a:t>
            </a:r>
            <a:r>
              <a:rPr lang="fr-FR" sz="2400" dirty="0" smtClean="0">
                <a:solidFill>
                  <a:srgbClr val="FF6600"/>
                </a:solidFill>
              </a:rPr>
              <a:t>VIH</a:t>
            </a:r>
            <a:r>
              <a:rPr lang="fr-FR" sz="2400" dirty="0" smtClean="0"/>
              <a:t>, </a:t>
            </a:r>
            <a:r>
              <a:rPr lang="fr-FR" sz="2400" dirty="0" err="1" smtClean="0">
                <a:solidFill>
                  <a:srgbClr val="FF6600"/>
                </a:solidFill>
              </a:rPr>
              <a:t>cryoglobulinémie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	(essentielle </a:t>
            </a:r>
            <a:r>
              <a:rPr lang="fr-FR" sz="2400" dirty="0" smtClean="0"/>
              <a:t>ou en rapport avec une infection par</a:t>
            </a:r>
            <a:r>
              <a:rPr lang="fr-FR" sz="2400" dirty="0" smtClean="0"/>
              <a:t> l’</a:t>
            </a:r>
            <a:r>
              <a:rPr lang="fr-FR" sz="2400" dirty="0" smtClean="0">
                <a:solidFill>
                  <a:srgbClr val="FF6600"/>
                </a:solidFill>
              </a:rPr>
              <a:t>hépatite C</a:t>
            </a:r>
            <a:r>
              <a:rPr lang="fr-FR" sz="2400" dirty="0" smtClean="0"/>
              <a:t>), 	granulomatose </a:t>
            </a:r>
            <a:r>
              <a:rPr lang="fr-FR" sz="2400" dirty="0" smtClean="0"/>
              <a:t>de Wegener, </a:t>
            </a:r>
            <a:r>
              <a:rPr lang="fr-FR" sz="2400" dirty="0" err="1" smtClean="0"/>
              <a:t>vascularite</a:t>
            </a:r>
            <a:r>
              <a:rPr lang="fr-FR" sz="2400" dirty="0" smtClean="0"/>
              <a:t> satellite de</a:t>
            </a:r>
            <a:r>
              <a:rPr lang="fr-FR" sz="2400" dirty="0" smtClean="0"/>
              <a:t> cancer</a:t>
            </a:r>
            <a:br>
              <a:rPr lang="fr-FR" sz="2400" dirty="0" smtClean="0"/>
            </a:br>
            <a:r>
              <a:rPr lang="fr-FR" sz="2400" dirty="0" smtClean="0"/>
              <a:t>-	La PAN peut toucher de façon isolée le SNP</a:t>
            </a:r>
            <a:br>
              <a:rPr lang="fr-FR" sz="2400" dirty="0" smtClean="0"/>
            </a:br>
            <a:r>
              <a:rPr lang="fr-FR" sz="2400" dirty="0" smtClean="0"/>
              <a:t>-	Le </a:t>
            </a:r>
            <a:r>
              <a:rPr lang="fr-FR" sz="2400" dirty="0" smtClean="0">
                <a:solidFill>
                  <a:srgbClr val="FF6600"/>
                </a:solidFill>
              </a:rPr>
              <a:t>diabète </a:t>
            </a:r>
            <a:r>
              <a:rPr lang="fr-FR" sz="2400" dirty="0" smtClean="0"/>
              <a:t>ne nécessite pas de biopsie </a:t>
            </a:r>
            <a:r>
              <a:rPr lang="fr-FR" sz="2400" dirty="0" smtClean="0"/>
              <a:t>neuromusculaire</a:t>
            </a:r>
            <a:br>
              <a:rPr lang="fr-FR" sz="2400" dirty="0" smtClean="0"/>
            </a:br>
            <a:r>
              <a:rPr lang="fr-FR" sz="2400" dirty="0" smtClean="0"/>
              <a:t>-	La </a:t>
            </a:r>
            <a:r>
              <a:rPr lang="fr-FR" sz="2400" dirty="0" smtClean="0">
                <a:solidFill>
                  <a:srgbClr val="FF6600"/>
                </a:solidFill>
              </a:rPr>
              <a:t>lèpre</a:t>
            </a:r>
            <a:r>
              <a:rPr lang="fr-FR" sz="2400" dirty="0" smtClean="0"/>
              <a:t>, responsable de </a:t>
            </a:r>
            <a:r>
              <a:rPr lang="fr-FR" sz="2400" dirty="0" err="1" smtClean="0"/>
              <a:t>mononeuropathies</a:t>
            </a:r>
            <a:r>
              <a:rPr lang="fr-FR" sz="2400" dirty="0" smtClean="0"/>
              <a:t> multiples à grande</a:t>
            </a:r>
            <a:r>
              <a:rPr lang="fr-FR" sz="2400" dirty="0" smtClean="0"/>
              <a:t> 	prédominance </a:t>
            </a:r>
            <a:r>
              <a:rPr lang="fr-FR" sz="2400" dirty="0" smtClean="0"/>
              <a:t>sensitive, est une grande cause de neuropathie</a:t>
            </a:r>
            <a:r>
              <a:rPr lang="fr-FR" sz="2400" dirty="0" smtClean="0"/>
              <a:t> 	dans </a:t>
            </a:r>
            <a:r>
              <a:rPr lang="fr-FR" sz="2400" dirty="0" smtClean="0"/>
              <a:t>le monde, mais rare en</a:t>
            </a:r>
            <a:r>
              <a:rPr lang="fr-FR" sz="2400" dirty="0" smtClean="0"/>
              <a:t> Europe.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Mono-NP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 multiple : </a:t>
            </a:r>
            <a:r>
              <a:rPr lang="fr-FR" sz="2400" b="1" dirty="0" smtClean="0">
                <a:solidFill>
                  <a:srgbClr val="57D833"/>
                </a:solidFill>
              </a:rPr>
              <a:t>démyélinisante </a:t>
            </a:r>
            <a:r>
              <a:rPr lang="fr-FR" sz="2400" b="1" dirty="0" err="1" smtClean="0">
                <a:solidFill>
                  <a:srgbClr val="FF6600"/>
                </a:solidFill>
              </a:rPr>
              <a:t>multitronculaire</a:t>
            </a:r>
            <a:r>
              <a:rPr lang="fr-FR" sz="2400" b="1" dirty="0" smtClean="0">
                <a:solidFill>
                  <a:srgbClr val="FF6600"/>
                </a:solidFill>
              </a:rPr>
              <a:t> NLD</a:t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Causes 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- 	</a:t>
            </a:r>
            <a:r>
              <a:rPr lang="fr-FR" sz="2400" dirty="0" smtClean="0">
                <a:solidFill>
                  <a:srgbClr val="FF6600"/>
                </a:solidFill>
              </a:rPr>
              <a:t>NP à bloc de conduction : 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	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MS&gt;MI, anti-GM1, moteur pur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formes atypiques de PRNC </a:t>
            </a:r>
            <a:br>
              <a:rPr lang="fr-FR" sz="2400" dirty="0" smtClean="0">
                <a:solidFill>
                  <a:srgbClr val="FF6600"/>
                </a:solidFill>
              </a:rPr>
            </a:br>
            <a:r>
              <a:rPr lang="fr-FR" sz="2400" dirty="0" smtClean="0">
                <a:solidFill>
                  <a:srgbClr val="FF6600"/>
                </a:solidFill>
              </a:rPr>
              <a:t>		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(MADSAM ou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Lewis-Sumner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 :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MS&gt;MI,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sensitivo-moteur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HNPP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ralentissements prédominent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		aux sites d’enclavement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68445"/>
            <a:ext cx="3731779" cy="3012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Épidémiologie et </a:t>
            </a:r>
            <a:r>
              <a:rPr lang="fr-FR" sz="2400" b="1" dirty="0" smtClean="0"/>
              <a:t>physiopathologie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incidence </a:t>
            </a:r>
            <a:r>
              <a:rPr lang="fr-FR" sz="2400" dirty="0" smtClean="0"/>
              <a:t>= </a:t>
            </a:r>
            <a:r>
              <a:rPr lang="fr-FR" sz="2400" dirty="0" smtClean="0"/>
              <a:t>1 pour 100 </a:t>
            </a:r>
            <a:r>
              <a:rPr lang="fr-FR" sz="2400" dirty="0" smtClean="0"/>
              <a:t>000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antécédent </a:t>
            </a:r>
            <a:r>
              <a:rPr lang="fr-FR" sz="2400" dirty="0" smtClean="0">
                <a:solidFill>
                  <a:srgbClr val="FF6600"/>
                </a:solidFill>
              </a:rPr>
              <a:t>infectieux </a:t>
            </a:r>
            <a:r>
              <a:rPr lang="fr-FR" sz="2400" dirty="0" smtClean="0"/>
              <a:t>respiratoire ou digestif (55 %) dans les 15</a:t>
            </a:r>
            <a:r>
              <a:rPr lang="fr-FR" sz="2400" dirty="0" smtClean="0"/>
              <a:t> 	jours </a:t>
            </a:r>
            <a:r>
              <a:rPr lang="fr-FR" sz="2400" dirty="0" smtClean="0"/>
              <a:t>précédents :</a:t>
            </a:r>
            <a:r>
              <a:rPr lang="fr-FR" sz="2400" dirty="0" smtClean="0"/>
              <a:t> CMV, EBV et </a:t>
            </a:r>
            <a:r>
              <a:rPr lang="fr-FR" sz="2400" dirty="0" smtClean="0"/>
              <a:t>diarrhées à </a:t>
            </a:r>
            <a:r>
              <a:rPr lang="fr-FR" sz="2400" dirty="0" err="1" smtClean="0"/>
              <a:t>Campylobacter</a:t>
            </a:r>
            <a:r>
              <a:rPr lang="fr-FR" sz="2400" dirty="0" smtClean="0"/>
              <a:t> </a:t>
            </a:r>
            <a:r>
              <a:rPr lang="fr-FR" sz="2400" dirty="0" err="1" smtClean="0"/>
              <a:t>jejuni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-	Les </a:t>
            </a:r>
            <a:r>
              <a:rPr lang="fr-FR" sz="2400" dirty="0" smtClean="0"/>
              <a:t>lésions </a:t>
            </a:r>
            <a:r>
              <a:rPr lang="fr-FR" sz="2400" dirty="0" err="1" smtClean="0"/>
              <a:t>démyélinisantes</a:t>
            </a:r>
            <a:r>
              <a:rPr lang="fr-FR" sz="2400" dirty="0" smtClean="0"/>
              <a:t> du</a:t>
            </a:r>
            <a:r>
              <a:rPr lang="fr-FR" sz="2400" dirty="0" smtClean="0"/>
              <a:t> SGB sont </a:t>
            </a:r>
            <a:r>
              <a:rPr lang="fr-FR" sz="2400" dirty="0" smtClean="0"/>
              <a:t>en rapport avec la</a:t>
            </a:r>
            <a:r>
              <a:rPr lang="fr-FR" sz="2400" dirty="0" smtClean="0"/>
              <a:t> 	production </a:t>
            </a:r>
            <a:r>
              <a:rPr lang="fr-FR" sz="2400" dirty="0" smtClean="0"/>
              <a:t>et le passage dans les espaces </a:t>
            </a:r>
            <a:r>
              <a:rPr lang="fr-FR" sz="2400" dirty="0" err="1" smtClean="0"/>
              <a:t>endoneuraux</a:t>
            </a:r>
            <a:r>
              <a:rPr lang="fr-FR" sz="2400" dirty="0" smtClean="0"/>
              <a:t> 	d’</a:t>
            </a:r>
            <a:r>
              <a:rPr lang="fr-FR" sz="2400" dirty="0" smtClean="0">
                <a:solidFill>
                  <a:srgbClr val="FF6600"/>
                </a:solidFill>
              </a:rPr>
              <a:t>anticorps</a:t>
            </a:r>
            <a:r>
              <a:rPr lang="fr-FR" sz="2400" dirty="0" smtClean="0"/>
              <a:t>, de </a:t>
            </a:r>
            <a:r>
              <a:rPr lang="fr-FR" sz="2400" dirty="0" smtClean="0">
                <a:solidFill>
                  <a:srgbClr val="FF6600"/>
                </a:solidFill>
              </a:rPr>
              <a:t>cytokines </a:t>
            </a:r>
            <a:r>
              <a:rPr lang="fr-FR" sz="2400" dirty="0" smtClean="0"/>
              <a:t>et de </a:t>
            </a:r>
            <a:r>
              <a:rPr lang="fr-FR" sz="2400" dirty="0" smtClean="0">
                <a:solidFill>
                  <a:srgbClr val="FF6600"/>
                </a:solidFill>
              </a:rPr>
              <a:t>protéinases</a:t>
            </a:r>
            <a:r>
              <a:rPr lang="fr-FR" sz="2400" dirty="0" smtClean="0"/>
              <a:t>, la démyélinisation</a:t>
            </a:r>
            <a:r>
              <a:rPr lang="fr-FR" sz="2400" dirty="0" smtClean="0"/>
              <a:t> 	étant </a:t>
            </a:r>
            <a:r>
              <a:rPr lang="fr-FR" sz="2400" dirty="0" smtClean="0"/>
              <a:t>effectuée par le </a:t>
            </a:r>
            <a:r>
              <a:rPr lang="fr-FR" sz="2400" dirty="0" smtClean="0"/>
              <a:t>macrophage</a:t>
            </a:r>
            <a:br>
              <a:rPr lang="fr-FR" sz="2400" dirty="0" smtClean="0"/>
            </a:br>
            <a:r>
              <a:rPr lang="fr-FR" sz="2400" dirty="0" smtClean="0"/>
              <a:t>-	Une </a:t>
            </a:r>
            <a:r>
              <a:rPr lang="fr-FR" sz="2400" dirty="0" smtClean="0"/>
              <a:t>réaction d’</a:t>
            </a:r>
            <a:r>
              <a:rPr lang="fr-FR" sz="2400" dirty="0" smtClean="0">
                <a:solidFill>
                  <a:srgbClr val="FF6600"/>
                </a:solidFill>
              </a:rPr>
              <a:t>immunité croisée </a:t>
            </a:r>
            <a:r>
              <a:rPr lang="fr-FR" sz="2400" dirty="0" smtClean="0"/>
              <a:t>est vraisemblable entre le</a:t>
            </a:r>
            <a:r>
              <a:rPr lang="fr-FR" sz="2400" dirty="0" smtClean="0"/>
              <a:t> 	</a:t>
            </a:r>
            <a:r>
              <a:rPr lang="fr-FR" sz="2400" dirty="0" err="1" smtClean="0"/>
              <a:t>Campylobacter</a:t>
            </a:r>
            <a:r>
              <a:rPr lang="fr-FR" sz="2400" dirty="0" smtClean="0"/>
              <a:t> </a:t>
            </a:r>
            <a:r>
              <a:rPr lang="fr-FR" sz="2400" dirty="0" err="1" smtClean="0"/>
              <a:t>jejuni</a:t>
            </a:r>
            <a:r>
              <a:rPr lang="fr-FR" sz="2400" dirty="0" smtClean="0"/>
              <a:t> et des </a:t>
            </a:r>
            <a:r>
              <a:rPr lang="fr-FR" sz="2400" dirty="0" err="1" smtClean="0"/>
              <a:t>gangliosides</a:t>
            </a:r>
            <a:r>
              <a:rPr lang="fr-FR" sz="2400" dirty="0" smtClean="0"/>
              <a:t> du nerf </a:t>
            </a:r>
            <a:r>
              <a:rPr lang="fr-FR" sz="2400" dirty="0" smtClean="0"/>
              <a:t>périphérique</a:t>
            </a:r>
            <a:br>
              <a:rPr lang="fr-FR" sz="2400" dirty="0" smtClean="0"/>
            </a:br>
            <a:r>
              <a:rPr lang="fr-FR" sz="2400" dirty="0" smtClean="0"/>
              <a:t>-	Dans </a:t>
            </a:r>
            <a:r>
              <a:rPr lang="fr-FR" sz="2400" dirty="0" smtClean="0"/>
              <a:t>les formes </a:t>
            </a:r>
            <a:r>
              <a:rPr lang="fr-FR" sz="2400" dirty="0" smtClean="0"/>
              <a:t>axonales (</a:t>
            </a:r>
            <a:r>
              <a:rPr lang="fr-FR" sz="2400" dirty="0" smtClean="0">
                <a:solidFill>
                  <a:srgbClr val="FF6600"/>
                </a:solidFill>
              </a:rPr>
              <a:t>AMAN</a:t>
            </a:r>
            <a:r>
              <a:rPr lang="fr-FR" sz="2400" dirty="0" smtClean="0"/>
              <a:t>), </a:t>
            </a:r>
            <a:r>
              <a:rPr lang="fr-FR" sz="2400" dirty="0" smtClean="0"/>
              <a:t>l’atteinte est liée à des</a:t>
            </a:r>
            <a:r>
              <a:rPr lang="fr-FR" sz="2400" dirty="0" smtClean="0"/>
              <a:t> BC 	d’</a:t>
            </a:r>
            <a:r>
              <a:rPr lang="fr-FR" sz="2400" dirty="0" smtClean="0">
                <a:solidFill>
                  <a:srgbClr val="FF6600"/>
                </a:solidFill>
              </a:rPr>
              <a:t>origine humorale</a:t>
            </a:r>
            <a:r>
              <a:rPr lang="fr-FR" sz="2400" dirty="0" smtClean="0"/>
              <a:t>, à la partie distale du nerf </a:t>
            </a:r>
            <a:r>
              <a:rPr lang="fr-FR" sz="2400" dirty="0" smtClean="0"/>
              <a:t>périphérique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1212850"/>
            <a:ext cx="2588779" cy="163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Aspects </a:t>
            </a:r>
            <a:r>
              <a:rPr lang="fr-FR" sz="2400" b="1" dirty="0" smtClean="0"/>
              <a:t>cliniques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>On </a:t>
            </a:r>
            <a:r>
              <a:rPr lang="fr-FR" sz="2400" dirty="0" smtClean="0"/>
              <a:t>différencie </a:t>
            </a:r>
            <a:r>
              <a:rPr lang="fr-FR" sz="2400" dirty="0" smtClean="0">
                <a:solidFill>
                  <a:srgbClr val="FF6600"/>
                </a:solidFill>
              </a:rPr>
              <a:t>deux types </a:t>
            </a:r>
            <a:r>
              <a:rPr lang="fr-FR" sz="2400" dirty="0" smtClean="0"/>
              <a:t>de</a:t>
            </a:r>
            <a:r>
              <a:rPr lang="fr-FR" sz="2400" dirty="0" smtClean="0"/>
              <a:t> SGB:</a:t>
            </a:r>
            <a:br>
              <a:rPr lang="fr-FR" sz="2400" dirty="0" smtClean="0"/>
            </a:br>
            <a:r>
              <a:rPr lang="fr-FR" sz="2400" dirty="0" smtClean="0"/>
              <a:t>-	le SGB </a:t>
            </a:r>
            <a:r>
              <a:rPr lang="fr-FR" sz="2400" dirty="0" smtClean="0">
                <a:solidFill>
                  <a:srgbClr val="FF6600"/>
                </a:solidFill>
              </a:rPr>
              <a:t>démyélinisant </a:t>
            </a:r>
            <a:r>
              <a:rPr lang="fr-FR" sz="2400" dirty="0" smtClean="0"/>
              <a:t>sensitivomoteur avec risque </a:t>
            </a:r>
            <a:r>
              <a:rPr lang="fr-FR" sz="2400" dirty="0" smtClean="0"/>
              <a:t>d’intubation</a:t>
            </a:r>
            <a:br>
              <a:rPr lang="fr-FR" sz="2400" dirty="0" smtClean="0"/>
            </a:br>
            <a:r>
              <a:rPr lang="fr-FR" sz="2400" dirty="0" smtClean="0"/>
              <a:t>-	les </a:t>
            </a:r>
            <a:r>
              <a:rPr lang="fr-FR" sz="2400" dirty="0" smtClean="0">
                <a:solidFill>
                  <a:srgbClr val="FF6600"/>
                </a:solidFill>
              </a:rPr>
              <a:t>neuropathies motrices axonales aiguës </a:t>
            </a:r>
            <a:r>
              <a:rPr lang="fr-FR" sz="2400" dirty="0" smtClean="0"/>
              <a:t>(ou AMAN),</a:t>
            </a:r>
            <a:r>
              <a:rPr lang="fr-FR" sz="2400" dirty="0" smtClean="0"/>
              <a:t> 	secondaires </a:t>
            </a:r>
            <a:r>
              <a:rPr lang="fr-FR" sz="2400" dirty="0" smtClean="0"/>
              <a:t>aux diarrhées à </a:t>
            </a:r>
            <a:r>
              <a:rPr lang="fr-FR" sz="2400" dirty="0" err="1" smtClean="0"/>
              <a:t>Campylobacter</a:t>
            </a:r>
            <a:r>
              <a:rPr lang="fr-FR" sz="2400" dirty="0" smtClean="0"/>
              <a:t> </a:t>
            </a:r>
            <a:r>
              <a:rPr lang="fr-FR" sz="2400" dirty="0" err="1" smtClean="0"/>
              <a:t>jejuni</a:t>
            </a:r>
            <a:r>
              <a:rPr lang="fr-FR" sz="2400" dirty="0" smtClean="0"/>
              <a:t>, à nette</a:t>
            </a:r>
            <a:r>
              <a:rPr lang="fr-FR" sz="2400" dirty="0" smtClean="0"/>
              <a:t> 	prédominance </a:t>
            </a:r>
            <a:r>
              <a:rPr lang="fr-FR" sz="2400" dirty="0" smtClean="0"/>
              <a:t>motrice, habituellement sans risque d’intubation</a:t>
            </a:r>
            <a:r>
              <a:rPr lang="fr-FR" sz="2400" dirty="0" smtClean="0"/>
              <a:t> 	mais </a:t>
            </a:r>
            <a:r>
              <a:rPr lang="fr-FR" sz="2400" dirty="0" smtClean="0"/>
              <a:t>à la récupération parfois plus </a:t>
            </a:r>
            <a:r>
              <a:rPr lang="fr-FR" sz="2400" dirty="0" smtClean="0"/>
              <a:t>lente</a:t>
            </a:r>
            <a:br>
              <a:rPr lang="fr-FR" sz="2400" dirty="0" smtClean="0"/>
            </a:br>
            <a:r>
              <a:rPr lang="fr-FR" sz="2400" dirty="0" smtClean="0"/>
              <a:t>-	Les </a:t>
            </a:r>
            <a:r>
              <a:rPr lang="fr-FR" sz="2400" dirty="0" smtClean="0"/>
              <a:t>deux types évoluent en trois phases : </a:t>
            </a:r>
            <a:r>
              <a:rPr lang="fr-FR" sz="2400" dirty="0" smtClean="0">
                <a:solidFill>
                  <a:srgbClr val="FF6600"/>
                </a:solidFill>
              </a:rPr>
              <a:t>extension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6600"/>
                </a:solidFill>
              </a:rPr>
              <a:t>plateau</a:t>
            </a:r>
            <a:r>
              <a:rPr lang="fr-FR" sz="2400" dirty="0" smtClean="0"/>
              <a:t>,</a:t>
            </a:r>
            <a:r>
              <a:rPr lang="fr-FR" sz="2400" dirty="0" smtClean="0"/>
              <a:t> 	</a:t>
            </a:r>
            <a:r>
              <a:rPr lang="fr-FR" sz="2400" dirty="0" smtClean="0">
                <a:solidFill>
                  <a:srgbClr val="FF6600"/>
                </a:solidFill>
              </a:rPr>
              <a:t>récupération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Le </a:t>
            </a:r>
            <a:r>
              <a:rPr lang="fr-FR" sz="2400" dirty="0" smtClean="0">
                <a:solidFill>
                  <a:srgbClr val="FF6600"/>
                </a:solidFill>
              </a:rPr>
              <a:t>diagnostic</a:t>
            </a:r>
            <a:r>
              <a:rPr lang="fr-FR" sz="2400" dirty="0" smtClean="0">
                <a:solidFill>
                  <a:srgbClr val="FF6600"/>
                </a:solidFill>
              </a:rPr>
              <a:t> clinique </a:t>
            </a:r>
            <a:r>
              <a:rPr lang="fr-FR" sz="2400" dirty="0" smtClean="0">
                <a:solidFill>
                  <a:srgbClr val="FF6600"/>
                </a:solidFill>
              </a:rPr>
              <a:t>et</a:t>
            </a:r>
            <a:r>
              <a:rPr lang="fr-FR" sz="2400" dirty="0" smtClean="0">
                <a:solidFill>
                  <a:srgbClr val="FF6600"/>
                </a:solidFill>
              </a:rPr>
              <a:t> ENMG</a:t>
            </a:r>
            <a:r>
              <a:rPr lang="fr-FR" sz="2400" dirty="0" smtClean="0"/>
              <a:t> (+ LCR et immunologie)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 descr="guillain-bar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263" y="1228525"/>
            <a:ext cx="3086716" cy="169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GUILIAN-BARRE-S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636900"/>
            <a:ext cx="5865368" cy="519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03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Aspects </a:t>
            </a:r>
            <a:r>
              <a:rPr lang="fr-FR" sz="2400" b="1" dirty="0" smtClean="0"/>
              <a:t>cliniques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A461E7"/>
                </a:solidFill>
              </a:rPr>
              <a:t>Phase d’extension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&lt; 4 </a:t>
            </a:r>
            <a:r>
              <a:rPr lang="fr-FR" sz="2400" dirty="0" smtClean="0">
                <a:solidFill>
                  <a:srgbClr val="FF6600"/>
                </a:solidFill>
              </a:rPr>
              <a:t>semaines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/>
              <a:t>(souvent </a:t>
            </a:r>
            <a:r>
              <a:rPr lang="fr-FR" sz="2400" dirty="0" smtClean="0"/>
              <a:t>de quelques </a:t>
            </a:r>
            <a:r>
              <a:rPr lang="fr-FR" sz="2400" dirty="0" smtClean="0"/>
              <a:t>jours, parfois &lt; 1 </a:t>
            </a:r>
            <a:r>
              <a:rPr lang="fr-FR" sz="2400" dirty="0" smtClean="0"/>
              <a:t>jour</a:t>
            </a:r>
            <a:r>
              <a:rPr lang="fr-FR" sz="2400" dirty="0" smtClean="0"/>
              <a:t>) 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manifestations sensitives </a:t>
            </a:r>
            <a:r>
              <a:rPr lang="fr-FR" sz="2400" dirty="0" smtClean="0"/>
              <a:t>fréquentes et plutôt subjectives</a:t>
            </a:r>
            <a:r>
              <a:rPr lang="fr-FR" sz="2400" dirty="0" smtClean="0"/>
              <a:t> 	(</a:t>
            </a:r>
            <a:r>
              <a:rPr lang="fr-FR" sz="2400" dirty="0" smtClean="0"/>
              <a:t>paresthésies, picotements distaux des quatre membres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parésie </a:t>
            </a:r>
            <a:r>
              <a:rPr lang="fr-FR" sz="2400" b="1" dirty="0" smtClean="0">
                <a:solidFill>
                  <a:srgbClr val="3366FF"/>
                </a:solidFill>
              </a:rPr>
              <a:t>symétrique </a:t>
            </a:r>
            <a:r>
              <a:rPr lang="fr-FR" sz="2400" dirty="0" smtClean="0"/>
              <a:t>débutant </a:t>
            </a:r>
            <a:r>
              <a:rPr lang="fr-FR" sz="2400" dirty="0" smtClean="0"/>
              <a:t>aux</a:t>
            </a:r>
            <a:r>
              <a:rPr lang="fr-FR" sz="2400" dirty="0" smtClean="0"/>
              <a:t> MI, </a:t>
            </a:r>
            <a:r>
              <a:rPr lang="fr-FR" sz="2400" dirty="0" smtClean="0"/>
              <a:t>étendue et sévère, qui</a:t>
            </a:r>
            <a:r>
              <a:rPr lang="fr-FR" sz="2400" dirty="0" smtClean="0"/>
              <a:t> 	prédomine </a:t>
            </a:r>
            <a:r>
              <a:rPr lang="fr-FR" sz="2400" dirty="0" smtClean="0"/>
              <a:t>en proximal puis touche les </a:t>
            </a:r>
            <a:r>
              <a:rPr lang="fr-FR" sz="2400" dirty="0" smtClean="0"/>
              <a:t>extrémités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/>
              <a:t>nerfs crâniens (VII, oculomoteur</a:t>
            </a:r>
            <a:r>
              <a:rPr lang="fr-FR" sz="2400" dirty="0" smtClean="0"/>
              <a:t>,</a:t>
            </a:r>
            <a:r>
              <a:rPr lang="fr-FR" sz="2400" dirty="0" smtClean="0"/>
              <a:t> IX)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douleurs </a:t>
            </a:r>
            <a:r>
              <a:rPr lang="fr-FR" sz="2400" dirty="0" smtClean="0"/>
              <a:t>(myalgies, radiculalgies des membres inférieurs</a:t>
            </a:r>
            <a:r>
              <a:rPr lang="fr-FR" sz="2400" dirty="0" smtClean="0"/>
              <a:t> 	évocatrices)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1306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Aspects </a:t>
            </a:r>
            <a:r>
              <a:rPr lang="fr-FR" sz="2400" b="1" dirty="0" smtClean="0"/>
              <a:t>cliniques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A461E7"/>
                </a:solidFill>
              </a:rPr>
              <a:t>Phase d’extension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atteinte </a:t>
            </a:r>
            <a:r>
              <a:rPr lang="fr-FR" sz="2400" dirty="0" smtClean="0">
                <a:solidFill>
                  <a:srgbClr val="FF6600"/>
                </a:solidFill>
              </a:rPr>
              <a:t>respiratoire </a:t>
            </a:r>
            <a:r>
              <a:rPr lang="fr-FR" sz="2400" dirty="0" smtClean="0"/>
              <a:t>(15 à 30 % des patients seront sous</a:t>
            </a:r>
            <a:r>
              <a:rPr lang="fr-FR" sz="2400" dirty="0" smtClean="0"/>
              <a:t> 	ventilation </a:t>
            </a:r>
            <a:r>
              <a:rPr lang="fr-FR" sz="2400" dirty="0" smtClean="0"/>
              <a:t>assistée)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-	Une </a:t>
            </a:r>
            <a:r>
              <a:rPr lang="fr-FR" sz="2400" dirty="0" smtClean="0">
                <a:solidFill>
                  <a:srgbClr val="FF6600"/>
                </a:solidFill>
              </a:rPr>
              <a:t>atteinte faciale bilatérale </a:t>
            </a:r>
            <a:r>
              <a:rPr lang="fr-FR" sz="2400" dirty="0" smtClean="0"/>
              <a:t>et une aggravation rapide sont</a:t>
            </a:r>
            <a:r>
              <a:rPr lang="fr-FR" sz="2400" dirty="0" smtClean="0"/>
              <a:t> 	associées </a:t>
            </a:r>
            <a:r>
              <a:rPr lang="fr-FR" sz="2400" dirty="0" smtClean="0"/>
              <a:t>à un risque plus élevé de complication respiratoire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	</a:t>
            </a:r>
            <a:r>
              <a:rPr lang="fr-FR" sz="2400" dirty="0" smtClean="0">
                <a:solidFill>
                  <a:srgbClr val="FF6600"/>
                </a:solidFill>
              </a:rPr>
              <a:t>atteinte </a:t>
            </a:r>
            <a:r>
              <a:rPr lang="fr-FR" sz="2400" dirty="0" smtClean="0"/>
              <a:t>de la musculature </a:t>
            </a:r>
            <a:r>
              <a:rPr lang="fr-FR" sz="2400" dirty="0" smtClean="0">
                <a:solidFill>
                  <a:srgbClr val="FF6600"/>
                </a:solidFill>
              </a:rPr>
              <a:t>bulbaire </a:t>
            </a:r>
            <a:r>
              <a:rPr lang="fr-FR" sz="2400" dirty="0" smtClean="0"/>
              <a:t>(troubles de déglutition ou de</a:t>
            </a:r>
            <a:r>
              <a:rPr lang="fr-FR" sz="2400" dirty="0" smtClean="0"/>
              <a:t> 	phonation)</a:t>
            </a:r>
            <a:br>
              <a:rPr lang="fr-FR" sz="2400" dirty="0" smtClean="0"/>
            </a:br>
            <a:r>
              <a:rPr lang="fr-FR" sz="2400" dirty="0" smtClean="0"/>
              <a:t>-	La </a:t>
            </a:r>
            <a:r>
              <a:rPr lang="fr-FR" sz="2400" dirty="0" smtClean="0"/>
              <a:t>phase d’extension est plus rapide au cours de l’AMAN qu’au</a:t>
            </a:r>
            <a:r>
              <a:rPr lang="fr-FR" sz="2400" dirty="0" smtClean="0"/>
              <a:t> 	cours </a:t>
            </a:r>
            <a:r>
              <a:rPr lang="fr-FR" sz="2400" dirty="0" smtClean="0"/>
              <a:t>du</a:t>
            </a:r>
            <a:r>
              <a:rPr lang="fr-FR" sz="2400" dirty="0" smtClean="0"/>
              <a:t> SGB démyélinisant</a:t>
            </a:r>
            <a:br>
              <a:rPr lang="fr-FR" sz="2400" dirty="0" smtClean="0"/>
            </a:br>
            <a:r>
              <a:rPr lang="fr-FR" sz="2400" dirty="0" smtClean="0"/>
              <a:t>-	Une </a:t>
            </a:r>
            <a:r>
              <a:rPr lang="fr-FR" sz="2400" dirty="0" smtClean="0"/>
              <a:t>durée courte de la phase d’aggravation dans les formes</a:t>
            </a:r>
            <a:r>
              <a:rPr lang="fr-FR" sz="2400" dirty="0" smtClean="0"/>
              <a:t> 	</a:t>
            </a:r>
            <a:r>
              <a:rPr lang="fr-FR" sz="2400" dirty="0" err="1" smtClean="0"/>
              <a:t>démyélinisantes</a:t>
            </a:r>
            <a:r>
              <a:rPr lang="fr-FR" sz="2400" dirty="0" smtClean="0"/>
              <a:t> </a:t>
            </a:r>
            <a:r>
              <a:rPr lang="fr-FR" sz="2400" dirty="0" smtClean="0"/>
              <a:t>est de mauvais pronostic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257175"/>
            <a:ext cx="7772400" cy="1470025"/>
          </a:xfrm>
        </p:spPr>
        <p:txBody>
          <a:bodyPr/>
          <a:lstStyle/>
          <a:p>
            <a:r>
              <a:rPr lang="fr-FR" dirty="0" smtClean="0"/>
              <a:t>Chapitre 4 : NP périphériques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63569" y="1067140"/>
            <a:ext cx="8649810" cy="5564798"/>
          </a:xfrm>
        </p:spPr>
        <p:txBody>
          <a:bodyPr>
            <a:no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  <a:tab pos="723900" algn="l"/>
                <a:tab pos="1079500" algn="l"/>
              </a:tabLst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Polyradiculonévrite aig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ües : </a:t>
            </a:r>
            <a:r>
              <a:rPr lang="fr-FR" sz="2400" b="1" dirty="0" smtClean="0">
                <a:solidFill>
                  <a:srgbClr val="FF6600"/>
                </a:solidFill>
              </a:rPr>
              <a:t>PRNA 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ou SGB</a:t>
            </a:r>
            <a:r>
              <a:rPr lang="fr-FR" sz="2400" b="1" dirty="0" smtClean="0">
                <a:solidFill>
                  <a:srgbClr val="FF6600"/>
                </a:solidFill>
              </a:rPr>
              <a:t/>
            </a:r>
            <a:br>
              <a:rPr lang="fr-FR" sz="2400" b="1" dirty="0" smtClean="0">
                <a:solidFill>
                  <a:srgbClr val="FF6600"/>
                </a:solidFill>
              </a:rPr>
            </a:br>
            <a:r>
              <a:rPr lang="fr-FR" sz="2400" b="1" dirty="0" smtClean="0">
                <a:solidFill>
                  <a:srgbClr val="FF6600"/>
                </a:solidFill>
              </a:rPr>
              <a:t>	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Aspects </a:t>
            </a:r>
            <a:r>
              <a:rPr lang="fr-FR" sz="2400" b="1" dirty="0" smtClean="0"/>
              <a:t>cliniques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A461E7"/>
                </a:solidFill>
              </a:rPr>
              <a:t>Phase de plateau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dirty="0" smtClean="0"/>
              <a:t>-	Grossièrement :</a:t>
            </a:r>
            <a:br>
              <a:rPr lang="fr-FR" sz="2400" dirty="0" smtClean="0"/>
            </a:br>
            <a:r>
              <a:rPr lang="fr-FR" sz="2400" dirty="0" smtClean="0"/>
              <a:t>	1/3 des </a:t>
            </a:r>
            <a:r>
              <a:rPr lang="fr-FR" sz="2400" dirty="0" smtClean="0"/>
              <a:t>patients garde une capacité à </a:t>
            </a:r>
            <a:r>
              <a:rPr lang="fr-FR" sz="2400" dirty="0" smtClean="0"/>
              <a:t>marcher</a:t>
            </a:r>
            <a:br>
              <a:rPr lang="fr-FR" sz="2400" dirty="0" smtClean="0"/>
            </a:br>
            <a:r>
              <a:rPr lang="fr-FR" sz="2400" dirty="0" smtClean="0"/>
              <a:t>	1/3 est </a:t>
            </a:r>
            <a:r>
              <a:rPr lang="fr-FR" sz="2400" dirty="0" smtClean="0"/>
              <a:t>confiné au </a:t>
            </a:r>
            <a:r>
              <a:rPr lang="fr-FR" sz="2400" dirty="0" smtClean="0"/>
              <a:t>lit</a:t>
            </a:r>
            <a:br>
              <a:rPr lang="fr-FR" sz="2400" dirty="0" smtClean="0"/>
            </a:br>
            <a:r>
              <a:rPr lang="fr-FR" sz="2400" dirty="0" smtClean="0"/>
              <a:t>	1/3 nécessite </a:t>
            </a:r>
            <a:r>
              <a:rPr lang="fr-FR" sz="2400" dirty="0" smtClean="0"/>
              <a:t>une assistance respiratoire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400" dirty="0" smtClean="0"/>
              <a:t>-	Le </a:t>
            </a:r>
            <a:r>
              <a:rPr lang="fr-FR" sz="2400" dirty="0" smtClean="0">
                <a:solidFill>
                  <a:srgbClr val="FF6600"/>
                </a:solidFill>
              </a:rPr>
              <a:t>déficit moteur</a:t>
            </a:r>
            <a:r>
              <a:rPr lang="fr-FR" sz="2400" dirty="0" smtClean="0"/>
              <a:t> est d’intensité </a:t>
            </a:r>
            <a:r>
              <a:rPr lang="fr-FR" sz="2400" dirty="0" smtClean="0"/>
              <a:t>variable</a:t>
            </a:r>
            <a:br>
              <a:rPr lang="fr-FR" sz="2400" dirty="0" smtClean="0"/>
            </a:br>
            <a:r>
              <a:rPr lang="fr-FR" sz="2400" dirty="0" smtClean="0"/>
              <a:t>-	L’atteinte </a:t>
            </a:r>
            <a:r>
              <a:rPr lang="fr-FR" sz="2400" dirty="0" smtClean="0"/>
              <a:t>des </a:t>
            </a:r>
            <a:r>
              <a:rPr lang="fr-FR" sz="2400" dirty="0" smtClean="0">
                <a:solidFill>
                  <a:srgbClr val="FF6600"/>
                </a:solidFill>
              </a:rPr>
              <a:t>nerfs crâniens </a:t>
            </a:r>
            <a:r>
              <a:rPr lang="fr-FR" sz="2400" dirty="0" smtClean="0"/>
              <a:t>est fréquente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-	L’</a:t>
            </a:r>
            <a:r>
              <a:rPr lang="fr-FR" sz="2400" dirty="0" smtClean="0">
                <a:solidFill>
                  <a:srgbClr val="FF6600"/>
                </a:solidFill>
              </a:rPr>
              <a:t>aréflexie </a:t>
            </a:r>
            <a:r>
              <a:rPr lang="fr-FR" sz="2400" dirty="0" smtClean="0">
                <a:solidFill>
                  <a:srgbClr val="FF6600"/>
                </a:solidFill>
              </a:rPr>
              <a:t>tendineuse </a:t>
            </a:r>
            <a:r>
              <a:rPr lang="fr-FR" sz="2400" dirty="0" smtClean="0"/>
              <a:t>dans les territoires déficitaires est la </a:t>
            </a:r>
            <a:r>
              <a:rPr lang="fr-FR" sz="2400" dirty="0" smtClean="0"/>
              <a:t>règle</a:t>
            </a:r>
            <a:br>
              <a:rPr lang="fr-FR" sz="2400" dirty="0" smtClean="0"/>
            </a:br>
            <a:r>
              <a:rPr lang="fr-FR" sz="2400" dirty="0" smtClean="0"/>
              <a:t>-	Le </a:t>
            </a:r>
            <a:r>
              <a:rPr lang="fr-FR" sz="2400" dirty="0" smtClean="0"/>
              <a:t>déficit sensitif est moins important que ne le laisserait</a:t>
            </a:r>
            <a:r>
              <a:rPr lang="fr-FR" sz="2400" dirty="0" smtClean="0"/>
              <a:t> 	supposer </a:t>
            </a:r>
            <a:r>
              <a:rPr lang="fr-FR" sz="2400" dirty="0" smtClean="0"/>
              <a:t>l’importance des paresthésies. Il prédomine sur la</a:t>
            </a:r>
            <a:r>
              <a:rPr lang="fr-FR" sz="2400" dirty="0" smtClean="0"/>
              <a:t> 	</a:t>
            </a:r>
            <a:r>
              <a:rPr lang="fr-FR" sz="2400" dirty="0" err="1" smtClean="0"/>
              <a:t>prorioception</a:t>
            </a:r>
            <a:r>
              <a:rPr lang="fr-FR" sz="2400" dirty="0" smtClean="0"/>
              <a:t> </a:t>
            </a:r>
            <a:r>
              <a:rPr lang="fr-FR" sz="2400" dirty="0" smtClean="0"/>
              <a:t>et est </a:t>
            </a:r>
            <a:r>
              <a:rPr lang="fr-FR" sz="2400" dirty="0" smtClean="0"/>
              <a:t>responsable d’une </a:t>
            </a:r>
            <a:r>
              <a:rPr lang="fr-FR" sz="2400" dirty="0" smtClean="0">
                <a:solidFill>
                  <a:srgbClr val="FF6600"/>
                </a:solidFill>
              </a:rPr>
              <a:t>ataxie</a:t>
            </a:r>
            <a:endParaRPr lang="fr-FR" sz="2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7854387</TotalTime>
  <Words>7814</Words>
  <Application>Microsoft Macintosh PowerPoint</Application>
  <PresentationFormat>Présentation à l'écran (4:3)</PresentationFormat>
  <Paragraphs>232</Paragraphs>
  <Slides>101</Slides>
  <Notes>0</Notes>
  <HiddenSlides>0</HiddenSlides>
  <MMClips>5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101</vt:i4>
      </vt:variant>
    </vt:vector>
  </HeadingPairs>
  <TitlesOfParts>
    <vt:vector size="102" baseType="lpstr">
      <vt:lpstr>Thème Office</vt:lpstr>
      <vt:lpstr>Pathologies neuromusculaires</vt:lpstr>
      <vt:lpstr>Pathologies neuromusculaires</vt:lpstr>
      <vt:lpstr>Pathologies neuromusculaires</vt:lpstr>
      <vt:lpstr>Chapitre 1 : Myasthénie</vt:lpstr>
      <vt:lpstr>Chapitre 1 : Myasthénie</vt:lpstr>
      <vt:lpstr>Chapitre 1 : Myasthénie</vt:lpstr>
      <vt:lpstr>Chapitre 1 : Myasthénie</vt:lpstr>
      <vt:lpstr>Chapitre 1 : Myasthénie</vt:lpstr>
      <vt:lpstr>Chapitre 1 : Myasthénie</vt:lpstr>
      <vt:lpstr>Chapitre 1 : Myasthénie</vt:lpstr>
      <vt:lpstr>Chapitre 1 : Myasthénie</vt:lpstr>
      <vt:lpstr>Chapitre 1 : Myasthénie</vt:lpstr>
      <vt:lpstr>Pathologies neuromusculaires</vt:lpstr>
      <vt:lpstr>Chapitre 2 : Myopathies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Hérédité AD</vt:lpstr>
      <vt:lpstr>Hérédité AR</vt:lpstr>
      <vt:lpstr>Hérédité XD</vt:lpstr>
      <vt:lpstr>Hérédité XR</vt:lpstr>
      <vt:lpstr>Incidence/prévalence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Pathologies neuromusculaires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Chapitre 3 : SLA</vt:lpstr>
      <vt:lpstr>Pathologies neuromusculaires</vt:lpstr>
      <vt:lpstr>Chapitre 4 : Neuropathies périphériques</vt:lpstr>
      <vt:lpstr>Diapositive 69</vt:lpstr>
      <vt:lpstr>Diapositive 70</vt:lpstr>
      <vt:lpstr>Diapositive 71</vt:lpstr>
      <vt:lpstr>Diapositive 72</vt:lpstr>
      <vt:lpstr>Chapitre 4 : NP périphériques</vt:lpstr>
      <vt:lpstr>Diapositive 74</vt:lpstr>
      <vt:lpstr>Diapositive 75</vt:lpstr>
      <vt:lpstr>Chapitre 4 : NP périphériques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  <vt:lpstr>Chapitre 4 : NP périphériques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Neuropathies périphériques</dc:title>
  <dc:creator>Francois Wang</dc:creator>
  <cp:lastModifiedBy>Francois Wang</cp:lastModifiedBy>
  <cp:revision>152</cp:revision>
  <dcterms:created xsi:type="dcterms:W3CDTF">2015-12-01T11:10:34Z</dcterms:created>
  <dcterms:modified xsi:type="dcterms:W3CDTF">2015-12-03T14:07:34Z</dcterms:modified>
</cp:coreProperties>
</file>