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gif" ContentType="image/gif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63.xml" ContentType="application/vnd.openxmlformats-officedocument.presentationml.slide+xml"/>
  <Default Extension="wdp" ContentType="image/vnd.ms-photo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329" r:id="rId2"/>
    <p:sldId id="332" r:id="rId3"/>
    <p:sldId id="256" r:id="rId4"/>
    <p:sldId id="331" r:id="rId5"/>
    <p:sldId id="273" r:id="rId6"/>
    <p:sldId id="257" r:id="rId7"/>
    <p:sldId id="258" r:id="rId8"/>
    <p:sldId id="259" r:id="rId9"/>
    <p:sldId id="260" r:id="rId10"/>
    <p:sldId id="261" r:id="rId11"/>
    <p:sldId id="265" r:id="rId12"/>
    <p:sldId id="262" r:id="rId13"/>
    <p:sldId id="263" r:id="rId14"/>
    <p:sldId id="264" r:id="rId15"/>
    <p:sldId id="267" r:id="rId16"/>
    <p:sldId id="268" r:id="rId17"/>
    <p:sldId id="269" r:id="rId18"/>
    <p:sldId id="266" r:id="rId19"/>
    <p:sldId id="270" r:id="rId20"/>
    <p:sldId id="272" r:id="rId21"/>
    <p:sldId id="271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0" r:id="rId30"/>
    <p:sldId id="281" r:id="rId31"/>
    <p:sldId id="282" r:id="rId32"/>
    <p:sldId id="283" r:id="rId33"/>
    <p:sldId id="284" r:id="rId34"/>
    <p:sldId id="285" r:id="rId35"/>
    <p:sldId id="286" r:id="rId36"/>
    <p:sldId id="291" r:id="rId37"/>
    <p:sldId id="296" r:id="rId38"/>
    <p:sldId id="297" r:id="rId39"/>
    <p:sldId id="295" r:id="rId40"/>
    <p:sldId id="292" r:id="rId41"/>
    <p:sldId id="294" r:id="rId42"/>
    <p:sldId id="293" r:id="rId43"/>
    <p:sldId id="287" r:id="rId44"/>
    <p:sldId id="288" r:id="rId45"/>
    <p:sldId id="289" r:id="rId46"/>
    <p:sldId id="298" r:id="rId47"/>
    <p:sldId id="301" r:id="rId48"/>
    <p:sldId id="299" r:id="rId49"/>
    <p:sldId id="300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6" r:id="rId69"/>
    <p:sldId id="320" r:id="rId70"/>
    <p:sldId id="321" r:id="rId71"/>
    <p:sldId id="333" r:id="rId72"/>
    <p:sldId id="324" r:id="rId73"/>
    <p:sldId id="325" r:id="rId74"/>
    <p:sldId id="327" r:id="rId75"/>
    <p:sldId id="328" r:id="rId76"/>
    <p:sldId id="330" r:id="rId77"/>
    <p:sldId id="334" r:id="rId7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A7862"/>
    <a:srgbClr val="BFD237"/>
    <a:srgbClr val="7F202A"/>
    <a:srgbClr val="0AE1FF"/>
    <a:srgbClr val="57D833"/>
    <a:srgbClr val="FF2404"/>
    <a:srgbClr val="EAEA00"/>
    <a:srgbClr val="D32397"/>
    <a:srgbClr val="A461E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08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C9A09-6B3F-2646-B692-1DF5547920A3}" type="datetimeFigureOut">
              <a:rPr lang="fr-FR" smtClean="0"/>
              <a:pPr/>
              <a:t>22/11/15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hyperlink" Target="..%5C..%5C..%5C..%5CDocuments%20and%20Settings%5CFran%C3%A7ois%20Wang%5CMes%20documents%5CPr%C3%A9sentations%20Power%20Point%5CDES2000%20bis.ppt%2333.%20Pr%C3%A9sentation%20PowerPoint" TargetMode="External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..%5C..%5C..%5C..%5CDocuments%20and%20Settings%5CFran%C3%A7ois%20Wang%5CMes%20documents%5CPr%C3%A9sentations%20Power%20Point%5CDES2000%20bis.ppt%2322.%20Pr%C3%A9sentation%20PowerPoint" TargetMode="External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SN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44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3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gif"/><Relationship Id="rId3" Type="http://schemas.openxmlformats.org/officeDocument/2006/relationships/image" Target="../media/image53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gif"/><Relationship Id="rId3" Type="http://schemas.openxmlformats.org/officeDocument/2006/relationships/image" Target="../media/image6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Relationship Id="rId3" Type="http://schemas.openxmlformats.org/officeDocument/2006/relationships/hyperlink" Target="https://youtu.be/Bz7IYgLX6DY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re%CC%81flexe%20myotatique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PA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Conduction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video" Target="file://localhost/Users/francoiswang/Documents/BAC3/RM.mp4" TargetMode="External"/><Relationship Id="rId2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NEUROTRANSMETTEUR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CR%20et%20CV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mgblog.blogspot.b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85925"/>
            <a:ext cx="7772400" cy="1470025"/>
          </a:xfrm>
        </p:spPr>
        <p:txBody>
          <a:bodyPr/>
          <a:lstStyle/>
          <a:p>
            <a:r>
              <a:rPr lang="fr-FR" dirty="0" smtClean="0"/>
              <a:t>Neuropathies périphériques</a:t>
            </a:r>
            <a:br>
              <a:rPr lang="fr-FR" dirty="0" smtClean="0"/>
            </a:br>
            <a:r>
              <a:rPr lang="fr-FR" dirty="0" smtClean="0"/>
              <a:t>(intro)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44170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F. Wang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2210116" y="4406900"/>
            <a:ext cx="47237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Module neurologique bac 3 BKR </a:t>
            </a:r>
          </a:p>
          <a:p>
            <a:pPr algn="ctr"/>
            <a:r>
              <a:rPr lang="fr-FR" sz="2400" dirty="0" smtClean="0"/>
              <a:t>et </a:t>
            </a:r>
          </a:p>
          <a:p>
            <a:pPr algn="ctr"/>
            <a:r>
              <a:rPr lang="fr-FR" sz="2400" dirty="0" smtClean="0"/>
              <a:t>Module </a:t>
            </a:r>
            <a:r>
              <a:rPr lang="fr-FR" sz="2400" dirty="0" err="1" smtClean="0"/>
              <a:t>neuro-locomoteur</a:t>
            </a:r>
            <a:r>
              <a:rPr lang="fr-FR" sz="2400" dirty="0" smtClean="0"/>
              <a:t> bac 3 SM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685"/>
            <a:ext cx="9144000" cy="623047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71457" y="6374087"/>
            <a:ext cx="201236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NERF PHRENIQUE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10704" y="404941"/>
            <a:ext cx="2133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A461E7"/>
                </a:solidFill>
              </a:rPr>
              <a:t>NERF SPINAL XI</a:t>
            </a:r>
            <a:endParaRPr lang="en-US" b="1" dirty="0">
              <a:solidFill>
                <a:srgbClr val="A461E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6329574" y="3415130"/>
            <a:ext cx="2133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ANSE CERVICALE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5351094" y="-63830"/>
            <a:ext cx="427377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Plexus cervical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749521" y="281651"/>
            <a:ext cx="26878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NERFS PETIT OCCIPITAL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et GRAND AURICULAIRE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97997" y="663581"/>
            <a:ext cx="3800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A461E7"/>
                </a:solidFill>
              </a:rPr>
              <a:t>NERF HYPOGLOSSE XII</a:t>
            </a:r>
            <a:endParaRPr lang="en-US" b="1" dirty="0">
              <a:solidFill>
                <a:srgbClr val="A461E7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72244" y="5191042"/>
            <a:ext cx="3162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NERF SUPRA-CLAVICULAIRE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3573491"/>
            <a:ext cx="628814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-17953" y="3833778"/>
            <a:ext cx="1561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NERF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TRANSVERSE DU COU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57730" y="2203825"/>
            <a:ext cx="628814" cy="150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4140615" y="2090235"/>
            <a:ext cx="168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A461E7"/>
                </a:solidFill>
              </a:rPr>
              <a:t>NERF VAGUE X</a:t>
            </a:r>
            <a:endParaRPr lang="en-US" b="1" dirty="0">
              <a:solidFill>
                <a:srgbClr val="A461E7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549233" y="2558351"/>
            <a:ext cx="299825" cy="2862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PHONATION</a:t>
            </a:r>
            <a:endParaRPr lang="en-US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cervical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9" y="876300"/>
            <a:ext cx="4872021" cy="5981700"/>
          </a:xfrm>
          <a:prstGeom prst="rect">
            <a:avLst/>
          </a:prstGeom>
        </p:spPr>
      </p:pic>
      <p:pic>
        <p:nvPicPr>
          <p:cNvPr id="7" name="Image 6" descr="Diaphragmatic_breathin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224" y="1356189"/>
            <a:ext cx="5832475" cy="4241800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435112" y="214441"/>
            <a:ext cx="427377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phrénique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435112" y="404941"/>
            <a:ext cx="427377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Plexus brachial</a:t>
            </a:r>
            <a:endParaRPr lang="fr-FR" dirty="0"/>
          </a:p>
        </p:txBody>
      </p:sp>
      <p:pic>
        <p:nvPicPr>
          <p:cNvPr id="23" name="Image 22" descr="plexus brachial wik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263650"/>
            <a:ext cx="6934200" cy="520065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425700" y="13335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TS        Divisions       TP     </a:t>
            </a:r>
            <a:r>
              <a:rPr lang="en-US" sz="2400" dirty="0" err="1" smtClean="0"/>
              <a:t>Racines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435112" y="404941"/>
            <a:ext cx="427377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Plexus brachial</a:t>
            </a:r>
            <a:endParaRPr lang="fr-FR" dirty="0"/>
          </a:p>
        </p:txBody>
      </p:sp>
      <p:grpSp>
        <p:nvGrpSpPr>
          <p:cNvPr id="6" name="Grouper 5"/>
          <p:cNvGrpSpPr/>
          <p:nvPr/>
        </p:nvGrpSpPr>
        <p:grpSpPr>
          <a:xfrm flipH="1">
            <a:off x="699008" y="1751042"/>
            <a:ext cx="8049764" cy="3962400"/>
            <a:chOff x="609600" y="1866900"/>
            <a:chExt cx="8077200" cy="3962400"/>
          </a:xfr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7" name="Rectangle 6"/>
            <p:cNvSpPr/>
            <p:nvPr/>
          </p:nvSpPr>
          <p:spPr>
            <a:xfrm>
              <a:off x="609600" y="1866900"/>
              <a:ext cx="8077200" cy="396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089262" y="2552700"/>
              <a:ext cx="621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TPS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134177" y="4686300"/>
              <a:ext cx="587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TPI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070100" y="3619500"/>
              <a:ext cx="665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TPM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639330" y="2552700"/>
              <a:ext cx="621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TSP</a:t>
              </a:r>
              <a:endParaRPr lang="en-US" sz="18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446480" y="3631168"/>
              <a:ext cx="814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TSAE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464515" y="4774168"/>
              <a:ext cx="796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TSAI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987615" y="2247900"/>
              <a:ext cx="47974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C5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C6</a:t>
              </a:r>
            </a:p>
            <a:p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smtClean="0"/>
                <a:t>C7</a:t>
              </a:r>
            </a:p>
            <a:p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smtClean="0"/>
                <a:t>C8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T1</a:t>
              </a:r>
              <a:endParaRPr lang="en-US" sz="18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052059" y="2232779"/>
              <a:ext cx="232505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Radial</a:t>
              </a:r>
            </a:p>
            <a:p>
              <a:endParaRPr lang="en-US" sz="1800" dirty="0" smtClean="0"/>
            </a:p>
            <a:p>
              <a:r>
                <a:rPr lang="en-US" sz="18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Axillaire</a:t>
              </a:r>
              <a:endPara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1800" dirty="0" smtClean="0"/>
            </a:p>
            <a:p>
              <a:r>
                <a:rPr lang="en-US" sz="1800" dirty="0" err="1" smtClean="0"/>
                <a:t>Musculocutané</a:t>
              </a:r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err="1" smtClean="0"/>
                <a:t>Médian</a:t>
              </a:r>
              <a:r>
                <a:rPr lang="en-US" sz="1800" dirty="0" smtClean="0"/>
                <a:t> (C6-C7)</a:t>
              </a:r>
            </a:p>
            <a:p>
              <a:endParaRPr lang="en-US" sz="1800" dirty="0" smtClean="0"/>
            </a:p>
            <a:p>
              <a:r>
                <a:rPr lang="en-US" sz="1800" dirty="0" err="1" smtClean="0"/>
                <a:t>Ulnaire</a:t>
              </a:r>
              <a:endParaRPr lang="en-US" sz="1800" dirty="0" smtClean="0"/>
            </a:p>
            <a:p>
              <a:r>
                <a:rPr lang="en-US" sz="1800" dirty="0" err="1" smtClean="0"/>
                <a:t>Médian</a:t>
              </a:r>
              <a:r>
                <a:rPr lang="en-US" sz="1800" dirty="0" smtClean="0"/>
                <a:t> (C8-T1)</a:t>
              </a:r>
            </a:p>
            <a:p>
              <a:r>
                <a:rPr lang="en-US" sz="1800" dirty="0" err="1" smtClean="0"/>
                <a:t>Cutané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antebrachial</a:t>
              </a:r>
              <a:r>
                <a:rPr lang="en-US" sz="1800" dirty="0" smtClean="0"/>
                <a:t> </a:t>
              </a:r>
            </a:p>
            <a:p>
              <a:r>
                <a:rPr lang="en-US" sz="1800" dirty="0" err="1" smtClean="0"/>
                <a:t>médial</a:t>
              </a:r>
              <a:endParaRPr lang="en-US" sz="1800" dirty="0"/>
            </a:p>
          </p:txBody>
        </p:sp>
        <p:cxnSp>
          <p:nvCxnSpPr>
            <p:cNvPr id="18" name="Connecteur droit 17"/>
            <p:cNvCxnSpPr/>
            <p:nvPr/>
          </p:nvCxnSpPr>
          <p:spPr>
            <a:xfrm flipV="1">
              <a:off x="5239259" y="25273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5315459" y="35941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5315459" y="47371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5239259" y="27559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5315459" y="38227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315459" y="49657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5315459" y="4965700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556259" y="25146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1568959" y="27559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1568959" y="46355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1581659" y="48768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1467359" y="3784600"/>
              <a:ext cx="590041" cy="12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435112" y="404941"/>
            <a:ext cx="427377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Plexus brachial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14802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Partie supérieure du plexus brachial (</a:t>
            </a:r>
            <a:r>
              <a:rPr lang="fr-FR" sz="2400" dirty="0" smtClean="0">
                <a:solidFill>
                  <a:srgbClr val="3366FF"/>
                </a:solidFill>
              </a:rPr>
              <a:t>TPS ++</a:t>
            </a:r>
            <a:r>
              <a:rPr lang="fr-FR" sz="2400" dirty="0" smtClean="0"/>
              <a:t>) : 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008000"/>
                </a:solidFill>
              </a:rPr>
              <a:t>flexion du coude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 	traumatisme de la route (</a:t>
            </a:r>
            <a:r>
              <a:rPr lang="fr-FR" sz="2400" dirty="0" smtClean="0">
                <a:solidFill>
                  <a:srgbClr val="FF6600"/>
                </a:solidFill>
              </a:rPr>
              <a:t>moto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&gt;	traumatisme </a:t>
            </a:r>
            <a:r>
              <a:rPr lang="fr-FR" sz="2400" dirty="0" smtClean="0">
                <a:solidFill>
                  <a:srgbClr val="FF6600"/>
                </a:solidFill>
              </a:rPr>
              <a:t>obstétrical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Partie inférieure du plexus brachial (</a:t>
            </a:r>
            <a:r>
              <a:rPr lang="fr-FR" sz="2400" dirty="0" smtClean="0">
                <a:solidFill>
                  <a:srgbClr val="3366FF"/>
                </a:solidFill>
              </a:rPr>
              <a:t>TPI </a:t>
            </a:r>
            <a:r>
              <a:rPr lang="fr-FR" sz="2400" dirty="0" smtClean="0"/>
              <a:t>et </a:t>
            </a:r>
            <a:r>
              <a:rPr lang="fr-FR" sz="2400" dirty="0" smtClean="0">
                <a:solidFill>
                  <a:srgbClr val="3366FF"/>
                </a:solidFill>
              </a:rPr>
              <a:t>TSAI</a:t>
            </a:r>
            <a:r>
              <a:rPr lang="fr-FR" sz="2400" dirty="0" smtClean="0"/>
              <a:t>) : 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008000"/>
                </a:solidFill>
              </a:rPr>
              <a:t>muscles intrinsèques de la main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dirty="0" smtClean="0">
                <a:solidFill>
                  <a:srgbClr val="FF6600"/>
                </a:solidFill>
              </a:rPr>
              <a:t>TOS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err="1" smtClean="0">
                <a:solidFill>
                  <a:srgbClr val="FF6600"/>
                </a:solidFill>
              </a:rPr>
              <a:t>Pancoast</a:t>
            </a:r>
            <a:r>
              <a:rPr lang="fr-FR" sz="2400" dirty="0" smtClean="0">
                <a:solidFill>
                  <a:srgbClr val="FF6600"/>
                </a:solidFill>
              </a:rPr>
              <a:t> Tobias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Partie moyenne et postérieure du plexus brachial (</a:t>
            </a:r>
            <a:r>
              <a:rPr lang="fr-FR" sz="2400" dirty="0" smtClean="0">
                <a:solidFill>
                  <a:srgbClr val="3366FF"/>
                </a:solidFill>
              </a:rPr>
              <a:t>TPM </a:t>
            </a:r>
            <a:r>
              <a:rPr lang="fr-FR" sz="2400" dirty="0" smtClean="0"/>
              <a:t>et </a:t>
            </a:r>
            <a:r>
              <a:rPr lang="fr-FR" sz="2400" dirty="0" smtClean="0">
                <a:solidFill>
                  <a:srgbClr val="3366FF"/>
                </a:solidFill>
              </a:rPr>
              <a:t>TSP</a:t>
            </a:r>
            <a:r>
              <a:rPr lang="fr-FR" sz="2400" dirty="0" smtClean="0"/>
              <a:t>) :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008000"/>
                </a:solidFill>
              </a:rPr>
              <a:t>extension coude et poignet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dirty="0" smtClean="0">
                <a:solidFill>
                  <a:srgbClr val="FF6600"/>
                </a:solidFill>
              </a:rPr>
              <a:t>Fracture/luxation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de la tête humérale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lexus brachial wik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958862"/>
            <a:ext cx="7848600" cy="5886450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935579" y="179322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thoracique long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130975" y="1670050"/>
            <a:ext cx="149155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dorsal de la </a:t>
            </a:r>
            <a:r>
              <a:rPr lang="fr-FR" sz="1000" b="1" dirty="0" err="1" smtClean="0"/>
              <a:t>scapula</a:t>
            </a:r>
            <a:endParaRPr lang="fr-FR" sz="1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3321050" y="2717800"/>
            <a:ext cx="134972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du </a:t>
            </a:r>
            <a:r>
              <a:rPr lang="fr-FR" sz="1000" b="1" dirty="0" err="1" smtClean="0"/>
              <a:t>subclavier</a:t>
            </a:r>
            <a:endParaRPr lang="fr-FR" sz="10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778750" y="4737100"/>
            <a:ext cx="17462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solidFill>
                  <a:srgbClr val="FF0000"/>
                </a:solidFill>
              </a:rPr>
              <a:t>Nerf thoracique long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0" y="767999"/>
            <a:ext cx="9144000" cy="2528002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FF6600"/>
                </a:solidFill>
              </a:rPr>
              <a:t>C5, C6, C7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Innervation </a:t>
            </a:r>
            <a:br>
              <a:rPr lang="fr-FR" sz="2400" dirty="0" smtClean="0"/>
            </a:br>
            <a:r>
              <a:rPr lang="fr-FR" sz="2400" dirty="0" smtClean="0"/>
              <a:t>	&gt;	m. dentelé antérieur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27" name="Picture 1030" descr="C:\Users\François\Pictures\shsera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78100"/>
            <a:ext cx="2159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29" descr="C:\Mes documents\DES2000\DES images\Charles-Bell.jpg">
            <a:hlinkClick r:id="rId4" action="ppaction://hlinkpres?slideindex=33&amp;slidetitle=Présentation PowerPoint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30131"/>
            <a:ext cx="2159000" cy="222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lexus brachial wik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958862"/>
            <a:ext cx="7848600" cy="5886450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935579" y="179322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dorsal de la </a:t>
            </a:r>
            <a:r>
              <a:rPr lang="fr-FR" dirty="0" err="1" smtClean="0"/>
              <a:t>scapula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130975" y="1670050"/>
            <a:ext cx="149155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FF0000"/>
                </a:solidFill>
              </a:rPr>
              <a:t>Nerf dorsal de la </a:t>
            </a:r>
            <a:r>
              <a:rPr lang="fr-FR" sz="1000" b="1" dirty="0" err="1" smtClean="0">
                <a:solidFill>
                  <a:srgbClr val="FF0000"/>
                </a:solidFill>
              </a:rPr>
              <a:t>scapula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21050" y="2717800"/>
            <a:ext cx="134972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du </a:t>
            </a:r>
            <a:r>
              <a:rPr lang="fr-FR" sz="1000" b="1" dirty="0" err="1" smtClean="0"/>
              <a:t>subclavier</a:t>
            </a:r>
            <a:endParaRPr lang="fr-FR" sz="10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778750" y="4737100"/>
            <a:ext cx="17462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Nerf thoracique long</a:t>
            </a:r>
            <a:endParaRPr lang="fr-FR" sz="1000" b="1" dirty="0"/>
          </a:p>
        </p:txBody>
      </p:sp>
      <p:sp>
        <p:nvSpPr>
          <p:cNvPr id="24" name="Rectangle 23"/>
          <p:cNvSpPr/>
          <p:nvPr/>
        </p:nvSpPr>
        <p:spPr>
          <a:xfrm>
            <a:off x="1384300" y="4454140"/>
            <a:ext cx="7759700" cy="2340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 descr="rhomboïd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8137"/>
            <a:ext cx="2057400" cy="2219325"/>
          </a:xfrm>
          <a:prstGeom prst="rect">
            <a:avLst/>
          </a:prstGeom>
        </p:spPr>
      </p:pic>
      <p:pic>
        <p:nvPicPr>
          <p:cNvPr id="26" name="Image 25" descr="élévateur de la scapu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4530725"/>
            <a:ext cx="1901661" cy="2209800"/>
          </a:xfrm>
          <a:prstGeom prst="rect">
            <a:avLst/>
          </a:prstGeom>
        </p:spPr>
      </p:pic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0" y="4254500"/>
            <a:ext cx="9144000" cy="2528002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FF6600"/>
                </a:solidFill>
              </a:rPr>
              <a:t>C5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Innervation </a:t>
            </a:r>
            <a:br>
              <a:rPr lang="fr-FR" sz="2400" dirty="0" smtClean="0"/>
            </a:br>
            <a:r>
              <a:rPr lang="fr-FR" sz="2400" dirty="0" smtClean="0"/>
              <a:t>	&gt;	m. angulaire de l’omoplate</a:t>
            </a:r>
            <a:br>
              <a:rPr lang="fr-FR" sz="2400" dirty="0" smtClean="0"/>
            </a:br>
            <a:r>
              <a:rPr lang="fr-FR" sz="2400" dirty="0" smtClean="0"/>
              <a:t>	&gt; 	m. petit et grand rhomboïdes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lexus brachial wik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958862"/>
            <a:ext cx="7848600" cy="5886450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761079" y="-49278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</a:t>
            </a:r>
            <a:r>
              <a:rPr lang="fr-FR" dirty="0" err="1" smtClean="0"/>
              <a:t>supra-scapulaire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130975" y="1670050"/>
            <a:ext cx="149155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dorsal de la </a:t>
            </a:r>
            <a:r>
              <a:rPr lang="fr-FR" sz="1000" b="1" dirty="0" err="1" smtClean="0"/>
              <a:t>scapula</a:t>
            </a:r>
            <a:endParaRPr lang="fr-FR" sz="1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3321050" y="2717800"/>
            <a:ext cx="134972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du </a:t>
            </a:r>
            <a:r>
              <a:rPr lang="fr-FR" sz="1000" b="1" dirty="0" err="1" smtClean="0"/>
              <a:t>subclavier</a:t>
            </a:r>
            <a:endParaRPr lang="fr-FR" sz="10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778750" y="4737100"/>
            <a:ext cx="17462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Nerf thoracique long</a:t>
            </a:r>
            <a:endParaRPr lang="fr-FR" sz="1000" b="1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0" y="406049"/>
            <a:ext cx="6330229" cy="2528002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</a:t>
            </a:r>
            <a:br>
              <a:rPr lang="fr-FR" sz="2400" dirty="0" smtClean="0"/>
            </a:br>
            <a:r>
              <a:rPr lang="fr-FR" sz="2400" dirty="0" smtClean="0"/>
              <a:t>	&gt; 	(C4) </a:t>
            </a:r>
            <a:r>
              <a:rPr lang="fr-FR" sz="2400" dirty="0" smtClean="0">
                <a:solidFill>
                  <a:srgbClr val="FF6600"/>
                </a:solidFill>
              </a:rPr>
              <a:t>C5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C6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Innervation </a:t>
            </a:r>
            <a:br>
              <a:rPr lang="fr-FR" sz="2400" dirty="0" smtClean="0"/>
            </a:br>
            <a:r>
              <a:rPr lang="fr-FR" sz="2400" dirty="0" smtClean="0"/>
              <a:t>	&gt;	m. </a:t>
            </a:r>
            <a:r>
              <a:rPr lang="fr-FR" sz="2400" dirty="0" err="1" smtClean="0"/>
              <a:t>supra-épineux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 	m. </a:t>
            </a:r>
            <a:r>
              <a:rPr lang="fr-FR" sz="2400" dirty="0" err="1" smtClean="0"/>
              <a:t>infra-épineux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rameau articulaire </a:t>
            </a:r>
            <a:br>
              <a:rPr lang="fr-FR" sz="2400" dirty="0" smtClean="0"/>
            </a:br>
            <a:r>
              <a:rPr lang="fr-FR" sz="2400" dirty="0" smtClean="0"/>
              <a:t>	pour l’épaule 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30975" y="2068671"/>
            <a:ext cx="132298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FF0000"/>
                </a:solidFill>
              </a:rPr>
              <a:t>Nerf </a:t>
            </a:r>
            <a:r>
              <a:rPr lang="fr-FR" sz="1000" b="1" dirty="0" err="1" smtClean="0">
                <a:solidFill>
                  <a:srgbClr val="FF0000"/>
                </a:solidFill>
              </a:rPr>
              <a:t>supra-scapulaire</a:t>
            </a:r>
            <a:endParaRPr lang="fr-FR" sz="1000" b="1" dirty="0">
              <a:solidFill>
                <a:srgbClr val="FF0000"/>
              </a:solidFill>
            </a:endParaRPr>
          </a:p>
        </p:txBody>
      </p:sp>
      <p:pic>
        <p:nvPicPr>
          <p:cNvPr id="13" name="Picture 6" descr="C:\Mes documents\DES2000\DES images\Sus-scapulai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05" y="3425110"/>
            <a:ext cx="2710795" cy="221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3226074" y="511369"/>
            <a:ext cx="489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</a:rPr>
              <a:t>Abduction et rotation externe du bras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701800" y="404941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</a:t>
            </a:r>
            <a:r>
              <a:rPr lang="fr-FR" dirty="0" err="1" smtClean="0"/>
              <a:t>musculo-cutané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14802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FF6600"/>
                </a:solidFill>
              </a:rPr>
              <a:t>C5</a:t>
            </a:r>
            <a:r>
              <a:rPr lang="fr-FR" sz="2400" b="1" dirty="0" smtClean="0">
                <a:solidFill>
                  <a:srgbClr val="3366FF"/>
                </a:solidFill>
              </a:rPr>
              <a:t>C6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TPS -&gt; TSAE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Collatérales</a:t>
            </a:r>
            <a:br>
              <a:rPr lang="fr-FR" sz="2400" dirty="0" smtClean="0"/>
            </a:br>
            <a:r>
              <a:rPr lang="fr-FR" sz="2400" dirty="0" smtClean="0"/>
              <a:t>	&gt;	n. du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coraco-brachial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 	n. du </a:t>
            </a:r>
            <a:r>
              <a:rPr lang="fr-FR" sz="2400" dirty="0" smtClean="0">
                <a:solidFill>
                  <a:srgbClr val="FF6600"/>
                </a:solidFill>
              </a:rPr>
              <a:t>biceps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n. du brachial antérieur</a:t>
            </a:r>
            <a:br>
              <a:rPr lang="fr-FR" sz="2400" dirty="0" smtClean="0"/>
            </a:br>
            <a:r>
              <a:rPr lang="fr-FR" sz="2400" dirty="0" smtClean="0"/>
              <a:t>	&gt;	rameau articulaire pour le coude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Terminale</a:t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b="1" dirty="0" smtClean="0">
                <a:solidFill>
                  <a:srgbClr val="3366FF"/>
                </a:solidFill>
              </a:rPr>
              <a:t>n. cutané latéral de l’avant-bras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5" name="Image 4" descr="bice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403" y="2015650"/>
            <a:ext cx="1143000" cy="2238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70474" y="1070169"/>
            <a:ext cx="33841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</a:rPr>
              <a:t>flexion du coude</a:t>
            </a:r>
          </a:p>
          <a:p>
            <a:r>
              <a:rPr lang="fr-FR" sz="2400" dirty="0" smtClean="0">
                <a:solidFill>
                  <a:srgbClr val="008000"/>
                </a:solidFill>
              </a:rPr>
              <a:t>supination de l’avant-bras</a:t>
            </a:r>
            <a:endParaRPr lang="en-US" sz="2400" dirty="0"/>
          </a:p>
        </p:txBody>
      </p:sp>
      <p:pic>
        <p:nvPicPr>
          <p:cNvPr id="7" name="Image 6" descr="Sensitif tronculaire ava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445" y="1917700"/>
            <a:ext cx="1975555" cy="482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701800" y="404941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axillaire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18739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b="1" dirty="0" smtClean="0">
                <a:solidFill>
                  <a:srgbClr val="D32397"/>
                </a:solidFill>
              </a:rPr>
              <a:t>C5</a:t>
            </a:r>
            <a:r>
              <a:rPr lang="fr-FR" sz="2400" dirty="0" smtClean="0">
                <a:solidFill>
                  <a:srgbClr val="FF6600"/>
                </a:solidFill>
              </a:rPr>
              <a:t>C6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TPS </a:t>
            </a:r>
            <a:r>
              <a:rPr lang="fr-FR" sz="2400" dirty="0" smtClean="0">
                <a:solidFill>
                  <a:srgbClr val="FF6600"/>
                </a:solidFill>
              </a:rPr>
              <a:t>-&gt;</a:t>
            </a:r>
            <a:r>
              <a:rPr lang="fr-FR" sz="2400" dirty="0" smtClean="0"/>
              <a:t> TSP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Collatérales</a:t>
            </a:r>
            <a:br>
              <a:rPr lang="fr-FR" sz="2400" dirty="0" smtClean="0"/>
            </a:br>
            <a:r>
              <a:rPr lang="fr-FR" sz="2400" dirty="0" smtClean="0"/>
              <a:t>	&gt;	n. du </a:t>
            </a:r>
            <a:r>
              <a:rPr lang="fr-FR" sz="2400" dirty="0" err="1" smtClean="0"/>
              <a:t>petit-rond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 	n. du </a:t>
            </a:r>
            <a:r>
              <a:rPr lang="fr-FR" sz="2400" dirty="0" smtClean="0">
                <a:solidFill>
                  <a:srgbClr val="FF6600"/>
                </a:solidFill>
              </a:rPr>
              <a:t>deltoïde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rameau articulaire pour</a:t>
            </a:r>
            <a:br>
              <a:rPr lang="fr-FR" sz="2400" dirty="0" smtClean="0"/>
            </a:br>
            <a:r>
              <a:rPr lang="fr-FR" sz="2400" dirty="0" smtClean="0"/>
              <a:t>		la scapulo-humérale</a:t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b="1" dirty="0" smtClean="0">
                <a:solidFill>
                  <a:srgbClr val="D32397"/>
                </a:solidFill>
              </a:rPr>
              <a:t>n. cutané latéral </a:t>
            </a:r>
            <a:br>
              <a:rPr lang="fr-FR" sz="2400" b="1" dirty="0" smtClean="0">
                <a:solidFill>
                  <a:srgbClr val="D32397"/>
                </a:solidFill>
              </a:rPr>
            </a:br>
            <a:r>
              <a:rPr lang="fr-FR" sz="2400" b="1" dirty="0" smtClean="0">
                <a:solidFill>
                  <a:srgbClr val="D32397"/>
                </a:solidFill>
              </a:rPr>
              <a:t>		supérieur du bras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2274" y="1070169"/>
            <a:ext cx="2466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</a:rPr>
              <a:t>Abduction du bras</a:t>
            </a:r>
            <a:endParaRPr lang="en-US" sz="2400" dirty="0"/>
          </a:p>
        </p:txBody>
      </p:sp>
      <p:pic>
        <p:nvPicPr>
          <p:cNvPr id="7" name="Image 6" descr="Sensitif tronculaire ava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45" y="1917700"/>
            <a:ext cx="1975555" cy="4826000"/>
          </a:xfrm>
          <a:prstGeom prst="rect">
            <a:avLst/>
          </a:prstGeom>
        </p:spPr>
      </p:pic>
      <p:pic>
        <p:nvPicPr>
          <p:cNvPr id="9" name="Image 8" descr="atlasImage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631" y="1917700"/>
            <a:ext cx="1785938" cy="1587500"/>
          </a:xfrm>
          <a:prstGeom prst="rect">
            <a:avLst/>
          </a:prstGeom>
        </p:spPr>
      </p:pic>
      <p:pic>
        <p:nvPicPr>
          <p:cNvPr id="10" name="Image 9" descr="Deltoid_muscle_animation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03" y="4155611"/>
            <a:ext cx="2197100" cy="219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85925"/>
            <a:ext cx="7772400" cy="1470025"/>
          </a:xfrm>
        </p:spPr>
        <p:txBody>
          <a:bodyPr/>
          <a:lstStyle/>
          <a:p>
            <a:r>
              <a:rPr lang="fr-FR" dirty="0" smtClean="0"/>
              <a:t>Neuropathies périphériques</a:t>
            </a:r>
            <a:br>
              <a:rPr lang="fr-FR" dirty="0" smtClean="0"/>
            </a:br>
            <a:r>
              <a:rPr lang="fr-FR" dirty="0" smtClean="0"/>
              <a:t>(intro)</a:t>
            </a:r>
            <a:endParaRPr lang="fr-FR" dirty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1371600" y="3581400"/>
            <a:ext cx="64008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Chapitre 1 : anatomie du SNP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dirty="0" smtClean="0">
                <a:solidFill>
                  <a:schemeClr val="tx1">
                    <a:tint val="75000"/>
                  </a:schemeClr>
                </a:solidFill>
              </a:rPr>
              <a:t>Chapitre 2 : physiologie</a:t>
            </a:r>
          </a:p>
          <a:p>
            <a:pPr algn="ctr">
              <a:spcBef>
                <a:spcPct val="20000"/>
              </a:spcBef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Chapitre 3 : physiopathologie</a:t>
            </a:r>
          </a:p>
          <a:p>
            <a:pPr algn="ctr">
              <a:spcBef>
                <a:spcPct val="20000"/>
              </a:spcBef>
            </a:pPr>
            <a:r>
              <a:rPr lang="fr-FR" sz="2400" dirty="0" smtClean="0">
                <a:solidFill>
                  <a:srgbClr val="7F7F7F"/>
                </a:solidFill>
              </a:rPr>
              <a:t>Chapitre 4 : syndrome neurogène périphérique</a:t>
            </a:r>
          </a:p>
          <a:p>
            <a:pPr algn="ctr">
              <a:spcBef>
                <a:spcPct val="20000"/>
              </a:spcBef>
            </a:pPr>
            <a:r>
              <a:rPr lang="fr-FR" sz="2400" dirty="0" smtClean="0">
                <a:solidFill>
                  <a:srgbClr val="7F7F7F"/>
                </a:solidFill>
              </a:rPr>
              <a:t>Chapitre 5 : ENMG</a:t>
            </a:r>
          </a:p>
          <a:p>
            <a:pPr algn="ctr">
              <a:spcBef>
                <a:spcPct val="20000"/>
              </a:spcBef>
            </a:pPr>
            <a:r>
              <a:rPr lang="fr-FR" sz="2400" dirty="0" smtClean="0">
                <a:solidFill>
                  <a:srgbClr val="7F7F7F"/>
                </a:solidFill>
              </a:rPr>
              <a:t>Chapitre 6 : syndromes périphériques</a:t>
            </a:r>
          </a:p>
          <a:p>
            <a:pPr algn="ctr">
              <a:spcBef>
                <a:spcPct val="20000"/>
              </a:spcBef>
            </a:pPr>
            <a:endParaRPr lang="fr-FR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Bef>
                <a:spcPct val="20000"/>
              </a:spcBef>
            </a:pPr>
            <a:endParaRPr lang="fr-FR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fr-FR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701800" y="-1459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radial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10992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b="1" dirty="0" smtClean="0">
                <a:solidFill>
                  <a:srgbClr val="FF0000"/>
                </a:solidFill>
              </a:rPr>
              <a:t>C6, C7</a:t>
            </a:r>
            <a:r>
              <a:rPr lang="fr-FR" sz="2400" dirty="0" smtClean="0">
                <a:solidFill>
                  <a:srgbClr val="FF6600"/>
                </a:solidFill>
              </a:rPr>
              <a:t>, C8,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(D1)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TPS, TPM, TPI </a:t>
            </a:r>
            <a:r>
              <a:rPr lang="fr-FR" sz="2400" dirty="0" smtClean="0">
                <a:solidFill>
                  <a:srgbClr val="FF6600"/>
                </a:solidFill>
              </a:rPr>
              <a:t>-&gt;</a:t>
            </a:r>
            <a:r>
              <a:rPr lang="fr-FR" sz="2400" dirty="0" smtClean="0"/>
              <a:t> TSP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/>
              <a:t>Collatérales</a:t>
            </a:r>
            <a:br>
              <a:rPr lang="fr-FR" sz="2400" dirty="0" smtClean="0"/>
            </a:br>
            <a:r>
              <a:rPr lang="fr-FR" sz="2400" dirty="0" smtClean="0"/>
              <a:t>	E	&gt;	n. du chef long du </a:t>
            </a:r>
            <a:r>
              <a:rPr lang="fr-FR" sz="2400" dirty="0" smtClean="0">
                <a:solidFill>
                  <a:srgbClr val="FF6600"/>
                </a:solidFill>
              </a:rPr>
              <a:t>triceps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B	&gt; 	n. supérieur du vaste médial</a:t>
            </a:r>
            <a:br>
              <a:rPr lang="fr-FR" sz="2400" dirty="0" smtClean="0"/>
            </a:br>
            <a:r>
              <a:rPr lang="fr-FR" sz="2400" dirty="0" smtClean="0"/>
              <a:t>	B	&gt;	n. inférieur du vaste médial et de l’</a:t>
            </a:r>
            <a:r>
              <a:rPr lang="fr-FR" sz="2400" dirty="0" err="1" smtClean="0"/>
              <a:t>anconé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B	&gt;	n. du vaste latéral</a:t>
            </a:r>
            <a:br>
              <a:rPr lang="fr-FR" sz="2400" dirty="0" smtClean="0"/>
            </a:br>
            <a:r>
              <a:rPr lang="fr-FR" sz="2400" dirty="0" smtClean="0"/>
              <a:t>	C	&gt;	</a:t>
            </a:r>
            <a:r>
              <a:rPr lang="fr-FR" sz="2400" dirty="0" smtClean="0">
                <a:solidFill>
                  <a:srgbClr val="FF6600"/>
                </a:solidFill>
              </a:rPr>
              <a:t>n. du </a:t>
            </a:r>
            <a:r>
              <a:rPr lang="fr-FR" sz="2400" dirty="0" err="1" smtClean="0">
                <a:solidFill>
                  <a:srgbClr val="FF6600"/>
                </a:solidFill>
              </a:rPr>
              <a:t>brachio-radial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(long supinateur)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C	&gt;	n. du long extenseur radial du carpe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E	&gt; 	</a:t>
            </a:r>
            <a:r>
              <a:rPr lang="fr-FR" sz="2400" b="1" dirty="0" smtClean="0">
                <a:solidFill>
                  <a:srgbClr val="FF0000"/>
                </a:solidFill>
              </a:rPr>
              <a:t>n. cutané postérieur du bras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B</a:t>
            </a:r>
            <a:r>
              <a:rPr lang="fr-FR" sz="2400" b="1" dirty="0" smtClean="0">
                <a:solidFill>
                  <a:srgbClr val="FF00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&gt;</a:t>
            </a:r>
            <a:r>
              <a:rPr lang="fr-FR" sz="2400" b="1" dirty="0" smtClean="0">
                <a:solidFill>
                  <a:srgbClr val="FF0000"/>
                </a:solidFill>
              </a:rPr>
              <a:t> 	n. cutané latéral inférieur du bras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AB</a:t>
            </a:r>
            <a:r>
              <a:rPr lang="fr-FR" sz="2400" b="1" dirty="0" smtClean="0">
                <a:solidFill>
                  <a:srgbClr val="FF00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&gt;</a:t>
            </a:r>
            <a:r>
              <a:rPr lang="fr-FR" sz="2400" b="1" dirty="0" smtClean="0">
                <a:solidFill>
                  <a:srgbClr val="FF0000"/>
                </a:solidFill>
              </a:rPr>
              <a:t> 	n. cutané postérieur de l’avant-bras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9574" y="663769"/>
            <a:ext cx="2529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</a:rPr>
              <a:t>Nerf de l’extension</a:t>
            </a:r>
            <a:endParaRPr lang="en-US" sz="2400" dirty="0"/>
          </a:p>
        </p:txBody>
      </p:sp>
      <p:pic>
        <p:nvPicPr>
          <p:cNvPr id="11" name="Image 10" descr="Sensitif_tronculaire_arrie_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655" y="1917700"/>
            <a:ext cx="2022345" cy="4940300"/>
          </a:xfrm>
          <a:prstGeom prst="rect">
            <a:avLst/>
          </a:prstGeom>
        </p:spPr>
      </p:pic>
      <p:pic>
        <p:nvPicPr>
          <p:cNvPr id="12" name="Picture 4" descr="http://www.rad.washington.edu/academics/academic-sections/msk/muscle-atlas/upper-body/triceps-brachii/atlasImage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3855" y="1227034"/>
            <a:ext cx="1447800" cy="21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atlasImage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241" y="3987800"/>
            <a:ext cx="876123" cy="261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701800" y="-1459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radial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8579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b="1" dirty="0" smtClean="0">
                <a:solidFill>
                  <a:srgbClr val="FF0000"/>
                </a:solidFill>
              </a:rPr>
              <a:t>C6, C7</a:t>
            </a:r>
            <a:r>
              <a:rPr lang="fr-FR" sz="2400" dirty="0" smtClean="0">
                <a:solidFill>
                  <a:srgbClr val="FF6600"/>
                </a:solidFill>
              </a:rPr>
              <a:t>, C8,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(D1)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TPS, TPM, TPI </a:t>
            </a:r>
            <a:r>
              <a:rPr lang="fr-FR" sz="2400" dirty="0" smtClean="0">
                <a:solidFill>
                  <a:srgbClr val="FF6600"/>
                </a:solidFill>
              </a:rPr>
              <a:t>-&gt;</a:t>
            </a:r>
            <a:r>
              <a:rPr lang="fr-FR" sz="2400" dirty="0" smtClean="0"/>
              <a:t> TSP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/>
              <a:t>Terminales</a:t>
            </a:r>
            <a:br>
              <a:rPr lang="fr-FR" sz="2400" dirty="0" smtClean="0"/>
            </a:br>
            <a:r>
              <a:rPr lang="fr-FR" sz="2400" dirty="0" smtClean="0"/>
              <a:t>	AB	&gt;	n. du court extenseur radial du carpe </a:t>
            </a:r>
            <a:br>
              <a:rPr lang="fr-FR" sz="2400" dirty="0" smtClean="0"/>
            </a:br>
            <a:r>
              <a:rPr lang="fr-FR" sz="2400" dirty="0" smtClean="0"/>
              <a:t>			et du supinateur</a:t>
            </a:r>
            <a:br>
              <a:rPr lang="fr-FR" sz="2400" dirty="0" smtClean="0"/>
            </a:br>
            <a:r>
              <a:rPr lang="fr-FR" sz="2400" dirty="0" smtClean="0"/>
              <a:t>	AB	&gt; 	n. de l’extenseur commun des doigts</a:t>
            </a:r>
            <a:br>
              <a:rPr lang="fr-FR" sz="2400" dirty="0" smtClean="0"/>
            </a:br>
            <a:r>
              <a:rPr lang="fr-FR" sz="2400" dirty="0" smtClean="0"/>
              <a:t>	AB	&gt;	n. de l’extenseur propre du V</a:t>
            </a:r>
            <a:br>
              <a:rPr lang="fr-FR" sz="2400" dirty="0" smtClean="0"/>
            </a:br>
            <a:r>
              <a:rPr lang="fr-FR" sz="2400" dirty="0" smtClean="0"/>
              <a:t>	AB	&gt;	n. de l’extenseur ulnaire du carpe</a:t>
            </a:r>
            <a:br>
              <a:rPr lang="fr-FR" sz="2400" dirty="0" smtClean="0"/>
            </a:br>
            <a:r>
              <a:rPr lang="fr-FR" sz="2400" dirty="0" smtClean="0"/>
              <a:t>	AB	&gt;	</a:t>
            </a:r>
            <a:r>
              <a:rPr lang="fr-FR" sz="2400" dirty="0" smtClean="0">
                <a:solidFill>
                  <a:srgbClr val="FF6600"/>
                </a:solidFill>
              </a:rPr>
              <a:t>n. du long abducteur du I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AB	&gt;	</a:t>
            </a:r>
            <a:r>
              <a:rPr lang="fr-FR" sz="2400" dirty="0" smtClean="0">
                <a:solidFill>
                  <a:srgbClr val="7F7F7F"/>
                </a:solidFill>
              </a:rPr>
              <a:t>n. du long extenseur du I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AB	&gt; 	</a:t>
            </a:r>
            <a:r>
              <a:rPr lang="fr-FR" sz="2400" dirty="0" smtClean="0">
                <a:solidFill>
                  <a:srgbClr val="FF6600"/>
                </a:solidFill>
              </a:rPr>
              <a:t>n. de l’extenseur propre du II 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	et du court extenseur du I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AB	&gt;	n. interosseux postérieur de l’AB</a:t>
            </a:r>
            <a:r>
              <a:rPr lang="fr-FR" sz="2400" b="1" dirty="0" smtClean="0">
                <a:solidFill>
                  <a:srgbClr val="FF0000"/>
                </a:solidFill>
              </a:rPr>
              <a:t/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AB</a:t>
            </a:r>
            <a:r>
              <a:rPr lang="fr-FR" sz="2400" b="1" dirty="0" smtClean="0">
                <a:solidFill>
                  <a:srgbClr val="FF00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&gt;</a:t>
            </a:r>
            <a:r>
              <a:rPr lang="fr-FR" sz="2400" b="1" dirty="0" smtClean="0">
                <a:solidFill>
                  <a:srgbClr val="FF0000"/>
                </a:solidFill>
              </a:rPr>
              <a:t> 	branche superficielle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9574" y="663769"/>
            <a:ext cx="2529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</a:rPr>
              <a:t>Nerf de l’extension</a:t>
            </a:r>
            <a:endParaRPr lang="en-US" sz="2400" dirty="0"/>
          </a:p>
        </p:txBody>
      </p:sp>
      <p:pic>
        <p:nvPicPr>
          <p:cNvPr id="11" name="Image 10" descr="Sensitif_tronculaire_arrie_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655" y="1917700"/>
            <a:ext cx="2022345" cy="4940300"/>
          </a:xfrm>
          <a:prstGeom prst="rect">
            <a:avLst/>
          </a:prstGeom>
        </p:spPr>
      </p:pic>
      <p:pic>
        <p:nvPicPr>
          <p:cNvPr id="16" name="Image 15" descr="ext inde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08" y="4508500"/>
            <a:ext cx="1033589" cy="2349500"/>
          </a:xfrm>
          <a:prstGeom prst="rect">
            <a:avLst/>
          </a:prstGeom>
        </p:spPr>
      </p:pic>
      <p:pic>
        <p:nvPicPr>
          <p:cNvPr id="17" name="Image 16" descr="atlasImage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387" y="1125434"/>
            <a:ext cx="929268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701800" y="-1459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médian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7817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FF6600"/>
                </a:solidFill>
              </a:rPr>
              <a:t>C5, </a:t>
            </a:r>
            <a:r>
              <a:rPr lang="fr-FR" sz="2400" b="1" dirty="0" smtClean="0">
                <a:solidFill>
                  <a:srgbClr val="EAEA00"/>
                </a:solidFill>
              </a:rPr>
              <a:t>C6, C7</a:t>
            </a:r>
            <a:r>
              <a:rPr lang="fr-FR" sz="2400" b="1" dirty="0" smtClean="0">
                <a:solidFill>
                  <a:srgbClr val="FFFF00"/>
                </a:solidFill>
              </a:rPr>
              <a:t>,</a:t>
            </a:r>
            <a:r>
              <a:rPr lang="fr-FR" sz="2400" dirty="0" smtClean="0">
                <a:solidFill>
                  <a:srgbClr val="FF6600"/>
                </a:solidFill>
              </a:rPr>
              <a:t> C8, D1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TPS, TPM, TPI </a:t>
            </a:r>
            <a:r>
              <a:rPr lang="fr-FR" sz="2400" dirty="0" smtClean="0">
                <a:solidFill>
                  <a:srgbClr val="FF6600"/>
                </a:solidFill>
              </a:rPr>
              <a:t>-&gt;</a:t>
            </a:r>
            <a:r>
              <a:rPr lang="fr-FR" sz="2400" dirty="0" smtClean="0"/>
              <a:t> TSAE, TSAI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266700" algn="l"/>
                <a:tab pos="723900" algn="l"/>
                <a:tab pos="990600" algn="l"/>
                <a:tab pos="1162050" algn="l"/>
              </a:tabLst>
            </a:pPr>
            <a:r>
              <a:rPr lang="fr-FR" sz="2400" dirty="0" smtClean="0"/>
              <a:t>Innervation motrice</a:t>
            </a:r>
            <a:br>
              <a:rPr lang="fr-FR" sz="2400" dirty="0" smtClean="0"/>
            </a:br>
            <a:r>
              <a:rPr lang="fr-FR" sz="2400" dirty="0" smtClean="0"/>
              <a:t>	C	&gt; 	m. rond pronateur</a:t>
            </a:r>
            <a:br>
              <a:rPr lang="fr-FR" sz="2400" dirty="0" smtClean="0"/>
            </a:br>
            <a:r>
              <a:rPr lang="fr-FR" sz="2400" dirty="0" smtClean="0"/>
              <a:t>	AB	&gt; 	m. fléchisseur radial du carpe</a:t>
            </a:r>
            <a:br>
              <a:rPr lang="fr-FR" sz="2400" dirty="0" smtClean="0"/>
            </a:br>
            <a:r>
              <a:rPr lang="fr-FR" sz="2400" dirty="0" smtClean="0"/>
              <a:t>			et long palmaire</a:t>
            </a:r>
            <a:br>
              <a:rPr lang="fr-FR" sz="2400" dirty="0" smtClean="0"/>
            </a:br>
            <a:r>
              <a:rPr lang="fr-FR" sz="2400" dirty="0" smtClean="0"/>
              <a:t>	AB	&gt;	m. fléchisseur superficiel</a:t>
            </a:r>
            <a:br>
              <a:rPr lang="fr-FR" sz="2400" dirty="0" smtClean="0"/>
            </a:br>
            <a:r>
              <a:rPr lang="fr-FR" sz="2400" dirty="0" smtClean="0"/>
              <a:t>	AB	&gt;	m. fléchisseur profond </a:t>
            </a:r>
            <a:br>
              <a:rPr lang="fr-FR" sz="2400" dirty="0" smtClean="0"/>
            </a:br>
            <a:r>
              <a:rPr lang="fr-FR" sz="2400" dirty="0" smtClean="0"/>
              <a:t>			(partie externe) </a:t>
            </a:r>
            <a:r>
              <a:rPr lang="fr-FR" sz="2400" dirty="0" smtClean="0">
                <a:solidFill>
                  <a:srgbClr val="FF6600"/>
                </a:solidFill>
              </a:rPr>
              <a:t>(NIA)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AB	&gt;	</a:t>
            </a:r>
            <a:r>
              <a:rPr lang="fr-FR" sz="2400" dirty="0" smtClean="0">
                <a:solidFill>
                  <a:srgbClr val="FF6600"/>
                </a:solidFill>
              </a:rPr>
              <a:t>m. carré pronateur (NIA)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AB	&gt;	</a:t>
            </a:r>
            <a:r>
              <a:rPr lang="fr-FR" sz="2400" dirty="0" smtClean="0">
                <a:solidFill>
                  <a:srgbClr val="7F7F7F"/>
                </a:solidFill>
              </a:rPr>
              <a:t>m. long fléchisseur du I </a:t>
            </a:r>
            <a:r>
              <a:rPr lang="fr-FR" sz="2400" dirty="0" smtClean="0">
                <a:solidFill>
                  <a:srgbClr val="FF6600"/>
                </a:solidFill>
              </a:rPr>
              <a:t>(NIA)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M	&gt; 	</a:t>
            </a:r>
            <a:r>
              <a:rPr lang="fr-FR" sz="2400" dirty="0" smtClean="0">
                <a:solidFill>
                  <a:srgbClr val="FF6600"/>
                </a:solidFill>
              </a:rPr>
              <a:t>m. court abducteur du I 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M	&gt;	m. court fléchisseur du I (chef superficiel)</a:t>
            </a:r>
            <a:r>
              <a:rPr lang="fr-FR" sz="2400" b="1" dirty="0" smtClean="0">
                <a:solidFill>
                  <a:srgbClr val="FF0000"/>
                </a:solidFill>
              </a:rPr>
              <a:t/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fr-FR" sz="2400" b="1" dirty="0" smtClean="0">
                <a:solidFill>
                  <a:srgbClr val="FF00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&gt;</a:t>
            </a:r>
            <a:r>
              <a:rPr lang="fr-FR" sz="2400" b="1" dirty="0" smtClean="0">
                <a:solidFill>
                  <a:srgbClr val="FF0000"/>
                </a:solidFill>
              </a:rPr>
              <a:t>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1 et 2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lombricaux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et m. opposant du pouce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(fibres superficielles)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9" name="Image 8" descr="atlasImage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540" y="1676400"/>
            <a:ext cx="1153020" cy="2260600"/>
          </a:xfrm>
          <a:prstGeom prst="rect">
            <a:avLst/>
          </a:prstGeom>
        </p:spPr>
      </p:pic>
      <p:pic>
        <p:nvPicPr>
          <p:cNvPr id="10" name="Image 9" descr="atlasImage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034" y="2534285"/>
            <a:ext cx="1916679" cy="38333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24474" y="663769"/>
            <a:ext cx="5209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</a:rPr>
              <a:t>Flexion du poignet et des doigts + pouce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701800" y="-1459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médian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20771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FF6600"/>
                </a:solidFill>
              </a:rPr>
              <a:t>C5, </a:t>
            </a:r>
            <a:r>
              <a:rPr lang="fr-FR" sz="2400" b="1" dirty="0" smtClean="0">
                <a:solidFill>
                  <a:srgbClr val="EAEA00"/>
                </a:solidFill>
              </a:rPr>
              <a:t>C6, C7</a:t>
            </a:r>
            <a:r>
              <a:rPr lang="fr-FR" sz="2400" b="1" dirty="0" smtClean="0">
                <a:solidFill>
                  <a:srgbClr val="FFFF00"/>
                </a:solidFill>
              </a:rPr>
              <a:t>,</a:t>
            </a:r>
            <a:r>
              <a:rPr lang="fr-FR" sz="2400" dirty="0" smtClean="0">
                <a:solidFill>
                  <a:srgbClr val="FF6600"/>
                </a:solidFill>
              </a:rPr>
              <a:t> C8, D1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TPS, TPM, TPI </a:t>
            </a:r>
            <a:r>
              <a:rPr lang="fr-FR" sz="2400" dirty="0" smtClean="0">
                <a:solidFill>
                  <a:srgbClr val="FF6600"/>
                </a:solidFill>
              </a:rPr>
              <a:t>-&gt;</a:t>
            </a:r>
            <a:r>
              <a:rPr lang="fr-FR" sz="2400" dirty="0" smtClean="0"/>
              <a:t> TSAE, TSAI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Innervation sensitive</a:t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b="1" dirty="0" smtClean="0">
                <a:solidFill>
                  <a:srgbClr val="EAEA00"/>
                </a:solidFill>
              </a:rPr>
              <a:t>rameau cutané palmaire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(&gt; en amont du canal carpien)</a:t>
            </a:r>
            <a:br>
              <a:rPr lang="fr-FR" sz="2400" dirty="0" smtClean="0"/>
            </a:br>
            <a:r>
              <a:rPr lang="fr-FR" sz="2400" dirty="0" smtClean="0"/>
              <a:t>	&gt; 	branches </a:t>
            </a:r>
            <a:r>
              <a:rPr lang="fr-FR" sz="2400" b="1" dirty="0" smtClean="0">
                <a:solidFill>
                  <a:srgbClr val="EAEA00"/>
                </a:solidFill>
              </a:rPr>
              <a:t>collatérales 1 à 7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474" y="663769"/>
            <a:ext cx="5209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</a:rPr>
              <a:t>Flexion du poignet et des doigts + pouce</a:t>
            </a:r>
            <a:endParaRPr lang="en-US" sz="2400" dirty="0"/>
          </a:p>
        </p:txBody>
      </p:sp>
      <p:pic>
        <p:nvPicPr>
          <p:cNvPr id="8" name="Image 7" descr="Sensitif tronculaire ava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45" y="1917700"/>
            <a:ext cx="1975555" cy="4940300"/>
          </a:xfrm>
          <a:prstGeom prst="rect">
            <a:avLst/>
          </a:prstGeom>
        </p:spPr>
      </p:pic>
      <p:pic>
        <p:nvPicPr>
          <p:cNvPr id="11" name="Image 10" descr="Sensitif_tronculaire_arrie_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17700"/>
            <a:ext cx="2022345" cy="494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701800" y="-1459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ulnaire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10103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(C7), </a:t>
            </a:r>
            <a:r>
              <a:rPr lang="fr-FR" sz="2400" b="1" dirty="0" smtClean="0">
                <a:solidFill>
                  <a:srgbClr val="FF6600"/>
                </a:solidFill>
              </a:rPr>
              <a:t>C8</a:t>
            </a:r>
            <a:r>
              <a:rPr lang="fr-FR" sz="2400" dirty="0" smtClean="0">
                <a:solidFill>
                  <a:srgbClr val="FF6600"/>
                </a:solidFill>
              </a:rPr>
              <a:t>, D1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TPI </a:t>
            </a:r>
            <a:r>
              <a:rPr lang="fr-FR" sz="2400" dirty="0" smtClean="0">
                <a:solidFill>
                  <a:srgbClr val="FF6600"/>
                </a:solidFill>
              </a:rPr>
              <a:t>-&gt;</a:t>
            </a:r>
            <a:r>
              <a:rPr lang="fr-FR" sz="2400" dirty="0" smtClean="0"/>
              <a:t> TSAI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266700" algn="l"/>
                <a:tab pos="723900" algn="l"/>
                <a:tab pos="990600" algn="l"/>
                <a:tab pos="1162050" algn="l"/>
                <a:tab pos="3492500" algn="l"/>
              </a:tabLst>
            </a:pPr>
            <a:r>
              <a:rPr lang="fr-FR" sz="2400" dirty="0" smtClean="0"/>
              <a:t>Innervation motrice</a:t>
            </a:r>
            <a:br>
              <a:rPr lang="fr-FR" sz="2400" dirty="0" smtClean="0"/>
            </a:br>
            <a:r>
              <a:rPr lang="fr-FR" sz="2400" dirty="0" smtClean="0"/>
              <a:t>	AB	&gt;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m. fléchisseur ulnaire du carpe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AB	&gt; 	m. fléchisseur profond des doigts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	(partie interne)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P	&gt; 	m. court palmaire (= m. peaucier)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P	&gt; 	</a:t>
            </a:r>
            <a:r>
              <a:rPr lang="fr-FR" sz="2400" dirty="0" smtClean="0">
                <a:solidFill>
                  <a:srgbClr val="FF6600"/>
                </a:solidFill>
              </a:rPr>
              <a:t>branche profonde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	-&gt; m. opposant du V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			-&gt; m. court fléchisseur du V</a:t>
            </a:r>
          </a:p>
          <a:p>
            <a:pPr lvl="2" indent="263525" algn="l">
              <a:tabLst>
                <a:tab pos="719138" algn="l"/>
                <a:tab pos="1162050" algn="l"/>
                <a:tab pos="3492500" algn="l"/>
              </a:tabLst>
            </a:pP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-&gt; </a:t>
            </a:r>
            <a:r>
              <a:rPr lang="fr-FR" dirty="0" smtClean="0">
                <a:solidFill>
                  <a:srgbClr val="FF6600"/>
                </a:solidFill>
              </a:rPr>
              <a:t>m. abducteur du V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		-&gt; 3 et 4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lombricaux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		-&gt; </a:t>
            </a:r>
            <a:r>
              <a:rPr lang="fr-FR" dirty="0" smtClean="0">
                <a:solidFill>
                  <a:srgbClr val="FF6600"/>
                </a:solidFill>
              </a:rPr>
              <a:t>m. interosseux dorsaux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et palmaires</a:t>
            </a:r>
            <a:br>
              <a:rPr lang="fr-FR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		-&gt; m. adducteur du I</a:t>
            </a:r>
          </a:p>
          <a:p>
            <a:pPr lvl="2" indent="263525" algn="l">
              <a:tabLst>
                <a:tab pos="719138" algn="l"/>
                <a:tab pos="1162050" algn="l"/>
                <a:tab pos="3492500" algn="l"/>
              </a:tabLst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	-&gt; </a:t>
            </a:r>
            <a:r>
              <a:rPr lang="fr-FR" dirty="0" smtClean="0">
                <a:solidFill>
                  <a:srgbClr val="7F7F7F"/>
                </a:solidFill>
              </a:rPr>
              <a:t>m. court fléchisseur du I (chef profond)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	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474" y="663769"/>
            <a:ext cx="5066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</a:rPr>
              <a:t>Flexion du poignet et des doigts + main</a:t>
            </a:r>
            <a:endParaRPr lang="en-US" sz="2400" dirty="0"/>
          </a:p>
        </p:txBody>
      </p:sp>
      <p:pic>
        <p:nvPicPr>
          <p:cNvPr id="9" name="Image 8" descr="IO dorsau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4737100"/>
            <a:ext cx="1088159" cy="2120900"/>
          </a:xfrm>
          <a:prstGeom prst="rect">
            <a:avLst/>
          </a:prstGeom>
        </p:spPr>
      </p:pic>
      <p:pic>
        <p:nvPicPr>
          <p:cNvPr id="10" name="Image 9" descr="atlasImage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1556385"/>
            <a:ext cx="2058214" cy="4116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701800" y="-1459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ulnaire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20771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(C7), </a:t>
            </a:r>
            <a:r>
              <a:rPr lang="fr-FR" sz="2400" b="1" dirty="0" smtClean="0">
                <a:solidFill>
                  <a:srgbClr val="FF6600"/>
                </a:solidFill>
              </a:rPr>
              <a:t>C8</a:t>
            </a:r>
            <a:r>
              <a:rPr lang="fr-FR" sz="2400" dirty="0" smtClean="0">
                <a:solidFill>
                  <a:srgbClr val="FF6600"/>
                </a:solidFill>
              </a:rPr>
              <a:t>, D1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TPI </a:t>
            </a:r>
            <a:r>
              <a:rPr lang="fr-FR" sz="2400" dirty="0" smtClean="0">
                <a:solidFill>
                  <a:srgbClr val="FF6600"/>
                </a:solidFill>
              </a:rPr>
              <a:t>-&gt;</a:t>
            </a:r>
            <a:r>
              <a:rPr lang="fr-FR" sz="2400" dirty="0" smtClean="0"/>
              <a:t> TSAI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266700" algn="l"/>
                <a:tab pos="723900" algn="l"/>
                <a:tab pos="901700" algn="l"/>
                <a:tab pos="1162050" algn="l"/>
              </a:tabLst>
            </a:pPr>
            <a:r>
              <a:rPr lang="fr-FR" sz="2400" dirty="0" smtClean="0"/>
              <a:t>Innervation sensitive</a:t>
            </a:r>
            <a:br>
              <a:rPr lang="fr-FR" sz="2400" dirty="0" smtClean="0"/>
            </a:br>
            <a:r>
              <a:rPr lang="fr-FR" sz="2400" dirty="0" smtClean="0"/>
              <a:t>	AB 	&gt; </a:t>
            </a:r>
            <a:r>
              <a:rPr lang="fr-FR" sz="2400" b="1" dirty="0" smtClean="0">
                <a:solidFill>
                  <a:srgbClr val="FF6600"/>
                </a:solidFill>
              </a:rPr>
              <a:t>branche cutanée palmaire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(&gt; partie médiane de l’AB)</a:t>
            </a:r>
            <a:br>
              <a:rPr lang="fr-FR" sz="2400" dirty="0" smtClean="0"/>
            </a:br>
            <a:r>
              <a:rPr lang="fr-FR" sz="2400" dirty="0" smtClean="0"/>
              <a:t>	AB 	&gt; </a:t>
            </a:r>
            <a:r>
              <a:rPr lang="fr-FR" sz="2400" b="1" dirty="0" smtClean="0">
                <a:solidFill>
                  <a:srgbClr val="FF6600"/>
                </a:solidFill>
              </a:rPr>
              <a:t>branche cutanée dorsale</a:t>
            </a:r>
            <a:br>
              <a:rPr lang="fr-FR" sz="2400" b="1" dirty="0" smtClean="0">
                <a:solidFill>
                  <a:srgbClr val="FF6600"/>
                </a:solidFill>
              </a:rPr>
            </a:br>
            <a:r>
              <a:rPr lang="fr-FR" sz="2400" b="1" dirty="0" smtClean="0">
                <a:solidFill>
                  <a:srgbClr val="FF6600"/>
                </a:solidFill>
              </a:rPr>
              <a:t>			</a:t>
            </a:r>
            <a:r>
              <a:rPr lang="fr-FR" sz="2400" dirty="0" smtClean="0"/>
              <a:t>(&gt; 5cm au dessus du poignet)</a:t>
            </a:r>
            <a:br>
              <a:rPr lang="fr-FR" sz="2400" dirty="0" smtClean="0"/>
            </a:br>
            <a:r>
              <a:rPr lang="fr-FR" sz="2400" dirty="0" smtClean="0"/>
              <a:t>	P	&gt; branche superficielle -&gt;</a:t>
            </a:r>
            <a:br>
              <a:rPr lang="fr-FR" sz="2400" dirty="0" smtClean="0"/>
            </a:br>
            <a:r>
              <a:rPr lang="fr-FR" sz="2400" dirty="0" smtClean="0"/>
              <a:t>			branches </a:t>
            </a:r>
            <a:r>
              <a:rPr lang="fr-FR" sz="2400" b="1" dirty="0" smtClean="0">
                <a:solidFill>
                  <a:srgbClr val="FF6600"/>
                </a:solidFill>
              </a:rPr>
              <a:t>collatérales 8-10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474" y="663769"/>
            <a:ext cx="5066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</a:rPr>
              <a:t>Flexion du poignet et des doigts + main</a:t>
            </a:r>
            <a:endParaRPr lang="en-US" sz="2400" dirty="0"/>
          </a:p>
        </p:txBody>
      </p:sp>
      <p:pic>
        <p:nvPicPr>
          <p:cNvPr id="8" name="Image 7" descr="Sensitif tronculaire ava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45" y="1917700"/>
            <a:ext cx="1975555" cy="4940300"/>
          </a:xfrm>
          <a:prstGeom prst="rect">
            <a:avLst/>
          </a:prstGeom>
        </p:spPr>
      </p:pic>
      <p:pic>
        <p:nvPicPr>
          <p:cNvPr id="11" name="Image 10" descr="Sensitif_tronculaire_arrie_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17700"/>
            <a:ext cx="2022345" cy="494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701800" y="404941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cutané médial du bras et de l’avant-bras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17723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(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C8), </a:t>
            </a:r>
            <a:r>
              <a:rPr lang="fr-FR" sz="2400" b="1" dirty="0" smtClean="0">
                <a:solidFill>
                  <a:srgbClr val="57D833"/>
                </a:solidFill>
              </a:rPr>
              <a:t>D1, </a:t>
            </a:r>
            <a:r>
              <a:rPr lang="fr-FR" sz="2400" b="1" dirty="0" smtClean="0">
                <a:solidFill>
                  <a:srgbClr val="008000"/>
                </a:solidFill>
              </a:rPr>
              <a:t>D2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TPI </a:t>
            </a:r>
            <a:r>
              <a:rPr lang="fr-FR" sz="2400" dirty="0" smtClean="0">
                <a:solidFill>
                  <a:srgbClr val="FF6600"/>
                </a:solidFill>
              </a:rPr>
              <a:t>-&gt;</a:t>
            </a:r>
            <a:r>
              <a:rPr lang="fr-FR" sz="2400" dirty="0" smtClean="0"/>
              <a:t> TSAI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Innervation sensitive</a:t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b="1" dirty="0" smtClean="0">
                <a:solidFill>
                  <a:srgbClr val="008000"/>
                </a:solidFill>
              </a:rPr>
              <a:t>n. cutané médial du bras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b="1" dirty="0" smtClean="0">
                <a:solidFill>
                  <a:srgbClr val="57D833"/>
                </a:solidFill>
              </a:rPr>
              <a:t>n. cutané médial de l’AB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8" name="Image 7" descr="Sensitif tronculaire ava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45" y="1917700"/>
            <a:ext cx="1975555" cy="4940300"/>
          </a:xfrm>
          <a:prstGeom prst="rect">
            <a:avLst/>
          </a:prstGeom>
        </p:spPr>
      </p:pic>
      <p:pic>
        <p:nvPicPr>
          <p:cNvPr id="11" name="Image 10" descr="Sensitif_tronculaire_arrie_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17700"/>
            <a:ext cx="2022345" cy="4940300"/>
          </a:xfrm>
          <a:prstGeom prst="rect">
            <a:avLst/>
          </a:prstGeom>
        </p:spPr>
      </p:pic>
      <p:pic>
        <p:nvPicPr>
          <p:cNvPr id="9" name="Picture 5" descr="C:\Mes documents\DES2000\DES images\TOS neurologique.jpg">
            <a:hlinkClick r:id="rId4" action="ppaction://hlinkpres?slideindex=22&amp;slidetitle=Présentation PowerPoint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7234" y="4368800"/>
            <a:ext cx="2478491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342900" y="138241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Nerfs intercostaux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527808" y="2857500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7F7F7F"/>
                </a:solidFill>
              </a:rPr>
              <a:t>nerfs spinaux thoraciques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D1-D12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Innervation sensitive</a:t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dirty="0" err="1" smtClean="0">
                <a:solidFill>
                  <a:srgbClr val="7F7F7F"/>
                </a:solidFill>
              </a:rPr>
              <a:t>dermatomes</a:t>
            </a:r>
            <a:r>
              <a:rPr lang="fr-FR" sz="2400" dirty="0" smtClean="0">
                <a:solidFill>
                  <a:srgbClr val="7F7F7F"/>
                </a:solidFill>
              </a:rPr>
              <a:t>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</a:t>
            </a:r>
            <a:r>
              <a:rPr lang="fr-FR" sz="2400" dirty="0" err="1" smtClean="0">
                <a:solidFill>
                  <a:srgbClr val="7F7F7F"/>
                </a:solidFill>
              </a:rPr>
              <a:t>thoraco-abdominaux</a:t>
            </a:r>
            <a:endParaRPr lang="fr-FR" sz="2400" dirty="0" smtClean="0">
              <a:solidFill>
                <a:srgbClr val="7F7F7F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motrice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m. parois thoracique et</a:t>
            </a:r>
          </a:p>
          <a:p>
            <a:pPr lvl="2" indent="263525" algn="l">
              <a:tabLst>
                <a:tab pos="719138" algn="l"/>
                <a:tab pos="1162050" algn="l"/>
              </a:tabLst>
            </a:pPr>
            <a:r>
              <a:rPr lang="fr-FR" dirty="0" smtClean="0">
                <a:solidFill>
                  <a:srgbClr val="7F7F7F"/>
                </a:solidFill>
              </a:rPr>
              <a:t>abdominale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	</a:t>
            </a:r>
            <a:endParaRPr lang="fr-FR" sz="1600" dirty="0">
              <a:solidFill>
                <a:srgbClr val="FF6600"/>
              </a:solidFill>
            </a:endParaRPr>
          </a:p>
        </p:txBody>
      </p:sp>
      <p:pic>
        <p:nvPicPr>
          <p:cNvPr id="10" name="Image 9" descr="Gray8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503" y="0"/>
            <a:ext cx="3619278" cy="3060700"/>
          </a:xfrm>
          <a:prstGeom prst="rect">
            <a:avLst/>
          </a:prstGeom>
        </p:spPr>
      </p:pic>
      <p:pic>
        <p:nvPicPr>
          <p:cNvPr id="12" name="Image 11" descr="744px-Dermatom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672" y="711200"/>
            <a:ext cx="4508838" cy="637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Nico Massart\Pictures\2014-06-21 pl\pl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5574" y="1314000"/>
            <a:ext cx="6126726" cy="5544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05389" y="0"/>
            <a:ext cx="2212622" cy="280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63500" y="238589"/>
            <a:ext cx="90805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Plexus lombo-sacré</a:t>
            </a:r>
            <a:endParaRPr lang="fr-FR" dirty="0"/>
          </a:p>
        </p:txBody>
      </p:sp>
      <p:pic>
        <p:nvPicPr>
          <p:cNvPr id="16" name="Picture 2" descr="C:\Users\Nico Massart\Pictures\2014-06-21 pl\pl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9184"/>
            <a:ext cx="3511540" cy="304911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38100" y="1130300"/>
            <a:ext cx="4673600" cy="4588974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XII n. intercostal</a:t>
            </a:r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n. </a:t>
            </a:r>
            <a:r>
              <a:rPr lang="fr-FR" sz="2400" dirty="0" err="1" smtClean="0"/>
              <a:t>ilio-hypogastrique</a:t>
            </a:r>
            <a:endParaRPr lang="fr-FR" sz="2400" dirty="0" smtClean="0"/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n. </a:t>
            </a:r>
            <a:r>
              <a:rPr lang="fr-FR" sz="2400" dirty="0" err="1" smtClean="0"/>
              <a:t>ilio-inguinal</a:t>
            </a:r>
            <a:endParaRPr lang="fr-FR" sz="2400" dirty="0" smtClean="0"/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n. fémoro-cutané</a:t>
            </a:r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n. </a:t>
            </a:r>
            <a:r>
              <a:rPr lang="fr-FR" sz="2400" dirty="0" err="1" smtClean="0"/>
              <a:t>génito-fémoral</a:t>
            </a:r>
            <a:endParaRPr lang="fr-FR" sz="2400" dirty="0" smtClean="0"/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n. fémoral</a:t>
            </a:r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n. obturateur</a:t>
            </a:r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n. sciatique</a:t>
            </a:r>
          </a:p>
          <a:p>
            <a:pPr marL="457200" indent="-457200" algn="l">
              <a:spcBef>
                <a:spcPts val="0"/>
              </a:spcBef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n. honteux interne</a:t>
            </a:r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m. carré des lombes</a:t>
            </a:r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m. psoas</a:t>
            </a:r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m. large de l’abdomen</a:t>
            </a:r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r>
              <a:rPr lang="fr-FR" sz="2400" dirty="0" smtClean="0"/>
              <a:t>Tronc </a:t>
            </a:r>
            <a:r>
              <a:rPr lang="fr-FR" sz="2400" dirty="0" smtClean="0"/>
              <a:t>lombo-sacré</a:t>
            </a:r>
          </a:p>
          <a:p>
            <a:pPr marL="457200" indent="-457200" algn="l">
              <a:buAutoNum type="arabicPeriod"/>
              <a:tabLst>
                <a:tab pos="719138" algn="l"/>
                <a:tab pos="1162050" algn="l"/>
              </a:tabLst>
            </a:pPr>
            <a:endParaRPr lang="fr-FR" sz="2400" dirty="0" smtClean="0"/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	</a:t>
            </a:r>
            <a:endParaRPr lang="fr-FR" sz="1600" dirty="0">
              <a:solidFill>
                <a:srgbClr val="FF6600"/>
              </a:solidFill>
            </a:endParaRPr>
          </a:p>
        </p:txBody>
      </p:sp>
      <p:pic>
        <p:nvPicPr>
          <p:cNvPr id="8" name="Image 7" descr="p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178" y="0"/>
            <a:ext cx="5724172" cy="774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05389" y="0"/>
            <a:ext cx="2212622" cy="280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63500" y="238589"/>
            <a:ext cx="5575300" cy="665228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Plexus lombo-sacré</a:t>
            </a:r>
            <a:br>
              <a:rPr lang="fr-FR" dirty="0" smtClean="0"/>
            </a:br>
            <a:r>
              <a:rPr lang="fr-FR" dirty="0" smtClean="0"/>
              <a:t>et honteux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044575"/>
          </a:xfrm>
        </p:spPr>
        <p:txBody>
          <a:bodyPr>
            <a:normAutofit/>
          </a:bodyPr>
          <a:lstStyle/>
          <a:p>
            <a:r>
              <a:rPr lang="fr-FR" dirty="0" smtClean="0"/>
              <a:t>SNC et SNP</a:t>
            </a:r>
            <a:endParaRPr lang="fr-FR" dirty="0"/>
          </a:p>
        </p:txBody>
      </p:sp>
      <p:pic>
        <p:nvPicPr>
          <p:cNvPr id="5" name="SN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306720"/>
            <a:ext cx="9144000" cy="556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651000" y="11241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fémoral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14802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b="1" dirty="0" smtClean="0">
                <a:solidFill>
                  <a:srgbClr val="FF0000"/>
                </a:solidFill>
              </a:rPr>
              <a:t>L2, L3, </a:t>
            </a:r>
            <a:r>
              <a:rPr lang="fr-FR" sz="2400" b="1" dirty="0" smtClean="0">
                <a:solidFill>
                  <a:srgbClr val="0AE1FF"/>
                </a:solidFill>
              </a:rPr>
              <a:t>L4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plexus lombaire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Innervation motrice</a:t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dirty="0" smtClean="0">
                <a:solidFill>
                  <a:srgbClr val="FF6600"/>
                </a:solidFill>
              </a:rPr>
              <a:t>m. </a:t>
            </a:r>
            <a:r>
              <a:rPr lang="fr-FR" sz="2400" dirty="0" err="1" smtClean="0">
                <a:solidFill>
                  <a:srgbClr val="FF6600"/>
                </a:solidFill>
              </a:rPr>
              <a:t>psoas-iliaque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 	m.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pectiné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m. </a:t>
            </a:r>
            <a:r>
              <a:rPr lang="fr-FR" sz="2400" dirty="0" err="1" smtClean="0"/>
              <a:t>sartorius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m. quadriceps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Innervation sensitive</a:t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b="1" dirty="0" smtClean="0">
                <a:solidFill>
                  <a:srgbClr val="FF0000"/>
                </a:solidFill>
              </a:rPr>
              <a:t>n. cutanés médial et 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		intermédiaire de la cuisse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b="1" dirty="0" smtClean="0">
                <a:solidFill>
                  <a:srgbClr val="0AE1FF"/>
                </a:solidFill>
              </a:rPr>
              <a:t>n. saphène interne</a:t>
            </a:r>
            <a:endParaRPr lang="fr-FR" sz="2400" b="1" dirty="0">
              <a:solidFill>
                <a:srgbClr val="0AE1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8455" y="676469"/>
            <a:ext cx="2920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rgbClr val="008000"/>
                </a:solidFill>
              </a:rPr>
              <a:t>flexion de la cuisse</a:t>
            </a:r>
          </a:p>
          <a:p>
            <a:r>
              <a:rPr lang="fr-FR" sz="2400" dirty="0" smtClean="0">
                <a:solidFill>
                  <a:srgbClr val="008000"/>
                </a:solidFill>
              </a:rPr>
              <a:t>extension de la jambe</a:t>
            </a:r>
            <a:endParaRPr lang="en-US" sz="2400" dirty="0"/>
          </a:p>
        </p:txBody>
      </p:sp>
      <p:pic>
        <p:nvPicPr>
          <p:cNvPr id="8" name="Image 7" descr="Innervation_membre_infe_rieure_vue_ante_rieur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650" y="1480219"/>
            <a:ext cx="2865349" cy="5377780"/>
          </a:xfrm>
          <a:prstGeom prst="rect">
            <a:avLst/>
          </a:prstGeom>
        </p:spPr>
      </p:pic>
      <p:pic>
        <p:nvPicPr>
          <p:cNvPr id="9" name="Image 8" descr="atlasImage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59" y="1828800"/>
            <a:ext cx="1630791" cy="465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651000" y="11241"/>
            <a:ext cx="55753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obturateur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143769" y="14802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L2, </a:t>
            </a:r>
            <a:r>
              <a:rPr lang="fr-FR" sz="2400" b="1" dirty="0" smtClean="0">
                <a:solidFill>
                  <a:srgbClr val="FF6600"/>
                </a:solidFill>
              </a:rPr>
              <a:t>L3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L4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plexus lombaire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Branche antérieure</a:t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m. petit adducteur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&gt; 	</a:t>
            </a:r>
            <a:r>
              <a:rPr lang="fr-FR" sz="2400" dirty="0" smtClean="0">
                <a:solidFill>
                  <a:srgbClr val="FF6600"/>
                </a:solidFill>
              </a:rPr>
              <a:t>m. moyen adducteur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&gt;	m. gracile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b="1" dirty="0" smtClean="0">
                <a:solidFill>
                  <a:srgbClr val="FF6600"/>
                </a:solidFill>
              </a:rPr>
              <a:t>rameau cutané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Branche postérieure</a:t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m. grand adducteur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&gt;	rameaux articulaires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(coxo-fémorale, genou)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2912" y="676469"/>
            <a:ext cx="2971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rgbClr val="008000"/>
                </a:solidFill>
              </a:rPr>
              <a:t>Adduction de la cuisse</a:t>
            </a:r>
            <a:endParaRPr lang="en-US" sz="2400" dirty="0"/>
          </a:p>
        </p:txBody>
      </p:sp>
      <p:pic>
        <p:nvPicPr>
          <p:cNvPr id="8" name="Image 7" descr="Innervation_membre_infe_rieure_vue_ante_rieur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397" y="49341"/>
            <a:ext cx="1803603" cy="3385061"/>
          </a:xfrm>
          <a:prstGeom prst="rect">
            <a:avLst/>
          </a:prstGeom>
        </p:spPr>
      </p:pic>
      <p:pic>
        <p:nvPicPr>
          <p:cNvPr id="10" name="Image 9" descr="Innervation_du_membre_infe_rieure_vue_poste_rieure_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982" y="3556000"/>
            <a:ext cx="1815134" cy="3301999"/>
          </a:xfrm>
          <a:prstGeom prst="rect">
            <a:avLst/>
          </a:prstGeom>
        </p:spPr>
      </p:pic>
      <p:pic>
        <p:nvPicPr>
          <p:cNvPr id="11" name="Image 10" descr="atlasImage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745" y="1356189"/>
            <a:ext cx="1185307" cy="5377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874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Nerfs </a:t>
            </a:r>
            <a:r>
              <a:rPr lang="fr-FR" dirty="0" err="1" smtClean="0"/>
              <a:t>ilio-hypogastrique</a:t>
            </a:r>
            <a:r>
              <a:rPr lang="fr-FR" dirty="0" smtClean="0"/>
              <a:t> et </a:t>
            </a:r>
            <a:r>
              <a:rPr lang="fr-FR" dirty="0" err="1" smtClean="0"/>
              <a:t>ilio-inguinal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892369"/>
            <a:ext cx="7366945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L1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plexus lombaire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Innervation motrice					Innervation sensitive	&gt;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abdo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. transverse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&gt; 	m.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abdo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. oblique interne</a:t>
            </a:r>
            <a:endParaRPr lang="fr-FR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 descr="Innervation_membre_infe_rieure_vue_ante_rieur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1" y="3556000"/>
            <a:ext cx="3268282" cy="6134019"/>
          </a:xfrm>
          <a:prstGeom prst="rect">
            <a:avLst/>
          </a:prstGeom>
        </p:spPr>
      </p:pic>
      <p:pic>
        <p:nvPicPr>
          <p:cNvPr id="10" name="Image 9" descr="Innervation_du_membre_infe_rieure_vue_poste_rieure_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82" y="3556000"/>
            <a:ext cx="2942017" cy="5351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</a:t>
            </a:r>
            <a:r>
              <a:rPr lang="fr-FR" dirty="0" err="1" smtClean="0"/>
              <a:t>génito-fémoral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082869"/>
            <a:ext cx="5583487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L1, </a:t>
            </a: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L2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plexus lombaire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Branche génitale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m. crémaster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&gt; 	</a:t>
            </a: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scrotum/grandes lèvres, pubis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Branche fémorale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&gt;	</a:t>
            </a: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petite zone cutanée à la face</a:t>
            </a:r>
            <a:b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fr-FR" sz="2400" b="1" dirty="0" err="1" smtClean="0">
                <a:solidFill>
                  <a:schemeClr val="bg1">
                    <a:lumMod val="50000"/>
                  </a:schemeClr>
                </a:solidFill>
              </a:rPr>
              <a:t>ant</a:t>
            </a: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. de la cuisse</a:t>
            </a:r>
          </a:p>
        </p:txBody>
      </p:sp>
      <p:pic>
        <p:nvPicPr>
          <p:cNvPr id="8" name="Image 7" descr="Innervation_membre_infe_rieure_vue_ante_rieur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142" y="1079500"/>
            <a:ext cx="3078857" cy="577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fémoro-cutané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082869"/>
            <a:ext cx="6040749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b="1" dirty="0" smtClean="0">
                <a:solidFill>
                  <a:srgbClr val="57D833"/>
                </a:solidFill>
              </a:rPr>
              <a:t>L2, L3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plexus lombaire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Branche antérieure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&gt;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zone cutanée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fr-FR" sz="2400" b="1" dirty="0" smtClean="0">
                <a:solidFill>
                  <a:srgbClr val="57D833"/>
                </a:solidFill>
              </a:rPr>
              <a:t>antérieure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de la cuisse</a:t>
            </a:r>
            <a:endParaRPr lang="fr-FR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Branche latérale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&gt;	zone cutanée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fr-FR" sz="2400" b="1" dirty="0" smtClean="0">
                <a:solidFill>
                  <a:srgbClr val="57D833"/>
                </a:solidFill>
              </a:rPr>
              <a:t>latérale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de la cuisse</a:t>
            </a:r>
            <a:endParaRPr lang="fr-FR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 descr="Innervation_membre_infe_rieure_vue_ante_rieur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142" y="1079500"/>
            <a:ext cx="3078857" cy="57785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1700" y="4558930"/>
            <a:ext cx="2140748" cy="229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tlasImage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700" y="1473200"/>
            <a:ext cx="1371600" cy="5397500"/>
          </a:xfrm>
          <a:prstGeom prst="rect">
            <a:avLst/>
          </a:prstGeom>
        </p:spPr>
      </p:pic>
      <p:pic>
        <p:nvPicPr>
          <p:cNvPr id="9" name="Image 8" descr="atlasImage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00" y="1473200"/>
            <a:ext cx="1371600" cy="5397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sciatique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8923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7F7F7F"/>
                </a:solidFill>
              </a:rPr>
              <a:t>L4, L5, S1, S2, S3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lombo-sacré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Branches collatérales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rameaux articulaires (hanche et genou)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n. sup et </a:t>
            </a:r>
            <a:r>
              <a:rPr lang="fr-FR" sz="2400" dirty="0" err="1" smtClean="0">
                <a:solidFill>
                  <a:srgbClr val="7F7F7F"/>
                </a:solidFill>
              </a:rPr>
              <a:t>inf</a:t>
            </a:r>
            <a:r>
              <a:rPr lang="fr-FR" sz="2400" dirty="0" smtClean="0">
                <a:solidFill>
                  <a:srgbClr val="7F7F7F"/>
                </a:solidFill>
              </a:rPr>
              <a:t> du </a:t>
            </a:r>
            <a:r>
              <a:rPr lang="fr-FR" sz="2400" dirty="0" err="1" smtClean="0">
                <a:solidFill>
                  <a:srgbClr val="7F7F7F"/>
                </a:solidFill>
              </a:rPr>
              <a:t>semi-tendineux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 	n. du </a:t>
            </a:r>
            <a:r>
              <a:rPr lang="fr-FR" sz="2400" dirty="0" err="1" smtClean="0">
                <a:solidFill>
                  <a:srgbClr val="7F7F7F"/>
                </a:solidFill>
              </a:rPr>
              <a:t>semi-membraneux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n. du </a:t>
            </a:r>
            <a:r>
              <a:rPr lang="fr-FR" sz="2400" dirty="0" smtClean="0">
                <a:solidFill>
                  <a:schemeClr val="accent6"/>
                </a:solidFill>
              </a:rPr>
              <a:t>chef long du biceps fémoral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(tronc médial -&gt; n. tibial)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n. du </a:t>
            </a:r>
            <a:r>
              <a:rPr lang="fr-FR" sz="2400" dirty="0" smtClean="0">
                <a:solidFill>
                  <a:srgbClr val="F79646"/>
                </a:solidFill>
              </a:rPr>
              <a:t>chef court du biceps fémoral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(tronc latéral -&gt; n. fibulaire commun)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n. du faisceau post du m. grand adducteur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723900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Branches terminales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G	&gt; 	n. fibulaire commun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G	&gt; 	n. tibial</a:t>
            </a:r>
            <a:endParaRPr lang="fr-FR" sz="2400" b="1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Fig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4" y="4161950"/>
            <a:ext cx="3547491" cy="2580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3810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tibial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35618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L5</a:t>
            </a:r>
            <a:r>
              <a:rPr lang="fr-FR" sz="2400" dirty="0" smtClean="0">
                <a:solidFill>
                  <a:srgbClr val="7F7F7F"/>
                </a:solidFill>
              </a:rPr>
              <a:t>, </a:t>
            </a:r>
            <a:r>
              <a:rPr lang="fr-FR" sz="2400" b="1" dirty="0" smtClean="0">
                <a:solidFill>
                  <a:srgbClr val="8A7862"/>
                </a:solidFill>
              </a:rPr>
              <a:t>S1</a:t>
            </a:r>
            <a:r>
              <a:rPr lang="fr-FR" sz="2400" dirty="0" smtClean="0">
                <a:solidFill>
                  <a:srgbClr val="7F7F7F"/>
                </a:solidFill>
              </a:rPr>
              <a:t>, S2, S3 -&gt; divisions </a:t>
            </a:r>
            <a:r>
              <a:rPr lang="fr-FR" sz="2400" dirty="0" err="1" smtClean="0">
                <a:solidFill>
                  <a:srgbClr val="7F7F7F"/>
                </a:solidFill>
              </a:rPr>
              <a:t>ant</a:t>
            </a:r>
            <a:r>
              <a:rPr lang="fr-FR" sz="2400" dirty="0" smtClean="0">
                <a:solidFill>
                  <a:srgbClr val="7F7F7F"/>
                </a:solidFill>
              </a:rPr>
              <a:t> des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rameaux ventraux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lombo-sacré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Branches terminales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C	&gt;	n. plantaire médial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C	&gt; 	n. plantaire latéral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C	&gt;	</a:t>
            </a:r>
            <a:r>
              <a:rPr lang="fr-FR" sz="2400" b="1" dirty="0" smtClean="0">
                <a:solidFill>
                  <a:srgbClr val="8A7862"/>
                </a:solidFill>
              </a:rPr>
              <a:t>n. calcanéen médial</a:t>
            </a:r>
          </a:p>
        </p:txBody>
      </p:sp>
      <p:pic>
        <p:nvPicPr>
          <p:cNvPr id="11" name="Image 10" descr="Plexus_sacr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859" y="0"/>
            <a:ext cx="2290141" cy="3423598"/>
          </a:xfrm>
          <a:prstGeom prst="rect">
            <a:avLst/>
          </a:prstGeom>
        </p:spPr>
      </p:pic>
      <p:pic>
        <p:nvPicPr>
          <p:cNvPr id="14" name="Image 13" descr="Gray8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65" y="2565400"/>
            <a:ext cx="2203535" cy="429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Fig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509" y="1356189"/>
            <a:ext cx="3547491" cy="2580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3810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plantaire médial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97518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L5</a:t>
            </a:r>
            <a:r>
              <a:rPr lang="fr-FR" sz="2400" dirty="0" smtClean="0">
                <a:solidFill>
                  <a:srgbClr val="7F7F7F"/>
                </a:solidFill>
              </a:rPr>
              <a:t>,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S1</a:t>
            </a:r>
            <a:r>
              <a:rPr lang="fr-FR" sz="2400" dirty="0" smtClean="0">
                <a:solidFill>
                  <a:srgbClr val="7F7F7F"/>
                </a:solidFill>
              </a:rPr>
              <a:t>, S2, S3 -&gt; divisions </a:t>
            </a:r>
            <a:r>
              <a:rPr lang="fr-FR" sz="2400" dirty="0" err="1" smtClean="0">
                <a:solidFill>
                  <a:srgbClr val="7F7F7F"/>
                </a:solidFill>
              </a:rPr>
              <a:t>ant</a:t>
            </a:r>
            <a:r>
              <a:rPr lang="fr-FR" sz="2400" dirty="0" smtClean="0">
                <a:solidFill>
                  <a:srgbClr val="7F7F7F"/>
                </a:solidFill>
              </a:rPr>
              <a:t> des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rameaux ventraux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lombo-sacré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motrice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P	&gt;	</a:t>
            </a:r>
            <a:r>
              <a:rPr lang="fr-FR" sz="2400" dirty="0" smtClean="0">
                <a:solidFill>
                  <a:srgbClr val="FF6600"/>
                </a:solidFill>
              </a:rPr>
              <a:t>m. abducteur du I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P	&gt; 	m. court fléchisseur des orteils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P	&gt;	m. court fléchisseur du I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P	&gt;	m. </a:t>
            </a:r>
            <a:r>
              <a:rPr lang="fr-FR" sz="2400" dirty="0" err="1" smtClean="0">
                <a:solidFill>
                  <a:srgbClr val="7F7F7F"/>
                </a:solidFill>
              </a:rPr>
              <a:t>lombrical</a:t>
            </a:r>
            <a:r>
              <a:rPr lang="fr-FR" sz="2400" dirty="0" smtClean="0">
                <a:solidFill>
                  <a:srgbClr val="7F7F7F"/>
                </a:solidFill>
              </a:rPr>
              <a:t> 1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sensitive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P	&gt;	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n. digitaux communs plantaires 1-3 </a:t>
            </a:r>
            <a:r>
              <a:rPr lang="fr-FR" sz="2400" dirty="0" smtClean="0">
                <a:solidFill>
                  <a:srgbClr val="7F7F7F"/>
                </a:solidFill>
              </a:rPr>
              <a:t>-&gt; AP	&gt;	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</a:t>
            </a:r>
            <a:r>
              <a:rPr lang="fr-FR" sz="2400" b="1" dirty="0" smtClean="0">
                <a:solidFill>
                  <a:srgbClr val="31859C"/>
                </a:solidFill>
              </a:rPr>
              <a:t>n. digitaux propres plantaires 2-7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AP	&gt; 	</a:t>
            </a:r>
            <a:r>
              <a:rPr lang="fr-FR" sz="2400" b="1" dirty="0" smtClean="0">
                <a:solidFill>
                  <a:srgbClr val="31859C"/>
                </a:solidFill>
              </a:rPr>
              <a:t>n. digital propre plantaire médial 1</a:t>
            </a:r>
          </a:p>
        </p:txBody>
      </p:sp>
      <p:pic>
        <p:nvPicPr>
          <p:cNvPr id="8" name="Image 7" descr="Abductor_Hallucis_Str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4064000"/>
            <a:ext cx="1485900" cy="148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0121222-2237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403" y="3797288"/>
            <a:ext cx="2425711" cy="2425711"/>
          </a:xfrm>
          <a:prstGeom prst="rect">
            <a:avLst/>
          </a:prstGeom>
        </p:spPr>
      </p:pic>
      <p:pic>
        <p:nvPicPr>
          <p:cNvPr id="12" name="Image 11" descr="Fig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09" y="556089"/>
            <a:ext cx="3547491" cy="2580800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3810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plantaire latéral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214954" y="72118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L5</a:t>
            </a:r>
            <a:r>
              <a:rPr lang="fr-FR" sz="2400" dirty="0" smtClean="0">
                <a:solidFill>
                  <a:srgbClr val="7F7F7F"/>
                </a:solidFill>
              </a:rPr>
              <a:t>, </a:t>
            </a:r>
            <a:r>
              <a:rPr lang="fr-F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S1</a:t>
            </a:r>
            <a:r>
              <a:rPr lang="fr-FR" sz="2400" dirty="0" smtClean="0">
                <a:solidFill>
                  <a:srgbClr val="7F7F7F"/>
                </a:solidFill>
              </a:rPr>
              <a:t>, S2, S3 -&gt; divisions </a:t>
            </a:r>
            <a:r>
              <a:rPr lang="fr-FR" sz="2400" dirty="0" err="1" smtClean="0">
                <a:solidFill>
                  <a:srgbClr val="7F7F7F"/>
                </a:solidFill>
              </a:rPr>
              <a:t>ant</a:t>
            </a:r>
            <a:r>
              <a:rPr lang="fr-FR" sz="2400" dirty="0" smtClean="0">
                <a:solidFill>
                  <a:srgbClr val="7F7F7F"/>
                </a:solidFill>
              </a:rPr>
              <a:t> des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rameaux ventraux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lombo-sacré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motrice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P	&gt;	</a:t>
            </a:r>
            <a:r>
              <a:rPr lang="fr-FR" sz="2400" dirty="0" smtClean="0">
                <a:solidFill>
                  <a:srgbClr val="FF6600"/>
                </a:solidFill>
              </a:rPr>
              <a:t>m. abducteur du V</a:t>
            </a:r>
            <a:r>
              <a:rPr lang="fr-FR" sz="2400" dirty="0" smtClean="0">
                <a:solidFill>
                  <a:srgbClr val="7F7F7F"/>
                </a:solidFill>
              </a:rPr>
              <a:t> (n. de Baxter)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P	&gt;	m. court fléchisseur des orteils et carré plantaire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P	&gt;	</a:t>
            </a:r>
            <a:r>
              <a:rPr lang="fr-FR" sz="2400" dirty="0" smtClean="0">
                <a:solidFill>
                  <a:srgbClr val="FF6600"/>
                </a:solidFill>
              </a:rPr>
              <a:t>branche profonde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		</a:t>
            </a:r>
            <a:r>
              <a:rPr lang="fr-FR" sz="2400" dirty="0" smtClean="0">
                <a:solidFill>
                  <a:srgbClr val="8A7862"/>
                </a:solidFill>
              </a:rPr>
              <a:t>m. adducteur du I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			m. court fléchisseur du V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			m. interosseux plantaires et dorsaux</a:t>
            </a:r>
            <a:br>
              <a:rPr lang="fr-FR" sz="2400" dirty="0" smtClean="0">
                <a:solidFill>
                  <a:srgbClr val="8A7862"/>
                </a:solidFill>
              </a:rPr>
            </a:br>
            <a:r>
              <a:rPr lang="fr-FR" sz="2400" dirty="0" smtClean="0">
                <a:solidFill>
                  <a:srgbClr val="8A7862"/>
                </a:solidFill>
              </a:rPr>
              <a:t>			m. </a:t>
            </a:r>
            <a:r>
              <a:rPr lang="fr-FR" sz="2400" dirty="0" err="1" smtClean="0">
                <a:solidFill>
                  <a:srgbClr val="8A7862"/>
                </a:solidFill>
              </a:rPr>
              <a:t>lombricaux</a:t>
            </a:r>
            <a:r>
              <a:rPr lang="fr-FR" sz="2400" dirty="0" smtClean="0">
                <a:solidFill>
                  <a:srgbClr val="8A7862"/>
                </a:solidFill>
              </a:rPr>
              <a:t> 2-4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sensitive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P	&gt;	</a:t>
            </a:r>
            <a:r>
              <a:rPr lang="fr-FR" sz="2400" dirty="0" smtClean="0">
                <a:solidFill>
                  <a:srgbClr val="FF6600"/>
                </a:solidFill>
              </a:rPr>
              <a:t>branche superficielle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	</a:t>
            </a:r>
            <a:r>
              <a:rPr lang="fr-FR" sz="2400" b="1" dirty="0" smtClean="0">
                <a:solidFill>
                  <a:srgbClr val="D99694"/>
                </a:solidFill>
              </a:rPr>
              <a:t>n. digitaux communs plantaires 4 </a:t>
            </a:r>
            <a:r>
              <a:rPr lang="fr-FR" sz="2400" dirty="0" smtClean="0">
                <a:solidFill>
                  <a:srgbClr val="7F7F7F"/>
                </a:solidFill>
              </a:rPr>
              <a:t>-&gt; AP	&gt;	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	</a:t>
            </a:r>
            <a:r>
              <a:rPr lang="fr-FR" sz="2400" b="1" dirty="0" smtClean="0">
                <a:solidFill>
                  <a:srgbClr val="D99694"/>
                </a:solidFill>
              </a:rPr>
              <a:t>n. digitaux propres plantaires 8-10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</a:t>
            </a:r>
            <a:endParaRPr lang="fr-FR" sz="2400" b="1" dirty="0" smtClean="0">
              <a:solidFill>
                <a:srgbClr val="31859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3810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fibulaire commun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4511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7F7F7F"/>
                </a:solidFill>
              </a:rPr>
              <a:t>L4, </a:t>
            </a:r>
            <a:r>
              <a:rPr lang="fr-FR" sz="2400" b="1" dirty="0" smtClean="0">
                <a:solidFill>
                  <a:srgbClr val="3366FF"/>
                </a:solidFill>
              </a:rPr>
              <a:t>L5</a:t>
            </a:r>
            <a:r>
              <a:rPr lang="fr-FR" sz="2400" dirty="0" smtClean="0">
                <a:solidFill>
                  <a:srgbClr val="7F7F7F"/>
                </a:solidFill>
              </a:rPr>
              <a:t>, S1, S2 -&gt; divisions post des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rameaux ventraux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lombo-sacré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Branches collatérales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G	&gt;	n. fibulaire profond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G	&gt; 	n. fibulaire superficiel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G	&gt; 	branche communicante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	du </a:t>
            </a:r>
            <a:r>
              <a:rPr lang="fr-FR" sz="2400" b="1" dirty="0" smtClean="0">
                <a:solidFill>
                  <a:srgbClr val="7F202A"/>
                </a:solidFill>
              </a:rPr>
              <a:t>sural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G	&gt;	</a:t>
            </a:r>
            <a:r>
              <a:rPr lang="fr-FR" sz="2400" b="1" dirty="0" smtClean="0">
                <a:solidFill>
                  <a:srgbClr val="3366FF"/>
                </a:solidFill>
              </a:rPr>
              <a:t>n. cutané sural latéral</a:t>
            </a:r>
          </a:p>
        </p:txBody>
      </p:sp>
      <p:pic>
        <p:nvPicPr>
          <p:cNvPr id="8" name="Image 7" descr="Innervation_membre_infe_rieure_vue_ante_rieur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794" y="3472938"/>
            <a:ext cx="1803603" cy="3385061"/>
          </a:xfrm>
          <a:prstGeom prst="rect">
            <a:avLst/>
          </a:prstGeom>
        </p:spPr>
      </p:pic>
      <p:pic>
        <p:nvPicPr>
          <p:cNvPr id="10" name="Image 9" descr="Innervation_du_membre_infe_rieure_vue_poste_rieure_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982" y="3556000"/>
            <a:ext cx="1815134" cy="3301999"/>
          </a:xfrm>
          <a:prstGeom prst="rect">
            <a:avLst/>
          </a:prstGeom>
        </p:spPr>
      </p:pic>
      <p:pic>
        <p:nvPicPr>
          <p:cNvPr id="11" name="Image 10" descr="Plexus_sacr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859" y="0"/>
            <a:ext cx="2290141" cy="3423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Neuropathies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Chapitre 1 : anatomie du système nerveux périphérique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774700" y="46927"/>
            <a:ext cx="6667500" cy="665228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 smtClean="0"/>
              <a:t>Nerf fibulaire profond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8923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7F7F7F"/>
                </a:solidFill>
              </a:rPr>
              <a:t>L4, </a:t>
            </a:r>
            <a:r>
              <a:rPr lang="fr-FR" sz="2400" b="1" dirty="0" smtClean="0">
                <a:solidFill>
                  <a:srgbClr val="BFD237"/>
                </a:solidFill>
              </a:rPr>
              <a:t>L5</a:t>
            </a:r>
            <a:r>
              <a:rPr lang="fr-FR" sz="2400" dirty="0" smtClean="0">
                <a:solidFill>
                  <a:srgbClr val="7F7F7F"/>
                </a:solidFill>
              </a:rPr>
              <a:t>, S1, S2 -&gt; divisions post des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rameaux ventraux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lombo-sacré -&gt;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n. fibulaire commun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motrice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J	&gt;	m. tibial antérieur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J	&gt; 	m. long extenseur des orteils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J	&gt; 	m. long extenseur du I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J	&gt;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m. troisième fibulaire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P	&gt;	</a:t>
            </a:r>
            <a:r>
              <a:rPr lang="fr-FR" sz="2400" dirty="0" smtClean="0">
                <a:solidFill>
                  <a:srgbClr val="FF6600"/>
                </a:solidFill>
              </a:rPr>
              <a:t>branche latérale terminale motrice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		m. court extenseur des orteils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Innervation sensitive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P	&gt; 	</a:t>
            </a:r>
            <a:r>
              <a:rPr lang="fr-FR" sz="2400" b="1" dirty="0" smtClean="0">
                <a:solidFill>
                  <a:srgbClr val="BFD237"/>
                </a:solidFill>
              </a:rPr>
              <a:t>branche médiale terminale sensitive</a:t>
            </a:r>
            <a:br>
              <a:rPr lang="fr-FR" sz="2400" b="1" dirty="0" smtClean="0">
                <a:solidFill>
                  <a:srgbClr val="BFD237"/>
                </a:solidFill>
              </a:rPr>
            </a:br>
            <a:r>
              <a:rPr lang="fr-FR" sz="2400" b="1" dirty="0" smtClean="0">
                <a:solidFill>
                  <a:srgbClr val="BFD237"/>
                </a:solidFill>
              </a:rPr>
              <a:t>			n. digitaux dorsaux 2 et 3</a:t>
            </a:r>
          </a:p>
        </p:txBody>
      </p:sp>
      <p:pic>
        <p:nvPicPr>
          <p:cNvPr id="8" name="Image 7" descr="Innervation_membre_infe_rieure_vue_ante_rieur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823" y="892369"/>
            <a:ext cx="2846994" cy="53433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85047" y="676469"/>
            <a:ext cx="4091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rgbClr val="008000"/>
                </a:solidFill>
              </a:rPr>
              <a:t>Extension du pied et des orteils</a:t>
            </a:r>
            <a:endParaRPr lang="en-US" sz="2400" dirty="0"/>
          </a:p>
        </p:txBody>
      </p:sp>
      <p:pic>
        <p:nvPicPr>
          <p:cNvPr id="12" name="Image 11" descr="extensor-digitorum-brevi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2012949"/>
            <a:ext cx="1600199" cy="2400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774700" y="173927"/>
            <a:ext cx="6667500" cy="665228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 smtClean="0"/>
              <a:t>Nerf fibulaire superficiel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957932" y="803469"/>
            <a:ext cx="2243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rgbClr val="008000"/>
                </a:solidFill>
              </a:rPr>
              <a:t>Eversion du pied</a:t>
            </a:r>
            <a:endParaRPr lang="en-US" sz="2400" dirty="0"/>
          </a:p>
        </p:txBody>
      </p:sp>
      <p:pic>
        <p:nvPicPr>
          <p:cNvPr id="10" name="Image 9" descr="atlasImage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076700"/>
            <a:ext cx="1164131" cy="2565400"/>
          </a:xfrm>
          <a:prstGeom prst="rect">
            <a:avLst/>
          </a:prstGeom>
        </p:spPr>
      </p:pic>
      <p:pic>
        <p:nvPicPr>
          <p:cNvPr id="11" name="Image 10" descr="Fig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509" y="1356189"/>
            <a:ext cx="3547491" cy="2580800"/>
          </a:xfrm>
          <a:prstGeom prst="rect">
            <a:avLst/>
          </a:prstGeom>
        </p:spPr>
      </p:pic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240354" y="1641669"/>
            <a:ext cx="7862246" cy="500043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7F7F7F"/>
                </a:solidFill>
              </a:rPr>
              <a:t>L4,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L5</a:t>
            </a:r>
            <a:r>
              <a:rPr lang="fr-FR" sz="2400" dirty="0" smtClean="0">
                <a:solidFill>
                  <a:srgbClr val="7F7F7F"/>
                </a:solidFill>
              </a:rPr>
              <a:t>, S1, S2 -&gt; divisions post des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rameaux ventraux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lombo-sacré -&gt;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n. fibulaire commun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motrice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J	&gt;	m. </a:t>
            </a:r>
            <a:r>
              <a:rPr lang="fr-FR" sz="2400" dirty="0" smtClean="0">
                <a:solidFill>
                  <a:srgbClr val="FF6600"/>
                </a:solidFill>
              </a:rPr>
              <a:t>long </a:t>
            </a:r>
            <a:r>
              <a:rPr lang="fr-FR" sz="2400" dirty="0" smtClean="0">
                <a:solidFill>
                  <a:srgbClr val="7F7F7F"/>
                </a:solidFill>
              </a:rPr>
              <a:t>et court péroniers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Innervation sensitive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P	&gt; 	</a:t>
            </a:r>
            <a:r>
              <a:rPr lang="fr-FR" sz="2400" dirty="0" smtClean="0">
                <a:solidFill>
                  <a:srgbClr val="FF6600"/>
                </a:solidFill>
              </a:rPr>
              <a:t>branche cutanée dorsale médiale</a:t>
            </a:r>
            <a:r>
              <a:rPr lang="fr-FR" sz="2400" b="1" dirty="0" smtClean="0">
                <a:solidFill>
                  <a:srgbClr val="BFD237"/>
                </a:solidFill>
              </a:rPr>
              <a:t/>
            </a:r>
            <a:br>
              <a:rPr lang="fr-FR" sz="2400" b="1" dirty="0" smtClean="0">
                <a:solidFill>
                  <a:srgbClr val="BFD237"/>
                </a:solidFill>
              </a:rPr>
            </a:br>
            <a:r>
              <a:rPr lang="fr-FR" sz="2400" b="1" dirty="0" smtClean="0">
                <a:solidFill>
                  <a:srgbClr val="BFD237"/>
                </a:solidFill>
              </a:rPr>
              <a:t>			</a:t>
            </a:r>
            <a:r>
              <a:rPr lang="fr-FR" sz="2400" b="1" dirty="0" smtClean="0">
                <a:solidFill>
                  <a:srgbClr val="E46C0A"/>
                </a:solidFill>
              </a:rPr>
              <a:t>n. digitaux dorsaux 1, 4, 5</a:t>
            </a:r>
            <a:r>
              <a:rPr lang="fr-FR" sz="2400" b="1" dirty="0" smtClean="0">
                <a:solidFill>
                  <a:srgbClr val="BFD237"/>
                </a:solidFill>
              </a:rPr>
              <a:t/>
            </a:r>
            <a:br>
              <a:rPr lang="fr-FR" sz="2400" b="1" dirty="0" smtClean="0">
                <a:solidFill>
                  <a:srgbClr val="BFD237"/>
                </a:solidFill>
              </a:rPr>
            </a:br>
            <a:r>
              <a:rPr lang="fr-FR" sz="2400" b="1" dirty="0" smtClean="0">
                <a:solidFill>
                  <a:srgbClr val="BFD237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P	&gt; </a:t>
            </a:r>
            <a:r>
              <a:rPr lang="fr-FR" sz="2400" b="1" dirty="0" smtClean="0">
                <a:solidFill>
                  <a:srgbClr val="BFD237"/>
                </a:solidFill>
              </a:rPr>
              <a:t>	</a:t>
            </a:r>
            <a:r>
              <a:rPr lang="fr-FR" sz="2400" dirty="0" smtClean="0">
                <a:solidFill>
                  <a:srgbClr val="FF6600"/>
                </a:solidFill>
              </a:rPr>
              <a:t>branche cutanée dorsale intermédiaire</a:t>
            </a:r>
            <a:r>
              <a:rPr lang="fr-FR" sz="2400" b="1" dirty="0" smtClean="0">
                <a:solidFill>
                  <a:srgbClr val="BFD237"/>
                </a:solidFill>
              </a:rPr>
              <a:t/>
            </a:r>
            <a:br>
              <a:rPr lang="fr-FR" sz="2400" b="1" dirty="0" smtClean="0">
                <a:solidFill>
                  <a:srgbClr val="BFD237"/>
                </a:solidFill>
              </a:rPr>
            </a:br>
            <a:r>
              <a:rPr lang="fr-FR" sz="2400" b="1" dirty="0" smtClean="0">
                <a:solidFill>
                  <a:srgbClr val="BFD237"/>
                </a:solidFill>
              </a:rPr>
              <a:t>			</a:t>
            </a:r>
            <a:r>
              <a:rPr lang="fr-FR" sz="2400" b="1" dirty="0" smtClean="0">
                <a:solidFill>
                  <a:srgbClr val="E46C0A"/>
                </a:solidFill>
              </a:rPr>
              <a:t>n. digitaux dorsaux 6-9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961772" y="531941"/>
            <a:ext cx="6667500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sural</a:t>
            </a:r>
            <a:endParaRPr lang="fr-FR" dirty="0"/>
          </a:p>
        </p:txBody>
      </p:sp>
      <p:pic>
        <p:nvPicPr>
          <p:cNvPr id="14" name="Image 13" descr="Innervation_membre_infe_rieure_vue_ante_rieur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728" y="404940"/>
            <a:ext cx="3438271" cy="6453059"/>
          </a:xfrm>
          <a:prstGeom prst="rect">
            <a:avLst/>
          </a:prstGeom>
        </p:spPr>
      </p:pic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341953" y="2276669"/>
            <a:ext cx="8371059" cy="381933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(</a:t>
            </a:r>
            <a:r>
              <a:rPr lang="fr-FR" sz="2400" dirty="0" smtClean="0">
                <a:solidFill>
                  <a:srgbClr val="7F7F7F"/>
                </a:solidFill>
              </a:rPr>
              <a:t>L5), 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</a:rPr>
              <a:t>S1</a:t>
            </a:r>
            <a:r>
              <a:rPr lang="fr-FR" sz="2400" dirty="0" smtClean="0">
                <a:solidFill>
                  <a:srgbClr val="7F7F7F"/>
                </a:solidFill>
              </a:rPr>
              <a:t>, (S2)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n. fibulaire commun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-&gt; branche communicante du sural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n. tibial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-&gt; n. cutané sural médial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Innervation sensitive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P	&gt; 	</a:t>
            </a:r>
            <a:r>
              <a:rPr lang="fr-FR" sz="2400" b="1" dirty="0" smtClean="0">
                <a:solidFill>
                  <a:srgbClr val="984807"/>
                </a:solidFill>
              </a:rPr>
              <a:t>rameaux calcanéens latéraux </a:t>
            </a:r>
            <a:br>
              <a:rPr lang="fr-FR" sz="2400" b="1" dirty="0" smtClean="0">
                <a:solidFill>
                  <a:srgbClr val="984807"/>
                </a:solidFill>
              </a:rPr>
            </a:br>
            <a:r>
              <a:rPr lang="fr-FR" sz="2400" b="1" dirty="0" smtClean="0">
                <a:solidFill>
                  <a:srgbClr val="984807"/>
                </a:solidFill>
              </a:rPr>
              <a:t>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P	&gt;</a:t>
            </a:r>
            <a:r>
              <a:rPr lang="fr-FR" sz="2400" b="1" dirty="0" smtClean="0">
                <a:solidFill>
                  <a:srgbClr val="984807"/>
                </a:solidFill>
              </a:rPr>
              <a:t>	n. cutané dorsal latéral du pied </a:t>
            </a:r>
            <a:br>
              <a:rPr lang="fr-FR" sz="2400" b="1" dirty="0" smtClean="0">
                <a:solidFill>
                  <a:srgbClr val="984807"/>
                </a:solidFill>
              </a:rPr>
            </a:br>
            <a:r>
              <a:rPr lang="fr-FR" sz="2400" b="1" dirty="0" smtClean="0">
                <a:solidFill>
                  <a:srgbClr val="984807"/>
                </a:solidFill>
              </a:rPr>
              <a:t>			-&gt; n. digital dorsal 10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236" y="366841"/>
            <a:ext cx="1512114" cy="305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37160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</a:t>
            </a:r>
            <a:r>
              <a:rPr lang="fr-FR" dirty="0" err="1" smtClean="0"/>
              <a:t>glutéal</a:t>
            </a:r>
            <a:r>
              <a:rPr lang="fr-FR" dirty="0" smtClean="0"/>
              <a:t> supérieur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9558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7F7F7F"/>
                </a:solidFill>
              </a:rPr>
              <a:t>L4, </a:t>
            </a:r>
            <a:r>
              <a:rPr lang="fr-FR" sz="2400" b="1" dirty="0" smtClean="0">
                <a:solidFill>
                  <a:srgbClr val="7F7F7F"/>
                </a:solidFill>
              </a:rPr>
              <a:t>L5</a:t>
            </a:r>
            <a:r>
              <a:rPr lang="fr-FR" sz="2400" dirty="0" smtClean="0">
                <a:solidFill>
                  <a:srgbClr val="7F7F7F"/>
                </a:solidFill>
              </a:rPr>
              <a:t>, S1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lombo-sacré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motrice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m. tenseur du fascia </a:t>
            </a:r>
            <a:r>
              <a:rPr lang="fr-FR" sz="2400" dirty="0" err="1" smtClean="0">
                <a:solidFill>
                  <a:srgbClr val="7F7F7F"/>
                </a:solidFill>
              </a:rPr>
              <a:t>lata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m. petit et </a:t>
            </a:r>
            <a:r>
              <a:rPr lang="fr-FR" sz="2400" dirty="0" smtClean="0">
                <a:solidFill>
                  <a:srgbClr val="F79646"/>
                </a:solidFill>
              </a:rPr>
              <a:t>moyen fessier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723900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sensitive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0</a:t>
            </a:r>
            <a:endParaRPr lang="fr-FR" sz="2400" b="1" dirty="0" smtClean="0">
              <a:solidFill>
                <a:srgbClr val="7F7F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51443" y="828869"/>
            <a:ext cx="5346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rgbClr val="008000"/>
                </a:solidFill>
              </a:rPr>
              <a:t>Abduction et rotation interne de la cuisse</a:t>
            </a:r>
            <a:endParaRPr lang="en-US" sz="2400" dirty="0"/>
          </a:p>
        </p:txBody>
      </p:sp>
      <p:pic>
        <p:nvPicPr>
          <p:cNvPr id="10" name="Image 9" descr="atlasImage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2171700"/>
            <a:ext cx="1828800" cy="2997200"/>
          </a:xfrm>
          <a:prstGeom prst="rect">
            <a:avLst/>
          </a:prstGeom>
        </p:spPr>
      </p:pic>
      <p:pic>
        <p:nvPicPr>
          <p:cNvPr id="11" name="Image 10" descr="6_r4eh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3388077"/>
            <a:ext cx="4610100" cy="3414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</a:t>
            </a:r>
            <a:r>
              <a:rPr lang="fr-FR" dirty="0" err="1" smtClean="0"/>
              <a:t>glutéal</a:t>
            </a:r>
            <a:r>
              <a:rPr lang="fr-FR" dirty="0" smtClean="0"/>
              <a:t> inférieur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3622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7F7F7F"/>
                </a:solidFill>
              </a:rPr>
              <a:t>L5, </a:t>
            </a:r>
            <a:r>
              <a:rPr lang="fr-FR" sz="2400" b="1" dirty="0" smtClean="0">
                <a:solidFill>
                  <a:srgbClr val="7F7F7F"/>
                </a:solidFill>
              </a:rPr>
              <a:t>S1</a:t>
            </a:r>
            <a:r>
              <a:rPr lang="fr-FR" sz="2400" dirty="0" smtClean="0">
                <a:solidFill>
                  <a:srgbClr val="7F7F7F"/>
                </a:solidFill>
              </a:rPr>
              <a:t>, S2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lombo-sacré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motrice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m. </a:t>
            </a:r>
            <a:r>
              <a:rPr lang="fr-FR" sz="2400" dirty="0" smtClean="0">
                <a:solidFill>
                  <a:srgbClr val="F79646"/>
                </a:solidFill>
              </a:rPr>
              <a:t>grand fessier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723900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sensitive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0</a:t>
            </a:r>
            <a:endParaRPr lang="fr-FR" sz="2400" b="1" dirty="0" smtClean="0">
              <a:solidFill>
                <a:srgbClr val="7F7F7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5466" y="828869"/>
            <a:ext cx="2894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rgbClr val="008000"/>
                </a:solidFill>
              </a:rPr>
              <a:t>Extension de la cuisse</a:t>
            </a:r>
            <a:endParaRPr lang="en-US" sz="2400" dirty="0"/>
          </a:p>
        </p:txBody>
      </p:sp>
      <p:pic>
        <p:nvPicPr>
          <p:cNvPr id="7" name="Image 6" descr="atlasImage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479550"/>
            <a:ext cx="3048000" cy="4864100"/>
          </a:xfrm>
          <a:prstGeom prst="rect">
            <a:avLst/>
          </a:prstGeom>
        </p:spPr>
      </p:pic>
      <p:pic>
        <p:nvPicPr>
          <p:cNvPr id="9" name="Image 8" descr="6_r4eh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3388077"/>
            <a:ext cx="4610100" cy="3414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150941"/>
            <a:ext cx="9160116" cy="6652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Nerf cutané postérieur de la cuisse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3622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Origines</a:t>
            </a:r>
            <a:br>
              <a:rPr lang="fr-FR" sz="2400" dirty="0" smtClean="0"/>
            </a:br>
            <a:r>
              <a:rPr lang="fr-FR" sz="2400" dirty="0" smtClean="0"/>
              <a:t>	&gt; 	</a:t>
            </a:r>
            <a:r>
              <a:rPr lang="fr-FR" sz="2400" dirty="0" smtClean="0">
                <a:solidFill>
                  <a:srgbClr val="7F7F7F"/>
                </a:solidFill>
              </a:rPr>
              <a:t>S1, </a:t>
            </a:r>
            <a:r>
              <a:rPr lang="fr-FR" sz="2400" b="1" dirty="0" smtClean="0">
                <a:solidFill>
                  <a:srgbClr val="7F202A"/>
                </a:solidFill>
              </a:rPr>
              <a:t>S2</a:t>
            </a:r>
            <a:r>
              <a:rPr lang="fr-FR" sz="2400" dirty="0" smtClean="0">
                <a:solidFill>
                  <a:srgbClr val="7F7F7F"/>
                </a:solidFill>
              </a:rPr>
              <a:t>, S3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&gt;	plexus sacré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719138" algn="l"/>
                <a:tab pos="723900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Innervation sensitive</a:t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10" name="Image 9" descr="Innervation_du_membre_infe_rieure_vue_poste_rieure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696" y="1181100"/>
            <a:ext cx="2942017" cy="5351967"/>
          </a:xfrm>
          <a:prstGeom prst="rect">
            <a:avLst/>
          </a:prstGeom>
        </p:spPr>
      </p:pic>
      <p:pic>
        <p:nvPicPr>
          <p:cNvPr id="11" name="Picture 2" descr="C:\Users\Nico Massart\Pictures\2014-06-21 pl\pl 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4096" y="3263900"/>
            <a:ext cx="2799337" cy="342578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-1460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Les nerfs crâniens</a:t>
            </a:r>
            <a:endParaRPr lang="fr-FR" dirty="0"/>
          </a:p>
        </p:txBody>
      </p:sp>
      <p:pic>
        <p:nvPicPr>
          <p:cNvPr id="12" name="Image 11" descr="Nerfs_crânie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27" y="1447800"/>
            <a:ext cx="4379844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-1460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olfactif I et Nerf optique II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2733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Nerfs sensoriels de l’odorat et de la vision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Expansions du système nerveux central </a:t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7" name="Image 6" descr="1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41" y="2489200"/>
            <a:ext cx="3217112" cy="4368800"/>
          </a:xfrm>
          <a:prstGeom prst="rect">
            <a:avLst/>
          </a:prstGeom>
        </p:spPr>
      </p:pic>
      <p:pic>
        <p:nvPicPr>
          <p:cNvPr id="8" name="Image 7" descr="2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692" y="2489200"/>
            <a:ext cx="3228058" cy="436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-1460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Nerfs oculomoteurs : III, IV et VI 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3" y="1324169"/>
            <a:ext cx="8371059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Nerf oculomoteur commun (</a:t>
            </a:r>
            <a:r>
              <a:rPr lang="fr-FR" sz="2400" dirty="0" smtClean="0">
                <a:solidFill>
                  <a:srgbClr val="FF6600"/>
                </a:solidFill>
              </a:rPr>
              <a:t>III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n. moteur</a:t>
            </a:r>
            <a:br>
              <a:rPr lang="fr-FR" sz="2400" dirty="0" smtClean="0"/>
            </a:br>
            <a:r>
              <a:rPr lang="fr-FR" sz="2400" dirty="0" smtClean="0"/>
              <a:t>	m. extrinsèques de l’œil (sauf OS et DL) (-&gt; </a:t>
            </a:r>
            <a:r>
              <a:rPr lang="fr-FR" sz="2400" dirty="0" smtClean="0">
                <a:solidFill>
                  <a:srgbClr val="FF6600"/>
                </a:solidFill>
              </a:rPr>
              <a:t>diplopie verticale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m. releveur de la paupière (-&gt; </a:t>
            </a:r>
            <a:r>
              <a:rPr lang="fr-FR" sz="2400" dirty="0" smtClean="0">
                <a:solidFill>
                  <a:srgbClr val="FF6600"/>
                </a:solidFill>
              </a:rPr>
              <a:t>ptosis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m. constricteur de la pupille (-&gt; </a:t>
            </a:r>
            <a:r>
              <a:rPr lang="fr-FR" sz="2400" dirty="0" smtClean="0">
                <a:solidFill>
                  <a:srgbClr val="FF6600"/>
                </a:solidFill>
              </a:rPr>
              <a:t>mydriase</a:t>
            </a:r>
            <a:r>
              <a:rPr lang="fr-FR" sz="2400" dirty="0" smtClean="0"/>
              <a:t>)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9" name="Image 8" descr="ObliqIns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3367852"/>
            <a:ext cx="4667250" cy="3490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-1460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Nerfs oculomoteurs : III, IV et VI 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3241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Nerf </a:t>
            </a:r>
            <a:r>
              <a:rPr lang="fr-FR" sz="2400" dirty="0" err="1" smtClean="0"/>
              <a:t>trochléaire</a:t>
            </a:r>
            <a:r>
              <a:rPr lang="fr-FR" sz="2400" dirty="0" smtClean="0"/>
              <a:t> ou pathétique (</a:t>
            </a:r>
            <a:r>
              <a:rPr lang="fr-FR" sz="2400" dirty="0" smtClean="0">
                <a:solidFill>
                  <a:srgbClr val="FF6600"/>
                </a:solidFill>
              </a:rPr>
              <a:t>IV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n. moteur</a:t>
            </a:r>
            <a:br>
              <a:rPr lang="fr-FR" sz="2400" dirty="0" smtClean="0"/>
            </a:br>
            <a:r>
              <a:rPr lang="fr-FR" sz="2400" dirty="0" smtClean="0"/>
              <a:t>	m. oblique supérieur (-&gt; </a:t>
            </a:r>
            <a:r>
              <a:rPr lang="fr-FR" sz="2400" dirty="0" smtClean="0">
                <a:solidFill>
                  <a:srgbClr val="FF6600"/>
                </a:solidFill>
              </a:rPr>
              <a:t>diplopie verticale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9" name="Image 8" descr="ObliqIns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2974152"/>
            <a:ext cx="4667250" cy="3490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ANATOMIE MACROSCOPIQUE</a:t>
            </a:r>
            <a:endParaRPr lang="fr-FR" sz="2400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1922950"/>
            <a:ext cx="7772400" cy="1470025"/>
          </a:xfrm>
        </p:spPr>
        <p:txBody>
          <a:bodyPr/>
          <a:lstStyle/>
          <a:p>
            <a:r>
              <a:rPr lang="fr-FR" dirty="0" smtClean="0"/>
              <a:t>Chapitre 1 : anatomie du SNP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-1460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Nerfs oculomoteurs : III, IV et VI 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3241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Nerf </a:t>
            </a:r>
            <a:r>
              <a:rPr lang="fr-FR" sz="2400" i="1" dirty="0" err="1" smtClean="0"/>
              <a:t>abducens</a:t>
            </a:r>
            <a:r>
              <a:rPr lang="fr-FR" sz="2400" i="1" dirty="0" smtClean="0"/>
              <a:t> </a:t>
            </a:r>
            <a:r>
              <a:rPr lang="fr-FR" sz="2400" dirty="0" smtClean="0"/>
              <a:t>ou oculaire externe (</a:t>
            </a:r>
            <a:r>
              <a:rPr lang="fr-FR" sz="2400" dirty="0" smtClean="0">
                <a:solidFill>
                  <a:srgbClr val="FF6600"/>
                </a:solidFill>
              </a:rPr>
              <a:t>VI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n. moteur</a:t>
            </a:r>
            <a:br>
              <a:rPr lang="fr-FR" sz="2400" dirty="0" smtClean="0"/>
            </a:br>
            <a:r>
              <a:rPr lang="fr-FR" sz="2400" dirty="0" smtClean="0"/>
              <a:t>	m. droit latéral (-&gt; </a:t>
            </a:r>
            <a:r>
              <a:rPr lang="fr-FR" sz="2400" dirty="0" smtClean="0">
                <a:solidFill>
                  <a:srgbClr val="FF6600"/>
                </a:solidFill>
              </a:rPr>
              <a:t>diplopie horizontale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9" name="Image 8" descr="ObliqIns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2974152"/>
            <a:ext cx="4667250" cy="3490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0" y="-1460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trijumeau V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81654" y="1324169"/>
            <a:ext cx="7862246" cy="271078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Nerf </a:t>
            </a:r>
            <a:r>
              <a:rPr lang="fr-FR" sz="2400" dirty="0" err="1" smtClean="0"/>
              <a:t>sensitivo-moteur</a:t>
            </a:r>
            <a:endParaRPr lang="fr-FR" sz="2400" dirty="0" smtClean="0"/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Nerf de la </a:t>
            </a:r>
            <a:r>
              <a:rPr lang="fr-FR" sz="2400" dirty="0" smtClean="0">
                <a:solidFill>
                  <a:srgbClr val="FF6600"/>
                </a:solidFill>
              </a:rPr>
              <a:t>sensibilité de la face </a:t>
            </a:r>
            <a:r>
              <a:rPr lang="fr-FR" sz="2400" dirty="0" smtClean="0"/>
              <a:t>et de la </a:t>
            </a:r>
            <a:r>
              <a:rPr lang="fr-FR" sz="2400" dirty="0" smtClean="0">
                <a:solidFill>
                  <a:srgbClr val="FF6600"/>
                </a:solidFill>
              </a:rPr>
              <a:t>mastication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" y="2586228"/>
            <a:ext cx="4681728" cy="3666744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4690364" y="2690736"/>
            <a:ext cx="4571520" cy="1702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66700" algn="l"/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V1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nerf ophtalmique </a:t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(sensitif : face et cornée)</a:t>
            </a:r>
          </a:p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V2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nerf maxillaire (sensitif)</a:t>
            </a:r>
          </a:p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lang="fr-FR" sz="2400" dirty="0" smtClean="0">
                <a:solidFill>
                  <a:srgbClr val="FF6600"/>
                </a:solidFill>
              </a:rPr>
              <a:t>V3 </a:t>
            </a:r>
            <a:r>
              <a:rPr lang="fr-FR" sz="2400" dirty="0" smtClean="0">
                <a:solidFill>
                  <a:schemeClr val="tx1">
                    <a:tint val="75000"/>
                  </a:schemeClr>
                </a:solidFill>
              </a:rPr>
              <a:t>nerf mandibulaire </a:t>
            </a:r>
          </a:p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719138" algn="l"/>
                <a:tab pos="1162050" algn="l"/>
              </a:tabLst>
              <a:defRPr/>
            </a:pPr>
            <a:r>
              <a:rPr lang="fr-FR" sz="2400" dirty="0" smtClean="0">
                <a:solidFill>
                  <a:schemeClr val="tx1">
                    <a:tint val="75000"/>
                  </a:schemeClr>
                </a:solidFill>
              </a:rPr>
              <a:t>	(sensitif : face</a:t>
            </a:r>
            <a:br>
              <a:rPr lang="fr-FR" sz="2400" dirty="0" smtClean="0">
                <a:solidFill>
                  <a:schemeClr val="tx1">
                    <a:tint val="75000"/>
                  </a:schemeClr>
                </a:solidFill>
              </a:rPr>
            </a:br>
            <a:r>
              <a:rPr lang="fr-FR" sz="2400" dirty="0" smtClean="0">
                <a:solidFill>
                  <a:schemeClr val="tx1">
                    <a:tint val="75000"/>
                  </a:schemeClr>
                </a:solidFill>
              </a:rPr>
              <a:t>	moteur : temporal </a:t>
            </a:r>
            <a:br>
              <a:rPr lang="fr-FR" sz="2400" dirty="0" smtClean="0">
                <a:solidFill>
                  <a:schemeClr val="tx1">
                    <a:tint val="75000"/>
                  </a:schemeClr>
                </a:solidFill>
              </a:rPr>
            </a:br>
            <a:r>
              <a:rPr lang="fr-FR" sz="2400" dirty="0" smtClean="0">
                <a:solidFill>
                  <a:schemeClr val="tx1">
                    <a:tint val="75000"/>
                  </a:schemeClr>
                </a:solidFill>
              </a:rPr>
              <a:t>				masséter</a:t>
            </a:r>
            <a:br>
              <a:rPr lang="fr-FR" sz="2400" dirty="0" smtClean="0">
                <a:solidFill>
                  <a:schemeClr val="tx1">
                    <a:tint val="75000"/>
                  </a:schemeClr>
                </a:solidFill>
              </a:rPr>
            </a:br>
            <a:r>
              <a:rPr lang="fr-FR" sz="2400" dirty="0" smtClean="0">
                <a:solidFill>
                  <a:schemeClr val="tx1">
                    <a:tint val="75000"/>
                  </a:schemeClr>
                </a:solidFill>
              </a:rPr>
              <a:t>				tenseur du tympan)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16116" y="5560270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ophtalmique V1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29"/>
            <a:ext cx="9144000" cy="63736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1689100"/>
            <a:ext cx="1238250" cy="123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16116" y="5370641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maxillaire V2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9"/>
            <a:ext cx="9177717" cy="639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16116" y="5472241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mandibulaire V3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777"/>
            <a:ext cx="9144000" cy="6334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550292"/>
            <a:ext cx="8445501" cy="63077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559746" y="-249839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facial VII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368800" y="1146369"/>
            <a:ext cx="4787900" cy="126663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VII : moteur (</a:t>
            </a:r>
            <a:r>
              <a:rPr lang="fr-FR" sz="2400" dirty="0" smtClean="0">
                <a:solidFill>
                  <a:srgbClr val="FF6600"/>
                </a:solidFill>
              </a:rPr>
              <a:t>mimique faciale</a:t>
            </a:r>
            <a:r>
              <a:rPr lang="fr-FR" sz="2400" dirty="0" smtClean="0"/>
              <a:t>)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VII bis : 	sensitif (conque et face 			externe du tympan) et</a:t>
            </a:r>
            <a:br>
              <a:rPr lang="fr-FR" sz="2400" dirty="0" smtClean="0"/>
            </a:br>
            <a:r>
              <a:rPr lang="fr-FR" sz="2400" dirty="0" smtClean="0"/>
              <a:t>			sensoriel (2/3 </a:t>
            </a:r>
            <a:r>
              <a:rPr lang="fr-FR" sz="2400" dirty="0" err="1" smtClean="0"/>
              <a:t>ant</a:t>
            </a:r>
            <a:r>
              <a:rPr lang="fr-FR" sz="2400" dirty="0" smtClean="0"/>
              <a:t> langue)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4278402"/>
            <a:ext cx="3837086" cy="23001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086" y="-2170"/>
            <a:ext cx="5332314" cy="6860169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1840554" y="-249839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facial VII (moteur)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50800" y="1120969"/>
            <a:ext cx="4787900" cy="126663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VII supérieur</a:t>
            </a:r>
            <a:br>
              <a:rPr lang="fr-FR" sz="2400" dirty="0" smtClean="0"/>
            </a:br>
            <a:r>
              <a:rPr lang="fr-FR" sz="2400" dirty="0" smtClean="0"/>
              <a:t>	Branche temporale</a:t>
            </a:r>
            <a:br>
              <a:rPr lang="fr-FR" sz="2400" dirty="0" smtClean="0"/>
            </a:br>
            <a:r>
              <a:rPr lang="fr-FR" sz="2400" dirty="0" smtClean="0"/>
              <a:t>	Branche zygomatique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VII inférieur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Branche buccale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Branche marginale de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la mandibule</a:t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16116" y="11241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facial VII bis (sensitif)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533400" y="1754284"/>
            <a:ext cx="4787900" cy="126663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b="1" dirty="0" smtClean="0">
                <a:solidFill>
                  <a:srgbClr val="0AE1FF"/>
                </a:solidFill>
              </a:rPr>
              <a:t>Rameau auriculaire interne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</a:t>
            </a: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4260"/>
            <a:ext cx="9144000" cy="32918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41600" y="5416034"/>
            <a:ext cx="52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(&gt; V)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2451100" y="6044168"/>
            <a:ext cx="1081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z="1400" dirty="0" smtClean="0"/>
              <a:t>&gt; </a:t>
            </a:r>
            <a:r>
              <a:rPr lang="en-US" sz="1400" dirty="0" err="1" smtClean="0"/>
              <a:t>n</a:t>
            </a:r>
            <a:r>
              <a:rPr lang="en-US" sz="1400" dirty="0" smtClean="0"/>
              <a:t>. grand</a:t>
            </a:r>
            <a:br>
              <a:rPr lang="en-US" sz="1400" dirty="0" smtClean="0"/>
            </a:br>
            <a:r>
              <a:rPr lang="en-US" sz="1400" dirty="0" smtClean="0"/>
              <a:t>-</a:t>
            </a:r>
            <a:r>
              <a:rPr lang="en-US" sz="1400" dirty="0" err="1" smtClean="0"/>
              <a:t>auriculaire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63284" y="11241"/>
            <a:ext cx="9160116" cy="1487359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Nerf </a:t>
            </a:r>
            <a:r>
              <a:rPr lang="fr-FR" dirty="0" err="1" smtClean="0"/>
              <a:t>vestibulocochléaire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nerf auditif VIII</a:t>
            </a:r>
            <a:endParaRPr lang="fr-FR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481654" y="2191419"/>
            <a:ext cx="7862246" cy="271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Nerf sensoriel</a:t>
            </a:r>
          </a:p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Assure l’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audition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et participe à l’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équilibre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Image 12" descr="8C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324168"/>
            <a:ext cx="4419600" cy="5540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63284" y="11241"/>
            <a:ext cx="9160116" cy="1487359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Nerf glosso-pharyngien IX</a:t>
            </a:r>
            <a:endParaRPr lang="fr-FR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481654" y="1340519"/>
            <a:ext cx="7862246" cy="271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Nerf moteur : temps pharyngien de la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déglutition</a:t>
            </a:r>
          </a:p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Nerf sensitif et sensoriel : 1/3 post de la langue</a:t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 descr="9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89" y="2552700"/>
            <a:ext cx="3195490" cy="4305300"/>
          </a:xfrm>
          <a:prstGeom prst="rect">
            <a:avLst/>
          </a:prstGeom>
        </p:spPr>
      </p:pic>
      <p:pic>
        <p:nvPicPr>
          <p:cNvPr id="7" name="Image 6" descr="9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98" y="2552700"/>
            <a:ext cx="3552139" cy="430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60850"/>
            <a:ext cx="7772400" cy="1470025"/>
          </a:xfrm>
        </p:spPr>
        <p:txBody>
          <a:bodyPr/>
          <a:lstStyle/>
          <a:p>
            <a:r>
              <a:rPr lang="fr-FR" dirty="0" smtClean="0"/>
              <a:t>Chapitre 1 : anatomie du SNP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3569" y="2324440"/>
            <a:ext cx="8649810" cy="391800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/>
              <a:t>SN somatique : </a:t>
            </a:r>
            <a:br>
              <a:rPr lang="fr-FR" sz="2400" dirty="0" smtClean="0"/>
            </a:br>
            <a:r>
              <a:rPr lang="fr-FR" sz="2400" dirty="0" smtClean="0"/>
              <a:t>	- neurones sensitifs : perception </a:t>
            </a:r>
            <a:r>
              <a:rPr lang="fr-FR" sz="2400" dirty="0" smtClean="0">
                <a:solidFill>
                  <a:srgbClr val="0000FF"/>
                </a:solidFill>
              </a:rPr>
              <a:t>consciente </a:t>
            </a:r>
            <a:r>
              <a:rPr lang="fr-FR" sz="2400" dirty="0" smtClean="0"/>
              <a:t>des sensations</a:t>
            </a:r>
            <a:br>
              <a:rPr lang="fr-FR" sz="2400" dirty="0" smtClean="0"/>
            </a:br>
            <a:r>
              <a:rPr lang="fr-FR" sz="2400" dirty="0" smtClean="0"/>
              <a:t>	-	neurones moteurs : </a:t>
            </a:r>
            <a:r>
              <a:rPr lang="fr-FR" sz="2400" dirty="0" smtClean="0">
                <a:solidFill>
                  <a:srgbClr val="0000FF"/>
                </a:solidFill>
              </a:rPr>
              <a:t>contrôle </a:t>
            </a:r>
            <a:r>
              <a:rPr lang="fr-FR" sz="2400" dirty="0" smtClean="0"/>
              <a:t>de la contraction musculaire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  <a:p>
            <a:pPr indent="263525" algn="l">
              <a:buFont typeface="Arial"/>
              <a:buChar char="•"/>
              <a:tabLst>
                <a:tab pos="719138" algn="l"/>
                <a:tab pos="898525" algn="l"/>
              </a:tabLst>
            </a:pPr>
            <a:r>
              <a:rPr lang="fr-FR" sz="2400" dirty="0" smtClean="0"/>
              <a:t>SN autonome</a:t>
            </a:r>
            <a:br>
              <a:rPr lang="fr-FR" sz="2400" dirty="0" smtClean="0"/>
            </a:br>
            <a:r>
              <a:rPr lang="fr-FR" sz="2400" dirty="0" smtClean="0"/>
              <a:t>	-	système sympathique</a:t>
            </a:r>
            <a:br>
              <a:rPr lang="fr-FR" sz="2400" dirty="0" smtClean="0"/>
            </a:br>
            <a:r>
              <a:rPr lang="fr-FR" sz="2400" dirty="0" smtClean="0"/>
              <a:t>	- système parasympathique</a:t>
            </a:r>
            <a:endParaRPr lang="fr-FR" sz="2400" dirty="0"/>
          </a:p>
        </p:txBody>
      </p:sp>
      <p:sp>
        <p:nvSpPr>
          <p:cNvPr id="4" name="Parenthèse fermante 3"/>
          <p:cNvSpPr/>
          <p:nvPr/>
        </p:nvSpPr>
        <p:spPr>
          <a:xfrm>
            <a:off x="4563242" y="4448715"/>
            <a:ext cx="73152" cy="91440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44336" y="4618557"/>
            <a:ext cx="3809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a</a:t>
            </a:r>
            <a:r>
              <a:rPr lang="fr-FR" sz="2400" dirty="0" smtClean="0">
                <a:solidFill>
                  <a:srgbClr val="0000FF"/>
                </a:solidFill>
              </a:rPr>
              <a:t>utomatique/non consciente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63284" y="-331659"/>
            <a:ext cx="9160116" cy="1487359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Nerf pneumogastrique ou vague X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25184" y="1841992"/>
            <a:ext cx="8702916" cy="5104908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753092"/>
            <a:ext cx="7408158" cy="5104908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481654" y="896019"/>
            <a:ext cx="7862246" cy="271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Nerf moteur :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phonation</a:t>
            </a:r>
          </a:p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Contrôle parasympathique : cœur, poumon, intestins</a:t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529984" y="-217359"/>
            <a:ext cx="9160116" cy="1487359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Nerf spinal XI</a:t>
            </a:r>
            <a:endParaRPr lang="fr-FR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481654" y="1150019"/>
            <a:ext cx="7862246" cy="271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Nerf moteur :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m.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sterno-cleido-mastoïdien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trapèze</a:t>
            </a:r>
          </a:p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Connexion avec le X</a:t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1600"/>
            <a:ext cx="4681728" cy="32004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28" y="2546096"/>
            <a:ext cx="4462272" cy="334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529984" y="-217359"/>
            <a:ext cx="9160116" cy="1487359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Nerf hypoglosse XII</a:t>
            </a:r>
            <a:endParaRPr lang="fr-FR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481654" y="1150019"/>
            <a:ext cx="7862246" cy="271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Nerf de la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motricité de la langue</a:t>
            </a:r>
          </a:p>
          <a:p>
            <a:pPr marL="0" marR="0" lvl="0" indent="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719138" algn="l"/>
                <a:tab pos="11620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8276"/>
            <a:ext cx="4681728" cy="38130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330" y="2794000"/>
            <a:ext cx="3718319" cy="250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30500" y="1048008"/>
            <a:ext cx="7772400" cy="1470025"/>
          </a:xfrm>
        </p:spPr>
        <p:txBody>
          <a:bodyPr/>
          <a:lstStyle/>
          <a:p>
            <a:r>
              <a:rPr lang="fr-FR" dirty="0" smtClean="0"/>
              <a:t>SN autonome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5069" y="2356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Voie </a:t>
            </a:r>
            <a:r>
              <a:rPr lang="fr-FR" sz="2400" dirty="0" smtClean="0">
                <a:solidFill>
                  <a:srgbClr val="0000FF"/>
                </a:solidFill>
              </a:rPr>
              <a:t>afférente </a:t>
            </a:r>
            <a:r>
              <a:rPr lang="fr-FR" sz="2400" dirty="0" smtClean="0"/>
              <a:t>:</a:t>
            </a:r>
            <a:br>
              <a:rPr lang="fr-FR" sz="2400" dirty="0" smtClean="0"/>
            </a:br>
            <a:r>
              <a:rPr lang="fr-FR" sz="2400" dirty="0" smtClean="0"/>
              <a:t>	&gt;	emprunte le SN somatique et les nerfs crâniens (X)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Voie </a:t>
            </a:r>
            <a:r>
              <a:rPr lang="fr-FR" sz="2400" dirty="0" smtClean="0">
                <a:solidFill>
                  <a:srgbClr val="0000FF"/>
                </a:solidFill>
              </a:rPr>
              <a:t>efférente 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7" name="Picture 2" descr="C:\Mes Documents\Images\science\Sysnerveux\Anatomie\sn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3" y="1739900"/>
            <a:ext cx="3954065" cy="5143500"/>
          </a:xfrm>
          <a:prstGeom prst="rect">
            <a:avLst/>
          </a:prstGeom>
          <a:noFill/>
        </p:spPr>
      </p:pic>
      <p:pic>
        <p:nvPicPr>
          <p:cNvPr id="8" name="Picture 2" descr="parasympagangl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7297" y="2632333"/>
            <a:ext cx="4299853" cy="33620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55613" y="3307829"/>
            <a:ext cx="414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T1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5613" y="4880001"/>
            <a:ext cx="39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89565" y="5217067"/>
            <a:ext cx="7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S2-S4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23112" y="2399499"/>
            <a:ext cx="4319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III</a:t>
            </a:r>
          </a:p>
          <a:p>
            <a:r>
              <a:rPr lang="fr-FR" dirty="0" smtClean="0"/>
              <a:t>VII</a:t>
            </a:r>
          </a:p>
          <a:p>
            <a:r>
              <a:rPr lang="fr-FR" dirty="0" smtClean="0"/>
              <a:t>IX</a:t>
            </a:r>
          </a:p>
          <a:p>
            <a:r>
              <a:rPr lang="fr-FR" dirty="0" smtClean="0"/>
              <a:t>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ANATOMIE MICROSCOPIQUE</a:t>
            </a:r>
            <a:endParaRPr lang="fr-FR" sz="2400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1922950"/>
            <a:ext cx="7772400" cy="1470025"/>
          </a:xfrm>
        </p:spPr>
        <p:txBody>
          <a:bodyPr/>
          <a:lstStyle/>
          <a:p>
            <a:r>
              <a:rPr lang="fr-FR" dirty="0" smtClean="0"/>
              <a:t>Chapitre 1 : anatomie du SNP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Anatomie microscopique</a:t>
            </a:r>
            <a:endParaRPr lang="fr-FR" dirty="0"/>
          </a:p>
        </p:txBody>
      </p:sp>
      <p:pic>
        <p:nvPicPr>
          <p:cNvPr id="6" name="Image 5" descr="25654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2950"/>
            <a:ext cx="5666785" cy="32762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2298700"/>
            <a:ext cx="3022600" cy="226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fr-FR" dirty="0" smtClean="0"/>
              <a:t>Cellule de Schwann</a:t>
            </a:r>
            <a:endParaRPr lang="fr-FR" dirty="0"/>
          </a:p>
        </p:txBody>
      </p:sp>
      <p:pic>
        <p:nvPicPr>
          <p:cNvPr id="8" name="Image 7" descr="myeline-gaine-form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01" y="4533900"/>
            <a:ext cx="5357962" cy="1651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137" y="4343400"/>
            <a:ext cx="3009900" cy="22352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137" y="3336925"/>
            <a:ext cx="3009900" cy="501650"/>
          </a:xfrm>
          <a:prstGeom prst="rect">
            <a:avLst/>
          </a:prstGeom>
        </p:spPr>
      </p:pic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194569" y="1734588"/>
            <a:ext cx="5858568" cy="3294612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err="1" smtClean="0"/>
              <a:t>Myélinisation</a:t>
            </a:r>
            <a:r>
              <a:rPr lang="fr-FR" sz="2400" dirty="0" smtClean="0"/>
              <a:t> des axones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-&gt; conduction nerveuse saltatoire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1162050" algn="l"/>
              </a:tabLst>
            </a:pPr>
            <a:r>
              <a:rPr lang="fr-FR" sz="2400" dirty="0" smtClean="0"/>
              <a:t>Neurones </a:t>
            </a:r>
            <a:r>
              <a:rPr lang="fr-FR" sz="2400" dirty="0" smtClean="0">
                <a:solidFill>
                  <a:srgbClr val="FF6600"/>
                </a:solidFill>
              </a:rPr>
              <a:t>moteurs</a:t>
            </a:r>
            <a:r>
              <a:rPr lang="fr-FR" sz="2400" dirty="0" smtClean="0"/>
              <a:t>, 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err="1" smtClean="0">
                <a:solidFill>
                  <a:srgbClr val="FF6600"/>
                </a:solidFill>
              </a:rPr>
              <a:t>pré-ganglionnaires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du système autonome 	et 1/3 des neurones </a:t>
            </a:r>
            <a:r>
              <a:rPr lang="fr-FR" sz="2400" dirty="0" smtClean="0">
                <a:solidFill>
                  <a:srgbClr val="FF6600"/>
                </a:solidFill>
              </a:rPr>
              <a:t>sensitifs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13" name="Image 12" descr="morphine-11-x2ge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319" y="964162"/>
            <a:ext cx="3257718" cy="2017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-482600" y="0"/>
            <a:ext cx="7772400" cy="1470025"/>
          </a:xfrm>
        </p:spPr>
        <p:txBody>
          <a:bodyPr/>
          <a:lstStyle/>
          <a:p>
            <a:r>
              <a:rPr lang="fr-FR" dirty="0" smtClean="0"/>
              <a:t>Taille des axones</a:t>
            </a:r>
            <a:endParaRPr lang="fr-FR" dirty="0"/>
          </a:p>
        </p:txBody>
      </p:sp>
      <p:pic>
        <p:nvPicPr>
          <p:cNvPr id="9" name="Image 8" descr="21104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1" y="-1"/>
            <a:ext cx="3543300" cy="4815049"/>
          </a:xfrm>
          <a:prstGeom prst="rect">
            <a:avLst/>
          </a:prstGeom>
        </p:spPr>
      </p:pic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194568" y="1895994"/>
            <a:ext cx="7463531" cy="4390506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Fibres </a:t>
            </a:r>
            <a:r>
              <a:rPr lang="fr-FR" sz="2400" u="sng" dirty="0" smtClean="0"/>
              <a:t>afférentes</a:t>
            </a:r>
            <a:r>
              <a:rPr lang="fr-FR" sz="2400" dirty="0" smtClean="0"/>
              <a:t> du groupe A : </a:t>
            </a:r>
            <a:r>
              <a:rPr lang="fr-FR" sz="2400" dirty="0" smtClean="0">
                <a:solidFill>
                  <a:srgbClr val="FF6600"/>
                </a:solidFill>
              </a:rPr>
              <a:t>I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10-20 </a:t>
            </a:r>
            <a:r>
              <a:rPr lang="fr-FR" sz="2400" dirty="0" err="1" smtClean="0"/>
              <a:t>𝜇m</a:t>
            </a:r>
            <a:r>
              <a:rPr lang="fr-FR" sz="2400" dirty="0" smtClean="0"/>
              <a:t> de diamètre</a:t>
            </a:r>
            <a:br>
              <a:rPr lang="fr-FR" sz="2400" dirty="0" smtClean="0"/>
            </a:br>
            <a:r>
              <a:rPr lang="fr-FR" sz="2400" dirty="0" smtClean="0"/>
              <a:t>	50-100 m/s</a:t>
            </a:r>
            <a:br>
              <a:rPr lang="fr-FR" sz="2400" dirty="0" smtClean="0"/>
            </a:br>
            <a:r>
              <a:rPr lang="fr-FR" sz="2400" dirty="0" smtClean="0"/>
              <a:t>	fibres </a:t>
            </a:r>
            <a:r>
              <a:rPr lang="fr-FR" sz="2400" dirty="0" smtClean="0">
                <a:solidFill>
                  <a:srgbClr val="FF6600"/>
                </a:solidFill>
              </a:rPr>
              <a:t>proprioceptives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(fuseau neuromusculaire) </a:t>
            </a:r>
            <a:r>
              <a:rPr lang="fr-FR" sz="2400" dirty="0" smtClean="0">
                <a:solidFill>
                  <a:srgbClr val="FF6600"/>
                </a:solidFill>
              </a:rPr>
              <a:t>Ia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fibres des organes tendineux de Golgi </a:t>
            </a:r>
            <a:r>
              <a:rPr lang="fr-FR" sz="2400" dirty="0" err="1" smtClean="0">
                <a:solidFill>
                  <a:srgbClr val="FF6600"/>
                </a:solidFill>
              </a:rPr>
              <a:t>Ib</a:t>
            </a:r>
            <a:r>
              <a:rPr lang="fr-FR" sz="2400" dirty="0" smtClean="0">
                <a:solidFill>
                  <a:srgbClr val="FF6600"/>
                </a:solidFill>
              </a:rPr>
              <a:t/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>
                <a:solidFill>
                  <a:srgbClr val="FF6600"/>
                </a:solidFill>
                <a:hlinkClick r:id="rId3"/>
              </a:rPr>
              <a:t>ex. réflexe myotatique</a:t>
            </a:r>
            <a:endParaRPr lang="fr-FR" sz="2400" dirty="0" smtClean="0">
              <a:solidFill>
                <a:srgbClr val="FF6600"/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Fibres </a:t>
            </a:r>
            <a:r>
              <a:rPr lang="fr-FR" sz="2400" u="sng" dirty="0" smtClean="0">
                <a:solidFill>
                  <a:schemeClr val="bg1">
                    <a:lumMod val="50000"/>
                  </a:schemeClr>
                </a:solidFill>
              </a:rPr>
              <a:t>afférentes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du groupe A </a:t>
            </a:r>
            <a:r>
              <a:rPr lang="fr-FR" sz="2400" dirty="0" smtClean="0">
                <a:solidFill>
                  <a:srgbClr val="FF6600"/>
                </a:solidFill>
              </a:rPr>
              <a:t>: II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5-15 </a:t>
            </a:r>
            <a:r>
              <a:rPr lang="fr-FR" sz="2400" dirty="0" err="1" smtClean="0">
                <a:solidFill>
                  <a:srgbClr val="7F7F7F"/>
                </a:solidFill>
              </a:rPr>
              <a:t>𝜇m</a:t>
            </a:r>
            <a:r>
              <a:rPr lang="fr-FR" sz="2400" dirty="0" smtClean="0">
                <a:solidFill>
                  <a:srgbClr val="7F7F7F"/>
                </a:solidFill>
              </a:rPr>
              <a:t> </a:t>
            </a:r>
            <a:r>
              <a:rPr lang="fr-FR" sz="2400" dirty="0" smtClean="0"/>
              <a:t>de diamètre</a:t>
            </a:r>
            <a:br>
              <a:rPr lang="fr-FR" sz="2400" dirty="0" smtClean="0"/>
            </a:br>
            <a:r>
              <a:rPr lang="fr-FR" sz="2400" dirty="0" smtClean="0"/>
              <a:t>	20-70 m/s</a:t>
            </a:r>
            <a:br>
              <a:rPr lang="fr-FR" sz="2400" dirty="0" smtClean="0"/>
            </a:br>
            <a:r>
              <a:rPr lang="fr-FR" sz="2400" dirty="0" smtClean="0"/>
              <a:t>	fibres secondaires du fuseau neuromusculaire</a:t>
            </a:r>
            <a:br>
              <a:rPr lang="fr-FR" sz="2400" dirty="0" smtClean="0"/>
            </a:br>
            <a:r>
              <a:rPr lang="fr-FR" sz="2400" dirty="0" smtClean="0"/>
              <a:t>	afférences cutanées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́flexe myotatiqu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457200" y="-250825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rgbClr val="FFFFFF"/>
                </a:solidFill>
              </a:rPr>
              <a:t>Réflexe </a:t>
            </a:r>
            <a:r>
              <a:rPr lang="fr-FR" dirty="0" err="1" smtClean="0">
                <a:solidFill>
                  <a:srgbClr val="FFFFFF"/>
                </a:solidFill>
              </a:rPr>
              <a:t>myotatique</a:t>
            </a:r>
            <a:endParaRPr lang="fr-F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-482600" y="0"/>
            <a:ext cx="7772400" cy="1470025"/>
          </a:xfrm>
        </p:spPr>
        <p:txBody>
          <a:bodyPr/>
          <a:lstStyle/>
          <a:p>
            <a:r>
              <a:rPr lang="fr-FR" dirty="0" smtClean="0"/>
              <a:t>Taille des axones</a:t>
            </a:r>
            <a:endParaRPr lang="fr-FR" dirty="0"/>
          </a:p>
        </p:txBody>
      </p:sp>
      <p:pic>
        <p:nvPicPr>
          <p:cNvPr id="9" name="Image 8" descr="21104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1" y="-1"/>
            <a:ext cx="3530600" cy="4797791"/>
          </a:xfrm>
          <a:prstGeom prst="rect">
            <a:avLst/>
          </a:prstGeom>
        </p:spPr>
      </p:pic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194568" y="1895994"/>
            <a:ext cx="8949432" cy="4390506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Fibres </a:t>
            </a:r>
            <a:r>
              <a:rPr lang="fr-FR" sz="2400" u="sng" dirty="0" smtClean="0"/>
              <a:t>afférentes</a:t>
            </a:r>
            <a:r>
              <a:rPr lang="fr-FR" sz="2400" dirty="0" smtClean="0"/>
              <a:t> du groupe A : </a:t>
            </a:r>
            <a:r>
              <a:rPr lang="fr-FR" sz="2400" dirty="0" smtClean="0">
                <a:solidFill>
                  <a:srgbClr val="FF6600"/>
                </a:solidFill>
              </a:rPr>
              <a:t>III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1-7𝜇m de diamètre</a:t>
            </a:r>
            <a:br>
              <a:rPr lang="fr-FR" sz="2400" dirty="0" smtClean="0"/>
            </a:br>
            <a:r>
              <a:rPr lang="fr-FR" sz="2400" dirty="0" smtClean="0"/>
              <a:t>	5-30 m/s</a:t>
            </a:r>
            <a:br>
              <a:rPr lang="fr-FR" sz="2400" dirty="0" smtClean="0"/>
            </a:br>
            <a:r>
              <a:rPr lang="fr-FR" sz="2400" dirty="0" smtClean="0"/>
              <a:t>	plus petites myélinisées </a:t>
            </a:r>
            <a:br>
              <a:rPr lang="fr-FR" sz="2400" dirty="0" smtClean="0"/>
            </a:br>
            <a:r>
              <a:rPr lang="fr-FR" sz="2400" dirty="0" smtClean="0"/>
              <a:t>	et plus grandes </a:t>
            </a:r>
            <a:r>
              <a:rPr lang="fr-FR" sz="2400" dirty="0" err="1" smtClean="0"/>
              <a:t>non-myélinisée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fibres nociceptives </a:t>
            </a:r>
            <a:r>
              <a:rPr lang="fr-FR" sz="2400" dirty="0" smtClean="0">
                <a:solidFill>
                  <a:srgbClr val="FF6600"/>
                </a:solidFill>
              </a:rPr>
              <a:t>A delta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&gt; vaisseaux sanguins et follicules pileux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Fibres </a:t>
            </a:r>
            <a:r>
              <a:rPr lang="fr-FR" sz="2400" u="sng" dirty="0" smtClean="0">
                <a:solidFill>
                  <a:schemeClr val="bg1">
                    <a:lumMod val="50000"/>
                  </a:schemeClr>
                </a:solidFill>
              </a:rPr>
              <a:t>efférente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du groupe A </a:t>
            </a:r>
            <a:r>
              <a:rPr lang="fr-FR" sz="2400" dirty="0" smtClean="0">
                <a:solidFill>
                  <a:srgbClr val="FF6600"/>
                </a:solidFill>
              </a:rPr>
              <a:t/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motrices, </a:t>
            </a:r>
            <a:r>
              <a:rPr lang="fr-FR" sz="2400" dirty="0" smtClean="0">
                <a:solidFill>
                  <a:srgbClr val="7F7F7F"/>
                </a:solidFill>
              </a:rPr>
              <a:t>9-20 </a:t>
            </a:r>
            <a:r>
              <a:rPr lang="fr-FR" sz="2400" dirty="0" err="1" smtClean="0">
                <a:solidFill>
                  <a:srgbClr val="7F7F7F"/>
                </a:solidFill>
              </a:rPr>
              <a:t>𝜇m</a:t>
            </a:r>
            <a:r>
              <a:rPr lang="fr-FR" sz="2400" dirty="0" smtClean="0">
                <a:solidFill>
                  <a:srgbClr val="7F7F7F"/>
                </a:solidFill>
              </a:rPr>
              <a:t> </a:t>
            </a:r>
            <a:r>
              <a:rPr lang="fr-FR" sz="2400" dirty="0" smtClean="0"/>
              <a:t>de diamètre, 50-100 m/s </a:t>
            </a:r>
            <a:r>
              <a:rPr lang="fr-FR" sz="2400" dirty="0" smtClean="0">
                <a:solidFill>
                  <a:srgbClr val="FF6600"/>
                </a:solidFill>
              </a:rPr>
              <a:t>A alpha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FF6600"/>
                </a:solidFill>
              </a:rPr>
              <a:t>motrices et </a:t>
            </a:r>
            <a:r>
              <a:rPr lang="fr-FR" sz="2400" dirty="0" err="1" smtClean="0">
                <a:solidFill>
                  <a:srgbClr val="FF6600"/>
                </a:solidFill>
              </a:rPr>
              <a:t>fusorales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>
                <a:solidFill>
                  <a:srgbClr val="7F7F7F"/>
                </a:solidFill>
              </a:rPr>
              <a:t>9-15 </a:t>
            </a:r>
            <a:r>
              <a:rPr lang="fr-FR" sz="2400" dirty="0" err="1" smtClean="0">
                <a:solidFill>
                  <a:srgbClr val="7F7F7F"/>
                </a:solidFill>
              </a:rPr>
              <a:t>𝜇m</a:t>
            </a:r>
            <a:r>
              <a:rPr lang="fr-FR" sz="2400" dirty="0" smtClean="0">
                <a:solidFill>
                  <a:srgbClr val="7F7F7F"/>
                </a:solidFill>
              </a:rPr>
              <a:t> </a:t>
            </a:r>
            <a:r>
              <a:rPr lang="fr-FR" sz="2400" dirty="0" smtClean="0"/>
              <a:t>de diamètre, 50-85 m/s </a:t>
            </a:r>
            <a:r>
              <a:rPr lang="fr-FR" sz="2400" dirty="0" smtClean="0">
                <a:solidFill>
                  <a:srgbClr val="FF6600"/>
                </a:solidFill>
              </a:rPr>
              <a:t>A beta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err="1" smtClean="0">
                <a:solidFill>
                  <a:srgbClr val="FF6600"/>
                </a:solidFill>
              </a:rPr>
              <a:t>fusorales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>
                <a:solidFill>
                  <a:srgbClr val="7F7F7F"/>
                </a:solidFill>
              </a:rPr>
              <a:t>4,5-8,5 </a:t>
            </a:r>
            <a:r>
              <a:rPr lang="fr-FR" sz="2400" dirty="0" err="1" smtClean="0">
                <a:solidFill>
                  <a:srgbClr val="7F7F7F"/>
                </a:solidFill>
              </a:rPr>
              <a:t>𝜇m</a:t>
            </a:r>
            <a:r>
              <a:rPr lang="fr-FR" sz="2400" dirty="0" smtClean="0">
                <a:solidFill>
                  <a:srgbClr val="7F7F7F"/>
                </a:solidFill>
              </a:rPr>
              <a:t> </a:t>
            </a:r>
            <a:r>
              <a:rPr lang="fr-FR" sz="2400" dirty="0" smtClean="0"/>
              <a:t>de diamètre, 20-40 m/s </a:t>
            </a:r>
            <a:r>
              <a:rPr lang="fr-FR" sz="2400" dirty="0" smtClean="0">
                <a:solidFill>
                  <a:srgbClr val="FF6600"/>
                </a:solidFill>
              </a:rPr>
              <a:t>A gamma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226268"/>
            <a:ext cx="7772400" cy="1470025"/>
          </a:xfrm>
        </p:spPr>
        <p:txBody>
          <a:bodyPr/>
          <a:lstStyle/>
          <a:p>
            <a:r>
              <a:rPr lang="fr-FR" dirty="0" smtClean="0"/>
              <a:t>SN somatique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3769" y="1365919"/>
            <a:ext cx="8649810" cy="4588974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Voie </a:t>
            </a:r>
            <a:r>
              <a:rPr lang="fr-FR" sz="2400" dirty="0" smtClean="0">
                <a:solidFill>
                  <a:srgbClr val="0000FF"/>
                </a:solidFill>
              </a:rPr>
              <a:t>efférente </a:t>
            </a:r>
            <a:r>
              <a:rPr lang="fr-FR" sz="2400" dirty="0" smtClean="0"/>
              <a:t>motrice : </a:t>
            </a:r>
            <a:br>
              <a:rPr lang="fr-FR" sz="2400" dirty="0" smtClean="0"/>
            </a:br>
            <a:r>
              <a:rPr lang="fr-FR" sz="2400" dirty="0" smtClean="0"/>
              <a:t>	&gt; 	corps cellulaire du neurone moteur : </a:t>
            </a:r>
            <a:r>
              <a:rPr lang="fr-FR" sz="2400" dirty="0" smtClean="0">
                <a:solidFill>
                  <a:srgbClr val="FF6600"/>
                </a:solidFill>
              </a:rPr>
              <a:t>corne antérieure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-&gt;	racine ventrale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Voie </a:t>
            </a:r>
            <a:r>
              <a:rPr lang="fr-FR" sz="2400" dirty="0" smtClean="0">
                <a:solidFill>
                  <a:srgbClr val="0000FF"/>
                </a:solidFill>
              </a:rPr>
              <a:t>afférente </a:t>
            </a:r>
            <a:r>
              <a:rPr lang="fr-FR" sz="2400" dirty="0" smtClean="0"/>
              <a:t>sensitive :</a:t>
            </a:r>
            <a:br>
              <a:rPr lang="fr-FR" sz="2400" dirty="0" smtClean="0"/>
            </a:br>
            <a:r>
              <a:rPr lang="fr-FR" sz="2400" dirty="0" smtClean="0"/>
              <a:t>	&gt;	corps cellulaire du neurone sensitif : </a:t>
            </a:r>
            <a:r>
              <a:rPr lang="fr-FR" sz="2400" dirty="0" smtClean="0">
                <a:solidFill>
                  <a:srgbClr val="FF6600"/>
                </a:solidFill>
              </a:rPr>
              <a:t>ganglion rachidien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-&gt; 	racine dorsale</a:t>
            </a:r>
          </a:p>
          <a:p>
            <a:pPr indent="263525" algn="l">
              <a:buFont typeface="Arial"/>
              <a:buChar char="•"/>
              <a:tabLst>
                <a:tab pos="263525" algn="l"/>
                <a:tab pos="719138" algn="l"/>
                <a:tab pos="1162050" algn="l"/>
                <a:tab pos="2155825" algn="l"/>
              </a:tabLst>
            </a:pPr>
            <a:r>
              <a:rPr lang="fr-FR" sz="2400" dirty="0" smtClean="0"/>
              <a:t>La réunion des racines </a:t>
            </a:r>
            <a:br>
              <a:rPr lang="fr-FR" sz="2400" dirty="0" smtClean="0"/>
            </a:br>
            <a:r>
              <a:rPr lang="fr-FR" sz="2400" dirty="0" smtClean="0"/>
              <a:t>	ventrales et dorsales : 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0000FF"/>
                </a:solidFill>
              </a:rPr>
              <a:t>nerfs spinaux </a:t>
            </a:r>
            <a:r>
              <a:rPr lang="fr-FR" sz="2400" dirty="0" smtClean="0"/>
              <a:t>: 	</a:t>
            </a:r>
            <a:r>
              <a:rPr lang="fr-FR" sz="2400" dirty="0" smtClean="0">
                <a:solidFill>
                  <a:srgbClr val="FF6600"/>
                </a:solidFill>
              </a:rPr>
              <a:t>C1-C8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T1-T12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L1-L5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		</a:t>
            </a:r>
            <a:r>
              <a:rPr lang="fr-FR" sz="2400" dirty="0" smtClean="0">
                <a:solidFill>
                  <a:srgbClr val="FF6600"/>
                </a:solidFill>
              </a:rPr>
              <a:t>S1-S5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6" name="Image 5" descr="moelle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788460"/>
            <a:ext cx="57150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-812800" y="333894"/>
            <a:ext cx="7772400" cy="1470025"/>
          </a:xfrm>
        </p:spPr>
        <p:txBody>
          <a:bodyPr/>
          <a:lstStyle/>
          <a:p>
            <a:r>
              <a:rPr lang="fr-FR" dirty="0" smtClean="0"/>
              <a:t>Taille des axones</a:t>
            </a:r>
            <a:endParaRPr lang="fr-FR" dirty="0"/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194568" y="2746894"/>
            <a:ext cx="8949432" cy="4390506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Fibres du groupe B</a:t>
            </a:r>
            <a:br>
              <a:rPr lang="fr-FR" sz="2400" dirty="0" smtClean="0"/>
            </a:br>
            <a:r>
              <a:rPr lang="fr-FR" sz="2400" dirty="0" smtClean="0"/>
              <a:t>	fibres myélinisées </a:t>
            </a:r>
            <a:r>
              <a:rPr lang="fr-FR" sz="2400" dirty="0" err="1" smtClean="0"/>
              <a:t>pré-ganglionnaires</a:t>
            </a:r>
            <a:r>
              <a:rPr lang="fr-FR" sz="2400" dirty="0" smtClean="0"/>
              <a:t> du système nerveux 	autonome</a:t>
            </a:r>
            <a:endParaRPr lang="fr-FR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Fibres du groupe </a:t>
            </a:r>
            <a:r>
              <a:rPr lang="fr-FR" sz="2400" dirty="0" smtClean="0">
                <a:solidFill>
                  <a:srgbClr val="FF6600"/>
                </a:solidFill>
              </a:rPr>
              <a:t>C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dirty="0" smtClean="0">
                <a:solidFill>
                  <a:srgbClr val="FF6600"/>
                </a:solidFill>
              </a:rPr>
              <a:t/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fibres les plus petites et les plus lentes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fibres </a:t>
            </a:r>
            <a:r>
              <a:rPr lang="fr-FR" sz="2400" dirty="0" err="1" smtClean="0">
                <a:solidFill>
                  <a:srgbClr val="FF6600"/>
                </a:solidFill>
              </a:rPr>
              <a:t>non-myélinisées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fr-FR" sz="2400" u="sng" dirty="0" smtClean="0">
                <a:solidFill>
                  <a:schemeClr val="bg1">
                    <a:lumMod val="50000"/>
                  </a:schemeClr>
                </a:solidFill>
              </a:rPr>
              <a:t>afférences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nociceptives somatiques et viscérales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fr-FR" sz="2400" u="sng" dirty="0" err="1" smtClean="0">
                <a:solidFill>
                  <a:schemeClr val="bg1">
                    <a:lumMod val="50000"/>
                  </a:schemeClr>
                </a:solidFill>
              </a:rPr>
              <a:t>efférences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post-ganglionnaires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du système nerveux autonome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550" y="333894"/>
            <a:ext cx="2984500" cy="241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Neuropathies périphériques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Chapitre 2 : physiologie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4790" y="0"/>
            <a:ext cx="7974419" cy="68580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-381000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Le potentiel d’action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duction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-254000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Conduction nerveuse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-254000"/>
            <a:ext cx="7772400" cy="1470025"/>
          </a:xfrm>
        </p:spPr>
        <p:txBody>
          <a:bodyPr/>
          <a:lstStyle/>
          <a:p>
            <a:r>
              <a:rPr lang="fr-FR" dirty="0" smtClean="0"/>
              <a:t>Réflexe </a:t>
            </a:r>
            <a:r>
              <a:rPr lang="fr-FR" dirty="0" err="1" smtClean="0"/>
              <a:t>myotatique</a:t>
            </a:r>
            <a:endParaRPr lang="fr-FR" dirty="0"/>
          </a:p>
        </p:txBody>
      </p:sp>
      <p:pic>
        <p:nvPicPr>
          <p:cNvPr id="8" name="Image 7" descr="R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9420"/>
            <a:ext cx="9144000" cy="5565359"/>
          </a:xfrm>
          <a:prstGeom prst="rect">
            <a:avLst/>
          </a:prstGeom>
        </p:spPr>
      </p:pic>
      <p:pic>
        <p:nvPicPr>
          <p:cNvPr id="9" name="R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19420"/>
            <a:ext cx="9144000" cy="556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-254000"/>
            <a:ext cx="7772400" cy="1470025"/>
          </a:xfrm>
        </p:spPr>
        <p:txBody>
          <a:bodyPr/>
          <a:lstStyle/>
          <a:p>
            <a:r>
              <a:rPr lang="fr-FR" dirty="0" smtClean="0"/>
              <a:t>Les neurotransmetteurs</a:t>
            </a:r>
            <a:endParaRPr lang="fr-FR" dirty="0"/>
          </a:p>
        </p:txBody>
      </p:sp>
      <p:pic>
        <p:nvPicPr>
          <p:cNvPr id="6" name="NEUROTRANSMETTEUR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94020"/>
            <a:ext cx="9144000" cy="556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-254000"/>
            <a:ext cx="7772400" cy="1470025"/>
          </a:xfrm>
        </p:spPr>
        <p:txBody>
          <a:bodyPr/>
          <a:lstStyle/>
          <a:p>
            <a:r>
              <a:rPr lang="fr-FR" dirty="0" smtClean="0"/>
              <a:t>Commande réflexe + volontaire</a:t>
            </a:r>
            <a:endParaRPr lang="fr-FR" dirty="0"/>
          </a:p>
        </p:txBody>
      </p:sp>
      <p:pic>
        <p:nvPicPr>
          <p:cNvPr id="4" name="CR et CV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306720"/>
            <a:ext cx="9144000" cy="556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00300"/>
            <a:ext cx="8229600" cy="1143000"/>
          </a:xfrm>
        </p:spPr>
        <p:txBody>
          <a:bodyPr/>
          <a:lstStyle/>
          <a:p>
            <a:r>
              <a:rPr lang="fr-FR" dirty="0" smtClean="0">
                <a:hlinkClick r:id="rId2"/>
              </a:rPr>
              <a:t>http://</a:t>
            </a:r>
            <a:r>
              <a:rPr lang="fr-FR" dirty="0" err="1" smtClean="0">
                <a:hlinkClick r:id="rId2"/>
              </a:rPr>
              <a:t>enmgblog.blogspot.be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226268"/>
            <a:ext cx="7772400" cy="1470025"/>
          </a:xfrm>
        </p:spPr>
        <p:txBody>
          <a:bodyPr/>
          <a:lstStyle/>
          <a:p>
            <a:r>
              <a:rPr lang="fr-FR" dirty="0" smtClean="0"/>
              <a:t>SN somatique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88145" y="1908578"/>
            <a:ext cx="8649810" cy="1617513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Rameaux dorsaux 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-&gt; 	</a:t>
            </a:r>
            <a:r>
              <a:rPr lang="fr-FR" sz="2400" dirty="0" smtClean="0">
                <a:solidFill>
                  <a:srgbClr val="0000FF"/>
                </a:solidFill>
              </a:rPr>
              <a:t>musculature </a:t>
            </a:r>
            <a:r>
              <a:rPr lang="fr-FR" sz="2400" dirty="0" err="1" smtClean="0">
                <a:solidFill>
                  <a:srgbClr val="0000FF"/>
                </a:solidFill>
              </a:rPr>
              <a:t>paraspinale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-&gt;	</a:t>
            </a:r>
            <a:r>
              <a:rPr lang="fr-FR" sz="2400" dirty="0" smtClean="0">
                <a:solidFill>
                  <a:srgbClr val="FF0000"/>
                </a:solidFill>
              </a:rPr>
              <a:t>peau : nuque, dos, fesse</a:t>
            </a:r>
          </a:p>
        </p:txBody>
      </p:sp>
      <p:pic>
        <p:nvPicPr>
          <p:cNvPr id="5" name="Image 4" descr="Figure-2bis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081" y="3965928"/>
            <a:ext cx="4771919" cy="2892072"/>
          </a:xfrm>
          <a:prstGeom prst="rect">
            <a:avLst/>
          </a:prstGeom>
        </p:spPr>
      </p:pic>
      <p:pic>
        <p:nvPicPr>
          <p:cNvPr id="7" name="Image 6" descr="B9781437704341000281_f028-002-978143770434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3757"/>
            <a:ext cx="4642529" cy="4378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226268"/>
            <a:ext cx="7772400" cy="1470025"/>
          </a:xfrm>
        </p:spPr>
        <p:txBody>
          <a:bodyPr/>
          <a:lstStyle/>
          <a:p>
            <a:r>
              <a:rPr lang="fr-FR" dirty="0" smtClean="0"/>
              <a:t>SN somatique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88145" y="1908578"/>
            <a:ext cx="8649810" cy="1617513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Rameaux ventraux </a:t>
            </a:r>
            <a:r>
              <a:rPr lang="fr-FR" sz="2400" dirty="0" smtClean="0"/>
              <a:t>: </a:t>
            </a:r>
            <a:br>
              <a:rPr lang="fr-FR" sz="2400" dirty="0" smtClean="0"/>
            </a:br>
            <a:r>
              <a:rPr lang="fr-FR" sz="2400" dirty="0" smtClean="0"/>
              <a:t>	-&gt; 	plexi</a:t>
            </a:r>
            <a:br>
              <a:rPr lang="fr-FR" sz="2400" dirty="0" smtClean="0"/>
            </a:br>
            <a:r>
              <a:rPr lang="fr-FR" sz="2400" dirty="0" smtClean="0"/>
              <a:t>	-&gt; 	nerfs intercostaux</a:t>
            </a:r>
          </a:p>
        </p:txBody>
      </p:sp>
      <p:pic>
        <p:nvPicPr>
          <p:cNvPr id="5" name="Image 4" descr="Figure-2bis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081" y="3965928"/>
            <a:ext cx="4771919" cy="2892072"/>
          </a:xfrm>
          <a:prstGeom prst="rect">
            <a:avLst/>
          </a:prstGeom>
        </p:spPr>
      </p:pic>
      <p:pic>
        <p:nvPicPr>
          <p:cNvPr id="7" name="Image 6" descr="B9781437704341000281_f028-002-978143770434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3757"/>
            <a:ext cx="4642529" cy="4378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6149</TotalTime>
  <Words>3841</Words>
  <Application>Microsoft Macintosh PowerPoint</Application>
  <PresentationFormat>Présentation à l'écran (4:3)</PresentationFormat>
  <Paragraphs>307</Paragraphs>
  <Slides>77</Slides>
  <Notes>0</Notes>
  <HiddenSlides>0</HiddenSlides>
  <MMClips>7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78" baseType="lpstr">
      <vt:lpstr>Thème Office</vt:lpstr>
      <vt:lpstr>Neuropathies périphériques (intro)</vt:lpstr>
      <vt:lpstr>Neuropathies périphériques (intro)</vt:lpstr>
      <vt:lpstr>SNC et SNP</vt:lpstr>
      <vt:lpstr>Neuropathies périphériques</vt:lpstr>
      <vt:lpstr>Chapitre 1 : anatomie du SNP</vt:lpstr>
      <vt:lpstr>Chapitre 1 : anatomie du SNP</vt:lpstr>
      <vt:lpstr>SN somatique</vt:lpstr>
      <vt:lpstr>SN somatique</vt:lpstr>
      <vt:lpstr>SN somatique</vt:lpstr>
      <vt:lpstr>Plexus cervical</vt:lpstr>
      <vt:lpstr>Nerf phrénique</vt:lpstr>
      <vt:lpstr>Plexus brachial</vt:lpstr>
      <vt:lpstr>Plexus brachial</vt:lpstr>
      <vt:lpstr>Plexus brachial</vt:lpstr>
      <vt:lpstr>Nerf thoracique long</vt:lpstr>
      <vt:lpstr>Nerf dorsal de la scapula</vt:lpstr>
      <vt:lpstr>Nerf supra-scapulaire</vt:lpstr>
      <vt:lpstr>Nerf musculo-cutané</vt:lpstr>
      <vt:lpstr>Nerf axillaire</vt:lpstr>
      <vt:lpstr>Nerf radial</vt:lpstr>
      <vt:lpstr>Nerf radial</vt:lpstr>
      <vt:lpstr>Nerf médian</vt:lpstr>
      <vt:lpstr>Nerf médian</vt:lpstr>
      <vt:lpstr>Nerf ulnaire</vt:lpstr>
      <vt:lpstr>Nerf ulnaire</vt:lpstr>
      <vt:lpstr>Nerf cutané médial du bras et de l’avant-bras</vt:lpstr>
      <vt:lpstr>Nerfs intercostaux</vt:lpstr>
      <vt:lpstr>Plexus lombo-sacré</vt:lpstr>
      <vt:lpstr>Plexus lombo-sacré et honteux</vt:lpstr>
      <vt:lpstr>Nerf fémoral</vt:lpstr>
      <vt:lpstr>Nerf obturateur</vt:lpstr>
      <vt:lpstr>Nerfs ilio-hypogastrique et ilio-inguinal</vt:lpstr>
      <vt:lpstr>Nerf génito-fémoral</vt:lpstr>
      <vt:lpstr>Nerf fémoro-cutané</vt:lpstr>
      <vt:lpstr>Nerf sciatique</vt:lpstr>
      <vt:lpstr>Nerf tibial</vt:lpstr>
      <vt:lpstr>Nerf plantaire médial</vt:lpstr>
      <vt:lpstr>Nerf plantaire latéral</vt:lpstr>
      <vt:lpstr>Nerf fibulaire commun</vt:lpstr>
      <vt:lpstr>Nerf fibulaire profond</vt:lpstr>
      <vt:lpstr>Nerf fibulaire superficiel</vt:lpstr>
      <vt:lpstr>Nerf sural</vt:lpstr>
      <vt:lpstr>Nerf glutéal supérieur</vt:lpstr>
      <vt:lpstr>Nerf glutéal inférieur</vt:lpstr>
      <vt:lpstr>Nerf cutané postérieur de la cuisse</vt:lpstr>
      <vt:lpstr>Les nerfs crâniens</vt:lpstr>
      <vt:lpstr>Nerf olfactif I et Nerf optique II</vt:lpstr>
      <vt:lpstr>Nerfs oculomoteurs : III, IV et VI </vt:lpstr>
      <vt:lpstr>Nerfs oculomoteurs : III, IV et VI </vt:lpstr>
      <vt:lpstr>Nerfs oculomoteurs : III, IV et VI </vt:lpstr>
      <vt:lpstr>Nerf trijumeau V</vt:lpstr>
      <vt:lpstr>Nerf ophtalmique V1</vt:lpstr>
      <vt:lpstr>Nerf maxillaire V2</vt:lpstr>
      <vt:lpstr>Nerf mandibulaire V3</vt:lpstr>
      <vt:lpstr>Nerf facial VII</vt:lpstr>
      <vt:lpstr>Nerf facial VII (moteur)</vt:lpstr>
      <vt:lpstr>Nerf facial VII bis (sensitif)</vt:lpstr>
      <vt:lpstr>Nerf vestibulocochléaire nerf auditif VIII</vt:lpstr>
      <vt:lpstr>Nerf glosso-pharyngien IX</vt:lpstr>
      <vt:lpstr>Nerf pneumogastrique ou vague X</vt:lpstr>
      <vt:lpstr>Nerf spinal XI</vt:lpstr>
      <vt:lpstr>Nerf hypoglosse XII</vt:lpstr>
      <vt:lpstr>SN autonome</vt:lpstr>
      <vt:lpstr>Chapitre 1 : anatomie du SNP</vt:lpstr>
      <vt:lpstr>Anatomie microscopique</vt:lpstr>
      <vt:lpstr>Cellule de Schwann</vt:lpstr>
      <vt:lpstr>Taille des axones</vt:lpstr>
      <vt:lpstr>Réflexe myotatique</vt:lpstr>
      <vt:lpstr>Taille des axones</vt:lpstr>
      <vt:lpstr>Taille des axones</vt:lpstr>
      <vt:lpstr>Neuropathies périphériques</vt:lpstr>
      <vt:lpstr>Le potentiel d’action</vt:lpstr>
      <vt:lpstr>Conduction nerveuse</vt:lpstr>
      <vt:lpstr>Réflexe myotatique</vt:lpstr>
      <vt:lpstr>Les neurotransmetteurs</vt:lpstr>
      <vt:lpstr>Commande réflexe + volontaire</vt:lpstr>
      <vt:lpstr>http://enmgblog.blogspot.be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Neuropathies périphériques</dc:title>
  <dc:creator>Francois Wang</dc:creator>
  <cp:lastModifiedBy>Francois Wang</cp:lastModifiedBy>
  <cp:revision>73</cp:revision>
  <dcterms:created xsi:type="dcterms:W3CDTF">2015-11-22T14:49:56Z</dcterms:created>
  <dcterms:modified xsi:type="dcterms:W3CDTF">2015-11-22T16:36:08Z</dcterms:modified>
</cp:coreProperties>
</file>