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56" r:id="rId3"/>
    <p:sldId id="260" r:id="rId4"/>
    <p:sldId id="259" r:id="rId5"/>
    <p:sldId id="258" r:id="rId6"/>
    <p:sldId id="262" r:id="rId7"/>
    <p:sldId id="263" r:id="rId8"/>
    <p:sldId id="265" r:id="rId9"/>
    <p:sldId id="266" r:id="rId10"/>
    <p:sldId id="267" r:id="rId11"/>
    <p:sldId id="271" r:id="rId12"/>
    <p:sldId id="272" r:id="rId13"/>
    <p:sldId id="270" r:id="rId14"/>
    <p:sldId id="275" r:id="rId15"/>
    <p:sldId id="276" r:id="rId16"/>
    <p:sldId id="283" r:id="rId17"/>
    <p:sldId id="278" r:id="rId18"/>
    <p:sldId id="281" r:id="rId19"/>
    <p:sldId id="280" r:id="rId20"/>
    <p:sldId id="279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91" autoAdjust="0"/>
    <p:restoredTop sz="94660"/>
  </p:normalViewPr>
  <p:slideViewPr>
    <p:cSldViewPr snapToGrid="0">
      <p:cViewPr>
        <p:scale>
          <a:sx n="100" d="100"/>
          <a:sy n="100" d="100"/>
        </p:scale>
        <p:origin x="-78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3871-66B5-4CB6-86CB-4A627D9610A7}" type="datetimeFigureOut">
              <a:rPr lang="fr-FR"/>
              <a:pPr/>
              <a:t>05/09/2015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46E15-E8FB-49CE-A6BA-6DEAE921A3E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141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3606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52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4279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2464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777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2426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5484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4335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5711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9277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327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4374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7738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738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711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749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506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1485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7289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6E15-E8FB-49CE-A6BA-6DEAE921A3E4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465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82377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473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83059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8958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05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2736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8713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6332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68025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22899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64036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9EB9-8F77-4A40-8034-33EBB2D9EA75}" type="datetimeFigureOut">
              <a:rPr lang="fr-BE" smtClean="0"/>
              <a:pPr/>
              <a:t>5/09/2015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FB14-85F3-4203-B694-661E3CC57702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54976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Hd96-jH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reedictionary.com/opportuni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Claire Gavray, </a:t>
            </a:r>
            <a:br>
              <a:rPr lang="fr-BE" dirty="0" smtClean="0"/>
            </a:br>
            <a:r>
              <a:rPr lang="fr-BE" dirty="0" err="1" smtClean="0"/>
              <a:t>University</a:t>
            </a:r>
            <a:r>
              <a:rPr lang="fr-BE" dirty="0" smtClean="0"/>
              <a:t> of </a:t>
            </a:r>
            <a:r>
              <a:rPr lang="fr-BE" dirty="0" err="1" smtClean="0"/>
              <a:t>Liege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z="4000" dirty="0" err="1" smtClean="0"/>
              <a:t>Binge</a:t>
            </a:r>
            <a:r>
              <a:rPr lang="fr-BE" sz="4000" dirty="0" smtClean="0"/>
              <a:t> </a:t>
            </a:r>
            <a:r>
              <a:rPr lang="fr-BE" sz="4000" dirty="0" err="1" smtClean="0"/>
              <a:t>Drinking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xmlns="" val="15418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1122"/>
          </a:xfrm>
        </p:spPr>
        <p:txBody>
          <a:bodyPr>
            <a:normAutofit/>
          </a:bodyPr>
          <a:lstStyle/>
          <a:p>
            <a:r>
              <a:rPr lang="fr-BE" sz="2800" dirty="0" err="1" smtClean="0"/>
              <a:t>freq</a:t>
            </a:r>
            <a:r>
              <a:rPr lang="fr-BE" sz="2800" dirty="0" smtClean="0"/>
              <a:t>. </a:t>
            </a:r>
            <a:r>
              <a:rPr lang="fr-BE" sz="2800" dirty="0" err="1" smtClean="0"/>
              <a:t>binge</a:t>
            </a:r>
            <a:r>
              <a:rPr lang="fr-BE" sz="2800" dirty="0" smtClean="0"/>
              <a:t> </a:t>
            </a:r>
            <a:r>
              <a:rPr lang="fr-BE" sz="2800" dirty="0" err="1" smtClean="0"/>
              <a:t>drinking</a:t>
            </a:r>
            <a:r>
              <a:rPr lang="fr-BE" sz="2800" dirty="0" smtClean="0"/>
              <a:t> </a:t>
            </a:r>
            <a:r>
              <a:rPr lang="fr-BE" sz="2800" dirty="0" err="1" smtClean="0"/>
              <a:t>sign.linked</a:t>
            </a:r>
            <a:r>
              <a:rPr lang="fr-BE" sz="2800" dirty="0" smtClean="0"/>
              <a:t> to </a:t>
            </a:r>
            <a:r>
              <a:rPr lang="fr-BE" sz="2800" dirty="0" err="1" smtClean="0">
                <a:solidFill>
                  <a:srgbClr val="FF0000"/>
                </a:solidFill>
              </a:rPr>
              <a:t>age</a:t>
            </a:r>
            <a:r>
              <a:rPr lang="fr-BE" sz="2800" dirty="0" smtClean="0">
                <a:solidFill>
                  <a:srgbClr val="FF0000"/>
                </a:solidFill>
              </a:rPr>
              <a:t>     not to </a:t>
            </a:r>
            <a:r>
              <a:rPr lang="fr-BE" sz="2800" dirty="0" err="1" smtClean="0">
                <a:solidFill>
                  <a:srgbClr val="FF0000"/>
                </a:solidFill>
              </a:rPr>
              <a:t>gender</a:t>
            </a:r>
            <a:r>
              <a:rPr lang="fr-BE" sz="2800" dirty="0" smtClean="0">
                <a:solidFill>
                  <a:srgbClr val="FF0000"/>
                </a:solidFill>
              </a:rPr>
              <a:t> group &gt;</a:t>
            </a:r>
            <a:br>
              <a:rPr lang="fr-BE" sz="2800" dirty="0" smtClean="0">
                <a:solidFill>
                  <a:srgbClr val="FF0000"/>
                </a:solidFill>
              </a:rPr>
            </a:br>
            <a:r>
              <a:rPr lang="fr-BE" sz="2800" dirty="0" smtClean="0">
                <a:solidFill>
                  <a:srgbClr val="FF0000"/>
                </a:solidFill>
              </a:rPr>
              <a:t>                                                                 </a:t>
            </a:r>
            <a:r>
              <a:rPr lang="fr-BE" sz="2800" i="1" dirty="0" err="1" smtClean="0">
                <a:solidFill>
                  <a:srgbClr val="FF0000"/>
                </a:solidFill>
              </a:rPr>
              <a:t>nothing</a:t>
            </a:r>
            <a:r>
              <a:rPr lang="fr-BE" sz="2800" i="1" dirty="0" smtClean="0">
                <a:solidFill>
                  <a:srgbClr val="FF0000"/>
                </a:solidFill>
              </a:rPr>
              <a:t> to </a:t>
            </a:r>
            <a:r>
              <a:rPr lang="fr-BE" sz="2800" i="1" dirty="0" err="1" smtClean="0">
                <a:solidFill>
                  <a:srgbClr val="FF0000"/>
                </a:solidFill>
              </a:rPr>
              <a:t>add</a:t>
            </a:r>
            <a:r>
              <a:rPr lang="fr-BE" sz="2800" i="1" dirty="0" smtClean="0">
                <a:solidFill>
                  <a:srgbClr val="FF0000"/>
                </a:solidFill>
              </a:rPr>
              <a:t> ?    </a:t>
            </a:r>
            <a:endParaRPr lang="fr-BE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349167"/>
              </p:ext>
            </p:extLst>
          </p:nvPr>
        </p:nvGraphicFramePr>
        <p:xfrm>
          <a:off x="739035" y="2656840"/>
          <a:ext cx="5115665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2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1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51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48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/last </a:t>
                      </a:r>
                      <a:r>
                        <a:rPr lang="fr-BE" sz="2800" dirty="0" err="1">
                          <a:effectLst/>
                        </a:rPr>
                        <a:t>month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 smtClean="0">
                          <a:effectLst/>
                        </a:rPr>
                        <a:t>14 y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 smtClean="0">
                          <a:effectLst/>
                        </a:rPr>
                        <a:t>15 y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 smtClean="0">
                          <a:effectLst/>
                        </a:rPr>
                        <a:t>16 y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 smtClean="0">
                          <a:effectLst/>
                        </a:rPr>
                        <a:t>17 y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never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73%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64%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54%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46%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once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10%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12%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>
                          <a:effectLst/>
                        </a:rPr>
                        <a:t>10%</a:t>
                      </a:r>
                      <a:endParaRPr lang="fr-B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7 %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more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17%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24%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36%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800" dirty="0">
                          <a:effectLst/>
                        </a:rPr>
                        <a:t>47%</a:t>
                      </a:r>
                      <a:endParaRPr lang="fr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3651322"/>
              </p:ext>
            </p:extLst>
          </p:nvPr>
        </p:nvGraphicFramePr>
        <p:xfrm>
          <a:off x="7335285" y="2668645"/>
          <a:ext cx="3133090" cy="232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/last </a:t>
                      </a:r>
                      <a:r>
                        <a:rPr lang="fr-BE" sz="2800" kern="1200" dirty="0" err="1">
                          <a:effectLst/>
                        </a:rPr>
                        <a:t>month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girls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boys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never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66%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64%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once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12%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10%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more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22%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26%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32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4100"/>
          </a:xfrm>
        </p:spPr>
        <p:txBody>
          <a:bodyPr>
            <a:normAutofit fontScale="90000"/>
          </a:bodyPr>
          <a:lstStyle/>
          <a:p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200" dirty="0" smtClean="0"/>
              <a:t>links </a:t>
            </a:r>
            <a:r>
              <a:rPr lang="fr-BE" sz="2200" dirty="0" err="1" smtClean="0"/>
              <a:t>between</a:t>
            </a:r>
            <a:r>
              <a:rPr lang="fr-BE" sz="2200" dirty="0" smtClean="0"/>
              <a:t> ‘</a:t>
            </a:r>
            <a:r>
              <a:rPr lang="fr-BE" sz="2200" dirty="0" err="1" smtClean="0"/>
              <a:t>binge</a:t>
            </a:r>
            <a:r>
              <a:rPr lang="fr-BE" sz="2200" dirty="0" smtClean="0"/>
              <a:t> drinking at least once over the last month’ and potential </a:t>
            </a:r>
            <a:r>
              <a:rPr lang="fr-BE" sz="2200" dirty="0" err="1" smtClean="0"/>
              <a:t>significant</a:t>
            </a:r>
            <a:r>
              <a:rPr lang="fr-BE" sz="2200" dirty="0" smtClean="0"/>
              <a:t> variables/ </a:t>
            </a:r>
            <a:r>
              <a:rPr lang="fr-BE" sz="2200" dirty="0" err="1" smtClean="0"/>
              <a:t>litterature</a:t>
            </a:r>
            <a:r>
              <a:rPr lang="fr-BE" sz="2200" dirty="0" smtClean="0"/>
              <a:t>  -P </a:t>
            </a:r>
            <a:r>
              <a:rPr lang="fr-BE" sz="2200" dirty="0"/>
              <a:t>significant </a:t>
            </a:r>
            <a:r>
              <a:rPr lang="fr-BE" sz="2200" dirty="0" smtClean="0"/>
              <a:t>when &lt;0.05 –  more concerned on the  total group (G + B) :</a:t>
            </a:r>
            <a:r>
              <a:rPr lang="fr-BE" sz="2200" dirty="0"/>
              <a:t/>
            </a:r>
            <a:br>
              <a:rPr lang="fr-BE" sz="2200" dirty="0"/>
            </a:br>
            <a:endParaRPr lang="fr-BE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905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BE" sz="2000" dirty="0" smtClean="0"/>
          </a:p>
          <a:p>
            <a:r>
              <a:rPr lang="fr-BE" sz="2200" dirty="0" smtClean="0"/>
              <a:t>Increase of </a:t>
            </a:r>
            <a:r>
              <a:rPr lang="fr-BE" sz="2200" dirty="0" err="1" smtClean="0">
                <a:solidFill>
                  <a:srgbClr val="000000"/>
                </a:solidFill>
              </a:rPr>
              <a:t>serious</a:t>
            </a:r>
            <a:r>
              <a:rPr lang="fr-BE" sz="2200" dirty="0" smtClean="0">
                <a:solidFill>
                  <a:srgbClr val="000000"/>
                </a:solidFill>
              </a:rPr>
              <a:t> accident </a:t>
            </a:r>
            <a:r>
              <a:rPr lang="fr-BE" sz="2200" dirty="0" smtClean="0"/>
              <a:t>-  </a:t>
            </a:r>
            <a:r>
              <a:rPr lang="fr-BE" sz="2200" dirty="0" smtClean="0">
                <a:solidFill>
                  <a:srgbClr val="FF0000"/>
                </a:solidFill>
              </a:rPr>
              <a:t>no </a:t>
            </a:r>
            <a:r>
              <a:rPr lang="fr-BE" sz="2200" dirty="0" err="1" smtClean="0">
                <a:solidFill>
                  <a:srgbClr val="FF0000"/>
                </a:solidFill>
              </a:rPr>
              <a:t>link</a:t>
            </a:r>
            <a:r>
              <a:rPr lang="fr-BE" sz="2200" dirty="0" smtClean="0">
                <a:solidFill>
                  <a:srgbClr val="FF0000"/>
                </a:solidFill>
              </a:rPr>
              <a:t> </a:t>
            </a:r>
            <a:r>
              <a:rPr lang="fr-BE" sz="2200" dirty="0" err="1" smtClean="0">
                <a:solidFill>
                  <a:srgbClr val="FF0000"/>
                </a:solidFill>
              </a:rPr>
              <a:t>with</a:t>
            </a:r>
            <a:r>
              <a:rPr lang="fr-BE" sz="2200" dirty="0" smtClean="0">
                <a:solidFill>
                  <a:srgbClr val="FF0000"/>
                </a:solidFill>
              </a:rPr>
              <a:t> victimization</a:t>
            </a:r>
          </a:p>
          <a:p>
            <a:r>
              <a:rPr lang="fr-BE" sz="2200" dirty="0" err="1" smtClean="0"/>
              <a:t>drug</a:t>
            </a:r>
            <a:r>
              <a:rPr lang="fr-BE" sz="2200" dirty="0" smtClean="0"/>
              <a:t> consumption over the last month</a:t>
            </a:r>
          </a:p>
          <a:p>
            <a:r>
              <a:rPr lang="fr-BE" sz="2200" dirty="0" smtClean="0"/>
              <a:t>A larger </a:t>
            </a:r>
            <a:r>
              <a:rPr lang="fr-BE" sz="2200" dirty="0" err="1" smtClean="0"/>
              <a:t>number</a:t>
            </a:r>
            <a:r>
              <a:rPr lang="fr-BE" sz="2200" dirty="0" smtClean="0"/>
              <a:t> of </a:t>
            </a:r>
            <a:r>
              <a:rPr lang="fr-BE" sz="2200" dirty="0" err="1" smtClean="0"/>
              <a:t>deviant</a:t>
            </a:r>
            <a:r>
              <a:rPr lang="fr-BE" sz="2200" dirty="0" smtClean="0"/>
              <a:t> </a:t>
            </a:r>
            <a:r>
              <a:rPr lang="fr-BE" sz="2200" dirty="0" err="1" smtClean="0"/>
              <a:t>behaviours</a:t>
            </a:r>
            <a:r>
              <a:rPr lang="fr-BE" sz="2200" dirty="0" smtClean="0"/>
              <a:t> over the last year: grafiti , vandalism, burglary and shoplifting, theft (general and of/in vehicule),  extorsion, wearing a ‘weapon’, assault, group fighting</a:t>
            </a:r>
          </a:p>
          <a:p>
            <a:r>
              <a:rPr lang="fr-BE" sz="2200" dirty="0" smtClean="0"/>
              <a:t>Saying having done something  illegal for fun</a:t>
            </a:r>
          </a:p>
          <a:p>
            <a:r>
              <a:rPr lang="fr-BE" sz="2200" dirty="0" err="1" smtClean="0"/>
              <a:t>Having</a:t>
            </a:r>
            <a:r>
              <a:rPr lang="fr-BE" sz="2200" dirty="0" smtClean="0"/>
              <a:t> </a:t>
            </a:r>
            <a:r>
              <a:rPr lang="fr-BE" sz="2200" dirty="0" err="1" smtClean="0"/>
              <a:t>frightened</a:t>
            </a:r>
            <a:r>
              <a:rPr lang="fr-BE" sz="2200" dirty="0" smtClean="0"/>
              <a:t>  people for the  fun</a:t>
            </a:r>
          </a:p>
          <a:p>
            <a:r>
              <a:rPr lang="fr-BE" sz="2200" dirty="0" smtClean="0"/>
              <a:t>Meeting friends who have already done illegal things </a:t>
            </a:r>
          </a:p>
          <a:p>
            <a:r>
              <a:rPr lang="fr-BE" sz="2200" dirty="0" err="1" smtClean="0"/>
              <a:t>Being</a:t>
            </a:r>
            <a:r>
              <a:rPr lang="fr-BE" sz="2200" dirty="0" smtClean="0"/>
              <a:t> </a:t>
            </a:r>
            <a:r>
              <a:rPr lang="fr-BE" sz="2200" dirty="0" err="1" smtClean="0"/>
              <a:t>Belgian</a:t>
            </a:r>
            <a:r>
              <a:rPr lang="fr-BE" sz="2200" dirty="0" smtClean="0"/>
              <a:t> or of </a:t>
            </a:r>
            <a:r>
              <a:rPr lang="fr-BE" sz="2200" dirty="0" err="1" smtClean="0"/>
              <a:t>Belgian</a:t>
            </a:r>
            <a:r>
              <a:rPr lang="fr-BE" sz="2200" dirty="0" smtClean="0"/>
              <a:t> </a:t>
            </a:r>
            <a:r>
              <a:rPr lang="fr-BE" sz="2200" dirty="0" err="1" smtClean="0"/>
              <a:t>origin</a:t>
            </a:r>
            <a:r>
              <a:rPr lang="fr-BE" sz="2200" dirty="0" smtClean="0"/>
              <a:t> / </a:t>
            </a:r>
            <a:r>
              <a:rPr lang="fr-BE" sz="2200" dirty="0" err="1" smtClean="0"/>
              <a:t>foreign</a:t>
            </a:r>
            <a:endParaRPr lang="fr-BE" sz="2200" dirty="0" smtClean="0"/>
          </a:p>
          <a:p>
            <a:r>
              <a:rPr lang="fr-BE" sz="2200" dirty="0" err="1" smtClean="0"/>
              <a:t>Receiving</a:t>
            </a:r>
            <a:r>
              <a:rPr lang="fr-BE" sz="2200" dirty="0" smtClean="0"/>
              <a:t> few </a:t>
            </a:r>
            <a:r>
              <a:rPr lang="fr-BE" sz="2200" dirty="0" err="1" smtClean="0"/>
              <a:t>emotional</a:t>
            </a:r>
            <a:r>
              <a:rPr lang="fr-BE" sz="2200" dirty="0" smtClean="0"/>
              <a:t> support from parents - </a:t>
            </a:r>
            <a:r>
              <a:rPr lang="fr-BE" sz="2200" dirty="0" smtClean="0">
                <a:solidFill>
                  <a:srgbClr val="FF0000"/>
                </a:solidFill>
              </a:rPr>
              <a:t>no effect on </a:t>
            </a:r>
            <a:r>
              <a:rPr lang="fr-BE" sz="2200" dirty="0" err="1" smtClean="0">
                <a:solidFill>
                  <a:srgbClr val="FF0000"/>
                </a:solidFill>
              </a:rPr>
              <a:t>economic</a:t>
            </a:r>
            <a:r>
              <a:rPr lang="fr-BE" sz="2200" dirty="0" smtClean="0">
                <a:solidFill>
                  <a:srgbClr val="FF0000"/>
                </a:solidFill>
              </a:rPr>
              <a:t> </a:t>
            </a:r>
            <a:r>
              <a:rPr lang="fr-BE" sz="2200" dirty="0" err="1" smtClean="0">
                <a:solidFill>
                  <a:srgbClr val="FF0000"/>
                </a:solidFill>
              </a:rPr>
              <a:t>welfare</a:t>
            </a:r>
            <a:r>
              <a:rPr lang="fr-BE" sz="2200" dirty="0" smtClean="0">
                <a:solidFill>
                  <a:srgbClr val="FF0000"/>
                </a:solidFill>
              </a:rPr>
              <a:t> of the family</a:t>
            </a:r>
          </a:p>
          <a:p>
            <a:r>
              <a:rPr lang="fr-BE" sz="2200" dirty="0" err="1" smtClean="0"/>
              <a:t>Hanging</a:t>
            </a:r>
            <a:r>
              <a:rPr lang="fr-BE" sz="2200" dirty="0" smtClean="0"/>
              <a:t> out in </a:t>
            </a:r>
            <a:r>
              <a:rPr lang="fr-BE" sz="2200" dirty="0" err="1" smtClean="0"/>
              <a:t>parks</a:t>
            </a:r>
            <a:r>
              <a:rPr lang="fr-BE" sz="2200" dirty="0" smtClean="0"/>
              <a:t>, </a:t>
            </a:r>
            <a:r>
              <a:rPr lang="fr-BE" sz="2200" dirty="0" err="1" smtClean="0"/>
              <a:t>streets</a:t>
            </a:r>
            <a:r>
              <a:rPr lang="fr-BE" sz="2200" dirty="0" smtClean="0"/>
              <a:t>…</a:t>
            </a:r>
          </a:p>
          <a:p>
            <a:r>
              <a:rPr lang="fr-BE" sz="2200" dirty="0" smtClean="0"/>
              <a:t>Not </a:t>
            </a:r>
            <a:r>
              <a:rPr lang="fr-BE" sz="2200" dirty="0" err="1" smtClean="0"/>
              <a:t>much</a:t>
            </a:r>
            <a:r>
              <a:rPr lang="fr-BE" sz="2200" dirty="0" smtClean="0"/>
              <a:t> </a:t>
            </a:r>
            <a:r>
              <a:rPr lang="fr-BE" sz="2200" dirty="0" err="1" smtClean="0"/>
              <a:t>studying</a:t>
            </a:r>
            <a:r>
              <a:rPr lang="fr-BE" sz="2200" dirty="0" smtClean="0"/>
              <a:t> or </a:t>
            </a:r>
            <a:r>
              <a:rPr lang="fr-BE" sz="2200" dirty="0" err="1" smtClean="0"/>
              <a:t>working</a:t>
            </a:r>
            <a:r>
              <a:rPr lang="fr-BE" sz="2200" dirty="0" smtClean="0"/>
              <a:t>  for school, having repeated grades, truancy </a:t>
            </a:r>
            <a:r>
              <a:rPr lang="fr-BE" sz="2200" dirty="0"/>
              <a:t>during the last year </a:t>
            </a:r>
          </a:p>
          <a:p>
            <a:pPr marL="0" indent="0">
              <a:buNone/>
            </a:pPr>
            <a:r>
              <a:rPr lang="fr-BE" sz="2200" dirty="0" smtClean="0"/>
              <a:t>   </a:t>
            </a:r>
            <a:r>
              <a:rPr lang="fr-BE" sz="2200" dirty="0"/>
              <a:t> </a:t>
            </a:r>
            <a:r>
              <a:rPr lang="fr-BE" sz="2200" dirty="0" err="1"/>
              <a:t>wishing</a:t>
            </a:r>
            <a:r>
              <a:rPr lang="fr-BE" sz="2200" dirty="0"/>
              <a:t> to </a:t>
            </a:r>
            <a:r>
              <a:rPr lang="fr-BE" sz="2200" dirty="0" err="1"/>
              <a:t>leave</a:t>
            </a:r>
            <a:r>
              <a:rPr lang="fr-BE" sz="2200" dirty="0"/>
              <a:t> </a:t>
            </a:r>
            <a:r>
              <a:rPr lang="fr-BE" sz="2200" dirty="0" err="1"/>
              <a:t>school</a:t>
            </a:r>
            <a:r>
              <a:rPr lang="fr-BE" sz="2200" dirty="0"/>
              <a:t> </a:t>
            </a:r>
            <a:r>
              <a:rPr lang="fr-BE" sz="2200" dirty="0" err="1"/>
              <a:t>relatively</a:t>
            </a:r>
            <a:r>
              <a:rPr lang="fr-BE" sz="2200" dirty="0"/>
              <a:t> </a:t>
            </a:r>
            <a:r>
              <a:rPr lang="fr-BE" sz="2200" dirty="0" err="1"/>
              <a:t>early</a:t>
            </a:r>
            <a:r>
              <a:rPr lang="fr-BE" sz="2200" dirty="0"/>
              <a:t> to enter the labour </a:t>
            </a:r>
            <a:r>
              <a:rPr lang="fr-BE" sz="2200" dirty="0" err="1"/>
              <a:t>market</a:t>
            </a:r>
            <a:r>
              <a:rPr lang="fr-BE" sz="2200" dirty="0"/>
              <a:t>   </a:t>
            </a:r>
            <a:endParaRPr lang="fr-BE" sz="2200" dirty="0" smtClean="0"/>
          </a:p>
          <a:p>
            <a:pPr marL="0" indent="0">
              <a:buNone/>
            </a:pPr>
            <a:r>
              <a:rPr lang="fr-BE" sz="2200" dirty="0" smtClean="0"/>
              <a:t>   ! </a:t>
            </a:r>
            <a:r>
              <a:rPr lang="fr-BE" sz="2200" dirty="0" smtClean="0">
                <a:solidFill>
                  <a:srgbClr val="FF0000"/>
                </a:solidFill>
              </a:rPr>
              <a:t>but  no </a:t>
            </a:r>
            <a:r>
              <a:rPr lang="fr-BE" sz="2200" dirty="0" err="1" smtClean="0">
                <a:solidFill>
                  <a:srgbClr val="FF0000"/>
                </a:solidFill>
              </a:rPr>
              <a:t>effect</a:t>
            </a:r>
            <a:r>
              <a:rPr lang="fr-BE" sz="2200" dirty="0" smtClean="0">
                <a:solidFill>
                  <a:srgbClr val="FF0000"/>
                </a:solidFill>
              </a:rPr>
              <a:t> of the </a:t>
            </a:r>
            <a:r>
              <a:rPr lang="fr-BE" sz="2200" dirty="0" err="1" smtClean="0">
                <a:solidFill>
                  <a:srgbClr val="FF0000"/>
                </a:solidFill>
              </a:rPr>
              <a:t>school</a:t>
            </a:r>
            <a:r>
              <a:rPr lang="fr-BE" sz="2200" dirty="0" smtClean="0">
                <a:solidFill>
                  <a:srgbClr val="FF0000"/>
                </a:solidFill>
              </a:rPr>
              <a:t> section (</a:t>
            </a:r>
            <a:r>
              <a:rPr lang="fr-BE" sz="2200" dirty="0" err="1" smtClean="0">
                <a:solidFill>
                  <a:srgbClr val="FF0000"/>
                </a:solidFill>
              </a:rPr>
              <a:t>general</a:t>
            </a:r>
            <a:r>
              <a:rPr lang="fr-BE" sz="2200" dirty="0" smtClean="0">
                <a:solidFill>
                  <a:srgbClr val="FF0000"/>
                </a:solidFill>
              </a:rPr>
              <a:t> </a:t>
            </a:r>
            <a:r>
              <a:rPr lang="fr-BE" sz="2200" dirty="0">
                <a:solidFill>
                  <a:srgbClr val="FF0000"/>
                </a:solidFill>
              </a:rPr>
              <a:t>, </a:t>
            </a:r>
            <a:r>
              <a:rPr lang="fr-BE" sz="2200" dirty="0" err="1">
                <a:solidFill>
                  <a:srgbClr val="FF0000"/>
                </a:solidFill>
              </a:rPr>
              <a:t>technical</a:t>
            </a:r>
            <a:r>
              <a:rPr lang="fr-BE" sz="2200" dirty="0">
                <a:solidFill>
                  <a:srgbClr val="FF0000"/>
                </a:solidFill>
              </a:rPr>
              <a:t>, </a:t>
            </a:r>
            <a:r>
              <a:rPr lang="fr-BE" sz="2200" dirty="0" err="1" smtClean="0">
                <a:solidFill>
                  <a:srgbClr val="FF0000"/>
                </a:solidFill>
              </a:rPr>
              <a:t>vocational</a:t>
            </a:r>
            <a:r>
              <a:rPr lang="fr-BE" sz="2200" dirty="0" smtClean="0">
                <a:solidFill>
                  <a:srgbClr val="FF0000"/>
                </a:solidFill>
              </a:rPr>
              <a:t>) - </a:t>
            </a:r>
            <a:r>
              <a:rPr lang="fr-BE" sz="2200" dirty="0">
                <a:solidFill>
                  <a:srgbClr val="FF0000"/>
                </a:solidFill>
              </a:rPr>
              <a:t>No </a:t>
            </a:r>
            <a:r>
              <a:rPr lang="fr-BE" sz="2200" dirty="0" err="1">
                <a:solidFill>
                  <a:srgbClr val="FF0000"/>
                </a:solidFill>
              </a:rPr>
              <a:t>effect</a:t>
            </a:r>
            <a:r>
              <a:rPr lang="fr-BE" sz="2200" dirty="0">
                <a:solidFill>
                  <a:srgbClr val="FF0000"/>
                </a:solidFill>
              </a:rPr>
              <a:t> of </a:t>
            </a:r>
            <a:r>
              <a:rPr lang="fr-BE" sz="2200" dirty="0" err="1">
                <a:solidFill>
                  <a:srgbClr val="FF0000"/>
                </a:solidFill>
              </a:rPr>
              <a:t>school</a:t>
            </a:r>
            <a:r>
              <a:rPr lang="fr-BE" sz="2200" dirty="0">
                <a:solidFill>
                  <a:srgbClr val="FF0000"/>
                </a:solidFill>
              </a:rPr>
              <a:t> </a:t>
            </a:r>
            <a:r>
              <a:rPr lang="fr-BE" sz="2200" dirty="0" err="1" smtClean="0">
                <a:solidFill>
                  <a:srgbClr val="FF0000"/>
                </a:solidFill>
              </a:rPr>
              <a:t>achievment</a:t>
            </a:r>
            <a:r>
              <a:rPr lang="fr-BE" sz="2200" dirty="0" smtClean="0">
                <a:solidFill>
                  <a:srgbClr val="FF0000"/>
                </a:solidFill>
              </a:rPr>
              <a:t> –</a:t>
            </a:r>
          </a:p>
          <a:p>
            <a:pPr marL="0" indent="0">
              <a:buNone/>
            </a:pPr>
            <a:r>
              <a:rPr lang="fr-BE" sz="2200" dirty="0" smtClean="0"/>
              <a:t>*  </a:t>
            </a:r>
            <a:r>
              <a:rPr lang="fr-BE" sz="2200" dirty="0" err="1" smtClean="0"/>
              <a:t>Doubting</a:t>
            </a:r>
            <a:r>
              <a:rPr lang="fr-BE" sz="2200" dirty="0" smtClean="0"/>
              <a:t> oneself! </a:t>
            </a:r>
            <a:r>
              <a:rPr lang="fr-BE" sz="2200" dirty="0" smtClean="0">
                <a:solidFill>
                  <a:srgbClr val="FF0000"/>
                </a:solidFill>
              </a:rPr>
              <a:t>But no effect of feeling bad, having dark thoughts or not feeling loved</a:t>
            </a:r>
            <a:r>
              <a:rPr lang="fr-BE" sz="2200" dirty="0" smtClean="0"/>
              <a:t>. </a:t>
            </a:r>
            <a:endParaRPr lang="fr-BE" sz="2200" dirty="0"/>
          </a:p>
          <a:p>
            <a:r>
              <a:rPr lang="fr-BE" sz="2200" dirty="0" smtClean="0"/>
              <a:t>Living with no parent!  Effect of the problematic alcohol consumption of parent(s) - </a:t>
            </a:r>
            <a:r>
              <a:rPr lang="fr-BE" sz="2200" dirty="0" smtClean="0">
                <a:solidFill>
                  <a:srgbClr val="FF0000"/>
                </a:solidFill>
              </a:rPr>
              <a:t>but no effect of divorce</a:t>
            </a:r>
          </a:p>
        </p:txBody>
      </p:sp>
    </p:spTree>
    <p:extLst>
      <p:ext uri="{BB962C8B-B14F-4D97-AF65-F5344CB8AC3E}">
        <p14:creationId xmlns:p14="http://schemas.microsoft.com/office/powerpoint/2010/main" xmlns="" val="13891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000" dirty="0" err="1"/>
              <a:t>Having</a:t>
            </a:r>
            <a:r>
              <a:rPr lang="fr-BE" sz="2000" dirty="0"/>
              <a:t> a </a:t>
            </a:r>
            <a:r>
              <a:rPr lang="fr-BE" sz="2000" dirty="0" err="1"/>
              <a:t>regular</a:t>
            </a:r>
            <a:r>
              <a:rPr lang="fr-BE" sz="2000" dirty="0"/>
              <a:t> group </a:t>
            </a:r>
            <a:r>
              <a:rPr lang="fr-BE" sz="2000" dirty="0" smtClean="0"/>
              <a:t>of affiliation</a:t>
            </a:r>
            <a:endParaRPr lang="fr-BE" sz="2000" dirty="0"/>
          </a:p>
          <a:p>
            <a:r>
              <a:rPr lang="fr-BE" sz="2000" dirty="0" err="1"/>
              <a:t>Spending</a:t>
            </a:r>
            <a:r>
              <a:rPr lang="fr-BE" sz="2000" dirty="0"/>
              <a:t> </a:t>
            </a:r>
            <a:r>
              <a:rPr lang="fr-BE" sz="2000" dirty="0" err="1"/>
              <a:t>most</a:t>
            </a:r>
            <a:r>
              <a:rPr lang="fr-BE" sz="2000" dirty="0"/>
              <a:t> of </a:t>
            </a:r>
            <a:r>
              <a:rPr lang="fr-BE" sz="2000" dirty="0" smtClean="0"/>
              <a:t>the free  time </a:t>
            </a:r>
            <a:r>
              <a:rPr lang="fr-BE" sz="2000" dirty="0" err="1"/>
              <a:t>with</a:t>
            </a:r>
            <a:r>
              <a:rPr lang="fr-BE" sz="2000" dirty="0"/>
              <a:t> a large group of </a:t>
            </a:r>
            <a:r>
              <a:rPr lang="fr-BE" sz="2000" dirty="0" err="1"/>
              <a:t>friends</a:t>
            </a:r>
            <a:endParaRPr lang="fr-BE" sz="2000" dirty="0"/>
          </a:p>
          <a:p>
            <a:r>
              <a:rPr lang="fr-BE" sz="2000" dirty="0"/>
              <a:t>Taking very few meals in </a:t>
            </a:r>
            <a:r>
              <a:rPr lang="fr-BE" sz="2000" dirty="0" smtClean="0"/>
              <a:t>family</a:t>
            </a:r>
            <a:endParaRPr lang="fr-BE" sz="2000" dirty="0"/>
          </a:p>
          <a:p>
            <a:r>
              <a:rPr lang="fr-BE" sz="2000" dirty="0" err="1"/>
              <a:t>Going</a:t>
            </a:r>
            <a:r>
              <a:rPr lang="fr-BE" sz="2000" dirty="0"/>
              <a:t> out </a:t>
            </a:r>
            <a:r>
              <a:rPr lang="fr-BE" sz="2000" dirty="0" err="1" smtClean="0"/>
              <a:t>often</a:t>
            </a:r>
            <a:r>
              <a:rPr lang="fr-BE" sz="2000" dirty="0" smtClean="0"/>
              <a:t> </a:t>
            </a:r>
            <a:r>
              <a:rPr lang="fr-BE" sz="2000" dirty="0" err="1" smtClean="0"/>
              <a:t>during</a:t>
            </a:r>
            <a:r>
              <a:rPr lang="fr-BE" sz="2000" dirty="0" smtClean="0"/>
              <a:t>  the night</a:t>
            </a:r>
            <a:endParaRPr lang="fr-BE" sz="2000" dirty="0"/>
          </a:p>
          <a:p>
            <a:r>
              <a:rPr lang="fr-BE" sz="2000" dirty="0" smtClean="0"/>
              <a:t>Recent contact </a:t>
            </a:r>
            <a:r>
              <a:rPr lang="fr-BE" sz="2000" dirty="0"/>
              <a:t>with the police</a:t>
            </a:r>
          </a:p>
          <a:p>
            <a:r>
              <a:rPr lang="fr-BE" sz="2000" dirty="0" smtClean="0"/>
              <a:t>Imagining extort a friend on the value of something</a:t>
            </a:r>
          </a:p>
          <a:p>
            <a:r>
              <a:rPr lang="fr-BE" sz="2000" dirty="0" smtClean="0"/>
              <a:t>Less attached to religion</a:t>
            </a:r>
          </a:p>
          <a:p>
            <a:r>
              <a:rPr lang="fr-BE" sz="2000" dirty="0" smtClean="0"/>
              <a:t>Subscales of </a:t>
            </a:r>
            <a:r>
              <a:rPr lang="fr-BE" sz="2000" dirty="0" err="1" smtClean="0"/>
              <a:t>low</a:t>
            </a:r>
            <a:r>
              <a:rPr lang="fr-BE" sz="2000" dirty="0" smtClean="0"/>
              <a:t> </a:t>
            </a:r>
            <a:r>
              <a:rPr lang="fr-BE" sz="2000" dirty="0" err="1" smtClean="0"/>
              <a:t>selfcontrol</a:t>
            </a:r>
            <a:endParaRPr lang="fr-B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sz="2000" dirty="0" smtClean="0"/>
              <a:t>   + Self </a:t>
            </a:r>
            <a:r>
              <a:rPr lang="fr-BE" sz="2000" dirty="0" err="1" smtClean="0"/>
              <a:t>centeredness</a:t>
            </a:r>
            <a:r>
              <a:rPr lang="fr-BE" sz="2000" dirty="0" smtClean="0"/>
              <a:t> /</a:t>
            </a:r>
            <a:r>
              <a:rPr lang="fr-BE" sz="2000" dirty="0" err="1" smtClean="0"/>
              <a:t>implusivity</a:t>
            </a:r>
            <a:endParaRPr lang="fr-BE" sz="2000" dirty="0" smtClean="0"/>
          </a:p>
          <a:p>
            <a:pPr marL="0" indent="0">
              <a:buNone/>
            </a:pPr>
            <a:r>
              <a:rPr lang="fr-BE" sz="2000" dirty="0" smtClean="0"/>
              <a:t>   + </a:t>
            </a:r>
            <a:r>
              <a:rPr lang="fr-BE" sz="2000" dirty="0" err="1" smtClean="0"/>
              <a:t>Risk</a:t>
            </a:r>
            <a:r>
              <a:rPr lang="fr-BE" sz="2000" dirty="0" smtClean="0"/>
              <a:t> </a:t>
            </a:r>
            <a:r>
              <a:rPr lang="fr-BE" sz="2000" dirty="0" err="1" smtClean="0"/>
              <a:t>taking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xmlns="" val="27851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Regression analyses </a:t>
            </a:r>
            <a:r>
              <a:rPr lang="fr-BE" dirty="0" smtClean="0"/>
              <a:t>(selection forward) with those variables – looking at the </a:t>
            </a:r>
            <a:r>
              <a:rPr lang="fr-BE" dirty="0"/>
              <a:t>total sample and by gender group </a:t>
            </a:r>
            <a:r>
              <a:rPr lang="fr-BE" dirty="0" smtClean="0"/>
              <a:t>– dependant variable = </a:t>
            </a:r>
            <a:r>
              <a:rPr lang="fr-BE" i="1" dirty="0" smtClean="0"/>
              <a:t>‘ </a:t>
            </a:r>
            <a:r>
              <a:rPr lang="fr-BE" i="1" dirty="0"/>
              <a:t>at least one experience </a:t>
            </a:r>
            <a:r>
              <a:rPr lang="fr-BE" i="1" dirty="0" smtClean="0"/>
              <a:t>of binge drinking over </a:t>
            </a:r>
            <a:r>
              <a:rPr lang="fr-BE" i="1" dirty="0"/>
              <a:t>the last </a:t>
            </a:r>
            <a:r>
              <a:rPr lang="fr-BE" i="1" dirty="0" smtClean="0"/>
              <a:t>month’</a:t>
            </a:r>
            <a:endParaRPr lang="fr-BE" i="1" dirty="0"/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 marL="0" indent="0">
              <a:buNone/>
            </a:pPr>
            <a:r>
              <a:rPr lang="fr-BE" dirty="0" err="1"/>
              <a:t>our</a:t>
            </a:r>
            <a:r>
              <a:rPr lang="fr-BE" dirty="0"/>
              <a:t> questions :</a:t>
            </a:r>
          </a:p>
          <a:p>
            <a:pPr>
              <a:buFontTx/>
              <a:buChar char="-"/>
            </a:pPr>
            <a:r>
              <a:rPr lang="fr-BE" dirty="0" err="1"/>
              <a:t>Which</a:t>
            </a:r>
            <a:r>
              <a:rPr lang="fr-BE" dirty="0"/>
              <a:t> part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explained</a:t>
            </a:r>
            <a:r>
              <a:rPr lang="fr-BE" dirty="0"/>
              <a:t> by the model in </a:t>
            </a:r>
            <a:r>
              <a:rPr lang="fr-BE" dirty="0" err="1"/>
              <a:t>each</a:t>
            </a:r>
            <a:r>
              <a:rPr lang="fr-BE" dirty="0"/>
              <a:t> </a:t>
            </a:r>
            <a:r>
              <a:rPr lang="fr-BE" dirty="0" smtClean="0"/>
              <a:t>(</a:t>
            </a:r>
            <a:r>
              <a:rPr lang="fr-BE" dirty="0" err="1" smtClean="0"/>
              <a:t>sub</a:t>
            </a:r>
            <a:r>
              <a:rPr lang="fr-BE" dirty="0" smtClean="0"/>
              <a:t>)</a:t>
            </a:r>
            <a:r>
              <a:rPr lang="fr-BE" dirty="0" err="1" smtClean="0"/>
              <a:t>sample</a:t>
            </a:r>
            <a:r>
              <a:rPr lang="fr-BE" dirty="0" smtClean="0"/>
              <a:t> </a:t>
            </a:r>
            <a:r>
              <a:rPr lang="fr-BE" dirty="0"/>
              <a:t>?</a:t>
            </a:r>
          </a:p>
          <a:p>
            <a:pPr>
              <a:buFontTx/>
              <a:buChar char="-"/>
            </a:pPr>
            <a:r>
              <a:rPr lang="fr-BE" dirty="0" err="1"/>
              <a:t>Which</a:t>
            </a:r>
            <a:r>
              <a:rPr lang="fr-BE" dirty="0"/>
              <a:t> are the </a:t>
            </a:r>
            <a:r>
              <a:rPr lang="fr-BE" dirty="0" err="1"/>
              <a:t>significant</a:t>
            </a:r>
            <a:r>
              <a:rPr lang="fr-BE" dirty="0"/>
              <a:t> variables in </a:t>
            </a:r>
            <a:r>
              <a:rPr lang="fr-BE" dirty="0" err="1"/>
              <a:t>each</a:t>
            </a:r>
            <a:r>
              <a:rPr lang="fr-BE" dirty="0"/>
              <a:t> </a:t>
            </a:r>
            <a:r>
              <a:rPr lang="fr-BE" dirty="0" smtClean="0"/>
              <a:t>case </a:t>
            </a:r>
            <a:r>
              <a:rPr lang="fr-BE" dirty="0"/>
              <a:t>( p &lt; 0.05</a:t>
            </a:r>
            <a:r>
              <a:rPr lang="fr-BE" dirty="0" smtClean="0"/>
              <a:t>)</a:t>
            </a:r>
            <a:r>
              <a:rPr lang="en-US" b="1" dirty="0"/>
              <a:t> </a:t>
            </a:r>
            <a:r>
              <a:rPr lang="en-US" dirty="0" smtClean="0"/>
              <a:t>- </a:t>
            </a:r>
            <a:r>
              <a:rPr lang="en-US" dirty="0"/>
              <a:t>other </a:t>
            </a:r>
            <a:r>
              <a:rPr lang="en-US" dirty="0" smtClean="0"/>
              <a:t>characteristics remaining equal-</a:t>
            </a:r>
            <a:r>
              <a:rPr lang="fr-BE" dirty="0" smtClean="0"/>
              <a:t>?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2314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6747203"/>
              </p:ext>
            </p:extLst>
          </p:nvPr>
        </p:nvGraphicFramePr>
        <p:xfrm>
          <a:off x="1244600" y="165102"/>
          <a:ext cx="5200008" cy="6716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9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0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02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4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/ </a:t>
                      </a:r>
                      <a:r>
                        <a:rPr lang="fr-BE" sz="1800" dirty="0" smtClean="0">
                          <a:effectLst/>
                        </a:rPr>
                        <a:t>B+G    </a:t>
                      </a:r>
                      <a:r>
                        <a:rPr lang="fr-BE" sz="1800" dirty="0" err="1" smtClean="0">
                          <a:effectLst/>
                        </a:rPr>
                        <a:t>expl</a:t>
                      </a:r>
                      <a:r>
                        <a:rPr lang="fr-BE" sz="1800" dirty="0" smtClean="0">
                          <a:effectLst/>
                        </a:rPr>
                        <a:t>  .38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F value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Pr&gt; F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err="1" smtClean="0">
                          <a:effectLst/>
                        </a:rPr>
                        <a:t>Going</a:t>
                      </a:r>
                      <a:r>
                        <a:rPr lang="fr-BE" sz="1800" baseline="0" dirty="0" smtClean="0">
                          <a:effectLst/>
                        </a:rPr>
                        <a:t> out </a:t>
                      </a:r>
                      <a:r>
                        <a:rPr lang="fr-BE" sz="1800" baseline="0" dirty="0" err="1" smtClean="0">
                          <a:effectLst/>
                        </a:rPr>
                        <a:t>often</a:t>
                      </a:r>
                      <a:r>
                        <a:rPr lang="fr-BE" sz="1800" baseline="0" dirty="0" smtClean="0">
                          <a:effectLst/>
                        </a:rPr>
                        <a:t> </a:t>
                      </a:r>
                      <a:r>
                        <a:rPr lang="fr-BE" sz="1800" baseline="0" dirty="0" err="1" smtClean="0">
                          <a:effectLst/>
                        </a:rPr>
                        <a:t>during</a:t>
                      </a:r>
                      <a:r>
                        <a:rPr lang="fr-BE" sz="1800" baseline="0" dirty="0" smtClean="0">
                          <a:effectLst/>
                        </a:rPr>
                        <a:t> the n</a:t>
                      </a:r>
                      <a:r>
                        <a:rPr lang="fr-BE" sz="1800" dirty="0" smtClean="0">
                          <a:effectLst/>
                        </a:rPr>
                        <a:t>ight 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64.31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&lt;0.0001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Having downloaded </a:t>
                      </a:r>
                      <a:r>
                        <a:rPr lang="en-US" sz="1800" dirty="0" smtClean="0">
                          <a:effectLst/>
                        </a:rPr>
                        <a:t> illegally</a:t>
                      </a:r>
                      <a:endParaRPr lang="fr-BE" sz="1800" dirty="0">
                        <a:effectLst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36.68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&lt;0.0001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Parents </a:t>
                      </a:r>
                      <a:r>
                        <a:rPr lang="en-US" sz="1800" dirty="0" smtClean="0">
                          <a:effectLst/>
                        </a:rPr>
                        <a:t>supervision general level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26.91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&lt;0.0001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Belgian/foreign origin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24.21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&lt;0.0001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Having done shoplifting</a:t>
                      </a:r>
                      <a:endParaRPr lang="fr-BE" sz="1800" dirty="0">
                        <a:effectLst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16.61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&lt;0.0001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Risk taking (low sc)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10.54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0.0012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Upper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age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12.22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0.0005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2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Most free time with a large group of friends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6.79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0.0094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18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Having stolen </a:t>
                      </a:r>
                      <a:r>
                        <a:rPr lang="en-US" sz="1800" dirty="0" smtClean="0">
                          <a:effectLst/>
                        </a:rPr>
                        <a:t>/</a:t>
                      </a:r>
                      <a:r>
                        <a:rPr lang="en-US" sz="1800" baseline="0" dirty="0" smtClean="0">
                          <a:effectLst/>
                        </a:rPr>
                        <a:t> borrowed without permission a bike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5.18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0.0233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Having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friends doing illegal things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6.47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0.0113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06" marR="3080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94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5760401"/>
              </p:ext>
            </p:extLst>
          </p:nvPr>
        </p:nvGraphicFramePr>
        <p:xfrm>
          <a:off x="2641601" y="190501"/>
          <a:ext cx="6069646" cy="6230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6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47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/ B   .53 </a:t>
                      </a:r>
                      <a:r>
                        <a:rPr lang="fr-BE" sz="2000" dirty="0" err="1">
                          <a:effectLst/>
                        </a:rPr>
                        <a:t>expl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F value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Pr&gt; F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solidFill>
                            <a:srgbClr val="FF0000"/>
                          </a:solidFill>
                          <a:effectLst/>
                        </a:rPr>
                        <a:t>Drug </a:t>
                      </a:r>
                      <a:r>
                        <a:rPr lang="fr-BE" sz="2000" dirty="0" smtClean="0">
                          <a:solidFill>
                            <a:srgbClr val="FF0000"/>
                          </a:solidFill>
                          <a:effectLst/>
                        </a:rPr>
                        <a:t>consumption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44.41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&lt;0.0001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9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 err="1" smtClean="0">
                          <a:effectLst/>
                        </a:rPr>
                        <a:t>Going</a:t>
                      </a:r>
                      <a:r>
                        <a:rPr lang="fr-BE" sz="2000" baseline="0" dirty="0" smtClean="0">
                          <a:effectLst/>
                        </a:rPr>
                        <a:t> out </a:t>
                      </a:r>
                      <a:r>
                        <a:rPr lang="fr-BE" sz="2000" baseline="0" dirty="0" err="1" smtClean="0">
                          <a:effectLst/>
                        </a:rPr>
                        <a:t>often</a:t>
                      </a:r>
                      <a:r>
                        <a:rPr lang="fr-BE" sz="2000" baseline="0" dirty="0" smtClean="0">
                          <a:effectLst/>
                        </a:rPr>
                        <a:t> </a:t>
                      </a:r>
                      <a:r>
                        <a:rPr lang="fr-BE" sz="2000" baseline="0" dirty="0" err="1" smtClean="0">
                          <a:effectLst/>
                        </a:rPr>
                        <a:t>during</a:t>
                      </a:r>
                      <a:r>
                        <a:rPr lang="fr-BE" sz="2000" baseline="0" dirty="0" smtClean="0">
                          <a:effectLst/>
                        </a:rPr>
                        <a:t> the n</a:t>
                      </a:r>
                      <a:r>
                        <a:rPr lang="fr-BE" sz="2000" dirty="0" smtClean="0">
                          <a:effectLst/>
                        </a:rPr>
                        <a:t>ight </a:t>
                      </a:r>
                      <a:endParaRPr lang="fr-BE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</a:rPr>
                        <a:t>22.83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</a:rPr>
                        <a:t>&lt;0.0001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Belgian/foreign origin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25.59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&lt;0.0001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Taking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risks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( low control)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17.80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&lt;0.0001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Upper age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13.78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0.0003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Having downloaded </a:t>
                      </a:r>
                      <a:r>
                        <a:rPr lang="en-US" sz="2000" dirty="0" smtClean="0">
                          <a:effectLst/>
                        </a:rPr>
                        <a:t> illegally</a:t>
                      </a:r>
                      <a:endParaRPr lang="fr-BE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9.58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0.0022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Low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passive p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arents’ control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am doing when I  go out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6.43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0.0019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shoplifting     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4.32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0.389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1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Having stolen /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borrowed… a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bike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5.87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0.0162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13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Frequently </a:t>
                      </a:r>
                      <a:r>
                        <a:rPr lang="en-US" sz="2000" dirty="0">
                          <a:effectLst/>
                        </a:rPr>
                        <a:t>frightening people for fun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4.42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0.0369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Ever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extortion  LY</a:t>
                      </a:r>
                      <a:endParaRPr lang="fr-B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5.53</a:t>
                      </a:r>
                      <a:endParaRPr lang="fr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0.0196</a:t>
                      </a:r>
                      <a:endParaRPr lang="fr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88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4722669"/>
              </p:ext>
            </p:extLst>
          </p:nvPr>
        </p:nvGraphicFramePr>
        <p:xfrm>
          <a:off x="3322396" y="534728"/>
          <a:ext cx="5221531" cy="580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6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517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/ G  .40  </a:t>
                      </a:r>
                      <a:r>
                        <a:rPr lang="en-US" sz="1800" kern="1200" dirty="0" err="1">
                          <a:effectLst/>
                        </a:rPr>
                        <a:t>expl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 value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Pr</a:t>
                      </a:r>
                      <a:r>
                        <a:rPr lang="en-US" sz="1800" kern="1200" dirty="0">
                          <a:effectLst/>
                        </a:rPr>
                        <a:t>&gt; F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2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having friends doing illegal thinks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32.94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&lt;0.0001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low active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parents supervision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‘ask me/tell me/check’  (not only know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17.52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&lt;0.0001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2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Going out often  during the night 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17.11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&lt;0.0001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457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BE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Religion</a:t>
                      </a:r>
                      <a:r>
                        <a:rPr lang="fr-BE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8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fr-BE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important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BE" sz="1800" kern="1200">
                          <a:effectLst/>
                        </a:rPr>
                        <a:t>10.74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BE" sz="1800" kern="1200" dirty="0">
                          <a:effectLst/>
                        </a:rPr>
                        <a:t>0.0012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561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Ever Downloaded  ly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8.38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0.0122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2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Ever been Frightening people for fun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5.06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0.0254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26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More when she wants to quit school quickly to earn money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5.83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0.0165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63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</a:rPr>
                        <a:t>Repeated a grade</a:t>
                      </a:r>
                      <a:endParaRPr lang="fr-BE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5.12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0.0235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1" marR="50441" marT="7006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87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2200" dirty="0" err="1" smtClean="0"/>
              <a:t>Binge</a:t>
            </a:r>
            <a:r>
              <a:rPr lang="fr-BE" sz="2200" dirty="0" smtClean="0"/>
              <a:t> </a:t>
            </a:r>
            <a:r>
              <a:rPr lang="fr-BE" sz="2200" dirty="0" err="1" smtClean="0"/>
              <a:t>drinking</a:t>
            </a:r>
            <a:r>
              <a:rPr lang="fr-BE" sz="2200" dirty="0" smtClean="0"/>
              <a:t> &gt; part of a </a:t>
            </a:r>
            <a:r>
              <a:rPr lang="fr-BE" sz="2200" dirty="0" err="1" smtClean="0"/>
              <a:t>contemporary</a:t>
            </a:r>
            <a:r>
              <a:rPr lang="fr-BE" sz="2200" dirty="0" smtClean="0"/>
              <a:t> style of life/of </a:t>
            </a:r>
            <a:r>
              <a:rPr lang="fr-BE" sz="2200" dirty="0" err="1" smtClean="0"/>
              <a:t>leisure</a:t>
            </a:r>
            <a:r>
              <a:rPr lang="fr-BE" sz="2200" dirty="0" smtClean="0"/>
              <a:t> ? – recent practice for girls (</a:t>
            </a:r>
            <a:r>
              <a:rPr lang="fr-BE" sz="2200" dirty="0" err="1" smtClean="0"/>
              <a:t>high</a:t>
            </a:r>
            <a:r>
              <a:rPr lang="fr-BE" sz="2200" dirty="0" smtClean="0"/>
              <a:t> value of the </a:t>
            </a:r>
            <a:r>
              <a:rPr lang="fr-BE" sz="2200" dirty="0" err="1" smtClean="0"/>
              <a:t>opportunity</a:t>
            </a:r>
            <a:r>
              <a:rPr lang="fr-BE" sz="2200" dirty="0" smtClean="0"/>
              <a:t> of </a:t>
            </a:r>
            <a:r>
              <a:rPr lang="fr-BE" sz="2200" dirty="0" err="1" smtClean="0"/>
              <a:t>gender</a:t>
            </a:r>
            <a:r>
              <a:rPr lang="fr-BE" sz="2200" dirty="0" smtClean="0"/>
              <a:t> mix </a:t>
            </a:r>
            <a:r>
              <a:rPr lang="fr-BE" sz="2200" dirty="0" err="1" smtClean="0"/>
              <a:t>leasure</a:t>
            </a:r>
            <a:r>
              <a:rPr lang="fr-BE" sz="2200" dirty="0" smtClean="0"/>
              <a:t>, to </a:t>
            </a:r>
            <a:r>
              <a:rPr lang="fr-BE" sz="2200" dirty="0" err="1" smtClean="0"/>
              <a:t>invest</a:t>
            </a:r>
            <a:r>
              <a:rPr lang="fr-BE" sz="2200" dirty="0" smtClean="0"/>
              <a:t> the  public </a:t>
            </a:r>
            <a:r>
              <a:rPr lang="fr-BE" sz="2200" dirty="0" err="1" smtClean="0"/>
              <a:t>sphere</a:t>
            </a:r>
            <a:r>
              <a:rPr lang="fr-BE" sz="2200" dirty="0" smtClean="0"/>
              <a:t> -not </a:t>
            </a:r>
            <a:r>
              <a:rPr lang="fr-BE" sz="2200" dirty="0" err="1" smtClean="0"/>
              <a:t>so</a:t>
            </a:r>
            <a:r>
              <a:rPr lang="fr-BE" sz="2200" dirty="0" smtClean="0"/>
              <a:t> </a:t>
            </a:r>
            <a:r>
              <a:rPr lang="fr-BE" sz="2200" dirty="0" err="1" smtClean="0"/>
              <a:t>recent</a:t>
            </a:r>
            <a:r>
              <a:rPr lang="fr-BE" sz="3100" dirty="0" smtClean="0"/>
              <a:t>  &gt;</a:t>
            </a:r>
            <a:r>
              <a:rPr lang="fr-BE" sz="3100" dirty="0" err="1" smtClean="0"/>
              <a:t>diffferences</a:t>
            </a:r>
            <a:r>
              <a:rPr lang="fr-BE" sz="3100" dirty="0" smtClean="0"/>
              <a:t> in </a:t>
            </a:r>
            <a:r>
              <a:rPr lang="fr-BE" sz="3100" dirty="0" err="1" smtClean="0"/>
              <a:t>historical</a:t>
            </a:r>
            <a:r>
              <a:rPr lang="fr-BE" sz="3100" dirty="0" smtClean="0"/>
              <a:t> </a:t>
            </a:r>
            <a:r>
              <a:rPr lang="fr-BE" sz="3100" dirty="0" err="1" smtClean="0"/>
              <a:t>opportunites</a:t>
            </a:r>
            <a:r>
              <a:rPr lang="fr-BE" sz="3100" dirty="0" smtClean="0"/>
              <a:t> for boys and girls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Original dynamic/delinquency or depression :</a:t>
            </a:r>
            <a:endParaRPr lang="fr-FR" dirty="0"/>
          </a:p>
          <a:p>
            <a:pPr marL="0" indent="0">
              <a:buNone/>
            </a:pPr>
            <a:r>
              <a:rPr lang="fr-BE" dirty="0"/>
              <a:t>No impact of </a:t>
            </a:r>
            <a:r>
              <a:rPr lang="fr-BE" dirty="0" err="1"/>
              <a:t>family</a:t>
            </a:r>
            <a:r>
              <a:rPr lang="fr-BE" dirty="0"/>
              <a:t> </a:t>
            </a:r>
            <a:r>
              <a:rPr lang="fr-BE" dirty="0" err="1"/>
              <a:t>models</a:t>
            </a:r>
            <a:r>
              <a:rPr lang="fr-BE" dirty="0"/>
              <a:t> or </a:t>
            </a:r>
            <a:r>
              <a:rPr lang="fr-BE" dirty="0" err="1"/>
              <a:t>characteristics</a:t>
            </a:r>
            <a:r>
              <a:rPr lang="fr-BE" dirty="0"/>
              <a:t>; no impact of victimisation; no impact of type of </a:t>
            </a:r>
            <a:r>
              <a:rPr lang="fr-BE" dirty="0" err="1"/>
              <a:t>schooling</a:t>
            </a:r>
            <a:r>
              <a:rPr lang="fr-BE" dirty="0"/>
              <a:t> (</a:t>
            </a:r>
            <a:r>
              <a:rPr lang="fr-BE" dirty="0" err="1"/>
              <a:t>general</a:t>
            </a:r>
            <a:r>
              <a:rPr lang="fr-BE" dirty="0"/>
              <a:t>, </a:t>
            </a:r>
            <a:r>
              <a:rPr lang="fr-BE" dirty="0" err="1"/>
              <a:t>technical</a:t>
            </a:r>
            <a:r>
              <a:rPr lang="fr-BE" dirty="0"/>
              <a:t> or </a:t>
            </a:r>
            <a:r>
              <a:rPr lang="fr-BE" dirty="0" err="1"/>
              <a:t>vocational</a:t>
            </a:r>
            <a:r>
              <a:rPr lang="fr-BE" dirty="0"/>
              <a:t>); </a:t>
            </a:r>
          </a:p>
          <a:p>
            <a:pPr marL="0" indent="0">
              <a:buNone/>
            </a:pPr>
            <a:r>
              <a:rPr lang="fr-BE" u="sng" dirty="0" err="1"/>
              <a:t>From</a:t>
            </a:r>
            <a:r>
              <a:rPr lang="fr-BE" u="sng" dirty="0"/>
              <a:t> the </a:t>
            </a:r>
            <a:r>
              <a:rPr lang="fr-BE" u="sng" dirty="0" err="1"/>
              <a:t>tested</a:t>
            </a:r>
            <a:r>
              <a:rPr lang="fr-BE" u="sng" dirty="0"/>
              <a:t> model G/B:</a:t>
            </a:r>
          </a:p>
          <a:p>
            <a:pPr marL="0" indent="0">
              <a:buNone/>
            </a:pPr>
            <a:r>
              <a:rPr lang="fr-BE" dirty="0"/>
              <a:t>Behaviour in common but not automatically all the same significant factors for girls and boys (together doing silly things, not especially the most serious)</a:t>
            </a:r>
          </a:p>
          <a:p>
            <a:r>
              <a:rPr lang="fr-BE" dirty="0"/>
              <a:t>Girls ‘</a:t>
            </a:r>
            <a:r>
              <a:rPr lang="fr-BE" dirty="0" err="1"/>
              <a:t>follow</a:t>
            </a:r>
            <a:r>
              <a:rPr lang="fr-BE" dirty="0" smtClean="0"/>
              <a:t>’ </a:t>
            </a:r>
            <a:r>
              <a:rPr lang="fr-BE" dirty="0" err="1"/>
              <a:t>others</a:t>
            </a:r>
            <a:r>
              <a:rPr lang="fr-BE" dirty="0"/>
              <a:t> </a:t>
            </a:r>
            <a:r>
              <a:rPr lang="fr-BE" dirty="0" smtClean="0"/>
              <a:t>–</a:t>
            </a:r>
            <a:r>
              <a:rPr lang="fr-BE" dirty="0" err="1" smtClean="0"/>
              <a:t>deviant</a:t>
            </a:r>
            <a:r>
              <a:rPr lang="fr-BE" dirty="0" smtClean="0"/>
              <a:t>- and </a:t>
            </a:r>
            <a:r>
              <a:rPr lang="fr-BE" dirty="0"/>
              <a:t>especially when moral religious values are </a:t>
            </a:r>
            <a:r>
              <a:rPr lang="fr-BE" dirty="0" err="1" smtClean="0"/>
              <a:t>less</a:t>
            </a:r>
            <a:r>
              <a:rPr lang="fr-BE" dirty="0" smtClean="0"/>
              <a:t> </a:t>
            </a:r>
            <a:r>
              <a:rPr lang="fr-BE" dirty="0" err="1" smtClean="0"/>
              <a:t>present</a:t>
            </a:r>
            <a:r>
              <a:rPr lang="fr-BE" dirty="0" smtClean="0"/>
              <a:t> , </a:t>
            </a:r>
            <a:r>
              <a:rPr lang="fr-BE" dirty="0" err="1" smtClean="0"/>
              <a:t>when</a:t>
            </a:r>
            <a:r>
              <a:rPr lang="fr-BE" dirty="0" smtClean="0"/>
              <a:t> not </a:t>
            </a:r>
            <a:r>
              <a:rPr lang="fr-BE" dirty="0" err="1" smtClean="0"/>
              <a:t>so</a:t>
            </a:r>
            <a:r>
              <a:rPr lang="fr-BE" dirty="0" smtClean="0"/>
              <a:t> </a:t>
            </a:r>
            <a:r>
              <a:rPr lang="fr-BE" dirty="0" err="1" smtClean="0"/>
              <a:t>strongly</a:t>
            </a:r>
            <a:r>
              <a:rPr lang="fr-BE" dirty="0" smtClean="0"/>
              <a:t> </a:t>
            </a:r>
            <a:r>
              <a:rPr lang="fr-BE" dirty="0" err="1" smtClean="0"/>
              <a:t>supervised</a:t>
            </a:r>
            <a:r>
              <a:rPr lang="fr-BE" dirty="0" smtClean="0"/>
              <a:t> by parents and </a:t>
            </a:r>
            <a:r>
              <a:rPr lang="fr-BE" dirty="0"/>
              <a:t>when they do not impact on school certification</a:t>
            </a:r>
          </a:p>
          <a:p>
            <a:r>
              <a:rPr lang="fr-BE" dirty="0" err="1"/>
              <a:t>Low</a:t>
            </a:r>
            <a:r>
              <a:rPr lang="fr-BE" dirty="0"/>
              <a:t> self-control (</a:t>
            </a:r>
            <a:r>
              <a:rPr lang="fr-BE" dirty="0" err="1"/>
              <a:t>risk</a:t>
            </a:r>
            <a:r>
              <a:rPr lang="fr-BE" dirty="0"/>
              <a:t> </a:t>
            </a:r>
            <a:r>
              <a:rPr lang="fr-BE" dirty="0" err="1"/>
              <a:t>taking</a:t>
            </a:r>
            <a:r>
              <a:rPr lang="fr-BE" dirty="0"/>
              <a:t>) , </a:t>
            </a:r>
            <a:r>
              <a:rPr lang="fr-BE" dirty="0" err="1"/>
              <a:t>nationality</a:t>
            </a:r>
            <a:r>
              <a:rPr lang="fr-BE" dirty="0"/>
              <a:t> of </a:t>
            </a:r>
            <a:r>
              <a:rPr lang="fr-BE" dirty="0" err="1" smtClean="0"/>
              <a:t>origin</a:t>
            </a:r>
            <a:r>
              <a:rPr lang="fr-BE" dirty="0" smtClean="0"/>
              <a:t> (?), </a:t>
            </a:r>
            <a:r>
              <a:rPr lang="fr-BE" dirty="0" err="1"/>
              <a:t>age</a:t>
            </a:r>
            <a:r>
              <a:rPr lang="fr-BE" dirty="0"/>
              <a:t> and </a:t>
            </a:r>
            <a:r>
              <a:rPr lang="fr-BE" dirty="0" err="1"/>
              <a:t>drug</a:t>
            </a:r>
            <a:r>
              <a:rPr lang="fr-BE" dirty="0"/>
              <a:t> </a:t>
            </a:r>
            <a:r>
              <a:rPr lang="fr-BE" dirty="0" err="1"/>
              <a:t>consumption</a:t>
            </a:r>
            <a:r>
              <a:rPr lang="fr-BE" dirty="0"/>
              <a:t>, </a:t>
            </a:r>
            <a:r>
              <a:rPr lang="fr-BE" dirty="0" err="1"/>
              <a:t>recent</a:t>
            </a:r>
            <a:r>
              <a:rPr lang="fr-BE" dirty="0"/>
              <a:t> </a:t>
            </a:r>
            <a:r>
              <a:rPr lang="fr-BE" dirty="0" err="1"/>
              <a:t>theft</a:t>
            </a:r>
            <a:r>
              <a:rPr lang="fr-BE" dirty="0"/>
              <a:t>/extorsion </a:t>
            </a:r>
            <a:r>
              <a:rPr lang="fr-BE" dirty="0" err="1"/>
              <a:t>only</a:t>
            </a:r>
            <a:r>
              <a:rPr lang="fr-BE" dirty="0"/>
              <a:t> &gt; boys : more  &gt; </a:t>
            </a:r>
            <a:r>
              <a:rPr lang="fr-BE" dirty="0" err="1"/>
              <a:t>delinquant</a:t>
            </a:r>
            <a:r>
              <a:rPr lang="fr-BE" dirty="0"/>
              <a:t> </a:t>
            </a:r>
            <a:r>
              <a:rPr lang="fr-BE" dirty="0" err="1"/>
              <a:t>process</a:t>
            </a:r>
            <a:r>
              <a:rPr lang="fr-B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6671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37" y="610600"/>
            <a:ext cx="10515600" cy="1026808"/>
          </a:xfrm>
        </p:spPr>
        <p:txBody>
          <a:bodyPr>
            <a:noAutofit/>
          </a:bodyPr>
          <a:lstStyle/>
          <a:p>
            <a:r>
              <a:rPr lang="fr-BE" sz="3200" dirty="0"/>
              <a:t>&gt; </a:t>
            </a:r>
            <a:r>
              <a:rPr lang="fr-BE" sz="3200" dirty="0" err="1"/>
              <a:t>banalization</a:t>
            </a:r>
            <a:r>
              <a:rPr lang="fr-BE" sz="3200" dirty="0"/>
              <a:t> </a:t>
            </a:r>
            <a:r>
              <a:rPr lang="fr-BE" sz="3200" dirty="0" smtClean="0"/>
              <a:t>? </a:t>
            </a:r>
            <a:r>
              <a:rPr lang="fr-BE" sz="3200" dirty="0" err="1" smtClean="0"/>
              <a:t>strategy</a:t>
            </a:r>
            <a:r>
              <a:rPr lang="fr-BE" sz="3200" dirty="0" smtClean="0"/>
              <a:t> </a:t>
            </a:r>
            <a:r>
              <a:rPr lang="fr-BE" sz="3200" dirty="0"/>
              <a:t>of ‘catching up</a:t>
            </a:r>
            <a:r>
              <a:rPr lang="fr-BE" sz="3200" dirty="0" smtClean="0"/>
              <a:t>’ </a:t>
            </a:r>
            <a:r>
              <a:rPr lang="fr-BE" sz="3200" dirty="0" smtClean="0"/>
              <a:t>/ ‘light’ version? </a:t>
            </a:r>
            <a:r>
              <a:rPr lang="fr-BE" sz="3200" dirty="0" err="1" smtClean="0"/>
              <a:t>Other</a:t>
            </a:r>
            <a:r>
              <a:rPr lang="fr-BE" sz="3200" dirty="0" smtClean="0"/>
              <a:t> </a:t>
            </a:r>
            <a:r>
              <a:rPr lang="fr-BE" sz="3200" dirty="0" err="1" smtClean="0"/>
              <a:t>stakes</a:t>
            </a:r>
            <a:r>
              <a:rPr lang="fr-BE" sz="3200" dirty="0" smtClean="0"/>
              <a:t> </a:t>
            </a:r>
            <a:r>
              <a:rPr lang="fr-BE" sz="3200" dirty="0" err="1" smtClean="0"/>
              <a:t>then</a:t>
            </a:r>
            <a:r>
              <a:rPr lang="fr-BE" sz="3200" dirty="0" smtClean="0"/>
              <a:t> </a:t>
            </a:r>
            <a:r>
              <a:rPr lang="fr-BE" sz="3200" dirty="0" err="1" smtClean="0"/>
              <a:t>si</a:t>
            </a:r>
            <a:r>
              <a:rPr lang="fr-BE" sz="3200" dirty="0" err="1" smtClean="0"/>
              <a:t>mply</a:t>
            </a:r>
            <a:r>
              <a:rPr lang="fr-BE" sz="3200" dirty="0" smtClean="0"/>
              <a:t> </a:t>
            </a:r>
            <a:r>
              <a:rPr lang="fr-BE" sz="3200" dirty="0" err="1" smtClean="0"/>
              <a:t>copying</a:t>
            </a:r>
            <a:r>
              <a:rPr lang="fr-BE" sz="3200" dirty="0" smtClean="0"/>
              <a:t> – distance to </a:t>
            </a:r>
            <a:r>
              <a:rPr lang="fr-BE" sz="3200" dirty="0" err="1" smtClean="0"/>
              <a:t>gender</a:t>
            </a:r>
            <a:r>
              <a:rPr lang="fr-BE" sz="3200" dirty="0" smtClean="0"/>
              <a:t> </a:t>
            </a:r>
            <a:r>
              <a:rPr lang="fr-BE" sz="3200" dirty="0" err="1" smtClean="0"/>
              <a:t>injunctions</a:t>
            </a:r>
            <a:r>
              <a:rPr lang="fr-BE" sz="3200" dirty="0" smtClean="0"/>
              <a:t>? </a:t>
            </a:r>
            <a:r>
              <a:rPr lang="fr-BE" sz="3200" dirty="0" err="1" smtClean="0"/>
              <a:t>Yes</a:t>
            </a:r>
            <a:r>
              <a:rPr lang="fr-BE" sz="3200" dirty="0" smtClean="0"/>
              <a:t> and no</a:t>
            </a:r>
            <a:r>
              <a:rPr lang="fr-BE" sz="3200" dirty="0"/>
              <a:t/>
            </a:r>
            <a:br>
              <a:rPr lang="fr-BE" sz="3200" dirty="0"/>
            </a:br>
            <a:endParaRPr lang="fr-BE" sz="3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1256976"/>
              </p:ext>
            </p:extLst>
          </p:nvPr>
        </p:nvGraphicFramePr>
        <p:xfrm>
          <a:off x="6614762" y="2379978"/>
          <a:ext cx="3779520" cy="2777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 smtClean="0">
                          <a:effectLst/>
                        </a:rPr>
                        <a:t>BOYS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 smtClean="0">
                          <a:effectLst/>
                        </a:rPr>
                        <a:t>/last </a:t>
                      </a:r>
                      <a:r>
                        <a:rPr lang="fr-BE" sz="2800" kern="1200" dirty="0" err="1">
                          <a:effectLst/>
                        </a:rPr>
                        <a:t>month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14 y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15 y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16 y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never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73%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59%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58%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once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   8%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11%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 8%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more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19%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30%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4511818"/>
              </p:ext>
            </p:extLst>
          </p:nvPr>
        </p:nvGraphicFramePr>
        <p:xfrm>
          <a:off x="1412936" y="2439998"/>
          <a:ext cx="3779520" cy="2777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 smtClean="0">
                          <a:effectLst/>
                        </a:rPr>
                        <a:t>GIRLS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 smtClean="0">
                          <a:effectLst/>
                        </a:rPr>
                        <a:t>/last </a:t>
                      </a:r>
                      <a:r>
                        <a:rPr lang="fr-BE" sz="2800" kern="1200" dirty="0" err="1">
                          <a:effectLst/>
                        </a:rPr>
                        <a:t>month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14 y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15 y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16 y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never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72%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70%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49%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once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12%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12%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effectLst/>
                        </a:rPr>
                        <a:t>more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16%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>
                          <a:effectLst/>
                        </a:rPr>
                        <a:t>18%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2800" kern="1200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fr-B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71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err="1" smtClean="0"/>
              <a:t>Drinking</a:t>
            </a:r>
            <a:r>
              <a:rPr lang="fr-BE" dirty="0" smtClean="0"/>
              <a:t> </a:t>
            </a:r>
            <a:r>
              <a:rPr lang="fr-BE" dirty="0" err="1" smtClean="0"/>
              <a:t>much</a:t>
            </a:r>
            <a:r>
              <a:rPr lang="fr-BE" dirty="0" smtClean="0"/>
              <a:t>: more a </a:t>
            </a:r>
            <a:r>
              <a:rPr lang="fr-BE" dirty="0" smtClean="0"/>
              <a:t>traditional practice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self-assertion of boys in </a:t>
            </a:r>
            <a:r>
              <a:rPr lang="en-US" dirty="0"/>
              <a:t>the process </a:t>
            </a:r>
            <a:r>
              <a:rPr lang="en-US" dirty="0" smtClean="0"/>
              <a:t>of their manliness – in continuation of gender </a:t>
            </a:r>
            <a:r>
              <a:rPr lang="en-US" dirty="0" smtClean="0"/>
              <a:t>socialization (</a:t>
            </a:r>
            <a:r>
              <a:rPr lang="en-US" dirty="0" smtClean="0"/>
              <a:t> goal of distinction, to give the proof of resistance)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at the same time, better acceptation of girls now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videos of prevention </a:t>
            </a:r>
            <a:r>
              <a:rPr lang="fr-BE" dirty="0" err="1"/>
              <a:t>emphasise</a:t>
            </a:r>
            <a:r>
              <a:rPr lang="fr-BE" dirty="0"/>
              <a:t> </a:t>
            </a:r>
            <a:r>
              <a:rPr lang="en-US" dirty="0" smtClean="0"/>
              <a:t> what could be those gendered dynamics and relations: </a:t>
            </a:r>
            <a:r>
              <a:rPr lang="fr-BE" dirty="0">
                <a:hlinkClick r:id="rId3"/>
              </a:rPr>
              <a:t>https://www.youtube.com/watch?v=bQHd96-jHdU</a:t>
            </a:r>
            <a:endParaRPr lang="fr-BE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74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0500" y="2392363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fr-BE" sz="4000" dirty="0" smtClean="0"/>
              <a:t>1.</a:t>
            </a:r>
            <a:r>
              <a:rPr lang="fr-BE" sz="4000" dirty="0" err="1" smtClean="0"/>
              <a:t>Brief</a:t>
            </a:r>
            <a:r>
              <a:rPr lang="fr-BE" sz="4000" dirty="0" smtClean="0"/>
              <a:t> </a:t>
            </a:r>
            <a:r>
              <a:rPr lang="fr-BE" sz="4000" dirty="0" smtClean="0"/>
              <a:t>discussion about the concept of binge drinking and its measurement in research</a:t>
            </a:r>
            <a:br>
              <a:rPr lang="fr-BE" sz="4000" dirty="0" smtClean="0"/>
            </a:br>
            <a:r>
              <a:rPr lang="fr-BE" sz="4000" dirty="0"/>
              <a:t/>
            </a:r>
            <a:br>
              <a:rPr lang="fr-BE" sz="4000" dirty="0"/>
            </a:br>
            <a:r>
              <a:rPr lang="fr-BE" sz="4000" dirty="0" smtClean="0"/>
              <a:t>2. Presentation of some results related to binge drinking  (ISRD3 Belgium)</a:t>
            </a:r>
            <a:endParaRPr lang="fr-BE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7395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To know more about </a:t>
            </a:r>
            <a:r>
              <a:rPr lang="fr-BE" dirty="0" err="1" smtClean="0"/>
              <a:t>binge</a:t>
            </a:r>
            <a:r>
              <a:rPr lang="fr-BE" dirty="0" smtClean="0"/>
              <a:t> </a:t>
            </a:r>
            <a:r>
              <a:rPr lang="fr-BE" dirty="0" err="1" smtClean="0"/>
              <a:t>drinking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Necessary</a:t>
            </a:r>
            <a:r>
              <a:rPr lang="fr-BE" dirty="0" smtClean="0"/>
              <a:t> to </a:t>
            </a:r>
            <a:r>
              <a:rPr lang="fr-BE" dirty="0" err="1" smtClean="0"/>
              <a:t>make</a:t>
            </a:r>
            <a:r>
              <a:rPr lang="fr-BE" dirty="0" smtClean="0"/>
              <a:t>  qualitative </a:t>
            </a:r>
            <a:r>
              <a:rPr lang="fr-BE" dirty="0" err="1" smtClean="0"/>
              <a:t>research</a:t>
            </a:r>
            <a:r>
              <a:rPr lang="fr-BE" dirty="0" smtClean="0"/>
              <a:t> on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topic</a:t>
            </a:r>
            <a:r>
              <a:rPr lang="fr-BE" dirty="0" smtClean="0"/>
              <a:t> </a:t>
            </a:r>
            <a:r>
              <a:rPr lang="fr-BE" dirty="0" smtClean="0"/>
              <a:t>, to let </a:t>
            </a:r>
            <a:r>
              <a:rPr lang="fr-BE" dirty="0" err="1" smtClean="0"/>
              <a:t>young</a:t>
            </a:r>
            <a:r>
              <a:rPr lang="fr-BE" dirty="0" smtClean="0"/>
              <a:t> people </a:t>
            </a:r>
            <a:r>
              <a:rPr lang="fr-BE" dirty="0" smtClean="0"/>
              <a:t>tell, </a:t>
            </a:r>
            <a:r>
              <a:rPr lang="fr-BE" dirty="0" smtClean="0"/>
              <a:t>to </a:t>
            </a:r>
            <a:r>
              <a:rPr lang="fr-BE" dirty="0" err="1" smtClean="0"/>
              <a:t>understand</a:t>
            </a:r>
            <a:r>
              <a:rPr lang="fr-BE" dirty="0" smtClean="0"/>
              <a:t> </a:t>
            </a:r>
            <a:r>
              <a:rPr lang="fr-BE" dirty="0" err="1" smtClean="0"/>
              <a:t>better</a:t>
            </a:r>
            <a:r>
              <a:rPr lang="fr-BE" dirty="0" smtClean="0"/>
              <a:t> the motivations…</a:t>
            </a:r>
          </a:p>
          <a:p>
            <a:r>
              <a:rPr lang="fr-BE" dirty="0" smtClean="0"/>
              <a:t>Suggestion: to </a:t>
            </a:r>
            <a:r>
              <a:rPr lang="fr-BE" dirty="0" err="1" smtClean="0"/>
              <a:t>understand</a:t>
            </a:r>
            <a:r>
              <a:rPr lang="fr-BE" dirty="0" smtClean="0"/>
              <a:t> </a:t>
            </a:r>
            <a:r>
              <a:rPr lang="fr-BE" dirty="0" err="1" smtClean="0"/>
              <a:t>better</a:t>
            </a:r>
            <a:r>
              <a:rPr lang="fr-BE" dirty="0" smtClean="0"/>
              <a:t> the </a:t>
            </a:r>
            <a:r>
              <a:rPr lang="fr-BE" dirty="0" err="1" smtClean="0"/>
              <a:t>context</a:t>
            </a:r>
            <a:r>
              <a:rPr lang="fr-BE" dirty="0" smtClean="0"/>
              <a:t>/ state of </a:t>
            </a:r>
            <a:r>
              <a:rPr lang="fr-BE" dirty="0" err="1" smtClean="0"/>
              <a:t>historical</a:t>
            </a:r>
            <a:r>
              <a:rPr lang="fr-BE" dirty="0" smtClean="0"/>
              <a:t> </a:t>
            </a:r>
            <a:r>
              <a:rPr lang="fr-BE" dirty="0" err="1" smtClean="0"/>
              <a:t>opportunities</a:t>
            </a:r>
            <a:r>
              <a:rPr lang="fr-BE" dirty="0" smtClean="0"/>
              <a:t> for </a:t>
            </a:r>
            <a:r>
              <a:rPr lang="fr-BE" dirty="0" err="1" smtClean="0"/>
              <a:t>each</a:t>
            </a:r>
            <a:r>
              <a:rPr lang="fr-BE" dirty="0" smtClean="0"/>
              <a:t> </a:t>
            </a:r>
            <a:r>
              <a:rPr lang="fr-BE" dirty="0" err="1" smtClean="0"/>
              <a:t>gender</a:t>
            </a:r>
            <a:r>
              <a:rPr lang="fr-BE" dirty="0" smtClean="0"/>
              <a:t> group in a country/ </a:t>
            </a:r>
            <a:r>
              <a:rPr lang="fr-BE" dirty="0" err="1" smtClean="0"/>
              <a:t>region</a:t>
            </a:r>
            <a:r>
              <a:rPr lang="fr-BE" dirty="0" smtClean="0"/>
              <a:t> ( / action </a:t>
            </a:r>
            <a:r>
              <a:rPr lang="fr-BE" dirty="0" err="1" smtClean="0"/>
              <a:t>situational</a:t>
            </a:r>
            <a:r>
              <a:rPr lang="fr-BE" dirty="0" smtClean="0"/>
              <a:t> </a:t>
            </a:r>
            <a:r>
              <a:rPr lang="fr-BE" dirty="0" err="1" smtClean="0"/>
              <a:t>theory</a:t>
            </a:r>
            <a:r>
              <a:rPr lang="fr-BE" dirty="0" smtClean="0"/>
              <a:t>) : </a:t>
            </a:r>
            <a:r>
              <a:rPr lang="fr-BE" dirty="0" err="1" smtClean="0"/>
              <a:t>include</a:t>
            </a:r>
            <a:r>
              <a:rPr lang="fr-BE" dirty="0" smtClean="0"/>
              <a:t> in </a:t>
            </a:r>
            <a:r>
              <a:rPr lang="fr-BE" dirty="0" err="1" smtClean="0"/>
              <a:t>next</a:t>
            </a:r>
            <a:r>
              <a:rPr lang="fr-BE" dirty="0" smtClean="0"/>
              <a:t> </a:t>
            </a:r>
            <a:r>
              <a:rPr lang="fr-BE" dirty="0" err="1" smtClean="0"/>
              <a:t>wave</a:t>
            </a:r>
            <a:r>
              <a:rPr lang="fr-BE" dirty="0" smtClean="0"/>
              <a:t> </a:t>
            </a:r>
            <a:r>
              <a:rPr lang="fr-BE" dirty="0" err="1" smtClean="0"/>
              <a:t>some</a:t>
            </a:r>
            <a:r>
              <a:rPr lang="fr-BE" dirty="0" smtClean="0"/>
              <a:t> questions about </a:t>
            </a:r>
            <a:r>
              <a:rPr lang="fr-BE" dirty="0" smtClean="0"/>
              <a:t>the perception of </a:t>
            </a:r>
            <a:r>
              <a:rPr lang="fr-BE" dirty="0" err="1" smtClean="0"/>
              <a:t>historical</a:t>
            </a:r>
            <a:r>
              <a:rPr lang="fr-BE" dirty="0" smtClean="0"/>
              <a:t> </a:t>
            </a:r>
            <a:r>
              <a:rPr lang="fr-BE" dirty="0" err="1" smtClean="0"/>
              <a:t>opportunities</a:t>
            </a:r>
            <a:r>
              <a:rPr lang="fr-BE" dirty="0" smtClean="0"/>
              <a:t> </a:t>
            </a:r>
            <a:r>
              <a:rPr lang="fr-BE" dirty="0" err="1" smtClean="0"/>
              <a:t>between</a:t>
            </a:r>
            <a:r>
              <a:rPr lang="fr-BE" dirty="0" smtClean="0"/>
              <a:t> boys and </a:t>
            </a:r>
            <a:r>
              <a:rPr lang="fr-BE" dirty="0" smtClean="0"/>
              <a:t>girls</a:t>
            </a:r>
          </a:p>
          <a:p>
            <a:r>
              <a:rPr lang="fr-BE" dirty="0" smtClean="0"/>
              <a:t>Suggestion to </a:t>
            </a:r>
            <a:r>
              <a:rPr lang="fr-BE" dirty="0" err="1" smtClean="0"/>
              <a:t>investigate</a:t>
            </a:r>
            <a:r>
              <a:rPr lang="fr-BE" dirty="0" smtClean="0"/>
              <a:t> the question of </a:t>
            </a:r>
            <a:r>
              <a:rPr lang="fr-BE" dirty="0" err="1" smtClean="0"/>
              <a:t>loss</a:t>
            </a:r>
            <a:r>
              <a:rPr lang="fr-BE" dirty="0" smtClean="0"/>
              <a:t> of control, of </a:t>
            </a:r>
            <a:r>
              <a:rPr lang="fr-BE" dirty="0" err="1" smtClean="0"/>
              <a:t>will</a:t>
            </a:r>
            <a:r>
              <a:rPr lang="fr-BE" dirty="0" smtClean="0"/>
              <a:t> (in </a:t>
            </a:r>
            <a:r>
              <a:rPr lang="fr-BE" dirty="0" err="1" smtClean="0"/>
              <a:t>intimate</a:t>
            </a:r>
            <a:r>
              <a:rPr lang="fr-BE" smtClean="0"/>
              <a:t> relations)</a:t>
            </a:r>
            <a:endParaRPr lang="fr-BE" dirty="0" smtClean="0"/>
          </a:p>
          <a:p>
            <a:endParaRPr lang="fr-BE" dirty="0"/>
          </a:p>
          <a:p>
            <a:pPr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xmlns="" val="35454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Binge drinking </a:t>
            </a:r>
            <a:r>
              <a:rPr lang="en-US" sz="2800" dirty="0" smtClean="0"/>
              <a:t>remains </a:t>
            </a:r>
            <a:r>
              <a:rPr lang="en-US" sz="2800" dirty="0"/>
              <a:t>a confused concept and its use can </a:t>
            </a:r>
            <a:r>
              <a:rPr lang="en-US" sz="2800" dirty="0" smtClean="0"/>
              <a:t>have different meanings depending on the contexts</a:t>
            </a:r>
            <a:r>
              <a:rPr lang="fr-BE" sz="2800" dirty="0"/>
              <a:t>.</a:t>
            </a:r>
          </a:p>
        </p:txBody>
      </p:sp>
      <p:pic>
        <p:nvPicPr>
          <p:cNvPr id="1026" name="Picture 2" descr="Gaby Scanlon had to have her stomach removed after drinking in a bar in Lancaster - The dark side of theatrical cocktails&#10;&#10;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0432" y="1825625"/>
            <a:ext cx="697113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9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17501"/>
            <a:ext cx="10515600" cy="166528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General Definition of Binge </a:t>
            </a:r>
            <a:r>
              <a:rPr lang="en-US" sz="3200" dirty="0"/>
              <a:t>D</a:t>
            </a:r>
            <a:r>
              <a:rPr lang="en-US" sz="3200" dirty="0" smtClean="0"/>
              <a:t>rinking   </a:t>
            </a:r>
            <a:r>
              <a:rPr lang="en-US" sz="3200" dirty="0">
                <a:solidFill>
                  <a:srgbClr val="FF0000"/>
                </a:solidFill>
              </a:rPr>
              <a:t>‘Drinking </a:t>
            </a:r>
            <a:r>
              <a:rPr lang="en-US" sz="3200" u="sng" dirty="0">
                <a:solidFill>
                  <a:srgbClr val="FF0000"/>
                </a:solidFill>
              </a:rPr>
              <a:t>lots</a:t>
            </a:r>
            <a:r>
              <a:rPr lang="en-US" sz="3200" dirty="0">
                <a:solidFill>
                  <a:srgbClr val="FF0000"/>
                </a:solidFill>
              </a:rPr>
              <a:t> of alcohol </a:t>
            </a:r>
            <a:r>
              <a:rPr lang="en-US" sz="3200" u="sng" dirty="0">
                <a:solidFill>
                  <a:srgbClr val="FF0000"/>
                </a:solidFill>
              </a:rPr>
              <a:t>in a short space of time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(Or) to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>
                <a:solidFill>
                  <a:srgbClr val="FF0000"/>
                </a:solidFill>
              </a:rPr>
              <a:t>get drunk or feel the effects of alcohol’ </a:t>
            </a:r>
            <a:br>
              <a:rPr lang="en-US" sz="3200" u="sng" dirty="0">
                <a:solidFill>
                  <a:srgbClr val="FF0000"/>
                </a:solidFill>
              </a:rPr>
            </a:br>
            <a:endParaRPr lang="fr-BE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Drinking Lots</a:t>
            </a:r>
            <a:r>
              <a:rPr lang="en-US" dirty="0"/>
              <a:t> : Generally = at least 5 glasses or </a:t>
            </a:r>
            <a:r>
              <a:rPr lang="en-US" dirty="0" smtClean="0"/>
              <a:t>units </a:t>
            </a:r>
            <a:r>
              <a:rPr lang="en-US" dirty="0"/>
              <a:t>(gender neutral measure) but sometimes = 4 for women and 5 for men - IREB Institute of Scientific Research on drunks (France)</a:t>
            </a:r>
          </a:p>
          <a:p>
            <a:pPr>
              <a:buFont typeface="Wingdings"/>
              <a:buChar char="Ø"/>
            </a:pPr>
            <a:r>
              <a:rPr lang="en-US" dirty="0"/>
              <a:t>argument : physical effects/reactions are different between gender groups</a:t>
            </a:r>
          </a:p>
          <a:p>
            <a:pPr marL="0" indent="0">
              <a:buNone/>
            </a:pPr>
            <a:r>
              <a:rPr lang="en-US" dirty="0"/>
              <a:t>Note that no distinction related to age: similar effects in each age group? </a:t>
            </a:r>
          </a:p>
          <a:p>
            <a:pPr marL="0" indent="0">
              <a:buNone/>
            </a:pPr>
            <a:endParaRPr lang="fr-BE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BE" i="1" dirty="0">
                <a:solidFill>
                  <a:schemeClr val="accent1">
                    <a:lumMod val="75000"/>
                  </a:schemeClr>
                </a:solidFill>
              </a:rPr>
              <a:t>Friday 28 August 2015</a:t>
            </a:r>
            <a:br>
              <a:rPr lang="fr-BE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i="1" dirty="0">
                <a:solidFill>
                  <a:schemeClr val="accent1">
                    <a:lumMod val="75000"/>
                  </a:schemeClr>
                </a:solidFill>
              </a:rPr>
              <a:t>THE TELEGRAPH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The World Health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Organisation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defines binge drinking as six units of alcohol, which is the equivalent of two 175ml glasses of wine. 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>
              <a:buFont typeface="Wingdings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1772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In a short space of </a:t>
            </a:r>
            <a:r>
              <a:rPr lang="en-US" u="sng" dirty="0" smtClean="0">
                <a:solidFill>
                  <a:srgbClr val="FF0000"/>
                </a:solidFill>
              </a:rPr>
              <a:t>time ?</a:t>
            </a: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r>
              <a:rPr lang="fr-BE" dirty="0" smtClean="0">
                <a:solidFill>
                  <a:srgbClr val="FF0000"/>
                </a:solidFill>
              </a:rPr>
              <a:t/>
            </a:r>
            <a:br>
              <a:rPr lang="fr-BE" dirty="0" smtClean="0">
                <a:solidFill>
                  <a:srgbClr val="FF0000"/>
                </a:solidFill>
              </a:rPr>
            </a:br>
            <a:endParaRPr lang="fr-BE" sz="27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ISRD-3</a:t>
            </a:r>
            <a:r>
              <a:rPr lang="fr-BE" dirty="0"/>
              <a:t/>
            </a:r>
            <a:br>
              <a:rPr lang="fr-BE" dirty="0"/>
            </a:br>
            <a:r>
              <a:rPr lang="fr-BE" b="1" i="1" dirty="0" smtClean="0"/>
              <a:t>Over the last 30 </a:t>
            </a:r>
            <a:r>
              <a:rPr lang="fr-BE" b="1" i="1" dirty="0"/>
              <a:t>days: how many times have you had FIVE or MORE drinks</a:t>
            </a:r>
            <a:r>
              <a:rPr lang="fr-BE" b="1" i="1" dirty="0">
                <a:solidFill>
                  <a:srgbClr val="FF0000"/>
                </a:solidFill>
              </a:rPr>
              <a:t> in one occasion </a:t>
            </a:r>
            <a:r>
              <a:rPr lang="fr-BE" b="1" i="1" dirty="0"/>
              <a:t>(a ‘drink’ is a can, a glass or 0.33 bottle of beer, a glass of wine or 2cl glass of spirits) ?</a:t>
            </a:r>
            <a:br>
              <a:rPr lang="fr-BE" b="1" i="1" dirty="0"/>
            </a:br>
            <a:endParaRPr lang="fr-BE" u="sng" dirty="0" smtClean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fr-BE" dirty="0" smtClean="0">
                <a:latin typeface="Agency FB" panose="020B0503020202020204" pitchFamily="34" charset="0"/>
              </a:rPr>
              <a:t>* one occasion    </a:t>
            </a:r>
            <a:r>
              <a:rPr lang="fr-BE" sz="2000" dirty="0" smtClean="0">
                <a:latin typeface="Agency FB" panose="020B0503020202020204" pitchFamily="34" charset="0"/>
              </a:rPr>
              <a:t>Main definition in English or in French:</a:t>
            </a:r>
          </a:p>
          <a:p>
            <a:r>
              <a:rPr lang="en-US" sz="2000" dirty="0" smtClean="0">
                <a:latin typeface="Agency FB" panose="020B0503020202020204" pitchFamily="34" charset="0"/>
              </a:rPr>
              <a:t>An </a:t>
            </a:r>
            <a:r>
              <a:rPr lang="en-US" sz="2000" dirty="0">
                <a:latin typeface="Agency FB" panose="020B0503020202020204" pitchFamily="34" charset="0"/>
              </a:rPr>
              <a:t>event or </a:t>
            </a:r>
            <a:r>
              <a:rPr lang="en-US" sz="2000" dirty="0" smtClean="0">
                <a:latin typeface="Agency FB" panose="020B0503020202020204" pitchFamily="34" charset="0"/>
              </a:rPr>
              <a:t>happening or an important social gathering (birthday, wedding)</a:t>
            </a:r>
            <a:endParaRPr lang="en-US" sz="2000" dirty="0">
              <a:latin typeface="Agency FB" panose="020B0503020202020204" pitchFamily="34" charset="0"/>
            </a:endParaRPr>
          </a:p>
          <a:p>
            <a:r>
              <a:rPr lang="en-US" sz="2000" dirty="0" smtClean="0">
                <a:latin typeface="Agency FB" panose="020B0503020202020204" pitchFamily="34" charset="0"/>
              </a:rPr>
              <a:t>A </a:t>
            </a:r>
            <a:r>
              <a:rPr lang="en-US" sz="2000" dirty="0">
                <a:latin typeface="Agency FB" panose="020B0503020202020204" pitchFamily="34" charset="0"/>
              </a:rPr>
              <a:t>favorable or appropriate time or </a:t>
            </a:r>
            <a:r>
              <a:rPr lang="en-US" sz="2000" dirty="0" smtClean="0">
                <a:latin typeface="Agency FB" panose="020B0503020202020204" pitchFamily="34" charset="0"/>
              </a:rPr>
              <a:t>juncture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smtClean="0">
                <a:latin typeface="Agency FB" panose="020B0503020202020204" pitchFamily="34" charset="0"/>
              </a:rPr>
              <a:t>/ </a:t>
            </a:r>
            <a:r>
              <a:rPr lang="en-US" sz="2000" dirty="0">
                <a:latin typeface="Agency FB" panose="020B0503020202020204" pitchFamily="34" charset="0"/>
                <a:hlinkClick r:id="rId3"/>
              </a:rPr>
              <a:t>opportunity</a:t>
            </a:r>
            <a:r>
              <a:rPr lang="en-US" sz="2000" dirty="0">
                <a:latin typeface="Agency FB" panose="020B05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fr-BE" dirty="0" smtClean="0">
                <a:latin typeface="Agency FB" panose="020B0503020202020204" pitchFamily="34" charset="0"/>
              </a:rPr>
              <a:t> different from ‘</a:t>
            </a:r>
            <a:r>
              <a:rPr lang="fr-BE" sz="2200" u="sng" dirty="0" smtClean="0">
                <a:latin typeface="Agency FB" panose="020B0503020202020204" pitchFamily="34" charset="0"/>
              </a:rPr>
              <a:t>in a  </a:t>
            </a:r>
            <a:r>
              <a:rPr lang="fr-BE" sz="2200" u="sng" dirty="0">
                <a:latin typeface="Agency FB" panose="020B0503020202020204" pitchFamily="34" charset="0"/>
              </a:rPr>
              <a:t>short space of </a:t>
            </a:r>
            <a:r>
              <a:rPr lang="fr-BE" sz="2200" u="sng" dirty="0" smtClean="0">
                <a:latin typeface="Agency FB" panose="020B0503020202020204" pitchFamily="34" charset="0"/>
              </a:rPr>
              <a:t>time’  / ‘as soon as possible’ / at a stretch</a:t>
            </a:r>
            <a:endParaRPr lang="fr-BE" u="sng" dirty="0" smtClean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fr-BE" dirty="0" smtClean="0">
                <a:latin typeface="Agency FB" panose="020B0503020202020204" pitchFamily="34" charset="0"/>
              </a:rPr>
              <a:t> </a:t>
            </a:r>
            <a:endParaRPr lang="en-US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28626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(OR)to </a:t>
            </a:r>
            <a:r>
              <a:rPr lang="en-US" u="sng" dirty="0">
                <a:solidFill>
                  <a:srgbClr val="FF0000"/>
                </a:solidFill>
              </a:rPr>
              <a:t>get drunk or feel the effects of alcohol’ </a:t>
            </a:r>
            <a:br>
              <a:rPr lang="en-US" u="sng" dirty="0">
                <a:solidFill>
                  <a:srgbClr val="FF0000"/>
                </a:solidFill>
              </a:rPr>
            </a:b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No </a:t>
            </a:r>
            <a:r>
              <a:rPr lang="fr-BE" dirty="0" err="1" smtClean="0"/>
              <a:t>criteria</a:t>
            </a:r>
            <a:r>
              <a:rPr lang="fr-BE" dirty="0" smtClean="0"/>
              <a:t> of  </a:t>
            </a:r>
            <a:r>
              <a:rPr lang="fr-BE" dirty="0" err="1" smtClean="0"/>
              <a:t>desired</a:t>
            </a:r>
            <a:r>
              <a:rPr lang="fr-BE" dirty="0" smtClean="0"/>
              <a:t> </a:t>
            </a:r>
            <a:r>
              <a:rPr lang="fr-BE" dirty="0" err="1" smtClean="0"/>
              <a:t>effect</a:t>
            </a:r>
            <a:r>
              <a:rPr lang="fr-BE" dirty="0" smtClean="0"/>
              <a:t> in the ISRD question </a:t>
            </a:r>
          </a:p>
          <a:p>
            <a:endParaRPr lang="fr-BE" dirty="0" smtClean="0"/>
          </a:p>
          <a:p>
            <a:r>
              <a:rPr lang="fr-BE" dirty="0" err="1" smtClean="0"/>
              <a:t>Only</a:t>
            </a:r>
            <a:r>
              <a:rPr lang="fr-BE" dirty="0" smtClean="0"/>
              <a:t> 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measures</a:t>
            </a:r>
            <a:r>
              <a:rPr lang="fr-BE" dirty="0" smtClean="0"/>
              <a:t> of self-control, </a:t>
            </a:r>
            <a:r>
              <a:rPr lang="fr-BE" dirty="0" err="1" smtClean="0"/>
              <a:t>impulsivity</a:t>
            </a: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&gt; ‘light’ </a:t>
            </a:r>
            <a:r>
              <a:rPr lang="fr-BE" dirty="0" err="1" smtClean="0"/>
              <a:t>measure</a:t>
            </a:r>
            <a:r>
              <a:rPr lang="fr-BE" dirty="0" smtClean="0"/>
              <a:t> ? But </a:t>
            </a:r>
            <a:r>
              <a:rPr lang="fr-BE" dirty="0" err="1" smtClean="0"/>
              <a:t>opportunity</a:t>
            </a:r>
            <a:r>
              <a:rPr lang="fr-BE" dirty="0" smtClean="0"/>
              <a:t> to compare </a:t>
            </a:r>
            <a:r>
              <a:rPr lang="fr-BE" dirty="0" err="1" smtClean="0"/>
              <a:t>between</a:t>
            </a:r>
            <a:r>
              <a:rPr lang="fr-BE" dirty="0" smtClean="0"/>
              <a:t> countries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5788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789" y="266905"/>
            <a:ext cx="10515600" cy="1269999"/>
          </a:xfrm>
        </p:spPr>
        <p:txBody>
          <a:bodyPr>
            <a:noAutofit/>
          </a:bodyPr>
          <a:lstStyle/>
          <a:p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800" dirty="0" smtClean="0"/>
              <a:t>! difficulty to compare on a </a:t>
            </a:r>
            <a:r>
              <a:rPr lang="fr-BE" sz="2800" dirty="0" err="1" smtClean="0"/>
              <a:t>same</a:t>
            </a:r>
            <a:r>
              <a:rPr lang="fr-BE" sz="2800" dirty="0" smtClean="0"/>
              <a:t> </a:t>
            </a:r>
            <a:r>
              <a:rPr lang="fr-BE" sz="2800" dirty="0" err="1" smtClean="0"/>
              <a:t>age</a:t>
            </a:r>
            <a:r>
              <a:rPr lang="fr-BE" sz="2800" dirty="0" smtClean="0"/>
              <a:t>-group, over time or </a:t>
            </a:r>
            <a:r>
              <a:rPr lang="fr-BE" sz="2800" dirty="0" err="1" smtClean="0"/>
              <a:t>between</a:t>
            </a:r>
            <a:r>
              <a:rPr lang="fr-BE" sz="2800" dirty="0" smtClean="0"/>
              <a:t> countries or </a:t>
            </a:r>
            <a:r>
              <a:rPr lang="fr-BE" sz="2800" dirty="0" err="1" smtClean="0"/>
              <a:t>regions</a:t>
            </a:r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 smtClean="0"/>
              <a:t/>
            </a:r>
            <a:br>
              <a:rPr lang="fr-BE" sz="2800" dirty="0" smtClean="0"/>
            </a:b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206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dirty="0" smtClean="0"/>
              <a:t>France</a:t>
            </a:r>
          </a:p>
          <a:p>
            <a:pPr marL="0" indent="0">
              <a:buNone/>
            </a:pPr>
            <a:r>
              <a:rPr lang="fr-BE" sz="2400" dirty="0" smtClean="0"/>
              <a:t>ESPAD     age 16 </a:t>
            </a:r>
            <a:r>
              <a:rPr lang="fr-BE" sz="2400" dirty="0" smtClean="0">
                <a:solidFill>
                  <a:srgbClr val="FF0000"/>
                </a:solidFill>
              </a:rPr>
              <a:t>    </a:t>
            </a:r>
            <a:r>
              <a:rPr lang="fr-BE" sz="2000" dirty="0" smtClean="0">
                <a:solidFill>
                  <a:srgbClr val="FF0000"/>
                </a:solidFill>
              </a:rPr>
              <a:t>Drunk</a:t>
            </a:r>
            <a:r>
              <a:rPr lang="fr-BE" sz="2000" dirty="0" smtClean="0"/>
              <a:t> at least 3 times over the last month: less than 10%  in France but more than 20% in Danemark</a:t>
            </a:r>
            <a:r>
              <a:rPr lang="fr-BE" sz="2000" dirty="0"/>
              <a:t/>
            </a:r>
            <a:br>
              <a:rPr lang="fr-BE" sz="2000" dirty="0"/>
            </a:br>
            <a:endParaRPr lang="fr-BE" sz="2000" dirty="0" smtClean="0"/>
          </a:p>
          <a:p>
            <a:pPr marL="0" indent="0">
              <a:buNone/>
            </a:pPr>
            <a:r>
              <a:rPr lang="fr-BE" sz="2400" dirty="0" smtClean="0"/>
              <a:t>France </a:t>
            </a:r>
            <a:r>
              <a:rPr lang="fr-BE" sz="2400" dirty="0"/>
              <a:t>ESCAPAD &gt; </a:t>
            </a:r>
            <a:r>
              <a:rPr lang="fr-BE" sz="2400" dirty="0" smtClean="0"/>
              <a:t>age: around age 17 </a:t>
            </a:r>
          </a:p>
          <a:p>
            <a:pPr marL="0" indent="0">
              <a:buNone/>
            </a:pPr>
            <a:r>
              <a:rPr lang="fr-BE" sz="2000" dirty="0" smtClean="0"/>
              <a:t>+- 10% of youth of this age get drunk regularly</a:t>
            </a:r>
          </a:p>
          <a:p>
            <a:pPr marL="0" indent="0">
              <a:buNone/>
            </a:pPr>
            <a:r>
              <a:rPr lang="fr-BE" sz="2000" dirty="0" smtClean="0"/>
              <a:t>Over the last month, 46 % of the youth </a:t>
            </a:r>
            <a:r>
              <a:rPr lang="fr-BE" sz="2000" dirty="0" smtClean="0">
                <a:solidFill>
                  <a:srgbClr val="FF0000"/>
                </a:solidFill>
              </a:rPr>
              <a:t>drank at least 5 glasses of alcool in one occasion</a:t>
            </a:r>
            <a:r>
              <a:rPr lang="fr-BE" sz="2000" dirty="0" smtClean="0"/>
              <a:t> (56% of boys and 36% of girls)</a:t>
            </a:r>
          </a:p>
          <a:p>
            <a:pPr marL="0" indent="0">
              <a:buNone/>
            </a:pPr>
            <a:r>
              <a:rPr lang="fr-BE" sz="2400" dirty="0" smtClean="0"/>
              <a:t>HBSC Belgium, Wallonia : at age 17:   </a:t>
            </a:r>
            <a:r>
              <a:rPr lang="fr-BE" sz="2000" dirty="0" smtClean="0"/>
              <a:t>55% of young people have already experienced binge drinking at least twice over one month period.</a:t>
            </a:r>
            <a:endParaRPr lang="fr-BE" sz="2000" dirty="0"/>
          </a:p>
          <a:p>
            <a:pPr marL="0" indent="0">
              <a:buNone/>
            </a:pPr>
            <a:r>
              <a:rPr lang="fr-BE" sz="2400" dirty="0" smtClean="0"/>
              <a:t>2003 Tucker, Orlando et al.    Age 13-23 – 6 </a:t>
            </a:r>
            <a:r>
              <a:rPr lang="fr-BE" sz="2400" dirty="0" err="1" smtClean="0"/>
              <a:t>consecutive</a:t>
            </a:r>
            <a:r>
              <a:rPr lang="fr-BE" sz="2400" dirty="0" smtClean="0"/>
              <a:t> </a:t>
            </a:r>
            <a:r>
              <a:rPr lang="fr-BE" sz="2400" dirty="0" err="1" smtClean="0"/>
              <a:t>surveys</a:t>
            </a:r>
            <a:r>
              <a:rPr lang="fr-BE" sz="2400" dirty="0"/>
              <a:t> </a:t>
            </a:r>
            <a:r>
              <a:rPr lang="fr-BE" sz="2400" dirty="0" smtClean="0"/>
              <a:t>&gt;  </a:t>
            </a:r>
            <a:r>
              <a:rPr lang="fr-BE" sz="2000" dirty="0" err="1" smtClean="0"/>
              <a:t>typology</a:t>
            </a:r>
            <a:r>
              <a:rPr lang="fr-BE" sz="2000" dirty="0" smtClean="0"/>
              <a:t> :</a:t>
            </a:r>
          </a:p>
          <a:p>
            <a:pPr marL="0" indent="0">
              <a:buNone/>
            </a:pPr>
            <a:r>
              <a:rPr lang="fr-BE" sz="2000" dirty="0" smtClean="0"/>
              <a:t> non </a:t>
            </a:r>
            <a:r>
              <a:rPr lang="fr-BE" sz="2000" dirty="0" err="1" smtClean="0"/>
              <a:t>bingers</a:t>
            </a:r>
            <a:r>
              <a:rPr lang="fr-BE" sz="2000" dirty="0" smtClean="0"/>
              <a:t> </a:t>
            </a:r>
            <a:r>
              <a:rPr lang="fr-BE" sz="2000" dirty="0"/>
              <a:t>(32%), </a:t>
            </a:r>
            <a:r>
              <a:rPr lang="fr-BE" sz="2000" dirty="0" err="1"/>
              <a:t>moderate</a:t>
            </a:r>
            <a:r>
              <a:rPr lang="fr-BE" sz="2000" dirty="0"/>
              <a:t>-stables(16%) and </a:t>
            </a:r>
            <a:r>
              <a:rPr lang="fr-BE" sz="2000" dirty="0" err="1"/>
              <a:t>steady-increasers</a:t>
            </a:r>
            <a:r>
              <a:rPr lang="fr-BE" sz="2000" dirty="0"/>
              <a:t> (16%)</a:t>
            </a:r>
            <a:br>
              <a:rPr lang="fr-BE" sz="2000" dirty="0"/>
            </a:br>
            <a:endParaRPr lang="fr-B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164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689" y="365760"/>
            <a:ext cx="11032267" cy="58978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BE" sz="4400" dirty="0" err="1" smtClean="0">
                <a:solidFill>
                  <a:srgbClr val="FF0000"/>
                </a:solidFill>
              </a:rPr>
              <a:t>Elements</a:t>
            </a:r>
            <a:r>
              <a:rPr lang="fr-BE" sz="4400" dirty="0" smtClean="0">
                <a:solidFill>
                  <a:srgbClr val="FF0000"/>
                </a:solidFill>
              </a:rPr>
              <a:t>/</a:t>
            </a:r>
            <a:r>
              <a:rPr lang="fr-BE" sz="4400" dirty="0" err="1" smtClean="0">
                <a:solidFill>
                  <a:srgbClr val="FF0000"/>
                </a:solidFill>
              </a:rPr>
              <a:t>factors</a:t>
            </a:r>
            <a:r>
              <a:rPr lang="fr-BE" sz="4400" dirty="0" smtClean="0">
                <a:solidFill>
                  <a:srgbClr val="FF0000"/>
                </a:solidFill>
              </a:rPr>
              <a:t>  </a:t>
            </a:r>
            <a:r>
              <a:rPr lang="fr-BE" sz="4400" dirty="0" err="1" smtClean="0">
                <a:solidFill>
                  <a:srgbClr val="FF0000"/>
                </a:solidFill>
              </a:rPr>
              <a:t>linked</a:t>
            </a:r>
            <a:r>
              <a:rPr lang="fr-BE" sz="4400" dirty="0" smtClean="0">
                <a:solidFill>
                  <a:srgbClr val="FF0000"/>
                </a:solidFill>
              </a:rPr>
              <a:t>   to  </a:t>
            </a:r>
            <a:r>
              <a:rPr lang="fr-BE" sz="4400" dirty="0" err="1" smtClean="0">
                <a:solidFill>
                  <a:srgbClr val="FF0000"/>
                </a:solidFill>
              </a:rPr>
              <a:t>binge</a:t>
            </a:r>
            <a:r>
              <a:rPr lang="fr-BE" sz="4400" dirty="0" smtClean="0">
                <a:solidFill>
                  <a:srgbClr val="FF0000"/>
                </a:solidFill>
              </a:rPr>
              <a:t> </a:t>
            </a:r>
            <a:r>
              <a:rPr lang="fr-BE" sz="4400" dirty="0" err="1" smtClean="0">
                <a:solidFill>
                  <a:srgbClr val="FF0000"/>
                </a:solidFill>
              </a:rPr>
              <a:t>drinking</a:t>
            </a:r>
            <a:r>
              <a:rPr lang="fr-BE" sz="4400" dirty="0" smtClean="0">
                <a:solidFill>
                  <a:srgbClr val="FF0000"/>
                </a:solidFill>
              </a:rPr>
              <a:t>  in </a:t>
            </a:r>
            <a:r>
              <a:rPr lang="fr-BE" sz="4400" dirty="0" err="1" smtClean="0">
                <a:solidFill>
                  <a:srgbClr val="FF0000"/>
                </a:solidFill>
              </a:rPr>
              <a:t>scientific</a:t>
            </a:r>
            <a:r>
              <a:rPr lang="fr-BE" sz="4400" dirty="0" smtClean="0">
                <a:solidFill>
                  <a:srgbClr val="FF0000"/>
                </a:solidFill>
              </a:rPr>
              <a:t> </a:t>
            </a:r>
            <a:r>
              <a:rPr lang="fr-BE" sz="4400" dirty="0" err="1" smtClean="0">
                <a:solidFill>
                  <a:srgbClr val="FF0000"/>
                </a:solidFill>
              </a:rPr>
              <a:t>literature</a:t>
            </a:r>
            <a:r>
              <a:rPr lang="fr-BE" sz="4400" dirty="0" smtClean="0">
                <a:solidFill>
                  <a:srgbClr val="FF0000"/>
                </a:solidFill>
              </a:rPr>
              <a:t>   (</a:t>
            </a:r>
            <a:r>
              <a:rPr lang="fr-BE" sz="4400" dirty="0" err="1" smtClean="0">
                <a:solidFill>
                  <a:srgbClr val="FF0000"/>
                </a:solidFill>
              </a:rPr>
              <a:t>some</a:t>
            </a:r>
            <a:r>
              <a:rPr lang="fr-BE" sz="4400" dirty="0" smtClean="0">
                <a:solidFill>
                  <a:srgbClr val="FF0000"/>
                </a:solidFill>
              </a:rPr>
              <a:t> </a:t>
            </a:r>
            <a:r>
              <a:rPr lang="fr-BE" sz="4400" dirty="0" err="1" smtClean="0">
                <a:solidFill>
                  <a:srgbClr val="FF0000"/>
                </a:solidFill>
              </a:rPr>
              <a:t>described</a:t>
            </a:r>
            <a:r>
              <a:rPr lang="fr-BE" sz="4400" dirty="0" smtClean="0">
                <a:solidFill>
                  <a:srgbClr val="FF0000"/>
                </a:solidFill>
              </a:rPr>
              <a:t> as </a:t>
            </a:r>
            <a:r>
              <a:rPr lang="fr-BE" sz="4400" dirty="0" err="1" smtClean="0">
                <a:solidFill>
                  <a:srgbClr val="FF0000"/>
                </a:solidFill>
              </a:rPr>
              <a:t>only</a:t>
            </a:r>
            <a:r>
              <a:rPr lang="fr-BE" sz="4400" dirty="0" smtClean="0">
                <a:solidFill>
                  <a:srgbClr val="FF0000"/>
                </a:solidFill>
              </a:rPr>
              <a:t>  </a:t>
            </a:r>
            <a:r>
              <a:rPr lang="fr-BE" sz="4400" dirty="0" err="1" smtClean="0">
                <a:solidFill>
                  <a:srgbClr val="FF0000"/>
                </a:solidFill>
              </a:rPr>
              <a:t>true</a:t>
            </a:r>
            <a:r>
              <a:rPr lang="fr-BE" sz="4400" dirty="0" smtClean="0">
                <a:solidFill>
                  <a:srgbClr val="FF0000"/>
                </a:solidFill>
              </a:rPr>
              <a:t>/</a:t>
            </a:r>
            <a:r>
              <a:rPr lang="fr-BE" sz="4400" dirty="0" err="1" smtClean="0">
                <a:solidFill>
                  <a:srgbClr val="FF0000"/>
                </a:solidFill>
              </a:rPr>
              <a:t>valid</a:t>
            </a:r>
            <a:r>
              <a:rPr lang="fr-BE" sz="4400" dirty="0" smtClean="0">
                <a:solidFill>
                  <a:srgbClr val="FF0000"/>
                </a:solidFill>
              </a:rPr>
              <a:t>  for boys or girls)</a:t>
            </a:r>
          </a:p>
          <a:p>
            <a:r>
              <a:rPr lang="fr-BE" dirty="0" err="1" smtClean="0"/>
              <a:t>Desire</a:t>
            </a:r>
            <a:r>
              <a:rPr lang="fr-BE" dirty="0" smtClean="0"/>
              <a:t>  to 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considered</a:t>
            </a:r>
            <a:r>
              <a:rPr lang="fr-BE" dirty="0" smtClean="0"/>
              <a:t> as a man (for boys)</a:t>
            </a:r>
          </a:p>
          <a:p>
            <a:r>
              <a:rPr lang="fr-BE" dirty="0" err="1" smtClean="0"/>
              <a:t>Depression</a:t>
            </a:r>
            <a:r>
              <a:rPr lang="fr-BE" dirty="0" smtClean="0"/>
              <a:t>, angst (for girls)</a:t>
            </a:r>
          </a:p>
          <a:p>
            <a:r>
              <a:rPr lang="fr-BE" dirty="0"/>
              <a:t>T</a:t>
            </a:r>
            <a:r>
              <a:rPr lang="fr-BE" dirty="0" smtClean="0"/>
              <a:t>ension reduction</a:t>
            </a:r>
          </a:p>
          <a:p>
            <a:r>
              <a:rPr lang="fr-BE" dirty="0" smtClean="0"/>
              <a:t>Attraction for danger</a:t>
            </a:r>
          </a:p>
          <a:p>
            <a:r>
              <a:rPr lang="fr-BE" dirty="0" smtClean="0"/>
              <a:t>Failing or difficulties at school or in relationships </a:t>
            </a:r>
            <a:endParaRPr lang="fr-BE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BE" dirty="0" smtClean="0">
                <a:solidFill>
                  <a:srgbClr val="000000"/>
                </a:solidFill>
              </a:rPr>
              <a:t>Scare of the future</a:t>
            </a:r>
          </a:p>
          <a:p>
            <a:r>
              <a:rPr lang="fr-BE" dirty="0" err="1" smtClean="0">
                <a:solidFill>
                  <a:srgbClr val="000000"/>
                </a:solidFill>
              </a:rPr>
              <a:t>Desire</a:t>
            </a:r>
            <a:r>
              <a:rPr lang="fr-BE" dirty="0" smtClean="0">
                <a:solidFill>
                  <a:srgbClr val="000000"/>
                </a:solidFill>
              </a:rPr>
              <a:t> to imitate friends or distinguised oneself from peers </a:t>
            </a:r>
          </a:p>
          <a:p>
            <a:r>
              <a:rPr lang="fr-BE" dirty="0" smtClean="0">
                <a:solidFill>
                  <a:srgbClr val="000000"/>
                </a:solidFill>
              </a:rPr>
              <a:t>Frienship or pressure from peers</a:t>
            </a:r>
          </a:p>
          <a:p>
            <a:r>
              <a:rPr lang="fr-BE" dirty="0" err="1" smtClean="0">
                <a:solidFill>
                  <a:srgbClr val="000000"/>
                </a:solidFill>
              </a:rPr>
              <a:t>Desire</a:t>
            </a:r>
            <a:r>
              <a:rPr lang="fr-BE" dirty="0" smtClean="0">
                <a:solidFill>
                  <a:srgbClr val="000000"/>
                </a:solidFill>
              </a:rPr>
              <a:t> to imitate adults</a:t>
            </a:r>
          </a:p>
          <a:p>
            <a:r>
              <a:rPr lang="fr-BE" dirty="0" smtClean="0">
                <a:solidFill>
                  <a:srgbClr val="000000"/>
                </a:solidFill>
              </a:rPr>
              <a:t>Socio economic conditions</a:t>
            </a:r>
          </a:p>
          <a:p>
            <a:r>
              <a:rPr lang="fr-BE" dirty="0" smtClean="0">
                <a:solidFill>
                  <a:srgbClr val="000000"/>
                </a:solidFill>
              </a:rPr>
              <a:t>History of drinking in the family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>
                <a:solidFill>
                  <a:srgbClr val="000000"/>
                </a:solidFill>
              </a:rPr>
              <a:t>Confrontation  to parents’ separation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>
                <a:solidFill>
                  <a:srgbClr val="000000"/>
                </a:solidFill>
              </a:rPr>
              <a:t>Maltreatment, permissive attitudes (at home and in school)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>
                <a:solidFill>
                  <a:srgbClr val="000000"/>
                </a:solidFill>
              </a:rPr>
              <a:t>O</a:t>
            </a:r>
            <a:r>
              <a:rPr lang="fr-BE" dirty="0" smtClean="0">
                <a:solidFill>
                  <a:srgbClr val="000000"/>
                </a:solidFill>
              </a:rPr>
              <a:t>ther substance use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smtClean="0"/>
              <a:t>Drinking culture of the country or region</a:t>
            </a:r>
            <a:r>
              <a:rPr lang="fr-BE" smtClean="0">
                <a:solidFill>
                  <a:srgbClr val="000000"/>
                </a:solidFill>
              </a:rPr>
              <a:t>low efficacy-low conventionality/moral values, high level of externalizing behavior (for boys): antisociability, impulsive ou violent behaviors </a:t>
            </a:r>
          </a:p>
          <a:p>
            <a:r>
              <a:rPr lang="fr-BE" smtClean="0">
                <a:solidFill>
                  <a:srgbClr val="000000"/>
                </a:solidFill>
              </a:rPr>
              <a:t>Market sureroundings </a:t>
            </a:r>
          </a:p>
          <a:p>
            <a:r>
              <a:rPr lang="fr-BE" smtClean="0">
                <a:solidFill>
                  <a:srgbClr val="000000"/>
                </a:solidFill>
              </a:rPr>
              <a:t>Risk of have an accident, of getting injured with serious physical complications (coma, heart and breathing conditions)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28855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see</a:t>
            </a:r>
            <a:r>
              <a:rPr lang="fr-BE" dirty="0" smtClean="0"/>
              <a:t> in </a:t>
            </a:r>
            <a:r>
              <a:rPr lang="fr-BE" dirty="0" err="1" smtClean="0"/>
              <a:t>our</a:t>
            </a:r>
            <a:r>
              <a:rPr lang="fr-BE" dirty="0" smtClean="0"/>
              <a:t> </a:t>
            </a:r>
            <a:r>
              <a:rPr lang="fr-BE" dirty="0" err="1" smtClean="0"/>
              <a:t>belgian</a:t>
            </a:r>
            <a:r>
              <a:rPr lang="fr-BE" dirty="0" smtClean="0"/>
              <a:t> </a:t>
            </a:r>
            <a:r>
              <a:rPr lang="fr-BE" dirty="0" err="1" smtClean="0"/>
              <a:t>sample</a:t>
            </a:r>
            <a:r>
              <a:rPr lang="fr-BE" dirty="0" smtClean="0"/>
              <a:t> ? school grade 7-8-9-10 </a:t>
            </a:r>
            <a:br>
              <a:rPr lang="fr-BE" dirty="0" smtClean="0"/>
            </a:br>
            <a:r>
              <a:rPr lang="fr-BE" dirty="0" smtClean="0"/>
              <a:t>n= 1760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about % of </a:t>
            </a:r>
            <a:r>
              <a:rPr lang="fr-BE" dirty="0" err="1" smtClean="0"/>
              <a:t>pupils</a:t>
            </a:r>
            <a:r>
              <a:rPr lang="fr-BE" dirty="0" smtClean="0"/>
              <a:t> </a:t>
            </a:r>
            <a:r>
              <a:rPr lang="fr-BE" dirty="0" err="1" smtClean="0"/>
              <a:t>concerned</a:t>
            </a:r>
            <a:r>
              <a:rPr lang="fr-BE" dirty="0" smtClean="0"/>
              <a:t> by </a:t>
            </a:r>
            <a:r>
              <a:rPr lang="fr-BE" dirty="0" err="1" smtClean="0"/>
              <a:t>binge</a:t>
            </a:r>
            <a:r>
              <a:rPr lang="fr-BE" dirty="0" smtClean="0"/>
              <a:t> </a:t>
            </a:r>
            <a:r>
              <a:rPr lang="fr-BE" dirty="0" err="1" smtClean="0"/>
              <a:t>drinking</a:t>
            </a:r>
            <a:r>
              <a:rPr lang="fr-BE" dirty="0" smtClean="0"/>
              <a:t> ?</a:t>
            </a:r>
          </a:p>
          <a:p>
            <a:pPr marL="0" indent="0">
              <a:buNone/>
            </a:pPr>
            <a:r>
              <a:rPr lang="fr-BE" dirty="0" smtClean="0"/>
              <a:t> &gt;There is a gap  </a:t>
            </a:r>
            <a:r>
              <a:rPr lang="fr-BE" dirty="0" err="1" smtClean="0"/>
              <a:t>before</a:t>
            </a:r>
            <a:r>
              <a:rPr lang="fr-BE" dirty="0" smtClean="0"/>
              <a:t> </a:t>
            </a:r>
            <a:r>
              <a:rPr lang="fr-BE" dirty="0" err="1" smtClean="0"/>
              <a:t>age</a:t>
            </a:r>
            <a:r>
              <a:rPr lang="fr-BE" dirty="0" smtClean="0"/>
              <a:t> 14 (not yet experiencing binge drinking) and </a:t>
            </a:r>
            <a:r>
              <a:rPr lang="fr-BE" dirty="0" err="1" smtClean="0"/>
              <a:t>after</a:t>
            </a:r>
            <a:r>
              <a:rPr lang="fr-BE" dirty="0" smtClean="0"/>
              <a:t> </a:t>
            </a:r>
            <a:r>
              <a:rPr lang="fr-BE" dirty="0" smtClean="0"/>
              <a:t>17 </a:t>
            </a:r>
            <a:r>
              <a:rPr lang="fr-BE" dirty="0" smtClean="0"/>
              <a:t>(no ‘standard’ student in those grades :</a:t>
            </a:r>
            <a:r>
              <a:rPr lang="fr-B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BE" dirty="0" smtClean="0"/>
              <a:t>no more </a:t>
            </a:r>
            <a:r>
              <a:rPr lang="fr-BE" dirty="0" err="1" smtClean="0"/>
              <a:t>so</a:t>
            </a:r>
            <a:r>
              <a:rPr lang="fr-BE" dirty="0" smtClean="0"/>
              <a:t> </a:t>
            </a:r>
            <a:r>
              <a:rPr lang="fr-BE" dirty="0" err="1" smtClean="0"/>
              <a:t>concerned</a:t>
            </a:r>
            <a:r>
              <a:rPr lang="fr-BE" dirty="0"/>
              <a:t> </a:t>
            </a:r>
            <a:r>
              <a:rPr lang="fr-BE" dirty="0" smtClean="0"/>
              <a:t>by </a:t>
            </a:r>
            <a:r>
              <a:rPr lang="fr-BE" dirty="0" err="1" smtClean="0"/>
              <a:t>binge</a:t>
            </a:r>
            <a:r>
              <a:rPr lang="fr-BE" dirty="0" smtClean="0"/>
              <a:t> </a:t>
            </a:r>
            <a:r>
              <a:rPr lang="fr-BE" dirty="0" err="1" smtClean="0"/>
              <a:t>drinking</a:t>
            </a:r>
            <a:r>
              <a:rPr lang="fr-BE" dirty="0" smtClean="0"/>
              <a:t>)</a:t>
            </a:r>
          </a:p>
          <a:p>
            <a:pPr marL="0" indent="0">
              <a:buNone/>
            </a:pPr>
            <a:r>
              <a:rPr lang="fr-BE" dirty="0" smtClean="0"/>
              <a:t>&gt;  To </a:t>
            </a:r>
            <a:r>
              <a:rPr lang="fr-BE" dirty="0" err="1" smtClean="0"/>
              <a:t>work</a:t>
            </a:r>
            <a:r>
              <a:rPr lang="fr-BE" dirty="0" smtClean="0"/>
              <a:t> on a more </a:t>
            </a:r>
            <a:r>
              <a:rPr lang="fr-BE" dirty="0" err="1"/>
              <a:t>homogeneous</a:t>
            </a:r>
            <a:r>
              <a:rPr lang="fr-BE" dirty="0"/>
              <a:t> </a:t>
            </a:r>
            <a:r>
              <a:rPr lang="fr-BE" dirty="0" smtClean="0"/>
              <a:t>group &gt; restriction of the </a:t>
            </a:r>
            <a:r>
              <a:rPr lang="fr-BE" dirty="0" err="1" smtClean="0"/>
              <a:t>sample</a:t>
            </a:r>
            <a:r>
              <a:rPr lang="fr-BE" dirty="0" smtClean="0"/>
              <a:t> to 14-17</a:t>
            </a:r>
            <a:endParaRPr lang="fr-BE" dirty="0"/>
          </a:p>
          <a:p>
            <a:pPr marL="0" indent="0">
              <a:buNone/>
            </a:pPr>
            <a:r>
              <a:rPr lang="fr-BE" dirty="0" smtClean="0"/>
              <a:t>n = 936   (22 na for the question </a:t>
            </a:r>
            <a:r>
              <a:rPr lang="fr-BE" dirty="0" err="1" smtClean="0"/>
              <a:t>concerning</a:t>
            </a:r>
            <a:r>
              <a:rPr lang="fr-BE" dirty="0" smtClean="0"/>
              <a:t> </a:t>
            </a:r>
            <a:r>
              <a:rPr lang="fr-BE" dirty="0" err="1" smtClean="0"/>
              <a:t>bingdrinking</a:t>
            </a:r>
            <a:r>
              <a:rPr lang="fr-BE" dirty="0" smtClean="0"/>
              <a:t>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5426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1518</Words>
  <Application>Microsoft Office PowerPoint</Application>
  <PresentationFormat>Personnalisé</PresentationFormat>
  <Paragraphs>294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Claire Gavray,  University of Liege</vt:lpstr>
      <vt:lpstr>1.Brief discussion about the concept of binge drinking and its measurement in research  2. Presentation of some results related to binge drinking  (ISRD3 Belgium)</vt:lpstr>
      <vt:lpstr>Binge drinking remains a confused concept and its use can have different meanings depending on the contexts.</vt:lpstr>
      <vt:lpstr>General Definition of Binge Drinking   ‘Drinking lots of alcohol in a short space of time, (Or) to get drunk or feel the effects of alcohol’  </vt:lpstr>
      <vt:lpstr>In a short space of time ?  </vt:lpstr>
      <vt:lpstr>(OR)to get drunk or feel the effects of alcohol’  </vt:lpstr>
      <vt:lpstr>  ! difficulty to compare on a same age-group, over time or between countries or regions  </vt:lpstr>
      <vt:lpstr>Diapositive 8</vt:lpstr>
      <vt:lpstr>What can we see in our belgian sample ? school grade 7-8-9-10  n= 1760</vt:lpstr>
      <vt:lpstr>freq. binge drinking sign.linked to age     not to gender group &gt;                                                                  nothing to add ?    </vt:lpstr>
      <vt:lpstr> links between ‘binge drinking at least once over the last month’ and potential significant variables/ litterature  -P significant when &lt;0.05 –  more concerned on the  total group (G + B) : </vt:lpstr>
      <vt:lpstr>Diapositive 12</vt:lpstr>
      <vt:lpstr>Diapositive 13</vt:lpstr>
      <vt:lpstr>Diapositive 14</vt:lpstr>
      <vt:lpstr>Diapositive 15</vt:lpstr>
      <vt:lpstr>Diapositive 16</vt:lpstr>
      <vt:lpstr>Binge drinking &gt; part of a contemporary style of life/of leisure ? – recent practice for girls (high value of the opportunity of gender mix leasure, to invest the  public sphere -not so recent  &gt;diffferences in historical opportunites for boys and girls</vt:lpstr>
      <vt:lpstr>&gt; banalization ? strategy of ‘catching up’ / ‘light’ version? Other stakes then simply copying – distance to gender injunctions? Yes and no </vt:lpstr>
      <vt:lpstr>Diapositive 19</vt:lpstr>
      <vt:lpstr>To know more about binge drinking</vt:lpstr>
    </vt:vector>
  </TitlesOfParts>
  <Company>PRIMINFO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Gavray</dc:creator>
  <cp:lastModifiedBy>Valued Acer Customer</cp:lastModifiedBy>
  <cp:revision>67</cp:revision>
  <dcterms:created xsi:type="dcterms:W3CDTF">2015-08-24T12:28:44Z</dcterms:created>
  <dcterms:modified xsi:type="dcterms:W3CDTF">2015-09-05T07:22:20Z</dcterms:modified>
</cp:coreProperties>
</file>