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263" r:id="rId11"/>
    <p:sldId id="264" r:id="rId12"/>
    <p:sldId id="265" r:id="rId13"/>
    <p:sldId id="266" r:id="rId14"/>
    <p:sldId id="267" r:id="rId15"/>
    <p:sldId id="276" r:id="rId16"/>
    <p:sldId id="268" r:id="rId17"/>
    <p:sldId id="269" r:id="rId18"/>
    <p:sldId id="270" r:id="rId19"/>
    <p:sldId id="271" r:id="rId20"/>
    <p:sldId id="272" r:id="rId21"/>
    <p:sldId id="273" r:id="rId22"/>
    <p:sldId id="277" r:id="rId2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B1087-E57B-4D06-B710-1DB790754D72}" type="datetimeFigureOut">
              <a:rPr lang="fr-BE" smtClean="0"/>
              <a:t>3/07/2015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D15AD-2260-4C50-87D0-EF0DCB897FF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30204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5FA4-801E-4081-8D81-F29CDBC76037}" type="datetimeFigureOut">
              <a:rPr lang="fr-BE" smtClean="0"/>
              <a:t>3/07/2015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7595-36EA-452C-8EA4-72F3720395F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512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5FA4-801E-4081-8D81-F29CDBC76037}" type="datetimeFigureOut">
              <a:rPr lang="fr-BE" smtClean="0"/>
              <a:t>3/07/2015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7595-36EA-452C-8EA4-72F3720395F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246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5FA4-801E-4081-8D81-F29CDBC76037}" type="datetimeFigureOut">
              <a:rPr lang="fr-BE" smtClean="0"/>
              <a:t>3/07/2015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7595-36EA-452C-8EA4-72F3720395F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978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5FA4-801E-4081-8D81-F29CDBC76037}" type="datetimeFigureOut">
              <a:rPr lang="fr-BE" smtClean="0"/>
              <a:t>3/07/2015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7595-36EA-452C-8EA4-72F3720395F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5219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5FA4-801E-4081-8D81-F29CDBC76037}" type="datetimeFigureOut">
              <a:rPr lang="fr-BE" smtClean="0"/>
              <a:t>3/07/2015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7595-36EA-452C-8EA4-72F3720395F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516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5FA4-801E-4081-8D81-F29CDBC76037}" type="datetimeFigureOut">
              <a:rPr lang="fr-BE" smtClean="0"/>
              <a:t>3/07/2015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7595-36EA-452C-8EA4-72F3720395F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23299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5FA4-801E-4081-8D81-F29CDBC76037}" type="datetimeFigureOut">
              <a:rPr lang="fr-BE" smtClean="0"/>
              <a:t>3/07/2015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7595-36EA-452C-8EA4-72F3720395F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9716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5FA4-801E-4081-8D81-F29CDBC76037}" type="datetimeFigureOut">
              <a:rPr lang="fr-BE" smtClean="0"/>
              <a:t>3/07/2015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7595-36EA-452C-8EA4-72F3720395F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926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5FA4-801E-4081-8D81-F29CDBC76037}" type="datetimeFigureOut">
              <a:rPr lang="fr-BE" smtClean="0"/>
              <a:t>3/07/2015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7595-36EA-452C-8EA4-72F3720395F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186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5FA4-801E-4081-8D81-F29CDBC76037}" type="datetimeFigureOut">
              <a:rPr lang="fr-BE" smtClean="0"/>
              <a:t>3/07/2015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7595-36EA-452C-8EA4-72F3720395F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731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5FA4-801E-4081-8D81-F29CDBC76037}" type="datetimeFigureOut">
              <a:rPr lang="fr-BE" smtClean="0"/>
              <a:t>3/07/2015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7595-36EA-452C-8EA4-72F3720395F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181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35FA4-801E-4081-8D81-F29CDBC76037}" type="datetimeFigureOut">
              <a:rPr lang="fr-BE" smtClean="0"/>
              <a:t>3/07/2015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C7595-36EA-452C-8EA4-72F3720395F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102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hyperlink" Target="mailto:bernard.tychon@ulg.ac.be" TargetMode="External"/><Relationship Id="rId7" Type="http://schemas.openxmlformats.org/officeDocument/2006/relationships/image" Target="../media/image2.emf"/><Relationship Id="rId2" Type="http://schemas.openxmlformats.org/officeDocument/2006/relationships/hyperlink" Target="mailto:msbarke@student.ulg.ac.b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mailto:B.Sarr@agrhymet.ne" TargetMode="External"/><Relationship Id="rId10" Type="http://schemas.openxmlformats.org/officeDocument/2006/relationships/image" Target="../media/image5.png"/><Relationship Id="rId4" Type="http://schemas.openxmlformats.org/officeDocument/2006/relationships/hyperlink" Target="mailto:ambouta.karimou@yahoo.fr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873375"/>
            <a:ext cx="7772400" cy="1470025"/>
          </a:xfrm>
        </p:spPr>
        <p:txBody>
          <a:bodyPr>
            <a:noAutofit/>
          </a:bodyPr>
          <a:lstStyle/>
          <a:p>
            <a:r>
              <a:rPr lang="fr-FR" sz="3600" b="1" cap="all" dirty="0"/>
              <a:t>Analyse des </a:t>
            </a:r>
            <a:r>
              <a:rPr lang="fr-FR" sz="3600" b="1" cap="all" dirty="0" err="1"/>
              <a:t>phÉnomÈnes</a:t>
            </a:r>
            <a:r>
              <a:rPr lang="fr-FR" sz="3600" b="1" cap="all" dirty="0"/>
              <a:t> climatiques </a:t>
            </a:r>
            <a:r>
              <a:rPr lang="fr-FR" sz="3600" b="1" cap="all" dirty="0" err="1"/>
              <a:t>extrÊmes</a:t>
            </a:r>
            <a:r>
              <a:rPr lang="fr-FR" sz="3600" b="1" cap="all" dirty="0"/>
              <a:t> dans le Sud-est du Niger</a:t>
            </a:r>
            <a:endParaRPr lang="fr-BE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1" y="5105400"/>
            <a:ext cx="8001000" cy="1143000"/>
          </a:xfrm>
        </p:spPr>
        <p:txBody>
          <a:bodyPr>
            <a:noAutofit/>
          </a:bodyPr>
          <a:lstStyle/>
          <a:p>
            <a:r>
              <a:rPr lang="fr-FR" sz="1800" dirty="0">
                <a:solidFill>
                  <a:schemeClr val="tx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KARIMOU BARKÉ M.</a:t>
            </a:r>
            <a:r>
              <a:rPr lang="fr-FR" sz="18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(1)</a:t>
            </a:r>
            <a:r>
              <a:rPr lang="fr-FR" sz="1800" dirty="0">
                <a:solidFill>
                  <a:schemeClr val="tx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AMBOUTA</a:t>
            </a:r>
            <a:r>
              <a:rPr lang="fr-FR" sz="1800" dirty="0">
                <a:solidFill>
                  <a:schemeClr val="tx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K.</a:t>
            </a:r>
            <a:r>
              <a:rPr lang="fr-FR" sz="18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(2)</a:t>
            </a:r>
            <a:r>
              <a:rPr lang="fr-FR" sz="1800" dirty="0">
                <a:solidFill>
                  <a:schemeClr val="tx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SARR</a:t>
            </a:r>
            <a:r>
              <a:rPr lang="fr-FR" sz="1800" dirty="0">
                <a:solidFill>
                  <a:schemeClr val="tx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B.</a:t>
            </a:r>
            <a:r>
              <a:rPr lang="fr-FR" sz="18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(3)</a:t>
            </a:r>
            <a:r>
              <a:rPr lang="fr-FR" sz="1800" dirty="0">
                <a:solidFill>
                  <a:schemeClr val="tx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TYCHON B.</a:t>
            </a:r>
            <a:r>
              <a:rPr lang="fr-FR" sz="18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(1)</a:t>
            </a:r>
            <a:endParaRPr lang="fr-BE" sz="1800" dirty="0">
              <a:solidFill>
                <a:schemeClr val="tx1"/>
              </a:solidFill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r>
              <a:rPr lang="fr-FR" sz="1400" i="1" baseline="30000" dirty="0">
                <a:solidFill>
                  <a:schemeClr val="tx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(1)</a:t>
            </a:r>
            <a:r>
              <a:rPr lang="fr-FR" sz="1400" i="1" dirty="0">
                <a:solidFill>
                  <a:schemeClr val="tx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Université de Liège / Faculté des Sciences</a:t>
            </a:r>
            <a:r>
              <a:rPr lang="fr-FR" sz="1400" i="1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fr-FR" sz="1400" i="1" u="sng" dirty="0" err="1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  <a:hlinkClick r:id="rId2"/>
              </a:rPr>
              <a:t>msbarke@student.ulg.ac.be</a:t>
            </a:r>
            <a:r>
              <a:rPr lang="fr-FR" sz="1400" i="1" u="sng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fr-FR" sz="1400" i="1" u="sng" dirty="0" err="1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  <a:hlinkClick r:id="rId3"/>
              </a:rPr>
              <a:t>bernard.tychon@ulg.ac.be</a:t>
            </a:r>
            <a:endParaRPr lang="fr-BE" sz="1400" dirty="0"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r>
              <a:rPr lang="fr-BE" sz="1400" i="1" baseline="30000" dirty="0">
                <a:solidFill>
                  <a:schemeClr val="tx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(2)</a:t>
            </a:r>
            <a:r>
              <a:rPr lang="fr-BE" sz="1400" i="1" dirty="0">
                <a:solidFill>
                  <a:schemeClr val="tx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Université Abdou </a:t>
            </a:r>
            <a:r>
              <a:rPr lang="fr-BE" sz="1400" i="1" dirty="0" err="1">
                <a:solidFill>
                  <a:schemeClr val="tx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Moumouni</a:t>
            </a:r>
            <a:r>
              <a:rPr lang="fr-BE" sz="1400" i="1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,  </a:t>
            </a:r>
            <a:r>
              <a:rPr lang="fr-BE" sz="1400" i="1" u="sng" dirty="0" err="1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  <a:hlinkClick r:id="rId4"/>
              </a:rPr>
              <a:t>ambouta.karimou@yahoo.fr</a:t>
            </a:r>
            <a:endParaRPr lang="fr-BE" sz="1400" b="1" dirty="0"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r>
              <a:rPr lang="fr-FR" sz="1400" i="1" baseline="30000" dirty="0">
                <a:solidFill>
                  <a:schemeClr val="tx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(3)</a:t>
            </a:r>
            <a:r>
              <a:rPr lang="fr-FR" sz="1400" i="1" dirty="0">
                <a:solidFill>
                  <a:schemeClr val="tx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Centre Régional AGRHYMET, Niger</a:t>
            </a:r>
            <a:r>
              <a:rPr lang="fr-FR" sz="1400" i="1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fr-FR" sz="1400" i="1" u="sng" dirty="0" err="1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  <a:hlinkClick r:id="rId5"/>
              </a:rPr>
              <a:t>B.Sarr@agrhymet.ne</a:t>
            </a:r>
            <a:endParaRPr lang="fr-BE" sz="1400" dirty="0"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endParaRPr lang="fr-FR" sz="1800" dirty="0">
              <a:solidFill>
                <a:schemeClr val="tx1"/>
              </a:solidFill>
            </a:endParaRPr>
          </a:p>
          <a:p>
            <a:endParaRPr lang="fr-BE" sz="1800" dirty="0">
              <a:solidFill>
                <a:schemeClr val="tx1"/>
              </a:solidFill>
            </a:endParaRPr>
          </a:p>
        </p:txBody>
      </p:sp>
      <p:pic>
        <p:nvPicPr>
          <p:cNvPr id="4" name="Image 3" descr="blason ULG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0" y="440305"/>
            <a:ext cx="1143000" cy="92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4313"/>
            <a:ext cx="15240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6213"/>
            <a:ext cx="1142998" cy="10118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066800" y="16002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/>
              <a:t>XXVIIIe </a:t>
            </a:r>
            <a:r>
              <a:rPr lang="x-none" b="1" smtClean="0"/>
              <a:t>colloque annuel</a:t>
            </a:r>
            <a:r>
              <a:rPr lang="fr-BE" b="1" dirty="0" smtClean="0"/>
              <a:t> de </a:t>
            </a:r>
            <a:r>
              <a:rPr lang="x-none" b="1" smtClean="0"/>
              <a:t>l’association internationale de</a:t>
            </a:r>
            <a:r>
              <a:rPr lang="fr-BE" b="1" dirty="0" smtClean="0"/>
              <a:t> </a:t>
            </a:r>
            <a:r>
              <a:rPr lang="x-none" b="1" smtClean="0"/>
              <a:t>climatologie</a:t>
            </a:r>
            <a:endParaRPr lang="fr-BE" dirty="0"/>
          </a:p>
        </p:txBody>
      </p:sp>
      <p:pic>
        <p:nvPicPr>
          <p:cNvPr id="10" name="Image 9"/>
          <p:cNvPicPr/>
          <p:nvPr/>
        </p:nvPicPr>
        <p:blipFill>
          <a:blip r:embed="rId9"/>
          <a:stretch>
            <a:fillRect/>
          </a:stretch>
        </p:blipFill>
        <p:spPr>
          <a:xfrm>
            <a:off x="7162800" y="228600"/>
            <a:ext cx="1476375" cy="1028975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65125"/>
          </a:xfrm>
        </p:spPr>
        <p:txBody>
          <a:bodyPr/>
          <a:lstStyle/>
          <a:p>
            <a:r>
              <a:rPr lang="fr-BE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Liège du 1 au 4 Juillet</a:t>
            </a:r>
            <a:endParaRPr lang="fr-BE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1066800" cy="925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56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r-B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 </a:t>
            </a:r>
            <a:r>
              <a:rPr lang="fr-B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discussion</a:t>
            </a:r>
            <a:endParaRPr lang="fr-BE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853439"/>
            <a:ext cx="3814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Analyse des pluies extrêmes </a:t>
            </a:r>
            <a:endParaRPr lang="fr-B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162800" cy="43919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371600" y="5754469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Évolution </a:t>
            </a:r>
            <a:r>
              <a:rPr lang="fr-FR" dirty="0"/>
              <a:t>des pluies maximales journalières annuelles cumulées en trois jours à la station de Gouré (a) et de </a:t>
            </a:r>
            <a:r>
              <a:rPr lang="fr-FR" dirty="0" err="1"/>
              <a:t>Mainé</a:t>
            </a:r>
            <a:r>
              <a:rPr lang="fr-FR" dirty="0"/>
              <a:t> </a:t>
            </a:r>
            <a:r>
              <a:rPr lang="fr-FR" dirty="0" err="1"/>
              <a:t>Soroa</a:t>
            </a:r>
            <a:r>
              <a:rPr lang="fr-FR" dirty="0"/>
              <a:t> (b).</a:t>
            </a:r>
            <a:endParaRPr lang="fr-BE" dirty="0"/>
          </a:p>
        </p:txBody>
      </p:sp>
      <p:sp>
        <p:nvSpPr>
          <p:cNvPr id="6" name="Rectangle 5"/>
          <p:cNvSpPr/>
          <p:nvPr/>
        </p:nvSpPr>
        <p:spPr>
          <a:xfrm>
            <a:off x="5943600" y="945772"/>
            <a:ext cx="284725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just"/>
            <a:r>
              <a:rPr lang="fr-FR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2400" b="1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p90</a:t>
            </a:r>
            <a:r>
              <a:rPr lang="fr-F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fr-F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= </a:t>
            </a:r>
            <a:r>
              <a:rPr lang="fr-F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 mm</a:t>
            </a:r>
            <a:endParaRPr lang="fr-BE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6400800" y="1315104"/>
            <a:ext cx="457200" cy="74229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298978" y="3581400"/>
            <a:ext cx="2616422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just"/>
            <a:r>
              <a:rPr lang="fr-FR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2400" b="1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p90</a:t>
            </a:r>
            <a:r>
              <a:rPr lang="fr-F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(7) = 99 mm</a:t>
            </a:r>
            <a:endParaRPr lang="fr-BE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5765578" y="3919374"/>
            <a:ext cx="527685" cy="18557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7543800" y="4120188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b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28717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Périodes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retour des pluies maximales annuelles en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trois (3)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jours des stations de Gouré (1936-2007) et de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Mainé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Soroa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(1939-2007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B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038429"/>
              </p:ext>
            </p:extLst>
          </p:nvPr>
        </p:nvGraphicFramePr>
        <p:xfrm>
          <a:off x="838200" y="1905000"/>
          <a:ext cx="7162800" cy="3364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1235"/>
                <a:gridCol w="938989"/>
                <a:gridCol w="866759"/>
                <a:gridCol w="938989"/>
                <a:gridCol w="722299"/>
                <a:gridCol w="794529"/>
              </a:tblGrid>
              <a:tr h="2305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Période de retour (années)</a:t>
                      </a:r>
                      <a:endParaRPr lang="fr-BE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fr-BE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endParaRPr lang="fr-BE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endParaRPr lang="fr-BE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endParaRPr lang="fr-BE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</a:t>
                      </a:r>
                      <a:endParaRPr lang="fr-BE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09550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Station de Gouré</a:t>
                      </a:r>
                      <a:endParaRPr lang="fr-BE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Pluies maximales en 3 jours</a:t>
                      </a:r>
                      <a:endParaRPr lang="fr-BE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3070" algn="l"/>
                        </a:tabLs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	</a:t>
                      </a:r>
                      <a:endParaRPr lang="fr-BE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fr-BE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fr-BE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fr-BE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fr-BE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90500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Station de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Mainé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Soroa</a:t>
                      </a:r>
                      <a:endParaRPr lang="fr-BE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Pluies maximales en 3 jours</a:t>
                      </a:r>
                      <a:endParaRPr lang="fr-BE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fr-BE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fr-BE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fr-BE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fr-BE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fr-BE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78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5313"/>
            <a:ext cx="8229600" cy="707687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des températures maximales et minimales</a:t>
            </a:r>
            <a:endParaRPr lang="fr-B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86820"/>
            <a:ext cx="4724400" cy="41757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295400" y="5678269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Occurrence </a:t>
            </a:r>
            <a:r>
              <a:rPr lang="fr-FR" dirty="0"/>
              <a:t>des jours chauds (a), des nuits chaudes (b) et des nuits froides (c) à la station de </a:t>
            </a:r>
            <a:r>
              <a:rPr lang="fr-FR" dirty="0" err="1"/>
              <a:t>Mainé</a:t>
            </a:r>
            <a:r>
              <a:rPr lang="fr-FR" dirty="0"/>
              <a:t> </a:t>
            </a:r>
            <a:r>
              <a:rPr lang="fr-FR" dirty="0" err="1"/>
              <a:t>Soroa</a:t>
            </a:r>
            <a:r>
              <a:rPr lang="fr-FR" dirty="0"/>
              <a:t> (1950-2010).</a:t>
            </a:r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6400800" y="945772"/>
            <a:ext cx="2339102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just"/>
            <a:r>
              <a:rPr lang="fr-FR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TX90</a:t>
            </a:r>
            <a:r>
              <a:rPr lang="fr-F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(8) = </a:t>
            </a:r>
            <a:r>
              <a:rPr lang="fr-FR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45°C</a:t>
            </a:r>
            <a:endParaRPr lang="fr-BE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5867400" y="1315104"/>
            <a:ext cx="990600" cy="51369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372176" y="2563434"/>
            <a:ext cx="256993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just"/>
            <a:r>
              <a:rPr lang="fr-FR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TN90</a:t>
            </a:r>
            <a:r>
              <a:rPr lang="fr-F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(6) = </a:t>
            </a:r>
            <a:r>
              <a:rPr lang="fr-FR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32,2°C</a:t>
            </a:r>
            <a:endParaRPr lang="fr-BE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5794348" y="2932766"/>
            <a:ext cx="990600" cy="51369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13984" y="3962400"/>
            <a:ext cx="249299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just"/>
            <a:r>
              <a:rPr lang="fr-FR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TN10</a:t>
            </a:r>
            <a:r>
              <a:rPr lang="fr-F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(5) = </a:t>
            </a:r>
            <a:r>
              <a:rPr lang="fr-FR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5,5°C</a:t>
            </a:r>
            <a:endParaRPr lang="fr-BE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6099148" y="4331732"/>
            <a:ext cx="990600" cy="51369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83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4936366" cy="43916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524000" y="52578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Occurrence </a:t>
            </a:r>
            <a:r>
              <a:rPr lang="fr-FR" dirty="0"/>
              <a:t>des jours chauds (a), des nuits chaudes (b) et des nuits froides (c) à la station de Gouré (1986-2012).</a:t>
            </a:r>
            <a:endParaRPr lang="fr-BE" dirty="0"/>
          </a:p>
        </p:txBody>
      </p:sp>
      <p:sp>
        <p:nvSpPr>
          <p:cNvPr id="6" name="Rectangle 5"/>
          <p:cNvSpPr/>
          <p:nvPr/>
        </p:nvSpPr>
        <p:spPr>
          <a:xfrm>
            <a:off x="6445228" y="228600"/>
            <a:ext cx="256993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just"/>
            <a:r>
              <a:rPr lang="fr-FR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TX90</a:t>
            </a:r>
            <a:r>
              <a:rPr lang="fr-F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(5) = </a:t>
            </a:r>
            <a:r>
              <a:rPr lang="fr-FR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44,8°C</a:t>
            </a:r>
            <a:endParaRPr lang="fr-BE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5867400" y="597932"/>
            <a:ext cx="990600" cy="51369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372176" y="1524000"/>
            <a:ext cx="256993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just"/>
            <a:r>
              <a:rPr lang="fr-FR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TN90</a:t>
            </a:r>
            <a:r>
              <a:rPr lang="fr-F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 = </a:t>
            </a:r>
            <a:r>
              <a:rPr lang="fr-FR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32,4°C</a:t>
            </a:r>
            <a:endParaRPr lang="fr-BE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5794348" y="1893332"/>
            <a:ext cx="990600" cy="51369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666384" y="3079372"/>
            <a:ext cx="2416046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just"/>
            <a:r>
              <a:rPr lang="fr-FR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TN10</a:t>
            </a:r>
            <a:r>
              <a:rPr lang="fr-F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 = </a:t>
            </a:r>
            <a:r>
              <a:rPr lang="fr-FR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6,1°C</a:t>
            </a:r>
            <a:endParaRPr lang="fr-BE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6099148" y="3448704"/>
            <a:ext cx="990600" cy="51369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7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3246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09600" y="4659868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Évolution </a:t>
            </a:r>
            <a:r>
              <a:rPr lang="fr-FR" dirty="0"/>
              <a:t>du </a:t>
            </a:r>
            <a:r>
              <a:rPr lang="fr-BE" dirty="0"/>
              <a:t>nombre </a:t>
            </a:r>
            <a:r>
              <a:rPr lang="fr-FR" dirty="0"/>
              <a:t>de jours de vague de chaleur </a:t>
            </a:r>
            <a:r>
              <a:rPr lang="fr-BE" dirty="0"/>
              <a:t>à </a:t>
            </a:r>
            <a:r>
              <a:rPr lang="fr-BE" dirty="0" err="1"/>
              <a:t>Mainé</a:t>
            </a:r>
            <a:r>
              <a:rPr lang="fr-BE" dirty="0"/>
              <a:t> </a:t>
            </a:r>
            <a:r>
              <a:rPr lang="fr-BE" dirty="0" err="1"/>
              <a:t>Sorao</a:t>
            </a:r>
            <a:r>
              <a:rPr lang="fr-BE" dirty="0"/>
              <a:t> de 1950 à 2010.</a:t>
            </a:r>
          </a:p>
        </p:txBody>
      </p:sp>
    </p:spTree>
    <p:extLst>
      <p:ext uri="{BB962C8B-B14F-4D97-AF65-F5344CB8AC3E}">
        <p14:creationId xmlns:p14="http://schemas.microsoft.com/office/powerpoint/2010/main" val="23702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L’augmentation des températures globales semble s’accompagner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de: </a:t>
            </a: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diminution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significative de la fréquence des jours très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froids;</a:t>
            </a:r>
          </a:p>
          <a:p>
            <a:pPr lvl="1"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d’une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moins significative de la fréquence des jours très chauds. 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résultats confirment ceux d’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Abdelnour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al.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(2005),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Goubanova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(2007), Ly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al.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(2013)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ceux de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l’Organe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Consultatif sur les Changements Climatiques (2003). </a:t>
            </a:r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8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>
            <a:no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Périodes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retour des températures minimales et maximales annuelles à la station de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Mainé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Soroa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(1950-2002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B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730148"/>
              </p:ext>
            </p:extLst>
          </p:nvPr>
        </p:nvGraphicFramePr>
        <p:xfrm>
          <a:off x="762000" y="2438400"/>
          <a:ext cx="7696200" cy="335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0"/>
                <a:gridCol w="997858"/>
                <a:gridCol w="952862"/>
                <a:gridCol w="952862"/>
                <a:gridCol w="1099458"/>
                <a:gridCol w="1026160"/>
              </a:tblGrid>
              <a:tr h="1117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Période de retour (années)</a:t>
                      </a:r>
                      <a:endParaRPr lang="fr-BE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fr-BE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endParaRPr lang="fr-BE" sz="3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endParaRPr lang="fr-BE" sz="3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endParaRPr lang="fr-BE" sz="3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</a:t>
                      </a:r>
                      <a:endParaRPr lang="fr-BE" sz="3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117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Température maximale (°C)</a:t>
                      </a:r>
                      <a:endParaRPr lang="fr-BE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44,09</a:t>
                      </a:r>
                      <a:endParaRPr lang="fr-BE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44,72</a:t>
                      </a:r>
                      <a:endParaRPr lang="fr-BE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45,14</a:t>
                      </a:r>
                      <a:endParaRPr lang="fr-BE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45,55</a:t>
                      </a:r>
                      <a:endParaRPr lang="fr-BE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46,07</a:t>
                      </a:r>
                      <a:endParaRPr lang="fr-BE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117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Température minimale (°C)</a:t>
                      </a:r>
                      <a:endParaRPr lang="fr-BE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7,67</a:t>
                      </a:r>
                      <a:endParaRPr lang="fr-BE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6,68</a:t>
                      </a:r>
                      <a:endParaRPr lang="fr-BE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5,96</a:t>
                      </a:r>
                      <a:endParaRPr lang="fr-BE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5,58</a:t>
                      </a:r>
                      <a:endParaRPr lang="fr-BE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4,12</a:t>
                      </a:r>
                      <a:endParaRPr lang="fr-BE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5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L’analyse des vents extrêmes</a:t>
            </a:r>
            <a:endParaRPr lang="fr-B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59436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09600" y="51816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Occurrence </a:t>
            </a:r>
            <a:r>
              <a:rPr lang="fr-FR" dirty="0"/>
              <a:t>des vents extrêmes à la station de Gouré de 1984 à 2005.</a:t>
            </a:r>
            <a:endParaRPr lang="fr-BE" dirty="0"/>
          </a:p>
        </p:txBody>
      </p:sp>
      <p:sp>
        <p:nvSpPr>
          <p:cNvPr id="6" name="Rectangle 5"/>
          <p:cNvSpPr/>
          <p:nvPr/>
        </p:nvSpPr>
        <p:spPr>
          <a:xfrm>
            <a:off x="6113006" y="1555372"/>
            <a:ext cx="255711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just"/>
            <a:r>
              <a:rPr lang="fr-FR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V90</a:t>
            </a:r>
            <a:r>
              <a:rPr lang="fr-F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(6) = 26,8 m/s</a:t>
            </a:r>
            <a:endParaRPr lang="fr-BE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6519046" y="2017037"/>
            <a:ext cx="186554" cy="42136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4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1554162"/>
          </a:xfrm>
        </p:spPr>
        <p:txBody>
          <a:bodyPr>
            <a:no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Périodes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retour des vents maximaux annuels à la station de Gouré (1984-2005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B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915873"/>
              </p:ext>
            </p:extLst>
          </p:nvPr>
        </p:nvGraphicFramePr>
        <p:xfrm>
          <a:off x="838199" y="2922789"/>
          <a:ext cx="7315201" cy="2106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1"/>
                <a:gridCol w="914400"/>
                <a:gridCol w="990600"/>
                <a:gridCol w="990600"/>
                <a:gridCol w="990600"/>
                <a:gridCol w="685800"/>
              </a:tblGrid>
              <a:tr h="7678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</a:rPr>
                        <a:t>Période de retour (années)</a:t>
                      </a:r>
                      <a:endParaRPr lang="fr-B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</a:rPr>
                        <a:t>2 </a:t>
                      </a:r>
                      <a:endParaRPr lang="fr-B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</a:rPr>
                        <a:t>5 </a:t>
                      </a:r>
                      <a:endParaRPr lang="fr-B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</a:rPr>
                        <a:t>10 </a:t>
                      </a:r>
                      <a:endParaRPr lang="fr-B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</a:rPr>
                        <a:t>20 </a:t>
                      </a:r>
                      <a:endParaRPr lang="fr-B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</a:rPr>
                        <a:t>50 </a:t>
                      </a:r>
                      <a:endParaRPr lang="fr-B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9847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</a:rPr>
                        <a:t>Vents (m/s) </a:t>
                      </a:r>
                      <a:endParaRPr lang="fr-B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</a:rPr>
                        <a:t>12,8</a:t>
                      </a:r>
                      <a:endParaRPr lang="fr-B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</a:rPr>
                        <a:t>19,6</a:t>
                      </a:r>
                      <a:endParaRPr lang="fr-B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</a:rPr>
                        <a:t>24,1</a:t>
                      </a:r>
                      <a:endParaRPr lang="fr-B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</a:rPr>
                        <a:t>28,4</a:t>
                      </a:r>
                      <a:endParaRPr lang="fr-B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</a:rPr>
                        <a:t>34</a:t>
                      </a:r>
                      <a:endParaRPr lang="fr-B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4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fr-B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x-none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’analyse de ces donné</a:t>
            </a:r>
            <a:r>
              <a:rPr lang="x-none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climatiques a contribué à la connaissance des phénomènes extrêmes et de leur période de retour dans le </a:t>
            </a:r>
            <a:r>
              <a:rPr lang="fr-B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Sud-est 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Niger. </a:t>
            </a:r>
            <a:endParaRPr lang="fr-B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x-none">
                <a:latin typeface="Times New Roman" panose="02020603050405020304" pitchFamily="18" charset="0"/>
                <a:cs typeface="Times New Roman" panose="02020603050405020304" pitchFamily="18" charset="0"/>
              </a:rPr>
              <a:t>es phénomènes 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climatiques extrêmes sont très </a:t>
            </a:r>
            <a:r>
              <a:rPr lang="x-none">
                <a:latin typeface="Times New Roman" panose="02020603050405020304" pitchFamily="18" charset="0"/>
                <a:cs typeface="Times New Roman" panose="02020603050405020304" pitchFamily="18" charset="0"/>
              </a:rPr>
              <a:t>aléatoires et très variables dans l’espace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dans le temps</a:t>
            </a:r>
            <a:r>
              <a:rPr lang="x-none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Leurs connaissances est donc </a:t>
            </a:r>
            <a:r>
              <a:rPr lang="x-none">
                <a:latin typeface="Times New Roman" panose="02020603050405020304" pitchFamily="18" charset="0"/>
                <a:cs typeface="Times New Roman" panose="02020603050405020304" pitchFamily="18" charset="0"/>
              </a:rPr>
              <a:t>fondamental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x-none">
                <a:latin typeface="Times New Roman" panose="02020603050405020304" pitchFamily="18" charset="0"/>
                <a:cs typeface="Times New Roman" panose="02020603050405020304" pitchFamily="18" charset="0"/>
              </a:rPr>
              <a:t> pour se protéger des catastrophes </a:t>
            </a:r>
            <a:r>
              <a:rPr lang="x-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naturelles</a:t>
            </a:r>
            <a:r>
              <a:rPr lang="fr-B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GB" alt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L’ EXPOSE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33400" y="1752600"/>
            <a:ext cx="7543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BE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Introduction 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endParaRPr lang="fr-B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fr-BE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Matériel et méthodes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fr-B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fr-BE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Résultats et discussion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fr-B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fr-BE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Conclusion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6551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ressort des </a:t>
            </a:r>
            <a:r>
              <a:rPr lang="x-none">
                <a:latin typeface="Times New Roman" panose="02020603050405020304" pitchFamily="18" charset="0"/>
                <a:cs typeface="Times New Roman" panose="02020603050405020304" pitchFamily="18" charset="0"/>
              </a:rPr>
              <a:t>résultats 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les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pluies enregistrées de 1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939 à 2012 à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station de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Mainé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soroa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cinq (5) sur huit (8) des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p90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sont observées entre 1999 à 2012. 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aux 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températures journalières des stations synoptiques de Gouré et de </a:t>
            </a:r>
            <a:r>
              <a:rPr lang="fr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Mainé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Soroa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 observe de 1950 à 2010 une tendance </a:t>
            </a:r>
            <a:r>
              <a:rPr lang="fr-B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hausse des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TX90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TN90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des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alors que les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TN10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tendent à baisser. </a:t>
            </a:r>
            <a:endParaRPr lang="fr-B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qui est des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V90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enregistrés à la station de Gouré de 1984-2005, ils correspondent à des vents de saison des pluies où le passage de phénomènes orageux est de plus en plus fréquent.</a:t>
            </a:r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informations rapportées dans cette étude ne peuvent être généralisées à l’ensemble du pays en raison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configurations des zones agro-écologiques qui varient du Sud au Nord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 une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zone de cultures limitée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l’isohyète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 mm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zone pastorale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remontant jusqu’à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mm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zone désertique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(Karimou Barké., 2008).</a:t>
            </a:r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4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2819400"/>
            <a:ext cx="6746719" cy="646331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fr-BE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Merci de votre aimable attention </a:t>
            </a:r>
          </a:p>
        </p:txBody>
      </p:sp>
    </p:spTree>
    <p:extLst>
      <p:ext uri="{BB962C8B-B14F-4D97-AF65-F5344CB8AC3E}">
        <p14:creationId xmlns:p14="http://schemas.microsoft.com/office/powerpoint/2010/main" val="25560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B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climat du Niger est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type semi-aride 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caractérisé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une grande variabilité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interannuelle</a:t>
            </a:r>
          </a:p>
          <a:p>
            <a:pPr lvl="1" algn="just"/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difficultés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majeures: la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rigueur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pluviothermique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climat et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dégradation de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l’environnement (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Ozer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al.,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2005 ;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Ozer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al.,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2009).</a:t>
            </a:r>
            <a:endParaRPr lang="fr-B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4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phénomènes climatiques extrêmes commencent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y prendre de l’ampleur (Ly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2013). 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récentes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inondations du Fleuve Niger au Niger (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Bechler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-Carmaux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2000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est une bonne illustration de cette vulnérabilité. 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effets néfastes des phénomènes climatiques extrêmes constituent un grand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handicap pour : </a:t>
            </a:r>
          </a:p>
          <a:p>
            <a:pPr algn="just"/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développement du pays en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général;</a:t>
            </a:r>
          </a:p>
          <a:p>
            <a:pPr lvl="1"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Départements de Gouré et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Mainé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Soroa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localisés dans le sud-est du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particulier.</a:t>
            </a:r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746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bg1"/>
                </a:solidFill>
              </a:rPr>
              <a:t>Objectif de l’étude </a:t>
            </a:r>
            <a:endParaRPr lang="fr-BE" sz="40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2133600"/>
            <a:ext cx="8458200" cy="2590800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/>
              <a:t>Le présent travail vise donc à analyser l’occurrence de certains phénomènes climatiques extrêmes dans le Sud-est du Niger et leur période de </a:t>
            </a:r>
            <a:r>
              <a:rPr lang="fr-FR" dirty="0" smtClean="0"/>
              <a:t>retour. </a:t>
            </a:r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7212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r-B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Matériel et méthodes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4400"/>
            <a:ext cx="8001000" cy="1981200"/>
          </a:xfrm>
        </p:spPr>
        <p:txBody>
          <a:bodyPr>
            <a:normAutofit/>
          </a:bodyPr>
          <a:lstStyle/>
          <a:p>
            <a:r>
              <a:rPr lang="fr-FR" dirty="0" smtClean="0"/>
              <a:t>Données météorologiques quotidiennes</a:t>
            </a:r>
          </a:p>
          <a:p>
            <a:pPr lvl="1"/>
            <a:r>
              <a:rPr lang="fr-FR" dirty="0" smtClean="0"/>
              <a:t>la </a:t>
            </a:r>
            <a:r>
              <a:rPr lang="fr-FR" dirty="0"/>
              <a:t>pluviométrie, les températures maximales et </a:t>
            </a:r>
            <a:r>
              <a:rPr lang="fr-FR" dirty="0" smtClean="0"/>
              <a:t>minimales et les </a:t>
            </a:r>
            <a:r>
              <a:rPr lang="fr-FR" dirty="0"/>
              <a:t>séries tri horaires de la vitesse de vent à 10 m</a:t>
            </a:r>
            <a:r>
              <a:rPr lang="fr-FR" dirty="0" smtClean="0"/>
              <a:t>.</a:t>
            </a:r>
            <a:endParaRPr lang="fr-BE" sz="3200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60198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81000" y="3634294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Carte </a:t>
            </a:r>
            <a:r>
              <a:rPr lang="fr-FR" dirty="0"/>
              <a:t>de localisation du Département de Gouré et de </a:t>
            </a:r>
            <a:r>
              <a:rPr lang="fr-FR" dirty="0" err="1"/>
              <a:t>Mainé</a:t>
            </a:r>
            <a:r>
              <a:rPr lang="fr-FR" dirty="0"/>
              <a:t> </a:t>
            </a:r>
            <a:r>
              <a:rPr lang="fr-FR" dirty="0" err="1"/>
              <a:t>Soroa</a:t>
            </a:r>
            <a:r>
              <a:rPr lang="fr-FR" dirty="0"/>
              <a:t> au Niger.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762000" y="5562600"/>
            <a:ext cx="13716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10.300° E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13.983° N 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1399" y="4154269"/>
            <a:ext cx="1371601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fr-FR" dirty="0" smtClean="0"/>
              <a:t> </a:t>
            </a:r>
            <a:r>
              <a:rPr lang="fr-FR" dirty="0" err="1" smtClean="0">
                <a:solidFill>
                  <a:schemeClr val="bg1"/>
                </a:solidFill>
              </a:rPr>
              <a:t>11.983°E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err="1" smtClean="0">
                <a:solidFill>
                  <a:schemeClr val="bg1"/>
                </a:solidFill>
              </a:rPr>
              <a:t>13.233°N</a:t>
            </a:r>
            <a:endParaRPr lang="fr-BE" dirty="0">
              <a:solidFill>
                <a:schemeClr val="bg1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2362200" y="4953000"/>
            <a:ext cx="1981200" cy="6096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7391399" y="4800600"/>
            <a:ext cx="304801" cy="1143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81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457200"/>
            <a:ext cx="739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Logiciels utilisés: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Instat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v3.30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B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rclimdex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B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7526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analyser les phénomènes climatiques extrêmes, les études recourent très souvent aux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 indicateurs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extrêmes »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indices.</a:t>
            </a:r>
            <a:endParaRPr lang="fr-B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50520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L’événement climatique extrême ou  phénomène climatique extrême représente les queues de distribution (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Abdelnour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2005), c’est-à-dire les anomalies météorologiques dont les probabilités d’occurrence sont faibles (par exemple, moins de 10 % d’occurrence). </a:t>
            </a:r>
            <a:endParaRPr lang="fr-B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7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09650"/>
          </a:xfrm>
        </p:spPr>
        <p:txBody>
          <a:bodyPr>
            <a:normAutofit/>
          </a:bodyPr>
          <a:lstStyle/>
          <a:p>
            <a:r>
              <a:rPr lang="fr-FR" sz="2700" dirty="0" smtClean="0"/>
              <a:t>Description </a:t>
            </a:r>
            <a:r>
              <a:rPr lang="fr-FR" sz="2700" dirty="0"/>
              <a:t>des 6 indices utilisés dans l’analyse des événements climatiques extrêmes au Niger</a:t>
            </a:r>
            <a:r>
              <a:rPr lang="fr-FR" sz="2700" dirty="0" smtClean="0"/>
              <a:t>.</a:t>
            </a:r>
            <a:endParaRPr lang="fr-BE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813609"/>
              </p:ext>
            </p:extLst>
          </p:nvPr>
        </p:nvGraphicFramePr>
        <p:xfrm>
          <a:off x="914400" y="1295400"/>
          <a:ext cx="6811010" cy="518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363"/>
                <a:gridCol w="1507561"/>
                <a:gridCol w="4425086"/>
              </a:tblGrid>
              <a:tr h="1625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Indice </a:t>
                      </a:r>
                      <a:endParaRPr lang="fr-BE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 de l’indice</a:t>
                      </a:r>
                      <a:endParaRPr lang="fr-BE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Définition </a:t>
                      </a:r>
                      <a:endParaRPr lang="fr-BE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11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fr-FR" sz="2000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p90</a:t>
                      </a:r>
                      <a:endParaRPr lang="fr-BE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Pluie extrême </a:t>
                      </a:r>
                      <a:endParaRPr lang="fr-BE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Valeur cumulée en 3 jours du 90</a:t>
                      </a:r>
                      <a:r>
                        <a:rPr lang="fr-FR" sz="20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ième</a:t>
                      </a: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percentile des précipitations  </a:t>
                      </a:r>
                      <a:endParaRPr lang="fr-BE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TX90</a:t>
                      </a:r>
                      <a:endParaRPr lang="fr-BE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Jour chaud </a:t>
                      </a:r>
                      <a:endParaRPr lang="fr-BE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Valeur du </a:t>
                      </a: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fr-FR" sz="2000" baseline="30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ième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percentile des maxima des températures </a:t>
                      </a:r>
                      <a:r>
                        <a:rPr lang="fr-FR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maximales 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annuelles </a:t>
                      </a:r>
                      <a:endParaRPr lang="fr-BE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97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TN90</a:t>
                      </a:r>
                      <a:endParaRPr lang="fr-BE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Nuit chaude </a:t>
                      </a:r>
                      <a:endParaRPr lang="fr-BE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Valeur du </a:t>
                      </a: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fr-FR" sz="2000" baseline="30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ième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percentile des maxima des températures minimales annuelles</a:t>
                      </a:r>
                      <a:endParaRPr lang="fr-BE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7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TN10</a:t>
                      </a:r>
                      <a:endParaRPr lang="fr-BE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Nuit froide </a:t>
                      </a:r>
                      <a:endParaRPr lang="fr-BE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Valeur du </a:t>
                      </a:r>
                      <a:r>
                        <a:rPr lang="fr-FR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fr-FR" sz="2000" baseline="30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ième</a:t>
                      </a:r>
                      <a:r>
                        <a:rPr lang="fr-FR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percentile des minima des températures minimales  annuelles</a:t>
                      </a:r>
                      <a:endParaRPr lang="fr-BE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25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VC</a:t>
                      </a:r>
                      <a:endParaRPr lang="fr-BE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Vague de chaleur  </a:t>
                      </a:r>
                      <a:endParaRPr lang="fr-BE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 jours de vague de chaleur </a:t>
                      </a:r>
                      <a:r>
                        <a:rPr lang="fr-FR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où</a:t>
                      </a:r>
                      <a:r>
                        <a:rPr lang="fr-FR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Tx</a:t>
                      </a:r>
                      <a:r>
                        <a:rPr lang="fr-FR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supérieure de </a:t>
                      </a: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5°C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pendant au moins 6 jours à la moyenne quotidienne calculée sur une fenêtre de 5 jours centrée sur la journée</a:t>
                      </a:r>
                      <a:endParaRPr lang="fr-BE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25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V90</a:t>
                      </a:r>
                      <a:endParaRPr lang="fr-BE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Vent extrême </a:t>
                      </a:r>
                      <a:endParaRPr lang="fr-BE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Valeur du </a:t>
                      </a: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fr-FR" sz="2000" baseline="30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ième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percentile des vents maximaux annuels   </a:t>
                      </a:r>
                      <a:endParaRPr lang="fr-BE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31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Période de </a:t>
            </a:r>
            <a:r>
              <a:rPr lang="fr-F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retour des </a:t>
            </a:r>
            <a:r>
              <a:rPr lang="fr-F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phénomènes climatiques extrêmes </a:t>
            </a:r>
            <a:endParaRPr lang="fr-BE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2230" y="3352799"/>
            <a:ext cx="7162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Avec: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B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Période de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retour  </a:t>
            </a:r>
            <a:endParaRPr lang="fr-B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Fx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fréquence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cumulée</a:t>
            </a:r>
          </a:p>
          <a:p>
            <a:endParaRPr lang="fr-B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B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fréquences cumulées 50, 80, 95 et 98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ont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été utilisées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déterminer respectivement les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périodes de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5, 20 et 50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B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3187250" y="1905000"/>
                <a:ext cx="1773049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/>
                        </a:rPr>
                        <m:t>𝑃</m:t>
                      </m:r>
                      <m:r>
                        <a:rPr lang="fr-BE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fr-BE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fr-BE" b="0" i="1" smtClean="0">
                              <a:latin typeface="Cambria Math"/>
                            </a:rPr>
                            <m:t>100 − </m:t>
                          </m:r>
                          <m:r>
                            <a:rPr lang="fr-BE" b="0" i="1" smtClean="0">
                              <a:latin typeface="Cambria Math"/>
                            </a:rPr>
                            <m:t>𝐹𝑥</m:t>
                          </m:r>
                        </m:den>
                      </m:f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250" y="1905000"/>
                <a:ext cx="1773049" cy="6127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77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1080</Words>
  <Application>Microsoft Office PowerPoint</Application>
  <PresentationFormat>Affichage à l'écran (4:3)</PresentationFormat>
  <Paragraphs>163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Analyse des phÉnomÈnes climatiques extrÊmes dans le Sud-est du Niger</vt:lpstr>
      <vt:lpstr>PLAN DE L’ EXPOSE</vt:lpstr>
      <vt:lpstr>Introduction</vt:lpstr>
      <vt:lpstr>Présentation PowerPoint</vt:lpstr>
      <vt:lpstr>Objectif de l’étude </vt:lpstr>
      <vt:lpstr>Matériel et méthodes</vt:lpstr>
      <vt:lpstr>Présentation PowerPoint</vt:lpstr>
      <vt:lpstr>Description des 6 indices utilisés dans l’analyse des événements climatiques extrêmes au Niger.</vt:lpstr>
      <vt:lpstr>Période de retour des phénomènes climatiques extrêmes </vt:lpstr>
      <vt:lpstr>Résultats et discussion</vt:lpstr>
      <vt:lpstr>Périodes de retour des pluies maximales annuelles en trois (3) jours des stations de Gouré (1936-2007) et de Mainé Soroa (1939-2007)</vt:lpstr>
      <vt:lpstr>Evolution des températures maximales et minimales</vt:lpstr>
      <vt:lpstr>Présentation PowerPoint</vt:lpstr>
      <vt:lpstr>Présentation PowerPoint</vt:lpstr>
      <vt:lpstr>Présentation PowerPoint</vt:lpstr>
      <vt:lpstr>Périodes de retour des températures minimales et maximales annuelles à la station de Mainé Soroa (1950-2002)</vt:lpstr>
      <vt:lpstr>L’analyse des vents extrêmes</vt:lpstr>
      <vt:lpstr>Périodes de retour des vents maximaux annuels à la station de Gouré (1984-2005)</vt:lpstr>
      <vt:lpstr>Conclusion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ULg</dc:creator>
  <cp:lastModifiedBy>ULg</cp:lastModifiedBy>
  <cp:revision>109</cp:revision>
  <cp:lastPrinted>2015-06-28T16:15:48Z</cp:lastPrinted>
  <dcterms:created xsi:type="dcterms:W3CDTF">2015-06-23T13:26:33Z</dcterms:created>
  <dcterms:modified xsi:type="dcterms:W3CDTF">2015-07-03T04:45:23Z</dcterms:modified>
</cp:coreProperties>
</file>