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sldIdLst>
    <p:sldId id="256" r:id="rId2"/>
    <p:sldId id="257" r:id="rId3"/>
    <p:sldId id="269" r:id="rId4"/>
    <p:sldId id="258" r:id="rId5"/>
    <p:sldId id="259" r:id="rId6"/>
    <p:sldId id="261" r:id="rId7"/>
    <p:sldId id="264" r:id="rId8"/>
    <p:sldId id="265"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9" d="100"/>
          <a:sy n="139" d="100"/>
        </p:scale>
        <p:origin x="-192" y="1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nl-BE" smtClean="0"/>
              <a:t>Cliquez et modifiez le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nl-BE"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2069C06D-4ED8-42C6-905D-CA84CA1B6CBF}" type="datetime2">
              <a:rPr lang="en-US" smtClean="0"/>
              <a:t>vendredi, 3 juillet, 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9C1F5A0A-F6FC-4FFD-9B49-0DA8697211D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dirty="0"/>
          </a:p>
        </p:txBody>
      </p:sp>
      <p:sp>
        <p:nvSpPr>
          <p:cNvPr id="5" name="Espace réservé du pied de page 4"/>
          <p:cNvSpPr>
            <a:spLocks noGrp="1"/>
          </p:cNvSpPr>
          <p:nvPr>
            <p:ph type="ftr" sz="quarter" idx="11"/>
          </p:nvPr>
        </p:nvSpPr>
        <p:spPr>
          <a:xfrm>
            <a:off x="2640597" y="6377459"/>
            <a:ext cx="3836404" cy="365125"/>
          </a:xfrm>
        </p:spPr>
        <p:txBody>
          <a:bodyPr/>
          <a:lstStyle/>
          <a:p>
            <a:endParaRPr kumimoji="0" lang="en-US" dirty="0"/>
          </a:p>
        </p:txBody>
      </p:sp>
      <p:sp>
        <p:nvSpPr>
          <p:cNvPr id="6" name="Espace réservé du numéro de diapositive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nl-BE" smtClean="0"/>
              <a:t>Cliquez et modifiez le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dirty="0"/>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nl-BE" smtClean="0"/>
              <a:t>Cliquez et modifiez le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nl-BE" smtClean="0"/>
              <a:t>Cliquez pour modifier les styles du texte du masque</a:t>
            </a:r>
          </a:p>
        </p:txBody>
      </p:sp>
      <p:sp>
        <p:nvSpPr>
          <p:cNvPr id="4" name="Espace réservé de la date 3"/>
          <p:cNvSpPr>
            <a:spLocks noGrp="1"/>
          </p:cNvSpPr>
          <p:nvPr>
            <p:ph type="dt" sz="half" idx="10"/>
          </p:nvPr>
        </p:nvSpPr>
        <p:spPr/>
        <p:txBody>
          <a:bodyPr/>
          <a:lstStyle/>
          <a:p>
            <a:fld id="{3AD8CDC4-3D19-4983-B478-82F6B8E5AB66}" type="datetime2">
              <a:rPr lang="en-US" smtClean="0"/>
              <a:t>vendredi, 3 juillet, 15</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nl-BE" smtClean="0"/>
              <a:t>Cliquez et modifiez le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nl-BE" smtClean="0"/>
              <a:t>Cliquez et modifiez le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nl-BE"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nl-BE"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7" name="Espace réservé de la date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nl-BE" smtClean="0"/>
              <a:t>Cliquez et modifiez le titre</a:t>
            </a:r>
            <a:endParaRPr kumimoji="0" lang="en-US"/>
          </a:p>
        </p:txBody>
      </p:sp>
      <p:sp>
        <p:nvSpPr>
          <p:cNvPr id="3" name="Espace réservé de la date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a:p>
        </p:txBody>
      </p:sp>
      <p:sp>
        <p:nvSpPr>
          <p:cNvPr id="3" name="Espace réservé du pied de page 2"/>
          <p:cNvSpPr>
            <a:spLocks noGrp="1"/>
          </p:cNvSpPr>
          <p:nvPr>
            <p:ph type="ftr" sz="quarter" idx="11"/>
          </p:nvPr>
        </p:nvSpPr>
        <p:spPr/>
        <p:txBody>
          <a:bodyPr/>
          <a:lstStyle/>
          <a:p>
            <a:endParaRPr kumimoji="0" lang="en-US" dirty="0"/>
          </a:p>
        </p:txBody>
      </p:sp>
      <p:sp>
        <p:nvSpPr>
          <p:cNvPr id="4" name="Espace réservé du numéro de diapositive 3"/>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nl-BE" smtClean="0"/>
              <a:t>Cliquez et modifiez le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nl-BE" smtClean="0"/>
              <a:t>Cliquez pour modifier les styles du texte du masque</a:t>
            </a:r>
          </a:p>
        </p:txBody>
      </p:sp>
      <p:sp>
        <p:nvSpPr>
          <p:cNvPr id="5" name="Espace réservé de la date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15-07-03</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7F5CE407-6216-4202-80E4-A30DC2F709B2}"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nl-BE" smtClean="0"/>
              <a:t>Cliquez et modifiez le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nl-BE"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nl-BE"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pPr eaLnBrk="1" latinLnBrk="0" hangingPunct="1"/>
            <a:fld id="{23A271A1-F6D6-438B-A432-4747EE7ECD40}" type="datetimeFigureOut">
              <a:rPr lang="en-US" smtClean="0"/>
              <a:pPr eaLnBrk="1" latinLnBrk="0" hangingPunct="1"/>
              <a:t>15-07-03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Espace réservé du numéro de diapositive 6"/>
          <p:cNvSpPr>
            <a:spLocks noGrp="1"/>
          </p:cNvSpPr>
          <p:nvPr>
            <p:ph type="sldNum" sz="quarter" idx="12"/>
          </p:nvPr>
        </p:nvSpPr>
        <p:spPr>
          <a:xfrm>
            <a:off x="8339328" y="1170432"/>
            <a:ext cx="733864" cy="201168"/>
          </a:xfrm>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nl-BE" smtClean="0"/>
              <a:t>Cliquez et modifiez le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eaLnBrk="1" latinLnBrk="0" hangingPunct="1"/>
            <a:fld id="{23A271A1-F6D6-438B-A432-4747EE7ECD40}" type="datetimeFigureOut">
              <a:rPr lang="en-US" smtClean="0"/>
              <a:pPr eaLnBrk="1" latinLnBrk="0" hangingPunct="1"/>
              <a:t>15-07-03</a:t>
            </a:fld>
            <a:endParaRPr lang="en-US" sz="1400" dirty="0">
              <a:solidFill>
                <a:schemeClr val="tx2"/>
              </a:solidFill>
            </a:endParaRP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400" dirty="0">
              <a:solidFill>
                <a:schemeClr val="tx2"/>
              </a:solidFill>
            </a:endParaRP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800" dirty="0" smtClean="0"/>
              <a:t/>
            </a:r>
            <a:br>
              <a:rPr lang="fr-FR" sz="2800" dirty="0" smtClean="0"/>
            </a:br>
            <a:r>
              <a:rPr lang="en-CA" sz="2800" dirty="0" smtClean="0"/>
              <a:t>Global policy-making above and beyond states? </a:t>
            </a:r>
            <a:br>
              <a:rPr lang="en-CA" sz="2800" dirty="0" smtClean="0"/>
            </a:br>
            <a:endParaRPr lang="en-CA" sz="2800" dirty="0"/>
          </a:p>
        </p:txBody>
      </p:sp>
      <p:sp>
        <p:nvSpPr>
          <p:cNvPr id="3" name="Sous-titre 2"/>
          <p:cNvSpPr>
            <a:spLocks noGrp="1"/>
          </p:cNvSpPr>
          <p:nvPr>
            <p:ph type="subTitle" idx="1"/>
          </p:nvPr>
        </p:nvSpPr>
        <p:spPr/>
        <p:txBody>
          <a:bodyPr>
            <a:normAutofit fontScale="92500" lnSpcReduction="20000"/>
          </a:bodyPr>
          <a:lstStyle/>
          <a:p>
            <a:endParaRPr lang="en-CA" sz="2400" dirty="0" smtClean="0"/>
          </a:p>
          <a:p>
            <a:endParaRPr lang="en-CA" sz="2400" dirty="0"/>
          </a:p>
          <a:p>
            <a:endParaRPr lang="en-CA" sz="2400" dirty="0" smtClean="0"/>
          </a:p>
          <a:p>
            <a:r>
              <a:rPr lang="en-CA" sz="2400" dirty="0" smtClean="0"/>
              <a:t>The </a:t>
            </a:r>
            <a:r>
              <a:rPr lang="en-CA" sz="2400" dirty="0"/>
              <a:t>international organizations within the global governance of cultural industries</a:t>
            </a:r>
            <a:endParaRPr lang="fr-FR" sz="2400" dirty="0"/>
          </a:p>
        </p:txBody>
      </p:sp>
      <p:sp>
        <p:nvSpPr>
          <p:cNvPr id="4" name="ZoneTexte 3"/>
          <p:cNvSpPr txBox="1"/>
          <p:nvPr/>
        </p:nvSpPr>
        <p:spPr>
          <a:xfrm>
            <a:off x="2860486" y="5708322"/>
            <a:ext cx="6053535" cy="646331"/>
          </a:xfrm>
          <a:prstGeom prst="rect">
            <a:avLst/>
          </a:prstGeom>
          <a:noFill/>
        </p:spPr>
        <p:txBody>
          <a:bodyPr wrap="none" rtlCol="0">
            <a:spAutoFit/>
          </a:bodyPr>
          <a:lstStyle/>
          <a:p>
            <a:r>
              <a:rPr lang="fr-FR" dirty="0"/>
              <a:t>Dr. Antonios Vlassis, FNRS-</a:t>
            </a:r>
            <a:r>
              <a:rPr lang="fr-FR" dirty="0" err="1"/>
              <a:t>Research</a:t>
            </a:r>
            <a:r>
              <a:rPr lang="fr-FR" dirty="0"/>
              <a:t> </a:t>
            </a:r>
            <a:r>
              <a:rPr lang="fr-FR" dirty="0" err="1"/>
              <a:t>Fellow</a:t>
            </a:r>
            <a:endParaRPr lang="fr-FR" dirty="0"/>
          </a:p>
          <a:p>
            <a:r>
              <a:rPr lang="fr-FR" dirty="0"/>
              <a:t>Centre for International Relations </a:t>
            </a:r>
            <a:r>
              <a:rPr lang="fr-FR" dirty="0" err="1"/>
              <a:t>Studies</a:t>
            </a:r>
            <a:r>
              <a:rPr lang="fr-FR" dirty="0"/>
              <a:t>, </a:t>
            </a:r>
            <a:r>
              <a:rPr lang="fr-FR" dirty="0" err="1"/>
              <a:t>University</a:t>
            </a:r>
            <a:r>
              <a:rPr lang="fr-FR" dirty="0"/>
              <a:t> of Liège. </a:t>
            </a:r>
          </a:p>
        </p:txBody>
      </p:sp>
    </p:spTree>
    <p:extLst>
      <p:ext uri="{BB962C8B-B14F-4D97-AF65-F5344CB8AC3E}">
        <p14:creationId xmlns:p14="http://schemas.microsoft.com/office/powerpoint/2010/main" val="6144068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47500" lnSpcReduction="20000"/>
          </a:bodyPr>
          <a:lstStyle/>
          <a:p>
            <a:r>
              <a:rPr lang="en-CA" dirty="0"/>
              <a:t>C</a:t>
            </a:r>
            <a:r>
              <a:rPr lang="en-CA" dirty="0" smtClean="0"/>
              <a:t>ultural goods and services, between symbolic and material production. </a:t>
            </a:r>
          </a:p>
          <a:p>
            <a:pPr marL="118872" indent="0">
              <a:buNone/>
            </a:pPr>
            <a:endParaRPr lang="en-CA" dirty="0" smtClean="0"/>
          </a:p>
          <a:p>
            <a:r>
              <a:rPr lang="en-CA" dirty="0"/>
              <a:t>T</a:t>
            </a:r>
            <a:r>
              <a:rPr lang="en-CA" dirty="0" smtClean="0"/>
              <a:t>heir treatment has been the subject of growing interest at the international level. </a:t>
            </a:r>
          </a:p>
          <a:p>
            <a:endParaRPr lang="en-CA" dirty="0" smtClean="0"/>
          </a:p>
          <a:p>
            <a:r>
              <a:rPr lang="en-CA" dirty="0" smtClean="0"/>
              <a:t>Global governance of cultural industries based on two major issues: on the one hand, the </a:t>
            </a:r>
            <a:r>
              <a:rPr lang="en-CA" b="1" dirty="0" smtClean="0"/>
              <a:t>cultural exception </a:t>
            </a:r>
            <a:r>
              <a:rPr lang="en-CA" dirty="0" smtClean="0"/>
              <a:t>affecting cultural goods and services in international economic exchanges; on the other hand, </a:t>
            </a:r>
            <a:r>
              <a:rPr lang="en-CA" b="1" dirty="0" smtClean="0"/>
              <a:t>the link between culture and development</a:t>
            </a:r>
            <a:r>
              <a:rPr lang="en-CA" dirty="0" smtClean="0"/>
              <a:t>. </a:t>
            </a:r>
          </a:p>
          <a:p>
            <a:endParaRPr lang="en-CA" dirty="0" smtClean="0"/>
          </a:p>
          <a:p>
            <a:r>
              <a:rPr lang="en-CA" b="1" dirty="0" smtClean="0"/>
              <a:t>Convention on the protection and the promotion of the diversity of cultural expressions </a:t>
            </a:r>
            <a:r>
              <a:rPr lang="en-CA" dirty="0" smtClean="0"/>
              <a:t>(CDCE</a:t>
            </a:r>
            <a:r>
              <a:rPr lang="en-CA" dirty="0"/>
              <a:t>)</a:t>
            </a:r>
            <a:r>
              <a:rPr lang="en-CA" dirty="0" smtClean="0"/>
              <a:t>- adopted by UNESCO in 2005.</a:t>
            </a:r>
          </a:p>
          <a:p>
            <a:r>
              <a:rPr lang="en-CA" dirty="0"/>
              <a:t>M</a:t>
            </a:r>
            <a:r>
              <a:rPr lang="en-CA" dirty="0" smtClean="0"/>
              <a:t>embership of 138 States and of the European Union (EU) </a:t>
            </a:r>
            <a:endParaRPr lang="en-CA" dirty="0"/>
          </a:p>
          <a:p>
            <a:r>
              <a:rPr lang="en-CA" b="1" dirty="0"/>
              <a:t>A</a:t>
            </a:r>
            <a:r>
              <a:rPr lang="en-CA" b="1" dirty="0" smtClean="0"/>
              <a:t> main international public instrument within the global governance of cultural industries. </a:t>
            </a:r>
          </a:p>
          <a:p>
            <a:pPr marL="118872" indent="0">
              <a:buNone/>
            </a:pPr>
            <a:endParaRPr lang="en-CA" b="1" dirty="0" smtClean="0"/>
          </a:p>
          <a:p>
            <a:pPr marL="118872" indent="0">
              <a:buNone/>
            </a:pPr>
            <a:endParaRPr lang="en-CA" dirty="0" smtClean="0"/>
          </a:p>
          <a:p>
            <a:r>
              <a:rPr lang="en-CA" dirty="0" smtClean="0"/>
              <a:t>By </a:t>
            </a:r>
            <a:r>
              <a:rPr lang="en-CA" b="1" dirty="0" smtClean="0"/>
              <a:t>global governance of cultural industries</a:t>
            </a:r>
            <a:r>
              <a:rPr lang="en-CA" dirty="0" smtClean="0"/>
              <a:t>, I mean a system for organizing the relations of power and of regulation at the world level; it is composed of rules, norms and institutions, affecting several aspects of cultural goods and services (creation, production, distribution, exhibition, status of artist, etc.) and allowing the involved actors to coordinate their practices in a context of </a:t>
            </a:r>
            <a:r>
              <a:rPr lang="en-CA" b="1" dirty="0" smtClean="0"/>
              <a:t>disaggregated sovereignty</a:t>
            </a:r>
            <a:r>
              <a:rPr lang="en-CA" dirty="0" smtClean="0"/>
              <a:t>, of</a:t>
            </a:r>
            <a:r>
              <a:rPr lang="en-CA" b="1" dirty="0" smtClean="0"/>
              <a:t> polyarchic authority</a:t>
            </a:r>
            <a:r>
              <a:rPr lang="en-CA" dirty="0" smtClean="0"/>
              <a:t> and of </a:t>
            </a:r>
            <a:r>
              <a:rPr lang="en-CA" b="1" dirty="0" smtClean="0"/>
              <a:t>absence of global government</a:t>
            </a:r>
            <a:r>
              <a:rPr lang="en-CA" dirty="0" smtClean="0"/>
              <a:t>. </a:t>
            </a:r>
            <a:endParaRPr lang="fr-FR" dirty="0"/>
          </a:p>
        </p:txBody>
      </p:sp>
    </p:spTree>
    <p:extLst>
      <p:ext uri="{BB962C8B-B14F-4D97-AF65-F5344CB8AC3E}">
        <p14:creationId xmlns:p14="http://schemas.microsoft.com/office/powerpoint/2010/main" val="41209932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3" name="Espace réservé du contenu 2"/>
          <p:cNvSpPr>
            <a:spLocks noGrp="1"/>
          </p:cNvSpPr>
          <p:nvPr>
            <p:ph idx="1"/>
          </p:nvPr>
        </p:nvSpPr>
        <p:spPr/>
        <p:txBody>
          <a:bodyPr>
            <a:normAutofit fontScale="55000" lnSpcReduction="20000"/>
          </a:bodyPr>
          <a:lstStyle/>
          <a:p>
            <a:pPr marL="118872" indent="0">
              <a:buNone/>
            </a:pPr>
            <a:endParaRPr lang="en-CA" dirty="0" smtClean="0"/>
          </a:p>
          <a:p>
            <a:r>
              <a:rPr lang="en-CA" dirty="0"/>
              <a:t>T</a:t>
            </a:r>
            <a:r>
              <a:rPr lang="en-CA" dirty="0" smtClean="0"/>
              <a:t>he literature on the global governance of cultural industries remains mainly state-centric. </a:t>
            </a:r>
          </a:p>
          <a:p>
            <a:endParaRPr lang="en-CA" dirty="0"/>
          </a:p>
          <a:p>
            <a:r>
              <a:rPr lang="en-CA" dirty="0"/>
              <a:t>O</a:t>
            </a:r>
            <a:r>
              <a:rPr lang="en-CA" dirty="0" smtClean="0"/>
              <a:t>riginal </a:t>
            </a:r>
            <a:r>
              <a:rPr lang="en-CA" dirty="0"/>
              <a:t>view on the global governance of cultural industries, and in particular on the international norms application, focusing </a:t>
            </a:r>
            <a:r>
              <a:rPr lang="en-CA" b="1" dirty="0"/>
              <a:t>on the cooperation among the international </a:t>
            </a:r>
            <a:r>
              <a:rPr lang="en-CA" b="1" dirty="0" smtClean="0"/>
              <a:t>organisations (IOs). </a:t>
            </a:r>
            <a:endParaRPr lang="en-CA" dirty="0" smtClean="0"/>
          </a:p>
          <a:p>
            <a:endParaRPr lang="en-CA" dirty="0"/>
          </a:p>
          <a:p>
            <a:r>
              <a:rPr lang="fr-CA" b="1" dirty="0"/>
              <a:t>Global policy-</a:t>
            </a:r>
            <a:r>
              <a:rPr lang="fr-CA" b="1" dirty="0" err="1"/>
              <a:t>making</a:t>
            </a:r>
            <a:r>
              <a:rPr lang="fr-CA" b="1" dirty="0"/>
              <a:t>, </a:t>
            </a:r>
            <a:r>
              <a:rPr lang="fr-CA" b="1" dirty="0" err="1"/>
              <a:t>IOs</a:t>
            </a:r>
            <a:r>
              <a:rPr lang="fr-CA" b="1" dirty="0"/>
              <a:t> and IR </a:t>
            </a:r>
            <a:r>
              <a:rPr lang="fr-CA" b="1" dirty="0" err="1" smtClean="0"/>
              <a:t>theory</a:t>
            </a:r>
            <a:r>
              <a:rPr lang="fr-CA" b="1" dirty="0" smtClean="0"/>
              <a:t>: </a:t>
            </a:r>
            <a:r>
              <a:rPr lang="en-CA" dirty="0" smtClean="0"/>
              <a:t>Neorealism, Neoliberal institutionalism, Social Constructivism, Principal-agent theory.</a:t>
            </a:r>
          </a:p>
          <a:p>
            <a:endParaRPr lang="en-CA" dirty="0"/>
          </a:p>
          <a:p>
            <a:r>
              <a:rPr lang="en-CA" dirty="0"/>
              <a:t>U</a:t>
            </a:r>
            <a:r>
              <a:rPr lang="en-CA" dirty="0" smtClean="0"/>
              <a:t>nderstand </a:t>
            </a:r>
            <a:r>
              <a:rPr lang="en-CA" b="1" dirty="0"/>
              <a:t>the ways of the IOs cooperation</a:t>
            </a:r>
            <a:r>
              <a:rPr lang="en-CA" dirty="0"/>
              <a:t>, </a:t>
            </a:r>
            <a:r>
              <a:rPr lang="en-CA" b="1" dirty="0"/>
              <a:t>how</a:t>
            </a:r>
            <a:r>
              <a:rPr lang="en-CA" dirty="0"/>
              <a:t> the administrations of the international and regional organizations </a:t>
            </a:r>
            <a:r>
              <a:rPr lang="en-CA" b="1" dirty="0"/>
              <a:t>interact each other </a:t>
            </a:r>
            <a:r>
              <a:rPr lang="en-CA" dirty="0"/>
              <a:t>within the context of the global governance of cultural </a:t>
            </a:r>
            <a:r>
              <a:rPr lang="en-CA" dirty="0" smtClean="0"/>
              <a:t>industries. </a:t>
            </a:r>
          </a:p>
          <a:p>
            <a:pPr marL="118872" indent="0">
              <a:buNone/>
            </a:pPr>
            <a:endParaRPr lang="fr-CA" dirty="0"/>
          </a:p>
          <a:p>
            <a:r>
              <a:rPr lang="en-CA" dirty="0" smtClean="0"/>
              <a:t>Analyze </a:t>
            </a:r>
            <a:r>
              <a:rPr lang="en-CA" dirty="0"/>
              <a:t>the policy process through which the IOs cooperation is formulated within the global governance of cultural industries and </a:t>
            </a:r>
            <a:r>
              <a:rPr lang="en-CA" b="1" dirty="0" smtClean="0"/>
              <a:t>understand </a:t>
            </a:r>
            <a:r>
              <a:rPr lang="en-CA" b="1" dirty="0"/>
              <a:t>the different types of the IOs </a:t>
            </a:r>
            <a:r>
              <a:rPr lang="en-CA" b="1" dirty="0" smtClean="0"/>
              <a:t>cooperation</a:t>
            </a:r>
            <a:r>
              <a:rPr lang="en-CA" b="1" dirty="0"/>
              <a:t> </a:t>
            </a:r>
            <a:r>
              <a:rPr lang="en-CA" b="1" dirty="0" smtClean="0"/>
              <a:t>and </a:t>
            </a:r>
            <a:r>
              <a:rPr lang="en-CA" b="1" dirty="0"/>
              <a:t>the various dysfunctions of the cooperation.   </a:t>
            </a:r>
          </a:p>
          <a:p>
            <a:pPr marL="118872" indent="0">
              <a:buNone/>
            </a:pPr>
            <a:endParaRPr lang="fr-CA" dirty="0"/>
          </a:p>
        </p:txBody>
      </p:sp>
    </p:spTree>
    <p:extLst>
      <p:ext uri="{BB962C8B-B14F-4D97-AF65-F5344CB8AC3E}">
        <p14:creationId xmlns:p14="http://schemas.microsoft.com/office/powerpoint/2010/main" val="31910451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CA" sz="2800" dirty="0" smtClean="0"/>
              <a:t>1. Five types of the IOs cooperation </a:t>
            </a:r>
            <a:endParaRPr lang="en-CA" sz="2800" dirty="0"/>
          </a:p>
        </p:txBody>
      </p:sp>
      <p:sp>
        <p:nvSpPr>
          <p:cNvPr id="3" name="Espace réservé du contenu 2"/>
          <p:cNvSpPr>
            <a:spLocks noGrp="1"/>
          </p:cNvSpPr>
          <p:nvPr>
            <p:ph idx="1"/>
          </p:nvPr>
        </p:nvSpPr>
        <p:spPr/>
        <p:txBody>
          <a:bodyPr>
            <a:normAutofit fontScale="32500" lnSpcReduction="20000"/>
          </a:bodyPr>
          <a:lstStyle/>
          <a:p>
            <a:pPr marL="0" indent="0">
              <a:buNone/>
            </a:pPr>
            <a:endParaRPr lang="fr-FR" sz="4300" dirty="0"/>
          </a:p>
          <a:p>
            <a:pPr marL="0" indent="0">
              <a:buNone/>
            </a:pPr>
            <a:r>
              <a:rPr lang="en-US" sz="4300" b="1" dirty="0"/>
              <a:t>1</a:t>
            </a:r>
            <a:r>
              <a:rPr lang="en-US" sz="4300" b="1" dirty="0" smtClean="0"/>
              <a:t>. Technical cooperation and good practices recommendations</a:t>
            </a:r>
          </a:p>
          <a:p>
            <a:pPr marL="0" indent="0">
              <a:buNone/>
            </a:pPr>
            <a:endParaRPr lang="en-US" sz="4300" b="1" dirty="0" smtClean="0"/>
          </a:p>
          <a:p>
            <a:pPr marL="742950" indent="-742950">
              <a:buAutoNum type="alphaLcPeriod"/>
            </a:pPr>
            <a:r>
              <a:rPr lang="en-US" sz="4300" b="1" dirty="0" smtClean="0"/>
              <a:t>Pilot multiagency project (2008-2011) ‘Strengthening the creative industries in five ACP countries through employment and trade expansion’ </a:t>
            </a:r>
            <a:r>
              <a:rPr lang="en-US" sz="4300" dirty="0" smtClean="0"/>
              <a:t>implemented by three international organizations, UN Conference on Trade and Development (UNCTAD) , the International Labor Organization (ILO) and UNESCO with financing aid from the European Commission and with the institutional support from the ACP (African, Caribbean and Pacific) Groups. </a:t>
            </a:r>
            <a:endParaRPr lang="en-US" sz="4300" dirty="0"/>
          </a:p>
          <a:p>
            <a:pPr marL="0" indent="0">
              <a:buNone/>
            </a:pPr>
            <a:endParaRPr lang="en-US" sz="4300" dirty="0" smtClean="0"/>
          </a:p>
          <a:p>
            <a:pPr marL="742950" indent="-742950">
              <a:buAutoNum type="alphaLcPeriod"/>
            </a:pPr>
            <a:r>
              <a:rPr lang="en-US" sz="4300" b="1" dirty="0" smtClean="0"/>
              <a:t>UNESCO-European Commission: expert facility project (2010-2014)  </a:t>
            </a:r>
            <a:r>
              <a:rPr lang="en-US" sz="4300" dirty="0" smtClean="0"/>
              <a:t>funded by the EU in order to implement the CDCE through the strengthening of the system of governance for cultural industries in developing countries. Creation of a pool of 30 experts in public policies for cultural industries. 13 technical assistance missions were put in place in order to transfer knowledge and know-how towards countries in Africa, Latin America, Asia and the Caribbean.</a:t>
            </a:r>
            <a:r>
              <a:rPr lang="en-US" sz="4300" dirty="0"/>
              <a:t> </a:t>
            </a:r>
            <a:r>
              <a:rPr lang="en-US" sz="4300" dirty="0" smtClean="0"/>
              <a:t>Budget: 1.2 million euros </a:t>
            </a:r>
          </a:p>
          <a:p>
            <a:pPr marL="742950" indent="-742950">
              <a:buAutoNum type="alphaLcPeriod"/>
            </a:pPr>
            <a:endParaRPr lang="en-US" sz="4300" dirty="0" smtClean="0"/>
          </a:p>
          <a:p>
            <a:pPr marL="742950" indent="-742950">
              <a:buAutoNum type="alphaLcPeriod"/>
            </a:pPr>
            <a:r>
              <a:rPr lang="en-US" sz="4300" b="1" dirty="0" smtClean="0"/>
              <a:t>UN Industrial Development Organization (UNIDO)-EU (2012-2015): The EU funded project ‘</a:t>
            </a:r>
            <a:r>
              <a:rPr lang="en-US" sz="4400" b="1" dirty="0" smtClean="0">
                <a:ea typeface="ＭＳ 明朝"/>
              </a:rPr>
              <a:t>Development of Clusters in Cultural and Creative Industries in the Southern Mediterranean’ implemented by UNIDO. </a:t>
            </a:r>
            <a:r>
              <a:rPr lang="en-US" sz="4400" dirty="0" smtClean="0">
                <a:ea typeface="ＭＳ 明朝"/>
              </a:rPr>
              <a:t>A team of UNIDO interviewed over 500 persons throughout the seven participating countries and identified over 140 clusters and 70 other economic realities in cultural and creative industries.</a:t>
            </a:r>
            <a:r>
              <a:rPr lang="en-US" sz="4400" dirty="0" smtClean="0">
                <a:ea typeface="Times New Roman"/>
              </a:rPr>
              <a:t> B</a:t>
            </a:r>
            <a:r>
              <a:rPr lang="en-US" sz="4400" dirty="0" smtClean="0">
                <a:ea typeface="ＭＳ 明朝"/>
              </a:rPr>
              <a:t>udget from the EU : 5 million euros. </a:t>
            </a:r>
          </a:p>
          <a:p>
            <a:pPr marL="742950" indent="-742950">
              <a:buAutoNum type="alphaLcPeriod"/>
            </a:pPr>
            <a:endParaRPr lang="en-US" sz="4400" dirty="0" smtClean="0">
              <a:ea typeface="ＭＳ 明朝"/>
            </a:endParaRPr>
          </a:p>
          <a:p>
            <a:pPr marL="742950" indent="-742950">
              <a:buAutoNum type="alphaLcPeriod"/>
            </a:pPr>
            <a:r>
              <a:rPr lang="en-US" sz="4400" b="1" dirty="0" smtClean="0">
                <a:ea typeface="ＭＳ 明朝"/>
              </a:rPr>
              <a:t>UNIDO-UNESCO (2005-2007): preparation of a policy-document </a:t>
            </a:r>
            <a:r>
              <a:rPr lang="en-US" sz="4400" dirty="0" smtClean="0">
                <a:ea typeface="ＭＳ 明朝"/>
              </a:rPr>
              <a:t>exanimating the creative industries </a:t>
            </a:r>
            <a:r>
              <a:rPr lang="en-US" sz="4400" dirty="0" smtClean="0">
                <a:ea typeface="Times New Roman"/>
              </a:rPr>
              <a:t>in the context of Micro &amp; Small Enterprise development programs and identifying the various avenues for the promotion of these industries in Iran, Pakistan and Thailand.  </a:t>
            </a:r>
            <a:r>
              <a:rPr lang="en-US" sz="4400" dirty="0" smtClean="0">
                <a:ea typeface="ＭＳ 明朝"/>
              </a:rPr>
              <a:t>  </a:t>
            </a:r>
            <a:endParaRPr lang="en-US" sz="4300" dirty="0" smtClean="0"/>
          </a:p>
          <a:p>
            <a:pPr marL="0" indent="0">
              <a:buNone/>
            </a:pPr>
            <a:endParaRPr lang="en-US" sz="4300" dirty="0"/>
          </a:p>
          <a:p>
            <a:pPr marL="0" indent="0">
              <a:buNone/>
            </a:pPr>
            <a:r>
              <a:rPr lang="en-US" sz="4300" dirty="0" smtClean="0"/>
              <a:t>  </a:t>
            </a:r>
          </a:p>
          <a:p>
            <a:pPr marL="0" indent="0">
              <a:buNone/>
            </a:pPr>
            <a:endParaRPr lang="en-US" dirty="0"/>
          </a:p>
          <a:p>
            <a:pPr marL="0" indent="0">
              <a:buNone/>
            </a:pPr>
            <a:endParaRPr lang="fr-FR" dirty="0" smtClean="0"/>
          </a:p>
          <a:p>
            <a:pPr marL="514350" indent="-514350">
              <a:buAutoNum type="alphaUcPeriod"/>
            </a:pPr>
            <a:endParaRPr lang="fr-FR" dirty="0" smtClean="0"/>
          </a:p>
          <a:p>
            <a:pPr marL="0" indent="0">
              <a:buNone/>
            </a:pPr>
            <a:endParaRPr lang="fr-FR" dirty="0" smtClean="0"/>
          </a:p>
        </p:txBody>
      </p:sp>
    </p:spTree>
    <p:extLst>
      <p:ext uri="{BB962C8B-B14F-4D97-AF65-F5344CB8AC3E}">
        <p14:creationId xmlns:p14="http://schemas.microsoft.com/office/powerpoint/2010/main" val="2355906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sz="3200" dirty="0" smtClean="0"/>
              <a:t>1. Five types of the IOs cooperation</a:t>
            </a:r>
            <a:endParaRPr lang="en-CA" sz="3200" dirty="0"/>
          </a:p>
        </p:txBody>
      </p:sp>
      <p:sp>
        <p:nvSpPr>
          <p:cNvPr id="3" name="Espace réservé du contenu 2"/>
          <p:cNvSpPr>
            <a:spLocks noGrp="1"/>
          </p:cNvSpPr>
          <p:nvPr>
            <p:ph idx="1"/>
          </p:nvPr>
        </p:nvSpPr>
        <p:spPr/>
        <p:txBody>
          <a:bodyPr>
            <a:normAutofit fontScale="32500" lnSpcReduction="20000"/>
          </a:bodyPr>
          <a:lstStyle/>
          <a:p>
            <a:pPr marL="118872" indent="0">
              <a:buNone/>
            </a:pPr>
            <a:r>
              <a:rPr lang="en-CA" sz="3700" b="1" dirty="0"/>
              <a:t>2</a:t>
            </a:r>
            <a:r>
              <a:rPr lang="en-CA" sz="3700" b="1" dirty="0" smtClean="0"/>
              <a:t>. Implementation</a:t>
            </a:r>
          </a:p>
          <a:p>
            <a:pPr marL="118872" indent="0">
              <a:buNone/>
            </a:pPr>
            <a:endParaRPr lang="en-CA" sz="3700" dirty="0" smtClean="0"/>
          </a:p>
          <a:p>
            <a:pPr marL="118872" indent="0">
              <a:buNone/>
            </a:pPr>
            <a:r>
              <a:rPr lang="en-CA" sz="3700" dirty="0" smtClean="0"/>
              <a:t>In relation to the </a:t>
            </a:r>
            <a:r>
              <a:rPr lang="en-CA" sz="3700" b="1" dirty="0" smtClean="0"/>
              <a:t>Millennium Development Goals </a:t>
            </a:r>
            <a:r>
              <a:rPr lang="en-CA" sz="3700" dirty="0" smtClean="0"/>
              <a:t>(MDGs), Spain has supported </a:t>
            </a:r>
            <a:r>
              <a:rPr lang="en-CA" sz="3700" b="1" dirty="0" smtClean="0"/>
              <a:t>18 joint programs </a:t>
            </a:r>
            <a:r>
              <a:rPr lang="en-CA" sz="3700" dirty="0" smtClean="0"/>
              <a:t>linked to the theme of  ‘Culture and Development’ with a </a:t>
            </a:r>
            <a:r>
              <a:rPr lang="en-CA" sz="3700" b="1" dirty="0" smtClean="0"/>
              <a:t>financial allocation of 95.6 million USD</a:t>
            </a:r>
            <a:r>
              <a:rPr lang="en-CA" sz="3700" dirty="0" smtClean="0"/>
              <a:t>. </a:t>
            </a:r>
          </a:p>
          <a:p>
            <a:pPr marL="118872" indent="0">
              <a:buNone/>
            </a:pPr>
            <a:endParaRPr lang="en-CA" sz="3700" dirty="0" smtClean="0"/>
          </a:p>
          <a:p>
            <a:pPr marL="118872" indent="0">
              <a:buNone/>
            </a:pPr>
            <a:r>
              <a:rPr lang="en-CA" sz="3700" dirty="0" smtClean="0"/>
              <a:t>With the strong involvement of the UN agencies, the 18 programs were put in place towards five countries in Africa, two countries in Asia, three Arab States, three countries in Europe, as well as five countries in Latin America. </a:t>
            </a:r>
            <a:endParaRPr lang="en-CA" sz="3700" dirty="0"/>
          </a:p>
          <a:p>
            <a:pPr marL="118872" indent="0">
              <a:buNone/>
            </a:pPr>
            <a:endParaRPr lang="en-CA" sz="3700" dirty="0" smtClean="0"/>
          </a:p>
          <a:p>
            <a:pPr marL="118872" indent="0">
              <a:buNone/>
            </a:pPr>
            <a:r>
              <a:rPr lang="en-CA" sz="3700" b="1" dirty="0"/>
              <a:t>T</a:t>
            </a:r>
            <a:r>
              <a:rPr lang="en-CA" sz="3700" b="1" dirty="0" smtClean="0"/>
              <a:t>wo UN agencies </a:t>
            </a:r>
            <a:r>
              <a:rPr lang="en-CA" sz="3700" dirty="0" smtClean="0"/>
              <a:t>played a leading role and they received more than 60% of the total financial allocation: </a:t>
            </a:r>
            <a:r>
              <a:rPr lang="en-CA" sz="3700" b="1" dirty="0" smtClean="0"/>
              <a:t>UN Development Program (UNDP) and UNESCO. </a:t>
            </a:r>
          </a:p>
          <a:p>
            <a:pPr marL="118872" indent="0">
              <a:buNone/>
            </a:pPr>
            <a:r>
              <a:rPr lang="en-CA" sz="3700" dirty="0"/>
              <a:t>A</a:t>
            </a:r>
            <a:r>
              <a:rPr lang="en-CA" sz="3700" dirty="0" smtClean="0"/>
              <a:t> substantial number of UN agencies had a key role in the implementation of these joint programs, according to their mandate and their special expertise: Food and agriculture organization (FAO), United Nations Population Fund (UNFPA), UNICEF, UNIDO, UN Women, United Nations World Tourism Organization (UNWTO), ILO, United Nations Environment Program, UN Habitat, as well as Pan American Health Organization/World Health Organization (WHO). </a:t>
            </a:r>
          </a:p>
          <a:p>
            <a:pPr marL="118872" indent="0">
              <a:buNone/>
            </a:pPr>
            <a:endParaRPr lang="en-CA" sz="3700" dirty="0"/>
          </a:p>
          <a:p>
            <a:pPr marL="118872" indent="0">
              <a:buNone/>
            </a:pPr>
            <a:r>
              <a:rPr lang="en-CA" sz="3700" b="1" dirty="0" smtClean="0"/>
              <a:t>3. Building </a:t>
            </a:r>
            <a:r>
              <a:rPr lang="en-CA" sz="3700" b="1" dirty="0"/>
              <a:t>conceptual framework (the fixing of meaning)</a:t>
            </a:r>
          </a:p>
          <a:p>
            <a:pPr marL="118872" indent="0">
              <a:buNone/>
            </a:pPr>
            <a:endParaRPr lang="en-CA" sz="3700" dirty="0"/>
          </a:p>
          <a:p>
            <a:pPr marL="118872" indent="0">
              <a:buNone/>
            </a:pPr>
            <a:r>
              <a:rPr lang="en-CA" sz="3700" dirty="0"/>
              <a:t>In 2004, the UNCTAD set up </a:t>
            </a:r>
            <a:r>
              <a:rPr lang="en-CA" sz="3700" b="1" dirty="0"/>
              <a:t>the UN multi-agency informal group on Creative Industries in an effort to build upon complementarities and work in synergy with other relevant UN agencies. </a:t>
            </a:r>
            <a:r>
              <a:rPr lang="en-CA" sz="3700" dirty="0"/>
              <a:t>The group brought together: UNCTAD, UNESCO, World Intellectual Property Organization (WIPO), ILO, and International Trade Center (joint agency of the World Trade Organization and of the UNCTAD) and in 2005 UNDP also joined. </a:t>
            </a:r>
          </a:p>
          <a:p>
            <a:pPr marL="118872" indent="0">
              <a:buNone/>
            </a:pPr>
            <a:endParaRPr lang="en-CA" sz="3700" dirty="0"/>
          </a:p>
          <a:p>
            <a:pPr marL="118872" indent="0">
              <a:buNone/>
            </a:pPr>
            <a:r>
              <a:rPr lang="en-CA" sz="3700" b="1" dirty="0"/>
              <a:t>One concrete example of the work of the UN informal group </a:t>
            </a:r>
            <a:r>
              <a:rPr lang="en-CA" sz="3700" dirty="0"/>
              <a:t>was the Creative Economy Report, the first report to present the perspective of the UN on this topic, which was executed under the leadership of UNCTAD with contributions from the five relevant UN agencies. </a:t>
            </a:r>
            <a:r>
              <a:rPr lang="en-CA" sz="3700" b="1" dirty="0"/>
              <a:t>The aim of this policy-oriented analysis was to facilitate a better understanding of the key issues underlying the dynamics of the creative economy with a view to assist governments in formulating policies. </a:t>
            </a:r>
          </a:p>
          <a:p>
            <a:pPr marL="118872" indent="0">
              <a:buNone/>
            </a:pPr>
            <a:endParaRPr lang="en-CA" sz="3700" dirty="0"/>
          </a:p>
          <a:p>
            <a:pPr marL="118872" indent="0">
              <a:buNone/>
            </a:pPr>
            <a:r>
              <a:rPr lang="en-CA" sz="3700" b="1" dirty="0"/>
              <a:t>- 2008 and 2010 reports executed under the leadership of UNCTAD</a:t>
            </a:r>
          </a:p>
          <a:p>
            <a:pPr marL="118872" indent="0">
              <a:buNone/>
            </a:pPr>
            <a:r>
              <a:rPr lang="en-CA" sz="3700" b="1" dirty="0"/>
              <a:t>- 2013 report executed under the leadership of </a:t>
            </a:r>
            <a:r>
              <a:rPr lang="en-CA" sz="3700" b="1" dirty="0" smtClean="0"/>
              <a:t>UNESCO. </a:t>
            </a:r>
            <a:endParaRPr lang="en-CA" sz="3700" b="1" dirty="0"/>
          </a:p>
          <a:p>
            <a:pPr marL="118872" indent="0">
              <a:buNone/>
            </a:pPr>
            <a:endParaRPr lang="en-CA" dirty="0" smtClean="0"/>
          </a:p>
          <a:p>
            <a:pPr marL="118872" indent="0">
              <a:buNone/>
            </a:pPr>
            <a:endParaRPr lang="en-CA" dirty="0" smtClean="0"/>
          </a:p>
        </p:txBody>
      </p:sp>
    </p:spTree>
    <p:extLst>
      <p:ext uri="{BB962C8B-B14F-4D97-AF65-F5344CB8AC3E}">
        <p14:creationId xmlns:p14="http://schemas.microsoft.com/office/powerpoint/2010/main" val="12023546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sz="3200" dirty="0"/>
              <a:t>1</a:t>
            </a:r>
            <a:r>
              <a:rPr lang="en-CA" sz="3200" dirty="0" smtClean="0"/>
              <a:t>. Five types of the IOs cooperation.  </a:t>
            </a:r>
            <a:endParaRPr lang="en-CA" sz="3200" dirty="0"/>
          </a:p>
        </p:txBody>
      </p:sp>
      <p:sp>
        <p:nvSpPr>
          <p:cNvPr id="3" name="Espace réservé du contenu 2"/>
          <p:cNvSpPr>
            <a:spLocks noGrp="1"/>
          </p:cNvSpPr>
          <p:nvPr>
            <p:ph idx="1"/>
          </p:nvPr>
        </p:nvSpPr>
        <p:spPr/>
        <p:txBody>
          <a:bodyPr>
            <a:normAutofit fontScale="32500" lnSpcReduction="20000"/>
          </a:bodyPr>
          <a:lstStyle/>
          <a:p>
            <a:pPr marL="118872" indent="0">
              <a:buNone/>
            </a:pPr>
            <a:r>
              <a:rPr lang="en-CA" sz="3400" b="1" dirty="0"/>
              <a:t>4</a:t>
            </a:r>
            <a:r>
              <a:rPr lang="en-CA" sz="3400" b="1" dirty="0" smtClean="0"/>
              <a:t>. Interregional funding</a:t>
            </a:r>
          </a:p>
          <a:p>
            <a:pPr marL="118872" indent="0">
              <a:buNone/>
            </a:pPr>
            <a:endParaRPr lang="en-CA" sz="3400" dirty="0" smtClean="0"/>
          </a:p>
          <a:p>
            <a:pPr>
              <a:buFontTx/>
              <a:buChar char="-"/>
            </a:pPr>
            <a:r>
              <a:rPr lang="en-CA" sz="3400" dirty="0" smtClean="0"/>
              <a:t>The ACP Cultures+ Program is funded under the 10</a:t>
            </a:r>
            <a:r>
              <a:rPr lang="en-CA" sz="3400" baseline="30000" dirty="0" smtClean="0"/>
              <a:t>th</a:t>
            </a:r>
            <a:r>
              <a:rPr lang="en-CA" sz="3400" dirty="0" smtClean="0"/>
              <a:t> European Development Fund for an amount of 30 million euros and it is implemented by the Secretariat of the ACP Group of States. </a:t>
            </a:r>
          </a:p>
          <a:p>
            <a:pPr>
              <a:buFontTx/>
              <a:buChar char="-"/>
            </a:pPr>
            <a:r>
              <a:rPr lang="en-CA" sz="3400" dirty="0" smtClean="0"/>
              <a:t>In the context of the Interregional Framework Cooperation Agreement between the EU and MERCOSUR of 1995 currently in force, the EU provided the MERCOSUR Audiovisual Program with 1.5 million euros (total budget 1.86 million euros). </a:t>
            </a:r>
          </a:p>
          <a:p>
            <a:pPr marL="118872" indent="0">
              <a:buNone/>
            </a:pPr>
            <a:endParaRPr lang="en-CA" sz="3400" dirty="0" smtClean="0"/>
          </a:p>
          <a:p>
            <a:pPr>
              <a:buFontTx/>
              <a:buChar char="-"/>
            </a:pPr>
            <a:endParaRPr lang="en-CA" sz="3400" dirty="0"/>
          </a:p>
          <a:p>
            <a:pPr marL="118872" indent="0">
              <a:buNone/>
            </a:pPr>
            <a:r>
              <a:rPr lang="fr-CA" sz="3400" b="1" dirty="0" smtClean="0"/>
              <a:t>5. </a:t>
            </a:r>
            <a:r>
              <a:rPr lang="fr-CA" sz="3400" b="1" dirty="0"/>
              <a:t>Data collection and monitoring</a:t>
            </a:r>
          </a:p>
          <a:p>
            <a:pPr marL="118872" indent="0">
              <a:buNone/>
            </a:pPr>
            <a:endParaRPr lang="fr-CA" sz="3400" b="1" dirty="0"/>
          </a:p>
          <a:p>
            <a:pPr>
              <a:buFontTx/>
              <a:buChar char="-"/>
            </a:pPr>
            <a:r>
              <a:rPr lang="en-US" sz="3400" b="1" dirty="0" smtClean="0"/>
              <a:t>The </a:t>
            </a:r>
            <a:r>
              <a:rPr lang="en-US" sz="3400" b="1" dirty="0"/>
              <a:t>UN Interagency Technical Working Group on Cultural Industries Statistics </a:t>
            </a:r>
            <a:r>
              <a:rPr lang="en-US" sz="3400" dirty="0"/>
              <a:t>is convened by UNESCO comprising members from international agencies including </a:t>
            </a:r>
            <a:r>
              <a:rPr lang="en-US" sz="3400" b="1" dirty="0"/>
              <a:t>UNDP, UNESCO Institute of Statistics, UNIDO, and </a:t>
            </a:r>
            <a:r>
              <a:rPr lang="en-US" sz="3400" b="1" dirty="0" smtClean="0"/>
              <a:t>WIPO.</a:t>
            </a:r>
            <a:r>
              <a:rPr lang="en-US" sz="3400" dirty="0" smtClean="0"/>
              <a:t> </a:t>
            </a:r>
            <a:r>
              <a:rPr lang="en-US" sz="3400" b="1" dirty="0" smtClean="0"/>
              <a:t>In </a:t>
            </a:r>
            <a:r>
              <a:rPr lang="en-US" sz="3400" b="1" dirty="0"/>
              <a:t>2007, the technical working group published the document  ‘Statistics on Cultural Industries: Framework for the Elaboration of National Data Capacity Building Projects’. </a:t>
            </a:r>
            <a:endParaRPr lang="en-US" sz="3400" b="1" dirty="0" smtClean="0"/>
          </a:p>
          <a:p>
            <a:pPr>
              <a:buFontTx/>
              <a:buChar char="-"/>
            </a:pPr>
            <a:endParaRPr lang="en-US" sz="3400" b="1" dirty="0"/>
          </a:p>
          <a:p>
            <a:pPr>
              <a:buFontTx/>
              <a:buChar char="-"/>
            </a:pPr>
            <a:r>
              <a:rPr lang="en-US" sz="3400" dirty="0" smtClean="0"/>
              <a:t>A </a:t>
            </a:r>
            <a:r>
              <a:rPr lang="en-US" sz="3400" dirty="0"/>
              <a:t>workshop on </a:t>
            </a:r>
            <a:r>
              <a:rPr lang="en-US" sz="3400" b="1" dirty="0"/>
              <a:t>‘International measurement of culture’ </a:t>
            </a:r>
            <a:r>
              <a:rPr lang="en-US" sz="3400" dirty="0"/>
              <a:t>was held in December 2006 at </a:t>
            </a:r>
            <a:r>
              <a:rPr lang="en-US" sz="3400" b="1" dirty="0"/>
              <a:t>the Organization for Economic Co-operation and Development (OECD) organized by the Statistics Directorate. </a:t>
            </a:r>
            <a:r>
              <a:rPr lang="en-US" sz="3400" dirty="0"/>
              <a:t>About 60 experts from OECD member states, international organizations and academia participated. </a:t>
            </a:r>
            <a:r>
              <a:rPr lang="en-US" sz="3400" b="1" dirty="0"/>
              <a:t>A review was made of work in progress in the field of cultural statistics by international institutions particularly EUROSTAT, UNESCO and UNCTAD</a:t>
            </a:r>
            <a:r>
              <a:rPr lang="en-US" sz="3400" b="1" dirty="0" smtClean="0"/>
              <a:t>.</a:t>
            </a:r>
          </a:p>
          <a:p>
            <a:pPr>
              <a:buFontTx/>
              <a:buChar char="-"/>
            </a:pPr>
            <a:endParaRPr lang="en-US" sz="3400" b="1" dirty="0"/>
          </a:p>
          <a:p>
            <a:pPr>
              <a:buFontTx/>
              <a:buChar char="-"/>
            </a:pPr>
            <a:r>
              <a:rPr lang="en-US" sz="3400" dirty="0" smtClean="0"/>
              <a:t>In </a:t>
            </a:r>
            <a:r>
              <a:rPr lang="en-US" sz="3400" dirty="0"/>
              <a:t>March 2010, the </a:t>
            </a:r>
            <a:r>
              <a:rPr lang="en-US" sz="3400" b="1" dirty="0"/>
              <a:t>European Commission Statistics Office</a:t>
            </a:r>
            <a:r>
              <a:rPr lang="en-US" sz="3400" dirty="0"/>
              <a:t>, with the aim of debating issues related to methodologies for the collection and dissemination of cultural statistics, convened a meeting of experts from relevant international organizations to exchange views about their current work in this area. This meeting was a follow-up to the discussions held during UNCTAD’s High-level Panel on Creative Economy for Development, in Geneva in January 2008 when experts from </a:t>
            </a:r>
            <a:r>
              <a:rPr lang="en-US" sz="3400" b="1" dirty="0"/>
              <a:t>UNCTAD, UNESCO, EUROSTAT, OECD and WIPO addressed the Panel on Statistics</a:t>
            </a:r>
            <a:r>
              <a:rPr lang="en-US" sz="3400" dirty="0" smtClean="0"/>
              <a:t>.</a:t>
            </a:r>
          </a:p>
          <a:p>
            <a:pPr>
              <a:buFontTx/>
              <a:buChar char="-"/>
            </a:pPr>
            <a:endParaRPr lang="en-US" sz="3400" dirty="0" smtClean="0"/>
          </a:p>
          <a:p>
            <a:pPr>
              <a:buFontTx/>
              <a:buChar char="-"/>
            </a:pPr>
            <a:r>
              <a:rPr lang="en-US" sz="3400" dirty="0" smtClean="0"/>
              <a:t>Finally</a:t>
            </a:r>
            <a:r>
              <a:rPr lang="en-US" sz="3400" dirty="0"/>
              <a:t>, the </a:t>
            </a:r>
            <a:r>
              <a:rPr lang="en-US" sz="3400" b="1" dirty="0"/>
              <a:t>Observatory in Cultural Policies in Africa</a:t>
            </a:r>
            <a:r>
              <a:rPr lang="en-US" sz="3400" dirty="0"/>
              <a:t> was created in 2002 with the support of the African Union, UNESCO and the Ford Foundation. It was set up in Mozambique as an independent pan-African professional organization with a view to monitor the evolution of culture and cultural policies in the region. </a:t>
            </a:r>
            <a:endParaRPr lang="fr-FR" sz="3400" dirty="0"/>
          </a:p>
          <a:p>
            <a:pPr>
              <a:buFontTx/>
              <a:buChar char="-"/>
            </a:pPr>
            <a:endParaRPr lang="fr-CA" dirty="0"/>
          </a:p>
          <a:p>
            <a:pPr marL="118872" indent="0">
              <a:buNone/>
            </a:pPr>
            <a:endParaRPr lang="fr-CA" dirty="0" smtClean="0"/>
          </a:p>
          <a:p>
            <a:pPr marL="118872" indent="0">
              <a:buNone/>
            </a:pPr>
            <a:endParaRPr lang="fr-CA" dirty="0"/>
          </a:p>
        </p:txBody>
      </p:sp>
    </p:spTree>
    <p:extLst>
      <p:ext uri="{BB962C8B-B14F-4D97-AF65-F5344CB8AC3E}">
        <p14:creationId xmlns:p14="http://schemas.microsoft.com/office/powerpoint/2010/main" val="20918055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sz="3200" dirty="0" smtClean="0"/>
              <a:t>2. Weakness and dysfunctions of the IOs cooperation: five features.   </a:t>
            </a:r>
            <a:endParaRPr lang="en-CA" sz="3200" dirty="0"/>
          </a:p>
        </p:txBody>
      </p:sp>
      <p:sp>
        <p:nvSpPr>
          <p:cNvPr id="3" name="Espace réservé du contenu 2"/>
          <p:cNvSpPr>
            <a:spLocks noGrp="1"/>
          </p:cNvSpPr>
          <p:nvPr>
            <p:ph idx="1"/>
          </p:nvPr>
        </p:nvSpPr>
        <p:spPr/>
        <p:txBody>
          <a:bodyPr>
            <a:normAutofit fontScale="25000" lnSpcReduction="20000"/>
          </a:bodyPr>
          <a:lstStyle/>
          <a:p>
            <a:r>
              <a:rPr lang="en-CA" sz="4800" b="1" dirty="0"/>
              <a:t>B</a:t>
            </a:r>
            <a:r>
              <a:rPr lang="en-CA" sz="4800" b="1" dirty="0" smtClean="0"/>
              <a:t>ureaucratic cultures</a:t>
            </a:r>
          </a:p>
          <a:p>
            <a:pPr marL="118872" indent="0">
              <a:buNone/>
            </a:pPr>
            <a:endParaRPr lang="en-GB" sz="4800" dirty="0" smtClean="0"/>
          </a:p>
          <a:p>
            <a:pPr marL="118872" indent="0">
              <a:buNone/>
            </a:pPr>
            <a:r>
              <a:rPr lang="en-GB" sz="4800" dirty="0" smtClean="0"/>
              <a:t>In 2013, the </a:t>
            </a:r>
            <a:r>
              <a:rPr lang="en-GB" sz="4800" dirty="0"/>
              <a:t>third and special edition of the report on creative economy co-published by UNESCO and </a:t>
            </a:r>
            <a:r>
              <a:rPr lang="en-GB" sz="4800" dirty="0" smtClean="0"/>
              <a:t>the UNDP through the UN Office for South-South cooperation, </a:t>
            </a:r>
            <a:r>
              <a:rPr lang="en-GB" sz="4800" dirty="0"/>
              <a:t>focusing specifically on how the cultural and creative industries are at the core of local creative economies in developing countries. O</a:t>
            </a:r>
            <a:r>
              <a:rPr lang="en-GB" sz="4800" dirty="0" smtClean="0"/>
              <a:t>n </a:t>
            </a:r>
            <a:r>
              <a:rPr lang="en-GB" sz="4800" dirty="0"/>
              <a:t>the one hand </a:t>
            </a:r>
            <a:r>
              <a:rPr lang="en-GB" sz="4800" b="1" dirty="0"/>
              <a:t>the 2008 and 2010 reports on creative </a:t>
            </a:r>
            <a:r>
              <a:rPr lang="en-GB" sz="4800" b="1" dirty="0" smtClean="0"/>
              <a:t>economy have paid </a:t>
            </a:r>
            <a:r>
              <a:rPr lang="en-GB" sz="4800" b="1" dirty="0"/>
              <a:t>special attention to the economic contribution of culture in development policies</a:t>
            </a:r>
            <a:r>
              <a:rPr lang="en-GB" sz="4800" dirty="0"/>
              <a:t>. This approach was influenced by the UNCTAD, which is a more economy driven organization, favouring the statistical data, and a less field-based UN agency. On the other hand, UNESCO and UNDP elaborated the 2013 Report, </a:t>
            </a:r>
            <a:r>
              <a:rPr lang="en-GB" sz="4800" b="1" dirty="0"/>
              <a:t>with an approach based on the qualitative evidence and the impact of culture </a:t>
            </a:r>
            <a:r>
              <a:rPr lang="en-GB" sz="4800" b="1" dirty="0" smtClean="0"/>
              <a:t>at </a:t>
            </a:r>
            <a:r>
              <a:rPr lang="en-GB" sz="4800" b="1" dirty="0"/>
              <a:t>the </a:t>
            </a:r>
            <a:r>
              <a:rPr lang="en-GB" sz="4800" b="1" dirty="0" smtClean="0"/>
              <a:t>grassroots </a:t>
            </a:r>
            <a:r>
              <a:rPr lang="en-GB" sz="4800" b="1" dirty="0"/>
              <a:t>level.</a:t>
            </a:r>
            <a:r>
              <a:rPr lang="fr-CA" sz="4800" b="1" dirty="0"/>
              <a:t> </a:t>
            </a:r>
            <a:endParaRPr lang="fr-CA" sz="4800" b="1" dirty="0" smtClean="0"/>
          </a:p>
          <a:p>
            <a:pPr marL="118872" indent="0">
              <a:buNone/>
            </a:pPr>
            <a:endParaRPr lang="en-CA" sz="4800" dirty="0" smtClean="0"/>
          </a:p>
          <a:p>
            <a:pPr marL="118872" indent="0">
              <a:buNone/>
            </a:pPr>
            <a:endParaRPr lang="en-CA" sz="4800" dirty="0" smtClean="0"/>
          </a:p>
          <a:p>
            <a:r>
              <a:rPr lang="en-CA" sz="4800" b="1" dirty="0" smtClean="0"/>
              <a:t>Overlapping and incoherence</a:t>
            </a:r>
          </a:p>
          <a:p>
            <a:pPr marL="118872" indent="0">
              <a:buNone/>
            </a:pPr>
            <a:endParaRPr lang="en-CA" sz="4800" b="1" dirty="0"/>
          </a:p>
          <a:p>
            <a:pPr marL="118872" indent="0">
              <a:buNone/>
            </a:pPr>
            <a:r>
              <a:rPr lang="en-CA" sz="4800" dirty="0" smtClean="0"/>
              <a:t>Since early 2000s, five projects for the establishment of cultural </a:t>
            </a:r>
            <a:r>
              <a:rPr lang="en-CA" sz="4800" dirty="0"/>
              <a:t>observatories regarding the geographical area of </a:t>
            </a:r>
            <a:r>
              <a:rPr lang="en-CA" sz="4800" dirty="0" smtClean="0"/>
              <a:t>Americas have been elaborated, covering the same sector, the cultural industries. </a:t>
            </a:r>
          </a:p>
          <a:p>
            <a:pPr marL="118872" indent="0">
              <a:buNone/>
            </a:pPr>
            <a:endParaRPr lang="en-CA" sz="4800" b="1" dirty="0" smtClean="0"/>
          </a:p>
          <a:p>
            <a:pPr>
              <a:buFontTx/>
              <a:buChar char="-"/>
            </a:pPr>
            <a:r>
              <a:rPr lang="en-CA" sz="4800" b="1" dirty="0" err="1" smtClean="0"/>
              <a:t>Ibero-american</a:t>
            </a:r>
            <a:r>
              <a:rPr lang="en-CA" sz="4800" b="1" dirty="0" smtClean="0"/>
              <a:t> Film Observatory </a:t>
            </a:r>
            <a:r>
              <a:rPr lang="en-CA" sz="4800" dirty="0" smtClean="0"/>
              <a:t>created in 2010 by the Conference of </a:t>
            </a:r>
            <a:r>
              <a:rPr lang="en-CA" sz="4800" dirty="0" err="1" smtClean="0"/>
              <a:t>Ibero</a:t>
            </a:r>
            <a:r>
              <a:rPr lang="en-CA" sz="4800" dirty="0" smtClean="0"/>
              <a:t>-American Cinematographic Authorities specializing in audiovisual and cinematographic production.</a:t>
            </a:r>
          </a:p>
          <a:p>
            <a:pPr>
              <a:buFontTx/>
              <a:buChar char="-"/>
            </a:pPr>
            <a:endParaRPr lang="en-CA" sz="4800" dirty="0" smtClean="0"/>
          </a:p>
          <a:p>
            <a:pPr>
              <a:buFontTx/>
              <a:buChar char="-"/>
            </a:pPr>
            <a:r>
              <a:rPr lang="en-CA" sz="4800" b="1" dirty="0" smtClean="0"/>
              <a:t>MERCOSUR Audiovisual Observatory </a:t>
            </a:r>
            <a:r>
              <a:rPr lang="en-CA" sz="4800" dirty="0" smtClean="0"/>
              <a:t>funded by the EU within the framework of the program RECAM. In 2012, the Observatory was excluded from the main activities of the program because of lack of economic resources. </a:t>
            </a:r>
          </a:p>
          <a:p>
            <a:pPr>
              <a:buFontTx/>
              <a:buChar char="-"/>
            </a:pPr>
            <a:endParaRPr lang="en-CA" sz="4800" dirty="0" smtClean="0"/>
          </a:p>
          <a:p>
            <a:pPr>
              <a:buFontTx/>
              <a:buChar char="-"/>
            </a:pPr>
            <a:r>
              <a:rPr lang="en-CA" sz="4800" b="1" dirty="0" err="1" smtClean="0"/>
              <a:t>Observatorio</a:t>
            </a:r>
            <a:r>
              <a:rPr lang="en-CA" sz="4800" b="1" dirty="0" smtClean="0"/>
              <a:t> del Cine y el Audiovisual </a:t>
            </a:r>
            <a:r>
              <a:rPr lang="en-CA" sz="4800" b="1" dirty="0" err="1" smtClean="0"/>
              <a:t>Latinoamericano</a:t>
            </a:r>
            <a:r>
              <a:rPr lang="en-CA" sz="4800" b="1" dirty="0" smtClean="0"/>
              <a:t> </a:t>
            </a:r>
            <a:r>
              <a:rPr lang="en-CA" sz="4800" dirty="0" smtClean="0"/>
              <a:t>funded by the Spanish Agency for International Development Cooperation.</a:t>
            </a:r>
          </a:p>
          <a:p>
            <a:pPr marL="118872" indent="0">
              <a:buNone/>
            </a:pPr>
            <a:endParaRPr lang="en-CA" sz="4800" dirty="0" smtClean="0"/>
          </a:p>
          <a:p>
            <a:pPr>
              <a:buFontTx/>
              <a:buChar char="-"/>
            </a:pPr>
            <a:r>
              <a:rPr lang="en-CA" sz="4800" b="1" dirty="0" err="1" smtClean="0"/>
              <a:t>Observatorio</a:t>
            </a:r>
            <a:r>
              <a:rPr lang="en-CA" sz="4800" b="1" dirty="0" smtClean="0"/>
              <a:t> </a:t>
            </a:r>
            <a:r>
              <a:rPr lang="en-CA" sz="4800" b="1" dirty="0" err="1" smtClean="0"/>
              <a:t>Iberoamericano</a:t>
            </a:r>
            <a:r>
              <a:rPr lang="en-CA" sz="4800" b="1" dirty="0" smtClean="0"/>
              <a:t> de </a:t>
            </a:r>
            <a:r>
              <a:rPr lang="en-CA" sz="4800" b="1" dirty="0" err="1" smtClean="0"/>
              <a:t>Cultura</a:t>
            </a:r>
            <a:r>
              <a:rPr lang="en-CA" sz="4800" b="1" dirty="0" smtClean="0"/>
              <a:t> </a:t>
            </a:r>
            <a:r>
              <a:rPr lang="en-CA" sz="4800" dirty="0" smtClean="0"/>
              <a:t>created in 2012 under the initiative of Organization of </a:t>
            </a:r>
            <a:r>
              <a:rPr lang="en-CA" sz="4800" dirty="0" err="1" smtClean="0"/>
              <a:t>Ibero-american</a:t>
            </a:r>
            <a:r>
              <a:rPr lang="en-CA" sz="4800" dirty="0" smtClean="0"/>
              <a:t> States for Education, Science and Culture. </a:t>
            </a:r>
          </a:p>
          <a:p>
            <a:pPr>
              <a:buFontTx/>
              <a:buChar char="-"/>
            </a:pPr>
            <a:endParaRPr lang="en-CA" sz="4800" dirty="0"/>
          </a:p>
          <a:p>
            <a:pPr>
              <a:buFontTx/>
              <a:buChar char="-"/>
            </a:pPr>
            <a:r>
              <a:rPr lang="en-CA" sz="4800" b="1" dirty="0" smtClean="0"/>
              <a:t>Inter-</a:t>
            </a:r>
            <a:r>
              <a:rPr lang="en-CA" sz="4800" b="1" dirty="0" err="1" smtClean="0"/>
              <a:t>american</a:t>
            </a:r>
            <a:r>
              <a:rPr lang="en-CA" sz="4800" b="1" dirty="0" smtClean="0"/>
              <a:t> Cultural Policy Observatory </a:t>
            </a:r>
            <a:r>
              <a:rPr lang="en-CA" sz="4800" dirty="0" smtClean="0"/>
              <a:t>proposed within the plan of action of Cartagena (2002) adopted by the Organisation of American States. </a:t>
            </a:r>
            <a:r>
              <a:rPr lang="en-CA" sz="4800" dirty="0"/>
              <a:t>B</a:t>
            </a:r>
            <a:r>
              <a:rPr lang="en-CA" sz="4800" dirty="0" smtClean="0"/>
              <a:t>ecause of a lack of resources, the Inter-</a:t>
            </a:r>
            <a:r>
              <a:rPr lang="en-CA" sz="4800" dirty="0" err="1" smtClean="0"/>
              <a:t>american</a:t>
            </a:r>
            <a:r>
              <a:rPr lang="en-CA" sz="4800" dirty="0" smtClean="0"/>
              <a:t> Committee on Culture decided the cancellation of the project.   </a:t>
            </a:r>
          </a:p>
          <a:p>
            <a:pPr marL="118872" indent="0">
              <a:buNone/>
            </a:pPr>
            <a:endParaRPr lang="en-CA" sz="3400" dirty="0"/>
          </a:p>
          <a:p>
            <a:pPr marL="118872" indent="0">
              <a:buNone/>
            </a:pPr>
            <a:endParaRPr lang="en-CA" dirty="0" smtClean="0"/>
          </a:p>
        </p:txBody>
      </p:sp>
    </p:spTree>
    <p:extLst>
      <p:ext uri="{BB962C8B-B14F-4D97-AF65-F5344CB8AC3E}">
        <p14:creationId xmlns:p14="http://schemas.microsoft.com/office/powerpoint/2010/main" val="27525317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sz="3200" dirty="0"/>
              <a:t>2. Weakness and dysfunctions of the IOs cooperation. </a:t>
            </a:r>
            <a:endParaRPr lang="fr-CA" sz="3200" dirty="0"/>
          </a:p>
        </p:txBody>
      </p:sp>
      <p:sp>
        <p:nvSpPr>
          <p:cNvPr id="3" name="Espace réservé du contenu 2"/>
          <p:cNvSpPr>
            <a:spLocks noGrp="1"/>
          </p:cNvSpPr>
          <p:nvPr>
            <p:ph idx="1"/>
          </p:nvPr>
        </p:nvSpPr>
        <p:spPr/>
        <p:txBody>
          <a:bodyPr>
            <a:normAutofit fontScale="32500" lnSpcReduction="20000"/>
          </a:bodyPr>
          <a:lstStyle/>
          <a:p>
            <a:pPr marL="118872" indent="0">
              <a:buNone/>
            </a:pPr>
            <a:endParaRPr lang="en-CA" dirty="0"/>
          </a:p>
          <a:p>
            <a:r>
              <a:rPr lang="en-CA" b="1" dirty="0"/>
              <a:t>Dependence on the intergovernmental </a:t>
            </a:r>
            <a:r>
              <a:rPr lang="en-CA" b="1" dirty="0" smtClean="0"/>
              <a:t>factor</a:t>
            </a:r>
          </a:p>
          <a:p>
            <a:endParaRPr lang="en-CA" dirty="0"/>
          </a:p>
          <a:p>
            <a:pPr marL="118872" indent="0">
              <a:buNone/>
            </a:pPr>
            <a:r>
              <a:rPr lang="en-GB" dirty="0"/>
              <a:t>T</a:t>
            </a:r>
            <a:r>
              <a:rPr lang="en-GB" dirty="0" smtClean="0"/>
              <a:t>he UN political </a:t>
            </a:r>
            <a:r>
              <a:rPr lang="en-GB" dirty="0"/>
              <a:t>arena is strongly dominated by the international debate on the post-2015 agenda on the Sustainable Development Goals (SDGs</a:t>
            </a:r>
            <a:r>
              <a:rPr lang="en-GB" dirty="0" smtClean="0"/>
              <a:t>). </a:t>
            </a:r>
            <a:r>
              <a:rPr lang="en-GB" dirty="0"/>
              <a:t>On this occasion, several actors advocate that </a:t>
            </a:r>
            <a:r>
              <a:rPr lang="en-GB" dirty="0" smtClean="0"/>
              <a:t>culture </a:t>
            </a:r>
            <a:r>
              <a:rPr lang="en-GB" dirty="0"/>
              <a:t>has an essential role in the social, environmental and economic development pillars of sustainable development and therefore it has to be explicitly integrated within the post-2015 development agenda</a:t>
            </a:r>
            <a:r>
              <a:rPr lang="en-GB" dirty="0" smtClean="0"/>
              <a:t>. UNESCO is the political entrepreneur of this mobilisation, followed especially by the UNDP, many countries </a:t>
            </a:r>
            <a:r>
              <a:rPr lang="en-GB" dirty="0"/>
              <a:t>from Asia, Latin America, Africa and the </a:t>
            </a:r>
            <a:r>
              <a:rPr lang="en-GB" dirty="0" smtClean="0"/>
              <a:t>Pacific </a:t>
            </a:r>
            <a:r>
              <a:rPr lang="en-GB" dirty="0"/>
              <a:t>and </a:t>
            </a:r>
            <a:r>
              <a:rPr lang="en-GB" dirty="0" smtClean="0"/>
              <a:t>cultural NGOs</a:t>
            </a:r>
            <a:r>
              <a:rPr lang="fr-CA" dirty="0" smtClean="0"/>
              <a:t>.  </a:t>
            </a:r>
          </a:p>
          <a:p>
            <a:pPr marL="118872" indent="0">
              <a:buNone/>
            </a:pPr>
            <a:endParaRPr lang="fr-CA" dirty="0"/>
          </a:p>
          <a:p>
            <a:pPr marL="118872" indent="0">
              <a:buNone/>
            </a:pPr>
            <a:r>
              <a:rPr lang="en-GB" dirty="0"/>
              <a:t>T</a:t>
            </a:r>
            <a:r>
              <a:rPr lang="en-GB" dirty="0" smtClean="0"/>
              <a:t>wo </a:t>
            </a:r>
            <a:r>
              <a:rPr lang="en-GB" dirty="0"/>
              <a:t>official UN reports </a:t>
            </a:r>
            <a:r>
              <a:rPr lang="en-GB" dirty="0" smtClean="0"/>
              <a:t>were </a:t>
            </a:r>
            <a:r>
              <a:rPr lang="en-GB" dirty="0"/>
              <a:t>published in September and December 2014 respectively highlighting the future orientations of the post-2015 development agenda. In these documents, mentions to the culture in the broadest sense are minor, whereas the cultural and creative industries are completely absent from the reports. </a:t>
            </a:r>
            <a:endParaRPr lang="en-GB" dirty="0" smtClean="0"/>
          </a:p>
          <a:p>
            <a:pPr marL="118872" indent="0">
              <a:buNone/>
            </a:pPr>
            <a:endParaRPr lang="en-GB" dirty="0"/>
          </a:p>
          <a:p>
            <a:pPr marL="118872" indent="0">
              <a:buNone/>
            </a:pPr>
            <a:r>
              <a:rPr lang="en-GB" dirty="0"/>
              <a:t>T</a:t>
            </a:r>
            <a:r>
              <a:rPr lang="en-GB" dirty="0" smtClean="0"/>
              <a:t>he </a:t>
            </a:r>
            <a:r>
              <a:rPr lang="en-GB" dirty="0"/>
              <a:t>inclusion of culture within the future UN development agenda faces a main political obstacle: the intergovernmental factor, namely the resistances and the reluctance from the majority of </a:t>
            </a:r>
            <a:r>
              <a:rPr lang="en-GB" dirty="0" smtClean="0"/>
              <a:t>European (UK, Scandinavian countries, Germany, The Netherlands)  </a:t>
            </a:r>
            <a:r>
              <a:rPr lang="en-GB" dirty="0"/>
              <a:t>and North </a:t>
            </a:r>
            <a:r>
              <a:rPr lang="en-GB" dirty="0" smtClean="0"/>
              <a:t>American (USA, Canada) </a:t>
            </a:r>
            <a:r>
              <a:rPr lang="en-GB" dirty="0"/>
              <a:t>governments, which are the major contributors to the international development aid and the fundamental actors for the agenda setting</a:t>
            </a:r>
            <a:r>
              <a:rPr lang="en-GB" dirty="0" smtClean="0"/>
              <a:t>.</a:t>
            </a:r>
          </a:p>
          <a:p>
            <a:pPr marL="118872" indent="0">
              <a:buNone/>
            </a:pPr>
            <a:endParaRPr lang="en-GB" dirty="0"/>
          </a:p>
          <a:p>
            <a:r>
              <a:rPr lang="en-CA" b="1" dirty="0"/>
              <a:t>Divergent policy agendas</a:t>
            </a:r>
          </a:p>
          <a:p>
            <a:pPr marL="118872" indent="0">
              <a:buNone/>
            </a:pPr>
            <a:endParaRPr lang="en-CA" b="1" dirty="0"/>
          </a:p>
          <a:p>
            <a:pPr marL="118872" indent="0">
              <a:buNone/>
            </a:pPr>
            <a:r>
              <a:rPr lang="en-GB" dirty="0"/>
              <a:t>The European </a:t>
            </a:r>
            <a:r>
              <a:rPr lang="en-GB" dirty="0" smtClean="0"/>
              <a:t>Commission</a:t>
            </a:r>
            <a:r>
              <a:rPr lang="en-GB" dirty="0"/>
              <a:t> </a:t>
            </a:r>
            <a:r>
              <a:rPr lang="en-GB" dirty="0" smtClean="0"/>
              <a:t>published </a:t>
            </a:r>
            <a:r>
              <a:rPr lang="en-GB" dirty="0"/>
              <a:t>in February 2015 a Communication regarding its views for the post-2015 development agenda setting. It is indicative that there is no mention at all to the culture in this document, proving that the Commission keeps far from the UNESCO’s activities, even though the ‘European Agenda for culture in a globalizing world’, launched by the Commission back in 2006 and adopted in 2007, stated explicitly that the EU will follow an approach ‘consisting of the systematic integration of the cultural dimension and different components of culture in all external and development policies, projects and programmes’.</a:t>
            </a:r>
            <a:r>
              <a:rPr lang="fr-CA" dirty="0"/>
              <a:t> </a:t>
            </a:r>
            <a:endParaRPr lang="fr-CA" dirty="0" smtClean="0"/>
          </a:p>
          <a:p>
            <a:pPr marL="118872" indent="0">
              <a:buNone/>
            </a:pPr>
            <a:endParaRPr lang="fr-CA" dirty="0"/>
          </a:p>
          <a:p>
            <a:pPr marL="118872" indent="0">
              <a:buNone/>
            </a:pPr>
            <a:endParaRPr lang="en-CA" b="1" dirty="0"/>
          </a:p>
          <a:p>
            <a:r>
              <a:rPr lang="en-CA" b="1" dirty="0"/>
              <a:t>Lack of material resources</a:t>
            </a:r>
          </a:p>
          <a:p>
            <a:pPr marL="118872" indent="0">
              <a:buNone/>
            </a:pPr>
            <a:endParaRPr lang="en-CA" dirty="0"/>
          </a:p>
          <a:p>
            <a:pPr marL="118872" indent="0">
              <a:buNone/>
            </a:pPr>
            <a:endParaRPr lang="en-GB" dirty="0"/>
          </a:p>
          <a:p>
            <a:pPr marL="118872" indent="0">
              <a:buNone/>
            </a:pPr>
            <a:r>
              <a:rPr lang="en-GB" dirty="0" smtClean="0"/>
              <a:t>IBERMEDIA </a:t>
            </a:r>
            <a:r>
              <a:rPr lang="en-GB" dirty="0"/>
              <a:t>was created in </a:t>
            </a:r>
            <a:r>
              <a:rPr lang="en-GB" dirty="0" smtClean="0"/>
              <a:t>1997. </a:t>
            </a:r>
            <a:endParaRPr lang="en-GB" dirty="0"/>
          </a:p>
          <a:p>
            <a:pPr marL="118872" indent="0">
              <a:buNone/>
            </a:pPr>
            <a:r>
              <a:rPr lang="en-GB" dirty="0"/>
              <a:t>The goal were to financially assist filmmakers, to promote distribution and exhibition of </a:t>
            </a:r>
            <a:r>
              <a:rPr lang="en-GB" dirty="0" err="1"/>
              <a:t>Ibero</a:t>
            </a:r>
            <a:r>
              <a:rPr lang="en-GB" dirty="0"/>
              <a:t>-American films, and finally, to sponsor exchanges and professional training of audiovisual personnel between member nations.</a:t>
            </a:r>
          </a:p>
          <a:p>
            <a:pPr marL="118872" indent="0">
              <a:buNone/>
            </a:pPr>
            <a:r>
              <a:rPr lang="en-GB" dirty="0"/>
              <a:t>In comparison with the budget of the MERCOSUR audiovisual, IBERMEDIA budget has reached 85 millions USD throughout the period 1998-2012. </a:t>
            </a:r>
          </a:p>
          <a:p>
            <a:pPr marL="118872" indent="0">
              <a:buNone/>
            </a:pPr>
            <a:r>
              <a:rPr lang="en-GB" dirty="0"/>
              <a:t>Spain as the main promoter of the policy instrument and major contributor. IBERMEDIA’s offices are in Spain.  </a:t>
            </a:r>
          </a:p>
          <a:p>
            <a:pPr marL="118872" indent="0">
              <a:buNone/>
            </a:pPr>
            <a:r>
              <a:rPr lang="en-GB" dirty="0"/>
              <a:t> </a:t>
            </a:r>
          </a:p>
          <a:p>
            <a:pPr marL="118872" indent="0">
              <a:buNone/>
            </a:pPr>
            <a:endParaRPr lang="en-GB" dirty="0" smtClean="0"/>
          </a:p>
          <a:p>
            <a:pPr marL="118872" indent="0">
              <a:buNone/>
            </a:pPr>
            <a:endParaRPr lang="en-GB" dirty="0"/>
          </a:p>
          <a:p>
            <a:pPr marL="118872" indent="0">
              <a:buNone/>
            </a:pPr>
            <a:endParaRPr lang="en-CA" dirty="0"/>
          </a:p>
          <a:p>
            <a:endParaRPr lang="fr-CA" dirty="0"/>
          </a:p>
        </p:txBody>
      </p:sp>
    </p:spTree>
    <p:extLst>
      <p:ext uri="{BB962C8B-B14F-4D97-AF65-F5344CB8AC3E}">
        <p14:creationId xmlns:p14="http://schemas.microsoft.com/office/powerpoint/2010/main" val="2169143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 </a:t>
            </a:r>
            <a:r>
              <a:rPr lang="fr-CA" dirty="0" err="1" smtClean="0"/>
              <a:t>closing</a:t>
            </a:r>
            <a:endParaRPr lang="fr-CA" dirty="0"/>
          </a:p>
        </p:txBody>
      </p:sp>
      <p:sp>
        <p:nvSpPr>
          <p:cNvPr id="3" name="Espace réservé du contenu 2"/>
          <p:cNvSpPr>
            <a:spLocks noGrp="1"/>
          </p:cNvSpPr>
          <p:nvPr>
            <p:ph idx="1"/>
          </p:nvPr>
        </p:nvSpPr>
        <p:spPr/>
        <p:txBody>
          <a:bodyPr>
            <a:normAutofit fontScale="77500" lnSpcReduction="20000"/>
          </a:bodyPr>
          <a:lstStyle/>
          <a:p>
            <a:r>
              <a:rPr lang="en-CA" dirty="0" smtClean="0"/>
              <a:t>The cooperation among IOs reveals features of IO behaviour and of global policy making that should concern IR and PP scholars. </a:t>
            </a:r>
          </a:p>
          <a:p>
            <a:pPr marL="118872" indent="0">
              <a:buNone/>
            </a:pPr>
            <a:endParaRPr lang="en-CA" dirty="0" smtClean="0"/>
          </a:p>
          <a:p>
            <a:r>
              <a:rPr lang="en-CA" dirty="0"/>
              <a:t>V</a:t>
            </a:r>
            <a:r>
              <a:rPr lang="en-CA" dirty="0" smtClean="0"/>
              <a:t>arious ways to think about how IOs interact each other in global politics.  </a:t>
            </a:r>
          </a:p>
          <a:p>
            <a:endParaRPr lang="en-CA" dirty="0"/>
          </a:p>
          <a:p>
            <a:r>
              <a:rPr lang="en-CA" dirty="0" smtClean="0"/>
              <a:t>Path for research: an important avenue for future research is to explore more precisely the action of the political entrepreneurs for the establishment of the IOs cooperation and their ability to build a cooperation beyond the competition among the IOs, the different bureaucratic cultures and capacity gaps, as well as the governmental pressures and objections.  </a:t>
            </a:r>
            <a:endParaRPr lang="en-CA" dirty="0"/>
          </a:p>
        </p:txBody>
      </p:sp>
    </p:spTree>
    <p:extLst>
      <p:ext uri="{BB962C8B-B14F-4D97-AF65-F5344CB8AC3E}">
        <p14:creationId xmlns:p14="http://schemas.microsoft.com/office/powerpoint/2010/main" val="25134237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1999</TotalTime>
  <Words>2306</Words>
  <Application>Microsoft Macintosh PowerPoint</Application>
  <PresentationFormat>Présentation à l'écran (4:3)</PresentationFormat>
  <Paragraphs>131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Module</vt:lpstr>
      <vt:lpstr> Global policy-making above and beyond states?  </vt:lpstr>
      <vt:lpstr>Introduction</vt:lpstr>
      <vt:lpstr>Introduction</vt:lpstr>
      <vt:lpstr>1. Five types of the IOs cooperation </vt:lpstr>
      <vt:lpstr>1. Five types of the IOs cooperation</vt:lpstr>
      <vt:lpstr>1. Five types of the IOs cooperation.  </vt:lpstr>
      <vt:lpstr>2. Weakness and dysfunctions of the IOs cooperation: five features.   </vt:lpstr>
      <vt:lpstr>2. Weakness and dysfunctions of the IOs cooperation. </vt:lpstr>
      <vt:lpstr>In closing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Transnational policy-making and international norms:  International organizations within the global governance of cultural industries</dc:title>
  <dc:creator>Mariage Thibaud</dc:creator>
  <cp:lastModifiedBy>Antonios Vlassis</cp:lastModifiedBy>
  <cp:revision>146</cp:revision>
  <dcterms:created xsi:type="dcterms:W3CDTF">2015-06-15T14:02:38Z</dcterms:created>
  <dcterms:modified xsi:type="dcterms:W3CDTF">2015-07-03T05:36:23Z</dcterms:modified>
</cp:coreProperties>
</file>