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FF0000"/>
    <a:srgbClr val="287C28"/>
    <a:srgbClr val="C0EAD5"/>
    <a:srgbClr val="000000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4" autoAdjust="0"/>
    <p:restoredTop sz="94660"/>
  </p:normalViewPr>
  <p:slideViewPr>
    <p:cSldViewPr>
      <p:cViewPr varScale="1">
        <p:scale>
          <a:sx n="62" d="100"/>
          <a:sy n="62" d="100"/>
        </p:scale>
        <p:origin x="-120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7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7DFFD7CF-66AE-4F62-B32B-C9631631CFB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1212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38FF2CD6-9D67-4FA7-8B19-EDC23CC1E49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757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1026"/>
          <p:cNvGrpSpPr>
            <a:grpSpLocks/>
          </p:cNvGrpSpPr>
          <p:nvPr/>
        </p:nvGrpSpPr>
        <p:grpSpPr bwMode="auto">
          <a:xfrm>
            <a:off x="0" y="2057400"/>
            <a:ext cx="9009063" cy="1052513"/>
            <a:chOff x="0" y="1536"/>
            <a:chExt cx="5675" cy="663"/>
          </a:xfrm>
        </p:grpSpPr>
        <p:grpSp>
          <p:nvGrpSpPr>
            <p:cNvPr id="92163" name="Group 1027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164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99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65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99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166" name="Group 1030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167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68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169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0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1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72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2173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2174" name="Rectangle 1038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248400"/>
            <a:ext cx="2057400" cy="457200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fr-BE"/>
              <a:t>Académie Louvain</a:t>
            </a:r>
            <a:endParaRPr lang="fr-FR"/>
          </a:p>
        </p:txBody>
      </p:sp>
      <p:sp>
        <p:nvSpPr>
          <p:cNvPr id="92175" name="Rectangle 1039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248400"/>
            <a:ext cx="3048000" cy="457200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fr-BE"/>
              <a:t>Académie Wallonie - Bruxelles</a:t>
            </a:r>
            <a:endParaRPr lang="fr-FR"/>
          </a:p>
        </p:txBody>
      </p:sp>
      <p:pic>
        <p:nvPicPr>
          <p:cNvPr id="92177" name="Picture 104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0"/>
            <a:ext cx="5334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8" name="Picture 104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6019800"/>
            <a:ext cx="485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9" name="Picture 104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6019800"/>
            <a:ext cx="533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0" name="Rectangle 1044"/>
          <p:cNvSpPr>
            <a:spLocks noChangeArrowheads="1"/>
          </p:cNvSpPr>
          <p:nvPr/>
        </p:nvSpPr>
        <p:spPr bwMode="auto">
          <a:xfrm>
            <a:off x="6172200" y="6248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fr-BE" sz="1400" b="1">
                <a:solidFill>
                  <a:schemeClr val="bg2"/>
                </a:solidFill>
              </a:rPr>
              <a:t>Académie Wallonie - Europe</a:t>
            </a:r>
            <a:endParaRPr lang="fr-FR" sz="14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20F8F-A79B-49FE-9141-817DCF01111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61188" y="188913"/>
            <a:ext cx="1947862" cy="5943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16013" y="188913"/>
            <a:ext cx="5692775" cy="594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10E66-B2B3-4A73-B281-62017FD110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821C-EAF0-4E17-8EE1-1CA20DC9BB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C809C-C580-4671-92FE-2E1156ACC28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100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78413" y="1341438"/>
            <a:ext cx="38100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B69D1-1D5A-40CB-86CA-B814ABABB2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3FF6-09DC-4B45-8460-B6606A9F796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FD9A3-72E4-4FF0-9370-90490371477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977A-ECF9-4705-B70E-548F5B6244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B4EF-1CEA-46FD-AAD9-7CBCB38437A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0BFDE-8221-4EBD-80F0-51C6AC90F4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ltGray">
          <a:xfrm>
            <a:off x="290513" y="5143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ltGray">
          <a:xfrm>
            <a:off x="673100" y="514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ltGray">
          <a:xfrm>
            <a:off x="414338" y="936625"/>
            <a:ext cx="422275" cy="474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ltGray">
          <a:xfrm>
            <a:off x="784225" y="936625"/>
            <a:ext cx="368300" cy="474663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ltGray">
          <a:xfrm>
            <a:off x="0" y="863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gray">
          <a:xfrm>
            <a:off x="635000" y="406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gray">
          <a:xfrm>
            <a:off x="315913" y="1196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77930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Programme</a:t>
            </a:r>
            <a:endParaRPr lang="fr-FR" smtClean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7724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7D5F7A7-32FF-4BBA-B8FD-7E1E5107B786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91151" name="Picture 1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6248400"/>
            <a:ext cx="5334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52" name="Picture 1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6248400"/>
            <a:ext cx="485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53" name="Picture 1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6172200"/>
            <a:ext cx="533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287C28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996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9966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116013" y="1196975"/>
            <a:ext cx="207460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BE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Irénée KAMDEM</a:t>
            </a:r>
            <a:endParaRPr lang="fr-FR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116013" y="1484313"/>
            <a:ext cx="412324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BE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Promotor </a:t>
            </a:r>
            <a:r>
              <a:rPr lang="fr-B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Ph. </a:t>
            </a:r>
            <a:r>
              <a:rPr lang="fr-BE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Thonart</a:t>
            </a:r>
            <a:r>
              <a:rPr lang="fr-B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S </a:t>
            </a:r>
            <a:r>
              <a:rPr lang="fr-BE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Hiligsmann</a:t>
            </a:r>
            <a:endParaRPr lang="fr-FR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52" name="Espace réservé du numéro de diapositive 3"/>
          <p:cNvSpPr txBox="1">
            <a:spLocks noGrp="1"/>
          </p:cNvSpPr>
          <p:nvPr/>
        </p:nvSpPr>
        <p:spPr bwMode="auto">
          <a:xfrm>
            <a:off x="7956550" y="0"/>
            <a:ext cx="1187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fr-FR" dirty="0"/>
              <a:t>Poster</a:t>
            </a:r>
            <a:r>
              <a:rPr lang="fr-FR" b="1" dirty="0"/>
              <a:t> xx</a:t>
            </a: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7141432" y="1044359"/>
            <a:ext cx="1907704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200" b="1" dirty="0" err="1" smtClean="0"/>
              <a:t>Walloon</a:t>
            </a:r>
            <a:r>
              <a:rPr lang="fr-FR" sz="1200" b="1" dirty="0" smtClean="0"/>
              <a:t> Centre of </a:t>
            </a:r>
            <a:br>
              <a:rPr lang="fr-FR" sz="1200" b="1" dirty="0" smtClean="0"/>
            </a:br>
            <a:r>
              <a:rPr lang="fr-FR" sz="1200" b="1" dirty="0" err="1" smtClean="0"/>
              <a:t>Industrial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Biology</a:t>
            </a:r>
            <a:endParaRPr lang="fr-FR" sz="1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259632" y="44624"/>
            <a:ext cx="66247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Wastes of banana ‘s </a:t>
            </a:r>
            <a:r>
              <a:rPr lang="en-US" b="1" dirty="0" err="1" smtClean="0"/>
              <a:t>lignocellulosic</a:t>
            </a:r>
            <a:r>
              <a:rPr lang="en-US" b="1" dirty="0" smtClean="0"/>
              <a:t> biomass : a sustainable and renewable source of biogas production</a:t>
            </a:r>
            <a:endParaRPr lang="fr-FR" b="1" dirty="0" smtClean="0"/>
          </a:p>
          <a:p>
            <a:pPr algn="l"/>
            <a:r>
              <a:rPr lang="en-US" sz="1600" dirty="0" smtClean="0"/>
              <a:t>Comparative anaerobic digestion of six morphological parts of Williams Cavendish banana (Triploid </a:t>
            </a:r>
            <a:r>
              <a:rPr lang="en-US" sz="1600" i="1" dirty="0" smtClean="0"/>
              <a:t>Musa</a:t>
            </a:r>
            <a:r>
              <a:rPr lang="en-US" sz="1600" dirty="0" smtClean="0"/>
              <a:t> AAA group) plants</a:t>
            </a:r>
            <a:endParaRPr lang="en-US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444208" y="3356992"/>
            <a:ext cx="2604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Annual electricity estimation from an agro-industrial banana plantations (CDC–Del Monte in </a:t>
            </a:r>
            <a:r>
              <a:rPr lang="en-US" sz="1400" b="1" dirty="0" err="1" smtClean="0"/>
              <a:t>cameroon</a:t>
            </a:r>
            <a:r>
              <a:rPr lang="en-US" sz="1400" b="1" dirty="0" smtClean="0"/>
              <a:t>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400" dirty="0" smtClean="0"/>
              <a:t>approximately 10.5×10</a:t>
            </a:r>
            <a:r>
              <a:rPr lang="en-US" sz="1400" baseline="30000" dirty="0" smtClean="0"/>
              <a:t>6</a:t>
            </a:r>
            <a:r>
              <a:rPr lang="en-US" sz="1400" dirty="0" smtClean="0"/>
              <a:t> kWh worth 0.80–1.58 million </a:t>
            </a:r>
            <a:r>
              <a:rPr lang="en-US" sz="1400" dirty="0" err="1" smtClean="0"/>
              <a:t>euros</a:t>
            </a:r>
            <a:r>
              <a:rPr lang="en-US" sz="1400" dirty="0" smtClean="0"/>
              <a:t> in the current market</a:t>
            </a:r>
          </a:p>
        </p:txBody>
      </p:sp>
      <p:pic>
        <p:nvPicPr>
          <p:cNvPr id="14" name="Picture 2" descr="http://www.ulg.ac.be/upload/docs/image/jpeg/2010-04/logo_coul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7583" y="355962"/>
            <a:ext cx="925383" cy="600164"/>
          </a:xfrm>
          <a:prstGeom prst="rect">
            <a:avLst/>
          </a:prstGeom>
          <a:noFill/>
        </p:spPr>
      </p:pic>
      <p:pic>
        <p:nvPicPr>
          <p:cNvPr id="15" name="Picture 4" descr="http://cwbi.fsagx.ac.be/Images/logoCWB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956" y="1076405"/>
            <a:ext cx="491189" cy="431800"/>
          </a:xfrm>
          <a:prstGeom prst="rect">
            <a:avLst/>
          </a:prstGeom>
          <a:noFill/>
        </p:spPr>
      </p:pic>
      <p:grpSp>
        <p:nvGrpSpPr>
          <p:cNvPr id="65" name="Groupe 64"/>
          <p:cNvGrpSpPr/>
          <p:nvPr/>
        </p:nvGrpSpPr>
        <p:grpSpPr>
          <a:xfrm>
            <a:off x="107504" y="1700808"/>
            <a:ext cx="4778536" cy="1981794"/>
            <a:chOff x="107504" y="1700808"/>
            <a:chExt cx="4778536" cy="1981794"/>
          </a:xfrm>
        </p:grpSpPr>
        <p:pic>
          <p:nvPicPr>
            <p:cNvPr id="52" name="Picture 2" descr="C:\Users\irénée\Pictures\2012-02-09 image bananier cirad lassoudière\image bananier cirad lassoudière 00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07504" y="1700808"/>
              <a:ext cx="1656184" cy="1981794"/>
            </a:xfrm>
            <a:prstGeom prst="rect">
              <a:avLst/>
            </a:prstGeom>
            <a:noFill/>
          </p:spPr>
        </p:pic>
        <p:sp>
          <p:nvSpPr>
            <p:cNvPr id="2" name="Rectangle 1"/>
            <p:cNvSpPr/>
            <p:nvPr/>
          </p:nvSpPr>
          <p:spPr>
            <a:xfrm>
              <a:off x="1974868" y="1896108"/>
              <a:ext cx="291117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600" dirty="0"/>
                <a:t>Worldwide annual </a:t>
              </a:r>
              <a:r>
                <a:rPr lang="en-US" sz="1600" dirty="0" smtClean="0"/>
                <a:t>production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59632" y="2276872"/>
            <a:ext cx="4542724" cy="720080"/>
            <a:chOff x="1257692" y="2204864"/>
            <a:chExt cx="4469050" cy="720080"/>
          </a:xfrm>
        </p:grpSpPr>
        <p:sp>
          <p:nvSpPr>
            <p:cNvPr id="3" name="Oval 2"/>
            <p:cNvSpPr/>
            <p:nvPr/>
          </p:nvSpPr>
          <p:spPr bwMode="auto">
            <a:xfrm>
              <a:off x="1257692" y="2204864"/>
              <a:ext cx="354200" cy="720080"/>
            </a:xfrm>
            <a:prstGeom prst="ellipse">
              <a:avLst/>
            </a:prstGeom>
            <a:noFill/>
            <a:ln w="285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7" name="Straight Arrow Connector 6"/>
            <p:cNvCxnSpPr>
              <a:endCxn id="3" idx="6"/>
            </p:cNvCxnSpPr>
            <p:nvPr/>
          </p:nvCxnSpPr>
          <p:spPr bwMode="auto">
            <a:xfrm flipH="1">
              <a:off x="1611892" y="2420888"/>
              <a:ext cx="749565" cy="1440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Rectangle 24"/>
            <p:cNvSpPr/>
            <p:nvPr/>
          </p:nvSpPr>
          <p:spPr>
            <a:xfrm>
              <a:off x="2320295" y="2204864"/>
              <a:ext cx="340644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 smtClean="0"/>
                <a:t>Banana </a:t>
              </a:r>
              <a:r>
                <a:rPr lang="en-US" sz="1400" dirty="0"/>
                <a:t>fruits : </a:t>
              </a:r>
              <a:r>
                <a:rPr lang="en-US" sz="1400" dirty="0" smtClean="0"/>
                <a:t>125 </a:t>
              </a:r>
              <a:r>
                <a:rPr lang="en-US" sz="1400" dirty="0"/>
                <a:t>million tons   </a:t>
              </a:r>
              <a:endParaRPr lang="en-US" sz="1400" dirty="0" smtClean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1930" y="1843916"/>
            <a:ext cx="7418462" cy="1835468"/>
            <a:chOff x="481294" y="1824132"/>
            <a:chExt cx="7418462" cy="1835468"/>
          </a:xfrm>
        </p:grpSpPr>
        <p:sp>
          <p:nvSpPr>
            <p:cNvPr id="19" name="Oval 18"/>
            <p:cNvSpPr/>
            <p:nvPr/>
          </p:nvSpPr>
          <p:spPr bwMode="auto">
            <a:xfrm rot="608332">
              <a:off x="481294" y="1824132"/>
              <a:ext cx="982438" cy="183546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95100" y="2545120"/>
              <a:ext cx="590465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 smtClean="0"/>
                <a:t>Discarded annual plant : </a:t>
              </a:r>
              <a:r>
                <a:rPr lang="en-US" sz="1400" dirty="0" smtClean="0"/>
                <a:t>250 </a:t>
              </a:r>
              <a:r>
                <a:rPr lang="en-US" sz="1400" dirty="0"/>
                <a:t>million </a:t>
              </a:r>
              <a:r>
                <a:rPr lang="en-US" sz="1400" dirty="0" smtClean="0"/>
                <a:t>tons </a:t>
              </a:r>
            </a:p>
            <a:p>
              <a:pPr algn="l"/>
              <a:r>
                <a:rPr lang="en-US" sz="1400" dirty="0"/>
                <a:t>	</a:t>
              </a:r>
              <a:r>
                <a:rPr lang="en-US" sz="1400" dirty="0" smtClean="0"/>
                <a:t>= </a:t>
              </a:r>
              <a:r>
                <a:rPr lang="en-US" sz="1400" dirty="0" err="1" smtClean="0"/>
                <a:t>balicebiom</a:t>
              </a:r>
              <a:r>
                <a:rPr lang="en-US" sz="1400" dirty="0"/>
                <a:t> </a:t>
              </a:r>
              <a:r>
                <a:rPr lang="en-US" sz="1400" dirty="0" smtClean="0"/>
                <a:t>= “banana’s </a:t>
              </a:r>
              <a:r>
                <a:rPr lang="en-US" sz="1400" dirty="0" err="1" smtClean="0"/>
                <a:t>lignocellulosic</a:t>
              </a:r>
              <a:r>
                <a:rPr lang="en-US" sz="1400" dirty="0" smtClean="0"/>
                <a:t> biomass” </a:t>
              </a:r>
            </a:p>
            <a:p>
              <a:pPr algn="l"/>
              <a:r>
                <a:rPr lang="en-US" sz="1400" dirty="0"/>
                <a:t> 	</a:t>
              </a:r>
              <a:r>
                <a:rPr lang="en-US" sz="1400" dirty="0" smtClean="0">
                  <a:sym typeface="Wingdings" pitchFamily="2" charset="2"/>
                </a:rPr>
                <a:t></a:t>
              </a:r>
              <a:r>
                <a:rPr lang="en-US" sz="1400" dirty="0" smtClean="0"/>
                <a:t> </a:t>
              </a:r>
              <a:r>
                <a:rPr lang="en-US" sz="1400" dirty="0"/>
                <a:t>high potential for anaerobic </a:t>
              </a:r>
              <a:r>
                <a:rPr lang="en-US" sz="1400" dirty="0" smtClean="0"/>
                <a:t>digestion</a:t>
              </a:r>
            </a:p>
            <a:p>
              <a:pPr algn="l"/>
              <a:r>
                <a:rPr lang="en-US" sz="1400" dirty="0"/>
                <a:t>	</a:t>
              </a:r>
              <a:r>
                <a:rPr lang="en-US" sz="1400" dirty="0" smtClean="0">
                  <a:sym typeface="Wingdings" pitchFamily="2" charset="2"/>
                </a:rPr>
                <a:t> 316 m³ </a:t>
              </a:r>
              <a:r>
                <a:rPr lang="en-US" sz="1400" dirty="0" smtClean="0"/>
                <a:t>CH</a:t>
              </a:r>
              <a:r>
                <a:rPr lang="en-US" sz="1400" baseline="-25000" dirty="0" smtClean="0"/>
                <a:t>4</a:t>
              </a:r>
              <a:r>
                <a:rPr lang="en-US" sz="1400" dirty="0" smtClean="0">
                  <a:sym typeface="Wingdings" pitchFamily="2" charset="2"/>
                </a:rPr>
                <a:t>/ton of </a:t>
              </a:r>
              <a:r>
                <a:rPr lang="en-US" sz="1400" dirty="0" err="1" smtClean="0">
                  <a:sym typeface="Wingdings" pitchFamily="2" charset="2"/>
                </a:rPr>
                <a:t>balicebiom</a:t>
              </a:r>
              <a:r>
                <a:rPr lang="en-US" sz="1400" dirty="0" smtClean="0">
                  <a:sym typeface="Wingdings" pitchFamily="2" charset="2"/>
                </a:rPr>
                <a:t> DW </a:t>
              </a:r>
              <a:endParaRPr lang="en-US" sz="1400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1403648" y="2761144"/>
              <a:ext cx="663460" cy="941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4" name="Groupe 63"/>
          <p:cNvGrpSpPr/>
          <p:nvPr/>
        </p:nvGrpSpPr>
        <p:grpSpPr>
          <a:xfrm>
            <a:off x="107504" y="5085184"/>
            <a:ext cx="1152128" cy="1089412"/>
            <a:chOff x="107504" y="5085184"/>
            <a:chExt cx="1152128" cy="1089412"/>
          </a:xfrm>
        </p:grpSpPr>
        <p:pic>
          <p:nvPicPr>
            <p:cNvPr id="1034" name="Picture 10" descr="D:\FORMATIONS\ETUDES\DOCTORAT ULG LIEGE\poster doctorat 2013\legende_bioga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7504" y="5085184"/>
              <a:ext cx="720080" cy="360039"/>
            </a:xfrm>
            <a:prstGeom prst="rect">
              <a:avLst/>
            </a:prstGeom>
            <a:noFill/>
          </p:spPr>
        </p:pic>
        <p:sp>
          <p:nvSpPr>
            <p:cNvPr id="151" name="ZoneTexte 150"/>
            <p:cNvSpPr txBox="1"/>
            <p:nvPr/>
          </p:nvSpPr>
          <p:spPr>
            <a:xfrm>
              <a:off x="107504" y="5805264"/>
              <a:ext cx="115212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800" b="1" dirty="0" smtClean="0"/>
                <a:t>% of </a:t>
              </a:r>
              <a:r>
                <a:rPr lang="en-US" sz="800" b="1" dirty="0" err="1" smtClean="0"/>
                <a:t>balicebiom</a:t>
              </a:r>
              <a:r>
                <a:rPr lang="en-US" sz="800" b="1" dirty="0" smtClean="0"/>
                <a:t> DW:</a:t>
              </a:r>
            </a:p>
            <a:p>
              <a:pPr algn="l"/>
              <a:r>
                <a:rPr lang="en-US" sz="800" b="1" dirty="0" smtClean="0"/>
                <a:t>C/N:</a:t>
              </a:r>
            </a:p>
            <a:p>
              <a:pPr algn="l"/>
              <a:r>
                <a:rPr lang="en-US" sz="800" b="1" dirty="0" smtClean="0">
                  <a:sym typeface="Wingdings" pitchFamily="2" charset="2"/>
                </a:rPr>
                <a:t>m³ </a:t>
              </a:r>
              <a:r>
                <a:rPr lang="en-US" sz="800" b="1" dirty="0" smtClean="0"/>
                <a:t>CH</a:t>
              </a:r>
              <a:r>
                <a:rPr lang="en-US" sz="800" b="1" baseline="-25000" dirty="0" smtClean="0"/>
                <a:t>4</a:t>
              </a:r>
              <a:r>
                <a:rPr lang="en-US" sz="800" b="1" dirty="0" smtClean="0">
                  <a:sym typeface="Wingdings" pitchFamily="2" charset="2"/>
                </a:rPr>
                <a:t>/ton DW</a:t>
              </a:r>
              <a:r>
                <a:rPr lang="en-US" sz="800" dirty="0" smtClean="0"/>
                <a:t>                                                       </a:t>
              </a:r>
              <a:endParaRPr lang="en-US" sz="800" dirty="0"/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1043608" y="3717032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FF0000"/>
                </a:solidFill>
              </a:rPr>
              <a:t>Most important </a:t>
            </a:r>
            <a:r>
              <a:rPr lang="en-US" sz="1600" b="1" i="1" dirty="0" err="1" smtClean="0">
                <a:solidFill>
                  <a:srgbClr val="FF0000"/>
                </a:solidFill>
              </a:rPr>
              <a:t>balicebiom</a:t>
            </a:r>
            <a:r>
              <a:rPr lang="en-US" sz="1600" b="1" i="1" dirty="0" smtClean="0">
                <a:solidFill>
                  <a:srgbClr val="FF0000"/>
                </a:solidFill>
              </a:rPr>
              <a:t> parts</a:t>
            </a:r>
          </a:p>
        </p:txBody>
      </p:sp>
      <p:grpSp>
        <p:nvGrpSpPr>
          <p:cNvPr id="60" name="Groupe 59"/>
          <p:cNvGrpSpPr/>
          <p:nvPr/>
        </p:nvGrpSpPr>
        <p:grpSpPr>
          <a:xfrm>
            <a:off x="323528" y="2060848"/>
            <a:ext cx="1800200" cy="4206081"/>
            <a:chOff x="323528" y="2060848"/>
            <a:chExt cx="1800200" cy="4206081"/>
          </a:xfrm>
        </p:grpSpPr>
        <p:grpSp>
          <p:nvGrpSpPr>
            <p:cNvPr id="136" name="Groupe 135"/>
            <p:cNvGrpSpPr/>
            <p:nvPr/>
          </p:nvGrpSpPr>
          <p:grpSpPr>
            <a:xfrm>
              <a:off x="323528" y="2060848"/>
              <a:ext cx="1800200" cy="3744416"/>
              <a:chOff x="35496" y="1844824"/>
              <a:chExt cx="1800200" cy="3744416"/>
            </a:xfrm>
          </p:grpSpPr>
          <p:pic>
            <p:nvPicPr>
              <p:cNvPr id="1031" name="Picture 7" descr="D:\FORMATIONS\ETUDES\DOCTORAT ULG LIEGE\poster doctorat 2013\leaf_blades_biogas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1560" y="4725144"/>
                <a:ext cx="1224136" cy="864096"/>
              </a:xfrm>
              <a:prstGeom prst="rect">
                <a:avLst/>
              </a:prstGeom>
              <a:noFill/>
            </p:spPr>
          </p:pic>
          <p:grpSp>
            <p:nvGrpSpPr>
              <p:cNvPr id="132" name="Groupe 131"/>
              <p:cNvGrpSpPr/>
              <p:nvPr/>
            </p:nvGrpSpPr>
            <p:grpSpPr>
              <a:xfrm>
                <a:off x="35496" y="1844824"/>
                <a:ext cx="1728192" cy="2880320"/>
                <a:chOff x="35496" y="1844824"/>
                <a:chExt cx="1728192" cy="2880320"/>
              </a:xfrm>
            </p:grpSpPr>
            <p:pic>
              <p:nvPicPr>
                <p:cNvPr id="1028" name="Picture 4" descr="D:\FORMATIONS\ETUDES\DOCTORAT ULG LIEGE\poster doctorat 2013\leaf_blades_mp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83568" y="3861048"/>
                  <a:ext cx="1080120" cy="864096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15" name="Connecteur droit 114"/>
                <p:cNvCxnSpPr/>
                <p:nvPr/>
              </p:nvCxnSpPr>
              <p:spPr bwMode="auto">
                <a:xfrm flipH="1">
                  <a:off x="35496" y="1844824"/>
                  <a:ext cx="936104" cy="180020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cteur droit avec flèche 116"/>
                <p:cNvCxnSpPr/>
                <p:nvPr/>
              </p:nvCxnSpPr>
              <p:spPr bwMode="auto">
                <a:xfrm>
                  <a:off x="35496" y="3645024"/>
                  <a:ext cx="1080120" cy="216024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ZoneTexte 47"/>
            <p:cNvSpPr txBox="1"/>
            <p:nvPr/>
          </p:nvSpPr>
          <p:spPr>
            <a:xfrm>
              <a:off x="1331640" y="580526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41</a:t>
              </a:r>
            </a:p>
            <a:p>
              <a:pPr algn="ctr"/>
              <a:r>
                <a:rPr lang="en-US" sz="800" dirty="0" smtClean="0"/>
                <a:t>18</a:t>
              </a:r>
            </a:p>
            <a:p>
              <a:pPr algn="ctr"/>
              <a:r>
                <a:rPr lang="en-US" sz="800" dirty="0" smtClean="0"/>
                <a:t>98</a:t>
              </a:r>
              <a:endParaRPr lang="en-US" sz="800" dirty="0"/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971600" y="3573016"/>
            <a:ext cx="2520280" cy="2693913"/>
            <a:chOff x="971600" y="3573016"/>
            <a:chExt cx="2520280" cy="2693913"/>
          </a:xfrm>
        </p:grpSpPr>
        <p:grpSp>
          <p:nvGrpSpPr>
            <p:cNvPr id="137" name="Groupe 136"/>
            <p:cNvGrpSpPr/>
            <p:nvPr/>
          </p:nvGrpSpPr>
          <p:grpSpPr>
            <a:xfrm>
              <a:off x="971600" y="3573016"/>
              <a:ext cx="2520280" cy="2232248"/>
              <a:chOff x="683568" y="3356992"/>
              <a:chExt cx="2520280" cy="2232248"/>
            </a:xfrm>
          </p:grpSpPr>
          <p:pic>
            <p:nvPicPr>
              <p:cNvPr id="1030" name="Picture 6" descr="D:\FORMATIONS\ETUDES\DOCTORAT ULG LIEGE\poster doctorat 2013\bulbs_biogas_production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907704" y="4725144"/>
                <a:ext cx="1296144" cy="864096"/>
              </a:xfrm>
              <a:prstGeom prst="rect">
                <a:avLst/>
              </a:prstGeom>
              <a:noFill/>
            </p:spPr>
          </p:pic>
          <p:grpSp>
            <p:nvGrpSpPr>
              <p:cNvPr id="133" name="Groupe 132"/>
              <p:cNvGrpSpPr/>
              <p:nvPr/>
            </p:nvGrpSpPr>
            <p:grpSpPr>
              <a:xfrm>
                <a:off x="683568" y="3356992"/>
                <a:ext cx="2448272" cy="1368152"/>
                <a:chOff x="683568" y="3429000"/>
                <a:chExt cx="2448272" cy="1368152"/>
              </a:xfrm>
            </p:grpSpPr>
            <p:pic>
              <p:nvPicPr>
                <p:cNvPr id="1026" name="Picture 2" descr="D:\FORMATIONS\ETUDES\DOCTORAT ULG LIEGE\poster doctorat 2013\bulbs_mp.pn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1907704" y="3933056"/>
                  <a:ext cx="1224136" cy="864096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31" name="Connecteur droit avec flèche 130"/>
                <p:cNvCxnSpPr>
                  <a:endCxn id="1026" idx="0"/>
                </p:cNvCxnSpPr>
                <p:nvPr/>
              </p:nvCxnSpPr>
              <p:spPr bwMode="auto">
                <a:xfrm>
                  <a:off x="683568" y="3429000"/>
                  <a:ext cx="1836204" cy="504056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" name="ZoneTexte 48"/>
            <p:cNvSpPr txBox="1"/>
            <p:nvPr/>
          </p:nvSpPr>
          <p:spPr>
            <a:xfrm>
              <a:off x="2627784" y="580526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11</a:t>
              </a:r>
            </a:p>
            <a:p>
              <a:pPr algn="ctr"/>
              <a:r>
                <a:rPr lang="en-US" sz="800" dirty="0" smtClean="0"/>
                <a:t>45</a:t>
              </a:r>
            </a:p>
            <a:p>
              <a:pPr algn="ctr"/>
              <a:r>
                <a:rPr lang="en-US" sz="800" dirty="0" smtClean="0"/>
                <a:t>150</a:t>
              </a:r>
              <a:endParaRPr lang="en-US" sz="800" dirty="0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1043608" y="2996952"/>
            <a:ext cx="3960440" cy="3197969"/>
            <a:chOff x="1043608" y="2996952"/>
            <a:chExt cx="3960440" cy="3197969"/>
          </a:xfrm>
        </p:grpSpPr>
        <p:grpSp>
          <p:nvGrpSpPr>
            <p:cNvPr id="138" name="Groupe 137"/>
            <p:cNvGrpSpPr/>
            <p:nvPr/>
          </p:nvGrpSpPr>
          <p:grpSpPr>
            <a:xfrm>
              <a:off x="1043608" y="2996952"/>
              <a:ext cx="3960440" cy="2736305"/>
              <a:chOff x="837337" y="2866874"/>
              <a:chExt cx="3734663" cy="2650358"/>
            </a:xfrm>
          </p:grpSpPr>
          <p:pic>
            <p:nvPicPr>
              <p:cNvPr id="1032" name="Picture 8" descr="D:\FORMATIONS\ETUDES\DOCTORAT ULG LIEGE\poster doctorat 2013\leaf_sheaths_biogas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3275856" y="4750022"/>
                <a:ext cx="1296144" cy="767210"/>
              </a:xfrm>
              <a:prstGeom prst="rect">
                <a:avLst/>
              </a:prstGeom>
              <a:noFill/>
            </p:spPr>
          </p:pic>
          <p:grpSp>
            <p:nvGrpSpPr>
              <p:cNvPr id="134" name="Groupe 133"/>
              <p:cNvGrpSpPr/>
              <p:nvPr/>
            </p:nvGrpSpPr>
            <p:grpSpPr>
              <a:xfrm>
                <a:off x="837337" y="2866874"/>
                <a:ext cx="3662655" cy="1858270"/>
                <a:chOff x="837337" y="2866874"/>
                <a:chExt cx="3662655" cy="1858270"/>
              </a:xfrm>
            </p:grpSpPr>
            <p:pic>
              <p:nvPicPr>
                <p:cNvPr id="1027" name="Picture 3" descr="D:\FORMATIONS\ETUDES\DOCTORAT ULG LIEGE\poster doctorat 2013\gaines_foliaires_mp.png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3275856" y="3861048"/>
                  <a:ext cx="1224136" cy="864096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19" name="Connecteur droit 118"/>
                <p:cNvCxnSpPr/>
                <p:nvPr/>
              </p:nvCxnSpPr>
              <p:spPr bwMode="auto">
                <a:xfrm>
                  <a:off x="837337" y="2866874"/>
                  <a:ext cx="950641" cy="69746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cteur droit avec flèche 120"/>
                <p:cNvCxnSpPr>
                  <a:endCxn id="1027" idx="0"/>
                </p:cNvCxnSpPr>
                <p:nvPr/>
              </p:nvCxnSpPr>
              <p:spPr bwMode="auto">
                <a:xfrm>
                  <a:off x="1787978" y="3564336"/>
                  <a:ext cx="2099946" cy="296711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ZoneTexte 49"/>
            <p:cNvSpPr txBox="1"/>
            <p:nvPr/>
          </p:nvSpPr>
          <p:spPr>
            <a:xfrm>
              <a:off x="4139952" y="573325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12</a:t>
              </a:r>
            </a:p>
            <a:p>
              <a:pPr algn="ctr"/>
              <a:r>
                <a:rPr lang="en-US" sz="800" dirty="0" smtClean="0"/>
                <a:t>57</a:t>
              </a:r>
            </a:p>
            <a:p>
              <a:pPr algn="ctr"/>
              <a:r>
                <a:rPr lang="en-US" sz="800" dirty="0" smtClean="0"/>
                <a:t>140</a:t>
              </a:r>
              <a:endParaRPr lang="en-US" sz="800" dirty="0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1043608" y="2636912"/>
            <a:ext cx="5328592" cy="3558009"/>
            <a:chOff x="1043608" y="2636912"/>
            <a:chExt cx="5328592" cy="3558009"/>
          </a:xfrm>
        </p:grpSpPr>
        <p:grpSp>
          <p:nvGrpSpPr>
            <p:cNvPr id="139" name="Groupe 138"/>
            <p:cNvGrpSpPr/>
            <p:nvPr/>
          </p:nvGrpSpPr>
          <p:grpSpPr>
            <a:xfrm>
              <a:off x="1043608" y="2636912"/>
              <a:ext cx="5328592" cy="3096344"/>
              <a:chOff x="971600" y="2564904"/>
              <a:chExt cx="4968552" cy="2885230"/>
            </a:xfrm>
          </p:grpSpPr>
          <p:pic>
            <p:nvPicPr>
              <p:cNvPr id="1033" name="Picture 9" descr="D:\FORMATIONS\ETUDES\DOCTORAT ULG LIEGE\poster doctorat 2013\petioles_midrib.png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4644008" y="4712052"/>
                <a:ext cx="1296144" cy="738082"/>
              </a:xfrm>
              <a:prstGeom prst="rect">
                <a:avLst/>
              </a:prstGeom>
              <a:noFill/>
            </p:spPr>
          </p:pic>
          <p:grpSp>
            <p:nvGrpSpPr>
              <p:cNvPr id="135" name="Groupe 134"/>
              <p:cNvGrpSpPr/>
              <p:nvPr/>
            </p:nvGrpSpPr>
            <p:grpSpPr>
              <a:xfrm>
                <a:off x="971600" y="2564904"/>
                <a:ext cx="4896544" cy="2147147"/>
                <a:chOff x="971600" y="2564904"/>
                <a:chExt cx="4896544" cy="2147147"/>
              </a:xfrm>
            </p:grpSpPr>
            <p:pic>
              <p:nvPicPr>
                <p:cNvPr id="1029" name="Picture 5" descr="D:\FORMATIONS\ETUDES\DOCTORAT ULG LIEGE\poster doctorat 2013\petioles_midribs_mp.png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644008" y="3861048"/>
                  <a:ext cx="1224136" cy="851003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11" name="Connecteur droit 110"/>
                <p:cNvCxnSpPr/>
                <p:nvPr/>
              </p:nvCxnSpPr>
              <p:spPr bwMode="auto">
                <a:xfrm>
                  <a:off x="971600" y="2564904"/>
                  <a:ext cx="720080" cy="7920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cteur droit avec flèche 112"/>
                <p:cNvCxnSpPr/>
                <p:nvPr/>
              </p:nvCxnSpPr>
              <p:spPr bwMode="auto">
                <a:xfrm>
                  <a:off x="1691680" y="3356992"/>
                  <a:ext cx="3528392" cy="504056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ZoneTexte 50"/>
            <p:cNvSpPr txBox="1"/>
            <p:nvPr/>
          </p:nvSpPr>
          <p:spPr>
            <a:xfrm>
              <a:off x="5508104" y="573325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17</a:t>
              </a:r>
            </a:p>
            <a:p>
              <a:pPr algn="ctr"/>
              <a:r>
                <a:rPr lang="en-US" sz="800" dirty="0" smtClean="0"/>
                <a:t>55</a:t>
              </a:r>
            </a:p>
            <a:p>
              <a:pPr algn="ctr"/>
              <a:r>
                <a:rPr lang="en-US" sz="800" dirty="0" smtClean="0"/>
                <a:t>130</a:t>
              </a:r>
              <a:endParaRPr lang="en-US" sz="800" dirty="0"/>
            </a:p>
          </p:txBody>
        </p:sp>
      </p:grpSp>
      <p:sp>
        <p:nvSpPr>
          <p:cNvPr id="56" name="Organigramme : Connecteur 55"/>
          <p:cNvSpPr/>
          <p:nvPr/>
        </p:nvSpPr>
        <p:spPr bwMode="auto">
          <a:xfrm>
            <a:off x="1043608" y="2636912"/>
            <a:ext cx="45719" cy="45719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rganigramme : Connecteur 56"/>
          <p:cNvSpPr/>
          <p:nvPr/>
        </p:nvSpPr>
        <p:spPr bwMode="auto">
          <a:xfrm>
            <a:off x="1259632" y="2060848"/>
            <a:ext cx="45719" cy="45719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rganigramme : Connecteur 57"/>
          <p:cNvSpPr/>
          <p:nvPr/>
        </p:nvSpPr>
        <p:spPr bwMode="auto">
          <a:xfrm>
            <a:off x="1043608" y="2996952"/>
            <a:ext cx="45719" cy="45719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rganigramme : Connecteur 58"/>
          <p:cNvSpPr/>
          <p:nvPr/>
        </p:nvSpPr>
        <p:spPr bwMode="auto">
          <a:xfrm>
            <a:off x="971600" y="3573016"/>
            <a:ext cx="45719" cy="45719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158" grpId="0"/>
    </p:bldLst>
  </p:timing>
</p:sld>
</file>

<file path=ppt/theme/theme1.xml><?xml version="1.0" encoding="utf-8"?>
<a:theme xmlns:a="http://schemas.openxmlformats.org/drawingml/2006/main" name="Crine1">
  <a:themeElements>
    <a:clrScheme name="Crine1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Crine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rine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ne1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ne1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ne1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ne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ne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3210</TotalTime>
  <Words>116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Crine1</vt:lpstr>
      <vt:lpstr>Diapositive 1</vt:lpstr>
    </vt:vector>
  </TitlesOfParts>
  <Company>Université de Liège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Dominique Toye</dc:creator>
  <cp:lastModifiedBy>irénée</cp:lastModifiedBy>
  <cp:revision>96</cp:revision>
  <dcterms:created xsi:type="dcterms:W3CDTF">2007-11-21T10:36:41Z</dcterms:created>
  <dcterms:modified xsi:type="dcterms:W3CDTF">2015-06-18T19:04:37Z</dcterms:modified>
</cp:coreProperties>
</file>