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74" r:id="rId2"/>
    <p:sldId id="302" r:id="rId3"/>
    <p:sldId id="301" r:id="rId4"/>
    <p:sldId id="299" r:id="rId5"/>
    <p:sldId id="300" r:id="rId6"/>
    <p:sldId id="271" r:id="rId7"/>
    <p:sldId id="287" r:id="rId8"/>
    <p:sldId id="288" r:id="rId9"/>
    <p:sldId id="289" r:id="rId10"/>
    <p:sldId id="286" r:id="rId11"/>
    <p:sldId id="277" r:id="rId12"/>
    <p:sldId id="275" r:id="rId13"/>
    <p:sldId id="279" r:id="rId14"/>
    <p:sldId id="278" r:id="rId15"/>
    <p:sldId id="280" r:id="rId16"/>
    <p:sldId id="290" r:id="rId17"/>
    <p:sldId id="291" r:id="rId18"/>
    <p:sldId id="281" r:id="rId19"/>
    <p:sldId id="282" r:id="rId20"/>
    <p:sldId id="283" r:id="rId21"/>
    <p:sldId id="284" r:id="rId22"/>
    <p:sldId id="285" r:id="rId23"/>
    <p:sldId id="292" r:id="rId24"/>
    <p:sldId id="293" r:id="rId25"/>
    <p:sldId id="294" r:id="rId26"/>
    <p:sldId id="295" r:id="rId27"/>
    <p:sldId id="297" r:id="rId28"/>
    <p:sldId id="296" r:id="rId29"/>
    <p:sldId id="298" r:id="rId30"/>
    <p:sldId id="273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FCCCC"/>
    <a:srgbClr val="6600FF"/>
    <a:srgbClr val="CC00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5E456-86F6-4C3D-B380-C854CE97ADDD}" type="datetimeFigureOut">
              <a:rPr lang="fr-BE" smtClean="0"/>
              <a:t>12-06-15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EGU General Assembly 2015, April 13th, Vienna, Austria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BF2FB-61EB-49E4-B9CE-1F49E6FE41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316921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40863-E793-4C06-9665-F3AEE3A70B29}" type="datetimeFigureOut">
              <a:rPr lang="fr-BE" smtClean="0"/>
              <a:t>12-06-15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EGU General Assembly 2015, April 13th, Vienna, Austria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1A2FC-D409-41A2-8B15-D8B1D00002F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542200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0211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0211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0211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0211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0211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0211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0211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0211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0211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02116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0211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77076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0211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02116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02116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02116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02116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02116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02116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02116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02116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0211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99986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96926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03080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0211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0211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0211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021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2E498-0C01-4E4F-8DE0-F452BFEFC46D}" type="datetime1">
              <a:rPr lang="fr-BE" smtClean="0"/>
              <a:t>12-06-15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EGU General Assembly 2015, April 13th, Vienna, Austria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0A33-D268-4490-9AD4-66585546159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96940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35995-1610-4EC6-8CA1-062ABC263995}" type="datetime1">
              <a:rPr lang="fr-BE" smtClean="0"/>
              <a:t>12-06-15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EGU General Assembly 2015, April 13th, Vienna, Austria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0A33-D268-4490-9AD4-66585546159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4389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1790-5987-4744-8951-BC0EB69B12D7}" type="datetime1">
              <a:rPr lang="fr-BE" smtClean="0"/>
              <a:t>12-06-15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EGU General Assembly 2015, April 13th, Vienna, Austria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0A33-D268-4490-9AD4-66585546159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99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DF510-1C7E-4576-B899-1C35A7D50911}" type="datetime1">
              <a:rPr lang="fr-BE" smtClean="0"/>
              <a:t>12-06-15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EGU General Assembly 2015, April 13th, Vienna, Austria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0A33-D268-4490-9AD4-66585546159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66060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9005-7330-44E4-B8EA-F14DD59C82F8}" type="datetime1">
              <a:rPr lang="fr-BE" smtClean="0"/>
              <a:t>12-06-15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EGU General Assembly 2015, April 13th, Vienna, Austria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0A33-D268-4490-9AD4-66585546159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58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2A6D-099A-4BF4-8E68-C77AE177450C}" type="datetime1">
              <a:rPr lang="fr-BE" smtClean="0"/>
              <a:t>12-06-15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EGU General Assembly 2015, April 13th, Vienna, Austria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0A33-D268-4490-9AD4-66585546159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89181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4DDE-076D-4E70-B2F8-669D4393D2AC}" type="datetime1">
              <a:rPr lang="fr-BE" smtClean="0"/>
              <a:t>12-06-15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EGU General Assembly 2015, April 13th, Vienna, Austria</a:t>
            </a:r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0A33-D268-4490-9AD4-66585546159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422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4E1E-43E1-47BC-B44D-B53D8E8E16F7}" type="datetime1">
              <a:rPr lang="fr-BE" smtClean="0"/>
              <a:t>12-06-15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EGU General Assembly 2015, April 13th, Vienna, Austria</a:t>
            </a: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0A33-D268-4490-9AD4-66585546159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43977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6669-0CE7-4BCD-BFD6-E050D26B7C12}" type="datetime1">
              <a:rPr lang="fr-BE" smtClean="0"/>
              <a:t>12-06-15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EGU General Assembly 2015, April 13th, Vienna, Austria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0A33-D268-4490-9AD4-66585546159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9127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F839-8797-4A7D-BDBE-DDE6E729D7AF}" type="datetime1">
              <a:rPr lang="fr-BE" smtClean="0"/>
              <a:t>12-06-15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EGU General Assembly 2015, April 13th, Vienna, Austria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0A33-D268-4490-9AD4-66585546159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5400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1CED-4B66-4CB7-8E6A-B071A8F10F41}" type="datetime1">
              <a:rPr lang="fr-BE" smtClean="0"/>
              <a:t>12-06-15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EGU General Assembly 2015, April 13th, Vienna, Austria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0A33-D268-4490-9AD4-66585546159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7699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255F4-3F2B-4CB9-9D98-B4BC097975FC}" type="datetime1">
              <a:rPr lang="fr-BE" smtClean="0"/>
              <a:t>12-06-15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EGU General Assembly 2015, April 13th, Vienna, Austria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10A33-D268-4490-9AD4-66585546159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656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mailto:bruno.franco@ulg.ac.be" TargetMode="External"/><Relationship Id="rId7" Type="http://schemas.openxmlformats.org/officeDocument/2006/relationships/image" Target="../media/image5.jpeg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gif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be/url?sa=i&amp;rct=j&amp;q=&amp;esrc=s&amp;source=images&amp;cd=&amp;cad=rja&amp;uact=8&amp;ved=0CAYQjB0&amp;url=http://www.huffingtonpost.com/stefanie-penn-spear/fracking-fracking-and-more-fracking_b_3492120.html&amp;ei=-gZwVYL5KuLW7AaYkIPgCA&amp;bvm=bv.94911696,d.ZGU&amp;psig=AFQjCNFDF-RowQNMerfj6vwEltC1BgkzSQ&amp;ust=1433491323333277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en.wikipedia.org/wiki/Barnett_Shal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mailto:bruno.franco@ulg.ac.be" TargetMode="External"/><Relationship Id="rId7" Type="http://schemas.openxmlformats.org/officeDocument/2006/relationships/image" Target="../media/image5.jpeg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gif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702284"/>
            <a:ext cx="9144000" cy="228780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</a:t>
            </a:r>
            <a:r>
              <a:rPr lang="fr-BE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ethane</a:t>
            </a:r>
            <a:r>
              <a:rPr lang="fr-BE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</a:t>
            </a:r>
            <a:r>
              <a:rPr lang="fr-BE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above</a:t>
            </a:r>
            <a:r>
              <a:rPr lang="fr-BE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</a:t>
            </a:r>
            <a:r>
              <a:rPr lang="fr-BE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</a:t>
            </a:r>
            <a:r>
              <a:rPr lang="fr-BE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fr-BE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</a:t>
            </a:r>
            <a:r>
              <a:rPr lang="fr-BE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</a:t>
            </a:r>
            <a:r>
              <a:rPr lang="fr-BE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FTIR </a:t>
            </a:r>
            <a:r>
              <a:rPr lang="fr-BE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measurements</a:t>
            </a:r>
            <a:r>
              <a:rPr lang="fr-BE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model simulations</a:t>
            </a:r>
          </a:p>
          <a:p>
            <a:pPr algn="ctr"/>
            <a:endParaRPr lang="fr-BE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BE" sz="1600" u="sng" dirty="0" smtClean="0"/>
              <a:t>B. Franco</a:t>
            </a:r>
            <a:r>
              <a:rPr lang="fr-BE" sz="1600" baseline="30000" dirty="0" smtClean="0"/>
              <a:t>1</a:t>
            </a:r>
            <a:r>
              <a:rPr lang="fr-BE" sz="1600" dirty="0" smtClean="0"/>
              <a:t>, W. Bader</a:t>
            </a:r>
            <a:r>
              <a:rPr lang="fr-BE" sz="1600" baseline="30000" dirty="0" smtClean="0"/>
              <a:t>1</a:t>
            </a:r>
            <a:r>
              <a:rPr lang="fr-BE" sz="1600" dirty="0" smtClean="0"/>
              <a:t>, E. Mahieu</a:t>
            </a:r>
            <a:r>
              <a:rPr lang="fr-BE" sz="1600" baseline="30000" dirty="0" smtClean="0"/>
              <a:t>1</a:t>
            </a:r>
            <a:r>
              <a:rPr lang="fr-BE" sz="1600" dirty="0" smtClean="0"/>
              <a:t>, </a:t>
            </a:r>
            <a:r>
              <a:rPr lang="fr-BE" sz="1600" dirty="0" smtClean="0"/>
              <a:t>B. Bovy</a:t>
            </a:r>
            <a:r>
              <a:rPr lang="fr-BE" sz="1600" baseline="30000" dirty="0" smtClean="0"/>
              <a:t>1</a:t>
            </a:r>
            <a:r>
              <a:rPr lang="fr-BE" sz="1600" dirty="0" smtClean="0"/>
              <a:t>, E</a:t>
            </a:r>
            <a:r>
              <a:rPr lang="fr-BE" sz="1600" dirty="0" smtClean="0"/>
              <a:t>. V. Fischer</a:t>
            </a:r>
            <a:r>
              <a:rPr lang="fr-BE" sz="1600" baseline="30000" dirty="0" smtClean="0"/>
              <a:t>2</a:t>
            </a:r>
            <a:r>
              <a:rPr lang="fr-BE" sz="1600" dirty="0" smtClean="0"/>
              <a:t>, Z. A. Tzompa-Sosa</a:t>
            </a:r>
            <a:r>
              <a:rPr lang="fr-BE" sz="1600" baseline="30000" dirty="0" smtClean="0"/>
              <a:t>2</a:t>
            </a:r>
            <a:r>
              <a:rPr lang="fr-BE" sz="1600" dirty="0" smtClean="0"/>
              <a:t>, K. Strong</a:t>
            </a:r>
            <a:r>
              <a:rPr lang="fr-BE" sz="1600" baseline="30000" dirty="0" smtClean="0"/>
              <a:t>3</a:t>
            </a:r>
            <a:r>
              <a:rPr lang="fr-BE" sz="1600" dirty="0" smtClean="0"/>
              <a:t>, S. Conway</a:t>
            </a:r>
            <a:r>
              <a:rPr lang="fr-BE" sz="1600" baseline="30000" dirty="0" smtClean="0"/>
              <a:t>3</a:t>
            </a:r>
            <a:r>
              <a:rPr lang="fr-BE" sz="1600" dirty="0" smtClean="0"/>
              <a:t>,</a:t>
            </a:r>
          </a:p>
          <a:p>
            <a:pPr algn="ctr"/>
            <a:r>
              <a:rPr lang="fr-BE" sz="1600" dirty="0" smtClean="0"/>
              <a:t>J. W. Hannigan</a:t>
            </a:r>
            <a:r>
              <a:rPr lang="fr-BE" sz="1600" baseline="30000" dirty="0" smtClean="0"/>
              <a:t>4</a:t>
            </a:r>
            <a:r>
              <a:rPr lang="fr-BE" sz="1600" dirty="0" smtClean="0"/>
              <a:t>, E. Nussbaumer</a:t>
            </a:r>
            <a:r>
              <a:rPr lang="fr-BE" sz="1600" baseline="30000" dirty="0" smtClean="0"/>
              <a:t>4</a:t>
            </a:r>
            <a:r>
              <a:rPr lang="fr-BE" sz="1600" dirty="0" smtClean="0"/>
              <a:t>, K. Sudo</a:t>
            </a:r>
            <a:r>
              <a:rPr lang="fr-BE" sz="1600" baseline="30000" dirty="0" smtClean="0"/>
              <a:t>5</a:t>
            </a:r>
            <a:r>
              <a:rPr lang="fr-BE" sz="1600" dirty="0" smtClean="0"/>
              <a:t>, P. F. Bernath</a:t>
            </a:r>
            <a:r>
              <a:rPr lang="fr-BE" sz="1600" baseline="30000" dirty="0" smtClean="0"/>
              <a:t>6,7,8</a:t>
            </a:r>
            <a:r>
              <a:rPr lang="fr-BE" sz="1600" dirty="0" smtClean="0"/>
              <a:t>, C. D. Boone</a:t>
            </a:r>
            <a:r>
              <a:rPr lang="fr-BE" sz="1600" baseline="30000" dirty="0"/>
              <a:t>8</a:t>
            </a:r>
            <a:r>
              <a:rPr lang="fr-BE" sz="1600" dirty="0" smtClean="0"/>
              <a:t> &amp; K. A. Walker</a:t>
            </a:r>
            <a:r>
              <a:rPr lang="fr-BE" sz="1600" baseline="30000" dirty="0" smtClean="0"/>
              <a:t>3,8</a:t>
            </a:r>
          </a:p>
          <a:p>
            <a:pPr algn="ctr"/>
            <a:endParaRPr lang="fr-BE" sz="1600" baseline="30000" dirty="0" smtClean="0"/>
          </a:p>
          <a:p>
            <a:pPr algn="ctr"/>
            <a:r>
              <a:rPr lang="fr-BE" sz="1400" baseline="30000" dirty="0" smtClean="0"/>
              <a:t>1</a:t>
            </a:r>
            <a:r>
              <a:rPr lang="fr-BE" sz="1400" dirty="0" smtClean="0"/>
              <a:t>University of Liège (</a:t>
            </a:r>
            <a:r>
              <a:rPr lang="fr-BE" sz="1400" dirty="0" smtClean="0">
                <a:hlinkClick r:id="rId3"/>
              </a:rPr>
              <a:t>bruno.franco@ulg.ac.be</a:t>
            </a:r>
            <a:r>
              <a:rPr lang="fr-BE" sz="1400" dirty="0" smtClean="0"/>
              <a:t>), </a:t>
            </a:r>
            <a:r>
              <a:rPr lang="fr-BE" sz="1400" baseline="30000" dirty="0" smtClean="0"/>
              <a:t>2</a:t>
            </a:r>
            <a:r>
              <a:rPr lang="fr-BE" sz="1400" dirty="0" smtClean="0"/>
              <a:t>Colorado State </a:t>
            </a:r>
            <a:r>
              <a:rPr lang="fr-BE" sz="1400" dirty="0" err="1" smtClean="0"/>
              <a:t>University</a:t>
            </a:r>
            <a:r>
              <a:rPr lang="fr-BE" sz="1400" dirty="0" smtClean="0"/>
              <a:t>, </a:t>
            </a:r>
            <a:r>
              <a:rPr lang="fr-BE" sz="1400" baseline="30000" dirty="0" smtClean="0"/>
              <a:t>3</a:t>
            </a:r>
            <a:r>
              <a:rPr lang="fr-BE" sz="1400" dirty="0" smtClean="0"/>
              <a:t>University of Toronto,</a:t>
            </a:r>
          </a:p>
          <a:p>
            <a:pPr algn="ctr"/>
            <a:r>
              <a:rPr lang="fr-BE" sz="1400" baseline="30000" dirty="0" smtClean="0"/>
              <a:t>4</a:t>
            </a:r>
            <a:r>
              <a:rPr lang="fr-BE" sz="1400" dirty="0" smtClean="0"/>
              <a:t>NCAR Boulder, </a:t>
            </a:r>
            <a:r>
              <a:rPr lang="fr-BE" sz="1400" baseline="30000" dirty="0" smtClean="0"/>
              <a:t>5</a:t>
            </a:r>
            <a:r>
              <a:rPr lang="fr-BE" sz="1400" dirty="0" smtClean="0"/>
              <a:t>Nagoya </a:t>
            </a:r>
            <a:r>
              <a:rPr lang="fr-BE" sz="1400" dirty="0" err="1" smtClean="0"/>
              <a:t>University</a:t>
            </a:r>
            <a:r>
              <a:rPr lang="fr-BE" sz="1400" dirty="0" smtClean="0"/>
              <a:t>, </a:t>
            </a:r>
            <a:r>
              <a:rPr lang="fr-BE" sz="1400" baseline="30000" dirty="0" smtClean="0"/>
              <a:t>6</a:t>
            </a:r>
            <a:r>
              <a:rPr lang="fr-BE" sz="1400" dirty="0" smtClean="0"/>
              <a:t>Old Dominion </a:t>
            </a:r>
            <a:r>
              <a:rPr lang="fr-BE" sz="1400" dirty="0" err="1" smtClean="0"/>
              <a:t>University</a:t>
            </a:r>
            <a:r>
              <a:rPr lang="fr-BE" sz="1400" dirty="0" smtClean="0"/>
              <a:t>, </a:t>
            </a:r>
            <a:r>
              <a:rPr lang="fr-BE" sz="1400" baseline="30000" dirty="0"/>
              <a:t>7</a:t>
            </a:r>
            <a:r>
              <a:rPr lang="fr-BE" sz="1400" dirty="0" smtClean="0"/>
              <a:t>University of York, </a:t>
            </a:r>
            <a:r>
              <a:rPr lang="fr-BE" sz="1400" baseline="30000" dirty="0"/>
              <a:t>8</a:t>
            </a:r>
            <a:r>
              <a:rPr lang="fr-BE" sz="1400" dirty="0" smtClean="0"/>
              <a:t>University of Waterloo</a:t>
            </a:r>
            <a:endParaRPr lang="fr-BE" sz="1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35" y="314679"/>
            <a:ext cx="998687" cy="7286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402" y="357615"/>
            <a:ext cx="1804306" cy="64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upload.wikimedia.org/wikipedia/en/thumb/9/9a/UofT_Logo.svg/1280px-UofT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780" y="247838"/>
            <a:ext cx="1843694" cy="86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iki.ucar.edu/download/attachments/52004557/ncar-logo-lg.jpg?api=v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03" y="1694106"/>
            <a:ext cx="1668894" cy="53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jstp.or.jp/commit/ictp/ictp2014/nagoyauniv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024575"/>
            <a:ext cx="1379764" cy="7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odu.edu/etc/designs/odu/images/odu_sea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386" y="195936"/>
            <a:ext cx="961427" cy="96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ww.york.ac.uk/media/communications/visualidexamples/log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151" y="5927271"/>
            <a:ext cx="1967698" cy="35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6" descr="data:image/jpeg;base64,/9j/4AAQSkZJRgABAQAAAQABAAD/2wCEAAkGBxQTEhUUExIWFRUXGB0ZGBgYGR4gIRsgIiAgIiIgKB0iICshHCAoICAfIjIhJSwrMS4uHx8zODMsNyotLisBCgoKDg0OGxAQGDYlIB8sNzcyODAtNzc0Mjc0Ni84NzQ3NzUtLi00NzQrLzUuLDcwNzAsMjUxLzA3NzUwLCs3N//AABEIAKAAoAMBIgACEQEDEQH/xAAcAAABBQEBAQAAAAAAAAAAAAAGAAQFBwgDAgH/xABIEAACAQIEAwQGBgUKBQUAAAABAgMEEQAFEiEGMUETIlFhBxQjMnGBM0JSYpGhFSRDU4I0VGNykpOiscLSc3SDwdEWJWTh8f/EABoBAQACAwEAAAAAAAAAAAAAAAADBQIEBgH/xAAyEQACAQMCAwUHAwUAAAAAAAAAAQIDBBEhMRJBURMiYaHRBRUykbHB8HGB4TRCQ1Ni/9oADAMBAAIRAxEAPwC8cLCwsALCwsLACxyqqlI1LyOqIObMQAPmcDGb8YXd4aFFnkT6WVm0wQf15OrfcXfbe2Knz7jKEzKqK2b1l+6zKewjPhFAL6z5nfzPIAWs/HAlv6jTSVYHOW/Zwj/qsO9/AGt1tgTznjtl/lGa0tP4x0kRncf9RjpB89JGKz4yq6ySxzKsF1ZdVHG4DIpHPSBoUjbY3Njh9l3CNP29PWUrGooBdpxIAXjKIWKSAbDVawYbb/C4D7MfSNR+OZ1R8ZKrsQflFt+IxHQ8ZU076Y8j7ZzvZp5ZWP8AhucV7WVJkdna12NzYAD5AbAYNs5jNPklEYNhVSSmpddixSwSMn7IBY6eVxfAD6o4wp6dtMuRdg/Ownlib47rf54f5b6RaMW72Z0h8Y6nt1Hyl/7DEXwvUmqybMYqk61pVjkp2bcxsxYFQTyBsNh54ljHNFlWXJE9N2jiaZln0EsgN1UBgbi2rYEcsAF+Tcdu/wBBmtLU+EdXGYH/ALwHST56QMFa8cLFb16nkpL2tIfaQm/hMuw/iC36YyfVTa3Z9IXUxbSvIXN7AeAwb0FbWZZRU1VBVkJUlx6s4JU6DZjpN1INxvsd8AaipqhJFDxsrqdwykEH5jHXGeeFuO6Z3JRv0VUNuWjGqmlP34dtB+8v49MW3k/F/fSCtjWnmf6J1bVDP5xyeP3Dv8cAFeFhYWAFhYWFgBYWFhYA+OwAJJsBuSemKy4r4vWaJpDM1PlykqZF2lrD1SLkVToZOvSw3wuN+JI5llMjFcup20yFTY1ko/YKfsKR3iOfLkDimzxIMwzKGSvZUpw2lUAPZxLY6V0j6oNtXiL4AcVnFAzGWKleRMvoAwCxoCVUX5ta2tvvNYDniOz5KrLJamiDGMM4JZdi6C+nv7EqQbkciRgnzngGqqm1+vUE82myJFIqs4HIAAAXtyGIqszmCsyxUrHaOroyI4XA1GWM37hFxbRb3jyuPE4AcceL6/R02aILv/J6sDpIttLH+sP9PjiM9G2exUs0wqXK080DxSAC5Nx3bL1IOHHCGQV81NJolFJRMwMs0jaEa2wF+b232G1ycWHw36LYEAK0z1TfvaomGP4rCAZG+DW+OAKKkjGqyEsL2BtYn5XODHh58wjp3pzl01VSyHUY3hlIDfaVlF1PmDjQ2W8LPGLCoWEfZpYEiFvAltbH43GHjcNRk3aaqJ/5iQfkGAwBmfNoa7sOwTLpqan1a3RYpe+w5FnYEtboDsL8sM+MOJBWCnUQmH1eIQhdWoEDryBBve4xqVeGowbrNVA/8xIfyZiMMcz4VeQWM6zD7NVAkot4AroZfjc4AyJi28/p6dFymGYrK6QRrHTA83lYEvJb3UA093m58ACcT3Evotp3BLUz0jfvaYmaLpu0RAkT+G4G9ziucw4aqculgrSEqqdZEkWaJtSPpYEAtzW9gN8ATXGeWw/pGsqqru0qSGOKNdmmZFC6U+yqkDU9iBysTtgf4V4zemV4Hi9ZonuXp5Dew8Va3cbrcC1+mO1XUxVzNXZhWH3tPYQr7Te50qG7iJzOo33vsTgj4sqoqbKAlOsSJWy+y7MMGMMYBJdm7zOXIBB28PMCwuFuL1hjV+3NRlzHSs7fS0rdI5vFfCTp1vzxZSsCAQbg8iMZN4TrZqFPXKeRJk+jqqc3toPIOCLFW3AcX0nbrY3RwRxHHCsIjctl1QdMDMd6WX+bufsm/cPTlvcYAsvCwsLACwJ8b5m50UUL9nJMrNLLf6CBffk/rH3V8yT0wT1dQsaNI50oilmJ6AC5OKB47zqYwKiqfXM1ZWZescF7Qw/Fr3Pnq8RYCOKjOasRwpaio4yKenDhGlA+qpb672BJ3sAOuGVfwl6/GsuXUDwSJI8NRA8mysApVgX0nkSGXmCB43I/X5CY55hSu7eqgNJI1o9LAgEqb3Pf93kT4Yncy4tirqW2ZRO1VCg9XmQ6TKCeTgi1uuobnfl1AYeqrlboamHVWIwkiCTDShB2MigG9iNQCsL76trYMOCfRyQ4kq4+3qnHaLSsbLGCdpJ2sdIJvZLXNjzsbefRVwaydnUsqtUzAmlRxdY1Fr1DjqBcaV2ubbi9xZ+a1ktBJTU1JHHLJU9tJJLO5BZkCXYlVNydXkAAALAWxjOahFyk9EepZeETmWcPKjLJMwmmUWVitlj8o49xGOnU2AuTiawEJn2ZHlDQn4TSH/RjzNxDmKC7xUKjldppB/mmNX3hbZxxok7Cp0DnCwEJn2ZHlDQnptNIf9GPX6azT9xRf3sn+zHnvG1X+RDsanQNcLAUc6zT9xR/3sn+zC/TeafuKL+9k/2Ye8bX/Yh2M+ga4hMz4eVi8kBEMzjvnTqSXykj2Eg6X2bwOIE8QZlq09lQ6rX09tJf8NF8NqzjCtiZVkWgRn90GaTf/By88ZK/t28KZ6req9olc8dejbUWeli7GoVS8lIDcOo5yQtYa15XW1xcbDYEbPbZ09JTwRohp4BGRqAUKDcvvv8AEb4vbLKqWulqKaqjjhlpxFJFLAxJVn7SzAsosRptbkQSDcHFY+kzhZ1aSshCx1MP8rjQWDK1wJ0H2H7wZd7G433xswnGcVKLymRNYeGQ1fxJTZZGaTLljqGawqqmRQRN4xqvSP57/HfDPhziCCmqJl7ORsrqmMUiPuQLA6hb6yarg8yPPHHhrhqj9W9eraq0Cvo7GIXkdwL6LnZQR18PDniZ4u4ihK+qmGKKhaDtaZYlBdZCBpZt7h+ate2xPPGR4XbwVmjnXRzvrmgClZP38LfRyjzIFm8x5jBTjPXo74kZ6VZAC1Rll2AHOWlf6RPMpYMP4fE40DBMrqroQysAykdQdwfwwAK+kFu1FPRXsKqT2p8IY7PL+PdTy136YoauqqnMaurr6V9LxEdjGp9p2YuLoOd1UAkD7WLN9I2baWzKf9xTR0kZ8HnJZ/mF0fI4rDKeEIVWGZs4gpZSofQdWuM8x7p2NrHADul9IcdXH6vm0HbIxX9Yhsko03Ck22ktc7HxOxx6y/LqetrhErEZbl8bF3PN0UlmO3WRjsB05Ya8eU9A8Ymjropau/tBFCyLL97qEfnfo3l1PvQ/kASnp1I71SxqpT/RRECJf4pG1fJhgCzuGcvZFM0qBJpgpZR+zUe5EPJASNupY9cQ/Ga/r2XnyqB+KJ/4wZYDuOv5Tl5BsTLKoNr2JiY3t193ljWvFm3mv+WZ0/jQIU1F+janVJJeCVSiyFbCNidQBUHlzO1sduIMtleJnMtPc29uO4FWxut9Tagdttvnjnl0NbHG8UtKtTESzAM4BAvy6jzA6eOIHP8AKn9knZrTQgCwkfYOd23O7EbC9sUdNcVVNzWeqw8peGcp9eTOqiuKeXJZ66a/f7BNwHmKsJIFOqOFE0va2rnqNvAncXxDVWT1eZA1GpVjJPZRsT7vTyBPieeJfgGjEUM7IyTksB3DzsPd35c738/LDnguB17cyKylXESKzX0oouFFtttXPrfEVSoqNSrUp7rG/np4vcwlPs5zlDdY/k6cOZDPB9JWPItto7cviWJO3gMRNJWz0zOayRohUEaJSFbQVFrMg2FwQdvDBHxKZRAxiaxHvDQWLDlpABG5vzxA5fmi0tOlNXxMvdsrFdaMOgPmOoxFRnOrGU5JS4nhpJZ01yv3xnR5I4OU05NZzyxr+fMheJMvjjaPXIixABtCtdpj9rSLBdQ21Hp44f1WRrVRpK66HkWBUsbKgOrULcrBR/lgbzihjSR+1qmkck3KR7jzbUwt5KOnhg94kgdBQqgJCzojAdRb/LYnG/VqOCpqMtXnXDXjz6vc2ZyceBKWrz6kxwaP/cswA5CKkH5TYmuKKAsonjTXLCG7lvpYz9JF/EBtf6wU4ieDV/Xsxb/l1/BGP+rBli2sf6aH6I5Sr8bMrcQZcaGpenpzG9JWqjwtKLqVY9xr9GUkrq8Cb8zh2no/pqVZJMxrVvCAZKels8gudIBY91O9YdefTBj6YeHw1NMqjvUjiePb9jOSHXn9WRSfIWHXADDxEaPL4zTSEVdXK0lRL1VUayJ8GN3N/wA77bRGSQzGKhraCvhgaClnQq0TnUTGG0MxNu9qWz+ficXb6P37JJqEm5pJNKX6wv3oj8NN1v1KHGX81zWqr5DJPI87qhJJ+qo57DYDfF7+jvNtcmXz/wA5pHp5D/SU7DT8yrMPkcABXpSrr0R8arMqiQ+Yh9iPy0nEG/B+XSE9hnMK720zRstj5PfvC/Www843ZJKXJhI2lJO1eRh0DyrqP4C+InJuFKOrnWCmrKmWRj0o1AA6sSagWUeOAI/ijhQ0fZfrENR2xbSYG1Cy6eZ6EluXljTPCFAI3nA5RLDSr4WiS9x8Wka/wxnKPKIIc2pqeGq9aQVESs4TStzIoIHebUPPGmeE2JjlY8zUz/lIwH5DAE3gQ9IC9/L2+zWAH+KKVf8AMjBfgU9JQIpEkH7Kogc+QEihv8JOIq8eKlKPVP6GUXiSYLzcTtHWOkiOIVQkjRcix9/Yk6D54Ga7MpOxeWoQzK8xWNJVKhBa+odRcGwAP1Te+LQZdzsPDAbVZ/VSVMtPHTo6ghD2guEvfdrbEG17HfHLWlWMn3KaWEs642/bTxOloTT+GOy11IbgOnqxIWhGiFwbs66l25WFwSRy54Lc6zqDLafXPIWJJIG2qVjzsOnTyAtgcznPqfJY2RWM1TJ3uzvZQftFRsi+A5m34MeCfR5UZnMK/NS3ZmxSI7Fx0FvqR+XM/wCe7G0lfVXUlpT/AE1l9zRvr1Ob4A14V4ngr4u0hbvC2uM+8h8/EefXDuqqYXk9VkAZnXVoYXBA/K+Abjf0Yz0UprspLALdmhXdl8dP21P2DuOl+nHhjO6XNZFaRmpq1QPo2A1kfWUkbm22k8vPENz7KVCTmm+Hw3T9CK2uISeKjwdOK6WCZ5zGpheCyszEaZdvd8nsNudwN8TNDVx1McVXqbtozHHo1G2rVY2HUspx7z3gxHjAjmKaXeR2lJa5YLck+I0/mcNOFaD1SqSIrHP269pHMvNQAQefQ/HB1KVS37km3Hl4c1l9Vr5Fu5wlS0eq/H6hlwELzZk3/wApU/swx/8Ak4MMCfo470E8n7yqnPyDlB+SjBZjobePDRguiX0OWm8yYK8aZcJXiB5Txz0pFuetNak/Bo/zOKA4MzRYKGokFBDVSwzRnVKurQjq9zYcwGRfLvY0hxQ2lYG6iph/Nwp/JjjNVDlVMK6vkqgxp6R5CY12Mh7QoiX6Ak7nwGJjE+Zh6Tq6WNorxRwsCrRxxKqkEWsdr4KvRbW/qUJJuabM4SPJZ17L8LsTgffivL6oiCXKoaeNzpEsLHXFfk3Kz25ldr4fcAU5hps1R7aoZqUnw1RzP+VxgBv6Q6f9SylSQLLPESeQKSKDf4XxJiaip6M0lDmMEbSj9aqXWTXJ9xQF7iDfrc3+N/fpToLUR6mlzKojPks3th+RUYE5EymA7+tVjbGwKQx772Ld92I5XAF8AfKKghpa+gaOqSoHbROzICAtpRtZgDyF98ab4UUiOVTzFTP+cjEfkcZZzSCnlgNVSxPT9nKsckZkLgawzI6uQCPccFTe1lIO9hprg+vEjzEcpVhql8LSppIHwaNr/HABPiE43y/1jL6qIc2he3xAuPzGJvCwAGZTWCeGKUftI1f8QD/ngD479IogY01CBLUMdJZRcKTtYAe+99vLzxC5/mFckpySjiIKO6h1JuYidSi/1FCEAtffyxY/o99HVPlUZnnZXqNN3lbZYx1C35DxbmfLligtfYyjUc6u2dF6+ht1LluOIkJ6N/RSUf1zMvazsdSxN3gh56mNzrbltyHn05+kf0qNr9Syz2szHQ0q76Ty0p9pvvch59Ifjf0hVGaTGgysN2bXDyDYuOpv9SMdTzN/kZXh/IabJ4ix9tUlTrYWuAOYAJui77nmfyxZ3V3GglGKzJ7L82RHRoSqywjj6P8A0rvFJ6lm10dDpEzbEHwf/f8A/uJz0jeiyOt/WqNlhqfe22WXqDce633x8/EQmZ0NNnSsrJ2UiXWOcG9zzsBYF1tuQbWuLc8QfDXGFZkUwpK5GlpT7hBvpH2kJ5jxQ8vLqtrtVXwTXDNbr0Pbi2nRliSHPDnHbqz0GahoZR3O1PdPwYjl5ONj+eCzKMjWgR6hpmlKQtz90KO8NO5sLC2JviThmhzylWRXUkj2U6blfIjqPFT+WKto8uzKlmXJqga4algiSXNhGDd9Df1L908rjGnc+zW89i8KT7y9OhLSvJwg4N6MujgGiMOXUqN73ZKzfFhqPzucT+PgFsfcXBpENxOupYF6mpht/CwY/kpxl/8ATUS1tZ26NJT1EkgkCEBgDIWVlJ21KdwDscaO41zERPEx5QRz1RN+WhNCg/FpP8JxnThquioaf1p6ZKieV2jhEoukYQKWci/eYlwAOmlj1GAJikOR0Z9YjmqKyVLNFA8ehdQ3Gs23APh+Bx29HkzS0uaM5u80tIpJ6tJM+/44aycRxZojw1FJDFOsbPDPAug3UFtLKNmUgEeW2J70W0X6lCCLGpzOIDzWBe1/C6kYAK/SLlOt8yg/nFNHVRjxeAkP8ypT5AYqfJ58oip43qYKieoYHVEkgWMWJAJb3gSN7b40J6QV7JYK61xSyXlFr3hk7so+Q0vbrot1xmfjjIfUa2aDmgbVGfFG3U367bX8sAOuKeLRUxJTwUsdJTq2vs0NyzWtqZyAWIFxyHPFo+h/Pw9PTsT3qVzTS/8ACmIMbcvqyLp8gWOKGwTcAcQJSVPthqppkMNQvijbE28RzwBr3CxCcMZgWUwyOHmhC3b96h9yUeTgG9uTBh0xN4ACuJatMvrkrpO7BNEYJ2sTpZLvE23Q99fjpxVud59WcRTGCnBgokILFuXkz295uoQbD88XpxJkqVlNLTye7IpF7e6ejfEGxwEcIwoKU0rRLG8JMM8a8tVt28SHHeB6g+WND2jdTt6XFFb8+hNQpqcsNkPlWVJDAYMsB7SOULO5IUtse8xIOpOdgtrdMN6yeaGj0TUmqS+gPudSg2u1tyLkAKTv4bYnKbg2CNgVkkRrsRofQSDaw23IX/vviBzelOtqYZi7S6gyiQuOYtoLAkeBHLrtvino1adSeE865eU8/NcvI6Ogqa7kNlrs8+Rw4KmlmqyWtqiicIltKqdhbT0354fZQ5rongrlMg16HDKBocg2KsOR2II57qb2OOnBRPrUiyxKswju0itfXva+22/W3Mi+PeepVNOsMEfZJJI0msMNTabBn+5sRbn0xlWkpVpQwlosPpjL0+plWUak3BpbID3p67h2YzU7dtSORqB5HwDAe63QOOf5YtHg3ORm1SK5UZIKeLs4w372SxlPnpVUUHrc+ePnEdX2UPZoglkmPYwxtvrZvG/NQO8x8AcFHCuRJRUkVNHuI1sTa2pubN8zc4s/Zd1UuKWai259Tm68IwlhEthYWILimvKqII5NEsqtd7j2Ua/SS+WkGwv9Yr54siAq30w8QhaaYqe9WOIY9/2EBOpuX1pGI8xY9MVlwrn1NHG1PXUxnpmbWCh0yRPaxZT11AKCpIB0jw388cZ6K6r9ghEEYWGmjAOyLsot4nnbztgdljKsVYWZSQQehHMYANc1zvLaeGSPLYZzLMpR56gi6Ieaqo6nkWNred9rX9HeU6JaCH+a0bTyD+kqGGkfEKrH5nFI8BZD67XQwttHfXKfCNd2+G21/PGlvR8naJNXEWNZJrS/SJRpiH9m7W6FzgAnqadZEZHAZWBVgeoIsR+GM/ekXht3pSpOqoyy0bk85aVvopPMrbSf4vLGhsCvG2Vv3KyBO0lgVleL9/C3vxfH6y+Yt1OAM3cLV7Q01S8CKakGPvMqsUis+tlDddWgE2Nh8yPPEOUTGOKoaBkLx6pDZF1b7OIwdQBFrkqBfltj3x7w0tLIktO2ujqB2lO/l1Q/eW9t/LEzltbDU1k1XreWolV9NPpsqFkKlnkPdEUa8rXNgvK2AJn0VcZFuzpXdVqIrikkc2V1Nr07norWGk72IGxtY3zk+apUIWUFWU6ZI296NuqsPzB5EWIuDjI/EXDzU8rRoTMqRxyNIFIFnAINug7wFzg/4F9JOplSql7GoVQkdWRcOo5RzLca152a9xc7i5JA0RgS4uyWQSCtpV1TIumWLl28fPTfpIu5U+ZHW4kct4iVikc4EMr+4NWpJfOOTYSeNtm8sTmMKlONSLjJZTPU2nlFUVtNJWSU9VSVACgMNTKLxkc1K+8WJJBU8rY+x8JyySmepqAWAZfZoBdbEXJvzsfl44Ks/wCFn7VqqiZY52+ljb6Oe3LVbdX6CQfMHpAVGYLUq9M6tBVAX7CVipJHIhl+kTzX5gcsc7dULi2wovubZwspeP55lzb3zklHOHtsB1FQNQyxzmXVTtdRPDYjfxU/Dl+B2xYFRPHTI9RPKSNIuzC1h0VUHUnpzJtgbSgipXii1y1c6jXHSJY2kPvOeiLfq1gPMnBnkXC7mVamuZXmXeKJfo4L+F/fk/pDbyA3vI7aV7JPPd5vGMrlj78jK+vY/wBryz5wlk0jyGtqk0SMumCE/sIzub/0j7FvCwHTcuwsQWZcRqpdIAs0qe+dWmOL/iSbhPHTu3l1xfU6cacVCKwkUjbbyx9nGarAoJBd2OmONfekbwH+ZPIDc4oP0q8ZEdpSxurzS29clQ93u30wIfsJc3PUk+JwuOvSTYvHSS9rM66Jau2nu9Y4Vv7NPvXJPieeAbKuGXlp5ahrhUjLqi2LsAbF9JI9mp95sZnhI8JZNMiGriVZJ0GuGAkFmTcNJ2ZBLqOWkWO9+m7biHOaSeFWipzFMQEMYIMcYBvqQ21Xa9tLXtY7m4tKZ5PRBIaiOCanlkQyRPTPZBItgVKtupDXOpCLXGx544cJZR6/UTVlc5FND7WpktbUeYQW6tysOnywAWejzhpkpki3WozPYkc4qRPffyL3Cj4r4HGgIIVRVRQAqgKoHQDYD8MDXBWVONdXUIEqKgKOz/cRLfs4h8Abt4sfIWKMALCwsLAFZ8b8ORwrN2iFsuqDqmVRvSy/v0FvdN++OnPqcUVxNkVTlsrRM57OVe7IhOiaM7gjoRyuOh+RxsBlBFiLg8wcVpxTwesMbp2BqcuY6mgX6Wlbe8kJ3uvjH06X5YAq2DiCOpiqJGgBWnghtDqPtnGmPtHIsWVBuE5C588DsmUiohWojVIBqMcmpgsZfYgJc31WuSvIbG+9g94g4VnoNFXSzdvSsfZ1MXIfdcfVPQg7Hl5YYrnEU8EMNU0iiGSRw0SqxYSEFgQWUBrrs2433G24DnJeK6vL9dM6rJDciSmnXUnnsfdvzuOd74szhr0p07ABaiSjb93UAzw9dlkBWRPmbDawOIAy088MtVNCh7VTM0KnUyQRL2Mah/quWIdmNjZV26YF4uD0f1WFZWWqqIDMEZbqfeKrq5qSq3uQRvgDROWcWPKLiGOcdDSzpJfzKvoZfhvj7nlRS1KdnVUVQ45i9O7FT4hlB0nzBxlpuH5x6tpXU1ULxKp7x72kbdLnH2jzutBEcVTUhidIRJJLk8gAAeflgDUWQzUtMhSloqhb7t7BwXPizuAWPmThZpxa8Qu0UUA6mqqES3mFTWzfDbGbasZmyntJallCsx1TFhZLavrW21C46XHjhjT8N1Ei6kTV7FpwAbkopsxt5eGALd4m9KdOoKmeStbf2cAMEPTm92kf5Gx3uBitM54orMx006KEhX3KaBdMagdSB0Hi2w57Yj63JjTJSVEgEkc6lwtyPdNipI3BsQdujDBLLWR0cK1dC4MT1KOsbWLR2R9cLjmykEANyYeBwAy4f4OWaJ2MpMqs0emPQRE4BKayxsySEFQymwItve2O3EFS8MkNaFakrlbTNAyFdRA2lVbW0OLhl5XBtcHDPOc/ijnlaiJaOVGjZZI1CCNtJVAo94ob9889ttrlcK8FPUoamokFLRIe9PJ9b7qD67dNv/rAHDh/IZczqX0BIYlu8r2tHAlyTtyA52W++/mcXrwPw9HMsLJGUy+nOqmRh3qiT+cP5fYH8W1hj5wxweJo0RoDTZehDJTN9JUN+8n8thaP8eVsWSBgD7hYWFgBYWFhYAWFhYWABTOOEPaPPRSCnmf6VGXVDP5SR+P3xv8AHlipOKuBqZ3AkX9FVDGwDnXSyn7ku3Zn7p/DrjQ2OdRArqVdVdTsVYAg/I7HAGRc64Xr8uJaSN0RgV7VO9GyttbUNrHwPPHn/wBYza+10R9uI+yWW3eVdOnYXsDp2vbGk34HWK5oaiWjv+zXvwn4wtsP4St/HAtnXAsj/T5ZR1XjJTSNTv8A2LFSfK4wBUf/AKujUpLHEwlhp44IQxuF0k631Aghj0AHU7+PqHPqaLNpalNRp5TJuF70faqQSAbboWNt9wMFWYejmj3vDmtKfBoFnUfOK5t8TiHf0fUY55qyeUlFKh/AtgCEyOrp6Obefto5Y5Yn7NG7iuoAezWub76fBefLHul4mWmMQhZy0MMiJKo099n1ggH6qnbfnvtiYX0e0Z5Zq7/8Ohlf8g2JnL/RzR7WgzWqPgIVgU/OWxt8DgCv854okqFkjMcaRvIsioq2EbBNB0fZDC1x5Dwx64c4LrK3eGBuz6yv3Yx/Gdj8r4u7JeBZE+gy2jpPCSodqmT+zYKD5XwUR8DpJY108laR9R+5EPhCvd/tFj54AqjhTganRvZJ+lagGxt3KWI/ek37U+Sj5Dni2sm4QtIlRWSCpnQezAXTFAPCOO5C/wBY7mw5csE0ECooVFCqNgqgAD4AbDHTACwsLCwAsLCws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1042" name="Picture 18" descr="http://upload.wikimedia.org/wikipedia/en/0/03/Uwaterloo_seal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916" y="5693182"/>
            <a:ext cx="1031868" cy="103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ndsc.ncep.noaa.gov/images/NDACC_Logo_C10_b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86" y="1494065"/>
            <a:ext cx="1263183" cy="93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space réservé du pied de page 7"/>
          <p:cNvSpPr txBox="1">
            <a:spLocks/>
          </p:cNvSpPr>
          <p:nvPr/>
        </p:nvSpPr>
        <p:spPr>
          <a:xfrm>
            <a:off x="3205818" y="6628717"/>
            <a:ext cx="2732365" cy="20479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tx1"/>
                </a:solidFill>
              </a:rPr>
              <a:t>NDACC-IRWG Meeting 2015, Toronto, June 11</a:t>
            </a:r>
            <a:endParaRPr lang="fr-BE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1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7"/>
          <p:cNvSpPr txBox="1">
            <a:spLocks/>
          </p:cNvSpPr>
          <p:nvPr/>
        </p:nvSpPr>
        <p:spPr>
          <a:xfrm>
            <a:off x="3205818" y="6628717"/>
            <a:ext cx="2732365" cy="20479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tx1"/>
                </a:solidFill>
              </a:rPr>
              <a:t>NDACC-IRWG Meeting 2015, Toronto, June 11</a:t>
            </a:r>
            <a:endParaRPr lang="fr-BE" sz="1000" b="1" dirty="0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93996" y="2290227"/>
            <a:ext cx="7556009" cy="227754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b="1" u="sng" dirty="0" smtClean="0"/>
              <a:t>Cause of the C</a:t>
            </a:r>
            <a:r>
              <a:rPr lang="fr-BE" b="1" u="sng" baseline="-25000" dirty="0" smtClean="0"/>
              <a:t>2</a:t>
            </a:r>
            <a:r>
              <a:rPr lang="fr-BE" b="1" u="sng" dirty="0" smtClean="0"/>
              <a:t>H</a:t>
            </a:r>
            <a:r>
              <a:rPr lang="fr-BE" b="1" u="sng" baseline="-25000" dirty="0" smtClean="0"/>
              <a:t>6</a:t>
            </a:r>
            <a:r>
              <a:rPr lang="fr-BE" b="1" u="sng" dirty="0" smtClean="0"/>
              <a:t> </a:t>
            </a:r>
            <a:r>
              <a:rPr lang="fr-BE" b="1" u="sng" dirty="0" err="1" smtClean="0"/>
              <a:t>rise</a:t>
            </a:r>
            <a:r>
              <a:rPr lang="fr-BE" b="1" u="sng" dirty="0" smtClean="0"/>
              <a:t> </a:t>
            </a:r>
            <a:r>
              <a:rPr lang="fr-BE" b="1" u="sng" dirty="0" err="1" smtClean="0"/>
              <a:t>from</a:t>
            </a:r>
            <a:r>
              <a:rPr lang="fr-BE" b="1" u="sng" dirty="0" smtClean="0"/>
              <a:t> 2009 </a:t>
            </a:r>
            <a:r>
              <a:rPr lang="fr-BE" b="1" u="sng" dirty="0" err="1" smtClean="0"/>
              <a:t>onwards</a:t>
            </a:r>
            <a:r>
              <a:rPr lang="fr-BE" b="1" u="sng" dirty="0" smtClean="0"/>
              <a:t>?</a:t>
            </a:r>
          </a:p>
          <a:p>
            <a:endParaRPr lang="fr-BE" sz="900" dirty="0" smtClean="0"/>
          </a:p>
          <a:p>
            <a:endParaRPr lang="fr-BE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rgbClr val="FF0000"/>
                </a:solidFill>
              </a:rPr>
              <a:t>Sharp fluctuations of OH concentration in the </a:t>
            </a:r>
            <a:r>
              <a:rPr lang="fr-BE" b="1" dirty="0" err="1">
                <a:solidFill>
                  <a:srgbClr val="FF0000"/>
                </a:solidFill>
              </a:rPr>
              <a:t>atmosphere</a:t>
            </a:r>
            <a:r>
              <a:rPr lang="fr-BE" b="1" dirty="0" smtClean="0">
                <a:solidFill>
                  <a:srgbClr val="FF0000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b="1" dirty="0">
              <a:solidFill>
                <a:srgbClr val="FF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BE" dirty="0">
                <a:solidFill>
                  <a:srgbClr val="0000FF"/>
                </a:solidFill>
              </a:rPr>
              <a:t>The </a:t>
            </a:r>
            <a:r>
              <a:rPr lang="fr-BE" dirty="0" err="1">
                <a:solidFill>
                  <a:srgbClr val="0000FF"/>
                </a:solidFill>
              </a:rPr>
              <a:t>gobal</a:t>
            </a:r>
            <a:r>
              <a:rPr lang="fr-BE" dirty="0">
                <a:solidFill>
                  <a:srgbClr val="0000FF"/>
                </a:solidFill>
              </a:rPr>
              <a:t> OH </a:t>
            </a:r>
            <a:r>
              <a:rPr lang="fr-BE" dirty="0" err="1">
                <a:solidFill>
                  <a:srgbClr val="0000FF"/>
                </a:solidFill>
              </a:rPr>
              <a:t>levels</a:t>
            </a:r>
            <a:r>
              <a:rPr lang="fr-BE" dirty="0">
                <a:solidFill>
                  <a:srgbClr val="0000FF"/>
                </a:solidFill>
              </a:rPr>
              <a:t> have not </a:t>
            </a:r>
            <a:r>
              <a:rPr lang="fr-BE" dirty="0" err="1">
                <a:solidFill>
                  <a:srgbClr val="0000FF"/>
                </a:solidFill>
              </a:rPr>
              <a:t>exhibited</a:t>
            </a:r>
            <a:r>
              <a:rPr lang="fr-BE" dirty="0">
                <a:solidFill>
                  <a:srgbClr val="0000FF"/>
                </a:solidFill>
              </a:rPr>
              <a:t> large </a:t>
            </a:r>
            <a:r>
              <a:rPr lang="fr-BE" dirty="0" err="1">
                <a:solidFill>
                  <a:srgbClr val="0000FF"/>
                </a:solidFill>
              </a:rPr>
              <a:t>interannual</a:t>
            </a:r>
            <a:r>
              <a:rPr lang="fr-BE" dirty="0">
                <a:solidFill>
                  <a:srgbClr val="0000FF"/>
                </a:solidFill>
              </a:rPr>
              <a:t> </a:t>
            </a:r>
            <a:r>
              <a:rPr lang="fr-BE" dirty="0" err="1">
                <a:solidFill>
                  <a:srgbClr val="0000FF"/>
                </a:solidFill>
              </a:rPr>
              <a:t>variability</a:t>
            </a:r>
            <a:r>
              <a:rPr lang="fr-BE" dirty="0">
                <a:solidFill>
                  <a:srgbClr val="0000FF"/>
                </a:solidFill>
              </a:rPr>
              <a:t> </a:t>
            </a:r>
            <a:r>
              <a:rPr lang="fr-BE" dirty="0" err="1">
                <a:solidFill>
                  <a:srgbClr val="0000FF"/>
                </a:solidFill>
              </a:rPr>
              <a:t>since</a:t>
            </a:r>
            <a:r>
              <a:rPr lang="fr-BE" dirty="0">
                <a:solidFill>
                  <a:srgbClr val="0000FF"/>
                </a:solidFill>
              </a:rPr>
              <a:t> the end of the 20th </a:t>
            </a:r>
            <a:r>
              <a:rPr lang="fr-BE" dirty="0" err="1" smtClean="0">
                <a:solidFill>
                  <a:srgbClr val="0000FF"/>
                </a:solidFill>
              </a:rPr>
              <a:t>century</a:t>
            </a:r>
            <a:endParaRPr lang="fr-BE" dirty="0">
              <a:solidFill>
                <a:srgbClr val="0000FF"/>
              </a:solidFill>
            </a:endParaRPr>
          </a:p>
          <a:p>
            <a:pPr lvl="1"/>
            <a:r>
              <a:rPr lang="fr-BE" dirty="0">
                <a:solidFill>
                  <a:srgbClr val="0070C0"/>
                </a:solidFill>
              </a:rPr>
              <a:t>	</a:t>
            </a:r>
            <a:r>
              <a:rPr lang="fr-BE" dirty="0" smtClean="0"/>
              <a:t>=&gt; </a:t>
            </a:r>
            <a:r>
              <a:rPr lang="fr-BE" sz="1600" dirty="0" err="1" smtClean="0"/>
              <a:t>Montzka</a:t>
            </a:r>
            <a:r>
              <a:rPr lang="fr-BE" sz="1600" dirty="0" smtClean="0"/>
              <a:t> </a:t>
            </a:r>
            <a:r>
              <a:rPr lang="fr-BE" sz="1600" dirty="0"/>
              <a:t>et al., 2011, </a:t>
            </a:r>
            <a:r>
              <a:rPr lang="fr-BE" sz="1600" dirty="0" smtClean="0"/>
              <a:t>Small </a:t>
            </a:r>
            <a:r>
              <a:rPr lang="fr-BE" sz="1600" dirty="0" err="1" smtClean="0"/>
              <a:t>Interannual</a:t>
            </a:r>
            <a:r>
              <a:rPr lang="fr-BE" sz="1600" dirty="0" smtClean="0"/>
              <a:t> </a:t>
            </a:r>
            <a:r>
              <a:rPr lang="fr-BE" sz="1600" dirty="0" err="1" smtClean="0"/>
              <a:t>Variability</a:t>
            </a:r>
            <a:r>
              <a:rPr lang="fr-BE" sz="1600" dirty="0" smtClean="0"/>
              <a:t> of Global </a:t>
            </a:r>
            <a:r>
              <a:rPr lang="fr-BE" sz="1600" dirty="0" err="1" smtClean="0"/>
              <a:t>Atmospheric</a:t>
            </a:r>
            <a:endParaRPr lang="fr-BE" sz="1600" dirty="0"/>
          </a:p>
          <a:p>
            <a:pPr lvl="1"/>
            <a:r>
              <a:rPr lang="fr-BE" sz="1600" dirty="0" smtClean="0"/>
              <a:t>	       </a:t>
            </a:r>
            <a:r>
              <a:rPr lang="fr-BE" sz="1600" dirty="0" err="1" smtClean="0"/>
              <a:t>Hydroxyl</a:t>
            </a:r>
            <a:r>
              <a:rPr lang="fr-BE" sz="1600" dirty="0" smtClean="0"/>
              <a:t>, </a:t>
            </a:r>
            <a:r>
              <a:rPr lang="fr-BE" sz="1600" i="1" dirty="0" smtClean="0"/>
              <a:t>Science </a:t>
            </a:r>
            <a:r>
              <a:rPr lang="fr-BE" sz="1600" b="1" i="1" dirty="0" smtClean="0"/>
              <a:t>331</a:t>
            </a:r>
            <a:r>
              <a:rPr lang="fr-BE" sz="1600" i="1" dirty="0" smtClean="0"/>
              <a:t>, 67</a:t>
            </a:r>
            <a:endParaRPr lang="fr-BE" sz="16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ethane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</a:t>
            </a:r>
            <a:endParaRPr lang="fr-BE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96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7"/>
          <p:cNvSpPr txBox="1">
            <a:spLocks/>
          </p:cNvSpPr>
          <p:nvPr/>
        </p:nvSpPr>
        <p:spPr>
          <a:xfrm>
            <a:off x="3205818" y="6628717"/>
            <a:ext cx="2732365" cy="20479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tx1"/>
                </a:solidFill>
              </a:rPr>
              <a:t>NDACC-IRWG Meeting 2015, Toronto, June 11</a:t>
            </a:r>
            <a:endParaRPr lang="fr-BE" sz="1000" b="1" dirty="0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37924" y="1736229"/>
            <a:ext cx="7668153" cy="338554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b="1" u="sng" dirty="0" smtClean="0"/>
              <a:t>Cause of the C</a:t>
            </a:r>
            <a:r>
              <a:rPr lang="fr-BE" b="1" u="sng" baseline="-25000" dirty="0" smtClean="0"/>
              <a:t>2</a:t>
            </a:r>
            <a:r>
              <a:rPr lang="fr-BE" b="1" u="sng" dirty="0" smtClean="0"/>
              <a:t>H</a:t>
            </a:r>
            <a:r>
              <a:rPr lang="fr-BE" b="1" u="sng" baseline="-25000" dirty="0" smtClean="0"/>
              <a:t>6</a:t>
            </a:r>
            <a:r>
              <a:rPr lang="fr-BE" b="1" u="sng" dirty="0" smtClean="0"/>
              <a:t> </a:t>
            </a:r>
            <a:r>
              <a:rPr lang="fr-BE" b="1" u="sng" dirty="0" err="1" smtClean="0"/>
              <a:t>rise</a:t>
            </a:r>
            <a:r>
              <a:rPr lang="fr-BE" b="1" u="sng" dirty="0" smtClean="0"/>
              <a:t> </a:t>
            </a:r>
            <a:r>
              <a:rPr lang="fr-BE" b="1" u="sng" dirty="0" err="1" smtClean="0"/>
              <a:t>from</a:t>
            </a:r>
            <a:r>
              <a:rPr lang="fr-BE" b="1" u="sng" dirty="0" smtClean="0"/>
              <a:t> 2009 </a:t>
            </a:r>
            <a:r>
              <a:rPr lang="fr-BE" b="1" u="sng" dirty="0" err="1" smtClean="0"/>
              <a:t>onwards</a:t>
            </a:r>
            <a:r>
              <a:rPr lang="fr-BE" b="1" u="sng" dirty="0" smtClean="0"/>
              <a:t>?</a:t>
            </a:r>
          </a:p>
          <a:p>
            <a:endParaRPr lang="fr-BE" sz="900" dirty="0" smtClean="0"/>
          </a:p>
          <a:p>
            <a:endParaRPr lang="fr-BE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rgbClr val="FF0000"/>
                </a:solidFill>
              </a:rPr>
              <a:t>Sharp fluctuations of OH concentration in the </a:t>
            </a:r>
            <a:r>
              <a:rPr lang="fr-BE" b="1" dirty="0" err="1">
                <a:solidFill>
                  <a:srgbClr val="FF0000"/>
                </a:solidFill>
              </a:rPr>
              <a:t>atmosphere</a:t>
            </a:r>
            <a:r>
              <a:rPr lang="fr-BE" b="1" dirty="0" smtClean="0">
                <a:solidFill>
                  <a:srgbClr val="FF0000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b="1" dirty="0">
              <a:solidFill>
                <a:srgbClr val="FF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BE" dirty="0"/>
              <a:t>The </a:t>
            </a:r>
            <a:r>
              <a:rPr lang="fr-BE" dirty="0" err="1"/>
              <a:t>gobal</a:t>
            </a:r>
            <a:r>
              <a:rPr lang="fr-BE" dirty="0"/>
              <a:t> OH </a:t>
            </a:r>
            <a:r>
              <a:rPr lang="fr-BE" dirty="0" err="1"/>
              <a:t>levels</a:t>
            </a:r>
            <a:r>
              <a:rPr lang="fr-BE" dirty="0"/>
              <a:t> have not </a:t>
            </a:r>
            <a:r>
              <a:rPr lang="fr-BE" dirty="0" err="1"/>
              <a:t>exhibited</a:t>
            </a:r>
            <a:r>
              <a:rPr lang="fr-BE" dirty="0"/>
              <a:t> large </a:t>
            </a:r>
            <a:r>
              <a:rPr lang="fr-BE" dirty="0" err="1"/>
              <a:t>interannual</a:t>
            </a:r>
            <a:r>
              <a:rPr lang="fr-BE" dirty="0"/>
              <a:t> </a:t>
            </a:r>
            <a:r>
              <a:rPr lang="fr-BE" dirty="0" err="1"/>
              <a:t>variability</a:t>
            </a:r>
            <a:r>
              <a:rPr lang="fr-BE" dirty="0"/>
              <a:t> </a:t>
            </a:r>
            <a:r>
              <a:rPr lang="fr-BE" dirty="0" err="1"/>
              <a:t>since</a:t>
            </a:r>
            <a:r>
              <a:rPr lang="fr-BE" dirty="0"/>
              <a:t> the end of the 20th </a:t>
            </a:r>
            <a:r>
              <a:rPr lang="fr-BE" dirty="0" err="1" smtClean="0"/>
              <a:t>century</a:t>
            </a:r>
            <a:endParaRPr lang="fr-BE" dirty="0"/>
          </a:p>
          <a:p>
            <a:pPr lvl="1"/>
            <a:r>
              <a:rPr lang="fr-BE" dirty="0">
                <a:solidFill>
                  <a:srgbClr val="0070C0"/>
                </a:solidFill>
              </a:rPr>
              <a:t>	</a:t>
            </a:r>
            <a:r>
              <a:rPr lang="fr-BE" dirty="0" smtClean="0"/>
              <a:t>=&gt; </a:t>
            </a:r>
            <a:r>
              <a:rPr lang="fr-BE" sz="1600" dirty="0" err="1" smtClean="0"/>
              <a:t>Montzka</a:t>
            </a:r>
            <a:r>
              <a:rPr lang="fr-BE" sz="1600" dirty="0" smtClean="0"/>
              <a:t> </a:t>
            </a:r>
            <a:r>
              <a:rPr lang="fr-BE" sz="1600" dirty="0"/>
              <a:t>et al., 2011, </a:t>
            </a:r>
            <a:r>
              <a:rPr lang="fr-BE" sz="1600" dirty="0" smtClean="0"/>
              <a:t>Small </a:t>
            </a:r>
            <a:r>
              <a:rPr lang="fr-BE" sz="1600" dirty="0" err="1" smtClean="0"/>
              <a:t>Interannual</a:t>
            </a:r>
            <a:r>
              <a:rPr lang="fr-BE" sz="1600" dirty="0" smtClean="0"/>
              <a:t> </a:t>
            </a:r>
            <a:r>
              <a:rPr lang="fr-BE" sz="1600" dirty="0" err="1" smtClean="0"/>
              <a:t>Variability</a:t>
            </a:r>
            <a:r>
              <a:rPr lang="fr-BE" sz="1600" dirty="0" smtClean="0"/>
              <a:t> of Global </a:t>
            </a:r>
            <a:r>
              <a:rPr lang="fr-BE" sz="1600" dirty="0" err="1" smtClean="0"/>
              <a:t>Atmospheric</a:t>
            </a:r>
            <a:endParaRPr lang="fr-BE" sz="1600" dirty="0"/>
          </a:p>
          <a:p>
            <a:pPr lvl="1"/>
            <a:r>
              <a:rPr lang="fr-BE" sz="1600" dirty="0" smtClean="0"/>
              <a:t>	       </a:t>
            </a:r>
            <a:r>
              <a:rPr lang="fr-BE" sz="1600" dirty="0" err="1" smtClean="0"/>
              <a:t>Hydroxyl</a:t>
            </a:r>
            <a:r>
              <a:rPr lang="fr-BE" sz="1600" dirty="0" smtClean="0"/>
              <a:t>, </a:t>
            </a:r>
            <a:r>
              <a:rPr lang="fr-BE" sz="1600" i="1" dirty="0" smtClean="0"/>
              <a:t>Science </a:t>
            </a:r>
            <a:r>
              <a:rPr lang="fr-BE" sz="1600" b="1" i="1" dirty="0" smtClean="0"/>
              <a:t>331</a:t>
            </a:r>
            <a:r>
              <a:rPr lang="fr-BE" sz="1600" i="1" dirty="0" smtClean="0"/>
              <a:t>, 67</a:t>
            </a:r>
            <a:endParaRPr lang="fr-BE" sz="1600" dirty="0" smtClean="0"/>
          </a:p>
          <a:p>
            <a:pPr lvl="1"/>
            <a:endParaRPr lang="fr-BE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BE" dirty="0" err="1">
                <a:solidFill>
                  <a:srgbClr val="0000FF"/>
                </a:solidFill>
              </a:rPr>
              <a:t>Neither</a:t>
            </a:r>
            <a:r>
              <a:rPr lang="fr-BE" dirty="0">
                <a:solidFill>
                  <a:srgbClr val="0000FF"/>
                </a:solidFill>
              </a:rPr>
              <a:t> CO </a:t>
            </a:r>
            <a:r>
              <a:rPr lang="fr-BE" dirty="0" err="1">
                <a:solidFill>
                  <a:srgbClr val="0000FF"/>
                </a:solidFill>
              </a:rPr>
              <a:t>nor</a:t>
            </a:r>
            <a:r>
              <a:rPr lang="fr-BE" dirty="0">
                <a:solidFill>
                  <a:srgbClr val="0000FF"/>
                </a:solidFill>
              </a:rPr>
              <a:t> </a:t>
            </a:r>
            <a:r>
              <a:rPr lang="fr-BE" dirty="0" err="1">
                <a:solidFill>
                  <a:srgbClr val="0000FF"/>
                </a:solidFill>
              </a:rPr>
              <a:t>other</a:t>
            </a:r>
            <a:r>
              <a:rPr lang="fr-BE" dirty="0">
                <a:solidFill>
                  <a:srgbClr val="0000FF"/>
                </a:solidFill>
              </a:rPr>
              <a:t> </a:t>
            </a:r>
            <a:r>
              <a:rPr lang="fr-BE" dirty="0" err="1">
                <a:solidFill>
                  <a:srgbClr val="0000FF"/>
                </a:solidFill>
              </a:rPr>
              <a:t>species</a:t>
            </a:r>
            <a:r>
              <a:rPr lang="fr-BE" dirty="0">
                <a:solidFill>
                  <a:srgbClr val="0000FF"/>
                </a:solidFill>
              </a:rPr>
              <a:t> </a:t>
            </a:r>
            <a:r>
              <a:rPr lang="fr-BE" dirty="0" err="1">
                <a:solidFill>
                  <a:srgbClr val="0000FF"/>
                </a:solidFill>
              </a:rPr>
              <a:t>that</a:t>
            </a:r>
            <a:r>
              <a:rPr lang="fr-BE" dirty="0">
                <a:solidFill>
                  <a:srgbClr val="0000FF"/>
                </a:solidFill>
              </a:rPr>
              <a:t> have </a:t>
            </a:r>
            <a:r>
              <a:rPr lang="fr-BE" dirty="0" err="1">
                <a:solidFill>
                  <a:srgbClr val="0000FF"/>
                </a:solidFill>
              </a:rPr>
              <a:t>oxidation</a:t>
            </a:r>
            <a:r>
              <a:rPr lang="fr-BE" dirty="0">
                <a:solidFill>
                  <a:srgbClr val="0000FF"/>
                </a:solidFill>
              </a:rPr>
              <a:t> by OH as </a:t>
            </a:r>
            <a:r>
              <a:rPr lang="fr-BE" dirty="0" err="1">
                <a:solidFill>
                  <a:srgbClr val="0000FF"/>
                </a:solidFill>
              </a:rPr>
              <a:t>their</a:t>
            </a:r>
            <a:r>
              <a:rPr lang="fr-BE" dirty="0">
                <a:solidFill>
                  <a:srgbClr val="0000FF"/>
                </a:solidFill>
              </a:rPr>
              <a:t> major </a:t>
            </a:r>
            <a:r>
              <a:rPr lang="fr-BE" dirty="0" err="1">
                <a:solidFill>
                  <a:srgbClr val="0000FF"/>
                </a:solidFill>
              </a:rPr>
              <a:t>removal</a:t>
            </a:r>
            <a:r>
              <a:rPr lang="fr-BE" dirty="0">
                <a:solidFill>
                  <a:srgbClr val="0000FF"/>
                </a:solidFill>
              </a:rPr>
              <a:t> </a:t>
            </a:r>
            <a:r>
              <a:rPr lang="fr-BE" dirty="0" err="1">
                <a:solidFill>
                  <a:srgbClr val="0000FF"/>
                </a:solidFill>
              </a:rPr>
              <a:t>pathway</a:t>
            </a:r>
            <a:r>
              <a:rPr lang="fr-BE" dirty="0">
                <a:solidFill>
                  <a:srgbClr val="0000FF"/>
                </a:solidFill>
              </a:rPr>
              <a:t> </a:t>
            </a:r>
            <a:r>
              <a:rPr lang="fr-BE" dirty="0" err="1">
                <a:solidFill>
                  <a:srgbClr val="0000FF"/>
                </a:solidFill>
              </a:rPr>
              <a:t>such</a:t>
            </a:r>
            <a:r>
              <a:rPr lang="fr-BE" dirty="0">
                <a:solidFill>
                  <a:srgbClr val="0000FF"/>
                </a:solidFill>
              </a:rPr>
              <a:t> as HCN and C</a:t>
            </a:r>
            <a:r>
              <a:rPr lang="fr-BE" baseline="-25000" dirty="0">
                <a:solidFill>
                  <a:srgbClr val="0000FF"/>
                </a:solidFill>
              </a:rPr>
              <a:t>2</a:t>
            </a:r>
            <a:r>
              <a:rPr lang="fr-BE" dirty="0">
                <a:solidFill>
                  <a:srgbClr val="0000FF"/>
                </a:solidFill>
              </a:rPr>
              <a:t>H</a:t>
            </a:r>
            <a:r>
              <a:rPr lang="fr-BE" baseline="-25000" dirty="0">
                <a:solidFill>
                  <a:srgbClr val="0000FF"/>
                </a:solidFill>
              </a:rPr>
              <a:t>2</a:t>
            </a:r>
            <a:r>
              <a:rPr lang="fr-BE" dirty="0">
                <a:solidFill>
                  <a:srgbClr val="0000FF"/>
                </a:solidFill>
              </a:rPr>
              <a:t>, </a:t>
            </a:r>
            <a:r>
              <a:rPr lang="fr-BE" dirty="0" err="1" smtClean="0">
                <a:solidFill>
                  <a:srgbClr val="0000FF"/>
                </a:solidFill>
              </a:rPr>
              <a:t>present</a:t>
            </a:r>
            <a:r>
              <a:rPr lang="fr-BE" dirty="0" smtClean="0">
                <a:solidFill>
                  <a:srgbClr val="0000FF"/>
                </a:solidFill>
              </a:rPr>
              <a:t> </a:t>
            </a:r>
            <a:r>
              <a:rPr lang="fr-BE" dirty="0">
                <a:solidFill>
                  <a:srgbClr val="0000FF"/>
                </a:solidFill>
              </a:rPr>
              <a:t>an </a:t>
            </a:r>
            <a:r>
              <a:rPr lang="fr-BE" dirty="0" err="1">
                <a:solidFill>
                  <a:srgbClr val="0000FF"/>
                </a:solidFill>
              </a:rPr>
              <a:t>upturn</a:t>
            </a:r>
            <a:r>
              <a:rPr lang="fr-BE" dirty="0">
                <a:solidFill>
                  <a:srgbClr val="0000FF"/>
                </a:solidFill>
              </a:rPr>
              <a:t> in </a:t>
            </a:r>
            <a:r>
              <a:rPr lang="fr-BE" dirty="0" err="1">
                <a:solidFill>
                  <a:srgbClr val="0000FF"/>
                </a:solidFill>
              </a:rPr>
              <a:t>their</a:t>
            </a:r>
            <a:r>
              <a:rPr lang="fr-BE" dirty="0">
                <a:solidFill>
                  <a:srgbClr val="0000FF"/>
                </a:solidFill>
              </a:rPr>
              <a:t> </a:t>
            </a:r>
            <a:r>
              <a:rPr lang="fr-BE" dirty="0" err="1">
                <a:solidFill>
                  <a:srgbClr val="0000FF"/>
                </a:solidFill>
              </a:rPr>
              <a:t>retrieved</a:t>
            </a:r>
            <a:r>
              <a:rPr lang="fr-BE" dirty="0">
                <a:solidFill>
                  <a:srgbClr val="0000FF"/>
                </a:solidFill>
              </a:rPr>
              <a:t> </a:t>
            </a:r>
            <a:r>
              <a:rPr lang="fr-BE" dirty="0" err="1" smtClean="0">
                <a:solidFill>
                  <a:srgbClr val="0000FF"/>
                </a:solidFill>
              </a:rPr>
              <a:t>columns</a:t>
            </a:r>
            <a:endParaRPr lang="fr-BE" dirty="0" smtClean="0">
              <a:solidFill>
                <a:srgbClr val="0000FF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ethane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</a:t>
            </a:r>
            <a:endParaRPr lang="fr-BE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410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7"/>
          <p:cNvSpPr txBox="1">
            <a:spLocks/>
          </p:cNvSpPr>
          <p:nvPr/>
        </p:nvSpPr>
        <p:spPr>
          <a:xfrm>
            <a:off x="3205818" y="6628717"/>
            <a:ext cx="2732365" cy="20479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tx1"/>
                </a:solidFill>
              </a:rPr>
              <a:t>NDACC-IRWG Meeting 2015, Toronto, June 11</a:t>
            </a:r>
            <a:endParaRPr lang="fr-BE" sz="1000" b="1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83" y="1269000"/>
            <a:ext cx="7000834" cy="4320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75895" y="5780311"/>
            <a:ext cx="6792211" cy="58477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marL="0" lvl="1" algn="just"/>
            <a:r>
              <a:rPr lang="fr-BE" sz="1600" dirty="0" err="1"/>
              <a:t>Neither</a:t>
            </a:r>
            <a:r>
              <a:rPr lang="fr-BE" sz="1600" dirty="0"/>
              <a:t> CO </a:t>
            </a:r>
            <a:r>
              <a:rPr lang="fr-BE" sz="1600" dirty="0" err="1"/>
              <a:t>nor</a:t>
            </a:r>
            <a:r>
              <a:rPr lang="fr-BE" sz="1600" dirty="0"/>
              <a:t> </a:t>
            </a:r>
            <a:r>
              <a:rPr lang="fr-BE" sz="1600" dirty="0" err="1"/>
              <a:t>other</a:t>
            </a:r>
            <a:r>
              <a:rPr lang="fr-BE" sz="1600" dirty="0"/>
              <a:t> </a:t>
            </a:r>
            <a:r>
              <a:rPr lang="fr-BE" sz="1600" dirty="0" err="1"/>
              <a:t>species</a:t>
            </a:r>
            <a:r>
              <a:rPr lang="fr-BE" sz="1600" dirty="0"/>
              <a:t> </a:t>
            </a:r>
            <a:r>
              <a:rPr lang="fr-BE" sz="1600" dirty="0" err="1"/>
              <a:t>that</a:t>
            </a:r>
            <a:r>
              <a:rPr lang="fr-BE" sz="1600" dirty="0"/>
              <a:t> have </a:t>
            </a:r>
            <a:r>
              <a:rPr lang="fr-BE" sz="1600" dirty="0" err="1"/>
              <a:t>oxidation</a:t>
            </a:r>
            <a:r>
              <a:rPr lang="fr-BE" sz="1600" dirty="0"/>
              <a:t> by OH as </a:t>
            </a:r>
            <a:r>
              <a:rPr lang="fr-BE" sz="1600" dirty="0" err="1"/>
              <a:t>their</a:t>
            </a:r>
            <a:r>
              <a:rPr lang="fr-BE" sz="1600" dirty="0"/>
              <a:t> major </a:t>
            </a:r>
            <a:r>
              <a:rPr lang="fr-BE" sz="1600" dirty="0" err="1"/>
              <a:t>removal</a:t>
            </a:r>
            <a:r>
              <a:rPr lang="fr-BE" sz="1600" dirty="0"/>
              <a:t> </a:t>
            </a:r>
            <a:r>
              <a:rPr lang="fr-BE" sz="1600" dirty="0" err="1"/>
              <a:t>pathway</a:t>
            </a:r>
            <a:r>
              <a:rPr lang="fr-BE" sz="1600" dirty="0"/>
              <a:t> </a:t>
            </a:r>
            <a:r>
              <a:rPr lang="fr-BE" sz="1600" dirty="0" err="1"/>
              <a:t>such</a:t>
            </a:r>
            <a:r>
              <a:rPr lang="fr-BE" sz="1600" dirty="0"/>
              <a:t> as HCN and C</a:t>
            </a:r>
            <a:r>
              <a:rPr lang="fr-BE" sz="1600" baseline="-25000" dirty="0"/>
              <a:t>2</a:t>
            </a:r>
            <a:r>
              <a:rPr lang="fr-BE" sz="1600" dirty="0"/>
              <a:t>H</a:t>
            </a:r>
            <a:r>
              <a:rPr lang="fr-BE" sz="1600" baseline="-25000" dirty="0"/>
              <a:t>2</a:t>
            </a:r>
            <a:r>
              <a:rPr lang="fr-BE" sz="1600" dirty="0"/>
              <a:t>, </a:t>
            </a:r>
            <a:r>
              <a:rPr lang="fr-BE" sz="1600" dirty="0" err="1" smtClean="0"/>
              <a:t>present</a:t>
            </a:r>
            <a:r>
              <a:rPr lang="fr-BE" sz="1600" dirty="0" smtClean="0"/>
              <a:t> </a:t>
            </a:r>
            <a:r>
              <a:rPr lang="fr-BE" sz="1600" dirty="0"/>
              <a:t>an </a:t>
            </a:r>
            <a:r>
              <a:rPr lang="fr-BE" sz="1600" dirty="0" err="1"/>
              <a:t>upturn</a:t>
            </a:r>
            <a:r>
              <a:rPr lang="fr-BE" sz="1600" dirty="0"/>
              <a:t> in </a:t>
            </a:r>
            <a:r>
              <a:rPr lang="fr-BE" sz="1600" dirty="0" err="1"/>
              <a:t>their</a:t>
            </a:r>
            <a:r>
              <a:rPr lang="fr-BE" sz="1600" dirty="0"/>
              <a:t> </a:t>
            </a:r>
            <a:r>
              <a:rPr lang="fr-BE" sz="1600" dirty="0" err="1"/>
              <a:t>retrieved</a:t>
            </a:r>
            <a:r>
              <a:rPr lang="fr-BE" sz="1600" dirty="0"/>
              <a:t> </a:t>
            </a:r>
            <a:r>
              <a:rPr lang="fr-BE" sz="1600" dirty="0" err="1" smtClean="0"/>
              <a:t>columns</a:t>
            </a:r>
            <a:endParaRPr lang="fr-BE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ethane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</a:t>
            </a:r>
            <a:endParaRPr lang="fr-BE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376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7"/>
          <p:cNvSpPr txBox="1">
            <a:spLocks/>
          </p:cNvSpPr>
          <p:nvPr/>
        </p:nvSpPr>
        <p:spPr>
          <a:xfrm>
            <a:off x="3205818" y="6628717"/>
            <a:ext cx="2732365" cy="20479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tx1"/>
                </a:solidFill>
              </a:rPr>
              <a:t>NDACC-IRWG Meeting 2015, Toronto, June 11</a:t>
            </a:r>
            <a:endParaRPr lang="fr-BE" sz="1000" b="1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3741" y="1352916"/>
            <a:ext cx="7776518" cy="161582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b="1" u="sng" dirty="0" smtClean="0"/>
              <a:t>Cause of the C</a:t>
            </a:r>
            <a:r>
              <a:rPr lang="fr-BE" b="1" u="sng" baseline="-25000" dirty="0" smtClean="0"/>
              <a:t>2</a:t>
            </a:r>
            <a:r>
              <a:rPr lang="fr-BE" b="1" u="sng" dirty="0" smtClean="0"/>
              <a:t>H</a:t>
            </a:r>
            <a:r>
              <a:rPr lang="fr-BE" b="1" u="sng" baseline="-25000" dirty="0" smtClean="0"/>
              <a:t>6</a:t>
            </a:r>
            <a:r>
              <a:rPr lang="fr-BE" b="1" u="sng" dirty="0" smtClean="0"/>
              <a:t> </a:t>
            </a:r>
            <a:r>
              <a:rPr lang="fr-BE" b="1" u="sng" dirty="0" err="1" smtClean="0"/>
              <a:t>rise</a:t>
            </a:r>
            <a:r>
              <a:rPr lang="fr-BE" b="1" u="sng" dirty="0" smtClean="0"/>
              <a:t> </a:t>
            </a:r>
            <a:r>
              <a:rPr lang="fr-BE" b="1" u="sng" dirty="0" err="1" smtClean="0"/>
              <a:t>from</a:t>
            </a:r>
            <a:r>
              <a:rPr lang="fr-BE" b="1" u="sng" dirty="0" smtClean="0"/>
              <a:t> 2009 </a:t>
            </a:r>
            <a:r>
              <a:rPr lang="fr-BE" b="1" u="sng" dirty="0" err="1" smtClean="0"/>
              <a:t>onwards</a:t>
            </a:r>
            <a:r>
              <a:rPr lang="fr-BE" b="1" u="sng" dirty="0" smtClean="0"/>
              <a:t>?</a:t>
            </a:r>
          </a:p>
          <a:p>
            <a:endParaRPr lang="fr-BE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 smtClean="0">
                <a:solidFill>
                  <a:srgbClr val="00B050"/>
                </a:solidFill>
              </a:rPr>
              <a:t>Product of </a:t>
            </a:r>
            <a:r>
              <a:rPr lang="fr-BE" b="1" dirty="0" err="1" smtClean="0">
                <a:solidFill>
                  <a:srgbClr val="00B050"/>
                </a:solidFill>
              </a:rPr>
              <a:t>enhanced</a:t>
            </a:r>
            <a:r>
              <a:rPr lang="fr-BE" b="1" dirty="0" smtClean="0">
                <a:solidFill>
                  <a:srgbClr val="00B050"/>
                </a:solidFill>
              </a:rPr>
              <a:t> fugitive </a:t>
            </a:r>
            <a:r>
              <a:rPr lang="fr-BE" b="1" dirty="0" err="1" smtClean="0">
                <a:solidFill>
                  <a:srgbClr val="00B050"/>
                </a:solidFill>
              </a:rPr>
              <a:t>emissions</a:t>
            </a:r>
            <a:r>
              <a:rPr lang="fr-BE" b="1" dirty="0" smtClean="0">
                <a:solidFill>
                  <a:srgbClr val="00B050"/>
                </a:solidFill>
              </a:rPr>
              <a:t>?</a:t>
            </a:r>
          </a:p>
          <a:p>
            <a:endParaRPr lang="fr-BE" b="1" dirty="0" smtClean="0">
              <a:solidFill>
                <a:srgbClr val="00B05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BE" dirty="0">
                <a:solidFill>
                  <a:srgbClr val="0000FF"/>
                </a:solidFill>
              </a:rPr>
              <a:t>M</a:t>
            </a:r>
            <a:r>
              <a:rPr lang="fr-BE" dirty="0" smtClean="0">
                <a:solidFill>
                  <a:srgbClr val="0000FF"/>
                </a:solidFill>
              </a:rPr>
              <a:t>ay </a:t>
            </a:r>
            <a:r>
              <a:rPr lang="fr-BE" dirty="0" err="1" smtClean="0">
                <a:solidFill>
                  <a:srgbClr val="0000FF"/>
                </a:solidFill>
              </a:rPr>
              <a:t>be</a:t>
            </a:r>
            <a:r>
              <a:rPr lang="fr-BE" dirty="0" smtClean="0">
                <a:solidFill>
                  <a:srgbClr val="0000FF"/>
                </a:solidFill>
              </a:rPr>
              <a:t> </a:t>
            </a:r>
            <a:r>
              <a:rPr lang="fr-BE" dirty="0" err="1" smtClean="0">
                <a:solidFill>
                  <a:srgbClr val="0000FF"/>
                </a:solidFill>
              </a:rPr>
              <a:t>linked</a:t>
            </a:r>
            <a:r>
              <a:rPr lang="fr-BE" dirty="0" smtClean="0">
                <a:solidFill>
                  <a:srgbClr val="0000FF"/>
                </a:solidFill>
              </a:rPr>
              <a:t> to the </a:t>
            </a:r>
            <a:r>
              <a:rPr lang="fr-BE" dirty="0" err="1" smtClean="0">
                <a:solidFill>
                  <a:srgbClr val="0000FF"/>
                </a:solidFill>
              </a:rPr>
              <a:t>recent</a:t>
            </a:r>
            <a:r>
              <a:rPr lang="fr-BE" dirty="0" smtClean="0">
                <a:solidFill>
                  <a:srgbClr val="0000FF"/>
                </a:solidFill>
              </a:rPr>
              <a:t> massive </a:t>
            </a:r>
            <a:r>
              <a:rPr lang="fr-BE" dirty="0" err="1" smtClean="0">
                <a:solidFill>
                  <a:srgbClr val="0000FF"/>
                </a:solidFill>
              </a:rPr>
              <a:t>growth</a:t>
            </a:r>
            <a:r>
              <a:rPr lang="fr-BE" dirty="0" smtClean="0">
                <a:solidFill>
                  <a:srgbClr val="0000FF"/>
                </a:solidFill>
              </a:rPr>
              <a:t> in the </a:t>
            </a:r>
            <a:r>
              <a:rPr lang="fr-BE" b="1" u="sng" dirty="0" smtClean="0">
                <a:solidFill>
                  <a:srgbClr val="0000FF"/>
                </a:solidFill>
              </a:rPr>
              <a:t>exploitation of shale </a:t>
            </a:r>
            <a:r>
              <a:rPr lang="fr-BE" b="1" u="sng" dirty="0" err="1" smtClean="0">
                <a:solidFill>
                  <a:srgbClr val="0000FF"/>
                </a:solidFill>
              </a:rPr>
              <a:t>gas</a:t>
            </a:r>
            <a:r>
              <a:rPr lang="fr-BE" b="1" u="sng" dirty="0" smtClean="0">
                <a:solidFill>
                  <a:srgbClr val="0000FF"/>
                </a:solidFill>
              </a:rPr>
              <a:t> and </a:t>
            </a:r>
            <a:r>
              <a:rPr lang="fr-BE" b="1" u="sng" dirty="0" err="1" smtClean="0">
                <a:solidFill>
                  <a:srgbClr val="0000FF"/>
                </a:solidFill>
              </a:rPr>
              <a:t>tight</a:t>
            </a:r>
            <a:r>
              <a:rPr lang="fr-BE" b="1" u="sng" dirty="0" smtClean="0">
                <a:solidFill>
                  <a:srgbClr val="0000FF"/>
                </a:solidFill>
              </a:rPr>
              <a:t> </a:t>
            </a:r>
            <a:r>
              <a:rPr lang="fr-BE" b="1" u="sng" dirty="0" err="1" smtClean="0">
                <a:solidFill>
                  <a:srgbClr val="0000FF"/>
                </a:solidFill>
              </a:rPr>
              <a:t>oil</a:t>
            </a:r>
            <a:r>
              <a:rPr lang="fr-BE" b="1" u="sng" dirty="0" smtClean="0">
                <a:solidFill>
                  <a:srgbClr val="0000FF"/>
                </a:solidFill>
              </a:rPr>
              <a:t> </a:t>
            </a:r>
            <a:r>
              <a:rPr lang="fr-BE" b="1" u="sng" dirty="0" err="1" smtClean="0">
                <a:solidFill>
                  <a:srgbClr val="0000FF"/>
                </a:solidFill>
              </a:rPr>
              <a:t>reservoirs</a:t>
            </a:r>
            <a:r>
              <a:rPr lang="fr-BE" dirty="0" smtClean="0">
                <a:solidFill>
                  <a:srgbClr val="0000FF"/>
                </a:solidFill>
              </a:rPr>
              <a:t>, </a:t>
            </a:r>
            <a:r>
              <a:rPr lang="fr-BE" dirty="0" err="1" smtClean="0">
                <a:solidFill>
                  <a:srgbClr val="0000FF"/>
                </a:solidFill>
              </a:rPr>
              <a:t>especially</a:t>
            </a:r>
            <a:r>
              <a:rPr lang="fr-BE" dirty="0" smtClean="0">
                <a:solidFill>
                  <a:srgbClr val="0000FF"/>
                </a:solidFill>
              </a:rPr>
              <a:t> in </a:t>
            </a:r>
            <a:r>
              <a:rPr lang="fr-BE" dirty="0" err="1" smtClean="0">
                <a:solidFill>
                  <a:srgbClr val="0000FF"/>
                </a:solidFill>
              </a:rPr>
              <a:t>North</a:t>
            </a:r>
            <a:r>
              <a:rPr lang="fr-BE" dirty="0" smtClean="0">
                <a:solidFill>
                  <a:srgbClr val="0000FF"/>
                </a:solidFill>
              </a:rPr>
              <a:t> </a:t>
            </a:r>
            <a:r>
              <a:rPr lang="fr-BE" dirty="0" err="1" smtClean="0">
                <a:solidFill>
                  <a:srgbClr val="0000FF"/>
                </a:solidFill>
              </a:rPr>
              <a:t>America</a:t>
            </a:r>
            <a:endParaRPr lang="fr-BE" dirty="0">
              <a:solidFill>
                <a:srgbClr val="0000FF"/>
              </a:solidFill>
            </a:endParaRPr>
          </a:p>
        </p:txBody>
      </p:sp>
      <p:pic>
        <p:nvPicPr>
          <p:cNvPr id="2050" name="Picture 2" descr="http://upload.wikimedia.org/wikipedia/commons/thumb/5/5d/BarnettShaleDrilling-9323.jpg/640px-BarnettShaleDrilling-93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746" y="3290821"/>
            <a:ext cx="2124773" cy="319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049746" y="6116078"/>
            <a:ext cx="212477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Texas 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w:Barnett Shale"/>
              </a:rPr>
              <a:t>Barnett Shale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gas drilling rig near Alvarado,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Texas. Courtesy of David R.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Tribble</a:t>
            </a:r>
            <a:endParaRPr lang="fr-B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i.huffpost.com/gen/1211740/images/o-FRACKING-faceboo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4" y="3905256"/>
            <a:ext cx="2340864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98624" y="3568228"/>
            <a:ext cx="2340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err="1" smtClean="0"/>
              <a:t>Hydraulic</a:t>
            </a:r>
            <a:r>
              <a:rPr lang="fr-BE" b="1" dirty="0" smtClean="0"/>
              <a:t> </a:t>
            </a:r>
            <a:r>
              <a:rPr lang="fr-BE" b="1" dirty="0" err="1" smtClean="0"/>
              <a:t>fracturing</a:t>
            </a:r>
            <a:endParaRPr lang="fr-BE" b="1" dirty="0"/>
          </a:p>
          <a:p>
            <a:pPr algn="r"/>
            <a:r>
              <a:rPr lang="fr-BE" b="1" i="1" dirty="0" smtClean="0"/>
              <a:t>(« fracking »)</a:t>
            </a:r>
            <a:endParaRPr lang="fr-BE" b="1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1698624" y="6269966"/>
            <a:ext cx="15039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www.huffingtonpost.com</a:t>
            </a:r>
            <a:endParaRPr lang="fr-B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ethane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</a:t>
            </a:r>
            <a:endParaRPr lang="fr-BE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60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7"/>
          <p:cNvSpPr txBox="1">
            <a:spLocks/>
          </p:cNvSpPr>
          <p:nvPr/>
        </p:nvSpPr>
        <p:spPr>
          <a:xfrm>
            <a:off x="3205818" y="6628717"/>
            <a:ext cx="2732365" cy="20479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tx1"/>
                </a:solidFill>
              </a:rPr>
              <a:t>NDACC-IRWG Meeting 2015, Toronto, June 11</a:t>
            </a:r>
            <a:endParaRPr lang="fr-BE" sz="1000" b="1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3741" y="538199"/>
            <a:ext cx="7776518" cy="272382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b="1" u="sng" dirty="0" smtClean="0"/>
              <a:t>Cause of the C</a:t>
            </a:r>
            <a:r>
              <a:rPr lang="fr-BE" b="1" u="sng" baseline="-25000" dirty="0" smtClean="0"/>
              <a:t>2</a:t>
            </a:r>
            <a:r>
              <a:rPr lang="fr-BE" b="1" u="sng" dirty="0" smtClean="0"/>
              <a:t>H</a:t>
            </a:r>
            <a:r>
              <a:rPr lang="fr-BE" b="1" u="sng" baseline="-25000" dirty="0" smtClean="0"/>
              <a:t>6</a:t>
            </a:r>
            <a:r>
              <a:rPr lang="fr-BE" b="1" u="sng" dirty="0" smtClean="0"/>
              <a:t> </a:t>
            </a:r>
            <a:r>
              <a:rPr lang="fr-BE" b="1" u="sng" dirty="0" err="1" smtClean="0"/>
              <a:t>rise</a:t>
            </a:r>
            <a:r>
              <a:rPr lang="fr-BE" b="1" u="sng" dirty="0" smtClean="0"/>
              <a:t> </a:t>
            </a:r>
            <a:r>
              <a:rPr lang="fr-BE" b="1" u="sng" dirty="0" err="1" smtClean="0"/>
              <a:t>from</a:t>
            </a:r>
            <a:r>
              <a:rPr lang="fr-BE" b="1" u="sng" dirty="0" smtClean="0"/>
              <a:t> 2009 </a:t>
            </a:r>
            <a:r>
              <a:rPr lang="fr-BE" b="1" u="sng" dirty="0" err="1" smtClean="0"/>
              <a:t>onwards</a:t>
            </a:r>
            <a:r>
              <a:rPr lang="fr-BE" b="1" u="sng" dirty="0" smtClean="0"/>
              <a:t>?</a:t>
            </a:r>
          </a:p>
          <a:p>
            <a:endParaRPr lang="fr-BE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 smtClean="0">
                <a:solidFill>
                  <a:srgbClr val="00B050"/>
                </a:solidFill>
              </a:rPr>
              <a:t>Product of </a:t>
            </a:r>
            <a:r>
              <a:rPr lang="fr-BE" b="1" dirty="0" err="1" smtClean="0">
                <a:solidFill>
                  <a:srgbClr val="00B050"/>
                </a:solidFill>
              </a:rPr>
              <a:t>enhanced</a:t>
            </a:r>
            <a:r>
              <a:rPr lang="fr-BE" b="1" dirty="0" smtClean="0">
                <a:solidFill>
                  <a:srgbClr val="00B050"/>
                </a:solidFill>
              </a:rPr>
              <a:t> fugitive </a:t>
            </a:r>
            <a:r>
              <a:rPr lang="fr-BE" b="1" dirty="0" err="1" smtClean="0">
                <a:solidFill>
                  <a:srgbClr val="00B050"/>
                </a:solidFill>
              </a:rPr>
              <a:t>emissions</a:t>
            </a:r>
            <a:r>
              <a:rPr lang="fr-BE" b="1" dirty="0" smtClean="0">
                <a:solidFill>
                  <a:srgbClr val="00B050"/>
                </a:solidFill>
              </a:rPr>
              <a:t>?</a:t>
            </a:r>
          </a:p>
          <a:p>
            <a:endParaRPr lang="fr-BE" b="1" dirty="0" smtClean="0">
              <a:solidFill>
                <a:srgbClr val="00B05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BE" dirty="0"/>
              <a:t>M</a:t>
            </a:r>
            <a:r>
              <a:rPr lang="fr-BE" dirty="0" smtClean="0"/>
              <a:t>ay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linked</a:t>
            </a:r>
            <a:r>
              <a:rPr lang="fr-BE" dirty="0" smtClean="0"/>
              <a:t> to the </a:t>
            </a:r>
            <a:r>
              <a:rPr lang="fr-BE" dirty="0" err="1" smtClean="0"/>
              <a:t>recent</a:t>
            </a:r>
            <a:r>
              <a:rPr lang="fr-BE" dirty="0" smtClean="0"/>
              <a:t> massive </a:t>
            </a:r>
            <a:r>
              <a:rPr lang="fr-BE" dirty="0" err="1" smtClean="0"/>
              <a:t>growth</a:t>
            </a:r>
            <a:r>
              <a:rPr lang="fr-BE" dirty="0" smtClean="0"/>
              <a:t> in the </a:t>
            </a:r>
            <a:r>
              <a:rPr lang="fr-BE" b="1" u="sng" dirty="0" smtClean="0"/>
              <a:t>exploitation of shale </a:t>
            </a:r>
            <a:r>
              <a:rPr lang="fr-BE" b="1" u="sng" dirty="0" err="1" smtClean="0"/>
              <a:t>gas</a:t>
            </a:r>
            <a:r>
              <a:rPr lang="fr-BE" b="1" u="sng" dirty="0" smtClean="0"/>
              <a:t> and </a:t>
            </a:r>
            <a:r>
              <a:rPr lang="fr-BE" b="1" u="sng" dirty="0" err="1" smtClean="0"/>
              <a:t>tight</a:t>
            </a:r>
            <a:r>
              <a:rPr lang="fr-BE" b="1" u="sng" dirty="0" smtClean="0"/>
              <a:t> </a:t>
            </a:r>
            <a:r>
              <a:rPr lang="fr-BE" b="1" u="sng" dirty="0" err="1" smtClean="0"/>
              <a:t>oil</a:t>
            </a:r>
            <a:r>
              <a:rPr lang="fr-BE" b="1" u="sng" dirty="0" smtClean="0"/>
              <a:t> </a:t>
            </a:r>
            <a:r>
              <a:rPr lang="fr-BE" b="1" u="sng" dirty="0" err="1" smtClean="0"/>
              <a:t>reservoirs</a:t>
            </a:r>
            <a:r>
              <a:rPr lang="fr-BE" dirty="0" smtClean="0"/>
              <a:t>, </a:t>
            </a:r>
            <a:r>
              <a:rPr lang="fr-BE" dirty="0" err="1" smtClean="0"/>
              <a:t>especially</a:t>
            </a:r>
            <a:r>
              <a:rPr lang="fr-BE" dirty="0" smtClean="0"/>
              <a:t> in </a:t>
            </a:r>
            <a:r>
              <a:rPr lang="fr-BE" dirty="0" err="1" smtClean="0"/>
              <a:t>North</a:t>
            </a:r>
            <a:r>
              <a:rPr lang="fr-BE" dirty="0" smtClean="0"/>
              <a:t> </a:t>
            </a:r>
            <a:r>
              <a:rPr lang="fr-BE" dirty="0" err="1" smtClean="0"/>
              <a:t>America</a:t>
            </a:r>
            <a:endParaRPr lang="fr-BE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BE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BE" dirty="0" err="1" smtClean="0">
                <a:solidFill>
                  <a:srgbClr val="0000FF"/>
                </a:solidFill>
              </a:rPr>
              <a:t>Increases</a:t>
            </a:r>
            <a:r>
              <a:rPr lang="fr-BE" dirty="0" smtClean="0">
                <a:solidFill>
                  <a:srgbClr val="0000FF"/>
                </a:solidFill>
              </a:rPr>
              <a:t> of </a:t>
            </a:r>
            <a:r>
              <a:rPr lang="fr-BE" dirty="0" err="1" smtClean="0">
                <a:solidFill>
                  <a:srgbClr val="0000FF"/>
                </a:solidFill>
              </a:rPr>
              <a:t>hydrocarbons</a:t>
            </a:r>
            <a:r>
              <a:rPr lang="fr-BE" dirty="0" smtClean="0">
                <a:solidFill>
                  <a:srgbClr val="0000FF"/>
                </a:solidFill>
              </a:rPr>
              <a:t> </a:t>
            </a:r>
            <a:r>
              <a:rPr lang="fr-BE" dirty="0" err="1" smtClean="0">
                <a:solidFill>
                  <a:srgbClr val="0000FF"/>
                </a:solidFill>
              </a:rPr>
              <a:t>related</a:t>
            </a:r>
            <a:r>
              <a:rPr lang="fr-BE" dirty="0" smtClean="0">
                <a:solidFill>
                  <a:srgbClr val="0000FF"/>
                </a:solidFill>
              </a:rPr>
              <a:t> to </a:t>
            </a:r>
            <a:r>
              <a:rPr lang="fr-BE" dirty="0" err="1" smtClean="0">
                <a:solidFill>
                  <a:srgbClr val="0000FF"/>
                </a:solidFill>
              </a:rPr>
              <a:t>oil</a:t>
            </a:r>
            <a:r>
              <a:rPr lang="fr-BE" dirty="0" smtClean="0">
                <a:solidFill>
                  <a:srgbClr val="0000FF"/>
                </a:solidFill>
              </a:rPr>
              <a:t> and </a:t>
            </a:r>
            <a:r>
              <a:rPr lang="fr-BE" dirty="0" err="1" smtClean="0">
                <a:solidFill>
                  <a:srgbClr val="0000FF"/>
                </a:solidFill>
              </a:rPr>
              <a:t>gas</a:t>
            </a:r>
            <a:r>
              <a:rPr lang="fr-BE" dirty="0" smtClean="0">
                <a:solidFill>
                  <a:srgbClr val="0000FF"/>
                </a:solidFill>
              </a:rPr>
              <a:t> industries are </a:t>
            </a:r>
            <a:r>
              <a:rPr lang="fr-BE" dirty="0" err="1" smtClean="0">
                <a:solidFill>
                  <a:srgbClr val="0000FF"/>
                </a:solidFill>
              </a:rPr>
              <a:t>detected</a:t>
            </a:r>
            <a:r>
              <a:rPr lang="fr-BE" dirty="0" smtClean="0">
                <a:solidFill>
                  <a:srgbClr val="0000FF"/>
                </a:solidFill>
              </a:rPr>
              <a:t> over </a:t>
            </a:r>
            <a:r>
              <a:rPr lang="fr-BE" dirty="0" err="1" smtClean="0">
                <a:solidFill>
                  <a:srgbClr val="0000FF"/>
                </a:solidFill>
              </a:rPr>
              <a:t>North</a:t>
            </a:r>
            <a:r>
              <a:rPr lang="fr-BE" dirty="0" smtClean="0">
                <a:solidFill>
                  <a:srgbClr val="0000FF"/>
                </a:solidFill>
              </a:rPr>
              <a:t> American </a:t>
            </a:r>
            <a:r>
              <a:rPr lang="fr-BE" dirty="0" err="1" smtClean="0">
                <a:solidFill>
                  <a:srgbClr val="0000FF"/>
                </a:solidFill>
              </a:rPr>
              <a:t>regions</a:t>
            </a:r>
            <a:r>
              <a:rPr lang="fr-BE" dirty="0" smtClean="0">
                <a:solidFill>
                  <a:srgbClr val="0000FF"/>
                </a:solidFill>
              </a:rPr>
              <a:t> </a:t>
            </a:r>
            <a:r>
              <a:rPr lang="fr-BE" dirty="0" err="1" smtClean="0">
                <a:solidFill>
                  <a:srgbClr val="0000FF"/>
                </a:solidFill>
              </a:rPr>
              <a:t>where</a:t>
            </a:r>
            <a:r>
              <a:rPr lang="fr-BE" dirty="0" smtClean="0">
                <a:solidFill>
                  <a:srgbClr val="0000FF"/>
                </a:solidFill>
              </a:rPr>
              <a:t> the </a:t>
            </a:r>
            <a:r>
              <a:rPr lang="fr-BE" dirty="0" err="1" smtClean="0">
                <a:solidFill>
                  <a:srgbClr val="0000FF"/>
                </a:solidFill>
              </a:rPr>
              <a:t>drilling</a:t>
            </a:r>
            <a:r>
              <a:rPr lang="fr-BE" dirty="0" smtClean="0">
                <a:solidFill>
                  <a:srgbClr val="0000FF"/>
                </a:solidFill>
              </a:rPr>
              <a:t> </a:t>
            </a:r>
            <a:r>
              <a:rPr lang="fr-BE" dirty="0" err="1" smtClean="0">
                <a:solidFill>
                  <a:srgbClr val="0000FF"/>
                </a:solidFill>
              </a:rPr>
              <a:t>productivity</a:t>
            </a:r>
            <a:r>
              <a:rPr lang="fr-BE" dirty="0" smtClean="0">
                <a:solidFill>
                  <a:srgbClr val="0000FF"/>
                </a:solidFill>
              </a:rPr>
              <a:t> </a:t>
            </a:r>
            <a:r>
              <a:rPr lang="fr-BE" dirty="0" err="1" smtClean="0">
                <a:solidFill>
                  <a:srgbClr val="0000FF"/>
                </a:solidFill>
              </a:rPr>
              <a:t>began</a:t>
            </a:r>
            <a:r>
              <a:rPr lang="fr-BE" dirty="0" smtClean="0">
                <a:solidFill>
                  <a:srgbClr val="0000FF"/>
                </a:solidFill>
              </a:rPr>
              <a:t> to </a:t>
            </a:r>
            <a:r>
              <a:rPr lang="fr-BE" dirty="0" err="1" smtClean="0">
                <a:solidFill>
                  <a:srgbClr val="0000FF"/>
                </a:solidFill>
              </a:rPr>
              <a:t>grow</a:t>
            </a:r>
            <a:r>
              <a:rPr lang="fr-BE" dirty="0" smtClean="0">
                <a:solidFill>
                  <a:srgbClr val="0000FF"/>
                </a:solidFill>
              </a:rPr>
              <a:t> </a:t>
            </a:r>
            <a:r>
              <a:rPr lang="fr-BE" dirty="0" err="1" smtClean="0">
                <a:solidFill>
                  <a:srgbClr val="0000FF"/>
                </a:solidFill>
              </a:rPr>
              <a:t>rapidly</a:t>
            </a:r>
            <a:r>
              <a:rPr lang="fr-BE" dirty="0" smtClean="0">
                <a:solidFill>
                  <a:srgbClr val="0000FF"/>
                </a:solidFill>
              </a:rPr>
              <a:t> </a:t>
            </a:r>
            <a:r>
              <a:rPr lang="fr-BE" dirty="0" err="1" smtClean="0">
                <a:solidFill>
                  <a:srgbClr val="0000FF"/>
                </a:solidFill>
              </a:rPr>
              <a:t>after</a:t>
            </a:r>
            <a:r>
              <a:rPr lang="fr-BE" dirty="0" smtClean="0">
                <a:solidFill>
                  <a:srgbClr val="0000FF"/>
                </a:solidFill>
              </a:rPr>
              <a:t> 2009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" y="3324259"/>
            <a:ext cx="4441908" cy="32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210355" y="5685233"/>
            <a:ext cx="3759076" cy="83099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BE" sz="1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Vinciguerra</a:t>
            </a:r>
            <a:r>
              <a:rPr lang="fr-BE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2015</a:t>
            </a:r>
            <a:r>
              <a:rPr lang="fr-B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B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Regional</a:t>
            </a:r>
            <a:r>
              <a:rPr lang="fr-B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air </a:t>
            </a:r>
            <a:r>
              <a:rPr lang="fr-B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fr-B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impacts of </a:t>
            </a:r>
            <a:r>
              <a:rPr lang="fr-B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hydraulic</a:t>
            </a:r>
            <a:r>
              <a:rPr lang="fr-B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fracturing</a:t>
            </a:r>
            <a:r>
              <a:rPr lang="fr-B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shale </a:t>
            </a:r>
            <a:r>
              <a:rPr lang="fr-B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fr-B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  <a:r>
              <a:rPr lang="fr-B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fr-B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Evidence </a:t>
            </a:r>
            <a:r>
              <a:rPr lang="fr-B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B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VOC observations, </a:t>
            </a:r>
            <a:r>
              <a:rPr lang="fr-BE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Atmospheric</a:t>
            </a:r>
            <a:r>
              <a:rPr lang="fr-BE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fr-BE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110, 144-150.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401640" y="4576538"/>
            <a:ext cx="3255901" cy="83099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BE" sz="1600" dirty="0" smtClean="0"/>
              <a:t>PAMS </a:t>
            </a:r>
            <a:r>
              <a:rPr lang="fr-BE" sz="1600" dirty="0" err="1" smtClean="0"/>
              <a:t>measurements</a:t>
            </a:r>
            <a:r>
              <a:rPr lang="fr-BE" sz="1600" dirty="0" smtClean="0"/>
              <a:t> at Essex, MD, </a:t>
            </a:r>
            <a:r>
              <a:rPr lang="fr-BE" sz="1600" dirty="0" err="1" smtClean="0"/>
              <a:t>located</a:t>
            </a:r>
            <a:r>
              <a:rPr lang="fr-BE" sz="1600" dirty="0" smtClean="0"/>
              <a:t> </a:t>
            </a:r>
            <a:r>
              <a:rPr lang="fr-BE" sz="1600" u="sng" dirty="0" err="1" smtClean="0">
                <a:solidFill>
                  <a:srgbClr val="FF0000"/>
                </a:solidFill>
              </a:rPr>
              <a:t>downwind</a:t>
            </a:r>
            <a:r>
              <a:rPr lang="fr-BE" sz="1600" dirty="0" smtClean="0"/>
              <a:t> </a:t>
            </a:r>
            <a:r>
              <a:rPr lang="fr-BE" sz="1600" dirty="0" err="1" smtClean="0"/>
              <a:t>from</a:t>
            </a:r>
            <a:r>
              <a:rPr lang="fr-BE" sz="1600" dirty="0" smtClean="0"/>
              <a:t> the </a:t>
            </a:r>
            <a:r>
              <a:rPr lang="fr-BE" sz="1600" dirty="0" err="1" smtClean="0"/>
              <a:t>giant</a:t>
            </a:r>
            <a:r>
              <a:rPr lang="fr-BE" sz="1600" dirty="0" smtClean="0"/>
              <a:t> Marcellus Shale </a:t>
            </a:r>
            <a:r>
              <a:rPr lang="fr-BE" sz="1600" dirty="0" err="1" smtClean="0"/>
              <a:t>play</a:t>
            </a:r>
            <a:r>
              <a:rPr lang="fr-BE" sz="1600" dirty="0" smtClean="0"/>
              <a:t> (WV, PA and NY)</a:t>
            </a:r>
            <a:endParaRPr lang="fr-BE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808827" y="3780355"/>
            <a:ext cx="2513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600" b="1" dirty="0" smtClean="0">
                <a:solidFill>
                  <a:schemeClr val="accent6"/>
                </a:solidFill>
              </a:rPr>
              <a:t>Marcellus Shale production</a:t>
            </a:r>
            <a:endParaRPr lang="fr-BE" sz="1600" b="1" dirty="0">
              <a:solidFill>
                <a:schemeClr val="accent6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3071004" y="4118909"/>
            <a:ext cx="1337094" cy="457629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449874" y="4319655"/>
            <a:ext cx="1758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600" b="1" dirty="0" smtClean="0">
                <a:solidFill>
                  <a:srgbClr val="0000FF"/>
                </a:solidFill>
              </a:rPr>
              <a:t>C</a:t>
            </a:r>
            <a:r>
              <a:rPr lang="fr-BE" sz="1600" b="1" baseline="-25000" dirty="0" smtClean="0">
                <a:solidFill>
                  <a:srgbClr val="0000FF"/>
                </a:solidFill>
              </a:rPr>
              <a:t>2</a:t>
            </a:r>
            <a:r>
              <a:rPr lang="fr-BE" sz="1600" b="1" dirty="0" smtClean="0">
                <a:solidFill>
                  <a:srgbClr val="0000FF"/>
                </a:solidFill>
              </a:rPr>
              <a:t>H</a:t>
            </a:r>
            <a:r>
              <a:rPr lang="fr-BE" sz="1600" b="1" baseline="-25000" dirty="0" smtClean="0">
                <a:solidFill>
                  <a:srgbClr val="0000FF"/>
                </a:solidFill>
              </a:rPr>
              <a:t>6</a:t>
            </a:r>
            <a:r>
              <a:rPr lang="fr-BE" sz="1600" b="1" dirty="0" smtClean="0">
                <a:solidFill>
                  <a:srgbClr val="0000FF"/>
                </a:solidFill>
              </a:rPr>
              <a:t>/TNMOC ratio</a:t>
            </a:r>
            <a:endParaRPr lang="fr-BE" sz="1600" b="1" dirty="0">
              <a:solidFill>
                <a:srgbClr val="0000FF"/>
              </a:solidFill>
            </a:endParaRPr>
          </a:p>
        </p:txBody>
      </p:sp>
      <p:cxnSp>
        <p:nvCxnSpPr>
          <p:cNvPr id="16" name="Connecteur droit avec flèche 15"/>
          <p:cNvCxnSpPr>
            <a:stCxn id="14" idx="2"/>
          </p:cNvCxnSpPr>
          <p:nvPr/>
        </p:nvCxnSpPr>
        <p:spPr>
          <a:xfrm>
            <a:off x="2329282" y="4658209"/>
            <a:ext cx="741722" cy="48313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ethane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</a:t>
            </a:r>
            <a:endParaRPr lang="fr-BE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047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7"/>
          <p:cNvSpPr txBox="1">
            <a:spLocks/>
          </p:cNvSpPr>
          <p:nvPr/>
        </p:nvSpPr>
        <p:spPr>
          <a:xfrm>
            <a:off x="3205818" y="6628717"/>
            <a:ext cx="2732365" cy="20479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tx1"/>
                </a:solidFill>
              </a:rPr>
              <a:t>NDACC-IRWG Meeting 2015, Toronto, June 11</a:t>
            </a:r>
            <a:endParaRPr lang="fr-BE" sz="1000" b="1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1459" y="1513091"/>
            <a:ext cx="8141082" cy="383181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b="1" u="sng" dirty="0" smtClean="0"/>
              <a:t>Cause of the C</a:t>
            </a:r>
            <a:r>
              <a:rPr lang="fr-BE" b="1" u="sng" baseline="-25000" dirty="0" smtClean="0"/>
              <a:t>2</a:t>
            </a:r>
            <a:r>
              <a:rPr lang="fr-BE" b="1" u="sng" dirty="0" smtClean="0"/>
              <a:t>H</a:t>
            </a:r>
            <a:r>
              <a:rPr lang="fr-BE" b="1" u="sng" baseline="-25000" dirty="0" smtClean="0"/>
              <a:t>6</a:t>
            </a:r>
            <a:r>
              <a:rPr lang="fr-BE" b="1" u="sng" dirty="0" smtClean="0"/>
              <a:t> </a:t>
            </a:r>
            <a:r>
              <a:rPr lang="fr-BE" b="1" u="sng" dirty="0" err="1" smtClean="0"/>
              <a:t>rise</a:t>
            </a:r>
            <a:r>
              <a:rPr lang="fr-BE" b="1" u="sng" dirty="0" smtClean="0"/>
              <a:t> </a:t>
            </a:r>
            <a:r>
              <a:rPr lang="fr-BE" b="1" u="sng" dirty="0" err="1" smtClean="0"/>
              <a:t>from</a:t>
            </a:r>
            <a:r>
              <a:rPr lang="fr-BE" b="1" u="sng" dirty="0" smtClean="0"/>
              <a:t> 2009 </a:t>
            </a:r>
            <a:r>
              <a:rPr lang="fr-BE" b="1" u="sng" dirty="0" err="1" smtClean="0"/>
              <a:t>onwards</a:t>
            </a:r>
            <a:r>
              <a:rPr lang="fr-BE" b="1" u="sng" dirty="0" smtClean="0"/>
              <a:t>?</a:t>
            </a:r>
          </a:p>
          <a:p>
            <a:endParaRPr lang="fr-BE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 smtClean="0">
                <a:solidFill>
                  <a:srgbClr val="00B050"/>
                </a:solidFill>
              </a:rPr>
              <a:t>Product of </a:t>
            </a:r>
            <a:r>
              <a:rPr lang="fr-BE" b="1" dirty="0" err="1" smtClean="0">
                <a:solidFill>
                  <a:srgbClr val="00B050"/>
                </a:solidFill>
              </a:rPr>
              <a:t>enhanced</a:t>
            </a:r>
            <a:r>
              <a:rPr lang="fr-BE" b="1" dirty="0" smtClean="0">
                <a:solidFill>
                  <a:srgbClr val="00B050"/>
                </a:solidFill>
              </a:rPr>
              <a:t> fugitive </a:t>
            </a:r>
            <a:r>
              <a:rPr lang="fr-BE" b="1" dirty="0" err="1" smtClean="0">
                <a:solidFill>
                  <a:srgbClr val="00B050"/>
                </a:solidFill>
              </a:rPr>
              <a:t>emissions</a:t>
            </a:r>
            <a:r>
              <a:rPr lang="fr-BE" b="1" dirty="0" smtClean="0">
                <a:solidFill>
                  <a:srgbClr val="00B050"/>
                </a:solidFill>
              </a:rPr>
              <a:t>?</a:t>
            </a:r>
          </a:p>
          <a:p>
            <a:endParaRPr lang="fr-BE" b="1" dirty="0" smtClean="0">
              <a:solidFill>
                <a:srgbClr val="00B05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BE" dirty="0"/>
              <a:t>M</a:t>
            </a:r>
            <a:r>
              <a:rPr lang="fr-BE" dirty="0" smtClean="0"/>
              <a:t>ay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linked</a:t>
            </a:r>
            <a:r>
              <a:rPr lang="fr-BE" dirty="0" smtClean="0"/>
              <a:t> to the </a:t>
            </a:r>
            <a:r>
              <a:rPr lang="fr-BE" dirty="0" err="1" smtClean="0"/>
              <a:t>recent</a:t>
            </a:r>
            <a:r>
              <a:rPr lang="fr-BE" dirty="0" smtClean="0"/>
              <a:t> massive </a:t>
            </a:r>
            <a:r>
              <a:rPr lang="fr-BE" dirty="0" err="1" smtClean="0"/>
              <a:t>growth</a:t>
            </a:r>
            <a:r>
              <a:rPr lang="fr-BE" dirty="0" smtClean="0"/>
              <a:t> in the </a:t>
            </a:r>
            <a:r>
              <a:rPr lang="fr-BE" b="1" u="sng" dirty="0" smtClean="0"/>
              <a:t>exploitation of shale </a:t>
            </a:r>
            <a:r>
              <a:rPr lang="fr-BE" b="1" u="sng" dirty="0" err="1" smtClean="0"/>
              <a:t>gas</a:t>
            </a:r>
            <a:r>
              <a:rPr lang="fr-BE" b="1" u="sng" dirty="0" smtClean="0"/>
              <a:t> and </a:t>
            </a:r>
            <a:r>
              <a:rPr lang="fr-BE" b="1" u="sng" dirty="0" err="1" smtClean="0"/>
              <a:t>tight</a:t>
            </a:r>
            <a:r>
              <a:rPr lang="fr-BE" b="1" u="sng" dirty="0" smtClean="0"/>
              <a:t> </a:t>
            </a:r>
            <a:r>
              <a:rPr lang="fr-BE" b="1" u="sng" dirty="0" err="1" smtClean="0"/>
              <a:t>oil</a:t>
            </a:r>
            <a:r>
              <a:rPr lang="fr-BE" b="1" u="sng" dirty="0" smtClean="0"/>
              <a:t> </a:t>
            </a:r>
            <a:r>
              <a:rPr lang="fr-BE" b="1" u="sng" dirty="0" err="1" smtClean="0"/>
              <a:t>reservoirs</a:t>
            </a:r>
            <a:r>
              <a:rPr lang="fr-BE" dirty="0" smtClean="0"/>
              <a:t>, </a:t>
            </a:r>
            <a:r>
              <a:rPr lang="fr-BE" dirty="0" err="1" smtClean="0"/>
              <a:t>especially</a:t>
            </a:r>
            <a:r>
              <a:rPr lang="fr-BE" dirty="0" smtClean="0"/>
              <a:t> in </a:t>
            </a:r>
            <a:r>
              <a:rPr lang="fr-BE" dirty="0" err="1" smtClean="0"/>
              <a:t>North</a:t>
            </a:r>
            <a:r>
              <a:rPr lang="fr-BE" dirty="0" smtClean="0"/>
              <a:t> </a:t>
            </a:r>
            <a:r>
              <a:rPr lang="fr-BE" dirty="0" err="1" smtClean="0"/>
              <a:t>America</a:t>
            </a:r>
            <a:endParaRPr lang="fr-BE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BE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BE" dirty="0" err="1" smtClean="0"/>
              <a:t>Increases</a:t>
            </a:r>
            <a:r>
              <a:rPr lang="fr-BE" dirty="0" smtClean="0"/>
              <a:t> of </a:t>
            </a:r>
            <a:r>
              <a:rPr lang="fr-BE" dirty="0" err="1" smtClean="0"/>
              <a:t>hydrocarbons</a:t>
            </a:r>
            <a:r>
              <a:rPr lang="fr-BE" dirty="0" smtClean="0"/>
              <a:t> </a:t>
            </a:r>
            <a:r>
              <a:rPr lang="fr-BE" dirty="0" err="1" smtClean="0"/>
              <a:t>related</a:t>
            </a:r>
            <a:r>
              <a:rPr lang="fr-BE" dirty="0" smtClean="0"/>
              <a:t> to </a:t>
            </a:r>
            <a:r>
              <a:rPr lang="fr-BE" dirty="0" err="1" smtClean="0"/>
              <a:t>oil</a:t>
            </a:r>
            <a:r>
              <a:rPr lang="fr-BE" dirty="0" smtClean="0"/>
              <a:t> and </a:t>
            </a:r>
            <a:r>
              <a:rPr lang="fr-BE" dirty="0" err="1" smtClean="0"/>
              <a:t>gas</a:t>
            </a:r>
            <a:r>
              <a:rPr lang="fr-BE" dirty="0" smtClean="0"/>
              <a:t> industries are </a:t>
            </a:r>
            <a:r>
              <a:rPr lang="fr-BE" dirty="0" err="1" smtClean="0"/>
              <a:t>detected</a:t>
            </a:r>
            <a:r>
              <a:rPr lang="fr-BE" dirty="0" smtClean="0"/>
              <a:t> over </a:t>
            </a:r>
            <a:r>
              <a:rPr lang="fr-BE" dirty="0" err="1" smtClean="0"/>
              <a:t>North</a:t>
            </a:r>
            <a:r>
              <a:rPr lang="fr-BE" dirty="0" smtClean="0"/>
              <a:t> American </a:t>
            </a:r>
            <a:r>
              <a:rPr lang="fr-BE" dirty="0" err="1" smtClean="0"/>
              <a:t>regions</a:t>
            </a:r>
            <a:r>
              <a:rPr lang="fr-BE" dirty="0" smtClean="0"/>
              <a:t> </a:t>
            </a:r>
            <a:r>
              <a:rPr lang="fr-BE" dirty="0" err="1" smtClean="0"/>
              <a:t>where</a:t>
            </a:r>
            <a:r>
              <a:rPr lang="fr-BE" dirty="0" smtClean="0"/>
              <a:t> the </a:t>
            </a:r>
            <a:r>
              <a:rPr lang="fr-BE" dirty="0" err="1" smtClean="0"/>
              <a:t>drilling</a:t>
            </a:r>
            <a:r>
              <a:rPr lang="fr-BE" dirty="0" smtClean="0"/>
              <a:t> </a:t>
            </a:r>
            <a:r>
              <a:rPr lang="fr-BE" dirty="0" err="1" smtClean="0"/>
              <a:t>productivity</a:t>
            </a:r>
            <a:r>
              <a:rPr lang="fr-BE" dirty="0" smtClean="0"/>
              <a:t> </a:t>
            </a:r>
            <a:r>
              <a:rPr lang="fr-BE" dirty="0" err="1" smtClean="0"/>
              <a:t>began</a:t>
            </a:r>
            <a:r>
              <a:rPr lang="fr-BE" dirty="0" smtClean="0"/>
              <a:t> to </a:t>
            </a:r>
            <a:r>
              <a:rPr lang="fr-BE" dirty="0" err="1" smtClean="0"/>
              <a:t>grow</a:t>
            </a:r>
            <a:r>
              <a:rPr lang="fr-BE" dirty="0" smtClean="0"/>
              <a:t> </a:t>
            </a:r>
            <a:r>
              <a:rPr lang="fr-BE" dirty="0" err="1" smtClean="0"/>
              <a:t>rapidly</a:t>
            </a:r>
            <a:r>
              <a:rPr lang="fr-BE" dirty="0" smtClean="0"/>
              <a:t> </a:t>
            </a:r>
            <a:r>
              <a:rPr lang="fr-BE" dirty="0" err="1" smtClean="0"/>
              <a:t>after</a:t>
            </a:r>
            <a:r>
              <a:rPr lang="fr-BE" dirty="0" smtClean="0"/>
              <a:t> 2009</a:t>
            </a:r>
          </a:p>
          <a:p>
            <a:pPr lvl="1"/>
            <a:endParaRPr lang="fr-BE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BE" dirty="0" err="1" smtClean="0">
                <a:solidFill>
                  <a:srgbClr val="0000FF"/>
                </a:solidFill>
              </a:rPr>
              <a:t>Could</a:t>
            </a:r>
            <a:r>
              <a:rPr lang="fr-BE" dirty="0" smtClean="0">
                <a:solidFill>
                  <a:srgbClr val="0000FF"/>
                </a:solidFill>
              </a:rPr>
              <a:t> </a:t>
            </a:r>
            <a:r>
              <a:rPr lang="fr-BE" dirty="0" err="1" smtClean="0">
                <a:solidFill>
                  <a:srgbClr val="0000FF"/>
                </a:solidFill>
              </a:rPr>
              <a:t>represent</a:t>
            </a:r>
            <a:r>
              <a:rPr lang="fr-BE" dirty="0" smtClean="0">
                <a:solidFill>
                  <a:srgbClr val="0000FF"/>
                </a:solidFill>
              </a:rPr>
              <a:t> a change in C</a:t>
            </a:r>
            <a:r>
              <a:rPr lang="fr-BE" baseline="-25000" dirty="0" smtClean="0">
                <a:solidFill>
                  <a:srgbClr val="0000FF"/>
                </a:solidFill>
              </a:rPr>
              <a:t>2</a:t>
            </a:r>
            <a:r>
              <a:rPr lang="fr-BE" dirty="0" smtClean="0">
                <a:solidFill>
                  <a:srgbClr val="0000FF"/>
                </a:solidFill>
              </a:rPr>
              <a:t>H</a:t>
            </a:r>
            <a:r>
              <a:rPr lang="fr-BE" baseline="-25000" dirty="0" smtClean="0">
                <a:solidFill>
                  <a:srgbClr val="0000FF"/>
                </a:solidFill>
              </a:rPr>
              <a:t>6</a:t>
            </a:r>
            <a:r>
              <a:rPr lang="fr-BE" dirty="0" smtClean="0">
                <a:solidFill>
                  <a:srgbClr val="0000FF"/>
                </a:solidFill>
              </a:rPr>
              <a:t> </a:t>
            </a:r>
            <a:r>
              <a:rPr lang="fr-BE" dirty="0" err="1" smtClean="0">
                <a:solidFill>
                  <a:srgbClr val="0000FF"/>
                </a:solidFill>
              </a:rPr>
              <a:t>throughout</a:t>
            </a:r>
            <a:r>
              <a:rPr lang="fr-BE" dirty="0" smtClean="0">
                <a:solidFill>
                  <a:srgbClr val="0000FF"/>
                </a:solidFill>
              </a:rPr>
              <a:t> the </a:t>
            </a:r>
            <a:r>
              <a:rPr lang="fr-BE" dirty="0" err="1" smtClean="0">
                <a:solidFill>
                  <a:srgbClr val="0000FF"/>
                </a:solidFill>
              </a:rPr>
              <a:t>Northern</a:t>
            </a:r>
            <a:r>
              <a:rPr lang="fr-BE" dirty="0" smtClean="0">
                <a:solidFill>
                  <a:srgbClr val="0000FF"/>
                </a:solidFill>
              </a:rPr>
              <a:t> </a:t>
            </a:r>
            <a:r>
              <a:rPr lang="fr-BE" dirty="0" err="1" smtClean="0">
                <a:solidFill>
                  <a:srgbClr val="0000FF"/>
                </a:solidFill>
              </a:rPr>
              <a:t>Hemisphere</a:t>
            </a:r>
            <a:endParaRPr lang="fr-BE" dirty="0" smtClean="0">
              <a:solidFill>
                <a:srgbClr val="0000FF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BE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BE" b="1" u="sng" dirty="0" smtClean="0">
                <a:solidFill>
                  <a:srgbClr val="0000FF"/>
                </a:solidFill>
              </a:rPr>
              <a:t>FTIR and ACE-FTS</a:t>
            </a:r>
            <a:r>
              <a:rPr lang="fr-BE" dirty="0" smtClean="0">
                <a:solidFill>
                  <a:srgbClr val="0000FF"/>
                </a:solidFill>
              </a:rPr>
              <a:t> </a:t>
            </a:r>
            <a:r>
              <a:rPr lang="fr-BE" dirty="0" err="1" smtClean="0">
                <a:solidFill>
                  <a:srgbClr val="0000FF"/>
                </a:solidFill>
              </a:rPr>
              <a:t>measurements</a:t>
            </a:r>
            <a:r>
              <a:rPr lang="fr-BE" dirty="0" smtClean="0">
                <a:solidFill>
                  <a:srgbClr val="0000FF"/>
                </a:solidFill>
              </a:rPr>
              <a:t> </a:t>
            </a:r>
            <a:r>
              <a:rPr lang="fr-BE" dirty="0">
                <a:solidFill>
                  <a:srgbClr val="0000FF"/>
                </a:solidFill>
              </a:rPr>
              <a:t>over </a:t>
            </a:r>
            <a:r>
              <a:rPr lang="fr-BE" dirty="0" err="1">
                <a:solidFill>
                  <a:srgbClr val="0000FF"/>
                </a:solidFill>
              </a:rPr>
              <a:t>North</a:t>
            </a:r>
            <a:r>
              <a:rPr lang="fr-BE" dirty="0">
                <a:solidFill>
                  <a:srgbClr val="0000FF"/>
                </a:solidFill>
              </a:rPr>
              <a:t> </a:t>
            </a:r>
            <a:r>
              <a:rPr lang="fr-BE" dirty="0" err="1">
                <a:solidFill>
                  <a:srgbClr val="0000FF"/>
                </a:solidFill>
              </a:rPr>
              <a:t>America</a:t>
            </a:r>
            <a:r>
              <a:rPr lang="fr-BE" dirty="0">
                <a:solidFill>
                  <a:srgbClr val="0000FF"/>
                </a:solidFill>
              </a:rPr>
              <a:t> </a:t>
            </a:r>
            <a:r>
              <a:rPr lang="fr-BE" dirty="0" smtClean="0">
                <a:solidFill>
                  <a:srgbClr val="0000FF"/>
                </a:solidFill>
              </a:rPr>
              <a:t>support </a:t>
            </a:r>
            <a:r>
              <a:rPr lang="fr-BE" dirty="0" err="1" smtClean="0">
                <a:solidFill>
                  <a:srgbClr val="0000FF"/>
                </a:solidFill>
              </a:rPr>
              <a:t>this</a:t>
            </a:r>
            <a:r>
              <a:rPr lang="fr-BE" dirty="0" smtClean="0">
                <a:solidFill>
                  <a:srgbClr val="0000FF"/>
                </a:solidFill>
              </a:rPr>
              <a:t> </a:t>
            </a:r>
            <a:r>
              <a:rPr lang="fr-BE" dirty="0" err="1" smtClean="0">
                <a:solidFill>
                  <a:srgbClr val="0000FF"/>
                </a:solidFill>
              </a:rPr>
              <a:t>hypothesis</a:t>
            </a:r>
            <a:endParaRPr lang="fr-BE" dirty="0">
              <a:solidFill>
                <a:srgbClr val="0000FF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927022" y="5865348"/>
            <a:ext cx="3294235" cy="3693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dirty="0" smtClean="0"/>
              <a:t>Toronto, Boulder, </a:t>
            </a:r>
            <a:r>
              <a:rPr lang="fr-BE" dirty="0" err="1" smtClean="0"/>
              <a:t>Thule</a:t>
            </a:r>
            <a:r>
              <a:rPr lang="fr-BE" dirty="0" smtClean="0"/>
              <a:t>, Eureka…</a:t>
            </a:r>
          </a:p>
        </p:txBody>
      </p:sp>
      <p:cxnSp>
        <p:nvCxnSpPr>
          <p:cNvPr id="8" name="Connecteur en angle 7"/>
          <p:cNvCxnSpPr>
            <a:endCxn id="2" idx="1"/>
          </p:cNvCxnSpPr>
          <p:nvPr/>
        </p:nvCxnSpPr>
        <p:spPr>
          <a:xfrm>
            <a:off x="1319842" y="5344909"/>
            <a:ext cx="1607180" cy="705105"/>
          </a:xfrm>
          <a:prstGeom prst="bent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ethane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</a:t>
            </a:r>
            <a:endParaRPr lang="fr-BE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47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7"/>
          <p:cNvSpPr txBox="1">
            <a:spLocks/>
          </p:cNvSpPr>
          <p:nvPr/>
        </p:nvSpPr>
        <p:spPr>
          <a:xfrm>
            <a:off x="3205818" y="6628717"/>
            <a:ext cx="2732365" cy="20479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tx1"/>
                </a:solidFill>
              </a:rPr>
              <a:t>NDACC-IRWG Meeting 2015, Toronto, June 11</a:t>
            </a:r>
            <a:endParaRPr lang="fr-BE" sz="1000" b="1" dirty="0">
              <a:solidFill>
                <a:schemeClr val="tx1"/>
              </a:solidFill>
            </a:endParaRPr>
          </a:p>
        </p:txBody>
      </p:sp>
      <p:pic>
        <p:nvPicPr>
          <p:cNvPr id="5123" name="Picture 3" descr="C:\Users\franco\hubiC\Documents\C2H6_timeseries\C2H6_apriori_Thule_part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27" y="1449000"/>
            <a:ext cx="6884947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52140" y="5827455"/>
            <a:ext cx="7639720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BE" dirty="0" smtClean="0"/>
              <a:t>=&gt; Large </a:t>
            </a:r>
            <a:r>
              <a:rPr lang="fr-BE" dirty="0" err="1" smtClean="0"/>
              <a:t>discrepancies</a:t>
            </a:r>
            <a:r>
              <a:rPr lang="fr-BE" dirty="0" smtClean="0"/>
              <a:t> </a:t>
            </a:r>
            <a:r>
              <a:rPr lang="fr-BE" dirty="0" err="1" smtClean="0"/>
              <a:t>between</a:t>
            </a:r>
            <a:r>
              <a:rPr lang="fr-BE" dirty="0" smtClean="0"/>
              <a:t> </a:t>
            </a:r>
            <a:r>
              <a:rPr lang="fr-BE" b="1" dirty="0" smtClean="0">
                <a:solidFill>
                  <a:srgbClr val="0000FF"/>
                </a:solidFill>
              </a:rPr>
              <a:t>WACCM</a:t>
            </a:r>
            <a:r>
              <a:rPr lang="fr-BE" dirty="0" smtClean="0"/>
              <a:t>, and </a:t>
            </a:r>
            <a:r>
              <a:rPr lang="fr-BE" b="1" dirty="0" smtClean="0">
                <a:solidFill>
                  <a:srgbClr val="00B050"/>
                </a:solidFill>
              </a:rPr>
              <a:t>CHASER</a:t>
            </a:r>
            <a:r>
              <a:rPr lang="fr-BE" dirty="0" smtClean="0"/>
              <a:t> and </a:t>
            </a:r>
            <a:r>
              <a:rPr lang="fr-BE" b="1" dirty="0" smtClean="0">
                <a:solidFill>
                  <a:srgbClr val="7030A0"/>
                </a:solidFill>
              </a:rPr>
              <a:t>GEOS-</a:t>
            </a:r>
            <a:r>
              <a:rPr lang="fr-BE" b="1" dirty="0" err="1" smtClean="0">
                <a:solidFill>
                  <a:srgbClr val="7030A0"/>
                </a:solidFill>
              </a:rPr>
              <a:t>Chem</a:t>
            </a:r>
            <a:r>
              <a:rPr lang="fr-BE" dirty="0" smtClean="0"/>
              <a:t> profiles</a:t>
            </a:r>
            <a:endParaRPr lang="fr-BE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544949" y="4555061"/>
            <a:ext cx="13716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ethane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</a:t>
            </a:r>
            <a:endParaRPr lang="fr-BE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10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7"/>
          <p:cNvSpPr txBox="1">
            <a:spLocks/>
          </p:cNvSpPr>
          <p:nvPr/>
        </p:nvSpPr>
        <p:spPr>
          <a:xfrm>
            <a:off x="3205818" y="6628717"/>
            <a:ext cx="2732365" cy="20479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tx1"/>
                </a:solidFill>
              </a:rPr>
              <a:t>NDACC-IRWG Meeting 2015, Toronto, June 11</a:t>
            </a:r>
            <a:endParaRPr lang="fr-BE" sz="1000" b="1" dirty="0">
              <a:solidFill>
                <a:schemeClr val="tx1"/>
              </a:solidFill>
            </a:endParaRPr>
          </a:p>
        </p:txBody>
      </p:sp>
      <p:pic>
        <p:nvPicPr>
          <p:cNvPr id="6147" name="Picture 3" descr="C:\Users\franco\hubiC\Documents\C2H6_timeseries\C2H6_apriori_Thule_part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27" y="1449000"/>
            <a:ext cx="6884946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66137" y="5723940"/>
            <a:ext cx="8411726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BE" dirty="0" smtClean="0"/>
              <a:t>=&gt; </a:t>
            </a:r>
            <a:r>
              <a:rPr lang="fr-BE" b="1" dirty="0" smtClean="0">
                <a:solidFill>
                  <a:srgbClr val="00B0F0"/>
                </a:solidFill>
              </a:rPr>
              <a:t>WACCM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scaled</a:t>
            </a:r>
            <a:r>
              <a:rPr lang="fr-BE" dirty="0" smtClean="0"/>
              <a:t> by a constant factor to match the </a:t>
            </a:r>
            <a:r>
              <a:rPr lang="fr-BE" b="1" dirty="0" smtClean="0">
                <a:solidFill>
                  <a:srgbClr val="00B050"/>
                </a:solidFill>
              </a:rPr>
              <a:t>CHASER</a:t>
            </a:r>
            <a:r>
              <a:rPr lang="fr-BE" dirty="0" smtClean="0"/>
              <a:t> and </a:t>
            </a:r>
            <a:r>
              <a:rPr lang="fr-BE" b="1" dirty="0" smtClean="0">
                <a:solidFill>
                  <a:srgbClr val="7030A0"/>
                </a:solidFill>
              </a:rPr>
              <a:t>GEOS-</a:t>
            </a:r>
            <a:r>
              <a:rPr lang="fr-BE" b="1" dirty="0" err="1" smtClean="0">
                <a:solidFill>
                  <a:srgbClr val="7030A0"/>
                </a:solidFill>
              </a:rPr>
              <a:t>Chem</a:t>
            </a:r>
            <a:r>
              <a:rPr lang="fr-BE" dirty="0" smtClean="0"/>
              <a:t> profiles</a:t>
            </a:r>
            <a:endParaRPr lang="fr-BE" dirty="0"/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2583922" y="4411643"/>
            <a:ext cx="1257300" cy="816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ethane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</a:t>
            </a:r>
            <a:endParaRPr lang="fr-BE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31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7"/>
          <p:cNvSpPr txBox="1">
            <a:spLocks/>
          </p:cNvSpPr>
          <p:nvPr/>
        </p:nvSpPr>
        <p:spPr>
          <a:xfrm>
            <a:off x="3205818" y="6628717"/>
            <a:ext cx="2732365" cy="20479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tx1"/>
                </a:solidFill>
              </a:rPr>
              <a:t>NDACC-IRWG Meeting 2015, Toronto, June 11</a:t>
            </a:r>
            <a:endParaRPr lang="fr-BE" sz="1000" b="1" dirty="0">
              <a:solidFill>
                <a:schemeClr val="tx1"/>
              </a:solidFill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99" y="1269000"/>
            <a:ext cx="7013602" cy="432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51950" y="4727275"/>
            <a:ext cx="2278909" cy="4393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Flèche droite 11"/>
          <p:cNvSpPr/>
          <p:nvPr/>
        </p:nvSpPr>
        <p:spPr>
          <a:xfrm rot="10800000">
            <a:off x="7571381" y="4833643"/>
            <a:ext cx="1094014" cy="220436"/>
          </a:xfrm>
          <a:prstGeom prst="rightArrow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ethane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</a:t>
            </a:r>
            <a:endParaRPr lang="fr-BE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894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7"/>
          <p:cNvSpPr txBox="1">
            <a:spLocks/>
          </p:cNvSpPr>
          <p:nvPr/>
        </p:nvSpPr>
        <p:spPr>
          <a:xfrm>
            <a:off x="3205818" y="6628717"/>
            <a:ext cx="2732365" cy="20479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tx1"/>
                </a:solidFill>
              </a:rPr>
              <a:t>NDACC-IRWG Meeting 2015, Toronto, June 11</a:t>
            </a:r>
            <a:endParaRPr lang="fr-BE" sz="1000" b="1" dirty="0">
              <a:solidFill>
                <a:schemeClr val="tx1"/>
              </a:solidFill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56" y="1269000"/>
            <a:ext cx="6963689" cy="4320000"/>
          </a:xfrm>
          <a:prstGeom prst="rect">
            <a:avLst/>
          </a:prstGeom>
        </p:spPr>
      </p:pic>
      <p:sp>
        <p:nvSpPr>
          <p:cNvPr id="7" name="Flèche droite 6"/>
          <p:cNvSpPr/>
          <p:nvPr/>
        </p:nvSpPr>
        <p:spPr>
          <a:xfrm rot="10800000">
            <a:off x="7844491" y="4881590"/>
            <a:ext cx="1094014" cy="220436"/>
          </a:xfrm>
          <a:prstGeom prst="rightArrow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Rectangle 1"/>
          <p:cNvSpPr/>
          <p:nvPr/>
        </p:nvSpPr>
        <p:spPr>
          <a:xfrm>
            <a:off x="5524135" y="4796287"/>
            <a:ext cx="2265517" cy="3862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ethane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</a:t>
            </a:r>
            <a:endParaRPr lang="fr-BE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043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-7970"/>
            <a:ext cx="9144000" cy="228780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</a:t>
            </a:r>
            <a:r>
              <a:rPr lang="fr-BE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ethane</a:t>
            </a:r>
            <a:r>
              <a:rPr lang="fr-BE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</a:t>
            </a:r>
            <a:r>
              <a:rPr lang="fr-BE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above</a:t>
            </a:r>
            <a:r>
              <a:rPr lang="fr-BE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</a:t>
            </a:r>
            <a:r>
              <a:rPr lang="fr-BE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</a:t>
            </a:r>
            <a:r>
              <a:rPr lang="fr-BE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fr-BE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</a:t>
            </a:r>
            <a:r>
              <a:rPr lang="fr-BE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</a:t>
            </a:r>
            <a:r>
              <a:rPr lang="fr-BE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FTIR </a:t>
            </a:r>
            <a:r>
              <a:rPr lang="fr-BE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measurements</a:t>
            </a:r>
            <a:r>
              <a:rPr lang="fr-BE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model simulations</a:t>
            </a:r>
          </a:p>
          <a:p>
            <a:pPr algn="ctr"/>
            <a:endParaRPr lang="fr-BE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BE" sz="1600" u="sng" dirty="0" smtClean="0"/>
              <a:t>B. Franco</a:t>
            </a:r>
            <a:r>
              <a:rPr lang="fr-BE" sz="1600" baseline="30000" dirty="0" smtClean="0"/>
              <a:t>1</a:t>
            </a:r>
            <a:r>
              <a:rPr lang="fr-BE" sz="1600" dirty="0" smtClean="0"/>
              <a:t>, W. Bader</a:t>
            </a:r>
            <a:r>
              <a:rPr lang="fr-BE" sz="1600" baseline="30000" dirty="0" smtClean="0"/>
              <a:t>1</a:t>
            </a:r>
            <a:r>
              <a:rPr lang="fr-BE" sz="1600" dirty="0" smtClean="0"/>
              <a:t>, E. Mahieu</a:t>
            </a:r>
            <a:r>
              <a:rPr lang="fr-BE" sz="1600" baseline="30000" dirty="0" smtClean="0"/>
              <a:t>1</a:t>
            </a:r>
            <a:r>
              <a:rPr lang="fr-BE" sz="1600" dirty="0" smtClean="0"/>
              <a:t>, </a:t>
            </a:r>
            <a:r>
              <a:rPr lang="fr-BE" sz="1600" dirty="0" smtClean="0"/>
              <a:t>B. Bovy</a:t>
            </a:r>
            <a:r>
              <a:rPr lang="fr-BE" sz="1600" baseline="30000" dirty="0" smtClean="0"/>
              <a:t>1</a:t>
            </a:r>
            <a:r>
              <a:rPr lang="fr-BE" sz="1600" dirty="0" smtClean="0"/>
              <a:t>, E</a:t>
            </a:r>
            <a:r>
              <a:rPr lang="fr-BE" sz="1600" dirty="0" smtClean="0"/>
              <a:t>. V. Fischer</a:t>
            </a:r>
            <a:r>
              <a:rPr lang="fr-BE" sz="1600" baseline="30000" dirty="0" smtClean="0"/>
              <a:t>2</a:t>
            </a:r>
            <a:r>
              <a:rPr lang="fr-BE" sz="1600" dirty="0" smtClean="0"/>
              <a:t>, Z. A. Tzompa-Sosa</a:t>
            </a:r>
            <a:r>
              <a:rPr lang="fr-BE" sz="1600" baseline="30000" dirty="0" smtClean="0"/>
              <a:t>2</a:t>
            </a:r>
            <a:r>
              <a:rPr lang="fr-BE" sz="1600" dirty="0" smtClean="0"/>
              <a:t>, K. Strong</a:t>
            </a:r>
            <a:r>
              <a:rPr lang="fr-BE" sz="1600" baseline="30000" dirty="0" smtClean="0"/>
              <a:t>3</a:t>
            </a:r>
            <a:r>
              <a:rPr lang="fr-BE" sz="1600" dirty="0" smtClean="0"/>
              <a:t>, S. Conway</a:t>
            </a:r>
            <a:r>
              <a:rPr lang="fr-BE" sz="1600" baseline="30000" dirty="0" smtClean="0"/>
              <a:t>3</a:t>
            </a:r>
            <a:r>
              <a:rPr lang="fr-BE" sz="1600" dirty="0" smtClean="0"/>
              <a:t>,</a:t>
            </a:r>
          </a:p>
          <a:p>
            <a:pPr algn="ctr"/>
            <a:r>
              <a:rPr lang="fr-BE" sz="1600" dirty="0" smtClean="0"/>
              <a:t>J. W. Hannigan</a:t>
            </a:r>
            <a:r>
              <a:rPr lang="fr-BE" sz="1600" baseline="30000" dirty="0" smtClean="0"/>
              <a:t>4</a:t>
            </a:r>
            <a:r>
              <a:rPr lang="fr-BE" sz="1600" dirty="0" smtClean="0"/>
              <a:t>, E. Nussbaumer</a:t>
            </a:r>
            <a:r>
              <a:rPr lang="fr-BE" sz="1600" baseline="30000" dirty="0" smtClean="0"/>
              <a:t>4</a:t>
            </a:r>
            <a:r>
              <a:rPr lang="fr-BE" sz="1600" dirty="0" smtClean="0"/>
              <a:t>, K. Sudo</a:t>
            </a:r>
            <a:r>
              <a:rPr lang="fr-BE" sz="1600" baseline="30000" dirty="0" smtClean="0"/>
              <a:t>5</a:t>
            </a:r>
            <a:r>
              <a:rPr lang="fr-BE" sz="1600" dirty="0" smtClean="0"/>
              <a:t>, P. F. Bernath</a:t>
            </a:r>
            <a:r>
              <a:rPr lang="fr-BE" sz="1600" baseline="30000" dirty="0" smtClean="0"/>
              <a:t>6,7,8</a:t>
            </a:r>
            <a:r>
              <a:rPr lang="fr-BE" sz="1600" dirty="0" smtClean="0"/>
              <a:t>, C. D. Boone</a:t>
            </a:r>
            <a:r>
              <a:rPr lang="fr-BE" sz="1600" baseline="30000" dirty="0"/>
              <a:t>8</a:t>
            </a:r>
            <a:r>
              <a:rPr lang="fr-BE" sz="1600" dirty="0" smtClean="0"/>
              <a:t> &amp; K. A. Walker</a:t>
            </a:r>
            <a:r>
              <a:rPr lang="fr-BE" sz="1600" baseline="30000" dirty="0" smtClean="0"/>
              <a:t>3,8</a:t>
            </a:r>
          </a:p>
          <a:p>
            <a:pPr algn="ctr"/>
            <a:endParaRPr lang="fr-BE" sz="1600" baseline="30000" dirty="0" smtClean="0"/>
          </a:p>
          <a:p>
            <a:pPr algn="ctr"/>
            <a:r>
              <a:rPr lang="fr-BE" sz="1400" baseline="30000" dirty="0" smtClean="0"/>
              <a:t>1</a:t>
            </a:r>
            <a:r>
              <a:rPr lang="fr-BE" sz="1400" dirty="0" smtClean="0"/>
              <a:t>University of Liège (</a:t>
            </a:r>
            <a:r>
              <a:rPr lang="fr-BE" sz="1400" dirty="0" smtClean="0">
                <a:hlinkClick r:id="rId3"/>
              </a:rPr>
              <a:t>bruno.franco@ulg.ac.be</a:t>
            </a:r>
            <a:r>
              <a:rPr lang="fr-BE" sz="1400" dirty="0" smtClean="0"/>
              <a:t>), </a:t>
            </a:r>
            <a:r>
              <a:rPr lang="fr-BE" sz="1400" baseline="30000" dirty="0" smtClean="0"/>
              <a:t>2</a:t>
            </a:r>
            <a:r>
              <a:rPr lang="fr-BE" sz="1400" dirty="0" smtClean="0"/>
              <a:t>Colorado State </a:t>
            </a:r>
            <a:r>
              <a:rPr lang="fr-BE" sz="1400" dirty="0" err="1" smtClean="0"/>
              <a:t>University</a:t>
            </a:r>
            <a:r>
              <a:rPr lang="fr-BE" sz="1400" dirty="0" smtClean="0"/>
              <a:t>, </a:t>
            </a:r>
            <a:r>
              <a:rPr lang="fr-BE" sz="1400" baseline="30000" dirty="0" smtClean="0"/>
              <a:t>3</a:t>
            </a:r>
            <a:r>
              <a:rPr lang="fr-BE" sz="1400" dirty="0" smtClean="0"/>
              <a:t>University of Toronto,</a:t>
            </a:r>
          </a:p>
          <a:p>
            <a:pPr algn="ctr"/>
            <a:r>
              <a:rPr lang="fr-BE" sz="1400" baseline="30000" dirty="0" smtClean="0"/>
              <a:t>4</a:t>
            </a:r>
            <a:r>
              <a:rPr lang="fr-BE" sz="1400" dirty="0" smtClean="0"/>
              <a:t>NCAR Boulder, </a:t>
            </a:r>
            <a:r>
              <a:rPr lang="fr-BE" sz="1400" baseline="30000" dirty="0" smtClean="0"/>
              <a:t>5</a:t>
            </a:r>
            <a:r>
              <a:rPr lang="fr-BE" sz="1400" dirty="0" smtClean="0"/>
              <a:t>Nagoya </a:t>
            </a:r>
            <a:r>
              <a:rPr lang="fr-BE" sz="1400" dirty="0" err="1" smtClean="0"/>
              <a:t>University</a:t>
            </a:r>
            <a:r>
              <a:rPr lang="fr-BE" sz="1400" dirty="0" smtClean="0"/>
              <a:t>, </a:t>
            </a:r>
            <a:r>
              <a:rPr lang="fr-BE" sz="1400" baseline="30000" dirty="0" smtClean="0"/>
              <a:t>6</a:t>
            </a:r>
            <a:r>
              <a:rPr lang="fr-BE" sz="1400" dirty="0" smtClean="0"/>
              <a:t>Old Dominion </a:t>
            </a:r>
            <a:r>
              <a:rPr lang="fr-BE" sz="1400" dirty="0" err="1" smtClean="0"/>
              <a:t>University</a:t>
            </a:r>
            <a:r>
              <a:rPr lang="fr-BE" sz="1400" dirty="0" smtClean="0"/>
              <a:t>, </a:t>
            </a:r>
            <a:r>
              <a:rPr lang="fr-BE" sz="1400" baseline="30000" dirty="0"/>
              <a:t>7</a:t>
            </a:r>
            <a:r>
              <a:rPr lang="fr-BE" sz="1400" dirty="0" smtClean="0"/>
              <a:t>University of York, </a:t>
            </a:r>
            <a:r>
              <a:rPr lang="fr-BE" sz="1400" baseline="30000" dirty="0"/>
              <a:t>8</a:t>
            </a:r>
            <a:r>
              <a:rPr lang="fr-BE" sz="1400" dirty="0" smtClean="0"/>
              <a:t>University of Waterloo</a:t>
            </a:r>
            <a:endParaRPr lang="fr-BE" sz="1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1" y="2513683"/>
            <a:ext cx="998687" cy="7286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86" y="3656123"/>
            <a:ext cx="1804306" cy="64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upload.wikimedia.org/wikipedia/en/thumb/9/9a/UofT_Logo.svg/1280px-UofT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603" y="2380988"/>
            <a:ext cx="1843694" cy="86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iki.ucar.edu/download/attachments/52004557/ncar-logo-lg.jpg?api=v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03" y="4898622"/>
            <a:ext cx="1668894" cy="53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jstp.or.jp/commit/ictp/ictp2014/nagoyauniv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024575"/>
            <a:ext cx="1379764" cy="7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odu.edu/etc/designs/odu/images/odu_sea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386" y="3598156"/>
            <a:ext cx="961427" cy="96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ww.york.ac.uk/media/communications/visualidexamples/log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151" y="5927271"/>
            <a:ext cx="1967698" cy="35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6" descr="data:image/jpeg;base64,/9j/4AAQSkZJRgABAQAAAQABAAD/2wCEAAkGBxQTEhUUExIWFRUXGB0ZGBgYGR4gIRsgIiAgIiIgKB0iICshHCAoICAfIjIhJSwrMS4uHx8zODMsNyotLisBCgoKDg0OGxAQGDYlIB8sNzcyODAtNzc0Mjc0Ni84NzQ3NzUtLi00NzQrLzUuLDcwNzAsMjUxLzA3NzUwLCs3N//AABEIAKAAoAMBIgACEQEDEQH/xAAcAAABBQEBAQAAAAAAAAAAAAAGAAQFBwgDAgH/xABIEAACAQIEAwQGBgUKBQUAAAABAgMEEQAFEiEGMUETIlFhBxQjMnGBM0JSYpGhFSRDU4I0VGNykpOiscLSc3SDwdEWJWTh8f/EABoBAQACAwEAAAAAAAAAAAAAAAADBQIEBgH/xAAyEQACAQMCAwUHAwUAAAAAAAAAAQIDBBEhMRJBURMiYaHRBRUykbHB8HGB4TRCQ1Ni/9oADAMBAAIRAxEAPwC8cLCwsALCwsLACxyqqlI1LyOqIObMQAPmcDGb8YXd4aFFnkT6WVm0wQf15OrfcXfbe2Knz7jKEzKqK2b1l+6zKewjPhFAL6z5nfzPIAWs/HAlv6jTSVYHOW/Zwj/qsO9/AGt1tgTznjtl/lGa0tP4x0kRncf9RjpB89JGKz4yq6ySxzKsF1ZdVHG4DIpHPSBoUjbY3Njh9l3CNP29PWUrGooBdpxIAXjKIWKSAbDVawYbb/C4D7MfSNR+OZ1R8ZKrsQflFt+IxHQ8ZU076Y8j7ZzvZp5ZWP8AhucV7WVJkdna12NzYAD5AbAYNs5jNPklEYNhVSSmpddixSwSMn7IBY6eVxfAD6o4wp6dtMuRdg/Ownlib47rf54f5b6RaMW72Z0h8Y6nt1Hyl/7DEXwvUmqybMYqk61pVjkp2bcxsxYFQTyBsNh54ljHNFlWXJE9N2jiaZln0EsgN1UBgbi2rYEcsAF+Tcdu/wBBmtLU+EdXGYH/ALwHST56QMFa8cLFb16nkpL2tIfaQm/hMuw/iC36YyfVTa3Z9IXUxbSvIXN7AeAwb0FbWZZRU1VBVkJUlx6s4JU6DZjpN1INxvsd8AaipqhJFDxsrqdwykEH5jHXGeeFuO6Z3JRv0VUNuWjGqmlP34dtB+8v49MW3k/F/fSCtjWnmf6J1bVDP5xyeP3Dv8cAFeFhYWAFhYWFgBYWFhYA+OwAJJsBuSemKy4r4vWaJpDM1PlykqZF2lrD1SLkVToZOvSw3wuN+JI5llMjFcup20yFTY1ko/YKfsKR3iOfLkDimzxIMwzKGSvZUpw2lUAPZxLY6V0j6oNtXiL4AcVnFAzGWKleRMvoAwCxoCVUX5ta2tvvNYDniOz5KrLJamiDGMM4JZdi6C+nv7EqQbkciRgnzngGqqm1+vUE82myJFIqs4HIAAAXtyGIqszmCsyxUrHaOroyI4XA1GWM37hFxbRb3jyuPE4AcceL6/R02aILv/J6sDpIttLH+sP9PjiM9G2exUs0wqXK080DxSAC5Nx3bL1IOHHCGQV81NJolFJRMwMs0jaEa2wF+b232G1ycWHw36LYEAK0z1TfvaomGP4rCAZG+DW+OAKKkjGqyEsL2BtYn5XODHh58wjp3pzl01VSyHUY3hlIDfaVlF1PmDjQ2W8LPGLCoWEfZpYEiFvAltbH43GHjcNRk3aaqJ/5iQfkGAwBmfNoa7sOwTLpqan1a3RYpe+w5FnYEtboDsL8sM+MOJBWCnUQmH1eIQhdWoEDryBBve4xqVeGowbrNVA/8xIfyZiMMcz4VeQWM6zD7NVAkot4AroZfjc4AyJi28/p6dFymGYrK6QRrHTA83lYEvJb3UA093m58ACcT3Evotp3BLUz0jfvaYmaLpu0RAkT+G4G9ziucw4aqculgrSEqqdZEkWaJtSPpYEAtzW9gN8ATXGeWw/pGsqqru0qSGOKNdmmZFC6U+yqkDU9iBysTtgf4V4zemV4Hi9ZonuXp5Dew8Va3cbrcC1+mO1XUxVzNXZhWH3tPYQr7Te50qG7iJzOo33vsTgj4sqoqbKAlOsSJWy+y7MMGMMYBJdm7zOXIBB28PMCwuFuL1hjV+3NRlzHSs7fS0rdI5vFfCTp1vzxZSsCAQbg8iMZN4TrZqFPXKeRJk+jqqc3toPIOCLFW3AcX0nbrY3RwRxHHCsIjctl1QdMDMd6WX+bufsm/cPTlvcYAsvCwsLACwJ8b5m50UUL9nJMrNLLf6CBffk/rH3V8yT0wT1dQsaNI50oilmJ6AC5OKB47zqYwKiqfXM1ZWZescF7Qw/Fr3Pnq8RYCOKjOasRwpaio4yKenDhGlA+qpb672BJ3sAOuGVfwl6/GsuXUDwSJI8NRA8mysApVgX0nkSGXmCB43I/X5CY55hSu7eqgNJI1o9LAgEqb3Pf93kT4Yncy4tirqW2ZRO1VCg9XmQ6TKCeTgi1uuobnfl1AYeqrlboamHVWIwkiCTDShB2MigG9iNQCsL76trYMOCfRyQ4kq4+3qnHaLSsbLGCdpJ2sdIJvZLXNjzsbefRVwaydnUsqtUzAmlRxdY1Fr1DjqBcaV2ubbi9xZ+a1ktBJTU1JHHLJU9tJJLO5BZkCXYlVNydXkAAALAWxjOahFyk9EepZeETmWcPKjLJMwmmUWVitlj8o49xGOnU2AuTiawEJn2ZHlDQn4TSH/RjzNxDmKC7xUKjldppB/mmNX3hbZxxok7Cp0DnCwEJn2ZHlDQnptNIf9GPX6azT9xRf3sn+zHnvG1X+RDsanQNcLAUc6zT9xR/3sn+zC/TeafuKL+9k/2Ye8bX/Yh2M+ga4hMz4eVi8kBEMzjvnTqSXykj2Eg6X2bwOIE8QZlq09lQ6rX09tJf8NF8NqzjCtiZVkWgRn90GaTf/By88ZK/t28KZ6req9olc8dejbUWeli7GoVS8lIDcOo5yQtYa15XW1xcbDYEbPbZ09JTwRohp4BGRqAUKDcvvv8AEb4vbLKqWulqKaqjjhlpxFJFLAxJVn7SzAsosRptbkQSDcHFY+kzhZ1aSshCx1MP8rjQWDK1wJ0H2H7wZd7G433xswnGcVKLymRNYeGQ1fxJTZZGaTLljqGawqqmRQRN4xqvSP57/HfDPhziCCmqJl7ORsrqmMUiPuQLA6hb6yarg8yPPHHhrhqj9W9eraq0Cvo7GIXkdwL6LnZQR18PDniZ4u4ihK+qmGKKhaDtaZYlBdZCBpZt7h+ate2xPPGR4XbwVmjnXRzvrmgClZP38LfRyjzIFm8x5jBTjPXo74kZ6VZAC1Rll2AHOWlf6RPMpYMP4fE40DBMrqroQysAykdQdwfwwAK+kFu1FPRXsKqT2p8IY7PL+PdTy136YoauqqnMaurr6V9LxEdjGp9p2YuLoOd1UAkD7WLN9I2baWzKf9xTR0kZ8HnJZ/mF0fI4rDKeEIVWGZs4gpZSofQdWuM8x7p2NrHADul9IcdXH6vm0HbIxX9Yhsko03Ck22ktc7HxOxx6y/LqetrhErEZbl8bF3PN0UlmO3WRjsB05Ya8eU9A8Ymjropau/tBFCyLL97qEfnfo3l1PvQ/kASnp1I71SxqpT/RRECJf4pG1fJhgCzuGcvZFM0qBJpgpZR+zUe5EPJASNupY9cQ/Ga/r2XnyqB+KJ/4wZYDuOv5Tl5BsTLKoNr2JiY3t193ljWvFm3mv+WZ0/jQIU1F+janVJJeCVSiyFbCNidQBUHlzO1sduIMtleJnMtPc29uO4FWxut9Tagdttvnjnl0NbHG8UtKtTESzAM4BAvy6jzA6eOIHP8AKn9knZrTQgCwkfYOd23O7EbC9sUdNcVVNzWeqw8peGcp9eTOqiuKeXJZ66a/f7BNwHmKsJIFOqOFE0va2rnqNvAncXxDVWT1eZA1GpVjJPZRsT7vTyBPieeJfgGjEUM7IyTksB3DzsPd35c738/LDnguB17cyKylXESKzX0oouFFtttXPrfEVSoqNSrUp7rG/np4vcwlPs5zlDdY/k6cOZDPB9JWPItto7cviWJO3gMRNJWz0zOayRohUEaJSFbQVFrMg2FwQdvDBHxKZRAxiaxHvDQWLDlpABG5vzxA5fmi0tOlNXxMvdsrFdaMOgPmOoxFRnOrGU5JS4nhpJZ01yv3xnR5I4OU05NZzyxr+fMheJMvjjaPXIixABtCtdpj9rSLBdQ21Hp44f1WRrVRpK66HkWBUsbKgOrULcrBR/lgbzihjSR+1qmkck3KR7jzbUwt5KOnhg94kgdBQqgJCzojAdRb/LYnG/VqOCpqMtXnXDXjz6vc2ZyceBKWrz6kxwaP/cswA5CKkH5TYmuKKAsonjTXLCG7lvpYz9JF/EBtf6wU4ieDV/Xsxb/l1/BGP+rBli2sf6aH6I5Sr8bMrcQZcaGpenpzG9JWqjwtKLqVY9xr9GUkrq8Cb8zh2no/pqVZJMxrVvCAZKels8gudIBY91O9YdefTBj6YeHw1NMqjvUjiePb9jOSHXn9WRSfIWHXADDxEaPL4zTSEVdXK0lRL1VUayJ8GN3N/wA77bRGSQzGKhraCvhgaClnQq0TnUTGG0MxNu9qWz+ficXb6P37JJqEm5pJNKX6wv3oj8NN1v1KHGX81zWqr5DJPI87qhJJ+qo57DYDfF7+jvNtcmXz/wA5pHp5D/SU7DT8yrMPkcABXpSrr0R8arMqiQ+Yh9iPy0nEG/B+XSE9hnMK720zRstj5PfvC/Www843ZJKXJhI2lJO1eRh0DyrqP4C+InJuFKOrnWCmrKmWRj0o1AA6sSagWUeOAI/ijhQ0fZfrENR2xbSYG1Cy6eZ6EluXljTPCFAI3nA5RLDSr4WiS9x8Wka/wxnKPKIIc2pqeGq9aQVESs4TStzIoIHebUPPGmeE2JjlY8zUz/lIwH5DAE3gQ9IC9/L2+zWAH+KKVf8AMjBfgU9JQIpEkH7Kogc+QEihv8JOIq8eKlKPVP6GUXiSYLzcTtHWOkiOIVQkjRcix9/Yk6D54Ga7MpOxeWoQzK8xWNJVKhBa+odRcGwAP1Te+LQZdzsPDAbVZ/VSVMtPHTo6ghD2guEvfdrbEG17HfHLWlWMn3KaWEs642/bTxOloTT+GOy11IbgOnqxIWhGiFwbs66l25WFwSRy54Lc6zqDLafXPIWJJIG2qVjzsOnTyAtgcznPqfJY2RWM1TJ3uzvZQftFRsi+A5m34MeCfR5UZnMK/NS3ZmxSI7Fx0FvqR+XM/wCe7G0lfVXUlpT/AE1l9zRvr1Ob4A14V4ngr4u0hbvC2uM+8h8/EefXDuqqYXk9VkAZnXVoYXBA/K+Abjf0Yz0UprspLALdmhXdl8dP21P2DuOl+nHhjO6XNZFaRmpq1QPo2A1kfWUkbm22k8vPENz7KVCTmm+Hw3T9CK2uISeKjwdOK6WCZ5zGpheCyszEaZdvd8nsNudwN8TNDVx1McVXqbtozHHo1G2rVY2HUspx7z3gxHjAjmKaXeR2lJa5YLck+I0/mcNOFaD1SqSIrHP269pHMvNQAQefQ/HB1KVS37km3Hl4c1l9Vr5Fu5wlS0eq/H6hlwELzZk3/wApU/swx/8Ak4MMCfo470E8n7yqnPyDlB+SjBZjobePDRguiX0OWm8yYK8aZcJXiB5Txz0pFuetNak/Bo/zOKA4MzRYKGokFBDVSwzRnVKurQjq9zYcwGRfLvY0hxQ2lYG6iph/Nwp/JjjNVDlVMK6vkqgxp6R5CY12Mh7QoiX6Ak7nwGJjE+Zh6Tq6WNorxRwsCrRxxKqkEWsdr4KvRbW/qUJJuabM4SPJZ17L8LsTgffivL6oiCXKoaeNzpEsLHXFfk3Kz25ldr4fcAU5hps1R7aoZqUnw1RzP+VxgBv6Q6f9SylSQLLPESeQKSKDf4XxJiaip6M0lDmMEbSj9aqXWTXJ9xQF7iDfrc3+N/fpToLUR6mlzKojPks3th+RUYE5EymA7+tVjbGwKQx772Ld92I5XAF8AfKKghpa+gaOqSoHbROzICAtpRtZgDyF98ab4UUiOVTzFTP+cjEfkcZZzSCnlgNVSxPT9nKsckZkLgawzI6uQCPccFTe1lIO9hprg+vEjzEcpVhql8LSppIHwaNr/HABPiE43y/1jL6qIc2he3xAuPzGJvCwAGZTWCeGKUftI1f8QD/ngD479IogY01CBLUMdJZRcKTtYAe+99vLzxC5/mFckpySjiIKO6h1JuYidSi/1FCEAtffyxY/o99HVPlUZnnZXqNN3lbZYx1C35DxbmfLligtfYyjUc6u2dF6+ht1LluOIkJ6N/RSUf1zMvazsdSxN3gh56mNzrbltyHn05+kf0qNr9Syz2szHQ0q76Ty0p9pvvch59Ifjf0hVGaTGgysN2bXDyDYuOpv9SMdTzN/kZXh/IabJ4ix9tUlTrYWuAOYAJui77nmfyxZ3V3GglGKzJ7L82RHRoSqywjj6P8A0rvFJ6lm10dDpEzbEHwf/f8A/uJz0jeiyOt/WqNlhqfe22WXqDce633x8/EQmZ0NNnSsrJ2UiXWOcG9zzsBYF1tuQbWuLc8QfDXGFZkUwpK5GlpT7hBvpH2kJ5jxQ8vLqtrtVXwTXDNbr0Pbi2nRliSHPDnHbqz0GahoZR3O1PdPwYjl5ONj+eCzKMjWgR6hpmlKQtz90KO8NO5sLC2JviThmhzylWRXUkj2U6blfIjqPFT+WKto8uzKlmXJqga4algiSXNhGDd9Df1L908rjGnc+zW89i8KT7y9OhLSvJwg4N6MujgGiMOXUqN73ZKzfFhqPzucT+PgFsfcXBpENxOupYF6mpht/CwY/kpxl/8ATUS1tZ26NJT1EkgkCEBgDIWVlJ21KdwDscaO41zERPEx5QRz1RN+WhNCg/FpP8JxnThquioaf1p6ZKieV2jhEoukYQKWci/eYlwAOmlj1GAJikOR0Z9YjmqKyVLNFA8ehdQ3Gs23APh+Bx29HkzS0uaM5u80tIpJ6tJM+/44aycRxZojw1FJDFOsbPDPAug3UFtLKNmUgEeW2J70W0X6lCCLGpzOIDzWBe1/C6kYAK/SLlOt8yg/nFNHVRjxeAkP8ypT5AYqfJ58oip43qYKieoYHVEkgWMWJAJb3gSN7b40J6QV7JYK61xSyXlFr3hk7so+Q0vbrot1xmfjjIfUa2aDmgbVGfFG3U367bX8sAOuKeLRUxJTwUsdJTq2vs0NyzWtqZyAWIFxyHPFo+h/Pw9PTsT3qVzTS/8ACmIMbcvqyLp8gWOKGwTcAcQJSVPthqppkMNQvijbE28RzwBr3CxCcMZgWUwyOHmhC3b96h9yUeTgG9uTBh0xN4ACuJatMvrkrpO7BNEYJ2sTpZLvE23Q99fjpxVud59WcRTGCnBgokILFuXkz295uoQbD88XpxJkqVlNLTye7IpF7e6ejfEGxwEcIwoKU0rRLG8JMM8a8tVt28SHHeB6g+WND2jdTt6XFFb8+hNQpqcsNkPlWVJDAYMsB7SOULO5IUtse8xIOpOdgtrdMN6yeaGj0TUmqS+gPudSg2u1tyLkAKTv4bYnKbg2CNgVkkRrsRofQSDaw23IX/vviBzelOtqYZi7S6gyiQuOYtoLAkeBHLrtvino1adSeE865eU8/NcvI6Ogqa7kNlrs8+Rw4KmlmqyWtqiicIltKqdhbT0354fZQ5rongrlMg16HDKBocg2KsOR2II57qb2OOnBRPrUiyxKswju0itfXva+22/W3Mi+PeepVNOsMEfZJJI0msMNTabBn+5sRbn0xlWkpVpQwlosPpjL0+plWUak3BpbID3p67h2YzU7dtSORqB5HwDAe63QOOf5YtHg3ORm1SK5UZIKeLs4w372SxlPnpVUUHrc+ePnEdX2UPZoglkmPYwxtvrZvG/NQO8x8AcFHCuRJRUkVNHuI1sTa2pubN8zc4s/Zd1UuKWai259Tm68IwlhEthYWILimvKqII5NEsqtd7j2Ua/SS+WkGwv9Yr54siAq30w8QhaaYqe9WOIY9/2EBOpuX1pGI8xY9MVlwrn1NHG1PXUxnpmbWCh0yRPaxZT11AKCpIB0jw388cZ6K6r9ghEEYWGmjAOyLsot4nnbztgdljKsVYWZSQQehHMYANc1zvLaeGSPLYZzLMpR56gi6Ieaqo6nkWNred9rX9HeU6JaCH+a0bTyD+kqGGkfEKrH5nFI8BZD67XQwttHfXKfCNd2+G21/PGlvR8naJNXEWNZJrS/SJRpiH9m7W6FzgAnqadZEZHAZWBVgeoIsR+GM/ekXht3pSpOqoyy0bk85aVvopPMrbSf4vLGhsCvG2Vv3KyBO0lgVleL9/C3vxfH6y+Yt1OAM3cLV7Q01S8CKakGPvMqsUis+tlDddWgE2Nh8yPPEOUTGOKoaBkLx6pDZF1b7OIwdQBFrkqBfltj3x7w0tLIktO2ujqB2lO/l1Q/eW9t/LEzltbDU1k1XreWolV9NPpsqFkKlnkPdEUa8rXNgvK2AJn0VcZFuzpXdVqIrikkc2V1Nr07norWGk72IGxtY3zk+apUIWUFWU6ZI296NuqsPzB5EWIuDjI/EXDzU8rRoTMqRxyNIFIFnAINug7wFzg/4F9JOplSql7GoVQkdWRcOo5RzLca152a9xc7i5JA0RgS4uyWQSCtpV1TIumWLl28fPTfpIu5U+ZHW4kct4iVikc4EMr+4NWpJfOOTYSeNtm8sTmMKlONSLjJZTPU2nlFUVtNJWSU9VSVACgMNTKLxkc1K+8WJJBU8rY+x8JyySmepqAWAZfZoBdbEXJvzsfl44Ks/wCFn7VqqiZY52+ljb6Oe3LVbdX6CQfMHpAVGYLUq9M6tBVAX7CVipJHIhl+kTzX5gcsc7dULi2wovubZwspeP55lzb3zklHOHtsB1FQNQyxzmXVTtdRPDYjfxU/Dl+B2xYFRPHTI9RPKSNIuzC1h0VUHUnpzJtgbSgipXii1y1c6jXHSJY2kPvOeiLfq1gPMnBnkXC7mVamuZXmXeKJfo4L+F/fk/pDbyA3vI7aV7JPPd5vGMrlj78jK+vY/wBryz5wlk0jyGtqk0SMumCE/sIzub/0j7FvCwHTcuwsQWZcRqpdIAs0qe+dWmOL/iSbhPHTu3l1xfU6cacVCKwkUjbbyx9nGarAoJBd2OmONfekbwH+ZPIDc4oP0q8ZEdpSxurzS29clQ93u30wIfsJc3PUk+JwuOvSTYvHSS9rM66Jau2nu9Y4Vv7NPvXJPieeAbKuGXlp5ahrhUjLqi2LsAbF9JI9mp95sZnhI8JZNMiGriVZJ0GuGAkFmTcNJ2ZBLqOWkWO9+m7biHOaSeFWipzFMQEMYIMcYBvqQ21Xa9tLXtY7m4tKZ5PRBIaiOCanlkQyRPTPZBItgVKtupDXOpCLXGx544cJZR6/UTVlc5FND7WpktbUeYQW6tysOnywAWejzhpkpki3WozPYkc4qRPffyL3Cj4r4HGgIIVRVRQAqgKoHQDYD8MDXBWVONdXUIEqKgKOz/cRLfs4h8Abt4sfIWKMALCwsLAFZ8b8ORwrN2iFsuqDqmVRvSy/v0FvdN++OnPqcUVxNkVTlsrRM57OVe7IhOiaM7gjoRyuOh+RxsBlBFiLg8wcVpxTwesMbp2BqcuY6mgX6Wlbe8kJ3uvjH06X5YAq2DiCOpiqJGgBWnghtDqPtnGmPtHIsWVBuE5C588DsmUiohWojVIBqMcmpgsZfYgJc31WuSvIbG+9g94g4VnoNFXSzdvSsfZ1MXIfdcfVPQg7Hl5YYrnEU8EMNU0iiGSRw0SqxYSEFgQWUBrrs2433G24DnJeK6vL9dM6rJDciSmnXUnnsfdvzuOd74szhr0p07ABaiSjb93UAzw9dlkBWRPmbDawOIAy088MtVNCh7VTM0KnUyQRL2Mah/quWIdmNjZV26YF4uD0f1WFZWWqqIDMEZbqfeKrq5qSq3uQRvgDROWcWPKLiGOcdDSzpJfzKvoZfhvj7nlRS1KdnVUVQ45i9O7FT4hlB0nzBxlpuH5x6tpXU1ULxKp7x72kbdLnH2jzutBEcVTUhidIRJJLk8gAAeflgDUWQzUtMhSloqhb7t7BwXPizuAWPmThZpxa8Qu0UUA6mqqES3mFTWzfDbGbasZmyntJallCsx1TFhZLavrW21C46XHjhjT8N1Ei6kTV7FpwAbkopsxt5eGALd4m9KdOoKmeStbf2cAMEPTm92kf5Gx3uBitM54orMx006KEhX3KaBdMagdSB0Hi2w57Yj63JjTJSVEgEkc6lwtyPdNipI3BsQdujDBLLWR0cK1dC4MT1KOsbWLR2R9cLjmykEANyYeBwAy4f4OWaJ2MpMqs0emPQRE4BKayxsySEFQymwItve2O3EFS8MkNaFakrlbTNAyFdRA2lVbW0OLhl5XBtcHDPOc/ijnlaiJaOVGjZZI1CCNtJVAo94ob9889ttrlcK8FPUoamokFLRIe9PJ9b7qD67dNv/rAHDh/IZczqX0BIYlu8r2tHAlyTtyA52W++/mcXrwPw9HMsLJGUy+nOqmRh3qiT+cP5fYH8W1hj5wxweJo0RoDTZehDJTN9JUN+8n8thaP8eVsWSBgD7hYWFgBYWFhYAWFhYWABTOOEPaPPRSCnmf6VGXVDP5SR+P3xv8AHlipOKuBqZ3AkX9FVDGwDnXSyn7ku3Zn7p/DrjQ2OdRArqVdVdTsVYAg/I7HAGRc64Xr8uJaSN0RgV7VO9GyttbUNrHwPPHn/wBYza+10R9uI+yWW3eVdOnYXsDp2vbGk34HWK5oaiWjv+zXvwn4wtsP4St/HAtnXAsj/T5ZR1XjJTSNTv8A2LFSfK4wBUf/AKujUpLHEwlhp44IQxuF0k631Aghj0AHU7+PqHPqaLNpalNRp5TJuF70faqQSAbboWNt9wMFWYejmj3vDmtKfBoFnUfOK5t8TiHf0fUY55qyeUlFKh/AtgCEyOrp6Obefto5Y5Yn7NG7iuoAezWub76fBefLHul4mWmMQhZy0MMiJKo099n1ggH6qnbfnvtiYX0e0Z5Zq7/8Ohlf8g2JnL/RzR7WgzWqPgIVgU/OWxt8DgCv854okqFkjMcaRvIsioq2EbBNB0fZDC1x5Dwx64c4LrK3eGBuz6yv3Yx/Gdj8r4u7JeBZE+gy2jpPCSodqmT+zYKD5XwUR8DpJY108laR9R+5EPhCvd/tFj54AqjhTganRvZJ+lagGxt3KWI/ek37U+Sj5Dni2sm4QtIlRWSCpnQezAXTFAPCOO5C/wBY7mw5csE0ECooVFCqNgqgAD4AbDHTACwsLCwAsLCws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1042" name="Picture 18" descr="http://upload.wikimedia.org/wikipedia/en/0/03/Uwaterloo_seal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916" y="5693182"/>
            <a:ext cx="1031868" cy="103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ndsc.ncep.noaa.gov/images/NDACC_Logo_C10_b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65" y="4739756"/>
            <a:ext cx="1263183" cy="93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space réservé du pied de page 7"/>
          <p:cNvSpPr txBox="1">
            <a:spLocks/>
          </p:cNvSpPr>
          <p:nvPr/>
        </p:nvSpPr>
        <p:spPr>
          <a:xfrm>
            <a:off x="3205818" y="6628717"/>
            <a:ext cx="2732365" cy="20479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tx1"/>
                </a:solidFill>
              </a:rPr>
              <a:t>NDACC-IRWG Meeting 2015, Toronto, June 11</a:t>
            </a:r>
            <a:endParaRPr lang="fr-BE" sz="10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5786" y="2878011"/>
            <a:ext cx="3310137" cy="258532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BE" dirty="0" err="1" smtClean="0"/>
              <a:t>Outline</a:t>
            </a:r>
            <a:endParaRPr lang="fr-BE" dirty="0" smtClean="0"/>
          </a:p>
          <a:p>
            <a:endParaRPr lang="fr-BE" dirty="0"/>
          </a:p>
          <a:p>
            <a:pPr marL="342900" indent="-342900">
              <a:buAutoNum type="arabicPeriod"/>
            </a:pPr>
            <a:r>
              <a:rPr lang="fr-BE" dirty="0" smtClean="0"/>
              <a:t>Ethane </a:t>
            </a:r>
            <a:r>
              <a:rPr lang="fr-BE" dirty="0" err="1" smtClean="0"/>
              <a:t>retrieval</a:t>
            </a:r>
            <a:r>
              <a:rPr lang="fr-BE" dirty="0" smtClean="0"/>
              <a:t> </a:t>
            </a:r>
            <a:r>
              <a:rPr lang="fr-BE" dirty="0" err="1" smtClean="0"/>
              <a:t>strategy</a:t>
            </a:r>
            <a:endParaRPr lang="fr-BE" dirty="0" smtClean="0"/>
          </a:p>
          <a:p>
            <a:pPr marL="342900" indent="-342900">
              <a:buAutoNum type="arabicPeriod"/>
            </a:pPr>
            <a:endParaRPr lang="fr-BE" dirty="0"/>
          </a:p>
          <a:p>
            <a:pPr marL="342900" indent="-342900">
              <a:buAutoNum type="arabicPeriod"/>
            </a:pPr>
            <a:r>
              <a:rPr lang="fr-BE" dirty="0" err="1" smtClean="0"/>
              <a:t>Recent</a:t>
            </a:r>
            <a:r>
              <a:rPr lang="fr-BE" dirty="0" smtClean="0"/>
              <a:t> </a:t>
            </a:r>
            <a:r>
              <a:rPr lang="fr-BE" dirty="0" err="1" smtClean="0"/>
              <a:t>ethane</a:t>
            </a:r>
            <a:r>
              <a:rPr lang="fr-BE" dirty="0" smtClean="0"/>
              <a:t> </a:t>
            </a:r>
            <a:r>
              <a:rPr lang="fr-BE" dirty="0" err="1" smtClean="0"/>
              <a:t>increase</a:t>
            </a:r>
            <a:endParaRPr lang="fr-BE" dirty="0"/>
          </a:p>
          <a:p>
            <a:pPr marL="342900" indent="-342900">
              <a:buAutoNum type="arabicPeriod"/>
            </a:pPr>
            <a:endParaRPr lang="fr-BE" dirty="0" smtClean="0"/>
          </a:p>
          <a:p>
            <a:pPr marL="342900" indent="-342900">
              <a:buAutoNum type="arabicPeriod"/>
            </a:pPr>
            <a:r>
              <a:rPr lang="fr-BE" dirty="0" err="1" smtClean="0"/>
              <a:t>Comparison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GEOS-</a:t>
            </a:r>
            <a:r>
              <a:rPr lang="fr-BE" dirty="0" err="1" smtClean="0"/>
              <a:t>Chem</a:t>
            </a:r>
            <a:endParaRPr lang="fr-BE" dirty="0"/>
          </a:p>
          <a:p>
            <a:pPr marL="342900" indent="-342900">
              <a:buAutoNum type="arabicPeriod"/>
            </a:pPr>
            <a:endParaRPr lang="fr-BE" dirty="0" smtClean="0"/>
          </a:p>
          <a:p>
            <a:pPr marL="342900" indent="-342900">
              <a:buAutoNum type="arabicPeriod"/>
            </a:pPr>
            <a:r>
              <a:rPr lang="fr-BE" dirty="0" err="1" smtClean="0"/>
              <a:t>Ongoing</a:t>
            </a:r>
            <a:r>
              <a:rPr lang="fr-BE" dirty="0" smtClean="0"/>
              <a:t> </a:t>
            </a:r>
            <a:r>
              <a:rPr lang="fr-BE" dirty="0" err="1" smtClean="0"/>
              <a:t>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07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7"/>
          <p:cNvSpPr txBox="1">
            <a:spLocks/>
          </p:cNvSpPr>
          <p:nvPr/>
        </p:nvSpPr>
        <p:spPr>
          <a:xfrm>
            <a:off x="3205818" y="6628717"/>
            <a:ext cx="2732365" cy="20479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tx1"/>
                </a:solidFill>
              </a:rPr>
              <a:t>NDACC-IRWG Meeting 2015, Toronto, June 11</a:t>
            </a:r>
            <a:endParaRPr lang="fr-BE" sz="1000" b="1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32" y="1269000"/>
            <a:ext cx="7011336" cy="4320000"/>
          </a:xfrm>
          <a:prstGeom prst="rect">
            <a:avLst/>
          </a:prstGeom>
        </p:spPr>
      </p:pic>
      <p:sp>
        <p:nvSpPr>
          <p:cNvPr id="8" name="Flèche droite 7"/>
          <p:cNvSpPr/>
          <p:nvPr/>
        </p:nvSpPr>
        <p:spPr>
          <a:xfrm rot="10800000">
            <a:off x="7134962" y="4799602"/>
            <a:ext cx="1094014" cy="220436"/>
          </a:xfrm>
          <a:prstGeom prst="rightArrow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>
            <a:off x="4857748" y="4701397"/>
            <a:ext cx="2259044" cy="3905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ZoneTexte 10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ethane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</a:t>
            </a:r>
            <a:endParaRPr lang="fr-BE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780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7"/>
          <p:cNvSpPr txBox="1">
            <a:spLocks/>
          </p:cNvSpPr>
          <p:nvPr/>
        </p:nvSpPr>
        <p:spPr>
          <a:xfrm>
            <a:off x="3205818" y="6628717"/>
            <a:ext cx="2732365" cy="20479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tx1"/>
                </a:solidFill>
              </a:rPr>
              <a:t>NDACC-IRWG Meeting 2015, Toronto, June 11</a:t>
            </a:r>
            <a:endParaRPr lang="fr-BE" sz="1000" b="1" dirty="0">
              <a:solidFill>
                <a:schemeClr val="tx1"/>
              </a:solidFill>
            </a:endParaRPr>
          </a:p>
        </p:txBody>
      </p:sp>
      <p:pic>
        <p:nvPicPr>
          <p:cNvPr id="8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80" y="1269000"/>
            <a:ext cx="6769641" cy="4320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838578" y="1316920"/>
            <a:ext cx="1884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i="1" dirty="0" err="1" smtClean="0">
                <a:solidFill>
                  <a:srgbClr val="0070C0"/>
                </a:solidFill>
              </a:rPr>
              <a:t>Preliminary</a:t>
            </a:r>
            <a:r>
              <a:rPr lang="fr-BE" sz="1600" i="1" dirty="0" smtClean="0">
                <a:solidFill>
                  <a:srgbClr val="0070C0"/>
                </a:solidFill>
              </a:rPr>
              <a:t> </a:t>
            </a:r>
            <a:r>
              <a:rPr lang="fr-BE" sz="1600" i="1" dirty="0" err="1" smtClean="0">
                <a:solidFill>
                  <a:srgbClr val="0070C0"/>
                </a:solidFill>
              </a:rPr>
              <a:t>results</a:t>
            </a:r>
            <a:r>
              <a:rPr lang="fr-BE" sz="1600" i="1" dirty="0" smtClean="0">
                <a:solidFill>
                  <a:srgbClr val="0070C0"/>
                </a:solidFill>
              </a:rPr>
              <a:t>…</a:t>
            </a:r>
            <a:endParaRPr lang="fr-BE" sz="1600" i="1" dirty="0">
              <a:solidFill>
                <a:srgbClr val="0070C0"/>
              </a:solidFill>
            </a:endParaRPr>
          </a:p>
        </p:txBody>
      </p:sp>
      <p:sp>
        <p:nvSpPr>
          <p:cNvPr id="11" name="Flèche droite 10"/>
          <p:cNvSpPr/>
          <p:nvPr/>
        </p:nvSpPr>
        <p:spPr>
          <a:xfrm rot="10800000">
            <a:off x="7556732" y="2495579"/>
            <a:ext cx="1094014" cy="220436"/>
          </a:xfrm>
          <a:prstGeom prst="rightArrow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/>
        </p:nvSpPr>
        <p:spPr>
          <a:xfrm>
            <a:off x="5567733" y="2440932"/>
            <a:ext cx="1971754" cy="3469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ZoneTexte 9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ethane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</a:t>
            </a:r>
            <a:endParaRPr lang="fr-BE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432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7"/>
          <p:cNvSpPr txBox="1">
            <a:spLocks/>
          </p:cNvSpPr>
          <p:nvPr/>
        </p:nvSpPr>
        <p:spPr>
          <a:xfrm>
            <a:off x="3205818" y="6628717"/>
            <a:ext cx="2732365" cy="20479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tx1"/>
                </a:solidFill>
              </a:rPr>
              <a:t>NDACC-IRWG Meeting 2015, Toronto, June 11</a:t>
            </a:r>
            <a:endParaRPr lang="fr-BE" sz="1000" b="1" dirty="0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50" y="1877563"/>
            <a:ext cx="7089501" cy="43200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51513" y="766519"/>
            <a:ext cx="8240974" cy="83099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 smtClean="0"/>
              <a:t>FTIR and ACE-FTS observations in the </a:t>
            </a:r>
            <a:r>
              <a:rPr lang="fr-BE" sz="1600" dirty="0" err="1" smtClean="0"/>
              <a:t>Southern</a:t>
            </a:r>
            <a:r>
              <a:rPr lang="fr-BE" sz="1600" dirty="0" smtClean="0"/>
              <a:t> </a:t>
            </a:r>
            <a:r>
              <a:rPr lang="fr-BE" sz="1600" dirty="0" err="1" smtClean="0"/>
              <a:t>Hemisphere</a:t>
            </a:r>
            <a:r>
              <a:rPr lang="fr-BE" sz="1600" dirty="0" smtClean="0"/>
              <a:t> do not </a:t>
            </a:r>
            <a:r>
              <a:rPr lang="fr-BE" sz="1600" dirty="0" err="1" smtClean="0"/>
              <a:t>reveal</a:t>
            </a:r>
            <a:r>
              <a:rPr lang="fr-BE" sz="1600" dirty="0" smtClean="0"/>
              <a:t> </a:t>
            </a:r>
            <a:r>
              <a:rPr lang="fr-BE" sz="1600" dirty="0" err="1" smtClean="0"/>
              <a:t>any</a:t>
            </a:r>
            <a:r>
              <a:rPr lang="fr-BE" sz="1600" dirty="0" smtClean="0"/>
              <a:t> </a:t>
            </a:r>
            <a:r>
              <a:rPr lang="fr-BE" sz="1600" dirty="0" err="1" smtClean="0"/>
              <a:t>recent</a:t>
            </a:r>
            <a:r>
              <a:rPr lang="fr-BE" sz="1600" dirty="0" smtClean="0"/>
              <a:t> </a:t>
            </a:r>
            <a:r>
              <a:rPr lang="fr-BE" sz="1600" dirty="0" err="1" smtClean="0"/>
              <a:t>increase</a:t>
            </a:r>
            <a:endParaRPr lang="fr-B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 err="1" smtClean="0"/>
              <a:t>Weak</a:t>
            </a:r>
            <a:r>
              <a:rPr lang="fr-BE" sz="1600" dirty="0" smtClean="0"/>
              <a:t> latitudinal exchange of C</a:t>
            </a:r>
            <a:r>
              <a:rPr lang="fr-BE" sz="1600" baseline="-25000" dirty="0" smtClean="0"/>
              <a:t>2</a:t>
            </a:r>
            <a:r>
              <a:rPr lang="fr-BE" sz="1600" dirty="0" smtClean="0"/>
              <a:t>H</a:t>
            </a:r>
            <a:r>
              <a:rPr lang="fr-BE" sz="1600" baseline="-25000" dirty="0" smtClean="0"/>
              <a:t>6</a:t>
            </a:r>
            <a:r>
              <a:rPr lang="fr-BE" sz="1600" dirty="0" smtClean="0"/>
              <a:t> </a:t>
            </a:r>
            <a:r>
              <a:rPr lang="fr-BE" sz="1600" dirty="0" err="1" smtClean="0"/>
              <a:t>between</a:t>
            </a:r>
            <a:r>
              <a:rPr lang="fr-BE" sz="1600" dirty="0" smtClean="0"/>
              <a:t> </a:t>
            </a:r>
            <a:r>
              <a:rPr lang="fr-BE" sz="1600" dirty="0" err="1" smtClean="0"/>
              <a:t>both</a:t>
            </a:r>
            <a:r>
              <a:rPr lang="fr-BE" sz="1600" dirty="0" smtClean="0"/>
              <a:t> </a:t>
            </a:r>
            <a:r>
              <a:rPr lang="fr-BE" sz="1600" dirty="0" err="1" smtClean="0"/>
              <a:t>hemispheres</a:t>
            </a:r>
            <a:endParaRPr lang="fr-BE" sz="1600" baseline="-25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 err="1"/>
              <a:t>O</a:t>
            </a:r>
            <a:r>
              <a:rPr lang="fr-BE" sz="1600" dirty="0" err="1" smtClean="0"/>
              <a:t>bserved</a:t>
            </a:r>
            <a:r>
              <a:rPr lang="fr-BE" sz="1600" dirty="0" smtClean="0"/>
              <a:t> </a:t>
            </a:r>
            <a:r>
              <a:rPr lang="fr-BE" sz="1600" dirty="0" err="1" smtClean="0"/>
              <a:t>increase</a:t>
            </a:r>
            <a:r>
              <a:rPr lang="fr-BE" sz="1600" dirty="0" smtClean="0"/>
              <a:t> of C</a:t>
            </a:r>
            <a:r>
              <a:rPr lang="fr-BE" sz="1600" baseline="-25000" dirty="0" smtClean="0"/>
              <a:t>2</a:t>
            </a:r>
            <a:r>
              <a:rPr lang="fr-BE" sz="1600" dirty="0" smtClean="0"/>
              <a:t>H</a:t>
            </a:r>
            <a:r>
              <a:rPr lang="fr-BE" sz="1600" baseline="-25000" dirty="0" smtClean="0"/>
              <a:t>6</a:t>
            </a:r>
            <a:r>
              <a:rPr lang="fr-BE" sz="1600" dirty="0" smtClean="0"/>
              <a:t> </a:t>
            </a:r>
            <a:r>
              <a:rPr lang="fr-BE" sz="1600" dirty="0" err="1" smtClean="0"/>
              <a:t>currently</a:t>
            </a:r>
            <a:r>
              <a:rPr lang="fr-BE" sz="1600" dirty="0" smtClean="0"/>
              <a:t> </a:t>
            </a:r>
            <a:r>
              <a:rPr lang="fr-BE" sz="1600" b="1" u="sng" dirty="0" err="1" smtClean="0"/>
              <a:t>limited</a:t>
            </a:r>
            <a:r>
              <a:rPr lang="fr-BE" sz="1600" b="1" u="sng" dirty="0" smtClean="0"/>
              <a:t> to the </a:t>
            </a:r>
            <a:r>
              <a:rPr lang="fr-BE" sz="1600" b="1" u="sng" dirty="0" err="1" smtClean="0"/>
              <a:t>Northern</a:t>
            </a:r>
            <a:r>
              <a:rPr lang="fr-BE" sz="1600" b="1" u="sng" dirty="0" smtClean="0"/>
              <a:t> </a:t>
            </a:r>
            <a:r>
              <a:rPr lang="fr-BE" sz="1600" b="1" u="sng" dirty="0" err="1" smtClean="0"/>
              <a:t>Hemisphere</a:t>
            </a:r>
            <a:endParaRPr lang="fr-BE" sz="1600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5576245" y="2174483"/>
            <a:ext cx="188494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sz="1600" i="1" dirty="0" err="1" smtClean="0">
                <a:solidFill>
                  <a:srgbClr val="0070C0"/>
                </a:solidFill>
              </a:rPr>
              <a:t>Preliminary</a:t>
            </a:r>
            <a:r>
              <a:rPr lang="fr-BE" sz="1600" i="1" dirty="0" smtClean="0">
                <a:solidFill>
                  <a:srgbClr val="0070C0"/>
                </a:solidFill>
              </a:rPr>
              <a:t> </a:t>
            </a:r>
            <a:r>
              <a:rPr lang="fr-BE" sz="1600" i="1" dirty="0" err="1" smtClean="0">
                <a:solidFill>
                  <a:srgbClr val="0070C0"/>
                </a:solidFill>
              </a:rPr>
              <a:t>results</a:t>
            </a:r>
            <a:r>
              <a:rPr lang="fr-BE" sz="1600" i="1" dirty="0" smtClean="0">
                <a:solidFill>
                  <a:srgbClr val="0070C0"/>
                </a:solidFill>
              </a:rPr>
              <a:t>…</a:t>
            </a:r>
            <a:endParaRPr lang="fr-BE" sz="1600" i="1" dirty="0">
              <a:solidFill>
                <a:srgbClr val="0070C0"/>
              </a:solidFill>
            </a:endParaRPr>
          </a:p>
        </p:txBody>
      </p:sp>
      <p:sp>
        <p:nvSpPr>
          <p:cNvPr id="12" name="Flèche droite 11"/>
          <p:cNvSpPr/>
          <p:nvPr/>
        </p:nvSpPr>
        <p:spPr>
          <a:xfrm rot="10800000">
            <a:off x="7828399" y="2826274"/>
            <a:ext cx="1094014" cy="220436"/>
          </a:xfrm>
          <a:prstGeom prst="rightArrow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12"/>
          <p:cNvSpPr/>
          <p:nvPr/>
        </p:nvSpPr>
        <p:spPr>
          <a:xfrm>
            <a:off x="5640750" y="2760959"/>
            <a:ext cx="2140276" cy="34698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ZoneTexte 13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ethane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</a:t>
            </a:r>
            <a:endParaRPr lang="fr-BE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927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7"/>
          <p:cNvSpPr txBox="1">
            <a:spLocks/>
          </p:cNvSpPr>
          <p:nvPr/>
        </p:nvSpPr>
        <p:spPr>
          <a:xfrm>
            <a:off x="3205818" y="6628717"/>
            <a:ext cx="2732365" cy="20479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tx1"/>
                </a:solidFill>
              </a:rPr>
              <a:t>NDACC-IRWG Meeting 2015, Toronto, June 11</a:t>
            </a:r>
            <a:endParaRPr lang="fr-BE" sz="1000" b="1" dirty="0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55595" y="1443841"/>
            <a:ext cx="7632810" cy="397031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u="sng" dirty="0" err="1" smtClean="0"/>
              <a:t>Comparison</a:t>
            </a:r>
            <a:r>
              <a:rPr lang="fr-BE" u="sng" dirty="0" smtClean="0"/>
              <a:t> </a:t>
            </a:r>
            <a:r>
              <a:rPr lang="fr-BE" u="sng" dirty="0" err="1" smtClean="0"/>
              <a:t>between</a:t>
            </a:r>
            <a:r>
              <a:rPr lang="fr-BE" u="sng" dirty="0" smtClean="0"/>
              <a:t> </a:t>
            </a:r>
            <a:r>
              <a:rPr lang="fr-BE" b="1" u="sng" dirty="0" smtClean="0">
                <a:solidFill>
                  <a:srgbClr val="FF0000"/>
                </a:solidFill>
              </a:rPr>
              <a:t>FTIR</a:t>
            </a:r>
            <a:r>
              <a:rPr lang="fr-BE" u="sng" dirty="0" smtClean="0"/>
              <a:t> </a:t>
            </a:r>
            <a:r>
              <a:rPr lang="fr-BE" u="sng" dirty="0" err="1" smtClean="0"/>
              <a:t>measurements</a:t>
            </a:r>
            <a:r>
              <a:rPr lang="fr-BE" u="sng" dirty="0" smtClean="0"/>
              <a:t> and </a:t>
            </a:r>
            <a:r>
              <a:rPr lang="fr-BE" b="1" u="sng" dirty="0" smtClean="0">
                <a:solidFill>
                  <a:srgbClr val="7030A0"/>
                </a:solidFill>
              </a:rPr>
              <a:t>GEOS-</a:t>
            </a:r>
            <a:r>
              <a:rPr lang="fr-BE" b="1" u="sng" dirty="0" err="1" smtClean="0">
                <a:solidFill>
                  <a:srgbClr val="7030A0"/>
                </a:solidFill>
              </a:rPr>
              <a:t>Chem</a:t>
            </a:r>
            <a:r>
              <a:rPr lang="fr-BE" u="sng" dirty="0" smtClean="0"/>
              <a:t> 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 smtClean="0">
                <a:solidFill>
                  <a:srgbClr val="7030A0"/>
                </a:solidFill>
              </a:rPr>
              <a:t>GEOS-</a:t>
            </a:r>
            <a:r>
              <a:rPr lang="fr-BE" b="1" dirty="0" err="1" smtClean="0">
                <a:solidFill>
                  <a:srgbClr val="7030A0"/>
                </a:solidFill>
              </a:rPr>
              <a:t>Chem</a:t>
            </a:r>
            <a:r>
              <a:rPr lang="fr-BE" b="1" dirty="0" smtClean="0">
                <a:solidFill>
                  <a:srgbClr val="7030A0"/>
                </a:solidFill>
              </a:rPr>
              <a:t> CTM</a:t>
            </a:r>
            <a:r>
              <a:rPr lang="fr-BE" dirty="0" smtClean="0"/>
              <a:t>:</a:t>
            </a:r>
          </a:p>
          <a:p>
            <a:r>
              <a:rPr lang="fr-BE" dirty="0"/>
              <a:t>	</a:t>
            </a:r>
            <a:r>
              <a:rPr lang="fr-BE" dirty="0" smtClean="0"/>
              <a:t>=&gt; v9-01-03 standard full-</a:t>
            </a:r>
            <a:r>
              <a:rPr lang="fr-BE" dirty="0" err="1" smtClean="0"/>
              <a:t>chemistry</a:t>
            </a:r>
            <a:r>
              <a:rPr lang="fr-BE" dirty="0" smtClean="0"/>
              <a:t> simulation</a:t>
            </a:r>
          </a:p>
          <a:p>
            <a:r>
              <a:rPr lang="fr-BE" dirty="0" smtClean="0"/>
              <a:t>	=&gt; </a:t>
            </a:r>
            <a:r>
              <a:rPr lang="fr-BE" dirty="0"/>
              <a:t>2° x 2.5° </a:t>
            </a:r>
            <a:r>
              <a:rPr lang="fr-BE" dirty="0" smtClean="0"/>
              <a:t>horizontal </a:t>
            </a:r>
            <a:r>
              <a:rPr lang="fr-BE" dirty="0" err="1" smtClean="0"/>
              <a:t>resolution</a:t>
            </a:r>
            <a:endParaRPr lang="fr-BE" dirty="0" smtClean="0"/>
          </a:p>
          <a:p>
            <a:r>
              <a:rPr lang="fr-BE" dirty="0" smtClean="0"/>
              <a:t>	=&gt; </a:t>
            </a:r>
            <a:r>
              <a:rPr lang="fr-BE" dirty="0" err="1" smtClean="0"/>
              <a:t>driven</a:t>
            </a:r>
            <a:r>
              <a:rPr lang="fr-BE" dirty="0" smtClean="0"/>
              <a:t> by the GEOS-5 </a:t>
            </a:r>
            <a:r>
              <a:rPr lang="fr-BE" dirty="0" err="1" smtClean="0"/>
              <a:t>meteorological</a:t>
            </a:r>
            <a:r>
              <a:rPr lang="fr-BE" dirty="0" smtClean="0"/>
              <a:t> </a:t>
            </a:r>
            <a:r>
              <a:rPr lang="fr-BE" dirty="0" err="1" smtClean="0"/>
              <a:t>fields</a:t>
            </a:r>
            <a:endParaRPr lang="fr-BE" dirty="0" smtClean="0"/>
          </a:p>
          <a:p>
            <a:pPr lvl="1"/>
            <a:r>
              <a:rPr lang="fr-BE" dirty="0" smtClean="0"/>
              <a:t>	=&gt; simulations over the mid-2005 – mid-2013 time </a:t>
            </a:r>
            <a:r>
              <a:rPr lang="fr-BE" dirty="0" err="1" smtClean="0"/>
              <a:t>period</a:t>
            </a:r>
            <a:endParaRPr lang="fr-BE" dirty="0" smtClean="0"/>
          </a:p>
          <a:p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The vertical </a:t>
            </a:r>
            <a:r>
              <a:rPr lang="fr-BE" dirty="0" err="1" smtClean="0"/>
              <a:t>resolution</a:t>
            </a:r>
            <a:r>
              <a:rPr lang="fr-BE" dirty="0" smtClean="0"/>
              <a:t> and </a:t>
            </a:r>
            <a:r>
              <a:rPr lang="fr-BE" dirty="0" err="1" smtClean="0"/>
              <a:t>specific</a:t>
            </a:r>
            <a:r>
              <a:rPr lang="fr-BE" dirty="0" smtClean="0"/>
              <a:t> </a:t>
            </a:r>
            <a:r>
              <a:rPr lang="fr-BE" dirty="0" err="1" smtClean="0"/>
              <a:t>sensitivity</a:t>
            </a:r>
            <a:r>
              <a:rPr lang="fr-BE" dirty="0" smtClean="0"/>
              <a:t> of the FTIR </a:t>
            </a:r>
            <a:r>
              <a:rPr lang="fr-BE" dirty="0" err="1" smtClean="0"/>
              <a:t>retrievals</a:t>
            </a:r>
            <a:r>
              <a:rPr lang="fr-BE" dirty="0" smtClean="0"/>
              <a:t> are </a:t>
            </a:r>
            <a:r>
              <a:rPr lang="fr-BE" dirty="0" err="1" smtClean="0"/>
              <a:t>accounted</a:t>
            </a:r>
            <a:r>
              <a:rPr lang="fr-BE" dirty="0" smtClean="0"/>
              <a:t> for:</a:t>
            </a:r>
          </a:p>
          <a:p>
            <a:pPr lvl="1"/>
            <a:r>
              <a:rPr lang="fr-BE" dirty="0" smtClean="0"/>
              <a:t>	=&gt; VMR profiles </a:t>
            </a:r>
            <a:r>
              <a:rPr lang="fr-BE" dirty="0" err="1" smtClean="0"/>
              <a:t>interpolated</a:t>
            </a:r>
            <a:r>
              <a:rPr lang="fr-BE" dirty="0" smtClean="0"/>
              <a:t> onto the FTIR vertical layer </a:t>
            </a:r>
            <a:r>
              <a:rPr lang="fr-BE" dirty="0" err="1" smtClean="0"/>
              <a:t>scheme</a:t>
            </a:r>
            <a:endParaRPr lang="fr-BE" dirty="0" smtClean="0"/>
          </a:p>
          <a:p>
            <a:pPr lvl="1"/>
            <a:r>
              <a:rPr lang="fr-BE" dirty="0" smtClean="0"/>
              <a:t>	=&gt; </a:t>
            </a:r>
            <a:r>
              <a:rPr lang="fr-BE" dirty="0" err="1" smtClean="0"/>
              <a:t>then</a:t>
            </a:r>
            <a:r>
              <a:rPr lang="fr-BE" dirty="0" smtClean="0"/>
              <a:t> </a:t>
            </a:r>
            <a:r>
              <a:rPr lang="fr-BE" dirty="0" err="1" smtClean="0"/>
              <a:t>smoothed</a:t>
            </a:r>
            <a:r>
              <a:rPr lang="fr-BE" dirty="0" smtClean="0"/>
              <a:t> by </a:t>
            </a:r>
            <a:r>
              <a:rPr lang="fr-BE" dirty="0" err="1" smtClean="0"/>
              <a:t>applying</a:t>
            </a:r>
            <a:r>
              <a:rPr lang="fr-BE" dirty="0" smtClean="0"/>
              <a:t> the FTIR </a:t>
            </a:r>
            <a:r>
              <a:rPr lang="fr-BE" dirty="0" err="1" smtClean="0"/>
              <a:t>AVKs</a:t>
            </a:r>
            <a:endParaRPr lang="fr-BE" dirty="0" smtClean="0"/>
          </a:p>
          <a:p>
            <a:pPr lvl="1"/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The </a:t>
            </a:r>
            <a:r>
              <a:rPr lang="fr-BE" dirty="0" err="1" smtClean="0"/>
              <a:t>comparisons</a:t>
            </a:r>
            <a:r>
              <a:rPr lang="fr-BE" dirty="0" smtClean="0"/>
              <a:t> are made for the 2005 – 2013 </a:t>
            </a:r>
            <a:r>
              <a:rPr lang="fr-BE" dirty="0" err="1" smtClean="0"/>
              <a:t>observational</a:t>
            </a:r>
            <a:r>
              <a:rPr lang="fr-BE" dirty="0" smtClean="0"/>
              <a:t> </a:t>
            </a:r>
            <a:r>
              <a:rPr lang="fr-BE" dirty="0" err="1" smtClean="0"/>
              <a:t>days</a:t>
            </a:r>
            <a:r>
              <a:rPr lang="fr-BE" dirty="0" smtClean="0"/>
              <a:t> </a:t>
            </a:r>
            <a:r>
              <a:rPr lang="fr-BE" dirty="0" err="1" smtClean="0"/>
              <a:t>only</a:t>
            </a:r>
            <a:endParaRPr lang="fr-BE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GEOS-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</a:t>
            </a:r>
            <a:endParaRPr lang="fr-BE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727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7"/>
          <p:cNvSpPr txBox="1">
            <a:spLocks/>
          </p:cNvSpPr>
          <p:nvPr/>
        </p:nvSpPr>
        <p:spPr>
          <a:xfrm>
            <a:off x="3205818" y="6628717"/>
            <a:ext cx="2732365" cy="20479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tx1"/>
                </a:solidFill>
              </a:rPr>
              <a:t>NDACC-IRWG Meeting 2015, Toronto, June 11</a:t>
            </a:r>
            <a:endParaRPr lang="fr-BE" sz="1000" b="1" dirty="0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266031" y="539004"/>
            <a:ext cx="6445098" cy="64633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C</a:t>
            </a:r>
            <a:r>
              <a:rPr lang="fr-BE" baseline="-25000" dirty="0" smtClean="0"/>
              <a:t>2</a:t>
            </a:r>
            <a:r>
              <a:rPr lang="fr-BE" dirty="0" smtClean="0"/>
              <a:t>H</a:t>
            </a:r>
            <a:r>
              <a:rPr lang="fr-BE" baseline="-25000" dirty="0" smtClean="0"/>
              <a:t>6</a:t>
            </a:r>
            <a:r>
              <a:rPr lang="fr-BE" dirty="0" smtClean="0"/>
              <a:t> total </a:t>
            </a:r>
            <a:r>
              <a:rPr lang="fr-BE" dirty="0" err="1" smtClean="0"/>
              <a:t>columns</a:t>
            </a:r>
            <a:r>
              <a:rPr lang="fr-BE" dirty="0" smtClean="0"/>
              <a:t> (2005-2013) </a:t>
            </a:r>
            <a:r>
              <a:rPr lang="fr-BE" dirty="0" err="1" smtClean="0"/>
              <a:t>displayed</a:t>
            </a:r>
            <a:r>
              <a:rPr lang="fr-BE" dirty="0" smtClean="0"/>
              <a:t> on a 1-year time 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 smtClean="0"/>
              <a:t>Comparison</a:t>
            </a:r>
            <a:r>
              <a:rPr lang="fr-BE" dirty="0" smtClean="0"/>
              <a:t> made on the basis of the </a:t>
            </a:r>
            <a:r>
              <a:rPr lang="fr-BE" dirty="0" err="1" smtClean="0"/>
              <a:t>daily</a:t>
            </a:r>
            <a:r>
              <a:rPr lang="fr-BE" dirty="0" smtClean="0"/>
              <a:t> </a:t>
            </a:r>
            <a:r>
              <a:rPr lang="fr-BE" dirty="0" err="1" smtClean="0"/>
              <a:t>means</a:t>
            </a:r>
            <a:endParaRPr lang="fr-BE" dirty="0"/>
          </a:p>
        </p:txBody>
      </p:sp>
      <p:sp>
        <p:nvSpPr>
          <p:cNvPr id="13" name="ZoneTexte 12"/>
          <p:cNvSpPr txBox="1"/>
          <p:nvPr/>
        </p:nvSpPr>
        <p:spPr>
          <a:xfrm>
            <a:off x="916192" y="6025928"/>
            <a:ext cx="7311617" cy="3693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BE" dirty="0" smtClean="0"/>
              <a:t>=&gt; Good agreement (</a:t>
            </a:r>
            <a:r>
              <a:rPr lang="fr-BE" i="1" u="sng" dirty="0" smtClean="0"/>
              <a:t>R</a:t>
            </a:r>
            <a:r>
              <a:rPr lang="fr-BE" u="sng" dirty="0" smtClean="0"/>
              <a:t> = 0.77</a:t>
            </a:r>
            <a:r>
              <a:rPr lang="fr-BE" dirty="0" smtClean="0"/>
              <a:t>)… but </a:t>
            </a:r>
            <a:r>
              <a:rPr lang="fr-BE" dirty="0" err="1" smtClean="0"/>
              <a:t>systematic</a:t>
            </a:r>
            <a:r>
              <a:rPr lang="fr-BE" dirty="0" smtClean="0"/>
              <a:t> </a:t>
            </a:r>
            <a:r>
              <a:rPr lang="fr-BE" dirty="0" err="1" smtClean="0"/>
              <a:t>negative</a:t>
            </a:r>
            <a:r>
              <a:rPr lang="fr-BE" dirty="0" smtClean="0"/>
              <a:t> </a:t>
            </a:r>
            <a:r>
              <a:rPr lang="fr-BE" dirty="0" err="1" smtClean="0"/>
              <a:t>bias</a:t>
            </a:r>
            <a:r>
              <a:rPr lang="fr-BE" dirty="0" smtClean="0"/>
              <a:t> relative to FTIR</a:t>
            </a:r>
            <a:endParaRPr lang="fr-BE" dirty="0"/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GEOS-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</a:t>
            </a:r>
            <a:endParaRPr lang="fr-BE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88" y="1425272"/>
            <a:ext cx="7382624" cy="432000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806588" y="4240192"/>
            <a:ext cx="1312795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339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FF3399"/>
                </a:solidFill>
              </a:rPr>
              <a:t>GEOS-</a:t>
            </a:r>
            <a:r>
              <a:rPr lang="fr-BE" b="1" dirty="0" err="1" smtClean="0">
                <a:solidFill>
                  <a:srgbClr val="FF3399"/>
                </a:solidFill>
              </a:rPr>
              <a:t>Chem</a:t>
            </a:r>
            <a:endParaRPr lang="fr-BE" b="1" dirty="0">
              <a:solidFill>
                <a:srgbClr val="FF3399"/>
              </a:solidFill>
            </a:endParaRPr>
          </a:p>
        </p:txBody>
      </p:sp>
      <p:cxnSp>
        <p:nvCxnSpPr>
          <p:cNvPr id="15" name="Connecteur droit avec flèche 14"/>
          <p:cNvCxnSpPr>
            <a:stCxn id="14" idx="1"/>
          </p:cNvCxnSpPr>
          <p:nvPr/>
        </p:nvCxnSpPr>
        <p:spPr>
          <a:xfrm flipH="1" flipV="1">
            <a:off x="7347857" y="4240192"/>
            <a:ext cx="458731" cy="184666"/>
          </a:xfrm>
          <a:prstGeom prst="straightConnector1">
            <a:avLst/>
          </a:prstGeom>
          <a:ln w="28575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8297377" y="2902264"/>
            <a:ext cx="595035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0000FF"/>
                </a:solidFill>
              </a:rPr>
              <a:t>FTIR</a:t>
            </a:r>
            <a:endParaRPr lang="fr-BE" b="1" dirty="0">
              <a:solidFill>
                <a:srgbClr val="0000FF"/>
              </a:solidFill>
            </a:endParaRPr>
          </a:p>
        </p:txBody>
      </p:sp>
      <p:cxnSp>
        <p:nvCxnSpPr>
          <p:cNvPr id="17" name="Connecteur droit avec flèche 16"/>
          <p:cNvCxnSpPr>
            <a:stCxn id="16" idx="1"/>
          </p:cNvCxnSpPr>
          <p:nvPr/>
        </p:nvCxnSpPr>
        <p:spPr>
          <a:xfrm flipH="1">
            <a:off x="7806588" y="3086930"/>
            <a:ext cx="490789" cy="28599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95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7"/>
          <p:cNvSpPr txBox="1">
            <a:spLocks/>
          </p:cNvSpPr>
          <p:nvPr/>
        </p:nvSpPr>
        <p:spPr>
          <a:xfrm>
            <a:off x="3205818" y="6628717"/>
            <a:ext cx="2732365" cy="20479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tx1"/>
                </a:solidFill>
              </a:rPr>
              <a:t>NDACC-IRWG Meeting 2015, Toronto, June 11</a:t>
            </a:r>
            <a:endParaRPr lang="fr-BE" sz="1000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franco\hubiC\Documents\C2H6_timeseries\C2H6_sea_cycle_Toront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41" y="1454469"/>
            <a:ext cx="6869918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806588" y="4240192"/>
            <a:ext cx="1312795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339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FF3399"/>
                </a:solidFill>
              </a:rPr>
              <a:t>GEOS-</a:t>
            </a:r>
            <a:r>
              <a:rPr lang="fr-BE" b="1" dirty="0" err="1" smtClean="0">
                <a:solidFill>
                  <a:srgbClr val="FF3399"/>
                </a:solidFill>
              </a:rPr>
              <a:t>Chem</a:t>
            </a:r>
            <a:endParaRPr lang="fr-BE" b="1" dirty="0">
              <a:solidFill>
                <a:srgbClr val="FF3399"/>
              </a:solidFill>
            </a:endParaRPr>
          </a:p>
        </p:txBody>
      </p:sp>
      <p:cxnSp>
        <p:nvCxnSpPr>
          <p:cNvPr id="12" name="Connecteur droit avec flèche 11"/>
          <p:cNvCxnSpPr>
            <a:stCxn id="5" idx="1"/>
          </p:cNvCxnSpPr>
          <p:nvPr/>
        </p:nvCxnSpPr>
        <p:spPr>
          <a:xfrm flipH="1" flipV="1">
            <a:off x="7347857" y="4240192"/>
            <a:ext cx="458731" cy="184666"/>
          </a:xfrm>
          <a:prstGeom prst="straightConnector1">
            <a:avLst/>
          </a:prstGeom>
          <a:ln w="28575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8297377" y="2902264"/>
            <a:ext cx="595035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00B050"/>
                </a:solidFill>
              </a:rPr>
              <a:t>FTIR</a:t>
            </a:r>
            <a:endParaRPr lang="fr-BE" b="1" dirty="0">
              <a:solidFill>
                <a:srgbClr val="00B050"/>
              </a:solidFill>
            </a:endParaRPr>
          </a:p>
        </p:txBody>
      </p:sp>
      <p:cxnSp>
        <p:nvCxnSpPr>
          <p:cNvPr id="16" name="Connecteur droit avec flèche 15"/>
          <p:cNvCxnSpPr>
            <a:stCxn id="14" idx="1"/>
          </p:cNvCxnSpPr>
          <p:nvPr/>
        </p:nvCxnSpPr>
        <p:spPr>
          <a:xfrm flipH="1">
            <a:off x="7546263" y="3086930"/>
            <a:ext cx="751114" cy="34407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916192" y="6069058"/>
            <a:ext cx="7311617" cy="3693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BE" dirty="0" smtClean="0"/>
              <a:t>=&gt; Good agreement (</a:t>
            </a:r>
            <a:r>
              <a:rPr lang="fr-BE" i="1" u="sng" dirty="0" smtClean="0"/>
              <a:t>R</a:t>
            </a:r>
            <a:r>
              <a:rPr lang="fr-BE" u="sng" dirty="0" smtClean="0"/>
              <a:t> = 0.73</a:t>
            </a:r>
            <a:r>
              <a:rPr lang="fr-BE" dirty="0" smtClean="0"/>
              <a:t>)… but </a:t>
            </a:r>
            <a:r>
              <a:rPr lang="fr-BE" dirty="0" err="1" smtClean="0"/>
              <a:t>systematic</a:t>
            </a:r>
            <a:r>
              <a:rPr lang="fr-BE" dirty="0" smtClean="0"/>
              <a:t> </a:t>
            </a:r>
            <a:r>
              <a:rPr lang="fr-BE" dirty="0" err="1" smtClean="0"/>
              <a:t>negative</a:t>
            </a:r>
            <a:r>
              <a:rPr lang="fr-BE" dirty="0" smtClean="0"/>
              <a:t> </a:t>
            </a:r>
            <a:r>
              <a:rPr lang="fr-BE" dirty="0" err="1" smtClean="0"/>
              <a:t>bias</a:t>
            </a:r>
            <a:r>
              <a:rPr lang="fr-BE" dirty="0" smtClean="0"/>
              <a:t> relative to FTIR</a:t>
            </a:r>
            <a:endParaRPr lang="fr-BE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GEOS-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</a:t>
            </a:r>
            <a:endParaRPr lang="fr-BE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358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franco\hubiC\Documents\C2H6_timeseries\C2H6_sea_cycle_Thu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86" y="1467791"/>
            <a:ext cx="6981428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pied de page 7"/>
          <p:cNvSpPr txBox="1">
            <a:spLocks/>
          </p:cNvSpPr>
          <p:nvPr/>
        </p:nvSpPr>
        <p:spPr>
          <a:xfrm>
            <a:off x="3205818" y="6628717"/>
            <a:ext cx="2732365" cy="20479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tx1"/>
                </a:solidFill>
              </a:rPr>
              <a:t>NDACC-IRWG Meeting 2015, Toronto, June 11</a:t>
            </a:r>
            <a:endParaRPr lang="fr-BE" sz="1000" b="1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012118" y="4670597"/>
            <a:ext cx="1312795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339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FF3399"/>
                </a:solidFill>
              </a:rPr>
              <a:t>GEOS-</a:t>
            </a:r>
            <a:r>
              <a:rPr lang="fr-BE" b="1" dirty="0" err="1" smtClean="0">
                <a:solidFill>
                  <a:srgbClr val="FF3399"/>
                </a:solidFill>
              </a:rPr>
              <a:t>Chem</a:t>
            </a:r>
            <a:endParaRPr lang="fr-BE" b="1" dirty="0">
              <a:solidFill>
                <a:srgbClr val="FF3399"/>
              </a:solidFill>
            </a:endParaRPr>
          </a:p>
        </p:txBody>
      </p:sp>
      <p:cxnSp>
        <p:nvCxnSpPr>
          <p:cNvPr id="12" name="Connecteur droit avec flèche 11"/>
          <p:cNvCxnSpPr>
            <a:stCxn id="5" idx="1"/>
          </p:cNvCxnSpPr>
          <p:nvPr/>
        </p:nvCxnSpPr>
        <p:spPr>
          <a:xfrm flipH="1" flipV="1">
            <a:off x="6553387" y="4670597"/>
            <a:ext cx="458731" cy="184666"/>
          </a:xfrm>
          <a:prstGeom prst="straightConnector1">
            <a:avLst/>
          </a:prstGeom>
          <a:ln w="28575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043183" y="3759339"/>
            <a:ext cx="595035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BE" b="1" dirty="0" smtClean="0">
                <a:solidFill>
                  <a:schemeClr val="accent4">
                    <a:lumMod val="75000"/>
                  </a:schemeClr>
                </a:solidFill>
              </a:rPr>
              <a:t>FTIR</a:t>
            </a:r>
            <a:endParaRPr lang="fr-BE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6" name="Connecteur droit avec flèche 15"/>
          <p:cNvCxnSpPr>
            <a:stCxn id="14" idx="1"/>
          </p:cNvCxnSpPr>
          <p:nvPr/>
        </p:nvCxnSpPr>
        <p:spPr>
          <a:xfrm flipH="1">
            <a:off x="6455355" y="3944005"/>
            <a:ext cx="587828" cy="352237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916192" y="6034554"/>
            <a:ext cx="7311617" cy="3693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BE" dirty="0" smtClean="0"/>
              <a:t>=&gt; Good agreement (</a:t>
            </a:r>
            <a:r>
              <a:rPr lang="fr-BE" i="1" u="sng" dirty="0" smtClean="0"/>
              <a:t>R</a:t>
            </a:r>
            <a:r>
              <a:rPr lang="fr-BE" u="sng" dirty="0" smtClean="0"/>
              <a:t> = 0.93</a:t>
            </a:r>
            <a:r>
              <a:rPr lang="fr-BE" dirty="0" smtClean="0"/>
              <a:t>)… but </a:t>
            </a:r>
            <a:r>
              <a:rPr lang="fr-BE" dirty="0" err="1" smtClean="0"/>
              <a:t>systematic</a:t>
            </a:r>
            <a:r>
              <a:rPr lang="fr-BE" dirty="0" smtClean="0"/>
              <a:t> </a:t>
            </a:r>
            <a:r>
              <a:rPr lang="fr-BE" dirty="0" err="1" smtClean="0"/>
              <a:t>negative</a:t>
            </a:r>
            <a:r>
              <a:rPr lang="fr-BE" dirty="0" smtClean="0"/>
              <a:t> </a:t>
            </a:r>
            <a:r>
              <a:rPr lang="fr-BE" dirty="0" err="1" smtClean="0"/>
              <a:t>bias</a:t>
            </a:r>
            <a:r>
              <a:rPr lang="fr-BE" dirty="0" smtClean="0"/>
              <a:t> relative to FTIR</a:t>
            </a:r>
            <a:endParaRPr lang="fr-BE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GEOS-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</a:t>
            </a:r>
            <a:endParaRPr lang="fr-BE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827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7"/>
          <p:cNvSpPr txBox="1">
            <a:spLocks/>
          </p:cNvSpPr>
          <p:nvPr/>
        </p:nvSpPr>
        <p:spPr>
          <a:xfrm>
            <a:off x="3205818" y="6628717"/>
            <a:ext cx="2732365" cy="20479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tx1"/>
                </a:solidFill>
              </a:rPr>
              <a:t>NDACC-IRWG Meeting 2015, Toronto, June 11</a:t>
            </a:r>
            <a:endParaRPr lang="fr-BE" sz="1000" b="1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5743" y="973208"/>
            <a:ext cx="8952515" cy="64633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 smtClean="0"/>
              <a:t>Underestimation</a:t>
            </a:r>
            <a:r>
              <a:rPr lang="fr-BE" dirty="0" smtClean="0"/>
              <a:t> of C</a:t>
            </a:r>
            <a:r>
              <a:rPr lang="fr-BE" baseline="-25000" dirty="0" smtClean="0"/>
              <a:t>2</a:t>
            </a:r>
            <a:r>
              <a:rPr lang="fr-BE" dirty="0" smtClean="0"/>
              <a:t>H</a:t>
            </a:r>
            <a:r>
              <a:rPr lang="fr-BE" baseline="-25000" dirty="0" smtClean="0"/>
              <a:t>6</a:t>
            </a:r>
            <a:r>
              <a:rPr lang="fr-BE" dirty="0" smtClean="0"/>
              <a:t> </a:t>
            </a:r>
            <a:r>
              <a:rPr lang="fr-BE" dirty="0" err="1" smtClean="0"/>
              <a:t>emissions</a:t>
            </a:r>
            <a:r>
              <a:rPr lang="fr-BE" dirty="0" smtClean="0"/>
              <a:t> in the </a:t>
            </a:r>
            <a:r>
              <a:rPr lang="fr-BE" dirty="0" err="1" smtClean="0"/>
              <a:t>current</a:t>
            </a:r>
            <a:r>
              <a:rPr lang="fr-BE" dirty="0" smtClean="0"/>
              <a:t> inventories </a:t>
            </a:r>
            <a:r>
              <a:rPr lang="fr-BE" dirty="0" err="1" smtClean="0"/>
              <a:t>implemented</a:t>
            </a:r>
            <a:r>
              <a:rPr lang="fr-BE" dirty="0" smtClean="0"/>
              <a:t> by GEOS-</a:t>
            </a:r>
            <a:r>
              <a:rPr lang="fr-BE" dirty="0" err="1" smtClean="0"/>
              <a:t>Chem</a:t>
            </a:r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The </a:t>
            </a:r>
            <a:r>
              <a:rPr lang="fr-BE" dirty="0" err="1" smtClean="0"/>
              <a:t>recent</a:t>
            </a:r>
            <a:r>
              <a:rPr lang="fr-BE" dirty="0" smtClean="0"/>
              <a:t> C</a:t>
            </a:r>
            <a:r>
              <a:rPr lang="fr-BE" baseline="-25000" dirty="0" smtClean="0"/>
              <a:t>2</a:t>
            </a:r>
            <a:r>
              <a:rPr lang="fr-BE" dirty="0" smtClean="0"/>
              <a:t>H</a:t>
            </a:r>
            <a:r>
              <a:rPr lang="fr-BE" baseline="-25000" dirty="0" smtClean="0"/>
              <a:t>6</a:t>
            </a:r>
            <a:r>
              <a:rPr lang="fr-BE" dirty="0" smtClean="0"/>
              <a:t> </a:t>
            </a:r>
            <a:r>
              <a:rPr lang="fr-BE" dirty="0" err="1" smtClean="0"/>
              <a:t>increase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not </a:t>
            </a:r>
            <a:r>
              <a:rPr lang="fr-BE" dirty="0" err="1" smtClean="0"/>
              <a:t>captured</a:t>
            </a:r>
            <a:r>
              <a:rPr lang="fr-BE" dirty="0" smtClean="0"/>
              <a:t> by the model</a:t>
            </a:r>
          </a:p>
        </p:txBody>
      </p:sp>
      <p:pic>
        <p:nvPicPr>
          <p:cNvPr id="10242" name="Picture 2" descr="C:\Users\franco\hubiC\Documents\C2H6_timeseries\C2H6_timeseries_Toronto_G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4" y="2066617"/>
            <a:ext cx="6708613" cy="4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261713" y="5198008"/>
            <a:ext cx="1312795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BE" b="1" dirty="0" smtClean="0">
                <a:solidFill>
                  <a:schemeClr val="accent4"/>
                </a:solidFill>
              </a:rPr>
              <a:t>GEOS-</a:t>
            </a:r>
            <a:r>
              <a:rPr lang="fr-BE" b="1" dirty="0" err="1" smtClean="0">
                <a:solidFill>
                  <a:schemeClr val="accent4"/>
                </a:solidFill>
              </a:rPr>
              <a:t>Chem</a:t>
            </a:r>
            <a:endParaRPr lang="fr-BE" b="1" dirty="0">
              <a:solidFill>
                <a:schemeClr val="accent4"/>
              </a:solidFill>
            </a:endParaRPr>
          </a:p>
        </p:txBody>
      </p:sp>
      <p:cxnSp>
        <p:nvCxnSpPr>
          <p:cNvPr id="6" name="Connecteur droit avec flèche 5"/>
          <p:cNvCxnSpPr>
            <a:stCxn id="2" idx="1"/>
          </p:cNvCxnSpPr>
          <p:nvPr/>
        </p:nvCxnSpPr>
        <p:spPr>
          <a:xfrm flipH="1" flipV="1">
            <a:off x="6746324" y="5198008"/>
            <a:ext cx="515389" cy="184666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7753604" y="3686251"/>
            <a:ext cx="644979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FF0000"/>
                </a:solidFill>
              </a:rPr>
              <a:t>FTIR</a:t>
            </a:r>
            <a:endParaRPr lang="fr-BE" b="1" dirty="0">
              <a:solidFill>
                <a:srgbClr val="FF0000"/>
              </a:solidFill>
            </a:endParaRPr>
          </a:p>
        </p:txBody>
      </p:sp>
      <p:cxnSp>
        <p:nvCxnSpPr>
          <p:cNvPr id="7" name="Connecteur droit avec flèche 6"/>
          <p:cNvCxnSpPr>
            <a:stCxn id="3" idx="1"/>
          </p:cNvCxnSpPr>
          <p:nvPr/>
        </p:nvCxnSpPr>
        <p:spPr>
          <a:xfrm flipH="1">
            <a:off x="7508676" y="3870917"/>
            <a:ext cx="244928" cy="37866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GEOS-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</a:t>
            </a:r>
            <a:endParaRPr lang="fr-BE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547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7"/>
          <p:cNvSpPr txBox="1">
            <a:spLocks/>
          </p:cNvSpPr>
          <p:nvPr/>
        </p:nvSpPr>
        <p:spPr>
          <a:xfrm>
            <a:off x="3205818" y="6628717"/>
            <a:ext cx="2732365" cy="20479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tx1"/>
                </a:solidFill>
              </a:rPr>
              <a:t>NDACC-IRWG Meeting 2015, Toronto, June 11</a:t>
            </a:r>
            <a:endParaRPr lang="fr-BE" sz="10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2402" y="2504403"/>
            <a:ext cx="7639197" cy="329320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u="sng" dirty="0" err="1" smtClean="0"/>
              <a:t>Current</a:t>
            </a:r>
            <a:r>
              <a:rPr lang="fr-BE" u="sng" dirty="0" smtClean="0"/>
              <a:t> C</a:t>
            </a:r>
            <a:r>
              <a:rPr lang="fr-BE" u="sng" baseline="-25000" dirty="0" smtClean="0"/>
              <a:t>2</a:t>
            </a:r>
            <a:r>
              <a:rPr lang="fr-BE" u="sng" dirty="0" smtClean="0"/>
              <a:t>H</a:t>
            </a:r>
            <a:r>
              <a:rPr lang="fr-BE" u="sng" baseline="-25000" dirty="0" smtClean="0"/>
              <a:t>6</a:t>
            </a:r>
            <a:r>
              <a:rPr lang="fr-BE" u="sng" dirty="0" smtClean="0"/>
              <a:t> </a:t>
            </a:r>
            <a:r>
              <a:rPr lang="fr-BE" u="sng" dirty="0" err="1" smtClean="0"/>
              <a:t>emission</a:t>
            </a:r>
            <a:r>
              <a:rPr lang="fr-BE" u="sng" dirty="0" smtClean="0"/>
              <a:t> inventories:</a:t>
            </a:r>
          </a:p>
          <a:p>
            <a:endParaRPr lang="fr-BE" sz="10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 smtClean="0"/>
              <a:t>Anthropogenic</a:t>
            </a:r>
            <a:r>
              <a:rPr lang="fr-BE" dirty="0" smtClean="0"/>
              <a:t> and </a:t>
            </a:r>
            <a:r>
              <a:rPr lang="fr-BE" dirty="0" err="1" smtClean="0"/>
              <a:t>pyrogenic</a:t>
            </a:r>
            <a:r>
              <a:rPr lang="fr-BE" dirty="0" smtClean="0"/>
              <a:t> sources </a:t>
            </a:r>
            <a:r>
              <a:rPr lang="fr-BE" dirty="0" err="1" smtClean="0"/>
              <a:t>from</a:t>
            </a:r>
            <a:r>
              <a:rPr lang="fr-BE" dirty="0" smtClean="0"/>
              <a:t> Xiao et al., 2008 (</a:t>
            </a:r>
            <a:r>
              <a:rPr lang="fr-BE" i="1" dirty="0" smtClean="0"/>
              <a:t>JGR</a:t>
            </a:r>
            <a:r>
              <a:rPr lang="fr-BE" dirty="0" smtClean="0"/>
              <a:t>)</a:t>
            </a:r>
          </a:p>
          <a:p>
            <a:r>
              <a:rPr lang="fr-BE" dirty="0"/>
              <a:t>	</a:t>
            </a:r>
            <a:r>
              <a:rPr lang="fr-BE" dirty="0" smtClean="0">
                <a:solidFill>
                  <a:srgbClr val="0070C0"/>
                </a:solidFill>
              </a:rPr>
              <a:t>=&gt; offline simulation </a:t>
            </a:r>
            <a:r>
              <a:rPr lang="fr-BE" dirty="0" err="1" smtClean="0">
                <a:solidFill>
                  <a:srgbClr val="0070C0"/>
                </a:solidFill>
              </a:rPr>
              <a:t>based</a:t>
            </a:r>
            <a:r>
              <a:rPr lang="fr-BE" dirty="0" smtClean="0">
                <a:solidFill>
                  <a:srgbClr val="0070C0"/>
                </a:solidFill>
              </a:rPr>
              <a:t> on surface and </a:t>
            </a:r>
            <a:r>
              <a:rPr lang="fr-BE" dirty="0" err="1" smtClean="0">
                <a:solidFill>
                  <a:srgbClr val="0070C0"/>
                </a:solidFill>
              </a:rPr>
              <a:t>aircraft</a:t>
            </a:r>
            <a:r>
              <a:rPr lang="fr-BE" dirty="0" smtClean="0">
                <a:solidFill>
                  <a:srgbClr val="0070C0"/>
                </a:solidFill>
              </a:rPr>
              <a:t>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 smtClean="0"/>
              <a:t>Biomass</a:t>
            </a:r>
            <a:r>
              <a:rPr lang="fr-BE" dirty="0" smtClean="0"/>
              <a:t> </a:t>
            </a:r>
            <a:r>
              <a:rPr lang="fr-BE" dirty="0" err="1" smtClean="0"/>
              <a:t>burning</a:t>
            </a:r>
            <a:r>
              <a:rPr lang="fr-BE" dirty="0" smtClean="0"/>
              <a:t> sources </a:t>
            </a:r>
            <a:r>
              <a:rPr lang="fr-BE" dirty="0" err="1" smtClean="0"/>
              <a:t>from</a:t>
            </a:r>
            <a:r>
              <a:rPr lang="fr-BE" dirty="0" smtClean="0"/>
              <a:t> the GFED3 </a:t>
            </a:r>
            <a:r>
              <a:rPr lang="fr-BE" dirty="0" err="1" smtClean="0"/>
              <a:t>database</a:t>
            </a:r>
            <a:r>
              <a:rPr lang="fr-BE" dirty="0" smtClean="0"/>
              <a:t> (</a:t>
            </a:r>
            <a:r>
              <a:rPr lang="fr-BE" dirty="0" err="1" smtClean="0"/>
              <a:t>monthly</a:t>
            </a:r>
            <a:r>
              <a:rPr lang="fr-BE" dirty="0" smtClean="0"/>
              <a:t> </a:t>
            </a:r>
            <a:r>
              <a:rPr lang="fr-BE" dirty="0" err="1" smtClean="0"/>
              <a:t>means</a:t>
            </a:r>
            <a:r>
              <a:rPr lang="fr-BE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  <a:p>
            <a:r>
              <a:rPr lang="fr-BE" u="sng" dirty="0" err="1" smtClean="0"/>
              <a:t>Updated</a:t>
            </a:r>
            <a:r>
              <a:rPr lang="fr-BE" u="sng" dirty="0" smtClean="0"/>
              <a:t> C</a:t>
            </a:r>
            <a:r>
              <a:rPr lang="fr-BE" u="sng" baseline="-25000" dirty="0" smtClean="0"/>
              <a:t>2</a:t>
            </a:r>
            <a:r>
              <a:rPr lang="fr-BE" u="sng" dirty="0" smtClean="0"/>
              <a:t>H</a:t>
            </a:r>
            <a:r>
              <a:rPr lang="fr-BE" u="sng" baseline="-25000" dirty="0" smtClean="0"/>
              <a:t>6</a:t>
            </a:r>
            <a:r>
              <a:rPr lang="fr-BE" u="sng" dirty="0" smtClean="0"/>
              <a:t> </a:t>
            </a:r>
            <a:r>
              <a:rPr lang="fr-BE" u="sng" dirty="0" err="1" smtClean="0"/>
              <a:t>emission</a:t>
            </a:r>
            <a:r>
              <a:rPr lang="fr-BE" u="sng" dirty="0" smtClean="0"/>
              <a:t> inventories:</a:t>
            </a:r>
            <a:r>
              <a:rPr lang="fr-BE" dirty="0" smtClean="0"/>
              <a:t> (E. V. Fischer and Z. A. </a:t>
            </a:r>
            <a:r>
              <a:rPr lang="fr-BE" dirty="0" err="1" smtClean="0"/>
              <a:t>Tzompa</a:t>
            </a:r>
            <a:r>
              <a:rPr lang="fr-BE" dirty="0" smtClean="0"/>
              <a:t>-Sosa, CSU)</a:t>
            </a:r>
            <a:endParaRPr lang="fr-BE" u="sng" dirty="0" smtClean="0"/>
          </a:p>
          <a:p>
            <a:endParaRPr lang="fr-BE" sz="10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By applying </a:t>
            </a:r>
            <a:r>
              <a:rPr lang="en-GB" dirty="0" smtClean="0"/>
              <a:t>C</a:t>
            </a:r>
            <a:r>
              <a:rPr lang="en-GB" baseline="-25000" dirty="0" smtClean="0"/>
              <a:t>2</a:t>
            </a:r>
            <a:r>
              <a:rPr lang="en-GB" dirty="0" smtClean="0"/>
              <a:t>H</a:t>
            </a:r>
            <a:r>
              <a:rPr lang="en-GB" baseline="-25000" dirty="0" smtClean="0"/>
              <a:t>6</a:t>
            </a:r>
            <a:r>
              <a:rPr lang="en-GB" dirty="0" smtClean="0"/>
              <a:t>/CH</a:t>
            </a:r>
            <a:r>
              <a:rPr lang="en-GB" baseline="-25000" dirty="0" smtClean="0"/>
              <a:t>4</a:t>
            </a:r>
            <a:r>
              <a:rPr lang="en-GB" dirty="0" smtClean="0"/>
              <a:t> </a:t>
            </a:r>
            <a:r>
              <a:rPr lang="en-GB" dirty="0"/>
              <a:t>emission ratios to satellite-derived CH</a:t>
            </a:r>
            <a:r>
              <a:rPr lang="en-GB" baseline="-25000" dirty="0"/>
              <a:t>4</a:t>
            </a:r>
            <a:r>
              <a:rPr lang="en-GB" dirty="0"/>
              <a:t> emissions (Turner et al., </a:t>
            </a:r>
            <a:r>
              <a:rPr lang="en-GB" dirty="0" smtClean="0"/>
              <a:t>2015, </a:t>
            </a:r>
            <a:r>
              <a:rPr lang="en-GB" i="1" dirty="0" smtClean="0"/>
              <a:t>ACPD</a:t>
            </a:r>
            <a:r>
              <a:rPr lang="en-GB" dirty="0" smtClean="0"/>
              <a:t>)</a:t>
            </a:r>
          </a:p>
          <a:p>
            <a:r>
              <a:rPr lang="fr-BE" dirty="0"/>
              <a:t>	</a:t>
            </a:r>
            <a:r>
              <a:rPr lang="fr-BE" dirty="0" smtClean="0">
                <a:solidFill>
                  <a:srgbClr val="0070C0"/>
                </a:solidFill>
              </a:rPr>
              <a:t>=&gt; CH</a:t>
            </a:r>
            <a:r>
              <a:rPr lang="fr-BE" baseline="-25000" dirty="0" smtClean="0">
                <a:solidFill>
                  <a:srgbClr val="0070C0"/>
                </a:solidFill>
              </a:rPr>
              <a:t>4</a:t>
            </a:r>
            <a:r>
              <a:rPr lang="fr-BE" dirty="0" smtClean="0">
                <a:solidFill>
                  <a:srgbClr val="0070C0"/>
                </a:solidFill>
              </a:rPr>
              <a:t> </a:t>
            </a:r>
            <a:r>
              <a:rPr lang="fr-BE" dirty="0" err="1" smtClean="0">
                <a:solidFill>
                  <a:srgbClr val="0070C0"/>
                </a:solidFill>
              </a:rPr>
              <a:t>emissions</a:t>
            </a:r>
            <a:r>
              <a:rPr lang="fr-BE" dirty="0" smtClean="0">
                <a:solidFill>
                  <a:srgbClr val="0070C0"/>
                </a:solidFill>
              </a:rPr>
              <a:t> </a:t>
            </a:r>
            <a:r>
              <a:rPr lang="fr-BE" dirty="0" err="1" smtClean="0">
                <a:solidFill>
                  <a:srgbClr val="0070C0"/>
                </a:solidFill>
              </a:rPr>
              <a:t>inferred</a:t>
            </a:r>
            <a:r>
              <a:rPr lang="fr-BE" dirty="0" smtClean="0">
                <a:solidFill>
                  <a:srgbClr val="0070C0"/>
                </a:solidFill>
              </a:rPr>
              <a:t> </a:t>
            </a:r>
            <a:r>
              <a:rPr lang="fr-BE" dirty="0" err="1" smtClean="0">
                <a:solidFill>
                  <a:srgbClr val="0070C0"/>
                </a:solidFill>
              </a:rPr>
              <a:t>from</a:t>
            </a:r>
            <a:r>
              <a:rPr lang="fr-BE" dirty="0" smtClean="0">
                <a:solidFill>
                  <a:srgbClr val="0070C0"/>
                </a:solidFill>
              </a:rPr>
              <a:t> GOSAT and </a:t>
            </a:r>
            <a:r>
              <a:rPr lang="fr-BE" dirty="0" err="1" smtClean="0">
                <a:solidFill>
                  <a:srgbClr val="0070C0"/>
                </a:solidFill>
              </a:rPr>
              <a:t>subsequently</a:t>
            </a:r>
            <a:r>
              <a:rPr lang="fr-BE" dirty="0" smtClean="0">
                <a:solidFill>
                  <a:srgbClr val="0070C0"/>
                </a:solidFill>
              </a:rPr>
              <a:t> </a:t>
            </a:r>
            <a:r>
              <a:rPr lang="fr-BE" dirty="0" err="1" smtClean="0">
                <a:solidFill>
                  <a:srgbClr val="0070C0"/>
                </a:solidFill>
              </a:rPr>
              <a:t>evaluated</a:t>
            </a:r>
            <a:r>
              <a:rPr lang="fr-BE" dirty="0" smtClean="0">
                <a:solidFill>
                  <a:srgbClr val="0070C0"/>
                </a:solidFill>
              </a:rPr>
              <a:t> by 	      surface and </a:t>
            </a:r>
            <a:r>
              <a:rPr lang="fr-BE" dirty="0" err="1" smtClean="0">
                <a:solidFill>
                  <a:srgbClr val="0070C0"/>
                </a:solidFill>
              </a:rPr>
              <a:t>aircraft</a:t>
            </a:r>
            <a:r>
              <a:rPr lang="fr-BE" dirty="0" smtClean="0">
                <a:solidFill>
                  <a:srgbClr val="0070C0"/>
                </a:solidFill>
              </a:rPr>
              <a:t> data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Ongoing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endParaRPr lang="fr-BE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47779" y="867071"/>
            <a:ext cx="4848443" cy="92333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BE" b="1" u="sng" dirty="0" err="1"/>
              <a:t>I</a:t>
            </a:r>
            <a:r>
              <a:rPr lang="fr-BE" b="1" u="sng" dirty="0" err="1" smtClean="0"/>
              <a:t>ncorporating</a:t>
            </a:r>
            <a:r>
              <a:rPr lang="fr-BE" b="1" u="sng" dirty="0" smtClean="0"/>
              <a:t> </a:t>
            </a:r>
            <a:r>
              <a:rPr lang="fr-BE" b="1" u="sng" dirty="0" err="1"/>
              <a:t>updated</a:t>
            </a:r>
            <a:r>
              <a:rPr lang="fr-BE" b="1" u="sng" dirty="0"/>
              <a:t> </a:t>
            </a:r>
            <a:r>
              <a:rPr lang="fr-BE" b="1" u="sng" dirty="0" smtClean="0"/>
              <a:t>inventories</a:t>
            </a:r>
            <a:r>
              <a:rPr lang="fr-BE" dirty="0" smtClean="0"/>
              <a:t> in GEOS-</a:t>
            </a:r>
            <a:r>
              <a:rPr lang="fr-BE" dirty="0" err="1" smtClean="0"/>
              <a:t>Chem</a:t>
            </a:r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to </a:t>
            </a:r>
            <a:r>
              <a:rPr lang="fr-BE" dirty="0" err="1" smtClean="0"/>
              <a:t>reconcile</a:t>
            </a:r>
            <a:r>
              <a:rPr lang="fr-BE" dirty="0" smtClean="0"/>
              <a:t> FTIR and GEOS-</a:t>
            </a:r>
            <a:r>
              <a:rPr lang="fr-BE" dirty="0" err="1" smtClean="0"/>
              <a:t>Chem</a:t>
            </a:r>
            <a:r>
              <a:rPr lang="fr-BE" dirty="0" smtClean="0"/>
              <a:t> </a:t>
            </a:r>
            <a:r>
              <a:rPr lang="fr-BE" dirty="0" err="1" smtClean="0"/>
              <a:t>results</a:t>
            </a:r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t</a:t>
            </a:r>
            <a:r>
              <a:rPr lang="fr-BE" dirty="0" smtClean="0"/>
              <a:t>o </a:t>
            </a:r>
            <a:r>
              <a:rPr lang="fr-BE" dirty="0" err="1" smtClean="0"/>
              <a:t>reproduce</a:t>
            </a:r>
            <a:r>
              <a:rPr lang="fr-BE" dirty="0" smtClean="0"/>
              <a:t> </a:t>
            </a:r>
            <a:r>
              <a:rPr lang="fr-BE" dirty="0"/>
              <a:t>the </a:t>
            </a:r>
            <a:r>
              <a:rPr lang="fr-BE" dirty="0" err="1" smtClean="0"/>
              <a:t>observed</a:t>
            </a:r>
            <a:r>
              <a:rPr lang="fr-BE" dirty="0" smtClean="0"/>
              <a:t> C</a:t>
            </a:r>
            <a:r>
              <a:rPr lang="fr-BE" baseline="-25000" dirty="0" smtClean="0"/>
              <a:t>2</a:t>
            </a:r>
            <a:r>
              <a:rPr lang="fr-BE" dirty="0" smtClean="0"/>
              <a:t>H</a:t>
            </a:r>
            <a:r>
              <a:rPr lang="fr-BE" baseline="-25000" dirty="0" smtClean="0"/>
              <a:t>6</a:t>
            </a:r>
            <a:r>
              <a:rPr lang="fr-BE" dirty="0" smtClean="0"/>
              <a:t> </a:t>
            </a:r>
            <a:r>
              <a:rPr lang="fr-BE" dirty="0" err="1" smtClean="0"/>
              <a:t>increase</a:t>
            </a: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18965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7"/>
          <p:cNvSpPr txBox="1">
            <a:spLocks/>
          </p:cNvSpPr>
          <p:nvPr/>
        </p:nvSpPr>
        <p:spPr>
          <a:xfrm>
            <a:off x="3205818" y="6628717"/>
            <a:ext cx="2732365" cy="20479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tx1"/>
                </a:solidFill>
              </a:rPr>
              <a:t>NDACC-IRWG Meeting 2015, Toronto, June 11</a:t>
            </a:r>
            <a:endParaRPr lang="fr-BE" sz="1000" b="1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147779" y="867071"/>
            <a:ext cx="4848443" cy="92333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BE" b="1" u="sng" dirty="0" err="1"/>
              <a:t>I</a:t>
            </a:r>
            <a:r>
              <a:rPr lang="fr-BE" b="1" u="sng" dirty="0" err="1" smtClean="0"/>
              <a:t>ncorporating</a:t>
            </a:r>
            <a:r>
              <a:rPr lang="fr-BE" b="1" u="sng" dirty="0" smtClean="0"/>
              <a:t> </a:t>
            </a:r>
            <a:r>
              <a:rPr lang="fr-BE" b="1" u="sng" dirty="0" err="1"/>
              <a:t>updated</a:t>
            </a:r>
            <a:r>
              <a:rPr lang="fr-BE" b="1" u="sng" dirty="0"/>
              <a:t> </a:t>
            </a:r>
            <a:r>
              <a:rPr lang="fr-BE" b="1" u="sng" dirty="0" smtClean="0"/>
              <a:t>inventories</a:t>
            </a:r>
            <a:r>
              <a:rPr lang="fr-BE" dirty="0" smtClean="0"/>
              <a:t> in GEOS-</a:t>
            </a:r>
            <a:r>
              <a:rPr lang="fr-BE" dirty="0" err="1" smtClean="0"/>
              <a:t>Chem</a:t>
            </a:r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to </a:t>
            </a:r>
            <a:r>
              <a:rPr lang="fr-BE" dirty="0" err="1" smtClean="0"/>
              <a:t>reconcile</a:t>
            </a:r>
            <a:r>
              <a:rPr lang="fr-BE" dirty="0" smtClean="0"/>
              <a:t> FTIR and GEOS-</a:t>
            </a:r>
            <a:r>
              <a:rPr lang="fr-BE" dirty="0" err="1" smtClean="0"/>
              <a:t>Chem</a:t>
            </a:r>
            <a:r>
              <a:rPr lang="fr-BE" dirty="0" smtClean="0"/>
              <a:t> </a:t>
            </a:r>
            <a:r>
              <a:rPr lang="fr-BE" dirty="0" err="1" smtClean="0"/>
              <a:t>results</a:t>
            </a:r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t</a:t>
            </a:r>
            <a:r>
              <a:rPr lang="fr-BE" dirty="0" smtClean="0"/>
              <a:t>o </a:t>
            </a:r>
            <a:r>
              <a:rPr lang="fr-BE" dirty="0" err="1" smtClean="0"/>
              <a:t>reproduce</a:t>
            </a:r>
            <a:r>
              <a:rPr lang="fr-BE" dirty="0" smtClean="0"/>
              <a:t> </a:t>
            </a:r>
            <a:r>
              <a:rPr lang="fr-BE" dirty="0"/>
              <a:t>the </a:t>
            </a:r>
            <a:r>
              <a:rPr lang="fr-BE" dirty="0" err="1" smtClean="0"/>
              <a:t>observed</a:t>
            </a:r>
            <a:r>
              <a:rPr lang="fr-BE" dirty="0" smtClean="0"/>
              <a:t> C</a:t>
            </a:r>
            <a:r>
              <a:rPr lang="fr-BE" baseline="-25000" dirty="0" smtClean="0"/>
              <a:t>2</a:t>
            </a:r>
            <a:r>
              <a:rPr lang="fr-BE" dirty="0" smtClean="0"/>
              <a:t>H</a:t>
            </a:r>
            <a:r>
              <a:rPr lang="fr-BE" baseline="-25000" dirty="0" smtClean="0"/>
              <a:t>6</a:t>
            </a:r>
            <a:r>
              <a:rPr lang="fr-BE" dirty="0" smtClean="0"/>
              <a:t> </a:t>
            </a:r>
            <a:r>
              <a:rPr lang="fr-BE" dirty="0" err="1" smtClean="0"/>
              <a:t>increase</a:t>
            </a:r>
            <a:endParaRPr lang="fr-BE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20386"/>
            <a:ext cx="9144001" cy="245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582983" y="2543387"/>
            <a:ext cx="25339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err="1" smtClean="0">
                <a:solidFill>
                  <a:srgbClr val="0070C0"/>
                </a:solidFill>
              </a:rPr>
              <a:t>Courtesy</a:t>
            </a:r>
            <a:r>
              <a:rPr lang="fr-BE" sz="1200" dirty="0" smtClean="0">
                <a:solidFill>
                  <a:srgbClr val="0070C0"/>
                </a:solidFill>
              </a:rPr>
              <a:t> of Z. A. </a:t>
            </a:r>
            <a:r>
              <a:rPr lang="fr-BE" sz="1200" dirty="0" err="1" smtClean="0">
                <a:solidFill>
                  <a:srgbClr val="0070C0"/>
                </a:solidFill>
              </a:rPr>
              <a:t>Tzompa</a:t>
            </a:r>
            <a:r>
              <a:rPr lang="fr-BE" sz="1200" dirty="0" smtClean="0">
                <a:solidFill>
                  <a:srgbClr val="0070C0"/>
                </a:solidFill>
              </a:rPr>
              <a:t>-Sosa (CSU)</a:t>
            </a:r>
            <a:endParaRPr lang="fr-BE" sz="1200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5242" y="2481832"/>
            <a:ext cx="1941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b="1" i="1" dirty="0" err="1" smtClean="0">
                <a:solidFill>
                  <a:srgbClr val="0070C0"/>
                </a:solidFill>
              </a:rPr>
              <a:t>Preliminary</a:t>
            </a:r>
            <a:r>
              <a:rPr lang="fr-BE" sz="1600" b="1" i="1" dirty="0" smtClean="0">
                <a:solidFill>
                  <a:srgbClr val="0070C0"/>
                </a:solidFill>
              </a:rPr>
              <a:t> </a:t>
            </a:r>
            <a:r>
              <a:rPr lang="fr-BE" sz="1600" b="1" i="1" dirty="0" err="1" smtClean="0">
                <a:solidFill>
                  <a:srgbClr val="0070C0"/>
                </a:solidFill>
              </a:rPr>
              <a:t>results</a:t>
            </a:r>
            <a:r>
              <a:rPr lang="fr-BE" sz="1600" b="1" i="1" dirty="0" smtClean="0">
                <a:solidFill>
                  <a:srgbClr val="0070C0"/>
                </a:solidFill>
              </a:rPr>
              <a:t>…</a:t>
            </a:r>
            <a:endParaRPr lang="fr-BE" sz="1600" b="1" i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99913" y="5351323"/>
            <a:ext cx="2653392" cy="52322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400" dirty="0" smtClean="0"/>
              <a:t>GEOS-</a:t>
            </a:r>
            <a:r>
              <a:rPr lang="fr-BE" sz="1400" dirty="0" err="1" smtClean="0"/>
              <a:t>Chem</a:t>
            </a:r>
            <a:r>
              <a:rPr lang="fr-BE" sz="1400" dirty="0" smtClean="0"/>
              <a:t> C</a:t>
            </a:r>
            <a:r>
              <a:rPr lang="fr-BE" sz="1400" baseline="-25000" dirty="0" smtClean="0"/>
              <a:t>2</a:t>
            </a:r>
            <a:r>
              <a:rPr lang="fr-BE" sz="1400" dirty="0" smtClean="0"/>
              <a:t>H</a:t>
            </a:r>
            <a:r>
              <a:rPr lang="fr-BE" sz="1400" baseline="-25000" dirty="0" smtClean="0"/>
              <a:t>6</a:t>
            </a:r>
            <a:r>
              <a:rPr lang="fr-BE" sz="1400" dirty="0" smtClean="0"/>
              <a:t> surface concentration for </a:t>
            </a:r>
            <a:r>
              <a:rPr lang="fr-BE" sz="1400" dirty="0" err="1" smtClean="0"/>
              <a:t>December</a:t>
            </a:r>
            <a:r>
              <a:rPr lang="fr-BE" sz="1400" dirty="0" smtClean="0"/>
              <a:t> 2010</a:t>
            </a:r>
            <a:endParaRPr lang="fr-BE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3455508" y="2343332"/>
            <a:ext cx="2232984" cy="338554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BE" sz="1600" b="1" dirty="0" smtClean="0">
                <a:solidFill>
                  <a:srgbClr val="FF0000"/>
                </a:solidFill>
              </a:rPr>
              <a:t>Major </a:t>
            </a:r>
            <a:r>
              <a:rPr lang="fr-BE" sz="1600" b="1" dirty="0" err="1" smtClean="0">
                <a:solidFill>
                  <a:srgbClr val="FF0000"/>
                </a:solidFill>
              </a:rPr>
              <a:t>oil</a:t>
            </a:r>
            <a:r>
              <a:rPr lang="fr-BE" sz="1600" b="1" dirty="0" smtClean="0">
                <a:solidFill>
                  <a:srgbClr val="FF0000"/>
                </a:solidFill>
              </a:rPr>
              <a:t> and </a:t>
            </a:r>
            <a:r>
              <a:rPr lang="fr-BE" sz="1600" b="1" dirty="0" err="1" smtClean="0">
                <a:solidFill>
                  <a:srgbClr val="FF0000"/>
                </a:solidFill>
              </a:rPr>
              <a:t>gas</a:t>
            </a:r>
            <a:r>
              <a:rPr lang="fr-BE" sz="1600" b="1" dirty="0" smtClean="0">
                <a:solidFill>
                  <a:srgbClr val="FF0000"/>
                </a:solidFill>
              </a:rPr>
              <a:t> basins</a:t>
            </a:r>
            <a:endParaRPr lang="fr-BE" sz="1600" b="1" dirty="0">
              <a:solidFill>
                <a:srgbClr val="FF0000"/>
              </a:solidFill>
            </a:endParaRPr>
          </a:p>
        </p:txBody>
      </p:sp>
      <p:cxnSp>
        <p:nvCxnSpPr>
          <p:cNvPr id="18" name="Connecteur droit avec flèche 17"/>
          <p:cNvCxnSpPr>
            <a:stCxn id="15" idx="1"/>
          </p:cNvCxnSpPr>
          <p:nvPr/>
        </p:nvCxnSpPr>
        <p:spPr>
          <a:xfrm flipH="1">
            <a:off x="3205818" y="2512609"/>
            <a:ext cx="249690" cy="72416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15" idx="1"/>
          </p:cNvCxnSpPr>
          <p:nvPr/>
        </p:nvCxnSpPr>
        <p:spPr>
          <a:xfrm flipH="1">
            <a:off x="2248931" y="2512609"/>
            <a:ext cx="1206577" cy="87751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4906735" y="5351323"/>
            <a:ext cx="4114801" cy="73866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December </a:t>
            </a:r>
            <a:r>
              <a:rPr lang="en-US" sz="1400" dirty="0"/>
              <a:t>2010 absolute difference in surface </a:t>
            </a:r>
            <a:r>
              <a:rPr lang="en-US" sz="1400" dirty="0" smtClean="0"/>
              <a:t>C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H</a:t>
            </a:r>
            <a:r>
              <a:rPr lang="en-US" sz="1400" baseline="-25000" dirty="0" smtClean="0"/>
              <a:t>6</a:t>
            </a:r>
            <a:r>
              <a:rPr lang="en-US" sz="1400" dirty="0"/>
              <a:t> </a:t>
            </a:r>
            <a:r>
              <a:rPr lang="en-US" sz="1400" dirty="0" smtClean="0"/>
              <a:t>(</a:t>
            </a:r>
            <a:r>
              <a:rPr lang="en-US" sz="1400" dirty="0" err="1" smtClean="0"/>
              <a:t>ppbC</a:t>
            </a:r>
            <a:r>
              <a:rPr lang="en-US" sz="1400" dirty="0" smtClean="0"/>
              <a:t>) for a </a:t>
            </a:r>
            <a:r>
              <a:rPr lang="en-US" sz="1400" dirty="0"/>
              <a:t>simulation using emission ratios to CH</a:t>
            </a:r>
            <a:r>
              <a:rPr lang="en-US" sz="1400" baseline="-25000" dirty="0"/>
              <a:t>4</a:t>
            </a:r>
            <a:r>
              <a:rPr lang="en-US" sz="1400" dirty="0"/>
              <a:t> </a:t>
            </a:r>
            <a:r>
              <a:rPr lang="en-US" sz="1400" dirty="0" smtClean="0"/>
              <a:t>vs. Xiao et al. (2008) + GFED3 </a:t>
            </a:r>
            <a:r>
              <a:rPr lang="en-US" sz="1400" dirty="0"/>
              <a:t>emission inventories</a:t>
            </a:r>
            <a:endParaRPr lang="fr-BE" sz="1400" dirty="0"/>
          </a:p>
        </p:txBody>
      </p:sp>
      <p:cxnSp>
        <p:nvCxnSpPr>
          <p:cNvPr id="16" name="Connecteur droit avec flèche 22"/>
          <p:cNvCxnSpPr>
            <a:stCxn id="15" idx="1"/>
          </p:cNvCxnSpPr>
          <p:nvPr/>
        </p:nvCxnSpPr>
        <p:spPr>
          <a:xfrm flipH="1">
            <a:off x="1712025" y="2512609"/>
            <a:ext cx="1743483" cy="90565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avec flèche 2"/>
          <p:cNvCxnSpPr>
            <a:stCxn id="15" idx="3"/>
          </p:cNvCxnSpPr>
          <p:nvPr/>
        </p:nvCxnSpPr>
        <p:spPr>
          <a:xfrm>
            <a:off x="5688492" y="2512609"/>
            <a:ext cx="1896129" cy="87751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>
            <a:stCxn id="15" idx="3"/>
          </p:cNvCxnSpPr>
          <p:nvPr/>
        </p:nvCxnSpPr>
        <p:spPr>
          <a:xfrm>
            <a:off x="5688492" y="2512609"/>
            <a:ext cx="894491" cy="100991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15" idx="3"/>
          </p:cNvCxnSpPr>
          <p:nvPr/>
        </p:nvCxnSpPr>
        <p:spPr>
          <a:xfrm>
            <a:off x="5688492" y="2512609"/>
            <a:ext cx="281579" cy="100991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Ongoing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endParaRPr lang="fr-BE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468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Ethane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retrieval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strategy</a:t>
            </a:r>
            <a:endParaRPr lang="fr-BE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space réservé du pied de page 7"/>
          <p:cNvSpPr txBox="1">
            <a:spLocks/>
          </p:cNvSpPr>
          <p:nvPr/>
        </p:nvSpPr>
        <p:spPr>
          <a:xfrm>
            <a:off x="3205818" y="6628717"/>
            <a:ext cx="2732365" cy="20479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tx1"/>
                </a:solidFill>
              </a:rPr>
              <a:t>NDACC-IRWG Meeting 2015, Toronto, June 11</a:t>
            </a:r>
            <a:endParaRPr lang="fr-BE" sz="1000" b="1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56604" y="1190445"/>
            <a:ext cx="6826025" cy="4944420"/>
            <a:chOff x="1332000" y="1705131"/>
            <a:chExt cx="6120000" cy="456154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000" y="1705131"/>
              <a:ext cx="6120000" cy="230752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000" y="4004263"/>
              <a:ext cx="6120000" cy="226241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216989" y="6121624"/>
            <a:ext cx="6765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/>
              <a:t>NB:</a:t>
            </a:r>
            <a:r>
              <a:rPr lang="fr-BE" sz="1400" dirty="0" smtClean="0"/>
              <a:t> Changes in HITRAN 2012 </a:t>
            </a:r>
            <a:r>
              <a:rPr lang="en-GB" sz="1400" dirty="0" smtClean="0"/>
              <a:t>temperature and pressure-dependency parameters of the H</a:t>
            </a:r>
            <a:r>
              <a:rPr lang="en-GB" sz="1400" baseline="-25000" dirty="0" smtClean="0"/>
              <a:t>2</a:t>
            </a:r>
            <a:r>
              <a:rPr lang="en-GB" sz="1400" dirty="0" smtClean="0"/>
              <a:t>O feature at 2983.316 cm</a:t>
            </a:r>
            <a:r>
              <a:rPr lang="en-GB" sz="1400" baseline="30000" dirty="0" smtClean="0"/>
              <a:t>-1</a:t>
            </a:r>
            <a:r>
              <a:rPr lang="en-GB" sz="1400" dirty="0" smtClean="0"/>
              <a:t> increase the residuals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20615" y="1775994"/>
            <a:ext cx="1837580" cy="403187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BE" sz="1600" u="sng" dirty="0" err="1" smtClean="0"/>
              <a:t>Spectroscopic</a:t>
            </a:r>
            <a:r>
              <a:rPr lang="fr-BE" sz="1600" u="sng" dirty="0" smtClean="0"/>
              <a:t> </a:t>
            </a:r>
            <a:r>
              <a:rPr lang="fr-BE" sz="1600" u="sng" dirty="0" err="1" smtClean="0"/>
              <a:t>parameters</a:t>
            </a:r>
            <a:endParaRPr lang="fr-BE" sz="1600" u="sng" dirty="0" smtClean="0"/>
          </a:p>
          <a:p>
            <a:endParaRPr lang="fr-BE" sz="1600" dirty="0"/>
          </a:p>
          <a:p>
            <a:r>
              <a:rPr lang="fr-BE" sz="1600" dirty="0" smtClean="0"/>
              <a:t>HITRAN 2008</a:t>
            </a:r>
          </a:p>
          <a:p>
            <a:pPr marL="285750" indent="-285750">
              <a:buFontTx/>
              <a:buChar char="-"/>
            </a:pPr>
            <a:endParaRPr lang="fr-BE" sz="1600" dirty="0" smtClean="0"/>
          </a:p>
          <a:p>
            <a:r>
              <a:rPr lang="fr-BE" sz="1600" dirty="0" smtClean="0"/>
              <a:t>C</a:t>
            </a:r>
            <a:r>
              <a:rPr lang="fr-BE" sz="1600" baseline="-25000" dirty="0" smtClean="0"/>
              <a:t>2</a:t>
            </a:r>
            <a:r>
              <a:rPr lang="fr-BE" sz="1600" dirty="0" smtClean="0"/>
              <a:t>H</a:t>
            </a:r>
            <a:r>
              <a:rPr lang="fr-BE" sz="1600" baseline="-25000" dirty="0" smtClean="0"/>
              <a:t>6</a:t>
            </a:r>
            <a:r>
              <a:rPr lang="fr-BE" sz="1600" dirty="0" smtClean="0"/>
              <a:t> </a:t>
            </a:r>
            <a:r>
              <a:rPr lang="fr-BE" sz="1600" dirty="0" err="1" smtClean="0"/>
              <a:t>pseudolines</a:t>
            </a:r>
            <a:r>
              <a:rPr lang="fr-BE" sz="1600" dirty="0" smtClean="0"/>
              <a:t> (G. C. </a:t>
            </a:r>
            <a:r>
              <a:rPr lang="fr-BE" sz="1600" dirty="0" err="1" smtClean="0"/>
              <a:t>Toon</a:t>
            </a:r>
            <a:r>
              <a:rPr lang="fr-BE" sz="1600" dirty="0" smtClean="0"/>
              <a:t>) </a:t>
            </a:r>
            <a:r>
              <a:rPr lang="fr-BE" sz="1600" dirty="0" err="1" smtClean="0"/>
              <a:t>based</a:t>
            </a:r>
            <a:r>
              <a:rPr lang="fr-BE" sz="1600" dirty="0" smtClean="0"/>
              <a:t> on J. J. </a:t>
            </a:r>
            <a:r>
              <a:rPr lang="fr-BE" sz="1600" dirty="0" err="1" smtClean="0"/>
              <a:t>Harrison’s</a:t>
            </a:r>
            <a:r>
              <a:rPr lang="fr-BE" sz="1600" dirty="0" smtClean="0"/>
              <a:t> </a:t>
            </a:r>
            <a:r>
              <a:rPr lang="fr-BE" sz="1600" dirty="0" err="1" smtClean="0"/>
              <a:t>lab</a:t>
            </a:r>
            <a:r>
              <a:rPr lang="fr-BE" sz="1600" dirty="0" smtClean="0"/>
              <a:t> </a:t>
            </a:r>
            <a:r>
              <a:rPr lang="fr-BE" sz="1600" dirty="0" err="1" smtClean="0"/>
              <a:t>measurements</a:t>
            </a:r>
            <a:endParaRPr lang="fr-BE" sz="1600" dirty="0" smtClean="0"/>
          </a:p>
          <a:p>
            <a:pPr marL="285750" indent="-285750">
              <a:buFontTx/>
              <a:buChar char="-"/>
            </a:pPr>
            <a:endParaRPr lang="fr-BE" sz="1600" dirty="0" smtClean="0"/>
          </a:p>
          <a:p>
            <a:r>
              <a:rPr lang="fr-BE" sz="1600" dirty="0" smtClean="0"/>
              <a:t>Update for </a:t>
            </a:r>
            <a:r>
              <a:rPr lang="fr-BE" sz="1600" dirty="0" err="1" smtClean="0"/>
              <a:t>three</a:t>
            </a:r>
            <a:r>
              <a:rPr lang="fr-BE" sz="1600" dirty="0" smtClean="0"/>
              <a:t> O</a:t>
            </a:r>
            <a:r>
              <a:rPr lang="fr-BE" sz="1600" baseline="-25000" dirty="0" smtClean="0"/>
              <a:t>3</a:t>
            </a:r>
            <a:r>
              <a:rPr lang="fr-BE" sz="1600" dirty="0" smtClean="0"/>
              <a:t> </a:t>
            </a:r>
            <a:r>
              <a:rPr lang="fr-BE" sz="1600" dirty="0" err="1" smtClean="0"/>
              <a:t>lines</a:t>
            </a:r>
            <a:r>
              <a:rPr lang="fr-BE" sz="1600" dirty="0" smtClean="0"/>
              <a:t> (P. </a:t>
            </a:r>
            <a:r>
              <a:rPr lang="fr-BE" sz="1600" dirty="0" err="1" smtClean="0"/>
              <a:t>Chelin</a:t>
            </a:r>
            <a:r>
              <a:rPr lang="fr-BE" sz="1600" dirty="0" smtClean="0"/>
              <a:t>)</a:t>
            </a:r>
          </a:p>
          <a:p>
            <a:pPr marL="285750" indent="-285750">
              <a:buFontTx/>
              <a:buChar char="-"/>
            </a:pPr>
            <a:endParaRPr lang="fr-BE" sz="1600" dirty="0" smtClean="0"/>
          </a:p>
          <a:p>
            <a:r>
              <a:rPr lang="fr-BE" sz="1600" dirty="0" smtClean="0"/>
              <a:t>Update for CH</a:t>
            </a:r>
            <a:r>
              <a:rPr lang="fr-BE" sz="1600" baseline="-25000" dirty="0" smtClean="0"/>
              <a:t>3</a:t>
            </a:r>
            <a:r>
              <a:rPr lang="fr-BE" sz="1600" dirty="0" smtClean="0"/>
              <a:t>Cl line positions and </a:t>
            </a:r>
            <a:r>
              <a:rPr lang="fr-BE" sz="1600" dirty="0" err="1" smtClean="0"/>
              <a:t>intensities</a:t>
            </a:r>
            <a:r>
              <a:rPr lang="fr-BE" sz="1600" dirty="0" smtClean="0"/>
              <a:t> (C. Bray)</a:t>
            </a:r>
            <a:endParaRPr lang="en-GB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03239" y="512283"/>
            <a:ext cx="8537522" cy="33855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600" dirty="0" err="1" smtClean="0"/>
              <a:t>Strategy</a:t>
            </a:r>
            <a:r>
              <a:rPr lang="fr-BE" sz="1600" dirty="0" smtClean="0"/>
              <a:t> </a:t>
            </a:r>
            <a:r>
              <a:rPr lang="fr-BE" sz="1600" dirty="0" err="1" smtClean="0"/>
              <a:t>originally</a:t>
            </a:r>
            <a:r>
              <a:rPr lang="fr-BE" sz="1600" dirty="0" smtClean="0"/>
              <a:t> </a:t>
            </a:r>
            <a:r>
              <a:rPr lang="fr-BE" sz="1600" dirty="0" err="1" smtClean="0"/>
              <a:t>developed</a:t>
            </a:r>
            <a:r>
              <a:rPr lang="fr-BE" sz="1600" dirty="0" smtClean="0"/>
              <a:t> by E. </a:t>
            </a:r>
            <a:r>
              <a:rPr lang="fr-BE" sz="1600" dirty="0" err="1" smtClean="0"/>
              <a:t>Mahieu</a:t>
            </a:r>
            <a:r>
              <a:rPr lang="fr-BE" sz="1600" dirty="0" smtClean="0"/>
              <a:t> (</a:t>
            </a:r>
            <a:r>
              <a:rPr lang="fr-BE" sz="1600" dirty="0" err="1" smtClean="0"/>
              <a:t>project</a:t>
            </a:r>
            <a:r>
              <a:rPr lang="fr-BE" sz="1600" dirty="0" smtClean="0"/>
              <a:t> UFTIR) and </a:t>
            </a:r>
            <a:r>
              <a:rPr lang="fr-BE" sz="1600" dirty="0" err="1" smtClean="0"/>
              <a:t>then</a:t>
            </a:r>
            <a:r>
              <a:rPr lang="fr-BE" sz="1600" dirty="0" smtClean="0"/>
              <a:t> </a:t>
            </a:r>
            <a:r>
              <a:rPr lang="fr-BE" sz="1600" dirty="0" err="1" smtClean="0"/>
              <a:t>adopted</a:t>
            </a:r>
            <a:r>
              <a:rPr lang="fr-BE" sz="1600" dirty="0" smtClean="0"/>
              <a:t> by the NDACC network</a:t>
            </a:r>
            <a:endParaRPr lang="en-GB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557833" y="1213751"/>
            <a:ext cx="202608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200" u="sng" dirty="0" smtClean="0"/>
              <a:t>2976.660 – 2977.059 cm</a:t>
            </a:r>
            <a:r>
              <a:rPr lang="fr-BE" sz="1200" u="sng" baseline="30000" dirty="0" smtClean="0"/>
              <a:t>-1</a:t>
            </a:r>
            <a:endParaRPr lang="en-GB" sz="1200" u="sng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4560665" y="1217480"/>
            <a:ext cx="21348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200" u="sng" dirty="0" smtClean="0"/>
              <a:t>2983.200 – 2983.500 cm</a:t>
            </a:r>
            <a:r>
              <a:rPr lang="fr-BE" sz="1200" u="sng" baseline="30000" dirty="0" smtClean="0"/>
              <a:t>-1</a:t>
            </a:r>
            <a:endParaRPr lang="en-GB" sz="1200" u="sng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6667295" y="1213352"/>
            <a:ext cx="21348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200" u="sng" dirty="0" smtClean="0"/>
              <a:t>2986.450 – 2986.850 cm</a:t>
            </a:r>
            <a:r>
              <a:rPr lang="fr-BE" sz="1200" u="sng" baseline="30000" dirty="0" smtClean="0"/>
              <a:t>-1</a:t>
            </a:r>
            <a:endParaRPr lang="en-GB" sz="1200" u="sng" baseline="30000" dirty="0"/>
          </a:p>
        </p:txBody>
      </p:sp>
      <p:sp>
        <p:nvSpPr>
          <p:cNvPr id="2" name="Rectangle 1"/>
          <p:cNvSpPr/>
          <p:nvPr/>
        </p:nvSpPr>
        <p:spPr>
          <a:xfrm>
            <a:off x="3269411" y="2156603"/>
            <a:ext cx="940280" cy="2242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Rectangle 26"/>
          <p:cNvSpPr/>
          <p:nvPr/>
        </p:nvSpPr>
        <p:spPr>
          <a:xfrm>
            <a:off x="5397255" y="2153730"/>
            <a:ext cx="940280" cy="2242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Rectangle 27"/>
          <p:cNvSpPr/>
          <p:nvPr/>
        </p:nvSpPr>
        <p:spPr>
          <a:xfrm>
            <a:off x="7671743" y="2159482"/>
            <a:ext cx="940280" cy="2242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Rectangle 28"/>
          <p:cNvSpPr/>
          <p:nvPr/>
        </p:nvSpPr>
        <p:spPr>
          <a:xfrm>
            <a:off x="3266539" y="4431097"/>
            <a:ext cx="940280" cy="2242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Rectangle 29"/>
          <p:cNvSpPr/>
          <p:nvPr/>
        </p:nvSpPr>
        <p:spPr>
          <a:xfrm>
            <a:off x="5394383" y="4428224"/>
            <a:ext cx="940280" cy="2242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Rectangle 30"/>
          <p:cNvSpPr/>
          <p:nvPr/>
        </p:nvSpPr>
        <p:spPr>
          <a:xfrm>
            <a:off x="7668871" y="4433976"/>
            <a:ext cx="940280" cy="2242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868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7"/>
          <p:cNvSpPr txBox="1">
            <a:spLocks/>
          </p:cNvSpPr>
          <p:nvPr/>
        </p:nvSpPr>
        <p:spPr>
          <a:xfrm>
            <a:off x="2680555" y="6470647"/>
            <a:ext cx="3782890" cy="365125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tx1"/>
                </a:solidFill>
              </a:rPr>
              <a:t>EGU General Assembly 2015, April 13th, Vienna, Austria</a:t>
            </a:r>
            <a:endParaRPr lang="fr-BE" b="1" dirty="0">
              <a:solidFill>
                <a:schemeClr val="tx1"/>
              </a:solidFill>
            </a:endParaRPr>
          </a:p>
        </p:txBody>
      </p:sp>
      <p:sp>
        <p:nvSpPr>
          <p:cNvPr id="13" name="ZoneTexte 9"/>
          <p:cNvSpPr txBox="1"/>
          <p:nvPr/>
        </p:nvSpPr>
        <p:spPr>
          <a:xfrm>
            <a:off x="780118" y="2683474"/>
            <a:ext cx="7583764" cy="332398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BE" sz="1400" b="1" u="sng" dirty="0" err="1" smtClean="0"/>
              <a:t>Acknowledgments</a:t>
            </a:r>
            <a:r>
              <a:rPr lang="fr-BE" sz="1400" b="1" u="sng" dirty="0" smtClean="0"/>
              <a:t>:</a:t>
            </a:r>
          </a:p>
          <a:p>
            <a:pPr algn="just"/>
            <a:endParaRPr lang="fr-BE" sz="1400" b="1" u="sng" dirty="0" smtClean="0"/>
          </a:p>
          <a:p>
            <a:pPr marL="285750" indent="-285750" algn="just">
              <a:buFontTx/>
              <a:buChar char="-"/>
            </a:pPr>
            <a:r>
              <a:rPr lang="fr-BE" sz="1400" dirty="0" smtClean="0"/>
              <a:t>The </a:t>
            </a:r>
            <a:r>
              <a:rPr lang="fr-BE" sz="1400" dirty="0" err="1" smtClean="0"/>
              <a:t>University</a:t>
            </a:r>
            <a:r>
              <a:rPr lang="fr-BE" sz="1400" dirty="0" smtClean="0"/>
              <a:t> of Liège contribution to the </a:t>
            </a:r>
            <a:r>
              <a:rPr lang="fr-BE" sz="1400" dirty="0" err="1" smtClean="0"/>
              <a:t>present</a:t>
            </a:r>
            <a:r>
              <a:rPr lang="fr-BE" sz="1400" dirty="0" smtClean="0"/>
              <a:t> </a:t>
            </a:r>
            <a:r>
              <a:rPr lang="fr-BE" sz="1400" dirty="0" err="1" smtClean="0"/>
              <a:t>work</a:t>
            </a:r>
            <a:r>
              <a:rPr lang="fr-BE" sz="1400" dirty="0" smtClean="0"/>
              <a:t> has </a:t>
            </a:r>
            <a:r>
              <a:rPr lang="fr-BE" sz="1400" dirty="0" err="1" smtClean="0"/>
              <a:t>mainly</a:t>
            </a:r>
            <a:r>
              <a:rPr lang="fr-BE" sz="1400" dirty="0" smtClean="0"/>
              <a:t> been </a:t>
            </a:r>
            <a:r>
              <a:rPr lang="fr-BE" sz="1400" dirty="0" err="1" smtClean="0"/>
              <a:t>supported</a:t>
            </a:r>
            <a:r>
              <a:rPr lang="fr-BE" sz="1400" dirty="0" smtClean="0"/>
              <a:t> by the AGACC-II </a:t>
            </a:r>
            <a:r>
              <a:rPr lang="fr-BE" sz="1400" dirty="0" err="1" smtClean="0"/>
              <a:t>project</a:t>
            </a:r>
            <a:r>
              <a:rPr lang="fr-BE" sz="1400" dirty="0" smtClean="0"/>
              <a:t> </a:t>
            </a:r>
            <a:r>
              <a:rPr lang="fr-BE" sz="1400" dirty="0"/>
              <a:t>of </a:t>
            </a:r>
            <a:r>
              <a:rPr lang="fr-BE" sz="1400" dirty="0" smtClean="0"/>
              <a:t>the Science for </a:t>
            </a:r>
            <a:r>
              <a:rPr lang="fr-BE" sz="1400" dirty="0" err="1" smtClean="0"/>
              <a:t>Sustainable</a:t>
            </a:r>
            <a:r>
              <a:rPr lang="fr-BE" sz="1400" dirty="0" smtClean="0"/>
              <a:t> </a:t>
            </a:r>
            <a:r>
              <a:rPr lang="fr-BE" sz="1400" dirty="0" err="1" smtClean="0"/>
              <a:t>Development</a:t>
            </a:r>
            <a:r>
              <a:rPr lang="fr-BE" sz="1400" dirty="0" smtClean="0"/>
              <a:t> (SSD) program </a:t>
            </a:r>
            <a:r>
              <a:rPr lang="fr-BE" sz="1400" dirty="0"/>
              <a:t>of </a:t>
            </a:r>
            <a:r>
              <a:rPr lang="fr-BE" sz="1400" dirty="0" smtClean="0"/>
              <a:t>the </a:t>
            </a:r>
            <a:r>
              <a:rPr lang="fr-BE" sz="1400" dirty="0" err="1" smtClean="0"/>
              <a:t>Belgian</a:t>
            </a:r>
            <a:r>
              <a:rPr lang="fr-BE" sz="1400" dirty="0" smtClean="0"/>
              <a:t> Science Policy Office (BELSPO, Brussels).</a:t>
            </a:r>
          </a:p>
          <a:p>
            <a:pPr marL="285750" indent="-285750" algn="just">
              <a:buFontTx/>
              <a:buChar char="-"/>
            </a:pPr>
            <a:r>
              <a:rPr lang="fr-BE" sz="1400" dirty="0" err="1" smtClean="0"/>
              <a:t>Additional</a:t>
            </a:r>
            <a:r>
              <a:rPr lang="fr-BE" sz="1400" dirty="0" smtClean="0"/>
              <a:t> support </a:t>
            </a:r>
            <a:r>
              <a:rPr lang="fr-BE" sz="1400" dirty="0" err="1" smtClean="0"/>
              <a:t>was</a:t>
            </a:r>
            <a:r>
              <a:rPr lang="fr-BE" sz="1400" dirty="0" smtClean="0"/>
              <a:t> </a:t>
            </a:r>
            <a:r>
              <a:rPr lang="fr-BE" sz="1400" dirty="0" err="1" smtClean="0"/>
              <a:t>provided</a:t>
            </a:r>
            <a:r>
              <a:rPr lang="fr-BE" sz="1400" dirty="0" smtClean="0"/>
              <a:t> by </a:t>
            </a:r>
            <a:r>
              <a:rPr lang="fr-BE" sz="1400" dirty="0" err="1" smtClean="0"/>
              <a:t>MeteoSwiss</a:t>
            </a:r>
            <a:r>
              <a:rPr lang="fr-BE" sz="1400" dirty="0" smtClean="0"/>
              <a:t> (Global </a:t>
            </a:r>
            <a:r>
              <a:rPr lang="fr-BE" sz="1400" dirty="0" err="1" smtClean="0"/>
              <a:t>Atmospheric</a:t>
            </a:r>
            <a:r>
              <a:rPr lang="fr-BE" sz="1400" dirty="0" smtClean="0"/>
              <a:t> Watch), the Fédération Wallonie–Bruxelles </a:t>
            </a:r>
            <a:r>
              <a:rPr lang="fr-BE" sz="1400" dirty="0"/>
              <a:t>and </a:t>
            </a:r>
            <a:r>
              <a:rPr lang="fr-BE" sz="1400" dirty="0" smtClean="0"/>
              <a:t>the F.R.S</a:t>
            </a:r>
            <a:r>
              <a:rPr lang="fr-BE" sz="1400" dirty="0"/>
              <a:t>. – </a:t>
            </a:r>
            <a:r>
              <a:rPr lang="fr-BE" sz="1400" dirty="0" smtClean="0"/>
              <a:t>FNRS.</a:t>
            </a:r>
          </a:p>
          <a:p>
            <a:pPr marL="285750" indent="-285750" algn="just">
              <a:buFontTx/>
              <a:buChar char="-"/>
            </a:pPr>
            <a:r>
              <a:rPr lang="fr-BE" sz="1400" dirty="0" err="1" smtClean="0"/>
              <a:t>We</a:t>
            </a:r>
            <a:r>
              <a:rPr lang="fr-BE" sz="1400" dirty="0" smtClean="0"/>
              <a:t> </a:t>
            </a:r>
            <a:r>
              <a:rPr lang="fr-BE" sz="1400" dirty="0" err="1" smtClean="0"/>
              <a:t>thank</a:t>
            </a:r>
            <a:r>
              <a:rPr lang="fr-BE" sz="1400" dirty="0" smtClean="0"/>
              <a:t> the International </a:t>
            </a:r>
            <a:r>
              <a:rPr lang="fr-BE" sz="1400" dirty="0" err="1" smtClean="0"/>
              <a:t>Foundation</a:t>
            </a:r>
            <a:r>
              <a:rPr lang="fr-BE" sz="1400" dirty="0" smtClean="0"/>
              <a:t> High Altitude </a:t>
            </a:r>
            <a:r>
              <a:rPr lang="fr-BE" sz="1400" dirty="0" err="1" smtClean="0"/>
              <a:t>Research</a:t>
            </a:r>
            <a:r>
              <a:rPr lang="fr-BE" sz="1400" dirty="0" smtClean="0"/>
              <a:t> Stations Jungfraujoch and </a:t>
            </a:r>
            <a:r>
              <a:rPr lang="fr-BE" sz="1400" dirty="0" err="1" smtClean="0"/>
              <a:t>Gornergrat</a:t>
            </a:r>
            <a:r>
              <a:rPr lang="fr-BE" sz="1400" dirty="0" smtClean="0"/>
              <a:t> (</a:t>
            </a:r>
            <a:r>
              <a:rPr lang="fr-BE" sz="1400" dirty="0"/>
              <a:t>HFSJG</a:t>
            </a:r>
            <a:r>
              <a:rPr lang="fr-BE" sz="1400" dirty="0" smtClean="0"/>
              <a:t>, Bern).</a:t>
            </a:r>
          </a:p>
          <a:p>
            <a:pPr marL="285750" indent="-285750" algn="just">
              <a:buFontTx/>
              <a:buChar char="-"/>
            </a:pPr>
            <a:r>
              <a:rPr lang="fr-BE" sz="1400" dirty="0" smtClean="0"/>
              <a:t>E. </a:t>
            </a:r>
            <a:r>
              <a:rPr lang="fr-BE" sz="1400" dirty="0" err="1" smtClean="0"/>
              <a:t>Mahieu</a:t>
            </a:r>
            <a:r>
              <a:rPr lang="fr-BE" sz="1400" dirty="0" smtClean="0"/>
              <a:t> </a:t>
            </a:r>
            <a:r>
              <a:rPr lang="fr-BE" sz="1400" dirty="0" err="1" smtClean="0"/>
              <a:t>is</a:t>
            </a:r>
            <a:r>
              <a:rPr lang="fr-BE" sz="1400" dirty="0" smtClean="0"/>
              <a:t> </a:t>
            </a:r>
            <a:r>
              <a:rPr lang="fr-BE" sz="1400" dirty="0" err="1" smtClean="0"/>
              <a:t>Research</a:t>
            </a:r>
            <a:r>
              <a:rPr lang="fr-BE" sz="1400" dirty="0" smtClean="0"/>
              <a:t> </a:t>
            </a:r>
            <a:r>
              <a:rPr lang="fr-BE" sz="1400" dirty="0" err="1" smtClean="0"/>
              <a:t>Associate</a:t>
            </a:r>
            <a:r>
              <a:rPr lang="fr-BE" sz="1400" dirty="0" smtClean="0"/>
              <a:t> </a:t>
            </a:r>
            <a:r>
              <a:rPr lang="fr-BE" sz="1400" dirty="0" err="1"/>
              <a:t>with</a:t>
            </a:r>
            <a:r>
              <a:rPr lang="fr-BE" sz="1400" dirty="0"/>
              <a:t> F.R.S. – FNRS. </a:t>
            </a:r>
            <a:r>
              <a:rPr lang="fr-BE" sz="1400" dirty="0" err="1" smtClean="0"/>
              <a:t>We</a:t>
            </a:r>
            <a:r>
              <a:rPr lang="fr-BE" sz="1400" dirty="0" smtClean="0"/>
              <a:t> are </a:t>
            </a:r>
            <a:r>
              <a:rPr lang="fr-BE" sz="1400" dirty="0" err="1" smtClean="0"/>
              <a:t>grateful</a:t>
            </a:r>
            <a:r>
              <a:rPr lang="fr-BE" sz="1400" dirty="0" smtClean="0"/>
              <a:t> to the </a:t>
            </a:r>
            <a:r>
              <a:rPr lang="fr-BE" sz="1400" dirty="0" err="1" smtClean="0"/>
              <a:t>many</a:t>
            </a:r>
            <a:r>
              <a:rPr lang="fr-BE" sz="1400" dirty="0" smtClean="0"/>
              <a:t> </a:t>
            </a:r>
            <a:r>
              <a:rPr lang="fr-BE" sz="1400" dirty="0" err="1" smtClean="0"/>
              <a:t>colleagues</a:t>
            </a:r>
            <a:r>
              <a:rPr lang="fr-BE" sz="1400" dirty="0" smtClean="0"/>
              <a:t> </a:t>
            </a:r>
            <a:r>
              <a:rPr lang="fr-BE" sz="1400" dirty="0" err="1"/>
              <a:t>who</a:t>
            </a:r>
            <a:r>
              <a:rPr lang="fr-BE" sz="1400" dirty="0"/>
              <a:t> </a:t>
            </a:r>
            <a:r>
              <a:rPr lang="fr-BE" sz="1400" dirty="0" smtClean="0"/>
              <a:t>have </a:t>
            </a:r>
            <a:r>
              <a:rPr lang="fr-BE" sz="1400" dirty="0" err="1" smtClean="0"/>
              <a:t>contributed</a:t>
            </a:r>
            <a:r>
              <a:rPr lang="fr-BE" sz="1400" dirty="0" smtClean="0"/>
              <a:t> to FTIR data acquisition at the Jungfraujoch station.</a:t>
            </a:r>
          </a:p>
          <a:p>
            <a:pPr marL="285750" indent="-285750" algn="just">
              <a:buFontTx/>
              <a:buChar char="-"/>
            </a:pPr>
            <a:r>
              <a:rPr lang="en-US" sz="1400" dirty="0" smtClean="0"/>
              <a:t>The </a:t>
            </a:r>
            <a:r>
              <a:rPr lang="en-US" sz="1400" dirty="0"/>
              <a:t>Atmospheric Chemistry Experiment (ACE), also known as SCISAT, is a Canadian-led mission mainly supported by the Canadian Space Agency and the Natural Sciences and Engineering Research Council of </a:t>
            </a:r>
            <a:r>
              <a:rPr lang="en-US" sz="1400" dirty="0" smtClean="0"/>
              <a:t>Canada.</a:t>
            </a:r>
          </a:p>
          <a:p>
            <a:pPr marL="285750" indent="-285750" algn="just">
              <a:buFontTx/>
              <a:buChar char="-"/>
            </a:pPr>
            <a:r>
              <a:rPr lang="fr-BE" sz="1400" dirty="0" err="1" smtClean="0"/>
              <a:t>We</a:t>
            </a:r>
            <a:r>
              <a:rPr lang="fr-BE" sz="1400" dirty="0" smtClean="0"/>
              <a:t> </a:t>
            </a:r>
            <a:r>
              <a:rPr lang="fr-BE" sz="1400" dirty="0" err="1" smtClean="0"/>
              <a:t>warmly</a:t>
            </a:r>
            <a:r>
              <a:rPr lang="fr-BE" sz="1400" dirty="0" smtClean="0"/>
              <a:t> </a:t>
            </a:r>
            <a:r>
              <a:rPr lang="fr-BE" sz="1400" dirty="0" err="1" smtClean="0"/>
              <a:t>thank</a:t>
            </a:r>
            <a:r>
              <a:rPr lang="fr-BE" sz="1400" dirty="0" smtClean="0"/>
              <a:t> Jeremy Harrison and </a:t>
            </a:r>
            <a:r>
              <a:rPr lang="fr-BE" sz="1400" dirty="0" err="1" smtClean="0"/>
              <a:t>colleagues</a:t>
            </a:r>
            <a:r>
              <a:rPr lang="fr-BE" sz="1400" dirty="0" smtClean="0"/>
              <a:t> for </a:t>
            </a:r>
            <a:r>
              <a:rPr lang="fr-BE" sz="1400" dirty="0" err="1" smtClean="0"/>
              <a:t>their</a:t>
            </a:r>
            <a:r>
              <a:rPr lang="fr-BE" sz="1400" dirty="0" smtClean="0"/>
              <a:t> high </a:t>
            </a:r>
            <a:r>
              <a:rPr lang="fr-BE" sz="1400" dirty="0" err="1" smtClean="0"/>
              <a:t>quality</a:t>
            </a:r>
            <a:r>
              <a:rPr lang="fr-BE" sz="1400" dirty="0" smtClean="0"/>
              <a:t> </a:t>
            </a:r>
            <a:r>
              <a:rPr lang="fr-BE" sz="1400" dirty="0" err="1" smtClean="0"/>
              <a:t>lab</a:t>
            </a:r>
            <a:r>
              <a:rPr lang="fr-BE" sz="1400" dirty="0" smtClean="0"/>
              <a:t> </a:t>
            </a:r>
            <a:r>
              <a:rPr lang="fr-BE" sz="1400" dirty="0" err="1" smtClean="0"/>
              <a:t>measurements</a:t>
            </a:r>
            <a:r>
              <a:rPr lang="fr-BE" sz="1400" dirty="0" smtClean="0"/>
              <a:t> of C</a:t>
            </a:r>
            <a:r>
              <a:rPr lang="fr-BE" sz="1400" baseline="-25000" dirty="0" smtClean="0"/>
              <a:t>2</a:t>
            </a:r>
            <a:r>
              <a:rPr lang="fr-BE" sz="1400" dirty="0" smtClean="0"/>
              <a:t>H</a:t>
            </a:r>
            <a:r>
              <a:rPr lang="fr-BE" sz="1400" baseline="-25000" dirty="0" smtClean="0"/>
              <a:t>6</a:t>
            </a:r>
            <a:r>
              <a:rPr lang="fr-BE" sz="1400" dirty="0"/>
              <a:t>. </a:t>
            </a:r>
            <a:endParaRPr lang="fr-BE" sz="140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539824" y="992038"/>
            <a:ext cx="3370025" cy="40011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BE" sz="2000" b="1" i="1" dirty="0" err="1" smtClean="0">
                <a:solidFill>
                  <a:srgbClr val="0070C0"/>
                </a:solidFill>
              </a:rPr>
              <a:t>Thank</a:t>
            </a:r>
            <a:r>
              <a:rPr lang="fr-BE" sz="2000" b="1" i="1" dirty="0" smtClean="0">
                <a:solidFill>
                  <a:srgbClr val="0070C0"/>
                </a:solidFill>
              </a:rPr>
              <a:t> </a:t>
            </a:r>
            <a:r>
              <a:rPr lang="fr-BE" sz="2000" b="1" i="1" dirty="0" err="1" smtClean="0">
                <a:solidFill>
                  <a:srgbClr val="0070C0"/>
                </a:solidFill>
              </a:rPr>
              <a:t>you</a:t>
            </a:r>
            <a:r>
              <a:rPr lang="fr-BE" sz="2000" b="1" i="1" dirty="0" smtClean="0">
                <a:solidFill>
                  <a:srgbClr val="0070C0"/>
                </a:solidFill>
              </a:rPr>
              <a:t> for </a:t>
            </a:r>
            <a:r>
              <a:rPr lang="fr-BE" sz="2000" b="1" i="1" dirty="0" err="1" smtClean="0">
                <a:solidFill>
                  <a:srgbClr val="0070C0"/>
                </a:solidFill>
              </a:rPr>
              <a:t>your</a:t>
            </a:r>
            <a:r>
              <a:rPr lang="fr-BE" sz="2000" b="1" i="1" dirty="0" smtClean="0">
                <a:solidFill>
                  <a:srgbClr val="0070C0"/>
                </a:solidFill>
              </a:rPr>
              <a:t> 	attention !</a:t>
            </a:r>
            <a:endParaRPr lang="fr-BE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3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7"/>
          <p:cNvSpPr txBox="1">
            <a:spLocks/>
          </p:cNvSpPr>
          <p:nvPr/>
        </p:nvSpPr>
        <p:spPr>
          <a:xfrm>
            <a:off x="3205818" y="6628717"/>
            <a:ext cx="2732365" cy="20479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tx1"/>
                </a:solidFill>
              </a:rPr>
              <a:t>NDACC-IRWG Meeting 2015, Toronto, June 11</a:t>
            </a:r>
            <a:endParaRPr lang="fr-BE" sz="10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18" y="1449000"/>
            <a:ext cx="6884964" cy="3960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453709" y="4441543"/>
            <a:ext cx="856735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5"/>
          <p:cNvSpPr txBox="1"/>
          <p:nvPr/>
        </p:nvSpPr>
        <p:spPr>
          <a:xfrm>
            <a:off x="777759" y="5848530"/>
            <a:ext cx="7588489" cy="33855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BE" sz="1600" dirty="0" smtClean="0"/>
              <a:t>=&gt; Large </a:t>
            </a:r>
            <a:r>
              <a:rPr lang="fr-BE" sz="1600" dirty="0" err="1" smtClean="0"/>
              <a:t>discrepancies</a:t>
            </a:r>
            <a:r>
              <a:rPr lang="fr-BE" sz="1600" dirty="0" smtClean="0"/>
              <a:t> </a:t>
            </a:r>
            <a:r>
              <a:rPr lang="fr-BE" sz="1600" dirty="0" err="1" smtClean="0"/>
              <a:t>between</a:t>
            </a:r>
            <a:r>
              <a:rPr lang="fr-BE" sz="1600" dirty="0" smtClean="0"/>
              <a:t> </a:t>
            </a:r>
            <a:r>
              <a:rPr lang="fr-BE" sz="1600" b="1" dirty="0" smtClean="0">
                <a:solidFill>
                  <a:srgbClr val="0000FF"/>
                </a:solidFill>
              </a:rPr>
              <a:t>WACCM</a:t>
            </a:r>
            <a:r>
              <a:rPr lang="fr-BE" sz="1600" dirty="0" smtClean="0"/>
              <a:t>, and </a:t>
            </a:r>
            <a:r>
              <a:rPr lang="fr-BE" sz="1600" b="1" dirty="0" smtClean="0">
                <a:solidFill>
                  <a:srgbClr val="FF0000"/>
                </a:solidFill>
              </a:rPr>
              <a:t>ACE-FTS</a:t>
            </a:r>
            <a:r>
              <a:rPr lang="fr-BE" sz="1600" dirty="0" smtClean="0"/>
              <a:t>, </a:t>
            </a:r>
            <a:r>
              <a:rPr lang="fr-BE" sz="1600" b="1" dirty="0" smtClean="0">
                <a:solidFill>
                  <a:srgbClr val="00B050"/>
                </a:solidFill>
              </a:rPr>
              <a:t>CHASER</a:t>
            </a:r>
            <a:r>
              <a:rPr lang="fr-BE" sz="1600" dirty="0"/>
              <a:t> </a:t>
            </a:r>
            <a:r>
              <a:rPr lang="fr-BE" sz="1600" dirty="0" smtClean="0"/>
              <a:t>and </a:t>
            </a:r>
            <a:r>
              <a:rPr lang="fr-BE" sz="1600" b="1" dirty="0" smtClean="0">
                <a:solidFill>
                  <a:srgbClr val="7030A0"/>
                </a:solidFill>
              </a:rPr>
              <a:t>GEOS-</a:t>
            </a:r>
            <a:r>
              <a:rPr lang="fr-BE" sz="1600" b="1" dirty="0" err="1" smtClean="0">
                <a:solidFill>
                  <a:srgbClr val="7030A0"/>
                </a:solidFill>
              </a:rPr>
              <a:t>Chem</a:t>
            </a:r>
            <a:r>
              <a:rPr lang="fr-BE" sz="1600" dirty="0" smtClean="0"/>
              <a:t> profiles</a:t>
            </a:r>
            <a:endParaRPr lang="fr-BE" sz="1600" dirty="0"/>
          </a:p>
        </p:txBody>
      </p:sp>
      <p:sp>
        <p:nvSpPr>
          <p:cNvPr id="2" name="ZoneTexte 1"/>
          <p:cNvSpPr txBox="1"/>
          <p:nvPr/>
        </p:nvSpPr>
        <p:spPr>
          <a:xfrm>
            <a:off x="775512" y="681488"/>
            <a:ext cx="7592976" cy="33855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BE" sz="1600" dirty="0" smtClean="0"/>
              <a:t>=&gt; A priori and </a:t>
            </a:r>
            <a:r>
              <a:rPr lang="fr-BE" sz="1600" dirty="0" err="1" smtClean="0"/>
              <a:t>variability</a:t>
            </a:r>
            <a:r>
              <a:rPr lang="fr-BE" sz="1600" dirty="0" smtClean="0"/>
              <a:t> profiles </a:t>
            </a:r>
            <a:r>
              <a:rPr lang="fr-BE" sz="1600" dirty="0" err="1" smtClean="0"/>
              <a:t>derived</a:t>
            </a:r>
            <a:r>
              <a:rPr lang="fr-BE" sz="1600" dirty="0" smtClean="0"/>
              <a:t> </a:t>
            </a:r>
            <a:r>
              <a:rPr lang="fr-BE" sz="1600" dirty="0" err="1"/>
              <a:t>from</a:t>
            </a:r>
            <a:r>
              <a:rPr lang="fr-BE" sz="1600" dirty="0"/>
              <a:t> </a:t>
            </a:r>
            <a:r>
              <a:rPr lang="fr-BE" sz="1600" dirty="0" smtClean="0"/>
              <a:t>a 2007-2009 </a:t>
            </a:r>
            <a:r>
              <a:rPr lang="fr-BE" sz="1600" b="1" dirty="0">
                <a:solidFill>
                  <a:srgbClr val="00B050"/>
                </a:solidFill>
              </a:rPr>
              <a:t>CHASER</a:t>
            </a:r>
            <a:r>
              <a:rPr lang="fr-BE" sz="1600" dirty="0"/>
              <a:t> simulation (K. </a:t>
            </a:r>
            <a:r>
              <a:rPr lang="fr-BE" sz="1600" dirty="0" err="1"/>
              <a:t>Sudo</a:t>
            </a:r>
            <a:r>
              <a:rPr lang="fr-BE" sz="1600" dirty="0" smtClean="0"/>
              <a:t>)</a:t>
            </a:r>
            <a:endParaRPr lang="fr-BE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Ethane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retrieval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strategy</a:t>
            </a:r>
            <a:endParaRPr lang="fr-BE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770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7"/>
          <p:cNvSpPr txBox="1">
            <a:spLocks/>
          </p:cNvSpPr>
          <p:nvPr/>
        </p:nvSpPr>
        <p:spPr>
          <a:xfrm>
            <a:off x="3205818" y="6628717"/>
            <a:ext cx="2732365" cy="20479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tx1"/>
                </a:solidFill>
              </a:rPr>
              <a:t>NDACC-IRWG Meeting 2015, Toronto, June 11</a:t>
            </a:r>
            <a:endParaRPr lang="fr-BE" sz="10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18" y="1449000"/>
            <a:ext cx="6884964" cy="3960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379949" y="4400288"/>
            <a:ext cx="1009724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05901" y="5721668"/>
            <a:ext cx="8732199" cy="58477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fr-BE" sz="1600" b="1" dirty="0" smtClean="0">
                <a:solidFill>
                  <a:srgbClr val="00B0F0"/>
                </a:solidFill>
              </a:rPr>
              <a:t>WACCM</a:t>
            </a:r>
            <a:r>
              <a:rPr lang="fr-BE" sz="1600" dirty="0" smtClean="0"/>
              <a:t> </a:t>
            </a:r>
            <a:r>
              <a:rPr lang="fr-BE" sz="1600" dirty="0" err="1" smtClean="0"/>
              <a:t>can</a:t>
            </a:r>
            <a:r>
              <a:rPr lang="fr-BE" sz="1600" dirty="0" smtClean="0"/>
              <a:t> </a:t>
            </a:r>
            <a:r>
              <a:rPr lang="fr-BE" sz="1600" dirty="0" err="1" smtClean="0"/>
              <a:t>be</a:t>
            </a:r>
            <a:r>
              <a:rPr lang="fr-BE" sz="1600" dirty="0" smtClean="0"/>
              <a:t> </a:t>
            </a:r>
            <a:r>
              <a:rPr lang="fr-BE" sz="1600" dirty="0" err="1" smtClean="0"/>
              <a:t>scaled</a:t>
            </a:r>
            <a:r>
              <a:rPr lang="fr-BE" sz="1600" dirty="0" smtClean="0"/>
              <a:t> by a constant factor to match the </a:t>
            </a:r>
            <a:r>
              <a:rPr lang="fr-BE" sz="1600" b="1" dirty="0" smtClean="0">
                <a:solidFill>
                  <a:srgbClr val="FF0000"/>
                </a:solidFill>
              </a:rPr>
              <a:t>ACE-FTS</a:t>
            </a:r>
            <a:r>
              <a:rPr lang="fr-BE" sz="1600" dirty="0" smtClean="0"/>
              <a:t>, </a:t>
            </a:r>
            <a:r>
              <a:rPr lang="fr-BE" sz="1600" b="1" dirty="0" smtClean="0">
                <a:solidFill>
                  <a:srgbClr val="00B050"/>
                </a:solidFill>
              </a:rPr>
              <a:t>CHASER</a:t>
            </a:r>
            <a:r>
              <a:rPr lang="fr-BE" sz="1600" dirty="0" smtClean="0"/>
              <a:t> and </a:t>
            </a:r>
            <a:r>
              <a:rPr lang="fr-BE" sz="1600" b="1" dirty="0" smtClean="0">
                <a:solidFill>
                  <a:srgbClr val="7030A0"/>
                </a:solidFill>
              </a:rPr>
              <a:t>GEOS-</a:t>
            </a:r>
            <a:r>
              <a:rPr lang="fr-BE" sz="1600" b="1" dirty="0" err="1" smtClean="0">
                <a:solidFill>
                  <a:srgbClr val="7030A0"/>
                </a:solidFill>
              </a:rPr>
              <a:t>Chem</a:t>
            </a:r>
            <a:r>
              <a:rPr lang="fr-BE" sz="1600" dirty="0" smtClean="0"/>
              <a:t> profiles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BE" sz="1600" dirty="0" smtClean="0"/>
              <a:t>No </a:t>
            </a:r>
            <a:r>
              <a:rPr lang="fr-BE" sz="1600" dirty="0" err="1" smtClean="0"/>
              <a:t>significant</a:t>
            </a:r>
            <a:r>
              <a:rPr lang="fr-BE" sz="1600" dirty="0" smtClean="0"/>
              <a:t> impact on the </a:t>
            </a:r>
            <a:r>
              <a:rPr lang="fr-BE" sz="1600" dirty="0" err="1" smtClean="0"/>
              <a:t>retrieved</a:t>
            </a:r>
            <a:r>
              <a:rPr lang="fr-BE" sz="1600" dirty="0" smtClean="0"/>
              <a:t> C</a:t>
            </a:r>
            <a:r>
              <a:rPr lang="fr-BE" sz="1600" baseline="-25000" dirty="0" smtClean="0"/>
              <a:t>2</a:t>
            </a:r>
            <a:r>
              <a:rPr lang="fr-BE" sz="1600" dirty="0" smtClean="0"/>
              <a:t>H</a:t>
            </a:r>
            <a:r>
              <a:rPr lang="fr-BE" sz="1600" baseline="-25000" dirty="0" smtClean="0"/>
              <a:t>6</a:t>
            </a:r>
            <a:r>
              <a:rPr lang="fr-BE" sz="1600" dirty="0" smtClean="0"/>
              <a:t> </a:t>
            </a:r>
            <a:r>
              <a:rPr lang="fr-BE" sz="1600" dirty="0" err="1" smtClean="0"/>
              <a:t>columns</a:t>
            </a:r>
            <a:r>
              <a:rPr lang="fr-BE" sz="1600" dirty="0" smtClean="0"/>
              <a:t>, </a:t>
            </a:r>
            <a:r>
              <a:rPr lang="fr-BE" sz="1600" dirty="0" err="1" smtClean="0"/>
              <a:t>residuals</a:t>
            </a:r>
            <a:r>
              <a:rPr lang="fr-BE" sz="1600" dirty="0" smtClean="0"/>
              <a:t> of </a:t>
            </a:r>
            <a:r>
              <a:rPr lang="fr-BE" sz="1600" dirty="0" err="1" smtClean="0"/>
              <a:t>fitting</a:t>
            </a:r>
            <a:r>
              <a:rPr lang="fr-BE" sz="1600" dirty="0" smtClean="0"/>
              <a:t> and DOFS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Ethane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retrieval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strategy</a:t>
            </a:r>
            <a:endParaRPr lang="fr-BE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911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7"/>
          <p:cNvSpPr txBox="1">
            <a:spLocks/>
          </p:cNvSpPr>
          <p:nvPr/>
        </p:nvSpPr>
        <p:spPr>
          <a:xfrm>
            <a:off x="3205818" y="6628717"/>
            <a:ext cx="2732365" cy="20479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tx1"/>
                </a:solidFill>
              </a:rPr>
              <a:t>NDACC-IRWG Meeting 2015, Toronto, June 11</a:t>
            </a:r>
            <a:endParaRPr lang="fr-BE" sz="1000" b="1" dirty="0">
              <a:solidFill>
                <a:schemeClr val="tx1"/>
              </a:solidFill>
            </a:endParaRPr>
          </a:p>
        </p:txBody>
      </p:sp>
      <p:pic>
        <p:nvPicPr>
          <p:cNvPr id="15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6" y="1937122"/>
            <a:ext cx="7093228" cy="4320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08903" y="5443170"/>
            <a:ext cx="2296010" cy="43141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TextBox 2"/>
          <p:cNvSpPr txBox="1"/>
          <p:nvPr/>
        </p:nvSpPr>
        <p:spPr>
          <a:xfrm>
            <a:off x="560861" y="781579"/>
            <a:ext cx="8022279" cy="64633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dirty="0" smtClean="0"/>
              <a:t>Trend </a:t>
            </a:r>
            <a:r>
              <a:rPr lang="fr-BE" dirty="0" err="1" smtClean="0"/>
              <a:t>analysis</a:t>
            </a:r>
            <a:r>
              <a:rPr lang="fr-BE" dirty="0"/>
              <a:t>:</a:t>
            </a:r>
            <a:r>
              <a:rPr lang="fr-BE" dirty="0" smtClean="0"/>
              <a:t> </a:t>
            </a:r>
            <a:r>
              <a:rPr lang="fr-BE" dirty="0" err="1" smtClean="0"/>
              <a:t>bootstrap</a:t>
            </a:r>
            <a:r>
              <a:rPr lang="fr-BE" dirty="0" smtClean="0"/>
              <a:t> </a:t>
            </a:r>
            <a:r>
              <a:rPr lang="fr-BE" dirty="0" err="1" smtClean="0"/>
              <a:t>resampling</a:t>
            </a:r>
            <a:r>
              <a:rPr lang="fr-BE" dirty="0" smtClean="0"/>
              <a:t> </a:t>
            </a:r>
            <a:r>
              <a:rPr lang="fr-BE" dirty="0" err="1" smtClean="0"/>
              <a:t>tool</a:t>
            </a:r>
            <a:r>
              <a:rPr lang="fr-BE" dirty="0" smtClean="0"/>
              <a:t>, </a:t>
            </a:r>
            <a:r>
              <a:rPr lang="fr-BE" dirty="0" err="1" smtClean="0"/>
              <a:t>combining</a:t>
            </a:r>
            <a:r>
              <a:rPr lang="fr-BE" dirty="0" smtClean="0"/>
              <a:t> a </a:t>
            </a:r>
            <a:r>
              <a:rPr lang="fr-BE" dirty="0" err="1" smtClean="0"/>
              <a:t>linear</a:t>
            </a:r>
            <a:r>
              <a:rPr lang="fr-BE" dirty="0" smtClean="0"/>
              <a:t> </a:t>
            </a:r>
            <a:r>
              <a:rPr lang="fr-BE" dirty="0" err="1" smtClean="0"/>
              <a:t>function</a:t>
            </a:r>
            <a:r>
              <a:rPr lang="fr-BE" dirty="0" smtClean="0"/>
              <a:t> and a 3rd </a:t>
            </a:r>
            <a:r>
              <a:rPr lang="fr-BE" dirty="0" err="1" smtClean="0"/>
              <a:t>order</a:t>
            </a:r>
            <a:r>
              <a:rPr lang="fr-BE" dirty="0" smtClean="0"/>
              <a:t> Fourier </a:t>
            </a:r>
            <a:r>
              <a:rPr lang="fr-BE" dirty="0" err="1" smtClean="0"/>
              <a:t>series</a:t>
            </a:r>
            <a:r>
              <a:rPr lang="fr-BE" dirty="0" smtClean="0"/>
              <a:t> </a:t>
            </a:r>
            <a:r>
              <a:rPr lang="fr-BE" dirty="0" err="1" smtClean="0"/>
              <a:t>accounting</a:t>
            </a:r>
            <a:r>
              <a:rPr lang="fr-BE" dirty="0" smtClean="0"/>
              <a:t> for the intra-</a:t>
            </a:r>
            <a:r>
              <a:rPr lang="fr-BE" dirty="0" err="1" smtClean="0"/>
              <a:t>annual</a:t>
            </a:r>
            <a:r>
              <a:rPr lang="fr-BE" dirty="0" smtClean="0"/>
              <a:t> </a:t>
            </a:r>
            <a:r>
              <a:rPr lang="fr-BE" dirty="0" err="1" smtClean="0"/>
              <a:t>variability</a:t>
            </a:r>
            <a:r>
              <a:rPr lang="fr-BE" dirty="0" smtClean="0"/>
              <a:t> (Gardiner et al., 2008)</a:t>
            </a:r>
            <a:endParaRPr lang="en-GB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ethane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</a:t>
            </a:r>
            <a:endParaRPr lang="fr-BE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399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7"/>
          <p:cNvSpPr txBox="1">
            <a:spLocks/>
          </p:cNvSpPr>
          <p:nvPr/>
        </p:nvSpPr>
        <p:spPr>
          <a:xfrm>
            <a:off x="3205818" y="6628717"/>
            <a:ext cx="2732365" cy="20479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tx1"/>
                </a:solidFill>
              </a:rPr>
              <a:t>NDACC-IRWG Meeting 2015, Toronto, June 11</a:t>
            </a:r>
            <a:endParaRPr lang="fr-BE" sz="1000" b="1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29540" y="804935"/>
            <a:ext cx="7084920" cy="64633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b="1" u="sng" dirty="0" smtClean="0"/>
              <a:t>Regular </a:t>
            </a:r>
            <a:r>
              <a:rPr lang="fr-BE" b="1" u="sng" dirty="0" err="1" smtClean="0"/>
              <a:t>decrease</a:t>
            </a:r>
            <a:r>
              <a:rPr lang="fr-BE" b="1" u="sng" dirty="0" smtClean="0"/>
              <a:t> of </a:t>
            </a:r>
            <a:r>
              <a:rPr lang="fr-BE" b="1" u="sng" dirty="0" err="1" smtClean="0"/>
              <a:t>atmospheric</a:t>
            </a:r>
            <a:r>
              <a:rPr lang="fr-BE" b="1" u="sng" dirty="0" smtClean="0"/>
              <a:t> C</a:t>
            </a:r>
            <a:r>
              <a:rPr lang="fr-BE" b="1" u="sng" baseline="-25000" dirty="0" smtClean="0"/>
              <a:t>2</a:t>
            </a:r>
            <a:r>
              <a:rPr lang="fr-BE" b="1" u="sng" dirty="0" smtClean="0"/>
              <a:t>H</a:t>
            </a:r>
            <a:r>
              <a:rPr lang="fr-BE" b="1" u="sng" baseline="-25000" dirty="0" smtClean="0"/>
              <a:t>6</a:t>
            </a:r>
            <a:r>
              <a:rPr lang="fr-BE" b="1" u="sng" dirty="0" smtClean="0"/>
              <a:t> </a:t>
            </a:r>
            <a:r>
              <a:rPr lang="fr-BE" b="1" u="sng" dirty="0" err="1" smtClean="0"/>
              <a:t>burden</a:t>
            </a:r>
            <a:r>
              <a:rPr lang="fr-BE" dirty="0" smtClean="0"/>
              <a:t> consistent </a:t>
            </a:r>
            <a:r>
              <a:rPr lang="fr-BE" dirty="0" err="1" smtClean="0"/>
              <a:t>with</a:t>
            </a:r>
            <a:r>
              <a:rPr lang="fr-BE" dirty="0" smtClean="0"/>
              <a:t> the global </a:t>
            </a:r>
            <a:r>
              <a:rPr lang="fr-BE" dirty="0" err="1" smtClean="0"/>
              <a:t>decline</a:t>
            </a:r>
            <a:r>
              <a:rPr lang="fr-BE" dirty="0" smtClean="0"/>
              <a:t> of fugitive </a:t>
            </a:r>
            <a:r>
              <a:rPr lang="fr-BE" dirty="0" err="1" smtClean="0"/>
              <a:t>emissions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fr-BE" dirty="0" err="1" smtClean="0"/>
              <a:t>fossil</a:t>
            </a:r>
            <a:r>
              <a:rPr lang="fr-BE" dirty="0" smtClean="0"/>
              <a:t> fuel sources </a:t>
            </a:r>
            <a:r>
              <a:rPr lang="fr-BE" dirty="0" err="1" smtClean="0"/>
              <a:t>from</a:t>
            </a:r>
            <a:r>
              <a:rPr lang="fr-BE" dirty="0" smtClean="0"/>
              <a:t> the mid-1980s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56437" y="5786686"/>
            <a:ext cx="2545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>
                <a:solidFill>
                  <a:srgbClr val="0070C0"/>
                </a:solidFill>
              </a:rPr>
              <a:t>Simpson et al., 2012, </a:t>
            </a:r>
            <a:r>
              <a:rPr lang="fr-BE" sz="1600" i="1" dirty="0" smtClean="0">
                <a:solidFill>
                  <a:srgbClr val="0070C0"/>
                </a:solidFill>
              </a:rPr>
              <a:t>Nature</a:t>
            </a:r>
            <a:endParaRPr lang="fr-BE" sz="1600" i="1" dirty="0">
              <a:solidFill>
                <a:srgbClr val="0070C0"/>
              </a:solidFill>
            </a:endParaRPr>
          </a:p>
        </p:txBody>
      </p:sp>
      <p:grpSp>
        <p:nvGrpSpPr>
          <p:cNvPr id="12" name="Groupe 11"/>
          <p:cNvGrpSpPr>
            <a:grpSpLocks noChangeAspect="1"/>
          </p:cNvGrpSpPr>
          <p:nvPr/>
        </p:nvGrpSpPr>
        <p:grpSpPr>
          <a:xfrm>
            <a:off x="639179" y="2467776"/>
            <a:ext cx="3848990" cy="3240000"/>
            <a:chOff x="759950" y="3037115"/>
            <a:chExt cx="3532817" cy="297385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950" y="3037115"/>
              <a:ext cx="3532817" cy="2973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890747" y="3249385"/>
              <a:ext cx="277586" cy="2775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6248656" y="5971126"/>
            <a:ext cx="2304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>
                <a:solidFill>
                  <a:srgbClr val="0070C0"/>
                </a:solidFill>
              </a:rPr>
              <a:t>Aydin et al., 2011, </a:t>
            </a:r>
            <a:r>
              <a:rPr lang="fr-BE" sz="1600" i="1" dirty="0" smtClean="0">
                <a:solidFill>
                  <a:srgbClr val="0070C0"/>
                </a:solidFill>
              </a:rPr>
              <a:t>Nature</a:t>
            </a:r>
            <a:endParaRPr lang="fr-BE" sz="1600" i="1" dirty="0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9951" y="2056480"/>
            <a:ext cx="352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-&gt; </a:t>
            </a:r>
            <a:r>
              <a:rPr lang="fr-BE" dirty="0" err="1" smtClean="0"/>
              <a:t>from</a:t>
            </a:r>
            <a:r>
              <a:rPr lang="fr-BE" dirty="0" smtClean="0"/>
              <a:t> air </a:t>
            </a:r>
            <a:r>
              <a:rPr lang="fr-BE" dirty="0" err="1" smtClean="0"/>
              <a:t>sampling</a:t>
            </a:r>
            <a:r>
              <a:rPr lang="fr-BE" dirty="0" smtClean="0"/>
              <a:t> </a:t>
            </a:r>
            <a:r>
              <a:rPr lang="fr-BE" dirty="0" err="1" smtClean="0"/>
              <a:t>measurements</a:t>
            </a:r>
            <a:endParaRPr lang="fr-BE" dirty="0"/>
          </a:p>
        </p:txBody>
      </p:sp>
      <p:sp>
        <p:nvSpPr>
          <p:cNvPr id="13" name="ZoneTexte 12"/>
          <p:cNvSpPr txBox="1"/>
          <p:nvPr/>
        </p:nvSpPr>
        <p:spPr>
          <a:xfrm>
            <a:off x="5942208" y="1675609"/>
            <a:ext cx="3005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-&gt; </a:t>
            </a:r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fr-BE" dirty="0" err="1" smtClean="0"/>
              <a:t>firn</a:t>
            </a:r>
            <a:r>
              <a:rPr lang="fr-BE" dirty="0" smtClean="0"/>
              <a:t> air </a:t>
            </a:r>
            <a:r>
              <a:rPr lang="fr-BE" dirty="0" err="1" smtClean="0"/>
              <a:t>measurements</a:t>
            </a:r>
            <a:endParaRPr lang="fr-BE" dirty="0"/>
          </a:p>
        </p:txBody>
      </p:sp>
      <p:grpSp>
        <p:nvGrpSpPr>
          <p:cNvPr id="10" name="Groupe 9"/>
          <p:cNvGrpSpPr>
            <a:grpSpLocks noChangeAspect="1"/>
          </p:cNvGrpSpPr>
          <p:nvPr/>
        </p:nvGrpSpPr>
        <p:grpSpPr>
          <a:xfrm>
            <a:off x="6240030" y="2130036"/>
            <a:ext cx="2353381" cy="3852000"/>
            <a:chOff x="6240030" y="2828773"/>
            <a:chExt cx="2193879" cy="3590925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0030" y="2828773"/>
              <a:ext cx="2193879" cy="3590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6240030" y="3037115"/>
              <a:ext cx="103620" cy="351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40030" y="4846865"/>
              <a:ext cx="103620" cy="351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400800" y="3037115"/>
              <a:ext cx="195943" cy="1755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00800" y="4750935"/>
              <a:ext cx="195943" cy="1755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14" name="Ellipse 13"/>
          <p:cNvSpPr/>
          <p:nvPr/>
        </p:nvSpPr>
        <p:spPr>
          <a:xfrm>
            <a:off x="8015170" y="2303871"/>
            <a:ext cx="621669" cy="8490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Ellipse 18"/>
          <p:cNvSpPr/>
          <p:nvPr/>
        </p:nvSpPr>
        <p:spPr>
          <a:xfrm>
            <a:off x="8041051" y="4198847"/>
            <a:ext cx="621669" cy="8490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ZoneTexte 20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ethane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</a:t>
            </a:r>
            <a:endParaRPr lang="fr-BE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948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7"/>
          <p:cNvSpPr txBox="1">
            <a:spLocks/>
          </p:cNvSpPr>
          <p:nvPr/>
        </p:nvSpPr>
        <p:spPr>
          <a:xfrm>
            <a:off x="3205818" y="6628717"/>
            <a:ext cx="2732365" cy="20479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tx1"/>
                </a:solidFill>
              </a:rPr>
              <a:t>NDACC-IRWG Meeting 2015, Toronto, June 11</a:t>
            </a:r>
            <a:endParaRPr lang="fr-BE" sz="1000" b="1" dirty="0">
              <a:solidFill>
                <a:schemeClr val="tx1"/>
              </a:solidFill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39" y="1269000"/>
            <a:ext cx="7106723" cy="4320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24601" y="4773335"/>
            <a:ext cx="2282305" cy="4111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Flèche droite 2"/>
          <p:cNvSpPr/>
          <p:nvPr/>
        </p:nvSpPr>
        <p:spPr>
          <a:xfrm rot="10800000">
            <a:off x="7864823" y="4876777"/>
            <a:ext cx="1094014" cy="220436"/>
          </a:xfrm>
          <a:prstGeom prst="rightArrow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TextBox 4"/>
          <p:cNvSpPr txBox="1"/>
          <p:nvPr/>
        </p:nvSpPr>
        <p:spPr>
          <a:xfrm>
            <a:off x="1316163" y="5716910"/>
            <a:ext cx="2350064" cy="33855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1600" dirty="0" smtClean="0"/>
              <a:t>Franco et al., 2015, </a:t>
            </a:r>
            <a:r>
              <a:rPr lang="fr-BE" sz="1600" i="1" dirty="0" smtClean="0"/>
              <a:t>JQSRT</a:t>
            </a:r>
            <a:endParaRPr lang="en-GB" sz="1600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ethane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</a:t>
            </a:r>
            <a:endParaRPr lang="fr-BE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13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7"/>
          <p:cNvSpPr txBox="1">
            <a:spLocks/>
          </p:cNvSpPr>
          <p:nvPr/>
        </p:nvSpPr>
        <p:spPr>
          <a:xfrm>
            <a:off x="3205818" y="6628717"/>
            <a:ext cx="2732365" cy="20479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tx1"/>
                </a:solidFill>
              </a:rPr>
              <a:t>NDACC-IRWG Meeting 2015, Toronto, June 11</a:t>
            </a:r>
            <a:endParaRPr lang="fr-BE" sz="1000" b="1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9" y="1707873"/>
            <a:ext cx="7194128" cy="4320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72071" y="561792"/>
            <a:ext cx="8303812" cy="58477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 err="1" smtClean="0"/>
              <a:t>Two</a:t>
            </a:r>
            <a:r>
              <a:rPr lang="fr-BE" sz="1600" dirty="0" smtClean="0"/>
              <a:t> </a:t>
            </a:r>
            <a:r>
              <a:rPr lang="fr-BE" sz="1600" dirty="0" err="1" smtClean="0"/>
              <a:t>independent</a:t>
            </a:r>
            <a:r>
              <a:rPr lang="fr-BE" sz="1600" dirty="0" smtClean="0"/>
              <a:t> partial </a:t>
            </a:r>
            <a:r>
              <a:rPr lang="fr-BE" sz="1600" dirty="0" err="1" smtClean="0"/>
              <a:t>columns</a:t>
            </a:r>
            <a:r>
              <a:rPr lang="fr-BE" sz="1600" dirty="0" smtClean="0"/>
              <a:t> </a:t>
            </a:r>
            <a:r>
              <a:rPr lang="fr-BE" sz="1600" dirty="0" err="1" smtClean="0"/>
              <a:t>may</a:t>
            </a:r>
            <a:r>
              <a:rPr lang="fr-BE" sz="1600" dirty="0" smtClean="0"/>
              <a:t> </a:t>
            </a:r>
            <a:r>
              <a:rPr lang="fr-BE" sz="1600" dirty="0" err="1" smtClean="0"/>
              <a:t>be</a:t>
            </a:r>
            <a:r>
              <a:rPr lang="fr-BE" sz="1600" dirty="0" smtClean="0"/>
              <a:t> </a:t>
            </a:r>
            <a:r>
              <a:rPr lang="fr-BE" sz="1600" dirty="0" err="1" smtClean="0"/>
              <a:t>deduced</a:t>
            </a:r>
            <a:r>
              <a:rPr lang="fr-BE" sz="1600" dirty="0" smtClean="0"/>
              <a:t> </a:t>
            </a:r>
            <a:r>
              <a:rPr lang="fr-BE" sz="1600" dirty="0" err="1" smtClean="0"/>
              <a:t>from</a:t>
            </a:r>
            <a:r>
              <a:rPr lang="fr-BE" sz="1600" dirty="0" smtClean="0"/>
              <a:t> the FTIR </a:t>
            </a:r>
            <a:r>
              <a:rPr lang="fr-BE" sz="1600" dirty="0" err="1" smtClean="0"/>
              <a:t>retrievals</a:t>
            </a:r>
            <a:r>
              <a:rPr lang="fr-BE" sz="1600" dirty="0" smtClean="0"/>
              <a:t> (DOFS ≈ 2.0)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b="1" u="sng" dirty="0" err="1"/>
              <a:t>V</a:t>
            </a:r>
            <a:r>
              <a:rPr lang="fr-BE" sz="1600" b="1" u="sng" dirty="0" err="1" smtClean="0"/>
              <a:t>ertically-homogeneous</a:t>
            </a:r>
            <a:r>
              <a:rPr lang="fr-BE" sz="1600" dirty="0" smtClean="0"/>
              <a:t> </a:t>
            </a:r>
            <a:r>
              <a:rPr lang="fr-BE" sz="1600" dirty="0" err="1" smtClean="0"/>
              <a:t>increase</a:t>
            </a:r>
            <a:r>
              <a:rPr lang="fr-BE" sz="1600" dirty="0" smtClean="0"/>
              <a:t> of C</a:t>
            </a:r>
            <a:r>
              <a:rPr lang="fr-BE" sz="1600" baseline="-25000" dirty="0" smtClean="0"/>
              <a:t>2</a:t>
            </a:r>
            <a:r>
              <a:rPr lang="fr-BE" sz="1600" dirty="0" smtClean="0"/>
              <a:t>H</a:t>
            </a:r>
            <a:r>
              <a:rPr lang="fr-BE" sz="1600" baseline="-25000" dirty="0" smtClean="0"/>
              <a:t>6</a:t>
            </a:r>
            <a:r>
              <a:rPr lang="fr-BE" sz="1600" dirty="0" smtClean="0"/>
              <a:t> </a:t>
            </a:r>
            <a:r>
              <a:rPr lang="fr-BE" sz="1600" dirty="0" err="1" smtClean="0"/>
              <a:t>throughout</a:t>
            </a:r>
            <a:r>
              <a:rPr lang="fr-BE" sz="1600" dirty="0" smtClean="0"/>
              <a:t> the </a:t>
            </a:r>
            <a:r>
              <a:rPr lang="fr-BE" sz="1600" dirty="0" err="1" smtClean="0"/>
              <a:t>troposphere</a:t>
            </a:r>
            <a:r>
              <a:rPr lang="fr-BE" sz="1600" dirty="0" smtClean="0"/>
              <a:t> and </a:t>
            </a:r>
            <a:r>
              <a:rPr lang="fr-BE" sz="1600" dirty="0" err="1" smtClean="0"/>
              <a:t>lower</a:t>
            </a:r>
            <a:r>
              <a:rPr lang="fr-BE" sz="1600" dirty="0" smtClean="0"/>
              <a:t> </a:t>
            </a:r>
            <a:r>
              <a:rPr lang="fr-BE" sz="1600" dirty="0" err="1" smtClean="0"/>
              <a:t>stratosphere</a:t>
            </a:r>
            <a:endParaRPr lang="fr-BE" sz="16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7401267" y="2961018"/>
            <a:ext cx="1617751" cy="52322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1400" dirty="0" smtClean="0"/>
              <a:t>Total </a:t>
            </a:r>
            <a:r>
              <a:rPr lang="fr-BE" sz="1400" dirty="0" err="1" smtClean="0"/>
              <a:t>columns</a:t>
            </a:r>
            <a:r>
              <a:rPr lang="fr-BE" sz="1400" dirty="0" smtClean="0"/>
              <a:t>:</a:t>
            </a:r>
          </a:p>
          <a:p>
            <a:r>
              <a:rPr lang="fr-BE" sz="1400" dirty="0" smtClean="0">
                <a:solidFill>
                  <a:srgbClr val="FF0000"/>
                </a:solidFill>
              </a:rPr>
              <a:t>=&gt; +4.9 ± 0.8 % yr</a:t>
            </a:r>
            <a:r>
              <a:rPr lang="fr-BE" sz="1400" baseline="30000" dirty="0" smtClean="0">
                <a:solidFill>
                  <a:srgbClr val="FF0000"/>
                </a:solidFill>
              </a:rPr>
              <a:t>-1</a:t>
            </a:r>
            <a:endParaRPr lang="fr-BE" sz="1400" baseline="30000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401267" y="3680746"/>
            <a:ext cx="1576522" cy="73866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1400" dirty="0" err="1" smtClean="0"/>
              <a:t>Lower</a:t>
            </a:r>
            <a:r>
              <a:rPr lang="fr-BE" sz="1400" dirty="0" smtClean="0"/>
              <a:t> </a:t>
            </a:r>
            <a:r>
              <a:rPr lang="fr-BE" sz="1400" dirty="0" err="1" smtClean="0"/>
              <a:t>troposphere</a:t>
            </a:r>
            <a:endParaRPr lang="fr-BE" sz="1400" dirty="0"/>
          </a:p>
          <a:p>
            <a:r>
              <a:rPr lang="fr-BE" sz="1400" dirty="0" smtClean="0"/>
              <a:t>(&lt; 8 km)</a:t>
            </a:r>
          </a:p>
          <a:p>
            <a:r>
              <a:rPr lang="fr-BE" sz="1400" dirty="0" smtClean="0">
                <a:solidFill>
                  <a:srgbClr val="FF0000"/>
                </a:solidFill>
              </a:rPr>
              <a:t>=&gt; +4.1 ± 0.9 % yr</a:t>
            </a:r>
            <a:r>
              <a:rPr lang="fr-BE" sz="1400" baseline="30000" dirty="0" smtClean="0">
                <a:solidFill>
                  <a:srgbClr val="FF0000"/>
                </a:solidFill>
              </a:rPr>
              <a:t>-1</a:t>
            </a:r>
            <a:endParaRPr lang="fr-BE" sz="1400" baseline="30000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401266" y="4533933"/>
            <a:ext cx="1617751" cy="52322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1400" dirty="0" smtClean="0"/>
              <a:t>UTLS (8 - 20 km)</a:t>
            </a:r>
          </a:p>
          <a:p>
            <a:r>
              <a:rPr lang="fr-BE" sz="1400" dirty="0" smtClean="0">
                <a:solidFill>
                  <a:srgbClr val="FF0000"/>
                </a:solidFill>
              </a:rPr>
              <a:t>=&gt; +6.4 ± 1.0 % yr</a:t>
            </a:r>
            <a:r>
              <a:rPr lang="fr-BE" sz="1400" baseline="30000" dirty="0" smtClean="0">
                <a:solidFill>
                  <a:srgbClr val="FF0000"/>
                </a:solidFill>
              </a:rPr>
              <a:t>-1</a:t>
            </a:r>
            <a:endParaRPr lang="fr-BE" sz="1400" baseline="30000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ethane</a:t>
            </a:r>
            <a:r>
              <a:rPr lang="fr-B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</a:t>
            </a:r>
            <a:endParaRPr lang="fr-BE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Flèche droite 15"/>
          <p:cNvSpPr/>
          <p:nvPr/>
        </p:nvSpPr>
        <p:spPr>
          <a:xfrm>
            <a:off x="6970143" y="3131389"/>
            <a:ext cx="345894" cy="2156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Flèche droite 16"/>
          <p:cNvSpPr/>
          <p:nvPr/>
        </p:nvSpPr>
        <p:spPr>
          <a:xfrm>
            <a:off x="6975895" y="4017032"/>
            <a:ext cx="345894" cy="2156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Flèche droite 17"/>
          <p:cNvSpPr/>
          <p:nvPr/>
        </p:nvSpPr>
        <p:spPr>
          <a:xfrm>
            <a:off x="6981649" y="4687013"/>
            <a:ext cx="345894" cy="2156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8098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1984</TotalTime>
  <Words>1703</Words>
  <Application>Microsoft Office PowerPoint</Application>
  <PresentationFormat>Affichage à l'écran (4:3)</PresentationFormat>
  <Paragraphs>232</Paragraphs>
  <Slides>30</Slides>
  <Notes>29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Symbol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Ref</dc:creator>
  <cp:lastModifiedBy>Ref</cp:lastModifiedBy>
  <cp:revision>287</cp:revision>
  <dcterms:created xsi:type="dcterms:W3CDTF">2015-04-03T12:22:38Z</dcterms:created>
  <dcterms:modified xsi:type="dcterms:W3CDTF">2015-06-12T10:48:24Z</dcterms:modified>
</cp:coreProperties>
</file>