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84" r:id="rId3"/>
    <p:sldId id="268" r:id="rId4"/>
    <p:sldId id="267" r:id="rId5"/>
    <p:sldId id="271" r:id="rId6"/>
    <p:sldId id="286" r:id="rId7"/>
    <p:sldId id="270" r:id="rId8"/>
    <p:sldId id="287" r:id="rId9"/>
    <p:sldId id="272" r:id="rId10"/>
    <p:sldId id="276" r:id="rId11"/>
    <p:sldId id="269" r:id="rId12"/>
    <p:sldId id="266" r:id="rId13"/>
    <p:sldId id="260" r:id="rId14"/>
    <p:sldId id="261" r:id="rId15"/>
    <p:sldId id="273" r:id="rId16"/>
    <p:sldId id="274" r:id="rId17"/>
    <p:sldId id="265" r:id="rId18"/>
    <p:sldId id="257" r:id="rId19"/>
    <p:sldId id="277" r:id="rId20"/>
    <p:sldId id="285" r:id="rId21"/>
    <p:sldId id="275" r:id="rId22"/>
    <p:sldId id="259" r:id="rId23"/>
    <p:sldId id="258" r:id="rId2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04E75E59-6383-4403-BE3A-C7BFB5F904E9}">
          <p14:sldIdLst>
            <p14:sldId id="256"/>
            <p14:sldId id="284"/>
            <p14:sldId id="268"/>
            <p14:sldId id="267"/>
            <p14:sldId id="271"/>
            <p14:sldId id="286"/>
            <p14:sldId id="270"/>
            <p14:sldId id="287"/>
            <p14:sldId id="272"/>
            <p14:sldId id="276"/>
            <p14:sldId id="269"/>
            <p14:sldId id="266"/>
            <p14:sldId id="260"/>
            <p14:sldId id="261"/>
            <p14:sldId id="273"/>
            <p14:sldId id="274"/>
            <p14:sldId id="265"/>
            <p14:sldId id="257"/>
            <p14:sldId id="277"/>
            <p14:sldId id="285"/>
            <p14:sldId id="275"/>
            <p14:sldId id="259"/>
            <p14:sldId id="25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875"/>
    <a:srgbClr val="FFDE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01" autoAdjust="0"/>
    <p:restoredTop sz="88284" autoAdjust="0"/>
  </p:normalViewPr>
  <p:slideViewPr>
    <p:cSldViewPr>
      <p:cViewPr>
        <p:scale>
          <a:sx n="104" d="100"/>
          <a:sy n="104" d="100"/>
        </p:scale>
        <p:origin x="-122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370807-E932-41F5-862D-A4BF9618FBA5}" type="datetimeFigureOut">
              <a:rPr lang="en-GB" smtClean="0"/>
              <a:t>08/06/2015</a:t>
            </a:fld>
            <a:endParaRPr lang="en-GB"/>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5C1D12-53BE-45C1-8797-413894DE4E76}" type="slidenum">
              <a:rPr lang="en-GB" smtClean="0"/>
              <a:t>‹N°›</a:t>
            </a:fld>
            <a:endParaRPr lang="en-GB"/>
          </a:p>
        </p:txBody>
      </p:sp>
    </p:spTree>
    <p:extLst>
      <p:ext uri="{BB962C8B-B14F-4D97-AF65-F5344CB8AC3E}">
        <p14:creationId xmlns:p14="http://schemas.microsoft.com/office/powerpoint/2010/main" val="631773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Très fréquent dans les pays </a:t>
            </a:r>
            <a:r>
              <a:rPr lang="fr-BE" dirty="0" err="1" smtClean="0"/>
              <a:t>ango-saxons</a:t>
            </a:r>
            <a:endParaRPr lang="fr-BE" dirty="0" smtClean="0"/>
          </a:p>
          <a:p>
            <a:r>
              <a:rPr lang="fr-BE" dirty="0" smtClean="0"/>
              <a:t>Solliciter l’auditoire ??</a:t>
            </a:r>
          </a:p>
          <a:p>
            <a:endParaRPr lang="en-GB" dirty="0"/>
          </a:p>
        </p:txBody>
      </p:sp>
      <p:sp>
        <p:nvSpPr>
          <p:cNvPr id="4" name="Espace réservé du numéro de diapositive 3"/>
          <p:cNvSpPr>
            <a:spLocks noGrp="1"/>
          </p:cNvSpPr>
          <p:nvPr>
            <p:ph type="sldNum" sz="quarter" idx="10"/>
          </p:nvPr>
        </p:nvSpPr>
        <p:spPr/>
        <p:txBody>
          <a:bodyPr/>
          <a:lstStyle/>
          <a:p>
            <a:fld id="{585C1D12-53BE-45C1-8797-413894DE4E76}" type="slidenum">
              <a:rPr lang="en-GB" smtClean="0"/>
              <a:t>6</a:t>
            </a:fld>
            <a:endParaRPr lang="en-GB"/>
          </a:p>
        </p:txBody>
      </p:sp>
    </p:spTree>
    <p:extLst>
      <p:ext uri="{BB962C8B-B14F-4D97-AF65-F5344CB8AC3E}">
        <p14:creationId xmlns:p14="http://schemas.microsoft.com/office/powerpoint/2010/main" val="2329116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In July 2014, Detroit's Downtown Development Authority announced TIF financing for the new Red Wings hockey stadium. The total project cost, including additional private investments in retail and housing, is estimated at $650 million, of which $250 million will be financed using TIF capture to repay 30-year tax exempt bonds purchased by the Michigan Strategic Fund, the state's economic development arm.</a:t>
            </a:r>
          </a:p>
          <a:p>
            <a:endParaRPr lang="en-GB" dirty="0"/>
          </a:p>
        </p:txBody>
      </p:sp>
      <p:sp>
        <p:nvSpPr>
          <p:cNvPr id="4" name="Espace réservé du numéro de diapositive 3"/>
          <p:cNvSpPr>
            <a:spLocks noGrp="1"/>
          </p:cNvSpPr>
          <p:nvPr>
            <p:ph type="sldNum" sz="quarter" idx="10"/>
          </p:nvPr>
        </p:nvSpPr>
        <p:spPr/>
        <p:txBody>
          <a:bodyPr/>
          <a:lstStyle/>
          <a:p>
            <a:fld id="{585C1D12-53BE-45C1-8797-413894DE4E76}" type="slidenum">
              <a:rPr lang="en-GB" smtClean="0"/>
              <a:t>9</a:t>
            </a:fld>
            <a:endParaRPr lang="en-GB"/>
          </a:p>
        </p:txBody>
      </p:sp>
    </p:spTree>
    <p:extLst>
      <p:ext uri="{BB962C8B-B14F-4D97-AF65-F5344CB8AC3E}">
        <p14:creationId xmlns:p14="http://schemas.microsoft.com/office/powerpoint/2010/main" val="2323774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Comportement pas uniquement rationnel mais culturellement déterminé</a:t>
            </a:r>
          </a:p>
          <a:p>
            <a:pPr marL="0" marR="0" lvl="1" indent="0" algn="l" defTabSz="914400" rtl="0" eaLnBrk="1" fontAlgn="auto" latinLnBrk="0" hangingPunct="1">
              <a:lnSpc>
                <a:spcPct val="100000"/>
              </a:lnSpc>
              <a:spcBef>
                <a:spcPts val="0"/>
              </a:spcBef>
              <a:spcAft>
                <a:spcPts val="0"/>
              </a:spcAft>
              <a:buClrTx/>
              <a:buSzTx/>
              <a:buFontTx/>
              <a:buNone/>
              <a:tabLst/>
              <a:defRPr/>
            </a:pPr>
            <a:r>
              <a:rPr lang="fr-BE" dirty="0" smtClean="0"/>
              <a:t>Attitude hostile envers le gouvernement et attitude d’hyper-individualisme vs meilleur acceptation des interventions du gouvernement  et attitude plus collective</a:t>
            </a:r>
          </a:p>
          <a:p>
            <a:r>
              <a:rPr lang="fr-BE" dirty="0" err="1" smtClean="0"/>
              <a:t>Revolution</a:t>
            </a:r>
            <a:r>
              <a:rPr lang="fr-BE" dirty="0" smtClean="0"/>
              <a:t> indu: Limiter croissance des villes</a:t>
            </a:r>
            <a:r>
              <a:rPr lang="fr-BE" baseline="0" dirty="0" smtClean="0"/>
              <a:t> (</a:t>
            </a:r>
            <a:r>
              <a:rPr lang="fr-BE" baseline="0" dirty="0" err="1" smtClean="0"/>
              <a:t>dvp</a:t>
            </a:r>
            <a:r>
              <a:rPr lang="fr-BE" baseline="0" dirty="0" smtClean="0"/>
              <a:t> </a:t>
            </a:r>
            <a:r>
              <a:rPr lang="fr-BE" baseline="0" dirty="0" err="1" smtClean="0"/>
              <a:t>reseau</a:t>
            </a:r>
            <a:r>
              <a:rPr lang="fr-BE" baseline="0" dirty="0" smtClean="0"/>
              <a:t> dense et promouvoir </a:t>
            </a:r>
            <a:r>
              <a:rPr lang="fr-BE" baseline="0" dirty="0" err="1" smtClean="0"/>
              <a:t>acces</a:t>
            </a:r>
            <a:r>
              <a:rPr lang="fr-BE" baseline="0" dirty="0" smtClean="0"/>
              <a:t> à la propriété) </a:t>
            </a:r>
            <a:r>
              <a:rPr lang="fr-BE" baseline="0" dirty="0" err="1" smtClean="0"/>
              <a:t>vsindustrialisation</a:t>
            </a:r>
            <a:r>
              <a:rPr lang="fr-BE" baseline="0" dirty="0" smtClean="0"/>
              <a:t> tardive</a:t>
            </a:r>
          </a:p>
          <a:p>
            <a:r>
              <a:rPr lang="fr-BE" dirty="0" err="1" smtClean="0"/>
              <a:t>Apres-guerre</a:t>
            </a:r>
            <a:r>
              <a:rPr lang="fr-BE" dirty="0" smtClean="0"/>
              <a:t>: </a:t>
            </a:r>
            <a:r>
              <a:rPr lang="fr-BE" dirty="0" err="1" smtClean="0"/>
              <a:t>Nl</a:t>
            </a:r>
            <a:r>
              <a:rPr lang="fr-BE" dirty="0" smtClean="0"/>
              <a:t> </a:t>
            </a:r>
            <a:r>
              <a:rPr lang="fr-BE" dirty="0" err="1" smtClean="0"/>
              <a:t>detruit</a:t>
            </a:r>
            <a:r>
              <a:rPr lang="fr-BE" dirty="0" smtClean="0"/>
              <a:t> et forte pression </a:t>
            </a:r>
            <a:r>
              <a:rPr lang="fr-BE" dirty="0" err="1" smtClean="0"/>
              <a:t>demo</a:t>
            </a:r>
            <a:endParaRPr lang="fr-BE" dirty="0" smtClean="0"/>
          </a:p>
          <a:p>
            <a:r>
              <a:rPr lang="fr-BE" dirty="0" smtClean="0"/>
              <a:t>Système de l’AT fort similaire</a:t>
            </a:r>
            <a:endParaRPr lang="en-GB" dirty="0"/>
          </a:p>
        </p:txBody>
      </p:sp>
      <p:sp>
        <p:nvSpPr>
          <p:cNvPr id="4" name="Espace réservé du numéro de diapositive 3"/>
          <p:cNvSpPr>
            <a:spLocks noGrp="1"/>
          </p:cNvSpPr>
          <p:nvPr>
            <p:ph type="sldNum" sz="quarter" idx="10"/>
          </p:nvPr>
        </p:nvSpPr>
        <p:spPr/>
        <p:txBody>
          <a:bodyPr/>
          <a:lstStyle/>
          <a:p>
            <a:fld id="{585C1D12-53BE-45C1-8797-413894DE4E76}" type="slidenum">
              <a:rPr lang="en-GB" smtClean="0"/>
              <a:t>11</a:t>
            </a:fld>
            <a:endParaRPr lang="en-GB"/>
          </a:p>
        </p:txBody>
      </p:sp>
    </p:spTree>
    <p:extLst>
      <p:ext uri="{BB962C8B-B14F-4D97-AF65-F5344CB8AC3E}">
        <p14:creationId xmlns:p14="http://schemas.microsoft.com/office/powerpoint/2010/main" val="2577223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fr-FR" smtClean="0"/>
              <a:t>Modifiez le style du titre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08/06/2015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AA309A6D-C09C-4548-B29A-6CF363A7E532}" type="datetimeFigureOut">
              <a:rPr lang="fr-FR" smtClean="0"/>
              <a:t>08/06/2015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fr-FR" smtClean="0"/>
              <a:t>Modifiez le style du titre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08/06/2015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AA309A6D-C09C-4548-B29A-6CF363A7E532}" type="datetimeFigureOut">
              <a:rPr lang="fr-FR" smtClean="0"/>
              <a:t>08/06/2015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fr-FR" smtClean="0"/>
              <a:t>Modifiez le style du titre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08/06/2015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268760"/>
            <a:ext cx="4038600" cy="5122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48200" y="1268760"/>
            <a:ext cx="4038600" cy="5122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5" name="Date Placeholder 4"/>
          <p:cNvSpPr>
            <a:spLocks noGrp="1"/>
          </p:cNvSpPr>
          <p:nvPr>
            <p:ph type="dt" sz="half" idx="10"/>
          </p:nvPr>
        </p:nvSpPr>
        <p:spPr/>
        <p:txBody>
          <a:bodyPr/>
          <a:lstStyle/>
          <a:p>
            <a:fld id="{AA309A6D-C09C-4548-B29A-6CF363A7E532}" type="datetimeFigureOut">
              <a:rPr lang="fr-FR" smtClean="0"/>
              <a:t>08/06/2015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AA309A6D-C09C-4548-B29A-6CF363A7E532}" type="datetimeFigureOut">
              <a:rPr lang="fr-FR" smtClean="0"/>
              <a:t>08/06/2015</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CF4668DC-857F-487D-BFFA-8C0CA5037977}" type="slidenum">
              <a:rPr lang="fr-BE" smtClean="0"/>
              <a:t>‹N°›</a:t>
            </a:fld>
            <a:endParaRPr lang="fr-BE"/>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AA309A6D-C09C-4548-B29A-6CF363A7E532}" type="datetimeFigureOut">
              <a:rPr lang="fr-FR" smtClean="0"/>
              <a:t>08/06/2015</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09A6D-C09C-4548-B29A-6CF363A7E532}" type="datetimeFigureOut">
              <a:rPr lang="fr-FR" smtClean="0"/>
              <a:t>08/06/2015</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08/06/2015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08/06/2015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735360"/>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268760"/>
            <a:ext cx="8229600" cy="520824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A309A6D-C09C-4548-B29A-6CF363A7E532}" type="datetimeFigureOut">
              <a:rPr lang="fr-FR" smtClean="0"/>
              <a:t>08/06/2015</a:t>
            </a:fld>
            <a:endParaRPr lang="fr-BE"/>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fr-BE"/>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CF4668DC-857F-487D-BFFA-8C0CA5037977}" type="slidenum">
              <a:rPr lang="fr-BE" smtClean="0"/>
              <a:t>‹N°›</a:t>
            </a:fld>
            <a:endParaRPr lang="fr-B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BE" sz="3200" dirty="0" smtClean="0"/>
              <a:t>Le jeu pour régénérer la ville?  </a:t>
            </a:r>
            <a:endParaRPr lang="en-GB" sz="3200" dirty="0"/>
          </a:p>
        </p:txBody>
      </p:sp>
      <p:sp>
        <p:nvSpPr>
          <p:cNvPr id="3" name="Sous-titre 2"/>
          <p:cNvSpPr>
            <a:spLocks noGrp="1"/>
          </p:cNvSpPr>
          <p:nvPr>
            <p:ph type="subTitle" idx="1"/>
          </p:nvPr>
        </p:nvSpPr>
        <p:spPr>
          <a:xfrm>
            <a:off x="685800" y="3505200"/>
            <a:ext cx="7846640" cy="1752600"/>
          </a:xfrm>
        </p:spPr>
        <p:txBody>
          <a:bodyPr>
            <a:normAutofit/>
          </a:bodyPr>
          <a:lstStyle/>
          <a:p>
            <a:r>
              <a:rPr lang="fr-BE" dirty="0" smtClean="0"/>
              <a:t>Perrine Dethier</a:t>
            </a:r>
          </a:p>
          <a:p>
            <a:r>
              <a:rPr lang="fr-FR" sz="1900" dirty="0"/>
              <a:t>Rencontres internationales en urbanisme – APERAU – </a:t>
            </a:r>
            <a:r>
              <a:rPr lang="fr-FR" sz="1900" dirty="0" smtClean="0"/>
              <a:t>Rennes </a:t>
            </a:r>
            <a:r>
              <a:rPr lang="fr-FR" sz="1900" dirty="0"/>
              <a:t>2015</a:t>
            </a:r>
          </a:p>
          <a:p>
            <a:r>
              <a:rPr lang="fr-BE" sz="1900" dirty="0"/>
              <a:t>Journée des doctorants – Atelier 7</a:t>
            </a:r>
          </a:p>
          <a:p>
            <a:r>
              <a:rPr lang="fr-BE" sz="1900" dirty="0" smtClean="0"/>
              <a:t>3 juin 2015</a:t>
            </a:r>
            <a:endParaRPr lang="en-GB" sz="1900" dirty="0"/>
          </a:p>
        </p:txBody>
      </p:sp>
      <p:pic>
        <p:nvPicPr>
          <p:cNvPr id="1026" name="Picture 2" descr="C:\Users\user\AppData\Local\Temp\logo_coul_texte_blason_cadre_300.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5908123"/>
            <a:ext cx="1008112" cy="7350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aperau2015.sciencesconf.org/conference/aperau2015/header/Copie_de_BANDEAU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4427" y="5843647"/>
            <a:ext cx="1862069" cy="864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ecogeo.ulg.ac.be/images/logo300x80px.png"/>
          <p:cNvPicPr>
            <a:picLocks noChangeAspect="1" noChangeArrowheads="1"/>
          </p:cNvPicPr>
          <p:nvPr/>
        </p:nvPicPr>
        <p:blipFill rotWithShape="1">
          <a:blip r:embed="rId4">
            <a:extLst>
              <a:ext uri="{28A0092B-C50C-407E-A947-70E740481C1C}">
                <a14:useLocalDpi xmlns:a14="http://schemas.microsoft.com/office/drawing/2010/main" val="0"/>
              </a:ext>
            </a:extLst>
          </a:blip>
          <a:srcRect r="73291"/>
          <a:stretch/>
        </p:blipFill>
        <p:spPr bwMode="auto">
          <a:xfrm>
            <a:off x="1504542" y="5908123"/>
            <a:ext cx="763202" cy="733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406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Culture d’aménagement</a:t>
            </a:r>
            <a:endParaRPr lang="en-GB" dirty="0"/>
          </a:p>
        </p:txBody>
      </p:sp>
      <p:sp>
        <p:nvSpPr>
          <p:cNvPr id="3" name="Espace réservé du contenu 2"/>
          <p:cNvSpPr>
            <a:spLocks noGrp="1"/>
          </p:cNvSpPr>
          <p:nvPr>
            <p:ph idx="1"/>
          </p:nvPr>
        </p:nvSpPr>
        <p:spPr/>
        <p:txBody>
          <a:bodyPr/>
          <a:lstStyle/>
          <a:p>
            <a:r>
              <a:rPr lang="fr-BE" dirty="0" smtClean="0"/>
              <a:t>Innovations stratégiques développées dans un pays spécifique.</a:t>
            </a:r>
          </a:p>
          <a:p>
            <a:r>
              <a:rPr lang="fr-BE" dirty="0"/>
              <a:t>Chaque pays ou région </a:t>
            </a:r>
            <a:r>
              <a:rPr lang="fr-BE" dirty="0" smtClean="0"/>
              <a:t>a ses propres </a:t>
            </a:r>
            <a:r>
              <a:rPr lang="fr-BE" dirty="0"/>
              <a:t>caractéristiques culturelles </a:t>
            </a:r>
            <a:r>
              <a:rPr lang="fr-BE" dirty="0" smtClean="0"/>
              <a:t>(histoire</a:t>
            </a:r>
            <a:r>
              <a:rPr lang="fr-BE" dirty="0"/>
              <a:t>, croyances, </a:t>
            </a:r>
            <a:r>
              <a:rPr lang="fr-BE" dirty="0" smtClean="0"/>
              <a:t>valeurs, </a:t>
            </a:r>
            <a:r>
              <a:rPr lang="fr-BE" dirty="0"/>
              <a:t>traditions politiques et légales, caractéristiques socio-économiques…)</a:t>
            </a:r>
          </a:p>
          <a:p>
            <a:r>
              <a:rPr lang="fr-BE" dirty="0" smtClean="0"/>
              <a:t>Pour transférer les innovations =&gt; besoin de connaitre les obstacles contextuels =&gt; </a:t>
            </a:r>
            <a:r>
              <a:rPr lang="fr-BE" b="1" dirty="0" smtClean="0">
                <a:solidFill>
                  <a:schemeClr val="accent1"/>
                </a:solidFill>
              </a:rPr>
              <a:t>culture d’aménagement (Planning culture)</a:t>
            </a:r>
          </a:p>
          <a:p>
            <a:r>
              <a:rPr lang="fr-BE" b="1" dirty="0" smtClean="0">
                <a:solidFill>
                  <a:schemeClr val="accent1"/>
                </a:solidFill>
              </a:rPr>
              <a:t>Culture d’aménagement ≠ Culture des aménageurs</a:t>
            </a:r>
          </a:p>
          <a:p>
            <a:endParaRPr lang="en-GB" dirty="0"/>
          </a:p>
        </p:txBody>
      </p:sp>
    </p:spTree>
    <p:extLst>
      <p:ext uri="{BB962C8B-B14F-4D97-AF65-F5344CB8AC3E}">
        <p14:creationId xmlns:p14="http://schemas.microsoft.com/office/powerpoint/2010/main" val="8977326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Culture d’aménagement</a:t>
            </a:r>
            <a:endParaRPr lang="en-GB" dirty="0"/>
          </a:p>
        </p:txBody>
      </p:sp>
      <p:sp>
        <p:nvSpPr>
          <p:cNvPr id="3" name="Espace réservé du contenu 2"/>
          <p:cNvSpPr>
            <a:spLocks noGrp="1"/>
          </p:cNvSpPr>
          <p:nvPr>
            <p:ph idx="1"/>
          </p:nvPr>
        </p:nvSpPr>
        <p:spPr/>
        <p:txBody>
          <a:bodyPr>
            <a:normAutofit fontScale="92500" lnSpcReduction="10000"/>
          </a:bodyPr>
          <a:lstStyle/>
          <a:p>
            <a:r>
              <a:rPr lang="fr-BE" b="1" dirty="0" smtClean="0"/>
              <a:t>Concept difficile </a:t>
            </a:r>
            <a:r>
              <a:rPr lang="fr-BE" b="1" dirty="0"/>
              <a:t>à</a:t>
            </a:r>
            <a:r>
              <a:rPr lang="fr-BE" b="1" dirty="0" smtClean="0"/>
              <a:t> définir et vague</a:t>
            </a:r>
          </a:p>
          <a:p>
            <a:pPr lvl="1"/>
            <a:r>
              <a:rPr lang="fr-BE" i="1" dirty="0" smtClean="0"/>
              <a:t>« Les normes collectives et les attitudes dominantes des aménageurs aux regards des rôles assimilés à l’Etat, aux forces du marché et à la société civile influencés par les conditions sociales » </a:t>
            </a:r>
          </a:p>
          <a:p>
            <a:pPr marL="274320" lvl="1" indent="0" algn="r">
              <a:buNone/>
            </a:pPr>
            <a:r>
              <a:rPr lang="fr-BE" sz="1200" dirty="0" smtClean="0"/>
              <a:t>(</a:t>
            </a:r>
            <a:r>
              <a:rPr lang="fr-BE" sz="1200" dirty="0" err="1" smtClean="0"/>
              <a:t>Sanyal</a:t>
            </a:r>
            <a:r>
              <a:rPr lang="fr-BE" sz="1200" dirty="0" smtClean="0"/>
              <a:t>, 2005)</a:t>
            </a:r>
          </a:p>
          <a:p>
            <a:pPr marL="182880" lvl="1"/>
            <a:r>
              <a:rPr lang="fr-BE" sz="2400" b="1" dirty="0" smtClean="0"/>
              <a:t>Objectifs</a:t>
            </a:r>
            <a:r>
              <a:rPr lang="fr-BE" dirty="0" smtClean="0"/>
              <a:t> </a:t>
            </a:r>
            <a:r>
              <a:rPr lang="fr-BE" sz="1200" dirty="0" smtClean="0"/>
              <a:t>(</a:t>
            </a:r>
            <a:r>
              <a:rPr lang="fr-BE" sz="1200" dirty="0"/>
              <a:t>de </a:t>
            </a:r>
            <a:r>
              <a:rPr lang="fr-BE" sz="1200" dirty="0" err="1"/>
              <a:t>Vries</a:t>
            </a:r>
            <a:r>
              <a:rPr lang="fr-BE" sz="1200" dirty="0"/>
              <a:t>, 2015</a:t>
            </a:r>
            <a:r>
              <a:rPr lang="fr-BE" sz="1200" dirty="0" smtClean="0"/>
              <a:t>)</a:t>
            </a:r>
            <a:endParaRPr lang="fr-BE" dirty="0" smtClean="0"/>
          </a:p>
          <a:p>
            <a:pPr lvl="1"/>
            <a:r>
              <a:rPr lang="fr-BE" dirty="0" smtClean="0"/>
              <a:t>Réaliser des </a:t>
            </a:r>
            <a:r>
              <a:rPr lang="fr-BE" dirty="0"/>
              <a:t>études </a:t>
            </a:r>
            <a:r>
              <a:rPr lang="fr-BE" dirty="0" smtClean="0"/>
              <a:t>comparatives </a:t>
            </a:r>
            <a:r>
              <a:rPr lang="fr-BE" dirty="0"/>
              <a:t>internationales</a:t>
            </a:r>
            <a:endParaRPr lang="fr-BE" dirty="0" smtClean="0"/>
          </a:p>
          <a:p>
            <a:pPr lvl="1"/>
            <a:r>
              <a:rPr lang="fr-BE" dirty="0" smtClean="0"/>
              <a:t>Comprendre l’aménagement du territoire en donnant des explications contextuels</a:t>
            </a:r>
          </a:p>
          <a:p>
            <a:pPr lvl="1"/>
            <a:endParaRPr lang="fr-BE" dirty="0" smtClean="0"/>
          </a:p>
          <a:p>
            <a:r>
              <a:rPr lang="fr-BE" b="1" dirty="0" smtClean="0"/>
              <a:t>Difficile de distinguer les influences culturelles à d’autres influences (institutionnelles)</a:t>
            </a:r>
          </a:p>
          <a:p>
            <a:endParaRPr lang="fr-BE" dirty="0" smtClean="0"/>
          </a:p>
          <a:p>
            <a:r>
              <a:rPr lang="fr-BE" b="1" dirty="0" smtClean="0"/>
              <a:t>Exemple</a:t>
            </a:r>
          </a:p>
          <a:p>
            <a:pPr lvl="1"/>
            <a:r>
              <a:rPr lang="fr-BE" dirty="0" smtClean="0"/>
              <a:t>Méfiance envers l’aménagement du territoire en </a:t>
            </a:r>
            <a:r>
              <a:rPr lang="fr-BE" dirty="0"/>
              <a:t>B</a:t>
            </a:r>
            <a:r>
              <a:rPr lang="fr-BE" dirty="0" smtClean="0"/>
              <a:t>elgique et confiance dans </a:t>
            </a:r>
            <a:r>
              <a:rPr lang="fr-BE" dirty="0"/>
              <a:t>l’aménagement du territoire </a:t>
            </a:r>
            <a:r>
              <a:rPr lang="fr-BE" dirty="0" smtClean="0"/>
              <a:t>aux Pays-Bas </a:t>
            </a:r>
          </a:p>
          <a:p>
            <a:pPr marL="274320" lvl="1" indent="0" algn="r">
              <a:buNone/>
            </a:pPr>
            <a:r>
              <a:rPr lang="fr-BE" sz="1200" dirty="0" smtClean="0"/>
              <a:t>(de </a:t>
            </a:r>
            <a:r>
              <a:rPr lang="fr-BE" sz="1200" dirty="0" err="1" smtClean="0"/>
              <a:t>Vries</a:t>
            </a:r>
            <a:r>
              <a:rPr lang="fr-BE" sz="1200" dirty="0" smtClean="0"/>
              <a:t>, 2015)</a:t>
            </a:r>
          </a:p>
          <a:p>
            <a:pPr lvl="1"/>
            <a:endParaRPr lang="fr-BE" dirty="0" smtClean="0"/>
          </a:p>
          <a:p>
            <a:pPr lvl="1"/>
            <a:endParaRPr lang="en-GB" dirty="0"/>
          </a:p>
        </p:txBody>
      </p:sp>
    </p:spTree>
    <p:extLst>
      <p:ext uri="{BB962C8B-B14F-4D97-AF65-F5344CB8AC3E}">
        <p14:creationId xmlns:p14="http://schemas.microsoft.com/office/powerpoint/2010/main" val="24233485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Culture d’aménagement</a:t>
            </a:r>
            <a:endParaRPr lang="en-GB" dirty="0"/>
          </a:p>
        </p:txBody>
      </p:sp>
      <p:sp>
        <p:nvSpPr>
          <p:cNvPr id="3" name="Espace réservé du contenu 2"/>
          <p:cNvSpPr>
            <a:spLocks noGrp="1"/>
          </p:cNvSpPr>
          <p:nvPr>
            <p:ph idx="1"/>
          </p:nvPr>
        </p:nvSpPr>
        <p:spPr/>
        <p:txBody>
          <a:bodyPr/>
          <a:lstStyle/>
          <a:p>
            <a:r>
              <a:rPr lang="fr-BE" dirty="0" smtClean="0"/>
              <a:t>Comment?</a:t>
            </a:r>
          </a:p>
          <a:p>
            <a:r>
              <a:rPr lang="fr-BE" dirty="0" smtClean="0"/>
              <a:t>Méthodologie =&gt; </a:t>
            </a:r>
            <a:r>
              <a:rPr lang="fr-BE" b="1" dirty="0" smtClean="0">
                <a:solidFill>
                  <a:schemeClr val="accent1"/>
                </a:solidFill>
              </a:rPr>
              <a:t>théorie des jeux</a:t>
            </a:r>
          </a:p>
        </p:txBody>
      </p:sp>
      <p:pic>
        <p:nvPicPr>
          <p:cNvPr id="2051" name="Picture 3" descr="C:\Users\user\Documents\AUTRES\nuage_Théorie des jeux.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31" t="4745" r="2366" b="6994"/>
          <a:stretch/>
        </p:blipFill>
        <p:spPr bwMode="auto">
          <a:xfrm>
            <a:off x="1907704" y="2636912"/>
            <a:ext cx="5867859" cy="386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4719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trop-libre.fr/wp-content/uploads/2014/05/07.05.20143-300x1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153518"/>
            <a:ext cx="2857500" cy="1571626"/>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p>
            <a:r>
              <a:rPr lang="fr-BE" dirty="0" smtClean="0"/>
              <a:t>Théorie des jeux</a:t>
            </a:r>
            <a:endParaRPr lang="en-GB" dirty="0"/>
          </a:p>
        </p:txBody>
      </p:sp>
      <p:pic>
        <p:nvPicPr>
          <p:cNvPr id="1032" name="Picture 8" descr="http://static.culturepub.fr/assets/2014/10/poster-24883-pmu-seconde-chance-le-penalt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8447" y="4863825"/>
            <a:ext cx="3420254" cy="19241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data:image/jpeg;base64,/9j/4AAQSkZJRgABAQAAAQABAAD/2wCEAAkGBxQTEhQUEhQVFRUWFBQUFBUUFBQUFBQUFRQWFhUUFBQYHCggGBolHBQUITEhJSkrLi4uFx8zODMsNygtLisBCgoKBQUFDgUFDisZExkrKysrKysrKysrKysrKysrKysrKysrKysrKysrKysrKysrKysrKysrKysrKysrKysrK//AABEIALEBHAMBIgACEQEDEQH/xAAcAAABBQEBAQAAAAAAAAAAAAAGAAMEBQcCAQj/xAA7EAABAwIFAgUCBAQFBAMAAAABAAIDBBEFBhIhMUFREyJhcYEykQdCUqEUI7HBFXLR4fAzYoLxJJKi/8QAFAEBAAAAAAAAAAAAAAAAAAAAAP/EABQRAQAAAAAAAAAAAAAAAAAAAAD/2gAMAwEAAhEDEQA/AMdAXYautK9QeBq9DV6AnWREoOAFaUYu3hdYfhLnkXRTDhbWMQAE9Odalx0q9xSYeKbcKZh7TJsEDIiAXhlAVvVZfktcKnmoXt5BQWOH40GHcIuwvMDHW3QDBROcdgUQYXleRxBNwg0SiqmuVpGwKlwTA3RgXKIhSmyByK1lV4pSNedxsp7KchV2OVOhh722QBGbo422DbXVJQV4j+pcYvOXPO91wMMdIBYcoDTBcRbJbSo+Z6UOCsstYIImDvZVGcavbSEHeBtbGxeYnjzW7XVHhFSX+W6m1mXC8XQUGJY1r4CqHS3VpXYG9nRVUlO4G1kHrW6jYK/wfA99Tgo2X8Jc6QEjZHUrRGz4QCWYAGtshuKHUFdYvMJHgdLqViEUccVxbhAEVlPYqIWq2P8AMJXVNhRJQN0NMdNyolSzcoknaGMshyR3mQQnLlTJoeqikIO6Y+YWVuZ3KHhcYJuVNnkF0DYYu2xJ4gBcGVB3HEFd4XE3rZD5lTkVQ4cFBolFC3ooWZalzI9lR4bjjm7FWs9SJxZABTSlxuVe5ZqQx4unsQy4QC5oQ28uabcINuo62JzRwq3GGw26LLIMTkHDinH1r3fU4n5Qajl6KInojakjjttZfP1JWyMN2uIRThWdJI7B+4QbK0JxoQhgebWS2HVE7awWugnMZdCGe6Bxju08cqyfmFrXW6qpzLjYcwjugG8l4Ayd7jLw3p6qTmKuhppAxgG1r2XeS2vPiaeLoOzS0tqXB3dBp1NXNfCC08hZrmWR2s9k7SY4YWAdF1BiMcrtzue6Cmw2o0OBRzh2PtsA4pj/AASMtuAOEIYyDG4gXQaJUVcTm72QfiE8QfyEKvr38aioznEoNTwWsisLEJvMFQHNOkrOKSoc07EhF2VXfxEpZLfSGF1x3FrA/f8AZAMua4yi/dT8aaQwKTVSROqRExu2q1x3T+YaUMZZAKUUliiqic3TfZDLaNziNI91Lq/5bd3IOMVrWucQFRSHdONsXEqO926C5oqYvZeyqquKxRBR1QbB8IdleXOQeUt77KbIw3UmipbC5Uapm8xQXlTh9+FWzUrm9EUtC4lay26AUAUqmo3O4CsoY4y/oimgp2AC1kFJheXx9UpsBuqHE8dDJbQfS02v3sjjMdA+SBzY9jb7+iySVhaSDyDYoNty3M2pgBNr23TGKZKjkuWixVd+EhBifvvfhaQxqDG8QyfLHwLhUslK5psQR7rfZ9AHmsgzH5abV+VAAUWGvebNaT8IuwbIr32Mm3ojHLgp9Itpv8IoiaOiCgwvLkFOLusABydll+a88Sipe2mkIiabDYG9uStYzlRGWklY02Ok2PqvnWjpNdQyJ7xGHSNY6R24YC6znkdbC5sg3LKIZW07ZDbXw63dR8y5Wkc0+GfhAdDnZ2HSOhotE0AefPK06pBfdwLSNN+my3bC6pk8UcrfpkY17bgjZwuDY7oMqyfQV0Uzm2tGb6ie/ooOeKG04B+oi5W0VRYxpO17LFs5zufOX9uPZBUxYFLIfRWdHllzTchT8tYuC5rD12Wiso2loNkAhStLRaxUWvwpknI3RjLhw7KO7DEGX4hlYjdqpKjCpGctK2g0IHKp8XfCwHVZBl2H0uqVjHXAc9ocewJAJW1upaejiDYQACLOPN/UlZe3EYvG2F7mwsPsi/NdLI2nY+5F2j42QAWMNdS1fiW2J1DsWnsp2PVTZY2PY64cOOrSOhQ5VyukIDnF1vK25vYdgpMsJY0BBYUdb4FM51rlxIF/shyrhkNnPB33RZluiMoGsfy2uuOxPK7zfVs06WgdkAUxnNlDdGb8K5wpzWm7law4eJTqA2QV8e8PFtlWUVOXP9iifFQ2OPSEN0VVpcgsqyTSLKkkfup9dLqVU4FAWT4p2UCWqc7kpkrwIOw4qwocYfGebhV87g21zynqWnLyNIJQG+F48JBp4cdlneZKXw6h4ve51X91qOA4CyKLW4ee3XusvzNV+LUPcRY3tb22QafkEU8FMHBw1O3dcqdiWcWtuIxc/ssdpMSc1ukk2HARDhIkkZqsTbsguK/G5peXEDsFWhi7aLcr170DlPUvYbtcQifCc5SR2D/MO6DDIVd5fwOSeRo0kNJ3ceyDS8Nx2KqaWb7ixCH6L8OaSnkkrqo6423kihP0bbgyE/VvwOO9+l1WUcFFA4sLWvDCQXHk2WQYnmeqqYHtfK7Sx/mj20ee5aRtccOFr22va5KAcxSpD55JGMawOkc9sbWjQ0F1w0N4t6cLZ8j53/imtabNfG0B7Sd3AD/qM/7Rxa9xssNeUY5Bwt7nPlF9LLNNv1O339gB9x2Qa1mvEyGXaeiyevxZz3G9le5hMpbYOPsgWoppboLqjrNDtXBCKsL/ABG0nTIDbuFmrYJCbbn0VvRZXqJNwwgeqDY8MzXBNbS4X7KViGNRRN1OKzzA8sviILr3RHU4eJW6XhBQ49nrVdsI+UFVtZJKbucSi3EMl8mM/CHK3B5ovqYfcILv8MqaE1g8a1wwmO/GsEfva/7ozz1VAsLdwPQXH2WSse7UNN9V9rXvf0R9WUr20DHyud4pFzc777gH4sgzKY2cbW5RJh1Sx4a1w3JsPUqqipjI4gC7jwjTKOT3CRsj+W7gdAUE+WnEDGtJDGW3PXuVnGYaoOkcGG7RwUbfiLFJa3ACzVyDpgu1G+C2bAPZB+H86ebqx/jJIm6SCW9EDOOVNybqivun62q1lRLoJwqrDdLxWlQw0lXVNhd2goIeHVXLSNV+O4PRWhoH3AtyoOW4tUtha/S/RG1bI2KOz2jV3QZ/iUJZJZ3otHy3JTtjYA5uqwvci91m+KVJkkJ+AowkPdBpWc8ckiaGxkWcP+WWayyFxueUQYJGalpie7j6CdyD29k1XZWnjP06h3CCiR7+HWNsiJZJweEHnC5By0j4TkLhGfVBslZg8FQLs8pPUIcfleQSBmoG/VDlDmmVgs0/dOtx2Yu1l7r/ALfZBqGC5JiZZ0nmP7IrhgYxtmtAHoszwXPr2WEw1DuOUc4VmGGcDS4X7E7oMr/FTFHmo0NcS0AeU9yrPGcGZh+HPhe+M1EzQZw4fU4OJjdFc8Na7TcG4O5BDkQZ4yS2r88ZAf8A1QPmXCsRkY1lQWyNiaQ17gL6WjgvAv8Ae/KDP3I//C7MZgl8N2pzJCG+GA06nOcLyEnjQ0E87i6ACN1eYRTtiLZXu35DW3HwT/ZBrn4h1VNBCZNN3EeW1wHOJsG347n2HCzzB6llSx7bNZMxjpP+pp8UDfw2tc0jUAO4VfnDHXVDYmnhup3O/YXF9uvI6obCAmocyeC5sjG3OreN7WuaQOhPI55G63jAZmVFNDM1gZ4kbX6edJI3F+tjdfO0GFvcLDTuNQ87bm3tct562W3ZUzJTsghgvpMcbI9wACWtAJ+Tc/KAikoh2TD6MdlOZUtcLggj0XVwUFa2lCUlAxws4AqxcxQnVzBI2PUC48D2F0FPFluFshkDBcDmyo8+VWthbGOBwjTFsQDAbbG1iCsqzWHOuWm3pdAIwVbongi4IWx5axQSQteCNVhqA6GyxCokcDuiPKNeWSXLy1pFiOnogKM44kHXDll9ZbUdKO8y0r5QTGQ4e6BaikkYfMwj4QN08paQQiyjrmPYA8C6DrHtZOtn0oLnEsMiNy02VdQ0bCdyoM1U53VNB5CApFAzon7gbIYhxB7eqlf4p3QQaGqMbw5vIUrE8YfN9R2USkg1lP1FCfyi6CCkkkgIskvDZw530j+q0nE8Rjibqdc34FuVSZEo4BEC0hz/AM1+Qe1kXyU7JBpe0EeoQZfjWPOlu1jQ1v7qhEJvutHxbJIN3QGx/QePg9EK1VG6I6ZGlp9R/Q9UEzJWVRVveZH+HFE3VIRbUebNbfYcbk8fKo8br2NmcKcERg2br3c63V26mV1Q9tO8Ruc3zNL9JIuw+U3t0uW/dCyAsw+USNDiNP8AQ72uPkFTYHFrrtJBHUFUOX221OPGwH7k/wBkZ4JlyeoILG6WdXv2HwOqCzwrOE0Vg/zt9eVeZhxfxaKdzGFpETXG+xAkuGkD4O6s8FydBFu8l7wL3te3s1A/4vSSQPj8N7DG9hAA5AB3Y4jlt97HqSdkGVO5V7QgEMFruIJ+xtuqJ5urLApWNfeSQsFjuASfQWQLH2EPYDxouObfU69vt0Vc02IRbmyiP8HSzOsS5zxcA8O8zQf/AKk99z03IggIcKqmat2tDiAGuFxr3/NcnzccW4VrM2/+yC2u/Y3RvhdJNUBgiaXFzWuuPUb3PSxv9kDlFjtRTnyPNv0ncI/yrmmSp2dC7YfWPp+6ay/kBrbPqTrdzoH0j3PVGsNMxgDWNDQOABZBn2b801MZLGRujbxrPX5Qdg+MujqGTPcXWJv1NiOi22qpmvFnNDh2IuhTEsiwvOqP+W7ty0/CCHimY4qlt2PFx9/kLPMXrHaiL3HoVY5mybNES7SbfqZcj9uEGVETwbaiUD0ktzx916Kq23VV7mu63XdPESbAEk8AcoJkWJSMN2uI+dvsr/CMbkkIa5gcOp7KmbgcvJaQrjDonRi1rIG8x0zz9LLN9EMPajt1QTyqyso2P5Fj3CAScF4rSqwoj6d1XSREchBwkkkgfo5dLkTR04bGXvuLj9kJNNlc1ONOdCGEbcXQU8nJtxdcpL0ILnK+JvhmboP1EBwPBC2SnkuAe6zbK2VzqbLKdtiGj+60aEoLCIryroo5W6ZWhw9R/ReROUTEMSYAW33t0QBWN4tDQ/xFPCC7x2NBvZ2keYAG/LTqO3OwWcyMsrDMYAqJLO1b88/CepMJEzLsd5h07+nog0D8MMmOb/8AJqWtIexphZcOuDZwkdbYbWsPU8LUGCwsNvZYZlTOs9C7wpdUsQFjG528djsYnG9tvy8H05Wx4HjEVVCJoHXabixFnNcOWuHQi4+4PBQM5xxl1HTeOx4a/wClrXN1B9+n91guI4rJUyEvtqcegtcqdnTH555nxSuOmJ7mtb2sbXQ5G8ggjkFApGkEgixBsR6pyjgMj2sbyTb/AFK4nfqJJ5PKK/w2yyK2d+p+lsLNZtfUXHystbsd/hBZ/iFF4VFQxEHYbuIBGprBcauhBe644P1C2orPwi38TqzxK22kDw42M+ktJO7nA3AuA5zgCLiwG6EkHUXO/VbP+C8rv4eZjtw17S0/5gbj/wDI+6xccrTfw4x9tIxzJdo3kP8AEAJDX2A0uPTaxt0+UGvFyQeq6mxNkjQ5jmuaeC0ghSBOED7nLlNeIvQ9B68X5QzjmTqaouSzQ/8AUzb7jqryvro4WF8r2saOrjb4HcrOcyZ+e+7KUFrdwZD9R9Wj8v8AVBS4lk8RTtidURAO6k2IHq3ujLCcsQQNGgBxI3ebElZXK8uJLyXOJubm5KsMLx2eHaJ5t+k7t+x4QaRVUI7KqqaMdlEos8Md5Z26D+pu7ftyFbCqZILscHDuDdBRzUqhyU6vJ2KvmagqZYFBqKYHkK2lCpMRxJrdhuf6IK2to2t3vZRY2MtuU3NMXG5TaDxJJSKF4a8Ei4HQoGpBx7LkKViUoc+4/ZREGpZXxNkkTBqGoCxF99lb1WMRQjzO36NG7j8LHKaocxwLSQR22VpDW6zvz/VAW4jm57zpb/LaebbvI9+nwo+Zcyx+AI4vqIsT2H+qo2MF09X4GTGZHHTtcAhAOuZqBN917Q1jonBzT/umLrqJt0EisrnSOLjtcaTbt2RHkjHZKfV4bnC5aXN2LXbkGzT6W9duUJOFlZ4DTSyOIjBsN3u30sHdx6cfsguvxIqoJakSQWu5oMhA03PqP1IUYCSABcnYAbkn0CJM04d4Ucbi4O1lwB4I0kg3HThUNBO5jw5hs4Xsb25Fjv02ugL34dSQUsf8S3VUkEmOM+dtzdok6MNrc7+iZydjBp3VEkZET9LTGT5mAAm7JB1a64uehA4F1W0ZEzg2O4efybannqGHhx525PQFOspi0uuLEXDmvBBPcEcg/ugiZgxt9S68rWh2/wBPG5vt6KnT1VFpO17dOv7rimtrbq+nUNX+W+/7IOQCpMVSQLb27dL9/dHf4gYrSGnhjpg24tfTbYALP4ZLOBPF9/ZBc4RicsTtUUhZ6A8/5mnY/KOcLz5w2cW/72cfLf8AT7LNqmQars2HpdSKJr5SB0/U76R/qUG2UeMMkbqjeHDuDx6EdD7qmxrPLIrthtI/vf8Alt9z+b2H3VNguEwxtPEjnN0uc7q08tDegUbEspsfvC4sP6HG7D7HkfugosWxiSodqle6Q9B+RvoANgFXveTuplZQvg2kYR2IHkPs7g+3KhST/wDof82QItF7/ey4fImnyf8AAm7f8KDpx9V7DUPjN2OLT6H+qbK8JQEVFmxw2lGofqGx+3Ctm4tE9pcHDYXIOxHwhbDcGfLufK3uevt3RNT0TIm6Wj3PU+6AcxbGi+7WbDv1KpCiuuwmN248p9OPsqGrwx7fUdwggFeL0heIO4I9TgO5RRVYExkdwd7Knp6AtIPVO4piL/oOyCncvF6V4gSdilIcHdrfsmkkGhS4O17WviOk2B0/l+Oyg5mxFzYhGdza3sncDxUFjW33AAT2L4eyVpceQOUAAvWmy9kbYkeqssv0kUklpTYdBe1/coIDhq4HutBwGnjp6aCoErvAdqZXwgk6yQ/wzpH1N8wFv6qSMJjDbNaNPSwQ5m1wbpDdTHAaTb6Xs/Lcdwgo8bqQ+Z5Y57majoL9naelx34+ygJErxA+x13N0+Ui3mub831fHotofTQ1cMZnaC8xs/mN8rwS0cO6i/Q3HosSYVoGA5kAYxrugA9rbII+P5OmZd0R8aPsBaQD1b+b/wAfshqnwxz3aW/Ve2nix9T0WtUlYHcFe1WFxSkPc2zwbh7dnbcXPUehugxvEaN8TyyQWIUREOdm2nN5GybWu3pboehKp8NozNI1jSAT1KC+wnLJkjEhdzw0f3Ksf8Ke0WtwirCML8CJrObDldysCAXpTIw+it6fED1Uh8ITDqTsEEg1AcCCAQeQdwfcKgxHLkb7mP8Alntyw/HT4+ycmxdjHaXHcKwo6hsgu0oAmswySI+Zu36hu3/b5UJzh7rTTF3QtmGip23t5X9m9fccBANMjLiAASegCJMLwACzpdz+np8917gk8AFmGzuurk/KtXyIHC4AWCjyPXD5Ew6RB7IVFkKcc9R3uQRamla7kKvfhe+xVm4rjUg8hqGv45VTiRdq3+EyHEHZSv4gPFnfdBXJKVJSHpumHRkdEHCS9svEE3DnnUAOb7Iuq6jRD4byLkXuhrAsOMriQeFPzOxjWtAN3dd0A5Idz7pMdZcpIDDLeYw0COU+xV/jmEtqY9iL8tKzIdEQ4Tj0kNm31N7Hp7FBV12ESxGzmn3G4ULQey02lxGKcWNr9jymKrAmO4AQZ9HF3UyndYojmwKNou42HuqCuqGN2iH/AJH+yAhw7GWwtu4+w5KJ6mmndEJpHtZFp1aGm7nXHDj/AGWTscSe+60GXM7IqZjGt82nS5run3QCGZpY3PBjI4sQOFVQSlrgQbEdQuql13E9ySm2oDvLubXjS2bzMJsHdR7oze1rhcdVjkMti30N7dFd0GZpY3c3b+k8fHZAeyMsoT8dZBqDuvCi0GZIpdidLux/sVQZyjv5ggoMbrBLM5w4JU/LeKaHaSdlQLuMboDPFsz7aYvl3+iFppy4kk3KbXN0CuptLi72bXuOxUAlNoCmnxhj+dj6qTrB4QapMFa5vB2QErimnFQYMTB52UoSA8IEU054TFXWBuw5VS+Yk3ugclCZKkyKM5A7DUFqnNma4eqq16DZB1Md+ybUlsoOzvuuJIOo3CCywOoLA4tNjZV1XOXuJdymmuI4XKBJJJIEn4prJhehBMZMR9J39EU4NiE5adW+21+UNYfZpud0RQViCnxmolc7+Ze3S3CqijKQteLEXVNXYR1Z9kFO02IKm4jX+IG3AuBa/dQpIi02IScEDK90rxe6kD8IsuJH7pvUvAED0biTsraoY/wvO72CrKVhvsnqqU2s5BXruNcJ2EX2QdFybLk/JSOtflRyEHiSSSBJJJyOPqeEHkcZKfM+kWBTUkvQJpAnOukkkglPUd6SSDlJJJAlNp+EkkESTkrhJJAkkkkCXbEkkEqBWlMkkgsIk8EkkFHjCqikkgaK8SSQJORpJILKi6JjFeUkkEBP0vK8SQXrPpVJV8rxJAykkkgQUqX6QkkgilILxJB6vEkkH//Z"/>
          <p:cNvSpPr>
            <a:spLocks noChangeAspect="1" noChangeArrowheads="1"/>
          </p:cNvSpPr>
          <p:nvPr/>
        </p:nvSpPr>
        <p:spPr bwMode="auto">
          <a:xfrm>
            <a:off x="155575" y="-2819400"/>
            <a:ext cx="9420225" cy="5886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6" name="Picture 12" descr="http://images.forwallpaper.com/files/images/1/1d52/1d525004/162562/chess-black-wh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206766"/>
            <a:ext cx="3404930" cy="21276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tatic1.terrafemina.com/articles/7/13/18/47/@/126057-trois-applications-mobiles-pour-eviter-les-embouteillages--622x0-1.jpg"/>
          <p:cNvPicPr>
            <a:picLocks noChangeAspect="1" noChangeArrowheads="1"/>
          </p:cNvPicPr>
          <p:nvPr/>
        </p:nvPicPr>
        <p:blipFill rotWithShape="1">
          <a:blip r:embed="rId5">
            <a:extLst>
              <a:ext uri="{28A0092B-C50C-407E-A947-70E740481C1C}">
                <a14:useLocalDpi xmlns:a14="http://schemas.microsoft.com/office/drawing/2010/main" val="0"/>
              </a:ext>
            </a:extLst>
          </a:blip>
          <a:srcRect l="2109" r="1744"/>
          <a:stretch/>
        </p:blipFill>
        <p:spPr bwMode="auto">
          <a:xfrm>
            <a:off x="4925251" y="1323077"/>
            <a:ext cx="3777673" cy="18950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erim.eur.nl/fileadmin/default/content/images/erim%20large/dfa1.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467544" y="4653136"/>
            <a:ext cx="3235318" cy="2109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564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Le dilemme du prisonnier</a:t>
            </a:r>
            <a:endParaRPr lang="en-GB" dirty="0"/>
          </a:p>
        </p:txBody>
      </p:sp>
      <p:grpSp>
        <p:nvGrpSpPr>
          <p:cNvPr id="4" name="Groupe 3"/>
          <p:cNvGrpSpPr/>
          <p:nvPr/>
        </p:nvGrpSpPr>
        <p:grpSpPr>
          <a:xfrm>
            <a:off x="755576" y="3889394"/>
            <a:ext cx="1032691" cy="1205605"/>
            <a:chOff x="5040065" y="1124744"/>
            <a:chExt cx="1032691" cy="1205605"/>
          </a:xfrm>
        </p:grpSpPr>
        <p:pic>
          <p:nvPicPr>
            <p:cNvPr id="42" name="Image 41"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5040065" y="1124744"/>
              <a:ext cx="1032691" cy="1205605"/>
            </a:xfrm>
            <a:prstGeom prst="rect">
              <a:avLst/>
            </a:prstGeom>
            <a:noFill/>
            <a:ln>
              <a:noFill/>
            </a:ln>
            <a:extLst>
              <a:ext uri="{53640926-AAD7-44D8-BBD7-CCE9431645EC}">
                <a14:shadowObscured xmlns:a14="http://schemas.microsoft.com/office/drawing/2010/main"/>
              </a:ext>
            </a:extLst>
          </p:spPr>
        </p:pic>
        <p:sp>
          <p:nvSpPr>
            <p:cNvPr id="101" name="Ellipse 100"/>
            <p:cNvSpPr/>
            <p:nvPr/>
          </p:nvSpPr>
          <p:spPr>
            <a:xfrm>
              <a:off x="5430833" y="1703037"/>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 name="Groupe 2"/>
          <p:cNvGrpSpPr/>
          <p:nvPr/>
        </p:nvGrpSpPr>
        <p:grpSpPr>
          <a:xfrm>
            <a:off x="5057339" y="1128734"/>
            <a:ext cx="1032691" cy="1216298"/>
            <a:chOff x="900391" y="3884048"/>
            <a:chExt cx="1032691" cy="1216298"/>
          </a:xfrm>
        </p:grpSpPr>
        <p:pic>
          <p:nvPicPr>
            <p:cNvPr id="25" name="Image 24"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900391" y="3884048"/>
              <a:ext cx="1032691" cy="1216298"/>
            </a:xfrm>
            <a:prstGeom prst="rect">
              <a:avLst/>
            </a:prstGeom>
            <a:noFill/>
            <a:ln>
              <a:noFill/>
            </a:ln>
            <a:extLst>
              <a:ext uri="{53640926-AAD7-44D8-BBD7-CCE9431645EC}">
                <a14:shadowObscured xmlns:a14="http://schemas.microsoft.com/office/drawing/2010/main"/>
              </a:ext>
            </a:extLst>
          </p:spPr>
        </p:pic>
        <p:sp>
          <p:nvSpPr>
            <p:cNvPr id="105" name="Ellipse 104"/>
            <p:cNvSpPr/>
            <p:nvPr/>
          </p:nvSpPr>
          <p:spPr>
            <a:xfrm>
              <a:off x="1272721" y="4437112"/>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e 4"/>
          <p:cNvGrpSpPr/>
          <p:nvPr/>
        </p:nvGrpSpPr>
        <p:grpSpPr>
          <a:xfrm>
            <a:off x="755575" y="1104224"/>
            <a:ext cx="7488833" cy="5374016"/>
            <a:chOff x="755575" y="1104224"/>
            <a:chExt cx="7488833" cy="5374016"/>
          </a:xfrm>
        </p:grpSpPr>
        <p:grpSp>
          <p:nvGrpSpPr>
            <p:cNvPr id="109" name="Groupe 108"/>
            <p:cNvGrpSpPr/>
            <p:nvPr/>
          </p:nvGrpSpPr>
          <p:grpSpPr>
            <a:xfrm>
              <a:off x="2116071" y="2483604"/>
              <a:ext cx="6128337" cy="3994636"/>
              <a:chOff x="1539207" y="2555612"/>
              <a:chExt cx="6128337" cy="3994636"/>
            </a:xfrm>
          </p:grpSpPr>
          <p:sp>
            <p:nvSpPr>
              <p:cNvPr id="15" name="Rectangle 14"/>
              <p:cNvSpPr/>
              <p:nvPr/>
            </p:nvSpPr>
            <p:spPr>
              <a:xfrm>
                <a:off x="2267544" y="4725144"/>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2267544" y="2925144"/>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4967544" y="4725144"/>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4967544" y="2925144"/>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e 29"/>
              <p:cNvGrpSpPr/>
              <p:nvPr/>
            </p:nvGrpSpPr>
            <p:grpSpPr>
              <a:xfrm>
                <a:off x="2525134" y="3068960"/>
                <a:ext cx="2184819" cy="1216298"/>
                <a:chOff x="2483768" y="3216995"/>
                <a:chExt cx="2184819" cy="1216298"/>
              </a:xfrm>
            </p:grpSpPr>
            <p:pic>
              <p:nvPicPr>
                <p:cNvPr id="24" name="Image 23"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29" name="Image 28"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grpSp>
            <p:nvGrpSpPr>
              <p:cNvPr id="31" name="Groupe 30"/>
              <p:cNvGrpSpPr/>
              <p:nvPr/>
            </p:nvGrpSpPr>
            <p:grpSpPr>
              <a:xfrm>
                <a:off x="2525134" y="4869160"/>
                <a:ext cx="2184819" cy="1216298"/>
                <a:chOff x="2483768" y="3216995"/>
                <a:chExt cx="2184819" cy="1216298"/>
              </a:xfrm>
            </p:grpSpPr>
            <p:pic>
              <p:nvPicPr>
                <p:cNvPr id="32" name="Image 31"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33" name="Image 32"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grpSp>
            <p:nvGrpSpPr>
              <p:cNvPr id="34" name="Groupe 33"/>
              <p:cNvGrpSpPr/>
              <p:nvPr/>
            </p:nvGrpSpPr>
            <p:grpSpPr>
              <a:xfrm>
                <a:off x="5225134" y="4869160"/>
                <a:ext cx="2184819" cy="1216298"/>
                <a:chOff x="2483768" y="3216995"/>
                <a:chExt cx="2184819" cy="1216298"/>
              </a:xfrm>
            </p:grpSpPr>
            <p:pic>
              <p:nvPicPr>
                <p:cNvPr id="35" name="Image 34"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36" name="Image 35"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grpSp>
            <p:nvGrpSpPr>
              <p:cNvPr id="37" name="Groupe 36"/>
              <p:cNvGrpSpPr/>
              <p:nvPr/>
            </p:nvGrpSpPr>
            <p:grpSpPr>
              <a:xfrm>
                <a:off x="5225134" y="3068960"/>
                <a:ext cx="2184819" cy="1216298"/>
                <a:chOff x="2483768" y="3216995"/>
                <a:chExt cx="2184819" cy="1216298"/>
              </a:xfrm>
            </p:grpSpPr>
            <p:pic>
              <p:nvPicPr>
                <p:cNvPr id="38" name="Image 37"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39" name="Image 38"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sp>
            <p:nvSpPr>
              <p:cNvPr id="88" name="ZoneTexte 87"/>
              <p:cNvSpPr txBox="1"/>
              <p:nvPr/>
            </p:nvSpPr>
            <p:spPr>
              <a:xfrm>
                <a:off x="2267544" y="2555612"/>
                <a:ext cx="2700000" cy="369332"/>
              </a:xfrm>
              <a:prstGeom prst="rect">
                <a:avLst/>
              </a:prstGeom>
              <a:noFill/>
              <a:ln w="28575">
                <a:solidFill>
                  <a:schemeClr val="tx1"/>
                </a:solidFill>
              </a:ln>
            </p:spPr>
            <p:txBody>
              <a:bodyPr wrap="square" rtlCol="0">
                <a:spAutoFit/>
              </a:bodyPr>
              <a:lstStyle/>
              <a:p>
                <a:pPr algn="ctr"/>
                <a:r>
                  <a:rPr lang="fr-BE" dirty="0" smtClean="0"/>
                  <a:t>Coopération</a:t>
                </a:r>
                <a:endParaRPr lang="en-GB" dirty="0"/>
              </a:p>
            </p:txBody>
          </p:sp>
          <p:sp>
            <p:nvSpPr>
              <p:cNvPr id="89" name="ZoneTexte 88"/>
              <p:cNvSpPr txBox="1"/>
              <p:nvPr/>
            </p:nvSpPr>
            <p:spPr>
              <a:xfrm>
                <a:off x="1806079" y="2925144"/>
                <a:ext cx="461665" cy="1800000"/>
              </a:xfrm>
              <a:prstGeom prst="rect">
                <a:avLst/>
              </a:prstGeom>
              <a:noFill/>
              <a:ln w="28575">
                <a:solidFill>
                  <a:schemeClr val="tx1"/>
                </a:solidFill>
              </a:ln>
            </p:spPr>
            <p:txBody>
              <a:bodyPr vert="vert" wrap="square" rtlCol="0">
                <a:spAutoFit/>
              </a:bodyPr>
              <a:lstStyle/>
              <a:p>
                <a:pPr algn="ctr"/>
                <a:r>
                  <a:rPr lang="fr-BE" dirty="0" smtClean="0"/>
                  <a:t>Coopération</a:t>
                </a:r>
                <a:endParaRPr lang="en-GB" dirty="0"/>
              </a:p>
            </p:txBody>
          </p:sp>
          <p:sp>
            <p:nvSpPr>
              <p:cNvPr id="90" name="ZoneTexte 89"/>
              <p:cNvSpPr txBox="1"/>
              <p:nvPr/>
            </p:nvSpPr>
            <p:spPr>
              <a:xfrm>
                <a:off x="4967544" y="2555812"/>
                <a:ext cx="2700000" cy="369332"/>
              </a:xfrm>
              <a:prstGeom prst="rect">
                <a:avLst/>
              </a:prstGeom>
              <a:noFill/>
              <a:ln w="28575">
                <a:solidFill>
                  <a:schemeClr val="tx1"/>
                </a:solidFill>
              </a:ln>
            </p:spPr>
            <p:txBody>
              <a:bodyPr wrap="square" rtlCol="0">
                <a:spAutoFit/>
              </a:bodyPr>
              <a:lstStyle/>
              <a:p>
                <a:pPr algn="ctr"/>
                <a:r>
                  <a:rPr lang="fr-BE" dirty="0" smtClean="0"/>
                  <a:t>Refus de coopération</a:t>
                </a:r>
                <a:endParaRPr lang="en-GB" dirty="0"/>
              </a:p>
            </p:txBody>
          </p:sp>
          <p:sp>
            <p:nvSpPr>
              <p:cNvPr id="91" name="ZoneTexte 90"/>
              <p:cNvSpPr txBox="1"/>
              <p:nvPr/>
            </p:nvSpPr>
            <p:spPr>
              <a:xfrm>
                <a:off x="1539207" y="4731199"/>
                <a:ext cx="738664" cy="1800000"/>
              </a:xfrm>
              <a:prstGeom prst="rect">
                <a:avLst/>
              </a:prstGeom>
              <a:noFill/>
              <a:ln w="28575">
                <a:solidFill>
                  <a:schemeClr val="tx1"/>
                </a:solidFill>
              </a:ln>
            </p:spPr>
            <p:txBody>
              <a:bodyPr vert="vert" wrap="square" rtlCol="0">
                <a:spAutoFit/>
              </a:bodyPr>
              <a:lstStyle/>
              <a:p>
                <a:pPr algn="ctr"/>
                <a:r>
                  <a:rPr lang="fr-BE" dirty="0" smtClean="0"/>
                  <a:t>Refus de coopération</a:t>
                </a:r>
                <a:endParaRPr lang="en-GB" dirty="0"/>
              </a:p>
            </p:txBody>
          </p:sp>
          <p:sp>
            <p:nvSpPr>
              <p:cNvPr id="93" name="ZoneTexte 92"/>
              <p:cNvSpPr txBox="1"/>
              <p:nvPr/>
            </p:nvSpPr>
            <p:spPr>
              <a:xfrm>
                <a:off x="3221500" y="4379539"/>
                <a:ext cx="792088" cy="369332"/>
              </a:xfrm>
              <a:prstGeom prst="rect">
                <a:avLst/>
              </a:prstGeom>
              <a:noFill/>
            </p:spPr>
            <p:txBody>
              <a:bodyPr wrap="square" rtlCol="0">
                <a:spAutoFit/>
              </a:bodyPr>
              <a:lstStyle/>
              <a:p>
                <a:pPr algn="ctr"/>
                <a:r>
                  <a:rPr lang="fr-BE" dirty="0" smtClean="0"/>
                  <a:t>5 ans</a:t>
                </a:r>
                <a:endParaRPr lang="en-GB" dirty="0"/>
              </a:p>
            </p:txBody>
          </p:sp>
          <p:sp>
            <p:nvSpPr>
              <p:cNvPr id="94" name="ZoneTexte 93"/>
              <p:cNvSpPr txBox="1"/>
              <p:nvPr/>
            </p:nvSpPr>
            <p:spPr>
              <a:xfrm>
                <a:off x="5921500" y="6155812"/>
                <a:ext cx="792088" cy="369332"/>
              </a:xfrm>
              <a:prstGeom prst="rect">
                <a:avLst/>
              </a:prstGeom>
              <a:noFill/>
            </p:spPr>
            <p:txBody>
              <a:bodyPr wrap="square" rtlCol="0">
                <a:spAutoFit/>
              </a:bodyPr>
              <a:lstStyle/>
              <a:p>
                <a:pPr algn="ctr"/>
                <a:r>
                  <a:rPr lang="fr-BE" dirty="0" smtClean="0"/>
                  <a:t>1 an</a:t>
                </a:r>
                <a:endParaRPr lang="en-GB" dirty="0"/>
              </a:p>
            </p:txBody>
          </p:sp>
          <p:sp>
            <p:nvSpPr>
              <p:cNvPr id="95" name="ZoneTexte 94"/>
              <p:cNvSpPr txBox="1"/>
              <p:nvPr/>
            </p:nvSpPr>
            <p:spPr>
              <a:xfrm>
                <a:off x="5297142" y="4379539"/>
                <a:ext cx="792088" cy="369332"/>
              </a:xfrm>
              <a:prstGeom prst="rect">
                <a:avLst/>
              </a:prstGeom>
              <a:noFill/>
            </p:spPr>
            <p:txBody>
              <a:bodyPr wrap="square" rtlCol="0">
                <a:spAutoFit/>
              </a:bodyPr>
              <a:lstStyle/>
              <a:p>
                <a:pPr algn="ctr"/>
                <a:r>
                  <a:rPr lang="fr-BE" dirty="0" smtClean="0"/>
                  <a:t>10 ans</a:t>
                </a:r>
                <a:endParaRPr lang="en-GB" dirty="0"/>
              </a:p>
            </p:txBody>
          </p:sp>
          <p:sp>
            <p:nvSpPr>
              <p:cNvPr id="96" name="ZoneTexte 95"/>
              <p:cNvSpPr txBox="1"/>
              <p:nvPr/>
            </p:nvSpPr>
            <p:spPr>
              <a:xfrm>
                <a:off x="6496405" y="4367815"/>
                <a:ext cx="792088" cy="369332"/>
              </a:xfrm>
              <a:prstGeom prst="rect">
                <a:avLst/>
              </a:prstGeom>
              <a:noFill/>
            </p:spPr>
            <p:txBody>
              <a:bodyPr wrap="square" rtlCol="0">
                <a:spAutoFit/>
              </a:bodyPr>
              <a:lstStyle/>
              <a:p>
                <a:pPr algn="ctr"/>
                <a:r>
                  <a:rPr lang="fr-BE" dirty="0"/>
                  <a:t>0</a:t>
                </a:r>
                <a:r>
                  <a:rPr lang="fr-BE" dirty="0" smtClean="0"/>
                  <a:t> an</a:t>
                </a:r>
                <a:endParaRPr lang="en-GB" dirty="0"/>
              </a:p>
            </p:txBody>
          </p:sp>
          <p:sp>
            <p:nvSpPr>
              <p:cNvPr id="97" name="ZoneTexte 96"/>
              <p:cNvSpPr txBox="1"/>
              <p:nvPr/>
            </p:nvSpPr>
            <p:spPr>
              <a:xfrm>
                <a:off x="2645435" y="6162668"/>
                <a:ext cx="792088" cy="369332"/>
              </a:xfrm>
              <a:prstGeom prst="rect">
                <a:avLst/>
              </a:prstGeom>
              <a:noFill/>
            </p:spPr>
            <p:txBody>
              <a:bodyPr wrap="square" rtlCol="0">
                <a:spAutoFit/>
              </a:bodyPr>
              <a:lstStyle/>
              <a:p>
                <a:pPr algn="ctr"/>
                <a:r>
                  <a:rPr lang="fr-BE" dirty="0"/>
                  <a:t>0</a:t>
                </a:r>
                <a:r>
                  <a:rPr lang="fr-BE" dirty="0" smtClean="0"/>
                  <a:t> an</a:t>
                </a:r>
                <a:endParaRPr lang="en-GB" dirty="0"/>
              </a:p>
            </p:txBody>
          </p:sp>
          <p:sp>
            <p:nvSpPr>
              <p:cNvPr id="98" name="ZoneTexte 97"/>
              <p:cNvSpPr txBox="1"/>
              <p:nvPr/>
            </p:nvSpPr>
            <p:spPr>
              <a:xfrm>
                <a:off x="3796596" y="6180916"/>
                <a:ext cx="792088" cy="369332"/>
              </a:xfrm>
              <a:prstGeom prst="rect">
                <a:avLst/>
              </a:prstGeom>
              <a:noFill/>
            </p:spPr>
            <p:txBody>
              <a:bodyPr wrap="square" rtlCol="0">
                <a:spAutoFit/>
              </a:bodyPr>
              <a:lstStyle/>
              <a:p>
                <a:pPr algn="ctr"/>
                <a:r>
                  <a:rPr lang="fr-BE" dirty="0" smtClean="0"/>
                  <a:t>10 ans</a:t>
                </a:r>
                <a:endParaRPr lang="en-GB" dirty="0"/>
              </a:p>
            </p:txBody>
          </p:sp>
          <p:sp>
            <p:nvSpPr>
              <p:cNvPr id="102" name="Ellipse 101"/>
              <p:cNvSpPr/>
              <p:nvPr/>
            </p:nvSpPr>
            <p:spPr>
              <a:xfrm>
                <a:off x="4067944" y="3645024"/>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Ellipse 102"/>
              <p:cNvSpPr/>
              <p:nvPr/>
            </p:nvSpPr>
            <p:spPr>
              <a:xfrm>
                <a:off x="4067944" y="5445224"/>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Ellipse 103"/>
              <p:cNvSpPr/>
              <p:nvPr/>
            </p:nvSpPr>
            <p:spPr>
              <a:xfrm>
                <a:off x="6749591" y="5445224"/>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Ellipse 105"/>
              <p:cNvSpPr/>
              <p:nvPr/>
            </p:nvSpPr>
            <p:spPr>
              <a:xfrm>
                <a:off x="2886521" y="3665640"/>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Ellipse 106"/>
              <p:cNvSpPr/>
              <p:nvPr/>
            </p:nvSpPr>
            <p:spPr>
              <a:xfrm>
                <a:off x="5633468" y="3645024"/>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Ellipse 107"/>
              <p:cNvSpPr/>
              <p:nvPr/>
            </p:nvSpPr>
            <p:spPr>
              <a:xfrm>
                <a:off x="5633468" y="5445224"/>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5" name="Groupe 54"/>
              <p:cNvGrpSpPr/>
              <p:nvPr/>
            </p:nvGrpSpPr>
            <p:grpSpPr>
              <a:xfrm>
                <a:off x="2429412" y="2986402"/>
                <a:ext cx="2376264" cy="1381413"/>
                <a:chOff x="8100392" y="2011883"/>
                <a:chExt cx="2376264" cy="1381413"/>
              </a:xfrm>
              <a:noFill/>
            </p:grpSpPr>
            <p:sp>
              <p:nvSpPr>
                <p:cNvPr id="43" name="Rectangle 42"/>
                <p:cNvSpPr/>
                <p:nvPr/>
              </p:nvSpPr>
              <p:spPr>
                <a:xfrm>
                  <a:off x="8100392" y="2025144"/>
                  <a:ext cx="2376264" cy="1368152"/>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Connecteur droit 44"/>
                <p:cNvCxnSpPr/>
                <p:nvPr/>
              </p:nvCxnSpPr>
              <p:spPr>
                <a:xfrm>
                  <a:off x="831641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853244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a:off x="874846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a:off x="896448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9180512"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a:off x="939653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a:off x="961256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982858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1004460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10259664" y="2011883"/>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80" name="Groupe 79"/>
              <p:cNvGrpSpPr/>
              <p:nvPr/>
            </p:nvGrpSpPr>
            <p:grpSpPr>
              <a:xfrm>
                <a:off x="5081118" y="2999663"/>
                <a:ext cx="1296144" cy="1368152"/>
                <a:chOff x="8244408" y="3076618"/>
                <a:chExt cx="1296144" cy="1368152"/>
              </a:xfrm>
            </p:grpSpPr>
            <p:sp>
              <p:nvSpPr>
                <p:cNvPr id="69" name="Rectangle 68"/>
                <p:cNvSpPr/>
                <p:nvPr/>
              </p:nvSpPr>
              <p:spPr>
                <a:xfrm>
                  <a:off x="8244408" y="3076618"/>
                  <a:ext cx="1296144" cy="1368152"/>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0" name="Connecteur droit 69"/>
                <p:cNvCxnSpPr/>
                <p:nvPr/>
              </p:nvCxnSpPr>
              <p:spPr>
                <a:xfrm>
                  <a:off x="8460432"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Connecteur droit 70"/>
                <p:cNvCxnSpPr/>
                <p:nvPr/>
              </p:nvCxnSpPr>
              <p:spPr>
                <a:xfrm>
                  <a:off x="8676456"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p:nvCxnSpPr>
              <p:spPr>
                <a:xfrm>
                  <a:off x="8892480"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a:off x="9108504"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a:off x="9324528"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6" name="Groupe 55"/>
              <p:cNvGrpSpPr/>
              <p:nvPr/>
            </p:nvGrpSpPr>
            <p:grpSpPr>
              <a:xfrm>
                <a:off x="5129412" y="4781255"/>
                <a:ext cx="2376264" cy="1381413"/>
                <a:chOff x="8100392" y="2011883"/>
                <a:chExt cx="2376264" cy="1381413"/>
              </a:xfrm>
              <a:noFill/>
            </p:grpSpPr>
            <p:sp>
              <p:nvSpPr>
                <p:cNvPr id="57" name="Rectangle 56"/>
                <p:cNvSpPr/>
                <p:nvPr/>
              </p:nvSpPr>
              <p:spPr>
                <a:xfrm>
                  <a:off x="8100392" y="2025144"/>
                  <a:ext cx="2376264" cy="1368152"/>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Connecteur droit 57"/>
                <p:cNvCxnSpPr/>
                <p:nvPr/>
              </p:nvCxnSpPr>
              <p:spPr>
                <a:xfrm>
                  <a:off x="831641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a:off x="853244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a:off x="874846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a:off x="896448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a:off x="9180512"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a:off x="939653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961256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p:nvCxnSpPr>
              <p:spPr>
                <a:xfrm>
                  <a:off x="982858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p:nvCxnSpPr>
              <p:spPr>
                <a:xfrm>
                  <a:off x="1004460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a:off x="10259664" y="2011883"/>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81" name="Groupe 80"/>
              <p:cNvGrpSpPr/>
              <p:nvPr/>
            </p:nvGrpSpPr>
            <p:grpSpPr>
              <a:xfrm>
                <a:off x="3557825" y="4787520"/>
                <a:ext cx="1296144" cy="1368152"/>
                <a:chOff x="8244408" y="3076618"/>
                <a:chExt cx="1296144" cy="1368152"/>
              </a:xfrm>
            </p:grpSpPr>
            <p:sp>
              <p:nvSpPr>
                <p:cNvPr id="82" name="Rectangle 81"/>
                <p:cNvSpPr/>
                <p:nvPr/>
              </p:nvSpPr>
              <p:spPr>
                <a:xfrm>
                  <a:off x="8244408" y="3076618"/>
                  <a:ext cx="1296144" cy="1368152"/>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3" name="Connecteur droit 82"/>
                <p:cNvCxnSpPr/>
                <p:nvPr/>
              </p:nvCxnSpPr>
              <p:spPr>
                <a:xfrm>
                  <a:off x="8460432"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p:cNvCxnSpPr/>
                <p:nvPr/>
              </p:nvCxnSpPr>
              <p:spPr>
                <a:xfrm>
                  <a:off x="8676456"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5" name="Connecteur droit 84"/>
                <p:cNvCxnSpPr/>
                <p:nvPr/>
              </p:nvCxnSpPr>
              <p:spPr>
                <a:xfrm>
                  <a:off x="8892480"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6" name="Connecteur droit 85"/>
                <p:cNvCxnSpPr/>
                <p:nvPr/>
              </p:nvCxnSpPr>
              <p:spPr>
                <a:xfrm>
                  <a:off x="9108504"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a:off x="9324528"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92" name="Groupe 91"/>
            <p:cNvGrpSpPr/>
            <p:nvPr/>
          </p:nvGrpSpPr>
          <p:grpSpPr>
            <a:xfrm>
              <a:off x="755575" y="3864884"/>
              <a:ext cx="1032691" cy="1205605"/>
              <a:chOff x="5040065" y="1124744"/>
              <a:chExt cx="1032691" cy="1205605"/>
            </a:xfrm>
          </p:grpSpPr>
          <p:pic>
            <p:nvPicPr>
              <p:cNvPr id="99" name="Image 98"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5040065" y="1124744"/>
                <a:ext cx="1032691" cy="1205605"/>
              </a:xfrm>
              <a:prstGeom prst="rect">
                <a:avLst/>
              </a:prstGeom>
              <a:noFill/>
              <a:ln>
                <a:noFill/>
              </a:ln>
              <a:extLst>
                <a:ext uri="{53640926-AAD7-44D8-BBD7-CCE9431645EC}">
                  <a14:shadowObscured xmlns:a14="http://schemas.microsoft.com/office/drawing/2010/main"/>
                </a:ext>
              </a:extLst>
            </p:spPr>
          </p:pic>
          <p:sp>
            <p:nvSpPr>
              <p:cNvPr id="100" name="Ellipse 99"/>
              <p:cNvSpPr/>
              <p:nvPr/>
            </p:nvSpPr>
            <p:spPr>
              <a:xfrm>
                <a:off x="5430833" y="1703037"/>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0" name="Groupe 109"/>
            <p:cNvGrpSpPr/>
            <p:nvPr/>
          </p:nvGrpSpPr>
          <p:grpSpPr>
            <a:xfrm>
              <a:off x="5057338" y="1104224"/>
              <a:ext cx="1032691" cy="1216298"/>
              <a:chOff x="900391" y="3884048"/>
              <a:chExt cx="1032691" cy="1216298"/>
            </a:xfrm>
          </p:grpSpPr>
          <p:pic>
            <p:nvPicPr>
              <p:cNvPr id="112" name="Image 111"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900391" y="3884048"/>
                <a:ext cx="1032691" cy="1216298"/>
              </a:xfrm>
              <a:prstGeom prst="rect">
                <a:avLst/>
              </a:prstGeom>
              <a:noFill/>
              <a:ln>
                <a:noFill/>
              </a:ln>
              <a:extLst>
                <a:ext uri="{53640926-AAD7-44D8-BBD7-CCE9431645EC}">
                  <a14:shadowObscured xmlns:a14="http://schemas.microsoft.com/office/drawing/2010/main"/>
                </a:ext>
              </a:extLst>
            </p:spPr>
          </p:pic>
          <p:sp>
            <p:nvSpPr>
              <p:cNvPr id="113" name="Ellipse 112"/>
              <p:cNvSpPr/>
              <p:nvPr/>
            </p:nvSpPr>
            <p:spPr>
              <a:xfrm>
                <a:off x="1272721" y="4437112"/>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1144093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Le dilemme du prisonnier</a:t>
            </a:r>
            <a:endParaRPr lang="en-GB" dirty="0"/>
          </a:p>
        </p:txBody>
      </p:sp>
      <p:grpSp>
        <p:nvGrpSpPr>
          <p:cNvPr id="4" name="Groupe 3"/>
          <p:cNvGrpSpPr/>
          <p:nvPr/>
        </p:nvGrpSpPr>
        <p:grpSpPr>
          <a:xfrm>
            <a:off x="755576" y="3889394"/>
            <a:ext cx="1032691" cy="1205605"/>
            <a:chOff x="5040065" y="1124744"/>
            <a:chExt cx="1032691" cy="1205605"/>
          </a:xfrm>
        </p:grpSpPr>
        <p:pic>
          <p:nvPicPr>
            <p:cNvPr id="42" name="Image 41"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5040065" y="1124744"/>
              <a:ext cx="1032691" cy="1205605"/>
            </a:xfrm>
            <a:prstGeom prst="rect">
              <a:avLst/>
            </a:prstGeom>
            <a:noFill/>
            <a:ln>
              <a:noFill/>
            </a:ln>
            <a:extLst>
              <a:ext uri="{53640926-AAD7-44D8-BBD7-CCE9431645EC}">
                <a14:shadowObscured xmlns:a14="http://schemas.microsoft.com/office/drawing/2010/main"/>
              </a:ext>
            </a:extLst>
          </p:spPr>
        </p:pic>
        <p:sp>
          <p:nvSpPr>
            <p:cNvPr id="101" name="Ellipse 100"/>
            <p:cNvSpPr/>
            <p:nvPr/>
          </p:nvSpPr>
          <p:spPr>
            <a:xfrm>
              <a:off x="5430833" y="1703037"/>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 name="Groupe 2"/>
          <p:cNvGrpSpPr/>
          <p:nvPr/>
        </p:nvGrpSpPr>
        <p:grpSpPr>
          <a:xfrm>
            <a:off x="5057339" y="1128734"/>
            <a:ext cx="1032691" cy="1216298"/>
            <a:chOff x="900391" y="3884048"/>
            <a:chExt cx="1032691" cy="1216298"/>
          </a:xfrm>
        </p:grpSpPr>
        <p:pic>
          <p:nvPicPr>
            <p:cNvPr id="25" name="Image 24"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900391" y="3884048"/>
              <a:ext cx="1032691" cy="1216298"/>
            </a:xfrm>
            <a:prstGeom prst="rect">
              <a:avLst/>
            </a:prstGeom>
            <a:noFill/>
            <a:ln>
              <a:noFill/>
            </a:ln>
            <a:extLst>
              <a:ext uri="{53640926-AAD7-44D8-BBD7-CCE9431645EC}">
                <a14:shadowObscured xmlns:a14="http://schemas.microsoft.com/office/drawing/2010/main"/>
              </a:ext>
            </a:extLst>
          </p:spPr>
        </p:pic>
        <p:sp>
          <p:nvSpPr>
            <p:cNvPr id="105" name="Ellipse 104"/>
            <p:cNvSpPr/>
            <p:nvPr/>
          </p:nvSpPr>
          <p:spPr>
            <a:xfrm>
              <a:off x="1272721" y="4437112"/>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e 4"/>
          <p:cNvGrpSpPr/>
          <p:nvPr/>
        </p:nvGrpSpPr>
        <p:grpSpPr>
          <a:xfrm>
            <a:off x="755575" y="1104224"/>
            <a:ext cx="7488833" cy="5374016"/>
            <a:chOff x="755575" y="1104224"/>
            <a:chExt cx="7488833" cy="5374016"/>
          </a:xfrm>
        </p:grpSpPr>
        <p:grpSp>
          <p:nvGrpSpPr>
            <p:cNvPr id="109" name="Groupe 108"/>
            <p:cNvGrpSpPr/>
            <p:nvPr/>
          </p:nvGrpSpPr>
          <p:grpSpPr>
            <a:xfrm>
              <a:off x="2116071" y="2483604"/>
              <a:ext cx="6128337" cy="3994636"/>
              <a:chOff x="1539207" y="2555612"/>
              <a:chExt cx="6128337" cy="3994636"/>
            </a:xfrm>
          </p:grpSpPr>
          <p:sp>
            <p:nvSpPr>
              <p:cNvPr id="15" name="Rectangle 14"/>
              <p:cNvSpPr/>
              <p:nvPr/>
            </p:nvSpPr>
            <p:spPr>
              <a:xfrm>
                <a:off x="2267544" y="4725144"/>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2267544" y="2925144"/>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4967544" y="4725144"/>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4967544" y="2925144"/>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e 29"/>
              <p:cNvGrpSpPr/>
              <p:nvPr/>
            </p:nvGrpSpPr>
            <p:grpSpPr>
              <a:xfrm>
                <a:off x="2525134" y="3068960"/>
                <a:ext cx="2184819" cy="1216298"/>
                <a:chOff x="2483768" y="3216995"/>
                <a:chExt cx="2184819" cy="1216298"/>
              </a:xfrm>
            </p:grpSpPr>
            <p:pic>
              <p:nvPicPr>
                <p:cNvPr id="24" name="Image 23"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29" name="Image 28"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grpSp>
            <p:nvGrpSpPr>
              <p:cNvPr id="31" name="Groupe 30"/>
              <p:cNvGrpSpPr/>
              <p:nvPr/>
            </p:nvGrpSpPr>
            <p:grpSpPr>
              <a:xfrm>
                <a:off x="2525134" y="4869160"/>
                <a:ext cx="2184819" cy="1216298"/>
                <a:chOff x="2483768" y="3216995"/>
                <a:chExt cx="2184819" cy="1216298"/>
              </a:xfrm>
            </p:grpSpPr>
            <p:pic>
              <p:nvPicPr>
                <p:cNvPr id="32" name="Image 31"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33" name="Image 32"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grpSp>
            <p:nvGrpSpPr>
              <p:cNvPr id="34" name="Groupe 33"/>
              <p:cNvGrpSpPr/>
              <p:nvPr/>
            </p:nvGrpSpPr>
            <p:grpSpPr>
              <a:xfrm>
                <a:off x="5225134" y="4869160"/>
                <a:ext cx="2184819" cy="1216298"/>
                <a:chOff x="2483768" y="3216995"/>
                <a:chExt cx="2184819" cy="1216298"/>
              </a:xfrm>
            </p:grpSpPr>
            <p:pic>
              <p:nvPicPr>
                <p:cNvPr id="35" name="Image 34"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36" name="Image 35"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grpSp>
            <p:nvGrpSpPr>
              <p:cNvPr id="37" name="Groupe 36"/>
              <p:cNvGrpSpPr/>
              <p:nvPr/>
            </p:nvGrpSpPr>
            <p:grpSpPr>
              <a:xfrm>
                <a:off x="5225134" y="3068960"/>
                <a:ext cx="2184819" cy="1216298"/>
                <a:chOff x="2483768" y="3216995"/>
                <a:chExt cx="2184819" cy="1216298"/>
              </a:xfrm>
            </p:grpSpPr>
            <p:pic>
              <p:nvPicPr>
                <p:cNvPr id="38" name="Image 37"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39" name="Image 38"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sp>
            <p:nvSpPr>
              <p:cNvPr id="88" name="ZoneTexte 87"/>
              <p:cNvSpPr txBox="1"/>
              <p:nvPr/>
            </p:nvSpPr>
            <p:spPr>
              <a:xfrm>
                <a:off x="2267544" y="2555612"/>
                <a:ext cx="2700000" cy="369332"/>
              </a:xfrm>
              <a:prstGeom prst="rect">
                <a:avLst/>
              </a:prstGeom>
              <a:noFill/>
              <a:ln w="28575">
                <a:solidFill>
                  <a:schemeClr val="tx1"/>
                </a:solidFill>
              </a:ln>
            </p:spPr>
            <p:txBody>
              <a:bodyPr wrap="square" rtlCol="0">
                <a:spAutoFit/>
              </a:bodyPr>
              <a:lstStyle/>
              <a:p>
                <a:pPr algn="ctr"/>
                <a:r>
                  <a:rPr lang="fr-BE" dirty="0" smtClean="0"/>
                  <a:t>Coopération</a:t>
                </a:r>
                <a:endParaRPr lang="en-GB" dirty="0"/>
              </a:p>
            </p:txBody>
          </p:sp>
          <p:sp>
            <p:nvSpPr>
              <p:cNvPr id="89" name="ZoneTexte 88"/>
              <p:cNvSpPr txBox="1"/>
              <p:nvPr/>
            </p:nvSpPr>
            <p:spPr>
              <a:xfrm>
                <a:off x="1806079" y="2925144"/>
                <a:ext cx="461665" cy="1800000"/>
              </a:xfrm>
              <a:prstGeom prst="rect">
                <a:avLst/>
              </a:prstGeom>
              <a:noFill/>
              <a:ln w="28575">
                <a:solidFill>
                  <a:schemeClr val="tx1"/>
                </a:solidFill>
              </a:ln>
            </p:spPr>
            <p:txBody>
              <a:bodyPr vert="vert" wrap="square" rtlCol="0">
                <a:spAutoFit/>
              </a:bodyPr>
              <a:lstStyle/>
              <a:p>
                <a:pPr algn="ctr"/>
                <a:r>
                  <a:rPr lang="fr-BE" dirty="0" smtClean="0"/>
                  <a:t>Coopération</a:t>
                </a:r>
                <a:endParaRPr lang="en-GB" dirty="0"/>
              </a:p>
            </p:txBody>
          </p:sp>
          <p:sp>
            <p:nvSpPr>
              <p:cNvPr id="90" name="ZoneTexte 89"/>
              <p:cNvSpPr txBox="1"/>
              <p:nvPr/>
            </p:nvSpPr>
            <p:spPr>
              <a:xfrm>
                <a:off x="4967544" y="2555812"/>
                <a:ext cx="2700000" cy="369332"/>
              </a:xfrm>
              <a:prstGeom prst="rect">
                <a:avLst/>
              </a:prstGeom>
              <a:noFill/>
              <a:ln w="28575">
                <a:solidFill>
                  <a:schemeClr val="tx1"/>
                </a:solidFill>
              </a:ln>
            </p:spPr>
            <p:txBody>
              <a:bodyPr wrap="square" rtlCol="0">
                <a:spAutoFit/>
              </a:bodyPr>
              <a:lstStyle/>
              <a:p>
                <a:pPr algn="ctr"/>
                <a:r>
                  <a:rPr lang="fr-BE" dirty="0" smtClean="0"/>
                  <a:t>Refus de coopération</a:t>
                </a:r>
                <a:endParaRPr lang="en-GB" dirty="0"/>
              </a:p>
            </p:txBody>
          </p:sp>
          <p:sp>
            <p:nvSpPr>
              <p:cNvPr id="91" name="ZoneTexte 90"/>
              <p:cNvSpPr txBox="1"/>
              <p:nvPr/>
            </p:nvSpPr>
            <p:spPr>
              <a:xfrm>
                <a:off x="1539207" y="4731199"/>
                <a:ext cx="738664" cy="1800000"/>
              </a:xfrm>
              <a:prstGeom prst="rect">
                <a:avLst/>
              </a:prstGeom>
              <a:noFill/>
              <a:ln w="28575">
                <a:solidFill>
                  <a:schemeClr val="tx1"/>
                </a:solidFill>
              </a:ln>
            </p:spPr>
            <p:txBody>
              <a:bodyPr vert="vert" wrap="square" rtlCol="0">
                <a:spAutoFit/>
              </a:bodyPr>
              <a:lstStyle/>
              <a:p>
                <a:pPr algn="ctr"/>
                <a:r>
                  <a:rPr lang="fr-BE" dirty="0" smtClean="0"/>
                  <a:t>Refus de coopération</a:t>
                </a:r>
                <a:endParaRPr lang="en-GB" dirty="0"/>
              </a:p>
            </p:txBody>
          </p:sp>
          <p:sp>
            <p:nvSpPr>
              <p:cNvPr id="93" name="ZoneTexte 92"/>
              <p:cNvSpPr txBox="1"/>
              <p:nvPr/>
            </p:nvSpPr>
            <p:spPr>
              <a:xfrm>
                <a:off x="3221500" y="4379539"/>
                <a:ext cx="792088" cy="369332"/>
              </a:xfrm>
              <a:prstGeom prst="rect">
                <a:avLst/>
              </a:prstGeom>
              <a:noFill/>
            </p:spPr>
            <p:txBody>
              <a:bodyPr wrap="square" rtlCol="0">
                <a:spAutoFit/>
              </a:bodyPr>
              <a:lstStyle/>
              <a:p>
                <a:pPr algn="ctr"/>
                <a:r>
                  <a:rPr lang="fr-BE" dirty="0" smtClean="0"/>
                  <a:t>5 ans</a:t>
                </a:r>
                <a:endParaRPr lang="en-GB" dirty="0"/>
              </a:p>
            </p:txBody>
          </p:sp>
          <p:sp>
            <p:nvSpPr>
              <p:cNvPr id="94" name="ZoneTexte 93"/>
              <p:cNvSpPr txBox="1"/>
              <p:nvPr/>
            </p:nvSpPr>
            <p:spPr>
              <a:xfrm>
                <a:off x="5921500" y="6155812"/>
                <a:ext cx="792088" cy="369332"/>
              </a:xfrm>
              <a:prstGeom prst="rect">
                <a:avLst/>
              </a:prstGeom>
              <a:noFill/>
            </p:spPr>
            <p:txBody>
              <a:bodyPr wrap="square" rtlCol="0">
                <a:spAutoFit/>
              </a:bodyPr>
              <a:lstStyle/>
              <a:p>
                <a:pPr algn="ctr"/>
                <a:r>
                  <a:rPr lang="fr-BE" dirty="0" smtClean="0"/>
                  <a:t>1 an</a:t>
                </a:r>
                <a:endParaRPr lang="en-GB" dirty="0"/>
              </a:p>
            </p:txBody>
          </p:sp>
          <p:sp>
            <p:nvSpPr>
              <p:cNvPr id="95" name="ZoneTexte 94"/>
              <p:cNvSpPr txBox="1"/>
              <p:nvPr/>
            </p:nvSpPr>
            <p:spPr>
              <a:xfrm>
                <a:off x="5297142" y="4379539"/>
                <a:ext cx="792088" cy="369332"/>
              </a:xfrm>
              <a:prstGeom prst="rect">
                <a:avLst/>
              </a:prstGeom>
              <a:noFill/>
            </p:spPr>
            <p:txBody>
              <a:bodyPr wrap="square" rtlCol="0">
                <a:spAutoFit/>
              </a:bodyPr>
              <a:lstStyle/>
              <a:p>
                <a:pPr algn="ctr"/>
                <a:r>
                  <a:rPr lang="fr-BE" dirty="0" smtClean="0"/>
                  <a:t>10 ans</a:t>
                </a:r>
                <a:endParaRPr lang="en-GB" dirty="0"/>
              </a:p>
            </p:txBody>
          </p:sp>
          <p:sp>
            <p:nvSpPr>
              <p:cNvPr id="96" name="ZoneTexte 95"/>
              <p:cNvSpPr txBox="1"/>
              <p:nvPr/>
            </p:nvSpPr>
            <p:spPr>
              <a:xfrm>
                <a:off x="6496405" y="4367815"/>
                <a:ext cx="792088" cy="369332"/>
              </a:xfrm>
              <a:prstGeom prst="rect">
                <a:avLst/>
              </a:prstGeom>
              <a:noFill/>
            </p:spPr>
            <p:txBody>
              <a:bodyPr wrap="square" rtlCol="0">
                <a:spAutoFit/>
              </a:bodyPr>
              <a:lstStyle/>
              <a:p>
                <a:pPr algn="ctr"/>
                <a:r>
                  <a:rPr lang="fr-BE" dirty="0"/>
                  <a:t>0</a:t>
                </a:r>
                <a:r>
                  <a:rPr lang="fr-BE" dirty="0" smtClean="0"/>
                  <a:t> an</a:t>
                </a:r>
                <a:endParaRPr lang="en-GB" dirty="0"/>
              </a:p>
            </p:txBody>
          </p:sp>
          <p:sp>
            <p:nvSpPr>
              <p:cNvPr id="97" name="ZoneTexte 96"/>
              <p:cNvSpPr txBox="1"/>
              <p:nvPr/>
            </p:nvSpPr>
            <p:spPr>
              <a:xfrm>
                <a:off x="2645435" y="6162668"/>
                <a:ext cx="792088" cy="369332"/>
              </a:xfrm>
              <a:prstGeom prst="rect">
                <a:avLst/>
              </a:prstGeom>
              <a:noFill/>
            </p:spPr>
            <p:txBody>
              <a:bodyPr wrap="square" rtlCol="0">
                <a:spAutoFit/>
              </a:bodyPr>
              <a:lstStyle/>
              <a:p>
                <a:pPr algn="ctr"/>
                <a:r>
                  <a:rPr lang="fr-BE" dirty="0"/>
                  <a:t>0</a:t>
                </a:r>
                <a:r>
                  <a:rPr lang="fr-BE" dirty="0" smtClean="0"/>
                  <a:t> an</a:t>
                </a:r>
                <a:endParaRPr lang="en-GB" dirty="0"/>
              </a:p>
            </p:txBody>
          </p:sp>
          <p:sp>
            <p:nvSpPr>
              <p:cNvPr id="98" name="ZoneTexte 97"/>
              <p:cNvSpPr txBox="1"/>
              <p:nvPr/>
            </p:nvSpPr>
            <p:spPr>
              <a:xfrm>
                <a:off x="3796596" y="6180916"/>
                <a:ext cx="792088" cy="369332"/>
              </a:xfrm>
              <a:prstGeom prst="rect">
                <a:avLst/>
              </a:prstGeom>
              <a:noFill/>
            </p:spPr>
            <p:txBody>
              <a:bodyPr wrap="square" rtlCol="0">
                <a:spAutoFit/>
              </a:bodyPr>
              <a:lstStyle/>
              <a:p>
                <a:pPr algn="ctr"/>
                <a:r>
                  <a:rPr lang="fr-BE" dirty="0" smtClean="0"/>
                  <a:t>10 ans</a:t>
                </a:r>
                <a:endParaRPr lang="en-GB" dirty="0"/>
              </a:p>
            </p:txBody>
          </p:sp>
          <p:sp>
            <p:nvSpPr>
              <p:cNvPr id="102" name="Ellipse 101"/>
              <p:cNvSpPr/>
              <p:nvPr/>
            </p:nvSpPr>
            <p:spPr>
              <a:xfrm>
                <a:off x="4067944" y="3645024"/>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Ellipse 102"/>
              <p:cNvSpPr/>
              <p:nvPr/>
            </p:nvSpPr>
            <p:spPr>
              <a:xfrm>
                <a:off x="4067944" y="5445224"/>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Ellipse 103"/>
              <p:cNvSpPr/>
              <p:nvPr/>
            </p:nvSpPr>
            <p:spPr>
              <a:xfrm>
                <a:off x="6749591" y="5445224"/>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Ellipse 105"/>
              <p:cNvSpPr/>
              <p:nvPr/>
            </p:nvSpPr>
            <p:spPr>
              <a:xfrm>
                <a:off x="2886521" y="3665640"/>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Ellipse 106"/>
              <p:cNvSpPr/>
              <p:nvPr/>
            </p:nvSpPr>
            <p:spPr>
              <a:xfrm>
                <a:off x="5633468" y="3645024"/>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Ellipse 107"/>
              <p:cNvSpPr/>
              <p:nvPr/>
            </p:nvSpPr>
            <p:spPr>
              <a:xfrm>
                <a:off x="5633468" y="5445224"/>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5" name="Groupe 54"/>
              <p:cNvGrpSpPr/>
              <p:nvPr/>
            </p:nvGrpSpPr>
            <p:grpSpPr>
              <a:xfrm>
                <a:off x="2429412" y="2986402"/>
                <a:ext cx="2376264" cy="1381413"/>
                <a:chOff x="8100392" y="2011883"/>
                <a:chExt cx="2376264" cy="1381413"/>
              </a:xfrm>
              <a:noFill/>
            </p:grpSpPr>
            <p:sp>
              <p:nvSpPr>
                <p:cNvPr id="43" name="Rectangle 42"/>
                <p:cNvSpPr/>
                <p:nvPr/>
              </p:nvSpPr>
              <p:spPr>
                <a:xfrm>
                  <a:off x="8100392" y="2025144"/>
                  <a:ext cx="2376264" cy="1368152"/>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Connecteur droit 44"/>
                <p:cNvCxnSpPr/>
                <p:nvPr/>
              </p:nvCxnSpPr>
              <p:spPr>
                <a:xfrm>
                  <a:off x="831641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853244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a:off x="874846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a:off x="896448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9180512"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a:off x="939653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a:off x="961256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982858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1004460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10259664" y="2011883"/>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80" name="Groupe 79"/>
              <p:cNvGrpSpPr/>
              <p:nvPr/>
            </p:nvGrpSpPr>
            <p:grpSpPr>
              <a:xfrm>
                <a:off x="5081118" y="2999663"/>
                <a:ext cx="1296144" cy="1368152"/>
                <a:chOff x="8244408" y="3076618"/>
                <a:chExt cx="1296144" cy="1368152"/>
              </a:xfrm>
            </p:grpSpPr>
            <p:sp>
              <p:nvSpPr>
                <p:cNvPr id="69" name="Rectangle 68"/>
                <p:cNvSpPr/>
                <p:nvPr/>
              </p:nvSpPr>
              <p:spPr>
                <a:xfrm>
                  <a:off x="8244408" y="3076618"/>
                  <a:ext cx="1296144" cy="1368152"/>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0" name="Connecteur droit 69"/>
                <p:cNvCxnSpPr/>
                <p:nvPr/>
              </p:nvCxnSpPr>
              <p:spPr>
                <a:xfrm>
                  <a:off x="8460432"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Connecteur droit 70"/>
                <p:cNvCxnSpPr/>
                <p:nvPr/>
              </p:nvCxnSpPr>
              <p:spPr>
                <a:xfrm>
                  <a:off x="8676456"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p:nvCxnSpPr>
              <p:spPr>
                <a:xfrm>
                  <a:off x="8892480"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a:off x="9108504"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a:off x="9324528"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6" name="Groupe 55"/>
              <p:cNvGrpSpPr/>
              <p:nvPr/>
            </p:nvGrpSpPr>
            <p:grpSpPr>
              <a:xfrm>
                <a:off x="5129412" y="4781255"/>
                <a:ext cx="2376264" cy="1381413"/>
                <a:chOff x="8100392" y="2011883"/>
                <a:chExt cx="2376264" cy="1381413"/>
              </a:xfrm>
              <a:noFill/>
            </p:grpSpPr>
            <p:sp>
              <p:nvSpPr>
                <p:cNvPr id="57" name="Rectangle 56"/>
                <p:cNvSpPr/>
                <p:nvPr/>
              </p:nvSpPr>
              <p:spPr>
                <a:xfrm>
                  <a:off x="8100392" y="2025144"/>
                  <a:ext cx="2376264" cy="1368152"/>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Connecteur droit 57"/>
                <p:cNvCxnSpPr/>
                <p:nvPr/>
              </p:nvCxnSpPr>
              <p:spPr>
                <a:xfrm>
                  <a:off x="831641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a:off x="853244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a:off x="874846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a:off x="896448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a:off x="9180512"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a:off x="939653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961256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p:nvCxnSpPr>
              <p:spPr>
                <a:xfrm>
                  <a:off x="982858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p:nvCxnSpPr>
              <p:spPr>
                <a:xfrm>
                  <a:off x="1004460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a:off x="10259664" y="2011883"/>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81" name="Groupe 80"/>
              <p:cNvGrpSpPr/>
              <p:nvPr/>
            </p:nvGrpSpPr>
            <p:grpSpPr>
              <a:xfrm>
                <a:off x="3557825" y="4787520"/>
                <a:ext cx="1296144" cy="1368152"/>
                <a:chOff x="8244408" y="3076618"/>
                <a:chExt cx="1296144" cy="1368152"/>
              </a:xfrm>
            </p:grpSpPr>
            <p:sp>
              <p:nvSpPr>
                <p:cNvPr id="82" name="Rectangle 81"/>
                <p:cNvSpPr/>
                <p:nvPr/>
              </p:nvSpPr>
              <p:spPr>
                <a:xfrm>
                  <a:off x="8244408" y="3076618"/>
                  <a:ext cx="1296144" cy="1368152"/>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3" name="Connecteur droit 82"/>
                <p:cNvCxnSpPr/>
                <p:nvPr/>
              </p:nvCxnSpPr>
              <p:spPr>
                <a:xfrm>
                  <a:off x="8460432"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p:cNvCxnSpPr/>
                <p:nvPr/>
              </p:nvCxnSpPr>
              <p:spPr>
                <a:xfrm>
                  <a:off x="8676456"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5" name="Connecteur droit 84"/>
                <p:cNvCxnSpPr/>
                <p:nvPr/>
              </p:nvCxnSpPr>
              <p:spPr>
                <a:xfrm>
                  <a:off x="8892480"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6" name="Connecteur droit 85"/>
                <p:cNvCxnSpPr/>
                <p:nvPr/>
              </p:nvCxnSpPr>
              <p:spPr>
                <a:xfrm>
                  <a:off x="9108504"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a:off x="9324528"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92" name="Groupe 91"/>
            <p:cNvGrpSpPr/>
            <p:nvPr/>
          </p:nvGrpSpPr>
          <p:grpSpPr>
            <a:xfrm>
              <a:off x="755575" y="3864884"/>
              <a:ext cx="1032691" cy="1205605"/>
              <a:chOff x="5040065" y="1124744"/>
              <a:chExt cx="1032691" cy="1205605"/>
            </a:xfrm>
          </p:grpSpPr>
          <p:pic>
            <p:nvPicPr>
              <p:cNvPr id="99" name="Image 98"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5040065" y="1124744"/>
                <a:ext cx="1032691" cy="1205605"/>
              </a:xfrm>
              <a:prstGeom prst="rect">
                <a:avLst/>
              </a:prstGeom>
              <a:noFill/>
              <a:ln>
                <a:noFill/>
              </a:ln>
              <a:extLst>
                <a:ext uri="{53640926-AAD7-44D8-BBD7-CCE9431645EC}">
                  <a14:shadowObscured xmlns:a14="http://schemas.microsoft.com/office/drawing/2010/main"/>
                </a:ext>
              </a:extLst>
            </p:spPr>
          </p:pic>
          <p:sp>
            <p:nvSpPr>
              <p:cNvPr id="100" name="Ellipse 99"/>
              <p:cNvSpPr/>
              <p:nvPr/>
            </p:nvSpPr>
            <p:spPr>
              <a:xfrm>
                <a:off x="5430833" y="1703037"/>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0" name="Groupe 109"/>
            <p:cNvGrpSpPr/>
            <p:nvPr/>
          </p:nvGrpSpPr>
          <p:grpSpPr>
            <a:xfrm>
              <a:off x="5057338" y="1104224"/>
              <a:ext cx="1032691" cy="1216298"/>
              <a:chOff x="900391" y="3884048"/>
              <a:chExt cx="1032691" cy="1216298"/>
            </a:xfrm>
          </p:grpSpPr>
          <p:pic>
            <p:nvPicPr>
              <p:cNvPr id="112" name="Image 111"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900391" y="3884048"/>
                <a:ext cx="1032691" cy="1216298"/>
              </a:xfrm>
              <a:prstGeom prst="rect">
                <a:avLst/>
              </a:prstGeom>
              <a:noFill/>
              <a:ln>
                <a:noFill/>
              </a:ln>
              <a:extLst>
                <a:ext uri="{53640926-AAD7-44D8-BBD7-CCE9431645EC}">
                  <a14:shadowObscured xmlns:a14="http://schemas.microsoft.com/office/drawing/2010/main"/>
                </a:ext>
              </a:extLst>
            </p:spPr>
          </p:pic>
          <p:sp>
            <p:nvSpPr>
              <p:cNvPr id="113" name="Ellipse 112"/>
              <p:cNvSpPr/>
              <p:nvPr/>
            </p:nvSpPr>
            <p:spPr>
              <a:xfrm>
                <a:off x="1272721" y="4437112"/>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11" name="Rectangle 110"/>
          <p:cNvSpPr/>
          <p:nvPr/>
        </p:nvSpPr>
        <p:spPr>
          <a:xfrm>
            <a:off x="2843808" y="2843613"/>
            <a:ext cx="2700000" cy="18000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17019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Le dilemme du prisonnier</a:t>
            </a:r>
            <a:endParaRPr lang="en-GB" dirty="0"/>
          </a:p>
        </p:txBody>
      </p:sp>
      <p:grpSp>
        <p:nvGrpSpPr>
          <p:cNvPr id="4" name="Groupe 3"/>
          <p:cNvGrpSpPr/>
          <p:nvPr/>
        </p:nvGrpSpPr>
        <p:grpSpPr>
          <a:xfrm>
            <a:off x="755576" y="3889394"/>
            <a:ext cx="1032691" cy="1205605"/>
            <a:chOff x="5040065" y="1124744"/>
            <a:chExt cx="1032691" cy="1205605"/>
          </a:xfrm>
        </p:grpSpPr>
        <p:pic>
          <p:nvPicPr>
            <p:cNvPr id="42" name="Image 41"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5040065" y="1124744"/>
              <a:ext cx="1032691" cy="1205605"/>
            </a:xfrm>
            <a:prstGeom prst="rect">
              <a:avLst/>
            </a:prstGeom>
            <a:noFill/>
            <a:ln>
              <a:noFill/>
            </a:ln>
            <a:extLst>
              <a:ext uri="{53640926-AAD7-44D8-BBD7-CCE9431645EC}">
                <a14:shadowObscured xmlns:a14="http://schemas.microsoft.com/office/drawing/2010/main"/>
              </a:ext>
            </a:extLst>
          </p:spPr>
        </p:pic>
        <p:sp>
          <p:nvSpPr>
            <p:cNvPr id="101" name="Ellipse 100"/>
            <p:cNvSpPr/>
            <p:nvPr/>
          </p:nvSpPr>
          <p:spPr>
            <a:xfrm>
              <a:off x="5430833" y="1703037"/>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 name="Groupe 2"/>
          <p:cNvGrpSpPr/>
          <p:nvPr/>
        </p:nvGrpSpPr>
        <p:grpSpPr>
          <a:xfrm>
            <a:off x="5057339" y="1128734"/>
            <a:ext cx="1032691" cy="1216298"/>
            <a:chOff x="900391" y="3884048"/>
            <a:chExt cx="1032691" cy="1216298"/>
          </a:xfrm>
        </p:grpSpPr>
        <p:pic>
          <p:nvPicPr>
            <p:cNvPr id="25" name="Image 24"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900391" y="3884048"/>
              <a:ext cx="1032691" cy="1216298"/>
            </a:xfrm>
            <a:prstGeom prst="rect">
              <a:avLst/>
            </a:prstGeom>
            <a:noFill/>
            <a:ln>
              <a:noFill/>
            </a:ln>
            <a:extLst>
              <a:ext uri="{53640926-AAD7-44D8-BBD7-CCE9431645EC}">
                <a14:shadowObscured xmlns:a14="http://schemas.microsoft.com/office/drawing/2010/main"/>
              </a:ext>
            </a:extLst>
          </p:spPr>
        </p:pic>
        <p:sp>
          <p:nvSpPr>
            <p:cNvPr id="105" name="Ellipse 104"/>
            <p:cNvSpPr/>
            <p:nvPr/>
          </p:nvSpPr>
          <p:spPr>
            <a:xfrm>
              <a:off x="1272721" y="4437112"/>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e 5"/>
          <p:cNvGrpSpPr/>
          <p:nvPr/>
        </p:nvGrpSpPr>
        <p:grpSpPr>
          <a:xfrm>
            <a:off x="755575" y="1104224"/>
            <a:ext cx="7488833" cy="5374016"/>
            <a:chOff x="755575" y="1104224"/>
            <a:chExt cx="7488833" cy="5374016"/>
          </a:xfrm>
        </p:grpSpPr>
        <p:grpSp>
          <p:nvGrpSpPr>
            <p:cNvPr id="109" name="Groupe 108"/>
            <p:cNvGrpSpPr/>
            <p:nvPr/>
          </p:nvGrpSpPr>
          <p:grpSpPr>
            <a:xfrm>
              <a:off x="2116071" y="2483604"/>
              <a:ext cx="6128337" cy="3994636"/>
              <a:chOff x="1539207" y="2555612"/>
              <a:chExt cx="6128337" cy="3994636"/>
            </a:xfrm>
          </p:grpSpPr>
          <p:sp>
            <p:nvSpPr>
              <p:cNvPr id="15" name="Rectangle 14"/>
              <p:cNvSpPr/>
              <p:nvPr/>
            </p:nvSpPr>
            <p:spPr>
              <a:xfrm>
                <a:off x="2267544" y="4725144"/>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2267544" y="2925144"/>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4967544" y="4725144"/>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4967544" y="2925144"/>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e 29"/>
              <p:cNvGrpSpPr/>
              <p:nvPr/>
            </p:nvGrpSpPr>
            <p:grpSpPr>
              <a:xfrm>
                <a:off x="2525134" y="3068960"/>
                <a:ext cx="2184819" cy="1216298"/>
                <a:chOff x="2483768" y="3216995"/>
                <a:chExt cx="2184819" cy="1216298"/>
              </a:xfrm>
            </p:grpSpPr>
            <p:pic>
              <p:nvPicPr>
                <p:cNvPr id="24" name="Image 23"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29" name="Image 28"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grpSp>
            <p:nvGrpSpPr>
              <p:cNvPr id="31" name="Groupe 30"/>
              <p:cNvGrpSpPr/>
              <p:nvPr/>
            </p:nvGrpSpPr>
            <p:grpSpPr>
              <a:xfrm>
                <a:off x="2525134" y="4869160"/>
                <a:ext cx="2184819" cy="1216298"/>
                <a:chOff x="2483768" y="3216995"/>
                <a:chExt cx="2184819" cy="1216298"/>
              </a:xfrm>
            </p:grpSpPr>
            <p:pic>
              <p:nvPicPr>
                <p:cNvPr id="32" name="Image 31"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33" name="Image 32"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grpSp>
            <p:nvGrpSpPr>
              <p:cNvPr id="34" name="Groupe 33"/>
              <p:cNvGrpSpPr/>
              <p:nvPr/>
            </p:nvGrpSpPr>
            <p:grpSpPr>
              <a:xfrm>
                <a:off x="5225134" y="4869160"/>
                <a:ext cx="2184819" cy="1216298"/>
                <a:chOff x="2483768" y="3216995"/>
                <a:chExt cx="2184819" cy="1216298"/>
              </a:xfrm>
            </p:grpSpPr>
            <p:pic>
              <p:nvPicPr>
                <p:cNvPr id="35" name="Image 34"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36" name="Image 35"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grpSp>
            <p:nvGrpSpPr>
              <p:cNvPr id="37" name="Groupe 36"/>
              <p:cNvGrpSpPr/>
              <p:nvPr/>
            </p:nvGrpSpPr>
            <p:grpSpPr>
              <a:xfrm>
                <a:off x="5225134" y="3068960"/>
                <a:ext cx="2184819" cy="1216298"/>
                <a:chOff x="2483768" y="3216995"/>
                <a:chExt cx="2184819" cy="1216298"/>
              </a:xfrm>
            </p:grpSpPr>
            <p:pic>
              <p:nvPicPr>
                <p:cNvPr id="38" name="Image 37"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39" name="Image 38"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sp>
            <p:nvSpPr>
              <p:cNvPr id="88" name="ZoneTexte 87"/>
              <p:cNvSpPr txBox="1"/>
              <p:nvPr/>
            </p:nvSpPr>
            <p:spPr>
              <a:xfrm>
                <a:off x="2267544" y="2555612"/>
                <a:ext cx="2700000" cy="369332"/>
              </a:xfrm>
              <a:prstGeom prst="rect">
                <a:avLst/>
              </a:prstGeom>
              <a:noFill/>
              <a:ln w="28575">
                <a:solidFill>
                  <a:schemeClr val="tx1"/>
                </a:solidFill>
              </a:ln>
            </p:spPr>
            <p:txBody>
              <a:bodyPr wrap="square" rtlCol="0">
                <a:spAutoFit/>
              </a:bodyPr>
              <a:lstStyle/>
              <a:p>
                <a:pPr algn="ctr"/>
                <a:r>
                  <a:rPr lang="fr-BE" dirty="0" smtClean="0"/>
                  <a:t>Coopération</a:t>
                </a:r>
                <a:endParaRPr lang="en-GB" dirty="0"/>
              </a:p>
            </p:txBody>
          </p:sp>
          <p:sp>
            <p:nvSpPr>
              <p:cNvPr id="89" name="ZoneTexte 88"/>
              <p:cNvSpPr txBox="1"/>
              <p:nvPr/>
            </p:nvSpPr>
            <p:spPr>
              <a:xfrm>
                <a:off x="1806079" y="2925144"/>
                <a:ext cx="461665" cy="1800000"/>
              </a:xfrm>
              <a:prstGeom prst="rect">
                <a:avLst/>
              </a:prstGeom>
              <a:noFill/>
              <a:ln w="28575">
                <a:solidFill>
                  <a:schemeClr val="tx1"/>
                </a:solidFill>
              </a:ln>
            </p:spPr>
            <p:txBody>
              <a:bodyPr vert="vert" wrap="square" rtlCol="0">
                <a:spAutoFit/>
              </a:bodyPr>
              <a:lstStyle/>
              <a:p>
                <a:pPr algn="ctr"/>
                <a:r>
                  <a:rPr lang="fr-BE" dirty="0" smtClean="0"/>
                  <a:t>Coopération</a:t>
                </a:r>
                <a:endParaRPr lang="en-GB" dirty="0"/>
              </a:p>
            </p:txBody>
          </p:sp>
          <p:sp>
            <p:nvSpPr>
              <p:cNvPr id="90" name="ZoneTexte 89"/>
              <p:cNvSpPr txBox="1"/>
              <p:nvPr/>
            </p:nvSpPr>
            <p:spPr>
              <a:xfrm>
                <a:off x="4967544" y="2555812"/>
                <a:ext cx="2700000" cy="369332"/>
              </a:xfrm>
              <a:prstGeom prst="rect">
                <a:avLst/>
              </a:prstGeom>
              <a:noFill/>
              <a:ln w="28575">
                <a:solidFill>
                  <a:schemeClr val="tx1"/>
                </a:solidFill>
              </a:ln>
            </p:spPr>
            <p:txBody>
              <a:bodyPr wrap="square" rtlCol="0">
                <a:spAutoFit/>
              </a:bodyPr>
              <a:lstStyle/>
              <a:p>
                <a:pPr algn="ctr"/>
                <a:r>
                  <a:rPr lang="fr-BE" dirty="0" smtClean="0"/>
                  <a:t>Refus de coopération</a:t>
                </a:r>
                <a:endParaRPr lang="en-GB" dirty="0"/>
              </a:p>
            </p:txBody>
          </p:sp>
          <p:sp>
            <p:nvSpPr>
              <p:cNvPr id="91" name="ZoneTexte 90"/>
              <p:cNvSpPr txBox="1"/>
              <p:nvPr/>
            </p:nvSpPr>
            <p:spPr>
              <a:xfrm>
                <a:off x="1539207" y="4731199"/>
                <a:ext cx="738664" cy="1800000"/>
              </a:xfrm>
              <a:prstGeom prst="rect">
                <a:avLst/>
              </a:prstGeom>
              <a:noFill/>
              <a:ln w="28575">
                <a:solidFill>
                  <a:schemeClr val="tx1"/>
                </a:solidFill>
              </a:ln>
            </p:spPr>
            <p:txBody>
              <a:bodyPr vert="vert" wrap="square" rtlCol="0">
                <a:spAutoFit/>
              </a:bodyPr>
              <a:lstStyle/>
              <a:p>
                <a:pPr algn="ctr"/>
                <a:r>
                  <a:rPr lang="fr-BE" dirty="0" smtClean="0"/>
                  <a:t>Refus de coopération</a:t>
                </a:r>
                <a:endParaRPr lang="en-GB" dirty="0"/>
              </a:p>
            </p:txBody>
          </p:sp>
          <p:sp>
            <p:nvSpPr>
              <p:cNvPr id="93" name="ZoneTexte 92"/>
              <p:cNvSpPr txBox="1"/>
              <p:nvPr/>
            </p:nvSpPr>
            <p:spPr>
              <a:xfrm>
                <a:off x="3221500" y="4379539"/>
                <a:ext cx="792088" cy="369332"/>
              </a:xfrm>
              <a:prstGeom prst="rect">
                <a:avLst/>
              </a:prstGeom>
              <a:noFill/>
            </p:spPr>
            <p:txBody>
              <a:bodyPr wrap="square" rtlCol="0">
                <a:spAutoFit/>
              </a:bodyPr>
              <a:lstStyle/>
              <a:p>
                <a:pPr algn="ctr"/>
                <a:r>
                  <a:rPr lang="fr-BE" dirty="0" smtClean="0"/>
                  <a:t>5 ans</a:t>
                </a:r>
                <a:endParaRPr lang="en-GB" dirty="0"/>
              </a:p>
            </p:txBody>
          </p:sp>
          <p:sp>
            <p:nvSpPr>
              <p:cNvPr id="94" name="ZoneTexte 93"/>
              <p:cNvSpPr txBox="1"/>
              <p:nvPr/>
            </p:nvSpPr>
            <p:spPr>
              <a:xfrm>
                <a:off x="5921500" y="6155812"/>
                <a:ext cx="792088" cy="369332"/>
              </a:xfrm>
              <a:prstGeom prst="rect">
                <a:avLst/>
              </a:prstGeom>
              <a:noFill/>
            </p:spPr>
            <p:txBody>
              <a:bodyPr wrap="square" rtlCol="0">
                <a:spAutoFit/>
              </a:bodyPr>
              <a:lstStyle/>
              <a:p>
                <a:pPr algn="ctr"/>
                <a:r>
                  <a:rPr lang="fr-BE" dirty="0" smtClean="0"/>
                  <a:t>1 an</a:t>
                </a:r>
                <a:endParaRPr lang="en-GB" dirty="0"/>
              </a:p>
            </p:txBody>
          </p:sp>
          <p:sp>
            <p:nvSpPr>
              <p:cNvPr id="95" name="ZoneTexte 94"/>
              <p:cNvSpPr txBox="1"/>
              <p:nvPr/>
            </p:nvSpPr>
            <p:spPr>
              <a:xfrm>
                <a:off x="5297142" y="4379539"/>
                <a:ext cx="792088" cy="369332"/>
              </a:xfrm>
              <a:prstGeom prst="rect">
                <a:avLst/>
              </a:prstGeom>
              <a:noFill/>
            </p:spPr>
            <p:txBody>
              <a:bodyPr wrap="square" rtlCol="0">
                <a:spAutoFit/>
              </a:bodyPr>
              <a:lstStyle/>
              <a:p>
                <a:pPr algn="ctr"/>
                <a:r>
                  <a:rPr lang="fr-BE" dirty="0" smtClean="0"/>
                  <a:t>10 ans</a:t>
                </a:r>
                <a:endParaRPr lang="en-GB" dirty="0"/>
              </a:p>
            </p:txBody>
          </p:sp>
          <p:sp>
            <p:nvSpPr>
              <p:cNvPr id="96" name="ZoneTexte 95"/>
              <p:cNvSpPr txBox="1"/>
              <p:nvPr/>
            </p:nvSpPr>
            <p:spPr>
              <a:xfrm>
                <a:off x="6496405" y="4367815"/>
                <a:ext cx="792088" cy="369332"/>
              </a:xfrm>
              <a:prstGeom prst="rect">
                <a:avLst/>
              </a:prstGeom>
              <a:noFill/>
            </p:spPr>
            <p:txBody>
              <a:bodyPr wrap="square" rtlCol="0">
                <a:spAutoFit/>
              </a:bodyPr>
              <a:lstStyle/>
              <a:p>
                <a:pPr algn="ctr"/>
                <a:r>
                  <a:rPr lang="fr-BE" dirty="0"/>
                  <a:t>0</a:t>
                </a:r>
                <a:r>
                  <a:rPr lang="fr-BE" dirty="0" smtClean="0"/>
                  <a:t> an</a:t>
                </a:r>
                <a:endParaRPr lang="en-GB" dirty="0"/>
              </a:p>
            </p:txBody>
          </p:sp>
          <p:sp>
            <p:nvSpPr>
              <p:cNvPr id="97" name="ZoneTexte 96"/>
              <p:cNvSpPr txBox="1"/>
              <p:nvPr/>
            </p:nvSpPr>
            <p:spPr>
              <a:xfrm>
                <a:off x="2645435" y="6162668"/>
                <a:ext cx="792088" cy="369332"/>
              </a:xfrm>
              <a:prstGeom prst="rect">
                <a:avLst/>
              </a:prstGeom>
              <a:noFill/>
            </p:spPr>
            <p:txBody>
              <a:bodyPr wrap="square" rtlCol="0">
                <a:spAutoFit/>
              </a:bodyPr>
              <a:lstStyle/>
              <a:p>
                <a:pPr algn="ctr"/>
                <a:r>
                  <a:rPr lang="fr-BE" dirty="0"/>
                  <a:t>0</a:t>
                </a:r>
                <a:r>
                  <a:rPr lang="fr-BE" dirty="0" smtClean="0"/>
                  <a:t> an</a:t>
                </a:r>
                <a:endParaRPr lang="en-GB" dirty="0"/>
              </a:p>
            </p:txBody>
          </p:sp>
          <p:sp>
            <p:nvSpPr>
              <p:cNvPr id="98" name="ZoneTexte 97"/>
              <p:cNvSpPr txBox="1"/>
              <p:nvPr/>
            </p:nvSpPr>
            <p:spPr>
              <a:xfrm>
                <a:off x="3796596" y="6180916"/>
                <a:ext cx="792088" cy="369332"/>
              </a:xfrm>
              <a:prstGeom prst="rect">
                <a:avLst/>
              </a:prstGeom>
              <a:noFill/>
            </p:spPr>
            <p:txBody>
              <a:bodyPr wrap="square" rtlCol="0">
                <a:spAutoFit/>
              </a:bodyPr>
              <a:lstStyle/>
              <a:p>
                <a:pPr algn="ctr"/>
                <a:r>
                  <a:rPr lang="fr-BE" dirty="0" smtClean="0"/>
                  <a:t>10 ans</a:t>
                </a:r>
                <a:endParaRPr lang="en-GB" dirty="0"/>
              </a:p>
            </p:txBody>
          </p:sp>
          <p:sp>
            <p:nvSpPr>
              <p:cNvPr id="102" name="Ellipse 101"/>
              <p:cNvSpPr/>
              <p:nvPr/>
            </p:nvSpPr>
            <p:spPr>
              <a:xfrm>
                <a:off x="4067944" y="3645024"/>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Ellipse 102"/>
              <p:cNvSpPr/>
              <p:nvPr/>
            </p:nvSpPr>
            <p:spPr>
              <a:xfrm>
                <a:off x="4067944" y="5445224"/>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Ellipse 103"/>
              <p:cNvSpPr/>
              <p:nvPr/>
            </p:nvSpPr>
            <p:spPr>
              <a:xfrm>
                <a:off x="6749591" y="5445224"/>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Ellipse 105"/>
              <p:cNvSpPr/>
              <p:nvPr/>
            </p:nvSpPr>
            <p:spPr>
              <a:xfrm>
                <a:off x="2886521" y="3665640"/>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Ellipse 106"/>
              <p:cNvSpPr/>
              <p:nvPr/>
            </p:nvSpPr>
            <p:spPr>
              <a:xfrm>
                <a:off x="5633468" y="3645024"/>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Ellipse 107"/>
              <p:cNvSpPr/>
              <p:nvPr/>
            </p:nvSpPr>
            <p:spPr>
              <a:xfrm>
                <a:off x="5633468" y="5445224"/>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5" name="Groupe 54"/>
              <p:cNvGrpSpPr/>
              <p:nvPr/>
            </p:nvGrpSpPr>
            <p:grpSpPr>
              <a:xfrm>
                <a:off x="2429412" y="2986402"/>
                <a:ext cx="2376264" cy="1381413"/>
                <a:chOff x="8100392" y="2011883"/>
                <a:chExt cx="2376264" cy="1381413"/>
              </a:xfrm>
              <a:noFill/>
            </p:grpSpPr>
            <p:sp>
              <p:nvSpPr>
                <p:cNvPr id="43" name="Rectangle 42"/>
                <p:cNvSpPr/>
                <p:nvPr/>
              </p:nvSpPr>
              <p:spPr>
                <a:xfrm>
                  <a:off x="8100392" y="2025144"/>
                  <a:ext cx="2376264" cy="1368152"/>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Connecteur droit 44"/>
                <p:cNvCxnSpPr/>
                <p:nvPr/>
              </p:nvCxnSpPr>
              <p:spPr>
                <a:xfrm>
                  <a:off x="831641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853244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a:off x="874846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a:off x="896448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9180512"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a:off x="939653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a:off x="961256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982858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1004460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10259664" y="2011883"/>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80" name="Groupe 79"/>
              <p:cNvGrpSpPr/>
              <p:nvPr/>
            </p:nvGrpSpPr>
            <p:grpSpPr>
              <a:xfrm>
                <a:off x="5081118" y="2999663"/>
                <a:ext cx="1296144" cy="1368152"/>
                <a:chOff x="8244408" y="3076618"/>
                <a:chExt cx="1296144" cy="1368152"/>
              </a:xfrm>
            </p:grpSpPr>
            <p:sp>
              <p:nvSpPr>
                <p:cNvPr id="69" name="Rectangle 68"/>
                <p:cNvSpPr/>
                <p:nvPr/>
              </p:nvSpPr>
              <p:spPr>
                <a:xfrm>
                  <a:off x="8244408" y="3076618"/>
                  <a:ext cx="1296144" cy="1368152"/>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0" name="Connecteur droit 69"/>
                <p:cNvCxnSpPr/>
                <p:nvPr/>
              </p:nvCxnSpPr>
              <p:spPr>
                <a:xfrm>
                  <a:off x="8460432"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Connecteur droit 70"/>
                <p:cNvCxnSpPr/>
                <p:nvPr/>
              </p:nvCxnSpPr>
              <p:spPr>
                <a:xfrm>
                  <a:off x="8676456"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p:nvCxnSpPr>
              <p:spPr>
                <a:xfrm>
                  <a:off x="8892480"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a:off x="9108504"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a:off x="9324528"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6" name="Groupe 55"/>
              <p:cNvGrpSpPr/>
              <p:nvPr/>
            </p:nvGrpSpPr>
            <p:grpSpPr>
              <a:xfrm>
                <a:off x="5129412" y="4781255"/>
                <a:ext cx="2376264" cy="1381413"/>
                <a:chOff x="8100392" y="2011883"/>
                <a:chExt cx="2376264" cy="1381413"/>
              </a:xfrm>
              <a:noFill/>
            </p:grpSpPr>
            <p:sp>
              <p:nvSpPr>
                <p:cNvPr id="57" name="Rectangle 56"/>
                <p:cNvSpPr/>
                <p:nvPr/>
              </p:nvSpPr>
              <p:spPr>
                <a:xfrm>
                  <a:off x="8100392" y="2025144"/>
                  <a:ext cx="2376264" cy="1368152"/>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Connecteur droit 57"/>
                <p:cNvCxnSpPr/>
                <p:nvPr/>
              </p:nvCxnSpPr>
              <p:spPr>
                <a:xfrm>
                  <a:off x="831641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a:off x="853244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a:off x="874846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a:off x="896448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a:off x="9180512"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a:off x="939653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961256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p:nvCxnSpPr>
              <p:spPr>
                <a:xfrm>
                  <a:off x="982858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p:nvCxnSpPr>
              <p:spPr>
                <a:xfrm>
                  <a:off x="1004460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a:off x="10259664" y="2011883"/>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81" name="Groupe 80"/>
              <p:cNvGrpSpPr/>
              <p:nvPr/>
            </p:nvGrpSpPr>
            <p:grpSpPr>
              <a:xfrm>
                <a:off x="3557825" y="4787520"/>
                <a:ext cx="1296144" cy="1368152"/>
                <a:chOff x="8244408" y="3076618"/>
                <a:chExt cx="1296144" cy="1368152"/>
              </a:xfrm>
            </p:grpSpPr>
            <p:sp>
              <p:nvSpPr>
                <p:cNvPr id="82" name="Rectangle 81"/>
                <p:cNvSpPr/>
                <p:nvPr/>
              </p:nvSpPr>
              <p:spPr>
                <a:xfrm>
                  <a:off x="8244408" y="3076618"/>
                  <a:ext cx="1296144" cy="1368152"/>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3" name="Connecteur droit 82"/>
                <p:cNvCxnSpPr/>
                <p:nvPr/>
              </p:nvCxnSpPr>
              <p:spPr>
                <a:xfrm>
                  <a:off x="8460432"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p:cNvCxnSpPr/>
                <p:nvPr/>
              </p:nvCxnSpPr>
              <p:spPr>
                <a:xfrm>
                  <a:off x="8676456"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5" name="Connecteur droit 84"/>
                <p:cNvCxnSpPr/>
                <p:nvPr/>
              </p:nvCxnSpPr>
              <p:spPr>
                <a:xfrm>
                  <a:off x="8892480"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6" name="Connecteur droit 85"/>
                <p:cNvCxnSpPr/>
                <p:nvPr/>
              </p:nvCxnSpPr>
              <p:spPr>
                <a:xfrm>
                  <a:off x="9108504"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a:off x="9324528"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pic>
          <p:nvPicPr>
            <p:cNvPr id="99" name="Image 98"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755575" y="3864884"/>
              <a:ext cx="1032691" cy="1205605"/>
            </a:xfrm>
            <a:prstGeom prst="rect">
              <a:avLst/>
            </a:prstGeom>
            <a:noFill/>
            <a:ln>
              <a:noFill/>
            </a:ln>
            <a:extLst>
              <a:ext uri="{53640926-AAD7-44D8-BBD7-CCE9431645EC}">
                <a14:shadowObscured xmlns:a14="http://schemas.microsoft.com/office/drawing/2010/main"/>
              </a:ext>
            </a:extLst>
          </p:spPr>
        </p:pic>
        <p:sp>
          <p:nvSpPr>
            <p:cNvPr id="100" name="Ellipse 99"/>
            <p:cNvSpPr/>
            <p:nvPr/>
          </p:nvSpPr>
          <p:spPr>
            <a:xfrm>
              <a:off x="1146343" y="4443177"/>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0" name="Groupe 109"/>
            <p:cNvGrpSpPr/>
            <p:nvPr/>
          </p:nvGrpSpPr>
          <p:grpSpPr>
            <a:xfrm>
              <a:off x="5057338" y="1104224"/>
              <a:ext cx="1032691" cy="1216298"/>
              <a:chOff x="900391" y="3884048"/>
              <a:chExt cx="1032691" cy="1216298"/>
            </a:xfrm>
          </p:grpSpPr>
          <p:pic>
            <p:nvPicPr>
              <p:cNvPr id="112" name="Image 111"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900391" y="3884048"/>
                <a:ext cx="1032691" cy="1216298"/>
              </a:xfrm>
              <a:prstGeom prst="rect">
                <a:avLst/>
              </a:prstGeom>
              <a:noFill/>
              <a:ln>
                <a:noFill/>
              </a:ln>
              <a:extLst>
                <a:ext uri="{53640926-AAD7-44D8-BBD7-CCE9431645EC}">
                  <a14:shadowObscured xmlns:a14="http://schemas.microsoft.com/office/drawing/2010/main"/>
                </a:ext>
              </a:extLst>
            </p:spPr>
          </p:pic>
          <p:sp>
            <p:nvSpPr>
              <p:cNvPr id="113" name="Ellipse 112"/>
              <p:cNvSpPr/>
              <p:nvPr/>
            </p:nvSpPr>
            <p:spPr>
              <a:xfrm>
                <a:off x="1272721" y="4437112"/>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11" name="Rectangle 110"/>
          <p:cNvSpPr/>
          <p:nvPr/>
        </p:nvSpPr>
        <p:spPr>
          <a:xfrm>
            <a:off x="2843808" y="2843613"/>
            <a:ext cx="2700000" cy="18000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p:cNvSpPr/>
          <p:nvPr/>
        </p:nvSpPr>
        <p:spPr>
          <a:xfrm>
            <a:off x="5544408" y="4653136"/>
            <a:ext cx="2700000" cy="1800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346848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Théorie des jeux</a:t>
            </a:r>
            <a:endParaRPr lang="en-GB" dirty="0"/>
          </a:p>
        </p:txBody>
      </p:sp>
      <p:sp>
        <p:nvSpPr>
          <p:cNvPr id="3" name="Espace réservé du contenu 2"/>
          <p:cNvSpPr>
            <a:spLocks noGrp="1"/>
          </p:cNvSpPr>
          <p:nvPr>
            <p:ph idx="1"/>
          </p:nvPr>
        </p:nvSpPr>
        <p:spPr/>
        <p:txBody>
          <a:bodyPr/>
          <a:lstStyle/>
          <a:p>
            <a:r>
              <a:rPr lang="fr-BE" dirty="0" smtClean="0"/>
              <a:t>Grande variété de jeux (statique, dynamique, information complète ou incomplète, de 2 à un grand nombre de joueurs…)  </a:t>
            </a:r>
          </a:p>
          <a:p>
            <a:r>
              <a:rPr lang="fr-BE" dirty="0" smtClean="0"/>
              <a:t>Postulat : rationalité des joueurs</a:t>
            </a:r>
          </a:p>
          <a:p>
            <a:r>
              <a:rPr lang="fr-BE" dirty="0" smtClean="0"/>
              <a:t>Parallèlement à son développement, l’</a:t>
            </a:r>
            <a:r>
              <a:rPr lang="fr-BE" dirty="0"/>
              <a:t>é</a:t>
            </a:r>
            <a:r>
              <a:rPr lang="fr-BE" dirty="0" smtClean="0"/>
              <a:t>conomie expérimentale est apparue</a:t>
            </a:r>
          </a:p>
          <a:p>
            <a:endParaRPr lang="fr-BE" dirty="0" smtClean="0"/>
          </a:p>
          <a:p>
            <a:endParaRPr lang="fr-BE" dirty="0"/>
          </a:p>
          <a:p>
            <a:endParaRPr lang="fr-BE" dirty="0" smtClean="0"/>
          </a:p>
          <a:p>
            <a:r>
              <a:rPr lang="fr-BE" dirty="0" smtClean="0"/>
              <a:t>Composantes</a:t>
            </a:r>
            <a:endParaRPr lang="fr-BE" dirty="0"/>
          </a:p>
          <a:p>
            <a:pPr lvl="1"/>
            <a:r>
              <a:rPr lang="fr-BE" dirty="0"/>
              <a:t>Incitation monétaire</a:t>
            </a:r>
          </a:p>
          <a:p>
            <a:pPr lvl="1"/>
            <a:r>
              <a:rPr lang="fr-BE" dirty="0"/>
              <a:t>Anonymat</a:t>
            </a:r>
          </a:p>
          <a:p>
            <a:endParaRPr lang="en-GB" dirty="0"/>
          </a:p>
        </p:txBody>
      </p:sp>
      <p:sp>
        <p:nvSpPr>
          <p:cNvPr id="4" name="Titre 1"/>
          <p:cNvSpPr txBox="1">
            <a:spLocks/>
          </p:cNvSpPr>
          <p:nvPr/>
        </p:nvSpPr>
        <p:spPr>
          <a:xfrm>
            <a:off x="539552" y="4205808"/>
            <a:ext cx="8229600" cy="73536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fr-BE" dirty="0" smtClean="0"/>
              <a:t>Economie expérimentale</a:t>
            </a:r>
            <a:endParaRPr lang="en-GB" dirty="0"/>
          </a:p>
        </p:txBody>
      </p:sp>
    </p:spTree>
    <p:extLst>
      <p:ext uri="{BB962C8B-B14F-4D97-AF65-F5344CB8AC3E}">
        <p14:creationId xmlns:p14="http://schemas.microsoft.com/office/powerpoint/2010/main" val="38988709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Jeu de confiance simultanée</a:t>
            </a:r>
            <a:endParaRPr lang="en-GB" dirty="0"/>
          </a:p>
        </p:txBody>
      </p:sp>
      <p:grpSp>
        <p:nvGrpSpPr>
          <p:cNvPr id="4" name="Groupe 3"/>
          <p:cNvGrpSpPr/>
          <p:nvPr/>
        </p:nvGrpSpPr>
        <p:grpSpPr>
          <a:xfrm>
            <a:off x="1773074" y="1473206"/>
            <a:ext cx="5618361" cy="4606044"/>
            <a:chOff x="1773074" y="1473206"/>
            <a:chExt cx="5618361" cy="4606044"/>
          </a:xfrm>
        </p:grpSpPr>
        <p:grpSp>
          <p:nvGrpSpPr>
            <p:cNvPr id="5" name="Groupe 4"/>
            <p:cNvGrpSpPr/>
            <p:nvPr/>
          </p:nvGrpSpPr>
          <p:grpSpPr>
            <a:xfrm>
              <a:off x="1773074" y="1473206"/>
              <a:ext cx="5618361" cy="4606044"/>
              <a:chOff x="0" y="0"/>
              <a:chExt cx="3171825" cy="2600325"/>
            </a:xfrm>
          </p:grpSpPr>
          <p:pic>
            <p:nvPicPr>
              <p:cNvPr id="6" name="Image 5" descr="C:\Users\user\AppData\Local\Microsoft\Windows\Temporary Internet Files\Content.Word\social_media_03.jpg"/>
              <p:cNvPicPr>
                <a:picLocks noChangeAspect="1"/>
              </p:cNvPicPr>
              <p:nvPr/>
            </p:nvPicPr>
            <p:blipFill rotWithShape="1">
              <a:blip r:embed="rId2" cstate="print">
                <a:extLst>
                  <a:ext uri="{28A0092B-C50C-407E-A947-70E740481C1C}">
                    <a14:useLocalDpi xmlns:a14="http://schemas.microsoft.com/office/drawing/2010/main" val="0"/>
                  </a:ext>
                </a:extLst>
              </a:blip>
              <a:srcRect l="81157" b="76033"/>
              <a:stretch/>
            </p:blipFill>
            <p:spPr bwMode="auto">
              <a:xfrm>
                <a:off x="0" y="361950"/>
                <a:ext cx="1085850" cy="1381125"/>
              </a:xfrm>
              <a:prstGeom prst="rect">
                <a:avLst/>
              </a:prstGeom>
              <a:noFill/>
              <a:ln>
                <a:noFill/>
              </a:ln>
              <a:extLst>
                <a:ext uri="{53640926-AAD7-44D8-BBD7-CCE9431645EC}">
                  <a14:shadowObscured xmlns:a14="http://schemas.microsoft.com/office/drawing/2010/main"/>
                </a:ext>
              </a:extLst>
            </p:spPr>
          </p:pic>
          <p:pic>
            <p:nvPicPr>
              <p:cNvPr id="7" name="Image 6" descr="C:\Users\user\AppData\Local\Microsoft\Windows\Temporary Internet Files\Content.Word\social_media_03.jpg"/>
              <p:cNvPicPr>
                <a:picLocks noChangeAspect="1"/>
              </p:cNvPicPr>
              <p:nvPr/>
            </p:nvPicPr>
            <p:blipFill rotWithShape="1">
              <a:blip r:embed="rId3" cstate="print">
                <a:extLst>
                  <a:ext uri="{28A0092B-C50C-407E-A947-70E740481C1C}">
                    <a14:useLocalDpi xmlns:a14="http://schemas.microsoft.com/office/drawing/2010/main" val="0"/>
                  </a:ext>
                </a:extLst>
              </a:blip>
              <a:srcRect l="82149" t="66343" r="2755" b="13388"/>
              <a:stretch/>
            </p:blipFill>
            <p:spPr bwMode="auto">
              <a:xfrm>
                <a:off x="2143125" y="361950"/>
                <a:ext cx="1028700" cy="1381125"/>
              </a:xfrm>
              <a:prstGeom prst="rect">
                <a:avLst/>
              </a:prstGeom>
              <a:noFill/>
              <a:ln>
                <a:noFill/>
              </a:ln>
              <a:extLst>
                <a:ext uri="{53640926-AAD7-44D8-BBD7-CCE9431645EC}">
                  <a14:shadowObscured xmlns:a14="http://schemas.microsoft.com/office/drawing/2010/main"/>
                </a:ext>
              </a:extLst>
            </p:spPr>
          </p:pic>
          <p:sp>
            <p:nvSpPr>
              <p:cNvPr id="8" name="Flèche courbée vers le bas 7"/>
              <p:cNvSpPr/>
              <p:nvPr/>
            </p:nvSpPr>
            <p:spPr>
              <a:xfrm>
                <a:off x="771525" y="0"/>
                <a:ext cx="1676400" cy="638175"/>
              </a:xfrm>
              <a:prstGeom prst="curvedDown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Flèche courbée vers le bas 8"/>
              <p:cNvSpPr/>
              <p:nvPr/>
            </p:nvSpPr>
            <p:spPr>
              <a:xfrm rot="10800000">
                <a:off x="704850" y="1962150"/>
                <a:ext cx="1676400" cy="638175"/>
              </a:xfrm>
              <a:prstGeom prst="curvedDownArrow">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0" name="Groupe 9"/>
              <p:cNvGrpSpPr/>
              <p:nvPr/>
            </p:nvGrpSpPr>
            <p:grpSpPr>
              <a:xfrm>
                <a:off x="116657" y="438150"/>
                <a:ext cx="759643" cy="1846077"/>
                <a:chOff x="-26218" y="0"/>
                <a:chExt cx="759643" cy="1846077"/>
              </a:xfrm>
            </p:grpSpPr>
            <p:sp>
              <p:nvSpPr>
                <p:cNvPr id="15" name="Zone de texte 9"/>
                <p:cNvSpPr txBox="1"/>
                <p:nvPr/>
              </p:nvSpPr>
              <p:spPr>
                <a:xfrm>
                  <a:off x="381000" y="0"/>
                  <a:ext cx="35242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b="1" dirty="0">
                      <a:effectLst/>
                      <a:ea typeface="Calibri"/>
                      <a:cs typeface="Times New Roman"/>
                    </a:rPr>
                    <a:t>E</a:t>
                  </a:r>
                  <a:endParaRPr lang="en-GB" dirty="0">
                    <a:effectLst/>
                    <a:ea typeface="Calibri"/>
                    <a:cs typeface="Times New Roman"/>
                  </a:endParaRPr>
                </a:p>
              </p:txBody>
            </p:sp>
            <p:sp>
              <p:nvSpPr>
                <p:cNvPr id="16" name="Zone de texte 11"/>
                <p:cNvSpPr txBox="1"/>
                <p:nvPr/>
              </p:nvSpPr>
              <p:spPr>
                <a:xfrm>
                  <a:off x="352083" y="1560327"/>
                  <a:ext cx="35242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b="1" dirty="0">
                      <a:effectLst/>
                      <a:ea typeface="Calibri"/>
                      <a:cs typeface="Times New Roman"/>
                    </a:rPr>
                    <a:t>R</a:t>
                  </a:r>
                  <a:endParaRPr lang="en-GB" dirty="0">
                    <a:effectLst/>
                    <a:ea typeface="Calibri"/>
                    <a:cs typeface="Times New Roman"/>
                  </a:endParaRPr>
                </a:p>
              </p:txBody>
            </p:sp>
            <p:sp>
              <p:nvSpPr>
                <p:cNvPr id="17" name="Zone de texte 19"/>
                <p:cNvSpPr txBox="1"/>
                <p:nvPr/>
              </p:nvSpPr>
              <p:spPr>
                <a:xfrm>
                  <a:off x="-26218" y="1274577"/>
                  <a:ext cx="7524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r>
                    <a:rPr lang="fr-BE" b="1" dirty="0">
                      <a:effectLst/>
                      <a:ea typeface="Calibri"/>
                      <a:cs typeface="Times New Roman"/>
                    </a:rPr>
                    <a:t>Y-E+R</a:t>
                  </a:r>
                  <a:endParaRPr lang="en-GB" sz="1200" dirty="0">
                    <a:effectLst/>
                    <a:ea typeface="Calibri"/>
                    <a:cs typeface="Times New Roman"/>
                  </a:endParaRPr>
                </a:p>
              </p:txBody>
            </p:sp>
          </p:grpSp>
          <p:grpSp>
            <p:nvGrpSpPr>
              <p:cNvPr id="11" name="Groupe 10"/>
              <p:cNvGrpSpPr/>
              <p:nvPr/>
            </p:nvGrpSpPr>
            <p:grpSpPr>
              <a:xfrm>
                <a:off x="2272065" y="438148"/>
                <a:ext cx="771525" cy="1846079"/>
                <a:chOff x="-52035" y="-19052"/>
                <a:chExt cx="771525" cy="1846079"/>
              </a:xfrm>
            </p:grpSpPr>
            <p:sp>
              <p:nvSpPr>
                <p:cNvPr id="12" name="Zone de texte 7"/>
                <p:cNvSpPr txBox="1"/>
                <p:nvPr/>
              </p:nvSpPr>
              <p:spPr>
                <a:xfrm>
                  <a:off x="57150" y="-19052"/>
                  <a:ext cx="4476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b="1" dirty="0">
                      <a:effectLst/>
                      <a:ea typeface="Calibri"/>
                      <a:cs typeface="Times New Roman"/>
                    </a:rPr>
                    <a:t>3E</a:t>
                  </a:r>
                  <a:endParaRPr lang="en-GB" dirty="0">
                    <a:effectLst/>
                    <a:ea typeface="Calibri"/>
                    <a:cs typeface="Times New Roman"/>
                  </a:endParaRPr>
                </a:p>
              </p:txBody>
            </p:sp>
            <p:sp>
              <p:nvSpPr>
                <p:cNvPr id="13" name="Zone de texte 10"/>
                <p:cNvSpPr txBox="1"/>
                <p:nvPr/>
              </p:nvSpPr>
              <p:spPr>
                <a:xfrm>
                  <a:off x="57150" y="1541277"/>
                  <a:ext cx="35242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b="1" dirty="0">
                      <a:effectLst/>
                      <a:ea typeface="Calibri"/>
                      <a:cs typeface="Times New Roman"/>
                    </a:rPr>
                    <a:t>R</a:t>
                  </a:r>
                  <a:endParaRPr lang="en-GB" dirty="0">
                    <a:effectLst/>
                    <a:ea typeface="Calibri"/>
                    <a:cs typeface="Times New Roman"/>
                  </a:endParaRPr>
                </a:p>
              </p:txBody>
            </p:sp>
            <p:sp>
              <p:nvSpPr>
                <p:cNvPr id="14" name="Zone de texte 20"/>
                <p:cNvSpPr txBox="1"/>
                <p:nvPr/>
              </p:nvSpPr>
              <p:spPr>
                <a:xfrm>
                  <a:off x="-52035" y="1247775"/>
                  <a:ext cx="77152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r>
                    <a:rPr lang="fr-BE" b="1" dirty="0">
                      <a:effectLst/>
                      <a:ea typeface="Calibri"/>
                      <a:cs typeface="Times New Roman"/>
                    </a:rPr>
                    <a:t>Y+3E-R</a:t>
                  </a:r>
                  <a:endParaRPr lang="en-GB" dirty="0">
                    <a:effectLst/>
                    <a:ea typeface="Calibri"/>
                    <a:cs typeface="Times New Roman"/>
                  </a:endParaRPr>
                </a:p>
              </p:txBody>
            </p:sp>
          </p:grpSp>
        </p:grpSp>
        <p:sp>
          <p:nvSpPr>
            <p:cNvPr id="18" name="Ellipse 17"/>
            <p:cNvSpPr/>
            <p:nvPr/>
          </p:nvSpPr>
          <p:spPr>
            <a:xfrm>
              <a:off x="2404562" y="3337557"/>
              <a:ext cx="490495" cy="379475"/>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llipse 18"/>
            <p:cNvSpPr/>
            <p:nvPr/>
          </p:nvSpPr>
          <p:spPr>
            <a:xfrm>
              <a:off x="6226062" y="3489957"/>
              <a:ext cx="490495" cy="379475"/>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420189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Question de recherche</a:t>
            </a:r>
            <a:endParaRPr lang="en-GB" dirty="0"/>
          </a:p>
        </p:txBody>
      </p:sp>
      <p:sp>
        <p:nvSpPr>
          <p:cNvPr id="3" name="Espace réservé du contenu 2"/>
          <p:cNvSpPr>
            <a:spLocks noGrp="1"/>
          </p:cNvSpPr>
          <p:nvPr>
            <p:ph idx="1"/>
          </p:nvPr>
        </p:nvSpPr>
        <p:spPr/>
        <p:txBody>
          <a:bodyPr/>
          <a:lstStyle/>
          <a:p>
            <a:r>
              <a:rPr lang="fr-BE" dirty="0" smtClean="0"/>
              <a:t>Est-ce que la théorie des jeux théorie permet d’identifier les différences culturelle d’aménagement afin d’adapter les stratégies innovantes ?</a:t>
            </a:r>
            <a:endParaRPr lang="en-GB" dirty="0"/>
          </a:p>
        </p:txBody>
      </p:sp>
    </p:spTree>
    <p:extLst>
      <p:ext uri="{BB962C8B-B14F-4D97-AF65-F5344CB8AC3E}">
        <p14:creationId xmlns:p14="http://schemas.microsoft.com/office/powerpoint/2010/main" val="2450688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err="1" smtClean="0"/>
              <a:t>SimsCity</a:t>
            </a:r>
            <a:r>
              <a:rPr lang="fr-BE" dirty="0" smtClean="0"/>
              <a:t> </a:t>
            </a:r>
            <a:r>
              <a:rPr lang="fr-BE" dirty="0" err="1" smtClean="0"/>
              <a:t>ValueCap</a:t>
            </a:r>
            <a:endParaRPr lang="en-US" dirty="0"/>
          </a:p>
        </p:txBody>
      </p:sp>
      <p:sp>
        <p:nvSpPr>
          <p:cNvPr id="3" name="Espace réservé du contenu 2"/>
          <p:cNvSpPr>
            <a:spLocks noGrp="1"/>
          </p:cNvSpPr>
          <p:nvPr>
            <p:ph idx="1"/>
          </p:nvPr>
        </p:nvSpPr>
        <p:spPr/>
        <p:txBody>
          <a:bodyPr/>
          <a:lstStyle/>
          <a:p>
            <a:r>
              <a:rPr lang="fr-BE" dirty="0" smtClean="0"/>
              <a:t>Thèse dans le cadre du projet </a:t>
            </a:r>
            <a:r>
              <a:rPr lang="fr-BE" i="1" dirty="0" err="1" smtClean="0"/>
              <a:t>SimsCity</a:t>
            </a:r>
            <a:r>
              <a:rPr lang="fr-BE" i="1" dirty="0" smtClean="0"/>
              <a:t> </a:t>
            </a:r>
            <a:r>
              <a:rPr lang="fr-BE" i="1" dirty="0" err="1" smtClean="0"/>
              <a:t>ValueCap</a:t>
            </a:r>
            <a:endParaRPr lang="en-GB" i="1" dirty="0" smtClean="0"/>
          </a:p>
          <a:p>
            <a:r>
              <a:rPr lang="en-GB" dirty="0" smtClean="0"/>
              <a:t>Joint </a:t>
            </a:r>
            <a:r>
              <a:rPr lang="en-GB" dirty="0"/>
              <a:t>Programming Initiative Urban </a:t>
            </a:r>
            <a:r>
              <a:rPr lang="en-GB" dirty="0" smtClean="0"/>
              <a:t>Europe</a:t>
            </a:r>
          </a:p>
          <a:p>
            <a:pPr lvl="1"/>
            <a:r>
              <a:rPr lang="fr-BE" dirty="0" smtClean="0"/>
              <a:t>Projet avec une équipe internationale :</a:t>
            </a:r>
          </a:p>
          <a:p>
            <a:pPr lvl="2"/>
            <a:r>
              <a:rPr lang="fr-BE" dirty="0" smtClean="0"/>
              <a:t>Belgique</a:t>
            </a:r>
          </a:p>
          <a:p>
            <a:pPr lvl="2"/>
            <a:r>
              <a:rPr lang="fr-BE" dirty="0" smtClean="0"/>
              <a:t>Norvège</a:t>
            </a:r>
          </a:p>
          <a:p>
            <a:pPr lvl="2"/>
            <a:r>
              <a:rPr lang="fr-BE" dirty="0" smtClean="0"/>
              <a:t>Pays-Bas</a:t>
            </a:r>
          </a:p>
          <a:p>
            <a:pPr lvl="2"/>
            <a:r>
              <a:rPr lang="fr-BE" smtClean="0"/>
              <a:t>Royaume-Uni </a:t>
            </a:r>
            <a:endParaRPr lang="fr-BE" dirty="0" smtClean="0"/>
          </a:p>
          <a:p>
            <a:endParaRPr lang="en-US" dirty="0"/>
          </a:p>
        </p:txBody>
      </p:sp>
      <p:sp>
        <p:nvSpPr>
          <p:cNvPr id="4" name="AutoShape 2" descr="data:image/jpeg;base64,/9j/4AAQSkZJRgABAQAAAQABAAD/2wCEAAkGBxASEBAPEBAUDxQUFRAUEBAQDxAVEBQSFBEWFxcUFRgYHSggGB0lHBUVIjIhJSssLi4uFx8zODMsNygtLisBCgoKDg0OGxAQGiwkHyQsLCwsLCwsLCwsLCwsLCwsLCwsLCwsLCwsLCwsLCwsLCwsLCwsLCwsLCwsLCwsLCwsLP/AABEIAHgBogMBEQACEQEDEQH/xAAcAAEAAQUBAQAAAAAAAAAAAAAAAQMEBQYHAgj/xABKEAABAwIDBAUFCwoFBQEAAAABAAIDBBEFEiEGBxMxIjJBUWFxgZGhsRQXIzNCUnKTssHRFTRTVFVic4LS0yU1kqOzJHSD4fAm/8QAGQEBAAMBAQAAAAAAAAAAAAAAAAEDBAIF/8QAKhEBAAICAQMDBAICAwAAAAAAAAECAxESBCExFEFREyIyUjNhcYEFI0L/2gAMAwEAAhEDEQA/AO4oCAgICAgICAgICAgICAgICAgICAgICAgICAgICAgICAgICAgICAgICAgICAgICAgICAgICAgICAgICAgICAgICAgICAgICAgICAgICAgICAgICAgICAgICAgICAgICAgICAgICAgICAgICAgICAgICAgICAgICAgICAgICAgICAgICAgICAgICAgICAgICAgICAgICAgICAgICAgICAgICAgICAgICAgICAgICAgICAgICAgICAgi6CUBAQEBAQEBAQEBAQEBAQEBAQEBAQEBAQEBAQEBAQEBAQEBAQEBAQEBAQEBAQEBAQEBBRnqGsGvboANXE9wCCkOK7uiHdo5/wCA9aCk9sI0fIXHtvKfY0hSPI9z9j7eSR4+9BWEbxrHJmHc+zgfI4a+1QPcVVrkeMjjyBNw76J5Hyc0FwglAQEBAQEBAQEBAQEBAQEBAQEBAQEBAQEBAQEBAQEBAQEBAQEBAQEBAQEBAQEFGpmyjlck2a3tJQW+kfSd05HaADmf3W9wQHxXGaZ1h8wGzB5TzcgmKZtvgoiR3hoa312Qe3Tu+VE4jwLD6roKLGRuJMZ4b+2wIP8AM080Hsvv8FM0XPVcOq63d80+CIeoJC13Deb36j/nAdh8R60SugglAQEBAQEBAQEBAQEBAQEBAQEBAQEBAQEBAQRdQF1IIF1Ai6BdSbTdAQLoF0RsuiRAuoBAugXUggi6I2tInAufM7k27WeDR1necj1IlEZsDPJzPVHaGk6NHifvQRktaSbV3yWcw3wA7T4rjJkikblNa7lUBkd3MHjq78AqInLaN+EzxhOSQcnh3g5tvYo1k/8ANtnb3U3APOV4yPGrSDr5Wnt8isx5pmeNo1JavvCWgvDopBqLEOA0I7HjuN+xXuNgY57Cx2j2nR1vlDVrh5fxQV6eTM0Eix7R3EaH1onapdBN0BAugi6CboF0BAugguA1OnlUCi2tiJsJGE9we2/tU6lHKFYFQlKkQgm6BdBCCUBAuglAQEBAQEEKBx/c3M92IYgHPc4BhsHOJA+H7LrVnrEUjTJgmZtLsCzNahX/ABUn0H/ZKR5Rbw5nuHlc6CrzOc7px2zOJ+R4rT1NYjUQzdNMzvbXMfwyWsx+oo2VDoMzjZ3Tc0ZYweqHD2qyk1ri5aV2ibZeO2b96Cp/arvqJP7yr9RX9Vnp5/Z4m3TVrAXxYmXvGrWmOVlz3ZuIbehTGek+ak4LR4sye6TaiondPQ1bjJJCLse7r2DsrmusNbG2q5z44jUxCcGSZ3Ey0+twmWux2spG1LoLyTODum5oygG2UOHtVsTWmOJ0qmLWyTG2f96Cp/arvqJP7y49RX9Vnp5+R26SraC5mKEuHVBikaCfLxTb0J9envUnBaPFmQ3TbR1UklTQVbjI+DqvcQXizy1zCba69q5z0iIi0e6cF5ndZ9nSyszS4btNVVOMYnLDRvIjgZIGFr3BpDB0naW1c4ABbscVpXdmG82vbUNt3ObSGendRTOPFp+rmPSdGSfW06ehU9RjiJ3C7Bk32l0ZUL3zZST1zaqqqqV73Gme+R4zkgMMhGrSdR3+C9DjTjET7vP3flOnZdktp4cQpoxGMjwWNnivcstqSO9ptz8VkyYppLZiyc4Z7ERmzDsZG938xBDfRY+kKuPKy3js5vuPmJirXSOLsroyC5xNui7ldWdZFKxFphR0szO4brj2Ow0zGyVTnDiG0MEYJe49nL79F5lcc5Z53nUe0NGXPTDGlPAcYZUue1kFRSvYSCZWOy3HYTe1/Bd26WNfZOpc4+o5+YVdq5ScPrr6PZDLqOfUPSB7FZ0tudorf8qus0ca9nItjdjJ6+lfVe73wBsjoywskkOjWHNfiN+f3di9XJkrS2tMGLHN43tsLt0lQC0HFXdK4HwEltBf9N3Aqv1Ff1W+nn9lxhm62eOojecUc/hPikcwwSAOAde1+L25SotniY1xTGCY77Ut+sz2mhyvc2/Gvlc4X1ZzsnT1iYnaOomY1qXVqT4tn0W+wLNLTXwqolx/exM9uK4eGvc0ERXDXOAPw/aBzWnDETSWTNaYvDZt80jm4W4tcWniw6tJB63eFx08buszzqrTdn92dRVU0NUMSdGJW5shikcW68r8UX9CutmrWdaVVwTMb2yHvQVP7Vd9RJ/eXHqK/q69PPyw+INxHAaiBxqTUQyE3BJyPDbZmlriS02cDcKyOGWJ1Glc8sUx3dV2n2oio6P3Y4ZswbwY72L3vbdrb9mlzfwWWlJtbi03yRWvJzLD8HxbG71E9SaanJPDGUllu5kYIzD95xWm1qYu3mWetb5e89oZZ+5aHL0K2Rr/AJ5haW38gcD61x6qZ8w79L8WYl1ZiuAzRtmeaqlcbC5u0jtDSbljra25e1dxFMsdvLjd8U9/DrEeIx1FGaiJ12SQuc08jqw6HuI+5ZOMxbUtUWia7hw/YnZOfEuOW1rqfhOA1a+TNmv++23Jbslq01Ewx0pN9920+8/U/tV31En95Veor+q308/sx2O7DYjhsLqyDEHS8OznhoexwbfUgOe4OA7l1TJTJbjpxfHakcolfbQ7RyVmzrahxLJRNHHI5hLbuaT0hblcWNvFc1xxGbTq15nDtj9mt29RWUkNWMSdEJWk8MxyOLbOItfii/LuXd81azri5phm1d7ZP3oKn9qu+ok/vLj1Ff1d+nn9mX2S3czUdXHUvxAzhoeDEYntvmbbmZD7FxfLW0aiNOqYZrO9uiKhoSgICAgIIQcb3L/5jiH0D/zrX1H4Qx9P+cuyLI2KFd8VL9B/2SkeUW8OYbgviKv6cf2Fq6rzDN03u13HcUkpdoaioihNQ9rjaIXubxgHkCVZWsWxd5V2tMZezYvfOxH9kO/1S/0Kv6FflZ9e/wCqxrN7VaTwW0LYpTZrQ5zy4F3KzcouV1HTV87cT1NvGmb3T7KVNO6etrG5JZtGsNs1i7M5zraAk208FXnyRbtVZgxzH3S0qrmrWY/Wuw9gkn4k+VpDD0bDN1iB61fHH6UclEzb6s8WyflTa39Vb/opv7ir44FvLMp1OIbWOY5pp8lwekxtNnHk6Z18yRXD8omc2nrcpNTtkqYnh7ax1zJxORY1xuG9oIJ1uo6iJ1Ex4T02tzvy2feptJ7jonMY600944+8Nt03eYeshV4KcrbWZ78a6Y7dRRU1HR8WSaJs09nPBlZdrBfIzn3G58q6zzNraRgrFY21ba2ZmG4vFiNK9skcpLpI43NPZaRpt3g5h4qyn345rKm/2X5Q7TSVDJGMlYczXgOa4doIuFjmNTptie3Zx3dX+e4r9F1/Jxzda8/4VZMHe9lXbLZ2fCakYph2kV/hYuYZc6gjtYfUmO8ZK8JMlJxzyhvezu0MNdTTVERsTHlkYesx4Ybg+HcVRfHNLalfXJF6bhpG5T83r/pxX8ljdcf8n3xOei7Wlnt5eDzTyUMsYbkjf8I98jGhozNNzmOvLsVVe9YmFXV47WtEx7SrbRMdPV0zqaP3UI3AOdHXcMRODrkuYOvp5brqf6dZI5WjTLbY/meIf9s+/ls5UYJiernXxDXk/i7/ANuSbEtxs0r/AMnOaIOI7Pm4FuJkZfri/LKvYyfT33edi+px+1sT49rOjd7b/Jv7j52PLTuuq/8Ap0s1m93SsF4uVvH1l4MHF5fGdK/LTnfkss632aq713c139dag/8AN7WLT03iWbqfZ1mk+LZ9Fv2Qss+WqviFVEuOb2/82w76MX/OteD+OWPP/JDZ99P+VO/iw/aVfT/mt6n8Gp7N7wK6Ckggjw10zGMDWyAyWcLnXRittipNp3Kmua0V7QvanevWxtzyYWY26Xc98gGviWLmvT1me0up6i0eYYWofiO0E0HwIhp4y4F4+LZmtnJJsXO6IFgu444Yn5V/fmmPhld+UeRmHxDSNokA/lawexc9N3mXfU9tOp4LGxtPA2OwYI48tuVsgWW+9zLVXWoXqh01LenHGcKqs9ui1rmX+eHDLZW4JmLxpTniJpLD7qHuOCyh3IOqgz6OUH7Rcu8/bI4wfxuf7A7UVFF7oEFIavO5pdYuGW1+5pV+Wlba3KjFe1ZnUbbf752I/sh3+qX+hVfQp8rvr3+GOx3azF8QidRxYc6ISWDyA8ktvqLuADQe9TWlKTvbi2TJeNaV9ptn3UOzogkIMhmjklsbgOcT0R32AASl+ebab14YdSsNmG7Se5IPcTgKfKeCP+m6uY36wvzvzXd5w8p5eXNPq8Y4svCzazM3M8Zczc35p1b69ncq5+jrs7j62+7q7OWqytcPSAgICAgIIKgcQrI6vAsRlqmxGamlLteTXMc7NlJ1yuae/n7N0cctNSwzFsV9+zbabe9hrmgvE0Z+bw83rabKmemv7Lo6mnuw2029Vs8bqXD4ZHSSgsEjm2IDtOg0XJPlVlOnmJ3ZxfPExqrY91GzUtFSPM4ySTODzHp0GhoDQfFVZ8kXt2WYMc1r3arQu/8A1kgv2v8A+EK2f4VUfzOxLG2Od72NkTURe7acf9RALuy9Z8bddP3m8wtGDJqdT4Zs+PcbhkN2O1wr6bJI4ceEBso0u8W0k8/b4qM2Pjbs6w5OVdS5w7aCKh2hrKmVrntbJO0tjy5ruA7yFo4TbFEQz8uOTbb/AH6KH9XqP9n+tU+lsu9TX4eZd9FFY5aacnsBMQHnOYp6Wx6mPhht3EU9Vi02LPj4MXwrnONwy7mZQ0E87DUnwVmWYinFXh3N+UrV0Rx/F5AHltNC0gPba4jGgtftc7XyKYmMNP7RMTlv/TZfeZov1if/AGv6VV6my301VGt3NUwjeYZ5uJlPDDuHlLraA2HJTXqrb7onpq67PW5jaAlkmGTHLJAXGJrutlzHOz+U+1Oor35R7nT3nXGWL3RszV+KN72vH+8VOf8AGqMEffZ1Oos+FrnDMBbO0i4I6rwfNdZon4atdu7ku1OBz4NUGuodaaQFsjDq1ocOo/8Ad10PYtdLxkjVvLFkxzSd18L/AHFSNEdYDyL4x4dU6Knr7Vrxi3ut6SJncui4hhjJGGGaFtTF2NdbM3yfiF5deeLtEbq2XrTJHdaYRs/S0xJpaQROOhkeSXAdwLiT5l1Oa9vwr/uVVOnxY+7zteGsw6taTdzoJiT39DU+Ct6WtcV4rM7mZdZpmaTLlWwW3tNQ0bqaaOV5dOZbxiMty5WDLq4a9BepmwTe24YcOaKV1LaX746Eua7gVHRDtLQ8zbXr91/SqvTWW+pj4It8NDmc7gVHSygaQ6AaW6/eSnprHqY+GR3r7NS11LFLTtzyQkuEemZ0bgLgeIsCowXik6lOek3jcMLs3vYZFG2nxCGRkkYDDIxt75RbpNNiCu79PvvWXFOo12tDLVW9/DWtJY2aQ/N4eX1uK4jpby7nqa+zVcJgq8bxOOtki4NPEW6/JDWm4Y06ZnE8z2K2ZripxhVWLZb7luG+o/4U6/6WD7Sp6f8ANd1HejNbvD/hdF/CHtK4yfnLvF+EMzilBHUQyQTNzskaWuB7vxXMTqdu7Vi0alx3Z6ukwPEn0VQ69NMW2eeVj1JR6bO/9LXeIy137sdJnHbXs6Lt3sy3EaThAhsjTxIH9ma3I+BB9iz4r8LbaMuPnXTn2z23NVhVqDEqd7ms0jcCOI1vYBfR7e7VX2xRk71Z6ZZpOrQ2eTe9hobcCZx+bwrH0k2VcdNdb6ijUcVxevx+RtNTQmGma4FzibtH78juRt2NCurWuLvM91M2tlnWuzqtDhEdJQe5o+rHE8X7XOyEucfKblZJtytuWuK8a6aBuHOldY/Lj9jlo6n2UdPHl1lZGoIQaHvoP+FO/iw+0q/p/wA1HUfg1fZDejSUlFT0skMz3RtIc5nDym7idLuB7VbkwWtaZVY88Vrpmffoof1eo9EP9a49NZ36mvwu8I3sUdRPFTshma6V7WNLuFlBPfZy5tgtWNymvURadadABVLQlAQEBAQEHh7AQQQCDzBFwUgnuxE+yeHPJc+ip3E9phZf2LqL2j3cTjrPsvKDB6aD4iCOH+HG1vsUTaZ8pitY8QvbKHSiKSPNxOG3N8/K3N6eablGo8qyJCEFCGjjYczI2MPaWsaDbygKdyiIiHl+HwklzoY3E6kmNpJPeTZNycYR+TIP0EX1TPwTlKOMH5Ng/QR/VM/BOUp4wuOGLZbC3K1ha3dZQl4gpY2XyMay/PI1ov5bJufdGojwqokIRCiyjjDs4jYHa9IMaHa89eancnGCKkjYSWMawnmWtaCfLZRuTSk0ZHlh6r7lvdm+U3z8/SiXhrQPgJAHNN8mbUObzynxCf4RralFCyEFhY0MPy2sA07nge1RavLtKY7LhkTrXjk07ARmHmPNZow3p2pPb4l3yifMPRZIebgPot19ZU8MtvM6/wAI3VRcWDMxreK49YHUfznkB4epWY8Vad/dFrTKgaCCNvShje9x6I4TNXHsGmgCv5S441H4fExgbwo3SONh8EzrHmeXIfco5ScYXUeFQAAcGM2tqY2XPjyTlJxj4XmVQ6WNfg1NP8fTxzfxI2uPrUxa0eJczWJ8wtINk8PYczKKnae8Qsv7FM3tPmURjr8MwxgAAAAA5ACwC5l28TQNeMr2teO5wBHoKI09RxhoDWgNA5AAADyAJPdMPRCCjPSRvtnjY+3LOxpt6UiZhE1iVVrQBYaDsA5IlRq6OOVuWWNsje57Q4etNzHhExE+WMZsjhwOYUNOD3iBl/Yuudvlz9Onwy8MLWANY0NA5NaAAPMFz5dREQ9ObfREqcFLGy+RjWX55WgX8tkmZRERCsiUWQU5oGvGV7Q8dzgCPQU90TG4UfyZT/oI/qmfgp5SjjB+TYP0EX1TPwTcp4wlmHwggiGMEciI2AjyaJuTULlQlKAgICAgICAgICAgICAgICAgICAgICAgpTwh4LT5j2gjkQgtc1/gphqeq7kH25EW5OQexxGaEcVveLB4HiOTvagok099fgz26vjN/NZAd7m7X5vAzSO9RcUFVkptlijsPnOGVg83MoIOWM5nEySO0GnSP7rR2D/4lSKtPCbmR/WOlhya35o/HtUC4QSgICAgICAgICAgICAgICAgICAgICAgICAgICAgICAgICAgICAgICAgICAgICDxJGHAtcAQeYKC39zvb8W+4+Y8XHmPP03QTx5ORiJ+i9pHrsUDju+TC70sH3oItM75sQ8Om716D1oKkNM1tyNSebnG7j5/uQVggIJQQgIJQQglBAQSgICCEEoCCEEoCAghBKCEBBKCLIJQEEIJQEBAQEBAQEBAQEBAQEBAQEBAQEEIJQEEIJQQEBBKCEBBKCEEoICCUEIJQQglAQEBAQEEICAgICAglAQEBAQEBAQEBAQEBAQEBBCCQgICAgICAgICAgIICAUEoIQEEoIQEBBKAgIIQEEoIQSgIAQQgICAgICD/9k="/>
          <p:cNvSpPr>
            <a:spLocks noChangeAspect="1" noChangeArrowheads="1"/>
          </p:cNvSpPr>
          <p:nvPr/>
        </p:nvSpPr>
        <p:spPr bwMode="auto">
          <a:xfrm>
            <a:off x="155575" y="-822325"/>
            <a:ext cx="59436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data:image/jpeg;base64,/9j/4AAQSkZJRgABAQAAAQABAAD/2wCEAAkGBxASEBAPEBAUDxQUFRAUEBAQDxAVEBQSFBEWFxcUFRgYHSggGB0lHBUVIjIhJSssLi4uFx8zODMsNygtLisBCgoKDg0OGxAQGiwkHyQsLCwsLCwsLCwsLCwsLCwsLCwsLCwsLCwsLCwsLCwsLCwsLCwsLCwsLCwsLCwsLCwsLP/AABEIAHgBogMBEQACEQEDEQH/xAAcAAEAAQUBAQAAAAAAAAAAAAAAAQMEBQYHAgj/xABKEAABAwIDBAUFCwoFBQEAAAABAAIDBBEFEiEGBxMxIjJBUWFxgZGhsRQXIzNCUnKTssHRFTRTVFVic4LS0yU1kqOzJHSD4fAm/8QAGQEBAAMBAQAAAAAAAAAAAAAAAAEDBAIF/8QAKhEBAAICAQMDBAICAwAAAAAAAAECAxESBCExFEFREyIyUjNhcYEFI0L/2gAMAwEAAhEDEQA/AO4oCAgICAgICAgICAgICAgICAgICAgICAgICAgICAgICAgICAgICAgICAgICAgICAgICAgICAgICAgICAgICAgICAgICAgICAgICAgICAgICAgICAgICAgICAgICAgICAgICAgICAgICAgICAgICAgICAgICAgICAgICAgICAgICAgICAgICAgICAgICAgICAgICAgICAgICAgICAgICAgICAgICAgICAgICAgICAgICAgICAgICAgi6CUBAQEBAQEBAQEBAQEBAQEBAQEBAQEBAQEBAQEBAQEBAQEBAQEBAQEBAQEBAQEBAQEBBRnqGsGvboANXE9wCCkOK7uiHdo5/wCA9aCk9sI0fIXHtvKfY0hSPI9z9j7eSR4+9BWEbxrHJmHc+zgfI4a+1QPcVVrkeMjjyBNw76J5Hyc0FwglAQEBAQEBAQEBAQEBAQEBAQEBAQEBAQEBAQEBAQEBAQEBAQEBAQEBAQEBAQEFGpmyjlck2a3tJQW+kfSd05HaADmf3W9wQHxXGaZ1h8wGzB5TzcgmKZtvgoiR3hoa312Qe3Tu+VE4jwLD6roKLGRuJMZ4b+2wIP8AM080Hsvv8FM0XPVcOq63d80+CIeoJC13Deb36j/nAdh8R60SugglAQEBAQEBAQEBAQEBAQEBAQEBAQEBAQEBAQRdQF1IIF1Ai6BdSbTdAQLoF0RsuiRAuoBAugXUggi6I2tInAufM7k27WeDR1necj1IlEZsDPJzPVHaGk6NHifvQRktaSbV3yWcw3wA7T4rjJkikblNa7lUBkd3MHjq78AqInLaN+EzxhOSQcnh3g5tvYo1k/8ANtnb3U3APOV4yPGrSDr5Wnt8isx5pmeNo1JavvCWgvDopBqLEOA0I7HjuN+xXuNgY57Cx2j2nR1vlDVrh5fxQV6eTM0Eix7R3EaH1onapdBN0BAugi6CboF0BAugguA1OnlUCi2tiJsJGE9we2/tU6lHKFYFQlKkQgm6BdBCCUBAuglAQEBAQEEKBx/c3M92IYgHPc4BhsHOJA+H7LrVnrEUjTJgmZtLsCzNahX/ABUn0H/ZKR5Rbw5nuHlc6CrzOc7px2zOJ+R4rT1NYjUQzdNMzvbXMfwyWsx+oo2VDoMzjZ3Tc0ZYweqHD2qyk1ri5aV2ibZeO2b96Cp/arvqJP7yr9RX9Vnp5/Z4m3TVrAXxYmXvGrWmOVlz3ZuIbehTGek+ak4LR4sye6TaiondPQ1bjJJCLse7r2DsrmusNbG2q5z44jUxCcGSZ3Ey0+twmWux2spG1LoLyTODum5oygG2UOHtVsTWmOJ0qmLWyTG2f96Cp/arvqJP7y49RX9Vnp5+R26SraC5mKEuHVBikaCfLxTb0J9envUnBaPFmQ3TbR1UklTQVbjI+DqvcQXizy1zCba69q5z0iIi0e6cF5ndZ9nSyszS4btNVVOMYnLDRvIjgZIGFr3BpDB0naW1c4ABbscVpXdmG82vbUNt3ObSGendRTOPFp+rmPSdGSfW06ehU9RjiJ3C7Bk32l0ZUL3zZST1zaqqqqV73Gme+R4zkgMMhGrSdR3+C9DjTjET7vP3flOnZdktp4cQpoxGMjwWNnivcstqSO9ptz8VkyYppLZiyc4Z7ERmzDsZG938xBDfRY+kKuPKy3js5vuPmJirXSOLsroyC5xNui7ldWdZFKxFphR0szO4brj2Ow0zGyVTnDiG0MEYJe49nL79F5lcc5Z53nUe0NGXPTDGlPAcYZUue1kFRSvYSCZWOy3HYTe1/Bd26WNfZOpc4+o5+YVdq5ScPrr6PZDLqOfUPSB7FZ0tudorf8qus0ca9nItjdjJ6+lfVe73wBsjoywskkOjWHNfiN+f3di9XJkrS2tMGLHN43tsLt0lQC0HFXdK4HwEltBf9N3Aqv1Ff1W+nn9lxhm62eOojecUc/hPikcwwSAOAde1+L25SotniY1xTGCY77Ut+sz2mhyvc2/Gvlc4X1ZzsnT1iYnaOomY1qXVqT4tn0W+wLNLTXwqolx/exM9uK4eGvc0ERXDXOAPw/aBzWnDETSWTNaYvDZt80jm4W4tcWniw6tJB63eFx08buszzqrTdn92dRVU0NUMSdGJW5shikcW68r8UX9CutmrWdaVVwTMb2yHvQVP7Vd9RJ/eXHqK/q69PPyw+INxHAaiBxqTUQyE3BJyPDbZmlriS02cDcKyOGWJ1Glc8sUx3dV2n2oio6P3Y4ZswbwY72L3vbdrb9mlzfwWWlJtbi03yRWvJzLD8HxbG71E9SaanJPDGUllu5kYIzD95xWm1qYu3mWetb5e89oZZ+5aHL0K2Rr/AJ5haW38gcD61x6qZ8w79L8WYl1ZiuAzRtmeaqlcbC5u0jtDSbljra25e1dxFMsdvLjd8U9/DrEeIx1FGaiJ12SQuc08jqw6HuI+5ZOMxbUtUWia7hw/YnZOfEuOW1rqfhOA1a+TNmv++23Jbslq01Ewx0pN9920+8/U/tV31En95Veor+q308/sx2O7DYjhsLqyDEHS8OznhoexwbfUgOe4OA7l1TJTJbjpxfHakcolfbQ7RyVmzrahxLJRNHHI5hLbuaT0hblcWNvFc1xxGbTq15nDtj9mt29RWUkNWMSdEJWk8MxyOLbOItfii/LuXd81azri5phm1d7ZP3oKn9qu+ok/vLj1Ff1d+nn9mX2S3czUdXHUvxAzhoeDEYntvmbbmZD7FxfLW0aiNOqYZrO9uiKhoSgICAgIIQcb3L/5jiH0D/zrX1H4Qx9P+cuyLI2KFd8VL9B/2SkeUW8OYbgviKv6cf2Fq6rzDN03u13HcUkpdoaioihNQ9rjaIXubxgHkCVZWsWxd5V2tMZezYvfOxH9kO/1S/0Kv6FflZ9e/wCqxrN7VaTwW0LYpTZrQ5zy4F3KzcouV1HTV87cT1NvGmb3T7KVNO6etrG5JZtGsNs1i7M5zraAk208FXnyRbtVZgxzH3S0qrmrWY/Wuw9gkn4k+VpDD0bDN1iB61fHH6UclEzb6s8WyflTa39Vb/opv7ir44FvLMp1OIbWOY5pp8lwekxtNnHk6Z18yRXD8omc2nrcpNTtkqYnh7ax1zJxORY1xuG9oIJ1uo6iJ1Ex4T02tzvy2feptJ7jonMY600944+8Nt03eYeshV4KcrbWZ78a6Y7dRRU1HR8WSaJs09nPBlZdrBfIzn3G58q6zzNraRgrFY21ba2ZmG4vFiNK9skcpLpI43NPZaRpt3g5h4qyn345rKm/2X5Q7TSVDJGMlYczXgOa4doIuFjmNTptie3Zx3dX+e4r9F1/Jxzda8/4VZMHe9lXbLZ2fCakYph2kV/hYuYZc6gjtYfUmO8ZK8JMlJxzyhvezu0MNdTTVERsTHlkYesx4Ybg+HcVRfHNLalfXJF6bhpG5T83r/pxX8ljdcf8n3xOei7Wlnt5eDzTyUMsYbkjf8I98jGhozNNzmOvLsVVe9YmFXV47WtEx7SrbRMdPV0zqaP3UI3AOdHXcMRODrkuYOvp5brqf6dZI5WjTLbY/meIf9s+/ls5UYJiernXxDXk/i7/ANuSbEtxs0r/AMnOaIOI7Pm4FuJkZfri/LKvYyfT33edi+px+1sT49rOjd7b/Jv7j52PLTuuq/8Ap0s1m93SsF4uVvH1l4MHF5fGdK/LTnfkss632aq713c139dag/8AN7WLT03iWbqfZ1mk+LZ9Fv2Qss+WqviFVEuOb2/82w76MX/OteD+OWPP/JDZ99P+VO/iw/aVfT/mt6n8Gp7N7wK6Ckggjw10zGMDWyAyWcLnXRittipNp3Kmua0V7QvanevWxtzyYWY26Xc98gGviWLmvT1me0up6i0eYYWofiO0E0HwIhp4y4F4+LZmtnJJsXO6IFgu444Yn5V/fmmPhld+UeRmHxDSNokA/lawexc9N3mXfU9tOp4LGxtPA2OwYI48tuVsgWW+9zLVXWoXqh01LenHGcKqs9ui1rmX+eHDLZW4JmLxpTniJpLD7qHuOCyh3IOqgz6OUH7Rcu8/bI4wfxuf7A7UVFF7oEFIavO5pdYuGW1+5pV+Wlba3KjFe1ZnUbbf752I/sh3+qX+hVfQp8rvr3+GOx3azF8QidRxYc6ISWDyA8ktvqLuADQe9TWlKTvbi2TJeNaV9ptn3UOzogkIMhmjklsbgOcT0R32AASl+ebab14YdSsNmG7Se5IPcTgKfKeCP+m6uY36wvzvzXd5w8p5eXNPq8Y4svCzazM3M8Zczc35p1b69ncq5+jrs7j62+7q7OWqytcPSAgICAgIIKgcQrI6vAsRlqmxGamlLteTXMc7NlJ1yuae/n7N0cctNSwzFsV9+zbabe9hrmgvE0Z+bw83rabKmemv7Lo6mnuw2029Vs8bqXD4ZHSSgsEjm2IDtOg0XJPlVlOnmJ3ZxfPExqrY91GzUtFSPM4ySTODzHp0GhoDQfFVZ8kXt2WYMc1r3arQu/8A1kgv2v8A+EK2f4VUfzOxLG2Od72NkTURe7acf9RALuy9Z8bddP3m8wtGDJqdT4Zs+PcbhkN2O1wr6bJI4ceEBso0u8W0k8/b4qM2Pjbs6w5OVdS5w7aCKh2hrKmVrntbJO0tjy5ruA7yFo4TbFEQz8uOTbb/AH6KH9XqP9n+tU+lsu9TX4eZd9FFY5aacnsBMQHnOYp6Wx6mPhht3EU9Vi02LPj4MXwrnONwy7mZQ0E87DUnwVmWYinFXh3N+UrV0Rx/F5AHltNC0gPba4jGgtftc7XyKYmMNP7RMTlv/TZfeZov1if/AGv6VV6my301VGt3NUwjeYZ5uJlPDDuHlLraA2HJTXqrb7onpq67PW5jaAlkmGTHLJAXGJrutlzHOz+U+1Oor35R7nT3nXGWL3RszV+KN72vH+8VOf8AGqMEffZ1Oos+FrnDMBbO0i4I6rwfNdZon4atdu7ku1OBz4NUGuodaaQFsjDq1ocOo/8Ad10PYtdLxkjVvLFkxzSd18L/AHFSNEdYDyL4x4dU6Knr7Vrxi3ut6SJncui4hhjJGGGaFtTF2NdbM3yfiF5deeLtEbq2XrTJHdaYRs/S0xJpaQROOhkeSXAdwLiT5l1Oa9vwr/uVVOnxY+7zteGsw6taTdzoJiT39DU+Ct6WtcV4rM7mZdZpmaTLlWwW3tNQ0bqaaOV5dOZbxiMty5WDLq4a9BepmwTe24YcOaKV1LaX746Eua7gVHRDtLQ8zbXr91/SqvTWW+pj4It8NDmc7gVHSygaQ6AaW6/eSnprHqY+GR3r7NS11LFLTtzyQkuEemZ0bgLgeIsCowXik6lOek3jcMLs3vYZFG2nxCGRkkYDDIxt75RbpNNiCu79PvvWXFOo12tDLVW9/DWtJY2aQ/N4eX1uK4jpby7nqa+zVcJgq8bxOOtki4NPEW6/JDWm4Y06ZnE8z2K2ZripxhVWLZb7luG+o/4U6/6WD7Sp6f8ANd1HejNbvD/hdF/CHtK4yfnLvF+EMzilBHUQyQTNzskaWuB7vxXMTqdu7Vi0alx3Z6ukwPEn0VQ69NMW2eeVj1JR6bO/9LXeIy137sdJnHbXs6Lt3sy3EaThAhsjTxIH9ma3I+BB9iz4r8LbaMuPnXTn2z23NVhVqDEqd7ms0jcCOI1vYBfR7e7VX2xRk71Z6ZZpOrQ2eTe9hobcCZx+bwrH0k2VcdNdb6ijUcVxevx+RtNTQmGma4FzibtH78juRt2NCurWuLvM91M2tlnWuzqtDhEdJQe5o+rHE8X7XOyEucfKblZJtytuWuK8a6aBuHOldY/Lj9jlo6n2UdPHl1lZGoIQaHvoP+FO/iw+0q/p/wA1HUfg1fZDejSUlFT0skMz3RtIc5nDym7idLuB7VbkwWtaZVY88Vrpmffoof1eo9EP9a49NZ36mvwu8I3sUdRPFTshma6V7WNLuFlBPfZy5tgtWNymvURadadABVLQlAQEBAQEHh7AQQQCDzBFwUgnuxE+yeHPJc+ip3E9phZf2LqL2j3cTjrPsvKDB6aD4iCOH+HG1vsUTaZ8pitY8QvbKHSiKSPNxOG3N8/K3N6eablGo8qyJCEFCGjjYczI2MPaWsaDbygKdyiIiHl+HwklzoY3E6kmNpJPeTZNycYR+TIP0EX1TPwTlKOMH5Ng/QR/VM/BOUp4wuOGLZbC3K1ha3dZQl4gpY2XyMay/PI1ov5bJufdGojwqokIRCiyjjDs4jYHa9IMaHa89eancnGCKkjYSWMawnmWtaCfLZRuTSk0ZHlh6r7lvdm+U3z8/SiXhrQPgJAHNN8mbUObzynxCf4RralFCyEFhY0MPy2sA07nge1RavLtKY7LhkTrXjk07ARmHmPNZow3p2pPb4l3yifMPRZIebgPot19ZU8MtvM6/wAI3VRcWDMxreK49YHUfznkB4epWY8Vad/dFrTKgaCCNvShje9x6I4TNXHsGmgCv5S441H4fExgbwo3SONh8EzrHmeXIfco5ScYXUeFQAAcGM2tqY2XPjyTlJxj4XmVQ6WNfg1NP8fTxzfxI2uPrUxa0eJczWJ8wtINk8PYczKKnae8Qsv7FM3tPmURjr8MwxgAAAAA5ACwC5l28TQNeMr2teO5wBHoKI09RxhoDWgNA5AAADyAJPdMPRCCjPSRvtnjY+3LOxpt6UiZhE1iVVrQBYaDsA5IlRq6OOVuWWNsje57Q4etNzHhExE+WMZsjhwOYUNOD3iBl/Yuudvlz9Onwy8MLWANY0NA5NaAAPMFz5dREQ9ObfREqcFLGy+RjWX55WgX8tkmZRERCsiUWQU5oGvGV7Q8dzgCPQU90TG4UfyZT/oI/qmfgp5SjjB+TYP0EX1TPwTcp4wlmHwggiGMEciI2AjyaJuTULlQlKAgICAgICAgICAgICAgICAgICAgICAgpTwh4LT5j2gjkQgtc1/gphqeq7kH25EW5OQexxGaEcVveLB4HiOTvagok099fgz26vjN/NZAd7m7X5vAzSO9RcUFVkptlijsPnOGVg83MoIOWM5nEySO0GnSP7rR2D/4lSKtPCbmR/WOlhya35o/HtUC4QSgICAgICAgICAgICAgICAgICAgICAgICAgICAgICAgICAgICAgICAgICAgICDxJGHAtcAQeYKC39zvb8W+4+Y8XHmPP03QTx5ORiJ+i9pHrsUDju+TC70sH3oItM75sQ8Om716D1oKkNM1tyNSebnG7j5/uQVggIJQQgIJQQglBAQSgICCEEoCCEEoCAghBKCEBBKCLIJQEEIJQEBAQEBAQEBAQEBAQEBAQEBAQEEIJQEEIJQQEBBKCEBBKCEEoICCUEIJQQglAQEBAQEEICAgICAglAQEBAQEBAQEBAQEBAQEBBCCQgICAgICAgICAgIICAUEoIQEEoIQEBBKAgIIQEEoIQSgIAQQgICAgICD/9k="/>
          <p:cNvSpPr>
            <a:spLocks noChangeAspect="1" noChangeArrowheads="1"/>
          </p:cNvSpPr>
          <p:nvPr/>
        </p:nvSpPr>
        <p:spPr bwMode="auto">
          <a:xfrm>
            <a:off x="307975" y="-669925"/>
            <a:ext cx="59436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0" name="Picture 6" descr="http://icecproject.files.wordpress.com/2013/11/copy-cropped-logo-jpi-urban-europe1.jpg?w=6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064" y="4818848"/>
            <a:ext cx="4647456" cy="1340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364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err="1" smtClean="0"/>
              <a:t>SimsCity</a:t>
            </a:r>
            <a:r>
              <a:rPr lang="fr-BE" dirty="0" smtClean="0"/>
              <a:t> </a:t>
            </a:r>
            <a:r>
              <a:rPr lang="fr-BE" dirty="0" err="1" smtClean="0"/>
              <a:t>ValueCap</a:t>
            </a:r>
            <a:endParaRPr lang="en-US" dirty="0"/>
          </a:p>
        </p:txBody>
      </p:sp>
      <p:sp>
        <p:nvSpPr>
          <p:cNvPr id="3" name="Espace réservé du contenu 2"/>
          <p:cNvSpPr>
            <a:spLocks noGrp="1"/>
          </p:cNvSpPr>
          <p:nvPr>
            <p:ph idx="1"/>
          </p:nvPr>
        </p:nvSpPr>
        <p:spPr/>
        <p:txBody>
          <a:bodyPr/>
          <a:lstStyle/>
          <a:p>
            <a:r>
              <a:rPr lang="fr-BE" dirty="0" smtClean="0"/>
              <a:t>Réalisation de jeux avec le secteur public (communes) et le secteur privé (promoteur)</a:t>
            </a:r>
          </a:p>
          <a:p>
            <a:r>
              <a:rPr lang="fr-BE" dirty="0" smtClean="0"/>
              <a:t>Jeux:</a:t>
            </a:r>
          </a:p>
          <a:p>
            <a:pPr lvl="1"/>
            <a:r>
              <a:rPr lang="fr-BE" dirty="0" smtClean="0"/>
              <a:t>Pour évaluer</a:t>
            </a:r>
          </a:p>
          <a:p>
            <a:pPr lvl="2"/>
            <a:r>
              <a:rPr lang="fr-BE" dirty="0" smtClean="0"/>
              <a:t>Risque</a:t>
            </a:r>
          </a:p>
          <a:p>
            <a:pPr lvl="2"/>
            <a:r>
              <a:rPr lang="fr-BE" dirty="0" smtClean="0"/>
              <a:t>Confiance </a:t>
            </a:r>
          </a:p>
          <a:p>
            <a:pPr lvl="2"/>
            <a:r>
              <a:rPr lang="fr-BE" dirty="0" smtClean="0"/>
              <a:t>Coopération</a:t>
            </a:r>
          </a:p>
          <a:p>
            <a:pPr lvl="1"/>
            <a:r>
              <a:rPr lang="fr-BE" dirty="0" smtClean="0"/>
              <a:t>Pour tester les stratégies innovantes</a:t>
            </a:r>
          </a:p>
          <a:p>
            <a:pPr lvl="1"/>
            <a:r>
              <a:rPr lang="fr-BE" dirty="0" smtClean="0"/>
              <a:t>Différentes variantes seront testées:</a:t>
            </a:r>
          </a:p>
          <a:p>
            <a:pPr lvl="2"/>
            <a:r>
              <a:rPr lang="fr-BE" dirty="0" smtClean="0"/>
              <a:t>Face à face</a:t>
            </a:r>
          </a:p>
          <a:p>
            <a:pPr lvl="2"/>
            <a:r>
              <a:rPr lang="fr-BE" dirty="0" smtClean="0"/>
              <a:t>Discussion entre les joueurs</a:t>
            </a:r>
          </a:p>
          <a:p>
            <a:pPr lvl="1"/>
            <a:endParaRPr lang="fr-BE" dirty="0"/>
          </a:p>
        </p:txBody>
      </p:sp>
    </p:spTree>
    <p:extLst>
      <p:ext uri="{BB962C8B-B14F-4D97-AF65-F5344CB8AC3E}">
        <p14:creationId xmlns:p14="http://schemas.microsoft.com/office/powerpoint/2010/main" val="220108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img.hebus.com/hebus_2013/10/23/1382556053_43706.jpg"/>
          <p:cNvPicPr>
            <a:picLocks noChangeAspect="1" noChangeArrowheads="1"/>
          </p:cNvPicPr>
          <p:nvPr/>
        </p:nvPicPr>
        <p:blipFill>
          <a:blip r:embed="rId2">
            <a:clrChange>
              <a:clrFrom>
                <a:srgbClr val="4E061A"/>
              </a:clrFrom>
              <a:clrTo>
                <a:srgbClr val="4E061A">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backgroundRemoval t="0" b="100000" l="1012" r="100000">
                        <a14:foregroundMark x1="24167" y1="36571" x2="32560" y2="27143"/>
                        <a14:foregroundMark x1="31369" y1="34857" x2="40238" y2="30381"/>
                        <a14:foregroundMark x1="41667" y1="21429" x2="41667" y2="21429"/>
                        <a14:foregroundMark x1="41667" y1="18381" x2="41667" y2="18381"/>
                        <a14:foregroundMark x1="44524" y1="16286" x2="44881" y2="16286"/>
                        <a14:foregroundMark x1="48631" y1="17714" x2="49048" y2="17810"/>
                      </a14:backgroundRemoval>
                    </a14:imgEffect>
                  </a14:imgLayer>
                </a14:imgProps>
              </a:ext>
              <a:ext uri="{28A0092B-C50C-407E-A947-70E740481C1C}">
                <a14:useLocalDpi xmlns:a14="http://schemas.microsoft.com/office/drawing/2010/main" val="0"/>
              </a:ext>
            </a:extLst>
          </a:blip>
          <a:srcRect/>
          <a:stretch>
            <a:fillRect/>
          </a:stretch>
        </p:blipFill>
        <p:spPr bwMode="auto">
          <a:xfrm>
            <a:off x="-108519" y="1075175"/>
            <a:ext cx="9252520" cy="578282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611560" y="2996952"/>
            <a:ext cx="8229600" cy="1143000"/>
          </a:xfrm>
        </p:spPr>
        <p:txBody>
          <a:bodyPr/>
          <a:lstStyle/>
          <a:p>
            <a:r>
              <a:rPr lang="fr-BE" b="1" dirty="0" smtClean="0"/>
              <a:t>Merci</a:t>
            </a:r>
            <a:r>
              <a:rPr lang="fr-BE" dirty="0" smtClean="0"/>
              <a:t> pour votre attention</a:t>
            </a:r>
            <a:endParaRPr lang="en-GB" dirty="0"/>
          </a:p>
        </p:txBody>
      </p:sp>
    </p:spTree>
    <p:extLst>
      <p:ext uri="{BB962C8B-B14F-4D97-AF65-F5344CB8AC3E}">
        <p14:creationId xmlns:p14="http://schemas.microsoft.com/office/powerpoint/2010/main" val="42186705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Jeu de la </a:t>
            </a:r>
            <a:r>
              <a:rPr lang="fr-BE" dirty="0" smtClean="0"/>
              <a:t>bombe</a:t>
            </a:r>
            <a:endParaRPr lang="en-GB" dirty="0"/>
          </a:p>
        </p:txBody>
      </p:sp>
      <p:pic>
        <p:nvPicPr>
          <p:cNvPr id="4" name="Picture 3"/>
          <p:cNvPicPr/>
          <p:nvPr/>
        </p:nvPicPr>
        <p:blipFill>
          <a:blip r:embed="rId2" cstate="print"/>
          <a:srcRect/>
          <a:stretch>
            <a:fillRect/>
          </a:stretch>
        </p:blipFill>
        <p:spPr bwMode="auto">
          <a:xfrm>
            <a:off x="2051720" y="1772816"/>
            <a:ext cx="5888682" cy="4054778"/>
          </a:xfrm>
          <a:prstGeom prst="rect">
            <a:avLst/>
          </a:prstGeom>
          <a:noFill/>
          <a:ln w="9525">
            <a:noFill/>
            <a:miter lim="800000"/>
            <a:headEnd/>
            <a:tailEnd/>
          </a:ln>
        </p:spPr>
      </p:pic>
    </p:spTree>
    <p:extLst>
      <p:ext uri="{BB962C8B-B14F-4D97-AF65-F5344CB8AC3E}">
        <p14:creationId xmlns:p14="http://schemas.microsoft.com/office/powerpoint/2010/main" val="945170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Jeu du bien </a:t>
            </a:r>
            <a:r>
              <a:rPr lang="fr-BE" dirty="0" smtClean="0"/>
              <a:t>public</a:t>
            </a:r>
            <a:endParaRPr lang="en-GB" dirty="0"/>
          </a:p>
        </p:txBody>
      </p:sp>
      <p:grpSp>
        <p:nvGrpSpPr>
          <p:cNvPr id="4" name="Groupe 3"/>
          <p:cNvGrpSpPr/>
          <p:nvPr/>
        </p:nvGrpSpPr>
        <p:grpSpPr>
          <a:xfrm>
            <a:off x="1634306" y="1121208"/>
            <a:ext cx="5890022" cy="5620160"/>
            <a:chOff x="0" y="0"/>
            <a:chExt cx="4781550" cy="4562475"/>
          </a:xfrm>
        </p:grpSpPr>
        <p:pic>
          <p:nvPicPr>
            <p:cNvPr id="5" name="Image 4" descr="C:\Users\user\AppData\Local\Microsoft\Windows\Temporary Internet Files\Content.Word\social_media_03.jpg"/>
            <p:cNvPicPr>
              <a:picLocks noChangeAspect="1"/>
            </p:cNvPicPr>
            <p:nvPr/>
          </p:nvPicPr>
          <p:blipFill rotWithShape="1">
            <a:blip r:embed="rId2" cstate="print">
              <a:extLst>
                <a:ext uri="{28A0092B-C50C-407E-A947-70E740481C1C}">
                  <a14:useLocalDpi xmlns:a14="http://schemas.microsoft.com/office/drawing/2010/main" val="0"/>
                </a:ext>
              </a:extLst>
            </a:blip>
            <a:srcRect l="34050" t="66118" r="49587" b="13221"/>
            <a:stretch/>
          </p:blipFill>
          <p:spPr bwMode="auto">
            <a:xfrm>
              <a:off x="1847850" y="57150"/>
              <a:ext cx="942975" cy="1190625"/>
            </a:xfrm>
            <a:prstGeom prst="rect">
              <a:avLst/>
            </a:prstGeom>
            <a:noFill/>
            <a:ln>
              <a:noFill/>
            </a:ln>
            <a:extLst>
              <a:ext uri="{53640926-AAD7-44D8-BBD7-CCE9431645EC}">
                <a14:shadowObscured xmlns:a14="http://schemas.microsoft.com/office/drawing/2010/main"/>
              </a:ext>
            </a:extLst>
          </p:spPr>
        </p:pic>
        <p:pic>
          <p:nvPicPr>
            <p:cNvPr id="6" name="Image 5" descr="C:\Users\user\AppData\Local\Microsoft\Windows\Temporary Internet Files\Content.Word\social_media_03.jpg"/>
            <p:cNvPicPr>
              <a:picLocks noChangeAspect="1"/>
            </p:cNvPicPr>
            <p:nvPr/>
          </p:nvPicPr>
          <p:blipFill rotWithShape="1">
            <a:blip r:embed="rId2" cstate="print">
              <a:extLst>
                <a:ext uri="{28A0092B-C50C-407E-A947-70E740481C1C}">
                  <a14:useLocalDpi xmlns:a14="http://schemas.microsoft.com/office/drawing/2010/main" val="0"/>
                </a:ext>
              </a:extLst>
            </a:blip>
            <a:srcRect l="81157" b="76033"/>
            <a:stretch/>
          </p:blipFill>
          <p:spPr bwMode="auto">
            <a:xfrm>
              <a:off x="1885950" y="2962275"/>
              <a:ext cx="1085850" cy="1381125"/>
            </a:xfrm>
            <a:prstGeom prst="rect">
              <a:avLst/>
            </a:prstGeom>
            <a:noFill/>
            <a:ln>
              <a:noFill/>
            </a:ln>
            <a:extLst>
              <a:ext uri="{53640926-AAD7-44D8-BBD7-CCE9431645EC}">
                <a14:shadowObscured xmlns:a14="http://schemas.microsoft.com/office/drawing/2010/main"/>
              </a:ext>
            </a:extLst>
          </p:spPr>
        </p:pic>
        <p:pic>
          <p:nvPicPr>
            <p:cNvPr id="7" name="Image 6" descr="C:\Users\user\AppData\Local\Microsoft\Windows\Temporary Internet Files\Content.Word\social_media_03.jpg"/>
            <p:cNvPicPr>
              <a:picLocks noChangeAspect="1"/>
            </p:cNvPicPr>
            <p:nvPr/>
          </p:nvPicPr>
          <p:blipFill rotWithShape="1">
            <a:blip r:embed="rId3" cstate="print">
              <a:extLst>
                <a:ext uri="{28A0092B-C50C-407E-A947-70E740481C1C}">
                  <a14:useLocalDpi xmlns:a14="http://schemas.microsoft.com/office/drawing/2010/main" val="0"/>
                </a:ext>
              </a:extLst>
            </a:blip>
            <a:srcRect l="82149" t="66343" r="2755" b="13388"/>
            <a:stretch/>
          </p:blipFill>
          <p:spPr bwMode="auto">
            <a:xfrm>
              <a:off x="3752850" y="1219200"/>
              <a:ext cx="1028700" cy="1381125"/>
            </a:xfrm>
            <a:prstGeom prst="rect">
              <a:avLst/>
            </a:prstGeom>
            <a:noFill/>
            <a:ln>
              <a:noFill/>
            </a:ln>
            <a:extLst>
              <a:ext uri="{53640926-AAD7-44D8-BBD7-CCE9431645EC}">
                <a14:shadowObscured xmlns:a14="http://schemas.microsoft.com/office/drawing/2010/main"/>
              </a:ext>
            </a:extLst>
          </p:spPr>
        </p:pic>
        <p:pic>
          <p:nvPicPr>
            <p:cNvPr id="8" name="Image 7" descr="C:\Users\user\AppData\Local\Microsoft\Windows\Temporary Internet Files\Content.Word\social_media_03.jpg"/>
            <p:cNvPicPr>
              <a:picLocks noChangeAspect="1"/>
            </p:cNvPicPr>
            <p:nvPr/>
          </p:nvPicPr>
          <p:blipFill rotWithShape="1">
            <a:blip r:embed="rId4" cstate="print">
              <a:extLst>
                <a:ext uri="{28A0092B-C50C-407E-A947-70E740481C1C}">
                  <a14:useLocalDpi xmlns:a14="http://schemas.microsoft.com/office/drawing/2010/main" val="0"/>
                </a:ext>
              </a:extLst>
            </a:blip>
            <a:srcRect l="33924" t="44956" r="49582" b="34076"/>
            <a:stretch/>
          </p:blipFill>
          <p:spPr bwMode="auto">
            <a:xfrm>
              <a:off x="0" y="1257300"/>
              <a:ext cx="1123950" cy="1428750"/>
            </a:xfrm>
            <a:prstGeom prst="rect">
              <a:avLst/>
            </a:prstGeom>
            <a:noFill/>
            <a:ln>
              <a:noFill/>
            </a:ln>
            <a:extLst>
              <a:ext uri="{53640926-AAD7-44D8-BBD7-CCE9431645EC}">
                <a14:shadowObscured xmlns:a14="http://schemas.microsoft.com/office/drawing/2010/main"/>
              </a:ext>
            </a:extLst>
          </p:spPr>
        </p:pic>
        <p:sp>
          <p:nvSpPr>
            <p:cNvPr id="9" name="Ellipse 8"/>
            <p:cNvSpPr/>
            <p:nvPr/>
          </p:nvSpPr>
          <p:spPr>
            <a:xfrm>
              <a:off x="1666875" y="1866900"/>
              <a:ext cx="1362075" cy="85725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0" name="Groupe 9"/>
            <p:cNvGrpSpPr/>
            <p:nvPr/>
          </p:nvGrpSpPr>
          <p:grpSpPr>
            <a:xfrm>
              <a:off x="1076325" y="1828800"/>
              <a:ext cx="600075" cy="971550"/>
              <a:chOff x="0" y="0"/>
              <a:chExt cx="600075" cy="971550"/>
            </a:xfrm>
          </p:grpSpPr>
          <p:sp>
            <p:nvSpPr>
              <p:cNvPr id="39" name="Flèche courbée vers le bas 38"/>
              <p:cNvSpPr/>
              <p:nvPr/>
            </p:nvSpPr>
            <p:spPr>
              <a:xfrm>
                <a:off x="9525" y="0"/>
                <a:ext cx="590550" cy="152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Flèche courbée vers le bas 39"/>
              <p:cNvSpPr/>
              <p:nvPr/>
            </p:nvSpPr>
            <p:spPr>
              <a:xfrm rot="10800000">
                <a:off x="0" y="819150"/>
                <a:ext cx="590550" cy="152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11" name="Groupe 10"/>
            <p:cNvGrpSpPr/>
            <p:nvPr/>
          </p:nvGrpSpPr>
          <p:grpSpPr>
            <a:xfrm rot="5400000">
              <a:off x="2028826" y="1076326"/>
              <a:ext cx="600075" cy="971550"/>
              <a:chOff x="0" y="0"/>
              <a:chExt cx="600075" cy="971550"/>
            </a:xfrm>
          </p:grpSpPr>
          <p:sp>
            <p:nvSpPr>
              <p:cNvPr id="37" name="Flèche courbée vers le bas 36"/>
              <p:cNvSpPr/>
              <p:nvPr/>
            </p:nvSpPr>
            <p:spPr>
              <a:xfrm>
                <a:off x="9525" y="0"/>
                <a:ext cx="590550" cy="152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 name="Flèche courbée vers le bas 37"/>
              <p:cNvSpPr/>
              <p:nvPr/>
            </p:nvSpPr>
            <p:spPr>
              <a:xfrm rot="10800000">
                <a:off x="0" y="819150"/>
                <a:ext cx="590550" cy="152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12" name="Groupe 11"/>
            <p:cNvGrpSpPr/>
            <p:nvPr/>
          </p:nvGrpSpPr>
          <p:grpSpPr>
            <a:xfrm rot="5400000">
              <a:off x="2057401" y="2533651"/>
              <a:ext cx="600075" cy="971550"/>
              <a:chOff x="0" y="0"/>
              <a:chExt cx="600075" cy="971550"/>
            </a:xfrm>
          </p:grpSpPr>
          <p:sp>
            <p:nvSpPr>
              <p:cNvPr id="35" name="Flèche courbée vers le bas 34"/>
              <p:cNvSpPr/>
              <p:nvPr/>
            </p:nvSpPr>
            <p:spPr>
              <a:xfrm>
                <a:off x="9525" y="0"/>
                <a:ext cx="590550" cy="152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Flèche courbée vers le bas 35"/>
              <p:cNvSpPr/>
              <p:nvPr/>
            </p:nvSpPr>
            <p:spPr>
              <a:xfrm rot="10800000">
                <a:off x="0" y="819150"/>
                <a:ext cx="590550" cy="152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13" name="Groupe 12"/>
            <p:cNvGrpSpPr/>
            <p:nvPr/>
          </p:nvGrpSpPr>
          <p:grpSpPr>
            <a:xfrm rot="10800000">
              <a:off x="3114675" y="1781175"/>
              <a:ext cx="600075" cy="971550"/>
              <a:chOff x="0" y="0"/>
              <a:chExt cx="600075" cy="971550"/>
            </a:xfrm>
          </p:grpSpPr>
          <p:sp>
            <p:nvSpPr>
              <p:cNvPr id="33" name="Flèche courbée vers le bas 32"/>
              <p:cNvSpPr/>
              <p:nvPr/>
            </p:nvSpPr>
            <p:spPr>
              <a:xfrm>
                <a:off x="9525" y="0"/>
                <a:ext cx="590550" cy="152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Flèche courbée vers le bas 33"/>
              <p:cNvSpPr/>
              <p:nvPr/>
            </p:nvSpPr>
            <p:spPr>
              <a:xfrm rot="10800000">
                <a:off x="0" y="819150"/>
                <a:ext cx="590550" cy="152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14" name="Groupe 13"/>
            <p:cNvGrpSpPr/>
            <p:nvPr/>
          </p:nvGrpSpPr>
          <p:grpSpPr>
            <a:xfrm>
              <a:off x="152400" y="0"/>
              <a:ext cx="4629150" cy="4562475"/>
              <a:chOff x="0" y="0"/>
              <a:chExt cx="4629150" cy="4562475"/>
            </a:xfrm>
          </p:grpSpPr>
          <p:sp>
            <p:nvSpPr>
              <p:cNvPr id="15" name="Zone de texte 49"/>
              <p:cNvSpPr txBox="1"/>
              <p:nvPr/>
            </p:nvSpPr>
            <p:spPr>
              <a:xfrm>
                <a:off x="1504950" y="2171700"/>
                <a:ext cx="18954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T=α*(G</a:t>
                </a:r>
                <a:r>
                  <a:rPr lang="fr-BE" sz="1200" b="1" baseline="-25000">
                    <a:effectLst/>
                    <a:latin typeface="Times New Roman"/>
                    <a:ea typeface="Calibri"/>
                    <a:cs typeface="Times New Roman"/>
                  </a:rPr>
                  <a:t>1</a:t>
                </a:r>
                <a:r>
                  <a:rPr lang="fr-BE" sz="1200" b="1">
                    <a:effectLst/>
                    <a:latin typeface="Times New Roman"/>
                    <a:ea typeface="Calibri"/>
                    <a:cs typeface="Times New Roman"/>
                  </a:rPr>
                  <a:t>+ G</a:t>
                </a:r>
                <a:r>
                  <a:rPr lang="fr-BE" sz="1200" b="1" baseline="-25000">
                    <a:effectLst/>
                    <a:latin typeface="Times New Roman"/>
                    <a:ea typeface="Calibri"/>
                    <a:cs typeface="Times New Roman"/>
                  </a:rPr>
                  <a:t>2</a:t>
                </a:r>
                <a:r>
                  <a:rPr lang="fr-BE" sz="1200" b="1">
                    <a:effectLst/>
                    <a:latin typeface="Times New Roman"/>
                    <a:ea typeface="Calibri"/>
                    <a:cs typeface="Times New Roman"/>
                  </a:rPr>
                  <a:t>+ G</a:t>
                </a:r>
                <a:r>
                  <a:rPr lang="fr-BE" sz="1200" b="1" baseline="-25000">
                    <a:effectLst/>
                    <a:latin typeface="Times New Roman"/>
                    <a:ea typeface="Calibri"/>
                    <a:cs typeface="Times New Roman"/>
                  </a:rPr>
                  <a:t>3</a:t>
                </a:r>
                <a:r>
                  <a:rPr lang="fr-BE" sz="1200" b="1">
                    <a:effectLst/>
                    <a:latin typeface="Times New Roman"/>
                    <a:ea typeface="Calibri"/>
                    <a:cs typeface="Times New Roman"/>
                  </a:rPr>
                  <a:t>+ G</a:t>
                </a:r>
                <a:r>
                  <a:rPr lang="fr-BE" sz="1200" b="1" baseline="-25000">
                    <a:effectLst/>
                    <a:latin typeface="Times New Roman"/>
                    <a:ea typeface="Calibri"/>
                    <a:cs typeface="Times New Roman"/>
                  </a:rPr>
                  <a:t>4</a:t>
                </a:r>
                <a:r>
                  <a:rPr lang="fr-BE" sz="1200" b="1">
                    <a:effectLst/>
                    <a:latin typeface="Times New Roman"/>
                    <a:ea typeface="Calibri"/>
                    <a:cs typeface="Times New Roman"/>
                  </a:rPr>
                  <a:t>)</a:t>
                </a:r>
                <a:endParaRPr lang="en-GB" sz="1200">
                  <a:effectLst/>
                  <a:latin typeface="Times New Roman"/>
                  <a:ea typeface="Calibri"/>
                  <a:cs typeface="Times New Roman"/>
                </a:endParaRPr>
              </a:p>
            </p:txBody>
          </p:sp>
          <p:grpSp>
            <p:nvGrpSpPr>
              <p:cNvPr id="16" name="Groupe 15"/>
              <p:cNvGrpSpPr/>
              <p:nvPr/>
            </p:nvGrpSpPr>
            <p:grpSpPr>
              <a:xfrm>
                <a:off x="0" y="0"/>
                <a:ext cx="4629150" cy="4562475"/>
                <a:chOff x="0" y="0"/>
                <a:chExt cx="4629150" cy="4562475"/>
              </a:xfrm>
            </p:grpSpPr>
            <p:grpSp>
              <p:nvGrpSpPr>
                <p:cNvPr id="17" name="Groupe 16"/>
                <p:cNvGrpSpPr/>
                <p:nvPr/>
              </p:nvGrpSpPr>
              <p:grpSpPr>
                <a:xfrm>
                  <a:off x="0" y="1828800"/>
                  <a:ext cx="1524000" cy="1095375"/>
                  <a:chOff x="0" y="0"/>
                  <a:chExt cx="1524000" cy="1095375"/>
                </a:xfrm>
              </p:grpSpPr>
              <p:sp>
                <p:nvSpPr>
                  <p:cNvPr id="30" name="Zone de texte 31"/>
                  <p:cNvSpPr txBox="1"/>
                  <p:nvPr/>
                </p:nvSpPr>
                <p:spPr>
                  <a:xfrm>
                    <a:off x="1066800" y="0"/>
                    <a:ext cx="4095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G</a:t>
                    </a:r>
                    <a:r>
                      <a:rPr lang="fr-BE" sz="1200" b="1" baseline="-25000">
                        <a:effectLst/>
                        <a:latin typeface="Times New Roman"/>
                        <a:ea typeface="Calibri"/>
                        <a:cs typeface="Times New Roman"/>
                      </a:rPr>
                      <a:t>1</a:t>
                    </a:r>
                    <a:endParaRPr lang="en-GB" sz="1200">
                      <a:effectLst/>
                      <a:latin typeface="Times New Roman"/>
                      <a:ea typeface="Calibri"/>
                      <a:cs typeface="Times New Roman"/>
                    </a:endParaRPr>
                  </a:p>
                </p:txBody>
              </p:sp>
              <p:sp>
                <p:nvSpPr>
                  <p:cNvPr id="31" name="Zone de texte 32"/>
                  <p:cNvSpPr txBox="1"/>
                  <p:nvPr/>
                </p:nvSpPr>
                <p:spPr>
                  <a:xfrm>
                    <a:off x="1038225" y="704850"/>
                    <a:ext cx="4857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T/4</a:t>
                    </a:r>
                    <a:endParaRPr lang="en-GB" sz="1200">
                      <a:effectLst/>
                      <a:latin typeface="Times New Roman"/>
                      <a:ea typeface="Calibri"/>
                      <a:cs typeface="Times New Roman"/>
                    </a:endParaRPr>
                  </a:p>
                </p:txBody>
              </p:sp>
              <p:sp>
                <p:nvSpPr>
                  <p:cNvPr id="32" name="Zone de texte 50"/>
                  <p:cNvSpPr txBox="1"/>
                  <p:nvPr/>
                </p:nvSpPr>
                <p:spPr>
                  <a:xfrm>
                    <a:off x="0" y="809625"/>
                    <a:ext cx="92392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Y-G</a:t>
                    </a:r>
                    <a:r>
                      <a:rPr lang="fr-BE" sz="1200" b="1" baseline="-25000">
                        <a:effectLst/>
                        <a:latin typeface="Times New Roman"/>
                        <a:ea typeface="Calibri"/>
                        <a:cs typeface="Times New Roman"/>
                      </a:rPr>
                      <a:t>1</a:t>
                    </a:r>
                    <a:r>
                      <a:rPr lang="fr-BE" sz="1200" b="1">
                        <a:effectLst/>
                        <a:latin typeface="Times New Roman"/>
                        <a:ea typeface="Calibri"/>
                        <a:cs typeface="Times New Roman"/>
                      </a:rPr>
                      <a:t>+T/4</a:t>
                    </a:r>
                    <a:endParaRPr lang="en-GB" sz="1200">
                      <a:effectLst/>
                      <a:latin typeface="Times New Roman"/>
                      <a:ea typeface="Calibri"/>
                      <a:cs typeface="Times New Roman"/>
                    </a:endParaRPr>
                  </a:p>
                </p:txBody>
              </p:sp>
            </p:grpSp>
            <p:grpSp>
              <p:nvGrpSpPr>
                <p:cNvPr id="18" name="Groupe 17"/>
                <p:cNvGrpSpPr/>
                <p:nvPr/>
              </p:nvGrpSpPr>
              <p:grpSpPr>
                <a:xfrm>
                  <a:off x="3067050" y="1781175"/>
                  <a:ext cx="1562100" cy="1057275"/>
                  <a:chOff x="0" y="0"/>
                  <a:chExt cx="1562100" cy="1057275"/>
                </a:xfrm>
              </p:grpSpPr>
              <p:sp>
                <p:nvSpPr>
                  <p:cNvPr id="27" name="Zone de texte 43"/>
                  <p:cNvSpPr txBox="1"/>
                  <p:nvPr/>
                </p:nvSpPr>
                <p:spPr>
                  <a:xfrm>
                    <a:off x="28575" y="666750"/>
                    <a:ext cx="4095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G</a:t>
                    </a:r>
                    <a:r>
                      <a:rPr lang="fr-BE" sz="1200" b="1" baseline="-25000">
                        <a:effectLst/>
                        <a:latin typeface="Times New Roman"/>
                        <a:ea typeface="Calibri"/>
                        <a:cs typeface="Times New Roman"/>
                      </a:rPr>
                      <a:t>3</a:t>
                    </a:r>
                    <a:endParaRPr lang="en-GB" sz="1200">
                      <a:effectLst/>
                      <a:latin typeface="Times New Roman"/>
                      <a:ea typeface="Calibri"/>
                      <a:cs typeface="Times New Roman"/>
                    </a:endParaRPr>
                  </a:p>
                </p:txBody>
              </p:sp>
              <p:sp>
                <p:nvSpPr>
                  <p:cNvPr id="28" name="Zone de texte 47"/>
                  <p:cNvSpPr txBox="1"/>
                  <p:nvPr/>
                </p:nvSpPr>
                <p:spPr>
                  <a:xfrm>
                    <a:off x="0" y="0"/>
                    <a:ext cx="4857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T/4</a:t>
                    </a:r>
                    <a:endParaRPr lang="en-GB" sz="1200">
                      <a:effectLst/>
                      <a:latin typeface="Times New Roman"/>
                      <a:ea typeface="Calibri"/>
                      <a:cs typeface="Times New Roman"/>
                    </a:endParaRPr>
                  </a:p>
                </p:txBody>
              </p:sp>
              <p:sp>
                <p:nvSpPr>
                  <p:cNvPr id="29" name="Zone de texte 51"/>
                  <p:cNvSpPr txBox="1"/>
                  <p:nvPr/>
                </p:nvSpPr>
                <p:spPr>
                  <a:xfrm>
                    <a:off x="638175" y="771525"/>
                    <a:ext cx="92392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Y-G</a:t>
                    </a:r>
                    <a:r>
                      <a:rPr lang="fr-BE" sz="1200" b="1" baseline="-25000">
                        <a:effectLst/>
                        <a:latin typeface="Times New Roman"/>
                        <a:ea typeface="Calibri"/>
                        <a:cs typeface="Times New Roman"/>
                      </a:rPr>
                      <a:t>3</a:t>
                    </a:r>
                    <a:r>
                      <a:rPr lang="fr-BE" sz="1200" b="1">
                        <a:effectLst/>
                        <a:latin typeface="Times New Roman"/>
                        <a:ea typeface="Calibri"/>
                        <a:cs typeface="Times New Roman"/>
                      </a:rPr>
                      <a:t>+T/4</a:t>
                    </a:r>
                    <a:endParaRPr lang="en-GB" sz="1200">
                      <a:effectLst/>
                      <a:latin typeface="Times New Roman"/>
                      <a:ea typeface="Calibri"/>
                      <a:cs typeface="Times New Roman"/>
                    </a:endParaRPr>
                  </a:p>
                </p:txBody>
              </p:sp>
            </p:grpSp>
            <p:grpSp>
              <p:nvGrpSpPr>
                <p:cNvPr id="19" name="Groupe 18"/>
                <p:cNvGrpSpPr/>
                <p:nvPr/>
              </p:nvGrpSpPr>
              <p:grpSpPr>
                <a:xfrm>
                  <a:off x="1704975" y="2914650"/>
                  <a:ext cx="1123950" cy="1647825"/>
                  <a:chOff x="0" y="0"/>
                  <a:chExt cx="1123950" cy="1647825"/>
                </a:xfrm>
              </p:grpSpPr>
              <p:sp>
                <p:nvSpPr>
                  <p:cNvPr id="24" name="Zone de texte 45"/>
                  <p:cNvSpPr txBox="1"/>
                  <p:nvPr/>
                </p:nvSpPr>
                <p:spPr>
                  <a:xfrm>
                    <a:off x="0" y="0"/>
                    <a:ext cx="4095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G</a:t>
                    </a:r>
                    <a:r>
                      <a:rPr lang="fr-BE" sz="1200" b="1" baseline="-25000">
                        <a:effectLst/>
                        <a:latin typeface="Times New Roman"/>
                        <a:ea typeface="Calibri"/>
                        <a:cs typeface="Times New Roman"/>
                      </a:rPr>
                      <a:t>4</a:t>
                    </a:r>
                    <a:endParaRPr lang="en-GB" sz="1200">
                      <a:effectLst/>
                      <a:latin typeface="Times New Roman"/>
                      <a:ea typeface="Calibri"/>
                      <a:cs typeface="Times New Roman"/>
                    </a:endParaRPr>
                  </a:p>
                </p:txBody>
              </p:sp>
              <p:sp>
                <p:nvSpPr>
                  <p:cNvPr id="25" name="Zone de texte 48"/>
                  <p:cNvSpPr txBox="1"/>
                  <p:nvPr/>
                </p:nvSpPr>
                <p:spPr>
                  <a:xfrm>
                    <a:off x="638175" y="0"/>
                    <a:ext cx="4857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T/4</a:t>
                    </a:r>
                    <a:endParaRPr lang="en-GB" sz="1200">
                      <a:effectLst/>
                      <a:latin typeface="Times New Roman"/>
                      <a:ea typeface="Calibri"/>
                      <a:cs typeface="Times New Roman"/>
                    </a:endParaRPr>
                  </a:p>
                </p:txBody>
              </p:sp>
              <p:sp>
                <p:nvSpPr>
                  <p:cNvPr id="26" name="Zone de texte 52"/>
                  <p:cNvSpPr txBox="1"/>
                  <p:nvPr/>
                </p:nvSpPr>
                <p:spPr>
                  <a:xfrm>
                    <a:off x="114300" y="1362075"/>
                    <a:ext cx="92392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Y-G</a:t>
                    </a:r>
                    <a:r>
                      <a:rPr lang="fr-BE" sz="1200" b="1" baseline="-25000">
                        <a:effectLst/>
                        <a:latin typeface="Times New Roman"/>
                        <a:ea typeface="Calibri"/>
                        <a:cs typeface="Times New Roman"/>
                      </a:rPr>
                      <a:t>4</a:t>
                    </a:r>
                    <a:r>
                      <a:rPr lang="fr-BE" sz="1200" b="1">
                        <a:effectLst/>
                        <a:latin typeface="Times New Roman"/>
                        <a:ea typeface="Calibri"/>
                        <a:cs typeface="Times New Roman"/>
                      </a:rPr>
                      <a:t>+T/4</a:t>
                    </a:r>
                    <a:endParaRPr lang="en-GB" sz="1200">
                      <a:effectLst/>
                      <a:latin typeface="Times New Roman"/>
                      <a:ea typeface="Calibri"/>
                      <a:cs typeface="Times New Roman"/>
                    </a:endParaRPr>
                  </a:p>
                </p:txBody>
              </p:sp>
            </p:grpSp>
            <p:grpSp>
              <p:nvGrpSpPr>
                <p:cNvPr id="20" name="Groupe 19"/>
                <p:cNvGrpSpPr/>
                <p:nvPr/>
              </p:nvGrpSpPr>
              <p:grpSpPr>
                <a:xfrm>
                  <a:off x="1676400" y="0"/>
                  <a:ext cx="1123950" cy="1714500"/>
                  <a:chOff x="0" y="0"/>
                  <a:chExt cx="1123950" cy="1714500"/>
                </a:xfrm>
              </p:grpSpPr>
              <p:sp>
                <p:nvSpPr>
                  <p:cNvPr id="21" name="Zone de texte 44"/>
                  <p:cNvSpPr txBox="1"/>
                  <p:nvPr/>
                </p:nvSpPr>
                <p:spPr>
                  <a:xfrm>
                    <a:off x="714375" y="1428750"/>
                    <a:ext cx="4095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G</a:t>
                    </a:r>
                    <a:r>
                      <a:rPr lang="fr-BE" sz="1200" b="1" baseline="-25000">
                        <a:effectLst/>
                        <a:latin typeface="Times New Roman"/>
                        <a:ea typeface="Calibri"/>
                        <a:cs typeface="Times New Roman"/>
                      </a:rPr>
                      <a:t>2</a:t>
                    </a:r>
                    <a:endParaRPr lang="en-GB" sz="1200">
                      <a:effectLst/>
                      <a:latin typeface="Times New Roman"/>
                      <a:ea typeface="Calibri"/>
                      <a:cs typeface="Times New Roman"/>
                    </a:endParaRPr>
                  </a:p>
                </p:txBody>
              </p:sp>
              <p:sp>
                <p:nvSpPr>
                  <p:cNvPr id="22" name="Zone de texte 46"/>
                  <p:cNvSpPr txBox="1"/>
                  <p:nvPr/>
                </p:nvSpPr>
                <p:spPr>
                  <a:xfrm>
                    <a:off x="0" y="1428750"/>
                    <a:ext cx="4857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T/4</a:t>
                    </a:r>
                    <a:endParaRPr lang="en-GB" sz="1200">
                      <a:effectLst/>
                      <a:latin typeface="Times New Roman"/>
                      <a:ea typeface="Calibri"/>
                      <a:cs typeface="Times New Roman"/>
                    </a:endParaRPr>
                  </a:p>
                </p:txBody>
              </p:sp>
              <p:sp>
                <p:nvSpPr>
                  <p:cNvPr id="23" name="Zone de texte 53"/>
                  <p:cNvSpPr txBox="1"/>
                  <p:nvPr/>
                </p:nvSpPr>
                <p:spPr>
                  <a:xfrm>
                    <a:off x="95250" y="0"/>
                    <a:ext cx="92392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Y-G</a:t>
                    </a:r>
                    <a:r>
                      <a:rPr lang="fr-BE" sz="1200" b="1" baseline="-25000">
                        <a:effectLst/>
                        <a:latin typeface="Times New Roman"/>
                        <a:ea typeface="Calibri"/>
                        <a:cs typeface="Times New Roman"/>
                      </a:rPr>
                      <a:t>2</a:t>
                    </a:r>
                    <a:r>
                      <a:rPr lang="fr-BE" sz="1200" b="1">
                        <a:effectLst/>
                        <a:latin typeface="Times New Roman"/>
                        <a:ea typeface="Calibri"/>
                        <a:cs typeface="Times New Roman"/>
                      </a:rPr>
                      <a:t>+T/4</a:t>
                    </a:r>
                    <a:endParaRPr lang="en-GB" sz="1200">
                      <a:effectLst/>
                      <a:latin typeface="Times New Roman"/>
                      <a:ea typeface="Calibri"/>
                      <a:cs typeface="Times New Roman"/>
                    </a:endParaRPr>
                  </a:p>
                </p:txBody>
              </p:sp>
            </p:grpSp>
          </p:grpSp>
        </p:grpSp>
      </p:grpSp>
      <p:sp>
        <p:nvSpPr>
          <p:cNvPr id="41" name="Ellipse 40"/>
          <p:cNvSpPr/>
          <p:nvPr/>
        </p:nvSpPr>
        <p:spPr>
          <a:xfrm>
            <a:off x="2203935" y="3739698"/>
            <a:ext cx="245248" cy="189738"/>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Ellipse 41"/>
          <p:cNvSpPr/>
          <p:nvPr/>
        </p:nvSpPr>
        <p:spPr>
          <a:xfrm>
            <a:off x="4426787" y="5687534"/>
            <a:ext cx="286856" cy="189738"/>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Ellipse 42"/>
          <p:cNvSpPr/>
          <p:nvPr/>
        </p:nvSpPr>
        <p:spPr>
          <a:xfrm>
            <a:off x="6768116" y="3667293"/>
            <a:ext cx="245248" cy="189738"/>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Ellipse 43"/>
          <p:cNvSpPr/>
          <p:nvPr/>
        </p:nvSpPr>
        <p:spPr>
          <a:xfrm>
            <a:off x="4386868" y="1844824"/>
            <a:ext cx="245248" cy="269840"/>
          </a:xfrm>
          <a:prstGeom prst="ellipse">
            <a:avLst/>
          </a:prstGeom>
          <a:solidFill>
            <a:srgbClr val="E6A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3374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Régénération urbaine</a:t>
            </a:r>
            <a:endParaRPr lang="en-GB" dirty="0"/>
          </a:p>
        </p:txBody>
      </p:sp>
      <p:sp>
        <p:nvSpPr>
          <p:cNvPr id="3" name="Espace réservé du contenu 2"/>
          <p:cNvSpPr>
            <a:spLocks noGrp="1"/>
          </p:cNvSpPr>
          <p:nvPr>
            <p:ph idx="1"/>
          </p:nvPr>
        </p:nvSpPr>
        <p:spPr/>
        <p:txBody>
          <a:bodyPr/>
          <a:lstStyle/>
          <a:p>
            <a:r>
              <a:rPr lang="fr-BE" dirty="0" smtClean="0"/>
              <a:t>Régénération urbaine complexe et confrontée à de nombreux obstacles</a:t>
            </a:r>
          </a:p>
          <a:p>
            <a:pPr lvl="1"/>
            <a:r>
              <a:rPr lang="fr-BE" dirty="0" smtClean="0"/>
              <a:t>Parcellaire morcelé</a:t>
            </a:r>
          </a:p>
          <a:p>
            <a:pPr lvl="1"/>
            <a:r>
              <a:rPr lang="fr-BE" dirty="0" smtClean="0"/>
              <a:t>Coûts importants pour les infrastructures publiques</a:t>
            </a:r>
          </a:p>
          <a:p>
            <a:pPr lvl="1"/>
            <a:r>
              <a:rPr lang="fr-BE" dirty="0" smtClean="0"/>
              <a:t>Grand nombre d’acteurs impliqués</a:t>
            </a:r>
          </a:p>
          <a:p>
            <a:r>
              <a:rPr lang="fr-BE" dirty="0" smtClean="0"/>
              <a:t>Stratégies innovantes</a:t>
            </a:r>
          </a:p>
          <a:p>
            <a:pPr lvl="1"/>
            <a:r>
              <a:rPr lang="fr-BE" dirty="0" smtClean="0"/>
              <a:t>Partenariats privé-privé</a:t>
            </a:r>
          </a:p>
          <a:p>
            <a:pPr lvl="1"/>
            <a:endParaRPr lang="en-GB" dirty="0"/>
          </a:p>
        </p:txBody>
      </p:sp>
    </p:spTree>
    <p:extLst>
      <p:ext uri="{BB962C8B-B14F-4D97-AF65-F5344CB8AC3E}">
        <p14:creationId xmlns:p14="http://schemas.microsoft.com/office/powerpoint/2010/main" val="34571842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Partenariat privé-privé</a:t>
            </a:r>
            <a:endParaRPr lang="en-GB" dirty="0"/>
          </a:p>
        </p:txBody>
      </p:sp>
      <p:sp>
        <p:nvSpPr>
          <p:cNvPr id="3" name="Espace réservé du contenu 2"/>
          <p:cNvSpPr>
            <a:spLocks noGrp="1"/>
          </p:cNvSpPr>
          <p:nvPr>
            <p:ph idx="1"/>
          </p:nvPr>
        </p:nvSpPr>
        <p:spPr/>
        <p:txBody>
          <a:bodyPr>
            <a:normAutofit/>
          </a:bodyPr>
          <a:lstStyle/>
          <a:p>
            <a:r>
              <a:rPr lang="fr-BE" b="1" dirty="0" smtClean="0"/>
              <a:t>Remembrement-</a:t>
            </a:r>
            <a:r>
              <a:rPr lang="fr-BE" b="1" dirty="0" err="1" smtClean="0"/>
              <a:t>relotissement</a:t>
            </a:r>
            <a:endParaRPr lang="fr-BE" b="1" dirty="0" smtClean="0"/>
          </a:p>
          <a:p>
            <a:pPr lvl="1"/>
            <a:r>
              <a:rPr lang="fr-FR" dirty="0" smtClean="0"/>
              <a:t>Transfert </a:t>
            </a:r>
            <a:r>
              <a:rPr lang="fr-FR" dirty="0"/>
              <a:t>à une structure de copropriété des droits de propriété. Cette structure de copropriété doit gérer le développement du périmètre. Les propriétaires sont rétribués proportionnellement à la valeur de leurs apports fonciers respectifs.</a:t>
            </a:r>
          </a:p>
          <a:p>
            <a:r>
              <a:rPr lang="en-GB" b="1" dirty="0" smtClean="0">
                <a:solidFill>
                  <a:schemeClr val="bg1">
                    <a:lumMod val="75000"/>
                  </a:schemeClr>
                </a:solidFill>
              </a:rPr>
              <a:t>Business </a:t>
            </a:r>
            <a:r>
              <a:rPr lang="en-GB" b="1" dirty="0">
                <a:solidFill>
                  <a:schemeClr val="bg1">
                    <a:lumMod val="75000"/>
                  </a:schemeClr>
                </a:solidFill>
              </a:rPr>
              <a:t>improvement </a:t>
            </a:r>
            <a:r>
              <a:rPr lang="en-GB" b="1" dirty="0" smtClean="0">
                <a:solidFill>
                  <a:schemeClr val="bg1">
                    <a:lumMod val="75000"/>
                  </a:schemeClr>
                </a:solidFill>
              </a:rPr>
              <a:t>district (BID)</a:t>
            </a:r>
          </a:p>
          <a:p>
            <a:pPr lvl="1"/>
            <a:r>
              <a:rPr lang="fr-BE" dirty="0" smtClean="0">
                <a:solidFill>
                  <a:schemeClr val="bg1">
                    <a:lumMod val="75000"/>
                  </a:schemeClr>
                </a:solidFill>
              </a:rPr>
              <a:t>Les propriétaires d’un périmètre défini payent une taxe à une organisation (</a:t>
            </a:r>
            <a:r>
              <a:rPr lang="fr-BE" i="1" dirty="0" smtClean="0">
                <a:solidFill>
                  <a:schemeClr val="bg1">
                    <a:lumMod val="75000"/>
                  </a:schemeClr>
                </a:solidFill>
              </a:rPr>
              <a:t>BID </a:t>
            </a:r>
            <a:r>
              <a:rPr lang="fr-BE" i="1" dirty="0" err="1" smtClean="0">
                <a:solidFill>
                  <a:schemeClr val="bg1">
                    <a:lumMod val="75000"/>
                  </a:schemeClr>
                </a:solidFill>
              </a:rPr>
              <a:t>organization</a:t>
            </a:r>
            <a:r>
              <a:rPr lang="fr-BE" dirty="0" smtClean="0">
                <a:solidFill>
                  <a:schemeClr val="bg1">
                    <a:lumMod val="75000"/>
                  </a:schemeClr>
                </a:solidFill>
              </a:rPr>
              <a:t>). Cette organisation concentre ces travaux sur les services pouvant augmenter la valeur des biens immobiliers (sécurité, nettoyage, animation, décoration, promotion…)</a:t>
            </a:r>
            <a:endParaRPr lang="en-GB" dirty="0">
              <a:solidFill>
                <a:schemeClr val="bg1">
                  <a:lumMod val="75000"/>
                </a:schemeClr>
              </a:solidFill>
            </a:endParaRPr>
          </a:p>
          <a:p>
            <a:r>
              <a:rPr lang="en-GB" b="1" dirty="0">
                <a:solidFill>
                  <a:schemeClr val="bg1">
                    <a:lumMod val="75000"/>
                  </a:schemeClr>
                </a:solidFill>
              </a:rPr>
              <a:t>Tax increment </a:t>
            </a:r>
            <a:r>
              <a:rPr lang="en-GB" b="1" dirty="0" smtClean="0">
                <a:solidFill>
                  <a:schemeClr val="bg1">
                    <a:lumMod val="75000"/>
                  </a:schemeClr>
                </a:solidFill>
              </a:rPr>
              <a:t>financing (TIF)</a:t>
            </a:r>
          </a:p>
          <a:p>
            <a:pPr lvl="1"/>
            <a:r>
              <a:rPr lang="fr-BE" dirty="0">
                <a:solidFill>
                  <a:schemeClr val="bg1">
                    <a:lumMod val="75000"/>
                  </a:schemeClr>
                </a:solidFill>
              </a:rPr>
              <a:t>A</a:t>
            </a:r>
            <a:r>
              <a:rPr lang="fr-BE" dirty="0" smtClean="0">
                <a:solidFill>
                  <a:schemeClr val="bg1">
                    <a:lumMod val="75000"/>
                  </a:schemeClr>
                </a:solidFill>
              </a:rPr>
              <a:t>nticiper </a:t>
            </a:r>
            <a:r>
              <a:rPr lang="fr-BE" dirty="0">
                <a:solidFill>
                  <a:schemeClr val="bg1">
                    <a:lumMod val="75000"/>
                  </a:schemeClr>
                </a:solidFill>
              </a:rPr>
              <a:t>sur les gains futurs </a:t>
            </a:r>
            <a:r>
              <a:rPr lang="fr-BE" dirty="0" smtClean="0">
                <a:solidFill>
                  <a:schemeClr val="bg1">
                    <a:lumMod val="75000"/>
                  </a:schemeClr>
                </a:solidFill>
              </a:rPr>
              <a:t>des levées fiscales, pour financer </a:t>
            </a:r>
            <a:r>
              <a:rPr lang="fr-BE" dirty="0">
                <a:solidFill>
                  <a:schemeClr val="bg1">
                    <a:lumMod val="75000"/>
                  </a:schemeClr>
                </a:solidFill>
              </a:rPr>
              <a:t>les investissements </a:t>
            </a:r>
            <a:r>
              <a:rPr lang="fr-BE" dirty="0" smtClean="0">
                <a:solidFill>
                  <a:schemeClr val="bg1">
                    <a:lumMod val="75000"/>
                  </a:schemeClr>
                </a:solidFill>
              </a:rPr>
              <a:t>actuels (amélioration des infrastructures)</a:t>
            </a:r>
            <a:endParaRPr lang="en-GB" dirty="0">
              <a:solidFill>
                <a:schemeClr val="bg1">
                  <a:lumMod val="75000"/>
                </a:schemeClr>
              </a:solidFill>
            </a:endParaRPr>
          </a:p>
        </p:txBody>
      </p:sp>
    </p:spTree>
    <p:extLst>
      <p:ext uri="{BB962C8B-B14F-4D97-AF65-F5344CB8AC3E}">
        <p14:creationId xmlns:p14="http://schemas.microsoft.com/office/powerpoint/2010/main" val="685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Remembrement-</a:t>
            </a:r>
            <a:r>
              <a:rPr lang="fr-BE" dirty="0" err="1" smtClean="0"/>
              <a:t>relotissement</a:t>
            </a:r>
            <a:endParaRPr lang="en-GB" dirty="0"/>
          </a:p>
        </p:txBody>
      </p:sp>
      <p:pic>
        <p:nvPicPr>
          <p:cNvPr id="2050" name="Picture 2" descr="Figure of image of land readjustment pro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980405"/>
            <a:ext cx="4143375" cy="375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375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Partenariat privé-privé</a:t>
            </a:r>
            <a:endParaRPr lang="en-GB" dirty="0"/>
          </a:p>
        </p:txBody>
      </p:sp>
      <p:sp>
        <p:nvSpPr>
          <p:cNvPr id="3" name="Espace réservé du contenu 2"/>
          <p:cNvSpPr>
            <a:spLocks noGrp="1"/>
          </p:cNvSpPr>
          <p:nvPr>
            <p:ph idx="1"/>
          </p:nvPr>
        </p:nvSpPr>
        <p:spPr/>
        <p:txBody>
          <a:bodyPr>
            <a:normAutofit/>
          </a:bodyPr>
          <a:lstStyle/>
          <a:p>
            <a:r>
              <a:rPr lang="fr-BE" b="1" dirty="0" smtClean="0">
                <a:solidFill>
                  <a:schemeClr val="bg1">
                    <a:lumMod val="75000"/>
                  </a:schemeClr>
                </a:solidFill>
              </a:rPr>
              <a:t>Remembrement-</a:t>
            </a:r>
            <a:r>
              <a:rPr lang="fr-BE" b="1" dirty="0" err="1" smtClean="0">
                <a:solidFill>
                  <a:schemeClr val="bg1">
                    <a:lumMod val="75000"/>
                  </a:schemeClr>
                </a:solidFill>
              </a:rPr>
              <a:t>relotissement</a:t>
            </a:r>
            <a:endParaRPr lang="fr-BE" b="1" dirty="0" smtClean="0">
              <a:solidFill>
                <a:schemeClr val="bg1">
                  <a:lumMod val="75000"/>
                </a:schemeClr>
              </a:solidFill>
            </a:endParaRPr>
          </a:p>
          <a:p>
            <a:pPr lvl="1"/>
            <a:r>
              <a:rPr lang="fr-FR" dirty="0" smtClean="0">
                <a:solidFill>
                  <a:schemeClr val="bg1">
                    <a:lumMod val="75000"/>
                  </a:schemeClr>
                </a:solidFill>
              </a:rPr>
              <a:t>Transfert </a:t>
            </a:r>
            <a:r>
              <a:rPr lang="fr-FR" dirty="0">
                <a:solidFill>
                  <a:schemeClr val="bg1">
                    <a:lumMod val="75000"/>
                  </a:schemeClr>
                </a:solidFill>
              </a:rPr>
              <a:t>à une structure de copropriété des droits de propriété. Cette structure de copropriété doit gérer le développement du périmètre. Les propriétaires sont rétribués proportionnellement à la valeur de leurs apports fonciers respectifs.</a:t>
            </a:r>
          </a:p>
          <a:p>
            <a:r>
              <a:rPr lang="en-GB" b="1" dirty="0" smtClean="0"/>
              <a:t>Business </a:t>
            </a:r>
            <a:r>
              <a:rPr lang="en-GB" b="1" dirty="0"/>
              <a:t>improvement </a:t>
            </a:r>
            <a:r>
              <a:rPr lang="en-GB" b="1" dirty="0" smtClean="0"/>
              <a:t>district (BID)</a:t>
            </a:r>
          </a:p>
          <a:p>
            <a:pPr lvl="1"/>
            <a:r>
              <a:rPr lang="fr-BE" dirty="0" smtClean="0"/>
              <a:t>Les propriétaires d’un périmètre défini payent une taxe à une organisation (</a:t>
            </a:r>
            <a:r>
              <a:rPr lang="fr-BE" i="1" dirty="0" smtClean="0"/>
              <a:t>BID </a:t>
            </a:r>
            <a:r>
              <a:rPr lang="fr-BE" i="1" dirty="0" err="1" smtClean="0"/>
              <a:t>organization</a:t>
            </a:r>
            <a:r>
              <a:rPr lang="fr-BE" dirty="0" smtClean="0"/>
              <a:t>). Cette organisation concentre ces travaux sur les services pouvant augmenter la valeur des biens immobiliers (sécurité, nettoyage, animation, décoration, promotion…)</a:t>
            </a:r>
            <a:endParaRPr lang="en-GB" dirty="0"/>
          </a:p>
          <a:p>
            <a:r>
              <a:rPr lang="en-GB" b="1" dirty="0">
                <a:solidFill>
                  <a:schemeClr val="bg1">
                    <a:lumMod val="75000"/>
                  </a:schemeClr>
                </a:solidFill>
              </a:rPr>
              <a:t>Tax increment </a:t>
            </a:r>
            <a:r>
              <a:rPr lang="en-GB" b="1" dirty="0" smtClean="0">
                <a:solidFill>
                  <a:schemeClr val="bg1">
                    <a:lumMod val="75000"/>
                  </a:schemeClr>
                </a:solidFill>
              </a:rPr>
              <a:t>financing (TIF)</a:t>
            </a:r>
          </a:p>
          <a:p>
            <a:pPr lvl="1"/>
            <a:r>
              <a:rPr lang="fr-BE" dirty="0">
                <a:solidFill>
                  <a:schemeClr val="bg1">
                    <a:lumMod val="75000"/>
                  </a:schemeClr>
                </a:solidFill>
              </a:rPr>
              <a:t>A</a:t>
            </a:r>
            <a:r>
              <a:rPr lang="fr-BE" dirty="0" smtClean="0">
                <a:solidFill>
                  <a:schemeClr val="bg1">
                    <a:lumMod val="75000"/>
                  </a:schemeClr>
                </a:solidFill>
              </a:rPr>
              <a:t>nticiper </a:t>
            </a:r>
            <a:r>
              <a:rPr lang="fr-BE" dirty="0">
                <a:solidFill>
                  <a:schemeClr val="bg1">
                    <a:lumMod val="75000"/>
                  </a:schemeClr>
                </a:solidFill>
              </a:rPr>
              <a:t>sur les gains futurs </a:t>
            </a:r>
            <a:r>
              <a:rPr lang="fr-BE" dirty="0" smtClean="0">
                <a:solidFill>
                  <a:schemeClr val="bg1">
                    <a:lumMod val="75000"/>
                  </a:schemeClr>
                </a:solidFill>
              </a:rPr>
              <a:t>des levées fiscales, pour financer </a:t>
            </a:r>
            <a:r>
              <a:rPr lang="fr-BE" dirty="0">
                <a:solidFill>
                  <a:schemeClr val="bg1">
                    <a:lumMod val="75000"/>
                  </a:schemeClr>
                </a:solidFill>
              </a:rPr>
              <a:t>les investissements </a:t>
            </a:r>
            <a:r>
              <a:rPr lang="fr-BE" dirty="0" smtClean="0">
                <a:solidFill>
                  <a:schemeClr val="bg1">
                    <a:lumMod val="75000"/>
                  </a:schemeClr>
                </a:solidFill>
              </a:rPr>
              <a:t>actuels (amélioration des infrastructures)</a:t>
            </a:r>
            <a:endParaRPr lang="en-GB" dirty="0">
              <a:solidFill>
                <a:schemeClr val="bg1">
                  <a:lumMod val="75000"/>
                </a:schemeClr>
              </a:solidFill>
            </a:endParaRPr>
          </a:p>
        </p:txBody>
      </p:sp>
    </p:spTree>
    <p:extLst>
      <p:ext uri="{BB962C8B-B14F-4D97-AF65-F5344CB8AC3E}">
        <p14:creationId xmlns:p14="http://schemas.microsoft.com/office/powerpoint/2010/main" val="30693473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23071" t="11245" r="21728" b="3835"/>
          <a:stretch/>
        </p:blipFill>
        <p:spPr bwMode="auto">
          <a:xfrm>
            <a:off x="-36512" y="-53715"/>
            <a:ext cx="9314014" cy="895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562545"/>
            <a:ext cx="2324100" cy="2076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86" y="5080953"/>
            <a:ext cx="2276475" cy="1571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3429000"/>
            <a:ext cx="2276475"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240" y="183952"/>
            <a:ext cx="2276475" cy="2619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6545" y="-13212"/>
            <a:ext cx="2247900" cy="1762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6545" y="4285729"/>
            <a:ext cx="2276475" cy="2076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11960" y="1916832"/>
            <a:ext cx="2016224" cy="2016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89530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Partenariat privé-privé</a:t>
            </a:r>
            <a:endParaRPr lang="en-GB" dirty="0"/>
          </a:p>
        </p:txBody>
      </p:sp>
      <p:sp>
        <p:nvSpPr>
          <p:cNvPr id="3" name="Espace réservé du contenu 2"/>
          <p:cNvSpPr>
            <a:spLocks noGrp="1"/>
          </p:cNvSpPr>
          <p:nvPr>
            <p:ph idx="1"/>
          </p:nvPr>
        </p:nvSpPr>
        <p:spPr/>
        <p:txBody>
          <a:bodyPr>
            <a:normAutofit/>
          </a:bodyPr>
          <a:lstStyle/>
          <a:p>
            <a:r>
              <a:rPr lang="fr-BE" b="1" dirty="0" smtClean="0">
                <a:solidFill>
                  <a:schemeClr val="bg1">
                    <a:lumMod val="75000"/>
                  </a:schemeClr>
                </a:solidFill>
              </a:rPr>
              <a:t>Remembrement-</a:t>
            </a:r>
            <a:r>
              <a:rPr lang="fr-BE" b="1" dirty="0" err="1" smtClean="0">
                <a:solidFill>
                  <a:schemeClr val="bg1">
                    <a:lumMod val="75000"/>
                  </a:schemeClr>
                </a:solidFill>
              </a:rPr>
              <a:t>relotissement</a:t>
            </a:r>
            <a:endParaRPr lang="fr-BE" b="1" dirty="0" smtClean="0">
              <a:solidFill>
                <a:schemeClr val="bg1">
                  <a:lumMod val="75000"/>
                </a:schemeClr>
              </a:solidFill>
            </a:endParaRPr>
          </a:p>
          <a:p>
            <a:pPr lvl="1"/>
            <a:r>
              <a:rPr lang="fr-FR" dirty="0" smtClean="0">
                <a:solidFill>
                  <a:schemeClr val="bg1">
                    <a:lumMod val="75000"/>
                  </a:schemeClr>
                </a:solidFill>
              </a:rPr>
              <a:t>Transfert </a:t>
            </a:r>
            <a:r>
              <a:rPr lang="fr-FR" dirty="0">
                <a:solidFill>
                  <a:schemeClr val="bg1">
                    <a:lumMod val="75000"/>
                  </a:schemeClr>
                </a:solidFill>
              </a:rPr>
              <a:t>à une structure de copropriété des droits de propriété. Cette structure de copropriété doit gérer le développement du périmètre. Les propriétaires sont rétribués proportionnellement à la valeur de leurs apports fonciers respectifs.</a:t>
            </a:r>
          </a:p>
          <a:p>
            <a:r>
              <a:rPr lang="en-GB" b="1" dirty="0" smtClean="0">
                <a:solidFill>
                  <a:schemeClr val="bg1">
                    <a:lumMod val="75000"/>
                  </a:schemeClr>
                </a:solidFill>
              </a:rPr>
              <a:t>Business </a:t>
            </a:r>
            <a:r>
              <a:rPr lang="en-GB" b="1" dirty="0">
                <a:solidFill>
                  <a:schemeClr val="bg1">
                    <a:lumMod val="75000"/>
                  </a:schemeClr>
                </a:solidFill>
              </a:rPr>
              <a:t>improvement </a:t>
            </a:r>
            <a:r>
              <a:rPr lang="en-GB" b="1" dirty="0" smtClean="0">
                <a:solidFill>
                  <a:schemeClr val="bg1">
                    <a:lumMod val="75000"/>
                  </a:schemeClr>
                </a:solidFill>
              </a:rPr>
              <a:t>district (BID)</a:t>
            </a:r>
          </a:p>
          <a:p>
            <a:pPr lvl="1"/>
            <a:r>
              <a:rPr lang="fr-BE" dirty="0" smtClean="0">
                <a:solidFill>
                  <a:schemeClr val="bg1">
                    <a:lumMod val="75000"/>
                  </a:schemeClr>
                </a:solidFill>
              </a:rPr>
              <a:t>Les propriétaires d’un périmètre défini payent une taxe à une organisation (</a:t>
            </a:r>
            <a:r>
              <a:rPr lang="fr-BE" i="1" dirty="0" smtClean="0">
                <a:solidFill>
                  <a:schemeClr val="bg1">
                    <a:lumMod val="75000"/>
                  </a:schemeClr>
                </a:solidFill>
              </a:rPr>
              <a:t>BID </a:t>
            </a:r>
            <a:r>
              <a:rPr lang="fr-BE" i="1" dirty="0" err="1" smtClean="0">
                <a:solidFill>
                  <a:schemeClr val="bg1">
                    <a:lumMod val="75000"/>
                  </a:schemeClr>
                </a:solidFill>
              </a:rPr>
              <a:t>organization</a:t>
            </a:r>
            <a:r>
              <a:rPr lang="fr-BE" dirty="0" smtClean="0">
                <a:solidFill>
                  <a:schemeClr val="bg1">
                    <a:lumMod val="75000"/>
                  </a:schemeClr>
                </a:solidFill>
              </a:rPr>
              <a:t>). Cette organisation concentre ces travaux sur les services pouvant augmenter la valeur des biens immobiliers (sécurité, nettoyage, animation, décoration, promotion…)</a:t>
            </a:r>
            <a:endParaRPr lang="en-GB" dirty="0">
              <a:solidFill>
                <a:schemeClr val="bg1">
                  <a:lumMod val="75000"/>
                </a:schemeClr>
              </a:solidFill>
            </a:endParaRPr>
          </a:p>
          <a:p>
            <a:r>
              <a:rPr lang="en-GB" b="1" dirty="0"/>
              <a:t>Tax increment </a:t>
            </a:r>
            <a:r>
              <a:rPr lang="en-GB" b="1" dirty="0" smtClean="0"/>
              <a:t>financing (TIF)</a:t>
            </a:r>
          </a:p>
          <a:p>
            <a:pPr lvl="1"/>
            <a:r>
              <a:rPr lang="fr-BE" dirty="0"/>
              <a:t>A</a:t>
            </a:r>
            <a:r>
              <a:rPr lang="fr-BE" dirty="0" smtClean="0"/>
              <a:t>nticiper </a:t>
            </a:r>
            <a:r>
              <a:rPr lang="fr-BE" dirty="0"/>
              <a:t>sur les gains futurs </a:t>
            </a:r>
            <a:r>
              <a:rPr lang="fr-BE" dirty="0" smtClean="0"/>
              <a:t>des levées fiscales, pour financer </a:t>
            </a:r>
            <a:r>
              <a:rPr lang="fr-BE" dirty="0"/>
              <a:t>les investissements </a:t>
            </a:r>
            <a:r>
              <a:rPr lang="fr-BE" dirty="0" smtClean="0"/>
              <a:t>actuels (amélioration des infrastructures)</a:t>
            </a:r>
            <a:endParaRPr lang="en-GB" dirty="0"/>
          </a:p>
        </p:txBody>
      </p:sp>
    </p:spTree>
    <p:extLst>
      <p:ext uri="{BB962C8B-B14F-4D97-AF65-F5344CB8AC3E}">
        <p14:creationId xmlns:p14="http://schemas.microsoft.com/office/powerpoint/2010/main" val="30693473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GB"/>
          </a:p>
        </p:txBody>
      </p:sp>
      <p:pic>
        <p:nvPicPr>
          <p:cNvPr id="1026" name="Picture 2" descr="Renderings show what the new Red Wings Arena could look like in 2017. (USATS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19" y="389120"/>
            <a:ext cx="4817244" cy="318389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data:image/jpeg;base64,/9j/4AAQSkZJRgABAQAAAQABAAD/2wCEAAkGBxQSEhUUEhQVFRUXFRYYGBYXFRYVGhUZFxQWFhYYGBgaHCggGB0lGxcVITEhJiksLi4uFx8zODMsNygtLisBCgoKDg0OGxAQGywmICQsLCwsLCw0LDQsNCwsLCwsLCwsLCwsLCwsLCwsLCwsLCwsLCwsLCwsLCwsLCwsLCwsLP/AABEIALcBEwMBIgACEQEDEQH/xAAbAAABBQEBAAAAAAAAAAAAAAAAAgMEBQYBB//EAEIQAAECAwYDBgQEBQIFBQEAAAECEQADIQQFEjFBUSJhgQYTMnGRoVKx0fAjQsHhFGJykvFTohUzgrLCFkNjo9IH/8QAGQEAAwEBAQAAAAAAAAAAAAAAAAECAwQF/8QALhEAAgICAgEDAQYHAQAAAAAAAAECEQMSITFRBBNBIhRhcYGh8EJSkaKx0dIF/9oADAMBAAIRAxEAPwCrgaFNA0exZ6tiGgaFtA0FisQ0DQtoGgsLENA0LaBoLCxLRxoW0DQWOxLQNCmgaCxWJaCFNHWgCxEELaBoB2IghbQNBYWIghxhAwgsLG4GhxhAwgsLG2gaHGEDCCwsbaBocaBoLCxuBocaBoLHY20DQ40DQWFiGjrQvDBhgsLENCSIewxzDBY7GWgh7BBCsLBo40LggOfYQ0DQtoIA2ENA0KggDY40DR1oGgDY5A0dggDY40EKggDYS0DQpoGgFsJaBoU0DQBsJaBoW0caAewloGhbQNALYQ0DQtoGgDYS0caHGgaAew20DQ40caANhDQNC2gaANhDQNC2gaANhLQNCmjrQBsJAgaFgQNAGw3BC2ggDY5BHYIDn3OQQQQC3OQQQQBuEEcggDc7BHI7AG52COR2ANwgjrQNAGxyOwNBAG4QNHY7AGxxoGjsdAgDc40DQpo6BCDYS0DQpoGgDcS0DQtoGgDcQ0DQtoGgDcQ0DQtoGhhuIaBoW0DQg3EtHWhTR1oA3G2ghxo5AG4xBEBd7o0Cj6D9Y7Y7w7xYQEEEkCpYB1BNabnR4b47OZSvomxyJc2xYaKmSwRmHWfkmHLnsyFz0oXxJOJ2xJBZCiK0OYEYvPjSbs1WPJfRXxx42iez1nI8K/7z7ViPevZyWhLoQsnExqTRjyjGPr8Tdc/v8y3gmlfBk3geL0XXKIomdifRlBm0YVNd4nSezEo5qmA7Ok7fyxUvWY492JYZvoykdJYOaDcxsD2RlYVKJnhiaDAokMKjgaKGZ2WRMSlSVWlZOiu7CXYl0kJYhgYI+sxS6B4Zoo13kgZOfIfWGRermiaczGsk9g5ZHGuYMssJ83dAh1XYKTn3s3/b/wDmE/X4FxZXsTMaq2rU7FI8h9TENc5aqFR9S3zjeq7CSm/5sz0Tl6Qz/wChJX+tM10TDXrsPn9B+zPwZSz3gUBl8TNUGo83zibKtiFatyNIvD2Jl/6y/wC1MNnscgZTlf2p284f2zC/kXszK0zUipUkDzEAnJ+JPqIlTOySNZqj/wBKfrDczsvLCQ0wggly2YLABnajH1ivtWLyR7UyEq8pYOfoCYE3pL3I6GHZnZ1P+qdfyjTrHJfZ9HE8z8pYkMxBB0OocV3i1nxeRe3MP4+X8Y9D9I6LfL+Meh+kRP8AhGyz7fWGpt2Yc1NXUpAyfeK3h5IqRZC3S/jHv9IBbpfxp+XzioEhBp3if7kfPeAWFJ/MfbeKUoeRPYs5l6SxQEq/pD+5pDJvhOiVe0RhYMPxf5PlHJV2rViEtK1kYXADsDiq2eYEG0Atkg3yPgPqPpB/xkfAfX9oiTbBNSX7qYKAeBeeEOHbd4izElNC45FxFpRfQnJosVX5/wDH/u/aGjfqtEJ9SYrWcxIkyXIbo2pi3GKJU2ywkXwfzpH/AElm6ExZ2e0JWHSemRjPoGFxq7EFnDFiG0jqkVpGdJ9F2aZoGjOotK/iUOTn5PEqXeawM0nzH0IhaMWxctBEBN5qb/lg+Sm/SCFTHsZpCsIf835eX83nt67O7dx/ESXyOIeaeIe4ESF2M6p9/wBocsllZTlOTnN6gEjTeIlljq/JEMctkPqv9NDMcrUAVYcLAnSqnEXF2zimYCpBYBThxqkjR2zzirlTJYSkrQ6ikElMsq0fMDYROsFvTjd1pIcvhIZsmOR/ePMkk1weipuuWb6zScBwEJD1ABOwfP184YvWxlUrAk4eIHhDk0U9PvWM3Pv+XKNJh7xOqgTQAg7jkz6xY3ZfkoA95OGNya0YOBru32zx5c8OSP1I3jki3qxmfdc0IzoksOHDRiSTXyEWV3SJiFKdeNJdiwLEsRrtCZl7yJpbvaZtwVIPpTX9jDSO0tnJZU9xnVLPXLLL5+WcSeZrlFrRdF3eVpQlBxUSSATQUU4zYxlrJOWuaEomqKQV4WBO5D5AtTPekWd9WqV3Tq/5aiACG4illU9RkNXyzrpN92eVxJUEh2KQlyRRy7OdBlFYVJQdLkiTjZorKDTEmtHY0dmNMRhyYoAjKulKmKGxdpUqBKlu2gRMOQ1JB3z1idLvFM3CU56Agh9aOzxEsORPkqOSLJomk7bQma4ivtd7BIJcOmgGBShiB8JKdaj1hmx3wpYGJUsghXhCgQxAJIUctYI4clWDyRuizTLUpTJzL67Dz84iWgqH+f3jqLelLKMxL7gKAq7Uqd/eGDbkTA+MM7+E7194pRmG0SLMnK+ydOsRJsxZoxrkK1hu13vKQWMxIbRQUCcsjltCU3jLWnEmcBhqaKLdRHSozXJDlHobtKVgZKpmC4Y0cVP3SKy1WiYAcx1V+h8olWy+SxCB3xLufhKgGJcvVhtlFRabzmgVlDMVru+vT1jogpVyc8pK6J/8BbFJCkS1LTqQVGmp5DOGL2uyfLkoXNcBSmzxAKqUscVXSNqbxcWPtDbEyQ0nxYgaqfC5chjuVa6GK2+LdaVyvxZPdIKksasrgIw1JajnpprEcmVyStVY6j4MulNXf5/FD0maSWctyf4oUSKENo7Nm+Y84ds8wpp6dSx9W9h17U2kZT5JU2ykSkr7yYylFKUgKJpizAyHCfbeLzsDNCVTSuYQClDY1N+ZeTnOntGbVa5lGxCtGIGbilI0HZubJl4l2woQlaEBImEAYgqYSQNHBf2GUZuX8zHFNcpGzkz0gLONHjJDrahAq7Mzxh+2k1MyeClQIEpIzeuJZZxTUesaNM+7yCTMkmqT42YKHBrkQHG8V9+2OyKlY5CkFQaqZhXwlQBLYtP/ACJzjX084wyXyTnUpRrgx8uW/wB/KJMteFmzBDNSu8NXmruEhR4nLMKaE/pEm4wJySsuCFBmLaA+sd+T1EI9s5IYpvo5jYlR4nfE+oOddDq+8ImS2yqMwdxof20IO0TbdIRKlrWMSigDhxAZkfyxVXZacYWou2JggsQlkjExYZmvTnGEvWY1yrOiHpckh8IeOGTtDy7QkVbYUD5loROtSUipSnmSA3rAvXw+EzR/+fk+WjgDb9I5GTva+ZwmqEqYcFGYJI8IerbvBF/al4Zyyx06s0d5XiJKQWUSSABibzctQNDtivaUarmgHjGEKUSQlPiDpDA5AKYnahiNOu0qp3S5rj/20qWEu1MTJc10dm82ek9l1t3qpNWIwFSXZhxKSSlm83pHn1P7jfot7BbpKky0pWAkAFlHCXDYQX2JcnkN4k3lb0S0FQKJuXCFhWLiD+E6ZxkUTpTGYVJStHhlKcFeRox575piXMtqpgASUFsQ/DUFYsRFWCiaNSmpfklHJ4Hvx2gvK+cQxKkAFwMTqc1IauVQS+7R030hTEpA4WwkkhIepAbk8QLTYDO4kqJCjQJJaq216U5w2q4ykqAViLYQHYNiDnLz9In25Ji2Jwv4YAAnJLlWrV/l6+0RlXkSQ6CkEDI6eldPWOXZ2YXMKpKV8SwcIpXC6mrQZO+ziHLF2cUpQlJmSkqw5zFBCQpiSSpixcKApWnmU4voasvJnawzJQlYBhSvEOIu5Al0pkAkGm7RXz79QK4Ofi5ttEQ9mTLnKCbQhaaMrCUuSnMJckYSerRW2i4rQ4YJNT+YtqXqBTLcxMcbrhDk2uzTJv8ASEFkMFgpcTD+YNRt46m/QpRJBcAnEFEEMOtdOgjO/wDBrSJLAAnEOEKqzkg7ZtF3YroKVMokJMmYFLSFFQJHhaj0yUIpwl3QJ3wPpv8AQCosQ7KJxrzAGbhjUP5k5QybxSWxFZJIqVM5P/RX9ozsywTkpmEoU3DTGkkYgTUAlwCPlSHzLVLs8sqxhZWWRhqwBVVqjU129Gk7JczVS79lIGJUp3AABVi8eLL8PdPvDNv7QJxKV3akMnIAADiSijy6mtYzc+VNUiT+EviISxBDmi0vlmkkjkeUSkS+EgyVBwGPEkVUG4tA6VZ5secK4qQnkdVRNmX0lSaIWeLxbMCGB7tmrlXKI8q/paFHgO6gSli2Y8FMsoZtUlMgDh7wO5zIFNXy36GIVvshCBOTKUlClMCCWU7vh9FUGUW3zSFs/lF3ZL/Ac92WKUHNqYArNqs8Oz7+xBhLI4kh3P5nPw8vcRSYXQngW/Ck1cvhABIz86QWK2FRmS5SGKmwqXwhk7uKFn6tEvn8Bxk1R6Bc3bkoklKEM6Sk8YDB1GvDU8cUF89tv4mQiSZWDDMSpwvFkhSGPAN36Rl51nmIxhYUFKY0m8PiSSAS4CmCvWHLxs0uQpKUTBNxJQSpYASkrDlJd/DRztHP7cYPZL5NJ5W1wSBbAMBoXIoDWq1MCD/S/URZi8pXAEpYuASS9cZApp+0Vt43WiVMwTFOzOUgsoHJSauzEkB60iPPsSZKyAVq4gQ6SkummQNa6PnFr1EZK+SXkp1RcT7xTKKTMGIFSSCk5Ak5sdNmi2t142cy5YUiYoHCUEJUxDzNXFKKc1ZxGYsNgQZjzsQS7lLlJ8R/tFTpt15eIIUcCVd2kAJScg+J6uSWJPq+tIeSDap8gs1JqjSJvGykJwSyorLFKpikMJTpSczpoN65Qxdl8pKiFpSEswLTcypOGhoX4tNozNnk2lOKbJxISE41LcCmpOdSAKcwImzbUSpON1FkuotUli4H3lHRjyR5rsm2+y1t8tM9kSiVKSSoVKXAAAJxUpiSObGJ9xWNUpCwsMSp8waYUjTmDFJd9qMskpqohbbCiak8jpzhU3tEZ1EcIZbuakNTT6wSfyaRki1vu2I7uanGjEUoYYg5rt0PpFLd6gE0392EVikOgLOZlpc78AV0qTEuSrCiIkdmF02SbTNp1T/3CId4WhTBlEcSRQkUJA0jkwqXRJDunPkX+QMRworC2AUQsMCdAS56U9ouMfkzz5lTgV020rxH8ReZ/MdDBE2bYKng13+pgjbWXg4+PKPaUpivvmZhlTCKHCQORIwj3IirnX9NV4EoT5uo/oPaKy2zJ0wMtbh06hALKBajAnbm0cyZVEAWhLkOCHLZGjlolXb3YmoUUpoSXwjRJOfSGhdEv/THrDky7UhKmRkk5KA0MJSopu0ctVuShKHUMQEonU+CQTQf0mK5S0zFOQa6ijkrWf8AybpFxZ7tIIIlhs3BqX2Zm94s7vuZQJXMHdAgB3csCSGDDfJor3X8GfRQ2SwkKCk94GYuAQR4uW0SrNci3xPMAbNSSAc3qSN9HjVSJUtA/DQs/wA6sXskw4ucPEozfM/JI0+8otZZ/JDaMou4pjgpWnIZpUDQNShiJMuyaCxCebP9KRrZlreg731qfpDIbM956mNPefgizMoupbfmA5KmAe0OIu5YIGKa5cBlTDmD6e0aErGZdhupVIbFoUlRdL0IKVYgWO1AQflCc/uGm/JhVW6eKFXCTniqwLCjvkTCbNOJIGJaACAVJPExopq54SfWNNe10S7QeKdNlOxCDhUkU0WEuOsV6exBBQO8WUKWOIAVBUBRSaPn9I5pRk+ykyOf4dLpwzlJJXVU2jkNLVo4FfN6vFimzWhjKTJmoAQ4JmUUEKK2CslKOLJ/SLjtP/8AzaTIkYpZnKV3gHHMQQQXJow2EVEm0WqVwAlQIIwzHyyzYMOfOOeaa6NG6dMr5lqmoShc1QCFh0uQXSFDbKuh5RYT70ldylE1SzxYkJ8KagvxJAUcxrv5RW/8KmuqWsKwJy/MAFDRqks8SpdxBZZaFMGqwSobAFSXzOh+ZjSMqZLLWVNkzbKEIs8h3P4xBKqKxVJBUaHDVWQ2iGboUckyv7JZ+aYlKllOCWgBIA4SWagFFFqmmZhxUtaSyqH67aEMaHnSOmEyJWRkXIvRQAb8suSG82FPN4hW+5J2FSlz+EBLgpKBQNQgqBJOkXlnJJApUgZVrnVqxb2yyiSHSpTuA9BT70ipZG+BKLPPZa8c1Cpq5i8JlvNVjWUhOF6NiIcOfOLabLnTZ6LRIU/dLIDy1KcgV4SxDgNvqGIBi+tYVNQUKJI3Sog0rUAg9RTzitNyIVVS5r6KEwqCejYhGLhFqmNNp2UV8KPfTFLSHUSRhASBuC5dTPnnEOzz1AjNwXahy38gI09huZZxfjd4yiwK1YUpDsDiLlRUCOFxTR4j25IkYhMlJYEEnvJbF88JWzuNMw4LCMp+lVJr+g3K3Znp9vXiUlRoQktk+oLa/vDbiYHUXbY4f8aCJxssm0TQUTAXBoCHBccPnU5EwWW5lcQJD4mYHRuhrSMnicOuGaRaoizbQlKThZ+T6KSS+1UpEUyJaiscJZxVmFCD+kaq3XKEyUqlqQtZHEkLUFBmbxABwHBrnlGZmy1jcUBbd2aleXqI0ipR4smVpklcoqMpIpwIQ5LB3m5nQcSaxOvu65khKSsIZTJBRNQt3xEeEk6GsQrBZFro+E1CXpiU2XLXlB2gSoTJaWZpSHAbxCvrURabaopzlrY3Z7WQ5GhTnyOJwx8ok2a2uF4ykssspaUrJBJIfEHOQDbRUSp/CSaO49AC/or2jQyrjmolrmFKTLKcR4g7EUp1jRuSj9N2TJ7djyLVQcEnL/TR+iDBFRjPxf7v3jkYe7n/AJn+pFG9m3Yfyv6j6wxMuxZYD4kkuQKBQJ1h+Z3oAJLAihwJIp0htK5vxj+wfSOiMeOWaOQ6bvWDw1rk5A5szkxY2e6FkBWI4ak4UEs2la71AMQUTZvxj0h02mYaKmYuRJIHQu0LReSXItrNiA/CSj+tRc+wp90hShMzJBO5NB60+8oqe+mfGPX6Q2oq3fqTFUiLLObaF7hR3yA9c/ukRSqao+IE/foIhqCvXnHAVtn0yh0IsQFj8wJ9h9T7eecGBWqgT5xR3leSpCQVB3yYPludIy9p7WTSogANt8oG0hpWejSZaiO8cMPDXxEankNtTFSu0F+OYAo5jMM5FXFN+UZCTfC1fE2eZbpCps4nxEn3akckm5S5RqopI2mDgKiuWwq4wqodwRT35QzZ5wCiZalOzvLWCD58PzEYL+MVk5NdTTy2/wAw/Z5swK4FYAGdVWL06xtByXAmkbWbfS5zIn94Ql3ONSS+JTFicOW4gmWFSikyZ5S2YWBkdHAz6RQz70UWNCQGJDbk6ZZwC/EAVDADYQ6T7BsvZV3WwOxlzOePYUpgGfnDarrtYWVmVLUSxH4odJb+dwkjQpiusd9BZGAlI1OX6xcS7Ss5Tl9FH6we14YbeRVpuGZMSBMXiDPhUtBYtWobyf5RJsljmKSJcxJ4QAFd5LmF9WLuqr0ID1NCY4UWn/Um/wByh+sR58merxrmKb4sSm9TSKjCnf7/AMCbR22WGbIUyiQ9QRR+cFota1AYlFThy5zOJQ+kR02dZyJPRRhcyzrAS75apV8SuUXwQOJUDk/oHpr9mLiyW9ISkFSqCtPMb7kRn3Y1I9DEqzoJSogEhhVlMOIa5b+kKgTo7ethlT5pmBIUosx8K/CBnrlz6Rlrxuu0JUBZ2ElJHCF4DSrPSrvqdKRp5YBLUJ2rDwVvXSrv5Pm3KBOh2Y67rpnY5rugZywpWIg1eork3nDUxZlqZakqm4XCUlZUKOxQpIILVYiNwLOQyglTc04h7paOzVS1HiQx3GfoWOXNoznjjN2+ylNox0m3sgOHfEKFAaia1LZneJNgulE1AEogqSEqWy0YgcOVSaUOUaBV1yFHhmkF3DgAgthcVzakRLw7LS5hClqUogUPG/L84hxx195LlySjdaRhWqUnEHOPAzkEVcfWKG+bsTMUVYlJKsIZISxoNgDkN9In2WT3CnTPbN0qkqwly/hCw0NXzfUsMCEqL5h088s99YHBRVspOyLK7OyCgOg1qeNRqwGZ8hFiuYV2dSGCSXQGU7BK2SXD5gAxTWa/QUslyoHZw3+SIfsF4AshLOVroxNSUk5ZVX7w1O+CqRVTJASSkkAg6u/ygi1XbUk8RQFaghTgijGsEUsMvJNo1C72UQRjCBskd2D5YQ/qREQ2vDwgADYpD/26dWiKVH8tOb19dOgENpltoPWHaMyTMtJ2A+ftDXfnRoSRAEqMAhKrQd44Zp5j79ofMk6/fkNI5/DkxQEfvlaQ4hStTDVptcuXnUjQfPy8ol3fb5ZGJRGL8oOQrmeew6wnJIai2R7dZwJZM4moojIAHIr3Oyf8Ri7TZEA6gPt6avG9tNiTNBBU+LM+er7xUo7PJkqCzOWcJdsIqxetctI55OUpWjSqRQ2CWcXChZFHOEsObtSm0SJtinE+AAN8QzegLVy15Rp5d4SlD9Mobs9vR3gSU0J155mFSXLBTXVmcvC5Z9lCSpSEhYDAAkORUOQziudWjqLpmzJJnS8eAFsJS3LhzxaVG/KNX2nvBEwy0FIVUkA6EaiOm9Eps+BFKMwyH8vPWsYe7xZaSszF13BaJgKk4fInPKnI/Q7Qiw3OVniBc0IqWYFxs9DrGhkX3o2bbeu/vE67L2Q9cLktltlXWH749UZ2zXUUmks4dD4hm1RpmPV4sVSJgySD/Qmv9rP7ROlX2khiahWutfs9TEVV7Jq5O3SN8fqEZuKYiz2lf5VpDbzJaD5eIHpEpF5TDQkF6eNJfyZQ/WOSbXLmh1gKqwcfI+Km1Mo5Pu6WASklPIjED1Ap5VMdCyxZOrQ3Y8EsnCVoPw4sQ00UArQZAxLSpSwUKmpU4yHCvIfkIcVcvFWZaAHUoYfiTUNTUZGrsQP0gCpZdKZgVlwKTRiHcguB6RDWP8AWw6q1zEqwzZZIxMFZnMgORUUGsS0yDhUqXxJKdM6KSTTUM9fVoRZrRgYAhSQz4SVJG4AVll+UjSLSw2qWc2TyQGNW0UWdxoTGaWnK5RSSffBRCaIdROGr+8X1vlWVYL94le5QA/8AUMVfPPmYqZlgKRiDKTuKsdjqD82o8aKSZLjRzvwzBSwDmAaH0z8iIQlKdCYSEQpBALgD0f2NDDEdMlJ/N8/rD8qQB4ZhHIu3lr7gQ0pb6Achl7wl/P5iHbCi0SUtxoH9aS/pidJMVtsueTMOIHCr4gEpVkwqQf1gTPY0cHcU9YcFoB8SH5jhPsG9oLbArpnZyXQKmTE8yEuevdt7RmF2iWAQEqDpDkrKiFAF34QB6NSN2lSWZCyP5VHA/vhPU9Izts7MhLhClS8TmqQp3IcgljpuRF45OLtBqnwzLKuhKiTLWhKCThCpsoqAfImjnoIItD2QP+v/APV9FQQv38f6OpZMVcwX93/Rpe+EJ7/aI87Dkkk7qyB8hn1PoIRih6nGWSbWWwvTYMH89+uUdFpaKzHAFw9QstRaDEe8LepMtWFnby9OcRQvd47etgT3TzH7w+BI/LzV98oUqSGuTHG2qBA1fX6RKRaqjExPWn3T1iNOsJTnUvSjeVX+2iHhU5z0rvHOaUaiy2/8PhJorPemQP3pHJ97FTBRUaM36D194rLpsU2cQlALOKmgAep5tyiNbe8lzClaSMJUMiHYlJPtB8iovg2FkqdWyi3XnDMlCkuQoBR0d26iLDshdaLQkqWpnVpmkJLrHUKEVvaK7V2ZaQSVBWLDhBPhUU+uHCesS2n9IaLujsuWtwVqCiNsqCucLYtmS9W22rrF92Ks0spC1HEpQPCasKp96n05RN7QdnyPxJAoaqT6kkRjJxvVHTjjGuUZ6yWbG4D0Gj60eOC7kuCmZMTmGcEehDxddl0lEwultH8swfQU3i1tFwoWVLCjiJDJGWQHXKJ4XDNV7fyjILuRayTLmOrYhgW3Y+8QLRZVyyyyARmno4o20bG6Z4lrUhQUC7OpLAsWodn/AO6J983ZLtCFcIEwBwoUJLUBOxqINlF0ZShD+AxVhtBScQzyqWffP5mLFV+FDpmBqM3nmeYoYqLzuKfK4lkBOwJz8hpQ+mUUU9R1xGmb9Kco6IpUc7VM0K7UlR/DPicMdHzA6xJsVlTmvIswBZR5YsNGpplTZstKCksUqr6NFuuZiT4gmiQajNRB3bQjPy1hSVDTNDKWl8Ms0G7JOuZyfnEsyvjUmWcxiEwH2QQRHn863qCiHOdOX3uYnSL3mlOA4ihwGFa6PzoY0i6XJLReG+VpTRQIc5VHmAabQ9d17qc4SxyoaMTxDCaKP8uX6USrQ4UDQghi5Ob+7Qwi0CWQwBVuDk/IVNKvlWM+b7HwbmbPlKSFBkKOYc4X5E5V5kcxQRDnWhKSRqA+VNfpFRZbaiYMJGQFQGP0+xEJf4dakHdmSdD5kERrKTStEqmahM1JBL03cQoJbWM4bzCdR00+6xLlXrQFQZOF/NttP8iMfefgvVF1NnYtAFDMpo/mnIdG8oS0VU28mGIVeoHL9qw8m8mA5v0YEtC+0c2GqJ6nHOOy7QpNEqYHMGoPmk0MJk2pJdxptz12iamyBQdICqOQMx5pz65c43x5VLgmUSP341lyzz/EHsFgDoIIX3CYI0tElTheFCVCwYMUUSNmVB3YGZEO4tBVVGABJJNAABmTtD9hsKlTilY8B4gCFV0S4JBJND5GHYE27LuAHer2BSMs/CfM+3yi2qxmYoqKqktk1AW3yEW95z6YdE1JD+KhPKjp99or0zDmxLg5MXyIcjKkc+SXNGsFxZT2m6qVpyPppEBdwlQOD1BHUVMWd6g6EsaN05dN4jWKcpJ8W25G+VYhMTnzQ/2dk9yohVAakUbbbKNFe9wSrUlGMqBS7KFKGjHqEnpGYvKaygvkBQGNPc1v7xCU5k4gfQl/nHHKclNmkHboz3ZyzizTloJOdPKlTs/D0AjXWizS7TLwTEhSTy94zHa+zrRMTMGmbcz/AI6qix7PXnjAGdKHfI/r7Qpyd2XDwV6bGbCvTu1TFMRVgGIfbMjpGlsVuCts/aG7/u02iRhB4hloxoAfl0J8xjrkvEy1ss8QCcQagB4j1q0J2+Sk0nRrb/SUp71DUqphoGJPJs+sM2O9AohncEOOv7xYy8MxBCqhQqnQua01jM9pbAZCkzUKUQpRSX3IKgfc+WGC7B8F7eVi79IKSAsJUATo5Spj5lA9YrpFsXLm93MZ26HYj1MJuC8ypyTyrrQsf9vtFtbrAielJNG1Aqw0fZ2iex/gLCUTEYVgKDetGrGc7V9nvwcVmQ6gUukKI4UpbhBoC4Dn94LPeBklSFA0qH+EkkdAxD8o0dhteIAjWvlv7w4zcWDipI8oXLmjx2dRABqUVffEA+8O2qcUpHDmU0YhvHoY398XcooKpSykpGJglJfClXCX0JKa84x9rvqbJUqXOQgqzqKNWoFKEx1Kal1ZzyjXZSEync4ixIZwPvOJOOWpsK1AbFOT5hxT/MTZ19WdQOKzpJejMGHm2flCbKmxzjgCFyiTQhRYnIDItnGn5k/mRnegIIfnoDlpr51jv8Ks8SGUU6YgC+pZwcj9vF2js2lDhK1cT1LHCWw08wT6REtnZ2aGEpSW1fNR3rl5Qld8Fasp7OuaVqZCndyliczn90pC2mhypCgBuCOWo+2h5dy2mjocjFkUkMWyLuIuLoueYpJTPKgkgDDiz3diQNN35NVuTEk7M7aQoVyceo8/PTdtoa78kAO+HIEeZ9NI3FhsCSjCRiQxOFTEAk5gaFwas/Rorry7PyRkVS3Ob4kM2bOVOC2+eVIaSG0yjsU1zhNA5autadHI6vFilYlg4mIcgepb9IjJlGWCkgKS5UCmoI8Lj70hq0TQoOoHhq+eru3MGMpR5H0XdknJLkZHNtKHP5dInC1gM2em9MjGTl2kpIYnWunOn3lFtJtYVgVkQS4yGvziGnF2h7fBfGZuYIqO/XoC3Nv1givdYWia0ImKb9eUEEegYDNoQlkkKckOUgFkOaAqPiU1SwbmY1XZ2zYUSxRyMZO5IdPth9IIIEKREK3KzqXVkzOakn7zhBT0DAvQ4g1AaO7vWhFKwQRyy7OhEa8EgJfOpNX0FYoROD1pvSrOG9oIIlGOTsuZlnStNQQG0Ome5+e9IYuW0GTOEsjMluqX9w0EEc+ZLs0XDTLDtFa8WEFjWoO7M+X0iouyZ3c5AYgFW74Sabnn6QQQd4y2/qNzY7TiSFb/AKgR55fFlwTVqD1UrZiMXI8jBBE4/lF5VwX3Z69MQCTX/IP6iF9sFqXJCQW4sRPJKFH3ggica+uinzAzF0TTLUAC/PKtKCvONvYbe8txseXxfqIIIMiqRGJ8UUHaZbqKw4UVYXo2BJUS+vpVzCLhvViHfCaU0AGYHUUggipJahdSNhKtFOYLebFvnGcv255NomFZDqZIJBZksSCd2EEEV6d82XPoprT2NQaJWpJdgCHBUwLOMvEKxV224FyHKlpOHRiKioDj5wQR1rnsxpDFlviYhISlTV2BLkgmpBOXOLCx9qCFfiHEk5sC4zNNM4IInRWZmqkT0LDpLjqMs9IkJggibNV0MWc4ZeI5BLk7AJc/rEa+EKUhkNk5BLMwNQWNYIILKMR/FKBorLcc20hSJrKZ2zBo7e/6wQRbSMhpCnP8ozPLptUxZWezYk1OgPufeCCM58Dj2TJdlS1X9/0MEEEY0a6rwf/Z"/>
          <p:cNvSpPr>
            <a:spLocks noChangeAspect="1" noChangeArrowheads="1"/>
          </p:cNvSpPr>
          <p:nvPr/>
        </p:nvSpPr>
        <p:spPr bwMode="auto">
          <a:xfrm>
            <a:off x="155575" y="-2438400"/>
            <a:ext cx="7620000" cy="5086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0" name="Picture 6" descr="http://mesadelsolnm.com/wp-content/uploads/2013/10/aperture-suns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060848"/>
            <a:ext cx="4462242" cy="297854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464496" y="4725144"/>
            <a:ext cx="4644008" cy="307777"/>
          </a:xfrm>
          <a:prstGeom prst="rect">
            <a:avLst/>
          </a:prstGeom>
          <a:noFill/>
        </p:spPr>
        <p:txBody>
          <a:bodyPr wrap="square" rtlCol="0">
            <a:spAutoFit/>
          </a:bodyPr>
          <a:lstStyle/>
          <a:p>
            <a:pPr algn="r"/>
            <a:r>
              <a:rPr lang="fr-BE" sz="1400" b="1" dirty="0" smtClean="0">
                <a:solidFill>
                  <a:schemeClr val="bg1"/>
                </a:solidFill>
              </a:rPr>
              <a:t>Mesa </a:t>
            </a:r>
            <a:r>
              <a:rPr lang="fr-BE" sz="1400" b="1" dirty="0" err="1" smtClean="0">
                <a:solidFill>
                  <a:schemeClr val="bg1"/>
                </a:solidFill>
              </a:rPr>
              <a:t>del</a:t>
            </a:r>
            <a:r>
              <a:rPr lang="fr-BE" sz="1400" b="1" dirty="0" smtClean="0">
                <a:solidFill>
                  <a:schemeClr val="bg1"/>
                </a:solidFill>
              </a:rPr>
              <a:t> Sol, </a:t>
            </a:r>
            <a:r>
              <a:rPr lang="en-GB" sz="1400" b="1" dirty="0">
                <a:solidFill>
                  <a:schemeClr val="bg1"/>
                </a:solidFill>
              </a:rPr>
              <a:t>Albuquerque </a:t>
            </a:r>
            <a:r>
              <a:rPr lang="en-GB" sz="1400" b="1" dirty="0" smtClean="0">
                <a:solidFill>
                  <a:schemeClr val="bg1"/>
                </a:solidFill>
              </a:rPr>
              <a:t>, Nouveau-</a:t>
            </a:r>
            <a:r>
              <a:rPr lang="en-GB" sz="1400" b="1" dirty="0" err="1">
                <a:solidFill>
                  <a:schemeClr val="bg1"/>
                </a:solidFill>
              </a:rPr>
              <a:t>M</a:t>
            </a:r>
            <a:r>
              <a:rPr lang="en-GB" sz="1400" b="1" dirty="0" err="1" smtClean="0">
                <a:solidFill>
                  <a:schemeClr val="bg1"/>
                </a:solidFill>
              </a:rPr>
              <a:t>exique</a:t>
            </a:r>
            <a:r>
              <a:rPr lang="en-GB" sz="1400" b="1" dirty="0" smtClean="0">
                <a:solidFill>
                  <a:schemeClr val="bg1"/>
                </a:solidFill>
              </a:rPr>
              <a:t> </a:t>
            </a:r>
            <a:endParaRPr lang="en-GB" sz="1400" b="1" dirty="0">
              <a:solidFill>
                <a:schemeClr val="bg1"/>
              </a:solidFill>
            </a:endParaRPr>
          </a:p>
        </p:txBody>
      </p:sp>
      <p:sp>
        <p:nvSpPr>
          <p:cNvPr id="5" name="ZoneTexte 4"/>
          <p:cNvSpPr txBox="1"/>
          <p:nvPr/>
        </p:nvSpPr>
        <p:spPr>
          <a:xfrm>
            <a:off x="35496" y="3114082"/>
            <a:ext cx="4344417" cy="307777"/>
          </a:xfrm>
          <a:prstGeom prst="rect">
            <a:avLst/>
          </a:prstGeom>
          <a:noFill/>
        </p:spPr>
        <p:txBody>
          <a:bodyPr wrap="square" rtlCol="0">
            <a:spAutoFit/>
          </a:bodyPr>
          <a:lstStyle/>
          <a:p>
            <a:r>
              <a:rPr lang="fr-BE" sz="1400" b="1" dirty="0" smtClean="0">
                <a:solidFill>
                  <a:schemeClr val="bg1"/>
                </a:solidFill>
              </a:rPr>
              <a:t>Stade de hockey, Détroit, </a:t>
            </a:r>
            <a:r>
              <a:rPr lang="en-GB" sz="1400" b="1" dirty="0">
                <a:solidFill>
                  <a:schemeClr val="bg1"/>
                </a:solidFill>
              </a:rPr>
              <a:t>Michigan</a:t>
            </a:r>
          </a:p>
        </p:txBody>
      </p:sp>
      <p:pic>
        <p:nvPicPr>
          <p:cNvPr id="1032" name="Picture 8" descr="http://blog.placeilive.com/wp-content/uploads/ChicagoAir_85-600x37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3789040"/>
            <a:ext cx="4766726" cy="297920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59339" y="6453336"/>
            <a:ext cx="4344417" cy="307777"/>
          </a:xfrm>
          <a:prstGeom prst="rect">
            <a:avLst/>
          </a:prstGeom>
          <a:noFill/>
        </p:spPr>
        <p:txBody>
          <a:bodyPr wrap="square" rtlCol="0">
            <a:spAutoFit/>
          </a:bodyPr>
          <a:lstStyle/>
          <a:p>
            <a:r>
              <a:rPr lang="en-GB" sz="1400" b="1" dirty="0">
                <a:solidFill>
                  <a:schemeClr val="bg1"/>
                </a:solidFill>
              </a:rPr>
              <a:t>Chicago 'L</a:t>
            </a:r>
            <a:r>
              <a:rPr lang="en-GB" sz="1400" b="1" dirty="0" smtClean="0">
                <a:solidFill>
                  <a:schemeClr val="bg1"/>
                </a:solidFill>
              </a:rPr>
              <a:t>'</a:t>
            </a:r>
            <a:r>
              <a:rPr lang="fr-BE" sz="1400" b="1" dirty="0" smtClean="0">
                <a:solidFill>
                  <a:schemeClr val="bg1"/>
                </a:solidFill>
              </a:rPr>
              <a:t>, Chicago, </a:t>
            </a:r>
            <a:r>
              <a:rPr lang="en-GB" sz="1400" b="1" dirty="0" smtClean="0">
                <a:solidFill>
                  <a:schemeClr val="bg1"/>
                </a:solidFill>
              </a:rPr>
              <a:t>Illinois</a:t>
            </a:r>
            <a:endParaRPr lang="en-GB" sz="1400" b="1" dirty="0">
              <a:solidFill>
                <a:schemeClr val="bg1"/>
              </a:solidFill>
            </a:endParaRPr>
          </a:p>
        </p:txBody>
      </p:sp>
    </p:spTree>
    <p:extLst>
      <p:ext uri="{BB962C8B-B14F-4D97-AF65-F5344CB8AC3E}">
        <p14:creationId xmlns:p14="http://schemas.microsoft.com/office/powerpoint/2010/main" val="28657216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té">
  <a:themeElements>
    <a:clrScheme name="Personnalisé 1">
      <a:dk1>
        <a:srgbClr val="292934"/>
      </a:dk1>
      <a:lt1>
        <a:srgbClr val="FFFFFF"/>
      </a:lt1>
      <a:dk2>
        <a:srgbClr val="7D236B"/>
      </a:dk2>
      <a:lt2>
        <a:srgbClr val="F3F2DC"/>
      </a:lt2>
      <a:accent1>
        <a:srgbClr val="D51966"/>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té">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1360</TotalTime>
  <Words>881</Words>
  <Application>Microsoft Office PowerPoint</Application>
  <PresentationFormat>Affichage à l'écran (4:3)</PresentationFormat>
  <Paragraphs>158</Paragraphs>
  <Slides>23</Slides>
  <Notes>3</Notes>
  <HiddenSlides>2</HiddenSlides>
  <MMClips>0</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Clarté</vt:lpstr>
      <vt:lpstr>Le jeu pour régénérer la ville?  </vt:lpstr>
      <vt:lpstr>SimsCity ValueCap</vt:lpstr>
      <vt:lpstr>Régénération urbaine</vt:lpstr>
      <vt:lpstr>Partenariat privé-privé</vt:lpstr>
      <vt:lpstr>Remembrement-relotissement</vt:lpstr>
      <vt:lpstr>Partenariat privé-privé</vt:lpstr>
      <vt:lpstr>Présentation PowerPoint</vt:lpstr>
      <vt:lpstr>Partenariat privé-privé</vt:lpstr>
      <vt:lpstr>Présentation PowerPoint</vt:lpstr>
      <vt:lpstr>Culture d’aménagement</vt:lpstr>
      <vt:lpstr>Culture d’aménagement</vt:lpstr>
      <vt:lpstr>Culture d’aménagement</vt:lpstr>
      <vt:lpstr>Théorie des jeux</vt:lpstr>
      <vt:lpstr>Le dilemme du prisonnier</vt:lpstr>
      <vt:lpstr>Le dilemme du prisonnier</vt:lpstr>
      <vt:lpstr>Le dilemme du prisonnier</vt:lpstr>
      <vt:lpstr>Théorie des jeux</vt:lpstr>
      <vt:lpstr>Jeu de confiance simultanée</vt:lpstr>
      <vt:lpstr>Question de recherche</vt:lpstr>
      <vt:lpstr>SimsCity ValueCap</vt:lpstr>
      <vt:lpstr>Merci pour votre attention</vt:lpstr>
      <vt:lpstr>Jeu de la bombe</vt:lpstr>
      <vt:lpstr>Jeu du bien public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jeu pour régénérer la ville?</dc:title>
  <dc:creator>Perrine</dc:creator>
  <cp:lastModifiedBy>Perrine Dethier</cp:lastModifiedBy>
  <cp:revision>56</cp:revision>
  <dcterms:created xsi:type="dcterms:W3CDTF">2015-05-07T12:07:16Z</dcterms:created>
  <dcterms:modified xsi:type="dcterms:W3CDTF">2015-06-08T14:25:56Z</dcterms:modified>
</cp:coreProperties>
</file>