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5" r:id="rId1"/>
  </p:sldMasterIdLst>
  <p:notesMasterIdLst>
    <p:notesMasterId r:id="rId38"/>
  </p:notesMasterIdLst>
  <p:handoutMasterIdLst>
    <p:handoutMasterId r:id="rId39"/>
  </p:handoutMasterIdLst>
  <p:sldIdLst>
    <p:sldId id="256" r:id="rId2"/>
    <p:sldId id="370" r:id="rId3"/>
    <p:sldId id="302" r:id="rId4"/>
    <p:sldId id="384" r:id="rId5"/>
    <p:sldId id="301" r:id="rId6"/>
    <p:sldId id="268" r:id="rId7"/>
    <p:sldId id="376" r:id="rId8"/>
    <p:sldId id="396" r:id="rId9"/>
    <p:sldId id="390" r:id="rId10"/>
    <p:sldId id="294" r:id="rId11"/>
    <p:sldId id="399" r:id="rId12"/>
    <p:sldId id="397" r:id="rId13"/>
    <p:sldId id="350" r:id="rId14"/>
    <p:sldId id="398" r:id="rId15"/>
    <p:sldId id="283" r:id="rId16"/>
    <p:sldId id="272" r:id="rId17"/>
    <p:sldId id="258" r:id="rId18"/>
    <p:sldId id="321" r:id="rId19"/>
    <p:sldId id="372" r:id="rId20"/>
    <p:sldId id="374" r:id="rId21"/>
    <p:sldId id="393" r:id="rId22"/>
    <p:sldId id="380" r:id="rId23"/>
    <p:sldId id="261" r:id="rId24"/>
    <p:sldId id="333" r:id="rId25"/>
    <p:sldId id="364" r:id="rId26"/>
    <p:sldId id="334" r:id="rId27"/>
    <p:sldId id="354" r:id="rId28"/>
    <p:sldId id="383" r:id="rId29"/>
    <p:sldId id="260" r:id="rId30"/>
    <p:sldId id="394" r:id="rId31"/>
    <p:sldId id="377" r:id="rId32"/>
    <p:sldId id="385" r:id="rId33"/>
    <p:sldId id="386" r:id="rId34"/>
    <p:sldId id="378" r:id="rId35"/>
    <p:sldId id="381" r:id="rId36"/>
    <p:sldId id="391" r:id="rId37"/>
  </p:sldIdLst>
  <p:sldSz cx="9144000" cy="6858000" type="screen4x3"/>
  <p:notesSz cx="67945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9FDEF5"/>
    <a:srgbClr val="DCF6FA"/>
    <a:srgbClr val="6EDD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227" autoAdjust="0"/>
    <p:restoredTop sz="83833" autoAdjust="0"/>
  </p:normalViewPr>
  <p:slideViewPr>
    <p:cSldViewPr>
      <p:cViewPr>
        <p:scale>
          <a:sx n="75" d="100"/>
          <a:sy n="75" d="100"/>
        </p:scale>
        <p:origin x="880" y="-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DBC8B815-95B4-47D7-B593-D856D330DFE6}" type="datetimeFigureOut">
              <a:rPr lang="en-US"/>
              <a:pPr>
                <a:defRPr/>
              </a:pPr>
              <a:t>6/2/2015</a:t>
            </a:fld>
            <a:endParaRPr lang="en-US"/>
          </a:p>
        </p:txBody>
      </p:sp>
      <p:sp>
        <p:nvSpPr>
          <p:cNvPr id="1065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1070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1070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7347494-7E03-41AF-B737-47D4E5218DD8}" type="slidenum">
              <a:rPr lang="en-US" altLang="en-US"/>
              <a:pPr/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22820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F68520EF-A0FF-4360-9D45-10C990007BF8}" type="datetimeFigureOut">
              <a:rPr lang="en-US"/>
              <a:pPr>
                <a:defRPr/>
              </a:pPr>
              <a:t>6/2/2015</a:t>
            </a:fld>
            <a:endParaRPr lang="en-US"/>
          </a:p>
        </p:txBody>
      </p:sp>
      <p:sp>
        <p:nvSpPr>
          <p:cNvPr id="665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20750" y="742950"/>
            <a:ext cx="4953000" cy="3714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05350"/>
            <a:ext cx="4981575" cy="445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Cliquez pour modifier les styles du texte du masque</a:t>
            </a:r>
          </a:p>
          <a:p>
            <a:pPr lvl="1"/>
            <a:r>
              <a:rPr lang="en-US" noProof="0" smtClean="0"/>
              <a:t>Deuxième niveau</a:t>
            </a:r>
          </a:p>
          <a:p>
            <a:pPr lvl="2"/>
            <a:r>
              <a:rPr lang="en-US" noProof="0" smtClean="0"/>
              <a:t>Troisième niveau</a:t>
            </a:r>
          </a:p>
          <a:p>
            <a:pPr lvl="3"/>
            <a:r>
              <a:rPr lang="en-US" noProof="0" smtClean="0"/>
              <a:t>Quatrième niveau</a:t>
            </a:r>
          </a:p>
          <a:p>
            <a:pPr lvl="4"/>
            <a:r>
              <a:rPr lang="en-US" noProof="0" smtClean="0"/>
              <a:t>Cinquième niveau</a:t>
            </a:r>
          </a:p>
        </p:txBody>
      </p:sp>
      <p:sp>
        <p:nvSpPr>
          <p:cNvPr id="55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10700"/>
            <a:ext cx="2944813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5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10700"/>
            <a:ext cx="2944812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FC2BB65-EA5A-4450-83A0-D55D80F0DD7F}" type="slidenum">
              <a:rPr lang="en-US" altLang="en-US"/>
              <a:pPr/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6886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 smtClean="0"/>
          </a:p>
        </p:txBody>
      </p:sp>
    </p:spTree>
    <p:extLst>
      <p:ext uri="{BB962C8B-B14F-4D97-AF65-F5344CB8AC3E}">
        <p14:creationId xmlns:p14="http://schemas.microsoft.com/office/powerpoint/2010/main" val="7619255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 smtClean="0"/>
          </a:p>
        </p:txBody>
      </p:sp>
    </p:spTree>
    <p:extLst>
      <p:ext uri="{BB962C8B-B14F-4D97-AF65-F5344CB8AC3E}">
        <p14:creationId xmlns:p14="http://schemas.microsoft.com/office/powerpoint/2010/main" val="20162941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 smtClean="0"/>
          </a:p>
        </p:txBody>
      </p:sp>
    </p:spTree>
    <p:extLst>
      <p:ext uri="{BB962C8B-B14F-4D97-AF65-F5344CB8AC3E}">
        <p14:creationId xmlns:p14="http://schemas.microsoft.com/office/powerpoint/2010/main" val="25605418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Approx 66% of the emitted energy comes from electrons below 300eV</a:t>
            </a:r>
          </a:p>
        </p:txBody>
      </p:sp>
    </p:spTree>
    <p:extLst>
      <p:ext uri="{BB962C8B-B14F-4D97-AF65-F5344CB8AC3E}">
        <p14:creationId xmlns:p14="http://schemas.microsoft.com/office/powerpoint/2010/main" val="11752700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 smtClean="0"/>
          </a:p>
        </p:txBody>
      </p:sp>
    </p:spTree>
    <p:extLst>
      <p:ext uri="{BB962C8B-B14F-4D97-AF65-F5344CB8AC3E}">
        <p14:creationId xmlns:p14="http://schemas.microsoft.com/office/powerpoint/2010/main" val="8772313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 smtClean="0"/>
          </a:p>
        </p:txBody>
      </p:sp>
    </p:spTree>
    <p:extLst>
      <p:ext uri="{BB962C8B-B14F-4D97-AF65-F5344CB8AC3E}">
        <p14:creationId xmlns:p14="http://schemas.microsoft.com/office/powerpoint/2010/main" val="23160257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 smtClean="0"/>
          </a:p>
        </p:txBody>
      </p:sp>
    </p:spTree>
    <p:extLst>
      <p:ext uri="{BB962C8B-B14F-4D97-AF65-F5344CB8AC3E}">
        <p14:creationId xmlns:p14="http://schemas.microsoft.com/office/powerpoint/2010/main" val="2581929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 smtClean="0"/>
          </a:p>
        </p:txBody>
      </p:sp>
    </p:spTree>
    <p:extLst>
      <p:ext uri="{BB962C8B-B14F-4D97-AF65-F5344CB8AC3E}">
        <p14:creationId xmlns:p14="http://schemas.microsoft.com/office/powerpoint/2010/main" val="34854086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The footprint contour is the locus of the points magnetically connected to Io’s orbit =&gt; constraint on the internal magnetic field models </a:t>
            </a:r>
          </a:p>
        </p:txBody>
      </p:sp>
    </p:spTree>
    <p:extLst>
      <p:ext uri="{BB962C8B-B14F-4D97-AF65-F5344CB8AC3E}">
        <p14:creationId xmlns:p14="http://schemas.microsoft.com/office/powerpoint/2010/main" val="38585960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 smtClean="0"/>
          </a:p>
        </p:txBody>
      </p:sp>
    </p:spTree>
    <p:extLst>
      <p:ext uri="{BB962C8B-B14F-4D97-AF65-F5344CB8AC3E}">
        <p14:creationId xmlns:p14="http://schemas.microsoft.com/office/powerpoint/2010/main" val="39661749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4755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Calcium chromospheric lines enhenced periodically </a:t>
            </a:r>
          </a:p>
          <a:p>
            <a:r>
              <a:rPr lang="en-US" altLang="en-US" smtClean="0"/>
              <a:t>Proposed to explain the Ha et Hb emission lines for White Dwarf GD356</a:t>
            </a:r>
          </a:p>
        </p:txBody>
      </p:sp>
      <p:sp>
        <p:nvSpPr>
          <p:cNvPr id="74756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3235C9B-563F-4AF4-995A-584EC438DC9B}" type="slidenum">
              <a:rPr lang="en-US" altLang="en-US"/>
              <a:pPr eaLnBrk="1" hangingPunct="1"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8464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FR" altLang="en-US" smtClean="0"/>
              <a:t>2 visions of the problem: a direct current that flows between Io and Jupiter and a perturbations that propagates along the field lines and which is embedded in the plasma stream. The views here are fixed relative to Io.</a:t>
            </a:r>
          </a:p>
        </p:txBody>
      </p:sp>
    </p:spTree>
    <p:extLst>
      <p:ext uri="{BB962C8B-B14F-4D97-AF65-F5344CB8AC3E}">
        <p14:creationId xmlns:p14="http://schemas.microsoft.com/office/powerpoint/2010/main" val="37693595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Espace réservé des commentaires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fr-BE" altLang="en-US" smtClean="0"/>
              <a:t>Alfvén waves filamentation is necessary to explain how the energy escapes from the torus</a:t>
            </a:r>
          </a:p>
          <a:p>
            <a:r>
              <a:rPr lang="fr-BE" altLang="en-US" smtClean="0"/>
              <a:t>Inertial Alfvén waves can account for the bi-directionnal electron acceleration </a:t>
            </a:r>
          </a:p>
          <a:p>
            <a:endParaRPr lang="fr-BE" altLang="en-US" smtClean="0"/>
          </a:p>
        </p:txBody>
      </p:sp>
      <p:sp>
        <p:nvSpPr>
          <p:cNvPr id="101380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367E514-9E18-4B7C-BC08-88DB7305E7C4}" type="slidenum">
              <a:rPr lang="en-US" altLang="en-US"/>
              <a:pPr eaLnBrk="1" hangingPunct="1"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3881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en-US" smtClean="0"/>
          </a:p>
        </p:txBody>
      </p:sp>
    </p:spTree>
    <p:extLst>
      <p:ext uri="{BB962C8B-B14F-4D97-AF65-F5344CB8AC3E}">
        <p14:creationId xmlns:p14="http://schemas.microsoft.com/office/powerpoint/2010/main" val="301005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We had the opportunity to observe both hemisphere quasi simultaneously.</a:t>
            </a:r>
          </a:p>
        </p:txBody>
      </p:sp>
    </p:spTree>
    <p:extLst>
      <p:ext uri="{BB962C8B-B14F-4D97-AF65-F5344CB8AC3E}">
        <p14:creationId xmlns:p14="http://schemas.microsoft.com/office/powerpoint/2010/main" val="1466476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fr-FR" smtClean="0"/>
              <a:t>Cliquez pour modifier le style des sous-titres du masque</a:t>
            </a:r>
            <a:endParaRPr lang="en-US"/>
          </a:p>
        </p:txBody>
      </p:sp>
      <p:sp>
        <p:nvSpPr>
          <p:cNvPr id="7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r>
              <a:rPr lang="fr-FR"/>
              <a:t>Bertrand Bonfond CSL 11/04/08</a:t>
            </a:r>
            <a:endParaRPr lang="en-US" dirty="0"/>
          </a:p>
        </p:txBody>
      </p:sp>
      <p:sp>
        <p:nvSpPr>
          <p:cNvPr id="10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24E0067-8EC4-414E-BC64-347AE455A59E}" type="slidenum">
              <a:rPr lang="en-US" altLang="en-US"/>
              <a:pPr/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35688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Bertrand Bonfond CSL 11/04/08</a:t>
            </a:r>
            <a:endParaRPr lang="en-US" dirty="0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8D0CB4-AA9C-4AC4-AC01-E5469291D5F1}" type="slidenum">
              <a:rPr lang="en-US" altLang="en-US"/>
              <a:pPr/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1829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Bertrand Bonfond CSL 11/04/08</a:t>
            </a:r>
            <a:endParaRPr lang="en-US" dirty="0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fld id="{5890FB76-3A0F-484D-9E0F-117CAA7A3F78}" type="slidenum">
              <a:rPr lang="en-US" altLang="en-US"/>
              <a:pPr/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76472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Bertrand Bonfond CSL 11/04/08</a:t>
            </a:r>
            <a:endParaRPr lang="en-US" dirty="0"/>
          </a:p>
        </p:txBody>
      </p:sp>
      <p:sp>
        <p:nvSpPr>
          <p:cNvPr id="5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B49277-DE22-4C47-BBA9-3407B46D67A9}" type="slidenum">
              <a:rPr lang="en-US" altLang="en-US"/>
              <a:pPr/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1050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7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Bertrand Bonfond CSL 11/04/08</a:t>
            </a:r>
            <a:endParaRPr lang="en-US" dirty="0"/>
          </a:p>
        </p:txBody>
      </p:sp>
      <p:sp>
        <p:nvSpPr>
          <p:cNvPr id="8" name="Espace réservé du numéro de diapositive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/>
            </a:lvl1pPr>
          </a:lstStyle>
          <a:p>
            <a:fld id="{CAD75BBF-95F7-4F06-97BE-DDAA9C328A6C}" type="slidenum">
              <a:rPr lang="en-US" altLang="en-US"/>
              <a:pPr/>
              <a:t>‹N°›</a:t>
            </a:fld>
            <a:endParaRPr lang="en-US" altLang="en-US"/>
          </a:p>
        </p:txBody>
      </p:sp>
      <p:sp>
        <p:nvSpPr>
          <p:cNvPr id="9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2801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Bertrand Bonfond CSL 11/04/08</a:t>
            </a:r>
            <a:endParaRPr lang="en-US" dirty="0"/>
          </a:p>
        </p:txBody>
      </p:sp>
      <p:sp>
        <p:nvSpPr>
          <p:cNvPr id="6" name="Espace réservé du numéro de diapositive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7467F56-48DE-4BF4-AE8E-4C0399070710}" type="slidenum">
              <a:rPr lang="en-US" altLang="en-US"/>
              <a:pPr/>
              <a:t>‹N°›</a:t>
            </a:fld>
            <a:endParaRPr lang="en-US" altLang="en-US"/>
          </a:p>
        </p:txBody>
      </p:sp>
      <p:sp>
        <p:nvSpPr>
          <p:cNvPr id="7" name="Espace réservé du pied de page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557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7" name="Espace réservé de la date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Bertrand Bonfond CSL 11/04/08</a:t>
            </a:r>
            <a:endParaRPr lang="en-US" dirty="0"/>
          </a:p>
        </p:txBody>
      </p:sp>
      <p:sp>
        <p:nvSpPr>
          <p:cNvPr id="8" name="Espace réservé du numéro de diapositive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7403329-BF24-4E6A-83A4-43C75381D96C}" type="slidenum">
              <a:rPr lang="en-US" altLang="en-US"/>
              <a:pPr/>
              <a:t>‹N°›</a:t>
            </a:fld>
            <a:endParaRPr lang="en-US" altLang="en-US"/>
          </a:p>
        </p:txBody>
      </p:sp>
      <p:sp>
        <p:nvSpPr>
          <p:cNvPr id="9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6721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Bertrand Bonfond CSL 11/04/08</a:t>
            </a:r>
            <a:endParaRPr lang="en-US" dirty="0"/>
          </a:p>
        </p:txBody>
      </p:sp>
      <p:sp>
        <p:nvSpPr>
          <p:cNvPr id="4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7FEE6C-2525-4EC7-82BE-89FE647A1591}" type="slidenum">
              <a:rPr lang="en-US" altLang="en-US"/>
              <a:pPr/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5020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Bertrand Bonfond CSL 11/04/08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AE8E61C-F157-4C7F-9EBD-6B7C4E0E0BF3}" type="slidenum">
              <a:rPr lang="en-US" altLang="en-US"/>
              <a:pPr/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8570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5" name="Espace réservé de la date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Bertrand Bonfond CSL 11/04/08</a:t>
            </a:r>
            <a:endParaRPr lang="en-US" dirty="0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ce réservé du numéro de diapositive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F8A026-411F-4A77-AD0D-0B322C44DC07}" type="slidenum">
              <a:rPr lang="en-US" altLang="en-US"/>
              <a:pPr/>
              <a:t>‹N°›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10579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fr-FR" smtClean="0"/>
              <a:t>Cliquez pour modifier le style du titre</a:t>
            </a:r>
            <a:endParaRPr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fr-FR" noProof="0" smtClean="0"/>
              <a:t>Cliquez sur l'icône pour ajouter une image</a:t>
            </a:r>
            <a:endParaRPr lang="en-US" noProof="0" dirty="0"/>
          </a:p>
        </p:txBody>
      </p:sp>
      <p:sp>
        <p:nvSpPr>
          <p:cNvPr id="9" name="Espace réservé de la date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Bertrand Bonfond CSL 11/04/08</a:t>
            </a:r>
            <a:endParaRPr lang="en-US" dirty="0"/>
          </a:p>
        </p:txBody>
      </p:sp>
      <p:sp>
        <p:nvSpPr>
          <p:cNvPr id="10" name="Espace réservé du numéro de diapositive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/>
          <a:lstStyle>
            <a:lvl1pPr>
              <a:defRPr sz="2800"/>
            </a:lvl1pPr>
          </a:lstStyle>
          <a:p>
            <a:fld id="{CE558474-418C-4C8C-9573-7929EDB86844}" type="slidenum">
              <a:rPr lang="en-US" altLang="en-US"/>
              <a:pPr/>
              <a:t>‹N°›</a:t>
            </a:fld>
            <a:endParaRPr lang="en-US" altLang="en-US"/>
          </a:p>
        </p:txBody>
      </p:sp>
      <p:sp>
        <p:nvSpPr>
          <p:cNvPr id="11" name="Espace réservé du pied de page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236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 style du titre</a:t>
            </a:r>
            <a:endParaRPr lang="en-US" altLang="en-US" smtClean="0"/>
          </a:p>
        </p:txBody>
      </p:sp>
      <p:sp>
        <p:nvSpPr>
          <p:cNvPr id="1027" name="Espace réservé du texte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en-US" smtClean="0"/>
              <a:t>Cliquez pour modifier les styles du texte du masque</a:t>
            </a:r>
          </a:p>
          <a:p>
            <a:pPr lvl="1"/>
            <a:r>
              <a:rPr lang="fr-FR" altLang="en-US" smtClean="0"/>
              <a:t>Deuxième niveau</a:t>
            </a:r>
          </a:p>
          <a:p>
            <a:pPr lvl="2"/>
            <a:r>
              <a:rPr lang="fr-FR" altLang="en-US" smtClean="0"/>
              <a:t>Troisième niveau</a:t>
            </a:r>
          </a:p>
          <a:p>
            <a:pPr lvl="3"/>
            <a:r>
              <a:rPr lang="fr-FR" altLang="en-US" smtClean="0"/>
              <a:t>Quatrième niveau</a:t>
            </a:r>
          </a:p>
          <a:p>
            <a:pPr lvl="4"/>
            <a:r>
              <a:rPr lang="fr-FR" altLang="en-US" smtClean="0"/>
              <a:t>Cinquième niveau</a:t>
            </a:r>
            <a:endParaRPr lang="en-US" altLang="en-US" smtClean="0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fr-FR"/>
              <a:t>Bertrand Bonfond CSL 11/04/08</a:t>
            </a:r>
            <a:endParaRPr lang="en-US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>
              <a:defRPr sz="1400" b="1">
                <a:solidFill>
                  <a:srgbClr val="FFFFFF"/>
                </a:solidFill>
              </a:defRPr>
            </a:lvl1pPr>
          </a:lstStyle>
          <a:p>
            <a:fld id="{437FF7DD-DC66-404C-9840-01A886298A61}" type="slidenum">
              <a:rPr lang="en-US" altLang="en-US"/>
              <a:pPr/>
              <a:t>‹N°›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56" r:id="rId2"/>
    <p:sldLayoutId id="2147483962" r:id="rId3"/>
    <p:sldLayoutId id="2147483963" r:id="rId4"/>
    <p:sldLayoutId id="2147483964" r:id="rId5"/>
    <p:sldLayoutId id="2147483957" r:id="rId6"/>
    <p:sldLayoutId id="2147483965" r:id="rId7"/>
    <p:sldLayoutId id="2147483958" r:id="rId8"/>
    <p:sldLayoutId id="2147483966" r:id="rId9"/>
    <p:sldLayoutId id="2147483959" r:id="rId10"/>
    <p:sldLayoutId id="2147483967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jpeg"/><Relationship Id="rId2" Type="http://schemas.openxmlformats.org/officeDocument/2006/relationships/video" Target="file:///C:\Users\bbonf_000\CloudStation\MOP2015\e-beam-raw.avi" TargetMode="External"/><Relationship Id="rId1" Type="http://schemas.microsoft.com/office/2007/relationships/media" Target="file:///C:\Users\bbonf_000\CloudStation\MOP2015\e-beam-raw.avi" TargetMode="External"/><Relationship Id="rId6" Type="http://schemas.openxmlformats.org/officeDocument/2006/relationships/image" Target="../media/image33.wmf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29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emf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2" Type="http://schemas.openxmlformats.org/officeDocument/2006/relationships/image" Target="../media/image70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/C:\Users\bbonf_000\CloudStation\MOP2015\torus.avi" TargetMode="External"/><Relationship Id="rId1" Type="http://schemas.microsoft.com/office/2007/relationships/media" Target="file:///C:\Users\bbonf_000\CloudStation\MOP2015\torus.avi" TargetMode="Externa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re 1"/>
          <p:cNvSpPr>
            <a:spLocks noGrp="1"/>
          </p:cNvSpPr>
          <p:nvPr>
            <p:ph type="ctrTitle"/>
          </p:nvPr>
        </p:nvSpPr>
        <p:spPr>
          <a:xfrm>
            <a:off x="357188" y="1500188"/>
            <a:ext cx="5486400" cy="2071687"/>
          </a:xfrm>
        </p:spPr>
        <p:txBody>
          <a:bodyPr>
            <a:normAutofit fontScale="90000"/>
          </a:bodyPr>
          <a:lstStyle/>
          <a:p>
            <a:r>
              <a:rPr lang="en-US" dirty="0"/>
              <a:t>Connecting planets to their moons: The auroral satellite footprints</a:t>
            </a:r>
          </a:p>
        </p:txBody>
      </p:sp>
      <p:sp>
        <p:nvSpPr>
          <p:cNvPr id="9219" name="Sous-titre 2"/>
          <p:cNvSpPr>
            <a:spLocks noGrp="1"/>
          </p:cNvSpPr>
          <p:nvPr>
            <p:ph type="subTitle" idx="1"/>
          </p:nvPr>
        </p:nvSpPr>
        <p:spPr>
          <a:xfrm>
            <a:off x="3124200" y="6096000"/>
            <a:ext cx="3581400" cy="685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fr-FR" altLang="en-US" sz="2800" smtClean="0">
                <a:solidFill>
                  <a:schemeClr val="tx1"/>
                </a:solidFill>
                <a:latin typeface="Tahoma" panose="020B0604030504040204" pitchFamily="34" charset="0"/>
              </a:rPr>
              <a:t>Bertrand Bonfond</a:t>
            </a:r>
          </a:p>
        </p:txBody>
      </p:sp>
      <p:pic>
        <p:nvPicPr>
          <p:cNvPr id="9220" name="Picture 1031" descr="D:\Documents and Settings\bonfond\Mes documents\Meetings\Liège_2006\io_peintur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04800"/>
            <a:ext cx="291941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dk2" tx1="lt1" bg2="dk1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atin typeface="Tahoma" pitchFamily="34" charset="0"/>
              </a:rPr>
              <a:t>Best study case for a widespread phenomenon in the universe</a:t>
            </a:r>
          </a:p>
        </p:txBody>
      </p:sp>
      <p:sp>
        <p:nvSpPr>
          <p:cNvPr id="20483" name="Text Box 9"/>
          <p:cNvSpPr>
            <a:spLocks noGrp="1" noChangeArrowheads="1"/>
          </p:cNvSpPr>
          <p:nvPr>
            <p:ph sz="quarter" idx="1"/>
          </p:nvPr>
        </p:nvSpPr>
        <p:spPr>
          <a:xfrm>
            <a:off x="3371090" y="1550719"/>
            <a:ext cx="2630419" cy="1928812"/>
          </a:xfrm>
        </p:spPr>
        <p:txBody>
          <a:bodyPr/>
          <a:lstStyle/>
          <a:p>
            <a:pPr eaLnBrk="1" hangingPunct="1">
              <a:spcBef>
                <a:spcPct val="0"/>
              </a:spcBef>
              <a:buClr>
                <a:schemeClr val="accent1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altLang="en-US" sz="1800" dirty="0" smtClean="0">
                <a:latin typeface="Arial" panose="020B0604020202020204" pitchFamily="34" charset="0"/>
              </a:rPr>
              <a:t>Sub-</a:t>
            </a:r>
            <a:r>
              <a:rPr lang="en-US" altLang="en-US" sz="1800" dirty="0" err="1" smtClean="0">
                <a:latin typeface="Arial" panose="020B0604020202020204" pitchFamily="34" charset="0"/>
              </a:rPr>
              <a:t>Alfvénic</a:t>
            </a:r>
            <a:r>
              <a:rPr lang="en-US" altLang="en-US" sz="1800" dirty="0" smtClean="0">
                <a:latin typeface="Arial" panose="020B0604020202020204" pitchFamily="34" charset="0"/>
              </a:rPr>
              <a:t> interactions also possible within exoplanetary systems.</a:t>
            </a:r>
          </a:p>
          <a:p>
            <a:pPr marL="0" indent="0" eaLnBrk="1" hangingPunct="1">
              <a:spcBef>
                <a:spcPct val="0"/>
              </a:spcBef>
              <a:buClr>
                <a:schemeClr val="accent1"/>
              </a:buClr>
              <a:buSzPct val="120000"/>
              <a:buNone/>
            </a:pPr>
            <a:r>
              <a:rPr lang="en-US" altLang="en-US" sz="1800" dirty="0" smtClean="0"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40"/>
          <a:stretch>
            <a:fillRect/>
          </a:stretch>
        </p:blipFill>
        <p:spPr bwMode="auto">
          <a:xfrm>
            <a:off x="5784743" y="1534739"/>
            <a:ext cx="3359257" cy="2361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6219228" y="3948072"/>
            <a:ext cx="297233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2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en-US" dirty="0" smtClean="0"/>
              <a:t>Electro-magnetic </a:t>
            </a:r>
            <a:r>
              <a:rPr lang="en-US" altLang="en-US" dirty="0"/>
              <a:t>interaction between a « Hot-Jupiter </a:t>
            </a:r>
            <a:r>
              <a:rPr lang="en-US" altLang="en-US" dirty="0" smtClean="0"/>
              <a:t>» and its star</a:t>
            </a:r>
            <a:endParaRPr lang="en-US" altLang="en-US" sz="2800" dirty="0"/>
          </a:p>
        </p:txBody>
      </p:sp>
      <p:sp>
        <p:nvSpPr>
          <p:cNvPr id="20487" name="Text Box 10"/>
          <p:cNvSpPr txBox="1">
            <a:spLocks noChangeArrowheads="1"/>
          </p:cNvSpPr>
          <p:nvPr/>
        </p:nvSpPr>
        <p:spPr bwMode="auto">
          <a:xfrm>
            <a:off x="6660232" y="1700213"/>
            <a:ext cx="2355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i="1" dirty="0" err="1"/>
              <a:t>Shkolnick</a:t>
            </a:r>
            <a:r>
              <a:rPr lang="en-US" altLang="en-US" i="1" dirty="0"/>
              <a:t> et al</a:t>
            </a:r>
            <a:r>
              <a:rPr lang="en-US" altLang="en-US" dirty="0"/>
              <a:t>., 2008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0CC29C3E-76CE-42BB-B7F1-1AF2B82C05C1}" type="slidenum">
              <a:rPr lang="en-US" altLang="en-US" sz="1200">
                <a:solidFill>
                  <a:srgbClr val="FFFFFF"/>
                </a:solidFill>
              </a:rPr>
              <a:pPr eaLnBrk="1" hangingPunct="1">
                <a:lnSpc>
                  <a:spcPct val="80000"/>
                </a:lnSpc>
              </a:pPr>
              <a:t>10</a:t>
            </a:fld>
            <a:endParaRPr lang="en-US" altLang="en-US" sz="1200">
              <a:solidFill>
                <a:srgbClr val="FFFFFF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031" y="3862976"/>
            <a:ext cx="3404764" cy="2907144"/>
          </a:xfrm>
          <a:prstGeom prst="rect">
            <a:avLst/>
          </a:prstGeom>
        </p:spPr>
      </p:pic>
      <p:sp>
        <p:nvSpPr>
          <p:cNvPr id="20488" name="Text Box 10"/>
          <p:cNvSpPr txBox="1">
            <a:spLocks noChangeArrowheads="1"/>
          </p:cNvSpPr>
          <p:nvPr/>
        </p:nvSpPr>
        <p:spPr bwMode="auto">
          <a:xfrm>
            <a:off x="4211960" y="6355126"/>
            <a:ext cx="18774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i="1" dirty="0" smtClean="0"/>
              <a:t>Saur </a:t>
            </a:r>
            <a:r>
              <a:rPr lang="en-US" altLang="en-US" i="1" dirty="0"/>
              <a:t>et al</a:t>
            </a:r>
            <a:r>
              <a:rPr lang="en-US" altLang="en-US" dirty="0"/>
              <a:t>., </a:t>
            </a:r>
            <a:r>
              <a:rPr lang="en-US" altLang="en-US" dirty="0" smtClean="0"/>
              <a:t>2013</a:t>
            </a:r>
            <a:endParaRPr lang="en-US" altLang="en-US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297" y="1706585"/>
            <a:ext cx="3124849" cy="2381250"/>
          </a:xfrm>
          <a:prstGeom prst="rect">
            <a:avLst/>
          </a:prstGeom>
        </p:spPr>
      </p:pic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179297" y="4575220"/>
            <a:ext cx="2952543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chemeClr val="accent2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en-US" dirty="0" smtClean="0"/>
              <a:t>Solar-wind interaction at Earth can </a:t>
            </a:r>
            <a:r>
              <a:rPr lang="en-US" altLang="en-US" dirty="0" smtClean="0"/>
              <a:t>occasionally become </a:t>
            </a:r>
            <a:r>
              <a:rPr lang="en-US" altLang="en-US" dirty="0" smtClean="0"/>
              <a:t>sub-</a:t>
            </a:r>
            <a:r>
              <a:rPr lang="en-US" altLang="en-US" dirty="0" err="1" smtClean="0"/>
              <a:t>Alfvénic</a:t>
            </a:r>
            <a:endParaRPr lang="en-US" altLang="en-US" sz="2800" dirty="0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775990" y="4016786"/>
            <a:ext cx="20697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i="1" dirty="0" smtClean="0"/>
              <a:t>Chané </a:t>
            </a:r>
            <a:r>
              <a:rPr lang="en-US" altLang="en-US" i="1" dirty="0"/>
              <a:t>et al</a:t>
            </a:r>
            <a:r>
              <a:rPr lang="en-US" altLang="en-US" dirty="0"/>
              <a:t>., </a:t>
            </a:r>
            <a:r>
              <a:rPr lang="en-US" altLang="en-US" dirty="0" smtClean="0"/>
              <a:t>2012</a:t>
            </a:r>
            <a:endParaRPr lang="en-US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r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fr-FR" altLang="en-US" dirty="0">
                <a:latin typeface="Tahoma" panose="020B0604030504040204" pitchFamily="34" charset="0"/>
              </a:rPr>
              <a:t>I</a:t>
            </a:r>
            <a:r>
              <a:rPr lang="fr-FR" altLang="en-US" dirty="0" smtClean="0">
                <a:latin typeface="Tahoma" panose="020B0604030504040204" pitchFamily="34" charset="0"/>
              </a:rPr>
              <a:t>nteraction model</a:t>
            </a:r>
            <a:endParaRPr lang="fr-FR" altLang="en-US" dirty="0" smtClean="0">
              <a:latin typeface="Tahoma" panose="020B0604030504040204" pitchFamily="34" charset="0"/>
            </a:endParaRPr>
          </a:p>
        </p:txBody>
      </p:sp>
      <p:pic>
        <p:nvPicPr>
          <p:cNvPr id="17418" name="Picture 1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9"/>
          <a:stretch/>
        </p:blipFill>
        <p:spPr bwMode="auto">
          <a:xfrm>
            <a:off x="2411760" y="2348880"/>
            <a:ext cx="4285407" cy="4330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0" name="Text Box 19"/>
          <p:cNvSpPr txBox="1">
            <a:spLocks noChangeArrowheads="1"/>
          </p:cNvSpPr>
          <p:nvPr/>
        </p:nvSpPr>
        <p:spPr bwMode="auto">
          <a:xfrm rot="16200000">
            <a:off x="5762860" y="5302522"/>
            <a:ext cx="2241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i="1" dirty="0"/>
              <a:t>Kivelson et al</a:t>
            </a:r>
            <a:r>
              <a:rPr lang="fr-FR" altLang="en-US" dirty="0"/>
              <a:t>., 2004</a:t>
            </a:r>
          </a:p>
        </p:txBody>
      </p:sp>
      <p:sp>
        <p:nvSpPr>
          <p:cNvPr id="4" name="Forme libre 3"/>
          <p:cNvSpPr/>
          <p:nvPr/>
        </p:nvSpPr>
        <p:spPr>
          <a:xfrm>
            <a:off x="3373800" y="2405743"/>
            <a:ext cx="335019" cy="3905053"/>
          </a:xfrm>
          <a:custGeom>
            <a:avLst/>
            <a:gdLst>
              <a:gd name="connsiteX0" fmla="*/ 316569 w 335132"/>
              <a:gd name="connsiteY0" fmla="*/ 0 h 3905053"/>
              <a:gd name="connsiteX1" fmla="*/ 327455 w 335132"/>
              <a:gd name="connsiteY1" fmla="*/ 707571 h 3905053"/>
              <a:gd name="connsiteX2" fmla="*/ 305683 w 335132"/>
              <a:gd name="connsiteY2" fmla="*/ 1284514 h 3905053"/>
              <a:gd name="connsiteX3" fmla="*/ 294798 w 335132"/>
              <a:gd name="connsiteY3" fmla="*/ 1480457 h 3905053"/>
              <a:gd name="connsiteX4" fmla="*/ 185941 w 335132"/>
              <a:gd name="connsiteY4" fmla="*/ 1719943 h 3905053"/>
              <a:gd name="connsiteX5" fmla="*/ 883 w 335132"/>
              <a:gd name="connsiteY5" fmla="*/ 1970314 h 3905053"/>
              <a:gd name="connsiteX6" fmla="*/ 120626 w 335132"/>
              <a:gd name="connsiteY6" fmla="*/ 2155371 h 3905053"/>
              <a:gd name="connsiteX7" fmla="*/ 229483 w 335132"/>
              <a:gd name="connsiteY7" fmla="*/ 2427514 h 3905053"/>
              <a:gd name="connsiteX8" fmla="*/ 327455 w 335132"/>
              <a:gd name="connsiteY8" fmla="*/ 2764971 h 3905053"/>
              <a:gd name="connsiteX9" fmla="*/ 327455 w 335132"/>
              <a:gd name="connsiteY9" fmla="*/ 3135086 h 3905053"/>
              <a:gd name="connsiteX10" fmla="*/ 316569 w 335132"/>
              <a:gd name="connsiteY10" fmla="*/ 3581400 h 3905053"/>
              <a:gd name="connsiteX11" fmla="*/ 305683 w 335132"/>
              <a:gd name="connsiteY11" fmla="*/ 3864428 h 3905053"/>
              <a:gd name="connsiteX12" fmla="*/ 305683 w 335132"/>
              <a:gd name="connsiteY12" fmla="*/ 3897086 h 3905053"/>
              <a:gd name="connsiteX0" fmla="*/ 315899 w 334462"/>
              <a:gd name="connsiteY0" fmla="*/ 0 h 3905053"/>
              <a:gd name="connsiteX1" fmla="*/ 326785 w 334462"/>
              <a:gd name="connsiteY1" fmla="*/ 707571 h 3905053"/>
              <a:gd name="connsiteX2" fmla="*/ 305013 w 334462"/>
              <a:gd name="connsiteY2" fmla="*/ 1284514 h 3905053"/>
              <a:gd name="connsiteX3" fmla="*/ 294128 w 334462"/>
              <a:gd name="connsiteY3" fmla="*/ 1480457 h 3905053"/>
              <a:gd name="connsiteX4" fmla="*/ 150346 w 334462"/>
              <a:gd name="connsiteY4" fmla="*/ 1719943 h 3905053"/>
              <a:gd name="connsiteX5" fmla="*/ 213 w 334462"/>
              <a:gd name="connsiteY5" fmla="*/ 1970314 h 3905053"/>
              <a:gd name="connsiteX6" fmla="*/ 119956 w 334462"/>
              <a:gd name="connsiteY6" fmla="*/ 2155371 h 3905053"/>
              <a:gd name="connsiteX7" fmla="*/ 228813 w 334462"/>
              <a:gd name="connsiteY7" fmla="*/ 2427514 h 3905053"/>
              <a:gd name="connsiteX8" fmla="*/ 326785 w 334462"/>
              <a:gd name="connsiteY8" fmla="*/ 2764971 h 3905053"/>
              <a:gd name="connsiteX9" fmla="*/ 326785 w 334462"/>
              <a:gd name="connsiteY9" fmla="*/ 3135086 h 3905053"/>
              <a:gd name="connsiteX10" fmla="*/ 315899 w 334462"/>
              <a:gd name="connsiteY10" fmla="*/ 3581400 h 3905053"/>
              <a:gd name="connsiteX11" fmla="*/ 305013 w 334462"/>
              <a:gd name="connsiteY11" fmla="*/ 3864428 h 3905053"/>
              <a:gd name="connsiteX12" fmla="*/ 305013 w 334462"/>
              <a:gd name="connsiteY12" fmla="*/ 3897086 h 3905053"/>
              <a:gd name="connsiteX0" fmla="*/ 316456 w 335019"/>
              <a:gd name="connsiteY0" fmla="*/ 0 h 3905053"/>
              <a:gd name="connsiteX1" fmla="*/ 327342 w 335019"/>
              <a:gd name="connsiteY1" fmla="*/ 707571 h 3905053"/>
              <a:gd name="connsiteX2" fmla="*/ 305570 w 335019"/>
              <a:gd name="connsiteY2" fmla="*/ 1284514 h 3905053"/>
              <a:gd name="connsiteX3" fmla="*/ 294685 w 335019"/>
              <a:gd name="connsiteY3" fmla="*/ 1480457 h 3905053"/>
              <a:gd name="connsiteX4" fmla="*/ 150903 w 335019"/>
              <a:gd name="connsiteY4" fmla="*/ 1719943 h 3905053"/>
              <a:gd name="connsiteX5" fmla="*/ 770 w 335019"/>
              <a:gd name="connsiteY5" fmla="*/ 1970314 h 3905053"/>
              <a:gd name="connsiteX6" fmla="*/ 98288 w 335019"/>
              <a:gd name="connsiteY6" fmla="*/ 2206171 h 3905053"/>
              <a:gd name="connsiteX7" fmla="*/ 229370 w 335019"/>
              <a:gd name="connsiteY7" fmla="*/ 2427514 h 3905053"/>
              <a:gd name="connsiteX8" fmla="*/ 327342 w 335019"/>
              <a:gd name="connsiteY8" fmla="*/ 2764971 h 3905053"/>
              <a:gd name="connsiteX9" fmla="*/ 327342 w 335019"/>
              <a:gd name="connsiteY9" fmla="*/ 3135086 h 3905053"/>
              <a:gd name="connsiteX10" fmla="*/ 316456 w 335019"/>
              <a:gd name="connsiteY10" fmla="*/ 3581400 h 3905053"/>
              <a:gd name="connsiteX11" fmla="*/ 305570 w 335019"/>
              <a:gd name="connsiteY11" fmla="*/ 3864428 h 3905053"/>
              <a:gd name="connsiteX12" fmla="*/ 305570 w 335019"/>
              <a:gd name="connsiteY12" fmla="*/ 3897086 h 3905053"/>
              <a:gd name="connsiteX0" fmla="*/ 316456 w 335019"/>
              <a:gd name="connsiteY0" fmla="*/ 0 h 3905053"/>
              <a:gd name="connsiteX1" fmla="*/ 327342 w 335019"/>
              <a:gd name="connsiteY1" fmla="*/ 707571 h 3905053"/>
              <a:gd name="connsiteX2" fmla="*/ 305570 w 335019"/>
              <a:gd name="connsiteY2" fmla="*/ 1284514 h 3905053"/>
              <a:gd name="connsiteX3" fmla="*/ 275635 w 335019"/>
              <a:gd name="connsiteY3" fmla="*/ 1480457 h 3905053"/>
              <a:gd name="connsiteX4" fmla="*/ 150903 w 335019"/>
              <a:gd name="connsiteY4" fmla="*/ 1719943 h 3905053"/>
              <a:gd name="connsiteX5" fmla="*/ 770 w 335019"/>
              <a:gd name="connsiteY5" fmla="*/ 1970314 h 3905053"/>
              <a:gd name="connsiteX6" fmla="*/ 98288 w 335019"/>
              <a:gd name="connsiteY6" fmla="*/ 2206171 h 3905053"/>
              <a:gd name="connsiteX7" fmla="*/ 229370 w 335019"/>
              <a:gd name="connsiteY7" fmla="*/ 2427514 h 3905053"/>
              <a:gd name="connsiteX8" fmla="*/ 327342 w 335019"/>
              <a:gd name="connsiteY8" fmla="*/ 2764971 h 3905053"/>
              <a:gd name="connsiteX9" fmla="*/ 327342 w 335019"/>
              <a:gd name="connsiteY9" fmla="*/ 3135086 h 3905053"/>
              <a:gd name="connsiteX10" fmla="*/ 316456 w 335019"/>
              <a:gd name="connsiteY10" fmla="*/ 3581400 h 3905053"/>
              <a:gd name="connsiteX11" fmla="*/ 305570 w 335019"/>
              <a:gd name="connsiteY11" fmla="*/ 3864428 h 3905053"/>
              <a:gd name="connsiteX12" fmla="*/ 305570 w 335019"/>
              <a:gd name="connsiteY12" fmla="*/ 3897086 h 39050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35019" h="3905053">
                <a:moveTo>
                  <a:pt x="316456" y="0"/>
                </a:moveTo>
                <a:cubicBezTo>
                  <a:pt x="322806" y="246742"/>
                  <a:pt x="329156" y="493485"/>
                  <a:pt x="327342" y="707571"/>
                </a:cubicBezTo>
                <a:cubicBezTo>
                  <a:pt x="325528" y="921657"/>
                  <a:pt x="314188" y="1155700"/>
                  <a:pt x="305570" y="1284514"/>
                </a:cubicBezTo>
                <a:cubicBezTo>
                  <a:pt x="296952" y="1413328"/>
                  <a:pt x="301413" y="1407886"/>
                  <a:pt x="275635" y="1480457"/>
                </a:cubicBezTo>
                <a:cubicBezTo>
                  <a:pt x="249857" y="1553028"/>
                  <a:pt x="196714" y="1638300"/>
                  <a:pt x="150903" y="1719943"/>
                </a:cubicBezTo>
                <a:cubicBezTo>
                  <a:pt x="105092" y="1801586"/>
                  <a:pt x="9539" y="1889276"/>
                  <a:pt x="770" y="1970314"/>
                </a:cubicBezTo>
                <a:cubicBezTo>
                  <a:pt x="-7999" y="2051352"/>
                  <a:pt x="60188" y="2129971"/>
                  <a:pt x="98288" y="2206171"/>
                </a:cubicBezTo>
                <a:cubicBezTo>
                  <a:pt x="136388" y="2282371"/>
                  <a:pt x="191194" y="2334381"/>
                  <a:pt x="229370" y="2427514"/>
                </a:cubicBezTo>
                <a:cubicBezTo>
                  <a:pt x="267546" y="2520647"/>
                  <a:pt x="311013" y="2647042"/>
                  <a:pt x="327342" y="2764971"/>
                </a:cubicBezTo>
                <a:cubicBezTo>
                  <a:pt x="343671" y="2882900"/>
                  <a:pt x="329156" y="2999015"/>
                  <a:pt x="327342" y="3135086"/>
                </a:cubicBezTo>
                <a:cubicBezTo>
                  <a:pt x="325528" y="3271157"/>
                  <a:pt x="320085" y="3459843"/>
                  <a:pt x="316456" y="3581400"/>
                </a:cubicBezTo>
                <a:cubicBezTo>
                  <a:pt x="312827" y="3702957"/>
                  <a:pt x="307384" y="3811814"/>
                  <a:pt x="305570" y="3864428"/>
                </a:cubicBezTo>
                <a:cubicBezTo>
                  <a:pt x="303756" y="3917042"/>
                  <a:pt x="304663" y="3907064"/>
                  <a:pt x="305570" y="3897086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orme libre 16"/>
          <p:cNvSpPr/>
          <p:nvPr/>
        </p:nvSpPr>
        <p:spPr>
          <a:xfrm>
            <a:off x="4309822" y="2404267"/>
            <a:ext cx="747951" cy="3906103"/>
          </a:xfrm>
          <a:custGeom>
            <a:avLst/>
            <a:gdLst>
              <a:gd name="connsiteX0" fmla="*/ 316569 w 335132"/>
              <a:gd name="connsiteY0" fmla="*/ 0 h 3905053"/>
              <a:gd name="connsiteX1" fmla="*/ 327455 w 335132"/>
              <a:gd name="connsiteY1" fmla="*/ 707571 h 3905053"/>
              <a:gd name="connsiteX2" fmla="*/ 305683 w 335132"/>
              <a:gd name="connsiteY2" fmla="*/ 1284514 h 3905053"/>
              <a:gd name="connsiteX3" fmla="*/ 294798 w 335132"/>
              <a:gd name="connsiteY3" fmla="*/ 1480457 h 3905053"/>
              <a:gd name="connsiteX4" fmla="*/ 185941 w 335132"/>
              <a:gd name="connsiteY4" fmla="*/ 1719943 h 3905053"/>
              <a:gd name="connsiteX5" fmla="*/ 883 w 335132"/>
              <a:gd name="connsiteY5" fmla="*/ 1970314 h 3905053"/>
              <a:gd name="connsiteX6" fmla="*/ 120626 w 335132"/>
              <a:gd name="connsiteY6" fmla="*/ 2155371 h 3905053"/>
              <a:gd name="connsiteX7" fmla="*/ 229483 w 335132"/>
              <a:gd name="connsiteY7" fmla="*/ 2427514 h 3905053"/>
              <a:gd name="connsiteX8" fmla="*/ 327455 w 335132"/>
              <a:gd name="connsiteY8" fmla="*/ 2764971 h 3905053"/>
              <a:gd name="connsiteX9" fmla="*/ 327455 w 335132"/>
              <a:gd name="connsiteY9" fmla="*/ 3135086 h 3905053"/>
              <a:gd name="connsiteX10" fmla="*/ 316569 w 335132"/>
              <a:gd name="connsiteY10" fmla="*/ 3581400 h 3905053"/>
              <a:gd name="connsiteX11" fmla="*/ 305683 w 335132"/>
              <a:gd name="connsiteY11" fmla="*/ 3864428 h 3905053"/>
              <a:gd name="connsiteX12" fmla="*/ 305683 w 335132"/>
              <a:gd name="connsiteY12" fmla="*/ 3897086 h 3905053"/>
              <a:gd name="connsiteX0" fmla="*/ 315899 w 334462"/>
              <a:gd name="connsiteY0" fmla="*/ 0 h 3905053"/>
              <a:gd name="connsiteX1" fmla="*/ 326785 w 334462"/>
              <a:gd name="connsiteY1" fmla="*/ 707571 h 3905053"/>
              <a:gd name="connsiteX2" fmla="*/ 305013 w 334462"/>
              <a:gd name="connsiteY2" fmla="*/ 1284514 h 3905053"/>
              <a:gd name="connsiteX3" fmla="*/ 294128 w 334462"/>
              <a:gd name="connsiteY3" fmla="*/ 1480457 h 3905053"/>
              <a:gd name="connsiteX4" fmla="*/ 150346 w 334462"/>
              <a:gd name="connsiteY4" fmla="*/ 1719943 h 3905053"/>
              <a:gd name="connsiteX5" fmla="*/ 213 w 334462"/>
              <a:gd name="connsiteY5" fmla="*/ 1970314 h 3905053"/>
              <a:gd name="connsiteX6" fmla="*/ 119956 w 334462"/>
              <a:gd name="connsiteY6" fmla="*/ 2155371 h 3905053"/>
              <a:gd name="connsiteX7" fmla="*/ 228813 w 334462"/>
              <a:gd name="connsiteY7" fmla="*/ 2427514 h 3905053"/>
              <a:gd name="connsiteX8" fmla="*/ 326785 w 334462"/>
              <a:gd name="connsiteY8" fmla="*/ 2764971 h 3905053"/>
              <a:gd name="connsiteX9" fmla="*/ 326785 w 334462"/>
              <a:gd name="connsiteY9" fmla="*/ 3135086 h 3905053"/>
              <a:gd name="connsiteX10" fmla="*/ 315899 w 334462"/>
              <a:gd name="connsiteY10" fmla="*/ 3581400 h 3905053"/>
              <a:gd name="connsiteX11" fmla="*/ 305013 w 334462"/>
              <a:gd name="connsiteY11" fmla="*/ 3864428 h 3905053"/>
              <a:gd name="connsiteX12" fmla="*/ 305013 w 334462"/>
              <a:gd name="connsiteY12" fmla="*/ 3897086 h 3905053"/>
              <a:gd name="connsiteX0" fmla="*/ 316456 w 335019"/>
              <a:gd name="connsiteY0" fmla="*/ 0 h 3905053"/>
              <a:gd name="connsiteX1" fmla="*/ 327342 w 335019"/>
              <a:gd name="connsiteY1" fmla="*/ 707571 h 3905053"/>
              <a:gd name="connsiteX2" fmla="*/ 305570 w 335019"/>
              <a:gd name="connsiteY2" fmla="*/ 1284514 h 3905053"/>
              <a:gd name="connsiteX3" fmla="*/ 294685 w 335019"/>
              <a:gd name="connsiteY3" fmla="*/ 1480457 h 3905053"/>
              <a:gd name="connsiteX4" fmla="*/ 150903 w 335019"/>
              <a:gd name="connsiteY4" fmla="*/ 1719943 h 3905053"/>
              <a:gd name="connsiteX5" fmla="*/ 770 w 335019"/>
              <a:gd name="connsiteY5" fmla="*/ 1970314 h 3905053"/>
              <a:gd name="connsiteX6" fmla="*/ 98288 w 335019"/>
              <a:gd name="connsiteY6" fmla="*/ 2206171 h 3905053"/>
              <a:gd name="connsiteX7" fmla="*/ 229370 w 335019"/>
              <a:gd name="connsiteY7" fmla="*/ 2427514 h 3905053"/>
              <a:gd name="connsiteX8" fmla="*/ 327342 w 335019"/>
              <a:gd name="connsiteY8" fmla="*/ 2764971 h 3905053"/>
              <a:gd name="connsiteX9" fmla="*/ 327342 w 335019"/>
              <a:gd name="connsiteY9" fmla="*/ 3135086 h 3905053"/>
              <a:gd name="connsiteX10" fmla="*/ 316456 w 335019"/>
              <a:gd name="connsiteY10" fmla="*/ 3581400 h 3905053"/>
              <a:gd name="connsiteX11" fmla="*/ 305570 w 335019"/>
              <a:gd name="connsiteY11" fmla="*/ 3864428 h 3905053"/>
              <a:gd name="connsiteX12" fmla="*/ 305570 w 335019"/>
              <a:gd name="connsiteY12" fmla="*/ 3897086 h 3905053"/>
              <a:gd name="connsiteX0" fmla="*/ 316456 w 335019"/>
              <a:gd name="connsiteY0" fmla="*/ 0 h 3905053"/>
              <a:gd name="connsiteX1" fmla="*/ 327342 w 335019"/>
              <a:gd name="connsiteY1" fmla="*/ 707571 h 3905053"/>
              <a:gd name="connsiteX2" fmla="*/ 305570 w 335019"/>
              <a:gd name="connsiteY2" fmla="*/ 1284514 h 3905053"/>
              <a:gd name="connsiteX3" fmla="*/ 275635 w 335019"/>
              <a:gd name="connsiteY3" fmla="*/ 1480457 h 3905053"/>
              <a:gd name="connsiteX4" fmla="*/ 150903 w 335019"/>
              <a:gd name="connsiteY4" fmla="*/ 1719943 h 3905053"/>
              <a:gd name="connsiteX5" fmla="*/ 770 w 335019"/>
              <a:gd name="connsiteY5" fmla="*/ 1970314 h 3905053"/>
              <a:gd name="connsiteX6" fmla="*/ 98288 w 335019"/>
              <a:gd name="connsiteY6" fmla="*/ 2206171 h 3905053"/>
              <a:gd name="connsiteX7" fmla="*/ 229370 w 335019"/>
              <a:gd name="connsiteY7" fmla="*/ 2427514 h 3905053"/>
              <a:gd name="connsiteX8" fmla="*/ 327342 w 335019"/>
              <a:gd name="connsiteY8" fmla="*/ 2764971 h 3905053"/>
              <a:gd name="connsiteX9" fmla="*/ 327342 w 335019"/>
              <a:gd name="connsiteY9" fmla="*/ 3135086 h 3905053"/>
              <a:gd name="connsiteX10" fmla="*/ 316456 w 335019"/>
              <a:gd name="connsiteY10" fmla="*/ 3581400 h 3905053"/>
              <a:gd name="connsiteX11" fmla="*/ 305570 w 335019"/>
              <a:gd name="connsiteY11" fmla="*/ 3864428 h 3905053"/>
              <a:gd name="connsiteX12" fmla="*/ 305570 w 335019"/>
              <a:gd name="connsiteY12" fmla="*/ 3897086 h 3905053"/>
              <a:gd name="connsiteX0" fmla="*/ 747618 w 766181"/>
              <a:gd name="connsiteY0" fmla="*/ 0 h 3905053"/>
              <a:gd name="connsiteX1" fmla="*/ 758504 w 766181"/>
              <a:gd name="connsiteY1" fmla="*/ 707571 h 3905053"/>
              <a:gd name="connsiteX2" fmla="*/ 736732 w 766181"/>
              <a:gd name="connsiteY2" fmla="*/ 1284514 h 3905053"/>
              <a:gd name="connsiteX3" fmla="*/ 706797 w 766181"/>
              <a:gd name="connsiteY3" fmla="*/ 1480457 h 3905053"/>
              <a:gd name="connsiteX4" fmla="*/ 582065 w 766181"/>
              <a:gd name="connsiteY4" fmla="*/ 1719943 h 3905053"/>
              <a:gd name="connsiteX5" fmla="*/ 132 w 766181"/>
              <a:gd name="connsiteY5" fmla="*/ 2016881 h 3905053"/>
              <a:gd name="connsiteX6" fmla="*/ 529450 w 766181"/>
              <a:gd name="connsiteY6" fmla="*/ 2206171 h 3905053"/>
              <a:gd name="connsiteX7" fmla="*/ 660532 w 766181"/>
              <a:gd name="connsiteY7" fmla="*/ 2427514 h 3905053"/>
              <a:gd name="connsiteX8" fmla="*/ 758504 w 766181"/>
              <a:gd name="connsiteY8" fmla="*/ 2764971 h 3905053"/>
              <a:gd name="connsiteX9" fmla="*/ 758504 w 766181"/>
              <a:gd name="connsiteY9" fmla="*/ 3135086 h 3905053"/>
              <a:gd name="connsiteX10" fmla="*/ 747618 w 766181"/>
              <a:gd name="connsiteY10" fmla="*/ 3581400 h 3905053"/>
              <a:gd name="connsiteX11" fmla="*/ 736732 w 766181"/>
              <a:gd name="connsiteY11" fmla="*/ 3864428 h 3905053"/>
              <a:gd name="connsiteX12" fmla="*/ 736732 w 766181"/>
              <a:gd name="connsiteY12" fmla="*/ 3897086 h 3905053"/>
              <a:gd name="connsiteX0" fmla="*/ 793562 w 812125"/>
              <a:gd name="connsiteY0" fmla="*/ 0 h 3905053"/>
              <a:gd name="connsiteX1" fmla="*/ 804448 w 812125"/>
              <a:gd name="connsiteY1" fmla="*/ 707571 h 3905053"/>
              <a:gd name="connsiteX2" fmla="*/ 782676 w 812125"/>
              <a:gd name="connsiteY2" fmla="*/ 1284514 h 3905053"/>
              <a:gd name="connsiteX3" fmla="*/ 752741 w 812125"/>
              <a:gd name="connsiteY3" fmla="*/ 1480457 h 3905053"/>
              <a:gd name="connsiteX4" fmla="*/ 107309 w 812125"/>
              <a:gd name="connsiteY4" fmla="*/ 1656443 h 3905053"/>
              <a:gd name="connsiteX5" fmla="*/ 46076 w 812125"/>
              <a:gd name="connsiteY5" fmla="*/ 2016881 h 3905053"/>
              <a:gd name="connsiteX6" fmla="*/ 575394 w 812125"/>
              <a:gd name="connsiteY6" fmla="*/ 2206171 h 3905053"/>
              <a:gd name="connsiteX7" fmla="*/ 706476 w 812125"/>
              <a:gd name="connsiteY7" fmla="*/ 2427514 h 3905053"/>
              <a:gd name="connsiteX8" fmla="*/ 804448 w 812125"/>
              <a:gd name="connsiteY8" fmla="*/ 2764971 h 3905053"/>
              <a:gd name="connsiteX9" fmla="*/ 804448 w 812125"/>
              <a:gd name="connsiteY9" fmla="*/ 3135086 h 3905053"/>
              <a:gd name="connsiteX10" fmla="*/ 793562 w 812125"/>
              <a:gd name="connsiteY10" fmla="*/ 3581400 h 3905053"/>
              <a:gd name="connsiteX11" fmla="*/ 782676 w 812125"/>
              <a:gd name="connsiteY11" fmla="*/ 3864428 h 3905053"/>
              <a:gd name="connsiteX12" fmla="*/ 782676 w 812125"/>
              <a:gd name="connsiteY12" fmla="*/ 3897086 h 3905053"/>
              <a:gd name="connsiteX0" fmla="*/ 775201 w 812695"/>
              <a:gd name="connsiteY0" fmla="*/ 0 h 3905053"/>
              <a:gd name="connsiteX1" fmla="*/ 786087 w 812695"/>
              <a:gd name="connsiteY1" fmla="*/ 707571 h 3905053"/>
              <a:gd name="connsiteX2" fmla="*/ 764315 w 812695"/>
              <a:gd name="connsiteY2" fmla="*/ 1284514 h 3905053"/>
              <a:gd name="connsiteX3" fmla="*/ 213680 w 812695"/>
              <a:gd name="connsiteY3" fmla="*/ 1378857 h 3905053"/>
              <a:gd name="connsiteX4" fmla="*/ 88948 w 812695"/>
              <a:gd name="connsiteY4" fmla="*/ 1656443 h 3905053"/>
              <a:gd name="connsiteX5" fmla="*/ 27715 w 812695"/>
              <a:gd name="connsiteY5" fmla="*/ 2016881 h 3905053"/>
              <a:gd name="connsiteX6" fmla="*/ 557033 w 812695"/>
              <a:gd name="connsiteY6" fmla="*/ 2206171 h 3905053"/>
              <a:gd name="connsiteX7" fmla="*/ 688115 w 812695"/>
              <a:gd name="connsiteY7" fmla="*/ 2427514 h 3905053"/>
              <a:gd name="connsiteX8" fmla="*/ 786087 w 812695"/>
              <a:gd name="connsiteY8" fmla="*/ 2764971 h 3905053"/>
              <a:gd name="connsiteX9" fmla="*/ 786087 w 812695"/>
              <a:gd name="connsiteY9" fmla="*/ 3135086 h 3905053"/>
              <a:gd name="connsiteX10" fmla="*/ 775201 w 812695"/>
              <a:gd name="connsiteY10" fmla="*/ 3581400 h 3905053"/>
              <a:gd name="connsiteX11" fmla="*/ 764315 w 812695"/>
              <a:gd name="connsiteY11" fmla="*/ 3864428 h 3905053"/>
              <a:gd name="connsiteX12" fmla="*/ 764315 w 812695"/>
              <a:gd name="connsiteY12" fmla="*/ 3897086 h 3905053"/>
              <a:gd name="connsiteX0" fmla="*/ 775201 w 813783"/>
              <a:gd name="connsiteY0" fmla="*/ 0 h 3905053"/>
              <a:gd name="connsiteX1" fmla="*/ 786087 w 813783"/>
              <a:gd name="connsiteY1" fmla="*/ 707571 h 3905053"/>
              <a:gd name="connsiteX2" fmla="*/ 383315 w 813783"/>
              <a:gd name="connsiteY2" fmla="*/ 1005114 h 3905053"/>
              <a:gd name="connsiteX3" fmla="*/ 213680 w 813783"/>
              <a:gd name="connsiteY3" fmla="*/ 1378857 h 3905053"/>
              <a:gd name="connsiteX4" fmla="*/ 88948 w 813783"/>
              <a:gd name="connsiteY4" fmla="*/ 1656443 h 3905053"/>
              <a:gd name="connsiteX5" fmla="*/ 27715 w 813783"/>
              <a:gd name="connsiteY5" fmla="*/ 2016881 h 3905053"/>
              <a:gd name="connsiteX6" fmla="*/ 557033 w 813783"/>
              <a:gd name="connsiteY6" fmla="*/ 2206171 h 3905053"/>
              <a:gd name="connsiteX7" fmla="*/ 688115 w 813783"/>
              <a:gd name="connsiteY7" fmla="*/ 2427514 h 3905053"/>
              <a:gd name="connsiteX8" fmla="*/ 786087 w 813783"/>
              <a:gd name="connsiteY8" fmla="*/ 2764971 h 3905053"/>
              <a:gd name="connsiteX9" fmla="*/ 786087 w 813783"/>
              <a:gd name="connsiteY9" fmla="*/ 3135086 h 3905053"/>
              <a:gd name="connsiteX10" fmla="*/ 775201 w 813783"/>
              <a:gd name="connsiteY10" fmla="*/ 3581400 h 3905053"/>
              <a:gd name="connsiteX11" fmla="*/ 764315 w 813783"/>
              <a:gd name="connsiteY11" fmla="*/ 3864428 h 3905053"/>
              <a:gd name="connsiteX12" fmla="*/ 764315 w 813783"/>
              <a:gd name="connsiteY12" fmla="*/ 3897086 h 3905053"/>
              <a:gd name="connsiteX0" fmla="*/ 775201 w 793764"/>
              <a:gd name="connsiteY0" fmla="*/ 0 h 3905053"/>
              <a:gd name="connsiteX1" fmla="*/ 616754 w 793764"/>
              <a:gd name="connsiteY1" fmla="*/ 584805 h 3905053"/>
              <a:gd name="connsiteX2" fmla="*/ 383315 w 793764"/>
              <a:gd name="connsiteY2" fmla="*/ 1005114 h 3905053"/>
              <a:gd name="connsiteX3" fmla="*/ 213680 w 793764"/>
              <a:gd name="connsiteY3" fmla="*/ 1378857 h 3905053"/>
              <a:gd name="connsiteX4" fmla="*/ 88948 w 793764"/>
              <a:gd name="connsiteY4" fmla="*/ 1656443 h 3905053"/>
              <a:gd name="connsiteX5" fmla="*/ 27715 w 793764"/>
              <a:gd name="connsiteY5" fmla="*/ 2016881 h 3905053"/>
              <a:gd name="connsiteX6" fmla="*/ 557033 w 793764"/>
              <a:gd name="connsiteY6" fmla="*/ 2206171 h 3905053"/>
              <a:gd name="connsiteX7" fmla="*/ 688115 w 793764"/>
              <a:gd name="connsiteY7" fmla="*/ 2427514 h 3905053"/>
              <a:gd name="connsiteX8" fmla="*/ 786087 w 793764"/>
              <a:gd name="connsiteY8" fmla="*/ 2764971 h 3905053"/>
              <a:gd name="connsiteX9" fmla="*/ 786087 w 793764"/>
              <a:gd name="connsiteY9" fmla="*/ 3135086 h 3905053"/>
              <a:gd name="connsiteX10" fmla="*/ 775201 w 793764"/>
              <a:gd name="connsiteY10" fmla="*/ 3581400 h 3905053"/>
              <a:gd name="connsiteX11" fmla="*/ 764315 w 793764"/>
              <a:gd name="connsiteY11" fmla="*/ 3864428 h 3905053"/>
              <a:gd name="connsiteX12" fmla="*/ 764315 w 793764"/>
              <a:gd name="connsiteY12" fmla="*/ 3897086 h 3905053"/>
              <a:gd name="connsiteX0" fmla="*/ 775201 w 793764"/>
              <a:gd name="connsiteY0" fmla="*/ 0 h 3905053"/>
              <a:gd name="connsiteX1" fmla="*/ 616754 w 793764"/>
              <a:gd name="connsiteY1" fmla="*/ 584805 h 3905053"/>
              <a:gd name="connsiteX2" fmla="*/ 383315 w 793764"/>
              <a:gd name="connsiteY2" fmla="*/ 1005114 h 3905053"/>
              <a:gd name="connsiteX3" fmla="*/ 213680 w 793764"/>
              <a:gd name="connsiteY3" fmla="*/ 1378857 h 3905053"/>
              <a:gd name="connsiteX4" fmla="*/ 88948 w 793764"/>
              <a:gd name="connsiteY4" fmla="*/ 1656443 h 3905053"/>
              <a:gd name="connsiteX5" fmla="*/ 27715 w 793764"/>
              <a:gd name="connsiteY5" fmla="*/ 2016881 h 3905053"/>
              <a:gd name="connsiteX6" fmla="*/ 557033 w 793764"/>
              <a:gd name="connsiteY6" fmla="*/ 2206171 h 3905053"/>
              <a:gd name="connsiteX7" fmla="*/ 688115 w 793764"/>
              <a:gd name="connsiteY7" fmla="*/ 2427514 h 3905053"/>
              <a:gd name="connsiteX8" fmla="*/ 786087 w 793764"/>
              <a:gd name="connsiteY8" fmla="*/ 2764971 h 3905053"/>
              <a:gd name="connsiteX9" fmla="*/ 786087 w 793764"/>
              <a:gd name="connsiteY9" fmla="*/ 3135086 h 3905053"/>
              <a:gd name="connsiteX10" fmla="*/ 775201 w 793764"/>
              <a:gd name="connsiteY10" fmla="*/ 3581400 h 3905053"/>
              <a:gd name="connsiteX11" fmla="*/ 764315 w 793764"/>
              <a:gd name="connsiteY11" fmla="*/ 3864428 h 3905053"/>
              <a:gd name="connsiteX12" fmla="*/ 764315 w 793764"/>
              <a:gd name="connsiteY12" fmla="*/ 3897086 h 3905053"/>
              <a:gd name="connsiteX0" fmla="*/ 775201 w 793764"/>
              <a:gd name="connsiteY0" fmla="*/ 0 h 3905053"/>
              <a:gd name="connsiteX1" fmla="*/ 616754 w 793764"/>
              <a:gd name="connsiteY1" fmla="*/ 584805 h 3905053"/>
              <a:gd name="connsiteX2" fmla="*/ 641549 w 793764"/>
              <a:gd name="connsiteY2" fmla="*/ 1077080 h 3905053"/>
              <a:gd name="connsiteX3" fmla="*/ 213680 w 793764"/>
              <a:gd name="connsiteY3" fmla="*/ 1378857 h 3905053"/>
              <a:gd name="connsiteX4" fmla="*/ 88948 w 793764"/>
              <a:gd name="connsiteY4" fmla="*/ 1656443 h 3905053"/>
              <a:gd name="connsiteX5" fmla="*/ 27715 w 793764"/>
              <a:gd name="connsiteY5" fmla="*/ 2016881 h 3905053"/>
              <a:gd name="connsiteX6" fmla="*/ 557033 w 793764"/>
              <a:gd name="connsiteY6" fmla="*/ 2206171 h 3905053"/>
              <a:gd name="connsiteX7" fmla="*/ 688115 w 793764"/>
              <a:gd name="connsiteY7" fmla="*/ 2427514 h 3905053"/>
              <a:gd name="connsiteX8" fmla="*/ 786087 w 793764"/>
              <a:gd name="connsiteY8" fmla="*/ 2764971 h 3905053"/>
              <a:gd name="connsiteX9" fmla="*/ 786087 w 793764"/>
              <a:gd name="connsiteY9" fmla="*/ 3135086 h 3905053"/>
              <a:gd name="connsiteX10" fmla="*/ 775201 w 793764"/>
              <a:gd name="connsiteY10" fmla="*/ 3581400 h 3905053"/>
              <a:gd name="connsiteX11" fmla="*/ 764315 w 793764"/>
              <a:gd name="connsiteY11" fmla="*/ 3864428 h 3905053"/>
              <a:gd name="connsiteX12" fmla="*/ 764315 w 793764"/>
              <a:gd name="connsiteY12" fmla="*/ 3897086 h 3905053"/>
              <a:gd name="connsiteX0" fmla="*/ 775201 w 793764"/>
              <a:gd name="connsiteY0" fmla="*/ 0 h 3905053"/>
              <a:gd name="connsiteX1" fmla="*/ 616754 w 793764"/>
              <a:gd name="connsiteY1" fmla="*/ 584805 h 3905053"/>
              <a:gd name="connsiteX2" fmla="*/ 404482 w 793764"/>
              <a:gd name="connsiteY2" fmla="*/ 1009347 h 3905053"/>
              <a:gd name="connsiteX3" fmla="*/ 213680 w 793764"/>
              <a:gd name="connsiteY3" fmla="*/ 1378857 h 3905053"/>
              <a:gd name="connsiteX4" fmla="*/ 88948 w 793764"/>
              <a:gd name="connsiteY4" fmla="*/ 1656443 h 3905053"/>
              <a:gd name="connsiteX5" fmla="*/ 27715 w 793764"/>
              <a:gd name="connsiteY5" fmla="*/ 2016881 h 3905053"/>
              <a:gd name="connsiteX6" fmla="*/ 557033 w 793764"/>
              <a:gd name="connsiteY6" fmla="*/ 2206171 h 3905053"/>
              <a:gd name="connsiteX7" fmla="*/ 688115 w 793764"/>
              <a:gd name="connsiteY7" fmla="*/ 2427514 h 3905053"/>
              <a:gd name="connsiteX8" fmla="*/ 786087 w 793764"/>
              <a:gd name="connsiteY8" fmla="*/ 2764971 h 3905053"/>
              <a:gd name="connsiteX9" fmla="*/ 786087 w 793764"/>
              <a:gd name="connsiteY9" fmla="*/ 3135086 h 3905053"/>
              <a:gd name="connsiteX10" fmla="*/ 775201 w 793764"/>
              <a:gd name="connsiteY10" fmla="*/ 3581400 h 3905053"/>
              <a:gd name="connsiteX11" fmla="*/ 764315 w 793764"/>
              <a:gd name="connsiteY11" fmla="*/ 3864428 h 3905053"/>
              <a:gd name="connsiteX12" fmla="*/ 764315 w 793764"/>
              <a:gd name="connsiteY12" fmla="*/ 3897086 h 3905053"/>
              <a:gd name="connsiteX0" fmla="*/ 775201 w 796665"/>
              <a:gd name="connsiteY0" fmla="*/ 0 h 3906103"/>
              <a:gd name="connsiteX1" fmla="*/ 616754 w 796665"/>
              <a:gd name="connsiteY1" fmla="*/ 584805 h 3906103"/>
              <a:gd name="connsiteX2" fmla="*/ 404482 w 796665"/>
              <a:gd name="connsiteY2" fmla="*/ 1009347 h 3906103"/>
              <a:gd name="connsiteX3" fmla="*/ 213680 w 796665"/>
              <a:gd name="connsiteY3" fmla="*/ 1378857 h 3906103"/>
              <a:gd name="connsiteX4" fmla="*/ 88948 w 796665"/>
              <a:gd name="connsiteY4" fmla="*/ 1656443 h 3906103"/>
              <a:gd name="connsiteX5" fmla="*/ 27715 w 796665"/>
              <a:gd name="connsiteY5" fmla="*/ 2016881 h 3906103"/>
              <a:gd name="connsiteX6" fmla="*/ 557033 w 796665"/>
              <a:gd name="connsiteY6" fmla="*/ 2206171 h 3906103"/>
              <a:gd name="connsiteX7" fmla="*/ 688115 w 796665"/>
              <a:gd name="connsiteY7" fmla="*/ 2427514 h 3906103"/>
              <a:gd name="connsiteX8" fmla="*/ 786087 w 796665"/>
              <a:gd name="connsiteY8" fmla="*/ 2764971 h 3906103"/>
              <a:gd name="connsiteX9" fmla="*/ 786087 w 796665"/>
              <a:gd name="connsiteY9" fmla="*/ 3135086 h 3906103"/>
              <a:gd name="connsiteX10" fmla="*/ 715934 w 796665"/>
              <a:gd name="connsiteY10" fmla="*/ 3560233 h 3906103"/>
              <a:gd name="connsiteX11" fmla="*/ 764315 w 796665"/>
              <a:gd name="connsiteY11" fmla="*/ 3864428 h 3906103"/>
              <a:gd name="connsiteX12" fmla="*/ 764315 w 796665"/>
              <a:gd name="connsiteY12" fmla="*/ 3897086 h 3906103"/>
              <a:gd name="connsiteX0" fmla="*/ 775201 w 793304"/>
              <a:gd name="connsiteY0" fmla="*/ 0 h 3906103"/>
              <a:gd name="connsiteX1" fmla="*/ 616754 w 793304"/>
              <a:gd name="connsiteY1" fmla="*/ 584805 h 3906103"/>
              <a:gd name="connsiteX2" fmla="*/ 404482 w 793304"/>
              <a:gd name="connsiteY2" fmla="*/ 1009347 h 3906103"/>
              <a:gd name="connsiteX3" fmla="*/ 213680 w 793304"/>
              <a:gd name="connsiteY3" fmla="*/ 1378857 h 3906103"/>
              <a:gd name="connsiteX4" fmla="*/ 88948 w 793304"/>
              <a:gd name="connsiteY4" fmla="*/ 1656443 h 3906103"/>
              <a:gd name="connsiteX5" fmla="*/ 27715 w 793304"/>
              <a:gd name="connsiteY5" fmla="*/ 2016881 h 3906103"/>
              <a:gd name="connsiteX6" fmla="*/ 557033 w 793304"/>
              <a:gd name="connsiteY6" fmla="*/ 2206171 h 3906103"/>
              <a:gd name="connsiteX7" fmla="*/ 688115 w 793304"/>
              <a:gd name="connsiteY7" fmla="*/ 2427514 h 3906103"/>
              <a:gd name="connsiteX8" fmla="*/ 786087 w 793304"/>
              <a:gd name="connsiteY8" fmla="*/ 2764971 h 3906103"/>
              <a:gd name="connsiteX9" fmla="*/ 485521 w 793304"/>
              <a:gd name="connsiteY9" fmla="*/ 3152019 h 3906103"/>
              <a:gd name="connsiteX10" fmla="*/ 715934 w 793304"/>
              <a:gd name="connsiteY10" fmla="*/ 3560233 h 3906103"/>
              <a:gd name="connsiteX11" fmla="*/ 764315 w 793304"/>
              <a:gd name="connsiteY11" fmla="*/ 3864428 h 3906103"/>
              <a:gd name="connsiteX12" fmla="*/ 764315 w 793304"/>
              <a:gd name="connsiteY12" fmla="*/ 3897086 h 3906103"/>
              <a:gd name="connsiteX0" fmla="*/ 775201 w 775481"/>
              <a:gd name="connsiteY0" fmla="*/ 0 h 3906103"/>
              <a:gd name="connsiteX1" fmla="*/ 616754 w 775481"/>
              <a:gd name="connsiteY1" fmla="*/ 584805 h 3906103"/>
              <a:gd name="connsiteX2" fmla="*/ 404482 w 775481"/>
              <a:gd name="connsiteY2" fmla="*/ 1009347 h 3906103"/>
              <a:gd name="connsiteX3" fmla="*/ 213680 w 775481"/>
              <a:gd name="connsiteY3" fmla="*/ 1378857 h 3906103"/>
              <a:gd name="connsiteX4" fmla="*/ 88948 w 775481"/>
              <a:gd name="connsiteY4" fmla="*/ 1656443 h 3906103"/>
              <a:gd name="connsiteX5" fmla="*/ 27715 w 775481"/>
              <a:gd name="connsiteY5" fmla="*/ 2016881 h 3906103"/>
              <a:gd name="connsiteX6" fmla="*/ 557033 w 775481"/>
              <a:gd name="connsiteY6" fmla="*/ 2206171 h 3906103"/>
              <a:gd name="connsiteX7" fmla="*/ 688115 w 775481"/>
              <a:gd name="connsiteY7" fmla="*/ 2427514 h 3906103"/>
              <a:gd name="connsiteX8" fmla="*/ 316187 w 775481"/>
              <a:gd name="connsiteY8" fmla="*/ 2828471 h 3906103"/>
              <a:gd name="connsiteX9" fmla="*/ 485521 w 775481"/>
              <a:gd name="connsiteY9" fmla="*/ 3152019 h 3906103"/>
              <a:gd name="connsiteX10" fmla="*/ 715934 w 775481"/>
              <a:gd name="connsiteY10" fmla="*/ 3560233 h 3906103"/>
              <a:gd name="connsiteX11" fmla="*/ 764315 w 775481"/>
              <a:gd name="connsiteY11" fmla="*/ 3864428 h 3906103"/>
              <a:gd name="connsiteX12" fmla="*/ 764315 w 775481"/>
              <a:gd name="connsiteY12" fmla="*/ 3897086 h 3906103"/>
              <a:gd name="connsiteX0" fmla="*/ 775201 w 775481"/>
              <a:gd name="connsiteY0" fmla="*/ 0 h 3906103"/>
              <a:gd name="connsiteX1" fmla="*/ 616754 w 775481"/>
              <a:gd name="connsiteY1" fmla="*/ 584805 h 3906103"/>
              <a:gd name="connsiteX2" fmla="*/ 404482 w 775481"/>
              <a:gd name="connsiteY2" fmla="*/ 1009347 h 3906103"/>
              <a:gd name="connsiteX3" fmla="*/ 213680 w 775481"/>
              <a:gd name="connsiteY3" fmla="*/ 1378857 h 3906103"/>
              <a:gd name="connsiteX4" fmla="*/ 88948 w 775481"/>
              <a:gd name="connsiteY4" fmla="*/ 1656443 h 3906103"/>
              <a:gd name="connsiteX5" fmla="*/ 27715 w 775481"/>
              <a:gd name="connsiteY5" fmla="*/ 2016881 h 3906103"/>
              <a:gd name="connsiteX6" fmla="*/ 557033 w 775481"/>
              <a:gd name="connsiteY6" fmla="*/ 2206171 h 3906103"/>
              <a:gd name="connsiteX7" fmla="*/ 209748 w 775481"/>
              <a:gd name="connsiteY7" fmla="*/ 2554514 h 3906103"/>
              <a:gd name="connsiteX8" fmla="*/ 316187 w 775481"/>
              <a:gd name="connsiteY8" fmla="*/ 2828471 h 3906103"/>
              <a:gd name="connsiteX9" fmla="*/ 485521 w 775481"/>
              <a:gd name="connsiteY9" fmla="*/ 3152019 h 3906103"/>
              <a:gd name="connsiteX10" fmla="*/ 715934 w 775481"/>
              <a:gd name="connsiteY10" fmla="*/ 3560233 h 3906103"/>
              <a:gd name="connsiteX11" fmla="*/ 764315 w 775481"/>
              <a:gd name="connsiteY11" fmla="*/ 3864428 h 3906103"/>
              <a:gd name="connsiteX12" fmla="*/ 764315 w 775481"/>
              <a:gd name="connsiteY12" fmla="*/ 3897086 h 3906103"/>
              <a:gd name="connsiteX0" fmla="*/ 747695 w 747975"/>
              <a:gd name="connsiteY0" fmla="*/ 0 h 3906103"/>
              <a:gd name="connsiteX1" fmla="*/ 589248 w 747975"/>
              <a:gd name="connsiteY1" fmla="*/ 584805 h 3906103"/>
              <a:gd name="connsiteX2" fmla="*/ 376976 w 747975"/>
              <a:gd name="connsiteY2" fmla="*/ 1009347 h 3906103"/>
              <a:gd name="connsiteX3" fmla="*/ 186174 w 747975"/>
              <a:gd name="connsiteY3" fmla="*/ 1378857 h 3906103"/>
              <a:gd name="connsiteX4" fmla="*/ 61442 w 747975"/>
              <a:gd name="connsiteY4" fmla="*/ 1656443 h 3906103"/>
              <a:gd name="connsiteX5" fmla="*/ 209 w 747975"/>
              <a:gd name="connsiteY5" fmla="*/ 2016881 h 3906103"/>
              <a:gd name="connsiteX6" fmla="*/ 46927 w 747975"/>
              <a:gd name="connsiteY6" fmla="*/ 2252738 h 3906103"/>
              <a:gd name="connsiteX7" fmla="*/ 182242 w 747975"/>
              <a:gd name="connsiteY7" fmla="*/ 2554514 h 3906103"/>
              <a:gd name="connsiteX8" fmla="*/ 288681 w 747975"/>
              <a:gd name="connsiteY8" fmla="*/ 2828471 h 3906103"/>
              <a:gd name="connsiteX9" fmla="*/ 458015 w 747975"/>
              <a:gd name="connsiteY9" fmla="*/ 3152019 h 3906103"/>
              <a:gd name="connsiteX10" fmla="*/ 688428 w 747975"/>
              <a:gd name="connsiteY10" fmla="*/ 3560233 h 3906103"/>
              <a:gd name="connsiteX11" fmla="*/ 736809 w 747975"/>
              <a:gd name="connsiteY11" fmla="*/ 3864428 h 3906103"/>
              <a:gd name="connsiteX12" fmla="*/ 736809 w 747975"/>
              <a:gd name="connsiteY12" fmla="*/ 3897086 h 3906103"/>
              <a:gd name="connsiteX0" fmla="*/ 747695 w 747975"/>
              <a:gd name="connsiteY0" fmla="*/ 0 h 3906103"/>
              <a:gd name="connsiteX1" fmla="*/ 589248 w 747975"/>
              <a:gd name="connsiteY1" fmla="*/ 584805 h 3906103"/>
              <a:gd name="connsiteX2" fmla="*/ 376976 w 747975"/>
              <a:gd name="connsiteY2" fmla="*/ 1009347 h 3906103"/>
              <a:gd name="connsiteX3" fmla="*/ 186174 w 747975"/>
              <a:gd name="connsiteY3" fmla="*/ 1378857 h 3906103"/>
              <a:gd name="connsiteX4" fmla="*/ 61442 w 747975"/>
              <a:gd name="connsiteY4" fmla="*/ 1656443 h 3906103"/>
              <a:gd name="connsiteX5" fmla="*/ 209 w 747975"/>
              <a:gd name="connsiteY5" fmla="*/ 2016881 h 3906103"/>
              <a:gd name="connsiteX6" fmla="*/ 46927 w 747975"/>
              <a:gd name="connsiteY6" fmla="*/ 2252738 h 3906103"/>
              <a:gd name="connsiteX7" fmla="*/ 182242 w 747975"/>
              <a:gd name="connsiteY7" fmla="*/ 2554514 h 3906103"/>
              <a:gd name="connsiteX8" fmla="*/ 479181 w 747975"/>
              <a:gd name="connsiteY8" fmla="*/ 2777671 h 3906103"/>
              <a:gd name="connsiteX9" fmla="*/ 458015 w 747975"/>
              <a:gd name="connsiteY9" fmla="*/ 3152019 h 3906103"/>
              <a:gd name="connsiteX10" fmla="*/ 688428 w 747975"/>
              <a:gd name="connsiteY10" fmla="*/ 3560233 h 3906103"/>
              <a:gd name="connsiteX11" fmla="*/ 736809 w 747975"/>
              <a:gd name="connsiteY11" fmla="*/ 3864428 h 3906103"/>
              <a:gd name="connsiteX12" fmla="*/ 736809 w 747975"/>
              <a:gd name="connsiteY12" fmla="*/ 3897086 h 3906103"/>
              <a:gd name="connsiteX0" fmla="*/ 747695 w 747975"/>
              <a:gd name="connsiteY0" fmla="*/ 0 h 3906103"/>
              <a:gd name="connsiteX1" fmla="*/ 589248 w 747975"/>
              <a:gd name="connsiteY1" fmla="*/ 584805 h 3906103"/>
              <a:gd name="connsiteX2" fmla="*/ 376976 w 747975"/>
              <a:gd name="connsiteY2" fmla="*/ 1009347 h 3906103"/>
              <a:gd name="connsiteX3" fmla="*/ 186174 w 747975"/>
              <a:gd name="connsiteY3" fmla="*/ 1378857 h 3906103"/>
              <a:gd name="connsiteX4" fmla="*/ 61442 w 747975"/>
              <a:gd name="connsiteY4" fmla="*/ 1656443 h 3906103"/>
              <a:gd name="connsiteX5" fmla="*/ 209 w 747975"/>
              <a:gd name="connsiteY5" fmla="*/ 2016881 h 3906103"/>
              <a:gd name="connsiteX6" fmla="*/ 46927 w 747975"/>
              <a:gd name="connsiteY6" fmla="*/ 2252738 h 3906103"/>
              <a:gd name="connsiteX7" fmla="*/ 182242 w 747975"/>
              <a:gd name="connsiteY7" fmla="*/ 2554514 h 3906103"/>
              <a:gd name="connsiteX8" fmla="*/ 309848 w 747975"/>
              <a:gd name="connsiteY8" fmla="*/ 2870804 h 3906103"/>
              <a:gd name="connsiteX9" fmla="*/ 458015 w 747975"/>
              <a:gd name="connsiteY9" fmla="*/ 3152019 h 3906103"/>
              <a:gd name="connsiteX10" fmla="*/ 688428 w 747975"/>
              <a:gd name="connsiteY10" fmla="*/ 3560233 h 3906103"/>
              <a:gd name="connsiteX11" fmla="*/ 736809 w 747975"/>
              <a:gd name="connsiteY11" fmla="*/ 3864428 h 3906103"/>
              <a:gd name="connsiteX12" fmla="*/ 736809 w 747975"/>
              <a:gd name="connsiteY12" fmla="*/ 3897086 h 3906103"/>
              <a:gd name="connsiteX0" fmla="*/ 747695 w 747975"/>
              <a:gd name="connsiteY0" fmla="*/ 0 h 3906103"/>
              <a:gd name="connsiteX1" fmla="*/ 589248 w 747975"/>
              <a:gd name="connsiteY1" fmla="*/ 584805 h 3906103"/>
              <a:gd name="connsiteX2" fmla="*/ 376976 w 747975"/>
              <a:gd name="connsiteY2" fmla="*/ 1009347 h 3906103"/>
              <a:gd name="connsiteX3" fmla="*/ 186174 w 747975"/>
              <a:gd name="connsiteY3" fmla="*/ 1378857 h 3906103"/>
              <a:gd name="connsiteX4" fmla="*/ 61442 w 747975"/>
              <a:gd name="connsiteY4" fmla="*/ 1656443 h 3906103"/>
              <a:gd name="connsiteX5" fmla="*/ 209 w 747975"/>
              <a:gd name="connsiteY5" fmla="*/ 2016881 h 3906103"/>
              <a:gd name="connsiteX6" fmla="*/ 46927 w 747975"/>
              <a:gd name="connsiteY6" fmla="*/ 2252738 h 3906103"/>
              <a:gd name="connsiteX7" fmla="*/ 182242 w 747975"/>
              <a:gd name="connsiteY7" fmla="*/ 2554514 h 3906103"/>
              <a:gd name="connsiteX8" fmla="*/ 309848 w 747975"/>
              <a:gd name="connsiteY8" fmla="*/ 2870804 h 3906103"/>
              <a:gd name="connsiteX9" fmla="*/ 720482 w 747975"/>
              <a:gd name="connsiteY9" fmla="*/ 3101219 h 3906103"/>
              <a:gd name="connsiteX10" fmla="*/ 688428 w 747975"/>
              <a:gd name="connsiteY10" fmla="*/ 3560233 h 3906103"/>
              <a:gd name="connsiteX11" fmla="*/ 736809 w 747975"/>
              <a:gd name="connsiteY11" fmla="*/ 3864428 h 3906103"/>
              <a:gd name="connsiteX12" fmla="*/ 736809 w 747975"/>
              <a:gd name="connsiteY12" fmla="*/ 3897086 h 3906103"/>
              <a:gd name="connsiteX0" fmla="*/ 747695 w 747975"/>
              <a:gd name="connsiteY0" fmla="*/ 0 h 3906103"/>
              <a:gd name="connsiteX1" fmla="*/ 589248 w 747975"/>
              <a:gd name="connsiteY1" fmla="*/ 584805 h 3906103"/>
              <a:gd name="connsiteX2" fmla="*/ 376976 w 747975"/>
              <a:gd name="connsiteY2" fmla="*/ 1009347 h 3906103"/>
              <a:gd name="connsiteX3" fmla="*/ 186174 w 747975"/>
              <a:gd name="connsiteY3" fmla="*/ 1378857 h 3906103"/>
              <a:gd name="connsiteX4" fmla="*/ 61442 w 747975"/>
              <a:gd name="connsiteY4" fmla="*/ 1656443 h 3906103"/>
              <a:gd name="connsiteX5" fmla="*/ 209 w 747975"/>
              <a:gd name="connsiteY5" fmla="*/ 2016881 h 3906103"/>
              <a:gd name="connsiteX6" fmla="*/ 46927 w 747975"/>
              <a:gd name="connsiteY6" fmla="*/ 2252738 h 3906103"/>
              <a:gd name="connsiteX7" fmla="*/ 182242 w 747975"/>
              <a:gd name="connsiteY7" fmla="*/ 2554514 h 3906103"/>
              <a:gd name="connsiteX8" fmla="*/ 309848 w 747975"/>
              <a:gd name="connsiteY8" fmla="*/ 2870804 h 3906103"/>
              <a:gd name="connsiteX9" fmla="*/ 500348 w 747975"/>
              <a:gd name="connsiteY9" fmla="*/ 3228219 h 3906103"/>
              <a:gd name="connsiteX10" fmla="*/ 688428 w 747975"/>
              <a:gd name="connsiteY10" fmla="*/ 3560233 h 3906103"/>
              <a:gd name="connsiteX11" fmla="*/ 736809 w 747975"/>
              <a:gd name="connsiteY11" fmla="*/ 3864428 h 3906103"/>
              <a:gd name="connsiteX12" fmla="*/ 736809 w 747975"/>
              <a:gd name="connsiteY12" fmla="*/ 3897086 h 3906103"/>
              <a:gd name="connsiteX0" fmla="*/ 747671 w 747951"/>
              <a:gd name="connsiteY0" fmla="*/ 0 h 3906103"/>
              <a:gd name="connsiteX1" fmla="*/ 589224 w 747951"/>
              <a:gd name="connsiteY1" fmla="*/ 584805 h 3906103"/>
              <a:gd name="connsiteX2" fmla="*/ 376952 w 747951"/>
              <a:gd name="connsiteY2" fmla="*/ 1009347 h 3906103"/>
              <a:gd name="connsiteX3" fmla="*/ 186150 w 747951"/>
              <a:gd name="connsiteY3" fmla="*/ 1378857 h 3906103"/>
              <a:gd name="connsiteX4" fmla="*/ 61418 w 747951"/>
              <a:gd name="connsiteY4" fmla="*/ 1656443 h 3906103"/>
              <a:gd name="connsiteX5" fmla="*/ 185 w 747951"/>
              <a:gd name="connsiteY5" fmla="*/ 2016881 h 3906103"/>
              <a:gd name="connsiteX6" fmla="*/ 46903 w 747951"/>
              <a:gd name="connsiteY6" fmla="*/ 2252738 h 3906103"/>
              <a:gd name="connsiteX7" fmla="*/ 165284 w 747951"/>
              <a:gd name="connsiteY7" fmla="*/ 2562981 h 3906103"/>
              <a:gd name="connsiteX8" fmla="*/ 309824 w 747951"/>
              <a:gd name="connsiteY8" fmla="*/ 2870804 h 3906103"/>
              <a:gd name="connsiteX9" fmla="*/ 500324 w 747951"/>
              <a:gd name="connsiteY9" fmla="*/ 3228219 h 3906103"/>
              <a:gd name="connsiteX10" fmla="*/ 688404 w 747951"/>
              <a:gd name="connsiteY10" fmla="*/ 3560233 h 3906103"/>
              <a:gd name="connsiteX11" fmla="*/ 736785 w 747951"/>
              <a:gd name="connsiteY11" fmla="*/ 3864428 h 3906103"/>
              <a:gd name="connsiteX12" fmla="*/ 736785 w 747951"/>
              <a:gd name="connsiteY12" fmla="*/ 3897086 h 3906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47951" h="3906103">
                <a:moveTo>
                  <a:pt x="747671" y="0"/>
                </a:moveTo>
                <a:cubicBezTo>
                  <a:pt x="754021" y="246742"/>
                  <a:pt x="651011" y="416581"/>
                  <a:pt x="589224" y="584805"/>
                </a:cubicBezTo>
                <a:cubicBezTo>
                  <a:pt x="527438" y="753030"/>
                  <a:pt x="444131" y="877005"/>
                  <a:pt x="376952" y="1009347"/>
                </a:cubicBezTo>
                <a:cubicBezTo>
                  <a:pt x="309773" y="1141689"/>
                  <a:pt x="238739" y="1271008"/>
                  <a:pt x="186150" y="1378857"/>
                </a:cubicBezTo>
                <a:cubicBezTo>
                  <a:pt x="133561" y="1486706"/>
                  <a:pt x="92412" y="1550106"/>
                  <a:pt x="61418" y="1656443"/>
                </a:cubicBezTo>
                <a:cubicBezTo>
                  <a:pt x="30424" y="1762780"/>
                  <a:pt x="2604" y="1917499"/>
                  <a:pt x="185" y="2016881"/>
                </a:cubicBezTo>
                <a:cubicBezTo>
                  <a:pt x="-2234" y="2116263"/>
                  <a:pt x="19387" y="2161721"/>
                  <a:pt x="46903" y="2252738"/>
                </a:cubicBezTo>
                <a:cubicBezTo>
                  <a:pt x="74420" y="2343755"/>
                  <a:pt x="121464" y="2459970"/>
                  <a:pt x="165284" y="2562981"/>
                </a:cubicBezTo>
                <a:cubicBezTo>
                  <a:pt x="209104" y="2665992"/>
                  <a:pt x="253984" y="2759931"/>
                  <a:pt x="309824" y="2870804"/>
                </a:cubicBezTo>
                <a:cubicBezTo>
                  <a:pt x="365664" y="2981677"/>
                  <a:pt x="437227" y="3113314"/>
                  <a:pt x="500324" y="3228219"/>
                </a:cubicBezTo>
                <a:cubicBezTo>
                  <a:pt x="563421" y="3343124"/>
                  <a:pt x="648994" y="3454198"/>
                  <a:pt x="688404" y="3560233"/>
                </a:cubicBezTo>
                <a:cubicBezTo>
                  <a:pt x="727814" y="3666268"/>
                  <a:pt x="728722" y="3808286"/>
                  <a:pt x="736785" y="3864428"/>
                </a:cubicBezTo>
                <a:cubicBezTo>
                  <a:pt x="744848" y="3920570"/>
                  <a:pt x="735878" y="3907064"/>
                  <a:pt x="736785" y="3897086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ZoneTexte 5"/>
          <p:cNvSpPr txBox="1"/>
          <p:nvPr/>
        </p:nvSpPr>
        <p:spPr>
          <a:xfrm>
            <a:off x="3870404" y="1988840"/>
            <a:ext cx="1239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Flux tube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8" name="Connecteur droit 7"/>
          <p:cNvCxnSpPr>
            <a:stCxn id="4" idx="4"/>
          </p:cNvCxnSpPr>
          <p:nvPr/>
        </p:nvCxnSpPr>
        <p:spPr>
          <a:xfrm>
            <a:off x="3491880" y="4077072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4572000" y="4653136"/>
            <a:ext cx="1512168" cy="1512168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>
            <a:stCxn id="4" idx="6"/>
          </p:cNvCxnSpPr>
          <p:nvPr/>
        </p:nvCxnSpPr>
        <p:spPr>
          <a:xfrm>
            <a:off x="3472088" y="4611914"/>
            <a:ext cx="1747984" cy="1744551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 flipV="1">
            <a:off x="4572000" y="2564904"/>
            <a:ext cx="1584176" cy="1584176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 flipV="1">
            <a:off x="3489101" y="2399394"/>
            <a:ext cx="1730971" cy="1726086"/>
          </a:xfrm>
          <a:prstGeom prst="line">
            <a:avLst/>
          </a:prstGeom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292079" y="4221088"/>
            <a:ext cx="1523167" cy="286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Alfvén</a:t>
            </a:r>
            <a:r>
              <a:rPr lang="en-US" sz="2000" dirty="0" smtClean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wings</a:t>
            </a:r>
            <a:endParaRPr lang="en-US" sz="2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855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Reflected </a:t>
            </a:r>
            <a:r>
              <a:rPr lang="en-US" dirty="0" err="1" smtClean="0"/>
              <a:t>Alfvén</a:t>
            </a:r>
            <a:r>
              <a:rPr lang="en-US" dirty="0" smtClean="0"/>
              <a:t> waves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0B49277-DE22-4C47-BBA9-3407B46D67A9}" type="slidenum">
              <a:rPr lang="en-US" altLang="en-US" smtClean="0"/>
              <a:pPr/>
              <a:t>12</a:t>
            </a:fld>
            <a:endParaRPr lang="en-US" alt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76" y="1621245"/>
            <a:ext cx="6641900" cy="4981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4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r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fr-BE" altLang="en-US" sz="4000" smtClean="0"/>
              <a:t>Inertial Alfvén waves + filamentation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A987E093-E161-4508-B28C-A5693CD24D35}" type="slidenum">
              <a:rPr lang="en-US" altLang="en-US" sz="1200">
                <a:solidFill>
                  <a:srgbClr val="FFFFFF"/>
                </a:solidFill>
              </a:rPr>
              <a:pPr eaLnBrk="1" hangingPunct="1">
                <a:lnSpc>
                  <a:spcPct val="80000"/>
                </a:lnSpc>
              </a:pPr>
              <a:t>13</a:t>
            </a:fld>
            <a:endParaRPr lang="en-US" altLang="en-US" sz="1200">
              <a:solidFill>
                <a:srgbClr val="FFFFFF"/>
              </a:solidFill>
            </a:endParaRPr>
          </a:p>
        </p:txBody>
      </p:sp>
      <p:pic>
        <p:nvPicPr>
          <p:cNvPr id="5530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06" y="1556792"/>
            <a:ext cx="3400459" cy="24804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93"/>
          <a:stretch>
            <a:fillRect/>
          </a:stretch>
        </p:blipFill>
        <p:spPr bwMode="auto">
          <a:xfrm>
            <a:off x="615114" y="4457734"/>
            <a:ext cx="3319974" cy="228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941858" y="4247013"/>
            <a:ext cx="3929063" cy="3571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12" name="Rectangle 11"/>
          <p:cNvSpPr/>
          <p:nvPr/>
        </p:nvSpPr>
        <p:spPr>
          <a:xfrm>
            <a:off x="511603" y="4318451"/>
            <a:ext cx="500063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55306" name="ZoneTexte 13"/>
          <p:cNvSpPr txBox="1">
            <a:spLocks noChangeArrowheads="1"/>
          </p:cNvSpPr>
          <p:nvPr/>
        </p:nvSpPr>
        <p:spPr bwMode="auto">
          <a:xfrm>
            <a:off x="237728" y="3768348"/>
            <a:ext cx="877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BE" altLang="en-US" dirty="0"/>
              <a:t>Jupiter</a:t>
            </a:r>
          </a:p>
        </p:txBody>
      </p:sp>
      <p:sp>
        <p:nvSpPr>
          <p:cNvPr id="55307" name="ZoneTexte 14"/>
          <p:cNvSpPr txBox="1">
            <a:spLocks noChangeArrowheads="1"/>
          </p:cNvSpPr>
          <p:nvPr/>
        </p:nvSpPr>
        <p:spPr bwMode="auto">
          <a:xfrm>
            <a:off x="3851920" y="3768348"/>
            <a:ext cx="376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BE" altLang="en-US" dirty="0"/>
              <a:t>Io</a:t>
            </a:r>
          </a:p>
        </p:txBody>
      </p:sp>
      <p:sp>
        <p:nvSpPr>
          <p:cNvPr id="16" name="ZoneTexte 15"/>
          <p:cNvSpPr txBox="1"/>
          <p:nvPr/>
        </p:nvSpPr>
        <p:spPr>
          <a:xfrm>
            <a:off x="-704978" y="2501281"/>
            <a:ext cx="2262158" cy="369332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>
            <a:spAutoFit/>
          </a:bodyPr>
          <a:lstStyle/>
          <a:p>
            <a:pPr>
              <a:defRPr/>
            </a:pPr>
            <a:r>
              <a:rPr lang="fr-BE" dirty="0" err="1">
                <a:latin typeface="Arial" charset="0"/>
                <a:cs typeface="+mn-cs"/>
              </a:rPr>
              <a:t>Parallel</a:t>
            </a:r>
            <a:r>
              <a:rPr lang="fr-BE" dirty="0">
                <a:latin typeface="Arial" charset="0"/>
                <a:cs typeface="+mn-cs"/>
              </a:rPr>
              <a:t> Electric </a:t>
            </a:r>
            <a:r>
              <a:rPr lang="fr-BE" dirty="0" err="1">
                <a:latin typeface="Arial" charset="0"/>
                <a:cs typeface="+mn-cs"/>
              </a:rPr>
              <a:t>field</a:t>
            </a:r>
            <a:endParaRPr lang="fr-BE" dirty="0">
              <a:latin typeface="Arial" charset="0"/>
              <a:cs typeface="+mn-cs"/>
            </a:endParaRPr>
          </a:p>
        </p:txBody>
      </p:sp>
      <p:sp>
        <p:nvSpPr>
          <p:cNvPr id="55309" name="ZoneTexte 16"/>
          <p:cNvSpPr txBox="1">
            <a:spLocks noChangeArrowheads="1"/>
          </p:cNvSpPr>
          <p:nvPr/>
        </p:nvSpPr>
        <p:spPr bwMode="auto">
          <a:xfrm>
            <a:off x="1823715" y="3840357"/>
            <a:ext cx="1082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BE" altLang="en-US"/>
              <a:t>Distance</a:t>
            </a:r>
          </a:p>
        </p:txBody>
      </p:sp>
      <p:sp>
        <p:nvSpPr>
          <p:cNvPr id="55310" name="ZoneTexte 17"/>
          <p:cNvSpPr txBox="1">
            <a:spLocks noChangeArrowheads="1"/>
          </p:cNvSpPr>
          <p:nvPr/>
        </p:nvSpPr>
        <p:spPr bwMode="auto">
          <a:xfrm>
            <a:off x="2015803" y="2400196"/>
            <a:ext cx="22367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BE" altLang="en-US" dirty="0"/>
              <a:t>Jones and Su, 2008</a:t>
            </a:r>
          </a:p>
        </p:txBody>
      </p:sp>
      <p:sp>
        <p:nvSpPr>
          <p:cNvPr id="55311" name="ZoneTexte 18"/>
          <p:cNvSpPr txBox="1">
            <a:spLocks noChangeArrowheads="1"/>
          </p:cNvSpPr>
          <p:nvPr/>
        </p:nvSpPr>
        <p:spPr bwMode="auto">
          <a:xfrm>
            <a:off x="2079823" y="2040157"/>
            <a:ext cx="1916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BE" altLang="en-US" dirty="0"/>
              <a:t>Hess et al., 2010</a:t>
            </a:r>
          </a:p>
        </p:txBody>
      </p:sp>
      <p:cxnSp>
        <p:nvCxnSpPr>
          <p:cNvPr id="21" name="Connecteur droit avec flèche 20"/>
          <p:cNvCxnSpPr>
            <a:stCxn id="55311" idx="1"/>
          </p:cNvCxnSpPr>
          <p:nvPr/>
        </p:nvCxnSpPr>
        <p:spPr>
          <a:xfrm rot="10800000">
            <a:off x="1579761" y="2040157"/>
            <a:ext cx="500062" cy="184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>
            <a:stCxn id="55310" idx="1"/>
          </p:cNvCxnSpPr>
          <p:nvPr/>
        </p:nvCxnSpPr>
        <p:spPr>
          <a:xfrm rot="10800000" flipV="1">
            <a:off x="1752278" y="2584346"/>
            <a:ext cx="263525" cy="101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301" name="ZoneTexte 5"/>
          <p:cNvSpPr txBox="1">
            <a:spLocks noChangeArrowheads="1"/>
          </p:cNvSpPr>
          <p:nvPr/>
        </p:nvSpPr>
        <p:spPr bwMode="auto">
          <a:xfrm rot="16200000">
            <a:off x="-971917" y="5400274"/>
            <a:ext cx="2374156" cy="403760"/>
          </a:xfrm>
          <a:prstGeom prst="rect">
            <a:avLst/>
          </a:prstGeom>
          <a:solidFill>
            <a:schemeClr val="bg1"/>
          </a:solidFill>
          <a:ln w="317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BE" altLang="en-US" sz="2000" dirty="0"/>
              <a:t>Hess et al., 2010</a:t>
            </a:r>
            <a:endParaRPr lang="fr-BE" altLang="en-US" sz="2000" i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3711" y="2202357"/>
            <a:ext cx="4713201" cy="3057029"/>
          </a:xfrm>
          <a:prstGeom prst="rect">
            <a:avLst/>
          </a:prstGeom>
        </p:spPr>
      </p:pic>
      <p:sp>
        <p:nvSpPr>
          <p:cNvPr id="19" name="ZoneTexte 5"/>
          <p:cNvSpPr txBox="1">
            <a:spLocks noChangeArrowheads="1"/>
          </p:cNvSpPr>
          <p:nvPr/>
        </p:nvSpPr>
        <p:spPr bwMode="auto">
          <a:xfrm>
            <a:off x="7128902" y="5277754"/>
            <a:ext cx="2374156" cy="338554"/>
          </a:xfrm>
          <a:prstGeom prst="rect">
            <a:avLst/>
          </a:prstGeom>
          <a:solidFill>
            <a:schemeClr val="bg1"/>
          </a:solidFill>
          <a:ln w="31750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BE" altLang="en-US" sz="1600" dirty="0" smtClean="0"/>
              <a:t>Bonfond </a:t>
            </a:r>
            <a:r>
              <a:rPr lang="fr-BE" altLang="en-US" sz="1600" dirty="0"/>
              <a:t>et al., </a:t>
            </a:r>
            <a:r>
              <a:rPr lang="fr-BE" altLang="en-US" sz="1600" dirty="0" smtClean="0"/>
              <a:t>2013</a:t>
            </a:r>
            <a:endParaRPr lang="fr-BE" altLang="en-US" sz="16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Trans-hemispheric electron beams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0B49277-DE22-4C47-BBA9-3407B46D67A9}" type="slidenum">
              <a:rPr lang="en-US" altLang="en-US" smtClean="0"/>
              <a:pPr/>
              <a:t>14</a:t>
            </a:fld>
            <a:endParaRPr lang="en-US" altLang="en-US"/>
          </a:p>
        </p:txBody>
      </p:sp>
      <p:pic>
        <p:nvPicPr>
          <p:cNvPr id="5" name="Espace réservé du contenu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47732" y="1583870"/>
            <a:ext cx="6780652" cy="5085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665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Tahoma" panose="020B0604030504040204" pitchFamily="34" charset="0"/>
              </a:rPr>
              <a:t>What is the Io footprint?</a:t>
            </a:r>
          </a:p>
        </p:txBody>
      </p:sp>
      <p:sp>
        <p:nvSpPr>
          <p:cNvPr id="23555" name="Rectangle 3"/>
          <p:cNvSpPr>
            <a:spLocks noGrp="1"/>
          </p:cNvSpPr>
          <p:nvPr>
            <p:ph sz="quarter" idx="1"/>
          </p:nvPr>
        </p:nvSpPr>
        <p:spPr>
          <a:xfrm>
            <a:off x="4953000" y="2636838"/>
            <a:ext cx="3886200" cy="3489325"/>
          </a:xfrm>
        </p:spPr>
        <p:txBody>
          <a:bodyPr/>
          <a:lstStyle/>
          <a:p>
            <a:pPr eaLnBrk="1" hangingPunct="1"/>
            <a:endParaRPr lang="en-US" altLang="en-US" smtClean="0"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mtClean="0">
                <a:latin typeface="Tahoma" panose="020B0604030504040204" pitchFamily="34" charset="0"/>
              </a:rPr>
              <a:t>The Io footprint is formed by</a:t>
            </a:r>
          </a:p>
          <a:p>
            <a:pPr lvl="1" eaLnBrk="1" hangingPunct="1"/>
            <a:r>
              <a:rPr lang="en-US" altLang="en-US" smtClean="0">
                <a:latin typeface="Tahoma" panose="020B0604030504040204" pitchFamily="34" charset="0"/>
              </a:rPr>
              <a:t>several spots</a:t>
            </a:r>
          </a:p>
          <a:p>
            <a:pPr lvl="1" eaLnBrk="1" hangingPunct="1"/>
            <a:r>
              <a:rPr lang="en-US" altLang="en-US" smtClean="0">
                <a:latin typeface="Tahoma" panose="020B0604030504040204" pitchFamily="34" charset="0"/>
              </a:rPr>
              <a:t>a trail</a:t>
            </a:r>
          </a:p>
        </p:txBody>
      </p:sp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52600"/>
            <a:ext cx="423703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ZoneTexte 4"/>
          <p:cNvSpPr txBox="1">
            <a:spLocks noChangeArrowheads="1"/>
          </p:cNvSpPr>
          <p:nvPr/>
        </p:nvSpPr>
        <p:spPr bwMode="auto">
          <a:xfrm>
            <a:off x="2357438" y="6357938"/>
            <a:ext cx="2428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i="1"/>
              <a:t>Gérard et al</a:t>
            </a:r>
            <a:r>
              <a:rPr lang="en-US" altLang="en-US"/>
              <a:t>. , 2006</a:t>
            </a:r>
          </a:p>
        </p:txBody>
      </p:sp>
      <p:sp>
        <p:nvSpPr>
          <p:cNvPr id="6" name="Rectangle 5"/>
          <p:cNvSpPr/>
          <p:nvPr/>
        </p:nvSpPr>
        <p:spPr>
          <a:xfrm rot="2069294">
            <a:off x="728663" y="4956175"/>
            <a:ext cx="2132012" cy="442913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0EF83AF2-1B1F-40C0-9461-93C870466799}" type="slidenum">
              <a:rPr lang="en-US" altLang="en-US" sz="1200">
                <a:solidFill>
                  <a:srgbClr val="FFFFFF"/>
                </a:solidFill>
              </a:rPr>
              <a:pPr eaLnBrk="1" hangingPunct="1">
                <a:lnSpc>
                  <a:spcPct val="80000"/>
                </a:lnSpc>
              </a:pPr>
              <a:t>15</a:t>
            </a:fld>
            <a:endParaRPr lang="en-US" altLang="en-US" sz="12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Tahoma" panose="020B0604030504040204" pitchFamily="34" charset="0"/>
              </a:rPr>
              <a:t>The leading spot</a:t>
            </a:r>
          </a:p>
        </p:txBody>
      </p:sp>
      <p:pic>
        <p:nvPicPr>
          <p:cNvPr id="27651" name="Picture 5" descr="\\Demeter\hst\work2\bonfond\paper_morpho\cover\Jup_tot.png"/>
          <p:cNvPicPr>
            <a:picLocks noChangeAspect="1" noChangeArrowheads="1"/>
          </p:cNvPicPr>
          <p:nvPr/>
        </p:nvPicPr>
        <p:blipFill>
          <a:blip r:embed="rId3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00200"/>
            <a:ext cx="51816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6" descr="\\Demeter\hst\work2\bonfond\paper_morpho\cover\Jup_tot.png"/>
          <p:cNvPicPr>
            <a:picLocks noChangeAspect="1" noChangeArrowheads="1"/>
          </p:cNvPicPr>
          <p:nvPr/>
        </p:nvPicPr>
        <p:blipFill>
          <a:blip r:embed="rId3">
            <a:lum bright="24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93" t="76288" r="33543" b="4657"/>
          <a:stretch>
            <a:fillRect/>
          </a:stretch>
        </p:blipFill>
        <p:spPr bwMode="auto">
          <a:xfrm>
            <a:off x="4648200" y="4343400"/>
            <a:ext cx="4343400" cy="240347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3" name="Picture 7" descr="\\Demeter\hst\work2\bonfond\paper_morpho\cover\Jup_tot.png"/>
          <p:cNvPicPr>
            <a:picLocks noChangeAspect="1" noChangeArrowheads="1"/>
          </p:cNvPicPr>
          <p:nvPr/>
        </p:nvPicPr>
        <p:blipFill>
          <a:blip r:embed="rId3">
            <a:lum bright="10000" contras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6" t="4747" r="37547" b="79437"/>
          <a:stretch>
            <a:fillRect/>
          </a:stretch>
        </p:blipFill>
        <p:spPr bwMode="auto">
          <a:xfrm>
            <a:off x="4724400" y="1068388"/>
            <a:ext cx="4341813" cy="2360612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4" name="Line 8"/>
          <p:cNvSpPr>
            <a:spLocks noChangeShapeType="1"/>
          </p:cNvSpPr>
          <p:nvPr/>
        </p:nvSpPr>
        <p:spPr bwMode="auto">
          <a:xfrm flipV="1">
            <a:off x="6865938" y="2719388"/>
            <a:ext cx="228600" cy="38100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7655" name="Line 9"/>
          <p:cNvSpPr>
            <a:spLocks noChangeShapeType="1"/>
          </p:cNvSpPr>
          <p:nvPr/>
        </p:nvSpPr>
        <p:spPr bwMode="auto">
          <a:xfrm>
            <a:off x="6613525" y="5691188"/>
            <a:ext cx="304800" cy="304800"/>
          </a:xfrm>
          <a:prstGeom prst="line">
            <a:avLst/>
          </a:prstGeom>
          <a:noFill/>
          <a:ln w="25400">
            <a:solidFill>
              <a:schemeClr val="hlink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791CA475-89E0-42B4-8647-F0B348417C9D}" type="slidenum">
              <a:rPr lang="en-US" altLang="en-US" sz="1200">
                <a:solidFill>
                  <a:srgbClr val="FFFFFF"/>
                </a:solidFill>
              </a:rPr>
              <a:pPr eaLnBrk="1" hangingPunct="1">
                <a:lnSpc>
                  <a:spcPct val="80000"/>
                </a:lnSpc>
              </a:pPr>
              <a:t>16</a:t>
            </a:fld>
            <a:endParaRPr lang="en-US" altLang="en-US" sz="12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r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latin typeface="Tahoma" panose="020B0604030504040204" pitchFamily="34" charset="0"/>
              </a:rPr>
              <a:t>Spots multiplicity evolution</a:t>
            </a:r>
          </a:p>
        </p:txBody>
      </p:sp>
      <p:pic>
        <p:nvPicPr>
          <p:cNvPr id="28675" name="Picture 5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29"/>
          <a:stretch>
            <a:fillRect/>
          </a:stretch>
        </p:blipFill>
        <p:spPr>
          <a:xfrm>
            <a:off x="285750" y="1785938"/>
            <a:ext cx="4216400" cy="4495800"/>
          </a:xfrm>
        </p:spPr>
      </p:pic>
      <p:pic>
        <p:nvPicPr>
          <p:cNvPr id="28676" name="Picture 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>
            <a:lum bright="-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5"/>
          <a:stretch>
            <a:fillRect/>
          </a:stretch>
        </p:blipFill>
        <p:spPr>
          <a:xfrm>
            <a:off x="5357813" y="3944938"/>
            <a:ext cx="3071812" cy="2913062"/>
          </a:xfrm>
          <a:solidFill>
            <a:schemeClr val="accent1"/>
          </a:solidFill>
        </p:spPr>
      </p:pic>
      <p:sp>
        <p:nvSpPr>
          <p:cNvPr id="28677" name="Text Box 6"/>
          <p:cNvSpPr txBox="1">
            <a:spLocks noChangeArrowheads="1"/>
          </p:cNvSpPr>
          <p:nvPr/>
        </p:nvSpPr>
        <p:spPr bwMode="auto">
          <a:xfrm>
            <a:off x="838200" y="6248400"/>
            <a:ext cx="22288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i="1">
                <a:solidFill>
                  <a:schemeClr val="tx2"/>
                </a:solidFill>
              </a:rPr>
              <a:t>Bonfond et al</a:t>
            </a:r>
            <a:r>
              <a:rPr lang="en-US" altLang="en-US">
                <a:solidFill>
                  <a:schemeClr val="tx2"/>
                </a:solidFill>
              </a:rPr>
              <a:t>., 2008</a:t>
            </a:r>
          </a:p>
        </p:txBody>
      </p:sp>
      <p:pic>
        <p:nvPicPr>
          <p:cNvPr id="7" name="Image 6" descr="alfven_only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725" y="4233863"/>
            <a:ext cx="3000375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e-beam-raw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1071563"/>
            <a:ext cx="3805238" cy="285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B4CD6600-A35D-417C-AE4E-5E1D9A868C5D}" type="slidenum">
              <a:rPr lang="en-US" altLang="en-US" sz="1200">
                <a:solidFill>
                  <a:srgbClr val="FFFFFF"/>
                </a:solidFill>
              </a:rPr>
              <a:pPr eaLnBrk="1" hangingPunct="1">
                <a:lnSpc>
                  <a:spcPct val="80000"/>
                </a:lnSpc>
              </a:pPr>
              <a:t>17</a:t>
            </a:fld>
            <a:endParaRPr lang="en-US" altLang="en-US" sz="1200">
              <a:solidFill>
                <a:srgbClr val="FFFFFF"/>
              </a:solidFill>
            </a:endParaRPr>
          </a:p>
        </p:txBody>
      </p:sp>
      <p:grpSp>
        <p:nvGrpSpPr>
          <p:cNvPr id="2" name="Groupe 12"/>
          <p:cNvGrpSpPr>
            <a:grpSpLocks/>
          </p:cNvGrpSpPr>
          <p:nvPr/>
        </p:nvGrpSpPr>
        <p:grpSpPr bwMode="auto">
          <a:xfrm>
            <a:off x="6019800" y="4386263"/>
            <a:ext cx="1076325" cy="685800"/>
            <a:chOff x="6019396" y="4386272"/>
            <a:chExt cx="1077165" cy="685802"/>
          </a:xfrm>
        </p:grpSpPr>
        <p:sp>
          <p:nvSpPr>
            <p:cNvPr id="28682" name="ZoneTexte 9"/>
            <p:cNvSpPr txBox="1">
              <a:spLocks noChangeArrowheads="1"/>
            </p:cNvSpPr>
            <p:nvPr/>
          </p:nvSpPr>
          <p:spPr bwMode="auto">
            <a:xfrm rot="-5400000">
              <a:off x="5849285" y="4563409"/>
              <a:ext cx="678776" cy="338554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BE" altLang="en-US" sz="1600"/>
                <a:t>MAW</a:t>
              </a:r>
            </a:p>
          </p:txBody>
        </p:sp>
        <p:sp>
          <p:nvSpPr>
            <p:cNvPr id="28683" name="ZoneTexte 10"/>
            <p:cNvSpPr txBox="1">
              <a:spLocks noChangeArrowheads="1"/>
            </p:cNvSpPr>
            <p:nvPr/>
          </p:nvSpPr>
          <p:spPr bwMode="auto">
            <a:xfrm rot="-5400000">
              <a:off x="6264700" y="4521201"/>
              <a:ext cx="582211" cy="338554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BE" altLang="en-US" sz="1600"/>
                <a:t>TEB</a:t>
              </a:r>
            </a:p>
          </p:txBody>
        </p:sp>
        <p:sp>
          <p:nvSpPr>
            <p:cNvPr id="28684" name="ZoneTexte 11"/>
            <p:cNvSpPr txBox="1">
              <a:spLocks noChangeArrowheads="1"/>
            </p:cNvSpPr>
            <p:nvPr/>
          </p:nvSpPr>
          <p:spPr bwMode="auto">
            <a:xfrm rot="-5400000">
              <a:off x="6587896" y="4556383"/>
              <a:ext cx="678776" cy="338554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fr-BE" altLang="en-US" sz="1600"/>
                <a:t>RAW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6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6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en-US" smtClean="0"/>
              <a:t>Inter-spot distances</a:t>
            </a:r>
          </a:p>
        </p:txBody>
      </p:sp>
      <p:pic>
        <p:nvPicPr>
          <p:cNvPr id="3174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1581150"/>
            <a:ext cx="4225925" cy="527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9" t="36853" r="13072" b="53610"/>
          <a:stretch>
            <a:fillRect/>
          </a:stretch>
        </p:blipFill>
        <p:spPr bwMode="auto">
          <a:xfrm>
            <a:off x="1547813" y="3500438"/>
            <a:ext cx="2519362" cy="65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2" name="Text Box 9"/>
          <p:cNvSpPr txBox="1">
            <a:spLocks noChangeArrowheads="1"/>
          </p:cNvSpPr>
          <p:nvPr/>
        </p:nvSpPr>
        <p:spPr bwMode="auto">
          <a:xfrm>
            <a:off x="2916238" y="6083300"/>
            <a:ext cx="12493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b="1">
                <a:solidFill>
                  <a:schemeClr val="accent1"/>
                </a:solidFill>
              </a:rPr>
              <a:t>Upstream</a:t>
            </a:r>
          </a:p>
        </p:txBody>
      </p:sp>
      <p:sp>
        <p:nvSpPr>
          <p:cNvPr id="31753" name="Text Box 10"/>
          <p:cNvSpPr txBox="1">
            <a:spLocks noChangeArrowheads="1"/>
          </p:cNvSpPr>
          <p:nvPr/>
        </p:nvSpPr>
        <p:spPr bwMode="auto">
          <a:xfrm>
            <a:off x="2124075" y="4437063"/>
            <a:ext cx="15700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b="1">
                <a:solidFill>
                  <a:schemeClr val="accent1"/>
                </a:solidFill>
              </a:rPr>
              <a:t>Downstream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FF859F20-6859-492B-AEB5-10D502A6CB89}" type="slidenum">
              <a:rPr lang="en-US" altLang="en-US" sz="1200">
                <a:solidFill>
                  <a:srgbClr val="FFFFFF"/>
                </a:solidFill>
              </a:rPr>
              <a:pPr eaLnBrk="1" hangingPunct="1">
                <a:lnSpc>
                  <a:spcPct val="80000"/>
                </a:lnSpc>
              </a:pPr>
              <a:t>18</a:t>
            </a:fld>
            <a:endParaRPr lang="en-US" altLang="en-US" sz="1200">
              <a:solidFill>
                <a:srgbClr val="FFFFFF"/>
              </a:solidFill>
            </a:endParaRPr>
          </a:p>
        </p:txBody>
      </p:sp>
      <p:sp>
        <p:nvSpPr>
          <p:cNvPr id="31755" name="Text Box 6"/>
          <p:cNvSpPr txBox="1">
            <a:spLocks noChangeArrowheads="1"/>
          </p:cNvSpPr>
          <p:nvPr/>
        </p:nvSpPr>
        <p:spPr bwMode="auto">
          <a:xfrm>
            <a:off x="3995738" y="6491288"/>
            <a:ext cx="2228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i="1">
                <a:solidFill>
                  <a:schemeClr val="tx2"/>
                </a:solidFill>
              </a:rPr>
              <a:t>Bonfond et al</a:t>
            </a:r>
            <a:r>
              <a:rPr lang="en-US" altLang="en-US">
                <a:solidFill>
                  <a:schemeClr val="tx2"/>
                </a:solidFill>
              </a:rPr>
              <a:t>., 2009</a:t>
            </a:r>
          </a:p>
        </p:txBody>
      </p:sp>
      <p:pic>
        <p:nvPicPr>
          <p:cNvPr id="11" name="Espace réservé du contenu 5"/>
          <p:cNvPicPr>
            <a:picLocks noGrp="1" noChangeAspect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358" y="1772816"/>
            <a:ext cx="3048000" cy="2286000"/>
          </a:xfr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432" y="4219199"/>
            <a:ext cx="3048000" cy="228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The multiple spots of the </a:t>
            </a:r>
            <a:r>
              <a:rPr lang="fr-BE" dirty="0" err="1" smtClean="0"/>
              <a:t>Ganymede</a:t>
            </a:r>
            <a:r>
              <a:rPr lang="fr-BE" dirty="0" smtClean="0"/>
              <a:t> </a:t>
            </a:r>
            <a:r>
              <a:rPr lang="fr-BE" dirty="0" err="1" smtClean="0"/>
              <a:t>footprints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0B49277-DE22-4C47-BBA9-3407B46D67A9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44" y="1628800"/>
            <a:ext cx="5070199" cy="5070199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 rot="16200000">
            <a:off x="6287003" y="5357010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Bonfond </a:t>
            </a:r>
            <a:r>
              <a:rPr lang="fr-BE" dirty="0"/>
              <a:t>et al., </a:t>
            </a:r>
            <a:r>
              <a:rPr lang="fr-BE" dirty="0" smtClean="0"/>
              <a:t>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78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854DECE0-BC70-4386-8FFD-22FFE9EFFEA1}" type="slidenum">
              <a:rPr lang="en-US" altLang="en-US" sz="1200">
                <a:solidFill>
                  <a:srgbClr val="FFFFFF"/>
                </a:solidFill>
              </a:rPr>
              <a:pPr eaLnBrk="1" hangingPunct="1">
                <a:lnSpc>
                  <a:spcPct val="80000"/>
                </a:lnSpc>
              </a:pPr>
              <a:t>2</a:t>
            </a:fld>
            <a:endParaRPr lang="en-US" altLang="en-US" sz="1200">
              <a:solidFill>
                <a:srgbClr val="FFFFFF"/>
              </a:solidFill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 bwMode="auto">
          <a:xfrm>
            <a:off x="611560" y="163286"/>
            <a:ext cx="8244408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4000" dirty="0" smtClean="0">
                <a:solidFill>
                  <a:schemeClr val="tx2"/>
                </a:solidFill>
                <a:latin typeface="Tahoma" pitchFamily="34" charset="0"/>
                <a:ea typeface="+mj-ea"/>
                <a:cs typeface="+mj-cs"/>
              </a:rPr>
              <a:t>The satellite footprints:</a:t>
            </a:r>
          </a:p>
          <a:p>
            <a:pPr eaLnBrk="0" hangingPunct="0">
              <a:defRPr/>
            </a:pPr>
            <a:r>
              <a:rPr lang="en-US" sz="4000" dirty="0" smtClean="0">
                <a:solidFill>
                  <a:schemeClr val="tx2"/>
                </a:solidFill>
                <a:latin typeface="Tahoma" pitchFamily="34" charset="0"/>
                <a:ea typeface="+mj-ea"/>
                <a:cs typeface="+mj-cs"/>
              </a:rPr>
              <a:t>A little bit of history</a:t>
            </a:r>
            <a:endParaRPr lang="en-US" sz="400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696" y="2217711"/>
            <a:ext cx="3229200" cy="401960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1574998"/>
            <a:ext cx="3028439" cy="281307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406696" y="1717357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IR: </a:t>
            </a:r>
            <a:r>
              <a:rPr lang="en-US" dirty="0" err="1" smtClean="0"/>
              <a:t>Connerney</a:t>
            </a:r>
            <a:r>
              <a:rPr lang="en-US" dirty="0" smtClean="0"/>
              <a:t> et al., 1993</a:t>
            </a:r>
            <a:endParaRPr lang="en-US" dirty="0"/>
          </a:p>
        </p:txBody>
      </p:sp>
      <p:sp>
        <p:nvSpPr>
          <p:cNvPr id="15" name="ZoneTexte 14"/>
          <p:cNvSpPr txBox="1"/>
          <p:nvPr/>
        </p:nvSpPr>
        <p:spPr>
          <a:xfrm>
            <a:off x="4810947" y="1798351"/>
            <a:ext cx="2702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UV: </a:t>
            </a:r>
            <a:r>
              <a:rPr lang="en-US" dirty="0" err="1" smtClean="0">
                <a:solidFill>
                  <a:srgbClr val="FFFF00"/>
                </a:solidFill>
              </a:rPr>
              <a:t>Prangé</a:t>
            </a:r>
            <a:r>
              <a:rPr lang="en-US" dirty="0" smtClean="0">
                <a:solidFill>
                  <a:srgbClr val="FFFF00"/>
                </a:solidFill>
              </a:rPr>
              <a:t> et al., 1996; </a:t>
            </a:r>
          </a:p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smtClean="0">
                <a:solidFill>
                  <a:srgbClr val="FFFF00"/>
                </a:solidFill>
              </a:rPr>
              <a:t>      Clarke et al. 1996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4388068"/>
            <a:ext cx="3096696" cy="2275398"/>
          </a:xfrm>
          <a:prstGeom prst="rect">
            <a:avLst/>
          </a:prstGeom>
        </p:spPr>
      </p:pic>
      <p:sp>
        <p:nvSpPr>
          <p:cNvPr id="24585" name="ZoneTexte 10"/>
          <p:cNvSpPr txBox="1">
            <a:spLocks noChangeArrowheads="1"/>
          </p:cNvSpPr>
          <p:nvPr/>
        </p:nvSpPr>
        <p:spPr bwMode="auto">
          <a:xfrm>
            <a:off x="4534900" y="5781157"/>
            <a:ext cx="30659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i="1" dirty="0" smtClean="0">
                <a:solidFill>
                  <a:srgbClr val="FFFF00"/>
                </a:solidFill>
              </a:rPr>
              <a:t>Visible: Ingersoll </a:t>
            </a:r>
            <a:r>
              <a:rPr lang="en-US" altLang="en-US" i="1" dirty="0">
                <a:solidFill>
                  <a:srgbClr val="FFFF00"/>
                </a:solidFill>
              </a:rPr>
              <a:t>et al</a:t>
            </a:r>
            <a:r>
              <a:rPr lang="en-US" altLang="en-US" dirty="0">
                <a:solidFill>
                  <a:srgbClr val="FFFF00"/>
                </a:solidFill>
              </a:rPr>
              <a:t>., </a:t>
            </a:r>
            <a:r>
              <a:rPr lang="en-US" altLang="en-US" dirty="0" smtClean="0">
                <a:solidFill>
                  <a:srgbClr val="FFFF00"/>
                </a:solidFill>
              </a:rPr>
              <a:t>1998</a:t>
            </a:r>
            <a:endParaRPr lang="en-US" alt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spots of the GFP</a:t>
            </a:r>
            <a:endParaRPr lang="en-US" dirty="0"/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98" y="1870287"/>
            <a:ext cx="3048000" cy="2286000"/>
          </a:xfrm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0B49277-DE22-4C47-BBA9-3407B46D67A9}" type="slidenum">
              <a:rPr lang="en-US" altLang="en-US" smtClean="0"/>
              <a:pPr/>
              <a:t>20</a:t>
            </a:fld>
            <a:endParaRPr lang="en-US" alt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6298" y="1573424"/>
            <a:ext cx="5044134" cy="4975785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72" y="4316670"/>
            <a:ext cx="3048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40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re 1"/>
          <p:cNvSpPr>
            <a:spLocks noGrp="1"/>
          </p:cNvSpPr>
          <p:nvPr>
            <p:ph type="title"/>
          </p:nvPr>
        </p:nvSpPr>
        <p:spPr>
          <a:xfrm>
            <a:off x="612775" y="71438"/>
            <a:ext cx="8153400" cy="990600"/>
          </a:xfrm>
        </p:spPr>
        <p:txBody>
          <a:bodyPr/>
          <a:lstStyle/>
          <a:p>
            <a:r>
              <a:rPr lang="en-US" altLang="en-US" dirty="0" smtClean="0"/>
              <a:t>Electron beams</a:t>
            </a:r>
          </a:p>
        </p:txBody>
      </p:sp>
      <p:sp>
        <p:nvSpPr>
          <p:cNvPr id="16387" name="Espace réservé du contenu 2"/>
          <p:cNvSpPr>
            <a:spLocks noGrp="1"/>
          </p:cNvSpPr>
          <p:nvPr>
            <p:ph sz="quarter" idx="1"/>
          </p:nvPr>
        </p:nvSpPr>
        <p:spPr>
          <a:xfrm>
            <a:off x="-36512" y="5099971"/>
            <a:ext cx="3023432" cy="1512887"/>
          </a:xfrm>
        </p:spPr>
        <p:txBody>
          <a:bodyPr/>
          <a:lstStyle/>
          <a:p>
            <a:r>
              <a:rPr lang="en-US" altLang="en-US" sz="2400" dirty="0" smtClean="0"/>
              <a:t>MHD simulations </a:t>
            </a:r>
          </a:p>
          <a:p>
            <a:pPr lvl="1"/>
            <a:r>
              <a:rPr lang="en-US" altLang="en-US" sz="2400" dirty="0" smtClean="0"/>
              <a:t>TEB spots location</a:t>
            </a:r>
          </a:p>
          <a:p>
            <a:pPr lvl="1"/>
            <a:r>
              <a:rPr lang="en-US" altLang="en-US" sz="2400" dirty="0" smtClean="0"/>
              <a:t>electron beams location at Io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134258" y="2552509"/>
            <a:ext cx="533400" cy="24447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61A4EAD1-6B14-40B0-85D9-DB42AC9EEE40}" type="slidenum">
              <a:rPr lang="en-US" altLang="en-US" sz="1200">
                <a:solidFill>
                  <a:srgbClr val="FFFFFF"/>
                </a:solidFill>
              </a:rPr>
              <a:pPr eaLnBrk="1" hangingPunct="1">
                <a:lnSpc>
                  <a:spcPct val="80000"/>
                </a:lnSpc>
              </a:pPr>
              <a:t>21</a:t>
            </a:fld>
            <a:endParaRPr lang="en-US" altLang="en-US" sz="1200">
              <a:solidFill>
                <a:srgbClr val="FFFFFF"/>
              </a:solidFill>
            </a:endParaRPr>
          </a:p>
        </p:txBody>
      </p:sp>
      <p:sp>
        <p:nvSpPr>
          <p:cNvPr id="16389" name="ZoneTexte 4"/>
          <p:cNvSpPr txBox="1">
            <a:spLocks noChangeArrowheads="1"/>
          </p:cNvSpPr>
          <p:nvPr/>
        </p:nvSpPr>
        <p:spPr bwMode="auto">
          <a:xfrm rot="16200000">
            <a:off x="4476040" y="5271871"/>
            <a:ext cx="2627313" cy="428625"/>
          </a:xfrm>
          <a:prstGeom prst="rect">
            <a:avLst/>
          </a:prstGeom>
          <a:solidFill>
            <a:schemeClr val="bg1"/>
          </a:solidFill>
          <a:ln w="31750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i="1" dirty="0"/>
              <a:t>Jacobsen et al</a:t>
            </a:r>
            <a:r>
              <a:rPr lang="en-US" altLang="en-US" sz="2000" dirty="0"/>
              <a:t>., 2010</a:t>
            </a:r>
          </a:p>
        </p:txBody>
      </p:sp>
      <p:pic>
        <p:nvPicPr>
          <p:cNvPr id="163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183" y="954102"/>
            <a:ext cx="2684462" cy="591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2"/>
          <p:cNvPicPr>
            <a:picLocks noChangeAspect="1" noChangeArrowheads="1"/>
          </p:cNvPicPr>
          <p:nvPr/>
        </p:nvPicPr>
        <p:blipFill>
          <a:blip r:embed="rId3">
            <a:lum bright="-20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4539"/>
            <a:ext cx="3000375" cy="313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2" name="ZoneTexte 5"/>
          <p:cNvSpPr txBox="1">
            <a:spLocks noChangeArrowheads="1"/>
          </p:cNvSpPr>
          <p:nvPr/>
        </p:nvSpPr>
        <p:spPr bwMode="auto">
          <a:xfrm>
            <a:off x="479388" y="4395320"/>
            <a:ext cx="2228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i="1" dirty="0"/>
              <a:t>Williams et al</a:t>
            </a:r>
            <a:r>
              <a:rPr lang="en-US" altLang="en-US" dirty="0"/>
              <a:t>., 2003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563395"/>
            <a:ext cx="2872252" cy="3717032"/>
          </a:xfrm>
          <a:prstGeom prst="rect">
            <a:avLst/>
          </a:prstGeom>
        </p:spPr>
      </p:pic>
      <p:sp>
        <p:nvSpPr>
          <p:cNvPr id="10" name="ZoneTexte 5"/>
          <p:cNvSpPr txBox="1">
            <a:spLocks noChangeArrowheads="1"/>
          </p:cNvSpPr>
          <p:nvPr/>
        </p:nvSpPr>
        <p:spPr bwMode="auto">
          <a:xfrm>
            <a:off x="6605200" y="5783369"/>
            <a:ext cx="19244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i="1" dirty="0" smtClean="0">
                <a:solidFill>
                  <a:schemeClr val="bg1"/>
                </a:solidFill>
              </a:rPr>
              <a:t>Pryor </a:t>
            </a:r>
            <a:r>
              <a:rPr lang="en-US" altLang="en-US" i="1" dirty="0">
                <a:solidFill>
                  <a:schemeClr val="bg1"/>
                </a:solidFill>
              </a:rPr>
              <a:t>et al</a:t>
            </a:r>
            <a:r>
              <a:rPr lang="en-US" altLang="en-US" dirty="0">
                <a:solidFill>
                  <a:schemeClr val="bg1"/>
                </a:solidFill>
              </a:rPr>
              <a:t>., </a:t>
            </a:r>
            <a:r>
              <a:rPr lang="en-US" altLang="en-US" dirty="0" smtClean="0">
                <a:solidFill>
                  <a:schemeClr val="bg1"/>
                </a:solidFill>
              </a:rPr>
              <a:t>2011</a:t>
            </a:r>
            <a:endParaRPr lang="en-US" altLang="en-US" dirty="0">
              <a:solidFill>
                <a:schemeClr val="bg1"/>
              </a:solidFill>
            </a:endParaRPr>
          </a:p>
        </p:txBody>
      </p:sp>
      <p:cxnSp>
        <p:nvCxnSpPr>
          <p:cNvPr id="7" name="Connecteur droit 6"/>
          <p:cNvCxnSpPr/>
          <p:nvPr/>
        </p:nvCxnSpPr>
        <p:spPr>
          <a:xfrm>
            <a:off x="6012160" y="1644689"/>
            <a:ext cx="0" cy="4840443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6332324" y="1628800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Enceladus</a:t>
            </a:r>
            <a:endParaRPr lang="en-US" dirty="0"/>
          </a:p>
        </p:txBody>
      </p:sp>
      <p:sp>
        <p:nvSpPr>
          <p:cNvPr id="16" name="ZoneTexte 15"/>
          <p:cNvSpPr txBox="1"/>
          <p:nvPr/>
        </p:nvSpPr>
        <p:spPr>
          <a:xfrm>
            <a:off x="120390" y="1644689"/>
            <a:ext cx="665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dirty="0" smtClean="0"/>
              <a:t>Io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357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Interspot</a:t>
            </a:r>
            <a:r>
              <a:rPr lang="en-US" dirty="0" smtClean="0"/>
              <a:t> distance variations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4702448" y="6295096"/>
            <a:ext cx="4320480" cy="389093"/>
          </a:xfrm>
        </p:spPr>
        <p:txBody>
          <a:bodyPr/>
          <a:lstStyle/>
          <a:p>
            <a:r>
              <a:rPr lang="en-US" sz="2400" dirty="0" smtClean="0"/>
              <a:t>Bonfond et al., 2013a, 2013b</a:t>
            </a:r>
            <a:endParaRPr lang="en-US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0B49277-DE22-4C47-BBA9-3407B46D67A9}" type="slidenum">
              <a:rPr lang="en-US" altLang="en-US" smtClean="0"/>
              <a:pPr/>
              <a:t>22</a:t>
            </a:fld>
            <a:endParaRPr lang="en-US" alt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43" y="4009594"/>
            <a:ext cx="4982220" cy="284840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5936" y="1529545"/>
            <a:ext cx="5026992" cy="2480049"/>
          </a:xfrm>
          <a:prstGeom prst="rect">
            <a:avLst/>
          </a:prstGeom>
        </p:spPr>
      </p:pic>
      <p:sp>
        <p:nvSpPr>
          <p:cNvPr id="8" name="Espace réservé du contenu 2"/>
          <p:cNvSpPr txBox="1">
            <a:spLocks/>
          </p:cNvSpPr>
          <p:nvPr/>
        </p:nvSpPr>
        <p:spPr bwMode="auto">
          <a:xfrm>
            <a:off x="132544" y="2168744"/>
            <a:ext cx="3719378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For a same S3 longitude, the distance can vary</a:t>
            </a: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 bwMode="auto">
          <a:xfrm>
            <a:off x="5046670" y="4509120"/>
            <a:ext cx="3976258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 proxy for the local density?</a:t>
            </a:r>
          </a:p>
          <a:p>
            <a:r>
              <a:rPr lang="en-US" sz="2400" dirty="0" smtClean="0"/>
              <a:t>Not trivial interpretation if non-</a:t>
            </a:r>
            <a:r>
              <a:rPr lang="en-US" sz="2400" dirty="0" err="1" smtClean="0"/>
              <a:t>linearities</a:t>
            </a:r>
            <a:r>
              <a:rPr lang="en-US" sz="2400" dirty="0" smtClean="0"/>
              <a:t> are involved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6039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Tahoma" panose="020B0604030504040204" pitchFamily="34" charset="0"/>
              </a:rPr>
              <a:t>IFP features’ altitude</a:t>
            </a:r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EDA4C09E-59B6-4B06-A36E-94B2ED00490E}" type="slidenum">
              <a:rPr lang="en-US" altLang="en-US" sz="1200">
                <a:solidFill>
                  <a:srgbClr val="FFFFFF"/>
                </a:solidFill>
              </a:rPr>
              <a:pPr eaLnBrk="1" hangingPunct="1">
                <a:lnSpc>
                  <a:spcPct val="80000"/>
                </a:lnSpc>
              </a:pPr>
              <a:t>23</a:t>
            </a:fld>
            <a:endParaRPr lang="en-US" altLang="en-US" sz="1200">
              <a:solidFill>
                <a:srgbClr val="FFFFFF"/>
              </a:solidFill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1" y="1628800"/>
            <a:ext cx="4176464" cy="5177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ZoneTexte 6"/>
          <p:cNvSpPr txBox="1">
            <a:spLocks noChangeArrowheads="1"/>
          </p:cNvSpPr>
          <p:nvPr/>
        </p:nvSpPr>
        <p:spPr bwMode="auto">
          <a:xfrm rot="16200000">
            <a:off x="3376123" y="5442141"/>
            <a:ext cx="17494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BE" altLang="en-US" i="1" dirty="0"/>
              <a:t>Bonfond , </a:t>
            </a:r>
            <a:r>
              <a:rPr lang="fr-BE" altLang="en-US" dirty="0"/>
              <a:t>2010</a:t>
            </a:r>
          </a:p>
        </p:txBody>
      </p:sp>
      <p:sp>
        <p:nvSpPr>
          <p:cNvPr id="16" name="Rectangle 3"/>
          <p:cNvSpPr>
            <a:spLocks noGrp="1"/>
          </p:cNvSpPr>
          <p:nvPr>
            <p:ph sz="quarter" idx="1"/>
          </p:nvPr>
        </p:nvSpPr>
        <p:spPr>
          <a:xfrm>
            <a:off x="4498768" y="1772817"/>
            <a:ext cx="4427538" cy="2304256"/>
          </a:xfrm>
        </p:spPr>
        <p:txBody>
          <a:bodyPr/>
          <a:lstStyle/>
          <a:p>
            <a:pPr eaLnBrk="1" hangingPunct="1"/>
            <a:r>
              <a:rPr lang="fr-FR" altLang="en-US" dirty="0" smtClean="0"/>
              <a:t>Peak altitudes: </a:t>
            </a:r>
          </a:p>
          <a:p>
            <a:pPr lvl="1" eaLnBrk="1" hangingPunct="1"/>
            <a:r>
              <a:rPr lang="fr-FR" altLang="en-US" dirty="0"/>
              <a:t>Main spot: </a:t>
            </a:r>
            <a:r>
              <a:rPr lang="fr-FR" altLang="en-US" dirty="0" smtClean="0"/>
              <a:t>900 </a:t>
            </a:r>
            <a:r>
              <a:rPr lang="fr-FR" altLang="en-US" dirty="0"/>
              <a:t>km</a:t>
            </a:r>
            <a:endParaRPr lang="fr-FR" altLang="en-US" dirty="0" smtClean="0"/>
          </a:p>
          <a:p>
            <a:pPr lvl="1" eaLnBrk="1" hangingPunct="1"/>
            <a:r>
              <a:rPr lang="fr-FR" altLang="en-US" dirty="0" smtClean="0"/>
              <a:t>TEB spot: 700 km</a:t>
            </a:r>
          </a:p>
          <a:p>
            <a:pPr lvl="1" eaLnBrk="1" hangingPunct="1"/>
            <a:r>
              <a:rPr lang="fr-FR" altLang="en-US" dirty="0" err="1" smtClean="0"/>
              <a:t>Tail</a:t>
            </a:r>
            <a:r>
              <a:rPr lang="fr-FR" altLang="en-US" dirty="0" smtClean="0"/>
              <a:t>: 900 km</a:t>
            </a:r>
          </a:p>
          <a:p>
            <a:pPr lvl="1" eaLnBrk="1" hangingPunct="1"/>
            <a:endParaRPr lang="fr-FR" altLang="en-US" dirty="0" smtClean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3122" y="4064660"/>
            <a:ext cx="4734520" cy="2331748"/>
          </a:xfrm>
          <a:prstGeom prst="rect">
            <a:avLst/>
          </a:prstGeom>
        </p:spPr>
      </p:pic>
      <p:sp>
        <p:nvSpPr>
          <p:cNvPr id="11" name="ZoneTexte 6"/>
          <p:cNvSpPr txBox="1">
            <a:spLocks noChangeArrowheads="1"/>
          </p:cNvSpPr>
          <p:nvPr/>
        </p:nvSpPr>
        <p:spPr bwMode="auto">
          <a:xfrm>
            <a:off x="7020272" y="6443488"/>
            <a:ext cx="217239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BE" altLang="en-US" i="1" dirty="0" smtClean="0"/>
              <a:t>Gérard et al.</a:t>
            </a:r>
            <a:r>
              <a:rPr lang="fr-BE" altLang="en-US" i="1" dirty="0" smtClean="0"/>
              <a:t> </a:t>
            </a:r>
            <a:r>
              <a:rPr lang="fr-BE" altLang="en-US" i="1" dirty="0"/>
              <a:t>, </a:t>
            </a:r>
            <a:r>
              <a:rPr lang="fr-BE" altLang="en-US" dirty="0" smtClean="0"/>
              <a:t>2014</a:t>
            </a:r>
            <a:endParaRPr lang="fr-BE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/>
          </p:cNvSpPr>
          <p:nvPr>
            <p:ph type="title"/>
          </p:nvPr>
        </p:nvSpPr>
        <p:spPr>
          <a:xfrm>
            <a:off x="323850" y="228600"/>
            <a:ext cx="8640763" cy="990600"/>
          </a:xfrm>
        </p:spPr>
        <p:txBody>
          <a:bodyPr/>
          <a:lstStyle/>
          <a:p>
            <a:pPr eaLnBrk="1" hangingPunct="1"/>
            <a:r>
              <a:rPr lang="en-US" altLang="en-US" sz="4000" smtClean="0"/>
              <a:t>Estimate of the electrons energy</a:t>
            </a:r>
          </a:p>
        </p:txBody>
      </p:sp>
      <p:sp>
        <p:nvSpPr>
          <p:cNvPr id="40963" name="Rectangle 3"/>
          <p:cNvSpPr>
            <a:spLocks noGrp="1"/>
          </p:cNvSpPr>
          <p:nvPr>
            <p:ph sz="quarter" idx="1"/>
          </p:nvPr>
        </p:nvSpPr>
        <p:spPr>
          <a:xfrm>
            <a:off x="179388" y="1600200"/>
            <a:ext cx="4032250" cy="4525963"/>
          </a:xfrm>
        </p:spPr>
        <p:txBody>
          <a:bodyPr/>
          <a:lstStyle/>
          <a:p>
            <a:pPr eaLnBrk="1" hangingPunct="1"/>
            <a:r>
              <a:rPr lang="en-US" altLang="en-US" sz="2400" dirty="0" smtClean="0"/>
              <a:t>Monte-Carlo electron energy degradation model for theoretical distributions</a:t>
            </a:r>
          </a:p>
          <a:p>
            <a:pPr eaLnBrk="1" hangingPunct="1"/>
            <a:r>
              <a:rPr lang="en-US" altLang="en-US" sz="2400" dirty="0" smtClean="0"/>
              <a:t>Only the Kappa distribution reproduces the observations</a:t>
            </a:r>
          </a:p>
          <a:p>
            <a:pPr eaLnBrk="1" hangingPunct="1"/>
            <a:r>
              <a:rPr lang="en-US" altLang="en-US" sz="2400" dirty="0" smtClean="0"/>
              <a:t>Mean electrons energy: ~1keV (in  lieu of 55 </a:t>
            </a:r>
            <a:r>
              <a:rPr lang="en-US" altLang="en-US" sz="2400" dirty="0" err="1" smtClean="0"/>
              <a:t>keV</a:t>
            </a:r>
            <a:r>
              <a:rPr lang="en-US" altLang="en-US" sz="2400" dirty="0" smtClean="0"/>
              <a:t>)</a:t>
            </a:r>
          </a:p>
          <a:p>
            <a:pPr eaLnBrk="1" hangingPunct="1"/>
            <a:r>
              <a:rPr lang="en-US" altLang="en-US" sz="2400" dirty="0" smtClean="0"/>
              <a:t>Contradicts models based on quasi-static electric fields</a:t>
            </a:r>
          </a:p>
          <a:p>
            <a:pPr eaLnBrk="1" hangingPunct="1"/>
            <a:endParaRPr lang="en-US" altLang="en-US" sz="1900" dirty="0" smtClean="0"/>
          </a:p>
        </p:txBody>
      </p:sp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1700213"/>
            <a:ext cx="4859337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5214938"/>
            <a:ext cx="5545138" cy="138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6" name="Rectangle 8"/>
          <p:cNvSpPr>
            <a:spLocks noChangeArrowheads="1"/>
          </p:cNvSpPr>
          <p:nvPr/>
        </p:nvSpPr>
        <p:spPr bwMode="auto">
          <a:xfrm>
            <a:off x="2428875" y="6097588"/>
            <a:ext cx="5545138" cy="28733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fr-BE" altLang="en-US">
              <a:solidFill>
                <a:srgbClr val="FFC000"/>
              </a:solidFill>
            </a:endParaRPr>
          </a:p>
        </p:txBody>
      </p:sp>
      <p:sp>
        <p:nvSpPr>
          <p:cNvPr id="40967" name="ZoneTexte 6"/>
          <p:cNvSpPr txBox="1">
            <a:spLocks noChangeArrowheads="1"/>
          </p:cNvSpPr>
          <p:nvPr/>
        </p:nvSpPr>
        <p:spPr bwMode="auto">
          <a:xfrm>
            <a:off x="6894513" y="4786313"/>
            <a:ext cx="22494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BE" altLang="en-US" i="1"/>
              <a:t>Bonfond et al</a:t>
            </a:r>
            <a:r>
              <a:rPr lang="fr-BE" altLang="en-US"/>
              <a:t>., 2009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1E2874C9-C8AE-44FD-A510-34EE5775D61F}" type="slidenum">
              <a:rPr lang="en-US" altLang="en-US" sz="1200">
                <a:solidFill>
                  <a:srgbClr val="FFFFFF"/>
                </a:solidFill>
              </a:rPr>
              <a:pPr eaLnBrk="1" hangingPunct="1">
                <a:lnSpc>
                  <a:spcPct val="80000"/>
                </a:lnSpc>
              </a:pPr>
              <a:t>24</a:t>
            </a:fld>
            <a:endParaRPr lang="en-US" altLang="en-US" sz="120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/>
          </p:cNvSpPr>
          <p:nvPr>
            <p:ph type="title"/>
          </p:nvPr>
        </p:nvSpPr>
        <p:spPr>
          <a:xfrm>
            <a:off x="609600" y="188640"/>
            <a:ext cx="8153400" cy="990600"/>
          </a:xfrm>
        </p:spPr>
        <p:txBody>
          <a:bodyPr/>
          <a:lstStyle/>
          <a:p>
            <a:r>
              <a:rPr lang="fr-FR" altLang="en-US" dirty="0" err="1" smtClean="0"/>
              <a:t>Trailing</a:t>
            </a:r>
            <a:r>
              <a:rPr lang="fr-FR" altLang="en-US" dirty="0" smtClean="0"/>
              <a:t> </a:t>
            </a:r>
            <a:r>
              <a:rPr lang="fr-FR" altLang="en-US" dirty="0" err="1" smtClean="0"/>
              <a:t>tail</a:t>
            </a:r>
            <a:r>
              <a:rPr lang="fr-FR" altLang="en-US" dirty="0" smtClean="0"/>
              <a:t> </a:t>
            </a:r>
            <a:r>
              <a:rPr lang="fr-FR" altLang="en-US" dirty="0" err="1" smtClean="0"/>
              <a:t>models</a:t>
            </a:r>
            <a:r>
              <a:rPr lang="fr-FR" altLang="en-US" dirty="0" smtClean="0"/>
              <a:t>: </a:t>
            </a:r>
            <a:r>
              <a:rPr lang="fr-FR" altLang="en-US" dirty="0" err="1" smtClean="0"/>
              <a:t>steady</a:t>
            </a:r>
            <a:r>
              <a:rPr lang="fr-FR" altLang="en-US" dirty="0" smtClean="0"/>
              <a:t> state vs. </a:t>
            </a:r>
            <a:r>
              <a:rPr lang="fr-FR" altLang="en-US" dirty="0" err="1" smtClean="0"/>
              <a:t>Alfvén</a:t>
            </a:r>
            <a:r>
              <a:rPr lang="fr-FR" altLang="en-US" dirty="0" smtClean="0"/>
              <a:t> </a:t>
            </a:r>
            <a:r>
              <a:rPr lang="fr-FR" altLang="en-US" dirty="0" err="1" smtClean="0"/>
              <a:t>waves</a:t>
            </a:r>
            <a:r>
              <a:rPr lang="fr-FR" altLang="en-US" dirty="0" smtClean="0"/>
              <a:t>’ multiple </a:t>
            </a:r>
            <a:r>
              <a:rPr lang="fr-FR" altLang="en-US" dirty="0" err="1" smtClean="0"/>
              <a:t>reflections</a:t>
            </a:r>
            <a:endParaRPr lang="fr-FR" altLang="en-US" dirty="0" smtClean="0"/>
          </a:p>
        </p:txBody>
      </p:sp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13" y="1484784"/>
            <a:ext cx="2286047" cy="1656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027866"/>
            <a:ext cx="3041650" cy="382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Text Box 6"/>
          <p:cNvSpPr txBox="1">
            <a:spLocks noChangeArrowheads="1"/>
          </p:cNvSpPr>
          <p:nvPr/>
        </p:nvSpPr>
        <p:spPr bwMode="auto">
          <a:xfrm rot="5400000">
            <a:off x="2396511" y="2139063"/>
            <a:ext cx="19970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i="1" dirty="0"/>
              <a:t>Hill </a:t>
            </a:r>
            <a:r>
              <a:rPr lang="fr-FR" altLang="en-US" i="1" dirty="0" smtClean="0"/>
              <a:t>and</a:t>
            </a:r>
          </a:p>
          <a:p>
            <a:pPr eaLnBrk="1" hangingPunct="1"/>
            <a:r>
              <a:rPr lang="fr-FR" altLang="en-US" i="1" dirty="0" smtClean="0"/>
              <a:t> </a:t>
            </a:r>
            <a:r>
              <a:rPr lang="fr-FR" altLang="en-US" i="1" dirty="0" err="1"/>
              <a:t>Vasyliunas</a:t>
            </a:r>
            <a:r>
              <a:rPr lang="fr-FR" altLang="en-US" dirty="0"/>
              <a:t>, 2002</a:t>
            </a:r>
          </a:p>
        </p:txBody>
      </p:sp>
      <p:sp>
        <p:nvSpPr>
          <p:cNvPr id="64519" name="Text Box 7"/>
          <p:cNvSpPr txBox="1">
            <a:spLocks noChangeArrowheads="1"/>
          </p:cNvSpPr>
          <p:nvPr/>
        </p:nvSpPr>
        <p:spPr bwMode="auto">
          <a:xfrm rot="5400000">
            <a:off x="2252156" y="5366023"/>
            <a:ext cx="2368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i="1" dirty="0"/>
              <a:t>Delamere et al</a:t>
            </a:r>
            <a:r>
              <a:rPr lang="fr-FR" altLang="en-US" dirty="0"/>
              <a:t>., 2003</a:t>
            </a:r>
          </a:p>
        </p:txBody>
      </p:sp>
      <p:cxnSp>
        <p:nvCxnSpPr>
          <p:cNvPr id="3" name="Connecteur droit 2"/>
          <p:cNvCxnSpPr/>
          <p:nvPr/>
        </p:nvCxnSpPr>
        <p:spPr>
          <a:xfrm>
            <a:off x="4686300" y="1916832"/>
            <a:ext cx="0" cy="46085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2420888"/>
            <a:ext cx="4287854" cy="2952328"/>
          </a:xfrm>
          <a:prstGeom prst="rect">
            <a:avLst/>
          </a:prstGeom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6692219" y="5425309"/>
            <a:ext cx="237757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FR" altLang="en-US" i="1" dirty="0" smtClean="0"/>
              <a:t>Jacobsen</a:t>
            </a:r>
            <a:r>
              <a:rPr lang="fr-FR" altLang="en-US" i="1" dirty="0" smtClean="0"/>
              <a:t> </a:t>
            </a:r>
            <a:r>
              <a:rPr lang="fr-FR" altLang="en-US" i="1" dirty="0"/>
              <a:t>et al</a:t>
            </a:r>
            <a:r>
              <a:rPr lang="fr-FR" altLang="en-US" dirty="0"/>
              <a:t>., </a:t>
            </a:r>
            <a:r>
              <a:rPr lang="fr-FR" altLang="en-US" dirty="0" smtClean="0"/>
              <a:t>2007</a:t>
            </a:r>
            <a:endParaRPr lang="fr-F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Main spot </a:t>
            </a:r>
            <a:r>
              <a:rPr lang="en-US" altLang="en-US" dirty="0" smtClean="0"/>
              <a:t>size</a:t>
            </a:r>
            <a:endParaRPr lang="en-US" altLang="en-US" dirty="0" smtClean="0"/>
          </a:p>
        </p:txBody>
      </p:sp>
      <p:sp>
        <p:nvSpPr>
          <p:cNvPr id="45059" name="Rectangle 3"/>
          <p:cNvSpPr>
            <a:spLocks noGrp="1"/>
          </p:cNvSpPr>
          <p:nvPr>
            <p:ph sz="quarter" idx="1"/>
          </p:nvPr>
        </p:nvSpPr>
        <p:spPr>
          <a:xfrm>
            <a:off x="251520" y="1635360"/>
            <a:ext cx="4467851" cy="1468760"/>
          </a:xfrm>
        </p:spPr>
        <p:txBody>
          <a:bodyPr/>
          <a:lstStyle/>
          <a:p>
            <a:pPr eaLnBrk="1" hangingPunct="1"/>
            <a:r>
              <a:rPr lang="en-US" altLang="en-US" sz="2000" dirty="0" smtClean="0"/>
              <a:t>Projection of Io’s diameter along the magnetic field lines: 200-350 km</a:t>
            </a:r>
          </a:p>
          <a:p>
            <a:pPr eaLnBrk="1" hangingPunct="1"/>
            <a:r>
              <a:rPr lang="en-US" altLang="en-US" sz="2000" dirty="0" smtClean="0"/>
              <a:t>Measured length: ~850 km except for particular cases</a:t>
            </a:r>
            <a:endParaRPr lang="fr-FR" altLang="en-US" sz="2000" dirty="0" smtClean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24A2C5CB-B48F-4075-B616-E6ABE5A4C821}" type="slidenum">
              <a:rPr lang="en-US" altLang="en-US" sz="1200">
                <a:solidFill>
                  <a:srgbClr val="FFFFFF"/>
                </a:solidFill>
              </a:rPr>
              <a:pPr eaLnBrk="1" hangingPunct="1">
                <a:lnSpc>
                  <a:spcPct val="80000"/>
                </a:lnSpc>
              </a:pPr>
              <a:t>26</a:t>
            </a:fld>
            <a:endParaRPr lang="en-US" altLang="en-US" sz="1200">
              <a:solidFill>
                <a:srgbClr val="FFFFFF"/>
              </a:solidFill>
            </a:endParaRPr>
          </a:p>
        </p:txBody>
      </p:sp>
      <p:pic>
        <p:nvPicPr>
          <p:cNvPr id="450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431"/>
          <a:stretch>
            <a:fillRect/>
          </a:stretch>
        </p:blipFill>
        <p:spPr bwMode="auto">
          <a:xfrm>
            <a:off x="72579" y="3645024"/>
            <a:ext cx="4643437" cy="266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963" y="2828082"/>
            <a:ext cx="3352650" cy="3985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ZoneTexte 6"/>
          <p:cNvSpPr txBox="1">
            <a:spLocks noChangeArrowheads="1"/>
          </p:cNvSpPr>
          <p:nvPr/>
        </p:nvSpPr>
        <p:spPr bwMode="auto">
          <a:xfrm>
            <a:off x="7117556" y="4139233"/>
            <a:ext cx="17478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BE" altLang="en-US" i="1" dirty="0">
                <a:solidFill>
                  <a:schemeClr val="bg1"/>
                </a:solidFill>
              </a:rPr>
              <a:t>Bonfond </a:t>
            </a:r>
            <a:r>
              <a:rPr lang="fr-BE" altLang="en-US" dirty="0">
                <a:solidFill>
                  <a:schemeClr val="bg1"/>
                </a:solidFill>
              </a:rPr>
              <a:t>, 2010</a:t>
            </a:r>
          </a:p>
        </p:txBody>
      </p:sp>
      <p:sp>
        <p:nvSpPr>
          <p:cNvPr id="11" name="Rectangle 3"/>
          <p:cNvSpPr txBox="1">
            <a:spLocks/>
          </p:cNvSpPr>
          <p:nvPr/>
        </p:nvSpPr>
        <p:spPr bwMode="auto">
          <a:xfrm>
            <a:off x="4883630" y="1539592"/>
            <a:ext cx="4467851" cy="14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19088" indent="-319088" algn="l" rtl="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9763" indent="-273050" algn="l" rtl="0" eaLnBrk="0" fontAlgn="base" hangingPunct="0">
              <a:spcBef>
                <a:spcPts val="550"/>
              </a:spcBef>
              <a:spcAft>
                <a:spcPct val="0"/>
              </a:spcAft>
              <a:buClr>
                <a:schemeClr val="accent1"/>
              </a:buClr>
              <a:buSzPct val="70000"/>
              <a:buFont typeface="Wingdings 2" panose="05020102010507070707" pitchFamily="18" charset="2"/>
              <a:buChar char="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0" fontAlgn="base" hangingPunct="0">
              <a:spcBef>
                <a:spcPts val="5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anose="05000000000000000000" pitchFamily="2" charset="2"/>
              <a:buChar char="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A5AB81"/>
              </a:buClr>
              <a:buSzPct val="7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D8B25C"/>
              </a:buClr>
              <a:buSzPct val="65000"/>
              <a:buFont typeface="Wingdings" panose="05000000000000000000" pitchFamily="2" charset="2"/>
              <a:buChar char="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000" dirty="0"/>
              <a:t>The simulated curtain width should remain below 200 km to match the observations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r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altLang="en-US" smtClean="0"/>
              <a:t>Size of the Ganymede footprint</a:t>
            </a:r>
          </a:p>
        </p:txBody>
      </p:sp>
      <p:sp>
        <p:nvSpPr>
          <p:cNvPr id="62467" name="Espace réservé du contenu 2"/>
          <p:cNvSpPr>
            <a:spLocks noGrp="1"/>
          </p:cNvSpPr>
          <p:nvPr>
            <p:ph sz="quarter" idx="1"/>
          </p:nvPr>
        </p:nvSpPr>
        <p:spPr>
          <a:xfrm>
            <a:off x="214313" y="1600200"/>
            <a:ext cx="5214937" cy="4900613"/>
          </a:xfrm>
        </p:spPr>
        <p:txBody>
          <a:bodyPr/>
          <a:lstStyle/>
          <a:p>
            <a:r>
              <a:rPr lang="en-US" altLang="en-US" sz="2400" smtClean="0"/>
              <a:t>The Ganymede footprint maps to a characteristic diameter of 8-20R</a:t>
            </a:r>
            <a:r>
              <a:rPr lang="en-US" altLang="en-US" sz="1200" smtClean="0"/>
              <a:t>G</a:t>
            </a:r>
          </a:p>
          <a:p>
            <a:r>
              <a:rPr lang="en-US" altLang="en-US" sz="2400" smtClean="0"/>
              <a:t>Corresponds of the thickness of the Alfvén wing</a:t>
            </a:r>
          </a:p>
          <a:p>
            <a:r>
              <a:rPr lang="en-US" altLang="en-US" sz="2400" smtClean="0"/>
              <a:t>Interaction region: the whole Ganymede magnetosphere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CF2565A6-1B28-4EDD-8507-F8002B19BDA6}" type="slidenum">
              <a:rPr lang="en-US" altLang="en-US" sz="1200">
                <a:solidFill>
                  <a:srgbClr val="FFFFFF"/>
                </a:solidFill>
              </a:rPr>
              <a:pPr eaLnBrk="1" hangingPunct="1">
                <a:lnSpc>
                  <a:spcPct val="80000"/>
                </a:lnSpc>
              </a:pPr>
              <a:t>27</a:t>
            </a:fld>
            <a:endParaRPr lang="en-US" altLang="en-US" sz="1200">
              <a:solidFill>
                <a:srgbClr val="FFFFFF"/>
              </a:solidFill>
            </a:endParaRPr>
          </a:p>
        </p:txBody>
      </p:sp>
      <p:pic>
        <p:nvPicPr>
          <p:cNvPr id="624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8" y="4071938"/>
            <a:ext cx="40862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0" name="ZoneTexte 5"/>
          <p:cNvSpPr txBox="1">
            <a:spLocks noChangeArrowheads="1"/>
          </p:cNvSpPr>
          <p:nvPr/>
        </p:nvSpPr>
        <p:spPr bwMode="auto">
          <a:xfrm>
            <a:off x="1285875" y="6000750"/>
            <a:ext cx="2224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i="1"/>
              <a:t>Grodent et al</a:t>
            </a:r>
            <a:r>
              <a:rPr lang="en-US" altLang="en-US"/>
              <a:t>., 2009</a:t>
            </a:r>
          </a:p>
        </p:txBody>
      </p:sp>
      <p:pic>
        <p:nvPicPr>
          <p:cNvPr id="624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313" y="1063625"/>
            <a:ext cx="3000375" cy="579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2" name="ZoneTexte 7"/>
          <p:cNvSpPr txBox="1">
            <a:spLocks noChangeArrowheads="1"/>
          </p:cNvSpPr>
          <p:nvPr/>
        </p:nvSpPr>
        <p:spPr bwMode="auto">
          <a:xfrm>
            <a:off x="7143750" y="6429375"/>
            <a:ext cx="1736725" cy="369888"/>
          </a:xfrm>
          <a:prstGeom prst="rect">
            <a:avLst/>
          </a:prstGeom>
          <a:solidFill>
            <a:schemeClr val="tx1">
              <a:alpha val="3803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i="1">
                <a:solidFill>
                  <a:schemeClr val="bg1"/>
                </a:solidFill>
              </a:rPr>
              <a:t>Jia et al</a:t>
            </a:r>
            <a:r>
              <a:rPr lang="en-US" altLang="en-US">
                <a:solidFill>
                  <a:schemeClr val="bg1"/>
                </a:solidFill>
              </a:rPr>
              <a:t>.,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re 1"/>
          <p:cNvSpPr>
            <a:spLocks noGrp="1"/>
          </p:cNvSpPr>
          <p:nvPr>
            <p:ph type="title"/>
          </p:nvPr>
        </p:nvSpPr>
        <p:spPr>
          <a:xfrm>
            <a:off x="214313" y="228600"/>
            <a:ext cx="8715375" cy="914400"/>
          </a:xfrm>
        </p:spPr>
        <p:txBody>
          <a:bodyPr>
            <a:normAutofit fontScale="90000"/>
          </a:bodyPr>
          <a:lstStyle/>
          <a:p>
            <a:r>
              <a:rPr lang="en-US" smtClean="0"/>
              <a:t>Ganymede footprint brightness variations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8CE41B6B-349E-4971-ACBF-5C2E62049030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7875" y="1071563"/>
            <a:ext cx="3055938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50" y="4333875"/>
            <a:ext cx="3182938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43563" y="4183063"/>
            <a:ext cx="3500437" cy="267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5" name="ZoneTexte 7"/>
          <p:cNvSpPr txBox="1">
            <a:spLocks noChangeArrowheads="1"/>
          </p:cNvSpPr>
          <p:nvPr/>
        </p:nvSpPr>
        <p:spPr bwMode="auto">
          <a:xfrm>
            <a:off x="3500438" y="6488113"/>
            <a:ext cx="22240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Grodent et al., 2009</a:t>
            </a:r>
          </a:p>
        </p:txBody>
      </p:sp>
      <p:sp>
        <p:nvSpPr>
          <p:cNvPr id="63496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>
            <a:normAutofit/>
          </a:bodyPr>
          <a:lstStyle/>
          <a:p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5 hours – System III</a:t>
            </a:r>
          </a:p>
          <a:p>
            <a:pPr lvl="1"/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Flapping of the current sheet</a:t>
            </a:r>
          </a:p>
          <a:p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10-40 minutes</a:t>
            </a:r>
          </a:p>
          <a:p>
            <a:pPr lvl="1"/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Related to injections?</a:t>
            </a:r>
          </a:p>
          <a:p>
            <a:r>
              <a:rPr lang="en-US" sz="20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100-seconds</a:t>
            </a:r>
          </a:p>
          <a:p>
            <a:pPr lvl="1"/>
            <a:r>
              <a:rPr lang="en-US" sz="1800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Bursty</a:t>
            </a:r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reconnections at Ganymede?</a:t>
            </a:r>
          </a:p>
          <a:p>
            <a:pPr lvl="1"/>
            <a:r>
              <a:rPr lang="en-US" sz="18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Double layer generation</a:t>
            </a:r>
          </a:p>
        </p:txBody>
      </p:sp>
    </p:spTree>
    <p:extLst>
      <p:ext uri="{BB962C8B-B14F-4D97-AF65-F5344CB8AC3E}">
        <p14:creationId xmlns:p14="http://schemas.microsoft.com/office/powerpoint/2010/main" val="219673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lum bright="-30000" contrast="48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71814" y="779991"/>
            <a:ext cx="3882239" cy="2936875"/>
          </a:xfrm>
        </p:spPr>
      </p:pic>
      <p:sp>
        <p:nvSpPr>
          <p:cNvPr id="50180" name="Text Box 7"/>
          <p:cNvSpPr txBox="1">
            <a:spLocks noChangeArrowheads="1"/>
          </p:cNvSpPr>
          <p:nvPr/>
        </p:nvSpPr>
        <p:spPr bwMode="auto">
          <a:xfrm rot="16200000">
            <a:off x="3200052" y="2418011"/>
            <a:ext cx="2089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i="1" dirty="0">
                <a:solidFill>
                  <a:schemeClr val="tx2"/>
                </a:solidFill>
              </a:rPr>
              <a:t>Gérard et al.,</a:t>
            </a:r>
            <a:r>
              <a:rPr lang="en-US" altLang="en-US" dirty="0">
                <a:solidFill>
                  <a:schemeClr val="tx2"/>
                </a:solidFill>
              </a:rPr>
              <a:t> 2006</a:t>
            </a:r>
          </a:p>
        </p:txBody>
      </p:sp>
      <p:sp>
        <p:nvSpPr>
          <p:cNvPr id="50181" name="Text Box 8"/>
          <p:cNvSpPr txBox="1">
            <a:spLocks noChangeArrowheads="1"/>
          </p:cNvSpPr>
          <p:nvPr/>
        </p:nvSpPr>
        <p:spPr bwMode="auto">
          <a:xfrm>
            <a:off x="6286500" y="928688"/>
            <a:ext cx="2540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i="1">
                <a:solidFill>
                  <a:schemeClr val="tx2"/>
                </a:solidFill>
              </a:rPr>
              <a:t>Serio and Clarke</a:t>
            </a:r>
            <a:r>
              <a:rPr lang="en-US" altLang="en-US">
                <a:solidFill>
                  <a:schemeClr val="tx2"/>
                </a:solidFill>
              </a:rPr>
              <a:t>, 2008</a:t>
            </a:r>
          </a:p>
        </p:txBody>
      </p:sp>
      <p:sp>
        <p:nvSpPr>
          <p:cNvPr id="50183" name="Text Box 10"/>
          <p:cNvSpPr txBox="1">
            <a:spLocks noChangeArrowheads="1"/>
          </p:cNvSpPr>
          <p:nvPr/>
        </p:nvSpPr>
        <p:spPr bwMode="auto">
          <a:xfrm>
            <a:off x="7473950" y="1216025"/>
            <a:ext cx="908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: South</a:t>
            </a:r>
          </a:p>
          <a:p>
            <a:pPr eaLnBrk="1" hangingPunct="1"/>
            <a:r>
              <a:rPr lang="en-US" altLang="en-US"/>
              <a:t>: North</a:t>
            </a:r>
          </a:p>
        </p:txBody>
      </p:sp>
      <p:pic>
        <p:nvPicPr>
          <p:cNvPr id="50184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5" t="36806" r="46458" b="59305"/>
          <a:stretch>
            <a:fillRect/>
          </a:stretch>
        </p:blipFill>
        <p:spPr bwMode="auto">
          <a:xfrm>
            <a:off x="7315200" y="1552575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5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5" t="67499" r="45625" b="29167"/>
          <a:stretch>
            <a:fillRect/>
          </a:stretch>
        </p:blipFill>
        <p:spPr bwMode="auto">
          <a:xfrm>
            <a:off x="7315200" y="1323975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488F0EEC-AC89-47C0-9789-1E8A21192F6D}" type="slidenum">
              <a:rPr lang="en-US" altLang="en-US" sz="1200">
                <a:solidFill>
                  <a:srgbClr val="FFFFFF"/>
                </a:solidFill>
              </a:rPr>
              <a:pPr eaLnBrk="1" hangingPunct="1">
                <a:lnSpc>
                  <a:spcPct val="80000"/>
                </a:lnSpc>
              </a:pPr>
              <a:t>29</a:t>
            </a:fld>
            <a:endParaRPr lang="en-US" altLang="en-US" sz="1200">
              <a:solidFill>
                <a:srgbClr val="FFFFFF"/>
              </a:solidFill>
            </a:endParaRPr>
          </a:p>
        </p:txBody>
      </p:sp>
      <p:sp>
        <p:nvSpPr>
          <p:cNvPr id="50189" name="Titre 1"/>
          <p:cNvSpPr>
            <a:spLocks noGrp="1"/>
          </p:cNvSpPr>
          <p:nvPr>
            <p:ph type="title"/>
          </p:nvPr>
        </p:nvSpPr>
        <p:spPr>
          <a:xfrm>
            <a:off x="428625" y="71438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en-US" sz="3600" smtClean="0">
                <a:latin typeface="Tahoma" panose="020B0604030504040204" pitchFamily="34" charset="0"/>
              </a:rPr>
              <a:t>System III spots brightness variations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5816" y="3556026"/>
            <a:ext cx="4320480" cy="3302834"/>
          </a:xfrm>
          <a:prstGeom prst="rect">
            <a:avLst/>
          </a:prstGeom>
        </p:spPr>
      </p:pic>
      <p:sp>
        <p:nvSpPr>
          <p:cNvPr id="14" name="ZoneTexte 12"/>
          <p:cNvSpPr txBox="1">
            <a:spLocks noChangeArrowheads="1"/>
          </p:cNvSpPr>
          <p:nvPr/>
        </p:nvSpPr>
        <p:spPr bwMode="auto">
          <a:xfrm rot="16200000">
            <a:off x="6349283" y="5449121"/>
            <a:ext cx="224933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BE" altLang="en-US" i="1" dirty="0" smtClean="0"/>
              <a:t>Bonfond et al., 2013</a:t>
            </a:r>
            <a:endParaRPr lang="fr-BE" altLang="en-US" dirty="0"/>
          </a:p>
        </p:txBody>
      </p:sp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7">
            <a:lum bright="-40000" contras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1"/>
          <a:stretch>
            <a:fillRect/>
          </a:stretch>
        </p:blipFill>
        <p:spPr bwMode="auto">
          <a:xfrm>
            <a:off x="33949" y="831701"/>
            <a:ext cx="4031233" cy="2957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dirty="0" smtClean="0">
                <a:latin typeface="Tahoma" pitchFamily="34" charset="0"/>
              </a:rPr>
              <a:t>Widespread phenomenon on giant planets</a:t>
            </a:r>
          </a:p>
        </p:txBody>
      </p:sp>
      <p:sp>
        <p:nvSpPr>
          <p:cNvPr id="19459" name="Rectangle 3"/>
          <p:cNvSpPr>
            <a:spLocks noGrp="1"/>
          </p:cNvSpPr>
          <p:nvPr>
            <p:ph sz="quarter" idx="1"/>
          </p:nvPr>
        </p:nvSpPr>
        <p:spPr>
          <a:xfrm>
            <a:off x="250825" y="1628775"/>
            <a:ext cx="4392613" cy="749300"/>
          </a:xfrm>
        </p:spPr>
        <p:txBody>
          <a:bodyPr/>
          <a:lstStyle/>
          <a:p>
            <a:pPr eaLnBrk="1" hangingPunct="1"/>
            <a:r>
              <a:rPr lang="en-US" altLang="en-US" dirty="0" smtClean="0">
                <a:latin typeface="Tahoma" panose="020B0604030504040204" pitchFamily="34" charset="0"/>
              </a:rPr>
              <a:t>Io, Europa and Ganymede footprints</a:t>
            </a:r>
          </a:p>
        </p:txBody>
      </p:sp>
      <p:sp>
        <p:nvSpPr>
          <p:cNvPr id="19460" name="Rectangle 7"/>
          <p:cNvSpPr>
            <a:spLocks/>
          </p:cNvSpPr>
          <p:nvPr/>
        </p:nvSpPr>
        <p:spPr bwMode="auto">
          <a:xfrm>
            <a:off x="5364088" y="1628775"/>
            <a:ext cx="4572000" cy="100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19088" indent="-3190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7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"/>
            </a:pPr>
            <a:r>
              <a:rPr lang="en-US" altLang="en-US" sz="2900" dirty="0">
                <a:latin typeface="Tahoma" panose="020B0604030504040204" pitchFamily="34" charset="0"/>
              </a:rPr>
              <a:t>Saturn: Enceladus footprint</a:t>
            </a:r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38CBFCA2-4450-432A-906A-A1EA1CCCF0C1}" type="slidenum">
              <a:rPr lang="en-US" altLang="en-US" sz="1200">
                <a:solidFill>
                  <a:srgbClr val="FFFFFF"/>
                </a:solidFill>
              </a:rPr>
              <a:pPr eaLnBrk="1" hangingPunct="1">
                <a:lnSpc>
                  <a:spcPct val="80000"/>
                </a:lnSpc>
              </a:pPr>
              <a:t>3</a:t>
            </a:fld>
            <a:endParaRPr lang="en-US" altLang="en-US" sz="1200">
              <a:solidFill>
                <a:srgbClr val="FFFFFF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76" y="3501008"/>
            <a:ext cx="8786294" cy="2736304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4924062" y="6480082"/>
            <a:ext cx="4219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Cf. Clarke et al. 2002, Pryor et al.,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interaction intensity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sz="2400" dirty="0" err="1" smtClean="0"/>
              <a:t>Wannawichian</a:t>
            </a:r>
            <a:r>
              <a:rPr lang="en-US" sz="2400" dirty="0" smtClean="0"/>
              <a:t> et al., 2013</a:t>
            </a:r>
            <a:endParaRPr lang="en-US" sz="24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0B49277-DE22-4C47-BBA9-3407B46D67A9}" type="slidenum">
              <a:rPr lang="en-US" altLang="en-US" smtClean="0"/>
              <a:pPr/>
              <a:t>30</a:t>
            </a:fld>
            <a:endParaRPr lang="en-US" alt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99" y="2324732"/>
            <a:ext cx="3714301" cy="2663739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224" y="2324732"/>
            <a:ext cx="3729278" cy="272769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2197" y="4248455"/>
            <a:ext cx="3714301" cy="265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84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Multiple factors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55167" y="2101552"/>
            <a:ext cx="3048681" cy="4495800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 smtClean="0"/>
              <a:t>Radiated </a:t>
            </a:r>
            <a:r>
              <a:rPr lang="en-US" sz="2800" dirty="0"/>
              <a:t>power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 err="1"/>
              <a:t>Alfvén</a:t>
            </a:r>
            <a:r>
              <a:rPr lang="en-US" sz="2800" dirty="0"/>
              <a:t> waves reflection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/>
              <a:t>Acceleration efficiency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800" dirty="0"/>
              <a:t>Magnetic mirroring</a:t>
            </a:r>
          </a:p>
          <a:p>
            <a:endParaRPr lang="en-US" sz="280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0B49277-DE22-4C47-BBA9-3407B46D67A9}" type="slidenum">
              <a:rPr lang="en-US" altLang="en-US" smtClean="0"/>
              <a:pPr/>
              <a:t>31</a:t>
            </a:fld>
            <a:endParaRPr lang="en-US" alt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177" y="4434086"/>
            <a:ext cx="5970971" cy="230728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4177" y="2009309"/>
            <a:ext cx="5930503" cy="242780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7292211" y="1581742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Hess et al. 2013</a:t>
            </a:r>
          </a:p>
        </p:txBody>
      </p:sp>
    </p:spTree>
    <p:extLst>
      <p:ext uri="{BB962C8B-B14F-4D97-AF65-F5344CB8AC3E}">
        <p14:creationId xmlns:p14="http://schemas.microsoft.com/office/powerpoint/2010/main" val="215610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usual case</a:t>
            </a:r>
            <a:endParaRPr lang="en-US" dirty="0"/>
          </a:p>
        </p:txBody>
      </p:sp>
      <p:pic>
        <p:nvPicPr>
          <p:cNvPr id="10242" name="Picture 2" descr="C:\Users\bonfond\Documents\Paper_me_motion\Soumission_GRL\Re-soumission\2011GL050253_ms05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76872"/>
            <a:ext cx="7620001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9139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unusual case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C:\Users\bonfond\Documents\Paper_me_motion\Soumission_GRL\Re-soumission\2011GL050253_ms06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76872"/>
            <a:ext cx="7620001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45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Alvén</a:t>
            </a:r>
            <a:r>
              <a:rPr lang="en-US" dirty="0" smtClean="0"/>
              <a:t> waves reflection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12648" y="5397214"/>
            <a:ext cx="3455296" cy="698786"/>
          </a:xfrm>
        </p:spPr>
        <p:txBody>
          <a:bodyPr/>
          <a:lstStyle/>
          <a:p>
            <a:r>
              <a:rPr lang="en-US" dirty="0" err="1" smtClean="0"/>
              <a:t>Payan</a:t>
            </a:r>
            <a:r>
              <a:rPr lang="en-US" dirty="0" smtClean="0"/>
              <a:t> et al. 2014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0B49277-DE22-4C47-BBA9-3407B46D67A9}" type="slidenum">
              <a:rPr lang="en-US" altLang="en-US" smtClean="0"/>
              <a:pPr/>
              <a:t>34</a:t>
            </a:fld>
            <a:endParaRPr lang="en-US" alt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832" y="1516062"/>
            <a:ext cx="5096952" cy="299305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4557" y="3469286"/>
            <a:ext cx="4781701" cy="323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020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Which parameter is the more likely to operate?</a:t>
            </a:r>
            <a:endParaRPr lang="en-US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3455296" cy="676672"/>
          </a:xfrm>
        </p:spPr>
        <p:txBody>
          <a:bodyPr/>
          <a:lstStyle/>
          <a:p>
            <a:r>
              <a:rPr lang="en-US" dirty="0" smtClean="0"/>
              <a:t>Hess et al., 2013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0B49277-DE22-4C47-BBA9-3407B46D67A9}" type="slidenum">
              <a:rPr lang="en-US" altLang="en-US" smtClean="0"/>
              <a:pPr/>
              <a:t>35</a:t>
            </a:fld>
            <a:endParaRPr lang="en-US" alt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892" y="3356992"/>
            <a:ext cx="4236344" cy="324036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600200"/>
            <a:ext cx="3240360" cy="503261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5882864" y="5538718"/>
            <a:ext cx="23615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Ionosphere scale height</a:t>
            </a:r>
            <a:endParaRPr lang="en-US" sz="1600" dirty="0"/>
          </a:p>
        </p:txBody>
      </p:sp>
      <p:sp>
        <p:nvSpPr>
          <p:cNvPr id="8" name="ZoneTexte 7"/>
          <p:cNvSpPr txBox="1"/>
          <p:nvPr/>
        </p:nvSpPr>
        <p:spPr>
          <a:xfrm>
            <a:off x="6876256" y="4242574"/>
            <a:ext cx="1346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Lobe density</a:t>
            </a:r>
            <a:endParaRPr lang="en-US" sz="1600" dirty="0"/>
          </a:p>
        </p:txBody>
      </p:sp>
      <p:sp>
        <p:nvSpPr>
          <p:cNvPr id="9" name="ZoneTexte 8"/>
          <p:cNvSpPr txBox="1"/>
          <p:nvPr/>
        </p:nvSpPr>
        <p:spPr>
          <a:xfrm>
            <a:off x="6444208" y="2996952"/>
            <a:ext cx="1837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Torus scale height</a:t>
            </a:r>
            <a:endParaRPr lang="en-US" sz="1600" dirty="0"/>
          </a:p>
        </p:txBody>
      </p:sp>
      <p:sp>
        <p:nvSpPr>
          <p:cNvPr id="10" name="ZoneTexte 9"/>
          <p:cNvSpPr txBox="1"/>
          <p:nvPr/>
        </p:nvSpPr>
        <p:spPr>
          <a:xfrm>
            <a:off x="5508104" y="1722294"/>
            <a:ext cx="1393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Torus density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0255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a satellite auroral footprint?</a:t>
            </a:r>
          </a:p>
          <a:p>
            <a:pPr lvl="1"/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Several spots and a tail</a:t>
            </a:r>
          </a:p>
          <a:p>
            <a:pPr lvl="1"/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Universal process</a:t>
            </a:r>
          </a:p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can we learn from them?</a:t>
            </a:r>
          </a:p>
          <a:p>
            <a:pPr lvl="1"/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About the physics of the interaction</a:t>
            </a:r>
          </a:p>
          <a:p>
            <a:pPr lvl="2"/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Wave evolution and propagation</a:t>
            </a:r>
          </a:p>
          <a:p>
            <a:pPr lvl="2"/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Electron acceleration process</a:t>
            </a:r>
          </a:p>
          <a:p>
            <a:pPr lvl="1"/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About the magnetosphere in general</a:t>
            </a:r>
          </a:p>
          <a:p>
            <a:pPr lvl="2"/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Mapping and landmark</a:t>
            </a:r>
          </a:p>
          <a:p>
            <a:pPr lvl="2"/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Local plasma properties (?)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0B49277-DE22-4C47-BBA9-3407B46D67A9}" type="slidenum">
              <a:rPr lang="en-US" altLang="en-US" smtClean="0"/>
              <a:pPr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9142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648" y="116632"/>
            <a:ext cx="8153400" cy="990600"/>
          </a:xfrm>
        </p:spPr>
        <p:txBody>
          <a:bodyPr/>
          <a:lstStyle/>
          <a:p>
            <a:r>
              <a:rPr lang="en-US" dirty="0" smtClean="0"/>
              <a:t>GFP as a landmark in the magnetosphere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0B49277-DE22-4C47-BBA9-3407B46D67A9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5" name="Picture 2" descr="C:\Users\bonfond\Documents\Paper_me_motion\Soumission_GRL\Re-soumission\2011GL050253_ms01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00985"/>
            <a:ext cx="5327155" cy="5327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 rot="16200000">
            <a:off x="6368303" y="5518806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Bonfond et al.,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82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Tahoma" panose="020B0604030504040204" pitchFamily="34" charset="0"/>
              </a:rPr>
              <a:t>Magnetic field models</a:t>
            </a:r>
          </a:p>
        </p:txBody>
      </p:sp>
      <p:sp>
        <p:nvSpPr>
          <p:cNvPr id="34819" name="Rectangle 3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525963"/>
          </a:xfrm>
        </p:spPr>
        <p:txBody>
          <a:bodyPr/>
          <a:lstStyle/>
          <a:p>
            <a:pPr eaLnBrk="1" hangingPunct="1">
              <a:buSzPct val="120000"/>
              <a:buFont typeface="Wingdings" panose="05000000000000000000" pitchFamily="2" charset="2"/>
              <a:buChar char="§"/>
            </a:pPr>
            <a:r>
              <a:rPr lang="en-US" altLang="en-US" sz="2000" dirty="0" smtClean="0">
                <a:latin typeface="Tahoma" panose="020B0604030504040204" pitchFamily="34" charset="0"/>
              </a:rPr>
              <a:t>The projection of the Io footprint location along magnetic field lines should be located along the Io orbit </a:t>
            </a:r>
          </a:p>
          <a:p>
            <a:pPr marL="0" indent="0" eaLnBrk="1" hangingPunct="1">
              <a:buSzPct val="120000"/>
              <a:buNone/>
            </a:pPr>
            <a:r>
              <a:rPr lang="en-US" altLang="en-US" sz="2000" dirty="0">
                <a:solidFill>
                  <a:schemeClr val="accent1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2000" dirty="0" smtClean="0">
                <a:solidFill>
                  <a:schemeClr val="accent1"/>
                </a:solidFill>
                <a:latin typeface="Tahoma" panose="020B0604030504040204" pitchFamily="34" charset="0"/>
              </a:rPr>
              <a:t>      </a:t>
            </a:r>
            <a:r>
              <a:rPr lang="en-US" altLang="en-US" sz="2400" dirty="0" smtClean="0">
                <a:solidFill>
                  <a:schemeClr val="accent1"/>
                </a:solidFill>
                <a:latin typeface="Wingdings 3" panose="05040102010807070707" pitchFamily="18" charset="2"/>
              </a:rPr>
              <a:t>a</a:t>
            </a:r>
            <a:r>
              <a:rPr lang="en-US" altLang="en-US" sz="2400" dirty="0" smtClean="0">
                <a:solidFill>
                  <a:schemeClr val="accent1"/>
                </a:solidFill>
                <a:latin typeface="Tahoma" panose="020B0604030504040204" pitchFamily="34" charset="0"/>
              </a:rPr>
              <a:t> </a:t>
            </a:r>
            <a:r>
              <a:rPr lang="en-US" altLang="en-US" sz="2000" dirty="0" smtClean="0">
                <a:solidFill>
                  <a:schemeClr val="accent1"/>
                </a:solidFill>
                <a:latin typeface="Tahoma" panose="020B0604030504040204" pitchFamily="34" charset="0"/>
              </a:rPr>
              <a:t>constrain on the magnetic field models</a:t>
            </a:r>
          </a:p>
          <a:p>
            <a:pPr eaLnBrk="1" hangingPunct="1">
              <a:buSzPct val="120000"/>
              <a:buFont typeface="Wingdings" panose="05000000000000000000" pitchFamily="2" charset="2"/>
              <a:buChar char="§"/>
            </a:pPr>
            <a:r>
              <a:rPr lang="en-US" altLang="en-US" sz="2000" dirty="0" smtClean="0">
                <a:latin typeface="Tahoma" panose="020B0604030504040204" pitchFamily="34" charset="0"/>
              </a:rPr>
              <a:t>VIP4: 4th order multipolar model</a:t>
            </a:r>
            <a:endParaRPr lang="en-US" altLang="en-US" sz="2400" dirty="0" smtClean="0">
              <a:latin typeface="Tahoma" panose="020B0604030504040204" pitchFamily="34" charset="0"/>
            </a:endParaRPr>
          </a:p>
        </p:txBody>
      </p:sp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6516216" y="3225750"/>
            <a:ext cx="25186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i="1" dirty="0" err="1"/>
              <a:t>Connerney</a:t>
            </a:r>
            <a:r>
              <a:rPr lang="en-US" altLang="en-US" i="1" dirty="0"/>
              <a:t> et al</a:t>
            </a:r>
            <a:r>
              <a:rPr lang="en-US" altLang="en-US" dirty="0"/>
              <a:t>., </a:t>
            </a:r>
            <a:r>
              <a:rPr lang="en-US" altLang="en-US" dirty="0" smtClean="0"/>
              <a:t>1998</a:t>
            </a:r>
          </a:p>
          <a:p>
            <a:pPr eaLnBrk="1" hangingPunct="1"/>
            <a:r>
              <a:rPr lang="en-US" altLang="en-US" dirty="0" smtClean="0"/>
              <a:t>Grodent et al., 2008</a:t>
            </a:r>
          </a:p>
          <a:p>
            <a:pPr eaLnBrk="1" hangingPunct="1"/>
            <a:r>
              <a:rPr lang="en-US" altLang="en-US" dirty="0" smtClean="0"/>
              <a:t>Hess et al., 2011</a:t>
            </a:r>
            <a:endParaRPr lang="en-US" alt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F41C2440-E1F1-4726-AD3F-B66357C73C6E}" type="slidenum">
              <a:rPr lang="en-US" altLang="en-US" sz="1200">
                <a:solidFill>
                  <a:srgbClr val="FFFFFF"/>
                </a:solidFill>
              </a:rPr>
              <a:pPr eaLnBrk="1" hangingPunct="1">
                <a:lnSpc>
                  <a:spcPct val="80000"/>
                </a:lnSpc>
              </a:pPr>
              <a:t>5</a:t>
            </a:fld>
            <a:endParaRPr lang="en-US" altLang="en-US" sz="1200">
              <a:solidFill>
                <a:srgbClr val="FFFFFF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686782"/>
            <a:ext cx="6313501" cy="4165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/>
          <a:lstStyle/>
          <a:p>
            <a:pPr eaLnBrk="1" hangingPunct="1"/>
            <a:r>
              <a:rPr lang="en-US" altLang="en-US" smtClean="0">
                <a:latin typeface="Tahoma" panose="020B0604030504040204" pitchFamily="34" charset="0"/>
              </a:rPr>
              <a:t>Magnetic field models</a:t>
            </a:r>
          </a:p>
        </p:txBody>
      </p:sp>
      <p:sp>
        <p:nvSpPr>
          <p:cNvPr id="35847" name="Text Box 8"/>
          <p:cNvSpPr txBox="1">
            <a:spLocks noChangeArrowheads="1"/>
          </p:cNvSpPr>
          <p:nvPr/>
        </p:nvSpPr>
        <p:spPr bwMode="auto">
          <a:xfrm>
            <a:off x="6582065" y="6276741"/>
            <a:ext cx="220345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fr-BE" altLang="en-US" i="1"/>
              <a:t>Grodent et al.,</a:t>
            </a:r>
            <a:r>
              <a:rPr lang="fr-BE" altLang="en-US"/>
              <a:t> 2008</a:t>
            </a:r>
            <a:endParaRPr lang="fr-FR" altLang="en-US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fld id="{F12920A6-2C14-4F56-BCE7-59E8098F1403}" type="slidenum">
              <a:rPr lang="en-US" altLang="en-US" sz="1200">
                <a:solidFill>
                  <a:srgbClr val="FFFFFF"/>
                </a:solidFill>
              </a:rPr>
              <a:pPr eaLnBrk="1" hangingPunct="1">
                <a:lnSpc>
                  <a:spcPct val="80000"/>
                </a:lnSpc>
              </a:pPr>
              <a:t>6</a:t>
            </a:fld>
            <a:endParaRPr lang="en-US" altLang="en-US" sz="1200">
              <a:solidFill>
                <a:srgbClr val="FFFFFF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886063"/>
            <a:ext cx="3705300" cy="376480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211" y="1917264"/>
            <a:ext cx="3726000" cy="3702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Flux Equivalence Mapping models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Vogt et al., 2011, 2015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0B49277-DE22-4C47-BBA9-3407B46D67A9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347" y="2132856"/>
            <a:ext cx="6210001" cy="18668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3688" y="3927663"/>
            <a:ext cx="5616624" cy="2900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Moons as obstacles for the </a:t>
            </a:r>
            <a:r>
              <a:rPr lang="en-US" dirty="0" err="1" smtClean="0"/>
              <a:t>magnetospheric</a:t>
            </a:r>
            <a:r>
              <a:rPr lang="en-US" dirty="0" smtClean="0"/>
              <a:t> plasma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0B49277-DE22-4C47-BBA9-3407B46D67A9}" type="slidenum">
              <a:rPr lang="en-US" altLang="en-US" smtClean="0"/>
              <a:pPr/>
              <a:t>8</a:t>
            </a:fld>
            <a:endParaRPr lang="en-US" altLang="en-US"/>
          </a:p>
        </p:txBody>
      </p:sp>
      <p:pic>
        <p:nvPicPr>
          <p:cNvPr id="5" name="toru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1403648" y="1772816"/>
            <a:ext cx="643188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7029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satellite-magnetosphere interaction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40B49277-DE22-4C47-BBA9-3407B46D67A9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01" y="4611793"/>
            <a:ext cx="4942256" cy="222496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1695081"/>
            <a:ext cx="3031319" cy="2306465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" y="1620033"/>
            <a:ext cx="4183457" cy="261830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2009" y="4238342"/>
            <a:ext cx="2827414" cy="252428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 rot="16200000">
            <a:off x="7840154" y="5652068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Dols et al., 2012</a:t>
            </a:r>
            <a:endParaRPr lang="en-US" dirty="0"/>
          </a:p>
        </p:txBody>
      </p:sp>
      <p:sp>
        <p:nvSpPr>
          <p:cNvPr id="10" name="ZoneTexte 9"/>
          <p:cNvSpPr txBox="1"/>
          <p:nvPr/>
        </p:nvSpPr>
        <p:spPr>
          <a:xfrm>
            <a:off x="447121" y="4130264"/>
            <a:ext cx="4660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See Jia et al., </a:t>
            </a:r>
            <a:r>
              <a:rPr lang="en-US" dirty="0" smtClean="0"/>
              <a:t>2009b </a:t>
            </a:r>
            <a:r>
              <a:rPr lang="en-US" dirty="0" smtClean="0"/>
              <a:t>and references therein</a:t>
            </a:r>
            <a:endParaRPr lang="en-US" dirty="0"/>
          </a:p>
        </p:txBody>
      </p:sp>
      <p:sp>
        <p:nvSpPr>
          <p:cNvPr id="11" name="ZoneTexte 10"/>
          <p:cNvSpPr txBox="1"/>
          <p:nvPr/>
        </p:nvSpPr>
        <p:spPr>
          <a:xfrm rot="16200000">
            <a:off x="7528891" y="2639333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Dougherty et al. </a:t>
            </a:r>
            <a:r>
              <a:rPr lang="en-US" dirty="0" smtClean="0"/>
              <a:t>2006</a:t>
            </a:r>
            <a:endParaRPr lang="en-US" dirty="0"/>
          </a:p>
        </p:txBody>
      </p:sp>
      <p:sp>
        <p:nvSpPr>
          <p:cNvPr id="12" name="ZoneTexte 11"/>
          <p:cNvSpPr txBox="1"/>
          <p:nvPr/>
        </p:nvSpPr>
        <p:spPr>
          <a:xfrm rot="16200000">
            <a:off x="3558270" y="2920961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Kivelson</a:t>
            </a:r>
            <a:r>
              <a:rPr lang="en-US" dirty="0" smtClean="0"/>
              <a:t> et al., 2004</a:t>
            </a:r>
            <a:endParaRPr lang="en-US" dirty="0"/>
          </a:p>
        </p:txBody>
      </p:sp>
      <p:sp>
        <p:nvSpPr>
          <p:cNvPr id="13" name="ZoneTexte 12"/>
          <p:cNvSpPr txBox="1"/>
          <p:nvPr/>
        </p:nvSpPr>
        <p:spPr>
          <a:xfrm rot="16200000">
            <a:off x="4334770" y="5652068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Jia et al. 2009a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51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édian">
  <a:themeElements>
    <a:clrScheme name="Personnalisé 1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719FC4"/>
      </a:accent1>
      <a:accent2>
        <a:srgbClr val="F7B615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é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é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ersonnalisé 1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719FC4"/>
    </a:accent1>
    <a:accent2>
      <a:srgbClr val="F7B615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18466</TotalTime>
  <Words>931</Words>
  <Application>Microsoft Office PowerPoint</Application>
  <PresentationFormat>Affichage à l'écran (4:3)</PresentationFormat>
  <Paragraphs>202</Paragraphs>
  <Slides>36</Slides>
  <Notes>15</Notes>
  <HiddenSlides>0</HiddenSlides>
  <MMClips>2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36</vt:i4>
      </vt:variant>
    </vt:vector>
  </HeadingPairs>
  <TitlesOfParts>
    <vt:vector size="44" baseType="lpstr">
      <vt:lpstr>Arial</vt:lpstr>
      <vt:lpstr>Calibri</vt:lpstr>
      <vt:lpstr>Tahoma</vt:lpstr>
      <vt:lpstr>Tw Cen MT</vt:lpstr>
      <vt:lpstr>Wingdings</vt:lpstr>
      <vt:lpstr>Wingdings 2</vt:lpstr>
      <vt:lpstr>Wingdings 3</vt:lpstr>
      <vt:lpstr>Médian</vt:lpstr>
      <vt:lpstr>Connecting planets to their moons: The auroral satellite footprints</vt:lpstr>
      <vt:lpstr>Présentation PowerPoint</vt:lpstr>
      <vt:lpstr>Widespread phenomenon on giant planets</vt:lpstr>
      <vt:lpstr>GFP as a landmark in the magnetosphere</vt:lpstr>
      <vt:lpstr>Magnetic field models</vt:lpstr>
      <vt:lpstr>Magnetic field models</vt:lpstr>
      <vt:lpstr>Flux Equivalence Mapping models</vt:lpstr>
      <vt:lpstr>Moons as obstacles for the magnetospheric plasma</vt:lpstr>
      <vt:lpstr>Local satellite-magnetosphere interaction</vt:lpstr>
      <vt:lpstr>Best study case for a widespread phenomenon in the universe</vt:lpstr>
      <vt:lpstr>Interaction model</vt:lpstr>
      <vt:lpstr>Reflected Alfvén waves</vt:lpstr>
      <vt:lpstr>Inertial Alfvén waves + filamentation</vt:lpstr>
      <vt:lpstr>Trans-hemispheric electron beams</vt:lpstr>
      <vt:lpstr>What is the Io footprint?</vt:lpstr>
      <vt:lpstr>The leading spot</vt:lpstr>
      <vt:lpstr>Spots multiplicity evolution</vt:lpstr>
      <vt:lpstr>Inter-spot distances</vt:lpstr>
      <vt:lpstr>The multiple spots of the Ganymede footprints</vt:lpstr>
      <vt:lpstr>Multiple spots of the GFP</vt:lpstr>
      <vt:lpstr>Electron beams</vt:lpstr>
      <vt:lpstr>Interspot distance variations</vt:lpstr>
      <vt:lpstr>IFP features’ altitude</vt:lpstr>
      <vt:lpstr>Estimate of the electrons energy</vt:lpstr>
      <vt:lpstr>Trailing tail models: steady state vs. Alfvén waves’ multiple reflections</vt:lpstr>
      <vt:lpstr>Main spot size</vt:lpstr>
      <vt:lpstr>Size of the Ganymede footprint</vt:lpstr>
      <vt:lpstr>Ganymede footprint brightness variations</vt:lpstr>
      <vt:lpstr>System III spots brightness variations</vt:lpstr>
      <vt:lpstr>Local interaction intensity</vt:lpstr>
      <vt:lpstr>Multiple factors</vt:lpstr>
      <vt:lpstr>The usual case</vt:lpstr>
      <vt:lpstr>An unusual case</vt:lpstr>
      <vt:lpstr>Alvén waves reflection</vt:lpstr>
      <vt:lpstr>Which parameter is the more likely to operate?</vt:lpstr>
      <vt:lpstr>Conclusions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Jdb</dc:creator>
  <cp:lastModifiedBy>Bertrand Bonfond</cp:lastModifiedBy>
  <cp:revision>481</cp:revision>
  <dcterms:created xsi:type="dcterms:W3CDTF">2008-04-07T08:21:49Z</dcterms:created>
  <dcterms:modified xsi:type="dcterms:W3CDTF">2015-06-03T16:28:01Z</dcterms:modified>
</cp:coreProperties>
</file>