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3" r:id="rId2"/>
    <p:sldId id="261" r:id="rId3"/>
    <p:sldId id="262" r:id="rId4"/>
    <p:sldId id="277" r:id="rId5"/>
    <p:sldId id="284" r:id="rId6"/>
    <p:sldId id="270" r:id="rId7"/>
    <p:sldId id="256" r:id="rId8"/>
    <p:sldId id="257" r:id="rId9"/>
    <p:sldId id="263" r:id="rId10"/>
    <p:sldId id="268" r:id="rId11"/>
    <p:sldId id="259" r:id="rId12"/>
    <p:sldId id="258" r:id="rId13"/>
    <p:sldId id="286" r:id="rId14"/>
    <p:sldId id="267" r:id="rId15"/>
    <p:sldId id="289" r:id="rId16"/>
    <p:sldId id="287" r:id="rId17"/>
    <p:sldId id="265" r:id="rId18"/>
    <p:sldId id="291" r:id="rId19"/>
    <p:sldId id="293" r:id="rId20"/>
    <p:sldId id="266" r:id="rId21"/>
    <p:sldId id="260" r:id="rId22"/>
    <p:sldId id="292" r:id="rId23"/>
    <p:sldId id="280" r:id="rId24"/>
    <p:sldId id="290" r:id="rId25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CC00CC"/>
    <a:srgbClr val="CC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EF9BC1-30D6-4538-A3FB-012181A78001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338C36B-26E2-4583-8909-54AA1B66482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08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311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6828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90170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4185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0278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8995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899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2710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193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193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71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747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9543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715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" pitchFamily="34" charset="0"/>
              <a:buChar char="•"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715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0727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943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061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418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5125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68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6670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7752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783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549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055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705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554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06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876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938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885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59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647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398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F4F-DC44-4945-B1DA-4B86D68F6704}" type="datetimeFigureOut">
              <a:rPr lang="fr-BE" smtClean="0"/>
              <a:t>26/01/2015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28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44.pn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3dstereomedia.eu/3d-food-printi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278"/>
            <a:ext cx="7166191" cy="478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515" y="5556208"/>
            <a:ext cx="8632141" cy="998984"/>
          </a:xfrm>
        </p:spPr>
        <p:txBody>
          <a:bodyPr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fr-BE" sz="5400" dirty="0">
                <a:solidFill>
                  <a:srgbClr val="A1067F"/>
                </a:solidFill>
              </a:rPr>
              <a:t>SMART GASTRONOMY LAB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216824" y="260648"/>
            <a:ext cx="1950876" cy="1512168"/>
            <a:chOff x="0" y="0"/>
            <a:chExt cx="2095500" cy="1819275"/>
          </a:xfrm>
        </p:grpSpPr>
        <p:sp>
          <p:nvSpPr>
            <p:cNvPr id="5" name="Zone de texte 36"/>
            <p:cNvSpPr txBox="1"/>
            <p:nvPr/>
          </p:nvSpPr>
          <p:spPr>
            <a:xfrm>
              <a:off x="0" y="1238250"/>
              <a:ext cx="2095500" cy="58102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7030A0"/>
                  </a:solidFill>
                  <a:effectLst/>
                  <a:latin typeface="Calibri"/>
                  <a:ea typeface="Calibri"/>
                  <a:cs typeface="Times New Roman"/>
                </a:rPr>
                <a:t>By CREATIVE WALLONIA</a:t>
              </a:r>
              <a:endParaRPr lang="fr-BE" sz="14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6" name="Image 5" descr="D:\Smart Gastronomy Lab\Communication\Logo transpare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2625" cy="138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 descr="http://www.cowallonia.be/wp-content/uploads/2013/03/awtfrfoc100061.jpe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6133" r="25836" b="21508"/>
            <a:stretch/>
          </p:blipFill>
          <p:spPr bwMode="auto">
            <a:xfrm>
              <a:off x="371475" y="0"/>
              <a:ext cx="1295400" cy="1381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2" name="Groupe 21"/>
          <p:cNvGrpSpPr/>
          <p:nvPr/>
        </p:nvGrpSpPr>
        <p:grpSpPr>
          <a:xfrm>
            <a:off x="551816" y="3933056"/>
            <a:ext cx="1283880" cy="1297618"/>
            <a:chOff x="6952137" y="5075862"/>
            <a:chExt cx="1398380" cy="1398380"/>
          </a:xfrm>
        </p:grpSpPr>
        <p:sp>
          <p:nvSpPr>
            <p:cNvPr id="14" name="Ellipse 13"/>
            <p:cNvSpPr/>
            <p:nvPr/>
          </p:nvSpPr>
          <p:spPr>
            <a:xfrm rot="10800000">
              <a:off x="6952137" y="5075862"/>
              <a:ext cx="1398380" cy="1398380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961964" y="5580477"/>
              <a:ext cx="1369745" cy="663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 smtClean="0">
                  <a:solidFill>
                    <a:schemeClr val="bg1"/>
                  </a:solidFill>
                </a:rPr>
                <a:t>Creativity</a:t>
              </a:r>
              <a:endParaRPr lang="fr-BE" b="1" dirty="0">
                <a:solidFill>
                  <a:schemeClr val="bg1"/>
                </a:solidFill>
              </a:endParaRPr>
            </a:p>
            <a:p>
              <a:pPr algn="ctr"/>
              <a:endParaRPr lang="fr-BE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2339752" y="4309366"/>
            <a:ext cx="1440161" cy="1291298"/>
            <a:chOff x="6695602" y="358627"/>
            <a:chExt cx="1562065" cy="1535432"/>
          </a:xfrm>
        </p:grpSpPr>
        <p:sp>
          <p:nvSpPr>
            <p:cNvPr id="16" name="Ellipse 15"/>
            <p:cNvSpPr/>
            <p:nvPr/>
          </p:nvSpPr>
          <p:spPr>
            <a:xfrm rot="10800000">
              <a:off x="6695602" y="358627"/>
              <a:ext cx="1476483" cy="1535432"/>
            </a:xfrm>
            <a:prstGeom prst="ellipse">
              <a:avLst/>
            </a:prstGeom>
            <a:solidFill>
              <a:srgbClr val="6104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695602" y="853012"/>
              <a:ext cx="1562065" cy="76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err="1">
                  <a:solidFill>
                    <a:schemeClr val="bg1"/>
                  </a:solidFill>
                </a:rPr>
                <a:t>Gastronomy</a:t>
              </a:r>
              <a:endParaRPr lang="fr-BE" b="1" dirty="0">
                <a:solidFill>
                  <a:schemeClr val="bg1"/>
                </a:solidFill>
              </a:endParaRPr>
            </a:p>
            <a:p>
              <a:endParaRPr lang="fr-B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788024" y="4077072"/>
            <a:ext cx="1392768" cy="1198344"/>
            <a:chOff x="7056245" y="1652129"/>
            <a:chExt cx="1608792" cy="1398380"/>
          </a:xfrm>
        </p:grpSpPr>
        <p:sp>
          <p:nvSpPr>
            <p:cNvPr id="17" name="Ellipse 16"/>
            <p:cNvSpPr/>
            <p:nvPr/>
          </p:nvSpPr>
          <p:spPr>
            <a:xfrm rot="10800000">
              <a:off x="7161452" y="1652129"/>
              <a:ext cx="1398380" cy="1398380"/>
            </a:xfrm>
            <a:prstGeom prst="ellipse">
              <a:avLst/>
            </a:prstGeom>
            <a:solidFill>
              <a:srgbClr val="A10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056245" y="2094211"/>
              <a:ext cx="1608792" cy="75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>
                  <a:solidFill>
                    <a:schemeClr val="bg1"/>
                  </a:solidFill>
                </a:rPr>
                <a:t>Science</a:t>
              </a:r>
            </a:p>
            <a:p>
              <a:pPr algn="ctr"/>
              <a:endParaRPr lang="fr-B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732240" y="3861048"/>
            <a:ext cx="1388015" cy="1254401"/>
            <a:chOff x="6834793" y="3547657"/>
            <a:chExt cx="1598528" cy="1398380"/>
          </a:xfrm>
        </p:grpSpPr>
        <p:sp>
          <p:nvSpPr>
            <p:cNvPr id="18" name="Ellipse 17"/>
            <p:cNvSpPr/>
            <p:nvPr/>
          </p:nvSpPr>
          <p:spPr>
            <a:xfrm rot="10800000">
              <a:off x="6917721" y="3547657"/>
              <a:ext cx="1398380" cy="1398380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834793" y="4047433"/>
              <a:ext cx="1598528" cy="41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 smtClean="0">
                  <a:solidFill>
                    <a:schemeClr val="bg1"/>
                  </a:solidFill>
                </a:rPr>
                <a:t>Technology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386" name="Picture 2" descr="http://www.gembloux.ulg.ac.be/wp-content/uploads/2014/02/Logo828x160px.png?cb1e5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67" y="1773975"/>
            <a:ext cx="1728190" cy="3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47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Smart Gastronomy Lab\Dossier de candidature\Jury\phas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99" y="476672"/>
            <a:ext cx="4052190" cy="55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www.designthinkingsource.com/img/dt_proce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" y="3228582"/>
            <a:ext cx="4901117" cy="21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corp.beapp.fr/wp-content/uploads/2013/10/Scru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 b="8809"/>
          <a:stretch/>
        </p:blipFill>
        <p:spPr bwMode="auto">
          <a:xfrm>
            <a:off x="16443" y="548680"/>
            <a:ext cx="489585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2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://www.gourmetsandco.com/wp-content/uploads/2013/08/Restaurant-Manger-Cuisine-Ouver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51672"/>
            <a:ext cx="4794123" cy="27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ncrypted-tbn3.gstatic.com/images?q=tbn:ANd9GcQxWOimhyFLhaIO-mWezhPKNP9jTM8hzFvNB51_9aUdiYEtEDt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1672"/>
            <a:ext cx="4355976" cy="27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xconomy.com/wordpress/wp-content/images/2013/10/Modernist-Cuisine-Kitchen-Lab-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14" y="-10005"/>
            <a:ext cx="5215885" cy="25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fablabasia.net/wp-content/uploads/2014/03/whatisfabla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1493"/>
            <a:ext cx="3928113" cy="19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blog.lesoir.be/wp-content/uploads/sites/57/2014/01/mosaique_nouveau-nest_900px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/>
          <a:stretch/>
        </p:blipFill>
        <p:spPr bwMode="auto">
          <a:xfrm>
            <a:off x="1" y="0"/>
            <a:ext cx="3928113" cy="22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3779912" y="2780928"/>
            <a:ext cx="5466681" cy="1070130"/>
          </a:xfrm>
          <a:noFill/>
        </p:spPr>
        <p:txBody>
          <a:bodyPr>
            <a:noAutofit/>
          </a:bodyPr>
          <a:lstStyle/>
          <a:p>
            <a:r>
              <a:rPr lang="fr-BE" sz="3500" dirty="0" smtClean="0">
                <a:solidFill>
                  <a:srgbClr val="CC3399"/>
                </a:solidFill>
              </a:rPr>
              <a:t>Les </a:t>
            </a:r>
            <a:r>
              <a:rPr lang="fr-BE" sz="3500" dirty="0" err="1" smtClean="0">
                <a:solidFill>
                  <a:srgbClr val="CC3399"/>
                </a:solidFill>
              </a:rPr>
              <a:t>Labs</a:t>
            </a:r>
            <a:r>
              <a:rPr lang="fr-BE" sz="3500" dirty="0" smtClean="0">
                <a:solidFill>
                  <a:srgbClr val="CC3399"/>
                </a:solidFill>
              </a:rPr>
              <a:t> ouverts lieux de rencontre, de </a:t>
            </a:r>
            <a:r>
              <a:rPr lang="fr-BE" sz="3500" dirty="0" err="1" smtClean="0">
                <a:solidFill>
                  <a:srgbClr val="CC3399"/>
                </a:solidFill>
              </a:rPr>
              <a:t>co</a:t>
            </a:r>
            <a:r>
              <a:rPr lang="fr-BE" sz="3500" dirty="0" smtClean="0">
                <a:solidFill>
                  <a:srgbClr val="CC3399"/>
                </a:solidFill>
              </a:rPr>
              <a:t>-création et d’observation d’usage</a:t>
            </a:r>
            <a:endParaRPr lang="fr-BE" sz="3500" dirty="0">
              <a:solidFill>
                <a:srgbClr val="CC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14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fablabasia.net/wp-content/uploads/2014/03/whatisfabl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84" y="4148811"/>
            <a:ext cx="5627516" cy="27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http://blog.lesoir.be/wp-content/uploads/sites/57/2014/01/mosaique_nouveau-nest_900p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/>
          <a:stretch/>
        </p:blipFill>
        <p:spPr bwMode="auto">
          <a:xfrm>
            <a:off x="0" y="0"/>
            <a:ext cx="512583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7458"/>
            <a:ext cx="2448272" cy="27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wallonie.be/sites/wallonie/files/actualites/trakk-namu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97" y="2314575"/>
            <a:ext cx="2250815" cy="21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enthèses 6"/>
          <p:cNvSpPr/>
          <p:nvPr/>
        </p:nvSpPr>
        <p:spPr>
          <a:xfrm>
            <a:off x="518840" y="3730963"/>
            <a:ext cx="2448272" cy="181174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CreativeLab</a:t>
            </a:r>
            <a:endParaRPr lang="fr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B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fr-B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FabLab</a:t>
            </a:r>
            <a:endParaRPr lang="fr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850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29499" y="1124743"/>
            <a:ext cx="9144002" cy="4176465"/>
            <a:chOff x="29499" y="908721"/>
            <a:chExt cx="9144002" cy="417646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13268" y="-1575048"/>
              <a:ext cx="4176464" cy="914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211960" y="4365104"/>
              <a:ext cx="3960440" cy="72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" name="Parenthèses 1"/>
          <p:cNvSpPr/>
          <p:nvPr/>
        </p:nvSpPr>
        <p:spPr>
          <a:xfrm>
            <a:off x="5553285" y="620689"/>
            <a:ext cx="1296144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 d’essai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arenthèses 3"/>
          <p:cNvSpPr/>
          <p:nvPr/>
        </p:nvSpPr>
        <p:spPr>
          <a:xfrm>
            <a:off x="5292080" y="4941168"/>
            <a:ext cx="1296144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</a:t>
            </a:r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arenthèses 4"/>
          <p:cNvSpPr/>
          <p:nvPr/>
        </p:nvSpPr>
        <p:spPr>
          <a:xfrm>
            <a:off x="7469719" y="4941168"/>
            <a:ext cx="1368152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Laboratoire culinaire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arenthèses 5"/>
          <p:cNvSpPr/>
          <p:nvPr/>
        </p:nvSpPr>
        <p:spPr>
          <a:xfrm>
            <a:off x="6443942" y="6021288"/>
            <a:ext cx="1296144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Cooking </a:t>
            </a:r>
            <a:r>
              <a:rPr lang="fr-B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arenthèses 6"/>
          <p:cNvSpPr/>
          <p:nvPr/>
        </p:nvSpPr>
        <p:spPr>
          <a:xfrm>
            <a:off x="3923928" y="116632"/>
            <a:ext cx="1368152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Comptoir d’essai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arenthèse ouvrante 8"/>
          <p:cNvSpPr/>
          <p:nvPr/>
        </p:nvSpPr>
        <p:spPr>
          <a:xfrm rot="16200000">
            <a:off x="6992967" y="3960360"/>
            <a:ext cx="144016" cy="3545791"/>
          </a:xfrm>
          <a:prstGeom prst="leftBracket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 droit 10"/>
          <p:cNvCxnSpPr/>
          <p:nvPr/>
        </p:nvCxnSpPr>
        <p:spPr>
          <a:xfrm>
            <a:off x="6201357" y="1340768"/>
            <a:ext cx="386867" cy="1512168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971601" y="692696"/>
            <a:ext cx="3600399" cy="2160240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5885658" y="3789040"/>
            <a:ext cx="404743" cy="1008114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7940514" y="3789040"/>
            <a:ext cx="200429" cy="1008114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9" descr="http://blog.lesoir.be/wp-content/uploads/sites/57/2014/01/mosaique_nouveau-nest_900p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2" r="-1" b="50000"/>
          <a:stretch/>
        </p:blipFill>
        <p:spPr bwMode="auto">
          <a:xfrm>
            <a:off x="7415256" y="893006"/>
            <a:ext cx="1514288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necteur droit 26"/>
          <p:cNvCxnSpPr/>
          <p:nvPr/>
        </p:nvCxnSpPr>
        <p:spPr>
          <a:xfrm>
            <a:off x="8172400" y="1757101"/>
            <a:ext cx="193433" cy="1277531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D:\Smart Gastronomy Lab\Communication\Logo Gx couleu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" y="5532919"/>
            <a:ext cx="3749741" cy="8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51520" y="233399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dirty="0" smtClean="0"/>
              <a:t>2016</a:t>
            </a:r>
            <a:endParaRPr lang="fr-BE" sz="4800" dirty="0"/>
          </a:p>
        </p:txBody>
      </p:sp>
      <p:sp>
        <p:nvSpPr>
          <p:cNvPr id="21" name="Parenthèses 20"/>
          <p:cNvSpPr/>
          <p:nvPr/>
        </p:nvSpPr>
        <p:spPr>
          <a:xfrm>
            <a:off x="2051720" y="233399"/>
            <a:ext cx="1368152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Cuisine d’essai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H="1">
            <a:off x="683568" y="893006"/>
            <a:ext cx="1944216" cy="1743906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8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620688"/>
            <a:ext cx="4499992" cy="4968552"/>
            <a:chOff x="0" y="620688"/>
            <a:chExt cx="4499992" cy="4968552"/>
          </a:xfrm>
        </p:grpSpPr>
        <p:sp>
          <p:nvSpPr>
            <p:cNvPr id="3" name="Parenthèses 2"/>
            <p:cNvSpPr/>
            <p:nvPr/>
          </p:nvSpPr>
          <p:spPr>
            <a:xfrm>
              <a:off x="1475656" y="620688"/>
              <a:ext cx="1800200" cy="792088"/>
            </a:xfrm>
            <a:prstGeom prst="bracketPair">
              <a:avLst/>
            </a:prstGeom>
            <a:ln w="254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fr-BE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Creative</a:t>
              </a:r>
              <a:r>
                <a:rPr lang="fr-BE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BE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kitchen</a:t>
              </a:r>
              <a:endPara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2" descr="https://encrypted-tbn3.gstatic.com/images?q=tbn:ANd9GcQxWOimhyFLhaIO-mWezhPKNP9jTM8hzFvNB51_9aUdiYEtEDt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0824"/>
              <a:ext cx="4499992" cy="349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e 4"/>
          <p:cNvGrpSpPr/>
          <p:nvPr/>
        </p:nvGrpSpPr>
        <p:grpSpPr>
          <a:xfrm>
            <a:off x="4499992" y="620688"/>
            <a:ext cx="4644008" cy="4968552"/>
            <a:chOff x="4499992" y="620688"/>
            <a:chExt cx="4644008" cy="4968552"/>
          </a:xfrm>
        </p:grpSpPr>
        <p:sp>
          <p:nvSpPr>
            <p:cNvPr id="4" name="Parenthèses 3"/>
            <p:cNvSpPr/>
            <p:nvPr/>
          </p:nvSpPr>
          <p:spPr>
            <a:xfrm>
              <a:off x="5940152" y="620688"/>
              <a:ext cx="1799934" cy="792088"/>
            </a:xfrm>
            <a:prstGeom prst="bracketPair">
              <a:avLst/>
            </a:prstGeom>
            <a:ln w="254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fr-B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Laboratoire culinaire</a:t>
              </a:r>
            </a:p>
          </p:txBody>
        </p:sp>
        <p:pic>
          <p:nvPicPr>
            <p:cNvPr id="7" name="Picture 4" descr="http://www.xconomy.com/wordpress/wp-content/images/2013/10/Modernist-Cuisine-Kitchen-Lab-201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090824"/>
              <a:ext cx="4644008" cy="349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4463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enthèses 2"/>
          <p:cNvSpPr/>
          <p:nvPr/>
        </p:nvSpPr>
        <p:spPr>
          <a:xfrm>
            <a:off x="1475656" y="476672"/>
            <a:ext cx="1944216" cy="93610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</a:t>
            </a:r>
            <a:r>
              <a:rPr lang="fr-B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</a:t>
            </a:r>
            <a:endParaRPr lang="fr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arenthèses 3"/>
          <p:cNvSpPr/>
          <p:nvPr/>
        </p:nvSpPr>
        <p:spPr>
          <a:xfrm>
            <a:off x="5652120" y="476672"/>
            <a:ext cx="2304256" cy="93610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Laboratoire culinaire</a:t>
            </a:r>
          </a:p>
        </p:txBody>
      </p:sp>
      <p:sp>
        <p:nvSpPr>
          <p:cNvPr id="8" name="Parenthèses 7"/>
          <p:cNvSpPr/>
          <p:nvPr/>
        </p:nvSpPr>
        <p:spPr>
          <a:xfrm>
            <a:off x="3491880" y="1801562"/>
            <a:ext cx="2160240" cy="979366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Cooking </a:t>
            </a:r>
            <a:r>
              <a:rPr lang="fr-B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endParaRPr lang="fr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5496" y="3501031"/>
            <a:ext cx="5035901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err="1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FabLab</a:t>
            </a:r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 Culinaire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rwconnect.esomar.org/wp-content/uploads/2012/01/Hi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4437112"/>
            <a:ext cx="304155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1.le-coin-des-mamans.fr/articles/1/82/1/@/938-les-cours-de-cuisine-pour-enfants-640x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5006"/>
            <a:ext cx="2771800" cy="180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lexpress.fr/medias/434/cours-de-cuisine-sur-le-gril-4_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27753"/>
            <a:ext cx="2771800" cy="18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es enjeux marketing des communautés en lig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3384376" cy="24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923928" y="231902"/>
            <a:ext cx="1296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9600" dirty="0" smtClean="0">
                <a:solidFill>
                  <a:srgbClr val="CC3399"/>
                </a:solidFill>
              </a:rPr>
              <a:t>+</a:t>
            </a:r>
            <a:endParaRPr lang="fr-BE" sz="9600" dirty="0">
              <a:solidFill>
                <a:srgbClr val="CC3399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-36511" y="3284984"/>
            <a:ext cx="9180511" cy="0"/>
          </a:xfrm>
          <a:prstGeom prst="line">
            <a:avLst/>
          </a:prstGeom>
          <a:ln w="2540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://i.ytimg.com/vi/tDOZrpFL23s/hqdefaul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10260" r="35420" b="23351"/>
          <a:stretch/>
        </p:blipFill>
        <p:spPr bwMode="auto">
          <a:xfrm>
            <a:off x="4859766" y="3284984"/>
            <a:ext cx="151243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12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enthèses 3"/>
          <p:cNvSpPr/>
          <p:nvPr/>
        </p:nvSpPr>
        <p:spPr>
          <a:xfrm>
            <a:off x="3610013" y="404664"/>
            <a:ext cx="1799934" cy="792088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 d’essai</a:t>
            </a:r>
          </a:p>
        </p:txBody>
      </p:sp>
      <p:pic>
        <p:nvPicPr>
          <p:cNvPr id="8" name="Picture 14" descr="http://www.gourmetsandco.com/wp-content/uploads/2013/08/Restaurant-Manger-Cuisine-Ouver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32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xpertime.com/actualites/PublishingImages/espace-coworking/coworking%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" y="1"/>
            <a:ext cx="4424576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routedusucces.fr/wp-content/uploads/2014/03/good-cowork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52" y="3861048"/>
            <a:ext cx="471544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tatic.cotemaison.fr/medias_9173/w_540,c_limit/cuisine-ikea-abstrakt-blanc_46968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"/>
            <a:ext cx="4737720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formulevent.fr/wp-content/uploads/2014/05/traiteur-pour-vos-cocktails-%C3%A9v%C3%A9nementiel-mange-debout-au-premier-pla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9" y="3861048"/>
            <a:ext cx="444536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arenthèses 10"/>
          <p:cNvSpPr/>
          <p:nvPr/>
        </p:nvSpPr>
        <p:spPr>
          <a:xfrm>
            <a:off x="925240" y="2996952"/>
            <a:ext cx="7005488" cy="792088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Espaces ouverts et modulables</a:t>
            </a:r>
            <a:endParaRPr lang="fr-B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34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.bmykey.com/wp-content/uploads/2010/Nov/container_interie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3"/>
            <a:ext cx="7488832" cy="49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51520" y="233399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dirty="0" smtClean="0"/>
              <a:t>2014</a:t>
            </a:r>
            <a:endParaRPr lang="fr-BE" sz="4800" dirty="0"/>
          </a:p>
        </p:txBody>
      </p:sp>
    </p:spTree>
    <p:extLst>
      <p:ext uri="{BB962C8B-B14F-4D97-AF65-F5344CB8AC3E}">
        <p14:creationId xmlns:p14="http://schemas.microsoft.com/office/powerpoint/2010/main" val="4285289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aisouestcequonest.net/wp-content/uploads/2010/12/community-manag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ontpellier.aujourdhui.fr/uploads/assets/evenements/recto_fiche/2013/04/232577_conference-communaute-virtuel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331640" y="1844824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Construire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une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communauté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autour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du SGL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4461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7" b="28442"/>
          <a:stretch/>
        </p:blipFill>
        <p:spPr bwMode="auto">
          <a:xfrm>
            <a:off x="588626" y="569688"/>
            <a:ext cx="816307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620182" y="553493"/>
            <a:ext cx="2097443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Lieux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836324" y="1844824"/>
            <a:ext cx="2097443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Outils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670163" y="116632"/>
            <a:ext cx="4830810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Méthodologies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14881" y="4725144"/>
            <a:ext cx="4670165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Co-Création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573691" y="5445224"/>
            <a:ext cx="4192945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Laboratoire d’usage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58758" y="4581128"/>
            <a:ext cx="4192945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Prototypage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iabis.copenhagenlivinglab.com/wp-content/uploads/2011/07/cll-logo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6" r="68039"/>
          <a:stretch/>
        </p:blipFill>
        <p:spPr bwMode="auto">
          <a:xfrm>
            <a:off x="3570294" y="3080946"/>
            <a:ext cx="2232247" cy="163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35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/>
          <p:cNvSpPr txBox="1">
            <a:spLocks/>
          </p:cNvSpPr>
          <p:nvPr/>
        </p:nvSpPr>
        <p:spPr>
          <a:xfrm>
            <a:off x="-99467" y="2726258"/>
            <a:ext cx="4877958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Un Living </a:t>
            </a:r>
            <a:r>
              <a:rPr lang="fr-FR" sz="4400" dirty="0" err="1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Lab</a:t>
            </a:r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 connecté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http://www.socialmedia-kapital.fr/upload/02406250a3cca44dfe495b3f65101ffea0247b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5" y="0"/>
            <a:ext cx="4714875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delivering-tomorrow.com/wp-content/uploads/2014/02/big-da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48" y="4286574"/>
            <a:ext cx="2350502" cy="25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coreight.com/sites/default/files/maisin-futur-connecte-soir-cuisin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93" y="1"/>
            <a:ext cx="4459207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electroluxdesignlab.com/en/wp-content/uploads/sites/2/2013/03/smart-knife1-940x53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b="21151"/>
          <a:stretch/>
        </p:blipFill>
        <p:spPr bwMode="auto">
          <a:xfrm>
            <a:off x="4696950" y="1897321"/>
            <a:ext cx="4447050" cy="19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static1.gamespot.com/uploads/original/1531/15318157/2672233-0888254969-252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86574"/>
            <a:ext cx="2339512" cy="25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frenchweb.fr/wp-content/uploads/2013/07/test-application-mobi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50" y="3859126"/>
            <a:ext cx="4447050" cy="29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27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r="12130"/>
          <a:stretch/>
        </p:blipFill>
        <p:spPr>
          <a:xfrm>
            <a:off x="0" y="0"/>
            <a:ext cx="4190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55050" y="2841366"/>
            <a:ext cx="5025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4400" dirty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De la recherche scientifique</a:t>
            </a:r>
          </a:p>
        </p:txBody>
      </p:sp>
      <p:pic>
        <p:nvPicPr>
          <p:cNvPr id="7" name="Image 6" descr="Barilla développe une imprimante 3D pour imprimer des pâte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-345200"/>
            <a:ext cx="49530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7916"/>
            <a:ext cx="2915816" cy="257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r="7393"/>
          <a:stretch/>
        </p:blipFill>
        <p:spPr bwMode="auto">
          <a:xfrm>
            <a:off x="2921744" y="4287916"/>
            <a:ext cx="3018408" cy="257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3dprintingindustry.com/wp-content/uploads/2014/11/tno-3d-printing-food-spor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2"/>
          <a:stretch/>
        </p:blipFill>
        <p:spPr bwMode="auto">
          <a:xfrm>
            <a:off x="0" y="2636912"/>
            <a:ext cx="4155050" cy="16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biozoon 3D printed chick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87916"/>
            <a:ext cx="3275855" cy="25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27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50544" y="502843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4400" baseline="300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st</a:t>
            </a:r>
            <a:r>
              <a:rPr lang="en-US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 International </a:t>
            </a:r>
            <a:r>
              <a:rPr lang="en-US" sz="4400" dirty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Conference of 3D Food Printing (IC3DFP).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 6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74" y="2276872"/>
            <a:ext cx="4836789" cy="235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050544" y="5013176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400" dirty="0">
                <a:solidFill>
                  <a:srgbClr val="A1067F"/>
                </a:solidFill>
                <a:latin typeface="+mj-lt"/>
                <a:ea typeface="+mj-ea"/>
                <a:cs typeface="+mj-cs"/>
                <a:hlinkClick r:id="rId4"/>
              </a:rPr>
              <a:t>http://</a:t>
            </a:r>
            <a:r>
              <a:rPr lang="en-US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  <a:hlinkClick r:id="rId4"/>
              </a:rPr>
              <a:t>www.3dstereomedia.eu/3d-food-printing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7109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xigadget.com/wp-content/uploads/2012/02/samsung-zipel-four-ceramique-wif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6277" b="10550"/>
          <a:stretch/>
        </p:blipFill>
        <p:spPr bwMode="auto">
          <a:xfrm>
            <a:off x="-22122" y="4005064"/>
            <a:ext cx="3153962" cy="286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s.phoenixnewtimes.com/bella/modernistphotobook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37" y="0"/>
            <a:ext cx="5025463" cy="270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http://3.bp.blogspot.com/-ruGCk800KzI/TqVVIyuxPMI/AAAAAAAAAlQ/rFNy2l2kHIE/s1600/pomegranat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7739" r="5311" b="15827"/>
          <a:stretch/>
        </p:blipFill>
        <p:spPr bwMode="auto">
          <a:xfrm>
            <a:off x="2901984" y="4149080"/>
            <a:ext cx="3344525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s2.e-monsite.com/2010/02/12/11671926emulsion-2-jp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08" y="4149081"/>
            <a:ext cx="2897491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118537" y="2704214"/>
            <a:ext cx="5025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4400" dirty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De la recherche scientifique</a:t>
            </a:r>
          </a:p>
        </p:txBody>
      </p:sp>
      <p:pic>
        <p:nvPicPr>
          <p:cNvPr id="1035" name="Picture 11" descr="http://www.vins-bourgogne.fr/gallery_images/site/3/272/734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35279"/>
          <a:stretch/>
        </p:blipFill>
        <p:spPr bwMode="auto">
          <a:xfrm>
            <a:off x="-1" y="17778"/>
            <a:ext cx="4118537" cy="413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2901984" y="4149080"/>
            <a:ext cx="3344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91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coulure.free.fr/blog/wp-content/2011/09/publicite-magnum-temptation-05-500x6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6" t="5944" r="5971" b="16273"/>
          <a:stretch/>
        </p:blipFill>
        <p:spPr bwMode="auto">
          <a:xfrm>
            <a:off x="2051720" y="0"/>
            <a:ext cx="4752526" cy="564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515" y="5556208"/>
            <a:ext cx="8632141" cy="998984"/>
          </a:xfrm>
        </p:spPr>
        <p:txBody>
          <a:bodyPr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fr-BE" sz="5400" dirty="0">
                <a:solidFill>
                  <a:srgbClr val="A1067F"/>
                </a:solidFill>
              </a:rPr>
              <a:t>SMART GASTRONOMY LAB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784413" y="4635211"/>
            <a:ext cx="1239780" cy="1114536"/>
            <a:chOff x="0" y="0"/>
            <a:chExt cx="2095500" cy="1819275"/>
          </a:xfrm>
        </p:grpSpPr>
        <p:sp>
          <p:nvSpPr>
            <p:cNvPr id="5" name="Zone de texte 36"/>
            <p:cNvSpPr txBox="1"/>
            <p:nvPr/>
          </p:nvSpPr>
          <p:spPr>
            <a:xfrm>
              <a:off x="0" y="1238250"/>
              <a:ext cx="2095500" cy="58102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7030A0"/>
                  </a:solidFill>
                  <a:effectLst/>
                  <a:latin typeface="Calibri"/>
                  <a:ea typeface="Calibri"/>
                  <a:cs typeface="Times New Roman"/>
                </a:rPr>
                <a:t>By CREATIVE WALLONIA</a:t>
              </a:r>
              <a:endParaRPr lang="fr-BE" sz="8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6" name="Image 5" descr="D:\Smart Gastronomy Lab\Communication\Logo transparent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2625" cy="138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 descr="http://www.cowallonia.be/wp-content/uploads/2013/03/awtfrfoc100061.jpe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6133" r="25836" b="21508"/>
            <a:stretch/>
          </p:blipFill>
          <p:spPr bwMode="auto">
            <a:xfrm>
              <a:off x="371475" y="0"/>
              <a:ext cx="1295400" cy="1381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2" name="Groupe 21"/>
          <p:cNvGrpSpPr/>
          <p:nvPr/>
        </p:nvGrpSpPr>
        <p:grpSpPr>
          <a:xfrm>
            <a:off x="806183" y="936432"/>
            <a:ext cx="1283880" cy="1297618"/>
            <a:chOff x="6952137" y="5075862"/>
            <a:chExt cx="1398380" cy="1398380"/>
          </a:xfrm>
        </p:grpSpPr>
        <p:sp>
          <p:nvSpPr>
            <p:cNvPr id="14" name="Ellipse 13"/>
            <p:cNvSpPr/>
            <p:nvPr/>
          </p:nvSpPr>
          <p:spPr>
            <a:xfrm rot="10800000">
              <a:off x="6952137" y="5075862"/>
              <a:ext cx="1398380" cy="1398380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961964" y="5580477"/>
              <a:ext cx="1369745" cy="663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 smtClean="0">
                  <a:solidFill>
                    <a:schemeClr val="bg1"/>
                  </a:solidFill>
                </a:rPr>
                <a:t>Creativity</a:t>
              </a:r>
              <a:endParaRPr lang="fr-BE" b="1" dirty="0">
                <a:solidFill>
                  <a:schemeClr val="bg1"/>
                </a:solidFill>
              </a:endParaRPr>
            </a:p>
            <a:p>
              <a:pPr algn="ctr"/>
              <a:endParaRPr lang="fr-BE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040141" y="2820189"/>
            <a:ext cx="1440161" cy="1291298"/>
            <a:chOff x="6695602" y="358627"/>
            <a:chExt cx="1562065" cy="1535432"/>
          </a:xfrm>
        </p:grpSpPr>
        <p:sp>
          <p:nvSpPr>
            <p:cNvPr id="16" name="Ellipse 15"/>
            <p:cNvSpPr/>
            <p:nvPr/>
          </p:nvSpPr>
          <p:spPr>
            <a:xfrm rot="10800000">
              <a:off x="6695602" y="358627"/>
              <a:ext cx="1476483" cy="1535432"/>
            </a:xfrm>
            <a:prstGeom prst="ellipse">
              <a:avLst/>
            </a:prstGeom>
            <a:solidFill>
              <a:srgbClr val="6104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695602" y="853012"/>
              <a:ext cx="1562065" cy="76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err="1">
                  <a:solidFill>
                    <a:schemeClr val="bg1"/>
                  </a:solidFill>
                </a:rPr>
                <a:t>Gastronomy</a:t>
              </a:r>
              <a:endParaRPr lang="fr-BE" b="1" dirty="0">
                <a:solidFill>
                  <a:schemeClr val="bg1"/>
                </a:solidFill>
              </a:endParaRPr>
            </a:p>
            <a:p>
              <a:endParaRPr lang="fr-B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6173635" y="2963459"/>
            <a:ext cx="1392768" cy="1198344"/>
            <a:chOff x="7056245" y="1652129"/>
            <a:chExt cx="1608792" cy="1398380"/>
          </a:xfrm>
        </p:grpSpPr>
        <p:sp>
          <p:nvSpPr>
            <p:cNvPr id="17" name="Ellipse 16"/>
            <p:cNvSpPr/>
            <p:nvPr/>
          </p:nvSpPr>
          <p:spPr>
            <a:xfrm rot="10800000">
              <a:off x="7161452" y="1652129"/>
              <a:ext cx="1398380" cy="1398380"/>
            </a:xfrm>
            <a:prstGeom prst="ellipse">
              <a:avLst/>
            </a:prstGeom>
            <a:solidFill>
              <a:srgbClr val="A10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056245" y="2094211"/>
              <a:ext cx="1608792" cy="75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>
                  <a:solidFill>
                    <a:schemeClr val="bg1"/>
                  </a:solidFill>
                </a:rPr>
                <a:t>Science</a:t>
              </a:r>
            </a:p>
            <a:p>
              <a:pPr algn="ctr"/>
              <a:endParaRPr lang="fr-B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498181" y="1037664"/>
            <a:ext cx="1388015" cy="1254401"/>
            <a:chOff x="6834793" y="3547657"/>
            <a:chExt cx="1598528" cy="1398380"/>
          </a:xfrm>
        </p:grpSpPr>
        <p:sp>
          <p:nvSpPr>
            <p:cNvPr id="18" name="Ellipse 17"/>
            <p:cNvSpPr/>
            <p:nvPr/>
          </p:nvSpPr>
          <p:spPr>
            <a:xfrm rot="10800000">
              <a:off x="6917721" y="3547657"/>
              <a:ext cx="1398380" cy="1398380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834793" y="4047433"/>
              <a:ext cx="1598528" cy="41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 smtClean="0">
                  <a:solidFill>
                    <a:schemeClr val="bg1"/>
                  </a:solidFill>
                </a:rPr>
                <a:t>Technology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714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mart Gastronomy Lab\Dossier de candidature\Jury\Lean-Startup-loop-fundament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2365" r="5968" b="40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Smart Gastronomy Lab\Dossier de candidature\Jury\Sans tit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2998797" cy="26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00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makers-france.fr/wp-content/uploads/2013/03/makers-anders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86" y="7937"/>
            <a:ext cx="3604714" cy="24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ltibbi.com/global/img/website/news/2011/07/25/main-7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5223"/>
          <a:stretch/>
        </p:blipFill>
        <p:spPr bwMode="auto">
          <a:xfrm>
            <a:off x="6351699" y="4705164"/>
            <a:ext cx="2792301" cy="21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theknot.scene7.com/is/image/TheKnot/FOOD_13505_Y?&amp;resMode=sharp2&amp;op_sharpen=1&amp;wid=700&amp;hei=7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17" y="1700808"/>
            <a:ext cx="267587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lease-surprise.me/wp-content/uploads/2014/10/ROC_7677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20763" r="10113" b="10595"/>
          <a:stretch/>
        </p:blipFill>
        <p:spPr bwMode="auto">
          <a:xfrm>
            <a:off x="1" y="4705164"/>
            <a:ext cx="3125486" cy="21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110" name="Picture 14" descr="http://upload.wikimedia.org/wikipedia/commons/7/76/Insect_food_stal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8"/>
          <a:stretch/>
        </p:blipFill>
        <p:spPr bwMode="auto">
          <a:xfrm>
            <a:off x="3125487" y="4705164"/>
            <a:ext cx="3226212" cy="21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santepratique.fr/ressources/gallery/mysantemobile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t="11598" r="14543" b="9190"/>
          <a:stretch/>
        </p:blipFill>
        <p:spPr bwMode="auto">
          <a:xfrm>
            <a:off x="2" y="1772816"/>
            <a:ext cx="2855364" cy="207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9409f0dc4580e894936fbde475eda04d.mesnotices.fr/cover-manual/MOULINEX/COOKEO-CE701100/31-12-13-15-03-46-1987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9402" r="6534" b="9964"/>
          <a:stretch/>
        </p:blipFill>
        <p:spPr bwMode="auto">
          <a:xfrm>
            <a:off x="155575" y="64739"/>
            <a:ext cx="2699791" cy="15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0" y="3727022"/>
            <a:ext cx="5466681" cy="1070130"/>
          </a:xfrm>
          <a:noFill/>
        </p:spPr>
        <p:txBody>
          <a:bodyPr>
            <a:normAutofit/>
          </a:bodyPr>
          <a:lstStyle/>
          <a:p>
            <a:r>
              <a:rPr lang="fr-BE" dirty="0" smtClean="0">
                <a:solidFill>
                  <a:srgbClr val="CC3399"/>
                </a:solidFill>
              </a:rPr>
              <a:t>Nouvelles tendances</a:t>
            </a:r>
            <a:endParaRPr lang="fr-BE" dirty="0">
              <a:solidFill>
                <a:srgbClr val="CC3399"/>
              </a:solidFill>
            </a:endParaRPr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3" t="1" r="13039" b="5870"/>
          <a:stretch/>
        </p:blipFill>
        <p:spPr bwMode="auto">
          <a:xfrm>
            <a:off x="2855366" y="7937"/>
            <a:ext cx="2683919" cy="17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Aquaponics-vs-Hydroponic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87" y="2514522"/>
            <a:ext cx="3558114" cy="21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mart Gastronomy Lab\Dossier de candidature\Jury\espace d'action 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77727"/>
            <a:ext cx="6984776" cy="303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dvc-co.com/wp-content/uploads/2012/11/agroalimentaire-chaine-produ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26059"/>
            <a:ext cx="2920944" cy="19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dria.tm.fr/vars/images/Recherch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38" y="-26059"/>
            <a:ext cx="3022561" cy="19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moseralini.org/wp-content/uploads/2013/05/EFSA-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24834" r="8570" b="22765"/>
          <a:stretch/>
        </p:blipFill>
        <p:spPr bwMode="auto">
          <a:xfrm>
            <a:off x="3126889" y="36355"/>
            <a:ext cx="2957279" cy="184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-cms.journaldunet.com/image_cms/original/1433008-comment-la-grande-distribution-fait-evoluer-ses-driv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885797"/>
            <a:ext cx="3240361" cy="17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fr.ria.ru/images/19019/09/1901909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38" y="1919468"/>
            <a:ext cx="3022561" cy="171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lefigaro.fr/medias/2013/11/26/PHO90b6c08e-5615-11e3-add4-2ac67d8b4a59-805x4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06065"/>
            <a:ext cx="2920944" cy="172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95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-1.ph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94" y="4581128"/>
            <a:ext cx="3336785" cy="2293813"/>
          </a:xfrm>
          <a:prstGeom prst="rect">
            <a:avLst/>
          </a:prstGeom>
        </p:spPr>
      </p:pic>
      <p:pic>
        <p:nvPicPr>
          <p:cNvPr id="5" name="Image 4" descr="image-2.php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3179061" cy="2520279"/>
          </a:xfrm>
          <a:prstGeom prst="rect">
            <a:avLst/>
          </a:prstGeom>
        </p:spPr>
      </p:pic>
      <p:pic>
        <p:nvPicPr>
          <p:cNvPr id="6" name="Image 5" descr="100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78" y="2492896"/>
            <a:ext cx="3152557" cy="2088233"/>
          </a:xfrm>
          <a:prstGeom prst="rect">
            <a:avLst/>
          </a:prstGeom>
        </p:spPr>
      </p:pic>
      <p:sp>
        <p:nvSpPr>
          <p:cNvPr id="2" name="AutoShape 2" descr="data:image/jpeg;base64,/9j/4AAQSkZJRgABAQAAAQABAAD/2wCEAAkGBxQTEhQUExQUFhUWFxUVFxgVGBYYFRcVFBQWFhUVFxYYHCggGBolHBQVITEhJSksLi4uFx8zODMsNygtLisBCgoKDg0OGhAQGiwkHyQsLCwsLC0sLywsLCwsLCwsLCwsLCwsLCwsLCwsLCwsLCwsLCwsLCwsLCwsLCwsLCwsLP/AABEIAMIBAwMBIgACEQEDEQH/xAAbAAABBQEBAAAAAAAAAAAAAAADAQIEBQYAB//EAD8QAAEDAgQDBgQDBgUEAwAAAAEAAhEDIQQFEjFBUWEGEyJxgZEyobHwUsHRFCNCYpLhQ3KCwvEVFjPSB6Ky/8QAGgEAAgMBAQAAAAAAAAAAAAAAAQIAAwQFBv/EADERAAICAQMCBAQFBAMAAAAAAAABAhEDBBIhMVETMkFxBSJSgRQjQmGRwdHh8DNiof/aAAwDAQACEQMRAD8A2baRPBFbh+ZRpXJXNibUI2iE8JEqW2GhZSpE6ECHLguhKAiQ6F0JYToQINhLCWEsKEGwlhLCWESDYSpYXQoQRdCWEsKEGwuSwuUIInNaDxhIkUIHZhZ4iOe4Vbh8zovxBw1N/eVGtLnaILWgEAy7abiwWN7dZri6btOnTQcQJH8UbhxHOdjyTeytWpT7ytQfTBAaDqiHtMmJPkqJZ/n2pCN8noj6ZaiYbEuB4rMUe3Yj96JfNmUhJd1JNgOgRqObY3EH9zRZRabfvDLr/wATW7qxZovyk3GxL2OHjaPNVOa9xTEmtTHRzhPos5neWsoUe9x+LrPJJDadEtaHng0AyfM2ATey+FwLmN0UHYmsRqdIcabCbinqfAOkWmDMTbZF5G3Vc+5LfQjY7tLhWzDi48mhVP8A3WXmKVB7z7L0NnZgVXaqzKbG2Ip02tAtwJATMbk9OkT3YAHJSsncm1nkuc47EHUatF0EbS7SweQsfVUbMaWloaSQXNJEmJB2816pmuIbTBL40mxnbyXmfaAUu+1UYDTeBsHcYWPPFJqW63/6BqjSv7W3/wDC73C5ZZuCe4SKjRPOf0XIrU5O4D2lKuhKthcdCUBKlhQhwCUBKAlAUAJCWEoCdCJBsJYTgEsIEGwlhOASwiEbC6E6F0KEGwlhRcdmNOkJe4DoLk+ioMT2vv4Kdv5jf2CoyajFj8zLcenyZPKjUwuhZnCdrh/iMgc2/oVocHjGVWhzDI+Y6EcEcWox5PKwZME8fmQSEig5jnlGj8TpP4W3P9lnKnaWvXOnD0zHPePNxsFJ5oR46vsiltGtrVmtEuIA6mFSY7tTRZOmXxysPcqrfkp+PF146B0Dyk7+iHicFgXU/CengJ1ujcX+uyqlPK1xS9+otsrs57R1qrXfuopObpMiRuYMm3FUeVClTqtFYv7pwE7jSb8OI8lIxGZPbDKb3ikXaS1ztXgcIG/VUmeAAs02IbyGwN5PFZG25W3YjfJ6Picdh8O6iKQZFTi2PhsdfPaVW5r250VIpBrmRfcOn6LMZJhqD71XkBrBfUB4y4kATwDY9SmY3um1WFgY8NMkAnS6Ng4cFa8sqvhIa2LmNerUrOdWeDUGktbd0kkaabRsd/JbEdqMVhKTNehhc2WsYG6QRuKg32j4ViHVHVajqj2h7nG4BIuRAgN2At7JMTUd+7plp0wDYDUWkmRbrKEJuNtC2el5R/8AJHeQ2sNB5gyw/mFa1e0NN8DvWEnYBwk+i87fl+ExL3Pb31OIbpmnBdEANbOrhwWey3H/ALNU1NfEGHGASBzgq7x5x68j3R63iqeubLGdo8rtLWixmwV52czJ1V5ip31Egw+ILXiJaRwsVMzIA2F5VjqSHR5RWpHUfDHuuXoJy5nEN9YXKjwf3F2o2gSgLk4LcOcAlhcEqhDgEsLk5QBwSroSqBOToXKrzHPqVKROp3Jv5nYJJ5IwVydDwxym6irLSEDFYynTEvcG+e/oN1jsd2kq1LN8DeTd/dU7qhNyST1XOy/E4riCs6GL4dJ8zdGyxfaqk34A5x9h+qo8f2krVLDwD+Xf1Kp3OHBCdUWHJrcs+Lr2N2PRYoel+4R753KY54CBUqqPUrLMrZq2Es1k4Zm9jS1ry3VEgEgHzVW6srPJME6s50CzRPQu4TcT5StGGDc0Y9bH8pkelXvL2h97+L5hv6yFa5rm1MsDaLXNPFznHVPANAOkKPnOBdTaXk0NUDw0zBkn8PLqs9iTqpubx8NzzJjb3XQVwTR5qSa4NfkmEqGoxmIDpqsc5uoNcLEEb3BiVTNxFM4yowVqbcOA8Oe4hojTHg/EdUQBvEo2NoV3U8O0ufdr3taLO7rQHEtfvECCOB81ocH2PwFSm1wpuIcAQdb58t4+SujHdwvfkKR5xjHgvJa8uaDAcAQDHG6G+ahEklxIDQBzO30W57T9j8PSw730WuDmQ67nGRPisTG30VB2ToBr+/eWhjPxfiIPw9QqpY3GVC7eSNVy59IDU1zH8HEcfMWVX3LgYPFbDPc9GizHFjtnOb4T5LJftLXSLtJ4xZLJJOo8kdItqOMqhmhr2gRB4H0Ki4+qCaWmfAwNtuXAkmPUqB3hbv78x0KPRdfUJ2uLEEeqVykTkTEYrxSRLtze8+Y4ptGnRq2uDylCrHoTy6IT6cmWmHD68x+iaLIaPKMWMM86XPa15GqLggHhyV3mXajcURLuLncPIDdYY4s2JgH5GFeZLSw9Sm81XubUGwPwnygElNGUulktkPHVPG7xd5MEu8QkkAmxE229FyYMK50mQ25tO0GOS5JtF5PcAlCQJQuqaRwSpAh18Qxgl7g0dSg2lywpN8IME4LO4ztQ0Wpt1dTYeg3VNi86q1Jl5AP8LbCOXVYsnxDFHpz7GzHoMs+vBqsfnVKlYnU7k2D7nYKrf2s/DS93f2WXdUQjWC52T4hlk/l4Ojj+HY0uVZbY3OK1SdTyG8WtsPLmVXawCo5qlDMlZJZJSdyd+5thhjBUuCQ+qguqpO5PX0ThhrTulH+VAXVkwuPIqYKQ+wU7uxx/MfkiTcivNFx6JP2Xr7KwaB5+qYXjl5IqTEcmQ24LkCU9oI8MuAngSAiOqeSG53G0p0ymXPUi1aMG9jy3Ud1HjO/DyUxz/NCe5XKbqjPLBFy3M02Fzukw0HEkluGNM2khwcwx6wfYKf2bzJoD2umm2S9ofAhrjsvPn14eBwvHqrY4utUIOhxgAAhlveFtjnlwziZ47MjRqO0GcBzTTaWNpuEOqVDAIO4YN3Hqshh2lrx3L6NS9hxPkHgfJT39n8RW+JsdXuEfmUCvkFYCDTYY4tLUZSnN24soZejC9/Tc11NzCfiaQQJ5tKp3dnnDwuALR8Lv4o/CU/D4rEsApgukWgubPPcotQYx9iH/ANTR+affGXVMlmfzXACzWQIP13VXRa8GwPG0LR4jCVGPDXhoc6TvO25MIlPLS7dw9Aqvmb4QKbKnDAg3bHA7Lv2Nk6oA6SrWvlZAsHHzP6KkxtB+sCIABJj5So4TRNrJFao2L7eVlDONvDWuNp24IQrwCDMEH34FConTD7E8QbjoYUUU+oKLDDv1NDvHedhIsY3lKjYHOKLGNbLrC9uJufmVyvWKHYake1plWs1rS5xho4qFnDHOZDXRztMjl0WVxDHAQXbcJP0S6rWSwulH7nS0+lWVW5fYtsw7Rk2pDT/Mbn0GwWfxOJc4y9xceZJTKjZQ+7XFyZ8mXmT/ALHbw6fHjXyo51VNJcU633/ym6x9/wDCrL/YQ0yn92Bv+aZ3v39hNNY80SU2HgcBPz+YXWH58PS4UbvE01ESbCTqH3+d001d9vkoxqJpejRNoc1Puya6oo7nJmpFRJSJBqdChuqlCLk1zuqZRFdD3OP2UIvKY6qOaYaqsUSttDi5De9cdR2aU04d/EQFbHG+xRPJFeoyvhi5hf8AhcPY7n6K1wtGqGg03uew/gd/tPFdSZLdMECIUfL31KLyGtLgLuaNyPxALWoKNWcDUy3z3FvleIe55a6q8Hg11ifIAAfVXTcK78VlDwGMoVuBkH+JpBB8+B8irpgPBa4LjrZSjJdrWd05pgQ9sTeQQbuEXkeFDfngYBpxDHiG8HA33lsSI81cdqaOoU3OmGPuW/EA6BqHUENKqG08JVJGIa1tRpgvYS1tT+cBpiTxsq5RSk/QV9SLhs6br1VWgtNi4bgeXFajLxraHYeg57Ts95DGHqAfER6LOYrLsPqpDDRVJdBaSIAgm9ha0XQ8rzqtg8Q+m1rnUrvNIzLG7ktnYgehA9UMba4ZE36mgxmFxwvFLTxbTEkD/VJPohYnJ3uYHy14Inwgj25/JXg7UYU0u971unaL655aN1VHtjQMiiyrUcTOlrDck3PT2VtR7h47mQr5U7S06Cd1SnCFurVbey9RxWa0hpD/AA1HbU7F8nYHTIBUXEZW152aefnxCTw10TDSPNG4GRIuuXof/bjeSRL4c+4tHojgsnnFWkXHSXTx20z6rRZk1xZDHQfaRyngshi8I4Xt5TJWX4lOXEVHjudnQRV22QnoRYnPcmud1XHSO1bG9yU00uqJrOy7vD9ymDuYI0D9hI6geYRhXP3b6JNY47/fLdMG5ADQPRKKHN3yUglvA/kmhw47IptCtsH+zN/EVwwjPxH79EfuxwuPf6X+SG4CbfX8wrN7Xoit2/VnDAM/F809mVMOzh/UP1TNIgc+W/tCeGjkfOZgc4Csjl/6orlGX1MN/wBCHT3XDJG/y+pCi1KcflcJgZO23VP48fo/3+Ct45P9ZZMyKdg35I7ez7uSqXMA6/JaLspmDjU7tziWkEtmTBF7E3iJstODPCU1Fxoy5sU4xck7AN7PORqfZvmVrNCY5i6Pho5ryNmdOSNYJAlUed0aYh0mm9vwuaCfQwFrszzGnREvPkB8R8gslmtepUh76dRlIzAYBrPImTIHp+qqyuKVFMmVGEzktfLmteTtpBa//wCtyPNErZ7iDLWgAzJJMOvs2BIbZV72saTp1Bu/iEHztuhPxYHxSOOr+E+fGVk8WS4RVyTca91SAQ8/iLn6gPlf0AQu9a1rBxZOlwBkXndt7dVGdT1gEPeOPhcdJ9QgV9bTZ72AXPeBrh6ODZgoKTl6gC5hmBc5rjUDnDjpDXEcQSN/VFr13d8yrqPeNEAmDqaBBaZF5aSOqA6q2oydRPMHSQD5gfNLi7tF/E0NI/0/8/NRSkmBkrLGYB+sVe8aS8lkEiG8GkbSDPyUOjhWmqQwljZ3cfEG9Q0CfJBxWGDvGzjBPlz80uExJaQCJETIFx0NoKaU20DqaijhqILG4dj6j9Qc95s4gbBpjwibz0WkxWMbQo6nhgIFmgwP8o3JVb2XwjKrJbVcRxa0lsH+YK8qZPRdfu2OcLS4ao91pxKbVliRhqnaOu4kipAPBrBA6CQuWjq9k9RLjVqSfwnS0cgGiwC5VvDk7sG1mozRjjTdoMH7ssTVru/EfW/1W7riVkc5wJa4losVR8RwydTj9ztaDJFfKypqGUEuIRyhkclyEdhSGCqnd4OnqmPppj2EJ0Hhhh9/8pHBAD0/vUaA0xS1NIKe14XTdAm5gZPJd3pH90fQuNNMTeRxUThW6pzqA+9vdCdQ5KcB3RYQYo8/v1XHFdAOcW+WyjOplDmE6QrUSa2sOs+akYDF1KdQPpNLniYABcbiDYeaqxUPJXvZh5FWf5T9QnxQbyRRm1NLHL2LNuaZg7am4ebGN/8A0E+MxcNo/wBVIfRaCjU6qQ2sF2fAvrJ/yedaMA/BVDW013ik88akmfJ23zV2zsk3+Ks4+TQPrKusx7p7dNQBw+Y6g7grNtzB+FOiS6kfgLgZb0twVfgwh5uV3EaKrtnkAoU21KRe6DD9UGxFjYDjb1CyHfjZwMcRxW+zHOmlpD3tIcIgGQQegWNzEte6RpHUzJiwJA2VeVQTtAfBMyQYbnB3glw9gDdGxTG1zpYyQOMmPcFU/wCxOIkPbHQGPcb+qLQp1wIFQaeQj9Em+PrX9QWia3I6bJIfpJEET4Tymeqr8TVAqsk2ALTylwhoJ4Xb8lIqUnNAdAJkSZ+d0KpAZUb8RqEHbl8NuQulcoylb4IwkRSDhwBnrBuPYFQa1N7HHRBmCJPCR8/1lHyvEBzXMds3nxBBk/Ip74EafhNmkmSBEAocx6idCI3MKjHB4JY4cWyDB4Ov81uuy3bGlo7uqNBaJ1NBIdzJG89VhamIc0gPbMyA5v8AuB290ORMtGl2xadjIiR+ishOUen+Aqz2XD5vSe0OFSkAdg54B34jgeiVeNtcfsT+S5W/iZdg7z3dyi4igCLqUmuC2SjZojKjK5llcSWqie0grf1qUqhzPK5uN1zNTo93zR6nU02rriRnAU0NRq9AtNwglcqUXF0zpKSatDNE8EJ9MhSDskc1RMdSaIhfe6c2oiuYIuFGfSI2TppjppknveHkiNq25ffJQG1SLJzanojtA4E/VO32f1Slk/p0/VQ2v8kZlUDcbe6lFbiPLZ4Ib6QP90RtXfn8rhOqAfcfkhQLITsNyt9FY5ZVazcweaA/l8k1wCeGWUHaK8mNZFTNrgaWoSHT5FTRhLbrz5pc3YkeSn4bPa7La9Q5Ov8ANdCGvj+pHNyaCX6WamthSNlAx2A71pa6fTcHmEmA7TMd4azdJ/ELt9RuPmrSo20tMg3BFwR0WyGSGRfK7MOTFKDqSMhW7LAfxu+R/JUuaZW+kC6NTQNxuPMcut1vatXmolR4SSwQZTR5nhh8TmOeOdvD/qkQnsx9S4eGiNibOP5OWnx2UMD+8oONJ/HTt6Dl02UZ9BtQFlZrW1BcOYP3dQc44O8oVLxr1For8PiwfiFufXqQiV6Tg2aQaTxkkkqufhTTcdP9J+rTxCfSrDeCOosqK2vgUE2RqLiA4g2AtLvnZPwxik4O/gGqROwOrl0ISkajeI3mZd7R+qM7DAnwm5EGdyDYqSn3I+SLiq+nS8XaYDvIiWn6j2SVKJe10mQ67HbFp5HonN30OBiIuI2No4KazAObDWmZGoA8QeB9k6uuAIpP2moLEbLlaVmt1HVDXcQbEFcpuX0ks9tXJAnBdYvGuagVaalJrglasZOiix2Xh3BZzF4IsW5exQMZhAQsefTRmjbg1LiYgpQVOzDAlpkbKvK42TFLG6Z18eRTVoVw+aa5vRcHQjsI5x9UiQ90QqtIFRXsI8lZBoPn8kKoyN0yk0MpleKiIKqdVwwO1j8lGc0t3HtsrVTH3JkkVEQVVCD05r1HEDRODvvilbUUQOTu8SOIjRLD1xKjd6l7xDaI0GcVtey7IwzZMyXHyvED2n1WFc5bjInRQpjp9SSt2hX5jf7HO17+RL9ydXw4KqsXg1ctcm1KcrqUcgx2MoRzVNiXFuwnzW1x2EngsXnWBYJMVB5AhvzsqMqpWSypxmMn4j4ht06INIa/E23Pz6oFain5Q9rKukmz7dJm0/T1WaXMbXUrlySqDDxF+iO8uIttsZARnU9JIPoQgU3uB0uA33Gx8wqVT5YFQfRTqNgmHj4Tw8iEDC5pUBYHCX0yQDxINoPP+6sqeSFwDhsb2VPmdA06pna3zFloppdBpItzmDHeI6ZO8gLlQ1w7UbBcpvfcS2e7BKE1OC6ZcOXJEqgRjwgvapBQ3BBoKZXYvChwWXzLLy0yBb7utq5qhYvDyFmzYYzVM14c7gzBOC6VbZllsSQFUGQYhcXLgljZ2MeaM1wEFU++6bv9UkhIHKosF02THsRBU9EF9a6PsLyAOFB23QH0XN3EqdgyS9sXOofVaWvlIPBbcON5I+xTlz+GzFtcnSrvGZN0VVXwbm8EJ4ZRDHURkB1JQ5MAXKqizegpcYMXPLc+yJl2Z16cAPdbgf0P6JcARqnktHSrMcIexrh1AK1YcLcbTpnI1098kl6DML2oeI1sB8pB/P6K3w3aSg7clp/mH5iVWOyqi/4dTD0Mj2coWJyN4+EteP6T7G3zVt6iH7nOdo1VTEsc0uaWuABNjyG1l51muL1EP7xpnxBokw1127Gx6KTXwr2/E1w8xI9xZV1TLqbpOlsnlb35pMmfdxNULu7ldVxc8+lioppHUDtcHrZWTctAO5A9PyVtgcvoR8YJ5G313Rg10iRUMdU1cIkAg9YQdctPBzd/7dFJx9HSCRsCPaI/NPybBtrvaD/FMX30yD9D7LP4b3bSUX3Y6oH0Rax1W5Oa4tfHQw0+pQ+0ORB7XkfE7SfLQR/danL8vbTYGtAEckzF0l1ljSikxjzXE4N2oxK5aythxJsuVHgoFGzShNShbRx65IlUIckISrlCDHBBc1SExwQaGTIOIwwIWfzLKp2WpcEGtSlUzxqSpl+PK4vg88q0XNMFCJWuzDLwVm8Xgi1cvNpHHmJ08WpUupCc5RcS4wpLigOuYWeKpmlyTRMyd2l7S4wBx+i3GHdIWUwuAJaIuYuOam5bi3UTFy3i08PLktuGbxcTXD9TiZckrqTs0vcg8FFxGVNdwVng6jKjQ5pkfMHkeSMaa6FJor3mPxmQA8FWO7PmbBegmklbQHJI8EWN48kYrBdnHSr6hlIaLq8DUmlWRxpdCqU2yodg0F+FKujTQ3UUdpWUTmOChYrCsd8VNp6xB9wtK+h0UephQUsoX1IY+rlDD8D3N6HxD9VWYrLajf4WuHNpv7LbVctHBVuMy53CVmnp49gOKMo11i0lwBtDlNwhDAzRYsLiDxk3B9D7yj18KQbiVGxVDS3UOHBZZwnHoDbRe1O11WQ1lNkm1yd/UiEWricwd/hMA/0f+yxprm+8cyDHurvLu01SmA13ibyPLo5WQzO/zGxbJbjjJvSb7t/9lylt7R0yJIcPb9Vyu/L+t/yH7mxcJBCy+IoVGVG0+8JLtN5dHiMLUAqFiMua+o2pJBbptaPCZC3lhRvrVKNQjWSWnmSDabg8LrhmLw55aT4pi86ZcDbrFvVXv/TW96ahJMzLTEXbpKHRyWmC67iHCIMWuCCDzEI2QqnOfSDKgqSXXiSfRw4rQVNRPhcBLQY47P6c3M9iodDIqbXSS50cDEevNT62HDjPGANgRYk3HHdAgKq2oJ8QvPH/ADxFuWj+k+vEPOzgYcfYEGNt4JHoE79jGnTJ4meJlpbfnuubgwHB3Un3JP5/IKEAuoVOBGwFzeRrubXF22+y+kxwnUZ/5M8OUKWUxwShsDUpyqzF4AHgrbSu0SlcbHU6MZjMonggYPIvFMFbZ2FBS0qYGyq8GLd0W+PKqKnB5fp3TsdlbalxZw2PA+at3sQCITyxxkqaKHKzL4evUoPPA8QdiFef9zUgJdqHpKbnNAPpm123BWVweIEgkAxwcAQfOVgcp4JbU+H3AzWN7T0Dxd7J47SYf8R9iuwVGhVbIps6jSJBRHZHhz/gs9lsXivlNAsC/tLQHF3siUe0GHdtUA87LMdqssFOpT7psB3CbSNxdQ8vzQN8Fak2owby0am+qo/EZFNxlQLPQ6dUOEtII6GU9ZmhlLHjvMJVcw/hmW+RG4R6WdVKJ04pkcqjbtK0rL9S+/oAv4Q3sS0qwcJaQQeISlXdQgHUkF9Hopi6EKIU9fAtPBVWMwIH8K1L6aiV6FlXKJDC4c9xU0uH7t3PYHmp+Jyag8Etmm4/h2/p29lNzPBBwLXbcDyPNVmV4sM/d1TEGA47DkD06rLSi9sunoK0QHdn6k2dTI5y4fKFy1fdHl7JU/4aANqNGEq5ctpYcE4LlyBBQlXLkSHJEq5QgiRKuQIIlC5ciEdUUdy5cgyD2oFZcuSkAlYYD/y9Hj6lcuWHV+n3Ay77PuPe77grUhIuV+m8gEZvt1/4qZ46/wDaVlXn96epHzF0i5ZNV/yfwBlh2XeRWABI8it3imBzHAgEQbG4Srlp0vkIZXsm8iq9oJ0ybcPZa9cuVmn8gRUi5cryCJj9kq5BkKrGixWJzj43f5Vy5YdT5RZdA+UYl/cs8buPE8CVy5cmi+ERH//Z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100" name="Picture 4" descr="TNO 3D printed carrot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0"/>
          <a:stretch/>
        </p:blipFill>
        <p:spPr bwMode="auto">
          <a:xfrm>
            <a:off x="6000979" y="4581129"/>
            <a:ext cx="3143021" cy="229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attitude.be/wp-content/uploads/image-green-ko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2896"/>
            <a:ext cx="267702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bien-et-bio.com/UserFiles/Image/produit/spaghetti_de_mer_cuisin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2" y="4581128"/>
            <a:ext cx="2694790" cy="22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wattitude.be/wp-content/uploads/DO-EAT-vert_doea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30812"/>
            <a:ext cx="2123727" cy="25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mballag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0" t="11853" r="19100" b="13750"/>
          <a:stretch/>
        </p:blipFill>
        <p:spPr bwMode="auto">
          <a:xfrm>
            <a:off x="5023120" y="-10004"/>
            <a:ext cx="1997152" cy="250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pretapousser.fr/wp-content/uploads/2014/10/Kit-gris-face-pleurote-34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r="5177"/>
          <a:stretch/>
        </p:blipFill>
        <p:spPr bwMode="auto">
          <a:xfrm>
            <a:off x="3179060" y="-30812"/>
            <a:ext cx="1967615" cy="25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460378" y="3212976"/>
            <a:ext cx="3744416" cy="677920"/>
          </a:xfrm>
        </p:spPr>
        <p:txBody>
          <a:bodyPr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fr-BE" sz="3800" dirty="0">
                <a:solidFill>
                  <a:srgbClr val="A10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GASTRONOMY LAB</a:t>
            </a:r>
          </a:p>
        </p:txBody>
      </p:sp>
    </p:spTree>
    <p:extLst>
      <p:ext uri="{BB962C8B-B14F-4D97-AF65-F5344CB8AC3E}">
        <p14:creationId xmlns:p14="http://schemas.microsoft.com/office/powerpoint/2010/main" val="3789558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www.2dayblog.com/images/2009/july/superhero_mee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682"/>
            <a:ext cx="9252519" cy="68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e 28"/>
          <p:cNvGrpSpPr/>
          <p:nvPr/>
        </p:nvGrpSpPr>
        <p:grpSpPr>
          <a:xfrm>
            <a:off x="5580112" y="309366"/>
            <a:ext cx="3096344" cy="2471562"/>
            <a:chOff x="5580112" y="309366"/>
            <a:chExt cx="3096344" cy="247156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77" t="28272" r="29342" b="29771"/>
            <a:stretch/>
          </p:blipFill>
          <p:spPr bwMode="auto">
            <a:xfrm>
              <a:off x="5580112" y="309366"/>
              <a:ext cx="3096344" cy="117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cteur droit 7"/>
            <p:cNvCxnSpPr/>
            <p:nvPr/>
          </p:nvCxnSpPr>
          <p:spPr>
            <a:xfrm flipH="1">
              <a:off x="5580112" y="1561582"/>
              <a:ext cx="1296144" cy="1219346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e 10"/>
            <p:cNvGrpSpPr/>
            <p:nvPr/>
          </p:nvGrpSpPr>
          <p:grpSpPr>
            <a:xfrm>
              <a:off x="5796136" y="1882932"/>
              <a:ext cx="902311" cy="778762"/>
              <a:chOff x="6865749" y="5075862"/>
              <a:chExt cx="1640640" cy="1398380"/>
            </a:xfrm>
          </p:grpSpPr>
          <p:sp>
            <p:nvSpPr>
              <p:cNvPr id="13" name="Ellipse 12"/>
              <p:cNvSpPr/>
              <p:nvPr/>
            </p:nvSpPr>
            <p:spPr>
              <a:xfrm rot="10800000">
                <a:off x="6952137" y="5075862"/>
                <a:ext cx="1398380" cy="1398380"/>
              </a:xfrm>
              <a:prstGeom prst="ellipse">
                <a:avLst/>
              </a:prstGeom>
              <a:solidFill>
                <a:srgbClr val="CC00CC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865749" y="5524637"/>
                <a:ext cx="1640640" cy="460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b="1" dirty="0" err="1" smtClean="0">
                    <a:solidFill>
                      <a:schemeClr val="bg1"/>
                    </a:solidFill>
                  </a:rPr>
                  <a:t>Technology</a:t>
                </a:r>
                <a:endParaRPr lang="fr-BE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Groupe 29"/>
          <p:cNvGrpSpPr/>
          <p:nvPr/>
        </p:nvGrpSpPr>
        <p:grpSpPr>
          <a:xfrm>
            <a:off x="1546964" y="3908804"/>
            <a:ext cx="2953028" cy="2621210"/>
            <a:chOff x="1546964" y="3908804"/>
            <a:chExt cx="2953028" cy="262121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964" y="4920778"/>
              <a:ext cx="1650498" cy="160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Connecteur droit 11"/>
            <p:cNvCxnSpPr/>
            <p:nvPr/>
          </p:nvCxnSpPr>
          <p:spPr>
            <a:xfrm flipV="1">
              <a:off x="3197462" y="3908804"/>
              <a:ext cx="1302530" cy="1536420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e 15"/>
            <p:cNvGrpSpPr/>
            <p:nvPr/>
          </p:nvGrpSpPr>
          <p:grpSpPr>
            <a:xfrm>
              <a:off x="3469120" y="4266508"/>
              <a:ext cx="925196" cy="932378"/>
              <a:chOff x="6773705" y="495679"/>
              <a:chExt cx="1398380" cy="1398380"/>
            </a:xfrm>
          </p:grpSpPr>
          <p:sp>
            <p:nvSpPr>
              <p:cNvPr id="17" name="Ellipse 16"/>
              <p:cNvSpPr/>
              <p:nvPr/>
            </p:nvSpPr>
            <p:spPr>
              <a:xfrm rot="10800000">
                <a:off x="6773705" y="495679"/>
                <a:ext cx="1398380" cy="1398380"/>
              </a:xfrm>
              <a:prstGeom prst="ellipse">
                <a:avLst/>
              </a:prstGeom>
              <a:solidFill>
                <a:srgbClr val="61044D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883183" y="969532"/>
                <a:ext cx="1279632" cy="41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200" b="1" dirty="0" err="1" smtClean="0">
                    <a:solidFill>
                      <a:schemeClr val="bg1"/>
                    </a:solidFill>
                  </a:rPr>
                  <a:t>Creativity</a:t>
                </a:r>
                <a:endParaRPr lang="fr-BE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8" name="Groupe 27"/>
          <p:cNvGrpSpPr/>
          <p:nvPr/>
        </p:nvGrpSpPr>
        <p:grpSpPr>
          <a:xfrm>
            <a:off x="5476990" y="3849806"/>
            <a:ext cx="3422866" cy="2241754"/>
            <a:chOff x="5476990" y="3849806"/>
            <a:chExt cx="3422866" cy="2241754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5" t="11567" r="18291" b="15446"/>
            <a:stretch/>
          </p:blipFill>
          <p:spPr bwMode="auto">
            <a:xfrm>
              <a:off x="6989402" y="3849806"/>
              <a:ext cx="1910454" cy="224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necteur droit 13"/>
            <p:cNvCxnSpPr/>
            <p:nvPr/>
          </p:nvCxnSpPr>
          <p:spPr>
            <a:xfrm flipH="1" flipV="1">
              <a:off x="5476990" y="3908804"/>
              <a:ext cx="1651294" cy="1248388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e 18"/>
            <p:cNvGrpSpPr/>
            <p:nvPr/>
          </p:nvGrpSpPr>
          <p:grpSpPr>
            <a:xfrm>
              <a:off x="5796136" y="4139754"/>
              <a:ext cx="1043609" cy="830929"/>
              <a:chOff x="7015076" y="1652129"/>
              <a:chExt cx="1767370" cy="1398380"/>
            </a:xfrm>
          </p:grpSpPr>
          <p:sp>
            <p:nvSpPr>
              <p:cNvPr id="20" name="Ellipse 19"/>
              <p:cNvSpPr/>
              <p:nvPr/>
            </p:nvSpPr>
            <p:spPr>
              <a:xfrm rot="10800000">
                <a:off x="7161452" y="1652129"/>
                <a:ext cx="1398380" cy="1398380"/>
              </a:xfrm>
              <a:prstGeom prst="ellipse">
                <a:avLst/>
              </a:prstGeom>
              <a:solidFill>
                <a:srgbClr val="A1067F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7015076" y="2094211"/>
                <a:ext cx="1767370" cy="46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b="1" dirty="0" err="1" smtClean="0">
                    <a:solidFill>
                      <a:schemeClr val="bg1"/>
                    </a:solidFill>
                  </a:rPr>
                  <a:t>Gastronomy</a:t>
                </a:r>
                <a:endParaRPr lang="fr-BE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" name="Groupe 5"/>
          <p:cNvGrpSpPr/>
          <p:nvPr/>
        </p:nvGrpSpPr>
        <p:grpSpPr>
          <a:xfrm>
            <a:off x="838463" y="332656"/>
            <a:ext cx="3010264" cy="2797346"/>
            <a:chOff x="838463" y="332656"/>
            <a:chExt cx="3010264" cy="279734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63" y="332656"/>
              <a:ext cx="1069425" cy="18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onnecteur droit 9"/>
            <p:cNvCxnSpPr>
              <a:stCxn id="1027" idx="3"/>
            </p:cNvCxnSpPr>
            <p:nvPr/>
          </p:nvCxnSpPr>
          <p:spPr>
            <a:xfrm>
              <a:off x="1907888" y="1232756"/>
              <a:ext cx="1940839" cy="1897246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/>
            <p:cNvGrpSpPr/>
            <p:nvPr/>
          </p:nvGrpSpPr>
          <p:grpSpPr>
            <a:xfrm>
              <a:off x="2274615" y="1561582"/>
              <a:ext cx="850537" cy="890519"/>
              <a:chOff x="6952137" y="5075862"/>
              <a:chExt cx="1398380" cy="1398380"/>
            </a:xfrm>
          </p:grpSpPr>
          <p:sp>
            <p:nvSpPr>
              <p:cNvPr id="26" name="Ellipse 25"/>
              <p:cNvSpPr/>
              <p:nvPr/>
            </p:nvSpPr>
            <p:spPr>
              <a:xfrm rot="10800000">
                <a:off x="6952137" y="5075862"/>
                <a:ext cx="1398380" cy="1398380"/>
              </a:xfrm>
              <a:prstGeom prst="ellipse">
                <a:avLst/>
              </a:prstGeom>
              <a:solidFill>
                <a:srgbClr val="CC00FF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6961964" y="5520636"/>
                <a:ext cx="1369744" cy="483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Industry</a:t>
                </a:r>
                <a:endParaRPr lang="fr-B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4" name="Groupe 3"/>
          <p:cNvGrpSpPr/>
          <p:nvPr/>
        </p:nvGrpSpPr>
        <p:grpSpPr>
          <a:xfrm>
            <a:off x="2891244" y="2755993"/>
            <a:ext cx="2636625" cy="1352696"/>
            <a:chOff x="2891244" y="2755993"/>
            <a:chExt cx="2636625" cy="1352696"/>
          </a:xfrm>
        </p:grpSpPr>
        <p:grpSp>
          <p:nvGrpSpPr>
            <p:cNvPr id="22" name="Groupe 21"/>
            <p:cNvGrpSpPr/>
            <p:nvPr/>
          </p:nvGrpSpPr>
          <p:grpSpPr>
            <a:xfrm>
              <a:off x="2891244" y="3130002"/>
              <a:ext cx="862047" cy="806083"/>
              <a:chOff x="6917721" y="3547657"/>
              <a:chExt cx="1398380" cy="1398380"/>
            </a:xfrm>
          </p:grpSpPr>
          <p:sp>
            <p:nvSpPr>
              <p:cNvPr id="23" name="Ellipse 22"/>
              <p:cNvSpPr/>
              <p:nvPr/>
            </p:nvSpPr>
            <p:spPr>
              <a:xfrm rot="10800000">
                <a:off x="6917721" y="3547657"/>
                <a:ext cx="1398380" cy="1398380"/>
              </a:xfrm>
              <a:prstGeom prst="ellipse">
                <a:avLst/>
              </a:prstGeom>
              <a:solidFill>
                <a:srgbClr val="FF33CC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957578" y="3941436"/>
                <a:ext cx="1273839" cy="533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400" b="1" dirty="0" smtClean="0">
                    <a:solidFill>
                      <a:schemeClr val="bg1"/>
                    </a:solidFill>
                  </a:rPr>
                  <a:t>Science</a:t>
                </a:r>
                <a:endParaRPr lang="fr-BE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" name="Groupe 2"/>
            <p:cNvGrpSpPr/>
            <p:nvPr/>
          </p:nvGrpSpPr>
          <p:grpSpPr>
            <a:xfrm>
              <a:off x="3912624" y="2755993"/>
              <a:ext cx="1615245" cy="1352696"/>
              <a:chOff x="3113712" y="168004"/>
              <a:chExt cx="1615245" cy="1352696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113713" y="188640"/>
                <a:ext cx="1615244" cy="13320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33" name="Picture 2" descr="http://www.gembloux.ulg.ac.be/wp-content/uploads/2014/02/Logo828x160px.png?cb1e5d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3756"/>
              <a:stretch/>
            </p:blipFill>
            <p:spPr bwMode="auto">
              <a:xfrm>
                <a:off x="3113712" y="168004"/>
                <a:ext cx="1615244" cy="13526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5562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www.gourmetsandco.com/wp-content/uploads/2013/08/Restaurant-Manger-Cuisine-Ouver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86" y="3530332"/>
            <a:ext cx="4332014" cy="33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obiaskoehler.com/wp-content/uploads/2011/06/lei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9181" cy="35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opfoodlab.nl/wp-content/uploads/2014/10/edible-growth-2-670x4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79" y="17758"/>
            <a:ext cx="4274820" cy="23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echnewsrprt.com/wp-content/uploads/2014/04/04.15.14_technewsrprt_img_stories_regina-timothy_3d-printing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33" y="2326201"/>
            <a:ext cx="2449043" cy="120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.achetezfacile.com/0190000003469188-photo-masterche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0332"/>
            <a:ext cx="4811986" cy="33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70" y="2403723"/>
            <a:ext cx="1963934" cy="217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323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-895474" y="0"/>
            <a:ext cx="10274157" cy="6858000"/>
            <a:chOff x="-895474" y="0"/>
            <a:chExt cx="10274157" cy="6858000"/>
          </a:xfrm>
        </p:grpSpPr>
        <p:pic>
          <p:nvPicPr>
            <p:cNvPr id="8" name="Image 7" descr="1402443_10151998133089868_1772680083_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5474" y="0"/>
              <a:ext cx="10274157" cy="6858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 flipH="1">
              <a:off x="214224" y="280216"/>
              <a:ext cx="95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Chef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660175" y="649548"/>
              <a:ext cx="0" cy="10022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 flipH="1">
              <a:off x="1401097" y="396680"/>
              <a:ext cx="160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Producteur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2110435" y="766012"/>
              <a:ext cx="0" cy="10022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 flipH="1">
              <a:off x="3895005" y="286386"/>
              <a:ext cx="160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Scientifiques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4737075" y="655718"/>
              <a:ext cx="0" cy="83726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 flipH="1">
              <a:off x="2172930" y="121377"/>
              <a:ext cx="160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smtClean="0">
                  <a:solidFill>
                    <a:schemeClr val="bg1"/>
                  </a:solidFill>
                </a:rPr>
                <a:t>Artiste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3029751" y="490709"/>
              <a:ext cx="0" cy="10022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 flipH="1">
              <a:off x="5491316" y="121377"/>
              <a:ext cx="160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Développeur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6200654" y="490709"/>
              <a:ext cx="0" cy="50113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 flipH="1">
              <a:off x="7290620" y="171781"/>
              <a:ext cx="1853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Entrepreneur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7999958" y="541113"/>
              <a:ext cx="0" cy="10022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http://www.teametcie.com/wp-content/uploads/2012/03/Team-site-bdx-intell-coll-012-960x3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1" y="4617482"/>
            <a:ext cx="6696744" cy="222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avec flèche 20"/>
          <p:cNvCxnSpPr/>
          <p:nvPr/>
        </p:nvCxnSpPr>
        <p:spPr>
          <a:xfrm flipH="1">
            <a:off x="3419872" y="655746"/>
            <a:ext cx="821732" cy="9960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310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3669</TotalTime>
  <Words>146</Words>
  <Application>Microsoft Office PowerPoint</Application>
  <PresentationFormat>Affichage à l'écran (4:3)</PresentationFormat>
  <Paragraphs>82</Paragraphs>
  <Slides>24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Thème Office</vt:lpstr>
      <vt:lpstr>SMART GASTRONOMY LAB</vt:lpstr>
      <vt:lpstr>Présentation PowerPoint</vt:lpstr>
      <vt:lpstr>Présentation PowerPoint</vt:lpstr>
      <vt:lpstr>Nouvelles tendances</vt:lpstr>
      <vt:lpstr>Présentation PowerPoint</vt:lpstr>
      <vt:lpstr>SMART GASTRONOMY LAB</vt:lpstr>
      <vt:lpstr>Présentation PowerPoint</vt:lpstr>
      <vt:lpstr>Présentation PowerPoint</vt:lpstr>
      <vt:lpstr>Présentation PowerPoint</vt:lpstr>
      <vt:lpstr>Présentation PowerPoint</vt:lpstr>
      <vt:lpstr>Les Labs ouverts lieux de rencontre, de co-création et d’observation d’usage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SMART GASTRONOMY LAB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ULg</dc:creator>
  <cp:lastModifiedBy>dor</cp:lastModifiedBy>
  <cp:revision>102</cp:revision>
  <cp:lastPrinted>2014-11-21T00:09:47Z</cp:lastPrinted>
  <dcterms:created xsi:type="dcterms:W3CDTF">2014-11-06T21:16:37Z</dcterms:created>
  <dcterms:modified xsi:type="dcterms:W3CDTF">2015-01-26T14:27:01Z</dcterms:modified>
</cp:coreProperties>
</file>