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57" r:id="rId4"/>
    <p:sldId id="277" r:id="rId5"/>
    <p:sldId id="270" r:id="rId6"/>
    <p:sldId id="258" r:id="rId7"/>
    <p:sldId id="259" r:id="rId8"/>
    <p:sldId id="271" r:id="rId9"/>
    <p:sldId id="272" r:id="rId10"/>
    <p:sldId id="260" r:id="rId11"/>
    <p:sldId id="261" r:id="rId12"/>
    <p:sldId id="273" r:id="rId13"/>
    <p:sldId id="281" r:id="rId14"/>
    <p:sldId id="264" r:id="rId15"/>
    <p:sldId id="265" r:id="rId16"/>
    <p:sldId id="275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9262-FE05-456A-B62D-B6E9503C0F29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6801-1B5A-4903-8DC2-968D173779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23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151A161-BB01-417E-AE64-D22E2AE9A05B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39C3A7-F225-495C-9DD0-6D9DEAD6157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1406" y="260648"/>
            <a:ext cx="7704856" cy="2595025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Methodological</a:t>
            </a:r>
            <a:r>
              <a:rPr lang="fr-FR" dirty="0"/>
              <a:t> simplifications for </a:t>
            </a:r>
            <a:r>
              <a:rPr lang="fr-FR" dirty="0" smtClean="0"/>
              <a:t>soft-</a:t>
            </a:r>
            <a:r>
              <a:rPr lang="fr-FR" dirty="0" err="1" smtClean="0"/>
              <a:t>bottom</a:t>
            </a:r>
            <a:r>
              <a:rPr lang="fr-FR" dirty="0" smtClean="0"/>
              <a:t> macrofauna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2432" y="4077072"/>
            <a:ext cx="6753944" cy="1144632"/>
          </a:xfrm>
        </p:spPr>
        <p:txBody>
          <a:bodyPr/>
          <a:lstStyle/>
          <a:p>
            <a:r>
              <a:rPr lang="fr-FR" dirty="0" smtClean="0"/>
              <a:t>Applications on soft-</a:t>
            </a:r>
            <a:r>
              <a:rPr lang="fr-FR" dirty="0" err="1" smtClean="0"/>
              <a:t>bottom</a:t>
            </a:r>
            <a:r>
              <a:rPr lang="fr-FR" dirty="0" smtClean="0"/>
              <a:t> macrofauna in </a:t>
            </a:r>
            <a:r>
              <a:rPr lang="fr-FR" dirty="0"/>
              <a:t>Calvi </a:t>
            </a:r>
            <a:r>
              <a:rPr lang="fr-FR" dirty="0" err="1"/>
              <a:t>Bay</a:t>
            </a:r>
            <a:endParaRPr lang="fr-FR" dirty="0"/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86024"/>
            <a:ext cx="728927" cy="622800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037424"/>
            <a:ext cx="951781" cy="720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" y="6086524"/>
            <a:ext cx="1200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86024"/>
            <a:ext cx="1189994" cy="622800"/>
          </a:xfrm>
          <a:prstGeom prst="rect">
            <a:avLst/>
          </a:prstGeom>
        </p:spPr>
      </p:pic>
      <p:pic>
        <p:nvPicPr>
          <p:cNvPr id="12" name="Picture 11" descr="Logo du laboratoi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06" y="6086024"/>
            <a:ext cx="883194" cy="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154097"/>
          </a:xfrm>
        </p:spPr>
        <p:txBody>
          <a:bodyPr/>
          <a:lstStyle/>
          <a:p>
            <a:r>
              <a:rPr lang="fr-FR" dirty="0" err="1" smtClean="0"/>
              <a:t>Taxonomic</a:t>
            </a:r>
            <a:r>
              <a:rPr lang="fr-FR" dirty="0" smtClean="0"/>
              <a:t> </a:t>
            </a:r>
            <a:r>
              <a:rPr lang="fr-FR" dirty="0" err="1" smtClean="0"/>
              <a:t>sufficiency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545657"/>
            <a:ext cx="7315200" cy="4979687"/>
          </a:xfrm>
        </p:spPr>
        <p:txBody>
          <a:bodyPr>
            <a:normAutofit/>
          </a:bodyPr>
          <a:lstStyle/>
          <a:p>
            <a:r>
              <a:rPr lang="fr-FR" dirty="0" smtClean="0"/>
              <a:t>Reference conditions </a:t>
            </a:r>
            <a:r>
              <a:rPr lang="fr-FR" dirty="0" err="1" smtClean="0"/>
              <a:t>calculated</a:t>
            </a:r>
            <a:r>
              <a:rPr lang="fr-FR" dirty="0" smtClean="0"/>
              <a:t> for </a:t>
            </a:r>
            <a:r>
              <a:rPr lang="fr-FR" dirty="0" err="1" smtClean="0"/>
              <a:t>Genus</a:t>
            </a:r>
            <a:r>
              <a:rPr lang="fr-FR" dirty="0" smtClean="0"/>
              <a:t> and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by habitat types</a:t>
            </a:r>
          </a:p>
          <a:p>
            <a:pPr lvl="2"/>
            <a:r>
              <a:rPr lang="fr-FR" dirty="0" smtClean="0"/>
              <a:t>Bad and high values </a:t>
            </a:r>
            <a:r>
              <a:rPr lang="fr-FR" dirty="0" err="1" smtClean="0"/>
              <a:t>identified</a:t>
            </a:r>
            <a:r>
              <a:rPr lang="fr-FR" dirty="0" smtClean="0"/>
              <a:t> as for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smtClean="0"/>
              <a:t>Utilities of J’ </a:t>
            </a:r>
            <a:r>
              <a:rPr lang="fr-FR" dirty="0" err="1" smtClean="0"/>
              <a:t>weighting</a:t>
            </a:r>
            <a:r>
              <a:rPr lang="fr-FR" dirty="0" smtClean="0"/>
              <a:t> classes</a:t>
            </a:r>
          </a:p>
          <a:p>
            <a:pPr lvl="2"/>
            <a:r>
              <a:rPr lang="fr-FR" dirty="0" smtClean="0"/>
              <a:t>Good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smtClean="0"/>
              <a:t>values </a:t>
            </a:r>
          </a:p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of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Good Kappa values </a:t>
            </a:r>
            <a:r>
              <a:rPr lang="fr-FR" sz="1400" dirty="0" smtClean="0"/>
              <a:t>(0,85 for </a:t>
            </a:r>
            <a:r>
              <a:rPr lang="fr-FR" sz="1400" dirty="0" err="1" smtClean="0"/>
              <a:t>genus</a:t>
            </a:r>
            <a:r>
              <a:rPr lang="fr-FR" sz="1400" dirty="0" smtClean="0"/>
              <a:t> or 0,65 for </a:t>
            </a:r>
            <a:r>
              <a:rPr lang="fr-FR" sz="1400" dirty="0" err="1" smtClean="0"/>
              <a:t>family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pPr lvl="2"/>
            <a:r>
              <a:rPr lang="fr-FR" dirty="0" smtClean="0"/>
              <a:t>Good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smtClean="0"/>
              <a:t>values </a:t>
            </a:r>
            <a:r>
              <a:rPr lang="fr-FR" sz="1400" dirty="0" smtClean="0"/>
              <a:t>(R² </a:t>
            </a:r>
            <a:r>
              <a:rPr lang="fr-FR" sz="1400" dirty="0"/>
              <a:t>= 0,95 for </a:t>
            </a:r>
            <a:r>
              <a:rPr lang="fr-FR" sz="1400" dirty="0" err="1"/>
              <a:t>genus</a:t>
            </a:r>
            <a:r>
              <a:rPr lang="fr-FR" sz="1400" dirty="0"/>
              <a:t> or 0,76 for </a:t>
            </a:r>
            <a:r>
              <a:rPr lang="fr-FR" sz="1400" dirty="0" err="1"/>
              <a:t>family</a:t>
            </a:r>
            <a:r>
              <a:rPr lang="fr-FR" sz="1400" dirty="0"/>
              <a:t>)</a:t>
            </a:r>
          </a:p>
          <a:p>
            <a:pPr lvl="2"/>
            <a:endParaRPr lang="fr-FR" sz="1400" dirty="0" smtClean="0"/>
          </a:p>
          <a:p>
            <a:endParaRPr lang="fr-FR" dirty="0"/>
          </a:p>
          <a:p>
            <a:pPr marL="4572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sufficient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Precise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necessary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02920" lvl="2" indent="0">
              <a:buNone/>
            </a:pPr>
            <a:r>
              <a:rPr lang="fr-FR" dirty="0" smtClean="0"/>
              <a:t>		</a:t>
            </a:r>
            <a:r>
              <a:rPr lang="fr-FR" dirty="0" err="1" smtClean="0"/>
              <a:t>Examples</a:t>
            </a:r>
            <a:r>
              <a:rPr lang="fr-FR" dirty="0" smtClean="0"/>
              <a:t> via </a:t>
            </a:r>
            <a:r>
              <a:rPr lang="fr-FR" dirty="0" err="1" smtClean="0"/>
              <a:t>Study</a:t>
            </a:r>
            <a:r>
              <a:rPr lang="fr-FR" dirty="0" smtClean="0"/>
              <a:t> case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154097"/>
          </a:xfrm>
        </p:spPr>
        <p:txBody>
          <a:bodyPr/>
          <a:lstStyle/>
          <a:p>
            <a:r>
              <a:rPr lang="fr-FR" dirty="0" err="1" smtClean="0"/>
              <a:t>Study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340769"/>
            <a:ext cx="7315200" cy="1008112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Application of </a:t>
            </a:r>
            <a:r>
              <a:rPr lang="fr-FR" dirty="0" err="1" smtClean="0"/>
              <a:t>results</a:t>
            </a:r>
            <a:r>
              <a:rPr lang="fr-FR" dirty="0" smtClean="0"/>
              <a:t> of J’MAMBI </a:t>
            </a:r>
            <a:r>
              <a:rPr lang="fr-FR" dirty="0" err="1" smtClean="0"/>
              <a:t>calculation</a:t>
            </a:r>
            <a:r>
              <a:rPr lang="fr-FR" dirty="0" smtClean="0"/>
              <a:t> and TS on </a:t>
            </a:r>
            <a:r>
              <a:rPr lang="fr-FR" dirty="0" err="1" smtClean="0"/>
              <a:t>sampled</a:t>
            </a:r>
            <a:r>
              <a:rPr lang="fr-FR" dirty="0" smtClean="0"/>
              <a:t> stations in Calvi </a:t>
            </a:r>
            <a:r>
              <a:rPr lang="fr-FR" dirty="0" err="1" smtClean="0"/>
              <a:t>Bay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5837"/>
            <a:ext cx="4011084" cy="281087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716016" y="3068960"/>
            <a:ext cx="2124744" cy="1116997"/>
            <a:chOff x="683568" y="1051863"/>
            <a:chExt cx="4320480" cy="1938992"/>
          </a:xfrm>
        </p:grpSpPr>
        <p:sp>
          <p:nvSpPr>
            <p:cNvPr id="6" name="ZoneTexte 5"/>
            <p:cNvSpPr txBox="1"/>
            <p:nvPr/>
          </p:nvSpPr>
          <p:spPr>
            <a:xfrm>
              <a:off x="971600" y="1051863"/>
              <a:ext cx="40324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River </a:t>
              </a:r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Mouth</a:t>
              </a: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  <a:endPara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Fish </a:t>
              </a:r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Farm</a:t>
              </a: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  <a:endPara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r>
                <a:rPr lang="fr-FR" sz="11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Organised</a:t>
              </a:r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FR" sz="11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anchoring</a:t>
              </a:r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</a:p>
            <a:p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Sewage</a:t>
              </a: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outfall</a:t>
              </a: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  <a:endPara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Open boat </a:t>
              </a:r>
              <a:r>
                <a:rPr lang="fr-FR" sz="11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anchoring</a:t>
              </a:r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</a:p>
            <a:p>
              <a:r>
                <a:rPr lang="fr-FR" sz="11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Unimpacted</a:t>
              </a:r>
              <a:r>
                <a:rPr lang="fr-FR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 area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692122" y="1124744"/>
              <a:ext cx="279478" cy="21602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683568" y="1412776"/>
              <a:ext cx="279478" cy="21602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83568" y="1772816"/>
              <a:ext cx="279478" cy="216024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683568" y="2060848"/>
              <a:ext cx="279478" cy="216024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83568" y="2348880"/>
              <a:ext cx="279478" cy="21602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3568" y="2636912"/>
              <a:ext cx="279478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5"/>
          <p:cNvSpPr txBox="1">
            <a:spLocks/>
          </p:cNvSpPr>
          <p:nvPr/>
        </p:nvSpPr>
        <p:spPr>
          <a:xfrm>
            <a:off x="907030" y="3082162"/>
            <a:ext cx="3566160" cy="27045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5 </a:t>
            </a:r>
            <a:r>
              <a:rPr lang="fr-FR" dirty="0" err="1" smtClean="0"/>
              <a:t>anthropogenic</a:t>
            </a:r>
            <a:r>
              <a:rPr lang="fr-FR" dirty="0" smtClean="0"/>
              <a:t> sources</a:t>
            </a:r>
          </a:p>
          <a:p>
            <a:r>
              <a:rPr lang="fr-FR" dirty="0" smtClean="0"/>
              <a:t>Gradient in </a:t>
            </a:r>
            <a:r>
              <a:rPr lang="fr-FR" dirty="0" err="1" smtClean="0"/>
              <a:t>sampling</a:t>
            </a:r>
            <a:r>
              <a:rPr lang="fr-FR" dirty="0" smtClean="0"/>
              <a:t> stations</a:t>
            </a:r>
          </a:p>
          <a:p>
            <a:r>
              <a:rPr lang="fr-FR" dirty="0" smtClean="0"/>
              <a:t>2 stations </a:t>
            </a:r>
            <a:r>
              <a:rPr lang="fr-FR" dirty="0" err="1" smtClean="0"/>
              <a:t>outoff</a:t>
            </a:r>
            <a:r>
              <a:rPr lang="fr-FR" dirty="0" smtClean="0"/>
              <a:t> influences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fr-FR" dirty="0" smtClean="0"/>
              <a:t>EQR by </a:t>
            </a:r>
            <a:r>
              <a:rPr lang="fr-FR" dirty="0" err="1" smtClean="0"/>
              <a:t>level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station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99319"/>
              </p:ext>
            </p:extLst>
          </p:nvPr>
        </p:nvGraphicFramePr>
        <p:xfrm>
          <a:off x="971600" y="1556792"/>
          <a:ext cx="739760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rism 5" r:id="rId3" imgW="7196400" imgH="4064400" progId="Prism5.Document">
                  <p:embed/>
                </p:oleObj>
              </mc:Choice>
              <mc:Fallback>
                <p:oleObj name="Prism 5" r:id="rId3" imgW="7196400" imgH="4064400" progId="Prism5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7397608" cy="41764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3572727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fr-FR" dirty="0" smtClean="0"/>
              <a:t>Distance </a:t>
            </a:r>
            <a:r>
              <a:rPr lang="fr-FR" dirty="0" err="1" smtClean="0"/>
              <a:t>from</a:t>
            </a:r>
            <a:r>
              <a:rPr lang="fr-FR" dirty="0" smtClean="0"/>
              <a:t> the source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315200" cy="3539527"/>
          </a:xfrm>
        </p:spPr>
        <p:txBody>
          <a:bodyPr/>
          <a:lstStyle/>
          <a:p>
            <a:r>
              <a:rPr lang="fr-FR" dirty="0" err="1" smtClean="0"/>
              <a:t>Mean</a:t>
            </a:r>
            <a:r>
              <a:rPr lang="fr-FR" dirty="0" smtClean="0"/>
              <a:t> Value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By source: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23728" y="441021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chemeClr val="bg1"/>
                </a:solidFill>
              </a:rPr>
              <a:t>Anchoring</a:t>
            </a:r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19608"/>
              </p:ext>
            </p:extLst>
          </p:nvPr>
        </p:nvGraphicFramePr>
        <p:xfrm>
          <a:off x="5165725" y="4349750"/>
          <a:ext cx="3597275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rism 5" r:id="rId4" imgW="4581000" imgH="3020760" progId="Prism5.Document">
                  <p:embed/>
                </p:oleObj>
              </mc:Choice>
              <mc:Fallback>
                <p:oleObj name="Prism 5" r:id="rId4" imgW="4581000" imgH="3020760" progId="Prism5.Document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4349750"/>
                        <a:ext cx="3597275" cy="2373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56176" y="443011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River </a:t>
            </a:r>
            <a:r>
              <a:rPr lang="fr-FR" sz="1000" dirty="0" err="1" smtClean="0">
                <a:solidFill>
                  <a:schemeClr val="bg1"/>
                </a:solidFill>
              </a:rPr>
              <a:t>Mouth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579873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154097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Difference</a:t>
            </a:r>
            <a:r>
              <a:rPr lang="fr-FR" dirty="0" smtClean="0"/>
              <a:t> of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at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and at  influence </a:t>
            </a:r>
            <a:r>
              <a:rPr lang="fr-FR" dirty="0" err="1" smtClean="0"/>
              <a:t>levels</a:t>
            </a:r>
            <a:endParaRPr lang="fr-FR" dirty="0" smtClean="0"/>
          </a:p>
          <a:p>
            <a:pPr lvl="1"/>
            <a:r>
              <a:rPr lang="fr-FR" dirty="0" smtClean="0"/>
              <a:t>General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endParaRPr lang="fr-FR" dirty="0" smtClean="0"/>
          </a:p>
          <a:p>
            <a:pPr lvl="1"/>
            <a:r>
              <a:rPr lang="fr-FR" dirty="0" smtClean="0"/>
              <a:t>More </a:t>
            </a:r>
            <a:r>
              <a:rPr lang="fr-FR" dirty="0" err="1" smtClean="0"/>
              <a:t>precise</a:t>
            </a:r>
            <a:r>
              <a:rPr lang="fr-FR" dirty="0" smtClean="0"/>
              <a:t> situation: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Good perception of </a:t>
            </a:r>
            <a:r>
              <a:rPr lang="fr-FR" dirty="0" err="1" smtClean="0"/>
              <a:t>status</a:t>
            </a:r>
            <a:r>
              <a:rPr lang="fr-FR" dirty="0" smtClean="0"/>
              <a:t> in relation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knowledge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7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analysis</a:t>
            </a:r>
            <a:r>
              <a:rPr lang="fr-FR" dirty="0" smtClean="0"/>
              <a:t> on Calvi </a:t>
            </a:r>
            <a:r>
              <a:rPr lang="fr-FR" dirty="0" err="1" smtClean="0"/>
              <a:t>Bay</a:t>
            </a:r>
            <a:r>
              <a:rPr lang="fr-FR" dirty="0" smtClean="0"/>
              <a:t> and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Corsica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others</a:t>
            </a:r>
            <a:r>
              <a:rPr lang="fr-FR" dirty="0" smtClean="0"/>
              <a:t> sites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Mediterannean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endParaRPr lang="fr-FR" dirty="0" smtClean="0"/>
          </a:p>
          <a:p>
            <a:pPr marL="4572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3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496944" cy="1596253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All suggestions and </a:t>
            </a:r>
            <a:r>
              <a:rPr lang="fr-FR" sz="3600" dirty="0" err="1" smtClean="0"/>
              <a:t>remarks</a:t>
            </a:r>
            <a:r>
              <a:rPr lang="fr-FR" sz="3600" dirty="0" smtClean="0"/>
              <a:t> are </a:t>
            </a:r>
            <a:r>
              <a:rPr lang="fr-FR" sz="3600" dirty="0" err="1" smtClean="0"/>
              <a:t>welcome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as </a:t>
            </a:r>
            <a:r>
              <a:rPr lang="fr-FR" sz="3600" dirty="0" err="1" smtClean="0"/>
              <a:t>well</a:t>
            </a:r>
            <a:r>
              <a:rPr lang="fr-FR" sz="3600" dirty="0" smtClean="0"/>
              <a:t> as data sets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35696" y="479715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</a:t>
            </a:r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154097"/>
          </a:xfrm>
        </p:spPr>
        <p:txBody>
          <a:bodyPr/>
          <a:lstStyle/>
          <a:p>
            <a:r>
              <a:rPr lang="fr-FR" dirty="0" smtClean="0"/>
              <a:t>Stare-CapMed Program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690048" cy="3539527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Anthropogenic</a:t>
            </a:r>
            <a:r>
              <a:rPr lang="fr-FR" dirty="0" smtClean="0"/>
              <a:t> influence on </a:t>
            </a:r>
            <a:r>
              <a:rPr lang="fr-FR" dirty="0" err="1" smtClean="0"/>
              <a:t>functioning</a:t>
            </a:r>
            <a:r>
              <a:rPr lang="fr-FR" dirty="0" smtClean="0"/>
              <a:t> of </a:t>
            </a:r>
            <a:r>
              <a:rPr lang="fr-FR" dirty="0" err="1" smtClean="0"/>
              <a:t>bay</a:t>
            </a:r>
            <a:r>
              <a:rPr lang="fr-FR" dirty="0" smtClean="0"/>
              <a:t> </a:t>
            </a:r>
            <a:r>
              <a:rPr lang="fr-FR" dirty="0" err="1" smtClean="0"/>
              <a:t>ecosystems</a:t>
            </a:r>
            <a:endParaRPr lang="fr-FR" dirty="0" smtClean="0"/>
          </a:p>
          <a:p>
            <a:r>
              <a:rPr lang="fr-FR" dirty="0" err="1" smtClean="0"/>
              <a:t>Anthropogenic</a:t>
            </a:r>
            <a:r>
              <a:rPr lang="fr-FR" dirty="0" smtClean="0"/>
              <a:t> influences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climatic</a:t>
            </a:r>
            <a:r>
              <a:rPr lang="fr-FR" dirty="0" smtClean="0"/>
              <a:t> changes </a:t>
            </a:r>
            <a:r>
              <a:rPr lang="fr-FR" dirty="0" err="1" smtClean="0"/>
              <a:t>differentiation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/>
              <a:t> </a:t>
            </a:r>
            <a:r>
              <a:rPr lang="fr-FR" dirty="0" smtClean="0"/>
              <a:t>10 topics </a:t>
            </a:r>
            <a:r>
              <a:rPr lang="fr-FR" dirty="0" err="1" smtClean="0"/>
              <a:t>studied</a:t>
            </a:r>
            <a:r>
              <a:rPr lang="fr-FR" dirty="0" smtClean="0"/>
              <a:t> </a:t>
            </a:r>
          </a:p>
          <a:p>
            <a:pPr marL="320040" lvl="1" indent="0">
              <a:buNone/>
            </a:pPr>
            <a:r>
              <a:rPr lang="fr-FR" dirty="0" err="1" smtClean="0"/>
              <a:t>Plankton</a:t>
            </a:r>
            <a:r>
              <a:rPr lang="fr-FR" dirty="0" smtClean="0"/>
              <a:t>, </a:t>
            </a:r>
            <a:r>
              <a:rPr lang="fr-FR" dirty="0" err="1" smtClean="0"/>
              <a:t>Seagrass</a:t>
            </a:r>
            <a:r>
              <a:rPr lang="fr-FR" dirty="0" smtClean="0"/>
              <a:t> </a:t>
            </a:r>
            <a:r>
              <a:rPr lang="fr-FR" dirty="0" err="1" smtClean="0"/>
              <a:t>meadow</a:t>
            </a:r>
            <a:r>
              <a:rPr lang="fr-FR" dirty="0" smtClean="0"/>
              <a:t>, Physico-</a:t>
            </a:r>
            <a:r>
              <a:rPr lang="fr-FR" dirty="0" err="1" smtClean="0"/>
              <a:t>chimistry</a:t>
            </a:r>
            <a:r>
              <a:rPr lang="fr-FR" dirty="0" smtClean="0"/>
              <a:t>, soft-</a:t>
            </a:r>
            <a:r>
              <a:rPr lang="fr-FR" dirty="0" err="1" smtClean="0"/>
              <a:t>bottom</a:t>
            </a:r>
            <a:r>
              <a:rPr lang="fr-FR" dirty="0" smtClean="0"/>
              <a:t> macrobenthos, …</a:t>
            </a:r>
          </a:p>
          <a:p>
            <a:r>
              <a:rPr lang="fr-FR" dirty="0" err="1" smtClean="0"/>
              <a:t>Studied</a:t>
            </a:r>
            <a:r>
              <a:rPr lang="fr-FR" dirty="0" smtClean="0"/>
              <a:t> Site: Calvi </a:t>
            </a:r>
            <a:r>
              <a:rPr lang="fr-FR" dirty="0" err="1" smtClean="0"/>
              <a:t>bay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18383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Calvi </a:t>
            </a:r>
            <a:r>
              <a:rPr lang="fr-FR" dirty="0" err="1" smtClean="0"/>
              <a:t>bay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914400" y="1844824"/>
            <a:ext cx="3566160" cy="4059920"/>
          </a:xfrm>
        </p:spPr>
        <p:txBody>
          <a:bodyPr>
            <a:normAutofit/>
          </a:bodyPr>
          <a:lstStyle/>
          <a:p>
            <a:r>
              <a:rPr lang="fr-FR" dirty="0" err="1" smtClean="0"/>
              <a:t>Mediterannean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endParaRPr lang="fr-FR" dirty="0" smtClean="0"/>
          </a:p>
          <a:p>
            <a:r>
              <a:rPr lang="fr-FR" dirty="0" err="1" smtClean="0"/>
              <a:t>North-West</a:t>
            </a:r>
            <a:r>
              <a:rPr lang="fr-FR" dirty="0" smtClean="0"/>
              <a:t> of </a:t>
            </a:r>
            <a:r>
              <a:rPr lang="fr-FR" dirty="0" err="1" smtClean="0"/>
              <a:t>Corsica</a:t>
            </a:r>
            <a:endParaRPr lang="fr-FR" dirty="0" smtClean="0"/>
          </a:p>
          <a:p>
            <a:r>
              <a:rPr lang="fr-FR" dirty="0" err="1" smtClean="0"/>
              <a:t>Depth</a:t>
            </a:r>
            <a:r>
              <a:rPr lang="fr-FR" dirty="0" smtClean="0"/>
              <a:t>: </a:t>
            </a:r>
            <a:r>
              <a:rPr lang="fr-FR" dirty="0" err="1" smtClean="0"/>
              <a:t>until</a:t>
            </a:r>
            <a:r>
              <a:rPr lang="fr-FR" dirty="0" smtClean="0"/>
              <a:t> 100 m </a:t>
            </a:r>
            <a:r>
              <a:rPr lang="fr-FR" dirty="0" err="1" smtClean="0"/>
              <a:t>followed</a:t>
            </a:r>
            <a:r>
              <a:rPr lang="fr-FR" dirty="0" smtClean="0"/>
              <a:t> by a canyon (more </a:t>
            </a:r>
            <a:r>
              <a:rPr lang="fr-FR" dirty="0" err="1" smtClean="0"/>
              <a:t>than</a:t>
            </a:r>
            <a:r>
              <a:rPr lang="fr-FR" dirty="0" smtClean="0"/>
              <a:t> 1000 m)</a:t>
            </a:r>
          </a:p>
          <a:p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anthropogenic</a:t>
            </a:r>
            <a:r>
              <a:rPr lang="fr-FR" dirty="0" smtClean="0"/>
              <a:t> influences </a:t>
            </a:r>
          </a:p>
          <a:p>
            <a:pPr lvl="1"/>
            <a:r>
              <a:rPr lang="fr-FR" dirty="0" smtClean="0"/>
              <a:t>River </a:t>
            </a:r>
            <a:r>
              <a:rPr lang="fr-FR" dirty="0" err="1" smtClean="0"/>
              <a:t>mouth</a:t>
            </a:r>
            <a:endParaRPr lang="fr-FR" dirty="0" smtClean="0"/>
          </a:p>
          <a:p>
            <a:pPr lvl="1"/>
            <a:r>
              <a:rPr lang="fr-FR" dirty="0" smtClean="0"/>
              <a:t>Fish </a:t>
            </a:r>
            <a:r>
              <a:rPr lang="fr-FR" dirty="0" err="1" smtClean="0"/>
              <a:t>farm</a:t>
            </a:r>
            <a:endParaRPr lang="fr-FR" dirty="0" smtClean="0"/>
          </a:p>
          <a:p>
            <a:pPr lvl="1"/>
            <a:r>
              <a:rPr lang="fr-FR" dirty="0" err="1" smtClean="0"/>
              <a:t>Organized</a:t>
            </a:r>
            <a:r>
              <a:rPr lang="fr-FR" dirty="0" smtClean="0"/>
              <a:t> and free </a:t>
            </a:r>
            <a:r>
              <a:rPr lang="fr-FR" dirty="0" err="1" smtClean="0"/>
              <a:t>anchoring</a:t>
            </a:r>
            <a:endParaRPr lang="fr-FR" dirty="0" smtClean="0"/>
          </a:p>
          <a:p>
            <a:pPr lvl="1"/>
            <a:r>
              <a:rPr lang="fr-FR" dirty="0" err="1" smtClean="0"/>
              <a:t>Sewage</a:t>
            </a:r>
            <a:r>
              <a:rPr lang="fr-FR" dirty="0" smtClean="0"/>
              <a:t> </a:t>
            </a:r>
            <a:r>
              <a:rPr lang="fr-FR" dirty="0" err="1" smtClean="0"/>
              <a:t>outfall</a:t>
            </a:r>
            <a:endParaRPr lang="fr-FR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8375411" y="1445095"/>
            <a:ext cx="553640" cy="1280124"/>
            <a:chOff x="4976887" y="2895083"/>
            <a:chExt cx="1107281" cy="202168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887" y="2895083"/>
              <a:ext cx="1107281" cy="2021681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5076056" y="3356992"/>
              <a:ext cx="288032" cy="2796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702447" y="2725219"/>
            <a:ext cx="4221312" cy="3309599"/>
            <a:chOff x="195942" y="1349828"/>
            <a:chExt cx="6901543" cy="5170715"/>
          </a:xfrm>
        </p:grpSpPr>
        <p:pic>
          <p:nvPicPr>
            <p:cNvPr id="67" name="Image 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" t="17836" r="22381" b="2176"/>
            <a:stretch/>
          </p:blipFill>
          <p:spPr>
            <a:xfrm>
              <a:off x="195942" y="1349828"/>
              <a:ext cx="6901543" cy="5170715"/>
            </a:xfrm>
            <a:prstGeom prst="rect">
              <a:avLst/>
            </a:prstGeom>
          </p:spPr>
        </p:pic>
        <p:sp>
          <p:nvSpPr>
            <p:cNvPr id="69" name="Ellipse 68"/>
            <p:cNvSpPr/>
            <p:nvPr/>
          </p:nvSpPr>
          <p:spPr>
            <a:xfrm>
              <a:off x="1720347" y="5229200"/>
              <a:ext cx="432048" cy="43204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779912" y="5229200"/>
              <a:ext cx="432048" cy="43204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004048" y="4869160"/>
              <a:ext cx="432048" cy="43204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084168" y="4094651"/>
              <a:ext cx="432048" cy="43204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347864" y="4365104"/>
              <a:ext cx="432048" cy="43204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21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of Soft-</a:t>
            </a:r>
            <a:r>
              <a:rPr lang="fr-FR" dirty="0" err="1" smtClean="0"/>
              <a:t>bottom</a:t>
            </a:r>
            <a:r>
              <a:rPr lang="fr-FR" dirty="0" smtClean="0"/>
              <a:t> macrofauna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Time </a:t>
            </a:r>
            <a:r>
              <a:rPr lang="fr-FR" dirty="0" err="1" smtClean="0"/>
              <a:t>consuming</a:t>
            </a:r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                  </a:t>
            </a:r>
          </a:p>
          <a:p>
            <a:pPr marL="45720" indent="0">
              <a:buNone/>
            </a:pPr>
            <a:r>
              <a:rPr lang="fr-FR" dirty="0"/>
              <a:t> </a:t>
            </a:r>
            <a:r>
              <a:rPr lang="fr-FR" dirty="0" smtClean="0"/>
              <a:t>           </a:t>
            </a:r>
          </a:p>
          <a:p>
            <a:pPr marL="4572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Finding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facilitations for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sorting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identification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2438" y="352642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Adapted</a:t>
            </a:r>
            <a:r>
              <a:rPr lang="fr-FR" sz="2000" dirty="0" smtClean="0"/>
              <a:t> </a:t>
            </a:r>
            <a:r>
              <a:rPr lang="fr-FR" sz="2000" dirty="0" err="1" smtClean="0"/>
              <a:t>staining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644008" y="3571721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Taxonomic</a:t>
            </a:r>
            <a:r>
              <a:rPr lang="fr-FR" sz="2000" dirty="0" smtClean="0"/>
              <a:t> </a:t>
            </a:r>
            <a:r>
              <a:rPr lang="fr-FR" sz="2000" dirty="0" err="1" smtClean="0"/>
              <a:t>sufficiancy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Habitat types</a:t>
            </a:r>
          </a:p>
          <a:p>
            <a:r>
              <a:rPr lang="fr-FR" sz="2000" dirty="0" smtClean="0"/>
              <a:t>Reference conditions</a:t>
            </a:r>
            <a:endParaRPr lang="fr-FR" sz="20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12438" y="2708920"/>
            <a:ext cx="723258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059832" y="3068960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364088" y="3041340"/>
            <a:ext cx="504056" cy="387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15200" cy="1154097"/>
          </a:xfrm>
        </p:spPr>
        <p:txBody>
          <a:bodyPr/>
          <a:lstStyle/>
          <a:p>
            <a:r>
              <a:rPr lang="fr-FR" dirty="0" smtClean="0"/>
              <a:t>Analyses simplifications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276872"/>
            <a:ext cx="7315200" cy="4032488"/>
          </a:xfrm>
        </p:spPr>
        <p:txBody>
          <a:bodyPr/>
          <a:lstStyle/>
          <a:p>
            <a:r>
              <a:rPr lang="fr-FR" dirty="0" err="1" smtClean="0"/>
              <a:t>Working</a:t>
            </a:r>
            <a:r>
              <a:rPr lang="fr-FR" dirty="0" smtClean="0"/>
              <a:t> by habitats types</a:t>
            </a:r>
          </a:p>
          <a:p>
            <a:pPr marL="320040" lvl="1" indent="0">
              <a:buNone/>
            </a:pP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</a:p>
          <a:p>
            <a:pPr marL="32004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Corsica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preserved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area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weak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human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influences</a:t>
            </a:r>
          </a:p>
          <a:p>
            <a:pPr marL="320040" lvl="1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 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high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precision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habitats</a:t>
            </a:r>
          </a:p>
          <a:p>
            <a:pPr marL="320040" lvl="1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high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sensibility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Identifiing</a:t>
            </a:r>
            <a:r>
              <a:rPr lang="fr-FR" dirty="0" smtClean="0"/>
              <a:t> </a:t>
            </a:r>
            <a:r>
              <a:rPr lang="fr-FR" dirty="0" err="1" smtClean="0"/>
              <a:t>bad</a:t>
            </a:r>
            <a:r>
              <a:rPr lang="fr-FR" dirty="0" smtClean="0"/>
              <a:t> and high </a:t>
            </a:r>
            <a:r>
              <a:rPr lang="fr-FR" dirty="0" err="1" smtClean="0"/>
              <a:t>reference</a:t>
            </a:r>
            <a:r>
              <a:rPr lang="fr-FR" dirty="0" smtClean="0"/>
              <a:t> conditions </a:t>
            </a:r>
          </a:p>
          <a:p>
            <a:r>
              <a:rPr lang="fr-FR" dirty="0" err="1" smtClean="0"/>
              <a:t>Evolving</a:t>
            </a:r>
            <a:r>
              <a:rPr lang="fr-FR" dirty="0" smtClean="0"/>
              <a:t> </a:t>
            </a:r>
            <a:r>
              <a:rPr lang="fr-FR" dirty="0" err="1" smtClean="0"/>
              <a:t>taxonomic</a:t>
            </a:r>
            <a:r>
              <a:rPr lang="fr-FR" dirty="0" smtClean="0"/>
              <a:t> </a:t>
            </a:r>
            <a:r>
              <a:rPr lang="fr-FR" dirty="0" err="1" smtClean="0"/>
              <a:t>sufficiency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8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/>
          <a:lstStyle/>
          <a:p>
            <a:r>
              <a:rPr lang="fr-FR" dirty="0" smtClean="0"/>
              <a:t>Habitat types identification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>198 </a:t>
            </a:r>
            <a:r>
              <a:rPr lang="fr-FR" dirty="0" err="1" smtClean="0"/>
              <a:t>sampled</a:t>
            </a:r>
            <a:r>
              <a:rPr lang="fr-FR" dirty="0" smtClean="0"/>
              <a:t> stations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Corsica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Identification </a:t>
            </a:r>
            <a:r>
              <a:rPr lang="fr-FR" dirty="0" err="1" smtClean="0"/>
              <a:t>based</a:t>
            </a:r>
            <a:r>
              <a:rPr lang="fr-FR" dirty="0" smtClean="0"/>
              <a:t> on Permanova and CAP</a:t>
            </a:r>
          </a:p>
          <a:p>
            <a:pPr marL="45720" indent="0">
              <a:buNone/>
            </a:pPr>
            <a:r>
              <a:rPr lang="fr-FR" dirty="0" smtClean="0"/>
              <a:t> 	</a:t>
            </a:r>
          </a:p>
          <a:p>
            <a:r>
              <a:rPr lang="fr-FR" dirty="0" smtClean="0"/>
              <a:t>8 habitats </a:t>
            </a:r>
            <a:r>
              <a:rPr lang="fr-FR" dirty="0" err="1" smtClean="0"/>
              <a:t>identified</a:t>
            </a:r>
            <a:endParaRPr lang="fr-FR" dirty="0" smtClean="0"/>
          </a:p>
          <a:p>
            <a:pPr lvl="1"/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44742"/>
              </p:ext>
            </p:extLst>
          </p:nvPr>
        </p:nvGraphicFramePr>
        <p:xfrm>
          <a:off x="7308304" y="1484787"/>
          <a:ext cx="1512168" cy="181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816"/>
                <a:gridCol w="647352"/>
              </a:tblGrid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Source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P(perm)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0,001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0,001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He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0,001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PrxSe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0,017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PrxHe**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0,223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SexHe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0,108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PrxSexHe**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0,594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78" y="3861048"/>
            <a:ext cx="4348817" cy="2740908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82436"/>
              </p:ext>
            </p:extLst>
          </p:nvPr>
        </p:nvGraphicFramePr>
        <p:xfrm>
          <a:off x="613355" y="4149080"/>
          <a:ext cx="3850756" cy="158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130"/>
                <a:gridCol w="678468"/>
                <a:gridCol w="678468"/>
                <a:gridCol w="785222"/>
                <a:gridCol w="678468"/>
              </a:tblGrid>
              <a:tr h="3960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 smtClean="0">
                          <a:effectLst/>
                        </a:rPr>
                        <a:t>Depth range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[</a:t>
                      </a:r>
                      <a:r>
                        <a:rPr lang="fr-FR" sz="1000" u="none" strike="noStrike" dirty="0" smtClean="0">
                          <a:effectLst/>
                        </a:rPr>
                        <a:t>0-35[m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[0-10[m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[10-35[m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[35-m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</a:tr>
              <a:tr h="396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X&lt;250µm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Sandy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clearing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SF; [0-35[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SF; [0-35[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SF; [35-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</a:tr>
              <a:tr h="396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smtClean="0">
                          <a:effectLst/>
                        </a:rPr>
                        <a:t>250µm≤X&lt;500µm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Sandy clearing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SM; [0-10[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SMG; [10-35[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SM; [35-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</a:tr>
              <a:tr h="3960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X≥500µm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Sandy clearing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SG; [0-10[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SMG; [10-35[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SG; [35-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80" marR="2880" marT="2880" marB="0" anchor="ctr"/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611560" y="4149080"/>
            <a:ext cx="100811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39552" y="429309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Median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866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315200" cy="1154097"/>
          </a:xfrm>
        </p:spPr>
        <p:txBody>
          <a:bodyPr/>
          <a:lstStyle/>
          <a:p>
            <a:r>
              <a:rPr lang="fr-FR" dirty="0" err="1" smtClean="0"/>
              <a:t>Benthic</a:t>
            </a:r>
            <a:r>
              <a:rPr lang="fr-FR" dirty="0" smtClean="0"/>
              <a:t> </a:t>
            </a:r>
            <a:r>
              <a:rPr lang="fr-FR" dirty="0" err="1" smtClean="0"/>
              <a:t>referential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56792"/>
            <a:ext cx="7315200" cy="5040560"/>
          </a:xfrm>
        </p:spPr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90 stations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Corsica</a:t>
            </a:r>
            <a:r>
              <a:rPr lang="fr-FR" dirty="0" smtClean="0"/>
              <a:t> </a:t>
            </a:r>
            <a:r>
              <a:rPr lang="fr-FR" sz="1400" dirty="0" smtClean="0"/>
              <a:t>(3 or 5 </a:t>
            </a:r>
            <a:r>
              <a:rPr lang="fr-FR" sz="1400" dirty="0" err="1" smtClean="0"/>
              <a:t>replicats</a:t>
            </a:r>
            <a:r>
              <a:rPr lang="fr-FR" sz="1400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Bad and high </a:t>
            </a:r>
            <a:r>
              <a:rPr lang="fr-FR" dirty="0" err="1" smtClean="0"/>
              <a:t>reference</a:t>
            </a:r>
            <a:r>
              <a:rPr lang="fr-FR" dirty="0" smtClean="0"/>
              <a:t> values identification for M-AMBI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u="sng" dirty="0" smtClean="0"/>
              <a:t>by</a:t>
            </a:r>
            <a:r>
              <a:rPr lang="fr-FR" dirty="0" smtClean="0"/>
              <a:t> </a:t>
            </a:r>
            <a:r>
              <a:rPr lang="fr-FR" dirty="0"/>
              <a:t>habitat </a:t>
            </a:r>
            <a:r>
              <a:rPr lang="fr-FR" dirty="0" smtClean="0"/>
              <a:t>types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6" y="3752432"/>
            <a:ext cx="3081528" cy="2340864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76212"/>
              </p:ext>
            </p:extLst>
          </p:nvPr>
        </p:nvGraphicFramePr>
        <p:xfrm>
          <a:off x="4644008" y="3356992"/>
          <a:ext cx="4080958" cy="3240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992"/>
                <a:gridCol w="591354"/>
                <a:gridCol w="442913"/>
                <a:gridCol w="627249"/>
                <a:gridCol w="679450"/>
              </a:tblGrid>
              <a:tr h="192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Stations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AMBI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Diversity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</a:rPr>
                        <a:t>Richness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SF; [0-35[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0,82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5,04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SM; [0-10[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Bad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4,65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1,41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2,52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SG; [0-10[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4,7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1,98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3,97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SMG; [10-35[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0,93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5,39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Sandy clearing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5,73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1,51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3,19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SF; [35-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1,28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6,27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SM; [35-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1,38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5,96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SG; [35-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High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0,98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6,12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144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6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8" y="2905472"/>
            <a:ext cx="4095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77" y="2905472"/>
            <a:ext cx="4095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68760"/>
            <a:ext cx="7315200" cy="5040601"/>
          </a:xfrm>
        </p:spPr>
        <p:txBody>
          <a:bodyPr/>
          <a:lstStyle/>
          <a:p>
            <a:r>
              <a:rPr lang="fr-FR" dirty="0" err="1"/>
              <a:t>Weighting</a:t>
            </a:r>
            <a:r>
              <a:rPr lang="fr-FR" dirty="0"/>
              <a:t> of the M-AMBI value by </a:t>
            </a:r>
            <a:r>
              <a:rPr lang="fr-FR" dirty="0" err="1"/>
              <a:t>Piélou</a:t>
            </a:r>
            <a:r>
              <a:rPr lang="fr-FR" dirty="0"/>
              <a:t> </a:t>
            </a:r>
            <a:r>
              <a:rPr lang="fr-FR" dirty="0" smtClean="0"/>
              <a:t>index class        </a:t>
            </a:r>
          </a:p>
          <a:p>
            <a:pPr marL="45720" indent="0">
              <a:buNone/>
            </a:pPr>
            <a:r>
              <a:rPr lang="fr-FR" dirty="0" smtClean="0"/>
              <a:t>	J’MAMBI</a:t>
            </a:r>
            <a:endParaRPr lang="fr-FR" dirty="0"/>
          </a:p>
          <a:p>
            <a:pPr marL="45720" indent="0">
              <a:buNone/>
            </a:pPr>
            <a:r>
              <a:rPr lang="fr-FR" dirty="0" smtClean="0"/>
              <a:t>			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poor</a:t>
            </a:r>
            <a:r>
              <a:rPr lang="fr-FR" dirty="0" smtClean="0"/>
              <a:t> assemblages: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331640" y="2096852"/>
            <a:ext cx="432048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719436" y="3431456"/>
            <a:ext cx="0" cy="18722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215380" y="343145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High J’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35731" y="343145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bg1"/>
                </a:solidFill>
              </a:rPr>
              <a:t>Low</a:t>
            </a:r>
            <a:r>
              <a:rPr lang="fr-FR" sz="900" dirty="0" smtClean="0">
                <a:solidFill>
                  <a:schemeClr val="bg1"/>
                </a:solidFill>
              </a:rPr>
              <a:t> J’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238081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dirty="0" err="1"/>
              <a:t>Naturally</a:t>
            </a:r>
            <a:r>
              <a:rPr lang="fr-FR" dirty="0"/>
              <a:t> </a:t>
            </a:r>
            <a:r>
              <a:rPr lang="fr-FR" dirty="0" err="1"/>
              <a:t>rich</a:t>
            </a:r>
            <a:r>
              <a:rPr lang="fr-FR" dirty="0"/>
              <a:t> assemblages</a:t>
            </a:r>
            <a:r>
              <a:rPr lang="fr-FR" dirty="0" smtClean="0"/>
              <a:t>: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5879166" y="3424089"/>
            <a:ext cx="0" cy="18722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375110" y="3424089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High J’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95461" y="3424089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bg1"/>
                </a:solidFill>
              </a:rPr>
              <a:t>Low</a:t>
            </a:r>
            <a:r>
              <a:rPr lang="fr-FR" sz="900" dirty="0" smtClean="0">
                <a:solidFill>
                  <a:schemeClr val="bg1"/>
                </a:solidFill>
              </a:rPr>
              <a:t> J’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Fine distinction </a:t>
            </a:r>
            <a:r>
              <a:rPr lang="fr-FR" dirty="0" err="1" smtClean="0"/>
              <a:t>between</a:t>
            </a:r>
            <a:r>
              <a:rPr lang="fr-FR" dirty="0" smtClean="0"/>
              <a:t> sites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1231876" y="4391372"/>
            <a:ext cx="315788" cy="33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079476" y="4391372"/>
            <a:ext cx="315788" cy="33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389770" y="4797152"/>
            <a:ext cx="257658" cy="14088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979712" y="4797152"/>
            <a:ext cx="257658" cy="14088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331640" y="620595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How to know?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783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268760"/>
            <a:ext cx="7315200" cy="4752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dirty="0" smtClean="0"/>
              <a:t>Distinction </a:t>
            </a:r>
            <a:r>
              <a:rPr lang="fr-FR" dirty="0" err="1" smtClean="0"/>
              <a:t>between</a:t>
            </a:r>
            <a:r>
              <a:rPr lang="fr-FR" dirty="0" smtClean="0"/>
              <a:t> area at </a:t>
            </a:r>
            <a:r>
              <a:rPr lang="fr-FR" dirty="0" err="1"/>
              <a:t>proximity</a:t>
            </a:r>
            <a:r>
              <a:rPr lang="fr-FR" dirty="0"/>
              <a:t> </a:t>
            </a:r>
            <a:r>
              <a:rPr lang="fr-FR" dirty="0" smtClean="0"/>
              <a:t>of an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asbestos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and area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anthropogenic</a:t>
            </a:r>
            <a:r>
              <a:rPr lang="fr-FR" dirty="0" smtClean="0"/>
              <a:t> influences. </a:t>
            </a:r>
          </a:p>
          <a:p>
            <a:pPr lvl="2"/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good M-AMBI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 smtClean="0"/>
          </a:p>
          <a:p>
            <a:pPr lvl="2"/>
            <a:r>
              <a:rPr lang="fr-FR" dirty="0" smtClean="0"/>
              <a:t>J’ value </a:t>
            </a:r>
            <a:r>
              <a:rPr lang="fr-FR" dirty="0" err="1" smtClean="0"/>
              <a:t>different</a:t>
            </a:r>
            <a:endParaRPr lang="fr-FR" dirty="0" smtClean="0"/>
          </a:p>
          <a:p>
            <a:pPr lvl="2"/>
            <a:r>
              <a:rPr lang="fr-FR" dirty="0" smtClean="0"/>
              <a:t>Distinction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due to </a:t>
            </a:r>
            <a:r>
              <a:rPr lang="fr-FR" dirty="0" err="1" smtClean="0"/>
              <a:t>weighting</a:t>
            </a: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8" r="32059"/>
          <a:stretch/>
        </p:blipFill>
        <p:spPr>
          <a:xfrm>
            <a:off x="3203848" y="4077071"/>
            <a:ext cx="3035625" cy="2714867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96" y="4077072"/>
            <a:ext cx="930026" cy="312177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08095"/>
              </p:ext>
            </p:extLst>
          </p:nvPr>
        </p:nvGraphicFramePr>
        <p:xfrm>
          <a:off x="827584" y="2953263"/>
          <a:ext cx="7315198" cy="926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18"/>
                <a:gridCol w="665018"/>
                <a:gridCol w="665018"/>
                <a:gridCol w="665018"/>
                <a:gridCol w="665018"/>
                <a:gridCol w="665018"/>
                <a:gridCol w="665018"/>
                <a:gridCol w="665018"/>
                <a:gridCol w="665018"/>
                <a:gridCol w="665018"/>
                <a:gridCol w="665018"/>
              </a:tblGrid>
              <a:tr h="30092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Habitat type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AMBI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Diversity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Richness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M-AMBI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M-AMBI Status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Pielou (J')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J' Eval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J'MAMBI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J'MAMBI Status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</a:tr>
              <a:tr h="44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Asbestos </a:t>
                      </a:r>
                      <a:r>
                        <a:rPr lang="en-US" sz="1000" u="none" strike="noStrike" dirty="0">
                          <a:effectLst/>
                        </a:rPr>
                        <a:t>career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SF&gt;=35m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1,467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4,35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0,73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  Good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0,70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0,59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Moderate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>
                    <a:solidFill>
                      <a:srgbClr val="FFFF00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Calvi Bay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SF&gt;=35m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1,351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5,62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0,86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Good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0,86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0,86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Good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1458</TotalTime>
  <Words>653</Words>
  <Application>Microsoft Office PowerPoint</Application>
  <PresentationFormat>Affichage à l'écran (4:3)</PresentationFormat>
  <Paragraphs>269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Perspective</vt:lpstr>
      <vt:lpstr>Prism 5</vt:lpstr>
      <vt:lpstr>Methodological simplifications for soft-bottom macrofauna study</vt:lpstr>
      <vt:lpstr>Stare-CapMed Program</vt:lpstr>
      <vt:lpstr>Calvi bay</vt:lpstr>
      <vt:lpstr>Study of Soft-bottom macrofauna</vt:lpstr>
      <vt:lpstr>Analyses simplifications</vt:lpstr>
      <vt:lpstr>Habitat types identification</vt:lpstr>
      <vt:lpstr>Benthic referential</vt:lpstr>
      <vt:lpstr>Présentation PowerPoint</vt:lpstr>
      <vt:lpstr>Présentation PowerPoint</vt:lpstr>
      <vt:lpstr>Taxonomic sufficiency</vt:lpstr>
      <vt:lpstr>Study case</vt:lpstr>
      <vt:lpstr>EQR by level for each station</vt:lpstr>
      <vt:lpstr>Distance from the source</vt:lpstr>
      <vt:lpstr>Conclusions</vt:lpstr>
      <vt:lpstr>Perspectives</vt:lpstr>
      <vt:lpstr>All suggestions and remarks are welcome as well as data sets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Soft-bottom macrofauna in Calvi Bay</dc:title>
  <dc:creator>Annick</dc:creator>
  <cp:lastModifiedBy>Annick</cp:lastModifiedBy>
  <cp:revision>75</cp:revision>
  <cp:lastPrinted>2015-05-02T12:30:41Z</cp:lastPrinted>
  <dcterms:created xsi:type="dcterms:W3CDTF">2015-04-22T09:48:32Z</dcterms:created>
  <dcterms:modified xsi:type="dcterms:W3CDTF">2015-05-04T07:00:00Z</dcterms:modified>
</cp:coreProperties>
</file>