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7.xml" ContentType="application/vnd.openxmlformats-officedocument.drawingml.chart+xml"/>
  <Override PartName="/ppt/notesSlides/notesSlide34.xml" ContentType="application/vnd.openxmlformats-officedocument.presentationml.notesSlide+xml"/>
  <Override PartName="/ppt/charts/chart8.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9.xml" ContentType="application/vnd.openxmlformats-officedocument.drawingml.chart+xml"/>
  <Override PartName="/ppt/notesSlides/notesSlide38.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notesSlides/notesSlide39.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notesSlides/notesSlide40.xml" ContentType="application/vnd.openxmlformats-officedocument.presentationml.notesSlide+xml"/>
  <Override PartName="/ppt/charts/chart12.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2"/>
  </p:notesMasterIdLst>
  <p:handoutMasterIdLst>
    <p:handoutMasterId r:id="rId83"/>
  </p:handoutMasterIdLst>
  <p:sldIdLst>
    <p:sldId id="256" r:id="rId2"/>
    <p:sldId id="327" r:id="rId3"/>
    <p:sldId id="257" r:id="rId4"/>
    <p:sldId id="332" r:id="rId5"/>
    <p:sldId id="334" r:id="rId6"/>
    <p:sldId id="335" r:id="rId7"/>
    <p:sldId id="361" r:id="rId8"/>
    <p:sldId id="362" r:id="rId9"/>
    <p:sldId id="363" r:id="rId10"/>
    <p:sldId id="258" r:id="rId11"/>
    <p:sldId id="259" r:id="rId12"/>
    <p:sldId id="260" r:id="rId13"/>
    <p:sldId id="287" r:id="rId14"/>
    <p:sldId id="288" r:id="rId15"/>
    <p:sldId id="340" r:id="rId16"/>
    <p:sldId id="289" r:id="rId17"/>
    <p:sldId id="290" r:id="rId18"/>
    <p:sldId id="291" r:id="rId19"/>
    <p:sldId id="333" r:id="rId20"/>
    <p:sldId id="263" r:id="rId21"/>
    <p:sldId id="281" r:id="rId22"/>
    <p:sldId id="339" r:id="rId23"/>
    <p:sldId id="292" r:id="rId24"/>
    <p:sldId id="264" r:id="rId25"/>
    <p:sldId id="282" r:id="rId26"/>
    <p:sldId id="364" r:id="rId27"/>
    <p:sldId id="365" r:id="rId28"/>
    <p:sldId id="369" r:id="rId29"/>
    <p:sldId id="370" r:id="rId30"/>
    <p:sldId id="371" r:id="rId31"/>
    <p:sldId id="372" r:id="rId32"/>
    <p:sldId id="366" r:id="rId33"/>
    <p:sldId id="373" r:id="rId34"/>
    <p:sldId id="374" r:id="rId35"/>
    <p:sldId id="375" r:id="rId36"/>
    <p:sldId id="376" r:id="rId37"/>
    <p:sldId id="367" r:id="rId38"/>
    <p:sldId id="299" r:id="rId39"/>
    <p:sldId id="300" r:id="rId40"/>
    <p:sldId id="301" r:id="rId41"/>
    <p:sldId id="302" r:id="rId42"/>
    <p:sldId id="303" r:id="rId43"/>
    <p:sldId id="304" r:id="rId44"/>
    <p:sldId id="305" r:id="rId45"/>
    <p:sldId id="307" r:id="rId46"/>
    <p:sldId id="306" r:id="rId47"/>
    <p:sldId id="310" r:id="rId48"/>
    <p:sldId id="311" r:id="rId49"/>
    <p:sldId id="348" r:id="rId50"/>
    <p:sldId id="312" r:id="rId51"/>
    <p:sldId id="377" r:id="rId52"/>
    <p:sldId id="314" r:id="rId53"/>
    <p:sldId id="350" r:id="rId54"/>
    <p:sldId id="351" r:id="rId55"/>
    <p:sldId id="378" r:id="rId56"/>
    <p:sldId id="379" r:id="rId57"/>
    <p:sldId id="320" r:id="rId58"/>
    <p:sldId id="322" r:id="rId59"/>
    <p:sldId id="323" r:id="rId60"/>
    <p:sldId id="273" r:id="rId61"/>
    <p:sldId id="274" r:id="rId62"/>
    <p:sldId id="275" r:id="rId63"/>
    <p:sldId id="276" r:id="rId64"/>
    <p:sldId id="277" r:id="rId65"/>
    <p:sldId id="278" r:id="rId66"/>
    <p:sldId id="279" r:id="rId67"/>
    <p:sldId id="326" r:id="rId68"/>
    <p:sldId id="343" r:id="rId69"/>
    <p:sldId id="344" r:id="rId70"/>
    <p:sldId id="345" r:id="rId71"/>
    <p:sldId id="353" r:id="rId72"/>
    <p:sldId id="354" r:id="rId73"/>
    <p:sldId id="346" r:id="rId74"/>
    <p:sldId id="352" r:id="rId75"/>
    <p:sldId id="355" r:id="rId76"/>
    <p:sldId id="280" r:id="rId77"/>
    <p:sldId id="342" r:id="rId78"/>
    <p:sldId id="359" r:id="rId79"/>
    <p:sldId id="357" r:id="rId80"/>
    <p:sldId id="358" r:id="rId8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clrMru>
    <a:srgbClr val="E6BA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20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mreuchamps:Dropbox:MetaImpact:xp:Results:Database:Images:R&#233;sum&#233;%20Image%20Pre%20&amp;%20post.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mreuchamps:Dropbox:MetaImpact:xp:Results:Database:Images:R&#233;sum&#233;%20Image%20Pre%20&amp;%20pos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mreuchamps:Dropbox:MetaImpact:xp:Results:Database:Images:R&#233;sum&#233;%20Image%20Pre%20&amp;%20po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julienperrez:Dropbox:Recherche:Colloques%20(org.):2014:MetaImpact:xp:Results:Ling.%20analysis:Julien_290414:Concordances:Fiches%20onomasiologiqu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julienperrez:Dropbox:Recherche:Colloques%20(org.):2014:MetaImpact:xp:Results:Ling.%20analysis:Julien_290414:Concordances:Fiches%20onomasiologiqu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mreuchamps:Dropbox:MetaImpact:xp:Results:Database:Images:R&#233;sum&#233;%20Image%20Pre%20&amp;%20po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Feuil1!$A$1:$A$4</c:f>
              <c:strCache>
                <c:ptCount val="4"/>
                <c:pt idx="0">
                  <c:v>Control condition</c:v>
                </c:pt>
                <c:pt idx="1">
                  <c:v>Full condition</c:v>
                </c:pt>
                <c:pt idx="2">
                  <c:v>Image condition</c:v>
                </c:pt>
                <c:pt idx="3">
                  <c:v>Text condition</c:v>
                </c:pt>
              </c:strCache>
            </c:strRef>
          </c:cat>
          <c:val>
            <c:numRef>
              <c:f>Feuil1!$B$1:$B$4</c:f>
              <c:numCache>
                <c:formatCode>General</c:formatCode>
                <c:ptCount val="4"/>
                <c:pt idx="0">
                  <c:v>2.92</c:v>
                </c:pt>
                <c:pt idx="1">
                  <c:v>2.95</c:v>
                </c:pt>
                <c:pt idx="2">
                  <c:v>2.99</c:v>
                </c:pt>
                <c:pt idx="3">
                  <c:v>2.81</c:v>
                </c:pt>
              </c:numCache>
            </c:numRef>
          </c:val>
        </c:ser>
        <c:dLbls>
          <c:showLegendKey val="0"/>
          <c:showVal val="0"/>
          <c:showCatName val="0"/>
          <c:showSerName val="0"/>
          <c:showPercent val="0"/>
          <c:showBubbleSize val="0"/>
        </c:dLbls>
        <c:gapWidth val="150"/>
        <c:axId val="2132971288"/>
        <c:axId val="2132857656"/>
      </c:barChart>
      <c:catAx>
        <c:axId val="2132971288"/>
        <c:scaling>
          <c:orientation val="minMax"/>
        </c:scaling>
        <c:delete val="0"/>
        <c:axPos val="b"/>
        <c:majorTickMark val="out"/>
        <c:minorTickMark val="none"/>
        <c:tickLblPos val="nextTo"/>
        <c:crossAx val="2132857656"/>
        <c:crosses val="autoZero"/>
        <c:auto val="1"/>
        <c:lblAlgn val="ctr"/>
        <c:lblOffset val="100"/>
        <c:noMultiLvlLbl val="0"/>
      </c:catAx>
      <c:valAx>
        <c:axId val="2132857656"/>
        <c:scaling>
          <c:orientation val="minMax"/>
        </c:scaling>
        <c:delete val="0"/>
        <c:axPos val="l"/>
        <c:majorGridlines/>
        <c:numFmt formatCode="General" sourceLinked="1"/>
        <c:majorTickMark val="out"/>
        <c:minorTickMark val="none"/>
        <c:tickLblPos val="nextTo"/>
        <c:crossAx val="2132971288"/>
        <c:crosses val="autoZero"/>
        <c:crossBetween val="between"/>
        <c:majorUnit val="1.0"/>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v>Map of Belgium</c:v>
          </c:tx>
          <c:invertIfNegative val="0"/>
          <c:dLbls>
            <c:showLegendKey val="0"/>
            <c:showVal val="1"/>
            <c:showCatName val="0"/>
            <c:showSerName val="0"/>
            <c:showPercent val="0"/>
            <c:showBubbleSize val="0"/>
            <c:showLeaderLines val="0"/>
          </c:dLbls>
          <c:val>
            <c:numRef>
              <c:f>'PRE&amp;POST'!$B$5:$B$8</c:f>
              <c:numCache>
                <c:formatCode>0.0%</c:formatCode>
                <c:ptCount val="4"/>
                <c:pt idx="0">
                  <c:v>0.147286821705426</c:v>
                </c:pt>
                <c:pt idx="1">
                  <c:v>0.125</c:v>
                </c:pt>
                <c:pt idx="2">
                  <c:v>0.0862068965517241</c:v>
                </c:pt>
                <c:pt idx="3">
                  <c:v>0.108527131782946</c:v>
                </c:pt>
              </c:numCache>
            </c:numRef>
          </c:val>
        </c:ser>
        <c:ser>
          <c:idx val="1"/>
          <c:order val="1"/>
          <c:tx>
            <c:v>Construction</c:v>
          </c:tx>
          <c:invertIfNegative val="0"/>
          <c:dLbls>
            <c:showLegendKey val="0"/>
            <c:showVal val="1"/>
            <c:showCatName val="0"/>
            <c:showSerName val="0"/>
            <c:showPercent val="0"/>
            <c:showBubbleSize val="0"/>
            <c:showLeaderLines val="0"/>
          </c:dLbls>
          <c:val>
            <c:numRef>
              <c:f>'PRE&amp;POST'!$C$5:$C$8</c:f>
              <c:numCache>
                <c:formatCode>0.0%</c:formatCode>
                <c:ptCount val="4"/>
                <c:pt idx="0">
                  <c:v>0.0542635658914729</c:v>
                </c:pt>
                <c:pt idx="1">
                  <c:v>0.0078125</c:v>
                </c:pt>
                <c:pt idx="2">
                  <c:v>0.00862068965517241</c:v>
                </c:pt>
                <c:pt idx="3">
                  <c:v>0.0232558139534884</c:v>
                </c:pt>
              </c:numCache>
            </c:numRef>
          </c:val>
        </c:ser>
        <c:ser>
          <c:idx val="2"/>
          <c:order val="2"/>
          <c:tx>
            <c:v>Labyrinth</c:v>
          </c:tx>
          <c:invertIfNegative val="0"/>
          <c:val>
            <c:numRef>
              <c:f>'PRE&amp;POST'!$D$5:$D$8</c:f>
              <c:numCache>
                <c:formatCode>0.0%</c:formatCode>
                <c:ptCount val="4"/>
                <c:pt idx="0">
                  <c:v>0.0232558139534884</c:v>
                </c:pt>
                <c:pt idx="1">
                  <c:v>0.0703125</c:v>
                </c:pt>
                <c:pt idx="2">
                  <c:v>0.0431034482758621</c:v>
                </c:pt>
                <c:pt idx="3">
                  <c:v>0.0542635658914729</c:v>
                </c:pt>
              </c:numCache>
            </c:numRef>
          </c:val>
        </c:ser>
        <c:ser>
          <c:idx val="3"/>
          <c:order val="3"/>
          <c:tx>
            <c:v>Flag</c:v>
          </c:tx>
          <c:invertIfNegative val="0"/>
          <c:dLbls>
            <c:showLegendKey val="0"/>
            <c:showVal val="1"/>
            <c:showCatName val="0"/>
            <c:showSerName val="0"/>
            <c:showPercent val="0"/>
            <c:showBubbleSize val="0"/>
            <c:showLeaderLines val="0"/>
          </c:dLbls>
          <c:val>
            <c:numRef>
              <c:f>'PRE&amp;POST'!$E$5:$E$8</c:f>
              <c:numCache>
                <c:formatCode>0.0%</c:formatCode>
                <c:ptCount val="4"/>
                <c:pt idx="0">
                  <c:v>0.0697674418604651</c:v>
                </c:pt>
                <c:pt idx="1">
                  <c:v>0.0859375</c:v>
                </c:pt>
                <c:pt idx="2">
                  <c:v>0.0603448275862069</c:v>
                </c:pt>
                <c:pt idx="3">
                  <c:v>0.0775193798449612</c:v>
                </c:pt>
              </c:numCache>
            </c:numRef>
          </c:val>
        </c:ser>
        <c:ser>
          <c:idx val="4"/>
          <c:order val="4"/>
          <c:tx>
            <c:v>Path</c:v>
          </c:tx>
          <c:invertIfNegative val="0"/>
          <c:val>
            <c:numRef>
              <c:f>'PRE&amp;POST'!$F$5:$F$8</c:f>
              <c:numCache>
                <c:formatCode>0.0%</c:formatCode>
                <c:ptCount val="4"/>
                <c:pt idx="0">
                  <c:v>0.0155038759689922</c:v>
                </c:pt>
                <c:pt idx="1">
                  <c:v>0.0</c:v>
                </c:pt>
                <c:pt idx="2">
                  <c:v>0.00862068965517241</c:v>
                </c:pt>
                <c:pt idx="3">
                  <c:v>0.0155038759689922</c:v>
                </c:pt>
              </c:numCache>
            </c:numRef>
          </c:val>
        </c:ser>
        <c:ser>
          <c:idx val="5"/>
          <c:order val="5"/>
          <c:tx>
            <c:v>Divorce</c:v>
          </c:tx>
          <c:invertIfNegative val="0"/>
          <c:dLbls>
            <c:showLegendKey val="0"/>
            <c:showVal val="1"/>
            <c:showCatName val="0"/>
            <c:showSerName val="0"/>
            <c:showPercent val="0"/>
            <c:showBubbleSize val="0"/>
            <c:showLeaderLines val="0"/>
          </c:dLbls>
          <c:val>
            <c:numRef>
              <c:f>'PRE&amp;POST'!$G$5:$G$8</c:f>
              <c:numCache>
                <c:formatCode>0.0%</c:formatCode>
                <c:ptCount val="4"/>
                <c:pt idx="0">
                  <c:v>0.201550387596899</c:v>
                </c:pt>
                <c:pt idx="1">
                  <c:v>0.1171875</c:v>
                </c:pt>
                <c:pt idx="2">
                  <c:v>0.206896551724138</c:v>
                </c:pt>
                <c:pt idx="3">
                  <c:v>0.124031007751938</c:v>
                </c:pt>
              </c:numCache>
            </c:numRef>
          </c:val>
        </c:ser>
        <c:ser>
          <c:idx val="6"/>
          <c:order val="6"/>
          <c:tx>
            <c:v>Tetris</c:v>
          </c:tx>
          <c:invertIfNegative val="0"/>
          <c:dLbls>
            <c:showLegendKey val="0"/>
            <c:showVal val="1"/>
            <c:showCatName val="0"/>
            <c:showSerName val="0"/>
            <c:showPercent val="0"/>
            <c:showBubbleSize val="0"/>
            <c:showLeaderLines val="0"/>
          </c:dLbls>
          <c:val>
            <c:numRef>
              <c:f>'PRE&amp;POST'!$H$5:$H$8</c:f>
              <c:numCache>
                <c:formatCode>0.0%</c:formatCode>
                <c:ptCount val="4"/>
                <c:pt idx="0">
                  <c:v>0.0775193798449612</c:v>
                </c:pt>
                <c:pt idx="1">
                  <c:v>0.2109375</c:v>
                </c:pt>
                <c:pt idx="2">
                  <c:v>0.0862068965517241</c:v>
                </c:pt>
                <c:pt idx="3">
                  <c:v>0.201550387596899</c:v>
                </c:pt>
              </c:numCache>
            </c:numRef>
          </c:val>
        </c:ser>
        <c:ser>
          <c:idx val="7"/>
          <c:order val="7"/>
          <c:tx>
            <c:v>Family</c:v>
          </c:tx>
          <c:invertIfNegative val="0"/>
          <c:val>
            <c:numRef>
              <c:f>'PRE&amp;POST'!$I$5:$I$8</c:f>
              <c:numCache>
                <c:formatCode>0.0%</c:formatCode>
                <c:ptCount val="4"/>
                <c:pt idx="0">
                  <c:v>0.0232558139534884</c:v>
                </c:pt>
                <c:pt idx="1">
                  <c:v>0.03125</c:v>
                </c:pt>
                <c:pt idx="2">
                  <c:v>0.0431034482758621</c:v>
                </c:pt>
                <c:pt idx="3">
                  <c:v>0.0387596899224806</c:v>
                </c:pt>
              </c:numCache>
            </c:numRef>
          </c:val>
        </c:ser>
        <c:ser>
          <c:idx val="8"/>
          <c:order val="8"/>
          <c:tx>
            <c:v>Gears</c:v>
          </c:tx>
          <c:invertIfNegative val="0"/>
          <c:dLbls>
            <c:showLegendKey val="0"/>
            <c:showVal val="1"/>
            <c:showCatName val="0"/>
            <c:showSerName val="0"/>
            <c:showPercent val="0"/>
            <c:showBubbleSize val="0"/>
            <c:showLeaderLines val="0"/>
          </c:dLbls>
          <c:val>
            <c:numRef>
              <c:f>'PRE&amp;POST'!$J$5:$J$8</c:f>
              <c:numCache>
                <c:formatCode>0.0%</c:formatCode>
                <c:ptCount val="4"/>
                <c:pt idx="0">
                  <c:v>0.131782945736434</c:v>
                </c:pt>
                <c:pt idx="1">
                  <c:v>0.1953125</c:v>
                </c:pt>
                <c:pt idx="2">
                  <c:v>0.155172413793103</c:v>
                </c:pt>
                <c:pt idx="3">
                  <c:v>0.116279069767442</c:v>
                </c:pt>
              </c:numCache>
            </c:numRef>
          </c:val>
        </c:ser>
        <c:ser>
          <c:idx val="9"/>
          <c:order val="9"/>
          <c:tx>
            <c:v>Virus</c:v>
          </c:tx>
          <c:invertIfNegative val="0"/>
          <c:val>
            <c:numRef>
              <c:f>'PRE&amp;POST'!$K$5:$K$8</c:f>
              <c:numCache>
                <c:formatCode>0.0%</c:formatCode>
                <c:ptCount val="4"/>
                <c:pt idx="0">
                  <c:v>0.0</c:v>
                </c:pt>
                <c:pt idx="1">
                  <c:v>0.0078125</c:v>
                </c:pt>
                <c:pt idx="2">
                  <c:v>0.0172413793103448</c:v>
                </c:pt>
                <c:pt idx="3">
                  <c:v>0.00775193798449612</c:v>
                </c:pt>
              </c:numCache>
            </c:numRef>
          </c:val>
        </c:ser>
        <c:ser>
          <c:idx val="10"/>
          <c:order val="10"/>
          <c:tx>
            <c:v>Mariage</c:v>
          </c:tx>
          <c:invertIfNegative val="0"/>
          <c:val>
            <c:numRef>
              <c:f>'PRE&amp;POST'!$L$5:$L$8</c:f>
              <c:numCache>
                <c:formatCode>0.0%</c:formatCode>
                <c:ptCount val="4"/>
                <c:pt idx="0">
                  <c:v>0.0155038759689922</c:v>
                </c:pt>
                <c:pt idx="1">
                  <c:v>0.0</c:v>
                </c:pt>
                <c:pt idx="2">
                  <c:v>0.0</c:v>
                </c:pt>
                <c:pt idx="3">
                  <c:v>0.0</c:v>
                </c:pt>
              </c:numCache>
            </c:numRef>
          </c:val>
        </c:ser>
        <c:ser>
          <c:idx val="11"/>
          <c:order val="11"/>
          <c:tx>
            <c:v>Game</c:v>
          </c:tx>
          <c:invertIfNegative val="0"/>
          <c:val>
            <c:numRef>
              <c:f>'PRE&amp;POST'!$M$5:$M$8</c:f>
              <c:numCache>
                <c:formatCode>0.0%</c:formatCode>
                <c:ptCount val="4"/>
                <c:pt idx="0">
                  <c:v>0.0</c:v>
                </c:pt>
                <c:pt idx="1">
                  <c:v>0.015625</c:v>
                </c:pt>
                <c:pt idx="2">
                  <c:v>0.00862068965517241</c:v>
                </c:pt>
                <c:pt idx="3">
                  <c:v>0.0155038759689922</c:v>
                </c:pt>
              </c:numCache>
            </c:numRef>
          </c:val>
        </c:ser>
        <c:ser>
          <c:idx val="12"/>
          <c:order val="12"/>
          <c:tx>
            <c:v>French fries</c:v>
          </c:tx>
          <c:invertIfNegative val="0"/>
          <c:val>
            <c:numRef>
              <c:f>'PRE&amp;POST'!$N$5:$N$8</c:f>
              <c:numCache>
                <c:formatCode>0.0%</c:formatCode>
                <c:ptCount val="4"/>
                <c:pt idx="0">
                  <c:v>0.0155038759689922</c:v>
                </c:pt>
                <c:pt idx="1">
                  <c:v>0.0234375</c:v>
                </c:pt>
                <c:pt idx="2">
                  <c:v>0.0258620689655172</c:v>
                </c:pt>
                <c:pt idx="3">
                  <c:v>0.0155038759689922</c:v>
                </c:pt>
              </c:numCache>
            </c:numRef>
          </c:val>
        </c:ser>
        <c:ser>
          <c:idx val="13"/>
          <c:order val="13"/>
          <c:tx>
            <c:v>Jigsaw</c:v>
          </c:tx>
          <c:invertIfNegative val="0"/>
          <c:dLbls>
            <c:showLegendKey val="0"/>
            <c:showVal val="1"/>
            <c:showCatName val="0"/>
            <c:showSerName val="0"/>
            <c:showPercent val="0"/>
            <c:showBubbleSize val="0"/>
            <c:showLeaderLines val="0"/>
          </c:dLbls>
          <c:val>
            <c:numRef>
              <c:f>'PRE&amp;POST'!$O$5:$O$8</c:f>
              <c:numCache>
                <c:formatCode>0.0%</c:formatCode>
                <c:ptCount val="4"/>
                <c:pt idx="0">
                  <c:v>0.224806201550388</c:v>
                </c:pt>
                <c:pt idx="1">
                  <c:v>0.1015625</c:v>
                </c:pt>
                <c:pt idx="2">
                  <c:v>0.241379310344828</c:v>
                </c:pt>
                <c:pt idx="3">
                  <c:v>0.201550387596899</c:v>
                </c:pt>
              </c:numCache>
            </c:numRef>
          </c:val>
        </c:ser>
        <c:ser>
          <c:idx val="14"/>
          <c:order val="14"/>
          <c:tx>
            <c:v>Open</c:v>
          </c:tx>
          <c:invertIfNegative val="0"/>
          <c:val>
            <c:numRef>
              <c:f>'PRE&amp;POST'!$P$5:$P$8</c:f>
              <c:numCache>
                <c:formatCode>0.0%</c:formatCode>
                <c:ptCount val="4"/>
                <c:pt idx="0">
                  <c:v>0.0</c:v>
                </c:pt>
                <c:pt idx="1">
                  <c:v>0.0078125</c:v>
                </c:pt>
                <c:pt idx="2">
                  <c:v>0.00862068965517241</c:v>
                </c:pt>
                <c:pt idx="3">
                  <c:v>0.0</c:v>
                </c:pt>
              </c:numCache>
            </c:numRef>
          </c:val>
        </c:ser>
        <c:dLbls>
          <c:showLegendKey val="0"/>
          <c:showVal val="0"/>
          <c:showCatName val="0"/>
          <c:showSerName val="0"/>
          <c:showPercent val="0"/>
          <c:showBubbleSize val="0"/>
        </c:dLbls>
        <c:gapWidth val="150"/>
        <c:overlap val="100"/>
        <c:axId val="2087662264"/>
        <c:axId val="2087660664"/>
      </c:barChart>
      <c:catAx>
        <c:axId val="2087662264"/>
        <c:scaling>
          <c:orientation val="minMax"/>
        </c:scaling>
        <c:delete val="0"/>
        <c:axPos val="b"/>
        <c:majorTickMark val="out"/>
        <c:minorTickMark val="none"/>
        <c:tickLblPos val="nextTo"/>
        <c:crossAx val="2087660664"/>
        <c:crosses val="autoZero"/>
        <c:auto val="1"/>
        <c:lblAlgn val="ctr"/>
        <c:lblOffset val="100"/>
        <c:noMultiLvlLbl val="0"/>
      </c:catAx>
      <c:valAx>
        <c:axId val="2087660664"/>
        <c:scaling>
          <c:orientation val="minMax"/>
        </c:scaling>
        <c:delete val="0"/>
        <c:axPos val="l"/>
        <c:majorGridlines/>
        <c:numFmt formatCode="0%" sourceLinked="1"/>
        <c:majorTickMark val="out"/>
        <c:minorTickMark val="none"/>
        <c:tickLblPos val="nextTo"/>
        <c:crossAx val="208766226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v>Map of Belgium</c:v>
          </c:tx>
          <c:invertIfNegative val="0"/>
          <c:dLbls>
            <c:showLegendKey val="0"/>
            <c:showVal val="1"/>
            <c:showCatName val="0"/>
            <c:showSerName val="0"/>
            <c:showPercent val="0"/>
            <c:showBubbleSize val="0"/>
            <c:showLeaderLines val="0"/>
          </c:dLbls>
          <c:val>
            <c:numRef>
              <c:f>'PRE&amp;POST'!$B$5:$B$8</c:f>
              <c:numCache>
                <c:formatCode>0.0%</c:formatCode>
                <c:ptCount val="4"/>
                <c:pt idx="0">
                  <c:v>0.147286821705426</c:v>
                </c:pt>
                <c:pt idx="1">
                  <c:v>0.125</c:v>
                </c:pt>
                <c:pt idx="2">
                  <c:v>0.0862068965517241</c:v>
                </c:pt>
                <c:pt idx="3">
                  <c:v>0.108527131782946</c:v>
                </c:pt>
              </c:numCache>
            </c:numRef>
          </c:val>
        </c:ser>
        <c:ser>
          <c:idx val="1"/>
          <c:order val="1"/>
          <c:tx>
            <c:v>Construction</c:v>
          </c:tx>
          <c:invertIfNegative val="0"/>
          <c:dLbls>
            <c:showLegendKey val="0"/>
            <c:showVal val="1"/>
            <c:showCatName val="0"/>
            <c:showSerName val="0"/>
            <c:showPercent val="0"/>
            <c:showBubbleSize val="0"/>
            <c:showLeaderLines val="0"/>
          </c:dLbls>
          <c:val>
            <c:numRef>
              <c:f>'PRE&amp;POST'!$C$5:$C$8</c:f>
              <c:numCache>
                <c:formatCode>0.0%</c:formatCode>
                <c:ptCount val="4"/>
                <c:pt idx="0">
                  <c:v>0.0542635658914729</c:v>
                </c:pt>
                <c:pt idx="1">
                  <c:v>0.0078125</c:v>
                </c:pt>
                <c:pt idx="2">
                  <c:v>0.00862068965517241</c:v>
                </c:pt>
                <c:pt idx="3">
                  <c:v>0.0232558139534884</c:v>
                </c:pt>
              </c:numCache>
            </c:numRef>
          </c:val>
        </c:ser>
        <c:ser>
          <c:idx val="2"/>
          <c:order val="2"/>
          <c:tx>
            <c:v>Labyrinth</c:v>
          </c:tx>
          <c:invertIfNegative val="0"/>
          <c:val>
            <c:numRef>
              <c:f>'PRE&amp;POST'!$D$5:$D$8</c:f>
              <c:numCache>
                <c:formatCode>0.0%</c:formatCode>
                <c:ptCount val="4"/>
                <c:pt idx="0">
                  <c:v>0.0232558139534884</c:v>
                </c:pt>
                <c:pt idx="1">
                  <c:v>0.0703125</c:v>
                </c:pt>
                <c:pt idx="2">
                  <c:v>0.0431034482758621</c:v>
                </c:pt>
                <c:pt idx="3">
                  <c:v>0.0542635658914729</c:v>
                </c:pt>
              </c:numCache>
            </c:numRef>
          </c:val>
        </c:ser>
        <c:ser>
          <c:idx val="3"/>
          <c:order val="3"/>
          <c:tx>
            <c:v>Flag</c:v>
          </c:tx>
          <c:invertIfNegative val="0"/>
          <c:dLbls>
            <c:showLegendKey val="0"/>
            <c:showVal val="1"/>
            <c:showCatName val="0"/>
            <c:showSerName val="0"/>
            <c:showPercent val="0"/>
            <c:showBubbleSize val="0"/>
            <c:showLeaderLines val="0"/>
          </c:dLbls>
          <c:val>
            <c:numRef>
              <c:f>'PRE&amp;POST'!$E$5:$E$8</c:f>
              <c:numCache>
                <c:formatCode>0.0%</c:formatCode>
                <c:ptCount val="4"/>
                <c:pt idx="0">
                  <c:v>0.0697674418604651</c:v>
                </c:pt>
                <c:pt idx="1">
                  <c:v>0.0859375</c:v>
                </c:pt>
                <c:pt idx="2">
                  <c:v>0.0603448275862069</c:v>
                </c:pt>
                <c:pt idx="3">
                  <c:v>0.0775193798449612</c:v>
                </c:pt>
              </c:numCache>
            </c:numRef>
          </c:val>
        </c:ser>
        <c:ser>
          <c:idx val="4"/>
          <c:order val="4"/>
          <c:tx>
            <c:v>Path</c:v>
          </c:tx>
          <c:invertIfNegative val="0"/>
          <c:val>
            <c:numRef>
              <c:f>'PRE&amp;POST'!$F$5:$F$8</c:f>
              <c:numCache>
                <c:formatCode>0.0%</c:formatCode>
                <c:ptCount val="4"/>
                <c:pt idx="0">
                  <c:v>0.0155038759689922</c:v>
                </c:pt>
                <c:pt idx="1">
                  <c:v>0.0</c:v>
                </c:pt>
                <c:pt idx="2">
                  <c:v>0.00862068965517241</c:v>
                </c:pt>
                <c:pt idx="3">
                  <c:v>0.0155038759689922</c:v>
                </c:pt>
              </c:numCache>
            </c:numRef>
          </c:val>
        </c:ser>
        <c:ser>
          <c:idx val="5"/>
          <c:order val="5"/>
          <c:tx>
            <c:v>Divorce</c:v>
          </c:tx>
          <c:invertIfNegative val="0"/>
          <c:dLbls>
            <c:showLegendKey val="0"/>
            <c:showVal val="1"/>
            <c:showCatName val="0"/>
            <c:showSerName val="0"/>
            <c:showPercent val="0"/>
            <c:showBubbleSize val="0"/>
            <c:showLeaderLines val="0"/>
          </c:dLbls>
          <c:val>
            <c:numRef>
              <c:f>'PRE&amp;POST'!$G$5:$G$8</c:f>
              <c:numCache>
                <c:formatCode>0.0%</c:formatCode>
                <c:ptCount val="4"/>
                <c:pt idx="0">
                  <c:v>0.201550387596899</c:v>
                </c:pt>
                <c:pt idx="1">
                  <c:v>0.1171875</c:v>
                </c:pt>
                <c:pt idx="2">
                  <c:v>0.206896551724138</c:v>
                </c:pt>
                <c:pt idx="3">
                  <c:v>0.124031007751938</c:v>
                </c:pt>
              </c:numCache>
            </c:numRef>
          </c:val>
        </c:ser>
        <c:ser>
          <c:idx val="6"/>
          <c:order val="6"/>
          <c:tx>
            <c:v>Tetris</c:v>
          </c:tx>
          <c:invertIfNegative val="0"/>
          <c:dLbls>
            <c:showLegendKey val="0"/>
            <c:showVal val="1"/>
            <c:showCatName val="0"/>
            <c:showSerName val="0"/>
            <c:showPercent val="0"/>
            <c:showBubbleSize val="0"/>
            <c:showLeaderLines val="0"/>
          </c:dLbls>
          <c:val>
            <c:numRef>
              <c:f>'PRE&amp;POST'!$H$5:$H$8</c:f>
              <c:numCache>
                <c:formatCode>0.0%</c:formatCode>
                <c:ptCount val="4"/>
                <c:pt idx="0">
                  <c:v>0.0775193798449612</c:v>
                </c:pt>
                <c:pt idx="1">
                  <c:v>0.2109375</c:v>
                </c:pt>
                <c:pt idx="2">
                  <c:v>0.0862068965517241</c:v>
                </c:pt>
                <c:pt idx="3">
                  <c:v>0.201550387596899</c:v>
                </c:pt>
              </c:numCache>
            </c:numRef>
          </c:val>
        </c:ser>
        <c:ser>
          <c:idx val="7"/>
          <c:order val="7"/>
          <c:tx>
            <c:v>Family</c:v>
          </c:tx>
          <c:invertIfNegative val="0"/>
          <c:val>
            <c:numRef>
              <c:f>'PRE&amp;POST'!$I$5:$I$8</c:f>
              <c:numCache>
                <c:formatCode>0.0%</c:formatCode>
                <c:ptCount val="4"/>
                <c:pt idx="0">
                  <c:v>0.0232558139534884</c:v>
                </c:pt>
                <c:pt idx="1">
                  <c:v>0.03125</c:v>
                </c:pt>
                <c:pt idx="2">
                  <c:v>0.0431034482758621</c:v>
                </c:pt>
                <c:pt idx="3">
                  <c:v>0.0387596899224806</c:v>
                </c:pt>
              </c:numCache>
            </c:numRef>
          </c:val>
        </c:ser>
        <c:ser>
          <c:idx val="8"/>
          <c:order val="8"/>
          <c:tx>
            <c:v>Gears</c:v>
          </c:tx>
          <c:invertIfNegative val="0"/>
          <c:dLbls>
            <c:showLegendKey val="0"/>
            <c:showVal val="1"/>
            <c:showCatName val="0"/>
            <c:showSerName val="0"/>
            <c:showPercent val="0"/>
            <c:showBubbleSize val="0"/>
            <c:showLeaderLines val="0"/>
          </c:dLbls>
          <c:val>
            <c:numRef>
              <c:f>'PRE&amp;POST'!$J$5:$J$8</c:f>
              <c:numCache>
                <c:formatCode>0.0%</c:formatCode>
                <c:ptCount val="4"/>
                <c:pt idx="0">
                  <c:v>0.131782945736434</c:v>
                </c:pt>
                <c:pt idx="1">
                  <c:v>0.1953125</c:v>
                </c:pt>
                <c:pt idx="2">
                  <c:v>0.155172413793103</c:v>
                </c:pt>
                <c:pt idx="3">
                  <c:v>0.116279069767442</c:v>
                </c:pt>
              </c:numCache>
            </c:numRef>
          </c:val>
        </c:ser>
        <c:ser>
          <c:idx val="9"/>
          <c:order val="9"/>
          <c:tx>
            <c:v>Virus</c:v>
          </c:tx>
          <c:invertIfNegative val="0"/>
          <c:val>
            <c:numRef>
              <c:f>'PRE&amp;POST'!$K$5:$K$8</c:f>
              <c:numCache>
                <c:formatCode>0.0%</c:formatCode>
                <c:ptCount val="4"/>
                <c:pt idx="0">
                  <c:v>0.0</c:v>
                </c:pt>
                <c:pt idx="1">
                  <c:v>0.0078125</c:v>
                </c:pt>
                <c:pt idx="2">
                  <c:v>0.0172413793103448</c:v>
                </c:pt>
                <c:pt idx="3">
                  <c:v>0.00775193798449612</c:v>
                </c:pt>
              </c:numCache>
            </c:numRef>
          </c:val>
        </c:ser>
        <c:ser>
          <c:idx val="10"/>
          <c:order val="10"/>
          <c:tx>
            <c:v>Mariage</c:v>
          </c:tx>
          <c:invertIfNegative val="0"/>
          <c:val>
            <c:numRef>
              <c:f>'PRE&amp;POST'!$L$5:$L$8</c:f>
              <c:numCache>
                <c:formatCode>0.0%</c:formatCode>
                <c:ptCount val="4"/>
                <c:pt idx="0">
                  <c:v>0.0155038759689922</c:v>
                </c:pt>
                <c:pt idx="1">
                  <c:v>0.0</c:v>
                </c:pt>
                <c:pt idx="2">
                  <c:v>0.0</c:v>
                </c:pt>
                <c:pt idx="3">
                  <c:v>0.0</c:v>
                </c:pt>
              </c:numCache>
            </c:numRef>
          </c:val>
        </c:ser>
        <c:ser>
          <c:idx val="11"/>
          <c:order val="11"/>
          <c:tx>
            <c:v>Game</c:v>
          </c:tx>
          <c:invertIfNegative val="0"/>
          <c:val>
            <c:numRef>
              <c:f>'PRE&amp;POST'!$M$5:$M$8</c:f>
              <c:numCache>
                <c:formatCode>0.0%</c:formatCode>
                <c:ptCount val="4"/>
                <c:pt idx="0">
                  <c:v>0.0</c:v>
                </c:pt>
                <c:pt idx="1">
                  <c:v>0.015625</c:v>
                </c:pt>
                <c:pt idx="2">
                  <c:v>0.00862068965517241</c:v>
                </c:pt>
                <c:pt idx="3">
                  <c:v>0.0155038759689922</c:v>
                </c:pt>
              </c:numCache>
            </c:numRef>
          </c:val>
        </c:ser>
        <c:ser>
          <c:idx val="12"/>
          <c:order val="12"/>
          <c:tx>
            <c:v>French fries</c:v>
          </c:tx>
          <c:invertIfNegative val="0"/>
          <c:val>
            <c:numRef>
              <c:f>'PRE&amp;POST'!$N$5:$N$8</c:f>
              <c:numCache>
                <c:formatCode>0.0%</c:formatCode>
                <c:ptCount val="4"/>
                <c:pt idx="0">
                  <c:v>0.0155038759689922</c:v>
                </c:pt>
                <c:pt idx="1">
                  <c:v>0.0234375</c:v>
                </c:pt>
                <c:pt idx="2">
                  <c:v>0.0258620689655172</c:v>
                </c:pt>
                <c:pt idx="3">
                  <c:v>0.0155038759689922</c:v>
                </c:pt>
              </c:numCache>
            </c:numRef>
          </c:val>
        </c:ser>
        <c:ser>
          <c:idx val="13"/>
          <c:order val="13"/>
          <c:tx>
            <c:v>Jigsaw</c:v>
          </c:tx>
          <c:invertIfNegative val="0"/>
          <c:dLbls>
            <c:showLegendKey val="0"/>
            <c:showVal val="1"/>
            <c:showCatName val="0"/>
            <c:showSerName val="0"/>
            <c:showPercent val="0"/>
            <c:showBubbleSize val="0"/>
            <c:showLeaderLines val="0"/>
          </c:dLbls>
          <c:val>
            <c:numRef>
              <c:f>'PRE&amp;POST'!$O$5:$O$8</c:f>
              <c:numCache>
                <c:formatCode>0.0%</c:formatCode>
                <c:ptCount val="4"/>
                <c:pt idx="0">
                  <c:v>0.224806201550388</c:v>
                </c:pt>
                <c:pt idx="1">
                  <c:v>0.1015625</c:v>
                </c:pt>
                <c:pt idx="2">
                  <c:v>0.241379310344828</c:v>
                </c:pt>
                <c:pt idx="3">
                  <c:v>0.201550387596899</c:v>
                </c:pt>
              </c:numCache>
            </c:numRef>
          </c:val>
        </c:ser>
        <c:ser>
          <c:idx val="14"/>
          <c:order val="14"/>
          <c:tx>
            <c:v>Open</c:v>
          </c:tx>
          <c:invertIfNegative val="0"/>
          <c:val>
            <c:numRef>
              <c:f>'PRE&amp;POST'!$P$5:$P$8</c:f>
              <c:numCache>
                <c:formatCode>0.0%</c:formatCode>
                <c:ptCount val="4"/>
                <c:pt idx="0">
                  <c:v>0.0</c:v>
                </c:pt>
                <c:pt idx="1">
                  <c:v>0.0078125</c:v>
                </c:pt>
                <c:pt idx="2">
                  <c:v>0.00862068965517241</c:v>
                </c:pt>
                <c:pt idx="3">
                  <c:v>0.0</c:v>
                </c:pt>
              </c:numCache>
            </c:numRef>
          </c:val>
        </c:ser>
        <c:dLbls>
          <c:showLegendKey val="0"/>
          <c:showVal val="0"/>
          <c:showCatName val="0"/>
          <c:showSerName val="0"/>
          <c:showPercent val="0"/>
          <c:showBubbleSize val="0"/>
        </c:dLbls>
        <c:gapWidth val="150"/>
        <c:overlap val="100"/>
        <c:axId val="2086979352"/>
        <c:axId val="2086982296"/>
      </c:barChart>
      <c:catAx>
        <c:axId val="2086979352"/>
        <c:scaling>
          <c:orientation val="minMax"/>
        </c:scaling>
        <c:delete val="0"/>
        <c:axPos val="b"/>
        <c:majorTickMark val="out"/>
        <c:minorTickMark val="none"/>
        <c:tickLblPos val="nextTo"/>
        <c:crossAx val="2086982296"/>
        <c:crosses val="autoZero"/>
        <c:auto val="1"/>
        <c:lblAlgn val="ctr"/>
        <c:lblOffset val="100"/>
        <c:noMultiLvlLbl val="0"/>
      </c:catAx>
      <c:valAx>
        <c:axId val="2086982296"/>
        <c:scaling>
          <c:orientation val="minMax"/>
        </c:scaling>
        <c:delete val="0"/>
        <c:axPos val="l"/>
        <c:majorGridlines/>
        <c:numFmt formatCode="0%" sourceLinked="1"/>
        <c:majorTickMark val="out"/>
        <c:minorTickMark val="none"/>
        <c:tickLblPos val="nextTo"/>
        <c:crossAx val="208697935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v>Map of Belgium</c:v>
          </c:tx>
          <c:invertIfNegative val="0"/>
          <c:val>
            <c:numRef>
              <c:f>'PRE&amp;POST'!$B$15:$B$18</c:f>
              <c:numCache>
                <c:formatCode>0.0%</c:formatCode>
                <c:ptCount val="4"/>
                <c:pt idx="0">
                  <c:v>0.053763440860215</c:v>
                </c:pt>
                <c:pt idx="1">
                  <c:v>0.0344827586206896</c:v>
                </c:pt>
                <c:pt idx="2">
                  <c:v>0.0256410256410256</c:v>
                </c:pt>
                <c:pt idx="3">
                  <c:v>0.0481927710843373</c:v>
                </c:pt>
              </c:numCache>
            </c:numRef>
          </c:val>
        </c:ser>
        <c:ser>
          <c:idx val="1"/>
          <c:order val="1"/>
          <c:tx>
            <c:v>Construction</c:v>
          </c:tx>
          <c:invertIfNegative val="0"/>
          <c:dLbls>
            <c:showLegendKey val="0"/>
            <c:showVal val="1"/>
            <c:showCatName val="0"/>
            <c:showSerName val="0"/>
            <c:showPercent val="0"/>
            <c:showBubbleSize val="0"/>
            <c:showLeaderLines val="0"/>
          </c:dLbls>
          <c:val>
            <c:numRef>
              <c:f>'PRE&amp;POST'!$C$15:$C$18</c:f>
              <c:numCache>
                <c:formatCode>0.0%</c:formatCode>
                <c:ptCount val="4"/>
                <c:pt idx="0">
                  <c:v>0.0752688172043011</c:v>
                </c:pt>
                <c:pt idx="1">
                  <c:v>0.172413793103448</c:v>
                </c:pt>
                <c:pt idx="2">
                  <c:v>0.102564102564103</c:v>
                </c:pt>
                <c:pt idx="3">
                  <c:v>0.108433734939759</c:v>
                </c:pt>
              </c:numCache>
            </c:numRef>
          </c:val>
        </c:ser>
        <c:ser>
          <c:idx val="2"/>
          <c:order val="2"/>
          <c:tx>
            <c:v>Labyrinth</c:v>
          </c:tx>
          <c:invertIfNegative val="0"/>
          <c:val>
            <c:numRef>
              <c:f>'PRE&amp;POST'!$D$15:$D$18</c:f>
              <c:numCache>
                <c:formatCode>0.0%</c:formatCode>
                <c:ptCount val="4"/>
                <c:pt idx="0">
                  <c:v>0.021505376344086</c:v>
                </c:pt>
                <c:pt idx="1">
                  <c:v>0.0344827586206896</c:v>
                </c:pt>
                <c:pt idx="2">
                  <c:v>0.0512820512820513</c:v>
                </c:pt>
                <c:pt idx="3">
                  <c:v>0.072289156626506</c:v>
                </c:pt>
              </c:numCache>
            </c:numRef>
          </c:val>
        </c:ser>
        <c:ser>
          <c:idx val="3"/>
          <c:order val="3"/>
          <c:tx>
            <c:v>Flag</c:v>
          </c:tx>
          <c:invertIfNegative val="0"/>
          <c:dLbls>
            <c:showLegendKey val="0"/>
            <c:showVal val="1"/>
            <c:showCatName val="0"/>
            <c:showSerName val="0"/>
            <c:showPercent val="0"/>
            <c:showBubbleSize val="0"/>
            <c:showLeaderLines val="0"/>
          </c:dLbls>
          <c:val>
            <c:numRef>
              <c:f>'PRE&amp;POST'!$E$15:$E$18</c:f>
              <c:numCache>
                <c:formatCode>0.0%</c:formatCode>
                <c:ptCount val="4"/>
                <c:pt idx="0">
                  <c:v>0.118279569892473</c:v>
                </c:pt>
                <c:pt idx="1">
                  <c:v>0.103448275862069</c:v>
                </c:pt>
                <c:pt idx="2">
                  <c:v>0.0641025641025641</c:v>
                </c:pt>
                <c:pt idx="3">
                  <c:v>0.0602409638554217</c:v>
                </c:pt>
              </c:numCache>
            </c:numRef>
          </c:val>
        </c:ser>
        <c:ser>
          <c:idx val="4"/>
          <c:order val="4"/>
          <c:tx>
            <c:v>Path</c:v>
          </c:tx>
          <c:invertIfNegative val="0"/>
          <c:val>
            <c:numRef>
              <c:f>'PRE&amp;POST'!$F$15:$F$18</c:f>
              <c:numCache>
                <c:formatCode>0.0%</c:formatCode>
                <c:ptCount val="4"/>
                <c:pt idx="0">
                  <c:v>0.010752688172043</c:v>
                </c:pt>
                <c:pt idx="1">
                  <c:v>0.0</c:v>
                </c:pt>
                <c:pt idx="2">
                  <c:v>0.0256410256410256</c:v>
                </c:pt>
                <c:pt idx="3">
                  <c:v>0.0</c:v>
                </c:pt>
              </c:numCache>
            </c:numRef>
          </c:val>
        </c:ser>
        <c:ser>
          <c:idx val="5"/>
          <c:order val="5"/>
          <c:tx>
            <c:v>Divorce</c:v>
          </c:tx>
          <c:invertIfNegative val="0"/>
          <c:dLbls>
            <c:showLegendKey val="0"/>
            <c:showVal val="1"/>
            <c:showCatName val="0"/>
            <c:showSerName val="0"/>
            <c:showPercent val="0"/>
            <c:showBubbleSize val="0"/>
            <c:showLeaderLines val="0"/>
          </c:dLbls>
          <c:val>
            <c:numRef>
              <c:f>'PRE&amp;POST'!$G$15:$G$18</c:f>
              <c:numCache>
                <c:formatCode>0.0%</c:formatCode>
                <c:ptCount val="4"/>
                <c:pt idx="0">
                  <c:v>0.225806451612903</c:v>
                </c:pt>
                <c:pt idx="1">
                  <c:v>0.103448275862069</c:v>
                </c:pt>
                <c:pt idx="2">
                  <c:v>0.205128205128205</c:v>
                </c:pt>
                <c:pt idx="3">
                  <c:v>0.120481927710843</c:v>
                </c:pt>
              </c:numCache>
            </c:numRef>
          </c:val>
        </c:ser>
        <c:ser>
          <c:idx val="6"/>
          <c:order val="6"/>
          <c:tx>
            <c:v>Tetris</c:v>
          </c:tx>
          <c:invertIfNegative val="0"/>
          <c:dLbls>
            <c:showLegendKey val="0"/>
            <c:showVal val="1"/>
            <c:showCatName val="0"/>
            <c:showSerName val="0"/>
            <c:showPercent val="0"/>
            <c:showBubbleSize val="0"/>
            <c:showLeaderLines val="0"/>
          </c:dLbls>
          <c:val>
            <c:numRef>
              <c:f>'PRE&amp;POST'!$H$15:$H$18</c:f>
              <c:numCache>
                <c:formatCode>0.0%</c:formatCode>
                <c:ptCount val="4"/>
                <c:pt idx="0">
                  <c:v>0.10752688172043</c:v>
                </c:pt>
                <c:pt idx="1">
                  <c:v>0.0804597701149425</c:v>
                </c:pt>
                <c:pt idx="2">
                  <c:v>0.0384615384615385</c:v>
                </c:pt>
                <c:pt idx="3">
                  <c:v>0.0963855421686747</c:v>
                </c:pt>
              </c:numCache>
            </c:numRef>
          </c:val>
        </c:ser>
        <c:ser>
          <c:idx val="7"/>
          <c:order val="7"/>
          <c:tx>
            <c:v>Family</c:v>
          </c:tx>
          <c:invertIfNegative val="0"/>
          <c:val>
            <c:numRef>
              <c:f>'PRE&amp;POST'!$I$15:$I$18</c:f>
              <c:numCache>
                <c:formatCode>0.0%</c:formatCode>
                <c:ptCount val="4"/>
                <c:pt idx="0">
                  <c:v>0.0</c:v>
                </c:pt>
                <c:pt idx="1">
                  <c:v>0.0574712643678161</c:v>
                </c:pt>
                <c:pt idx="2">
                  <c:v>0.0128205128205128</c:v>
                </c:pt>
                <c:pt idx="3">
                  <c:v>0.0240963855421687</c:v>
                </c:pt>
              </c:numCache>
            </c:numRef>
          </c:val>
        </c:ser>
        <c:ser>
          <c:idx val="8"/>
          <c:order val="8"/>
          <c:tx>
            <c:v>Gears</c:v>
          </c:tx>
          <c:invertIfNegative val="0"/>
          <c:dLbls>
            <c:showLegendKey val="0"/>
            <c:showVal val="1"/>
            <c:showCatName val="0"/>
            <c:showSerName val="0"/>
            <c:showPercent val="0"/>
            <c:showBubbleSize val="0"/>
            <c:showLeaderLines val="0"/>
          </c:dLbls>
          <c:val>
            <c:numRef>
              <c:f>'PRE&amp;POST'!$J$15:$J$18</c:f>
              <c:numCache>
                <c:formatCode>0.0%</c:formatCode>
                <c:ptCount val="4"/>
                <c:pt idx="0">
                  <c:v>0.129032258064516</c:v>
                </c:pt>
                <c:pt idx="1">
                  <c:v>0.160919540229885</c:v>
                </c:pt>
                <c:pt idx="2">
                  <c:v>0.217948717948718</c:v>
                </c:pt>
                <c:pt idx="3">
                  <c:v>0.192771084337349</c:v>
                </c:pt>
              </c:numCache>
            </c:numRef>
          </c:val>
        </c:ser>
        <c:ser>
          <c:idx val="9"/>
          <c:order val="9"/>
          <c:tx>
            <c:v>Virus</c:v>
          </c:tx>
          <c:invertIfNegative val="0"/>
          <c:val>
            <c:numRef>
              <c:f>'PRE&amp;POST'!$K$15:$K$18</c:f>
              <c:numCache>
                <c:formatCode>0.0%</c:formatCode>
                <c:ptCount val="4"/>
                <c:pt idx="0">
                  <c:v>0.0</c:v>
                </c:pt>
                <c:pt idx="1">
                  <c:v>0.0229885057471264</c:v>
                </c:pt>
                <c:pt idx="2">
                  <c:v>0.0128205128205128</c:v>
                </c:pt>
                <c:pt idx="3">
                  <c:v>0.0240963855421687</c:v>
                </c:pt>
              </c:numCache>
            </c:numRef>
          </c:val>
        </c:ser>
        <c:ser>
          <c:idx val="10"/>
          <c:order val="10"/>
          <c:tx>
            <c:v>Mariage</c:v>
          </c:tx>
          <c:invertIfNegative val="0"/>
          <c:val>
            <c:numRef>
              <c:f>'PRE&amp;POST'!$L$15:$L$18</c:f>
              <c:numCache>
                <c:formatCode>0.0%</c:formatCode>
                <c:ptCount val="4"/>
                <c:pt idx="0">
                  <c:v>0.010752688172043</c:v>
                </c:pt>
                <c:pt idx="1">
                  <c:v>0.0</c:v>
                </c:pt>
                <c:pt idx="2">
                  <c:v>0.0</c:v>
                </c:pt>
                <c:pt idx="3">
                  <c:v>0.0120481927710843</c:v>
                </c:pt>
              </c:numCache>
            </c:numRef>
          </c:val>
        </c:ser>
        <c:ser>
          <c:idx val="11"/>
          <c:order val="11"/>
          <c:tx>
            <c:v>Game</c:v>
          </c:tx>
          <c:invertIfNegative val="0"/>
          <c:val>
            <c:numRef>
              <c:f>'PRE&amp;POST'!$M$15:$M$18</c:f>
              <c:numCache>
                <c:formatCode>0.0%</c:formatCode>
                <c:ptCount val="4"/>
                <c:pt idx="0">
                  <c:v>0.010752688172043</c:v>
                </c:pt>
                <c:pt idx="1">
                  <c:v>0.0114942528735632</c:v>
                </c:pt>
                <c:pt idx="2">
                  <c:v>0.0</c:v>
                </c:pt>
                <c:pt idx="3">
                  <c:v>0.0120481927710843</c:v>
                </c:pt>
              </c:numCache>
            </c:numRef>
          </c:val>
        </c:ser>
        <c:ser>
          <c:idx val="12"/>
          <c:order val="12"/>
          <c:tx>
            <c:v>French fries</c:v>
          </c:tx>
          <c:invertIfNegative val="0"/>
          <c:val>
            <c:numRef>
              <c:f>'PRE&amp;POST'!$N$15:$N$18</c:f>
              <c:numCache>
                <c:formatCode>0.0%</c:formatCode>
                <c:ptCount val="4"/>
                <c:pt idx="0">
                  <c:v>0.0</c:v>
                </c:pt>
                <c:pt idx="1">
                  <c:v>0.0114942528735632</c:v>
                </c:pt>
                <c:pt idx="2">
                  <c:v>0.0128205128205128</c:v>
                </c:pt>
                <c:pt idx="3">
                  <c:v>0.0120481927710843</c:v>
                </c:pt>
              </c:numCache>
            </c:numRef>
          </c:val>
        </c:ser>
        <c:ser>
          <c:idx val="13"/>
          <c:order val="13"/>
          <c:tx>
            <c:v>Jigsaw</c:v>
          </c:tx>
          <c:invertIfNegative val="0"/>
          <c:dLbls>
            <c:showLegendKey val="0"/>
            <c:showVal val="1"/>
            <c:showCatName val="0"/>
            <c:showSerName val="0"/>
            <c:showPercent val="0"/>
            <c:showBubbleSize val="0"/>
            <c:showLeaderLines val="0"/>
          </c:dLbls>
          <c:val>
            <c:numRef>
              <c:f>'PRE&amp;POST'!$O$15:$O$18</c:f>
              <c:numCache>
                <c:formatCode>0.0%</c:formatCode>
                <c:ptCount val="4"/>
                <c:pt idx="0">
                  <c:v>0.225806451612903</c:v>
                </c:pt>
                <c:pt idx="1">
                  <c:v>0.206896551724138</c:v>
                </c:pt>
                <c:pt idx="2">
                  <c:v>0.230769230769231</c:v>
                </c:pt>
                <c:pt idx="3">
                  <c:v>0.204819277108434</c:v>
                </c:pt>
              </c:numCache>
            </c:numRef>
          </c:val>
        </c:ser>
        <c:ser>
          <c:idx val="14"/>
          <c:order val="14"/>
          <c:tx>
            <c:v>Open</c:v>
          </c:tx>
          <c:invertIfNegative val="0"/>
          <c:val>
            <c:numRef>
              <c:f>'PRE&amp;POST'!$P$15:$P$18</c:f>
              <c:numCache>
                <c:formatCode>0.0%</c:formatCode>
                <c:ptCount val="4"/>
                <c:pt idx="0">
                  <c:v>0.010752688172043</c:v>
                </c:pt>
                <c:pt idx="1">
                  <c:v>0.0</c:v>
                </c:pt>
                <c:pt idx="2">
                  <c:v>0.0</c:v>
                </c:pt>
                <c:pt idx="3">
                  <c:v>0.0120481927710843</c:v>
                </c:pt>
              </c:numCache>
            </c:numRef>
          </c:val>
        </c:ser>
        <c:dLbls>
          <c:showLegendKey val="0"/>
          <c:showVal val="0"/>
          <c:showCatName val="0"/>
          <c:showSerName val="0"/>
          <c:showPercent val="0"/>
          <c:showBubbleSize val="0"/>
        </c:dLbls>
        <c:gapWidth val="150"/>
        <c:overlap val="100"/>
        <c:axId val="2086821864"/>
        <c:axId val="2086824808"/>
      </c:barChart>
      <c:catAx>
        <c:axId val="2086821864"/>
        <c:scaling>
          <c:orientation val="minMax"/>
        </c:scaling>
        <c:delete val="0"/>
        <c:axPos val="b"/>
        <c:majorTickMark val="out"/>
        <c:minorTickMark val="none"/>
        <c:tickLblPos val="nextTo"/>
        <c:crossAx val="2086824808"/>
        <c:crosses val="autoZero"/>
        <c:auto val="1"/>
        <c:lblAlgn val="ctr"/>
        <c:lblOffset val="100"/>
        <c:noMultiLvlLbl val="0"/>
      </c:catAx>
      <c:valAx>
        <c:axId val="2086824808"/>
        <c:scaling>
          <c:orientation val="minMax"/>
        </c:scaling>
        <c:delete val="0"/>
        <c:axPos val="l"/>
        <c:majorGridlines/>
        <c:numFmt formatCode="0%" sourceLinked="1"/>
        <c:majorTickMark val="out"/>
        <c:minorTickMark val="none"/>
        <c:tickLblPos val="nextTo"/>
        <c:crossAx val="20868218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a:t>Mean length</a:t>
            </a:r>
            <a:r>
              <a:rPr lang="fr-FR" baseline="0"/>
              <a:t> of descriptions</a:t>
            </a:r>
            <a:endParaRPr lang="fr-FR"/>
          </a:p>
        </c:rich>
      </c:tx>
      <c:layout/>
      <c:overlay val="0"/>
    </c:title>
    <c:autoTitleDeleted val="0"/>
    <c:plotArea>
      <c:layout/>
      <c:barChart>
        <c:barDir val="col"/>
        <c:grouping val="clustered"/>
        <c:varyColors val="0"/>
        <c:ser>
          <c:idx val="0"/>
          <c:order val="0"/>
          <c:tx>
            <c:strRef>
              <c:f>Feuil1!$B$1</c:f>
              <c:strCache>
                <c:ptCount val="1"/>
                <c:pt idx="0">
                  <c:v>Pre-test</c:v>
                </c:pt>
              </c:strCache>
            </c:strRef>
          </c:tx>
          <c:invertIfNegative val="0"/>
          <c:dLbls>
            <c:showLegendKey val="0"/>
            <c:showVal val="1"/>
            <c:showCatName val="0"/>
            <c:showSerName val="0"/>
            <c:showPercent val="0"/>
            <c:showBubbleSize val="0"/>
            <c:showLeaderLines val="0"/>
          </c:dLbls>
          <c:cat>
            <c:strRef>
              <c:f>Feuil1!$A$2:$A$5</c:f>
              <c:strCache>
                <c:ptCount val="4"/>
                <c:pt idx="0">
                  <c:v>Control condition</c:v>
                </c:pt>
                <c:pt idx="1">
                  <c:v>Full condition</c:v>
                </c:pt>
                <c:pt idx="2">
                  <c:v>Image condition</c:v>
                </c:pt>
                <c:pt idx="3">
                  <c:v>Text condition</c:v>
                </c:pt>
              </c:strCache>
            </c:strRef>
          </c:cat>
          <c:val>
            <c:numRef>
              <c:f>Feuil1!$B$2:$B$5</c:f>
              <c:numCache>
                <c:formatCode>General</c:formatCode>
                <c:ptCount val="4"/>
                <c:pt idx="0">
                  <c:v>41.7</c:v>
                </c:pt>
                <c:pt idx="1">
                  <c:v>50.2</c:v>
                </c:pt>
                <c:pt idx="2">
                  <c:v>43.4</c:v>
                </c:pt>
                <c:pt idx="3">
                  <c:v>47.7</c:v>
                </c:pt>
              </c:numCache>
            </c:numRef>
          </c:val>
        </c:ser>
        <c:dLbls>
          <c:showLegendKey val="0"/>
          <c:showVal val="0"/>
          <c:showCatName val="0"/>
          <c:showSerName val="0"/>
          <c:showPercent val="0"/>
          <c:showBubbleSize val="0"/>
        </c:dLbls>
        <c:gapWidth val="150"/>
        <c:axId val="-2147424600"/>
        <c:axId val="2138355032"/>
      </c:barChart>
      <c:catAx>
        <c:axId val="-2147424600"/>
        <c:scaling>
          <c:orientation val="minMax"/>
        </c:scaling>
        <c:delete val="0"/>
        <c:axPos val="b"/>
        <c:majorTickMark val="out"/>
        <c:minorTickMark val="none"/>
        <c:tickLblPos val="nextTo"/>
        <c:crossAx val="2138355032"/>
        <c:crosses val="autoZero"/>
        <c:auto val="1"/>
        <c:lblAlgn val="ctr"/>
        <c:lblOffset val="100"/>
        <c:noMultiLvlLbl val="0"/>
      </c:catAx>
      <c:valAx>
        <c:axId val="2138355032"/>
        <c:scaling>
          <c:orientation val="minMax"/>
        </c:scaling>
        <c:delete val="0"/>
        <c:axPos val="l"/>
        <c:majorGridlines/>
        <c:numFmt formatCode="General" sourceLinked="1"/>
        <c:majorTickMark val="out"/>
        <c:minorTickMark val="none"/>
        <c:tickLblPos val="nextTo"/>
        <c:crossAx val="-2147424600"/>
        <c:crosses val="autoZero"/>
        <c:crossBetween val="between"/>
        <c:majorUnit val="10.0"/>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Feuil1!$B$1</c:f>
              <c:strCache>
                <c:ptCount val="1"/>
                <c:pt idx="0">
                  <c:v>Pre-test</c:v>
                </c:pt>
              </c:strCache>
            </c:strRef>
          </c:tx>
          <c:invertIfNegative val="0"/>
          <c:dLbls>
            <c:showLegendKey val="0"/>
            <c:showVal val="1"/>
            <c:showCatName val="0"/>
            <c:showSerName val="0"/>
            <c:showPercent val="0"/>
            <c:showBubbleSize val="0"/>
            <c:showLeaderLines val="0"/>
          </c:dLbls>
          <c:cat>
            <c:strRef>
              <c:f>Feuil1!$A$2:$A$5</c:f>
              <c:strCache>
                <c:ptCount val="4"/>
                <c:pt idx="0">
                  <c:v>Control condition</c:v>
                </c:pt>
                <c:pt idx="1">
                  <c:v>Full condition</c:v>
                </c:pt>
                <c:pt idx="2">
                  <c:v>Image condition</c:v>
                </c:pt>
                <c:pt idx="3">
                  <c:v>Text condition</c:v>
                </c:pt>
              </c:strCache>
            </c:strRef>
          </c:cat>
          <c:val>
            <c:numRef>
              <c:f>Feuil1!$B$2:$B$5</c:f>
              <c:numCache>
                <c:formatCode>General</c:formatCode>
                <c:ptCount val="4"/>
                <c:pt idx="0">
                  <c:v>41.7</c:v>
                </c:pt>
                <c:pt idx="1">
                  <c:v>50.2</c:v>
                </c:pt>
                <c:pt idx="2">
                  <c:v>43.4</c:v>
                </c:pt>
                <c:pt idx="3">
                  <c:v>47.7</c:v>
                </c:pt>
              </c:numCache>
            </c:numRef>
          </c:val>
        </c:ser>
        <c:ser>
          <c:idx val="1"/>
          <c:order val="1"/>
          <c:tx>
            <c:strRef>
              <c:f>Feuil1!$C$1</c:f>
              <c:strCache>
                <c:ptCount val="1"/>
                <c:pt idx="0">
                  <c:v>Post-test</c:v>
                </c:pt>
              </c:strCache>
            </c:strRef>
          </c:tx>
          <c:invertIfNegative val="0"/>
          <c:dLbls>
            <c:showLegendKey val="0"/>
            <c:showVal val="1"/>
            <c:showCatName val="0"/>
            <c:showSerName val="0"/>
            <c:showPercent val="0"/>
            <c:showBubbleSize val="0"/>
            <c:showLeaderLines val="0"/>
          </c:dLbls>
          <c:cat>
            <c:strRef>
              <c:f>Feuil1!$A$2:$A$5</c:f>
              <c:strCache>
                <c:ptCount val="4"/>
                <c:pt idx="0">
                  <c:v>Control condition</c:v>
                </c:pt>
                <c:pt idx="1">
                  <c:v>Full condition</c:v>
                </c:pt>
                <c:pt idx="2">
                  <c:v>Image condition</c:v>
                </c:pt>
                <c:pt idx="3">
                  <c:v>Text condition</c:v>
                </c:pt>
              </c:strCache>
            </c:strRef>
          </c:cat>
          <c:val>
            <c:numRef>
              <c:f>Feuil1!$C$2:$C$5</c:f>
              <c:numCache>
                <c:formatCode>General</c:formatCode>
                <c:ptCount val="4"/>
                <c:pt idx="0">
                  <c:v>37.4</c:v>
                </c:pt>
                <c:pt idx="1">
                  <c:v>39.4</c:v>
                </c:pt>
                <c:pt idx="2">
                  <c:v>36.1</c:v>
                </c:pt>
                <c:pt idx="3">
                  <c:v>37.1</c:v>
                </c:pt>
              </c:numCache>
            </c:numRef>
          </c:val>
        </c:ser>
        <c:dLbls>
          <c:showLegendKey val="0"/>
          <c:showVal val="0"/>
          <c:showCatName val="0"/>
          <c:showSerName val="0"/>
          <c:showPercent val="0"/>
          <c:showBubbleSize val="0"/>
        </c:dLbls>
        <c:gapWidth val="150"/>
        <c:axId val="2138568984"/>
        <c:axId val="2132648200"/>
      </c:barChart>
      <c:catAx>
        <c:axId val="2138568984"/>
        <c:scaling>
          <c:orientation val="minMax"/>
        </c:scaling>
        <c:delete val="0"/>
        <c:axPos val="b"/>
        <c:majorTickMark val="out"/>
        <c:minorTickMark val="none"/>
        <c:tickLblPos val="nextTo"/>
        <c:crossAx val="2132648200"/>
        <c:crosses val="autoZero"/>
        <c:auto val="1"/>
        <c:lblAlgn val="ctr"/>
        <c:lblOffset val="100"/>
        <c:noMultiLvlLbl val="0"/>
      </c:catAx>
      <c:valAx>
        <c:axId val="2132648200"/>
        <c:scaling>
          <c:orientation val="minMax"/>
        </c:scaling>
        <c:delete val="0"/>
        <c:axPos val="l"/>
        <c:majorGridlines/>
        <c:numFmt formatCode="General" sourceLinked="1"/>
        <c:majorTickMark val="out"/>
        <c:minorTickMark val="none"/>
        <c:tickLblPos val="nextTo"/>
        <c:crossAx val="21385689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Feuil1!$A$10:$A$13</c:f>
              <c:strCache>
                <c:ptCount val="4"/>
                <c:pt idx="0">
                  <c:v>Control condition</c:v>
                </c:pt>
                <c:pt idx="1">
                  <c:v>Full condition</c:v>
                </c:pt>
                <c:pt idx="2">
                  <c:v>Image condition</c:v>
                </c:pt>
                <c:pt idx="3">
                  <c:v>Text condition</c:v>
                </c:pt>
              </c:strCache>
            </c:strRef>
          </c:cat>
          <c:val>
            <c:numRef>
              <c:f>Feuil1!$B$10:$B$13</c:f>
              <c:numCache>
                <c:formatCode>General</c:formatCode>
                <c:ptCount val="4"/>
                <c:pt idx="0">
                  <c:v>0.19</c:v>
                </c:pt>
                <c:pt idx="1">
                  <c:v>0.23</c:v>
                </c:pt>
                <c:pt idx="2">
                  <c:v>0.2</c:v>
                </c:pt>
                <c:pt idx="3">
                  <c:v>0.25</c:v>
                </c:pt>
              </c:numCache>
            </c:numRef>
          </c:val>
        </c:ser>
        <c:dLbls>
          <c:showLegendKey val="0"/>
          <c:showVal val="0"/>
          <c:showCatName val="0"/>
          <c:showSerName val="0"/>
          <c:showPercent val="0"/>
          <c:showBubbleSize val="0"/>
        </c:dLbls>
        <c:gapWidth val="150"/>
        <c:axId val="-2146954472"/>
        <c:axId val="-2142821992"/>
      </c:barChart>
      <c:catAx>
        <c:axId val="-2146954472"/>
        <c:scaling>
          <c:orientation val="minMax"/>
        </c:scaling>
        <c:delete val="0"/>
        <c:axPos val="b"/>
        <c:majorTickMark val="out"/>
        <c:minorTickMark val="none"/>
        <c:tickLblPos val="nextTo"/>
        <c:crossAx val="-2142821992"/>
        <c:crosses val="autoZero"/>
        <c:auto val="1"/>
        <c:lblAlgn val="ctr"/>
        <c:lblOffset val="100"/>
        <c:noMultiLvlLbl val="0"/>
      </c:catAx>
      <c:valAx>
        <c:axId val="-2142821992"/>
        <c:scaling>
          <c:orientation val="minMax"/>
        </c:scaling>
        <c:delete val="0"/>
        <c:axPos val="l"/>
        <c:majorGridlines/>
        <c:numFmt formatCode="General" sourceLinked="1"/>
        <c:majorTickMark val="out"/>
        <c:minorTickMark val="none"/>
        <c:tickLblPos val="nextTo"/>
        <c:crossAx val="-2146954472"/>
        <c:crosses val="autoZero"/>
        <c:crossBetween val="between"/>
        <c:majorUnit val="0.1"/>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Feuil1!$B$9</c:f>
              <c:strCache>
                <c:ptCount val="1"/>
                <c:pt idx="0">
                  <c:v>pre-test</c:v>
                </c:pt>
              </c:strCache>
            </c:strRef>
          </c:tx>
          <c:invertIfNegative val="0"/>
          <c:cat>
            <c:strRef>
              <c:f>Feuil1!$A$10:$A$13</c:f>
              <c:strCache>
                <c:ptCount val="4"/>
                <c:pt idx="0">
                  <c:v>Control condition</c:v>
                </c:pt>
                <c:pt idx="1">
                  <c:v>Full condition</c:v>
                </c:pt>
                <c:pt idx="2">
                  <c:v>Image condition</c:v>
                </c:pt>
                <c:pt idx="3">
                  <c:v>Text condition</c:v>
                </c:pt>
              </c:strCache>
            </c:strRef>
          </c:cat>
          <c:val>
            <c:numRef>
              <c:f>Feuil1!$B$10:$B$13</c:f>
              <c:numCache>
                <c:formatCode>General</c:formatCode>
                <c:ptCount val="4"/>
                <c:pt idx="0">
                  <c:v>0.19</c:v>
                </c:pt>
                <c:pt idx="1">
                  <c:v>0.23</c:v>
                </c:pt>
                <c:pt idx="2">
                  <c:v>0.2</c:v>
                </c:pt>
                <c:pt idx="3">
                  <c:v>0.25</c:v>
                </c:pt>
              </c:numCache>
            </c:numRef>
          </c:val>
        </c:ser>
        <c:ser>
          <c:idx val="1"/>
          <c:order val="1"/>
          <c:tx>
            <c:strRef>
              <c:f>Feuil1!$C$9</c:f>
              <c:strCache>
                <c:ptCount val="1"/>
                <c:pt idx="0">
                  <c:v>post-test</c:v>
                </c:pt>
              </c:strCache>
            </c:strRef>
          </c:tx>
          <c:invertIfNegative val="0"/>
          <c:cat>
            <c:strRef>
              <c:f>Feuil1!$A$10:$A$13</c:f>
              <c:strCache>
                <c:ptCount val="4"/>
                <c:pt idx="0">
                  <c:v>Control condition</c:v>
                </c:pt>
                <c:pt idx="1">
                  <c:v>Full condition</c:v>
                </c:pt>
                <c:pt idx="2">
                  <c:v>Image condition</c:v>
                </c:pt>
                <c:pt idx="3">
                  <c:v>Text condition</c:v>
                </c:pt>
              </c:strCache>
            </c:strRef>
          </c:cat>
          <c:val>
            <c:numRef>
              <c:f>Feuil1!$C$10:$C$13</c:f>
              <c:numCache>
                <c:formatCode>General</c:formatCode>
                <c:ptCount val="4"/>
                <c:pt idx="0">
                  <c:v>0.21</c:v>
                </c:pt>
                <c:pt idx="1">
                  <c:v>0.24</c:v>
                </c:pt>
                <c:pt idx="2">
                  <c:v>0.25</c:v>
                </c:pt>
                <c:pt idx="3">
                  <c:v>0.25</c:v>
                </c:pt>
              </c:numCache>
            </c:numRef>
          </c:val>
        </c:ser>
        <c:dLbls>
          <c:showLegendKey val="0"/>
          <c:showVal val="0"/>
          <c:showCatName val="0"/>
          <c:showSerName val="0"/>
          <c:showPercent val="0"/>
          <c:showBubbleSize val="0"/>
        </c:dLbls>
        <c:gapWidth val="150"/>
        <c:axId val="-2146516632"/>
        <c:axId val="-2146513656"/>
      </c:barChart>
      <c:catAx>
        <c:axId val="-2146516632"/>
        <c:scaling>
          <c:orientation val="minMax"/>
        </c:scaling>
        <c:delete val="0"/>
        <c:axPos val="b"/>
        <c:majorTickMark val="out"/>
        <c:minorTickMark val="none"/>
        <c:tickLblPos val="nextTo"/>
        <c:crossAx val="-2146513656"/>
        <c:crosses val="autoZero"/>
        <c:auto val="1"/>
        <c:lblAlgn val="ctr"/>
        <c:lblOffset val="100"/>
        <c:noMultiLvlLbl val="0"/>
      </c:catAx>
      <c:valAx>
        <c:axId val="-2146513656"/>
        <c:scaling>
          <c:orientation val="minMax"/>
        </c:scaling>
        <c:delete val="0"/>
        <c:axPos val="l"/>
        <c:majorGridlines/>
        <c:numFmt formatCode="General" sourceLinked="1"/>
        <c:majorTickMark val="out"/>
        <c:minorTickMark val="none"/>
        <c:tickLblPos val="nextTo"/>
        <c:crossAx val="-2146516632"/>
        <c:crosses val="autoZero"/>
        <c:crossBetween val="between"/>
        <c:majorUnit val="0.1"/>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Feuil1!$B$26</c:f>
              <c:strCache>
                <c:ptCount val="1"/>
                <c:pt idx="0">
                  <c:v>Mean score</c:v>
                </c:pt>
              </c:strCache>
            </c:strRef>
          </c:tx>
          <c:invertIfNegative val="0"/>
          <c:dLbls>
            <c:showLegendKey val="0"/>
            <c:showVal val="1"/>
            <c:showCatName val="0"/>
            <c:showSerName val="0"/>
            <c:showPercent val="0"/>
            <c:showBubbleSize val="0"/>
            <c:showLeaderLines val="0"/>
          </c:dLbls>
          <c:cat>
            <c:strRef>
              <c:f>Feuil1!$A$27:$A$34</c:f>
              <c:strCache>
                <c:ptCount val="8"/>
                <c:pt idx="0">
                  <c:v>Stat1</c:v>
                </c:pt>
                <c:pt idx="1">
                  <c:v>Stat2</c:v>
                </c:pt>
                <c:pt idx="2">
                  <c:v>Stat3</c:v>
                </c:pt>
                <c:pt idx="3">
                  <c:v>Stat4</c:v>
                </c:pt>
                <c:pt idx="4">
                  <c:v>Stat5</c:v>
                </c:pt>
                <c:pt idx="5">
                  <c:v>Stat6</c:v>
                </c:pt>
                <c:pt idx="6">
                  <c:v>Stat7</c:v>
                </c:pt>
                <c:pt idx="7">
                  <c:v>Stat8</c:v>
                </c:pt>
              </c:strCache>
            </c:strRef>
          </c:cat>
          <c:val>
            <c:numRef>
              <c:f>Feuil1!$B$27:$B$34</c:f>
              <c:numCache>
                <c:formatCode>General</c:formatCode>
                <c:ptCount val="8"/>
                <c:pt idx="0">
                  <c:v>6.95</c:v>
                </c:pt>
                <c:pt idx="1">
                  <c:v>7.05</c:v>
                </c:pt>
                <c:pt idx="2">
                  <c:v>6.93</c:v>
                </c:pt>
                <c:pt idx="3">
                  <c:v>6.609999999999998</c:v>
                </c:pt>
                <c:pt idx="4">
                  <c:v>6.3</c:v>
                </c:pt>
                <c:pt idx="5">
                  <c:v>4.8</c:v>
                </c:pt>
                <c:pt idx="6">
                  <c:v>4.71</c:v>
                </c:pt>
                <c:pt idx="7">
                  <c:v>7.92</c:v>
                </c:pt>
              </c:numCache>
            </c:numRef>
          </c:val>
        </c:ser>
        <c:dLbls>
          <c:showLegendKey val="0"/>
          <c:showVal val="0"/>
          <c:showCatName val="0"/>
          <c:showSerName val="0"/>
          <c:showPercent val="0"/>
          <c:showBubbleSize val="0"/>
        </c:dLbls>
        <c:gapWidth val="150"/>
        <c:axId val="2042568808"/>
        <c:axId val="2083773720"/>
      </c:barChart>
      <c:catAx>
        <c:axId val="2042568808"/>
        <c:scaling>
          <c:orientation val="minMax"/>
        </c:scaling>
        <c:delete val="0"/>
        <c:axPos val="b"/>
        <c:majorTickMark val="out"/>
        <c:minorTickMark val="none"/>
        <c:tickLblPos val="nextTo"/>
        <c:crossAx val="2083773720"/>
        <c:crosses val="autoZero"/>
        <c:auto val="1"/>
        <c:lblAlgn val="ctr"/>
        <c:lblOffset val="100"/>
        <c:noMultiLvlLbl val="0"/>
      </c:catAx>
      <c:valAx>
        <c:axId val="2083773720"/>
        <c:scaling>
          <c:orientation val="minMax"/>
        </c:scaling>
        <c:delete val="0"/>
        <c:axPos val="l"/>
        <c:majorGridlines/>
        <c:numFmt formatCode="General" sourceLinked="1"/>
        <c:majorTickMark val="out"/>
        <c:minorTickMark val="none"/>
        <c:tickLblPos val="nextTo"/>
        <c:crossAx val="20425688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Feuil1!$K$17</c:f>
              <c:strCache>
                <c:ptCount val="1"/>
                <c:pt idx="0">
                  <c:v>Control</c:v>
                </c:pt>
              </c:strCache>
            </c:strRef>
          </c:tx>
          <c:invertIfNegative val="0"/>
          <c:cat>
            <c:strRef>
              <c:f>Feuil1!$J$18:$J$22</c:f>
              <c:strCache>
                <c:ptCount val="5"/>
                <c:pt idx="0">
                  <c:v>Dom1_Game</c:v>
                </c:pt>
                <c:pt idx="1">
                  <c:v>Dom2_Complexity</c:v>
                </c:pt>
                <c:pt idx="2">
                  <c:v>Dom3_Construction</c:v>
                </c:pt>
                <c:pt idx="3">
                  <c:v>Dom4_Deconstruction</c:v>
                </c:pt>
                <c:pt idx="4">
                  <c:v>Dom5_Transfer</c:v>
                </c:pt>
              </c:strCache>
            </c:strRef>
          </c:cat>
          <c:val>
            <c:numRef>
              <c:f>Feuil1!$K$18:$K$22</c:f>
              <c:numCache>
                <c:formatCode>General</c:formatCode>
                <c:ptCount val="5"/>
                <c:pt idx="0">
                  <c:v>4.0</c:v>
                </c:pt>
                <c:pt idx="1">
                  <c:v>22.0</c:v>
                </c:pt>
                <c:pt idx="2">
                  <c:v>41.0</c:v>
                </c:pt>
                <c:pt idx="3">
                  <c:v>47.0</c:v>
                </c:pt>
                <c:pt idx="4">
                  <c:v>31.0</c:v>
                </c:pt>
              </c:numCache>
            </c:numRef>
          </c:val>
        </c:ser>
        <c:ser>
          <c:idx val="1"/>
          <c:order val="1"/>
          <c:tx>
            <c:strRef>
              <c:f>Feuil1!$L$17</c:f>
              <c:strCache>
                <c:ptCount val="1"/>
                <c:pt idx="0">
                  <c:v>Full</c:v>
                </c:pt>
              </c:strCache>
            </c:strRef>
          </c:tx>
          <c:invertIfNegative val="0"/>
          <c:cat>
            <c:strRef>
              <c:f>Feuil1!$J$18:$J$22</c:f>
              <c:strCache>
                <c:ptCount val="5"/>
                <c:pt idx="0">
                  <c:v>Dom1_Game</c:v>
                </c:pt>
                <c:pt idx="1">
                  <c:v>Dom2_Complexity</c:v>
                </c:pt>
                <c:pt idx="2">
                  <c:v>Dom3_Construction</c:v>
                </c:pt>
                <c:pt idx="3">
                  <c:v>Dom4_Deconstruction</c:v>
                </c:pt>
                <c:pt idx="4">
                  <c:v>Dom5_Transfer</c:v>
                </c:pt>
              </c:strCache>
            </c:strRef>
          </c:cat>
          <c:val>
            <c:numRef>
              <c:f>Feuil1!$L$18:$L$22</c:f>
              <c:numCache>
                <c:formatCode>General</c:formatCode>
                <c:ptCount val="5"/>
                <c:pt idx="0">
                  <c:v>12.0</c:v>
                </c:pt>
                <c:pt idx="1">
                  <c:v>15.0</c:v>
                </c:pt>
                <c:pt idx="2">
                  <c:v>37.0</c:v>
                </c:pt>
                <c:pt idx="3">
                  <c:v>35.0</c:v>
                </c:pt>
                <c:pt idx="4">
                  <c:v>89.0</c:v>
                </c:pt>
              </c:numCache>
            </c:numRef>
          </c:val>
        </c:ser>
        <c:ser>
          <c:idx val="2"/>
          <c:order val="2"/>
          <c:tx>
            <c:strRef>
              <c:f>Feuil1!$M$17</c:f>
              <c:strCache>
                <c:ptCount val="1"/>
                <c:pt idx="0">
                  <c:v>Image</c:v>
                </c:pt>
              </c:strCache>
            </c:strRef>
          </c:tx>
          <c:invertIfNegative val="0"/>
          <c:cat>
            <c:strRef>
              <c:f>Feuil1!$J$18:$J$22</c:f>
              <c:strCache>
                <c:ptCount val="5"/>
                <c:pt idx="0">
                  <c:v>Dom1_Game</c:v>
                </c:pt>
                <c:pt idx="1">
                  <c:v>Dom2_Complexity</c:v>
                </c:pt>
                <c:pt idx="2">
                  <c:v>Dom3_Construction</c:v>
                </c:pt>
                <c:pt idx="3">
                  <c:v>Dom4_Deconstruction</c:v>
                </c:pt>
                <c:pt idx="4">
                  <c:v>Dom5_Transfer</c:v>
                </c:pt>
              </c:strCache>
            </c:strRef>
          </c:cat>
          <c:val>
            <c:numRef>
              <c:f>Feuil1!$M$18:$M$22</c:f>
              <c:numCache>
                <c:formatCode>General</c:formatCode>
                <c:ptCount val="5"/>
                <c:pt idx="0">
                  <c:v>3.0</c:v>
                </c:pt>
                <c:pt idx="1">
                  <c:v>26.0</c:v>
                </c:pt>
                <c:pt idx="2">
                  <c:v>33.0</c:v>
                </c:pt>
                <c:pt idx="3">
                  <c:v>48.0</c:v>
                </c:pt>
                <c:pt idx="4">
                  <c:v>33.0</c:v>
                </c:pt>
              </c:numCache>
            </c:numRef>
          </c:val>
        </c:ser>
        <c:ser>
          <c:idx val="3"/>
          <c:order val="3"/>
          <c:tx>
            <c:strRef>
              <c:f>Feuil1!$N$17</c:f>
              <c:strCache>
                <c:ptCount val="1"/>
                <c:pt idx="0">
                  <c:v>Text</c:v>
                </c:pt>
              </c:strCache>
            </c:strRef>
          </c:tx>
          <c:invertIfNegative val="0"/>
          <c:cat>
            <c:strRef>
              <c:f>Feuil1!$J$18:$J$22</c:f>
              <c:strCache>
                <c:ptCount val="5"/>
                <c:pt idx="0">
                  <c:v>Dom1_Game</c:v>
                </c:pt>
                <c:pt idx="1">
                  <c:v>Dom2_Complexity</c:v>
                </c:pt>
                <c:pt idx="2">
                  <c:v>Dom3_Construction</c:v>
                </c:pt>
                <c:pt idx="3">
                  <c:v>Dom4_Deconstruction</c:v>
                </c:pt>
                <c:pt idx="4">
                  <c:v>Dom5_Transfer</c:v>
                </c:pt>
              </c:strCache>
            </c:strRef>
          </c:cat>
          <c:val>
            <c:numRef>
              <c:f>Feuil1!$N$18:$N$22</c:f>
              <c:numCache>
                <c:formatCode>General</c:formatCode>
                <c:ptCount val="5"/>
                <c:pt idx="0">
                  <c:v>18.0</c:v>
                </c:pt>
                <c:pt idx="1">
                  <c:v>5.0</c:v>
                </c:pt>
                <c:pt idx="2">
                  <c:v>55.0</c:v>
                </c:pt>
                <c:pt idx="3">
                  <c:v>63.0</c:v>
                </c:pt>
                <c:pt idx="4">
                  <c:v>78.0</c:v>
                </c:pt>
              </c:numCache>
            </c:numRef>
          </c:val>
        </c:ser>
        <c:dLbls>
          <c:showLegendKey val="0"/>
          <c:showVal val="0"/>
          <c:showCatName val="0"/>
          <c:showSerName val="0"/>
          <c:showPercent val="0"/>
          <c:showBubbleSize val="0"/>
        </c:dLbls>
        <c:gapWidth val="150"/>
        <c:axId val="2042544680"/>
        <c:axId val="2042534440"/>
      </c:barChart>
      <c:catAx>
        <c:axId val="2042544680"/>
        <c:scaling>
          <c:orientation val="minMax"/>
        </c:scaling>
        <c:delete val="0"/>
        <c:axPos val="b"/>
        <c:majorTickMark val="out"/>
        <c:minorTickMark val="none"/>
        <c:tickLblPos val="nextTo"/>
        <c:crossAx val="2042534440"/>
        <c:crosses val="autoZero"/>
        <c:auto val="1"/>
        <c:lblAlgn val="ctr"/>
        <c:lblOffset val="100"/>
        <c:noMultiLvlLbl val="0"/>
      </c:catAx>
      <c:valAx>
        <c:axId val="2042534440"/>
        <c:scaling>
          <c:orientation val="minMax"/>
        </c:scaling>
        <c:delete val="0"/>
        <c:axPos val="l"/>
        <c:majorGridlines/>
        <c:numFmt formatCode="General" sourceLinked="1"/>
        <c:majorTickMark val="out"/>
        <c:minorTickMark val="none"/>
        <c:tickLblPos val="nextTo"/>
        <c:crossAx val="20425446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Feuil1!$K$24</c:f>
              <c:strCache>
                <c:ptCount val="1"/>
                <c:pt idx="0">
                  <c:v>Control</c:v>
                </c:pt>
              </c:strCache>
            </c:strRef>
          </c:tx>
          <c:invertIfNegative val="0"/>
          <c:cat>
            <c:strRef>
              <c:f>Feuil1!$J$25:$J$29</c:f>
              <c:strCache>
                <c:ptCount val="5"/>
                <c:pt idx="0">
                  <c:v>Dom1_Game</c:v>
                </c:pt>
                <c:pt idx="1">
                  <c:v>Dom2_Complexity</c:v>
                </c:pt>
                <c:pt idx="2">
                  <c:v>Dom3_Construction</c:v>
                </c:pt>
                <c:pt idx="3">
                  <c:v>Dom4_Deconstruction</c:v>
                </c:pt>
                <c:pt idx="4">
                  <c:v>Dom5_Transfer</c:v>
                </c:pt>
              </c:strCache>
            </c:strRef>
          </c:cat>
          <c:val>
            <c:numRef>
              <c:f>Feuil1!$K$25:$K$29</c:f>
              <c:numCache>
                <c:formatCode>General</c:formatCode>
                <c:ptCount val="5"/>
                <c:pt idx="0">
                  <c:v>4.0</c:v>
                </c:pt>
                <c:pt idx="1">
                  <c:v>8.0</c:v>
                </c:pt>
                <c:pt idx="2">
                  <c:v>12.0</c:v>
                </c:pt>
                <c:pt idx="3">
                  <c:v>26.0</c:v>
                </c:pt>
                <c:pt idx="4">
                  <c:v>30.0</c:v>
                </c:pt>
              </c:numCache>
            </c:numRef>
          </c:val>
        </c:ser>
        <c:ser>
          <c:idx val="1"/>
          <c:order val="1"/>
          <c:tx>
            <c:strRef>
              <c:f>Feuil1!$L$24</c:f>
              <c:strCache>
                <c:ptCount val="1"/>
                <c:pt idx="0">
                  <c:v>Full</c:v>
                </c:pt>
              </c:strCache>
            </c:strRef>
          </c:tx>
          <c:invertIfNegative val="0"/>
          <c:cat>
            <c:strRef>
              <c:f>Feuil1!$J$25:$J$29</c:f>
              <c:strCache>
                <c:ptCount val="5"/>
                <c:pt idx="0">
                  <c:v>Dom1_Game</c:v>
                </c:pt>
                <c:pt idx="1">
                  <c:v>Dom2_Complexity</c:v>
                </c:pt>
                <c:pt idx="2">
                  <c:v>Dom3_Construction</c:v>
                </c:pt>
                <c:pt idx="3">
                  <c:v>Dom4_Deconstruction</c:v>
                </c:pt>
                <c:pt idx="4">
                  <c:v>Dom5_Transfer</c:v>
                </c:pt>
              </c:strCache>
            </c:strRef>
          </c:cat>
          <c:val>
            <c:numRef>
              <c:f>Feuil1!$L$25:$L$29</c:f>
              <c:numCache>
                <c:formatCode>General</c:formatCode>
                <c:ptCount val="5"/>
                <c:pt idx="0">
                  <c:v>6.0</c:v>
                </c:pt>
                <c:pt idx="1">
                  <c:v>12.0</c:v>
                </c:pt>
                <c:pt idx="2">
                  <c:v>33.0</c:v>
                </c:pt>
                <c:pt idx="3">
                  <c:v>29.0</c:v>
                </c:pt>
                <c:pt idx="4">
                  <c:v>38.0</c:v>
                </c:pt>
              </c:numCache>
            </c:numRef>
          </c:val>
        </c:ser>
        <c:ser>
          <c:idx val="2"/>
          <c:order val="2"/>
          <c:tx>
            <c:strRef>
              <c:f>Feuil1!$M$24</c:f>
              <c:strCache>
                <c:ptCount val="1"/>
                <c:pt idx="0">
                  <c:v>Image</c:v>
                </c:pt>
              </c:strCache>
            </c:strRef>
          </c:tx>
          <c:invertIfNegative val="0"/>
          <c:cat>
            <c:strRef>
              <c:f>Feuil1!$J$25:$J$29</c:f>
              <c:strCache>
                <c:ptCount val="5"/>
                <c:pt idx="0">
                  <c:v>Dom1_Game</c:v>
                </c:pt>
                <c:pt idx="1">
                  <c:v>Dom2_Complexity</c:v>
                </c:pt>
                <c:pt idx="2">
                  <c:v>Dom3_Construction</c:v>
                </c:pt>
                <c:pt idx="3">
                  <c:v>Dom4_Deconstruction</c:v>
                </c:pt>
                <c:pt idx="4">
                  <c:v>Dom5_Transfer</c:v>
                </c:pt>
              </c:strCache>
            </c:strRef>
          </c:cat>
          <c:val>
            <c:numRef>
              <c:f>Feuil1!$M$25:$M$29</c:f>
              <c:numCache>
                <c:formatCode>General</c:formatCode>
                <c:ptCount val="5"/>
                <c:pt idx="0">
                  <c:v>1.0</c:v>
                </c:pt>
                <c:pt idx="1">
                  <c:v>9.0</c:v>
                </c:pt>
                <c:pt idx="2">
                  <c:v>17.0</c:v>
                </c:pt>
                <c:pt idx="3">
                  <c:v>18.0</c:v>
                </c:pt>
                <c:pt idx="4">
                  <c:v>25.0</c:v>
                </c:pt>
              </c:numCache>
            </c:numRef>
          </c:val>
        </c:ser>
        <c:ser>
          <c:idx val="3"/>
          <c:order val="3"/>
          <c:tx>
            <c:strRef>
              <c:f>Feuil1!$N$24</c:f>
              <c:strCache>
                <c:ptCount val="1"/>
                <c:pt idx="0">
                  <c:v>Text</c:v>
                </c:pt>
              </c:strCache>
            </c:strRef>
          </c:tx>
          <c:invertIfNegative val="0"/>
          <c:cat>
            <c:strRef>
              <c:f>Feuil1!$J$25:$J$29</c:f>
              <c:strCache>
                <c:ptCount val="5"/>
                <c:pt idx="0">
                  <c:v>Dom1_Game</c:v>
                </c:pt>
                <c:pt idx="1">
                  <c:v>Dom2_Complexity</c:v>
                </c:pt>
                <c:pt idx="2">
                  <c:v>Dom3_Construction</c:v>
                </c:pt>
                <c:pt idx="3">
                  <c:v>Dom4_Deconstruction</c:v>
                </c:pt>
                <c:pt idx="4">
                  <c:v>Dom5_Transfer</c:v>
                </c:pt>
              </c:strCache>
            </c:strRef>
          </c:cat>
          <c:val>
            <c:numRef>
              <c:f>Feuil1!$N$25:$N$29</c:f>
              <c:numCache>
                <c:formatCode>General</c:formatCode>
                <c:ptCount val="5"/>
                <c:pt idx="0">
                  <c:v>6.0</c:v>
                </c:pt>
                <c:pt idx="1">
                  <c:v>4.0</c:v>
                </c:pt>
                <c:pt idx="2">
                  <c:v>16.0</c:v>
                </c:pt>
                <c:pt idx="3">
                  <c:v>25.0</c:v>
                </c:pt>
                <c:pt idx="4">
                  <c:v>36.0</c:v>
                </c:pt>
              </c:numCache>
            </c:numRef>
          </c:val>
        </c:ser>
        <c:dLbls>
          <c:showLegendKey val="0"/>
          <c:showVal val="0"/>
          <c:showCatName val="0"/>
          <c:showSerName val="0"/>
          <c:showPercent val="0"/>
          <c:showBubbleSize val="0"/>
        </c:dLbls>
        <c:gapWidth val="150"/>
        <c:axId val="2042444536"/>
        <c:axId val="2042447656"/>
      </c:barChart>
      <c:catAx>
        <c:axId val="2042444536"/>
        <c:scaling>
          <c:orientation val="minMax"/>
        </c:scaling>
        <c:delete val="0"/>
        <c:axPos val="b"/>
        <c:majorTickMark val="out"/>
        <c:minorTickMark val="none"/>
        <c:tickLblPos val="nextTo"/>
        <c:crossAx val="2042447656"/>
        <c:crosses val="autoZero"/>
        <c:auto val="1"/>
        <c:lblAlgn val="ctr"/>
        <c:lblOffset val="100"/>
        <c:noMultiLvlLbl val="0"/>
      </c:catAx>
      <c:valAx>
        <c:axId val="2042447656"/>
        <c:scaling>
          <c:orientation val="minMax"/>
          <c:max val="100.0"/>
        </c:scaling>
        <c:delete val="0"/>
        <c:axPos val="l"/>
        <c:majorGridlines/>
        <c:numFmt formatCode="General" sourceLinked="1"/>
        <c:majorTickMark val="out"/>
        <c:minorTickMark val="none"/>
        <c:tickLblPos val="nextTo"/>
        <c:crossAx val="20424445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v>Map of Belgium</c:v>
          </c:tx>
          <c:invertIfNegative val="0"/>
          <c:dLbls>
            <c:showLegendKey val="0"/>
            <c:showVal val="1"/>
            <c:showCatName val="0"/>
            <c:showSerName val="0"/>
            <c:showPercent val="0"/>
            <c:showBubbleSize val="0"/>
            <c:showLeaderLines val="0"/>
          </c:dLbls>
          <c:val>
            <c:numRef>
              <c:f>'PRE&amp;POST'!$B$5:$B$8</c:f>
              <c:numCache>
                <c:formatCode>0.0%</c:formatCode>
                <c:ptCount val="4"/>
                <c:pt idx="0">
                  <c:v>0.147286821705426</c:v>
                </c:pt>
                <c:pt idx="1">
                  <c:v>0.125</c:v>
                </c:pt>
                <c:pt idx="2">
                  <c:v>0.0862068965517241</c:v>
                </c:pt>
                <c:pt idx="3">
                  <c:v>0.108527131782946</c:v>
                </c:pt>
              </c:numCache>
            </c:numRef>
          </c:val>
        </c:ser>
        <c:ser>
          <c:idx val="1"/>
          <c:order val="1"/>
          <c:tx>
            <c:v>Construction</c:v>
          </c:tx>
          <c:invertIfNegative val="0"/>
          <c:dLbls>
            <c:showLegendKey val="0"/>
            <c:showVal val="1"/>
            <c:showCatName val="0"/>
            <c:showSerName val="0"/>
            <c:showPercent val="0"/>
            <c:showBubbleSize val="0"/>
            <c:showLeaderLines val="0"/>
          </c:dLbls>
          <c:val>
            <c:numRef>
              <c:f>'PRE&amp;POST'!$C$5:$C$8</c:f>
              <c:numCache>
                <c:formatCode>0.0%</c:formatCode>
                <c:ptCount val="4"/>
                <c:pt idx="0">
                  <c:v>0.0542635658914729</c:v>
                </c:pt>
                <c:pt idx="1">
                  <c:v>0.0078125</c:v>
                </c:pt>
                <c:pt idx="2">
                  <c:v>0.00862068965517241</c:v>
                </c:pt>
                <c:pt idx="3">
                  <c:v>0.0232558139534884</c:v>
                </c:pt>
              </c:numCache>
            </c:numRef>
          </c:val>
        </c:ser>
        <c:ser>
          <c:idx val="2"/>
          <c:order val="2"/>
          <c:tx>
            <c:v>Labyrinth</c:v>
          </c:tx>
          <c:invertIfNegative val="0"/>
          <c:val>
            <c:numRef>
              <c:f>'PRE&amp;POST'!$D$5:$D$8</c:f>
              <c:numCache>
                <c:formatCode>0.0%</c:formatCode>
                <c:ptCount val="4"/>
                <c:pt idx="0">
                  <c:v>0.0232558139534884</c:v>
                </c:pt>
                <c:pt idx="1">
                  <c:v>0.0703125</c:v>
                </c:pt>
                <c:pt idx="2">
                  <c:v>0.0431034482758621</c:v>
                </c:pt>
                <c:pt idx="3">
                  <c:v>0.0542635658914729</c:v>
                </c:pt>
              </c:numCache>
            </c:numRef>
          </c:val>
        </c:ser>
        <c:ser>
          <c:idx val="3"/>
          <c:order val="3"/>
          <c:tx>
            <c:v>Flag</c:v>
          </c:tx>
          <c:invertIfNegative val="0"/>
          <c:dLbls>
            <c:showLegendKey val="0"/>
            <c:showVal val="1"/>
            <c:showCatName val="0"/>
            <c:showSerName val="0"/>
            <c:showPercent val="0"/>
            <c:showBubbleSize val="0"/>
            <c:showLeaderLines val="0"/>
          </c:dLbls>
          <c:val>
            <c:numRef>
              <c:f>'PRE&amp;POST'!$E$5:$E$8</c:f>
              <c:numCache>
                <c:formatCode>0.0%</c:formatCode>
                <c:ptCount val="4"/>
                <c:pt idx="0">
                  <c:v>0.0697674418604651</c:v>
                </c:pt>
                <c:pt idx="1">
                  <c:v>0.0859375</c:v>
                </c:pt>
                <c:pt idx="2">
                  <c:v>0.0603448275862069</c:v>
                </c:pt>
                <c:pt idx="3">
                  <c:v>0.0775193798449612</c:v>
                </c:pt>
              </c:numCache>
            </c:numRef>
          </c:val>
        </c:ser>
        <c:ser>
          <c:idx val="4"/>
          <c:order val="4"/>
          <c:tx>
            <c:v>Path</c:v>
          </c:tx>
          <c:invertIfNegative val="0"/>
          <c:val>
            <c:numRef>
              <c:f>'PRE&amp;POST'!$F$5:$F$8</c:f>
              <c:numCache>
                <c:formatCode>0.0%</c:formatCode>
                <c:ptCount val="4"/>
                <c:pt idx="0">
                  <c:v>0.0155038759689922</c:v>
                </c:pt>
                <c:pt idx="1">
                  <c:v>0.0</c:v>
                </c:pt>
                <c:pt idx="2">
                  <c:v>0.00862068965517241</c:v>
                </c:pt>
                <c:pt idx="3">
                  <c:v>0.0155038759689922</c:v>
                </c:pt>
              </c:numCache>
            </c:numRef>
          </c:val>
        </c:ser>
        <c:ser>
          <c:idx val="5"/>
          <c:order val="5"/>
          <c:tx>
            <c:v>Divorce</c:v>
          </c:tx>
          <c:invertIfNegative val="0"/>
          <c:dLbls>
            <c:showLegendKey val="0"/>
            <c:showVal val="1"/>
            <c:showCatName val="0"/>
            <c:showSerName val="0"/>
            <c:showPercent val="0"/>
            <c:showBubbleSize val="0"/>
            <c:showLeaderLines val="0"/>
          </c:dLbls>
          <c:val>
            <c:numRef>
              <c:f>'PRE&amp;POST'!$G$5:$G$8</c:f>
              <c:numCache>
                <c:formatCode>0.0%</c:formatCode>
                <c:ptCount val="4"/>
                <c:pt idx="0">
                  <c:v>0.201550387596899</c:v>
                </c:pt>
                <c:pt idx="1">
                  <c:v>0.1171875</c:v>
                </c:pt>
                <c:pt idx="2">
                  <c:v>0.206896551724138</c:v>
                </c:pt>
                <c:pt idx="3">
                  <c:v>0.124031007751938</c:v>
                </c:pt>
              </c:numCache>
            </c:numRef>
          </c:val>
        </c:ser>
        <c:ser>
          <c:idx val="6"/>
          <c:order val="6"/>
          <c:tx>
            <c:v>Tetris</c:v>
          </c:tx>
          <c:invertIfNegative val="0"/>
          <c:dLbls>
            <c:showLegendKey val="0"/>
            <c:showVal val="1"/>
            <c:showCatName val="0"/>
            <c:showSerName val="0"/>
            <c:showPercent val="0"/>
            <c:showBubbleSize val="0"/>
            <c:showLeaderLines val="0"/>
          </c:dLbls>
          <c:val>
            <c:numRef>
              <c:f>'PRE&amp;POST'!$H$5:$H$8</c:f>
              <c:numCache>
                <c:formatCode>0.0%</c:formatCode>
                <c:ptCount val="4"/>
                <c:pt idx="0">
                  <c:v>0.0775193798449612</c:v>
                </c:pt>
                <c:pt idx="1">
                  <c:v>0.2109375</c:v>
                </c:pt>
                <c:pt idx="2">
                  <c:v>0.0862068965517241</c:v>
                </c:pt>
                <c:pt idx="3">
                  <c:v>0.201550387596899</c:v>
                </c:pt>
              </c:numCache>
            </c:numRef>
          </c:val>
        </c:ser>
        <c:ser>
          <c:idx val="7"/>
          <c:order val="7"/>
          <c:tx>
            <c:v>Family</c:v>
          </c:tx>
          <c:invertIfNegative val="0"/>
          <c:val>
            <c:numRef>
              <c:f>'PRE&amp;POST'!$I$5:$I$8</c:f>
              <c:numCache>
                <c:formatCode>0.0%</c:formatCode>
                <c:ptCount val="4"/>
                <c:pt idx="0">
                  <c:v>0.0232558139534884</c:v>
                </c:pt>
                <c:pt idx="1">
                  <c:v>0.03125</c:v>
                </c:pt>
                <c:pt idx="2">
                  <c:v>0.0431034482758621</c:v>
                </c:pt>
                <c:pt idx="3">
                  <c:v>0.0387596899224806</c:v>
                </c:pt>
              </c:numCache>
            </c:numRef>
          </c:val>
        </c:ser>
        <c:ser>
          <c:idx val="8"/>
          <c:order val="8"/>
          <c:tx>
            <c:v>Gears</c:v>
          </c:tx>
          <c:invertIfNegative val="0"/>
          <c:dLbls>
            <c:showLegendKey val="0"/>
            <c:showVal val="1"/>
            <c:showCatName val="0"/>
            <c:showSerName val="0"/>
            <c:showPercent val="0"/>
            <c:showBubbleSize val="0"/>
            <c:showLeaderLines val="0"/>
          </c:dLbls>
          <c:val>
            <c:numRef>
              <c:f>'PRE&amp;POST'!$J$5:$J$8</c:f>
              <c:numCache>
                <c:formatCode>0.0%</c:formatCode>
                <c:ptCount val="4"/>
                <c:pt idx="0">
                  <c:v>0.131782945736434</c:v>
                </c:pt>
                <c:pt idx="1">
                  <c:v>0.1953125</c:v>
                </c:pt>
                <c:pt idx="2">
                  <c:v>0.155172413793103</c:v>
                </c:pt>
                <c:pt idx="3">
                  <c:v>0.116279069767442</c:v>
                </c:pt>
              </c:numCache>
            </c:numRef>
          </c:val>
        </c:ser>
        <c:ser>
          <c:idx val="9"/>
          <c:order val="9"/>
          <c:tx>
            <c:v>Virus</c:v>
          </c:tx>
          <c:invertIfNegative val="0"/>
          <c:val>
            <c:numRef>
              <c:f>'PRE&amp;POST'!$K$5:$K$8</c:f>
              <c:numCache>
                <c:formatCode>0.0%</c:formatCode>
                <c:ptCount val="4"/>
                <c:pt idx="0">
                  <c:v>0.0</c:v>
                </c:pt>
                <c:pt idx="1">
                  <c:v>0.0078125</c:v>
                </c:pt>
                <c:pt idx="2">
                  <c:v>0.0172413793103448</c:v>
                </c:pt>
                <c:pt idx="3">
                  <c:v>0.00775193798449612</c:v>
                </c:pt>
              </c:numCache>
            </c:numRef>
          </c:val>
        </c:ser>
        <c:ser>
          <c:idx val="10"/>
          <c:order val="10"/>
          <c:tx>
            <c:v>Mariage</c:v>
          </c:tx>
          <c:invertIfNegative val="0"/>
          <c:val>
            <c:numRef>
              <c:f>'PRE&amp;POST'!$L$5:$L$8</c:f>
              <c:numCache>
                <c:formatCode>0.0%</c:formatCode>
                <c:ptCount val="4"/>
                <c:pt idx="0">
                  <c:v>0.0155038759689922</c:v>
                </c:pt>
                <c:pt idx="1">
                  <c:v>0.0</c:v>
                </c:pt>
                <c:pt idx="2">
                  <c:v>0.0</c:v>
                </c:pt>
                <c:pt idx="3">
                  <c:v>0.0</c:v>
                </c:pt>
              </c:numCache>
            </c:numRef>
          </c:val>
        </c:ser>
        <c:ser>
          <c:idx val="11"/>
          <c:order val="11"/>
          <c:tx>
            <c:v>Game</c:v>
          </c:tx>
          <c:invertIfNegative val="0"/>
          <c:val>
            <c:numRef>
              <c:f>'PRE&amp;POST'!$M$5:$M$8</c:f>
              <c:numCache>
                <c:formatCode>0.0%</c:formatCode>
                <c:ptCount val="4"/>
                <c:pt idx="0">
                  <c:v>0.0</c:v>
                </c:pt>
                <c:pt idx="1">
                  <c:v>0.015625</c:v>
                </c:pt>
                <c:pt idx="2">
                  <c:v>0.00862068965517241</c:v>
                </c:pt>
                <c:pt idx="3">
                  <c:v>0.0155038759689922</c:v>
                </c:pt>
              </c:numCache>
            </c:numRef>
          </c:val>
        </c:ser>
        <c:ser>
          <c:idx val="12"/>
          <c:order val="12"/>
          <c:tx>
            <c:v>French fries</c:v>
          </c:tx>
          <c:invertIfNegative val="0"/>
          <c:val>
            <c:numRef>
              <c:f>'PRE&amp;POST'!$N$5:$N$8</c:f>
              <c:numCache>
                <c:formatCode>0.0%</c:formatCode>
                <c:ptCount val="4"/>
                <c:pt idx="0">
                  <c:v>0.0155038759689922</c:v>
                </c:pt>
                <c:pt idx="1">
                  <c:v>0.0234375</c:v>
                </c:pt>
                <c:pt idx="2">
                  <c:v>0.0258620689655172</c:v>
                </c:pt>
                <c:pt idx="3">
                  <c:v>0.0155038759689922</c:v>
                </c:pt>
              </c:numCache>
            </c:numRef>
          </c:val>
        </c:ser>
        <c:ser>
          <c:idx val="13"/>
          <c:order val="13"/>
          <c:tx>
            <c:v>Jigsaw</c:v>
          </c:tx>
          <c:invertIfNegative val="0"/>
          <c:dLbls>
            <c:showLegendKey val="0"/>
            <c:showVal val="1"/>
            <c:showCatName val="0"/>
            <c:showSerName val="0"/>
            <c:showPercent val="0"/>
            <c:showBubbleSize val="0"/>
            <c:showLeaderLines val="0"/>
          </c:dLbls>
          <c:val>
            <c:numRef>
              <c:f>'PRE&amp;POST'!$O$5:$O$8</c:f>
              <c:numCache>
                <c:formatCode>0.0%</c:formatCode>
                <c:ptCount val="4"/>
                <c:pt idx="0">
                  <c:v>0.224806201550388</c:v>
                </c:pt>
                <c:pt idx="1">
                  <c:v>0.1015625</c:v>
                </c:pt>
                <c:pt idx="2">
                  <c:v>0.241379310344828</c:v>
                </c:pt>
                <c:pt idx="3">
                  <c:v>0.201550387596899</c:v>
                </c:pt>
              </c:numCache>
            </c:numRef>
          </c:val>
        </c:ser>
        <c:ser>
          <c:idx val="14"/>
          <c:order val="14"/>
          <c:tx>
            <c:v>Open</c:v>
          </c:tx>
          <c:invertIfNegative val="0"/>
          <c:val>
            <c:numRef>
              <c:f>'PRE&amp;POST'!$P$5:$P$8</c:f>
              <c:numCache>
                <c:formatCode>0.0%</c:formatCode>
                <c:ptCount val="4"/>
                <c:pt idx="0">
                  <c:v>0.0</c:v>
                </c:pt>
                <c:pt idx="1">
                  <c:v>0.0078125</c:v>
                </c:pt>
                <c:pt idx="2">
                  <c:v>0.00862068965517241</c:v>
                </c:pt>
                <c:pt idx="3">
                  <c:v>0.0</c:v>
                </c:pt>
              </c:numCache>
            </c:numRef>
          </c:val>
        </c:ser>
        <c:dLbls>
          <c:showLegendKey val="0"/>
          <c:showVal val="0"/>
          <c:showCatName val="0"/>
          <c:showSerName val="0"/>
          <c:showPercent val="0"/>
          <c:showBubbleSize val="0"/>
        </c:dLbls>
        <c:gapWidth val="150"/>
        <c:overlap val="100"/>
        <c:axId val="2041651912"/>
        <c:axId val="2041629288"/>
      </c:barChart>
      <c:catAx>
        <c:axId val="2041651912"/>
        <c:scaling>
          <c:orientation val="minMax"/>
        </c:scaling>
        <c:delete val="0"/>
        <c:axPos val="b"/>
        <c:majorTickMark val="out"/>
        <c:minorTickMark val="none"/>
        <c:tickLblPos val="nextTo"/>
        <c:crossAx val="2041629288"/>
        <c:crosses val="autoZero"/>
        <c:auto val="1"/>
        <c:lblAlgn val="ctr"/>
        <c:lblOffset val="100"/>
        <c:noMultiLvlLbl val="0"/>
      </c:catAx>
      <c:valAx>
        <c:axId val="2041629288"/>
        <c:scaling>
          <c:orientation val="minMax"/>
        </c:scaling>
        <c:delete val="0"/>
        <c:axPos val="l"/>
        <c:majorGridlines/>
        <c:numFmt formatCode="0%" sourceLinked="1"/>
        <c:majorTickMark val="out"/>
        <c:minorTickMark val="none"/>
        <c:tickLblPos val="nextTo"/>
        <c:crossAx val="2041651912"/>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64C4A1-705E-4C48-BFFD-D3FC481BB3E6}" type="datetimeFigureOut">
              <a:rPr lang="fr-FR" smtClean="0"/>
              <a:t>10/12/14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AD7F0C-789B-C640-A0D4-979D2665CA97}" type="slidenum">
              <a:rPr lang="fr-FR" smtClean="0"/>
              <a:t>‹#›</a:t>
            </a:fld>
            <a:endParaRPr lang="fr-FR"/>
          </a:p>
        </p:txBody>
      </p:sp>
    </p:spTree>
    <p:extLst>
      <p:ext uri="{BB962C8B-B14F-4D97-AF65-F5344CB8AC3E}">
        <p14:creationId xmlns:p14="http://schemas.microsoft.com/office/powerpoint/2010/main" val="379103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B4BB3-8CC8-A04E-80A8-6AC2C40B504E}" type="datetimeFigureOut">
              <a:rPr lang="fr-FR" smtClean="0"/>
              <a:t>10/12/14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28F73-8E1C-C947-8093-C71B0CD6EC8D}" type="slidenum">
              <a:rPr lang="fr-FR" smtClean="0"/>
              <a:t>‹#›</a:t>
            </a:fld>
            <a:endParaRPr lang="fr-FR"/>
          </a:p>
        </p:txBody>
      </p:sp>
    </p:spTree>
    <p:extLst>
      <p:ext uri="{BB962C8B-B14F-4D97-AF65-F5344CB8AC3E}">
        <p14:creationId xmlns:p14="http://schemas.microsoft.com/office/powerpoint/2010/main" val="20131253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23_ENREF_7"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Why</a:t>
            </a:r>
            <a:r>
              <a:rPr lang="fr-FR" dirty="0" smtClean="0"/>
              <a:t> are </a:t>
            </a:r>
            <a:r>
              <a:rPr lang="fr-FR" dirty="0" err="1" smtClean="0"/>
              <a:t>these</a:t>
            </a:r>
            <a:r>
              <a:rPr lang="fr-FR" dirty="0" smtClean="0"/>
              <a:t> </a:t>
            </a:r>
            <a:r>
              <a:rPr lang="fr-FR" dirty="0" err="1" smtClean="0"/>
              <a:t>metaphors</a:t>
            </a:r>
            <a:r>
              <a:rPr lang="fr-FR" dirty="0" smtClean="0"/>
              <a:t> </a:t>
            </a:r>
            <a:r>
              <a:rPr lang="fr-FR" dirty="0" err="1" smtClean="0"/>
              <a:t>used</a:t>
            </a:r>
            <a:r>
              <a:rPr lang="fr-FR" dirty="0" smtClean="0"/>
              <a:t>, and to </a:t>
            </a:r>
            <a:r>
              <a:rPr lang="fr-FR" dirty="0" err="1" smtClean="0"/>
              <a:t>what</a:t>
            </a:r>
            <a:r>
              <a:rPr lang="fr-FR" dirty="0" smtClean="0"/>
              <a:t> end?</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2</a:t>
            </a:fld>
            <a:endParaRPr lang="fr-FR"/>
          </a:p>
        </p:txBody>
      </p:sp>
    </p:spTree>
    <p:extLst>
      <p:ext uri="{BB962C8B-B14F-4D97-AF65-F5344CB8AC3E}">
        <p14:creationId xmlns:p14="http://schemas.microsoft.com/office/powerpoint/2010/main" val="129255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16</a:t>
            </a:fld>
            <a:endParaRPr lang="fr-FR"/>
          </a:p>
        </p:txBody>
      </p:sp>
    </p:spTree>
    <p:extLst>
      <p:ext uri="{BB962C8B-B14F-4D97-AF65-F5344CB8AC3E}">
        <p14:creationId xmlns:p14="http://schemas.microsoft.com/office/powerpoint/2010/main" val="7668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whole experiment (including the pre-test and the post-test) has been conducted online using the </a:t>
            </a:r>
            <a:r>
              <a:rPr lang="en-US" sz="1200" kern="1200" dirty="0" err="1" smtClean="0">
                <a:solidFill>
                  <a:schemeClr val="tx1"/>
                </a:solidFill>
                <a:effectLst/>
                <a:latin typeface="+mn-lt"/>
                <a:ea typeface="+mn-ea"/>
                <a:cs typeface="+mn-cs"/>
              </a:rPr>
              <a:t>LimeSurvey</a:t>
            </a:r>
            <a:r>
              <a:rPr lang="en-US" sz="1200" kern="1200" dirty="0" smtClean="0">
                <a:solidFill>
                  <a:schemeClr val="tx1"/>
                </a:solidFill>
                <a:effectLst/>
                <a:latin typeface="+mn-lt"/>
                <a:ea typeface="+mn-ea"/>
                <a:cs typeface="+mn-cs"/>
              </a:rPr>
              <a:t> protocol. For the pre-test, the experimental protocol consisted of 6 to 8 different stages (depending on the experimental condition), each including different kinds of material or tackling different kinds of information. These different stages can be summarized as follows: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Stage 1 presented the experimental stimulus, either being the Tetris illustration (image condition and full condition) or the experimental text (text condition).</a:t>
            </a:r>
            <a:endParaRPr lang="fr-F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Stage 2 included the experimental text (only for the full condition).</a:t>
            </a:r>
            <a:endParaRPr lang="fr-F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stage 3, the participants were asked to freely describe their own perception of Belgian federalism (description task. all conditions).</a:t>
            </a:r>
            <a:endParaRPr lang="fr-F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stage 4, the participants had to choose an image from a list which they associated with Belgian federalism.</a:t>
            </a:r>
            <a:endParaRPr lang="fr-F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stage 5, the participants were confronted with 5 multiple-choice questions tackling their general political knowledge about Belgian federalism (e.g. </a:t>
            </a:r>
            <a:r>
              <a:rPr lang="en-US" sz="1200" i="1" kern="1200" dirty="0" smtClean="0">
                <a:solidFill>
                  <a:schemeClr val="tx1"/>
                </a:solidFill>
                <a:effectLst/>
                <a:latin typeface="+mn-lt"/>
                <a:ea typeface="+mn-ea"/>
                <a:cs typeface="+mn-cs"/>
              </a:rPr>
              <a:t>“Which political function can you </a:t>
            </a:r>
            <a:r>
              <a:rPr lang="en-US" sz="1200" i="1" kern="1200" dirty="0" err="1" smtClean="0">
                <a:solidFill>
                  <a:schemeClr val="tx1"/>
                </a:solidFill>
                <a:effectLst/>
                <a:latin typeface="+mn-lt"/>
                <a:ea typeface="+mn-ea"/>
                <a:cs typeface="+mn-cs"/>
              </a:rPr>
              <a:t>fulfil</a:t>
            </a:r>
            <a:r>
              <a:rPr lang="en-US" sz="1200" i="1" kern="1200" dirty="0" smtClean="0">
                <a:solidFill>
                  <a:schemeClr val="tx1"/>
                </a:solidFill>
                <a:effectLst/>
                <a:latin typeface="+mn-lt"/>
                <a:ea typeface="+mn-ea"/>
                <a:cs typeface="+mn-cs"/>
              </a:rPr>
              <a:t> without being directly elected?”</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stage 6, the participants had to answer 13 questions aiming at measuring their attitudes towards Belgian federalism (e.g. </a:t>
            </a:r>
            <a:r>
              <a:rPr lang="en-US" sz="1200" i="1" kern="1200" dirty="0" smtClean="0">
                <a:solidFill>
                  <a:schemeClr val="tx1"/>
                </a:solidFill>
                <a:effectLst/>
                <a:latin typeface="+mn-lt"/>
                <a:ea typeface="+mn-ea"/>
                <a:cs typeface="+mn-cs"/>
              </a:rPr>
              <a:t>“To what extent should Flemish people and Walloon people live together in the same country?”</a:t>
            </a:r>
            <a:r>
              <a:rPr lang="en-US" sz="1200" kern="1200" dirty="0" smtClean="0">
                <a:solidFill>
                  <a:schemeClr val="tx1"/>
                </a:solidFill>
                <a:effectLst/>
                <a:latin typeface="+mn-lt"/>
                <a:ea typeface="+mn-ea"/>
                <a:cs typeface="+mn-cs"/>
              </a:rPr>
              <a:t>). These questions were either multiple-choice questions either choices on a </a:t>
            </a:r>
            <a:r>
              <a:rPr lang="en-US" sz="1200" kern="1200" dirty="0" err="1" smtClean="0">
                <a:solidFill>
                  <a:schemeClr val="tx1"/>
                </a:solidFill>
                <a:effectLst/>
                <a:latin typeface="+mn-lt"/>
                <a:ea typeface="+mn-ea"/>
                <a:cs typeface="+mn-cs"/>
              </a:rPr>
              <a:t>Likert</a:t>
            </a:r>
            <a:r>
              <a:rPr lang="en-US" sz="1200" kern="1200" dirty="0" smtClean="0">
                <a:solidFill>
                  <a:schemeClr val="tx1"/>
                </a:solidFill>
                <a:effectLst/>
                <a:latin typeface="+mn-lt"/>
                <a:ea typeface="+mn-ea"/>
                <a:cs typeface="+mn-cs"/>
              </a:rPr>
              <a:t>-scale. It should be specified that 4 of these questions were directed towards the participant’s perception of explicit metaphors regarding Belgian federalism (e.g. </a:t>
            </a:r>
            <a:r>
              <a:rPr lang="en-US" sz="1200" i="1" kern="1200" dirty="0" smtClean="0">
                <a:solidFill>
                  <a:schemeClr val="tx1"/>
                </a:solidFill>
                <a:effectLst/>
                <a:latin typeface="+mn-lt"/>
                <a:ea typeface="+mn-ea"/>
                <a:cs typeface="+mn-cs"/>
              </a:rPr>
              <a:t>“Belgium is like a couple. a better communication will pacify the relations between Flemish and Walloon people”</a:t>
            </a:r>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stage 7, the participants were asked to fill in personal information.</a:t>
            </a:r>
            <a:endParaRPr lang="fr-F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stage 8, the participants were asked to describe their perception of their own identity(</a:t>
            </a:r>
            <a:r>
              <a:rPr lang="en-US" sz="1200" kern="1200" dirty="0" err="1" smtClean="0">
                <a:solidFill>
                  <a:schemeClr val="tx1"/>
                </a:solidFill>
                <a:effectLst/>
                <a:latin typeface="+mn-lt"/>
                <a:ea typeface="+mn-ea"/>
                <a:cs typeface="+mn-cs"/>
              </a:rPr>
              <a:t>ies</a:t>
            </a:r>
            <a:r>
              <a:rPr lang="en-US" sz="1200" kern="1200" dirty="0" smtClean="0">
                <a:solidFill>
                  <a:schemeClr val="tx1"/>
                </a:solidFill>
                <a:effectLst/>
                <a:latin typeface="+mn-lt"/>
                <a:ea typeface="+mn-ea"/>
                <a:cs typeface="+mn-cs"/>
              </a:rPr>
              <a:t>) on a 10 point-</a:t>
            </a:r>
            <a:r>
              <a:rPr lang="en-US" sz="1200" kern="1200" dirty="0" err="1" smtClean="0">
                <a:solidFill>
                  <a:schemeClr val="tx1"/>
                </a:solidFill>
                <a:effectLst/>
                <a:latin typeface="+mn-lt"/>
                <a:ea typeface="+mn-ea"/>
                <a:cs typeface="+mn-cs"/>
              </a:rPr>
              <a:t>Likert</a:t>
            </a:r>
            <a:r>
              <a:rPr lang="en-US" sz="1200" kern="1200" dirty="0" smtClean="0">
                <a:solidFill>
                  <a:schemeClr val="tx1"/>
                </a:solidFill>
                <a:effectLst/>
                <a:latin typeface="+mn-lt"/>
                <a:ea typeface="+mn-ea"/>
                <a:cs typeface="+mn-cs"/>
              </a:rPr>
              <a:t>-scale.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participants could go through each stage at his/her own pace. Once one stage had been validated, they could not get back to it.</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post-test, the stages 1, 2, 5, 7 and 8 were left out, the stages 3 and 4 were fully replicated and stage 6 had been reduced to 6 questions (including the 4 metaphorical statements). Additionally, the participants were asked to freely describe their perception of the future of Belgian federalism.</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17</a:t>
            </a:fld>
            <a:endParaRPr lang="fr-FR"/>
          </a:p>
        </p:txBody>
      </p:sp>
    </p:spTree>
    <p:extLst>
      <p:ext uri="{BB962C8B-B14F-4D97-AF65-F5344CB8AC3E}">
        <p14:creationId xmlns:p14="http://schemas.microsoft.com/office/powerpoint/2010/main" val="7668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18</a:t>
            </a:fld>
            <a:endParaRPr lang="fr-FR"/>
          </a:p>
        </p:txBody>
      </p:sp>
    </p:spTree>
    <p:extLst>
      <p:ext uri="{BB962C8B-B14F-4D97-AF65-F5344CB8AC3E}">
        <p14:creationId xmlns:p14="http://schemas.microsoft.com/office/powerpoint/2010/main" val="7668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descriptions of the participants’ perception of Belgian federalism have been analysed using different quantitative and qualitative techniques. Among the quantitative techniques we looked at the length of the productions (4.2.1), at the lexical influence of the experimental text (4.2.2) and performed a keyword analysis (4.2.3). Finally, we conducted a corpus-based content analysis of the participants’ productions (4.2.4).</a:t>
            </a:r>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26</a:t>
            </a:fld>
            <a:endParaRPr lang="fr-FR"/>
          </a:p>
        </p:txBody>
      </p:sp>
    </p:spTree>
    <p:extLst>
      <p:ext uri="{BB962C8B-B14F-4D97-AF65-F5344CB8AC3E}">
        <p14:creationId xmlns:p14="http://schemas.microsoft.com/office/powerpoint/2010/main" val="3318665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descriptions of the participants’ perception of Belgian federalism have been analysed using different quantitative and qualitative techniques. Among the quantitative techniques we looked at the length of the productions (4.2.1), at the lexical influence of the experimental text (4.2.2) and performed a keyword analysis (4.2.3). Finally, we conducted a corpus-based content analysis of the participants’ productions (4.2.4).</a:t>
            </a:r>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27</a:t>
            </a:fld>
            <a:endParaRPr lang="fr-FR"/>
          </a:p>
        </p:txBody>
      </p:sp>
    </p:spTree>
    <p:extLst>
      <p:ext uri="{BB962C8B-B14F-4D97-AF65-F5344CB8AC3E}">
        <p14:creationId xmlns:p14="http://schemas.microsoft.com/office/powerpoint/2010/main" val="3318665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These results point to a linear trend suggesting that the participants who have been exposed to more visual and textual material tend to produce longer descriptions (no input &lt; visual input &lt; textual input &lt; visual and textual input). Which is statistically significant.</a:t>
            </a:r>
            <a:r>
              <a:rPr lang="en-GB"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one-way ANOVA with the description length as dependent variable and the experimental condition as independent variable confirms that this tendency is significant (F</a:t>
            </a:r>
            <a:r>
              <a:rPr lang="en-GB" sz="1200" kern="1200" baseline="-25000" dirty="0" smtClean="0">
                <a:solidFill>
                  <a:schemeClr val="tx1"/>
                </a:solidFill>
                <a:effectLst/>
                <a:latin typeface="+mn-lt"/>
                <a:ea typeface="+mn-ea"/>
                <a:cs typeface="+mn-cs"/>
              </a:rPr>
              <a:t>(3.489)</a:t>
            </a:r>
            <a:r>
              <a:rPr lang="en-GB" sz="1200" kern="1200" dirty="0" smtClean="0">
                <a:solidFill>
                  <a:schemeClr val="tx1"/>
                </a:solidFill>
                <a:effectLst/>
                <a:latin typeface="+mn-lt"/>
                <a:ea typeface="+mn-ea"/>
                <a:cs typeface="+mn-cs"/>
              </a:rPr>
              <a:t>=3.652. p &lt; .05). Further post-hoc analyses however suggest that only the difference between the control condition and the full condition is significant (p &lt; .05). Interestingly, this effect disappears in the post-test (Table 6). Though the participants from the full condition still produce longer descriptions, the differences in description length between the different experimental groups are not significant (F</a:t>
            </a:r>
            <a:r>
              <a:rPr lang="en-GB" sz="1200" kern="1200" baseline="-25000" dirty="0" smtClean="0">
                <a:solidFill>
                  <a:schemeClr val="tx1"/>
                </a:solidFill>
                <a:effectLst/>
                <a:latin typeface="+mn-lt"/>
                <a:ea typeface="+mn-ea"/>
                <a:cs typeface="+mn-cs"/>
              </a:rPr>
              <a:t>(3.295)</a:t>
            </a:r>
            <a:r>
              <a:rPr lang="en-GB" sz="1200" kern="1200" dirty="0" smtClean="0">
                <a:solidFill>
                  <a:schemeClr val="tx1"/>
                </a:solidFill>
                <a:effectLst/>
                <a:latin typeface="+mn-lt"/>
                <a:ea typeface="+mn-ea"/>
                <a:cs typeface="+mn-cs"/>
              </a:rPr>
              <a:t>=.346. p=.792). Further post-hoc analyses do not reveal any significant differences either.</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28</a:t>
            </a:fld>
            <a:endParaRPr lang="fr-FR"/>
          </a:p>
        </p:txBody>
      </p:sp>
    </p:spTree>
    <p:extLst>
      <p:ext uri="{BB962C8B-B14F-4D97-AF65-F5344CB8AC3E}">
        <p14:creationId xmlns:p14="http://schemas.microsoft.com/office/powerpoint/2010/main" val="1039614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These results point to a linear trend suggesting that the participants who have been exposed to more visual and textual material tend to produce longer descriptions (no input &lt; visual input &lt; textual input &lt; visual and textual input). Which is statistically significant.</a:t>
            </a:r>
            <a:r>
              <a:rPr lang="en-GB"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one-way ANOVA with the description length as dependent variable and the experimental condition as independent variable confirms that this tendency is significant (F</a:t>
            </a:r>
            <a:r>
              <a:rPr lang="en-GB" sz="1200" kern="1200" baseline="-25000" dirty="0" smtClean="0">
                <a:solidFill>
                  <a:schemeClr val="tx1"/>
                </a:solidFill>
                <a:effectLst/>
                <a:latin typeface="+mn-lt"/>
                <a:ea typeface="+mn-ea"/>
                <a:cs typeface="+mn-cs"/>
              </a:rPr>
              <a:t>(3.489)</a:t>
            </a:r>
            <a:r>
              <a:rPr lang="en-GB" sz="1200" kern="1200" dirty="0" smtClean="0">
                <a:solidFill>
                  <a:schemeClr val="tx1"/>
                </a:solidFill>
                <a:effectLst/>
                <a:latin typeface="+mn-lt"/>
                <a:ea typeface="+mn-ea"/>
                <a:cs typeface="+mn-cs"/>
              </a:rPr>
              <a:t>=3.652. p &lt; .05). Further post-hoc analyses however suggest that only the difference between the control condition and the full condition is significant (p &lt; .05). Interestingly, this effect disappears in the post-test (Table 6). Though the participants from the full condition still produce longer descriptions, the differences in description length between the different experimental groups are not significant (F</a:t>
            </a:r>
            <a:r>
              <a:rPr lang="en-GB" sz="1200" kern="1200" baseline="-25000" dirty="0" smtClean="0">
                <a:solidFill>
                  <a:schemeClr val="tx1"/>
                </a:solidFill>
                <a:effectLst/>
                <a:latin typeface="+mn-lt"/>
                <a:ea typeface="+mn-ea"/>
                <a:cs typeface="+mn-cs"/>
              </a:rPr>
              <a:t>(3.295)</a:t>
            </a:r>
            <a:r>
              <a:rPr lang="en-GB" sz="1200" kern="1200" dirty="0" smtClean="0">
                <a:solidFill>
                  <a:schemeClr val="tx1"/>
                </a:solidFill>
                <a:effectLst/>
                <a:latin typeface="+mn-lt"/>
                <a:ea typeface="+mn-ea"/>
                <a:cs typeface="+mn-cs"/>
              </a:rPr>
              <a:t>=.346. p=.792). Further post-hoc analyses do not reveal any significant differences either.</a:t>
            </a:r>
            <a:endParaRPr lang="fr-FR" sz="1200" kern="1200" dirty="0" smtClean="0">
              <a:solidFill>
                <a:schemeClr val="tx1"/>
              </a:solidFill>
              <a:effectLst/>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29</a:t>
            </a:fld>
            <a:endParaRPr lang="fr-FR"/>
          </a:p>
        </p:txBody>
      </p:sp>
    </p:spTree>
    <p:extLst>
      <p:ext uri="{BB962C8B-B14F-4D97-AF65-F5344CB8AC3E}">
        <p14:creationId xmlns:p14="http://schemas.microsoft.com/office/powerpoint/2010/main" val="158360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can further be observed that the mean length of the descriptions decreases in the post-test, suggesting the influence of the input material does not last in time. This effect is globally significant (t</a:t>
            </a:r>
            <a:r>
              <a:rPr lang="en-GB" sz="1200" kern="1200" baseline="-25000" dirty="0" smtClean="0">
                <a:solidFill>
                  <a:schemeClr val="tx1"/>
                </a:solidFill>
                <a:effectLst/>
                <a:latin typeface="+mn-lt"/>
                <a:ea typeface="+mn-ea"/>
                <a:cs typeface="+mn-cs"/>
              </a:rPr>
              <a:t>(1,299)</a:t>
            </a:r>
            <a:r>
              <a:rPr lang="en-GB" sz="1200" kern="1200" dirty="0" smtClean="0">
                <a:solidFill>
                  <a:schemeClr val="tx1"/>
                </a:solidFill>
                <a:effectLst/>
                <a:latin typeface="+mn-lt"/>
                <a:ea typeface="+mn-ea"/>
                <a:cs typeface="+mn-cs"/>
              </a:rPr>
              <a:t>=7.833, p &lt; .0001). Further paired t-test analyses indicate this decreasing tendency is significant for all the conditions as well (control condition: t</a:t>
            </a:r>
            <a:r>
              <a:rPr lang="en-GB" sz="1200" kern="1200" baseline="-25000" dirty="0" smtClean="0">
                <a:solidFill>
                  <a:schemeClr val="tx1"/>
                </a:solidFill>
                <a:effectLst/>
                <a:latin typeface="+mn-lt"/>
                <a:ea typeface="+mn-ea"/>
                <a:cs typeface="+mn-cs"/>
              </a:rPr>
              <a:t>(1,81)</a:t>
            </a:r>
            <a:r>
              <a:rPr lang="en-GB" sz="1200" kern="1200" dirty="0" smtClean="0">
                <a:solidFill>
                  <a:schemeClr val="tx1"/>
                </a:solidFill>
                <a:effectLst/>
                <a:latin typeface="+mn-lt"/>
                <a:ea typeface="+mn-ea"/>
                <a:cs typeface="+mn-cs"/>
              </a:rPr>
              <a:t>=3.316, p &lt; .001, full condition: t</a:t>
            </a:r>
            <a:r>
              <a:rPr lang="en-GB" sz="1200" kern="1200" baseline="-25000" dirty="0" smtClean="0">
                <a:solidFill>
                  <a:schemeClr val="tx1"/>
                </a:solidFill>
                <a:effectLst/>
                <a:latin typeface="+mn-lt"/>
                <a:ea typeface="+mn-ea"/>
                <a:cs typeface="+mn-cs"/>
              </a:rPr>
              <a:t>(1,78)</a:t>
            </a:r>
            <a:r>
              <a:rPr lang="en-GB" sz="1200" kern="1200" dirty="0" smtClean="0">
                <a:solidFill>
                  <a:schemeClr val="tx1"/>
                </a:solidFill>
                <a:effectLst/>
                <a:latin typeface="+mn-lt"/>
                <a:ea typeface="+mn-ea"/>
                <a:cs typeface="+mn-cs"/>
              </a:rPr>
              <a:t>=4.087, p &lt; .0001, image condition: t</a:t>
            </a:r>
            <a:r>
              <a:rPr lang="en-GB" sz="1200" kern="1200" baseline="-25000" dirty="0" smtClean="0">
                <a:solidFill>
                  <a:schemeClr val="tx1"/>
                </a:solidFill>
                <a:effectLst/>
                <a:latin typeface="+mn-lt"/>
                <a:ea typeface="+mn-ea"/>
                <a:cs typeface="+mn-cs"/>
              </a:rPr>
              <a:t>(1,64)</a:t>
            </a:r>
            <a:r>
              <a:rPr lang="en-GB" sz="1200" kern="1200" dirty="0" smtClean="0">
                <a:solidFill>
                  <a:schemeClr val="tx1"/>
                </a:solidFill>
                <a:effectLst/>
                <a:latin typeface="+mn-lt"/>
                <a:ea typeface="+mn-ea"/>
                <a:cs typeface="+mn-cs"/>
              </a:rPr>
              <a:t>= 3.125, p &lt; .005, text condition: t</a:t>
            </a:r>
            <a:r>
              <a:rPr lang="en-GB" sz="1200" kern="1200" baseline="-25000" dirty="0" smtClean="0">
                <a:solidFill>
                  <a:schemeClr val="tx1"/>
                </a:solidFill>
                <a:effectLst/>
                <a:latin typeface="+mn-lt"/>
                <a:ea typeface="+mn-ea"/>
                <a:cs typeface="+mn-cs"/>
              </a:rPr>
              <a:t>(1,72)</a:t>
            </a:r>
            <a:r>
              <a:rPr lang="en-GB" sz="1200" kern="1200" dirty="0" smtClean="0">
                <a:solidFill>
                  <a:schemeClr val="tx1"/>
                </a:solidFill>
                <a:effectLst/>
                <a:latin typeface="+mn-lt"/>
                <a:ea typeface="+mn-ea"/>
                <a:cs typeface="+mn-cs"/>
              </a:rPr>
              <a:t>=5.082, p &lt; .0001).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These tendencies can be explained by the absence of input material but also probably by a more mundane reason: it was the second time that the respondents had to perform the free description task. Regardless of the experimental condition, respondents’ fatigue is thus likely to explain that the mean length of the post-test productions (for each experimental condition) remains lower than the mean length of the productions by the control group in the pre-test.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30</a:t>
            </a:fld>
            <a:endParaRPr lang="fr-FR"/>
          </a:p>
        </p:txBody>
      </p:sp>
    </p:spTree>
    <p:extLst>
      <p:ext uri="{BB962C8B-B14F-4D97-AF65-F5344CB8AC3E}">
        <p14:creationId xmlns:p14="http://schemas.microsoft.com/office/powerpoint/2010/main" val="347667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can further be observed that the mean length of the descriptions decreases in the post-test, suggesting the influence of the input material does not last in time. This effect is globally significant (t</a:t>
            </a:r>
            <a:r>
              <a:rPr lang="en-GB" sz="1200" kern="1200" baseline="-25000" dirty="0" smtClean="0">
                <a:solidFill>
                  <a:schemeClr val="tx1"/>
                </a:solidFill>
                <a:effectLst/>
                <a:latin typeface="+mn-lt"/>
                <a:ea typeface="+mn-ea"/>
                <a:cs typeface="+mn-cs"/>
              </a:rPr>
              <a:t>(1,299)</a:t>
            </a:r>
            <a:r>
              <a:rPr lang="en-GB" sz="1200" kern="1200" dirty="0" smtClean="0">
                <a:solidFill>
                  <a:schemeClr val="tx1"/>
                </a:solidFill>
                <a:effectLst/>
                <a:latin typeface="+mn-lt"/>
                <a:ea typeface="+mn-ea"/>
                <a:cs typeface="+mn-cs"/>
              </a:rPr>
              <a:t>=7.833, p &lt; .0001). Further paired t-test analyses indicate this decreasing tendency is significant for all the conditions as well (control condition: t</a:t>
            </a:r>
            <a:r>
              <a:rPr lang="en-GB" sz="1200" kern="1200" baseline="-25000" dirty="0" smtClean="0">
                <a:solidFill>
                  <a:schemeClr val="tx1"/>
                </a:solidFill>
                <a:effectLst/>
                <a:latin typeface="+mn-lt"/>
                <a:ea typeface="+mn-ea"/>
                <a:cs typeface="+mn-cs"/>
              </a:rPr>
              <a:t>(1,81)</a:t>
            </a:r>
            <a:r>
              <a:rPr lang="en-GB" sz="1200" kern="1200" dirty="0" smtClean="0">
                <a:solidFill>
                  <a:schemeClr val="tx1"/>
                </a:solidFill>
                <a:effectLst/>
                <a:latin typeface="+mn-lt"/>
                <a:ea typeface="+mn-ea"/>
                <a:cs typeface="+mn-cs"/>
              </a:rPr>
              <a:t>=3.316, p &lt; .001, full condition: t</a:t>
            </a:r>
            <a:r>
              <a:rPr lang="en-GB" sz="1200" kern="1200" baseline="-25000" dirty="0" smtClean="0">
                <a:solidFill>
                  <a:schemeClr val="tx1"/>
                </a:solidFill>
                <a:effectLst/>
                <a:latin typeface="+mn-lt"/>
                <a:ea typeface="+mn-ea"/>
                <a:cs typeface="+mn-cs"/>
              </a:rPr>
              <a:t>(1,78)</a:t>
            </a:r>
            <a:r>
              <a:rPr lang="en-GB" sz="1200" kern="1200" dirty="0" smtClean="0">
                <a:solidFill>
                  <a:schemeClr val="tx1"/>
                </a:solidFill>
                <a:effectLst/>
                <a:latin typeface="+mn-lt"/>
                <a:ea typeface="+mn-ea"/>
                <a:cs typeface="+mn-cs"/>
              </a:rPr>
              <a:t>=4.087, p &lt; .0001, image condition: t</a:t>
            </a:r>
            <a:r>
              <a:rPr lang="en-GB" sz="1200" kern="1200" baseline="-25000" dirty="0" smtClean="0">
                <a:solidFill>
                  <a:schemeClr val="tx1"/>
                </a:solidFill>
                <a:effectLst/>
                <a:latin typeface="+mn-lt"/>
                <a:ea typeface="+mn-ea"/>
                <a:cs typeface="+mn-cs"/>
              </a:rPr>
              <a:t>(1,64)</a:t>
            </a:r>
            <a:r>
              <a:rPr lang="en-GB" sz="1200" kern="1200" dirty="0" smtClean="0">
                <a:solidFill>
                  <a:schemeClr val="tx1"/>
                </a:solidFill>
                <a:effectLst/>
                <a:latin typeface="+mn-lt"/>
                <a:ea typeface="+mn-ea"/>
                <a:cs typeface="+mn-cs"/>
              </a:rPr>
              <a:t>= 3.125, p &lt; .005, text condition: t</a:t>
            </a:r>
            <a:r>
              <a:rPr lang="en-GB" sz="1200" kern="1200" baseline="-25000" dirty="0" smtClean="0">
                <a:solidFill>
                  <a:schemeClr val="tx1"/>
                </a:solidFill>
                <a:effectLst/>
                <a:latin typeface="+mn-lt"/>
                <a:ea typeface="+mn-ea"/>
                <a:cs typeface="+mn-cs"/>
              </a:rPr>
              <a:t>(1,72)</a:t>
            </a:r>
            <a:r>
              <a:rPr lang="en-GB" sz="1200" kern="1200" dirty="0" smtClean="0">
                <a:solidFill>
                  <a:schemeClr val="tx1"/>
                </a:solidFill>
                <a:effectLst/>
                <a:latin typeface="+mn-lt"/>
                <a:ea typeface="+mn-ea"/>
                <a:cs typeface="+mn-cs"/>
              </a:rPr>
              <a:t>=5.082, p &lt; .0001). These tendencies can be explained by the absence of input material but also probably by a more mundane reason: it was the second time that the respondents had to perform the free description task. Regardless of the experimental condition, respondents’ fatigue is thus likely to explain that the mean length of the post-test productions (for each experimental condition) remains lower than the mean length of the productions by the control group in the pre-test.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31</a:t>
            </a:fld>
            <a:endParaRPr lang="fr-FR"/>
          </a:p>
        </p:txBody>
      </p:sp>
    </p:spTree>
    <p:extLst>
      <p:ext uri="{BB962C8B-B14F-4D97-AF65-F5344CB8AC3E}">
        <p14:creationId xmlns:p14="http://schemas.microsoft.com/office/powerpoint/2010/main" val="21274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A second dimension that might have an impact on the productions of the participants is the lexical influence of the input text. To measure this influence, we derived the degree of lexical overlap between the experimental text and the free descriptions by calculating the number of similar lexical items divided by the total number of words of the text. Though each experimental group shows a minimal degree of lexical overlap with the input text (even the groups that did not view it at all), the results suggest that the answers of the participants who were exposed to the input text (full condition and text condition) show a higher degree of lexical overlap with the input text.</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32</a:t>
            </a:fld>
            <a:endParaRPr lang="fr-FR"/>
          </a:p>
        </p:txBody>
      </p:sp>
    </p:spTree>
    <p:extLst>
      <p:ext uri="{BB962C8B-B14F-4D97-AF65-F5344CB8AC3E}">
        <p14:creationId xmlns:p14="http://schemas.microsoft.com/office/powerpoint/2010/main" val="331866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A better understanding</a:t>
            </a:r>
            <a:r>
              <a:rPr lang="en-GB" sz="1200" kern="1200" baseline="0" dirty="0" smtClean="0">
                <a:solidFill>
                  <a:schemeClr val="tx1"/>
                </a:solidFill>
                <a:effectLst/>
                <a:latin typeface="+mn-lt"/>
                <a:ea typeface="+mn-ea"/>
                <a:cs typeface="+mn-cs"/>
              </a:rPr>
              <a:t>  of the role and functions of metaphors in political discourse a key question to our </a:t>
            </a:r>
            <a:r>
              <a:rPr lang="en-GB" sz="1200" kern="1200" baseline="0" dirty="0" err="1" smtClean="0">
                <a:solidFill>
                  <a:schemeClr val="tx1"/>
                </a:solidFill>
                <a:effectLst/>
                <a:latin typeface="+mn-lt"/>
                <a:ea typeface="+mn-ea"/>
                <a:cs typeface="+mn-cs"/>
              </a:rPr>
              <a:t>udnerstanding</a:t>
            </a:r>
            <a:r>
              <a:rPr lang="en-GB" sz="1200" kern="1200" baseline="0" dirty="0" smtClean="0">
                <a:solidFill>
                  <a:schemeClr val="tx1"/>
                </a:solidFill>
                <a:effectLst/>
                <a:latin typeface="+mn-lt"/>
                <a:ea typeface="+mn-ea"/>
                <a:cs typeface="+mn-cs"/>
              </a:rPr>
              <a:t> of political interactions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Metaphors can thus be found in our daily life, including our political life. Yet in this domain, the political impact of metaphors is often taken for granted. Therefore a more global understanding of what this political impact could consist of is needed to further the current research agenda. As </a:t>
            </a:r>
            <a:r>
              <a:rPr lang="en-GB" sz="1200" kern="1200" dirty="0" err="1" smtClean="0">
                <a:solidFill>
                  <a:schemeClr val="tx1"/>
                </a:solidFill>
                <a:effectLst/>
                <a:latin typeface="+mn-lt"/>
                <a:ea typeface="+mn-ea"/>
                <a:cs typeface="+mn-cs"/>
              </a:rPr>
              <a:t>Koller</a:t>
            </a:r>
            <a:r>
              <a:rPr lang="en-GB" sz="1200" kern="1200" dirty="0" smtClean="0">
                <a:solidFill>
                  <a:schemeClr val="tx1"/>
                </a:solidFill>
                <a:effectLst/>
                <a:latin typeface="+mn-lt"/>
                <a:ea typeface="+mn-ea"/>
                <a:cs typeface="+mn-cs"/>
              </a:rPr>
              <a:t> (</a:t>
            </a:r>
            <a:r>
              <a:rPr lang="en-GB" sz="1200" u="none" strike="noStrike" kern="1200" dirty="0" smtClean="0">
                <a:solidFill>
                  <a:schemeClr val="tx1"/>
                </a:solidFill>
                <a:effectLst/>
                <a:latin typeface="+mn-lt"/>
                <a:ea typeface="+mn-ea"/>
                <a:cs typeface="+mn-cs"/>
                <a:hlinkClick r:id="rId3" action="ppaction://hlinkfile" tooltip="Koller, 2009 #3402"/>
              </a:rPr>
              <a:t>2009, 121</a:t>
            </a:r>
            <a:r>
              <a:rPr lang="en-GB" sz="1200" kern="1200" dirty="0" smtClean="0">
                <a:solidFill>
                  <a:schemeClr val="tx1"/>
                </a:solidFill>
                <a:effectLst/>
                <a:latin typeface="+mn-lt"/>
                <a:ea typeface="+mn-ea"/>
                <a:cs typeface="+mn-cs"/>
              </a:rPr>
              <a:t>) puts it: “metaphor helps construct particular aspects of reality and reproduce (or subvert) dominant schemas.” To be able to account for how metaphors, through discourses, actively shape the political reality, it is important to look at the relationships between metaphorical discourses and their environment. </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3</a:t>
            </a:fld>
            <a:endParaRPr lang="fr-FR"/>
          </a:p>
        </p:txBody>
      </p:sp>
    </p:spTree>
    <p:extLst>
      <p:ext uri="{BB962C8B-B14F-4D97-AF65-F5344CB8AC3E}">
        <p14:creationId xmlns:p14="http://schemas.microsoft.com/office/powerpoint/2010/main" val="3135054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second dimension that might have an impact on the productions of the participants is the lexical influence of the input text. To measure this influence, we derived the degree of lexical overlap between the experimental text and the free descriptions by calculating the number of similar lexical items divided by the total number of words of the text. Though each experimental group shows a minimal degree of lexical overlap with the input text (even the groups that did not view it at all), the results suggest that the answers of the participants who were exposed to the input text (full condition and text condition) show a higher degree of lexical overlap with the input text.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33</a:t>
            </a:fld>
            <a:endParaRPr lang="fr-FR"/>
          </a:p>
        </p:txBody>
      </p:sp>
    </p:spTree>
    <p:extLst>
      <p:ext uri="{BB962C8B-B14F-4D97-AF65-F5344CB8AC3E}">
        <p14:creationId xmlns:p14="http://schemas.microsoft.com/office/powerpoint/2010/main" val="2873868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one-way ANOVA with the degree of lexical overlap as dependent variable and the experimental conditions as independent variable confirms that this lexical impact of the input text on the answers of the participants is significant (F</a:t>
            </a:r>
            <a:r>
              <a:rPr lang="en-GB" sz="1200" kern="1200" baseline="-25000" dirty="0" smtClean="0">
                <a:solidFill>
                  <a:schemeClr val="tx1"/>
                </a:solidFill>
                <a:effectLst/>
                <a:latin typeface="+mn-lt"/>
                <a:ea typeface="+mn-ea"/>
                <a:cs typeface="+mn-cs"/>
              </a:rPr>
              <a:t>(3,489)</a:t>
            </a:r>
            <a:r>
              <a:rPr lang="en-GB" sz="1200" kern="1200" dirty="0" smtClean="0">
                <a:solidFill>
                  <a:schemeClr val="tx1"/>
                </a:solidFill>
                <a:effectLst/>
                <a:latin typeface="+mn-lt"/>
                <a:ea typeface="+mn-ea"/>
                <a:cs typeface="+mn-cs"/>
              </a:rPr>
              <a:t>= 6.502, p &lt; .001), confirming that reading the text does have an influence on the participants’ descriptions. Further post-hoc comparisons show that only the differences between the control condition and the text condition, on the one hand, and between the image condition and the text condition, on the other hand, are significant (respectively p &lt; .001 and p &lt; .01). This lexical influence of the text disappears in the post-test however, as suggested by Table 8. This tendency is confirmed by a one-way ANOVA with the degree of lexical overlap as dependent variable and the experimental conditions as independent variable (F</a:t>
            </a:r>
            <a:r>
              <a:rPr lang="en-GB" sz="1200" kern="1200" baseline="-25000" dirty="0" smtClean="0">
                <a:solidFill>
                  <a:schemeClr val="tx1"/>
                </a:solidFill>
                <a:effectLst/>
                <a:latin typeface="+mn-lt"/>
                <a:ea typeface="+mn-ea"/>
                <a:cs typeface="+mn-cs"/>
              </a:rPr>
              <a:t>(3,295)</a:t>
            </a:r>
            <a:r>
              <a:rPr lang="en-GB" sz="1200" kern="1200" dirty="0" smtClean="0">
                <a:solidFill>
                  <a:schemeClr val="tx1"/>
                </a:solidFill>
                <a:effectLst/>
                <a:latin typeface="+mn-lt"/>
                <a:ea typeface="+mn-ea"/>
                <a:cs typeface="+mn-cs"/>
              </a:rPr>
              <a:t>= .922, p=.430.).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34</a:t>
            </a:fld>
            <a:endParaRPr lang="fr-FR"/>
          </a:p>
        </p:txBody>
      </p:sp>
    </p:spTree>
    <p:extLst>
      <p:ext uri="{BB962C8B-B14F-4D97-AF65-F5344CB8AC3E}">
        <p14:creationId xmlns:p14="http://schemas.microsoft.com/office/powerpoint/2010/main" val="3202630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the input text appears to lexically influence the descriptions of the participants in the pre-test, it should be noted that the mean lexical coverage of the text remains relatively low. This suggests that the participants did not merely reproduce the textual information, but rather that the text contained words which are typical of political language in general. This interpretation seems to be confirmed by the lexical coverage observed in the post-test, which turns out to be higher for each experimental condition, even though the participants were not submitted to any form of input material at this stage of the experiment.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35</a:t>
            </a:fld>
            <a:endParaRPr lang="fr-FR"/>
          </a:p>
        </p:txBody>
      </p:sp>
    </p:spTree>
    <p:extLst>
      <p:ext uri="{BB962C8B-B14F-4D97-AF65-F5344CB8AC3E}">
        <p14:creationId xmlns:p14="http://schemas.microsoft.com/office/powerpoint/2010/main" val="3679379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the input text appears to lexically influence the descriptions of the participants in the pre-test, it should be noted that the mean lexical coverage of the text remains relatively low. This suggests that the participants did not merely reproduce the textual information, but rather that the text contained words which are typical of political language in general. This interpretation seems to be confirmed by the lexical coverage observed in the post-test, which turns out to be higher for each experimental condition, even though the participants were not submitted to any form of input material at this stage of the experiment.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36</a:t>
            </a:fld>
            <a:endParaRPr lang="fr-FR"/>
          </a:p>
        </p:txBody>
      </p:sp>
    </p:spTree>
    <p:extLst>
      <p:ext uri="{BB962C8B-B14F-4D97-AF65-F5344CB8AC3E}">
        <p14:creationId xmlns:p14="http://schemas.microsoft.com/office/powerpoint/2010/main" val="3558522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Keyword analysis is a standard function of the software Wordsmith Tools 6 (Scott 2012), aiming at comparing two text corpora and extracting the lexical items that are prominently present in one of the corpus in comparison to the other. In order to determine to what extent the participants that had been exposed to input material talked differently about Belgian federalism, various keyword analyses have been performed using the control condition corpus as reference corpus. The results of these analyses are summarized in the tables 10 to 12 for the pre-test descriptions and tables 13 to 15 for the post-test descriptions.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blue-printed words are the words that are significantly more frequent in the reference corpus (control condition corpus). The red-printed words are the words that are significantly more frequent in the corpora that were compared to it (respectively the full condition corpus in table 10, the image condition corpus in table 11 and the text condition corpus in table 12). The level of significance has been calculated on the basis of log-likelihood ratio and has been set at 0.05. </a:t>
            </a:r>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37</a:t>
            </a:fld>
            <a:endParaRPr lang="fr-FR"/>
          </a:p>
        </p:txBody>
      </p:sp>
    </p:spTree>
    <p:extLst>
      <p:ext uri="{BB962C8B-B14F-4D97-AF65-F5344CB8AC3E}">
        <p14:creationId xmlns:p14="http://schemas.microsoft.com/office/powerpoint/2010/main" val="3318665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We</a:t>
            </a:r>
            <a:r>
              <a:rPr lang="fr-FR" dirty="0" smtClean="0"/>
              <a:t> </a:t>
            </a:r>
            <a:r>
              <a:rPr lang="fr-FR" dirty="0" err="1" smtClean="0"/>
              <a:t>collected</a:t>
            </a:r>
            <a:r>
              <a:rPr lang="fr-FR" dirty="0" smtClean="0"/>
              <a:t> the </a:t>
            </a:r>
            <a:r>
              <a:rPr lang="fr-FR" dirty="0" err="1" smtClean="0"/>
              <a:t>anwers</a:t>
            </a:r>
            <a:r>
              <a:rPr lang="fr-FR" dirty="0" smtClean="0"/>
              <a:t> of the </a:t>
            </a:r>
            <a:r>
              <a:rPr lang="fr-FR" dirty="0" err="1" smtClean="0"/>
              <a:t>particpants</a:t>
            </a:r>
            <a:r>
              <a:rPr lang="fr-FR" dirty="0" smtClean="0"/>
              <a:t> </a:t>
            </a:r>
            <a:r>
              <a:rPr lang="fr-FR" dirty="0" err="1" smtClean="0"/>
              <a:t>from</a:t>
            </a:r>
            <a:r>
              <a:rPr lang="fr-FR" dirty="0" smtClean="0"/>
              <a:t> the </a:t>
            </a:r>
            <a:r>
              <a:rPr lang="fr-FR" dirty="0" err="1" smtClean="0"/>
              <a:t>different</a:t>
            </a:r>
            <a:r>
              <a:rPr lang="fr-FR" dirty="0" smtClean="0"/>
              <a:t> </a:t>
            </a:r>
            <a:r>
              <a:rPr lang="fr-FR" dirty="0" err="1" smtClean="0"/>
              <a:t>xp</a:t>
            </a:r>
            <a:r>
              <a:rPr lang="fr-FR" dirty="0" smtClean="0"/>
              <a:t> conditions and </a:t>
            </a:r>
            <a:r>
              <a:rPr lang="fr-FR" dirty="0" err="1" smtClean="0"/>
              <a:t>concatenated</a:t>
            </a:r>
            <a:r>
              <a:rPr lang="fr-FR" baseline="0" dirty="0" smtClean="0"/>
              <a:t> </a:t>
            </a:r>
            <a:r>
              <a:rPr lang="fr-FR" baseline="0" dirty="0" err="1" smtClean="0"/>
              <a:t>them</a:t>
            </a:r>
            <a:r>
              <a:rPr lang="fr-FR" baseline="0" dirty="0" smtClean="0"/>
              <a:t> </a:t>
            </a:r>
            <a:r>
              <a:rPr lang="fr-FR" baseline="0" dirty="0" err="1" smtClean="0"/>
              <a:t>into</a:t>
            </a:r>
            <a:r>
              <a:rPr lang="fr-FR" baseline="0" dirty="0" smtClean="0"/>
              <a:t> 8 </a:t>
            </a:r>
            <a:r>
              <a:rPr lang="fr-FR" baseline="0" dirty="0" err="1" smtClean="0"/>
              <a:t>different</a:t>
            </a:r>
            <a:r>
              <a:rPr lang="fr-FR" baseline="0" dirty="0" smtClean="0"/>
              <a:t> </a:t>
            </a:r>
            <a:r>
              <a:rPr lang="fr-FR" baseline="0" dirty="0" err="1" smtClean="0"/>
              <a:t>subcorpora</a:t>
            </a:r>
            <a:r>
              <a:rPr lang="fr-FR" baseline="0" dirty="0" smtClean="0"/>
              <a:t> and </a:t>
            </a:r>
            <a:r>
              <a:rPr lang="fr-FR" baseline="0" dirty="0" err="1" smtClean="0"/>
              <a:t>then</a:t>
            </a:r>
            <a:r>
              <a:rPr lang="fr-FR" baseline="0" dirty="0" smtClean="0"/>
              <a:t> </a:t>
            </a:r>
            <a:r>
              <a:rPr lang="fr-FR" baseline="0" dirty="0" err="1" smtClean="0"/>
              <a:t>perfomed</a:t>
            </a:r>
            <a:r>
              <a:rPr lang="fr-FR" baseline="0" dirty="0" smtClean="0"/>
              <a:t> 2 </a:t>
            </a:r>
            <a:r>
              <a:rPr lang="fr-FR" baseline="0" dirty="0" err="1" smtClean="0"/>
              <a:t>kinds</a:t>
            </a:r>
            <a:r>
              <a:rPr lang="fr-FR" baseline="0" dirty="0" smtClean="0"/>
              <a:t> of </a:t>
            </a:r>
            <a:r>
              <a:rPr lang="fr-FR" baseline="0" dirty="0" smtClean="0"/>
              <a:t>analyses</a:t>
            </a:r>
          </a:p>
          <a:p>
            <a:endParaRPr lang="fr-FR" baseline="0" dirty="0" smtClean="0"/>
          </a:p>
          <a:p>
            <a:r>
              <a:rPr lang="en-US" sz="1200" kern="1200" dirty="0" smtClean="0">
                <a:solidFill>
                  <a:schemeClr val="tx1"/>
                </a:solidFill>
                <a:effectLst/>
                <a:latin typeface="+mn-lt"/>
                <a:ea typeface="+mn-ea"/>
                <a:cs typeface="+mn-cs"/>
              </a:rPr>
              <a:t>Keyword analysis is a standard function of the software Wordsmith Tools 6 (Scott 2012), aiming at comparing two text corpora and extracting the lexical items that are prominently present in one of the corpus in comparison to the other. In order to determine to what extent the participants that had been exposed to input material talked differently about Belgian federalism, various keyword analyses have been performed using the control condition corpus as reference corpus. The results of these analyses are summarized in the tables 10 to 12 for the pre-test descriptions and tables 13 to 15 for the post-test descriptions.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blue-printed words are the words that are significantly more frequent in the reference corpus (control condition corpus). The red-printed words are the words that are significantly more frequent in the corpora that were compared to it (respectively the full condition corpus in table 10, the image condition corpus in table 11 and the text condition corpus in table 12). The level of significance has been calculated on the basis of log-likelihood ratio and has been set at 0.05. </a:t>
            </a:r>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46</a:t>
            </a:fld>
            <a:endParaRPr lang="fr-FR"/>
          </a:p>
        </p:txBody>
      </p:sp>
    </p:spTree>
    <p:extLst>
      <p:ext uri="{BB962C8B-B14F-4D97-AF65-F5344CB8AC3E}">
        <p14:creationId xmlns:p14="http://schemas.microsoft.com/office/powerpoint/2010/main" val="3396376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Keyword </a:t>
            </a:r>
            <a:r>
              <a:rPr lang="fr-FR" dirty="0" err="1" smtClean="0"/>
              <a:t>analysis</a:t>
            </a:r>
            <a:r>
              <a:rPr lang="fr-FR" dirty="0" smtClean="0"/>
              <a:t> </a:t>
            </a:r>
            <a:r>
              <a:rPr lang="fr-FR" dirty="0" err="1" smtClean="0"/>
              <a:t>performed</a:t>
            </a:r>
            <a:r>
              <a:rPr lang="fr-FR" dirty="0" smtClean="0"/>
              <a:t> </a:t>
            </a:r>
            <a:r>
              <a:rPr lang="fr-FR" dirty="0" err="1" smtClean="0"/>
              <a:t>using</a:t>
            </a:r>
            <a:r>
              <a:rPr lang="fr-FR" dirty="0" smtClean="0"/>
              <a:t> </a:t>
            </a:r>
            <a:r>
              <a:rPr lang="fr-FR" dirty="0" err="1" smtClean="0"/>
              <a:t>Worsmith</a:t>
            </a:r>
            <a:r>
              <a:rPr lang="fr-FR" dirty="0" smtClean="0"/>
              <a:t> </a:t>
            </a:r>
            <a:r>
              <a:rPr lang="fr-FR" dirty="0" err="1" smtClean="0"/>
              <a:t>tools</a:t>
            </a:r>
            <a:r>
              <a:rPr lang="fr-FR" dirty="0" smtClean="0"/>
              <a:t> (corpus</a:t>
            </a:r>
            <a:r>
              <a:rPr lang="fr-FR" baseline="0" dirty="0" smtClean="0"/>
              <a:t> processor software)</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47</a:t>
            </a:fld>
            <a:endParaRPr lang="fr-FR"/>
          </a:p>
        </p:txBody>
      </p:sp>
    </p:spTree>
    <p:extLst>
      <p:ext uri="{BB962C8B-B14F-4D97-AF65-F5344CB8AC3E}">
        <p14:creationId xmlns:p14="http://schemas.microsoft.com/office/powerpoint/2010/main" val="3309531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results of the keyword analyses suggest that the exposure to the input material, be it the textual material, the visual material or both, tend to significantly use different words in their own descriptions of Belgian federalism. However, more fine-grained analysis might suggest that the diverging nature of their descriptions is directly related to the type of material they have been exposed to (</a:t>
            </a:r>
            <a:r>
              <a:rPr lang="en-US" sz="1200" kern="1200" dirty="0" err="1" smtClean="0">
                <a:solidFill>
                  <a:schemeClr val="tx1"/>
                </a:solidFill>
                <a:effectLst/>
                <a:latin typeface="+mn-lt"/>
                <a:ea typeface="+mn-ea"/>
                <a:cs typeface="+mn-cs"/>
              </a:rPr>
              <a:t>furhter</a:t>
            </a:r>
            <a:r>
              <a:rPr lang="en-US" sz="1200" kern="1200" dirty="0" smtClean="0">
                <a:solidFill>
                  <a:schemeClr val="tx1"/>
                </a:solidFill>
                <a:effectLst/>
                <a:latin typeface="+mn-lt"/>
                <a:ea typeface="+mn-ea"/>
                <a:cs typeface="+mn-cs"/>
              </a:rPr>
              <a:t> work).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49</a:t>
            </a:fld>
            <a:endParaRPr lang="fr-FR"/>
          </a:p>
        </p:txBody>
      </p:sp>
    </p:spTree>
    <p:extLst>
      <p:ext uri="{BB962C8B-B14F-4D97-AF65-F5344CB8AC3E}">
        <p14:creationId xmlns:p14="http://schemas.microsoft.com/office/powerpoint/2010/main" val="3127860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50</a:t>
            </a:fld>
            <a:endParaRPr lang="fr-FR"/>
          </a:p>
        </p:txBody>
      </p:sp>
    </p:spTree>
    <p:extLst>
      <p:ext uri="{BB962C8B-B14F-4D97-AF65-F5344CB8AC3E}">
        <p14:creationId xmlns:p14="http://schemas.microsoft.com/office/powerpoint/2010/main" val="4080586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results of the keyword analyses suggest that the exposure to the input material leads to a significantly different use of words. However, in order to qualify the more specific influence of the Tetris metaphor, we wanted to assess to what extent exposure to this metaphor might lead the participants to differently frame their description of Belgian federalism. To this end, we performed a semi-automatic content analysis based on the possible interpretations of the Tetris metaphor discussed in section 3.2 above.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51</a:t>
            </a:fld>
            <a:endParaRPr lang="fr-FR"/>
          </a:p>
        </p:txBody>
      </p:sp>
    </p:spTree>
    <p:extLst>
      <p:ext uri="{BB962C8B-B14F-4D97-AF65-F5344CB8AC3E}">
        <p14:creationId xmlns:p14="http://schemas.microsoft.com/office/powerpoint/2010/main" val="331866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 </a:t>
            </a:r>
            <a:r>
              <a:rPr lang="fr-FR" dirty="0" err="1" smtClean="0"/>
              <a:t>what</a:t>
            </a:r>
            <a:r>
              <a:rPr lang="fr-FR" dirty="0" smtClean="0"/>
              <a:t> </a:t>
            </a:r>
            <a:r>
              <a:rPr lang="fr-FR" dirty="0" err="1" smtClean="0"/>
              <a:t>linguists</a:t>
            </a:r>
            <a:r>
              <a:rPr lang="fr-FR" dirty="0" smtClean="0"/>
              <a:t> do </a:t>
            </a:r>
            <a:r>
              <a:rPr lang="fr-FR" dirty="0" err="1" smtClean="0"/>
              <a:t>islooking</a:t>
            </a:r>
            <a:r>
              <a:rPr lang="fr-FR" baseline="0" dirty="0" smtClean="0"/>
              <a:t> </a:t>
            </a:r>
            <a:r>
              <a:rPr lang="fr-FR" baseline="0" dirty="0" err="1" smtClean="0"/>
              <a:t>at</a:t>
            </a:r>
            <a:r>
              <a:rPr lang="fr-FR" baseline="0" dirty="0" smtClean="0"/>
              <a:t> </a:t>
            </a:r>
            <a:r>
              <a:rPr lang="fr-FR" baseline="0" dirty="0" err="1" smtClean="0"/>
              <a:t>metaphors</a:t>
            </a:r>
            <a:r>
              <a:rPr lang="fr-FR" baseline="0" dirty="0" smtClean="0"/>
              <a:t> in </a:t>
            </a:r>
            <a:r>
              <a:rPr lang="fr-FR" baseline="0" dirty="0" err="1" smtClean="0"/>
              <a:t>discourse</a:t>
            </a:r>
            <a:r>
              <a:rPr lang="fr-FR" baseline="0" dirty="0" smtClean="0"/>
              <a:t>, and</a:t>
            </a:r>
            <a:r>
              <a:rPr lang="fr-FR" dirty="0" smtClean="0"/>
              <a:t> </a:t>
            </a:r>
            <a:r>
              <a:rPr lang="fr-FR" dirty="0" err="1" smtClean="0"/>
              <a:t>making</a:t>
            </a:r>
            <a:r>
              <a:rPr lang="fr-FR" dirty="0" smtClean="0"/>
              <a:t> </a:t>
            </a:r>
            <a:r>
              <a:rPr lang="fr-FR" dirty="0" err="1" smtClean="0"/>
              <a:t>hypotheses</a:t>
            </a:r>
            <a:r>
              <a:rPr lang="fr-FR" dirty="0" smtClean="0"/>
              <a:t> about</a:t>
            </a:r>
            <a:r>
              <a:rPr lang="fr-FR" baseline="0" dirty="0" smtClean="0"/>
              <a:t> how </a:t>
            </a:r>
            <a:r>
              <a:rPr lang="fr-FR" baseline="0" dirty="0" err="1" smtClean="0"/>
              <a:t>their</a:t>
            </a:r>
            <a:r>
              <a:rPr lang="fr-FR" baseline="0" dirty="0" smtClean="0"/>
              <a:t> are </a:t>
            </a:r>
            <a:r>
              <a:rPr lang="fr-FR" baseline="0" dirty="0" err="1" smtClean="0"/>
              <a:t>perceived</a:t>
            </a:r>
            <a:r>
              <a:rPr lang="fr-FR" baseline="0" dirty="0" smtClean="0"/>
              <a:t> by the audience</a:t>
            </a:r>
          </a:p>
          <a:p>
            <a:endParaRPr lang="fr-FR" dirty="0" smtClean="0"/>
          </a:p>
          <a:p>
            <a:r>
              <a:rPr lang="fr-FR" dirty="0" err="1" smtClean="0"/>
              <a:t>Political</a:t>
            </a:r>
            <a:r>
              <a:rPr lang="fr-FR" dirty="0" smtClean="0"/>
              <a:t> </a:t>
            </a:r>
            <a:r>
              <a:rPr lang="fr-FR" dirty="0" err="1" smtClean="0"/>
              <a:t>scientists</a:t>
            </a:r>
            <a:r>
              <a:rPr lang="fr-FR" dirty="0" smtClean="0"/>
              <a:t> do not </a:t>
            </a:r>
            <a:r>
              <a:rPr lang="fr-FR" dirty="0" err="1" smtClean="0"/>
              <a:t>even</a:t>
            </a:r>
            <a:r>
              <a:rPr lang="fr-FR" dirty="0" smtClean="0"/>
              <a:t> care about </a:t>
            </a:r>
            <a:r>
              <a:rPr lang="fr-FR" dirty="0" err="1" smtClean="0"/>
              <a:t>metaphors</a:t>
            </a:r>
            <a:r>
              <a:rPr lang="fr-FR" dirty="0" smtClean="0"/>
              <a:t>. And </a:t>
            </a:r>
            <a:r>
              <a:rPr lang="fr-FR" dirty="0" err="1" smtClean="0"/>
              <a:t>this</a:t>
            </a:r>
            <a:r>
              <a:rPr lang="fr-FR" dirty="0" smtClean="0"/>
              <a:t> </a:t>
            </a:r>
            <a:r>
              <a:rPr lang="fr-FR" dirty="0" err="1" smtClean="0"/>
              <a:t>is</a:t>
            </a:r>
            <a:r>
              <a:rPr lang="fr-FR" baseline="0" dirty="0" smtClean="0"/>
              <a:t> </a:t>
            </a:r>
            <a:r>
              <a:rPr lang="fr-FR" baseline="0" dirty="0" err="1" smtClean="0"/>
              <a:t>quite</a:t>
            </a:r>
            <a:r>
              <a:rPr lang="fr-FR" baseline="0" dirty="0" smtClean="0"/>
              <a:t> a </a:t>
            </a:r>
            <a:r>
              <a:rPr lang="fr-FR" baseline="0" dirty="0" err="1" smtClean="0"/>
              <a:t>problem</a:t>
            </a:r>
            <a:r>
              <a:rPr lang="fr-FR" baseline="0" dirty="0" smtClean="0"/>
              <a:t> </a:t>
            </a:r>
            <a:r>
              <a:rPr lang="fr-FR" baseline="0" dirty="0" err="1" smtClean="0"/>
              <a:t>considering</a:t>
            </a:r>
            <a:r>
              <a:rPr lang="fr-FR" baseline="0" dirty="0" smtClean="0"/>
              <a:t> </a:t>
            </a:r>
            <a:r>
              <a:rPr lang="fr-FR" baseline="0" dirty="0" err="1" smtClean="0"/>
              <a:t>that</a:t>
            </a:r>
            <a:r>
              <a:rPr lang="fr-FR" baseline="0" dirty="0" smtClean="0"/>
              <a:t> </a:t>
            </a:r>
            <a:r>
              <a:rPr lang="fr-FR" baseline="0" dirty="0" err="1" smtClean="0"/>
              <a:t>linguist</a:t>
            </a:r>
            <a:r>
              <a:rPr lang="fr-FR" baseline="0" dirty="0" smtClean="0"/>
              <a:t> are </a:t>
            </a:r>
            <a:r>
              <a:rPr lang="fr-FR" baseline="0" dirty="0" err="1" smtClean="0"/>
              <a:t>primarily</a:t>
            </a:r>
            <a:r>
              <a:rPr lang="fr-FR" baseline="0" dirty="0" smtClean="0"/>
              <a:t> </a:t>
            </a:r>
            <a:r>
              <a:rPr lang="fr-FR" baseline="0" dirty="0" err="1" smtClean="0"/>
              <a:t>interested</a:t>
            </a:r>
            <a:r>
              <a:rPr lang="fr-FR" baseline="0" dirty="0" smtClean="0"/>
              <a:t> in </a:t>
            </a:r>
            <a:r>
              <a:rPr lang="fr-FR" baseline="0" dirty="0" err="1" smtClean="0"/>
              <a:t>political</a:t>
            </a:r>
            <a:r>
              <a:rPr lang="fr-FR" baseline="0" dirty="0" smtClean="0"/>
              <a:t> </a:t>
            </a:r>
            <a:r>
              <a:rPr lang="fr-FR" baseline="0" dirty="0" err="1" smtClean="0"/>
              <a:t>discourse</a:t>
            </a:r>
            <a:endParaRPr lang="fr-FR" baseline="0" dirty="0" smtClean="0"/>
          </a:p>
          <a:p>
            <a:r>
              <a:rPr lang="fr-FR" baseline="0" dirty="0" err="1" smtClean="0"/>
              <a:t>Sometimes</a:t>
            </a:r>
            <a:r>
              <a:rPr lang="fr-FR" baseline="0" dirty="0" smtClean="0"/>
              <a:t> </a:t>
            </a:r>
            <a:r>
              <a:rPr lang="fr-FR" baseline="0" dirty="0" err="1" smtClean="0"/>
              <a:t>quite</a:t>
            </a:r>
            <a:r>
              <a:rPr lang="fr-FR" baseline="0" dirty="0" smtClean="0"/>
              <a:t> </a:t>
            </a:r>
            <a:r>
              <a:rPr lang="fr-FR" baseline="0" dirty="0" err="1" smtClean="0"/>
              <a:t>disturbing</a:t>
            </a:r>
            <a:r>
              <a:rPr lang="fr-FR" baseline="0" dirty="0" smtClean="0"/>
              <a:t> to </a:t>
            </a:r>
            <a:r>
              <a:rPr lang="fr-FR" baseline="0" dirty="0" err="1" smtClean="0"/>
              <a:t>see</a:t>
            </a:r>
            <a:r>
              <a:rPr lang="fr-FR" baseline="0" dirty="0" smtClean="0"/>
              <a:t> to </a:t>
            </a:r>
            <a:r>
              <a:rPr lang="fr-FR" baseline="0" dirty="0" err="1" smtClean="0"/>
              <a:t>see</a:t>
            </a:r>
            <a:r>
              <a:rPr lang="fr-FR" baseline="0" dirty="0" smtClean="0"/>
              <a:t> </a:t>
            </a:r>
            <a:r>
              <a:rPr lang="fr-FR" baseline="0" dirty="0" err="1" smtClean="0"/>
              <a:t>that</a:t>
            </a:r>
            <a:r>
              <a:rPr lang="fr-FR" baseline="0" dirty="0" smtClean="0"/>
              <a:t> </a:t>
            </a:r>
            <a:r>
              <a:rPr lang="fr-FR" baseline="0" dirty="0" err="1" smtClean="0"/>
              <a:t>linguists</a:t>
            </a:r>
            <a:r>
              <a:rPr lang="fr-FR" baseline="0" dirty="0" smtClean="0"/>
              <a:t> </a:t>
            </a:r>
            <a:r>
              <a:rPr lang="fr-FR" baseline="0" dirty="0" err="1" smtClean="0"/>
              <a:t>often</a:t>
            </a:r>
            <a:r>
              <a:rPr lang="fr-FR" baseline="0" dirty="0" smtClean="0"/>
              <a:t> </a:t>
            </a:r>
            <a:r>
              <a:rPr lang="fr-FR" baseline="0" dirty="0" err="1" smtClean="0"/>
              <a:t>seem</a:t>
            </a:r>
            <a:r>
              <a:rPr lang="fr-FR" baseline="0" dirty="0" smtClean="0"/>
              <a:t> to </a:t>
            </a:r>
            <a:r>
              <a:rPr lang="fr-FR" baseline="0" dirty="0" err="1" smtClean="0"/>
              <a:t>be</a:t>
            </a:r>
            <a:r>
              <a:rPr lang="fr-FR" baseline="0" dirty="0" smtClean="0"/>
              <a:t> more </a:t>
            </a:r>
            <a:r>
              <a:rPr lang="fr-FR" baseline="0" dirty="0" err="1" smtClean="0"/>
              <a:t>interested</a:t>
            </a:r>
            <a:r>
              <a:rPr lang="fr-FR" baseline="0" dirty="0" smtClean="0"/>
              <a:t> by </a:t>
            </a:r>
            <a:r>
              <a:rPr lang="fr-FR" baseline="0" dirty="0" err="1" smtClean="0"/>
              <a:t>political</a:t>
            </a:r>
            <a:r>
              <a:rPr lang="fr-FR" baseline="0" dirty="0" smtClean="0"/>
              <a:t> </a:t>
            </a:r>
            <a:r>
              <a:rPr lang="fr-FR" baseline="0" dirty="0" err="1" smtClean="0"/>
              <a:t>discourse</a:t>
            </a:r>
            <a:r>
              <a:rPr lang="fr-FR" baseline="0" dirty="0" smtClean="0"/>
              <a:t> </a:t>
            </a:r>
            <a:r>
              <a:rPr lang="fr-FR" baseline="0" dirty="0" err="1" smtClean="0"/>
              <a:t>than</a:t>
            </a:r>
            <a:r>
              <a:rPr lang="fr-FR" baseline="0" dirty="0" smtClean="0"/>
              <a:t> </a:t>
            </a:r>
            <a:r>
              <a:rPr lang="fr-FR" baseline="0" dirty="0" err="1" smtClean="0"/>
              <a:t>political</a:t>
            </a:r>
            <a:r>
              <a:rPr lang="fr-FR" baseline="0" dirty="0" smtClean="0"/>
              <a:t> </a:t>
            </a:r>
            <a:r>
              <a:rPr lang="fr-FR" baseline="0" dirty="0" err="1" smtClean="0"/>
              <a:t>scientists</a:t>
            </a:r>
            <a:r>
              <a:rPr lang="fr-FR" baseline="0" dirty="0" smtClean="0"/>
              <a:t> </a:t>
            </a:r>
            <a:r>
              <a:rPr lang="fr-FR" baseline="0" dirty="0" err="1" smtClean="0"/>
              <a:t>themesleves</a:t>
            </a:r>
            <a:r>
              <a:rPr lang="fr-FR" baseline="0" dirty="0" smtClean="0"/>
              <a:t>, but </a:t>
            </a:r>
            <a:r>
              <a:rPr lang="fr-FR" baseline="0" dirty="0" err="1" smtClean="0"/>
              <a:t>anyway</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5</a:t>
            </a:fld>
            <a:endParaRPr lang="fr-FR"/>
          </a:p>
        </p:txBody>
      </p:sp>
    </p:spTree>
    <p:extLst>
      <p:ext uri="{BB962C8B-B14F-4D97-AF65-F5344CB8AC3E}">
        <p14:creationId xmlns:p14="http://schemas.microsoft.com/office/powerpoint/2010/main" val="3135054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Firstly, Tetris is a </a:t>
            </a:r>
            <a:r>
              <a:rPr lang="en-GB" sz="1200" b="1" kern="1200" dirty="0" smtClean="0">
                <a:solidFill>
                  <a:schemeClr val="tx1"/>
                </a:solidFill>
                <a:effectLst/>
                <a:latin typeface="+mn-lt"/>
                <a:ea typeface="+mn-ea"/>
                <a:cs typeface="+mn-cs"/>
              </a:rPr>
              <a:t>game</a:t>
            </a:r>
            <a:r>
              <a:rPr lang="en-GB" sz="1200" kern="1200" dirty="0" smtClean="0">
                <a:solidFill>
                  <a:schemeClr val="tx1"/>
                </a:solidFill>
                <a:effectLst/>
                <a:latin typeface="+mn-lt"/>
                <a:ea typeface="+mn-ea"/>
                <a:cs typeface="+mn-cs"/>
              </a:rPr>
              <a:t>, and more specifically a </a:t>
            </a:r>
            <a:r>
              <a:rPr lang="en-GB" sz="1200" b="1" kern="1200" dirty="0" smtClean="0">
                <a:solidFill>
                  <a:schemeClr val="tx1"/>
                </a:solidFill>
                <a:effectLst/>
                <a:latin typeface="+mn-lt"/>
                <a:ea typeface="+mn-ea"/>
                <a:cs typeface="+mn-cs"/>
              </a:rPr>
              <a:t>puzzle game</a:t>
            </a:r>
            <a:r>
              <a:rPr lang="en-GB" sz="1200" kern="1200" dirty="0" smtClean="0">
                <a:solidFill>
                  <a:schemeClr val="tx1"/>
                </a:solidFill>
                <a:effectLst/>
                <a:latin typeface="+mn-lt"/>
                <a:ea typeface="+mn-ea"/>
                <a:cs typeface="+mn-cs"/>
              </a:rPr>
              <a:t>. Applied to the domain of politics, this mapping highlights to notion of complexity of the system. More specifically, it is complicated to get the right blocks (in this case the different federal state competences) at the right place (in this case the different </a:t>
            </a:r>
            <a:r>
              <a:rPr lang="en-GB" sz="1200" kern="1200" dirty="0" err="1" smtClean="0">
                <a:solidFill>
                  <a:schemeClr val="tx1"/>
                </a:solidFill>
                <a:effectLst/>
                <a:latin typeface="+mn-lt"/>
                <a:ea typeface="+mn-ea"/>
                <a:cs typeface="+mn-cs"/>
              </a:rPr>
              <a:t>substate</a:t>
            </a:r>
            <a:r>
              <a:rPr lang="en-GB" sz="1200" kern="1200" dirty="0" smtClean="0">
                <a:solidFill>
                  <a:schemeClr val="tx1"/>
                </a:solidFill>
                <a:effectLst/>
                <a:latin typeface="+mn-lt"/>
                <a:ea typeface="+mn-ea"/>
                <a:cs typeface="+mn-cs"/>
              </a:rPr>
              <a:t> entities).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When concentrating on the game’s scenario, we can consequently identify different </a:t>
            </a:r>
            <a:r>
              <a:rPr lang="en-GB" sz="1200" b="1" kern="1200" dirty="0" smtClean="0">
                <a:solidFill>
                  <a:schemeClr val="tx1"/>
                </a:solidFill>
                <a:effectLst/>
                <a:latin typeface="+mn-lt"/>
                <a:ea typeface="+mn-ea"/>
                <a:cs typeface="+mn-cs"/>
              </a:rPr>
              <a:t>levels</a:t>
            </a:r>
            <a:r>
              <a:rPr lang="en-GB" sz="1200"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referring to the different federal entities, and different </a:t>
            </a:r>
            <a:r>
              <a:rPr lang="en-GB" sz="1200" b="1" kern="1200" dirty="0" smtClean="0">
                <a:solidFill>
                  <a:schemeClr val="tx1"/>
                </a:solidFill>
                <a:effectLst/>
                <a:latin typeface="+mn-lt"/>
                <a:ea typeface="+mn-ea"/>
                <a:cs typeface="+mn-cs"/>
              </a:rPr>
              <a:t>blocks</a:t>
            </a:r>
            <a:r>
              <a:rPr lang="en-GB" sz="1200" kern="1200" dirty="0" smtClean="0">
                <a:solidFill>
                  <a:schemeClr val="tx1"/>
                </a:solidFill>
                <a:effectLst/>
                <a:latin typeface="+mn-lt"/>
                <a:ea typeface="+mn-ea"/>
                <a:cs typeface="+mn-cs"/>
              </a:rPr>
              <a:t>, e.g. the competences, moving down from the higher level (federal government) to the lower level</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regional and community governments). These notions of blocks and levels relates to the conceptual domain of </a:t>
            </a:r>
            <a:r>
              <a:rPr lang="en-GB" sz="1200" b="1" kern="1200" dirty="0" smtClean="0">
                <a:solidFill>
                  <a:schemeClr val="tx1"/>
                </a:solidFill>
                <a:effectLst/>
                <a:latin typeface="+mn-lt"/>
                <a:ea typeface="+mn-ea"/>
                <a:cs typeface="+mn-cs"/>
              </a:rPr>
              <a:t>construction, </a:t>
            </a:r>
            <a:r>
              <a:rPr lang="en-GB" sz="1200" kern="1200" dirty="0" smtClean="0">
                <a:solidFill>
                  <a:schemeClr val="tx1"/>
                </a:solidFill>
                <a:effectLst/>
                <a:latin typeface="+mn-lt"/>
                <a:ea typeface="+mn-ea"/>
                <a:cs typeface="+mn-cs"/>
              </a:rPr>
              <a:t>which is reinforced by the fact the combination of the blocks at the lower level visually leads to the construction of a building. When applying this idea of construction to Belgian federalism, some more specific entailments can be derived, namely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the fact that the construction process only concerns the lower level, which, when transposed to Belgian federalism, suggest that the construction process is limited to the </a:t>
            </a:r>
            <a:r>
              <a:rPr lang="en-GB" sz="1200" kern="1200" dirty="0" err="1" smtClean="0">
                <a:solidFill>
                  <a:schemeClr val="tx1"/>
                </a:solidFill>
                <a:effectLst/>
                <a:latin typeface="+mn-lt"/>
                <a:ea typeface="+mn-ea"/>
                <a:cs typeface="+mn-cs"/>
              </a:rPr>
              <a:t>substate</a:t>
            </a:r>
            <a:r>
              <a:rPr lang="en-GB" sz="1200" kern="1200" dirty="0" smtClean="0">
                <a:solidFill>
                  <a:schemeClr val="tx1"/>
                </a:solidFill>
                <a:effectLst/>
                <a:latin typeface="+mn-lt"/>
                <a:ea typeface="+mn-ea"/>
                <a:cs typeface="+mn-cs"/>
              </a:rPr>
              <a:t> entities, and following from this, (ii) the idea that the construction of the </a:t>
            </a:r>
            <a:r>
              <a:rPr lang="en-GB" sz="1200" kern="1200" dirty="0" err="1" smtClean="0">
                <a:solidFill>
                  <a:schemeClr val="tx1"/>
                </a:solidFill>
                <a:effectLst/>
                <a:latin typeface="+mn-lt"/>
                <a:ea typeface="+mn-ea"/>
                <a:cs typeface="+mn-cs"/>
              </a:rPr>
              <a:t>substate</a:t>
            </a:r>
            <a:r>
              <a:rPr lang="en-GB" sz="1200" kern="1200" dirty="0" smtClean="0">
                <a:solidFill>
                  <a:schemeClr val="tx1"/>
                </a:solidFill>
                <a:effectLst/>
                <a:latin typeface="+mn-lt"/>
                <a:ea typeface="+mn-ea"/>
                <a:cs typeface="+mn-cs"/>
              </a:rPr>
              <a:t> entities occurs at the expense of the federal state, which is falling apart (or losing blocks). Besides these two main interpretations, some more specific entailments could be indirectly derived, such as (iii) the fact that it is impossible to win this game, suggesting that further federalization of the state is somehow an inevitable process; and (iv) the fact that this process is unidirectional and non-reversible (from the higher level to the lower level), whereas in the framework of the Belgian federal system, the reverse movement is possible, e.g. moving competences from the lower level to the higher level (known as a re-federalization process in Belgian terms)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52</a:t>
            </a:fld>
            <a:endParaRPr lang="fr-FR"/>
          </a:p>
        </p:txBody>
      </p:sp>
    </p:spTree>
    <p:extLst>
      <p:ext uri="{BB962C8B-B14F-4D97-AF65-F5344CB8AC3E}">
        <p14:creationId xmlns:p14="http://schemas.microsoft.com/office/powerpoint/2010/main" val="3127314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For each possible interpretation of the metaphor (respectively game, construction, deconstruction, transfer and complexity), we firstly designed an </a:t>
            </a:r>
            <a:r>
              <a:rPr lang="en-GB" sz="1200" kern="1200" dirty="0" err="1" smtClean="0">
                <a:solidFill>
                  <a:schemeClr val="tx1"/>
                </a:solidFill>
                <a:effectLst/>
                <a:latin typeface="+mn-lt"/>
                <a:ea typeface="+mn-ea"/>
                <a:cs typeface="+mn-cs"/>
              </a:rPr>
              <a:t>onomasiological</a:t>
            </a:r>
            <a:r>
              <a:rPr lang="en-GB" sz="1200" kern="1200" dirty="0" smtClean="0">
                <a:solidFill>
                  <a:schemeClr val="tx1"/>
                </a:solidFill>
                <a:effectLst/>
                <a:latin typeface="+mn-lt"/>
                <a:ea typeface="+mn-ea"/>
                <a:cs typeface="+mn-cs"/>
              </a:rPr>
              <a:t> profile, e.g. a list of lexical items possibly corresponding to a possible interpretation. It should be noted that these lists of lexical items have been designed in a subjective fashion, by collecting relevant lexical items from the descriptions of the participants and expanding them with possible synonyms and derivative forms</a:t>
            </a:r>
            <a:r>
              <a:rPr lang="fr-FR" dirty="0" smtClean="0">
                <a:effectLst/>
              </a:rPr>
              <a:t> </a:t>
            </a:r>
            <a:r>
              <a:rPr lang="en-US" sz="1200" kern="1200" dirty="0" smtClean="0">
                <a:solidFill>
                  <a:schemeClr val="tx1"/>
                </a:solidFill>
                <a:effectLst/>
                <a:latin typeface="+mn-lt"/>
                <a:ea typeface="+mn-ea"/>
                <a:cs typeface="+mn-cs"/>
              </a:rPr>
              <a:t>It should be noted that the deconstruction interpretation of the metaphor does not only refer the idea of deconstruction of the federal state, but by extension, also to the notion of splitting the country.</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Using the corpus processor </a:t>
            </a:r>
            <a:r>
              <a:rPr lang="en-GB" sz="1200" kern="1200" dirty="0" err="1" smtClean="0">
                <a:solidFill>
                  <a:schemeClr val="tx1"/>
                </a:solidFill>
                <a:effectLst/>
                <a:latin typeface="+mn-lt"/>
                <a:ea typeface="+mn-ea"/>
                <a:cs typeface="+mn-cs"/>
              </a:rPr>
              <a:t>Unitex</a:t>
            </a:r>
            <a:r>
              <a:rPr lang="en-GB" sz="1200" kern="1200" dirty="0" smtClean="0">
                <a:solidFill>
                  <a:schemeClr val="tx1"/>
                </a:solidFill>
                <a:effectLst/>
                <a:latin typeface="+mn-lt"/>
                <a:ea typeface="+mn-ea"/>
                <a:cs typeface="+mn-cs"/>
              </a:rPr>
              <a:t>, we subsequently calculated the frequency of each profile by running concordance analyses. The resulting concordances have then been manually disambiguated by suppressing possible duplicates and checking that each concordance matched the original interpretation of the metaphor (see Table 16 for some This stage has been performed independently by both authors. Problematic cases have been further discussed to come to an agreement.</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difference between the deconstruction and the transfer interpretation relates to the perspective from which the citizen tends to regard the further federalization process.  In the case of the transfer interpretation, the participants tend to describe this federalization process from a neutral perspective, whereas in the deconstruction interpretation, they tend to express a negative opinion about it.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53</a:t>
            </a:fld>
            <a:endParaRPr lang="fr-FR"/>
          </a:p>
        </p:txBody>
      </p:sp>
    </p:spTree>
    <p:extLst>
      <p:ext uri="{BB962C8B-B14F-4D97-AF65-F5344CB8AC3E}">
        <p14:creationId xmlns:p14="http://schemas.microsoft.com/office/powerpoint/2010/main" val="983430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For each possible interpretation of the metaphor (respectively game, construction, deconstruction, transfer and complexity), we firstly designed an </a:t>
            </a:r>
            <a:r>
              <a:rPr lang="en-GB" sz="1200" kern="1200" dirty="0" err="1" smtClean="0">
                <a:solidFill>
                  <a:schemeClr val="tx1"/>
                </a:solidFill>
                <a:effectLst/>
                <a:latin typeface="+mn-lt"/>
                <a:ea typeface="+mn-ea"/>
                <a:cs typeface="+mn-cs"/>
              </a:rPr>
              <a:t>onomasiological</a:t>
            </a:r>
            <a:r>
              <a:rPr lang="en-GB" sz="1200" kern="1200" dirty="0" smtClean="0">
                <a:solidFill>
                  <a:schemeClr val="tx1"/>
                </a:solidFill>
                <a:effectLst/>
                <a:latin typeface="+mn-lt"/>
                <a:ea typeface="+mn-ea"/>
                <a:cs typeface="+mn-cs"/>
              </a:rPr>
              <a:t> profile, e.g. a list of lexical items possibly corresponding to a possible interpretation. It should be noted that these lists of lexical items have been designed in a subjective fashion, by collecting relevant lexical items from the descriptions of the participants and expanding them with possible synonyms and derivative forms</a:t>
            </a:r>
            <a:r>
              <a:rPr lang="fr-FR" dirty="0" smtClean="0">
                <a:effectLst/>
              </a:rPr>
              <a:t> </a:t>
            </a:r>
            <a:r>
              <a:rPr lang="en-US" sz="1200" kern="1200" dirty="0" smtClean="0">
                <a:solidFill>
                  <a:schemeClr val="tx1"/>
                </a:solidFill>
                <a:effectLst/>
                <a:latin typeface="+mn-lt"/>
                <a:ea typeface="+mn-ea"/>
                <a:cs typeface="+mn-cs"/>
              </a:rPr>
              <a:t>It should be noted that the deconstruction interpretation of the metaphor does not only refer the idea of deconstruction of the federal state, but by extension, also to the notion of splitting the country.</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Using the corpus processor </a:t>
            </a:r>
            <a:r>
              <a:rPr lang="en-GB" sz="1200" kern="1200" dirty="0" err="1" smtClean="0">
                <a:solidFill>
                  <a:schemeClr val="tx1"/>
                </a:solidFill>
                <a:effectLst/>
                <a:latin typeface="+mn-lt"/>
                <a:ea typeface="+mn-ea"/>
                <a:cs typeface="+mn-cs"/>
              </a:rPr>
              <a:t>Unitex</a:t>
            </a:r>
            <a:r>
              <a:rPr lang="en-GB" sz="1200" kern="1200" dirty="0" smtClean="0">
                <a:solidFill>
                  <a:schemeClr val="tx1"/>
                </a:solidFill>
                <a:effectLst/>
                <a:latin typeface="+mn-lt"/>
                <a:ea typeface="+mn-ea"/>
                <a:cs typeface="+mn-cs"/>
              </a:rPr>
              <a:t>, we subsequently calculated the frequency of each profile by running concordance analyses. The resulting concordances have then been manually disambiguated by suppressing possible duplicates and checking that each concordance matched the original interpretation of the metaphor (see Table 16 for some This stage has been performed independently by both authors. Problematic cases have been further discussed to come to an agreement.</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difference between the deconstruction and the transfer interpretation relates to the perspective from which the citizen tends to regard the further federalization process.  In the case of the transfer interpretation, the participants tend to describe this federalization process from a neutral perspective, whereas in the deconstruction interpretation, they tend to express a negative opinion about it. </a:t>
            </a:r>
            <a:endParaRPr lang="fr-FR" sz="1200" kern="1200" dirty="0" smtClean="0">
              <a:solidFill>
                <a:schemeClr val="tx1"/>
              </a:solidFill>
              <a:effectLst/>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54</a:t>
            </a:fld>
            <a:endParaRPr lang="fr-FR"/>
          </a:p>
        </p:txBody>
      </p:sp>
    </p:spTree>
    <p:extLst>
      <p:ext uri="{BB962C8B-B14F-4D97-AF65-F5344CB8AC3E}">
        <p14:creationId xmlns:p14="http://schemas.microsoft.com/office/powerpoint/2010/main" val="1523226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results of the analyses for the pre-test (Table 17 and Figure 3) show that the participants from the different experimental conditions do indeed tend to stress different dimensions of Belgian federalism in their descriptions. Firstly, it turns out that the subjects who were submitted to the textual material tend to produce more utterances which relate to one of the possible interpretations of the Tetris metaphor (X</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23.153, </a:t>
            </a:r>
            <a:r>
              <a:rPr lang="en-GB" sz="1200" kern="1200" dirty="0" err="1" smtClean="0">
                <a:solidFill>
                  <a:schemeClr val="tx1"/>
                </a:solidFill>
                <a:effectLst/>
                <a:latin typeface="+mn-lt"/>
                <a:ea typeface="+mn-ea"/>
                <a:cs typeface="+mn-cs"/>
              </a:rPr>
              <a:t>df</a:t>
            </a:r>
            <a:r>
              <a:rPr lang="en-GB" sz="1200" kern="1200" dirty="0" smtClean="0">
                <a:solidFill>
                  <a:schemeClr val="tx1"/>
                </a:solidFill>
                <a:effectLst/>
                <a:latin typeface="+mn-lt"/>
                <a:ea typeface="+mn-ea"/>
                <a:cs typeface="+mn-cs"/>
              </a:rPr>
              <a:t> = 3, p &lt; .0001). This is even more strikingly the case for the participants from the text only condition than for the participants from the full condition. Secondly, it appears that the subjects who were exposed to the textual material (full condition and text condition) tend to significantly frame their descriptions around the notion of transfer of competences. To a lesser extent, both groups more frequently refer to the game domain. This tendency is mainly due to the explicit references to the notion of Tetris in the productions of the respondents from the full and text conditions. Interestingly these references to the game domain do not emerge in the descriptions of the subjects from the image condition. Thirdly, the subjects who were not exposed to the textual stimulus tend to behave similarly as well. For instance, they tend to highlight the complexity of the federal system significantly more frequently than the subjects who had been exposed to the textual input. Relating this observation to the high frequency of the notion of transfer of competence suggests that reading the text helps the subjects understand how Belgian federalism is working. Finally, the participants in the text condition also tend to emphasize the notion of deconstruction of the federal state.</a:t>
            </a:r>
            <a:r>
              <a:rPr lang="fr-FR" dirty="0" smtClean="0">
                <a:effectLst/>
              </a:rPr>
              <a:t> </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57</a:t>
            </a:fld>
            <a:endParaRPr lang="fr-FR"/>
          </a:p>
        </p:txBody>
      </p:sp>
    </p:spTree>
    <p:extLst>
      <p:ext uri="{BB962C8B-B14F-4D97-AF65-F5344CB8AC3E}">
        <p14:creationId xmlns:p14="http://schemas.microsoft.com/office/powerpoint/2010/main" val="1565713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tendencies that were observed in the pre-test have disappeared. The participants from the different experimental conditions tend to behave similarly, considering that they refer as frequently to the game, complexity, deconstruction and transfer interpretations. This tendency however turns out to be different for construction, which appears significantly more prominently in the productions of the participants from the full condition than in the productions from the other conditions. </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58</a:t>
            </a:fld>
            <a:endParaRPr lang="fr-FR"/>
          </a:p>
        </p:txBody>
      </p:sp>
    </p:spTree>
    <p:extLst>
      <p:ext uri="{BB962C8B-B14F-4D97-AF65-F5344CB8AC3E}">
        <p14:creationId xmlns:p14="http://schemas.microsoft.com/office/powerpoint/2010/main" val="1565713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Textual</a:t>
            </a:r>
            <a:r>
              <a:rPr lang="fr-FR" dirty="0" smtClean="0"/>
              <a:t> </a:t>
            </a:r>
            <a:r>
              <a:rPr lang="fr-FR" dirty="0" err="1" smtClean="0"/>
              <a:t>material</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67</a:t>
            </a:fld>
            <a:endParaRPr lang="fr-FR"/>
          </a:p>
        </p:txBody>
      </p:sp>
    </p:spTree>
    <p:extLst>
      <p:ext uri="{BB962C8B-B14F-4D97-AF65-F5344CB8AC3E}">
        <p14:creationId xmlns:p14="http://schemas.microsoft.com/office/powerpoint/2010/main" val="384420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Some</a:t>
            </a:r>
            <a:r>
              <a:rPr lang="fr-FR" dirty="0" smtClean="0"/>
              <a:t> of </a:t>
            </a:r>
            <a:r>
              <a:rPr lang="fr-FR" dirty="0" err="1" smtClean="0"/>
              <a:t>them</a:t>
            </a:r>
            <a:r>
              <a:rPr lang="fr-FR" dirty="0" smtClean="0"/>
              <a:t> </a:t>
            </a:r>
            <a:r>
              <a:rPr lang="fr-FR" dirty="0" err="1" smtClean="0"/>
              <a:t>refer</a:t>
            </a:r>
            <a:r>
              <a:rPr lang="fr-FR" baseline="0" dirty="0" smtClean="0"/>
              <a:t> to </a:t>
            </a:r>
            <a:r>
              <a:rPr lang="fr-FR" baseline="0" dirty="0" err="1" smtClean="0"/>
              <a:t>classical</a:t>
            </a:r>
            <a:r>
              <a:rPr lang="fr-FR" baseline="0" dirty="0" smtClean="0"/>
              <a:t> source </a:t>
            </a:r>
            <a:r>
              <a:rPr lang="fr-FR" baseline="0" dirty="0" err="1" smtClean="0"/>
              <a:t>domains</a:t>
            </a:r>
            <a:r>
              <a:rPr lang="fr-FR" baseline="0" dirty="0" smtClean="0"/>
              <a:t> to </a:t>
            </a:r>
            <a:r>
              <a:rPr lang="fr-FR" baseline="0" dirty="0" err="1" smtClean="0"/>
              <a:t>describe</a:t>
            </a:r>
            <a:r>
              <a:rPr lang="fr-FR" baseline="0" dirty="0" smtClean="0"/>
              <a:t> </a:t>
            </a:r>
            <a:r>
              <a:rPr lang="fr-FR" baseline="0" dirty="0" err="1" smtClean="0"/>
              <a:t>poltiical</a:t>
            </a:r>
            <a:r>
              <a:rPr lang="fr-FR" baseline="0" dirty="0" smtClean="0"/>
              <a:t> </a:t>
            </a:r>
            <a:r>
              <a:rPr lang="fr-FR" baseline="0" dirty="0" err="1" smtClean="0"/>
              <a:t>systems</a:t>
            </a:r>
            <a:r>
              <a:rPr lang="fr-FR" baseline="0" dirty="0" smtClean="0"/>
              <a:t>, in </a:t>
            </a:r>
            <a:r>
              <a:rPr lang="fr-FR" baseline="0" dirty="0" err="1" smtClean="0"/>
              <a:t>particular</a:t>
            </a:r>
            <a:r>
              <a:rPr lang="fr-FR" baseline="0" dirty="0" smtClean="0"/>
              <a:t> </a:t>
            </a:r>
            <a:r>
              <a:rPr lang="fr-FR" baseline="0" dirty="0" err="1" smtClean="0"/>
              <a:t>belgian</a:t>
            </a:r>
            <a:r>
              <a:rPr lang="fr-FR" baseline="0" dirty="0" smtClean="0"/>
              <a:t> </a:t>
            </a:r>
            <a:r>
              <a:rPr lang="fr-FR" baseline="0" dirty="0" err="1" smtClean="0"/>
              <a:t>federalism</a:t>
            </a:r>
            <a:r>
              <a:rPr lang="fr-FR" baseline="0" dirty="0" smtClean="0"/>
              <a:t> (construction, </a:t>
            </a:r>
            <a:r>
              <a:rPr lang="fr-FR" baseline="0" dirty="0" err="1" smtClean="0"/>
              <a:t>divroce</a:t>
            </a:r>
            <a:r>
              <a:rPr lang="fr-FR" baseline="0" dirty="0" smtClean="0"/>
              <a:t>, </a:t>
            </a:r>
            <a:r>
              <a:rPr lang="fr-FR" baseline="0" dirty="0" err="1" smtClean="0"/>
              <a:t>familt</a:t>
            </a:r>
            <a:r>
              <a:rPr lang="fr-FR" baseline="0" dirty="0" smtClean="0"/>
              <a:t>, love </a:t>
            </a:r>
            <a:r>
              <a:rPr lang="fr-FR" baseline="0" dirty="0" err="1" smtClean="0"/>
              <a:t>relationshup</a:t>
            </a:r>
            <a:r>
              <a:rPr lang="fr-FR" baseline="0" dirty="0" smtClean="0"/>
              <a:t>, </a:t>
            </a:r>
            <a:r>
              <a:rPr lang="fr-FR" baseline="0" dirty="0" err="1" smtClean="0"/>
              <a:t>grames</a:t>
            </a:r>
            <a:r>
              <a:rPr lang="fr-FR" baseline="0" dirty="0" smtClean="0"/>
              <a:t>, </a:t>
            </a:r>
            <a:r>
              <a:rPr lang="fr-FR" baseline="0" dirty="0" err="1" smtClean="0"/>
              <a:t>amchine</a:t>
            </a:r>
            <a:r>
              <a:rPr lang="fr-FR" baseline="0" dirty="0" smtClean="0"/>
              <a:t>) </a:t>
            </a:r>
            <a:r>
              <a:rPr lang="fr-FR" baseline="0" dirty="0" err="1" smtClean="0"/>
              <a:t>other</a:t>
            </a:r>
            <a:r>
              <a:rPr lang="fr-FR" baseline="0" dirty="0" smtClean="0"/>
              <a:t> </a:t>
            </a:r>
            <a:r>
              <a:rPr lang="fr-FR" baseline="0" dirty="0" err="1" smtClean="0"/>
              <a:t>were</a:t>
            </a:r>
            <a:r>
              <a:rPr lang="fr-FR" baseline="0" dirty="0" smtClean="0"/>
              <a:t> </a:t>
            </a:r>
            <a:r>
              <a:rPr lang="fr-FR" baseline="0" dirty="0" err="1" smtClean="0"/>
              <a:t>meant</a:t>
            </a:r>
            <a:r>
              <a:rPr lang="fr-FR" baseline="0" dirty="0" smtClean="0"/>
              <a:t> as </a:t>
            </a:r>
            <a:r>
              <a:rPr lang="fr-FR" baseline="0" dirty="0" err="1" smtClean="0"/>
              <a:t>distractors</a:t>
            </a:r>
            <a:r>
              <a:rPr lang="fr-FR" baseline="0" dirty="0" smtClean="0"/>
              <a:t> (flags, french </a:t>
            </a:r>
            <a:r>
              <a:rPr lang="fr-FR" baseline="0" dirty="0" err="1" smtClean="0"/>
              <a:t>fries</a:t>
            </a:r>
            <a:r>
              <a:rPr lang="fr-FR" baseline="0" dirty="0" smtClean="0"/>
              <a:t>, the </a:t>
            </a:r>
            <a:r>
              <a:rPr lang="fr-FR" baseline="0" dirty="0" err="1" smtClean="0"/>
              <a:t>map</a:t>
            </a:r>
            <a:r>
              <a:rPr lang="fr-FR" baseline="0" dirty="0" smtClean="0"/>
              <a:t> of the country), and </a:t>
            </a:r>
            <a:r>
              <a:rPr lang="fr-FR" baseline="0" dirty="0" err="1" smtClean="0"/>
              <a:t>still</a:t>
            </a:r>
            <a:r>
              <a:rPr lang="fr-FR" baseline="0" dirty="0" smtClean="0"/>
              <a:t> </a:t>
            </a:r>
            <a:r>
              <a:rPr lang="fr-FR" baseline="0" dirty="0" err="1" smtClean="0"/>
              <a:t>others</a:t>
            </a:r>
            <a:r>
              <a:rPr lang="fr-FR" baseline="0" dirty="0" smtClean="0"/>
              <a:t> </a:t>
            </a:r>
            <a:r>
              <a:rPr lang="fr-FR" baseline="0" dirty="0" err="1" smtClean="0"/>
              <a:t>were</a:t>
            </a:r>
            <a:r>
              <a:rPr lang="fr-FR" baseline="0" dirty="0" smtClean="0"/>
              <a:t> </a:t>
            </a:r>
            <a:r>
              <a:rPr lang="fr-FR" baseline="0" dirty="0" err="1" smtClean="0"/>
              <a:t>related</a:t>
            </a:r>
            <a:r>
              <a:rPr lang="fr-FR" baseline="0" dirty="0" smtClean="0"/>
              <a:t> to the </a:t>
            </a:r>
            <a:r>
              <a:rPr lang="fr-FR" baseline="0" dirty="0" err="1" smtClean="0"/>
              <a:t>xp</a:t>
            </a:r>
            <a:r>
              <a:rPr lang="fr-FR" baseline="0" dirty="0" smtClean="0"/>
              <a:t> (</a:t>
            </a:r>
            <a:r>
              <a:rPr lang="fr-FR" baseline="0" dirty="0" err="1" smtClean="0"/>
              <a:t>tertsi</a:t>
            </a:r>
            <a:r>
              <a:rPr lang="fr-FR" baseline="0" dirty="0" smtClean="0"/>
              <a:t>, puzzle, )</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69</a:t>
            </a:fld>
            <a:endParaRPr lang="fr-FR"/>
          </a:p>
        </p:txBody>
      </p:sp>
    </p:spTree>
    <p:extLst>
      <p:ext uri="{BB962C8B-B14F-4D97-AF65-F5344CB8AC3E}">
        <p14:creationId xmlns:p14="http://schemas.microsoft.com/office/powerpoint/2010/main" val="1315656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FR" dirty="0" smtClean="0"/>
              <a:t>Control</a:t>
            </a:r>
            <a:r>
              <a:rPr lang="fr-FR" baseline="0" dirty="0" smtClean="0"/>
              <a:t> condition and Image condition tend to </a:t>
            </a:r>
            <a:r>
              <a:rPr lang="fr-FR" baseline="0" dirty="0" err="1" smtClean="0"/>
              <a:t>behave</a:t>
            </a:r>
            <a:r>
              <a:rPr lang="fr-FR" baseline="0" dirty="0" smtClean="0"/>
              <a:t> </a:t>
            </a:r>
            <a:r>
              <a:rPr lang="fr-FR" baseline="0" dirty="0" err="1" smtClean="0"/>
              <a:t>similarly</a:t>
            </a:r>
            <a:r>
              <a:rPr lang="fr-FR" baseline="0" dirty="0" smtClean="0"/>
              <a:t>  &amp; </a:t>
            </a:r>
            <a:r>
              <a:rPr lang="fr-FR" baseline="0" dirty="0" err="1" smtClean="0"/>
              <a:t>Text</a:t>
            </a:r>
            <a:r>
              <a:rPr lang="fr-FR" baseline="0" dirty="0" smtClean="0"/>
              <a:t> condition and full condition tend to </a:t>
            </a:r>
            <a:r>
              <a:rPr lang="fr-FR" baseline="0" dirty="0" err="1" smtClean="0"/>
              <a:t>behave</a:t>
            </a:r>
            <a:r>
              <a:rPr lang="fr-FR" baseline="0" dirty="0" smtClean="0"/>
              <a:t> </a:t>
            </a:r>
            <a:r>
              <a:rPr lang="fr-FR" baseline="0" dirty="0" err="1" smtClean="0"/>
              <a:t>similalry</a:t>
            </a:r>
            <a:endParaRPr lang="fr-FR" baseline="0" dirty="0" smtClean="0"/>
          </a:p>
          <a:p>
            <a:pPr marL="228600" indent="-228600">
              <a:buAutoNum type="arabicParenR"/>
            </a:pPr>
            <a:r>
              <a:rPr lang="fr-FR" baseline="0" dirty="0" smtClean="0"/>
              <a:t>Divorce image &gt;&lt; </a:t>
            </a:r>
            <a:r>
              <a:rPr lang="fr-FR" baseline="0" dirty="0" err="1" smtClean="0"/>
              <a:t>Tetris</a:t>
            </a:r>
            <a:r>
              <a:rPr lang="fr-FR" baseline="0" dirty="0" smtClean="0"/>
              <a:t> (</a:t>
            </a:r>
            <a:r>
              <a:rPr lang="fr-FR" baseline="0" dirty="0" err="1" smtClean="0"/>
              <a:t>interesting</a:t>
            </a:r>
            <a:r>
              <a:rPr lang="fr-FR" baseline="0" dirty="0" smtClean="0"/>
              <a:t> </a:t>
            </a:r>
            <a:r>
              <a:rPr lang="fr-FR" baseline="0" dirty="0" err="1" smtClean="0"/>
              <a:t>here</a:t>
            </a:r>
            <a:r>
              <a:rPr lang="fr-FR" baseline="0" dirty="0" smtClean="0"/>
              <a:t>, </a:t>
            </a:r>
            <a:r>
              <a:rPr lang="fr-FR" baseline="0" dirty="0" err="1" smtClean="0"/>
              <a:t>is</a:t>
            </a:r>
            <a:r>
              <a:rPr lang="fr-FR" baseline="0" dirty="0" smtClean="0"/>
              <a:t> </a:t>
            </a:r>
            <a:r>
              <a:rPr lang="fr-FR" baseline="0" dirty="0" err="1" smtClean="0"/>
              <a:t>that</a:t>
            </a:r>
            <a:r>
              <a:rPr lang="fr-FR" baseline="0" dirty="0" smtClean="0"/>
              <a:t> the people </a:t>
            </a:r>
            <a:r>
              <a:rPr lang="fr-FR" baseline="0" dirty="0" err="1" smtClean="0"/>
              <a:t>who</a:t>
            </a:r>
            <a:r>
              <a:rPr lang="fr-FR" baseline="0" dirty="0" smtClean="0"/>
              <a:t> have </a:t>
            </a:r>
            <a:r>
              <a:rPr lang="fr-FR" baseline="0" dirty="0" err="1" smtClean="0"/>
              <a:t>seen</a:t>
            </a:r>
            <a:r>
              <a:rPr lang="fr-FR" baseline="0" dirty="0" smtClean="0"/>
              <a:t> the image do not tend to </a:t>
            </a:r>
            <a:r>
              <a:rPr lang="fr-FR" baseline="0" dirty="0" err="1" smtClean="0"/>
              <a:t>pcik</a:t>
            </a:r>
            <a:r>
              <a:rPr lang="fr-FR" baseline="0" dirty="0" smtClean="0"/>
              <a:t> up the </a:t>
            </a:r>
            <a:r>
              <a:rPr lang="fr-FR" baseline="0" dirty="0" err="1" smtClean="0"/>
              <a:t>iamge</a:t>
            </a:r>
            <a:r>
              <a:rPr lang="fr-FR" baseline="0" dirty="0" smtClean="0"/>
              <a:t> if the </a:t>
            </a:r>
            <a:r>
              <a:rPr lang="fr-FR" baseline="0" dirty="0" err="1" smtClean="0"/>
              <a:t>Tetris</a:t>
            </a:r>
            <a:endParaRPr lang="fr-FR" baseline="0" dirty="0" smtClean="0"/>
          </a:p>
          <a:p>
            <a:pPr marL="228600" indent="-228600">
              <a:buAutoNum type="arabicParenR"/>
            </a:pPr>
            <a:r>
              <a:rPr lang="fr-FR" dirty="0" err="1" smtClean="0"/>
              <a:t>Jigsaw</a:t>
            </a:r>
            <a:r>
              <a:rPr lang="fr-FR" dirty="0" smtClean="0"/>
              <a:t> puzzle =&gt; </a:t>
            </a:r>
            <a:r>
              <a:rPr lang="fr-FR" dirty="0" err="1" smtClean="0"/>
              <a:t>emphasizing</a:t>
            </a:r>
            <a:r>
              <a:rPr lang="fr-FR" baseline="0" dirty="0" smtClean="0"/>
              <a:t> the </a:t>
            </a:r>
            <a:r>
              <a:rPr lang="fr-FR" baseline="0" dirty="0" err="1" smtClean="0"/>
              <a:t>complexity</a:t>
            </a:r>
            <a:endParaRPr lang="fr-FR" baseline="0" dirty="0" smtClean="0"/>
          </a:p>
          <a:p>
            <a:pPr marL="228600" indent="-228600">
              <a:buAutoNum type="arabicParenR"/>
            </a:pPr>
            <a:r>
              <a:rPr lang="fr-FR" baseline="0" dirty="0" err="1" smtClean="0"/>
              <a:t>Gears</a:t>
            </a:r>
            <a:r>
              <a:rPr lang="fr-FR" baseline="0" dirty="0" smtClean="0"/>
              <a:t>: </a:t>
            </a:r>
            <a:r>
              <a:rPr lang="fr-FR" baseline="0" dirty="0" err="1" smtClean="0"/>
              <a:t>mechanics</a:t>
            </a:r>
            <a:r>
              <a:rPr lang="fr-FR" baseline="0" dirty="0" smtClean="0"/>
              <a:t> (machine)</a:t>
            </a:r>
          </a:p>
          <a:p>
            <a:pPr marL="228600" indent="-228600">
              <a:buAutoNum type="arabicParenR"/>
            </a:pPr>
            <a:endParaRPr lang="fr-FR"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GB" sz="1200" kern="1200" dirty="0" smtClean="0">
                <a:solidFill>
                  <a:schemeClr val="tx1"/>
                </a:solidFill>
                <a:effectLst/>
                <a:latin typeface="+mn-lt"/>
                <a:ea typeface="+mn-ea"/>
                <a:cs typeface="+mn-cs"/>
              </a:rPr>
              <a:t>Beside the images of Tetris and divorce, an image that was also often chosen is the image of the jigsaw. Interestingly, this image is chosen by over 20% of the respondents in three groups: control condition, image condition and text condition but not in the full condition where only 10% of the respondents chose it. This difference is significant and seems to demonstrate that those who had the strongest treatment moved to other visual representations of Belgian federalism. The image of the Tetris is one of them (but then similarly to the text condition), but also the image of gears. Almost 20% of the full condition chose the gears, whereas it decreased to 15% for the group image only, 13% for the control group and 11% for the group text only. Thus reading the text and seeing the image moved the respondents into an understanding of Belgian federalism in terms of its mechanics, i.e. its internal and intricate functioning with a complex distribution of powers, rather than in an image of personal relations. This complexity is also suggested, even though in a lesser extent, in the choice of the labyrinth by 7% of the group text + image, 5% text only, 4% image only, and 2% control group.</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70</a:t>
            </a:fld>
            <a:endParaRPr lang="fr-FR"/>
          </a:p>
        </p:txBody>
      </p:sp>
    </p:spTree>
    <p:extLst>
      <p:ext uri="{BB962C8B-B14F-4D97-AF65-F5344CB8AC3E}">
        <p14:creationId xmlns:p14="http://schemas.microsoft.com/office/powerpoint/2010/main" val="2682904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FR" dirty="0" smtClean="0"/>
              <a:t>Control</a:t>
            </a:r>
            <a:r>
              <a:rPr lang="fr-FR" baseline="0" dirty="0" smtClean="0"/>
              <a:t> condition and Image condition tend to </a:t>
            </a:r>
            <a:r>
              <a:rPr lang="fr-FR" baseline="0" dirty="0" err="1" smtClean="0"/>
              <a:t>behave</a:t>
            </a:r>
            <a:r>
              <a:rPr lang="fr-FR" baseline="0" dirty="0" smtClean="0"/>
              <a:t> </a:t>
            </a:r>
            <a:r>
              <a:rPr lang="fr-FR" baseline="0" dirty="0" err="1" smtClean="0"/>
              <a:t>similarly</a:t>
            </a:r>
            <a:r>
              <a:rPr lang="fr-FR" baseline="0" dirty="0" smtClean="0"/>
              <a:t>  &amp; </a:t>
            </a:r>
            <a:r>
              <a:rPr lang="fr-FR" baseline="0" dirty="0" err="1" smtClean="0"/>
              <a:t>Text</a:t>
            </a:r>
            <a:r>
              <a:rPr lang="fr-FR" baseline="0" dirty="0" smtClean="0"/>
              <a:t> condition and full condition tend to </a:t>
            </a:r>
            <a:r>
              <a:rPr lang="fr-FR" baseline="0" dirty="0" err="1" smtClean="0"/>
              <a:t>behave</a:t>
            </a:r>
            <a:r>
              <a:rPr lang="fr-FR" baseline="0" dirty="0" smtClean="0"/>
              <a:t> </a:t>
            </a:r>
            <a:r>
              <a:rPr lang="fr-FR" baseline="0" dirty="0" err="1" smtClean="0"/>
              <a:t>similalry</a:t>
            </a:r>
            <a:endParaRPr lang="fr-FR" baseline="0" dirty="0" smtClean="0"/>
          </a:p>
          <a:p>
            <a:pPr marL="228600" indent="-228600">
              <a:buAutoNum type="arabicParenR"/>
            </a:pPr>
            <a:r>
              <a:rPr lang="fr-FR" baseline="0" dirty="0" smtClean="0"/>
              <a:t>Divorce image &gt;&lt; </a:t>
            </a:r>
            <a:r>
              <a:rPr lang="fr-FR" baseline="0" dirty="0" err="1" smtClean="0"/>
              <a:t>Tetris</a:t>
            </a:r>
            <a:r>
              <a:rPr lang="fr-FR" baseline="0" dirty="0" smtClean="0"/>
              <a:t> (</a:t>
            </a:r>
            <a:r>
              <a:rPr lang="fr-FR" baseline="0" dirty="0" err="1" smtClean="0"/>
              <a:t>interesting</a:t>
            </a:r>
            <a:r>
              <a:rPr lang="fr-FR" baseline="0" dirty="0" smtClean="0"/>
              <a:t> </a:t>
            </a:r>
            <a:r>
              <a:rPr lang="fr-FR" baseline="0" dirty="0" err="1" smtClean="0"/>
              <a:t>here</a:t>
            </a:r>
            <a:r>
              <a:rPr lang="fr-FR" baseline="0" dirty="0" smtClean="0"/>
              <a:t>, </a:t>
            </a:r>
            <a:r>
              <a:rPr lang="fr-FR" baseline="0" dirty="0" err="1" smtClean="0"/>
              <a:t>is</a:t>
            </a:r>
            <a:r>
              <a:rPr lang="fr-FR" baseline="0" dirty="0" smtClean="0"/>
              <a:t> </a:t>
            </a:r>
            <a:r>
              <a:rPr lang="fr-FR" baseline="0" dirty="0" err="1" smtClean="0"/>
              <a:t>that</a:t>
            </a:r>
            <a:r>
              <a:rPr lang="fr-FR" baseline="0" dirty="0" smtClean="0"/>
              <a:t> the people </a:t>
            </a:r>
            <a:r>
              <a:rPr lang="fr-FR" baseline="0" dirty="0" err="1" smtClean="0"/>
              <a:t>who</a:t>
            </a:r>
            <a:r>
              <a:rPr lang="fr-FR" baseline="0" dirty="0" smtClean="0"/>
              <a:t> have </a:t>
            </a:r>
            <a:r>
              <a:rPr lang="fr-FR" baseline="0" dirty="0" err="1" smtClean="0"/>
              <a:t>seen</a:t>
            </a:r>
            <a:r>
              <a:rPr lang="fr-FR" baseline="0" dirty="0" smtClean="0"/>
              <a:t> the image do not tend to </a:t>
            </a:r>
            <a:r>
              <a:rPr lang="fr-FR" baseline="0" dirty="0" err="1" smtClean="0"/>
              <a:t>pcik</a:t>
            </a:r>
            <a:r>
              <a:rPr lang="fr-FR" baseline="0" dirty="0" smtClean="0"/>
              <a:t> up the </a:t>
            </a:r>
            <a:r>
              <a:rPr lang="fr-FR" baseline="0" dirty="0" err="1" smtClean="0"/>
              <a:t>iamge</a:t>
            </a:r>
            <a:r>
              <a:rPr lang="fr-FR" baseline="0" dirty="0" smtClean="0"/>
              <a:t> if the </a:t>
            </a:r>
            <a:r>
              <a:rPr lang="fr-FR" baseline="0" dirty="0" err="1" smtClean="0"/>
              <a:t>Tetris</a:t>
            </a:r>
            <a:endParaRPr lang="fr-FR" baseline="0" dirty="0" smtClean="0"/>
          </a:p>
          <a:p>
            <a:pPr marL="228600" indent="-228600">
              <a:buAutoNum type="arabicParenR"/>
            </a:pPr>
            <a:r>
              <a:rPr lang="fr-FR" dirty="0" err="1" smtClean="0"/>
              <a:t>Jigsaw</a:t>
            </a:r>
            <a:r>
              <a:rPr lang="fr-FR" dirty="0" smtClean="0"/>
              <a:t> puzzle =&gt; </a:t>
            </a:r>
            <a:r>
              <a:rPr lang="fr-FR" dirty="0" err="1" smtClean="0"/>
              <a:t>emphasizing</a:t>
            </a:r>
            <a:r>
              <a:rPr lang="fr-FR" baseline="0" dirty="0" smtClean="0"/>
              <a:t> the </a:t>
            </a:r>
            <a:r>
              <a:rPr lang="fr-FR" baseline="0" dirty="0" err="1" smtClean="0"/>
              <a:t>complexity</a:t>
            </a:r>
            <a:endParaRPr lang="fr-FR" baseline="0" dirty="0" smtClean="0"/>
          </a:p>
          <a:p>
            <a:pPr marL="228600" indent="-228600">
              <a:buAutoNum type="arabicParenR"/>
            </a:pPr>
            <a:r>
              <a:rPr lang="fr-FR" baseline="0" dirty="0" err="1" smtClean="0"/>
              <a:t>Gears</a:t>
            </a:r>
            <a:r>
              <a:rPr lang="fr-FR" baseline="0" dirty="0" smtClean="0"/>
              <a:t>: </a:t>
            </a:r>
            <a:r>
              <a:rPr lang="fr-FR" baseline="0" dirty="0" err="1" smtClean="0"/>
              <a:t>mechanics</a:t>
            </a:r>
            <a:r>
              <a:rPr lang="fr-FR" baseline="0" dirty="0" smtClean="0"/>
              <a:t> (machine)</a:t>
            </a:r>
          </a:p>
          <a:p>
            <a:pPr marL="228600" indent="-228600">
              <a:buAutoNum type="arabicParenR"/>
            </a:pPr>
            <a:endParaRPr lang="fr-FR"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GB" sz="1200" kern="1200" dirty="0" smtClean="0">
                <a:solidFill>
                  <a:schemeClr val="tx1"/>
                </a:solidFill>
                <a:effectLst/>
                <a:latin typeface="+mn-lt"/>
                <a:ea typeface="+mn-ea"/>
                <a:cs typeface="+mn-cs"/>
              </a:rPr>
              <a:t>Beside the images of Tetris and divorce, an image that was also often chosen is the image of the jigsaw. Interestingly, this image is chosen by over 20% of the respondents in three groups: control condition, image condition and text condition but not in the full condition where only 10% of the respondents chose it. This difference is significant and seems to demonstrate that those who had the strongest treatment moved to other visual representations of Belgian federalism. The image of the Tetris is one of them (but then similarly to the text condition), but also the image of gears. Almost 20% of the full condition chose the gears, whereas it decreased to 15% for the group image only, 13% for the control group and 11% for the group text only. Thus reading the text and seeing the image moved the respondents into an understanding of Belgian federalism in terms of its mechanics, i.e. its internal and intricate functioning with a complex distribution of powers, rather than in an image of personal relations. This complexity is also suggested, even though in a lesser extent, in the choice of the labyrinth by 7% of the group text + image, 5% text only, 4% image only, and 2% control group.</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71</a:t>
            </a:fld>
            <a:endParaRPr lang="fr-FR"/>
          </a:p>
        </p:txBody>
      </p:sp>
    </p:spTree>
    <p:extLst>
      <p:ext uri="{BB962C8B-B14F-4D97-AF65-F5344CB8AC3E}">
        <p14:creationId xmlns:p14="http://schemas.microsoft.com/office/powerpoint/2010/main" val="2682904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FR" dirty="0" smtClean="0"/>
              <a:t>Control</a:t>
            </a:r>
            <a:r>
              <a:rPr lang="fr-FR" baseline="0" dirty="0" smtClean="0"/>
              <a:t> condition and Image condition tend to </a:t>
            </a:r>
            <a:r>
              <a:rPr lang="fr-FR" baseline="0" dirty="0" err="1" smtClean="0"/>
              <a:t>behave</a:t>
            </a:r>
            <a:r>
              <a:rPr lang="fr-FR" baseline="0" dirty="0" smtClean="0"/>
              <a:t> </a:t>
            </a:r>
            <a:r>
              <a:rPr lang="fr-FR" baseline="0" dirty="0" err="1" smtClean="0"/>
              <a:t>similarly</a:t>
            </a:r>
            <a:r>
              <a:rPr lang="fr-FR" baseline="0" dirty="0" smtClean="0"/>
              <a:t>  &amp; </a:t>
            </a:r>
            <a:r>
              <a:rPr lang="fr-FR" baseline="0" dirty="0" err="1" smtClean="0"/>
              <a:t>Text</a:t>
            </a:r>
            <a:r>
              <a:rPr lang="fr-FR" baseline="0" dirty="0" smtClean="0"/>
              <a:t> condition and full condition tend to </a:t>
            </a:r>
            <a:r>
              <a:rPr lang="fr-FR" baseline="0" dirty="0" err="1" smtClean="0"/>
              <a:t>behave</a:t>
            </a:r>
            <a:r>
              <a:rPr lang="fr-FR" baseline="0" dirty="0" smtClean="0"/>
              <a:t> </a:t>
            </a:r>
            <a:r>
              <a:rPr lang="fr-FR" baseline="0" dirty="0" err="1" smtClean="0"/>
              <a:t>similalry</a:t>
            </a:r>
            <a:endParaRPr lang="fr-FR" baseline="0" dirty="0" smtClean="0"/>
          </a:p>
          <a:p>
            <a:pPr marL="228600" indent="-228600">
              <a:buAutoNum type="arabicParenR"/>
            </a:pPr>
            <a:r>
              <a:rPr lang="fr-FR" baseline="0" dirty="0" smtClean="0"/>
              <a:t>Divorce image &gt;&lt; </a:t>
            </a:r>
            <a:r>
              <a:rPr lang="fr-FR" baseline="0" dirty="0" err="1" smtClean="0"/>
              <a:t>Tetris</a:t>
            </a:r>
            <a:r>
              <a:rPr lang="fr-FR" baseline="0" dirty="0" smtClean="0"/>
              <a:t> (</a:t>
            </a:r>
            <a:r>
              <a:rPr lang="fr-FR" baseline="0" dirty="0" err="1" smtClean="0"/>
              <a:t>interesting</a:t>
            </a:r>
            <a:r>
              <a:rPr lang="fr-FR" baseline="0" dirty="0" smtClean="0"/>
              <a:t> </a:t>
            </a:r>
            <a:r>
              <a:rPr lang="fr-FR" baseline="0" dirty="0" err="1" smtClean="0"/>
              <a:t>here</a:t>
            </a:r>
            <a:r>
              <a:rPr lang="fr-FR" baseline="0" dirty="0" smtClean="0"/>
              <a:t>, </a:t>
            </a:r>
            <a:r>
              <a:rPr lang="fr-FR" baseline="0" dirty="0" err="1" smtClean="0"/>
              <a:t>is</a:t>
            </a:r>
            <a:r>
              <a:rPr lang="fr-FR" baseline="0" dirty="0" smtClean="0"/>
              <a:t> </a:t>
            </a:r>
            <a:r>
              <a:rPr lang="fr-FR" baseline="0" dirty="0" err="1" smtClean="0"/>
              <a:t>that</a:t>
            </a:r>
            <a:r>
              <a:rPr lang="fr-FR" baseline="0" dirty="0" smtClean="0"/>
              <a:t> the people </a:t>
            </a:r>
            <a:r>
              <a:rPr lang="fr-FR" baseline="0" dirty="0" err="1" smtClean="0"/>
              <a:t>who</a:t>
            </a:r>
            <a:r>
              <a:rPr lang="fr-FR" baseline="0" dirty="0" smtClean="0"/>
              <a:t> have </a:t>
            </a:r>
            <a:r>
              <a:rPr lang="fr-FR" baseline="0" dirty="0" err="1" smtClean="0"/>
              <a:t>seen</a:t>
            </a:r>
            <a:r>
              <a:rPr lang="fr-FR" baseline="0" dirty="0" smtClean="0"/>
              <a:t> the image do not tend to </a:t>
            </a:r>
            <a:r>
              <a:rPr lang="fr-FR" baseline="0" dirty="0" err="1" smtClean="0"/>
              <a:t>pcik</a:t>
            </a:r>
            <a:r>
              <a:rPr lang="fr-FR" baseline="0" dirty="0" smtClean="0"/>
              <a:t> up the </a:t>
            </a:r>
            <a:r>
              <a:rPr lang="fr-FR" baseline="0" dirty="0" err="1" smtClean="0"/>
              <a:t>iamge</a:t>
            </a:r>
            <a:r>
              <a:rPr lang="fr-FR" baseline="0" dirty="0" smtClean="0"/>
              <a:t> if the </a:t>
            </a:r>
            <a:r>
              <a:rPr lang="fr-FR" baseline="0" dirty="0" err="1" smtClean="0"/>
              <a:t>Tetris</a:t>
            </a:r>
            <a:endParaRPr lang="fr-FR" baseline="0" dirty="0" smtClean="0"/>
          </a:p>
          <a:p>
            <a:pPr marL="228600" indent="-228600">
              <a:buAutoNum type="arabicParenR"/>
            </a:pPr>
            <a:r>
              <a:rPr lang="fr-FR" dirty="0" err="1" smtClean="0"/>
              <a:t>Jigsaw</a:t>
            </a:r>
            <a:r>
              <a:rPr lang="fr-FR" dirty="0" smtClean="0"/>
              <a:t> puzzle =&gt; </a:t>
            </a:r>
            <a:r>
              <a:rPr lang="fr-FR" dirty="0" err="1" smtClean="0"/>
              <a:t>emphasizing</a:t>
            </a:r>
            <a:r>
              <a:rPr lang="fr-FR" baseline="0" dirty="0" smtClean="0"/>
              <a:t> the </a:t>
            </a:r>
            <a:r>
              <a:rPr lang="fr-FR" baseline="0" dirty="0" err="1" smtClean="0"/>
              <a:t>complexity</a:t>
            </a:r>
            <a:endParaRPr lang="fr-FR" baseline="0" dirty="0" smtClean="0"/>
          </a:p>
          <a:p>
            <a:pPr marL="228600" indent="-228600">
              <a:buAutoNum type="arabicParenR"/>
            </a:pPr>
            <a:r>
              <a:rPr lang="fr-FR" baseline="0" dirty="0" err="1" smtClean="0"/>
              <a:t>Gears</a:t>
            </a:r>
            <a:r>
              <a:rPr lang="fr-FR" baseline="0" dirty="0" smtClean="0"/>
              <a:t>: </a:t>
            </a:r>
            <a:r>
              <a:rPr lang="fr-FR" baseline="0" dirty="0" err="1" smtClean="0"/>
              <a:t>mechanics</a:t>
            </a:r>
            <a:r>
              <a:rPr lang="fr-FR" baseline="0" dirty="0" smtClean="0"/>
              <a:t> (machine)</a:t>
            </a:r>
          </a:p>
          <a:p>
            <a:pPr marL="228600" indent="-228600">
              <a:buAutoNum type="arabicParenR"/>
            </a:pPr>
            <a:endParaRPr lang="fr-FR"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GB" sz="1200" kern="1200" dirty="0" smtClean="0">
                <a:solidFill>
                  <a:schemeClr val="tx1"/>
                </a:solidFill>
                <a:effectLst/>
                <a:latin typeface="+mn-lt"/>
                <a:ea typeface="+mn-ea"/>
                <a:cs typeface="+mn-cs"/>
              </a:rPr>
              <a:t>Beside the images of Tetris and divorce, an image that was also often chosen is the image of the jigsaw. Interestingly, this image is chosen by over 20% of the respondents in three groups: control condition, image condition and text condition but not in the full condition where only 10% of the respondents chose it. This difference is significant and seems to demonstrate that those who had the strongest treatment moved to other visual representations of Belgian federalism. The image of the Tetris is one of them (but then similarly to the text condition), but also the image of gears. Almost 20% of the full condition chose the gears, whereas it decreased to 15% for the group image only, 13% for the control group and 11% for the group text only. Thus reading the text and seeing the image moved the respondents into an understanding of Belgian federalism in terms of its mechanics, i.e. its internal and intricate functioning with a complex distribution of powers, rather than in an image of personal relations. This complexity is also suggested, even though in a lesser extent, in the choice of the labyrinth by 7% of the group text + image, 5% text only, 4% image only, and 2% control group.</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72</a:t>
            </a:fld>
            <a:endParaRPr lang="fr-FR"/>
          </a:p>
        </p:txBody>
      </p:sp>
    </p:spTree>
    <p:extLst>
      <p:ext uri="{BB962C8B-B14F-4D97-AF65-F5344CB8AC3E}">
        <p14:creationId xmlns:p14="http://schemas.microsoft.com/office/powerpoint/2010/main" val="268290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And </a:t>
            </a:r>
            <a:r>
              <a:rPr lang="fr-FR" dirty="0" err="1" smtClean="0"/>
              <a:t>what</a:t>
            </a:r>
            <a:r>
              <a:rPr lang="fr-FR" dirty="0" smtClean="0"/>
              <a:t> </a:t>
            </a:r>
            <a:r>
              <a:rPr lang="fr-FR" dirty="0" err="1" smtClean="0"/>
              <a:t>effects</a:t>
            </a:r>
            <a:r>
              <a:rPr lang="fr-FR" dirty="0" smtClean="0"/>
              <a:t> do </a:t>
            </a:r>
            <a:r>
              <a:rPr lang="fr-FR" dirty="0" err="1" smtClean="0"/>
              <a:t>they</a:t>
            </a:r>
            <a:r>
              <a:rPr lang="fr-FR" dirty="0" smtClean="0"/>
              <a:t> have on the people </a:t>
            </a:r>
            <a:r>
              <a:rPr lang="fr-FR" dirty="0" err="1" smtClean="0"/>
              <a:t>who</a:t>
            </a:r>
            <a:r>
              <a:rPr lang="fr-FR" dirty="0" smtClean="0"/>
              <a:t> come </a:t>
            </a:r>
            <a:r>
              <a:rPr lang="fr-FR" dirty="0" err="1" smtClean="0"/>
              <a:t>across</a:t>
            </a:r>
            <a:r>
              <a:rPr lang="fr-FR" baseline="0" dirty="0" smtClean="0"/>
              <a:t> </a:t>
            </a:r>
            <a:r>
              <a:rPr lang="fr-FR" baseline="0" dirty="0" err="1" smtClean="0"/>
              <a:t>them</a:t>
            </a:r>
            <a:r>
              <a:rPr lang="fr-FR" baseline="0" dirty="0" smtClean="0"/>
              <a:t>?</a:t>
            </a:r>
            <a:endParaRPr lang="fr-FR" dirty="0" smtClean="0"/>
          </a:p>
          <a:p>
            <a:r>
              <a:rPr lang="en-GB" sz="1200" kern="1200" dirty="0" smtClean="0">
                <a:solidFill>
                  <a:schemeClr val="tx1"/>
                </a:solidFill>
                <a:effectLst/>
                <a:latin typeface="+mn-lt"/>
                <a:ea typeface="+mn-ea"/>
                <a:cs typeface="+mn-cs"/>
              </a:rPr>
              <a:t>In answering these questions, this study will contribute to a better understanding of the role and functions metaphors play in political discourse, and more globally in our everyday political interactions.</a:t>
            </a:r>
            <a:r>
              <a:rPr lang="fr-FR" dirty="0" smtClean="0">
                <a:effectLst/>
              </a:rPr>
              <a:t> </a:t>
            </a:r>
          </a:p>
          <a:p>
            <a:r>
              <a:rPr lang="fr-FR" dirty="0" smtClean="0">
                <a:effectLst/>
              </a:rPr>
              <a:t>Question</a:t>
            </a:r>
            <a:r>
              <a:rPr lang="fr-FR" baseline="0" dirty="0" smtClean="0">
                <a:effectLst/>
              </a:rPr>
              <a:t> </a:t>
            </a:r>
            <a:r>
              <a:rPr lang="fr-FR" baseline="0" dirty="0" err="1" smtClean="0">
                <a:effectLst/>
              </a:rPr>
              <a:t>which</a:t>
            </a:r>
            <a:r>
              <a:rPr lang="fr-FR" baseline="0" dirty="0" smtClean="0">
                <a:effectLst/>
              </a:rPr>
              <a:t> has </a:t>
            </a:r>
            <a:r>
              <a:rPr lang="fr-FR" baseline="0" dirty="0" err="1" smtClean="0">
                <a:effectLst/>
              </a:rPr>
              <a:t>started</a:t>
            </a:r>
            <a:r>
              <a:rPr lang="fr-FR" baseline="0" dirty="0" smtClean="0">
                <a:effectLst/>
              </a:rPr>
              <a:t> to </a:t>
            </a:r>
            <a:r>
              <a:rPr lang="fr-FR" baseline="0" dirty="0" err="1" smtClean="0">
                <a:effectLst/>
              </a:rPr>
              <a:t>be</a:t>
            </a:r>
            <a:r>
              <a:rPr lang="fr-FR" baseline="0" dirty="0" smtClean="0">
                <a:effectLst/>
              </a:rPr>
              <a:t> </a:t>
            </a:r>
            <a:r>
              <a:rPr lang="fr-FR" baseline="0" dirty="0" err="1" smtClean="0">
                <a:effectLst/>
              </a:rPr>
              <a:t>experimentally</a:t>
            </a:r>
            <a:r>
              <a:rPr lang="fr-FR" baseline="0" dirty="0" smtClean="0">
                <a:effectLst/>
              </a:rPr>
              <a:t> </a:t>
            </a:r>
            <a:r>
              <a:rPr lang="fr-FR" baseline="0" dirty="0" err="1" smtClean="0">
                <a:effectLst/>
              </a:rPr>
              <a:t>looked</a:t>
            </a:r>
            <a:r>
              <a:rPr lang="fr-FR" baseline="0" dirty="0" smtClean="0">
                <a:effectLst/>
              </a:rPr>
              <a:t> </a:t>
            </a:r>
            <a:r>
              <a:rPr lang="fr-FR" baseline="0" dirty="0" err="1" smtClean="0">
                <a:effectLst/>
              </a:rPr>
              <a:t>at</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6</a:t>
            </a:fld>
            <a:endParaRPr lang="fr-FR"/>
          </a:p>
        </p:txBody>
      </p:sp>
    </p:spTree>
    <p:extLst>
      <p:ext uri="{BB962C8B-B14F-4D97-AF65-F5344CB8AC3E}">
        <p14:creationId xmlns:p14="http://schemas.microsoft.com/office/powerpoint/2010/main" val="3135054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arenR"/>
            </a:pPr>
            <a:r>
              <a:rPr lang="fr-FR" dirty="0" smtClean="0"/>
              <a:t>Much </a:t>
            </a:r>
            <a:r>
              <a:rPr lang="fr-FR" dirty="0" err="1" smtClean="0"/>
              <a:t>less</a:t>
            </a:r>
            <a:r>
              <a:rPr lang="fr-FR" dirty="0" smtClean="0"/>
              <a:t> </a:t>
            </a:r>
            <a:r>
              <a:rPr lang="fr-FR" dirty="0" err="1" smtClean="0"/>
              <a:t>differences</a:t>
            </a:r>
            <a:r>
              <a:rPr lang="fr-FR" dirty="0" smtClean="0"/>
              <a:t> </a:t>
            </a:r>
            <a:r>
              <a:rPr lang="fr-FR" dirty="0" err="1" smtClean="0"/>
              <a:t>between</a:t>
            </a:r>
            <a:r>
              <a:rPr lang="fr-FR" baseline="0" dirty="0" smtClean="0"/>
              <a:t> the groups</a:t>
            </a:r>
          </a:p>
          <a:p>
            <a:pPr marL="228600" indent="-228600">
              <a:buAutoNum type="arabicParenR"/>
            </a:pPr>
            <a:r>
              <a:rPr lang="fr-FR" baseline="0" dirty="0" smtClean="0"/>
              <a:t>Puzzle image and </a:t>
            </a:r>
            <a:r>
              <a:rPr lang="fr-FR" baseline="0" dirty="0" err="1" smtClean="0"/>
              <a:t>gears</a:t>
            </a:r>
            <a:r>
              <a:rPr lang="fr-FR" baseline="0" dirty="0" smtClean="0"/>
              <a:t> </a:t>
            </a:r>
            <a:r>
              <a:rPr lang="fr-FR" baseline="0" dirty="0" err="1" smtClean="0"/>
              <a:t>remain</a:t>
            </a:r>
            <a:r>
              <a:rPr lang="fr-FR" baseline="0" dirty="0" smtClean="0"/>
              <a:t> </a:t>
            </a:r>
            <a:r>
              <a:rPr lang="fr-FR" baseline="0" dirty="0" err="1" smtClean="0"/>
              <a:t>quite</a:t>
            </a:r>
            <a:r>
              <a:rPr lang="fr-FR" baseline="0" dirty="0" smtClean="0"/>
              <a:t> </a:t>
            </a:r>
            <a:r>
              <a:rPr lang="fr-FR" baseline="0" dirty="0" err="1" smtClean="0"/>
              <a:t>well</a:t>
            </a:r>
            <a:r>
              <a:rPr lang="fr-FR" baseline="0" dirty="0" smtClean="0"/>
              <a:t> </a:t>
            </a:r>
            <a:r>
              <a:rPr lang="fr-FR" baseline="0" dirty="0" err="1" smtClean="0"/>
              <a:t>represnted</a:t>
            </a:r>
            <a:r>
              <a:rPr lang="fr-FR" baseline="0" dirty="0" smtClean="0"/>
              <a:t> in the </a:t>
            </a:r>
            <a:r>
              <a:rPr lang="fr-FR" baseline="0" dirty="0" err="1" smtClean="0"/>
              <a:t>results</a:t>
            </a:r>
            <a:endParaRPr lang="fr-FR" baseline="0" dirty="0" smtClean="0"/>
          </a:p>
          <a:p>
            <a:pPr marL="228600" indent="-228600">
              <a:buAutoNum type="arabicParenR"/>
            </a:pPr>
            <a:r>
              <a:rPr lang="fr-FR" baseline="0" dirty="0" err="1" smtClean="0"/>
              <a:t>Still</a:t>
            </a:r>
            <a:r>
              <a:rPr lang="fr-FR" baseline="0" dirty="0" smtClean="0"/>
              <a:t> </a:t>
            </a:r>
            <a:r>
              <a:rPr lang="fr-FR" baseline="0" dirty="0" err="1" smtClean="0"/>
              <a:t>some</a:t>
            </a:r>
            <a:r>
              <a:rPr lang="fr-FR" baseline="0" dirty="0" smtClean="0"/>
              <a:t> </a:t>
            </a:r>
            <a:r>
              <a:rPr lang="fr-FR" baseline="0" dirty="0" err="1" smtClean="0"/>
              <a:t>interesting</a:t>
            </a:r>
            <a:r>
              <a:rPr lang="fr-FR" baseline="0" dirty="0" smtClean="0"/>
              <a:t> </a:t>
            </a:r>
            <a:r>
              <a:rPr lang="fr-FR" baseline="0" dirty="0" err="1" smtClean="0"/>
              <a:t>differences</a:t>
            </a:r>
            <a:r>
              <a:rPr lang="fr-FR" baseline="0" dirty="0" smtClean="0"/>
              <a:t> </a:t>
            </a:r>
            <a:r>
              <a:rPr lang="fr-FR" baseline="0" dirty="0" err="1" smtClean="0"/>
              <a:t>between</a:t>
            </a:r>
            <a:r>
              <a:rPr lang="fr-FR" baseline="0" dirty="0" smtClean="0"/>
              <a:t> the groups: divorce</a:t>
            </a:r>
          </a:p>
          <a:p>
            <a:pPr marL="228600" indent="-228600">
              <a:buAutoNum type="arabicParenR"/>
            </a:pPr>
            <a:r>
              <a:rPr lang="fr-FR" baseline="0" dirty="0" err="1" smtClean="0"/>
              <a:t>Increase</a:t>
            </a:r>
            <a:r>
              <a:rPr lang="fr-FR" baseline="0" dirty="0" smtClean="0"/>
              <a:t> of the </a:t>
            </a:r>
            <a:r>
              <a:rPr lang="fr-FR" baseline="0" dirty="0" err="1" smtClean="0"/>
              <a:t>contrucrtion</a:t>
            </a:r>
            <a:r>
              <a:rPr lang="fr-FR" baseline="0" dirty="0" smtClean="0"/>
              <a:t> </a:t>
            </a:r>
            <a:r>
              <a:rPr lang="fr-FR" baseline="0" dirty="0" err="1" smtClean="0"/>
              <a:t>domain</a:t>
            </a:r>
            <a:r>
              <a:rPr lang="fr-FR" baseline="0" dirty="0" smtClean="0"/>
              <a:t> // </a:t>
            </a:r>
            <a:r>
              <a:rPr lang="fr-FR" baseline="0" dirty="0" err="1" smtClean="0"/>
              <a:t>anamysis</a:t>
            </a:r>
            <a:r>
              <a:rPr lang="fr-FR" baseline="0" dirty="0" smtClean="0"/>
              <a:t> of the free description </a:t>
            </a:r>
            <a:r>
              <a:rPr lang="fr-FR" baseline="0" dirty="0" err="1" smtClean="0"/>
              <a:t>task</a:t>
            </a:r>
            <a:endParaRPr lang="fr-FR" baseline="0" dirty="0" smtClean="0"/>
          </a:p>
          <a:p>
            <a:r>
              <a:rPr lang="en-GB" sz="1200" kern="1200" dirty="0" smtClean="0">
                <a:solidFill>
                  <a:schemeClr val="tx1"/>
                </a:solidFill>
                <a:effectLst/>
                <a:latin typeface="+mn-lt"/>
                <a:ea typeface="+mn-ea"/>
                <a:cs typeface="+mn-cs"/>
              </a:rPr>
              <a:t>The Figure 3 offers a quite different overall distribution. First of all the Tetris lost much of its appeal for the respondents who had in the pre-test the full condition and the text condition, it went down respectively from 21,1% to 8,0% and from 20,2% to 9,6%. Meanwhile in the control condition, the Tetris got slightly more support: from 7,8% to 10,8%. Thus the strong impact of the Tetris treatment was short-lived on the association of Belgian federalism with a Tetris. What’s more, while in the pre-test the full condition was not so much associated with the jigsaw, in the post-test this image comes first for all the groups.</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Nonetheless, we can still find some interesting differences between the groups. The most striking one is about the divorce image. We find basically the same distribution in the pre- and in the post-test: strong impact in the control condition and in the image condition (both over 20%), weaker impact in the full condition and in the text condition (both around 10%). The construction image, which was hardly present in the pre-test, with only 2,4% in total, is now ranked fourth, and even second in the full condition with 17,2%. In combination with the results for the gears image, we find a significant difference the control condition and the treatment conditions: whereas the former has only 20% who chose the construction or the gears, the latter have over 30% who chose these two images. This points out that the treatment, while it had a short-lived impact on the Tetris specifically, has an underlying influence on the visual representation of Belgian federalism. Two dynamics can be captured here: in the control condition, respondents are more likely to put forward a representation of Belgian federalism in an identity-oriented approach (including typical symbols of Belgium), whereas the treatment groups (and in particular those including the text condition) are more </a:t>
            </a:r>
            <a:r>
              <a:rPr lang="en-GB" sz="1200" kern="1200" dirty="0" err="1" smtClean="0">
                <a:solidFill>
                  <a:schemeClr val="tx1"/>
                </a:solidFill>
                <a:effectLst/>
                <a:latin typeface="+mn-lt"/>
                <a:ea typeface="+mn-ea"/>
                <a:cs typeface="+mn-cs"/>
              </a:rPr>
              <a:t>lik</a:t>
            </a:r>
            <a:r>
              <a:rPr lang="fr-FR" dirty="0" smtClean="0">
                <a:effectLst/>
              </a:rPr>
              <a:t> </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73</a:t>
            </a:fld>
            <a:endParaRPr lang="fr-FR"/>
          </a:p>
        </p:txBody>
      </p:sp>
    </p:spTree>
    <p:extLst>
      <p:ext uri="{BB962C8B-B14F-4D97-AF65-F5344CB8AC3E}">
        <p14:creationId xmlns:p14="http://schemas.microsoft.com/office/powerpoint/2010/main" val="1351243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The </a:t>
            </a:r>
            <a:r>
              <a:rPr lang="fr-FR" sz="1200" kern="1200" dirty="0" err="1" smtClean="0">
                <a:solidFill>
                  <a:schemeClr val="tx1"/>
                </a:solidFill>
                <a:effectLst/>
                <a:latin typeface="+mn-lt"/>
                <a:ea typeface="+mn-ea"/>
                <a:cs typeface="+mn-cs"/>
              </a:rPr>
              <a:t>development</a:t>
            </a:r>
            <a:r>
              <a:rPr lang="fr-FR" sz="1200" kern="1200" dirty="0" smtClean="0">
                <a:solidFill>
                  <a:schemeClr val="tx1"/>
                </a:solidFill>
                <a:effectLst/>
                <a:latin typeface="+mn-lt"/>
                <a:ea typeface="+mn-ea"/>
                <a:cs typeface="+mn-cs"/>
              </a:rPr>
              <a:t> of a </a:t>
            </a:r>
            <a:r>
              <a:rPr lang="fr-FR" sz="1200" kern="1200" dirty="0" err="1" smtClean="0">
                <a:solidFill>
                  <a:schemeClr val="tx1"/>
                </a:solidFill>
                <a:effectLst/>
                <a:latin typeface="+mn-lt"/>
                <a:ea typeface="+mn-ea"/>
                <a:cs typeface="+mn-cs"/>
              </a:rPr>
              <a:t>novel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metaphor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into</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habitually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constructed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analogical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schema</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therefore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involves</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repeated</a:t>
            </a:r>
            <a:r>
              <a:rPr lang="fr-FR" sz="1200" kern="1200" dirty="0" smtClean="0">
                <a:solidFill>
                  <a:schemeClr val="tx1"/>
                </a:solidFill>
                <a:effectLst/>
                <a:latin typeface="+mn-lt"/>
                <a:ea typeface="+mn-ea"/>
                <a:cs typeface="+mn-cs"/>
              </a:rPr>
              <a:t> use of a </a:t>
            </a:r>
            <a:r>
              <a:rPr lang="fr-FR" sz="1200" kern="1200" dirty="0" err="1" smtClean="0">
                <a:solidFill>
                  <a:schemeClr val="tx1"/>
                </a:solidFill>
                <a:effectLst/>
                <a:latin typeface="+mn-lt"/>
                <a:ea typeface="+mn-ea"/>
                <a:cs typeface="+mn-cs"/>
              </a:rPr>
              <a:t>particular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form</a:t>
            </a:r>
            <a:r>
              <a:rPr lang="fr-FR" sz="1200" kern="1200" dirty="0" smtClean="0">
                <a:solidFill>
                  <a:schemeClr val="tx1"/>
                </a:solidFill>
                <a:effectLst/>
                <a:latin typeface="+mn-lt"/>
                <a:ea typeface="+mn-ea"/>
                <a:cs typeface="+mn-cs"/>
              </a:rPr>
              <a:t> as the </a:t>
            </a:r>
            <a:r>
              <a:rPr lang="fr-FR" sz="1200" kern="1200" dirty="0" err="1" smtClean="0">
                <a:solidFill>
                  <a:schemeClr val="tx1"/>
                </a:solidFill>
                <a:effectLst/>
                <a:latin typeface="+mn-lt"/>
                <a:ea typeface="+mn-ea"/>
                <a:cs typeface="+mn-cs"/>
              </a:rPr>
              <a:t>vehicle</a:t>
            </a:r>
            <a:r>
              <a:rPr lang="fr-FR" sz="1200" kern="1200" dirty="0" smtClean="0">
                <a:solidFill>
                  <a:schemeClr val="tx1"/>
                </a:solidFill>
                <a:effectLst/>
                <a:latin typeface="+mn-lt"/>
                <a:ea typeface="+mn-ea"/>
                <a:cs typeface="+mn-cs"/>
              </a:rPr>
              <a:t>, and the </a:t>
            </a:r>
            <a:r>
              <a:rPr lang="fr-FR" sz="1200" kern="1200" dirty="0" err="1" smtClean="0">
                <a:solidFill>
                  <a:schemeClr val="tx1"/>
                </a:solidFill>
                <a:effectLst/>
                <a:latin typeface="+mn-lt"/>
                <a:ea typeface="+mn-ea"/>
                <a:cs typeface="+mn-cs"/>
              </a:rPr>
              <a:t>accompanying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negotiation</a:t>
            </a:r>
            <a:r>
              <a:rPr lang="fr-FR" sz="1200" kern="1200" dirty="0" smtClean="0">
                <a:solidFill>
                  <a:schemeClr val="tx1"/>
                </a:solidFill>
                <a:effectLst/>
                <a:latin typeface="+mn-lt"/>
                <a:ea typeface="+mn-ea"/>
                <a:cs typeface="+mn-cs"/>
              </a:rPr>
              <a:t> of a </a:t>
            </a:r>
            <a:r>
              <a:rPr lang="fr-FR" sz="1200" kern="1200" dirty="0" err="1" smtClean="0">
                <a:solidFill>
                  <a:schemeClr val="tx1"/>
                </a:solidFill>
                <a:effectLst/>
                <a:latin typeface="+mn-lt"/>
                <a:ea typeface="+mn-ea"/>
                <a:cs typeface="+mn-cs"/>
              </a:rPr>
              <a:t>shared</a:t>
            </a:r>
            <a:r>
              <a:rPr lang="fr-FR" sz="1200" kern="1200" dirty="0" smtClean="0">
                <a:solidFill>
                  <a:schemeClr val="tx1"/>
                </a:solidFill>
                <a:effectLst/>
                <a:latin typeface="+mn-lt"/>
                <a:ea typeface="+mn-ea"/>
                <a:cs typeface="+mn-cs"/>
              </a:rPr>
              <a:t> figurative </a:t>
            </a:r>
            <a:r>
              <a:rPr lang="fr-FR" sz="1200" kern="1200" dirty="0" err="1" smtClean="0">
                <a:solidFill>
                  <a:schemeClr val="tx1"/>
                </a:solidFill>
                <a:effectLst/>
                <a:latin typeface="+mn-lt"/>
                <a:ea typeface="+mn-ea"/>
                <a:cs typeface="+mn-cs"/>
              </a:rPr>
              <a:t>interpretation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Zinken</a:t>
            </a:r>
            <a:r>
              <a:rPr lang="fr-FR" sz="1200" kern="1200" dirty="0" smtClean="0">
                <a:solidFill>
                  <a:schemeClr val="tx1"/>
                </a:solidFill>
                <a:effectLst/>
                <a:latin typeface="+mn-lt"/>
                <a:ea typeface="+mn-ea"/>
                <a:cs typeface="+mn-cs"/>
              </a:rPr>
              <a:t> 2007</a:t>
            </a:r>
          </a:p>
          <a:p>
            <a:endParaRPr lang="fr-FR" dirty="0" smtClean="0"/>
          </a:p>
          <a:p>
            <a:r>
              <a:rPr lang="fr-FR" sz="1200" kern="1200" dirty="0" smtClean="0">
                <a:solidFill>
                  <a:schemeClr val="tx1"/>
                </a:solidFill>
                <a:effectLst/>
                <a:latin typeface="+mn-lt"/>
                <a:ea typeface="+mn-ea"/>
                <a:cs typeface="+mn-cs"/>
              </a:rPr>
              <a:t>The </a:t>
            </a:r>
            <a:r>
              <a:rPr lang="fr-FR" sz="1200" kern="1200" dirty="0" err="1" smtClean="0">
                <a:solidFill>
                  <a:schemeClr val="tx1"/>
                </a:solidFill>
                <a:effectLst/>
                <a:latin typeface="+mn-lt"/>
                <a:ea typeface="+mn-ea"/>
                <a:cs typeface="+mn-cs"/>
              </a:rPr>
              <a:t>difference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between</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discourse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metaphor</a:t>
            </a:r>
            <a:r>
              <a:rPr lang="fr-FR" sz="1200" kern="1200" dirty="0" smtClean="0">
                <a:solidFill>
                  <a:schemeClr val="tx1"/>
                </a:solidFill>
                <a:effectLst/>
                <a:latin typeface="+mn-lt"/>
                <a:ea typeface="+mn-ea"/>
                <a:cs typeface="+mn-cs"/>
              </a:rPr>
              <a:t> and a </a:t>
            </a:r>
            <a:r>
              <a:rPr lang="fr-FR" sz="1200" kern="1200" dirty="0" err="1" smtClean="0">
                <a:solidFill>
                  <a:schemeClr val="tx1"/>
                </a:solidFill>
                <a:effectLst/>
                <a:latin typeface="+mn-lt"/>
                <a:ea typeface="+mn-ea"/>
                <a:cs typeface="+mn-cs"/>
              </a:rPr>
              <a:t>creative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metaphor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that</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analogy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evoked</a:t>
            </a:r>
            <a:r>
              <a:rPr lang="fr-FR" sz="1200" kern="1200" dirty="0" smtClean="0">
                <a:solidFill>
                  <a:schemeClr val="tx1"/>
                </a:solidFill>
                <a:effectLst/>
                <a:latin typeface="+mn-lt"/>
                <a:ea typeface="+mn-ea"/>
                <a:cs typeface="+mn-cs"/>
              </a:rPr>
              <a:t> by a </a:t>
            </a:r>
            <a:r>
              <a:rPr lang="fr-FR" sz="1200" kern="1200" dirty="0" err="1" smtClean="0">
                <a:solidFill>
                  <a:schemeClr val="tx1"/>
                </a:solidFill>
                <a:effectLst/>
                <a:latin typeface="+mn-lt"/>
                <a:ea typeface="+mn-ea"/>
                <a:cs typeface="+mn-cs"/>
              </a:rPr>
              <a:t>discourse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metaphor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part of the </a:t>
            </a:r>
            <a:r>
              <a:rPr lang="fr-FR" sz="1200" kern="1200" dirty="0" err="1" smtClean="0">
                <a:solidFill>
                  <a:schemeClr val="tx1"/>
                </a:solidFill>
                <a:effectLst/>
                <a:latin typeface="+mn-lt"/>
                <a:ea typeface="+mn-ea"/>
                <a:cs typeface="+mn-cs"/>
              </a:rPr>
              <a:t>primary</a:t>
            </a:r>
            <a:r>
              <a:rPr lang="fr-FR" sz="1200" kern="1200" dirty="0" smtClean="0">
                <a:solidFill>
                  <a:schemeClr val="tx1"/>
                </a:solidFill>
                <a:effectLst/>
                <a:latin typeface="+mn-lt"/>
                <a:ea typeface="+mn-ea"/>
                <a:cs typeface="+mn-cs"/>
              </a:rPr>
              <a:t> cognitive model profile </a:t>
            </a:r>
            <a:r>
              <a:rPr lang="fr-FR" sz="1200" kern="1200" dirty="0" err="1" smtClean="0">
                <a:solidFill>
                  <a:schemeClr val="tx1"/>
                </a:solidFill>
                <a:effectLst/>
                <a:latin typeface="+mn-lt"/>
                <a:ea typeface="+mn-ea"/>
                <a:cs typeface="+mn-cs"/>
              </a:rPr>
              <a:t>directly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accessed</a:t>
            </a:r>
            <a:r>
              <a:rPr lang="fr-FR" sz="1200" kern="1200" dirty="0" smtClean="0">
                <a:solidFill>
                  <a:schemeClr val="tx1"/>
                </a:solidFill>
                <a:effectLst/>
                <a:latin typeface="+mn-lt"/>
                <a:ea typeface="+mn-ea"/>
                <a:cs typeface="+mn-cs"/>
              </a:rPr>
              <a:t> by the </a:t>
            </a:r>
            <a:r>
              <a:rPr lang="fr-FR" sz="1200" kern="1200" dirty="0" err="1" smtClean="0">
                <a:solidFill>
                  <a:schemeClr val="tx1"/>
                </a:solidFill>
                <a:effectLst/>
                <a:latin typeface="+mn-lt"/>
                <a:ea typeface="+mn-ea"/>
                <a:cs typeface="+mn-cs"/>
              </a:rPr>
              <a:t>given</a:t>
            </a:r>
            <a:r>
              <a:rPr lang="fr-FR" sz="1200" kern="1200" dirty="0" smtClean="0">
                <a:solidFill>
                  <a:schemeClr val="tx1"/>
                </a:solidFill>
                <a:effectLst/>
                <a:latin typeface="+mn-lt"/>
                <a:ea typeface="+mn-ea"/>
                <a:cs typeface="+mn-cs"/>
              </a:rPr>
              <a:t> lexical concept in the </a:t>
            </a:r>
            <a:r>
              <a:rPr lang="fr-FR" sz="1200" kern="1200" dirty="0" err="1" smtClean="0">
                <a:solidFill>
                  <a:schemeClr val="tx1"/>
                </a:solidFill>
                <a:effectLst/>
                <a:latin typeface="+mn-lt"/>
                <a:ea typeface="+mn-ea"/>
                <a:cs typeface="+mn-cs"/>
              </a:rPr>
              <a:t>appropriate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context</a:t>
            </a:r>
            <a:r>
              <a:rPr lang="fr-FR" sz="1200" kern="1200" dirty="0" smtClean="0">
                <a:solidFill>
                  <a:schemeClr val="tx1"/>
                </a:solidFill>
                <a:effectLst/>
                <a:latin typeface="+mn-lt"/>
                <a:ea typeface="+mn-ea"/>
                <a:cs typeface="+mn-cs"/>
              </a:rPr>
              <a:t> (Evans and </a:t>
            </a:r>
            <a:r>
              <a:rPr lang="fr-FR" sz="1200" kern="1200" dirty="0" err="1" smtClean="0">
                <a:solidFill>
                  <a:schemeClr val="tx1"/>
                </a:solidFill>
                <a:effectLst/>
                <a:latin typeface="+mn-lt"/>
                <a:ea typeface="+mn-ea"/>
                <a:cs typeface="+mn-cs"/>
              </a:rPr>
              <a:t>Zinken</a:t>
            </a:r>
            <a:r>
              <a:rPr lang="fr-FR" sz="1200" kern="1200" dirty="0" smtClean="0">
                <a:solidFill>
                  <a:schemeClr val="tx1"/>
                </a:solidFill>
                <a:effectLst/>
                <a:latin typeface="+mn-lt"/>
                <a:ea typeface="+mn-ea"/>
                <a:cs typeface="+mn-cs"/>
              </a:rPr>
              <a:t> 2005). </a:t>
            </a:r>
            <a:r>
              <a:rPr lang="fr-FR" sz="1200" kern="1200" dirty="0" err="1" smtClean="0">
                <a:solidFill>
                  <a:schemeClr val="tx1"/>
                </a:solidFill>
                <a:effectLst/>
                <a:latin typeface="+mn-lt"/>
                <a:ea typeface="+mn-ea"/>
                <a:cs typeface="+mn-cs"/>
              </a:rPr>
              <a:t>While</a:t>
            </a:r>
            <a:r>
              <a:rPr lang="fr-FR" sz="1200" kern="1200" dirty="0" smtClean="0">
                <a:solidFill>
                  <a:schemeClr val="tx1"/>
                </a:solidFill>
                <a:effectLst/>
                <a:latin typeface="+mn-lt"/>
                <a:ea typeface="+mn-ea"/>
                <a:cs typeface="+mn-cs"/>
              </a:rPr>
              <a:t> in the case of </a:t>
            </a:r>
            <a:r>
              <a:rPr lang="fr-FR" sz="1200" kern="1200" dirty="0" err="1" smtClean="0">
                <a:solidFill>
                  <a:schemeClr val="tx1"/>
                </a:solidFill>
                <a:effectLst/>
                <a:latin typeface="+mn-lt"/>
                <a:ea typeface="+mn-ea"/>
                <a:cs typeface="+mn-cs"/>
              </a:rPr>
              <a:t>creative</a:t>
            </a:r>
            <a:r>
              <a:rPr lang="fr-FR" sz="1200" kern="1200" dirty="0" smtClean="0">
                <a:solidFill>
                  <a:schemeClr val="tx1"/>
                </a:solidFill>
                <a:effectLst/>
                <a:latin typeface="+mn-lt"/>
                <a:ea typeface="+mn-ea"/>
                <a:cs typeface="+mn-cs"/>
              </a:rPr>
              <a:t> </a:t>
            </a:r>
            <a:endParaRPr lang="fr-FR" dirty="0" smtClean="0"/>
          </a:p>
          <a:p>
            <a:r>
              <a:rPr lang="fr-FR" sz="1200" kern="1200" dirty="0" smtClean="0">
                <a:solidFill>
                  <a:schemeClr val="tx1"/>
                </a:solidFill>
                <a:effectLst/>
                <a:latin typeface="+mn-lt"/>
                <a:ea typeface="+mn-ea"/>
                <a:cs typeface="+mn-cs"/>
              </a:rPr>
              <a:t>9 </a:t>
            </a:r>
            <a:endParaRPr lang="fr-FR" dirty="0" smtClean="0"/>
          </a:p>
          <a:p>
            <a:r>
              <a:rPr lang="fr-FR" sz="1200" kern="1200" dirty="0" err="1" smtClean="0">
                <a:solidFill>
                  <a:schemeClr val="tx1"/>
                </a:solidFill>
                <a:effectLst/>
                <a:latin typeface="+mn-lt"/>
                <a:ea typeface="+mn-ea"/>
                <a:cs typeface="+mn-cs"/>
              </a:rPr>
              <a:t>metaphors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encyclopaedic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knowledge</a:t>
            </a:r>
            <a:r>
              <a:rPr lang="fr-FR" sz="1200" kern="1200" dirty="0" smtClean="0">
                <a:solidFill>
                  <a:schemeClr val="tx1"/>
                </a:solidFill>
                <a:effectLst/>
                <a:latin typeface="+mn-lt"/>
                <a:ea typeface="+mn-ea"/>
                <a:cs typeface="+mn-cs"/>
              </a:rPr>
              <a:t> has to </a:t>
            </a:r>
            <a:r>
              <a:rPr lang="fr-FR" sz="1200" kern="1200" dirty="0" err="1" smtClean="0">
                <a:solidFill>
                  <a:schemeClr val="tx1"/>
                </a:solidFill>
                <a:effectLst/>
                <a:latin typeface="+mn-lt"/>
                <a:ea typeface="+mn-ea"/>
                <a:cs typeface="+mn-cs"/>
              </a:rPr>
              <a:t>be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searched</a:t>
            </a:r>
            <a:r>
              <a:rPr lang="fr-FR" sz="1200" kern="1200" dirty="0" smtClean="0">
                <a:solidFill>
                  <a:schemeClr val="tx1"/>
                </a:solidFill>
                <a:effectLst/>
                <a:latin typeface="+mn-lt"/>
                <a:ea typeface="+mn-ea"/>
                <a:cs typeface="+mn-cs"/>
              </a:rPr>
              <a:t>’ for the </a:t>
            </a:r>
            <a:r>
              <a:rPr lang="fr-FR" sz="1200" kern="1200" dirty="0" err="1" smtClean="0">
                <a:solidFill>
                  <a:schemeClr val="tx1"/>
                </a:solidFill>
                <a:effectLst/>
                <a:latin typeface="+mn-lt"/>
                <a:ea typeface="+mn-ea"/>
                <a:cs typeface="+mn-cs"/>
              </a:rPr>
              <a:t>hearer</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construct</a:t>
            </a:r>
            <a:r>
              <a:rPr lang="fr-FR" sz="1200" kern="1200" dirty="0" smtClean="0">
                <a:solidFill>
                  <a:schemeClr val="tx1"/>
                </a:solidFill>
                <a:effectLst/>
                <a:latin typeface="+mn-lt"/>
                <a:ea typeface="+mn-ea"/>
                <a:cs typeface="+mn-cs"/>
              </a:rPr>
              <a:t> a relevant </a:t>
            </a:r>
            <a:r>
              <a:rPr lang="fr-FR" sz="1200" kern="1200" dirty="0" err="1" smtClean="0">
                <a:solidFill>
                  <a:schemeClr val="tx1"/>
                </a:solidFill>
                <a:effectLst/>
                <a:latin typeface="+mn-lt"/>
                <a:ea typeface="+mn-ea"/>
                <a:cs typeface="+mn-cs"/>
              </a:rPr>
              <a:t>meaning</a:t>
            </a:r>
            <a:r>
              <a:rPr lang="fr-FR" sz="1200" kern="1200" dirty="0" smtClean="0">
                <a:solidFill>
                  <a:schemeClr val="tx1"/>
                </a:solidFill>
                <a:effectLst/>
                <a:latin typeface="+mn-lt"/>
                <a:ea typeface="+mn-ea"/>
                <a:cs typeface="+mn-cs"/>
              </a:rPr>
              <a:t>, the relevant </a:t>
            </a:r>
            <a:r>
              <a:rPr lang="fr-FR" sz="1200" kern="1200" dirty="0" err="1" smtClean="0">
                <a:solidFill>
                  <a:schemeClr val="tx1"/>
                </a:solidFill>
                <a:effectLst/>
                <a:latin typeface="+mn-lt"/>
                <a:ea typeface="+mn-ea"/>
                <a:cs typeface="+mn-cs"/>
              </a:rPr>
              <a:t>analogical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schema</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easily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recalled</a:t>
            </a:r>
            <a:r>
              <a:rPr lang="fr-FR" sz="1200" kern="1200" dirty="0" smtClean="0">
                <a:solidFill>
                  <a:schemeClr val="tx1"/>
                </a:solidFill>
                <a:effectLst/>
                <a:latin typeface="+mn-lt"/>
                <a:ea typeface="+mn-ea"/>
                <a:cs typeface="+mn-cs"/>
              </a:rPr>
              <a:t> in the case of </a:t>
            </a:r>
            <a:r>
              <a:rPr lang="fr-FR" sz="1200" kern="1200" dirty="0" err="1" smtClean="0">
                <a:solidFill>
                  <a:schemeClr val="tx1"/>
                </a:solidFill>
                <a:effectLst/>
                <a:latin typeface="+mn-lt"/>
                <a:ea typeface="+mn-ea"/>
                <a:cs typeface="+mn-cs"/>
              </a:rPr>
              <a:t>discourse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metaphors</a:t>
            </a:r>
            <a:r>
              <a:rPr lang="fr-FR" sz="1200" kern="1200" dirty="0" smtClean="0">
                <a:solidFill>
                  <a:schemeClr val="tx1"/>
                </a:solidFill>
                <a:effectLst/>
                <a:latin typeface="+mn-lt"/>
                <a:ea typeface="+mn-ea"/>
                <a:cs typeface="+mn-cs"/>
              </a:rPr>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76</a:t>
            </a:fld>
            <a:endParaRPr lang="fr-FR"/>
          </a:p>
        </p:txBody>
      </p:sp>
    </p:spTree>
    <p:extLst>
      <p:ext uri="{BB962C8B-B14F-4D97-AF65-F5344CB8AC3E}">
        <p14:creationId xmlns:p14="http://schemas.microsoft.com/office/powerpoint/2010/main" val="2663443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Considering</a:t>
            </a:r>
            <a:r>
              <a:rPr lang="fr-FR" dirty="0" smtClean="0"/>
              <a:t> the nature of </a:t>
            </a:r>
            <a:r>
              <a:rPr lang="fr-FR" dirty="0" err="1" smtClean="0"/>
              <a:t>this</a:t>
            </a:r>
            <a:r>
              <a:rPr lang="fr-FR" dirty="0" smtClean="0"/>
              <a:t> </a:t>
            </a:r>
            <a:r>
              <a:rPr lang="fr-FR" dirty="0" err="1" smtClean="0"/>
              <a:t>metahor</a:t>
            </a:r>
            <a:r>
              <a:rPr lang="fr-FR" dirty="0" smtClean="0"/>
              <a:t>, one </a:t>
            </a:r>
            <a:r>
              <a:rPr lang="fr-FR" dirty="0" err="1" smtClean="0"/>
              <a:t>migt</a:t>
            </a:r>
            <a:r>
              <a:rPr lang="fr-FR" dirty="0" smtClean="0"/>
              <a:t> </a:t>
            </a:r>
            <a:r>
              <a:rPr lang="fr-FR" dirty="0" err="1" smtClean="0"/>
              <a:t>suggest</a:t>
            </a:r>
            <a:r>
              <a:rPr lang="fr-FR" dirty="0" smtClean="0"/>
              <a:t> </a:t>
            </a:r>
            <a:r>
              <a:rPr lang="fr-FR" dirty="0" err="1" smtClean="0"/>
              <a:t>that</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77</a:t>
            </a:fld>
            <a:endParaRPr lang="fr-FR"/>
          </a:p>
        </p:txBody>
      </p:sp>
    </p:spTree>
    <p:extLst>
      <p:ext uri="{BB962C8B-B14F-4D97-AF65-F5344CB8AC3E}">
        <p14:creationId xmlns:p14="http://schemas.microsoft.com/office/powerpoint/2010/main" val="2082407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The </a:t>
            </a:r>
            <a:r>
              <a:rPr lang="fr-FR" sz="1200" kern="1200" dirty="0" err="1" smtClean="0">
                <a:solidFill>
                  <a:schemeClr val="tx1"/>
                </a:solidFill>
                <a:effectLst/>
                <a:latin typeface="+mn-lt"/>
                <a:ea typeface="+mn-ea"/>
                <a:cs typeface="+mn-cs"/>
              </a:rPr>
              <a:t>development</a:t>
            </a:r>
            <a:r>
              <a:rPr lang="fr-FR" sz="1200" kern="1200" dirty="0" smtClean="0">
                <a:solidFill>
                  <a:schemeClr val="tx1"/>
                </a:solidFill>
                <a:effectLst/>
                <a:latin typeface="+mn-lt"/>
                <a:ea typeface="+mn-ea"/>
                <a:cs typeface="+mn-cs"/>
              </a:rPr>
              <a:t> of a </a:t>
            </a:r>
            <a:r>
              <a:rPr lang="fr-FR" sz="1200" kern="1200" dirty="0" err="1" smtClean="0">
                <a:solidFill>
                  <a:schemeClr val="tx1"/>
                </a:solidFill>
                <a:effectLst/>
                <a:latin typeface="+mn-lt"/>
                <a:ea typeface="+mn-ea"/>
                <a:cs typeface="+mn-cs"/>
              </a:rPr>
              <a:t>novel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metaphor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into</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habitually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constructed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analogical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schema</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therefore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involves</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repeated</a:t>
            </a:r>
            <a:r>
              <a:rPr lang="fr-FR" sz="1200" kern="1200" dirty="0" smtClean="0">
                <a:solidFill>
                  <a:schemeClr val="tx1"/>
                </a:solidFill>
                <a:effectLst/>
                <a:latin typeface="+mn-lt"/>
                <a:ea typeface="+mn-ea"/>
                <a:cs typeface="+mn-cs"/>
              </a:rPr>
              <a:t> use of a </a:t>
            </a:r>
            <a:r>
              <a:rPr lang="fr-FR" sz="1200" kern="1200" dirty="0" err="1" smtClean="0">
                <a:solidFill>
                  <a:schemeClr val="tx1"/>
                </a:solidFill>
                <a:effectLst/>
                <a:latin typeface="+mn-lt"/>
                <a:ea typeface="+mn-ea"/>
                <a:cs typeface="+mn-cs"/>
              </a:rPr>
              <a:t>particular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form</a:t>
            </a:r>
            <a:r>
              <a:rPr lang="fr-FR" sz="1200" kern="1200" dirty="0" smtClean="0">
                <a:solidFill>
                  <a:schemeClr val="tx1"/>
                </a:solidFill>
                <a:effectLst/>
                <a:latin typeface="+mn-lt"/>
                <a:ea typeface="+mn-ea"/>
                <a:cs typeface="+mn-cs"/>
              </a:rPr>
              <a:t> as the </a:t>
            </a:r>
            <a:r>
              <a:rPr lang="fr-FR" sz="1200" kern="1200" dirty="0" err="1" smtClean="0">
                <a:solidFill>
                  <a:schemeClr val="tx1"/>
                </a:solidFill>
                <a:effectLst/>
                <a:latin typeface="+mn-lt"/>
                <a:ea typeface="+mn-ea"/>
                <a:cs typeface="+mn-cs"/>
              </a:rPr>
              <a:t>vehicle</a:t>
            </a:r>
            <a:r>
              <a:rPr lang="fr-FR" sz="1200" kern="1200" dirty="0" smtClean="0">
                <a:solidFill>
                  <a:schemeClr val="tx1"/>
                </a:solidFill>
                <a:effectLst/>
                <a:latin typeface="+mn-lt"/>
                <a:ea typeface="+mn-ea"/>
                <a:cs typeface="+mn-cs"/>
              </a:rPr>
              <a:t>, and the </a:t>
            </a:r>
            <a:r>
              <a:rPr lang="fr-FR" sz="1200" kern="1200" dirty="0" err="1" smtClean="0">
                <a:solidFill>
                  <a:schemeClr val="tx1"/>
                </a:solidFill>
                <a:effectLst/>
                <a:latin typeface="+mn-lt"/>
                <a:ea typeface="+mn-ea"/>
                <a:cs typeface="+mn-cs"/>
              </a:rPr>
              <a:t>accompanying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negotiation</a:t>
            </a:r>
            <a:r>
              <a:rPr lang="fr-FR" sz="1200" kern="1200" dirty="0" smtClean="0">
                <a:solidFill>
                  <a:schemeClr val="tx1"/>
                </a:solidFill>
                <a:effectLst/>
                <a:latin typeface="+mn-lt"/>
                <a:ea typeface="+mn-ea"/>
                <a:cs typeface="+mn-cs"/>
              </a:rPr>
              <a:t> of a </a:t>
            </a:r>
            <a:r>
              <a:rPr lang="fr-FR" sz="1200" kern="1200" dirty="0" err="1" smtClean="0">
                <a:solidFill>
                  <a:schemeClr val="tx1"/>
                </a:solidFill>
                <a:effectLst/>
                <a:latin typeface="+mn-lt"/>
                <a:ea typeface="+mn-ea"/>
                <a:cs typeface="+mn-cs"/>
              </a:rPr>
              <a:t>shared</a:t>
            </a:r>
            <a:r>
              <a:rPr lang="fr-FR" sz="1200" kern="1200" dirty="0" smtClean="0">
                <a:solidFill>
                  <a:schemeClr val="tx1"/>
                </a:solidFill>
                <a:effectLst/>
                <a:latin typeface="+mn-lt"/>
                <a:ea typeface="+mn-ea"/>
                <a:cs typeface="+mn-cs"/>
              </a:rPr>
              <a:t> figurative </a:t>
            </a:r>
            <a:r>
              <a:rPr lang="fr-FR" sz="1200" kern="1200" dirty="0" err="1" smtClean="0">
                <a:solidFill>
                  <a:schemeClr val="tx1"/>
                </a:solidFill>
                <a:effectLst/>
                <a:latin typeface="+mn-lt"/>
                <a:ea typeface="+mn-ea"/>
                <a:cs typeface="+mn-cs"/>
              </a:rPr>
              <a:t>interpretation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Zinken</a:t>
            </a:r>
            <a:r>
              <a:rPr lang="fr-FR" sz="1200" kern="1200" dirty="0" smtClean="0">
                <a:solidFill>
                  <a:schemeClr val="tx1"/>
                </a:solidFill>
                <a:effectLst/>
                <a:latin typeface="+mn-lt"/>
                <a:ea typeface="+mn-ea"/>
                <a:cs typeface="+mn-cs"/>
              </a:rPr>
              <a:t> 2007</a:t>
            </a:r>
          </a:p>
          <a:p>
            <a:endParaRPr lang="fr-FR" dirty="0" smtClean="0"/>
          </a:p>
          <a:p>
            <a:r>
              <a:rPr lang="fr-FR" sz="1200" kern="1200" dirty="0" smtClean="0">
                <a:solidFill>
                  <a:schemeClr val="tx1"/>
                </a:solidFill>
                <a:effectLst/>
                <a:latin typeface="+mn-lt"/>
                <a:ea typeface="+mn-ea"/>
                <a:cs typeface="+mn-cs"/>
              </a:rPr>
              <a:t>The </a:t>
            </a:r>
            <a:r>
              <a:rPr lang="fr-FR" sz="1200" kern="1200" dirty="0" err="1" smtClean="0">
                <a:solidFill>
                  <a:schemeClr val="tx1"/>
                </a:solidFill>
                <a:effectLst/>
                <a:latin typeface="+mn-lt"/>
                <a:ea typeface="+mn-ea"/>
                <a:cs typeface="+mn-cs"/>
              </a:rPr>
              <a:t>difference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between</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discourse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metaphor</a:t>
            </a:r>
            <a:r>
              <a:rPr lang="fr-FR" sz="1200" kern="1200" dirty="0" smtClean="0">
                <a:solidFill>
                  <a:schemeClr val="tx1"/>
                </a:solidFill>
                <a:effectLst/>
                <a:latin typeface="+mn-lt"/>
                <a:ea typeface="+mn-ea"/>
                <a:cs typeface="+mn-cs"/>
              </a:rPr>
              <a:t> and a </a:t>
            </a:r>
            <a:r>
              <a:rPr lang="fr-FR" sz="1200" kern="1200" dirty="0" err="1" smtClean="0">
                <a:solidFill>
                  <a:schemeClr val="tx1"/>
                </a:solidFill>
                <a:effectLst/>
                <a:latin typeface="+mn-lt"/>
                <a:ea typeface="+mn-ea"/>
                <a:cs typeface="+mn-cs"/>
              </a:rPr>
              <a:t>creative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metaphor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that</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analogy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evoked</a:t>
            </a:r>
            <a:r>
              <a:rPr lang="fr-FR" sz="1200" kern="1200" dirty="0" smtClean="0">
                <a:solidFill>
                  <a:schemeClr val="tx1"/>
                </a:solidFill>
                <a:effectLst/>
                <a:latin typeface="+mn-lt"/>
                <a:ea typeface="+mn-ea"/>
                <a:cs typeface="+mn-cs"/>
              </a:rPr>
              <a:t> by a </a:t>
            </a:r>
            <a:r>
              <a:rPr lang="fr-FR" sz="1200" kern="1200" dirty="0" err="1" smtClean="0">
                <a:solidFill>
                  <a:schemeClr val="tx1"/>
                </a:solidFill>
                <a:effectLst/>
                <a:latin typeface="+mn-lt"/>
                <a:ea typeface="+mn-ea"/>
                <a:cs typeface="+mn-cs"/>
              </a:rPr>
              <a:t>discourse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metaphor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part of the </a:t>
            </a:r>
            <a:r>
              <a:rPr lang="fr-FR" sz="1200" kern="1200" dirty="0" err="1" smtClean="0">
                <a:solidFill>
                  <a:schemeClr val="tx1"/>
                </a:solidFill>
                <a:effectLst/>
                <a:latin typeface="+mn-lt"/>
                <a:ea typeface="+mn-ea"/>
                <a:cs typeface="+mn-cs"/>
              </a:rPr>
              <a:t>primary</a:t>
            </a:r>
            <a:r>
              <a:rPr lang="fr-FR" sz="1200" kern="1200" dirty="0" smtClean="0">
                <a:solidFill>
                  <a:schemeClr val="tx1"/>
                </a:solidFill>
                <a:effectLst/>
                <a:latin typeface="+mn-lt"/>
                <a:ea typeface="+mn-ea"/>
                <a:cs typeface="+mn-cs"/>
              </a:rPr>
              <a:t> cognitive model profile </a:t>
            </a:r>
            <a:r>
              <a:rPr lang="fr-FR" sz="1200" kern="1200" dirty="0" err="1" smtClean="0">
                <a:solidFill>
                  <a:schemeClr val="tx1"/>
                </a:solidFill>
                <a:effectLst/>
                <a:latin typeface="+mn-lt"/>
                <a:ea typeface="+mn-ea"/>
                <a:cs typeface="+mn-cs"/>
              </a:rPr>
              <a:t>directly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accessed</a:t>
            </a:r>
            <a:r>
              <a:rPr lang="fr-FR" sz="1200" kern="1200" dirty="0" smtClean="0">
                <a:solidFill>
                  <a:schemeClr val="tx1"/>
                </a:solidFill>
                <a:effectLst/>
                <a:latin typeface="+mn-lt"/>
                <a:ea typeface="+mn-ea"/>
                <a:cs typeface="+mn-cs"/>
              </a:rPr>
              <a:t> by the </a:t>
            </a:r>
            <a:r>
              <a:rPr lang="fr-FR" sz="1200" kern="1200" dirty="0" err="1" smtClean="0">
                <a:solidFill>
                  <a:schemeClr val="tx1"/>
                </a:solidFill>
                <a:effectLst/>
                <a:latin typeface="+mn-lt"/>
                <a:ea typeface="+mn-ea"/>
                <a:cs typeface="+mn-cs"/>
              </a:rPr>
              <a:t>given</a:t>
            </a:r>
            <a:r>
              <a:rPr lang="fr-FR" sz="1200" kern="1200" dirty="0" smtClean="0">
                <a:solidFill>
                  <a:schemeClr val="tx1"/>
                </a:solidFill>
                <a:effectLst/>
                <a:latin typeface="+mn-lt"/>
                <a:ea typeface="+mn-ea"/>
                <a:cs typeface="+mn-cs"/>
              </a:rPr>
              <a:t> lexical concept in the </a:t>
            </a:r>
            <a:r>
              <a:rPr lang="fr-FR" sz="1200" kern="1200" dirty="0" err="1" smtClean="0">
                <a:solidFill>
                  <a:schemeClr val="tx1"/>
                </a:solidFill>
                <a:effectLst/>
                <a:latin typeface="+mn-lt"/>
                <a:ea typeface="+mn-ea"/>
                <a:cs typeface="+mn-cs"/>
              </a:rPr>
              <a:t>appropriate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context</a:t>
            </a:r>
            <a:r>
              <a:rPr lang="fr-FR" sz="1200" kern="1200" dirty="0" smtClean="0">
                <a:solidFill>
                  <a:schemeClr val="tx1"/>
                </a:solidFill>
                <a:effectLst/>
                <a:latin typeface="+mn-lt"/>
                <a:ea typeface="+mn-ea"/>
                <a:cs typeface="+mn-cs"/>
              </a:rPr>
              <a:t> (Evans and </a:t>
            </a:r>
            <a:r>
              <a:rPr lang="fr-FR" sz="1200" kern="1200" dirty="0" err="1" smtClean="0">
                <a:solidFill>
                  <a:schemeClr val="tx1"/>
                </a:solidFill>
                <a:effectLst/>
                <a:latin typeface="+mn-lt"/>
                <a:ea typeface="+mn-ea"/>
                <a:cs typeface="+mn-cs"/>
              </a:rPr>
              <a:t>Zinken</a:t>
            </a:r>
            <a:r>
              <a:rPr lang="fr-FR" sz="1200" kern="1200" dirty="0" smtClean="0">
                <a:solidFill>
                  <a:schemeClr val="tx1"/>
                </a:solidFill>
                <a:effectLst/>
                <a:latin typeface="+mn-lt"/>
                <a:ea typeface="+mn-ea"/>
                <a:cs typeface="+mn-cs"/>
              </a:rPr>
              <a:t> 2005). </a:t>
            </a:r>
            <a:r>
              <a:rPr lang="fr-FR" sz="1200" kern="1200" dirty="0" err="1" smtClean="0">
                <a:solidFill>
                  <a:schemeClr val="tx1"/>
                </a:solidFill>
                <a:effectLst/>
                <a:latin typeface="+mn-lt"/>
                <a:ea typeface="+mn-ea"/>
                <a:cs typeface="+mn-cs"/>
              </a:rPr>
              <a:t>While</a:t>
            </a:r>
            <a:r>
              <a:rPr lang="fr-FR" sz="1200" kern="1200" dirty="0" smtClean="0">
                <a:solidFill>
                  <a:schemeClr val="tx1"/>
                </a:solidFill>
                <a:effectLst/>
                <a:latin typeface="+mn-lt"/>
                <a:ea typeface="+mn-ea"/>
                <a:cs typeface="+mn-cs"/>
              </a:rPr>
              <a:t> in the case of </a:t>
            </a:r>
            <a:r>
              <a:rPr lang="fr-FR" sz="1200" kern="1200" dirty="0" err="1" smtClean="0">
                <a:solidFill>
                  <a:schemeClr val="tx1"/>
                </a:solidFill>
                <a:effectLst/>
                <a:latin typeface="+mn-lt"/>
                <a:ea typeface="+mn-ea"/>
                <a:cs typeface="+mn-cs"/>
              </a:rPr>
              <a:t>creative</a:t>
            </a:r>
            <a:r>
              <a:rPr lang="fr-FR" sz="1200" kern="1200" dirty="0" smtClean="0">
                <a:solidFill>
                  <a:schemeClr val="tx1"/>
                </a:solidFill>
                <a:effectLst/>
                <a:latin typeface="+mn-lt"/>
                <a:ea typeface="+mn-ea"/>
                <a:cs typeface="+mn-cs"/>
              </a:rPr>
              <a:t> </a:t>
            </a:r>
            <a:endParaRPr lang="fr-FR" dirty="0" smtClean="0"/>
          </a:p>
          <a:p>
            <a:r>
              <a:rPr lang="fr-FR" sz="1200" kern="1200" dirty="0" smtClean="0">
                <a:solidFill>
                  <a:schemeClr val="tx1"/>
                </a:solidFill>
                <a:effectLst/>
                <a:latin typeface="+mn-lt"/>
                <a:ea typeface="+mn-ea"/>
                <a:cs typeface="+mn-cs"/>
              </a:rPr>
              <a:t>9 </a:t>
            </a:r>
            <a:endParaRPr lang="fr-FR" dirty="0" smtClean="0"/>
          </a:p>
          <a:p>
            <a:r>
              <a:rPr lang="fr-FR" sz="1200" kern="1200" dirty="0" err="1" smtClean="0">
                <a:solidFill>
                  <a:schemeClr val="tx1"/>
                </a:solidFill>
                <a:effectLst/>
                <a:latin typeface="+mn-lt"/>
                <a:ea typeface="+mn-ea"/>
                <a:cs typeface="+mn-cs"/>
              </a:rPr>
              <a:t>metaphors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encyclopaedic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knowledge</a:t>
            </a:r>
            <a:r>
              <a:rPr lang="fr-FR" sz="1200" kern="1200" dirty="0" smtClean="0">
                <a:solidFill>
                  <a:schemeClr val="tx1"/>
                </a:solidFill>
                <a:effectLst/>
                <a:latin typeface="+mn-lt"/>
                <a:ea typeface="+mn-ea"/>
                <a:cs typeface="+mn-cs"/>
              </a:rPr>
              <a:t> has to </a:t>
            </a:r>
            <a:r>
              <a:rPr lang="fr-FR" sz="1200" kern="1200" dirty="0" err="1" smtClean="0">
                <a:solidFill>
                  <a:schemeClr val="tx1"/>
                </a:solidFill>
                <a:effectLst/>
                <a:latin typeface="+mn-lt"/>
                <a:ea typeface="+mn-ea"/>
                <a:cs typeface="+mn-cs"/>
              </a:rPr>
              <a:t>be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searched</a:t>
            </a:r>
            <a:r>
              <a:rPr lang="fr-FR" sz="1200" kern="1200" dirty="0" smtClean="0">
                <a:solidFill>
                  <a:schemeClr val="tx1"/>
                </a:solidFill>
                <a:effectLst/>
                <a:latin typeface="+mn-lt"/>
                <a:ea typeface="+mn-ea"/>
                <a:cs typeface="+mn-cs"/>
              </a:rPr>
              <a:t>’ for the </a:t>
            </a:r>
            <a:r>
              <a:rPr lang="fr-FR" sz="1200" kern="1200" dirty="0" err="1" smtClean="0">
                <a:solidFill>
                  <a:schemeClr val="tx1"/>
                </a:solidFill>
                <a:effectLst/>
                <a:latin typeface="+mn-lt"/>
                <a:ea typeface="+mn-ea"/>
                <a:cs typeface="+mn-cs"/>
              </a:rPr>
              <a:t>hearer</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construct</a:t>
            </a:r>
            <a:r>
              <a:rPr lang="fr-FR" sz="1200" kern="1200" dirty="0" smtClean="0">
                <a:solidFill>
                  <a:schemeClr val="tx1"/>
                </a:solidFill>
                <a:effectLst/>
                <a:latin typeface="+mn-lt"/>
                <a:ea typeface="+mn-ea"/>
                <a:cs typeface="+mn-cs"/>
              </a:rPr>
              <a:t> a relevant </a:t>
            </a:r>
            <a:r>
              <a:rPr lang="fr-FR" sz="1200" kern="1200" dirty="0" err="1" smtClean="0">
                <a:solidFill>
                  <a:schemeClr val="tx1"/>
                </a:solidFill>
                <a:effectLst/>
                <a:latin typeface="+mn-lt"/>
                <a:ea typeface="+mn-ea"/>
                <a:cs typeface="+mn-cs"/>
              </a:rPr>
              <a:t>meaning</a:t>
            </a:r>
            <a:r>
              <a:rPr lang="fr-FR" sz="1200" kern="1200" dirty="0" smtClean="0">
                <a:solidFill>
                  <a:schemeClr val="tx1"/>
                </a:solidFill>
                <a:effectLst/>
                <a:latin typeface="+mn-lt"/>
                <a:ea typeface="+mn-ea"/>
                <a:cs typeface="+mn-cs"/>
              </a:rPr>
              <a:t>, the relevant </a:t>
            </a:r>
            <a:r>
              <a:rPr lang="fr-FR" sz="1200" kern="1200" dirty="0" err="1" smtClean="0">
                <a:solidFill>
                  <a:schemeClr val="tx1"/>
                </a:solidFill>
                <a:effectLst/>
                <a:latin typeface="+mn-lt"/>
                <a:ea typeface="+mn-ea"/>
                <a:cs typeface="+mn-cs"/>
              </a:rPr>
              <a:t>analogical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schema</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easily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recalled</a:t>
            </a:r>
            <a:r>
              <a:rPr lang="fr-FR" sz="1200" kern="1200" dirty="0" smtClean="0">
                <a:solidFill>
                  <a:schemeClr val="tx1"/>
                </a:solidFill>
                <a:effectLst/>
                <a:latin typeface="+mn-lt"/>
                <a:ea typeface="+mn-ea"/>
                <a:cs typeface="+mn-cs"/>
              </a:rPr>
              <a:t> in the case of </a:t>
            </a:r>
            <a:r>
              <a:rPr lang="fr-FR" sz="1200" kern="1200" dirty="0" err="1" smtClean="0">
                <a:solidFill>
                  <a:schemeClr val="tx1"/>
                </a:solidFill>
                <a:effectLst/>
                <a:latin typeface="+mn-lt"/>
                <a:ea typeface="+mn-ea"/>
                <a:cs typeface="+mn-cs"/>
              </a:rPr>
              <a:t>discourse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metaphors</a:t>
            </a:r>
            <a:r>
              <a:rPr lang="fr-FR" sz="1200" kern="1200" dirty="0" smtClean="0">
                <a:solidFill>
                  <a:schemeClr val="tx1"/>
                </a:solidFill>
                <a:effectLst/>
                <a:latin typeface="+mn-lt"/>
                <a:ea typeface="+mn-ea"/>
                <a:cs typeface="+mn-cs"/>
              </a:rPr>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78</a:t>
            </a:fld>
            <a:endParaRPr lang="fr-FR"/>
          </a:p>
        </p:txBody>
      </p:sp>
    </p:spTree>
    <p:extLst>
      <p:ext uri="{BB962C8B-B14F-4D97-AF65-F5344CB8AC3E}">
        <p14:creationId xmlns:p14="http://schemas.microsoft.com/office/powerpoint/2010/main" val="208240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If I </a:t>
            </a:r>
            <a:r>
              <a:rPr lang="fr-FR" dirty="0" err="1" smtClean="0"/>
              <a:t>asked</a:t>
            </a:r>
            <a:r>
              <a:rPr lang="fr-FR" dirty="0" smtClean="0"/>
              <a:t> to </a:t>
            </a:r>
            <a:r>
              <a:rPr lang="fr-FR" dirty="0" err="1" smtClean="0"/>
              <a:t>spontaneously</a:t>
            </a:r>
            <a:r>
              <a:rPr lang="fr-FR" dirty="0" smtClean="0"/>
              <a:t> </a:t>
            </a:r>
            <a:r>
              <a:rPr lang="fr-FR" dirty="0" err="1" smtClean="0"/>
              <a:t>describe</a:t>
            </a:r>
            <a:r>
              <a:rPr lang="fr-FR" baseline="0" dirty="0" smtClean="0"/>
              <a:t> </a:t>
            </a:r>
            <a:r>
              <a:rPr lang="fr-FR" baseline="0" dirty="0" err="1" smtClean="0"/>
              <a:t>Begian</a:t>
            </a:r>
            <a:r>
              <a:rPr lang="fr-FR" baseline="0" dirty="0" smtClean="0"/>
              <a:t> </a:t>
            </a:r>
            <a:r>
              <a:rPr lang="fr-FR" baseline="0" dirty="0" err="1" smtClean="0"/>
              <a:t>federalism</a:t>
            </a:r>
            <a:r>
              <a:rPr lang="fr-FR" baseline="0" dirty="0" smtClean="0"/>
              <a:t> in </a:t>
            </a:r>
            <a:r>
              <a:rPr lang="fr-FR" baseline="0" dirty="0" err="1" smtClean="0"/>
              <a:t>your</a:t>
            </a:r>
            <a:r>
              <a:rPr lang="fr-FR" baseline="0" dirty="0" smtClean="0"/>
              <a:t> </a:t>
            </a:r>
            <a:r>
              <a:rPr lang="fr-FR" baseline="0" dirty="0" err="1" smtClean="0"/>
              <a:t>own</a:t>
            </a:r>
            <a:r>
              <a:rPr lang="fr-FR" baseline="0" dirty="0" smtClean="0"/>
              <a:t> </a:t>
            </a:r>
            <a:r>
              <a:rPr lang="fr-FR" baseline="0" dirty="0" err="1" smtClean="0"/>
              <a:t>terms</a:t>
            </a:r>
            <a:r>
              <a:rPr lang="fr-FR" baseline="0" dirty="0" smtClean="0"/>
              <a:t>, the chances are </a:t>
            </a:r>
            <a:r>
              <a:rPr lang="fr-FR" baseline="0" dirty="0" err="1" smtClean="0"/>
              <a:t>high</a:t>
            </a:r>
            <a:r>
              <a:rPr lang="fr-FR" baseline="0" dirty="0" smtClean="0"/>
              <a:t> </a:t>
            </a:r>
            <a:r>
              <a:rPr lang="fr-FR" baseline="0" dirty="0" err="1" smtClean="0"/>
              <a:t>that</a:t>
            </a:r>
            <a:r>
              <a:rPr lang="fr-FR" baseline="0" dirty="0" smtClean="0"/>
              <a:t> </a:t>
            </a:r>
            <a:r>
              <a:rPr lang="fr-FR" baseline="0" dirty="0" err="1" smtClean="0"/>
              <a:t>you</a:t>
            </a:r>
            <a:r>
              <a:rPr lang="fr-FR" baseline="0" dirty="0" smtClean="0"/>
              <a:t> </a:t>
            </a:r>
            <a:r>
              <a:rPr lang="fr-FR" baseline="0" dirty="0" err="1" smtClean="0"/>
              <a:t>would</a:t>
            </a:r>
            <a:r>
              <a:rPr lang="fr-FR" baseline="0" dirty="0" smtClean="0"/>
              <a:t> come up </a:t>
            </a:r>
            <a:r>
              <a:rPr lang="fr-FR" baseline="0" dirty="0" err="1" smtClean="0"/>
              <a:t>with</a:t>
            </a:r>
            <a:r>
              <a:rPr lang="fr-FR" baseline="0" dirty="0" smtClean="0"/>
              <a:t> </a:t>
            </a:r>
            <a:r>
              <a:rPr lang="fr-FR" baseline="0" dirty="0" err="1" smtClean="0"/>
              <a:t>things</a:t>
            </a:r>
            <a:r>
              <a:rPr lang="fr-FR" baseline="0" dirty="0" smtClean="0"/>
              <a:t> </a:t>
            </a:r>
            <a:r>
              <a:rPr lang="fr-FR" baseline="0" dirty="0" err="1" smtClean="0"/>
              <a:t>like</a:t>
            </a:r>
            <a:endParaRPr lang="fr-FR" baseline="0" dirty="0" smtClean="0"/>
          </a:p>
          <a:p>
            <a:endParaRPr lang="fr-FR" dirty="0" smtClean="0"/>
          </a:p>
          <a:p>
            <a:r>
              <a:rPr lang="fr-FR" dirty="0" smtClean="0"/>
              <a:t>But </a:t>
            </a:r>
            <a:r>
              <a:rPr lang="fr-FR" dirty="0" err="1" smtClean="0"/>
              <a:t>you</a:t>
            </a:r>
            <a:r>
              <a:rPr lang="fr-FR" dirty="0" smtClean="0"/>
              <a:t> </a:t>
            </a:r>
            <a:r>
              <a:rPr lang="fr-FR" dirty="0" err="1" smtClean="0"/>
              <a:t>would</a:t>
            </a:r>
            <a:r>
              <a:rPr lang="fr-FR" dirty="0" smtClean="0"/>
              <a:t> </a:t>
            </a:r>
            <a:r>
              <a:rPr lang="fr-FR" dirty="0" err="1" smtClean="0"/>
              <a:t>probably</a:t>
            </a:r>
            <a:r>
              <a:rPr lang="fr-FR" dirty="0" smtClean="0"/>
              <a:t> not come up </a:t>
            </a:r>
            <a:r>
              <a:rPr lang="fr-FR" dirty="0" err="1" smtClean="0"/>
              <a:t>with</a:t>
            </a:r>
            <a:r>
              <a:rPr lang="fr-FR" dirty="0" smtClean="0"/>
              <a:t> </a:t>
            </a:r>
            <a:r>
              <a:rPr lang="fr-FR" dirty="0" err="1" smtClean="0"/>
              <a:t>this</a:t>
            </a:r>
            <a:r>
              <a:rPr lang="fr-FR" dirty="0" smtClean="0"/>
              <a:t> image</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7</a:t>
            </a:fld>
            <a:endParaRPr lang="fr-FR"/>
          </a:p>
        </p:txBody>
      </p:sp>
    </p:spTree>
    <p:extLst>
      <p:ext uri="{BB962C8B-B14F-4D97-AF65-F5344CB8AC3E}">
        <p14:creationId xmlns:p14="http://schemas.microsoft.com/office/powerpoint/2010/main" val="204890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Stories about </a:t>
            </a:r>
            <a:r>
              <a:rPr lang="fr-FR" dirty="0" err="1" smtClean="0"/>
              <a:t>some</a:t>
            </a:r>
            <a:r>
              <a:rPr lang="fr-FR" dirty="0" smtClean="0"/>
              <a:t> sort of </a:t>
            </a:r>
            <a:r>
              <a:rPr lang="fr-FR" dirty="0" err="1" smtClean="0"/>
              <a:t>complicated</a:t>
            </a:r>
            <a:r>
              <a:rPr lang="fr-FR" baseline="0" dirty="0" smtClean="0"/>
              <a:t> love </a:t>
            </a:r>
            <a:r>
              <a:rPr lang="fr-FR" baseline="0" dirty="0" err="1" smtClean="0"/>
              <a:t>relationship</a:t>
            </a:r>
            <a:r>
              <a:rPr lang="fr-FR" dirty="0" smtClean="0"/>
              <a:t> (people</a:t>
            </a:r>
            <a:r>
              <a:rPr lang="fr-FR" baseline="0" dirty="0" smtClean="0"/>
              <a:t> </a:t>
            </a:r>
            <a:r>
              <a:rPr lang="fr-FR" baseline="0" dirty="0" err="1" smtClean="0"/>
              <a:t>unhappy</a:t>
            </a:r>
            <a:r>
              <a:rPr lang="fr-FR" baseline="0" dirty="0" smtClean="0"/>
              <a:t> </a:t>
            </a:r>
            <a:r>
              <a:rPr lang="fr-FR" baseline="0" dirty="0" err="1" smtClean="0"/>
              <a:t>marraiges</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8</a:t>
            </a:fld>
            <a:endParaRPr lang="fr-FR"/>
          </a:p>
        </p:txBody>
      </p:sp>
    </p:spTree>
    <p:extLst>
      <p:ext uri="{BB962C8B-B14F-4D97-AF65-F5344CB8AC3E}">
        <p14:creationId xmlns:p14="http://schemas.microsoft.com/office/powerpoint/2010/main" val="139012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a:t>
            </a:r>
            <a:r>
              <a:rPr lang="fr-FR" baseline="0" dirty="0" smtClean="0"/>
              <a:t> </a:t>
            </a:r>
            <a:r>
              <a:rPr lang="fr-FR" baseline="0" dirty="0" err="1" smtClean="0"/>
              <a:t>very</a:t>
            </a:r>
            <a:r>
              <a:rPr lang="fr-FR" baseline="0" dirty="0" smtClean="0"/>
              <a:t> </a:t>
            </a:r>
            <a:r>
              <a:rPr lang="fr-FR" baseline="0" dirty="0" err="1" smtClean="0"/>
              <a:t>complex</a:t>
            </a:r>
            <a:r>
              <a:rPr lang="fr-FR" baseline="0" dirty="0" smtClean="0"/>
              <a:t> </a:t>
            </a:r>
            <a:r>
              <a:rPr lang="fr-FR" baseline="0" dirty="0" err="1" smtClean="0"/>
              <a:t>machinery</a:t>
            </a:r>
            <a:r>
              <a:rPr lang="fr-FR" baseline="0" dirty="0" smtClean="0"/>
              <a:t> </a:t>
            </a:r>
            <a:r>
              <a:rPr lang="fr-FR" baseline="0" dirty="0" err="1" smtClean="0"/>
              <a:t>with</a:t>
            </a:r>
            <a:r>
              <a:rPr lang="fr-FR" baseline="0" dirty="0" smtClean="0"/>
              <a:t> a lot of </a:t>
            </a:r>
            <a:r>
              <a:rPr lang="fr-FR" baseline="0" dirty="0" err="1" smtClean="0"/>
              <a:t>wheels</a:t>
            </a:r>
            <a:r>
              <a:rPr lang="fr-FR" baseline="0" dirty="0" smtClean="0"/>
              <a:t>, a </a:t>
            </a:r>
            <a:r>
              <a:rPr lang="fr-FR" baseline="0" dirty="0" err="1" smtClean="0"/>
              <a:t>mchine</a:t>
            </a:r>
            <a:r>
              <a:rPr lang="fr-FR" baseline="0" dirty="0" smtClean="0"/>
              <a:t> </a:t>
            </a:r>
            <a:r>
              <a:rPr lang="fr-FR" baseline="0" dirty="0" err="1" smtClean="0"/>
              <a:t>which</a:t>
            </a:r>
            <a:r>
              <a:rPr lang="fr-FR" baseline="0" dirty="0" smtClean="0"/>
              <a:t> </a:t>
            </a:r>
            <a:r>
              <a:rPr lang="fr-FR" baseline="0" dirty="0" err="1" smtClean="0"/>
              <a:t>is</a:t>
            </a:r>
            <a:r>
              <a:rPr lang="fr-FR" baseline="0" dirty="0" smtClean="0"/>
              <a:t> not </a:t>
            </a:r>
            <a:r>
              <a:rPr lang="fr-FR" baseline="0" dirty="0" err="1" smtClean="0"/>
              <a:t>working</a:t>
            </a:r>
            <a:r>
              <a:rPr lang="fr-FR" baseline="0" dirty="0" smtClean="0"/>
              <a:t> </a:t>
            </a:r>
            <a:r>
              <a:rPr lang="fr-FR" baseline="0" dirty="0" err="1" smtClean="0"/>
              <a:t>very</a:t>
            </a:r>
            <a:r>
              <a:rPr lang="fr-FR" baseline="0" dirty="0" smtClean="0"/>
              <a:t> </a:t>
            </a:r>
            <a:r>
              <a:rPr lang="fr-FR" baseline="0" dirty="0" err="1" smtClean="0"/>
              <a:t>properly</a:t>
            </a:r>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9</a:t>
            </a:fld>
            <a:endParaRPr lang="fr-FR"/>
          </a:p>
        </p:txBody>
      </p:sp>
    </p:spTree>
    <p:extLst>
      <p:ext uri="{BB962C8B-B14F-4D97-AF65-F5344CB8AC3E}">
        <p14:creationId xmlns:p14="http://schemas.microsoft.com/office/powerpoint/2010/main" val="384984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But I </a:t>
            </a:r>
            <a:r>
              <a:rPr lang="fr-FR" dirty="0" err="1" smtClean="0"/>
              <a:t>don’t</a:t>
            </a:r>
            <a:r>
              <a:rPr lang="fr-FR" dirty="0" smtClean="0"/>
              <a:t> </a:t>
            </a:r>
            <a:r>
              <a:rPr lang="fr-FR" dirty="0" err="1" smtClean="0"/>
              <a:t>think</a:t>
            </a:r>
            <a:r>
              <a:rPr lang="fr-FR" dirty="0" smtClean="0"/>
              <a:t> </a:t>
            </a:r>
            <a:r>
              <a:rPr lang="fr-FR" dirty="0" err="1" smtClean="0"/>
              <a:t>you</a:t>
            </a:r>
            <a:r>
              <a:rPr lang="fr-FR" dirty="0" smtClean="0"/>
              <a:t> </a:t>
            </a:r>
            <a:r>
              <a:rPr lang="fr-FR" dirty="0" err="1" smtClean="0"/>
              <a:t>would</a:t>
            </a:r>
            <a:r>
              <a:rPr lang="fr-FR" dirty="0" smtClean="0"/>
              <a:t> </a:t>
            </a:r>
            <a:r>
              <a:rPr lang="fr-FR" dirty="0" err="1" smtClean="0"/>
              <a:t>spontaneously</a:t>
            </a:r>
            <a:r>
              <a:rPr lang="fr-FR" dirty="0" smtClean="0"/>
              <a:t> come up </a:t>
            </a:r>
            <a:r>
              <a:rPr lang="fr-FR" dirty="0" err="1" smtClean="0"/>
              <a:t>with</a:t>
            </a:r>
            <a:r>
              <a:rPr lang="fr-FR" dirty="0" smtClean="0"/>
              <a:t> a</a:t>
            </a:r>
            <a:r>
              <a:rPr lang="fr-FR" baseline="0" dirty="0" smtClean="0"/>
              <a:t> </a:t>
            </a:r>
            <a:r>
              <a:rPr lang="fr-FR" baseline="0" dirty="0" err="1" smtClean="0"/>
              <a:t>Tetris</a:t>
            </a:r>
            <a:r>
              <a:rPr lang="fr-FR" baseline="0" dirty="0" smtClean="0"/>
              <a:t> </a:t>
            </a:r>
            <a:r>
              <a:rPr lang="fr-FR" baseline="0" dirty="0" err="1" smtClean="0"/>
              <a:t>metaphor</a:t>
            </a:r>
            <a:r>
              <a:rPr lang="fr-FR" baseline="0" dirty="0" smtClean="0"/>
              <a:t>.</a:t>
            </a:r>
          </a:p>
          <a:p>
            <a:r>
              <a:rPr lang="fr-FR" baseline="0" dirty="0" smtClean="0"/>
              <a:t>But </a:t>
            </a:r>
            <a:r>
              <a:rPr lang="fr-FR" baseline="0" dirty="0" err="1" smtClean="0"/>
              <a:t>this</a:t>
            </a:r>
            <a:r>
              <a:rPr lang="fr-FR" baseline="0" dirty="0" smtClean="0"/>
              <a:t> </a:t>
            </a:r>
            <a:r>
              <a:rPr lang="fr-FR" baseline="0" dirty="0" err="1" smtClean="0"/>
              <a:t>is</a:t>
            </a:r>
            <a:r>
              <a:rPr lang="fr-FR" baseline="0" dirty="0" smtClean="0"/>
              <a:t> the </a:t>
            </a:r>
            <a:r>
              <a:rPr lang="fr-FR" baseline="0" dirty="0" err="1" smtClean="0"/>
              <a:t>metaphor</a:t>
            </a:r>
            <a:r>
              <a:rPr lang="fr-FR" baseline="0" dirty="0" smtClean="0"/>
              <a:t> </a:t>
            </a:r>
            <a:r>
              <a:rPr lang="fr-FR" baseline="0" dirty="0" err="1" smtClean="0"/>
              <a:t>which</a:t>
            </a:r>
            <a:r>
              <a:rPr lang="fr-FR" baseline="0" dirty="0" smtClean="0"/>
              <a:t> has been </a:t>
            </a:r>
            <a:r>
              <a:rPr lang="fr-FR" baseline="0" dirty="0" err="1" smtClean="0"/>
              <a:t>produced</a:t>
            </a:r>
            <a:r>
              <a:rPr lang="fr-FR" baseline="0" dirty="0" smtClean="0"/>
              <a:t> by a </a:t>
            </a:r>
            <a:r>
              <a:rPr lang="fr-FR" baseline="0" dirty="0" err="1" smtClean="0"/>
              <a:t>journalist</a:t>
            </a:r>
            <a:r>
              <a:rPr lang="fr-FR" baseline="0" dirty="0" smtClean="0"/>
              <a:t> </a:t>
            </a:r>
            <a:r>
              <a:rPr lang="fr-FR" baseline="0" dirty="0" err="1" smtClean="0"/>
              <a:t>from</a:t>
            </a:r>
            <a:r>
              <a:rPr lang="fr-FR" baseline="0" dirty="0" smtClean="0"/>
              <a:t> Le Soir to </a:t>
            </a:r>
            <a:r>
              <a:rPr lang="fr-FR" baseline="0" dirty="0" err="1" smtClean="0"/>
              <a:t>present</a:t>
            </a:r>
            <a:r>
              <a:rPr lang="fr-FR" baseline="0" dirty="0" smtClean="0"/>
              <a:t> the last state </a:t>
            </a:r>
            <a:r>
              <a:rPr lang="fr-FR" baseline="0" dirty="0" err="1" smtClean="0"/>
              <a:t>reform</a:t>
            </a:r>
            <a:r>
              <a:rPr lang="fr-FR" baseline="0" dirty="0" smtClean="0"/>
              <a:t>. </a:t>
            </a:r>
          </a:p>
          <a:p>
            <a:r>
              <a:rPr lang="fr-FR" baseline="0" dirty="0" err="1" smtClean="0"/>
              <a:t>Seeing</a:t>
            </a:r>
            <a:r>
              <a:rPr lang="fr-FR" baseline="0" dirty="0" smtClean="0"/>
              <a:t> </a:t>
            </a:r>
            <a:r>
              <a:rPr lang="fr-FR" baseline="0" dirty="0" err="1" smtClean="0"/>
              <a:t>this</a:t>
            </a:r>
            <a:r>
              <a:rPr lang="fr-FR" baseline="0" dirty="0" smtClean="0"/>
              <a:t> </a:t>
            </a:r>
            <a:r>
              <a:rPr lang="fr-FR" baseline="0" dirty="0" err="1" smtClean="0"/>
              <a:t>way</a:t>
            </a:r>
            <a:r>
              <a:rPr lang="fr-FR" baseline="0" dirty="0" smtClean="0"/>
              <a:t> of </a:t>
            </a:r>
            <a:r>
              <a:rPr lang="fr-FR" baseline="0" dirty="0" err="1" smtClean="0"/>
              <a:t>presenting</a:t>
            </a:r>
            <a:r>
              <a:rPr lang="fr-FR" baseline="0" dirty="0" smtClean="0"/>
              <a:t> </a:t>
            </a:r>
            <a:r>
              <a:rPr lang="fr-FR" baseline="0" dirty="0" err="1" smtClean="0"/>
              <a:t>Belgian</a:t>
            </a:r>
            <a:r>
              <a:rPr lang="fr-FR" baseline="0" dirty="0" smtClean="0"/>
              <a:t> </a:t>
            </a:r>
            <a:r>
              <a:rPr lang="fr-FR" baseline="0" dirty="0" err="1" smtClean="0"/>
              <a:t>federalism</a:t>
            </a:r>
            <a:r>
              <a:rPr lang="fr-FR" baseline="0" dirty="0" smtClean="0"/>
              <a:t> </a:t>
            </a:r>
            <a:r>
              <a:rPr lang="fr-FR" baseline="0" dirty="0" err="1" smtClean="0"/>
              <a:t>kind</a:t>
            </a:r>
            <a:r>
              <a:rPr lang="fr-FR" baseline="0" dirty="0" smtClean="0"/>
              <a:t> of </a:t>
            </a:r>
            <a:r>
              <a:rPr lang="fr-FR" baseline="0" dirty="0" err="1" smtClean="0"/>
              <a:t>naturally</a:t>
            </a:r>
            <a:r>
              <a:rPr lang="fr-FR" baseline="0" dirty="0" smtClean="0"/>
              <a:t> </a:t>
            </a:r>
            <a:r>
              <a:rPr lang="fr-FR" baseline="0" dirty="0" err="1" smtClean="0"/>
              <a:t>raised</a:t>
            </a:r>
            <a:r>
              <a:rPr lang="fr-FR" baseline="0" dirty="0" smtClean="0"/>
              <a:t> the question </a:t>
            </a:r>
            <a:r>
              <a:rPr lang="fr-FR" baseline="0" dirty="0" smtClean="0"/>
              <a:t>of (i) </a:t>
            </a:r>
            <a:r>
              <a:rPr lang="fr-FR" b="1" baseline="0" dirty="0" err="1" smtClean="0"/>
              <a:t>why</a:t>
            </a:r>
            <a:r>
              <a:rPr lang="fr-FR" b="1" baseline="0" dirty="0" smtClean="0"/>
              <a:t> the </a:t>
            </a:r>
            <a:r>
              <a:rPr lang="fr-FR" b="1" baseline="0" dirty="0" err="1" smtClean="0"/>
              <a:t>journalists</a:t>
            </a:r>
            <a:r>
              <a:rPr lang="fr-FR" b="1" baseline="0" dirty="0" smtClean="0"/>
              <a:t> chose to use </a:t>
            </a:r>
            <a:r>
              <a:rPr lang="fr-FR" b="1" baseline="0" dirty="0" err="1" smtClean="0"/>
              <a:t>such</a:t>
            </a:r>
            <a:r>
              <a:rPr lang="fr-FR" b="1" baseline="0" dirty="0" smtClean="0"/>
              <a:t> a </a:t>
            </a:r>
            <a:r>
              <a:rPr lang="fr-FR" b="1" baseline="0" dirty="0" err="1" smtClean="0"/>
              <a:t>metaphor</a:t>
            </a:r>
            <a:r>
              <a:rPr lang="fr-FR" b="0" baseline="0" dirty="0" smtClean="0"/>
              <a:t> and </a:t>
            </a:r>
            <a:r>
              <a:rPr lang="fr-FR" b="1" baseline="0" dirty="0" smtClean="0"/>
              <a:t>(2)</a:t>
            </a:r>
            <a:r>
              <a:rPr lang="fr-FR" baseline="0" dirty="0" smtClean="0"/>
              <a:t> </a:t>
            </a:r>
            <a:r>
              <a:rPr lang="fr-FR" baseline="0" dirty="0" smtClean="0"/>
              <a:t>how </a:t>
            </a:r>
            <a:r>
              <a:rPr lang="fr-FR" baseline="0" dirty="0" err="1" smtClean="0"/>
              <a:t>such</a:t>
            </a:r>
            <a:r>
              <a:rPr lang="fr-FR" baseline="0" dirty="0" smtClean="0"/>
              <a:t> a </a:t>
            </a:r>
            <a:r>
              <a:rPr lang="fr-FR" baseline="0" dirty="0" err="1" smtClean="0"/>
              <a:t>metaphor</a:t>
            </a:r>
            <a:r>
              <a:rPr lang="fr-FR" baseline="0" dirty="0" smtClean="0"/>
              <a:t>, </a:t>
            </a:r>
            <a:r>
              <a:rPr lang="fr-FR" baseline="0" dirty="0" err="1" smtClean="0"/>
              <a:t>produced</a:t>
            </a:r>
            <a:r>
              <a:rPr lang="fr-FR" baseline="0" dirty="0" smtClean="0"/>
              <a:t> in a </a:t>
            </a:r>
            <a:r>
              <a:rPr lang="fr-FR" baseline="0" dirty="0" err="1" smtClean="0"/>
              <a:t>natural</a:t>
            </a:r>
            <a:r>
              <a:rPr lang="fr-FR" baseline="0" dirty="0" smtClean="0"/>
              <a:t> </a:t>
            </a:r>
            <a:r>
              <a:rPr lang="fr-FR" baseline="0" dirty="0" err="1" smtClean="0"/>
              <a:t>context</a:t>
            </a:r>
            <a:r>
              <a:rPr lang="fr-FR" baseline="0" dirty="0" smtClean="0"/>
              <a:t>, </a:t>
            </a:r>
            <a:r>
              <a:rPr lang="fr-FR" baseline="0" dirty="0" err="1" smtClean="0"/>
              <a:t>would</a:t>
            </a:r>
            <a:r>
              <a:rPr lang="fr-FR" baseline="0" dirty="0" smtClean="0"/>
              <a:t> impact on the </a:t>
            </a:r>
            <a:r>
              <a:rPr lang="fr-FR" baseline="0" dirty="0" err="1" smtClean="0"/>
              <a:t>citizens</a:t>
            </a:r>
            <a:r>
              <a:rPr lang="fr-FR" baseline="0" dirty="0" smtClean="0"/>
              <a:t> </a:t>
            </a:r>
            <a:r>
              <a:rPr lang="fr-FR" baseline="0" dirty="0" err="1" smtClean="0"/>
              <a:t>who</a:t>
            </a:r>
            <a:r>
              <a:rPr lang="fr-FR" baseline="0" dirty="0" smtClean="0"/>
              <a:t> </a:t>
            </a:r>
            <a:r>
              <a:rPr lang="fr-FR" baseline="0" dirty="0" err="1" smtClean="0"/>
              <a:t>were</a:t>
            </a:r>
            <a:r>
              <a:rPr lang="fr-FR" baseline="0" dirty="0" smtClean="0"/>
              <a:t> </a:t>
            </a:r>
            <a:r>
              <a:rPr lang="fr-FR" baseline="0" dirty="0" err="1" smtClean="0"/>
              <a:t>confronted</a:t>
            </a:r>
            <a:r>
              <a:rPr lang="fr-FR" baseline="0" dirty="0" smtClean="0"/>
              <a:t> to </a:t>
            </a:r>
            <a:r>
              <a:rPr lang="fr-FR" baseline="0" dirty="0" err="1" smtClean="0"/>
              <a:t>it</a:t>
            </a:r>
            <a:r>
              <a:rPr lang="fr-FR" baseline="0" dirty="0" smtClean="0"/>
              <a:t>. </a:t>
            </a:r>
            <a:r>
              <a:rPr lang="en-US" sz="1200" kern="1200" dirty="0" smtClean="0">
                <a:solidFill>
                  <a:schemeClr val="tx1"/>
                </a:solidFill>
                <a:effectLst/>
                <a:latin typeface="+mn-lt"/>
                <a:ea typeface="+mn-ea"/>
                <a:cs typeface="+mn-cs"/>
              </a:rPr>
              <a:t>we decided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develop </a:t>
            </a:r>
            <a:r>
              <a:rPr lang="en-US" sz="1200" kern="1200" dirty="0" smtClean="0">
                <a:solidFill>
                  <a:schemeClr val="tx1"/>
                </a:solidFill>
                <a:effectLst/>
                <a:latin typeface="+mn-lt"/>
                <a:ea typeface="+mn-ea"/>
                <a:cs typeface="+mn-cs"/>
              </a:rPr>
              <a:t>an experimental set-up that was based on this article</a:t>
            </a:r>
            <a:r>
              <a:rPr lang="en-US" sz="1200" kern="1200" dirty="0" smtClean="0">
                <a:solidFill>
                  <a:schemeClr val="tx1"/>
                </a:solidFill>
                <a:effectLst/>
                <a:latin typeface="+mn-lt"/>
                <a:ea typeface="+mn-ea"/>
                <a:cs typeface="+mn-cs"/>
              </a:rPr>
              <a:t>. To measure the possible impact of metaphors on the citizens’ political representations and attitudes, </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10</a:t>
            </a:fld>
            <a:endParaRPr lang="fr-FR"/>
          </a:p>
        </p:txBody>
      </p:sp>
    </p:spTree>
    <p:extLst>
      <p:ext uri="{BB962C8B-B14F-4D97-AF65-F5344CB8AC3E}">
        <p14:creationId xmlns:p14="http://schemas.microsoft.com/office/powerpoint/2010/main" val="134362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D28F73-8E1C-C947-8093-C71B0CD6EC8D}" type="slidenum">
              <a:rPr lang="fr-FR" smtClean="0"/>
              <a:t>13</a:t>
            </a:fld>
            <a:endParaRPr lang="fr-FR"/>
          </a:p>
        </p:txBody>
      </p:sp>
    </p:spTree>
    <p:extLst>
      <p:ext uri="{BB962C8B-B14F-4D97-AF65-F5344CB8AC3E}">
        <p14:creationId xmlns:p14="http://schemas.microsoft.com/office/powerpoint/2010/main" val="271472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5FC0B28-ABB9-7448-B5D7-18179A8D12B9}" type="datetime1">
              <a:rPr lang="fr-BE" smtClean="0"/>
              <a:t>10/12/14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64BE55-AEF4-AB43-B86B-7A5AF691B735}" type="slidenum">
              <a:rPr lang="fr-FR" smtClean="0"/>
              <a:t>‹#›</a:t>
            </a:fld>
            <a:endParaRPr lang="fr-FR"/>
          </a:p>
        </p:txBody>
      </p:sp>
    </p:spTree>
    <p:extLst>
      <p:ext uri="{BB962C8B-B14F-4D97-AF65-F5344CB8AC3E}">
        <p14:creationId xmlns:p14="http://schemas.microsoft.com/office/powerpoint/2010/main" val="428348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2875A145-E53F-7C4A-9B74-C46FCDAFBA82}" type="datetime1">
              <a:rPr lang="fr-BE" smtClean="0"/>
              <a:t>10/12/14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64BE55-AEF4-AB43-B86B-7A5AF691B735}" type="slidenum">
              <a:rPr lang="fr-FR" smtClean="0"/>
              <a:t>‹#›</a:t>
            </a:fld>
            <a:endParaRPr lang="fr-FR"/>
          </a:p>
        </p:txBody>
      </p:sp>
    </p:spTree>
    <p:extLst>
      <p:ext uri="{BB962C8B-B14F-4D97-AF65-F5344CB8AC3E}">
        <p14:creationId xmlns:p14="http://schemas.microsoft.com/office/powerpoint/2010/main" val="273856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0E027C08-2DF1-AD47-929A-1E9559A1DDC4}" type="datetime1">
              <a:rPr lang="fr-BE" smtClean="0"/>
              <a:t>10/12/14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64BE55-AEF4-AB43-B86B-7A5AF691B735}" type="slidenum">
              <a:rPr lang="fr-FR" smtClean="0"/>
              <a:t>‹#›</a:t>
            </a:fld>
            <a:endParaRPr lang="fr-FR"/>
          </a:p>
        </p:txBody>
      </p:sp>
    </p:spTree>
    <p:extLst>
      <p:ext uri="{BB962C8B-B14F-4D97-AF65-F5344CB8AC3E}">
        <p14:creationId xmlns:p14="http://schemas.microsoft.com/office/powerpoint/2010/main" val="22549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139C7E6E-955A-6348-98FE-49E3AAA48B70}" type="datetime1">
              <a:rPr lang="fr-BE" smtClean="0"/>
              <a:t>10/12/14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64BE55-AEF4-AB43-B86B-7A5AF691B735}" type="slidenum">
              <a:rPr lang="fr-FR" smtClean="0"/>
              <a:t>‹#›</a:t>
            </a:fld>
            <a:endParaRPr lang="fr-FR"/>
          </a:p>
        </p:txBody>
      </p:sp>
    </p:spTree>
    <p:extLst>
      <p:ext uri="{BB962C8B-B14F-4D97-AF65-F5344CB8AC3E}">
        <p14:creationId xmlns:p14="http://schemas.microsoft.com/office/powerpoint/2010/main" val="124273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EAA3749A-A317-CF45-A359-6345CF10D140}" type="datetime1">
              <a:rPr lang="fr-BE" smtClean="0"/>
              <a:t>10/12/14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64BE55-AEF4-AB43-B86B-7A5AF691B735}" type="slidenum">
              <a:rPr lang="fr-FR" smtClean="0"/>
              <a:t>‹#›</a:t>
            </a:fld>
            <a:endParaRPr lang="fr-FR"/>
          </a:p>
        </p:txBody>
      </p:sp>
    </p:spTree>
    <p:extLst>
      <p:ext uri="{BB962C8B-B14F-4D97-AF65-F5344CB8AC3E}">
        <p14:creationId xmlns:p14="http://schemas.microsoft.com/office/powerpoint/2010/main" val="270353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p:txBody>
          <a:bodyPr/>
          <a:lstStyle/>
          <a:p>
            <a:fld id="{4E6A9C6C-B9F5-9C41-B405-6FFB909872F8}" type="datetime1">
              <a:rPr lang="fr-BE" smtClean="0"/>
              <a:t>10/12/14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64BE55-AEF4-AB43-B86B-7A5AF691B735}" type="slidenum">
              <a:rPr lang="fr-FR" smtClean="0"/>
              <a:t>‹#›</a:t>
            </a:fld>
            <a:endParaRPr lang="fr-FR"/>
          </a:p>
        </p:txBody>
      </p:sp>
    </p:spTree>
    <p:extLst>
      <p:ext uri="{BB962C8B-B14F-4D97-AF65-F5344CB8AC3E}">
        <p14:creationId xmlns:p14="http://schemas.microsoft.com/office/powerpoint/2010/main" val="302633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p:txBody>
          <a:bodyPr/>
          <a:lstStyle/>
          <a:p>
            <a:fld id="{27FC26FC-5270-9A46-B219-EE0AD9F3BCF1}" type="datetime1">
              <a:rPr lang="fr-BE" smtClean="0"/>
              <a:t>10/12/14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864BE55-AEF4-AB43-B86B-7A5AF691B735}" type="slidenum">
              <a:rPr lang="fr-FR" smtClean="0"/>
              <a:t>‹#›</a:t>
            </a:fld>
            <a:endParaRPr lang="fr-FR"/>
          </a:p>
        </p:txBody>
      </p:sp>
    </p:spTree>
    <p:extLst>
      <p:ext uri="{BB962C8B-B14F-4D97-AF65-F5344CB8AC3E}">
        <p14:creationId xmlns:p14="http://schemas.microsoft.com/office/powerpoint/2010/main" val="14463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e la date 2"/>
          <p:cNvSpPr>
            <a:spLocks noGrp="1"/>
          </p:cNvSpPr>
          <p:nvPr>
            <p:ph type="dt" sz="half" idx="10"/>
          </p:nvPr>
        </p:nvSpPr>
        <p:spPr/>
        <p:txBody>
          <a:bodyPr/>
          <a:lstStyle/>
          <a:p>
            <a:fld id="{30B3CC0C-D543-2645-8CDC-DFFDFBA8799F}" type="datetime1">
              <a:rPr lang="fr-BE" smtClean="0"/>
              <a:t>10/12/14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864BE55-AEF4-AB43-B86B-7A5AF691B735}" type="slidenum">
              <a:rPr lang="fr-FR" smtClean="0"/>
              <a:t>‹#›</a:t>
            </a:fld>
            <a:endParaRPr lang="fr-FR"/>
          </a:p>
        </p:txBody>
      </p:sp>
    </p:spTree>
    <p:extLst>
      <p:ext uri="{BB962C8B-B14F-4D97-AF65-F5344CB8AC3E}">
        <p14:creationId xmlns:p14="http://schemas.microsoft.com/office/powerpoint/2010/main" val="182857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005894-C6EC-8943-A0BD-AB0ED686807E}" type="datetime1">
              <a:rPr lang="fr-BE" smtClean="0"/>
              <a:t>10/12/14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a:t>
            </a:fld>
            <a:endParaRPr lang="fr-FR"/>
          </a:p>
        </p:txBody>
      </p:sp>
    </p:spTree>
    <p:extLst>
      <p:ext uri="{BB962C8B-B14F-4D97-AF65-F5344CB8AC3E}">
        <p14:creationId xmlns:p14="http://schemas.microsoft.com/office/powerpoint/2010/main" val="221127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CC966B70-182F-BF42-8937-E80DACC25D38}" type="datetime1">
              <a:rPr lang="fr-BE" smtClean="0"/>
              <a:t>10/12/14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64BE55-AEF4-AB43-B86B-7A5AF691B735}" type="slidenum">
              <a:rPr lang="fr-FR" smtClean="0"/>
              <a:t>‹#›</a:t>
            </a:fld>
            <a:endParaRPr lang="fr-FR"/>
          </a:p>
        </p:txBody>
      </p:sp>
    </p:spTree>
    <p:extLst>
      <p:ext uri="{BB962C8B-B14F-4D97-AF65-F5344CB8AC3E}">
        <p14:creationId xmlns:p14="http://schemas.microsoft.com/office/powerpoint/2010/main" val="289163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F9577C7D-24AB-2F42-BE27-92E27651AFD7}" type="datetime1">
              <a:rPr lang="fr-BE" smtClean="0"/>
              <a:t>10/12/14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64BE55-AEF4-AB43-B86B-7A5AF691B735}" type="slidenum">
              <a:rPr lang="fr-FR" smtClean="0"/>
              <a:t>‹#›</a:t>
            </a:fld>
            <a:endParaRPr lang="fr-FR"/>
          </a:p>
        </p:txBody>
      </p:sp>
    </p:spTree>
    <p:extLst>
      <p:ext uri="{BB962C8B-B14F-4D97-AF65-F5344CB8AC3E}">
        <p14:creationId xmlns:p14="http://schemas.microsoft.com/office/powerpoint/2010/main" val="2348730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9D356-3573-C54A-B7B5-23BBA0E86891}" type="datetime1">
              <a:rPr lang="fr-BE" smtClean="0"/>
              <a:t>10/12/14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4BE55-AEF4-AB43-B86B-7A5AF691B735}" type="slidenum">
              <a:rPr lang="fr-FR" smtClean="0"/>
              <a:t>‹#›</a:t>
            </a:fld>
            <a:endParaRPr lang="fr-FR"/>
          </a:p>
        </p:txBody>
      </p:sp>
    </p:spTree>
    <p:extLst>
      <p:ext uri="{BB962C8B-B14F-4D97-AF65-F5344CB8AC3E}">
        <p14:creationId xmlns:p14="http://schemas.microsoft.com/office/powerpoint/2010/main" val="3148764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package" Target="../embeddings/Document_Microsoft_Word1.docx"/><Relationship Id="rId4"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Document_Microsoft_Word2.docx"/><Relationship Id="rId4"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package" Target="../embeddings/Document_Microsoft_Word3.docx"/><Relationship Id="rId5"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package" Target="../embeddings/Document_Microsoft_Word4.docx"/><Relationship Id="rId5" Type="http://schemas.openxmlformats.org/officeDocument/2006/relationships/image" Target="../media/image12.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chart" Target="../charts/char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package" Target="../embeddings/Document_Microsoft_Word5.docx"/><Relationship Id="rId5" Type="http://schemas.openxmlformats.org/officeDocument/2006/relationships/image" Target="../media/image13.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package" Target="../embeddings/Document_Microsoft_Word6.docx"/><Relationship Id="rId5" Type="http://schemas.openxmlformats.org/officeDocument/2006/relationships/image" Target="../media/image14.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chart" Target="../charts/char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package" Target="../embeddings/Document_Microsoft_Word7.docx"/><Relationship Id="rId5" Type="http://schemas.openxmlformats.org/officeDocument/2006/relationships/image" Target="../media/image15.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package" Target="../embeddings/Document_Microsoft_Word8.docx"/><Relationship Id="rId5" Type="http://schemas.openxmlformats.org/officeDocument/2006/relationships/image" Target="../media/image16.png"/><Relationship Id="rId6" Type="http://schemas.openxmlformats.org/officeDocument/2006/relationships/package" Target="../embeddings/Document_Microsoft_Word9.docx"/><Relationship Id="rId7" Type="http://schemas.openxmlformats.org/officeDocument/2006/relationships/image" Target="../media/image17.png"/><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package" Target="../embeddings/Document_Microsoft_Word10.docx"/><Relationship Id="rId4" Type="http://schemas.openxmlformats.org/officeDocument/2006/relationships/image" Target="../media/image18.png"/><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package" Target="../embeddings/Document_Microsoft_Word11.docx"/><Relationship Id="rId5" Type="http://schemas.openxmlformats.org/officeDocument/2006/relationships/image" Target="../media/image19.png"/><Relationship Id="rId6" Type="http://schemas.openxmlformats.org/officeDocument/2006/relationships/package" Target="../embeddings/Document_Microsoft_Word12.docx"/><Relationship Id="rId7" Type="http://schemas.openxmlformats.org/officeDocument/2006/relationships/image" Target="../media/image20.png"/><Relationship Id="rId8" Type="http://schemas.openxmlformats.org/officeDocument/2006/relationships/package" Target="../embeddings/Document_Microsoft_Word13.docx"/><Relationship Id="rId9" Type="http://schemas.openxmlformats.org/officeDocument/2006/relationships/image" Target="../media/image21.png"/><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chart" Target="../charts/char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chart" Target="../charts/char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package" Target="../embeddings/Document_Microsoft_Word14.docx"/><Relationship Id="rId4" Type="http://schemas.openxmlformats.org/officeDocument/2006/relationships/image" Target="../media/image22.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package" Target="../embeddings/Document_Microsoft_Word15.docx"/><Relationship Id="rId4" Type="http://schemas.openxmlformats.org/officeDocument/2006/relationships/image" Target="../media/image22.png"/><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package" Target="../embeddings/Document_Microsoft_Word16.docx"/><Relationship Id="rId4" Type="http://schemas.openxmlformats.org/officeDocument/2006/relationships/image" Target="../media/image23.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package" Target="../embeddings/Document_Microsoft_Word17.docx"/><Relationship Id="rId4" Type="http://schemas.openxmlformats.org/officeDocument/2006/relationships/image" Target="../media/image24.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package" Target="../embeddings/Document_Microsoft_Word18.docx"/><Relationship Id="rId4" Type="http://schemas.openxmlformats.org/officeDocument/2006/relationships/image" Target="../media/image25.png"/><Relationship Id="rId5" Type="http://schemas.openxmlformats.org/officeDocument/2006/relationships/package" Target="../embeddings/Document_Microsoft_Word19.docx"/><Relationship Id="rId6" Type="http://schemas.openxmlformats.org/officeDocument/2006/relationships/image" Target="../media/image26.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package" Target="../embeddings/Document_Microsoft_Word20.docx"/><Relationship Id="rId4" Type="http://schemas.openxmlformats.org/officeDocument/2006/relationships/image" Target="../media/image27.pn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package" Target="../embeddings/Document_Microsoft_Word21.docx"/><Relationship Id="rId5" Type="http://schemas.openxmlformats.org/officeDocument/2006/relationships/image" Target="../media/image28.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hart" Target="../charts/char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9.xml.rels><?xml version="1.0" encoding="UTF-8" standalone="yes"?>
<Relationships xmlns="http://schemas.openxmlformats.org/package/2006/relationships"><Relationship Id="rId3" Type="http://schemas.openxmlformats.org/officeDocument/2006/relationships/hyperlink" Target="mailto:Julien.Perrez@ulg.ac.be" TargetMode="External"/><Relationship Id="rId4" Type="http://schemas.openxmlformats.org/officeDocument/2006/relationships/hyperlink" Target="mailto:Min.Reuchamps@uclouain.be"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80.xml.rels><?xml version="1.0" encoding="UTF-8" standalone="yes"?>
<Relationships xmlns="http://schemas.openxmlformats.org/package/2006/relationships"><Relationship Id="rId3" Type="http://schemas.openxmlformats.org/officeDocument/2006/relationships/hyperlink" Target="mailto:Julien.Perrez@ulg.ac.be" TargetMode="External"/><Relationship Id="rId4" Type="http://schemas.openxmlformats.org/officeDocument/2006/relationships/hyperlink" Target="mailto:Min.Reuchamps@uclouain.be"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793" y="73401"/>
            <a:ext cx="8279275" cy="1470025"/>
          </a:xfrm>
        </p:spPr>
        <p:txBody>
          <a:bodyPr>
            <a:normAutofit fontScale="90000"/>
          </a:bodyPr>
          <a:lstStyle/>
          <a:p>
            <a:r>
              <a:rPr lang="en-US" b="1" dirty="0">
                <a:solidFill>
                  <a:schemeClr val="tx2"/>
                </a:solidFill>
              </a:rPr>
              <a:t>The “</a:t>
            </a:r>
            <a:r>
              <a:rPr lang="en-US" sz="2200" b="1" dirty="0">
                <a:solidFill>
                  <a:schemeClr val="tx2"/>
                </a:solidFill>
                <a:latin typeface="Tetris Block Regular"/>
                <a:cs typeface="Tetris Block Regular"/>
              </a:rPr>
              <a:t>Belgian Tetris</a:t>
            </a:r>
            <a:r>
              <a:rPr lang="en-US" b="1" dirty="0">
                <a:solidFill>
                  <a:schemeClr val="tx2"/>
                </a:solidFill>
              </a:rPr>
              <a:t>”: </a:t>
            </a:r>
            <a:r>
              <a:rPr lang="en-US" b="1" dirty="0" smtClean="0">
                <a:solidFill>
                  <a:schemeClr val="tx2"/>
                </a:solidFill>
              </a:rPr>
              <a:t/>
            </a:r>
            <a:br>
              <a:rPr lang="en-US" b="1" dirty="0" smtClean="0">
                <a:solidFill>
                  <a:schemeClr val="tx2"/>
                </a:solidFill>
              </a:rPr>
            </a:br>
            <a:r>
              <a:rPr lang="en-US" sz="3600" b="1" dirty="0">
                <a:solidFill>
                  <a:schemeClr val="tx2"/>
                </a:solidFill>
              </a:rPr>
              <a:t>A</a:t>
            </a:r>
            <a:r>
              <a:rPr lang="en-US" sz="3600" b="1" dirty="0" smtClean="0">
                <a:solidFill>
                  <a:schemeClr val="tx2"/>
                </a:solidFill>
              </a:rPr>
              <a:t>ssessing </a:t>
            </a:r>
            <a:r>
              <a:rPr lang="en-US" sz="3600" b="1" dirty="0">
                <a:solidFill>
                  <a:schemeClr val="tx2"/>
                </a:solidFill>
              </a:rPr>
              <a:t>the political impact of metaphors on citizens’ perception of Belgian </a:t>
            </a:r>
            <a:r>
              <a:rPr lang="en-US" sz="3600" b="1" dirty="0" smtClean="0">
                <a:solidFill>
                  <a:schemeClr val="tx2"/>
                </a:solidFill>
              </a:rPr>
              <a:t>federalism</a:t>
            </a:r>
            <a:endParaRPr lang="fr-FR" sz="3600" dirty="0">
              <a:solidFill>
                <a:schemeClr val="tx2"/>
              </a:solidFill>
            </a:endParaRPr>
          </a:p>
        </p:txBody>
      </p:sp>
      <p:sp>
        <p:nvSpPr>
          <p:cNvPr id="3" name="Sous-titre 2"/>
          <p:cNvSpPr>
            <a:spLocks noGrp="1"/>
          </p:cNvSpPr>
          <p:nvPr>
            <p:ph type="subTitle" idx="1"/>
          </p:nvPr>
        </p:nvSpPr>
        <p:spPr>
          <a:xfrm>
            <a:off x="3032002" y="2766965"/>
            <a:ext cx="6111998" cy="2815129"/>
          </a:xfrm>
        </p:spPr>
        <p:txBody>
          <a:bodyPr>
            <a:normAutofit fontScale="77500" lnSpcReduction="20000"/>
          </a:bodyPr>
          <a:lstStyle/>
          <a:p>
            <a:endParaRPr lang="en-GB" b="1" dirty="0" smtClean="0"/>
          </a:p>
          <a:p>
            <a:pPr algn="l"/>
            <a:r>
              <a:rPr lang="en-GB" b="1" dirty="0" err="1" smtClean="0">
                <a:solidFill>
                  <a:schemeClr val="tx2"/>
                </a:solidFill>
              </a:rPr>
              <a:t>Julien</a:t>
            </a:r>
            <a:r>
              <a:rPr lang="en-GB" b="1" dirty="0" smtClean="0">
                <a:solidFill>
                  <a:schemeClr val="tx2"/>
                </a:solidFill>
              </a:rPr>
              <a:t> Perrez &amp; Min </a:t>
            </a:r>
            <a:r>
              <a:rPr lang="en-GB" b="1" dirty="0" err="1" smtClean="0">
                <a:solidFill>
                  <a:schemeClr val="tx2"/>
                </a:solidFill>
              </a:rPr>
              <a:t>Reuchamps</a:t>
            </a:r>
            <a:endParaRPr lang="en-GB" b="1" dirty="0" smtClean="0">
              <a:solidFill>
                <a:schemeClr val="tx2"/>
              </a:solidFill>
            </a:endParaRPr>
          </a:p>
          <a:p>
            <a:pPr algn="l"/>
            <a:r>
              <a:rPr lang="en-GB" dirty="0">
                <a:solidFill>
                  <a:schemeClr val="tx2"/>
                </a:solidFill>
              </a:rPr>
              <a:t> </a:t>
            </a:r>
            <a:endParaRPr lang="fr-FR" dirty="0">
              <a:solidFill>
                <a:schemeClr val="tx2"/>
              </a:solidFill>
            </a:endParaRPr>
          </a:p>
          <a:p>
            <a:pPr algn="l"/>
            <a:r>
              <a:rPr lang="en-GB" i="1" dirty="0">
                <a:solidFill>
                  <a:schemeClr val="tx2"/>
                </a:solidFill>
              </a:rPr>
              <a:t>University of Liege (</a:t>
            </a:r>
            <a:r>
              <a:rPr lang="en-GB" i="1" dirty="0" err="1">
                <a:solidFill>
                  <a:schemeClr val="tx2"/>
                </a:solidFill>
              </a:rPr>
              <a:t>ULg</a:t>
            </a:r>
            <a:r>
              <a:rPr lang="en-GB" i="1" dirty="0">
                <a:solidFill>
                  <a:schemeClr val="tx2"/>
                </a:solidFill>
              </a:rPr>
              <a:t>)</a:t>
            </a:r>
            <a:endParaRPr lang="fr-FR" dirty="0">
              <a:solidFill>
                <a:schemeClr val="tx2"/>
              </a:solidFill>
            </a:endParaRPr>
          </a:p>
          <a:p>
            <a:pPr algn="l"/>
            <a:r>
              <a:rPr lang="en-GB" i="1" dirty="0">
                <a:solidFill>
                  <a:schemeClr val="tx2"/>
                </a:solidFill>
              </a:rPr>
              <a:t>University of Louvain (</a:t>
            </a:r>
            <a:r>
              <a:rPr lang="en-GB" i="1" dirty="0" err="1">
                <a:solidFill>
                  <a:schemeClr val="tx2"/>
                </a:solidFill>
              </a:rPr>
              <a:t>UCLouvain</a:t>
            </a:r>
            <a:r>
              <a:rPr lang="en-GB" i="1" dirty="0" smtClean="0">
                <a:solidFill>
                  <a:schemeClr val="tx2"/>
                </a:solidFill>
              </a:rPr>
              <a:t>)</a:t>
            </a:r>
            <a:r>
              <a:rPr lang="en-GB" i="1" dirty="0">
                <a:solidFill>
                  <a:schemeClr val="tx2"/>
                </a:solidFill>
              </a:rPr>
              <a:t> </a:t>
            </a:r>
            <a:endParaRPr lang="fr-FR" dirty="0">
              <a:solidFill>
                <a:schemeClr val="tx2"/>
              </a:solidFill>
            </a:endParaRPr>
          </a:p>
          <a:p>
            <a:pPr algn="l"/>
            <a:endParaRPr lang="en-GB" dirty="0" smtClean="0">
              <a:solidFill>
                <a:schemeClr val="tx2"/>
              </a:solidFill>
            </a:endParaRPr>
          </a:p>
          <a:p>
            <a:pPr algn="l"/>
            <a:r>
              <a:rPr lang="en-GB" dirty="0" err="1" smtClean="0">
                <a:solidFill>
                  <a:schemeClr val="tx2"/>
                </a:solidFill>
              </a:rPr>
              <a:t>CogLingDays</a:t>
            </a:r>
            <a:r>
              <a:rPr lang="en-GB" dirty="0" smtClean="0">
                <a:solidFill>
                  <a:schemeClr val="tx2"/>
                </a:solidFill>
              </a:rPr>
              <a:t> 2014 (Ghent), 11/12/14</a:t>
            </a:r>
            <a:endParaRPr lang="fr-FR" dirty="0">
              <a:solidFill>
                <a:schemeClr val="tx2"/>
              </a:solidFill>
            </a:endParaRPr>
          </a:p>
          <a:p>
            <a:endParaRPr lang="fr-FR" dirty="0"/>
          </a:p>
        </p:txBody>
      </p:sp>
    </p:spTree>
    <p:extLst>
      <p:ext uri="{BB962C8B-B14F-4D97-AF65-F5344CB8AC3E}">
        <p14:creationId xmlns:p14="http://schemas.microsoft.com/office/powerpoint/2010/main" val="35980314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64BE55-AEF4-AB43-B86B-7A5AF691B735}" type="slidenum">
              <a:rPr lang="fr-FR" sz="2000" smtClean="0"/>
              <a:t>10</a:t>
            </a:fld>
            <a:endParaRPr lang="fr-FR" sz="2000"/>
          </a:p>
        </p:txBody>
      </p:sp>
      <p:pic>
        <p:nvPicPr>
          <p:cNvPr id="3" name="Image 2"/>
          <p:cNvPicPr/>
          <p:nvPr/>
        </p:nvPicPr>
        <p:blipFill>
          <a:blip r:embed="rId3">
            <a:extLst>
              <a:ext uri="{28A0092B-C50C-407E-A947-70E740481C1C}">
                <a14:useLocalDpi xmlns:a14="http://schemas.microsoft.com/office/drawing/2010/main" val="0"/>
              </a:ext>
            </a:extLst>
          </a:blip>
          <a:stretch>
            <a:fillRect/>
          </a:stretch>
        </p:blipFill>
        <p:spPr>
          <a:xfrm>
            <a:off x="1421715" y="132705"/>
            <a:ext cx="6369286" cy="6588770"/>
          </a:xfrm>
          <a:prstGeom prst="rect">
            <a:avLst/>
          </a:prstGeom>
        </p:spPr>
      </p:pic>
    </p:spTree>
    <p:extLst>
      <p:ext uri="{BB962C8B-B14F-4D97-AF65-F5344CB8AC3E}">
        <p14:creationId xmlns:p14="http://schemas.microsoft.com/office/powerpoint/2010/main" val="28241344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Experimental material - Image</a:t>
            </a: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11</a:t>
            </a:fld>
            <a:endParaRPr lang="fr-FR" sz="2000"/>
          </a:p>
        </p:txBody>
      </p:sp>
      <p:pic>
        <p:nvPicPr>
          <p:cNvPr id="6" name="Image 5"/>
          <p:cNvPicPr/>
          <p:nvPr/>
        </p:nvPicPr>
        <p:blipFill>
          <a:blip r:embed="rId2">
            <a:extLst>
              <a:ext uri="{28A0092B-C50C-407E-A947-70E740481C1C}">
                <a14:useLocalDpi xmlns:a14="http://schemas.microsoft.com/office/drawing/2010/main" val="0"/>
              </a:ext>
            </a:extLst>
          </a:blip>
          <a:stretch>
            <a:fillRect/>
          </a:stretch>
        </p:blipFill>
        <p:spPr>
          <a:xfrm>
            <a:off x="1877343" y="1239499"/>
            <a:ext cx="5624997" cy="5481976"/>
          </a:xfrm>
          <a:prstGeom prst="rect">
            <a:avLst/>
          </a:prstGeom>
        </p:spPr>
      </p:pic>
      <p:sp>
        <p:nvSpPr>
          <p:cNvPr id="4" name="Rectangle 3"/>
          <p:cNvSpPr/>
          <p:nvPr/>
        </p:nvSpPr>
        <p:spPr>
          <a:xfrm>
            <a:off x="6795631" y="1417638"/>
            <a:ext cx="824713" cy="4784666"/>
          </a:xfrm>
          <a:prstGeom prst="rect">
            <a:avLst/>
          </a:prstGeom>
          <a:gradFill flip="none" rotWithShape="1">
            <a:gsLst>
              <a:gs pos="0">
                <a:schemeClr val="accent1">
                  <a:tint val="100000"/>
                  <a:shade val="100000"/>
                  <a:satMod val="130000"/>
                  <a:alpha val="5000"/>
                </a:schemeClr>
              </a:gs>
              <a:gs pos="100000">
                <a:schemeClr val="accent1">
                  <a:tint val="50000"/>
                  <a:shade val="100000"/>
                  <a:satMod val="350000"/>
                  <a:alpha val="5000"/>
                </a:schemeClr>
              </a:gs>
            </a:gsLst>
            <a:lin ang="16200000" scaled="0"/>
            <a:tileRect/>
          </a:gradFill>
          <a:ln w="571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accent2">
                    <a:lumMod val="75000"/>
                  </a:schemeClr>
                </a:solidFill>
              </a:ln>
            </a:endParaRPr>
          </a:p>
        </p:txBody>
      </p:sp>
    </p:spTree>
    <p:extLst>
      <p:ext uri="{BB962C8B-B14F-4D97-AF65-F5344CB8AC3E}">
        <p14:creationId xmlns:p14="http://schemas.microsoft.com/office/powerpoint/2010/main" val="4088846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Experimental material - Text</a:t>
            </a: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12</a:t>
            </a:fld>
            <a:endParaRPr lang="fr-FR" sz="2000"/>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1075433" y="1560195"/>
            <a:ext cx="6993255" cy="5161280"/>
          </a:xfrm>
          <a:prstGeom prst="rect">
            <a:avLst/>
          </a:prstGeom>
        </p:spPr>
      </p:pic>
    </p:spTree>
    <p:extLst>
      <p:ext uri="{BB962C8B-B14F-4D97-AF65-F5344CB8AC3E}">
        <p14:creationId xmlns:p14="http://schemas.microsoft.com/office/powerpoint/2010/main" val="348267411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5387" y="1"/>
            <a:ext cx="8421413" cy="6721474"/>
          </a:xfrm>
        </p:spPr>
        <p:txBody>
          <a:bodyPr>
            <a:normAutofit fontScale="62500" lnSpcReduction="20000"/>
          </a:bodyPr>
          <a:lstStyle/>
          <a:p>
            <a:pPr marL="0" indent="0">
              <a:buNone/>
            </a:pPr>
            <a:r>
              <a:rPr lang="en-GB" sz="3500" b="1" dirty="0"/>
              <a:t>The Belgian </a:t>
            </a:r>
            <a:r>
              <a:rPr lang="en-GB" sz="3500" b="1" dirty="0" err="1"/>
              <a:t>tetris</a:t>
            </a:r>
            <a:endParaRPr lang="fr-FR" sz="3500" b="1" dirty="0"/>
          </a:p>
          <a:p>
            <a:pPr marL="0" indent="0">
              <a:buNone/>
            </a:pPr>
            <a:r>
              <a:rPr lang="en-GB" sz="3500" dirty="0"/>
              <a:t> </a:t>
            </a:r>
            <a:endParaRPr lang="fr-FR" sz="3500" dirty="0"/>
          </a:p>
          <a:p>
            <a:pPr marL="0" indent="0">
              <a:buNone/>
            </a:pPr>
            <a:r>
              <a:rPr lang="en-GB" sz="3500" dirty="0" smtClean="0"/>
              <a:t>From </a:t>
            </a:r>
            <a:r>
              <a:rPr lang="en-GB" sz="3500" dirty="0"/>
              <a:t>1831 to </a:t>
            </a:r>
            <a:r>
              <a:rPr lang="en-GB" sz="3500" dirty="0" smtClean="0"/>
              <a:t>1970, </a:t>
            </a:r>
            <a:r>
              <a:rPr lang="en-GB" sz="3500" dirty="0"/>
              <a:t>Belgium came down to the central state, the provinces and the municipalities. Except for the prerogatives attributed to the local authorities, the State was taking care of everything. In 1970, the constituent power created new institutions: communities and regions. And every state reform has been the occasion to take competences from the state (from there on called the federal state) to attribute them to federal authorities. This is the big Belgian Tetris, where we see the upper floor that is falling apart (decomposing) , block by block, at the benefit of other authorities. In certain cases, the legislator is transferring homogeneous blocks (like education, attributed to the communities in 1989). In other cases, it is only transferring some elements of a competence (it’s the case of </a:t>
            </a:r>
            <a:r>
              <a:rPr lang="en-GB" sz="3500" dirty="0" smtClean="0"/>
              <a:t>tax system: </a:t>
            </a:r>
            <a:r>
              <a:rPr lang="en-GB" sz="3500" dirty="0"/>
              <a:t>the federal state remains competent but assigned certain prerogatives to the federal entities). From now on, we therefore make a distinction between three types of competences. The ones that are exclusively exercised by the federal state (like </a:t>
            </a:r>
            <a:r>
              <a:rPr lang="en-GB" sz="3500" dirty="0" err="1"/>
              <a:t>Defense</a:t>
            </a:r>
            <a:r>
              <a:rPr lang="en-GB" sz="3500" dirty="0"/>
              <a:t>, for example). The ones that are exclusively exercised by the Regions and Communities (Education, Town planning, Public works, and so on). An the ones for which each power has a possibility of intervention. In the domain of employment, for instance, the (federal) State is competent for certain domains (unemployment </a:t>
            </a:r>
            <a:r>
              <a:rPr lang="en-GB" sz="3500" dirty="0" smtClean="0"/>
              <a:t>legislation</a:t>
            </a:r>
            <a:r>
              <a:rPr lang="en-GB" sz="3500" dirty="0"/>
              <a:t>, for instance) and the Regions are competent for other ones (training courses of unemployed people).</a:t>
            </a:r>
            <a:endParaRPr lang="fr-FR" sz="3500" dirty="0"/>
          </a:p>
          <a:p>
            <a:endParaRPr lang="fr-FR" dirty="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13</a:t>
            </a:fld>
            <a:endParaRPr lang="fr-FR"/>
          </a:p>
        </p:txBody>
      </p:sp>
    </p:spTree>
    <p:extLst>
      <p:ext uri="{BB962C8B-B14F-4D97-AF65-F5344CB8AC3E}">
        <p14:creationId xmlns:p14="http://schemas.microsoft.com/office/powerpoint/2010/main" val="207730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5387" y="1"/>
            <a:ext cx="8421413" cy="6721474"/>
          </a:xfrm>
        </p:spPr>
        <p:txBody>
          <a:bodyPr>
            <a:normAutofit fontScale="62500" lnSpcReduction="20000"/>
          </a:bodyPr>
          <a:lstStyle/>
          <a:p>
            <a:pPr marL="0" indent="0">
              <a:buNone/>
            </a:pPr>
            <a:r>
              <a:rPr lang="en-GB" sz="3500" b="1" dirty="0"/>
              <a:t>The </a:t>
            </a:r>
            <a:r>
              <a:rPr lang="en-GB" sz="3500" b="1" dirty="0">
                <a:solidFill>
                  <a:schemeClr val="accent2">
                    <a:lumMod val="75000"/>
                  </a:schemeClr>
                </a:solidFill>
              </a:rPr>
              <a:t>Belgian </a:t>
            </a:r>
            <a:r>
              <a:rPr lang="en-GB" sz="3500" b="1" dirty="0" err="1">
                <a:solidFill>
                  <a:schemeClr val="accent2">
                    <a:lumMod val="75000"/>
                  </a:schemeClr>
                </a:solidFill>
              </a:rPr>
              <a:t>tetris</a:t>
            </a:r>
            <a:endParaRPr lang="fr-FR" sz="3500" b="1" dirty="0">
              <a:solidFill>
                <a:schemeClr val="accent2">
                  <a:lumMod val="75000"/>
                </a:schemeClr>
              </a:solidFill>
            </a:endParaRPr>
          </a:p>
          <a:p>
            <a:pPr marL="0" indent="0">
              <a:buNone/>
            </a:pPr>
            <a:r>
              <a:rPr lang="en-GB" sz="3500" dirty="0"/>
              <a:t> </a:t>
            </a:r>
            <a:endParaRPr lang="fr-FR" sz="3500" dirty="0"/>
          </a:p>
          <a:p>
            <a:pPr marL="0" indent="0">
              <a:buNone/>
            </a:pPr>
            <a:r>
              <a:rPr lang="en-GB" sz="3500" dirty="0" smtClean="0"/>
              <a:t>From </a:t>
            </a:r>
            <a:r>
              <a:rPr lang="en-GB" sz="3500" dirty="0"/>
              <a:t>1831 to </a:t>
            </a:r>
            <a:r>
              <a:rPr lang="en-GB" sz="3500" dirty="0" smtClean="0"/>
              <a:t>1970, </a:t>
            </a:r>
            <a:r>
              <a:rPr lang="en-GB" sz="3500" dirty="0"/>
              <a:t>Belgium came down to the central state, the provinces and the municipalities. Except for the prerogatives attributed to the local authorities, the State was taking care of everything. In 1970, the constituent power created new institutions: communities and regions. And every state reform has been the occasion to take competences from the state (from there on called the federal state) to attribute them to federal authorities. </a:t>
            </a:r>
            <a:r>
              <a:rPr lang="en-GB" sz="3500" dirty="0">
                <a:solidFill>
                  <a:srgbClr val="953735"/>
                </a:solidFill>
              </a:rPr>
              <a:t>This is the big </a:t>
            </a:r>
            <a:r>
              <a:rPr lang="en-GB" sz="3500" b="1" dirty="0">
                <a:solidFill>
                  <a:srgbClr val="953735"/>
                </a:solidFill>
              </a:rPr>
              <a:t>Belgian Tetris</a:t>
            </a:r>
            <a:r>
              <a:rPr lang="en-GB" sz="3500" dirty="0"/>
              <a:t>, where we see the</a:t>
            </a:r>
            <a:r>
              <a:rPr lang="en-GB" sz="3500" dirty="0">
                <a:solidFill>
                  <a:srgbClr val="376092"/>
                </a:solidFill>
              </a:rPr>
              <a:t> </a:t>
            </a:r>
            <a:r>
              <a:rPr lang="en-GB" sz="3500" dirty="0">
                <a:solidFill>
                  <a:srgbClr val="953735"/>
                </a:solidFill>
              </a:rPr>
              <a:t>upper floor</a:t>
            </a:r>
            <a:r>
              <a:rPr lang="en-GB" sz="3500" dirty="0">
                <a:solidFill>
                  <a:srgbClr val="FF0000"/>
                </a:solidFill>
              </a:rPr>
              <a:t> </a:t>
            </a:r>
            <a:r>
              <a:rPr lang="en-GB" sz="3500" dirty="0"/>
              <a:t>that is falling apart (decomposing) , </a:t>
            </a:r>
            <a:r>
              <a:rPr lang="en-GB" sz="3500" dirty="0">
                <a:solidFill>
                  <a:srgbClr val="953735"/>
                </a:solidFill>
              </a:rPr>
              <a:t>block</a:t>
            </a:r>
            <a:r>
              <a:rPr lang="en-GB" sz="3500" dirty="0"/>
              <a:t> by </a:t>
            </a:r>
            <a:r>
              <a:rPr lang="en-GB" sz="3500" dirty="0">
                <a:solidFill>
                  <a:srgbClr val="953735"/>
                </a:solidFill>
              </a:rPr>
              <a:t>block</a:t>
            </a:r>
            <a:r>
              <a:rPr lang="en-GB" sz="3500" dirty="0"/>
              <a:t>, at the benefit of other authorities. In certain cases, the legislator is transferring homogeneous </a:t>
            </a:r>
            <a:r>
              <a:rPr lang="en-GB" sz="3500" dirty="0">
                <a:solidFill>
                  <a:srgbClr val="953735"/>
                </a:solidFill>
              </a:rPr>
              <a:t>blocks</a:t>
            </a:r>
            <a:r>
              <a:rPr lang="en-GB" sz="3500" dirty="0"/>
              <a:t> (like education, attributed to the communities in 1989). In other cases, it is only transferring some elements of a competence (it’s the case of </a:t>
            </a:r>
            <a:r>
              <a:rPr lang="en-GB" sz="3500" dirty="0" smtClean="0"/>
              <a:t>the tax system: </a:t>
            </a:r>
            <a:r>
              <a:rPr lang="en-GB" sz="3500" dirty="0"/>
              <a:t>the federal state remains competent but assigned certain prerogatives to the federal entities). From now on, we therefore make a distinction between three types of competences. The ones that are exclusively exercised by the federal state (like </a:t>
            </a:r>
            <a:r>
              <a:rPr lang="en-GB" sz="3500" dirty="0" err="1"/>
              <a:t>Defense</a:t>
            </a:r>
            <a:r>
              <a:rPr lang="en-GB" sz="3500" dirty="0"/>
              <a:t>, for example). The ones that are exclusively exercised by the Regions and Communities (Education, Town planning, Public works, and so on). An the ones for which each power has a possibility of intervention. In the domain of employment, for instance, the (federal) State is competent for certain domains (unemployment </a:t>
            </a:r>
            <a:r>
              <a:rPr lang="en-GB" sz="3500" dirty="0" smtClean="0"/>
              <a:t>legislation</a:t>
            </a:r>
            <a:r>
              <a:rPr lang="en-GB" sz="3500" dirty="0"/>
              <a:t>, for instance) and the Regions are competent for other ones (training courses of unemployed people).</a:t>
            </a:r>
            <a:endParaRPr lang="fr-FR" sz="3500" dirty="0"/>
          </a:p>
          <a:p>
            <a:endParaRPr lang="fr-FR" dirty="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14</a:t>
            </a:fld>
            <a:endParaRPr lang="fr-FR"/>
          </a:p>
        </p:txBody>
      </p:sp>
    </p:spTree>
    <p:extLst>
      <p:ext uri="{BB962C8B-B14F-4D97-AF65-F5344CB8AC3E}">
        <p14:creationId xmlns:p14="http://schemas.microsoft.com/office/powerpoint/2010/main" val="19232144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XP design</a:t>
            </a:r>
            <a:endParaRPr lang="fr-FR" dirty="0"/>
          </a:p>
        </p:txBody>
      </p:sp>
      <p:sp>
        <p:nvSpPr>
          <p:cNvPr id="3" name="Espace réservé du contenu 2"/>
          <p:cNvSpPr>
            <a:spLocks noGrp="1"/>
          </p:cNvSpPr>
          <p:nvPr>
            <p:ph idx="1"/>
          </p:nvPr>
        </p:nvSpPr>
        <p:spPr/>
        <p:txBody>
          <a:bodyPr>
            <a:normAutofit/>
          </a:bodyPr>
          <a:lstStyle/>
          <a:p>
            <a:r>
              <a:rPr lang="fr-FR" dirty="0" smtClean="0"/>
              <a:t>Central questions</a:t>
            </a:r>
          </a:p>
          <a:p>
            <a:pPr lvl="1"/>
            <a:r>
              <a:rPr lang="fr-FR" dirty="0" err="1" smtClean="0"/>
              <a:t>Does</a:t>
            </a:r>
            <a:r>
              <a:rPr lang="fr-FR" dirty="0" smtClean="0"/>
              <a:t> the </a:t>
            </a:r>
            <a:r>
              <a:rPr lang="fr-FR" dirty="0" err="1" smtClean="0"/>
              <a:t>Tetris</a:t>
            </a:r>
            <a:r>
              <a:rPr lang="fr-FR" dirty="0" smtClean="0"/>
              <a:t> </a:t>
            </a:r>
            <a:r>
              <a:rPr lang="fr-FR" dirty="0" err="1" smtClean="0"/>
              <a:t>metaphor</a:t>
            </a:r>
            <a:r>
              <a:rPr lang="fr-FR" dirty="0" smtClean="0"/>
              <a:t> have an impact on the </a:t>
            </a:r>
            <a:r>
              <a:rPr lang="fr-FR" dirty="0" err="1" smtClean="0"/>
              <a:t>representations</a:t>
            </a:r>
            <a:r>
              <a:rPr lang="fr-FR" dirty="0" smtClean="0"/>
              <a:t> of </a:t>
            </a:r>
            <a:r>
              <a:rPr lang="fr-FR" dirty="0" err="1" smtClean="0"/>
              <a:t>Belgian</a:t>
            </a:r>
            <a:r>
              <a:rPr lang="fr-FR" dirty="0" smtClean="0"/>
              <a:t> </a:t>
            </a:r>
            <a:r>
              <a:rPr lang="fr-FR" dirty="0" err="1" smtClean="0"/>
              <a:t>federalism</a:t>
            </a:r>
            <a:r>
              <a:rPr lang="fr-FR" dirty="0" smtClean="0"/>
              <a:t> by the </a:t>
            </a:r>
            <a:r>
              <a:rPr lang="fr-FR" dirty="0" err="1" smtClean="0"/>
              <a:t>citizens</a:t>
            </a:r>
            <a:r>
              <a:rPr lang="fr-FR" dirty="0" smtClean="0"/>
              <a:t>?</a:t>
            </a:r>
          </a:p>
          <a:p>
            <a:pPr lvl="1"/>
            <a:r>
              <a:rPr lang="fr-FR" dirty="0" smtClean="0"/>
              <a:t>If </a:t>
            </a:r>
            <a:r>
              <a:rPr lang="fr-FR" dirty="0" err="1" smtClean="0"/>
              <a:t>it</a:t>
            </a:r>
            <a:r>
              <a:rPr lang="fr-FR" dirty="0" smtClean="0"/>
              <a:t> </a:t>
            </a:r>
            <a:r>
              <a:rPr lang="fr-FR" dirty="0" err="1" smtClean="0"/>
              <a:t>does</a:t>
            </a:r>
            <a:r>
              <a:rPr lang="fr-FR" dirty="0" smtClean="0"/>
              <a:t>, </a:t>
            </a:r>
            <a:r>
              <a:rPr lang="fr-FR" dirty="0" err="1" smtClean="0"/>
              <a:t>what</a:t>
            </a:r>
            <a:r>
              <a:rPr lang="fr-FR" dirty="0" smtClean="0"/>
              <a:t> type of impact?</a:t>
            </a:r>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15</a:t>
            </a:fld>
            <a:endParaRPr lang="fr-FR"/>
          </a:p>
        </p:txBody>
      </p:sp>
    </p:spTree>
    <p:extLst>
      <p:ext uri="{BB962C8B-B14F-4D97-AF65-F5344CB8AC3E}">
        <p14:creationId xmlns:p14="http://schemas.microsoft.com/office/powerpoint/2010/main" val="24115643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64BE55-AEF4-AB43-B86B-7A5AF691B735}" type="slidenum">
              <a:rPr lang="fr-FR" smtClean="0"/>
              <a:t>16</a:t>
            </a:fld>
            <a:endParaRPr lang="fr-FR"/>
          </a:p>
        </p:txBody>
      </p:sp>
      <p:sp>
        <p:nvSpPr>
          <p:cNvPr id="3" name="Rectangle à coins arrondis 2"/>
          <p:cNvSpPr/>
          <p:nvPr/>
        </p:nvSpPr>
        <p:spPr>
          <a:xfrm>
            <a:off x="901975" y="957037"/>
            <a:ext cx="2429810" cy="16380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PRE-TEST</a:t>
            </a:r>
            <a:endParaRPr lang="fr-FR" dirty="0"/>
          </a:p>
        </p:txBody>
      </p:sp>
      <p:sp>
        <p:nvSpPr>
          <p:cNvPr id="4" name="Rectangle à coins arrondis 3"/>
          <p:cNvSpPr/>
          <p:nvPr/>
        </p:nvSpPr>
        <p:spPr>
          <a:xfrm>
            <a:off x="5338295" y="957037"/>
            <a:ext cx="2429810" cy="1638006"/>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POST-TEST</a:t>
            </a:r>
            <a:endParaRPr lang="fr-FR" dirty="0"/>
          </a:p>
        </p:txBody>
      </p:sp>
      <p:sp>
        <p:nvSpPr>
          <p:cNvPr id="7" name="ZoneTexte 6"/>
          <p:cNvSpPr txBox="1"/>
          <p:nvPr/>
        </p:nvSpPr>
        <p:spPr>
          <a:xfrm>
            <a:off x="3331785" y="3237342"/>
            <a:ext cx="1711911" cy="369332"/>
          </a:xfrm>
          <a:prstGeom prst="rect">
            <a:avLst/>
          </a:prstGeom>
          <a:noFill/>
        </p:spPr>
        <p:txBody>
          <a:bodyPr wrap="square" rtlCol="0">
            <a:spAutoFit/>
          </a:bodyPr>
          <a:lstStyle/>
          <a:p>
            <a:r>
              <a:rPr lang="fr-FR" dirty="0" smtClean="0"/>
              <a:t>4 XP Conditions</a:t>
            </a:r>
            <a:endParaRPr lang="fr-FR" dirty="0"/>
          </a:p>
        </p:txBody>
      </p:sp>
      <p:sp>
        <p:nvSpPr>
          <p:cNvPr id="8" name="Rectangle à coins arrondis 7"/>
          <p:cNvSpPr/>
          <p:nvPr/>
        </p:nvSpPr>
        <p:spPr>
          <a:xfrm>
            <a:off x="6590103" y="3956961"/>
            <a:ext cx="1748727" cy="736183"/>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CONTROL CONDITION</a:t>
            </a:r>
            <a:endParaRPr lang="fr-FR" dirty="0"/>
          </a:p>
        </p:txBody>
      </p:sp>
      <p:sp>
        <p:nvSpPr>
          <p:cNvPr id="9" name="Rectangle à coins arrondis 8"/>
          <p:cNvSpPr/>
          <p:nvPr/>
        </p:nvSpPr>
        <p:spPr>
          <a:xfrm>
            <a:off x="235311" y="3956961"/>
            <a:ext cx="1748727" cy="7361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FULL CONDITION</a:t>
            </a:r>
            <a:endParaRPr lang="fr-FR" dirty="0"/>
          </a:p>
        </p:txBody>
      </p:sp>
      <p:sp>
        <p:nvSpPr>
          <p:cNvPr id="10" name="Rectangle à coins arrondis 9"/>
          <p:cNvSpPr/>
          <p:nvPr/>
        </p:nvSpPr>
        <p:spPr>
          <a:xfrm>
            <a:off x="2503448" y="3956961"/>
            <a:ext cx="1748727" cy="736183"/>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TEXT CONDITION</a:t>
            </a:r>
            <a:endParaRPr lang="fr-FR" dirty="0"/>
          </a:p>
        </p:txBody>
      </p:sp>
      <p:sp>
        <p:nvSpPr>
          <p:cNvPr id="11" name="Rectangle à coins arrondis 10"/>
          <p:cNvSpPr/>
          <p:nvPr/>
        </p:nvSpPr>
        <p:spPr>
          <a:xfrm>
            <a:off x="4445532" y="3956961"/>
            <a:ext cx="1748727" cy="736183"/>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IMAGE CONDITION</a:t>
            </a:r>
            <a:endParaRPr lang="fr-FR" dirty="0"/>
          </a:p>
        </p:txBody>
      </p:sp>
      <p:sp>
        <p:nvSpPr>
          <p:cNvPr id="12" name="ZoneTexte 11"/>
          <p:cNvSpPr txBox="1"/>
          <p:nvPr/>
        </p:nvSpPr>
        <p:spPr>
          <a:xfrm>
            <a:off x="3414619" y="1605740"/>
            <a:ext cx="1711911" cy="369332"/>
          </a:xfrm>
          <a:prstGeom prst="rect">
            <a:avLst/>
          </a:prstGeom>
          <a:noFill/>
        </p:spPr>
        <p:txBody>
          <a:bodyPr wrap="square" rtlCol="0">
            <a:spAutoFit/>
          </a:bodyPr>
          <a:lstStyle/>
          <a:p>
            <a:pPr algn="ctr"/>
            <a:r>
              <a:rPr lang="fr-FR" dirty="0" smtClean="0"/>
              <a:t>4 </a:t>
            </a:r>
            <a:r>
              <a:rPr lang="fr-FR" dirty="0" err="1" smtClean="0"/>
              <a:t>Weeks</a:t>
            </a:r>
            <a:endParaRPr lang="fr-FR" dirty="0"/>
          </a:p>
        </p:txBody>
      </p:sp>
      <p:cxnSp>
        <p:nvCxnSpPr>
          <p:cNvPr id="14" name="Connecteur droit avec flèche 13"/>
          <p:cNvCxnSpPr/>
          <p:nvPr/>
        </p:nvCxnSpPr>
        <p:spPr>
          <a:xfrm>
            <a:off x="3414619" y="1325128"/>
            <a:ext cx="1711911" cy="18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Image 14" descr="Capture d’écran 2014-05-16 à 04.02.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24825"/>
            <a:ext cx="1130300" cy="1041400"/>
          </a:xfrm>
          <a:prstGeom prst="rect">
            <a:avLst/>
          </a:prstGeom>
        </p:spPr>
      </p:pic>
      <p:pic>
        <p:nvPicPr>
          <p:cNvPr id="16" name="Image 15" descr="Capture d’écran 2014-05-16 à 04.0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84" y="5070895"/>
            <a:ext cx="1167499" cy="921710"/>
          </a:xfrm>
          <a:prstGeom prst="rect">
            <a:avLst/>
          </a:prstGeom>
        </p:spPr>
      </p:pic>
      <p:pic>
        <p:nvPicPr>
          <p:cNvPr id="17" name="Image 16" descr="Capture d’écran 2014-05-16 à 04.0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259" y="5070895"/>
            <a:ext cx="1167499" cy="921710"/>
          </a:xfrm>
          <a:prstGeom prst="rect">
            <a:avLst/>
          </a:prstGeom>
        </p:spPr>
      </p:pic>
      <p:pic>
        <p:nvPicPr>
          <p:cNvPr id="18" name="Image 17" descr="Capture d’écran 2014-05-16 à 04.02.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145" y="4951205"/>
            <a:ext cx="1130300" cy="1041400"/>
          </a:xfrm>
          <a:prstGeom prst="rect">
            <a:avLst/>
          </a:prstGeom>
        </p:spPr>
      </p:pic>
    </p:spTree>
    <p:extLst>
      <p:ext uri="{BB962C8B-B14F-4D97-AF65-F5344CB8AC3E}">
        <p14:creationId xmlns:p14="http://schemas.microsoft.com/office/powerpoint/2010/main" val="2115047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200"/>
                                        <p:tgtEl>
                                          <p:spTgt spid="12"/>
                                        </p:tgtEl>
                                      </p:cBhvr>
                                    </p:animEffect>
                                  </p:childTnLst>
                                </p:cTn>
                              </p:par>
                            </p:childTnLst>
                          </p:cTn>
                        </p:par>
                        <p:par>
                          <p:cTn id="8" fill="hold">
                            <p:stCondLst>
                              <p:cond delay="2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par>
                                <p:cTn id="12" presetID="5" presetClass="entr" presetSubtype="10" fill="hold" grpId="1"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heckerboard(across)">
                                      <p:cBhvr>
                                        <p:cTn id="14" dur="500"/>
                                        <p:tgtEl>
                                          <p:spTgt spid="12"/>
                                        </p:tgtEl>
                                      </p:cBhvr>
                                    </p:animEffect>
                                  </p:childTnLst>
                                </p:cTn>
                              </p:par>
                            </p:childTnLst>
                          </p:cTn>
                        </p:par>
                        <p:par>
                          <p:cTn id="15" fill="hold">
                            <p:stCondLst>
                              <p:cond delay="700"/>
                            </p:stCondLst>
                            <p:childTnLst>
                              <p:par>
                                <p:cTn id="16" presetID="3"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par>
                                <p:cTn id="29" presetID="5"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childTnLst>
                          </p:cTn>
                        </p:par>
                        <p:par>
                          <p:cTn id="32" fill="hold">
                            <p:stCondLst>
                              <p:cond delay="500"/>
                            </p:stCondLst>
                            <p:childTnLst>
                              <p:par>
                                <p:cTn id="33" presetID="5" presetClass="entr" presetSubtype="1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9"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heckerboard(across)">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P spid="10" grpId="0" animBg="1"/>
      <p:bldP spid="11" grpId="0" animBg="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64BE55-AEF4-AB43-B86B-7A5AF691B735}" type="slidenum">
              <a:rPr lang="fr-FR" smtClean="0"/>
              <a:t>17</a:t>
            </a:fld>
            <a:endParaRPr lang="fr-FR"/>
          </a:p>
        </p:txBody>
      </p:sp>
      <p:sp>
        <p:nvSpPr>
          <p:cNvPr id="3" name="Rectangle à coins arrondis 2"/>
          <p:cNvSpPr/>
          <p:nvPr/>
        </p:nvSpPr>
        <p:spPr>
          <a:xfrm>
            <a:off x="901975" y="957037"/>
            <a:ext cx="2429810" cy="16380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PRE-TEST</a:t>
            </a:r>
            <a:endParaRPr lang="fr-FR" dirty="0"/>
          </a:p>
        </p:txBody>
      </p:sp>
      <p:sp>
        <p:nvSpPr>
          <p:cNvPr id="4" name="Rectangle à coins arrondis 3"/>
          <p:cNvSpPr/>
          <p:nvPr/>
        </p:nvSpPr>
        <p:spPr>
          <a:xfrm>
            <a:off x="5338295" y="957037"/>
            <a:ext cx="2429810" cy="1638006"/>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POST-TEST</a:t>
            </a:r>
            <a:endParaRPr lang="fr-FR" dirty="0"/>
          </a:p>
        </p:txBody>
      </p:sp>
      <p:sp>
        <p:nvSpPr>
          <p:cNvPr id="12" name="ZoneTexte 11"/>
          <p:cNvSpPr txBox="1"/>
          <p:nvPr/>
        </p:nvSpPr>
        <p:spPr>
          <a:xfrm>
            <a:off x="3414619" y="1605740"/>
            <a:ext cx="1711911" cy="369332"/>
          </a:xfrm>
          <a:prstGeom prst="rect">
            <a:avLst/>
          </a:prstGeom>
          <a:noFill/>
        </p:spPr>
        <p:txBody>
          <a:bodyPr wrap="square" rtlCol="0">
            <a:spAutoFit/>
          </a:bodyPr>
          <a:lstStyle/>
          <a:p>
            <a:pPr algn="ctr"/>
            <a:r>
              <a:rPr lang="fr-FR" dirty="0" smtClean="0"/>
              <a:t>4 </a:t>
            </a:r>
            <a:r>
              <a:rPr lang="fr-FR" dirty="0" err="1" smtClean="0"/>
              <a:t>Weeks</a:t>
            </a:r>
            <a:endParaRPr lang="fr-FR" dirty="0"/>
          </a:p>
        </p:txBody>
      </p:sp>
      <p:cxnSp>
        <p:nvCxnSpPr>
          <p:cNvPr id="14" name="Connecteur droit avec flèche 13"/>
          <p:cNvCxnSpPr/>
          <p:nvPr/>
        </p:nvCxnSpPr>
        <p:spPr>
          <a:xfrm>
            <a:off x="3414619" y="1325128"/>
            <a:ext cx="1711911" cy="18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a:off x="1321286" y="2894679"/>
            <a:ext cx="0" cy="454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à coins arrondis 19"/>
          <p:cNvSpPr/>
          <p:nvPr/>
        </p:nvSpPr>
        <p:spPr>
          <a:xfrm>
            <a:off x="1054374" y="3570479"/>
            <a:ext cx="3639577" cy="4969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FREE DESCRIPTION TASK </a:t>
            </a:r>
          </a:p>
          <a:p>
            <a:pPr algn="ctr"/>
            <a:endParaRPr lang="fr-FR" dirty="0"/>
          </a:p>
        </p:txBody>
      </p:sp>
      <p:sp>
        <p:nvSpPr>
          <p:cNvPr id="21" name="ZoneTexte 20"/>
          <p:cNvSpPr txBox="1"/>
          <p:nvPr/>
        </p:nvSpPr>
        <p:spPr>
          <a:xfrm>
            <a:off x="4841289" y="3570479"/>
            <a:ext cx="3221262" cy="646331"/>
          </a:xfrm>
          <a:prstGeom prst="rect">
            <a:avLst/>
          </a:prstGeom>
          <a:noFill/>
        </p:spPr>
        <p:txBody>
          <a:bodyPr wrap="square" rtlCol="0">
            <a:spAutoFit/>
          </a:bodyPr>
          <a:lstStyle/>
          <a:p>
            <a:r>
              <a:rPr lang="fr-FR" b="1" i="1" dirty="0" err="1" smtClean="0">
                <a:solidFill>
                  <a:schemeClr val="tx2"/>
                </a:solidFill>
              </a:rPr>
              <a:t>Describe</a:t>
            </a:r>
            <a:r>
              <a:rPr lang="fr-FR" b="1" i="1" dirty="0" smtClean="0">
                <a:solidFill>
                  <a:schemeClr val="tx2"/>
                </a:solidFill>
              </a:rPr>
              <a:t> </a:t>
            </a:r>
            <a:r>
              <a:rPr lang="fr-FR" b="1" i="1" dirty="0" err="1" smtClean="0">
                <a:solidFill>
                  <a:schemeClr val="tx2"/>
                </a:solidFill>
              </a:rPr>
              <a:t>Beglian</a:t>
            </a:r>
            <a:r>
              <a:rPr lang="fr-FR" b="1" i="1" dirty="0" smtClean="0">
                <a:solidFill>
                  <a:schemeClr val="tx2"/>
                </a:solidFill>
              </a:rPr>
              <a:t> </a:t>
            </a:r>
            <a:r>
              <a:rPr lang="fr-FR" b="1" i="1" dirty="0" err="1" smtClean="0">
                <a:solidFill>
                  <a:schemeClr val="tx2"/>
                </a:solidFill>
              </a:rPr>
              <a:t>federalism</a:t>
            </a:r>
            <a:r>
              <a:rPr lang="fr-FR" b="1" i="1" dirty="0" smtClean="0">
                <a:solidFill>
                  <a:schemeClr val="tx2"/>
                </a:solidFill>
              </a:rPr>
              <a:t> in </a:t>
            </a:r>
            <a:r>
              <a:rPr lang="fr-FR" b="1" i="1" dirty="0" err="1" smtClean="0">
                <a:solidFill>
                  <a:schemeClr val="tx2"/>
                </a:solidFill>
              </a:rPr>
              <a:t>your</a:t>
            </a:r>
            <a:r>
              <a:rPr lang="fr-FR" b="1" i="1" dirty="0" smtClean="0">
                <a:solidFill>
                  <a:schemeClr val="tx2"/>
                </a:solidFill>
              </a:rPr>
              <a:t> </a:t>
            </a:r>
            <a:r>
              <a:rPr lang="fr-FR" b="1" i="1" dirty="0" err="1" smtClean="0">
                <a:solidFill>
                  <a:schemeClr val="tx2"/>
                </a:solidFill>
              </a:rPr>
              <a:t>own</a:t>
            </a:r>
            <a:r>
              <a:rPr lang="fr-FR" b="1" i="1" dirty="0" smtClean="0">
                <a:solidFill>
                  <a:schemeClr val="tx2"/>
                </a:solidFill>
              </a:rPr>
              <a:t> </a:t>
            </a:r>
            <a:r>
              <a:rPr lang="fr-FR" b="1" i="1" dirty="0" err="1" smtClean="0">
                <a:solidFill>
                  <a:schemeClr val="tx2"/>
                </a:solidFill>
              </a:rPr>
              <a:t>terms</a:t>
            </a:r>
            <a:endParaRPr lang="fr-FR" b="1" i="1" dirty="0">
              <a:solidFill>
                <a:schemeClr val="tx2"/>
              </a:solidFill>
            </a:endParaRPr>
          </a:p>
        </p:txBody>
      </p:sp>
      <p:sp>
        <p:nvSpPr>
          <p:cNvPr id="22" name="Rectangle à coins arrondis 21"/>
          <p:cNvSpPr/>
          <p:nvPr/>
        </p:nvSpPr>
        <p:spPr>
          <a:xfrm>
            <a:off x="1054374" y="4233047"/>
            <a:ext cx="3639577" cy="4969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IMAGE ASSOCIATION TASK</a:t>
            </a:r>
          </a:p>
          <a:p>
            <a:pPr algn="ctr"/>
            <a:endParaRPr lang="fr-FR" dirty="0"/>
          </a:p>
        </p:txBody>
      </p:sp>
      <p:sp>
        <p:nvSpPr>
          <p:cNvPr id="23" name="Rectangle à coins arrondis 22"/>
          <p:cNvSpPr/>
          <p:nvPr/>
        </p:nvSpPr>
        <p:spPr>
          <a:xfrm>
            <a:off x="1054374" y="4882370"/>
            <a:ext cx="3639577" cy="4969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POLITICAL KNOWLEDGE QUESTIONS</a:t>
            </a:r>
          </a:p>
          <a:p>
            <a:pPr algn="ctr"/>
            <a:endParaRPr lang="fr-FR" dirty="0"/>
          </a:p>
        </p:txBody>
      </p:sp>
      <p:sp>
        <p:nvSpPr>
          <p:cNvPr id="13" name="Rectangle 12"/>
          <p:cNvSpPr/>
          <p:nvPr/>
        </p:nvSpPr>
        <p:spPr>
          <a:xfrm>
            <a:off x="4694025" y="4661515"/>
            <a:ext cx="4572000" cy="646331"/>
          </a:xfrm>
          <a:prstGeom prst="rect">
            <a:avLst/>
          </a:prstGeom>
        </p:spPr>
        <p:txBody>
          <a:bodyPr>
            <a:spAutoFit/>
          </a:bodyPr>
          <a:lstStyle/>
          <a:p>
            <a:r>
              <a:rPr lang="en-US" b="1" i="1" dirty="0">
                <a:solidFill>
                  <a:srgbClr val="1F497D"/>
                </a:solidFill>
              </a:rPr>
              <a:t>Which political function can you </a:t>
            </a:r>
            <a:r>
              <a:rPr lang="en-US" b="1" i="1" dirty="0" smtClean="0">
                <a:solidFill>
                  <a:srgbClr val="1F497D"/>
                </a:solidFill>
              </a:rPr>
              <a:t>fulfill </a:t>
            </a:r>
            <a:r>
              <a:rPr lang="en-US" b="1" i="1" dirty="0">
                <a:solidFill>
                  <a:srgbClr val="1F497D"/>
                </a:solidFill>
              </a:rPr>
              <a:t>without being directly elected?</a:t>
            </a:r>
            <a:r>
              <a:rPr lang="fr-FR" b="1" i="1" dirty="0">
                <a:solidFill>
                  <a:srgbClr val="1F497D"/>
                </a:solidFill>
              </a:rPr>
              <a:t> </a:t>
            </a:r>
          </a:p>
        </p:txBody>
      </p:sp>
      <p:sp>
        <p:nvSpPr>
          <p:cNvPr id="24" name="Rectangle à coins arrondis 23"/>
          <p:cNvSpPr/>
          <p:nvPr/>
        </p:nvSpPr>
        <p:spPr>
          <a:xfrm>
            <a:off x="1054448" y="5556874"/>
            <a:ext cx="3639577" cy="4969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ATTITUDE</a:t>
            </a:r>
          </a:p>
          <a:p>
            <a:pPr algn="ctr"/>
            <a:endParaRPr lang="fr-FR" dirty="0"/>
          </a:p>
        </p:txBody>
      </p:sp>
      <p:sp>
        <p:nvSpPr>
          <p:cNvPr id="25" name="Rectangle 24"/>
          <p:cNvSpPr/>
          <p:nvPr/>
        </p:nvSpPr>
        <p:spPr>
          <a:xfrm>
            <a:off x="4694025" y="5415841"/>
            <a:ext cx="4572000" cy="584776"/>
          </a:xfrm>
          <a:prstGeom prst="rect">
            <a:avLst/>
          </a:prstGeom>
        </p:spPr>
        <p:txBody>
          <a:bodyPr>
            <a:spAutoFit/>
          </a:bodyPr>
          <a:lstStyle/>
          <a:p>
            <a:r>
              <a:rPr lang="en-US" sz="1600" b="1" i="1" dirty="0">
                <a:solidFill>
                  <a:srgbClr val="1F497D"/>
                </a:solidFill>
              </a:rPr>
              <a:t>“To what extent should Flemish people and Walloon people live together in the same country?</a:t>
            </a:r>
            <a:r>
              <a:rPr lang="fr-FR" sz="1600" b="1" i="1" dirty="0">
                <a:solidFill>
                  <a:srgbClr val="1F497D"/>
                </a:solidFill>
              </a:rPr>
              <a:t> </a:t>
            </a:r>
          </a:p>
        </p:txBody>
      </p:sp>
      <p:sp>
        <p:nvSpPr>
          <p:cNvPr id="27" name="Rectangle 26"/>
          <p:cNvSpPr/>
          <p:nvPr/>
        </p:nvSpPr>
        <p:spPr>
          <a:xfrm>
            <a:off x="4565095" y="6016987"/>
            <a:ext cx="4888393" cy="830997"/>
          </a:xfrm>
          <a:prstGeom prst="rect">
            <a:avLst/>
          </a:prstGeom>
        </p:spPr>
        <p:txBody>
          <a:bodyPr wrap="square">
            <a:spAutoFit/>
          </a:bodyPr>
          <a:lstStyle/>
          <a:p>
            <a:r>
              <a:rPr lang="en-US" sz="1600" b="1" i="1" dirty="0">
                <a:solidFill>
                  <a:srgbClr val="1F497D"/>
                </a:solidFill>
              </a:rPr>
              <a:t>“Belgium is like a </a:t>
            </a:r>
            <a:r>
              <a:rPr lang="en-US" sz="1600" b="1" i="1" dirty="0" smtClean="0">
                <a:solidFill>
                  <a:srgbClr val="1F497D"/>
                </a:solidFill>
              </a:rPr>
              <a:t>couple, </a:t>
            </a:r>
            <a:r>
              <a:rPr lang="en-US" sz="1600" b="1" i="1" dirty="0">
                <a:solidFill>
                  <a:srgbClr val="1F497D"/>
                </a:solidFill>
              </a:rPr>
              <a:t>a better communication will pacify the relations between Flemish and Walloon people</a:t>
            </a:r>
            <a:r>
              <a:rPr lang="fr-FR" sz="1600" b="1" dirty="0">
                <a:solidFill>
                  <a:srgbClr val="1F497D"/>
                </a:solidFill>
              </a:rPr>
              <a:t> </a:t>
            </a:r>
          </a:p>
        </p:txBody>
      </p:sp>
      <p:sp>
        <p:nvSpPr>
          <p:cNvPr id="28" name="Rectangle à coins arrondis 27"/>
          <p:cNvSpPr/>
          <p:nvPr/>
        </p:nvSpPr>
        <p:spPr>
          <a:xfrm>
            <a:off x="925518" y="6224552"/>
            <a:ext cx="3639577" cy="4969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PERSONAL INFO</a:t>
            </a:r>
          </a:p>
          <a:p>
            <a:pPr algn="ctr"/>
            <a:endParaRPr lang="fr-FR" dirty="0"/>
          </a:p>
        </p:txBody>
      </p:sp>
      <p:sp>
        <p:nvSpPr>
          <p:cNvPr id="29" name="Rectangle à coins arrondis 28"/>
          <p:cNvSpPr/>
          <p:nvPr/>
        </p:nvSpPr>
        <p:spPr>
          <a:xfrm>
            <a:off x="1486954" y="2881432"/>
            <a:ext cx="2673176" cy="496923"/>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INPUT</a:t>
            </a:r>
          </a:p>
          <a:p>
            <a:pPr algn="ctr"/>
            <a:endParaRPr lang="fr-FR" dirty="0"/>
          </a:p>
        </p:txBody>
      </p:sp>
    </p:spTree>
    <p:extLst>
      <p:ext uri="{BB962C8B-B14F-4D97-AF65-F5344CB8AC3E}">
        <p14:creationId xmlns:p14="http://schemas.microsoft.com/office/powerpoint/2010/main" val="3131996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heckerboard(across)">
                                      <p:cBhvr>
                                        <p:cTn id="36" dur="500"/>
                                        <p:tgtEl>
                                          <p:spTgt spid="2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heckerboard(across)">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1"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linds(horizontal)">
                                      <p:cBhvr>
                                        <p:cTn id="44" dur="500"/>
                                        <p:tgtEl>
                                          <p:spTgt spid="2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ssolv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13" grpId="0"/>
      <p:bldP spid="24" grpId="0" animBg="1"/>
      <p:bldP spid="25" grpId="0"/>
      <p:bldP spid="27" grpId="0"/>
      <p:bldP spid="28" grpId="1"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64BE55-AEF4-AB43-B86B-7A5AF691B735}" type="slidenum">
              <a:rPr lang="fr-FR" smtClean="0"/>
              <a:t>18</a:t>
            </a:fld>
            <a:endParaRPr lang="fr-FR"/>
          </a:p>
        </p:txBody>
      </p:sp>
      <p:sp>
        <p:nvSpPr>
          <p:cNvPr id="3" name="Rectangle à coins arrondis 2"/>
          <p:cNvSpPr/>
          <p:nvPr/>
        </p:nvSpPr>
        <p:spPr>
          <a:xfrm>
            <a:off x="901975" y="957037"/>
            <a:ext cx="2429810" cy="16380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PRE-TEST</a:t>
            </a:r>
            <a:endParaRPr lang="fr-FR" dirty="0"/>
          </a:p>
        </p:txBody>
      </p:sp>
      <p:sp>
        <p:nvSpPr>
          <p:cNvPr id="4" name="Rectangle à coins arrondis 3"/>
          <p:cNvSpPr/>
          <p:nvPr/>
        </p:nvSpPr>
        <p:spPr>
          <a:xfrm>
            <a:off x="5338295" y="957037"/>
            <a:ext cx="2429810" cy="1638006"/>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POST-TEST</a:t>
            </a:r>
            <a:endParaRPr lang="fr-FR" dirty="0"/>
          </a:p>
        </p:txBody>
      </p:sp>
      <p:sp>
        <p:nvSpPr>
          <p:cNvPr id="12" name="ZoneTexte 11"/>
          <p:cNvSpPr txBox="1"/>
          <p:nvPr/>
        </p:nvSpPr>
        <p:spPr>
          <a:xfrm>
            <a:off x="3414619" y="1605740"/>
            <a:ext cx="1711911" cy="369332"/>
          </a:xfrm>
          <a:prstGeom prst="rect">
            <a:avLst/>
          </a:prstGeom>
          <a:noFill/>
        </p:spPr>
        <p:txBody>
          <a:bodyPr wrap="square" rtlCol="0">
            <a:spAutoFit/>
          </a:bodyPr>
          <a:lstStyle/>
          <a:p>
            <a:pPr algn="ctr"/>
            <a:r>
              <a:rPr lang="fr-FR" dirty="0" smtClean="0"/>
              <a:t>4 </a:t>
            </a:r>
            <a:r>
              <a:rPr lang="fr-FR" dirty="0" err="1" smtClean="0"/>
              <a:t>Weeks</a:t>
            </a:r>
            <a:endParaRPr lang="fr-FR" dirty="0"/>
          </a:p>
        </p:txBody>
      </p:sp>
      <p:cxnSp>
        <p:nvCxnSpPr>
          <p:cNvPr id="14" name="Connecteur droit avec flèche 13"/>
          <p:cNvCxnSpPr/>
          <p:nvPr/>
        </p:nvCxnSpPr>
        <p:spPr>
          <a:xfrm>
            <a:off x="3414619" y="1325128"/>
            <a:ext cx="1711911" cy="18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a:off x="1321286" y="2894679"/>
            <a:ext cx="0" cy="454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à coins arrondis 19"/>
          <p:cNvSpPr/>
          <p:nvPr/>
        </p:nvSpPr>
        <p:spPr>
          <a:xfrm>
            <a:off x="1054374" y="3570479"/>
            <a:ext cx="3639577" cy="4969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FREE DESCRIPTION TASK </a:t>
            </a:r>
          </a:p>
          <a:p>
            <a:pPr algn="ctr"/>
            <a:endParaRPr lang="fr-FR" dirty="0"/>
          </a:p>
        </p:txBody>
      </p:sp>
      <p:sp>
        <p:nvSpPr>
          <p:cNvPr id="22" name="Rectangle à coins arrondis 21"/>
          <p:cNvSpPr/>
          <p:nvPr/>
        </p:nvSpPr>
        <p:spPr>
          <a:xfrm>
            <a:off x="1054374" y="4233047"/>
            <a:ext cx="3639577" cy="4969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IMAGE ASSOCIATION TASK</a:t>
            </a:r>
          </a:p>
          <a:p>
            <a:pPr algn="ctr"/>
            <a:endParaRPr lang="fr-FR" dirty="0"/>
          </a:p>
        </p:txBody>
      </p:sp>
      <p:sp>
        <p:nvSpPr>
          <p:cNvPr id="23" name="Rectangle à coins arrondis 22"/>
          <p:cNvSpPr/>
          <p:nvPr/>
        </p:nvSpPr>
        <p:spPr>
          <a:xfrm>
            <a:off x="1054374" y="4882370"/>
            <a:ext cx="3639577" cy="4969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POLITICAL KNOWLEDGE QUESTIONS</a:t>
            </a:r>
          </a:p>
          <a:p>
            <a:pPr algn="ctr"/>
            <a:endParaRPr lang="fr-FR" dirty="0"/>
          </a:p>
        </p:txBody>
      </p:sp>
      <p:sp>
        <p:nvSpPr>
          <p:cNvPr id="24" name="Rectangle à coins arrondis 23"/>
          <p:cNvSpPr/>
          <p:nvPr/>
        </p:nvSpPr>
        <p:spPr>
          <a:xfrm>
            <a:off x="1054448" y="5556874"/>
            <a:ext cx="3639577" cy="4969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ATTITUDE</a:t>
            </a:r>
          </a:p>
          <a:p>
            <a:pPr algn="ctr"/>
            <a:endParaRPr lang="fr-FR" dirty="0"/>
          </a:p>
        </p:txBody>
      </p:sp>
      <p:sp>
        <p:nvSpPr>
          <p:cNvPr id="28" name="Rectangle à coins arrondis 27"/>
          <p:cNvSpPr/>
          <p:nvPr/>
        </p:nvSpPr>
        <p:spPr>
          <a:xfrm>
            <a:off x="925518" y="6224552"/>
            <a:ext cx="3639577" cy="4969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PERSONAL INFO</a:t>
            </a:r>
          </a:p>
          <a:p>
            <a:pPr algn="ctr"/>
            <a:endParaRPr lang="fr-FR" dirty="0"/>
          </a:p>
        </p:txBody>
      </p:sp>
      <p:sp>
        <p:nvSpPr>
          <p:cNvPr id="29" name="Rectangle à coins arrondis 28"/>
          <p:cNvSpPr/>
          <p:nvPr/>
        </p:nvSpPr>
        <p:spPr>
          <a:xfrm>
            <a:off x="1486954" y="2881432"/>
            <a:ext cx="2673176" cy="496923"/>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INPUT</a:t>
            </a:r>
          </a:p>
          <a:p>
            <a:pPr algn="ctr"/>
            <a:endParaRPr lang="fr-FR" dirty="0"/>
          </a:p>
        </p:txBody>
      </p:sp>
      <p:cxnSp>
        <p:nvCxnSpPr>
          <p:cNvPr id="18" name="Connecteur droit avec flèche 17"/>
          <p:cNvCxnSpPr/>
          <p:nvPr/>
        </p:nvCxnSpPr>
        <p:spPr>
          <a:xfrm>
            <a:off x="5578669" y="2818147"/>
            <a:ext cx="0" cy="45495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à coins arrondis 25"/>
          <p:cNvSpPr/>
          <p:nvPr/>
        </p:nvSpPr>
        <p:spPr>
          <a:xfrm>
            <a:off x="5047223" y="3570479"/>
            <a:ext cx="3639577" cy="496923"/>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FREE DESCRIPTION TASK </a:t>
            </a:r>
          </a:p>
          <a:p>
            <a:pPr algn="ctr"/>
            <a:endParaRPr lang="fr-FR" dirty="0"/>
          </a:p>
        </p:txBody>
      </p:sp>
      <p:sp>
        <p:nvSpPr>
          <p:cNvPr id="30" name="Rectangle à coins arrondis 29"/>
          <p:cNvSpPr/>
          <p:nvPr/>
        </p:nvSpPr>
        <p:spPr>
          <a:xfrm>
            <a:off x="5047223" y="4233047"/>
            <a:ext cx="3639577" cy="496923"/>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IMAGE ASSOCIATION TASK</a:t>
            </a:r>
          </a:p>
          <a:p>
            <a:pPr algn="ctr"/>
            <a:endParaRPr lang="fr-FR" dirty="0"/>
          </a:p>
        </p:txBody>
      </p:sp>
      <p:sp>
        <p:nvSpPr>
          <p:cNvPr id="31" name="Rectangle à coins arrondis 30"/>
          <p:cNvSpPr/>
          <p:nvPr/>
        </p:nvSpPr>
        <p:spPr>
          <a:xfrm>
            <a:off x="5126532" y="5556874"/>
            <a:ext cx="2199714" cy="496923"/>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ATTITUDE</a:t>
            </a:r>
          </a:p>
          <a:p>
            <a:pPr algn="ctr"/>
            <a:endParaRPr lang="fr-FR" dirty="0"/>
          </a:p>
        </p:txBody>
      </p:sp>
    </p:spTree>
    <p:extLst>
      <p:ext uri="{BB962C8B-B14F-4D97-AF65-F5344CB8AC3E}">
        <p14:creationId xmlns:p14="http://schemas.microsoft.com/office/powerpoint/2010/main" val="3995031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heckerboard(across)">
                                      <p:cBhvr>
                                        <p:cTn id="15" dur="500"/>
                                        <p:tgtEl>
                                          <p:spTgt spid="3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checkerboard(across)">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XP design</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Central questions</a:t>
            </a:r>
          </a:p>
          <a:p>
            <a:pPr lvl="1"/>
            <a:r>
              <a:rPr lang="fr-FR" dirty="0" err="1" smtClean="0"/>
              <a:t>Does</a:t>
            </a:r>
            <a:r>
              <a:rPr lang="fr-FR" dirty="0" smtClean="0"/>
              <a:t> the </a:t>
            </a:r>
            <a:r>
              <a:rPr lang="fr-FR" dirty="0" err="1" smtClean="0"/>
              <a:t>Tetris</a:t>
            </a:r>
            <a:r>
              <a:rPr lang="fr-FR" dirty="0" smtClean="0"/>
              <a:t> </a:t>
            </a:r>
            <a:r>
              <a:rPr lang="fr-FR" dirty="0" err="1" smtClean="0"/>
              <a:t>metaphor</a:t>
            </a:r>
            <a:r>
              <a:rPr lang="fr-FR" dirty="0" smtClean="0"/>
              <a:t> have an impact on the </a:t>
            </a:r>
            <a:r>
              <a:rPr lang="fr-FR" dirty="0" err="1" smtClean="0"/>
              <a:t>representations</a:t>
            </a:r>
            <a:r>
              <a:rPr lang="fr-FR" dirty="0" smtClean="0"/>
              <a:t> of </a:t>
            </a:r>
            <a:r>
              <a:rPr lang="fr-FR" dirty="0" err="1" smtClean="0"/>
              <a:t>Belgian</a:t>
            </a:r>
            <a:r>
              <a:rPr lang="fr-FR" dirty="0" smtClean="0"/>
              <a:t> </a:t>
            </a:r>
            <a:r>
              <a:rPr lang="fr-FR" dirty="0" err="1" smtClean="0"/>
              <a:t>federalism</a:t>
            </a:r>
            <a:r>
              <a:rPr lang="fr-FR" dirty="0" smtClean="0"/>
              <a:t> by the </a:t>
            </a:r>
            <a:r>
              <a:rPr lang="fr-FR" dirty="0" err="1" smtClean="0"/>
              <a:t>citizens</a:t>
            </a:r>
            <a:r>
              <a:rPr lang="fr-FR" dirty="0" smtClean="0"/>
              <a:t>?</a:t>
            </a:r>
          </a:p>
          <a:p>
            <a:pPr lvl="1"/>
            <a:r>
              <a:rPr lang="fr-FR" dirty="0" smtClean="0"/>
              <a:t>If </a:t>
            </a:r>
            <a:r>
              <a:rPr lang="fr-FR" dirty="0" err="1" smtClean="0"/>
              <a:t>it</a:t>
            </a:r>
            <a:r>
              <a:rPr lang="fr-FR" dirty="0" smtClean="0"/>
              <a:t> </a:t>
            </a:r>
            <a:r>
              <a:rPr lang="fr-FR" dirty="0" err="1" smtClean="0"/>
              <a:t>does</a:t>
            </a:r>
            <a:r>
              <a:rPr lang="fr-FR" dirty="0" smtClean="0"/>
              <a:t>, </a:t>
            </a:r>
            <a:r>
              <a:rPr lang="fr-FR" dirty="0" err="1" smtClean="0"/>
              <a:t>what</a:t>
            </a:r>
            <a:r>
              <a:rPr lang="fr-FR" dirty="0" smtClean="0"/>
              <a:t> type of impact?</a:t>
            </a:r>
          </a:p>
          <a:p>
            <a:r>
              <a:rPr lang="fr-FR" dirty="0" smtClean="0"/>
              <a:t>Independent variables</a:t>
            </a:r>
          </a:p>
          <a:p>
            <a:pPr lvl="1"/>
            <a:r>
              <a:rPr lang="fr-FR" dirty="0" smtClean="0"/>
              <a:t>4 </a:t>
            </a:r>
            <a:r>
              <a:rPr lang="fr-FR" dirty="0" err="1" smtClean="0"/>
              <a:t>xp</a:t>
            </a:r>
            <a:r>
              <a:rPr lang="fr-FR" dirty="0" smtClean="0"/>
              <a:t> conditions (</a:t>
            </a:r>
            <a:r>
              <a:rPr lang="fr-FR" dirty="0" err="1" smtClean="0"/>
              <a:t>various</a:t>
            </a:r>
            <a:r>
              <a:rPr lang="fr-FR" dirty="0" smtClean="0"/>
              <a:t> </a:t>
            </a:r>
            <a:r>
              <a:rPr lang="fr-FR" dirty="0" err="1" smtClean="0"/>
              <a:t>degrees</a:t>
            </a:r>
            <a:r>
              <a:rPr lang="fr-FR" dirty="0" smtClean="0"/>
              <a:t> of </a:t>
            </a:r>
            <a:r>
              <a:rPr lang="fr-FR" dirty="0" err="1" smtClean="0"/>
              <a:t>exposure</a:t>
            </a:r>
            <a:r>
              <a:rPr lang="fr-FR" dirty="0" smtClean="0"/>
              <a:t> to input </a:t>
            </a:r>
            <a:r>
              <a:rPr lang="fr-FR" dirty="0" err="1" smtClean="0"/>
              <a:t>material</a:t>
            </a:r>
            <a:r>
              <a:rPr lang="fr-FR" dirty="0" smtClean="0"/>
              <a:t>)</a:t>
            </a:r>
          </a:p>
          <a:p>
            <a:pPr lvl="1"/>
            <a:r>
              <a:rPr lang="fr-FR" dirty="0" err="1" smtClean="0"/>
              <a:t>Pre-test</a:t>
            </a:r>
            <a:r>
              <a:rPr lang="fr-FR" dirty="0" smtClean="0"/>
              <a:t> – post-test</a:t>
            </a:r>
          </a:p>
          <a:p>
            <a:r>
              <a:rPr lang="fr-FR" dirty="0" err="1" smtClean="0"/>
              <a:t>Dependent</a:t>
            </a:r>
            <a:r>
              <a:rPr lang="fr-FR" dirty="0" smtClean="0"/>
              <a:t> variables</a:t>
            </a:r>
          </a:p>
          <a:p>
            <a:pPr lvl="1"/>
            <a:r>
              <a:rPr lang="fr-FR" dirty="0" err="1" smtClean="0"/>
              <a:t>Representation</a:t>
            </a:r>
            <a:r>
              <a:rPr lang="fr-FR" dirty="0" smtClean="0"/>
              <a:t> of </a:t>
            </a:r>
            <a:r>
              <a:rPr lang="fr-FR" dirty="0" err="1"/>
              <a:t>B</a:t>
            </a:r>
            <a:r>
              <a:rPr lang="fr-FR" dirty="0" err="1" smtClean="0"/>
              <a:t>elgian</a:t>
            </a:r>
            <a:r>
              <a:rPr lang="fr-FR" dirty="0" smtClean="0"/>
              <a:t> </a:t>
            </a:r>
            <a:r>
              <a:rPr lang="fr-FR" dirty="0" err="1" smtClean="0"/>
              <a:t>federalism</a:t>
            </a:r>
            <a:endParaRPr lang="fr-FR" dirty="0" smtClean="0"/>
          </a:p>
          <a:p>
            <a:pPr lvl="2"/>
            <a:r>
              <a:rPr lang="fr-FR" dirty="0" smtClean="0"/>
              <a:t>Description </a:t>
            </a:r>
            <a:r>
              <a:rPr lang="fr-FR" dirty="0" err="1" smtClean="0"/>
              <a:t>task</a:t>
            </a:r>
            <a:endParaRPr lang="fr-FR" dirty="0" smtClean="0"/>
          </a:p>
          <a:p>
            <a:pPr lvl="2"/>
            <a:r>
              <a:rPr lang="fr-FR" dirty="0" smtClean="0"/>
              <a:t>Image association </a:t>
            </a:r>
          </a:p>
          <a:p>
            <a:pPr lvl="1"/>
            <a:r>
              <a:rPr lang="fr-FR" dirty="0" smtClean="0"/>
              <a:t>Attitude </a:t>
            </a:r>
            <a:r>
              <a:rPr lang="fr-FR" dirty="0" err="1" smtClean="0"/>
              <a:t>towards</a:t>
            </a:r>
            <a:r>
              <a:rPr lang="fr-FR" dirty="0" smtClean="0"/>
              <a:t> </a:t>
            </a:r>
            <a:r>
              <a:rPr lang="fr-FR" dirty="0" err="1" smtClean="0"/>
              <a:t>Belgian</a:t>
            </a:r>
            <a:r>
              <a:rPr lang="fr-FR" dirty="0" smtClean="0"/>
              <a:t> </a:t>
            </a:r>
            <a:r>
              <a:rPr lang="fr-FR" dirty="0" err="1" smtClean="0"/>
              <a:t>federalism</a:t>
            </a:r>
            <a:endParaRPr lang="fr-FR" dirty="0" smtClean="0"/>
          </a:p>
          <a:p>
            <a:pPr lvl="2"/>
            <a:r>
              <a:rPr lang="fr-FR" dirty="0" err="1" smtClean="0"/>
              <a:t>Statements</a:t>
            </a:r>
            <a:r>
              <a:rPr lang="fr-FR" dirty="0" smtClean="0"/>
              <a:t> on a </a:t>
            </a:r>
            <a:r>
              <a:rPr lang="fr-FR" dirty="0" err="1" smtClean="0"/>
              <a:t>Likert-scale</a:t>
            </a:r>
            <a:endParaRPr lang="fr-FR" dirty="0" smtClean="0"/>
          </a:p>
          <a:p>
            <a:pPr lvl="1"/>
            <a:endParaRPr lang="fr-FR" dirty="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19</a:t>
            </a:fld>
            <a:endParaRPr lang="fr-FR"/>
          </a:p>
        </p:txBody>
      </p:sp>
    </p:spTree>
    <p:extLst>
      <p:ext uri="{BB962C8B-B14F-4D97-AF65-F5344CB8AC3E}">
        <p14:creationId xmlns:p14="http://schemas.microsoft.com/office/powerpoint/2010/main" val="10609752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lstStyle/>
          <a:p>
            <a:r>
              <a:rPr lang="fr-FR" dirty="0" err="1" smtClean="0"/>
              <a:t>Interdisciplinary</a:t>
            </a:r>
            <a:r>
              <a:rPr lang="fr-FR" dirty="0" smtClean="0"/>
              <a:t> </a:t>
            </a:r>
            <a:r>
              <a:rPr lang="fr-FR" dirty="0" err="1" smtClean="0"/>
              <a:t>project</a:t>
            </a:r>
            <a:endParaRPr lang="fr-FR" dirty="0" smtClean="0"/>
          </a:p>
          <a:p>
            <a:pPr lvl="1"/>
            <a:r>
              <a:rPr lang="fr-FR" dirty="0" err="1" smtClean="0"/>
              <a:t>Linguistics</a:t>
            </a:r>
            <a:r>
              <a:rPr lang="fr-FR" dirty="0" smtClean="0"/>
              <a:t> &amp; </a:t>
            </a:r>
            <a:r>
              <a:rPr lang="fr-FR" dirty="0" err="1" smtClean="0"/>
              <a:t>political</a:t>
            </a:r>
            <a:r>
              <a:rPr lang="fr-FR" dirty="0" smtClean="0"/>
              <a:t> science</a:t>
            </a:r>
          </a:p>
          <a:p>
            <a:pPr lvl="1"/>
            <a:r>
              <a:rPr lang="fr-FR" dirty="0" err="1" smtClean="0"/>
              <a:t>Metaphors</a:t>
            </a:r>
            <a:r>
              <a:rPr lang="fr-FR" dirty="0" smtClean="0"/>
              <a:t> in </a:t>
            </a:r>
            <a:r>
              <a:rPr lang="fr-FR" dirty="0" err="1" smtClean="0"/>
              <a:t>political</a:t>
            </a:r>
            <a:r>
              <a:rPr lang="fr-FR" dirty="0" smtClean="0"/>
              <a:t> </a:t>
            </a:r>
            <a:r>
              <a:rPr lang="fr-FR" dirty="0" err="1" smtClean="0"/>
              <a:t>discourse</a:t>
            </a:r>
            <a:endParaRPr lang="fr-FR" dirty="0" smtClean="0"/>
          </a:p>
          <a:p>
            <a:pPr lvl="2"/>
            <a:r>
              <a:rPr lang="fr-FR" dirty="0" err="1" smtClean="0"/>
              <a:t>Context</a:t>
            </a:r>
            <a:r>
              <a:rPr lang="fr-FR" dirty="0" smtClean="0"/>
              <a:t>: </a:t>
            </a:r>
            <a:r>
              <a:rPr lang="fr-FR" dirty="0" err="1" smtClean="0"/>
              <a:t>Belgian</a:t>
            </a:r>
            <a:r>
              <a:rPr lang="fr-FR" dirty="0" smtClean="0"/>
              <a:t> </a:t>
            </a:r>
            <a:r>
              <a:rPr lang="fr-FR" dirty="0" err="1" smtClean="0"/>
              <a:t>federalism</a:t>
            </a:r>
            <a:endParaRPr lang="fr-FR" dirty="0" smtClean="0"/>
          </a:p>
          <a:p>
            <a:pPr lvl="1"/>
            <a:r>
              <a:rPr lang="fr-FR" dirty="0" smtClean="0"/>
              <a:t>Use of </a:t>
            </a:r>
            <a:r>
              <a:rPr lang="fr-FR" dirty="0" err="1" smtClean="0"/>
              <a:t>metaphors</a:t>
            </a:r>
            <a:r>
              <a:rPr lang="fr-FR" dirty="0" smtClean="0"/>
              <a:t> </a:t>
            </a:r>
          </a:p>
          <a:p>
            <a:pPr lvl="2"/>
            <a:r>
              <a:rPr lang="fr-FR" dirty="0" smtClean="0"/>
              <a:t>Citizen data</a:t>
            </a:r>
          </a:p>
          <a:p>
            <a:pPr lvl="1"/>
            <a:r>
              <a:rPr lang="fr-FR" dirty="0" smtClean="0"/>
              <a:t>Impact of </a:t>
            </a:r>
            <a:r>
              <a:rPr lang="fr-FR" dirty="0" err="1" smtClean="0"/>
              <a:t>metaphors</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2</a:t>
            </a:fld>
            <a:endParaRPr lang="fr-FR"/>
          </a:p>
        </p:txBody>
      </p:sp>
    </p:spTree>
    <p:extLst>
      <p:ext uri="{BB962C8B-B14F-4D97-AF65-F5344CB8AC3E}">
        <p14:creationId xmlns:p14="http://schemas.microsoft.com/office/powerpoint/2010/main" val="10635130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Participants</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a:t>1</a:t>
            </a:r>
            <a:r>
              <a:rPr lang="en-US" baseline="30000" dirty="0"/>
              <a:t>st</a:t>
            </a:r>
            <a:r>
              <a:rPr lang="en-US" dirty="0"/>
              <a:t> </a:t>
            </a:r>
            <a:r>
              <a:rPr lang="en-US" dirty="0" smtClean="0"/>
              <a:t>y. French-speaking bachelor students</a:t>
            </a:r>
          </a:p>
          <a:p>
            <a:r>
              <a:rPr lang="en-US" dirty="0" smtClean="0"/>
              <a:t>Modern </a:t>
            </a:r>
            <a:r>
              <a:rPr lang="en-US" dirty="0"/>
              <a:t>Languages </a:t>
            </a:r>
            <a:r>
              <a:rPr lang="en-US" dirty="0" smtClean="0"/>
              <a:t>+ </a:t>
            </a:r>
            <a:r>
              <a:rPr lang="en-US" dirty="0"/>
              <a:t>social and political sciences </a:t>
            </a:r>
            <a:endParaRPr lang="en-US" dirty="0" smtClean="0"/>
          </a:p>
          <a:p>
            <a:r>
              <a:rPr lang="en-US" dirty="0" smtClean="0"/>
              <a:t>Pre-test: N = </a:t>
            </a:r>
            <a:r>
              <a:rPr lang="en-US" dirty="0" smtClean="0"/>
              <a:t>493</a:t>
            </a:r>
            <a:endParaRPr lang="en-US" dirty="0" smtClean="0"/>
          </a:p>
          <a:p>
            <a:r>
              <a:rPr lang="en-US" dirty="0" smtClean="0"/>
              <a:t>Post-test: N = </a:t>
            </a:r>
            <a:r>
              <a:rPr lang="en-US" dirty="0" smtClean="0"/>
              <a:t>300</a:t>
            </a:r>
            <a:endParaRPr lang="en-US" dirty="0" smtClean="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20</a:t>
            </a:fld>
            <a:endParaRPr lang="fr-FR" sz="2000"/>
          </a:p>
        </p:txBody>
      </p:sp>
      <p:graphicFrame>
        <p:nvGraphicFramePr>
          <p:cNvPr id="5" name="Objet 4"/>
          <p:cNvGraphicFramePr>
            <a:graphicFrameLocks noChangeAspect="1"/>
          </p:cNvGraphicFramePr>
          <p:nvPr>
            <p:extLst>
              <p:ext uri="{D42A27DB-BD31-4B8C-83A1-F6EECF244321}">
                <p14:modId xmlns:p14="http://schemas.microsoft.com/office/powerpoint/2010/main" val="585544382"/>
              </p:ext>
            </p:extLst>
          </p:nvPr>
        </p:nvGraphicFramePr>
        <p:xfrm>
          <a:off x="198984" y="4627096"/>
          <a:ext cx="8773749" cy="2094379"/>
        </p:xfrm>
        <a:graphic>
          <a:graphicData uri="http://schemas.openxmlformats.org/presentationml/2006/ole">
            <mc:AlternateContent xmlns:mc="http://schemas.openxmlformats.org/markup-compatibility/2006">
              <mc:Choice xmlns:v="urn:schemas-microsoft-com:vml" Requires="v">
                <p:oleObj spid="_x0000_s1129" name="Document" r:id="rId3" imgW="5905500" imgH="1409700" progId="Word.Document.12">
                  <p:embed/>
                </p:oleObj>
              </mc:Choice>
              <mc:Fallback>
                <p:oleObj name="Document" r:id="rId3" imgW="5905500" imgH="1409700" progId="Word.Document.12">
                  <p:embed/>
                  <p:pic>
                    <p:nvPicPr>
                      <p:cNvPr id="0" name=""/>
                      <p:cNvPicPr/>
                      <p:nvPr/>
                    </p:nvPicPr>
                    <p:blipFill>
                      <a:blip r:embed="rId4"/>
                      <a:stretch>
                        <a:fillRect/>
                      </a:stretch>
                    </p:blipFill>
                    <p:spPr>
                      <a:xfrm>
                        <a:off x="198984" y="4627096"/>
                        <a:ext cx="8773749" cy="2094379"/>
                      </a:xfrm>
                      <a:prstGeom prst="rect">
                        <a:avLst/>
                      </a:prstGeom>
                    </p:spPr>
                  </p:pic>
                </p:oleObj>
              </mc:Fallback>
            </mc:AlternateContent>
          </a:graphicData>
        </a:graphic>
      </p:graphicFrame>
    </p:spTree>
    <p:extLst>
      <p:ext uri="{BB962C8B-B14F-4D97-AF65-F5344CB8AC3E}">
        <p14:creationId xmlns:p14="http://schemas.microsoft.com/office/powerpoint/2010/main" val="21045762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Results</a:t>
            </a:r>
            <a:endParaRPr lang="fr-FR" dirty="0"/>
          </a:p>
        </p:txBody>
      </p:sp>
      <p:sp>
        <p:nvSpPr>
          <p:cNvPr id="3" name="Espace réservé du contenu 2"/>
          <p:cNvSpPr>
            <a:spLocks noGrp="1"/>
          </p:cNvSpPr>
          <p:nvPr>
            <p:ph idx="1"/>
          </p:nvPr>
        </p:nvSpPr>
        <p:spPr/>
        <p:txBody>
          <a:bodyPr/>
          <a:lstStyle/>
          <a:p>
            <a:r>
              <a:rPr lang="fr-FR" dirty="0" smtClean="0"/>
              <a:t>Free description </a:t>
            </a:r>
            <a:r>
              <a:rPr lang="fr-FR" dirty="0" err="1" smtClean="0"/>
              <a:t>task</a:t>
            </a:r>
            <a:endParaRPr lang="fr-FR" dirty="0"/>
          </a:p>
          <a:p>
            <a:pPr lvl="1"/>
            <a:r>
              <a:rPr lang="fr-FR" dirty="0" err="1" smtClean="0"/>
              <a:t>Linguistic</a:t>
            </a:r>
            <a:r>
              <a:rPr lang="fr-FR" dirty="0" smtClean="0"/>
              <a:t> </a:t>
            </a:r>
            <a:r>
              <a:rPr lang="fr-FR" dirty="0" err="1" smtClean="0"/>
              <a:t>analysis</a:t>
            </a:r>
            <a:endParaRPr lang="fr-FR" dirty="0"/>
          </a:p>
          <a:p>
            <a:pPr lvl="1"/>
            <a:r>
              <a:rPr lang="fr-FR" dirty="0" err="1" smtClean="0"/>
              <a:t>Political</a:t>
            </a:r>
            <a:r>
              <a:rPr lang="fr-FR" dirty="0" smtClean="0"/>
              <a:t> science </a:t>
            </a:r>
            <a:r>
              <a:rPr lang="fr-FR" dirty="0" err="1" smtClean="0"/>
              <a:t>analysis</a:t>
            </a:r>
            <a:r>
              <a:rPr lang="fr-FR" dirty="0" smtClean="0"/>
              <a:t> </a:t>
            </a:r>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21</a:t>
            </a:fld>
            <a:endParaRPr lang="fr-FR"/>
          </a:p>
        </p:txBody>
      </p:sp>
    </p:spTree>
    <p:extLst>
      <p:ext uri="{BB962C8B-B14F-4D97-AF65-F5344CB8AC3E}">
        <p14:creationId xmlns:p14="http://schemas.microsoft.com/office/powerpoint/2010/main" val="12161642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Results</a:t>
            </a:r>
            <a:endParaRPr lang="fr-FR" dirty="0"/>
          </a:p>
        </p:txBody>
      </p:sp>
      <p:sp>
        <p:nvSpPr>
          <p:cNvPr id="3" name="Espace réservé du contenu 2"/>
          <p:cNvSpPr>
            <a:spLocks noGrp="1"/>
          </p:cNvSpPr>
          <p:nvPr>
            <p:ph idx="1"/>
          </p:nvPr>
        </p:nvSpPr>
        <p:spPr/>
        <p:txBody>
          <a:bodyPr/>
          <a:lstStyle/>
          <a:p>
            <a:r>
              <a:rPr lang="fr-FR" dirty="0" smtClean="0">
                <a:solidFill>
                  <a:srgbClr val="C0504D"/>
                </a:solidFill>
              </a:rPr>
              <a:t>Free description </a:t>
            </a:r>
            <a:r>
              <a:rPr lang="fr-FR" dirty="0" err="1" smtClean="0">
                <a:solidFill>
                  <a:srgbClr val="C0504D"/>
                </a:solidFill>
              </a:rPr>
              <a:t>task</a:t>
            </a:r>
            <a:endParaRPr lang="fr-FR" dirty="0">
              <a:solidFill>
                <a:srgbClr val="C0504D"/>
              </a:solidFill>
            </a:endParaRPr>
          </a:p>
          <a:p>
            <a:pPr lvl="1"/>
            <a:r>
              <a:rPr lang="fr-FR" dirty="0" err="1" smtClean="0">
                <a:solidFill>
                  <a:srgbClr val="C0504D"/>
                </a:solidFill>
              </a:rPr>
              <a:t>Linguistic</a:t>
            </a:r>
            <a:r>
              <a:rPr lang="fr-FR" dirty="0" smtClean="0">
                <a:solidFill>
                  <a:srgbClr val="C0504D"/>
                </a:solidFill>
              </a:rPr>
              <a:t> </a:t>
            </a:r>
            <a:r>
              <a:rPr lang="fr-FR" dirty="0" err="1" smtClean="0">
                <a:solidFill>
                  <a:srgbClr val="C0504D"/>
                </a:solidFill>
              </a:rPr>
              <a:t>analysis</a:t>
            </a:r>
            <a:endParaRPr lang="fr-FR" dirty="0">
              <a:solidFill>
                <a:srgbClr val="C0504D"/>
              </a:solidFill>
            </a:endParaRPr>
          </a:p>
          <a:p>
            <a:pPr lvl="1"/>
            <a:r>
              <a:rPr lang="fr-FR" dirty="0" err="1" smtClean="0"/>
              <a:t>Political</a:t>
            </a:r>
            <a:r>
              <a:rPr lang="fr-FR" dirty="0" smtClean="0"/>
              <a:t> science </a:t>
            </a:r>
            <a:r>
              <a:rPr lang="fr-FR" dirty="0" err="1" smtClean="0"/>
              <a:t>analysis</a:t>
            </a:r>
            <a:r>
              <a:rPr lang="fr-FR" dirty="0" smtClean="0"/>
              <a:t> </a:t>
            </a:r>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22</a:t>
            </a:fld>
            <a:endParaRPr lang="fr-FR"/>
          </a:p>
        </p:txBody>
      </p:sp>
    </p:spTree>
    <p:extLst>
      <p:ext uri="{BB962C8B-B14F-4D97-AF65-F5344CB8AC3E}">
        <p14:creationId xmlns:p14="http://schemas.microsoft.com/office/powerpoint/2010/main" val="3385275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Results</a:t>
            </a:r>
            <a:endParaRPr lang="fr-FR" dirty="0"/>
          </a:p>
        </p:txBody>
      </p:sp>
      <p:sp>
        <p:nvSpPr>
          <p:cNvPr id="3" name="Espace réservé du contenu 2"/>
          <p:cNvSpPr>
            <a:spLocks noGrp="1"/>
          </p:cNvSpPr>
          <p:nvPr>
            <p:ph idx="1"/>
          </p:nvPr>
        </p:nvSpPr>
        <p:spPr/>
        <p:txBody>
          <a:bodyPr/>
          <a:lstStyle/>
          <a:p>
            <a:r>
              <a:rPr lang="fr-FR" dirty="0" smtClean="0">
                <a:solidFill>
                  <a:schemeClr val="accent2"/>
                </a:solidFill>
              </a:rPr>
              <a:t>General </a:t>
            </a:r>
            <a:r>
              <a:rPr lang="fr-FR" dirty="0" err="1" smtClean="0">
                <a:solidFill>
                  <a:schemeClr val="accent2"/>
                </a:solidFill>
              </a:rPr>
              <a:t>harvest</a:t>
            </a:r>
            <a:endParaRPr lang="fr-FR" dirty="0" smtClean="0">
              <a:solidFill>
                <a:schemeClr val="accent2"/>
              </a:solidFill>
            </a:endParaRPr>
          </a:p>
          <a:p>
            <a:pPr lvl="1"/>
            <a:r>
              <a:rPr lang="fr-FR" dirty="0" err="1" smtClean="0">
                <a:solidFill>
                  <a:schemeClr val="accent2"/>
                </a:solidFill>
              </a:rPr>
              <a:t>Level</a:t>
            </a:r>
            <a:r>
              <a:rPr lang="fr-FR" dirty="0" smtClean="0">
                <a:solidFill>
                  <a:schemeClr val="accent2"/>
                </a:solidFill>
              </a:rPr>
              <a:t> of </a:t>
            </a:r>
            <a:r>
              <a:rPr lang="fr-FR" dirty="0" err="1" smtClean="0">
                <a:solidFill>
                  <a:schemeClr val="accent2"/>
                </a:solidFill>
              </a:rPr>
              <a:t>political</a:t>
            </a:r>
            <a:r>
              <a:rPr lang="fr-FR" dirty="0" smtClean="0">
                <a:solidFill>
                  <a:schemeClr val="accent2"/>
                </a:solidFill>
              </a:rPr>
              <a:t> </a:t>
            </a:r>
            <a:r>
              <a:rPr lang="fr-FR" dirty="0" err="1" smtClean="0">
                <a:solidFill>
                  <a:schemeClr val="accent2"/>
                </a:solidFill>
              </a:rPr>
              <a:t>knowledge</a:t>
            </a:r>
            <a:endParaRPr lang="fr-FR" dirty="0" smtClean="0">
              <a:solidFill>
                <a:schemeClr val="accent2"/>
              </a:solidFill>
            </a:endParaRPr>
          </a:p>
          <a:p>
            <a:pPr lvl="1"/>
            <a:r>
              <a:rPr lang="fr-FR" dirty="0" err="1" smtClean="0">
                <a:solidFill>
                  <a:schemeClr val="accent2"/>
                </a:solidFill>
              </a:rPr>
              <a:t>Length</a:t>
            </a:r>
            <a:r>
              <a:rPr lang="fr-FR" dirty="0" smtClean="0">
                <a:solidFill>
                  <a:schemeClr val="accent2"/>
                </a:solidFill>
              </a:rPr>
              <a:t> of the description </a:t>
            </a:r>
            <a:r>
              <a:rPr lang="fr-FR" dirty="0" err="1" smtClean="0">
                <a:solidFill>
                  <a:schemeClr val="accent2"/>
                </a:solidFill>
              </a:rPr>
              <a:t>task</a:t>
            </a:r>
            <a:endParaRPr lang="fr-FR" dirty="0" smtClean="0">
              <a:solidFill>
                <a:schemeClr val="accent2"/>
              </a:solidFill>
            </a:endParaRPr>
          </a:p>
          <a:p>
            <a:pPr lvl="1"/>
            <a:r>
              <a:rPr lang="fr-FR" dirty="0" smtClean="0">
                <a:solidFill>
                  <a:schemeClr val="accent2"/>
                </a:solidFill>
              </a:rPr>
              <a:t>Lexical influence of the input </a:t>
            </a:r>
            <a:r>
              <a:rPr lang="fr-FR" dirty="0" err="1" smtClean="0">
                <a:solidFill>
                  <a:schemeClr val="accent2"/>
                </a:solidFill>
              </a:rPr>
              <a:t>text</a:t>
            </a:r>
            <a:endParaRPr lang="fr-FR" dirty="0" smtClean="0">
              <a:solidFill>
                <a:schemeClr val="accent2"/>
              </a:solidFill>
            </a:endParaRPr>
          </a:p>
          <a:p>
            <a:r>
              <a:rPr lang="fr-FR" dirty="0" smtClean="0"/>
              <a:t>Image </a:t>
            </a:r>
            <a:r>
              <a:rPr lang="fr-FR" dirty="0" err="1" smtClean="0"/>
              <a:t>assocation</a:t>
            </a:r>
            <a:r>
              <a:rPr lang="fr-FR" dirty="0" smtClean="0"/>
              <a:t> </a:t>
            </a:r>
            <a:r>
              <a:rPr lang="fr-FR" dirty="0" err="1" smtClean="0"/>
              <a:t>analysis</a:t>
            </a:r>
            <a:endParaRPr lang="fr-FR" dirty="0" smtClean="0"/>
          </a:p>
          <a:p>
            <a:r>
              <a:rPr lang="fr-FR" dirty="0" err="1" smtClean="0"/>
              <a:t>Linguistic</a:t>
            </a:r>
            <a:r>
              <a:rPr lang="fr-FR" dirty="0" smtClean="0"/>
              <a:t> </a:t>
            </a:r>
            <a:r>
              <a:rPr lang="fr-FR" dirty="0" err="1" smtClean="0"/>
              <a:t>analysis</a:t>
            </a:r>
            <a:endParaRPr lang="fr-FR" dirty="0" smtClean="0"/>
          </a:p>
          <a:p>
            <a:r>
              <a:rPr lang="fr-FR" dirty="0" err="1" smtClean="0"/>
              <a:t>Political</a:t>
            </a:r>
            <a:r>
              <a:rPr lang="fr-FR" dirty="0" smtClean="0"/>
              <a:t> science </a:t>
            </a:r>
            <a:r>
              <a:rPr lang="fr-FR" dirty="0" err="1" smtClean="0"/>
              <a:t>analysis</a:t>
            </a:r>
            <a:endParaRPr lang="fr-FR" dirty="0" smtClean="0"/>
          </a:p>
          <a:p>
            <a:pPr lvl="1"/>
            <a:endParaRPr lang="fr-FR" dirty="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23</a:t>
            </a:fld>
            <a:endParaRPr lang="fr-FR"/>
          </a:p>
        </p:txBody>
      </p:sp>
    </p:spTree>
    <p:extLst>
      <p:ext uri="{BB962C8B-B14F-4D97-AF65-F5344CB8AC3E}">
        <p14:creationId xmlns:p14="http://schemas.microsoft.com/office/powerpoint/2010/main" val="320037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General harvest – Political knowledge</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a:t>5 general questions about </a:t>
            </a:r>
            <a:r>
              <a:rPr lang="en-US" dirty="0" smtClean="0"/>
              <a:t>politics</a:t>
            </a:r>
          </a:p>
          <a:p>
            <a:r>
              <a:rPr lang="en-US" dirty="0" smtClean="0"/>
              <a:t>One</a:t>
            </a:r>
            <a:r>
              <a:rPr lang="en-US" dirty="0"/>
              <a:t>-way </a:t>
            </a:r>
            <a:r>
              <a:rPr lang="en-US" dirty="0" smtClean="0"/>
              <a:t>ANOVA: </a:t>
            </a:r>
          </a:p>
          <a:p>
            <a:pPr lvl="1"/>
            <a:r>
              <a:rPr lang="en-US" dirty="0" smtClean="0"/>
              <a:t>DV = score </a:t>
            </a:r>
            <a:r>
              <a:rPr lang="en-US" dirty="0"/>
              <a:t>of political </a:t>
            </a:r>
            <a:r>
              <a:rPr lang="en-US" dirty="0" smtClean="0"/>
              <a:t>knowledge</a:t>
            </a:r>
          </a:p>
          <a:p>
            <a:pPr lvl="1"/>
            <a:r>
              <a:rPr lang="en-US" dirty="0" smtClean="0"/>
              <a:t>IV = experimental condition</a:t>
            </a:r>
          </a:p>
          <a:p>
            <a:pPr lvl="1"/>
            <a:r>
              <a:rPr lang="en-US" dirty="0" smtClean="0"/>
              <a:t>No statistically significant </a:t>
            </a:r>
            <a:r>
              <a:rPr lang="en-US" dirty="0"/>
              <a:t>differences between the </a:t>
            </a:r>
            <a:r>
              <a:rPr lang="en-US" dirty="0" smtClean="0"/>
              <a:t>groups: (</a:t>
            </a:r>
            <a:r>
              <a:rPr lang="en-US" dirty="0"/>
              <a:t>F</a:t>
            </a:r>
            <a:r>
              <a:rPr lang="en-US" baseline="-25000" dirty="0"/>
              <a:t>(3.479)</a:t>
            </a:r>
            <a:r>
              <a:rPr lang="en-US" dirty="0"/>
              <a:t>= .411. p=.745)</a:t>
            </a:r>
            <a:r>
              <a:rPr lang="fr-FR" dirty="0" smtClean="0">
                <a:effectLst/>
              </a:rPr>
              <a:t> </a:t>
            </a:r>
            <a:endParaRPr lang="en-US" dirty="0" smtClean="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24</a:t>
            </a:fld>
            <a:endParaRPr lang="fr-FR" sz="2000"/>
          </a:p>
        </p:txBody>
      </p:sp>
      <p:graphicFrame>
        <p:nvGraphicFramePr>
          <p:cNvPr id="6" name="Objet 5"/>
          <p:cNvGraphicFramePr>
            <a:graphicFrameLocks noChangeAspect="1"/>
          </p:cNvGraphicFramePr>
          <p:nvPr>
            <p:extLst>
              <p:ext uri="{D42A27DB-BD31-4B8C-83A1-F6EECF244321}">
                <p14:modId xmlns:p14="http://schemas.microsoft.com/office/powerpoint/2010/main" val="1706343286"/>
              </p:ext>
            </p:extLst>
          </p:nvPr>
        </p:nvGraphicFramePr>
        <p:xfrm>
          <a:off x="332656" y="4713787"/>
          <a:ext cx="8982514" cy="2144213"/>
        </p:xfrm>
        <a:graphic>
          <a:graphicData uri="http://schemas.openxmlformats.org/presentationml/2006/ole">
            <mc:AlternateContent xmlns:mc="http://schemas.openxmlformats.org/markup-compatibility/2006">
              <mc:Choice xmlns:v="urn:schemas-microsoft-com:vml" Requires="v">
                <p:oleObj spid="_x0000_s2151" name="Document" r:id="rId3" imgW="5905500" imgH="1409700" progId="Word.Document.12">
                  <p:embed/>
                </p:oleObj>
              </mc:Choice>
              <mc:Fallback>
                <p:oleObj name="Document" r:id="rId3" imgW="5905500" imgH="1409700" progId="Word.Document.12">
                  <p:embed/>
                  <p:pic>
                    <p:nvPicPr>
                      <p:cNvPr id="0" name=""/>
                      <p:cNvPicPr/>
                      <p:nvPr/>
                    </p:nvPicPr>
                    <p:blipFill>
                      <a:blip r:embed="rId4"/>
                      <a:stretch>
                        <a:fillRect/>
                      </a:stretch>
                    </p:blipFill>
                    <p:spPr>
                      <a:xfrm>
                        <a:off x="332656" y="4713787"/>
                        <a:ext cx="8982514" cy="2144213"/>
                      </a:xfrm>
                      <a:prstGeom prst="rect">
                        <a:avLst/>
                      </a:prstGeom>
                    </p:spPr>
                  </p:pic>
                </p:oleObj>
              </mc:Fallback>
            </mc:AlternateContent>
          </a:graphicData>
        </a:graphic>
      </p:graphicFrame>
    </p:spTree>
    <p:extLst>
      <p:ext uri="{BB962C8B-B14F-4D97-AF65-F5344CB8AC3E}">
        <p14:creationId xmlns:p14="http://schemas.microsoft.com/office/powerpoint/2010/main" val="100996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a:t>
            </a:r>
            <a:r>
              <a:rPr lang="fr-FR" dirty="0" err="1" smtClean="0"/>
              <a:t>Level</a:t>
            </a:r>
            <a:r>
              <a:rPr lang="fr-FR" dirty="0" smtClean="0"/>
              <a:t> of </a:t>
            </a:r>
            <a:r>
              <a:rPr lang="fr-FR" dirty="0" err="1" smtClean="0"/>
              <a:t>political</a:t>
            </a:r>
            <a:r>
              <a:rPr lang="fr-FR" dirty="0" smtClean="0"/>
              <a:t> </a:t>
            </a:r>
            <a:r>
              <a:rPr lang="fr-FR" dirty="0" err="1" smtClean="0"/>
              <a:t>knowledge</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mtClean="0"/>
              <a:t>25</a:t>
            </a:fld>
            <a:endParaRPr lang="fr-FR"/>
          </a:p>
        </p:txBody>
      </p:sp>
      <p:graphicFrame>
        <p:nvGraphicFramePr>
          <p:cNvPr id="5" name="Graphique 4"/>
          <p:cNvGraphicFramePr>
            <a:graphicFrameLocks/>
          </p:cNvGraphicFramePr>
          <p:nvPr>
            <p:extLst>
              <p:ext uri="{D42A27DB-BD31-4B8C-83A1-F6EECF244321}">
                <p14:modId xmlns:p14="http://schemas.microsoft.com/office/powerpoint/2010/main" val="1741914605"/>
              </p:ext>
            </p:extLst>
          </p:nvPr>
        </p:nvGraphicFramePr>
        <p:xfrm>
          <a:off x="1601465" y="1693705"/>
          <a:ext cx="6037709" cy="4324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843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a:bodyPr>
          <a:lstStyle/>
          <a:p>
            <a:r>
              <a:rPr lang="en-US" dirty="0" smtClean="0"/>
              <a:t>Linguistic analysis</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smtClean="0"/>
              <a:t>Linguistic analysis of the description task</a:t>
            </a:r>
          </a:p>
          <a:p>
            <a:pPr lvl="1"/>
            <a:r>
              <a:rPr lang="en-US" i="1" dirty="0" smtClean="0"/>
              <a:t>To what extent do the participants talk differently about Belgian federalism when having been exposed to the input material</a:t>
            </a:r>
            <a:r>
              <a:rPr lang="en-US" i="1" dirty="0" smtClean="0"/>
              <a:t>?</a:t>
            </a:r>
          </a:p>
          <a:p>
            <a:pPr marL="914400" lvl="2" indent="0">
              <a:buNone/>
            </a:pPr>
            <a:r>
              <a:rPr lang="en-US" dirty="0" smtClean="0"/>
              <a:t>1) Length of the productions</a:t>
            </a:r>
          </a:p>
          <a:p>
            <a:pPr marL="914400" lvl="2" indent="0">
              <a:buNone/>
            </a:pPr>
            <a:r>
              <a:rPr lang="en-US" dirty="0" smtClean="0"/>
              <a:t>2) Lexical influence of the experimental text</a:t>
            </a:r>
          </a:p>
          <a:p>
            <a:pPr marL="914400" lvl="2" indent="0">
              <a:buNone/>
            </a:pPr>
            <a:r>
              <a:rPr lang="en-US" dirty="0" smtClean="0"/>
              <a:t>3) Keyword analysis</a:t>
            </a:r>
          </a:p>
          <a:p>
            <a:pPr marL="914400" lvl="2" indent="0">
              <a:buNone/>
            </a:pPr>
            <a:r>
              <a:rPr lang="en-US" dirty="0" smtClean="0"/>
              <a:t>4) Corpus-based content analysis</a:t>
            </a:r>
          </a:p>
          <a:p>
            <a:pPr marL="914400" lvl="2" indent="0">
              <a:buNone/>
            </a:pPr>
            <a:endParaRPr lang="en-US" i="1" dirty="0"/>
          </a:p>
          <a:p>
            <a:pPr marL="457200" lvl="1" indent="0">
              <a:buNone/>
            </a:pP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26</a:t>
            </a:fld>
            <a:endParaRPr lang="fr-FR" sz="2000"/>
          </a:p>
        </p:txBody>
      </p:sp>
    </p:spTree>
    <p:extLst>
      <p:ext uri="{BB962C8B-B14F-4D97-AF65-F5344CB8AC3E}">
        <p14:creationId xmlns:p14="http://schemas.microsoft.com/office/powerpoint/2010/main" val="538797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a:bodyPr>
          <a:lstStyle/>
          <a:p>
            <a:r>
              <a:rPr lang="en-US" dirty="0" smtClean="0"/>
              <a:t>Linguistic analysis</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smtClean="0"/>
              <a:t>Free description task</a:t>
            </a:r>
          </a:p>
          <a:p>
            <a:r>
              <a:rPr lang="en-US" dirty="0" smtClean="0"/>
              <a:t>Linguistic analysis</a:t>
            </a:r>
            <a:endParaRPr lang="en-US" dirty="0" smtClean="0"/>
          </a:p>
          <a:p>
            <a:pPr marL="914400" lvl="2" indent="0">
              <a:buNone/>
            </a:pPr>
            <a:r>
              <a:rPr lang="en-US" dirty="0" smtClean="0"/>
              <a:t>1) </a:t>
            </a:r>
            <a:r>
              <a:rPr lang="en-US" dirty="0" smtClean="0">
                <a:solidFill>
                  <a:srgbClr val="953735"/>
                </a:solidFill>
              </a:rPr>
              <a:t>Length of the productions</a:t>
            </a:r>
          </a:p>
          <a:p>
            <a:pPr marL="914400" lvl="2" indent="0">
              <a:buNone/>
            </a:pPr>
            <a:r>
              <a:rPr lang="en-US" dirty="0" smtClean="0"/>
              <a:t>2) Lexical influence of the experimental text</a:t>
            </a:r>
          </a:p>
          <a:p>
            <a:pPr marL="914400" lvl="2" indent="0">
              <a:buNone/>
            </a:pPr>
            <a:r>
              <a:rPr lang="en-US" dirty="0" smtClean="0"/>
              <a:t>3) Keyword analysis</a:t>
            </a:r>
          </a:p>
          <a:p>
            <a:pPr marL="914400" lvl="2" indent="0">
              <a:buNone/>
            </a:pPr>
            <a:r>
              <a:rPr lang="en-US" dirty="0" smtClean="0"/>
              <a:t>4) Corpus-based content analysis</a:t>
            </a:r>
          </a:p>
          <a:p>
            <a:pPr marL="914400" lvl="2" indent="0">
              <a:buNone/>
            </a:pPr>
            <a:endParaRPr lang="en-US" i="1" dirty="0"/>
          </a:p>
          <a:p>
            <a:pPr marL="457200" lvl="1" indent="0">
              <a:buNone/>
            </a:pP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27</a:t>
            </a:fld>
            <a:endParaRPr lang="fr-FR" sz="2000"/>
          </a:p>
        </p:txBody>
      </p:sp>
    </p:spTree>
    <p:extLst>
      <p:ext uri="{BB962C8B-B14F-4D97-AF65-F5344CB8AC3E}">
        <p14:creationId xmlns:p14="http://schemas.microsoft.com/office/powerpoint/2010/main" val="5387975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fontScale="90000"/>
          </a:bodyPr>
          <a:lstStyle/>
          <a:p>
            <a:r>
              <a:rPr lang="en-US" dirty="0" smtClean="0"/>
              <a:t>General harvest – Free description task</a:t>
            </a:r>
            <a:br>
              <a:rPr lang="en-US" dirty="0" smtClean="0"/>
            </a:br>
            <a:r>
              <a:rPr lang="en-US" dirty="0" smtClean="0"/>
              <a:t>(pre-test) </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smtClean="0"/>
              <a:t>Mean </a:t>
            </a:r>
            <a:r>
              <a:rPr lang="en-US" dirty="0"/>
              <a:t>length (in terms of number of words</a:t>
            </a:r>
            <a:r>
              <a:rPr lang="en-US" dirty="0" smtClean="0"/>
              <a:t>) Linear trend: no </a:t>
            </a:r>
            <a:r>
              <a:rPr lang="en-US" dirty="0"/>
              <a:t>input &lt; visual input &lt; textual input &lt; visual and textual </a:t>
            </a:r>
            <a:r>
              <a:rPr lang="en-US" dirty="0" smtClean="0"/>
              <a:t>input</a:t>
            </a:r>
          </a:p>
          <a:p>
            <a:r>
              <a:rPr lang="en-US" dirty="0" smtClean="0"/>
              <a:t>One</a:t>
            </a:r>
            <a:r>
              <a:rPr lang="en-US" dirty="0"/>
              <a:t>-way </a:t>
            </a:r>
            <a:r>
              <a:rPr lang="en-US" dirty="0" smtClean="0"/>
              <a:t>ANOVA:</a:t>
            </a:r>
          </a:p>
          <a:p>
            <a:pPr lvl="1"/>
            <a:r>
              <a:rPr lang="en-US" dirty="0" smtClean="0"/>
              <a:t>Statistically significant </a:t>
            </a:r>
            <a:r>
              <a:rPr lang="en-US" dirty="0"/>
              <a:t>differences between the </a:t>
            </a:r>
            <a:r>
              <a:rPr lang="en-US" dirty="0" smtClean="0"/>
              <a:t>groups: (F</a:t>
            </a:r>
            <a:r>
              <a:rPr lang="en-US" baseline="-25000" dirty="0" smtClean="0"/>
              <a:t>(3.489)</a:t>
            </a:r>
            <a:r>
              <a:rPr lang="en-US" dirty="0" smtClean="0"/>
              <a:t>=3.652. p &lt; .05)</a:t>
            </a:r>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28</a:t>
            </a:fld>
            <a:endParaRPr lang="fr-FR" sz="2000"/>
          </a:p>
        </p:txBody>
      </p:sp>
      <p:graphicFrame>
        <p:nvGraphicFramePr>
          <p:cNvPr id="5" name="Objet 4"/>
          <p:cNvGraphicFramePr>
            <a:graphicFrameLocks noChangeAspect="1"/>
          </p:cNvGraphicFramePr>
          <p:nvPr>
            <p:extLst>
              <p:ext uri="{D42A27DB-BD31-4B8C-83A1-F6EECF244321}">
                <p14:modId xmlns:p14="http://schemas.microsoft.com/office/powerpoint/2010/main" val="3217005962"/>
              </p:ext>
            </p:extLst>
          </p:nvPr>
        </p:nvGraphicFramePr>
        <p:xfrm>
          <a:off x="249111" y="4628923"/>
          <a:ext cx="9258309" cy="2210048"/>
        </p:xfrm>
        <a:graphic>
          <a:graphicData uri="http://schemas.openxmlformats.org/presentationml/2006/ole">
            <mc:AlternateContent xmlns:mc="http://schemas.openxmlformats.org/markup-compatibility/2006">
              <mc:Choice xmlns:v="urn:schemas-microsoft-com:vml" Requires="v">
                <p:oleObj spid="_x0000_s33809" name="Document" r:id="rId4" imgW="5905500" imgH="1409700" progId="Word.Document.12">
                  <p:embed/>
                </p:oleObj>
              </mc:Choice>
              <mc:Fallback>
                <p:oleObj name="Document" r:id="rId4" imgW="5905500" imgH="1409700" progId="Word.Document.12">
                  <p:embed/>
                  <p:pic>
                    <p:nvPicPr>
                      <p:cNvPr id="0" name=""/>
                      <p:cNvPicPr/>
                      <p:nvPr/>
                    </p:nvPicPr>
                    <p:blipFill>
                      <a:blip r:embed="rId5"/>
                      <a:stretch>
                        <a:fillRect/>
                      </a:stretch>
                    </p:blipFill>
                    <p:spPr>
                      <a:xfrm>
                        <a:off x="249111" y="4628923"/>
                        <a:ext cx="9258309" cy="2210048"/>
                      </a:xfrm>
                      <a:prstGeom prst="rect">
                        <a:avLst/>
                      </a:prstGeom>
                    </p:spPr>
                  </p:pic>
                </p:oleObj>
              </mc:Fallback>
            </mc:AlternateContent>
          </a:graphicData>
        </a:graphic>
      </p:graphicFrame>
    </p:spTree>
    <p:extLst>
      <p:ext uri="{BB962C8B-B14F-4D97-AF65-F5344CB8AC3E}">
        <p14:creationId xmlns:p14="http://schemas.microsoft.com/office/powerpoint/2010/main" val="596784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a:t>
            </a:r>
            <a:r>
              <a:rPr lang="fr-FR" dirty="0" err="1" smtClean="0"/>
              <a:t>Length</a:t>
            </a:r>
            <a:r>
              <a:rPr lang="fr-FR" dirty="0" smtClean="0"/>
              <a:t> of descriptions (</a:t>
            </a:r>
            <a:r>
              <a:rPr lang="fr-FR" dirty="0" err="1" smtClean="0"/>
              <a:t>pre-test</a:t>
            </a:r>
            <a:r>
              <a:rPr lang="fr-FR" dirty="0" smtClean="0"/>
              <a:t>)</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mtClean="0"/>
              <a:t>29</a:t>
            </a:fld>
            <a:endParaRPr lang="fr-FR"/>
          </a:p>
        </p:txBody>
      </p:sp>
      <p:graphicFrame>
        <p:nvGraphicFramePr>
          <p:cNvPr id="4" name="Graphique 3"/>
          <p:cNvGraphicFramePr>
            <a:graphicFrameLocks/>
          </p:cNvGraphicFramePr>
          <p:nvPr>
            <p:extLst>
              <p:ext uri="{D42A27DB-BD31-4B8C-83A1-F6EECF244321}">
                <p14:modId xmlns:p14="http://schemas.microsoft.com/office/powerpoint/2010/main" val="1763999195"/>
              </p:ext>
            </p:extLst>
          </p:nvPr>
        </p:nvGraphicFramePr>
        <p:xfrm>
          <a:off x="1397000" y="1612171"/>
          <a:ext cx="6350000" cy="4781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891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The political impact of metaphors?</a:t>
            </a:r>
            <a:endParaRPr lang="en-US" dirty="0"/>
          </a:p>
        </p:txBody>
      </p:sp>
      <p:sp>
        <p:nvSpPr>
          <p:cNvPr id="4" name="Espace réservé du contenu 3"/>
          <p:cNvSpPr>
            <a:spLocks noGrp="1"/>
          </p:cNvSpPr>
          <p:nvPr>
            <p:ph idx="1"/>
          </p:nvPr>
        </p:nvSpPr>
        <p:spPr/>
        <p:txBody>
          <a:bodyPr>
            <a:normAutofit fontScale="85000" lnSpcReduction="20000"/>
          </a:bodyPr>
          <a:lstStyle/>
          <a:p>
            <a:r>
              <a:rPr lang="en-US" dirty="0" smtClean="0"/>
              <a:t>Key </a:t>
            </a:r>
            <a:r>
              <a:rPr lang="en-US" dirty="0" smtClean="0"/>
              <a:t>question to our understanding of political interactions</a:t>
            </a:r>
            <a:endParaRPr lang="en-US" dirty="0" smtClean="0"/>
          </a:p>
          <a:p>
            <a:r>
              <a:rPr lang="en-US" dirty="0" smtClean="0"/>
              <a:t>But the political impact of metaphors is often a no-question:</a:t>
            </a:r>
          </a:p>
          <a:p>
            <a:pPr lvl="1"/>
            <a:r>
              <a:rPr lang="en-US" dirty="0" smtClean="0"/>
              <a:t>Linguists assume a political impact of metaphors</a:t>
            </a:r>
          </a:p>
          <a:p>
            <a:pPr lvl="2"/>
            <a:r>
              <a:rPr lang="fr-FR" dirty="0" err="1"/>
              <a:t>Conceptual</a:t>
            </a:r>
            <a:r>
              <a:rPr lang="fr-FR" dirty="0"/>
              <a:t> </a:t>
            </a:r>
            <a:r>
              <a:rPr lang="fr-FR" dirty="0" err="1"/>
              <a:t>Metaphor</a:t>
            </a:r>
            <a:r>
              <a:rPr lang="fr-FR" dirty="0"/>
              <a:t> </a:t>
            </a:r>
            <a:r>
              <a:rPr lang="fr-FR" dirty="0" err="1"/>
              <a:t>Theory</a:t>
            </a:r>
            <a:endParaRPr lang="fr-FR" dirty="0"/>
          </a:p>
          <a:p>
            <a:pPr lvl="3"/>
            <a:r>
              <a:rPr lang="fr-FR" dirty="0" err="1"/>
              <a:t>Fundamental</a:t>
            </a:r>
            <a:r>
              <a:rPr lang="fr-FR" dirty="0"/>
              <a:t> </a:t>
            </a:r>
            <a:r>
              <a:rPr lang="fr-FR" dirty="0" err="1"/>
              <a:t>role</a:t>
            </a:r>
            <a:r>
              <a:rPr lang="fr-FR" dirty="0"/>
              <a:t> of </a:t>
            </a:r>
            <a:r>
              <a:rPr lang="fr-FR" dirty="0" err="1"/>
              <a:t>metaphors</a:t>
            </a:r>
            <a:r>
              <a:rPr lang="fr-FR" dirty="0"/>
              <a:t> in </a:t>
            </a:r>
            <a:r>
              <a:rPr lang="fr-FR" dirty="0" err="1"/>
              <a:t>our</a:t>
            </a:r>
            <a:r>
              <a:rPr lang="fr-FR" dirty="0"/>
              <a:t> perception and </a:t>
            </a:r>
            <a:r>
              <a:rPr lang="fr-FR" dirty="0" err="1"/>
              <a:t>comprehension</a:t>
            </a:r>
            <a:r>
              <a:rPr lang="fr-FR" dirty="0"/>
              <a:t> of the world</a:t>
            </a:r>
          </a:p>
          <a:p>
            <a:pPr lvl="3"/>
            <a:r>
              <a:rPr lang="fr-FR" dirty="0" err="1"/>
              <a:t>Models</a:t>
            </a:r>
            <a:r>
              <a:rPr lang="fr-FR" dirty="0"/>
              <a:t> </a:t>
            </a:r>
            <a:r>
              <a:rPr lang="fr-FR" dirty="0" err="1" smtClean="0"/>
              <a:t>explaining</a:t>
            </a:r>
            <a:r>
              <a:rPr lang="fr-FR" dirty="0" smtClean="0"/>
              <a:t> </a:t>
            </a:r>
            <a:r>
              <a:rPr lang="fr-FR" dirty="0"/>
              <a:t>how </a:t>
            </a:r>
            <a:r>
              <a:rPr lang="fr-FR" dirty="0" err="1"/>
              <a:t>metaphors</a:t>
            </a:r>
            <a:r>
              <a:rPr lang="fr-FR" dirty="0"/>
              <a:t> </a:t>
            </a:r>
            <a:r>
              <a:rPr lang="fr-FR" dirty="0" err="1"/>
              <a:t>can</a:t>
            </a:r>
            <a:r>
              <a:rPr lang="fr-FR" dirty="0"/>
              <a:t> frame </a:t>
            </a:r>
            <a:r>
              <a:rPr lang="fr-FR" dirty="0" err="1"/>
              <a:t>political</a:t>
            </a:r>
            <a:r>
              <a:rPr lang="fr-FR" dirty="0"/>
              <a:t> issues and </a:t>
            </a:r>
            <a:r>
              <a:rPr lang="fr-FR" dirty="0" err="1"/>
              <a:t>shape</a:t>
            </a:r>
            <a:r>
              <a:rPr lang="fr-FR" dirty="0"/>
              <a:t> the perception and </a:t>
            </a:r>
            <a:r>
              <a:rPr lang="fr-FR" dirty="0" err="1"/>
              <a:t>comprehension</a:t>
            </a:r>
            <a:r>
              <a:rPr lang="fr-FR" dirty="0"/>
              <a:t> </a:t>
            </a:r>
            <a:r>
              <a:rPr lang="fr-FR" dirty="0" smtClean="0"/>
              <a:t>of </a:t>
            </a:r>
            <a:r>
              <a:rPr lang="fr-FR" dirty="0" err="1"/>
              <a:t>these</a:t>
            </a:r>
            <a:r>
              <a:rPr lang="fr-FR" dirty="0"/>
              <a:t> issues by the public </a:t>
            </a:r>
            <a:r>
              <a:rPr lang="fr-FR" dirty="0" smtClean="0"/>
              <a:t>opinion (strict </a:t>
            </a:r>
            <a:r>
              <a:rPr lang="fr-FR" dirty="0" err="1" smtClean="0"/>
              <a:t>father</a:t>
            </a:r>
            <a:r>
              <a:rPr lang="fr-FR" dirty="0" smtClean="0"/>
              <a:t> &gt;&lt; </a:t>
            </a:r>
            <a:r>
              <a:rPr lang="fr-FR" dirty="0" err="1" smtClean="0"/>
              <a:t>nurturent</a:t>
            </a:r>
            <a:r>
              <a:rPr lang="fr-FR" dirty="0" smtClean="0"/>
              <a:t> parent).</a:t>
            </a:r>
          </a:p>
          <a:p>
            <a:pPr lvl="2"/>
            <a:r>
              <a:rPr lang="fr-FR" dirty="0" err="1"/>
              <a:t>Critical</a:t>
            </a:r>
            <a:r>
              <a:rPr lang="fr-FR" dirty="0"/>
              <a:t> </a:t>
            </a:r>
            <a:r>
              <a:rPr lang="fr-FR" dirty="0" err="1"/>
              <a:t>discourse</a:t>
            </a:r>
            <a:r>
              <a:rPr lang="fr-FR" dirty="0"/>
              <a:t> </a:t>
            </a:r>
            <a:r>
              <a:rPr lang="fr-FR" dirty="0" err="1"/>
              <a:t>analysis</a:t>
            </a:r>
            <a:endParaRPr lang="fr-FR" dirty="0"/>
          </a:p>
          <a:p>
            <a:pPr lvl="3"/>
            <a:r>
              <a:rPr lang="fr-FR" dirty="0" err="1"/>
              <a:t>Metaphors</a:t>
            </a:r>
            <a:r>
              <a:rPr lang="fr-FR" dirty="0"/>
              <a:t> = important </a:t>
            </a:r>
            <a:r>
              <a:rPr lang="fr-FR" dirty="0" err="1"/>
              <a:t>rhetorical</a:t>
            </a:r>
            <a:r>
              <a:rPr lang="fr-FR" dirty="0"/>
              <a:t> </a:t>
            </a:r>
            <a:r>
              <a:rPr lang="fr-FR" dirty="0" err="1"/>
              <a:t>tools</a:t>
            </a:r>
            <a:endParaRPr lang="fr-FR" dirty="0"/>
          </a:p>
          <a:p>
            <a:pPr lvl="4"/>
            <a:r>
              <a:rPr lang="fr-FR" dirty="0" err="1"/>
              <a:t>Especially</a:t>
            </a:r>
            <a:r>
              <a:rPr lang="fr-FR" dirty="0"/>
              <a:t> in </a:t>
            </a:r>
            <a:r>
              <a:rPr lang="fr-FR" dirty="0" err="1"/>
              <a:t>political</a:t>
            </a:r>
            <a:r>
              <a:rPr lang="fr-FR" dirty="0"/>
              <a:t> </a:t>
            </a:r>
            <a:r>
              <a:rPr lang="fr-FR" dirty="0" err="1"/>
              <a:t>discourse</a:t>
            </a:r>
            <a:endParaRPr lang="fr-FR" dirty="0"/>
          </a:p>
          <a:p>
            <a:pPr lvl="3"/>
            <a:endParaRPr lang="fr-FR" dirty="0"/>
          </a:p>
          <a:p>
            <a:pPr lvl="2"/>
            <a:endParaRPr lang="en-US" dirty="0" smtClean="0"/>
          </a:p>
          <a:p>
            <a:pPr lvl="2"/>
            <a:endParaRPr lang="en-US" dirty="0" smtClean="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3</a:t>
            </a:fld>
            <a:endParaRPr lang="fr-FR" sz="2000"/>
          </a:p>
        </p:txBody>
      </p:sp>
    </p:spTree>
    <p:extLst>
      <p:ext uri="{BB962C8B-B14F-4D97-AF65-F5344CB8AC3E}">
        <p14:creationId xmlns:p14="http://schemas.microsoft.com/office/powerpoint/2010/main" val="303305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linds(horizontal)">
                                      <p:cBhvr>
                                        <p:cTn id="29" dur="500"/>
                                        <p:tgtEl>
                                          <p:spTgt spid="4">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linds(horizontal)">
                                      <p:cBhvr>
                                        <p:cTn id="32" dur="500"/>
                                        <p:tgtEl>
                                          <p:spTgt spid="4">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blinds(horizontal)">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fontScale="90000"/>
          </a:bodyPr>
          <a:lstStyle/>
          <a:p>
            <a:r>
              <a:rPr lang="en-US" dirty="0" smtClean="0"/>
              <a:t>General harvest – Free description task</a:t>
            </a:r>
            <a:br>
              <a:rPr lang="en-US" dirty="0" smtClean="0"/>
            </a:br>
            <a:r>
              <a:rPr lang="en-US" dirty="0" smtClean="0"/>
              <a:t>(post-test) </a:t>
            </a:r>
            <a:endParaRPr lang="en-US" dirty="0"/>
          </a:p>
        </p:txBody>
      </p:sp>
      <p:sp>
        <p:nvSpPr>
          <p:cNvPr id="4" name="Espace réservé du contenu 3"/>
          <p:cNvSpPr>
            <a:spLocks noGrp="1"/>
          </p:cNvSpPr>
          <p:nvPr>
            <p:ph idx="1"/>
          </p:nvPr>
        </p:nvSpPr>
        <p:spPr>
          <a:xfrm>
            <a:off x="457200" y="1446953"/>
            <a:ext cx="8498824" cy="4525963"/>
          </a:xfrm>
        </p:spPr>
        <p:txBody>
          <a:bodyPr>
            <a:noAutofit/>
          </a:bodyPr>
          <a:lstStyle/>
          <a:p>
            <a:r>
              <a:rPr lang="en-US" dirty="0" smtClean="0"/>
              <a:t>No effect anymore between groups </a:t>
            </a:r>
          </a:p>
          <a:p>
            <a:pPr lvl="1"/>
            <a:r>
              <a:rPr lang="en-US" dirty="0" smtClean="0"/>
              <a:t>One-way ANOVA: (F</a:t>
            </a:r>
            <a:r>
              <a:rPr lang="en-US" baseline="-25000" dirty="0" smtClean="0"/>
              <a:t>(3.295)</a:t>
            </a:r>
            <a:r>
              <a:rPr lang="en-US" dirty="0" smtClean="0"/>
              <a:t>=.346. p=.792)</a:t>
            </a:r>
          </a:p>
          <a:p>
            <a:r>
              <a:rPr lang="en-US" dirty="0" smtClean="0"/>
              <a:t>Mean length decreases </a:t>
            </a:r>
          </a:p>
          <a:p>
            <a:pPr lvl="1"/>
            <a:r>
              <a:rPr lang="en-US" dirty="0" smtClean="0"/>
              <a:t>Effect </a:t>
            </a:r>
            <a:r>
              <a:rPr lang="en-US" dirty="0"/>
              <a:t>is globally </a:t>
            </a:r>
            <a:r>
              <a:rPr lang="en-US" dirty="0" smtClean="0"/>
              <a:t>significant: </a:t>
            </a:r>
            <a:r>
              <a:rPr lang="en-US" dirty="0"/>
              <a:t>(t</a:t>
            </a:r>
            <a:r>
              <a:rPr lang="en-US" baseline="-25000" dirty="0"/>
              <a:t>(1,299)</a:t>
            </a:r>
            <a:r>
              <a:rPr lang="en-US" dirty="0"/>
              <a:t>=7.833, p &lt; </a:t>
            </a:r>
            <a:r>
              <a:rPr lang="en-US" dirty="0" smtClean="0"/>
              <a:t>.0001</a:t>
            </a:r>
            <a:r>
              <a:rPr lang="en-US" dirty="0"/>
              <a:t>)</a:t>
            </a:r>
            <a:r>
              <a:rPr lang="fr-FR" dirty="0" smtClean="0">
                <a:effectLst/>
              </a:rPr>
              <a:t> </a:t>
            </a:r>
            <a:endParaRPr lang="en-US" dirty="0" smtClean="0"/>
          </a:p>
          <a:p>
            <a:pPr lvl="1"/>
            <a:r>
              <a:rPr lang="en-US" dirty="0" smtClean="0"/>
              <a:t>Paired </a:t>
            </a:r>
            <a:r>
              <a:rPr lang="en-US" dirty="0"/>
              <a:t>t-</a:t>
            </a:r>
            <a:r>
              <a:rPr lang="en-US" dirty="0" smtClean="0"/>
              <a:t>test: indicate </a:t>
            </a:r>
            <a:r>
              <a:rPr lang="en-US" dirty="0"/>
              <a:t>this decreasing tendency is significant for all the conditions as </a:t>
            </a:r>
            <a:r>
              <a:rPr lang="en-US" dirty="0" smtClean="0"/>
              <a:t>well</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30</a:t>
            </a:fld>
            <a:endParaRPr lang="fr-FR" sz="2000"/>
          </a:p>
        </p:txBody>
      </p:sp>
      <p:graphicFrame>
        <p:nvGraphicFramePr>
          <p:cNvPr id="7" name="Objet 6"/>
          <p:cNvGraphicFramePr>
            <a:graphicFrameLocks noChangeAspect="1"/>
          </p:cNvGraphicFramePr>
          <p:nvPr>
            <p:extLst>
              <p:ext uri="{D42A27DB-BD31-4B8C-83A1-F6EECF244321}">
                <p14:modId xmlns:p14="http://schemas.microsoft.com/office/powerpoint/2010/main" val="2900007354"/>
              </p:ext>
            </p:extLst>
          </p:nvPr>
        </p:nvGraphicFramePr>
        <p:xfrm>
          <a:off x="249110" y="4666806"/>
          <a:ext cx="9258309" cy="2210048"/>
        </p:xfrm>
        <a:graphic>
          <a:graphicData uri="http://schemas.openxmlformats.org/presentationml/2006/ole">
            <mc:AlternateContent xmlns:mc="http://schemas.openxmlformats.org/markup-compatibility/2006">
              <mc:Choice xmlns:v="urn:schemas-microsoft-com:vml" Requires="v">
                <p:oleObj spid="_x0000_s34832" name="Document" r:id="rId4" imgW="5905500" imgH="1409700" progId="Word.Document.12">
                  <p:embed/>
                </p:oleObj>
              </mc:Choice>
              <mc:Fallback>
                <p:oleObj name="Document" r:id="rId4" imgW="5905500" imgH="1409700" progId="Word.Document.12">
                  <p:embed/>
                  <p:pic>
                    <p:nvPicPr>
                      <p:cNvPr id="0" name=""/>
                      <p:cNvPicPr/>
                      <p:nvPr/>
                    </p:nvPicPr>
                    <p:blipFill>
                      <a:blip r:embed="rId5"/>
                      <a:stretch>
                        <a:fillRect/>
                      </a:stretch>
                    </p:blipFill>
                    <p:spPr>
                      <a:xfrm>
                        <a:off x="249110" y="4666806"/>
                        <a:ext cx="9258309" cy="2210048"/>
                      </a:xfrm>
                      <a:prstGeom prst="rect">
                        <a:avLst/>
                      </a:prstGeom>
                    </p:spPr>
                  </p:pic>
                </p:oleObj>
              </mc:Fallback>
            </mc:AlternateContent>
          </a:graphicData>
        </a:graphic>
      </p:graphicFrame>
    </p:spTree>
    <p:extLst>
      <p:ext uri="{BB962C8B-B14F-4D97-AF65-F5344CB8AC3E}">
        <p14:creationId xmlns:p14="http://schemas.microsoft.com/office/powerpoint/2010/main" val="3274361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(2) </a:t>
            </a:r>
            <a:r>
              <a:rPr lang="fr-FR" dirty="0" err="1"/>
              <a:t>Length</a:t>
            </a:r>
            <a:r>
              <a:rPr lang="fr-FR" dirty="0"/>
              <a:t> of descriptions (</a:t>
            </a:r>
            <a:r>
              <a:rPr lang="fr-FR" dirty="0" err="1" smtClean="0"/>
              <a:t>pre+post</a:t>
            </a:r>
            <a:r>
              <a:rPr lang="fr-FR" dirty="0" smtClean="0"/>
              <a:t>)</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mtClean="0"/>
              <a:t>31</a:t>
            </a:fld>
            <a:endParaRPr lang="fr-FR"/>
          </a:p>
        </p:txBody>
      </p:sp>
      <p:graphicFrame>
        <p:nvGraphicFramePr>
          <p:cNvPr id="4" name="Graphique 3"/>
          <p:cNvGraphicFramePr>
            <a:graphicFrameLocks/>
          </p:cNvGraphicFramePr>
          <p:nvPr>
            <p:extLst>
              <p:ext uri="{D42A27DB-BD31-4B8C-83A1-F6EECF244321}">
                <p14:modId xmlns:p14="http://schemas.microsoft.com/office/powerpoint/2010/main" val="2496583764"/>
              </p:ext>
            </p:extLst>
          </p:nvPr>
        </p:nvGraphicFramePr>
        <p:xfrm>
          <a:off x="1693504" y="1873354"/>
          <a:ext cx="5827172"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0643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a:bodyPr>
          <a:lstStyle/>
          <a:p>
            <a:r>
              <a:rPr lang="en-US" dirty="0" smtClean="0"/>
              <a:t>Linguistic analysis</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smtClean="0"/>
              <a:t>Free description task</a:t>
            </a:r>
          </a:p>
          <a:p>
            <a:r>
              <a:rPr lang="en-US" dirty="0" smtClean="0"/>
              <a:t>Linguistic analysis</a:t>
            </a:r>
            <a:endParaRPr lang="en-US" dirty="0" smtClean="0"/>
          </a:p>
          <a:p>
            <a:pPr marL="914400" lvl="2" indent="0">
              <a:buNone/>
            </a:pPr>
            <a:r>
              <a:rPr lang="en-US" dirty="0" smtClean="0"/>
              <a:t>1</a:t>
            </a:r>
            <a:r>
              <a:rPr lang="en-US" dirty="0" smtClean="0">
                <a:solidFill>
                  <a:srgbClr val="000000"/>
                </a:solidFill>
              </a:rPr>
              <a:t>) Length of the productions</a:t>
            </a:r>
          </a:p>
          <a:p>
            <a:pPr marL="914400" lvl="2" indent="0">
              <a:buNone/>
            </a:pPr>
            <a:r>
              <a:rPr lang="en-US" dirty="0" smtClean="0">
                <a:solidFill>
                  <a:schemeClr val="accent2">
                    <a:lumMod val="75000"/>
                  </a:schemeClr>
                </a:solidFill>
              </a:rPr>
              <a:t>2) Lexical influence of the experimental text</a:t>
            </a:r>
          </a:p>
          <a:p>
            <a:pPr marL="914400" lvl="2" indent="0">
              <a:buNone/>
            </a:pPr>
            <a:r>
              <a:rPr lang="en-US" dirty="0" smtClean="0"/>
              <a:t>3) Keyword analysis</a:t>
            </a:r>
          </a:p>
          <a:p>
            <a:pPr marL="914400" lvl="2" indent="0">
              <a:buNone/>
            </a:pPr>
            <a:r>
              <a:rPr lang="en-US" dirty="0" smtClean="0"/>
              <a:t>4) Corpus-based content analysis</a:t>
            </a:r>
          </a:p>
          <a:p>
            <a:pPr marL="914400" lvl="2" indent="0">
              <a:buNone/>
            </a:pPr>
            <a:endParaRPr lang="en-US" i="1" dirty="0"/>
          </a:p>
          <a:p>
            <a:pPr marL="457200" lvl="1" indent="0">
              <a:buNone/>
            </a:pP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32</a:t>
            </a:fld>
            <a:endParaRPr lang="fr-FR" sz="2000"/>
          </a:p>
        </p:txBody>
      </p:sp>
    </p:spTree>
    <p:extLst>
      <p:ext uri="{BB962C8B-B14F-4D97-AF65-F5344CB8AC3E}">
        <p14:creationId xmlns:p14="http://schemas.microsoft.com/office/powerpoint/2010/main" val="317810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fontScale="90000"/>
          </a:bodyPr>
          <a:lstStyle/>
          <a:p>
            <a:r>
              <a:rPr lang="en-US" dirty="0" smtClean="0"/>
              <a:t>General harvest – Lexical influence</a:t>
            </a:r>
            <a:br>
              <a:rPr lang="en-US" dirty="0" smtClean="0"/>
            </a:br>
            <a:r>
              <a:rPr lang="en-US" dirty="0" smtClean="0"/>
              <a:t>(pre-test) </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a:t>L</a:t>
            </a:r>
            <a:r>
              <a:rPr lang="en-US" dirty="0" smtClean="0"/>
              <a:t>exical </a:t>
            </a:r>
            <a:r>
              <a:rPr lang="en-US" dirty="0"/>
              <a:t>overlap between the experimental text and the free </a:t>
            </a:r>
            <a:r>
              <a:rPr lang="en-US" dirty="0" smtClean="0"/>
              <a:t>descriptions</a:t>
            </a:r>
          </a:p>
          <a:p>
            <a:pPr lvl="1"/>
            <a:r>
              <a:rPr lang="en-US" dirty="0" smtClean="0"/>
              <a:t>N. of </a:t>
            </a:r>
            <a:r>
              <a:rPr lang="en-US" dirty="0"/>
              <a:t>similar lexical items </a:t>
            </a:r>
            <a:r>
              <a:rPr lang="en-US" dirty="0" smtClean="0"/>
              <a:t>/ Total N. </a:t>
            </a:r>
            <a:r>
              <a:rPr lang="en-US" dirty="0"/>
              <a:t>of </a:t>
            </a:r>
            <a:r>
              <a:rPr lang="en-US" dirty="0" smtClean="0"/>
              <a:t>words</a:t>
            </a:r>
          </a:p>
          <a:p>
            <a:r>
              <a:rPr lang="en-US" dirty="0" smtClean="0"/>
              <a:t>One-way ANOVA:</a:t>
            </a:r>
          </a:p>
          <a:p>
            <a:pPr lvl="1"/>
            <a:r>
              <a:rPr lang="en-US" dirty="0" smtClean="0"/>
              <a:t>Statistically significant differences between the groups: </a:t>
            </a:r>
            <a:r>
              <a:rPr lang="en-US" dirty="0"/>
              <a:t>(F</a:t>
            </a:r>
            <a:r>
              <a:rPr lang="en-US" baseline="-25000" dirty="0"/>
              <a:t>(3,489)</a:t>
            </a:r>
            <a:r>
              <a:rPr lang="en-US" dirty="0"/>
              <a:t>= 6.502, p &lt; .001</a:t>
            </a:r>
            <a:r>
              <a:rPr lang="en-US" dirty="0" smtClean="0"/>
              <a:t>)</a:t>
            </a:r>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33</a:t>
            </a:fld>
            <a:endParaRPr lang="fr-FR" sz="2000"/>
          </a:p>
        </p:txBody>
      </p:sp>
      <p:graphicFrame>
        <p:nvGraphicFramePr>
          <p:cNvPr id="6" name="Objet 5"/>
          <p:cNvGraphicFramePr>
            <a:graphicFrameLocks noChangeAspect="1"/>
          </p:cNvGraphicFramePr>
          <p:nvPr>
            <p:extLst>
              <p:ext uri="{D42A27DB-BD31-4B8C-83A1-F6EECF244321}">
                <p14:modId xmlns:p14="http://schemas.microsoft.com/office/powerpoint/2010/main" val="3543977450"/>
              </p:ext>
            </p:extLst>
          </p:nvPr>
        </p:nvGraphicFramePr>
        <p:xfrm>
          <a:off x="132148" y="4563427"/>
          <a:ext cx="9458817" cy="2522351"/>
        </p:xfrm>
        <a:graphic>
          <a:graphicData uri="http://schemas.openxmlformats.org/presentationml/2006/ole">
            <mc:AlternateContent xmlns:mc="http://schemas.openxmlformats.org/markup-compatibility/2006">
              <mc:Choice xmlns:v="urn:schemas-microsoft-com:vml" Requires="v">
                <p:oleObj spid="_x0000_s35855" name="Document" r:id="rId4" imgW="5905500" imgH="1574800" progId="Word.Document.12">
                  <p:embed/>
                </p:oleObj>
              </mc:Choice>
              <mc:Fallback>
                <p:oleObj name="Document" r:id="rId4" imgW="5905500" imgH="1574800" progId="Word.Document.12">
                  <p:embed/>
                  <p:pic>
                    <p:nvPicPr>
                      <p:cNvPr id="0" name=""/>
                      <p:cNvPicPr/>
                      <p:nvPr/>
                    </p:nvPicPr>
                    <p:blipFill>
                      <a:blip r:embed="rId5"/>
                      <a:stretch>
                        <a:fillRect/>
                      </a:stretch>
                    </p:blipFill>
                    <p:spPr>
                      <a:xfrm>
                        <a:off x="132148" y="4563427"/>
                        <a:ext cx="9458817" cy="2522351"/>
                      </a:xfrm>
                      <a:prstGeom prst="rect">
                        <a:avLst/>
                      </a:prstGeom>
                    </p:spPr>
                  </p:pic>
                </p:oleObj>
              </mc:Fallback>
            </mc:AlternateContent>
          </a:graphicData>
        </a:graphic>
      </p:graphicFrame>
    </p:spTree>
    <p:extLst>
      <p:ext uri="{BB962C8B-B14F-4D97-AF65-F5344CB8AC3E}">
        <p14:creationId xmlns:p14="http://schemas.microsoft.com/office/powerpoint/2010/main" val="3314379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(3) Lexical influence of the input (</a:t>
            </a:r>
            <a:r>
              <a:rPr lang="fr-FR" dirty="0" err="1" smtClean="0"/>
              <a:t>pre</a:t>
            </a:r>
            <a:r>
              <a:rPr lang="fr-FR" dirty="0" smtClean="0"/>
              <a:t>)</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mtClean="0"/>
              <a:t>34</a:t>
            </a:fld>
            <a:endParaRPr lang="fr-FR"/>
          </a:p>
        </p:txBody>
      </p:sp>
      <p:graphicFrame>
        <p:nvGraphicFramePr>
          <p:cNvPr id="5" name="Graphique 4"/>
          <p:cNvGraphicFramePr>
            <a:graphicFrameLocks/>
          </p:cNvGraphicFramePr>
          <p:nvPr>
            <p:extLst>
              <p:ext uri="{D42A27DB-BD31-4B8C-83A1-F6EECF244321}">
                <p14:modId xmlns:p14="http://schemas.microsoft.com/office/powerpoint/2010/main" val="1370123823"/>
              </p:ext>
            </p:extLst>
          </p:nvPr>
        </p:nvGraphicFramePr>
        <p:xfrm>
          <a:off x="1807400" y="1910162"/>
          <a:ext cx="5555659" cy="4071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4198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fontScale="90000"/>
          </a:bodyPr>
          <a:lstStyle/>
          <a:p>
            <a:r>
              <a:rPr lang="en-US" dirty="0" smtClean="0"/>
              <a:t>General harvest – Lexical influence</a:t>
            </a:r>
            <a:br>
              <a:rPr lang="en-US" dirty="0" smtClean="0"/>
            </a:br>
            <a:r>
              <a:rPr lang="en-US" dirty="0" smtClean="0"/>
              <a:t>(post-test) </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smtClean="0"/>
              <a:t>Lexical </a:t>
            </a:r>
            <a:r>
              <a:rPr lang="en-US" dirty="0"/>
              <a:t>influence of the text </a:t>
            </a:r>
            <a:r>
              <a:rPr lang="en-US" dirty="0" smtClean="0"/>
              <a:t>disappears in the post-test</a:t>
            </a:r>
          </a:p>
          <a:p>
            <a:r>
              <a:rPr lang="en-US" dirty="0" smtClean="0"/>
              <a:t>One</a:t>
            </a:r>
            <a:r>
              <a:rPr lang="en-US" dirty="0"/>
              <a:t>-way </a:t>
            </a:r>
            <a:r>
              <a:rPr lang="en-US" dirty="0" smtClean="0"/>
              <a:t>ANOVA:</a:t>
            </a:r>
          </a:p>
          <a:p>
            <a:pPr lvl="1"/>
            <a:r>
              <a:rPr lang="en-US" dirty="0" smtClean="0"/>
              <a:t>No statistically significant </a:t>
            </a:r>
            <a:r>
              <a:rPr lang="en-US" dirty="0"/>
              <a:t>differences between the </a:t>
            </a:r>
            <a:r>
              <a:rPr lang="en-US" dirty="0" smtClean="0"/>
              <a:t>group anymore: (F</a:t>
            </a:r>
            <a:r>
              <a:rPr lang="en-US" baseline="-25000" dirty="0" smtClean="0"/>
              <a:t>(3,295)</a:t>
            </a:r>
            <a:r>
              <a:rPr lang="en-US" dirty="0" smtClean="0"/>
              <a:t>= .922, p=.430.)</a:t>
            </a:r>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35</a:t>
            </a:fld>
            <a:endParaRPr lang="fr-FR" sz="2000"/>
          </a:p>
        </p:txBody>
      </p:sp>
      <p:graphicFrame>
        <p:nvGraphicFramePr>
          <p:cNvPr id="7" name="Objet 6"/>
          <p:cNvGraphicFramePr>
            <a:graphicFrameLocks noChangeAspect="1"/>
          </p:cNvGraphicFramePr>
          <p:nvPr>
            <p:extLst>
              <p:ext uri="{D42A27DB-BD31-4B8C-83A1-F6EECF244321}">
                <p14:modId xmlns:p14="http://schemas.microsoft.com/office/powerpoint/2010/main" val="1727749245"/>
              </p:ext>
            </p:extLst>
          </p:nvPr>
        </p:nvGraphicFramePr>
        <p:xfrm>
          <a:off x="132148" y="4511334"/>
          <a:ext cx="9403174" cy="2507513"/>
        </p:xfrm>
        <a:graphic>
          <a:graphicData uri="http://schemas.openxmlformats.org/presentationml/2006/ole">
            <mc:AlternateContent xmlns:mc="http://schemas.openxmlformats.org/markup-compatibility/2006">
              <mc:Choice xmlns:v="urn:schemas-microsoft-com:vml" Requires="v">
                <p:oleObj spid="_x0000_s36879" name="Document" r:id="rId4" imgW="5905500" imgH="1574800" progId="Word.Document.12">
                  <p:embed/>
                </p:oleObj>
              </mc:Choice>
              <mc:Fallback>
                <p:oleObj name="Document" r:id="rId4" imgW="5905500" imgH="1574800" progId="Word.Document.12">
                  <p:embed/>
                  <p:pic>
                    <p:nvPicPr>
                      <p:cNvPr id="0" name=""/>
                      <p:cNvPicPr/>
                      <p:nvPr/>
                    </p:nvPicPr>
                    <p:blipFill>
                      <a:blip r:embed="rId5"/>
                      <a:stretch>
                        <a:fillRect/>
                      </a:stretch>
                    </p:blipFill>
                    <p:spPr>
                      <a:xfrm>
                        <a:off x="132148" y="4511334"/>
                        <a:ext cx="9403174" cy="2507513"/>
                      </a:xfrm>
                      <a:prstGeom prst="rect">
                        <a:avLst/>
                      </a:prstGeom>
                    </p:spPr>
                  </p:pic>
                </p:oleObj>
              </mc:Fallback>
            </mc:AlternateContent>
          </a:graphicData>
        </a:graphic>
      </p:graphicFrame>
    </p:spTree>
    <p:extLst>
      <p:ext uri="{BB962C8B-B14F-4D97-AF65-F5344CB8AC3E}">
        <p14:creationId xmlns:p14="http://schemas.microsoft.com/office/powerpoint/2010/main" val="480958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(4) </a:t>
            </a:r>
            <a:r>
              <a:rPr lang="fr-FR" dirty="0"/>
              <a:t>Lexical influence of the input (</a:t>
            </a:r>
            <a:r>
              <a:rPr lang="fr-FR" dirty="0" err="1" smtClean="0"/>
              <a:t>pre</a:t>
            </a:r>
            <a:r>
              <a:rPr lang="fr-FR" dirty="0" smtClean="0"/>
              <a:t>+ post)</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mtClean="0"/>
              <a:t>36</a:t>
            </a:fld>
            <a:endParaRPr lang="fr-FR"/>
          </a:p>
        </p:txBody>
      </p:sp>
      <p:graphicFrame>
        <p:nvGraphicFramePr>
          <p:cNvPr id="6" name="Graphique 5"/>
          <p:cNvGraphicFramePr>
            <a:graphicFrameLocks/>
          </p:cNvGraphicFramePr>
          <p:nvPr>
            <p:extLst>
              <p:ext uri="{D42A27DB-BD31-4B8C-83A1-F6EECF244321}">
                <p14:modId xmlns:p14="http://schemas.microsoft.com/office/powerpoint/2010/main" val="215533378"/>
              </p:ext>
            </p:extLst>
          </p:nvPr>
        </p:nvGraphicFramePr>
        <p:xfrm>
          <a:off x="1325351" y="1638006"/>
          <a:ext cx="6700383" cy="4718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8131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a:bodyPr>
          <a:lstStyle/>
          <a:p>
            <a:r>
              <a:rPr lang="en-US" dirty="0" smtClean="0"/>
              <a:t>Linguistic analysis</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smtClean="0"/>
              <a:t>Free description task</a:t>
            </a:r>
          </a:p>
          <a:p>
            <a:r>
              <a:rPr lang="en-US" dirty="0" smtClean="0"/>
              <a:t>Linguistic analysis</a:t>
            </a:r>
            <a:endParaRPr lang="en-US" dirty="0" smtClean="0"/>
          </a:p>
          <a:p>
            <a:pPr marL="914400" lvl="2" indent="0">
              <a:buNone/>
            </a:pPr>
            <a:r>
              <a:rPr lang="en-US" dirty="0" smtClean="0"/>
              <a:t>1) Length of the productions</a:t>
            </a:r>
          </a:p>
          <a:p>
            <a:pPr marL="914400" lvl="2" indent="0">
              <a:buNone/>
            </a:pPr>
            <a:r>
              <a:rPr lang="en-US" dirty="0" smtClean="0"/>
              <a:t>2) Lexical influence of the experimental text</a:t>
            </a:r>
          </a:p>
          <a:p>
            <a:pPr marL="914400" lvl="2" indent="0">
              <a:buNone/>
            </a:pPr>
            <a:r>
              <a:rPr lang="en-US" dirty="0" smtClean="0">
                <a:solidFill>
                  <a:srgbClr val="953735"/>
                </a:solidFill>
              </a:rPr>
              <a:t>3) Keyword analysis</a:t>
            </a:r>
          </a:p>
          <a:p>
            <a:pPr marL="914400" lvl="2" indent="0">
              <a:buNone/>
            </a:pPr>
            <a:r>
              <a:rPr lang="en-US" dirty="0" smtClean="0"/>
              <a:t>4) Corpus-based content analysis</a:t>
            </a:r>
          </a:p>
          <a:p>
            <a:pPr marL="914400" lvl="2" indent="0">
              <a:buNone/>
            </a:pPr>
            <a:endParaRPr lang="en-US" i="1" dirty="0"/>
          </a:p>
          <a:p>
            <a:pPr marL="457200" lvl="1" indent="0">
              <a:buNone/>
            </a:pP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37</a:t>
            </a:fld>
            <a:endParaRPr lang="fr-FR" sz="2000"/>
          </a:p>
        </p:txBody>
      </p:sp>
    </p:spTree>
    <p:extLst>
      <p:ext uri="{BB962C8B-B14F-4D97-AF65-F5344CB8AC3E}">
        <p14:creationId xmlns:p14="http://schemas.microsoft.com/office/powerpoint/2010/main" val="317810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Linguistic</a:t>
            </a:r>
            <a:r>
              <a:rPr lang="fr-FR" dirty="0" smtClean="0"/>
              <a:t> </a:t>
            </a:r>
            <a:r>
              <a:rPr lang="fr-FR" dirty="0" err="1" smtClean="0"/>
              <a:t>analysis</a:t>
            </a:r>
            <a:endParaRPr lang="fr-FR" dirty="0"/>
          </a:p>
        </p:txBody>
      </p:sp>
      <p:sp>
        <p:nvSpPr>
          <p:cNvPr id="3" name="Espace réservé du contenu 2"/>
          <p:cNvSpPr>
            <a:spLocks noGrp="1"/>
          </p:cNvSpPr>
          <p:nvPr>
            <p:ph idx="1"/>
          </p:nvPr>
        </p:nvSpPr>
        <p:spPr/>
        <p:txBody>
          <a:bodyPr/>
          <a:lstStyle/>
          <a:p>
            <a:r>
              <a:rPr lang="fr-FR" dirty="0" err="1" smtClean="0"/>
              <a:t>Deconstructing</a:t>
            </a:r>
            <a:r>
              <a:rPr lang="fr-FR" dirty="0" smtClean="0"/>
              <a:t> the </a:t>
            </a:r>
            <a:r>
              <a:rPr lang="fr-FR" dirty="0" err="1" smtClean="0"/>
              <a:t>Tetris</a:t>
            </a:r>
            <a:endParaRPr lang="fr-FR" dirty="0" smtClean="0"/>
          </a:p>
          <a:p>
            <a:pPr lvl="1"/>
            <a:r>
              <a:rPr lang="fr-FR" dirty="0" err="1" smtClean="0"/>
              <a:t>Tetris</a:t>
            </a:r>
            <a:r>
              <a:rPr lang="fr-FR" dirty="0" smtClean="0"/>
              <a:t> </a:t>
            </a:r>
            <a:r>
              <a:rPr lang="fr-FR" dirty="0" err="1" smtClean="0"/>
              <a:t>is</a:t>
            </a:r>
            <a:r>
              <a:rPr lang="fr-FR" dirty="0" smtClean="0"/>
              <a:t> a </a:t>
            </a:r>
            <a:r>
              <a:rPr lang="fr-FR" dirty="0" err="1" smtClean="0">
                <a:solidFill>
                  <a:srgbClr val="C0504D"/>
                </a:solidFill>
              </a:rPr>
              <a:t>game</a:t>
            </a:r>
            <a:endParaRPr lang="fr-FR" dirty="0" smtClean="0">
              <a:solidFill>
                <a:srgbClr val="C0504D"/>
              </a:solidFill>
            </a:endParaRPr>
          </a:p>
          <a:p>
            <a:pPr lvl="1"/>
            <a:r>
              <a:rPr lang="fr-FR" dirty="0" err="1" smtClean="0"/>
              <a:t>Tetris</a:t>
            </a:r>
            <a:r>
              <a:rPr lang="fr-FR" dirty="0" smtClean="0"/>
              <a:t> </a:t>
            </a:r>
            <a:r>
              <a:rPr lang="fr-FR" dirty="0" err="1" smtClean="0"/>
              <a:t>is</a:t>
            </a:r>
            <a:r>
              <a:rPr lang="fr-FR" dirty="0" smtClean="0"/>
              <a:t> a </a:t>
            </a:r>
            <a:r>
              <a:rPr lang="fr-FR" dirty="0" smtClean="0">
                <a:solidFill>
                  <a:srgbClr val="C0504D"/>
                </a:solidFill>
              </a:rPr>
              <a:t>puzzle </a:t>
            </a:r>
            <a:r>
              <a:rPr lang="fr-FR" dirty="0" err="1" smtClean="0">
                <a:solidFill>
                  <a:srgbClr val="C0504D"/>
                </a:solidFill>
              </a:rPr>
              <a:t>game</a:t>
            </a:r>
            <a:r>
              <a:rPr lang="fr-FR" dirty="0" smtClean="0">
                <a:solidFill>
                  <a:srgbClr val="C0504D"/>
                </a:solidFill>
              </a:rPr>
              <a:t> </a:t>
            </a:r>
            <a:r>
              <a:rPr lang="fr-FR" dirty="0" smtClean="0"/>
              <a:t>// </a:t>
            </a:r>
            <a:r>
              <a:rPr lang="fr-FR" dirty="0" err="1" smtClean="0"/>
              <a:t>complexity</a:t>
            </a:r>
            <a:r>
              <a:rPr lang="fr-FR" dirty="0" smtClean="0"/>
              <a:t> of the system</a:t>
            </a:r>
          </a:p>
          <a:p>
            <a:pPr lvl="1"/>
            <a:r>
              <a:rPr lang="fr-FR" dirty="0" err="1" smtClean="0"/>
              <a:t>Tetris</a:t>
            </a:r>
            <a:r>
              <a:rPr lang="fr-FR" dirty="0" smtClean="0"/>
              <a:t> </a:t>
            </a:r>
            <a:r>
              <a:rPr lang="fr-FR" dirty="0" err="1" smtClean="0"/>
              <a:t>includes</a:t>
            </a:r>
            <a:r>
              <a:rPr lang="fr-FR" dirty="0" smtClean="0"/>
              <a:t> </a:t>
            </a:r>
            <a:r>
              <a:rPr lang="fr-FR" dirty="0" err="1" smtClean="0">
                <a:solidFill>
                  <a:srgbClr val="C0504D"/>
                </a:solidFill>
              </a:rPr>
              <a:t>levels</a:t>
            </a:r>
            <a:r>
              <a:rPr lang="fr-FR" dirty="0" smtClean="0"/>
              <a:t> (// </a:t>
            </a:r>
            <a:r>
              <a:rPr lang="fr-FR" dirty="0" err="1" smtClean="0"/>
              <a:t>federal</a:t>
            </a:r>
            <a:r>
              <a:rPr lang="fr-FR" dirty="0" smtClean="0"/>
              <a:t> </a:t>
            </a:r>
            <a:r>
              <a:rPr lang="fr-FR" dirty="0" err="1" smtClean="0"/>
              <a:t>entities</a:t>
            </a:r>
            <a:r>
              <a:rPr lang="fr-FR" dirty="0" smtClean="0"/>
              <a:t>) and </a:t>
            </a:r>
            <a:r>
              <a:rPr lang="fr-FR" dirty="0" smtClean="0">
                <a:solidFill>
                  <a:srgbClr val="C0504D"/>
                </a:solidFill>
              </a:rPr>
              <a:t>blocks</a:t>
            </a:r>
            <a:r>
              <a:rPr lang="fr-FR" dirty="0" smtClean="0"/>
              <a:t> (// </a:t>
            </a:r>
            <a:r>
              <a:rPr lang="fr-FR" dirty="0" err="1" smtClean="0"/>
              <a:t>competences</a:t>
            </a:r>
            <a:r>
              <a:rPr lang="fr-FR" dirty="0" smtClean="0"/>
              <a:t>) </a:t>
            </a:r>
            <a:r>
              <a:rPr lang="fr-FR" dirty="0" err="1" smtClean="0"/>
              <a:t>moving</a:t>
            </a:r>
            <a:r>
              <a:rPr lang="fr-FR" dirty="0" smtClean="0"/>
              <a:t> </a:t>
            </a:r>
            <a:r>
              <a:rPr lang="fr-FR" dirty="0" err="1" smtClean="0"/>
              <a:t>between</a:t>
            </a:r>
            <a:r>
              <a:rPr lang="fr-FR" dirty="0" smtClean="0"/>
              <a:t> the </a:t>
            </a:r>
            <a:r>
              <a:rPr lang="fr-FR" dirty="0" err="1" smtClean="0"/>
              <a:t>different</a:t>
            </a:r>
            <a:r>
              <a:rPr lang="fr-FR" dirty="0" smtClean="0"/>
              <a:t> </a:t>
            </a:r>
            <a:r>
              <a:rPr lang="fr-FR" dirty="0" err="1" smtClean="0"/>
              <a:t>levels</a:t>
            </a:r>
            <a:r>
              <a:rPr lang="fr-FR" dirty="0" smtClean="0"/>
              <a:t> =&gt; construction </a:t>
            </a:r>
            <a:r>
              <a:rPr lang="fr-FR" dirty="0" err="1" smtClean="0"/>
              <a:t>domain</a:t>
            </a:r>
            <a:endParaRPr lang="fr-FR" dirty="0" smtClean="0"/>
          </a:p>
          <a:p>
            <a:pPr lvl="2"/>
            <a:r>
              <a:rPr lang="fr-FR" dirty="0" smtClean="0"/>
              <a:t>Construction of the </a:t>
            </a:r>
            <a:r>
              <a:rPr lang="fr-FR" dirty="0" err="1" smtClean="0"/>
              <a:t>lower</a:t>
            </a:r>
            <a:r>
              <a:rPr lang="fr-FR" dirty="0" smtClean="0"/>
              <a:t> </a:t>
            </a:r>
            <a:r>
              <a:rPr lang="fr-FR" dirty="0" err="1" smtClean="0"/>
              <a:t>level</a:t>
            </a:r>
            <a:endParaRPr lang="fr-FR" dirty="0" smtClean="0"/>
          </a:p>
          <a:p>
            <a:pPr lvl="2"/>
            <a:r>
              <a:rPr lang="fr-FR" dirty="0" err="1" smtClean="0"/>
              <a:t>Deconstruction</a:t>
            </a:r>
            <a:r>
              <a:rPr lang="fr-FR" dirty="0" smtClean="0"/>
              <a:t> of the </a:t>
            </a:r>
            <a:r>
              <a:rPr lang="fr-FR" dirty="0" err="1" smtClean="0"/>
              <a:t>upper</a:t>
            </a:r>
            <a:r>
              <a:rPr lang="fr-FR" dirty="0" smtClean="0"/>
              <a:t> </a:t>
            </a:r>
            <a:r>
              <a:rPr lang="fr-FR" dirty="0" err="1" smtClean="0"/>
              <a:t>level</a:t>
            </a:r>
            <a:endParaRPr lang="fr-FR" dirty="0" smtClean="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38</a:t>
            </a:fld>
            <a:endParaRPr lang="fr-FR"/>
          </a:p>
        </p:txBody>
      </p:sp>
    </p:spTree>
    <p:extLst>
      <p:ext uri="{BB962C8B-B14F-4D97-AF65-F5344CB8AC3E}">
        <p14:creationId xmlns:p14="http://schemas.microsoft.com/office/powerpoint/2010/main" val="388886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Linguistic</a:t>
            </a:r>
            <a:r>
              <a:rPr lang="fr-FR" dirty="0" smtClean="0"/>
              <a:t> </a:t>
            </a:r>
            <a:r>
              <a:rPr lang="fr-FR" dirty="0" err="1" smtClean="0"/>
              <a:t>analysis</a:t>
            </a:r>
            <a:endParaRPr lang="fr-FR" dirty="0"/>
          </a:p>
        </p:txBody>
      </p:sp>
      <p:sp>
        <p:nvSpPr>
          <p:cNvPr id="3" name="Espace réservé du contenu 2"/>
          <p:cNvSpPr>
            <a:spLocks noGrp="1"/>
          </p:cNvSpPr>
          <p:nvPr>
            <p:ph idx="1"/>
          </p:nvPr>
        </p:nvSpPr>
        <p:spPr/>
        <p:txBody>
          <a:bodyPr/>
          <a:lstStyle/>
          <a:p>
            <a:r>
              <a:rPr lang="fr-FR" dirty="0" err="1" smtClean="0"/>
              <a:t>Deconstructing</a:t>
            </a:r>
            <a:r>
              <a:rPr lang="fr-FR" dirty="0" smtClean="0"/>
              <a:t> the </a:t>
            </a:r>
            <a:r>
              <a:rPr lang="fr-FR" dirty="0" err="1" smtClean="0"/>
              <a:t>Tetris</a:t>
            </a:r>
            <a:r>
              <a:rPr lang="fr-FR" dirty="0" smtClean="0"/>
              <a:t>?</a:t>
            </a:r>
          </a:p>
          <a:p>
            <a:r>
              <a:rPr lang="fr-FR" dirty="0" smtClean="0"/>
              <a:t>Small-</a:t>
            </a:r>
            <a:r>
              <a:rPr lang="fr-FR" dirty="0" err="1" smtClean="0"/>
              <a:t>scale</a:t>
            </a:r>
            <a:r>
              <a:rPr lang="fr-FR" dirty="0" smtClean="0"/>
              <a:t> </a:t>
            </a:r>
            <a:r>
              <a:rPr lang="fr-FR" dirty="0" err="1" smtClean="0"/>
              <a:t>experiment</a:t>
            </a:r>
            <a:r>
              <a:rPr lang="fr-FR" dirty="0" smtClean="0"/>
              <a:t> to </a:t>
            </a:r>
            <a:r>
              <a:rPr lang="fr-FR" dirty="0" err="1" smtClean="0"/>
              <a:t>verify</a:t>
            </a:r>
            <a:r>
              <a:rPr lang="fr-FR" dirty="0" smtClean="0"/>
              <a:t> </a:t>
            </a:r>
            <a:r>
              <a:rPr lang="fr-FR" dirty="0" err="1" smtClean="0"/>
              <a:t>these</a:t>
            </a:r>
            <a:r>
              <a:rPr lang="fr-FR" dirty="0" smtClean="0"/>
              <a:t> implications </a:t>
            </a:r>
            <a:r>
              <a:rPr lang="fr-FR" dirty="0" err="1" smtClean="0"/>
              <a:t>among</a:t>
            </a:r>
            <a:r>
              <a:rPr lang="fr-FR" dirty="0" smtClean="0"/>
              <a:t> 86 </a:t>
            </a:r>
            <a:r>
              <a:rPr lang="fr-FR" dirty="0" err="1" smtClean="0"/>
              <a:t>citizens</a:t>
            </a:r>
            <a:endParaRPr lang="fr-FR" dirty="0" smtClean="0"/>
          </a:p>
          <a:p>
            <a:r>
              <a:rPr lang="fr-FR" dirty="0" smtClean="0"/>
              <a:t>Opinion on 8 </a:t>
            </a:r>
            <a:r>
              <a:rPr lang="fr-FR" dirty="0" err="1" smtClean="0"/>
              <a:t>statements</a:t>
            </a:r>
            <a:r>
              <a:rPr lang="fr-FR" dirty="0" smtClean="0"/>
              <a:t> (</a:t>
            </a:r>
            <a:r>
              <a:rPr lang="fr-FR" dirty="0" err="1" smtClean="0"/>
              <a:t>Likert-scale</a:t>
            </a:r>
            <a:r>
              <a:rPr lang="fr-FR" dirty="0" smtClean="0"/>
              <a:t>)</a:t>
            </a:r>
          </a:p>
          <a:p>
            <a:pPr marL="457200" lvl="1" indent="0">
              <a:buNone/>
            </a:pPr>
            <a:endParaRPr lang="fr-FR" dirty="0" smtClean="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39</a:t>
            </a:fld>
            <a:endParaRPr lang="fr-FR"/>
          </a:p>
        </p:txBody>
      </p:sp>
    </p:spTree>
    <p:extLst>
      <p:ext uri="{BB962C8B-B14F-4D97-AF65-F5344CB8AC3E}">
        <p14:creationId xmlns:p14="http://schemas.microsoft.com/office/powerpoint/2010/main" val="88989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899592" y="840759"/>
            <a:ext cx="7704856" cy="4865669"/>
          </a:xfrm>
          <a:prstGeom prst="round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r>
              <a:rPr lang="fr-FR" sz="2400" dirty="0" smtClean="0"/>
              <a:t>« </a:t>
            </a:r>
            <a:r>
              <a:rPr lang="fr-FR" sz="2400" dirty="0"/>
              <a:t>I</a:t>
            </a:r>
            <a:r>
              <a:rPr lang="fr-FR" sz="2400" dirty="0" smtClean="0"/>
              <a:t>n </a:t>
            </a:r>
            <a:r>
              <a:rPr lang="fr-FR" sz="2400" dirty="0" err="1" smtClean="0"/>
              <a:t>political</a:t>
            </a:r>
            <a:r>
              <a:rPr lang="fr-FR" sz="2400" dirty="0" smtClean="0"/>
              <a:t> </a:t>
            </a:r>
            <a:r>
              <a:rPr lang="fr-FR" sz="2400" dirty="0" err="1" smtClean="0"/>
              <a:t>contexts</a:t>
            </a:r>
            <a:r>
              <a:rPr lang="fr-FR" sz="2400" dirty="0" smtClean="0"/>
              <a:t> </a:t>
            </a:r>
            <a:r>
              <a:rPr lang="fr-FR" sz="2400" dirty="0" err="1" smtClean="0"/>
              <a:t>metaphor</a:t>
            </a:r>
            <a:r>
              <a:rPr lang="fr-FR" sz="2400" dirty="0" smtClean="0"/>
              <a:t> </a:t>
            </a:r>
            <a:r>
              <a:rPr lang="fr-FR" sz="2400" dirty="0" err="1" smtClean="0"/>
              <a:t>can</a:t>
            </a:r>
            <a:r>
              <a:rPr lang="fr-FR" sz="2400" dirty="0" smtClean="0"/>
              <a:t> </a:t>
            </a:r>
            <a:r>
              <a:rPr lang="fr-FR" sz="2400" dirty="0" err="1" smtClean="0"/>
              <a:t>be</a:t>
            </a:r>
            <a:r>
              <a:rPr lang="fr-FR" sz="2400" dirty="0" smtClean="0"/>
              <a:t>, and </a:t>
            </a:r>
            <a:r>
              <a:rPr lang="fr-FR" sz="2400" dirty="0" err="1" smtClean="0"/>
              <a:t>often</a:t>
            </a:r>
            <a:r>
              <a:rPr lang="fr-FR" sz="2400" dirty="0" smtClean="0"/>
              <a:t> </a:t>
            </a:r>
            <a:r>
              <a:rPr lang="fr-FR" sz="2400" dirty="0" err="1" smtClean="0"/>
              <a:t>is</a:t>
            </a:r>
            <a:r>
              <a:rPr lang="fr-FR" sz="2400" dirty="0" smtClean="0"/>
              <a:t>, </a:t>
            </a:r>
            <a:r>
              <a:rPr lang="fr-FR" sz="2400" dirty="0" err="1" smtClean="0"/>
              <a:t>used</a:t>
            </a:r>
            <a:r>
              <a:rPr lang="fr-FR" sz="2400" dirty="0" smtClean="0"/>
              <a:t> for </a:t>
            </a:r>
            <a:r>
              <a:rPr lang="fr-FR" sz="2400" dirty="0" err="1" smtClean="0"/>
              <a:t>ideological</a:t>
            </a:r>
            <a:r>
              <a:rPr lang="fr-FR" sz="2400" dirty="0" smtClean="0"/>
              <a:t> </a:t>
            </a:r>
            <a:r>
              <a:rPr lang="fr-FR" sz="2400" dirty="0" err="1" smtClean="0"/>
              <a:t>purposes</a:t>
            </a:r>
            <a:r>
              <a:rPr lang="fr-FR" sz="2400" dirty="0" smtClean="0"/>
              <a:t> </a:t>
            </a:r>
            <a:r>
              <a:rPr lang="fr-FR" sz="2400" dirty="0" err="1" smtClean="0"/>
              <a:t>because</a:t>
            </a:r>
            <a:r>
              <a:rPr lang="fr-FR" sz="2400" dirty="0" smtClean="0"/>
              <a:t> </a:t>
            </a:r>
            <a:r>
              <a:rPr lang="fr-FR" sz="2400" dirty="0" err="1" smtClean="0"/>
              <a:t>it</a:t>
            </a:r>
            <a:r>
              <a:rPr lang="fr-FR" sz="2400" dirty="0" smtClean="0"/>
              <a:t> </a:t>
            </a:r>
            <a:r>
              <a:rPr lang="fr-FR" sz="2400" dirty="0" err="1" smtClean="0"/>
              <a:t>activates</a:t>
            </a:r>
            <a:r>
              <a:rPr lang="fr-FR" sz="2400" dirty="0" smtClean="0"/>
              <a:t> </a:t>
            </a:r>
            <a:r>
              <a:rPr lang="fr-FR" sz="2400" dirty="0" err="1" smtClean="0"/>
              <a:t>unconscious</a:t>
            </a:r>
            <a:r>
              <a:rPr lang="fr-FR" sz="2400" dirty="0" smtClean="0"/>
              <a:t> </a:t>
            </a:r>
            <a:r>
              <a:rPr lang="fr-FR" sz="2400" dirty="0" err="1" smtClean="0"/>
              <a:t>emotional</a:t>
            </a:r>
            <a:r>
              <a:rPr lang="fr-FR" sz="2400" dirty="0" smtClean="0"/>
              <a:t> associations and </a:t>
            </a:r>
            <a:r>
              <a:rPr lang="fr-FR" sz="2400" dirty="0" err="1" smtClean="0"/>
              <a:t>thereby</a:t>
            </a:r>
            <a:r>
              <a:rPr lang="fr-FR" sz="2400" dirty="0" smtClean="0"/>
              <a:t> </a:t>
            </a:r>
            <a:r>
              <a:rPr lang="fr-FR" sz="2400" dirty="0" err="1" smtClean="0"/>
              <a:t>contributes</a:t>
            </a:r>
            <a:r>
              <a:rPr lang="fr-FR" sz="2400" dirty="0" smtClean="0"/>
              <a:t> to </a:t>
            </a:r>
            <a:r>
              <a:rPr lang="fr-FR" sz="2400" dirty="0" err="1" smtClean="0"/>
              <a:t>myth</a:t>
            </a:r>
            <a:r>
              <a:rPr lang="fr-FR" sz="2400" dirty="0" smtClean="0"/>
              <a:t> </a:t>
            </a:r>
            <a:r>
              <a:rPr lang="fr-FR" sz="2400" dirty="0" err="1" smtClean="0"/>
              <a:t>creation</a:t>
            </a:r>
            <a:r>
              <a:rPr lang="fr-FR" sz="2400" dirty="0" smtClean="0"/>
              <a:t>: </a:t>
            </a:r>
            <a:r>
              <a:rPr lang="fr-FR" sz="2400" dirty="0" err="1" smtClean="0"/>
              <a:t>politicians</a:t>
            </a:r>
            <a:r>
              <a:rPr lang="fr-FR" sz="2400" dirty="0" smtClean="0"/>
              <a:t> use </a:t>
            </a:r>
            <a:r>
              <a:rPr lang="fr-FR" sz="2400" dirty="0" err="1" smtClean="0"/>
              <a:t>metaphors</a:t>
            </a:r>
            <a:r>
              <a:rPr lang="fr-FR" sz="2400" dirty="0" smtClean="0"/>
              <a:t> to tell the right story»</a:t>
            </a:r>
          </a:p>
          <a:p>
            <a:r>
              <a:rPr lang="fr-FR" sz="2400" dirty="0" smtClean="0"/>
              <a:t>(…)</a:t>
            </a:r>
          </a:p>
          <a:p>
            <a:r>
              <a:rPr lang="fr-FR" sz="2400" dirty="0" smtClean="0"/>
              <a:t>« </a:t>
            </a:r>
            <a:r>
              <a:rPr lang="fr-FR" sz="2400" dirty="0" err="1" smtClean="0"/>
              <a:t>Rhetorically</a:t>
            </a:r>
            <a:r>
              <a:rPr lang="fr-FR" sz="2400" dirty="0" smtClean="0"/>
              <a:t>, </a:t>
            </a:r>
            <a:r>
              <a:rPr lang="fr-FR" sz="2400" dirty="0" err="1" smtClean="0"/>
              <a:t>metaphors</a:t>
            </a:r>
            <a:r>
              <a:rPr lang="fr-FR" sz="2400" dirty="0" smtClean="0"/>
              <a:t> </a:t>
            </a:r>
            <a:r>
              <a:rPr lang="fr-FR" sz="2400" dirty="0" err="1" smtClean="0"/>
              <a:t>contribute</a:t>
            </a:r>
            <a:r>
              <a:rPr lang="fr-FR" sz="2400" dirty="0" smtClean="0"/>
              <a:t> to mental </a:t>
            </a:r>
            <a:r>
              <a:rPr lang="fr-FR" sz="2400" dirty="0" err="1" smtClean="0"/>
              <a:t>representations</a:t>
            </a:r>
            <a:r>
              <a:rPr lang="fr-FR" sz="2400" dirty="0" smtClean="0"/>
              <a:t> of </a:t>
            </a:r>
            <a:r>
              <a:rPr lang="fr-FR" sz="2400" dirty="0" err="1" smtClean="0"/>
              <a:t>political</a:t>
            </a:r>
            <a:r>
              <a:rPr lang="fr-FR" sz="2400" dirty="0" smtClean="0"/>
              <a:t> issues, </a:t>
            </a:r>
            <a:r>
              <a:rPr lang="fr-FR" sz="2400" dirty="0" err="1" smtClean="0"/>
              <a:t>making</a:t>
            </a:r>
            <a:r>
              <a:rPr lang="fr-FR" sz="2400" dirty="0" smtClean="0"/>
              <a:t> alternative </a:t>
            </a:r>
            <a:r>
              <a:rPr lang="fr-FR" sz="2400" dirty="0" err="1" smtClean="0"/>
              <a:t>ways</a:t>
            </a:r>
            <a:r>
              <a:rPr lang="fr-FR" sz="2400" dirty="0" smtClean="0"/>
              <a:t> of </a:t>
            </a:r>
            <a:r>
              <a:rPr lang="fr-FR" sz="2400" dirty="0" err="1" smtClean="0"/>
              <a:t>understanding</a:t>
            </a:r>
            <a:r>
              <a:rPr lang="fr-FR" sz="2400" dirty="0" smtClean="0"/>
              <a:t> </a:t>
            </a:r>
            <a:r>
              <a:rPr lang="fr-FR" sz="2400" dirty="0" err="1" smtClean="0"/>
              <a:t>these</a:t>
            </a:r>
            <a:r>
              <a:rPr lang="fr-FR" sz="2400" dirty="0" smtClean="0"/>
              <a:t> issues more </a:t>
            </a:r>
            <a:r>
              <a:rPr lang="fr-FR" sz="2400" dirty="0" err="1" smtClean="0"/>
              <a:t>difficult</a:t>
            </a:r>
            <a:r>
              <a:rPr lang="fr-FR" sz="2400" dirty="0" smtClean="0"/>
              <a:t> and in </a:t>
            </a:r>
            <a:r>
              <a:rPr lang="fr-FR" sz="2400" dirty="0" err="1" smtClean="0"/>
              <a:t>so</a:t>
            </a:r>
            <a:r>
              <a:rPr lang="fr-FR" sz="2400" dirty="0" smtClean="0"/>
              <a:t> </a:t>
            </a:r>
            <a:r>
              <a:rPr lang="fr-FR" sz="2400" dirty="0" err="1" smtClean="0"/>
              <a:t>doing</a:t>
            </a:r>
            <a:r>
              <a:rPr lang="fr-FR" sz="2400" dirty="0" smtClean="0"/>
              <a:t> ‘</a:t>
            </a:r>
            <a:r>
              <a:rPr lang="fr-FR" sz="2400" dirty="0" err="1" smtClean="0"/>
              <a:t>occupy</a:t>
            </a:r>
            <a:r>
              <a:rPr lang="fr-FR" sz="2400" dirty="0" smtClean="0"/>
              <a:t>’ the </a:t>
            </a:r>
            <a:r>
              <a:rPr lang="fr-FR" sz="2400" dirty="0" err="1" smtClean="0"/>
              <a:t>mind</a:t>
            </a:r>
            <a:r>
              <a:rPr lang="fr-FR" sz="2400" dirty="0" smtClean="0"/>
              <a:t> »</a:t>
            </a:r>
          </a:p>
          <a:p>
            <a:endParaRPr lang="fr-FR" sz="2400" dirty="0"/>
          </a:p>
          <a:p>
            <a:r>
              <a:rPr lang="fr-FR" sz="2400" dirty="0" smtClean="0"/>
              <a:t> (</a:t>
            </a:r>
            <a:r>
              <a:rPr lang="fr-FR" sz="2400" dirty="0" err="1" smtClean="0"/>
              <a:t>Chatreris</a:t>
            </a:r>
            <a:r>
              <a:rPr lang="fr-FR" sz="2400" dirty="0" smtClean="0"/>
              <a:t>-Black, 2011 </a:t>
            </a:r>
            <a:r>
              <a:rPr lang="fr-FR" sz="2400" dirty="0"/>
              <a:t>: </a:t>
            </a:r>
            <a:r>
              <a:rPr lang="fr-FR" sz="2400" dirty="0" smtClean="0"/>
              <a:t>28) </a:t>
            </a:r>
            <a:endParaRPr lang="fr-FR" sz="2400" dirty="0"/>
          </a:p>
        </p:txBody>
      </p:sp>
    </p:spTree>
    <p:extLst>
      <p:ext uri="{BB962C8B-B14F-4D97-AF65-F5344CB8AC3E}">
        <p14:creationId xmlns:p14="http://schemas.microsoft.com/office/powerpoint/2010/main" val="39871677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64BE55-AEF4-AB43-B86B-7A5AF691B735}" type="slidenum">
              <a:rPr lang="fr-FR" smtClean="0"/>
              <a:t>40</a:t>
            </a:fld>
            <a:endParaRPr lang="fr-FR"/>
          </a:p>
        </p:txBody>
      </p:sp>
      <p:sp>
        <p:nvSpPr>
          <p:cNvPr id="3" name="Rectangle 2"/>
          <p:cNvSpPr/>
          <p:nvPr/>
        </p:nvSpPr>
        <p:spPr>
          <a:xfrm>
            <a:off x="423376" y="474345"/>
            <a:ext cx="8263424" cy="6001642"/>
          </a:xfrm>
          <a:prstGeom prst="rect">
            <a:avLst/>
          </a:prstGeom>
        </p:spPr>
        <p:txBody>
          <a:bodyPr wrap="square">
            <a:spAutoFit/>
          </a:bodyPr>
          <a:lstStyle/>
          <a:p>
            <a:pPr lvl="0"/>
            <a:r>
              <a:rPr lang="en-US" sz="2400" dirty="0" smtClean="0"/>
              <a:t>(1) Belgian </a:t>
            </a:r>
            <a:r>
              <a:rPr lang="en-US" sz="2400" dirty="0"/>
              <a:t>federalism is like a Tetris game, it’s a building including different levels (=different state entities) ;</a:t>
            </a:r>
            <a:endParaRPr lang="fr-FR" sz="2400" dirty="0"/>
          </a:p>
          <a:p>
            <a:pPr lvl="0"/>
            <a:r>
              <a:rPr lang="en-US" sz="2400" dirty="0" smtClean="0"/>
              <a:t>(2) Belgian </a:t>
            </a:r>
            <a:r>
              <a:rPr lang="en-US" sz="2400" dirty="0"/>
              <a:t>federalism is like a Tetris game, the federal entities are constructed step by step.</a:t>
            </a:r>
            <a:endParaRPr lang="fr-FR" sz="2400" dirty="0"/>
          </a:p>
          <a:p>
            <a:pPr lvl="0"/>
            <a:r>
              <a:rPr lang="en-US" sz="2400" dirty="0" smtClean="0"/>
              <a:t>(3) Belgian </a:t>
            </a:r>
            <a:r>
              <a:rPr lang="en-US" sz="2400" dirty="0"/>
              <a:t>federalism is like a Tetris game, it’s constructed by moving blocks (=competences) from one level to the other. </a:t>
            </a:r>
            <a:endParaRPr lang="fr-FR" sz="2400" dirty="0"/>
          </a:p>
          <a:p>
            <a:pPr lvl="0"/>
            <a:r>
              <a:rPr lang="en-US" sz="2400" dirty="0" smtClean="0"/>
              <a:t>(4) Belgian </a:t>
            </a:r>
            <a:r>
              <a:rPr lang="en-US" sz="2400" dirty="0"/>
              <a:t>federalism is like a Tetris game, each block has to find its right place.</a:t>
            </a:r>
            <a:endParaRPr lang="fr-FR" sz="2400" dirty="0"/>
          </a:p>
          <a:p>
            <a:pPr lvl="0"/>
            <a:r>
              <a:rPr lang="en-US" sz="2400" dirty="0" smtClean="0"/>
              <a:t>(5) Belgian </a:t>
            </a:r>
            <a:r>
              <a:rPr lang="en-US" sz="2400" dirty="0"/>
              <a:t>federalism is like a Tetris game, the construction of the lower level implies the deconstruction of the higher level.</a:t>
            </a:r>
            <a:endParaRPr lang="fr-FR" sz="2400" dirty="0"/>
          </a:p>
          <a:p>
            <a:pPr lvl="0"/>
            <a:r>
              <a:rPr lang="en-US" sz="2400" dirty="0" smtClean="0"/>
              <a:t>(6) Belgian </a:t>
            </a:r>
            <a:r>
              <a:rPr lang="en-US" sz="2400" dirty="0"/>
              <a:t>federalism is like a Tetris game, it’s a competition between different players (=state entities)</a:t>
            </a:r>
            <a:endParaRPr lang="fr-FR" sz="2400" dirty="0"/>
          </a:p>
          <a:p>
            <a:pPr lvl="0"/>
            <a:r>
              <a:rPr lang="en-US" sz="2400" dirty="0" smtClean="0"/>
              <a:t>(7) Belgian </a:t>
            </a:r>
            <a:r>
              <a:rPr lang="en-US" sz="2400" dirty="0"/>
              <a:t>federalism is like a Tetris game, it’s a game you can’t win.</a:t>
            </a:r>
            <a:endParaRPr lang="fr-FR" sz="2400" dirty="0"/>
          </a:p>
          <a:p>
            <a:pPr lvl="0"/>
            <a:r>
              <a:rPr lang="en-US" sz="2400" dirty="0" smtClean="0"/>
              <a:t>(8) Belgian </a:t>
            </a:r>
            <a:r>
              <a:rPr lang="en-US" sz="2400" dirty="0"/>
              <a:t>federalism is like a Tetris game, it’s a complex system requesting a lot of thinking to work properly.</a:t>
            </a:r>
            <a:endParaRPr lang="fr-FR" sz="2400" dirty="0"/>
          </a:p>
        </p:txBody>
      </p:sp>
    </p:spTree>
    <p:extLst>
      <p:ext uri="{BB962C8B-B14F-4D97-AF65-F5344CB8AC3E}">
        <p14:creationId xmlns:p14="http://schemas.microsoft.com/office/powerpoint/2010/main" val="41226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64BE55-AEF4-AB43-B86B-7A5AF691B735}" type="slidenum">
              <a:rPr lang="fr-FR" smtClean="0"/>
              <a:t>41</a:t>
            </a:fld>
            <a:endParaRPr lang="fr-FR"/>
          </a:p>
        </p:txBody>
      </p:sp>
      <p:sp>
        <p:nvSpPr>
          <p:cNvPr id="3" name="Rectangle 2"/>
          <p:cNvSpPr/>
          <p:nvPr/>
        </p:nvSpPr>
        <p:spPr>
          <a:xfrm>
            <a:off x="423376" y="474345"/>
            <a:ext cx="8263424" cy="6001642"/>
          </a:xfrm>
          <a:prstGeom prst="rect">
            <a:avLst/>
          </a:prstGeom>
        </p:spPr>
        <p:txBody>
          <a:bodyPr wrap="square">
            <a:spAutoFit/>
          </a:bodyPr>
          <a:lstStyle/>
          <a:p>
            <a:pPr lvl="0"/>
            <a:r>
              <a:rPr lang="en-US" sz="2400" dirty="0" smtClean="0">
                <a:solidFill>
                  <a:srgbClr val="C0504D"/>
                </a:solidFill>
              </a:rPr>
              <a:t>(1) Belgian </a:t>
            </a:r>
            <a:r>
              <a:rPr lang="en-US" sz="2400" dirty="0">
                <a:solidFill>
                  <a:srgbClr val="C0504D"/>
                </a:solidFill>
              </a:rPr>
              <a:t>federalism is like a Tetris game, it’s a building including different levels (=different state entities) ;</a:t>
            </a:r>
            <a:endParaRPr lang="fr-FR" sz="2400" dirty="0">
              <a:solidFill>
                <a:srgbClr val="C0504D"/>
              </a:solidFill>
            </a:endParaRPr>
          </a:p>
          <a:p>
            <a:pPr lvl="0"/>
            <a:r>
              <a:rPr lang="en-US" sz="2400" dirty="0" smtClean="0">
                <a:solidFill>
                  <a:srgbClr val="C0504D"/>
                </a:solidFill>
              </a:rPr>
              <a:t>(2) Belgian </a:t>
            </a:r>
            <a:r>
              <a:rPr lang="en-US" sz="2400" dirty="0">
                <a:solidFill>
                  <a:srgbClr val="C0504D"/>
                </a:solidFill>
              </a:rPr>
              <a:t>federalism is like a Tetris game, the federal entities are constructed step by step.</a:t>
            </a:r>
            <a:endParaRPr lang="fr-FR" sz="2400" dirty="0">
              <a:solidFill>
                <a:srgbClr val="C0504D"/>
              </a:solidFill>
            </a:endParaRPr>
          </a:p>
          <a:p>
            <a:pPr lvl="0"/>
            <a:r>
              <a:rPr lang="en-US" sz="2400" dirty="0" smtClean="0">
                <a:solidFill>
                  <a:srgbClr val="C0504D"/>
                </a:solidFill>
              </a:rPr>
              <a:t>(3) Belgian </a:t>
            </a:r>
            <a:r>
              <a:rPr lang="en-US" sz="2400" dirty="0">
                <a:solidFill>
                  <a:srgbClr val="C0504D"/>
                </a:solidFill>
              </a:rPr>
              <a:t>federalism is like a Tetris game, it’s constructed by moving blocks (=competences) from one level to the other. </a:t>
            </a:r>
            <a:endParaRPr lang="fr-FR" sz="2400" dirty="0">
              <a:solidFill>
                <a:srgbClr val="C0504D"/>
              </a:solidFill>
            </a:endParaRPr>
          </a:p>
          <a:p>
            <a:pPr lvl="0"/>
            <a:r>
              <a:rPr lang="en-US" sz="2400" dirty="0" smtClean="0">
                <a:solidFill>
                  <a:srgbClr val="C0504D"/>
                </a:solidFill>
              </a:rPr>
              <a:t>(4) Belgian </a:t>
            </a:r>
            <a:r>
              <a:rPr lang="en-US" sz="2400" dirty="0">
                <a:solidFill>
                  <a:srgbClr val="C0504D"/>
                </a:solidFill>
              </a:rPr>
              <a:t>federalism is like a Tetris game, each block has to find its right place.</a:t>
            </a:r>
            <a:endParaRPr lang="fr-FR" sz="2400" dirty="0">
              <a:solidFill>
                <a:srgbClr val="C0504D"/>
              </a:solidFill>
            </a:endParaRPr>
          </a:p>
          <a:p>
            <a:pPr lvl="0"/>
            <a:r>
              <a:rPr lang="en-US" sz="2400" dirty="0" smtClean="0">
                <a:solidFill>
                  <a:srgbClr val="C0504D"/>
                </a:solidFill>
              </a:rPr>
              <a:t>(5) Belgian </a:t>
            </a:r>
            <a:r>
              <a:rPr lang="en-US" sz="2400" dirty="0">
                <a:solidFill>
                  <a:srgbClr val="C0504D"/>
                </a:solidFill>
              </a:rPr>
              <a:t>federalism is like a Tetris game, the construction of the lower level implies the deconstruction of the higher level.</a:t>
            </a:r>
            <a:endParaRPr lang="fr-FR" sz="2400" dirty="0">
              <a:solidFill>
                <a:srgbClr val="C0504D"/>
              </a:solidFill>
            </a:endParaRPr>
          </a:p>
          <a:p>
            <a:pPr lvl="0"/>
            <a:r>
              <a:rPr lang="en-US" sz="2400" dirty="0" smtClean="0"/>
              <a:t>(6) Belgian </a:t>
            </a:r>
            <a:r>
              <a:rPr lang="en-US" sz="2400" dirty="0"/>
              <a:t>federalism is like a Tetris game, it’s a competition between different players (=state entities)</a:t>
            </a:r>
            <a:endParaRPr lang="fr-FR" sz="2400" dirty="0"/>
          </a:p>
          <a:p>
            <a:pPr lvl="0"/>
            <a:r>
              <a:rPr lang="en-US" sz="2400" dirty="0" smtClean="0"/>
              <a:t>(7) Belgian </a:t>
            </a:r>
            <a:r>
              <a:rPr lang="en-US" sz="2400" dirty="0"/>
              <a:t>federalism is like a Tetris game, it’s a game you can’t win.</a:t>
            </a:r>
            <a:endParaRPr lang="fr-FR" sz="2400" dirty="0"/>
          </a:p>
          <a:p>
            <a:pPr lvl="0"/>
            <a:r>
              <a:rPr lang="en-US" sz="2400" dirty="0" smtClean="0"/>
              <a:t>(8) Belgian </a:t>
            </a:r>
            <a:r>
              <a:rPr lang="en-US" sz="2400" dirty="0"/>
              <a:t>federalism is like a Tetris game, it’s a complex system requesting a lot of thinking to work properly.</a:t>
            </a:r>
            <a:endParaRPr lang="fr-FR" sz="2400" dirty="0"/>
          </a:p>
        </p:txBody>
      </p:sp>
    </p:spTree>
    <p:extLst>
      <p:ext uri="{BB962C8B-B14F-4D97-AF65-F5344CB8AC3E}">
        <p14:creationId xmlns:p14="http://schemas.microsoft.com/office/powerpoint/2010/main" val="260313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64BE55-AEF4-AB43-B86B-7A5AF691B735}" type="slidenum">
              <a:rPr lang="fr-FR" smtClean="0"/>
              <a:t>42</a:t>
            </a:fld>
            <a:endParaRPr lang="fr-FR"/>
          </a:p>
        </p:txBody>
      </p:sp>
      <p:sp>
        <p:nvSpPr>
          <p:cNvPr id="3" name="Rectangle 2"/>
          <p:cNvSpPr/>
          <p:nvPr/>
        </p:nvSpPr>
        <p:spPr>
          <a:xfrm>
            <a:off x="423376" y="474345"/>
            <a:ext cx="8263424" cy="6001642"/>
          </a:xfrm>
          <a:prstGeom prst="rect">
            <a:avLst/>
          </a:prstGeom>
        </p:spPr>
        <p:txBody>
          <a:bodyPr wrap="square">
            <a:spAutoFit/>
          </a:bodyPr>
          <a:lstStyle/>
          <a:p>
            <a:pPr lvl="0"/>
            <a:r>
              <a:rPr lang="en-US" sz="2400" dirty="0" smtClean="0">
                <a:solidFill>
                  <a:srgbClr val="C0504D"/>
                </a:solidFill>
              </a:rPr>
              <a:t>(1) Belgian </a:t>
            </a:r>
            <a:r>
              <a:rPr lang="en-US" sz="2400" dirty="0">
                <a:solidFill>
                  <a:srgbClr val="C0504D"/>
                </a:solidFill>
              </a:rPr>
              <a:t>federalism is like a Tetris game, it’s a building including different levels (=different state entities) ;</a:t>
            </a:r>
            <a:endParaRPr lang="fr-FR" sz="2400" dirty="0">
              <a:solidFill>
                <a:srgbClr val="C0504D"/>
              </a:solidFill>
            </a:endParaRPr>
          </a:p>
          <a:p>
            <a:pPr lvl="0"/>
            <a:r>
              <a:rPr lang="en-US" sz="2400" dirty="0" smtClean="0">
                <a:solidFill>
                  <a:srgbClr val="C0504D"/>
                </a:solidFill>
              </a:rPr>
              <a:t>(2) Belgian </a:t>
            </a:r>
            <a:r>
              <a:rPr lang="en-US" sz="2400" dirty="0">
                <a:solidFill>
                  <a:srgbClr val="C0504D"/>
                </a:solidFill>
              </a:rPr>
              <a:t>federalism is like a Tetris game, the federal entities are constructed step by step.</a:t>
            </a:r>
            <a:endParaRPr lang="fr-FR" sz="2400" dirty="0">
              <a:solidFill>
                <a:srgbClr val="C0504D"/>
              </a:solidFill>
            </a:endParaRPr>
          </a:p>
          <a:p>
            <a:pPr lvl="0"/>
            <a:r>
              <a:rPr lang="en-US" sz="2400" dirty="0" smtClean="0">
                <a:solidFill>
                  <a:srgbClr val="C0504D"/>
                </a:solidFill>
              </a:rPr>
              <a:t>(3) Belgian </a:t>
            </a:r>
            <a:r>
              <a:rPr lang="en-US" sz="2400" dirty="0">
                <a:solidFill>
                  <a:srgbClr val="C0504D"/>
                </a:solidFill>
              </a:rPr>
              <a:t>federalism is like a Tetris game, it’s constructed by moving blocks (=competences) from one level to the other. </a:t>
            </a:r>
            <a:endParaRPr lang="fr-FR" sz="2400" dirty="0">
              <a:solidFill>
                <a:srgbClr val="C0504D"/>
              </a:solidFill>
            </a:endParaRPr>
          </a:p>
          <a:p>
            <a:pPr lvl="0"/>
            <a:r>
              <a:rPr lang="en-US" sz="2400" dirty="0" smtClean="0">
                <a:solidFill>
                  <a:srgbClr val="C0504D"/>
                </a:solidFill>
              </a:rPr>
              <a:t>(4) Belgian </a:t>
            </a:r>
            <a:r>
              <a:rPr lang="en-US" sz="2400" dirty="0">
                <a:solidFill>
                  <a:srgbClr val="C0504D"/>
                </a:solidFill>
              </a:rPr>
              <a:t>federalism is like a Tetris game, each block has to find its right place.</a:t>
            </a:r>
            <a:endParaRPr lang="fr-FR" sz="2400" dirty="0">
              <a:solidFill>
                <a:srgbClr val="C0504D"/>
              </a:solidFill>
            </a:endParaRPr>
          </a:p>
          <a:p>
            <a:pPr lvl="0"/>
            <a:r>
              <a:rPr lang="en-US" sz="2400" dirty="0" smtClean="0">
                <a:solidFill>
                  <a:srgbClr val="C0504D"/>
                </a:solidFill>
              </a:rPr>
              <a:t>(5) Belgian </a:t>
            </a:r>
            <a:r>
              <a:rPr lang="en-US" sz="2400" dirty="0">
                <a:solidFill>
                  <a:srgbClr val="C0504D"/>
                </a:solidFill>
              </a:rPr>
              <a:t>federalism is like a Tetris game, the construction of the lower level implies the deconstruction of the higher level.</a:t>
            </a:r>
            <a:endParaRPr lang="fr-FR" sz="2400" dirty="0">
              <a:solidFill>
                <a:srgbClr val="C0504D"/>
              </a:solidFill>
            </a:endParaRPr>
          </a:p>
          <a:p>
            <a:pPr lvl="0"/>
            <a:r>
              <a:rPr lang="en-US" sz="2400" dirty="0" smtClean="0">
                <a:solidFill>
                  <a:schemeClr val="accent4"/>
                </a:solidFill>
              </a:rPr>
              <a:t>(6) Belgian </a:t>
            </a:r>
            <a:r>
              <a:rPr lang="en-US" sz="2400" dirty="0">
                <a:solidFill>
                  <a:schemeClr val="accent4"/>
                </a:solidFill>
              </a:rPr>
              <a:t>federalism is like a Tetris game, it’s a competition between different players (=state entities)</a:t>
            </a:r>
            <a:endParaRPr lang="fr-FR" sz="2400" dirty="0">
              <a:solidFill>
                <a:schemeClr val="accent4"/>
              </a:solidFill>
            </a:endParaRPr>
          </a:p>
          <a:p>
            <a:pPr lvl="0"/>
            <a:r>
              <a:rPr lang="en-US" sz="2400" dirty="0" smtClean="0">
                <a:solidFill>
                  <a:schemeClr val="accent4"/>
                </a:solidFill>
              </a:rPr>
              <a:t>(7) Belgian </a:t>
            </a:r>
            <a:r>
              <a:rPr lang="en-US" sz="2400" dirty="0">
                <a:solidFill>
                  <a:schemeClr val="accent4"/>
                </a:solidFill>
              </a:rPr>
              <a:t>federalism is like a Tetris game, it’s a game you can’t win.</a:t>
            </a:r>
            <a:endParaRPr lang="fr-FR" sz="2400" dirty="0">
              <a:solidFill>
                <a:schemeClr val="accent4"/>
              </a:solidFill>
            </a:endParaRPr>
          </a:p>
          <a:p>
            <a:pPr lvl="0"/>
            <a:r>
              <a:rPr lang="en-US" sz="2400" dirty="0" smtClean="0"/>
              <a:t>(8) Belgian </a:t>
            </a:r>
            <a:r>
              <a:rPr lang="en-US" sz="2400" dirty="0"/>
              <a:t>federalism is like a Tetris game, it’s a complex system requesting a lot of thinking to work properly.</a:t>
            </a:r>
            <a:endParaRPr lang="fr-FR" sz="2400" dirty="0"/>
          </a:p>
        </p:txBody>
      </p:sp>
    </p:spTree>
    <p:extLst>
      <p:ext uri="{BB962C8B-B14F-4D97-AF65-F5344CB8AC3E}">
        <p14:creationId xmlns:p14="http://schemas.microsoft.com/office/powerpoint/2010/main" val="345397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64BE55-AEF4-AB43-B86B-7A5AF691B735}" type="slidenum">
              <a:rPr lang="fr-FR" smtClean="0"/>
              <a:t>43</a:t>
            </a:fld>
            <a:endParaRPr lang="fr-FR"/>
          </a:p>
        </p:txBody>
      </p:sp>
      <p:sp>
        <p:nvSpPr>
          <p:cNvPr id="3" name="Rectangle 2"/>
          <p:cNvSpPr/>
          <p:nvPr/>
        </p:nvSpPr>
        <p:spPr>
          <a:xfrm>
            <a:off x="423376" y="474345"/>
            <a:ext cx="8263424" cy="6001642"/>
          </a:xfrm>
          <a:prstGeom prst="rect">
            <a:avLst/>
          </a:prstGeom>
        </p:spPr>
        <p:txBody>
          <a:bodyPr wrap="square">
            <a:spAutoFit/>
          </a:bodyPr>
          <a:lstStyle/>
          <a:p>
            <a:pPr lvl="0"/>
            <a:r>
              <a:rPr lang="en-US" sz="2400" dirty="0" smtClean="0">
                <a:solidFill>
                  <a:srgbClr val="C0504D"/>
                </a:solidFill>
              </a:rPr>
              <a:t>(1) Belgian </a:t>
            </a:r>
            <a:r>
              <a:rPr lang="en-US" sz="2400" dirty="0">
                <a:solidFill>
                  <a:srgbClr val="C0504D"/>
                </a:solidFill>
              </a:rPr>
              <a:t>federalism is like a Tetris game, it’s a building including different levels (=different state entities) ;</a:t>
            </a:r>
            <a:endParaRPr lang="fr-FR" sz="2400" dirty="0">
              <a:solidFill>
                <a:srgbClr val="C0504D"/>
              </a:solidFill>
            </a:endParaRPr>
          </a:p>
          <a:p>
            <a:pPr lvl="0"/>
            <a:r>
              <a:rPr lang="en-US" sz="2400" dirty="0" smtClean="0">
                <a:solidFill>
                  <a:srgbClr val="C0504D"/>
                </a:solidFill>
              </a:rPr>
              <a:t>(2) Belgian </a:t>
            </a:r>
            <a:r>
              <a:rPr lang="en-US" sz="2400" dirty="0">
                <a:solidFill>
                  <a:srgbClr val="C0504D"/>
                </a:solidFill>
              </a:rPr>
              <a:t>federalism is like a Tetris game, the federal entities are constructed step by step.</a:t>
            </a:r>
            <a:endParaRPr lang="fr-FR" sz="2400" dirty="0">
              <a:solidFill>
                <a:srgbClr val="C0504D"/>
              </a:solidFill>
            </a:endParaRPr>
          </a:p>
          <a:p>
            <a:pPr lvl="0"/>
            <a:r>
              <a:rPr lang="en-US" sz="2400" dirty="0" smtClean="0">
                <a:solidFill>
                  <a:srgbClr val="C0504D"/>
                </a:solidFill>
              </a:rPr>
              <a:t>(3) Belgian </a:t>
            </a:r>
            <a:r>
              <a:rPr lang="en-US" sz="2400" dirty="0">
                <a:solidFill>
                  <a:srgbClr val="C0504D"/>
                </a:solidFill>
              </a:rPr>
              <a:t>federalism is like a Tetris game, it’s constructed by moving blocks (=competences) from one level to the other. </a:t>
            </a:r>
            <a:endParaRPr lang="fr-FR" sz="2400" dirty="0">
              <a:solidFill>
                <a:srgbClr val="C0504D"/>
              </a:solidFill>
            </a:endParaRPr>
          </a:p>
          <a:p>
            <a:pPr lvl="0"/>
            <a:r>
              <a:rPr lang="en-US" sz="2400" dirty="0" smtClean="0">
                <a:solidFill>
                  <a:srgbClr val="C0504D"/>
                </a:solidFill>
              </a:rPr>
              <a:t>(4) Belgian </a:t>
            </a:r>
            <a:r>
              <a:rPr lang="en-US" sz="2400" dirty="0">
                <a:solidFill>
                  <a:srgbClr val="C0504D"/>
                </a:solidFill>
              </a:rPr>
              <a:t>federalism is like a Tetris game, each block has to find its right place.</a:t>
            </a:r>
            <a:endParaRPr lang="fr-FR" sz="2400" dirty="0">
              <a:solidFill>
                <a:srgbClr val="C0504D"/>
              </a:solidFill>
            </a:endParaRPr>
          </a:p>
          <a:p>
            <a:pPr lvl="0"/>
            <a:r>
              <a:rPr lang="en-US" sz="2400" dirty="0" smtClean="0">
                <a:solidFill>
                  <a:srgbClr val="C0504D"/>
                </a:solidFill>
              </a:rPr>
              <a:t>(5) Belgian </a:t>
            </a:r>
            <a:r>
              <a:rPr lang="en-US" sz="2400" dirty="0">
                <a:solidFill>
                  <a:srgbClr val="C0504D"/>
                </a:solidFill>
              </a:rPr>
              <a:t>federalism is like a Tetris game, the construction of the lower level implies the deconstruction of the higher level.</a:t>
            </a:r>
            <a:endParaRPr lang="fr-FR" sz="2400" dirty="0">
              <a:solidFill>
                <a:srgbClr val="C0504D"/>
              </a:solidFill>
            </a:endParaRPr>
          </a:p>
          <a:p>
            <a:pPr lvl="0"/>
            <a:r>
              <a:rPr lang="en-US" sz="2400" dirty="0" smtClean="0">
                <a:solidFill>
                  <a:schemeClr val="accent4"/>
                </a:solidFill>
              </a:rPr>
              <a:t>(6) Belgian </a:t>
            </a:r>
            <a:r>
              <a:rPr lang="en-US" sz="2400" dirty="0">
                <a:solidFill>
                  <a:schemeClr val="accent4"/>
                </a:solidFill>
              </a:rPr>
              <a:t>federalism is like a Tetris game, it’s a competition between different players (=state entities)</a:t>
            </a:r>
            <a:endParaRPr lang="fr-FR" sz="2400" dirty="0">
              <a:solidFill>
                <a:schemeClr val="accent4"/>
              </a:solidFill>
            </a:endParaRPr>
          </a:p>
          <a:p>
            <a:pPr lvl="0"/>
            <a:r>
              <a:rPr lang="en-US" sz="2400" dirty="0" smtClean="0">
                <a:solidFill>
                  <a:schemeClr val="accent4"/>
                </a:solidFill>
              </a:rPr>
              <a:t>(7) Belgian </a:t>
            </a:r>
            <a:r>
              <a:rPr lang="en-US" sz="2400" dirty="0">
                <a:solidFill>
                  <a:schemeClr val="accent4"/>
                </a:solidFill>
              </a:rPr>
              <a:t>federalism is like a Tetris game, it’s a game you can’t win.</a:t>
            </a:r>
            <a:endParaRPr lang="fr-FR" sz="2400" dirty="0">
              <a:solidFill>
                <a:schemeClr val="accent4"/>
              </a:solidFill>
            </a:endParaRPr>
          </a:p>
          <a:p>
            <a:pPr lvl="0"/>
            <a:r>
              <a:rPr lang="en-US" sz="2400" dirty="0" smtClean="0">
                <a:solidFill>
                  <a:srgbClr val="1F497D"/>
                </a:solidFill>
              </a:rPr>
              <a:t>(8) Belgian </a:t>
            </a:r>
            <a:r>
              <a:rPr lang="en-US" sz="2400" dirty="0">
                <a:solidFill>
                  <a:srgbClr val="1F497D"/>
                </a:solidFill>
              </a:rPr>
              <a:t>federalism is like a Tetris game, it’s a complex system requesting a lot of thinking to work properly.</a:t>
            </a:r>
            <a:endParaRPr lang="fr-FR" sz="2400" dirty="0">
              <a:solidFill>
                <a:srgbClr val="1F497D"/>
              </a:solidFill>
            </a:endParaRPr>
          </a:p>
        </p:txBody>
      </p:sp>
    </p:spTree>
    <p:extLst>
      <p:ext uri="{BB962C8B-B14F-4D97-AF65-F5344CB8AC3E}">
        <p14:creationId xmlns:p14="http://schemas.microsoft.com/office/powerpoint/2010/main" val="8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Deconstructing</a:t>
            </a:r>
            <a:r>
              <a:rPr lang="fr-FR" dirty="0" smtClean="0"/>
              <a:t> the </a:t>
            </a:r>
            <a:r>
              <a:rPr lang="fr-FR" dirty="0" err="1" smtClean="0"/>
              <a:t>Tetris</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mtClean="0"/>
              <a:t>44</a:t>
            </a:fld>
            <a:endParaRPr lang="fr-FR"/>
          </a:p>
        </p:txBody>
      </p:sp>
      <p:graphicFrame>
        <p:nvGraphicFramePr>
          <p:cNvPr id="4" name="Graphique 3"/>
          <p:cNvGraphicFramePr>
            <a:graphicFrameLocks/>
          </p:cNvGraphicFramePr>
          <p:nvPr>
            <p:extLst>
              <p:ext uri="{D42A27DB-BD31-4B8C-83A1-F6EECF244321}">
                <p14:modId xmlns:p14="http://schemas.microsoft.com/office/powerpoint/2010/main" val="139960920"/>
              </p:ext>
            </p:extLst>
          </p:nvPr>
        </p:nvGraphicFramePr>
        <p:xfrm>
          <a:off x="1579222" y="1692275"/>
          <a:ext cx="6096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5356626" y="2723875"/>
            <a:ext cx="717898" cy="461665"/>
          </a:xfrm>
          <a:prstGeom prst="rect">
            <a:avLst/>
          </a:prstGeom>
          <a:noFill/>
        </p:spPr>
        <p:txBody>
          <a:bodyPr wrap="square" rtlCol="0">
            <a:spAutoFit/>
          </a:bodyPr>
          <a:lstStyle/>
          <a:p>
            <a:r>
              <a:rPr lang="fr-FR" sz="2400" b="1" dirty="0" smtClean="0">
                <a:solidFill>
                  <a:schemeClr val="accent2">
                    <a:lumMod val="75000"/>
                  </a:schemeClr>
                </a:solidFill>
              </a:rPr>
              <a:t>***</a:t>
            </a:r>
            <a:endParaRPr lang="fr-FR" sz="2400" b="1" dirty="0">
              <a:solidFill>
                <a:schemeClr val="accent2">
                  <a:lumMod val="75000"/>
                </a:schemeClr>
              </a:solidFill>
            </a:endParaRPr>
          </a:p>
        </p:txBody>
      </p:sp>
      <p:sp>
        <p:nvSpPr>
          <p:cNvPr id="6" name="ZoneTexte 5"/>
          <p:cNvSpPr txBox="1"/>
          <p:nvPr/>
        </p:nvSpPr>
        <p:spPr>
          <a:xfrm>
            <a:off x="4496605" y="3759694"/>
            <a:ext cx="717898" cy="461665"/>
          </a:xfrm>
          <a:prstGeom prst="rect">
            <a:avLst/>
          </a:prstGeom>
          <a:noFill/>
        </p:spPr>
        <p:txBody>
          <a:bodyPr wrap="square" rtlCol="0">
            <a:spAutoFit/>
          </a:bodyPr>
          <a:lstStyle/>
          <a:p>
            <a:r>
              <a:rPr lang="fr-FR" sz="2400" b="1" dirty="0" smtClean="0">
                <a:solidFill>
                  <a:schemeClr val="accent2">
                    <a:lumMod val="75000"/>
                  </a:schemeClr>
                </a:solidFill>
              </a:rPr>
              <a:t>***</a:t>
            </a:r>
            <a:endParaRPr lang="fr-FR" sz="2400" b="1" dirty="0">
              <a:solidFill>
                <a:schemeClr val="accent2">
                  <a:lumMod val="75000"/>
                </a:schemeClr>
              </a:solidFill>
            </a:endParaRPr>
          </a:p>
        </p:txBody>
      </p:sp>
    </p:spTree>
    <p:extLst>
      <p:ext uri="{BB962C8B-B14F-4D97-AF65-F5344CB8AC3E}">
        <p14:creationId xmlns:p14="http://schemas.microsoft.com/office/powerpoint/2010/main" val="709748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Linguistic</a:t>
            </a:r>
            <a:r>
              <a:rPr lang="fr-FR" dirty="0" smtClean="0"/>
              <a:t> </a:t>
            </a:r>
            <a:r>
              <a:rPr lang="fr-FR" dirty="0" err="1" smtClean="0"/>
              <a:t>analysis</a:t>
            </a:r>
            <a:endParaRPr lang="fr-FR" dirty="0"/>
          </a:p>
        </p:txBody>
      </p:sp>
      <p:sp>
        <p:nvSpPr>
          <p:cNvPr id="3" name="Espace réservé du contenu 2"/>
          <p:cNvSpPr>
            <a:spLocks noGrp="1"/>
          </p:cNvSpPr>
          <p:nvPr>
            <p:ph idx="1"/>
          </p:nvPr>
        </p:nvSpPr>
        <p:spPr/>
        <p:txBody>
          <a:bodyPr/>
          <a:lstStyle/>
          <a:p>
            <a:r>
              <a:rPr lang="fr-FR" dirty="0" err="1" smtClean="0"/>
              <a:t>Deconstructing</a:t>
            </a:r>
            <a:r>
              <a:rPr lang="fr-FR" dirty="0" smtClean="0"/>
              <a:t> the </a:t>
            </a:r>
            <a:r>
              <a:rPr lang="fr-FR" dirty="0" err="1" smtClean="0"/>
              <a:t>Tetris</a:t>
            </a:r>
            <a:endParaRPr lang="fr-FR" dirty="0" smtClean="0"/>
          </a:p>
          <a:p>
            <a:pPr lvl="1"/>
            <a:r>
              <a:rPr lang="fr-FR" dirty="0" err="1" smtClean="0"/>
              <a:t>Low</a:t>
            </a:r>
            <a:r>
              <a:rPr lang="fr-FR" dirty="0" smtClean="0"/>
              <a:t> </a:t>
            </a:r>
            <a:r>
              <a:rPr lang="fr-FR" dirty="0" err="1" smtClean="0"/>
              <a:t>probability</a:t>
            </a:r>
            <a:r>
              <a:rPr lang="fr-FR" dirty="0" smtClean="0"/>
              <a:t> </a:t>
            </a:r>
            <a:r>
              <a:rPr lang="fr-FR" dirty="0" err="1" smtClean="0"/>
              <a:t>that</a:t>
            </a:r>
            <a:r>
              <a:rPr lang="fr-FR" dirty="0" smtClean="0"/>
              <a:t> the </a:t>
            </a:r>
            <a:r>
              <a:rPr lang="fr-FR" dirty="0" err="1" smtClean="0"/>
              <a:t>citizens</a:t>
            </a:r>
            <a:r>
              <a:rPr lang="fr-FR" dirty="0" smtClean="0"/>
              <a:t> </a:t>
            </a:r>
            <a:r>
              <a:rPr lang="fr-FR" dirty="0" err="1" smtClean="0"/>
              <a:t>highligh</a:t>
            </a:r>
            <a:r>
              <a:rPr lang="fr-FR" dirty="0" smtClean="0"/>
              <a:t> the </a:t>
            </a:r>
            <a:r>
              <a:rPr lang="fr-FR" dirty="0" err="1" smtClean="0"/>
              <a:t>game</a:t>
            </a:r>
            <a:r>
              <a:rPr lang="fr-FR" dirty="0" smtClean="0"/>
              <a:t> dimension of the </a:t>
            </a:r>
            <a:r>
              <a:rPr lang="fr-FR" dirty="0" err="1" smtClean="0"/>
              <a:t>Tetris</a:t>
            </a:r>
            <a:r>
              <a:rPr lang="fr-FR" dirty="0" smtClean="0"/>
              <a:t> </a:t>
            </a:r>
            <a:r>
              <a:rPr lang="fr-FR" dirty="0" err="1" smtClean="0"/>
              <a:t>metaphor</a:t>
            </a:r>
            <a:endParaRPr lang="fr-FR" dirty="0" smtClean="0"/>
          </a:p>
          <a:p>
            <a:pPr lvl="1"/>
            <a:r>
              <a:rPr lang="fr-FR" dirty="0" err="1" smtClean="0"/>
              <a:t>Higher</a:t>
            </a:r>
            <a:r>
              <a:rPr lang="fr-FR" dirty="0" smtClean="0"/>
              <a:t> </a:t>
            </a:r>
            <a:r>
              <a:rPr lang="fr-FR" dirty="0" err="1" smtClean="0"/>
              <a:t>probability</a:t>
            </a:r>
            <a:r>
              <a:rPr lang="fr-FR" dirty="0" smtClean="0"/>
              <a:t> </a:t>
            </a:r>
            <a:r>
              <a:rPr lang="fr-FR" dirty="0" err="1" smtClean="0"/>
              <a:t>that</a:t>
            </a:r>
            <a:r>
              <a:rPr lang="fr-FR" dirty="0" smtClean="0"/>
              <a:t> people </a:t>
            </a:r>
            <a:r>
              <a:rPr lang="fr-FR" dirty="0" err="1" smtClean="0"/>
              <a:t>make</a:t>
            </a:r>
            <a:r>
              <a:rPr lang="fr-FR" dirty="0" smtClean="0"/>
              <a:t> </a:t>
            </a:r>
            <a:r>
              <a:rPr lang="fr-FR" dirty="0" err="1" smtClean="0"/>
              <a:t>sense</a:t>
            </a:r>
            <a:r>
              <a:rPr lang="fr-FR" dirty="0" smtClean="0"/>
              <a:t> of </a:t>
            </a:r>
            <a:r>
              <a:rPr lang="fr-FR" dirty="0" err="1" smtClean="0"/>
              <a:t>it</a:t>
            </a:r>
            <a:r>
              <a:rPr lang="fr-FR" dirty="0" smtClean="0"/>
              <a:t> in </a:t>
            </a:r>
            <a:r>
              <a:rPr lang="fr-FR" dirty="0" err="1" smtClean="0"/>
              <a:t>terms</a:t>
            </a:r>
            <a:r>
              <a:rPr lang="fr-FR" dirty="0" smtClean="0"/>
              <a:t> of </a:t>
            </a:r>
            <a:r>
              <a:rPr lang="fr-FR" dirty="0" err="1" smtClean="0"/>
              <a:t>comlexity</a:t>
            </a:r>
            <a:r>
              <a:rPr lang="fr-FR" dirty="0" smtClean="0"/>
              <a:t> or construction</a:t>
            </a:r>
            <a:endParaRPr lang="fr-FR" dirty="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45</a:t>
            </a:fld>
            <a:endParaRPr lang="fr-FR"/>
          </a:p>
        </p:txBody>
      </p:sp>
    </p:spTree>
    <p:extLst>
      <p:ext uri="{BB962C8B-B14F-4D97-AF65-F5344CB8AC3E}">
        <p14:creationId xmlns:p14="http://schemas.microsoft.com/office/powerpoint/2010/main" val="317411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Linguistic</a:t>
            </a:r>
            <a:r>
              <a:rPr lang="fr-FR" dirty="0" smtClean="0"/>
              <a:t> </a:t>
            </a:r>
            <a:r>
              <a:rPr lang="fr-FR" dirty="0" err="1" smtClean="0"/>
              <a:t>analysis</a:t>
            </a:r>
            <a:endParaRPr lang="fr-FR" dirty="0"/>
          </a:p>
        </p:txBody>
      </p:sp>
      <p:sp>
        <p:nvSpPr>
          <p:cNvPr id="3" name="Espace réservé du contenu 2"/>
          <p:cNvSpPr>
            <a:spLocks noGrp="1"/>
          </p:cNvSpPr>
          <p:nvPr>
            <p:ph idx="1"/>
          </p:nvPr>
        </p:nvSpPr>
        <p:spPr>
          <a:xfrm>
            <a:off x="457200" y="1600200"/>
            <a:ext cx="8229600" cy="1786239"/>
          </a:xfrm>
        </p:spPr>
        <p:txBody>
          <a:bodyPr>
            <a:normAutofit/>
          </a:bodyPr>
          <a:lstStyle/>
          <a:p>
            <a:r>
              <a:rPr lang="fr-FR" dirty="0" smtClean="0"/>
              <a:t>Keyword and </a:t>
            </a:r>
            <a:r>
              <a:rPr lang="fr-FR" dirty="0" err="1" smtClean="0"/>
              <a:t>domain</a:t>
            </a:r>
            <a:r>
              <a:rPr lang="fr-FR" dirty="0" smtClean="0"/>
              <a:t> </a:t>
            </a:r>
            <a:r>
              <a:rPr lang="fr-FR" dirty="0" err="1" smtClean="0"/>
              <a:t>analysis</a:t>
            </a:r>
            <a:endParaRPr lang="fr-FR" dirty="0" smtClean="0"/>
          </a:p>
          <a:p>
            <a:pPr lvl="1"/>
            <a:r>
              <a:rPr lang="fr-FR" dirty="0" smtClean="0"/>
              <a:t>8 </a:t>
            </a:r>
            <a:r>
              <a:rPr lang="fr-FR" dirty="0" err="1" smtClean="0"/>
              <a:t>sub-corpora</a:t>
            </a:r>
            <a:endParaRPr lang="fr-FR" dirty="0" smtClean="0"/>
          </a:p>
          <a:p>
            <a:pPr marL="0" indent="0">
              <a:buNone/>
            </a:pPr>
            <a:endParaRPr lang="fr-FR" dirty="0" smtClean="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46</a:t>
            </a:fld>
            <a:endParaRPr lang="fr-FR"/>
          </a:p>
        </p:txBody>
      </p:sp>
      <p:graphicFrame>
        <p:nvGraphicFramePr>
          <p:cNvPr id="5" name="Objet 4"/>
          <p:cNvGraphicFramePr>
            <a:graphicFrameLocks noChangeAspect="1"/>
          </p:cNvGraphicFramePr>
          <p:nvPr>
            <p:extLst>
              <p:ext uri="{D42A27DB-BD31-4B8C-83A1-F6EECF244321}">
                <p14:modId xmlns:p14="http://schemas.microsoft.com/office/powerpoint/2010/main" val="2647384711"/>
              </p:ext>
            </p:extLst>
          </p:nvPr>
        </p:nvGraphicFramePr>
        <p:xfrm>
          <a:off x="457199" y="4215669"/>
          <a:ext cx="8118771" cy="1379318"/>
        </p:xfrm>
        <a:graphic>
          <a:graphicData uri="http://schemas.openxmlformats.org/presentationml/2006/ole">
            <mc:AlternateContent xmlns:mc="http://schemas.openxmlformats.org/markup-compatibility/2006">
              <mc:Choice xmlns:v="urn:schemas-microsoft-com:vml" Requires="v">
                <p:oleObj spid="_x0000_s22582" name="Document" r:id="rId4" imgW="5905500" imgH="1003300" progId="Word.Document.12">
                  <p:embed/>
                </p:oleObj>
              </mc:Choice>
              <mc:Fallback>
                <p:oleObj name="Document" r:id="rId4" imgW="5905500" imgH="1003300" progId="Word.Document.12">
                  <p:embed/>
                  <p:pic>
                    <p:nvPicPr>
                      <p:cNvPr id="0" name=""/>
                      <p:cNvPicPr/>
                      <p:nvPr/>
                    </p:nvPicPr>
                    <p:blipFill>
                      <a:blip r:embed="rId5"/>
                      <a:stretch>
                        <a:fillRect/>
                      </a:stretch>
                    </p:blipFill>
                    <p:spPr>
                      <a:xfrm>
                        <a:off x="457199" y="4215669"/>
                        <a:ext cx="8118771" cy="1379318"/>
                      </a:xfrm>
                      <a:prstGeom prst="rect">
                        <a:avLst/>
                      </a:prstGeom>
                    </p:spPr>
                  </p:pic>
                </p:oleObj>
              </mc:Fallback>
            </mc:AlternateContent>
          </a:graphicData>
        </a:graphic>
      </p:graphicFrame>
    </p:spTree>
    <p:extLst>
      <p:ext uri="{BB962C8B-B14F-4D97-AF65-F5344CB8AC3E}">
        <p14:creationId xmlns:p14="http://schemas.microsoft.com/office/powerpoint/2010/main" val="145137974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Keyword </a:t>
            </a:r>
            <a:r>
              <a:rPr lang="fr-FR" dirty="0" err="1" smtClean="0"/>
              <a:t>analysis</a:t>
            </a:r>
            <a:r>
              <a:rPr lang="fr-FR" dirty="0" smtClean="0"/>
              <a:t> (</a:t>
            </a:r>
            <a:r>
              <a:rPr lang="fr-FR" dirty="0" err="1" smtClean="0"/>
              <a:t>pre-test</a:t>
            </a:r>
            <a:r>
              <a:rPr lang="fr-FR" dirty="0" smtClean="0"/>
              <a:t>)</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mtClean="0"/>
              <a:t>47</a:t>
            </a:fld>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2701368377"/>
              </p:ext>
            </p:extLst>
          </p:nvPr>
        </p:nvGraphicFramePr>
        <p:xfrm>
          <a:off x="-331344" y="1868292"/>
          <a:ext cx="5114121" cy="3708291"/>
        </p:xfrm>
        <a:graphic>
          <a:graphicData uri="http://schemas.openxmlformats.org/presentationml/2006/ole">
            <mc:AlternateContent xmlns:mc="http://schemas.openxmlformats.org/markup-compatibility/2006">
              <mc:Choice xmlns:v="urn:schemas-microsoft-com:vml" Requires="v">
                <p:oleObj spid="_x0000_s23647" name="Document" r:id="rId4" imgW="5867400" imgH="4254500" progId="Word.Document.12">
                  <p:embed/>
                </p:oleObj>
              </mc:Choice>
              <mc:Fallback>
                <p:oleObj name="Document" r:id="rId4" imgW="5867400" imgH="4254500" progId="Word.Document.12">
                  <p:embed/>
                  <p:pic>
                    <p:nvPicPr>
                      <p:cNvPr id="0" name=""/>
                      <p:cNvPicPr/>
                      <p:nvPr/>
                    </p:nvPicPr>
                    <p:blipFill>
                      <a:blip r:embed="rId5"/>
                      <a:stretch>
                        <a:fillRect/>
                      </a:stretch>
                    </p:blipFill>
                    <p:spPr>
                      <a:xfrm>
                        <a:off x="-331344" y="1868292"/>
                        <a:ext cx="5114121" cy="3708291"/>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356757724"/>
              </p:ext>
            </p:extLst>
          </p:nvPr>
        </p:nvGraphicFramePr>
        <p:xfrm>
          <a:off x="4289171" y="1868293"/>
          <a:ext cx="5112517" cy="2511994"/>
        </p:xfrm>
        <a:graphic>
          <a:graphicData uri="http://schemas.openxmlformats.org/presentationml/2006/ole">
            <mc:AlternateContent xmlns:mc="http://schemas.openxmlformats.org/markup-compatibility/2006">
              <mc:Choice xmlns:v="urn:schemas-microsoft-com:vml" Requires="v">
                <p:oleObj spid="_x0000_s23648" name="Document" r:id="rId6" imgW="5867400" imgH="2882900" progId="Word.Document.12">
                  <p:embed/>
                </p:oleObj>
              </mc:Choice>
              <mc:Fallback>
                <p:oleObj name="Document" r:id="rId6" imgW="5867400" imgH="2882900" progId="Word.Document.12">
                  <p:embed/>
                  <p:pic>
                    <p:nvPicPr>
                      <p:cNvPr id="0" name=""/>
                      <p:cNvPicPr/>
                      <p:nvPr/>
                    </p:nvPicPr>
                    <p:blipFill>
                      <a:blip r:embed="rId7"/>
                      <a:stretch>
                        <a:fillRect/>
                      </a:stretch>
                    </p:blipFill>
                    <p:spPr>
                      <a:xfrm>
                        <a:off x="4289171" y="1868293"/>
                        <a:ext cx="5112517" cy="2511994"/>
                      </a:xfrm>
                      <a:prstGeom prst="rect">
                        <a:avLst/>
                      </a:prstGeom>
                    </p:spPr>
                  </p:pic>
                </p:oleObj>
              </mc:Fallback>
            </mc:AlternateContent>
          </a:graphicData>
        </a:graphic>
      </p:graphicFrame>
      <p:sp>
        <p:nvSpPr>
          <p:cNvPr id="6" name="ZoneTexte 5"/>
          <p:cNvSpPr txBox="1"/>
          <p:nvPr/>
        </p:nvSpPr>
        <p:spPr>
          <a:xfrm>
            <a:off x="2179925" y="5971528"/>
            <a:ext cx="5205704" cy="369332"/>
          </a:xfrm>
          <a:prstGeom prst="rect">
            <a:avLst/>
          </a:prstGeom>
          <a:noFill/>
        </p:spPr>
        <p:txBody>
          <a:bodyPr wrap="square" rtlCol="0">
            <a:spAutoFit/>
          </a:bodyPr>
          <a:lstStyle/>
          <a:p>
            <a:pPr algn="ctr"/>
            <a:r>
              <a:rPr lang="fr-FR" dirty="0" smtClean="0"/>
              <a:t>* p &lt; .05, ** p &lt; .01; *** p &lt; .001 </a:t>
            </a:r>
            <a:endParaRPr lang="fr-FR" dirty="0"/>
          </a:p>
        </p:txBody>
      </p:sp>
    </p:spTree>
    <p:extLst>
      <p:ext uri="{BB962C8B-B14F-4D97-AF65-F5344CB8AC3E}">
        <p14:creationId xmlns:p14="http://schemas.microsoft.com/office/powerpoint/2010/main" val="120203869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Keyword </a:t>
            </a:r>
            <a:r>
              <a:rPr lang="fr-FR" dirty="0" err="1"/>
              <a:t>analysis</a:t>
            </a:r>
            <a:r>
              <a:rPr lang="fr-FR" dirty="0"/>
              <a:t> (</a:t>
            </a:r>
            <a:r>
              <a:rPr lang="fr-FR" dirty="0" err="1"/>
              <a:t>pre-test</a:t>
            </a:r>
            <a:r>
              <a:rPr lang="fr-FR" dirty="0"/>
              <a:t>)</a:t>
            </a:r>
          </a:p>
        </p:txBody>
      </p:sp>
      <p:sp>
        <p:nvSpPr>
          <p:cNvPr id="3" name="Espace réservé du numéro de diapositive 2"/>
          <p:cNvSpPr>
            <a:spLocks noGrp="1"/>
          </p:cNvSpPr>
          <p:nvPr>
            <p:ph type="sldNum" sz="quarter" idx="12"/>
          </p:nvPr>
        </p:nvSpPr>
        <p:spPr/>
        <p:txBody>
          <a:bodyPr/>
          <a:lstStyle/>
          <a:p>
            <a:fld id="{E864BE55-AEF4-AB43-B86B-7A5AF691B735}" type="slidenum">
              <a:rPr lang="fr-FR" smtClean="0"/>
              <a:t>48</a:t>
            </a:fld>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1621044831"/>
              </p:ext>
            </p:extLst>
          </p:nvPr>
        </p:nvGraphicFramePr>
        <p:xfrm>
          <a:off x="1638300" y="1517928"/>
          <a:ext cx="5867400" cy="4559300"/>
        </p:xfrm>
        <a:graphic>
          <a:graphicData uri="http://schemas.openxmlformats.org/presentationml/2006/ole">
            <mc:AlternateContent xmlns:mc="http://schemas.openxmlformats.org/markup-compatibility/2006">
              <mc:Choice xmlns:v="urn:schemas-microsoft-com:vml" Requires="v">
                <p:oleObj spid="_x0000_s24625" name="Document" r:id="rId3" imgW="5867400" imgH="4559300" progId="Word.Document.12">
                  <p:embed/>
                </p:oleObj>
              </mc:Choice>
              <mc:Fallback>
                <p:oleObj name="Document" r:id="rId3" imgW="5867400" imgH="4559300" progId="Word.Document.12">
                  <p:embed/>
                  <p:pic>
                    <p:nvPicPr>
                      <p:cNvPr id="0" name=""/>
                      <p:cNvPicPr/>
                      <p:nvPr/>
                    </p:nvPicPr>
                    <p:blipFill>
                      <a:blip r:embed="rId4"/>
                      <a:stretch>
                        <a:fillRect/>
                      </a:stretch>
                    </p:blipFill>
                    <p:spPr>
                      <a:xfrm>
                        <a:off x="1638300" y="1517928"/>
                        <a:ext cx="5867400" cy="4559300"/>
                      </a:xfrm>
                      <a:prstGeom prst="rect">
                        <a:avLst/>
                      </a:prstGeom>
                    </p:spPr>
                  </p:pic>
                </p:oleObj>
              </mc:Fallback>
            </mc:AlternateContent>
          </a:graphicData>
        </a:graphic>
      </p:graphicFrame>
      <p:sp>
        <p:nvSpPr>
          <p:cNvPr id="5" name="ZoneTexte 4"/>
          <p:cNvSpPr txBox="1"/>
          <p:nvPr/>
        </p:nvSpPr>
        <p:spPr>
          <a:xfrm>
            <a:off x="2179925" y="6340860"/>
            <a:ext cx="5205704" cy="369332"/>
          </a:xfrm>
          <a:prstGeom prst="rect">
            <a:avLst/>
          </a:prstGeom>
          <a:noFill/>
        </p:spPr>
        <p:txBody>
          <a:bodyPr wrap="square" rtlCol="0">
            <a:spAutoFit/>
          </a:bodyPr>
          <a:lstStyle/>
          <a:p>
            <a:pPr algn="ctr"/>
            <a:r>
              <a:rPr lang="fr-FR" dirty="0" smtClean="0"/>
              <a:t>* p &lt; .05, ** p &lt; .01; *** p &lt; .001 </a:t>
            </a:r>
            <a:endParaRPr lang="fr-FR" dirty="0"/>
          </a:p>
        </p:txBody>
      </p:sp>
    </p:spTree>
    <p:extLst>
      <p:ext uri="{BB962C8B-B14F-4D97-AF65-F5344CB8AC3E}">
        <p14:creationId xmlns:p14="http://schemas.microsoft.com/office/powerpoint/2010/main" val="261439654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Keyword </a:t>
            </a:r>
            <a:r>
              <a:rPr lang="fr-FR" dirty="0" err="1" smtClean="0"/>
              <a:t>analysis</a:t>
            </a:r>
            <a:endParaRPr lang="fr-FR" dirty="0"/>
          </a:p>
        </p:txBody>
      </p:sp>
      <p:sp>
        <p:nvSpPr>
          <p:cNvPr id="3" name="Espace réservé du contenu 2"/>
          <p:cNvSpPr>
            <a:spLocks noGrp="1"/>
          </p:cNvSpPr>
          <p:nvPr>
            <p:ph idx="1"/>
          </p:nvPr>
        </p:nvSpPr>
        <p:spPr/>
        <p:txBody>
          <a:bodyPr/>
          <a:lstStyle/>
          <a:p>
            <a:r>
              <a:rPr lang="fr-FR" dirty="0" smtClean="0">
                <a:solidFill>
                  <a:srgbClr val="000000"/>
                </a:solidFill>
              </a:rPr>
              <a:t>Control condition</a:t>
            </a:r>
          </a:p>
          <a:p>
            <a:pPr lvl="1"/>
            <a:r>
              <a:rPr lang="fr-FR" i="1" dirty="0" smtClean="0">
                <a:solidFill>
                  <a:srgbClr val="000000"/>
                </a:solidFill>
              </a:rPr>
              <a:t>System, </a:t>
            </a:r>
            <a:r>
              <a:rPr lang="fr-FR" i="1" dirty="0" err="1" smtClean="0">
                <a:solidFill>
                  <a:srgbClr val="000000"/>
                </a:solidFill>
              </a:rPr>
              <a:t>Belgium</a:t>
            </a:r>
            <a:r>
              <a:rPr lang="fr-FR" i="1" dirty="0" smtClean="0">
                <a:solidFill>
                  <a:srgbClr val="000000"/>
                </a:solidFill>
              </a:rPr>
              <a:t>, </a:t>
            </a:r>
            <a:r>
              <a:rPr lang="fr-FR" i="1" dirty="0" err="1" smtClean="0">
                <a:solidFill>
                  <a:srgbClr val="000000"/>
                </a:solidFill>
              </a:rPr>
              <a:t>government</a:t>
            </a:r>
            <a:r>
              <a:rPr lang="fr-FR" i="1" dirty="0" smtClean="0">
                <a:solidFill>
                  <a:srgbClr val="000000"/>
                </a:solidFill>
              </a:rPr>
              <a:t>, country</a:t>
            </a:r>
          </a:p>
          <a:p>
            <a:r>
              <a:rPr lang="fr-FR" dirty="0" err="1" smtClean="0">
                <a:solidFill>
                  <a:srgbClr val="000000"/>
                </a:solidFill>
              </a:rPr>
              <a:t>Experimental</a:t>
            </a:r>
            <a:r>
              <a:rPr lang="fr-FR" dirty="0" smtClean="0">
                <a:solidFill>
                  <a:srgbClr val="000000"/>
                </a:solidFill>
              </a:rPr>
              <a:t> conditions</a:t>
            </a:r>
          </a:p>
          <a:p>
            <a:pPr lvl="1"/>
            <a:r>
              <a:rPr lang="fr-FR" i="1" dirty="0" err="1" smtClean="0">
                <a:solidFill>
                  <a:srgbClr val="000000"/>
                </a:solidFill>
              </a:rPr>
              <a:t>Competences</a:t>
            </a:r>
            <a:r>
              <a:rPr lang="fr-FR" i="1" dirty="0" smtClean="0">
                <a:solidFill>
                  <a:srgbClr val="000000"/>
                </a:solidFill>
              </a:rPr>
              <a:t>, </a:t>
            </a:r>
            <a:r>
              <a:rPr lang="fr-FR" i="1" dirty="0" err="1" smtClean="0">
                <a:solidFill>
                  <a:srgbClr val="000000"/>
                </a:solidFill>
              </a:rPr>
              <a:t>domains</a:t>
            </a:r>
            <a:endParaRPr lang="fr-FR" i="1" dirty="0" smtClean="0">
              <a:solidFill>
                <a:srgbClr val="000000"/>
              </a:solidFill>
            </a:endParaRPr>
          </a:p>
          <a:p>
            <a:pPr lvl="1"/>
            <a:r>
              <a:rPr lang="fr-FR" dirty="0" err="1" smtClean="0">
                <a:solidFill>
                  <a:srgbClr val="000000"/>
                </a:solidFill>
              </a:rPr>
              <a:t>Text</a:t>
            </a:r>
            <a:r>
              <a:rPr lang="fr-FR" dirty="0" smtClean="0">
                <a:solidFill>
                  <a:srgbClr val="000000"/>
                </a:solidFill>
              </a:rPr>
              <a:t> &amp; full conditions</a:t>
            </a:r>
          </a:p>
          <a:p>
            <a:pPr lvl="2"/>
            <a:r>
              <a:rPr lang="fr-FR" i="1" dirty="0" smtClean="0">
                <a:solidFill>
                  <a:srgbClr val="000000"/>
                </a:solidFill>
              </a:rPr>
              <a:t>State, </a:t>
            </a:r>
            <a:r>
              <a:rPr lang="fr-FR" i="1" dirty="0" err="1" smtClean="0">
                <a:solidFill>
                  <a:srgbClr val="000000"/>
                </a:solidFill>
              </a:rPr>
              <a:t>region</a:t>
            </a:r>
            <a:r>
              <a:rPr lang="fr-FR" i="1" dirty="0" smtClean="0">
                <a:solidFill>
                  <a:srgbClr val="000000"/>
                </a:solidFill>
              </a:rPr>
              <a:t>, </a:t>
            </a:r>
            <a:r>
              <a:rPr lang="fr-FR" i="1" dirty="0" err="1" smtClean="0">
                <a:solidFill>
                  <a:srgbClr val="000000"/>
                </a:solidFill>
              </a:rPr>
              <a:t>communities</a:t>
            </a:r>
            <a:r>
              <a:rPr lang="fr-FR" i="1" dirty="0" smtClean="0">
                <a:solidFill>
                  <a:srgbClr val="000000"/>
                </a:solidFill>
              </a:rPr>
              <a:t>, </a:t>
            </a:r>
            <a:r>
              <a:rPr lang="fr-FR" i="1" dirty="0" err="1" smtClean="0">
                <a:solidFill>
                  <a:srgbClr val="000000"/>
                </a:solidFill>
              </a:rPr>
              <a:t>federal</a:t>
            </a:r>
            <a:r>
              <a:rPr lang="fr-FR" i="1" dirty="0" smtClean="0">
                <a:solidFill>
                  <a:srgbClr val="000000"/>
                </a:solidFill>
              </a:rPr>
              <a:t>, </a:t>
            </a:r>
            <a:r>
              <a:rPr lang="fr-FR" i="1" dirty="0" err="1">
                <a:solidFill>
                  <a:srgbClr val="000000"/>
                </a:solidFill>
              </a:rPr>
              <a:t>T</a:t>
            </a:r>
            <a:r>
              <a:rPr lang="fr-FR" i="1" dirty="0" err="1" smtClean="0">
                <a:solidFill>
                  <a:srgbClr val="000000"/>
                </a:solidFill>
              </a:rPr>
              <a:t>etris</a:t>
            </a:r>
            <a:endParaRPr lang="fr-FR" i="1" dirty="0">
              <a:solidFill>
                <a:srgbClr val="000000"/>
              </a:solidFill>
            </a:endParaRPr>
          </a:p>
          <a:p>
            <a:endParaRPr lang="fr-FR" i="1" dirty="0">
              <a:solidFill>
                <a:srgbClr val="000000"/>
              </a:solidFill>
            </a:endParaRPr>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49</a:t>
            </a:fld>
            <a:endParaRPr lang="fr-FR"/>
          </a:p>
        </p:txBody>
      </p:sp>
    </p:spTree>
    <p:extLst>
      <p:ext uri="{BB962C8B-B14F-4D97-AF65-F5344CB8AC3E}">
        <p14:creationId xmlns:p14="http://schemas.microsoft.com/office/powerpoint/2010/main" val="3566905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The political impact of metaphors?</a:t>
            </a:r>
            <a:endParaRPr lang="en-US" dirty="0"/>
          </a:p>
        </p:txBody>
      </p:sp>
      <p:sp>
        <p:nvSpPr>
          <p:cNvPr id="4" name="Espace réservé du contenu 3"/>
          <p:cNvSpPr>
            <a:spLocks noGrp="1"/>
          </p:cNvSpPr>
          <p:nvPr>
            <p:ph idx="1"/>
          </p:nvPr>
        </p:nvSpPr>
        <p:spPr/>
        <p:txBody>
          <a:bodyPr/>
          <a:lstStyle/>
          <a:p>
            <a:r>
              <a:rPr lang="en-US" dirty="0" smtClean="0"/>
              <a:t>Key </a:t>
            </a:r>
            <a:r>
              <a:rPr lang="en-US" dirty="0" smtClean="0"/>
              <a:t>question to our understanding of political interactions</a:t>
            </a:r>
            <a:endParaRPr lang="en-US" dirty="0" smtClean="0"/>
          </a:p>
          <a:p>
            <a:r>
              <a:rPr lang="en-US" dirty="0" smtClean="0"/>
              <a:t>But the political impact of metaphors is often a no-question:</a:t>
            </a:r>
          </a:p>
          <a:p>
            <a:pPr lvl="1"/>
            <a:r>
              <a:rPr lang="en-US" dirty="0" smtClean="0"/>
              <a:t>Linguists assume a political impact of metaphors</a:t>
            </a:r>
          </a:p>
          <a:p>
            <a:pPr lvl="1"/>
            <a:r>
              <a:rPr lang="en-US" dirty="0" smtClean="0"/>
              <a:t>Political scientists do not really look at metaphors</a:t>
            </a:r>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5</a:t>
            </a:fld>
            <a:endParaRPr lang="fr-FR" sz="2000"/>
          </a:p>
        </p:txBody>
      </p:sp>
    </p:spTree>
    <p:extLst>
      <p:ext uri="{BB962C8B-B14F-4D97-AF65-F5344CB8AC3E}">
        <p14:creationId xmlns:p14="http://schemas.microsoft.com/office/powerpoint/2010/main" val="3130577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Keyword </a:t>
            </a:r>
            <a:r>
              <a:rPr lang="fr-FR" dirty="0" err="1"/>
              <a:t>analysis</a:t>
            </a:r>
            <a:r>
              <a:rPr lang="fr-FR" dirty="0"/>
              <a:t> (</a:t>
            </a:r>
            <a:r>
              <a:rPr lang="fr-FR" dirty="0" smtClean="0"/>
              <a:t>post-</a:t>
            </a:r>
            <a:r>
              <a:rPr lang="fr-FR" dirty="0"/>
              <a:t>test)</a:t>
            </a:r>
          </a:p>
        </p:txBody>
      </p:sp>
      <p:sp>
        <p:nvSpPr>
          <p:cNvPr id="3" name="Espace réservé du numéro de diapositive 2"/>
          <p:cNvSpPr>
            <a:spLocks noGrp="1"/>
          </p:cNvSpPr>
          <p:nvPr>
            <p:ph type="sldNum" sz="quarter" idx="12"/>
          </p:nvPr>
        </p:nvSpPr>
        <p:spPr/>
        <p:txBody>
          <a:bodyPr/>
          <a:lstStyle/>
          <a:p>
            <a:fld id="{E864BE55-AEF4-AB43-B86B-7A5AF691B735}" type="slidenum">
              <a:rPr lang="fr-FR" smtClean="0"/>
              <a:t>50</a:t>
            </a:fld>
            <a:endParaRPr lang="fr-FR"/>
          </a:p>
        </p:txBody>
      </p:sp>
      <p:graphicFrame>
        <p:nvGraphicFramePr>
          <p:cNvPr id="5" name="Objet 4"/>
          <p:cNvGraphicFramePr>
            <a:graphicFrameLocks noChangeAspect="1"/>
          </p:cNvGraphicFramePr>
          <p:nvPr>
            <p:extLst>
              <p:ext uri="{D42A27DB-BD31-4B8C-83A1-F6EECF244321}">
                <p14:modId xmlns:p14="http://schemas.microsoft.com/office/powerpoint/2010/main" val="1862567273"/>
              </p:ext>
            </p:extLst>
          </p:nvPr>
        </p:nvGraphicFramePr>
        <p:xfrm>
          <a:off x="1306962" y="1619250"/>
          <a:ext cx="5867400" cy="1206500"/>
        </p:xfrm>
        <a:graphic>
          <a:graphicData uri="http://schemas.openxmlformats.org/presentationml/2006/ole">
            <mc:AlternateContent xmlns:mc="http://schemas.openxmlformats.org/markup-compatibility/2006">
              <mc:Choice xmlns:v="urn:schemas-microsoft-com:vml" Requires="v">
                <p:oleObj spid="_x0000_s25740" name="Document" r:id="rId4" imgW="5867400" imgH="1206500" progId="Word.Document.12">
                  <p:embed/>
                </p:oleObj>
              </mc:Choice>
              <mc:Fallback>
                <p:oleObj name="Document" r:id="rId4" imgW="5867400" imgH="1206500" progId="Word.Document.12">
                  <p:embed/>
                  <p:pic>
                    <p:nvPicPr>
                      <p:cNvPr id="0" name=""/>
                      <p:cNvPicPr/>
                      <p:nvPr/>
                    </p:nvPicPr>
                    <p:blipFill>
                      <a:blip r:embed="rId5"/>
                      <a:stretch>
                        <a:fillRect/>
                      </a:stretch>
                    </p:blipFill>
                    <p:spPr>
                      <a:xfrm>
                        <a:off x="1306962" y="1619250"/>
                        <a:ext cx="5867400" cy="1206500"/>
                      </a:xfrm>
                      <a:prstGeom prst="rect">
                        <a:avLst/>
                      </a:prstGeom>
                    </p:spPr>
                  </p:pic>
                </p:oleObj>
              </mc:Fallback>
            </mc:AlternateContent>
          </a:graphicData>
        </a:graphic>
      </p:graphicFrame>
      <p:graphicFrame>
        <p:nvGraphicFramePr>
          <p:cNvPr id="6" name="Objet 5"/>
          <p:cNvGraphicFramePr>
            <a:graphicFrameLocks noChangeAspect="1"/>
          </p:cNvGraphicFramePr>
          <p:nvPr>
            <p:extLst>
              <p:ext uri="{D42A27DB-BD31-4B8C-83A1-F6EECF244321}">
                <p14:modId xmlns:p14="http://schemas.microsoft.com/office/powerpoint/2010/main" val="3939189635"/>
              </p:ext>
            </p:extLst>
          </p:nvPr>
        </p:nvGraphicFramePr>
        <p:xfrm>
          <a:off x="1472631" y="3020455"/>
          <a:ext cx="5867400" cy="1663700"/>
        </p:xfrm>
        <a:graphic>
          <a:graphicData uri="http://schemas.openxmlformats.org/presentationml/2006/ole">
            <mc:AlternateContent xmlns:mc="http://schemas.openxmlformats.org/markup-compatibility/2006">
              <mc:Choice xmlns:v="urn:schemas-microsoft-com:vml" Requires="v">
                <p:oleObj spid="_x0000_s25741" name="Document" r:id="rId6" imgW="5867400" imgH="1663700" progId="Word.Document.12">
                  <p:embed/>
                </p:oleObj>
              </mc:Choice>
              <mc:Fallback>
                <p:oleObj name="Document" r:id="rId6" imgW="5867400" imgH="1663700" progId="Word.Document.12">
                  <p:embed/>
                  <p:pic>
                    <p:nvPicPr>
                      <p:cNvPr id="0" name=""/>
                      <p:cNvPicPr/>
                      <p:nvPr/>
                    </p:nvPicPr>
                    <p:blipFill>
                      <a:blip r:embed="rId7"/>
                      <a:stretch>
                        <a:fillRect/>
                      </a:stretch>
                    </p:blipFill>
                    <p:spPr>
                      <a:xfrm>
                        <a:off x="1472631" y="3020455"/>
                        <a:ext cx="5867400" cy="1663700"/>
                      </a:xfrm>
                      <a:prstGeom prst="rect">
                        <a:avLst/>
                      </a:prstGeom>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2840740356"/>
              </p:ext>
            </p:extLst>
          </p:nvPr>
        </p:nvGraphicFramePr>
        <p:xfrm>
          <a:off x="1472631" y="4935848"/>
          <a:ext cx="5867400" cy="1054100"/>
        </p:xfrm>
        <a:graphic>
          <a:graphicData uri="http://schemas.openxmlformats.org/presentationml/2006/ole">
            <mc:AlternateContent xmlns:mc="http://schemas.openxmlformats.org/markup-compatibility/2006">
              <mc:Choice xmlns:v="urn:schemas-microsoft-com:vml" Requires="v">
                <p:oleObj spid="_x0000_s25742" name="Document" r:id="rId8" imgW="5867400" imgH="1054100" progId="Word.Document.12">
                  <p:embed/>
                </p:oleObj>
              </mc:Choice>
              <mc:Fallback>
                <p:oleObj name="Document" r:id="rId8" imgW="5867400" imgH="1054100" progId="Word.Document.12">
                  <p:embed/>
                  <p:pic>
                    <p:nvPicPr>
                      <p:cNvPr id="0" name=""/>
                      <p:cNvPicPr/>
                      <p:nvPr/>
                    </p:nvPicPr>
                    <p:blipFill>
                      <a:blip r:embed="rId9"/>
                      <a:stretch>
                        <a:fillRect/>
                      </a:stretch>
                    </p:blipFill>
                    <p:spPr>
                      <a:xfrm>
                        <a:off x="1472631" y="4935848"/>
                        <a:ext cx="5867400" cy="1054100"/>
                      </a:xfrm>
                      <a:prstGeom prst="rect">
                        <a:avLst/>
                      </a:prstGeom>
                    </p:spPr>
                  </p:pic>
                </p:oleObj>
              </mc:Fallback>
            </mc:AlternateContent>
          </a:graphicData>
        </a:graphic>
      </p:graphicFrame>
      <p:sp>
        <p:nvSpPr>
          <p:cNvPr id="8" name="ZoneTexte 7"/>
          <p:cNvSpPr txBox="1"/>
          <p:nvPr/>
        </p:nvSpPr>
        <p:spPr>
          <a:xfrm>
            <a:off x="2164437" y="6048978"/>
            <a:ext cx="5205704" cy="369332"/>
          </a:xfrm>
          <a:prstGeom prst="rect">
            <a:avLst/>
          </a:prstGeom>
          <a:noFill/>
        </p:spPr>
        <p:txBody>
          <a:bodyPr wrap="square" rtlCol="0">
            <a:spAutoFit/>
          </a:bodyPr>
          <a:lstStyle/>
          <a:p>
            <a:pPr algn="ctr"/>
            <a:r>
              <a:rPr lang="fr-FR" dirty="0" smtClean="0"/>
              <a:t>* p &lt; .05, ** p &lt; .01; *** p &lt; .001 </a:t>
            </a:r>
            <a:endParaRPr lang="fr-FR" dirty="0"/>
          </a:p>
        </p:txBody>
      </p:sp>
    </p:spTree>
    <p:extLst>
      <p:ext uri="{BB962C8B-B14F-4D97-AF65-F5344CB8AC3E}">
        <p14:creationId xmlns:p14="http://schemas.microsoft.com/office/powerpoint/2010/main" val="24125434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a:bodyPr>
          <a:lstStyle/>
          <a:p>
            <a:r>
              <a:rPr lang="en-US" dirty="0" smtClean="0"/>
              <a:t>Linguistic analysis</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smtClean="0"/>
              <a:t>Free description task</a:t>
            </a:r>
          </a:p>
          <a:p>
            <a:r>
              <a:rPr lang="en-US" dirty="0" smtClean="0"/>
              <a:t>Linguistic analysis</a:t>
            </a:r>
            <a:endParaRPr lang="en-US" dirty="0" smtClean="0"/>
          </a:p>
          <a:p>
            <a:pPr marL="914400" lvl="2" indent="0">
              <a:buNone/>
            </a:pPr>
            <a:r>
              <a:rPr lang="en-US" dirty="0" smtClean="0"/>
              <a:t>1) Length of the productions</a:t>
            </a:r>
          </a:p>
          <a:p>
            <a:pPr marL="914400" lvl="2" indent="0">
              <a:buNone/>
            </a:pPr>
            <a:r>
              <a:rPr lang="en-US" dirty="0" smtClean="0"/>
              <a:t>2) Lexical influence of the experimental text</a:t>
            </a:r>
          </a:p>
          <a:p>
            <a:pPr marL="914400" lvl="2" indent="0">
              <a:buNone/>
            </a:pPr>
            <a:r>
              <a:rPr lang="en-US" dirty="0" smtClean="0"/>
              <a:t>3) Keyword analysis</a:t>
            </a:r>
          </a:p>
          <a:p>
            <a:pPr marL="914400" lvl="2" indent="0">
              <a:buNone/>
            </a:pPr>
            <a:r>
              <a:rPr lang="en-US" dirty="0" smtClean="0">
                <a:solidFill>
                  <a:schemeClr val="accent2"/>
                </a:solidFill>
              </a:rPr>
              <a:t>4) Corpus-based content analysis</a:t>
            </a:r>
          </a:p>
          <a:p>
            <a:pPr marL="914400" lvl="2" indent="0">
              <a:buNone/>
            </a:pPr>
            <a:endParaRPr lang="en-US" i="1" dirty="0"/>
          </a:p>
          <a:p>
            <a:pPr marL="457200" lvl="1" indent="0">
              <a:buNone/>
            </a:pP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51</a:t>
            </a:fld>
            <a:endParaRPr lang="fr-FR" sz="2000"/>
          </a:p>
        </p:txBody>
      </p:sp>
    </p:spTree>
    <p:extLst>
      <p:ext uri="{BB962C8B-B14F-4D97-AF65-F5344CB8AC3E}">
        <p14:creationId xmlns:p14="http://schemas.microsoft.com/office/powerpoint/2010/main" val="160409186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Linguistic</a:t>
            </a:r>
            <a:r>
              <a:rPr lang="fr-FR" dirty="0" smtClean="0"/>
              <a:t> </a:t>
            </a:r>
            <a:r>
              <a:rPr lang="fr-FR" dirty="0" err="1" smtClean="0"/>
              <a:t>analysis</a:t>
            </a:r>
            <a:endParaRPr lang="fr-FR" dirty="0"/>
          </a:p>
        </p:txBody>
      </p:sp>
      <p:sp>
        <p:nvSpPr>
          <p:cNvPr id="3" name="Espace réservé du contenu 2"/>
          <p:cNvSpPr>
            <a:spLocks noGrp="1"/>
          </p:cNvSpPr>
          <p:nvPr>
            <p:ph idx="1"/>
          </p:nvPr>
        </p:nvSpPr>
        <p:spPr/>
        <p:txBody>
          <a:bodyPr>
            <a:normAutofit/>
          </a:bodyPr>
          <a:lstStyle/>
          <a:p>
            <a:r>
              <a:rPr lang="fr-FR" dirty="0" smtClean="0"/>
              <a:t>Domain </a:t>
            </a:r>
            <a:r>
              <a:rPr lang="fr-FR" dirty="0" err="1" smtClean="0"/>
              <a:t>analysis</a:t>
            </a:r>
            <a:endParaRPr lang="fr-FR" dirty="0" smtClean="0"/>
          </a:p>
          <a:p>
            <a:pPr lvl="1"/>
            <a:r>
              <a:rPr lang="fr-FR" dirty="0" err="1" smtClean="0"/>
              <a:t>Different</a:t>
            </a:r>
            <a:r>
              <a:rPr lang="fr-FR" dirty="0" smtClean="0"/>
              <a:t> </a:t>
            </a:r>
            <a:r>
              <a:rPr lang="fr-FR" dirty="0" err="1" smtClean="0"/>
              <a:t>framing</a:t>
            </a:r>
            <a:r>
              <a:rPr lang="fr-FR" dirty="0" smtClean="0"/>
              <a:t> of the descriptions?</a:t>
            </a:r>
          </a:p>
          <a:p>
            <a:pPr lvl="1"/>
            <a:r>
              <a:rPr lang="fr-FR" dirty="0" err="1"/>
              <a:t>Deconstructing</a:t>
            </a:r>
            <a:r>
              <a:rPr lang="fr-FR" dirty="0"/>
              <a:t> the </a:t>
            </a:r>
            <a:r>
              <a:rPr lang="fr-FR" dirty="0" err="1" smtClean="0"/>
              <a:t>Tetris</a:t>
            </a:r>
            <a:endParaRPr lang="fr-FR" dirty="0"/>
          </a:p>
          <a:p>
            <a:pPr lvl="2"/>
            <a:r>
              <a:rPr lang="fr-FR" dirty="0" err="1"/>
              <a:t>Tetris</a:t>
            </a:r>
            <a:r>
              <a:rPr lang="fr-FR" dirty="0"/>
              <a:t> </a:t>
            </a:r>
            <a:r>
              <a:rPr lang="fr-FR" dirty="0" err="1"/>
              <a:t>is</a:t>
            </a:r>
            <a:r>
              <a:rPr lang="fr-FR" dirty="0"/>
              <a:t> a </a:t>
            </a:r>
            <a:r>
              <a:rPr lang="fr-FR" dirty="0" err="1">
                <a:solidFill>
                  <a:srgbClr val="C0504D"/>
                </a:solidFill>
              </a:rPr>
              <a:t>game</a:t>
            </a:r>
            <a:endParaRPr lang="fr-FR" dirty="0">
              <a:solidFill>
                <a:srgbClr val="C0504D"/>
              </a:solidFill>
            </a:endParaRPr>
          </a:p>
          <a:p>
            <a:pPr lvl="2"/>
            <a:r>
              <a:rPr lang="fr-FR" dirty="0" err="1"/>
              <a:t>Tetris</a:t>
            </a:r>
            <a:r>
              <a:rPr lang="fr-FR" dirty="0"/>
              <a:t> </a:t>
            </a:r>
            <a:r>
              <a:rPr lang="fr-FR" dirty="0" err="1"/>
              <a:t>is</a:t>
            </a:r>
            <a:r>
              <a:rPr lang="fr-FR" dirty="0"/>
              <a:t> a </a:t>
            </a:r>
            <a:r>
              <a:rPr lang="fr-FR" dirty="0">
                <a:solidFill>
                  <a:srgbClr val="C0504D"/>
                </a:solidFill>
              </a:rPr>
              <a:t>puzzle </a:t>
            </a:r>
            <a:r>
              <a:rPr lang="fr-FR" dirty="0" err="1">
                <a:solidFill>
                  <a:srgbClr val="C0504D"/>
                </a:solidFill>
              </a:rPr>
              <a:t>game</a:t>
            </a:r>
            <a:r>
              <a:rPr lang="fr-FR" dirty="0">
                <a:solidFill>
                  <a:srgbClr val="C0504D"/>
                </a:solidFill>
              </a:rPr>
              <a:t> </a:t>
            </a:r>
            <a:r>
              <a:rPr lang="fr-FR" dirty="0"/>
              <a:t>// </a:t>
            </a:r>
            <a:r>
              <a:rPr lang="fr-FR" dirty="0" err="1"/>
              <a:t>complexity</a:t>
            </a:r>
            <a:r>
              <a:rPr lang="fr-FR" dirty="0"/>
              <a:t> of the system</a:t>
            </a:r>
          </a:p>
          <a:p>
            <a:pPr lvl="2"/>
            <a:r>
              <a:rPr lang="fr-FR" dirty="0" err="1"/>
              <a:t>Tetris</a:t>
            </a:r>
            <a:r>
              <a:rPr lang="fr-FR" dirty="0"/>
              <a:t> </a:t>
            </a:r>
            <a:r>
              <a:rPr lang="fr-FR" dirty="0" err="1"/>
              <a:t>includes</a:t>
            </a:r>
            <a:r>
              <a:rPr lang="fr-FR" dirty="0"/>
              <a:t> </a:t>
            </a:r>
            <a:r>
              <a:rPr lang="fr-FR" dirty="0" err="1">
                <a:solidFill>
                  <a:srgbClr val="C0504D"/>
                </a:solidFill>
              </a:rPr>
              <a:t>levels</a:t>
            </a:r>
            <a:r>
              <a:rPr lang="fr-FR" dirty="0"/>
              <a:t> (// </a:t>
            </a:r>
            <a:r>
              <a:rPr lang="fr-FR" dirty="0" err="1"/>
              <a:t>federal</a:t>
            </a:r>
            <a:r>
              <a:rPr lang="fr-FR" dirty="0"/>
              <a:t> </a:t>
            </a:r>
            <a:r>
              <a:rPr lang="fr-FR" dirty="0" err="1"/>
              <a:t>entities</a:t>
            </a:r>
            <a:r>
              <a:rPr lang="fr-FR" dirty="0"/>
              <a:t>) and </a:t>
            </a:r>
            <a:r>
              <a:rPr lang="fr-FR" dirty="0">
                <a:solidFill>
                  <a:srgbClr val="C0504D"/>
                </a:solidFill>
              </a:rPr>
              <a:t>blocks</a:t>
            </a:r>
            <a:r>
              <a:rPr lang="fr-FR" dirty="0"/>
              <a:t> (// </a:t>
            </a:r>
            <a:r>
              <a:rPr lang="fr-FR" dirty="0" err="1"/>
              <a:t>competences</a:t>
            </a:r>
            <a:r>
              <a:rPr lang="fr-FR" dirty="0"/>
              <a:t>) </a:t>
            </a:r>
            <a:r>
              <a:rPr lang="fr-FR" dirty="0" err="1"/>
              <a:t>moving</a:t>
            </a:r>
            <a:r>
              <a:rPr lang="fr-FR" dirty="0"/>
              <a:t> </a:t>
            </a:r>
            <a:r>
              <a:rPr lang="fr-FR" dirty="0" err="1"/>
              <a:t>between</a:t>
            </a:r>
            <a:r>
              <a:rPr lang="fr-FR" dirty="0"/>
              <a:t> the </a:t>
            </a:r>
            <a:r>
              <a:rPr lang="fr-FR" dirty="0" err="1"/>
              <a:t>different</a:t>
            </a:r>
            <a:r>
              <a:rPr lang="fr-FR" dirty="0"/>
              <a:t> </a:t>
            </a:r>
            <a:r>
              <a:rPr lang="fr-FR" dirty="0" err="1"/>
              <a:t>levels</a:t>
            </a:r>
            <a:r>
              <a:rPr lang="fr-FR" dirty="0"/>
              <a:t> =&gt; construction </a:t>
            </a:r>
            <a:r>
              <a:rPr lang="fr-FR" dirty="0" err="1"/>
              <a:t>domain</a:t>
            </a:r>
            <a:endParaRPr lang="fr-FR" dirty="0"/>
          </a:p>
          <a:p>
            <a:pPr lvl="3"/>
            <a:r>
              <a:rPr lang="fr-FR" dirty="0"/>
              <a:t>Construction of the </a:t>
            </a:r>
            <a:r>
              <a:rPr lang="fr-FR" dirty="0" err="1"/>
              <a:t>lower</a:t>
            </a:r>
            <a:r>
              <a:rPr lang="fr-FR" dirty="0"/>
              <a:t> </a:t>
            </a:r>
            <a:r>
              <a:rPr lang="fr-FR" dirty="0" err="1"/>
              <a:t>level</a:t>
            </a:r>
            <a:endParaRPr lang="fr-FR" dirty="0"/>
          </a:p>
          <a:p>
            <a:pPr lvl="3"/>
            <a:r>
              <a:rPr lang="fr-FR" dirty="0" err="1"/>
              <a:t>Deconstruction</a:t>
            </a:r>
            <a:r>
              <a:rPr lang="fr-FR" dirty="0"/>
              <a:t> of the </a:t>
            </a:r>
            <a:r>
              <a:rPr lang="fr-FR" dirty="0" err="1"/>
              <a:t>upper</a:t>
            </a:r>
            <a:r>
              <a:rPr lang="fr-FR" dirty="0"/>
              <a:t> </a:t>
            </a:r>
            <a:r>
              <a:rPr lang="fr-FR" dirty="0" err="1"/>
              <a:t>level</a:t>
            </a:r>
            <a:endParaRPr lang="fr-FR" dirty="0"/>
          </a:p>
          <a:p>
            <a:pPr lvl="1"/>
            <a:endParaRPr lang="fr-FR" dirty="0" smtClean="0"/>
          </a:p>
          <a:p>
            <a:pPr lvl="1"/>
            <a:endParaRPr lang="fr-FR" dirty="0" err="1" smtClean="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52</a:t>
            </a:fld>
            <a:endParaRPr lang="fr-FR"/>
          </a:p>
        </p:txBody>
      </p:sp>
    </p:spTree>
    <p:extLst>
      <p:ext uri="{BB962C8B-B14F-4D97-AF65-F5344CB8AC3E}">
        <p14:creationId xmlns:p14="http://schemas.microsoft.com/office/powerpoint/2010/main" val="426020098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Linguistic</a:t>
            </a:r>
            <a:r>
              <a:rPr lang="fr-FR" dirty="0" smtClean="0"/>
              <a:t> </a:t>
            </a:r>
            <a:r>
              <a:rPr lang="fr-FR" dirty="0" err="1" smtClean="0"/>
              <a:t>analysis</a:t>
            </a:r>
            <a:endParaRPr lang="fr-FR" dirty="0"/>
          </a:p>
        </p:txBody>
      </p:sp>
      <p:sp>
        <p:nvSpPr>
          <p:cNvPr id="3" name="Espace réservé du contenu 2"/>
          <p:cNvSpPr>
            <a:spLocks noGrp="1"/>
          </p:cNvSpPr>
          <p:nvPr>
            <p:ph idx="1"/>
          </p:nvPr>
        </p:nvSpPr>
        <p:spPr/>
        <p:txBody>
          <a:bodyPr/>
          <a:lstStyle/>
          <a:p>
            <a:r>
              <a:rPr lang="fr-FR" dirty="0" smtClean="0"/>
              <a:t>Domain </a:t>
            </a:r>
            <a:r>
              <a:rPr lang="fr-FR" dirty="0" err="1" smtClean="0"/>
              <a:t>analysis</a:t>
            </a:r>
            <a:endParaRPr lang="fr-FR" dirty="0" smtClean="0"/>
          </a:p>
          <a:p>
            <a:pPr lvl="1"/>
            <a:r>
              <a:rPr lang="fr-FR" dirty="0" err="1" smtClean="0"/>
              <a:t>Different</a:t>
            </a:r>
            <a:r>
              <a:rPr lang="fr-FR" dirty="0" smtClean="0"/>
              <a:t> </a:t>
            </a:r>
            <a:r>
              <a:rPr lang="fr-FR" dirty="0" err="1" smtClean="0"/>
              <a:t>framing</a:t>
            </a:r>
            <a:r>
              <a:rPr lang="fr-FR" dirty="0" smtClean="0"/>
              <a:t> of the descriptions?</a:t>
            </a:r>
          </a:p>
          <a:p>
            <a:pPr lvl="1"/>
            <a:r>
              <a:rPr lang="fr-FR" dirty="0" err="1" smtClean="0"/>
              <a:t>Defining</a:t>
            </a:r>
            <a:r>
              <a:rPr lang="fr-FR" dirty="0" smtClean="0"/>
              <a:t> </a:t>
            </a:r>
            <a:r>
              <a:rPr lang="fr-FR" dirty="0" err="1" smtClean="0"/>
              <a:t>onomasiological</a:t>
            </a:r>
            <a:r>
              <a:rPr lang="fr-FR" dirty="0" smtClean="0"/>
              <a:t> profiles of 5 </a:t>
            </a:r>
            <a:r>
              <a:rPr lang="fr-FR" dirty="0" err="1" smtClean="0"/>
              <a:t>domains</a:t>
            </a:r>
            <a:r>
              <a:rPr lang="fr-FR" dirty="0" smtClean="0"/>
              <a:t> </a:t>
            </a:r>
            <a:r>
              <a:rPr lang="fr-FR" dirty="0" err="1" smtClean="0"/>
              <a:t>related</a:t>
            </a:r>
            <a:r>
              <a:rPr lang="fr-FR" dirty="0" smtClean="0"/>
              <a:t> to the </a:t>
            </a:r>
            <a:r>
              <a:rPr lang="fr-FR" dirty="0" err="1" smtClean="0"/>
              <a:t>Tetris</a:t>
            </a:r>
            <a:r>
              <a:rPr lang="fr-FR" dirty="0" smtClean="0"/>
              <a:t> </a:t>
            </a:r>
            <a:r>
              <a:rPr lang="fr-FR" dirty="0" err="1" smtClean="0"/>
              <a:t>metaphor</a:t>
            </a:r>
            <a:r>
              <a:rPr lang="fr-FR" dirty="0" smtClean="0"/>
              <a:t> (</a:t>
            </a:r>
            <a:r>
              <a:rPr lang="fr-FR" dirty="0" err="1" smtClean="0"/>
              <a:t>Unitex</a:t>
            </a:r>
            <a:r>
              <a:rPr lang="fr-FR" dirty="0" smtClean="0"/>
              <a:t>)</a:t>
            </a:r>
          </a:p>
          <a:p>
            <a:pPr lvl="2"/>
            <a:r>
              <a:rPr lang="fr-FR" dirty="0" smtClean="0"/>
              <a:t>Game </a:t>
            </a:r>
            <a:r>
              <a:rPr lang="fr-FR" dirty="0" err="1" smtClean="0"/>
              <a:t>domain</a:t>
            </a:r>
            <a:endParaRPr lang="fr-FR" dirty="0" smtClean="0"/>
          </a:p>
          <a:p>
            <a:pPr lvl="2"/>
            <a:r>
              <a:rPr lang="fr-FR" dirty="0" err="1" smtClean="0"/>
              <a:t>Complexity</a:t>
            </a:r>
            <a:r>
              <a:rPr lang="fr-FR" dirty="0" smtClean="0"/>
              <a:t> </a:t>
            </a:r>
            <a:r>
              <a:rPr lang="fr-FR" dirty="0" err="1" smtClean="0"/>
              <a:t>domain</a:t>
            </a:r>
            <a:endParaRPr lang="fr-FR" dirty="0" smtClean="0"/>
          </a:p>
          <a:p>
            <a:pPr lvl="2"/>
            <a:r>
              <a:rPr lang="fr-FR" dirty="0" smtClean="0"/>
              <a:t>Construction </a:t>
            </a:r>
            <a:r>
              <a:rPr lang="fr-FR" dirty="0" err="1" smtClean="0"/>
              <a:t>domain</a:t>
            </a:r>
            <a:endParaRPr lang="fr-FR" dirty="0" smtClean="0"/>
          </a:p>
          <a:p>
            <a:pPr lvl="2"/>
            <a:r>
              <a:rPr lang="fr-FR" dirty="0" err="1" smtClean="0"/>
              <a:t>Deconstruction</a:t>
            </a:r>
            <a:r>
              <a:rPr lang="fr-FR" dirty="0" smtClean="0"/>
              <a:t> </a:t>
            </a:r>
            <a:r>
              <a:rPr lang="fr-FR" dirty="0" err="1" smtClean="0"/>
              <a:t>domain</a:t>
            </a:r>
            <a:endParaRPr lang="fr-FR" dirty="0" smtClean="0"/>
          </a:p>
          <a:p>
            <a:pPr lvl="2"/>
            <a:r>
              <a:rPr lang="fr-FR" dirty="0" smtClean="0"/>
              <a:t>Transfer </a:t>
            </a:r>
            <a:r>
              <a:rPr lang="fr-FR" dirty="0" err="1" smtClean="0"/>
              <a:t>domain</a:t>
            </a:r>
            <a:endParaRPr lang="fr-FR" dirty="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53</a:t>
            </a:fld>
            <a:endParaRPr lang="fr-FR"/>
          </a:p>
        </p:txBody>
      </p:sp>
    </p:spTree>
    <p:extLst>
      <p:ext uri="{BB962C8B-B14F-4D97-AF65-F5344CB8AC3E}">
        <p14:creationId xmlns:p14="http://schemas.microsoft.com/office/powerpoint/2010/main" val="82404019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Onomasiological</a:t>
            </a:r>
            <a:r>
              <a:rPr lang="fr-FR" dirty="0" smtClean="0"/>
              <a:t> profiles</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Game </a:t>
            </a:r>
            <a:r>
              <a:rPr lang="fr-FR" dirty="0" err="1" smtClean="0"/>
              <a:t>domain</a:t>
            </a:r>
            <a:endParaRPr lang="fr-FR" dirty="0" smtClean="0"/>
          </a:p>
          <a:p>
            <a:pPr lvl="1"/>
            <a:r>
              <a:rPr lang="fr-FR" i="1" dirty="0" err="1" smtClean="0"/>
              <a:t>Tetris</a:t>
            </a:r>
            <a:r>
              <a:rPr lang="fr-FR" i="1" dirty="0" smtClean="0"/>
              <a:t>, puzzle, </a:t>
            </a:r>
            <a:r>
              <a:rPr lang="fr-FR" i="1" dirty="0" err="1" smtClean="0"/>
              <a:t>labyrinth</a:t>
            </a:r>
            <a:r>
              <a:rPr lang="fr-FR" i="1" dirty="0" smtClean="0"/>
              <a:t>, </a:t>
            </a:r>
            <a:r>
              <a:rPr lang="fr-FR" i="1" dirty="0" err="1" smtClean="0"/>
              <a:t>rule</a:t>
            </a:r>
            <a:r>
              <a:rPr lang="fr-FR" i="1" dirty="0" smtClean="0"/>
              <a:t>, </a:t>
            </a:r>
            <a:r>
              <a:rPr lang="fr-FR" i="1" dirty="0" err="1" smtClean="0"/>
              <a:t>tactic</a:t>
            </a:r>
            <a:r>
              <a:rPr lang="fr-FR" i="1" dirty="0" smtClean="0"/>
              <a:t>, match, </a:t>
            </a:r>
            <a:r>
              <a:rPr lang="fr-FR" i="1" dirty="0" err="1" smtClean="0"/>
              <a:t>competition</a:t>
            </a:r>
            <a:r>
              <a:rPr lang="fr-FR" i="1" dirty="0" smtClean="0"/>
              <a:t>,  winner, loser, </a:t>
            </a:r>
            <a:r>
              <a:rPr lang="fr-FR" i="1" dirty="0" err="1" smtClean="0"/>
              <a:t>win</a:t>
            </a:r>
            <a:r>
              <a:rPr lang="fr-FR" i="1" dirty="0" smtClean="0"/>
              <a:t>, </a:t>
            </a:r>
            <a:r>
              <a:rPr lang="fr-FR" i="1" dirty="0" err="1" smtClean="0"/>
              <a:t>lose</a:t>
            </a:r>
            <a:r>
              <a:rPr lang="fr-FR" i="1" dirty="0" smtClean="0"/>
              <a:t>, participant, </a:t>
            </a:r>
            <a:r>
              <a:rPr lang="fr-FR" i="1" dirty="0" err="1" smtClean="0"/>
              <a:t>play</a:t>
            </a:r>
            <a:r>
              <a:rPr lang="fr-FR" i="1" dirty="0" smtClean="0"/>
              <a:t>, </a:t>
            </a:r>
            <a:r>
              <a:rPr lang="fr-FR" i="1" dirty="0" err="1" smtClean="0"/>
              <a:t>game</a:t>
            </a:r>
            <a:r>
              <a:rPr lang="fr-FR" i="1" dirty="0" smtClean="0"/>
              <a:t>,…</a:t>
            </a:r>
          </a:p>
          <a:p>
            <a:r>
              <a:rPr lang="fr-FR" dirty="0" err="1" smtClean="0"/>
              <a:t>Complexity</a:t>
            </a:r>
            <a:r>
              <a:rPr lang="fr-FR" dirty="0" smtClean="0"/>
              <a:t> </a:t>
            </a:r>
            <a:r>
              <a:rPr lang="fr-FR" dirty="0" err="1" smtClean="0"/>
              <a:t>domain</a:t>
            </a:r>
            <a:endParaRPr lang="fr-FR" dirty="0" smtClean="0"/>
          </a:p>
          <a:p>
            <a:pPr lvl="1"/>
            <a:r>
              <a:rPr lang="fr-FR" i="1" dirty="0" err="1" smtClean="0"/>
              <a:t>Complex</a:t>
            </a:r>
            <a:r>
              <a:rPr lang="fr-FR" i="1" dirty="0" smtClean="0"/>
              <a:t>, </a:t>
            </a:r>
            <a:r>
              <a:rPr lang="fr-FR" i="1" dirty="0" err="1" smtClean="0"/>
              <a:t>difficulty</a:t>
            </a:r>
            <a:r>
              <a:rPr lang="fr-FR" i="1" dirty="0" smtClean="0"/>
              <a:t>, puzzle, </a:t>
            </a:r>
            <a:r>
              <a:rPr lang="fr-FR" i="1" dirty="0" err="1" smtClean="0"/>
              <a:t>brain</a:t>
            </a:r>
            <a:r>
              <a:rPr lang="fr-FR" i="1" dirty="0" smtClean="0"/>
              <a:t>-teaser, </a:t>
            </a:r>
            <a:r>
              <a:rPr lang="fr-FR" i="1" dirty="0" err="1" smtClean="0"/>
              <a:t>reflection</a:t>
            </a:r>
            <a:r>
              <a:rPr lang="fr-FR" i="1" dirty="0" smtClean="0"/>
              <a:t>…</a:t>
            </a:r>
          </a:p>
          <a:p>
            <a:r>
              <a:rPr lang="fr-FR" dirty="0" smtClean="0"/>
              <a:t>Construction </a:t>
            </a:r>
            <a:r>
              <a:rPr lang="fr-FR" dirty="0" err="1" smtClean="0"/>
              <a:t>domain</a:t>
            </a:r>
            <a:endParaRPr lang="fr-FR" dirty="0" smtClean="0"/>
          </a:p>
          <a:p>
            <a:pPr lvl="1"/>
            <a:r>
              <a:rPr lang="fr-FR" i="1" dirty="0" smtClean="0"/>
              <a:t>Building, </a:t>
            </a:r>
            <a:r>
              <a:rPr lang="fr-FR" i="1" dirty="0" err="1" smtClean="0"/>
              <a:t>level</a:t>
            </a:r>
            <a:r>
              <a:rPr lang="fr-FR" i="1" dirty="0" smtClean="0"/>
              <a:t>, block, </a:t>
            </a:r>
            <a:r>
              <a:rPr lang="fr-FR" i="1" dirty="0" err="1" smtClean="0"/>
              <a:t>foundation</a:t>
            </a:r>
            <a:r>
              <a:rPr lang="fr-FR" i="1" dirty="0" smtClean="0"/>
              <a:t>, structure,…</a:t>
            </a:r>
          </a:p>
          <a:p>
            <a:r>
              <a:rPr lang="fr-FR" dirty="0" err="1" smtClean="0"/>
              <a:t>Deconstruction</a:t>
            </a:r>
            <a:r>
              <a:rPr lang="fr-FR" dirty="0" smtClean="0"/>
              <a:t> </a:t>
            </a:r>
            <a:r>
              <a:rPr lang="fr-FR" dirty="0" err="1" smtClean="0"/>
              <a:t>domain</a:t>
            </a:r>
            <a:endParaRPr lang="fr-FR" dirty="0" smtClean="0"/>
          </a:p>
          <a:p>
            <a:pPr lvl="1"/>
            <a:r>
              <a:rPr lang="fr-FR" i="1" dirty="0" err="1" smtClean="0"/>
              <a:t>Deconstruction</a:t>
            </a:r>
            <a:r>
              <a:rPr lang="fr-FR" i="1" dirty="0" smtClean="0"/>
              <a:t>, destruction, </a:t>
            </a:r>
            <a:r>
              <a:rPr lang="fr-FR" i="1" dirty="0" err="1" smtClean="0"/>
              <a:t>dividing</a:t>
            </a:r>
            <a:r>
              <a:rPr lang="fr-FR" i="1" dirty="0" smtClean="0"/>
              <a:t>, </a:t>
            </a:r>
            <a:r>
              <a:rPr lang="fr-FR" i="1" dirty="0" err="1" smtClean="0"/>
              <a:t>demolition</a:t>
            </a:r>
            <a:r>
              <a:rPr lang="fr-FR" i="1" dirty="0" smtClean="0"/>
              <a:t>, </a:t>
            </a:r>
            <a:r>
              <a:rPr lang="fr-FR" i="1" dirty="0" err="1" smtClean="0"/>
              <a:t>cutting</a:t>
            </a:r>
            <a:r>
              <a:rPr lang="fr-FR" i="1" dirty="0" smtClean="0"/>
              <a:t>-up,…</a:t>
            </a:r>
          </a:p>
          <a:p>
            <a:r>
              <a:rPr lang="fr-FR" dirty="0" smtClean="0"/>
              <a:t>Transfer </a:t>
            </a:r>
            <a:r>
              <a:rPr lang="fr-FR" dirty="0" err="1" smtClean="0"/>
              <a:t>domain</a:t>
            </a:r>
            <a:endParaRPr lang="fr-FR" dirty="0" smtClean="0"/>
          </a:p>
          <a:p>
            <a:pPr lvl="1"/>
            <a:r>
              <a:rPr lang="fr-FR" i="1" dirty="0" smtClean="0"/>
              <a:t>Passing, transition, </a:t>
            </a:r>
            <a:r>
              <a:rPr lang="fr-FR" i="1" dirty="0" err="1" smtClean="0"/>
              <a:t>repartition</a:t>
            </a:r>
            <a:r>
              <a:rPr lang="fr-FR" i="1" dirty="0" smtClean="0"/>
              <a:t>, </a:t>
            </a:r>
            <a:r>
              <a:rPr lang="fr-FR" i="1" dirty="0" err="1" smtClean="0"/>
              <a:t>going</a:t>
            </a:r>
            <a:r>
              <a:rPr lang="fr-FR" i="1" dirty="0" smtClean="0"/>
              <a:t> </a:t>
            </a:r>
            <a:r>
              <a:rPr lang="fr-FR" i="1" dirty="0" err="1" smtClean="0"/>
              <a:t>from</a:t>
            </a:r>
            <a:r>
              <a:rPr lang="fr-FR" i="1" dirty="0" smtClean="0"/>
              <a:t> … to …, …</a:t>
            </a:r>
          </a:p>
          <a:p>
            <a:pPr lvl="1"/>
            <a:endParaRPr lang="fr-FR" dirty="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54</a:t>
            </a:fld>
            <a:endParaRPr lang="fr-FR"/>
          </a:p>
        </p:txBody>
      </p:sp>
    </p:spTree>
    <p:extLst>
      <p:ext uri="{BB962C8B-B14F-4D97-AF65-F5344CB8AC3E}">
        <p14:creationId xmlns:p14="http://schemas.microsoft.com/office/powerpoint/2010/main" val="254385357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Onomasiological</a:t>
            </a:r>
            <a:r>
              <a:rPr lang="fr-FR" dirty="0" smtClean="0"/>
              <a:t> profiles</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785751718"/>
              </p:ext>
            </p:extLst>
          </p:nvPr>
        </p:nvGraphicFramePr>
        <p:xfrm>
          <a:off x="0" y="1600200"/>
          <a:ext cx="9005860" cy="4756150"/>
        </p:xfrm>
        <a:graphic>
          <a:graphicData uri="http://schemas.openxmlformats.org/drawingml/2006/table">
            <a:tbl>
              <a:tblPr firstRow="1" bandRow="1">
                <a:tableStyleId>{5C22544A-7EE6-4342-B048-85BDC9FD1C3A}</a:tableStyleId>
              </a:tblPr>
              <a:tblGrid>
                <a:gridCol w="1124182"/>
                <a:gridCol w="3519764"/>
                <a:gridCol w="4361914"/>
              </a:tblGrid>
              <a:tr h="437830">
                <a:tc>
                  <a:txBody>
                    <a:bodyPr/>
                    <a:lstStyle/>
                    <a:p>
                      <a:pPr algn="l">
                        <a:spcAft>
                          <a:spcPts val="0"/>
                        </a:spcAft>
                      </a:pPr>
                      <a:r>
                        <a:rPr lang="fr-FR" sz="1200" b="1" dirty="0">
                          <a:effectLst/>
                          <a:latin typeface="Times New Roman"/>
                          <a:ea typeface="ＭＳ 明朝"/>
                        </a:rPr>
                        <a:t>Fields</a:t>
                      </a:r>
                      <a:endParaRPr lang="fr-FR" sz="1100" dirty="0">
                        <a:effectLst/>
                        <a:latin typeface="Arial"/>
                        <a:ea typeface="ＭＳ 明朝"/>
                      </a:endParaRPr>
                    </a:p>
                  </a:txBody>
                  <a:tcPr marL="68580" marR="68580" marT="0" marB="0"/>
                </a:tc>
                <a:tc>
                  <a:txBody>
                    <a:bodyPr/>
                    <a:lstStyle/>
                    <a:p>
                      <a:pPr algn="l">
                        <a:spcAft>
                          <a:spcPts val="0"/>
                        </a:spcAft>
                      </a:pPr>
                      <a:r>
                        <a:rPr lang="fr-FR" sz="1200" b="1">
                          <a:effectLst/>
                          <a:latin typeface="Times New Roman"/>
                          <a:ea typeface="ＭＳ 明朝"/>
                        </a:rPr>
                        <a:t>Expressions</a:t>
                      </a:r>
                      <a:endParaRPr lang="fr-FR" sz="1100">
                        <a:effectLst/>
                        <a:latin typeface="Arial"/>
                        <a:ea typeface="ＭＳ 明朝"/>
                      </a:endParaRPr>
                    </a:p>
                  </a:txBody>
                  <a:tcPr marL="68580" marR="68580" marT="0" marB="0"/>
                </a:tc>
                <a:tc>
                  <a:txBody>
                    <a:bodyPr/>
                    <a:lstStyle/>
                    <a:p>
                      <a:pPr algn="l">
                        <a:spcAft>
                          <a:spcPts val="0"/>
                        </a:spcAft>
                      </a:pPr>
                      <a:r>
                        <a:rPr lang="fr-FR" sz="1200" b="1" dirty="0" err="1">
                          <a:effectLst/>
                          <a:latin typeface="Times New Roman"/>
                          <a:ea typeface="ＭＳ 明朝"/>
                        </a:rPr>
                        <a:t>Examples</a:t>
                      </a:r>
                      <a:endParaRPr lang="fr-FR" sz="1100" dirty="0">
                        <a:effectLst/>
                        <a:latin typeface="Arial"/>
                        <a:ea typeface="ＭＳ 明朝"/>
                      </a:endParaRPr>
                    </a:p>
                  </a:txBody>
                  <a:tcPr marL="68580" marR="68580" marT="0" marB="0"/>
                </a:tc>
              </a:tr>
              <a:tr h="1439440">
                <a:tc>
                  <a:txBody>
                    <a:bodyPr/>
                    <a:lstStyle/>
                    <a:p>
                      <a:pPr algn="l">
                        <a:spcAft>
                          <a:spcPts val="0"/>
                        </a:spcAft>
                      </a:pPr>
                      <a:r>
                        <a:rPr lang="fr-FR" sz="1000">
                          <a:effectLst/>
                          <a:latin typeface="Times New Roman"/>
                          <a:ea typeface="ＭＳ 明朝"/>
                        </a:rPr>
                        <a:t>Game</a:t>
                      </a:r>
                      <a:endParaRPr lang="fr-FR" sz="1100">
                        <a:effectLst/>
                        <a:latin typeface="Arial"/>
                        <a:ea typeface="ＭＳ 明朝"/>
                      </a:endParaRPr>
                    </a:p>
                  </a:txBody>
                  <a:tcPr marL="68580" marR="68580" marT="0" marB="0"/>
                </a:tc>
                <a:tc>
                  <a:txBody>
                    <a:bodyPr/>
                    <a:lstStyle/>
                    <a:p>
                      <a:pPr algn="l">
                        <a:spcAft>
                          <a:spcPts val="0"/>
                        </a:spcAft>
                      </a:pPr>
                      <a:r>
                        <a:rPr lang="fr-FR" sz="1000" i="1">
                          <a:effectLst/>
                          <a:latin typeface="Times New Roman"/>
                          <a:ea typeface="ＭＳ 明朝"/>
                        </a:rPr>
                        <a:t>case</a:t>
                      </a:r>
                      <a:r>
                        <a:rPr lang="fr-FR" sz="1000">
                          <a:effectLst/>
                          <a:latin typeface="Times New Roman"/>
                          <a:ea typeface="ＭＳ 明朝"/>
                        </a:rPr>
                        <a:t> (‘square’), </a:t>
                      </a:r>
                      <a:r>
                        <a:rPr lang="fr-FR" sz="1000" i="1">
                          <a:effectLst/>
                          <a:latin typeface="Times New Roman"/>
                          <a:ea typeface="ＭＳ 明朝"/>
                        </a:rPr>
                        <a:t>compétition</a:t>
                      </a:r>
                      <a:r>
                        <a:rPr lang="fr-FR" sz="1000">
                          <a:effectLst/>
                          <a:latin typeface="Times New Roman"/>
                          <a:ea typeface="ＭＳ 明朝"/>
                        </a:rPr>
                        <a:t> (‘competition’), </a:t>
                      </a:r>
                      <a:r>
                        <a:rPr lang="fr-FR" sz="1000" i="1">
                          <a:effectLst/>
                          <a:latin typeface="Times New Roman"/>
                          <a:ea typeface="ＭＳ 明朝"/>
                        </a:rPr>
                        <a:t>défaite</a:t>
                      </a:r>
                      <a:r>
                        <a:rPr lang="fr-FR" sz="1000">
                          <a:effectLst/>
                          <a:latin typeface="Times New Roman"/>
                          <a:ea typeface="ＭＳ 明朝"/>
                        </a:rPr>
                        <a:t> (‘defeat’), </a:t>
                      </a:r>
                      <a:r>
                        <a:rPr lang="fr-FR" sz="1000" i="1">
                          <a:effectLst/>
                          <a:latin typeface="Times New Roman"/>
                          <a:ea typeface="ＭＳ 明朝"/>
                        </a:rPr>
                        <a:t>gagner</a:t>
                      </a:r>
                      <a:r>
                        <a:rPr lang="fr-FR" sz="1000">
                          <a:effectLst/>
                          <a:latin typeface="Times New Roman"/>
                          <a:ea typeface="ＭＳ 明朝"/>
                        </a:rPr>
                        <a:t> (‘win’), </a:t>
                      </a:r>
                      <a:r>
                        <a:rPr lang="fr-FR" sz="1000" i="1">
                          <a:effectLst/>
                          <a:latin typeface="Times New Roman"/>
                          <a:ea typeface="ＭＳ 明朝"/>
                        </a:rPr>
                        <a:t>jeu</a:t>
                      </a:r>
                      <a:r>
                        <a:rPr lang="fr-FR" sz="1000">
                          <a:effectLst/>
                          <a:latin typeface="Times New Roman"/>
                          <a:ea typeface="ＭＳ 明朝"/>
                        </a:rPr>
                        <a:t> (‘game’), </a:t>
                      </a:r>
                      <a:r>
                        <a:rPr lang="fr-FR" sz="1000" i="1">
                          <a:effectLst/>
                          <a:latin typeface="Times New Roman"/>
                          <a:ea typeface="ＭＳ 明朝"/>
                        </a:rPr>
                        <a:t>jouer</a:t>
                      </a:r>
                      <a:r>
                        <a:rPr lang="fr-FR" sz="1000">
                          <a:effectLst/>
                          <a:latin typeface="Times New Roman"/>
                          <a:ea typeface="ＭＳ 明朝"/>
                        </a:rPr>
                        <a:t> (‘play’), </a:t>
                      </a:r>
                      <a:r>
                        <a:rPr lang="fr-FR" sz="1000" i="1">
                          <a:effectLst/>
                          <a:latin typeface="Times New Roman"/>
                          <a:ea typeface="ＭＳ 明朝"/>
                        </a:rPr>
                        <a:t>joueur </a:t>
                      </a:r>
                      <a:r>
                        <a:rPr lang="fr-FR" sz="1000">
                          <a:effectLst/>
                          <a:latin typeface="Times New Roman"/>
                          <a:ea typeface="ＭＳ 明朝"/>
                        </a:rPr>
                        <a:t>(‘player’), </a:t>
                      </a:r>
                      <a:r>
                        <a:rPr lang="fr-FR" sz="1000" i="1">
                          <a:effectLst/>
                          <a:latin typeface="Times New Roman"/>
                          <a:ea typeface="ＭＳ 明朝"/>
                        </a:rPr>
                        <a:t>match </a:t>
                      </a:r>
                      <a:r>
                        <a:rPr lang="fr-FR" sz="1000">
                          <a:effectLst/>
                          <a:latin typeface="Times New Roman"/>
                          <a:ea typeface="ＭＳ 明朝"/>
                        </a:rPr>
                        <a:t>(‘match’), </a:t>
                      </a:r>
                      <a:r>
                        <a:rPr lang="fr-FR" sz="1000" i="1">
                          <a:effectLst/>
                          <a:latin typeface="Times New Roman"/>
                          <a:ea typeface="ＭＳ 明朝"/>
                        </a:rPr>
                        <a:t>participant</a:t>
                      </a:r>
                      <a:r>
                        <a:rPr lang="fr-FR" sz="1000">
                          <a:effectLst/>
                          <a:latin typeface="Times New Roman"/>
                          <a:ea typeface="ＭＳ 明朝"/>
                        </a:rPr>
                        <a:t> (‘participant’), </a:t>
                      </a:r>
                      <a:r>
                        <a:rPr lang="fr-FR" sz="1000" i="1">
                          <a:effectLst/>
                          <a:latin typeface="Times New Roman"/>
                          <a:ea typeface="ＭＳ 明朝"/>
                        </a:rPr>
                        <a:t>participer</a:t>
                      </a:r>
                      <a:r>
                        <a:rPr lang="fr-FR" sz="1000">
                          <a:effectLst/>
                          <a:latin typeface="Times New Roman"/>
                          <a:ea typeface="ＭＳ 明朝"/>
                        </a:rPr>
                        <a:t> (‘participate’), </a:t>
                      </a:r>
                      <a:r>
                        <a:rPr lang="fr-FR" sz="1000" i="1">
                          <a:effectLst/>
                          <a:latin typeface="Times New Roman"/>
                          <a:ea typeface="ＭＳ 明朝"/>
                        </a:rPr>
                        <a:t>perdant </a:t>
                      </a:r>
                      <a:r>
                        <a:rPr lang="fr-FR" sz="1000">
                          <a:effectLst/>
                          <a:latin typeface="Times New Roman"/>
                          <a:ea typeface="ＭＳ 明朝"/>
                        </a:rPr>
                        <a:t>(‘loser’), </a:t>
                      </a:r>
                      <a:r>
                        <a:rPr lang="fr-FR" sz="1000" i="1">
                          <a:effectLst/>
                          <a:latin typeface="Times New Roman"/>
                          <a:ea typeface="ＭＳ 明朝"/>
                        </a:rPr>
                        <a:t>perdre</a:t>
                      </a:r>
                      <a:r>
                        <a:rPr lang="fr-FR" sz="1000">
                          <a:effectLst/>
                          <a:latin typeface="Times New Roman"/>
                          <a:ea typeface="ＭＳ 明朝"/>
                        </a:rPr>
                        <a:t> (‘loose’), </a:t>
                      </a:r>
                      <a:r>
                        <a:rPr lang="fr-FR" sz="1000" i="1">
                          <a:effectLst/>
                          <a:latin typeface="Times New Roman"/>
                          <a:ea typeface="ＭＳ 明朝"/>
                        </a:rPr>
                        <a:t>pion</a:t>
                      </a:r>
                      <a:r>
                        <a:rPr lang="fr-FR" sz="1000">
                          <a:effectLst/>
                          <a:latin typeface="Times New Roman"/>
                          <a:ea typeface="ＭＳ 明朝"/>
                        </a:rPr>
                        <a:t> (‘pawn’), </a:t>
                      </a:r>
                      <a:r>
                        <a:rPr lang="fr-FR" sz="1000" i="1">
                          <a:effectLst/>
                          <a:latin typeface="Times New Roman"/>
                          <a:ea typeface="ＭＳ 明朝"/>
                        </a:rPr>
                        <a:t>puzzle </a:t>
                      </a:r>
                      <a:r>
                        <a:rPr lang="fr-FR" sz="1000">
                          <a:effectLst/>
                          <a:latin typeface="Times New Roman"/>
                          <a:ea typeface="ＭＳ 明朝"/>
                        </a:rPr>
                        <a:t>(‘jigsaw’), </a:t>
                      </a:r>
                      <a:r>
                        <a:rPr lang="fr-FR" sz="1000" i="1">
                          <a:effectLst/>
                          <a:latin typeface="Times New Roman"/>
                          <a:ea typeface="ＭＳ 明朝"/>
                        </a:rPr>
                        <a:t>règle</a:t>
                      </a:r>
                      <a:r>
                        <a:rPr lang="fr-FR" sz="1000">
                          <a:effectLst/>
                          <a:latin typeface="Times New Roman"/>
                          <a:ea typeface="ＭＳ 明朝"/>
                        </a:rPr>
                        <a:t> (‘rule’), </a:t>
                      </a:r>
                      <a:r>
                        <a:rPr lang="fr-FR" sz="1000" i="1">
                          <a:effectLst/>
                          <a:latin typeface="Times New Roman"/>
                          <a:ea typeface="ＭＳ 明朝"/>
                        </a:rPr>
                        <a:t>stratégie</a:t>
                      </a:r>
                      <a:r>
                        <a:rPr lang="fr-FR" sz="1000">
                          <a:effectLst/>
                          <a:latin typeface="Times New Roman"/>
                          <a:ea typeface="ＭＳ 明朝"/>
                        </a:rPr>
                        <a:t> (‘strategy’),</a:t>
                      </a:r>
                      <a:r>
                        <a:rPr lang="fr-FR" sz="1000" i="1">
                          <a:effectLst/>
                          <a:latin typeface="Times New Roman"/>
                          <a:ea typeface="ＭＳ 明朝"/>
                        </a:rPr>
                        <a:t> tactique</a:t>
                      </a:r>
                      <a:r>
                        <a:rPr lang="fr-FR" sz="1000">
                          <a:effectLst/>
                          <a:latin typeface="Times New Roman"/>
                          <a:ea typeface="ＭＳ 明朝"/>
                        </a:rPr>
                        <a:t> (‘tactics’), </a:t>
                      </a:r>
                      <a:r>
                        <a:rPr lang="fr-FR" sz="1000" i="1">
                          <a:effectLst/>
                          <a:latin typeface="Times New Roman"/>
                          <a:ea typeface="ＭＳ 明朝"/>
                        </a:rPr>
                        <a:t>Tetris</a:t>
                      </a:r>
                      <a:r>
                        <a:rPr lang="fr-FR" sz="1000">
                          <a:effectLst/>
                          <a:latin typeface="Times New Roman"/>
                          <a:ea typeface="ＭＳ 明朝"/>
                        </a:rPr>
                        <a:t> (‘Tetris’), </a:t>
                      </a:r>
                      <a:r>
                        <a:rPr lang="fr-FR" sz="1000" i="1">
                          <a:effectLst/>
                          <a:latin typeface="Times New Roman"/>
                          <a:ea typeface="ＭＳ 明朝"/>
                        </a:rPr>
                        <a:t>vainqueur</a:t>
                      </a:r>
                      <a:r>
                        <a:rPr lang="fr-FR" sz="1000">
                          <a:effectLst/>
                          <a:latin typeface="Times New Roman"/>
                          <a:ea typeface="ＭＳ 明朝"/>
                        </a:rPr>
                        <a:t> (‘winner’), </a:t>
                      </a:r>
                      <a:r>
                        <a:rPr lang="fr-FR" sz="1000" i="1">
                          <a:effectLst/>
                          <a:latin typeface="Times New Roman"/>
                          <a:ea typeface="ＭＳ 明朝"/>
                        </a:rPr>
                        <a:t>victoire </a:t>
                      </a:r>
                      <a:r>
                        <a:rPr lang="fr-FR" sz="1000">
                          <a:effectLst/>
                          <a:latin typeface="Times New Roman"/>
                          <a:ea typeface="ＭＳ 明朝"/>
                        </a:rPr>
                        <a:t>(‘victory’),…</a:t>
                      </a:r>
                      <a:endParaRPr lang="fr-FR" sz="1100">
                        <a:effectLst/>
                        <a:latin typeface="Arial"/>
                        <a:ea typeface="ＭＳ 明朝"/>
                      </a:endParaRPr>
                    </a:p>
                  </a:txBody>
                  <a:tcPr marL="68580" marR="68580" marT="0" marB="0"/>
                </a:tc>
                <a:tc>
                  <a:txBody>
                    <a:bodyPr/>
                    <a:lstStyle/>
                    <a:p>
                      <a:pPr algn="l">
                        <a:spcAft>
                          <a:spcPts val="0"/>
                        </a:spcAft>
                      </a:pPr>
                      <a:r>
                        <a:rPr lang="fr-FR" sz="1000" i="1">
                          <a:effectLst/>
                          <a:latin typeface="Times New Roman"/>
                          <a:ea typeface="ＭＳ 明朝"/>
                        </a:rPr>
                        <a:t>Tel un </a:t>
                      </a:r>
                      <a:r>
                        <a:rPr lang="fr-FR" sz="1000" i="1" u="sng">
                          <a:effectLst/>
                          <a:uFill>
                            <a:solidFill>
                              <a:srgbClr val="0000E9"/>
                            </a:solidFill>
                          </a:uFill>
                          <a:latin typeface="Times New Roman"/>
                          <a:ea typeface="ＭＳ 明朝"/>
                        </a:rPr>
                        <a:t>jeu</a:t>
                      </a:r>
                      <a:r>
                        <a:rPr lang="fr-FR" sz="1000" i="1">
                          <a:effectLst/>
                          <a:latin typeface="Times New Roman"/>
                          <a:ea typeface="ＭＳ 明朝"/>
                        </a:rPr>
                        <a:t> de </a:t>
                      </a:r>
                      <a:r>
                        <a:rPr lang="fr-FR" sz="1000" i="1" u="sng">
                          <a:effectLst/>
                          <a:latin typeface="Times New Roman"/>
                          <a:ea typeface="ＭＳ 明朝"/>
                        </a:rPr>
                        <a:t>Tétris</a:t>
                      </a:r>
                      <a:r>
                        <a:rPr lang="fr-FR" sz="1000" i="1">
                          <a:effectLst/>
                          <a:latin typeface="Times New Roman"/>
                          <a:ea typeface="ＭＳ 明朝"/>
                        </a:rPr>
                        <a:t>, de plus en plus de pouvoirs (de différents types) sont légués au "bas de l'échelle"</a:t>
                      </a:r>
                      <a:r>
                        <a:rPr lang="fr-FR" sz="1000">
                          <a:effectLst/>
                          <a:latin typeface="Times New Roman"/>
                          <a:ea typeface="ＭＳ 明朝"/>
                        </a:rPr>
                        <a:t> (Pre-test-full condition-071)</a:t>
                      </a:r>
                      <a:endParaRPr lang="fr-FR" sz="1100">
                        <a:effectLst/>
                        <a:latin typeface="Arial"/>
                        <a:ea typeface="ＭＳ 明朝"/>
                      </a:endParaRPr>
                    </a:p>
                    <a:p>
                      <a:pPr algn="l">
                        <a:spcAft>
                          <a:spcPts val="0"/>
                        </a:spcAft>
                      </a:pPr>
                      <a:r>
                        <a:rPr lang="fr-FR" sz="1000">
                          <a:effectLst/>
                          <a:latin typeface="Times New Roman"/>
                          <a:ea typeface="ＭＳ 明朝"/>
                        </a:rPr>
                        <a:t>(Like a </a:t>
                      </a:r>
                      <a:r>
                        <a:rPr lang="fr-FR" sz="1000" u="sng">
                          <a:effectLst/>
                          <a:latin typeface="Times New Roman"/>
                          <a:ea typeface="ＭＳ 明朝"/>
                        </a:rPr>
                        <a:t>Tetris</a:t>
                      </a:r>
                      <a:r>
                        <a:rPr lang="fr-FR" sz="1000">
                          <a:effectLst/>
                          <a:latin typeface="Times New Roman"/>
                          <a:ea typeface="ＭＳ 明朝"/>
                        </a:rPr>
                        <a:t> </a:t>
                      </a:r>
                      <a:r>
                        <a:rPr lang="fr-FR" sz="1000" u="sng">
                          <a:effectLst/>
                          <a:latin typeface="Times New Roman"/>
                          <a:ea typeface="ＭＳ 明朝"/>
                        </a:rPr>
                        <a:t>game</a:t>
                      </a:r>
                      <a:r>
                        <a:rPr lang="fr-FR" sz="1000">
                          <a:effectLst/>
                          <a:latin typeface="Times New Roman"/>
                          <a:ea typeface="ＭＳ 明朝"/>
                        </a:rPr>
                        <a:t>, more and more powers (of different types) are handed down to the ‘bottom of the ladder’)</a:t>
                      </a:r>
                      <a:endParaRPr lang="fr-FR" sz="1100">
                        <a:effectLst/>
                        <a:latin typeface="Arial"/>
                        <a:ea typeface="ＭＳ 明朝"/>
                      </a:endParaRPr>
                    </a:p>
                    <a:p>
                      <a:pPr algn="l">
                        <a:spcAft>
                          <a:spcPts val="0"/>
                        </a:spcAft>
                      </a:pPr>
                      <a:r>
                        <a:rPr lang="fr-FR" sz="1000" i="1">
                          <a:effectLst/>
                          <a:latin typeface="Times New Roman"/>
                          <a:ea typeface="ＭＳ 明朝"/>
                        </a:rPr>
                        <a:t>Dans le cas de du fédéralisme belge, l'Etat est en train de </a:t>
                      </a:r>
                      <a:r>
                        <a:rPr lang="fr-FR" sz="1000" i="1" u="sng">
                          <a:effectLst/>
                          <a:uFill>
                            <a:solidFill>
                              <a:srgbClr val="0000E9"/>
                            </a:solidFill>
                          </a:uFill>
                          <a:latin typeface="Times New Roman"/>
                          <a:ea typeface="ＭＳ 明朝"/>
                        </a:rPr>
                        <a:t>perdre</a:t>
                      </a:r>
                      <a:r>
                        <a:rPr lang="fr-FR" sz="1000" i="1">
                          <a:effectLst/>
                          <a:latin typeface="Times New Roman"/>
                          <a:ea typeface="ＭＳ 明朝"/>
                        </a:rPr>
                        <a:t> de plus en plus de compétences. </a:t>
                      </a:r>
                      <a:r>
                        <a:rPr lang="fr-FR" sz="1000">
                          <a:effectLst/>
                          <a:latin typeface="Times New Roman"/>
                          <a:ea typeface="ＭＳ 明朝"/>
                        </a:rPr>
                        <a:t>(Post-test-control condition-128)</a:t>
                      </a:r>
                      <a:endParaRPr lang="fr-FR" sz="1100">
                        <a:effectLst/>
                        <a:latin typeface="Arial"/>
                        <a:ea typeface="ＭＳ 明朝"/>
                      </a:endParaRPr>
                    </a:p>
                    <a:p>
                      <a:pPr algn="l">
                        <a:spcAft>
                          <a:spcPts val="0"/>
                        </a:spcAft>
                      </a:pPr>
                      <a:r>
                        <a:rPr lang="fr-FR" sz="1000">
                          <a:effectLst/>
                          <a:latin typeface="Times New Roman"/>
                          <a:ea typeface="ＭＳ 明朝"/>
                        </a:rPr>
                        <a:t>(In the case of the Belgian federalism, the State is </a:t>
                      </a:r>
                      <a:r>
                        <a:rPr lang="fr-FR" sz="1000" u="sng">
                          <a:effectLst/>
                          <a:latin typeface="Times New Roman"/>
                          <a:ea typeface="ＭＳ 明朝"/>
                        </a:rPr>
                        <a:t>losing</a:t>
                      </a:r>
                      <a:r>
                        <a:rPr lang="fr-FR" sz="1000">
                          <a:effectLst/>
                          <a:latin typeface="Times New Roman"/>
                          <a:ea typeface="ＭＳ 明朝"/>
                        </a:rPr>
                        <a:t> more and more competences)</a:t>
                      </a:r>
                      <a:endParaRPr lang="fr-FR" sz="1100">
                        <a:effectLst/>
                        <a:latin typeface="Arial"/>
                        <a:ea typeface="ＭＳ 明朝"/>
                      </a:endParaRPr>
                    </a:p>
                  </a:txBody>
                  <a:tcPr marL="68580" marR="68580" marT="0" marB="0"/>
                </a:tc>
              </a:tr>
              <a:tr h="1439440">
                <a:tc>
                  <a:txBody>
                    <a:bodyPr/>
                    <a:lstStyle/>
                    <a:p>
                      <a:pPr algn="l">
                        <a:spcAft>
                          <a:spcPts val="0"/>
                        </a:spcAft>
                      </a:pPr>
                      <a:r>
                        <a:rPr lang="fr-FR" sz="1000">
                          <a:effectLst/>
                          <a:latin typeface="Times New Roman"/>
                          <a:ea typeface="ＭＳ 明朝"/>
                        </a:rPr>
                        <a:t>Com-plexity</a:t>
                      </a:r>
                      <a:endParaRPr lang="fr-FR" sz="1100">
                        <a:effectLst/>
                        <a:latin typeface="Arial"/>
                        <a:ea typeface="ＭＳ 明朝"/>
                      </a:endParaRPr>
                    </a:p>
                  </a:txBody>
                  <a:tcPr marL="68580" marR="68580" marT="0" marB="0"/>
                </a:tc>
                <a:tc>
                  <a:txBody>
                    <a:bodyPr/>
                    <a:lstStyle/>
                    <a:p>
                      <a:pPr algn="l">
                        <a:spcAft>
                          <a:spcPts val="0"/>
                        </a:spcAft>
                      </a:pPr>
                      <a:r>
                        <a:rPr lang="fr-FR" sz="1000" i="1" dirty="0">
                          <a:effectLst/>
                          <a:latin typeface="Times New Roman"/>
                          <a:ea typeface="ＭＳ 明朝"/>
                        </a:rPr>
                        <a:t>casse-tête</a:t>
                      </a:r>
                      <a:r>
                        <a:rPr lang="fr-FR" sz="1000" dirty="0">
                          <a:effectLst/>
                          <a:latin typeface="Times New Roman"/>
                          <a:ea typeface="ＭＳ 明朝"/>
                        </a:rPr>
                        <a:t> (‘</a:t>
                      </a:r>
                      <a:r>
                        <a:rPr lang="fr-FR" sz="1000" dirty="0" err="1">
                          <a:effectLst/>
                          <a:latin typeface="Times New Roman"/>
                          <a:ea typeface="ＭＳ 明朝"/>
                        </a:rPr>
                        <a:t>headache</a:t>
                      </a:r>
                      <a:r>
                        <a:rPr lang="fr-FR" sz="1000" dirty="0">
                          <a:effectLst/>
                          <a:latin typeface="Times New Roman"/>
                          <a:ea typeface="ＭＳ 明朝"/>
                        </a:rPr>
                        <a:t>’, ‘puzzle’)</a:t>
                      </a:r>
                      <a:r>
                        <a:rPr lang="fr-FR" sz="1000" i="1" dirty="0">
                          <a:effectLst/>
                          <a:latin typeface="Times New Roman"/>
                          <a:ea typeface="ＭＳ 明朝"/>
                        </a:rPr>
                        <a:t>, cogitation</a:t>
                      </a:r>
                      <a:r>
                        <a:rPr lang="fr-FR" sz="1000" dirty="0">
                          <a:effectLst/>
                          <a:latin typeface="Times New Roman"/>
                          <a:ea typeface="ＭＳ 明朝"/>
                        </a:rPr>
                        <a:t> (‘cogitation’)</a:t>
                      </a:r>
                      <a:r>
                        <a:rPr lang="fr-FR" sz="1000" i="1" dirty="0">
                          <a:effectLst/>
                          <a:latin typeface="Times New Roman"/>
                          <a:ea typeface="ＭＳ 明朝"/>
                        </a:rPr>
                        <a:t>,  complexe</a:t>
                      </a:r>
                      <a:r>
                        <a:rPr lang="fr-FR" sz="1000" dirty="0">
                          <a:effectLst/>
                          <a:latin typeface="Times New Roman"/>
                          <a:ea typeface="ＭＳ 明朝"/>
                        </a:rPr>
                        <a:t> (‘</a:t>
                      </a:r>
                      <a:r>
                        <a:rPr lang="fr-FR" sz="1000" dirty="0" err="1">
                          <a:effectLst/>
                          <a:latin typeface="Times New Roman"/>
                          <a:ea typeface="ＭＳ 明朝"/>
                        </a:rPr>
                        <a:t>complex</a:t>
                      </a:r>
                      <a:r>
                        <a:rPr lang="fr-FR" sz="1000" dirty="0">
                          <a:effectLst/>
                          <a:latin typeface="Times New Roman"/>
                          <a:ea typeface="ＭＳ 明朝"/>
                        </a:rPr>
                        <a:t>’)</a:t>
                      </a:r>
                      <a:r>
                        <a:rPr lang="fr-FR" sz="1000" i="1" dirty="0">
                          <a:effectLst/>
                          <a:latin typeface="Times New Roman"/>
                          <a:ea typeface="ＭＳ 明朝"/>
                        </a:rPr>
                        <a:t>, complexifier</a:t>
                      </a:r>
                      <a:r>
                        <a:rPr lang="fr-FR" sz="1000" dirty="0">
                          <a:effectLst/>
                          <a:latin typeface="Times New Roman"/>
                          <a:ea typeface="ＭＳ 明朝"/>
                        </a:rPr>
                        <a:t> (‘</a:t>
                      </a:r>
                      <a:r>
                        <a:rPr lang="fr-FR" sz="1000" dirty="0" err="1">
                          <a:effectLst/>
                          <a:latin typeface="Times New Roman"/>
                          <a:ea typeface="ＭＳ 明朝"/>
                        </a:rPr>
                        <a:t>make</a:t>
                      </a:r>
                      <a:r>
                        <a:rPr lang="fr-FR" sz="1000" dirty="0">
                          <a:effectLst/>
                          <a:latin typeface="Times New Roman"/>
                          <a:ea typeface="ＭＳ 明朝"/>
                        </a:rPr>
                        <a:t> more </a:t>
                      </a:r>
                      <a:r>
                        <a:rPr lang="fr-FR" sz="1000" dirty="0" err="1">
                          <a:effectLst/>
                          <a:latin typeface="Times New Roman"/>
                          <a:ea typeface="ＭＳ 明朝"/>
                        </a:rPr>
                        <a:t>complex</a:t>
                      </a:r>
                      <a:r>
                        <a:rPr lang="fr-FR" sz="1000" dirty="0">
                          <a:effectLst/>
                          <a:latin typeface="Times New Roman"/>
                          <a:ea typeface="ＭＳ 明朝"/>
                        </a:rPr>
                        <a:t>’)</a:t>
                      </a:r>
                      <a:r>
                        <a:rPr lang="fr-FR" sz="1000" i="1" dirty="0">
                          <a:effectLst/>
                          <a:latin typeface="Times New Roman"/>
                          <a:ea typeface="ＭＳ 明朝"/>
                        </a:rPr>
                        <a:t>, complication</a:t>
                      </a:r>
                      <a:r>
                        <a:rPr lang="fr-FR" sz="1000" dirty="0">
                          <a:effectLst/>
                          <a:latin typeface="Times New Roman"/>
                          <a:ea typeface="ＭＳ 明朝"/>
                        </a:rPr>
                        <a:t> (‘complication’)</a:t>
                      </a:r>
                      <a:r>
                        <a:rPr lang="fr-FR" sz="1000" i="1" dirty="0">
                          <a:effectLst/>
                          <a:latin typeface="Times New Roman"/>
                          <a:ea typeface="ＭＳ 明朝"/>
                        </a:rPr>
                        <a:t>, complexité</a:t>
                      </a:r>
                      <a:r>
                        <a:rPr lang="fr-FR" sz="1000" dirty="0">
                          <a:effectLst/>
                          <a:latin typeface="Times New Roman"/>
                          <a:ea typeface="ＭＳ 明朝"/>
                        </a:rPr>
                        <a:t> (‘</a:t>
                      </a:r>
                      <a:r>
                        <a:rPr lang="fr-FR" sz="1000" dirty="0" err="1">
                          <a:effectLst/>
                          <a:latin typeface="Times New Roman"/>
                          <a:ea typeface="ＭＳ 明朝"/>
                        </a:rPr>
                        <a:t>complexity</a:t>
                      </a:r>
                      <a:r>
                        <a:rPr lang="fr-FR" sz="1000" dirty="0">
                          <a:effectLst/>
                          <a:latin typeface="Times New Roman"/>
                          <a:ea typeface="ＭＳ 明朝"/>
                        </a:rPr>
                        <a:t>’)</a:t>
                      </a:r>
                      <a:r>
                        <a:rPr lang="fr-FR" sz="1000" i="1" dirty="0">
                          <a:effectLst/>
                          <a:latin typeface="Times New Roman"/>
                          <a:ea typeface="ＭＳ 明朝"/>
                        </a:rPr>
                        <a:t>, compliqué</a:t>
                      </a:r>
                      <a:r>
                        <a:rPr lang="fr-FR" sz="1000" dirty="0">
                          <a:effectLst/>
                          <a:latin typeface="Times New Roman"/>
                          <a:ea typeface="ＭＳ 明朝"/>
                        </a:rPr>
                        <a:t> (‘</a:t>
                      </a:r>
                      <a:r>
                        <a:rPr lang="fr-FR" sz="1000" dirty="0" err="1">
                          <a:effectLst/>
                          <a:latin typeface="Times New Roman"/>
                          <a:ea typeface="ＭＳ 明朝"/>
                        </a:rPr>
                        <a:t>complicated</a:t>
                      </a:r>
                      <a:r>
                        <a:rPr lang="fr-FR" sz="1000" dirty="0">
                          <a:effectLst/>
                          <a:latin typeface="Times New Roman"/>
                          <a:ea typeface="ＭＳ 明朝"/>
                        </a:rPr>
                        <a:t>’)</a:t>
                      </a:r>
                      <a:r>
                        <a:rPr lang="fr-FR" sz="1000" i="1" dirty="0">
                          <a:effectLst/>
                          <a:latin typeface="Times New Roman"/>
                          <a:ea typeface="ＭＳ 明朝"/>
                        </a:rPr>
                        <a:t>, difficile</a:t>
                      </a:r>
                      <a:r>
                        <a:rPr lang="fr-FR" sz="1000" dirty="0">
                          <a:effectLst/>
                          <a:latin typeface="Times New Roman"/>
                          <a:ea typeface="ＭＳ 明朝"/>
                        </a:rPr>
                        <a:t> (‘</a:t>
                      </a:r>
                      <a:r>
                        <a:rPr lang="fr-FR" sz="1000" dirty="0" err="1">
                          <a:effectLst/>
                          <a:latin typeface="Times New Roman"/>
                          <a:ea typeface="ＭＳ 明朝"/>
                        </a:rPr>
                        <a:t>difficult</a:t>
                      </a:r>
                      <a:r>
                        <a:rPr lang="fr-FR" sz="1000" dirty="0">
                          <a:effectLst/>
                          <a:latin typeface="Times New Roman"/>
                          <a:ea typeface="ＭＳ 明朝"/>
                        </a:rPr>
                        <a:t>’)</a:t>
                      </a:r>
                      <a:r>
                        <a:rPr lang="fr-FR" sz="1000" i="1" dirty="0">
                          <a:effectLst/>
                          <a:latin typeface="Times New Roman"/>
                          <a:ea typeface="ＭＳ 明朝"/>
                        </a:rPr>
                        <a:t>, difficulté</a:t>
                      </a:r>
                      <a:r>
                        <a:rPr lang="fr-FR" sz="1000" dirty="0">
                          <a:effectLst/>
                          <a:latin typeface="Times New Roman"/>
                          <a:ea typeface="ＭＳ 明朝"/>
                        </a:rPr>
                        <a:t> (‘</a:t>
                      </a:r>
                      <a:r>
                        <a:rPr lang="fr-FR" sz="1000" dirty="0" err="1">
                          <a:effectLst/>
                          <a:latin typeface="Times New Roman"/>
                          <a:ea typeface="ＭＳ 明朝"/>
                        </a:rPr>
                        <a:t>difficulty</a:t>
                      </a:r>
                      <a:r>
                        <a:rPr lang="fr-FR" sz="1000" dirty="0">
                          <a:effectLst/>
                          <a:latin typeface="Times New Roman"/>
                          <a:ea typeface="ＭＳ 明朝"/>
                        </a:rPr>
                        <a:t>’)</a:t>
                      </a:r>
                      <a:r>
                        <a:rPr lang="fr-FR" sz="1000" i="1" dirty="0">
                          <a:effectLst/>
                          <a:latin typeface="Times New Roman"/>
                          <a:ea typeface="ＭＳ 明朝"/>
                        </a:rPr>
                        <a:t>, ne pas comprendre</a:t>
                      </a:r>
                      <a:r>
                        <a:rPr lang="fr-FR" sz="1000" dirty="0">
                          <a:effectLst/>
                          <a:latin typeface="Times New Roman"/>
                          <a:ea typeface="ＭＳ 明朝"/>
                        </a:rPr>
                        <a:t> (‘not </a:t>
                      </a:r>
                      <a:r>
                        <a:rPr lang="fr-FR" sz="1000" dirty="0" err="1">
                          <a:effectLst/>
                          <a:latin typeface="Times New Roman"/>
                          <a:ea typeface="ＭＳ 明朝"/>
                        </a:rPr>
                        <a:t>understand</a:t>
                      </a:r>
                      <a:r>
                        <a:rPr lang="fr-FR" sz="1000" dirty="0">
                          <a:effectLst/>
                          <a:latin typeface="Times New Roman"/>
                          <a:ea typeface="ＭＳ 明朝"/>
                        </a:rPr>
                        <a:t>’)</a:t>
                      </a:r>
                      <a:r>
                        <a:rPr lang="fr-FR" sz="1000" i="1" dirty="0">
                          <a:effectLst/>
                          <a:latin typeface="Times New Roman"/>
                          <a:ea typeface="ＭＳ 明朝"/>
                        </a:rPr>
                        <a:t>, peu/pas compréhensible</a:t>
                      </a:r>
                      <a:r>
                        <a:rPr lang="fr-FR" sz="1000" dirty="0">
                          <a:effectLst/>
                          <a:latin typeface="Times New Roman"/>
                          <a:ea typeface="ＭＳ 明朝"/>
                        </a:rPr>
                        <a:t> (‘</a:t>
                      </a:r>
                      <a:r>
                        <a:rPr lang="fr-FR" sz="1000" dirty="0" err="1">
                          <a:effectLst/>
                          <a:latin typeface="Times New Roman"/>
                          <a:ea typeface="ＭＳ 明朝"/>
                        </a:rPr>
                        <a:t>little</a:t>
                      </a:r>
                      <a:r>
                        <a:rPr lang="fr-FR" sz="1000" dirty="0">
                          <a:effectLst/>
                          <a:latin typeface="Times New Roman"/>
                          <a:ea typeface="ＭＳ 明朝"/>
                        </a:rPr>
                        <a:t> or not </a:t>
                      </a:r>
                      <a:r>
                        <a:rPr lang="fr-FR" sz="1000" dirty="0" err="1">
                          <a:effectLst/>
                          <a:latin typeface="Times New Roman"/>
                          <a:ea typeface="ＭＳ 明朝"/>
                        </a:rPr>
                        <a:t>understandable</a:t>
                      </a:r>
                      <a:r>
                        <a:rPr lang="fr-FR" sz="1000" dirty="0">
                          <a:effectLst/>
                          <a:latin typeface="Times New Roman"/>
                          <a:ea typeface="ＭＳ 明朝"/>
                        </a:rPr>
                        <a:t>’)</a:t>
                      </a:r>
                      <a:r>
                        <a:rPr lang="fr-FR" sz="1000" i="1" dirty="0">
                          <a:effectLst/>
                          <a:latin typeface="Times New Roman"/>
                          <a:ea typeface="ＭＳ 明朝"/>
                        </a:rPr>
                        <a:t>, problème</a:t>
                      </a:r>
                      <a:r>
                        <a:rPr lang="fr-FR" sz="1000" dirty="0">
                          <a:effectLst/>
                          <a:latin typeface="Times New Roman"/>
                          <a:ea typeface="ＭＳ 明朝"/>
                        </a:rPr>
                        <a:t> (‘</a:t>
                      </a:r>
                      <a:r>
                        <a:rPr lang="fr-FR" sz="1000" dirty="0" err="1">
                          <a:effectLst/>
                          <a:latin typeface="Times New Roman"/>
                          <a:ea typeface="ＭＳ 明朝"/>
                        </a:rPr>
                        <a:t>problem</a:t>
                      </a:r>
                      <a:r>
                        <a:rPr lang="fr-FR" sz="1000" dirty="0">
                          <a:effectLst/>
                          <a:latin typeface="Times New Roman"/>
                          <a:ea typeface="ＭＳ 明朝"/>
                        </a:rPr>
                        <a:t>’)</a:t>
                      </a:r>
                      <a:r>
                        <a:rPr lang="fr-FR" sz="1000" i="1" dirty="0">
                          <a:effectLst/>
                          <a:latin typeface="Times New Roman"/>
                          <a:ea typeface="ＭＳ 明朝"/>
                        </a:rPr>
                        <a:t>, réflexion</a:t>
                      </a:r>
                      <a:r>
                        <a:rPr lang="fr-FR" sz="1000" dirty="0">
                          <a:effectLst/>
                          <a:latin typeface="Times New Roman"/>
                          <a:ea typeface="ＭＳ 明朝"/>
                        </a:rPr>
                        <a:t> (‘</a:t>
                      </a:r>
                      <a:r>
                        <a:rPr lang="fr-FR" sz="1000" dirty="0" err="1">
                          <a:effectLst/>
                          <a:latin typeface="Times New Roman"/>
                          <a:ea typeface="ＭＳ 明朝"/>
                        </a:rPr>
                        <a:t>thinking</a:t>
                      </a:r>
                      <a:r>
                        <a:rPr lang="fr-FR" sz="1000" dirty="0">
                          <a:effectLst/>
                          <a:latin typeface="Times New Roman"/>
                          <a:ea typeface="ＭＳ 明朝"/>
                        </a:rPr>
                        <a:t>’),…</a:t>
                      </a:r>
                      <a:endParaRPr lang="fr-FR" sz="1100" dirty="0">
                        <a:effectLst/>
                        <a:latin typeface="Arial"/>
                        <a:ea typeface="ＭＳ 明朝"/>
                      </a:endParaRPr>
                    </a:p>
                  </a:txBody>
                  <a:tcPr marL="68580" marR="68580" marT="0" marB="0"/>
                </a:tc>
                <a:tc>
                  <a:txBody>
                    <a:bodyPr/>
                    <a:lstStyle/>
                    <a:p>
                      <a:pPr algn="l">
                        <a:spcAft>
                          <a:spcPts val="0"/>
                        </a:spcAft>
                      </a:pPr>
                      <a:r>
                        <a:rPr lang="fr-FR" sz="1000" i="1" dirty="0">
                          <a:effectLst/>
                          <a:latin typeface="Times New Roman"/>
                          <a:ea typeface="ＭＳ 明朝"/>
                        </a:rPr>
                        <a:t>le partage des pouvoirs s'avère un peu chaotique et </a:t>
                      </a:r>
                      <a:r>
                        <a:rPr lang="fr-FR" sz="1000" i="1" u="sng" dirty="0">
                          <a:effectLst/>
                          <a:latin typeface="Times New Roman"/>
                          <a:ea typeface="ＭＳ 明朝"/>
                        </a:rPr>
                        <a:t>complexe à comprendre</a:t>
                      </a:r>
                      <a:r>
                        <a:rPr lang="fr-FR" sz="1000" dirty="0">
                          <a:effectLst/>
                          <a:latin typeface="Times New Roman"/>
                          <a:ea typeface="ＭＳ 明朝"/>
                        </a:rPr>
                        <a:t> (</a:t>
                      </a:r>
                      <a:r>
                        <a:rPr lang="fr-FR" sz="1000" dirty="0" err="1">
                          <a:effectLst/>
                          <a:latin typeface="Times New Roman"/>
                          <a:ea typeface="ＭＳ 明朝"/>
                        </a:rPr>
                        <a:t>Pre</a:t>
                      </a:r>
                      <a:r>
                        <a:rPr lang="fr-FR" sz="1000" dirty="0">
                          <a:effectLst/>
                          <a:latin typeface="Times New Roman"/>
                          <a:ea typeface="ＭＳ 明朝"/>
                        </a:rPr>
                        <a:t>-test-image condition-086)</a:t>
                      </a:r>
                      <a:endParaRPr lang="fr-FR" sz="1100" dirty="0">
                        <a:effectLst/>
                        <a:latin typeface="Arial"/>
                        <a:ea typeface="ＭＳ 明朝"/>
                      </a:endParaRPr>
                    </a:p>
                    <a:p>
                      <a:pPr algn="l">
                        <a:spcAft>
                          <a:spcPts val="0"/>
                        </a:spcAft>
                      </a:pPr>
                      <a:r>
                        <a:rPr lang="fr-FR" sz="1000" dirty="0">
                          <a:effectLst/>
                          <a:latin typeface="Times New Roman"/>
                          <a:ea typeface="ＭＳ 明朝"/>
                        </a:rPr>
                        <a:t>(power-sharing </a:t>
                      </a:r>
                      <a:r>
                        <a:rPr lang="fr-FR" sz="1000" dirty="0" err="1">
                          <a:effectLst/>
                          <a:latin typeface="Times New Roman"/>
                          <a:ea typeface="ＭＳ 明朝"/>
                        </a:rPr>
                        <a:t>turns</a:t>
                      </a:r>
                      <a:r>
                        <a:rPr lang="fr-FR" sz="1000" dirty="0">
                          <a:effectLst/>
                          <a:latin typeface="Times New Roman"/>
                          <a:ea typeface="ＭＳ 明朝"/>
                        </a:rPr>
                        <a:t> out  to </a:t>
                      </a:r>
                      <a:r>
                        <a:rPr lang="fr-FR" sz="1000" dirty="0" err="1">
                          <a:effectLst/>
                          <a:latin typeface="Times New Roman"/>
                          <a:ea typeface="ＭＳ 明朝"/>
                        </a:rPr>
                        <a:t>be</a:t>
                      </a:r>
                      <a:r>
                        <a:rPr lang="fr-FR" sz="1000" dirty="0">
                          <a:effectLst/>
                          <a:latin typeface="Times New Roman"/>
                          <a:ea typeface="ＭＳ 明朝"/>
                        </a:rPr>
                        <a:t> a bit </a:t>
                      </a:r>
                      <a:r>
                        <a:rPr lang="fr-FR" sz="1000" dirty="0" err="1">
                          <a:effectLst/>
                          <a:latin typeface="Times New Roman"/>
                          <a:ea typeface="ＭＳ 明朝"/>
                        </a:rPr>
                        <a:t>chaotic</a:t>
                      </a:r>
                      <a:r>
                        <a:rPr lang="fr-FR" sz="1000" dirty="0">
                          <a:effectLst/>
                          <a:latin typeface="Times New Roman"/>
                          <a:ea typeface="ＭＳ 明朝"/>
                        </a:rPr>
                        <a:t> and </a:t>
                      </a:r>
                      <a:r>
                        <a:rPr lang="fr-FR" sz="1000" u="sng" dirty="0" err="1">
                          <a:effectLst/>
                          <a:latin typeface="Times New Roman"/>
                          <a:ea typeface="ＭＳ 明朝"/>
                        </a:rPr>
                        <a:t>complex</a:t>
                      </a:r>
                      <a:r>
                        <a:rPr lang="fr-FR" sz="1000" u="sng" dirty="0">
                          <a:effectLst/>
                          <a:latin typeface="Times New Roman"/>
                          <a:ea typeface="ＭＳ 明朝"/>
                        </a:rPr>
                        <a:t> to </a:t>
                      </a:r>
                      <a:r>
                        <a:rPr lang="fr-FR" sz="1000" u="sng" dirty="0" err="1">
                          <a:effectLst/>
                          <a:latin typeface="Times New Roman"/>
                          <a:ea typeface="ＭＳ 明朝"/>
                        </a:rPr>
                        <a:t>understand</a:t>
                      </a:r>
                      <a:r>
                        <a:rPr lang="fr-FR" sz="1000" dirty="0">
                          <a:effectLst/>
                          <a:latin typeface="Times New Roman"/>
                          <a:ea typeface="ＭＳ 明朝"/>
                        </a:rPr>
                        <a:t>)</a:t>
                      </a:r>
                      <a:endParaRPr lang="fr-FR" sz="1100" dirty="0">
                        <a:effectLst/>
                        <a:latin typeface="Arial"/>
                        <a:ea typeface="ＭＳ 明朝"/>
                      </a:endParaRPr>
                    </a:p>
                    <a:p>
                      <a:pPr algn="l">
                        <a:spcAft>
                          <a:spcPts val="0"/>
                        </a:spcAft>
                      </a:pPr>
                      <a:r>
                        <a:rPr lang="fr-FR" sz="1000" i="1" dirty="0">
                          <a:effectLst/>
                          <a:latin typeface="Times New Roman"/>
                          <a:ea typeface="ＭＳ 明朝"/>
                        </a:rPr>
                        <a:t>le fédéralisme belge manque parfois de logique et crée des </a:t>
                      </a:r>
                      <a:r>
                        <a:rPr lang="fr-FR" sz="1000" i="1" u="sng" dirty="0">
                          <a:effectLst/>
                          <a:uFill>
                            <a:solidFill>
                              <a:srgbClr val="0000E9"/>
                            </a:solidFill>
                          </a:uFill>
                          <a:latin typeface="Times New Roman"/>
                          <a:ea typeface="ＭＳ 明朝"/>
                        </a:rPr>
                        <a:t>problème</a:t>
                      </a:r>
                      <a:r>
                        <a:rPr lang="fr-FR" sz="1000" i="1" dirty="0">
                          <a:effectLst/>
                          <a:latin typeface="Times New Roman"/>
                          <a:ea typeface="ＭＳ 明朝"/>
                        </a:rPr>
                        <a:t>s car il y a 3 langues différentes</a:t>
                      </a:r>
                      <a:r>
                        <a:rPr lang="fr-FR" sz="1000" dirty="0">
                          <a:effectLst/>
                          <a:latin typeface="Times New Roman"/>
                          <a:ea typeface="ＭＳ 明朝"/>
                        </a:rPr>
                        <a:t> (Post-test-control condition-070)</a:t>
                      </a:r>
                      <a:endParaRPr lang="fr-FR" sz="1100" dirty="0">
                        <a:effectLst/>
                        <a:latin typeface="Arial"/>
                        <a:ea typeface="ＭＳ 明朝"/>
                      </a:endParaRPr>
                    </a:p>
                    <a:p>
                      <a:pPr algn="l">
                        <a:spcAft>
                          <a:spcPts val="0"/>
                        </a:spcAft>
                      </a:pPr>
                      <a:r>
                        <a:rPr lang="fr-FR" sz="1000" dirty="0">
                          <a:effectLst/>
                          <a:latin typeface="Times New Roman"/>
                          <a:ea typeface="ＭＳ 明朝"/>
                        </a:rPr>
                        <a:t>(</a:t>
                      </a:r>
                      <a:r>
                        <a:rPr lang="fr-FR" sz="1000" dirty="0" err="1">
                          <a:effectLst/>
                          <a:latin typeface="Times New Roman"/>
                          <a:ea typeface="ＭＳ 明朝"/>
                        </a:rPr>
                        <a:t>Belgian</a:t>
                      </a:r>
                      <a:r>
                        <a:rPr lang="fr-FR" sz="1000" dirty="0">
                          <a:effectLst/>
                          <a:latin typeface="Times New Roman"/>
                          <a:ea typeface="ＭＳ 明朝"/>
                        </a:rPr>
                        <a:t> </a:t>
                      </a:r>
                      <a:r>
                        <a:rPr lang="fr-FR" sz="1000" dirty="0" err="1">
                          <a:effectLst/>
                          <a:latin typeface="Times New Roman"/>
                          <a:ea typeface="ＭＳ 明朝"/>
                        </a:rPr>
                        <a:t>federalism</a:t>
                      </a:r>
                      <a:r>
                        <a:rPr lang="fr-FR" sz="1000" dirty="0">
                          <a:effectLst/>
                          <a:latin typeface="Times New Roman"/>
                          <a:ea typeface="ＭＳ 明朝"/>
                        </a:rPr>
                        <a:t> </a:t>
                      </a:r>
                      <a:r>
                        <a:rPr lang="fr-FR" sz="1000" dirty="0" err="1">
                          <a:effectLst/>
                          <a:latin typeface="Times New Roman"/>
                          <a:ea typeface="ＭＳ 明朝"/>
                        </a:rPr>
                        <a:t>is</a:t>
                      </a:r>
                      <a:r>
                        <a:rPr lang="fr-FR" sz="1000" dirty="0">
                          <a:effectLst/>
                          <a:latin typeface="Times New Roman"/>
                          <a:ea typeface="ＭＳ 明朝"/>
                        </a:rPr>
                        <a:t> </a:t>
                      </a:r>
                      <a:r>
                        <a:rPr lang="fr-FR" sz="1000" dirty="0" err="1">
                          <a:effectLst/>
                          <a:latin typeface="Times New Roman"/>
                          <a:ea typeface="ＭＳ 明朝"/>
                        </a:rPr>
                        <a:t>sometimes</a:t>
                      </a:r>
                      <a:r>
                        <a:rPr lang="fr-FR" sz="1000" dirty="0">
                          <a:effectLst/>
                          <a:latin typeface="Times New Roman"/>
                          <a:ea typeface="ＭＳ 明朝"/>
                        </a:rPr>
                        <a:t> </a:t>
                      </a:r>
                      <a:r>
                        <a:rPr lang="fr-FR" sz="1000" dirty="0" err="1">
                          <a:effectLst/>
                          <a:latin typeface="Times New Roman"/>
                          <a:ea typeface="ＭＳ 明朝"/>
                        </a:rPr>
                        <a:t>lacking</a:t>
                      </a:r>
                      <a:r>
                        <a:rPr lang="fr-FR" sz="1000" dirty="0">
                          <a:effectLst/>
                          <a:latin typeface="Times New Roman"/>
                          <a:ea typeface="ＭＳ 明朝"/>
                        </a:rPr>
                        <a:t> </a:t>
                      </a:r>
                      <a:r>
                        <a:rPr lang="fr-FR" sz="1000" dirty="0" err="1">
                          <a:effectLst/>
                          <a:latin typeface="Times New Roman"/>
                          <a:ea typeface="ＭＳ 明朝"/>
                        </a:rPr>
                        <a:t>logic</a:t>
                      </a:r>
                      <a:r>
                        <a:rPr lang="fr-FR" sz="1000" dirty="0">
                          <a:effectLst/>
                          <a:latin typeface="Times New Roman"/>
                          <a:ea typeface="ＭＳ 明朝"/>
                        </a:rPr>
                        <a:t> and </a:t>
                      </a:r>
                      <a:r>
                        <a:rPr lang="fr-FR" sz="1000" dirty="0" err="1">
                          <a:effectLst/>
                          <a:latin typeface="Times New Roman"/>
                          <a:ea typeface="ＭＳ 明朝"/>
                        </a:rPr>
                        <a:t>creating</a:t>
                      </a:r>
                      <a:r>
                        <a:rPr lang="fr-FR" sz="1000" dirty="0">
                          <a:effectLst/>
                          <a:latin typeface="Times New Roman"/>
                          <a:ea typeface="ＭＳ 明朝"/>
                        </a:rPr>
                        <a:t> </a:t>
                      </a:r>
                      <a:r>
                        <a:rPr lang="fr-FR" sz="1000" u="sng" dirty="0" err="1">
                          <a:effectLst/>
                          <a:latin typeface="Times New Roman"/>
                          <a:ea typeface="ＭＳ 明朝"/>
                        </a:rPr>
                        <a:t>problems</a:t>
                      </a:r>
                      <a:r>
                        <a:rPr lang="fr-FR" sz="1000" dirty="0">
                          <a:effectLst/>
                          <a:latin typeface="Times New Roman"/>
                          <a:ea typeface="ＭＳ 明朝"/>
                        </a:rPr>
                        <a:t> </a:t>
                      </a:r>
                      <a:r>
                        <a:rPr lang="fr-FR" sz="1000" dirty="0" err="1">
                          <a:effectLst/>
                          <a:latin typeface="Times New Roman"/>
                          <a:ea typeface="ＭＳ 明朝"/>
                        </a:rPr>
                        <a:t>because</a:t>
                      </a:r>
                      <a:r>
                        <a:rPr lang="fr-FR" sz="1000" dirty="0">
                          <a:effectLst/>
                          <a:latin typeface="Times New Roman"/>
                          <a:ea typeface="ＭＳ 明朝"/>
                        </a:rPr>
                        <a:t> </a:t>
                      </a:r>
                      <a:r>
                        <a:rPr lang="fr-FR" sz="1000" dirty="0" err="1">
                          <a:effectLst/>
                          <a:latin typeface="Times New Roman"/>
                          <a:ea typeface="ＭＳ 明朝"/>
                        </a:rPr>
                        <a:t>there</a:t>
                      </a:r>
                      <a:r>
                        <a:rPr lang="fr-FR" sz="1000" dirty="0">
                          <a:effectLst/>
                          <a:latin typeface="Times New Roman"/>
                          <a:ea typeface="ＭＳ 明朝"/>
                        </a:rPr>
                        <a:t> are </a:t>
                      </a:r>
                      <a:r>
                        <a:rPr lang="fr-FR" sz="1000" dirty="0" err="1">
                          <a:effectLst/>
                          <a:latin typeface="Times New Roman"/>
                          <a:ea typeface="ＭＳ 明朝"/>
                        </a:rPr>
                        <a:t>three</a:t>
                      </a:r>
                      <a:r>
                        <a:rPr lang="fr-FR" sz="1000" dirty="0">
                          <a:effectLst/>
                          <a:latin typeface="Times New Roman"/>
                          <a:ea typeface="ＭＳ 明朝"/>
                        </a:rPr>
                        <a:t> </a:t>
                      </a:r>
                      <a:r>
                        <a:rPr lang="fr-FR" sz="1000" dirty="0" err="1">
                          <a:effectLst/>
                          <a:latin typeface="Times New Roman"/>
                          <a:ea typeface="ＭＳ 明朝"/>
                        </a:rPr>
                        <a:t>different</a:t>
                      </a:r>
                      <a:r>
                        <a:rPr lang="fr-FR" sz="1000" dirty="0">
                          <a:effectLst/>
                          <a:latin typeface="Times New Roman"/>
                          <a:ea typeface="ＭＳ 明朝"/>
                        </a:rPr>
                        <a:t> </a:t>
                      </a:r>
                      <a:r>
                        <a:rPr lang="fr-FR" sz="1000" dirty="0" err="1">
                          <a:effectLst/>
                          <a:latin typeface="Times New Roman"/>
                          <a:ea typeface="ＭＳ 明朝"/>
                        </a:rPr>
                        <a:t>languages</a:t>
                      </a:r>
                      <a:r>
                        <a:rPr lang="fr-FR" sz="1000" dirty="0">
                          <a:effectLst/>
                          <a:latin typeface="Times New Roman"/>
                          <a:ea typeface="ＭＳ 明朝"/>
                        </a:rPr>
                        <a:t>)</a:t>
                      </a:r>
                      <a:endParaRPr lang="fr-FR" sz="1100" dirty="0">
                        <a:effectLst/>
                        <a:latin typeface="Arial"/>
                        <a:ea typeface="ＭＳ 明朝"/>
                      </a:endParaRPr>
                    </a:p>
                  </a:txBody>
                  <a:tcPr marL="68580" marR="68580" marT="0" marB="0"/>
                </a:tc>
              </a:tr>
              <a:tr h="1439440">
                <a:tc>
                  <a:txBody>
                    <a:bodyPr/>
                    <a:lstStyle/>
                    <a:p>
                      <a:pPr algn="l">
                        <a:spcAft>
                          <a:spcPts val="0"/>
                        </a:spcAft>
                      </a:pPr>
                      <a:r>
                        <a:rPr lang="fr-FR" sz="1000" dirty="0">
                          <a:effectLst/>
                          <a:latin typeface="Times New Roman"/>
                          <a:ea typeface="ＭＳ 明朝"/>
                        </a:rPr>
                        <a:t>Cons-</a:t>
                      </a:r>
                      <a:endParaRPr lang="fr-FR" sz="1100" dirty="0">
                        <a:effectLst/>
                        <a:latin typeface="Arial"/>
                        <a:ea typeface="ＭＳ 明朝"/>
                      </a:endParaRPr>
                    </a:p>
                    <a:p>
                      <a:pPr algn="l">
                        <a:spcAft>
                          <a:spcPts val="0"/>
                        </a:spcAft>
                      </a:pPr>
                      <a:r>
                        <a:rPr lang="fr-FR" sz="1000" dirty="0" err="1">
                          <a:effectLst/>
                          <a:latin typeface="Times New Roman"/>
                          <a:ea typeface="ＭＳ 明朝"/>
                        </a:rPr>
                        <a:t>truction</a:t>
                      </a:r>
                      <a:endParaRPr lang="fr-FR" sz="1100" dirty="0">
                        <a:effectLst/>
                        <a:latin typeface="Arial"/>
                        <a:ea typeface="ＭＳ 明朝"/>
                      </a:endParaRPr>
                    </a:p>
                  </a:txBody>
                  <a:tcPr marL="68580" marR="68580" marT="0" marB="0"/>
                </a:tc>
                <a:tc>
                  <a:txBody>
                    <a:bodyPr/>
                    <a:lstStyle/>
                    <a:p>
                      <a:pPr algn="l">
                        <a:spcAft>
                          <a:spcPts val="0"/>
                        </a:spcAft>
                      </a:pPr>
                      <a:r>
                        <a:rPr lang="fr-FR" sz="1000" i="1">
                          <a:effectLst/>
                          <a:latin typeface="Times New Roman"/>
                          <a:ea typeface="ＭＳ 明朝"/>
                        </a:rPr>
                        <a:t>base</a:t>
                      </a:r>
                      <a:r>
                        <a:rPr lang="fr-FR" sz="1000">
                          <a:effectLst/>
                          <a:latin typeface="Times New Roman"/>
                          <a:ea typeface="ＭＳ 明朝"/>
                        </a:rPr>
                        <a:t> (‘basis’)</a:t>
                      </a:r>
                      <a:r>
                        <a:rPr lang="fr-FR" sz="1000" i="1">
                          <a:effectLst/>
                          <a:latin typeface="Times New Roman"/>
                          <a:ea typeface="ＭＳ 明朝"/>
                        </a:rPr>
                        <a:t>, bâtiment</a:t>
                      </a:r>
                      <a:r>
                        <a:rPr lang="fr-FR" sz="1000">
                          <a:effectLst/>
                          <a:latin typeface="Times New Roman"/>
                          <a:ea typeface="ＭＳ 明朝"/>
                        </a:rPr>
                        <a:t> (‘building’)</a:t>
                      </a:r>
                      <a:r>
                        <a:rPr lang="fr-FR" sz="1000" i="1">
                          <a:effectLst/>
                          <a:latin typeface="Times New Roman"/>
                          <a:ea typeface="ＭＳ 明朝"/>
                        </a:rPr>
                        <a:t>, bâtir</a:t>
                      </a:r>
                      <a:r>
                        <a:rPr lang="fr-FR" sz="1000">
                          <a:effectLst/>
                          <a:latin typeface="Times New Roman"/>
                          <a:ea typeface="ＭＳ 明朝"/>
                        </a:rPr>
                        <a:t> (‘build’)</a:t>
                      </a:r>
                      <a:r>
                        <a:rPr lang="fr-FR" sz="1000" i="1">
                          <a:effectLst/>
                          <a:latin typeface="Times New Roman"/>
                          <a:ea typeface="ＭＳ 明朝"/>
                        </a:rPr>
                        <a:t>, bloc</a:t>
                      </a:r>
                      <a:r>
                        <a:rPr lang="fr-FR" sz="1000">
                          <a:effectLst/>
                          <a:latin typeface="Times New Roman"/>
                          <a:ea typeface="ＭＳ 明朝"/>
                        </a:rPr>
                        <a:t> (‘block’)</a:t>
                      </a:r>
                      <a:r>
                        <a:rPr lang="fr-FR" sz="1000" i="1">
                          <a:effectLst/>
                          <a:latin typeface="Times New Roman"/>
                          <a:ea typeface="ＭＳ 明朝"/>
                        </a:rPr>
                        <a:t>, brique</a:t>
                      </a:r>
                      <a:r>
                        <a:rPr lang="fr-FR" sz="1000">
                          <a:effectLst/>
                          <a:latin typeface="Times New Roman"/>
                          <a:ea typeface="ＭＳ 明朝"/>
                        </a:rPr>
                        <a:t> (‘brick’)</a:t>
                      </a:r>
                      <a:r>
                        <a:rPr lang="fr-FR" sz="1000" i="1">
                          <a:effectLst/>
                          <a:latin typeface="Times New Roman"/>
                          <a:ea typeface="ＭＳ 明朝"/>
                        </a:rPr>
                        <a:t>, chantier</a:t>
                      </a:r>
                      <a:r>
                        <a:rPr lang="fr-FR" sz="1000">
                          <a:effectLst/>
                          <a:latin typeface="Times New Roman"/>
                          <a:ea typeface="ＭＳ 明朝"/>
                        </a:rPr>
                        <a:t> (‘construction site’)</a:t>
                      </a:r>
                      <a:r>
                        <a:rPr lang="fr-FR" sz="1000" i="1">
                          <a:effectLst/>
                          <a:latin typeface="Times New Roman"/>
                          <a:ea typeface="ＭＳ 明朝"/>
                        </a:rPr>
                        <a:t>, ciment</a:t>
                      </a:r>
                      <a:r>
                        <a:rPr lang="fr-FR" sz="1000">
                          <a:effectLst/>
                          <a:latin typeface="Times New Roman"/>
                          <a:ea typeface="ＭＳ 明朝"/>
                        </a:rPr>
                        <a:t> (‘cement’)</a:t>
                      </a:r>
                      <a:r>
                        <a:rPr lang="fr-FR" sz="1000" i="1">
                          <a:effectLst/>
                          <a:latin typeface="Times New Roman"/>
                          <a:ea typeface="ＭＳ 明朝"/>
                        </a:rPr>
                        <a:t>, construction</a:t>
                      </a:r>
                      <a:r>
                        <a:rPr lang="fr-FR" sz="1000">
                          <a:effectLst/>
                          <a:latin typeface="Times New Roman"/>
                          <a:ea typeface="ＭＳ 明朝"/>
                        </a:rPr>
                        <a:t> (‘construction’)</a:t>
                      </a:r>
                      <a:r>
                        <a:rPr lang="fr-FR" sz="1000" i="1">
                          <a:effectLst/>
                          <a:latin typeface="Times New Roman"/>
                          <a:ea typeface="ＭＳ 明朝"/>
                        </a:rPr>
                        <a:t>, construire</a:t>
                      </a:r>
                      <a:r>
                        <a:rPr lang="fr-FR" sz="1000">
                          <a:effectLst/>
                          <a:latin typeface="Times New Roman"/>
                          <a:ea typeface="ＭＳ 明朝"/>
                        </a:rPr>
                        <a:t> (‘build’)</a:t>
                      </a:r>
                      <a:r>
                        <a:rPr lang="fr-FR" sz="1000" i="1">
                          <a:effectLst/>
                          <a:latin typeface="Times New Roman"/>
                          <a:ea typeface="ＭＳ 明朝"/>
                        </a:rPr>
                        <a:t>, créer</a:t>
                      </a:r>
                      <a:r>
                        <a:rPr lang="fr-FR" sz="1000">
                          <a:effectLst/>
                          <a:latin typeface="Times New Roman"/>
                          <a:ea typeface="ＭＳ 明朝"/>
                        </a:rPr>
                        <a:t> (‘create’)</a:t>
                      </a:r>
                      <a:r>
                        <a:rPr lang="fr-FR" sz="1000" i="1">
                          <a:effectLst/>
                          <a:latin typeface="Times New Roman"/>
                          <a:ea typeface="ＭＳ 明朝"/>
                        </a:rPr>
                        <a:t>, échafaudage</a:t>
                      </a:r>
                      <a:r>
                        <a:rPr lang="fr-FR" sz="1000">
                          <a:effectLst/>
                          <a:latin typeface="Times New Roman"/>
                          <a:ea typeface="ＭＳ 明朝"/>
                        </a:rPr>
                        <a:t> (‘scaffolding’)</a:t>
                      </a:r>
                      <a:r>
                        <a:rPr lang="fr-FR" sz="1000" i="1">
                          <a:effectLst/>
                          <a:latin typeface="Times New Roman"/>
                          <a:ea typeface="ＭＳ 明朝"/>
                        </a:rPr>
                        <a:t>, édifice</a:t>
                      </a:r>
                      <a:r>
                        <a:rPr lang="fr-FR" sz="1000">
                          <a:effectLst/>
                          <a:latin typeface="Times New Roman"/>
                          <a:ea typeface="ＭＳ 明朝"/>
                        </a:rPr>
                        <a:t> (‘building’)</a:t>
                      </a:r>
                      <a:r>
                        <a:rPr lang="fr-FR" sz="1000" i="1">
                          <a:effectLst/>
                          <a:latin typeface="Times New Roman"/>
                          <a:ea typeface="ＭＳ 明朝"/>
                        </a:rPr>
                        <a:t>, étage</a:t>
                      </a:r>
                      <a:r>
                        <a:rPr lang="fr-FR" sz="1000">
                          <a:effectLst/>
                          <a:latin typeface="Times New Roman"/>
                          <a:ea typeface="ＭＳ 明朝"/>
                        </a:rPr>
                        <a:t> (‘floor’)</a:t>
                      </a:r>
                      <a:r>
                        <a:rPr lang="fr-FR" sz="1000" i="1">
                          <a:effectLst/>
                          <a:latin typeface="Times New Roman"/>
                          <a:ea typeface="ＭＳ 明朝"/>
                        </a:rPr>
                        <a:t>, fondations</a:t>
                      </a:r>
                      <a:r>
                        <a:rPr lang="fr-FR" sz="1000">
                          <a:effectLst/>
                          <a:latin typeface="Times New Roman"/>
                          <a:ea typeface="ＭＳ 明朝"/>
                        </a:rPr>
                        <a:t> (‘foundations’)</a:t>
                      </a:r>
                      <a:r>
                        <a:rPr lang="fr-FR" sz="1000" i="1">
                          <a:effectLst/>
                          <a:latin typeface="Times New Roman"/>
                          <a:ea typeface="ＭＳ 明朝"/>
                        </a:rPr>
                        <a:t>, immeuble</a:t>
                      </a:r>
                      <a:r>
                        <a:rPr lang="fr-FR" sz="1000">
                          <a:effectLst/>
                          <a:latin typeface="Times New Roman"/>
                          <a:ea typeface="ＭＳ 明朝"/>
                        </a:rPr>
                        <a:t> (‘building’)</a:t>
                      </a:r>
                      <a:r>
                        <a:rPr lang="fr-FR" sz="1000" i="1">
                          <a:effectLst/>
                          <a:latin typeface="Times New Roman"/>
                          <a:ea typeface="ＭＳ 明朝"/>
                        </a:rPr>
                        <a:t>, maison</a:t>
                      </a:r>
                      <a:r>
                        <a:rPr lang="fr-FR" sz="1000">
                          <a:effectLst/>
                          <a:latin typeface="Times New Roman"/>
                          <a:ea typeface="ＭＳ 明朝"/>
                        </a:rPr>
                        <a:t> (‘house’)</a:t>
                      </a:r>
                      <a:r>
                        <a:rPr lang="fr-FR" sz="1000" i="1">
                          <a:effectLst/>
                          <a:latin typeface="Times New Roman"/>
                          <a:ea typeface="ＭＳ 明朝"/>
                        </a:rPr>
                        <a:t>, niveau</a:t>
                      </a:r>
                      <a:r>
                        <a:rPr lang="fr-FR" sz="1000">
                          <a:effectLst/>
                          <a:latin typeface="Times New Roman"/>
                          <a:ea typeface="ＭＳ 明朝"/>
                        </a:rPr>
                        <a:t> (‘level’)</a:t>
                      </a:r>
                      <a:r>
                        <a:rPr lang="fr-FR" sz="1000" i="1">
                          <a:effectLst/>
                          <a:latin typeface="Times New Roman"/>
                          <a:ea typeface="ＭＳ 明朝"/>
                        </a:rPr>
                        <a:t>, pilier</a:t>
                      </a:r>
                      <a:r>
                        <a:rPr lang="fr-FR" sz="1000">
                          <a:effectLst/>
                          <a:latin typeface="Times New Roman"/>
                          <a:ea typeface="ＭＳ 明朝"/>
                        </a:rPr>
                        <a:t> (‘pilar’)</a:t>
                      </a:r>
                      <a:r>
                        <a:rPr lang="fr-FR" sz="1000" i="1">
                          <a:effectLst/>
                          <a:latin typeface="Times New Roman"/>
                          <a:ea typeface="ＭＳ 明朝"/>
                        </a:rPr>
                        <a:t>, stable</a:t>
                      </a:r>
                      <a:r>
                        <a:rPr lang="fr-FR" sz="1000">
                          <a:effectLst/>
                          <a:latin typeface="Times New Roman"/>
                          <a:ea typeface="ＭＳ 明朝"/>
                        </a:rPr>
                        <a:t> (‘stable’)</a:t>
                      </a:r>
                      <a:r>
                        <a:rPr lang="fr-FR" sz="1000" i="1">
                          <a:effectLst/>
                          <a:latin typeface="Times New Roman"/>
                          <a:ea typeface="ＭＳ 明朝"/>
                        </a:rPr>
                        <a:t>, structure</a:t>
                      </a:r>
                      <a:r>
                        <a:rPr lang="fr-FR" sz="1000">
                          <a:effectLst/>
                          <a:latin typeface="Times New Roman"/>
                          <a:ea typeface="ＭＳ 明朝"/>
                        </a:rPr>
                        <a:t> (‘structure’),…</a:t>
                      </a:r>
                      <a:endParaRPr lang="fr-FR" sz="1100">
                        <a:effectLst/>
                        <a:latin typeface="Arial"/>
                        <a:ea typeface="ＭＳ 明朝"/>
                      </a:endParaRPr>
                    </a:p>
                  </a:txBody>
                  <a:tcPr marL="68580" marR="68580" marT="0" marB="0"/>
                </a:tc>
                <a:tc>
                  <a:txBody>
                    <a:bodyPr/>
                    <a:lstStyle/>
                    <a:p>
                      <a:pPr algn="l">
                        <a:spcAft>
                          <a:spcPts val="0"/>
                        </a:spcAft>
                      </a:pPr>
                      <a:r>
                        <a:rPr lang="fr-FR" sz="1000" i="1" dirty="0">
                          <a:effectLst/>
                          <a:latin typeface="Times New Roman"/>
                          <a:ea typeface="ＭＳ 明朝"/>
                        </a:rPr>
                        <a:t>Le fédéralisme à la belge est bancal car il </a:t>
                      </a:r>
                      <a:r>
                        <a:rPr lang="fr-FR" sz="1000" i="1" u="sng" dirty="0">
                          <a:effectLst/>
                          <a:uFill>
                            <a:solidFill>
                              <a:srgbClr val="0000E9"/>
                            </a:solidFill>
                          </a:uFill>
                          <a:latin typeface="Times New Roman"/>
                          <a:ea typeface="ＭＳ 明朝"/>
                        </a:rPr>
                        <a:t>repose sur</a:t>
                      </a:r>
                      <a:r>
                        <a:rPr lang="fr-FR" sz="1000" i="1" dirty="0">
                          <a:effectLst/>
                          <a:latin typeface="Times New Roman"/>
                          <a:ea typeface="ＭＳ 明朝"/>
                        </a:rPr>
                        <a:t> des conflits communautaires </a:t>
                      </a:r>
                      <a:r>
                        <a:rPr lang="fr-FR" sz="1000" dirty="0">
                          <a:effectLst/>
                          <a:latin typeface="Times New Roman"/>
                          <a:ea typeface="ＭＳ 明朝"/>
                        </a:rPr>
                        <a:t>(</a:t>
                      </a:r>
                      <a:r>
                        <a:rPr lang="fr-FR" sz="1000" dirty="0" err="1">
                          <a:effectLst/>
                          <a:latin typeface="Times New Roman"/>
                          <a:ea typeface="ＭＳ 明朝"/>
                        </a:rPr>
                        <a:t>Pre</a:t>
                      </a:r>
                      <a:r>
                        <a:rPr lang="fr-FR" sz="1000" dirty="0">
                          <a:effectLst/>
                          <a:latin typeface="Times New Roman"/>
                          <a:ea typeface="ＭＳ 明朝"/>
                        </a:rPr>
                        <a:t>-test-</a:t>
                      </a:r>
                      <a:r>
                        <a:rPr lang="fr-FR" sz="1000" dirty="0" err="1">
                          <a:effectLst/>
                          <a:latin typeface="Times New Roman"/>
                          <a:ea typeface="ＭＳ 明朝"/>
                        </a:rPr>
                        <a:t>text</a:t>
                      </a:r>
                      <a:r>
                        <a:rPr lang="fr-FR" sz="1000" dirty="0">
                          <a:effectLst/>
                          <a:latin typeface="Times New Roman"/>
                          <a:ea typeface="ＭＳ 明朝"/>
                        </a:rPr>
                        <a:t> condition-120)</a:t>
                      </a:r>
                      <a:endParaRPr lang="fr-FR" sz="1100" dirty="0">
                        <a:effectLst/>
                        <a:latin typeface="Arial"/>
                        <a:ea typeface="ＭＳ 明朝"/>
                      </a:endParaRPr>
                    </a:p>
                    <a:p>
                      <a:pPr algn="l">
                        <a:spcAft>
                          <a:spcPts val="0"/>
                        </a:spcAft>
                      </a:pPr>
                      <a:r>
                        <a:rPr lang="fr-FR" sz="1000" dirty="0">
                          <a:effectLst/>
                          <a:latin typeface="Times New Roman"/>
                          <a:ea typeface="ＭＳ 明朝"/>
                        </a:rPr>
                        <a:t>(</a:t>
                      </a:r>
                      <a:r>
                        <a:rPr lang="fr-FR" sz="1000" dirty="0" err="1">
                          <a:effectLst/>
                          <a:latin typeface="Times New Roman"/>
                          <a:ea typeface="ＭＳ 明朝"/>
                        </a:rPr>
                        <a:t>Belgian</a:t>
                      </a:r>
                      <a:r>
                        <a:rPr lang="fr-FR" sz="1000" dirty="0">
                          <a:effectLst/>
                          <a:latin typeface="Times New Roman"/>
                          <a:ea typeface="ＭＳ 明朝"/>
                        </a:rPr>
                        <a:t> </a:t>
                      </a:r>
                      <a:r>
                        <a:rPr lang="fr-FR" sz="1000" dirty="0" err="1">
                          <a:effectLst/>
                          <a:latin typeface="Times New Roman"/>
                          <a:ea typeface="ＭＳ 明朝"/>
                        </a:rPr>
                        <a:t>federalism</a:t>
                      </a:r>
                      <a:r>
                        <a:rPr lang="fr-FR" sz="1000" dirty="0">
                          <a:effectLst/>
                          <a:latin typeface="Times New Roman"/>
                          <a:ea typeface="ＭＳ 明朝"/>
                        </a:rPr>
                        <a:t> </a:t>
                      </a:r>
                      <a:r>
                        <a:rPr lang="fr-FR" sz="1000" dirty="0" err="1">
                          <a:effectLst/>
                          <a:latin typeface="Times New Roman"/>
                          <a:ea typeface="ＭＳ 明朝"/>
                        </a:rPr>
                        <a:t>is</a:t>
                      </a:r>
                      <a:r>
                        <a:rPr lang="fr-FR" sz="1000" dirty="0">
                          <a:effectLst/>
                          <a:latin typeface="Times New Roman"/>
                          <a:ea typeface="ＭＳ 明朝"/>
                        </a:rPr>
                        <a:t> </a:t>
                      </a:r>
                      <a:r>
                        <a:rPr lang="fr-FR" sz="1000" dirty="0" err="1">
                          <a:effectLst/>
                          <a:latin typeface="Times New Roman"/>
                          <a:ea typeface="ＭＳ 明朝"/>
                        </a:rPr>
                        <a:t>shaky</a:t>
                      </a:r>
                      <a:r>
                        <a:rPr lang="fr-FR" sz="1000" dirty="0">
                          <a:effectLst/>
                          <a:latin typeface="Times New Roman"/>
                          <a:ea typeface="ＭＳ 明朝"/>
                        </a:rPr>
                        <a:t> </a:t>
                      </a:r>
                      <a:r>
                        <a:rPr lang="fr-FR" sz="1000" dirty="0" err="1">
                          <a:effectLst/>
                          <a:latin typeface="Times New Roman"/>
                          <a:ea typeface="ＭＳ 明朝"/>
                        </a:rPr>
                        <a:t>since</a:t>
                      </a:r>
                      <a:r>
                        <a:rPr lang="fr-FR" sz="1000" dirty="0">
                          <a:effectLst/>
                          <a:latin typeface="Times New Roman"/>
                          <a:ea typeface="ＭＳ 明朝"/>
                        </a:rPr>
                        <a:t> </a:t>
                      </a:r>
                      <a:r>
                        <a:rPr lang="fr-FR" sz="1000" dirty="0" err="1">
                          <a:effectLst/>
                          <a:latin typeface="Times New Roman"/>
                          <a:ea typeface="ＭＳ 明朝"/>
                        </a:rPr>
                        <a:t>it</a:t>
                      </a:r>
                      <a:r>
                        <a:rPr lang="fr-FR" sz="1000" dirty="0">
                          <a:effectLst/>
                          <a:latin typeface="Times New Roman"/>
                          <a:ea typeface="ＭＳ 明朝"/>
                        </a:rPr>
                        <a:t> </a:t>
                      </a:r>
                      <a:r>
                        <a:rPr lang="fr-FR" sz="1000" dirty="0" err="1">
                          <a:effectLst/>
                          <a:latin typeface="Times New Roman"/>
                          <a:ea typeface="ＭＳ 明朝"/>
                        </a:rPr>
                        <a:t>is</a:t>
                      </a:r>
                      <a:r>
                        <a:rPr lang="fr-FR" sz="1000" dirty="0">
                          <a:effectLst/>
                          <a:latin typeface="Times New Roman"/>
                          <a:ea typeface="ＭＳ 明朝"/>
                        </a:rPr>
                        <a:t> </a:t>
                      </a:r>
                      <a:r>
                        <a:rPr lang="fr-FR" sz="1000" u="sng" dirty="0" err="1">
                          <a:effectLst/>
                          <a:latin typeface="Times New Roman"/>
                          <a:ea typeface="ＭＳ 明朝"/>
                        </a:rPr>
                        <a:t>relying</a:t>
                      </a:r>
                      <a:r>
                        <a:rPr lang="fr-FR" sz="1000" dirty="0">
                          <a:effectLst/>
                          <a:latin typeface="Times New Roman"/>
                          <a:ea typeface="ＭＳ 明朝"/>
                        </a:rPr>
                        <a:t> on </a:t>
                      </a:r>
                      <a:r>
                        <a:rPr lang="fr-FR" sz="1000" dirty="0" err="1">
                          <a:effectLst/>
                          <a:latin typeface="Times New Roman"/>
                          <a:ea typeface="ＭＳ 明朝"/>
                        </a:rPr>
                        <a:t>community</a:t>
                      </a:r>
                      <a:r>
                        <a:rPr lang="fr-FR" sz="1000" dirty="0">
                          <a:effectLst/>
                          <a:latin typeface="Times New Roman"/>
                          <a:ea typeface="ＭＳ 明朝"/>
                        </a:rPr>
                        <a:t> </a:t>
                      </a:r>
                      <a:r>
                        <a:rPr lang="fr-FR" sz="1000" dirty="0" err="1">
                          <a:effectLst/>
                          <a:latin typeface="Times New Roman"/>
                          <a:ea typeface="ＭＳ 明朝"/>
                        </a:rPr>
                        <a:t>conflicts</a:t>
                      </a:r>
                      <a:r>
                        <a:rPr lang="fr-FR" sz="1000" dirty="0">
                          <a:effectLst/>
                          <a:latin typeface="Times New Roman"/>
                          <a:ea typeface="ＭＳ 明朝"/>
                        </a:rPr>
                        <a:t>)</a:t>
                      </a:r>
                      <a:endParaRPr lang="fr-FR" sz="1100" dirty="0">
                        <a:effectLst/>
                        <a:latin typeface="Arial"/>
                        <a:ea typeface="ＭＳ 明朝"/>
                      </a:endParaRPr>
                    </a:p>
                    <a:p>
                      <a:pPr algn="l">
                        <a:spcAft>
                          <a:spcPts val="0"/>
                        </a:spcAft>
                      </a:pPr>
                      <a:r>
                        <a:rPr lang="fr-FR" sz="1000" i="1" dirty="0">
                          <a:effectLst/>
                          <a:latin typeface="Times New Roman"/>
                          <a:ea typeface="ＭＳ 明朝"/>
                        </a:rPr>
                        <a:t>Le fédéralisme en Belgique est particulier. Il s'est </a:t>
                      </a:r>
                      <a:r>
                        <a:rPr lang="fr-FR" sz="1000" i="1" u="sng" dirty="0">
                          <a:effectLst/>
                          <a:latin typeface="Times New Roman"/>
                          <a:ea typeface="ＭＳ 明朝"/>
                        </a:rPr>
                        <a:t>construit</a:t>
                      </a:r>
                      <a:r>
                        <a:rPr lang="fr-FR" sz="1000" i="1" dirty="0">
                          <a:effectLst/>
                          <a:latin typeface="Times New Roman"/>
                          <a:ea typeface="ＭＳ 明朝"/>
                        </a:rPr>
                        <a:t> au fur et à mesure des revendications émises par les deux communautés.</a:t>
                      </a:r>
                      <a:r>
                        <a:rPr lang="fr-FR" sz="1000" dirty="0">
                          <a:effectLst/>
                          <a:latin typeface="Times New Roman"/>
                          <a:ea typeface="ＭＳ 明朝"/>
                        </a:rPr>
                        <a:t> (Post-test-control condition-117)</a:t>
                      </a:r>
                      <a:endParaRPr lang="fr-FR" sz="1100" dirty="0">
                        <a:effectLst/>
                        <a:latin typeface="Arial"/>
                        <a:ea typeface="ＭＳ 明朝"/>
                      </a:endParaRPr>
                    </a:p>
                    <a:p>
                      <a:pPr algn="l">
                        <a:spcAft>
                          <a:spcPts val="0"/>
                        </a:spcAft>
                      </a:pPr>
                      <a:r>
                        <a:rPr lang="fr-FR" sz="1000" dirty="0" err="1">
                          <a:effectLst/>
                          <a:latin typeface="Times New Roman"/>
                          <a:ea typeface="ＭＳ 明朝"/>
                        </a:rPr>
                        <a:t>Federalism</a:t>
                      </a:r>
                      <a:r>
                        <a:rPr lang="fr-FR" sz="1000" dirty="0">
                          <a:effectLst/>
                          <a:latin typeface="Times New Roman"/>
                          <a:ea typeface="ＭＳ 明朝"/>
                        </a:rPr>
                        <a:t> in </a:t>
                      </a:r>
                      <a:r>
                        <a:rPr lang="fr-FR" sz="1000" dirty="0" err="1">
                          <a:effectLst/>
                          <a:latin typeface="Times New Roman"/>
                          <a:ea typeface="ＭＳ 明朝"/>
                        </a:rPr>
                        <a:t>Belgium</a:t>
                      </a:r>
                      <a:r>
                        <a:rPr lang="fr-FR" sz="1000" dirty="0">
                          <a:effectLst/>
                          <a:latin typeface="Times New Roman"/>
                          <a:ea typeface="ＭＳ 明朝"/>
                        </a:rPr>
                        <a:t> </a:t>
                      </a:r>
                      <a:r>
                        <a:rPr lang="fr-FR" sz="1000" dirty="0" err="1">
                          <a:effectLst/>
                          <a:latin typeface="Times New Roman"/>
                          <a:ea typeface="ＭＳ 明朝"/>
                        </a:rPr>
                        <a:t>is</a:t>
                      </a:r>
                      <a:r>
                        <a:rPr lang="fr-FR" sz="1000" dirty="0">
                          <a:effectLst/>
                          <a:latin typeface="Times New Roman"/>
                          <a:ea typeface="ＭＳ 明朝"/>
                        </a:rPr>
                        <a:t> </a:t>
                      </a:r>
                      <a:r>
                        <a:rPr lang="fr-FR" sz="1000" dirty="0" err="1">
                          <a:effectLst/>
                          <a:latin typeface="Times New Roman"/>
                          <a:ea typeface="ＭＳ 明朝"/>
                        </a:rPr>
                        <a:t>peculiar</a:t>
                      </a:r>
                      <a:r>
                        <a:rPr lang="fr-FR" sz="1000" dirty="0">
                          <a:effectLst/>
                          <a:latin typeface="Times New Roman"/>
                          <a:ea typeface="ＭＳ 明朝"/>
                        </a:rPr>
                        <a:t>. It </a:t>
                      </a:r>
                      <a:r>
                        <a:rPr lang="fr-FR" sz="1000" dirty="0" err="1">
                          <a:effectLst/>
                          <a:latin typeface="Times New Roman"/>
                          <a:ea typeface="ＭＳ 明朝"/>
                        </a:rPr>
                        <a:t>is</a:t>
                      </a:r>
                      <a:r>
                        <a:rPr lang="fr-FR" sz="1000" dirty="0">
                          <a:effectLst/>
                          <a:latin typeface="Times New Roman"/>
                          <a:ea typeface="ＭＳ 明朝"/>
                        </a:rPr>
                        <a:t> </a:t>
                      </a:r>
                      <a:r>
                        <a:rPr lang="fr-FR" sz="1000" u="sng" dirty="0" err="1">
                          <a:effectLst/>
                          <a:latin typeface="Times New Roman"/>
                          <a:ea typeface="ＭＳ 明朝"/>
                        </a:rPr>
                        <a:t>constructing</a:t>
                      </a:r>
                      <a:r>
                        <a:rPr lang="fr-FR" sz="1000" dirty="0">
                          <a:effectLst/>
                          <a:latin typeface="Times New Roman"/>
                          <a:ea typeface="ＭＳ 明朝"/>
                        </a:rPr>
                        <a:t> </a:t>
                      </a:r>
                      <a:r>
                        <a:rPr lang="fr-FR" sz="1000" dirty="0" err="1">
                          <a:effectLst/>
                          <a:latin typeface="Times New Roman"/>
                          <a:ea typeface="ＭＳ 明朝"/>
                        </a:rPr>
                        <a:t>itself</a:t>
                      </a:r>
                      <a:r>
                        <a:rPr lang="fr-FR" sz="1000" dirty="0">
                          <a:effectLst/>
                          <a:latin typeface="Times New Roman"/>
                          <a:ea typeface="ＭＳ 明朝"/>
                        </a:rPr>
                        <a:t> </a:t>
                      </a:r>
                      <a:r>
                        <a:rPr lang="fr-FR" sz="1000" dirty="0" err="1">
                          <a:effectLst/>
                          <a:latin typeface="Times New Roman"/>
                          <a:ea typeface="ＭＳ 明朝"/>
                        </a:rPr>
                        <a:t>depending</a:t>
                      </a:r>
                      <a:r>
                        <a:rPr lang="fr-FR" sz="1000" dirty="0">
                          <a:effectLst/>
                          <a:latin typeface="Times New Roman"/>
                          <a:ea typeface="ＭＳ 明朝"/>
                        </a:rPr>
                        <a:t> on the </a:t>
                      </a:r>
                      <a:r>
                        <a:rPr lang="fr-FR" sz="1000" dirty="0" err="1">
                          <a:effectLst/>
                          <a:latin typeface="Times New Roman"/>
                          <a:ea typeface="ＭＳ 明朝"/>
                        </a:rPr>
                        <a:t>demands</a:t>
                      </a:r>
                      <a:r>
                        <a:rPr lang="fr-FR" sz="1000" dirty="0">
                          <a:effectLst/>
                          <a:latin typeface="Times New Roman"/>
                          <a:ea typeface="ＭＳ 明朝"/>
                        </a:rPr>
                        <a:t> </a:t>
                      </a:r>
                      <a:r>
                        <a:rPr lang="fr-FR" sz="1000" dirty="0" err="1">
                          <a:effectLst/>
                          <a:latin typeface="Times New Roman"/>
                          <a:ea typeface="ＭＳ 明朝"/>
                        </a:rPr>
                        <a:t>voiced</a:t>
                      </a:r>
                      <a:r>
                        <a:rPr lang="fr-FR" sz="1000" dirty="0">
                          <a:effectLst/>
                          <a:latin typeface="Times New Roman"/>
                          <a:ea typeface="ＭＳ 明朝"/>
                        </a:rPr>
                        <a:t> by the </a:t>
                      </a:r>
                      <a:r>
                        <a:rPr lang="fr-FR" sz="1000" dirty="0" err="1">
                          <a:effectLst/>
                          <a:latin typeface="Times New Roman"/>
                          <a:ea typeface="ＭＳ 明朝"/>
                        </a:rPr>
                        <a:t>two</a:t>
                      </a:r>
                      <a:r>
                        <a:rPr lang="fr-FR" sz="1000" dirty="0">
                          <a:effectLst/>
                          <a:latin typeface="Times New Roman"/>
                          <a:ea typeface="ＭＳ 明朝"/>
                        </a:rPr>
                        <a:t> </a:t>
                      </a:r>
                      <a:r>
                        <a:rPr lang="fr-FR" sz="1000" dirty="0" err="1">
                          <a:effectLst/>
                          <a:latin typeface="Times New Roman"/>
                          <a:ea typeface="ＭＳ 明朝"/>
                        </a:rPr>
                        <a:t>communities</a:t>
                      </a:r>
                      <a:r>
                        <a:rPr lang="fr-FR" sz="1000" dirty="0">
                          <a:effectLst/>
                          <a:latin typeface="Times New Roman"/>
                          <a:ea typeface="ＭＳ 明朝"/>
                        </a:rPr>
                        <a:t>)</a:t>
                      </a:r>
                      <a:endParaRPr lang="fr-FR" sz="1100" dirty="0">
                        <a:effectLst/>
                        <a:latin typeface="Arial"/>
                        <a:ea typeface="ＭＳ 明朝"/>
                      </a:endParaRPr>
                    </a:p>
                  </a:txBody>
                  <a:tcPr marL="68580" marR="68580" marT="0" marB="0"/>
                </a:tc>
              </a:tr>
            </a:tbl>
          </a:graphicData>
        </a:graphic>
      </p:graphicFrame>
      <p:sp>
        <p:nvSpPr>
          <p:cNvPr id="4" name="Espace réservé du numéro de diapositive 3"/>
          <p:cNvSpPr>
            <a:spLocks noGrp="1"/>
          </p:cNvSpPr>
          <p:nvPr>
            <p:ph type="sldNum" sz="quarter" idx="12"/>
          </p:nvPr>
        </p:nvSpPr>
        <p:spPr/>
        <p:txBody>
          <a:bodyPr/>
          <a:lstStyle/>
          <a:p>
            <a:fld id="{E864BE55-AEF4-AB43-B86B-7A5AF691B735}" type="slidenum">
              <a:rPr lang="fr-FR" smtClean="0"/>
              <a:t>55</a:t>
            </a:fld>
            <a:endParaRPr lang="fr-FR"/>
          </a:p>
        </p:txBody>
      </p:sp>
    </p:spTree>
    <p:extLst>
      <p:ext uri="{BB962C8B-B14F-4D97-AF65-F5344CB8AC3E}">
        <p14:creationId xmlns:p14="http://schemas.microsoft.com/office/powerpoint/2010/main" val="143269570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Onomasiological</a:t>
            </a:r>
            <a:r>
              <a:rPr lang="fr-FR" dirty="0" smtClean="0"/>
              <a:t> profiles</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056804031"/>
              </p:ext>
            </p:extLst>
          </p:nvPr>
        </p:nvGraphicFramePr>
        <p:xfrm>
          <a:off x="0" y="1600200"/>
          <a:ext cx="9005860" cy="3401270"/>
        </p:xfrm>
        <a:graphic>
          <a:graphicData uri="http://schemas.openxmlformats.org/drawingml/2006/table">
            <a:tbl>
              <a:tblPr firstRow="1" bandRow="1">
                <a:tableStyleId>{5C22544A-7EE6-4342-B048-85BDC9FD1C3A}</a:tableStyleId>
              </a:tblPr>
              <a:tblGrid>
                <a:gridCol w="1124182"/>
                <a:gridCol w="3519764"/>
                <a:gridCol w="4361914"/>
              </a:tblGrid>
              <a:tr h="437830">
                <a:tc>
                  <a:txBody>
                    <a:bodyPr/>
                    <a:lstStyle/>
                    <a:p>
                      <a:pPr algn="l">
                        <a:spcAft>
                          <a:spcPts val="0"/>
                        </a:spcAft>
                      </a:pPr>
                      <a:r>
                        <a:rPr lang="fr-FR" sz="1200" b="1" dirty="0">
                          <a:effectLst/>
                          <a:latin typeface="Times New Roman"/>
                          <a:ea typeface="ＭＳ 明朝"/>
                        </a:rPr>
                        <a:t>Fields</a:t>
                      </a:r>
                      <a:endParaRPr lang="fr-FR" sz="1100" dirty="0">
                        <a:effectLst/>
                        <a:latin typeface="Arial"/>
                        <a:ea typeface="ＭＳ 明朝"/>
                      </a:endParaRPr>
                    </a:p>
                  </a:txBody>
                  <a:tcPr marL="68580" marR="68580" marT="0" marB="0"/>
                </a:tc>
                <a:tc>
                  <a:txBody>
                    <a:bodyPr/>
                    <a:lstStyle/>
                    <a:p>
                      <a:pPr algn="l">
                        <a:spcAft>
                          <a:spcPts val="0"/>
                        </a:spcAft>
                      </a:pPr>
                      <a:r>
                        <a:rPr lang="fr-FR" sz="1200" b="1">
                          <a:effectLst/>
                          <a:latin typeface="Times New Roman"/>
                          <a:ea typeface="ＭＳ 明朝"/>
                        </a:rPr>
                        <a:t>Expressions</a:t>
                      </a:r>
                      <a:endParaRPr lang="fr-FR" sz="1100">
                        <a:effectLst/>
                        <a:latin typeface="Arial"/>
                        <a:ea typeface="ＭＳ 明朝"/>
                      </a:endParaRPr>
                    </a:p>
                  </a:txBody>
                  <a:tcPr marL="68580" marR="68580" marT="0" marB="0"/>
                </a:tc>
                <a:tc>
                  <a:txBody>
                    <a:bodyPr/>
                    <a:lstStyle/>
                    <a:p>
                      <a:pPr algn="l">
                        <a:spcAft>
                          <a:spcPts val="0"/>
                        </a:spcAft>
                      </a:pPr>
                      <a:r>
                        <a:rPr lang="fr-FR" sz="1200" b="1" dirty="0" err="1">
                          <a:effectLst/>
                          <a:latin typeface="Times New Roman"/>
                          <a:ea typeface="ＭＳ 明朝"/>
                        </a:rPr>
                        <a:t>Examples</a:t>
                      </a:r>
                      <a:endParaRPr lang="fr-FR" sz="1100" dirty="0">
                        <a:effectLst/>
                        <a:latin typeface="Arial"/>
                        <a:ea typeface="ＭＳ 明朝"/>
                      </a:endParaRPr>
                    </a:p>
                  </a:txBody>
                  <a:tcPr marL="68580" marR="68580" marT="0" marB="0"/>
                </a:tc>
              </a:tr>
              <a:tr h="1439440">
                <a:tc>
                  <a:txBody>
                    <a:bodyPr/>
                    <a:lstStyle/>
                    <a:p>
                      <a:pPr algn="l">
                        <a:spcAft>
                          <a:spcPts val="0"/>
                        </a:spcAft>
                      </a:pPr>
                      <a:r>
                        <a:rPr lang="fr-FR" sz="1000">
                          <a:effectLst/>
                          <a:latin typeface="Times New Roman"/>
                          <a:ea typeface="ＭＳ 明朝"/>
                        </a:rPr>
                        <a:t>De-construction</a:t>
                      </a:r>
                      <a:endParaRPr lang="fr-FR" sz="1100">
                        <a:effectLst/>
                        <a:latin typeface="Arial"/>
                        <a:ea typeface="ＭＳ 明朝"/>
                      </a:endParaRPr>
                    </a:p>
                  </a:txBody>
                  <a:tcPr marL="68580" marR="68580" marT="0" marB="0"/>
                </a:tc>
                <a:tc>
                  <a:txBody>
                    <a:bodyPr/>
                    <a:lstStyle/>
                    <a:p>
                      <a:pPr algn="l">
                        <a:spcAft>
                          <a:spcPts val="0"/>
                        </a:spcAft>
                      </a:pPr>
                      <a:r>
                        <a:rPr lang="fr-FR" sz="1000" i="1">
                          <a:effectLst/>
                          <a:latin typeface="Times New Roman"/>
                          <a:ea typeface="ＭＳ 明朝"/>
                        </a:rPr>
                        <a:t>abattre</a:t>
                      </a:r>
                      <a:r>
                        <a:rPr lang="fr-FR" sz="1000">
                          <a:effectLst/>
                          <a:latin typeface="Times New Roman"/>
                          <a:ea typeface="ＭＳ 明朝"/>
                        </a:rPr>
                        <a:t> (‘pull down’, ‘destroy’)</a:t>
                      </a:r>
                      <a:r>
                        <a:rPr lang="fr-FR" sz="1000" i="1">
                          <a:effectLst/>
                          <a:latin typeface="Times New Roman"/>
                          <a:ea typeface="ＭＳ 明朝"/>
                        </a:rPr>
                        <a:t>, clivage</a:t>
                      </a:r>
                      <a:r>
                        <a:rPr lang="fr-FR" sz="1000">
                          <a:effectLst/>
                          <a:latin typeface="Times New Roman"/>
                          <a:ea typeface="ＭＳ 明朝"/>
                        </a:rPr>
                        <a:t> (‘divide’)</a:t>
                      </a:r>
                      <a:r>
                        <a:rPr lang="fr-FR" sz="1000" i="1">
                          <a:effectLst/>
                          <a:latin typeface="Times New Roman"/>
                          <a:ea typeface="ＭＳ 明朝"/>
                        </a:rPr>
                        <a:t>, décomposer</a:t>
                      </a:r>
                      <a:r>
                        <a:rPr lang="fr-FR" sz="1000">
                          <a:effectLst/>
                          <a:latin typeface="Times New Roman"/>
                          <a:ea typeface="ＭＳ 明朝"/>
                        </a:rPr>
                        <a:t> (‘break down’)</a:t>
                      </a:r>
                      <a:r>
                        <a:rPr lang="fr-FR" sz="1000" i="1">
                          <a:effectLst/>
                          <a:latin typeface="Times New Roman"/>
                          <a:ea typeface="ＭＳ 明朝"/>
                        </a:rPr>
                        <a:t>, décomposition</a:t>
                      </a:r>
                      <a:r>
                        <a:rPr lang="fr-FR" sz="1000">
                          <a:effectLst/>
                          <a:latin typeface="Times New Roman"/>
                          <a:ea typeface="ＭＳ 明朝"/>
                        </a:rPr>
                        <a:t> (‘decomposition’)</a:t>
                      </a:r>
                      <a:r>
                        <a:rPr lang="fr-FR" sz="1000" i="1">
                          <a:effectLst/>
                          <a:latin typeface="Times New Roman"/>
                          <a:ea typeface="ＭＳ 明朝"/>
                        </a:rPr>
                        <a:t>, déconstruction</a:t>
                      </a:r>
                      <a:r>
                        <a:rPr lang="fr-FR" sz="1000">
                          <a:effectLst/>
                          <a:latin typeface="Times New Roman"/>
                          <a:ea typeface="ＭＳ 明朝"/>
                        </a:rPr>
                        <a:t> (‘deconstruction’)</a:t>
                      </a:r>
                      <a:r>
                        <a:rPr lang="fr-FR" sz="1000" i="1">
                          <a:effectLst/>
                          <a:latin typeface="Times New Roman"/>
                          <a:ea typeface="ＭＳ 明朝"/>
                        </a:rPr>
                        <a:t>, découper</a:t>
                      </a:r>
                      <a:r>
                        <a:rPr lang="fr-FR" sz="1000">
                          <a:effectLst/>
                          <a:latin typeface="Times New Roman"/>
                          <a:ea typeface="ＭＳ 明朝"/>
                        </a:rPr>
                        <a:t> (‘divide’)</a:t>
                      </a:r>
                      <a:r>
                        <a:rPr lang="fr-FR" sz="1000" i="1">
                          <a:effectLst/>
                          <a:latin typeface="Times New Roman"/>
                          <a:ea typeface="ＭＳ 明朝"/>
                        </a:rPr>
                        <a:t>, découpage</a:t>
                      </a:r>
                      <a:r>
                        <a:rPr lang="fr-FR" sz="1000">
                          <a:effectLst/>
                          <a:latin typeface="Times New Roman"/>
                          <a:ea typeface="ＭＳ 明朝"/>
                        </a:rPr>
                        <a:t> (‘division’)</a:t>
                      </a:r>
                      <a:r>
                        <a:rPr lang="fr-FR" sz="1000" i="1">
                          <a:effectLst/>
                          <a:latin typeface="Times New Roman"/>
                          <a:ea typeface="ＭＳ 明朝"/>
                        </a:rPr>
                        <a:t>, démolition</a:t>
                      </a:r>
                      <a:r>
                        <a:rPr lang="fr-FR" sz="1000">
                          <a:effectLst/>
                          <a:latin typeface="Times New Roman"/>
                          <a:ea typeface="ＭＳ 明朝"/>
                        </a:rPr>
                        <a:t> (‘demolition’)</a:t>
                      </a:r>
                      <a:r>
                        <a:rPr lang="fr-FR" sz="1000" i="1">
                          <a:effectLst/>
                          <a:latin typeface="Times New Roman"/>
                          <a:ea typeface="ＭＳ 明朝"/>
                        </a:rPr>
                        <a:t>, démolir</a:t>
                      </a:r>
                      <a:r>
                        <a:rPr lang="fr-FR" sz="1000">
                          <a:effectLst/>
                          <a:latin typeface="Times New Roman"/>
                          <a:ea typeface="ＭＳ 明朝"/>
                        </a:rPr>
                        <a:t> (‘demolish’)</a:t>
                      </a:r>
                      <a:r>
                        <a:rPr lang="fr-FR" sz="1000" i="1">
                          <a:effectLst/>
                          <a:latin typeface="Times New Roman"/>
                          <a:ea typeface="ＭＳ 明朝"/>
                        </a:rPr>
                        <a:t>, destruction</a:t>
                      </a:r>
                      <a:r>
                        <a:rPr lang="fr-FR" sz="1000">
                          <a:effectLst/>
                          <a:latin typeface="Times New Roman"/>
                          <a:ea typeface="ＭＳ 明朝"/>
                        </a:rPr>
                        <a:t> (‘destruction’)</a:t>
                      </a:r>
                      <a:r>
                        <a:rPr lang="fr-FR" sz="1000" i="1">
                          <a:effectLst/>
                          <a:latin typeface="Times New Roman"/>
                          <a:ea typeface="ＭＳ 明朝"/>
                        </a:rPr>
                        <a:t>, détruire</a:t>
                      </a:r>
                      <a:r>
                        <a:rPr lang="fr-FR" sz="1000">
                          <a:effectLst/>
                          <a:latin typeface="Times New Roman"/>
                          <a:ea typeface="ＭＳ 明朝"/>
                        </a:rPr>
                        <a:t> (‘destroy’)</a:t>
                      </a:r>
                      <a:r>
                        <a:rPr lang="fr-FR" sz="1000" i="1">
                          <a:effectLst/>
                          <a:latin typeface="Times New Roman"/>
                          <a:ea typeface="ＭＳ 明朝"/>
                        </a:rPr>
                        <a:t>, diviser</a:t>
                      </a:r>
                      <a:r>
                        <a:rPr lang="fr-FR" sz="1000">
                          <a:effectLst/>
                          <a:latin typeface="Times New Roman"/>
                          <a:ea typeface="ＭＳ 明朝"/>
                        </a:rPr>
                        <a:t> (‘divide’)</a:t>
                      </a:r>
                      <a:r>
                        <a:rPr lang="fr-FR" sz="1000" i="1">
                          <a:effectLst/>
                          <a:latin typeface="Times New Roman"/>
                          <a:ea typeface="ＭＳ 明朝"/>
                        </a:rPr>
                        <a:t>, fracture</a:t>
                      </a:r>
                      <a:r>
                        <a:rPr lang="fr-FR" sz="1000">
                          <a:effectLst/>
                          <a:latin typeface="Times New Roman"/>
                          <a:ea typeface="ＭＳ 明朝"/>
                        </a:rPr>
                        <a:t> (‘fracture’)</a:t>
                      </a:r>
                      <a:r>
                        <a:rPr lang="fr-FR" sz="1000" i="1">
                          <a:effectLst/>
                          <a:latin typeface="Times New Roman"/>
                          <a:ea typeface="ＭＳ 明朝"/>
                        </a:rPr>
                        <a:t>, morceler</a:t>
                      </a:r>
                      <a:r>
                        <a:rPr lang="fr-FR" sz="1000">
                          <a:effectLst/>
                          <a:latin typeface="Times New Roman"/>
                          <a:ea typeface="ＭＳ 明朝"/>
                        </a:rPr>
                        <a:t> (‘divide ip’)</a:t>
                      </a:r>
                      <a:r>
                        <a:rPr lang="fr-FR" sz="1000" i="1">
                          <a:effectLst/>
                          <a:latin typeface="Times New Roman"/>
                          <a:ea typeface="ＭＳ 明朝"/>
                        </a:rPr>
                        <a:t>, scission</a:t>
                      </a:r>
                      <a:r>
                        <a:rPr lang="fr-FR" sz="1000">
                          <a:effectLst/>
                          <a:latin typeface="Times New Roman"/>
                          <a:ea typeface="ＭＳ 明朝"/>
                        </a:rPr>
                        <a:t> (‘split’)</a:t>
                      </a:r>
                      <a:r>
                        <a:rPr lang="fr-FR" sz="1000" i="1">
                          <a:effectLst/>
                          <a:latin typeface="Times New Roman"/>
                          <a:ea typeface="ＭＳ 明朝"/>
                        </a:rPr>
                        <a:t>, séparation</a:t>
                      </a:r>
                      <a:r>
                        <a:rPr lang="fr-FR" sz="1000">
                          <a:effectLst/>
                          <a:latin typeface="Times New Roman"/>
                          <a:ea typeface="ＭＳ 明朝"/>
                        </a:rPr>
                        <a:t> (‘separation’),…</a:t>
                      </a:r>
                      <a:endParaRPr lang="fr-FR" sz="1100">
                        <a:effectLst/>
                        <a:latin typeface="Arial"/>
                        <a:ea typeface="ＭＳ 明朝"/>
                      </a:endParaRPr>
                    </a:p>
                  </a:txBody>
                  <a:tcPr marL="68580" marR="68580" marT="0" marB="0"/>
                </a:tc>
                <a:tc>
                  <a:txBody>
                    <a:bodyPr/>
                    <a:lstStyle/>
                    <a:p>
                      <a:pPr algn="l">
                        <a:spcAft>
                          <a:spcPts val="0"/>
                        </a:spcAft>
                      </a:pPr>
                      <a:r>
                        <a:rPr lang="fr-FR" sz="1000" i="1">
                          <a:effectLst/>
                          <a:latin typeface="Times New Roman"/>
                          <a:ea typeface="Times New Roman"/>
                        </a:rPr>
                        <a:t>On parle en Belgique de fédéralisme de dissociation ou de </a:t>
                      </a:r>
                      <a:r>
                        <a:rPr lang="fr-FR" sz="1000" i="1" u="sng">
                          <a:effectLst/>
                          <a:latin typeface="Times New Roman"/>
                          <a:ea typeface="Times New Roman"/>
                        </a:rPr>
                        <a:t>désagrégation</a:t>
                      </a:r>
                      <a:r>
                        <a:rPr lang="fr-FR" sz="1000" i="1">
                          <a:effectLst/>
                          <a:latin typeface="Times New Roman"/>
                          <a:ea typeface="Times New Roman"/>
                        </a:rPr>
                        <a:t>, puisque la tendance est à l'autonomie plutôt qu'à la mise en commun</a:t>
                      </a:r>
                      <a:r>
                        <a:rPr lang="fr-FR" sz="1000">
                          <a:effectLst/>
                          <a:latin typeface="Times New Roman"/>
                          <a:ea typeface="Times New Roman"/>
                        </a:rPr>
                        <a:t>. (Pre-test-image condition-045)</a:t>
                      </a:r>
                      <a:endParaRPr lang="fr-FR" sz="1100">
                        <a:effectLst/>
                        <a:latin typeface="Arial"/>
                        <a:ea typeface="ＭＳ 明朝"/>
                      </a:endParaRPr>
                    </a:p>
                    <a:p>
                      <a:pPr algn="l">
                        <a:spcAft>
                          <a:spcPts val="0"/>
                        </a:spcAft>
                      </a:pPr>
                      <a:r>
                        <a:rPr lang="fr-FR" sz="1000">
                          <a:effectLst/>
                          <a:latin typeface="Times New Roman"/>
                          <a:ea typeface="Times New Roman"/>
                        </a:rPr>
                        <a:t>(One speaks in Belgium of federalism of dissociation or of </a:t>
                      </a:r>
                      <a:r>
                        <a:rPr lang="fr-FR" sz="1000" u="sng">
                          <a:effectLst/>
                          <a:latin typeface="Times New Roman"/>
                          <a:ea typeface="Times New Roman"/>
                        </a:rPr>
                        <a:t>disagregation</a:t>
                      </a:r>
                      <a:r>
                        <a:rPr lang="fr-FR" sz="1000">
                          <a:effectLst/>
                          <a:latin typeface="Times New Roman"/>
                          <a:ea typeface="Times New Roman"/>
                        </a:rPr>
                        <a:t>, since the tendency is for autonomy rather than for common-sharing)</a:t>
                      </a:r>
                      <a:endParaRPr lang="fr-FR" sz="1100">
                        <a:effectLst/>
                        <a:latin typeface="Arial"/>
                        <a:ea typeface="ＭＳ 明朝"/>
                      </a:endParaRPr>
                    </a:p>
                    <a:p>
                      <a:pPr algn="l">
                        <a:spcAft>
                          <a:spcPts val="0"/>
                        </a:spcAft>
                      </a:pPr>
                      <a:r>
                        <a:rPr lang="fr-FR" sz="1000" i="1">
                          <a:effectLst/>
                          <a:latin typeface="Times New Roman"/>
                          <a:ea typeface="Times New Roman"/>
                        </a:rPr>
                        <a:t>Chaque Réforme prélèvent compétences pour les attribuer au pouvoirs fédérés. Mais tout </a:t>
                      </a:r>
                      <a:r>
                        <a:rPr lang="fr-FR" sz="1000" i="1" u="sng">
                          <a:effectLst/>
                          <a:latin typeface="Times New Roman"/>
                          <a:ea typeface="Times New Roman"/>
                        </a:rPr>
                        <a:t>se décompose </a:t>
                      </a:r>
                      <a:r>
                        <a:rPr lang="fr-FR" sz="1000" i="1">
                          <a:effectLst/>
                          <a:latin typeface="Times New Roman"/>
                          <a:ea typeface="Times New Roman"/>
                        </a:rPr>
                        <a:t>peu à peu en profit des autres pouvoirs. </a:t>
                      </a:r>
                      <a:r>
                        <a:rPr lang="fr-FR" sz="1000">
                          <a:effectLst/>
                          <a:latin typeface="Times New Roman"/>
                          <a:ea typeface="Times New Roman"/>
                        </a:rPr>
                        <a:t>(Pre-test-text condition-111)</a:t>
                      </a:r>
                      <a:endParaRPr lang="fr-FR" sz="1100">
                        <a:effectLst/>
                        <a:latin typeface="Arial"/>
                        <a:ea typeface="ＭＳ 明朝"/>
                      </a:endParaRPr>
                    </a:p>
                    <a:p>
                      <a:pPr algn="l">
                        <a:spcAft>
                          <a:spcPts val="0"/>
                        </a:spcAft>
                      </a:pPr>
                      <a:r>
                        <a:rPr lang="fr-FR" sz="1000">
                          <a:effectLst/>
                          <a:latin typeface="Times New Roman"/>
                          <a:ea typeface="Times New Roman"/>
                        </a:rPr>
                        <a:t>(Each reform takes out competences in order to allocate them to the substate powers. But all </a:t>
                      </a:r>
                      <a:r>
                        <a:rPr lang="fr-FR" sz="1000" u="sng">
                          <a:effectLst/>
                          <a:latin typeface="Times New Roman"/>
                          <a:ea typeface="Times New Roman"/>
                        </a:rPr>
                        <a:t>is breaking down</a:t>
                      </a:r>
                      <a:r>
                        <a:rPr lang="fr-FR" sz="1000">
                          <a:effectLst/>
                          <a:latin typeface="Times New Roman"/>
                          <a:ea typeface="Times New Roman"/>
                        </a:rPr>
                        <a:t> little by little to the benefit of the other powers)</a:t>
                      </a:r>
                      <a:endParaRPr lang="fr-FR" sz="1100">
                        <a:effectLst/>
                        <a:latin typeface="Arial"/>
                        <a:ea typeface="ＭＳ 明朝"/>
                      </a:endParaRPr>
                    </a:p>
                  </a:txBody>
                  <a:tcPr marL="68580" marR="68580" marT="0" marB="0"/>
                </a:tc>
              </a:tr>
              <a:tr h="1439440">
                <a:tc>
                  <a:txBody>
                    <a:bodyPr/>
                    <a:lstStyle/>
                    <a:p>
                      <a:pPr algn="l">
                        <a:spcAft>
                          <a:spcPts val="0"/>
                        </a:spcAft>
                      </a:pPr>
                      <a:r>
                        <a:rPr lang="fr-FR" sz="1000">
                          <a:effectLst/>
                          <a:latin typeface="Times New Roman"/>
                          <a:ea typeface="ＭＳ 明朝"/>
                        </a:rPr>
                        <a:t>Tran-sfer</a:t>
                      </a:r>
                      <a:endParaRPr lang="fr-FR" sz="1100">
                        <a:effectLst/>
                        <a:latin typeface="Arial"/>
                        <a:ea typeface="ＭＳ 明朝"/>
                      </a:endParaRPr>
                    </a:p>
                  </a:txBody>
                  <a:tcPr marL="68580" marR="68580" marT="0" marB="0"/>
                </a:tc>
                <a:tc>
                  <a:txBody>
                    <a:bodyPr/>
                    <a:lstStyle/>
                    <a:p>
                      <a:pPr algn="l">
                        <a:spcAft>
                          <a:spcPts val="0"/>
                        </a:spcAft>
                      </a:pPr>
                      <a:r>
                        <a:rPr lang="fr-FR" sz="1000" i="1">
                          <a:effectLst/>
                          <a:latin typeface="Times New Roman"/>
                          <a:ea typeface="ＭＳ 明朝"/>
                        </a:rPr>
                        <a:t>attribuer</a:t>
                      </a:r>
                      <a:r>
                        <a:rPr lang="fr-FR" sz="1000">
                          <a:effectLst/>
                          <a:latin typeface="Times New Roman"/>
                          <a:ea typeface="ＭＳ 明朝"/>
                        </a:rPr>
                        <a:t> (‘allocate’)</a:t>
                      </a:r>
                      <a:r>
                        <a:rPr lang="fr-FR" sz="1000" i="1">
                          <a:effectLst/>
                          <a:latin typeface="Times New Roman"/>
                          <a:ea typeface="ＭＳ 明朝"/>
                        </a:rPr>
                        <a:t>, confier</a:t>
                      </a:r>
                      <a:r>
                        <a:rPr lang="fr-FR" sz="1000">
                          <a:effectLst/>
                          <a:latin typeface="Times New Roman"/>
                          <a:ea typeface="ＭＳ 明朝"/>
                        </a:rPr>
                        <a:t> (‘entrust’)</a:t>
                      </a:r>
                      <a:r>
                        <a:rPr lang="fr-FR" sz="1000" i="1">
                          <a:effectLst/>
                          <a:latin typeface="Times New Roman"/>
                          <a:ea typeface="ＭＳ 明朝"/>
                        </a:rPr>
                        <a:t>, déléguer</a:t>
                      </a:r>
                      <a:r>
                        <a:rPr lang="fr-FR" sz="1000">
                          <a:effectLst/>
                          <a:latin typeface="Times New Roman"/>
                          <a:ea typeface="ＭＳ 明朝"/>
                        </a:rPr>
                        <a:t> (‘delegate’)</a:t>
                      </a:r>
                      <a:r>
                        <a:rPr lang="fr-FR" sz="1000" i="1">
                          <a:effectLst/>
                          <a:latin typeface="Times New Roman"/>
                          <a:ea typeface="ＭＳ 明朝"/>
                        </a:rPr>
                        <a:t>, délégation</a:t>
                      </a:r>
                      <a:r>
                        <a:rPr lang="fr-FR" sz="1000">
                          <a:effectLst/>
                          <a:latin typeface="Times New Roman"/>
                          <a:ea typeface="ＭＳ 明朝"/>
                        </a:rPr>
                        <a:t> (‘delegation’)</a:t>
                      </a:r>
                      <a:r>
                        <a:rPr lang="fr-FR" sz="1000" i="1">
                          <a:effectLst/>
                          <a:latin typeface="Times New Roman"/>
                          <a:ea typeface="ＭＳ 明朝"/>
                        </a:rPr>
                        <a:t>, donner</a:t>
                      </a:r>
                      <a:r>
                        <a:rPr lang="fr-FR" sz="1000">
                          <a:effectLst/>
                          <a:latin typeface="Times New Roman"/>
                          <a:ea typeface="ＭＳ 明朝"/>
                        </a:rPr>
                        <a:t> (‘give’)</a:t>
                      </a:r>
                      <a:r>
                        <a:rPr lang="fr-FR" sz="1000" i="1">
                          <a:effectLst/>
                          <a:latin typeface="Times New Roman"/>
                          <a:ea typeface="ＭＳ 明朝"/>
                        </a:rPr>
                        <a:t>, distribuer</a:t>
                      </a:r>
                      <a:r>
                        <a:rPr lang="fr-FR" sz="1000">
                          <a:effectLst/>
                          <a:latin typeface="Times New Roman"/>
                          <a:ea typeface="ＭＳ 明朝"/>
                        </a:rPr>
                        <a:t> (‘’allocate’’)</a:t>
                      </a:r>
                      <a:r>
                        <a:rPr lang="fr-FR" sz="1000" i="1">
                          <a:effectLst/>
                          <a:latin typeface="Times New Roman"/>
                          <a:ea typeface="ＭＳ 明朝"/>
                        </a:rPr>
                        <a:t>, obtenir</a:t>
                      </a:r>
                      <a:r>
                        <a:rPr lang="fr-FR" sz="1000">
                          <a:effectLst/>
                          <a:latin typeface="Times New Roman"/>
                          <a:ea typeface="ＭＳ 明朝"/>
                        </a:rPr>
                        <a:t> (‘obtain’)</a:t>
                      </a:r>
                      <a:r>
                        <a:rPr lang="fr-FR" sz="1000" i="1">
                          <a:effectLst/>
                          <a:latin typeface="Times New Roman"/>
                          <a:ea typeface="ＭＳ 明朝"/>
                        </a:rPr>
                        <a:t>, passer de … à …</a:t>
                      </a:r>
                      <a:r>
                        <a:rPr lang="fr-FR" sz="1000">
                          <a:effectLst/>
                          <a:latin typeface="Times New Roman"/>
                          <a:ea typeface="ＭＳ 明朝"/>
                        </a:rPr>
                        <a:t> (‘pass on to’)</a:t>
                      </a:r>
                      <a:r>
                        <a:rPr lang="fr-FR" sz="1000" i="1">
                          <a:effectLst/>
                          <a:latin typeface="Times New Roman"/>
                          <a:ea typeface="ＭＳ 明朝"/>
                        </a:rPr>
                        <a:t>, recevoir</a:t>
                      </a:r>
                      <a:r>
                        <a:rPr lang="fr-FR" sz="1000">
                          <a:effectLst/>
                          <a:latin typeface="Times New Roman"/>
                          <a:ea typeface="ＭＳ 明朝"/>
                        </a:rPr>
                        <a:t> (‘get’)</a:t>
                      </a:r>
                      <a:r>
                        <a:rPr lang="fr-FR" sz="1000" i="1">
                          <a:effectLst/>
                          <a:latin typeface="Times New Roman"/>
                          <a:ea typeface="ＭＳ 明朝"/>
                        </a:rPr>
                        <a:t>, redistribuer</a:t>
                      </a:r>
                      <a:r>
                        <a:rPr lang="fr-FR" sz="1000">
                          <a:effectLst/>
                          <a:latin typeface="Times New Roman"/>
                          <a:ea typeface="ＭＳ 明朝"/>
                        </a:rPr>
                        <a:t> (‘reallocate’)</a:t>
                      </a:r>
                      <a:r>
                        <a:rPr lang="fr-FR" sz="1000" i="1">
                          <a:effectLst/>
                          <a:latin typeface="Times New Roman"/>
                          <a:ea typeface="ＭＳ 明朝"/>
                        </a:rPr>
                        <a:t>, répartir</a:t>
                      </a:r>
                      <a:r>
                        <a:rPr lang="fr-FR" sz="1000">
                          <a:effectLst/>
                          <a:latin typeface="Times New Roman"/>
                          <a:ea typeface="ＭＳ 明朝"/>
                        </a:rPr>
                        <a:t> (‘share out’)</a:t>
                      </a:r>
                      <a:r>
                        <a:rPr lang="fr-FR" sz="1000" i="1">
                          <a:effectLst/>
                          <a:latin typeface="Times New Roman"/>
                          <a:ea typeface="ＭＳ 明朝"/>
                        </a:rPr>
                        <a:t>, répartition</a:t>
                      </a:r>
                      <a:r>
                        <a:rPr lang="fr-FR" sz="1000">
                          <a:effectLst/>
                          <a:latin typeface="Times New Roman"/>
                          <a:ea typeface="ＭＳ 明朝"/>
                        </a:rPr>
                        <a:t> (‘sharing out’),…</a:t>
                      </a:r>
                      <a:endParaRPr lang="fr-FR" sz="1100">
                        <a:effectLst/>
                        <a:latin typeface="Arial"/>
                        <a:ea typeface="ＭＳ 明朝"/>
                      </a:endParaRPr>
                    </a:p>
                  </a:txBody>
                  <a:tcPr marL="68580" marR="68580" marT="0" marB="0"/>
                </a:tc>
                <a:tc>
                  <a:txBody>
                    <a:bodyPr/>
                    <a:lstStyle/>
                    <a:p>
                      <a:pPr algn="l">
                        <a:spcAft>
                          <a:spcPts val="0"/>
                        </a:spcAft>
                      </a:pPr>
                      <a:r>
                        <a:rPr lang="en-US" sz="1000" i="1" dirty="0">
                          <a:effectLst/>
                          <a:latin typeface="Times New Roman"/>
                          <a:ea typeface="Times New Roman"/>
                        </a:rPr>
                        <a:t>Le </a:t>
                      </a:r>
                      <a:r>
                        <a:rPr lang="en-US" sz="1000" i="1" dirty="0" err="1">
                          <a:effectLst/>
                          <a:latin typeface="Times New Roman"/>
                          <a:ea typeface="Times New Roman"/>
                        </a:rPr>
                        <a:t>pouvoir</a:t>
                      </a:r>
                      <a:r>
                        <a:rPr lang="en-US" sz="1000" i="1" dirty="0">
                          <a:effectLst/>
                          <a:latin typeface="Times New Roman"/>
                          <a:ea typeface="Times New Roman"/>
                        </a:rPr>
                        <a:t> </a:t>
                      </a:r>
                      <a:r>
                        <a:rPr lang="en-US" sz="1000" i="1" dirty="0" err="1">
                          <a:effectLst/>
                          <a:latin typeface="Times New Roman"/>
                          <a:ea typeface="Times New Roman"/>
                        </a:rPr>
                        <a:t>qu'elles</a:t>
                      </a:r>
                      <a:r>
                        <a:rPr lang="en-US" sz="1000" i="1" dirty="0">
                          <a:effectLst/>
                          <a:latin typeface="Times New Roman"/>
                          <a:ea typeface="Times New Roman"/>
                        </a:rPr>
                        <a:t> </a:t>
                      </a:r>
                      <a:r>
                        <a:rPr lang="en-US" sz="1000" i="1" dirty="0" err="1">
                          <a:effectLst/>
                          <a:latin typeface="Times New Roman"/>
                          <a:ea typeface="Times New Roman"/>
                        </a:rPr>
                        <a:t>reçoivent</a:t>
                      </a:r>
                      <a:r>
                        <a:rPr lang="en-US" sz="1000" i="1" dirty="0">
                          <a:effectLst/>
                          <a:latin typeface="Times New Roman"/>
                          <a:ea typeface="Times New Roman"/>
                        </a:rPr>
                        <a:t> </a:t>
                      </a:r>
                      <a:r>
                        <a:rPr lang="en-US" sz="1000" i="1" dirty="0" err="1">
                          <a:effectLst/>
                          <a:latin typeface="Times New Roman"/>
                          <a:ea typeface="Times New Roman"/>
                        </a:rPr>
                        <a:t>est</a:t>
                      </a:r>
                      <a:r>
                        <a:rPr lang="en-US" sz="1000" i="1" dirty="0">
                          <a:effectLst/>
                          <a:latin typeface="Times New Roman"/>
                          <a:ea typeface="Times New Roman"/>
                        </a:rPr>
                        <a:t> </a:t>
                      </a:r>
                      <a:r>
                        <a:rPr lang="en-US" sz="1000" i="1" dirty="0" err="1">
                          <a:effectLst/>
                          <a:latin typeface="Times New Roman"/>
                          <a:ea typeface="Times New Roman"/>
                        </a:rPr>
                        <a:t>pris</a:t>
                      </a:r>
                      <a:r>
                        <a:rPr lang="en-US" sz="1000" i="1" dirty="0">
                          <a:effectLst/>
                          <a:latin typeface="Times New Roman"/>
                          <a:ea typeface="Times New Roman"/>
                        </a:rPr>
                        <a:t> </a:t>
                      </a:r>
                      <a:r>
                        <a:rPr lang="en-US" sz="1000" i="1" dirty="0" err="1">
                          <a:effectLst/>
                          <a:latin typeface="Times New Roman"/>
                          <a:ea typeface="Times New Roman"/>
                        </a:rPr>
                        <a:t>à</a:t>
                      </a:r>
                      <a:r>
                        <a:rPr lang="en-US" sz="1000" i="1" dirty="0">
                          <a:effectLst/>
                          <a:latin typeface="Times New Roman"/>
                          <a:ea typeface="Times New Roman"/>
                        </a:rPr>
                        <a:t> </a:t>
                      </a:r>
                      <a:r>
                        <a:rPr lang="en-US" sz="1000" i="1" dirty="0" err="1">
                          <a:effectLst/>
                          <a:latin typeface="Times New Roman"/>
                          <a:ea typeface="Times New Roman"/>
                        </a:rPr>
                        <a:t>l'Etat</a:t>
                      </a:r>
                      <a:r>
                        <a:rPr lang="en-US" sz="1000" i="1" dirty="0">
                          <a:effectLst/>
                          <a:latin typeface="Times New Roman"/>
                          <a:ea typeface="Times New Roman"/>
                        </a:rPr>
                        <a:t> </a:t>
                      </a:r>
                      <a:r>
                        <a:rPr lang="en-US" sz="1000" i="1" dirty="0" err="1">
                          <a:effectLst/>
                          <a:latin typeface="Times New Roman"/>
                          <a:ea typeface="Times New Roman"/>
                        </a:rPr>
                        <a:t>fédéral</a:t>
                      </a:r>
                      <a:r>
                        <a:rPr lang="en-US" sz="1000" i="1" dirty="0">
                          <a:effectLst/>
                          <a:latin typeface="Times New Roman"/>
                          <a:ea typeface="Times New Roman"/>
                        </a:rPr>
                        <a:t> pour </a:t>
                      </a:r>
                      <a:r>
                        <a:rPr lang="en-US" sz="1000" i="1" dirty="0" err="1">
                          <a:effectLst/>
                          <a:latin typeface="Times New Roman"/>
                          <a:ea typeface="Times New Roman"/>
                        </a:rPr>
                        <a:t>ainsi</a:t>
                      </a:r>
                      <a:r>
                        <a:rPr lang="en-US" sz="1000" i="1" dirty="0">
                          <a:effectLst/>
                          <a:latin typeface="Times New Roman"/>
                          <a:ea typeface="Times New Roman"/>
                        </a:rPr>
                        <a:t> le </a:t>
                      </a:r>
                      <a:r>
                        <a:rPr lang="en-US" sz="1000" i="1" u="sng" dirty="0" err="1">
                          <a:effectLst/>
                          <a:latin typeface="Times New Roman"/>
                          <a:ea typeface="Times New Roman"/>
                        </a:rPr>
                        <a:t>donner</a:t>
                      </a:r>
                      <a:r>
                        <a:rPr lang="en-US" sz="1000" i="1" dirty="0">
                          <a:effectLst/>
                          <a:latin typeface="Times New Roman"/>
                          <a:ea typeface="Times New Roman"/>
                        </a:rPr>
                        <a:t> aux </a:t>
                      </a:r>
                      <a:r>
                        <a:rPr lang="en-US" sz="1000" i="1" dirty="0" err="1">
                          <a:effectLst/>
                          <a:latin typeface="Times New Roman"/>
                          <a:ea typeface="Times New Roman"/>
                        </a:rPr>
                        <a:t>communautés</a:t>
                      </a:r>
                      <a:r>
                        <a:rPr lang="en-US" sz="1000" i="1" dirty="0">
                          <a:effectLst/>
                          <a:latin typeface="Times New Roman"/>
                          <a:ea typeface="Times New Roman"/>
                        </a:rPr>
                        <a:t> et regions </a:t>
                      </a:r>
                      <a:r>
                        <a:rPr lang="fr-FR" sz="1000" dirty="0">
                          <a:effectLst/>
                          <a:latin typeface="Times New Roman"/>
                          <a:ea typeface="Times New Roman"/>
                        </a:rPr>
                        <a:t>(</a:t>
                      </a:r>
                      <a:r>
                        <a:rPr lang="fr-FR" sz="1000" dirty="0" err="1">
                          <a:effectLst/>
                          <a:latin typeface="Times New Roman"/>
                          <a:ea typeface="Times New Roman"/>
                        </a:rPr>
                        <a:t>Pre</a:t>
                      </a:r>
                      <a:r>
                        <a:rPr lang="fr-FR" sz="1000" dirty="0">
                          <a:effectLst/>
                          <a:latin typeface="Times New Roman"/>
                          <a:ea typeface="Times New Roman"/>
                        </a:rPr>
                        <a:t>-test-full condition-003)</a:t>
                      </a:r>
                      <a:endParaRPr lang="fr-FR" sz="1100" dirty="0">
                        <a:effectLst/>
                        <a:latin typeface="Arial"/>
                        <a:ea typeface="ＭＳ 明朝"/>
                      </a:endParaRPr>
                    </a:p>
                    <a:p>
                      <a:pPr algn="l">
                        <a:spcAft>
                          <a:spcPts val="0"/>
                        </a:spcAft>
                      </a:pPr>
                      <a:r>
                        <a:rPr lang="fr-FR" sz="1000" dirty="0">
                          <a:effectLst/>
                          <a:latin typeface="Times New Roman"/>
                          <a:ea typeface="Times New Roman"/>
                        </a:rPr>
                        <a:t>(The power </a:t>
                      </a:r>
                      <a:r>
                        <a:rPr lang="fr-FR" sz="1000" dirty="0" err="1">
                          <a:effectLst/>
                          <a:latin typeface="Times New Roman"/>
                          <a:ea typeface="Times New Roman"/>
                        </a:rPr>
                        <a:t>they</a:t>
                      </a:r>
                      <a:r>
                        <a:rPr lang="fr-FR" sz="1000" dirty="0">
                          <a:effectLst/>
                          <a:latin typeface="Times New Roman"/>
                          <a:ea typeface="Times New Roman"/>
                        </a:rPr>
                        <a:t> </a:t>
                      </a:r>
                      <a:r>
                        <a:rPr lang="fr-FR" sz="1000" dirty="0" err="1">
                          <a:effectLst/>
                          <a:latin typeface="Times New Roman"/>
                          <a:ea typeface="Times New Roman"/>
                        </a:rPr>
                        <a:t>receive</a:t>
                      </a:r>
                      <a:r>
                        <a:rPr lang="fr-FR" sz="1000" dirty="0">
                          <a:effectLst/>
                          <a:latin typeface="Times New Roman"/>
                          <a:ea typeface="Times New Roman"/>
                        </a:rPr>
                        <a:t> </a:t>
                      </a:r>
                      <a:r>
                        <a:rPr lang="fr-FR" sz="1000" dirty="0" err="1">
                          <a:effectLst/>
                          <a:latin typeface="Times New Roman"/>
                          <a:ea typeface="Times New Roman"/>
                        </a:rPr>
                        <a:t>is</a:t>
                      </a:r>
                      <a:r>
                        <a:rPr lang="fr-FR" sz="1000" dirty="0">
                          <a:effectLst/>
                          <a:latin typeface="Times New Roman"/>
                          <a:ea typeface="Times New Roman"/>
                        </a:rPr>
                        <a:t> </a:t>
                      </a:r>
                      <a:r>
                        <a:rPr lang="fr-FR" sz="1000" dirty="0" err="1">
                          <a:effectLst/>
                          <a:latin typeface="Times New Roman"/>
                          <a:ea typeface="Times New Roman"/>
                        </a:rPr>
                        <a:t>taken</a:t>
                      </a:r>
                      <a:r>
                        <a:rPr lang="fr-FR" sz="1000" dirty="0">
                          <a:effectLst/>
                          <a:latin typeface="Times New Roman"/>
                          <a:ea typeface="Times New Roman"/>
                        </a:rPr>
                        <a:t> </a:t>
                      </a:r>
                      <a:r>
                        <a:rPr lang="fr-FR" sz="1000" dirty="0" err="1">
                          <a:effectLst/>
                          <a:latin typeface="Times New Roman"/>
                          <a:ea typeface="Times New Roman"/>
                        </a:rPr>
                        <a:t>from</a:t>
                      </a:r>
                      <a:r>
                        <a:rPr lang="fr-FR" sz="1000" dirty="0">
                          <a:effectLst/>
                          <a:latin typeface="Times New Roman"/>
                          <a:ea typeface="Times New Roman"/>
                        </a:rPr>
                        <a:t> the </a:t>
                      </a:r>
                      <a:r>
                        <a:rPr lang="fr-FR" sz="1000" dirty="0" err="1">
                          <a:effectLst/>
                          <a:latin typeface="Times New Roman"/>
                          <a:ea typeface="Times New Roman"/>
                        </a:rPr>
                        <a:t>federal</a:t>
                      </a:r>
                      <a:r>
                        <a:rPr lang="fr-FR" sz="1000" dirty="0">
                          <a:effectLst/>
                          <a:latin typeface="Times New Roman"/>
                          <a:ea typeface="Times New Roman"/>
                        </a:rPr>
                        <a:t> State in </a:t>
                      </a:r>
                      <a:r>
                        <a:rPr lang="fr-FR" sz="1000" dirty="0" err="1">
                          <a:effectLst/>
                          <a:latin typeface="Times New Roman"/>
                          <a:ea typeface="Times New Roman"/>
                        </a:rPr>
                        <a:t>order</a:t>
                      </a:r>
                      <a:r>
                        <a:rPr lang="fr-FR" sz="1000" dirty="0">
                          <a:effectLst/>
                          <a:latin typeface="Times New Roman"/>
                          <a:ea typeface="Times New Roman"/>
                        </a:rPr>
                        <a:t> to </a:t>
                      </a:r>
                      <a:r>
                        <a:rPr lang="fr-FR" sz="1000" u="sng" dirty="0" err="1">
                          <a:effectLst/>
                          <a:latin typeface="Times New Roman"/>
                          <a:ea typeface="Times New Roman"/>
                        </a:rPr>
                        <a:t>give</a:t>
                      </a:r>
                      <a:r>
                        <a:rPr lang="fr-FR" sz="1000" dirty="0">
                          <a:effectLst/>
                          <a:latin typeface="Times New Roman"/>
                          <a:ea typeface="Times New Roman"/>
                        </a:rPr>
                        <a:t> </a:t>
                      </a:r>
                      <a:r>
                        <a:rPr lang="fr-FR" sz="1000" dirty="0" err="1">
                          <a:effectLst/>
                          <a:latin typeface="Times New Roman"/>
                          <a:ea typeface="Times New Roman"/>
                        </a:rPr>
                        <a:t>it</a:t>
                      </a:r>
                      <a:r>
                        <a:rPr lang="fr-FR" sz="1000" dirty="0">
                          <a:effectLst/>
                          <a:latin typeface="Times New Roman"/>
                          <a:ea typeface="Times New Roman"/>
                        </a:rPr>
                        <a:t> to </a:t>
                      </a:r>
                      <a:r>
                        <a:rPr lang="fr-FR" sz="1000" dirty="0" err="1">
                          <a:effectLst/>
                          <a:latin typeface="Times New Roman"/>
                          <a:ea typeface="Times New Roman"/>
                        </a:rPr>
                        <a:t>communities</a:t>
                      </a:r>
                      <a:r>
                        <a:rPr lang="fr-FR" sz="1000" dirty="0">
                          <a:effectLst/>
                          <a:latin typeface="Times New Roman"/>
                          <a:ea typeface="Times New Roman"/>
                        </a:rPr>
                        <a:t> and </a:t>
                      </a:r>
                      <a:r>
                        <a:rPr lang="fr-FR" sz="1000" dirty="0" err="1">
                          <a:effectLst/>
                          <a:latin typeface="Times New Roman"/>
                          <a:ea typeface="Times New Roman"/>
                        </a:rPr>
                        <a:t>regions</a:t>
                      </a:r>
                      <a:r>
                        <a:rPr lang="fr-FR" sz="1000" dirty="0">
                          <a:effectLst/>
                          <a:latin typeface="Times New Roman"/>
                          <a:ea typeface="Times New Roman"/>
                        </a:rPr>
                        <a:t>)</a:t>
                      </a:r>
                      <a:endParaRPr lang="fr-FR" sz="1100" dirty="0">
                        <a:effectLst/>
                        <a:latin typeface="Arial"/>
                        <a:ea typeface="ＭＳ 明朝"/>
                      </a:endParaRPr>
                    </a:p>
                    <a:p>
                      <a:pPr algn="l">
                        <a:spcAft>
                          <a:spcPts val="0"/>
                        </a:spcAft>
                      </a:pPr>
                      <a:r>
                        <a:rPr lang="en-US" sz="1000" i="1" dirty="0" err="1">
                          <a:effectLst/>
                          <a:latin typeface="Times New Roman"/>
                          <a:ea typeface="Times New Roman"/>
                        </a:rPr>
                        <a:t>une</a:t>
                      </a:r>
                      <a:r>
                        <a:rPr lang="en-US" sz="1000" i="1" dirty="0">
                          <a:effectLst/>
                          <a:latin typeface="Times New Roman"/>
                          <a:ea typeface="Times New Roman"/>
                        </a:rPr>
                        <a:t> </a:t>
                      </a:r>
                      <a:r>
                        <a:rPr lang="en-US" sz="1000" i="1" dirty="0" err="1">
                          <a:effectLst/>
                          <a:latin typeface="Times New Roman"/>
                          <a:ea typeface="Times New Roman"/>
                        </a:rPr>
                        <a:t>forme</a:t>
                      </a:r>
                      <a:r>
                        <a:rPr lang="en-US" sz="1000" i="1" dirty="0">
                          <a:effectLst/>
                          <a:latin typeface="Times New Roman"/>
                          <a:ea typeface="Times New Roman"/>
                        </a:rPr>
                        <a:t> de </a:t>
                      </a:r>
                      <a:r>
                        <a:rPr lang="en-US" sz="1000" i="1" dirty="0" err="1">
                          <a:effectLst/>
                          <a:latin typeface="Times New Roman"/>
                          <a:ea typeface="Times New Roman"/>
                        </a:rPr>
                        <a:t>fonctionnement</a:t>
                      </a:r>
                      <a:r>
                        <a:rPr lang="en-US" sz="1000" i="1" dirty="0">
                          <a:effectLst/>
                          <a:latin typeface="Times New Roman"/>
                          <a:ea typeface="Times New Roman"/>
                        </a:rPr>
                        <a:t> d'un </a:t>
                      </a:r>
                      <a:r>
                        <a:rPr lang="en-US" sz="1000" i="1" dirty="0" err="1">
                          <a:effectLst/>
                          <a:latin typeface="Times New Roman"/>
                          <a:ea typeface="Times New Roman"/>
                        </a:rPr>
                        <a:t>Etat</a:t>
                      </a:r>
                      <a:r>
                        <a:rPr lang="en-US" sz="1000" i="1" dirty="0">
                          <a:effectLst/>
                          <a:latin typeface="Times New Roman"/>
                          <a:ea typeface="Times New Roman"/>
                        </a:rPr>
                        <a:t> </a:t>
                      </a:r>
                      <a:r>
                        <a:rPr lang="en-US" sz="1000" i="1" dirty="0" err="1">
                          <a:effectLst/>
                          <a:latin typeface="Times New Roman"/>
                          <a:ea typeface="Times New Roman"/>
                        </a:rPr>
                        <a:t>où</a:t>
                      </a:r>
                      <a:r>
                        <a:rPr lang="en-US" sz="1000" i="1" dirty="0">
                          <a:effectLst/>
                          <a:latin typeface="Times New Roman"/>
                          <a:ea typeface="Times New Roman"/>
                        </a:rPr>
                        <a:t> </a:t>
                      </a:r>
                      <a:r>
                        <a:rPr lang="en-US" sz="1000" i="1" dirty="0" err="1">
                          <a:effectLst/>
                          <a:latin typeface="Times New Roman"/>
                          <a:ea typeface="Times New Roman"/>
                        </a:rPr>
                        <a:t>certaines</a:t>
                      </a:r>
                      <a:r>
                        <a:rPr lang="en-US" sz="1000" i="1" dirty="0">
                          <a:effectLst/>
                          <a:latin typeface="Times New Roman"/>
                          <a:ea typeface="Times New Roman"/>
                        </a:rPr>
                        <a:t> </a:t>
                      </a:r>
                      <a:r>
                        <a:rPr lang="en-US" sz="1000" i="1" dirty="0" err="1">
                          <a:effectLst/>
                          <a:latin typeface="Times New Roman"/>
                          <a:ea typeface="Times New Roman"/>
                        </a:rPr>
                        <a:t>compétences</a:t>
                      </a:r>
                      <a:r>
                        <a:rPr lang="en-US" sz="1000" i="1" dirty="0">
                          <a:effectLst/>
                          <a:latin typeface="Times New Roman"/>
                          <a:ea typeface="Times New Roman"/>
                        </a:rPr>
                        <a:t> </a:t>
                      </a:r>
                      <a:r>
                        <a:rPr lang="en-US" sz="1000" i="1" dirty="0" err="1">
                          <a:effectLst/>
                          <a:latin typeface="Times New Roman"/>
                          <a:ea typeface="Times New Roman"/>
                        </a:rPr>
                        <a:t>sont</a:t>
                      </a:r>
                      <a:r>
                        <a:rPr lang="en-US" sz="1000" i="1" dirty="0">
                          <a:effectLst/>
                          <a:latin typeface="Times New Roman"/>
                          <a:ea typeface="Times New Roman"/>
                        </a:rPr>
                        <a:t> </a:t>
                      </a:r>
                      <a:r>
                        <a:rPr lang="en-US" sz="1000" i="1" dirty="0" err="1">
                          <a:effectLst/>
                          <a:latin typeface="Times New Roman"/>
                          <a:ea typeface="Times New Roman"/>
                        </a:rPr>
                        <a:t>gérées</a:t>
                      </a:r>
                      <a:r>
                        <a:rPr lang="en-US" sz="1000" i="1" dirty="0">
                          <a:effectLst/>
                          <a:latin typeface="Times New Roman"/>
                          <a:ea typeface="Times New Roman"/>
                        </a:rPr>
                        <a:t> par </a:t>
                      </a:r>
                      <a:r>
                        <a:rPr lang="en-US" sz="1000" i="1" dirty="0" err="1">
                          <a:effectLst/>
                          <a:latin typeface="Times New Roman"/>
                          <a:ea typeface="Times New Roman"/>
                        </a:rPr>
                        <a:t>l'ensemble</a:t>
                      </a:r>
                      <a:r>
                        <a:rPr lang="en-US" sz="1000" i="1" dirty="0">
                          <a:effectLst/>
                          <a:latin typeface="Times New Roman"/>
                          <a:ea typeface="Times New Roman"/>
                        </a:rPr>
                        <a:t> du pays </a:t>
                      </a:r>
                      <a:r>
                        <a:rPr lang="en-US" sz="1000" i="1" dirty="0" err="1">
                          <a:effectLst/>
                          <a:latin typeface="Times New Roman"/>
                          <a:ea typeface="Times New Roman"/>
                        </a:rPr>
                        <a:t>alors</a:t>
                      </a:r>
                      <a:r>
                        <a:rPr lang="en-US" sz="1000" i="1" dirty="0">
                          <a:effectLst/>
                          <a:latin typeface="Times New Roman"/>
                          <a:ea typeface="Times New Roman"/>
                        </a:rPr>
                        <a:t> </a:t>
                      </a:r>
                      <a:r>
                        <a:rPr lang="en-US" sz="1000" i="1" dirty="0" err="1">
                          <a:effectLst/>
                          <a:latin typeface="Times New Roman"/>
                          <a:ea typeface="Times New Roman"/>
                        </a:rPr>
                        <a:t>que</a:t>
                      </a:r>
                      <a:r>
                        <a:rPr lang="en-US" sz="1000" i="1" dirty="0">
                          <a:effectLst/>
                          <a:latin typeface="Times New Roman"/>
                          <a:ea typeface="Times New Roman"/>
                        </a:rPr>
                        <a:t> </a:t>
                      </a:r>
                      <a:r>
                        <a:rPr lang="en-US" sz="1000" i="1" dirty="0" err="1">
                          <a:effectLst/>
                          <a:latin typeface="Times New Roman"/>
                          <a:ea typeface="Times New Roman"/>
                        </a:rPr>
                        <a:t>d'autres</a:t>
                      </a:r>
                      <a:r>
                        <a:rPr lang="en-US" sz="1000" i="1" dirty="0">
                          <a:effectLst/>
                          <a:latin typeface="Times New Roman"/>
                          <a:ea typeface="Times New Roman"/>
                        </a:rPr>
                        <a:t> </a:t>
                      </a:r>
                      <a:r>
                        <a:rPr lang="en-US" sz="1000" i="1" dirty="0" err="1">
                          <a:effectLst/>
                          <a:latin typeface="Times New Roman"/>
                          <a:ea typeface="Times New Roman"/>
                        </a:rPr>
                        <a:t>sont</a:t>
                      </a:r>
                      <a:r>
                        <a:rPr lang="en-US" sz="1000" i="1" dirty="0">
                          <a:effectLst/>
                          <a:latin typeface="Times New Roman"/>
                          <a:ea typeface="Times New Roman"/>
                        </a:rPr>
                        <a:t> </a:t>
                      </a:r>
                      <a:r>
                        <a:rPr lang="en-US" sz="1000" i="1" u="sng" dirty="0" err="1">
                          <a:effectLst/>
                          <a:latin typeface="Times New Roman"/>
                          <a:ea typeface="Times New Roman"/>
                        </a:rPr>
                        <a:t>réparties</a:t>
                      </a:r>
                      <a:r>
                        <a:rPr lang="en-US" sz="1000" dirty="0">
                          <a:effectLst/>
                          <a:latin typeface="Times New Roman"/>
                          <a:ea typeface="ＭＳ 明朝"/>
                        </a:rPr>
                        <a:t> </a:t>
                      </a:r>
                      <a:r>
                        <a:rPr lang="en-US" sz="1000" i="1" dirty="0">
                          <a:effectLst/>
                          <a:latin typeface="Times New Roman"/>
                          <a:ea typeface="Times New Roman"/>
                        </a:rPr>
                        <a:t>par </a:t>
                      </a:r>
                      <a:r>
                        <a:rPr lang="en-US" sz="1000" i="1" dirty="0" err="1">
                          <a:effectLst/>
                          <a:latin typeface="Times New Roman"/>
                          <a:ea typeface="Times New Roman"/>
                        </a:rPr>
                        <a:t>régions</a:t>
                      </a:r>
                      <a:r>
                        <a:rPr lang="en-US" sz="1000" i="1" dirty="0">
                          <a:effectLst/>
                          <a:latin typeface="Times New Roman"/>
                          <a:ea typeface="Times New Roman"/>
                        </a:rPr>
                        <a:t> </a:t>
                      </a:r>
                      <a:r>
                        <a:rPr lang="en-US" sz="1000" i="1" dirty="0" err="1">
                          <a:effectLst/>
                          <a:latin typeface="Times New Roman"/>
                          <a:ea typeface="Times New Roman"/>
                        </a:rPr>
                        <a:t>ou</a:t>
                      </a:r>
                      <a:r>
                        <a:rPr lang="en-US" sz="1000" i="1" dirty="0">
                          <a:effectLst/>
                          <a:latin typeface="Times New Roman"/>
                          <a:ea typeface="Times New Roman"/>
                        </a:rPr>
                        <a:t> </a:t>
                      </a:r>
                      <a:r>
                        <a:rPr lang="en-US" sz="1000" i="1" dirty="0" err="1">
                          <a:effectLst/>
                          <a:latin typeface="Times New Roman"/>
                          <a:ea typeface="Times New Roman"/>
                        </a:rPr>
                        <a:t>communautés</a:t>
                      </a:r>
                      <a:r>
                        <a:rPr lang="en-US" sz="1000" i="1" dirty="0">
                          <a:effectLst/>
                          <a:latin typeface="Times New Roman"/>
                          <a:ea typeface="Times New Roman"/>
                        </a:rPr>
                        <a:t> </a:t>
                      </a:r>
                      <a:r>
                        <a:rPr lang="fr-FR" sz="1000" dirty="0">
                          <a:effectLst/>
                          <a:latin typeface="Times New Roman"/>
                          <a:ea typeface="Times New Roman"/>
                        </a:rPr>
                        <a:t>(Post-test-</a:t>
                      </a:r>
                      <a:r>
                        <a:rPr lang="fr-FR" sz="1000" dirty="0" err="1">
                          <a:effectLst/>
                          <a:latin typeface="Times New Roman"/>
                          <a:ea typeface="Times New Roman"/>
                        </a:rPr>
                        <a:t>text</a:t>
                      </a:r>
                      <a:r>
                        <a:rPr lang="fr-FR" sz="1000" dirty="0">
                          <a:effectLst/>
                          <a:latin typeface="Times New Roman"/>
                          <a:ea typeface="Times New Roman"/>
                        </a:rPr>
                        <a:t> condition-013)</a:t>
                      </a:r>
                      <a:endParaRPr lang="fr-FR" sz="1100" dirty="0">
                        <a:effectLst/>
                        <a:latin typeface="Arial"/>
                        <a:ea typeface="ＭＳ 明朝"/>
                      </a:endParaRPr>
                    </a:p>
                    <a:p>
                      <a:pPr algn="l">
                        <a:spcAft>
                          <a:spcPts val="0"/>
                        </a:spcAft>
                      </a:pPr>
                      <a:r>
                        <a:rPr lang="fr-FR" sz="1000" dirty="0">
                          <a:effectLst/>
                          <a:latin typeface="Times New Roman"/>
                          <a:ea typeface="Times New Roman"/>
                        </a:rPr>
                        <a:t>(a </a:t>
                      </a:r>
                      <a:r>
                        <a:rPr lang="fr-FR" sz="1000" dirty="0" err="1">
                          <a:effectLst/>
                          <a:latin typeface="Times New Roman"/>
                          <a:ea typeface="Times New Roman"/>
                        </a:rPr>
                        <a:t>form</a:t>
                      </a:r>
                      <a:r>
                        <a:rPr lang="fr-FR" sz="1000" dirty="0">
                          <a:effectLst/>
                          <a:latin typeface="Times New Roman"/>
                          <a:ea typeface="Times New Roman"/>
                        </a:rPr>
                        <a:t> of </a:t>
                      </a:r>
                      <a:r>
                        <a:rPr lang="fr-FR" sz="1000" dirty="0" err="1">
                          <a:effectLst/>
                          <a:latin typeface="Times New Roman"/>
                          <a:ea typeface="Times New Roman"/>
                        </a:rPr>
                        <a:t>functioning</a:t>
                      </a:r>
                      <a:r>
                        <a:rPr lang="fr-FR" sz="1000" dirty="0">
                          <a:effectLst/>
                          <a:latin typeface="Times New Roman"/>
                          <a:ea typeface="Times New Roman"/>
                        </a:rPr>
                        <a:t> of a State </a:t>
                      </a:r>
                      <a:r>
                        <a:rPr lang="fr-FR" sz="1000" dirty="0" err="1">
                          <a:effectLst/>
                          <a:latin typeface="Times New Roman"/>
                          <a:ea typeface="Times New Roman"/>
                        </a:rPr>
                        <a:t>where</a:t>
                      </a:r>
                      <a:r>
                        <a:rPr lang="fr-FR" sz="1000" dirty="0">
                          <a:effectLst/>
                          <a:latin typeface="Times New Roman"/>
                          <a:ea typeface="Times New Roman"/>
                        </a:rPr>
                        <a:t> </a:t>
                      </a:r>
                      <a:r>
                        <a:rPr lang="fr-FR" sz="1000" dirty="0" err="1">
                          <a:effectLst/>
                          <a:latin typeface="Times New Roman"/>
                          <a:ea typeface="Times New Roman"/>
                        </a:rPr>
                        <a:t>some</a:t>
                      </a:r>
                      <a:r>
                        <a:rPr lang="fr-FR" sz="1000" dirty="0">
                          <a:effectLst/>
                          <a:latin typeface="Times New Roman"/>
                          <a:ea typeface="Times New Roman"/>
                        </a:rPr>
                        <a:t> </a:t>
                      </a:r>
                      <a:r>
                        <a:rPr lang="fr-FR" sz="1000" dirty="0" err="1">
                          <a:effectLst/>
                          <a:latin typeface="Times New Roman"/>
                          <a:ea typeface="Times New Roman"/>
                        </a:rPr>
                        <a:t>competences</a:t>
                      </a:r>
                      <a:r>
                        <a:rPr lang="fr-FR" sz="1000" dirty="0">
                          <a:effectLst/>
                          <a:latin typeface="Times New Roman"/>
                          <a:ea typeface="Times New Roman"/>
                        </a:rPr>
                        <a:t> are </a:t>
                      </a:r>
                      <a:r>
                        <a:rPr lang="fr-FR" sz="1000" dirty="0" err="1">
                          <a:effectLst/>
                          <a:latin typeface="Times New Roman"/>
                          <a:ea typeface="Times New Roman"/>
                        </a:rPr>
                        <a:t>dealt</a:t>
                      </a:r>
                      <a:r>
                        <a:rPr lang="fr-FR" sz="1000" dirty="0">
                          <a:effectLst/>
                          <a:latin typeface="Times New Roman"/>
                          <a:ea typeface="Times New Roman"/>
                        </a:rPr>
                        <a:t> </a:t>
                      </a:r>
                      <a:r>
                        <a:rPr lang="fr-FR" sz="1000" dirty="0" err="1">
                          <a:effectLst/>
                          <a:latin typeface="Times New Roman"/>
                          <a:ea typeface="Times New Roman"/>
                        </a:rPr>
                        <a:t>with</a:t>
                      </a:r>
                      <a:r>
                        <a:rPr lang="fr-FR" sz="1000" dirty="0">
                          <a:effectLst/>
                          <a:latin typeface="Times New Roman"/>
                          <a:ea typeface="Times New Roman"/>
                        </a:rPr>
                        <a:t> by the country </a:t>
                      </a:r>
                      <a:r>
                        <a:rPr lang="fr-FR" sz="1000" dirty="0" err="1">
                          <a:effectLst/>
                          <a:latin typeface="Times New Roman"/>
                          <a:ea typeface="Times New Roman"/>
                        </a:rPr>
                        <a:t>altogether</a:t>
                      </a:r>
                      <a:r>
                        <a:rPr lang="fr-FR" sz="1000" dirty="0">
                          <a:effectLst/>
                          <a:latin typeface="Times New Roman"/>
                          <a:ea typeface="Times New Roman"/>
                        </a:rPr>
                        <a:t> </a:t>
                      </a:r>
                      <a:r>
                        <a:rPr lang="fr-FR" sz="1000" dirty="0" err="1">
                          <a:effectLst/>
                          <a:latin typeface="Times New Roman"/>
                          <a:ea typeface="Times New Roman"/>
                        </a:rPr>
                        <a:t>while</a:t>
                      </a:r>
                      <a:r>
                        <a:rPr lang="fr-FR" sz="1000" dirty="0">
                          <a:effectLst/>
                          <a:latin typeface="Times New Roman"/>
                          <a:ea typeface="Times New Roman"/>
                        </a:rPr>
                        <a:t> </a:t>
                      </a:r>
                      <a:r>
                        <a:rPr lang="fr-FR" sz="1000" dirty="0" err="1">
                          <a:effectLst/>
                          <a:latin typeface="Times New Roman"/>
                          <a:ea typeface="Times New Roman"/>
                        </a:rPr>
                        <a:t>others</a:t>
                      </a:r>
                      <a:r>
                        <a:rPr lang="fr-FR" sz="1000" dirty="0">
                          <a:effectLst/>
                          <a:latin typeface="Times New Roman"/>
                          <a:ea typeface="Times New Roman"/>
                        </a:rPr>
                        <a:t> are </a:t>
                      </a:r>
                      <a:r>
                        <a:rPr lang="fr-FR" sz="1000" u="sng" dirty="0" err="1">
                          <a:effectLst/>
                          <a:latin typeface="Times New Roman"/>
                          <a:ea typeface="Times New Roman"/>
                        </a:rPr>
                        <a:t>distributed</a:t>
                      </a:r>
                      <a:r>
                        <a:rPr lang="fr-FR" sz="1000" u="sng" dirty="0">
                          <a:effectLst/>
                          <a:latin typeface="Times New Roman"/>
                          <a:ea typeface="Times New Roman"/>
                        </a:rPr>
                        <a:t> </a:t>
                      </a:r>
                      <a:r>
                        <a:rPr lang="fr-FR" sz="1000" dirty="0" err="1">
                          <a:effectLst/>
                          <a:latin typeface="Times New Roman"/>
                          <a:ea typeface="Times New Roman"/>
                        </a:rPr>
                        <a:t>among</a:t>
                      </a:r>
                      <a:r>
                        <a:rPr lang="fr-FR" sz="1000" dirty="0">
                          <a:effectLst/>
                          <a:latin typeface="Times New Roman"/>
                          <a:ea typeface="Times New Roman"/>
                        </a:rPr>
                        <a:t> </a:t>
                      </a:r>
                      <a:r>
                        <a:rPr lang="fr-FR" sz="1000" dirty="0" err="1">
                          <a:effectLst/>
                          <a:latin typeface="Times New Roman"/>
                          <a:ea typeface="Times New Roman"/>
                        </a:rPr>
                        <a:t>regions</a:t>
                      </a:r>
                      <a:r>
                        <a:rPr lang="fr-FR" sz="1000" dirty="0">
                          <a:effectLst/>
                          <a:latin typeface="Times New Roman"/>
                          <a:ea typeface="Times New Roman"/>
                        </a:rPr>
                        <a:t> or </a:t>
                      </a:r>
                      <a:r>
                        <a:rPr lang="fr-FR" sz="1000" dirty="0" err="1">
                          <a:effectLst/>
                          <a:latin typeface="Times New Roman"/>
                          <a:ea typeface="Times New Roman"/>
                        </a:rPr>
                        <a:t>communities</a:t>
                      </a:r>
                      <a:r>
                        <a:rPr lang="fr-FR" sz="1000" dirty="0">
                          <a:effectLst/>
                          <a:latin typeface="Times New Roman"/>
                          <a:ea typeface="Times New Roman"/>
                        </a:rPr>
                        <a:t>)</a:t>
                      </a:r>
                      <a:endParaRPr lang="fr-FR" sz="1100" dirty="0">
                        <a:effectLst/>
                        <a:latin typeface="Arial"/>
                        <a:ea typeface="ＭＳ 明朝"/>
                      </a:endParaRPr>
                    </a:p>
                  </a:txBody>
                  <a:tcPr marL="68580" marR="68580" marT="0" marB="0"/>
                </a:tc>
              </a:tr>
            </a:tbl>
          </a:graphicData>
        </a:graphic>
      </p:graphicFrame>
      <p:sp>
        <p:nvSpPr>
          <p:cNvPr id="4" name="Espace réservé du numéro de diapositive 3"/>
          <p:cNvSpPr>
            <a:spLocks noGrp="1"/>
          </p:cNvSpPr>
          <p:nvPr>
            <p:ph type="sldNum" sz="quarter" idx="12"/>
          </p:nvPr>
        </p:nvSpPr>
        <p:spPr/>
        <p:txBody>
          <a:bodyPr/>
          <a:lstStyle/>
          <a:p>
            <a:fld id="{E864BE55-AEF4-AB43-B86B-7A5AF691B735}" type="slidenum">
              <a:rPr lang="fr-FR" smtClean="0"/>
              <a:t>56</a:t>
            </a:fld>
            <a:endParaRPr lang="fr-FR"/>
          </a:p>
        </p:txBody>
      </p:sp>
    </p:spTree>
    <p:extLst>
      <p:ext uri="{BB962C8B-B14F-4D97-AF65-F5344CB8AC3E}">
        <p14:creationId xmlns:p14="http://schemas.microsoft.com/office/powerpoint/2010/main" val="128856211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Domain </a:t>
            </a:r>
            <a:r>
              <a:rPr lang="fr-FR" dirty="0" err="1" smtClean="0"/>
              <a:t>analysis</a:t>
            </a:r>
            <a:r>
              <a:rPr lang="fr-FR" dirty="0" smtClean="0"/>
              <a:t> (</a:t>
            </a:r>
            <a:r>
              <a:rPr lang="fr-FR" dirty="0" err="1" smtClean="0"/>
              <a:t>pre</a:t>
            </a:r>
            <a:r>
              <a:rPr lang="fr-FR" dirty="0" smtClean="0"/>
              <a:t>)</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mtClean="0"/>
              <a:t>57</a:t>
            </a:fld>
            <a:endParaRPr lang="fr-FR"/>
          </a:p>
        </p:txBody>
      </p:sp>
      <p:graphicFrame>
        <p:nvGraphicFramePr>
          <p:cNvPr id="4" name="Graphique 3"/>
          <p:cNvGraphicFramePr/>
          <p:nvPr>
            <p:extLst>
              <p:ext uri="{D42A27DB-BD31-4B8C-83A1-F6EECF244321}">
                <p14:modId xmlns:p14="http://schemas.microsoft.com/office/powerpoint/2010/main" val="2684152723"/>
              </p:ext>
            </p:extLst>
          </p:nvPr>
        </p:nvGraphicFramePr>
        <p:xfrm>
          <a:off x="1601465" y="1730029"/>
          <a:ext cx="6534716" cy="4681535"/>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2214056" y="4263331"/>
            <a:ext cx="717898" cy="461665"/>
          </a:xfrm>
          <a:prstGeom prst="rect">
            <a:avLst/>
          </a:prstGeom>
          <a:noFill/>
        </p:spPr>
        <p:txBody>
          <a:bodyPr wrap="square" rtlCol="0">
            <a:spAutoFit/>
          </a:bodyPr>
          <a:lstStyle/>
          <a:p>
            <a:r>
              <a:rPr lang="fr-FR" sz="2400" b="1" dirty="0" smtClean="0">
                <a:solidFill>
                  <a:schemeClr val="accent2">
                    <a:lumMod val="75000"/>
                  </a:schemeClr>
                </a:solidFill>
              </a:rPr>
              <a:t>***</a:t>
            </a:r>
            <a:endParaRPr lang="fr-FR" sz="2400" b="1" dirty="0">
              <a:solidFill>
                <a:schemeClr val="accent2">
                  <a:lumMod val="75000"/>
                </a:schemeClr>
              </a:solidFill>
            </a:endParaRPr>
          </a:p>
        </p:txBody>
      </p:sp>
      <p:sp>
        <p:nvSpPr>
          <p:cNvPr id="6" name="ZoneTexte 5"/>
          <p:cNvSpPr txBox="1"/>
          <p:nvPr/>
        </p:nvSpPr>
        <p:spPr>
          <a:xfrm>
            <a:off x="3250026" y="4129683"/>
            <a:ext cx="523542" cy="461665"/>
          </a:xfrm>
          <a:prstGeom prst="rect">
            <a:avLst/>
          </a:prstGeom>
          <a:noFill/>
        </p:spPr>
        <p:txBody>
          <a:bodyPr wrap="square" rtlCol="0">
            <a:spAutoFit/>
          </a:bodyPr>
          <a:lstStyle/>
          <a:p>
            <a:r>
              <a:rPr lang="fr-FR" sz="2400" b="1" dirty="0" smtClean="0">
                <a:solidFill>
                  <a:schemeClr val="accent2">
                    <a:lumMod val="75000"/>
                  </a:schemeClr>
                </a:solidFill>
              </a:rPr>
              <a:t>**</a:t>
            </a:r>
            <a:endParaRPr lang="fr-FR" sz="2400" b="1" dirty="0">
              <a:solidFill>
                <a:schemeClr val="accent2">
                  <a:lumMod val="75000"/>
                </a:schemeClr>
              </a:solidFill>
            </a:endParaRPr>
          </a:p>
        </p:txBody>
      </p:sp>
      <p:sp>
        <p:nvSpPr>
          <p:cNvPr id="7" name="ZoneTexte 6"/>
          <p:cNvSpPr txBox="1"/>
          <p:nvPr/>
        </p:nvSpPr>
        <p:spPr>
          <a:xfrm>
            <a:off x="5464085" y="3177810"/>
            <a:ext cx="523542" cy="461665"/>
          </a:xfrm>
          <a:prstGeom prst="rect">
            <a:avLst/>
          </a:prstGeom>
          <a:noFill/>
        </p:spPr>
        <p:txBody>
          <a:bodyPr wrap="square" rtlCol="0">
            <a:spAutoFit/>
          </a:bodyPr>
          <a:lstStyle/>
          <a:p>
            <a:r>
              <a:rPr lang="fr-FR" sz="2400" b="1" dirty="0" smtClean="0">
                <a:solidFill>
                  <a:schemeClr val="accent2">
                    <a:lumMod val="75000"/>
                  </a:schemeClr>
                </a:solidFill>
              </a:rPr>
              <a:t>*</a:t>
            </a:r>
            <a:endParaRPr lang="fr-FR" sz="2400" b="1" dirty="0">
              <a:solidFill>
                <a:schemeClr val="accent2">
                  <a:lumMod val="75000"/>
                </a:schemeClr>
              </a:solidFill>
            </a:endParaRPr>
          </a:p>
        </p:txBody>
      </p:sp>
      <p:sp>
        <p:nvSpPr>
          <p:cNvPr id="8" name="ZoneTexte 7"/>
          <p:cNvSpPr txBox="1"/>
          <p:nvPr/>
        </p:nvSpPr>
        <p:spPr>
          <a:xfrm>
            <a:off x="6489772" y="1949518"/>
            <a:ext cx="717898" cy="461665"/>
          </a:xfrm>
          <a:prstGeom prst="rect">
            <a:avLst/>
          </a:prstGeom>
          <a:noFill/>
        </p:spPr>
        <p:txBody>
          <a:bodyPr wrap="square" rtlCol="0">
            <a:spAutoFit/>
          </a:bodyPr>
          <a:lstStyle/>
          <a:p>
            <a:r>
              <a:rPr lang="fr-FR" sz="2400" b="1" dirty="0" smtClean="0">
                <a:solidFill>
                  <a:schemeClr val="accent2">
                    <a:lumMod val="75000"/>
                  </a:schemeClr>
                </a:solidFill>
              </a:rPr>
              <a:t>***</a:t>
            </a:r>
            <a:endParaRPr lang="fr-FR" sz="2400" b="1" dirty="0">
              <a:solidFill>
                <a:schemeClr val="accent2">
                  <a:lumMod val="75000"/>
                </a:schemeClr>
              </a:solidFill>
            </a:endParaRPr>
          </a:p>
        </p:txBody>
      </p:sp>
    </p:spTree>
    <p:extLst>
      <p:ext uri="{BB962C8B-B14F-4D97-AF65-F5344CB8AC3E}">
        <p14:creationId xmlns:p14="http://schemas.microsoft.com/office/powerpoint/2010/main" val="123260949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Domain </a:t>
            </a:r>
            <a:r>
              <a:rPr lang="fr-FR" dirty="0" err="1" smtClean="0"/>
              <a:t>analysis</a:t>
            </a:r>
            <a:r>
              <a:rPr lang="fr-FR" dirty="0" smtClean="0"/>
              <a:t> (post)</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mtClean="0"/>
              <a:t>58</a:t>
            </a:fld>
            <a:endParaRPr lang="fr-FR"/>
          </a:p>
        </p:txBody>
      </p:sp>
      <p:graphicFrame>
        <p:nvGraphicFramePr>
          <p:cNvPr id="9" name="Graphique 8"/>
          <p:cNvGraphicFramePr/>
          <p:nvPr>
            <p:extLst>
              <p:ext uri="{D42A27DB-BD31-4B8C-83A1-F6EECF244321}">
                <p14:modId xmlns:p14="http://schemas.microsoft.com/office/powerpoint/2010/main" val="3854119345"/>
              </p:ext>
            </p:extLst>
          </p:nvPr>
        </p:nvGraphicFramePr>
        <p:xfrm>
          <a:off x="1122867" y="1417638"/>
          <a:ext cx="6939683" cy="4416608"/>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p:cNvSpPr txBox="1"/>
          <p:nvPr/>
        </p:nvSpPr>
        <p:spPr>
          <a:xfrm>
            <a:off x="4115186" y="3172645"/>
            <a:ext cx="523542" cy="461665"/>
          </a:xfrm>
          <a:prstGeom prst="rect">
            <a:avLst/>
          </a:prstGeom>
          <a:noFill/>
        </p:spPr>
        <p:txBody>
          <a:bodyPr wrap="square" rtlCol="0">
            <a:spAutoFit/>
          </a:bodyPr>
          <a:lstStyle/>
          <a:p>
            <a:r>
              <a:rPr lang="fr-FR" sz="2400" b="1" dirty="0" smtClean="0">
                <a:solidFill>
                  <a:schemeClr val="accent2">
                    <a:lumMod val="75000"/>
                  </a:schemeClr>
                </a:solidFill>
              </a:rPr>
              <a:t>**</a:t>
            </a:r>
            <a:endParaRPr lang="fr-FR" sz="2400" b="1" dirty="0">
              <a:solidFill>
                <a:schemeClr val="accent2">
                  <a:lumMod val="75000"/>
                </a:schemeClr>
              </a:solidFill>
            </a:endParaRPr>
          </a:p>
        </p:txBody>
      </p:sp>
    </p:spTree>
    <p:extLst>
      <p:ext uri="{BB962C8B-B14F-4D97-AF65-F5344CB8AC3E}">
        <p14:creationId xmlns:p14="http://schemas.microsoft.com/office/powerpoint/2010/main" val="228088472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a:bodyPr>
          <a:lstStyle/>
          <a:p>
            <a:r>
              <a:rPr lang="en-US" dirty="0" smtClean="0"/>
              <a:t>Linguistic analysis</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smtClean="0"/>
              <a:t>Linguistic analysis of the description task</a:t>
            </a:r>
          </a:p>
          <a:p>
            <a:pPr lvl="1"/>
            <a:r>
              <a:rPr lang="en-US" i="1" dirty="0" smtClean="0"/>
              <a:t>To what extent do the participants talk differently about Belgian federalism when having been exposed to the input material?</a:t>
            </a:r>
          </a:p>
          <a:p>
            <a:pPr lvl="1"/>
            <a:r>
              <a:rPr lang="en-US" b="1" dirty="0" smtClean="0">
                <a:solidFill>
                  <a:srgbClr val="008000"/>
                </a:solidFill>
              </a:rPr>
              <a:t>They do!</a:t>
            </a:r>
          </a:p>
          <a:p>
            <a:pPr lvl="2"/>
            <a:r>
              <a:rPr lang="en-US" dirty="0" smtClean="0"/>
              <a:t>In the pre-test condition</a:t>
            </a:r>
          </a:p>
          <a:p>
            <a:pPr lvl="3"/>
            <a:r>
              <a:rPr lang="en-US" dirty="0" smtClean="0"/>
              <a:t>Full condition &amp; textual </a:t>
            </a:r>
            <a:r>
              <a:rPr lang="en-US" dirty="0" smtClean="0"/>
              <a:t>condition</a:t>
            </a:r>
          </a:p>
          <a:p>
            <a:pPr lvl="4"/>
            <a:r>
              <a:rPr lang="en-US" dirty="0" smtClean="0"/>
              <a:t>Longer </a:t>
            </a:r>
            <a:r>
              <a:rPr lang="en-US" dirty="0" smtClean="0">
                <a:solidFill>
                  <a:srgbClr val="008000"/>
                </a:solidFill>
              </a:rPr>
              <a:t>descriptions</a:t>
            </a:r>
            <a:endParaRPr lang="en-US" dirty="0">
              <a:solidFill>
                <a:srgbClr val="008000"/>
              </a:solidFill>
            </a:endParaRPr>
          </a:p>
          <a:p>
            <a:pPr lvl="4"/>
            <a:r>
              <a:rPr lang="en-US" dirty="0" smtClean="0"/>
              <a:t>Different </a:t>
            </a:r>
            <a:r>
              <a:rPr lang="en-US" dirty="0" smtClean="0">
                <a:solidFill>
                  <a:srgbClr val="008000"/>
                </a:solidFill>
              </a:rPr>
              <a:t>words</a:t>
            </a:r>
          </a:p>
          <a:p>
            <a:pPr lvl="4"/>
            <a:r>
              <a:rPr lang="en-US" dirty="0" smtClean="0"/>
              <a:t>Different </a:t>
            </a:r>
            <a:r>
              <a:rPr lang="en-US" dirty="0" smtClean="0">
                <a:solidFill>
                  <a:srgbClr val="008000"/>
                </a:solidFill>
              </a:rPr>
              <a:t>framing domains</a:t>
            </a:r>
          </a:p>
          <a:p>
            <a:pPr lvl="3"/>
            <a:r>
              <a:rPr lang="en-US" dirty="0" smtClean="0">
                <a:solidFill>
                  <a:srgbClr val="000000"/>
                </a:solidFill>
              </a:rPr>
              <a:t>No impact of the image condition</a:t>
            </a:r>
          </a:p>
          <a:p>
            <a:pPr lvl="2"/>
            <a:r>
              <a:rPr lang="en-US" dirty="0" smtClean="0">
                <a:solidFill>
                  <a:srgbClr val="000000"/>
                </a:solidFill>
              </a:rPr>
              <a:t>Not in the post-test condition</a:t>
            </a:r>
          </a:p>
          <a:p>
            <a:pPr lvl="3"/>
            <a:r>
              <a:rPr lang="en-US" dirty="0" smtClean="0">
                <a:solidFill>
                  <a:srgbClr val="000000"/>
                </a:solidFill>
              </a:rPr>
              <a:t>Except for the construction domain (full condition)</a:t>
            </a:r>
            <a:endParaRPr lang="en-US" dirty="0">
              <a:solidFill>
                <a:srgbClr val="000000"/>
              </a:solidFill>
            </a:endParaRPr>
          </a:p>
          <a:p>
            <a:pPr marL="457200" lvl="1" indent="0">
              <a:buNone/>
            </a:pPr>
            <a:endParaRPr lang="en-US" dirty="0">
              <a:solidFill>
                <a:srgbClr val="000000"/>
              </a:solidFill>
            </a:endParaRPr>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59</a:t>
            </a:fld>
            <a:endParaRPr lang="fr-FR" sz="2000"/>
          </a:p>
        </p:txBody>
      </p:sp>
    </p:spTree>
    <p:extLst>
      <p:ext uri="{BB962C8B-B14F-4D97-AF65-F5344CB8AC3E}">
        <p14:creationId xmlns:p14="http://schemas.microsoft.com/office/powerpoint/2010/main" val="3528361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linds(horizontal)">
                                      <p:cBhvr>
                                        <p:cTn id="29" dur="500"/>
                                        <p:tgtEl>
                                          <p:spTgt spid="4">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linds(horizontal)">
                                      <p:cBhvr>
                                        <p:cTn id="32" dur="500"/>
                                        <p:tgtEl>
                                          <p:spTgt spid="4">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blinds(horizontal)">
                                      <p:cBhvr>
                                        <p:cTn id="35" dur="500"/>
                                        <p:tgtEl>
                                          <p:spTgt spid="4">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blinds(horizontal)">
                                      <p:cBhvr>
                                        <p:cTn id="38" dur="500"/>
                                        <p:tgtEl>
                                          <p:spTgt spid="4">
                                            <p:txEl>
                                              <p:pRg st="9" end="9"/>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blinds(horizontal)">
                                      <p:cBhvr>
                                        <p:cTn id="4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The political impact of metaphors?</a:t>
            </a:r>
            <a:endParaRPr lang="en-US" dirty="0"/>
          </a:p>
        </p:txBody>
      </p:sp>
      <p:sp>
        <p:nvSpPr>
          <p:cNvPr id="4" name="Espace réservé du contenu 3"/>
          <p:cNvSpPr>
            <a:spLocks noGrp="1"/>
          </p:cNvSpPr>
          <p:nvPr>
            <p:ph idx="1"/>
          </p:nvPr>
        </p:nvSpPr>
        <p:spPr/>
        <p:txBody>
          <a:bodyPr>
            <a:normAutofit fontScale="92500"/>
          </a:bodyPr>
          <a:lstStyle/>
          <a:p>
            <a:r>
              <a:rPr lang="en-US" dirty="0" smtClean="0"/>
              <a:t>Key question</a:t>
            </a:r>
          </a:p>
          <a:p>
            <a:r>
              <a:rPr lang="en-US" dirty="0" smtClean="0"/>
              <a:t>But the political impact of metaphors is often a no-question:</a:t>
            </a:r>
          </a:p>
          <a:p>
            <a:pPr lvl="1"/>
            <a:r>
              <a:rPr lang="en-US" dirty="0" smtClean="0"/>
              <a:t>Linguists assume a political impact of metaphors</a:t>
            </a:r>
          </a:p>
          <a:p>
            <a:pPr lvl="1"/>
            <a:r>
              <a:rPr lang="en-US" dirty="0" smtClean="0"/>
              <a:t>Political scientists do not really look at metaphors</a:t>
            </a:r>
          </a:p>
          <a:p>
            <a:r>
              <a:rPr lang="en-US" dirty="0" smtClean="0"/>
              <a:t>Why do we use metaphors in political discourse?</a:t>
            </a:r>
          </a:p>
          <a:p>
            <a:r>
              <a:rPr lang="en-US" dirty="0" smtClean="0"/>
              <a:t>What effect(s) do they have</a:t>
            </a:r>
            <a:r>
              <a:rPr lang="en-US" dirty="0" smtClean="0"/>
              <a:t>?</a:t>
            </a:r>
          </a:p>
          <a:p>
            <a:pPr lvl="1"/>
            <a:r>
              <a:rPr lang="en-US" dirty="0" smtClean="0"/>
              <a:t>Cf. </a:t>
            </a:r>
            <a:r>
              <a:rPr lang="en-US" dirty="0" err="1" smtClean="0"/>
              <a:t>Thibodeau</a:t>
            </a:r>
            <a:r>
              <a:rPr lang="en-US" dirty="0" smtClean="0"/>
              <a:t> &amp; </a:t>
            </a:r>
            <a:r>
              <a:rPr lang="en-US" dirty="0" err="1" smtClean="0"/>
              <a:t>Boroditsky</a:t>
            </a:r>
            <a:r>
              <a:rPr lang="en-US" dirty="0" smtClean="0"/>
              <a:t> (2011), Steen et al (2014)</a:t>
            </a:r>
            <a:endParaRPr lang="en-US" dirty="0" smtClean="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6</a:t>
            </a:fld>
            <a:endParaRPr lang="fr-FR" sz="2000"/>
          </a:p>
        </p:txBody>
      </p:sp>
    </p:spTree>
    <p:extLst>
      <p:ext uri="{BB962C8B-B14F-4D97-AF65-F5344CB8AC3E}">
        <p14:creationId xmlns:p14="http://schemas.microsoft.com/office/powerpoint/2010/main" val="196419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fontScale="90000"/>
          </a:bodyPr>
          <a:lstStyle/>
          <a:p>
            <a:r>
              <a:rPr lang="en-US" dirty="0" smtClean="0"/>
              <a:t>Political science analysis</a:t>
            </a:r>
            <a:br>
              <a:rPr lang="en-US" dirty="0" smtClean="0"/>
            </a:br>
            <a:r>
              <a:rPr lang="en-US" dirty="0" smtClean="0"/>
              <a:t>Free description task</a:t>
            </a:r>
            <a:endParaRPr lang="en-US" dirty="0"/>
          </a:p>
        </p:txBody>
      </p:sp>
      <p:sp>
        <p:nvSpPr>
          <p:cNvPr id="4" name="Espace réservé du contenu 3"/>
          <p:cNvSpPr>
            <a:spLocks noGrp="1"/>
          </p:cNvSpPr>
          <p:nvPr>
            <p:ph idx="1"/>
          </p:nvPr>
        </p:nvSpPr>
        <p:spPr>
          <a:xfrm>
            <a:off x="457200" y="1446953"/>
            <a:ext cx="8365152" cy="4525963"/>
          </a:xfrm>
        </p:spPr>
        <p:txBody>
          <a:bodyPr>
            <a:noAutofit/>
          </a:bodyPr>
          <a:lstStyle/>
          <a:p>
            <a:r>
              <a:rPr lang="en-US" dirty="0" smtClean="0"/>
              <a:t>What we know about metaphors in citizens’ discourses about Belgian federalism:</a:t>
            </a:r>
          </a:p>
          <a:p>
            <a:pPr lvl="1"/>
            <a:r>
              <a:rPr lang="en-US" dirty="0" smtClean="0"/>
              <a:t>Love relationship &amp; Crazy machine</a:t>
            </a:r>
          </a:p>
          <a:p>
            <a:r>
              <a:rPr lang="en-US" dirty="0" smtClean="0"/>
              <a:t>Free description task: </a:t>
            </a:r>
            <a:r>
              <a:rPr lang="en-GB" dirty="0"/>
              <a:t>“In ten lines and in your own words, we invite you to describe the Belgian federalism</a:t>
            </a:r>
            <a:r>
              <a:rPr lang="en-GB" dirty="0" smtClean="0"/>
              <a:t>”</a:t>
            </a:r>
          </a:p>
          <a:p>
            <a:r>
              <a:rPr lang="en-GB" dirty="0"/>
              <a:t>Each response was coded according to 32 </a:t>
            </a:r>
            <a:r>
              <a:rPr lang="en-GB" dirty="0" smtClean="0"/>
              <a:t>variables</a:t>
            </a:r>
            <a:r>
              <a:rPr lang="en-GB" dirty="0"/>
              <a:t>, grouped along six </a:t>
            </a:r>
            <a:r>
              <a:rPr lang="en-GB" dirty="0" smtClean="0"/>
              <a:t>dimensions</a:t>
            </a:r>
            <a:r>
              <a:rPr lang="fr-FR" dirty="0" smtClean="0"/>
              <a:t>:</a:t>
            </a:r>
          </a:p>
          <a:p>
            <a:pPr lvl="1"/>
            <a:r>
              <a:rPr lang="en-US" dirty="0" smtClean="0"/>
              <a:t>History</a:t>
            </a:r>
            <a:r>
              <a:rPr lang="fr-FR" dirty="0" smtClean="0"/>
              <a:t>,</a:t>
            </a:r>
            <a:r>
              <a:rPr lang="en-GB" dirty="0" smtClean="0"/>
              <a:t> </a:t>
            </a:r>
            <a:r>
              <a:rPr lang="en-US" dirty="0" smtClean="0"/>
              <a:t>institutions, </a:t>
            </a:r>
            <a:r>
              <a:rPr lang="en-GB" dirty="0" smtClean="0"/>
              <a:t>identities, languages, organization, nature </a:t>
            </a:r>
            <a:r>
              <a:rPr lang="en-GB" dirty="0"/>
              <a:t>of the </a:t>
            </a:r>
            <a:r>
              <a:rPr lang="en-GB" dirty="0" smtClean="0"/>
              <a:t>federal</a:t>
            </a:r>
            <a:endParaRPr lang="en-US" dirty="0" smtClean="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60</a:t>
            </a:fld>
            <a:endParaRPr lang="fr-FR" sz="2000"/>
          </a:p>
        </p:txBody>
      </p:sp>
    </p:spTree>
    <p:extLst>
      <p:ext uri="{BB962C8B-B14F-4D97-AF65-F5344CB8AC3E}">
        <p14:creationId xmlns:p14="http://schemas.microsoft.com/office/powerpoint/2010/main" val="188530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fontScale="90000"/>
          </a:bodyPr>
          <a:lstStyle/>
          <a:p>
            <a:r>
              <a:rPr lang="en-US" dirty="0" smtClean="0"/>
              <a:t>Political science analysis</a:t>
            </a:r>
            <a:br>
              <a:rPr lang="en-US" dirty="0" smtClean="0"/>
            </a:br>
            <a:r>
              <a:rPr lang="en-US" dirty="0" smtClean="0"/>
              <a:t>Free description task (pre-test)</a:t>
            </a: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61</a:t>
            </a:fld>
            <a:endParaRPr lang="fr-FR" sz="2000"/>
          </a:p>
        </p:txBody>
      </p:sp>
      <p:graphicFrame>
        <p:nvGraphicFramePr>
          <p:cNvPr id="6" name="Objet 5"/>
          <p:cNvGraphicFramePr>
            <a:graphicFrameLocks noChangeAspect="1"/>
          </p:cNvGraphicFramePr>
          <p:nvPr>
            <p:extLst>
              <p:ext uri="{D42A27DB-BD31-4B8C-83A1-F6EECF244321}">
                <p14:modId xmlns:p14="http://schemas.microsoft.com/office/powerpoint/2010/main" val="352172352"/>
              </p:ext>
            </p:extLst>
          </p:nvPr>
        </p:nvGraphicFramePr>
        <p:xfrm>
          <a:off x="2539768" y="1417638"/>
          <a:ext cx="4264067" cy="5518711"/>
        </p:xfrm>
        <a:graphic>
          <a:graphicData uri="http://schemas.openxmlformats.org/presentationml/2006/ole">
            <mc:AlternateContent xmlns:mc="http://schemas.openxmlformats.org/markup-compatibility/2006">
              <mc:Choice xmlns:v="urn:schemas-microsoft-com:vml" Requires="v">
                <p:oleObj spid="_x0000_s12369" name="Document" r:id="rId3" imgW="5867400" imgH="7594600" progId="Word.Document.12">
                  <p:embed/>
                </p:oleObj>
              </mc:Choice>
              <mc:Fallback>
                <p:oleObj name="Document" r:id="rId3" imgW="5867400" imgH="7594600" progId="Word.Document.12">
                  <p:embed/>
                  <p:pic>
                    <p:nvPicPr>
                      <p:cNvPr id="0" name=""/>
                      <p:cNvPicPr/>
                      <p:nvPr/>
                    </p:nvPicPr>
                    <p:blipFill>
                      <a:blip r:embed="rId4"/>
                      <a:stretch>
                        <a:fillRect/>
                      </a:stretch>
                    </p:blipFill>
                    <p:spPr>
                      <a:xfrm>
                        <a:off x="2539768" y="1417638"/>
                        <a:ext cx="4264067" cy="5518711"/>
                      </a:xfrm>
                      <a:prstGeom prst="rect">
                        <a:avLst/>
                      </a:prstGeom>
                    </p:spPr>
                  </p:pic>
                </p:oleObj>
              </mc:Fallback>
            </mc:AlternateContent>
          </a:graphicData>
        </a:graphic>
      </p:graphicFrame>
    </p:spTree>
    <p:extLst>
      <p:ext uri="{BB962C8B-B14F-4D97-AF65-F5344CB8AC3E}">
        <p14:creationId xmlns:p14="http://schemas.microsoft.com/office/powerpoint/2010/main" val="428012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extLst>
              <p:ext uri="{D42A27DB-BD31-4B8C-83A1-F6EECF244321}">
                <p14:modId xmlns:p14="http://schemas.microsoft.com/office/powerpoint/2010/main" val="2381584567"/>
              </p:ext>
            </p:extLst>
          </p:nvPr>
        </p:nvGraphicFramePr>
        <p:xfrm>
          <a:off x="1904826" y="-155402"/>
          <a:ext cx="5543230" cy="7174251"/>
        </p:xfrm>
        <a:graphic>
          <a:graphicData uri="http://schemas.openxmlformats.org/presentationml/2006/ole">
            <mc:AlternateContent xmlns:mc="http://schemas.openxmlformats.org/markup-compatibility/2006">
              <mc:Choice xmlns:v="urn:schemas-microsoft-com:vml" Requires="v">
                <p:oleObj spid="_x0000_s13392" name="Document" r:id="rId3" imgW="5867400" imgH="7594600" progId="Word.Document.12">
                  <p:embed/>
                </p:oleObj>
              </mc:Choice>
              <mc:Fallback>
                <p:oleObj name="Document" r:id="rId3" imgW="5867400" imgH="7594600" progId="Word.Document.12">
                  <p:embed/>
                  <p:pic>
                    <p:nvPicPr>
                      <p:cNvPr id="0" name=""/>
                      <p:cNvPicPr/>
                      <p:nvPr/>
                    </p:nvPicPr>
                    <p:blipFill>
                      <a:blip r:embed="rId4"/>
                      <a:stretch>
                        <a:fillRect/>
                      </a:stretch>
                    </p:blipFill>
                    <p:spPr>
                      <a:xfrm>
                        <a:off x="1904826" y="-155402"/>
                        <a:ext cx="5543230" cy="7174251"/>
                      </a:xfrm>
                      <a:prstGeom prst="rect">
                        <a:avLst/>
                      </a:prstGeom>
                    </p:spPr>
                  </p:pic>
                </p:oleObj>
              </mc:Fallback>
            </mc:AlternateContent>
          </a:graphicData>
        </a:graphic>
      </p:graphicFrame>
    </p:spTree>
    <p:extLst>
      <p:ext uri="{BB962C8B-B14F-4D97-AF65-F5344CB8AC3E}">
        <p14:creationId xmlns:p14="http://schemas.microsoft.com/office/powerpoint/2010/main" val="289468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5152" cy="1143000"/>
          </a:xfrm>
        </p:spPr>
        <p:txBody>
          <a:bodyPr>
            <a:normAutofit fontScale="90000"/>
          </a:bodyPr>
          <a:lstStyle/>
          <a:p>
            <a:r>
              <a:rPr lang="en-US" dirty="0" smtClean="0"/>
              <a:t>Political science analysis</a:t>
            </a:r>
            <a:br>
              <a:rPr lang="en-US" dirty="0" smtClean="0"/>
            </a:br>
            <a:r>
              <a:rPr lang="en-US" dirty="0" smtClean="0"/>
              <a:t>Free description task (post-test)</a:t>
            </a: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63</a:t>
            </a:fld>
            <a:endParaRPr lang="fr-FR" sz="2000"/>
          </a:p>
        </p:txBody>
      </p:sp>
      <p:graphicFrame>
        <p:nvGraphicFramePr>
          <p:cNvPr id="4" name="Objet 3"/>
          <p:cNvGraphicFramePr>
            <a:graphicFrameLocks noChangeAspect="1"/>
          </p:cNvGraphicFramePr>
          <p:nvPr>
            <p:extLst>
              <p:ext uri="{D42A27DB-BD31-4B8C-83A1-F6EECF244321}">
                <p14:modId xmlns:p14="http://schemas.microsoft.com/office/powerpoint/2010/main" val="2271177557"/>
              </p:ext>
            </p:extLst>
          </p:nvPr>
        </p:nvGraphicFramePr>
        <p:xfrm>
          <a:off x="251365" y="1847486"/>
          <a:ext cx="8721368" cy="3360181"/>
        </p:xfrm>
        <a:graphic>
          <a:graphicData uri="http://schemas.openxmlformats.org/presentationml/2006/ole">
            <mc:AlternateContent xmlns:mc="http://schemas.openxmlformats.org/markup-compatibility/2006">
              <mc:Choice xmlns:v="urn:schemas-microsoft-com:vml" Requires="v">
                <p:oleObj spid="_x0000_s14413" name="Document" r:id="rId3" imgW="5867400" imgH="2260600" progId="Word.Document.12">
                  <p:embed/>
                </p:oleObj>
              </mc:Choice>
              <mc:Fallback>
                <p:oleObj name="Document" r:id="rId3" imgW="5867400" imgH="2260600" progId="Word.Document.12">
                  <p:embed/>
                  <p:pic>
                    <p:nvPicPr>
                      <p:cNvPr id="0" name=""/>
                      <p:cNvPicPr/>
                      <p:nvPr/>
                    </p:nvPicPr>
                    <p:blipFill>
                      <a:blip r:embed="rId4"/>
                      <a:stretch>
                        <a:fillRect/>
                      </a:stretch>
                    </p:blipFill>
                    <p:spPr>
                      <a:xfrm>
                        <a:off x="251365" y="1847486"/>
                        <a:ext cx="8721368" cy="3360181"/>
                      </a:xfrm>
                      <a:prstGeom prst="rect">
                        <a:avLst/>
                      </a:prstGeom>
                    </p:spPr>
                  </p:pic>
                </p:oleObj>
              </mc:Fallback>
            </mc:AlternateContent>
          </a:graphicData>
        </a:graphic>
      </p:graphicFrame>
    </p:spTree>
    <p:extLst>
      <p:ext uri="{BB962C8B-B14F-4D97-AF65-F5344CB8AC3E}">
        <p14:creationId xmlns:p14="http://schemas.microsoft.com/office/powerpoint/2010/main" val="1290300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Political science analysis</a:t>
            </a:r>
            <a:br>
              <a:rPr lang="en-US" dirty="0" smtClean="0"/>
            </a:br>
            <a:r>
              <a:rPr lang="en-US" dirty="0" smtClean="0"/>
              <a:t>Free description task – factor analysis</a:t>
            </a:r>
            <a:endParaRPr lang="en-US" dirty="0"/>
          </a:p>
        </p:txBody>
      </p:sp>
      <p:sp>
        <p:nvSpPr>
          <p:cNvPr id="5" name="Espace réservé du contenu 4"/>
          <p:cNvSpPr>
            <a:spLocks noGrp="1"/>
          </p:cNvSpPr>
          <p:nvPr>
            <p:ph idx="1"/>
          </p:nvPr>
        </p:nvSpPr>
        <p:spPr>
          <a:xfrm>
            <a:off x="457199" y="1600200"/>
            <a:ext cx="8414981" cy="4525963"/>
          </a:xfrm>
        </p:spPr>
        <p:txBody>
          <a:bodyPr>
            <a:normAutofit/>
          </a:bodyPr>
          <a:lstStyle/>
          <a:p>
            <a:r>
              <a:rPr lang="en-GB" dirty="0" smtClean="0"/>
              <a:t>Finding: from an identity</a:t>
            </a:r>
            <a:r>
              <a:rPr lang="en-GB" dirty="0"/>
              <a:t>-loaded perspective to an institutions-based </a:t>
            </a:r>
            <a:r>
              <a:rPr lang="en-GB" dirty="0" smtClean="0"/>
              <a:t>account</a:t>
            </a:r>
          </a:p>
          <a:p>
            <a:r>
              <a:rPr lang="en-GB" dirty="0"/>
              <a:t>N</a:t>
            </a:r>
            <a:r>
              <a:rPr lang="en-GB" dirty="0" smtClean="0"/>
              <a:t>eed to check whether this is not a general pattern, regardless of the groups</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64</a:t>
            </a:fld>
            <a:endParaRPr lang="fr-FR" sz="2000"/>
          </a:p>
        </p:txBody>
      </p:sp>
      <p:graphicFrame>
        <p:nvGraphicFramePr>
          <p:cNvPr id="4" name="Objet 3"/>
          <p:cNvGraphicFramePr>
            <a:graphicFrameLocks noChangeAspect="1"/>
          </p:cNvGraphicFramePr>
          <p:nvPr>
            <p:extLst>
              <p:ext uri="{D42A27DB-BD31-4B8C-83A1-F6EECF244321}">
                <p14:modId xmlns:p14="http://schemas.microsoft.com/office/powerpoint/2010/main" val="329046851"/>
              </p:ext>
            </p:extLst>
          </p:nvPr>
        </p:nvGraphicFramePr>
        <p:xfrm>
          <a:off x="308292" y="4030572"/>
          <a:ext cx="8378508" cy="3518248"/>
        </p:xfrm>
        <a:graphic>
          <a:graphicData uri="http://schemas.openxmlformats.org/presentationml/2006/ole">
            <mc:AlternateContent xmlns:mc="http://schemas.openxmlformats.org/markup-compatibility/2006">
              <mc:Choice xmlns:v="urn:schemas-microsoft-com:vml" Requires="v">
                <p:oleObj spid="_x0000_s15435" name="Document" r:id="rId3" imgW="5867400" imgH="2463800" progId="Word.Document.12">
                  <p:embed/>
                </p:oleObj>
              </mc:Choice>
              <mc:Fallback>
                <p:oleObj name="Document" r:id="rId3" imgW="5867400" imgH="2463800" progId="Word.Document.12">
                  <p:embed/>
                  <p:pic>
                    <p:nvPicPr>
                      <p:cNvPr id="0" name=""/>
                      <p:cNvPicPr/>
                      <p:nvPr/>
                    </p:nvPicPr>
                    <p:blipFill>
                      <a:blip r:embed="rId4"/>
                      <a:stretch>
                        <a:fillRect/>
                      </a:stretch>
                    </p:blipFill>
                    <p:spPr>
                      <a:xfrm>
                        <a:off x="308292" y="4030572"/>
                        <a:ext cx="8378508" cy="3518248"/>
                      </a:xfrm>
                      <a:prstGeom prst="rect">
                        <a:avLst/>
                      </a:prstGeom>
                    </p:spPr>
                  </p:pic>
                </p:oleObj>
              </mc:Fallback>
            </mc:AlternateContent>
          </a:graphicData>
        </a:graphic>
      </p:graphicFrame>
    </p:spTree>
    <p:extLst>
      <p:ext uri="{BB962C8B-B14F-4D97-AF65-F5344CB8AC3E}">
        <p14:creationId xmlns:p14="http://schemas.microsoft.com/office/powerpoint/2010/main" val="266447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67090" y="274638"/>
            <a:ext cx="8855770" cy="1143000"/>
          </a:xfrm>
        </p:spPr>
        <p:txBody>
          <a:bodyPr>
            <a:normAutofit fontScale="90000"/>
          </a:bodyPr>
          <a:lstStyle/>
          <a:p>
            <a:r>
              <a:rPr lang="en-US" dirty="0" smtClean="0"/>
              <a:t>Political science analysis</a:t>
            </a:r>
            <a:br>
              <a:rPr lang="en-US" dirty="0" smtClean="0"/>
            </a:br>
            <a:r>
              <a:rPr lang="en-US" dirty="0" smtClean="0"/>
              <a:t>Free description task – regression analysis</a:t>
            </a: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65</a:t>
            </a:fld>
            <a:endParaRPr lang="fr-FR" sz="2000"/>
          </a:p>
        </p:txBody>
      </p:sp>
      <p:graphicFrame>
        <p:nvGraphicFramePr>
          <p:cNvPr id="6" name="Objet 5"/>
          <p:cNvGraphicFramePr>
            <a:graphicFrameLocks noChangeAspect="1"/>
          </p:cNvGraphicFramePr>
          <p:nvPr>
            <p:extLst>
              <p:ext uri="{D42A27DB-BD31-4B8C-83A1-F6EECF244321}">
                <p14:modId xmlns:p14="http://schemas.microsoft.com/office/powerpoint/2010/main" val="99810754"/>
              </p:ext>
            </p:extLst>
          </p:nvPr>
        </p:nvGraphicFramePr>
        <p:xfrm>
          <a:off x="334998" y="1521763"/>
          <a:ext cx="8809002" cy="2707529"/>
        </p:xfrm>
        <a:graphic>
          <a:graphicData uri="http://schemas.openxmlformats.org/presentationml/2006/ole">
            <mc:AlternateContent xmlns:mc="http://schemas.openxmlformats.org/markup-compatibility/2006">
              <mc:Choice xmlns:v="urn:schemas-microsoft-com:vml" Requires="v">
                <p:oleObj spid="_x0000_s16521" name="Document" r:id="rId3" imgW="5867400" imgH="1803400" progId="Word.Document.12">
                  <p:embed/>
                </p:oleObj>
              </mc:Choice>
              <mc:Fallback>
                <p:oleObj name="Document" r:id="rId3" imgW="5867400" imgH="1803400" progId="Word.Document.12">
                  <p:embed/>
                  <p:pic>
                    <p:nvPicPr>
                      <p:cNvPr id="0" name=""/>
                      <p:cNvPicPr/>
                      <p:nvPr/>
                    </p:nvPicPr>
                    <p:blipFill>
                      <a:blip r:embed="rId4"/>
                      <a:stretch>
                        <a:fillRect/>
                      </a:stretch>
                    </p:blipFill>
                    <p:spPr>
                      <a:xfrm>
                        <a:off x="334998" y="1521763"/>
                        <a:ext cx="8809002" cy="2707529"/>
                      </a:xfrm>
                      <a:prstGeom prst="rect">
                        <a:avLst/>
                      </a:prstGeom>
                    </p:spPr>
                  </p:pic>
                </p:oleObj>
              </mc:Fallback>
            </mc:AlternateContent>
          </a:graphicData>
        </a:graphic>
      </p:graphicFrame>
      <p:graphicFrame>
        <p:nvGraphicFramePr>
          <p:cNvPr id="8" name="Objet 7"/>
          <p:cNvGraphicFramePr>
            <a:graphicFrameLocks noChangeAspect="1"/>
          </p:cNvGraphicFramePr>
          <p:nvPr>
            <p:extLst>
              <p:ext uri="{D42A27DB-BD31-4B8C-83A1-F6EECF244321}">
                <p14:modId xmlns:p14="http://schemas.microsoft.com/office/powerpoint/2010/main" val="3386896088"/>
              </p:ext>
            </p:extLst>
          </p:nvPr>
        </p:nvGraphicFramePr>
        <p:xfrm>
          <a:off x="334998" y="4229292"/>
          <a:ext cx="8811492" cy="2708294"/>
        </p:xfrm>
        <a:graphic>
          <a:graphicData uri="http://schemas.openxmlformats.org/presentationml/2006/ole">
            <mc:AlternateContent xmlns:mc="http://schemas.openxmlformats.org/markup-compatibility/2006">
              <mc:Choice xmlns:v="urn:schemas-microsoft-com:vml" Requires="v">
                <p:oleObj spid="_x0000_s16522" name="Document" r:id="rId5" imgW="5867400" imgH="1803400" progId="Word.Document.12">
                  <p:embed/>
                </p:oleObj>
              </mc:Choice>
              <mc:Fallback>
                <p:oleObj name="Document" r:id="rId5" imgW="5867400" imgH="1803400" progId="Word.Document.12">
                  <p:embed/>
                  <p:pic>
                    <p:nvPicPr>
                      <p:cNvPr id="0" name=""/>
                      <p:cNvPicPr/>
                      <p:nvPr/>
                    </p:nvPicPr>
                    <p:blipFill>
                      <a:blip r:embed="rId6"/>
                      <a:stretch>
                        <a:fillRect/>
                      </a:stretch>
                    </p:blipFill>
                    <p:spPr>
                      <a:xfrm>
                        <a:off x="334998" y="4229292"/>
                        <a:ext cx="8811492" cy="2708294"/>
                      </a:xfrm>
                      <a:prstGeom prst="rect">
                        <a:avLst/>
                      </a:prstGeom>
                    </p:spPr>
                  </p:pic>
                </p:oleObj>
              </mc:Fallback>
            </mc:AlternateContent>
          </a:graphicData>
        </a:graphic>
      </p:graphicFrame>
    </p:spTree>
    <p:extLst>
      <p:ext uri="{BB962C8B-B14F-4D97-AF65-F5344CB8AC3E}">
        <p14:creationId xmlns:p14="http://schemas.microsoft.com/office/powerpoint/2010/main" val="83007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Political science analysis</a:t>
            </a:r>
            <a:br>
              <a:rPr lang="en-US" dirty="0" smtClean="0"/>
            </a:br>
            <a:r>
              <a:rPr lang="en-US" dirty="0" smtClean="0"/>
              <a:t>Preferred distribution of powers</a:t>
            </a:r>
            <a:endParaRPr lang="en-US" dirty="0"/>
          </a:p>
        </p:txBody>
      </p:sp>
      <p:sp>
        <p:nvSpPr>
          <p:cNvPr id="5" name="Espace réservé du contenu 4"/>
          <p:cNvSpPr>
            <a:spLocks noGrp="1"/>
          </p:cNvSpPr>
          <p:nvPr>
            <p:ph idx="1"/>
          </p:nvPr>
        </p:nvSpPr>
        <p:spPr>
          <a:xfrm>
            <a:off x="457199" y="1600200"/>
            <a:ext cx="8414981" cy="4525963"/>
          </a:xfrm>
        </p:spPr>
        <p:txBody>
          <a:bodyPr>
            <a:normAutofit/>
          </a:bodyPr>
          <a:lstStyle/>
          <a:p>
            <a:r>
              <a:rPr lang="en-GB" dirty="0" smtClean="0"/>
              <a:t>Key issue of Belgian federalism: the </a:t>
            </a:r>
            <a:r>
              <a:rPr lang="en-GB" dirty="0"/>
              <a:t>extent of the autonomy of the </a:t>
            </a:r>
            <a:r>
              <a:rPr lang="en-GB" dirty="0" smtClean="0"/>
              <a:t>R. &amp; C.</a:t>
            </a:r>
          </a:p>
          <a:p>
            <a:r>
              <a:rPr lang="en-GB" dirty="0" smtClean="0"/>
              <a:t>DV = scale </a:t>
            </a:r>
            <a:r>
              <a:rPr lang="en-GB" dirty="0"/>
              <a:t>from 0 to 10, where ‘0’ =</a:t>
            </a:r>
            <a:r>
              <a:rPr lang="en-GB" dirty="0" smtClean="0"/>
              <a:t> </a:t>
            </a:r>
            <a:r>
              <a:rPr lang="en-GB" dirty="0"/>
              <a:t>all powers to the </a:t>
            </a:r>
            <a:r>
              <a:rPr lang="en-GB" dirty="0" smtClean="0"/>
              <a:t>R. &amp; C. and </a:t>
            </a:r>
            <a:r>
              <a:rPr lang="en-GB" dirty="0"/>
              <a:t>‘10’ =</a:t>
            </a:r>
            <a:r>
              <a:rPr lang="en-GB" dirty="0" smtClean="0"/>
              <a:t> </a:t>
            </a:r>
            <a:r>
              <a:rPr lang="en-GB" dirty="0"/>
              <a:t>all powers to the federal </a:t>
            </a:r>
            <a:r>
              <a:rPr lang="en-GB" dirty="0" smtClean="0"/>
              <a:t>Authority</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66</a:t>
            </a:fld>
            <a:endParaRPr lang="fr-FR" sz="2000"/>
          </a:p>
        </p:txBody>
      </p:sp>
      <p:graphicFrame>
        <p:nvGraphicFramePr>
          <p:cNvPr id="6" name="Objet 5"/>
          <p:cNvGraphicFramePr>
            <a:graphicFrameLocks noChangeAspect="1"/>
          </p:cNvGraphicFramePr>
          <p:nvPr>
            <p:extLst>
              <p:ext uri="{D42A27DB-BD31-4B8C-83A1-F6EECF244321}">
                <p14:modId xmlns:p14="http://schemas.microsoft.com/office/powerpoint/2010/main" val="1201979218"/>
              </p:ext>
            </p:extLst>
          </p:nvPr>
        </p:nvGraphicFramePr>
        <p:xfrm>
          <a:off x="457198" y="4223127"/>
          <a:ext cx="8414981" cy="2768565"/>
        </p:xfrm>
        <a:graphic>
          <a:graphicData uri="http://schemas.openxmlformats.org/presentationml/2006/ole">
            <mc:AlternateContent xmlns:mc="http://schemas.openxmlformats.org/markup-compatibility/2006">
              <mc:Choice xmlns:v="urn:schemas-microsoft-com:vml" Requires="v">
                <p:oleObj spid="_x0000_s17478" name="Document" r:id="rId3" imgW="5867400" imgH="1930400" progId="Word.Document.12">
                  <p:embed/>
                </p:oleObj>
              </mc:Choice>
              <mc:Fallback>
                <p:oleObj name="Document" r:id="rId3" imgW="5867400" imgH="1930400" progId="Word.Document.12">
                  <p:embed/>
                  <p:pic>
                    <p:nvPicPr>
                      <p:cNvPr id="0" name=""/>
                      <p:cNvPicPr/>
                      <p:nvPr/>
                    </p:nvPicPr>
                    <p:blipFill>
                      <a:blip r:embed="rId4"/>
                      <a:stretch>
                        <a:fillRect/>
                      </a:stretch>
                    </p:blipFill>
                    <p:spPr>
                      <a:xfrm>
                        <a:off x="457198" y="4223127"/>
                        <a:ext cx="8414981" cy="2768565"/>
                      </a:xfrm>
                      <a:prstGeom prst="rect">
                        <a:avLst/>
                      </a:prstGeom>
                    </p:spPr>
                  </p:pic>
                </p:oleObj>
              </mc:Fallback>
            </mc:AlternateContent>
          </a:graphicData>
        </a:graphic>
      </p:graphicFrame>
    </p:spTree>
    <p:extLst>
      <p:ext uri="{BB962C8B-B14F-4D97-AF65-F5344CB8AC3E}">
        <p14:creationId xmlns:p14="http://schemas.microsoft.com/office/powerpoint/2010/main" val="329999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Discussion	</a:t>
            </a:r>
            <a:endParaRPr lang="fr-FR" dirty="0"/>
          </a:p>
        </p:txBody>
      </p:sp>
      <p:sp>
        <p:nvSpPr>
          <p:cNvPr id="3" name="Espace réservé du contenu 2"/>
          <p:cNvSpPr>
            <a:spLocks noGrp="1"/>
          </p:cNvSpPr>
          <p:nvPr>
            <p:ph idx="1"/>
          </p:nvPr>
        </p:nvSpPr>
        <p:spPr/>
        <p:txBody>
          <a:bodyPr/>
          <a:lstStyle/>
          <a:p>
            <a:r>
              <a:rPr lang="fr-FR" dirty="0" smtClean="0"/>
              <a:t>Do </a:t>
            </a:r>
            <a:r>
              <a:rPr lang="fr-FR" dirty="0" err="1" smtClean="0"/>
              <a:t>metaphors</a:t>
            </a:r>
            <a:r>
              <a:rPr lang="fr-FR" dirty="0" smtClean="0"/>
              <a:t> have an impact?</a:t>
            </a:r>
          </a:p>
          <a:p>
            <a:pPr lvl="1"/>
            <a:r>
              <a:rPr lang="fr-FR" dirty="0" smtClean="0"/>
              <a:t>On the </a:t>
            </a:r>
            <a:r>
              <a:rPr lang="fr-FR" dirty="0" err="1" smtClean="0"/>
              <a:t>way</a:t>
            </a:r>
            <a:r>
              <a:rPr lang="fr-FR" dirty="0" smtClean="0"/>
              <a:t> people frame </a:t>
            </a:r>
            <a:r>
              <a:rPr lang="fr-FR" dirty="0" err="1" smtClean="0"/>
              <a:t>Belgian</a:t>
            </a:r>
            <a:r>
              <a:rPr lang="fr-FR" dirty="0" smtClean="0"/>
              <a:t> </a:t>
            </a:r>
            <a:r>
              <a:rPr lang="fr-FR" dirty="0" err="1" smtClean="0"/>
              <a:t>federalism</a:t>
            </a:r>
            <a:endParaRPr lang="fr-FR" dirty="0" smtClean="0"/>
          </a:p>
          <a:p>
            <a:pPr lvl="1"/>
            <a:r>
              <a:rPr lang="fr-FR" dirty="0" smtClean="0"/>
              <a:t>On perception (</a:t>
            </a:r>
            <a:r>
              <a:rPr lang="fr-FR" dirty="0" err="1" smtClean="0"/>
              <a:t>picture</a:t>
            </a:r>
            <a:r>
              <a:rPr lang="fr-FR" dirty="0" smtClean="0"/>
              <a:t> </a:t>
            </a:r>
            <a:r>
              <a:rPr lang="fr-FR" dirty="0" err="1" smtClean="0"/>
              <a:t>task</a:t>
            </a:r>
            <a:r>
              <a:rPr lang="fr-FR" dirty="0" smtClean="0"/>
              <a:t> + description </a:t>
            </a:r>
            <a:r>
              <a:rPr lang="fr-FR" dirty="0" err="1" smtClean="0"/>
              <a:t>task</a:t>
            </a:r>
            <a:r>
              <a:rPr lang="fr-FR" dirty="0" smtClean="0"/>
              <a:t>)</a:t>
            </a:r>
          </a:p>
          <a:p>
            <a:pPr lvl="1"/>
            <a:r>
              <a:rPr lang="fr-FR" dirty="0" smtClean="0"/>
              <a:t>On opinion (question on </a:t>
            </a:r>
            <a:r>
              <a:rPr lang="fr-FR" dirty="0" err="1" smtClean="0"/>
              <a:t>autonomy</a:t>
            </a:r>
            <a:r>
              <a:rPr lang="fr-FR" dirty="0" smtClean="0"/>
              <a:t>)</a:t>
            </a:r>
          </a:p>
          <a:p>
            <a:endParaRPr lang="fr-FR" dirty="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67</a:t>
            </a:fld>
            <a:endParaRPr lang="fr-FR"/>
          </a:p>
        </p:txBody>
      </p:sp>
    </p:spTree>
    <p:extLst>
      <p:ext uri="{BB962C8B-B14F-4D97-AF65-F5344CB8AC3E}">
        <p14:creationId xmlns:p14="http://schemas.microsoft.com/office/powerpoint/2010/main" val="348314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Results</a:t>
            </a:r>
            <a:endParaRPr lang="fr-FR" dirty="0"/>
          </a:p>
        </p:txBody>
      </p:sp>
      <p:sp>
        <p:nvSpPr>
          <p:cNvPr id="3" name="Espace réservé du contenu 2"/>
          <p:cNvSpPr>
            <a:spLocks noGrp="1"/>
          </p:cNvSpPr>
          <p:nvPr>
            <p:ph idx="1"/>
          </p:nvPr>
        </p:nvSpPr>
        <p:spPr/>
        <p:txBody>
          <a:bodyPr/>
          <a:lstStyle/>
          <a:p>
            <a:r>
              <a:rPr lang="fr-FR" dirty="0" smtClean="0">
                <a:solidFill>
                  <a:srgbClr val="000000"/>
                </a:solidFill>
              </a:rPr>
              <a:t>Free description </a:t>
            </a:r>
            <a:r>
              <a:rPr lang="fr-FR" dirty="0" err="1" smtClean="0">
                <a:solidFill>
                  <a:srgbClr val="000000"/>
                </a:solidFill>
              </a:rPr>
              <a:t>task</a:t>
            </a:r>
            <a:endParaRPr lang="fr-FR" dirty="0">
              <a:solidFill>
                <a:srgbClr val="000000"/>
              </a:solidFill>
            </a:endParaRPr>
          </a:p>
          <a:p>
            <a:pPr lvl="1"/>
            <a:r>
              <a:rPr lang="fr-FR" dirty="0" err="1" smtClean="0">
                <a:solidFill>
                  <a:srgbClr val="000000"/>
                </a:solidFill>
              </a:rPr>
              <a:t>Linguistic</a:t>
            </a:r>
            <a:r>
              <a:rPr lang="fr-FR" dirty="0" smtClean="0">
                <a:solidFill>
                  <a:srgbClr val="000000"/>
                </a:solidFill>
              </a:rPr>
              <a:t> </a:t>
            </a:r>
            <a:r>
              <a:rPr lang="fr-FR" dirty="0" err="1" smtClean="0">
                <a:solidFill>
                  <a:srgbClr val="000000"/>
                </a:solidFill>
              </a:rPr>
              <a:t>analysis</a:t>
            </a:r>
            <a:endParaRPr lang="fr-FR" dirty="0">
              <a:solidFill>
                <a:srgbClr val="000000"/>
              </a:solidFill>
            </a:endParaRPr>
          </a:p>
          <a:p>
            <a:pPr lvl="1"/>
            <a:r>
              <a:rPr lang="fr-FR" dirty="0" err="1" smtClean="0"/>
              <a:t>Political</a:t>
            </a:r>
            <a:r>
              <a:rPr lang="fr-FR" dirty="0" smtClean="0"/>
              <a:t> science </a:t>
            </a:r>
            <a:r>
              <a:rPr lang="fr-FR" dirty="0" err="1" smtClean="0"/>
              <a:t>analysis</a:t>
            </a:r>
            <a:r>
              <a:rPr lang="fr-FR" dirty="0" smtClean="0"/>
              <a:t> </a:t>
            </a:r>
          </a:p>
          <a:p>
            <a:r>
              <a:rPr lang="fr-FR" dirty="0">
                <a:solidFill>
                  <a:schemeClr val="accent2">
                    <a:lumMod val="75000"/>
                  </a:schemeClr>
                </a:solidFill>
              </a:rPr>
              <a:t>Image </a:t>
            </a:r>
            <a:r>
              <a:rPr lang="fr-FR" dirty="0" err="1">
                <a:solidFill>
                  <a:schemeClr val="accent2">
                    <a:lumMod val="75000"/>
                  </a:schemeClr>
                </a:solidFill>
              </a:rPr>
              <a:t>assocation</a:t>
            </a:r>
            <a:r>
              <a:rPr lang="fr-FR" dirty="0">
                <a:solidFill>
                  <a:schemeClr val="accent2">
                    <a:lumMod val="75000"/>
                  </a:schemeClr>
                </a:solidFill>
              </a:rPr>
              <a:t> </a:t>
            </a:r>
            <a:r>
              <a:rPr lang="fr-FR" dirty="0" err="1" smtClean="0">
                <a:solidFill>
                  <a:schemeClr val="accent2">
                    <a:lumMod val="75000"/>
                  </a:schemeClr>
                </a:solidFill>
              </a:rPr>
              <a:t>analysis</a:t>
            </a:r>
            <a:endParaRPr lang="fr-FR" dirty="0" smtClean="0">
              <a:solidFill>
                <a:schemeClr val="accent2">
                  <a:lumMod val="75000"/>
                </a:schemeClr>
              </a:solidFill>
            </a:endParaRPr>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68</a:t>
            </a:fld>
            <a:endParaRPr lang="fr-FR"/>
          </a:p>
        </p:txBody>
      </p:sp>
    </p:spTree>
    <p:extLst>
      <p:ext uri="{BB962C8B-B14F-4D97-AF65-F5344CB8AC3E}">
        <p14:creationId xmlns:p14="http://schemas.microsoft.com/office/powerpoint/2010/main" val="592516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7657"/>
            <a:ext cx="8365152" cy="1143000"/>
          </a:xfrm>
        </p:spPr>
        <p:txBody>
          <a:bodyPr>
            <a:normAutofit/>
          </a:bodyPr>
          <a:lstStyle/>
          <a:p>
            <a:r>
              <a:rPr lang="en-US" dirty="0" smtClean="0"/>
              <a:t>Images analysis – Set-up</a:t>
            </a: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69</a:t>
            </a:fld>
            <a:endParaRPr lang="fr-FR" sz="2000"/>
          </a:p>
        </p:txBody>
      </p:sp>
      <p:graphicFrame>
        <p:nvGraphicFramePr>
          <p:cNvPr id="5" name="Objet 4"/>
          <p:cNvGraphicFramePr>
            <a:graphicFrameLocks noChangeAspect="1"/>
          </p:cNvGraphicFramePr>
          <p:nvPr>
            <p:extLst>
              <p:ext uri="{D42A27DB-BD31-4B8C-83A1-F6EECF244321}">
                <p14:modId xmlns:p14="http://schemas.microsoft.com/office/powerpoint/2010/main" val="1599061292"/>
              </p:ext>
            </p:extLst>
          </p:nvPr>
        </p:nvGraphicFramePr>
        <p:xfrm>
          <a:off x="2606604" y="1112054"/>
          <a:ext cx="4540645" cy="5745946"/>
        </p:xfrm>
        <a:graphic>
          <a:graphicData uri="http://schemas.openxmlformats.org/presentationml/2006/ole">
            <mc:AlternateContent xmlns:mc="http://schemas.openxmlformats.org/markup-compatibility/2006">
              <mc:Choice xmlns:v="urn:schemas-microsoft-com:vml" Requires="v">
                <p:oleObj spid="_x0000_s32803" name="Document" r:id="rId4" imgW="6451600" imgH="8166100" progId="Word.Document.12">
                  <p:embed/>
                </p:oleObj>
              </mc:Choice>
              <mc:Fallback>
                <p:oleObj name="Document" r:id="rId4" imgW="6451600" imgH="8166100" progId="Word.Document.12">
                  <p:embed/>
                  <p:pic>
                    <p:nvPicPr>
                      <p:cNvPr id="0" name=""/>
                      <p:cNvPicPr/>
                      <p:nvPr/>
                    </p:nvPicPr>
                    <p:blipFill>
                      <a:blip r:embed="rId5"/>
                      <a:stretch>
                        <a:fillRect/>
                      </a:stretch>
                    </p:blipFill>
                    <p:spPr>
                      <a:xfrm>
                        <a:off x="2606604" y="1112054"/>
                        <a:ext cx="4540645" cy="5745946"/>
                      </a:xfrm>
                      <a:prstGeom prst="rect">
                        <a:avLst/>
                      </a:prstGeom>
                    </p:spPr>
                  </p:pic>
                </p:oleObj>
              </mc:Fallback>
            </mc:AlternateContent>
          </a:graphicData>
        </a:graphic>
      </p:graphicFrame>
    </p:spTree>
    <p:extLst>
      <p:ext uri="{BB962C8B-B14F-4D97-AF65-F5344CB8AC3E}">
        <p14:creationId xmlns:p14="http://schemas.microsoft.com/office/powerpoint/2010/main" val="1705117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64BE55-AEF4-AB43-B86B-7A5AF691B735}" type="slidenum">
              <a:rPr lang="fr-FR" smtClean="0"/>
              <a:t>7</a:t>
            </a:fld>
            <a:endParaRPr lang="fr-FR"/>
          </a:p>
        </p:txBody>
      </p:sp>
      <p:sp>
        <p:nvSpPr>
          <p:cNvPr id="3" name="ZoneTexte 2"/>
          <p:cNvSpPr txBox="1"/>
          <p:nvPr/>
        </p:nvSpPr>
        <p:spPr>
          <a:xfrm>
            <a:off x="2001075" y="3285450"/>
            <a:ext cx="3932590" cy="584776"/>
          </a:xfrm>
          <a:prstGeom prst="rect">
            <a:avLst/>
          </a:prstGeom>
          <a:noFill/>
        </p:spPr>
        <p:txBody>
          <a:bodyPr wrap="square" rtlCol="0">
            <a:spAutoFit/>
          </a:bodyPr>
          <a:lstStyle/>
          <a:p>
            <a:pPr algn="ctr"/>
            <a:r>
              <a:rPr lang="fr-FR" sz="3200" dirty="0" err="1" smtClean="0"/>
              <a:t>Belgian</a:t>
            </a:r>
            <a:r>
              <a:rPr lang="fr-FR" sz="3200" dirty="0" smtClean="0"/>
              <a:t> </a:t>
            </a:r>
            <a:r>
              <a:rPr lang="fr-FR" sz="3200" dirty="0" err="1" smtClean="0"/>
              <a:t>federalism</a:t>
            </a:r>
            <a:r>
              <a:rPr lang="fr-FR" sz="3200" dirty="0" smtClean="0"/>
              <a:t>?</a:t>
            </a:r>
            <a:endParaRPr lang="fr-FR" sz="3200" dirty="0"/>
          </a:p>
        </p:txBody>
      </p:sp>
    </p:spTree>
    <p:extLst>
      <p:ext uri="{BB962C8B-B14F-4D97-AF65-F5344CB8AC3E}">
        <p14:creationId xmlns:p14="http://schemas.microsoft.com/office/powerpoint/2010/main" val="268596903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7657"/>
            <a:ext cx="8365152" cy="1143000"/>
          </a:xfrm>
        </p:spPr>
        <p:txBody>
          <a:bodyPr>
            <a:normAutofit/>
          </a:bodyPr>
          <a:lstStyle/>
          <a:p>
            <a:r>
              <a:rPr lang="en-US" dirty="0" smtClean="0"/>
              <a:t>Images analysis – Pre-test</a:t>
            </a: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70</a:t>
            </a:fld>
            <a:endParaRPr lang="fr-FR" sz="2000"/>
          </a:p>
        </p:txBody>
      </p:sp>
      <p:graphicFrame>
        <p:nvGraphicFramePr>
          <p:cNvPr id="6" name="Graphique 5"/>
          <p:cNvGraphicFramePr/>
          <p:nvPr>
            <p:extLst>
              <p:ext uri="{D42A27DB-BD31-4B8C-83A1-F6EECF244321}">
                <p14:modId xmlns:p14="http://schemas.microsoft.com/office/powerpoint/2010/main" val="3357473490"/>
              </p:ext>
            </p:extLst>
          </p:nvPr>
        </p:nvGraphicFramePr>
        <p:xfrm>
          <a:off x="701778" y="1036116"/>
          <a:ext cx="7786394" cy="582188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911831" y="1036116"/>
            <a:ext cx="1053215" cy="568535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5883131" y="1036116"/>
            <a:ext cx="1053215" cy="568535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1437943" y="1036116"/>
            <a:ext cx="1053215" cy="568535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4409243" y="1036116"/>
            <a:ext cx="1053215" cy="568535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959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7657"/>
            <a:ext cx="8365152" cy="1143000"/>
          </a:xfrm>
        </p:spPr>
        <p:txBody>
          <a:bodyPr>
            <a:normAutofit/>
          </a:bodyPr>
          <a:lstStyle/>
          <a:p>
            <a:r>
              <a:rPr lang="en-US" dirty="0" smtClean="0"/>
              <a:t>Images analysis – Pre-test</a:t>
            </a: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71</a:t>
            </a:fld>
            <a:endParaRPr lang="fr-FR" sz="2000"/>
          </a:p>
        </p:txBody>
      </p:sp>
      <p:graphicFrame>
        <p:nvGraphicFramePr>
          <p:cNvPr id="6" name="Graphique 5"/>
          <p:cNvGraphicFramePr/>
          <p:nvPr>
            <p:extLst>
              <p:ext uri="{D42A27DB-BD31-4B8C-83A1-F6EECF244321}">
                <p14:modId xmlns:p14="http://schemas.microsoft.com/office/powerpoint/2010/main" val="3744288978"/>
              </p:ext>
            </p:extLst>
          </p:nvPr>
        </p:nvGraphicFramePr>
        <p:xfrm>
          <a:off x="701778" y="1036116"/>
          <a:ext cx="7786394" cy="582188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437943" y="3794941"/>
            <a:ext cx="1053215" cy="111524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4409243" y="4197669"/>
            <a:ext cx="1053215" cy="127014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2937839" y="3237317"/>
            <a:ext cx="1053215" cy="111524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847185" y="3237317"/>
            <a:ext cx="1053215" cy="1115248"/>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844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7657"/>
            <a:ext cx="8365152" cy="1143000"/>
          </a:xfrm>
        </p:spPr>
        <p:txBody>
          <a:bodyPr>
            <a:normAutofit/>
          </a:bodyPr>
          <a:lstStyle/>
          <a:p>
            <a:r>
              <a:rPr lang="en-US" dirty="0" smtClean="0"/>
              <a:t>Images analysis – Pre-test</a:t>
            </a: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72</a:t>
            </a:fld>
            <a:endParaRPr lang="fr-FR" sz="2000"/>
          </a:p>
        </p:txBody>
      </p:sp>
      <p:graphicFrame>
        <p:nvGraphicFramePr>
          <p:cNvPr id="6" name="Graphique 5"/>
          <p:cNvGraphicFramePr/>
          <p:nvPr>
            <p:extLst>
              <p:ext uri="{D42A27DB-BD31-4B8C-83A1-F6EECF244321}">
                <p14:modId xmlns:p14="http://schemas.microsoft.com/office/powerpoint/2010/main" val="2964913561"/>
              </p:ext>
            </p:extLst>
          </p:nvPr>
        </p:nvGraphicFramePr>
        <p:xfrm>
          <a:off x="701778" y="1036116"/>
          <a:ext cx="7786394" cy="582188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953328" y="2013642"/>
            <a:ext cx="1053215" cy="127014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435458" y="1146227"/>
            <a:ext cx="1053215" cy="12391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4409243" y="1300657"/>
            <a:ext cx="1053215" cy="12391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5847185" y="1146227"/>
            <a:ext cx="1053215" cy="123916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4409243" y="2801114"/>
            <a:ext cx="1053215" cy="9008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5847185" y="2385391"/>
            <a:ext cx="1053215" cy="9008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1471986" y="2537791"/>
            <a:ext cx="1053215" cy="90088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5741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7657"/>
            <a:ext cx="8365152" cy="1143000"/>
          </a:xfrm>
        </p:spPr>
        <p:txBody>
          <a:bodyPr>
            <a:normAutofit/>
          </a:bodyPr>
          <a:lstStyle/>
          <a:p>
            <a:r>
              <a:rPr lang="en-US" dirty="0" smtClean="0"/>
              <a:t>Images analysis – Post-test</a:t>
            </a:r>
            <a:endParaRPr lang="en-US"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73</a:t>
            </a:fld>
            <a:endParaRPr lang="fr-FR" sz="2000"/>
          </a:p>
        </p:txBody>
      </p:sp>
      <p:graphicFrame>
        <p:nvGraphicFramePr>
          <p:cNvPr id="5" name="Graphique 4"/>
          <p:cNvGraphicFramePr/>
          <p:nvPr>
            <p:extLst>
              <p:ext uri="{D42A27DB-BD31-4B8C-83A1-F6EECF244321}">
                <p14:modId xmlns:p14="http://schemas.microsoft.com/office/powerpoint/2010/main" val="1185614661"/>
              </p:ext>
            </p:extLst>
          </p:nvPr>
        </p:nvGraphicFramePr>
        <p:xfrm>
          <a:off x="651651" y="1036117"/>
          <a:ext cx="7805730" cy="58218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968816" y="3779451"/>
            <a:ext cx="779391" cy="418217"/>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6002069" y="3792445"/>
            <a:ext cx="779391" cy="57560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1437943" y="3794941"/>
            <a:ext cx="1053215" cy="125465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4285336" y="3947341"/>
            <a:ext cx="1053215" cy="1254654"/>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2968816" y="5403359"/>
            <a:ext cx="779391" cy="952991"/>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4559160" y="5870541"/>
            <a:ext cx="644963" cy="48580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6033046" y="5780036"/>
            <a:ext cx="644963" cy="48580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7464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err="1" smtClean="0"/>
              <a:t>Subjects</a:t>
            </a:r>
            <a:r>
              <a:rPr lang="fr-FR" dirty="0" smtClean="0"/>
              <a:t> </a:t>
            </a:r>
            <a:r>
              <a:rPr lang="fr-FR" dirty="0" err="1" smtClean="0"/>
              <a:t>who</a:t>
            </a:r>
            <a:r>
              <a:rPr lang="fr-FR" dirty="0" smtClean="0"/>
              <a:t> </a:t>
            </a:r>
            <a:r>
              <a:rPr lang="fr-FR" dirty="0" err="1" smtClean="0"/>
              <a:t>were</a:t>
            </a:r>
            <a:r>
              <a:rPr lang="fr-FR" dirty="0" smtClean="0"/>
              <a:t> </a:t>
            </a:r>
            <a:r>
              <a:rPr lang="fr-FR" dirty="0" err="1" smtClean="0"/>
              <a:t>submitted</a:t>
            </a:r>
            <a:r>
              <a:rPr lang="fr-FR" dirty="0" smtClean="0"/>
              <a:t> to the </a:t>
            </a:r>
            <a:r>
              <a:rPr lang="fr-FR" dirty="0" err="1" smtClean="0"/>
              <a:t>textual</a:t>
            </a:r>
            <a:r>
              <a:rPr lang="fr-FR" dirty="0" smtClean="0"/>
              <a:t> stimulus (full and </a:t>
            </a:r>
            <a:r>
              <a:rPr lang="fr-FR" dirty="0" err="1" smtClean="0"/>
              <a:t>text</a:t>
            </a:r>
            <a:r>
              <a:rPr lang="fr-FR" dirty="0" smtClean="0"/>
              <a:t> conditions) tend to </a:t>
            </a:r>
            <a:r>
              <a:rPr lang="fr-FR" dirty="0" err="1" smtClean="0"/>
              <a:t>behave</a:t>
            </a:r>
            <a:r>
              <a:rPr lang="fr-FR" dirty="0" smtClean="0"/>
              <a:t> </a:t>
            </a:r>
            <a:r>
              <a:rPr lang="fr-FR" dirty="0" err="1" smtClean="0"/>
              <a:t>similarly</a:t>
            </a:r>
            <a:endParaRPr lang="fr-FR" dirty="0" smtClean="0"/>
          </a:p>
          <a:p>
            <a:pPr lvl="1"/>
            <a:r>
              <a:rPr lang="fr-FR" dirty="0" smtClean="0"/>
              <a:t>Description </a:t>
            </a:r>
            <a:r>
              <a:rPr lang="fr-FR" dirty="0" err="1" smtClean="0"/>
              <a:t>task</a:t>
            </a:r>
            <a:endParaRPr lang="fr-FR" dirty="0" smtClean="0"/>
          </a:p>
          <a:p>
            <a:pPr lvl="1"/>
            <a:r>
              <a:rPr lang="fr-FR" dirty="0" smtClean="0"/>
              <a:t>Picture association </a:t>
            </a:r>
            <a:r>
              <a:rPr lang="fr-FR" dirty="0" err="1" smtClean="0"/>
              <a:t>task</a:t>
            </a:r>
            <a:endParaRPr lang="fr-FR" dirty="0" smtClean="0"/>
          </a:p>
          <a:p>
            <a:r>
              <a:rPr lang="fr-FR" dirty="0" err="1" smtClean="0"/>
              <a:t>Subjects</a:t>
            </a:r>
            <a:r>
              <a:rPr lang="fr-FR" dirty="0" smtClean="0"/>
              <a:t> </a:t>
            </a:r>
            <a:r>
              <a:rPr lang="fr-FR" dirty="0" err="1" smtClean="0"/>
              <a:t>who</a:t>
            </a:r>
            <a:r>
              <a:rPr lang="fr-FR" dirty="0" smtClean="0"/>
              <a:t> </a:t>
            </a:r>
            <a:r>
              <a:rPr lang="fr-FR" dirty="0" err="1" smtClean="0"/>
              <a:t>were</a:t>
            </a:r>
            <a:r>
              <a:rPr lang="fr-FR" dirty="0" smtClean="0"/>
              <a:t> </a:t>
            </a:r>
            <a:r>
              <a:rPr lang="fr-FR" dirty="0" err="1" smtClean="0"/>
              <a:t>submitted</a:t>
            </a:r>
            <a:r>
              <a:rPr lang="fr-FR" dirty="0" smtClean="0"/>
              <a:t> to the </a:t>
            </a:r>
            <a:r>
              <a:rPr lang="fr-FR" dirty="0" err="1" smtClean="0"/>
              <a:t>visual</a:t>
            </a:r>
            <a:r>
              <a:rPr lang="fr-FR" dirty="0" smtClean="0"/>
              <a:t> stimulus (image condition) and </a:t>
            </a:r>
            <a:r>
              <a:rPr lang="fr-FR" dirty="0" err="1" smtClean="0"/>
              <a:t>subjects</a:t>
            </a:r>
            <a:r>
              <a:rPr lang="fr-FR" dirty="0" smtClean="0"/>
              <a:t> </a:t>
            </a:r>
            <a:r>
              <a:rPr lang="fr-FR" dirty="0" err="1" smtClean="0"/>
              <a:t>from</a:t>
            </a:r>
            <a:r>
              <a:rPr lang="fr-FR" dirty="0" smtClean="0"/>
              <a:t> the control condition tend to </a:t>
            </a:r>
            <a:r>
              <a:rPr lang="fr-FR" dirty="0" err="1" smtClean="0"/>
              <a:t>behave</a:t>
            </a:r>
            <a:r>
              <a:rPr lang="fr-FR" dirty="0" smtClean="0"/>
              <a:t> </a:t>
            </a:r>
            <a:r>
              <a:rPr lang="fr-FR" dirty="0" err="1" smtClean="0"/>
              <a:t>similarly</a:t>
            </a:r>
            <a:endParaRPr lang="fr-FR" dirty="0" smtClean="0"/>
          </a:p>
          <a:p>
            <a:r>
              <a:rPr lang="fr-FR" dirty="0" smtClean="0"/>
              <a:t>=&gt; </a:t>
            </a:r>
            <a:r>
              <a:rPr lang="fr-FR" b="1" dirty="0" smtClean="0">
                <a:solidFill>
                  <a:schemeClr val="accent2">
                    <a:lumMod val="75000"/>
                  </a:schemeClr>
                </a:solidFill>
              </a:rPr>
              <a:t>No impact </a:t>
            </a:r>
            <a:r>
              <a:rPr lang="fr-FR" dirty="0" smtClean="0"/>
              <a:t>of the </a:t>
            </a:r>
            <a:r>
              <a:rPr lang="fr-FR" b="1" dirty="0" smtClean="0">
                <a:solidFill>
                  <a:schemeClr val="accent2">
                    <a:lumMod val="75000"/>
                  </a:schemeClr>
                </a:solidFill>
              </a:rPr>
              <a:t>image</a:t>
            </a:r>
          </a:p>
          <a:p>
            <a:r>
              <a:rPr lang="fr-FR" dirty="0" smtClean="0"/>
              <a:t>=&gt;</a:t>
            </a:r>
            <a:r>
              <a:rPr lang="fr-FR" b="1" dirty="0" smtClean="0">
                <a:solidFill>
                  <a:srgbClr val="4F6228"/>
                </a:solidFill>
              </a:rPr>
              <a:t> Impact </a:t>
            </a:r>
            <a:r>
              <a:rPr lang="fr-FR" dirty="0" smtClean="0"/>
              <a:t>of the </a:t>
            </a:r>
            <a:r>
              <a:rPr lang="fr-FR" b="1" dirty="0" err="1" smtClean="0">
                <a:solidFill>
                  <a:schemeClr val="accent3">
                    <a:lumMod val="50000"/>
                  </a:schemeClr>
                </a:solidFill>
              </a:rPr>
              <a:t>text</a:t>
            </a:r>
            <a:endParaRPr lang="fr-FR" b="1" dirty="0" smtClean="0">
              <a:solidFill>
                <a:schemeClr val="accent3">
                  <a:lumMod val="50000"/>
                </a:schemeClr>
              </a:solidFill>
            </a:endParaRPr>
          </a:p>
          <a:p>
            <a:pPr lvl="1"/>
            <a:endParaRPr lang="fr-FR" dirty="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74</a:t>
            </a:fld>
            <a:endParaRPr lang="fr-FR"/>
          </a:p>
        </p:txBody>
      </p:sp>
    </p:spTree>
    <p:extLst>
      <p:ext uri="{BB962C8B-B14F-4D97-AF65-F5344CB8AC3E}">
        <p14:creationId xmlns:p14="http://schemas.microsoft.com/office/powerpoint/2010/main" val="3800809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idx="1"/>
          </p:nvPr>
        </p:nvSpPr>
        <p:spPr/>
        <p:txBody>
          <a:bodyPr>
            <a:normAutofit/>
          </a:bodyPr>
          <a:lstStyle/>
          <a:p>
            <a:r>
              <a:rPr lang="fr-FR" dirty="0" smtClean="0"/>
              <a:t>=&gt; </a:t>
            </a:r>
            <a:r>
              <a:rPr lang="fr-FR" b="1" dirty="0" smtClean="0">
                <a:solidFill>
                  <a:schemeClr val="accent2">
                    <a:lumMod val="75000"/>
                  </a:schemeClr>
                </a:solidFill>
              </a:rPr>
              <a:t>No impact </a:t>
            </a:r>
            <a:r>
              <a:rPr lang="fr-FR" dirty="0" smtClean="0"/>
              <a:t>of the </a:t>
            </a:r>
            <a:r>
              <a:rPr lang="fr-FR" b="1" dirty="0" smtClean="0">
                <a:solidFill>
                  <a:schemeClr val="accent2">
                    <a:lumMod val="75000"/>
                  </a:schemeClr>
                </a:solidFill>
              </a:rPr>
              <a:t>image</a:t>
            </a:r>
          </a:p>
          <a:p>
            <a:r>
              <a:rPr lang="fr-FR" dirty="0" smtClean="0"/>
              <a:t>=&gt;</a:t>
            </a:r>
            <a:r>
              <a:rPr lang="fr-FR" b="1" dirty="0" smtClean="0">
                <a:solidFill>
                  <a:srgbClr val="4F6228"/>
                </a:solidFill>
              </a:rPr>
              <a:t> Impact </a:t>
            </a:r>
            <a:r>
              <a:rPr lang="fr-FR" dirty="0" smtClean="0"/>
              <a:t>of the </a:t>
            </a:r>
            <a:r>
              <a:rPr lang="fr-FR" b="1" dirty="0" err="1" smtClean="0">
                <a:solidFill>
                  <a:schemeClr val="accent3">
                    <a:lumMod val="50000"/>
                  </a:schemeClr>
                </a:solidFill>
              </a:rPr>
              <a:t>text</a:t>
            </a:r>
            <a:endParaRPr lang="fr-FR" b="1" dirty="0" smtClean="0">
              <a:solidFill>
                <a:schemeClr val="accent3">
                  <a:lumMod val="50000"/>
                </a:schemeClr>
              </a:solidFill>
            </a:endParaRPr>
          </a:p>
          <a:p>
            <a:pPr lvl="1"/>
            <a:r>
              <a:rPr lang="fr-FR" dirty="0" smtClean="0"/>
              <a:t>Short-</a:t>
            </a:r>
            <a:r>
              <a:rPr lang="fr-FR" dirty="0" err="1" smtClean="0"/>
              <a:t>term</a:t>
            </a:r>
            <a:r>
              <a:rPr lang="fr-FR" dirty="0" smtClean="0"/>
              <a:t> impact</a:t>
            </a:r>
          </a:p>
          <a:p>
            <a:pPr lvl="2"/>
            <a:r>
              <a:rPr lang="fr-FR" dirty="0" smtClean="0"/>
              <a:t>(</a:t>
            </a:r>
            <a:r>
              <a:rPr lang="fr-FR" dirty="0" err="1" smtClean="0"/>
              <a:t>Except</a:t>
            </a:r>
            <a:r>
              <a:rPr lang="fr-FR" dirty="0" smtClean="0"/>
              <a:t> for the construction </a:t>
            </a:r>
            <a:r>
              <a:rPr lang="fr-FR" dirty="0" err="1" smtClean="0"/>
              <a:t>domain</a:t>
            </a:r>
            <a:r>
              <a:rPr lang="fr-FR" dirty="0" smtClean="0"/>
              <a:t>)</a:t>
            </a:r>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75</a:t>
            </a:fld>
            <a:endParaRPr lang="fr-FR"/>
          </a:p>
        </p:txBody>
      </p:sp>
    </p:spTree>
    <p:extLst>
      <p:ext uri="{BB962C8B-B14F-4D97-AF65-F5344CB8AC3E}">
        <p14:creationId xmlns:p14="http://schemas.microsoft.com/office/powerpoint/2010/main" val="375690662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Discussion</a:t>
            </a:r>
            <a:endParaRPr lang="en-US" dirty="0"/>
          </a:p>
        </p:txBody>
      </p:sp>
      <p:sp>
        <p:nvSpPr>
          <p:cNvPr id="5" name="Espace réservé du contenu 4"/>
          <p:cNvSpPr>
            <a:spLocks noGrp="1"/>
          </p:cNvSpPr>
          <p:nvPr>
            <p:ph idx="1"/>
          </p:nvPr>
        </p:nvSpPr>
        <p:spPr>
          <a:xfrm>
            <a:off x="457199" y="1600200"/>
            <a:ext cx="8414981" cy="4525963"/>
          </a:xfrm>
        </p:spPr>
        <p:txBody>
          <a:bodyPr>
            <a:normAutofit lnSpcReduction="10000"/>
          </a:bodyPr>
          <a:lstStyle/>
          <a:p>
            <a:pPr marL="342900" lvl="1" indent="-342900">
              <a:buFont typeface="Arial"/>
              <a:buChar char="•"/>
            </a:pPr>
            <a:r>
              <a:rPr lang="fr-FR" dirty="0" smtClean="0"/>
              <a:t>Central question</a:t>
            </a:r>
          </a:p>
          <a:p>
            <a:pPr marL="400050" lvl="2" indent="0">
              <a:buNone/>
            </a:pPr>
            <a:r>
              <a:rPr lang="fr-FR" i="1" dirty="0" smtClean="0"/>
              <a:t>(1) </a:t>
            </a:r>
            <a:r>
              <a:rPr lang="fr-FR" i="1" dirty="0" err="1" smtClean="0"/>
              <a:t>Does</a:t>
            </a:r>
            <a:r>
              <a:rPr lang="fr-FR" i="1" dirty="0" smtClean="0"/>
              <a:t> </a:t>
            </a:r>
            <a:r>
              <a:rPr lang="fr-FR" i="1" dirty="0"/>
              <a:t>the </a:t>
            </a:r>
            <a:r>
              <a:rPr lang="fr-FR" i="1" dirty="0" err="1"/>
              <a:t>Tetris</a:t>
            </a:r>
            <a:r>
              <a:rPr lang="fr-FR" i="1" dirty="0"/>
              <a:t> </a:t>
            </a:r>
            <a:r>
              <a:rPr lang="fr-FR" i="1" dirty="0" err="1"/>
              <a:t>metaphor</a:t>
            </a:r>
            <a:r>
              <a:rPr lang="fr-FR" i="1" dirty="0"/>
              <a:t> have an impact on the </a:t>
            </a:r>
            <a:r>
              <a:rPr lang="fr-FR" i="1" dirty="0" err="1"/>
              <a:t>representations</a:t>
            </a:r>
            <a:r>
              <a:rPr lang="fr-FR" i="1" dirty="0"/>
              <a:t> of </a:t>
            </a:r>
            <a:r>
              <a:rPr lang="fr-FR" i="1" dirty="0" err="1"/>
              <a:t>Belgian</a:t>
            </a:r>
            <a:r>
              <a:rPr lang="fr-FR" i="1" dirty="0"/>
              <a:t> </a:t>
            </a:r>
            <a:r>
              <a:rPr lang="fr-FR" i="1" dirty="0" err="1"/>
              <a:t>federalism</a:t>
            </a:r>
            <a:r>
              <a:rPr lang="fr-FR" i="1" dirty="0"/>
              <a:t> by the </a:t>
            </a:r>
            <a:r>
              <a:rPr lang="fr-FR" i="1" dirty="0" err="1"/>
              <a:t>citizens</a:t>
            </a:r>
            <a:r>
              <a:rPr lang="fr-FR" i="1" dirty="0" smtClean="0"/>
              <a:t>?</a:t>
            </a:r>
          </a:p>
          <a:p>
            <a:pPr marL="742950" lvl="2" indent="-342900"/>
            <a:r>
              <a:rPr lang="fr-FR" dirty="0" err="1" smtClean="0"/>
              <a:t>Results</a:t>
            </a:r>
            <a:r>
              <a:rPr lang="fr-FR" dirty="0"/>
              <a:t> </a:t>
            </a:r>
            <a:r>
              <a:rPr lang="fr-FR" dirty="0" smtClean="0"/>
              <a:t>for the image condition tend to </a:t>
            </a:r>
            <a:r>
              <a:rPr lang="fr-FR" dirty="0" err="1" smtClean="0"/>
              <a:t>suggest</a:t>
            </a:r>
            <a:r>
              <a:rPr lang="fr-FR" dirty="0" smtClean="0"/>
              <a:t> </a:t>
            </a:r>
            <a:r>
              <a:rPr lang="fr-FR" dirty="0" err="1" smtClean="0"/>
              <a:t>there</a:t>
            </a:r>
            <a:r>
              <a:rPr lang="fr-FR" dirty="0" smtClean="0"/>
              <a:t> </a:t>
            </a:r>
            <a:r>
              <a:rPr lang="fr-FR" dirty="0" err="1" smtClean="0"/>
              <a:t>is</a:t>
            </a:r>
            <a:r>
              <a:rPr lang="fr-FR" dirty="0" smtClean="0"/>
              <a:t> no direct impact of the </a:t>
            </a:r>
            <a:r>
              <a:rPr lang="fr-FR" dirty="0" err="1" smtClean="0"/>
              <a:t>Tetris</a:t>
            </a:r>
            <a:r>
              <a:rPr lang="fr-FR" dirty="0" smtClean="0"/>
              <a:t> </a:t>
            </a:r>
            <a:r>
              <a:rPr lang="fr-FR" dirty="0" err="1" smtClean="0"/>
              <a:t>metaphor</a:t>
            </a:r>
            <a:r>
              <a:rPr lang="fr-FR" dirty="0" smtClean="0"/>
              <a:t> on the </a:t>
            </a:r>
            <a:r>
              <a:rPr lang="fr-FR" dirty="0" err="1" smtClean="0"/>
              <a:t>representations</a:t>
            </a:r>
            <a:r>
              <a:rPr lang="fr-FR" dirty="0" smtClean="0"/>
              <a:t> of the participants</a:t>
            </a:r>
          </a:p>
          <a:p>
            <a:pPr marL="742950" lvl="2" indent="-342900"/>
            <a:r>
              <a:rPr lang="fr-FR" dirty="0" err="1" smtClean="0"/>
              <a:t>However</a:t>
            </a:r>
            <a:r>
              <a:rPr lang="fr-FR" dirty="0" smtClean="0"/>
              <a:t>, </a:t>
            </a:r>
            <a:r>
              <a:rPr lang="fr-FR" dirty="0" err="1" smtClean="0">
                <a:solidFill>
                  <a:srgbClr val="4F6228"/>
                </a:solidFill>
              </a:rPr>
              <a:t>reading</a:t>
            </a:r>
            <a:r>
              <a:rPr lang="fr-FR" dirty="0" smtClean="0">
                <a:solidFill>
                  <a:srgbClr val="4F6228"/>
                </a:solidFill>
              </a:rPr>
              <a:t> the </a:t>
            </a:r>
            <a:r>
              <a:rPr lang="fr-FR" dirty="0" err="1" smtClean="0">
                <a:solidFill>
                  <a:srgbClr val="4F6228"/>
                </a:solidFill>
              </a:rPr>
              <a:t>text</a:t>
            </a:r>
            <a:r>
              <a:rPr lang="fr-FR" dirty="0" smtClean="0">
                <a:solidFill>
                  <a:srgbClr val="4F6228"/>
                </a:solidFill>
              </a:rPr>
              <a:t> </a:t>
            </a:r>
            <a:r>
              <a:rPr lang="fr-FR" dirty="0" err="1" smtClean="0"/>
              <a:t>appears</a:t>
            </a:r>
            <a:r>
              <a:rPr lang="fr-FR" dirty="0" smtClean="0"/>
              <a:t> to have an </a:t>
            </a:r>
            <a:r>
              <a:rPr lang="fr-FR" dirty="0" smtClean="0">
                <a:solidFill>
                  <a:srgbClr val="4F6228"/>
                </a:solidFill>
              </a:rPr>
              <a:t>impact</a:t>
            </a:r>
            <a:r>
              <a:rPr lang="fr-FR" dirty="0" smtClean="0"/>
              <a:t> on the </a:t>
            </a:r>
            <a:r>
              <a:rPr lang="fr-FR" dirty="0" err="1" smtClean="0"/>
              <a:t>representations</a:t>
            </a:r>
            <a:r>
              <a:rPr lang="fr-FR" dirty="0" smtClean="0"/>
              <a:t> of the participants, </a:t>
            </a:r>
            <a:r>
              <a:rPr lang="fr-FR" dirty="0" err="1" smtClean="0"/>
              <a:t>which</a:t>
            </a:r>
            <a:r>
              <a:rPr lang="fr-FR" dirty="0" smtClean="0"/>
              <a:t> </a:t>
            </a:r>
            <a:r>
              <a:rPr lang="fr-FR" dirty="0" err="1" smtClean="0"/>
              <a:t>might</a:t>
            </a:r>
            <a:r>
              <a:rPr lang="fr-FR" dirty="0" smtClean="0"/>
              <a:t> </a:t>
            </a:r>
            <a:r>
              <a:rPr lang="fr-FR" dirty="0" err="1" smtClean="0"/>
              <a:t>suggest</a:t>
            </a:r>
            <a:r>
              <a:rPr lang="fr-FR" dirty="0" smtClean="0"/>
              <a:t> an indirect impact of the </a:t>
            </a:r>
            <a:r>
              <a:rPr lang="fr-FR" dirty="0" err="1" smtClean="0"/>
              <a:t>metaphor</a:t>
            </a:r>
            <a:r>
              <a:rPr lang="fr-FR" dirty="0"/>
              <a:t>.</a:t>
            </a:r>
            <a:endParaRPr lang="fr-FR" dirty="0" smtClean="0"/>
          </a:p>
          <a:p>
            <a:pPr marL="1200150" lvl="3" indent="-342900"/>
            <a:r>
              <a:rPr lang="fr-FR" i="1" dirty="0" smtClean="0">
                <a:solidFill>
                  <a:schemeClr val="accent3">
                    <a:lumMod val="50000"/>
                  </a:schemeClr>
                </a:solidFill>
              </a:rPr>
              <a:t>To </a:t>
            </a:r>
            <a:r>
              <a:rPr lang="fr-FR" i="1" dirty="0" err="1" smtClean="0">
                <a:solidFill>
                  <a:schemeClr val="accent3">
                    <a:lumMod val="50000"/>
                  </a:schemeClr>
                </a:solidFill>
              </a:rPr>
              <a:t>what</a:t>
            </a:r>
            <a:r>
              <a:rPr lang="fr-FR" i="1" dirty="0" smtClean="0">
                <a:solidFill>
                  <a:schemeClr val="accent3">
                    <a:lumMod val="50000"/>
                  </a:schemeClr>
                </a:solidFill>
              </a:rPr>
              <a:t> </a:t>
            </a:r>
            <a:r>
              <a:rPr lang="fr-FR" i="1" dirty="0" err="1" smtClean="0">
                <a:solidFill>
                  <a:schemeClr val="accent3">
                    <a:lumMod val="50000"/>
                  </a:schemeClr>
                </a:solidFill>
              </a:rPr>
              <a:t>extent</a:t>
            </a:r>
            <a:r>
              <a:rPr lang="fr-FR" i="1" dirty="0" smtClean="0">
                <a:solidFill>
                  <a:schemeClr val="accent3">
                    <a:lumMod val="50000"/>
                  </a:schemeClr>
                </a:solidFill>
              </a:rPr>
              <a:t> </a:t>
            </a:r>
            <a:r>
              <a:rPr lang="fr-FR" i="1" dirty="0" err="1" smtClean="0">
                <a:solidFill>
                  <a:schemeClr val="accent3">
                    <a:lumMod val="50000"/>
                  </a:schemeClr>
                </a:solidFill>
              </a:rPr>
              <a:t>does</a:t>
            </a:r>
            <a:r>
              <a:rPr lang="fr-FR" i="1" dirty="0" smtClean="0">
                <a:solidFill>
                  <a:schemeClr val="accent3">
                    <a:lumMod val="50000"/>
                  </a:schemeClr>
                </a:solidFill>
              </a:rPr>
              <a:t> the </a:t>
            </a:r>
            <a:r>
              <a:rPr lang="fr-FR" i="1" dirty="0" err="1" smtClean="0">
                <a:solidFill>
                  <a:schemeClr val="accent3">
                    <a:lumMod val="50000"/>
                  </a:schemeClr>
                </a:solidFill>
              </a:rPr>
              <a:t>Tetris</a:t>
            </a:r>
            <a:r>
              <a:rPr lang="fr-FR" i="1" dirty="0" smtClean="0">
                <a:solidFill>
                  <a:schemeClr val="accent3">
                    <a:lumMod val="50000"/>
                  </a:schemeClr>
                </a:solidFill>
              </a:rPr>
              <a:t> </a:t>
            </a:r>
            <a:r>
              <a:rPr lang="fr-FR" i="1" dirty="0" err="1" smtClean="0">
                <a:solidFill>
                  <a:schemeClr val="accent3">
                    <a:lumMod val="50000"/>
                  </a:schemeClr>
                </a:solidFill>
              </a:rPr>
              <a:t>metaphor</a:t>
            </a:r>
            <a:r>
              <a:rPr lang="fr-FR" i="1" dirty="0" smtClean="0">
                <a:solidFill>
                  <a:schemeClr val="accent3">
                    <a:lumMod val="50000"/>
                  </a:schemeClr>
                </a:solidFill>
              </a:rPr>
              <a:t> </a:t>
            </a:r>
            <a:r>
              <a:rPr lang="fr-FR" i="1" dirty="0" err="1" smtClean="0">
                <a:solidFill>
                  <a:schemeClr val="accent3">
                    <a:lumMod val="50000"/>
                  </a:schemeClr>
                </a:solidFill>
              </a:rPr>
              <a:t>contribute</a:t>
            </a:r>
            <a:r>
              <a:rPr lang="fr-FR" i="1" dirty="0" smtClean="0">
                <a:solidFill>
                  <a:schemeClr val="accent3">
                    <a:lumMod val="50000"/>
                  </a:schemeClr>
                </a:solidFill>
              </a:rPr>
              <a:t> to a </a:t>
            </a:r>
            <a:r>
              <a:rPr lang="fr-FR" i="1" dirty="0" err="1" smtClean="0">
                <a:solidFill>
                  <a:schemeClr val="accent3">
                    <a:lumMod val="50000"/>
                  </a:schemeClr>
                </a:solidFill>
              </a:rPr>
              <a:t>better</a:t>
            </a:r>
            <a:r>
              <a:rPr lang="fr-FR" i="1" dirty="0" smtClean="0">
                <a:solidFill>
                  <a:schemeClr val="accent3">
                    <a:lumMod val="50000"/>
                  </a:schemeClr>
                </a:solidFill>
              </a:rPr>
              <a:t> </a:t>
            </a:r>
            <a:r>
              <a:rPr lang="fr-FR" i="1" dirty="0" err="1" smtClean="0">
                <a:solidFill>
                  <a:schemeClr val="accent3">
                    <a:lumMod val="50000"/>
                  </a:schemeClr>
                </a:solidFill>
              </a:rPr>
              <a:t>integration</a:t>
            </a:r>
            <a:r>
              <a:rPr lang="fr-FR" i="1" dirty="0" smtClean="0">
                <a:solidFill>
                  <a:schemeClr val="accent3">
                    <a:lumMod val="50000"/>
                  </a:schemeClr>
                </a:solidFill>
              </a:rPr>
              <a:t> of the </a:t>
            </a:r>
            <a:r>
              <a:rPr lang="fr-FR" i="1" dirty="0" err="1" smtClean="0">
                <a:solidFill>
                  <a:schemeClr val="accent3">
                    <a:lumMod val="50000"/>
                  </a:schemeClr>
                </a:solidFill>
              </a:rPr>
              <a:t>textual</a:t>
            </a:r>
            <a:r>
              <a:rPr lang="fr-FR" i="1" dirty="0" smtClean="0">
                <a:solidFill>
                  <a:schemeClr val="accent3">
                    <a:lumMod val="50000"/>
                  </a:schemeClr>
                </a:solidFill>
              </a:rPr>
              <a:t> information </a:t>
            </a:r>
            <a:r>
              <a:rPr lang="fr-FR" i="1" dirty="0" err="1" smtClean="0">
                <a:solidFill>
                  <a:schemeClr val="accent3">
                    <a:lumMod val="50000"/>
                  </a:schemeClr>
                </a:solidFill>
              </a:rPr>
              <a:t>into</a:t>
            </a:r>
            <a:r>
              <a:rPr lang="fr-FR" i="1" dirty="0" smtClean="0">
                <a:solidFill>
                  <a:schemeClr val="accent3">
                    <a:lumMod val="50000"/>
                  </a:schemeClr>
                </a:solidFill>
              </a:rPr>
              <a:t> the participants’ mental </a:t>
            </a:r>
            <a:r>
              <a:rPr lang="fr-FR" i="1" dirty="0" err="1" smtClean="0">
                <a:solidFill>
                  <a:schemeClr val="accent3">
                    <a:lumMod val="50000"/>
                  </a:schemeClr>
                </a:solidFill>
              </a:rPr>
              <a:t>representation</a:t>
            </a:r>
            <a:r>
              <a:rPr lang="fr-FR" i="1" dirty="0" smtClean="0">
                <a:solidFill>
                  <a:schemeClr val="accent3">
                    <a:lumMod val="50000"/>
                  </a:schemeClr>
                </a:solidFill>
              </a:rPr>
              <a:t> of the </a:t>
            </a:r>
            <a:r>
              <a:rPr lang="fr-FR" i="1" dirty="0" err="1" smtClean="0">
                <a:solidFill>
                  <a:schemeClr val="accent3">
                    <a:lumMod val="50000"/>
                  </a:schemeClr>
                </a:solidFill>
              </a:rPr>
              <a:t>text</a:t>
            </a:r>
            <a:r>
              <a:rPr lang="fr-FR" i="1" dirty="0" smtClean="0">
                <a:solidFill>
                  <a:schemeClr val="accent3">
                    <a:lumMod val="50000"/>
                  </a:schemeClr>
                </a:solidFill>
              </a:rPr>
              <a:t>? </a:t>
            </a:r>
            <a:r>
              <a:rPr lang="fr-FR" dirty="0" smtClean="0"/>
              <a:t> </a:t>
            </a:r>
            <a:endParaRPr lang="fr-FR" dirty="0"/>
          </a:p>
        </p:txBody>
      </p:sp>
      <p:sp>
        <p:nvSpPr>
          <p:cNvPr id="3" name="Espace réservé du numéro de diapositive 2"/>
          <p:cNvSpPr>
            <a:spLocks noGrp="1"/>
          </p:cNvSpPr>
          <p:nvPr>
            <p:ph type="sldNum" sz="quarter" idx="12"/>
          </p:nvPr>
        </p:nvSpPr>
        <p:spPr/>
        <p:txBody>
          <a:bodyPr/>
          <a:lstStyle/>
          <a:p>
            <a:fld id="{E864BE55-AEF4-AB43-B86B-7A5AF691B735}" type="slidenum">
              <a:rPr lang="fr-FR" sz="2000" smtClean="0"/>
              <a:t>76</a:t>
            </a:fld>
            <a:endParaRPr lang="fr-FR" sz="2000"/>
          </a:p>
        </p:txBody>
      </p:sp>
    </p:spTree>
    <p:extLst>
      <p:ext uri="{BB962C8B-B14F-4D97-AF65-F5344CB8AC3E}">
        <p14:creationId xmlns:p14="http://schemas.microsoft.com/office/powerpoint/2010/main" val="3847740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Discussion	</a:t>
            </a:r>
            <a:endParaRPr lang="fr-FR" dirty="0"/>
          </a:p>
        </p:txBody>
      </p:sp>
      <p:sp>
        <p:nvSpPr>
          <p:cNvPr id="3" name="Espace réservé du contenu 2"/>
          <p:cNvSpPr>
            <a:spLocks noGrp="1"/>
          </p:cNvSpPr>
          <p:nvPr>
            <p:ph idx="1"/>
          </p:nvPr>
        </p:nvSpPr>
        <p:spPr/>
        <p:txBody>
          <a:bodyPr>
            <a:normAutofit fontScale="85000" lnSpcReduction="10000"/>
          </a:bodyPr>
          <a:lstStyle/>
          <a:p>
            <a:pPr marL="342900" lvl="1" indent="-342900">
              <a:buFont typeface="Arial"/>
              <a:buChar char="•"/>
            </a:pPr>
            <a:r>
              <a:rPr lang="fr-FR" dirty="0" smtClean="0"/>
              <a:t>Impact of the </a:t>
            </a:r>
            <a:r>
              <a:rPr lang="fr-FR" dirty="0" err="1" smtClean="0"/>
              <a:t>Tetris</a:t>
            </a:r>
            <a:r>
              <a:rPr lang="fr-FR" dirty="0" smtClean="0"/>
              <a:t> </a:t>
            </a:r>
            <a:r>
              <a:rPr lang="fr-FR" dirty="0" err="1" smtClean="0"/>
              <a:t>metaphor</a:t>
            </a:r>
            <a:r>
              <a:rPr lang="fr-FR" dirty="0" smtClean="0"/>
              <a:t> on the </a:t>
            </a:r>
            <a:r>
              <a:rPr lang="fr-FR" dirty="0" err="1" smtClean="0"/>
              <a:t>integration</a:t>
            </a:r>
            <a:r>
              <a:rPr lang="fr-FR" dirty="0" smtClean="0"/>
              <a:t> of </a:t>
            </a:r>
            <a:r>
              <a:rPr lang="fr-FR" dirty="0" err="1" smtClean="0"/>
              <a:t>textual</a:t>
            </a:r>
            <a:r>
              <a:rPr lang="fr-FR" dirty="0" smtClean="0"/>
              <a:t> information?</a:t>
            </a:r>
          </a:p>
          <a:p>
            <a:pPr marL="742950" lvl="2" indent="-342900"/>
            <a:r>
              <a:rPr lang="fr-FR" dirty="0" err="1" smtClean="0"/>
              <a:t>Tetris</a:t>
            </a:r>
            <a:r>
              <a:rPr lang="fr-FR" dirty="0" smtClean="0"/>
              <a:t> </a:t>
            </a:r>
            <a:r>
              <a:rPr lang="fr-FR" dirty="0" err="1" smtClean="0"/>
              <a:t>metaphor</a:t>
            </a:r>
            <a:r>
              <a:rPr lang="fr-FR" dirty="0" smtClean="0"/>
              <a:t> = </a:t>
            </a:r>
            <a:r>
              <a:rPr lang="fr-FR" dirty="0" err="1" smtClean="0"/>
              <a:t>creative</a:t>
            </a:r>
            <a:r>
              <a:rPr lang="fr-FR" dirty="0" smtClean="0"/>
              <a:t> </a:t>
            </a:r>
            <a:r>
              <a:rPr lang="fr-FR" dirty="0" err="1" smtClean="0"/>
              <a:t>metaphor</a:t>
            </a:r>
            <a:endParaRPr lang="fr-FR" dirty="0" smtClean="0"/>
          </a:p>
          <a:p>
            <a:pPr lvl="2"/>
            <a:r>
              <a:rPr lang="fr-FR" dirty="0" smtClean="0"/>
              <a:t>No </a:t>
            </a:r>
            <a:r>
              <a:rPr lang="fr-FR" dirty="0" err="1" smtClean="0"/>
              <a:t>conceptual</a:t>
            </a:r>
            <a:r>
              <a:rPr lang="fr-FR" dirty="0" smtClean="0"/>
              <a:t> frame </a:t>
            </a:r>
            <a:r>
              <a:rPr lang="fr-FR" dirty="0" err="1" smtClean="0"/>
              <a:t>available</a:t>
            </a:r>
            <a:endParaRPr lang="fr-FR" dirty="0" smtClean="0"/>
          </a:p>
          <a:p>
            <a:pPr lvl="2"/>
            <a:r>
              <a:rPr lang="fr-FR" dirty="0" smtClean="0"/>
              <a:t>« </a:t>
            </a:r>
            <a:r>
              <a:rPr lang="fr-FR" dirty="0" err="1" smtClean="0"/>
              <a:t>Encyclopaedic</a:t>
            </a:r>
            <a:r>
              <a:rPr lang="fr-FR" dirty="0" smtClean="0"/>
              <a:t> </a:t>
            </a:r>
            <a:r>
              <a:rPr lang="fr-FR" dirty="0" err="1" smtClean="0"/>
              <a:t>knowledge</a:t>
            </a:r>
            <a:r>
              <a:rPr lang="fr-FR" dirty="0" smtClean="0"/>
              <a:t> has to </a:t>
            </a:r>
            <a:r>
              <a:rPr lang="fr-FR" dirty="0" err="1" smtClean="0"/>
              <a:t>be</a:t>
            </a:r>
            <a:r>
              <a:rPr lang="fr-FR" dirty="0" smtClean="0"/>
              <a:t> ‘</a:t>
            </a:r>
            <a:r>
              <a:rPr lang="fr-FR" dirty="0" err="1" smtClean="0"/>
              <a:t>searched</a:t>
            </a:r>
            <a:r>
              <a:rPr lang="fr-FR" dirty="0" smtClean="0"/>
              <a:t>’ for the </a:t>
            </a:r>
            <a:r>
              <a:rPr lang="fr-FR" dirty="0" err="1" smtClean="0"/>
              <a:t>hearer</a:t>
            </a:r>
            <a:r>
              <a:rPr lang="fr-FR" dirty="0" smtClean="0"/>
              <a:t> to </a:t>
            </a:r>
            <a:r>
              <a:rPr lang="fr-FR" dirty="0" err="1" smtClean="0"/>
              <a:t>construct</a:t>
            </a:r>
            <a:r>
              <a:rPr lang="fr-FR" dirty="0" smtClean="0"/>
              <a:t> a relevant </a:t>
            </a:r>
            <a:r>
              <a:rPr lang="fr-FR" dirty="0" err="1" smtClean="0"/>
              <a:t>meaning</a:t>
            </a:r>
            <a:r>
              <a:rPr lang="fr-FR" dirty="0" smtClean="0"/>
              <a:t> » (</a:t>
            </a:r>
            <a:r>
              <a:rPr lang="fr-FR" dirty="0" err="1" smtClean="0"/>
              <a:t>Zinken</a:t>
            </a:r>
            <a:r>
              <a:rPr lang="fr-FR" dirty="0" smtClean="0"/>
              <a:t> 2007)</a:t>
            </a:r>
          </a:p>
          <a:p>
            <a:pPr lvl="2"/>
            <a:r>
              <a:rPr lang="fr-FR" dirty="0" err="1" smtClean="0"/>
              <a:t>Process</a:t>
            </a:r>
            <a:r>
              <a:rPr lang="fr-FR" dirty="0" smtClean="0"/>
              <a:t> of </a:t>
            </a:r>
            <a:r>
              <a:rPr lang="fr-FR" dirty="0" err="1" smtClean="0"/>
              <a:t>meaning</a:t>
            </a:r>
            <a:r>
              <a:rPr lang="fr-FR" dirty="0" smtClean="0"/>
              <a:t> construction </a:t>
            </a:r>
            <a:r>
              <a:rPr lang="fr-FR" dirty="0" err="1" smtClean="0"/>
              <a:t>might</a:t>
            </a:r>
            <a:r>
              <a:rPr lang="fr-FR" dirty="0" smtClean="0"/>
              <a:t> in </a:t>
            </a:r>
            <a:r>
              <a:rPr lang="fr-FR" dirty="0" err="1" smtClean="0"/>
              <a:t>turn</a:t>
            </a:r>
            <a:r>
              <a:rPr lang="fr-FR" dirty="0" smtClean="0"/>
              <a:t> </a:t>
            </a:r>
            <a:r>
              <a:rPr lang="fr-FR" dirty="0" err="1" smtClean="0"/>
              <a:t>positively</a:t>
            </a:r>
            <a:r>
              <a:rPr lang="fr-FR" dirty="0" smtClean="0"/>
              <a:t> influence the construction of the mental </a:t>
            </a:r>
            <a:r>
              <a:rPr lang="fr-FR" dirty="0" err="1" smtClean="0"/>
              <a:t>representation</a:t>
            </a:r>
            <a:r>
              <a:rPr lang="fr-FR" dirty="0" smtClean="0"/>
              <a:t> of the </a:t>
            </a:r>
            <a:r>
              <a:rPr lang="fr-FR" dirty="0" err="1" smtClean="0"/>
              <a:t>text</a:t>
            </a:r>
            <a:r>
              <a:rPr lang="fr-FR" dirty="0" smtClean="0"/>
              <a:t> (</a:t>
            </a:r>
            <a:r>
              <a:rPr lang="fr-FR" dirty="0" err="1" smtClean="0"/>
              <a:t>at</a:t>
            </a:r>
            <a:r>
              <a:rPr lang="fr-FR" dirty="0" smtClean="0"/>
              <a:t> the </a:t>
            </a:r>
            <a:r>
              <a:rPr lang="fr-FR" dirty="0" err="1" smtClean="0"/>
              <a:t>level</a:t>
            </a:r>
            <a:r>
              <a:rPr lang="fr-FR" dirty="0" smtClean="0"/>
              <a:t> of the </a:t>
            </a:r>
            <a:r>
              <a:rPr lang="fr-FR" dirty="0" err="1" smtClean="0"/>
              <a:t>textbase</a:t>
            </a:r>
            <a:r>
              <a:rPr lang="fr-FR" dirty="0" smtClean="0"/>
              <a:t>)</a:t>
            </a:r>
          </a:p>
          <a:p>
            <a:pPr lvl="1"/>
            <a:r>
              <a:rPr lang="fr-FR" dirty="0" smtClean="0"/>
              <a:t>Communicative </a:t>
            </a:r>
            <a:r>
              <a:rPr lang="fr-FR" dirty="0" err="1" smtClean="0"/>
              <a:t>function</a:t>
            </a:r>
            <a:r>
              <a:rPr lang="fr-FR" dirty="0" smtClean="0"/>
              <a:t> of </a:t>
            </a:r>
            <a:r>
              <a:rPr lang="fr-FR" dirty="0" err="1" smtClean="0"/>
              <a:t>metaphor</a:t>
            </a:r>
            <a:endParaRPr lang="fr-FR" dirty="0" smtClean="0"/>
          </a:p>
          <a:p>
            <a:pPr lvl="2"/>
            <a:r>
              <a:rPr lang="fr-FR" dirty="0" smtClean="0"/>
              <a:t>The use of </a:t>
            </a:r>
            <a:r>
              <a:rPr lang="fr-FR" dirty="0" err="1" smtClean="0"/>
              <a:t>such</a:t>
            </a:r>
            <a:r>
              <a:rPr lang="fr-FR" dirty="0" smtClean="0"/>
              <a:t> a </a:t>
            </a:r>
            <a:r>
              <a:rPr lang="fr-FR" dirty="0" err="1" smtClean="0"/>
              <a:t>metaphor</a:t>
            </a:r>
            <a:r>
              <a:rPr lang="fr-FR" dirty="0" smtClean="0"/>
              <a:t> to frame </a:t>
            </a:r>
            <a:r>
              <a:rPr lang="fr-FR" dirty="0" err="1" smtClean="0"/>
              <a:t>such</a:t>
            </a:r>
            <a:r>
              <a:rPr lang="fr-FR" dirty="0" smtClean="0"/>
              <a:t> </a:t>
            </a:r>
            <a:r>
              <a:rPr lang="fr-FR" dirty="0" err="1" smtClean="0"/>
              <a:t>political</a:t>
            </a:r>
            <a:r>
              <a:rPr lang="fr-FR" dirty="0" smtClean="0"/>
              <a:t> issues </a:t>
            </a:r>
            <a:r>
              <a:rPr lang="fr-FR" dirty="0" err="1" smtClean="0"/>
              <a:t>might</a:t>
            </a:r>
            <a:r>
              <a:rPr lang="fr-FR" dirty="0" smtClean="0"/>
              <a:t> help the </a:t>
            </a:r>
            <a:r>
              <a:rPr lang="fr-FR" dirty="0" err="1" smtClean="0"/>
              <a:t>reader</a:t>
            </a:r>
            <a:r>
              <a:rPr lang="fr-FR" dirty="0" smtClean="0"/>
              <a:t> to </a:t>
            </a:r>
            <a:r>
              <a:rPr lang="fr-FR" dirty="0" err="1" smtClean="0"/>
              <a:t>understand</a:t>
            </a:r>
            <a:r>
              <a:rPr lang="fr-FR" dirty="0" smtClean="0"/>
              <a:t> </a:t>
            </a:r>
            <a:r>
              <a:rPr lang="fr-FR" dirty="0" err="1" smtClean="0"/>
              <a:t>complex</a:t>
            </a:r>
            <a:r>
              <a:rPr lang="fr-FR" dirty="0"/>
              <a:t> </a:t>
            </a:r>
            <a:r>
              <a:rPr lang="fr-FR" dirty="0" err="1" smtClean="0"/>
              <a:t>political</a:t>
            </a:r>
            <a:r>
              <a:rPr lang="fr-FR" dirty="0" smtClean="0"/>
              <a:t> issues in a </a:t>
            </a:r>
            <a:r>
              <a:rPr lang="fr-FR" dirty="0" err="1" smtClean="0"/>
              <a:t>given</a:t>
            </a:r>
            <a:r>
              <a:rPr lang="fr-FR" dirty="0" smtClean="0"/>
              <a:t> communication </a:t>
            </a:r>
            <a:r>
              <a:rPr lang="fr-FR" dirty="0" err="1" smtClean="0"/>
              <a:t>context</a:t>
            </a:r>
            <a:r>
              <a:rPr lang="fr-FR" dirty="0" smtClean="0"/>
              <a:t>, but do not have an impact on the long-</a:t>
            </a:r>
            <a:r>
              <a:rPr lang="fr-FR" dirty="0" err="1" smtClean="0"/>
              <a:t>term</a:t>
            </a:r>
            <a:r>
              <a:rPr lang="fr-FR" dirty="0" smtClean="0"/>
              <a:t> cognitive </a:t>
            </a:r>
            <a:r>
              <a:rPr lang="fr-FR" dirty="0" err="1" smtClean="0"/>
              <a:t>representation</a:t>
            </a:r>
            <a:r>
              <a:rPr lang="fr-FR" dirty="0" smtClean="0"/>
              <a:t> of the </a:t>
            </a:r>
            <a:r>
              <a:rPr lang="fr-FR" dirty="0" err="1" smtClean="0"/>
              <a:t>target</a:t>
            </a:r>
            <a:r>
              <a:rPr lang="fr-FR" dirty="0" smtClean="0"/>
              <a:t> </a:t>
            </a:r>
            <a:r>
              <a:rPr lang="fr-FR" dirty="0" err="1" smtClean="0"/>
              <a:t>domain</a:t>
            </a:r>
            <a:endParaRPr lang="fr-FR" dirty="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77</a:t>
            </a:fld>
            <a:endParaRPr lang="fr-FR"/>
          </a:p>
        </p:txBody>
      </p:sp>
    </p:spTree>
    <p:extLst>
      <p:ext uri="{BB962C8B-B14F-4D97-AF65-F5344CB8AC3E}">
        <p14:creationId xmlns:p14="http://schemas.microsoft.com/office/powerpoint/2010/main" val="1918263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Discussion	</a:t>
            </a:r>
            <a:endParaRPr lang="fr-FR" dirty="0"/>
          </a:p>
        </p:txBody>
      </p:sp>
      <p:sp>
        <p:nvSpPr>
          <p:cNvPr id="3" name="Espace réservé du contenu 2"/>
          <p:cNvSpPr>
            <a:spLocks noGrp="1"/>
          </p:cNvSpPr>
          <p:nvPr>
            <p:ph idx="1"/>
          </p:nvPr>
        </p:nvSpPr>
        <p:spPr/>
        <p:txBody>
          <a:bodyPr>
            <a:normAutofit/>
          </a:bodyPr>
          <a:lstStyle/>
          <a:p>
            <a:pPr marL="342900" lvl="1" indent="-342900">
              <a:buFont typeface="Arial"/>
              <a:buChar char="•"/>
            </a:pPr>
            <a:r>
              <a:rPr lang="fr-FR" dirty="0" smtClean="0"/>
              <a:t>Long-</a:t>
            </a:r>
            <a:r>
              <a:rPr lang="fr-FR" dirty="0" err="1" smtClean="0"/>
              <a:t>term</a:t>
            </a:r>
            <a:r>
              <a:rPr lang="fr-FR" dirty="0" smtClean="0"/>
              <a:t> impact?</a:t>
            </a:r>
          </a:p>
          <a:p>
            <a:pPr marL="742950" lvl="2" indent="-342900"/>
            <a:r>
              <a:rPr lang="fr-FR" dirty="0" err="1" smtClean="0"/>
              <a:t>Interesting</a:t>
            </a:r>
            <a:r>
              <a:rPr lang="fr-FR" dirty="0" smtClean="0"/>
              <a:t> </a:t>
            </a:r>
            <a:r>
              <a:rPr lang="fr-FR" dirty="0" err="1" smtClean="0"/>
              <a:t>increase</a:t>
            </a:r>
            <a:r>
              <a:rPr lang="fr-FR" dirty="0" smtClean="0"/>
              <a:t> of the construction </a:t>
            </a:r>
            <a:r>
              <a:rPr lang="fr-FR" dirty="0" err="1" smtClean="0"/>
              <a:t>domain</a:t>
            </a:r>
            <a:r>
              <a:rPr lang="fr-FR" dirty="0" smtClean="0"/>
              <a:t> in the </a:t>
            </a:r>
            <a:r>
              <a:rPr lang="fr-FR" dirty="0" err="1" smtClean="0"/>
              <a:t>recall</a:t>
            </a:r>
            <a:r>
              <a:rPr lang="fr-FR" dirty="0" smtClean="0"/>
              <a:t> of the participants </a:t>
            </a:r>
            <a:r>
              <a:rPr lang="fr-FR" dirty="0" err="1" smtClean="0"/>
              <a:t>from</a:t>
            </a:r>
            <a:r>
              <a:rPr lang="fr-FR" dirty="0" smtClean="0"/>
              <a:t> the full condition (</a:t>
            </a:r>
            <a:r>
              <a:rPr lang="fr-FR" dirty="0" err="1" smtClean="0"/>
              <a:t>text</a:t>
            </a:r>
            <a:r>
              <a:rPr lang="fr-FR" dirty="0" smtClean="0"/>
              <a:t> + image)</a:t>
            </a:r>
          </a:p>
          <a:p>
            <a:pPr marL="1200150" lvl="3" indent="-342900"/>
            <a:r>
              <a:rPr lang="fr-FR" dirty="0" err="1" smtClean="0"/>
              <a:t>Selection</a:t>
            </a:r>
            <a:r>
              <a:rPr lang="fr-FR" dirty="0" smtClean="0"/>
              <a:t> of the image</a:t>
            </a:r>
          </a:p>
          <a:p>
            <a:pPr marL="1200150" lvl="3" indent="-342900"/>
            <a:r>
              <a:rPr lang="fr-FR" dirty="0" err="1" smtClean="0"/>
              <a:t>Onomosiological</a:t>
            </a:r>
            <a:r>
              <a:rPr lang="fr-FR" dirty="0" smtClean="0"/>
              <a:t> profile (</a:t>
            </a:r>
            <a:r>
              <a:rPr lang="fr-FR" dirty="0" err="1" smtClean="0"/>
              <a:t>linguistic</a:t>
            </a:r>
            <a:r>
              <a:rPr lang="fr-FR" dirty="0" smtClean="0"/>
              <a:t> </a:t>
            </a:r>
            <a:r>
              <a:rPr lang="fr-FR" dirty="0" err="1" smtClean="0"/>
              <a:t>analysis</a:t>
            </a:r>
            <a:r>
              <a:rPr lang="fr-FR" dirty="0" smtClean="0"/>
              <a:t>)</a:t>
            </a:r>
          </a:p>
          <a:p>
            <a:pPr marL="742950" lvl="2" indent="-342900"/>
            <a:r>
              <a:rPr lang="fr-FR" dirty="0" err="1" smtClean="0"/>
              <a:t>Tetris</a:t>
            </a:r>
            <a:r>
              <a:rPr lang="fr-FR" dirty="0" smtClean="0"/>
              <a:t> </a:t>
            </a:r>
            <a:r>
              <a:rPr lang="fr-FR" dirty="0" err="1" smtClean="0"/>
              <a:t>metaphor</a:t>
            </a:r>
            <a:r>
              <a:rPr lang="fr-FR" dirty="0" smtClean="0"/>
              <a:t> </a:t>
            </a:r>
            <a:r>
              <a:rPr lang="fr-FR" dirty="0" err="1" smtClean="0"/>
              <a:t>might</a:t>
            </a:r>
            <a:r>
              <a:rPr lang="fr-FR" dirty="0" smtClean="0"/>
              <a:t> </a:t>
            </a:r>
            <a:r>
              <a:rPr lang="fr-FR" dirty="0" err="1" smtClean="0"/>
              <a:t>feed</a:t>
            </a:r>
            <a:r>
              <a:rPr lang="fr-FR" dirty="0" smtClean="0"/>
              <a:t> the </a:t>
            </a:r>
            <a:r>
              <a:rPr lang="fr-FR" dirty="0" err="1" smtClean="0"/>
              <a:t>conceptual</a:t>
            </a:r>
            <a:r>
              <a:rPr lang="fr-FR" dirty="0" smtClean="0"/>
              <a:t> </a:t>
            </a:r>
            <a:r>
              <a:rPr lang="fr-FR" dirty="0" err="1" smtClean="0"/>
              <a:t>metaphor</a:t>
            </a:r>
            <a:r>
              <a:rPr lang="fr-FR" dirty="0" smtClean="0"/>
              <a:t> </a:t>
            </a:r>
            <a:r>
              <a:rPr lang="fr-FR" cap="small" dirty="0" err="1" smtClean="0"/>
              <a:t>political</a:t>
            </a:r>
            <a:r>
              <a:rPr lang="fr-FR" cap="small" dirty="0" smtClean="0"/>
              <a:t> </a:t>
            </a:r>
            <a:r>
              <a:rPr lang="fr-FR" cap="small" dirty="0" err="1" smtClean="0"/>
              <a:t>systems</a:t>
            </a:r>
            <a:r>
              <a:rPr lang="fr-FR" cap="small" dirty="0" smtClean="0"/>
              <a:t> are buildings</a:t>
            </a:r>
          </a:p>
          <a:p>
            <a:pPr marL="400050" lvl="2" indent="0">
              <a:buNone/>
            </a:pPr>
            <a:endParaRPr lang="fr-FR" dirty="0" smtClean="0"/>
          </a:p>
        </p:txBody>
      </p:sp>
      <p:sp>
        <p:nvSpPr>
          <p:cNvPr id="4" name="Espace réservé du numéro de diapositive 3"/>
          <p:cNvSpPr>
            <a:spLocks noGrp="1"/>
          </p:cNvSpPr>
          <p:nvPr>
            <p:ph type="sldNum" sz="quarter" idx="12"/>
          </p:nvPr>
        </p:nvSpPr>
        <p:spPr/>
        <p:txBody>
          <a:bodyPr/>
          <a:lstStyle/>
          <a:p>
            <a:fld id="{E864BE55-AEF4-AB43-B86B-7A5AF691B735}" type="slidenum">
              <a:rPr lang="fr-FR" smtClean="0"/>
              <a:t>78</a:t>
            </a:fld>
            <a:endParaRPr lang="fr-FR"/>
          </a:p>
        </p:txBody>
      </p:sp>
    </p:spTree>
    <p:extLst>
      <p:ext uri="{BB962C8B-B14F-4D97-AF65-F5344CB8AC3E}">
        <p14:creationId xmlns:p14="http://schemas.microsoft.com/office/powerpoint/2010/main" val="231517117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79515" y="3589566"/>
            <a:ext cx="8279275" cy="1470025"/>
          </a:xfrm>
        </p:spPr>
        <p:txBody>
          <a:bodyPr>
            <a:normAutofit fontScale="90000"/>
          </a:bodyPr>
          <a:lstStyle/>
          <a:p>
            <a:r>
              <a:rPr lang="en-US" sz="4000" b="1" dirty="0" smtClean="0">
                <a:solidFill>
                  <a:schemeClr val="accent2">
                    <a:lumMod val="75000"/>
                  </a:schemeClr>
                </a:solidFill>
                <a:latin typeface="Tetris Block Regular"/>
                <a:cs typeface="Tetris Block Regular"/>
              </a:rPr>
              <a:t>THANK YOU FOR</a:t>
            </a:r>
            <a:br>
              <a:rPr lang="en-US" sz="4000" b="1" dirty="0" smtClean="0">
                <a:solidFill>
                  <a:schemeClr val="accent2">
                    <a:lumMod val="75000"/>
                  </a:schemeClr>
                </a:solidFill>
                <a:latin typeface="Tetris Block Regular"/>
                <a:cs typeface="Tetris Block Regular"/>
              </a:rPr>
            </a:br>
            <a:r>
              <a:rPr lang="en-US" sz="4000" b="1" dirty="0">
                <a:solidFill>
                  <a:schemeClr val="accent2">
                    <a:lumMod val="75000"/>
                  </a:schemeClr>
                </a:solidFill>
                <a:latin typeface="Tetris Block Regular"/>
                <a:cs typeface="Tetris Block Regular"/>
              </a:rPr>
              <a:t/>
            </a:r>
            <a:br>
              <a:rPr lang="en-US" sz="4000" b="1" dirty="0">
                <a:solidFill>
                  <a:schemeClr val="accent2">
                    <a:lumMod val="75000"/>
                  </a:schemeClr>
                </a:solidFill>
                <a:latin typeface="Tetris Block Regular"/>
                <a:cs typeface="Tetris Block Regular"/>
              </a:rPr>
            </a:br>
            <a:r>
              <a:rPr lang="en-US" sz="4000" b="1" dirty="0" smtClean="0">
                <a:solidFill>
                  <a:schemeClr val="accent2">
                    <a:lumMod val="75000"/>
                  </a:schemeClr>
                </a:solidFill>
                <a:latin typeface="Tetris Block Regular"/>
                <a:cs typeface="Tetris Block Regular"/>
              </a:rPr>
              <a:t> YOUR</a:t>
            </a:r>
            <a:br>
              <a:rPr lang="en-US" sz="4000" b="1" dirty="0" smtClean="0">
                <a:solidFill>
                  <a:schemeClr val="accent2">
                    <a:lumMod val="75000"/>
                  </a:schemeClr>
                </a:solidFill>
                <a:latin typeface="Tetris Block Regular"/>
                <a:cs typeface="Tetris Block Regular"/>
              </a:rPr>
            </a:br>
            <a:r>
              <a:rPr lang="en-US" sz="4000" b="1" dirty="0">
                <a:solidFill>
                  <a:schemeClr val="accent2">
                    <a:lumMod val="75000"/>
                  </a:schemeClr>
                </a:solidFill>
                <a:latin typeface="Tetris Block Regular"/>
                <a:cs typeface="Tetris Block Regular"/>
              </a:rPr>
              <a:t/>
            </a:r>
            <a:br>
              <a:rPr lang="en-US" sz="4000" b="1" dirty="0">
                <a:solidFill>
                  <a:schemeClr val="accent2">
                    <a:lumMod val="75000"/>
                  </a:schemeClr>
                </a:solidFill>
                <a:latin typeface="Tetris Block Regular"/>
                <a:cs typeface="Tetris Block Regular"/>
              </a:rPr>
            </a:br>
            <a:r>
              <a:rPr lang="en-US" sz="4000" b="1" dirty="0" smtClean="0">
                <a:solidFill>
                  <a:schemeClr val="accent2">
                    <a:lumMod val="75000"/>
                  </a:schemeClr>
                </a:solidFill>
                <a:latin typeface="Tetris Block Regular"/>
                <a:cs typeface="Tetris Block Regular"/>
              </a:rPr>
              <a:t> ATTENTION</a:t>
            </a:r>
            <a:r>
              <a:rPr lang="en-US" sz="4000" b="1" dirty="0" smtClean="0">
                <a:solidFill>
                  <a:schemeClr val="accent2">
                    <a:lumMod val="75000"/>
                  </a:schemeClr>
                </a:solidFill>
              </a:rPr>
              <a:t> </a:t>
            </a: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a:solidFill>
                  <a:schemeClr val="tx2"/>
                </a:solidFill>
              </a:rPr>
              <a:t/>
            </a:r>
            <a:br>
              <a:rPr lang="en-US" b="1" dirty="0">
                <a:solidFill>
                  <a:schemeClr val="tx2"/>
                </a:solidFill>
              </a:rPr>
            </a:br>
            <a:r>
              <a:rPr lang="en-US" sz="2000" b="1" dirty="0" smtClean="0">
                <a:solidFill>
                  <a:schemeClr val="tx2"/>
                </a:solidFill>
                <a:latin typeface="Tetris Block Regular"/>
                <a:cs typeface="Tetris Block Regular"/>
                <a:hlinkClick r:id="rId3"/>
              </a:rPr>
              <a:t>Julien.Perrez@ulg.ac.be</a:t>
            </a:r>
            <a:r>
              <a:rPr lang="en-US" sz="2000" b="1" dirty="0" smtClean="0">
                <a:solidFill>
                  <a:schemeClr val="tx2"/>
                </a:solidFill>
                <a:latin typeface="Tetris Block Regular"/>
                <a:cs typeface="Tetris Block Regular"/>
              </a:rPr>
              <a:t> </a:t>
            </a:r>
            <a:r>
              <a:rPr lang="en-US" sz="2000" b="1" dirty="0" smtClean="0">
                <a:solidFill>
                  <a:schemeClr val="tx2"/>
                </a:solidFill>
                <a:latin typeface="Tetris Block Regular"/>
                <a:cs typeface="Tetris Block Regular"/>
                <a:hlinkClick r:id="rId4"/>
              </a:rPr>
              <a:t>Min.Reuchamps@uclouvain.be</a:t>
            </a:r>
            <a:r>
              <a:rPr lang="en-US" sz="2000" b="1" dirty="0" smtClean="0">
                <a:solidFill>
                  <a:schemeClr val="tx2"/>
                </a:solidFill>
                <a:latin typeface="Tetris Block Regular"/>
                <a:cs typeface="Tetris Block Regular"/>
              </a:rPr>
              <a:t> </a:t>
            </a:r>
            <a:br>
              <a:rPr lang="en-US" sz="2000" b="1" dirty="0" smtClean="0">
                <a:solidFill>
                  <a:schemeClr val="tx2"/>
                </a:solidFill>
                <a:latin typeface="Tetris Block Regular"/>
                <a:cs typeface="Tetris Block Regular"/>
              </a:rPr>
            </a:br>
            <a:endParaRPr lang="fr-FR" sz="2000" dirty="0">
              <a:solidFill>
                <a:schemeClr val="tx2"/>
              </a:solidFill>
              <a:latin typeface="Tetris Block Regular"/>
              <a:cs typeface="Tetris Block Regular"/>
            </a:endParaRPr>
          </a:p>
        </p:txBody>
      </p:sp>
    </p:spTree>
    <p:extLst>
      <p:ext uri="{BB962C8B-B14F-4D97-AF65-F5344CB8AC3E}">
        <p14:creationId xmlns:p14="http://schemas.microsoft.com/office/powerpoint/2010/main" val="1285680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xit" presetSubtype="0" fill="hold" grpId="0" nodeType="clickEffect">
                                  <p:stCondLst>
                                    <p:cond delay="0"/>
                                  </p:stCondLst>
                                  <p:childTnLst>
                                    <p:anim calcmode="lin" valueType="num">
                                      <p:cBhvr>
                                        <p:cTn id="6" dur="15000"/>
                                        <p:tgtEl>
                                          <p:spTgt spid="2"/>
                                        </p:tgtEl>
                                        <p:attrNameLst>
                                          <p:attrName>ppt_x</p:attrName>
                                        </p:attrNameLst>
                                      </p:cBhvr>
                                      <p:tavLst>
                                        <p:tav tm="0">
                                          <p:val>
                                            <p:strVal val="ppt_x"/>
                                          </p:val>
                                        </p:tav>
                                        <p:tav tm="100000">
                                          <p:val>
                                            <p:strVal val="ppt_x"/>
                                          </p:val>
                                        </p:tav>
                                      </p:tavLst>
                                    </p:anim>
                                    <p:anim calcmode="lin" valueType="num">
                                      <p:cBhvr>
                                        <p:cTn id="7" dur="15000"/>
                                        <p:tgtEl>
                                          <p:spTgt spid="2"/>
                                        </p:tgtEl>
                                        <p:attrNameLst>
                                          <p:attrName>ppt_y</p:attrName>
                                        </p:attrNameLst>
                                      </p:cBhvr>
                                      <p:tavLst>
                                        <p:tav tm="0">
                                          <p:val>
                                            <p:strVal val="ppt_y-1"/>
                                          </p:val>
                                        </p:tav>
                                        <p:tav tm="100000">
                                          <p:val>
                                            <p:strVal val="ppt_y+1"/>
                                          </p:val>
                                        </p:tav>
                                      </p:tavLst>
                                    </p:anim>
                                    <p:set>
                                      <p:cBhvr>
                                        <p:cTn id="8" dur="1" fill="hold">
                                          <p:stCondLst>
                                            <p:cond delay="1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64BE55-AEF4-AB43-B86B-7A5AF691B735}" type="slidenum">
              <a:rPr lang="fr-FR" smtClean="0"/>
              <a:t>8</a:t>
            </a:fld>
            <a:endParaRPr lang="fr-FR"/>
          </a:p>
        </p:txBody>
      </p:sp>
      <p:pic>
        <p:nvPicPr>
          <p:cNvPr id="3" name="Image 2" descr="6_belgitude-fce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974" y="1977228"/>
            <a:ext cx="5198297" cy="3453518"/>
          </a:xfrm>
          <a:prstGeom prst="rect">
            <a:avLst/>
          </a:prstGeom>
        </p:spPr>
      </p:pic>
      <p:sp>
        <p:nvSpPr>
          <p:cNvPr id="4" name="Rectangle 3"/>
          <p:cNvSpPr/>
          <p:nvPr/>
        </p:nvSpPr>
        <p:spPr>
          <a:xfrm>
            <a:off x="815927" y="900010"/>
            <a:ext cx="4308732" cy="1077218"/>
          </a:xfrm>
          <a:prstGeom prst="rect">
            <a:avLst/>
          </a:prstGeom>
          <a:solidFill>
            <a:srgbClr val="E6BA42">
              <a:alpha val="61000"/>
            </a:srgbClr>
          </a:solidFill>
        </p:spPr>
        <p:txBody>
          <a:bodyPr wrap="square">
            <a:spAutoFit/>
          </a:bodyPr>
          <a:lstStyle/>
          <a:p>
            <a:pPr lvl="0"/>
            <a:r>
              <a:rPr lang="de-DE" sz="1600" dirty="0"/>
              <a:t>Du. “Normale </a:t>
            </a:r>
            <a:r>
              <a:rPr lang="de-DE" sz="1600" dirty="0" err="1"/>
              <a:t>partijen</a:t>
            </a:r>
            <a:r>
              <a:rPr lang="de-DE" sz="1600" dirty="0"/>
              <a:t> die </a:t>
            </a:r>
            <a:r>
              <a:rPr lang="de-DE" sz="1600" dirty="0" err="1"/>
              <a:t>een</a:t>
            </a:r>
            <a:r>
              <a:rPr lang="de-DE" sz="1600" dirty="0"/>
              <a:t> </a:t>
            </a:r>
            <a:r>
              <a:rPr lang="de-DE" sz="1600" dirty="0" err="1"/>
              <a:t>staatshervorming</a:t>
            </a:r>
            <a:r>
              <a:rPr lang="de-DE" sz="1600" dirty="0"/>
              <a:t> willen </a:t>
            </a:r>
            <a:r>
              <a:rPr lang="de-DE" sz="1600" dirty="0" err="1"/>
              <a:t>enzovoort</a:t>
            </a:r>
            <a:r>
              <a:rPr lang="de-DE" sz="1600" dirty="0"/>
              <a:t> die willen </a:t>
            </a:r>
            <a:r>
              <a:rPr lang="de-DE" sz="1600" dirty="0" err="1" smtClean="0"/>
              <a:t>eigenlijke</a:t>
            </a:r>
            <a:r>
              <a:rPr lang="de-DE" sz="1600" dirty="0" smtClean="0"/>
              <a:t> </a:t>
            </a:r>
            <a:r>
              <a:rPr lang="de-DE" sz="1600" dirty="0" err="1"/>
              <a:t>hetzelfde</a:t>
            </a:r>
            <a:r>
              <a:rPr lang="de-DE" sz="1600" dirty="0"/>
              <a:t> </a:t>
            </a:r>
            <a:r>
              <a:rPr lang="de-DE" sz="1600" u="sng" dirty="0"/>
              <a:t>als </a:t>
            </a:r>
            <a:r>
              <a:rPr lang="de-DE" sz="1600" u="sng" dirty="0" err="1"/>
              <a:t>we</a:t>
            </a:r>
            <a:r>
              <a:rPr lang="de-DE" sz="1600" u="sng" dirty="0"/>
              <a:t> </a:t>
            </a:r>
            <a:r>
              <a:rPr lang="de-DE" sz="1600" u="sng" dirty="0" err="1"/>
              <a:t>zo</a:t>
            </a:r>
            <a:r>
              <a:rPr lang="de-DE" sz="1600" u="sng" dirty="0"/>
              <a:t> </a:t>
            </a:r>
            <a:r>
              <a:rPr lang="de-DE" sz="1600" u="sng" dirty="0" err="1"/>
              <a:t>zeggen</a:t>
            </a:r>
            <a:r>
              <a:rPr lang="de-DE" sz="1600" dirty="0"/>
              <a:t> </a:t>
            </a:r>
            <a:r>
              <a:rPr lang="de-DE" sz="1600" dirty="0" err="1"/>
              <a:t>een</a:t>
            </a:r>
            <a:r>
              <a:rPr lang="de-DE" sz="1600" dirty="0"/>
              <a:t> </a:t>
            </a:r>
            <a:r>
              <a:rPr lang="de-DE" sz="1600" dirty="0" err="1"/>
              <a:t>ernstige</a:t>
            </a:r>
            <a:r>
              <a:rPr lang="de-DE" sz="1600" b="1" dirty="0"/>
              <a:t> </a:t>
            </a:r>
            <a:r>
              <a:rPr lang="de-DE" sz="1600" i="1" dirty="0"/>
              <a:t>LAT </a:t>
            </a:r>
            <a:r>
              <a:rPr lang="de-DE" sz="1600" i="1" dirty="0" err="1"/>
              <a:t>relatie</a:t>
            </a:r>
            <a:r>
              <a:rPr lang="de-DE" sz="1600" dirty="0"/>
              <a:t> in </a:t>
            </a:r>
            <a:r>
              <a:rPr lang="de-DE" sz="1600" dirty="0" err="1"/>
              <a:t>dit</a:t>
            </a:r>
            <a:r>
              <a:rPr lang="de-DE" sz="1600" dirty="0"/>
              <a:t> </a:t>
            </a:r>
            <a:r>
              <a:rPr lang="de-DE" sz="1600" dirty="0" err="1"/>
              <a:t>land</a:t>
            </a:r>
            <a:r>
              <a:rPr lang="de-DE" sz="1600" dirty="0"/>
              <a:t>.” </a:t>
            </a:r>
            <a:r>
              <a:rPr lang="en-GB" sz="1600" dirty="0" smtClean="0"/>
              <a:t>(</a:t>
            </a:r>
            <a:r>
              <a:rPr lang="en-GB" sz="1600" dirty="0"/>
              <a:t>PBN, M5, 3130-3131</a:t>
            </a:r>
            <a:r>
              <a:rPr lang="en-GB" sz="1600" dirty="0" smtClean="0"/>
              <a:t>)’ </a:t>
            </a:r>
            <a:endParaRPr lang="fr-FR" sz="1600" dirty="0"/>
          </a:p>
        </p:txBody>
      </p:sp>
      <p:sp>
        <p:nvSpPr>
          <p:cNvPr id="5" name="Rectangle 4"/>
          <p:cNvSpPr/>
          <p:nvPr/>
        </p:nvSpPr>
        <p:spPr>
          <a:xfrm>
            <a:off x="361020" y="3013592"/>
            <a:ext cx="4176095" cy="3785652"/>
          </a:xfrm>
          <a:prstGeom prst="rect">
            <a:avLst/>
          </a:prstGeom>
          <a:solidFill>
            <a:schemeClr val="tx1">
              <a:lumMod val="85000"/>
              <a:lumOff val="15000"/>
              <a:alpha val="61000"/>
            </a:schemeClr>
          </a:solidFill>
        </p:spPr>
        <p:txBody>
          <a:bodyPr wrap="square">
            <a:spAutoFit/>
          </a:bodyPr>
          <a:lstStyle/>
          <a:p>
            <a:r>
              <a:rPr lang="fr-FR" sz="1600" dirty="0">
                <a:solidFill>
                  <a:schemeClr val="bg1"/>
                </a:solidFill>
              </a:rPr>
              <a:t>c’est comme dans un </a:t>
            </a:r>
            <a:r>
              <a:rPr lang="fr-FR" sz="1600" i="1" dirty="0">
                <a:solidFill>
                  <a:schemeClr val="bg1"/>
                </a:solidFill>
              </a:rPr>
              <a:t>ménage</a:t>
            </a:r>
            <a:r>
              <a:rPr lang="fr-FR" sz="1600" dirty="0">
                <a:solidFill>
                  <a:schemeClr val="bg1"/>
                </a:solidFill>
              </a:rPr>
              <a:t>, on ne </a:t>
            </a:r>
            <a:r>
              <a:rPr lang="fr-FR" sz="1600" dirty="0" smtClean="0">
                <a:solidFill>
                  <a:schemeClr val="bg1"/>
                </a:solidFill>
              </a:rPr>
              <a:t>règle </a:t>
            </a:r>
            <a:r>
              <a:rPr lang="fr-FR" sz="1600" dirty="0">
                <a:solidFill>
                  <a:schemeClr val="bg1"/>
                </a:solidFill>
              </a:rPr>
              <a:t>jamais les solutions une fois pour toutes. On </a:t>
            </a:r>
            <a:r>
              <a:rPr lang="fr-FR" sz="1600" i="1" dirty="0">
                <a:solidFill>
                  <a:schemeClr val="bg1"/>
                </a:solidFill>
              </a:rPr>
              <a:t>se marie, ou en vit ensemble</a:t>
            </a:r>
            <a:r>
              <a:rPr lang="fr-FR" sz="1600" dirty="0">
                <a:solidFill>
                  <a:schemeClr val="bg1"/>
                </a:solidFill>
              </a:rPr>
              <a:t>, peut importe, à 20 ans, puis on a des enfants, puis les enfants deviennent grands, puis le bonhomme fait sa crise de la quarantaine, puis on se dit que tout compte fait, on se dit que c’était quand même pas si mal et puis rien, et puis entre, temps, madame est ménopausée et puis... (…) puis..... Puis elle a perdu son job, puis les enfants se sont mariés, voilà que la maison est trop grande... les situations évoluent et je ne pense pas qu’on va rêver d’avoir une situation immuable. </a:t>
            </a:r>
            <a:r>
              <a:rPr lang="fr-FR" sz="1600" dirty="0" smtClean="0">
                <a:solidFill>
                  <a:schemeClr val="bg1"/>
                </a:solidFill>
              </a:rPr>
              <a:t>(</a:t>
            </a:r>
            <a:r>
              <a:rPr lang="fr-FR" sz="1600" dirty="0">
                <a:solidFill>
                  <a:schemeClr val="bg1"/>
                </a:solidFill>
              </a:rPr>
              <a:t>PBF, B8, 1968-1977)</a:t>
            </a:r>
            <a:r>
              <a:rPr lang="fr-FR" sz="1600" dirty="0" smtClean="0">
                <a:solidFill>
                  <a:schemeClr val="bg1"/>
                </a:solidFill>
              </a:rPr>
              <a:t>.</a:t>
            </a:r>
          </a:p>
          <a:p>
            <a:endParaRPr lang="fr-BE" sz="1600" dirty="0"/>
          </a:p>
        </p:txBody>
      </p:sp>
      <p:sp>
        <p:nvSpPr>
          <p:cNvPr id="7" name="ZoneTexte 6"/>
          <p:cNvSpPr txBox="1"/>
          <p:nvPr/>
        </p:nvSpPr>
        <p:spPr>
          <a:xfrm>
            <a:off x="5124659" y="586113"/>
            <a:ext cx="4019341" cy="5262980"/>
          </a:xfrm>
          <a:prstGeom prst="rect">
            <a:avLst/>
          </a:prstGeom>
          <a:solidFill>
            <a:schemeClr val="accent2">
              <a:lumMod val="75000"/>
              <a:alpha val="61000"/>
            </a:schemeClr>
          </a:solidFill>
        </p:spPr>
        <p:txBody>
          <a:bodyPr wrap="square" rtlCol="0">
            <a:spAutoFit/>
          </a:bodyPr>
          <a:lstStyle/>
          <a:p>
            <a:r>
              <a:rPr lang="de-DE" sz="1600" dirty="0">
                <a:solidFill>
                  <a:srgbClr val="FFFFFF"/>
                </a:solidFill>
              </a:rPr>
              <a:t> </a:t>
            </a:r>
            <a:endParaRPr lang="fr-BE" sz="1600" dirty="0">
              <a:solidFill>
                <a:srgbClr val="FFFFFF"/>
              </a:solidFill>
            </a:endParaRPr>
          </a:p>
          <a:p>
            <a:r>
              <a:rPr lang="de-DE" sz="1600" dirty="0">
                <a:solidFill>
                  <a:srgbClr val="FFFFFF"/>
                </a:solidFill>
              </a:rPr>
              <a:t>L2: “</a:t>
            </a:r>
            <a:r>
              <a:rPr lang="de-DE" sz="1600" dirty="0" err="1">
                <a:solidFill>
                  <a:srgbClr val="FFFFFF"/>
                </a:solidFill>
              </a:rPr>
              <a:t>het</a:t>
            </a:r>
            <a:r>
              <a:rPr lang="de-DE" sz="1600" dirty="0">
                <a:solidFill>
                  <a:srgbClr val="FFFFFF"/>
                </a:solidFill>
              </a:rPr>
              <a:t> </a:t>
            </a:r>
            <a:r>
              <a:rPr lang="de-DE" sz="1600" dirty="0" err="1">
                <a:solidFill>
                  <a:srgbClr val="FFFFFF"/>
                </a:solidFill>
              </a:rPr>
              <a:t>is</a:t>
            </a:r>
            <a:r>
              <a:rPr lang="de-DE" sz="1600" dirty="0">
                <a:solidFill>
                  <a:srgbClr val="FFFFFF"/>
                </a:solidFill>
              </a:rPr>
              <a:t> </a:t>
            </a:r>
            <a:r>
              <a:rPr lang="de-DE" sz="1600" u="sng" dirty="0" err="1">
                <a:solidFill>
                  <a:srgbClr val="FFFFFF"/>
                </a:solidFill>
              </a:rPr>
              <a:t>vergelijken</a:t>
            </a:r>
            <a:r>
              <a:rPr lang="de-DE" sz="1600" u="sng" dirty="0">
                <a:solidFill>
                  <a:srgbClr val="FFFFFF"/>
                </a:solidFill>
              </a:rPr>
              <a:t> </a:t>
            </a:r>
            <a:r>
              <a:rPr lang="de-DE" sz="1600" u="sng" dirty="0" err="1">
                <a:solidFill>
                  <a:srgbClr val="FFFFFF"/>
                </a:solidFill>
              </a:rPr>
              <a:t>met</a:t>
            </a:r>
            <a:r>
              <a:rPr lang="de-DE" sz="1600" dirty="0">
                <a:solidFill>
                  <a:srgbClr val="FFFFFF"/>
                </a:solidFill>
              </a:rPr>
              <a:t> </a:t>
            </a:r>
            <a:r>
              <a:rPr lang="de-DE" sz="1600" dirty="0" err="1">
                <a:solidFill>
                  <a:srgbClr val="FFFFFF"/>
                </a:solidFill>
              </a:rPr>
              <a:t>dat</a:t>
            </a:r>
            <a:r>
              <a:rPr lang="de-DE" sz="1600" dirty="0">
                <a:solidFill>
                  <a:srgbClr val="FFFFFF"/>
                </a:solidFill>
              </a:rPr>
              <a:t> </a:t>
            </a:r>
            <a:r>
              <a:rPr lang="de-DE" sz="1600" i="1" dirty="0" err="1">
                <a:solidFill>
                  <a:srgbClr val="FFFFFF"/>
                </a:solidFill>
              </a:rPr>
              <a:t>huwelijk</a:t>
            </a:r>
            <a:r>
              <a:rPr lang="de-DE" sz="1600" dirty="0">
                <a:solidFill>
                  <a:srgbClr val="FFFFFF"/>
                </a:solidFill>
              </a:rPr>
              <a:t> he. De Belgische </a:t>
            </a:r>
            <a:r>
              <a:rPr lang="de-DE" sz="1600" dirty="0" err="1">
                <a:solidFill>
                  <a:srgbClr val="FFFFFF"/>
                </a:solidFill>
              </a:rPr>
              <a:t>staat</a:t>
            </a:r>
            <a:r>
              <a:rPr lang="de-DE" sz="1600" dirty="0">
                <a:solidFill>
                  <a:srgbClr val="FFFFFF"/>
                </a:solidFill>
              </a:rPr>
              <a:t> </a:t>
            </a:r>
            <a:r>
              <a:rPr lang="de-DE" sz="1600" dirty="0" err="1">
                <a:solidFill>
                  <a:srgbClr val="FFFFFF"/>
                </a:solidFill>
              </a:rPr>
              <a:t>is</a:t>
            </a:r>
            <a:r>
              <a:rPr lang="de-DE" sz="1600" dirty="0">
                <a:solidFill>
                  <a:srgbClr val="FFFFFF"/>
                </a:solidFill>
              </a:rPr>
              <a:t> </a:t>
            </a:r>
            <a:r>
              <a:rPr lang="de-DE" sz="1600" dirty="0" err="1">
                <a:solidFill>
                  <a:srgbClr val="FFFFFF"/>
                </a:solidFill>
              </a:rPr>
              <a:t>een</a:t>
            </a:r>
            <a:r>
              <a:rPr lang="de-DE" sz="1600" dirty="0">
                <a:solidFill>
                  <a:srgbClr val="FFFFFF"/>
                </a:solidFill>
              </a:rPr>
              <a:t> </a:t>
            </a:r>
            <a:r>
              <a:rPr lang="de-DE" sz="1600" i="1" dirty="0" err="1">
                <a:solidFill>
                  <a:srgbClr val="FFFFFF"/>
                </a:solidFill>
              </a:rPr>
              <a:t>gearrangeerd</a:t>
            </a:r>
            <a:r>
              <a:rPr lang="de-DE" sz="1600" i="1" dirty="0">
                <a:solidFill>
                  <a:srgbClr val="FFFFFF"/>
                </a:solidFill>
              </a:rPr>
              <a:t> en </a:t>
            </a:r>
            <a:r>
              <a:rPr lang="de-DE" sz="1600" i="1" dirty="0" err="1">
                <a:solidFill>
                  <a:srgbClr val="FFFFFF"/>
                </a:solidFill>
              </a:rPr>
              <a:t>geforceerd</a:t>
            </a:r>
            <a:r>
              <a:rPr lang="de-DE" sz="1600" i="1" dirty="0">
                <a:solidFill>
                  <a:srgbClr val="FFFFFF"/>
                </a:solidFill>
              </a:rPr>
              <a:t> </a:t>
            </a:r>
            <a:r>
              <a:rPr lang="de-DE" sz="1600" i="1" dirty="0" err="1">
                <a:solidFill>
                  <a:srgbClr val="FFFFFF"/>
                </a:solidFill>
              </a:rPr>
              <a:t>huwelijk</a:t>
            </a:r>
            <a:r>
              <a:rPr lang="de-DE" sz="1600" i="1" dirty="0">
                <a:solidFill>
                  <a:srgbClr val="FFFFFF"/>
                </a:solidFill>
              </a:rPr>
              <a:t> </a:t>
            </a:r>
            <a:r>
              <a:rPr lang="de-DE" sz="1600" dirty="0" err="1">
                <a:solidFill>
                  <a:srgbClr val="FFFFFF"/>
                </a:solidFill>
              </a:rPr>
              <a:t>geweest</a:t>
            </a:r>
            <a:r>
              <a:rPr lang="de-DE" sz="1600" dirty="0">
                <a:solidFill>
                  <a:srgbClr val="FFFFFF"/>
                </a:solidFill>
              </a:rPr>
              <a:t>.” </a:t>
            </a:r>
            <a:r>
              <a:rPr lang="en-GB" sz="1600" i="1" dirty="0">
                <a:solidFill>
                  <a:srgbClr val="FFFFFF"/>
                </a:solidFill>
              </a:rPr>
              <a:t>(2263-2266)</a:t>
            </a:r>
            <a:endParaRPr lang="fr-BE" sz="1600" dirty="0">
              <a:solidFill>
                <a:srgbClr val="FFFFFF"/>
              </a:solidFill>
            </a:endParaRPr>
          </a:p>
          <a:p>
            <a:r>
              <a:rPr lang="fr-FR" sz="1600" dirty="0">
                <a:solidFill>
                  <a:srgbClr val="FFFFFF"/>
                </a:solidFill>
              </a:rPr>
              <a:t>(…)</a:t>
            </a:r>
            <a:endParaRPr lang="fr-BE" sz="1600" dirty="0">
              <a:solidFill>
                <a:srgbClr val="FFFFFF"/>
              </a:solidFill>
            </a:endParaRPr>
          </a:p>
          <a:p>
            <a:r>
              <a:rPr lang="en-GB" sz="1600" dirty="0">
                <a:solidFill>
                  <a:srgbClr val="FFFFFF"/>
                </a:solidFill>
              </a:rPr>
              <a:t>L6: “het is </a:t>
            </a:r>
            <a:r>
              <a:rPr lang="en-GB" sz="1600" dirty="0" err="1">
                <a:solidFill>
                  <a:srgbClr val="FFFFFF"/>
                </a:solidFill>
              </a:rPr>
              <a:t>inderdaad</a:t>
            </a:r>
            <a:r>
              <a:rPr lang="en-GB" sz="1600" dirty="0">
                <a:solidFill>
                  <a:srgbClr val="FFFFFF"/>
                </a:solidFill>
              </a:rPr>
              <a:t> </a:t>
            </a:r>
            <a:r>
              <a:rPr lang="en-GB" sz="1600" dirty="0" err="1">
                <a:solidFill>
                  <a:srgbClr val="FFFFFF"/>
                </a:solidFill>
              </a:rPr>
              <a:t>een</a:t>
            </a:r>
            <a:r>
              <a:rPr lang="en-GB" sz="1600" dirty="0">
                <a:solidFill>
                  <a:srgbClr val="FFFFFF"/>
                </a:solidFill>
              </a:rPr>
              <a:t> </a:t>
            </a:r>
            <a:r>
              <a:rPr lang="en-GB" sz="1600" i="1" dirty="0" err="1">
                <a:solidFill>
                  <a:srgbClr val="FFFFFF"/>
                </a:solidFill>
              </a:rPr>
              <a:t>gearrangeerd</a:t>
            </a:r>
            <a:r>
              <a:rPr lang="en-GB" sz="1600" i="1" dirty="0">
                <a:solidFill>
                  <a:srgbClr val="FFFFFF"/>
                </a:solidFill>
              </a:rPr>
              <a:t> </a:t>
            </a:r>
            <a:r>
              <a:rPr lang="en-GB" sz="1600" i="1" dirty="0" err="1">
                <a:solidFill>
                  <a:srgbClr val="FFFFFF"/>
                </a:solidFill>
              </a:rPr>
              <a:t>huwelijk</a:t>
            </a:r>
            <a:r>
              <a:rPr lang="en-GB" sz="1600" i="1" u="sng" dirty="0">
                <a:solidFill>
                  <a:srgbClr val="FFFFFF"/>
                </a:solidFill>
              </a:rPr>
              <a:t> </a:t>
            </a:r>
            <a:r>
              <a:rPr lang="en-GB" sz="1600" dirty="0">
                <a:solidFill>
                  <a:srgbClr val="FFFFFF"/>
                </a:solidFill>
              </a:rPr>
              <a:t>en het is </a:t>
            </a:r>
            <a:r>
              <a:rPr lang="en-GB" sz="1600" i="1" dirty="0" err="1">
                <a:solidFill>
                  <a:srgbClr val="FFFFFF"/>
                </a:solidFill>
              </a:rPr>
              <a:t>gearrangeerd</a:t>
            </a:r>
            <a:r>
              <a:rPr lang="en-GB" sz="1600" dirty="0">
                <a:solidFill>
                  <a:srgbClr val="FFFFFF"/>
                </a:solidFill>
              </a:rPr>
              <a:t> door de </a:t>
            </a:r>
            <a:r>
              <a:rPr lang="en-GB" sz="1600" dirty="0" err="1">
                <a:solidFill>
                  <a:srgbClr val="FFFFFF"/>
                </a:solidFill>
              </a:rPr>
              <a:t>internationale</a:t>
            </a:r>
            <a:r>
              <a:rPr lang="en-GB" sz="1600" dirty="0">
                <a:solidFill>
                  <a:srgbClr val="FFFFFF"/>
                </a:solidFill>
              </a:rPr>
              <a:t> </a:t>
            </a:r>
            <a:r>
              <a:rPr lang="en-GB" sz="1600" dirty="0" err="1">
                <a:solidFill>
                  <a:srgbClr val="FFFFFF"/>
                </a:solidFill>
              </a:rPr>
              <a:t>gemeenschap</a:t>
            </a:r>
            <a:r>
              <a:rPr lang="en-GB" sz="1600" dirty="0">
                <a:solidFill>
                  <a:srgbClr val="FFFFFF"/>
                </a:solidFill>
              </a:rPr>
              <a:t>” (2268-2269)</a:t>
            </a:r>
            <a:endParaRPr lang="fr-BE" sz="1600" dirty="0">
              <a:solidFill>
                <a:srgbClr val="FFFFFF"/>
              </a:solidFill>
            </a:endParaRPr>
          </a:p>
          <a:p>
            <a:r>
              <a:rPr lang="fr-FR" sz="1600" dirty="0">
                <a:solidFill>
                  <a:srgbClr val="FFFFFF"/>
                </a:solidFill>
              </a:rPr>
              <a:t>(…)</a:t>
            </a:r>
            <a:endParaRPr lang="fr-BE" sz="1600" dirty="0">
              <a:solidFill>
                <a:srgbClr val="FFFFFF"/>
              </a:solidFill>
            </a:endParaRPr>
          </a:p>
          <a:p>
            <a:r>
              <a:rPr lang="fr-FR" sz="1600" dirty="0">
                <a:solidFill>
                  <a:srgbClr val="FFFFFF"/>
                </a:solidFill>
              </a:rPr>
              <a:t>L6 : “</a:t>
            </a:r>
            <a:r>
              <a:rPr lang="fr-FR" sz="1600" dirty="0" err="1">
                <a:solidFill>
                  <a:srgbClr val="FFFFFF"/>
                </a:solidFill>
              </a:rPr>
              <a:t>een</a:t>
            </a:r>
            <a:r>
              <a:rPr lang="fr-FR" sz="1600" dirty="0">
                <a:solidFill>
                  <a:srgbClr val="FFFFFF"/>
                </a:solidFill>
              </a:rPr>
              <a:t> </a:t>
            </a:r>
            <a:r>
              <a:rPr lang="fr-FR" sz="1600" i="1" dirty="0" err="1">
                <a:solidFill>
                  <a:srgbClr val="FFFFFF"/>
                </a:solidFill>
              </a:rPr>
              <a:t>gearrangeerd</a:t>
            </a:r>
            <a:r>
              <a:rPr lang="fr-FR" sz="1600" i="1" dirty="0">
                <a:solidFill>
                  <a:srgbClr val="FFFFFF"/>
                </a:solidFill>
              </a:rPr>
              <a:t> </a:t>
            </a:r>
            <a:r>
              <a:rPr lang="fr-FR" sz="1600" i="1" dirty="0" err="1">
                <a:solidFill>
                  <a:srgbClr val="FFFFFF"/>
                </a:solidFill>
              </a:rPr>
              <a:t>huwelijk</a:t>
            </a:r>
            <a:r>
              <a:rPr lang="fr-FR" sz="1600" dirty="0">
                <a:solidFill>
                  <a:srgbClr val="FFFFFF"/>
                </a:solidFill>
              </a:rPr>
              <a:t> kan </a:t>
            </a:r>
            <a:r>
              <a:rPr lang="fr-FR" sz="1600" dirty="0" err="1">
                <a:solidFill>
                  <a:srgbClr val="FFFFFF"/>
                </a:solidFill>
              </a:rPr>
              <a:t>ook</a:t>
            </a:r>
            <a:r>
              <a:rPr lang="fr-FR" sz="1600" dirty="0">
                <a:solidFill>
                  <a:srgbClr val="FFFFFF"/>
                </a:solidFill>
              </a:rPr>
              <a:t> </a:t>
            </a:r>
            <a:r>
              <a:rPr lang="fr-FR" sz="1600" dirty="0" err="1">
                <a:solidFill>
                  <a:srgbClr val="FFFFFF"/>
                </a:solidFill>
              </a:rPr>
              <a:t>ontbonden</a:t>
            </a:r>
            <a:r>
              <a:rPr lang="fr-FR" sz="1600" dirty="0">
                <a:solidFill>
                  <a:srgbClr val="FFFFFF"/>
                </a:solidFill>
              </a:rPr>
              <a:t> </a:t>
            </a:r>
            <a:r>
              <a:rPr lang="fr-FR" sz="1600" dirty="0" err="1">
                <a:solidFill>
                  <a:srgbClr val="FFFFFF"/>
                </a:solidFill>
              </a:rPr>
              <a:t>worden</a:t>
            </a:r>
            <a:r>
              <a:rPr lang="fr-FR" sz="1600" dirty="0">
                <a:solidFill>
                  <a:srgbClr val="FFFFFF"/>
                </a:solidFill>
              </a:rPr>
              <a:t>, </a:t>
            </a:r>
            <a:r>
              <a:rPr lang="fr-FR" sz="1600" dirty="0" err="1">
                <a:solidFill>
                  <a:srgbClr val="FFFFFF"/>
                </a:solidFill>
              </a:rPr>
              <a:t>zo</a:t>
            </a:r>
            <a:r>
              <a:rPr lang="fr-FR" sz="1600" dirty="0">
                <a:solidFill>
                  <a:srgbClr val="FFFFFF"/>
                </a:solidFill>
              </a:rPr>
              <a:t> </a:t>
            </a:r>
            <a:r>
              <a:rPr lang="fr-FR" sz="1600" dirty="0" err="1">
                <a:solidFill>
                  <a:srgbClr val="FFFFFF"/>
                </a:solidFill>
              </a:rPr>
              <a:t>moeilijk</a:t>
            </a:r>
            <a:r>
              <a:rPr lang="fr-FR" sz="1600" dirty="0">
                <a:solidFill>
                  <a:srgbClr val="FFFFFF"/>
                </a:solidFill>
              </a:rPr>
              <a:t> </a:t>
            </a:r>
            <a:r>
              <a:rPr lang="fr-FR" sz="1600" dirty="0" err="1">
                <a:solidFill>
                  <a:srgbClr val="FFFFFF"/>
                </a:solidFill>
              </a:rPr>
              <a:t>is</a:t>
            </a:r>
            <a:r>
              <a:rPr lang="fr-FR" sz="1600" dirty="0">
                <a:solidFill>
                  <a:srgbClr val="FFFFFF"/>
                </a:solidFill>
              </a:rPr>
              <a:t> </a:t>
            </a:r>
            <a:r>
              <a:rPr lang="fr-FR" sz="1600" dirty="0" err="1">
                <a:solidFill>
                  <a:srgbClr val="FFFFFF"/>
                </a:solidFill>
              </a:rPr>
              <a:t>dat</a:t>
            </a:r>
            <a:r>
              <a:rPr lang="fr-FR" sz="1600" dirty="0">
                <a:solidFill>
                  <a:srgbClr val="FFFFFF"/>
                </a:solidFill>
              </a:rPr>
              <a:t> </a:t>
            </a:r>
            <a:r>
              <a:rPr lang="fr-FR" sz="1600" dirty="0" err="1">
                <a:solidFill>
                  <a:srgbClr val="FFFFFF"/>
                </a:solidFill>
              </a:rPr>
              <a:t>allemaal</a:t>
            </a:r>
            <a:r>
              <a:rPr lang="fr-FR" sz="1600" dirty="0">
                <a:solidFill>
                  <a:srgbClr val="FFFFFF"/>
                </a:solidFill>
              </a:rPr>
              <a:t> niet. </a:t>
            </a:r>
            <a:r>
              <a:rPr lang="en-GB" sz="1600" dirty="0">
                <a:solidFill>
                  <a:srgbClr val="FFFFFF"/>
                </a:solidFill>
              </a:rPr>
              <a:t>Het </a:t>
            </a:r>
            <a:r>
              <a:rPr lang="en-GB" sz="1600" dirty="0" err="1">
                <a:solidFill>
                  <a:srgbClr val="FFFFFF"/>
                </a:solidFill>
              </a:rPr>
              <a:t>moet</a:t>
            </a:r>
            <a:r>
              <a:rPr lang="en-GB" sz="1600" dirty="0">
                <a:solidFill>
                  <a:srgbClr val="FFFFFF"/>
                </a:solidFill>
              </a:rPr>
              <a:t> </a:t>
            </a:r>
            <a:r>
              <a:rPr lang="en-GB" sz="1600" dirty="0" err="1">
                <a:solidFill>
                  <a:srgbClr val="FFFFFF"/>
                </a:solidFill>
              </a:rPr>
              <a:t>gewoon</a:t>
            </a:r>
            <a:r>
              <a:rPr lang="en-GB" sz="1600" dirty="0">
                <a:solidFill>
                  <a:srgbClr val="FFFFFF"/>
                </a:solidFill>
              </a:rPr>
              <a:t> </a:t>
            </a:r>
            <a:r>
              <a:rPr lang="en-GB" sz="1600" dirty="0" err="1">
                <a:solidFill>
                  <a:srgbClr val="FFFFFF"/>
                </a:solidFill>
              </a:rPr>
              <a:t>erkend</a:t>
            </a:r>
            <a:r>
              <a:rPr lang="en-GB" sz="1600" dirty="0">
                <a:solidFill>
                  <a:srgbClr val="FFFFFF"/>
                </a:solidFill>
              </a:rPr>
              <a:t> </a:t>
            </a:r>
            <a:r>
              <a:rPr lang="en-GB" sz="1600" dirty="0" err="1">
                <a:solidFill>
                  <a:srgbClr val="FFFFFF"/>
                </a:solidFill>
              </a:rPr>
              <a:t>worden</a:t>
            </a:r>
            <a:r>
              <a:rPr lang="en-GB" sz="1600" dirty="0">
                <a:solidFill>
                  <a:srgbClr val="FFFFFF"/>
                </a:solidFill>
              </a:rPr>
              <a:t> door de </a:t>
            </a:r>
            <a:r>
              <a:rPr lang="en-GB" sz="1600" dirty="0" err="1">
                <a:solidFill>
                  <a:srgbClr val="FFFFFF"/>
                </a:solidFill>
              </a:rPr>
              <a:t>internationale</a:t>
            </a:r>
            <a:r>
              <a:rPr lang="en-GB" sz="1600" dirty="0">
                <a:solidFill>
                  <a:srgbClr val="FFFFFF"/>
                </a:solidFill>
              </a:rPr>
              <a:t> </a:t>
            </a:r>
            <a:r>
              <a:rPr lang="en-GB" sz="1600" dirty="0" err="1">
                <a:solidFill>
                  <a:srgbClr val="FFFFFF"/>
                </a:solidFill>
              </a:rPr>
              <a:t>gemeenschap</a:t>
            </a:r>
            <a:r>
              <a:rPr lang="en-GB" sz="1600" dirty="0">
                <a:solidFill>
                  <a:srgbClr val="FFFFFF"/>
                </a:solidFill>
              </a:rPr>
              <a:t>.” (2279-2280)</a:t>
            </a:r>
            <a:endParaRPr lang="fr-BE" sz="1600" dirty="0">
              <a:solidFill>
                <a:srgbClr val="FFFFFF"/>
              </a:solidFill>
            </a:endParaRPr>
          </a:p>
          <a:p>
            <a:r>
              <a:rPr lang="de-DE" sz="1600" dirty="0">
                <a:solidFill>
                  <a:srgbClr val="FFFFFF"/>
                </a:solidFill>
              </a:rPr>
              <a:t>L2 : “ja </a:t>
            </a:r>
            <a:r>
              <a:rPr lang="de-DE" sz="1600" dirty="0" err="1">
                <a:solidFill>
                  <a:srgbClr val="FFFFFF"/>
                </a:solidFill>
              </a:rPr>
              <a:t>maar</a:t>
            </a:r>
            <a:r>
              <a:rPr lang="de-DE" sz="1600" dirty="0">
                <a:solidFill>
                  <a:srgbClr val="FFFFFF"/>
                </a:solidFill>
              </a:rPr>
              <a:t> </a:t>
            </a:r>
            <a:r>
              <a:rPr lang="de-DE" sz="1600" dirty="0" err="1">
                <a:solidFill>
                  <a:srgbClr val="FFFFFF"/>
                </a:solidFill>
              </a:rPr>
              <a:t>dat</a:t>
            </a:r>
            <a:r>
              <a:rPr lang="de-DE" sz="1600" dirty="0">
                <a:solidFill>
                  <a:srgbClr val="FFFFFF"/>
                </a:solidFill>
              </a:rPr>
              <a:t> </a:t>
            </a:r>
            <a:r>
              <a:rPr lang="de-DE" sz="1600" i="1" dirty="0" err="1">
                <a:solidFill>
                  <a:srgbClr val="FFFFFF"/>
                </a:solidFill>
              </a:rPr>
              <a:t>is</a:t>
            </a:r>
            <a:r>
              <a:rPr lang="de-DE" sz="1600" i="1" dirty="0">
                <a:solidFill>
                  <a:srgbClr val="FFFFFF"/>
                </a:solidFill>
              </a:rPr>
              <a:t> </a:t>
            </a:r>
            <a:r>
              <a:rPr lang="de-DE" sz="1600" i="1" dirty="0" err="1">
                <a:solidFill>
                  <a:srgbClr val="FFFFFF"/>
                </a:solidFill>
              </a:rPr>
              <a:t>getrouwd</a:t>
            </a:r>
            <a:r>
              <a:rPr lang="de-DE" sz="1600" i="1" dirty="0">
                <a:solidFill>
                  <a:srgbClr val="FFFFFF"/>
                </a:solidFill>
              </a:rPr>
              <a:t> </a:t>
            </a:r>
            <a:r>
              <a:rPr lang="de-DE" sz="1600" i="1" dirty="0" err="1">
                <a:solidFill>
                  <a:srgbClr val="FFFFFF"/>
                </a:solidFill>
              </a:rPr>
              <a:t>voor</a:t>
            </a:r>
            <a:r>
              <a:rPr lang="de-DE" sz="1600" i="1" dirty="0">
                <a:solidFill>
                  <a:srgbClr val="FFFFFF"/>
                </a:solidFill>
              </a:rPr>
              <a:t> </a:t>
            </a:r>
            <a:r>
              <a:rPr lang="de-DE" sz="1600" i="1" dirty="0" err="1">
                <a:solidFill>
                  <a:srgbClr val="FFFFFF"/>
                </a:solidFill>
              </a:rPr>
              <a:t>goede</a:t>
            </a:r>
            <a:r>
              <a:rPr lang="de-DE" sz="1600" i="1" dirty="0">
                <a:solidFill>
                  <a:srgbClr val="FFFFFF"/>
                </a:solidFill>
              </a:rPr>
              <a:t> en </a:t>
            </a:r>
            <a:r>
              <a:rPr lang="de-DE" sz="1600" i="1" dirty="0" err="1">
                <a:solidFill>
                  <a:srgbClr val="FFFFFF"/>
                </a:solidFill>
              </a:rPr>
              <a:t>kwade</a:t>
            </a:r>
            <a:r>
              <a:rPr lang="de-DE" sz="1600" i="1" dirty="0">
                <a:solidFill>
                  <a:srgbClr val="FFFFFF"/>
                </a:solidFill>
              </a:rPr>
              <a:t> </a:t>
            </a:r>
            <a:r>
              <a:rPr lang="de-DE" sz="1600" i="1" dirty="0" err="1">
                <a:solidFill>
                  <a:srgbClr val="FFFFFF"/>
                </a:solidFill>
              </a:rPr>
              <a:t>dagen</a:t>
            </a:r>
            <a:r>
              <a:rPr lang="de-DE" sz="1600" i="1" dirty="0">
                <a:solidFill>
                  <a:srgbClr val="FFFFFF"/>
                </a:solidFill>
              </a:rPr>
              <a:t> </a:t>
            </a:r>
            <a:r>
              <a:rPr lang="de-DE" sz="1600" dirty="0">
                <a:solidFill>
                  <a:srgbClr val="FFFFFF"/>
                </a:solidFill>
              </a:rPr>
              <a:t>en </a:t>
            </a:r>
            <a:r>
              <a:rPr lang="de-DE" sz="1600" dirty="0" err="1">
                <a:solidFill>
                  <a:srgbClr val="FFFFFF"/>
                </a:solidFill>
              </a:rPr>
              <a:t>wij</a:t>
            </a:r>
            <a:r>
              <a:rPr lang="de-DE" sz="1600" dirty="0">
                <a:solidFill>
                  <a:srgbClr val="FFFFFF"/>
                </a:solidFill>
              </a:rPr>
              <a:t> </a:t>
            </a:r>
            <a:r>
              <a:rPr lang="de-DE" sz="1600" dirty="0" err="1">
                <a:solidFill>
                  <a:srgbClr val="FFFFFF"/>
                </a:solidFill>
              </a:rPr>
              <a:t>zijn</a:t>
            </a:r>
            <a:r>
              <a:rPr lang="de-DE" sz="1600" dirty="0">
                <a:solidFill>
                  <a:srgbClr val="FFFFFF"/>
                </a:solidFill>
              </a:rPr>
              <a:t> nu in </a:t>
            </a:r>
            <a:r>
              <a:rPr lang="de-DE" sz="1600" dirty="0" err="1">
                <a:solidFill>
                  <a:srgbClr val="FFFFFF"/>
                </a:solidFill>
              </a:rPr>
              <a:t>kwade</a:t>
            </a:r>
            <a:r>
              <a:rPr lang="de-DE" sz="1600" dirty="0">
                <a:solidFill>
                  <a:srgbClr val="FFFFFF"/>
                </a:solidFill>
              </a:rPr>
              <a:t> </a:t>
            </a:r>
            <a:r>
              <a:rPr lang="de-DE" sz="1600" dirty="0" err="1">
                <a:solidFill>
                  <a:srgbClr val="FFFFFF"/>
                </a:solidFill>
              </a:rPr>
              <a:t>dagen</a:t>
            </a:r>
            <a:r>
              <a:rPr lang="de-DE" sz="1600" dirty="0">
                <a:solidFill>
                  <a:srgbClr val="FFFFFF"/>
                </a:solidFill>
              </a:rPr>
              <a:t>.” </a:t>
            </a:r>
            <a:r>
              <a:rPr lang="en-GB" sz="1600" dirty="0">
                <a:solidFill>
                  <a:srgbClr val="FFFFFF"/>
                </a:solidFill>
              </a:rPr>
              <a:t>(2281-2282)</a:t>
            </a:r>
            <a:endParaRPr lang="fr-BE" sz="1600" dirty="0">
              <a:solidFill>
                <a:srgbClr val="FFFFFF"/>
              </a:solidFill>
            </a:endParaRPr>
          </a:p>
          <a:p>
            <a:r>
              <a:rPr lang="de-DE" sz="1600" dirty="0">
                <a:solidFill>
                  <a:srgbClr val="FFFFFF"/>
                </a:solidFill>
              </a:rPr>
              <a:t>L6 : “</a:t>
            </a:r>
            <a:r>
              <a:rPr lang="de-DE" sz="1600" dirty="0" err="1">
                <a:solidFill>
                  <a:srgbClr val="FFFFFF"/>
                </a:solidFill>
              </a:rPr>
              <a:t>maar</a:t>
            </a:r>
            <a:r>
              <a:rPr lang="de-DE" sz="1600" dirty="0">
                <a:solidFill>
                  <a:srgbClr val="FFFFFF"/>
                </a:solidFill>
              </a:rPr>
              <a:t> </a:t>
            </a:r>
            <a:r>
              <a:rPr lang="de-DE" sz="1600" dirty="0" err="1">
                <a:solidFill>
                  <a:srgbClr val="FFFFFF"/>
                </a:solidFill>
              </a:rPr>
              <a:t>bij</a:t>
            </a:r>
            <a:r>
              <a:rPr lang="de-DE" sz="1600" dirty="0">
                <a:solidFill>
                  <a:srgbClr val="FFFFFF"/>
                </a:solidFill>
              </a:rPr>
              <a:t> </a:t>
            </a:r>
            <a:r>
              <a:rPr lang="de-DE" sz="1600" dirty="0" err="1">
                <a:solidFill>
                  <a:srgbClr val="FFFFFF"/>
                </a:solidFill>
              </a:rPr>
              <a:t>een</a:t>
            </a:r>
            <a:r>
              <a:rPr lang="de-DE" sz="1600" dirty="0">
                <a:solidFill>
                  <a:srgbClr val="FFFFFF"/>
                </a:solidFill>
              </a:rPr>
              <a:t> </a:t>
            </a:r>
            <a:r>
              <a:rPr lang="de-DE" sz="1600" i="1" dirty="0" err="1">
                <a:solidFill>
                  <a:srgbClr val="FFFFFF"/>
                </a:solidFill>
              </a:rPr>
              <a:t>gearrangeerd</a:t>
            </a:r>
            <a:r>
              <a:rPr lang="de-DE" sz="1600" i="1" dirty="0">
                <a:solidFill>
                  <a:srgbClr val="FFFFFF"/>
                </a:solidFill>
              </a:rPr>
              <a:t> </a:t>
            </a:r>
            <a:r>
              <a:rPr lang="de-DE" sz="1600" i="1" dirty="0" err="1">
                <a:solidFill>
                  <a:srgbClr val="FFFFFF"/>
                </a:solidFill>
              </a:rPr>
              <a:t>huwelijk</a:t>
            </a:r>
            <a:r>
              <a:rPr lang="de-DE" sz="1600" dirty="0">
                <a:solidFill>
                  <a:srgbClr val="FFFFFF"/>
                </a:solidFill>
              </a:rPr>
              <a:t> </a:t>
            </a:r>
            <a:r>
              <a:rPr lang="de-DE" sz="1600" dirty="0" err="1">
                <a:solidFill>
                  <a:srgbClr val="FFFFFF"/>
                </a:solidFill>
              </a:rPr>
              <a:t>is</a:t>
            </a:r>
            <a:r>
              <a:rPr lang="de-DE" sz="1600" dirty="0">
                <a:solidFill>
                  <a:srgbClr val="FFFFFF"/>
                </a:solidFill>
              </a:rPr>
              <a:t> </a:t>
            </a:r>
            <a:r>
              <a:rPr lang="de-DE" sz="1600" dirty="0" err="1">
                <a:solidFill>
                  <a:srgbClr val="FFFFFF"/>
                </a:solidFill>
              </a:rPr>
              <a:t>het</a:t>
            </a:r>
            <a:r>
              <a:rPr lang="de-DE" sz="1600" dirty="0">
                <a:solidFill>
                  <a:srgbClr val="FFFFFF"/>
                </a:solidFill>
              </a:rPr>
              <a:t> </a:t>
            </a:r>
            <a:r>
              <a:rPr lang="de-DE" sz="1600" dirty="0" err="1">
                <a:solidFill>
                  <a:srgbClr val="FFFFFF"/>
                </a:solidFill>
              </a:rPr>
              <a:t>niet</a:t>
            </a:r>
            <a:r>
              <a:rPr lang="de-DE" sz="1600" dirty="0">
                <a:solidFill>
                  <a:srgbClr val="FFFFFF"/>
                </a:solidFill>
              </a:rPr>
              <a:t> </a:t>
            </a:r>
            <a:r>
              <a:rPr lang="de-DE" sz="1600" i="1" dirty="0">
                <a:solidFill>
                  <a:srgbClr val="FFFFFF"/>
                </a:solidFill>
              </a:rPr>
              <a:t>in </a:t>
            </a:r>
            <a:r>
              <a:rPr lang="de-DE" sz="1600" i="1" dirty="0" err="1">
                <a:solidFill>
                  <a:srgbClr val="FFFFFF"/>
                </a:solidFill>
              </a:rPr>
              <a:t>goede</a:t>
            </a:r>
            <a:r>
              <a:rPr lang="de-DE" sz="1600" i="1" dirty="0">
                <a:solidFill>
                  <a:srgbClr val="FFFFFF"/>
                </a:solidFill>
              </a:rPr>
              <a:t> en </a:t>
            </a:r>
            <a:r>
              <a:rPr lang="de-DE" sz="1600" i="1" dirty="0" err="1">
                <a:solidFill>
                  <a:srgbClr val="FFFFFF"/>
                </a:solidFill>
              </a:rPr>
              <a:t>kwade</a:t>
            </a:r>
            <a:r>
              <a:rPr lang="de-DE" sz="1600" i="1" dirty="0">
                <a:solidFill>
                  <a:srgbClr val="FFFFFF"/>
                </a:solidFill>
              </a:rPr>
              <a:t> </a:t>
            </a:r>
            <a:r>
              <a:rPr lang="de-DE" sz="1600" i="1" dirty="0" err="1">
                <a:solidFill>
                  <a:srgbClr val="FFFFFF"/>
                </a:solidFill>
              </a:rPr>
              <a:t>dagen</a:t>
            </a:r>
            <a:r>
              <a:rPr lang="de-DE" sz="1600" dirty="0">
                <a:solidFill>
                  <a:srgbClr val="FFFFFF"/>
                </a:solidFill>
              </a:rPr>
              <a:t> </a:t>
            </a:r>
            <a:r>
              <a:rPr lang="de-DE" sz="1600" dirty="0" err="1">
                <a:solidFill>
                  <a:srgbClr val="FFFFFF"/>
                </a:solidFill>
              </a:rPr>
              <a:t>vrijwillig</a:t>
            </a:r>
            <a:r>
              <a:rPr lang="de-DE" sz="1600" dirty="0">
                <a:solidFill>
                  <a:srgbClr val="FFFFFF"/>
                </a:solidFill>
              </a:rPr>
              <a:t>, </a:t>
            </a:r>
            <a:r>
              <a:rPr lang="de-DE" sz="1600" dirty="0" err="1">
                <a:solidFill>
                  <a:srgbClr val="FFFFFF"/>
                </a:solidFill>
              </a:rPr>
              <a:t>maar</a:t>
            </a:r>
            <a:r>
              <a:rPr lang="de-DE" sz="1600" dirty="0">
                <a:solidFill>
                  <a:srgbClr val="FFFFFF"/>
                </a:solidFill>
              </a:rPr>
              <a:t> </a:t>
            </a:r>
            <a:r>
              <a:rPr lang="de-DE" sz="1600" dirty="0" err="1">
                <a:solidFill>
                  <a:srgbClr val="FFFFFF"/>
                </a:solidFill>
              </a:rPr>
              <a:t>is</a:t>
            </a:r>
            <a:r>
              <a:rPr lang="de-DE" sz="1600" dirty="0">
                <a:solidFill>
                  <a:srgbClr val="FFFFFF"/>
                </a:solidFill>
              </a:rPr>
              <a:t> </a:t>
            </a:r>
            <a:r>
              <a:rPr lang="de-DE" sz="1600" dirty="0" err="1">
                <a:solidFill>
                  <a:srgbClr val="FFFFFF"/>
                </a:solidFill>
              </a:rPr>
              <a:t>het</a:t>
            </a:r>
            <a:r>
              <a:rPr lang="de-DE" sz="1600" dirty="0">
                <a:solidFill>
                  <a:srgbClr val="FFFFFF"/>
                </a:solidFill>
              </a:rPr>
              <a:t> </a:t>
            </a:r>
            <a:r>
              <a:rPr lang="de-DE" sz="1600" dirty="0" err="1">
                <a:solidFill>
                  <a:srgbClr val="FFFFFF"/>
                </a:solidFill>
              </a:rPr>
              <a:t>verplicht</a:t>
            </a:r>
            <a:r>
              <a:rPr lang="de-DE" sz="1600" dirty="0">
                <a:solidFill>
                  <a:srgbClr val="FFFFFF"/>
                </a:solidFill>
              </a:rPr>
              <a:t> in </a:t>
            </a:r>
            <a:r>
              <a:rPr lang="de-DE" sz="1600" i="1" dirty="0" err="1">
                <a:solidFill>
                  <a:srgbClr val="FFFFFF"/>
                </a:solidFill>
              </a:rPr>
              <a:t>kwade</a:t>
            </a:r>
            <a:r>
              <a:rPr lang="de-DE" sz="1600" dirty="0">
                <a:solidFill>
                  <a:srgbClr val="FFFFFF"/>
                </a:solidFill>
              </a:rPr>
              <a:t> </a:t>
            </a:r>
            <a:r>
              <a:rPr lang="de-DE" sz="1600" dirty="0" err="1">
                <a:solidFill>
                  <a:srgbClr val="FFFFFF"/>
                </a:solidFill>
              </a:rPr>
              <a:t>dagen</a:t>
            </a:r>
            <a:r>
              <a:rPr lang="de-DE" sz="1600" dirty="0">
                <a:solidFill>
                  <a:srgbClr val="FFFFFF"/>
                </a:solidFill>
              </a:rPr>
              <a:t>. (…) </a:t>
            </a:r>
            <a:r>
              <a:rPr lang="de-DE" sz="1600" dirty="0" err="1">
                <a:solidFill>
                  <a:srgbClr val="FFFFFF"/>
                </a:solidFill>
              </a:rPr>
              <a:t>ik</a:t>
            </a:r>
            <a:r>
              <a:rPr lang="de-DE" sz="1600" dirty="0">
                <a:solidFill>
                  <a:srgbClr val="FFFFFF"/>
                </a:solidFill>
              </a:rPr>
              <a:t> </a:t>
            </a:r>
            <a:r>
              <a:rPr lang="de-DE" sz="1600" dirty="0" err="1">
                <a:solidFill>
                  <a:srgbClr val="FFFFFF"/>
                </a:solidFill>
              </a:rPr>
              <a:t>hoop</a:t>
            </a:r>
            <a:r>
              <a:rPr lang="de-DE" sz="1600" dirty="0">
                <a:solidFill>
                  <a:srgbClr val="FFFFFF"/>
                </a:solidFill>
              </a:rPr>
              <a:t> </a:t>
            </a:r>
            <a:r>
              <a:rPr lang="de-DE" sz="1600" dirty="0" err="1">
                <a:solidFill>
                  <a:srgbClr val="FFFFFF"/>
                </a:solidFill>
              </a:rPr>
              <a:t>toch</a:t>
            </a:r>
            <a:r>
              <a:rPr lang="de-DE" sz="1600" dirty="0">
                <a:solidFill>
                  <a:srgbClr val="FFFFFF"/>
                </a:solidFill>
              </a:rPr>
              <a:t> </a:t>
            </a:r>
            <a:r>
              <a:rPr lang="de-DE" sz="1600" dirty="0" err="1">
                <a:solidFill>
                  <a:srgbClr val="FFFFFF"/>
                </a:solidFill>
              </a:rPr>
              <a:t>dat</a:t>
            </a:r>
            <a:r>
              <a:rPr lang="de-DE" sz="1600" dirty="0">
                <a:solidFill>
                  <a:srgbClr val="FFFFFF"/>
                </a:solidFill>
              </a:rPr>
              <a:t> </a:t>
            </a:r>
            <a:r>
              <a:rPr lang="de-DE" sz="1600" dirty="0" err="1">
                <a:solidFill>
                  <a:srgbClr val="FFFFFF"/>
                </a:solidFill>
              </a:rPr>
              <a:t>we</a:t>
            </a:r>
            <a:r>
              <a:rPr lang="de-DE" sz="1600" dirty="0">
                <a:solidFill>
                  <a:srgbClr val="FFFFFF"/>
                </a:solidFill>
              </a:rPr>
              <a:t> </a:t>
            </a:r>
            <a:r>
              <a:rPr lang="de-DE" sz="1600" dirty="0" err="1">
                <a:solidFill>
                  <a:srgbClr val="FFFFFF"/>
                </a:solidFill>
              </a:rPr>
              <a:t>zover</a:t>
            </a:r>
            <a:r>
              <a:rPr lang="de-DE" sz="1600" dirty="0">
                <a:solidFill>
                  <a:srgbClr val="FFFFFF"/>
                </a:solidFill>
              </a:rPr>
              <a:t> </a:t>
            </a:r>
            <a:r>
              <a:rPr lang="de-DE" sz="1600" dirty="0" err="1">
                <a:solidFill>
                  <a:srgbClr val="FFFFFF"/>
                </a:solidFill>
              </a:rPr>
              <a:t>zijn</a:t>
            </a:r>
            <a:r>
              <a:rPr lang="de-DE" sz="1600" dirty="0">
                <a:solidFill>
                  <a:srgbClr val="FFFFFF"/>
                </a:solidFill>
              </a:rPr>
              <a:t> </a:t>
            </a:r>
            <a:r>
              <a:rPr lang="de-DE" sz="1600" i="1" dirty="0" err="1">
                <a:solidFill>
                  <a:srgbClr val="FFFFFF"/>
                </a:solidFill>
              </a:rPr>
              <a:t>dat</a:t>
            </a:r>
            <a:r>
              <a:rPr lang="de-DE" sz="1600" i="1" dirty="0">
                <a:solidFill>
                  <a:srgbClr val="FFFFFF"/>
                </a:solidFill>
              </a:rPr>
              <a:t> </a:t>
            </a:r>
            <a:r>
              <a:rPr lang="de-DE" sz="1600" i="1" dirty="0" err="1">
                <a:solidFill>
                  <a:srgbClr val="FFFFFF"/>
                </a:solidFill>
              </a:rPr>
              <a:t>huwelijken</a:t>
            </a:r>
            <a:r>
              <a:rPr lang="de-DE" sz="1600" i="1" dirty="0">
                <a:solidFill>
                  <a:srgbClr val="FFFFFF"/>
                </a:solidFill>
              </a:rPr>
              <a:t> </a:t>
            </a:r>
            <a:r>
              <a:rPr lang="de-DE" sz="1600" i="1" dirty="0" err="1">
                <a:solidFill>
                  <a:srgbClr val="FFFFFF"/>
                </a:solidFill>
              </a:rPr>
              <a:t>niet</a:t>
            </a:r>
            <a:r>
              <a:rPr lang="de-DE" sz="1600" i="1" dirty="0">
                <a:solidFill>
                  <a:srgbClr val="FFFFFF"/>
                </a:solidFill>
              </a:rPr>
              <a:t> </a:t>
            </a:r>
            <a:r>
              <a:rPr lang="de-DE" sz="1600" i="1" dirty="0" err="1">
                <a:solidFill>
                  <a:srgbClr val="FFFFFF"/>
                </a:solidFill>
              </a:rPr>
              <a:t>meer</a:t>
            </a:r>
            <a:r>
              <a:rPr lang="de-DE" sz="1600" i="1" dirty="0">
                <a:solidFill>
                  <a:srgbClr val="FFFFFF"/>
                </a:solidFill>
              </a:rPr>
              <a:t> </a:t>
            </a:r>
            <a:r>
              <a:rPr lang="de-DE" sz="1600" i="1" dirty="0" err="1">
                <a:solidFill>
                  <a:srgbClr val="FFFFFF"/>
                </a:solidFill>
              </a:rPr>
              <a:t>verplicht</a:t>
            </a:r>
            <a:r>
              <a:rPr lang="de-DE" sz="1600" i="1" dirty="0">
                <a:solidFill>
                  <a:srgbClr val="FFFFFF"/>
                </a:solidFill>
              </a:rPr>
              <a:t> </a:t>
            </a:r>
            <a:r>
              <a:rPr lang="de-DE" sz="1600" dirty="0" err="1">
                <a:solidFill>
                  <a:srgbClr val="FFFFFF"/>
                </a:solidFill>
              </a:rPr>
              <a:t>zijn</a:t>
            </a:r>
            <a:r>
              <a:rPr lang="de-DE" sz="1600" dirty="0">
                <a:solidFill>
                  <a:srgbClr val="FFFFFF"/>
                </a:solidFill>
              </a:rPr>
              <a:t> </a:t>
            </a:r>
            <a:r>
              <a:rPr lang="de-DE" sz="1600" dirty="0" err="1">
                <a:solidFill>
                  <a:srgbClr val="FFFFFF"/>
                </a:solidFill>
              </a:rPr>
              <a:t>ofwel</a:t>
            </a:r>
            <a:r>
              <a:rPr lang="de-DE" sz="1600" dirty="0">
                <a:solidFill>
                  <a:srgbClr val="FFFFFF"/>
                </a:solidFill>
              </a:rPr>
              <a:t>? ” </a:t>
            </a:r>
            <a:r>
              <a:rPr lang="en-GB" sz="1600" dirty="0">
                <a:solidFill>
                  <a:srgbClr val="FFFFFF"/>
                </a:solidFill>
              </a:rPr>
              <a:t>(2283-2287)</a:t>
            </a:r>
            <a:endParaRPr lang="fr-BE" sz="1600" dirty="0">
              <a:solidFill>
                <a:srgbClr val="FFFFFF"/>
              </a:solidFill>
            </a:endParaRPr>
          </a:p>
        </p:txBody>
      </p:sp>
      <p:sp>
        <p:nvSpPr>
          <p:cNvPr id="8" name="ZoneTexte 7"/>
          <p:cNvSpPr txBox="1"/>
          <p:nvPr/>
        </p:nvSpPr>
        <p:spPr>
          <a:xfrm>
            <a:off x="4871441" y="6478228"/>
            <a:ext cx="3488788" cy="338554"/>
          </a:xfrm>
          <a:prstGeom prst="rect">
            <a:avLst/>
          </a:prstGeom>
          <a:noFill/>
        </p:spPr>
        <p:txBody>
          <a:bodyPr wrap="square" rtlCol="0">
            <a:spAutoFit/>
          </a:bodyPr>
          <a:lstStyle/>
          <a:p>
            <a:r>
              <a:rPr lang="fr-FR" sz="1600" dirty="0" err="1" smtClean="0"/>
              <a:t>From</a:t>
            </a:r>
            <a:r>
              <a:rPr lang="fr-FR" sz="1600" dirty="0" smtClean="0"/>
              <a:t> Perrez &amp; </a:t>
            </a:r>
            <a:r>
              <a:rPr lang="fr-FR" sz="1600" dirty="0" err="1" smtClean="0"/>
              <a:t>Reuchamps</a:t>
            </a:r>
            <a:r>
              <a:rPr lang="fr-FR" sz="1600" dirty="0" smtClean="0"/>
              <a:t> (to </a:t>
            </a:r>
            <a:r>
              <a:rPr lang="fr-FR" sz="1600" dirty="0" err="1" smtClean="0"/>
              <a:t>appear</a:t>
            </a:r>
            <a:r>
              <a:rPr lang="fr-FR" sz="1600" dirty="0" smtClean="0"/>
              <a:t>)</a:t>
            </a:r>
            <a:endParaRPr lang="fr-FR" sz="1600" dirty="0"/>
          </a:p>
        </p:txBody>
      </p:sp>
    </p:spTree>
    <p:extLst>
      <p:ext uri="{BB962C8B-B14F-4D97-AF65-F5344CB8AC3E}">
        <p14:creationId xmlns:p14="http://schemas.microsoft.com/office/powerpoint/2010/main" val="3640165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0000"/>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79515" y="3589566"/>
            <a:ext cx="8279275" cy="1470025"/>
          </a:xfrm>
        </p:spPr>
        <p:txBody>
          <a:bodyPr>
            <a:normAutofit fontScale="90000"/>
          </a:bodyPr>
          <a:lstStyle/>
          <a:p>
            <a:r>
              <a:rPr lang="en-US" sz="4000" b="1" dirty="0" smtClean="0">
                <a:solidFill>
                  <a:schemeClr val="accent2">
                    <a:lumMod val="75000"/>
                  </a:schemeClr>
                </a:solidFill>
                <a:latin typeface="Tetris Block Regular"/>
                <a:cs typeface="Tetris Block Regular"/>
              </a:rPr>
              <a:t>THANK YOU FOR</a:t>
            </a:r>
            <a:br>
              <a:rPr lang="en-US" sz="4000" b="1" dirty="0" smtClean="0">
                <a:solidFill>
                  <a:schemeClr val="accent2">
                    <a:lumMod val="75000"/>
                  </a:schemeClr>
                </a:solidFill>
                <a:latin typeface="Tetris Block Regular"/>
                <a:cs typeface="Tetris Block Regular"/>
              </a:rPr>
            </a:br>
            <a:r>
              <a:rPr lang="en-US" sz="4000" b="1" dirty="0">
                <a:solidFill>
                  <a:schemeClr val="accent2">
                    <a:lumMod val="75000"/>
                  </a:schemeClr>
                </a:solidFill>
                <a:latin typeface="Tetris Block Regular"/>
                <a:cs typeface="Tetris Block Regular"/>
              </a:rPr>
              <a:t/>
            </a:r>
            <a:br>
              <a:rPr lang="en-US" sz="4000" b="1" dirty="0">
                <a:solidFill>
                  <a:schemeClr val="accent2">
                    <a:lumMod val="75000"/>
                  </a:schemeClr>
                </a:solidFill>
                <a:latin typeface="Tetris Block Regular"/>
                <a:cs typeface="Tetris Block Regular"/>
              </a:rPr>
            </a:br>
            <a:r>
              <a:rPr lang="en-US" sz="4000" b="1" dirty="0" smtClean="0">
                <a:solidFill>
                  <a:schemeClr val="accent2">
                    <a:lumMod val="75000"/>
                  </a:schemeClr>
                </a:solidFill>
                <a:latin typeface="Tetris Block Regular"/>
                <a:cs typeface="Tetris Block Regular"/>
              </a:rPr>
              <a:t> YOUR</a:t>
            </a:r>
            <a:br>
              <a:rPr lang="en-US" sz="4000" b="1" dirty="0" smtClean="0">
                <a:solidFill>
                  <a:schemeClr val="accent2">
                    <a:lumMod val="75000"/>
                  </a:schemeClr>
                </a:solidFill>
                <a:latin typeface="Tetris Block Regular"/>
                <a:cs typeface="Tetris Block Regular"/>
              </a:rPr>
            </a:br>
            <a:r>
              <a:rPr lang="en-US" sz="4000" b="1" dirty="0">
                <a:solidFill>
                  <a:schemeClr val="accent2">
                    <a:lumMod val="75000"/>
                  </a:schemeClr>
                </a:solidFill>
                <a:latin typeface="Tetris Block Regular"/>
                <a:cs typeface="Tetris Block Regular"/>
              </a:rPr>
              <a:t/>
            </a:r>
            <a:br>
              <a:rPr lang="en-US" sz="4000" b="1" dirty="0">
                <a:solidFill>
                  <a:schemeClr val="accent2">
                    <a:lumMod val="75000"/>
                  </a:schemeClr>
                </a:solidFill>
                <a:latin typeface="Tetris Block Regular"/>
                <a:cs typeface="Tetris Block Regular"/>
              </a:rPr>
            </a:br>
            <a:r>
              <a:rPr lang="en-US" sz="4000" b="1" dirty="0" smtClean="0">
                <a:solidFill>
                  <a:schemeClr val="accent2">
                    <a:lumMod val="75000"/>
                  </a:schemeClr>
                </a:solidFill>
                <a:latin typeface="Tetris Block Regular"/>
                <a:cs typeface="Tetris Block Regular"/>
              </a:rPr>
              <a:t> ATTENTION</a:t>
            </a:r>
            <a:r>
              <a:rPr lang="en-US" sz="4000" b="1" dirty="0" smtClean="0">
                <a:solidFill>
                  <a:schemeClr val="accent2">
                    <a:lumMod val="75000"/>
                  </a:schemeClr>
                </a:solidFill>
              </a:rPr>
              <a:t> </a:t>
            </a: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a:solidFill>
                  <a:schemeClr val="tx2"/>
                </a:solidFill>
              </a:rPr>
              <a:t/>
            </a:r>
            <a:br>
              <a:rPr lang="en-US" b="1" dirty="0">
                <a:solidFill>
                  <a:schemeClr val="tx2"/>
                </a:solidFill>
              </a:rPr>
            </a:br>
            <a:r>
              <a:rPr lang="en-US" sz="2000" b="1" dirty="0" smtClean="0">
                <a:solidFill>
                  <a:schemeClr val="tx2"/>
                </a:solidFill>
                <a:latin typeface="Tetris Block Regular"/>
                <a:cs typeface="Tetris Block Regular"/>
                <a:hlinkClick r:id="rId3"/>
              </a:rPr>
              <a:t>Julien.Perrez@ulg.ac.be</a:t>
            </a:r>
            <a:r>
              <a:rPr lang="en-US" sz="2000" b="1" dirty="0" smtClean="0">
                <a:solidFill>
                  <a:schemeClr val="tx2"/>
                </a:solidFill>
                <a:latin typeface="Tetris Block Regular"/>
                <a:cs typeface="Tetris Block Regular"/>
              </a:rPr>
              <a:t> </a:t>
            </a:r>
            <a:r>
              <a:rPr lang="en-US" sz="2000" b="1" dirty="0" smtClean="0">
                <a:solidFill>
                  <a:schemeClr val="tx2"/>
                </a:solidFill>
                <a:latin typeface="Tetris Block Regular"/>
                <a:cs typeface="Tetris Block Regular"/>
                <a:hlinkClick r:id="rId4"/>
              </a:rPr>
              <a:t>Min.Reuchamps@uclouvain.be</a:t>
            </a:r>
            <a:r>
              <a:rPr lang="en-US" sz="2000" b="1" dirty="0" smtClean="0">
                <a:solidFill>
                  <a:schemeClr val="tx2"/>
                </a:solidFill>
                <a:latin typeface="Tetris Block Regular"/>
                <a:cs typeface="Tetris Block Regular"/>
              </a:rPr>
              <a:t> </a:t>
            </a:r>
            <a:br>
              <a:rPr lang="en-US" sz="2000" b="1" dirty="0" smtClean="0">
                <a:solidFill>
                  <a:schemeClr val="tx2"/>
                </a:solidFill>
                <a:latin typeface="Tetris Block Regular"/>
                <a:cs typeface="Tetris Block Regular"/>
              </a:rPr>
            </a:br>
            <a:endParaRPr lang="fr-FR" sz="2000" dirty="0">
              <a:solidFill>
                <a:schemeClr val="tx2"/>
              </a:solidFill>
              <a:latin typeface="Tetris Block Regular"/>
              <a:cs typeface="Tetris Block Regular"/>
            </a:endParaRPr>
          </a:p>
        </p:txBody>
      </p:sp>
    </p:spTree>
    <p:extLst>
      <p:ext uri="{BB962C8B-B14F-4D97-AF65-F5344CB8AC3E}">
        <p14:creationId xmlns:p14="http://schemas.microsoft.com/office/powerpoint/2010/main" val="12240306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64BE55-AEF4-AB43-B86B-7A5AF691B735}" type="slidenum">
              <a:rPr lang="fr-FR" smtClean="0"/>
              <a:t>9</a:t>
            </a:fld>
            <a:endParaRPr lang="fr-FR"/>
          </a:p>
        </p:txBody>
      </p:sp>
      <p:pic>
        <p:nvPicPr>
          <p:cNvPr id="3" name="Image 2" descr="9_mach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226976"/>
            <a:ext cx="2857500" cy="2857500"/>
          </a:xfrm>
          <a:prstGeom prst="rect">
            <a:avLst/>
          </a:prstGeom>
        </p:spPr>
      </p:pic>
      <p:pic>
        <p:nvPicPr>
          <p:cNvPr id="4" name="Image 3" descr="img23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73" y="2507701"/>
            <a:ext cx="5444596" cy="3848649"/>
          </a:xfrm>
          <a:prstGeom prst="rect">
            <a:avLst/>
          </a:prstGeom>
        </p:spPr>
      </p:pic>
      <p:sp>
        <p:nvSpPr>
          <p:cNvPr id="5" name="ZoneTexte 4"/>
          <p:cNvSpPr txBox="1"/>
          <p:nvPr/>
        </p:nvSpPr>
        <p:spPr>
          <a:xfrm>
            <a:off x="4871441" y="6478228"/>
            <a:ext cx="3488788" cy="338554"/>
          </a:xfrm>
          <a:prstGeom prst="rect">
            <a:avLst/>
          </a:prstGeom>
          <a:noFill/>
        </p:spPr>
        <p:txBody>
          <a:bodyPr wrap="square" rtlCol="0">
            <a:spAutoFit/>
          </a:bodyPr>
          <a:lstStyle/>
          <a:p>
            <a:r>
              <a:rPr lang="fr-FR" sz="1600" dirty="0" err="1" smtClean="0"/>
              <a:t>From</a:t>
            </a:r>
            <a:r>
              <a:rPr lang="fr-FR" sz="1600" dirty="0" smtClean="0"/>
              <a:t> Perrez &amp; </a:t>
            </a:r>
            <a:r>
              <a:rPr lang="fr-FR" sz="1600" dirty="0" err="1" smtClean="0"/>
              <a:t>Reuchamps</a:t>
            </a:r>
            <a:r>
              <a:rPr lang="fr-FR" sz="1600" dirty="0" smtClean="0"/>
              <a:t> (to </a:t>
            </a:r>
            <a:r>
              <a:rPr lang="fr-FR" sz="1600" dirty="0" err="1" smtClean="0"/>
              <a:t>appear</a:t>
            </a:r>
            <a:r>
              <a:rPr lang="fr-FR" sz="1600" dirty="0" smtClean="0"/>
              <a:t>)</a:t>
            </a:r>
            <a:endParaRPr lang="fr-FR" sz="1600" dirty="0"/>
          </a:p>
        </p:txBody>
      </p:sp>
      <p:sp>
        <p:nvSpPr>
          <p:cNvPr id="6" name="Rectangle 5"/>
          <p:cNvSpPr/>
          <p:nvPr/>
        </p:nvSpPr>
        <p:spPr>
          <a:xfrm>
            <a:off x="967656" y="915910"/>
            <a:ext cx="4572000" cy="1200329"/>
          </a:xfrm>
          <a:prstGeom prst="rect">
            <a:avLst/>
          </a:prstGeom>
          <a:solidFill>
            <a:schemeClr val="accent2">
              <a:lumMod val="75000"/>
              <a:alpha val="61000"/>
            </a:schemeClr>
          </a:solidFill>
        </p:spPr>
        <p:txBody>
          <a:bodyPr>
            <a:spAutoFit/>
          </a:bodyPr>
          <a:lstStyle/>
          <a:p>
            <a:pPr lvl="0"/>
            <a:r>
              <a:rPr lang="en-GB" dirty="0">
                <a:solidFill>
                  <a:srgbClr val="FFFFFF"/>
                </a:solidFill>
              </a:rPr>
              <a:t>Fr. </a:t>
            </a:r>
            <a:r>
              <a:rPr lang="en-GB" i="1" dirty="0">
                <a:solidFill>
                  <a:srgbClr val="FFFFFF"/>
                </a:solidFill>
              </a:rPr>
              <a:t>On a coupé le </a:t>
            </a:r>
            <a:r>
              <a:rPr lang="en-GB" i="1" dirty="0" err="1">
                <a:solidFill>
                  <a:srgbClr val="FFFFFF"/>
                </a:solidFill>
              </a:rPr>
              <a:t>citoyen</a:t>
            </a:r>
            <a:r>
              <a:rPr lang="en-GB" i="1" dirty="0">
                <a:solidFill>
                  <a:srgbClr val="FFFFFF"/>
                </a:solidFill>
              </a:rPr>
              <a:t> du</a:t>
            </a:r>
            <a:r>
              <a:rPr lang="en-GB" dirty="0">
                <a:solidFill>
                  <a:srgbClr val="FFFFFF"/>
                </a:solidFill>
              </a:rPr>
              <a:t> </a:t>
            </a:r>
            <a:r>
              <a:rPr lang="en-GB" dirty="0" err="1">
                <a:solidFill>
                  <a:srgbClr val="FFFFFF"/>
                </a:solidFill>
              </a:rPr>
              <a:t>fonctionnement</a:t>
            </a:r>
            <a:r>
              <a:rPr lang="en-GB" dirty="0">
                <a:solidFill>
                  <a:srgbClr val="FFFFFF"/>
                </a:solidFill>
              </a:rPr>
              <a:t> </a:t>
            </a:r>
            <a:r>
              <a:rPr lang="en-GB" i="1" dirty="0" err="1">
                <a:solidFill>
                  <a:srgbClr val="FFFFFF"/>
                </a:solidFill>
              </a:rPr>
              <a:t>d’</a:t>
            </a:r>
            <a:r>
              <a:rPr lang="en-GB" i="1" u="sng" dirty="0" err="1">
                <a:solidFill>
                  <a:srgbClr val="FFFFFF"/>
                </a:solidFill>
              </a:rPr>
              <a:t>une</a:t>
            </a:r>
            <a:r>
              <a:rPr lang="en-GB" i="1" u="sng" dirty="0">
                <a:solidFill>
                  <a:srgbClr val="FFFFFF"/>
                </a:solidFill>
              </a:rPr>
              <a:t> </a:t>
            </a:r>
            <a:r>
              <a:rPr lang="en-GB" i="1" u="sng" dirty="0" err="1">
                <a:solidFill>
                  <a:srgbClr val="FFFFFF"/>
                </a:solidFill>
              </a:rPr>
              <a:t>espèce</a:t>
            </a:r>
            <a:r>
              <a:rPr lang="en-GB" i="1" u="sng" dirty="0">
                <a:solidFill>
                  <a:srgbClr val="FFFFFF"/>
                </a:solidFill>
              </a:rPr>
              <a:t> de</a:t>
            </a:r>
            <a:r>
              <a:rPr lang="en-GB" i="1" dirty="0">
                <a:solidFill>
                  <a:srgbClr val="FFFFFF"/>
                </a:solidFill>
              </a:rPr>
              <a:t> </a:t>
            </a:r>
            <a:r>
              <a:rPr lang="en-GB" dirty="0" err="1">
                <a:solidFill>
                  <a:srgbClr val="FFFFFF"/>
                </a:solidFill>
              </a:rPr>
              <a:t>mécanisme</a:t>
            </a:r>
            <a:r>
              <a:rPr lang="en-GB" dirty="0">
                <a:solidFill>
                  <a:srgbClr val="FFFFFF"/>
                </a:solidFill>
              </a:rPr>
              <a:t>, </a:t>
            </a:r>
            <a:r>
              <a:rPr lang="en-GB" i="1" u="sng" dirty="0">
                <a:solidFill>
                  <a:srgbClr val="FFFFFF"/>
                </a:solidFill>
              </a:rPr>
              <a:t>de</a:t>
            </a:r>
            <a:r>
              <a:rPr lang="en-GB" dirty="0">
                <a:solidFill>
                  <a:srgbClr val="FFFFFF"/>
                </a:solidFill>
              </a:rPr>
              <a:t> </a:t>
            </a:r>
            <a:endParaRPr lang="fr-FR" dirty="0">
              <a:solidFill>
                <a:srgbClr val="FFFFFF"/>
              </a:solidFill>
            </a:endParaRPr>
          </a:p>
          <a:p>
            <a:r>
              <a:rPr lang="en-GB" dirty="0">
                <a:solidFill>
                  <a:srgbClr val="FFFFFF"/>
                </a:solidFill>
              </a:rPr>
              <a:t>machine </a:t>
            </a:r>
            <a:r>
              <a:rPr lang="en-GB" dirty="0" err="1">
                <a:solidFill>
                  <a:srgbClr val="FFFFFF"/>
                </a:solidFill>
              </a:rPr>
              <a:t>folle</a:t>
            </a:r>
            <a:r>
              <a:rPr lang="en-GB" dirty="0">
                <a:solidFill>
                  <a:srgbClr val="FFFFFF"/>
                </a:solidFill>
              </a:rPr>
              <a:t> </a:t>
            </a:r>
            <a:r>
              <a:rPr lang="en-GB" dirty="0" err="1">
                <a:solidFill>
                  <a:srgbClr val="FFFFFF"/>
                </a:solidFill>
              </a:rPr>
              <a:t>lancée</a:t>
            </a:r>
            <a:r>
              <a:rPr lang="en-GB" dirty="0">
                <a:solidFill>
                  <a:srgbClr val="FFFFFF"/>
                </a:solidFill>
              </a:rPr>
              <a:t> </a:t>
            </a:r>
            <a:r>
              <a:rPr lang="en-GB" dirty="0" err="1">
                <a:solidFill>
                  <a:srgbClr val="FFFFFF"/>
                </a:solidFill>
              </a:rPr>
              <a:t>sur</a:t>
            </a:r>
            <a:r>
              <a:rPr lang="en-GB" dirty="0">
                <a:solidFill>
                  <a:srgbClr val="FFFFFF"/>
                </a:solidFill>
              </a:rPr>
              <a:t> </a:t>
            </a:r>
            <a:r>
              <a:rPr lang="en-GB" dirty="0" err="1">
                <a:solidFill>
                  <a:srgbClr val="FFFFFF"/>
                </a:solidFill>
              </a:rPr>
              <a:t>elle-même</a:t>
            </a:r>
            <a:r>
              <a:rPr lang="en-GB" dirty="0">
                <a:solidFill>
                  <a:srgbClr val="FFFFFF"/>
                </a:solidFill>
              </a:rPr>
              <a:t>. (PBF, B8, 839-840)</a:t>
            </a:r>
            <a:endParaRPr lang="fr-FR" dirty="0">
              <a:solidFill>
                <a:srgbClr val="FFFFFF"/>
              </a:solidFill>
            </a:endParaRPr>
          </a:p>
        </p:txBody>
      </p:sp>
      <p:sp>
        <p:nvSpPr>
          <p:cNvPr id="7" name="Rectangle 6"/>
          <p:cNvSpPr/>
          <p:nvPr/>
        </p:nvSpPr>
        <p:spPr>
          <a:xfrm>
            <a:off x="6284309" y="3513886"/>
            <a:ext cx="2639079" cy="1477328"/>
          </a:xfrm>
          <a:prstGeom prst="rect">
            <a:avLst/>
          </a:prstGeom>
          <a:solidFill>
            <a:srgbClr val="E6BA42">
              <a:alpha val="61000"/>
            </a:srgbClr>
          </a:solidFill>
        </p:spPr>
        <p:txBody>
          <a:bodyPr wrap="square">
            <a:spAutoFit/>
          </a:bodyPr>
          <a:lstStyle/>
          <a:p>
            <a:pPr lvl="0"/>
            <a:r>
              <a:rPr lang="de-DE" dirty="0"/>
              <a:t>Du. “Maar </a:t>
            </a:r>
            <a:r>
              <a:rPr lang="de-DE" dirty="0" err="1"/>
              <a:t>ik</a:t>
            </a:r>
            <a:r>
              <a:rPr lang="de-DE" dirty="0"/>
              <a:t> denk </a:t>
            </a:r>
            <a:r>
              <a:rPr lang="de-DE" dirty="0" err="1"/>
              <a:t>dat</a:t>
            </a:r>
            <a:r>
              <a:rPr lang="de-DE" dirty="0"/>
              <a:t> je </a:t>
            </a:r>
            <a:r>
              <a:rPr lang="de-DE" dirty="0" err="1"/>
              <a:t>kunt</a:t>
            </a:r>
            <a:r>
              <a:rPr lang="de-DE" dirty="0"/>
              <a:t> </a:t>
            </a:r>
            <a:r>
              <a:rPr lang="de-DE" dirty="0" err="1"/>
              <a:t>concluderen</a:t>
            </a:r>
            <a:r>
              <a:rPr lang="de-DE" dirty="0"/>
              <a:t> </a:t>
            </a:r>
            <a:r>
              <a:rPr lang="de-DE" dirty="0" err="1"/>
              <a:t>dat</a:t>
            </a:r>
            <a:r>
              <a:rPr lang="de-DE" dirty="0"/>
              <a:t> </a:t>
            </a:r>
            <a:r>
              <a:rPr lang="de-DE" dirty="0" err="1"/>
              <a:t>het</a:t>
            </a:r>
            <a:r>
              <a:rPr lang="de-DE" dirty="0"/>
              <a:t> </a:t>
            </a:r>
            <a:r>
              <a:rPr lang="de-DE" dirty="0" err="1"/>
              <a:t>federalisme</a:t>
            </a:r>
            <a:r>
              <a:rPr lang="de-DE" dirty="0"/>
              <a:t> </a:t>
            </a:r>
            <a:r>
              <a:rPr lang="de-DE" dirty="0" err="1"/>
              <a:t>zoals</a:t>
            </a:r>
            <a:r>
              <a:rPr lang="de-DE" dirty="0"/>
              <a:t> </a:t>
            </a:r>
            <a:r>
              <a:rPr lang="de-DE" dirty="0" err="1"/>
              <a:t>het</a:t>
            </a:r>
            <a:r>
              <a:rPr lang="de-DE" dirty="0"/>
              <a:t> nu </a:t>
            </a:r>
            <a:r>
              <a:rPr lang="de-DE" dirty="0" err="1"/>
              <a:t>is</a:t>
            </a:r>
            <a:r>
              <a:rPr lang="de-DE" dirty="0"/>
              <a:t> </a:t>
            </a:r>
            <a:endParaRPr lang="fr-BE" dirty="0"/>
          </a:p>
          <a:p>
            <a:r>
              <a:rPr lang="de-DE" dirty="0" err="1"/>
              <a:t>dat</a:t>
            </a:r>
            <a:r>
              <a:rPr lang="de-DE" dirty="0"/>
              <a:t> </a:t>
            </a:r>
            <a:r>
              <a:rPr lang="de-DE" dirty="0" err="1"/>
              <a:t>het</a:t>
            </a:r>
            <a:r>
              <a:rPr lang="de-DE" dirty="0"/>
              <a:t> </a:t>
            </a:r>
            <a:r>
              <a:rPr lang="de-DE" dirty="0" err="1"/>
              <a:t>niet</a:t>
            </a:r>
            <a:r>
              <a:rPr lang="de-DE" dirty="0"/>
              <a:t> </a:t>
            </a:r>
            <a:r>
              <a:rPr lang="de-DE" i="1" dirty="0"/>
              <a:t>werkt</a:t>
            </a:r>
            <a:r>
              <a:rPr lang="de-DE" dirty="0"/>
              <a:t>” (PBN, N4, 3318-3319)</a:t>
            </a:r>
            <a:endParaRPr lang="fr-BE" dirty="0"/>
          </a:p>
        </p:txBody>
      </p:sp>
    </p:spTree>
    <p:extLst>
      <p:ext uri="{BB962C8B-B14F-4D97-AF65-F5344CB8AC3E}">
        <p14:creationId xmlns:p14="http://schemas.microsoft.com/office/powerpoint/2010/main" val="3779294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2754</TotalTime>
  <Words>8009</Words>
  <Application>Microsoft Macintosh PowerPoint</Application>
  <PresentationFormat>Présentation à l'écran (4:3)</PresentationFormat>
  <Paragraphs>677</Paragraphs>
  <Slides>80</Slides>
  <Notes>43</Notes>
  <HiddenSlides>25</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80</vt:i4>
      </vt:variant>
    </vt:vector>
  </HeadingPairs>
  <TitlesOfParts>
    <vt:vector size="82" baseType="lpstr">
      <vt:lpstr>Thème Office</vt:lpstr>
      <vt:lpstr>Document</vt:lpstr>
      <vt:lpstr>The “Belgian Tetris”:  Assessing the political impact of metaphors on citizens’ perception of Belgian federalism</vt:lpstr>
      <vt:lpstr>Introduction</vt:lpstr>
      <vt:lpstr>The political impact of metaphors?</vt:lpstr>
      <vt:lpstr>Présentation PowerPoint</vt:lpstr>
      <vt:lpstr>The political impact of metaphors?</vt:lpstr>
      <vt:lpstr>The political impact of metaphors?</vt:lpstr>
      <vt:lpstr>Présentation PowerPoint</vt:lpstr>
      <vt:lpstr>Présentation PowerPoint</vt:lpstr>
      <vt:lpstr>Présentation PowerPoint</vt:lpstr>
      <vt:lpstr>Présentation PowerPoint</vt:lpstr>
      <vt:lpstr>Experimental material - Image</vt:lpstr>
      <vt:lpstr>Experimental material - Text</vt:lpstr>
      <vt:lpstr>Présentation PowerPoint</vt:lpstr>
      <vt:lpstr>Présentation PowerPoint</vt:lpstr>
      <vt:lpstr>XP design</vt:lpstr>
      <vt:lpstr>Présentation PowerPoint</vt:lpstr>
      <vt:lpstr>Présentation PowerPoint</vt:lpstr>
      <vt:lpstr>Présentation PowerPoint</vt:lpstr>
      <vt:lpstr>XP design</vt:lpstr>
      <vt:lpstr>Participants</vt:lpstr>
      <vt:lpstr>Results</vt:lpstr>
      <vt:lpstr>Results</vt:lpstr>
      <vt:lpstr>Results</vt:lpstr>
      <vt:lpstr>General harvest – Political knowledge</vt:lpstr>
      <vt:lpstr>(1) Level of political knowledge</vt:lpstr>
      <vt:lpstr>Linguistic analysis</vt:lpstr>
      <vt:lpstr>Linguistic analysis</vt:lpstr>
      <vt:lpstr>General harvest – Free description task (pre-test) </vt:lpstr>
      <vt:lpstr>(2) Length of descriptions (pre-test)</vt:lpstr>
      <vt:lpstr>General harvest – Free description task (post-test) </vt:lpstr>
      <vt:lpstr>(2) Length of descriptions (pre+post)</vt:lpstr>
      <vt:lpstr>Linguistic analysis</vt:lpstr>
      <vt:lpstr>General harvest – Lexical influence (pre-test) </vt:lpstr>
      <vt:lpstr>(3) Lexical influence of the input (pre)</vt:lpstr>
      <vt:lpstr>General harvest – Lexical influence (post-test) </vt:lpstr>
      <vt:lpstr>(4) Lexical influence of the input (pre+ post)</vt:lpstr>
      <vt:lpstr>Linguistic analysis</vt:lpstr>
      <vt:lpstr>Linguistic analysis</vt:lpstr>
      <vt:lpstr>Linguistic analysis</vt:lpstr>
      <vt:lpstr>Présentation PowerPoint</vt:lpstr>
      <vt:lpstr>Présentation PowerPoint</vt:lpstr>
      <vt:lpstr>Présentation PowerPoint</vt:lpstr>
      <vt:lpstr>Présentation PowerPoint</vt:lpstr>
      <vt:lpstr>Deconstructing the Tetris</vt:lpstr>
      <vt:lpstr>Linguistic analysis</vt:lpstr>
      <vt:lpstr>Linguistic analysis</vt:lpstr>
      <vt:lpstr>Keyword analysis (pre-test)</vt:lpstr>
      <vt:lpstr>Keyword analysis (pre-test)</vt:lpstr>
      <vt:lpstr>Keyword analysis</vt:lpstr>
      <vt:lpstr>Keyword analysis (post-test)</vt:lpstr>
      <vt:lpstr>Linguistic analysis</vt:lpstr>
      <vt:lpstr>Linguistic analysis</vt:lpstr>
      <vt:lpstr>Linguistic analysis</vt:lpstr>
      <vt:lpstr>Onomasiological profiles</vt:lpstr>
      <vt:lpstr>Onomasiological profiles</vt:lpstr>
      <vt:lpstr>Onomasiological profiles</vt:lpstr>
      <vt:lpstr>Domain analysis (pre)</vt:lpstr>
      <vt:lpstr>Domain analysis (post)</vt:lpstr>
      <vt:lpstr>Linguistic analysis</vt:lpstr>
      <vt:lpstr>Political science analysis Free description task</vt:lpstr>
      <vt:lpstr>Political science analysis Free description task (pre-test)</vt:lpstr>
      <vt:lpstr>Présentation PowerPoint</vt:lpstr>
      <vt:lpstr>Political science analysis Free description task (post-test)</vt:lpstr>
      <vt:lpstr>Political science analysis Free description task – factor analysis</vt:lpstr>
      <vt:lpstr>Political science analysis Free description task – regression analysis</vt:lpstr>
      <vt:lpstr>Political science analysis Preferred distribution of powers</vt:lpstr>
      <vt:lpstr>Discussion </vt:lpstr>
      <vt:lpstr>Results</vt:lpstr>
      <vt:lpstr>Images analysis – Set-up</vt:lpstr>
      <vt:lpstr>Images analysis – Pre-test</vt:lpstr>
      <vt:lpstr>Images analysis – Pre-test</vt:lpstr>
      <vt:lpstr>Images analysis – Pre-test</vt:lpstr>
      <vt:lpstr>Images analysis – Post-test</vt:lpstr>
      <vt:lpstr>Conclusions</vt:lpstr>
      <vt:lpstr>Conclusions</vt:lpstr>
      <vt:lpstr>Discussion</vt:lpstr>
      <vt:lpstr>Discussion </vt:lpstr>
      <vt:lpstr>Discussion </vt:lpstr>
      <vt:lpstr>THANK YOU FOR   YOUR   ATTENTION    Julien.Perrez@ulg.ac.be Min.Reuchamps@uclouvain.be  </vt:lpstr>
      <vt:lpstr>THANK YOU FOR   YOUR   ATTENTION    Julien.Perrez@ulg.ac.be Min.Reuchamps@uclouvain.be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“Belgian Tetris”: assessing the political impact of metaphors on citizens’ perception of Belgian federalism</dc:title>
  <dc:creator>Min Reuchamps</dc:creator>
  <cp:lastModifiedBy>Julien Perrez</cp:lastModifiedBy>
  <cp:revision>115</cp:revision>
  <cp:lastPrinted>2014-12-10T13:27:30Z</cp:lastPrinted>
  <dcterms:created xsi:type="dcterms:W3CDTF">2014-05-14T08:08:52Z</dcterms:created>
  <dcterms:modified xsi:type="dcterms:W3CDTF">2014-12-11T15:50:59Z</dcterms:modified>
</cp:coreProperties>
</file>