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8"/>
  </p:notesMasterIdLst>
  <p:sldIdLst>
    <p:sldId id="256" r:id="rId2"/>
    <p:sldId id="283" r:id="rId3"/>
    <p:sldId id="291" r:id="rId4"/>
    <p:sldId id="282" r:id="rId5"/>
    <p:sldId id="372" r:id="rId6"/>
    <p:sldId id="377" r:id="rId7"/>
    <p:sldId id="383" r:id="rId8"/>
    <p:sldId id="378" r:id="rId9"/>
    <p:sldId id="260" r:id="rId10"/>
    <p:sldId id="341" r:id="rId11"/>
    <p:sldId id="344" r:id="rId12"/>
    <p:sldId id="293" r:id="rId13"/>
    <p:sldId id="261" r:id="rId14"/>
    <p:sldId id="395" r:id="rId15"/>
    <p:sldId id="350" r:id="rId16"/>
    <p:sldId id="351" r:id="rId17"/>
    <p:sldId id="379" r:id="rId18"/>
    <p:sldId id="352" r:id="rId19"/>
    <p:sldId id="339" r:id="rId20"/>
    <p:sldId id="338" r:id="rId21"/>
    <p:sldId id="389" r:id="rId22"/>
    <p:sldId id="390" r:id="rId23"/>
    <p:sldId id="392" r:id="rId24"/>
    <p:sldId id="299" r:id="rId25"/>
    <p:sldId id="303" r:id="rId26"/>
    <p:sldId id="304" r:id="rId27"/>
    <p:sldId id="302" r:id="rId28"/>
    <p:sldId id="294" r:id="rId29"/>
    <p:sldId id="262" r:id="rId30"/>
    <p:sldId id="312" r:id="rId31"/>
    <p:sldId id="318" r:id="rId32"/>
    <p:sldId id="319" r:id="rId33"/>
    <p:sldId id="296" r:id="rId34"/>
    <p:sldId id="264" r:id="rId35"/>
    <p:sldId id="265" r:id="rId36"/>
    <p:sldId id="266" r:id="rId37"/>
    <p:sldId id="322" r:id="rId38"/>
    <p:sldId id="290" r:id="rId39"/>
    <p:sldId id="385" r:id="rId40"/>
    <p:sldId id="362" r:id="rId41"/>
    <p:sldId id="386" r:id="rId42"/>
    <p:sldId id="384" r:id="rId43"/>
    <p:sldId id="356" r:id="rId44"/>
    <p:sldId id="358" r:id="rId45"/>
    <p:sldId id="359" r:id="rId46"/>
    <p:sldId id="39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280" autoAdjust="0"/>
    <p:restoredTop sz="88530" autoAdjust="0"/>
  </p:normalViewPr>
  <p:slideViewPr>
    <p:cSldViewPr>
      <p:cViewPr>
        <p:scale>
          <a:sx n="70" d="100"/>
          <a:sy n="70" d="100"/>
        </p:scale>
        <p:origin x="-115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C103B-4745-4354-83FD-BE798C84307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B8479-56F6-4DA9-BB8E-F6FE2C235F1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58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Good morning ladies and gentlemen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welcome to this </a:t>
            </a:r>
            <a:r>
              <a:rPr lang="en-US" dirty="0" err="1" smtClean="0"/>
              <a:t>presentenation</a:t>
            </a:r>
            <a:r>
              <a:rPr lang="en-US" dirty="0" smtClean="0"/>
              <a:t> about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Scroll expanders designed for a micro-solar ORC power plant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More precisely about variable wall thickness scroll expander 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Rémi</a:t>
            </a:r>
            <a:r>
              <a:rPr lang="en-US" dirty="0" smtClean="0"/>
              <a:t> DICKES – PhD Student from </a:t>
            </a:r>
            <a:r>
              <a:rPr lang="en-US" dirty="0" err="1" smtClean="0"/>
              <a:t>Ulg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Work </a:t>
            </a:r>
            <a:r>
              <a:rPr lang="en-US" dirty="0" smtClean="0">
                <a:sym typeface="Wingdings" pitchFamily="2" charset="2"/>
              </a:rPr>
              <a:t> partnership between the university of </a:t>
            </a:r>
            <a:r>
              <a:rPr lang="en-US" dirty="0" err="1" smtClean="0">
                <a:sym typeface="Wingdings" pitchFamily="2" charset="2"/>
              </a:rPr>
              <a:t>Liège</a:t>
            </a:r>
            <a:r>
              <a:rPr lang="en-US" dirty="0" smtClean="0">
                <a:sym typeface="Wingdings" pitchFamily="2" charset="2"/>
              </a:rPr>
              <a:t> and MIT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Secondly, IN PRACTICE, generally 2 expanders in series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Create architecture + 2 expansion stages on a single shaft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Only one generator </a:t>
            </a:r>
            <a:r>
              <a:rPr lang="en-US" dirty="0" smtClean="0">
                <a:sym typeface="Wingdings" pitchFamily="2" charset="2"/>
              </a:rPr>
              <a:t> single electric output + divide by 2 power electronics (-$)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Third reason: investigate variable wall thickness scroll geometries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Unlike commercialized scroll machine with constant wall thickness profile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Increase expansion device compactness </a:t>
            </a:r>
            <a:r>
              <a:rPr lang="en-US" dirty="0" smtClean="0">
                <a:sym typeface="Wingdings" pitchFamily="2" charset="2"/>
              </a:rPr>
              <a:t> reduce h/m losses inherent to the machine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/>
              <a:t>Measure compactness </a:t>
            </a:r>
            <a:r>
              <a:rPr lang="en-US" dirty="0" smtClean="0">
                <a:sym typeface="Wingdings" pitchFamily="2" charset="2"/>
              </a:rPr>
              <a:t> geometrical factor = CF + definition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Use geometrical parameter as a performance indicator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Assume CF proportional to </a:t>
            </a:r>
            <a:r>
              <a:rPr lang="en-US" dirty="0" err="1" smtClean="0">
                <a:sym typeface="Wingdings" pitchFamily="2" charset="2"/>
              </a:rPr>
              <a:t>eta_is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Let’s now talk about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process leading us to select optimal scroll geometries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for a particular µCSP application</a:t>
            </a:r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First step = define all expansion requirement </a:t>
            </a:r>
            <a:r>
              <a:rPr lang="en-US" dirty="0" smtClean="0">
                <a:sym typeface="Wingdings" pitchFamily="2" charset="2"/>
              </a:rPr>
              <a:t> fulfill production expectation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Realize by steady-state model  specify </a:t>
            </a:r>
            <a:r>
              <a:rPr lang="en-US" dirty="0" err="1" smtClean="0">
                <a:sym typeface="Wingdings" pitchFamily="2" charset="2"/>
              </a:rPr>
              <a:t>nominale</a:t>
            </a:r>
            <a:r>
              <a:rPr lang="en-US" dirty="0" smtClean="0">
                <a:sym typeface="Wingdings" pitchFamily="2" charset="2"/>
              </a:rPr>
              <a:t> operating conditions 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Temperature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Total output power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Working fluid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Etc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Provide </a:t>
            </a:r>
            <a:r>
              <a:rPr lang="en-US" dirty="0" err="1" smtClean="0"/>
              <a:t>rv</a:t>
            </a:r>
            <a:r>
              <a:rPr lang="en-US" dirty="0" smtClean="0"/>
              <a:t>, </a:t>
            </a:r>
            <a:r>
              <a:rPr lang="en-US" dirty="0" err="1" smtClean="0"/>
              <a:t>m_dot</a:t>
            </a:r>
            <a:r>
              <a:rPr lang="en-US" dirty="0" smtClean="0"/>
              <a:t>, </a:t>
            </a:r>
            <a:r>
              <a:rPr lang="en-US" dirty="0" err="1" smtClean="0"/>
              <a:t>V_in</a:t>
            </a:r>
            <a:r>
              <a:rPr lang="en-US" dirty="0" smtClean="0"/>
              <a:t> for both expansion stages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step:</a:t>
            </a:r>
          </a:p>
          <a:p>
            <a:endParaRPr lang="en-US" dirty="0" smtClean="0"/>
          </a:p>
          <a:p>
            <a:r>
              <a:rPr lang="en-US" dirty="0" smtClean="0"/>
              <a:t>Define</a:t>
            </a:r>
            <a:r>
              <a:rPr lang="en-US" baseline="0" dirty="0" smtClean="0"/>
              <a:t> minimum wall </a:t>
            </a:r>
            <a:r>
              <a:rPr lang="en-US" baseline="0" dirty="0" err="1" smtClean="0"/>
              <a:t>thikness</a:t>
            </a:r>
            <a:r>
              <a:rPr lang="en-US" baseline="0" dirty="0" smtClean="0"/>
              <a:t> requirement in order of our scroll geometry </a:t>
            </a:r>
            <a:r>
              <a:rPr lang="en-US" baseline="0" dirty="0" smtClean="0">
                <a:sym typeface="Wingdings" pitchFamily="2" charset="2"/>
              </a:rPr>
              <a:t> withstand pressure difference and avoid </a:t>
            </a:r>
            <a:r>
              <a:rPr lang="en-US" baseline="0" dirty="0" err="1" smtClean="0">
                <a:sym typeface="Wingdings" pitchFamily="2" charset="2"/>
              </a:rPr>
              <a:t>excessiv</a:t>
            </a:r>
            <a:r>
              <a:rPr lang="en-US" baseline="0" dirty="0" smtClean="0">
                <a:sym typeface="Wingdings" pitchFamily="2" charset="2"/>
              </a:rPr>
              <a:t> leakage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Knowing these data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Use 8 </a:t>
            </a:r>
            <a:r>
              <a:rPr lang="en-US" dirty="0" err="1" smtClean="0"/>
              <a:t>dimentionnal</a:t>
            </a:r>
            <a:r>
              <a:rPr lang="en-US" dirty="0" smtClean="0"/>
              <a:t> planar-curve frame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generate 26.000 scroll database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From database </a:t>
            </a:r>
            <a:r>
              <a:rPr lang="en-US" dirty="0" smtClean="0">
                <a:sym typeface="Wingdings" pitchFamily="2" charset="2"/>
              </a:rPr>
              <a:t> select geometries having correct </a:t>
            </a:r>
            <a:r>
              <a:rPr lang="en-US" dirty="0" err="1" smtClean="0">
                <a:sym typeface="Wingdings" pitchFamily="2" charset="2"/>
              </a:rPr>
              <a:t>rv</a:t>
            </a: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Rank selected candidates by decreasing CF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Use CF = performance indicator (CF prop eta)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example: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Increasing wall thickness geometries </a:t>
            </a:r>
            <a:r>
              <a:rPr lang="en-US" dirty="0" smtClean="0">
                <a:sym typeface="Wingdings" pitchFamily="2" charset="2"/>
              </a:rPr>
              <a:t> smallest </a:t>
            </a:r>
            <a:r>
              <a:rPr lang="en-US" dirty="0" err="1" smtClean="0">
                <a:sym typeface="Wingdings" pitchFamily="2" charset="2"/>
              </a:rPr>
              <a:t>compacity</a:t>
            </a:r>
            <a:r>
              <a:rPr lang="en-US" dirty="0" smtClean="0">
                <a:sym typeface="Wingdings" pitchFamily="2" charset="2"/>
              </a:rPr>
              <a:t>  smallest </a:t>
            </a:r>
            <a:r>
              <a:rPr lang="en-US" dirty="0" err="1" smtClean="0">
                <a:sym typeface="Wingdings" pitchFamily="2" charset="2"/>
              </a:rPr>
              <a:t>isentr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eff</a:t>
            </a: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Decreasing/constant wall thickness  higher compactness thus higher </a:t>
            </a:r>
            <a:r>
              <a:rPr lang="en-US" dirty="0" err="1" smtClean="0">
                <a:sym typeface="Wingdings" pitchFamily="2" charset="2"/>
              </a:rPr>
              <a:t>isentro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eff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Only for 26 best candidates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Use deterministic model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simulate performance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Takes into account all major phenomena occurring  during the expansion i.e.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radial/Flank  leakages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Throttling losses at the intake and exhaust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Friction losses between scrolls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Mechanical losses into bearings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From these results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select 2 best geometry for both stage illustrated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Characterized respectively by </a:t>
            </a:r>
            <a:r>
              <a:rPr lang="en-US" dirty="0" err="1" smtClean="0"/>
              <a:t>eta_is</a:t>
            </a:r>
            <a:r>
              <a:rPr lang="en-US" dirty="0" smtClean="0"/>
              <a:t> of 73.12 – 66.14%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Combining the two stage, overall </a:t>
            </a:r>
            <a:r>
              <a:rPr lang="en-US" baseline="0" dirty="0" smtClean="0"/>
              <a:t>expansion = isentropic efficiency 68.6%</a:t>
            </a:r>
          </a:p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About the presentation structure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First, start by describing C&amp;I leading us to this work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Then, talk about different step performed in order to select optimal scroll geometries for a particular </a:t>
            </a:r>
            <a:r>
              <a:rPr lang="en-US" dirty="0" err="1" smtClean="0"/>
              <a:t>MicroCSP</a:t>
            </a:r>
            <a:r>
              <a:rPr lang="en-US" dirty="0" smtClean="0"/>
              <a:t> application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baseline="0" dirty="0" smtClean="0"/>
              <a:t> Geometries</a:t>
            </a:r>
            <a:r>
              <a:rPr lang="en-US" dirty="0" smtClean="0"/>
              <a:t> chosen </a:t>
            </a:r>
            <a:r>
              <a:rPr lang="en-US" dirty="0" smtClean="0">
                <a:sym typeface="Wingdings" pitchFamily="2" charset="2"/>
              </a:rPr>
              <a:t> present a first single stage prototype  designed, </a:t>
            </a:r>
            <a:r>
              <a:rPr lang="en-US" dirty="0" err="1" smtClean="0">
                <a:sym typeface="Wingdings" pitchFamily="2" charset="2"/>
              </a:rPr>
              <a:t>frabricated</a:t>
            </a:r>
            <a:r>
              <a:rPr lang="en-US" dirty="0" smtClean="0">
                <a:sym typeface="Wingdings" pitchFamily="2" charset="2"/>
              </a:rPr>
              <a:t> and assembled</a:t>
            </a:r>
          </a:p>
          <a:p>
            <a:pPr>
              <a:buFont typeface="Arial" charset="0"/>
              <a:buChar char="•"/>
            </a:pPr>
            <a:endParaRPr lang="en-US" baseline="0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 To conclude, give a word about the future of this project and work remains be done </a:t>
            </a: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Deterministic model = powerful tool </a:t>
            </a:r>
            <a:r>
              <a:rPr lang="en-US" dirty="0" smtClean="0">
                <a:sym typeface="Wingdings" pitchFamily="2" charset="2"/>
              </a:rPr>
              <a:t> many analyses possible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One of them = losses study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investigate contribution of each losses source on the efficiency drop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Find: mechanical losses = main source of losses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Particularly, one can analyze the fraction of each mechanical source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As can be seen: bearing losses roughly the same both stage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But scroll friction much higher in the second stage because of smaller </a:t>
            </a:r>
            <a:r>
              <a:rPr lang="en-US" dirty="0" err="1" smtClean="0"/>
              <a:t>v_spec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Indeed, expansion </a:t>
            </a:r>
            <a:r>
              <a:rPr lang="en-US" dirty="0" smtClean="0">
                <a:sym typeface="Wingdings" pitchFamily="2" charset="2"/>
              </a:rPr>
              <a:t> bigger </a:t>
            </a:r>
            <a:r>
              <a:rPr lang="en-US" dirty="0" err="1" smtClean="0">
                <a:sym typeface="Wingdings" pitchFamily="2" charset="2"/>
              </a:rPr>
              <a:t>v_spec</a:t>
            </a:r>
            <a:r>
              <a:rPr lang="en-US" dirty="0" smtClean="0">
                <a:sym typeface="Wingdings" pitchFamily="2" charset="2"/>
              </a:rPr>
              <a:t>  bigger expansion device required for a same mass flow  greater friction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Another interesting study= evaluate performance enhancement our design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To do so, compare 3 cases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design A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 what is done is common </a:t>
            </a:r>
            <a:r>
              <a:rPr lang="en-US" baseline="0" dirty="0" err="1" smtClean="0">
                <a:sym typeface="Wingdings" pitchFamily="2" charset="2"/>
              </a:rPr>
              <a:t>practise</a:t>
            </a:r>
            <a:r>
              <a:rPr lang="en-US" baseline="0" dirty="0" smtClean="0">
                <a:sym typeface="Wingdings" pitchFamily="2" charset="2"/>
              </a:rPr>
              <a:t> : constant wall thickness scroll geometry with non optimized internal volumetric ratio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Design B  still constant wall thickness but optimized </a:t>
            </a:r>
            <a:r>
              <a:rPr lang="en-US" dirty="0" err="1" smtClean="0">
                <a:sym typeface="Wingdings" pitchFamily="2" charset="2"/>
              </a:rPr>
              <a:t>rv</a:t>
            </a: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/>
              <a:t>Effect optimized </a:t>
            </a:r>
            <a:r>
              <a:rPr lang="en-US" dirty="0" err="1" smtClean="0"/>
              <a:t>rv</a:t>
            </a:r>
            <a:r>
              <a:rPr lang="en-US" dirty="0" smtClean="0"/>
              <a:t> results in a 5.03% increase </a:t>
            </a:r>
            <a:r>
              <a:rPr lang="en-US" dirty="0" err="1" smtClean="0"/>
              <a:t>eta_is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Design C  our design: Decreasing wall thickness geometry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baseline="0" dirty="0" smtClean="0"/>
              <a:t>effect decreasing wall thickness geometry  smaller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aseline="0" dirty="0" smtClean="0"/>
              <a:t> only</a:t>
            </a:r>
            <a:r>
              <a:rPr lang="en-US" dirty="0" smtClean="0"/>
              <a:t> performance</a:t>
            </a:r>
            <a:r>
              <a:rPr lang="en-US" baseline="0" dirty="0" smtClean="0"/>
              <a:t> improvement</a:t>
            </a:r>
            <a:r>
              <a:rPr lang="en-US" dirty="0" smtClean="0"/>
              <a:t> by 1.17% </a:t>
            </a:r>
            <a:r>
              <a:rPr lang="en-US" baseline="0" dirty="0" smtClean="0"/>
              <a:t>efficiency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Combination both effects result increase 6.2%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Effect overall µCSP performance in nominal condition – around 0.75 %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validate</a:t>
            </a:r>
            <a:r>
              <a:rPr lang="en-US" baseline="0" dirty="0" smtClean="0"/>
              <a:t> deterministic code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aseline="0" dirty="0" smtClean="0"/>
              <a:t>first build single stage prototype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First step, realize CAD modeling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To do so: CAD software SW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Main architectural features derived form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As illustrated on this short video, expander = assembly of 30 pieces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So about C&amp;I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Mechanical viability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Besides pieces</a:t>
            </a:r>
            <a:r>
              <a:rPr lang="en-US" baseline="0" dirty="0" smtClean="0"/>
              <a:t> shown you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baseline="0" dirty="0" smtClean="0"/>
              <a:t> two additional circuits required </a:t>
            </a:r>
            <a:r>
              <a:rPr lang="en-US" baseline="0" dirty="0" smtClean="0">
                <a:sym typeface="Wingdings" pitchFamily="2" charset="2"/>
              </a:rPr>
              <a:t></a:t>
            </a:r>
            <a:r>
              <a:rPr lang="en-US" baseline="0" dirty="0" smtClean="0"/>
              <a:t>ensure the proper functioning expander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f</a:t>
            </a:r>
            <a:r>
              <a:rPr lang="en-US" baseline="0" dirty="0" smtClean="0"/>
              <a:t>irst : lubrication circuit, </a:t>
            </a:r>
            <a:r>
              <a:rPr lang="en-US" dirty="0" smtClean="0"/>
              <a:t>represented </a:t>
            </a:r>
            <a:r>
              <a:rPr lang="en-US" baseline="0" dirty="0" smtClean="0"/>
              <a:t>blue, oil delivery </a:t>
            </a:r>
            <a:r>
              <a:rPr lang="en-US" dirty="0" smtClean="0"/>
              <a:t> through </a:t>
            </a:r>
            <a:r>
              <a:rPr lang="en-US" baseline="0" dirty="0" smtClean="0"/>
              <a:t>expander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baseline="0" dirty="0" smtClean="0"/>
              <a:t>BPC control system, depicted red, control relative axial compliance between scrolls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Finally,</a:t>
            </a:r>
            <a:r>
              <a:rPr lang="en-US" baseline="0" dirty="0" smtClean="0"/>
              <a:t> SW +CAM software (</a:t>
            </a:r>
            <a:r>
              <a:rPr lang="en-US" baseline="0" dirty="0" err="1" smtClean="0"/>
              <a:t>HSMXpress</a:t>
            </a:r>
            <a:r>
              <a:rPr lang="en-US" baseline="0" dirty="0" smtClean="0"/>
              <a:t>) </a:t>
            </a:r>
            <a:r>
              <a:rPr lang="en-US" baseline="0" dirty="0" smtClean="0">
                <a:sym typeface="Wingdings" pitchFamily="2" charset="2"/>
              </a:rPr>
              <a:t> </a:t>
            </a:r>
            <a:r>
              <a:rPr lang="en-US" baseline="0" dirty="0" smtClean="0"/>
              <a:t>generate instruction code </a:t>
            </a:r>
            <a:r>
              <a:rPr lang="en-US" baseline="0" dirty="0" smtClean="0">
                <a:sym typeface="Wingdings" pitchFamily="2" charset="2"/>
              </a:rPr>
              <a:t></a:t>
            </a:r>
            <a:r>
              <a:rPr lang="en-US" dirty="0" smtClean="0"/>
              <a:t> c</a:t>
            </a:r>
            <a:r>
              <a:rPr lang="en-US" baseline="0" dirty="0" smtClean="0"/>
              <a:t>ontrol CNC machine during the fabrication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Speaking about the fabrication of this first prototype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two month work machine</a:t>
            </a:r>
            <a:r>
              <a:rPr lang="en-US" baseline="0" dirty="0" smtClean="0"/>
              <a:t> shop 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Machine </a:t>
            </a:r>
            <a:r>
              <a:rPr lang="en-US" baseline="0" dirty="0" smtClean="0"/>
              <a:t>different pieces shown</a:t>
            </a:r>
            <a:r>
              <a:rPr lang="en-US" dirty="0" smtClean="0"/>
              <a:t> </a:t>
            </a:r>
            <a:r>
              <a:rPr lang="en-US" baseline="0" dirty="0" smtClean="0"/>
              <a:t>previous animation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One can see a zoom in picture of the orbiting scroll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To conclude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let</a:t>
            </a:r>
            <a:r>
              <a:rPr lang="en-US" baseline="0" dirty="0" smtClean="0"/>
              <a:t> me give you a word </a:t>
            </a:r>
            <a:r>
              <a:rPr lang="en-US" baseline="0" dirty="0" smtClean="0">
                <a:sym typeface="Wingdings" pitchFamily="2" charset="2"/>
              </a:rPr>
              <a:t></a:t>
            </a:r>
            <a:r>
              <a:rPr lang="en-US" baseline="0" dirty="0" smtClean="0"/>
              <a:t>remains to be done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First target </a:t>
            </a:r>
            <a:r>
              <a:rPr lang="en-US" dirty="0" smtClean="0">
                <a:sym typeface="Wingdings" pitchFamily="2" charset="2"/>
              </a:rPr>
              <a:t> finish single-stage prototype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Different remaining tasks includes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Check envelop sealing  ensure no leakages anymore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Instrumentation 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Realize oil delivery/BPC circuits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Once done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use prototype in a </a:t>
            </a:r>
            <a:r>
              <a:rPr lang="en-US" dirty="0" err="1" smtClean="0"/>
              <a:t>microCSP</a:t>
            </a:r>
            <a:r>
              <a:rPr lang="en-US" dirty="0" smtClean="0"/>
              <a:t> test rig at Eckerd College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In order </a:t>
            </a:r>
            <a:r>
              <a:rPr lang="en-US" dirty="0" smtClean="0">
                <a:sym typeface="Wingdings" pitchFamily="2" charset="2"/>
              </a:rPr>
              <a:t> get experimental result  validate deterministic model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 if necessary  redo selection process for second stage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Work &lt; more general project WHOSE goal is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provide electricity in remote areas of developing countries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presenting favorable </a:t>
            </a:r>
            <a:r>
              <a:rPr lang="en-US" dirty="0" err="1" smtClean="0"/>
              <a:t>insolation</a:t>
            </a:r>
            <a:r>
              <a:rPr lang="en-US" dirty="0" smtClean="0"/>
              <a:t> conditions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Two main technologies exist to meet this challenge : </a:t>
            </a:r>
            <a:r>
              <a:rPr lang="en-US" dirty="0" err="1" smtClean="0"/>
              <a:t>MicroCSP</a:t>
            </a:r>
            <a:r>
              <a:rPr lang="en-US" dirty="0" smtClean="0"/>
              <a:t> (explain) and PV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*</a:t>
            </a:r>
            <a:r>
              <a:rPr lang="en-US" baseline="0" dirty="0" smtClean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Finally </a:t>
            </a:r>
            <a:r>
              <a:rPr lang="en-US" dirty="0" smtClean="0">
                <a:sym typeface="Wingdings" pitchFamily="2" charset="2"/>
              </a:rPr>
              <a:t> design&amp; fabricate </a:t>
            </a:r>
            <a:r>
              <a:rPr lang="en-US" dirty="0" err="1" smtClean="0">
                <a:sym typeface="Wingdings" pitchFamily="2" charset="2"/>
              </a:rPr>
              <a:t>twto</a:t>
            </a:r>
            <a:r>
              <a:rPr lang="en-US" dirty="0" smtClean="0">
                <a:sym typeface="Wingdings" pitchFamily="2" charset="2"/>
              </a:rPr>
              <a:t> stage scroll </a:t>
            </a:r>
            <a:r>
              <a:rPr lang="en-US" smtClean="0">
                <a:sym typeface="Wingdings" pitchFamily="2" charset="2"/>
              </a:rPr>
              <a:t>expander prototype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aseline="0" dirty="0" smtClean="0"/>
              <a:t>However, 3 </a:t>
            </a:r>
            <a:r>
              <a:rPr lang="en-US" dirty="0" smtClean="0"/>
              <a:t>important </a:t>
            </a:r>
            <a:r>
              <a:rPr lang="en-US" baseline="0" dirty="0" smtClean="0"/>
              <a:t>advantages over PV: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aseline="0" dirty="0" smtClean="0"/>
              <a:t>First : </a:t>
            </a:r>
            <a:r>
              <a:rPr lang="en-US" dirty="0" smtClean="0"/>
              <a:t>To extend daily-time production or damp irradiation fluctuation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baseline="0" dirty="0" smtClean="0"/>
              <a:t>Thermal storage</a:t>
            </a:r>
            <a:r>
              <a:rPr lang="en-US" dirty="0" smtClean="0"/>
              <a:t> in µCSP </a:t>
            </a:r>
            <a:r>
              <a:rPr lang="en-US" dirty="0" err="1" smtClean="0"/>
              <a:t>mucher&amp;easier</a:t>
            </a:r>
            <a:r>
              <a:rPr lang="en-US" dirty="0" smtClean="0"/>
              <a:t> than batteries required in PV</a:t>
            </a:r>
          </a:p>
          <a:p>
            <a:pPr>
              <a:buFont typeface="Arial" charset="0"/>
              <a:buChar char="•"/>
            </a:pPr>
            <a:endParaRPr lang="en-US" baseline="0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Secondly, c</a:t>
            </a:r>
            <a:r>
              <a:rPr lang="en-US" baseline="0" dirty="0" smtClean="0">
                <a:sym typeface="Wingdings" pitchFamily="2" charset="2"/>
              </a:rPr>
              <a:t>ogeneration available with </a:t>
            </a:r>
            <a:r>
              <a:rPr lang="en-US" dirty="0" smtClean="0">
                <a:sym typeface="Wingdings" pitchFamily="2" charset="2"/>
              </a:rPr>
              <a:t>µ</a:t>
            </a:r>
            <a:r>
              <a:rPr lang="en-US" baseline="0" dirty="0" smtClean="0">
                <a:sym typeface="Wingdings" pitchFamily="2" charset="2"/>
              </a:rPr>
              <a:t>CSP 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aseline="0" dirty="0" smtClean="0">
                <a:sym typeface="Wingdings" pitchFamily="2" charset="2"/>
              </a:rPr>
              <a:t>both electricity/hot water</a:t>
            </a: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baseline="0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Finally, …</a:t>
            </a: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General architecture as illustrated…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Solar rays fall on PTC </a:t>
            </a:r>
            <a:r>
              <a:rPr lang="en-US" dirty="0" smtClean="0">
                <a:sym typeface="Wingdings" pitchFamily="2" charset="2"/>
              </a:rPr>
              <a:t> concentrate them on a pipe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 Pipe flows HTF  hot fluid = heat source for an ORC unit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/>
              <a:t> ORC unit supply demand &amp; thermal storage used to provide stable heat source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Major drawback </a:t>
            </a:r>
            <a:r>
              <a:rPr lang="en-US" dirty="0" smtClean="0">
                <a:sym typeface="Wingdings" pitchFamily="2" charset="2"/>
              </a:rPr>
              <a:t> low </a:t>
            </a:r>
            <a:r>
              <a:rPr lang="en-US" dirty="0" err="1" smtClean="0">
                <a:sym typeface="Wingdings" pitchFamily="2" charset="2"/>
              </a:rPr>
              <a:t>Tev</a:t>
            </a:r>
            <a:r>
              <a:rPr lang="en-US" dirty="0" smtClean="0">
                <a:sym typeface="Wingdings" pitchFamily="2" charset="2"/>
              </a:rPr>
              <a:t> and high </a:t>
            </a:r>
            <a:r>
              <a:rPr lang="en-US" dirty="0" err="1" smtClean="0">
                <a:sym typeface="Wingdings" pitchFamily="2" charset="2"/>
              </a:rPr>
              <a:t>Tcond</a:t>
            </a:r>
            <a:r>
              <a:rPr lang="en-US" dirty="0" smtClean="0">
                <a:sym typeface="Wingdings" pitchFamily="2" charset="2"/>
              </a:rPr>
              <a:t> RESULTING in a low Carnot efficiency</a:t>
            </a:r>
          </a:p>
          <a:p>
            <a:pPr>
              <a:buFont typeface="Arial" charset="0"/>
              <a:buChar char="•"/>
            </a:pPr>
            <a:endParaRPr lang="en-US" baseline="0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Thus important: optimize each component  insure µCSP performance as good as possible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Among different components  expansion device = major enhancement parameter to be optimized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Frame of this work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Scroll expander = positive displacement volumetric machine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Made of a </a:t>
            </a:r>
            <a:r>
              <a:rPr lang="en-US" dirty="0" err="1" smtClean="0"/>
              <a:t>fixed&amp;orbiting</a:t>
            </a:r>
            <a:r>
              <a:rPr lang="en-US" dirty="0" smtClean="0"/>
              <a:t> scroll 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As shown on this video, relative motion </a:t>
            </a:r>
            <a:r>
              <a:rPr lang="en-US" dirty="0" smtClean="0">
                <a:sym typeface="Wingdings" pitchFamily="2" charset="2"/>
              </a:rPr>
              <a:t>series of expansion pockets (</a:t>
            </a:r>
            <a:r>
              <a:rPr lang="en-US" dirty="0" err="1" smtClean="0">
                <a:sym typeface="Wingdings" pitchFamily="2" charset="2"/>
              </a:rPr>
              <a:t>centeroutise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Why new design? explore 3 ways of improving performance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First: design expansion device + optimized internal </a:t>
            </a:r>
            <a:r>
              <a:rPr lang="en-US" dirty="0" err="1" smtClean="0"/>
              <a:t>rv</a:t>
            </a:r>
            <a:r>
              <a:rPr lang="en-US" dirty="0" smtClean="0"/>
              <a:t> for a </a:t>
            </a:r>
            <a:r>
              <a:rPr lang="en-US" dirty="0" err="1" smtClean="0"/>
              <a:t>MicroCSP</a:t>
            </a:r>
            <a:r>
              <a:rPr lang="en-US" dirty="0" smtClean="0"/>
              <a:t> application</a:t>
            </a:r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479-56F6-4DA9-BB8E-F6FE2C235F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FD6-BAB2-458A-B44B-AB6266430288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960F-F103-4073-A546-86A5DBA9B28F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806-73D1-4789-8033-DA9496A043A5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2BDE-6196-4CAA-89D5-69E805E5B585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134-BA79-42D7-A198-A2505E0180BE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57193F-E61B-4212-A3AD-8F9177A15AA2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B9C9-2919-4BD7-B08D-037E878B3550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4748-1EA3-4355-B215-C4239D625BBB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EA5B-8FA3-49E1-80BB-AB3A2C865FAD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C1AA-B893-4FB3-A7AF-3DDE9AC3DAA6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466443-C932-48D9-A7CA-D29082A7DD9B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BD9E24-A180-4802-B3F7-22BA899B892D}" type="datetime1">
              <a:rPr lang="fr-FR" smtClean="0"/>
              <a:pPr/>
              <a:t>07/10/2013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29586-0EF9-49A8-A569-E82FC4D39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l%20Dickos%20del%20Muerte\Dropbox\MIT-Liege\Remi's%20thesis\Presentation\AnimationScrollSpeedUp.wmv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l%20Dickos%20del%20Muerte\Dropbox\MIT-Liege\Remi's%20thesis\Presentation\AnimationHSMXpress.avi" TargetMode="Externa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l%20Dickos%20del%20Muerte\Dropbox\MIT-Liege\Remi's%20thesis\Presentation\AnimationScroll.avi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229600" cy="3429000"/>
          </a:xfrm>
        </p:spPr>
        <p:txBody>
          <a:bodyPr>
            <a:normAutofit fontScale="25000" lnSpcReduction="20000"/>
          </a:bodyPr>
          <a:lstStyle/>
          <a:p>
            <a:endParaRPr lang="fr-BE" sz="9600" dirty="0" smtClean="0">
              <a:solidFill>
                <a:schemeClr val="tx1"/>
              </a:solidFill>
            </a:endParaRPr>
          </a:p>
          <a:p>
            <a:r>
              <a:rPr lang="fr-BE" sz="14400" cap="none" dirty="0" smtClean="0">
                <a:solidFill>
                  <a:schemeClr val="tx1"/>
                </a:solidFill>
              </a:rPr>
              <a:t>Non-constant </a:t>
            </a:r>
            <a:r>
              <a:rPr lang="fr-BE" sz="14400" cap="none" dirty="0" err="1" smtClean="0">
                <a:solidFill>
                  <a:schemeClr val="tx1"/>
                </a:solidFill>
              </a:rPr>
              <a:t>wall</a:t>
            </a:r>
            <a:r>
              <a:rPr lang="fr-BE" sz="14400" cap="none" dirty="0" smtClean="0">
                <a:solidFill>
                  <a:schemeClr val="tx1"/>
                </a:solidFill>
              </a:rPr>
              <a:t> </a:t>
            </a:r>
            <a:r>
              <a:rPr lang="fr-BE" sz="14400" cap="none" dirty="0" err="1" smtClean="0">
                <a:solidFill>
                  <a:schemeClr val="tx1"/>
                </a:solidFill>
              </a:rPr>
              <a:t>thickness</a:t>
            </a:r>
            <a:r>
              <a:rPr lang="fr-BE" sz="14400" cap="none" dirty="0" smtClean="0">
                <a:solidFill>
                  <a:schemeClr val="tx1"/>
                </a:solidFill>
              </a:rPr>
              <a:t> scroll </a:t>
            </a:r>
            <a:r>
              <a:rPr lang="fr-BE" sz="14400" cap="none" dirty="0" err="1" smtClean="0">
                <a:solidFill>
                  <a:schemeClr val="tx1"/>
                </a:solidFill>
              </a:rPr>
              <a:t>expander</a:t>
            </a:r>
            <a:r>
              <a:rPr lang="fr-BE" sz="14400" cap="none" dirty="0" smtClean="0">
                <a:solidFill>
                  <a:schemeClr val="tx1"/>
                </a:solidFill>
              </a:rPr>
              <a:t> investigation for a micro </a:t>
            </a:r>
            <a:r>
              <a:rPr lang="fr-BE" sz="14400" cap="none" dirty="0" err="1" smtClean="0">
                <a:solidFill>
                  <a:schemeClr val="tx1"/>
                </a:solidFill>
              </a:rPr>
              <a:t>solar</a:t>
            </a:r>
            <a:r>
              <a:rPr lang="fr-BE" sz="14400" cap="none" dirty="0" smtClean="0">
                <a:solidFill>
                  <a:schemeClr val="tx1"/>
                </a:solidFill>
              </a:rPr>
              <a:t> ORC power plant</a:t>
            </a:r>
          </a:p>
          <a:p>
            <a:endParaRPr lang="fr-BE" sz="3800" cap="none" dirty="0" smtClean="0">
              <a:solidFill>
                <a:schemeClr val="tx1"/>
              </a:solidFill>
            </a:endParaRPr>
          </a:p>
          <a:p>
            <a:r>
              <a:rPr lang="fr-BE" sz="6400" cap="none" dirty="0" smtClean="0">
                <a:solidFill>
                  <a:schemeClr val="tx1"/>
                </a:solidFill>
              </a:rPr>
              <a:t>by</a:t>
            </a:r>
            <a:r>
              <a:rPr lang="fr-BE" sz="3000" dirty="0" smtClean="0">
                <a:solidFill>
                  <a:schemeClr val="tx1"/>
                </a:solidFill>
              </a:rPr>
              <a:t> </a:t>
            </a:r>
          </a:p>
          <a:p>
            <a:endParaRPr lang="fr-BE" sz="3800" dirty="0" smtClean="0">
              <a:solidFill>
                <a:schemeClr val="tx1"/>
              </a:solidFill>
            </a:endParaRPr>
          </a:p>
          <a:p>
            <a:r>
              <a:rPr lang="fr-BE" sz="5600" cap="none" dirty="0" smtClean="0">
                <a:solidFill>
                  <a:schemeClr val="tx1"/>
                </a:solidFill>
              </a:rPr>
              <a:t>Ir. Rémi DICKES (MIT/</a:t>
            </a:r>
            <a:r>
              <a:rPr lang="fr-BE" sz="5600" cap="none" dirty="0" err="1" smtClean="0">
                <a:solidFill>
                  <a:schemeClr val="tx1"/>
                </a:solidFill>
              </a:rPr>
              <a:t>ULg</a:t>
            </a:r>
            <a:r>
              <a:rPr lang="fr-BE" sz="5600" cap="none" dirty="0" smtClean="0">
                <a:solidFill>
                  <a:schemeClr val="tx1"/>
                </a:solidFill>
              </a:rPr>
              <a:t>)</a:t>
            </a:r>
            <a:br>
              <a:rPr lang="fr-BE" sz="5600" cap="none" dirty="0" smtClean="0">
                <a:solidFill>
                  <a:schemeClr val="tx1"/>
                </a:solidFill>
              </a:rPr>
            </a:br>
            <a:r>
              <a:rPr lang="fr-BE" sz="5600" cap="none" dirty="0" smtClean="0">
                <a:solidFill>
                  <a:schemeClr val="tx1"/>
                </a:solidFill>
              </a:rPr>
              <a:t>Dr. Matt OROSZ (MIT)</a:t>
            </a:r>
          </a:p>
          <a:p>
            <a:r>
              <a:rPr lang="fr-BE" sz="5600" cap="none" dirty="0" smtClean="0">
                <a:solidFill>
                  <a:schemeClr val="tx1"/>
                </a:solidFill>
              </a:rPr>
              <a:t>Pr. Harry HEMOND (MIT)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Conference Presentation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 AMSE-ORC </a:t>
            </a:r>
            <a:r>
              <a:rPr lang="en-US" sz="4900" dirty="0" smtClean="0">
                <a:solidFill>
                  <a:schemeClr val="accent3">
                    <a:lumMod val="75000"/>
                  </a:schemeClr>
                </a:solidFill>
              </a:rPr>
              <a:t>2013 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Rotterdam – October 8th 2013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2162" name="Picture 2" descr="http://www.phythema.ulg.ac.be/Pictures/logo_U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600200" cy="1166750"/>
          </a:xfrm>
          <a:prstGeom prst="rect">
            <a:avLst/>
          </a:prstGeom>
          <a:noFill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8759" y="381000"/>
            <a:ext cx="1226641" cy="12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http://www.stginternational.org/img/stg-logo-home-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050997"/>
            <a:ext cx="2057400" cy="311203"/>
          </a:xfrm>
          <a:prstGeom prst="rect">
            <a:avLst/>
          </a:prstGeom>
          <a:noFill/>
        </p:spPr>
      </p:pic>
      <p:pic>
        <p:nvPicPr>
          <p:cNvPr id="94214" name="Picture 6" descr="http://www.flexipac.ulg.ac.be/wp-content/uploads/2013/04/thermodynamique-300x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1524000"/>
            <a:ext cx="10160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1. </a:t>
            </a:r>
            <a:r>
              <a:rPr lang="fr-BE" b="1" dirty="0" err="1" smtClean="0"/>
              <a:t>Context</a:t>
            </a:r>
            <a:r>
              <a:rPr lang="fr-BE" b="1" dirty="0" smtClean="0"/>
              <a:t> and Issues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Motivations for a new design of scroll expander: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400" dirty="0" smtClean="0"/>
              <a:t>Optimized internal volumetric ratios</a:t>
            </a:r>
          </a:p>
          <a:p>
            <a:pPr>
              <a:buNone/>
            </a:pPr>
            <a:endParaRPr lang="en-US" sz="2000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chemeClr val="tx1"/>
                </a:solidFill>
              </a:rPr>
              <a:t>Two-stage/single-shaft architecture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Single signal frequency </a:t>
            </a:r>
            <a:r>
              <a:rPr 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and output voltage </a:t>
            </a:r>
            <a:r>
              <a:rPr 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Half of the power electronic required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sym typeface="Wingdings" pitchFamily="2" charset="2"/>
              </a:rPr>
              <a:t>cheaper and more simple</a:t>
            </a:r>
            <a:endParaRPr lang="en-US" sz="2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  <a:sym typeface="Wingdings" pitchFamily="2" charset="2"/>
              </a:rPr>
              <a:t>Variable wall thickness profile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  <a:sym typeface="Wingdings" pitchFamily="2" charset="2"/>
              </a:rPr>
              <a:t>More compact  expansion device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  <a:sym typeface="Wingdings" pitchFamily="2" charset="2"/>
              </a:rPr>
              <a:t>Heat and mechanical losses reduced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>
              <a:sym typeface="Wingdings" pitchFamily="2" charset="2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1. </a:t>
            </a:r>
            <a:r>
              <a:rPr lang="fr-BE" b="1" dirty="0" err="1" smtClean="0"/>
              <a:t>Context</a:t>
            </a:r>
            <a:r>
              <a:rPr lang="fr-BE" b="1" dirty="0" smtClean="0"/>
              <a:t> and Issues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Motivations for a new design of scroll expander: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400" dirty="0" smtClean="0"/>
              <a:t>Optimized internal volumetric ratios</a:t>
            </a:r>
          </a:p>
          <a:p>
            <a:pPr>
              <a:buNone/>
            </a:pPr>
            <a:endParaRPr lang="en-US" sz="2000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chemeClr val="tx1"/>
                </a:solidFill>
              </a:rPr>
              <a:t>Two-stage/single-shaft architecture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Single signal frequency </a:t>
            </a:r>
            <a:r>
              <a:rPr 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and output voltage </a:t>
            </a:r>
            <a:r>
              <a:rPr 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Half of the power electronic required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sym typeface="Wingdings" pitchFamily="2" charset="2"/>
              </a:rPr>
              <a:t>cheaper and more simple</a:t>
            </a:r>
            <a:endParaRPr lang="en-US" sz="2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Variable wall thickness profile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sym typeface="Wingdings" pitchFamily="2" charset="2"/>
              </a:rPr>
              <a:t>More compact  expansion device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sym typeface="Wingdings" pitchFamily="2" charset="2"/>
              </a:rPr>
              <a:t>Heat and mechanical losses reduced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>
              <a:sym typeface="Wingdings" pitchFamily="2" charset="2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Accolade fermante 7"/>
          <p:cNvSpPr/>
          <p:nvPr/>
        </p:nvSpPr>
        <p:spPr>
          <a:xfrm>
            <a:off x="4953000" y="5257800"/>
            <a:ext cx="381000" cy="838200"/>
          </a:xfrm>
          <a:prstGeom prst="rightBrace">
            <a:avLst>
              <a:gd name="adj1" fmla="val 1624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5450" y="5433536"/>
            <a:ext cx="1047750" cy="542925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6705600" y="5357336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 prop. to </a:t>
            </a:r>
            <a:r>
              <a:rPr lang="el-GR" sz="2400" i="1" dirty="0" smtClean="0"/>
              <a:t>η</a:t>
            </a:r>
            <a:r>
              <a:rPr lang="fr-BE" sz="2400" i="1" baseline="-25000" dirty="0" err="1" smtClean="0"/>
              <a:t>is</a:t>
            </a:r>
            <a:endParaRPr lang="en-US" sz="2400" i="1" dirty="0" smtClean="0"/>
          </a:p>
          <a:p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0200" y="5257800"/>
            <a:ext cx="3048000" cy="6858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229600" cy="3276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Optimal scroll geometries selection</a:t>
            </a:r>
            <a:endParaRPr lang="en-US" sz="48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8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PART 2 </a:t>
            </a:r>
            <a:endParaRPr lang="fr-FR" sz="8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37448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requirements given by a steady-state model (EES)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135°C </a:t>
            </a:r>
            <a:r>
              <a:rPr lang="en-US" dirty="0" smtClean="0">
                <a:sym typeface="Wingdings" pitchFamily="2" charset="2"/>
              </a:rPr>
              <a:t> 35°C</a:t>
            </a:r>
          </a:p>
          <a:p>
            <a:pPr lvl="1"/>
            <a:r>
              <a:rPr lang="en-US" dirty="0" smtClean="0"/>
              <a:t>5kW</a:t>
            </a:r>
          </a:p>
          <a:p>
            <a:pPr lvl="1"/>
            <a:r>
              <a:rPr lang="en-US" dirty="0" smtClean="0"/>
              <a:t>R245fa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3000 rpm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        = </a:t>
            </a:r>
            <a:endParaRPr lang="en-US" baseline="-25000" dirty="0" smtClean="0">
              <a:sym typeface="Wingdings" pitchFamily="2" charset="2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2514600" y="2956679"/>
            <a:ext cx="457200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733800" y="2804279"/>
            <a:ext cx="190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</a:t>
            </a:r>
            <a:r>
              <a:rPr lang="en-US" sz="2200" baseline="-25000" dirty="0" smtClean="0"/>
              <a:t>v,1st </a:t>
            </a:r>
            <a:r>
              <a:rPr lang="en-US" sz="2200" dirty="0" smtClean="0"/>
              <a:t>= 4.9</a:t>
            </a:r>
          </a:p>
          <a:p>
            <a:endParaRPr lang="en-US" sz="2200" dirty="0" smtClean="0"/>
          </a:p>
          <a:p>
            <a:r>
              <a:rPr lang="en-US" sz="2200" dirty="0" smtClean="0"/>
              <a:t>r</a:t>
            </a:r>
            <a:r>
              <a:rPr lang="en-US" sz="2200" baseline="-25000" dirty="0" smtClean="0"/>
              <a:t>v,2nd</a:t>
            </a:r>
            <a:r>
              <a:rPr lang="en-US" sz="2200" dirty="0" smtClean="0"/>
              <a:t> = 3.36</a:t>
            </a:r>
          </a:p>
          <a:p>
            <a:endParaRPr lang="en-US" sz="2200" dirty="0" smtClean="0"/>
          </a:p>
          <a:p>
            <a:r>
              <a:rPr lang="en-US" sz="2200" dirty="0" smtClean="0"/>
              <a:t>      =0.15 kg/s</a:t>
            </a:r>
          </a:p>
          <a:p>
            <a:endParaRPr lang="en-US" sz="2200" dirty="0" smtClean="0"/>
          </a:p>
          <a:p>
            <a:r>
              <a:rPr lang="en-US" sz="2200" dirty="0" smtClean="0"/>
              <a:t>  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6" name="Accolade ouvrante 5"/>
          <p:cNvSpPr/>
          <p:nvPr/>
        </p:nvSpPr>
        <p:spPr>
          <a:xfrm>
            <a:off x="3505200" y="2804279"/>
            <a:ext cx="304800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>
            <a:stCxn id="4" idx="1"/>
            <a:endCxn id="6" idx="1"/>
          </p:cNvCxnSpPr>
          <p:nvPr/>
        </p:nvCxnSpPr>
        <p:spPr>
          <a:xfrm>
            <a:off x="2971800" y="4023479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El Dickos del Muerte\Dropbox\Etudes\2Master électromec\TFE\Rapport\Report in LaTex\Source files\Chap 3 - Scroll selection - DONE\Figures_Scroll_selection\h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0"/>
            <a:ext cx="2896996" cy="3581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6675" y="4129921"/>
            <a:ext cx="238125" cy="381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600575"/>
            <a:ext cx="590550" cy="42862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600575"/>
            <a:ext cx="685800" cy="428625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663321"/>
            <a:ext cx="400050" cy="381000"/>
          </a:xfrm>
          <a:prstGeom prst="rect">
            <a:avLst/>
          </a:prstGeom>
          <a:noFill/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37448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Minimum wall thickness requirement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Cantilever beam theory :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El Dickos del Muerte\Desktop\scroll_colorb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0"/>
            <a:ext cx="2900892" cy="2890837"/>
          </a:xfrm>
          <a:prstGeom prst="rect">
            <a:avLst/>
          </a:prstGeom>
          <a:noFill/>
        </p:spPr>
      </p:pic>
      <p:sp>
        <p:nvSpPr>
          <p:cNvPr id="9" name="Flèche à angle droit 8"/>
          <p:cNvSpPr/>
          <p:nvPr/>
        </p:nvSpPr>
        <p:spPr>
          <a:xfrm rot="5400000">
            <a:off x="1219200" y="2057400"/>
            <a:ext cx="381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828800"/>
            <a:ext cx="2266950" cy="10382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pic>
        <p:nvPicPr>
          <p:cNvPr id="1026" name="Picture 2" descr="C:\Users\El Dickos del Muerte\Dropbox\Etudes\2Master électromec\TFE\Rapport\Report in LaTex\FiguresThesis\deltaP_profi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" y="3048000"/>
            <a:ext cx="53086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4800" y="2819400"/>
            <a:ext cx="85344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Danfoss</a:t>
            </a:r>
            <a:r>
              <a:rPr lang="en-US" dirty="0" smtClean="0">
                <a:sym typeface="Wingdings" pitchFamily="2" charset="2"/>
              </a:rPr>
              <a:t> frame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26.000 scrolls database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733800" y="1752600"/>
            <a:ext cx="1676400" cy="369332"/>
          </a:xfrm>
          <a:prstGeom prst="rect">
            <a:avLst/>
          </a:prstGeom>
          <a:noFill/>
          <a:ln w="12700">
            <a:solidFill>
              <a:schemeClr val="accent1">
                <a:alpha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26 candidates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866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>
                <a:alpha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2 geometries selected 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4" name="Connecteur droit avec flèche 13"/>
          <p:cNvCxnSpPr>
            <a:stCxn id="6" idx="3"/>
            <a:endCxn id="7" idx="1"/>
          </p:cNvCxnSpPr>
          <p:nvPr/>
        </p:nvCxnSpPr>
        <p:spPr>
          <a:xfrm>
            <a:off x="1981200" y="1923366"/>
            <a:ext cx="1752600" cy="1390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  <a:endCxn id="8" idx="1"/>
          </p:cNvCxnSpPr>
          <p:nvPr/>
        </p:nvCxnSpPr>
        <p:spPr>
          <a:xfrm flipV="1">
            <a:off x="5410200" y="1923366"/>
            <a:ext cx="1676400" cy="1390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86000" y="1600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v</a:t>
            </a:r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criteria</a:t>
            </a:r>
            <a:endParaRPr lang="en-US" sz="1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38800" y="167342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Deterministic modeling</a:t>
            </a:r>
            <a:endParaRPr lang="en-US" sz="1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86000" y="1905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CF ranking</a:t>
            </a:r>
            <a:endParaRPr lang="en-US" sz="1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953000" y="3810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ym typeface="Wingdings" pitchFamily="2" charset="2"/>
              </a:rPr>
              <a:t>s</a:t>
            </a:r>
            <a:r>
              <a:rPr lang="en-US" sz="2000" b="1" baseline="-25000" dirty="0" err="1" smtClean="0">
                <a:sym typeface="Wingdings" pitchFamily="2" charset="2"/>
              </a:rPr>
              <a:t>x</a:t>
            </a:r>
            <a:r>
              <a:rPr lang="en-US" sz="2000" dirty="0" smtClean="0">
                <a:sym typeface="Wingdings" pitchFamily="2" charset="2"/>
              </a:rPr>
              <a:t> =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1</a:t>
            </a:r>
            <a:r>
              <a:rPr lang="el-GR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+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2</a:t>
            </a:r>
            <a:r>
              <a:rPr lang="el-GR" sz="2000" dirty="0" smtClean="0">
                <a:sym typeface="Wingdings" pitchFamily="2" charset="2"/>
              </a:rPr>
              <a:t> φ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3</a:t>
            </a:r>
            <a:r>
              <a:rPr lang="el-GR" sz="2000" dirty="0" smtClean="0">
                <a:sym typeface="Wingdings" pitchFamily="2" charset="2"/>
              </a:rPr>
              <a:t> φ</a:t>
            </a:r>
            <a:r>
              <a:rPr lang="fr-BE" sz="2000" dirty="0" smtClean="0">
                <a:sym typeface="Wingdings" pitchFamily="2" charset="2"/>
              </a:rPr>
              <a:t>²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4</a:t>
            </a:r>
            <a:r>
              <a:rPr lang="el-GR" sz="2000" dirty="0" smtClean="0">
                <a:sym typeface="Wingdings" pitchFamily="2" charset="2"/>
              </a:rPr>
              <a:t> φ</a:t>
            </a:r>
            <a:r>
              <a:rPr lang="fr-BE" sz="2000" dirty="0" smtClean="0">
                <a:sym typeface="Wingdings" pitchFamily="2" charset="2"/>
              </a:rPr>
              <a:t>³</a:t>
            </a:r>
            <a:r>
              <a:rPr lang="en-US" sz="2000" dirty="0" smtClean="0">
                <a:sym typeface="Wingdings" pitchFamily="2" charset="2"/>
              </a:rPr>
              <a:t> +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5</a:t>
            </a:r>
            <a:r>
              <a:rPr lang="el-GR" sz="2000" dirty="0" smtClean="0">
                <a:sym typeface="Wingdings" pitchFamily="2" charset="2"/>
              </a:rPr>
              <a:t> φ</a:t>
            </a:r>
            <a:r>
              <a:rPr lang="fr-BE" sz="2000" baseline="30000" dirty="0" smtClean="0">
                <a:sym typeface="Wingdings" pitchFamily="2" charset="2"/>
              </a:rPr>
              <a:t>4</a:t>
            </a:r>
            <a:endParaRPr lang="en-US" sz="2000" baseline="30000" dirty="0" smtClean="0">
              <a:sym typeface="Wingdings" pitchFamily="2" charset="2"/>
            </a:endParaRPr>
          </a:p>
        </p:txBody>
      </p:sp>
      <p:sp>
        <p:nvSpPr>
          <p:cNvPr id="33" name="Accolade ouvrante 32"/>
          <p:cNvSpPr/>
          <p:nvPr/>
        </p:nvSpPr>
        <p:spPr>
          <a:xfrm>
            <a:off x="4724400" y="3810000"/>
            <a:ext cx="381000" cy="1066800"/>
          </a:xfrm>
          <a:prstGeom prst="leftBrace">
            <a:avLst>
              <a:gd name="adj1" fmla="val 1191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5029200" y="443126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R</a:t>
            </a:r>
            <a:r>
              <a:rPr lang="en-US" sz="2000" dirty="0" smtClean="0">
                <a:sym typeface="Wingdings" pitchFamily="2" charset="2"/>
              </a:rPr>
              <a:t>, 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d</a:t>
            </a:r>
            <a:r>
              <a:rPr lang="en-US" sz="2000" dirty="0" smtClean="0">
                <a:sym typeface="Wingdings" pitchFamily="2" charset="2"/>
              </a:rPr>
              <a:t>  and  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N</a:t>
            </a:r>
            <a:endParaRPr lang="en-US" sz="2000" baseline="30000" dirty="0" smtClean="0">
              <a:solidFill>
                <a:schemeClr val="tx2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47800" y="4114800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1 geometry  8 parameters</a:t>
            </a:r>
            <a:endParaRPr lang="en-US" sz="2000" dirty="0"/>
          </a:p>
        </p:txBody>
      </p:sp>
      <p:sp>
        <p:nvSpPr>
          <p:cNvPr id="38" name="Flèche à angle droit 37"/>
          <p:cNvSpPr/>
          <p:nvPr/>
        </p:nvSpPr>
        <p:spPr>
          <a:xfrm rot="5400000">
            <a:off x="647700" y="3619500"/>
            <a:ext cx="10668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26.000 scrolls database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733800" y="1752600"/>
            <a:ext cx="1676400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 candidates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0866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>
                <a:alpha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2 geometries selected 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4" name="Connecteur droit avec flèche 13"/>
          <p:cNvCxnSpPr>
            <a:stCxn id="6" idx="3"/>
            <a:endCxn id="7" idx="1"/>
          </p:cNvCxnSpPr>
          <p:nvPr/>
        </p:nvCxnSpPr>
        <p:spPr>
          <a:xfrm>
            <a:off x="1981200" y="1923366"/>
            <a:ext cx="1752600" cy="139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  <a:endCxn id="8" idx="1"/>
          </p:cNvCxnSpPr>
          <p:nvPr/>
        </p:nvCxnSpPr>
        <p:spPr>
          <a:xfrm flipV="1">
            <a:off x="5410200" y="1923366"/>
            <a:ext cx="1676400" cy="1390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86000" y="1600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criteria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38800" y="167342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Deterministic modeling</a:t>
            </a:r>
            <a:endParaRPr lang="en-US" sz="1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86000" y="1905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CF ranking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4929" name="Picture 1" descr="C:\Users\El Dickos del Muerte\Dropbox\Etudes\2Master électromec\TFE\Rapport\Report in LaTex\FiguresThesis\fcvseps1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314" y="2648381"/>
            <a:ext cx="5114286" cy="3447619"/>
          </a:xfrm>
          <a:prstGeom prst="rect">
            <a:avLst/>
          </a:prstGeom>
          <a:noFill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352800"/>
            <a:ext cx="1047750" cy="54292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315200" y="42672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 prop. to </a:t>
            </a:r>
            <a:r>
              <a:rPr lang="el-GR" sz="2400" i="1" dirty="0" smtClean="0"/>
              <a:t>η</a:t>
            </a:r>
            <a:r>
              <a:rPr lang="fr-BE" sz="2400" i="1" baseline="-25000" dirty="0" err="1" smtClean="0"/>
              <a:t>is</a:t>
            </a:r>
            <a:endParaRPr lang="en-US" sz="2400" i="1" dirty="0" smtClean="0"/>
          </a:p>
          <a:p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15200" y="3124200"/>
            <a:ext cx="1371600" cy="1752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èche vers le bas 21"/>
          <p:cNvSpPr/>
          <p:nvPr/>
        </p:nvSpPr>
        <p:spPr>
          <a:xfrm>
            <a:off x="7848600" y="37338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26.000 scrolls database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733800" y="1752600"/>
            <a:ext cx="1676400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 candidates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0866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>
                <a:alpha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2 geometries selected 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4" name="Connecteur droit avec flèche 13"/>
          <p:cNvCxnSpPr>
            <a:stCxn id="6" idx="3"/>
            <a:endCxn id="7" idx="1"/>
          </p:cNvCxnSpPr>
          <p:nvPr/>
        </p:nvCxnSpPr>
        <p:spPr>
          <a:xfrm>
            <a:off x="1981200" y="1923366"/>
            <a:ext cx="1752600" cy="139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  <a:endCxn id="8" idx="1"/>
          </p:cNvCxnSpPr>
          <p:nvPr/>
        </p:nvCxnSpPr>
        <p:spPr>
          <a:xfrm flipV="1">
            <a:off x="5410200" y="1923366"/>
            <a:ext cx="1676400" cy="13900"/>
          </a:xfrm>
          <a:prstGeom prst="straightConnector1">
            <a:avLst/>
          </a:prstGeom>
          <a:ln>
            <a:solidFill>
              <a:schemeClr val="accent1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86000" y="1600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criteria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38800" y="167342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Deterministic modeling</a:t>
            </a:r>
            <a:endParaRPr lang="en-US" sz="1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86000" y="1905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CF ranking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4929" name="Picture 1" descr="C:\Users\El Dickos del Muerte\Dropbox\Etudes\2Master électromec\TFE\Rapport\Report in LaTex\FiguresThesis\fcvseps1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314" y="2648381"/>
            <a:ext cx="5114286" cy="3447619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2514600" y="5334000"/>
            <a:ext cx="304800" cy="304800"/>
          </a:xfrm>
          <a:prstGeom prst="ellipse">
            <a:avLst/>
          </a:prstGeom>
          <a:noFill/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 rot="20569819">
            <a:off x="5478334" y="3860114"/>
            <a:ext cx="1244867" cy="963627"/>
          </a:xfrm>
          <a:prstGeom prst="ellipse">
            <a:avLst/>
          </a:prstGeom>
          <a:noFill/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228600" y="3124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 wall thickness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7467600" y="2514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Decreasing wall thickness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7467600" y="41820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Constant wall thickness</a:t>
            </a:r>
            <a:endParaRPr lang="en-US" dirty="0"/>
          </a:p>
        </p:txBody>
      </p:sp>
      <p:cxnSp>
        <p:nvCxnSpPr>
          <p:cNvPr id="26" name="Forme 25"/>
          <p:cNvCxnSpPr>
            <a:stCxn id="19" idx="2"/>
            <a:endCxn id="21" idx="2"/>
          </p:cNvCxnSpPr>
          <p:nvPr/>
        </p:nvCxnSpPr>
        <p:spPr>
          <a:xfrm rot="10800000">
            <a:off x="876300" y="4047530"/>
            <a:ext cx="1638300" cy="143887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Forme 27"/>
          <p:cNvCxnSpPr>
            <a:stCxn id="20" idx="7"/>
            <a:endCxn id="22" idx="1"/>
          </p:cNvCxnSpPr>
          <p:nvPr/>
        </p:nvCxnSpPr>
        <p:spPr>
          <a:xfrm rot="5400000" flipH="1" flipV="1">
            <a:off x="6489040" y="2907931"/>
            <a:ext cx="910226" cy="10468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5257800" y="4495800"/>
            <a:ext cx="228600" cy="228600"/>
          </a:xfrm>
          <a:prstGeom prst="ellipse">
            <a:avLst/>
          </a:prstGeom>
          <a:noFill/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eur en arc 30"/>
          <p:cNvCxnSpPr>
            <a:stCxn id="29" idx="4"/>
            <a:endCxn id="23" idx="2"/>
          </p:cNvCxnSpPr>
          <p:nvPr/>
        </p:nvCxnSpPr>
        <p:spPr>
          <a:xfrm rot="16200000" flipH="1">
            <a:off x="6572250" y="3524250"/>
            <a:ext cx="381000" cy="2781300"/>
          </a:xfrm>
          <a:prstGeom prst="curvedConnector3">
            <a:avLst>
              <a:gd name="adj1" fmla="val 16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26.000 scrolls database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733800" y="1752600"/>
            <a:ext cx="1676400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 candidates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0866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>
                <a:alpha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2 geometries selected 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4" name="Connecteur droit avec flèche 13"/>
          <p:cNvCxnSpPr>
            <a:stCxn id="6" idx="3"/>
            <a:endCxn id="7" idx="1"/>
          </p:cNvCxnSpPr>
          <p:nvPr/>
        </p:nvCxnSpPr>
        <p:spPr>
          <a:xfrm>
            <a:off x="1981200" y="1923366"/>
            <a:ext cx="1752600" cy="139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  <a:endCxn id="8" idx="1"/>
          </p:cNvCxnSpPr>
          <p:nvPr/>
        </p:nvCxnSpPr>
        <p:spPr>
          <a:xfrm flipV="1">
            <a:off x="5410200" y="1923366"/>
            <a:ext cx="1676400" cy="139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86000" y="1600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criteria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38800" y="167342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Deterministic</a:t>
            </a:r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modeling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86000" y="1905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CF ranking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2514600"/>
            <a:ext cx="8156448" cy="35844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Deterministic model of a scroll expander taking into account</a:t>
            </a:r>
          </a:p>
          <a:p>
            <a:pPr lvl="1">
              <a:buNone/>
            </a:pPr>
            <a:endParaRPr lang="en-US" sz="800" dirty="0" smtClean="0"/>
          </a:p>
          <a:p>
            <a:pPr lvl="2"/>
            <a:r>
              <a:rPr lang="en-US" sz="1600" dirty="0" smtClean="0"/>
              <a:t>Radial and flank leakages</a:t>
            </a:r>
          </a:p>
          <a:p>
            <a:pPr lvl="2"/>
            <a:r>
              <a:rPr lang="en-US" sz="1600" dirty="0" smtClean="0"/>
              <a:t>Intake and exhaust throttling losses</a:t>
            </a:r>
          </a:p>
          <a:p>
            <a:pPr lvl="2"/>
            <a:r>
              <a:rPr lang="en-US" sz="1600" dirty="0" smtClean="0"/>
              <a:t>Friction losses between the scrolls</a:t>
            </a:r>
          </a:p>
          <a:p>
            <a:pPr lvl="2"/>
            <a:r>
              <a:rPr lang="en-US" sz="1600" dirty="0" smtClean="0"/>
              <a:t>Mechanical losses into the bearings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175" y="5553075"/>
            <a:ext cx="276225" cy="390525"/>
          </a:xfrm>
          <a:prstGeom prst="rect">
            <a:avLst/>
          </a:prstGeom>
          <a:noFill/>
        </p:spPr>
      </p:pic>
      <p:sp>
        <p:nvSpPr>
          <p:cNvPr id="21" name="Accolade ouvrante 20"/>
          <p:cNvSpPr/>
          <p:nvPr/>
        </p:nvSpPr>
        <p:spPr>
          <a:xfrm>
            <a:off x="685800" y="4114800"/>
            <a:ext cx="3810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1295400" y="5498068"/>
            <a:ext cx="13716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 </a:t>
            </a:r>
            <a:r>
              <a:rPr lang="el-GR" dirty="0" smtClean="0"/>
              <a:t>η</a:t>
            </a:r>
            <a:r>
              <a:rPr lang="fr-BE" baseline="-25000" dirty="0" err="1" smtClean="0"/>
              <a:t>is</a:t>
            </a:r>
            <a:r>
              <a:rPr lang="fr-BE" baseline="-25000" dirty="0" smtClean="0"/>
              <a:t> </a:t>
            </a:r>
            <a:r>
              <a:rPr lang="fr-BE" dirty="0" smtClean="0"/>
              <a:t>,      , FF</a:t>
            </a:r>
            <a:endParaRPr lang="en-US" dirty="0"/>
          </a:p>
        </p:txBody>
      </p:sp>
      <p:cxnSp>
        <p:nvCxnSpPr>
          <p:cNvPr id="23" name="Connecteur en angle 22"/>
          <p:cNvCxnSpPr>
            <a:stCxn id="21" idx="1"/>
            <a:endCxn id="22" idx="1"/>
          </p:cNvCxnSpPr>
          <p:nvPr/>
        </p:nvCxnSpPr>
        <p:spPr>
          <a:xfrm rot="10800000" flipH="1" flipV="1">
            <a:off x="685800" y="4648200"/>
            <a:ext cx="609600" cy="1034534"/>
          </a:xfrm>
          <a:prstGeom prst="bentConnector3">
            <a:avLst>
              <a:gd name="adj1" fmla="val -375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" descr="C:\Users\El Dickos del Muerte\Dropbox\Etudes\2Master électromec\TFE\Rapport\Report in LaTex\Source files\Chap 1 - Introducion - DONE\Figures_intro\leak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1726" y="3733800"/>
            <a:ext cx="2927874" cy="1890712"/>
          </a:xfrm>
          <a:prstGeom prst="rect">
            <a:avLst/>
          </a:prstGeom>
          <a:noFill/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4800" y="2819400"/>
            <a:ext cx="85344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stage: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stage: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25000"/>
                    <a:lumOff val="75000"/>
                  </a:schemeClr>
                </a:solidFill>
                <a:sym typeface="Wingdings" pitchFamily="2" charset="2"/>
              </a:rPr>
              <a:t>Full expansion: </a:t>
            </a:r>
            <a:r>
              <a:rPr lang="el-G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η</a:t>
            </a:r>
            <a:r>
              <a:rPr lang="fr-BE" sz="2800" baseline="-250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is,tot</a:t>
            </a:r>
            <a:r>
              <a:rPr lang="fr-BE" sz="2800" baseline="-25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fr-BE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fr-BE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= 68.6 % </a:t>
            </a:r>
            <a:endParaRPr lang="en-US" dirty="0" smtClean="0">
              <a:solidFill>
                <a:schemeClr val="tx2">
                  <a:lumMod val="25000"/>
                  <a:lumOff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26.000 scrolls database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733800" y="1752600"/>
            <a:ext cx="1676400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 candidates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0866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geometries selected </a:t>
            </a:r>
            <a:endParaRPr lang="en-US" dirty="0"/>
          </a:p>
        </p:txBody>
      </p:sp>
      <p:cxnSp>
        <p:nvCxnSpPr>
          <p:cNvPr id="14" name="Connecteur droit avec flèche 13"/>
          <p:cNvCxnSpPr>
            <a:stCxn id="6" idx="3"/>
            <a:endCxn id="7" idx="1"/>
          </p:cNvCxnSpPr>
          <p:nvPr/>
        </p:nvCxnSpPr>
        <p:spPr>
          <a:xfrm>
            <a:off x="1981200" y="1923366"/>
            <a:ext cx="17526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  <a:endCxn id="8" idx="1"/>
          </p:cNvCxnSpPr>
          <p:nvPr/>
        </p:nvCxnSpPr>
        <p:spPr>
          <a:xfrm flipV="1">
            <a:off x="5410200" y="1923366"/>
            <a:ext cx="16764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86000" y="1600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criteria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38800" y="167342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Deterministic modeling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650" name="Picture 2" descr="C:\Users\El Dickos del Muerte\Desktop\first_stage_selec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438400"/>
            <a:ext cx="1828800" cy="1809717"/>
          </a:xfrm>
          <a:prstGeom prst="rect">
            <a:avLst/>
          </a:prstGeom>
          <a:noFill/>
        </p:spPr>
      </p:pic>
      <p:pic>
        <p:nvPicPr>
          <p:cNvPr id="27651" name="Picture 3" descr="C:\Users\El Dickos del Muerte\Desktop\second_stage_select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343400"/>
            <a:ext cx="1828800" cy="1967084"/>
          </a:xfrm>
          <a:prstGeom prst="rect">
            <a:avLst/>
          </a:prstGeom>
          <a:noFill/>
        </p:spPr>
      </p:pic>
      <p:sp>
        <p:nvSpPr>
          <p:cNvPr id="22" name="Accolade ouvrante 21"/>
          <p:cNvSpPr/>
          <p:nvPr/>
        </p:nvSpPr>
        <p:spPr>
          <a:xfrm>
            <a:off x="1752600" y="2514600"/>
            <a:ext cx="609600" cy="1143000"/>
          </a:xfrm>
          <a:prstGeom prst="leftBrace">
            <a:avLst>
              <a:gd name="adj1" fmla="val 195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2133600" y="2488049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sz="2000" dirty="0" smtClean="0"/>
              <a:t> </a:t>
            </a:r>
            <a:r>
              <a:rPr lang="el-GR" sz="2000" dirty="0" smtClean="0"/>
              <a:t>η</a:t>
            </a:r>
            <a:r>
              <a:rPr lang="fr-BE" sz="2000" baseline="-25000" dirty="0" smtClean="0"/>
              <a:t>1st,is </a:t>
            </a:r>
            <a:r>
              <a:rPr lang="fr-BE" sz="2000" dirty="0" smtClean="0"/>
              <a:t> </a:t>
            </a:r>
            <a:r>
              <a:rPr lang="fr-BE" dirty="0" smtClean="0"/>
              <a:t>= 73.12%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endParaRPr lang="fr-BE" sz="700" dirty="0" smtClean="0"/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 </a:t>
            </a:r>
            <a:r>
              <a:rPr lang="fr-BE" dirty="0" err="1" smtClean="0"/>
              <a:t>highest</a:t>
            </a:r>
            <a:r>
              <a:rPr lang="fr-BE" dirty="0" smtClean="0"/>
              <a:t> CF </a:t>
            </a:r>
            <a:r>
              <a:rPr lang="fr-BE" dirty="0" err="1" smtClean="0"/>
              <a:t>among</a:t>
            </a:r>
            <a:r>
              <a:rPr lang="fr-BE" dirty="0" smtClean="0"/>
              <a:t> candidates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endParaRPr lang="fr-BE" sz="700" dirty="0" smtClean="0"/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     = 3.03 kW</a:t>
            </a:r>
            <a:endParaRPr lang="en-US" baseline="-25000" dirty="0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0775" y="3267075"/>
            <a:ext cx="276225" cy="39052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ccolade ouvrante 28"/>
          <p:cNvSpPr/>
          <p:nvPr/>
        </p:nvSpPr>
        <p:spPr>
          <a:xfrm>
            <a:off x="1828800" y="4038600"/>
            <a:ext cx="609600" cy="1143000"/>
          </a:xfrm>
          <a:prstGeom prst="leftBrace">
            <a:avLst>
              <a:gd name="adj1" fmla="val 195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2133600" y="4012049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sz="2000" dirty="0" smtClean="0"/>
              <a:t> </a:t>
            </a:r>
            <a:r>
              <a:rPr lang="el-GR" sz="2000" dirty="0" smtClean="0"/>
              <a:t>η</a:t>
            </a:r>
            <a:r>
              <a:rPr lang="fr-BE" sz="2000" baseline="-25000" dirty="0" smtClean="0"/>
              <a:t>2nd,is </a:t>
            </a:r>
            <a:r>
              <a:rPr lang="fr-BE" sz="2000" dirty="0" smtClean="0"/>
              <a:t> </a:t>
            </a:r>
            <a:r>
              <a:rPr lang="fr-BE" dirty="0" smtClean="0"/>
              <a:t>= 66.14 %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endParaRPr lang="fr-BE" sz="700" dirty="0" smtClean="0"/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 </a:t>
            </a:r>
            <a:r>
              <a:rPr lang="fr-BE" dirty="0" err="1" smtClean="0"/>
              <a:t>highest</a:t>
            </a:r>
            <a:r>
              <a:rPr lang="fr-BE" dirty="0" smtClean="0"/>
              <a:t> CF </a:t>
            </a:r>
            <a:r>
              <a:rPr lang="fr-BE" dirty="0" err="1" smtClean="0"/>
              <a:t>among</a:t>
            </a:r>
            <a:r>
              <a:rPr lang="fr-BE" dirty="0" smtClean="0"/>
              <a:t> candidates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endParaRPr lang="fr-BE" sz="700" dirty="0" smtClean="0"/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     = 2.5 kW</a:t>
            </a:r>
            <a:endParaRPr lang="en-US" baseline="-25000" dirty="0" smtClean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0775" y="4800600"/>
            <a:ext cx="276225" cy="390525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2286000" y="1905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CF ranking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PRESENTATION    STRUCTURE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6895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Context and Issues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Optimal scroll geometries selection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CAD modeling of a single stage prototype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Prototype fabrication and assembly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Conclusion and perspectives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4800" y="2819400"/>
            <a:ext cx="85344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stage: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stage: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Full expansion: </a:t>
            </a:r>
            <a:r>
              <a:rPr lang="el-GR" sz="2800" dirty="0" smtClean="0"/>
              <a:t>η</a:t>
            </a:r>
            <a:r>
              <a:rPr lang="fr-BE" sz="2800" baseline="-25000" dirty="0" err="1" smtClean="0"/>
              <a:t>is,tot</a:t>
            </a:r>
            <a:r>
              <a:rPr lang="fr-BE" sz="2800" baseline="-25000" dirty="0" smtClean="0"/>
              <a:t> </a:t>
            </a:r>
            <a:r>
              <a:rPr lang="fr-BE" sz="2800" dirty="0" smtClean="0"/>
              <a:t> </a:t>
            </a:r>
            <a:r>
              <a:rPr lang="fr-BE" dirty="0" smtClean="0"/>
              <a:t>= 68.6 % 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26.000 scrolls database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733800" y="1752600"/>
            <a:ext cx="1676400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 candidates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086600" y="1600200"/>
            <a:ext cx="167640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geometries selected </a:t>
            </a:r>
            <a:endParaRPr lang="en-US" dirty="0"/>
          </a:p>
        </p:txBody>
      </p:sp>
      <p:cxnSp>
        <p:nvCxnSpPr>
          <p:cNvPr id="14" name="Connecteur droit avec flèche 13"/>
          <p:cNvCxnSpPr>
            <a:stCxn id="6" idx="3"/>
            <a:endCxn id="7" idx="1"/>
          </p:cNvCxnSpPr>
          <p:nvPr/>
        </p:nvCxnSpPr>
        <p:spPr>
          <a:xfrm>
            <a:off x="1981200" y="1923366"/>
            <a:ext cx="17526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  <a:endCxn id="8" idx="1"/>
          </p:cNvCxnSpPr>
          <p:nvPr/>
        </p:nvCxnSpPr>
        <p:spPr>
          <a:xfrm flipV="1">
            <a:off x="5410200" y="1923366"/>
            <a:ext cx="16764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86000" y="1600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criteria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38800" y="167342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Deterministic modeling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650" name="Picture 2" descr="C:\Users\El Dickos del Muerte\Desktop\first_stage_selec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438400"/>
            <a:ext cx="1828800" cy="1809717"/>
          </a:xfrm>
          <a:prstGeom prst="rect">
            <a:avLst/>
          </a:prstGeom>
          <a:noFill/>
        </p:spPr>
      </p:pic>
      <p:pic>
        <p:nvPicPr>
          <p:cNvPr id="27651" name="Picture 3" descr="C:\Users\El Dickos del Muerte\Desktop\second_stage_select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343400"/>
            <a:ext cx="1828800" cy="1967084"/>
          </a:xfrm>
          <a:prstGeom prst="rect">
            <a:avLst/>
          </a:prstGeom>
          <a:noFill/>
        </p:spPr>
      </p:pic>
      <p:sp>
        <p:nvSpPr>
          <p:cNvPr id="22" name="Accolade ouvrante 21"/>
          <p:cNvSpPr/>
          <p:nvPr/>
        </p:nvSpPr>
        <p:spPr>
          <a:xfrm>
            <a:off x="1752600" y="2514600"/>
            <a:ext cx="609600" cy="1143000"/>
          </a:xfrm>
          <a:prstGeom prst="leftBrace">
            <a:avLst>
              <a:gd name="adj1" fmla="val 195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2133600" y="2488049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sz="2000" dirty="0" smtClean="0"/>
              <a:t> </a:t>
            </a:r>
            <a:r>
              <a:rPr lang="el-GR" sz="2000" dirty="0" smtClean="0"/>
              <a:t>η</a:t>
            </a:r>
            <a:r>
              <a:rPr lang="fr-BE" sz="2000" baseline="-25000" dirty="0" smtClean="0"/>
              <a:t>1st,is </a:t>
            </a:r>
            <a:r>
              <a:rPr lang="fr-BE" sz="2000" dirty="0" smtClean="0"/>
              <a:t> </a:t>
            </a:r>
            <a:r>
              <a:rPr lang="fr-BE" dirty="0" smtClean="0"/>
              <a:t>= 73.12%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endParaRPr lang="fr-BE" sz="700" dirty="0" smtClean="0"/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 </a:t>
            </a:r>
            <a:r>
              <a:rPr lang="fr-BE" dirty="0" err="1" smtClean="0"/>
              <a:t>highest</a:t>
            </a:r>
            <a:r>
              <a:rPr lang="fr-BE" dirty="0" smtClean="0"/>
              <a:t> CF </a:t>
            </a:r>
            <a:r>
              <a:rPr lang="fr-BE" dirty="0" err="1" smtClean="0"/>
              <a:t>among</a:t>
            </a:r>
            <a:r>
              <a:rPr lang="fr-BE" dirty="0" smtClean="0"/>
              <a:t> candidates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endParaRPr lang="fr-BE" sz="700" dirty="0" smtClean="0"/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     = 3.03 kW</a:t>
            </a:r>
            <a:endParaRPr lang="en-US" baseline="-25000" dirty="0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0775" y="3267075"/>
            <a:ext cx="276225" cy="39052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ccolade ouvrante 28"/>
          <p:cNvSpPr/>
          <p:nvPr/>
        </p:nvSpPr>
        <p:spPr>
          <a:xfrm>
            <a:off x="1828800" y="4038600"/>
            <a:ext cx="609600" cy="1143000"/>
          </a:xfrm>
          <a:prstGeom prst="leftBrace">
            <a:avLst>
              <a:gd name="adj1" fmla="val 195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2133600" y="4012049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sz="2000" dirty="0" smtClean="0"/>
              <a:t> </a:t>
            </a:r>
            <a:r>
              <a:rPr lang="el-GR" sz="2000" dirty="0" smtClean="0"/>
              <a:t>η</a:t>
            </a:r>
            <a:r>
              <a:rPr lang="fr-BE" sz="2000" baseline="-25000" dirty="0" smtClean="0"/>
              <a:t>2nd,is </a:t>
            </a:r>
            <a:r>
              <a:rPr lang="fr-BE" sz="2000" dirty="0" smtClean="0"/>
              <a:t> </a:t>
            </a:r>
            <a:r>
              <a:rPr lang="fr-BE" dirty="0" smtClean="0"/>
              <a:t>= 66.14 %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endParaRPr lang="fr-BE" sz="700" dirty="0" smtClean="0"/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 </a:t>
            </a:r>
            <a:r>
              <a:rPr lang="fr-BE" dirty="0" err="1" smtClean="0"/>
              <a:t>highest</a:t>
            </a:r>
            <a:r>
              <a:rPr lang="fr-BE" dirty="0" smtClean="0"/>
              <a:t> CF </a:t>
            </a:r>
            <a:r>
              <a:rPr lang="fr-BE" dirty="0" err="1" smtClean="0"/>
              <a:t>among</a:t>
            </a:r>
            <a:r>
              <a:rPr lang="fr-BE" dirty="0" smtClean="0"/>
              <a:t> candidates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endParaRPr lang="fr-BE" sz="700" dirty="0" smtClean="0"/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fr-BE" dirty="0" smtClean="0"/>
              <a:t>     = 2.5 kW</a:t>
            </a:r>
            <a:endParaRPr lang="en-US" baseline="-25000" dirty="0" smtClean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0775" y="4800600"/>
            <a:ext cx="276225" cy="390525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2286000" y="1905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CF ranking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Losses study</a:t>
            </a:r>
            <a:endParaRPr lang="en-US" dirty="0"/>
          </a:p>
        </p:txBody>
      </p:sp>
      <p:graphicFrame>
        <p:nvGraphicFramePr>
          <p:cNvPr id="32" name="Espace réservé du contenu 25"/>
          <p:cNvGraphicFramePr>
            <a:graphicFrameLocks/>
          </p:cNvGraphicFramePr>
          <p:nvPr/>
        </p:nvGraphicFramePr>
        <p:xfrm>
          <a:off x="301625" y="2204720"/>
          <a:ext cx="85042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575"/>
                <a:gridCol w="990600"/>
                <a:gridCol w="990600"/>
                <a:gridCol w="1066800"/>
                <a:gridCol w="110966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Losses</a:t>
                      </a:r>
                      <a:r>
                        <a:rPr lang="en-US" baseline="0" dirty="0" smtClean="0"/>
                        <a:t> modeled</a:t>
                      </a: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stage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</a:t>
                      </a:r>
                      <a:r>
                        <a:rPr lang="en-US" baseline="0" dirty="0" smtClean="0"/>
                        <a:t> stage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----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η</a:t>
                      </a:r>
                      <a:r>
                        <a:rPr lang="fr-BE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Δη</a:t>
                      </a:r>
                      <a:r>
                        <a:rPr lang="fr-BE" dirty="0" smtClean="0"/>
                        <a:t> (%)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η</a:t>
                      </a:r>
                      <a:r>
                        <a:rPr lang="fr-BE" dirty="0" smtClean="0"/>
                        <a:t>  (%)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Δη</a:t>
                      </a:r>
                      <a:r>
                        <a:rPr lang="fr-BE" dirty="0" smtClean="0"/>
                        <a:t> (%)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Inlet/Outlet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Throttling</a:t>
                      </a:r>
                      <a:r>
                        <a:rPr lang="en-US" baseline="0" dirty="0" smtClean="0"/>
                        <a:t> losses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88.7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Same as the previous </a:t>
                      </a:r>
                      <a:r>
                        <a:rPr lang="en-US" dirty="0" smtClean="0"/>
                        <a:t>+ Mechanical losses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82.77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14.43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68.75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19.95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Same as the previous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+ </a:t>
                      </a:r>
                      <a:r>
                        <a:rPr lang="en-US" dirty="0" smtClean="0"/>
                        <a:t>Flank</a:t>
                      </a:r>
                      <a:r>
                        <a:rPr lang="en-US" baseline="0" dirty="0" smtClean="0"/>
                        <a:t> leakages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77.26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68.02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0.73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Same as the previous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+ </a:t>
                      </a:r>
                      <a:r>
                        <a:rPr lang="en-US" dirty="0" smtClean="0"/>
                        <a:t>Radial </a:t>
                      </a:r>
                      <a:r>
                        <a:rPr lang="en-US" baseline="0" dirty="0" smtClean="0"/>
                        <a:t>leakages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73.67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3.59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66.68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Same as the previous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+ </a:t>
                      </a:r>
                      <a:r>
                        <a:rPr lang="en-US" dirty="0" smtClean="0"/>
                        <a:t>Heat losses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73.12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66.14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Losses study</a:t>
            </a:r>
            <a:endParaRPr lang="en-US" dirty="0"/>
          </a:p>
        </p:txBody>
      </p:sp>
      <p:graphicFrame>
        <p:nvGraphicFramePr>
          <p:cNvPr id="32" name="Espace réservé du contenu 25"/>
          <p:cNvGraphicFramePr>
            <a:graphicFrameLocks/>
          </p:cNvGraphicFramePr>
          <p:nvPr/>
        </p:nvGraphicFramePr>
        <p:xfrm>
          <a:off x="301625" y="2204720"/>
          <a:ext cx="85042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575"/>
                <a:gridCol w="990600"/>
                <a:gridCol w="990600"/>
                <a:gridCol w="1066800"/>
                <a:gridCol w="110966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Losses</a:t>
                      </a:r>
                      <a:r>
                        <a:rPr lang="en-US" baseline="0" dirty="0" smtClean="0"/>
                        <a:t> modeled</a:t>
                      </a: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stage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</a:t>
                      </a:r>
                      <a:r>
                        <a:rPr lang="en-US" baseline="0" dirty="0" smtClean="0"/>
                        <a:t> stage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----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η</a:t>
                      </a:r>
                      <a:r>
                        <a:rPr lang="fr-BE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Δη</a:t>
                      </a:r>
                      <a:r>
                        <a:rPr lang="fr-BE" dirty="0" smtClean="0"/>
                        <a:t> (%)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η</a:t>
                      </a:r>
                      <a:r>
                        <a:rPr lang="fr-BE" dirty="0" smtClean="0"/>
                        <a:t>  (%)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Δη</a:t>
                      </a:r>
                      <a:r>
                        <a:rPr lang="fr-BE" dirty="0" smtClean="0"/>
                        <a:t> (%)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Inlet/Outlet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Throttling</a:t>
                      </a:r>
                      <a:r>
                        <a:rPr lang="en-US" baseline="0" dirty="0" smtClean="0"/>
                        <a:t> losses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88.7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Same as the previous </a:t>
                      </a:r>
                      <a:r>
                        <a:rPr lang="en-US" dirty="0" smtClean="0"/>
                        <a:t>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Mechanical losses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82.77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14.43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68.75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19.95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Same as the previous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+ </a:t>
                      </a:r>
                      <a:r>
                        <a:rPr lang="en-US" dirty="0" smtClean="0"/>
                        <a:t>Flank</a:t>
                      </a:r>
                      <a:r>
                        <a:rPr lang="en-US" baseline="0" dirty="0" smtClean="0"/>
                        <a:t> leakages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77.26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68.02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0.73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Same as the previous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+ </a:t>
                      </a:r>
                      <a:r>
                        <a:rPr lang="en-US" dirty="0" smtClean="0"/>
                        <a:t>Radial </a:t>
                      </a:r>
                      <a:r>
                        <a:rPr lang="en-US" baseline="0" dirty="0" smtClean="0"/>
                        <a:t>leakages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73.67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3.59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66.68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Same as the previous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+ </a:t>
                      </a:r>
                      <a:r>
                        <a:rPr lang="en-US" dirty="0" smtClean="0"/>
                        <a:t>Heat losses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73.12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66.14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lèche à angle droit 8"/>
          <p:cNvSpPr/>
          <p:nvPr/>
        </p:nvSpPr>
        <p:spPr>
          <a:xfrm rot="5400000">
            <a:off x="1714500" y="5067300"/>
            <a:ext cx="7620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438400" y="5334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Main source : mechanical losses </a:t>
            </a:r>
            <a:endParaRPr lang="en-US" sz="27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Losses study : mechanical source analysis</a:t>
            </a:r>
            <a:endParaRPr lang="en-US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38200" y="4089077"/>
          <a:ext cx="7467601" cy="2235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360"/>
                <a:gridCol w="2064905"/>
                <a:gridCol w="2206336"/>
              </a:tblGrid>
              <a:tr h="353872">
                <a:tc>
                  <a:txBody>
                    <a:bodyPr/>
                    <a:lstStyle/>
                    <a:p>
                      <a:r>
                        <a:rPr lang="en-US" dirty="0" smtClean="0"/>
                        <a:t>Losse</a:t>
                      </a:r>
                      <a:r>
                        <a:rPr lang="en-US" baseline="0" dirty="0" smtClean="0"/>
                        <a:t>s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 stage</a:t>
                      </a:r>
                      <a:endParaRPr lang="en-US" dirty="0"/>
                    </a:p>
                  </a:txBody>
                  <a:tcPr/>
                </a:tc>
              </a:tr>
              <a:tr h="353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Thrust bearing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42.1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74.06</a:t>
                      </a:r>
                      <a:r>
                        <a:rPr lang="en-US" baseline="0" dirty="0" smtClean="0"/>
                        <a:t> W</a:t>
                      </a:r>
                      <a:endParaRPr lang="en-US" dirty="0" smtClean="0"/>
                    </a:p>
                  </a:txBody>
                  <a:tcPr/>
                </a:tc>
              </a:tr>
              <a:tr h="39703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Journal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bearing (top)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269.8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276.3 W</a:t>
                      </a:r>
                      <a:endParaRPr lang="en-US" dirty="0"/>
                    </a:p>
                  </a:txBody>
                  <a:tcPr/>
                </a:tc>
              </a:tr>
              <a:tr h="37545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Journal bearing (low)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179.9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184.2 W</a:t>
                      </a:r>
                      <a:endParaRPr lang="en-US" dirty="0"/>
                    </a:p>
                  </a:txBody>
                  <a:tcPr/>
                </a:tc>
              </a:tr>
              <a:tr h="3610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Scroll friction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33.07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181.6 W</a:t>
                      </a:r>
                      <a:endParaRPr lang="en-US" dirty="0"/>
                    </a:p>
                  </a:txBody>
                  <a:tcPr/>
                </a:tc>
              </a:tr>
              <a:tr h="3610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≈530 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≈ 720 W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14</a:t>
            </a:r>
            <a:endParaRPr lang="fr-FR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503" y="2209800"/>
            <a:ext cx="183560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2058846" cy="207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37448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Performance enhancement?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85800" y="2339340"/>
          <a:ext cx="7620000" cy="268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Wall thickness profile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Constant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Decreasing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Volumetric ratio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 (both stages)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Optimized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Optimized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5.04 kW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5.45 kW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5.5 kW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l-GR" sz="2400" i="1" dirty="0" smtClean="0"/>
                        <a:t>η</a:t>
                      </a:r>
                      <a:r>
                        <a:rPr lang="fr-BE" sz="2400" i="1" baseline="-25000" dirty="0" err="1" smtClean="0"/>
                        <a:t>is,tot</a:t>
                      </a:r>
                      <a:r>
                        <a:rPr lang="fr-BE" sz="2400" i="1" baseline="-25000" dirty="0" smtClean="0"/>
                        <a:t> </a:t>
                      </a:r>
                      <a:endParaRPr lang="en-US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62.4 %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67.43 %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68.6 %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26305"/>
            <a:ext cx="685800" cy="49329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371600" y="5410200"/>
            <a:ext cx="1066800" cy="609600"/>
          </a:xfrm>
          <a:prstGeom prst="bentUpArrow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286000" y="5791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Δ</a:t>
            </a:r>
            <a:r>
              <a:rPr lang="el-GR" sz="2400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η</a:t>
            </a:r>
            <a:r>
              <a:rPr lang="fr-BE" sz="2400" i="1" baseline="-250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is,tot</a:t>
            </a:r>
            <a:r>
              <a:rPr lang="fr-BE" sz="2400" i="1" baseline="-25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 = + </a:t>
            </a: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6.2%</a:t>
            </a:r>
            <a:endParaRPr lang="en-US" sz="2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>
            <a:off x="2819400" y="5105400"/>
            <a:ext cx="2438400" cy="457200"/>
          </a:xfrm>
          <a:prstGeom prst="curvedUpArrow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>
            <a:off x="5410200" y="5105400"/>
            <a:ext cx="2514600" cy="457200"/>
          </a:xfrm>
          <a:prstGeom prst="curvedUpArrow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24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Δ</a:t>
            </a:r>
            <a:r>
              <a:rPr lang="el-GR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η</a:t>
            </a:r>
            <a:r>
              <a:rPr lang="fr-BE" i="1" baseline="-250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is,tot</a:t>
            </a:r>
            <a:r>
              <a:rPr lang="fr-BE" i="1" baseline="-25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fr-BE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 = 5.03%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91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Δ</a:t>
            </a:r>
            <a:r>
              <a:rPr lang="el-GR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η</a:t>
            </a:r>
            <a:r>
              <a:rPr lang="fr-BE" i="1" baseline="-250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is,tot</a:t>
            </a:r>
            <a:r>
              <a:rPr lang="fr-BE" i="1" baseline="-25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fr-BE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 = 1.17 %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15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37448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Performance enhancement?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85800" y="2339340"/>
          <a:ext cx="7620000" cy="268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Wall thickness profile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Decreasing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Volumetric ratio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 (both stages)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Optimized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5.04 kW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5.45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5.5 kW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l-GR" sz="2400" i="1" dirty="0" smtClean="0"/>
                        <a:t>η</a:t>
                      </a:r>
                      <a:r>
                        <a:rPr lang="fr-BE" sz="2400" i="1" baseline="-25000" dirty="0" err="1" smtClean="0"/>
                        <a:t>is,tot</a:t>
                      </a:r>
                      <a:r>
                        <a:rPr lang="fr-BE" sz="2400" i="1" baseline="-25000" dirty="0" smtClean="0"/>
                        <a:t> </a:t>
                      </a:r>
                      <a:endParaRPr lang="en-US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62.4 %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67.43 %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68.6 %</a:t>
                      </a:r>
                      <a:endParaRPr lang="en-US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26305"/>
            <a:ext cx="685800" cy="49329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371600" y="5410200"/>
            <a:ext cx="1066800" cy="609600"/>
          </a:xfrm>
          <a:prstGeom prst="bentUpArrow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286000" y="5791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Δ</a:t>
            </a:r>
            <a:r>
              <a:rPr lang="el-GR" sz="2400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η</a:t>
            </a:r>
            <a:r>
              <a:rPr lang="fr-BE" sz="2400" i="1" baseline="-250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is,tot</a:t>
            </a:r>
            <a:r>
              <a:rPr lang="fr-BE" sz="2400" i="1" baseline="-25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 = + </a:t>
            </a: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6.2%</a:t>
            </a:r>
            <a:endParaRPr lang="en-US" sz="2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>
            <a:off x="2819400" y="5105400"/>
            <a:ext cx="2438400" cy="457200"/>
          </a:xfrm>
          <a:prstGeom prst="curvedUp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>
            <a:off x="5410200" y="5105400"/>
            <a:ext cx="2514600" cy="457200"/>
          </a:xfrm>
          <a:prstGeom prst="curvedUpArrow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24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l-GR" i="1" dirty="0" smtClean="0"/>
              <a:t> η</a:t>
            </a:r>
            <a:r>
              <a:rPr lang="fr-BE" i="1" baseline="-25000" dirty="0" err="1" smtClean="0"/>
              <a:t>is,tot</a:t>
            </a:r>
            <a:r>
              <a:rPr lang="fr-BE" i="1" baseline="-25000" dirty="0" smtClean="0"/>
              <a:t> </a:t>
            </a:r>
            <a:r>
              <a:rPr lang="fr-BE" i="1" dirty="0" smtClean="0"/>
              <a:t>  = 5.03%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791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Δ</a:t>
            </a:r>
            <a:r>
              <a:rPr lang="el-GR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η</a:t>
            </a:r>
            <a:r>
              <a:rPr lang="fr-BE" i="1" baseline="-250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is,tot</a:t>
            </a:r>
            <a:r>
              <a:rPr lang="fr-BE" i="1" baseline="-25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fr-BE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 = 1.17 %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15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37448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Performance enhancement?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85800" y="2339340"/>
          <a:ext cx="7620000" cy="268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Wall thickness profile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Decreasing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Volumetric ratio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 (both stages)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Optimized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5.04 kW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5.45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5.5 kW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l-GR" sz="2400" i="1" dirty="0" smtClean="0"/>
                        <a:t>η</a:t>
                      </a:r>
                      <a:r>
                        <a:rPr lang="fr-BE" sz="2400" i="1" baseline="-25000" dirty="0" err="1" smtClean="0"/>
                        <a:t>is,tot</a:t>
                      </a:r>
                      <a:r>
                        <a:rPr lang="fr-BE" sz="2400" i="1" baseline="-25000" dirty="0" smtClean="0"/>
                        <a:t> </a:t>
                      </a:r>
                      <a:endParaRPr lang="en-US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62.4 %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67.43 %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68.6 %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26305"/>
            <a:ext cx="685800" cy="49329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371600" y="5410200"/>
            <a:ext cx="1066800" cy="609600"/>
          </a:xfrm>
          <a:prstGeom prst="bentUpArrow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286000" y="5791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Δ</a:t>
            </a:r>
            <a:r>
              <a:rPr lang="el-GR" sz="2400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η</a:t>
            </a:r>
            <a:r>
              <a:rPr lang="fr-BE" sz="2400" i="1" baseline="-250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is,tot</a:t>
            </a:r>
            <a:r>
              <a:rPr lang="fr-BE" sz="2400" i="1" baseline="-25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 = + </a:t>
            </a: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6.2%</a:t>
            </a:r>
            <a:endParaRPr lang="en-US" sz="2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>
            <a:off x="2819400" y="5105400"/>
            <a:ext cx="2438400" cy="457200"/>
          </a:xfrm>
          <a:prstGeom prst="curvedUp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>
            <a:off x="5410200" y="5105400"/>
            <a:ext cx="2514600" cy="457200"/>
          </a:xfrm>
          <a:prstGeom prst="curvedUp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24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l-GR" i="1" dirty="0" smtClean="0"/>
              <a:t> η</a:t>
            </a:r>
            <a:r>
              <a:rPr lang="fr-BE" i="1" baseline="-25000" dirty="0" err="1" smtClean="0"/>
              <a:t>is,tot</a:t>
            </a:r>
            <a:r>
              <a:rPr lang="fr-BE" i="1" baseline="-25000" dirty="0" smtClean="0"/>
              <a:t> </a:t>
            </a:r>
            <a:r>
              <a:rPr lang="fr-BE" i="1" dirty="0" smtClean="0"/>
              <a:t>  = 5.03%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791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l-GR" i="1" dirty="0" smtClean="0"/>
              <a:t> η</a:t>
            </a:r>
            <a:r>
              <a:rPr lang="fr-BE" i="1" baseline="-25000" dirty="0" err="1" smtClean="0"/>
              <a:t>is,tot</a:t>
            </a:r>
            <a:r>
              <a:rPr lang="fr-BE" i="1" baseline="-25000" dirty="0" smtClean="0"/>
              <a:t> </a:t>
            </a:r>
            <a:r>
              <a:rPr lang="fr-BE" i="1" dirty="0" smtClean="0"/>
              <a:t>  = 1.17 %</a:t>
            </a:r>
            <a:endParaRPr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15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Optimal scroll geometries selection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37448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Performance enhancement?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85800" y="2339340"/>
          <a:ext cx="7620000" cy="268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Wall thickness profile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Decreasing</a:t>
                      </a:r>
                      <a:endParaRPr lang="en-US" dirty="0"/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Volumetric ratio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 (both stages)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Optimized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Optimized</a:t>
                      </a:r>
                      <a:endParaRPr lang="en-US" dirty="0"/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5.04 kW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5.45 kW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 kW</a:t>
                      </a:r>
                      <a:endParaRPr lang="en-US" dirty="0"/>
                    </a:p>
                  </a:txBody>
                  <a:tcPr anchor="ctr"/>
                </a:tc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l-GR" sz="2400" i="1" dirty="0" smtClean="0"/>
                        <a:t>η</a:t>
                      </a:r>
                      <a:r>
                        <a:rPr lang="fr-BE" sz="2400" i="1" baseline="-25000" dirty="0" err="1" smtClean="0"/>
                        <a:t>is,tot</a:t>
                      </a:r>
                      <a:r>
                        <a:rPr lang="fr-BE" sz="2400" i="1" baseline="-25000" dirty="0" smtClean="0"/>
                        <a:t> </a:t>
                      </a:r>
                      <a:endParaRPr lang="en-US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62.4 %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67.43 %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68.6 %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26305"/>
            <a:ext cx="685800" cy="49329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371600" y="5410200"/>
            <a:ext cx="1066800" cy="609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286000" y="5791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l-GR" sz="2400" i="1" dirty="0" smtClean="0"/>
              <a:t> η</a:t>
            </a:r>
            <a:r>
              <a:rPr lang="fr-BE" sz="2400" i="1" baseline="-25000" dirty="0" err="1" smtClean="0"/>
              <a:t>is,tot</a:t>
            </a:r>
            <a:r>
              <a:rPr lang="fr-BE" sz="2400" i="1" baseline="-25000" dirty="0" smtClean="0"/>
              <a:t> </a:t>
            </a:r>
            <a:r>
              <a:rPr lang="en-US" sz="2400" i="1" dirty="0" smtClean="0"/>
              <a:t>  = + </a:t>
            </a:r>
            <a:r>
              <a:rPr lang="en-US" sz="2400" dirty="0" smtClean="0"/>
              <a:t>6.2%</a:t>
            </a:r>
            <a:endParaRPr lang="en-US" sz="2400" dirty="0"/>
          </a:p>
        </p:txBody>
      </p:sp>
      <p:sp>
        <p:nvSpPr>
          <p:cNvPr id="14" name="Flèche courbée vers le haut 13"/>
          <p:cNvSpPr/>
          <p:nvPr/>
        </p:nvSpPr>
        <p:spPr>
          <a:xfrm>
            <a:off x="2819400" y="5105400"/>
            <a:ext cx="24384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>
            <a:off x="5410200" y="5105400"/>
            <a:ext cx="25146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24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l-GR" i="1" dirty="0" smtClean="0"/>
              <a:t> η</a:t>
            </a:r>
            <a:r>
              <a:rPr lang="fr-BE" i="1" baseline="-25000" dirty="0" err="1" smtClean="0"/>
              <a:t>is,tot</a:t>
            </a:r>
            <a:r>
              <a:rPr lang="fr-BE" i="1" baseline="-25000" dirty="0" smtClean="0"/>
              <a:t> </a:t>
            </a:r>
            <a:r>
              <a:rPr lang="fr-BE" i="1" dirty="0" smtClean="0"/>
              <a:t>  = 5.03%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791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l-GR" i="1" dirty="0" smtClean="0"/>
              <a:t> η</a:t>
            </a:r>
            <a:r>
              <a:rPr lang="fr-BE" i="1" baseline="-25000" dirty="0" err="1" smtClean="0"/>
              <a:t>is,tot</a:t>
            </a:r>
            <a:r>
              <a:rPr lang="fr-BE" i="1" baseline="-25000" dirty="0" smtClean="0"/>
              <a:t> </a:t>
            </a:r>
            <a:r>
              <a:rPr lang="fr-BE" i="1" dirty="0" smtClean="0"/>
              <a:t>  = 1.17 %</a:t>
            </a:r>
            <a:endParaRPr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15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229600" cy="3276600"/>
          </a:xfrm>
        </p:spPr>
        <p:txBody>
          <a:bodyPr>
            <a:normAutofit/>
          </a:bodyPr>
          <a:lstStyle/>
          <a:p>
            <a:r>
              <a:rPr lang="fr-FR" sz="4800" dirty="0" smtClean="0"/>
              <a:t>CAD </a:t>
            </a:r>
            <a:r>
              <a:rPr lang="fr-FR" sz="4800" dirty="0" err="1" smtClean="0"/>
              <a:t>modeling</a:t>
            </a:r>
            <a:r>
              <a:rPr lang="fr-FR" sz="4800" dirty="0" smtClean="0"/>
              <a:t> </a:t>
            </a:r>
          </a:p>
          <a:p>
            <a:r>
              <a:rPr lang="fr-FR" sz="4800" dirty="0" smtClean="0"/>
              <a:t>of a single-stage prototype</a:t>
            </a:r>
            <a:endParaRPr lang="fr-FR" sz="48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8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PART 3 </a:t>
            </a:r>
            <a:endParaRPr lang="fr-FR" sz="8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860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CAD = ‘Computer-Aided Design’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16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CAD modeling of a single-stage prototype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9352" y="1527048"/>
            <a:ext cx="3508248" cy="4873752"/>
          </a:xfrm>
        </p:spPr>
        <p:txBody>
          <a:bodyPr>
            <a:normAutofit lnSpcReduction="1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CAD modeling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SolidWorks</a:t>
            </a:r>
            <a:r>
              <a:rPr lang="en-US" sz="2000" dirty="0" smtClean="0"/>
              <a:t> 2012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Architecture derived from Copeland  compressors (ZR series)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Expander: 30 assembled pieces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2860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CAD = ‘Computer-Aided Design’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17</a:t>
            </a:r>
            <a:endParaRPr lang="fr-FR" dirty="0"/>
          </a:p>
        </p:txBody>
      </p:sp>
      <p:pic>
        <p:nvPicPr>
          <p:cNvPr id="8" name="AnimationScrollSpeedU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33800" y="19812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229600" cy="3276600"/>
          </a:xfrm>
        </p:spPr>
        <p:txBody>
          <a:bodyPr>
            <a:normAutofit/>
          </a:bodyPr>
          <a:lstStyle/>
          <a:p>
            <a:r>
              <a:rPr lang="fr-FR" sz="4800" dirty="0" smtClean="0"/>
              <a:t>CONTEXT </a:t>
            </a:r>
          </a:p>
          <a:p>
            <a:r>
              <a:rPr lang="fr-FR" sz="4800" b="0" dirty="0" smtClean="0"/>
              <a:t>AND</a:t>
            </a:r>
          </a:p>
          <a:p>
            <a:r>
              <a:rPr lang="fr-FR" sz="4800" dirty="0" smtClean="0"/>
              <a:t>ISSUES</a:t>
            </a:r>
            <a:endParaRPr lang="fr-FR" sz="48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8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PART 1 </a:t>
            </a:r>
            <a:endParaRPr lang="fr-FR" sz="8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CAD modeling of a single-stage prototype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Mechanical viability checked by a 60% scale 3D-printed model </a:t>
            </a:r>
            <a:r>
              <a:rPr lang="en-US" sz="1400" dirty="0" smtClean="0"/>
              <a:t>(FDM printer)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Oil delivery circuit/BPC control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system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CAM with </a:t>
            </a:r>
            <a:r>
              <a:rPr lang="en-US" sz="24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HSMXpress</a:t>
            </a: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US" sz="24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6323" name="Picture 3" descr="C:\Users\El Dickos del Muerte\Dropbox\Etudes\2Master électromec\TFE\Rapport\Report in LaTex\Source files\Chap 4 - CAD modeling - DONE\Figures_CADmodeling\3Dprin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3513044" cy="314325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CAD modeling of a single-stage prototype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Mechanical viability checked by a 60% scale 3D-printed model </a:t>
            </a:r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(FDM printer)</a:t>
            </a:r>
            <a:endParaRPr lang="en-US" sz="24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Oil delivery circuit and</a:t>
            </a:r>
          </a:p>
          <a:p>
            <a:pPr>
              <a:buNone/>
            </a:pPr>
            <a:r>
              <a:rPr lang="en-US" sz="2400" dirty="0" smtClean="0"/>
              <a:t>BPC control system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CAM with </a:t>
            </a:r>
            <a:r>
              <a:rPr lang="en-US" sz="24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HSMXpress</a:t>
            </a: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US" sz="24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Picture 2" descr="C:\Users\El Dickos del Muerte\Dropbox\Etudes\2Master électromec\TFE\Rapport\Report in LaTex\Source files\Chap 4 - CAD modeling - DONE\Figures_CADmodeling\cross_sec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1981200"/>
            <a:ext cx="4640099" cy="3886200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CAD modeling of a single-stage prototype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Mechanical viability checked by a 60% scale 3D-printed model </a:t>
            </a:r>
            <a:r>
              <a:rPr lang="en-US" sz="1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(FDM printer)</a:t>
            </a:r>
            <a:endParaRPr lang="en-US" sz="24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Oil delivery circuit and BPC control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system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CAM with </a:t>
            </a:r>
            <a:r>
              <a:rPr lang="en-US" sz="2400" dirty="0" err="1" smtClean="0"/>
              <a:t>HSMXpress</a:t>
            </a:r>
            <a:r>
              <a:rPr lang="en-US" sz="2400" dirty="0" smtClean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860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CAM = ‘Computer-Aided Manufacturing’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  <p:pic>
        <p:nvPicPr>
          <p:cNvPr id="9" name="AnimationHSMXpres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62600" y="2209800"/>
            <a:ext cx="3009900" cy="3619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fr-FR" sz="4800" dirty="0" smtClean="0"/>
              <a:t>Prototype</a:t>
            </a:r>
            <a:r>
              <a:rPr lang="fr-FR" sz="4800" dirty="0"/>
              <a:t> </a:t>
            </a:r>
            <a:r>
              <a:rPr lang="fr-FR" sz="4800" dirty="0" smtClean="0"/>
              <a:t>Fabrication </a:t>
            </a:r>
          </a:p>
          <a:p>
            <a:r>
              <a:rPr lang="fr-FR" sz="4800" dirty="0" smtClean="0"/>
              <a:t>and </a:t>
            </a:r>
          </a:p>
          <a:p>
            <a:r>
              <a:rPr lang="fr-FR" sz="4800" dirty="0" err="1" smtClean="0"/>
              <a:t>Assembly</a:t>
            </a:r>
            <a:endParaRPr lang="fr-FR" sz="4800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8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PART 4 </a:t>
            </a:r>
            <a:endParaRPr lang="fr-FR" sz="8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19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Prototype fabrication and assembly</a:t>
            </a:r>
            <a:endParaRPr lang="en-US" b="1" dirty="0"/>
          </a:p>
        </p:txBody>
      </p:sp>
      <p:pic>
        <p:nvPicPr>
          <p:cNvPr id="6147" name="Picture 3" descr="C:\Users\El Dickos del Muerte\Dropbox\Etudes\2Master électromec\TFE\Pictures\IMG_5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998" y="1524000"/>
            <a:ext cx="6874002" cy="4818888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20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Prototype fabrication and assembly</a:t>
            </a:r>
            <a:endParaRPr lang="en-US" b="1" dirty="0"/>
          </a:p>
        </p:txBody>
      </p:sp>
      <p:pic>
        <p:nvPicPr>
          <p:cNvPr id="7171" name="Picture 3" descr="C:\Users\El Dickos del Muerte\Dropbox\Etudes\2Master électromec\TFE\Pictures\IMG_6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767578" cy="4590288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21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Prototype fabrication and assembly</a:t>
            </a:r>
            <a:endParaRPr lang="en-US" b="1" dirty="0"/>
          </a:p>
        </p:txBody>
      </p:sp>
      <p:pic>
        <p:nvPicPr>
          <p:cNvPr id="8194" name="Picture 2" descr="C:\Users\El Dickos del Muerte\Dropbox\Etudes\2Master électromec\TFE\Pictures\IMG_5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3293608" cy="4572000"/>
          </a:xfrm>
          <a:prstGeom prst="rect">
            <a:avLst/>
          </a:prstGeom>
          <a:noFill/>
        </p:spPr>
      </p:pic>
      <p:pic>
        <p:nvPicPr>
          <p:cNvPr id="8" name="Picture 2" descr="C:\Users\El Dickos del Muerte\Dropbox\Etudes\2Master électromec\TFE\Pictures\IMG_5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7740" y="1676400"/>
            <a:ext cx="3506860" cy="4571999"/>
          </a:xfrm>
          <a:prstGeom prst="rect">
            <a:avLst/>
          </a:prstGeom>
          <a:noFill/>
        </p:spPr>
      </p:pic>
      <p:pic>
        <p:nvPicPr>
          <p:cNvPr id="9" name="Picture 2" descr="C:\Users\El Dickos del Muerte\Dropbox\Etudes\2Master électromec\TFE\Pictures\IMG_5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676400"/>
            <a:ext cx="3044031" cy="4572000"/>
          </a:xfrm>
          <a:prstGeom prst="rect">
            <a:avLst/>
          </a:prstGeom>
          <a:noFill/>
        </p:spPr>
      </p:pic>
      <p:pic>
        <p:nvPicPr>
          <p:cNvPr id="10" name="Picture 2" descr="C:\Users\El Dickos del Muerte\Dropbox\Etudes\2Master électromec\TFE\Pictures\IMG_5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76400"/>
            <a:ext cx="3261326" cy="4572000"/>
          </a:xfrm>
          <a:prstGeom prst="rect">
            <a:avLst/>
          </a:prstGeom>
          <a:noFill/>
        </p:spPr>
      </p:pic>
      <p:pic>
        <p:nvPicPr>
          <p:cNvPr id="12" name="Picture 2" descr="C:\Users\El Dickos del Muerte\Dropbox\Etudes\2Master électromec\TFE\Pictures\IMG_51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9790" y="1676400"/>
            <a:ext cx="3298610" cy="4572000"/>
          </a:xfrm>
          <a:prstGeom prst="rect">
            <a:avLst/>
          </a:prstGeom>
          <a:noFill/>
        </p:spPr>
      </p:pic>
      <p:pic>
        <p:nvPicPr>
          <p:cNvPr id="13" name="Picture 2" descr="C:\Users\El Dickos del Muerte\Dropbox\Etudes\2Master électromec\TFE\Pictures\IMG_5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8791" y="1676400"/>
            <a:ext cx="3415809" cy="4572000"/>
          </a:xfrm>
          <a:prstGeom prst="rect">
            <a:avLst/>
          </a:prstGeom>
          <a:noFill/>
        </p:spPr>
      </p:pic>
      <p:pic>
        <p:nvPicPr>
          <p:cNvPr id="14" name="Picture 2" descr="C:\Users\El Dickos del Muerte\Dropbox\Etudes\2Master électromec\TFE\Pictures\IMG_51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1676400"/>
            <a:ext cx="3293954" cy="4572000"/>
          </a:xfrm>
          <a:prstGeom prst="rect">
            <a:avLst/>
          </a:prstGeom>
          <a:noFill/>
        </p:spPr>
      </p:pic>
      <p:pic>
        <p:nvPicPr>
          <p:cNvPr id="15" name="Picture 2" descr="C:\Users\El Dickos del Muerte\Dropbox\Etudes\2Master électromec\TFE\Pictures\IMG_51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1676400"/>
            <a:ext cx="3612801" cy="4572000"/>
          </a:xfrm>
          <a:prstGeom prst="rect">
            <a:avLst/>
          </a:prstGeom>
          <a:noFill/>
        </p:spPr>
      </p:pic>
      <p:pic>
        <p:nvPicPr>
          <p:cNvPr id="16" name="Picture 2" descr="C:\Users\El Dickos del Muerte\Dropbox\Etudes\2Master électromec\TFE\Pictures\IMG_51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1676400"/>
            <a:ext cx="3330392" cy="4572000"/>
          </a:xfrm>
          <a:prstGeom prst="rect">
            <a:avLst/>
          </a:prstGeom>
          <a:noFill/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22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fr-FR" sz="7600" dirty="0" smtClean="0"/>
              <a:t>Conclusion</a:t>
            </a:r>
          </a:p>
          <a:p>
            <a:r>
              <a:rPr lang="fr-FR" sz="6400" b="0" dirty="0" smtClean="0"/>
              <a:t>And </a:t>
            </a:r>
            <a:endParaRPr lang="fr-FR" sz="4800" b="0" dirty="0" smtClean="0"/>
          </a:p>
          <a:p>
            <a:r>
              <a:rPr lang="fr-FR" sz="7600" dirty="0" smtClean="0"/>
              <a:t>Perspectives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8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PART 5 </a:t>
            </a:r>
            <a:endParaRPr lang="fr-FR" sz="8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23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Conclusion &amp; Perspectives</a:t>
            </a:r>
            <a:endParaRPr lang="en-US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dirty="0" smtClean="0"/>
              <a:t>Finish the single-stage prototype</a:t>
            </a:r>
          </a:p>
          <a:p>
            <a:pPr lvl="1"/>
            <a:r>
              <a:rPr lang="en-US" sz="2000" dirty="0" smtClean="0"/>
              <a:t>Check the </a:t>
            </a:r>
            <a:r>
              <a:rPr lang="en-US" sz="2000" dirty="0" smtClean="0"/>
              <a:t>envelope </a:t>
            </a:r>
            <a:r>
              <a:rPr lang="en-US" sz="2000" dirty="0" smtClean="0"/>
              <a:t>sealing</a:t>
            </a:r>
          </a:p>
          <a:p>
            <a:pPr lvl="1"/>
            <a:r>
              <a:rPr lang="en-US" sz="2000" dirty="0" smtClean="0"/>
              <a:t>Instrumentation </a:t>
            </a:r>
          </a:p>
          <a:p>
            <a:pPr lvl="1"/>
            <a:r>
              <a:rPr lang="en-US" sz="2000" dirty="0" smtClean="0"/>
              <a:t>Oil delivery circuit </a:t>
            </a:r>
            <a:br>
              <a:rPr lang="en-US" sz="2000" dirty="0" smtClean="0"/>
            </a:br>
            <a:r>
              <a:rPr lang="en-US" sz="2000" dirty="0" smtClean="0"/>
              <a:t>&amp; BPC </a:t>
            </a:r>
            <a:r>
              <a:rPr lang="en-US" sz="2000" dirty="0" smtClean="0"/>
              <a:t>circuit piping</a:t>
            </a:r>
            <a:endParaRPr lang="en-US" sz="2000" dirty="0" smtClean="0"/>
          </a:p>
          <a:p>
            <a:pPr lvl="1"/>
            <a:endParaRPr lang="en-US" dirty="0" smtClean="0"/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Experimental test and validation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Test rig at Eckerd College (FL)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Validate the deterministic model 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(Update the second stage geometry)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Design and fabrication of the two-stage prototype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24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Conclusion &amp; Perspectives</a:t>
            </a:r>
            <a:endParaRPr lang="en-US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dirty="0" smtClean="0"/>
              <a:t>Finish the single-stage prototype</a:t>
            </a:r>
          </a:p>
          <a:p>
            <a:pPr lvl="1"/>
            <a:r>
              <a:rPr lang="en-US" sz="2000" dirty="0" smtClean="0"/>
              <a:t>Check the </a:t>
            </a:r>
            <a:r>
              <a:rPr lang="en-US" sz="2000" dirty="0" smtClean="0"/>
              <a:t>envelope </a:t>
            </a:r>
            <a:r>
              <a:rPr lang="en-US" sz="2000" dirty="0" smtClean="0"/>
              <a:t>sealing</a:t>
            </a:r>
          </a:p>
          <a:p>
            <a:pPr lvl="1"/>
            <a:r>
              <a:rPr lang="en-US" sz="2000" dirty="0" smtClean="0"/>
              <a:t>Instrumentation </a:t>
            </a:r>
          </a:p>
          <a:p>
            <a:pPr lvl="1"/>
            <a:r>
              <a:rPr lang="en-US" sz="2000" dirty="0" smtClean="0"/>
              <a:t>Oil delivery circuit </a:t>
            </a:r>
            <a:br>
              <a:rPr lang="en-US" sz="2000" dirty="0" smtClean="0"/>
            </a:br>
            <a:r>
              <a:rPr lang="en-US" sz="2000" dirty="0" smtClean="0"/>
              <a:t>&amp; BPC </a:t>
            </a:r>
            <a:r>
              <a:rPr lang="en-US" sz="2000" dirty="0" smtClean="0"/>
              <a:t>circuit piping</a:t>
            </a:r>
            <a:endParaRPr lang="en-US" sz="2000" dirty="0" smtClean="0"/>
          </a:p>
          <a:p>
            <a:pPr lvl="1"/>
            <a:endParaRPr lang="en-US" dirty="0" smtClean="0"/>
          </a:p>
          <a:p>
            <a:r>
              <a:rPr lang="en-US" sz="2400" dirty="0" smtClean="0"/>
              <a:t>Experimental test and validation</a:t>
            </a:r>
          </a:p>
          <a:p>
            <a:pPr lvl="1"/>
            <a:r>
              <a:rPr lang="en-US" sz="2000" dirty="0" smtClean="0"/>
              <a:t>Test rig at Eckerd College (FL)</a:t>
            </a:r>
          </a:p>
          <a:p>
            <a:pPr lvl="1"/>
            <a:r>
              <a:rPr lang="en-US" sz="2000" dirty="0" smtClean="0"/>
              <a:t>Validate the deterministic model </a:t>
            </a:r>
          </a:p>
          <a:p>
            <a:pPr lvl="1"/>
            <a:r>
              <a:rPr lang="en-US" sz="2000" dirty="0" smtClean="0"/>
              <a:t>(Update the second stage geometry)</a:t>
            </a:r>
          </a:p>
          <a:p>
            <a:pPr lvl="1"/>
            <a:endParaRPr lang="en-US" dirty="0" smtClean="0"/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Design and fabrication of the two-stage prototype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24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1. </a:t>
            </a:r>
            <a:r>
              <a:rPr lang="fr-BE" b="1" dirty="0" err="1" smtClean="0"/>
              <a:t>Context</a:t>
            </a:r>
            <a:r>
              <a:rPr lang="fr-BE" b="1" dirty="0" smtClean="0"/>
              <a:t> and Issues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959114"/>
            <a:ext cx="2286000" cy="70788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Environmental concerns</a:t>
            </a: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3352800" y="1600200"/>
            <a:ext cx="2362200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Electricity access in developing countries</a:t>
            </a:r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400800" y="1959114"/>
            <a:ext cx="25146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Favorable </a:t>
            </a:r>
            <a:r>
              <a:rPr lang="en-US" sz="2000" dirty="0" err="1" smtClean="0"/>
              <a:t>insolation</a:t>
            </a:r>
            <a:r>
              <a:rPr lang="en-US" sz="2000" dirty="0" smtClean="0"/>
              <a:t> conditions</a:t>
            </a:r>
            <a:endParaRPr lang="en-US" sz="2000" dirty="0"/>
          </a:p>
        </p:txBody>
      </p:sp>
      <p:sp>
        <p:nvSpPr>
          <p:cNvPr id="7" name="Accolade ouvrante 6"/>
          <p:cNvSpPr/>
          <p:nvPr/>
        </p:nvSpPr>
        <p:spPr>
          <a:xfrm rot="16200000">
            <a:off x="4381500" y="-1384637"/>
            <a:ext cx="609600" cy="8305800"/>
          </a:xfrm>
          <a:prstGeom prst="leftBrace">
            <a:avLst>
              <a:gd name="adj1" fmla="val 441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04800" y="64008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MicroCSP</a:t>
            </a:r>
            <a:r>
              <a:rPr lang="en-US" sz="1600" dirty="0" smtClean="0">
                <a:solidFill>
                  <a:schemeClr val="bg1"/>
                </a:solidFill>
              </a:rPr>
              <a:t> = Micro “Concentrated Solar Power” plant |||| ORC = Organic </a:t>
            </a:r>
            <a:r>
              <a:rPr lang="en-US" sz="1600" dirty="0" err="1" smtClean="0">
                <a:solidFill>
                  <a:schemeClr val="bg1"/>
                </a:solidFill>
              </a:rPr>
              <a:t>Rankine</a:t>
            </a:r>
            <a:r>
              <a:rPr lang="en-US" sz="1600" dirty="0" smtClean="0">
                <a:solidFill>
                  <a:schemeClr val="bg1"/>
                </a:solidFill>
              </a:rPr>
              <a:t> Cycle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52600" y="3429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MicroCSP</a:t>
            </a:r>
            <a:endParaRPr lang="en-US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791200" y="3429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Photovoltaic</a:t>
            </a:r>
            <a:endParaRPr lang="en-US" dirty="0"/>
          </a:p>
        </p:txBody>
      </p:sp>
      <p:cxnSp>
        <p:nvCxnSpPr>
          <p:cNvPr id="14" name="Connecteur droit avec flèche 13"/>
          <p:cNvCxnSpPr>
            <a:stCxn id="7" idx="1"/>
            <a:endCxn id="11" idx="0"/>
          </p:cNvCxnSpPr>
          <p:nvPr/>
        </p:nvCxnSpPr>
        <p:spPr>
          <a:xfrm flipH="1">
            <a:off x="2667000" y="3073063"/>
            <a:ext cx="2019300" cy="35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1"/>
            <a:endCxn id="12" idx="0"/>
          </p:cNvCxnSpPr>
          <p:nvPr/>
        </p:nvCxnSpPr>
        <p:spPr>
          <a:xfrm>
            <a:off x="4686300" y="3073063"/>
            <a:ext cx="2247900" cy="35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El Dickos del Muerte\Dropbox\Etudes\2Master électromec\TFE\Rapport\Report in LaTex\Source files\Chap 1 - Introducion - DONE\Figures_intro\solar-orc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950" y="4038600"/>
            <a:ext cx="2863850" cy="2150491"/>
          </a:xfrm>
          <a:prstGeom prst="rect">
            <a:avLst/>
          </a:prstGeom>
          <a:noFill/>
        </p:spPr>
      </p:pic>
      <p:pic>
        <p:nvPicPr>
          <p:cNvPr id="141314" name="Picture 2" descr="http://sup.kathimerini.gr/kath/engs/img/BUSINESS/2012/03/photovoltaics_390_2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5768" y="4038600"/>
            <a:ext cx="3222432" cy="2057400"/>
          </a:xfrm>
          <a:prstGeom prst="rect">
            <a:avLst/>
          </a:prstGeom>
          <a:noFill/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 lIns="64008" tIns="32004" rIns="64008" bIns="32004"/>
          <a:lstStyle/>
          <a:p>
            <a:pPr eaLnBrk="1" hangingPunct="1"/>
            <a:r>
              <a:rPr lang="en-US" dirty="0" smtClean="0"/>
              <a:t>Test rig (Eckerd College – FL)</a:t>
            </a:r>
          </a:p>
        </p:txBody>
      </p:sp>
      <p:pic>
        <p:nvPicPr>
          <p:cNvPr id="16387" name="Picture 3" descr="EckerdCondORCins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6324600" cy="448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8"/>
          <p:cNvSpPr txBox="1">
            <a:spLocks noChangeArrowheads="1"/>
          </p:cNvSpPr>
          <p:nvPr/>
        </p:nvSpPr>
        <p:spPr bwMode="auto">
          <a:xfrm>
            <a:off x="304800" y="3733800"/>
            <a:ext cx="1295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dirty="0"/>
              <a:t>Condenser</a:t>
            </a:r>
          </a:p>
        </p:txBody>
      </p:sp>
      <p:cxnSp>
        <p:nvCxnSpPr>
          <p:cNvPr id="20" name="Straight Arrow Connector 19"/>
          <p:cNvCxnSpPr>
            <a:stCxn id="15" idx="3"/>
          </p:cNvCxnSpPr>
          <p:nvPr/>
        </p:nvCxnSpPr>
        <p:spPr>
          <a:xfrm>
            <a:off x="1676400" y="1861064"/>
            <a:ext cx="4953000" cy="141553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39"/>
          <p:cNvSpPr txBox="1">
            <a:spLocks noChangeArrowheads="1"/>
          </p:cNvSpPr>
          <p:nvPr/>
        </p:nvSpPr>
        <p:spPr bwMode="auto">
          <a:xfrm>
            <a:off x="304800" y="5486400"/>
            <a:ext cx="1371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dirty="0"/>
              <a:t>HTF tank</a:t>
            </a:r>
          </a:p>
        </p:txBody>
      </p:sp>
      <p:cxnSp>
        <p:nvCxnSpPr>
          <p:cNvPr id="41" name="Straight Arrow Connector 40"/>
          <p:cNvCxnSpPr>
            <a:stCxn id="16390" idx="3"/>
          </p:cNvCxnSpPr>
          <p:nvPr/>
        </p:nvCxnSpPr>
        <p:spPr>
          <a:xfrm>
            <a:off x="1676400" y="5671064"/>
            <a:ext cx="2743200" cy="4393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6096000" y="3600450"/>
            <a:ext cx="3048000" cy="32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>
            <a:spAutoFit/>
          </a:bodyPr>
          <a:lstStyle/>
          <a:p>
            <a:pPr defTabSz="640080">
              <a:spcBef>
                <a:spcPct val="50000"/>
              </a:spcBef>
            </a:pPr>
            <a:endParaRPr lang="en-US"/>
          </a:p>
          <a:p>
            <a:pPr defTabSz="640080">
              <a:spcBef>
                <a:spcPct val="50000"/>
              </a:spcBef>
            </a:pPr>
            <a:endParaRPr lang="en-US"/>
          </a:p>
          <a:p>
            <a:pPr defTabSz="640080">
              <a:spcBef>
                <a:spcPct val="50000"/>
              </a:spcBef>
            </a:pPr>
            <a:endParaRPr lang="en-US"/>
          </a:p>
          <a:p>
            <a:pPr defTabSz="640080">
              <a:spcBef>
                <a:spcPct val="50000"/>
              </a:spcBef>
            </a:pPr>
            <a:endParaRPr lang="en-US"/>
          </a:p>
          <a:p>
            <a:pPr defTabSz="640080">
              <a:spcBef>
                <a:spcPct val="50000"/>
              </a:spcBef>
            </a:pPr>
            <a:endParaRPr lang="en-US"/>
          </a:p>
          <a:p>
            <a:pPr defTabSz="640080">
              <a:spcBef>
                <a:spcPct val="50000"/>
              </a:spcBef>
            </a:pPr>
            <a:endParaRPr lang="en-US"/>
          </a:p>
          <a:p>
            <a:pPr defTabSz="640080">
              <a:spcBef>
                <a:spcPct val="50000"/>
              </a:spcBef>
            </a:pPr>
            <a:endParaRPr lang="en-US"/>
          </a:p>
          <a:p>
            <a:pPr defTabSz="640080">
              <a:spcBef>
                <a:spcPct val="50000"/>
              </a:spcBef>
            </a:pPr>
            <a:endParaRPr lang="en-US"/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381000" y="1676400"/>
            <a:ext cx="1295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dirty="0" smtClean="0"/>
              <a:t>Collectors</a:t>
            </a:r>
            <a:endParaRPr lang="en-US" dirty="0"/>
          </a:p>
        </p:txBody>
      </p:sp>
      <p:cxnSp>
        <p:nvCxnSpPr>
          <p:cNvPr id="21" name="Straight Arrow Connector 19"/>
          <p:cNvCxnSpPr>
            <a:stCxn id="16388" idx="3"/>
          </p:cNvCxnSpPr>
          <p:nvPr/>
        </p:nvCxnSpPr>
        <p:spPr>
          <a:xfrm flipV="1">
            <a:off x="1600200" y="3200400"/>
            <a:ext cx="2362200" cy="71806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304800" y="4724400"/>
            <a:ext cx="12192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dirty="0" smtClean="0"/>
              <a:t>ORC unit</a:t>
            </a:r>
            <a:endParaRPr lang="en-US" dirty="0"/>
          </a:p>
        </p:txBody>
      </p:sp>
      <p:cxnSp>
        <p:nvCxnSpPr>
          <p:cNvPr id="27" name="Straight Arrow Connector 40"/>
          <p:cNvCxnSpPr>
            <a:stCxn id="25" idx="3"/>
          </p:cNvCxnSpPr>
          <p:nvPr/>
        </p:nvCxnSpPr>
        <p:spPr>
          <a:xfrm flipV="1">
            <a:off x="1524000" y="4800600"/>
            <a:ext cx="4572000" cy="10846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25698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Conclusion &amp; Perspectives</a:t>
            </a:r>
            <a:endParaRPr lang="en-US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dirty="0" smtClean="0"/>
              <a:t>Finish the single-stage prototype</a:t>
            </a:r>
          </a:p>
          <a:p>
            <a:pPr lvl="1"/>
            <a:r>
              <a:rPr lang="en-US" sz="2000" dirty="0" smtClean="0"/>
              <a:t>Check the </a:t>
            </a:r>
            <a:r>
              <a:rPr lang="en-US" sz="2000" dirty="0" smtClean="0"/>
              <a:t>envelope </a:t>
            </a:r>
            <a:r>
              <a:rPr lang="en-US" sz="2000" dirty="0" smtClean="0"/>
              <a:t>sealing</a:t>
            </a:r>
          </a:p>
          <a:p>
            <a:pPr lvl="1"/>
            <a:r>
              <a:rPr lang="en-US" sz="2000" dirty="0" smtClean="0"/>
              <a:t>Instrumentation </a:t>
            </a:r>
          </a:p>
          <a:p>
            <a:pPr lvl="1"/>
            <a:r>
              <a:rPr lang="en-US" sz="2000" dirty="0" smtClean="0"/>
              <a:t>Oil delivery circuit </a:t>
            </a:r>
            <a:br>
              <a:rPr lang="en-US" sz="2000" dirty="0" smtClean="0"/>
            </a:br>
            <a:r>
              <a:rPr lang="en-US" sz="2000" dirty="0" smtClean="0"/>
              <a:t>&amp; BPC </a:t>
            </a:r>
            <a:r>
              <a:rPr lang="en-US" sz="2000" dirty="0" smtClean="0"/>
              <a:t>circuit piping</a:t>
            </a:r>
            <a:endParaRPr lang="en-US" sz="2000" dirty="0" smtClean="0"/>
          </a:p>
          <a:p>
            <a:pPr lvl="1"/>
            <a:endParaRPr lang="en-US" dirty="0" smtClean="0"/>
          </a:p>
          <a:p>
            <a:r>
              <a:rPr lang="en-US" sz="2400" dirty="0" smtClean="0"/>
              <a:t>Experimental test and validation</a:t>
            </a:r>
          </a:p>
          <a:p>
            <a:pPr lvl="1"/>
            <a:r>
              <a:rPr lang="en-US" sz="2000" dirty="0" smtClean="0"/>
              <a:t>Test rig at Eckerd College (FL)</a:t>
            </a:r>
          </a:p>
          <a:p>
            <a:pPr lvl="1"/>
            <a:r>
              <a:rPr lang="en-US" sz="2000" dirty="0" smtClean="0"/>
              <a:t>Validate the deterministic model </a:t>
            </a:r>
          </a:p>
          <a:p>
            <a:pPr lvl="1"/>
            <a:r>
              <a:rPr lang="en-US" sz="2000" dirty="0" smtClean="0"/>
              <a:t>(Update the second stage geometry)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Design and fabrication of the two-stage prototype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074" name="Picture 2" descr="C:\Users\El Dickos del Muerte\Dropbox\Etudes\2Master électromec\TFE\Rapport\Report in LaTex\FiguresThesis\2stagede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504" y="2492028"/>
            <a:ext cx="3878096" cy="2308572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26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Thank you for your attention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 rot="20511427">
            <a:off x="1295400" y="2960051"/>
            <a:ext cx="6705600" cy="1676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BE" sz="7200" b="1" dirty="0" smtClean="0">
                <a:sym typeface="Wingdings" pitchFamily="2" charset="2"/>
              </a:rPr>
              <a:t>QUESTIONS ?</a:t>
            </a:r>
          </a:p>
          <a:p>
            <a:pPr>
              <a:buNone/>
            </a:pPr>
            <a:endParaRPr lang="fr-BE" sz="6000" b="1" baseline="-25000" dirty="0" smtClean="0">
              <a:sym typeface="Wingdings" pitchFamily="2" charset="2"/>
            </a:endParaRPr>
          </a:p>
          <a:p>
            <a:pPr>
              <a:buNone/>
            </a:pPr>
            <a:endParaRPr lang="fr-BE" sz="6000" b="1" baseline="-25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57200" y="5486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information : </a:t>
            </a:r>
            <a:r>
              <a:rPr lang="en-US" i="1" dirty="0" smtClean="0"/>
              <a:t>Design and fabrication of a variable wall thickness two-stage scroll expander to be integrated in micro-solar power plant - </a:t>
            </a:r>
            <a:r>
              <a:rPr lang="en-US" dirty="0" smtClean="0"/>
              <a:t>Master thesis – </a:t>
            </a:r>
            <a:r>
              <a:rPr lang="en-US" dirty="0" err="1" smtClean="0"/>
              <a:t>Rémi</a:t>
            </a:r>
            <a:r>
              <a:rPr lang="en-US" dirty="0" smtClean="0"/>
              <a:t> DICKES</a:t>
            </a:r>
          </a:p>
          <a:p>
            <a:endParaRPr lang="en-US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APPENDIX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689848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Variable wall thickness geometries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Danfoss</a:t>
            </a:r>
            <a:r>
              <a:rPr lang="en-US" dirty="0" smtClean="0">
                <a:sym typeface="Wingdings" pitchFamily="2" charset="2"/>
              </a:rPr>
              <a:t> frame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  </a:t>
            </a:r>
            <a:r>
              <a:rPr lang="en-US" sz="2200" dirty="0" smtClean="0">
                <a:sym typeface="Wingdings" pitchFamily="2" charset="2"/>
              </a:rPr>
              <a:t>1 geometry  8 parameters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</a:t>
            </a:r>
            <a:r>
              <a:rPr lang="en-US" sz="2200" dirty="0" smtClean="0">
                <a:sym typeface="Wingdings" pitchFamily="2" charset="2"/>
              </a:rPr>
              <a:t>Warning : non reversible process!  random generation</a:t>
            </a:r>
          </a:p>
          <a:p>
            <a:pPr>
              <a:buNone/>
            </a:pPr>
            <a:endParaRPr lang="en-US" sz="2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</a:t>
            </a:r>
            <a:r>
              <a:rPr lang="en-US" sz="2200" dirty="0" smtClean="0">
                <a:sym typeface="Wingdings" pitchFamily="2" charset="2"/>
              </a:rPr>
              <a:t>Select the best candidates among a database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</a:t>
            </a:r>
          </a:p>
          <a:p>
            <a:pPr>
              <a:buNone/>
            </a:pPr>
            <a:r>
              <a:rPr lang="en-US" sz="2200" dirty="0" smtClean="0">
                <a:sym typeface="Wingdings" pitchFamily="2" charset="2"/>
              </a:rPr>
              <a:t>            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5800" y="2286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ym typeface="Wingdings" pitchFamily="2" charset="2"/>
              </a:rPr>
              <a:t>s</a:t>
            </a:r>
            <a:r>
              <a:rPr lang="en-US" sz="2000" b="1" baseline="-25000" dirty="0" err="1" smtClean="0">
                <a:sym typeface="Wingdings" pitchFamily="2" charset="2"/>
              </a:rPr>
              <a:t>x</a:t>
            </a:r>
            <a:r>
              <a:rPr lang="en-US" sz="2000" dirty="0" smtClean="0">
                <a:sym typeface="Wingdings" pitchFamily="2" charset="2"/>
              </a:rPr>
              <a:t> =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1</a:t>
            </a:r>
            <a:r>
              <a:rPr lang="el-GR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+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2</a:t>
            </a:r>
            <a:r>
              <a:rPr lang="el-GR" sz="2000" dirty="0" smtClean="0">
                <a:sym typeface="Wingdings" pitchFamily="2" charset="2"/>
              </a:rPr>
              <a:t> φ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3</a:t>
            </a:r>
            <a:r>
              <a:rPr lang="el-GR" sz="2000" dirty="0" smtClean="0">
                <a:sym typeface="Wingdings" pitchFamily="2" charset="2"/>
              </a:rPr>
              <a:t> φ</a:t>
            </a:r>
            <a:r>
              <a:rPr lang="fr-BE" sz="2000" dirty="0" smtClean="0">
                <a:sym typeface="Wingdings" pitchFamily="2" charset="2"/>
              </a:rPr>
              <a:t>²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4</a:t>
            </a:r>
            <a:r>
              <a:rPr lang="el-GR" sz="2000" dirty="0" smtClean="0">
                <a:sym typeface="Wingdings" pitchFamily="2" charset="2"/>
              </a:rPr>
              <a:t> φ</a:t>
            </a:r>
            <a:r>
              <a:rPr lang="fr-BE" sz="2000" dirty="0" smtClean="0">
                <a:sym typeface="Wingdings" pitchFamily="2" charset="2"/>
              </a:rPr>
              <a:t>³</a:t>
            </a:r>
            <a:r>
              <a:rPr lang="en-US" sz="2000" dirty="0" smtClean="0">
                <a:sym typeface="Wingdings" pitchFamily="2" charset="2"/>
              </a:rPr>
              <a:t> +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5</a:t>
            </a:r>
            <a:r>
              <a:rPr lang="el-GR" sz="2000" dirty="0" smtClean="0">
                <a:sym typeface="Wingdings" pitchFamily="2" charset="2"/>
              </a:rPr>
              <a:t> φ</a:t>
            </a:r>
            <a:r>
              <a:rPr lang="fr-BE" sz="2000" baseline="30000" dirty="0" smtClean="0">
                <a:sym typeface="Wingdings" pitchFamily="2" charset="2"/>
              </a:rPr>
              <a:t>4</a:t>
            </a:r>
            <a:endParaRPr lang="en-US" sz="2000" baseline="30000" dirty="0" smtClean="0">
              <a:sym typeface="Wingdings" pitchFamily="2" charset="2"/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4267200" y="2286000"/>
            <a:ext cx="381000" cy="1066800"/>
          </a:xfrm>
          <a:prstGeom prst="leftBrace">
            <a:avLst>
              <a:gd name="adj1" fmla="val 1191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4572000" y="290726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R</a:t>
            </a:r>
            <a:r>
              <a:rPr lang="en-US" sz="2000" dirty="0" smtClean="0">
                <a:sym typeface="Wingdings" pitchFamily="2" charset="2"/>
              </a:rPr>
              <a:t>, 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d</a:t>
            </a:r>
            <a:r>
              <a:rPr lang="en-US" sz="2000" dirty="0" smtClean="0">
                <a:sym typeface="Wingdings" pitchFamily="2" charset="2"/>
              </a:rPr>
              <a:t>  and  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N</a:t>
            </a:r>
            <a:endParaRPr lang="en-US" sz="2000" baseline="30000" dirty="0" smtClean="0">
              <a:solidFill>
                <a:schemeClr val="tx2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190500" y="2324100"/>
            <a:ext cx="762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52400" y="3276600"/>
            <a:ext cx="8382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à angle droit 11"/>
          <p:cNvSpPr/>
          <p:nvPr/>
        </p:nvSpPr>
        <p:spPr>
          <a:xfrm rot="5400000">
            <a:off x="211602" y="4250201"/>
            <a:ext cx="762000" cy="33879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838200" y="5334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ym typeface="Wingdings" pitchFamily="2" charset="2"/>
              </a:rPr>
              <a:t>All parameter combinations are not viable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53000" y="487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exploring viable parameter domains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5029200" y="56020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hierarchical parameter selection strategy</a:t>
            </a:r>
            <a:endParaRPr lang="en-US" dirty="0"/>
          </a:p>
        </p:txBody>
      </p:sp>
      <p:cxnSp>
        <p:nvCxnSpPr>
          <p:cNvPr id="18" name="Connecteur droit avec flèche 17"/>
          <p:cNvCxnSpPr>
            <a:stCxn id="14" idx="3"/>
            <a:endCxn id="15" idx="1"/>
          </p:cNvCxnSpPr>
          <p:nvPr/>
        </p:nvCxnSpPr>
        <p:spPr>
          <a:xfrm flipV="1">
            <a:off x="4267200" y="5199966"/>
            <a:ext cx="685800" cy="487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4" idx="3"/>
            <a:endCxn id="16" idx="1"/>
          </p:cNvCxnSpPr>
          <p:nvPr/>
        </p:nvCxnSpPr>
        <p:spPr>
          <a:xfrm>
            <a:off x="4267200" y="5687943"/>
            <a:ext cx="762000" cy="237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à angle droit 20"/>
          <p:cNvSpPr/>
          <p:nvPr/>
        </p:nvSpPr>
        <p:spPr>
          <a:xfrm rot="5400000">
            <a:off x="287800" y="5088402"/>
            <a:ext cx="762002" cy="491197"/>
          </a:xfrm>
          <a:prstGeom prst="bentUpArrow">
            <a:avLst>
              <a:gd name="adj1" fmla="val 1927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APPENDIX</a:t>
            </a:r>
            <a:endParaRPr lang="en-US" dirty="0"/>
          </a:p>
        </p:txBody>
      </p:sp>
      <p:pic>
        <p:nvPicPr>
          <p:cNvPr id="1026" name="Picture 2" descr="C:\Users\El Dickos del Muerte\Dropbox\Etudes\2Master électromec\TFE\Rapport\Report in LaTex\Source files\Chap 3 - Scroll selection - DONE\Figures_Scroll_selection\doma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733800" cy="2800350"/>
          </a:xfrm>
          <a:prstGeom prst="rect">
            <a:avLst/>
          </a:prstGeom>
          <a:noFill/>
        </p:spPr>
      </p:pic>
      <p:pic>
        <p:nvPicPr>
          <p:cNvPr id="1027" name="Picture 3" descr="C:\Users\El Dickos del Muerte\Dropbox\Etudes\2Master électromec\TFE\Rapport\Report in LaTex\Source files\Chap 3 - Scroll selection - DONE\Figures_Scroll_selection\domai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098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APPENDIX</a:t>
            </a:r>
            <a:endParaRPr lang="en-US" dirty="0"/>
          </a:p>
        </p:txBody>
      </p:sp>
      <p:pic>
        <p:nvPicPr>
          <p:cNvPr id="2050" name="Picture 2" descr="C:\Users\El Dickos del Muerte\Dropbox\Etudes\2Master électromec\TFE\Rapport\Report in LaTex\Source files\Chap 3 - Scroll selection - DONE\Figures_Scroll_selection\hierarchal_sel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7996"/>
            <a:ext cx="8229600" cy="2848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APPENDIX</a:t>
            </a:r>
            <a:endParaRPr lang="en-US" dirty="0"/>
          </a:p>
        </p:txBody>
      </p:sp>
      <p:pic>
        <p:nvPicPr>
          <p:cNvPr id="1026" name="Picture 2" descr="C:\Users\El Dickos del Muerte\Dropbox\Etudes\2Master électromec\TFE\Rapport\Report in LaTex\FiguresThesis\sever_over_expans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49" y="2038350"/>
            <a:ext cx="8620499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1. </a:t>
            </a:r>
            <a:r>
              <a:rPr lang="fr-BE" b="1" dirty="0" err="1" smtClean="0"/>
              <a:t>Context</a:t>
            </a:r>
            <a:r>
              <a:rPr lang="fr-BE" b="1" dirty="0" smtClean="0"/>
              <a:t> and Issues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959114"/>
            <a:ext cx="2286000" cy="70788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Environmental concerns</a:t>
            </a: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3352800" y="1600200"/>
            <a:ext cx="2362200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Electricity access in developing countries</a:t>
            </a:r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400800" y="1959114"/>
            <a:ext cx="25146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Favorable </a:t>
            </a:r>
            <a:r>
              <a:rPr lang="en-US" sz="2000" dirty="0" err="1" smtClean="0"/>
              <a:t>insolation</a:t>
            </a:r>
            <a:r>
              <a:rPr lang="en-US" sz="2000" dirty="0" smtClean="0"/>
              <a:t> conditions</a:t>
            </a:r>
            <a:endParaRPr lang="en-US" sz="2000" dirty="0"/>
          </a:p>
        </p:txBody>
      </p:sp>
      <p:sp>
        <p:nvSpPr>
          <p:cNvPr id="7" name="Accolade ouvrante 6"/>
          <p:cNvSpPr/>
          <p:nvPr/>
        </p:nvSpPr>
        <p:spPr>
          <a:xfrm rot="16200000">
            <a:off x="4381500" y="-1384637"/>
            <a:ext cx="609600" cy="8305800"/>
          </a:xfrm>
          <a:prstGeom prst="leftBrace">
            <a:avLst>
              <a:gd name="adj1" fmla="val 441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04800" y="64008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MicroCSP</a:t>
            </a:r>
            <a:r>
              <a:rPr lang="en-US" sz="1600" dirty="0" smtClean="0">
                <a:solidFill>
                  <a:schemeClr val="bg1"/>
                </a:solidFill>
              </a:rPr>
              <a:t> = Micro “Concentrated Solar Power” plant |||| ORC = Organic </a:t>
            </a:r>
            <a:r>
              <a:rPr lang="en-US" sz="1600" dirty="0" err="1" smtClean="0">
                <a:solidFill>
                  <a:schemeClr val="bg1"/>
                </a:solidFill>
              </a:rPr>
              <a:t>Rankine</a:t>
            </a:r>
            <a:r>
              <a:rPr lang="en-US" sz="1600" dirty="0" smtClean="0">
                <a:solidFill>
                  <a:schemeClr val="bg1"/>
                </a:solidFill>
              </a:rPr>
              <a:t> Cycle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52600" y="3429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MicroCSP</a:t>
            </a:r>
            <a:endParaRPr lang="en-US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791200" y="3429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Photovoltaic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4" name="Connecteur droit avec flèche 13"/>
          <p:cNvCxnSpPr>
            <a:stCxn id="7" idx="1"/>
            <a:endCxn id="11" idx="0"/>
          </p:cNvCxnSpPr>
          <p:nvPr/>
        </p:nvCxnSpPr>
        <p:spPr>
          <a:xfrm flipH="1">
            <a:off x="2667000" y="3073063"/>
            <a:ext cx="2019300" cy="35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1"/>
            <a:endCxn id="12" idx="0"/>
          </p:cNvCxnSpPr>
          <p:nvPr/>
        </p:nvCxnSpPr>
        <p:spPr>
          <a:xfrm>
            <a:off x="4686300" y="3073063"/>
            <a:ext cx="2247900" cy="35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èche à angle droit 12"/>
          <p:cNvSpPr/>
          <p:nvPr/>
        </p:nvSpPr>
        <p:spPr>
          <a:xfrm rot="5400000">
            <a:off x="2171700" y="4305300"/>
            <a:ext cx="1143000" cy="609600"/>
          </a:xfrm>
          <a:prstGeom prst="bentUpArrow">
            <a:avLst>
              <a:gd name="adj1" fmla="val 1547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3352800" y="4312384"/>
            <a:ext cx="487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Thermal storage </a:t>
            </a:r>
            <a:r>
              <a:rPr lang="en-US" sz="2000" dirty="0" smtClean="0">
                <a:sym typeface="Wingdings" pitchFamily="2" charset="2"/>
              </a:rPr>
              <a:t> Batteries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 Cogeneration available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 Hybridization with a back up generator </a:t>
            </a:r>
            <a:endParaRPr lang="en-US" sz="2000" dirty="0"/>
          </a:p>
        </p:txBody>
      </p:sp>
      <p:sp>
        <p:nvSpPr>
          <p:cNvPr id="17" name="Accolade ouvrante 16"/>
          <p:cNvSpPr/>
          <p:nvPr/>
        </p:nvSpPr>
        <p:spPr>
          <a:xfrm>
            <a:off x="3124200" y="4236184"/>
            <a:ext cx="381000" cy="1600200"/>
          </a:xfrm>
          <a:prstGeom prst="lef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1600200" y="3429000"/>
            <a:ext cx="2133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1. </a:t>
            </a:r>
            <a:r>
              <a:rPr lang="fr-BE" b="1" dirty="0" err="1" smtClean="0"/>
              <a:t>Context</a:t>
            </a:r>
            <a:r>
              <a:rPr lang="fr-BE" b="1" dirty="0" smtClean="0"/>
              <a:t> and Issues</a:t>
            </a:r>
            <a:endParaRPr lang="en-US" b="1" dirty="0"/>
          </a:p>
        </p:txBody>
      </p:sp>
      <p:pic>
        <p:nvPicPr>
          <p:cNvPr id="17410" name="Picture 2" descr="C:\Users\El Dickos del Muerte\Dropbox\Etudes\2Master électromec\TFE\Rapport\Report in LaTex\Source files\Chap 6 - Micro solar plant - DONE\Figures_power_plant\System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53" y="2569126"/>
            <a:ext cx="5080047" cy="3145874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52400" y="1524000"/>
            <a:ext cx="8305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400" dirty="0" err="1" smtClean="0"/>
              <a:t>MicroCSP</a:t>
            </a:r>
            <a:r>
              <a:rPr lang="en-US" sz="2400" dirty="0" smtClean="0"/>
              <a:t> description: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8600" y="6400800"/>
            <a:ext cx="3733800" cy="30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400" dirty="0" err="1" smtClean="0">
                <a:solidFill>
                  <a:schemeClr val="bg1"/>
                </a:solidFill>
              </a:rPr>
              <a:t>MicroCSP</a:t>
            </a:r>
            <a:r>
              <a:rPr lang="en-US" sz="1400" dirty="0" smtClean="0">
                <a:solidFill>
                  <a:schemeClr val="bg1"/>
                </a:solidFill>
              </a:rPr>
              <a:t> = micro ‘Solar Power </a:t>
            </a:r>
            <a:r>
              <a:rPr lang="en-US" sz="1400" dirty="0" err="1" smtClean="0">
                <a:solidFill>
                  <a:schemeClr val="bg1"/>
                </a:solidFill>
              </a:rPr>
              <a:t>Power</a:t>
            </a:r>
            <a:r>
              <a:rPr lang="en-US" sz="1400" dirty="0" smtClean="0">
                <a:solidFill>
                  <a:schemeClr val="bg1"/>
                </a:solidFill>
              </a:rPr>
              <a:t>’ plant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34000" y="2286000"/>
            <a:ext cx="3547872" cy="3733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Sun rays</a:t>
            </a:r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Parabolic trough collectors</a:t>
            </a:r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ORC unit</a:t>
            </a:r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Off-grid electric load</a:t>
            </a:r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Ambient air</a:t>
            </a:r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Thermal storage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81947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orcsche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9"/>
          <a:stretch/>
        </p:blipFill>
        <p:spPr bwMode="auto">
          <a:xfrm>
            <a:off x="5410200" y="1524000"/>
            <a:ext cx="3272504" cy="25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1. </a:t>
            </a:r>
            <a:r>
              <a:rPr lang="fr-BE" b="1" dirty="0" err="1" smtClean="0"/>
              <a:t>Context</a:t>
            </a:r>
            <a:r>
              <a:rPr lang="fr-BE" b="1" dirty="0" smtClean="0"/>
              <a:t> and Issues</a:t>
            </a:r>
            <a:endParaRPr lang="en-US" b="1" dirty="0"/>
          </a:p>
        </p:txBody>
      </p:sp>
      <p:pic>
        <p:nvPicPr>
          <p:cNvPr id="17410" name="Picture 2" descr="C:\Users\El Dickos del Muerte\Dropbox\Etudes\2Master électromec\TFE\Rapport\Report in LaTex\Source files\Chap 6 - Micro solar plant - DONE\Figures_power_plant\SystemDia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753" y="2569126"/>
            <a:ext cx="5080047" cy="3145874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52400" y="1524000"/>
            <a:ext cx="8305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400" dirty="0" err="1" smtClean="0"/>
              <a:t>MicroCSP</a:t>
            </a:r>
            <a:r>
              <a:rPr lang="en-US" sz="2400" dirty="0" smtClean="0"/>
              <a:t> description: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8600" y="6400800"/>
            <a:ext cx="3733800" cy="30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400" dirty="0" err="1" smtClean="0">
                <a:solidFill>
                  <a:schemeClr val="bg1"/>
                </a:solidFill>
              </a:rPr>
              <a:t>MicroCSP</a:t>
            </a:r>
            <a:r>
              <a:rPr lang="en-US" sz="1400" dirty="0" smtClean="0">
                <a:solidFill>
                  <a:schemeClr val="bg1"/>
                </a:solidFill>
              </a:rPr>
              <a:t> = micro ‘Solar Power </a:t>
            </a:r>
            <a:r>
              <a:rPr lang="en-US" sz="1400" dirty="0" err="1" smtClean="0">
                <a:solidFill>
                  <a:schemeClr val="bg1"/>
                </a:solidFill>
              </a:rPr>
              <a:t>Power</a:t>
            </a:r>
            <a:r>
              <a:rPr lang="en-US" sz="1400" dirty="0" smtClean="0">
                <a:solidFill>
                  <a:schemeClr val="bg1"/>
                </a:solidFill>
              </a:rPr>
              <a:t>’ plant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477000" y="1524000"/>
            <a:ext cx="838200" cy="838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5410200" y="41910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Operating conditions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ev</a:t>
            </a:r>
            <a:r>
              <a:rPr lang="en-US" dirty="0" smtClean="0"/>
              <a:t>/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cond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Low Carnot efficiency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Improve expansion device</a:t>
            </a:r>
            <a:endParaRPr lang="en-US" dirty="0"/>
          </a:p>
        </p:txBody>
      </p:sp>
      <p:sp>
        <p:nvSpPr>
          <p:cNvPr id="20" name="Flèche vers le bas 19"/>
          <p:cNvSpPr/>
          <p:nvPr/>
        </p:nvSpPr>
        <p:spPr>
          <a:xfrm>
            <a:off x="7086600" y="4572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èche vers le bas 20"/>
          <p:cNvSpPr/>
          <p:nvPr/>
        </p:nvSpPr>
        <p:spPr>
          <a:xfrm>
            <a:off x="7086600" y="54102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8194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orcsche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9"/>
          <a:stretch/>
        </p:blipFill>
        <p:spPr bwMode="auto">
          <a:xfrm>
            <a:off x="5410200" y="1524000"/>
            <a:ext cx="3272504" cy="25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1. </a:t>
            </a:r>
            <a:r>
              <a:rPr lang="fr-BE" b="1" dirty="0" err="1" smtClean="0"/>
              <a:t>Context</a:t>
            </a:r>
            <a:r>
              <a:rPr lang="fr-BE" b="1" dirty="0" smtClean="0"/>
              <a:t> and Issues</a:t>
            </a:r>
            <a:endParaRPr lang="en-US" b="1" dirty="0"/>
          </a:p>
        </p:txBody>
      </p:sp>
      <p:pic>
        <p:nvPicPr>
          <p:cNvPr id="17410" name="Picture 2" descr="C:\Users\El Dickos del Muerte\Dropbox\Etudes\2Master électromec\TFE\Rapport\Report in LaTex\Source files\Chap 6 - Micro solar plant - DONE\Figures_power_plant\SystemDiagr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753" y="2569126"/>
            <a:ext cx="5080047" cy="3145874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52400" y="1524000"/>
            <a:ext cx="8305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400" dirty="0" err="1" smtClean="0"/>
              <a:t>MicroCSP</a:t>
            </a:r>
            <a:r>
              <a:rPr lang="en-US" sz="2400" dirty="0" smtClean="0"/>
              <a:t> description: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8600" y="6400800"/>
            <a:ext cx="3733800" cy="30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400" dirty="0" err="1" smtClean="0">
                <a:solidFill>
                  <a:schemeClr val="bg1"/>
                </a:solidFill>
              </a:rPr>
              <a:t>MicroCSP</a:t>
            </a:r>
            <a:r>
              <a:rPr lang="en-US" sz="1400" dirty="0" smtClean="0">
                <a:solidFill>
                  <a:schemeClr val="bg1"/>
                </a:solidFill>
              </a:rPr>
              <a:t> = micro ‘Solar Power </a:t>
            </a:r>
            <a:r>
              <a:rPr lang="en-US" sz="1400" dirty="0" err="1" smtClean="0">
                <a:solidFill>
                  <a:schemeClr val="bg1"/>
                </a:solidFill>
              </a:rPr>
              <a:t>Power</a:t>
            </a:r>
            <a:r>
              <a:rPr lang="en-US" sz="1400" dirty="0" smtClean="0">
                <a:solidFill>
                  <a:schemeClr val="bg1"/>
                </a:solidFill>
              </a:rPr>
              <a:t>’ plant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477000" y="1524000"/>
            <a:ext cx="838200" cy="838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Forme 14"/>
          <p:cNvCxnSpPr>
            <a:stCxn id="12" idx="7"/>
          </p:cNvCxnSpPr>
          <p:nvPr/>
        </p:nvCxnSpPr>
        <p:spPr>
          <a:xfrm rot="16200000" flipH="1">
            <a:off x="5937249" y="2901949"/>
            <a:ext cx="3572949" cy="1062552"/>
          </a:xfrm>
          <a:prstGeom prst="curvedConnector4">
            <a:avLst>
              <a:gd name="adj1" fmla="val -4147"/>
              <a:gd name="adj2" fmla="val 159762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14" name="AnimationScrol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791200" y="42672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94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1. </a:t>
            </a:r>
            <a:r>
              <a:rPr lang="fr-BE" b="1" dirty="0" err="1" smtClean="0"/>
              <a:t>Context</a:t>
            </a:r>
            <a:r>
              <a:rPr lang="fr-BE" b="1" dirty="0" smtClean="0"/>
              <a:t> and Issues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Motivations for a new design of scroll expander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400" dirty="0" smtClean="0"/>
              <a:t>Optimized internal volumetric </a:t>
            </a:r>
            <a:r>
              <a:rPr lang="en-US" sz="2400" dirty="0" smtClean="0"/>
              <a:t>ratios</a:t>
            </a:r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Two-stage/single-shaft architecture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Single signal frequency f and output voltage V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Half of the power electronic required 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  <a:sym typeface="Wingdings" pitchFamily="2" charset="2"/>
              </a:rPr>
              <a:t>cheaper and more simple</a:t>
            </a:r>
            <a:endParaRPr lang="en-US" sz="20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chemeClr val="tx2">
                    <a:lumMod val="25000"/>
                    <a:lumOff val="75000"/>
                  </a:schemeClr>
                </a:solidFill>
                <a:sym typeface="Wingdings" pitchFamily="2" charset="2"/>
              </a:rPr>
              <a:t>Variable wall thickness profile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  <a:sym typeface="Wingdings" pitchFamily="2" charset="2"/>
              </a:rPr>
              <a:t>More compact  expansion device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  <a:sym typeface="Wingdings" pitchFamily="2" charset="2"/>
              </a:rPr>
              <a:t>Heat and mechanical losses reduced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>
              <a:sym typeface="Wingdings" pitchFamily="2" charset="2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6510</TotalTime>
  <Words>2629</Words>
  <Application>Microsoft Office PowerPoint</Application>
  <PresentationFormat>Affichage à l'écran (4:3)</PresentationFormat>
  <Paragraphs>845</Paragraphs>
  <Slides>46</Slides>
  <Notes>46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Civil</vt:lpstr>
      <vt:lpstr>Conference Presentation  AMSE-ORC 2013  Rotterdam – October 8th 2013</vt:lpstr>
      <vt:lpstr>PRESENTATION    STRUCTURE</vt:lpstr>
      <vt:lpstr>PART 1 </vt:lpstr>
      <vt:lpstr>1. Context and Issues</vt:lpstr>
      <vt:lpstr>1. Context and Issues</vt:lpstr>
      <vt:lpstr>1. Context and Issues</vt:lpstr>
      <vt:lpstr>1. Context and Issues</vt:lpstr>
      <vt:lpstr>1. Context and Issues</vt:lpstr>
      <vt:lpstr>1. Context and Issues</vt:lpstr>
      <vt:lpstr>1. Context and Issues</vt:lpstr>
      <vt:lpstr>1. Context and Issues</vt:lpstr>
      <vt:lpstr>PART 2 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2. Optimal scroll geometries selection</vt:lpstr>
      <vt:lpstr>PART 3 </vt:lpstr>
      <vt:lpstr>3. CAD modeling of a single-stage prototype</vt:lpstr>
      <vt:lpstr>3. CAD modeling of a single-stage prototype</vt:lpstr>
      <vt:lpstr>3. CAD modeling of a single-stage prototype</vt:lpstr>
      <vt:lpstr>3. CAD modeling of a single-stage prototype</vt:lpstr>
      <vt:lpstr>PART 4 </vt:lpstr>
      <vt:lpstr>4. Prototype fabrication and assembly</vt:lpstr>
      <vt:lpstr>4. Prototype fabrication and assembly</vt:lpstr>
      <vt:lpstr>4. Prototype fabrication and assembly</vt:lpstr>
      <vt:lpstr>PART 5 </vt:lpstr>
      <vt:lpstr>5. Conclusion &amp; Perspectives</vt:lpstr>
      <vt:lpstr>5. Conclusion &amp; Perspectives</vt:lpstr>
      <vt:lpstr>Test rig (Eckerd College – FL)</vt:lpstr>
      <vt:lpstr>5. Conclusion &amp; Perspectives</vt:lpstr>
      <vt:lpstr>Thank you for your attention</vt:lpstr>
      <vt:lpstr>APPENDIX</vt:lpstr>
      <vt:lpstr>APPENDIX</vt:lpstr>
      <vt:lpstr>APPENDIX</vt:lpstr>
      <vt:lpstr>APPENDIX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Master’s Thesis Defense ELECTROMECHANICAL ENGINEERING Thermodynamics Laboratory – Ulg September 2013</dc:title>
  <dc:creator>El Dickos del Muerte</dc:creator>
  <cp:lastModifiedBy>El Dickos del Muerte</cp:lastModifiedBy>
  <cp:revision>465</cp:revision>
  <dcterms:created xsi:type="dcterms:W3CDTF">2013-08-31T13:23:12Z</dcterms:created>
  <dcterms:modified xsi:type="dcterms:W3CDTF">2013-10-07T23:20:40Z</dcterms:modified>
</cp:coreProperties>
</file>