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7"/>
  </p:notesMasterIdLst>
  <p:handoutMasterIdLst>
    <p:handoutMasterId r:id="rId18"/>
  </p:handoutMasterIdLst>
  <p:sldIdLst>
    <p:sldId id="264" r:id="rId3"/>
    <p:sldId id="286" r:id="rId4"/>
    <p:sldId id="287" r:id="rId5"/>
    <p:sldId id="288" r:id="rId6"/>
    <p:sldId id="298" r:id="rId7"/>
    <p:sldId id="294" r:id="rId8"/>
    <p:sldId id="316" r:id="rId9"/>
    <p:sldId id="306" r:id="rId10"/>
    <p:sldId id="310" r:id="rId11"/>
    <p:sldId id="314" r:id="rId12"/>
    <p:sldId id="312" r:id="rId13"/>
    <p:sldId id="317" r:id="rId14"/>
    <p:sldId id="284" r:id="rId15"/>
    <p:sldId id="285" r:id="rId16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70F"/>
    <a:srgbClr val="FF9933"/>
    <a:srgbClr val="CCFF99"/>
    <a:srgbClr val="FF9966"/>
    <a:srgbClr val="FFCC00"/>
    <a:srgbClr val="FFCCCC"/>
    <a:srgbClr val="FF6600"/>
    <a:srgbClr val="99FF66"/>
    <a:srgbClr val="FFFF66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6" autoAdjust="0"/>
    <p:restoredTop sz="90929"/>
  </p:normalViewPr>
  <p:slideViewPr>
    <p:cSldViewPr>
      <p:cViewPr>
        <p:scale>
          <a:sx n="81" d="100"/>
          <a:sy n="81" d="100"/>
        </p:scale>
        <p:origin x="-1002" y="84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19" y="1958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1D5B013-3C13-48C6-80B8-8CFDC7DAA45B}" type="datetimeFigureOut">
              <a:rPr lang="fr-FR"/>
              <a:pPr/>
              <a:t>07/05/2013</a:t>
            </a:fld>
            <a:endParaRPr lang="fr-FR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28A87E6-9AB7-4CF6-AC57-CD16BF2BEF2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9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C5B4-253E-4929-BD7C-AE724B09F0F2}" type="datetimeFigureOut">
              <a:rPr lang="fr-BE" smtClean="0"/>
              <a:t>7/05/2013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4B287-C88A-4873-A57F-47EBAB91A0C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04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249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430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EBD9B-4B80-467E-AFE7-FC6D96256F38}" type="slidenum">
              <a:rPr lang="fr-BE">
                <a:solidFill>
                  <a:prstClr val="black"/>
                </a:solidFill>
              </a:rPr>
              <a:pPr/>
              <a:t>11</a:t>
            </a:fld>
            <a:endParaRPr lang="fr-B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5841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75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6049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131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349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0110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14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74019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4B287-C88A-4873-A57F-47EBAB91A0C6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572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Partie prenante : groupes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partagent des intérêts communs et des relations similaires avec le système étudié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3569-C131-4225-B487-82BEA93DC173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5716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5352F9-C42E-49BD-BA48-3D004A466285}" type="datetimeFigureOut">
              <a:rPr lang="fr-BE" smtClean="0"/>
              <a:t>7/05/2013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CA8FE7-1BCA-4B11-BCF1-2D0D3716D1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71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D1A9A-709D-4695-9237-BACB7362322A}" type="datetimeFigureOut">
              <a:rPr lang="fr-BE" smtClean="0"/>
              <a:t>7/05/2013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BE" dirty="0" err="1" smtClean="0"/>
              <a:t>kjgjhgjhg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CC74AE-5C23-4CD8-92C1-88F9CED48D0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605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pic>
        <p:nvPicPr>
          <p:cNvPr id="1036" name="Picture 12" descr="bande-jaune-présen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2416" y="0"/>
            <a:ext cx="1054100" cy="6858000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277268" y="6331386"/>
            <a:ext cx="581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Alice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Delcour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–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International </a:t>
            </a:r>
            <a:r>
              <a:rPr lang="fr-FR" sz="1000" b="1" dirty="0" err="1" smtClean="0">
                <a:solidFill>
                  <a:schemeClr val="tx1"/>
                </a:solidFill>
                <a:latin typeface="Calibri" pitchFamily="34" charset="0"/>
              </a:rPr>
              <a:t>seminar</a:t>
            </a:r>
            <a:r>
              <a:rPr lang="fr-FR" sz="1000" b="1" dirty="0" smtClean="0">
                <a:solidFill>
                  <a:schemeClr val="tx1"/>
                </a:solidFill>
                <a:latin typeface="Calibri" pitchFamily="34" charset="0"/>
              </a:rPr>
              <a:t> on social LCA – Montréal, 6-7</a:t>
            </a:r>
            <a:r>
              <a:rPr lang="fr-FR" sz="1000" b="1" baseline="0" dirty="0" smtClean="0">
                <a:solidFill>
                  <a:schemeClr val="tx1"/>
                </a:solidFill>
                <a:latin typeface="Calibri" pitchFamily="34" charset="0"/>
              </a:rPr>
              <a:t> mai 2013</a:t>
            </a:r>
            <a:endParaRPr lang="fr-FR" sz="1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Walloon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 Agricultural </a:t>
            </a:r>
            <a:r>
              <a:rPr lang="fr-FR" sz="1000" b="1" dirty="0" err="1" smtClean="0">
                <a:solidFill>
                  <a:srgbClr val="0081C1"/>
                </a:solidFill>
                <a:latin typeface="Calibri" pitchFamily="34" charset="0"/>
              </a:rPr>
              <a:t>Research</a:t>
            </a:r>
            <a:r>
              <a:rPr lang="fr-FR" sz="1000" b="1" baseline="0" dirty="0" smtClean="0">
                <a:solidFill>
                  <a:srgbClr val="0081C1"/>
                </a:solidFill>
                <a:latin typeface="Calibri" pitchFamily="34" charset="0"/>
              </a:rPr>
              <a:t> </a:t>
            </a:r>
            <a:r>
              <a:rPr lang="fr-FR" sz="1000" b="1" dirty="0" smtClean="0">
                <a:solidFill>
                  <a:srgbClr val="0081C1"/>
                </a:solidFill>
                <a:latin typeface="Calibri" pitchFamily="34" charset="0"/>
              </a:rPr>
              <a:t>Centre </a:t>
            </a:r>
            <a:endParaRPr lang="fr-FR" sz="1000" b="1" i="1" dirty="0">
              <a:latin typeface="Calibri" pitchFamily="34" charset="0"/>
            </a:endParaRPr>
          </a:p>
          <a:p>
            <a:pPr algn="ctr"/>
            <a:r>
              <a:rPr lang="fr-BE" sz="1000" dirty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300538" y="3005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>
              <a:latin typeface="Times New Roman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50938" y="6295382"/>
            <a:ext cx="58150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000" b="1" dirty="0">
                <a:solidFill>
                  <a:srgbClr val="0081C1"/>
                </a:solidFill>
                <a:latin typeface="Calibri" pitchFamily="34" charset="0"/>
              </a:rPr>
              <a:t>Centre wallon de Recherches agronomiques</a:t>
            </a:r>
            <a:r>
              <a:rPr lang="fr-BE" sz="1000" dirty="0">
                <a:latin typeface="Calibri" pitchFamily="34" charset="0"/>
              </a:rPr>
              <a:t> </a:t>
            </a:r>
            <a:endParaRPr lang="fr-FR" sz="1000" b="1" dirty="0">
              <a:latin typeface="Calibri" pitchFamily="34" charset="0"/>
            </a:endParaRPr>
          </a:p>
          <a:p>
            <a:pPr algn="ctr"/>
            <a:r>
              <a:rPr lang="fr-BE" sz="1000" i="1" dirty="0" smtClean="0">
                <a:latin typeface="Calibri" pitchFamily="34" charset="0"/>
              </a:rPr>
              <a:t>Unité</a:t>
            </a:r>
            <a:r>
              <a:rPr lang="fr-BE" sz="1000" i="1" baseline="0" dirty="0" smtClean="0">
                <a:latin typeface="Calibri" pitchFamily="34" charset="0"/>
              </a:rPr>
              <a:t> Biomasse, bioproduits et énergie</a:t>
            </a:r>
            <a:endParaRPr lang="fr-FR" sz="1000" i="1" dirty="0">
              <a:latin typeface="Calibri" pitchFamily="34" charset="0"/>
            </a:endParaRPr>
          </a:p>
          <a:p>
            <a:pPr algn="ctr"/>
            <a:r>
              <a:rPr lang="fr-BE" sz="1000" dirty="0">
                <a:solidFill>
                  <a:srgbClr val="91B70F"/>
                </a:solidFill>
                <a:latin typeface="Calibri" pitchFamily="34" charset="0"/>
              </a:rPr>
              <a:t>www.</a:t>
            </a:r>
            <a:r>
              <a:rPr lang="fr-FR" sz="1000" dirty="0">
                <a:solidFill>
                  <a:srgbClr val="91B70F"/>
                </a:solidFill>
                <a:latin typeface="Calibri" pitchFamily="34" charset="0"/>
              </a:rPr>
              <a:t>cra.wallonie.be</a:t>
            </a:r>
            <a:r>
              <a:rPr lang="fr-FR" sz="1000" dirty="0">
                <a:latin typeface="Calibri" pitchFamily="34" charset="0"/>
              </a:rPr>
              <a:t> </a:t>
            </a:r>
          </a:p>
        </p:txBody>
      </p:sp>
      <p:pic>
        <p:nvPicPr>
          <p:cNvPr id="6148" name="Picture 4" descr="bande-jaune-présentat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54975" y="115888"/>
            <a:ext cx="1054100" cy="6677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116124" cy="132191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91580" y="15207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itchFamily="34" charset="0"/>
                <a:cs typeface="Calibri" pitchFamily="34" charset="0"/>
              </a:rPr>
              <a:t>Social Life Cycle Assessment: a methodology to evaluate sustainability </a:t>
            </a:r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36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GB" sz="3600" dirty="0">
                <a:latin typeface="Calibri" pitchFamily="34" charset="0"/>
                <a:cs typeface="Calibri" pitchFamily="34" charset="0"/>
              </a:rPr>
              <a:t>cereal uses in Wallonia</a:t>
            </a:r>
            <a:endParaRPr lang="fr-BE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 descr="C:\Users\Florence\Documents\Florence\TEXBIAG\Pictures\SXC\wheat 3 small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11427"/>
          <a:stretch>
            <a:fillRect/>
          </a:stretch>
        </p:blipFill>
        <p:spPr bwMode="auto">
          <a:xfrm>
            <a:off x="5148064" y="3532518"/>
            <a:ext cx="2088231" cy="138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9372" t="10904" r="9406" b="16405"/>
          <a:stretch>
            <a:fillRect/>
          </a:stretch>
        </p:blipFill>
        <p:spPr bwMode="auto">
          <a:xfrm>
            <a:off x="1763688" y="3532518"/>
            <a:ext cx="2104561" cy="161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lum bright="20000" contrast="20000"/>
          </a:blip>
          <a:srcRect/>
          <a:stretch/>
        </p:blipFill>
        <p:spPr bwMode="auto">
          <a:xfrm>
            <a:off x="3599892" y="4341534"/>
            <a:ext cx="1872208" cy="187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16" y="183650"/>
            <a:ext cx="5353769" cy="103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328" y="1052736"/>
            <a:ext cx="8589132" cy="5040560"/>
          </a:xfrm>
        </p:spPr>
        <p:txBody>
          <a:bodyPr>
            <a:normAutofit/>
          </a:bodyPr>
          <a:lstStyle/>
          <a:p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Working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conditions: interviews:</a:t>
            </a:r>
          </a:p>
          <a:p>
            <a:pPr lvl="1"/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Using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methodology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Bilan Travail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(production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step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):</a:t>
            </a:r>
          </a:p>
          <a:p>
            <a:pPr lvl="2"/>
            <a:r>
              <a:rPr lang="fr-BE" dirty="0" err="1" smtClean="0">
                <a:latin typeface="Calibri" pitchFamily="34" charset="0"/>
                <a:cs typeface="Calibri" pitchFamily="34" charset="0"/>
              </a:rPr>
              <a:t>Developed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by INRA in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order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assess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work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types 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share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for animal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rearing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systems</a:t>
            </a: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2"/>
            <a:r>
              <a:rPr lang="fr-BE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be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adapted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crop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systems</a:t>
            </a:r>
            <a:endParaRPr lang="fr-BE" dirty="0">
              <a:latin typeface="Calibri" pitchFamily="34" charset="0"/>
              <a:cs typeface="Calibri" pitchFamily="34" charset="0"/>
            </a:endParaRPr>
          </a:p>
          <a:p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Use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farms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’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accounting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data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collected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Walloon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Region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level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FADN-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like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) (production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step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Conversion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step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: data collection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from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ea typeface="+mn-ea"/>
                <a:cs typeface="Calibri" pitchFamily="34" charset="0"/>
              </a:rPr>
              <a:t>existing</a:t>
            </a:r>
            <a:r>
              <a:rPr lang="fr-BE" dirty="0" smtClean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facilities</a:t>
            </a:r>
            <a:endParaRPr lang="fr-BE" dirty="0">
              <a:solidFill>
                <a:srgbClr val="91B70F"/>
              </a:solidFill>
            </a:endParaRPr>
          </a:p>
          <a:p>
            <a:pPr lvl="2"/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914400" lvl="2" indent="0">
              <a:buNone/>
            </a:pP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1007604" y="274296"/>
            <a:ext cx="7020780" cy="5847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fr-BE" sz="32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inventory</a:t>
            </a:r>
            <a:r>
              <a:rPr lang="fr-BE" sz="3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S-LCA</a:t>
            </a:r>
          </a:p>
        </p:txBody>
      </p:sp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664541" y="721972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La filière rizicole au Sud </a:t>
            </a:r>
            <a:r>
              <a:rPr lang="fr-BE" b="1" dirty="0" err="1" smtClean="0"/>
              <a:t>Viêt-nam</a:t>
            </a:r>
            <a:r>
              <a:rPr lang="fr-BE" b="1" dirty="0" smtClean="0"/>
              <a:t> : un modèle méthodologique (2000)</a:t>
            </a:r>
          </a:p>
          <a:p>
            <a:r>
              <a:rPr lang="fr-BE" dirty="0" smtClean="0"/>
              <a:t>Philippe </a:t>
            </a:r>
            <a:r>
              <a:rPr lang="fr-BE" dirty="0" err="1" smtClean="0"/>
              <a:t>Lebailly</a:t>
            </a:r>
            <a:r>
              <a:rPr lang="fr-BE" dirty="0" smtClean="0"/>
              <a:t>, Thomas Dogot, Pham Van Bien, </a:t>
            </a:r>
            <a:r>
              <a:rPr lang="fr-BE" dirty="0" err="1" smtClean="0"/>
              <a:t>Tran</a:t>
            </a:r>
            <a:r>
              <a:rPr lang="fr-BE" dirty="0" smtClean="0"/>
              <a:t> Tien </a:t>
            </a:r>
            <a:r>
              <a:rPr lang="fr-BE" dirty="0" err="1" smtClean="0"/>
              <a:t>Khai</a:t>
            </a:r>
            <a:endParaRPr lang="fr-BE" dirty="0"/>
          </a:p>
        </p:txBody>
      </p:sp>
      <p:sp>
        <p:nvSpPr>
          <p:cNvPr id="9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292296"/>
            <a:ext cx="7092788" cy="584775"/>
          </a:xfr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sz="3200" kern="12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fr-BE" sz="3200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ulti-</a:t>
            </a:r>
            <a:r>
              <a:rPr lang="fr-BE" sz="3200" kern="1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criteria</a:t>
            </a:r>
            <a:r>
              <a:rPr lang="fr-BE" sz="3200" kern="1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kern="1200" dirty="0" err="1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Analysis</a:t>
            </a:r>
            <a:endParaRPr lang="fr-BE" sz="3200" kern="1200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32756"/>
            <a:ext cx="8172908" cy="4536504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Integrate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environmental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impacts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(E-LCA &amp; S-LCA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results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fr-BE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Involve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stakeholders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producers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policy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makers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sz="2800" dirty="0" err="1" smtClean="0">
                <a:latin typeface="Calibri" pitchFamily="34" charset="0"/>
                <a:cs typeface="Calibri" pitchFamily="34" charset="0"/>
              </a:rPr>
              <a:t>consumers</a:t>
            </a:r>
            <a:r>
              <a:rPr lang="fr-BE" sz="28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Identify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most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relevant impact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categories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group/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prioritize</a:t>
            </a:r>
            <a:endParaRPr lang="fr-BE" dirty="0" smtClean="0">
              <a:solidFill>
                <a:srgbClr val="91B70F"/>
              </a:solidFill>
              <a:latin typeface="Calibri" pitchFamily="34" charset="0"/>
              <a:cs typeface="Calibri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/>
            </a:pPr>
            <a:r>
              <a:rPr lang="fr-BE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Weight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a global performance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indicator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?)</a:t>
            </a:r>
          </a:p>
        </p:txBody>
      </p:sp>
      <p:pic>
        <p:nvPicPr>
          <p:cNvPr id="5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6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11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1500" y="2199853"/>
            <a:ext cx="756084" cy="70788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fr-BE" dirty="0"/>
              <a:t>LCI data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71974" y="368660"/>
            <a:ext cx="3023269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eco-toxicity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70908" y="864953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Ozone layer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depletion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70908" y="1369009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Climate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change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470908" y="1873065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Acidification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0908" y="2341117"/>
            <a:ext cx="3024336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Eutrophication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466160" y="2845173"/>
            <a:ext cx="3029084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Abiotic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resources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use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70908" y="3313225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hours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70908" y="3817281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Health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&amp;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Safety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040052" y="1012666"/>
            <a:ext cx="2088231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Human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health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40052" y="1660738"/>
            <a:ext cx="2088231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Ecosystem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quality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40052" y="2348880"/>
            <a:ext cx="2088232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Resources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27570" y="3373546"/>
            <a:ext cx="2088233" cy="707886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conditions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04348" y="2719514"/>
            <a:ext cx="1404156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Integration</a:t>
            </a:r>
            <a:endParaRPr lang="fr-B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Connecteur droit avec flèche 5"/>
          <p:cNvCxnSpPr>
            <a:stCxn id="2" idx="3"/>
            <a:endCxn id="3" idx="1"/>
          </p:cNvCxnSpPr>
          <p:nvPr/>
        </p:nvCxnSpPr>
        <p:spPr>
          <a:xfrm flipV="1">
            <a:off x="827584" y="568715"/>
            <a:ext cx="644390" cy="198508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" idx="3"/>
            <a:endCxn id="17" idx="1"/>
          </p:cNvCxnSpPr>
          <p:nvPr/>
        </p:nvCxnSpPr>
        <p:spPr>
          <a:xfrm flipV="1">
            <a:off x="827584" y="1065008"/>
            <a:ext cx="643324" cy="14887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" idx="3"/>
            <a:endCxn id="18" idx="1"/>
          </p:cNvCxnSpPr>
          <p:nvPr/>
        </p:nvCxnSpPr>
        <p:spPr>
          <a:xfrm flipV="1">
            <a:off x="827584" y="1569064"/>
            <a:ext cx="643324" cy="9847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" idx="3"/>
            <a:endCxn id="19" idx="1"/>
          </p:cNvCxnSpPr>
          <p:nvPr/>
        </p:nvCxnSpPr>
        <p:spPr>
          <a:xfrm flipV="1">
            <a:off x="827584" y="2073120"/>
            <a:ext cx="643324" cy="4806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3"/>
            <a:endCxn id="20" idx="1"/>
          </p:cNvCxnSpPr>
          <p:nvPr/>
        </p:nvCxnSpPr>
        <p:spPr>
          <a:xfrm flipV="1">
            <a:off x="827584" y="2541172"/>
            <a:ext cx="643324" cy="1262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2" idx="3"/>
            <a:endCxn id="21" idx="1"/>
          </p:cNvCxnSpPr>
          <p:nvPr/>
        </p:nvCxnSpPr>
        <p:spPr>
          <a:xfrm>
            <a:off x="827584" y="2553796"/>
            <a:ext cx="638576" cy="49143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2" idx="3"/>
            <a:endCxn id="22" idx="1"/>
          </p:cNvCxnSpPr>
          <p:nvPr/>
        </p:nvCxnSpPr>
        <p:spPr>
          <a:xfrm>
            <a:off x="827584" y="2553796"/>
            <a:ext cx="643324" cy="9594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2" idx="3"/>
            <a:endCxn id="23" idx="1"/>
          </p:cNvCxnSpPr>
          <p:nvPr/>
        </p:nvCxnSpPr>
        <p:spPr>
          <a:xfrm>
            <a:off x="827584" y="2553796"/>
            <a:ext cx="643324" cy="146354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3" idx="3"/>
            <a:endCxn id="24" idx="1"/>
          </p:cNvCxnSpPr>
          <p:nvPr/>
        </p:nvCxnSpPr>
        <p:spPr>
          <a:xfrm>
            <a:off x="4495243" y="568715"/>
            <a:ext cx="544809" cy="64400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17" idx="3"/>
            <a:endCxn id="24" idx="1"/>
          </p:cNvCxnSpPr>
          <p:nvPr/>
        </p:nvCxnSpPr>
        <p:spPr>
          <a:xfrm>
            <a:off x="4495244" y="1065008"/>
            <a:ext cx="544808" cy="1477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17" idx="3"/>
            <a:endCxn id="25" idx="1"/>
          </p:cNvCxnSpPr>
          <p:nvPr/>
        </p:nvCxnSpPr>
        <p:spPr>
          <a:xfrm>
            <a:off x="4495244" y="1065008"/>
            <a:ext cx="544808" cy="79578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18" idx="3"/>
            <a:endCxn id="24" idx="1"/>
          </p:cNvCxnSpPr>
          <p:nvPr/>
        </p:nvCxnSpPr>
        <p:spPr>
          <a:xfrm flipV="1">
            <a:off x="4495244" y="1212721"/>
            <a:ext cx="544808" cy="35634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9" idx="3"/>
            <a:endCxn id="25" idx="1"/>
          </p:cNvCxnSpPr>
          <p:nvPr/>
        </p:nvCxnSpPr>
        <p:spPr>
          <a:xfrm flipV="1">
            <a:off x="4495244" y="1860793"/>
            <a:ext cx="544808" cy="21232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stCxn id="20" idx="3"/>
            <a:endCxn id="25" idx="1"/>
          </p:cNvCxnSpPr>
          <p:nvPr/>
        </p:nvCxnSpPr>
        <p:spPr>
          <a:xfrm flipV="1">
            <a:off x="4495244" y="1860793"/>
            <a:ext cx="544808" cy="6803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21" idx="3"/>
            <a:endCxn id="26" idx="1"/>
          </p:cNvCxnSpPr>
          <p:nvPr/>
        </p:nvCxnSpPr>
        <p:spPr>
          <a:xfrm flipV="1">
            <a:off x="4495244" y="2548935"/>
            <a:ext cx="544808" cy="4962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>
            <a:stCxn id="22" idx="3"/>
            <a:endCxn id="27" idx="1"/>
          </p:cNvCxnSpPr>
          <p:nvPr/>
        </p:nvCxnSpPr>
        <p:spPr>
          <a:xfrm>
            <a:off x="4499992" y="3513280"/>
            <a:ext cx="527578" cy="2142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>
            <a:stCxn id="23" idx="3"/>
            <a:endCxn id="27" idx="1"/>
          </p:cNvCxnSpPr>
          <p:nvPr/>
        </p:nvCxnSpPr>
        <p:spPr>
          <a:xfrm flipV="1">
            <a:off x="4499992" y="3727489"/>
            <a:ext cx="527578" cy="28984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24" idx="3"/>
            <a:endCxn id="28" idx="1"/>
          </p:cNvCxnSpPr>
          <p:nvPr/>
        </p:nvCxnSpPr>
        <p:spPr>
          <a:xfrm>
            <a:off x="7128283" y="1212721"/>
            <a:ext cx="576065" cy="17068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25" idx="3"/>
            <a:endCxn id="28" idx="1"/>
          </p:cNvCxnSpPr>
          <p:nvPr/>
        </p:nvCxnSpPr>
        <p:spPr>
          <a:xfrm>
            <a:off x="7128283" y="1860793"/>
            <a:ext cx="576065" cy="1058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>
            <a:stCxn id="26" idx="3"/>
            <a:endCxn id="28" idx="1"/>
          </p:cNvCxnSpPr>
          <p:nvPr/>
        </p:nvCxnSpPr>
        <p:spPr>
          <a:xfrm>
            <a:off x="7128284" y="2548935"/>
            <a:ext cx="576064" cy="37063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>
            <a:stCxn id="27" idx="3"/>
            <a:endCxn id="28" idx="1"/>
          </p:cNvCxnSpPr>
          <p:nvPr/>
        </p:nvCxnSpPr>
        <p:spPr>
          <a:xfrm flipV="1">
            <a:off x="7115803" y="2919569"/>
            <a:ext cx="588545" cy="8079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5040049" y="4309941"/>
            <a:ext cx="2088233" cy="707886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repercussions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478991" y="4797152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Added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value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creation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1485329" y="4293096"/>
            <a:ext cx="302908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Local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employment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9" name="Connecteur droit avec flèche 48"/>
          <p:cNvCxnSpPr>
            <a:stCxn id="47" idx="3"/>
            <a:endCxn id="44" idx="1"/>
          </p:cNvCxnSpPr>
          <p:nvPr/>
        </p:nvCxnSpPr>
        <p:spPr>
          <a:xfrm>
            <a:off x="4514413" y="4493151"/>
            <a:ext cx="525636" cy="17073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>
            <a:stCxn id="46" idx="3"/>
            <a:endCxn id="44" idx="1"/>
          </p:cNvCxnSpPr>
          <p:nvPr/>
        </p:nvCxnSpPr>
        <p:spPr>
          <a:xfrm flipV="1">
            <a:off x="4508075" y="4663884"/>
            <a:ext cx="531974" cy="3333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44" idx="3"/>
            <a:endCxn id="28" idx="1"/>
          </p:cNvCxnSpPr>
          <p:nvPr/>
        </p:nvCxnSpPr>
        <p:spPr>
          <a:xfrm flipV="1">
            <a:off x="7128282" y="2919569"/>
            <a:ext cx="576066" cy="174431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2" idx="3"/>
            <a:endCxn id="47" idx="1"/>
          </p:cNvCxnSpPr>
          <p:nvPr/>
        </p:nvCxnSpPr>
        <p:spPr>
          <a:xfrm>
            <a:off x="827584" y="2553796"/>
            <a:ext cx="657745" cy="1939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>
            <a:stCxn id="2" idx="3"/>
            <a:endCxn id="46" idx="1"/>
          </p:cNvCxnSpPr>
          <p:nvPr/>
        </p:nvCxnSpPr>
        <p:spPr>
          <a:xfrm>
            <a:off x="827584" y="2553796"/>
            <a:ext cx="651407" cy="244341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3" idx="3"/>
            <a:endCxn id="25" idx="1"/>
          </p:cNvCxnSpPr>
          <p:nvPr/>
        </p:nvCxnSpPr>
        <p:spPr>
          <a:xfrm>
            <a:off x="4495243" y="568715"/>
            <a:ext cx="544809" cy="129207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stCxn id="18" idx="3"/>
            <a:endCxn id="25" idx="1"/>
          </p:cNvCxnSpPr>
          <p:nvPr/>
        </p:nvCxnSpPr>
        <p:spPr>
          <a:xfrm>
            <a:off x="4495244" y="1569064"/>
            <a:ext cx="544808" cy="29172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2051720" y="5374592"/>
            <a:ext cx="1935832" cy="46166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Subcategories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824028" y="5374592"/>
            <a:ext cx="2456563" cy="461665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Impact </a:t>
            </a:r>
            <a:r>
              <a:rPr lang="fr-BE" dirty="0" err="1" smtClean="0">
                <a:latin typeface="Calibri" pitchFamily="34" charset="0"/>
                <a:ea typeface="CatholicSchoolGirls Intl BB" pitchFamily="2" charset="0"/>
                <a:cs typeface="Calibri" pitchFamily="34" charset="0"/>
              </a:rPr>
              <a:t>categories</a:t>
            </a:r>
            <a:endParaRPr lang="fr-BE" dirty="0">
              <a:latin typeface="Calibri" pitchFamily="34" charset="0"/>
              <a:ea typeface="CatholicSchoolGirls Intl BB" pitchFamily="2" charset="0"/>
              <a:cs typeface="Calibri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701296" y="4430435"/>
            <a:ext cx="869154" cy="400110"/>
          </a:xfrm>
          <a:prstGeom prst="rect">
            <a:avLst/>
          </a:prstGeom>
          <a:solidFill>
            <a:srgbClr val="A7D97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E-LCA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701296" y="4981605"/>
            <a:ext cx="869154" cy="40011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2000" dirty="0" smtClean="0">
                <a:latin typeface="Calibri" pitchFamily="34" charset="0"/>
                <a:cs typeface="Calibri" pitchFamily="34" charset="0"/>
              </a:rPr>
              <a:t>S-LCA</a:t>
            </a:r>
            <a:endParaRPr lang="fr-BE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ALT-4-CER: Expected results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5516" y="1271076"/>
            <a:ext cx="84609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/>
              <a:buChar char="à"/>
            </a:pPr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Key features 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 the project: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involve local </a:t>
            </a:r>
            <a:r>
              <a:rPr lang="en-US" sz="28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stakeholders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in all steps (scenario building, data collection, impact weighting)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To use </a:t>
            </a:r>
            <a:r>
              <a:rPr lang="en-US" sz="28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local data 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for local issues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nswer key questions raised today in human Societies:</a:t>
            </a:r>
          </a:p>
          <a:p>
            <a:pPr algn="ctr"/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“What type of agriculture do we want for tomorrow?</a:t>
            </a:r>
          </a:p>
          <a:p>
            <a:pPr algn="ctr"/>
            <a:r>
              <a:rPr lang="en-US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Is it ethically, environmentally and economically sustainable to dedicate cereals resources to other uses than human food?”</a:t>
            </a:r>
          </a:p>
          <a:p>
            <a:endParaRPr lang="en-US" sz="800" i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39752" y="296652"/>
            <a:ext cx="4454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i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Thank you for your attention!</a:t>
            </a:r>
            <a:endParaRPr lang="fr-BE" sz="2800" i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0748"/>
            <a:ext cx="6120680" cy="320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483812" y="4689140"/>
            <a:ext cx="61041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Contact:</a:t>
            </a:r>
          </a:p>
          <a:p>
            <a:r>
              <a:rPr lang="fr-BE" sz="2000" dirty="0">
                <a:latin typeface="Calibri" pitchFamily="34" charset="0"/>
                <a:cs typeface="Calibri" pitchFamily="34" charset="0"/>
              </a:rPr>
              <a:t>Alice 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DELCOUR, Florence VAN STAPPEN</a:t>
            </a:r>
          </a:p>
          <a:p>
            <a:r>
              <a:rPr lang="fr-BE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Walloon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Agricultural Research Centre</a:t>
            </a:r>
          </a:p>
          <a:p>
            <a:r>
              <a:rPr lang="fr-BE" sz="2000" u="sng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a.delcour@cra.wallonie.be, vanstappen@cra.wallonie.be</a:t>
            </a:r>
            <a:endParaRPr lang="fr-BE" sz="2000" u="sng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Cereals food and non-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food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uses: « 4F »</a:t>
            </a:r>
            <a:endParaRPr lang="fr-BE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96" y="1268760"/>
            <a:ext cx="7308812" cy="47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935596" y="215553"/>
            <a:ext cx="756084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ALT-4-CER: which « 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F’s</a:t>
            </a:r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 » of the « 4F » for Wallonia?</a:t>
            </a:r>
            <a:endParaRPr lang="fr-BE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692670" cy="503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923928" y="980728"/>
            <a:ext cx="46085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Key steps: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draw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portrait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of the Walloon cereals, and their current and future/potential uses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define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several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scenarios 2030 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acc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. to current trends (B-a-U) and contrasting breaks</a:t>
            </a:r>
          </a:p>
          <a:p>
            <a:pPr marL="457200" indent="-457200">
              <a:buAutoNum type="arabicPeriod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develop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environmental and socio-economic LCA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methodologies fed with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local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data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ntegrate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environmental and socio-economic aspects through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multi-criteria analysis 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stakeholders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BE" sz="2000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fr-BE" sz="2000" dirty="0" err="1" smtClean="0">
                <a:latin typeface="Calibri" pitchFamily="34" charset="0"/>
                <a:cs typeface="Calibri" pitchFamily="34" charset="0"/>
              </a:rPr>
              <a:t>rovide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clues for most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sustainable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pertinent</a:t>
            </a:r>
            <a:r>
              <a:rPr lang="fr-BE" sz="2000" dirty="0" smtClean="0">
                <a:latin typeface="Calibri" pitchFamily="34" charset="0"/>
                <a:cs typeface="Calibri" pitchFamily="34" charset="0"/>
              </a:rPr>
              <a:t> uses of the cereal resources in Wallonia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43608" y="215553"/>
            <a:ext cx="7128792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Walloon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cereals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2010</a:t>
            </a:r>
            <a:endParaRPr lang="fr-B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31840" y="5481228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" y="1052736"/>
            <a:ext cx="8242097" cy="5724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87" y="1988840"/>
            <a:ext cx="14208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29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43608" y="215553"/>
            <a:ext cx="7128792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2030</a:t>
            </a:r>
            <a:endParaRPr lang="fr-BE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31840" y="5481228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ZoneTexte 1"/>
          <p:cNvSpPr txBox="1"/>
          <p:nvPr/>
        </p:nvSpPr>
        <p:spPr>
          <a:xfrm>
            <a:off x="531890" y="1052736"/>
            <a:ext cx="73808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 </a:t>
            </a:r>
            <a:r>
              <a:rPr lang="fr-BE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contrasted</a:t>
            </a:r>
            <a:r>
              <a:rPr lang="fr-B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scenarios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for </a:t>
            </a:r>
            <a:r>
              <a:rPr lang="fr-BE" dirty="0" err="1" smtClean="0">
                <a:latin typeface="Calibri" pitchFamily="34" charset="0"/>
                <a:cs typeface="Calibri" pitchFamily="34" charset="0"/>
              </a:rPr>
              <a:t>potential</a:t>
            </a:r>
            <a:r>
              <a:rPr lang="fr-BE" dirty="0" smtClean="0">
                <a:latin typeface="Calibri" pitchFamily="34" charset="0"/>
                <a:cs typeface="Calibri" pitchFamily="34" charset="0"/>
              </a:rPr>
              <a:t> future uses: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Defined with </a:t>
            </a:r>
            <a:r>
              <a:rPr lang="en-US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stakeholders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’ support;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Based on current </a:t>
            </a:r>
            <a:r>
              <a:rPr lang="en-US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trends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and contrasting </a:t>
            </a:r>
            <a:r>
              <a:rPr lang="en-US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breaks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914400" lvl="1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Key </a:t>
            </a:r>
            <a:r>
              <a:rPr lang="en-US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hypotheses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climate change, political choices, population growth, animal products consumption, etc.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500" y="3825044"/>
            <a:ext cx="90370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0"/>
              </a:spcAft>
              <a:buAutoNum type="arabicPeriod"/>
            </a:pPr>
            <a:r>
              <a:rPr lang="fr-BE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Business-as-</a:t>
            </a:r>
            <a:r>
              <a:rPr lang="fr-BE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Usual</a:t>
            </a:r>
            <a:r>
              <a:rPr lang="fr-BE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fr-BE" sz="2000" dirty="0" err="1">
                <a:latin typeface="Calibri" pitchFamily="34" charset="0"/>
                <a:cs typeface="Calibri" pitchFamily="34" charset="0"/>
              </a:rPr>
              <a:t>current</a:t>
            </a:r>
            <a:r>
              <a:rPr lang="fr-BE" sz="2000" dirty="0">
                <a:latin typeface="Calibri" pitchFamily="34" charset="0"/>
                <a:cs typeface="Calibri" pitchFamily="34" charset="0"/>
              </a:rPr>
              <a:t> trends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extrapolated from past 15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years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Strategic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environmental, economic and social optimization of current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system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Localisation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development of new cereal conversion units in Wallonia + increased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autonomy</a:t>
            </a:r>
          </a:p>
          <a:p>
            <a:pPr marL="457200" indent="-457200">
              <a:spcAft>
                <a:spcPts val="0"/>
              </a:spcAft>
              <a:buFontTx/>
              <a:buAutoNum type="arabicPeriod"/>
            </a:pPr>
            <a:r>
              <a:rPr lang="en-US" sz="200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Globalisation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: massive export + focus on high added-value products (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biorefinery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bio-based chemistry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2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/>
          <p:cNvSpPr>
            <a:spLocks noChangeArrowheads="1"/>
          </p:cNvSpPr>
          <p:nvPr/>
        </p:nvSpPr>
        <p:spPr bwMode="auto">
          <a:xfrm>
            <a:off x="1043608" y="215553"/>
            <a:ext cx="7128792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2030: Grains + 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straw</a:t>
            </a:r>
            <a:r>
              <a:rPr lang="fr-BE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+ forage </a:t>
            </a:r>
            <a:r>
              <a:rPr lang="fr-BE" sz="28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maize</a:t>
            </a:r>
            <a:endParaRPr lang="fr-BE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31840" y="5481228"/>
            <a:ext cx="540060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9"/>
          <a:stretch/>
        </p:blipFill>
        <p:spPr bwMode="auto">
          <a:xfrm>
            <a:off x="112786" y="1304764"/>
            <a:ext cx="8898910" cy="46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E-LCA &amp; S-LCA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559" y="3825044"/>
            <a:ext cx="25876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91538" y="1412776"/>
            <a:ext cx="8247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/>
              <a:buChar char="à"/>
            </a:pP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Cover</a:t>
            </a: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the 3 pillars of sustainable</a:t>
            </a:r>
            <a:r>
              <a:rPr lang="fr-BE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development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36684" y="2240868"/>
            <a:ext cx="810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Common objective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evaluate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environmental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and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socio-economic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consequences</a:t>
            </a:r>
            <a:r>
              <a:rPr lang="fr-BE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potential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changes in the uses of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Walloon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cereals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by 2030, in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comparison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with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current</a:t>
            </a:r>
            <a:r>
              <a:rPr lang="fr-BE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situation (2010)</a:t>
            </a:r>
            <a:endParaRPr lang="fr-BE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0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29579" cy="864096"/>
          </a:xfrm>
          <a:prstGeom prst="rect">
            <a:avLst/>
          </a:prstGeom>
          <a:noFill/>
        </p:spPr>
      </p:pic>
      <p:sp>
        <p:nvSpPr>
          <p:cNvPr id="3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9532" y="1304764"/>
            <a:ext cx="8100900" cy="45005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2800" kern="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Environmental</a:t>
            </a:r>
            <a:r>
              <a:rPr lang="fr-BE" sz="2800" kern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</a:rPr>
              <a:t> LCA 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identify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regional</a:t>
            </a:r>
            <a:r>
              <a:rPr lang="fr-BE" sz="28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differencies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regarding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the </a:t>
            </a:r>
            <a:r>
              <a:rPr lang="fr-BE" sz="2800" kern="0" dirty="0" err="1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cultivation</a:t>
            </a:r>
            <a:r>
              <a:rPr lang="fr-BE" sz="2800" kern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step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: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(New) </a:t>
            </a:r>
            <a:r>
              <a:rPr kumimoji="0" lang="fr-BE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cropping</a:t>
            </a: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practices;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Machinery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characteristics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&amp; fuel </a:t>
            </a:r>
            <a:r>
              <a:rPr lang="fr-BE" sz="2800" kern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consumption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Direct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field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emissions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assessment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buFont typeface="Wingdings" pitchFamily="2" charset="2"/>
              <a:buChar char="à"/>
              <a:defRPr/>
            </a:pPr>
            <a:r>
              <a:rPr lang="fr-BE" sz="2800" kern="0" baseline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Inputs</a:t>
            </a: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management;</a:t>
            </a:r>
          </a:p>
          <a:p>
            <a:pPr marL="914400" lvl="1" indent="-457200" eaLnBrk="0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kumimoji="0" lang="fr-BE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Animal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feeding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 &amp; </a:t>
            </a:r>
            <a:r>
              <a:rPr kumimoji="0" lang="fr-BE" sz="28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husbandry</a:t>
            </a:r>
            <a:r>
              <a:rPr kumimoji="0" lang="fr-BE" sz="2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914400" lvl="1" indent="-457200" eaLnBrk="0" hangingPunct="0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à"/>
              <a:defRPr/>
            </a:pPr>
            <a:r>
              <a:rPr lang="fr-BE" sz="2800" kern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etc…</a:t>
            </a:r>
            <a:endParaRPr kumimoji="0" lang="fr-BE" sz="2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+ </a:t>
            </a:r>
            <a:r>
              <a:rPr lang="fr-BE" sz="2800" kern="0" noProof="0" dirty="0" smtClean="0">
                <a:solidFill>
                  <a:srgbClr val="91B70F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Conversion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processes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based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on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existing</a:t>
            </a:r>
            <a:r>
              <a:rPr lang="fr-BE" sz="2800" kern="0" noProof="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r-BE" sz="2800" kern="0" noProof="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facilities</a:t>
            </a:r>
            <a:endParaRPr kumimoji="0" lang="fr-BE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half" idx="1"/>
          </p:nvPr>
        </p:nvSpPr>
        <p:spPr>
          <a:xfrm>
            <a:off x="611560" y="3681028"/>
            <a:ext cx="4371922" cy="2412268"/>
          </a:xfrm>
        </p:spPr>
        <p:txBody>
          <a:bodyPr/>
          <a:lstStyle/>
          <a:p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Impact </a:t>
            </a:r>
            <a:r>
              <a:rPr lang="fr-BE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subcategories</a:t>
            </a:r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Workings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hours</a:t>
            </a:r>
            <a:endParaRPr lang="fr-BE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Health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safety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at</a:t>
            </a:r>
            <a:r>
              <a:rPr lang="fr-BE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</a:t>
            </a:r>
            <a:endParaRPr lang="fr-BE" b="1" dirty="0" smtClean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Local </a:t>
            </a:r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employment</a:t>
            </a:r>
            <a:endParaRPr lang="fr-BE" b="1" dirty="0" smtClean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Added</a:t>
            </a:r>
            <a:r>
              <a:rPr lang="fr-BE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 value </a:t>
            </a:r>
            <a:r>
              <a:rPr lang="fr-BE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creation</a:t>
            </a:r>
            <a:endParaRPr lang="fr-BE" b="1" dirty="0" smtClean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2411760" y="1196753"/>
            <a:ext cx="4038600" cy="1656184"/>
          </a:xfrm>
          <a:ln w="28575">
            <a:solidFill>
              <a:srgbClr val="CC00CC"/>
            </a:solidFill>
          </a:ln>
        </p:spPr>
        <p:txBody>
          <a:bodyPr/>
          <a:lstStyle/>
          <a:p>
            <a:r>
              <a:rPr lang="fr-BE" sz="24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Stakeholders</a:t>
            </a:r>
            <a:r>
              <a:rPr lang="fr-BE" sz="2400" b="1" dirty="0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24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categories</a:t>
            </a:r>
            <a:endParaRPr lang="fr-BE" sz="24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Workers</a:t>
            </a:r>
            <a:endParaRPr lang="fr-BE" sz="20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Companies</a:t>
            </a:r>
            <a:endParaRPr lang="fr-BE" sz="2000" b="1" dirty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fr-BE" sz="2000" b="1" dirty="0" err="1" smtClean="0">
                <a:solidFill>
                  <a:srgbClr val="CC00CC"/>
                </a:solidFill>
                <a:latin typeface="Calibri" pitchFamily="34" charset="0"/>
                <a:cs typeface="Calibri" pitchFamily="34" charset="0"/>
              </a:rPr>
              <a:t>Farmers</a:t>
            </a:r>
            <a:endParaRPr lang="fr-BE" sz="2000" b="1" dirty="0" smtClean="0">
              <a:solidFill>
                <a:srgbClr val="CC00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 descr="C:\Users\Florence\Documents\My Dropbox\Alt4CER - Florence &amp; Alice\Logo ALT4CER\Logo ALT-4-C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52636"/>
            <a:ext cx="756084" cy="895488"/>
          </a:xfrm>
          <a:prstGeom prst="rect">
            <a:avLst/>
          </a:prstGeom>
          <a:noFill/>
        </p:spPr>
      </p:pic>
      <p:sp>
        <p:nvSpPr>
          <p:cNvPr id="13" name="Espace réservé du numéro de diapositive 6"/>
          <p:cNvSpPr txBox="1">
            <a:spLocks/>
          </p:cNvSpPr>
          <p:nvPr/>
        </p:nvSpPr>
        <p:spPr bwMode="auto">
          <a:xfrm>
            <a:off x="179388" y="6340239"/>
            <a:ext cx="468176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7EB43-D0F4-454B-AE4D-D693DA38DC4A}" type="slidenum">
              <a:rPr kumimoji="0" lang="fr-B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Espace réservé du contenu 17"/>
          <p:cNvSpPr txBox="1">
            <a:spLocks/>
          </p:cNvSpPr>
          <p:nvPr/>
        </p:nvSpPr>
        <p:spPr>
          <a:xfrm>
            <a:off x="5076056" y="3717032"/>
            <a:ext cx="4038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Impact </a:t>
            </a:r>
            <a:r>
              <a:rPr lang="fr-BE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categories</a:t>
            </a:r>
            <a:r>
              <a:rPr lang="fr-BE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Accolade fermante 4"/>
          <p:cNvSpPr/>
          <p:nvPr/>
        </p:nvSpPr>
        <p:spPr>
          <a:xfrm>
            <a:off x="4788024" y="4221088"/>
            <a:ext cx="390917" cy="792088"/>
          </a:xfrm>
          <a:prstGeom prst="rightBrac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2D050"/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4788024" y="5157192"/>
            <a:ext cx="390917" cy="792088"/>
          </a:xfrm>
          <a:prstGeom prst="rightBrac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2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80112" y="4314291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err="1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Working</a:t>
            </a:r>
            <a:r>
              <a:rPr lang="fr-BE" sz="24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conditions</a:t>
            </a:r>
            <a:endParaRPr lang="fr-BE" sz="24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16016" y="5055443"/>
            <a:ext cx="4323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Socio-economic</a:t>
            </a:r>
            <a:r>
              <a:rPr lang="fr-BE" sz="2400" b="1" dirty="0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fr-BE" sz="2400" b="1" dirty="0" err="1" smtClean="0">
                <a:solidFill>
                  <a:srgbClr val="FF9933"/>
                </a:solidFill>
                <a:latin typeface="Calibri" pitchFamily="34" charset="0"/>
                <a:cs typeface="Calibri" pitchFamily="34" charset="0"/>
              </a:rPr>
              <a:t>repercussions</a:t>
            </a:r>
            <a:endParaRPr lang="fr-BE" sz="2400" b="1" dirty="0">
              <a:solidFill>
                <a:srgbClr val="FF99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Flèche courbée vers la droite 20"/>
          <p:cNvSpPr/>
          <p:nvPr/>
        </p:nvSpPr>
        <p:spPr>
          <a:xfrm rot="10800000">
            <a:off x="7884368" y="3032956"/>
            <a:ext cx="775111" cy="1929407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2" name="Flèche courbée vers la droite 21"/>
          <p:cNvSpPr/>
          <p:nvPr/>
        </p:nvSpPr>
        <p:spPr>
          <a:xfrm rot="10800000" flipH="1">
            <a:off x="179513" y="3068960"/>
            <a:ext cx="775111" cy="1929407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Rectangle 1028"/>
          <p:cNvSpPr>
            <a:spLocks noChangeArrowheads="1"/>
          </p:cNvSpPr>
          <p:nvPr/>
        </p:nvSpPr>
        <p:spPr bwMode="auto">
          <a:xfrm>
            <a:off x="1043608" y="215553"/>
            <a:ext cx="7020780" cy="7651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Scenarios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analysis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BE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fr-BE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S-LCA</a:t>
            </a:r>
            <a:endParaRPr lang="fr-BE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1_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odèle par défaut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7092</TotalTime>
  <Words>623</Words>
  <Application>Microsoft Office PowerPoint</Application>
  <PresentationFormat>Affichage à l'écran (4:3)</PresentationFormat>
  <Paragraphs>112</Paragraphs>
  <Slides>14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Modèle par défaut</vt:lpstr>
      <vt:lpstr>1_Modèle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Multi-criteria Analysis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Biomass6</dc:creator>
  <cp:lastModifiedBy>Alice DELCOUR</cp:lastModifiedBy>
  <cp:revision>454</cp:revision>
  <dcterms:created xsi:type="dcterms:W3CDTF">2004-03-29T08:21:17Z</dcterms:created>
  <dcterms:modified xsi:type="dcterms:W3CDTF">2013-05-07T10:00:48Z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re du document">
    <vt:lpwstr>Modèle de transparent du CRA-W</vt:lpwstr>
  </property>
  <property fmtid="{D5CDD505-2E9C-101B-9397-08002B2CF9AE}" pid="3" name="Contact">
    <vt:lpwstr>Carine Brunelli, 081/626.557, brunelli@cra.wallonie.be</vt:lpwstr>
  </property>
  <property fmtid="{D5CDD505-2E9C-101B-9397-08002B2CF9AE}" pid="4" name="Description0">
    <vt:lpwstr>Modèle présentation diaporama power point - 2010</vt:lpwstr>
  </property>
</Properties>
</file>