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23"/>
  </p:notesMasterIdLst>
  <p:handoutMasterIdLst>
    <p:handoutMasterId r:id="rId24"/>
  </p:handoutMasterIdLst>
  <p:sldIdLst>
    <p:sldId id="256" r:id="rId2"/>
    <p:sldId id="383" r:id="rId3"/>
    <p:sldId id="396" r:id="rId4"/>
    <p:sldId id="384" r:id="rId5"/>
    <p:sldId id="385" r:id="rId6"/>
    <p:sldId id="404" r:id="rId7"/>
    <p:sldId id="405" r:id="rId8"/>
    <p:sldId id="261" r:id="rId9"/>
    <p:sldId id="406" r:id="rId10"/>
    <p:sldId id="412" r:id="rId11"/>
    <p:sldId id="408" r:id="rId12"/>
    <p:sldId id="409" r:id="rId13"/>
    <p:sldId id="377" r:id="rId14"/>
    <p:sldId id="363" r:id="rId15"/>
    <p:sldId id="364" r:id="rId16"/>
    <p:sldId id="410" r:id="rId17"/>
    <p:sldId id="411" r:id="rId18"/>
    <p:sldId id="394" r:id="rId19"/>
    <p:sldId id="369" r:id="rId20"/>
    <p:sldId id="413" r:id="rId21"/>
    <p:sldId id="403" r:id="rId22"/>
  </p:sldIdLst>
  <p:sldSz cx="9144000" cy="6858000" type="screen4x3"/>
  <p:notesSz cx="6797675" cy="9926638"/>
  <p:defaultTextStyle>
    <a:defPPr>
      <a:defRPr lang="fr-FR"/>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6154"/>
    <a:srgbClr val="105045"/>
    <a:srgbClr val="000000"/>
    <a:srgbClr val="EDB937"/>
    <a:srgbClr val="FFCC66"/>
    <a:srgbClr val="ECD499"/>
    <a:srgbClr val="F1F5D3"/>
    <a:srgbClr val="FF724D"/>
    <a:srgbClr val="00FF00"/>
    <a:srgbClr val="187C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Style moyen 1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Style moyen 3 - Accentuation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81829" autoAdjust="0"/>
  </p:normalViewPr>
  <p:slideViewPr>
    <p:cSldViewPr snapToGrid="0" snapToObjects="1">
      <p:cViewPr>
        <p:scale>
          <a:sx n="80" d="100"/>
          <a:sy n="80" d="100"/>
        </p:scale>
        <p:origin x="-2538" y="-414"/>
      </p:cViewPr>
      <p:guideLst>
        <p:guide orient="horz" pos="4199"/>
        <p:guide pos="2880"/>
      </p:guideLst>
    </p:cSldViewPr>
  </p:slideViewPr>
  <p:outlineViewPr>
    <p:cViewPr>
      <p:scale>
        <a:sx n="33" d="100"/>
        <a:sy n="33" d="100"/>
      </p:scale>
      <p:origin x="0" y="1866"/>
    </p:cViewPr>
  </p:outlineViewPr>
  <p:notesTextViewPr>
    <p:cViewPr>
      <p:scale>
        <a:sx n="100" d="100"/>
        <a:sy n="100" d="100"/>
      </p:scale>
      <p:origin x="0" y="0"/>
    </p:cViewPr>
  </p:notesTextViewPr>
  <p:notesViewPr>
    <p:cSldViewPr snapToGrid="0" snapToObjects="1">
      <p:cViewPr varScale="1">
        <p:scale>
          <a:sx n="79" d="100"/>
          <a:sy n="79" d="100"/>
        </p:scale>
        <p:origin x="-4014" y="-96"/>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958"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1098" y="0"/>
            <a:ext cx="2944958" cy="496888"/>
          </a:xfrm>
          <a:prstGeom prst="rect">
            <a:avLst/>
          </a:prstGeom>
        </p:spPr>
        <p:txBody>
          <a:bodyPr vert="horz" lIns="91440" tIns="45720" rIns="91440" bIns="45720" rtlCol="0"/>
          <a:lstStyle>
            <a:lvl1pPr algn="r">
              <a:defRPr sz="1200"/>
            </a:lvl1pPr>
          </a:lstStyle>
          <a:p>
            <a:fld id="{28F1F858-B191-884E-9371-9FB40CAEEC51}" type="datetime1">
              <a:rPr lang="fr-BE" smtClean="0"/>
              <a:pPr/>
              <a:t>9/12/2014</a:t>
            </a:fld>
            <a:endParaRPr lang="fr-FR"/>
          </a:p>
        </p:txBody>
      </p:sp>
      <p:sp>
        <p:nvSpPr>
          <p:cNvPr id="4" name="Espace réservé du pied de page 3"/>
          <p:cNvSpPr>
            <a:spLocks noGrp="1"/>
          </p:cNvSpPr>
          <p:nvPr>
            <p:ph type="ftr" sz="quarter" idx="2"/>
          </p:nvPr>
        </p:nvSpPr>
        <p:spPr>
          <a:xfrm>
            <a:off x="0" y="9428164"/>
            <a:ext cx="2944958" cy="4968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1098" y="9428164"/>
            <a:ext cx="2944958" cy="496887"/>
          </a:xfrm>
          <a:prstGeom prst="rect">
            <a:avLst/>
          </a:prstGeom>
        </p:spPr>
        <p:txBody>
          <a:bodyPr vert="horz" lIns="91440" tIns="45720" rIns="91440" bIns="45720" rtlCol="0" anchor="b"/>
          <a:lstStyle>
            <a:lvl1pPr algn="r">
              <a:defRPr sz="1200"/>
            </a:lvl1pPr>
          </a:lstStyle>
          <a:p>
            <a:fld id="{25A7914C-9D7A-FF42-BAD5-B5E65D8A2DFF}" type="slidenum">
              <a:rPr lang="fr-FR" smtClean="0"/>
              <a:pPr/>
              <a:t>‹N°›</a:t>
            </a:fld>
            <a:endParaRPr lang="fr-FR"/>
          </a:p>
        </p:txBody>
      </p:sp>
    </p:spTree>
    <p:extLst>
      <p:ext uri="{BB962C8B-B14F-4D97-AF65-F5344CB8AC3E}">
        <p14:creationId xmlns:p14="http://schemas.microsoft.com/office/powerpoint/2010/main" val="26099736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958"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098" y="0"/>
            <a:ext cx="2944958" cy="496888"/>
          </a:xfrm>
          <a:prstGeom prst="rect">
            <a:avLst/>
          </a:prstGeom>
        </p:spPr>
        <p:txBody>
          <a:bodyPr vert="horz" lIns="91440" tIns="45720" rIns="91440" bIns="45720" rtlCol="0"/>
          <a:lstStyle>
            <a:lvl1pPr algn="r">
              <a:defRPr sz="1200"/>
            </a:lvl1pPr>
          </a:lstStyle>
          <a:p>
            <a:fld id="{D4BF4388-30A1-BF4D-BBA5-0E4AAE2E35F6}" type="datetime1">
              <a:rPr lang="fr-BE" smtClean="0"/>
              <a:pPr/>
              <a:t>9/12/2014</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606" y="4714876"/>
            <a:ext cx="5438464" cy="4467225"/>
          </a:xfrm>
          <a:prstGeom prst="rect">
            <a:avLst/>
          </a:prstGeom>
        </p:spPr>
        <p:txBody>
          <a:bodyPr vert="horz" lIns="91440" tIns="45720" rIns="91440" bIns="45720" rtlCol="0"/>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6" name="Espace réservé du pied de page 5"/>
          <p:cNvSpPr>
            <a:spLocks noGrp="1"/>
          </p:cNvSpPr>
          <p:nvPr>
            <p:ph type="ftr" sz="quarter" idx="4"/>
          </p:nvPr>
        </p:nvSpPr>
        <p:spPr>
          <a:xfrm>
            <a:off x="0" y="9428164"/>
            <a:ext cx="2944958" cy="4968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098" y="9428164"/>
            <a:ext cx="2944958" cy="496887"/>
          </a:xfrm>
          <a:prstGeom prst="rect">
            <a:avLst/>
          </a:prstGeom>
        </p:spPr>
        <p:txBody>
          <a:bodyPr vert="horz" lIns="91440" tIns="45720" rIns="91440" bIns="45720" rtlCol="0" anchor="b"/>
          <a:lstStyle>
            <a:lvl1pPr algn="r">
              <a:defRPr sz="1200"/>
            </a:lvl1pPr>
          </a:lstStyle>
          <a:p>
            <a:fld id="{15EBB7BD-84BB-E643-B8D2-5505B9766CCE}" type="slidenum">
              <a:rPr lang="fr-FR" smtClean="0"/>
              <a:pPr/>
              <a:t>‹N°›</a:t>
            </a:fld>
            <a:endParaRPr lang="fr-FR"/>
          </a:p>
        </p:txBody>
      </p:sp>
    </p:spTree>
    <p:extLst>
      <p:ext uri="{BB962C8B-B14F-4D97-AF65-F5344CB8AC3E}">
        <p14:creationId xmlns:p14="http://schemas.microsoft.com/office/powerpoint/2010/main" val="1468959285"/>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Good afternoon everybody.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a:t>
            </a:r>
            <a:r>
              <a:rPr lang="en-US" sz="1200" kern="1200" baseline="0" dirty="0" smtClean="0">
                <a:solidFill>
                  <a:schemeClr val="tx1"/>
                </a:solidFill>
                <a:effectLst/>
                <a:latin typeface="+mn-lt"/>
                <a:ea typeface="+mn-ea"/>
                <a:cs typeface="+mn-cs"/>
              </a:rPr>
              <a:t> you to give me the opportunity to present my work </a:t>
            </a:r>
            <a:endParaRPr lang="fr-FR" dirty="0"/>
          </a:p>
        </p:txBody>
      </p:sp>
      <p:sp>
        <p:nvSpPr>
          <p:cNvPr id="4" name="Espace réservé du numéro de diapositive 3"/>
          <p:cNvSpPr>
            <a:spLocks noGrp="1"/>
          </p:cNvSpPr>
          <p:nvPr>
            <p:ph type="sldNum" sz="quarter" idx="10"/>
          </p:nvPr>
        </p:nvSpPr>
        <p:spPr/>
        <p:txBody>
          <a:bodyPr/>
          <a:lstStyle/>
          <a:p>
            <a:fld id="{15EBB7BD-84BB-E643-B8D2-5505B9766CCE}" type="slidenum">
              <a:rPr lang="fr-FR" smtClean="0"/>
              <a:pPr/>
              <a:t>1</a:t>
            </a:fld>
            <a:endParaRPr lang="fr-FR"/>
          </a:p>
        </p:txBody>
      </p:sp>
      <p:sp>
        <p:nvSpPr>
          <p:cNvPr id="6" name="Espace réservé du pied de page 5"/>
          <p:cNvSpPr>
            <a:spLocks noGrp="1"/>
          </p:cNvSpPr>
          <p:nvPr>
            <p:ph type="ftr" sz="quarter" idx="12"/>
          </p:nvPr>
        </p:nvSpPr>
        <p:spPr/>
        <p:txBody>
          <a:bodyPr/>
          <a:lstStyle/>
          <a:p>
            <a:endParaRPr lang="fr-FR"/>
          </a:p>
        </p:txBody>
      </p:sp>
    </p:spTree>
    <p:extLst>
      <p:ext uri="{BB962C8B-B14F-4D97-AF65-F5344CB8AC3E}">
        <p14:creationId xmlns:p14="http://schemas.microsoft.com/office/powerpoint/2010/main" val="3867143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Once freeze-dried, all the formulations have a dried spongy texture. Sponges B and C were flexible and elastic properties were observed, unlike sponges A which contain a lower polymer concentration. </a:t>
            </a:r>
          </a:p>
          <a:p>
            <a:r>
              <a:rPr lang="en-US" sz="1200" kern="1200" dirty="0" smtClean="0">
                <a:solidFill>
                  <a:schemeClr val="tx1"/>
                </a:solidFill>
                <a:effectLst/>
                <a:latin typeface="+mn-lt"/>
                <a:ea typeface="+mn-ea"/>
                <a:cs typeface="+mn-cs"/>
              </a:rPr>
              <a:t>The freezing conditions did not have any influence on the formation of soft sponges</a:t>
            </a:r>
          </a:p>
          <a:p>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water loss was calculated by weight difference before and after </a:t>
            </a:r>
            <a:r>
              <a:rPr lang="en-US" sz="1200" kern="1200" dirty="0" err="1" smtClean="0">
                <a:solidFill>
                  <a:schemeClr val="tx1"/>
                </a:solidFill>
                <a:effectLst/>
                <a:latin typeface="+mn-lt"/>
                <a:ea typeface="+mn-ea"/>
                <a:cs typeface="+mn-cs"/>
              </a:rPr>
              <a:t>lyophilization</a:t>
            </a:r>
            <a:r>
              <a:rPr lang="en-US" sz="1200" kern="1200" dirty="0" smtClean="0">
                <a:solidFill>
                  <a:schemeClr val="tx1"/>
                </a:solidFill>
                <a:effectLst/>
                <a:latin typeface="+mn-lt"/>
                <a:ea typeface="+mn-ea"/>
                <a:cs typeface="+mn-cs"/>
              </a:rPr>
              <a:t> for each sponge and was evaluated for the three different conditions of </a:t>
            </a:r>
            <a:r>
              <a:rPr lang="en-US" sz="1200" kern="1200" dirty="0" err="1" smtClean="0">
                <a:solidFill>
                  <a:schemeClr val="tx1"/>
                </a:solidFill>
                <a:effectLst/>
                <a:latin typeface="+mn-lt"/>
                <a:ea typeface="+mn-ea"/>
                <a:cs typeface="+mn-cs"/>
              </a:rPr>
              <a:t>lyophilization</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was the same for all the tested freezing conditions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All of the resulting sponges contained between 3 to 5 % of water. </a:t>
            </a:r>
          </a:p>
          <a:p>
            <a:endParaRPr lang="fr-BE" sz="12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This </a:t>
            </a:r>
            <a:r>
              <a:rPr lang="fr-BE" sz="1200" kern="1200" dirty="0" err="1" smtClean="0">
                <a:solidFill>
                  <a:schemeClr val="tx1"/>
                </a:solidFill>
                <a:effectLst/>
                <a:latin typeface="+mn-lt"/>
                <a:ea typeface="+mn-ea"/>
                <a:cs typeface="+mn-cs"/>
              </a:rPr>
              <a:t>is</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interesting</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because</a:t>
            </a:r>
            <a:r>
              <a:rPr lang="fr-BE" sz="1200" kern="1200" baseline="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well known that the content of water may be a critical parameter for the stability of drugs incorporated in these kind of drug delivery system. </a:t>
            </a:r>
          </a:p>
          <a:p>
            <a:r>
              <a:rPr lang="en-US" sz="1200" kern="1200" dirty="0" smtClean="0">
                <a:solidFill>
                  <a:schemeClr val="tx1"/>
                </a:solidFill>
                <a:effectLst/>
                <a:latin typeface="+mn-lt"/>
                <a:ea typeface="+mn-ea"/>
                <a:cs typeface="+mn-cs"/>
              </a:rPr>
              <a:t>The presence of water can be a reason of chemical degradation for many drugs and of bacterial proliferation.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Low moisture content of the sponges could reduce the risk of degradation of the incorporated drugs and of the sponge itself. </a:t>
            </a:r>
            <a:endParaRPr lang="fr-BE" sz="1200" kern="1200" dirty="0" smtClean="0">
              <a:solidFill>
                <a:schemeClr val="tx1"/>
              </a:solidFill>
              <a:effectLst/>
              <a:latin typeface="+mn-lt"/>
              <a:ea typeface="+mn-ea"/>
              <a:cs typeface="+mn-cs"/>
            </a:endParaRPr>
          </a:p>
          <a:p>
            <a:endParaRPr lang="fr-BE" dirty="0"/>
          </a:p>
        </p:txBody>
      </p:sp>
      <p:sp>
        <p:nvSpPr>
          <p:cNvPr id="4" name="Espace réservé du pied de page 3"/>
          <p:cNvSpPr>
            <a:spLocks noGrp="1"/>
          </p:cNvSpPr>
          <p:nvPr>
            <p:ph type="ftr" sz="quarter" idx="10"/>
          </p:nvPr>
        </p:nvSpPr>
        <p:spPr/>
        <p:txBody>
          <a:bodyPr/>
          <a:lstStyle/>
          <a:p>
            <a:endParaRPr lang="fr-FR"/>
          </a:p>
        </p:txBody>
      </p:sp>
      <p:sp>
        <p:nvSpPr>
          <p:cNvPr id="5" name="Espace réservé du numéro de diapositive 4"/>
          <p:cNvSpPr>
            <a:spLocks noGrp="1"/>
          </p:cNvSpPr>
          <p:nvPr>
            <p:ph type="sldNum" sz="quarter" idx="11"/>
          </p:nvPr>
        </p:nvSpPr>
        <p:spPr/>
        <p:txBody>
          <a:bodyPr/>
          <a:lstStyle/>
          <a:p>
            <a:fld id="{15EBB7BD-84BB-E643-B8D2-5505B9766CCE}" type="slidenum">
              <a:rPr lang="fr-FR" smtClean="0"/>
              <a:pPr/>
              <a:t>10</a:t>
            </a:fld>
            <a:endParaRPr lang="fr-FR"/>
          </a:p>
        </p:txBody>
      </p:sp>
    </p:spTree>
    <p:extLst>
      <p:ext uri="{BB962C8B-B14F-4D97-AF65-F5344CB8AC3E}">
        <p14:creationId xmlns:p14="http://schemas.microsoft.com/office/powerpoint/2010/main" val="221530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check if the preparation method affects the porosity and the </a:t>
            </a:r>
            <a:r>
              <a:rPr lang="en-US" sz="1200" kern="1200" dirty="0" err="1" smtClean="0">
                <a:solidFill>
                  <a:schemeClr val="tx1"/>
                </a:solidFill>
                <a:effectLst/>
                <a:latin typeface="+mn-lt"/>
                <a:ea typeface="+mn-ea"/>
                <a:cs typeface="+mn-cs"/>
              </a:rPr>
              <a:t>microsctructure</a:t>
            </a:r>
            <a:r>
              <a:rPr lang="en-US" sz="1200" kern="1200" dirty="0" smtClean="0">
                <a:solidFill>
                  <a:schemeClr val="tx1"/>
                </a:solidFill>
                <a:effectLst/>
                <a:latin typeface="+mn-lt"/>
                <a:ea typeface="+mn-ea"/>
                <a:cs typeface="+mn-cs"/>
              </a:rPr>
              <a:t>, the sponges were imaged by SEM microscopy.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shown in this figure, all sponges are formed by a dense network of interconnected pores. </a:t>
            </a:r>
            <a:endParaRPr lang="fr-BE"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Many studies have demonstrated that microstructure depend on the freezing process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that a fast freezing process prevents the formation of large ice crystals and consequently, generates small pores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one hand, we can observe that at the same freezing temperature, -15°C, the pore size depends on HEC 250M and PEG 400 concentrations. Sponges 1B that contains twice as much HEC 250M as 1A (200 mg vs 100 mg), while PEG 400 concentration was unchanged (25 mg), show smaller pores. The higher concentration of HEC 250M produced sponges with smaller pores.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Sponge 1C which contains twice as much plasticizer as sponge 1B, for an equivalent amount of HEC 250M, shows less homogeneous pores, with both larger and smaller pores. This difference could be explained by the fact that the plasticizer, PEG 400, made the sponge softer, with a lesser-condensed structure. Same conclusions were observed for the two other freezing temperatures</a:t>
            </a:r>
          </a:p>
          <a:p>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the other</a:t>
            </a:r>
            <a:r>
              <a:rPr lang="en-US" sz="1200" kern="1200" baseline="0" dirty="0" smtClean="0">
                <a:solidFill>
                  <a:schemeClr val="tx1"/>
                </a:solidFill>
                <a:effectLst/>
                <a:latin typeface="+mn-lt"/>
                <a:ea typeface="+mn-ea"/>
                <a:cs typeface="+mn-cs"/>
              </a:rPr>
              <a:t> hand, if we </a:t>
            </a:r>
            <a:r>
              <a:rPr lang="en-US" sz="1200" kern="1200" dirty="0" smtClean="0">
                <a:solidFill>
                  <a:schemeClr val="tx1"/>
                </a:solidFill>
                <a:effectLst/>
                <a:latin typeface="+mn-lt"/>
                <a:ea typeface="+mn-ea"/>
                <a:cs typeface="+mn-cs"/>
              </a:rPr>
              <a:t>compare the effect of the freezing temperature on the microstructure of sponges C.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clearly appears that the sizes of the pores depend on the freezing temperature (1C at -15°C, 2C at -25°C and 3C at -35°C). Freezing at -15°C has created big ice crystals that have disrupted the hydrogel and made large pores in the sponge. Conversely, freezing at -35°C has generated a fast freezing rate which has prevented the formation of big ice crystals and thus small pores.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the freezing temperature decreased, the pore sizes decreased too. This was more pronounced for sponges C than for sponges B and A, respectively. </a:t>
            </a:r>
            <a:endParaRPr lang="fr-BE" sz="1200" kern="1200" dirty="0" smtClean="0">
              <a:solidFill>
                <a:schemeClr val="tx1"/>
              </a:solidFill>
              <a:effectLst/>
              <a:latin typeface="+mn-lt"/>
              <a:ea typeface="+mn-ea"/>
              <a:cs typeface="+mn-cs"/>
            </a:endParaRPr>
          </a:p>
          <a:p>
            <a:r>
              <a:rPr lang="fr-FR" dirty="0" smtClean="0"/>
              <a:t/>
            </a:r>
            <a:br>
              <a:rPr lang="fr-FR" dirty="0" smtClean="0"/>
            </a:br>
            <a:r>
              <a:rPr lang="fr-FR" dirty="0" smtClean="0"/>
              <a:t>The surface</a:t>
            </a:r>
            <a:r>
              <a:rPr lang="fr-FR" baseline="0" dirty="0" smtClean="0"/>
              <a:t> areas</a:t>
            </a:r>
            <a:r>
              <a:rPr lang="fr-FR" dirty="0" smtClean="0"/>
              <a:t> of the pores have been </a:t>
            </a:r>
            <a:r>
              <a:rPr lang="fr-FR" dirty="0" err="1" smtClean="0"/>
              <a:t>calculated</a:t>
            </a:r>
            <a:r>
              <a:rPr lang="fr-FR" dirty="0" smtClean="0"/>
              <a:t> in </a:t>
            </a:r>
            <a:r>
              <a:rPr lang="fr-FR" dirty="0" err="1" smtClean="0"/>
              <a:t>each</a:t>
            </a:r>
            <a:r>
              <a:rPr lang="fr-FR" dirty="0" smtClean="0"/>
              <a:t> </a:t>
            </a:r>
            <a:r>
              <a:rPr lang="fr-FR" dirty="0" err="1" smtClean="0"/>
              <a:t>sponge</a:t>
            </a:r>
            <a:r>
              <a:rPr lang="fr-FR" dirty="0" smtClean="0"/>
              <a:t> </a:t>
            </a:r>
            <a:endParaRPr lang="fr-FR" dirty="0"/>
          </a:p>
        </p:txBody>
      </p:sp>
      <p:sp>
        <p:nvSpPr>
          <p:cNvPr id="4" name="Espace réservé du pied de page 3"/>
          <p:cNvSpPr>
            <a:spLocks noGrp="1"/>
          </p:cNvSpPr>
          <p:nvPr>
            <p:ph type="ftr" sz="quarter" idx="10"/>
          </p:nvPr>
        </p:nvSpPr>
        <p:spPr/>
        <p:txBody>
          <a:bodyPr/>
          <a:lstStyle/>
          <a:p>
            <a:endParaRPr lang="fr-FR"/>
          </a:p>
        </p:txBody>
      </p:sp>
      <p:sp>
        <p:nvSpPr>
          <p:cNvPr id="5" name="Espace réservé du numéro de diapositive 4"/>
          <p:cNvSpPr>
            <a:spLocks noGrp="1"/>
          </p:cNvSpPr>
          <p:nvPr>
            <p:ph type="sldNum" sz="quarter" idx="11"/>
          </p:nvPr>
        </p:nvSpPr>
        <p:spPr/>
        <p:txBody>
          <a:bodyPr/>
          <a:lstStyle/>
          <a:p>
            <a:fld id="{15EBB7BD-84BB-E643-B8D2-5505B9766CCE}" type="slidenum">
              <a:rPr lang="fr-FR" smtClean="0"/>
              <a:pP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And  These observations were confirmed comparing the surface areas of the pores (µm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was obvious that when the freezing temperature decreased, the median sizes of the pores also decreased significantly. </a:t>
            </a:r>
            <a:endParaRPr lang="fr-BE" sz="1200" kern="1200" dirty="0" smtClean="0">
              <a:solidFill>
                <a:schemeClr val="tx1"/>
              </a:solidFill>
              <a:effectLst/>
              <a:latin typeface="+mn-lt"/>
              <a:ea typeface="+mn-ea"/>
              <a:cs typeface="+mn-cs"/>
            </a:endParaRPr>
          </a:p>
          <a:p>
            <a:endParaRPr lang="fr-BE"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addition, we also observed that an increasing in polymer and plasticizer concentrations (3A </a:t>
            </a:r>
            <a:r>
              <a:rPr lang="en-US" sz="1200" kern="1200" dirty="0" smtClean="0">
                <a:solidFill>
                  <a:schemeClr val="tx1"/>
                </a:solidFill>
                <a:effectLst/>
                <a:latin typeface="+mn-lt"/>
                <a:ea typeface="+mn-ea"/>
                <a:cs typeface="+mn-cs"/>
                <a:sym typeface="Wingdings"/>
              </a:rPr>
              <a:t></a:t>
            </a:r>
            <a:r>
              <a:rPr lang="en-US" sz="1200" kern="1200" dirty="0" smtClean="0">
                <a:solidFill>
                  <a:schemeClr val="tx1"/>
                </a:solidFill>
                <a:effectLst/>
                <a:latin typeface="+mn-lt"/>
                <a:ea typeface="+mn-ea"/>
                <a:cs typeface="+mn-cs"/>
              </a:rPr>
              <a:t> 3B </a:t>
            </a:r>
            <a:r>
              <a:rPr lang="en-US" sz="1200" kern="1200" dirty="0" smtClean="0">
                <a:solidFill>
                  <a:schemeClr val="tx1"/>
                </a:solidFill>
                <a:effectLst/>
                <a:latin typeface="+mn-lt"/>
                <a:ea typeface="+mn-ea"/>
                <a:cs typeface="+mn-cs"/>
                <a:sym typeface="Wingdings"/>
              </a:rPr>
              <a:t></a:t>
            </a:r>
            <a:r>
              <a:rPr lang="en-US" sz="1200" kern="1200" dirty="0" smtClean="0">
                <a:solidFill>
                  <a:schemeClr val="tx1"/>
                </a:solidFill>
                <a:effectLst/>
                <a:latin typeface="+mn-lt"/>
                <a:ea typeface="+mn-ea"/>
                <a:cs typeface="+mn-cs"/>
              </a:rPr>
              <a:t> 3C) induced a higher frequency (%) of small pores in the sponges</a:t>
            </a:r>
            <a:endParaRPr lang="fr-BE" dirty="0"/>
          </a:p>
        </p:txBody>
      </p:sp>
      <p:sp>
        <p:nvSpPr>
          <p:cNvPr id="4" name="Espace réservé du pied de page 3"/>
          <p:cNvSpPr>
            <a:spLocks noGrp="1"/>
          </p:cNvSpPr>
          <p:nvPr>
            <p:ph type="ftr" sz="quarter" idx="10"/>
          </p:nvPr>
        </p:nvSpPr>
        <p:spPr/>
        <p:txBody>
          <a:bodyPr/>
          <a:lstStyle/>
          <a:p>
            <a:endParaRPr lang="fr-FR"/>
          </a:p>
        </p:txBody>
      </p:sp>
      <p:sp>
        <p:nvSpPr>
          <p:cNvPr id="5" name="Espace réservé du numéro de diapositive 4"/>
          <p:cNvSpPr>
            <a:spLocks noGrp="1"/>
          </p:cNvSpPr>
          <p:nvPr>
            <p:ph type="sldNum" sz="quarter" idx="11"/>
          </p:nvPr>
        </p:nvSpPr>
        <p:spPr/>
        <p:txBody>
          <a:bodyPr/>
          <a:lstStyle/>
          <a:p>
            <a:fld id="{15EBB7BD-84BB-E643-B8D2-5505B9766CCE}" type="slidenum">
              <a:rPr lang="fr-FR" smtClean="0"/>
              <a:pPr/>
              <a:t>12</a:t>
            </a:fld>
            <a:endParaRPr lang="fr-FR"/>
          </a:p>
        </p:txBody>
      </p:sp>
    </p:spTree>
    <p:extLst>
      <p:ext uri="{BB962C8B-B14F-4D97-AF65-F5344CB8AC3E}">
        <p14:creationId xmlns:p14="http://schemas.microsoft.com/office/powerpoint/2010/main" val="2995752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that, we</a:t>
            </a:r>
            <a:r>
              <a:rPr lang="en-US" sz="1200" kern="1200" baseline="0" dirty="0" smtClean="0">
                <a:solidFill>
                  <a:schemeClr val="tx1"/>
                </a:solidFill>
                <a:effectLst/>
                <a:latin typeface="+mn-lt"/>
                <a:ea typeface="+mn-ea"/>
                <a:cs typeface="+mn-cs"/>
              </a:rPr>
              <a:t> have measured the rehydration ability of the sponges and their ability to reform hydrogels .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aim was to evaluate if the freezing temperature and consequently the pore sizes of sponges had an influence on the rehydration speed. </a:t>
            </a:r>
            <a:endParaRPr lang="fr-BE"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order to have a local vaginal effect, two critical physiological parameters have to be taken into account, constant mucus flux and low volume of vaginal fluids. Considering these two parameters, the sponges have to be quickly and uniformly rehydrated in the vaginal cavity, in order to rapidly adhere to the mucosa and avoid a too fast elimination. </a:t>
            </a:r>
            <a:endParaRPr lang="fr-BE"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mimicking</a:t>
            </a:r>
            <a:r>
              <a:rPr lang="en-US" sz="1200" kern="1200" baseline="0" dirty="0" smtClean="0">
                <a:solidFill>
                  <a:schemeClr val="tx1"/>
                </a:solidFill>
                <a:effectLst/>
                <a:latin typeface="+mn-lt"/>
                <a:ea typeface="+mn-ea"/>
                <a:cs typeface="+mn-cs"/>
              </a:rPr>
              <a:t> the vaginal conditions, 2 mL of CVM were added on the top of each sponge and pictures have been taken at different time to asses the rehydration speed.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was no difference in terms of rehydration speed when the freezing temperature was -15°C or -35°C.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Despite their larger pore size, sponge 1A, freeze dried at -15°C, was not rehydrated faster than 3A, freeze dried at -35°C. Observations were similar for sponges 1C and 3C and for sponges 1B and 3B (results not</a:t>
            </a:r>
            <a:r>
              <a:rPr lang="en-US" sz="1200" kern="1200" baseline="0" dirty="0" smtClean="0">
                <a:solidFill>
                  <a:schemeClr val="tx1"/>
                </a:solidFill>
                <a:effectLst/>
                <a:latin typeface="+mn-lt"/>
                <a:ea typeface="+mn-ea"/>
                <a:cs typeface="+mn-cs"/>
              </a:rPr>
              <a:t> shown)</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the sponges A were totally rehydrated after 4 hours, while sponges B and C were totally rehydrated after 24 hours, independently of the freezing temperature.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This difference was due to the HEC 250M concentration.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And thus, the pore sizes</a:t>
            </a:r>
            <a:r>
              <a:rPr lang="en-US" sz="1200" kern="1200" baseline="0" dirty="0" smtClean="0">
                <a:solidFill>
                  <a:schemeClr val="tx1"/>
                </a:solidFill>
                <a:effectLst/>
                <a:latin typeface="+mn-lt"/>
                <a:ea typeface="+mn-ea"/>
                <a:cs typeface="+mn-cs"/>
              </a:rPr>
              <a:t> do not affect the rehydration speed</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fr-FR" dirty="0"/>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EBB7BD-84BB-E643-B8D2-5505B9766CCE}"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10000"/>
          </a:bodyPr>
          <a:lstStyle/>
          <a:p>
            <a:r>
              <a:rPr lang="en-US" sz="1200" kern="1200" dirty="0" smtClean="0">
                <a:solidFill>
                  <a:schemeClr val="tx1"/>
                </a:solidFill>
                <a:effectLst/>
                <a:latin typeface="+mn-lt"/>
                <a:ea typeface="+mn-ea"/>
                <a:cs typeface="+mn-cs"/>
              </a:rPr>
              <a:t>The viscosity of hydrogels was measured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increase the residence time in the vagina, the viscosity of the rehydrated sponges has to be suitable</a:t>
            </a:r>
          </a:p>
          <a:p>
            <a:r>
              <a:rPr lang="en-US" sz="1200" kern="1200" dirty="0" smtClean="0">
                <a:solidFill>
                  <a:schemeClr val="tx1"/>
                </a:solidFill>
                <a:effectLst/>
                <a:latin typeface="+mn-lt"/>
                <a:ea typeface="+mn-ea"/>
                <a:cs typeface="+mn-cs"/>
              </a:rPr>
              <a:t>Actually, there are no references and no target values of an optimal viscosity for vaginal delivery systems. It is hard to define an optimum of viscosity due to the physiological changes in the vagina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order to have a range of vaginal adapted viscosity, we have compared the viscosities to that of two commercialized pharmaceutical products; a vaginal cream (</a:t>
            </a:r>
            <a:r>
              <a:rPr lang="en-US" sz="1200" kern="1200" dirty="0" err="1" smtClean="0">
                <a:solidFill>
                  <a:schemeClr val="tx1"/>
                </a:solidFill>
                <a:effectLst/>
                <a:latin typeface="+mn-lt"/>
                <a:ea typeface="+mn-ea"/>
                <a:cs typeface="+mn-cs"/>
              </a:rPr>
              <a:t>Gynodaktarin</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and a lubricant (</a:t>
            </a:r>
            <a:r>
              <a:rPr lang="en-US" sz="1200" kern="1200" dirty="0" err="1" smtClean="0">
                <a:solidFill>
                  <a:schemeClr val="tx1"/>
                </a:solidFill>
                <a:effectLst/>
                <a:latin typeface="+mn-lt"/>
                <a:ea typeface="+mn-ea"/>
                <a:cs typeface="+mn-cs"/>
              </a:rPr>
              <a:t>Lubrilan</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demonstrates that before </a:t>
            </a:r>
            <a:r>
              <a:rPr lang="en-US" sz="1200" kern="1200" dirty="0" err="1" smtClean="0">
                <a:solidFill>
                  <a:schemeClr val="tx1"/>
                </a:solidFill>
                <a:effectLst/>
                <a:latin typeface="+mn-lt"/>
                <a:ea typeface="+mn-ea"/>
                <a:cs typeface="+mn-cs"/>
              </a:rPr>
              <a:t>lyophilization</a:t>
            </a:r>
            <a:r>
              <a:rPr lang="en-US" sz="1200" kern="1200" dirty="0" smtClean="0">
                <a:solidFill>
                  <a:schemeClr val="tx1"/>
                </a:solidFill>
                <a:effectLst/>
                <a:latin typeface="+mn-lt"/>
                <a:ea typeface="+mn-ea"/>
                <a:cs typeface="+mn-cs"/>
              </a:rPr>
              <a:t>, the viscosities of hydrogels B and C were similar and were between the viscosities of </a:t>
            </a:r>
            <a:r>
              <a:rPr lang="en-US" sz="1200" kern="1200" dirty="0" err="1" smtClean="0">
                <a:solidFill>
                  <a:schemeClr val="tx1"/>
                </a:solidFill>
                <a:effectLst/>
                <a:latin typeface="+mn-lt"/>
                <a:ea typeface="+mn-ea"/>
                <a:cs typeface="+mn-cs"/>
              </a:rPr>
              <a:t>Gynodaktarin</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t>
            </a:r>
            <a:r>
              <a:rPr lang="en-US" sz="1200" kern="1200" dirty="0" err="1" smtClean="0">
                <a:solidFill>
                  <a:schemeClr val="tx1"/>
                </a:solidFill>
                <a:effectLst/>
                <a:latin typeface="+mn-lt"/>
                <a:ea typeface="+mn-ea"/>
                <a:cs typeface="+mn-cs"/>
              </a:rPr>
              <a:t>Lubrilan</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while the viscosity of hydrogel A was lower. The viscosity was influenced by the HEC 250M concentration.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a:t>
            </a:r>
            <a:r>
              <a:rPr lang="en-US" sz="1200" kern="1200" dirty="0" err="1" smtClean="0">
                <a:solidFill>
                  <a:schemeClr val="tx1"/>
                </a:solidFill>
                <a:effectLst/>
                <a:latin typeface="+mn-lt"/>
                <a:ea typeface="+mn-ea"/>
                <a:cs typeface="+mn-cs"/>
              </a:rPr>
              <a:t>lyophilization</a:t>
            </a:r>
            <a:r>
              <a:rPr lang="en-US" sz="1200" kern="1200" dirty="0" smtClean="0">
                <a:solidFill>
                  <a:schemeClr val="tx1"/>
                </a:solidFill>
                <a:effectLst/>
                <a:latin typeface="+mn-lt"/>
                <a:ea typeface="+mn-ea"/>
                <a:cs typeface="+mn-cs"/>
              </a:rPr>
              <a:t> and rehydration of the sponges with CVM, the viscosities increased significantly.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viscosities of B and C were still similar but higher compared to the commercial products. The viscosity of rehydrated sponge A increased and was comparable to that of </a:t>
            </a:r>
            <a:r>
              <a:rPr lang="en-US" sz="1200" kern="1200" dirty="0" err="1" smtClean="0">
                <a:solidFill>
                  <a:schemeClr val="tx1"/>
                </a:solidFill>
                <a:effectLst/>
                <a:latin typeface="+mn-lt"/>
                <a:ea typeface="+mn-ea"/>
                <a:cs typeface="+mn-cs"/>
              </a:rPr>
              <a:t>Gynodaktarin</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increase of viscosity was due to the small amount of CVM added. CVM viscosity is nearly as high as the hydrogel A before </a:t>
            </a:r>
            <a:r>
              <a:rPr lang="en-US" sz="1200" kern="1200" dirty="0" err="1" smtClean="0">
                <a:solidFill>
                  <a:schemeClr val="tx1"/>
                </a:solidFill>
                <a:effectLst/>
                <a:latin typeface="+mn-lt"/>
                <a:ea typeface="+mn-ea"/>
                <a:cs typeface="+mn-cs"/>
              </a:rPr>
              <a:t>lyophilization</a:t>
            </a:r>
            <a:r>
              <a:rPr lang="en-US" sz="1200"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Ideally, the viscosity of the rehydrated sponges has to be intermediate; </a:t>
            </a:r>
          </a:p>
          <a:p>
            <a:r>
              <a:rPr lang="en-US" sz="1200" kern="1200" dirty="0" smtClean="0">
                <a:solidFill>
                  <a:schemeClr val="tx1"/>
                </a:solidFill>
                <a:effectLst/>
                <a:latin typeface="+mn-lt"/>
                <a:ea typeface="+mn-ea"/>
                <a:cs typeface="+mn-cs"/>
              </a:rPr>
              <a:t>not too liquid to be retained for a reasonable time in the vaginal cavity but not too viscous to allow the diffusion of the active drug through the hydrogel.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Among the three sponges tested, sponge A seems to be the more suitable. Rehydrated sponges B and C are likely to be too thick and too viscous to enable a good diffusion of the encapsulated drug.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diffusion will be tested in further experiments and will allow us to refine our conclusions. </a:t>
            </a:r>
            <a:endParaRPr lang="fr-BE"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BE"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fr-FR" dirty="0"/>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EBB7BD-84BB-E643-B8D2-5505B9766CCE}" type="slidenum">
              <a:rPr lang="fr-FR" smtClean="0"/>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a:t>
            </a:r>
            <a:r>
              <a:rPr lang="en-US" sz="1200" kern="1200" baseline="0" dirty="0" smtClean="0">
                <a:solidFill>
                  <a:schemeClr val="tx1"/>
                </a:solidFill>
                <a:effectLst/>
                <a:latin typeface="+mn-lt"/>
                <a:ea typeface="+mn-ea"/>
                <a:cs typeface="+mn-cs"/>
              </a:rPr>
              <a:t> we have measured the </a:t>
            </a:r>
            <a:r>
              <a:rPr lang="en-US" sz="1200" kern="1200" baseline="0" dirty="0" err="1" smtClean="0">
                <a:solidFill>
                  <a:schemeClr val="tx1"/>
                </a:solidFill>
                <a:effectLst/>
                <a:latin typeface="+mn-lt"/>
                <a:ea typeface="+mn-ea"/>
                <a:cs typeface="+mn-cs"/>
              </a:rPr>
              <a:t>mucoadhesion</a:t>
            </a:r>
            <a:r>
              <a:rPr lang="en-US" sz="1200" kern="1200" baseline="0" dirty="0" smtClean="0">
                <a:solidFill>
                  <a:schemeClr val="tx1"/>
                </a:solidFill>
                <a:effectLst/>
                <a:latin typeface="+mn-lt"/>
                <a:ea typeface="+mn-ea"/>
                <a:cs typeface="+mn-cs"/>
              </a:rPr>
              <a:t>, which is </a:t>
            </a:r>
            <a:r>
              <a:rPr lang="en-US" sz="1200" kern="1200" dirty="0" smtClean="0">
                <a:solidFill>
                  <a:schemeClr val="tx1"/>
                </a:solidFill>
                <a:effectLst/>
                <a:latin typeface="+mn-lt"/>
                <a:ea typeface="+mn-ea"/>
                <a:cs typeface="+mn-cs"/>
              </a:rPr>
              <a:t>an essential property to ensure a prolonged vaginal retention and thereby clinical performance </a:t>
            </a:r>
            <a:endParaRPr lang="fr-FR" dirty="0" smtClean="0"/>
          </a:p>
          <a:p>
            <a:endParaRPr lang="fr-FR" dirty="0" smtClean="0"/>
          </a:p>
          <a:p>
            <a:r>
              <a:rPr lang="fr-FR" dirty="0" smtClean="0"/>
              <a:t>The </a:t>
            </a:r>
            <a:r>
              <a:rPr lang="fr-FR" dirty="0" err="1" smtClean="0"/>
              <a:t>mucoadhesive</a:t>
            </a:r>
            <a:r>
              <a:rPr lang="fr-FR" dirty="0" smtClean="0"/>
              <a:t> </a:t>
            </a:r>
            <a:r>
              <a:rPr lang="fr-FR" dirty="0" err="1" smtClean="0"/>
              <a:t>strenghts</a:t>
            </a:r>
            <a:r>
              <a:rPr lang="fr-FR" baseline="0" dirty="0" smtClean="0"/>
              <a:t> of the hydrogels and of the </a:t>
            </a:r>
            <a:r>
              <a:rPr lang="fr-FR" baseline="0" dirty="0" err="1" smtClean="0"/>
              <a:t>sponges</a:t>
            </a:r>
            <a:r>
              <a:rPr lang="fr-FR" dirty="0" smtClean="0"/>
              <a:t> </a:t>
            </a:r>
            <a:r>
              <a:rPr lang="fr-FR" dirty="0" err="1" smtClean="0"/>
              <a:t>was</a:t>
            </a:r>
            <a:r>
              <a:rPr lang="fr-FR" dirty="0" smtClean="0"/>
              <a:t> </a:t>
            </a:r>
            <a:r>
              <a:rPr lang="fr-FR" dirty="0" err="1" smtClean="0"/>
              <a:t>determined</a:t>
            </a:r>
            <a:r>
              <a:rPr lang="fr-FR" dirty="0" smtClean="0"/>
              <a:t> </a:t>
            </a:r>
            <a:r>
              <a:rPr lang="fr-FR" dirty="0" err="1" smtClean="0"/>
              <a:t>using</a:t>
            </a:r>
            <a:r>
              <a:rPr lang="fr-FR" dirty="0" smtClean="0"/>
              <a:t> a TA</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For </a:t>
            </a:r>
            <a:r>
              <a:rPr lang="fr-FR" dirty="0" err="1" smtClean="0"/>
              <a:t>that</a:t>
            </a:r>
            <a:r>
              <a:rPr lang="fr-FR" dirty="0" smtClean="0"/>
              <a:t>, </a:t>
            </a:r>
            <a:r>
              <a:rPr lang="fr-FR" dirty="0" err="1" smtClean="0"/>
              <a:t>we</a:t>
            </a:r>
            <a:r>
              <a:rPr lang="fr-FR" dirty="0" smtClean="0"/>
              <a:t> have </a:t>
            </a:r>
            <a:r>
              <a:rPr lang="fr-FR" dirty="0" err="1" smtClean="0"/>
              <a:t>prepared</a:t>
            </a:r>
            <a:r>
              <a:rPr lang="fr-FR" dirty="0" smtClean="0"/>
              <a:t> </a:t>
            </a:r>
            <a:r>
              <a:rPr lang="fr-FR" dirty="0" err="1" smtClean="0"/>
              <a:t>mucin</a:t>
            </a:r>
            <a:r>
              <a:rPr lang="fr-FR" baseline="0" dirty="0" smtClean="0"/>
              <a:t> disc, </a:t>
            </a:r>
            <a:r>
              <a:rPr lang="fr-FR" baseline="0" dirty="0" err="1" smtClean="0"/>
              <a:t>with</a:t>
            </a:r>
            <a:r>
              <a:rPr lang="fr-FR" baseline="0" dirty="0" smtClean="0"/>
              <a:t> </a:t>
            </a:r>
            <a:r>
              <a:rPr lang="fr-FR" baseline="0" dirty="0" err="1" smtClean="0"/>
              <a:t>thirteen</a:t>
            </a:r>
            <a:r>
              <a:rPr lang="fr-FR" baseline="0" dirty="0" smtClean="0"/>
              <a:t> mm of </a:t>
            </a:r>
            <a:r>
              <a:rPr lang="fr-FR" baseline="0" dirty="0" err="1" smtClean="0"/>
              <a:t>diameter</a:t>
            </a:r>
            <a:r>
              <a:rPr lang="fr-FR" baseline="0" dirty="0" smtClean="0"/>
              <a:t> and </a:t>
            </a:r>
            <a:r>
              <a:rPr lang="fr-FR" baseline="0" dirty="0" err="1" smtClean="0"/>
              <a:t>we</a:t>
            </a:r>
            <a:r>
              <a:rPr lang="fr-FR" baseline="0" dirty="0" smtClean="0"/>
              <a:t> have </a:t>
            </a:r>
            <a:r>
              <a:rPr lang="fr-FR" baseline="0" dirty="0" err="1" smtClean="0"/>
              <a:t>attached</a:t>
            </a:r>
            <a:r>
              <a:rPr lang="fr-FR" baseline="0" dirty="0" smtClean="0"/>
              <a:t> </a:t>
            </a:r>
            <a:r>
              <a:rPr lang="fr-FR" baseline="0" dirty="0" err="1" smtClean="0"/>
              <a:t>it</a:t>
            </a:r>
            <a:r>
              <a:rPr lang="fr-FR" baseline="0" dirty="0" smtClean="0"/>
              <a:t> on the </a:t>
            </a:r>
            <a:r>
              <a:rPr lang="fr-FR" baseline="0" dirty="0" err="1" smtClean="0"/>
              <a:t>upper</a:t>
            </a:r>
            <a:r>
              <a:rPr lang="fr-FR" baseline="0" dirty="0" smtClean="0"/>
              <a:t> probe of the TA , </a:t>
            </a:r>
            <a:r>
              <a:rPr lang="fr-FR" baseline="0" dirty="0" err="1" smtClean="0"/>
              <a:t>with</a:t>
            </a:r>
            <a:r>
              <a:rPr lang="fr-FR" baseline="0" dirty="0" smtClean="0"/>
              <a:t> </a:t>
            </a:r>
            <a:r>
              <a:rPr lang="fr-FR" baseline="0" dirty="0" err="1" smtClean="0"/>
              <a:t>both</a:t>
            </a:r>
            <a:r>
              <a:rPr lang="fr-FR" baseline="0" dirty="0" smtClean="0"/>
              <a:t> </a:t>
            </a:r>
            <a:r>
              <a:rPr lang="fr-FR" baseline="0" dirty="0" err="1" smtClean="0"/>
              <a:t>side</a:t>
            </a:r>
            <a:r>
              <a:rPr lang="fr-FR" baseline="0" dirty="0" smtClean="0"/>
              <a:t> </a:t>
            </a:r>
            <a:r>
              <a:rPr lang="fr-FR" baseline="0" dirty="0" err="1" smtClean="0"/>
              <a:t>adhesive</a:t>
            </a:r>
            <a:r>
              <a:rPr lang="fr-FR" baseline="0" dirty="0" smtClean="0"/>
              <a:t> tape.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
            </a:r>
            <a:br>
              <a:rPr lang="fr-FR" baseline="0" dirty="0" smtClean="0"/>
            </a:br>
            <a:r>
              <a:rPr lang="en-US" sz="1200" kern="1200" dirty="0" smtClean="0">
                <a:solidFill>
                  <a:schemeClr val="tx1"/>
                </a:solidFill>
                <a:effectLst/>
                <a:latin typeface="+mn-lt"/>
                <a:ea typeface="+mn-ea"/>
                <a:cs typeface="+mn-cs"/>
              </a:rPr>
              <a:t>The disc was hydrated with CVM. After that, the probe was brought into contact with the hydrogel</a:t>
            </a:r>
            <a:r>
              <a:rPr lang="en-US" sz="1200" kern="1200" baseline="0" dirty="0" smtClean="0">
                <a:solidFill>
                  <a:schemeClr val="tx1"/>
                </a:solidFill>
                <a:effectLst/>
                <a:latin typeface="+mn-lt"/>
                <a:ea typeface="+mn-ea"/>
                <a:cs typeface="+mn-cs"/>
              </a:rPr>
              <a:t> or the sponge</a:t>
            </a:r>
            <a:r>
              <a:rPr lang="en-US" sz="1200" kern="1200" dirty="0" smtClean="0">
                <a:solidFill>
                  <a:schemeClr val="tx1"/>
                </a:solidFill>
                <a:effectLst/>
                <a:latin typeface="+mn-lt"/>
                <a:ea typeface="+mn-ea"/>
                <a:cs typeface="+mn-cs"/>
              </a:rPr>
              <a:t> and was maintained fixed for 60 seconds (steps 1 and 2). Finally, the probe was elevated (step 3).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mucoadhesive</a:t>
            </a:r>
            <a:r>
              <a:rPr lang="en-US" sz="1200" kern="1200" dirty="0" smtClean="0">
                <a:solidFill>
                  <a:schemeClr val="tx1"/>
                </a:solidFill>
                <a:effectLst/>
                <a:latin typeface="+mn-lt"/>
                <a:ea typeface="+mn-ea"/>
                <a:cs typeface="+mn-cs"/>
              </a:rPr>
              <a:t> strength was determined from the force of detachment between de disc and the hydrogel/sponge</a:t>
            </a: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EBB7BD-84BB-E643-B8D2-5505B9766CCE}" type="slidenum">
              <a:rPr lang="fr-FR" smtClean="0"/>
              <a:pPr/>
              <a:t>15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we have measured the </a:t>
            </a:r>
            <a:r>
              <a:rPr lang="en-US" sz="1200" kern="1200" dirty="0" err="1" smtClean="0">
                <a:solidFill>
                  <a:schemeClr val="tx1"/>
                </a:solidFill>
                <a:effectLst/>
                <a:latin typeface="+mn-lt"/>
                <a:ea typeface="+mn-ea"/>
                <a:cs typeface="+mn-cs"/>
              </a:rPr>
              <a:t>mucoadhesiveness</a:t>
            </a:r>
            <a:r>
              <a:rPr lang="en-US" sz="1200" kern="1200" dirty="0" smtClean="0">
                <a:solidFill>
                  <a:schemeClr val="tx1"/>
                </a:solidFill>
                <a:effectLst/>
                <a:latin typeface="+mn-lt"/>
                <a:ea typeface="+mn-ea"/>
                <a:cs typeface="+mn-cs"/>
              </a:rPr>
              <a:t> of hydrogels with increased HEC concentrations .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It appears that the </a:t>
            </a:r>
            <a:r>
              <a:rPr lang="en-US" sz="1200" kern="1200" dirty="0" err="1" smtClean="0">
                <a:solidFill>
                  <a:schemeClr val="tx1"/>
                </a:solidFill>
                <a:effectLst/>
                <a:latin typeface="+mn-lt"/>
                <a:ea typeface="+mn-ea"/>
                <a:cs typeface="+mn-cs"/>
              </a:rPr>
              <a:t>mucoadhesive</a:t>
            </a:r>
            <a:r>
              <a:rPr lang="en-US" sz="1200" kern="1200" dirty="0" smtClean="0">
                <a:solidFill>
                  <a:schemeClr val="tx1"/>
                </a:solidFill>
                <a:effectLst/>
                <a:latin typeface="+mn-lt"/>
                <a:ea typeface="+mn-ea"/>
                <a:cs typeface="+mn-cs"/>
              </a:rPr>
              <a:t> strengths were low (10</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N) and increased with the concentration of the polymer.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we have measured the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mucoadhesiveness</a:t>
            </a:r>
            <a:r>
              <a:rPr lang="en-US" sz="1200" kern="1200" baseline="0" dirty="0" smtClean="0">
                <a:solidFill>
                  <a:schemeClr val="tx1"/>
                </a:solidFill>
                <a:effectLst/>
                <a:latin typeface="+mn-lt"/>
                <a:ea typeface="+mn-ea"/>
                <a:cs typeface="+mn-cs"/>
              </a:rPr>
              <a:t> of our hydrogels and sponges, also in comparison with the 2 commercialized pharma products.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was obvious that sponges had higher </a:t>
            </a:r>
            <a:r>
              <a:rPr lang="en-US" sz="1200" kern="1200" dirty="0" err="1" smtClean="0">
                <a:solidFill>
                  <a:schemeClr val="tx1"/>
                </a:solidFill>
                <a:effectLst/>
                <a:latin typeface="+mn-lt"/>
                <a:ea typeface="+mn-ea"/>
                <a:cs typeface="+mn-cs"/>
              </a:rPr>
              <a:t>mucoadhesive</a:t>
            </a:r>
            <a:r>
              <a:rPr lang="en-US" sz="1200" kern="1200" dirty="0" smtClean="0">
                <a:solidFill>
                  <a:schemeClr val="tx1"/>
                </a:solidFill>
                <a:effectLst/>
                <a:latin typeface="+mn-lt"/>
                <a:ea typeface="+mn-ea"/>
                <a:cs typeface="+mn-cs"/>
              </a:rPr>
              <a:t> strength than the pharmaceutical products, and were 100 times more adhesive compared to their corresponding hydrogels. </a:t>
            </a:r>
            <a:endParaRPr lang="fr-BE"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BE"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Obviously,</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 two selected pharmaceutical products are not intended to be adhesive. As I said before, they have been chosen to give a range of viscosity. And</a:t>
            </a:r>
            <a:r>
              <a:rPr lang="en-US" sz="1200" kern="1200" baseline="0" dirty="0" smtClean="0">
                <a:solidFill>
                  <a:schemeClr val="tx1"/>
                </a:solidFill>
                <a:effectLst/>
                <a:latin typeface="+mn-lt"/>
                <a:ea typeface="+mn-ea"/>
                <a:cs typeface="+mn-cs"/>
              </a:rPr>
              <a:t> thus, </a:t>
            </a:r>
            <a:r>
              <a:rPr lang="en-US" sz="1200" kern="1200" dirty="0" smtClean="0">
                <a:solidFill>
                  <a:schemeClr val="tx1"/>
                </a:solidFill>
                <a:effectLst/>
                <a:latin typeface="+mn-lt"/>
                <a:ea typeface="+mn-ea"/>
                <a:cs typeface="+mn-cs"/>
              </a:rPr>
              <a:t>they were used to have an idea of their </a:t>
            </a:r>
            <a:r>
              <a:rPr lang="en-US" sz="1200" kern="1200" dirty="0" err="1" smtClean="0">
                <a:solidFill>
                  <a:schemeClr val="tx1"/>
                </a:solidFill>
                <a:effectLst/>
                <a:latin typeface="+mn-lt"/>
                <a:ea typeface="+mn-ea"/>
                <a:cs typeface="+mn-cs"/>
              </a:rPr>
              <a:t>mucoadhesion</a:t>
            </a:r>
            <a:r>
              <a:rPr lang="en-US" sz="1200" kern="1200" dirty="0" smtClean="0">
                <a:solidFill>
                  <a:schemeClr val="tx1"/>
                </a:solidFill>
                <a:effectLst/>
                <a:latin typeface="+mn-lt"/>
                <a:ea typeface="+mn-ea"/>
                <a:cs typeface="+mn-cs"/>
              </a:rPr>
              <a:t> capacity, as no reference product is available.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strength necessary to separate the hydrated </a:t>
            </a:r>
            <a:r>
              <a:rPr lang="en-US" sz="1200" kern="1200" dirty="0" err="1" smtClean="0">
                <a:solidFill>
                  <a:schemeClr val="tx1"/>
                </a:solidFill>
                <a:effectLst/>
                <a:latin typeface="+mn-lt"/>
                <a:ea typeface="+mn-ea"/>
                <a:cs typeface="+mn-cs"/>
              </a:rPr>
              <a:t>mucin</a:t>
            </a:r>
            <a:r>
              <a:rPr lang="en-US" sz="1200" kern="1200" dirty="0" smtClean="0">
                <a:solidFill>
                  <a:schemeClr val="tx1"/>
                </a:solidFill>
                <a:effectLst/>
                <a:latin typeface="+mn-lt"/>
                <a:ea typeface="+mn-ea"/>
                <a:cs typeface="+mn-cs"/>
              </a:rPr>
              <a:t> disc from the surface of the sponge was almost 1N. This force could be sufficient to obtain an appropriate adhesion during the therapeutic period.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Among the three sponges, C was the most </a:t>
            </a:r>
            <a:r>
              <a:rPr lang="en-US" sz="1200" kern="1200" dirty="0" err="1" smtClean="0">
                <a:solidFill>
                  <a:schemeClr val="tx1"/>
                </a:solidFill>
                <a:effectLst/>
                <a:latin typeface="+mn-lt"/>
                <a:ea typeface="+mn-ea"/>
                <a:cs typeface="+mn-cs"/>
              </a:rPr>
              <a:t>mucoadhesive</a:t>
            </a:r>
            <a:r>
              <a:rPr lang="en-US" sz="1200" kern="1200" dirty="0" smtClean="0">
                <a:solidFill>
                  <a:schemeClr val="tx1"/>
                </a:solidFill>
                <a:effectLst/>
                <a:latin typeface="+mn-lt"/>
                <a:ea typeface="+mn-ea"/>
                <a:cs typeface="+mn-cs"/>
              </a:rPr>
              <a:t>. But the </a:t>
            </a:r>
            <a:r>
              <a:rPr lang="en-US" sz="1200" kern="1200" dirty="0" err="1" smtClean="0">
                <a:solidFill>
                  <a:schemeClr val="tx1"/>
                </a:solidFill>
                <a:effectLst/>
                <a:latin typeface="+mn-lt"/>
                <a:ea typeface="+mn-ea"/>
                <a:cs typeface="+mn-cs"/>
              </a:rPr>
              <a:t>mucoadhesive</a:t>
            </a:r>
            <a:r>
              <a:rPr lang="en-US" sz="1200" kern="1200" dirty="0" smtClean="0">
                <a:solidFill>
                  <a:schemeClr val="tx1"/>
                </a:solidFill>
                <a:effectLst/>
                <a:latin typeface="+mn-lt"/>
                <a:ea typeface="+mn-ea"/>
                <a:cs typeface="+mn-cs"/>
              </a:rPr>
              <a:t> strengths of the three sponges were not significantly different (from 0.9 N to 1.5 N).</a:t>
            </a:r>
          </a:p>
          <a:p>
            <a:r>
              <a:rPr lang="en-US" sz="1200" kern="1200" dirty="0" smtClean="0">
                <a:solidFill>
                  <a:schemeClr val="tx1"/>
                </a:solidFill>
                <a:effectLst/>
                <a:latin typeface="+mn-lt"/>
                <a:ea typeface="+mn-ea"/>
                <a:cs typeface="+mn-cs"/>
              </a:rPr>
              <a:t>Based on these results, the three different sponges were found to be satisfactory.</a:t>
            </a:r>
            <a:endParaRPr lang="fr-BE"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BE" sz="1200" kern="1200" dirty="0" smtClean="0">
              <a:solidFill>
                <a:schemeClr val="tx1"/>
              </a:solidFill>
              <a:effectLst/>
              <a:latin typeface="+mn-lt"/>
              <a:ea typeface="+mn-ea"/>
              <a:cs typeface="+mn-cs"/>
            </a:endParaRPr>
          </a:p>
          <a:p>
            <a:endParaRPr lang="fr-BE" dirty="0"/>
          </a:p>
        </p:txBody>
      </p:sp>
      <p:sp>
        <p:nvSpPr>
          <p:cNvPr id="4" name="Espace réservé du pied de page 3"/>
          <p:cNvSpPr>
            <a:spLocks noGrp="1"/>
          </p:cNvSpPr>
          <p:nvPr>
            <p:ph type="ftr" sz="quarter" idx="10"/>
          </p:nvPr>
        </p:nvSpPr>
        <p:spPr/>
        <p:txBody>
          <a:bodyPr/>
          <a:lstStyle/>
          <a:p>
            <a:endParaRPr lang="fr-FR"/>
          </a:p>
        </p:txBody>
      </p:sp>
      <p:sp>
        <p:nvSpPr>
          <p:cNvPr id="5" name="Espace réservé du numéro de diapositive 4"/>
          <p:cNvSpPr>
            <a:spLocks noGrp="1"/>
          </p:cNvSpPr>
          <p:nvPr>
            <p:ph type="sldNum" sz="quarter" idx="11"/>
          </p:nvPr>
        </p:nvSpPr>
        <p:spPr/>
        <p:txBody>
          <a:bodyPr/>
          <a:lstStyle/>
          <a:p>
            <a:fld id="{15EBB7BD-84BB-E643-B8D2-5505B9766CCE}" type="slidenum">
              <a:rPr lang="fr-FR" smtClean="0"/>
              <a:pPr/>
              <a:t>16</a:t>
            </a:fld>
            <a:endParaRPr lang="fr-FR"/>
          </a:p>
        </p:txBody>
      </p:sp>
    </p:spTree>
    <p:extLst>
      <p:ext uri="{BB962C8B-B14F-4D97-AF65-F5344CB8AC3E}">
        <p14:creationId xmlns:p14="http://schemas.microsoft.com/office/powerpoint/2010/main" val="2449408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Finally,</a:t>
            </a:r>
            <a:r>
              <a:rPr lang="en-US" sz="1200" kern="1200" baseline="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preliminary stability study was carried out during 21 days. The sponges have been stored in three different conditions; (a) at room temperature in an open glass container, (b) at room temperature in a desiccator and (c) in an incubator at 25°C with 60% of controlled relative humidity.</a:t>
            </a:r>
            <a:endParaRPr lang="fr-BE" sz="1200" kern="1200" dirty="0" smtClean="0">
              <a:solidFill>
                <a:schemeClr val="tx1"/>
              </a:solidFill>
              <a:effectLst/>
              <a:latin typeface="+mn-lt"/>
              <a:ea typeface="+mn-ea"/>
              <a:cs typeface="+mn-cs"/>
            </a:endParaRPr>
          </a:p>
          <a:p>
            <a:endParaRPr lang="fr-BE" dirty="0" smtClean="0"/>
          </a:p>
          <a:p>
            <a:r>
              <a:rPr lang="en-US" sz="1200" kern="1200" dirty="0" smtClean="0">
                <a:solidFill>
                  <a:schemeClr val="tx1"/>
                </a:solidFill>
                <a:effectLst/>
                <a:latin typeface="+mn-lt"/>
                <a:ea typeface="+mn-ea"/>
                <a:cs typeface="+mn-cs"/>
              </a:rPr>
              <a:t>It was observed that storing sponges in the 2 first conditions</a:t>
            </a:r>
            <a:r>
              <a:rPr lang="en-US" sz="1200" kern="1200" baseline="0" dirty="0" smtClean="0">
                <a:solidFill>
                  <a:schemeClr val="tx1"/>
                </a:solidFill>
                <a:effectLst/>
                <a:latin typeface="+mn-lt"/>
                <a:ea typeface="+mn-ea"/>
                <a:cs typeface="+mn-cs"/>
              </a:rPr>
              <a:t> have </a:t>
            </a:r>
            <a:r>
              <a:rPr lang="en-US" sz="1200" kern="1200" dirty="0" smtClean="0">
                <a:solidFill>
                  <a:schemeClr val="tx1"/>
                </a:solidFill>
                <a:effectLst/>
                <a:latin typeface="+mn-lt"/>
                <a:ea typeface="+mn-ea"/>
                <a:cs typeface="+mn-cs"/>
              </a:rPr>
              <a:t>modified their texture. They rehydrated by moisture absorption, became sticky and loosed their spongy conformation.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Sponges should be kept away from moisture, in low relative humidity conditions. Special packaging should be </a:t>
            </a:r>
            <a:r>
              <a:rPr lang="en-US" sz="1200" kern="1200" dirty="0" err="1" smtClean="0">
                <a:solidFill>
                  <a:schemeClr val="tx1"/>
                </a:solidFill>
                <a:effectLst/>
                <a:latin typeface="+mn-lt"/>
                <a:ea typeface="+mn-ea"/>
                <a:cs typeface="+mn-cs"/>
              </a:rPr>
              <a:t>developped</a:t>
            </a:r>
            <a:r>
              <a:rPr lang="en-US" sz="1200" kern="1200" dirty="0" smtClean="0">
                <a:solidFill>
                  <a:schemeClr val="tx1"/>
                </a:solidFill>
                <a:effectLst/>
                <a:latin typeface="+mn-lt"/>
                <a:ea typeface="+mn-ea"/>
                <a:cs typeface="+mn-cs"/>
              </a:rPr>
              <a:t> or adapted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should also be noted that the plasticizer (PEG 400) plays an important role for the conservation.</a:t>
            </a:r>
          </a:p>
          <a:p>
            <a:r>
              <a:rPr lang="en-US" sz="1200" kern="1200" dirty="0" smtClean="0">
                <a:solidFill>
                  <a:schemeClr val="tx1"/>
                </a:solidFill>
                <a:effectLst/>
                <a:latin typeface="+mn-lt"/>
                <a:ea typeface="+mn-ea"/>
                <a:cs typeface="+mn-cs"/>
              </a:rPr>
              <a:t>It was observed that only sponges A and C retain their soft texture while sponges B became breakable after 21 days even in the low moisture conditions of the desiccator. </a:t>
            </a:r>
          </a:p>
          <a:p>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Conservation and stability of sponges are two important parameters to be considered. </a:t>
            </a:r>
          </a:p>
          <a:p>
            <a:r>
              <a:rPr lang="en-US" sz="1200" kern="1200" dirty="0" smtClean="0">
                <a:solidFill>
                  <a:schemeClr val="tx1"/>
                </a:solidFill>
                <a:effectLst/>
                <a:latin typeface="+mn-lt"/>
                <a:ea typeface="+mn-ea"/>
                <a:cs typeface="+mn-cs"/>
              </a:rPr>
              <a:t>They have to keep their initial texture and their </a:t>
            </a:r>
            <a:r>
              <a:rPr lang="en-US" sz="1200" kern="1200" dirty="0" err="1" smtClean="0">
                <a:solidFill>
                  <a:schemeClr val="tx1"/>
                </a:solidFill>
                <a:effectLst/>
                <a:latin typeface="+mn-lt"/>
                <a:ea typeface="+mn-ea"/>
                <a:cs typeface="+mn-cs"/>
              </a:rPr>
              <a:t>mucoadhesive</a:t>
            </a:r>
            <a:r>
              <a:rPr lang="en-US" sz="1200" kern="1200" dirty="0" smtClean="0">
                <a:solidFill>
                  <a:schemeClr val="tx1"/>
                </a:solidFill>
                <a:effectLst/>
                <a:latin typeface="+mn-lt"/>
                <a:ea typeface="+mn-ea"/>
                <a:cs typeface="+mn-cs"/>
              </a:rPr>
              <a:t> capacity.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preliminary study shows that only sponges A and C, kept in low relative humidity,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retain their soft texture for 21 days.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study will be continued over a long period of time.</a:t>
            </a:r>
            <a:endParaRPr lang="fr-BE" sz="1200" kern="1200" dirty="0" smtClean="0">
              <a:solidFill>
                <a:schemeClr val="tx1"/>
              </a:solidFill>
              <a:effectLst/>
              <a:latin typeface="+mn-lt"/>
              <a:ea typeface="+mn-ea"/>
              <a:cs typeface="+mn-cs"/>
            </a:endParaRPr>
          </a:p>
          <a:p>
            <a:endParaRPr lang="fr-BE" dirty="0"/>
          </a:p>
        </p:txBody>
      </p:sp>
      <p:sp>
        <p:nvSpPr>
          <p:cNvPr id="4" name="Espace réservé du pied de page 3"/>
          <p:cNvSpPr>
            <a:spLocks noGrp="1"/>
          </p:cNvSpPr>
          <p:nvPr>
            <p:ph type="ftr" sz="quarter" idx="10"/>
          </p:nvPr>
        </p:nvSpPr>
        <p:spPr/>
        <p:txBody>
          <a:bodyPr/>
          <a:lstStyle/>
          <a:p>
            <a:endParaRPr lang="fr-FR"/>
          </a:p>
        </p:txBody>
      </p:sp>
      <p:sp>
        <p:nvSpPr>
          <p:cNvPr id="5" name="Espace réservé du numéro de diapositive 4"/>
          <p:cNvSpPr>
            <a:spLocks noGrp="1"/>
          </p:cNvSpPr>
          <p:nvPr>
            <p:ph type="sldNum" sz="quarter" idx="11"/>
          </p:nvPr>
        </p:nvSpPr>
        <p:spPr/>
        <p:txBody>
          <a:bodyPr/>
          <a:lstStyle/>
          <a:p>
            <a:fld id="{15EBB7BD-84BB-E643-B8D2-5505B9766CCE}" type="slidenum">
              <a:rPr lang="fr-FR" smtClean="0"/>
              <a:pPr/>
              <a:t>17</a:t>
            </a:fld>
            <a:endParaRPr lang="fr-FR"/>
          </a:p>
        </p:txBody>
      </p:sp>
    </p:spTree>
    <p:extLst>
      <p:ext uri="{BB962C8B-B14F-4D97-AF65-F5344CB8AC3E}">
        <p14:creationId xmlns:p14="http://schemas.microsoft.com/office/powerpoint/2010/main" val="1427937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will finish with conclusions and perspectives </a:t>
            </a:r>
            <a:endParaRPr lang="fr-BE" sz="1200" kern="1200" dirty="0" smtClean="0">
              <a:solidFill>
                <a:schemeClr val="tx1"/>
              </a:solidFill>
              <a:effectLst/>
              <a:latin typeface="+mn-lt"/>
              <a:ea typeface="+mn-ea"/>
              <a:cs typeface="+mn-cs"/>
            </a:endParaRPr>
          </a:p>
          <a:p>
            <a:endParaRPr lang="fr-BE" dirty="0"/>
          </a:p>
        </p:txBody>
      </p:sp>
      <p:sp>
        <p:nvSpPr>
          <p:cNvPr id="4" name="Espace réservé du pied de page 3"/>
          <p:cNvSpPr>
            <a:spLocks noGrp="1"/>
          </p:cNvSpPr>
          <p:nvPr>
            <p:ph type="ftr" sz="quarter" idx="10"/>
          </p:nvPr>
        </p:nvSpPr>
        <p:spPr/>
        <p:txBody>
          <a:bodyPr/>
          <a:lstStyle/>
          <a:p>
            <a:endParaRPr lang="fr-FR"/>
          </a:p>
        </p:txBody>
      </p:sp>
      <p:sp>
        <p:nvSpPr>
          <p:cNvPr id="5" name="Espace réservé du numéro de diapositive 4"/>
          <p:cNvSpPr>
            <a:spLocks noGrp="1"/>
          </p:cNvSpPr>
          <p:nvPr>
            <p:ph type="sldNum" sz="quarter" idx="11"/>
          </p:nvPr>
        </p:nvSpPr>
        <p:spPr/>
        <p:txBody>
          <a:bodyPr/>
          <a:lstStyle/>
          <a:p>
            <a:fld id="{15EBB7BD-84BB-E643-B8D2-5505B9766CCE}" type="slidenum">
              <a:rPr lang="fr-FR" smtClean="0"/>
              <a:pPr/>
              <a:t>18</a:t>
            </a:fld>
            <a:endParaRPr lang="fr-FR"/>
          </a:p>
        </p:txBody>
      </p:sp>
    </p:spTree>
    <p:extLst>
      <p:ext uri="{BB962C8B-B14F-4D97-AF65-F5344CB8AC3E}">
        <p14:creationId xmlns:p14="http://schemas.microsoft.com/office/powerpoint/2010/main" val="721690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conclusion, </a:t>
            </a:r>
          </a:p>
          <a:p>
            <a:r>
              <a:rPr lang="fr-BE" sz="1200" kern="1200" dirty="0" err="1" smtClean="0">
                <a:solidFill>
                  <a:schemeClr val="tx1"/>
                </a:solidFill>
                <a:effectLst/>
                <a:latin typeface="+mn-lt"/>
                <a:ea typeface="+mn-ea"/>
                <a:cs typeface="+mn-cs"/>
              </a:rPr>
              <a:t>We</a:t>
            </a:r>
            <a:r>
              <a:rPr lang="fr-BE" sz="1200" kern="1200" baseline="0" dirty="0" smtClean="0">
                <a:solidFill>
                  <a:schemeClr val="tx1"/>
                </a:solidFill>
                <a:effectLst/>
                <a:latin typeface="+mn-lt"/>
                <a:ea typeface="+mn-ea"/>
                <a:cs typeface="+mn-cs"/>
              </a:rPr>
              <a:t> have </a:t>
            </a:r>
            <a:r>
              <a:rPr lang="fr-BE" sz="1200" kern="1200" baseline="0" dirty="0" err="1" smtClean="0">
                <a:solidFill>
                  <a:schemeClr val="tx1"/>
                </a:solidFill>
                <a:effectLst/>
                <a:latin typeface="+mn-lt"/>
                <a:ea typeface="+mn-ea"/>
                <a:cs typeface="+mn-cs"/>
              </a:rPr>
              <a:t>demonstrated</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that</a:t>
            </a:r>
            <a:r>
              <a:rPr lang="fr-BE" sz="1200" kern="1200" baseline="0" dirty="0" smtClean="0">
                <a:solidFill>
                  <a:schemeClr val="tx1"/>
                </a:solidFill>
                <a:effectLst/>
                <a:latin typeface="+mn-lt"/>
                <a:ea typeface="+mn-ea"/>
                <a:cs typeface="+mn-cs"/>
              </a:rPr>
              <a:t> the </a:t>
            </a:r>
            <a:r>
              <a:rPr lang="fr-BE" sz="1200" kern="1200" baseline="0" dirty="0" err="1" smtClean="0">
                <a:solidFill>
                  <a:schemeClr val="tx1"/>
                </a:solidFill>
                <a:effectLst/>
                <a:latin typeface="+mn-lt"/>
                <a:ea typeface="+mn-ea"/>
                <a:cs typeface="+mn-cs"/>
              </a:rPr>
              <a:t>freezing</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temperature</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had</a:t>
            </a:r>
            <a:r>
              <a:rPr lang="fr-BE" sz="1200" kern="1200" baseline="0" dirty="0" smtClean="0">
                <a:solidFill>
                  <a:schemeClr val="tx1"/>
                </a:solidFill>
                <a:effectLst/>
                <a:latin typeface="+mn-lt"/>
                <a:ea typeface="+mn-ea"/>
                <a:cs typeface="+mn-cs"/>
              </a:rPr>
              <a:t> an influence on the pore sizes </a:t>
            </a:r>
            <a:r>
              <a:rPr lang="fr-BE" sz="1200" kern="1200" baseline="0" dirty="0" err="1" smtClean="0">
                <a:solidFill>
                  <a:schemeClr val="tx1"/>
                </a:solidFill>
                <a:effectLst/>
                <a:latin typeface="+mn-lt"/>
                <a:ea typeface="+mn-ea"/>
                <a:cs typeface="+mn-cs"/>
              </a:rPr>
              <a:t>into</a:t>
            </a:r>
            <a:r>
              <a:rPr lang="fr-BE" sz="1200" kern="1200" baseline="0" dirty="0" smtClean="0">
                <a:solidFill>
                  <a:schemeClr val="tx1"/>
                </a:solidFill>
                <a:effectLst/>
                <a:latin typeface="+mn-lt"/>
                <a:ea typeface="+mn-ea"/>
                <a:cs typeface="+mn-cs"/>
              </a:rPr>
              <a:t> the </a:t>
            </a:r>
            <a:r>
              <a:rPr lang="fr-BE" sz="1200" kern="1200" baseline="0" dirty="0" err="1" smtClean="0">
                <a:solidFill>
                  <a:schemeClr val="tx1"/>
                </a:solidFill>
                <a:effectLst/>
                <a:latin typeface="+mn-lt"/>
                <a:ea typeface="+mn-ea"/>
                <a:cs typeface="+mn-cs"/>
              </a:rPr>
              <a:t>sponges</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that</a:t>
            </a:r>
            <a:r>
              <a:rPr lang="fr-BE" sz="1200" kern="1200" baseline="0" dirty="0" smtClean="0">
                <a:solidFill>
                  <a:schemeClr val="tx1"/>
                </a:solidFill>
                <a:effectLst/>
                <a:latin typeface="+mn-lt"/>
                <a:ea typeface="+mn-ea"/>
                <a:cs typeface="+mn-cs"/>
              </a:rPr>
              <a:t> the </a:t>
            </a:r>
            <a:r>
              <a:rPr lang="fr-BE" sz="1200" kern="1200" baseline="0" dirty="0" err="1" smtClean="0">
                <a:solidFill>
                  <a:schemeClr val="tx1"/>
                </a:solidFill>
                <a:effectLst/>
                <a:latin typeface="+mn-lt"/>
                <a:ea typeface="+mn-ea"/>
                <a:cs typeface="+mn-cs"/>
              </a:rPr>
              <a:t>polymer</a:t>
            </a:r>
            <a:r>
              <a:rPr lang="fr-BE" sz="1200" kern="1200" baseline="0" dirty="0" smtClean="0">
                <a:solidFill>
                  <a:schemeClr val="tx1"/>
                </a:solidFill>
                <a:effectLst/>
                <a:latin typeface="+mn-lt"/>
                <a:ea typeface="+mn-ea"/>
                <a:cs typeface="+mn-cs"/>
              </a:rPr>
              <a:t> concentration </a:t>
            </a:r>
            <a:r>
              <a:rPr lang="fr-BE" sz="1200" kern="1200" baseline="0" dirty="0" err="1" smtClean="0">
                <a:solidFill>
                  <a:schemeClr val="tx1"/>
                </a:solidFill>
                <a:effectLst/>
                <a:latin typeface="+mn-lt"/>
                <a:ea typeface="+mn-ea"/>
                <a:cs typeface="+mn-cs"/>
              </a:rPr>
              <a:t>directly</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influenced</a:t>
            </a:r>
            <a:r>
              <a:rPr lang="fr-BE" sz="1200" kern="1200" baseline="0" dirty="0" smtClean="0">
                <a:solidFill>
                  <a:schemeClr val="tx1"/>
                </a:solidFill>
                <a:effectLst/>
                <a:latin typeface="+mn-lt"/>
                <a:ea typeface="+mn-ea"/>
                <a:cs typeface="+mn-cs"/>
              </a:rPr>
              <a:t> the </a:t>
            </a:r>
            <a:r>
              <a:rPr lang="fr-BE" sz="1200" kern="1200" baseline="0" dirty="0" err="1" smtClean="0">
                <a:solidFill>
                  <a:schemeClr val="tx1"/>
                </a:solidFill>
                <a:effectLst/>
                <a:latin typeface="+mn-lt"/>
                <a:ea typeface="+mn-ea"/>
                <a:cs typeface="+mn-cs"/>
              </a:rPr>
              <a:t>rehydration</a:t>
            </a:r>
            <a:r>
              <a:rPr lang="fr-BE" sz="1200" kern="1200" baseline="0" dirty="0" smtClean="0">
                <a:solidFill>
                  <a:schemeClr val="tx1"/>
                </a:solidFill>
                <a:effectLst/>
                <a:latin typeface="+mn-lt"/>
                <a:ea typeface="+mn-ea"/>
                <a:cs typeface="+mn-cs"/>
              </a:rPr>
              <a:t> speed and the </a:t>
            </a:r>
            <a:r>
              <a:rPr lang="fr-BE" sz="1200" kern="1200" baseline="0" dirty="0" err="1" smtClean="0">
                <a:solidFill>
                  <a:schemeClr val="tx1"/>
                </a:solidFill>
                <a:effectLst/>
                <a:latin typeface="+mn-lt"/>
                <a:ea typeface="+mn-ea"/>
                <a:cs typeface="+mn-cs"/>
              </a:rPr>
              <a:t>mucoadhesion</a:t>
            </a:r>
            <a:r>
              <a:rPr lang="fr-BE" sz="1200" kern="1200" baseline="0" dirty="0" smtClean="0">
                <a:solidFill>
                  <a:schemeClr val="tx1"/>
                </a:solidFill>
                <a:effectLst/>
                <a:latin typeface="+mn-lt"/>
                <a:ea typeface="+mn-ea"/>
                <a:cs typeface="+mn-cs"/>
              </a:rPr>
              <a:t> and </a:t>
            </a:r>
            <a:r>
              <a:rPr lang="fr-BE" sz="1200" kern="1200" baseline="0" dirty="0" err="1" smtClean="0">
                <a:solidFill>
                  <a:schemeClr val="tx1"/>
                </a:solidFill>
                <a:effectLst/>
                <a:latin typeface="+mn-lt"/>
                <a:ea typeface="+mn-ea"/>
                <a:cs typeface="+mn-cs"/>
              </a:rPr>
              <a:t>finally</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that</a:t>
            </a:r>
            <a:r>
              <a:rPr lang="fr-BE" sz="1200" kern="1200" baseline="0" dirty="0" smtClean="0">
                <a:solidFill>
                  <a:schemeClr val="tx1"/>
                </a:solidFill>
                <a:effectLst/>
                <a:latin typeface="+mn-lt"/>
                <a:ea typeface="+mn-ea"/>
                <a:cs typeface="+mn-cs"/>
              </a:rPr>
              <a:t> the conditions of </a:t>
            </a:r>
            <a:r>
              <a:rPr lang="fr-BE" sz="1200" kern="1200" baseline="0" dirty="0" err="1" smtClean="0">
                <a:solidFill>
                  <a:schemeClr val="tx1"/>
                </a:solidFill>
                <a:effectLst/>
                <a:latin typeface="+mn-lt"/>
                <a:ea typeface="+mn-ea"/>
                <a:cs typeface="+mn-cs"/>
              </a:rPr>
              <a:t>storage</a:t>
            </a:r>
            <a:r>
              <a:rPr lang="fr-BE" sz="1200" kern="1200" baseline="0" dirty="0" smtClean="0">
                <a:solidFill>
                  <a:schemeClr val="tx1"/>
                </a:solidFill>
                <a:effectLst/>
                <a:latin typeface="+mn-lt"/>
                <a:ea typeface="+mn-ea"/>
                <a:cs typeface="+mn-cs"/>
              </a:rPr>
              <a:t> have to </a:t>
            </a:r>
            <a:r>
              <a:rPr lang="fr-BE" sz="1200" kern="1200" baseline="0" dirty="0" err="1" smtClean="0">
                <a:solidFill>
                  <a:schemeClr val="tx1"/>
                </a:solidFill>
                <a:effectLst/>
                <a:latin typeface="+mn-lt"/>
                <a:ea typeface="+mn-ea"/>
                <a:cs typeface="+mn-cs"/>
              </a:rPr>
              <a:t>be</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considered</a:t>
            </a:r>
            <a:r>
              <a:rPr lang="fr-BE" sz="1200" kern="1200" baseline="0" dirty="0" smtClean="0">
                <a:solidFill>
                  <a:schemeClr val="tx1"/>
                </a:solidFill>
                <a:effectLst/>
                <a:latin typeface="+mn-lt"/>
                <a:ea typeface="+mn-ea"/>
                <a:cs typeface="+mn-cs"/>
              </a:rPr>
              <a:t>. </a:t>
            </a:r>
          </a:p>
          <a:p>
            <a:endParaRPr lang="fr-BE" sz="1200" kern="1200" baseline="0" dirty="0" smtClean="0">
              <a:solidFill>
                <a:schemeClr val="tx1"/>
              </a:solidFill>
              <a:effectLst/>
              <a:latin typeface="+mn-lt"/>
              <a:ea typeface="+mn-ea"/>
              <a:cs typeface="+mn-cs"/>
            </a:endParaRPr>
          </a:p>
          <a:p>
            <a:endParaRPr lang="fr-BE" sz="1200" kern="1200" baseline="0" dirty="0" smtClean="0">
              <a:solidFill>
                <a:schemeClr val="tx1"/>
              </a:solidFill>
              <a:effectLst/>
              <a:latin typeface="+mn-lt"/>
              <a:ea typeface="+mn-ea"/>
              <a:cs typeface="+mn-cs"/>
            </a:endParaRPr>
          </a:p>
          <a:p>
            <a:endParaRPr lang="fr-BE"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conclusion, to </a:t>
            </a:r>
            <a:r>
              <a:rPr lang="en-GB" sz="1200" kern="1200" dirty="0" smtClean="0">
                <a:solidFill>
                  <a:schemeClr val="tx1"/>
                </a:solidFill>
                <a:effectLst/>
                <a:latin typeface="+mn-lt"/>
                <a:ea typeface="+mn-ea"/>
                <a:cs typeface="+mn-cs"/>
              </a:rPr>
              <a:t>obtain a dry solid form, easy to handle, able to protect the incorporated drug, with a low </a:t>
            </a:r>
            <a:r>
              <a:rPr lang="en-US" sz="1200" kern="1200" dirty="0" smtClean="0">
                <a:solidFill>
                  <a:schemeClr val="tx1"/>
                </a:solidFill>
                <a:effectLst/>
                <a:latin typeface="+mn-lt"/>
                <a:ea typeface="+mn-ea"/>
                <a:cs typeface="+mn-cs"/>
              </a:rPr>
              <a:t>rehydration speed in </a:t>
            </a:r>
            <a:r>
              <a:rPr lang="en-US" sz="1200" kern="1200" dirty="0" err="1" smtClean="0">
                <a:solidFill>
                  <a:schemeClr val="tx1"/>
                </a:solidFill>
                <a:effectLst/>
                <a:latin typeface="+mn-lt"/>
                <a:ea typeface="+mn-ea"/>
                <a:cs typeface="+mn-cs"/>
              </a:rPr>
              <a:t>cervicovaginal</a:t>
            </a:r>
            <a:r>
              <a:rPr lang="en-US" sz="1200" kern="1200" dirty="0" smtClean="0">
                <a:solidFill>
                  <a:schemeClr val="tx1"/>
                </a:solidFill>
                <a:effectLst/>
                <a:latin typeface="+mn-lt"/>
                <a:ea typeface="+mn-ea"/>
                <a:cs typeface="+mn-cs"/>
              </a:rPr>
              <a:t> mucus, an optimal viscosity and good </a:t>
            </a:r>
            <a:r>
              <a:rPr lang="en-US" sz="1200" kern="1200" dirty="0" err="1" smtClean="0">
                <a:solidFill>
                  <a:schemeClr val="tx1"/>
                </a:solidFill>
                <a:effectLst/>
                <a:latin typeface="+mn-lt"/>
                <a:ea typeface="+mn-ea"/>
                <a:cs typeface="+mn-cs"/>
              </a:rPr>
              <a:t>mucoadhesive</a:t>
            </a:r>
            <a:r>
              <a:rPr lang="en-US" sz="1200" kern="1200" dirty="0" smtClean="0">
                <a:solidFill>
                  <a:schemeClr val="tx1"/>
                </a:solidFill>
                <a:effectLst/>
                <a:latin typeface="+mn-lt"/>
                <a:ea typeface="+mn-ea"/>
                <a:cs typeface="+mn-cs"/>
              </a:rPr>
              <a:t> strength, sponges containing 100mg of HEC 250M, 25 mg of PEG400 and freeze dried at -35°C should be preferred. </a:t>
            </a:r>
            <a:endParaRPr lang="fr-BE"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EBB7BD-84BB-E643-B8D2-5505B9766CCE}" type="slidenum">
              <a:rPr lang="fr-FR" smtClean="0"/>
              <a:pPr/>
              <a:t>19</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the introduction. </a:t>
            </a:r>
            <a:endParaRPr lang="fr-BE" sz="1200" kern="1200" dirty="0" smtClean="0">
              <a:solidFill>
                <a:schemeClr val="tx1"/>
              </a:solidFill>
              <a:effectLst/>
              <a:latin typeface="+mn-lt"/>
              <a:ea typeface="+mn-ea"/>
              <a:cs typeface="+mn-cs"/>
            </a:endParaRPr>
          </a:p>
          <a:p>
            <a:endParaRPr lang="fr-BE" dirty="0"/>
          </a:p>
        </p:txBody>
      </p:sp>
      <p:sp>
        <p:nvSpPr>
          <p:cNvPr id="4" name="Espace réservé du pied de page 3"/>
          <p:cNvSpPr>
            <a:spLocks noGrp="1"/>
          </p:cNvSpPr>
          <p:nvPr>
            <p:ph type="ftr" sz="quarter" idx="10"/>
          </p:nvPr>
        </p:nvSpPr>
        <p:spPr/>
        <p:txBody>
          <a:bodyPr/>
          <a:lstStyle/>
          <a:p>
            <a:endParaRPr lang="fr-FR"/>
          </a:p>
        </p:txBody>
      </p:sp>
      <p:sp>
        <p:nvSpPr>
          <p:cNvPr id="5" name="Espace réservé du numéro de diapositive 4"/>
          <p:cNvSpPr>
            <a:spLocks noGrp="1"/>
          </p:cNvSpPr>
          <p:nvPr>
            <p:ph type="sldNum" sz="quarter" idx="11"/>
          </p:nvPr>
        </p:nvSpPr>
        <p:spPr/>
        <p:txBody>
          <a:bodyPr/>
          <a:lstStyle/>
          <a:p>
            <a:fld id="{15EBB7BD-84BB-E643-B8D2-5505B9766CCE}" type="slidenum">
              <a:rPr lang="fr-FR" smtClean="0"/>
              <a:pPr/>
              <a:t>2</a:t>
            </a:fld>
            <a:endParaRPr lang="fr-FR"/>
          </a:p>
        </p:txBody>
      </p:sp>
    </p:spTree>
    <p:extLst>
      <p:ext uri="{BB962C8B-B14F-4D97-AF65-F5344CB8AC3E}">
        <p14:creationId xmlns:p14="http://schemas.microsoft.com/office/powerpoint/2010/main" val="2939162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 would like to thanks specially my </a:t>
            </a:r>
            <a:r>
              <a:rPr lang="en-US" sz="1200" kern="1200" dirty="0" err="1" smtClean="0">
                <a:solidFill>
                  <a:schemeClr val="tx1"/>
                </a:solidFill>
                <a:effectLst/>
                <a:latin typeface="+mn-lt"/>
                <a:ea typeface="+mn-ea"/>
                <a:cs typeface="+mn-cs"/>
              </a:rPr>
              <a:t>promotors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Gerladine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Piel</a:t>
            </a:r>
            <a:r>
              <a:rPr lang="en-US" sz="1200" kern="1200" dirty="0" smtClean="0">
                <a:solidFill>
                  <a:schemeClr val="tx1"/>
                </a:solidFill>
                <a:effectLst/>
                <a:latin typeface="+mn-lt"/>
                <a:ea typeface="+mn-ea"/>
                <a:cs typeface="+mn-cs"/>
              </a:rPr>
              <a:t> and Brigitte </a:t>
            </a:r>
            <a:r>
              <a:rPr lang="en-US" sz="1200" kern="1200" dirty="0" err="1" smtClean="0">
                <a:solidFill>
                  <a:schemeClr val="tx1"/>
                </a:solidFill>
                <a:effectLst/>
                <a:latin typeface="+mn-lt"/>
                <a:ea typeface="+mn-ea"/>
                <a:cs typeface="+mn-cs"/>
              </a:rPr>
              <a:t>Evrard</a:t>
            </a:r>
            <a:r>
              <a:rPr lang="en-US" sz="1200" kern="1200" dirty="0" smtClean="0">
                <a:solidFill>
                  <a:schemeClr val="tx1"/>
                </a:solidFill>
                <a:effectLst/>
                <a:latin typeface="+mn-lt"/>
                <a:ea typeface="+mn-ea"/>
                <a:cs typeface="+mn-cs"/>
              </a:rPr>
              <a:t>, and thank you all for your attention.</a:t>
            </a:r>
            <a:endParaRPr lang="fr-BE" sz="1200" kern="1200" dirty="0">
              <a:solidFill>
                <a:schemeClr val="tx1"/>
              </a:solidFill>
              <a:effectLst/>
              <a:latin typeface="+mn-lt"/>
              <a:ea typeface="+mn-ea"/>
              <a:cs typeface="+mn-cs"/>
            </a:endParaRP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EBB7BD-84BB-E643-B8D2-5505B9766CCE}" type="slidenum">
              <a:rPr lang="fr-FR" smtClean="0"/>
              <a:pPr/>
              <a:t>21</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r>
              <a:rPr lang="en-US" sz="1200" kern="1200" dirty="0" smtClean="0">
                <a:solidFill>
                  <a:schemeClr val="tx1"/>
                </a:solidFill>
                <a:effectLst/>
                <a:latin typeface="+mn-lt"/>
                <a:ea typeface="+mn-ea"/>
                <a:cs typeface="+mn-cs"/>
              </a:rPr>
              <a:t>First</a:t>
            </a:r>
            <a:r>
              <a:rPr lang="en-US" sz="1200" kern="1200" baseline="0" dirty="0" smtClean="0">
                <a:solidFill>
                  <a:schemeClr val="tx1"/>
                </a:solidFill>
                <a:effectLst/>
                <a:latin typeface="+mn-lt"/>
                <a:ea typeface="+mn-ea"/>
                <a:cs typeface="+mn-cs"/>
              </a:rPr>
              <a:t> of all, I will start with a brief introduction on the vaginal route, its advantages and </a:t>
            </a:r>
            <a:r>
              <a:rPr lang="en-US" sz="1200" kern="1200" baseline="0" dirty="0" err="1" smtClean="0">
                <a:solidFill>
                  <a:schemeClr val="tx1"/>
                </a:solidFill>
                <a:effectLst/>
                <a:latin typeface="+mn-lt"/>
                <a:ea typeface="+mn-ea"/>
                <a:cs typeface="+mn-cs"/>
              </a:rPr>
              <a:t>inconvenients</a:t>
            </a:r>
            <a:r>
              <a:rPr lang="en-US" sz="1200" kern="1200" baseline="0" dirty="0" smtClean="0">
                <a:solidFill>
                  <a:schemeClr val="tx1"/>
                </a:solidFill>
                <a:effectLst/>
                <a:latin typeface="+mn-lt"/>
                <a:ea typeface="+mn-ea"/>
                <a:cs typeface="+mn-cs"/>
              </a:rPr>
              <a:t> and after that, I will explain you the objective of my research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well known that the vagina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an excellent route for mucosal drug delivery for both systemic and local applications. </a:t>
            </a:r>
          </a:p>
          <a:p>
            <a:r>
              <a:rPr lang="en-US" sz="1200" kern="1200" dirty="0" smtClean="0">
                <a:solidFill>
                  <a:schemeClr val="tx1"/>
                </a:solidFill>
                <a:effectLst/>
                <a:latin typeface="+mn-lt"/>
                <a:ea typeface="+mn-ea"/>
                <a:cs typeface="+mn-cs"/>
              </a:rPr>
              <a:t>The avoidance of the hepatic first-pass metabolism, the presence of homogeneous and dense vascularization and the high mucosal permeability have made this route widely used for the administration of many drugs (sexual hormones, peptides, antimicrobials, </a:t>
            </a:r>
            <a:r>
              <a:rPr lang="en-US" sz="1200" kern="1200" dirty="0" err="1" smtClean="0">
                <a:solidFill>
                  <a:schemeClr val="tx1"/>
                </a:solidFill>
                <a:effectLst/>
                <a:latin typeface="+mn-lt"/>
                <a:ea typeface="+mn-ea"/>
                <a:cs typeface="+mn-cs"/>
              </a:rPr>
              <a:t>antimycosics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However, despite these advantages, vaginal conditions are subject to changes because of numerous physiological and non-physiological factors, like the menstrual cycle of women or menopause, but also after sexual intercourses or depending on personal hygiene.</a:t>
            </a:r>
            <a:r>
              <a:rPr lang="en-US" sz="1200" kern="1200" baseline="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important parameter which can interfere with the performance of a delivery system is the natural clearance process of vaginal secretions, commonly called mucus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Although considered as a mucosal tissue, the vagina does not have secretory glands. Vaginal secretions are formed by a mixture of fluids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continuous production and elimination of the mucus can be considered as a relatively constant flux.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mucus plays an important role and can significantly impact drug absorption or action.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These particularities could </a:t>
            </a:r>
            <a:r>
              <a:rPr lang="en-US" sz="1200" kern="1200" dirty="0" smtClean="0">
                <a:solidFill>
                  <a:schemeClr val="tx1"/>
                </a:solidFill>
                <a:effectLst/>
                <a:latin typeface="+mn-lt"/>
                <a:ea typeface="+mn-ea"/>
                <a:cs typeface="+mn-cs"/>
              </a:rPr>
              <a:t>lead to variations in the bioavailability of drugs.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a:t>
            </a:r>
            <a:r>
              <a:rPr lang="en-US" sz="1200" kern="1200" dirty="0" smtClean="0">
                <a:solidFill>
                  <a:schemeClr val="tx1"/>
                </a:solidFill>
                <a:effectLst/>
                <a:latin typeface="+mn-lt"/>
                <a:ea typeface="+mn-ea"/>
                <a:cs typeface="+mn-cs"/>
              </a:rPr>
              <a:t>ith the purpose to achieve a sustained local effect and to retain a dosage form in the vagina, it is necessary to consider and overcome all these variations. </a:t>
            </a:r>
            <a:endParaRPr lang="fr-BE"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BE" sz="1200" kern="1200" dirty="0">
              <a:solidFill>
                <a:schemeClr val="tx1"/>
              </a:solidFill>
              <a:effectLst/>
              <a:latin typeface="+mn-lt"/>
              <a:ea typeface="+mn-ea"/>
              <a:cs typeface="+mn-cs"/>
            </a:endParaRP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EBB7BD-84BB-E643-B8D2-5505B9766CCE}" type="slidenum">
              <a:rPr lang="fr-FR" smtClean="0"/>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 large variety of vaginal forms have been developed and commercialized (tablets, gels, creams, rings, foams, films,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in order to have a prolonged contact between drug and mucosal surface and to enable a sustained drug release, solid or semi-solid systems are generally preferred.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Among</a:t>
            </a:r>
            <a:r>
              <a:rPr lang="en-US" sz="1200" kern="1200" baseline="0" dirty="0" smtClean="0">
                <a:solidFill>
                  <a:schemeClr val="tx1"/>
                </a:solidFill>
                <a:effectLst/>
                <a:latin typeface="+mn-lt"/>
                <a:ea typeface="+mn-ea"/>
                <a:cs typeface="+mn-cs"/>
              </a:rPr>
              <a:t> these systems, w</a:t>
            </a:r>
            <a:r>
              <a:rPr lang="en-US" sz="1200" kern="1200" dirty="0" smtClean="0">
                <a:solidFill>
                  <a:schemeClr val="tx1"/>
                </a:solidFill>
                <a:effectLst/>
                <a:latin typeface="+mn-lt"/>
                <a:ea typeface="+mn-ea"/>
                <a:cs typeface="+mn-cs"/>
              </a:rPr>
              <a:t>e particularly focus on hydrogels in this project. </a:t>
            </a:r>
          </a:p>
          <a:p>
            <a:r>
              <a:rPr lang="en-US" sz="1200" kern="1200" dirty="0" smtClean="0">
                <a:solidFill>
                  <a:schemeClr val="tx1"/>
                </a:solidFill>
                <a:effectLst/>
                <a:latin typeface="+mn-lt"/>
                <a:ea typeface="+mn-ea"/>
                <a:cs typeface="+mn-cs"/>
              </a:rPr>
              <a:t> </a:t>
            </a:r>
            <a:endParaRPr lang="en-US" dirty="0" smtClean="0"/>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EBB7BD-84BB-E643-B8D2-5505B9766CCE}" type="slidenum">
              <a:rPr lang="fr-FR" smtClean="0"/>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Hydrogels are like a three-dimensional polymeric matrices,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made of small quantities of gelling excipient in relatively large amounts of liquid. They are easy to prepare and to use.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a:t>
            </a:r>
            <a:r>
              <a:rPr lang="en-US" sz="1200" kern="1200" baseline="0" dirty="0" smtClean="0">
                <a:solidFill>
                  <a:schemeClr val="tx1"/>
                </a:solidFill>
                <a:effectLst/>
                <a:latin typeface="+mn-lt"/>
                <a:ea typeface="+mn-ea"/>
                <a:cs typeface="+mn-cs"/>
              </a:rPr>
              <a:t>for a vaginal application, </a:t>
            </a:r>
            <a:r>
              <a:rPr lang="en-US" sz="1200" kern="1200" dirty="0" smtClean="0">
                <a:solidFill>
                  <a:schemeClr val="tx1"/>
                </a:solidFill>
                <a:effectLst/>
                <a:latin typeface="+mn-lt"/>
                <a:ea typeface="+mn-ea"/>
                <a:cs typeface="+mn-cs"/>
              </a:rPr>
              <a:t>the choice of</a:t>
            </a:r>
            <a:r>
              <a:rPr lang="en-US" sz="1200" kern="1200" baseline="0" dirty="0" smtClean="0">
                <a:solidFill>
                  <a:schemeClr val="tx1"/>
                </a:solidFill>
                <a:effectLst/>
                <a:latin typeface="+mn-lt"/>
                <a:ea typeface="+mn-ea"/>
                <a:cs typeface="+mn-cs"/>
              </a:rPr>
              <a:t> the polymer is crucial !! </a:t>
            </a:r>
          </a:p>
          <a:p>
            <a:r>
              <a:rPr lang="en-US" sz="1200" kern="1200" dirty="0" smtClean="0">
                <a:solidFill>
                  <a:schemeClr val="tx1"/>
                </a:solidFill>
                <a:effectLst/>
                <a:latin typeface="+mn-lt"/>
                <a:ea typeface="+mn-ea"/>
                <a:cs typeface="+mn-cs"/>
              </a:rPr>
              <a:t>In fact, depending on this polymer, hydrogels could be rapidly eliminated with the flux of vaginal fluids.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increase the residence time, a </a:t>
            </a:r>
            <a:r>
              <a:rPr lang="en-US" sz="1200" kern="1200" dirty="0" err="1" smtClean="0">
                <a:solidFill>
                  <a:schemeClr val="tx1"/>
                </a:solidFill>
                <a:effectLst/>
                <a:latin typeface="+mn-lt"/>
                <a:ea typeface="+mn-ea"/>
                <a:cs typeface="+mn-cs"/>
              </a:rPr>
              <a:t>bioadhesive</a:t>
            </a:r>
            <a:r>
              <a:rPr lang="en-US" sz="1200" kern="1200" dirty="0" smtClean="0">
                <a:solidFill>
                  <a:schemeClr val="tx1"/>
                </a:solidFill>
                <a:effectLst/>
                <a:latin typeface="+mn-lt"/>
                <a:ea typeface="+mn-ea"/>
                <a:cs typeface="+mn-cs"/>
              </a:rPr>
              <a:t> and particularly </a:t>
            </a:r>
            <a:r>
              <a:rPr lang="en-US" sz="1200" kern="1200" dirty="0" err="1" smtClean="0">
                <a:solidFill>
                  <a:schemeClr val="tx1"/>
                </a:solidFill>
                <a:effectLst/>
                <a:latin typeface="+mn-lt"/>
                <a:ea typeface="+mn-ea"/>
                <a:cs typeface="+mn-cs"/>
              </a:rPr>
              <a:t>mucoadhesive</a:t>
            </a:r>
            <a:r>
              <a:rPr lang="en-US" sz="1200" kern="1200" dirty="0" smtClean="0">
                <a:solidFill>
                  <a:schemeClr val="tx1"/>
                </a:solidFill>
                <a:effectLst/>
                <a:latin typeface="+mn-lt"/>
                <a:ea typeface="+mn-ea"/>
                <a:cs typeface="+mn-cs"/>
              </a:rPr>
              <a:t> excipient is required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most commonly used </a:t>
            </a:r>
            <a:r>
              <a:rPr lang="en-US" sz="1200" kern="1200" dirty="0" err="1" smtClean="0">
                <a:solidFill>
                  <a:schemeClr val="tx1"/>
                </a:solidFill>
                <a:effectLst/>
                <a:latin typeface="+mn-lt"/>
                <a:ea typeface="+mn-ea"/>
                <a:cs typeface="+mn-cs"/>
              </a:rPr>
              <a:t>mucoadhesive</a:t>
            </a:r>
            <a:r>
              <a:rPr lang="en-US" sz="1200" kern="1200" dirty="0" smtClean="0">
                <a:solidFill>
                  <a:schemeClr val="tx1"/>
                </a:solidFill>
                <a:effectLst/>
                <a:latin typeface="+mn-lt"/>
                <a:ea typeface="+mn-ea"/>
                <a:cs typeface="+mn-cs"/>
              </a:rPr>
              <a:t> polymers are </a:t>
            </a:r>
            <a:r>
              <a:rPr lang="en-US" sz="1200" kern="1200" dirty="0" err="1" smtClean="0">
                <a:solidFill>
                  <a:schemeClr val="tx1"/>
                </a:solidFill>
                <a:effectLst/>
                <a:latin typeface="+mn-lt"/>
                <a:ea typeface="+mn-ea"/>
                <a:cs typeface="+mn-cs"/>
              </a:rPr>
              <a:t>polyacrylates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carbomer</a:t>
            </a:r>
            <a:r>
              <a:rPr lang="en-US" sz="1200" kern="1200" dirty="0" smtClean="0">
                <a:solidFill>
                  <a:schemeClr val="tx1"/>
                </a:solidFill>
                <a:effectLst/>
                <a:latin typeface="+mn-lt"/>
                <a:ea typeface="+mn-ea"/>
                <a:cs typeface="+mn-cs"/>
              </a:rPr>
              <a:t>), alginates, chitosan and cellulosic derivatives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b</a:t>
            </a:r>
            <a:r>
              <a:rPr lang="en-US" sz="1200" kern="1200" dirty="0" smtClean="0">
                <a:solidFill>
                  <a:schemeClr val="tx1"/>
                </a:solidFill>
                <a:effectLst/>
                <a:latin typeface="+mn-lt"/>
                <a:ea typeface="+mn-ea"/>
                <a:cs typeface="+mn-cs"/>
              </a:rPr>
              <a:t>ased on previous results obtained in our laboratory [ in the framework of the development of vaginal HEC sponges containing </a:t>
            </a:r>
            <a:r>
              <a:rPr lang="en-US" sz="1200" kern="1200" dirty="0" err="1" smtClean="0">
                <a:solidFill>
                  <a:schemeClr val="tx1"/>
                </a:solidFill>
                <a:effectLst/>
                <a:latin typeface="+mn-lt"/>
                <a:ea typeface="+mn-ea"/>
                <a:cs typeface="+mn-cs"/>
              </a:rPr>
              <a:t>cidofovir</a:t>
            </a:r>
            <a:r>
              <a:rPr lang="en-US" sz="1200" kern="1200" dirty="0" smtClean="0">
                <a:solidFill>
                  <a:schemeClr val="tx1"/>
                </a:solidFill>
                <a:effectLst/>
                <a:latin typeface="+mn-lt"/>
                <a:ea typeface="+mn-ea"/>
                <a:cs typeface="+mn-cs"/>
              </a:rPr>
              <a:t> as active ingredient (</a:t>
            </a:r>
            <a:r>
              <a:rPr lang="en-US" sz="1200" u="none" strike="noStrike" kern="1200" dirty="0" smtClean="0">
                <a:solidFill>
                  <a:schemeClr val="tx1"/>
                </a:solidFill>
                <a:effectLst/>
                <a:latin typeface="+mn-lt"/>
                <a:ea typeface="+mn-ea"/>
                <a:cs typeface="+mn-cs"/>
                <a:hlinkClick r:id="" action="ppaction://hlinkfile" tooltip="Piette M., 2014 #24"/>
              </a:rPr>
              <a:t>17</a:t>
            </a:r>
            <a:r>
              <a:rPr lang="en-US" sz="1200" kern="1200" dirty="0" smtClean="0">
                <a:solidFill>
                  <a:schemeClr val="tx1"/>
                </a:solidFill>
                <a:effectLst/>
                <a:latin typeface="+mn-lt"/>
                <a:ea typeface="+mn-ea"/>
                <a:cs typeface="+mn-cs"/>
              </a:rPr>
              <a:t>)(COLVIR Patent)]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we focused on cellulosic derivatives hydrogels and particularly on HEC</a:t>
            </a:r>
            <a:endParaRPr lang="en-US" dirty="0" smtClean="0"/>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EBB7BD-84BB-E643-B8D2-5505B9766CCE}" type="slidenum">
              <a:rPr lang="fr-FR" smtClean="0"/>
              <a:pP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These cellulosic hydrogels will be then lyophilized to obtain a solid delivery</a:t>
            </a:r>
            <a:r>
              <a:rPr lang="en-US" baseline="0" dirty="0" smtClean="0"/>
              <a:t> system with a spongy texture. And these systems are called sponges</a:t>
            </a:r>
          </a:p>
          <a:p>
            <a:r>
              <a:rPr lang="en-US" dirty="0" smtClean="0"/>
              <a:t>On</a:t>
            </a:r>
            <a:r>
              <a:rPr lang="en-US" baseline="0" dirty="0" smtClean="0"/>
              <a:t> this picture, we can see the freeze-drier used for the </a:t>
            </a:r>
            <a:r>
              <a:rPr lang="en-US" baseline="0" dirty="0" err="1" smtClean="0"/>
              <a:t>lyophilization</a:t>
            </a:r>
            <a:r>
              <a:rPr lang="en-US" baseline="0" dirty="0" smtClean="0"/>
              <a:t> of the hydrogels</a:t>
            </a:r>
          </a:p>
          <a:p>
            <a:r>
              <a:rPr lang="en-US" baseline="0" dirty="0" smtClean="0"/>
              <a:t>This graph represent the different phases of the </a:t>
            </a:r>
            <a:r>
              <a:rPr lang="en-US" baseline="0" dirty="0" err="1" smtClean="0"/>
              <a:t>lyophilization</a:t>
            </a:r>
            <a:r>
              <a:rPr lang="en-US" baseline="0" dirty="0" smtClean="0"/>
              <a:t> process. </a:t>
            </a:r>
          </a:p>
          <a:p>
            <a:endParaRPr lang="en-US" baseline="0" dirty="0" smtClean="0"/>
          </a:p>
          <a:p>
            <a:r>
              <a:rPr lang="en-US" baseline="0" dirty="0" smtClean="0"/>
              <a:t>In fact, there are 3 phases : the freezing phase, which is the critical phase and which consists to cool down the temperature to form water ice crystals</a:t>
            </a:r>
          </a:p>
          <a:p>
            <a:r>
              <a:rPr lang="en-US" baseline="0" dirty="0" smtClean="0"/>
              <a:t>The second phase is the primary drying, where the pressure is lowered </a:t>
            </a:r>
            <a:r>
              <a:rPr lang="en-US" dirty="0" smtClean="0"/>
              <a:t>and enough heat is supplied to the material for the water to sublime </a:t>
            </a:r>
          </a:p>
          <a:p>
            <a:r>
              <a:rPr lang="en-US" baseline="0" dirty="0" smtClean="0"/>
              <a:t>The last phase is the secondary drying : and it </a:t>
            </a:r>
            <a:r>
              <a:rPr lang="en-US" dirty="0" smtClean="0"/>
              <a:t>aims to remove the unfrozen water molecules</a:t>
            </a:r>
            <a:endParaRPr lang="en-US" baseline="0" dirty="0" smtClean="0"/>
          </a:p>
          <a:p>
            <a:r>
              <a:rPr lang="en-US" baseline="0" dirty="0" smtClean="0"/>
              <a:t>I will explain you later the different conditions of </a:t>
            </a:r>
            <a:r>
              <a:rPr lang="en-US" baseline="0" dirty="0" err="1" smtClean="0"/>
              <a:t>lyophilisation</a:t>
            </a:r>
            <a:r>
              <a:rPr lang="en-US" baseline="0" dirty="0" smtClean="0"/>
              <a:t> that I have used to prepare sponges </a:t>
            </a:r>
          </a:p>
          <a:p>
            <a:endParaRPr lang="en-US" baseline="0" dirty="0" smtClean="0"/>
          </a:p>
          <a:p>
            <a:r>
              <a:rPr lang="en-US" dirty="0" smtClean="0"/>
              <a:t>Why </a:t>
            </a:r>
            <a:r>
              <a:rPr lang="en-US" dirty="0" err="1" smtClean="0"/>
              <a:t>lyophilization</a:t>
            </a:r>
            <a:r>
              <a:rPr lang="en-US" dirty="0" smtClean="0"/>
              <a:t> and Why choose a solid from? </a:t>
            </a:r>
          </a:p>
          <a:p>
            <a:r>
              <a:rPr lang="en-US" sz="1200" kern="1200" dirty="0" smtClean="0">
                <a:solidFill>
                  <a:schemeClr val="tx1"/>
                </a:solidFill>
                <a:effectLst/>
                <a:latin typeface="+mn-lt"/>
                <a:ea typeface="+mn-ea"/>
                <a:cs typeface="+mn-cs"/>
              </a:rPr>
              <a:t>It was chosen to enable the preservation of sensitive molecules such as oligonucleotides and for its ease of handling and application</a:t>
            </a:r>
            <a:r>
              <a:rPr lang="en-US" sz="1200" kern="1200" baseline="0" dirty="0" smtClean="0">
                <a:solidFill>
                  <a:schemeClr val="tx1"/>
                </a:solidFill>
                <a:effectLst/>
                <a:latin typeface="+mn-lt"/>
                <a:ea typeface="+mn-ea"/>
                <a:cs typeface="+mn-cs"/>
              </a:rPr>
              <a:t> and also to allow a prolonged drug delivery </a:t>
            </a:r>
            <a:endParaRPr lang="en-US" dirty="0" smtClean="0"/>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EBB7BD-84BB-E643-B8D2-5505B9766CCE}" type="slidenum">
              <a:rPr lang="fr-FR" smtClean="0"/>
              <a:pP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BE" sz="1200" kern="1200" dirty="0" smtClean="0">
                <a:solidFill>
                  <a:schemeClr val="tx1"/>
                </a:solidFill>
                <a:effectLst/>
                <a:latin typeface="+mn-lt"/>
                <a:ea typeface="+mn-ea"/>
                <a:cs typeface="+mn-cs"/>
              </a:rPr>
              <a:t>So, I</a:t>
            </a:r>
            <a:r>
              <a:rPr lang="fr-BE" sz="1200" kern="1200" baseline="0" dirty="0" smtClean="0">
                <a:solidFill>
                  <a:schemeClr val="tx1"/>
                </a:solidFill>
                <a:effectLst/>
                <a:latin typeface="+mn-lt"/>
                <a:ea typeface="+mn-ea"/>
                <a:cs typeface="+mn-cs"/>
              </a:rPr>
              <a:t> have </a:t>
            </a:r>
            <a:r>
              <a:rPr lang="fr-BE" sz="1200" kern="1200" baseline="0" dirty="0" err="1" smtClean="0">
                <a:solidFill>
                  <a:schemeClr val="tx1"/>
                </a:solidFill>
                <a:effectLst/>
                <a:latin typeface="+mn-lt"/>
                <a:ea typeface="+mn-ea"/>
                <a:cs typeface="+mn-cs"/>
              </a:rPr>
              <a:t>explain</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you</a:t>
            </a:r>
            <a:r>
              <a:rPr lang="fr-BE" sz="1200" kern="1200" baseline="0" dirty="0" smtClean="0">
                <a:solidFill>
                  <a:schemeClr val="tx1"/>
                </a:solidFill>
                <a:effectLst/>
                <a:latin typeface="+mn-lt"/>
                <a:ea typeface="+mn-ea"/>
                <a:cs typeface="+mn-cs"/>
              </a:rPr>
              <a:t> how to </a:t>
            </a:r>
            <a:r>
              <a:rPr lang="fr-BE" sz="1200" kern="1200" baseline="0" dirty="0" err="1" smtClean="0">
                <a:solidFill>
                  <a:schemeClr val="tx1"/>
                </a:solidFill>
                <a:effectLst/>
                <a:latin typeface="+mn-lt"/>
                <a:ea typeface="+mn-ea"/>
                <a:cs typeface="+mn-cs"/>
              </a:rPr>
              <a:t>produce</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sponges</a:t>
            </a:r>
            <a:r>
              <a:rPr lang="fr-BE" sz="1200" kern="1200" baseline="0" dirty="0" smtClean="0">
                <a:solidFill>
                  <a:schemeClr val="tx1"/>
                </a:solidFill>
                <a:effectLst/>
                <a:latin typeface="+mn-lt"/>
                <a:ea typeface="+mn-ea"/>
                <a:cs typeface="+mn-cs"/>
              </a:rPr>
              <a:t> and </a:t>
            </a:r>
            <a:r>
              <a:rPr lang="fr-BE" sz="1200" kern="1200" baseline="0" dirty="0" err="1" smtClean="0">
                <a:solidFill>
                  <a:schemeClr val="tx1"/>
                </a:solidFill>
                <a:effectLst/>
                <a:latin typeface="+mn-lt"/>
                <a:ea typeface="+mn-ea"/>
                <a:cs typeface="+mn-cs"/>
              </a:rPr>
              <a:t>why</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we</a:t>
            </a:r>
            <a:r>
              <a:rPr lang="fr-BE" sz="1200" kern="1200" baseline="0" dirty="0" smtClean="0">
                <a:solidFill>
                  <a:schemeClr val="tx1"/>
                </a:solidFill>
                <a:effectLst/>
                <a:latin typeface="+mn-lt"/>
                <a:ea typeface="+mn-ea"/>
                <a:cs typeface="+mn-cs"/>
              </a:rPr>
              <a:t> have </a:t>
            </a:r>
            <a:r>
              <a:rPr lang="fr-BE" sz="1200" kern="1200" baseline="0" dirty="0" err="1" smtClean="0">
                <a:solidFill>
                  <a:schemeClr val="tx1"/>
                </a:solidFill>
                <a:effectLst/>
                <a:latin typeface="+mn-lt"/>
                <a:ea typeface="+mn-ea"/>
                <a:cs typeface="+mn-cs"/>
              </a:rPr>
              <a:t>choosen</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this</a:t>
            </a:r>
            <a:r>
              <a:rPr lang="fr-BE" sz="1200" kern="1200" baseline="0" dirty="0" smtClean="0">
                <a:solidFill>
                  <a:schemeClr val="tx1"/>
                </a:solidFill>
                <a:effectLst/>
                <a:latin typeface="+mn-lt"/>
                <a:ea typeface="+mn-ea"/>
                <a:cs typeface="+mn-cs"/>
              </a:rPr>
              <a:t> system. </a:t>
            </a:r>
          </a:p>
          <a:p>
            <a:r>
              <a:rPr lang="fr-BE" sz="1200" kern="1200" baseline="0" dirty="0" smtClean="0">
                <a:solidFill>
                  <a:schemeClr val="tx1"/>
                </a:solidFill>
                <a:effectLst/>
                <a:latin typeface="+mn-lt"/>
                <a:ea typeface="+mn-ea"/>
                <a:cs typeface="+mn-cs"/>
              </a:rPr>
              <a:t/>
            </a:r>
            <a:br>
              <a:rPr lang="fr-BE" sz="1200" kern="1200" baseline="0" dirty="0" smtClean="0">
                <a:solidFill>
                  <a:schemeClr val="tx1"/>
                </a:solidFill>
                <a:effectLst/>
                <a:latin typeface="+mn-lt"/>
                <a:ea typeface="+mn-ea"/>
                <a:cs typeface="+mn-cs"/>
              </a:rPr>
            </a:br>
            <a:r>
              <a:rPr lang="fr-BE" sz="1200" kern="1200" baseline="0" dirty="0" smtClean="0">
                <a:solidFill>
                  <a:schemeClr val="tx1"/>
                </a:solidFill>
                <a:effectLst/>
                <a:latin typeface="+mn-lt"/>
                <a:ea typeface="+mn-ea"/>
                <a:cs typeface="+mn-cs"/>
              </a:rPr>
              <a:t>and </a:t>
            </a:r>
            <a:r>
              <a:rPr lang="fr-BE" sz="1200" kern="1200" baseline="0" dirty="0" err="1" smtClean="0">
                <a:solidFill>
                  <a:schemeClr val="tx1"/>
                </a:solidFill>
                <a:effectLst/>
                <a:latin typeface="+mn-lt"/>
                <a:ea typeface="+mn-ea"/>
                <a:cs typeface="+mn-cs"/>
              </a:rPr>
              <a:t>now</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what</a:t>
            </a:r>
            <a:r>
              <a:rPr lang="fr-BE" sz="1200" kern="1200" baseline="0" dirty="0" smtClean="0">
                <a:solidFill>
                  <a:schemeClr val="tx1"/>
                </a:solidFill>
                <a:effectLst/>
                <a:latin typeface="+mn-lt"/>
                <a:ea typeface="+mn-ea"/>
                <a:cs typeface="+mn-cs"/>
              </a:rPr>
              <a:t> are the </a:t>
            </a:r>
            <a:r>
              <a:rPr lang="fr-BE" sz="1200" kern="1200" baseline="0" dirty="0" err="1" smtClean="0">
                <a:solidFill>
                  <a:schemeClr val="tx1"/>
                </a:solidFill>
                <a:effectLst/>
                <a:latin typeface="+mn-lt"/>
                <a:ea typeface="+mn-ea"/>
                <a:cs typeface="+mn-cs"/>
              </a:rPr>
              <a:t>criteria</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that</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sponges</a:t>
            </a:r>
            <a:r>
              <a:rPr lang="fr-BE" sz="1200" kern="1200" baseline="0" dirty="0" smtClean="0">
                <a:solidFill>
                  <a:schemeClr val="tx1"/>
                </a:solidFill>
                <a:effectLst/>
                <a:latin typeface="+mn-lt"/>
                <a:ea typeface="+mn-ea"/>
                <a:cs typeface="+mn-cs"/>
              </a:rPr>
              <a:t> must </a:t>
            </a:r>
            <a:r>
              <a:rPr lang="fr-BE" sz="1200" kern="1200" baseline="0" dirty="0" err="1" smtClean="0">
                <a:solidFill>
                  <a:schemeClr val="tx1"/>
                </a:solidFill>
                <a:effectLst/>
                <a:latin typeface="+mn-lt"/>
                <a:ea typeface="+mn-ea"/>
                <a:cs typeface="+mn-cs"/>
              </a:rPr>
              <a:t>meet</a:t>
            </a:r>
            <a:r>
              <a:rPr lang="fr-BE" sz="1200" kern="1200" baseline="0" dirty="0" smtClean="0">
                <a:solidFill>
                  <a:schemeClr val="tx1"/>
                </a:solidFill>
                <a:effectLst/>
                <a:latin typeface="+mn-lt"/>
                <a:ea typeface="+mn-ea"/>
                <a:cs typeface="+mn-cs"/>
              </a:rPr>
              <a:t> ? </a:t>
            </a:r>
          </a:p>
          <a:p>
            <a:endParaRPr lang="fr-BE"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adhesion to the vaginal mucosa and rehydration with the little amount of available vaginal fluids to return to hydrogel with an appropriated viscosity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final aim of this study was thus to formulate cellulosic derivatives lyophilized sponges and to characterize them in terms of </a:t>
            </a:r>
            <a:r>
              <a:rPr lang="en-US" sz="1200" kern="1200" dirty="0" err="1" smtClean="0">
                <a:solidFill>
                  <a:schemeClr val="tx1"/>
                </a:solidFill>
                <a:effectLst/>
                <a:latin typeface="+mn-lt"/>
                <a:ea typeface="+mn-ea"/>
                <a:cs typeface="+mn-cs"/>
              </a:rPr>
              <a:t>mucoadhesion</a:t>
            </a:r>
            <a:r>
              <a:rPr lang="en-US" sz="1200" kern="1200" dirty="0" smtClean="0">
                <a:solidFill>
                  <a:schemeClr val="tx1"/>
                </a:solidFill>
                <a:effectLst/>
                <a:latin typeface="+mn-lt"/>
                <a:ea typeface="+mn-ea"/>
                <a:cs typeface="+mn-cs"/>
              </a:rPr>
              <a:t>, rehydration ability and stability. </a:t>
            </a:r>
            <a:endParaRPr lang="fr-BE"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EBB7BD-84BB-E643-B8D2-5505B9766CCE}" type="slidenum">
              <a:rPr lang="fr-FR" smtClean="0"/>
              <a:pP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I will present you the results. </a:t>
            </a:r>
            <a:endParaRPr lang="fr-BE" sz="1200" kern="1200" dirty="0" smtClean="0">
              <a:solidFill>
                <a:schemeClr val="tx1"/>
              </a:solidFill>
              <a:effectLst/>
              <a:latin typeface="+mn-lt"/>
              <a:ea typeface="+mn-ea"/>
              <a:cs typeface="+mn-cs"/>
            </a:endParaRPr>
          </a:p>
          <a:p>
            <a:endParaRPr lang="fr-FR" dirty="0"/>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EBB7BD-84BB-E643-B8D2-5505B9766CCE}" type="slidenum">
              <a:rPr lang="fr-FR" smtClean="0"/>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h</a:t>
            </a:r>
            <a:r>
              <a:rPr lang="en-US" sz="1200" kern="1200" dirty="0" smtClean="0">
                <a:solidFill>
                  <a:schemeClr val="tx1"/>
                </a:solidFill>
                <a:effectLst/>
                <a:latin typeface="+mn-lt"/>
                <a:ea typeface="+mn-ea"/>
                <a:cs typeface="+mn-cs"/>
              </a:rPr>
              <a:t>ydrogels (6 g) are prepared by a homogenous aqueous dispersion of HEC 250M polymer and PEG 400.</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Different compositions have been tested , with different</a:t>
            </a:r>
            <a:r>
              <a:rPr lang="en-US" sz="1200" kern="1200" baseline="0" dirty="0" smtClean="0">
                <a:solidFill>
                  <a:schemeClr val="tx1"/>
                </a:solidFill>
                <a:effectLst/>
                <a:latin typeface="+mn-lt"/>
                <a:ea typeface="+mn-ea"/>
                <a:cs typeface="+mn-cs"/>
              </a:rPr>
              <a:t> amount of polymer and PEG .</a:t>
            </a:r>
          </a:p>
          <a:p>
            <a:r>
              <a:rPr lang="en-US" sz="1200" kern="1200" baseline="0" dirty="0" smtClean="0">
                <a:solidFill>
                  <a:schemeClr val="tx1"/>
                </a:solidFill>
                <a:effectLst/>
                <a:latin typeface="+mn-lt"/>
                <a:ea typeface="+mn-ea"/>
                <a:cs typeface="+mn-cs"/>
              </a:rPr>
              <a:t>PEG is used as a </a:t>
            </a:r>
            <a:r>
              <a:rPr lang="en-US" sz="1200" kern="1200" baseline="0" dirty="0" err="1" smtClean="0">
                <a:solidFill>
                  <a:schemeClr val="tx1"/>
                </a:solidFill>
                <a:effectLst/>
                <a:latin typeface="+mn-lt"/>
                <a:ea typeface="+mn-ea"/>
                <a:cs typeface="+mn-cs"/>
              </a:rPr>
              <a:t>plasiticizer</a:t>
            </a:r>
            <a:r>
              <a:rPr lang="en-US" sz="1200" kern="1200" baseline="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In brief, the polymer is gradually dispersed in water, PEG 400 is added and water is added to obtain 6g of hydrogel.</a:t>
            </a:r>
            <a:br>
              <a:rPr lang="en-US" sz="1200" kern="1200" baseline="0" dirty="0" smtClean="0">
                <a:solidFill>
                  <a:schemeClr val="tx1"/>
                </a:solidFill>
                <a:effectLst/>
                <a:latin typeface="+mn-lt"/>
                <a:ea typeface="+mn-ea"/>
                <a:cs typeface="+mn-cs"/>
              </a:rPr>
            </a:br>
            <a:r>
              <a:rPr lang="en-US" sz="1200" kern="1200" baseline="0" dirty="0" smtClean="0">
                <a:solidFill>
                  <a:schemeClr val="tx1"/>
                </a:solidFill>
                <a:effectLst/>
                <a:latin typeface="+mn-lt"/>
                <a:ea typeface="+mn-ea"/>
                <a:cs typeface="+mn-cs"/>
              </a:rPr>
              <a:t>The </a:t>
            </a:r>
            <a:r>
              <a:rPr lang="en-US" sz="1200" kern="1200" baseline="0" dirty="0" err="1" smtClean="0">
                <a:solidFill>
                  <a:schemeClr val="tx1"/>
                </a:solidFill>
                <a:effectLst/>
                <a:latin typeface="+mn-lt"/>
                <a:ea typeface="+mn-ea"/>
                <a:cs typeface="+mn-cs"/>
              </a:rPr>
              <a:t>homogeneization</a:t>
            </a:r>
            <a:r>
              <a:rPr lang="en-US" sz="1200" kern="1200" baseline="0" dirty="0" smtClean="0">
                <a:solidFill>
                  <a:schemeClr val="tx1"/>
                </a:solidFill>
                <a:effectLst/>
                <a:latin typeface="+mn-lt"/>
                <a:ea typeface="+mn-ea"/>
                <a:cs typeface="+mn-cs"/>
              </a:rPr>
              <a:t> is performed for 3h at room temperature</a:t>
            </a:r>
          </a:p>
          <a:p>
            <a:r>
              <a:rPr lang="en-US" sz="1200" kern="1200" dirty="0" smtClean="0">
                <a:solidFill>
                  <a:schemeClr val="tx1"/>
                </a:solidFill>
                <a:effectLst/>
                <a:latin typeface="+mn-lt"/>
                <a:ea typeface="+mn-ea"/>
                <a:cs typeface="+mn-cs"/>
              </a:rPr>
              <a:t>All the hydrogels are prepared into 4 cm diameter glass containers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homogenous, these hydrogels are lyophilized. </a:t>
            </a:r>
          </a:p>
          <a:p>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that, 3 different conditions of freezing temperatures have been tested </a:t>
            </a:r>
            <a:endParaRPr lang="en-US" sz="1200" kern="1200" dirty="0" smtClean="0">
              <a:solidFill>
                <a:schemeClr val="tx1"/>
              </a:solidFill>
              <a:effectLst/>
              <a:latin typeface="+mn-lt"/>
              <a:ea typeface="+mn-ea"/>
              <a:cs typeface="+mn-cs"/>
            </a:endParaRPr>
          </a:p>
          <a:p>
            <a:r>
              <a:rPr lang="fr-FR" dirty="0" smtClean="0"/>
              <a:t>For</a:t>
            </a:r>
            <a:r>
              <a:rPr lang="fr-FR" baseline="0" dirty="0" smtClean="0"/>
              <a:t> cycle 1, the </a:t>
            </a:r>
            <a:r>
              <a:rPr lang="fr-FR" baseline="0" dirty="0" err="1" smtClean="0"/>
              <a:t>freezing</a:t>
            </a:r>
            <a:r>
              <a:rPr lang="fr-FR" baseline="0" dirty="0" smtClean="0"/>
              <a:t> </a:t>
            </a:r>
            <a:r>
              <a:rPr lang="fr-FR" baseline="0" dirty="0" err="1" smtClean="0"/>
              <a:t>temperature</a:t>
            </a:r>
            <a:r>
              <a:rPr lang="fr-FR" baseline="0" dirty="0" smtClean="0"/>
              <a:t> </a:t>
            </a:r>
            <a:r>
              <a:rPr lang="fr-FR" baseline="0" dirty="0" err="1" smtClean="0"/>
              <a:t>was</a:t>
            </a:r>
            <a:r>
              <a:rPr lang="fr-FR" baseline="0" dirty="0" smtClean="0"/>
              <a:t> -15°C, For the cycle 2 </a:t>
            </a:r>
            <a:r>
              <a:rPr lang="fr-FR" baseline="0" dirty="0" err="1" smtClean="0"/>
              <a:t>it</a:t>
            </a:r>
            <a:r>
              <a:rPr lang="fr-FR" baseline="0" dirty="0" smtClean="0"/>
              <a:t> </a:t>
            </a:r>
            <a:r>
              <a:rPr lang="fr-FR" baseline="0" dirty="0" err="1" smtClean="0"/>
              <a:t>was</a:t>
            </a:r>
            <a:r>
              <a:rPr lang="fr-FR" baseline="0" dirty="0" smtClean="0"/>
              <a:t> -25°C and -35°C for the las one. The </a:t>
            </a:r>
            <a:r>
              <a:rPr lang="fr-FR" baseline="0" dirty="0" err="1" smtClean="0"/>
              <a:t>rest</a:t>
            </a:r>
            <a:r>
              <a:rPr lang="fr-FR" baseline="0" dirty="0" smtClean="0"/>
              <a:t> of the </a:t>
            </a:r>
            <a:r>
              <a:rPr lang="fr-FR" baseline="0" dirty="0" err="1" smtClean="0"/>
              <a:t>lyophization</a:t>
            </a:r>
            <a:r>
              <a:rPr lang="fr-FR" baseline="0" dirty="0" smtClean="0"/>
              <a:t> </a:t>
            </a:r>
            <a:r>
              <a:rPr lang="fr-FR" baseline="0" dirty="0" err="1" smtClean="0"/>
              <a:t>process</a:t>
            </a:r>
            <a:r>
              <a:rPr lang="fr-FR" baseline="0" dirty="0" smtClean="0"/>
              <a:t> </a:t>
            </a:r>
            <a:r>
              <a:rPr lang="fr-FR" baseline="0" dirty="0" err="1" smtClean="0"/>
              <a:t>was</a:t>
            </a:r>
            <a:r>
              <a:rPr lang="fr-FR" baseline="0" dirty="0" smtClean="0"/>
              <a:t> the </a:t>
            </a:r>
            <a:r>
              <a:rPr lang="fr-FR" baseline="0" dirty="0" err="1" smtClean="0"/>
              <a:t>same</a:t>
            </a:r>
            <a:r>
              <a:rPr lang="fr-FR" baseline="0" dirty="0" smtClean="0"/>
              <a:t> for the 3 cycles and the total duration </a:t>
            </a:r>
            <a:r>
              <a:rPr lang="fr-FR" baseline="0" dirty="0" err="1" smtClean="0"/>
              <a:t>ime</a:t>
            </a:r>
            <a:r>
              <a:rPr lang="fr-FR" baseline="0" dirty="0" smtClean="0"/>
              <a:t> </a:t>
            </a:r>
            <a:r>
              <a:rPr lang="fr-FR" baseline="0" dirty="0" err="1" smtClean="0"/>
              <a:t>was</a:t>
            </a:r>
            <a:r>
              <a:rPr lang="fr-FR" baseline="0" dirty="0" smtClean="0"/>
              <a:t> 23h and 30min</a:t>
            </a:r>
            <a:endParaRPr lang="fr-FR" dirty="0"/>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5EBB7BD-84BB-E643-B8D2-5505B9766CCE}"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56440"/>
            <a:ext cx="7848600" cy="1927225"/>
          </a:xfrm>
        </p:spPr>
        <p:txBody>
          <a:bodyPr anchor="b">
            <a:noAutofit/>
          </a:bodyPr>
          <a:lstStyle>
            <a:lvl1pPr algn="ctr">
              <a:defRPr sz="4000" cap="all" baseline="0">
                <a:solidFill>
                  <a:schemeClr val="accent1"/>
                </a:solidFill>
              </a:defRPr>
            </a:lvl1pPr>
          </a:lstStyle>
          <a:p>
            <a:r>
              <a:rPr lang="nl-BE" dirty="0" smtClean="0"/>
              <a:t>Cliquez et modifiez le titre</a:t>
            </a:r>
            <a:endParaRPr lang="en-US" dirty="0"/>
          </a:p>
        </p:txBody>
      </p:sp>
      <p:sp>
        <p:nvSpPr>
          <p:cNvPr id="3" name="Subtitle 2"/>
          <p:cNvSpPr>
            <a:spLocks noGrp="1"/>
          </p:cNvSpPr>
          <p:nvPr>
            <p:ph type="subTitle" idx="1"/>
          </p:nvPr>
        </p:nvSpPr>
        <p:spPr>
          <a:xfrm>
            <a:off x="685800" y="3290040"/>
            <a:ext cx="6400800" cy="1752600"/>
          </a:xfrm>
        </p:spPr>
        <p:txBody>
          <a:bodyPr/>
          <a:lstStyle>
            <a:lvl1pPr marL="0" indent="0" algn="l">
              <a:buNone/>
              <a:defRPr>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err="1" smtClean="0"/>
              <a:t>Cliquez</a:t>
            </a:r>
            <a:r>
              <a:rPr lang="nl-BE" dirty="0" smtClean="0"/>
              <a:t> </a:t>
            </a:r>
            <a:r>
              <a:rPr lang="nl-BE" dirty="0" err="1" smtClean="0"/>
              <a:t>pour</a:t>
            </a:r>
            <a:r>
              <a:rPr lang="nl-BE" dirty="0" smtClean="0"/>
              <a:t> </a:t>
            </a:r>
            <a:r>
              <a:rPr lang="nl-BE" dirty="0" err="1" smtClean="0"/>
              <a:t>modifier</a:t>
            </a:r>
            <a:r>
              <a:rPr lang="nl-BE" dirty="0" smtClean="0"/>
              <a:t> </a:t>
            </a:r>
            <a:r>
              <a:rPr lang="nl-BE" dirty="0" err="1" smtClean="0"/>
              <a:t>le</a:t>
            </a:r>
            <a:r>
              <a:rPr lang="nl-BE" dirty="0" smtClean="0"/>
              <a:t> </a:t>
            </a:r>
            <a:r>
              <a:rPr lang="nl-BE" dirty="0" err="1" smtClean="0"/>
              <a:t>style</a:t>
            </a:r>
            <a:r>
              <a:rPr lang="nl-BE" dirty="0" smtClean="0"/>
              <a:t> des </a:t>
            </a:r>
            <a:r>
              <a:rPr lang="nl-BE" dirty="0" err="1" smtClean="0"/>
              <a:t>sous-titres</a:t>
            </a:r>
            <a:r>
              <a:rPr lang="nl-BE" dirty="0" smtClean="0"/>
              <a:t> du </a:t>
            </a:r>
            <a:r>
              <a:rPr lang="nl-BE" dirty="0" err="1" smtClean="0"/>
              <a:t>masque</a:t>
            </a:r>
            <a:endParaRPr lang="en-US" dirty="0"/>
          </a:p>
        </p:txBody>
      </p:sp>
    </p:spTree>
    <p:extLst>
      <p:ext uri="{BB962C8B-B14F-4D97-AF65-F5344CB8AC3E}">
        <p14:creationId xmlns:p14="http://schemas.microsoft.com/office/powerpoint/2010/main" val="2765241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pic>
        <p:nvPicPr>
          <p:cNvPr id="10"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851" y="6011855"/>
            <a:ext cx="1339736" cy="71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559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nl-BE" smtClean="0"/>
              <a:t>Cliquez et modifiez le titre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dirty="0"/>
          </a:p>
        </p:txBody>
      </p:sp>
      <p:pic>
        <p:nvPicPr>
          <p:cNvPr id="10"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851" y="6011855"/>
            <a:ext cx="1339736" cy="71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333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2770" name="Picture 2"/>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0" y="727200"/>
            <a:ext cx="4512469" cy="395288"/>
          </a:xfrm>
          <a:prstGeom prst="rect">
            <a:avLst/>
          </a:prstGeom>
          <a:noFill/>
          <a:ln w="9525">
            <a:noFill/>
            <a:miter lim="800000"/>
            <a:headEnd/>
            <a:tailEnd/>
          </a:ln>
          <a:effectLst/>
        </p:spPr>
      </p:pic>
      <p:sp>
        <p:nvSpPr>
          <p:cNvPr id="3" name="Content Placeholder 2"/>
          <p:cNvSpPr>
            <a:spLocks noGrp="1"/>
          </p:cNvSpPr>
          <p:nvPr>
            <p:ph idx="1"/>
          </p:nvPr>
        </p:nvSpPr>
        <p:spPr>
          <a:xfrm>
            <a:off x="272185" y="1405138"/>
            <a:ext cx="8229600" cy="5338182"/>
          </a:xfrm>
        </p:spPr>
        <p:txBody>
          <a:bodyPr/>
          <a:lstStyle>
            <a:lvl1pPr>
              <a:buClr>
                <a:schemeClr val="accent4"/>
              </a:buClr>
              <a:buSzPct val="70000"/>
              <a:buFontTx/>
              <a:buChar char="▲"/>
              <a:defRPr sz="2000">
                <a:solidFill>
                  <a:schemeClr val="tx2"/>
                </a:solidFill>
              </a:defRPr>
            </a:lvl1pPr>
            <a:lvl2pPr>
              <a:buClr>
                <a:schemeClr val="accent4"/>
              </a:buClr>
              <a:buSzPct val="70000"/>
              <a:buFontTx/>
              <a:buChar char="▲"/>
              <a:defRPr sz="1800">
                <a:solidFill>
                  <a:schemeClr val="tx2"/>
                </a:solidFill>
              </a:defRPr>
            </a:lvl2pPr>
            <a:lvl3pPr>
              <a:buClr>
                <a:schemeClr val="accent4"/>
              </a:buClr>
              <a:buSzPct val="70000"/>
              <a:buFontTx/>
              <a:buChar char="▲"/>
              <a:defRPr sz="1600">
                <a:solidFill>
                  <a:schemeClr val="tx2"/>
                </a:solidFill>
              </a:defRPr>
            </a:lvl3pPr>
            <a:lvl4pPr>
              <a:buClr>
                <a:schemeClr val="accent4"/>
              </a:buClr>
              <a:buSzPct val="70000"/>
              <a:buFontTx/>
              <a:buChar char="▲"/>
              <a:defRPr sz="1400">
                <a:solidFill>
                  <a:schemeClr val="tx2"/>
                </a:solidFill>
              </a:defRPr>
            </a:lvl4pPr>
            <a:lvl5pPr>
              <a:buClr>
                <a:schemeClr val="accent4"/>
              </a:buClr>
              <a:buSzPct val="70000"/>
              <a:buFontTx/>
              <a:buChar char="▲"/>
              <a:defRPr sz="1200">
                <a:solidFill>
                  <a:schemeClr val="tx2"/>
                </a:solidFill>
              </a:defRPr>
            </a:lvl5pPr>
          </a:lstStyle>
          <a:p>
            <a:pPr lvl="0"/>
            <a:r>
              <a:rPr lang="nl-BE" dirty="0" err="1" smtClean="0"/>
              <a:t>Cliquez</a:t>
            </a:r>
            <a:r>
              <a:rPr lang="nl-BE" dirty="0" smtClean="0"/>
              <a:t> </a:t>
            </a:r>
            <a:r>
              <a:rPr lang="nl-BE" dirty="0" err="1" smtClean="0"/>
              <a:t>pour</a:t>
            </a:r>
            <a:r>
              <a:rPr lang="nl-BE" dirty="0" smtClean="0"/>
              <a:t> </a:t>
            </a:r>
            <a:r>
              <a:rPr lang="nl-BE" dirty="0" err="1" smtClean="0"/>
              <a:t>modifier</a:t>
            </a:r>
            <a:r>
              <a:rPr lang="nl-BE" dirty="0" smtClean="0"/>
              <a:t> les </a:t>
            </a:r>
            <a:r>
              <a:rPr lang="nl-BE" dirty="0" err="1" smtClean="0"/>
              <a:t>styles</a:t>
            </a:r>
            <a:r>
              <a:rPr lang="nl-BE" dirty="0" smtClean="0"/>
              <a:t> du </a:t>
            </a:r>
            <a:r>
              <a:rPr lang="nl-BE" dirty="0" err="1" smtClean="0"/>
              <a:t>texte</a:t>
            </a:r>
            <a:r>
              <a:rPr lang="nl-BE" dirty="0" smtClean="0"/>
              <a:t> du </a:t>
            </a:r>
            <a:r>
              <a:rPr lang="nl-BE" dirty="0" err="1" smtClean="0"/>
              <a:t>masque</a:t>
            </a:r>
            <a:endParaRPr lang="nl-BE" dirty="0" smtClean="0"/>
          </a:p>
          <a:p>
            <a:pPr lvl="1"/>
            <a:r>
              <a:rPr lang="nl-BE" dirty="0" err="1" smtClean="0"/>
              <a:t>Deuxième</a:t>
            </a:r>
            <a:r>
              <a:rPr lang="nl-BE" dirty="0" smtClean="0"/>
              <a:t> niveau</a:t>
            </a:r>
          </a:p>
          <a:p>
            <a:pPr lvl="2"/>
            <a:r>
              <a:rPr lang="nl-BE" dirty="0" err="1" smtClean="0"/>
              <a:t>Troisième</a:t>
            </a:r>
            <a:r>
              <a:rPr lang="nl-BE" dirty="0" smtClean="0"/>
              <a:t> niveau</a:t>
            </a:r>
          </a:p>
          <a:p>
            <a:pPr lvl="3"/>
            <a:r>
              <a:rPr lang="nl-BE" dirty="0" err="1" smtClean="0"/>
              <a:t>Quatrième</a:t>
            </a:r>
            <a:r>
              <a:rPr lang="nl-BE" dirty="0" smtClean="0"/>
              <a:t> niveau</a:t>
            </a:r>
          </a:p>
          <a:p>
            <a:pPr lvl="4"/>
            <a:r>
              <a:rPr lang="nl-BE" dirty="0" err="1" smtClean="0"/>
              <a:t>Cinquième</a:t>
            </a:r>
            <a:r>
              <a:rPr lang="nl-BE" dirty="0" smtClean="0"/>
              <a:t> niveau</a:t>
            </a:r>
            <a:endParaRPr lang="en-US" dirty="0"/>
          </a:p>
        </p:txBody>
      </p:sp>
      <p:sp>
        <p:nvSpPr>
          <p:cNvPr id="2" name="Title 1"/>
          <p:cNvSpPr>
            <a:spLocks noGrp="1"/>
          </p:cNvSpPr>
          <p:nvPr>
            <p:ph type="title"/>
          </p:nvPr>
        </p:nvSpPr>
        <p:spPr>
          <a:xfrm>
            <a:off x="286374" y="426990"/>
            <a:ext cx="8229600" cy="990600"/>
          </a:xfrm>
        </p:spPr>
        <p:txBody>
          <a:bodyPr>
            <a:normAutofit/>
          </a:bodyPr>
          <a:lstStyle>
            <a:lvl1pPr>
              <a:defRPr sz="1800">
                <a:solidFill>
                  <a:srgbClr val="ECD499"/>
                </a:solidFill>
              </a:defRPr>
            </a:lvl1pPr>
          </a:lstStyle>
          <a:p>
            <a:r>
              <a:rPr lang="nl-BE" dirty="0" err="1" smtClean="0"/>
              <a:t>Cliquez</a:t>
            </a:r>
            <a:r>
              <a:rPr lang="nl-BE" dirty="0" smtClean="0"/>
              <a:t> et </a:t>
            </a:r>
            <a:r>
              <a:rPr lang="nl-BE" dirty="0" err="1" smtClean="0"/>
              <a:t>modifiez</a:t>
            </a:r>
            <a:r>
              <a:rPr lang="nl-BE" dirty="0" smtClean="0"/>
              <a:t> </a:t>
            </a:r>
            <a:r>
              <a:rPr lang="nl-BE" dirty="0" err="1" smtClean="0"/>
              <a:t>le</a:t>
            </a:r>
            <a:r>
              <a:rPr lang="nl-BE" dirty="0" smtClean="0"/>
              <a:t> </a:t>
            </a:r>
            <a:r>
              <a:rPr lang="nl-BE" dirty="0" err="1" smtClean="0"/>
              <a:t>titre</a:t>
            </a:r>
            <a:endParaRPr lang="en-US" dirty="0"/>
          </a:p>
        </p:txBody>
      </p:sp>
      <p:pic>
        <p:nvPicPr>
          <p:cNvPr id="32772" name="Picture 4"/>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7621524" y="5937504"/>
            <a:ext cx="1522476" cy="920496"/>
          </a:xfrm>
          <a:prstGeom prst="rect">
            <a:avLst/>
          </a:prstGeom>
          <a:noFill/>
          <a:ln w="9525">
            <a:noFill/>
            <a:miter lim="800000"/>
            <a:headEnd/>
            <a:tailEnd/>
          </a:ln>
          <a:effectLst/>
        </p:spPr>
      </p:pic>
      <p:sp>
        <p:nvSpPr>
          <p:cNvPr id="13" name="Espace réservé du numéro de diapositive 12"/>
          <p:cNvSpPr>
            <a:spLocks noGrp="1"/>
          </p:cNvSpPr>
          <p:nvPr>
            <p:ph type="sldNum" sz="quarter" idx="10"/>
          </p:nvPr>
        </p:nvSpPr>
        <p:spPr>
          <a:xfrm>
            <a:off x="8229601" y="6492875"/>
            <a:ext cx="882125" cy="365125"/>
          </a:xfrm>
        </p:spPr>
        <p:txBody>
          <a:bodyPr/>
          <a:lstStyle>
            <a:lvl1pPr>
              <a:defRPr sz="2000">
                <a:latin typeface="+mj-lt"/>
              </a:defRPr>
            </a:lvl1pPr>
          </a:lstStyle>
          <a:p>
            <a:fld id="{B32B2178-8F0E-445F-910C-776E3AC49E6D}" type="slidenum">
              <a:rPr lang="fr-FR" smtClean="0"/>
              <a:pPr/>
              <a:t>‹N°›</a:t>
            </a:fld>
            <a:endParaRPr lang="fr-FR" dirty="0"/>
          </a:p>
        </p:txBody>
      </p:sp>
    </p:spTree>
    <p:extLst>
      <p:ext uri="{BB962C8B-B14F-4D97-AF65-F5344CB8AC3E}">
        <p14:creationId xmlns:p14="http://schemas.microsoft.com/office/powerpoint/2010/main" val="2521345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tête de section">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sp>
        <p:nvSpPr>
          <p:cNvPr id="18" name="ZoneTexte 17"/>
          <p:cNvSpPr txBox="1"/>
          <p:nvPr userDrawn="1"/>
        </p:nvSpPr>
        <p:spPr>
          <a:xfrm>
            <a:off x="4772025" y="3840163"/>
            <a:ext cx="4171950" cy="584775"/>
          </a:xfrm>
          <a:prstGeom prst="rect">
            <a:avLst/>
          </a:prstGeom>
          <a:noFill/>
        </p:spPr>
        <p:txBody>
          <a:bodyPr wrap="square" rtlCol="0" anchor="ctr">
            <a:spAutoFit/>
          </a:bodyPr>
          <a:lstStyle/>
          <a:p>
            <a:pPr>
              <a:buClr>
                <a:schemeClr val="accent4"/>
              </a:buClr>
              <a:buFontTx/>
              <a:buChar char="▲"/>
            </a:pPr>
            <a:r>
              <a:rPr lang="fr-BE" sz="3200" dirty="0" smtClean="0">
                <a:latin typeface="+mj-lt"/>
              </a:rPr>
              <a:t> </a:t>
            </a:r>
            <a:endParaRPr lang="fr-FR" sz="3600" dirty="0">
              <a:latin typeface="+mj-lt"/>
            </a:endParaRPr>
          </a:p>
        </p:txBody>
      </p:sp>
      <p:pic>
        <p:nvPicPr>
          <p:cNvPr id="31745" name="Picture 1"/>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5812155" y="0"/>
            <a:ext cx="3331845" cy="2100263"/>
          </a:xfrm>
          <a:prstGeom prst="rect">
            <a:avLst/>
          </a:prstGeom>
          <a:noFill/>
          <a:ln w="9525">
            <a:noFill/>
            <a:miter lim="800000"/>
            <a:headEnd/>
            <a:tailEnd/>
          </a:ln>
          <a:effectLst/>
        </p:spPr>
      </p:pic>
      <p:cxnSp>
        <p:nvCxnSpPr>
          <p:cNvPr id="17" name="Connecteur droit 16"/>
          <p:cNvCxnSpPr/>
          <p:nvPr userDrawn="1"/>
        </p:nvCxnSpPr>
        <p:spPr>
          <a:xfrm>
            <a:off x="5372100" y="3840163"/>
            <a:ext cx="3571875"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a:off x="5372100" y="4457919"/>
            <a:ext cx="3571875"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Espace réservé du texte 22"/>
          <p:cNvSpPr>
            <a:spLocks noGrp="1"/>
          </p:cNvSpPr>
          <p:nvPr>
            <p:ph type="body" sz="quarter" idx="10" hasCustomPrompt="1"/>
          </p:nvPr>
        </p:nvSpPr>
        <p:spPr>
          <a:xfrm>
            <a:off x="5372100" y="3841750"/>
            <a:ext cx="3571875" cy="582613"/>
          </a:xfrm>
        </p:spPr>
        <p:txBody>
          <a:bodyPr/>
          <a:lstStyle>
            <a:lvl1pPr>
              <a:buNone/>
              <a:defRPr sz="3200"/>
            </a:lvl1pPr>
            <a:lvl2pPr>
              <a:defRPr sz="3200"/>
            </a:lvl2pPr>
            <a:lvl3pPr>
              <a:defRPr sz="3200"/>
            </a:lvl3pPr>
            <a:lvl4pPr>
              <a:defRPr sz="3200"/>
            </a:lvl4pPr>
            <a:lvl5pPr>
              <a:defRPr sz="3200"/>
            </a:lvl5pPr>
          </a:lstStyle>
          <a:p>
            <a:pPr lvl="0"/>
            <a:r>
              <a:rPr lang="fr-FR" dirty="0" smtClean="0"/>
              <a:t>CLIQUEZ POU</a:t>
            </a:r>
            <a:endParaRPr lang="fr-FR" dirty="0"/>
          </a:p>
        </p:txBody>
      </p:sp>
    </p:spTree>
    <p:extLst>
      <p:ext uri="{BB962C8B-B14F-4D97-AF65-F5344CB8AC3E}">
        <p14:creationId xmlns:p14="http://schemas.microsoft.com/office/powerpoint/2010/main" val="3399971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nl-BE" dirty="0" smtClean="0"/>
              <a:t>Cliquez pour modifier les styles du texte du masque</a:t>
            </a:r>
          </a:p>
          <a:p>
            <a:pPr lvl="1"/>
            <a:r>
              <a:rPr lang="nl-BE" dirty="0" smtClean="0"/>
              <a:t>Deuxième niveau</a:t>
            </a:r>
          </a:p>
          <a:p>
            <a:pPr lvl="2"/>
            <a:r>
              <a:rPr lang="nl-BE" dirty="0" smtClean="0"/>
              <a:t>Troisième niveau</a:t>
            </a:r>
          </a:p>
          <a:p>
            <a:pPr lvl="3"/>
            <a:r>
              <a:rPr lang="nl-BE" dirty="0" smtClean="0"/>
              <a:t>Quatrième niveau</a:t>
            </a:r>
          </a:p>
          <a:p>
            <a:pPr lvl="4"/>
            <a:r>
              <a:rPr lang="nl-BE" dirty="0" smtClean="0"/>
              <a:t>Cinquième niveau</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nl-BE" dirty="0" smtClean="0"/>
              <a:t>Cliquez pour modifier les styles du texte du masque</a:t>
            </a:r>
          </a:p>
          <a:p>
            <a:pPr lvl="1"/>
            <a:r>
              <a:rPr lang="nl-BE" dirty="0" smtClean="0"/>
              <a:t>Deuxième niveau</a:t>
            </a:r>
          </a:p>
          <a:p>
            <a:pPr lvl="2"/>
            <a:r>
              <a:rPr lang="nl-BE" dirty="0" smtClean="0"/>
              <a:t>Troisième niveau</a:t>
            </a:r>
          </a:p>
          <a:p>
            <a:pPr lvl="3"/>
            <a:r>
              <a:rPr lang="nl-BE" dirty="0" smtClean="0"/>
              <a:t>Quatrième niveau</a:t>
            </a:r>
          </a:p>
          <a:p>
            <a:pPr lvl="4"/>
            <a:r>
              <a:rPr lang="nl-BE" dirty="0" smtClean="0"/>
              <a:t>Cinquième niveau</a:t>
            </a:r>
            <a:endParaRPr lang="en-US" dirty="0"/>
          </a:p>
        </p:txBody>
      </p:sp>
      <p:pic>
        <p:nvPicPr>
          <p:cNvPr id="12"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851" y="6011855"/>
            <a:ext cx="1339736" cy="71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439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cxnSp>
        <p:nvCxnSpPr>
          <p:cNvPr id="7" name="Straight Connector 10"/>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nl-BE" smtClean="0"/>
              <a:t>Cliquez et modifiez le titre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dirty="0"/>
          </a:p>
        </p:txBody>
      </p:sp>
      <p:pic>
        <p:nvPicPr>
          <p:cNvPr id="15"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851" y="6011855"/>
            <a:ext cx="1339736" cy="71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95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lang="en-US"/>
          </a:p>
        </p:txBody>
      </p:sp>
      <p:pic>
        <p:nvPicPr>
          <p:cNvPr id="9"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851" y="6011855"/>
            <a:ext cx="1339736" cy="71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878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8"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851" y="6011855"/>
            <a:ext cx="1339736" cy="71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442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cxnSp>
        <p:nvCxnSpPr>
          <p:cNvPr id="5" name="Straight Connector 8"/>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nl-BE" smtClean="0"/>
              <a:t>Cliquez et modifiez le titre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pic>
        <p:nvPicPr>
          <p:cNvPr id="12"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851" y="6011855"/>
            <a:ext cx="1339736" cy="71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842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nl-BE" smtClean="0"/>
              <a:t>Cliquez et modifiez le titre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BE" noProof="0" smtClean="0"/>
              <a:t>Faire glisser l'image vers l'espace réservé ou cliquer sur l'icône pour l'ajouter</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pic>
        <p:nvPicPr>
          <p:cNvPr id="11"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851" y="6011855"/>
            <a:ext cx="1339736" cy="71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987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mt="22000"/>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2625"/>
            <a:ext cx="8229600" cy="990600"/>
          </a:xfrm>
          <a:prstGeom prst="rect">
            <a:avLst/>
          </a:prstGeom>
        </p:spPr>
        <p:txBody>
          <a:bodyPr vert="horz" lIns="91440" tIns="45720" rIns="91440" bIns="45720" rtlCol="0" anchor="ctr">
            <a:normAutofit/>
          </a:bodyPr>
          <a:lstStyle/>
          <a:p>
            <a:r>
              <a:rPr lang="nl-BE" dirty="0" err="1" smtClean="0"/>
              <a:t>Cliquez</a:t>
            </a:r>
            <a:r>
              <a:rPr lang="nl-BE" dirty="0" smtClean="0"/>
              <a:t> et </a:t>
            </a:r>
            <a:r>
              <a:rPr lang="nl-BE" dirty="0" err="1" smtClean="0"/>
              <a:t>modifiez</a:t>
            </a:r>
            <a:r>
              <a:rPr lang="nl-BE" dirty="0" smtClean="0"/>
              <a:t> </a:t>
            </a:r>
            <a:r>
              <a:rPr lang="nl-BE" dirty="0" err="1" smtClean="0"/>
              <a:t>le</a:t>
            </a:r>
            <a:r>
              <a:rPr lang="nl-BE" dirty="0" smtClean="0"/>
              <a:t> </a:t>
            </a:r>
            <a:r>
              <a:rPr lang="nl-BE" dirty="0" err="1" smtClean="0"/>
              <a:t>titre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BE" dirty="0" err="1"/>
              <a:t>Cliquez</a:t>
            </a:r>
            <a:r>
              <a:rPr lang="nl-BE" dirty="0"/>
              <a:t> </a:t>
            </a:r>
            <a:r>
              <a:rPr lang="nl-BE" dirty="0" err="1"/>
              <a:t>pour</a:t>
            </a:r>
            <a:r>
              <a:rPr lang="nl-BE" dirty="0"/>
              <a:t> </a:t>
            </a:r>
            <a:r>
              <a:rPr lang="nl-BE" dirty="0" err="1"/>
              <a:t>modifier</a:t>
            </a:r>
            <a:r>
              <a:rPr lang="nl-BE" dirty="0"/>
              <a:t> les </a:t>
            </a:r>
            <a:r>
              <a:rPr lang="nl-BE" dirty="0" err="1"/>
              <a:t>styles</a:t>
            </a:r>
            <a:r>
              <a:rPr lang="nl-BE" dirty="0"/>
              <a:t> du </a:t>
            </a:r>
            <a:r>
              <a:rPr lang="nl-BE" dirty="0" err="1"/>
              <a:t>texte</a:t>
            </a:r>
            <a:r>
              <a:rPr lang="nl-BE" dirty="0"/>
              <a:t> du </a:t>
            </a:r>
            <a:r>
              <a:rPr lang="nl-BE" dirty="0" err="1"/>
              <a:t>masque</a:t>
            </a:r>
            <a:endParaRPr lang="nl-BE" dirty="0"/>
          </a:p>
          <a:p>
            <a:pPr lvl="1"/>
            <a:r>
              <a:rPr lang="nl-BE" dirty="0" err="1"/>
              <a:t>Deuxième</a:t>
            </a:r>
            <a:r>
              <a:rPr lang="nl-BE" dirty="0"/>
              <a:t> niveau</a:t>
            </a:r>
          </a:p>
          <a:p>
            <a:pPr lvl="2"/>
            <a:r>
              <a:rPr lang="nl-BE" dirty="0" err="1"/>
              <a:t>Troisième</a:t>
            </a:r>
            <a:r>
              <a:rPr lang="nl-BE" dirty="0"/>
              <a:t> niveau</a:t>
            </a:r>
          </a:p>
          <a:p>
            <a:pPr lvl="3"/>
            <a:r>
              <a:rPr lang="nl-BE" dirty="0" err="1"/>
              <a:t>Quatrième</a:t>
            </a:r>
            <a:r>
              <a:rPr lang="nl-BE" dirty="0"/>
              <a:t> niveau</a:t>
            </a:r>
          </a:p>
          <a:p>
            <a:pPr lvl="4"/>
            <a:r>
              <a:rPr lang="nl-BE" dirty="0" err="1"/>
              <a:t>Cinquième</a:t>
            </a:r>
            <a:r>
              <a:rPr lang="nl-BE" dirty="0"/>
              <a:t> niveau</a:t>
            </a:r>
            <a:endParaRPr lang="en-US"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2B2178-8F0E-445F-910C-776E3AC49E6D}"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747" r:id="rId1"/>
    <p:sldLayoutId id="2147483740" r:id="rId2"/>
    <p:sldLayoutId id="2147483748" r:id="rId3"/>
    <p:sldLayoutId id="2147483741" r:id="rId4"/>
    <p:sldLayoutId id="2147483749" r:id="rId5"/>
    <p:sldLayoutId id="2147483742" r:id="rId6"/>
    <p:sldLayoutId id="2147483743" r:id="rId7"/>
    <p:sldLayoutId id="2147483750" r:id="rId8"/>
    <p:sldLayoutId id="2147483744" r:id="rId9"/>
    <p:sldLayoutId id="2147483745" r:id="rId10"/>
    <p:sldLayoutId id="2147483746" r:id="rId11"/>
  </p:sldLayoutIdLst>
  <p:hf hdr="0" ftr="0" dt="0"/>
  <p:txStyles>
    <p:titleStyle>
      <a:lvl1pPr algn="l" rtl="0" eaLnBrk="1" fontAlgn="base" hangingPunct="1">
        <a:spcBef>
          <a:spcPct val="0"/>
        </a:spcBef>
        <a:spcAft>
          <a:spcPct val="0"/>
        </a:spcAft>
        <a:defRPr sz="3200" kern="1200" spc="-1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p:titleStyle>
    <p:bodyStyle>
      <a:lvl1pPr marL="182563" indent="-182563" algn="l" rtl="0" eaLnBrk="1" fontAlgn="base" hangingPunct="1">
        <a:spcBef>
          <a:spcPct val="20000"/>
        </a:spcBef>
        <a:spcAft>
          <a:spcPct val="0"/>
        </a:spcAft>
        <a:buClr>
          <a:schemeClr val="accent2"/>
        </a:buClr>
        <a:buSzPct val="85000"/>
        <a:buFont typeface="Arial" charset="0"/>
        <a:buChar char="•"/>
        <a:defRPr sz="2400" kern="1200">
          <a:solidFill>
            <a:schemeClr val="tx2"/>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2"/>
        </a:buClr>
        <a:buSzPct val="85000"/>
        <a:buFont typeface="Arial" charset="0"/>
        <a:buChar char="•"/>
        <a:defRPr sz="2000" kern="1200">
          <a:solidFill>
            <a:schemeClr val="tx2"/>
          </a:solidFill>
          <a:latin typeface="+mn-lt"/>
          <a:ea typeface="ＭＳ Ｐゴシック" charset="0"/>
          <a:cs typeface="+mn-cs"/>
        </a:defRPr>
      </a:lvl2pPr>
      <a:lvl3pPr marL="730250" indent="-182563" algn="l" rtl="0" eaLnBrk="1" fontAlgn="base" hangingPunct="1">
        <a:spcBef>
          <a:spcPct val="20000"/>
        </a:spcBef>
        <a:spcAft>
          <a:spcPct val="0"/>
        </a:spcAft>
        <a:buClr>
          <a:schemeClr val="accent2"/>
        </a:buClr>
        <a:buSzPct val="90000"/>
        <a:buFont typeface="Arial" charset="0"/>
        <a:buChar char="•"/>
        <a:defRPr kern="1200">
          <a:solidFill>
            <a:schemeClr val="tx2"/>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2"/>
        </a:buClr>
        <a:buFont typeface="Arial" charset="0"/>
        <a:buChar char="•"/>
        <a:defRPr sz="1600" kern="1200">
          <a:solidFill>
            <a:schemeClr val="tx2"/>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2"/>
        </a:buClr>
        <a:buSzPct val="100000"/>
        <a:buFont typeface="Arial" charset="0"/>
        <a:buChar char="•"/>
        <a:defRPr sz="1400" kern="1200">
          <a:solidFill>
            <a:schemeClr val="tx2"/>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4.xml"/><Relationship Id="rId16"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tiff"/></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3609970"/>
            <a:ext cx="4811667" cy="395288"/>
          </a:xfrm>
          <a:prstGeom prst="rect">
            <a:avLst/>
          </a:prstGeom>
          <a:noFill/>
          <a:ln w="9525">
            <a:noFill/>
            <a:miter lim="800000"/>
            <a:headEnd/>
            <a:tailEnd/>
          </a:ln>
          <a:effectLst/>
        </p:spPr>
      </p:pic>
      <p:sp>
        <p:nvSpPr>
          <p:cNvPr id="2" name="Titre 1"/>
          <p:cNvSpPr>
            <a:spLocks noGrp="1"/>
          </p:cNvSpPr>
          <p:nvPr>
            <p:ph type="ctrTitle"/>
          </p:nvPr>
        </p:nvSpPr>
        <p:spPr>
          <a:xfrm>
            <a:off x="382947" y="1354974"/>
            <a:ext cx="8419605" cy="1465559"/>
          </a:xfrm>
        </p:spPr>
        <p:txBody>
          <a:bodyPr/>
          <a:lstStyle/>
          <a:p>
            <a:r>
              <a:rPr lang="fr-BE" sz="2400" b="1" noProof="0" dirty="0" smtClean="0"/>
              <a:t/>
            </a:r>
            <a:br>
              <a:rPr lang="fr-BE" sz="2400" b="1" noProof="0" dirty="0" smtClean="0"/>
            </a:br>
            <a:r>
              <a:rPr lang="fr-BE" sz="2400" b="1" noProof="0" dirty="0" smtClean="0"/>
              <a:t/>
            </a:r>
            <a:br>
              <a:rPr lang="fr-BE" sz="2400" b="1" noProof="0" dirty="0" smtClean="0"/>
            </a:br>
            <a:r>
              <a:rPr lang="fr-BE" sz="2400" b="1" noProof="0" dirty="0" smtClean="0"/>
              <a:t/>
            </a:r>
            <a:br>
              <a:rPr lang="fr-BE" sz="2400" b="1" noProof="0" dirty="0" smtClean="0"/>
            </a:br>
            <a:r>
              <a:rPr lang="fr-BE" sz="2000" b="1" noProof="0" dirty="0" smtClean="0"/>
              <a:t/>
            </a:r>
            <a:br>
              <a:rPr lang="fr-BE" sz="2000" b="1" noProof="0" dirty="0" smtClean="0"/>
            </a:br>
            <a:r>
              <a:rPr lang="fr-BE" sz="2000" b="1" noProof="0" dirty="0" smtClean="0"/>
              <a:t/>
            </a:r>
            <a:br>
              <a:rPr lang="fr-BE" sz="2000" b="1" noProof="0" dirty="0" smtClean="0"/>
            </a:br>
            <a:r>
              <a:rPr lang="fr-BE" sz="2000" b="1" noProof="0" dirty="0" smtClean="0"/>
              <a:t/>
            </a:r>
            <a:br>
              <a:rPr lang="fr-BE" sz="2000" b="1" noProof="0" dirty="0" smtClean="0"/>
            </a:br>
            <a:r>
              <a:rPr lang="fr-BE" sz="2000" b="1" noProof="0" dirty="0" smtClean="0"/>
              <a:t/>
            </a:r>
            <a:br>
              <a:rPr lang="fr-BE" sz="2000" b="1" noProof="0" dirty="0" smtClean="0"/>
            </a:br>
            <a:r>
              <a:rPr lang="fr-BE" sz="2000" b="1" noProof="0" dirty="0" smtClean="0"/>
              <a:t/>
            </a:r>
            <a:br>
              <a:rPr lang="fr-BE" sz="2000" b="1" noProof="0" dirty="0" smtClean="0"/>
            </a:br>
            <a:r>
              <a:rPr lang="fr-BE" sz="2000" noProof="0" dirty="0" smtClean="0"/>
              <a:t/>
            </a:r>
            <a:br>
              <a:rPr lang="fr-BE" sz="2000" noProof="0" dirty="0" smtClean="0"/>
            </a:br>
            <a:r>
              <a:rPr lang="en-US" sz="2400" dirty="0" smtClean="0"/>
              <a:t>MUCOADHESIVE HYDROXYETHYL-CELLULOSE SPONGES AS DELIVERY SYSTEM FOR VAGINAL APPLICATION</a:t>
            </a:r>
            <a:r>
              <a:rPr lang="fr-BE" sz="4800" noProof="0" dirty="0" smtClean="0"/>
              <a:t/>
            </a:r>
            <a:br>
              <a:rPr lang="fr-BE" sz="4800" noProof="0" dirty="0" smtClean="0"/>
            </a:br>
            <a:endParaRPr lang="fr-BE" noProof="0" dirty="0"/>
          </a:p>
        </p:txBody>
      </p:sp>
      <p:sp>
        <p:nvSpPr>
          <p:cNvPr id="3" name="Sous-titre 2"/>
          <p:cNvSpPr>
            <a:spLocks noGrp="1"/>
          </p:cNvSpPr>
          <p:nvPr>
            <p:ph type="subTitle" idx="1"/>
          </p:nvPr>
        </p:nvSpPr>
        <p:spPr>
          <a:xfrm>
            <a:off x="685800" y="3597759"/>
            <a:ext cx="7699248" cy="2305050"/>
          </a:xfrm>
        </p:spPr>
        <p:txBody>
          <a:bodyPr/>
          <a:lstStyle/>
          <a:p>
            <a:r>
              <a:rPr lang="fr-BE" sz="2000" noProof="0" dirty="0" smtClean="0">
                <a:solidFill>
                  <a:srgbClr val="ECD499"/>
                </a:solidFill>
              </a:rPr>
              <a:t>Tania </a:t>
            </a:r>
            <a:r>
              <a:rPr lang="fr-BE" sz="2000" noProof="0" dirty="0" err="1" smtClean="0">
                <a:solidFill>
                  <a:srgbClr val="ECD499"/>
                </a:solidFill>
              </a:rPr>
              <a:t>Furst</a:t>
            </a:r>
            <a:r>
              <a:rPr lang="fr-BE" sz="2000" noProof="0" dirty="0" smtClean="0">
                <a:solidFill>
                  <a:srgbClr val="ECD499"/>
                </a:solidFill>
              </a:rPr>
              <a:t>- PhD </a:t>
            </a:r>
            <a:r>
              <a:rPr lang="fr-BE" sz="2000" noProof="0" dirty="0" err="1" smtClean="0">
                <a:solidFill>
                  <a:srgbClr val="ECD499"/>
                </a:solidFill>
              </a:rPr>
              <a:t>student</a:t>
            </a:r>
            <a:endParaRPr lang="fr-BE" sz="2000" noProof="0" dirty="0" smtClean="0">
              <a:solidFill>
                <a:srgbClr val="ECD499"/>
              </a:solidFill>
            </a:endParaRPr>
          </a:p>
          <a:p>
            <a:pPr>
              <a:lnSpc>
                <a:spcPct val="80000"/>
              </a:lnSpc>
            </a:pPr>
            <a:endParaRPr lang="fr-BE" sz="1400" dirty="0">
              <a:solidFill>
                <a:schemeClr val="accent1"/>
              </a:solidFill>
            </a:endParaRPr>
          </a:p>
          <a:p>
            <a:pPr>
              <a:lnSpc>
                <a:spcPct val="80000"/>
              </a:lnSpc>
            </a:pPr>
            <a:r>
              <a:rPr lang="fr-BE" sz="2000" dirty="0" err="1">
                <a:solidFill>
                  <a:schemeClr val="accent1"/>
                </a:solidFill>
                <a:cs typeface="Helvetica Neue Light"/>
              </a:rPr>
              <a:t>December</a:t>
            </a:r>
            <a:r>
              <a:rPr lang="fr-BE" sz="2000" dirty="0">
                <a:solidFill>
                  <a:schemeClr val="accent1"/>
                </a:solidFill>
                <a:cs typeface="Helvetica Neue Light"/>
              </a:rPr>
              <a:t> 12</a:t>
            </a:r>
            <a:r>
              <a:rPr lang="fr-BE" sz="2000" baseline="30000" dirty="0">
                <a:solidFill>
                  <a:schemeClr val="accent1"/>
                </a:solidFill>
                <a:cs typeface="Helvetica Neue Light"/>
              </a:rPr>
              <a:t>th</a:t>
            </a:r>
            <a:r>
              <a:rPr lang="fr-BE" sz="2000" dirty="0">
                <a:solidFill>
                  <a:schemeClr val="accent1"/>
                </a:solidFill>
                <a:cs typeface="Helvetica Neue Light"/>
              </a:rPr>
              <a:t> 2014</a:t>
            </a:r>
          </a:p>
          <a:p>
            <a:pPr>
              <a:lnSpc>
                <a:spcPct val="80000"/>
              </a:lnSpc>
            </a:pPr>
            <a:r>
              <a:rPr lang="fr-FR" sz="2000" dirty="0" err="1" smtClean="0">
                <a:solidFill>
                  <a:schemeClr val="accent1"/>
                </a:solidFill>
                <a:cs typeface="Helvetica Neue Light"/>
              </a:rPr>
              <a:t>Biopharmacy</a:t>
            </a:r>
            <a:r>
              <a:rPr lang="fr-FR" sz="2000" dirty="0" smtClean="0">
                <a:solidFill>
                  <a:schemeClr val="accent1"/>
                </a:solidFill>
                <a:cs typeface="Helvetica Neue Light"/>
              </a:rPr>
              <a:t> Day</a:t>
            </a:r>
          </a:p>
          <a:p>
            <a:pPr>
              <a:lnSpc>
                <a:spcPct val="80000"/>
              </a:lnSpc>
            </a:pPr>
            <a:r>
              <a:rPr lang="fr-BE" sz="2000" dirty="0" smtClean="0">
                <a:solidFill>
                  <a:schemeClr val="accent1"/>
                </a:solidFill>
                <a:cs typeface="Helvetica Neue Light"/>
              </a:rPr>
              <a:t>Vlaardingen - NL</a:t>
            </a:r>
            <a:endParaRPr lang="fr-BE" sz="2000" noProof="0" dirty="0" smtClean="0">
              <a:solidFill>
                <a:schemeClr val="accent1"/>
              </a:solidFill>
              <a:cs typeface="Helvetica Neue Light"/>
            </a:endParaRPr>
          </a:p>
          <a:p>
            <a:endParaRPr lang="fr-BE" noProof="0" dirty="0"/>
          </a:p>
        </p:txBody>
      </p:sp>
      <p:pic>
        <p:nvPicPr>
          <p:cNvPr id="7170" name="Picture 2" descr="http://www.fnrs.be/uploaddocs/images/COMMUNIQUER/FRS-FNRS_ros_vert_transp.png"/>
          <p:cNvPicPr>
            <a:picLocks noChangeAspect="1" noChangeArrowheads="1"/>
          </p:cNvPicPr>
          <p:nvPr/>
        </p:nvPicPr>
        <p:blipFill>
          <a:blip r:embed="rId4">
            <a:alphaModFix amt="77000"/>
          </a:blip>
          <a:srcRect/>
          <a:stretch>
            <a:fillRect/>
          </a:stretch>
        </p:blipFill>
        <p:spPr bwMode="auto">
          <a:xfrm>
            <a:off x="3025541" y="6138474"/>
            <a:ext cx="820345" cy="520174"/>
          </a:xfrm>
          <a:prstGeom prst="rect">
            <a:avLst/>
          </a:prstGeom>
          <a:noFill/>
        </p:spPr>
      </p:pic>
      <p:cxnSp>
        <p:nvCxnSpPr>
          <p:cNvPr id="7" name="Connecteur droit 6"/>
          <p:cNvCxnSpPr/>
          <p:nvPr/>
        </p:nvCxnSpPr>
        <p:spPr>
          <a:xfrm>
            <a:off x="512919" y="1262695"/>
            <a:ext cx="8133428"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a:off x="512919" y="2373896"/>
            <a:ext cx="8133428"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pic>
        <p:nvPicPr>
          <p:cNvPr id="10" name="Picture 4" descr="logo_coul_texte_cadre_72"/>
          <p:cNvPicPr>
            <a:picLocks noChangeAspect="1" noChangeArrowheads="1"/>
          </p:cNvPicPr>
          <p:nvPr/>
        </p:nvPicPr>
        <p:blipFill>
          <a:blip r:embed="rId5">
            <a:clrChange>
              <a:clrFrom>
                <a:srgbClr val="FFFFFF"/>
              </a:clrFrom>
              <a:clrTo>
                <a:srgbClr val="FFFFFF">
                  <a:alpha val="0"/>
                </a:srgbClr>
              </a:clrTo>
            </a:clrChange>
            <a:alphaModFix amt="77000"/>
            <a:extLst>
              <a:ext uri="{28A0092B-C50C-407E-A947-70E740481C1C}">
                <a14:useLocalDpi xmlns:a14="http://schemas.microsoft.com/office/drawing/2010/main" val="0"/>
              </a:ext>
            </a:extLst>
          </a:blip>
          <a:srcRect/>
          <a:stretch>
            <a:fillRect/>
          </a:stretch>
        </p:blipFill>
        <p:spPr bwMode="auto">
          <a:xfrm>
            <a:off x="7595577" y="5833889"/>
            <a:ext cx="1204848" cy="88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6">
            <a:alphaModFix amt="77000"/>
          </a:blip>
          <a:stretch>
            <a:fillRect/>
          </a:stretch>
        </p:blipFill>
        <p:spPr>
          <a:xfrm>
            <a:off x="5041487" y="6094534"/>
            <a:ext cx="1827609" cy="558435"/>
          </a:xfrm>
          <a:prstGeom prst="rect">
            <a:avLst/>
          </a:prstGeom>
        </p:spPr>
      </p:pic>
      <p:pic>
        <p:nvPicPr>
          <p:cNvPr id="12" name="Image 2"/>
          <p:cNvPicPr>
            <a:picLocks noChangeAspect="1"/>
          </p:cNvPicPr>
          <p:nvPr/>
        </p:nvPicPr>
        <p:blipFill>
          <a:blip r:embed="rId7">
            <a:clrChange>
              <a:clrFrom>
                <a:srgbClr val="FFFFFF"/>
              </a:clrFrom>
              <a:clrTo>
                <a:srgbClr val="FFFFFF">
                  <a:alpha val="0"/>
                </a:srgbClr>
              </a:clrTo>
            </a:clrChange>
            <a:alphaModFix amt="77000"/>
            <a:extLst>
              <a:ext uri="{28A0092B-C50C-407E-A947-70E740481C1C}">
                <a14:useLocalDpi xmlns:a14="http://schemas.microsoft.com/office/drawing/2010/main" val="0"/>
              </a:ext>
            </a:extLst>
          </a:blip>
          <a:srcRect/>
          <a:stretch>
            <a:fillRect/>
          </a:stretch>
        </p:blipFill>
        <p:spPr bwMode="auto">
          <a:xfrm>
            <a:off x="348275" y="5824451"/>
            <a:ext cx="1691188" cy="9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3346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28" y="2995753"/>
            <a:ext cx="4458323" cy="495369"/>
          </a:xfrm>
          <a:prstGeom prst="rect">
            <a:avLst/>
          </a:prstGeom>
        </p:spPr>
      </p:pic>
      <p:sp>
        <p:nvSpPr>
          <p:cNvPr id="15" name="Espace réservé du contenu 1"/>
          <p:cNvSpPr txBox="1">
            <a:spLocks/>
          </p:cNvSpPr>
          <p:nvPr/>
        </p:nvSpPr>
        <p:spPr bwMode="auto">
          <a:xfrm>
            <a:off x="272184" y="2830322"/>
            <a:ext cx="8745355" cy="215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4"/>
              </a:buClr>
              <a:buSzPct val="70000"/>
              <a:buFontTx/>
              <a:buChar char="▲"/>
              <a:defRPr sz="2000" kern="1200">
                <a:solidFill>
                  <a:schemeClr val="tx2"/>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4"/>
              </a:buClr>
              <a:buSzPct val="70000"/>
              <a:buFontTx/>
              <a:buChar char="▲"/>
              <a:defRPr sz="1800" kern="1200">
                <a:solidFill>
                  <a:schemeClr val="tx2"/>
                </a:solidFill>
                <a:latin typeface="+mn-lt"/>
                <a:ea typeface="ＭＳ Ｐゴシック" charset="0"/>
                <a:cs typeface="+mn-cs"/>
              </a:defRPr>
            </a:lvl2pPr>
            <a:lvl3pPr marL="730250" indent="-182563" algn="l" rtl="0" eaLnBrk="1" fontAlgn="base" hangingPunct="1">
              <a:spcBef>
                <a:spcPct val="20000"/>
              </a:spcBef>
              <a:spcAft>
                <a:spcPct val="0"/>
              </a:spcAft>
              <a:buClr>
                <a:schemeClr val="accent4"/>
              </a:buClr>
              <a:buSzPct val="70000"/>
              <a:buFontTx/>
              <a:buChar char="▲"/>
              <a:defRPr sz="1600" kern="1200">
                <a:solidFill>
                  <a:schemeClr val="tx2"/>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4"/>
              </a:buClr>
              <a:buSzPct val="70000"/>
              <a:buFontTx/>
              <a:buChar char="▲"/>
              <a:defRPr sz="1400" kern="1200">
                <a:solidFill>
                  <a:schemeClr val="tx2"/>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4"/>
              </a:buClr>
              <a:buSzPct val="70000"/>
              <a:buFontTx/>
              <a:buChar char="▲"/>
              <a:defRPr sz="1200" kern="1200">
                <a:solidFill>
                  <a:schemeClr val="tx2"/>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Tx/>
              <a:buNone/>
            </a:pPr>
            <a:endParaRPr lang="fr-BE" sz="3000" dirty="0" smtClean="0"/>
          </a:p>
          <a:p>
            <a:pPr marL="0" indent="0">
              <a:buFontTx/>
              <a:buNone/>
            </a:pPr>
            <a:endParaRPr lang="fr-BE" sz="1500" dirty="0" smtClean="0"/>
          </a:p>
          <a:p>
            <a:r>
              <a:rPr lang="fr-BE" dirty="0" smtClean="0"/>
              <a:t> (%)= </a:t>
            </a:r>
            <a:r>
              <a:rPr lang="en-US" dirty="0" smtClean="0"/>
              <a:t>(W</a:t>
            </a:r>
            <a:r>
              <a:rPr lang="en-US" baseline="-25000" dirty="0" smtClean="0"/>
              <a:t>H</a:t>
            </a:r>
            <a:r>
              <a:rPr lang="en-US" dirty="0" smtClean="0"/>
              <a:t> – W</a:t>
            </a:r>
            <a:r>
              <a:rPr lang="en-US" baseline="-25000" dirty="0" smtClean="0"/>
              <a:t>S</a:t>
            </a:r>
            <a:r>
              <a:rPr lang="en-US" dirty="0" smtClean="0"/>
              <a:t>) / W</a:t>
            </a:r>
            <a:r>
              <a:rPr lang="en-US" baseline="-25000" dirty="0" smtClean="0"/>
              <a:t>H</a:t>
            </a:r>
            <a:r>
              <a:rPr lang="en-US" dirty="0" smtClean="0"/>
              <a:t> x 100</a:t>
            </a:r>
            <a:r>
              <a:rPr lang="fr-BE" dirty="0" smtClean="0"/>
              <a:t>  </a:t>
            </a:r>
            <a:br>
              <a:rPr lang="fr-BE" dirty="0" smtClean="0"/>
            </a:br>
            <a:r>
              <a:rPr lang="fr-BE" sz="1500" dirty="0" smtClean="0"/>
              <a:t>(W</a:t>
            </a:r>
            <a:r>
              <a:rPr lang="fr-BE" sz="1500" baseline="-25000" dirty="0" smtClean="0"/>
              <a:t>H</a:t>
            </a:r>
            <a:r>
              <a:rPr lang="fr-BE" sz="1500" dirty="0" smtClean="0"/>
              <a:t>=</a:t>
            </a:r>
            <a:r>
              <a:rPr lang="fr-BE" sz="1500" dirty="0" err="1" smtClean="0"/>
              <a:t>weight</a:t>
            </a:r>
            <a:r>
              <a:rPr lang="fr-BE" sz="1500" dirty="0" smtClean="0"/>
              <a:t> of the hydrogel and W</a:t>
            </a:r>
            <a:r>
              <a:rPr lang="fr-BE" sz="1500" baseline="-25000" dirty="0" smtClean="0"/>
              <a:t>S</a:t>
            </a:r>
            <a:r>
              <a:rPr lang="fr-BE" sz="1500" dirty="0" smtClean="0"/>
              <a:t>=</a:t>
            </a:r>
            <a:r>
              <a:rPr lang="fr-BE" sz="1500" dirty="0" err="1" smtClean="0"/>
              <a:t>weight</a:t>
            </a:r>
            <a:r>
              <a:rPr lang="fr-BE" sz="1500" dirty="0" smtClean="0"/>
              <a:t> of the </a:t>
            </a:r>
            <a:r>
              <a:rPr lang="fr-BE" sz="1500" dirty="0" err="1" smtClean="0"/>
              <a:t>sponge</a:t>
            </a:r>
            <a:r>
              <a:rPr lang="fr-BE" sz="1500" dirty="0" smtClean="0"/>
              <a:t>) </a:t>
            </a:r>
          </a:p>
          <a:p>
            <a:endParaRPr lang="fr-BE" dirty="0" smtClean="0"/>
          </a:p>
          <a:p>
            <a:endParaRPr lang="fr-BE" dirty="0" smtClean="0"/>
          </a:p>
          <a:p>
            <a:endParaRPr lang="fr-BE" dirty="0" smtClean="0"/>
          </a:p>
          <a:p>
            <a:endParaRPr lang="fr-BE" dirty="0" smtClean="0"/>
          </a:p>
          <a:p>
            <a:endParaRPr lang="fr-BE" dirty="0" smtClean="0"/>
          </a:p>
          <a:p>
            <a:endParaRPr lang="fr-BE" dirty="0" smtClean="0"/>
          </a:p>
          <a:p>
            <a:endParaRPr lang="fr-BE" dirty="0" smtClean="0"/>
          </a:p>
          <a:p>
            <a:endParaRPr lang="fr-BE" dirty="0"/>
          </a:p>
        </p:txBody>
      </p:sp>
      <p:sp>
        <p:nvSpPr>
          <p:cNvPr id="2" name="Espace réservé du contenu 1"/>
          <p:cNvSpPr>
            <a:spLocks noGrp="1"/>
          </p:cNvSpPr>
          <p:nvPr>
            <p:ph idx="1"/>
          </p:nvPr>
        </p:nvSpPr>
        <p:spPr>
          <a:xfrm>
            <a:off x="272184" y="1405138"/>
            <a:ext cx="8745355" cy="5338182"/>
          </a:xfrm>
        </p:spPr>
        <p:txBody>
          <a:bodyPr/>
          <a:lstStyle/>
          <a:p>
            <a:r>
              <a:rPr lang="fr-BE" dirty="0" smtClean="0"/>
              <a:t> </a:t>
            </a:r>
            <a:r>
              <a:rPr lang="fr-BE" dirty="0" err="1" smtClean="0"/>
              <a:t>Dried</a:t>
            </a:r>
            <a:r>
              <a:rPr lang="fr-BE" dirty="0" smtClean="0"/>
              <a:t> </a:t>
            </a:r>
            <a:r>
              <a:rPr lang="fr-BE" dirty="0" err="1" smtClean="0"/>
              <a:t>spongy</a:t>
            </a:r>
            <a:r>
              <a:rPr lang="fr-BE" dirty="0" smtClean="0"/>
              <a:t> texture</a:t>
            </a:r>
          </a:p>
          <a:p>
            <a:r>
              <a:rPr lang="fr-BE" dirty="0" smtClean="0"/>
              <a:t> </a:t>
            </a:r>
            <a:r>
              <a:rPr lang="fr-BE" dirty="0" err="1" smtClean="0"/>
              <a:t>Flexibility</a:t>
            </a:r>
            <a:r>
              <a:rPr lang="fr-BE" dirty="0" smtClean="0"/>
              <a:t> and </a:t>
            </a:r>
            <a:r>
              <a:rPr lang="fr-BE" dirty="0" err="1" smtClean="0"/>
              <a:t>elasticity</a:t>
            </a:r>
            <a:r>
              <a:rPr lang="fr-BE" dirty="0" smtClean="0"/>
              <a:t> </a:t>
            </a:r>
            <a:r>
              <a:rPr lang="fr-BE" dirty="0" err="1" smtClean="0"/>
              <a:t>depend</a:t>
            </a:r>
            <a:r>
              <a:rPr lang="fr-BE" dirty="0" smtClean="0"/>
              <a:t> on the concentrations of HEC and PEG</a:t>
            </a:r>
          </a:p>
          <a:p>
            <a:r>
              <a:rPr lang="fr-BE" dirty="0"/>
              <a:t> </a:t>
            </a:r>
            <a:r>
              <a:rPr lang="fr-BE" dirty="0" smtClean="0"/>
              <a:t>No influence of the </a:t>
            </a:r>
            <a:r>
              <a:rPr lang="fr-BE" dirty="0" err="1" smtClean="0"/>
              <a:t>freezing</a:t>
            </a:r>
            <a:r>
              <a:rPr lang="fr-BE" dirty="0" smtClean="0"/>
              <a:t> conditions</a:t>
            </a:r>
          </a:p>
          <a:p>
            <a:pPr marL="0" indent="0">
              <a:buNone/>
            </a:pPr>
            <a:endParaRPr lang="fr-BE" sz="3000" dirty="0" smtClean="0"/>
          </a:p>
          <a:p>
            <a:pPr marL="0" indent="0">
              <a:buNone/>
            </a:pPr>
            <a:endParaRPr lang="fr-BE" sz="1500" dirty="0"/>
          </a:p>
          <a:p>
            <a:pPr marL="0" indent="0">
              <a:buNone/>
            </a:pPr>
            <a:endParaRPr lang="fr-BE" dirty="0"/>
          </a:p>
          <a:p>
            <a:endParaRPr lang="fr-BE" dirty="0" smtClean="0"/>
          </a:p>
          <a:p>
            <a:endParaRPr lang="fr-BE" dirty="0"/>
          </a:p>
          <a:p>
            <a:endParaRPr lang="fr-BE" dirty="0" smtClean="0"/>
          </a:p>
          <a:p>
            <a:endParaRPr lang="fr-BE" dirty="0"/>
          </a:p>
          <a:p>
            <a:endParaRPr lang="fr-BE" dirty="0" smtClean="0"/>
          </a:p>
          <a:p>
            <a:endParaRPr lang="fr-BE" dirty="0"/>
          </a:p>
          <a:p>
            <a:endParaRPr lang="fr-BE" dirty="0"/>
          </a:p>
        </p:txBody>
      </p:sp>
      <p:sp>
        <p:nvSpPr>
          <p:cNvPr id="3" name="Titre 2"/>
          <p:cNvSpPr>
            <a:spLocks noGrp="1"/>
          </p:cNvSpPr>
          <p:nvPr>
            <p:ph type="title"/>
          </p:nvPr>
        </p:nvSpPr>
        <p:spPr>
          <a:xfrm>
            <a:off x="286374" y="426990"/>
            <a:ext cx="8229600" cy="990600"/>
          </a:xfrm>
        </p:spPr>
        <p:txBody>
          <a:bodyPr/>
          <a:lstStyle/>
          <a:p>
            <a:r>
              <a:rPr lang="fr-BE" dirty="0" smtClean="0"/>
              <a:t>2. GENERAL  ASPECT</a:t>
            </a:r>
            <a:endParaRPr lang="fr-BE" dirty="0"/>
          </a:p>
        </p:txBody>
      </p:sp>
      <p:sp>
        <p:nvSpPr>
          <p:cNvPr id="4" name="Espace réservé du numéro de diapositive 3"/>
          <p:cNvSpPr>
            <a:spLocks noGrp="1"/>
          </p:cNvSpPr>
          <p:nvPr>
            <p:ph type="sldNum" sz="quarter" idx="10"/>
          </p:nvPr>
        </p:nvSpPr>
        <p:spPr/>
        <p:txBody>
          <a:bodyPr/>
          <a:lstStyle/>
          <a:p>
            <a:fld id="{B32B2178-8F0E-445F-910C-776E3AC49E6D}" type="slidenum">
              <a:rPr lang="fr-FR" smtClean="0"/>
              <a:pPr/>
              <a:t>10</a:t>
            </a:fld>
            <a:endParaRPr lang="fr-FR" dirty="0"/>
          </a:p>
        </p:txBody>
      </p:sp>
      <p:graphicFrame>
        <p:nvGraphicFramePr>
          <p:cNvPr id="5" name="Tableau 4"/>
          <p:cNvGraphicFramePr>
            <a:graphicFrameLocks noGrp="1"/>
          </p:cNvGraphicFramePr>
          <p:nvPr>
            <p:extLst>
              <p:ext uri="{D42A27DB-BD31-4B8C-83A1-F6EECF244321}">
                <p14:modId xmlns:p14="http://schemas.microsoft.com/office/powerpoint/2010/main" val="2618592911"/>
              </p:ext>
            </p:extLst>
          </p:nvPr>
        </p:nvGraphicFramePr>
        <p:xfrm>
          <a:off x="6907363" y="733632"/>
          <a:ext cx="1608611" cy="788670"/>
        </p:xfrm>
        <a:graphic>
          <a:graphicData uri="http://schemas.openxmlformats.org/drawingml/2006/table">
            <a:tbl>
              <a:tblPr firstRow="1" firstCol="1" bandRow="1" bandCol="1"/>
              <a:tblGrid>
                <a:gridCol w="294503"/>
                <a:gridCol w="657054"/>
                <a:gridCol w="657054"/>
              </a:tblGrid>
              <a:tr h="132029">
                <a:tc>
                  <a:txBody>
                    <a:bodyPr/>
                    <a:lstStyle/>
                    <a:p>
                      <a:pPr algn="ctr">
                        <a:lnSpc>
                          <a:spcPct val="115000"/>
                        </a:lnSpc>
                        <a:spcAft>
                          <a:spcPts val="0"/>
                        </a:spcAft>
                      </a:pPr>
                      <a:r>
                        <a:rPr lang="en-US" sz="900" dirty="0">
                          <a:solidFill>
                            <a:srgbClr val="000000"/>
                          </a:solidFill>
                          <a:effectLst/>
                          <a:latin typeface="Calibri"/>
                          <a:ea typeface="Calibri"/>
                          <a:cs typeface="Arial"/>
                        </a:rPr>
                        <a:t> </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b="1" dirty="0">
                          <a:effectLst/>
                          <a:latin typeface="Calibri"/>
                          <a:ea typeface="Calibri"/>
                          <a:cs typeface="Arial"/>
                        </a:rPr>
                        <a:t>HEC 250M (mg)</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b="1" dirty="0">
                          <a:effectLst/>
                          <a:latin typeface="Calibri"/>
                          <a:ea typeface="Calibri"/>
                          <a:cs typeface="Arial"/>
                        </a:rPr>
                        <a:t>PEG 400 (mg)</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29">
                <a:tc>
                  <a:txBody>
                    <a:bodyPr/>
                    <a:lstStyle/>
                    <a:p>
                      <a:pPr algn="ctr">
                        <a:lnSpc>
                          <a:spcPct val="115000"/>
                        </a:lnSpc>
                        <a:spcAft>
                          <a:spcPts val="0"/>
                        </a:spcAft>
                      </a:pPr>
                      <a:r>
                        <a:rPr lang="en-US" sz="900" b="1">
                          <a:solidFill>
                            <a:srgbClr val="000000"/>
                          </a:solidFill>
                          <a:effectLst/>
                          <a:latin typeface="Calibri"/>
                          <a:ea typeface="Calibri"/>
                          <a:cs typeface="Arial"/>
                        </a:rPr>
                        <a:t>A</a:t>
                      </a:r>
                      <a:endParaRPr lang="fr-BE" sz="9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100</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25</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29">
                <a:tc>
                  <a:txBody>
                    <a:bodyPr/>
                    <a:lstStyle/>
                    <a:p>
                      <a:pPr algn="ctr">
                        <a:lnSpc>
                          <a:spcPct val="115000"/>
                        </a:lnSpc>
                        <a:spcAft>
                          <a:spcPts val="0"/>
                        </a:spcAft>
                      </a:pPr>
                      <a:r>
                        <a:rPr lang="en-US" sz="900" b="1" dirty="0">
                          <a:solidFill>
                            <a:srgbClr val="000000"/>
                          </a:solidFill>
                          <a:effectLst/>
                          <a:latin typeface="Calibri"/>
                          <a:ea typeface="Calibri"/>
                          <a:cs typeface="Arial"/>
                        </a:rPr>
                        <a:t>B</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200</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25</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29">
                <a:tc>
                  <a:txBody>
                    <a:bodyPr/>
                    <a:lstStyle/>
                    <a:p>
                      <a:pPr algn="ctr">
                        <a:lnSpc>
                          <a:spcPct val="115000"/>
                        </a:lnSpc>
                        <a:spcAft>
                          <a:spcPts val="0"/>
                        </a:spcAft>
                      </a:pPr>
                      <a:r>
                        <a:rPr lang="en-US" sz="900" b="1">
                          <a:solidFill>
                            <a:srgbClr val="000000"/>
                          </a:solidFill>
                          <a:effectLst/>
                          <a:latin typeface="Calibri"/>
                          <a:ea typeface="Calibri"/>
                          <a:cs typeface="Arial"/>
                        </a:rPr>
                        <a:t>C</a:t>
                      </a:r>
                      <a:endParaRPr lang="fr-BE" sz="9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a:solidFill>
                            <a:srgbClr val="000000"/>
                          </a:solidFill>
                          <a:effectLst/>
                          <a:latin typeface="Calibri"/>
                          <a:ea typeface="Calibri"/>
                          <a:cs typeface="Arial"/>
                        </a:rPr>
                        <a:t>200</a:t>
                      </a:r>
                      <a:endParaRPr lang="fr-BE" sz="9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50</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2" descr="C:\Users\Administrateur\Desktop\Mes documents\Cours\Publications\Publi éponges EJPB\graphical abstract\eponge.jpg"/>
          <p:cNvPicPr>
            <a:picLocks noChangeAspect="1" noChangeArrowheads="1"/>
          </p:cNvPicPr>
          <p:nvPr/>
        </p:nvPicPr>
        <p:blipFill rotWithShape="1">
          <a:blip r:embed="rId4">
            <a:extLst>
              <a:ext uri="{28A0092B-C50C-407E-A947-70E740481C1C}">
                <a14:useLocalDpi xmlns:a14="http://schemas.microsoft.com/office/drawing/2010/main" val="0"/>
              </a:ext>
            </a:extLst>
          </a:blip>
          <a:srcRect l="10585" t="45018" r="13364" b="24472"/>
          <a:stretch/>
        </p:blipFill>
        <p:spPr bwMode="auto">
          <a:xfrm>
            <a:off x="5066809" y="733632"/>
            <a:ext cx="1548000" cy="82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au 7"/>
          <p:cNvGraphicFramePr>
            <a:graphicFrameLocks noGrp="1"/>
          </p:cNvGraphicFramePr>
          <p:nvPr>
            <p:extLst>
              <p:ext uri="{D42A27DB-BD31-4B8C-83A1-F6EECF244321}">
                <p14:modId xmlns:p14="http://schemas.microsoft.com/office/powerpoint/2010/main" val="1561710834"/>
              </p:ext>
            </p:extLst>
          </p:nvPr>
        </p:nvGraphicFramePr>
        <p:xfrm>
          <a:off x="768064" y="4418130"/>
          <a:ext cx="4246712" cy="1261872"/>
        </p:xfrm>
        <a:graphic>
          <a:graphicData uri="http://schemas.openxmlformats.org/drawingml/2006/table">
            <a:tbl>
              <a:tblPr firstRow="1" firstCol="1" bandRow="1"/>
              <a:tblGrid>
                <a:gridCol w="585202"/>
                <a:gridCol w="872638"/>
                <a:gridCol w="872638"/>
                <a:gridCol w="873577"/>
                <a:gridCol w="618079"/>
                <a:gridCol w="424578"/>
              </a:tblGrid>
              <a:tr h="156845">
                <a:tc>
                  <a:txBody>
                    <a:bodyPr/>
                    <a:lstStyle/>
                    <a:p>
                      <a:endParaRPr lang="fr-BE" sz="1200" dirty="0">
                        <a:effectLst/>
                        <a:latin typeface="Calibri"/>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fr-BE" sz="1200" b="1" dirty="0">
                          <a:solidFill>
                            <a:srgbClr val="000000"/>
                          </a:solidFill>
                          <a:effectLst/>
                          <a:latin typeface="Calibri"/>
                          <a:ea typeface="Times New Roman"/>
                          <a:cs typeface="Times New Roman"/>
                        </a:rPr>
                        <a:t>Water </a:t>
                      </a:r>
                      <a:r>
                        <a:rPr lang="fr-BE" sz="1200" b="1" dirty="0" err="1">
                          <a:solidFill>
                            <a:srgbClr val="000000"/>
                          </a:solidFill>
                          <a:effectLst/>
                          <a:latin typeface="Calibri"/>
                          <a:ea typeface="Times New Roman"/>
                          <a:cs typeface="Times New Roman"/>
                        </a:rPr>
                        <a:t>loss</a:t>
                      </a:r>
                      <a:r>
                        <a:rPr lang="fr-BE" sz="1200" b="1" dirty="0">
                          <a:solidFill>
                            <a:srgbClr val="000000"/>
                          </a:solidFill>
                          <a:effectLst/>
                          <a:latin typeface="Calibri"/>
                          <a:ea typeface="Times New Roman"/>
                          <a:cs typeface="Times New Roman"/>
                        </a:rPr>
                        <a:t> (%)</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hMerge="1">
                  <a:txBody>
                    <a:bodyPr/>
                    <a:lstStyle/>
                    <a:p>
                      <a:endParaRPr lang="fr-BE"/>
                    </a:p>
                  </a:txBody>
                  <a:tcPr/>
                </a:tc>
                <a:tc>
                  <a:txBody>
                    <a:bodyPr/>
                    <a:lstStyle/>
                    <a:p>
                      <a:endParaRPr lang="fr-BE" sz="1200">
                        <a:effectLst/>
                        <a:latin typeface="Calibri"/>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endParaRPr lang="fr-BE" sz="1200">
                        <a:effectLst/>
                        <a:latin typeface="Calibri"/>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r>
              <a:tr h="156845">
                <a:tc>
                  <a:txBody>
                    <a:bodyPr/>
                    <a:lstStyle/>
                    <a:p>
                      <a:pPr algn="ctr">
                        <a:lnSpc>
                          <a:spcPct val="115000"/>
                        </a:lnSpc>
                        <a:spcAft>
                          <a:spcPts val="0"/>
                        </a:spcAft>
                      </a:pPr>
                      <a:r>
                        <a:rPr lang="fr-BE" sz="1200" b="1" dirty="0" err="1">
                          <a:solidFill>
                            <a:srgbClr val="000000"/>
                          </a:solidFill>
                          <a:effectLst/>
                          <a:latin typeface="Calibri"/>
                          <a:ea typeface="Times New Roman"/>
                          <a:cs typeface="Times New Roman"/>
                        </a:rPr>
                        <a:t>Sponge</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b="1" dirty="0" smtClean="0">
                          <a:solidFill>
                            <a:srgbClr val="105045"/>
                          </a:solidFill>
                          <a:effectLst/>
                          <a:latin typeface="Calibri"/>
                          <a:ea typeface="Times New Roman"/>
                          <a:cs typeface="Times New Roman"/>
                        </a:rPr>
                        <a:t>cycle 1</a:t>
                      </a:r>
                      <a:endParaRPr lang="fr-BE" sz="1200" dirty="0">
                        <a:solidFill>
                          <a:srgbClr val="105045"/>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b="1" dirty="0">
                          <a:solidFill>
                            <a:srgbClr val="105045"/>
                          </a:solidFill>
                          <a:effectLst/>
                          <a:latin typeface="Calibri"/>
                          <a:ea typeface="Times New Roman"/>
                          <a:cs typeface="Times New Roman"/>
                        </a:rPr>
                        <a:t>cycle 2</a:t>
                      </a:r>
                      <a:endParaRPr lang="fr-BE" sz="1200" dirty="0">
                        <a:solidFill>
                          <a:srgbClr val="105045"/>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b="1" dirty="0" smtClean="0">
                          <a:solidFill>
                            <a:srgbClr val="105045"/>
                          </a:solidFill>
                          <a:effectLst/>
                          <a:latin typeface="Calibri"/>
                          <a:ea typeface="Times New Roman"/>
                          <a:cs typeface="Times New Roman"/>
                        </a:rPr>
                        <a:t>cycle 3</a:t>
                      </a:r>
                      <a:endParaRPr lang="fr-BE" sz="1200" dirty="0">
                        <a:solidFill>
                          <a:srgbClr val="105045"/>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b="1" dirty="0" err="1">
                          <a:solidFill>
                            <a:srgbClr val="000000"/>
                          </a:solidFill>
                          <a:effectLst/>
                          <a:latin typeface="Calibri"/>
                          <a:ea typeface="Times New Roman"/>
                          <a:cs typeface="Times New Roman"/>
                        </a:rPr>
                        <a:t>Mean</a:t>
                      </a:r>
                      <a:r>
                        <a:rPr lang="fr-BE" sz="1200" b="1" dirty="0">
                          <a:solidFill>
                            <a:srgbClr val="000000"/>
                          </a:solidFill>
                          <a:effectLst/>
                          <a:latin typeface="Calibri"/>
                          <a:ea typeface="Times New Roman"/>
                          <a:cs typeface="Times New Roman"/>
                        </a:rPr>
                        <a:t>  (%)</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b="1">
                          <a:solidFill>
                            <a:srgbClr val="000000"/>
                          </a:solidFill>
                          <a:effectLst/>
                          <a:latin typeface="Calibri"/>
                          <a:ea typeface="Times New Roman"/>
                          <a:cs typeface="Times New Roman"/>
                        </a:rPr>
                        <a:t>sd</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845">
                <a:tc>
                  <a:txBody>
                    <a:bodyPr/>
                    <a:lstStyle/>
                    <a:p>
                      <a:pPr algn="ctr">
                        <a:lnSpc>
                          <a:spcPct val="115000"/>
                        </a:lnSpc>
                        <a:spcAft>
                          <a:spcPts val="0"/>
                        </a:spcAft>
                      </a:pPr>
                      <a:r>
                        <a:rPr lang="fr-BE" sz="1200" b="1">
                          <a:solidFill>
                            <a:srgbClr val="000000"/>
                          </a:solidFill>
                          <a:effectLst/>
                          <a:latin typeface="Calibri"/>
                          <a:ea typeface="Times New Roman"/>
                          <a:cs typeface="Times New Roman"/>
                        </a:rPr>
                        <a:t>A</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a:solidFill>
                            <a:srgbClr val="000000"/>
                          </a:solidFill>
                          <a:effectLst/>
                          <a:latin typeface="Calibri"/>
                          <a:ea typeface="Times New Roman"/>
                          <a:cs typeface="Times New Roman"/>
                        </a:rPr>
                        <a:t>97,55</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a:solidFill>
                            <a:srgbClr val="000000"/>
                          </a:solidFill>
                          <a:effectLst/>
                          <a:latin typeface="Calibri"/>
                          <a:ea typeface="Times New Roman"/>
                          <a:cs typeface="Times New Roman"/>
                        </a:rPr>
                        <a:t>97,47</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97,28</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97,43</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0,14</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845">
                <a:tc>
                  <a:txBody>
                    <a:bodyPr/>
                    <a:lstStyle/>
                    <a:p>
                      <a:pPr algn="ctr">
                        <a:lnSpc>
                          <a:spcPct val="115000"/>
                        </a:lnSpc>
                        <a:spcAft>
                          <a:spcPts val="0"/>
                        </a:spcAft>
                      </a:pPr>
                      <a:r>
                        <a:rPr lang="fr-BE" sz="1200" b="1">
                          <a:solidFill>
                            <a:srgbClr val="000000"/>
                          </a:solidFill>
                          <a:effectLst/>
                          <a:latin typeface="Calibri"/>
                          <a:ea typeface="Times New Roman"/>
                          <a:cs typeface="Times New Roman"/>
                        </a:rPr>
                        <a:t>B</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a:solidFill>
                            <a:srgbClr val="000000"/>
                          </a:solidFill>
                          <a:effectLst/>
                          <a:latin typeface="Calibri"/>
                          <a:ea typeface="Times New Roman"/>
                          <a:cs typeface="Times New Roman"/>
                        </a:rPr>
                        <a:t>95,65</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a:solidFill>
                            <a:srgbClr val="000000"/>
                          </a:solidFill>
                          <a:effectLst/>
                          <a:latin typeface="Calibri"/>
                          <a:ea typeface="Times New Roman"/>
                          <a:cs typeface="Times New Roman"/>
                        </a:rPr>
                        <a:t>95,67</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95,93</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95,75</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0,16</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845">
                <a:tc>
                  <a:txBody>
                    <a:bodyPr/>
                    <a:lstStyle/>
                    <a:p>
                      <a:pPr algn="ctr">
                        <a:lnSpc>
                          <a:spcPct val="115000"/>
                        </a:lnSpc>
                        <a:spcAft>
                          <a:spcPts val="0"/>
                        </a:spcAft>
                      </a:pPr>
                      <a:r>
                        <a:rPr lang="fr-BE" sz="1200" b="1">
                          <a:solidFill>
                            <a:srgbClr val="000000"/>
                          </a:solidFill>
                          <a:effectLst/>
                          <a:latin typeface="Calibri"/>
                          <a:ea typeface="Times New Roman"/>
                          <a:cs typeface="Times New Roman"/>
                        </a:rPr>
                        <a:t>C</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95,17</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95,08</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95,55</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95,27</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0,25</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ZoneTexte 8"/>
          <p:cNvSpPr txBox="1"/>
          <p:nvPr/>
        </p:nvSpPr>
        <p:spPr>
          <a:xfrm>
            <a:off x="1364682" y="5945496"/>
            <a:ext cx="5250127" cy="1092607"/>
          </a:xfrm>
          <a:prstGeom prst="rect">
            <a:avLst/>
          </a:prstGeom>
          <a:noFill/>
        </p:spPr>
        <p:txBody>
          <a:bodyPr wrap="square" rtlCol="0">
            <a:spAutoFit/>
          </a:bodyPr>
          <a:lstStyle/>
          <a:p>
            <a:r>
              <a:rPr lang="fr-BE" sz="1500" dirty="0" err="1" smtClean="0">
                <a:solidFill>
                  <a:schemeClr val="tx2"/>
                </a:solidFill>
                <a:latin typeface="+mn-lt"/>
              </a:rPr>
              <a:t>only</a:t>
            </a:r>
            <a:r>
              <a:rPr lang="fr-BE" sz="1500" dirty="0" smtClean="0">
                <a:solidFill>
                  <a:schemeClr val="tx2"/>
                </a:solidFill>
                <a:latin typeface="+mn-lt"/>
              </a:rPr>
              <a:t> </a:t>
            </a:r>
            <a:r>
              <a:rPr lang="fr-BE" sz="1500" dirty="0">
                <a:solidFill>
                  <a:schemeClr val="tx2"/>
                </a:solidFill>
                <a:latin typeface="+mn-lt"/>
              </a:rPr>
              <a:t>3 to 5% of </a:t>
            </a:r>
            <a:r>
              <a:rPr lang="fr-BE" sz="1500" dirty="0" smtClean="0">
                <a:solidFill>
                  <a:schemeClr val="tx2"/>
                </a:solidFill>
                <a:latin typeface="+mn-lt"/>
              </a:rPr>
              <a:t>water</a:t>
            </a:r>
          </a:p>
          <a:p>
            <a:endParaRPr lang="fr-BE" sz="500" dirty="0">
              <a:solidFill>
                <a:schemeClr val="tx2"/>
              </a:solidFill>
              <a:latin typeface="+mn-lt"/>
            </a:endParaRPr>
          </a:p>
          <a:p>
            <a:r>
              <a:rPr lang="fr-BE" sz="1500" dirty="0" err="1">
                <a:solidFill>
                  <a:schemeClr val="tx2"/>
                </a:solidFill>
                <a:latin typeface="+mn-lt"/>
              </a:rPr>
              <a:t>low</a:t>
            </a:r>
            <a:r>
              <a:rPr lang="fr-BE" sz="1500" dirty="0">
                <a:solidFill>
                  <a:schemeClr val="tx2"/>
                </a:solidFill>
                <a:latin typeface="+mn-lt"/>
              </a:rPr>
              <a:t> </a:t>
            </a:r>
            <a:r>
              <a:rPr lang="fr-BE" sz="1500" dirty="0" err="1">
                <a:solidFill>
                  <a:schemeClr val="tx2"/>
                </a:solidFill>
                <a:latin typeface="+mn-lt"/>
              </a:rPr>
              <a:t>moisture</a:t>
            </a:r>
            <a:r>
              <a:rPr lang="fr-BE" sz="1500" dirty="0">
                <a:solidFill>
                  <a:schemeClr val="tx2"/>
                </a:solidFill>
                <a:latin typeface="+mn-lt"/>
              </a:rPr>
              <a:t> </a:t>
            </a:r>
            <a:r>
              <a:rPr lang="fr-BE" sz="1500" dirty="0" smtClean="0">
                <a:solidFill>
                  <a:schemeClr val="tx2"/>
                </a:solidFill>
                <a:latin typeface="+mn-lt"/>
              </a:rPr>
              <a:t>content, </a:t>
            </a:r>
            <a:r>
              <a:rPr lang="fr-BE" sz="1500" dirty="0" err="1" smtClean="0">
                <a:solidFill>
                  <a:schemeClr val="tx2"/>
                </a:solidFill>
                <a:latin typeface="+mn-lt"/>
              </a:rPr>
              <a:t>stability</a:t>
            </a:r>
            <a:r>
              <a:rPr lang="fr-BE" sz="1500" dirty="0" smtClean="0">
                <a:solidFill>
                  <a:schemeClr val="tx2"/>
                </a:solidFill>
                <a:latin typeface="+mn-lt"/>
              </a:rPr>
              <a:t/>
            </a:r>
            <a:br>
              <a:rPr lang="fr-BE" sz="1500" dirty="0" smtClean="0">
                <a:solidFill>
                  <a:schemeClr val="tx2"/>
                </a:solidFill>
                <a:latin typeface="+mn-lt"/>
              </a:rPr>
            </a:br>
            <a:r>
              <a:rPr lang="fr-BE" sz="1500" dirty="0" smtClean="0">
                <a:solidFill>
                  <a:schemeClr val="tx2"/>
                </a:solidFill>
                <a:latin typeface="+mn-lt"/>
              </a:rPr>
              <a:t/>
            </a:r>
            <a:br>
              <a:rPr lang="fr-BE" sz="1500" dirty="0" smtClean="0">
                <a:solidFill>
                  <a:schemeClr val="tx2"/>
                </a:solidFill>
                <a:latin typeface="+mn-lt"/>
              </a:rPr>
            </a:br>
            <a:endParaRPr lang="fr-BE" sz="1500" dirty="0">
              <a:solidFill>
                <a:schemeClr val="tx2"/>
              </a:solidFill>
              <a:latin typeface="+mn-lt"/>
            </a:endParaRPr>
          </a:p>
        </p:txBody>
      </p:sp>
      <p:sp>
        <p:nvSpPr>
          <p:cNvPr id="10" name="Flèche droite 9"/>
          <p:cNvSpPr/>
          <p:nvPr/>
        </p:nvSpPr>
        <p:spPr>
          <a:xfrm>
            <a:off x="768064" y="6062920"/>
            <a:ext cx="518798" cy="11534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pic>
        <p:nvPicPr>
          <p:cNvPr id="7" name="Imag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1132" y="5843236"/>
            <a:ext cx="419100" cy="381000"/>
          </a:xfrm>
          <a:prstGeom prst="rect">
            <a:avLst/>
          </a:prstGeom>
        </p:spPr>
      </p:pic>
      <p:sp>
        <p:nvSpPr>
          <p:cNvPr id="11" name="Flèche droite 10"/>
          <p:cNvSpPr/>
          <p:nvPr/>
        </p:nvSpPr>
        <p:spPr>
          <a:xfrm>
            <a:off x="768064" y="6377528"/>
            <a:ext cx="518798" cy="11534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14" name="Titre 2"/>
          <p:cNvSpPr txBox="1">
            <a:spLocks/>
          </p:cNvSpPr>
          <p:nvPr/>
        </p:nvSpPr>
        <p:spPr>
          <a:xfrm>
            <a:off x="286374" y="2738410"/>
            <a:ext cx="8229600" cy="9906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1800" kern="1200" spc="-100">
                <a:solidFill>
                  <a:srgbClr val="ECD499"/>
                </a:solidFill>
                <a:latin typeface="+mj-lt"/>
                <a:ea typeface="ＭＳ Ｐゴシック" charset="0"/>
                <a:cs typeface="ＭＳ Ｐゴシック" charset="0"/>
              </a:defRPr>
            </a:lvl1pPr>
            <a:lvl2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4000">
                <a:solidFill>
                  <a:schemeClr val="tx2"/>
                </a:solidFill>
                <a:latin typeface="Arial" charset="0"/>
                <a:ea typeface="ＭＳ Ｐゴシック" charset="0"/>
                <a:cs typeface="ＭＳ Ｐゴシック" charset="0"/>
              </a:defRPr>
            </a:lvl9pPr>
          </a:lstStyle>
          <a:p>
            <a:r>
              <a:rPr lang="fr-BE" dirty="0"/>
              <a:t>3</a:t>
            </a:r>
            <a:r>
              <a:rPr lang="fr-BE" dirty="0" smtClean="0"/>
              <a:t>. WATER  LOSS</a:t>
            </a:r>
            <a:endParaRPr lang="fr-BE" dirty="0"/>
          </a:p>
        </p:txBody>
      </p:sp>
    </p:spTree>
    <p:extLst>
      <p:ext uri="{BB962C8B-B14F-4D97-AF65-F5344CB8AC3E}">
        <p14:creationId xmlns:p14="http://schemas.microsoft.com/office/powerpoint/2010/main" val="66467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0" grpId="0" animBg="1"/>
      <p:bldP spid="11"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BE" dirty="0" smtClean="0"/>
              <a:t>4. MICROSTRUCTURE</a:t>
            </a:r>
            <a:endParaRPr lang="fr-FR" dirty="0"/>
          </a:p>
        </p:txBody>
      </p:sp>
      <p:sp>
        <p:nvSpPr>
          <p:cNvPr id="4" name="Espace réservé du numéro de diapositive 3"/>
          <p:cNvSpPr>
            <a:spLocks noGrp="1"/>
          </p:cNvSpPr>
          <p:nvPr>
            <p:ph type="sldNum" sz="quarter" idx="10"/>
          </p:nvPr>
        </p:nvSpPr>
        <p:spPr/>
        <p:txBody>
          <a:bodyPr/>
          <a:lstStyle/>
          <a:p>
            <a:fld id="{B32B2178-8F0E-445F-910C-776E3AC49E6D}" type="slidenum">
              <a:rPr lang="fr-FR" smtClean="0"/>
              <a:pPr/>
              <a:t>11</a:t>
            </a:fld>
            <a:endParaRPr lang="fr-FR" dirty="0"/>
          </a:p>
        </p:txBody>
      </p:sp>
      <p:sp>
        <p:nvSpPr>
          <p:cNvPr id="7" name="Espace réservé du contenu 8"/>
          <p:cNvSpPr txBox="1">
            <a:spLocks/>
          </p:cNvSpPr>
          <p:nvPr/>
        </p:nvSpPr>
        <p:spPr bwMode="auto">
          <a:xfrm>
            <a:off x="159915" y="1305891"/>
            <a:ext cx="8632336" cy="39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182563" lvl="0" indent="-182563">
              <a:spcBef>
                <a:spcPct val="20000"/>
              </a:spcBef>
              <a:buClr>
                <a:schemeClr val="accent4"/>
              </a:buClr>
              <a:buSzPct val="70000"/>
              <a:buFontTx/>
              <a:buChar char="▲"/>
            </a:pPr>
            <a:r>
              <a:rPr lang="fr-BE" sz="2000" dirty="0" smtClean="0">
                <a:solidFill>
                  <a:schemeClr val="tx2"/>
                </a:solidFill>
                <a:latin typeface="+mn-lt"/>
              </a:rPr>
              <a:t> Scanning </a:t>
            </a:r>
            <a:r>
              <a:rPr lang="fr-BE" sz="2000" dirty="0" err="1" smtClean="0">
                <a:solidFill>
                  <a:schemeClr val="tx2"/>
                </a:solidFill>
                <a:latin typeface="+mn-lt"/>
              </a:rPr>
              <a:t>electron</a:t>
            </a:r>
            <a:r>
              <a:rPr lang="fr-BE" sz="2000" dirty="0" smtClean="0">
                <a:solidFill>
                  <a:schemeClr val="tx2"/>
                </a:solidFill>
                <a:latin typeface="+mn-lt"/>
              </a:rPr>
              <a:t> </a:t>
            </a:r>
            <a:r>
              <a:rPr lang="fr-BE" sz="2000" dirty="0" err="1" smtClean="0">
                <a:solidFill>
                  <a:schemeClr val="tx2"/>
                </a:solidFill>
                <a:latin typeface="+mn-lt"/>
              </a:rPr>
              <a:t>microscopy</a:t>
            </a:r>
            <a:r>
              <a:rPr lang="fr-BE" sz="2000" dirty="0" smtClean="0">
                <a:solidFill>
                  <a:schemeClr val="tx2"/>
                </a:solidFill>
                <a:latin typeface="+mn-lt"/>
              </a:rPr>
              <a:t> (SEM)</a:t>
            </a:r>
            <a:endParaRPr kumimoji="0" lang="fr-BE" sz="2000" b="0" i="0" u="none" strike="noStrike" kern="1200" cap="none" spc="0" normalizeH="0" baseline="0" noProof="0" dirty="0" smtClean="0">
              <a:ln>
                <a:noFill/>
              </a:ln>
              <a:solidFill>
                <a:schemeClr val="tx2"/>
              </a:solidFill>
              <a:effectLst/>
              <a:uLnTx/>
              <a:uFillTx/>
              <a:latin typeface="+mn-lt"/>
              <a:ea typeface="ＭＳ Ｐゴシック" charset="0"/>
              <a:cs typeface="ＭＳ Ｐゴシック" charset="0"/>
            </a:endParaRPr>
          </a:p>
        </p:txBody>
      </p:sp>
      <p:pic>
        <p:nvPicPr>
          <p:cNvPr id="2" name="Image 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377"/>
          <a:stretch/>
        </p:blipFill>
        <p:spPr>
          <a:xfrm>
            <a:off x="179370" y="1857982"/>
            <a:ext cx="8720903" cy="4227742"/>
          </a:xfrm>
          <a:prstGeom prst="rect">
            <a:avLst/>
          </a:prstGeom>
        </p:spPr>
      </p:pic>
      <p:graphicFrame>
        <p:nvGraphicFramePr>
          <p:cNvPr id="8" name="Tableau 7"/>
          <p:cNvGraphicFramePr>
            <a:graphicFrameLocks noGrp="1"/>
          </p:cNvGraphicFramePr>
          <p:nvPr>
            <p:extLst>
              <p:ext uri="{D42A27DB-BD31-4B8C-83A1-F6EECF244321}">
                <p14:modId xmlns:p14="http://schemas.microsoft.com/office/powerpoint/2010/main" val="1557587690"/>
              </p:ext>
            </p:extLst>
          </p:nvPr>
        </p:nvGraphicFramePr>
        <p:xfrm>
          <a:off x="7503116" y="51197"/>
          <a:ext cx="1608611" cy="788670"/>
        </p:xfrm>
        <a:graphic>
          <a:graphicData uri="http://schemas.openxmlformats.org/drawingml/2006/table">
            <a:tbl>
              <a:tblPr firstRow="1" firstCol="1" bandRow="1" bandCol="1"/>
              <a:tblGrid>
                <a:gridCol w="294503"/>
                <a:gridCol w="657054"/>
                <a:gridCol w="657054"/>
              </a:tblGrid>
              <a:tr h="132029">
                <a:tc>
                  <a:txBody>
                    <a:bodyPr/>
                    <a:lstStyle/>
                    <a:p>
                      <a:pPr algn="ctr">
                        <a:lnSpc>
                          <a:spcPct val="115000"/>
                        </a:lnSpc>
                        <a:spcAft>
                          <a:spcPts val="0"/>
                        </a:spcAft>
                      </a:pPr>
                      <a:r>
                        <a:rPr lang="en-US" sz="900" dirty="0">
                          <a:solidFill>
                            <a:srgbClr val="000000"/>
                          </a:solidFill>
                          <a:effectLst/>
                          <a:latin typeface="Calibri"/>
                          <a:ea typeface="Calibri"/>
                          <a:cs typeface="Arial"/>
                        </a:rPr>
                        <a:t> </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b="1" dirty="0">
                          <a:effectLst/>
                          <a:latin typeface="Calibri"/>
                          <a:ea typeface="Calibri"/>
                          <a:cs typeface="Arial"/>
                        </a:rPr>
                        <a:t>HEC 250M (mg)</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b="1" dirty="0">
                          <a:effectLst/>
                          <a:latin typeface="Calibri"/>
                          <a:ea typeface="Calibri"/>
                          <a:cs typeface="Arial"/>
                        </a:rPr>
                        <a:t>PEG 400 (mg)</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29">
                <a:tc>
                  <a:txBody>
                    <a:bodyPr/>
                    <a:lstStyle/>
                    <a:p>
                      <a:pPr algn="ctr">
                        <a:lnSpc>
                          <a:spcPct val="115000"/>
                        </a:lnSpc>
                        <a:spcAft>
                          <a:spcPts val="0"/>
                        </a:spcAft>
                      </a:pPr>
                      <a:r>
                        <a:rPr lang="en-US" sz="900" b="1" dirty="0">
                          <a:solidFill>
                            <a:srgbClr val="000000"/>
                          </a:solidFill>
                          <a:effectLst/>
                          <a:latin typeface="Calibri"/>
                          <a:ea typeface="Calibri"/>
                          <a:cs typeface="Arial"/>
                        </a:rPr>
                        <a:t>A</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100</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25</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29">
                <a:tc>
                  <a:txBody>
                    <a:bodyPr/>
                    <a:lstStyle/>
                    <a:p>
                      <a:pPr algn="ctr">
                        <a:lnSpc>
                          <a:spcPct val="115000"/>
                        </a:lnSpc>
                        <a:spcAft>
                          <a:spcPts val="0"/>
                        </a:spcAft>
                      </a:pPr>
                      <a:r>
                        <a:rPr lang="en-US" sz="900" b="1" dirty="0">
                          <a:solidFill>
                            <a:srgbClr val="000000"/>
                          </a:solidFill>
                          <a:effectLst/>
                          <a:latin typeface="Calibri"/>
                          <a:ea typeface="Calibri"/>
                          <a:cs typeface="Arial"/>
                        </a:rPr>
                        <a:t>B</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200</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25</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29">
                <a:tc>
                  <a:txBody>
                    <a:bodyPr/>
                    <a:lstStyle/>
                    <a:p>
                      <a:pPr algn="ctr">
                        <a:lnSpc>
                          <a:spcPct val="115000"/>
                        </a:lnSpc>
                        <a:spcAft>
                          <a:spcPts val="0"/>
                        </a:spcAft>
                      </a:pPr>
                      <a:r>
                        <a:rPr lang="en-US" sz="900" b="1">
                          <a:solidFill>
                            <a:srgbClr val="000000"/>
                          </a:solidFill>
                          <a:effectLst/>
                          <a:latin typeface="Calibri"/>
                          <a:ea typeface="Calibri"/>
                          <a:cs typeface="Arial"/>
                        </a:rPr>
                        <a:t>C</a:t>
                      </a:r>
                      <a:endParaRPr lang="fr-BE" sz="9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200</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50</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141075114"/>
              </p:ext>
            </p:extLst>
          </p:nvPr>
        </p:nvGraphicFramePr>
        <p:xfrm>
          <a:off x="6799634" y="996966"/>
          <a:ext cx="2312092" cy="315468"/>
        </p:xfrm>
        <a:graphic>
          <a:graphicData uri="http://schemas.openxmlformats.org/drawingml/2006/table">
            <a:tbl>
              <a:tblPr firstRow="1" firstCol="1" bandRow="1"/>
              <a:tblGrid>
                <a:gridCol w="836213"/>
                <a:gridCol w="738297"/>
                <a:gridCol w="737582"/>
              </a:tblGrid>
              <a:tr h="154463">
                <a:tc>
                  <a:txBody>
                    <a:bodyPr/>
                    <a:lstStyle/>
                    <a:p>
                      <a:pPr algn="ctr">
                        <a:lnSpc>
                          <a:spcPct val="115000"/>
                        </a:lnSpc>
                        <a:spcAft>
                          <a:spcPts val="0"/>
                        </a:spcAft>
                      </a:pPr>
                      <a:r>
                        <a:rPr lang="fr-BE" sz="900" b="1" dirty="0">
                          <a:solidFill>
                            <a:srgbClr val="105045"/>
                          </a:solidFill>
                          <a:effectLst/>
                          <a:latin typeface="Calibri"/>
                          <a:ea typeface="Times New Roman"/>
                          <a:cs typeface="Times New Roman"/>
                        </a:rPr>
                        <a:t>Cycle 1</a:t>
                      </a:r>
                      <a:endParaRPr lang="fr-BE" sz="900" dirty="0">
                        <a:solidFill>
                          <a:srgbClr val="105045"/>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900" b="1" dirty="0">
                          <a:solidFill>
                            <a:srgbClr val="105045"/>
                          </a:solidFill>
                          <a:effectLst/>
                          <a:latin typeface="Calibri"/>
                          <a:ea typeface="Times New Roman"/>
                          <a:cs typeface="Times New Roman"/>
                        </a:rPr>
                        <a:t>Cycle 2</a:t>
                      </a:r>
                      <a:endParaRPr lang="fr-BE" sz="900" dirty="0">
                        <a:solidFill>
                          <a:srgbClr val="105045"/>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900" b="1" dirty="0">
                          <a:solidFill>
                            <a:srgbClr val="105045"/>
                          </a:solidFill>
                          <a:effectLst/>
                          <a:latin typeface="Calibri"/>
                          <a:ea typeface="Times New Roman"/>
                          <a:cs typeface="Times New Roman"/>
                        </a:rPr>
                        <a:t>Cycle 3</a:t>
                      </a:r>
                      <a:endParaRPr lang="fr-BE" sz="900" dirty="0">
                        <a:solidFill>
                          <a:srgbClr val="105045"/>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463">
                <a:tc>
                  <a:txBody>
                    <a:bodyPr/>
                    <a:lstStyle/>
                    <a:p>
                      <a:pPr algn="ctr">
                        <a:lnSpc>
                          <a:spcPct val="115000"/>
                        </a:lnSpc>
                        <a:spcAft>
                          <a:spcPts val="0"/>
                        </a:spcAft>
                      </a:pPr>
                      <a:r>
                        <a:rPr lang="fr-BE" sz="900" dirty="0">
                          <a:solidFill>
                            <a:srgbClr val="000000"/>
                          </a:solidFill>
                          <a:effectLst/>
                          <a:latin typeface="Calibri"/>
                          <a:ea typeface="Times New Roman"/>
                          <a:cs typeface="Times New Roman"/>
                        </a:rPr>
                        <a:t>-15°C</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900" dirty="0">
                          <a:solidFill>
                            <a:srgbClr val="000000"/>
                          </a:solidFill>
                          <a:effectLst/>
                          <a:latin typeface="Calibri"/>
                          <a:ea typeface="Times New Roman"/>
                          <a:cs typeface="Times New Roman"/>
                        </a:rPr>
                        <a:t>-25°C</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900" dirty="0">
                          <a:solidFill>
                            <a:srgbClr val="000000"/>
                          </a:solidFill>
                          <a:effectLst/>
                          <a:latin typeface="Calibri"/>
                          <a:ea typeface="Times New Roman"/>
                          <a:cs typeface="Times New Roman"/>
                        </a:rPr>
                        <a:t>-35°C</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Rectangle 8"/>
          <p:cNvSpPr/>
          <p:nvPr/>
        </p:nvSpPr>
        <p:spPr>
          <a:xfrm>
            <a:off x="6799633" y="996966"/>
            <a:ext cx="832423" cy="315468"/>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fr-BE"/>
          </a:p>
        </p:txBody>
      </p:sp>
      <p:sp>
        <p:nvSpPr>
          <p:cNvPr id="10" name="Rectangle 9"/>
          <p:cNvSpPr/>
          <p:nvPr/>
        </p:nvSpPr>
        <p:spPr>
          <a:xfrm rot="5400000">
            <a:off x="7405788" y="446140"/>
            <a:ext cx="481330" cy="286674"/>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fr-BE"/>
          </a:p>
        </p:txBody>
      </p:sp>
      <p:sp>
        <p:nvSpPr>
          <p:cNvPr id="11" name="Rectangle 10"/>
          <p:cNvSpPr/>
          <p:nvPr/>
        </p:nvSpPr>
        <p:spPr>
          <a:xfrm>
            <a:off x="7503115" y="680622"/>
            <a:ext cx="1620000" cy="1440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a:off x="6799632" y="996966"/>
            <a:ext cx="2304000" cy="30173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Text Box 1031"/>
          <p:cNvSpPr txBox="1">
            <a:spLocks noChangeArrowheads="1"/>
          </p:cNvSpPr>
          <p:nvPr/>
        </p:nvSpPr>
        <p:spPr bwMode="auto">
          <a:xfrm>
            <a:off x="1290805" y="6205064"/>
            <a:ext cx="4820615" cy="461665"/>
          </a:xfrm>
          <a:prstGeom prst="rect">
            <a:avLst/>
          </a:prstGeom>
          <a:noFill/>
          <a:ln w="9525">
            <a:noFill/>
            <a:miter lim="800000"/>
            <a:headEnd/>
            <a:tailEnd/>
          </a:ln>
          <a:effectLst/>
        </p:spPr>
        <p:txBody>
          <a:bodyPr wrap="none">
            <a:spAutoFit/>
          </a:bodyPr>
          <a:lstStyle/>
          <a:p>
            <a:r>
              <a:rPr lang="fr-FR" dirty="0" err="1">
                <a:latin typeface="+mj-lt"/>
                <a:cs typeface="Arial" pitchFamily="34" charset="0"/>
              </a:rPr>
              <a:t>f</a:t>
            </a:r>
            <a:r>
              <a:rPr lang="fr-FR" dirty="0" err="1" smtClean="0">
                <a:latin typeface="+mj-lt"/>
                <a:cs typeface="Arial" pitchFamily="34" charset="0"/>
              </a:rPr>
              <a:t>reezing</a:t>
            </a:r>
            <a:r>
              <a:rPr lang="fr-FR" dirty="0" smtClean="0">
                <a:latin typeface="+mj-lt"/>
                <a:cs typeface="Arial" pitchFamily="34" charset="0"/>
              </a:rPr>
              <a:t> </a:t>
            </a:r>
            <a:r>
              <a:rPr lang="fr-FR" dirty="0" err="1" smtClean="0">
                <a:latin typeface="+mj-lt"/>
                <a:cs typeface="Arial" pitchFamily="34" charset="0"/>
              </a:rPr>
              <a:t>temperature</a:t>
            </a:r>
            <a:r>
              <a:rPr lang="fr-FR" dirty="0" smtClean="0">
                <a:latin typeface="+mj-lt"/>
                <a:cs typeface="Arial" pitchFamily="34" charset="0"/>
              </a:rPr>
              <a:t>    pore sizes</a:t>
            </a:r>
            <a:endParaRPr lang="fr-FR" dirty="0">
              <a:latin typeface="+mj-lt"/>
              <a:cs typeface="Arial" pitchFamily="34" charset="0"/>
            </a:endParaRPr>
          </a:p>
        </p:txBody>
      </p:sp>
      <p:sp>
        <p:nvSpPr>
          <p:cNvPr id="18" name="Flèche vers le bas 17"/>
          <p:cNvSpPr/>
          <p:nvPr/>
        </p:nvSpPr>
        <p:spPr>
          <a:xfrm>
            <a:off x="1180823" y="6244122"/>
            <a:ext cx="58368" cy="346179"/>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19" name="Flèche vers le bas 18"/>
          <p:cNvSpPr/>
          <p:nvPr/>
        </p:nvSpPr>
        <p:spPr>
          <a:xfrm>
            <a:off x="4299635" y="6244122"/>
            <a:ext cx="58368" cy="346179"/>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4" grpId="0"/>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B32B2178-8F0E-445F-910C-776E3AC49E6D}" type="slidenum">
              <a:rPr lang="fr-FR" smtClean="0"/>
              <a:pPr/>
              <a:t>12</a:t>
            </a:fld>
            <a:endParaRPr lang="fr-FR" dirty="0"/>
          </a:p>
        </p:txBody>
      </p:sp>
      <p:sp>
        <p:nvSpPr>
          <p:cNvPr id="5" name="Titre 2"/>
          <p:cNvSpPr>
            <a:spLocks noGrp="1"/>
          </p:cNvSpPr>
          <p:nvPr>
            <p:ph type="title"/>
          </p:nvPr>
        </p:nvSpPr>
        <p:spPr/>
        <p:txBody>
          <a:bodyPr/>
          <a:lstStyle/>
          <a:p>
            <a:r>
              <a:rPr lang="fr-BE" dirty="0" smtClean="0"/>
              <a:t>4. MICROSTRUCTURE</a:t>
            </a:r>
            <a:endParaRPr lang="fr-FR" dirty="0"/>
          </a:p>
        </p:txBody>
      </p:sp>
      <p:pic>
        <p:nvPicPr>
          <p:cNvPr id="9" name="Espace réservé du contenu 5"/>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7560" y="2120632"/>
            <a:ext cx="5528881" cy="3592842"/>
          </a:xfrm>
        </p:spPr>
      </p:pic>
      <p:sp>
        <p:nvSpPr>
          <p:cNvPr id="6" name="Espace réservé du contenu 8"/>
          <p:cNvSpPr txBox="1">
            <a:spLocks/>
          </p:cNvSpPr>
          <p:nvPr/>
        </p:nvSpPr>
        <p:spPr bwMode="auto">
          <a:xfrm>
            <a:off x="159915" y="1305891"/>
            <a:ext cx="8632336" cy="39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182563" lvl="0" indent="-182563">
              <a:spcBef>
                <a:spcPct val="20000"/>
              </a:spcBef>
              <a:buClr>
                <a:schemeClr val="accent4"/>
              </a:buClr>
              <a:buSzPct val="70000"/>
              <a:buFontTx/>
              <a:buChar char="▲"/>
            </a:pPr>
            <a:r>
              <a:rPr lang="fr-BE" sz="2000" dirty="0" smtClean="0">
                <a:solidFill>
                  <a:schemeClr val="tx2"/>
                </a:solidFill>
                <a:latin typeface="+mn-lt"/>
              </a:rPr>
              <a:t> Surface area (µm</a:t>
            </a:r>
            <a:r>
              <a:rPr lang="fr-BE" sz="2000" baseline="30000" dirty="0" smtClean="0">
                <a:solidFill>
                  <a:schemeClr val="tx2"/>
                </a:solidFill>
                <a:latin typeface="+mn-lt"/>
              </a:rPr>
              <a:t>2</a:t>
            </a:r>
            <a:r>
              <a:rPr lang="fr-BE" sz="2000" dirty="0" smtClean="0">
                <a:solidFill>
                  <a:schemeClr val="tx2"/>
                </a:solidFill>
                <a:latin typeface="+mn-lt"/>
              </a:rPr>
              <a:t>) </a:t>
            </a:r>
            <a:r>
              <a:rPr lang="fr-BE" sz="2000" dirty="0" err="1" smtClean="0">
                <a:solidFill>
                  <a:schemeClr val="tx2"/>
                </a:solidFill>
                <a:latin typeface="+mn-lt"/>
              </a:rPr>
              <a:t>calculated</a:t>
            </a:r>
            <a:r>
              <a:rPr lang="fr-BE" sz="2000" dirty="0" smtClean="0">
                <a:solidFill>
                  <a:schemeClr val="tx2"/>
                </a:solidFill>
                <a:latin typeface="+mn-lt"/>
              </a:rPr>
              <a:t> </a:t>
            </a:r>
            <a:r>
              <a:rPr lang="fr-BE" sz="2000" dirty="0" err="1" smtClean="0">
                <a:solidFill>
                  <a:schemeClr val="tx2"/>
                </a:solidFill>
                <a:latin typeface="+mn-lt"/>
              </a:rPr>
              <a:t>using</a:t>
            </a:r>
            <a:r>
              <a:rPr lang="fr-BE" sz="2000" dirty="0" smtClean="0">
                <a:solidFill>
                  <a:schemeClr val="tx2"/>
                </a:solidFill>
                <a:latin typeface="+mn-lt"/>
              </a:rPr>
              <a:t> </a:t>
            </a:r>
            <a:r>
              <a:rPr lang="fr-BE" sz="2000" dirty="0" err="1" smtClean="0">
                <a:solidFill>
                  <a:schemeClr val="tx2"/>
                </a:solidFill>
                <a:latin typeface="+mn-lt"/>
              </a:rPr>
              <a:t>ImageJ</a:t>
            </a:r>
            <a:r>
              <a:rPr lang="fr-BE" sz="2000" baseline="30000" dirty="0" smtClean="0">
                <a:solidFill>
                  <a:schemeClr val="tx2"/>
                </a:solidFill>
                <a:latin typeface="+mn-lt"/>
              </a:rPr>
              <a:t>®</a:t>
            </a:r>
            <a:r>
              <a:rPr lang="fr-BE" sz="2000" dirty="0" smtClean="0">
                <a:solidFill>
                  <a:schemeClr val="tx2"/>
                </a:solidFill>
                <a:latin typeface="+mn-lt"/>
              </a:rPr>
              <a:t> software</a:t>
            </a:r>
            <a:endParaRPr kumimoji="0" lang="fr-BE" sz="2000" b="0" i="0" u="none" strike="noStrike" kern="1200" cap="none" spc="0" normalizeH="0" baseline="0" noProof="0" dirty="0" smtClean="0">
              <a:ln>
                <a:noFill/>
              </a:ln>
              <a:solidFill>
                <a:schemeClr val="tx2"/>
              </a:solidFill>
              <a:effectLst/>
              <a:uLnTx/>
              <a:uFillTx/>
              <a:latin typeface="+mn-lt"/>
              <a:ea typeface="ＭＳ Ｐゴシック" charset="0"/>
              <a:cs typeface="ＭＳ Ｐゴシック" charset="0"/>
            </a:endParaRPr>
          </a:p>
        </p:txBody>
      </p:sp>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l="1552" t="1980" r="504" b="1959"/>
          <a:stretch/>
        </p:blipFill>
        <p:spPr>
          <a:xfrm>
            <a:off x="266918" y="1714114"/>
            <a:ext cx="7956328" cy="4788489"/>
          </a:xfrm>
          <a:prstGeom prst="rect">
            <a:avLst/>
          </a:prstGeom>
        </p:spPr>
      </p:pic>
    </p:spTree>
    <p:extLst>
      <p:ext uri="{BB962C8B-B14F-4D97-AF65-F5344CB8AC3E}">
        <p14:creationId xmlns:p14="http://schemas.microsoft.com/office/powerpoint/2010/main" val="121076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p:cNvSpPr>
            <a:spLocks noGrp="1"/>
          </p:cNvSpPr>
          <p:nvPr>
            <p:ph type="sldNum" sz="quarter" idx="10"/>
          </p:nvPr>
        </p:nvSpPr>
        <p:spPr/>
        <p:txBody>
          <a:bodyPr/>
          <a:lstStyle/>
          <a:p>
            <a:fld id="{B32B2178-8F0E-445F-910C-776E3AC49E6D}" type="slidenum">
              <a:rPr lang="fr-FR" smtClean="0"/>
              <a:pPr/>
              <a:t>13</a:t>
            </a:fld>
            <a:endParaRPr lang="fr-FR"/>
          </a:p>
        </p:txBody>
      </p:sp>
      <p:sp>
        <p:nvSpPr>
          <p:cNvPr id="12" name="Titre 11"/>
          <p:cNvSpPr>
            <a:spLocks noGrp="1"/>
          </p:cNvSpPr>
          <p:nvPr>
            <p:ph type="title"/>
          </p:nvPr>
        </p:nvSpPr>
        <p:spPr/>
        <p:txBody>
          <a:bodyPr/>
          <a:lstStyle/>
          <a:p>
            <a:r>
              <a:rPr lang="fr-FR" dirty="0" smtClean="0"/>
              <a:t>5. REHYDRATION  STUDY</a:t>
            </a:r>
            <a:endParaRPr lang="fr-FR" dirty="0"/>
          </a:p>
        </p:txBody>
      </p:sp>
      <p:sp>
        <p:nvSpPr>
          <p:cNvPr id="5" name="Espace réservé du contenu 8"/>
          <p:cNvSpPr txBox="1">
            <a:spLocks/>
          </p:cNvSpPr>
          <p:nvPr/>
        </p:nvSpPr>
        <p:spPr bwMode="auto">
          <a:xfrm>
            <a:off x="198825" y="1300858"/>
            <a:ext cx="5287576" cy="533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182563" lvl="0" indent="-182563">
              <a:spcBef>
                <a:spcPct val="20000"/>
              </a:spcBef>
              <a:buClr>
                <a:schemeClr val="accent4"/>
              </a:buClr>
              <a:buSzPct val="70000"/>
              <a:buFontTx/>
              <a:buChar char="▲"/>
            </a:pPr>
            <a:r>
              <a:rPr lang="fr-BE" sz="2000" dirty="0" smtClean="0">
                <a:solidFill>
                  <a:schemeClr val="tx2"/>
                </a:solidFill>
                <a:latin typeface="+mn-lt"/>
              </a:rPr>
              <a:t> Influence of the pore sizes ? </a:t>
            </a:r>
          </a:p>
          <a:p>
            <a:pPr marL="182563" lvl="0" indent="-182563">
              <a:spcBef>
                <a:spcPct val="20000"/>
              </a:spcBef>
              <a:buClr>
                <a:schemeClr val="accent4"/>
              </a:buClr>
              <a:buSzPct val="70000"/>
              <a:buFontTx/>
              <a:buChar char="▲"/>
            </a:pPr>
            <a:endParaRPr kumimoji="0" lang="fr-BE" sz="2000" b="0" i="0" u="none" strike="noStrike" kern="1200" cap="none" spc="0" normalizeH="0" baseline="0" noProof="0" dirty="0">
              <a:ln>
                <a:noFill/>
              </a:ln>
              <a:solidFill>
                <a:schemeClr val="tx2"/>
              </a:solidFill>
              <a:effectLst/>
              <a:uLnTx/>
              <a:uFillTx/>
              <a:latin typeface="+mn-lt"/>
              <a:ea typeface="ＭＳ Ｐゴシック" charset="0"/>
              <a:cs typeface="ＭＳ Ｐゴシック" charset="0"/>
            </a:endParaRPr>
          </a:p>
          <a:p>
            <a:pPr marL="182563" lvl="0" indent="-182563">
              <a:spcBef>
                <a:spcPct val="20000"/>
              </a:spcBef>
              <a:buClr>
                <a:schemeClr val="accent4"/>
              </a:buClr>
              <a:buSzPct val="70000"/>
              <a:buFontTx/>
              <a:buChar char="▲"/>
            </a:pPr>
            <a:r>
              <a:rPr lang="fr-BE" sz="2000" dirty="0">
                <a:solidFill>
                  <a:schemeClr val="tx2"/>
                </a:solidFill>
                <a:latin typeface="+mn-lt"/>
              </a:rPr>
              <a:t> </a:t>
            </a:r>
            <a:r>
              <a:rPr lang="fr-BE" sz="2000" dirty="0" smtClean="0">
                <a:solidFill>
                  <a:schemeClr val="tx2"/>
                </a:solidFill>
                <a:latin typeface="+mn-lt"/>
              </a:rPr>
              <a:t>Local vaginal </a:t>
            </a:r>
            <a:r>
              <a:rPr lang="fr-BE" sz="2000" dirty="0" err="1" smtClean="0">
                <a:solidFill>
                  <a:schemeClr val="tx2"/>
                </a:solidFill>
                <a:latin typeface="+mn-lt"/>
              </a:rPr>
              <a:t>effect</a:t>
            </a:r>
            <a:r>
              <a:rPr lang="fr-BE" sz="2000" dirty="0" smtClean="0">
                <a:solidFill>
                  <a:schemeClr val="tx2"/>
                </a:solidFill>
                <a:latin typeface="+mn-lt"/>
              </a:rPr>
              <a:t> :	- mucus flux </a:t>
            </a:r>
            <a:br>
              <a:rPr lang="fr-BE" sz="2000" dirty="0" smtClean="0">
                <a:solidFill>
                  <a:schemeClr val="tx2"/>
                </a:solidFill>
                <a:latin typeface="+mn-lt"/>
              </a:rPr>
            </a:br>
            <a:r>
              <a:rPr lang="fr-BE" sz="2000" dirty="0" smtClean="0">
                <a:solidFill>
                  <a:schemeClr val="tx2"/>
                </a:solidFill>
                <a:latin typeface="+mn-lt"/>
              </a:rPr>
              <a:t>			- </a:t>
            </a:r>
            <a:r>
              <a:rPr lang="fr-BE" sz="2000" dirty="0" err="1" smtClean="0">
                <a:solidFill>
                  <a:schemeClr val="tx2"/>
                </a:solidFill>
                <a:latin typeface="+mn-lt"/>
              </a:rPr>
              <a:t>low</a:t>
            </a:r>
            <a:r>
              <a:rPr lang="fr-BE" sz="2000" dirty="0" smtClean="0">
                <a:solidFill>
                  <a:schemeClr val="tx2"/>
                </a:solidFill>
                <a:latin typeface="+mn-lt"/>
              </a:rPr>
              <a:t> volume </a:t>
            </a:r>
            <a:r>
              <a:rPr lang="fr-BE" sz="2000" dirty="0" err="1" smtClean="0">
                <a:solidFill>
                  <a:schemeClr val="tx2"/>
                </a:solidFill>
                <a:latin typeface="+mn-lt"/>
              </a:rPr>
              <a:t>fluids</a:t>
            </a:r>
            <a:endParaRPr lang="fr-BE" sz="2000" dirty="0" smtClean="0">
              <a:solidFill>
                <a:schemeClr val="tx2"/>
              </a:solidFill>
              <a:latin typeface="+mn-lt"/>
            </a:endParaRPr>
          </a:p>
          <a:p>
            <a:pPr marL="182563" lvl="0" indent="-182563">
              <a:spcBef>
                <a:spcPct val="20000"/>
              </a:spcBef>
              <a:buClr>
                <a:schemeClr val="accent4"/>
              </a:buClr>
              <a:buSzPct val="70000"/>
              <a:buFontTx/>
              <a:buChar char="▲"/>
            </a:pPr>
            <a:endParaRPr lang="fr-BE" sz="2000" dirty="0">
              <a:solidFill>
                <a:schemeClr val="tx2"/>
              </a:solidFill>
              <a:latin typeface="+mn-lt"/>
            </a:endParaRPr>
          </a:p>
          <a:p>
            <a:pPr marL="182563" lvl="0" indent="-182563">
              <a:spcBef>
                <a:spcPct val="20000"/>
              </a:spcBef>
              <a:buClr>
                <a:schemeClr val="accent4"/>
              </a:buClr>
              <a:buSzPct val="70000"/>
              <a:buFontTx/>
              <a:buChar char="▲"/>
            </a:pPr>
            <a:endParaRPr lang="fr-BE" sz="2000" dirty="0" smtClean="0">
              <a:solidFill>
                <a:schemeClr val="tx2"/>
              </a:solidFill>
              <a:latin typeface="+mn-lt"/>
            </a:endParaRPr>
          </a:p>
          <a:p>
            <a:pPr marL="182563" lvl="0" indent="-182563">
              <a:spcBef>
                <a:spcPct val="20000"/>
              </a:spcBef>
              <a:buClr>
                <a:schemeClr val="accent4"/>
              </a:buClr>
              <a:buSzPct val="70000"/>
              <a:buFontTx/>
              <a:buChar char="▲"/>
            </a:pPr>
            <a:endParaRPr lang="fr-BE" sz="2000" dirty="0">
              <a:solidFill>
                <a:schemeClr val="tx2"/>
              </a:solidFill>
              <a:latin typeface="+mn-lt"/>
            </a:endParaRPr>
          </a:p>
          <a:p>
            <a:pPr marL="182563" lvl="0" indent="-182563">
              <a:spcBef>
                <a:spcPct val="20000"/>
              </a:spcBef>
              <a:buClr>
                <a:schemeClr val="accent4"/>
              </a:buClr>
              <a:buSzPct val="70000"/>
              <a:buFontTx/>
              <a:buChar char="▲"/>
            </a:pPr>
            <a:endParaRPr lang="fr-BE" sz="2000" dirty="0" smtClean="0">
              <a:solidFill>
                <a:schemeClr val="tx2"/>
              </a:solidFill>
              <a:latin typeface="+mn-lt"/>
            </a:endParaRPr>
          </a:p>
          <a:p>
            <a:pPr marL="182563" lvl="0" indent="-182563">
              <a:spcBef>
                <a:spcPct val="20000"/>
              </a:spcBef>
              <a:buClr>
                <a:schemeClr val="accent4"/>
              </a:buClr>
              <a:buSzPct val="70000"/>
              <a:buFontTx/>
              <a:buChar char="▲"/>
            </a:pPr>
            <a:r>
              <a:rPr lang="fr-BE" sz="2000" dirty="0">
                <a:solidFill>
                  <a:schemeClr val="tx2"/>
                </a:solidFill>
                <a:latin typeface="+mn-lt"/>
              </a:rPr>
              <a:t> </a:t>
            </a:r>
            <a:r>
              <a:rPr lang="fr-BE" sz="2000" dirty="0" smtClean="0">
                <a:solidFill>
                  <a:schemeClr val="tx2"/>
                </a:solidFill>
                <a:latin typeface="+mn-lt"/>
              </a:rPr>
              <a:t>+ 2 </a:t>
            </a:r>
            <a:r>
              <a:rPr lang="fr-BE" sz="2000" dirty="0" err="1" smtClean="0">
                <a:solidFill>
                  <a:schemeClr val="tx2"/>
                </a:solidFill>
                <a:latin typeface="+mn-lt"/>
              </a:rPr>
              <a:t>mL</a:t>
            </a:r>
            <a:r>
              <a:rPr lang="fr-BE" sz="2000" dirty="0" smtClean="0">
                <a:solidFill>
                  <a:schemeClr val="tx2"/>
                </a:solidFill>
                <a:latin typeface="+mn-lt"/>
              </a:rPr>
              <a:t> of </a:t>
            </a:r>
            <a:r>
              <a:rPr lang="fr-BE" sz="2000" dirty="0" err="1" smtClean="0">
                <a:solidFill>
                  <a:schemeClr val="tx2"/>
                </a:solidFill>
                <a:latin typeface="+mn-lt"/>
              </a:rPr>
              <a:t>synthetic</a:t>
            </a:r>
            <a:r>
              <a:rPr lang="fr-BE" sz="2000" dirty="0" smtClean="0">
                <a:solidFill>
                  <a:schemeClr val="tx2"/>
                </a:solidFill>
                <a:latin typeface="+mn-lt"/>
              </a:rPr>
              <a:t> </a:t>
            </a:r>
            <a:r>
              <a:rPr lang="fr-BE" sz="2000" dirty="0" err="1" smtClean="0">
                <a:solidFill>
                  <a:schemeClr val="tx2"/>
                </a:solidFill>
                <a:latin typeface="+mn-lt"/>
              </a:rPr>
              <a:t>cervicovaginal</a:t>
            </a:r>
            <a:r>
              <a:rPr lang="fr-BE" sz="2000" dirty="0" smtClean="0">
                <a:solidFill>
                  <a:schemeClr val="tx2"/>
                </a:solidFill>
                <a:latin typeface="+mn-lt"/>
              </a:rPr>
              <a:t> mucus </a:t>
            </a:r>
          </a:p>
          <a:p>
            <a:pPr marL="182563" lvl="0" indent="-182563">
              <a:spcBef>
                <a:spcPct val="20000"/>
              </a:spcBef>
              <a:buClr>
                <a:schemeClr val="accent4"/>
              </a:buClr>
              <a:buSzPct val="70000"/>
              <a:buFontTx/>
              <a:buChar char="▲"/>
            </a:pPr>
            <a:endParaRPr kumimoji="0" lang="fr-BE" sz="2000" b="0" i="0" u="none" strike="noStrike" kern="1200" cap="none" spc="0" normalizeH="0" baseline="0" noProof="0" dirty="0" smtClean="0">
              <a:ln>
                <a:noFill/>
              </a:ln>
              <a:solidFill>
                <a:schemeClr val="tx2"/>
              </a:solidFill>
              <a:effectLst/>
              <a:uLnTx/>
              <a:uFillTx/>
              <a:latin typeface="+mn-lt"/>
              <a:ea typeface="ＭＳ Ｐゴシック" charset="0"/>
              <a:cs typeface="ＭＳ Ｐゴシック" charset="0"/>
            </a:endParaRPr>
          </a:p>
        </p:txBody>
      </p:sp>
      <p:sp>
        <p:nvSpPr>
          <p:cNvPr id="6" name="Flèche droite 5"/>
          <p:cNvSpPr/>
          <p:nvPr/>
        </p:nvSpPr>
        <p:spPr>
          <a:xfrm>
            <a:off x="369230" y="3212716"/>
            <a:ext cx="518798" cy="11534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7" name="ZoneTexte 6"/>
          <p:cNvSpPr txBox="1"/>
          <p:nvPr/>
        </p:nvSpPr>
        <p:spPr>
          <a:xfrm>
            <a:off x="1035345" y="3075835"/>
            <a:ext cx="5250127" cy="861774"/>
          </a:xfrm>
          <a:prstGeom prst="rect">
            <a:avLst/>
          </a:prstGeom>
          <a:noFill/>
        </p:spPr>
        <p:txBody>
          <a:bodyPr wrap="square" rtlCol="0">
            <a:spAutoFit/>
          </a:bodyPr>
          <a:lstStyle/>
          <a:p>
            <a:r>
              <a:rPr lang="fr-BE" sz="1500" dirty="0" smtClean="0">
                <a:solidFill>
                  <a:schemeClr val="tx2"/>
                </a:solidFill>
                <a:latin typeface="+mn-lt"/>
              </a:rPr>
              <a:t>Quick and </a:t>
            </a:r>
            <a:r>
              <a:rPr lang="fr-BE" sz="1500" dirty="0" err="1" smtClean="0">
                <a:solidFill>
                  <a:schemeClr val="tx2"/>
                </a:solidFill>
                <a:latin typeface="+mn-lt"/>
              </a:rPr>
              <a:t>uniform</a:t>
            </a:r>
            <a:r>
              <a:rPr lang="fr-BE" sz="1500" dirty="0" smtClean="0">
                <a:solidFill>
                  <a:schemeClr val="tx2"/>
                </a:solidFill>
                <a:latin typeface="+mn-lt"/>
              </a:rPr>
              <a:t> </a:t>
            </a:r>
            <a:r>
              <a:rPr lang="fr-BE" sz="1500" dirty="0" err="1" smtClean="0">
                <a:solidFill>
                  <a:schemeClr val="tx2"/>
                </a:solidFill>
                <a:latin typeface="+mn-lt"/>
              </a:rPr>
              <a:t>rehydration</a:t>
            </a:r>
            <a:r>
              <a:rPr lang="fr-BE" sz="1500" dirty="0" smtClean="0">
                <a:solidFill>
                  <a:schemeClr val="tx2"/>
                </a:solidFill>
                <a:latin typeface="+mn-lt"/>
              </a:rPr>
              <a:t> </a:t>
            </a:r>
          </a:p>
          <a:p>
            <a:endParaRPr lang="fr-BE" sz="500" dirty="0">
              <a:solidFill>
                <a:schemeClr val="tx2"/>
              </a:solidFill>
              <a:latin typeface="+mn-lt"/>
            </a:endParaRPr>
          </a:p>
          <a:p>
            <a:r>
              <a:rPr lang="fr-BE" sz="1500" dirty="0" err="1" smtClean="0">
                <a:solidFill>
                  <a:schemeClr val="tx2"/>
                </a:solidFill>
                <a:latin typeface="+mn-lt"/>
              </a:rPr>
              <a:t>Avoid</a:t>
            </a:r>
            <a:r>
              <a:rPr lang="fr-BE" sz="1500" dirty="0" smtClean="0">
                <a:solidFill>
                  <a:schemeClr val="tx2"/>
                </a:solidFill>
                <a:latin typeface="+mn-lt"/>
              </a:rPr>
              <a:t> a </a:t>
            </a:r>
            <a:r>
              <a:rPr lang="fr-BE" sz="1500" dirty="0" err="1" smtClean="0">
                <a:solidFill>
                  <a:schemeClr val="tx2"/>
                </a:solidFill>
                <a:latin typeface="+mn-lt"/>
              </a:rPr>
              <a:t>fast</a:t>
            </a:r>
            <a:r>
              <a:rPr lang="fr-BE" sz="1500" dirty="0" smtClean="0">
                <a:solidFill>
                  <a:schemeClr val="tx2"/>
                </a:solidFill>
                <a:latin typeface="+mn-lt"/>
              </a:rPr>
              <a:t> </a:t>
            </a:r>
            <a:r>
              <a:rPr lang="fr-BE" sz="1500" dirty="0" err="1" smtClean="0">
                <a:solidFill>
                  <a:schemeClr val="tx2"/>
                </a:solidFill>
                <a:latin typeface="+mn-lt"/>
              </a:rPr>
              <a:t>elimination</a:t>
            </a:r>
            <a:r>
              <a:rPr lang="fr-BE" sz="1500" dirty="0" smtClean="0">
                <a:solidFill>
                  <a:schemeClr val="tx2"/>
                </a:solidFill>
                <a:latin typeface="+mn-lt"/>
              </a:rPr>
              <a:t> </a:t>
            </a:r>
            <a:br>
              <a:rPr lang="fr-BE" sz="1500" dirty="0" smtClean="0">
                <a:solidFill>
                  <a:schemeClr val="tx2"/>
                </a:solidFill>
                <a:latin typeface="+mn-lt"/>
              </a:rPr>
            </a:br>
            <a:endParaRPr lang="fr-BE" sz="1500" dirty="0">
              <a:solidFill>
                <a:schemeClr val="tx2"/>
              </a:solidFill>
              <a:latin typeface="+mn-lt"/>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74" y="1185450"/>
            <a:ext cx="4976290" cy="5564222"/>
          </a:xfrm>
          <a:prstGeom prst="rect">
            <a:avLst/>
          </a:prstGeom>
        </p:spPr>
      </p:pic>
      <p:graphicFrame>
        <p:nvGraphicFramePr>
          <p:cNvPr id="8" name="Tableau 7"/>
          <p:cNvGraphicFramePr>
            <a:graphicFrameLocks noGrp="1"/>
          </p:cNvGraphicFramePr>
          <p:nvPr>
            <p:extLst>
              <p:ext uri="{D42A27DB-BD31-4B8C-83A1-F6EECF244321}">
                <p14:modId xmlns:p14="http://schemas.microsoft.com/office/powerpoint/2010/main" val="417015311"/>
              </p:ext>
            </p:extLst>
          </p:nvPr>
        </p:nvGraphicFramePr>
        <p:xfrm>
          <a:off x="5350213" y="1185450"/>
          <a:ext cx="2312092" cy="315468"/>
        </p:xfrm>
        <a:graphic>
          <a:graphicData uri="http://schemas.openxmlformats.org/drawingml/2006/table">
            <a:tbl>
              <a:tblPr firstRow="1" firstCol="1" bandRow="1"/>
              <a:tblGrid>
                <a:gridCol w="836213"/>
                <a:gridCol w="738297"/>
                <a:gridCol w="737582"/>
              </a:tblGrid>
              <a:tr h="154463">
                <a:tc>
                  <a:txBody>
                    <a:bodyPr/>
                    <a:lstStyle/>
                    <a:p>
                      <a:pPr algn="ctr">
                        <a:lnSpc>
                          <a:spcPct val="115000"/>
                        </a:lnSpc>
                        <a:spcAft>
                          <a:spcPts val="0"/>
                        </a:spcAft>
                      </a:pPr>
                      <a:r>
                        <a:rPr lang="fr-BE" sz="900" b="1" dirty="0">
                          <a:solidFill>
                            <a:srgbClr val="105045"/>
                          </a:solidFill>
                          <a:effectLst/>
                          <a:latin typeface="Calibri"/>
                          <a:ea typeface="Times New Roman"/>
                          <a:cs typeface="Times New Roman"/>
                        </a:rPr>
                        <a:t>Cycle 1</a:t>
                      </a:r>
                      <a:endParaRPr lang="fr-BE" sz="900" dirty="0">
                        <a:solidFill>
                          <a:srgbClr val="105045"/>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900" b="1" dirty="0">
                          <a:solidFill>
                            <a:srgbClr val="105045"/>
                          </a:solidFill>
                          <a:effectLst/>
                          <a:latin typeface="Calibri"/>
                          <a:ea typeface="Times New Roman"/>
                          <a:cs typeface="Times New Roman"/>
                        </a:rPr>
                        <a:t>Cycle 2</a:t>
                      </a:r>
                      <a:endParaRPr lang="fr-BE" sz="900" dirty="0">
                        <a:solidFill>
                          <a:srgbClr val="105045"/>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900" b="1" dirty="0">
                          <a:solidFill>
                            <a:srgbClr val="105045"/>
                          </a:solidFill>
                          <a:effectLst/>
                          <a:latin typeface="Calibri"/>
                          <a:ea typeface="Times New Roman"/>
                          <a:cs typeface="Times New Roman"/>
                        </a:rPr>
                        <a:t>Cycle 3</a:t>
                      </a:r>
                      <a:endParaRPr lang="fr-BE" sz="900" dirty="0">
                        <a:solidFill>
                          <a:srgbClr val="105045"/>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463">
                <a:tc>
                  <a:txBody>
                    <a:bodyPr/>
                    <a:lstStyle/>
                    <a:p>
                      <a:pPr algn="ctr">
                        <a:lnSpc>
                          <a:spcPct val="115000"/>
                        </a:lnSpc>
                        <a:spcAft>
                          <a:spcPts val="0"/>
                        </a:spcAft>
                      </a:pPr>
                      <a:r>
                        <a:rPr lang="fr-BE" sz="900" dirty="0">
                          <a:solidFill>
                            <a:srgbClr val="000000"/>
                          </a:solidFill>
                          <a:effectLst/>
                          <a:latin typeface="Calibri"/>
                          <a:ea typeface="Times New Roman"/>
                          <a:cs typeface="Times New Roman"/>
                        </a:rPr>
                        <a:t>-15°C</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900" dirty="0">
                          <a:solidFill>
                            <a:srgbClr val="000000"/>
                          </a:solidFill>
                          <a:effectLst/>
                          <a:latin typeface="Calibri"/>
                          <a:ea typeface="Times New Roman"/>
                          <a:cs typeface="Times New Roman"/>
                        </a:rPr>
                        <a:t>-25°C</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900" dirty="0">
                          <a:solidFill>
                            <a:srgbClr val="000000"/>
                          </a:solidFill>
                          <a:effectLst/>
                          <a:latin typeface="Calibri"/>
                          <a:ea typeface="Times New Roman"/>
                          <a:cs typeface="Times New Roman"/>
                        </a:rPr>
                        <a:t>-35°C</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2"/>
          <p:cNvSpPr/>
          <p:nvPr/>
        </p:nvSpPr>
        <p:spPr>
          <a:xfrm>
            <a:off x="700391" y="3506722"/>
            <a:ext cx="2256818" cy="1075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12"/>
          <p:cNvSpPr/>
          <p:nvPr/>
        </p:nvSpPr>
        <p:spPr>
          <a:xfrm>
            <a:off x="2957209" y="5664938"/>
            <a:ext cx="2256818" cy="1075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 Box 1031"/>
          <p:cNvSpPr txBox="1">
            <a:spLocks noChangeArrowheads="1"/>
          </p:cNvSpPr>
          <p:nvPr/>
        </p:nvSpPr>
        <p:spPr bwMode="auto">
          <a:xfrm>
            <a:off x="5350213" y="3582560"/>
            <a:ext cx="3306867" cy="830997"/>
          </a:xfrm>
          <a:prstGeom prst="rect">
            <a:avLst/>
          </a:prstGeom>
          <a:noFill/>
          <a:ln w="9525">
            <a:noFill/>
            <a:miter lim="800000"/>
            <a:headEnd/>
            <a:tailEnd/>
          </a:ln>
          <a:effectLst/>
        </p:spPr>
        <p:txBody>
          <a:bodyPr wrap="none">
            <a:spAutoFit/>
          </a:bodyPr>
          <a:lstStyle/>
          <a:p>
            <a:r>
              <a:rPr lang="fr-FR" dirty="0" err="1">
                <a:latin typeface="+mj-lt"/>
                <a:cs typeface="Arial" pitchFamily="34" charset="0"/>
              </a:rPr>
              <a:t>p</a:t>
            </a:r>
            <a:r>
              <a:rPr lang="fr-FR" dirty="0" err="1" smtClean="0">
                <a:latin typeface="+mj-lt"/>
                <a:cs typeface="Arial" pitchFamily="34" charset="0"/>
              </a:rPr>
              <a:t>olymer</a:t>
            </a:r>
            <a:r>
              <a:rPr lang="fr-FR" dirty="0" smtClean="0">
                <a:latin typeface="+mj-lt"/>
                <a:cs typeface="Arial" pitchFamily="34" charset="0"/>
              </a:rPr>
              <a:t> concentration </a:t>
            </a:r>
            <a:br>
              <a:rPr lang="fr-FR" dirty="0" smtClean="0">
                <a:latin typeface="+mj-lt"/>
                <a:cs typeface="Arial" pitchFamily="34" charset="0"/>
              </a:rPr>
            </a:br>
            <a:r>
              <a:rPr lang="fr-FR" dirty="0" err="1" smtClean="0">
                <a:latin typeface="+mj-lt"/>
                <a:cs typeface="Arial" pitchFamily="34" charset="0"/>
              </a:rPr>
              <a:t>rehydration</a:t>
            </a:r>
            <a:r>
              <a:rPr lang="fr-FR" dirty="0" smtClean="0">
                <a:latin typeface="+mj-lt"/>
                <a:cs typeface="Arial" pitchFamily="34" charset="0"/>
              </a:rPr>
              <a:t> speed </a:t>
            </a:r>
            <a:endParaRPr lang="fr-FR" dirty="0">
              <a:latin typeface="+mj-lt"/>
              <a:cs typeface="Arial" pitchFamily="34" charset="0"/>
            </a:endParaRPr>
          </a:p>
        </p:txBody>
      </p:sp>
      <p:sp>
        <p:nvSpPr>
          <p:cNvPr id="17" name="Flèche vers le bas 16"/>
          <p:cNvSpPr/>
          <p:nvPr/>
        </p:nvSpPr>
        <p:spPr>
          <a:xfrm flipV="1">
            <a:off x="8462910" y="3586078"/>
            <a:ext cx="53064" cy="332065"/>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18" name="Flèche vers le bas 17"/>
          <p:cNvSpPr/>
          <p:nvPr/>
        </p:nvSpPr>
        <p:spPr>
          <a:xfrm flipV="1">
            <a:off x="7914918" y="3989966"/>
            <a:ext cx="53064" cy="332065"/>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27020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6" grpId="0"/>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p:cNvSpPr txBox="1">
            <a:spLocks/>
          </p:cNvSpPr>
          <p:nvPr/>
        </p:nvSpPr>
        <p:spPr bwMode="auto">
          <a:xfrm>
            <a:off x="159915" y="1305891"/>
            <a:ext cx="8632336" cy="39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182563" lvl="0" indent="-182563">
              <a:spcBef>
                <a:spcPct val="20000"/>
              </a:spcBef>
              <a:buClr>
                <a:schemeClr val="accent4"/>
              </a:buClr>
              <a:buSzPct val="70000"/>
              <a:buFontTx/>
              <a:buChar char="▲"/>
            </a:pPr>
            <a:r>
              <a:rPr lang="fr-BE" sz="2000" dirty="0" smtClean="0">
                <a:solidFill>
                  <a:schemeClr val="tx2"/>
                </a:solidFill>
                <a:latin typeface="+mn-lt"/>
              </a:rPr>
              <a:t> Hydrogels and </a:t>
            </a:r>
            <a:r>
              <a:rPr lang="fr-BE" sz="2000" dirty="0" err="1" smtClean="0">
                <a:solidFill>
                  <a:schemeClr val="tx2"/>
                </a:solidFill>
                <a:latin typeface="+mn-lt"/>
              </a:rPr>
              <a:t>rehydrated</a:t>
            </a:r>
            <a:r>
              <a:rPr lang="fr-BE" sz="2000" dirty="0" smtClean="0">
                <a:solidFill>
                  <a:schemeClr val="tx2"/>
                </a:solidFill>
                <a:latin typeface="+mn-lt"/>
              </a:rPr>
              <a:t> </a:t>
            </a:r>
            <a:r>
              <a:rPr lang="fr-BE" sz="2000" dirty="0" err="1" smtClean="0">
                <a:solidFill>
                  <a:schemeClr val="tx2"/>
                </a:solidFill>
                <a:latin typeface="+mn-lt"/>
              </a:rPr>
              <a:t>sponges</a:t>
            </a:r>
            <a:r>
              <a:rPr lang="fr-BE" sz="2000" dirty="0" smtClean="0">
                <a:solidFill>
                  <a:schemeClr val="tx2"/>
                </a:solidFill>
                <a:latin typeface="+mn-lt"/>
              </a:rPr>
              <a:t> (+ 2 </a:t>
            </a:r>
            <a:r>
              <a:rPr lang="fr-BE" sz="2000" dirty="0" err="1" smtClean="0">
                <a:solidFill>
                  <a:schemeClr val="tx2"/>
                </a:solidFill>
                <a:latin typeface="+mn-lt"/>
              </a:rPr>
              <a:t>mL</a:t>
            </a:r>
            <a:r>
              <a:rPr lang="fr-BE" sz="2000" dirty="0" smtClean="0">
                <a:solidFill>
                  <a:schemeClr val="tx2"/>
                </a:solidFill>
                <a:latin typeface="+mn-lt"/>
              </a:rPr>
              <a:t> of CVM) </a:t>
            </a:r>
          </a:p>
          <a:p>
            <a:pPr marL="182563" indent="-182563">
              <a:spcBef>
                <a:spcPct val="20000"/>
              </a:spcBef>
              <a:buClr>
                <a:schemeClr val="accent4"/>
              </a:buClr>
              <a:buSzPct val="70000"/>
              <a:buFontTx/>
              <a:buChar char="▲"/>
            </a:pPr>
            <a:r>
              <a:rPr lang="fr-BE" sz="2000" dirty="0">
                <a:solidFill>
                  <a:schemeClr val="tx2"/>
                </a:solidFill>
                <a:latin typeface="+mn-lt"/>
              </a:rPr>
              <a:t> </a:t>
            </a:r>
            <a:r>
              <a:rPr lang="fr-BE" sz="2000" dirty="0" err="1" smtClean="0">
                <a:solidFill>
                  <a:schemeClr val="tx2"/>
                </a:solidFill>
                <a:latin typeface="+mn-lt"/>
              </a:rPr>
              <a:t>Suitable</a:t>
            </a:r>
            <a:r>
              <a:rPr lang="fr-BE" sz="2000" dirty="0" smtClean="0">
                <a:solidFill>
                  <a:schemeClr val="tx2"/>
                </a:solidFill>
                <a:latin typeface="+mn-lt"/>
              </a:rPr>
              <a:t> </a:t>
            </a:r>
            <a:r>
              <a:rPr lang="fr-BE" sz="2000" dirty="0">
                <a:solidFill>
                  <a:schemeClr val="tx2"/>
                </a:solidFill>
                <a:latin typeface="+mn-lt"/>
              </a:rPr>
              <a:t>to </a:t>
            </a:r>
            <a:r>
              <a:rPr lang="fr-BE" sz="2000" dirty="0" err="1">
                <a:solidFill>
                  <a:schemeClr val="tx2"/>
                </a:solidFill>
                <a:latin typeface="+mn-lt"/>
              </a:rPr>
              <a:t>increase</a:t>
            </a:r>
            <a:r>
              <a:rPr lang="fr-BE" sz="2000" dirty="0">
                <a:solidFill>
                  <a:schemeClr val="tx2"/>
                </a:solidFill>
                <a:latin typeface="+mn-lt"/>
              </a:rPr>
              <a:t> the </a:t>
            </a:r>
            <a:r>
              <a:rPr lang="fr-BE" sz="2000" dirty="0" err="1">
                <a:solidFill>
                  <a:schemeClr val="tx2"/>
                </a:solidFill>
                <a:latin typeface="+mn-lt"/>
              </a:rPr>
              <a:t>residence</a:t>
            </a:r>
            <a:r>
              <a:rPr lang="fr-BE" sz="2000" dirty="0">
                <a:solidFill>
                  <a:schemeClr val="tx2"/>
                </a:solidFill>
                <a:latin typeface="+mn-lt"/>
              </a:rPr>
              <a:t> </a:t>
            </a:r>
            <a:r>
              <a:rPr lang="fr-BE" sz="2000" dirty="0" smtClean="0">
                <a:solidFill>
                  <a:schemeClr val="tx2"/>
                </a:solidFill>
                <a:latin typeface="+mn-lt"/>
              </a:rPr>
              <a:t>time  BUT no </a:t>
            </a:r>
            <a:r>
              <a:rPr lang="fr-BE" sz="2000" dirty="0" err="1" smtClean="0">
                <a:solidFill>
                  <a:schemeClr val="tx2"/>
                </a:solidFill>
                <a:latin typeface="+mn-lt"/>
              </a:rPr>
              <a:t>reference</a:t>
            </a:r>
            <a:r>
              <a:rPr lang="fr-BE" sz="2000" dirty="0" smtClean="0">
                <a:solidFill>
                  <a:schemeClr val="tx2"/>
                </a:solidFill>
                <a:latin typeface="+mn-lt"/>
              </a:rPr>
              <a:t> values</a:t>
            </a:r>
          </a:p>
          <a:p>
            <a:pPr marL="182563" indent="-182563">
              <a:spcBef>
                <a:spcPct val="20000"/>
              </a:spcBef>
              <a:buClr>
                <a:schemeClr val="accent4"/>
              </a:buClr>
              <a:buSzPct val="70000"/>
              <a:buFontTx/>
              <a:buChar char="▲"/>
            </a:pPr>
            <a:r>
              <a:rPr lang="fr-BE" sz="2000" dirty="0">
                <a:solidFill>
                  <a:schemeClr val="tx2"/>
                </a:solidFill>
                <a:latin typeface="+mn-lt"/>
              </a:rPr>
              <a:t> </a:t>
            </a:r>
            <a:r>
              <a:rPr lang="fr-BE" sz="2000" dirty="0" err="1" smtClean="0">
                <a:solidFill>
                  <a:schemeClr val="tx2"/>
                </a:solidFill>
                <a:latin typeface="+mn-lt"/>
              </a:rPr>
              <a:t>Comparison</a:t>
            </a:r>
            <a:r>
              <a:rPr lang="fr-BE" sz="2000" dirty="0" smtClean="0">
                <a:solidFill>
                  <a:schemeClr val="tx2"/>
                </a:solidFill>
                <a:latin typeface="+mn-lt"/>
              </a:rPr>
              <a:t> </a:t>
            </a:r>
            <a:r>
              <a:rPr lang="fr-BE" sz="2000" dirty="0" err="1" smtClean="0">
                <a:solidFill>
                  <a:schemeClr val="tx2"/>
                </a:solidFill>
                <a:latin typeface="+mn-lt"/>
              </a:rPr>
              <a:t>with</a:t>
            </a:r>
            <a:r>
              <a:rPr lang="fr-BE" sz="2000" dirty="0" smtClean="0">
                <a:solidFill>
                  <a:schemeClr val="tx2"/>
                </a:solidFill>
                <a:latin typeface="+mn-lt"/>
              </a:rPr>
              <a:t> </a:t>
            </a:r>
            <a:r>
              <a:rPr lang="fr-BE" sz="2000" dirty="0" err="1" smtClean="0">
                <a:solidFill>
                  <a:schemeClr val="tx2"/>
                </a:solidFill>
                <a:latin typeface="+mn-lt"/>
              </a:rPr>
              <a:t>Gynodaktarin</a:t>
            </a:r>
            <a:r>
              <a:rPr lang="fr-BE" sz="2000" baseline="30000" dirty="0" smtClean="0">
                <a:solidFill>
                  <a:schemeClr val="tx2"/>
                </a:solidFill>
                <a:latin typeface="+mn-lt"/>
              </a:rPr>
              <a:t>®</a:t>
            </a:r>
            <a:r>
              <a:rPr lang="fr-BE" sz="2000" dirty="0" smtClean="0">
                <a:solidFill>
                  <a:schemeClr val="tx2"/>
                </a:solidFill>
                <a:latin typeface="+mn-lt"/>
              </a:rPr>
              <a:t> and </a:t>
            </a:r>
            <a:r>
              <a:rPr lang="fr-BE" sz="2000" dirty="0" err="1" smtClean="0">
                <a:solidFill>
                  <a:schemeClr val="tx2"/>
                </a:solidFill>
                <a:latin typeface="+mn-lt"/>
              </a:rPr>
              <a:t>Lubrilan</a:t>
            </a:r>
            <a:r>
              <a:rPr lang="fr-BE" sz="2000" baseline="30000" dirty="0" smtClean="0">
                <a:solidFill>
                  <a:schemeClr val="tx2"/>
                </a:solidFill>
                <a:latin typeface="+mn-lt"/>
              </a:rPr>
              <a:t>®</a:t>
            </a:r>
          </a:p>
          <a:p>
            <a:pPr marL="182563" indent="-182563">
              <a:spcBef>
                <a:spcPct val="20000"/>
              </a:spcBef>
              <a:buClr>
                <a:schemeClr val="accent4"/>
              </a:buClr>
              <a:buSzPct val="70000"/>
              <a:buFontTx/>
              <a:buChar char="▲"/>
            </a:pPr>
            <a:endParaRPr lang="fr-BE" sz="2000" baseline="30000" dirty="0">
              <a:solidFill>
                <a:schemeClr val="tx2"/>
              </a:solidFill>
              <a:latin typeface="+mn-lt"/>
            </a:endParaRPr>
          </a:p>
          <a:p>
            <a:pPr marL="182563" indent="-182563">
              <a:spcBef>
                <a:spcPct val="20000"/>
              </a:spcBef>
              <a:buClr>
                <a:schemeClr val="accent4"/>
              </a:buClr>
              <a:buSzPct val="70000"/>
              <a:buFontTx/>
              <a:buChar char="▲"/>
            </a:pPr>
            <a:endParaRPr lang="fr-BE" sz="2000" baseline="30000" dirty="0" smtClean="0">
              <a:solidFill>
                <a:schemeClr val="tx2"/>
              </a:solidFill>
              <a:latin typeface="+mn-lt"/>
            </a:endParaRPr>
          </a:p>
          <a:p>
            <a:pPr marL="182563" indent="-182563">
              <a:spcBef>
                <a:spcPct val="20000"/>
              </a:spcBef>
              <a:buClr>
                <a:schemeClr val="accent4"/>
              </a:buClr>
              <a:buSzPct val="70000"/>
              <a:buFontTx/>
              <a:buChar char="▲"/>
            </a:pPr>
            <a:endParaRPr lang="fr-BE" sz="2000" baseline="30000" dirty="0">
              <a:solidFill>
                <a:schemeClr val="tx2"/>
              </a:solidFill>
              <a:latin typeface="+mn-lt"/>
            </a:endParaRPr>
          </a:p>
          <a:p>
            <a:pPr marL="182563" indent="-182563">
              <a:spcBef>
                <a:spcPct val="20000"/>
              </a:spcBef>
              <a:buClr>
                <a:schemeClr val="accent4"/>
              </a:buClr>
              <a:buSzPct val="70000"/>
              <a:buFontTx/>
              <a:buChar char="▲"/>
            </a:pPr>
            <a:endParaRPr lang="fr-BE" sz="2000" baseline="30000" dirty="0" smtClean="0">
              <a:solidFill>
                <a:schemeClr val="tx2"/>
              </a:solidFill>
              <a:latin typeface="+mn-lt"/>
            </a:endParaRPr>
          </a:p>
          <a:p>
            <a:pPr marL="182563" indent="-182563">
              <a:spcBef>
                <a:spcPct val="20000"/>
              </a:spcBef>
              <a:buClr>
                <a:schemeClr val="accent4"/>
              </a:buClr>
              <a:buSzPct val="70000"/>
              <a:buFontTx/>
              <a:buChar char="▲"/>
            </a:pPr>
            <a:endParaRPr lang="fr-BE" sz="2000" baseline="30000" dirty="0">
              <a:solidFill>
                <a:schemeClr val="tx2"/>
              </a:solidFill>
              <a:latin typeface="+mn-lt"/>
            </a:endParaRPr>
          </a:p>
          <a:p>
            <a:pPr marL="182563" indent="-182563">
              <a:spcBef>
                <a:spcPct val="20000"/>
              </a:spcBef>
              <a:buClr>
                <a:schemeClr val="accent4"/>
              </a:buClr>
              <a:buSzPct val="70000"/>
              <a:buFontTx/>
              <a:buChar char="▲"/>
            </a:pPr>
            <a:endParaRPr lang="fr-BE" sz="2000" baseline="30000" dirty="0" smtClean="0">
              <a:solidFill>
                <a:schemeClr val="tx2"/>
              </a:solidFill>
              <a:latin typeface="+mn-lt"/>
            </a:endParaRPr>
          </a:p>
          <a:p>
            <a:pPr marL="182563" indent="-182563">
              <a:spcBef>
                <a:spcPct val="20000"/>
              </a:spcBef>
              <a:buClr>
                <a:schemeClr val="accent4"/>
              </a:buClr>
              <a:buSzPct val="70000"/>
              <a:buFontTx/>
              <a:buChar char="▲"/>
            </a:pPr>
            <a:endParaRPr lang="fr-BE" sz="2000" baseline="30000" dirty="0">
              <a:solidFill>
                <a:schemeClr val="tx2"/>
              </a:solidFill>
              <a:latin typeface="+mn-lt"/>
            </a:endParaRPr>
          </a:p>
          <a:p>
            <a:pPr marL="182563" indent="-182563">
              <a:spcBef>
                <a:spcPct val="20000"/>
              </a:spcBef>
              <a:buClr>
                <a:schemeClr val="accent4"/>
              </a:buClr>
              <a:buSzPct val="70000"/>
              <a:buFontTx/>
              <a:buChar char="▲"/>
            </a:pPr>
            <a:endParaRPr lang="fr-BE" sz="2000" baseline="30000" dirty="0" smtClean="0">
              <a:solidFill>
                <a:schemeClr val="tx2"/>
              </a:solidFill>
              <a:latin typeface="+mn-lt"/>
            </a:endParaRPr>
          </a:p>
          <a:p>
            <a:pPr marL="182563" indent="-182563">
              <a:spcBef>
                <a:spcPct val="20000"/>
              </a:spcBef>
              <a:buClr>
                <a:schemeClr val="accent4"/>
              </a:buClr>
              <a:buSzPct val="70000"/>
              <a:buFontTx/>
              <a:buChar char="▲"/>
            </a:pPr>
            <a:endParaRPr lang="fr-BE" sz="2000" baseline="30000" dirty="0">
              <a:solidFill>
                <a:schemeClr val="tx2"/>
              </a:solidFill>
              <a:latin typeface="+mn-lt"/>
            </a:endParaRPr>
          </a:p>
          <a:p>
            <a:pPr marL="182563" indent="-182563">
              <a:spcBef>
                <a:spcPct val="20000"/>
              </a:spcBef>
              <a:buClr>
                <a:schemeClr val="accent4"/>
              </a:buClr>
              <a:buSzPct val="70000"/>
              <a:buFontTx/>
              <a:buChar char="▲"/>
            </a:pPr>
            <a:endParaRPr lang="fr-BE" sz="2000" baseline="30000" dirty="0" smtClean="0">
              <a:solidFill>
                <a:schemeClr val="tx2"/>
              </a:solidFill>
              <a:latin typeface="+mn-lt"/>
            </a:endParaRPr>
          </a:p>
          <a:p>
            <a:pPr marL="182563" indent="-182563">
              <a:spcBef>
                <a:spcPct val="20000"/>
              </a:spcBef>
              <a:buClr>
                <a:schemeClr val="accent4"/>
              </a:buClr>
              <a:buSzPct val="70000"/>
              <a:buFontTx/>
              <a:buChar char="▲"/>
            </a:pPr>
            <a:endParaRPr lang="fr-BE" sz="2000" baseline="30000" dirty="0">
              <a:solidFill>
                <a:schemeClr val="tx2"/>
              </a:solidFill>
              <a:latin typeface="+mn-lt"/>
            </a:endParaRPr>
          </a:p>
          <a:p>
            <a:pPr marL="182563" indent="-182563">
              <a:spcBef>
                <a:spcPct val="20000"/>
              </a:spcBef>
              <a:buClr>
                <a:schemeClr val="accent4"/>
              </a:buClr>
              <a:buSzPct val="70000"/>
              <a:buFontTx/>
              <a:buChar char="▲"/>
            </a:pPr>
            <a:endParaRPr lang="fr-BE" sz="2000" baseline="30000" dirty="0" smtClean="0">
              <a:solidFill>
                <a:schemeClr val="tx2"/>
              </a:solidFill>
              <a:latin typeface="+mn-lt"/>
            </a:endParaRPr>
          </a:p>
          <a:p>
            <a:pPr marL="182563" indent="-182563">
              <a:spcBef>
                <a:spcPct val="20000"/>
              </a:spcBef>
              <a:buClr>
                <a:schemeClr val="accent4"/>
              </a:buClr>
              <a:buSzPct val="70000"/>
              <a:buFontTx/>
              <a:buChar char="▲"/>
            </a:pPr>
            <a:endParaRPr lang="fr-BE" sz="2000" baseline="30000" dirty="0">
              <a:solidFill>
                <a:schemeClr val="tx2"/>
              </a:solidFill>
              <a:latin typeface="+mn-lt"/>
            </a:endParaRPr>
          </a:p>
          <a:p>
            <a:pPr marL="182563" indent="-182563">
              <a:spcBef>
                <a:spcPct val="20000"/>
              </a:spcBef>
              <a:buClr>
                <a:schemeClr val="accent4"/>
              </a:buClr>
              <a:buSzPct val="70000"/>
              <a:buFontTx/>
              <a:buChar char="▲"/>
            </a:pPr>
            <a:endParaRPr lang="fr-BE" sz="2000" baseline="30000" dirty="0" smtClean="0">
              <a:solidFill>
                <a:schemeClr val="tx2"/>
              </a:solidFill>
              <a:latin typeface="+mn-lt"/>
            </a:endParaRPr>
          </a:p>
          <a:p>
            <a:pPr marL="182563" indent="-182563">
              <a:spcBef>
                <a:spcPct val="20000"/>
              </a:spcBef>
              <a:buClr>
                <a:schemeClr val="accent4"/>
              </a:buClr>
              <a:buSzPct val="70000"/>
              <a:buFontTx/>
              <a:buChar char="▲"/>
            </a:pPr>
            <a:endParaRPr lang="fr-BE" sz="2000" baseline="30000" dirty="0">
              <a:solidFill>
                <a:schemeClr val="tx2"/>
              </a:solidFill>
              <a:latin typeface="+mn-lt"/>
            </a:endParaRPr>
          </a:p>
          <a:p>
            <a:pPr marL="182563" indent="-182563">
              <a:spcBef>
                <a:spcPct val="20000"/>
              </a:spcBef>
              <a:buClr>
                <a:schemeClr val="accent4"/>
              </a:buClr>
              <a:buSzPct val="70000"/>
              <a:buFontTx/>
              <a:buChar char="▲"/>
            </a:pPr>
            <a:endParaRPr lang="fr-BE" sz="2000" baseline="30000" dirty="0" smtClean="0">
              <a:solidFill>
                <a:schemeClr val="tx2"/>
              </a:solidFill>
              <a:latin typeface="+mn-lt"/>
            </a:endParaRPr>
          </a:p>
          <a:p>
            <a:pPr marL="182563" indent="-182563">
              <a:spcBef>
                <a:spcPct val="20000"/>
              </a:spcBef>
              <a:buClr>
                <a:schemeClr val="accent4"/>
              </a:buClr>
              <a:buSzPct val="70000"/>
              <a:buFontTx/>
              <a:buChar char="▲"/>
            </a:pPr>
            <a:r>
              <a:rPr lang="fr-BE" sz="2000" dirty="0" smtClean="0">
                <a:solidFill>
                  <a:schemeClr val="tx2"/>
                </a:solidFill>
                <a:latin typeface="+mn-lt"/>
              </a:rPr>
              <a:t> </a:t>
            </a:r>
            <a:r>
              <a:rPr lang="fr-BE" sz="2000" dirty="0" err="1" smtClean="0">
                <a:solidFill>
                  <a:schemeClr val="tx2"/>
                </a:solidFill>
                <a:latin typeface="+mn-lt"/>
              </a:rPr>
              <a:t>Intermediate</a:t>
            </a:r>
            <a:r>
              <a:rPr lang="fr-BE" sz="2000" dirty="0" smtClean="0">
                <a:solidFill>
                  <a:schemeClr val="tx2"/>
                </a:solidFill>
                <a:latin typeface="+mn-lt"/>
              </a:rPr>
              <a:t> </a:t>
            </a:r>
            <a:r>
              <a:rPr lang="fr-BE" sz="2000" dirty="0" err="1" smtClean="0">
                <a:solidFill>
                  <a:schemeClr val="tx2"/>
                </a:solidFill>
                <a:latin typeface="+mn-lt"/>
              </a:rPr>
              <a:t>viscosity</a:t>
            </a:r>
            <a:r>
              <a:rPr lang="fr-BE" sz="2000" dirty="0" smtClean="0">
                <a:solidFill>
                  <a:schemeClr val="tx2"/>
                </a:solidFill>
                <a:latin typeface="+mn-lt"/>
              </a:rPr>
              <a:t> : not </a:t>
            </a:r>
            <a:r>
              <a:rPr lang="fr-BE" sz="2000" dirty="0" err="1" smtClean="0">
                <a:solidFill>
                  <a:schemeClr val="tx2"/>
                </a:solidFill>
                <a:latin typeface="+mn-lt"/>
              </a:rPr>
              <a:t>too</a:t>
            </a:r>
            <a:r>
              <a:rPr lang="fr-BE" sz="2000" dirty="0" smtClean="0">
                <a:solidFill>
                  <a:schemeClr val="tx2"/>
                </a:solidFill>
                <a:latin typeface="+mn-lt"/>
              </a:rPr>
              <a:t> </a:t>
            </a:r>
            <a:r>
              <a:rPr lang="fr-BE" sz="2000" dirty="0" err="1" smtClean="0">
                <a:solidFill>
                  <a:schemeClr val="tx2"/>
                </a:solidFill>
                <a:latin typeface="+mn-lt"/>
              </a:rPr>
              <a:t>liquid</a:t>
            </a:r>
            <a:r>
              <a:rPr lang="fr-BE" sz="2000" dirty="0">
                <a:solidFill>
                  <a:schemeClr val="tx2"/>
                </a:solidFill>
                <a:latin typeface="+mn-lt"/>
              </a:rPr>
              <a:t> </a:t>
            </a:r>
            <a:r>
              <a:rPr lang="fr-BE" sz="2000" dirty="0" smtClean="0">
                <a:solidFill>
                  <a:schemeClr val="tx2"/>
                </a:solidFill>
                <a:latin typeface="+mn-lt"/>
              </a:rPr>
              <a:t>and not </a:t>
            </a:r>
            <a:r>
              <a:rPr lang="fr-BE" sz="2000" dirty="0" err="1" smtClean="0">
                <a:solidFill>
                  <a:schemeClr val="tx2"/>
                </a:solidFill>
                <a:latin typeface="+mn-lt"/>
              </a:rPr>
              <a:t>too</a:t>
            </a:r>
            <a:r>
              <a:rPr lang="fr-BE" sz="2000" dirty="0" smtClean="0">
                <a:solidFill>
                  <a:schemeClr val="tx2"/>
                </a:solidFill>
                <a:latin typeface="+mn-lt"/>
              </a:rPr>
              <a:t> </a:t>
            </a:r>
            <a:r>
              <a:rPr lang="fr-BE" sz="2000" dirty="0" err="1" smtClean="0">
                <a:solidFill>
                  <a:schemeClr val="tx2"/>
                </a:solidFill>
                <a:latin typeface="+mn-lt"/>
              </a:rPr>
              <a:t>viscous</a:t>
            </a:r>
            <a:r>
              <a:rPr lang="fr-BE" sz="2000" dirty="0" smtClean="0">
                <a:solidFill>
                  <a:schemeClr val="tx2"/>
                </a:solidFill>
                <a:latin typeface="+mn-lt"/>
              </a:rPr>
              <a:t>   ??</a:t>
            </a:r>
          </a:p>
        </p:txBody>
      </p:sp>
      <p:sp>
        <p:nvSpPr>
          <p:cNvPr id="8" name="Espace réservé du numéro de diapositive 7"/>
          <p:cNvSpPr>
            <a:spLocks noGrp="1"/>
          </p:cNvSpPr>
          <p:nvPr>
            <p:ph type="sldNum" sz="quarter" idx="10"/>
          </p:nvPr>
        </p:nvSpPr>
        <p:spPr/>
        <p:txBody>
          <a:bodyPr/>
          <a:lstStyle/>
          <a:p>
            <a:fld id="{B32B2178-8F0E-445F-910C-776E3AC49E6D}" type="slidenum">
              <a:rPr lang="fr-FR" smtClean="0"/>
              <a:pPr/>
              <a:t>14</a:t>
            </a:fld>
            <a:endParaRPr lang="fr-FR" dirty="0"/>
          </a:p>
        </p:txBody>
      </p:sp>
      <p:sp>
        <p:nvSpPr>
          <p:cNvPr id="6" name="Espace réservé du contenu 2"/>
          <p:cNvSpPr txBox="1">
            <a:spLocks/>
          </p:cNvSpPr>
          <p:nvPr/>
        </p:nvSpPr>
        <p:spPr bwMode="auto">
          <a:xfrm>
            <a:off x="457200" y="1211283"/>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457200" marR="0" lvl="0" indent="-457200" algn="l" defTabSz="914400" rtl="0" eaLnBrk="1" fontAlgn="base" latinLnBrk="0" hangingPunct="1">
              <a:lnSpc>
                <a:spcPct val="100000"/>
              </a:lnSpc>
              <a:spcBef>
                <a:spcPct val="20000"/>
              </a:spcBef>
              <a:spcAft>
                <a:spcPct val="0"/>
              </a:spcAft>
              <a:buClr>
                <a:schemeClr val="accent1"/>
              </a:buClr>
              <a:buSzPct val="85000"/>
              <a:tabLst/>
              <a:defRPr/>
            </a:pPr>
            <a:endParaRPr kumimoji="0" lang="fr-FR" sz="2400" b="0" i="0" u="none" strike="noStrike" kern="1200" cap="none" spc="0" normalizeH="0" baseline="0" noProof="0" dirty="0">
              <a:ln>
                <a:noFill/>
              </a:ln>
              <a:solidFill>
                <a:schemeClr val="tx1"/>
              </a:solidFill>
              <a:effectLst/>
              <a:uLnTx/>
              <a:uFillTx/>
              <a:latin typeface="+mn-lt"/>
              <a:ea typeface="ＭＳ Ｐゴシック" charset="0"/>
              <a:cs typeface="ＭＳ Ｐゴシック" charset="0"/>
            </a:endParaRPr>
          </a:p>
        </p:txBody>
      </p:sp>
      <p:sp>
        <p:nvSpPr>
          <p:cNvPr id="2" name="Titre 1"/>
          <p:cNvSpPr>
            <a:spLocks noGrp="1"/>
          </p:cNvSpPr>
          <p:nvPr>
            <p:ph type="title"/>
          </p:nvPr>
        </p:nvSpPr>
        <p:spPr/>
        <p:txBody>
          <a:bodyPr/>
          <a:lstStyle/>
          <a:p>
            <a:r>
              <a:rPr lang="fr-BE" dirty="0" smtClean="0"/>
              <a:t>6. VISCOSITY</a:t>
            </a:r>
            <a:endParaRPr lang="fr-FR" dirty="0"/>
          </a:p>
        </p:txBody>
      </p:sp>
      <p:pic>
        <p:nvPicPr>
          <p:cNvPr id="3" name="Imag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698" b="2940"/>
          <a:stretch/>
        </p:blipFill>
        <p:spPr>
          <a:xfrm>
            <a:off x="1585929" y="2607014"/>
            <a:ext cx="5364267" cy="3657599"/>
          </a:xfrm>
          <a:prstGeom prst="rect">
            <a:avLst/>
          </a:prstGeom>
        </p:spPr>
      </p:pic>
      <p:sp>
        <p:nvSpPr>
          <p:cNvPr id="5" name="Ellipse 4"/>
          <p:cNvSpPr/>
          <p:nvPr/>
        </p:nvSpPr>
        <p:spPr>
          <a:xfrm>
            <a:off x="5058383" y="3142032"/>
            <a:ext cx="544749" cy="554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57432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0"/>
          </p:nvPr>
        </p:nvSpPr>
        <p:spPr/>
        <p:txBody>
          <a:bodyPr/>
          <a:lstStyle/>
          <a:p>
            <a:fld id="{B32B2178-8F0E-445F-910C-776E3AC49E6D}" type="slidenum">
              <a:rPr lang="fr-FR" smtClean="0"/>
              <a:pPr/>
              <a:t>15</a:t>
            </a:fld>
            <a:endParaRPr lang="fr-FR"/>
          </a:p>
        </p:txBody>
      </p:sp>
      <p:sp>
        <p:nvSpPr>
          <p:cNvPr id="2" name="Titre 1"/>
          <p:cNvSpPr>
            <a:spLocks noGrp="1"/>
          </p:cNvSpPr>
          <p:nvPr>
            <p:ph type="title"/>
          </p:nvPr>
        </p:nvSpPr>
        <p:spPr/>
        <p:txBody>
          <a:bodyPr/>
          <a:lstStyle/>
          <a:p>
            <a:r>
              <a:rPr lang="fr-BE" dirty="0" smtClean="0"/>
              <a:t>7. MUCOADHESION</a:t>
            </a:r>
            <a:endParaRPr lang="fr-FR" dirty="0"/>
          </a:p>
        </p:txBody>
      </p:sp>
      <p:grpSp>
        <p:nvGrpSpPr>
          <p:cNvPr id="10" name="Groupe 9"/>
          <p:cNvGrpSpPr>
            <a:grpSpLocks/>
          </p:cNvGrpSpPr>
          <p:nvPr/>
        </p:nvGrpSpPr>
        <p:grpSpPr bwMode="auto">
          <a:xfrm>
            <a:off x="280938" y="4237818"/>
            <a:ext cx="2887837" cy="1601540"/>
            <a:chOff x="0" y="0"/>
            <a:chExt cx="32441" cy="14776"/>
          </a:xfrm>
        </p:grpSpPr>
        <p:sp>
          <p:nvSpPr>
            <p:cNvPr id="22" name="Zone de texte 2"/>
            <p:cNvSpPr txBox="1">
              <a:spLocks noChangeArrowheads="1"/>
            </p:cNvSpPr>
            <p:nvPr/>
          </p:nvSpPr>
          <p:spPr bwMode="auto">
            <a:xfrm>
              <a:off x="5925" y="191"/>
              <a:ext cx="15997" cy="37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fr-BE" sz="1200" b="1" dirty="0">
                  <a:effectLst/>
                  <a:latin typeface="Calibri"/>
                  <a:ea typeface="Calibri"/>
                  <a:cs typeface="Times New Roman"/>
                </a:rPr>
                <a:t>-25 mm = </a:t>
              </a:r>
              <a:r>
                <a:rPr lang="fr-BE" sz="1200" b="1" dirty="0" err="1">
                  <a:effectLst/>
                  <a:latin typeface="Calibri"/>
                  <a:ea typeface="Calibri"/>
                  <a:cs typeface="Times New Roman"/>
                </a:rPr>
                <a:t>step</a:t>
              </a:r>
              <a:r>
                <a:rPr lang="fr-BE" sz="1200" b="1" dirty="0">
                  <a:effectLst/>
                  <a:latin typeface="Calibri"/>
                  <a:ea typeface="Calibri"/>
                  <a:cs typeface="Times New Roman"/>
                </a:rPr>
                <a:t> 3</a:t>
              </a:r>
            </a:p>
          </p:txBody>
        </p:sp>
        <p:sp>
          <p:nvSpPr>
            <p:cNvPr id="23" name="Zone de texte 2"/>
            <p:cNvSpPr txBox="1">
              <a:spLocks noChangeArrowheads="1"/>
            </p:cNvSpPr>
            <p:nvPr/>
          </p:nvSpPr>
          <p:spPr bwMode="auto">
            <a:xfrm>
              <a:off x="11846" y="8920"/>
              <a:ext cx="20595" cy="37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fr-BE" sz="1200" b="1" dirty="0">
                  <a:effectLst/>
                  <a:latin typeface="Calibri"/>
                  <a:ea typeface="Calibri"/>
                  <a:cs typeface="Times New Roman"/>
                </a:rPr>
                <a:t>+1 </a:t>
              </a:r>
              <a:r>
                <a:rPr lang="fr-BE" sz="1200" b="1" dirty="0" smtClean="0">
                  <a:effectLst/>
                  <a:latin typeface="Calibri"/>
                  <a:ea typeface="Calibri"/>
                  <a:cs typeface="Times New Roman"/>
                </a:rPr>
                <a:t>mm, 60 sec = </a:t>
              </a:r>
              <a:r>
                <a:rPr lang="fr-BE" sz="1200" b="1" dirty="0" err="1">
                  <a:effectLst/>
                  <a:latin typeface="Calibri"/>
                  <a:ea typeface="Calibri"/>
                  <a:cs typeface="Times New Roman"/>
                </a:rPr>
                <a:t>step</a:t>
              </a:r>
              <a:r>
                <a:rPr lang="fr-BE" sz="1200" b="1" dirty="0">
                  <a:effectLst/>
                  <a:latin typeface="Calibri"/>
                  <a:ea typeface="Calibri"/>
                  <a:cs typeface="Times New Roman"/>
                </a:rPr>
                <a:t> </a:t>
              </a:r>
              <a:r>
                <a:rPr lang="fr-BE" sz="1200" b="1" dirty="0" smtClean="0">
                  <a:effectLst/>
                  <a:latin typeface="Calibri"/>
                  <a:ea typeface="Calibri"/>
                  <a:cs typeface="Times New Roman"/>
                </a:rPr>
                <a:t>2</a:t>
              </a:r>
            </a:p>
            <a:p>
              <a:pPr>
                <a:lnSpc>
                  <a:spcPct val="115000"/>
                </a:lnSpc>
                <a:spcAft>
                  <a:spcPts val="1000"/>
                </a:spcAft>
              </a:pPr>
              <a:endParaRPr lang="fr-BE" sz="1200" b="1" dirty="0">
                <a:latin typeface="Calibri"/>
                <a:ea typeface="Calibri"/>
                <a:cs typeface="Times New Roman"/>
              </a:endParaRPr>
            </a:p>
            <a:p>
              <a:pPr>
                <a:lnSpc>
                  <a:spcPct val="115000"/>
                </a:lnSpc>
                <a:spcAft>
                  <a:spcPts val="1000"/>
                </a:spcAft>
              </a:pPr>
              <a:endParaRPr lang="fr-BE" sz="1200" b="1" dirty="0">
                <a:latin typeface="Calibri"/>
                <a:ea typeface="Calibri"/>
                <a:cs typeface="Times New Roman"/>
              </a:endParaRPr>
            </a:p>
          </p:txBody>
        </p:sp>
        <p:sp>
          <p:nvSpPr>
            <p:cNvPr id="24" name="Zone de texte 2"/>
            <p:cNvSpPr txBox="1">
              <a:spLocks noChangeArrowheads="1"/>
            </p:cNvSpPr>
            <p:nvPr/>
          </p:nvSpPr>
          <p:spPr bwMode="auto">
            <a:xfrm>
              <a:off x="5850" y="5659"/>
              <a:ext cx="16073" cy="37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fr-BE" sz="1200" b="1" dirty="0">
                  <a:effectLst/>
                  <a:latin typeface="Calibri"/>
                  <a:ea typeface="Calibri"/>
                  <a:cs typeface="Times New Roman"/>
                </a:rPr>
                <a:t>0 = </a:t>
              </a:r>
              <a:r>
                <a:rPr lang="fr-BE" sz="1200" b="1" dirty="0" err="1" smtClean="0">
                  <a:effectLst/>
                  <a:latin typeface="Calibri"/>
                  <a:ea typeface="Calibri"/>
                  <a:cs typeface="Times New Roman"/>
                </a:rPr>
                <a:t>step</a:t>
              </a:r>
              <a:r>
                <a:rPr lang="fr-BE" sz="1200" b="1" dirty="0" smtClean="0">
                  <a:effectLst/>
                  <a:latin typeface="Calibri"/>
                  <a:ea typeface="Calibri"/>
                  <a:cs typeface="Times New Roman"/>
                </a:rPr>
                <a:t> 1</a:t>
              </a:r>
              <a:endParaRPr lang="fr-BE" sz="1200" b="1" dirty="0">
                <a:effectLst/>
                <a:latin typeface="Calibri"/>
                <a:ea typeface="Calibri"/>
                <a:cs typeface="Times New Roman"/>
              </a:endParaRPr>
            </a:p>
          </p:txBody>
        </p:sp>
        <p:pic>
          <p:nvPicPr>
            <p:cNvPr id="25" name="Image 24"/>
            <p:cNvPicPr>
              <a:picLocks noChangeAspect="1"/>
            </p:cNvPicPr>
            <p:nvPr/>
          </p:nvPicPr>
          <p:blipFill>
            <a:blip r:embed="rId3">
              <a:extLst>
                <a:ext uri="{28A0092B-C50C-407E-A947-70E740481C1C}">
                  <a14:useLocalDpi xmlns:a14="http://schemas.microsoft.com/office/drawing/2010/main" val="0"/>
                </a:ext>
              </a:extLst>
            </a:blip>
            <a:srcRect l="11877" t="17644" r="31255" b="26955"/>
            <a:stretch>
              <a:fillRect/>
            </a:stretch>
          </p:blipFill>
          <p:spPr bwMode="auto">
            <a:xfrm>
              <a:off x="0" y="7900"/>
              <a:ext cx="12874" cy="6876"/>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necteur droit avec flèche 25"/>
            <p:cNvCxnSpPr/>
            <p:nvPr/>
          </p:nvCxnSpPr>
          <p:spPr bwMode="auto">
            <a:xfrm flipV="1">
              <a:off x="6510" y="0"/>
              <a:ext cx="0" cy="9944"/>
            </a:xfrm>
            <a:prstGeom prst="straightConnector1">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cxnSp>
      </p:grpSp>
      <p:sp>
        <p:nvSpPr>
          <p:cNvPr id="28" name="Espace réservé du contenu 8"/>
          <p:cNvSpPr txBox="1">
            <a:spLocks/>
          </p:cNvSpPr>
          <p:nvPr/>
        </p:nvSpPr>
        <p:spPr bwMode="auto">
          <a:xfrm>
            <a:off x="159915" y="1305891"/>
            <a:ext cx="8632336" cy="29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182563" lvl="0" indent="-182563">
              <a:spcBef>
                <a:spcPct val="20000"/>
              </a:spcBef>
              <a:buClr>
                <a:schemeClr val="accent4"/>
              </a:buClr>
              <a:buSzPct val="70000"/>
              <a:buFontTx/>
              <a:buChar char="▲"/>
            </a:pPr>
            <a:r>
              <a:rPr lang="fr-BE" sz="2000" dirty="0" smtClean="0">
                <a:solidFill>
                  <a:schemeClr val="tx2"/>
                </a:solidFill>
                <a:latin typeface="+mn-lt"/>
              </a:rPr>
              <a:t> Essential </a:t>
            </a:r>
            <a:r>
              <a:rPr lang="fr-BE" sz="2000" dirty="0" err="1" smtClean="0">
                <a:solidFill>
                  <a:schemeClr val="tx2"/>
                </a:solidFill>
                <a:latin typeface="+mn-lt"/>
              </a:rPr>
              <a:t>property</a:t>
            </a:r>
            <a:r>
              <a:rPr lang="fr-BE" sz="2000" dirty="0" smtClean="0">
                <a:solidFill>
                  <a:schemeClr val="tx2"/>
                </a:solidFill>
                <a:latin typeface="+mn-lt"/>
              </a:rPr>
              <a:t> to </a:t>
            </a:r>
            <a:r>
              <a:rPr lang="fr-BE" sz="2000" dirty="0" err="1" smtClean="0">
                <a:solidFill>
                  <a:schemeClr val="tx2"/>
                </a:solidFill>
                <a:latin typeface="+mn-lt"/>
              </a:rPr>
              <a:t>ensure</a:t>
            </a:r>
            <a:r>
              <a:rPr lang="fr-BE" sz="2000" dirty="0" smtClean="0">
                <a:solidFill>
                  <a:schemeClr val="tx2"/>
                </a:solidFill>
                <a:latin typeface="+mn-lt"/>
              </a:rPr>
              <a:t> </a:t>
            </a:r>
            <a:r>
              <a:rPr lang="fr-BE" sz="2000" dirty="0" err="1" smtClean="0">
                <a:solidFill>
                  <a:schemeClr val="tx2"/>
                </a:solidFill>
                <a:latin typeface="+mn-lt"/>
              </a:rPr>
              <a:t>prolonged</a:t>
            </a:r>
            <a:r>
              <a:rPr lang="fr-BE" sz="2000" dirty="0" smtClean="0">
                <a:solidFill>
                  <a:schemeClr val="tx2"/>
                </a:solidFill>
                <a:latin typeface="+mn-lt"/>
              </a:rPr>
              <a:t> vaginal </a:t>
            </a:r>
            <a:r>
              <a:rPr lang="fr-BE" sz="2000" dirty="0" err="1" smtClean="0">
                <a:solidFill>
                  <a:schemeClr val="tx2"/>
                </a:solidFill>
                <a:latin typeface="+mn-lt"/>
              </a:rPr>
              <a:t>retention</a:t>
            </a:r>
            <a:endParaRPr lang="fr-BE" sz="2000" dirty="0" smtClean="0">
              <a:solidFill>
                <a:schemeClr val="tx2"/>
              </a:solidFill>
              <a:latin typeface="+mn-lt"/>
            </a:endParaRPr>
          </a:p>
          <a:p>
            <a:pPr lvl="0">
              <a:spcBef>
                <a:spcPct val="20000"/>
              </a:spcBef>
              <a:buClr>
                <a:schemeClr val="accent4"/>
              </a:buClr>
              <a:buSzPct val="70000"/>
            </a:pPr>
            <a:endParaRPr lang="fr-BE" sz="1000" dirty="0" smtClean="0">
              <a:solidFill>
                <a:schemeClr val="tx2"/>
              </a:solidFill>
              <a:latin typeface="+mn-lt"/>
            </a:endParaRPr>
          </a:p>
          <a:p>
            <a:pPr marL="457200" indent="-457200">
              <a:spcBef>
                <a:spcPct val="20000"/>
              </a:spcBef>
              <a:buClr>
                <a:schemeClr val="accent4"/>
              </a:buClr>
              <a:buSzPct val="70000"/>
              <a:buFont typeface="+mj-lt"/>
              <a:buAutoNum type="arabicPeriod"/>
            </a:pPr>
            <a:r>
              <a:rPr lang="fr-BE" sz="1800" dirty="0" err="1">
                <a:solidFill>
                  <a:schemeClr val="tx2"/>
                </a:solidFill>
                <a:latin typeface="+mn-lt"/>
              </a:rPr>
              <a:t>Mucoadhesive</a:t>
            </a:r>
            <a:r>
              <a:rPr lang="fr-BE" sz="1800" dirty="0">
                <a:solidFill>
                  <a:schemeClr val="tx2"/>
                </a:solidFill>
                <a:latin typeface="+mn-lt"/>
              </a:rPr>
              <a:t> </a:t>
            </a:r>
            <a:r>
              <a:rPr lang="fr-BE" sz="1800" dirty="0" err="1">
                <a:solidFill>
                  <a:schemeClr val="tx2"/>
                </a:solidFill>
                <a:latin typeface="+mn-lt"/>
              </a:rPr>
              <a:t>strenghts</a:t>
            </a:r>
            <a:r>
              <a:rPr lang="fr-BE" sz="1800" dirty="0">
                <a:solidFill>
                  <a:schemeClr val="tx2"/>
                </a:solidFill>
                <a:latin typeface="+mn-lt"/>
              </a:rPr>
              <a:t> (N) of hydrogels </a:t>
            </a:r>
          </a:p>
          <a:p>
            <a:pPr marL="457200" indent="-457200">
              <a:spcBef>
                <a:spcPct val="20000"/>
              </a:spcBef>
              <a:buClr>
                <a:schemeClr val="accent4"/>
              </a:buClr>
              <a:buSzPct val="70000"/>
              <a:buFont typeface="+mj-lt"/>
              <a:buAutoNum type="arabicPeriod"/>
            </a:pPr>
            <a:r>
              <a:rPr lang="fr-BE" sz="1800" dirty="0" err="1">
                <a:solidFill>
                  <a:schemeClr val="tx2"/>
                </a:solidFill>
                <a:latin typeface="+mn-lt"/>
              </a:rPr>
              <a:t>Mucoadhesive</a:t>
            </a:r>
            <a:r>
              <a:rPr lang="fr-BE" sz="1800" dirty="0">
                <a:solidFill>
                  <a:schemeClr val="tx2"/>
                </a:solidFill>
                <a:latin typeface="+mn-lt"/>
              </a:rPr>
              <a:t> </a:t>
            </a:r>
            <a:r>
              <a:rPr lang="fr-BE" sz="1800" dirty="0" err="1">
                <a:solidFill>
                  <a:schemeClr val="tx2"/>
                </a:solidFill>
                <a:latin typeface="+mn-lt"/>
              </a:rPr>
              <a:t>strengths</a:t>
            </a:r>
            <a:r>
              <a:rPr lang="fr-BE" sz="1800" dirty="0">
                <a:solidFill>
                  <a:schemeClr val="tx2"/>
                </a:solidFill>
                <a:latin typeface="+mn-lt"/>
              </a:rPr>
              <a:t> (N) of </a:t>
            </a:r>
            <a:r>
              <a:rPr lang="fr-BE" sz="1800" dirty="0" err="1">
                <a:solidFill>
                  <a:schemeClr val="tx2"/>
                </a:solidFill>
                <a:latin typeface="+mn-lt"/>
              </a:rPr>
              <a:t>sponges</a:t>
            </a:r>
            <a:r>
              <a:rPr lang="fr-BE" sz="1800" dirty="0">
                <a:solidFill>
                  <a:schemeClr val="tx2"/>
                </a:solidFill>
                <a:latin typeface="+mn-lt"/>
              </a:rPr>
              <a:t> </a:t>
            </a:r>
          </a:p>
          <a:p>
            <a:pPr lvl="0">
              <a:spcBef>
                <a:spcPct val="20000"/>
              </a:spcBef>
              <a:buClr>
                <a:schemeClr val="accent4"/>
              </a:buClr>
              <a:buSzPct val="70000"/>
            </a:pPr>
            <a:endParaRPr lang="fr-BE" sz="1000" dirty="0" smtClean="0">
              <a:solidFill>
                <a:schemeClr val="tx2"/>
              </a:solidFill>
              <a:latin typeface="+mn-lt"/>
            </a:endParaRPr>
          </a:p>
          <a:p>
            <a:pPr marL="182563" lvl="0" indent="-182563">
              <a:spcBef>
                <a:spcPct val="20000"/>
              </a:spcBef>
              <a:buClr>
                <a:schemeClr val="accent4"/>
              </a:buClr>
              <a:buSzPct val="70000"/>
              <a:buFontTx/>
              <a:buChar char="▲"/>
            </a:pPr>
            <a:r>
              <a:rPr lang="fr-BE" sz="2000" dirty="0" smtClean="0">
                <a:solidFill>
                  <a:schemeClr val="tx2"/>
                </a:solidFill>
                <a:latin typeface="+mn-lt"/>
              </a:rPr>
              <a:t> Texture Analyzer</a:t>
            </a:r>
          </a:p>
          <a:p>
            <a:pPr marL="182563" indent="-182563">
              <a:spcBef>
                <a:spcPct val="20000"/>
              </a:spcBef>
              <a:buClr>
                <a:schemeClr val="accent4"/>
              </a:buClr>
              <a:buSzPct val="70000"/>
              <a:buFontTx/>
              <a:buChar char="▲"/>
            </a:pPr>
            <a:r>
              <a:rPr lang="fr-BE" sz="2000" dirty="0">
                <a:solidFill>
                  <a:schemeClr val="tx2"/>
                </a:solidFill>
                <a:latin typeface="+mn-lt"/>
              </a:rPr>
              <a:t> </a:t>
            </a:r>
            <a:r>
              <a:rPr lang="fr-BE" sz="2000" dirty="0" err="1">
                <a:solidFill>
                  <a:schemeClr val="tx2"/>
                </a:solidFill>
                <a:latin typeface="+mn-lt"/>
              </a:rPr>
              <a:t>M</a:t>
            </a:r>
            <a:r>
              <a:rPr lang="fr-BE" sz="2000" dirty="0" err="1" smtClean="0">
                <a:solidFill>
                  <a:schemeClr val="tx2"/>
                </a:solidFill>
                <a:latin typeface="+mn-lt"/>
              </a:rPr>
              <a:t>ucin</a:t>
            </a:r>
            <a:r>
              <a:rPr lang="fr-BE" sz="2000" dirty="0" smtClean="0">
                <a:solidFill>
                  <a:schemeClr val="tx2"/>
                </a:solidFill>
                <a:latin typeface="+mn-lt"/>
              </a:rPr>
              <a:t> discs + CVM (37°)</a:t>
            </a:r>
          </a:p>
          <a:p>
            <a:pPr>
              <a:spcBef>
                <a:spcPct val="20000"/>
              </a:spcBef>
              <a:buClr>
                <a:schemeClr val="accent4"/>
              </a:buClr>
              <a:buSzPct val="70000"/>
            </a:pPr>
            <a:endParaRPr lang="fr-BE" sz="1800" dirty="0">
              <a:solidFill>
                <a:schemeClr val="tx2"/>
              </a:solidFill>
              <a:latin typeface="+mn-lt"/>
            </a:endParaRPr>
          </a:p>
        </p:txBody>
      </p:sp>
      <p:pic>
        <p:nvPicPr>
          <p:cNvPr id="1026" name="Picture 2" descr="C:\Users\Administrateur\Desktop\Mes documents\Mes images\TA.jpg"/>
          <p:cNvPicPr>
            <a:picLocks noChangeAspect="1" noChangeArrowheads="1"/>
          </p:cNvPicPr>
          <p:nvPr/>
        </p:nvPicPr>
        <p:blipFill rotWithShape="1">
          <a:blip r:embed="rId4">
            <a:extLst>
              <a:ext uri="{28A0092B-C50C-407E-A947-70E740481C1C}">
                <a14:useLocalDpi xmlns:a14="http://schemas.microsoft.com/office/drawing/2010/main" val="0"/>
              </a:ext>
            </a:extLst>
          </a:blip>
          <a:srcRect l="21814" t="7547" r="9313"/>
          <a:stretch/>
        </p:blipFill>
        <p:spPr bwMode="auto">
          <a:xfrm>
            <a:off x="6700805" y="1962994"/>
            <a:ext cx="2091446" cy="374331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061767" y="3068802"/>
            <a:ext cx="338554" cy="400110"/>
          </a:xfrm>
          <a:prstGeom prst="rect">
            <a:avLst/>
          </a:prstGeom>
          <a:noFill/>
        </p:spPr>
        <p:txBody>
          <a:bodyPr wrap="none" rtlCol="0">
            <a:spAutoFit/>
          </a:bodyPr>
          <a:lstStyle/>
          <a:p>
            <a:r>
              <a:rPr lang="fr-BE" sz="2000" dirty="0">
                <a:solidFill>
                  <a:schemeClr val="tx2"/>
                </a:solidFill>
                <a:latin typeface="+mn-lt"/>
              </a:rPr>
              <a:t>C</a:t>
            </a:r>
          </a:p>
        </p:txBody>
      </p:sp>
      <p:pic>
        <p:nvPicPr>
          <p:cNvPr id="29" name="Image 28"/>
          <p:cNvPicPr/>
          <p:nvPr/>
        </p:nvPicPr>
        <p:blipFill>
          <a:blip r:embed="rId5">
            <a:extLst>
              <a:ext uri="{28A0092B-C50C-407E-A947-70E740481C1C}">
                <a14:useLocalDpi xmlns:a14="http://schemas.microsoft.com/office/drawing/2010/main" val="0"/>
              </a:ext>
            </a:extLst>
          </a:blip>
          <a:stretch>
            <a:fillRect/>
          </a:stretch>
        </p:blipFill>
        <p:spPr>
          <a:xfrm>
            <a:off x="3052039" y="3864130"/>
            <a:ext cx="3104492" cy="2514696"/>
          </a:xfrm>
          <a:prstGeom prst="rect">
            <a:avLst/>
          </a:prstGeom>
        </p:spPr>
      </p:pic>
    </p:spTree>
    <p:extLst>
      <p:ext uri="{BB962C8B-B14F-4D97-AF65-F5344CB8AC3E}">
        <p14:creationId xmlns:p14="http://schemas.microsoft.com/office/powerpoint/2010/main" val="287884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1947"/>
          <a:stretch/>
        </p:blipFill>
        <p:spPr>
          <a:xfrm>
            <a:off x="4471237" y="1225685"/>
            <a:ext cx="4110235" cy="4028498"/>
          </a:xfrm>
        </p:spPr>
      </p:pic>
      <p:sp>
        <p:nvSpPr>
          <p:cNvPr id="3" name="Titre 2"/>
          <p:cNvSpPr>
            <a:spLocks noGrp="1"/>
          </p:cNvSpPr>
          <p:nvPr>
            <p:ph type="title"/>
          </p:nvPr>
        </p:nvSpPr>
        <p:spPr/>
        <p:txBody>
          <a:bodyPr/>
          <a:lstStyle/>
          <a:p>
            <a:r>
              <a:rPr lang="fr-BE" dirty="0" smtClean="0"/>
              <a:t>7. MUCOADHESION</a:t>
            </a:r>
            <a:endParaRPr lang="fr-BE" dirty="0"/>
          </a:p>
        </p:txBody>
      </p:sp>
      <p:sp>
        <p:nvSpPr>
          <p:cNvPr id="4" name="Espace réservé du numéro de diapositive 3"/>
          <p:cNvSpPr>
            <a:spLocks noGrp="1"/>
          </p:cNvSpPr>
          <p:nvPr>
            <p:ph type="sldNum" sz="quarter" idx="10"/>
          </p:nvPr>
        </p:nvSpPr>
        <p:spPr/>
        <p:txBody>
          <a:bodyPr/>
          <a:lstStyle/>
          <a:p>
            <a:fld id="{B32B2178-8F0E-445F-910C-776E3AC49E6D}" type="slidenum">
              <a:rPr lang="fr-FR" smtClean="0"/>
              <a:pPr/>
              <a:t>16</a:t>
            </a:fld>
            <a:endParaRPr lang="fr-FR" dirty="0"/>
          </a:p>
        </p:txBody>
      </p:sp>
      <p:pic>
        <p:nvPicPr>
          <p:cNvPr id="5" name="Image 4"/>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11" t="4686" r="6564"/>
          <a:stretch/>
        </p:blipFill>
        <p:spPr>
          <a:xfrm>
            <a:off x="593386" y="1731528"/>
            <a:ext cx="3268495" cy="2470827"/>
          </a:xfrm>
          <a:prstGeom prst="rect">
            <a:avLst/>
          </a:prstGeom>
        </p:spPr>
      </p:pic>
      <p:graphicFrame>
        <p:nvGraphicFramePr>
          <p:cNvPr id="14" name="Tableau 13"/>
          <p:cNvGraphicFramePr>
            <a:graphicFrameLocks noGrp="1"/>
          </p:cNvGraphicFramePr>
          <p:nvPr>
            <p:extLst>
              <p:ext uri="{D42A27DB-BD31-4B8C-83A1-F6EECF244321}">
                <p14:modId xmlns:p14="http://schemas.microsoft.com/office/powerpoint/2010/main" val="172730007"/>
              </p:ext>
            </p:extLst>
          </p:nvPr>
        </p:nvGraphicFramePr>
        <p:xfrm>
          <a:off x="7503116" y="51197"/>
          <a:ext cx="1608611" cy="788670"/>
        </p:xfrm>
        <a:graphic>
          <a:graphicData uri="http://schemas.openxmlformats.org/drawingml/2006/table">
            <a:tbl>
              <a:tblPr firstRow="1" firstCol="1" bandRow="1" bandCol="1"/>
              <a:tblGrid>
                <a:gridCol w="294503"/>
                <a:gridCol w="657054"/>
                <a:gridCol w="657054"/>
              </a:tblGrid>
              <a:tr h="132029">
                <a:tc>
                  <a:txBody>
                    <a:bodyPr/>
                    <a:lstStyle/>
                    <a:p>
                      <a:pPr algn="ctr">
                        <a:lnSpc>
                          <a:spcPct val="115000"/>
                        </a:lnSpc>
                        <a:spcAft>
                          <a:spcPts val="0"/>
                        </a:spcAft>
                      </a:pPr>
                      <a:r>
                        <a:rPr lang="en-US" sz="900" dirty="0">
                          <a:solidFill>
                            <a:srgbClr val="000000"/>
                          </a:solidFill>
                          <a:effectLst/>
                          <a:latin typeface="Calibri"/>
                          <a:ea typeface="Calibri"/>
                          <a:cs typeface="Arial"/>
                        </a:rPr>
                        <a:t> </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b="1" dirty="0">
                          <a:effectLst/>
                          <a:latin typeface="Calibri"/>
                          <a:ea typeface="Calibri"/>
                          <a:cs typeface="Arial"/>
                        </a:rPr>
                        <a:t>HEC 250M (mg)</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b="1" dirty="0">
                          <a:effectLst/>
                          <a:latin typeface="Calibri"/>
                          <a:ea typeface="Calibri"/>
                          <a:cs typeface="Arial"/>
                        </a:rPr>
                        <a:t>PEG 400 (mg)</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29">
                <a:tc>
                  <a:txBody>
                    <a:bodyPr/>
                    <a:lstStyle/>
                    <a:p>
                      <a:pPr algn="ctr">
                        <a:lnSpc>
                          <a:spcPct val="115000"/>
                        </a:lnSpc>
                        <a:spcAft>
                          <a:spcPts val="0"/>
                        </a:spcAft>
                      </a:pPr>
                      <a:r>
                        <a:rPr lang="en-US" sz="900" b="1" dirty="0">
                          <a:solidFill>
                            <a:srgbClr val="000000"/>
                          </a:solidFill>
                          <a:effectLst/>
                          <a:latin typeface="Calibri"/>
                          <a:ea typeface="Calibri"/>
                          <a:cs typeface="Arial"/>
                        </a:rPr>
                        <a:t>A</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100</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25</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29">
                <a:tc>
                  <a:txBody>
                    <a:bodyPr/>
                    <a:lstStyle/>
                    <a:p>
                      <a:pPr algn="ctr">
                        <a:lnSpc>
                          <a:spcPct val="115000"/>
                        </a:lnSpc>
                        <a:spcAft>
                          <a:spcPts val="0"/>
                        </a:spcAft>
                      </a:pPr>
                      <a:r>
                        <a:rPr lang="en-US" sz="900" b="1" dirty="0">
                          <a:solidFill>
                            <a:srgbClr val="000000"/>
                          </a:solidFill>
                          <a:effectLst/>
                          <a:latin typeface="Calibri"/>
                          <a:ea typeface="Calibri"/>
                          <a:cs typeface="Arial"/>
                        </a:rPr>
                        <a:t>B</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200</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25</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29">
                <a:tc>
                  <a:txBody>
                    <a:bodyPr/>
                    <a:lstStyle/>
                    <a:p>
                      <a:pPr algn="ctr">
                        <a:lnSpc>
                          <a:spcPct val="115000"/>
                        </a:lnSpc>
                        <a:spcAft>
                          <a:spcPts val="0"/>
                        </a:spcAft>
                      </a:pPr>
                      <a:r>
                        <a:rPr lang="en-US" sz="900" b="1">
                          <a:solidFill>
                            <a:srgbClr val="000000"/>
                          </a:solidFill>
                          <a:effectLst/>
                          <a:latin typeface="Calibri"/>
                          <a:ea typeface="Calibri"/>
                          <a:cs typeface="Arial"/>
                        </a:rPr>
                        <a:t>C</a:t>
                      </a:r>
                      <a:endParaRPr lang="fr-BE" sz="9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200</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50</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 name="ZoneTexte 14"/>
          <p:cNvSpPr txBox="1"/>
          <p:nvPr/>
        </p:nvSpPr>
        <p:spPr>
          <a:xfrm>
            <a:off x="2655686" y="5458873"/>
            <a:ext cx="5250127" cy="1862048"/>
          </a:xfrm>
          <a:prstGeom prst="rect">
            <a:avLst/>
          </a:prstGeom>
          <a:noFill/>
        </p:spPr>
        <p:txBody>
          <a:bodyPr wrap="square" rtlCol="0">
            <a:spAutoFit/>
          </a:bodyPr>
          <a:lstStyle/>
          <a:p>
            <a:r>
              <a:rPr lang="fr-BE" sz="1500" dirty="0" err="1" smtClean="0">
                <a:solidFill>
                  <a:schemeClr val="tx2"/>
                </a:solidFill>
                <a:latin typeface="+mn-lt"/>
              </a:rPr>
              <a:t>Depend</a:t>
            </a:r>
            <a:r>
              <a:rPr lang="fr-BE" sz="1500" dirty="0" smtClean="0">
                <a:solidFill>
                  <a:schemeClr val="tx2"/>
                </a:solidFill>
                <a:latin typeface="+mn-lt"/>
              </a:rPr>
              <a:t> on the HEC concentration</a:t>
            </a:r>
          </a:p>
          <a:p>
            <a:r>
              <a:rPr lang="fr-BE" sz="500" dirty="0" smtClean="0">
                <a:solidFill>
                  <a:schemeClr val="tx2"/>
                </a:solidFill>
                <a:latin typeface="+mn-lt"/>
              </a:rPr>
              <a:t> </a:t>
            </a:r>
            <a:br>
              <a:rPr lang="fr-BE" sz="500" dirty="0" smtClean="0">
                <a:solidFill>
                  <a:schemeClr val="tx2"/>
                </a:solidFill>
                <a:latin typeface="+mn-lt"/>
              </a:rPr>
            </a:br>
            <a:r>
              <a:rPr lang="fr-BE" sz="1500" dirty="0" err="1" smtClean="0">
                <a:solidFill>
                  <a:schemeClr val="tx2"/>
                </a:solidFill>
                <a:latin typeface="+mn-lt"/>
              </a:rPr>
              <a:t>Sponges</a:t>
            </a:r>
            <a:r>
              <a:rPr lang="fr-BE" sz="1500" dirty="0" smtClean="0">
                <a:solidFill>
                  <a:schemeClr val="tx2"/>
                </a:solidFill>
                <a:latin typeface="+mn-lt"/>
              </a:rPr>
              <a:t> &gt;&gt; hydrogels </a:t>
            </a:r>
          </a:p>
          <a:p>
            <a:endParaRPr lang="fr-BE" sz="1500" dirty="0" smtClean="0">
              <a:solidFill>
                <a:schemeClr val="tx2"/>
              </a:solidFill>
              <a:latin typeface="+mn-lt"/>
            </a:endParaRPr>
          </a:p>
          <a:p>
            <a:r>
              <a:rPr lang="fr-BE" sz="1500" dirty="0" err="1" smtClean="0">
                <a:solidFill>
                  <a:schemeClr val="tx2"/>
                </a:solidFill>
                <a:latin typeface="+mn-lt"/>
              </a:rPr>
              <a:t>Strength</a:t>
            </a:r>
            <a:r>
              <a:rPr lang="fr-BE" sz="1500" dirty="0" smtClean="0">
                <a:solidFill>
                  <a:schemeClr val="tx2"/>
                </a:solidFill>
                <a:latin typeface="+mn-lt"/>
              </a:rPr>
              <a:t> </a:t>
            </a:r>
            <a:r>
              <a:rPr lang="fr-BE" sz="1500" dirty="0" err="1" smtClean="0">
                <a:solidFill>
                  <a:schemeClr val="tx2"/>
                </a:solidFill>
                <a:latin typeface="+mn-lt"/>
              </a:rPr>
              <a:t>from</a:t>
            </a:r>
            <a:r>
              <a:rPr lang="fr-BE" sz="1500" dirty="0" smtClean="0">
                <a:solidFill>
                  <a:schemeClr val="tx2"/>
                </a:solidFill>
                <a:latin typeface="+mn-lt"/>
              </a:rPr>
              <a:t> 0,9N to 1,5N  </a:t>
            </a:r>
          </a:p>
          <a:p>
            <a:endParaRPr lang="fr-BE" sz="500" dirty="0">
              <a:solidFill>
                <a:schemeClr val="tx2"/>
              </a:solidFill>
              <a:latin typeface="+mn-lt"/>
            </a:endParaRPr>
          </a:p>
          <a:p>
            <a:r>
              <a:rPr lang="fr-BE" sz="1500" dirty="0" smtClean="0">
                <a:solidFill>
                  <a:schemeClr val="tx2"/>
                </a:solidFill>
                <a:latin typeface="+mn-lt"/>
              </a:rPr>
              <a:t/>
            </a:r>
            <a:br>
              <a:rPr lang="fr-BE" sz="1500" dirty="0" smtClean="0">
                <a:solidFill>
                  <a:schemeClr val="tx2"/>
                </a:solidFill>
                <a:latin typeface="+mn-lt"/>
              </a:rPr>
            </a:br>
            <a:r>
              <a:rPr lang="fr-BE" sz="1500" dirty="0" smtClean="0">
                <a:solidFill>
                  <a:schemeClr val="tx2"/>
                </a:solidFill>
                <a:latin typeface="+mn-lt"/>
              </a:rPr>
              <a:t/>
            </a:r>
            <a:br>
              <a:rPr lang="fr-BE" sz="1500" dirty="0" smtClean="0">
                <a:solidFill>
                  <a:schemeClr val="tx2"/>
                </a:solidFill>
                <a:latin typeface="+mn-lt"/>
              </a:rPr>
            </a:br>
            <a:endParaRPr lang="fr-BE" sz="1500" dirty="0">
              <a:solidFill>
                <a:schemeClr val="tx2"/>
              </a:solidFill>
              <a:latin typeface="+mn-lt"/>
            </a:endParaRPr>
          </a:p>
        </p:txBody>
      </p:sp>
      <p:sp>
        <p:nvSpPr>
          <p:cNvPr id="16" name="Flèche droite 15"/>
          <p:cNvSpPr/>
          <p:nvPr/>
        </p:nvSpPr>
        <p:spPr>
          <a:xfrm>
            <a:off x="2136888" y="5586264"/>
            <a:ext cx="518798" cy="11534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17" name="Flèche droite 16"/>
          <p:cNvSpPr/>
          <p:nvPr/>
        </p:nvSpPr>
        <p:spPr>
          <a:xfrm>
            <a:off x="2140135" y="5872118"/>
            <a:ext cx="518798" cy="11534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18" name="Flèche droite 17"/>
          <p:cNvSpPr/>
          <p:nvPr/>
        </p:nvSpPr>
        <p:spPr>
          <a:xfrm>
            <a:off x="2140135" y="6332223"/>
            <a:ext cx="518798" cy="11534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1907531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BE" dirty="0" smtClean="0"/>
              <a:t> 21 </a:t>
            </a:r>
            <a:r>
              <a:rPr lang="fr-BE" dirty="0" err="1" smtClean="0"/>
              <a:t>days</a:t>
            </a:r>
            <a:r>
              <a:rPr lang="fr-BE" dirty="0" smtClean="0"/>
              <a:t> </a:t>
            </a:r>
            <a:endParaRPr lang="fr-BE" dirty="0"/>
          </a:p>
          <a:p>
            <a:r>
              <a:rPr lang="fr-BE" dirty="0" smtClean="0"/>
              <a:t> 3 </a:t>
            </a:r>
            <a:r>
              <a:rPr lang="fr-BE" dirty="0" err="1" smtClean="0"/>
              <a:t>different</a:t>
            </a:r>
            <a:r>
              <a:rPr lang="fr-BE" dirty="0" smtClean="0"/>
              <a:t> conditions of </a:t>
            </a:r>
            <a:r>
              <a:rPr lang="fr-BE" dirty="0" err="1" smtClean="0"/>
              <a:t>storage</a:t>
            </a:r>
            <a:r>
              <a:rPr lang="fr-BE" dirty="0" smtClean="0"/>
              <a:t> </a:t>
            </a:r>
          </a:p>
          <a:p>
            <a:pPr marL="0" indent="0">
              <a:buNone/>
            </a:pPr>
            <a:endParaRPr lang="fr-BE" dirty="0" smtClean="0"/>
          </a:p>
          <a:p>
            <a:pPr lvl="1"/>
            <a:r>
              <a:rPr lang="fr-BE" dirty="0"/>
              <a:t> </a:t>
            </a:r>
            <a:r>
              <a:rPr lang="fr-BE" dirty="0" smtClean="0"/>
              <a:t>RT, open glass container </a:t>
            </a:r>
          </a:p>
          <a:p>
            <a:pPr marL="274637" lvl="1" indent="0">
              <a:buNone/>
            </a:pPr>
            <a:endParaRPr lang="fr-BE" dirty="0" smtClean="0"/>
          </a:p>
          <a:p>
            <a:pPr lvl="1"/>
            <a:r>
              <a:rPr lang="fr-BE" dirty="0"/>
              <a:t> 25°, </a:t>
            </a:r>
            <a:r>
              <a:rPr lang="fr-BE" dirty="0" err="1"/>
              <a:t>incubator</a:t>
            </a:r>
            <a:r>
              <a:rPr lang="fr-BE" dirty="0"/>
              <a:t> </a:t>
            </a:r>
            <a:r>
              <a:rPr lang="fr-BE" dirty="0" err="1"/>
              <a:t>with</a:t>
            </a:r>
            <a:r>
              <a:rPr lang="fr-BE" dirty="0"/>
              <a:t> 60% relative </a:t>
            </a:r>
            <a:r>
              <a:rPr lang="fr-BE" dirty="0" err="1" smtClean="0"/>
              <a:t>humidity</a:t>
            </a:r>
            <a:endParaRPr lang="fr-BE" dirty="0" smtClean="0"/>
          </a:p>
          <a:p>
            <a:pPr marL="274637" lvl="1" indent="0">
              <a:buNone/>
            </a:pPr>
            <a:endParaRPr lang="fr-BE" dirty="0"/>
          </a:p>
          <a:p>
            <a:pPr lvl="1"/>
            <a:r>
              <a:rPr lang="fr-BE" dirty="0" smtClean="0"/>
              <a:t>RT, </a:t>
            </a:r>
            <a:r>
              <a:rPr lang="fr-BE" dirty="0" err="1" smtClean="0"/>
              <a:t>desiccator</a:t>
            </a:r>
            <a:r>
              <a:rPr lang="fr-BE" dirty="0" smtClean="0"/>
              <a:t> </a:t>
            </a:r>
          </a:p>
          <a:p>
            <a:pPr marL="274637" lvl="1" indent="0">
              <a:buNone/>
            </a:pPr>
            <a:endParaRPr lang="fr-BE" dirty="0" smtClean="0"/>
          </a:p>
          <a:p>
            <a:pPr marL="274637" lvl="1" indent="0">
              <a:buNone/>
            </a:pPr>
            <a:endParaRPr lang="fr-BE" dirty="0" smtClean="0"/>
          </a:p>
        </p:txBody>
      </p:sp>
      <p:sp>
        <p:nvSpPr>
          <p:cNvPr id="3" name="Titre 2"/>
          <p:cNvSpPr>
            <a:spLocks noGrp="1"/>
          </p:cNvSpPr>
          <p:nvPr>
            <p:ph type="title"/>
          </p:nvPr>
        </p:nvSpPr>
        <p:spPr/>
        <p:txBody>
          <a:bodyPr/>
          <a:lstStyle/>
          <a:p>
            <a:r>
              <a:rPr lang="fr-BE" dirty="0" smtClean="0"/>
              <a:t>8. PRELIMINARY  STABILITY  STUDY</a:t>
            </a:r>
            <a:endParaRPr lang="fr-BE" dirty="0"/>
          </a:p>
        </p:txBody>
      </p:sp>
      <p:sp>
        <p:nvSpPr>
          <p:cNvPr id="4" name="Espace réservé du numéro de diapositive 3"/>
          <p:cNvSpPr>
            <a:spLocks noGrp="1"/>
          </p:cNvSpPr>
          <p:nvPr>
            <p:ph type="sldNum" sz="quarter" idx="10"/>
          </p:nvPr>
        </p:nvSpPr>
        <p:spPr/>
        <p:txBody>
          <a:bodyPr/>
          <a:lstStyle/>
          <a:p>
            <a:fld id="{B32B2178-8F0E-445F-910C-776E3AC49E6D}" type="slidenum">
              <a:rPr lang="fr-FR" smtClean="0"/>
              <a:pPr/>
              <a:t>17</a:t>
            </a:fld>
            <a:endParaRPr lang="fr-FR" dirty="0"/>
          </a:p>
        </p:txBody>
      </p:sp>
      <p:sp>
        <p:nvSpPr>
          <p:cNvPr id="5" name="ZoneTexte 4"/>
          <p:cNvSpPr txBox="1"/>
          <p:nvPr/>
        </p:nvSpPr>
        <p:spPr>
          <a:xfrm>
            <a:off x="1125021" y="3166101"/>
            <a:ext cx="322524" cy="369332"/>
          </a:xfrm>
          <a:prstGeom prst="rect">
            <a:avLst/>
          </a:prstGeom>
          <a:noFill/>
        </p:spPr>
        <p:txBody>
          <a:bodyPr wrap="none" rtlCol="0">
            <a:spAutoFit/>
          </a:bodyPr>
          <a:lstStyle/>
          <a:p>
            <a:r>
              <a:rPr lang="fr-BE" sz="1800" dirty="0">
                <a:solidFill>
                  <a:schemeClr val="tx2"/>
                </a:solidFill>
                <a:latin typeface="+mn-lt"/>
              </a:rPr>
              <a:t>C</a:t>
            </a:r>
          </a:p>
        </p:txBody>
      </p:sp>
      <p:sp>
        <p:nvSpPr>
          <p:cNvPr id="6" name="Accolade fermante 5"/>
          <p:cNvSpPr/>
          <p:nvPr/>
        </p:nvSpPr>
        <p:spPr>
          <a:xfrm>
            <a:off x="5374532" y="2441643"/>
            <a:ext cx="107004" cy="107433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8" name="ZoneTexte 7"/>
          <p:cNvSpPr txBox="1"/>
          <p:nvPr/>
        </p:nvSpPr>
        <p:spPr>
          <a:xfrm>
            <a:off x="5588474" y="2427898"/>
            <a:ext cx="3507190" cy="1708160"/>
          </a:xfrm>
          <a:prstGeom prst="rect">
            <a:avLst/>
          </a:prstGeom>
          <a:noFill/>
        </p:spPr>
        <p:txBody>
          <a:bodyPr wrap="square" rtlCol="0">
            <a:spAutoFit/>
          </a:bodyPr>
          <a:lstStyle/>
          <a:p>
            <a:r>
              <a:rPr lang="fr-BE" sz="1500" dirty="0" smtClean="0">
                <a:solidFill>
                  <a:schemeClr val="tx2"/>
                </a:solidFill>
                <a:latin typeface="+mn-lt"/>
              </a:rPr>
              <a:t>Texture modification, </a:t>
            </a:r>
            <a:r>
              <a:rPr lang="fr-BE" sz="1500" dirty="0" err="1" smtClean="0">
                <a:solidFill>
                  <a:schemeClr val="tx2"/>
                </a:solidFill>
                <a:latin typeface="+mn-lt"/>
              </a:rPr>
              <a:t>rehydration</a:t>
            </a:r>
            <a:r>
              <a:rPr lang="fr-BE" sz="1500" dirty="0" smtClean="0">
                <a:solidFill>
                  <a:schemeClr val="tx2"/>
                </a:solidFill>
                <a:latin typeface="+mn-lt"/>
              </a:rPr>
              <a:t> by </a:t>
            </a:r>
            <a:r>
              <a:rPr lang="fr-BE" sz="1500" dirty="0" err="1" smtClean="0">
                <a:solidFill>
                  <a:schemeClr val="tx2"/>
                </a:solidFill>
                <a:latin typeface="+mn-lt"/>
              </a:rPr>
              <a:t>moisture</a:t>
            </a:r>
            <a:r>
              <a:rPr lang="fr-BE" sz="1500" dirty="0" smtClean="0">
                <a:solidFill>
                  <a:schemeClr val="tx2"/>
                </a:solidFill>
                <a:latin typeface="+mn-lt"/>
              </a:rPr>
              <a:t> absorption </a:t>
            </a:r>
          </a:p>
          <a:p>
            <a:endParaRPr lang="fr-BE" sz="1500" dirty="0">
              <a:solidFill>
                <a:schemeClr val="tx2"/>
              </a:solidFill>
              <a:latin typeface="+mn-lt"/>
            </a:endParaRPr>
          </a:p>
          <a:p>
            <a:r>
              <a:rPr lang="fr-BE" sz="1500" dirty="0">
                <a:solidFill>
                  <a:schemeClr val="tx2"/>
                </a:solidFill>
                <a:latin typeface="+mn-lt"/>
              </a:rPr>
              <a:t> </a:t>
            </a:r>
            <a:r>
              <a:rPr lang="fr-BE" sz="1500" dirty="0" smtClean="0">
                <a:solidFill>
                  <a:schemeClr val="tx2"/>
                </a:solidFill>
                <a:latin typeface="+mn-lt"/>
              </a:rPr>
              <a:t>          </a:t>
            </a:r>
            <a:r>
              <a:rPr lang="fr-BE" sz="1500" dirty="0" err="1" smtClean="0">
                <a:solidFill>
                  <a:schemeClr val="tx2"/>
                </a:solidFill>
                <a:latin typeface="+mn-lt"/>
              </a:rPr>
              <a:t>special</a:t>
            </a:r>
            <a:r>
              <a:rPr lang="fr-BE" sz="1500" dirty="0" smtClean="0">
                <a:solidFill>
                  <a:schemeClr val="tx2"/>
                </a:solidFill>
                <a:latin typeface="+mn-lt"/>
              </a:rPr>
              <a:t> packaging </a:t>
            </a:r>
            <a:endParaRPr lang="fr-BE" sz="500" dirty="0">
              <a:solidFill>
                <a:schemeClr val="tx2"/>
              </a:solidFill>
              <a:latin typeface="+mn-lt"/>
            </a:endParaRPr>
          </a:p>
          <a:p>
            <a:r>
              <a:rPr lang="fr-BE" sz="1500" dirty="0" smtClean="0">
                <a:solidFill>
                  <a:schemeClr val="tx2"/>
                </a:solidFill>
                <a:latin typeface="+mn-lt"/>
              </a:rPr>
              <a:t/>
            </a:r>
            <a:br>
              <a:rPr lang="fr-BE" sz="1500" dirty="0" smtClean="0">
                <a:solidFill>
                  <a:schemeClr val="tx2"/>
                </a:solidFill>
                <a:latin typeface="+mn-lt"/>
              </a:rPr>
            </a:br>
            <a:r>
              <a:rPr lang="fr-BE" sz="1500" dirty="0" smtClean="0">
                <a:solidFill>
                  <a:schemeClr val="tx2"/>
                </a:solidFill>
                <a:latin typeface="+mn-lt"/>
              </a:rPr>
              <a:t/>
            </a:r>
            <a:br>
              <a:rPr lang="fr-BE" sz="1500" dirty="0" smtClean="0">
                <a:solidFill>
                  <a:schemeClr val="tx2"/>
                </a:solidFill>
                <a:latin typeface="+mn-lt"/>
              </a:rPr>
            </a:br>
            <a:endParaRPr lang="fr-BE" sz="1500" dirty="0">
              <a:solidFill>
                <a:schemeClr val="tx2"/>
              </a:solidFill>
              <a:latin typeface="+mn-lt"/>
            </a:endParaRPr>
          </a:p>
        </p:txBody>
      </p:sp>
      <p:sp>
        <p:nvSpPr>
          <p:cNvPr id="9" name="Accolade fermante 8"/>
          <p:cNvSpPr/>
          <p:nvPr/>
        </p:nvSpPr>
        <p:spPr>
          <a:xfrm>
            <a:off x="2415702" y="3682167"/>
            <a:ext cx="107004" cy="5942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10" name="ZoneTexte 9"/>
          <p:cNvSpPr txBox="1"/>
          <p:nvPr/>
        </p:nvSpPr>
        <p:spPr>
          <a:xfrm>
            <a:off x="2605174" y="3827441"/>
            <a:ext cx="3507190" cy="1092607"/>
          </a:xfrm>
          <a:prstGeom prst="rect">
            <a:avLst/>
          </a:prstGeom>
          <a:noFill/>
        </p:spPr>
        <p:txBody>
          <a:bodyPr wrap="square" rtlCol="0">
            <a:spAutoFit/>
          </a:bodyPr>
          <a:lstStyle/>
          <a:p>
            <a:r>
              <a:rPr lang="fr-BE" sz="1500" dirty="0" err="1" smtClean="0">
                <a:solidFill>
                  <a:schemeClr val="tx2"/>
                </a:solidFill>
                <a:latin typeface="+mn-lt"/>
              </a:rPr>
              <a:t>Interesting</a:t>
            </a:r>
            <a:r>
              <a:rPr lang="fr-BE" sz="1500" dirty="0" smtClean="0">
                <a:solidFill>
                  <a:schemeClr val="tx2"/>
                </a:solidFill>
                <a:latin typeface="+mn-lt"/>
              </a:rPr>
              <a:t> </a:t>
            </a:r>
            <a:r>
              <a:rPr lang="fr-BE" sz="1500" dirty="0" err="1" smtClean="0">
                <a:solidFill>
                  <a:schemeClr val="tx2"/>
                </a:solidFill>
                <a:latin typeface="+mn-lt"/>
              </a:rPr>
              <a:t>role</a:t>
            </a:r>
            <a:r>
              <a:rPr lang="fr-BE" sz="1500" dirty="0" smtClean="0">
                <a:solidFill>
                  <a:schemeClr val="tx2"/>
                </a:solidFill>
                <a:latin typeface="+mn-lt"/>
              </a:rPr>
              <a:t> of PEG 400</a:t>
            </a:r>
          </a:p>
          <a:p>
            <a:endParaRPr lang="fr-BE" sz="500" dirty="0">
              <a:solidFill>
                <a:schemeClr val="tx2"/>
              </a:solidFill>
              <a:latin typeface="+mn-lt"/>
            </a:endParaRPr>
          </a:p>
          <a:p>
            <a:r>
              <a:rPr lang="fr-BE" sz="1500" dirty="0" smtClean="0">
                <a:solidFill>
                  <a:schemeClr val="tx2"/>
                </a:solidFill>
                <a:latin typeface="+mn-lt"/>
              </a:rPr>
              <a:t/>
            </a:r>
            <a:br>
              <a:rPr lang="fr-BE" sz="1500" dirty="0" smtClean="0">
                <a:solidFill>
                  <a:schemeClr val="tx2"/>
                </a:solidFill>
                <a:latin typeface="+mn-lt"/>
              </a:rPr>
            </a:br>
            <a:r>
              <a:rPr lang="fr-BE" sz="1500" dirty="0" smtClean="0">
                <a:solidFill>
                  <a:schemeClr val="tx2"/>
                </a:solidFill>
                <a:latin typeface="+mn-lt"/>
              </a:rPr>
              <a:t/>
            </a:r>
            <a:br>
              <a:rPr lang="fr-BE" sz="1500" dirty="0" smtClean="0">
                <a:solidFill>
                  <a:schemeClr val="tx2"/>
                </a:solidFill>
                <a:latin typeface="+mn-lt"/>
              </a:rPr>
            </a:br>
            <a:endParaRPr lang="fr-BE" sz="1500" dirty="0">
              <a:solidFill>
                <a:schemeClr val="tx2"/>
              </a:solidFill>
              <a:latin typeface="+mn-lt"/>
            </a:endParaRPr>
          </a:p>
        </p:txBody>
      </p:sp>
      <p:sp>
        <p:nvSpPr>
          <p:cNvPr id="11" name="Flèche droite 10"/>
          <p:cNvSpPr/>
          <p:nvPr/>
        </p:nvSpPr>
        <p:spPr>
          <a:xfrm>
            <a:off x="5744009" y="3234197"/>
            <a:ext cx="518798" cy="11534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graphicFrame>
        <p:nvGraphicFramePr>
          <p:cNvPr id="12" name="Tableau 11"/>
          <p:cNvGraphicFramePr>
            <a:graphicFrameLocks noGrp="1"/>
          </p:cNvGraphicFramePr>
          <p:nvPr>
            <p:extLst>
              <p:ext uri="{D42A27DB-BD31-4B8C-83A1-F6EECF244321}">
                <p14:modId xmlns:p14="http://schemas.microsoft.com/office/powerpoint/2010/main" val="1320401311"/>
              </p:ext>
            </p:extLst>
          </p:nvPr>
        </p:nvGraphicFramePr>
        <p:xfrm>
          <a:off x="2750158" y="4299312"/>
          <a:ext cx="1608611" cy="788670"/>
        </p:xfrm>
        <a:graphic>
          <a:graphicData uri="http://schemas.openxmlformats.org/drawingml/2006/table">
            <a:tbl>
              <a:tblPr firstRow="1" firstCol="1" bandRow="1" bandCol="1"/>
              <a:tblGrid>
                <a:gridCol w="294503"/>
                <a:gridCol w="657054"/>
                <a:gridCol w="657054"/>
              </a:tblGrid>
              <a:tr h="132029">
                <a:tc>
                  <a:txBody>
                    <a:bodyPr/>
                    <a:lstStyle/>
                    <a:p>
                      <a:pPr algn="ctr">
                        <a:lnSpc>
                          <a:spcPct val="115000"/>
                        </a:lnSpc>
                        <a:spcAft>
                          <a:spcPts val="0"/>
                        </a:spcAft>
                      </a:pPr>
                      <a:r>
                        <a:rPr lang="en-US" sz="900" dirty="0">
                          <a:solidFill>
                            <a:srgbClr val="000000"/>
                          </a:solidFill>
                          <a:effectLst/>
                          <a:latin typeface="Calibri"/>
                          <a:ea typeface="Calibri"/>
                          <a:cs typeface="Arial"/>
                        </a:rPr>
                        <a:t> </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b="1" dirty="0">
                          <a:effectLst/>
                          <a:latin typeface="Calibri"/>
                          <a:ea typeface="Calibri"/>
                          <a:cs typeface="Arial"/>
                        </a:rPr>
                        <a:t>HEC 250M (mg)</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b="1" dirty="0">
                          <a:effectLst/>
                          <a:latin typeface="Calibri"/>
                          <a:ea typeface="Calibri"/>
                          <a:cs typeface="Arial"/>
                        </a:rPr>
                        <a:t>PEG 400 (mg)</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29">
                <a:tc>
                  <a:txBody>
                    <a:bodyPr/>
                    <a:lstStyle/>
                    <a:p>
                      <a:pPr algn="ctr">
                        <a:lnSpc>
                          <a:spcPct val="115000"/>
                        </a:lnSpc>
                        <a:spcAft>
                          <a:spcPts val="0"/>
                        </a:spcAft>
                      </a:pPr>
                      <a:r>
                        <a:rPr lang="en-US" sz="900" b="1" dirty="0">
                          <a:solidFill>
                            <a:srgbClr val="000000"/>
                          </a:solidFill>
                          <a:effectLst/>
                          <a:latin typeface="Calibri"/>
                          <a:ea typeface="Calibri"/>
                          <a:cs typeface="Arial"/>
                        </a:rPr>
                        <a:t>A</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100</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25</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29">
                <a:tc>
                  <a:txBody>
                    <a:bodyPr/>
                    <a:lstStyle/>
                    <a:p>
                      <a:pPr algn="ctr">
                        <a:lnSpc>
                          <a:spcPct val="115000"/>
                        </a:lnSpc>
                        <a:spcAft>
                          <a:spcPts val="0"/>
                        </a:spcAft>
                      </a:pPr>
                      <a:r>
                        <a:rPr lang="en-US" sz="900" b="1" dirty="0">
                          <a:solidFill>
                            <a:srgbClr val="000000"/>
                          </a:solidFill>
                          <a:effectLst/>
                          <a:latin typeface="Calibri"/>
                          <a:ea typeface="Calibri"/>
                          <a:cs typeface="Arial"/>
                        </a:rPr>
                        <a:t>B</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200</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25</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29">
                <a:tc>
                  <a:txBody>
                    <a:bodyPr/>
                    <a:lstStyle/>
                    <a:p>
                      <a:pPr algn="ctr">
                        <a:lnSpc>
                          <a:spcPct val="115000"/>
                        </a:lnSpc>
                        <a:spcAft>
                          <a:spcPts val="0"/>
                        </a:spcAft>
                      </a:pPr>
                      <a:r>
                        <a:rPr lang="en-US" sz="900" b="1" dirty="0">
                          <a:solidFill>
                            <a:srgbClr val="000000"/>
                          </a:solidFill>
                          <a:effectLst/>
                          <a:latin typeface="Calibri"/>
                          <a:ea typeface="Calibri"/>
                          <a:cs typeface="Arial"/>
                        </a:rPr>
                        <a:t>C</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200</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Calibri"/>
                          <a:ea typeface="Calibri"/>
                          <a:cs typeface="Arial"/>
                        </a:rPr>
                        <a:t>50</a:t>
                      </a:r>
                      <a:endParaRPr lang="fr-BE"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 name="Rectangle 14"/>
          <p:cNvSpPr/>
          <p:nvPr/>
        </p:nvSpPr>
        <p:spPr>
          <a:xfrm>
            <a:off x="2750159" y="4929780"/>
            <a:ext cx="288000" cy="144000"/>
          </a:xfrm>
          <a:prstGeom prst="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16" name="Rectangle 15"/>
          <p:cNvSpPr/>
          <p:nvPr/>
        </p:nvSpPr>
        <p:spPr>
          <a:xfrm>
            <a:off x="2750158" y="4615252"/>
            <a:ext cx="288000" cy="144000"/>
          </a:xfrm>
          <a:prstGeom prst="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17" name="Text Box 1031"/>
          <p:cNvSpPr txBox="1">
            <a:spLocks noChangeArrowheads="1"/>
          </p:cNvSpPr>
          <p:nvPr/>
        </p:nvSpPr>
        <p:spPr bwMode="auto">
          <a:xfrm>
            <a:off x="1290804" y="5790856"/>
            <a:ext cx="3673185" cy="830997"/>
          </a:xfrm>
          <a:prstGeom prst="rect">
            <a:avLst/>
          </a:prstGeom>
          <a:noFill/>
          <a:ln w="9525">
            <a:noFill/>
            <a:miter lim="800000"/>
            <a:headEnd/>
            <a:tailEnd/>
          </a:ln>
          <a:effectLst/>
        </p:spPr>
        <p:txBody>
          <a:bodyPr wrap="none">
            <a:spAutoFit/>
          </a:bodyPr>
          <a:lstStyle/>
          <a:p>
            <a:r>
              <a:rPr lang="fr-FR" dirty="0" smtClean="0">
                <a:latin typeface="+mj-lt"/>
                <a:cs typeface="Arial" pitchFamily="34" charset="0"/>
              </a:rPr>
              <a:t>Conservation and </a:t>
            </a:r>
            <a:r>
              <a:rPr lang="fr-FR" dirty="0" err="1" smtClean="0">
                <a:latin typeface="+mj-lt"/>
                <a:cs typeface="Arial" pitchFamily="34" charset="0"/>
              </a:rPr>
              <a:t>stability</a:t>
            </a:r>
            <a:r>
              <a:rPr lang="fr-FR" dirty="0" smtClean="0">
                <a:latin typeface="+mj-lt"/>
                <a:cs typeface="Arial" pitchFamily="34" charset="0"/>
              </a:rPr>
              <a:t/>
            </a:r>
            <a:br>
              <a:rPr lang="fr-FR" dirty="0" smtClean="0">
                <a:latin typeface="+mj-lt"/>
                <a:cs typeface="Arial" pitchFamily="34" charset="0"/>
              </a:rPr>
            </a:br>
            <a:endParaRPr lang="fr-FR" dirty="0">
              <a:latin typeface="+mj-lt"/>
              <a:cs typeface="Arial" pitchFamily="34" charset="0"/>
            </a:endParaRPr>
          </a:p>
        </p:txBody>
      </p:sp>
      <p:pic>
        <p:nvPicPr>
          <p:cNvPr id="18" name="Imag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15" y="5761671"/>
            <a:ext cx="453089" cy="417209"/>
          </a:xfrm>
          <a:prstGeom prst="rect">
            <a:avLst/>
          </a:prstGeom>
        </p:spPr>
      </p:pic>
    </p:spTree>
    <p:extLst>
      <p:ext uri="{BB962C8B-B14F-4D97-AF65-F5344CB8AC3E}">
        <p14:creationId xmlns:p14="http://schemas.microsoft.com/office/powerpoint/2010/main" val="31535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p:bldP spid="11" grpId="0" animBg="1"/>
      <p:bldP spid="15" grpId="0" animBg="1"/>
      <p:bldP spid="16"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295900" y="3980006"/>
            <a:ext cx="3848100" cy="369332"/>
          </a:xfrm>
          <a:prstGeom prst="rect">
            <a:avLst/>
          </a:prstGeom>
          <a:noFill/>
        </p:spPr>
        <p:txBody>
          <a:bodyPr wrap="square" rtlCol="0">
            <a:spAutoFit/>
          </a:bodyPr>
          <a:lstStyle/>
          <a:p>
            <a:r>
              <a:rPr lang="fr-BE" sz="1800" dirty="0" smtClean="0">
                <a:latin typeface="+mn-lt"/>
              </a:rPr>
              <a:t>CONCLUSIONS AND PERSPECTIVES</a:t>
            </a:r>
            <a:endParaRPr lang="fr-FR" sz="1800" dirty="0">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0"/>
          </p:nvPr>
        </p:nvSpPr>
        <p:spPr/>
        <p:txBody>
          <a:bodyPr/>
          <a:lstStyle/>
          <a:p>
            <a:fld id="{B32B2178-8F0E-445F-910C-776E3AC49E6D}" type="slidenum">
              <a:rPr lang="fr-FR" smtClean="0"/>
              <a:pPr/>
              <a:t>19</a:t>
            </a:fld>
            <a:endParaRPr lang="fr-FR"/>
          </a:p>
        </p:txBody>
      </p:sp>
      <p:sp>
        <p:nvSpPr>
          <p:cNvPr id="7" name="Titre 6"/>
          <p:cNvSpPr>
            <a:spLocks noGrp="1"/>
          </p:cNvSpPr>
          <p:nvPr>
            <p:ph type="title"/>
          </p:nvPr>
        </p:nvSpPr>
        <p:spPr/>
        <p:txBody>
          <a:bodyPr/>
          <a:lstStyle/>
          <a:p>
            <a:r>
              <a:rPr lang="fr-BE" dirty="0" smtClean="0"/>
              <a:t>CONCLUSIONS</a:t>
            </a:r>
            <a:endParaRPr lang="fr-FR" dirty="0"/>
          </a:p>
        </p:txBody>
      </p:sp>
      <p:sp>
        <p:nvSpPr>
          <p:cNvPr id="17" name="Espace réservé du contenu 1"/>
          <p:cNvSpPr>
            <a:spLocks noGrp="1"/>
          </p:cNvSpPr>
          <p:nvPr>
            <p:ph idx="1"/>
          </p:nvPr>
        </p:nvSpPr>
        <p:spPr>
          <a:xfrm>
            <a:off x="272185" y="1405138"/>
            <a:ext cx="8229600" cy="5338182"/>
          </a:xfrm>
        </p:spPr>
        <p:txBody>
          <a:bodyPr/>
          <a:lstStyle/>
          <a:p>
            <a:r>
              <a:rPr lang="fr-BE" dirty="0" smtClean="0"/>
              <a:t> Influence of the </a:t>
            </a:r>
            <a:r>
              <a:rPr lang="fr-BE" dirty="0" err="1" smtClean="0"/>
              <a:t>freezing</a:t>
            </a:r>
            <a:r>
              <a:rPr lang="fr-BE" dirty="0" smtClean="0"/>
              <a:t> conditions </a:t>
            </a:r>
          </a:p>
          <a:p>
            <a:r>
              <a:rPr lang="fr-BE" dirty="0"/>
              <a:t> I</a:t>
            </a:r>
            <a:r>
              <a:rPr lang="fr-BE" dirty="0" smtClean="0"/>
              <a:t>nfluence of the </a:t>
            </a:r>
            <a:r>
              <a:rPr lang="fr-BE" dirty="0" err="1" smtClean="0"/>
              <a:t>polymer</a:t>
            </a:r>
            <a:r>
              <a:rPr lang="fr-BE" dirty="0" smtClean="0"/>
              <a:t> concentration on the </a:t>
            </a:r>
            <a:r>
              <a:rPr lang="fr-BE" dirty="0" err="1" smtClean="0"/>
              <a:t>rehydration</a:t>
            </a:r>
            <a:r>
              <a:rPr lang="fr-BE" dirty="0" smtClean="0"/>
              <a:t> speed, on the </a:t>
            </a:r>
            <a:r>
              <a:rPr lang="fr-BE" dirty="0" err="1" smtClean="0"/>
              <a:t>viscosity</a:t>
            </a:r>
            <a:r>
              <a:rPr lang="fr-BE" dirty="0" smtClean="0"/>
              <a:t> and on the </a:t>
            </a:r>
            <a:r>
              <a:rPr lang="fr-BE" dirty="0" err="1" smtClean="0"/>
              <a:t>mucoadhesion</a:t>
            </a:r>
            <a:r>
              <a:rPr lang="fr-BE" dirty="0" smtClean="0"/>
              <a:t> </a:t>
            </a:r>
          </a:p>
          <a:p>
            <a:r>
              <a:rPr lang="fr-BE" dirty="0"/>
              <a:t> </a:t>
            </a:r>
            <a:r>
              <a:rPr lang="fr-BE" dirty="0" smtClean="0"/>
              <a:t>Importance of conservation </a:t>
            </a:r>
            <a:endParaRPr lang="fr-BE" dirty="0"/>
          </a:p>
          <a:p>
            <a:pPr marL="0" indent="0">
              <a:buNone/>
            </a:pPr>
            <a:endParaRPr lang="fr-BE" dirty="0" smtClean="0"/>
          </a:p>
        </p:txBody>
      </p:sp>
      <p:sp>
        <p:nvSpPr>
          <p:cNvPr id="18" name="Flèche droite 17"/>
          <p:cNvSpPr/>
          <p:nvPr/>
        </p:nvSpPr>
        <p:spPr>
          <a:xfrm>
            <a:off x="6900948" y="4671550"/>
            <a:ext cx="755466" cy="23069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pic>
        <p:nvPicPr>
          <p:cNvPr id="2" name="Imag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3845" y="3439734"/>
            <a:ext cx="3062570" cy="2165674"/>
          </a:xfrm>
          <a:prstGeom prst="rect">
            <a:avLst/>
          </a:prstGeom>
        </p:spPr>
      </p:pic>
      <p:sp>
        <p:nvSpPr>
          <p:cNvPr id="22" name="Espace réservé du contenu 1"/>
          <p:cNvSpPr txBox="1">
            <a:spLocks/>
          </p:cNvSpPr>
          <p:nvPr/>
        </p:nvSpPr>
        <p:spPr bwMode="auto">
          <a:xfrm>
            <a:off x="422561" y="3439734"/>
            <a:ext cx="3570051" cy="180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4"/>
              </a:buClr>
              <a:buSzPct val="70000"/>
              <a:buFontTx/>
              <a:buChar char="▲"/>
              <a:defRPr sz="2000" kern="1200">
                <a:solidFill>
                  <a:schemeClr val="tx2"/>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4"/>
              </a:buClr>
              <a:buSzPct val="70000"/>
              <a:buFontTx/>
              <a:buChar char="▲"/>
              <a:defRPr sz="1800" kern="1200">
                <a:solidFill>
                  <a:schemeClr val="tx2"/>
                </a:solidFill>
                <a:latin typeface="+mn-lt"/>
                <a:ea typeface="ＭＳ Ｐゴシック" charset="0"/>
                <a:cs typeface="+mn-cs"/>
              </a:defRPr>
            </a:lvl2pPr>
            <a:lvl3pPr marL="730250" indent="-182563" algn="l" rtl="0" eaLnBrk="1" fontAlgn="base" hangingPunct="1">
              <a:spcBef>
                <a:spcPct val="20000"/>
              </a:spcBef>
              <a:spcAft>
                <a:spcPct val="0"/>
              </a:spcAft>
              <a:buClr>
                <a:schemeClr val="accent4"/>
              </a:buClr>
              <a:buSzPct val="70000"/>
              <a:buFontTx/>
              <a:buChar char="▲"/>
              <a:defRPr sz="1600" kern="1200">
                <a:solidFill>
                  <a:schemeClr val="tx2"/>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4"/>
              </a:buClr>
              <a:buSzPct val="70000"/>
              <a:buFontTx/>
              <a:buChar char="▲"/>
              <a:defRPr sz="1400" kern="1200">
                <a:solidFill>
                  <a:schemeClr val="tx2"/>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4"/>
              </a:buClr>
              <a:buSzPct val="70000"/>
              <a:buFontTx/>
              <a:buChar char="▲"/>
              <a:defRPr sz="1200" kern="1200">
                <a:solidFill>
                  <a:schemeClr val="tx2"/>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fr-BE" sz="1600" dirty="0" smtClean="0"/>
              <a:t>dry </a:t>
            </a:r>
            <a:r>
              <a:rPr lang="fr-BE" sz="1600" dirty="0" err="1"/>
              <a:t>solid</a:t>
            </a:r>
            <a:r>
              <a:rPr lang="fr-BE" sz="1600" dirty="0"/>
              <a:t> </a:t>
            </a:r>
            <a:r>
              <a:rPr lang="fr-BE" sz="1600" dirty="0" err="1"/>
              <a:t>form</a:t>
            </a:r>
            <a:endParaRPr lang="fr-BE" sz="1600" dirty="0"/>
          </a:p>
          <a:p>
            <a:r>
              <a:rPr lang="fr-BE" sz="1600" dirty="0" err="1"/>
              <a:t>easy</a:t>
            </a:r>
            <a:r>
              <a:rPr lang="fr-BE" sz="1600" dirty="0"/>
              <a:t> to </a:t>
            </a:r>
            <a:r>
              <a:rPr lang="fr-BE" sz="1600" dirty="0" err="1"/>
              <a:t>handle</a:t>
            </a:r>
            <a:r>
              <a:rPr lang="fr-BE" sz="1600" dirty="0"/>
              <a:t> </a:t>
            </a:r>
          </a:p>
          <a:p>
            <a:r>
              <a:rPr lang="fr-BE" sz="1600" dirty="0"/>
              <a:t>able to </a:t>
            </a:r>
            <a:r>
              <a:rPr lang="fr-BE" sz="1600" dirty="0" err="1"/>
              <a:t>protect</a:t>
            </a:r>
            <a:r>
              <a:rPr lang="fr-BE" sz="1600" dirty="0"/>
              <a:t> </a:t>
            </a:r>
            <a:r>
              <a:rPr lang="fr-BE" sz="1600" dirty="0" err="1"/>
              <a:t>incorporated</a:t>
            </a:r>
            <a:r>
              <a:rPr lang="fr-BE" sz="1600" dirty="0"/>
              <a:t> </a:t>
            </a:r>
            <a:r>
              <a:rPr lang="fr-BE" sz="1600" dirty="0" err="1"/>
              <a:t>drug</a:t>
            </a:r>
            <a:r>
              <a:rPr lang="fr-BE" sz="1600" dirty="0"/>
              <a:t> </a:t>
            </a:r>
          </a:p>
          <a:p>
            <a:r>
              <a:rPr lang="fr-BE" sz="1600" dirty="0" err="1"/>
              <a:t>low</a:t>
            </a:r>
            <a:r>
              <a:rPr lang="fr-BE" sz="1600" dirty="0"/>
              <a:t> </a:t>
            </a:r>
            <a:r>
              <a:rPr lang="fr-BE" sz="1600" dirty="0" err="1"/>
              <a:t>rehydration</a:t>
            </a:r>
            <a:r>
              <a:rPr lang="fr-BE" sz="1600" dirty="0"/>
              <a:t> speed </a:t>
            </a:r>
          </a:p>
          <a:p>
            <a:r>
              <a:rPr lang="fr-BE" sz="1600" dirty="0"/>
              <a:t>optimal </a:t>
            </a:r>
            <a:r>
              <a:rPr lang="fr-BE" sz="1600" dirty="0" err="1"/>
              <a:t>viscosity</a:t>
            </a:r>
            <a:r>
              <a:rPr lang="fr-BE" sz="1600" dirty="0"/>
              <a:t> </a:t>
            </a:r>
          </a:p>
          <a:p>
            <a:r>
              <a:rPr lang="fr-BE" sz="1600" dirty="0" err="1"/>
              <a:t>mudoadhesive</a:t>
            </a:r>
            <a:r>
              <a:rPr lang="fr-BE" sz="1600" dirty="0"/>
              <a:t> </a:t>
            </a:r>
          </a:p>
        </p:txBody>
      </p:sp>
      <p:sp>
        <p:nvSpPr>
          <p:cNvPr id="23" name="Espace réservé du contenu 1"/>
          <p:cNvSpPr txBox="1">
            <a:spLocks/>
          </p:cNvSpPr>
          <p:nvPr/>
        </p:nvSpPr>
        <p:spPr bwMode="auto">
          <a:xfrm>
            <a:off x="7714559" y="4360282"/>
            <a:ext cx="1672129" cy="180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4"/>
              </a:buClr>
              <a:buSzPct val="70000"/>
              <a:buFontTx/>
              <a:buChar char="▲"/>
              <a:defRPr sz="2000" kern="1200">
                <a:solidFill>
                  <a:schemeClr val="tx2"/>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4"/>
              </a:buClr>
              <a:buSzPct val="70000"/>
              <a:buFontTx/>
              <a:buChar char="▲"/>
              <a:defRPr sz="1800" kern="1200">
                <a:solidFill>
                  <a:schemeClr val="tx2"/>
                </a:solidFill>
                <a:latin typeface="+mn-lt"/>
                <a:ea typeface="ＭＳ Ｐゴシック" charset="0"/>
                <a:cs typeface="+mn-cs"/>
              </a:defRPr>
            </a:lvl2pPr>
            <a:lvl3pPr marL="730250" indent="-182563" algn="l" rtl="0" eaLnBrk="1" fontAlgn="base" hangingPunct="1">
              <a:spcBef>
                <a:spcPct val="20000"/>
              </a:spcBef>
              <a:spcAft>
                <a:spcPct val="0"/>
              </a:spcAft>
              <a:buClr>
                <a:schemeClr val="accent4"/>
              </a:buClr>
              <a:buSzPct val="70000"/>
              <a:buFontTx/>
              <a:buChar char="▲"/>
              <a:defRPr sz="1600" kern="1200">
                <a:solidFill>
                  <a:schemeClr val="tx2"/>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4"/>
              </a:buClr>
              <a:buSzPct val="70000"/>
              <a:buFontTx/>
              <a:buChar char="▲"/>
              <a:defRPr sz="1400" kern="1200">
                <a:solidFill>
                  <a:schemeClr val="tx2"/>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4"/>
              </a:buClr>
              <a:buSzPct val="70000"/>
              <a:buFontTx/>
              <a:buChar char="▲"/>
              <a:defRPr sz="1200" kern="1200">
                <a:solidFill>
                  <a:schemeClr val="tx2"/>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fr-BE" sz="1600" dirty="0" smtClean="0"/>
              <a:t>100mg HEC 25mg PEG </a:t>
            </a:r>
            <a:br>
              <a:rPr lang="fr-BE" sz="1600" dirty="0" smtClean="0"/>
            </a:br>
            <a:r>
              <a:rPr lang="fr-BE" sz="1600" dirty="0" smtClean="0"/>
              <a:t>at -35°C</a:t>
            </a:r>
            <a:endParaRPr lang="fr-BE" sz="1600" dirty="0"/>
          </a:p>
        </p:txBody>
      </p:sp>
    </p:spTree>
    <p:extLst>
      <p:ext uri="{BB962C8B-B14F-4D97-AF65-F5344CB8AC3E}">
        <p14:creationId xmlns:p14="http://schemas.microsoft.com/office/powerpoint/2010/main" val="237273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295900" y="3889891"/>
            <a:ext cx="3762375" cy="523220"/>
          </a:xfrm>
          <a:prstGeom prst="rect">
            <a:avLst/>
          </a:prstGeom>
          <a:noFill/>
        </p:spPr>
        <p:txBody>
          <a:bodyPr wrap="square" rtlCol="0">
            <a:spAutoFit/>
          </a:bodyPr>
          <a:lstStyle/>
          <a:p>
            <a:r>
              <a:rPr lang="fr-BE" sz="2800" dirty="0" smtClean="0">
                <a:latin typeface="+mn-lt"/>
              </a:rPr>
              <a:t>INTRODUCTION</a:t>
            </a:r>
            <a:endParaRPr lang="fr-FR" sz="2800" dirty="0">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BE" dirty="0" smtClean="0"/>
              <a:t> Continue the </a:t>
            </a:r>
            <a:r>
              <a:rPr lang="fr-BE" dirty="0" err="1" smtClean="0"/>
              <a:t>stability</a:t>
            </a:r>
            <a:r>
              <a:rPr lang="fr-BE" dirty="0" smtClean="0"/>
              <a:t> </a:t>
            </a:r>
            <a:r>
              <a:rPr lang="fr-BE" dirty="0" err="1" smtClean="0"/>
              <a:t>study</a:t>
            </a:r>
            <a:r>
              <a:rPr lang="fr-BE" dirty="0"/>
              <a:t> </a:t>
            </a:r>
            <a:endParaRPr lang="fr-BE" dirty="0" smtClean="0"/>
          </a:p>
          <a:p>
            <a:pPr lvl="1"/>
            <a:r>
              <a:rPr lang="fr-BE" dirty="0"/>
              <a:t> </a:t>
            </a:r>
            <a:r>
              <a:rPr lang="fr-BE" dirty="0" err="1" smtClean="0"/>
              <a:t>Adapted</a:t>
            </a:r>
            <a:r>
              <a:rPr lang="fr-BE" dirty="0" smtClean="0"/>
              <a:t> packaging </a:t>
            </a:r>
            <a:br>
              <a:rPr lang="fr-BE" dirty="0" smtClean="0"/>
            </a:br>
            <a:endParaRPr lang="fr-BE" sz="1500" dirty="0" smtClean="0"/>
          </a:p>
          <a:p>
            <a:r>
              <a:rPr lang="fr-BE" dirty="0" smtClean="0"/>
              <a:t> Incorporation of </a:t>
            </a:r>
            <a:r>
              <a:rPr lang="fr-BE" dirty="0" err="1" smtClean="0"/>
              <a:t>drug</a:t>
            </a:r>
            <a:r>
              <a:rPr lang="fr-BE" dirty="0" smtClean="0"/>
              <a:t> : </a:t>
            </a:r>
            <a:r>
              <a:rPr lang="fr-BE" dirty="0" err="1" smtClean="0"/>
              <a:t>oligonucleotides</a:t>
            </a:r>
            <a:r>
              <a:rPr lang="fr-BE" dirty="0" smtClean="0"/>
              <a:t> and liposomes</a:t>
            </a:r>
            <a:br>
              <a:rPr lang="fr-BE" dirty="0" smtClean="0"/>
            </a:br>
            <a:endParaRPr lang="fr-BE" sz="1500" dirty="0" smtClean="0"/>
          </a:p>
          <a:p>
            <a:r>
              <a:rPr lang="fr-BE" dirty="0"/>
              <a:t> </a:t>
            </a:r>
            <a:r>
              <a:rPr lang="fr-BE" dirty="0" smtClean="0"/>
              <a:t>Evaluation of the diffusion </a:t>
            </a:r>
            <a:r>
              <a:rPr lang="fr-BE" dirty="0" err="1" smtClean="0"/>
              <a:t>through</a:t>
            </a:r>
            <a:r>
              <a:rPr lang="fr-BE" dirty="0" smtClean="0"/>
              <a:t> the </a:t>
            </a:r>
            <a:r>
              <a:rPr lang="fr-BE" dirty="0" err="1" smtClean="0"/>
              <a:t>rehydrated</a:t>
            </a:r>
            <a:r>
              <a:rPr lang="fr-BE" dirty="0" smtClean="0"/>
              <a:t> </a:t>
            </a:r>
            <a:r>
              <a:rPr lang="fr-BE" dirty="0" err="1" smtClean="0"/>
              <a:t>sponge</a:t>
            </a:r>
            <a:r>
              <a:rPr lang="fr-BE" dirty="0" smtClean="0"/>
              <a:t> </a:t>
            </a:r>
            <a:br>
              <a:rPr lang="fr-BE" dirty="0" smtClean="0"/>
            </a:br>
            <a:endParaRPr lang="fr-BE" sz="1500" dirty="0" smtClean="0"/>
          </a:p>
          <a:p>
            <a:r>
              <a:rPr lang="fr-BE" dirty="0"/>
              <a:t> </a:t>
            </a:r>
            <a:r>
              <a:rPr lang="fr-BE" dirty="0" smtClean="0"/>
              <a:t>Evaluation of the </a:t>
            </a:r>
            <a:r>
              <a:rPr lang="fr-BE" dirty="0" err="1" smtClean="0"/>
              <a:t>toxicity</a:t>
            </a:r>
            <a:r>
              <a:rPr lang="fr-BE" dirty="0"/>
              <a:t> </a:t>
            </a:r>
          </a:p>
        </p:txBody>
      </p:sp>
      <p:sp>
        <p:nvSpPr>
          <p:cNvPr id="3" name="Titre 2"/>
          <p:cNvSpPr>
            <a:spLocks noGrp="1"/>
          </p:cNvSpPr>
          <p:nvPr>
            <p:ph type="title"/>
          </p:nvPr>
        </p:nvSpPr>
        <p:spPr/>
        <p:txBody>
          <a:bodyPr/>
          <a:lstStyle/>
          <a:p>
            <a:r>
              <a:rPr lang="fr-BE" dirty="0" smtClean="0"/>
              <a:t>PERSPECTIVES</a:t>
            </a:r>
            <a:endParaRPr lang="fr-BE" dirty="0"/>
          </a:p>
        </p:txBody>
      </p:sp>
      <p:sp>
        <p:nvSpPr>
          <p:cNvPr id="4" name="Espace réservé du numéro de diapositive 3"/>
          <p:cNvSpPr>
            <a:spLocks noGrp="1"/>
          </p:cNvSpPr>
          <p:nvPr>
            <p:ph type="sldNum" sz="quarter" idx="10"/>
          </p:nvPr>
        </p:nvSpPr>
        <p:spPr/>
        <p:txBody>
          <a:bodyPr/>
          <a:lstStyle/>
          <a:p>
            <a:fld id="{B32B2178-8F0E-445F-910C-776E3AC49E6D}" type="slidenum">
              <a:rPr lang="fr-FR" smtClean="0"/>
              <a:pPr/>
              <a:t>20</a:t>
            </a:fld>
            <a:endParaRPr lang="fr-FR" dirty="0"/>
          </a:p>
        </p:txBody>
      </p:sp>
    </p:spTree>
    <p:extLst>
      <p:ext uri="{BB962C8B-B14F-4D97-AF65-F5344CB8AC3E}">
        <p14:creationId xmlns:p14="http://schemas.microsoft.com/office/powerpoint/2010/main" val="625999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ACKNOWLEDGEMENTS</a:t>
            </a:r>
            <a:endParaRPr lang="fr-FR" dirty="0"/>
          </a:p>
        </p:txBody>
      </p:sp>
      <p:sp>
        <p:nvSpPr>
          <p:cNvPr id="3" name="Espace réservé du contenu 2"/>
          <p:cNvSpPr>
            <a:spLocks noGrp="1"/>
          </p:cNvSpPr>
          <p:nvPr>
            <p:ph idx="1"/>
          </p:nvPr>
        </p:nvSpPr>
        <p:spPr/>
        <p:txBody>
          <a:bodyPr/>
          <a:lstStyle/>
          <a:p>
            <a:r>
              <a:rPr lang="fr-BE" dirty="0" smtClean="0"/>
              <a:t> Promotors : </a:t>
            </a:r>
            <a:r>
              <a:rPr lang="fr-BE" dirty="0" smtClean="0">
                <a:solidFill>
                  <a:schemeClr val="accent4"/>
                </a:solidFill>
              </a:rPr>
              <a:t>Géraldine </a:t>
            </a:r>
            <a:r>
              <a:rPr lang="fr-BE" dirty="0" err="1" smtClean="0">
                <a:solidFill>
                  <a:schemeClr val="accent4"/>
                </a:solidFill>
              </a:rPr>
              <a:t>Piel</a:t>
            </a:r>
            <a:r>
              <a:rPr lang="fr-BE" dirty="0" smtClean="0">
                <a:solidFill>
                  <a:schemeClr val="accent4"/>
                </a:solidFill>
              </a:rPr>
              <a:t> </a:t>
            </a:r>
            <a:r>
              <a:rPr lang="fr-BE" dirty="0" smtClean="0"/>
              <a:t>(LTPB) and </a:t>
            </a:r>
            <a:r>
              <a:rPr lang="fr-BE" dirty="0">
                <a:solidFill>
                  <a:schemeClr val="accent4"/>
                </a:solidFill>
              </a:rPr>
              <a:t>Brigitte Evrard </a:t>
            </a:r>
            <a:r>
              <a:rPr lang="fr-BE" dirty="0" smtClean="0"/>
              <a:t>(LTPB)</a:t>
            </a:r>
            <a:endParaRPr lang="fr-FR" dirty="0"/>
          </a:p>
        </p:txBody>
      </p:sp>
      <p:pic>
        <p:nvPicPr>
          <p:cNvPr id="41986" name="Picture 2"/>
          <p:cNvPicPr>
            <a:picLocks noChangeAspect="1" noChangeArrowheads="1"/>
          </p:cNvPicPr>
          <p:nvPr/>
        </p:nvPicPr>
        <p:blipFill rotWithShape="1">
          <a:blip r:embed="rId3">
            <a:clrChange>
              <a:clrFrom>
                <a:srgbClr val="FCFEFC"/>
              </a:clrFrom>
              <a:clrTo>
                <a:srgbClr val="FCFEFC">
                  <a:alpha val="0"/>
                </a:srgbClr>
              </a:clrTo>
            </a:clrChange>
            <a:alphaModFix amt="88000"/>
          </a:blip>
          <a:srcRect t="4505" b="-1"/>
          <a:stretch/>
        </p:blipFill>
        <p:spPr bwMode="auto">
          <a:xfrm>
            <a:off x="1086146" y="2457533"/>
            <a:ext cx="2680669" cy="1315834"/>
          </a:xfrm>
          <a:prstGeom prst="rect">
            <a:avLst/>
          </a:prstGeom>
          <a:noFill/>
          <a:ln w="9525">
            <a:noFill/>
            <a:miter lim="800000"/>
            <a:headEnd/>
            <a:tailEnd/>
          </a:ln>
          <a:effectLst/>
        </p:spPr>
      </p:pic>
      <p:sp>
        <p:nvSpPr>
          <p:cNvPr id="9" name="ZoneTexte 8"/>
          <p:cNvSpPr txBox="1"/>
          <p:nvPr/>
        </p:nvSpPr>
        <p:spPr>
          <a:xfrm>
            <a:off x="4302918" y="2457533"/>
            <a:ext cx="3111335" cy="3539430"/>
          </a:xfrm>
          <a:prstGeom prst="rect">
            <a:avLst/>
          </a:prstGeom>
          <a:noFill/>
        </p:spPr>
        <p:txBody>
          <a:bodyPr wrap="square" rtlCol="0">
            <a:spAutoFit/>
          </a:bodyPr>
          <a:lstStyle/>
          <a:p>
            <a:r>
              <a:rPr lang="fr-BE" sz="1600" dirty="0" smtClean="0">
                <a:latin typeface="+mj-lt"/>
              </a:rPr>
              <a:t>Marie </a:t>
            </a:r>
            <a:r>
              <a:rPr lang="fr-BE" sz="1600" dirty="0" err="1" smtClean="0">
                <a:latin typeface="+mj-lt"/>
              </a:rPr>
              <a:t>Piette</a:t>
            </a:r>
            <a:endParaRPr lang="fr-BE" sz="1600" dirty="0" smtClean="0">
              <a:latin typeface="+mj-lt"/>
            </a:endParaRPr>
          </a:p>
          <a:p>
            <a:r>
              <a:rPr lang="fr-BE" sz="1600" dirty="0" smtClean="0">
                <a:latin typeface="+mj-lt"/>
              </a:rPr>
              <a:t>Anna Lechanteur</a:t>
            </a:r>
          </a:p>
          <a:p>
            <a:r>
              <a:rPr lang="fr-BE" sz="1600" dirty="0" smtClean="0">
                <a:latin typeface="+mj-lt"/>
              </a:rPr>
              <a:t>Antoine Frère</a:t>
            </a:r>
          </a:p>
          <a:p>
            <a:r>
              <a:rPr lang="fr-BE" sz="1600" dirty="0" smtClean="0">
                <a:latin typeface="+mj-lt"/>
              </a:rPr>
              <a:t>Maria-Luz Alvarez</a:t>
            </a:r>
          </a:p>
          <a:p>
            <a:r>
              <a:rPr lang="fr-BE" sz="1600" dirty="0" smtClean="0">
                <a:latin typeface="+mj-lt"/>
              </a:rPr>
              <a:t>Claudio Palazzo</a:t>
            </a:r>
          </a:p>
          <a:p>
            <a:r>
              <a:rPr lang="fr-BE" sz="1600" dirty="0" err="1" smtClean="0">
                <a:latin typeface="+mj-lt"/>
              </a:rPr>
              <a:t>Reatul</a:t>
            </a:r>
            <a:r>
              <a:rPr lang="fr-BE" sz="1600" dirty="0" smtClean="0">
                <a:latin typeface="+mj-lt"/>
              </a:rPr>
              <a:t> Karim</a:t>
            </a:r>
          </a:p>
          <a:p>
            <a:r>
              <a:rPr lang="fr-BE" sz="1600" dirty="0" smtClean="0">
                <a:latin typeface="+mj-lt"/>
              </a:rPr>
              <a:t>Fabrice </a:t>
            </a:r>
            <a:r>
              <a:rPr lang="fr-BE" sz="1600" dirty="0" err="1" smtClean="0">
                <a:latin typeface="+mj-lt"/>
              </a:rPr>
              <a:t>Krier</a:t>
            </a:r>
            <a:r>
              <a:rPr lang="fr-BE" sz="1600" dirty="0" smtClean="0">
                <a:latin typeface="+mj-lt"/>
              </a:rPr>
              <a:t/>
            </a:r>
            <a:br>
              <a:rPr lang="fr-BE" sz="1600" dirty="0" smtClean="0">
                <a:latin typeface="+mj-lt"/>
              </a:rPr>
            </a:br>
            <a:r>
              <a:rPr lang="fr-BE" sz="1600" dirty="0" smtClean="0">
                <a:latin typeface="+mj-lt"/>
              </a:rPr>
              <a:t>Aude </a:t>
            </a:r>
            <a:r>
              <a:rPr lang="fr-BE" sz="1600" dirty="0" err="1" smtClean="0">
                <a:latin typeface="+mj-lt"/>
              </a:rPr>
              <a:t>Pestieau</a:t>
            </a:r>
            <a:endParaRPr lang="fr-BE" sz="1600" dirty="0" smtClean="0">
              <a:latin typeface="+mj-lt"/>
            </a:endParaRPr>
          </a:p>
          <a:p>
            <a:r>
              <a:rPr lang="fr-BE" sz="1600" dirty="0" smtClean="0">
                <a:latin typeface="+mj-lt"/>
              </a:rPr>
              <a:t>Justine Thiry</a:t>
            </a:r>
          </a:p>
          <a:p>
            <a:r>
              <a:rPr lang="fr-BE" sz="1600" dirty="0" smtClean="0">
                <a:latin typeface="+mj-lt"/>
              </a:rPr>
              <a:t>Gilles Dufour</a:t>
            </a:r>
          </a:p>
          <a:p>
            <a:r>
              <a:rPr lang="fr-BE" sz="1600" dirty="0" smtClean="0">
                <a:latin typeface="+mj-lt"/>
              </a:rPr>
              <a:t>Charline </a:t>
            </a:r>
            <a:r>
              <a:rPr lang="fr-BE" sz="1600" dirty="0" err="1" smtClean="0">
                <a:latin typeface="+mj-lt"/>
              </a:rPr>
              <a:t>Defourny</a:t>
            </a:r>
            <a:endParaRPr lang="fr-BE" sz="1600" dirty="0" smtClean="0">
              <a:latin typeface="+mj-lt"/>
            </a:endParaRPr>
          </a:p>
          <a:p>
            <a:r>
              <a:rPr lang="fr-FR" sz="1600" dirty="0" smtClean="0">
                <a:latin typeface="+mj-lt"/>
              </a:rPr>
              <a:t>Laurence </a:t>
            </a:r>
            <a:r>
              <a:rPr lang="fr-FR" sz="1600" dirty="0" err="1" smtClean="0">
                <a:latin typeface="+mj-lt"/>
              </a:rPr>
              <a:t>Collard</a:t>
            </a:r>
            <a:r>
              <a:rPr lang="fr-FR" sz="1600" dirty="0" smtClean="0">
                <a:latin typeface="+mj-lt"/>
              </a:rPr>
              <a:t/>
            </a:r>
            <a:br>
              <a:rPr lang="fr-FR" sz="1600" dirty="0" smtClean="0">
                <a:latin typeface="+mj-lt"/>
              </a:rPr>
            </a:br>
            <a:r>
              <a:rPr lang="fr-FR" sz="1600" dirty="0" smtClean="0">
                <a:latin typeface="+mj-lt"/>
              </a:rPr>
              <a:t>Françoise Léonard</a:t>
            </a:r>
          </a:p>
          <a:p>
            <a:endParaRPr lang="fr-FR" sz="1600" dirty="0">
              <a:latin typeface="+mj-lt"/>
            </a:endParaRPr>
          </a:p>
        </p:txBody>
      </p:sp>
      <p:sp>
        <p:nvSpPr>
          <p:cNvPr id="12" name="ZoneTexte 11"/>
          <p:cNvSpPr txBox="1"/>
          <p:nvPr/>
        </p:nvSpPr>
        <p:spPr>
          <a:xfrm>
            <a:off x="1086146" y="6185816"/>
            <a:ext cx="3738807" cy="400110"/>
          </a:xfrm>
          <a:prstGeom prst="rect">
            <a:avLst/>
          </a:prstGeom>
          <a:noFill/>
        </p:spPr>
        <p:txBody>
          <a:bodyPr wrap="square" rtlCol="0">
            <a:spAutoFit/>
          </a:bodyPr>
          <a:lstStyle/>
          <a:p>
            <a:r>
              <a:rPr lang="fr-BE" sz="2000" dirty="0" smtClean="0">
                <a:latin typeface="+mj-lt"/>
              </a:rPr>
              <a:t>Contact: tania.furst@ulg.ac.be</a:t>
            </a:r>
            <a:endParaRPr lang="fr-FR" sz="2000" dirty="0">
              <a:latin typeface="+mj-lt"/>
            </a:endParaRPr>
          </a:p>
        </p:txBody>
      </p:sp>
      <p:sp>
        <p:nvSpPr>
          <p:cNvPr id="13" name="Espace réservé du numéro de diapositive 12"/>
          <p:cNvSpPr>
            <a:spLocks noGrp="1"/>
          </p:cNvSpPr>
          <p:nvPr>
            <p:ph type="sldNum" sz="quarter" idx="10"/>
          </p:nvPr>
        </p:nvSpPr>
        <p:spPr/>
        <p:txBody>
          <a:bodyPr/>
          <a:lstStyle/>
          <a:p>
            <a:fld id="{B32B2178-8F0E-445F-910C-776E3AC49E6D}" type="slidenum">
              <a:rPr lang="fr-FR" smtClean="0"/>
              <a:pPr/>
              <a:t>21</a:t>
            </a:fld>
            <a:endParaRPr lang="fr-F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VAGINAL ROUTE</a:t>
            </a:r>
            <a:endParaRPr lang="fr-FR" dirty="0"/>
          </a:p>
        </p:txBody>
      </p:sp>
      <p:sp>
        <p:nvSpPr>
          <p:cNvPr id="20" name="Espace réservé du numéro de diapositive 19"/>
          <p:cNvSpPr>
            <a:spLocks noGrp="1"/>
          </p:cNvSpPr>
          <p:nvPr>
            <p:ph type="sldNum" sz="quarter" idx="10"/>
          </p:nvPr>
        </p:nvSpPr>
        <p:spPr/>
        <p:txBody>
          <a:bodyPr/>
          <a:lstStyle/>
          <a:p>
            <a:fld id="{B32B2178-8F0E-445F-910C-776E3AC49E6D}" type="slidenum">
              <a:rPr lang="fr-FR" smtClean="0"/>
              <a:pPr/>
              <a:t>3</a:t>
            </a:fld>
            <a:endParaRPr lang="fr-FR" dirty="0"/>
          </a:p>
        </p:txBody>
      </p:sp>
      <p:pic>
        <p:nvPicPr>
          <p:cNvPr id="6" name="Imag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7648"/>
          <a:stretch/>
        </p:blipFill>
        <p:spPr>
          <a:xfrm>
            <a:off x="5986171" y="744100"/>
            <a:ext cx="2529803" cy="2016905"/>
          </a:xfrm>
          <a:prstGeom prst="rect">
            <a:avLst/>
          </a:prstGeom>
        </p:spPr>
      </p:pic>
      <p:sp>
        <p:nvSpPr>
          <p:cNvPr id="28" name="Espace réservé du contenu 2"/>
          <p:cNvSpPr>
            <a:spLocks noGrp="1"/>
          </p:cNvSpPr>
          <p:nvPr>
            <p:ph sz="half" idx="1"/>
          </p:nvPr>
        </p:nvSpPr>
        <p:spPr>
          <a:xfrm>
            <a:off x="286374" y="1332689"/>
            <a:ext cx="5184161" cy="4646016"/>
          </a:xfrm>
        </p:spPr>
        <p:txBody>
          <a:bodyPr/>
          <a:lstStyle/>
          <a:p>
            <a:pPr marL="268288" indent="-268288"/>
            <a:r>
              <a:rPr lang="fr-BE" sz="2000" dirty="0" smtClean="0"/>
              <a:t>Excellent </a:t>
            </a:r>
            <a:r>
              <a:rPr lang="fr-BE" sz="2000" dirty="0" err="1" smtClean="0"/>
              <a:t>way</a:t>
            </a:r>
            <a:r>
              <a:rPr lang="fr-BE" sz="2000" dirty="0" smtClean="0"/>
              <a:t> for </a:t>
            </a:r>
            <a:r>
              <a:rPr lang="fr-BE" sz="2000" dirty="0" err="1" smtClean="0"/>
              <a:t>mucosal</a:t>
            </a:r>
            <a:r>
              <a:rPr lang="fr-BE" sz="2000" dirty="0" smtClean="0"/>
              <a:t> </a:t>
            </a:r>
            <a:r>
              <a:rPr lang="fr-BE" sz="2000" dirty="0" err="1" smtClean="0"/>
              <a:t>drug</a:t>
            </a:r>
            <a:r>
              <a:rPr lang="fr-BE" sz="2000" dirty="0" smtClean="0"/>
              <a:t> </a:t>
            </a:r>
            <a:r>
              <a:rPr lang="fr-BE" sz="2000" dirty="0" err="1" smtClean="0"/>
              <a:t>delivery</a:t>
            </a:r>
            <a:r>
              <a:rPr lang="fr-BE" sz="2000" dirty="0" smtClean="0"/>
              <a:t> for </a:t>
            </a:r>
            <a:r>
              <a:rPr lang="fr-BE" sz="2000" dirty="0" err="1" smtClean="0"/>
              <a:t>systemic</a:t>
            </a:r>
            <a:r>
              <a:rPr lang="fr-BE" sz="2000" dirty="0" smtClean="0"/>
              <a:t> and local applications</a:t>
            </a:r>
            <a:endParaRPr lang="fr-BE" dirty="0"/>
          </a:p>
          <a:p>
            <a:pPr marL="268288" indent="-268288"/>
            <a:endParaRPr lang="fr-BE" sz="1000" dirty="0" smtClean="0"/>
          </a:p>
          <a:p>
            <a:pPr marL="542925" lvl="1" indent="-268288"/>
            <a:r>
              <a:rPr lang="fr-BE" sz="1600" dirty="0" err="1" smtClean="0"/>
              <a:t>Avoidance</a:t>
            </a:r>
            <a:r>
              <a:rPr lang="fr-BE" sz="1600" dirty="0" smtClean="0"/>
              <a:t> of the </a:t>
            </a:r>
            <a:r>
              <a:rPr lang="fr-BE" sz="1600" dirty="0" err="1" smtClean="0"/>
              <a:t>hepatic</a:t>
            </a:r>
            <a:r>
              <a:rPr lang="fr-BE" sz="1600" dirty="0" smtClean="0"/>
              <a:t> first-</a:t>
            </a:r>
            <a:r>
              <a:rPr lang="fr-BE" sz="1600" dirty="0" err="1" smtClean="0"/>
              <a:t>pass</a:t>
            </a:r>
            <a:r>
              <a:rPr lang="fr-BE" sz="1600" dirty="0" smtClean="0"/>
              <a:t> </a:t>
            </a:r>
            <a:r>
              <a:rPr lang="fr-BE" sz="1600" dirty="0" err="1" smtClean="0"/>
              <a:t>effect</a:t>
            </a:r>
            <a:endParaRPr lang="fr-BE" sz="1600" dirty="0" smtClean="0"/>
          </a:p>
          <a:p>
            <a:pPr marL="542925" lvl="1" indent="-268288"/>
            <a:r>
              <a:rPr lang="fr-BE" sz="1600" dirty="0" err="1" smtClean="0"/>
              <a:t>Homogeneous</a:t>
            </a:r>
            <a:r>
              <a:rPr lang="fr-BE" sz="1600" dirty="0" smtClean="0"/>
              <a:t> and dense </a:t>
            </a:r>
            <a:r>
              <a:rPr lang="fr-BE" sz="1600" dirty="0" err="1" smtClean="0"/>
              <a:t>vascularization</a:t>
            </a:r>
            <a:r>
              <a:rPr lang="fr-BE" sz="1600" dirty="0" smtClean="0"/>
              <a:t> </a:t>
            </a:r>
          </a:p>
          <a:p>
            <a:pPr marL="542925" lvl="1" indent="-268288"/>
            <a:r>
              <a:rPr lang="fr-BE" sz="1600" dirty="0"/>
              <a:t>H</a:t>
            </a:r>
            <a:r>
              <a:rPr lang="fr-BE" sz="1600" dirty="0" smtClean="0"/>
              <a:t>igh </a:t>
            </a:r>
            <a:r>
              <a:rPr lang="fr-BE" sz="1600" dirty="0" err="1" smtClean="0"/>
              <a:t>mucosal</a:t>
            </a:r>
            <a:r>
              <a:rPr lang="fr-BE" sz="1600" dirty="0" smtClean="0"/>
              <a:t> </a:t>
            </a:r>
            <a:r>
              <a:rPr lang="fr-BE" sz="1600" dirty="0" err="1" smtClean="0"/>
              <a:t>permeability</a:t>
            </a:r>
            <a:endParaRPr lang="fr-BE" sz="1600" dirty="0"/>
          </a:p>
          <a:p>
            <a:pPr marL="0" indent="0">
              <a:buNone/>
            </a:pPr>
            <a:endParaRPr lang="fr-BE" dirty="0"/>
          </a:p>
          <a:p>
            <a:pPr marL="268288" indent="-268288"/>
            <a:endParaRPr lang="fr-BE" dirty="0" smtClean="0"/>
          </a:p>
          <a:p>
            <a:pPr marL="268288" indent="-268288"/>
            <a:endParaRPr lang="fr-BE" dirty="0"/>
          </a:p>
          <a:p>
            <a:pPr marL="268288" indent="-268288"/>
            <a:endParaRPr lang="fr-BE" dirty="0" smtClean="0"/>
          </a:p>
          <a:p>
            <a:pPr marL="268288" indent="-268288"/>
            <a:endParaRPr lang="fr-BE" dirty="0"/>
          </a:p>
          <a:p>
            <a:pPr marL="268288" indent="-268288"/>
            <a:endParaRPr lang="fr-BE" dirty="0" smtClean="0"/>
          </a:p>
          <a:p>
            <a:pPr marL="268288" indent="-268288"/>
            <a:endParaRPr lang="fr-BE" sz="1000" dirty="0" smtClean="0"/>
          </a:p>
          <a:p>
            <a:pPr marL="268288" indent="-268288"/>
            <a:endParaRPr lang="fr-BE" sz="1000" dirty="0" smtClean="0"/>
          </a:p>
          <a:p>
            <a:pPr marL="268288" indent="-268288"/>
            <a:endParaRPr lang="fr-BE" dirty="0" smtClean="0"/>
          </a:p>
          <a:p>
            <a:pPr marL="268288" indent="-268288"/>
            <a:endParaRPr lang="fr-BE" sz="2000" dirty="0"/>
          </a:p>
          <a:p>
            <a:pPr marL="0" indent="0">
              <a:buNone/>
            </a:pPr>
            <a:endParaRPr lang="fr-BE" sz="2000" dirty="0" smtClean="0"/>
          </a:p>
        </p:txBody>
      </p:sp>
      <p:sp>
        <p:nvSpPr>
          <p:cNvPr id="16" name="Espace réservé du contenu 2"/>
          <p:cNvSpPr txBox="1">
            <a:spLocks/>
          </p:cNvSpPr>
          <p:nvPr/>
        </p:nvSpPr>
        <p:spPr bwMode="auto">
          <a:xfrm>
            <a:off x="286374" y="2605357"/>
            <a:ext cx="6641484" cy="261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4"/>
              </a:buClr>
              <a:buSzPct val="70000"/>
              <a:buFontTx/>
              <a:buChar char="▲"/>
              <a:defRPr sz="2000" kern="1200">
                <a:solidFill>
                  <a:schemeClr val="tx2"/>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4"/>
              </a:buClr>
              <a:buSzPct val="70000"/>
              <a:buFontTx/>
              <a:buChar char="▲"/>
              <a:defRPr sz="1800" kern="1200">
                <a:solidFill>
                  <a:schemeClr val="tx2"/>
                </a:solidFill>
                <a:latin typeface="+mn-lt"/>
                <a:ea typeface="ＭＳ Ｐゴシック" charset="0"/>
                <a:cs typeface="+mn-cs"/>
              </a:defRPr>
            </a:lvl2pPr>
            <a:lvl3pPr marL="730250" indent="-182563" algn="l" rtl="0" eaLnBrk="1" fontAlgn="base" hangingPunct="1">
              <a:spcBef>
                <a:spcPct val="20000"/>
              </a:spcBef>
              <a:spcAft>
                <a:spcPct val="0"/>
              </a:spcAft>
              <a:buClr>
                <a:schemeClr val="accent4"/>
              </a:buClr>
              <a:buSzPct val="70000"/>
              <a:buFontTx/>
              <a:buChar char="▲"/>
              <a:defRPr sz="1600" kern="1200">
                <a:solidFill>
                  <a:schemeClr val="tx2"/>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4"/>
              </a:buClr>
              <a:buSzPct val="70000"/>
              <a:buFontTx/>
              <a:buChar char="▲"/>
              <a:defRPr sz="1400" kern="1200">
                <a:solidFill>
                  <a:schemeClr val="tx2"/>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4"/>
              </a:buClr>
              <a:buSzPct val="70000"/>
              <a:buFontTx/>
              <a:buChar char="▲"/>
              <a:defRPr sz="1200" kern="1200">
                <a:solidFill>
                  <a:schemeClr val="tx2"/>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Tx/>
              <a:buNone/>
            </a:pPr>
            <a:endParaRPr lang="fr-BE" dirty="0" smtClean="0"/>
          </a:p>
          <a:p>
            <a:pPr marL="268288" indent="-268288"/>
            <a:endParaRPr lang="fr-BE" dirty="0" smtClean="0"/>
          </a:p>
          <a:p>
            <a:pPr marL="268288" indent="-268288"/>
            <a:r>
              <a:rPr lang="fr-BE" dirty="0" err="1" smtClean="0"/>
              <a:t>Subject</a:t>
            </a:r>
            <a:r>
              <a:rPr lang="fr-BE" dirty="0" smtClean="0"/>
              <a:t> to </a:t>
            </a:r>
            <a:r>
              <a:rPr lang="fr-BE" dirty="0" err="1" smtClean="0"/>
              <a:t>physiological</a:t>
            </a:r>
            <a:r>
              <a:rPr lang="fr-BE" dirty="0" smtClean="0"/>
              <a:t> and non </a:t>
            </a:r>
            <a:r>
              <a:rPr lang="fr-BE" dirty="0" err="1" smtClean="0"/>
              <a:t>physiological</a:t>
            </a:r>
            <a:r>
              <a:rPr lang="fr-BE" dirty="0" smtClean="0"/>
              <a:t> </a:t>
            </a:r>
            <a:r>
              <a:rPr lang="fr-BE" dirty="0" err="1" smtClean="0"/>
              <a:t>factors</a:t>
            </a:r>
            <a:r>
              <a:rPr lang="fr-BE" dirty="0" smtClean="0"/>
              <a:t> </a:t>
            </a:r>
          </a:p>
          <a:p>
            <a:pPr marL="268288" indent="-268288"/>
            <a:endParaRPr lang="fr-BE" dirty="0" smtClean="0"/>
          </a:p>
          <a:p>
            <a:pPr marL="268288" indent="-268288"/>
            <a:endParaRPr lang="fr-BE" dirty="0" smtClean="0"/>
          </a:p>
          <a:p>
            <a:pPr marL="0" indent="0">
              <a:buNone/>
            </a:pPr>
            <a:endParaRPr lang="fr-BE" dirty="0" smtClean="0"/>
          </a:p>
          <a:p>
            <a:pPr marL="0" indent="0">
              <a:buFontTx/>
              <a:buNone/>
            </a:pPr>
            <a:endParaRPr lang="fr-BE" dirty="0" smtClean="0"/>
          </a:p>
        </p:txBody>
      </p:sp>
      <p:pic>
        <p:nvPicPr>
          <p:cNvPr id="1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5216" y="3919965"/>
            <a:ext cx="2834840" cy="20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space réservé du contenu 2"/>
          <p:cNvSpPr txBox="1">
            <a:spLocks/>
          </p:cNvSpPr>
          <p:nvPr/>
        </p:nvSpPr>
        <p:spPr bwMode="auto">
          <a:xfrm>
            <a:off x="286374" y="4138768"/>
            <a:ext cx="4966562" cy="20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4"/>
              </a:buClr>
              <a:buSzPct val="70000"/>
              <a:buFontTx/>
              <a:buChar char="▲"/>
              <a:defRPr sz="2000" kern="1200">
                <a:solidFill>
                  <a:schemeClr val="tx2"/>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4"/>
              </a:buClr>
              <a:buSzPct val="70000"/>
              <a:buFontTx/>
              <a:buChar char="▲"/>
              <a:defRPr sz="1800" kern="1200">
                <a:solidFill>
                  <a:schemeClr val="tx2"/>
                </a:solidFill>
                <a:latin typeface="+mn-lt"/>
                <a:ea typeface="ＭＳ Ｐゴシック" charset="0"/>
                <a:cs typeface="+mn-cs"/>
              </a:defRPr>
            </a:lvl2pPr>
            <a:lvl3pPr marL="730250" indent="-182563" algn="l" rtl="0" eaLnBrk="1" fontAlgn="base" hangingPunct="1">
              <a:spcBef>
                <a:spcPct val="20000"/>
              </a:spcBef>
              <a:spcAft>
                <a:spcPct val="0"/>
              </a:spcAft>
              <a:buClr>
                <a:schemeClr val="accent4"/>
              </a:buClr>
              <a:buSzPct val="70000"/>
              <a:buFontTx/>
              <a:buChar char="▲"/>
              <a:defRPr sz="1600" kern="1200">
                <a:solidFill>
                  <a:schemeClr val="tx2"/>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4"/>
              </a:buClr>
              <a:buSzPct val="70000"/>
              <a:buFontTx/>
              <a:buChar char="▲"/>
              <a:defRPr sz="1400" kern="1200">
                <a:solidFill>
                  <a:schemeClr val="tx2"/>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4"/>
              </a:buClr>
              <a:buSzPct val="70000"/>
              <a:buFontTx/>
              <a:buChar char="▲"/>
              <a:defRPr sz="1200" kern="1200">
                <a:solidFill>
                  <a:schemeClr val="tx2"/>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68288" indent="-268288"/>
            <a:r>
              <a:rPr lang="fr-BE" dirty="0" err="1" smtClean="0"/>
              <a:t>Natur</a:t>
            </a:r>
            <a:r>
              <a:rPr lang="fr-BE" dirty="0" smtClean="0"/>
              <a:t>	al clearance </a:t>
            </a:r>
            <a:r>
              <a:rPr lang="fr-BE" dirty="0" err="1" smtClean="0"/>
              <a:t>process</a:t>
            </a:r>
            <a:r>
              <a:rPr lang="fr-BE" dirty="0" smtClean="0"/>
              <a:t> of vaginal </a:t>
            </a:r>
            <a:r>
              <a:rPr lang="fr-BE" dirty="0" err="1" smtClean="0"/>
              <a:t>secretions</a:t>
            </a:r>
            <a:r>
              <a:rPr lang="fr-BE" dirty="0" smtClean="0"/>
              <a:t> (mucus) </a:t>
            </a:r>
          </a:p>
          <a:p>
            <a:pPr marL="268288" indent="-268288"/>
            <a:endParaRPr lang="fr-BE" sz="1000" dirty="0" smtClean="0"/>
          </a:p>
          <a:p>
            <a:pPr marL="542925" lvl="1" indent="-268288"/>
            <a:r>
              <a:rPr lang="fr-BE" sz="1600" dirty="0" smtClean="0"/>
              <a:t>Constant flux </a:t>
            </a:r>
          </a:p>
          <a:p>
            <a:pPr marL="268288" indent="-268288"/>
            <a:endParaRPr lang="fr-BE" sz="1000" dirty="0" smtClean="0"/>
          </a:p>
          <a:p>
            <a:pPr marL="268288" indent="-268288"/>
            <a:endParaRPr lang="fr-BE" sz="1000" dirty="0" smtClean="0"/>
          </a:p>
          <a:p>
            <a:pPr marL="268288" indent="-268288"/>
            <a:endParaRPr lang="fr-BE" dirty="0" smtClean="0"/>
          </a:p>
          <a:p>
            <a:pPr marL="268288" indent="-268288"/>
            <a:endParaRPr lang="fr-BE" dirty="0" smtClean="0"/>
          </a:p>
          <a:p>
            <a:pPr marL="0" indent="0">
              <a:buFontTx/>
              <a:buNone/>
            </a:pPr>
            <a:endParaRPr lang="fr-BE" dirty="0" smtClean="0"/>
          </a:p>
        </p:txBody>
      </p:sp>
      <p:grpSp>
        <p:nvGrpSpPr>
          <p:cNvPr id="12" name="Groupe 11"/>
          <p:cNvGrpSpPr/>
          <p:nvPr/>
        </p:nvGrpSpPr>
        <p:grpSpPr>
          <a:xfrm>
            <a:off x="417492" y="6143429"/>
            <a:ext cx="6287042" cy="461665"/>
            <a:chOff x="656397" y="5985494"/>
            <a:chExt cx="6287042" cy="461665"/>
          </a:xfrm>
        </p:grpSpPr>
        <p:sp>
          <p:nvSpPr>
            <p:cNvPr id="13" name="Text Box 1031"/>
            <p:cNvSpPr txBox="1">
              <a:spLocks noChangeArrowheads="1"/>
            </p:cNvSpPr>
            <p:nvPr/>
          </p:nvSpPr>
          <p:spPr bwMode="auto">
            <a:xfrm>
              <a:off x="656397" y="5985494"/>
              <a:ext cx="6287042" cy="461665"/>
            </a:xfrm>
            <a:prstGeom prst="rect">
              <a:avLst/>
            </a:prstGeom>
            <a:noFill/>
            <a:ln w="9525">
              <a:noFill/>
              <a:miter lim="800000"/>
              <a:headEnd/>
              <a:tailEnd/>
            </a:ln>
            <a:effectLst/>
          </p:spPr>
          <p:txBody>
            <a:bodyPr wrap="none">
              <a:spAutoFit/>
            </a:bodyPr>
            <a:lstStyle/>
            <a:p>
              <a:r>
                <a:rPr lang="fr-FR" dirty="0" err="1" smtClean="0">
                  <a:latin typeface="+mj-lt"/>
                  <a:cs typeface="Arial" pitchFamily="34" charset="0"/>
                </a:rPr>
                <a:t>Bioavailability</a:t>
              </a:r>
              <a:r>
                <a:rPr lang="fr-FR" dirty="0" smtClean="0">
                  <a:latin typeface="+mj-lt"/>
                  <a:cs typeface="Arial" pitchFamily="34" charset="0"/>
                </a:rPr>
                <a:t> of </a:t>
              </a:r>
              <a:r>
                <a:rPr lang="fr-FR" dirty="0" err="1" smtClean="0">
                  <a:latin typeface="+mj-lt"/>
                  <a:cs typeface="Arial" pitchFamily="34" charset="0"/>
                </a:rPr>
                <a:t>drugs</a:t>
              </a:r>
              <a:r>
                <a:rPr lang="fr-FR" dirty="0" smtClean="0">
                  <a:latin typeface="+mj-lt"/>
                  <a:cs typeface="Arial" pitchFamily="34" charset="0"/>
                </a:rPr>
                <a:t>            local </a:t>
              </a:r>
              <a:r>
                <a:rPr lang="fr-FR" dirty="0" err="1" smtClean="0">
                  <a:latin typeface="+mj-lt"/>
                  <a:cs typeface="Arial" pitchFamily="34" charset="0"/>
                </a:rPr>
                <a:t>effect</a:t>
              </a:r>
              <a:r>
                <a:rPr lang="fr-FR" dirty="0" smtClean="0">
                  <a:latin typeface="+mj-lt"/>
                  <a:cs typeface="Arial" pitchFamily="34" charset="0"/>
                </a:rPr>
                <a:t>? </a:t>
              </a:r>
              <a:endParaRPr lang="fr-FR" dirty="0">
                <a:latin typeface="+mj-lt"/>
                <a:cs typeface="Arial" pitchFamily="34" charset="0"/>
              </a:endParaRPr>
            </a:p>
          </p:txBody>
        </p:sp>
        <p:sp>
          <p:nvSpPr>
            <p:cNvPr id="14" name="Flèche droite 13"/>
            <p:cNvSpPr/>
            <p:nvPr/>
          </p:nvSpPr>
          <p:spPr>
            <a:xfrm>
              <a:off x="3985322" y="6104248"/>
              <a:ext cx="755466" cy="23069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269800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COMMERCIALIZED VAGINAL FORMS</a:t>
            </a:r>
            <a:endParaRPr lang="en-GB" dirty="0"/>
          </a:p>
        </p:txBody>
      </p:sp>
      <p:sp>
        <p:nvSpPr>
          <p:cNvPr id="8" name="Espace réservé du numéro de diapositive 7"/>
          <p:cNvSpPr>
            <a:spLocks noGrp="1"/>
          </p:cNvSpPr>
          <p:nvPr>
            <p:ph type="sldNum" sz="quarter" idx="10"/>
          </p:nvPr>
        </p:nvSpPr>
        <p:spPr/>
        <p:txBody>
          <a:bodyPr/>
          <a:lstStyle/>
          <a:p>
            <a:fld id="{B32B2178-8F0E-445F-910C-776E3AC49E6D}" type="slidenum">
              <a:rPr lang="fr-FR" sz="2000" smtClean="0">
                <a:latin typeface="+mj-lt"/>
              </a:rPr>
              <a:pPr/>
              <a:t>4</a:t>
            </a:fld>
            <a:endParaRPr lang="fr-FR" sz="2000" dirty="0">
              <a:latin typeface="+mj-lt"/>
            </a:endParaRPr>
          </a:p>
        </p:txBody>
      </p:sp>
      <p:sp>
        <p:nvSpPr>
          <p:cNvPr id="13" name="Text Box 24"/>
          <p:cNvSpPr txBox="1">
            <a:spLocks noChangeArrowheads="1"/>
          </p:cNvSpPr>
          <p:nvPr/>
        </p:nvSpPr>
        <p:spPr bwMode="auto">
          <a:xfrm>
            <a:off x="5329535" y="1095842"/>
            <a:ext cx="1811372" cy="584775"/>
          </a:xfrm>
          <a:prstGeom prst="rect">
            <a:avLst/>
          </a:prstGeom>
          <a:noFill/>
          <a:ln w="9525">
            <a:noFill/>
            <a:miter lim="800000"/>
            <a:headEnd/>
            <a:tailEnd/>
          </a:ln>
          <a:effectLst/>
        </p:spPr>
        <p:txBody>
          <a:bodyPr wrap="square">
            <a:spAutoFit/>
          </a:bodyPr>
          <a:lstStyle/>
          <a:p>
            <a:pPr algn="ctr"/>
            <a:r>
              <a:rPr lang="fr-BE" sz="1600" u="sng" dirty="0" smtClean="0">
                <a:effectLst>
                  <a:outerShdw blurRad="38100" dist="38100" dir="2700000" algn="tl">
                    <a:srgbClr val="C0C0C0"/>
                  </a:outerShdw>
                </a:effectLst>
                <a:latin typeface="+mj-lt"/>
              </a:rPr>
              <a:t>Ovules and </a:t>
            </a:r>
            <a:r>
              <a:rPr lang="fr-BE" sz="1600" u="sng" dirty="0" err="1">
                <a:effectLst>
                  <a:outerShdw blurRad="38100" dist="38100" dir="2700000" algn="tl">
                    <a:srgbClr val="C0C0C0"/>
                  </a:outerShdw>
                </a:effectLst>
                <a:latin typeface="+mj-lt"/>
              </a:rPr>
              <a:t>T</a:t>
            </a:r>
            <a:r>
              <a:rPr lang="fr-BE" sz="1600" u="sng" dirty="0" err="1" smtClean="0">
                <a:effectLst>
                  <a:outerShdw blurRad="38100" dist="38100" dir="2700000" algn="tl">
                    <a:srgbClr val="C0C0C0"/>
                  </a:outerShdw>
                </a:effectLst>
                <a:latin typeface="+mj-lt"/>
              </a:rPr>
              <a:t>ablets</a:t>
            </a:r>
            <a:endParaRPr lang="fr-FR" sz="1600" u="sng" dirty="0">
              <a:effectLst>
                <a:outerShdw blurRad="38100" dist="38100" dir="2700000" algn="tl">
                  <a:srgbClr val="C0C0C0"/>
                </a:outerShdw>
              </a:effectLst>
              <a:latin typeface="+mj-lt"/>
            </a:endParaRPr>
          </a:p>
        </p:txBody>
      </p:sp>
      <p:sp>
        <p:nvSpPr>
          <p:cNvPr id="14" name="Text Box 24"/>
          <p:cNvSpPr txBox="1">
            <a:spLocks noChangeArrowheads="1"/>
          </p:cNvSpPr>
          <p:nvPr/>
        </p:nvSpPr>
        <p:spPr bwMode="auto">
          <a:xfrm>
            <a:off x="2310867" y="1304978"/>
            <a:ext cx="977061" cy="338554"/>
          </a:xfrm>
          <a:prstGeom prst="rect">
            <a:avLst/>
          </a:prstGeom>
          <a:noFill/>
          <a:ln w="9525">
            <a:noFill/>
            <a:miter lim="800000"/>
            <a:headEnd/>
            <a:tailEnd/>
          </a:ln>
          <a:effectLst/>
        </p:spPr>
        <p:txBody>
          <a:bodyPr wrap="square">
            <a:spAutoFit/>
          </a:bodyPr>
          <a:lstStyle/>
          <a:p>
            <a:pPr algn="ctr"/>
            <a:r>
              <a:rPr lang="fr-BE" sz="1600" u="sng" dirty="0">
                <a:effectLst>
                  <a:outerShdw blurRad="38100" dist="38100" dir="2700000" algn="tl">
                    <a:srgbClr val="C0C0C0"/>
                  </a:outerShdw>
                </a:effectLst>
                <a:latin typeface="+mj-lt"/>
              </a:rPr>
              <a:t>F</a:t>
            </a:r>
            <a:r>
              <a:rPr lang="fr-BE" sz="1600" u="sng" dirty="0" smtClean="0">
                <a:effectLst>
                  <a:outerShdw blurRad="38100" dist="38100" dir="2700000" algn="tl">
                    <a:srgbClr val="C0C0C0"/>
                  </a:outerShdw>
                </a:effectLst>
                <a:latin typeface="+mj-lt"/>
              </a:rPr>
              <a:t>ilms</a:t>
            </a:r>
            <a:endParaRPr lang="fr-FR" sz="1600" u="sng" dirty="0">
              <a:effectLst>
                <a:outerShdw blurRad="38100" dist="38100" dir="2700000" algn="tl">
                  <a:srgbClr val="C0C0C0"/>
                </a:outerShdw>
              </a:effectLst>
              <a:latin typeface="+mj-lt"/>
            </a:endParaRPr>
          </a:p>
        </p:txBody>
      </p:sp>
      <p:sp>
        <p:nvSpPr>
          <p:cNvPr id="15" name="Text Box 24"/>
          <p:cNvSpPr txBox="1">
            <a:spLocks noChangeArrowheads="1"/>
          </p:cNvSpPr>
          <p:nvPr/>
        </p:nvSpPr>
        <p:spPr bwMode="auto">
          <a:xfrm>
            <a:off x="748016" y="3375903"/>
            <a:ext cx="1811372" cy="338554"/>
          </a:xfrm>
          <a:prstGeom prst="rect">
            <a:avLst/>
          </a:prstGeom>
          <a:noFill/>
          <a:ln w="9525">
            <a:noFill/>
            <a:miter lim="800000"/>
            <a:headEnd/>
            <a:tailEnd/>
          </a:ln>
          <a:effectLst/>
        </p:spPr>
        <p:txBody>
          <a:bodyPr wrap="square">
            <a:spAutoFit/>
          </a:bodyPr>
          <a:lstStyle/>
          <a:p>
            <a:pPr algn="ctr"/>
            <a:r>
              <a:rPr lang="fr-BE" sz="1600" u="sng" dirty="0" err="1" smtClean="0">
                <a:effectLst>
                  <a:outerShdw blurRad="38100" dist="38100" dir="2700000" algn="tl">
                    <a:srgbClr val="C0C0C0"/>
                  </a:outerShdw>
                </a:effectLst>
                <a:latin typeface="+mj-lt"/>
              </a:rPr>
              <a:t>Creams</a:t>
            </a:r>
            <a:endParaRPr lang="fr-FR" sz="1600" u="sng" dirty="0">
              <a:effectLst>
                <a:outerShdw blurRad="38100" dist="38100" dir="2700000" algn="tl">
                  <a:srgbClr val="C0C0C0"/>
                </a:outerShdw>
              </a:effectLst>
              <a:latin typeface="+mj-lt"/>
            </a:endParaRPr>
          </a:p>
        </p:txBody>
      </p:sp>
      <p:sp>
        <p:nvSpPr>
          <p:cNvPr id="16" name="Text Box 24"/>
          <p:cNvSpPr txBox="1">
            <a:spLocks noChangeArrowheads="1"/>
          </p:cNvSpPr>
          <p:nvPr/>
        </p:nvSpPr>
        <p:spPr bwMode="auto">
          <a:xfrm>
            <a:off x="1565508" y="5217862"/>
            <a:ext cx="1811372" cy="338554"/>
          </a:xfrm>
          <a:prstGeom prst="rect">
            <a:avLst/>
          </a:prstGeom>
          <a:noFill/>
          <a:ln w="9525">
            <a:noFill/>
            <a:miter lim="800000"/>
            <a:headEnd/>
            <a:tailEnd/>
          </a:ln>
          <a:effectLst/>
        </p:spPr>
        <p:txBody>
          <a:bodyPr wrap="square">
            <a:spAutoFit/>
          </a:bodyPr>
          <a:lstStyle/>
          <a:p>
            <a:pPr algn="ctr"/>
            <a:r>
              <a:rPr lang="fr-BE" sz="1600" u="sng" dirty="0" smtClean="0">
                <a:effectLst>
                  <a:outerShdw blurRad="38100" dist="38100" dir="2700000" algn="tl">
                    <a:srgbClr val="C0C0C0"/>
                  </a:outerShdw>
                </a:effectLst>
                <a:latin typeface="+mj-lt"/>
              </a:rPr>
              <a:t>Gels</a:t>
            </a:r>
            <a:endParaRPr lang="fr-FR" sz="1600" u="sng" dirty="0">
              <a:effectLst>
                <a:outerShdw blurRad="38100" dist="38100" dir="2700000" algn="tl">
                  <a:srgbClr val="C0C0C0"/>
                </a:outerShdw>
              </a:effectLst>
              <a:latin typeface="+mj-lt"/>
            </a:endParaRPr>
          </a:p>
        </p:txBody>
      </p:sp>
      <p:sp>
        <p:nvSpPr>
          <p:cNvPr id="17" name="Text Box 24"/>
          <p:cNvSpPr txBox="1">
            <a:spLocks noChangeArrowheads="1"/>
          </p:cNvSpPr>
          <p:nvPr/>
        </p:nvSpPr>
        <p:spPr bwMode="auto">
          <a:xfrm>
            <a:off x="4937727" y="5142227"/>
            <a:ext cx="1811372" cy="338554"/>
          </a:xfrm>
          <a:prstGeom prst="rect">
            <a:avLst/>
          </a:prstGeom>
          <a:noFill/>
          <a:ln w="9525">
            <a:noFill/>
            <a:miter lim="800000"/>
            <a:headEnd/>
            <a:tailEnd/>
          </a:ln>
          <a:effectLst/>
        </p:spPr>
        <p:txBody>
          <a:bodyPr wrap="square">
            <a:spAutoFit/>
          </a:bodyPr>
          <a:lstStyle/>
          <a:p>
            <a:pPr algn="ctr"/>
            <a:r>
              <a:rPr lang="fr-BE" sz="1600" u="sng" dirty="0" smtClean="0">
                <a:effectLst>
                  <a:outerShdw blurRad="38100" dist="38100" dir="2700000" algn="tl">
                    <a:srgbClr val="C0C0C0"/>
                  </a:outerShdw>
                </a:effectLst>
                <a:latin typeface="+mj-lt"/>
              </a:rPr>
              <a:t>Rings</a:t>
            </a:r>
            <a:endParaRPr lang="fr-FR" sz="1600" u="sng" dirty="0">
              <a:effectLst>
                <a:outerShdw blurRad="38100" dist="38100" dir="2700000" algn="tl">
                  <a:srgbClr val="C0C0C0"/>
                </a:outerShdw>
              </a:effectLst>
              <a:latin typeface="+mj-lt"/>
            </a:endParaRPr>
          </a:p>
        </p:txBody>
      </p:sp>
      <p:sp>
        <p:nvSpPr>
          <p:cNvPr id="18" name="Text Box 24"/>
          <p:cNvSpPr txBox="1">
            <a:spLocks noChangeArrowheads="1"/>
          </p:cNvSpPr>
          <p:nvPr/>
        </p:nvSpPr>
        <p:spPr bwMode="auto">
          <a:xfrm>
            <a:off x="6672642" y="3039916"/>
            <a:ext cx="1811372" cy="338554"/>
          </a:xfrm>
          <a:prstGeom prst="rect">
            <a:avLst/>
          </a:prstGeom>
          <a:noFill/>
          <a:ln w="9525">
            <a:noFill/>
            <a:miter lim="800000"/>
            <a:headEnd/>
            <a:tailEnd/>
          </a:ln>
          <a:effectLst/>
        </p:spPr>
        <p:txBody>
          <a:bodyPr wrap="square">
            <a:spAutoFit/>
          </a:bodyPr>
          <a:lstStyle/>
          <a:p>
            <a:pPr algn="ctr"/>
            <a:r>
              <a:rPr lang="fr-BE" sz="1600" u="sng" dirty="0" err="1" smtClean="0">
                <a:effectLst>
                  <a:outerShdw blurRad="38100" dist="38100" dir="2700000" algn="tl">
                    <a:srgbClr val="C0C0C0"/>
                  </a:outerShdw>
                </a:effectLst>
                <a:latin typeface="+mj-lt"/>
              </a:rPr>
              <a:t>Foams</a:t>
            </a:r>
            <a:endParaRPr lang="fr-FR" sz="1600" u="sng" dirty="0">
              <a:effectLst>
                <a:outerShdw blurRad="38100" dist="38100" dir="2700000" algn="tl">
                  <a:srgbClr val="C0C0C0"/>
                </a:outerShdw>
              </a:effectLst>
              <a:latin typeface="+mj-lt"/>
            </a:endParaRP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 r="2320"/>
          <a:stretch/>
        </p:blipFill>
        <p:spPr>
          <a:xfrm>
            <a:off x="6385620" y="5276749"/>
            <a:ext cx="1080991" cy="97276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6068" y="1726784"/>
            <a:ext cx="1114524" cy="740008"/>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2405" y="1691657"/>
            <a:ext cx="1011046" cy="775135"/>
          </a:xfrm>
          <a:prstGeom prst="rect">
            <a:avLst/>
          </a:prstGeom>
        </p:spPr>
      </p:pic>
      <p:pic>
        <p:nvPicPr>
          <p:cNvPr id="9" name="Image 8"/>
          <p:cNvPicPr>
            <a:picLocks noChangeAspect="1"/>
          </p:cNvPicPr>
          <p:nvPr/>
        </p:nvPicPr>
        <p:blipFill rotWithShape="1">
          <a:blip r:embed="rId6">
            <a:extLst>
              <a:ext uri="{28A0092B-C50C-407E-A947-70E740481C1C}">
                <a14:useLocalDpi xmlns:a14="http://schemas.microsoft.com/office/drawing/2010/main" val="0"/>
              </a:ext>
            </a:extLst>
          </a:blip>
          <a:srcRect t="-1" b="4870"/>
          <a:stretch/>
        </p:blipFill>
        <p:spPr>
          <a:xfrm>
            <a:off x="1876718" y="1626903"/>
            <a:ext cx="863272" cy="1218458"/>
          </a:xfrm>
          <a:prstGeom prst="rect">
            <a:avLst/>
          </a:prstGeom>
        </p:spPr>
      </p:pic>
      <p:pic>
        <p:nvPicPr>
          <p:cNvPr id="10" name="Image 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36221" y="3480911"/>
            <a:ext cx="1384312" cy="829569"/>
          </a:xfrm>
          <a:prstGeom prst="rect">
            <a:avLst/>
          </a:prstGeom>
        </p:spPr>
      </p:pic>
      <p:pic>
        <p:nvPicPr>
          <p:cNvPr id="12" name="Image 11"/>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0059" b="6755"/>
          <a:stretch/>
        </p:blipFill>
        <p:spPr>
          <a:xfrm>
            <a:off x="335015" y="3819362"/>
            <a:ext cx="1137858" cy="946552"/>
          </a:xfrm>
          <a:prstGeom prst="rect">
            <a:avLst/>
          </a:prstGeom>
        </p:spPr>
      </p:pic>
      <p:pic>
        <p:nvPicPr>
          <p:cNvPr id="19" name="Image 18"/>
          <p:cNvPicPr>
            <a:picLocks noChangeAspect="1"/>
          </p:cNvPicPr>
          <p:nvPr/>
        </p:nvPicPr>
        <p:blipFill rotWithShape="1">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l="5949" r="6720"/>
          <a:stretch/>
        </p:blipFill>
        <p:spPr>
          <a:xfrm>
            <a:off x="1499431" y="3789268"/>
            <a:ext cx="1439983" cy="976646"/>
          </a:xfrm>
          <a:prstGeom prst="rect">
            <a:avLst/>
          </a:prstGeom>
        </p:spPr>
      </p:pic>
      <p:pic>
        <p:nvPicPr>
          <p:cNvPr id="20" name="Imag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6920" y="5675581"/>
            <a:ext cx="1050589" cy="1050589"/>
          </a:xfrm>
          <a:prstGeom prst="rect">
            <a:avLst/>
          </a:prstGeom>
        </p:spPr>
      </p:pic>
      <p:pic>
        <p:nvPicPr>
          <p:cNvPr id="21" name="Imag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6472" y="5653190"/>
            <a:ext cx="1365664" cy="1093619"/>
          </a:xfrm>
          <a:prstGeom prst="rect">
            <a:avLst/>
          </a:prstGeom>
        </p:spPr>
      </p:pic>
      <p:pic>
        <p:nvPicPr>
          <p:cNvPr id="22" name="Image 21"/>
          <p:cNvPicPr>
            <a:picLocks noChangeAspect="1"/>
          </p:cNvPicPr>
          <p:nvPr/>
        </p:nvPicPr>
        <p:blipFill>
          <a:blip r:embed="rId12">
            <a:clrChange>
              <a:clrFrom>
                <a:srgbClr val="D1E3EF"/>
              </a:clrFrom>
              <a:clrTo>
                <a:srgbClr val="D1E3EF">
                  <a:alpha val="0"/>
                </a:srgbClr>
              </a:clrTo>
            </a:clrChange>
            <a:extLst>
              <a:ext uri="{28A0092B-C50C-407E-A947-70E740481C1C}">
                <a14:useLocalDpi xmlns:a14="http://schemas.microsoft.com/office/drawing/2010/main" val="0"/>
              </a:ext>
            </a:extLst>
          </a:blip>
          <a:stretch>
            <a:fillRect/>
          </a:stretch>
        </p:blipFill>
        <p:spPr>
          <a:xfrm>
            <a:off x="2287509" y="5714492"/>
            <a:ext cx="1398073" cy="890588"/>
          </a:xfrm>
          <a:prstGeom prst="rect">
            <a:avLst/>
          </a:prstGeom>
        </p:spPr>
      </p:pic>
      <p:pic>
        <p:nvPicPr>
          <p:cNvPr id="23" name="Imag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10026" y="1723287"/>
            <a:ext cx="1061762" cy="546146"/>
          </a:xfrm>
          <a:prstGeom prst="rect">
            <a:avLst/>
          </a:prstGeom>
        </p:spPr>
      </p:pic>
      <p:pic>
        <p:nvPicPr>
          <p:cNvPr id="24" name="Image 23"/>
          <p:cNvPicPr>
            <a:picLocks noChangeAspect="1"/>
          </p:cNvPicPr>
          <p:nvPr/>
        </p:nvPicPr>
        <p:blipFill rotWithShape="1">
          <a:blip r:embed="rId14">
            <a:extLst>
              <a:ext uri="{28A0092B-C50C-407E-A947-70E740481C1C}">
                <a14:useLocalDpi xmlns:a14="http://schemas.microsoft.com/office/drawing/2010/main" val="0"/>
              </a:ext>
            </a:extLst>
          </a:blip>
          <a:srcRect l="24922" r="25866"/>
          <a:stretch/>
        </p:blipFill>
        <p:spPr>
          <a:xfrm>
            <a:off x="6749099" y="3424543"/>
            <a:ext cx="687122" cy="1341371"/>
          </a:xfrm>
          <a:prstGeom prst="rect">
            <a:avLst/>
          </a:prstGeom>
        </p:spPr>
      </p:pic>
      <p:pic>
        <p:nvPicPr>
          <p:cNvPr id="25" name="Image 2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77303" y="2972379"/>
            <a:ext cx="1465362" cy="1210515"/>
          </a:xfrm>
          <a:prstGeom prst="rect">
            <a:avLst/>
          </a:prstGeom>
        </p:spPr>
      </p:pic>
      <p:pic>
        <p:nvPicPr>
          <p:cNvPr id="4" name="Imag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35221" y="6032723"/>
            <a:ext cx="1027755" cy="823023"/>
          </a:xfrm>
          <a:prstGeom prst="rect">
            <a:avLst/>
          </a:prstGeom>
        </p:spPr>
      </p:pic>
      <p:cxnSp>
        <p:nvCxnSpPr>
          <p:cNvPr id="21509" name="Connecteur droit avec flèche 21508"/>
          <p:cNvCxnSpPr/>
          <p:nvPr/>
        </p:nvCxnSpPr>
        <p:spPr>
          <a:xfrm>
            <a:off x="5709304" y="389718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515" name="Rectangle 21514"/>
          <p:cNvSpPr/>
          <p:nvPr/>
        </p:nvSpPr>
        <p:spPr>
          <a:xfrm>
            <a:off x="972765" y="5074131"/>
            <a:ext cx="3219855" cy="17135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no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215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HYDROGELS</a:t>
            </a:r>
            <a:endParaRPr lang="fr-FR" sz="1800" dirty="0"/>
          </a:p>
        </p:txBody>
      </p:sp>
      <p:sp>
        <p:nvSpPr>
          <p:cNvPr id="6" name="Espace réservé du numéro de diapositive 5"/>
          <p:cNvSpPr>
            <a:spLocks noGrp="1"/>
          </p:cNvSpPr>
          <p:nvPr>
            <p:ph type="sldNum" sz="quarter" idx="10"/>
          </p:nvPr>
        </p:nvSpPr>
        <p:spPr/>
        <p:txBody>
          <a:bodyPr/>
          <a:lstStyle/>
          <a:p>
            <a:fld id="{B32B2178-8F0E-445F-910C-776E3AC49E6D}" type="slidenum">
              <a:rPr lang="fr-FR" smtClean="0"/>
              <a:pPr/>
              <a:t>5</a:t>
            </a:fld>
            <a:endParaRPr lang="fr-FR"/>
          </a:p>
        </p:txBody>
      </p:sp>
      <p:sp>
        <p:nvSpPr>
          <p:cNvPr id="7" name="Espace réservé du contenu 2"/>
          <p:cNvSpPr>
            <a:spLocks noGrp="1"/>
          </p:cNvSpPr>
          <p:nvPr>
            <p:ph sz="half" idx="1"/>
          </p:nvPr>
        </p:nvSpPr>
        <p:spPr>
          <a:xfrm>
            <a:off x="457199" y="1322962"/>
            <a:ext cx="8414427" cy="5068694"/>
          </a:xfrm>
        </p:spPr>
        <p:txBody>
          <a:bodyPr/>
          <a:lstStyle/>
          <a:p>
            <a:pPr marL="268288" indent="-268288"/>
            <a:r>
              <a:rPr lang="fr-BE" dirty="0" smtClean="0"/>
              <a:t>3D</a:t>
            </a:r>
            <a:r>
              <a:rPr lang="fr-BE" sz="2000" dirty="0" smtClean="0"/>
              <a:t> </a:t>
            </a:r>
            <a:r>
              <a:rPr lang="fr-BE" sz="2000" dirty="0" err="1" smtClean="0"/>
              <a:t>polymeric</a:t>
            </a:r>
            <a:r>
              <a:rPr lang="fr-BE" sz="2000" dirty="0" smtClean="0"/>
              <a:t> matrices: </a:t>
            </a:r>
            <a:r>
              <a:rPr lang="fr-BE" sz="2000" dirty="0" err="1" smtClean="0"/>
              <a:t>gelling</a:t>
            </a:r>
            <a:r>
              <a:rPr lang="fr-BE" sz="2000" dirty="0" smtClean="0"/>
              <a:t> excipient + </a:t>
            </a:r>
            <a:r>
              <a:rPr lang="fr-BE" sz="2000" dirty="0" err="1" smtClean="0"/>
              <a:t>liquid</a:t>
            </a:r>
            <a:r>
              <a:rPr lang="fr-BE" sz="2000" dirty="0" smtClean="0"/>
              <a:t>  </a:t>
            </a:r>
          </a:p>
          <a:p>
            <a:pPr marL="0" indent="0">
              <a:buNone/>
            </a:pPr>
            <a:endParaRPr lang="fr-BE" sz="1500" dirty="0" smtClean="0"/>
          </a:p>
          <a:p>
            <a:pPr marL="0" indent="0">
              <a:buNone/>
            </a:pPr>
            <a:r>
              <a:rPr lang="fr-BE" sz="2000" dirty="0" smtClean="0"/>
              <a:t>             </a:t>
            </a:r>
            <a:r>
              <a:rPr lang="fr-BE" sz="2000" dirty="0" err="1" smtClean="0"/>
              <a:t>Residence</a:t>
            </a:r>
            <a:r>
              <a:rPr lang="fr-BE" sz="2000" dirty="0" smtClean="0"/>
              <a:t> time </a:t>
            </a:r>
            <a:br>
              <a:rPr lang="fr-BE" sz="2000" dirty="0" smtClean="0"/>
            </a:br>
            <a:endParaRPr lang="fr-BE" sz="1500" dirty="0">
              <a:sym typeface="Wingdings" panose="05000000000000000000" pitchFamily="2" charset="2"/>
            </a:endParaRPr>
          </a:p>
          <a:p>
            <a:pPr marL="268288" indent="-268288"/>
            <a:r>
              <a:rPr lang="fr-BE" sz="2000" dirty="0" err="1" smtClean="0"/>
              <a:t>Mucoadhesive</a:t>
            </a:r>
            <a:r>
              <a:rPr lang="fr-BE" sz="2000" dirty="0" smtClean="0"/>
              <a:t> </a:t>
            </a:r>
            <a:r>
              <a:rPr lang="fr-BE" sz="2000" dirty="0" err="1" smtClean="0"/>
              <a:t>polymer</a:t>
            </a:r>
            <a:r>
              <a:rPr lang="fr-BE" sz="2000" dirty="0" smtClean="0"/>
              <a:t> </a:t>
            </a:r>
          </a:p>
          <a:p>
            <a:pPr marL="274637" lvl="1" indent="0">
              <a:buNone/>
            </a:pPr>
            <a:endParaRPr lang="fr-BE" sz="1800" dirty="0" smtClean="0"/>
          </a:p>
          <a:p>
            <a:pPr marL="268288" indent="-268288"/>
            <a:endParaRPr lang="fr-BE" sz="2000" dirty="0" smtClean="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215" y="1974712"/>
            <a:ext cx="453089" cy="417209"/>
          </a:xfrm>
          <a:prstGeom prst="rect">
            <a:avLst/>
          </a:prstGeom>
        </p:spPr>
      </p:pic>
      <p:pic>
        <p:nvPicPr>
          <p:cNvPr id="4" name="Imag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966" y="3530644"/>
            <a:ext cx="1598498" cy="1268649"/>
          </a:xfrm>
          <a:prstGeom prst="rect">
            <a:avLst/>
          </a:prstGeom>
          <a:ln>
            <a:solidFill>
              <a:schemeClr val="accent6"/>
            </a:solidFill>
          </a:ln>
        </p:spPr>
      </p:pic>
      <p:pic>
        <p:nvPicPr>
          <p:cNvPr id="8" name="Imag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93404" y="3649987"/>
            <a:ext cx="3118322" cy="954746"/>
          </a:xfrm>
          <a:prstGeom prst="rect">
            <a:avLst/>
          </a:prstGeom>
          <a:ln>
            <a:solidFill>
              <a:schemeClr val="accent6"/>
            </a:solidFill>
          </a:ln>
        </p:spPr>
      </p:pic>
      <p:sp>
        <p:nvSpPr>
          <p:cNvPr id="10" name="Text Box 24"/>
          <p:cNvSpPr txBox="1">
            <a:spLocks noChangeArrowheads="1"/>
          </p:cNvSpPr>
          <p:nvPr/>
        </p:nvSpPr>
        <p:spPr bwMode="auto">
          <a:xfrm>
            <a:off x="201659" y="3147002"/>
            <a:ext cx="1556424" cy="338554"/>
          </a:xfrm>
          <a:prstGeom prst="rect">
            <a:avLst/>
          </a:prstGeom>
          <a:noFill/>
          <a:ln w="9525">
            <a:noFill/>
            <a:miter lim="800000"/>
            <a:headEnd/>
            <a:tailEnd/>
          </a:ln>
          <a:effectLst/>
        </p:spPr>
        <p:txBody>
          <a:bodyPr wrap="square">
            <a:spAutoFit/>
          </a:bodyPr>
          <a:lstStyle/>
          <a:p>
            <a:pPr algn="ctr"/>
            <a:r>
              <a:rPr lang="fr-BE" sz="1600" u="sng" dirty="0" smtClean="0">
                <a:effectLst>
                  <a:outerShdw blurRad="38100" dist="38100" dir="2700000" algn="tl">
                    <a:srgbClr val="C0C0C0"/>
                  </a:outerShdw>
                </a:effectLst>
                <a:latin typeface="+mj-lt"/>
              </a:rPr>
              <a:t>Polyacrylates</a:t>
            </a:r>
            <a:endParaRPr lang="fr-FR" sz="1600" u="sng" dirty="0">
              <a:effectLst>
                <a:outerShdw blurRad="38100" dist="38100" dir="2700000" algn="tl">
                  <a:srgbClr val="C0C0C0"/>
                </a:outerShdw>
              </a:effectLst>
              <a:latin typeface="+mj-lt"/>
            </a:endParaRPr>
          </a:p>
        </p:txBody>
      </p:sp>
      <p:sp>
        <p:nvSpPr>
          <p:cNvPr id="11" name="Text Box 24"/>
          <p:cNvSpPr txBox="1">
            <a:spLocks noChangeArrowheads="1"/>
          </p:cNvSpPr>
          <p:nvPr/>
        </p:nvSpPr>
        <p:spPr bwMode="auto">
          <a:xfrm>
            <a:off x="3154357" y="3147002"/>
            <a:ext cx="1556424" cy="338554"/>
          </a:xfrm>
          <a:prstGeom prst="rect">
            <a:avLst/>
          </a:prstGeom>
          <a:noFill/>
          <a:ln w="9525">
            <a:noFill/>
            <a:miter lim="800000"/>
            <a:headEnd/>
            <a:tailEnd/>
          </a:ln>
          <a:effectLst/>
        </p:spPr>
        <p:txBody>
          <a:bodyPr wrap="square">
            <a:spAutoFit/>
          </a:bodyPr>
          <a:lstStyle/>
          <a:p>
            <a:pPr algn="ctr"/>
            <a:r>
              <a:rPr lang="fr-BE" sz="1600" u="sng" dirty="0" smtClean="0">
                <a:effectLst>
                  <a:outerShdw blurRad="38100" dist="38100" dir="2700000" algn="tl">
                    <a:srgbClr val="C0C0C0"/>
                  </a:outerShdw>
                </a:effectLst>
                <a:latin typeface="+mj-lt"/>
              </a:rPr>
              <a:t>Alginates</a:t>
            </a:r>
            <a:endParaRPr lang="fr-FR" sz="1600" u="sng" dirty="0">
              <a:effectLst>
                <a:outerShdw blurRad="38100" dist="38100" dir="2700000" algn="tl">
                  <a:srgbClr val="C0C0C0"/>
                </a:outerShdw>
              </a:effectLst>
              <a:latin typeface="+mj-lt"/>
            </a:endParaRPr>
          </a:p>
        </p:txBody>
      </p:sp>
      <p:sp>
        <p:nvSpPr>
          <p:cNvPr id="12" name="Text Box 24"/>
          <p:cNvSpPr txBox="1">
            <a:spLocks noChangeArrowheads="1"/>
          </p:cNvSpPr>
          <p:nvPr/>
        </p:nvSpPr>
        <p:spPr bwMode="auto">
          <a:xfrm>
            <a:off x="6876808" y="3147002"/>
            <a:ext cx="1556424" cy="338554"/>
          </a:xfrm>
          <a:prstGeom prst="rect">
            <a:avLst/>
          </a:prstGeom>
          <a:noFill/>
          <a:ln w="9525">
            <a:noFill/>
            <a:miter lim="800000"/>
            <a:headEnd/>
            <a:tailEnd/>
          </a:ln>
          <a:effectLst/>
        </p:spPr>
        <p:txBody>
          <a:bodyPr wrap="square">
            <a:spAutoFit/>
          </a:bodyPr>
          <a:lstStyle/>
          <a:p>
            <a:pPr algn="ctr"/>
            <a:r>
              <a:rPr lang="fr-BE" sz="1600" u="sng" dirty="0" err="1" smtClean="0">
                <a:effectLst>
                  <a:outerShdw blurRad="38100" dist="38100" dir="2700000" algn="tl">
                    <a:srgbClr val="C0C0C0"/>
                  </a:outerShdw>
                </a:effectLst>
                <a:latin typeface="+mj-lt"/>
              </a:rPr>
              <a:t>Chitosan</a:t>
            </a:r>
            <a:endParaRPr lang="fr-FR" sz="1600" u="sng" dirty="0">
              <a:effectLst>
                <a:outerShdw blurRad="38100" dist="38100" dir="2700000" algn="tl">
                  <a:srgbClr val="C0C0C0"/>
                </a:outerShdw>
              </a:effectLst>
              <a:latin typeface="+mj-lt"/>
            </a:endParaRPr>
          </a:p>
        </p:txBody>
      </p:sp>
      <p:sp>
        <p:nvSpPr>
          <p:cNvPr id="13" name="Text Box 24"/>
          <p:cNvSpPr txBox="1">
            <a:spLocks noChangeArrowheads="1"/>
          </p:cNvSpPr>
          <p:nvPr/>
        </p:nvSpPr>
        <p:spPr bwMode="auto">
          <a:xfrm>
            <a:off x="3154357" y="5088866"/>
            <a:ext cx="2348904" cy="338554"/>
          </a:xfrm>
          <a:prstGeom prst="rect">
            <a:avLst/>
          </a:prstGeom>
          <a:noFill/>
          <a:ln w="9525">
            <a:noFill/>
            <a:miter lim="800000"/>
            <a:headEnd/>
            <a:tailEnd/>
          </a:ln>
          <a:effectLst/>
        </p:spPr>
        <p:txBody>
          <a:bodyPr wrap="square">
            <a:spAutoFit/>
          </a:bodyPr>
          <a:lstStyle/>
          <a:p>
            <a:pPr algn="ctr"/>
            <a:r>
              <a:rPr lang="fr-BE" sz="1600" u="sng" dirty="0" err="1" smtClean="0">
                <a:effectLst>
                  <a:outerShdw blurRad="38100" dist="38100" dir="2700000" algn="tl">
                    <a:srgbClr val="C0C0C0"/>
                  </a:outerShdw>
                </a:effectLst>
                <a:latin typeface="+mj-lt"/>
              </a:rPr>
              <a:t>Cellulosic</a:t>
            </a:r>
            <a:r>
              <a:rPr lang="fr-BE" sz="1600" u="sng" dirty="0" smtClean="0">
                <a:effectLst>
                  <a:outerShdw blurRad="38100" dist="38100" dir="2700000" algn="tl">
                    <a:srgbClr val="C0C0C0"/>
                  </a:outerShdw>
                </a:effectLst>
                <a:latin typeface="+mj-lt"/>
              </a:rPr>
              <a:t> </a:t>
            </a:r>
            <a:r>
              <a:rPr lang="fr-BE" sz="1600" u="sng" dirty="0" err="1" smtClean="0">
                <a:effectLst>
                  <a:outerShdw blurRad="38100" dist="38100" dir="2700000" algn="tl">
                    <a:srgbClr val="C0C0C0"/>
                  </a:outerShdw>
                </a:effectLst>
                <a:latin typeface="+mj-lt"/>
              </a:rPr>
              <a:t>derivatives</a:t>
            </a:r>
            <a:r>
              <a:rPr lang="fr-BE" sz="1600" u="sng" dirty="0" smtClean="0">
                <a:effectLst>
                  <a:outerShdw blurRad="38100" dist="38100" dir="2700000" algn="tl">
                    <a:srgbClr val="C0C0C0"/>
                  </a:outerShdw>
                </a:effectLst>
                <a:latin typeface="+mj-lt"/>
              </a:rPr>
              <a:t> </a:t>
            </a:r>
            <a:endParaRPr lang="fr-FR" sz="1600" u="sng" dirty="0">
              <a:effectLst>
                <a:outerShdw blurRad="38100" dist="38100" dir="2700000" algn="tl">
                  <a:srgbClr val="C0C0C0"/>
                </a:outerShdw>
              </a:effectLst>
              <a:latin typeface="+mj-lt"/>
            </a:endParaRPr>
          </a:p>
        </p:txBody>
      </p:sp>
      <p:pic>
        <p:nvPicPr>
          <p:cNvPr id="14" name="Image 13"/>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291" t="2493" r="566" b="3017"/>
          <a:stretch/>
        </p:blipFill>
        <p:spPr>
          <a:xfrm>
            <a:off x="2340000" y="3556829"/>
            <a:ext cx="3384000" cy="1116000"/>
          </a:xfrm>
          <a:prstGeom prst="rect">
            <a:avLst/>
          </a:prstGeom>
          <a:ln>
            <a:solidFill>
              <a:schemeClr val="accent6"/>
            </a:solidFill>
          </a:ln>
        </p:spPr>
      </p:pic>
      <p:pic>
        <p:nvPicPr>
          <p:cNvPr id="15" name="Image 14"/>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3333" b="8112"/>
          <a:stretch/>
        </p:blipFill>
        <p:spPr>
          <a:xfrm>
            <a:off x="2651113" y="5459117"/>
            <a:ext cx="3535678" cy="1146556"/>
          </a:xfrm>
          <a:prstGeom prst="rect">
            <a:avLst/>
          </a:prstGeom>
          <a:ln>
            <a:solidFill>
              <a:schemeClr val="accent6"/>
            </a:solidFill>
          </a:ln>
        </p:spPr>
      </p:pic>
      <p:sp>
        <p:nvSpPr>
          <p:cNvPr id="16" name="Rectangle 15"/>
          <p:cNvSpPr/>
          <p:nvPr/>
        </p:nvSpPr>
        <p:spPr>
          <a:xfrm>
            <a:off x="2504145" y="5074131"/>
            <a:ext cx="3809106" cy="17135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noFill/>
            </a:endParaRPr>
          </a:p>
        </p:txBody>
      </p:sp>
      <p:sp>
        <p:nvSpPr>
          <p:cNvPr id="17" name="ZoneTexte 16"/>
          <p:cNvSpPr txBox="1"/>
          <p:nvPr/>
        </p:nvSpPr>
        <p:spPr>
          <a:xfrm>
            <a:off x="6336921" y="5259062"/>
            <a:ext cx="3069725" cy="707886"/>
          </a:xfrm>
          <a:prstGeom prst="rect">
            <a:avLst/>
          </a:prstGeom>
          <a:noFill/>
        </p:spPr>
        <p:txBody>
          <a:bodyPr wrap="square" rtlCol="0">
            <a:spAutoFit/>
          </a:bodyPr>
          <a:lstStyle/>
          <a:p>
            <a:r>
              <a:rPr lang="fr-BE" sz="2000" dirty="0" err="1" smtClean="0">
                <a:solidFill>
                  <a:srgbClr val="FF0000"/>
                </a:solidFill>
                <a:latin typeface="+mn-lt"/>
              </a:rPr>
              <a:t>Hydroxyethyl-cellulose</a:t>
            </a:r>
            <a:r>
              <a:rPr lang="fr-BE" sz="2000" dirty="0" smtClean="0">
                <a:solidFill>
                  <a:srgbClr val="FF0000"/>
                </a:solidFill>
                <a:latin typeface="+mn-lt"/>
              </a:rPr>
              <a:t> </a:t>
            </a:r>
            <a:br>
              <a:rPr lang="fr-BE" sz="2000" dirty="0" smtClean="0">
                <a:solidFill>
                  <a:srgbClr val="FF0000"/>
                </a:solidFill>
                <a:latin typeface="+mn-lt"/>
              </a:rPr>
            </a:br>
            <a:r>
              <a:rPr lang="fr-BE" sz="2000" dirty="0" smtClean="0">
                <a:solidFill>
                  <a:srgbClr val="FF0000"/>
                </a:solidFill>
                <a:latin typeface="+mn-lt"/>
              </a:rPr>
              <a:t>(HEC 250M)  </a:t>
            </a:r>
            <a:endParaRPr lang="fr-BE" sz="2000" dirty="0">
              <a:solidFill>
                <a:srgbClr val="FF0000"/>
              </a:solidFill>
              <a:latin typeface="+mn-lt"/>
            </a:endParaRPr>
          </a:p>
        </p:txBody>
      </p:sp>
      <p:pic>
        <p:nvPicPr>
          <p:cNvPr id="5" name="Image 4"/>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6464" t="-1" b="8291"/>
          <a:stretch/>
        </p:blipFill>
        <p:spPr>
          <a:xfrm>
            <a:off x="6839364" y="1004071"/>
            <a:ext cx="1092593" cy="1074997"/>
          </a:xfrm>
          <a:prstGeom prst="rect">
            <a:avLst/>
          </a:prstGeom>
        </p:spPr>
      </p:pic>
    </p:spTree>
    <p:extLst>
      <p:ext uri="{BB962C8B-B14F-4D97-AF65-F5344CB8AC3E}">
        <p14:creationId xmlns:p14="http://schemas.microsoft.com/office/powerpoint/2010/main" val="310803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SPONGES </a:t>
            </a:r>
            <a:endParaRPr lang="en-GB" dirty="0"/>
          </a:p>
        </p:txBody>
      </p:sp>
      <p:sp>
        <p:nvSpPr>
          <p:cNvPr id="8" name="Espace réservé du numéro de diapositive 7"/>
          <p:cNvSpPr>
            <a:spLocks noGrp="1"/>
          </p:cNvSpPr>
          <p:nvPr>
            <p:ph type="sldNum" sz="quarter" idx="10"/>
          </p:nvPr>
        </p:nvSpPr>
        <p:spPr/>
        <p:txBody>
          <a:bodyPr/>
          <a:lstStyle/>
          <a:p>
            <a:fld id="{B32B2178-8F0E-445F-910C-776E3AC49E6D}" type="slidenum">
              <a:rPr lang="fr-FR" sz="2000" smtClean="0">
                <a:latin typeface="+mj-lt"/>
              </a:rPr>
              <a:pPr/>
              <a:t>6</a:t>
            </a:fld>
            <a:endParaRPr lang="fr-FR" sz="2000" dirty="0">
              <a:latin typeface="+mj-lt"/>
            </a:endParaRPr>
          </a:p>
        </p:txBody>
      </p:sp>
      <p:sp>
        <p:nvSpPr>
          <p:cNvPr id="10" name="Espace réservé du contenu 2"/>
          <p:cNvSpPr>
            <a:spLocks noGrp="1"/>
          </p:cNvSpPr>
          <p:nvPr>
            <p:ph sz="half" idx="1"/>
          </p:nvPr>
        </p:nvSpPr>
        <p:spPr>
          <a:xfrm>
            <a:off x="457199" y="1417590"/>
            <a:ext cx="8058775" cy="4974066"/>
          </a:xfrm>
        </p:spPr>
        <p:txBody>
          <a:bodyPr/>
          <a:lstStyle/>
          <a:p>
            <a:pPr marL="268288" indent="-268288"/>
            <a:r>
              <a:rPr lang="fr-BE" sz="2000" dirty="0" err="1" smtClean="0"/>
              <a:t>Lyophilization</a:t>
            </a:r>
            <a:r>
              <a:rPr lang="fr-BE" sz="2000" dirty="0" smtClean="0"/>
              <a:t> of hydrogels </a:t>
            </a:r>
          </a:p>
          <a:p>
            <a:pPr marL="268288" indent="-268288"/>
            <a:endParaRPr lang="fr-BE" sz="1000" dirty="0"/>
          </a:p>
          <a:p>
            <a:pPr marL="0" indent="0">
              <a:buNone/>
            </a:pPr>
            <a:r>
              <a:rPr lang="fr-BE" dirty="0" smtClean="0"/>
              <a:t>         </a:t>
            </a:r>
            <a:r>
              <a:rPr lang="fr-BE" dirty="0" err="1" smtClean="0"/>
              <a:t>solid</a:t>
            </a:r>
            <a:r>
              <a:rPr lang="fr-BE" dirty="0" smtClean="0"/>
              <a:t> </a:t>
            </a:r>
            <a:r>
              <a:rPr lang="fr-BE" dirty="0" err="1"/>
              <a:t>delivery</a:t>
            </a:r>
            <a:r>
              <a:rPr lang="fr-BE" dirty="0"/>
              <a:t> </a:t>
            </a:r>
            <a:r>
              <a:rPr lang="fr-BE" dirty="0" err="1" smtClean="0"/>
              <a:t>systems</a:t>
            </a:r>
            <a:r>
              <a:rPr lang="fr-BE" dirty="0" smtClean="0"/>
              <a:t>: </a:t>
            </a:r>
            <a:r>
              <a:rPr lang="fr-BE" dirty="0" err="1" smtClean="0"/>
              <a:t>sponges</a:t>
            </a:r>
            <a:endParaRPr lang="fr-BE" dirty="0" smtClean="0"/>
          </a:p>
          <a:p>
            <a:pPr marL="268288" indent="-268288"/>
            <a:endParaRPr lang="fr-BE" sz="2000" dirty="0"/>
          </a:p>
          <a:p>
            <a:pPr marL="268288" indent="-268288"/>
            <a:endParaRPr lang="fr-BE" sz="2000" dirty="0" smtClean="0"/>
          </a:p>
          <a:p>
            <a:pPr marL="268288" indent="-268288"/>
            <a:endParaRPr lang="fr-BE" dirty="0"/>
          </a:p>
          <a:p>
            <a:pPr marL="268288" indent="-268288"/>
            <a:endParaRPr lang="fr-BE" sz="2000" dirty="0" smtClean="0"/>
          </a:p>
          <a:p>
            <a:pPr marL="268288" indent="-268288"/>
            <a:endParaRPr lang="fr-BE" sz="1000" dirty="0"/>
          </a:p>
          <a:p>
            <a:pPr marL="0" indent="0">
              <a:buNone/>
            </a:pPr>
            <a:r>
              <a:rPr lang="fr-BE" sz="2000" dirty="0" smtClean="0"/>
              <a:t>           </a:t>
            </a:r>
          </a:p>
          <a:p>
            <a:pPr marL="268288" indent="-268288"/>
            <a:endParaRPr lang="fr-BE" sz="1800" dirty="0" smtClean="0"/>
          </a:p>
          <a:p>
            <a:pPr marL="268288" indent="-268288"/>
            <a:endParaRPr lang="fr-BE" sz="1800" dirty="0" smtClean="0"/>
          </a:p>
          <a:p>
            <a:pPr marL="268288" indent="-268288"/>
            <a:endParaRPr lang="fr-BE" sz="1800" dirty="0"/>
          </a:p>
          <a:p>
            <a:pPr marL="268288" indent="-268288"/>
            <a:endParaRPr lang="fr-BE" sz="1200" dirty="0" smtClean="0"/>
          </a:p>
          <a:p>
            <a:pPr marL="268288" indent="-268288"/>
            <a:r>
              <a:rPr lang="fr-BE" sz="1800" dirty="0" err="1" smtClean="0"/>
              <a:t>Preservation</a:t>
            </a:r>
            <a:r>
              <a:rPr lang="fr-BE" sz="1800" dirty="0" smtClean="0"/>
              <a:t> </a:t>
            </a:r>
            <a:r>
              <a:rPr lang="fr-BE" sz="1800" dirty="0"/>
              <a:t>of </a:t>
            </a:r>
            <a:r>
              <a:rPr lang="fr-BE" sz="1800" dirty="0" smtClean="0"/>
              <a:t>sensitive </a:t>
            </a:r>
            <a:r>
              <a:rPr lang="fr-BE" sz="1800" dirty="0" err="1" smtClean="0"/>
              <a:t>molecules</a:t>
            </a:r>
            <a:r>
              <a:rPr lang="fr-BE" sz="1800" dirty="0" smtClean="0"/>
              <a:t> </a:t>
            </a:r>
            <a:endParaRPr lang="fr-BE" sz="1800" dirty="0"/>
          </a:p>
          <a:p>
            <a:pPr marL="268288" indent="-268288"/>
            <a:r>
              <a:rPr lang="fr-BE" sz="1800" dirty="0" err="1"/>
              <a:t>Ease</a:t>
            </a:r>
            <a:r>
              <a:rPr lang="fr-BE" sz="1800" dirty="0"/>
              <a:t> of handling and application </a:t>
            </a:r>
            <a:endParaRPr lang="fr-BE" sz="1800" dirty="0" smtClean="0"/>
          </a:p>
          <a:p>
            <a:pPr marL="268288" indent="-268288"/>
            <a:r>
              <a:rPr lang="fr-BE" sz="1800" dirty="0" err="1" smtClean="0"/>
              <a:t>Allowing</a:t>
            </a:r>
            <a:r>
              <a:rPr lang="fr-BE" sz="1800" dirty="0" smtClean="0"/>
              <a:t> a </a:t>
            </a:r>
            <a:r>
              <a:rPr lang="fr-BE" sz="1800" dirty="0" err="1" smtClean="0"/>
              <a:t>prolonged</a:t>
            </a:r>
            <a:r>
              <a:rPr lang="fr-BE" sz="1800" dirty="0" smtClean="0"/>
              <a:t> </a:t>
            </a:r>
            <a:r>
              <a:rPr lang="fr-BE" sz="1800" dirty="0" err="1" smtClean="0"/>
              <a:t>drug</a:t>
            </a:r>
            <a:r>
              <a:rPr lang="fr-BE" sz="1800" dirty="0" smtClean="0"/>
              <a:t> </a:t>
            </a:r>
            <a:r>
              <a:rPr lang="fr-BE" sz="1800" dirty="0" err="1" smtClean="0"/>
              <a:t>delivery</a:t>
            </a:r>
            <a:endParaRPr lang="fr-BE" sz="1800" dirty="0"/>
          </a:p>
          <a:p>
            <a:pPr marL="0" indent="0">
              <a:buNone/>
            </a:pPr>
            <a:r>
              <a:rPr lang="fr-BE" sz="1800" dirty="0" smtClean="0"/>
              <a:t/>
            </a:r>
            <a:br>
              <a:rPr lang="fr-BE" sz="1800" dirty="0" smtClean="0"/>
            </a:br>
            <a:r>
              <a:rPr lang="fr-BE" sz="1800" dirty="0" smtClean="0"/>
              <a:t>         </a:t>
            </a:r>
            <a:endParaRPr lang="fr-BE" sz="2000" dirty="0" smtClean="0"/>
          </a:p>
        </p:txBody>
      </p:sp>
      <p:pic>
        <p:nvPicPr>
          <p:cNvPr id="5" name="Image 4"/>
          <p:cNvPicPr/>
          <p:nvPr/>
        </p:nvPicPr>
        <p:blipFill>
          <a:blip r:embed="rId3" cstate="print">
            <a:extLst>
              <a:ext uri="{28A0092B-C50C-407E-A947-70E740481C1C}">
                <a14:useLocalDpi xmlns:a14="http://schemas.microsoft.com/office/drawing/2010/main" val="0"/>
              </a:ext>
            </a:extLst>
          </a:blip>
          <a:stretch>
            <a:fillRect/>
          </a:stretch>
        </p:blipFill>
        <p:spPr>
          <a:xfrm>
            <a:off x="2908570" y="2557971"/>
            <a:ext cx="1556426" cy="2578239"/>
          </a:xfrm>
          <a:prstGeom prst="rect">
            <a:avLst/>
          </a:prstGeom>
        </p:spPr>
      </p:pic>
      <p:sp>
        <p:nvSpPr>
          <p:cNvPr id="3" name="Flèche droite 2"/>
          <p:cNvSpPr/>
          <p:nvPr/>
        </p:nvSpPr>
        <p:spPr>
          <a:xfrm>
            <a:off x="573936" y="2110891"/>
            <a:ext cx="593387" cy="14591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pic>
        <p:nvPicPr>
          <p:cNvPr id="7" name="Picture 2" descr="C:\Users\Administrateur\Desktop\Mes documents\Mes images\eponges\Nouvelle image.TIF"/>
          <p:cNvPicPr>
            <a:picLocks noChangeAspect="1" noChangeArrowheads="1"/>
          </p:cNvPicPr>
          <p:nvPr/>
        </p:nvPicPr>
        <p:blipFill rotWithShape="1">
          <a:blip r:embed="rId4">
            <a:extLst>
              <a:ext uri="{28A0092B-C50C-407E-A947-70E740481C1C}">
                <a14:useLocalDpi xmlns:a14="http://schemas.microsoft.com/office/drawing/2010/main" val="0"/>
              </a:ext>
            </a:extLst>
          </a:blip>
          <a:srcRect l="9195" t="19032" r="12498" b="6002"/>
          <a:stretch/>
        </p:blipFill>
        <p:spPr bwMode="auto">
          <a:xfrm>
            <a:off x="496113" y="3449529"/>
            <a:ext cx="1230544" cy="8830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eur\Desktop\Mes documents\Mes images\eponges\1896820_10202194271631034_670909291_n.jpg"/>
          <p:cNvPicPr>
            <a:picLocks noChangeAspect="1" noChangeArrowheads="1"/>
          </p:cNvPicPr>
          <p:nvPr/>
        </p:nvPicPr>
        <p:blipFill rotWithShape="1">
          <a:blip r:embed="rId5">
            <a:extLst>
              <a:ext uri="{28A0092B-C50C-407E-A947-70E740481C1C}">
                <a14:useLocalDpi xmlns:a14="http://schemas.microsoft.com/office/drawing/2010/main" val="0"/>
              </a:ext>
            </a:extLst>
          </a:blip>
          <a:srcRect t="30494" b="14723"/>
          <a:stretch/>
        </p:blipFill>
        <p:spPr bwMode="auto">
          <a:xfrm>
            <a:off x="7168617" y="3334078"/>
            <a:ext cx="1445150" cy="1055608"/>
          </a:xfrm>
          <a:prstGeom prst="rect">
            <a:avLst/>
          </a:prstGeom>
          <a:noFill/>
          <a:extLst>
            <a:ext uri="{909E8E84-426E-40DD-AFC4-6F175D3DCCD1}">
              <a14:hiddenFill xmlns:a14="http://schemas.microsoft.com/office/drawing/2010/main">
                <a:solidFill>
                  <a:srgbClr val="FFFFFF"/>
                </a:solidFill>
              </a14:hiddenFill>
            </a:ext>
          </a:extLst>
        </p:spPr>
      </p:pic>
      <p:sp>
        <p:nvSpPr>
          <p:cNvPr id="12" name="Flèche droite 11"/>
          <p:cNvSpPr/>
          <p:nvPr/>
        </p:nvSpPr>
        <p:spPr>
          <a:xfrm>
            <a:off x="2088207" y="3818109"/>
            <a:ext cx="593387" cy="14591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13" name="Flèche droite 12"/>
          <p:cNvSpPr/>
          <p:nvPr/>
        </p:nvSpPr>
        <p:spPr>
          <a:xfrm>
            <a:off x="6394318" y="3818109"/>
            <a:ext cx="593387" cy="14591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4" name="Rectangle 3"/>
          <p:cNvSpPr/>
          <p:nvPr/>
        </p:nvSpPr>
        <p:spPr>
          <a:xfrm>
            <a:off x="286374" y="2461099"/>
            <a:ext cx="8594979" cy="280156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Imag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78395" y="2955741"/>
            <a:ext cx="1925315" cy="1783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3" end="1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4" end="1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OBJECTIVE</a:t>
            </a:r>
            <a:endParaRPr lang="fr-FR" dirty="0"/>
          </a:p>
        </p:txBody>
      </p:sp>
      <p:sp>
        <p:nvSpPr>
          <p:cNvPr id="6" name="Espace réservé du numéro de diapositive 5"/>
          <p:cNvSpPr>
            <a:spLocks noGrp="1"/>
          </p:cNvSpPr>
          <p:nvPr>
            <p:ph type="sldNum" sz="quarter" idx="10"/>
          </p:nvPr>
        </p:nvSpPr>
        <p:spPr/>
        <p:txBody>
          <a:bodyPr/>
          <a:lstStyle/>
          <a:p>
            <a:fld id="{B32B2178-8F0E-445F-910C-776E3AC49E6D}" type="slidenum">
              <a:rPr lang="fr-FR" smtClean="0"/>
              <a:pPr/>
              <a:t>7</a:t>
            </a:fld>
            <a:endParaRPr lang="fr-FR"/>
          </a:p>
        </p:txBody>
      </p:sp>
      <p:sp>
        <p:nvSpPr>
          <p:cNvPr id="8" name="Espace réservé du contenu 2"/>
          <p:cNvSpPr txBox="1">
            <a:spLocks/>
          </p:cNvSpPr>
          <p:nvPr/>
        </p:nvSpPr>
        <p:spPr>
          <a:xfrm>
            <a:off x="250149" y="1976782"/>
            <a:ext cx="6033915" cy="4000527"/>
          </a:xfrm>
          <a:prstGeom prst="rect">
            <a:avLst/>
          </a:prstGeom>
        </p:spPr>
        <p:txBody>
          <a:bodyPr>
            <a:normAutofit/>
          </a:bodyPr>
          <a:lstStyle/>
          <a:p>
            <a:pPr marL="273050" marR="0" lvl="0" indent="-273050" algn="l" defTabSz="914400" rtl="0" eaLnBrk="1" fontAlgn="base" latinLnBrk="0" hangingPunct="1">
              <a:lnSpc>
                <a:spcPct val="100000"/>
              </a:lnSpc>
              <a:spcBef>
                <a:spcPct val="20000"/>
              </a:spcBef>
              <a:spcAft>
                <a:spcPct val="0"/>
              </a:spcAft>
              <a:buClr>
                <a:schemeClr val="accent4"/>
              </a:buClr>
              <a:buSzPct val="70000"/>
              <a:buFont typeface="+mj-lt"/>
              <a:buAutoNum type="arabicParenR"/>
              <a:tabLst>
                <a:tab pos="273050" algn="l"/>
              </a:tabLst>
              <a:defRPr/>
            </a:pPr>
            <a:r>
              <a:rPr kumimoji="0" lang="fr-FR" sz="2000" b="0" i="0" u="none" strike="noStrike" kern="1200" cap="none" spc="0" normalizeH="0" baseline="0" noProof="0" dirty="0" smtClean="0">
                <a:ln>
                  <a:noFill/>
                </a:ln>
                <a:solidFill>
                  <a:schemeClr val="tx1"/>
                </a:solidFill>
                <a:effectLst/>
                <a:uLnTx/>
                <a:uFillTx/>
                <a:latin typeface="+mn-lt"/>
                <a:ea typeface="ＭＳ Ｐゴシック" charset="0"/>
                <a:cs typeface="ＭＳ Ｐゴシック" charset="0"/>
              </a:rPr>
              <a:t> </a:t>
            </a:r>
            <a:r>
              <a:rPr lang="fr-FR" sz="2000" dirty="0" err="1" smtClean="0">
                <a:latin typeface="+mn-lt"/>
              </a:rPr>
              <a:t>Adhere</a:t>
            </a:r>
            <a:r>
              <a:rPr lang="fr-FR" sz="2000" dirty="0" smtClean="0">
                <a:latin typeface="+mn-lt"/>
              </a:rPr>
              <a:t> to the vaginal </a:t>
            </a:r>
            <a:r>
              <a:rPr lang="fr-FR" sz="2000" dirty="0" err="1" smtClean="0">
                <a:latin typeface="+mn-lt"/>
              </a:rPr>
              <a:t>cavity</a:t>
            </a:r>
            <a:r>
              <a:rPr lang="fr-FR" sz="2000" dirty="0" smtClean="0">
                <a:latin typeface="+mn-lt"/>
              </a:rPr>
              <a:t> </a:t>
            </a:r>
            <a:endParaRPr kumimoji="0" lang="fr-FR" sz="2000" b="0" i="0" u="none" strike="noStrike" kern="1200" cap="none" spc="0" normalizeH="0" baseline="0" noProof="0" dirty="0" smtClean="0">
              <a:ln>
                <a:noFill/>
              </a:ln>
              <a:solidFill>
                <a:schemeClr val="tx1"/>
              </a:solidFill>
              <a:effectLst/>
              <a:uLnTx/>
              <a:uFillTx/>
              <a:latin typeface="+mn-lt"/>
              <a:ea typeface="ＭＳ Ｐゴシック" charset="0"/>
              <a:cs typeface="ＭＳ Ｐゴシック" charset="0"/>
            </a:endParaRPr>
          </a:p>
          <a:p>
            <a:pPr marL="273050" marR="0" lvl="0" indent="-273050" algn="l" defTabSz="914400" rtl="0" eaLnBrk="1" fontAlgn="base" latinLnBrk="0" hangingPunct="1">
              <a:lnSpc>
                <a:spcPct val="100000"/>
              </a:lnSpc>
              <a:spcBef>
                <a:spcPct val="20000"/>
              </a:spcBef>
              <a:spcAft>
                <a:spcPct val="0"/>
              </a:spcAft>
              <a:buClr>
                <a:schemeClr val="accent4"/>
              </a:buClr>
              <a:buSzPct val="70000"/>
              <a:buFont typeface="+mj-lt"/>
              <a:buAutoNum type="arabicParenR"/>
              <a:tabLst>
                <a:tab pos="273050" algn="l"/>
              </a:tabLst>
              <a:defRPr/>
            </a:pPr>
            <a:r>
              <a:rPr kumimoji="0" lang="fr-FR" sz="2000" b="0" i="0" u="none" strike="noStrike" kern="1200" cap="none" spc="0" normalizeH="0" baseline="0" noProof="0" dirty="0" smtClean="0">
                <a:ln>
                  <a:noFill/>
                </a:ln>
                <a:solidFill>
                  <a:schemeClr val="tx1"/>
                </a:solidFill>
                <a:effectLst/>
                <a:uLnTx/>
                <a:uFillTx/>
                <a:latin typeface="+mn-lt"/>
                <a:ea typeface="ＭＳ Ｐゴシック" charset="0"/>
                <a:cs typeface="ＭＳ Ｐゴシック" charset="0"/>
              </a:rPr>
              <a:t> Be </a:t>
            </a:r>
            <a:r>
              <a:rPr kumimoji="0" lang="fr-FR" sz="2000" b="0" i="0" u="none" strike="noStrike" kern="1200" cap="none" spc="0" normalizeH="0" baseline="0" noProof="0" dirty="0" err="1" smtClean="0">
                <a:ln>
                  <a:noFill/>
                </a:ln>
                <a:solidFill>
                  <a:schemeClr val="tx1"/>
                </a:solidFill>
                <a:effectLst/>
                <a:uLnTx/>
                <a:uFillTx/>
                <a:latin typeface="+mn-lt"/>
                <a:ea typeface="ＭＳ Ｐゴシック" charset="0"/>
                <a:cs typeface="ＭＳ Ｐゴシック" charset="0"/>
              </a:rPr>
              <a:t>rehydrated</a:t>
            </a:r>
            <a:r>
              <a:rPr kumimoji="0" lang="fr-FR" sz="2000" b="0" i="0" u="none" strike="noStrike" kern="1200" cap="none" spc="0" normalizeH="0" baseline="0" noProof="0" dirty="0" smtClean="0">
                <a:ln>
                  <a:noFill/>
                </a:ln>
                <a:solidFill>
                  <a:schemeClr val="tx1"/>
                </a:solidFill>
                <a:effectLst/>
                <a:uLnTx/>
                <a:uFillTx/>
                <a:latin typeface="+mn-lt"/>
                <a:ea typeface="ＭＳ Ｐゴシック" charset="0"/>
                <a:cs typeface="ＭＳ Ｐゴシック" charset="0"/>
              </a:rPr>
              <a:t> </a:t>
            </a:r>
            <a:r>
              <a:rPr kumimoji="0" lang="fr-FR" sz="2000" b="0" i="0" u="none" strike="noStrike" kern="1200" cap="none" spc="0" normalizeH="0" baseline="0" noProof="0" dirty="0" err="1" smtClean="0">
                <a:ln>
                  <a:noFill/>
                </a:ln>
                <a:solidFill>
                  <a:schemeClr val="tx1"/>
                </a:solidFill>
                <a:effectLst/>
                <a:uLnTx/>
                <a:uFillTx/>
                <a:latin typeface="+mn-lt"/>
                <a:ea typeface="ＭＳ Ｐゴシック" charset="0"/>
                <a:cs typeface="ＭＳ Ｐゴシック" charset="0"/>
              </a:rPr>
              <a:t>with</a:t>
            </a:r>
            <a:r>
              <a:rPr kumimoji="0" lang="fr-FR" sz="2000" b="0" i="0" u="none" strike="noStrike" kern="1200" cap="none" spc="0" normalizeH="0" baseline="0" noProof="0" dirty="0" smtClean="0">
                <a:ln>
                  <a:noFill/>
                </a:ln>
                <a:solidFill>
                  <a:schemeClr val="tx1"/>
                </a:solidFill>
                <a:effectLst/>
                <a:uLnTx/>
                <a:uFillTx/>
                <a:latin typeface="+mn-lt"/>
                <a:ea typeface="ＭＳ Ｐゴシック" charset="0"/>
                <a:cs typeface="ＭＳ Ｐゴシック" charset="0"/>
              </a:rPr>
              <a:t> the </a:t>
            </a:r>
            <a:r>
              <a:rPr kumimoji="0" lang="fr-FR" sz="2000" b="0" i="0" u="none" strike="noStrike" kern="1200" cap="none" spc="0" normalizeH="0" baseline="0" noProof="0" dirty="0" err="1" smtClean="0">
                <a:ln>
                  <a:noFill/>
                </a:ln>
                <a:solidFill>
                  <a:schemeClr val="tx1"/>
                </a:solidFill>
                <a:effectLst/>
                <a:uLnTx/>
                <a:uFillTx/>
                <a:latin typeface="+mn-lt"/>
                <a:ea typeface="ＭＳ Ｐゴシック" charset="0"/>
                <a:cs typeface="ＭＳ Ｐゴシック" charset="0"/>
              </a:rPr>
              <a:t>little</a:t>
            </a:r>
            <a:r>
              <a:rPr kumimoji="0" lang="fr-FR" sz="2000" b="0" i="0" u="none" strike="noStrike" kern="1200" cap="none" spc="0" normalizeH="0" baseline="0" noProof="0" dirty="0" smtClean="0">
                <a:ln>
                  <a:noFill/>
                </a:ln>
                <a:solidFill>
                  <a:schemeClr val="tx1"/>
                </a:solidFill>
                <a:effectLst/>
                <a:uLnTx/>
                <a:uFillTx/>
                <a:latin typeface="+mn-lt"/>
                <a:ea typeface="ＭＳ Ｐゴシック" charset="0"/>
                <a:cs typeface="ＭＳ Ｐゴシック" charset="0"/>
              </a:rPr>
              <a:t> </a:t>
            </a:r>
            <a:r>
              <a:rPr kumimoji="0" lang="fr-FR" sz="2000" b="0" i="0" u="none" strike="noStrike" kern="1200" cap="none" spc="0" normalizeH="0" baseline="0" noProof="0" dirty="0" err="1" smtClean="0">
                <a:ln>
                  <a:noFill/>
                </a:ln>
                <a:solidFill>
                  <a:schemeClr val="tx1"/>
                </a:solidFill>
                <a:effectLst/>
                <a:uLnTx/>
                <a:uFillTx/>
                <a:latin typeface="+mn-lt"/>
                <a:ea typeface="ＭＳ Ｐゴシック" charset="0"/>
                <a:cs typeface="ＭＳ Ｐゴシック" charset="0"/>
              </a:rPr>
              <a:t>amount</a:t>
            </a:r>
            <a:r>
              <a:rPr kumimoji="0" lang="fr-FR" sz="2000" b="0" i="0" u="none" strike="noStrike" kern="1200" cap="none" spc="0" normalizeH="0" baseline="0" noProof="0" dirty="0" smtClean="0">
                <a:ln>
                  <a:noFill/>
                </a:ln>
                <a:solidFill>
                  <a:schemeClr val="tx1"/>
                </a:solidFill>
                <a:effectLst/>
                <a:uLnTx/>
                <a:uFillTx/>
                <a:latin typeface="+mn-lt"/>
                <a:ea typeface="ＭＳ Ｐゴシック" charset="0"/>
                <a:cs typeface="ＭＳ Ｐゴシック" charset="0"/>
              </a:rPr>
              <a:t> of mucus </a:t>
            </a:r>
          </a:p>
          <a:p>
            <a:pPr marL="273050" marR="0" lvl="0" indent="-273050" algn="l" defTabSz="914400" rtl="0" eaLnBrk="1" fontAlgn="base" latinLnBrk="0" hangingPunct="1">
              <a:lnSpc>
                <a:spcPct val="100000"/>
              </a:lnSpc>
              <a:spcBef>
                <a:spcPct val="20000"/>
              </a:spcBef>
              <a:spcAft>
                <a:spcPct val="0"/>
              </a:spcAft>
              <a:buClr>
                <a:schemeClr val="accent4"/>
              </a:buClr>
              <a:buSzPct val="70000"/>
              <a:buFont typeface="+mj-lt"/>
              <a:buAutoNum type="arabicParenR"/>
              <a:tabLst>
                <a:tab pos="273050" algn="l"/>
              </a:tabLst>
              <a:defRPr/>
            </a:pPr>
            <a:r>
              <a:rPr kumimoji="0" lang="fr-FR" sz="2000" b="0" i="0" u="none" strike="noStrike" kern="1200" cap="none" spc="0" normalizeH="0" baseline="0" noProof="0" dirty="0" smtClean="0">
                <a:ln>
                  <a:noFill/>
                </a:ln>
                <a:solidFill>
                  <a:schemeClr val="tx1"/>
                </a:solidFill>
                <a:effectLst/>
                <a:uLnTx/>
                <a:uFillTx/>
                <a:latin typeface="+mn-lt"/>
                <a:ea typeface="ＭＳ Ｐゴシック" charset="0"/>
                <a:cs typeface="ＭＳ Ｐゴシック" charset="0"/>
              </a:rPr>
              <a:t> </a:t>
            </a:r>
            <a:r>
              <a:rPr kumimoji="0" lang="fr-FR" sz="2000" b="0" i="0" u="none" strike="noStrike" kern="1200" cap="none" spc="0" normalizeH="0" baseline="0" noProof="0" dirty="0" err="1" smtClean="0">
                <a:ln>
                  <a:noFill/>
                </a:ln>
                <a:solidFill>
                  <a:schemeClr val="tx1"/>
                </a:solidFill>
                <a:effectLst/>
                <a:uLnTx/>
                <a:uFillTx/>
                <a:latin typeface="+mn-lt"/>
                <a:ea typeface="ＭＳ Ｐゴシック" charset="0"/>
                <a:cs typeface="ＭＳ Ｐゴシック" charset="0"/>
              </a:rPr>
              <a:t>Reform</a:t>
            </a:r>
            <a:r>
              <a:rPr kumimoji="0" lang="fr-FR" sz="2000" b="0" i="0" u="none" strike="noStrike" kern="1200" cap="none" spc="0" normalizeH="0" noProof="0" dirty="0" smtClean="0">
                <a:ln>
                  <a:noFill/>
                </a:ln>
                <a:solidFill>
                  <a:schemeClr val="tx1"/>
                </a:solidFill>
                <a:effectLst/>
                <a:uLnTx/>
                <a:uFillTx/>
                <a:latin typeface="+mn-lt"/>
                <a:ea typeface="ＭＳ Ｐゴシック" charset="0"/>
                <a:cs typeface="ＭＳ Ｐゴシック" charset="0"/>
              </a:rPr>
              <a:t> </a:t>
            </a:r>
            <a:r>
              <a:rPr kumimoji="0" lang="fr-FR" sz="2000" b="0" i="0" u="none" strike="noStrike" kern="1200" cap="none" spc="0" normalizeH="0" noProof="0" dirty="0" smtClean="0">
                <a:ln>
                  <a:noFill/>
                </a:ln>
                <a:solidFill>
                  <a:schemeClr val="tx1"/>
                </a:solidFill>
                <a:effectLst/>
                <a:uLnTx/>
                <a:uFillTx/>
                <a:latin typeface="+mn-lt"/>
                <a:ea typeface="ＭＳ Ｐゴシック" charset="0"/>
                <a:cs typeface="ＭＳ Ｐゴシック" charset="0"/>
              </a:rPr>
              <a:t>an </a:t>
            </a:r>
            <a:r>
              <a:rPr kumimoji="0" lang="fr-FR" sz="2000" b="0" i="0" u="none" strike="noStrike" kern="1200" cap="none" spc="0" normalizeH="0" noProof="0" dirty="0" smtClean="0">
                <a:ln>
                  <a:noFill/>
                </a:ln>
                <a:solidFill>
                  <a:schemeClr val="tx1"/>
                </a:solidFill>
                <a:effectLst/>
                <a:uLnTx/>
                <a:uFillTx/>
                <a:latin typeface="+mn-lt"/>
                <a:ea typeface="ＭＳ Ｐゴシック" charset="0"/>
                <a:cs typeface="ＭＳ Ｐゴシック" charset="0"/>
              </a:rPr>
              <a:t>hydrogel</a:t>
            </a:r>
          </a:p>
          <a:p>
            <a:pPr marL="273050" marR="0" lvl="0" indent="-273050" algn="l" defTabSz="914400" rtl="0" eaLnBrk="1" fontAlgn="base" latinLnBrk="0" hangingPunct="1">
              <a:lnSpc>
                <a:spcPct val="100000"/>
              </a:lnSpc>
              <a:spcBef>
                <a:spcPct val="20000"/>
              </a:spcBef>
              <a:spcAft>
                <a:spcPct val="0"/>
              </a:spcAft>
              <a:buClr>
                <a:schemeClr val="accent4"/>
              </a:buClr>
              <a:buSzPct val="70000"/>
              <a:buFont typeface="+mj-lt"/>
              <a:buAutoNum type="arabicParenR"/>
              <a:tabLst>
                <a:tab pos="273050" algn="l"/>
              </a:tabLst>
              <a:defRPr/>
            </a:pPr>
            <a:r>
              <a:rPr lang="fr-FR" sz="2000" dirty="0">
                <a:latin typeface="+mn-lt"/>
              </a:rPr>
              <a:t> </a:t>
            </a:r>
            <a:r>
              <a:rPr lang="fr-FR" sz="2000" dirty="0" err="1" smtClean="0">
                <a:latin typeface="+mn-lt"/>
              </a:rPr>
              <a:t>Appropriated</a:t>
            </a:r>
            <a:r>
              <a:rPr lang="fr-FR" sz="2000" dirty="0" smtClean="0">
                <a:latin typeface="+mn-lt"/>
              </a:rPr>
              <a:t> </a:t>
            </a:r>
            <a:r>
              <a:rPr lang="fr-FR" sz="2000" dirty="0" err="1" smtClean="0">
                <a:latin typeface="+mn-lt"/>
              </a:rPr>
              <a:t>viscosity</a:t>
            </a:r>
            <a:r>
              <a:rPr lang="fr-FR" sz="2000" dirty="0" smtClean="0">
                <a:latin typeface="+mn-lt"/>
              </a:rPr>
              <a:t> </a:t>
            </a:r>
            <a:endParaRPr kumimoji="0" lang="fr-FR" sz="2000" b="0" i="0" u="none" strike="noStrike" kern="1200" cap="none" spc="0" normalizeH="0" baseline="0" noProof="0" dirty="0" smtClean="0">
              <a:ln>
                <a:noFill/>
              </a:ln>
              <a:solidFill>
                <a:schemeClr val="tx1"/>
              </a:solidFill>
              <a:effectLst/>
              <a:uLnTx/>
              <a:uFillTx/>
              <a:latin typeface="+mn-lt"/>
              <a:ea typeface="ＭＳ Ｐゴシック" charset="0"/>
              <a:cs typeface="ＭＳ Ｐゴシック" charset="0"/>
            </a:endParaRPr>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1561" t="20395"/>
          <a:stretch/>
        </p:blipFill>
        <p:spPr>
          <a:xfrm>
            <a:off x="247247" y="3550593"/>
            <a:ext cx="7771427" cy="3060000"/>
          </a:xfrm>
          <a:prstGeom prst="rect">
            <a:avLst/>
          </a:prstGeom>
        </p:spPr>
      </p:pic>
      <p:sp>
        <p:nvSpPr>
          <p:cNvPr id="4" name="ZoneTexte 3"/>
          <p:cNvSpPr txBox="1"/>
          <p:nvPr/>
        </p:nvSpPr>
        <p:spPr>
          <a:xfrm>
            <a:off x="2467990" y="5145690"/>
            <a:ext cx="233464" cy="323165"/>
          </a:xfrm>
          <a:prstGeom prst="rect">
            <a:avLst/>
          </a:prstGeom>
          <a:noFill/>
          <a:ln>
            <a:noFill/>
          </a:ln>
        </p:spPr>
        <p:txBody>
          <a:bodyPr wrap="square" rtlCol="0">
            <a:spAutoFit/>
          </a:bodyPr>
          <a:lstStyle/>
          <a:p>
            <a:r>
              <a:rPr lang="fr-BE" sz="1500" b="1" dirty="0" smtClean="0">
                <a:solidFill>
                  <a:srgbClr val="E76154"/>
                </a:solidFill>
              </a:rPr>
              <a:t>1</a:t>
            </a:r>
            <a:endParaRPr lang="fr-BE" sz="1500" b="1" dirty="0">
              <a:solidFill>
                <a:srgbClr val="E76154"/>
              </a:solidFill>
            </a:endParaRPr>
          </a:p>
        </p:txBody>
      </p:sp>
      <p:sp>
        <p:nvSpPr>
          <p:cNvPr id="10" name="ZoneTexte 9"/>
          <p:cNvSpPr txBox="1"/>
          <p:nvPr/>
        </p:nvSpPr>
        <p:spPr>
          <a:xfrm>
            <a:off x="4507097" y="5307816"/>
            <a:ext cx="233464" cy="323165"/>
          </a:xfrm>
          <a:prstGeom prst="rect">
            <a:avLst/>
          </a:prstGeom>
          <a:noFill/>
          <a:ln>
            <a:noFill/>
          </a:ln>
        </p:spPr>
        <p:txBody>
          <a:bodyPr wrap="square" rtlCol="0">
            <a:spAutoFit/>
          </a:bodyPr>
          <a:lstStyle/>
          <a:p>
            <a:r>
              <a:rPr lang="fr-BE" sz="1500" b="1" dirty="0">
                <a:solidFill>
                  <a:srgbClr val="E76154"/>
                </a:solidFill>
              </a:rPr>
              <a:t>2</a:t>
            </a:r>
          </a:p>
        </p:txBody>
      </p:sp>
      <p:sp>
        <p:nvSpPr>
          <p:cNvPr id="11" name="ZoneTexte 10"/>
          <p:cNvSpPr txBox="1"/>
          <p:nvPr/>
        </p:nvSpPr>
        <p:spPr>
          <a:xfrm>
            <a:off x="5622535" y="5101387"/>
            <a:ext cx="233464" cy="323165"/>
          </a:xfrm>
          <a:prstGeom prst="rect">
            <a:avLst/>
          </a:prstGeom>
          <a:noFill/>
          <a:ln>
            <a:noFill/>
          </a:ln>
        </p:spPr>
        <p:txBody>
          <a:bodyPr wrap="square" rtlCol="0">
            <a:spAutoFit/>
          </a:bodyPr>
          <a:lstStyle/>
          <a:p>
            <a:r>
              <a:rPr lang="fr-BE" sz="1500" b="1" dirty="0" smtClean="0">
                <a:solidFill>
                  <a:srgbClr val="E76154"/>
                </a:solidFill>
              </a:rPr>
              <a:t>3</a:t>
            </a:r>
            <a:endParaRPr lang="fr-BE" sz="1500" b="1" dirty="0">
              <a:solidFill>
                <a:srgbClr val="E76154"/>
              </a:solidFill>
            </a:endParaRPr>
          </a:p>
        </p:txBody>
      </p:sp>
      <p:sp>
        <p:nvSpPr>
          <p:cNvPr id="12" name="ZoneTexte 11"/>
          <p:cNvSpPr txBox="1"/>
          <p:nvPr/>
        </p:nvSpPr>
        <p:spPr>
          <a:xfrm>
            <a:off x="7321631" y="5347577"/>
            <a:ext cx="233464" cy="323165"/>
          </a:xfrm>
          <a:prstGeom prst="rect">
            <a:avLst/>
          </a:prstGeom>
          <a:noFill/>
          <a:ln>
            <a:noFill/>
          </a:ln>
        </p:spPr>
        <p:txBody>
          <a:bodyPr wrap="square" rtlCol="0">
            <a:spAutoFit/>
          </a:bodyPr>
          <a:lstStyle/>
          <a:p>
            <a:r>
              <a:rPr lang="fr-BE" sz="1500" b="1" dirty="0" smtClean="0">
                <a:solidFill>
                  <a:srgbClr val="E76154"/>
                </a:solidFill>
              </a:rPr>
              <a:t>4</a:t>
            </a:r>
            <a:endParaRPr lang="fr-BE" sz="1500" b="1" dirty="0">
              <a:solidFill>
                <a:srgbClr val="E76154"/>
              </a:solidFill>
            </a:endParaRPr>
          </a:p>
        </p:txBody>
      </p:sp>
      <p:sp>
        <p:nvSpPr>
          <p:cNvPr id="13" name="Espace réservé du contenu 2"/>
          <p:cNvSpPr>
            <a:spLocks noGrp="1"/>
          </p:cNvSpPr>
          <p:nvPr>
            <p:ph sz="half" idx="1"/>
          </p:nvPr>
        </p:nvSpPr>
        <p:spPr>
          <a:xfrm>
            <a:off x="357158" y="1398134"/>
            <a:ext cx="8414427" cy="906395"/>
          </a:xfrm>
        </p:spPr>
        <p:txBody>
          <a:bodyPr/>
          <a:lstStyle/>
          <a:p>
            <a:pPr marL="0" indent="0">
              <a:buNone/>
            </a:pPr>
            <a:r>
              <a:rPr lang="fr-BE" dirty="0" err="1" smtClean="0"/>
              <a:t>Sponges</a:t>
            </a:r>
            <a:r>
              <a:rPr lang="fr-BE" dirty="0" smtClean="0"/>
              <a:t> </a:t>
            </a:r>
            <a:r>
              <a:rPr lang="fr-BE" dirty="0"/>
              <a:t>must </a:t>
            </a:r>
            <a:r>
              <a:rPr lang="fr-BE" dirty="0" err="1"/>
              <a:t>meet</a:t>
            </a:r>
            <a:r>
              <a:rPr lang="fr-BE" dirty="0"/>
              <a:t> </a:t>
            </a:r>
            <a:r>
              <a:rPr lang="fr-BE" dirty="0" err="1"/>
              <a:t>different</a:t>
            </a:r>
            <a:r>
              <a:rPr lang="fr-BE" dirty="0"/>
              <a:t> </a:t>
            </a:r>
            <a:r>
              <a:rPr lang="fr-BE" dirty="0" err="1"/>
              <a:t>criteria</a:t>
            </a:r>
            <a:r>
              <a:rPr lang="fr-BE" dirty="0"/>
              <a:t>:</a:t>
            </a:r>
            <a:endParaRPr lang="fr-FR" dirty="0"/>
          </a:p>
          <a:p>
            <a:pPr marL="268288" indent="-268288"/>
            <a:endParaRPr lang="fr-BE" sz="2000" dirty="0" smtClean="0"/>
          </a:p>
          <a:p>
            <a:pPr marL="0" indent="0">
              <a:buNone/>
            </a:pPr>
            <a:endParaRPr lang="fr-BE" sz="1500" dirty="0" smtClean="0"/>
          </a:p>
          <a:p>
            <a:pPr marL="274637" lvl="1" indent="0">
              <a:buNone/>
            </a:pPr>
            <a:endParaRPr lang="fr-BE" sz="1800" dirty="0" smtClean="0"/>
          </a:p>
          <a:p>
            <a:pPr marL="0" indent="0">
              <a:buNone/>
            </a:pPr>
            <a:endParaRPr lang="fr-BE" sz="2000" dirty="0" smtClean="0"/>
          </a:p>
        </p:txBody>
      </p:sp>
      <p:sp>
        <p:nvSpPr>
          <p:cNvPr id="7" name="Rectangle 6"/>
          <p:cNvSpPr/>
          <p:nvPr/>
        </p:nvSpPr>
        <p:spPr>
          <a:xfrm>
            <a:off x="56219" y="1343185"/>
            <a:ext cx="9043632" cy="215246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15" name="Espace réservé du contenu 2"/>
          <p:cNvSpPr txBox="1">
            <a:spLocks/>
          </p:cNvSpPr>
          <p:nvPr/>
        </p:nvSpPr>
        <p:spPr bwMode="auto">
          <a:xfrm>
            <a:off x="373423" y="1600376"/>
            <a:ext cx="8515973" cy="144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563" indent="-182563" algn="l" rtl="0" eaLnBrk="1" fontAlgn="base" hangingPunct="1">
              <a:spcBef>
                <a:spcPct val="20000"/>
              </a:spcBef>
              <a:spcAft>
                <a:spcPct val="0"/>
              </a:spcAft>
              <a:buClr>
                <a:schemeClr val="accent4"/>
              </a:buClr>
              <a:buSzPct val="70000"/>
              <a:buFontTx/>
              <a:buChar char="▲"/>
              <a:defRPr sz="2000" kern="1200">
                <a:solidFill>
                  <a:schemeClr val="tx2"/>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4"/>
              </a:buClr>
              <a:buSzPct val="70000"/>
              <a:buFontTx/>
              <a:buChar char="▲"/>
              <a:defRPr sz="1800" kern="1200">
                <a:solidFill>
                  <a:schemeClr val="tx2"/>
                </a:solidFill>
                <a:latin typeface="+mn-lt"/>
                <a:ea typeface="ＭＳ Ｐゴシック" charset="0"/>
                <a:cs typeface="+mn-cs"/>
              </a:defRPr>
            </a:lvl2pPr>
            <a:lvl3pPr marL="730250" indent="-182563" algn="l" rtl="0" eaLnBrk="1" fontAlgn="base" hangingPunct="1">
              <a:spcBef>
                <a:spcPct val="20000"/>
              </a:spcBef>
              <a:spcAft>
                <a:spcPct val="0"/>
              </a:spcAft>
              <a:buClr>
                <a:schemeClr val="accent4"/>
              </a:buClr>
              <a:buSzPct val="70000"/>
              <a:buFontTx/>
              <a:buChar char="▲"/>
              <a:defRPr sz="1600" kern="1200">
                <a:solidFill>
                  <a:schemeClr val="tx2"/>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4"/>
              </a:buClr>
              <a:buSzPct val="70000"/>
              <a:buFontTx/>
              <a:buChar char="▲"/>
              <a:defRPr sz="1400" kern="1200">
                <a:solidFill>
                  <a:schemeClr val="tx2"/>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4"/>
              </a:buClr>
              <a:buSzPct val="70000"/>
              <a:buFontTx/>
              <a:buChar char="▲"/>
              <a:defRPr sz="1200" kern="1200">
                <a:solidFill>
                  <a:schemeClr val="tx2"/>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fr-BE" dirty="0"/>
              <a:t> </a:t>
            </a:r>
            <a:r>
              <a:rPr lang="fr-BE" dirty="0" smtClean="0"/>
              <a:t>Formulation </a:t>
            </a:r>
            <a:r>
              <a:rPr lang="fr-BE" dirty="0"/>
              <a:t>of </a:t>
            </a:r>
            <a:r>
              <a:rPr lang="fr-BE" dirty="0" err="1"/>
              <a:t>cellulosic</a:t>
            </a:r>
            <a:r>
              <a:rPr lang="fr-BE" dirty="0"/>
              <a:t> </a:t>
            </a:r>
            <a:r>
              <a:rPr lang="fr-BE" dirty="0" err="1"/>
              <a:t>derivatives</a:t>
            </a:r>
            <a:r>
              <a:rPr lang="fr-BE" dirty="0"/>
              <a:t> </a:t>
            </a:r>
            <a:r>
              <a:rPr lang="fr-BE" dirty="0" err="1"/>
              <a:t>lyophilized</a:t>
            </a:r>
            <a:r>
              <a:rPr lang="fr-BE" dirty="0"/>
              <a:t> </a:t>
            </a:r>
            <a:r>
              <a:rPr lang="fr-BE" dirty="0" err="1" smtClean="0"/>
              <a:t>sponges</a:t>
            </a:r>
            <a:r>
              <a:rPr lang="fr-BE" dirty="0" smtClean="0"/>
              <a:t/>
            </a:r>
            <a:br>
              <a:rPr lang="fr-BE" dirty="0" smtClean="0"/>
            </a:br>
            <a:endParaRPr lang="fr-BE" dirty="0" smtClean="0"/>
          </a:p>
          <a:p>
            <a:r>
              <a:rPr lang="fr-BE" sz="1800" dirty="0"/>
              <a:t> </a:t>
            </a:r>
            <a:r>
              <a:rPr lang="fr-BE" sz="1800" dirty="0" err="1" smtClean="0"/>
              <a:t>Characterization</a:t>
            </a:r>
            <a:r>
              <a:rPr lang="fr-BE" sz="1800" dirty="0" smtClean="0"/>
              <a:t> </a:t>
            </a:r>
            <a:r>
              <a:rPr lang="fr-BE" sz="1800" dirty="0"/>
              <a:t>of </a:t>
            </a:r>
            <a:r>
              <a:rPr lang="fr-BE" sz="1800" dirty="0" err="1"/>
              <a:t>their</a:t>
            </a:r>
            <a:r>
              <a:rPr lang="fr-BE" sz="1800" dirty="0"/>
              <a:t> microstructure, </a:t>
            </a:r>
            <a:r>
              <a:rPr lang="fr-BE" sz="1800" dirty="0" err="1"/>
              <a:t>mucoadhesion</a:t>
            </a:r>
            <a:r>
              <a:rPr lang="fr-BE" sz="1800" dirty="0"/>
              <a:t>, </a:t>
            </a:r>
            <a:r>
              <a:rPr lang="fr-BE" sz="1800" dirty="0" err="1"/>
              <a:t>rehydration</a:t>
            </a:r>
            <a:r>
              <a:rPr lang="fr-BE" sz="1800" dirty="0"/>
              <a:t> </a:t>
            </a:r>
            <a:r>
              <a:rPr lang="fr-BE" sz="1800" dirty="0" err="1"/>
              <a:t>ability</a:t>
            </a:r>
            <a:r>
              <a:rPr lang="fr-BE" sz="1800" dirty="0"/>
              <a:t> and  </a:t>
            </a:r>
            <a:r>
              <a:rPr lang="fr-BE" sz="1800" dirty="0" err="1"/>
              <a:t>stability</a:t>
            </a:r>
            <a:r>
              <a:rPr lang="fr-BE" sz="1800" dirty="0"/>
              <a:t> </a:t>
            </a:r>
          </a:p>
          <a:p>
            <a:pPr marL="0" indent="0">
              <a:buFontTx/>
              <a:buNone/>
            </a:pPr>
            <a:r>
              <a:rPr lang="fr-BE" sz="1800" dirty="0" smtClean="0"/>
              <a:t/>
            </a:r>
            <a:br>
              <a:rPr lang="fr-BE" sz="1800" dirty="0" smtClean="0"/>
            </a:br>
            <a:r>
              <a:rPr lang="fr-BE" sz="1800" dirty="0" smtClean="0"/>
              <a:t>         </a:t>
            </a:r>
            <a:endParaRPr lang="fr-BE" dirty="0" smtClean="0"/>
          </a:p>
        </p:txBody>
      </p:sp>
    </p:spTree>
    <p:extLst>
      <p:ext uri="{BB962C8B-B14F-4D97-AF65-F5344CB8AC3E}">
        <p14:creationId xmlns:p14="http://schemas.microsoft.com/office/powerpoint/2010/main" val="310803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7"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295900" y="3889891"/>
            <a:ext cx="3762375" cy="523220"/>
          </a:xfrm>
          <a:prstGeom prst="rect">
            <a:avLst/>
          </a:prstGeom>
          <a:noFill/>
        </p:spPr>
        <p:txBody>
          <a:bodyPr wrap="square" rtlCol="0">
            <a:spAutoFit/>
          </a:bodyPr>
          <a:lstStyle/>
          <a:p>
            <a:r>
              <a:rPr lang="fr-BE" sz="2800" dirty="0" smtClean="0">
                <a:latin typeface="+mn-lt"/>
              </a:rPr>
              <a:t>RESULTS</a:t>
            </a:r>
            <a:endParaRPr lang="fr-FR" sz="2800" dirty="0">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1. PREPARATION</a:t>
            </a:r>
            <a:endParaRPr lang="fr-FR" dirty="0"/>
          </a:p>
        </p:txBody>
      </p:sp>
      <p:sp>
        <p:nvSpPr>
          <p:cNvPr id="7" name="Espace réservé du numéro de diapositive 6"/>
          <p:cNvSpPr>
            <a:spLocks noGrp="1"/>
          </p:cNvSpPr>
          <p:nvPr>
            <p:ph type="sldNum" sz="quarter" idx="10"/>
          </p:nvPr>
        </p:nvSpPr>
        <p:spPr/>
        <p:txBody>
          <a:bodyPr/>
          <a:lstStyle/>
          <a:p>
            <a:fld id="{B32B2178-8F0E-445F-910C-776E3AC49E6D}" type="slidenum">
              <a:rPr lang="fr-FR" smtClean="0"/>
              <a:pPr/>
              <a:t>9</a:t>
            </a:fld>
            <a:endParaRPr lang="fr-FR"/>
          </a:p>
        </p:txBody>
      </p:sp>
      <p:sp>
        <p:nvSpPr>
          <p:cNvPr id="9" name="ZoneTexte 8"/>
          <p:cNvSpPr txBox="1"/>
          <p:nvPr/>
        </p:nvSpPr>
        <p:spPr>
          <a:xfrm>
            <a:off x="194553" y="1307862"/>
            <a:ext cx="8664369" cy="4585871"/>
          </a:xfrm>
          <a:prstGeom prst="rect">
            <a:avLst/>
          </a:prstGeom>
          <a:noFill/>
        </p:spPr>
        <p:txBody>
          <a:bodyPr wrap="square" rtlCol="0">
            <a:spAutoFit/>
          </a:bodyPr>
          <a:lstStyle/>
          <a:p>
            <a:pPr algn="just">
              <a:buClr>
                <a:schemeClr val="accent4"/>
              </a:buClr>
              <a:buSzPct val="70000"/>
              <a:buFontTx/>
              <a:buChar char="▲"/>
            </a:pPr>
            <a:r>
              <a:rPr lang="fr-BE" sz="2000" dirty="0" smtClean="0">
                <a:latin typeface="+mj-lt"/>
              </a:rPr>
              <a:t> </a:t>
            </a:r>
            <a:r>
              <a:rPr lang="fr-BE" sz="2000" u="sng" dirty="0" smtClean="0">
                <a:latin typeface="+mj-lt"/>
              </a:rPr>
              <a:t>Hydrogels</a:t>
            </a:r>
          </a:p>
          <a:p>
            <a:pPr algn="just">
              <a:buClr>
                <a:schemeClr val="accent4"/>
              </a:buClr>
              <a:buSzPct val="70000"/>
              <a:buFontTx/>
              <a:buChar char="▲"/>
            </a:pPr>
            <a:endParaRPr lang="fr-BE" sz="1000" dirty="0" smtClean="0">
              <a:latin typeface="+mj-lt"/>
            </a:endParaRPr>
          </a:p>
          <a:p>
            <a:pPr lvl="1" algn="just">
              <a:buClr>
                <a:schemeClr val="accent4"/>
              </a:buClr>
              <a:buSzPct val="70000"/>
              <a:buFontTx/>
              <a:buChar char="▲"/>
            </a:pPr>
            <a:r>
              <a:rPr lang="en-US" sz="1800" dirty="0" smtClean="0">
                <a:latin typeface="+mj-lt"/>
              </a:rPr>
              <a:t> Homogeneous </a:t>
            </a:r>
            <a:r>
              <a:rPr lang="en-US" sz="1800" dirty="0">
                <a:latin typeface="+mj-lt"/>
              </a:rPr>
              <a:t>aqueous dispersion </a:t>
            </a:r>
            <a:r>
              <a:rPr lang="en-US" sz="1800" dirty="0" smtClean="0">
                <a:latin typeface="+mj-lt"/>
              </a:rPr>
              <a:t>of HEC </a:t>
            </a:r>
            <a:r>
              <a:rPr lang="en-US" sz="1800" dirty="0">
                <a:latin typeface="+mj-lt"/>
              </a:rPr>
              <a:t>250M and PEG </a:t>
            </a:r>
            <a:r>
              <a:rPr lang="en-US" sz="1800" dirty="0" smtClean="0">
                <a:latin typeface="+mj-lt"/>
              </a:rPr>
              <a:t>400</a:t>
            </a:r>
          </a:p>
          <a:p>
            <a:pPr lvl="1" algn="just">
              <a:buClr>
                <a:schemeClr val="accent4"/>
              </a:buClr>
              <a:buSzPct val="70000"/>
              <a:buFontTx/>
              <a:buChar char="▲"/>
            </a:pPr>
            <a:endParaRPr lang="en-US" sz="2000" dirty="0" smtClean="0">
              <a:latin typeface="+mj-lt"/>
            </a:endParaRPr>
          </a:p>
          <a:p>
            <a:pPr lvl="1" algn="just">
              <a:buClr>
                <a:schemeClr val="accent4"/>
              </a:buClr>
              <a:buSzPct val="70000"/>
              <a:buFontTx/>
              <a:buChar char="▲"/>
            </a:pPr>
            <a:endParaRPr lang="en-US" sz="2000" dirty="0" smtClean="0">
              <a:latin typeface="+mj-lt"/>
            </a:endParaRPr>
          </a:p>
          <a:p>
            <a:pPr lvl="1" algn="just">
              <a:buClr>
                <a:schemeClr val="accent4"/>
              </a:buClr>
              <a:buSzPct val="70000"/>
              <a:buFontTx/>
              <a:buChar char="▲"/>
            </a:pPr>
            <a:endParaRPr lang="en-US" sz="2000" dirty="0">
              <a:latin typeface="+mj-lt"/>
            </a:endParaRPr>
          </a:p>
          <a:p>
            <a:pPr lvl="1" algn="just">
              <a:buClr>
                <a:schemeClr val="accent4"/>
              </a:buClr>
              <a:buSzPct val="70000"/>
              <a:buFontTx/>
              <a:buChar char="▲"/>
            </a:pPr>
            <a:endParaRPr lang="en-US" sz="2000" dirty="0" smtClean="0">
              <a:latin typeface="+mj-lt"/>
            </a:endParaRPr>
          </a:p>
          <a:p>
            <a:pPr lvl="1" algn="just">
              <a:buClr>
                <a:schemeClr val="accent4"/>
              </a:buClr>
              <a:buSzPct val="70000"/>
            </a:pPr>
            <a:endParaRPr lang="en-US" sz="2000" dirty="0" smtClean="0">
              <a:latin typeface="+mj-lt"/>
            </a:endParaRPr>
          </a:p>
          <a:p>
            <a:pPr algn="just">
              <a:buClr>
                <a:schemeClr val="accent4"/>
              </a:buClr>
              <a:buSzPct val="70000"/>
              <a:buFontTx/>
              <a:buChar char="▲"/>
            </a:pPr>
            <a:r>
              <a:rPr lang="en-US" sz="2000" dirty="0" smtClean="0">
                <a:latin typeface="+mj-lt"/>
              </a:rPr>
              <a:t> </a:t>
            </a:r>
            <a:r>
              <a:rPr lang="en-US" sz="2000" u="sng" dirty="0" smtClean="0">
                <a:latin typeface="+mj-lt"/>
              </a:rPr>
              <a:t>Sponges  </a:t>
            </a:r>
          </a:p>
          <a:p>
            <a:pPr algn="just">
              <a:buClr>
                <a:schemeClr val="accent4"/>
              </a:buClr>
              <a:buSzPct val="70000"/>
            </a:pPr>
            <a:endParaRPr lang="en-US" sz="1000" u="sng" dirty="0" smtClean="0">
              <a:latin typeface="+mj-lt"/>
            </a:endParaRPr>
          </a:p>
          <a:p>
            <a:pPr lvl="1" algn="just">
              <a:buClr>
                <a:schemeClr val="accent4"/>
              </a:buClr>
              <a:buSzPct val="70000"/>
              <a:buFontTx/>
              <a:buChar char="▲"/>
            </a:pPr>
            <a:r>
              <a:rPr lang="en-US" sz="1800" dirty="0" smtClean="0">
                <a:latin typeface="+mj-lt"/>
              </a:rPr>
              <a:t> 3 different freezing conditions </a:t>
            </a:r>
            <a:endParaRPr lang="en-US" sz="1800" dirty="0">
              <a:latin typeface="+mj-lt"/>
            </a:endParaRPr>
          </a:p>
          <a:p>
            <a:pPr algn="just">
              <a:buClr>
                <a:schemeClr val="accent4"/>
              </a:buClr>
              <a:buSzPct val="70000"/>
              <a:buFontTx/>
              <a:buChar char="▲"/>
            </a:pPr>
            <a:endParaRPr lang="fr-BE" sz="2000" dirty="0" smtClean="0">
              <a:latin typeface="+mj-lt"/>
            </a:endParaRPr>
          </a:p>
          <a:p>
            <a:pPr algn="just">
              <a:buClr>
                <a:schemeClr val="accent4"/>
              </a:buClr>
              <a:buSzPct val="70000"/>
              <a:buFontTx/>
              <a:buChar char="▲"/>
            </a:pPr>
            <a:endParaRPr lang="fr-BE" sz="2000" dirty="0">
              <a:latin typeface="+mj-lt"/>
            </a:endParaRPr>
          </a:p>
          <a:p>
            <a:pPr algn="just"/>
            <a:endParaRPr lang="fr-BE" sz="2200" dirty="0" smtClean="0">
              <a:latin typeface="+mj-lt"/>
            </a:endParaRPr>
          </a:p>
          <a:p>
            <a:endParaRPr lang="fr-FR" dirty="0">
              <a:latin typeface="+mj-lt"/>
            </a:endParaRPr>
          </a:p>
        </p:txBody>
      </p:sp>
      <p:graphicFrame>
        <p:nvGraphicFramePr>
          <p:cNvPr id="4" name="Tableau 3"/>
          <p:cNvGraphicFramePr>
            <a:graphicFrameLocks noGrp="1"/>
          </p:cNvGraphicFramePr>
          <p:nvPr>
            <p:extLst>
              <p:ext uri="{D42A27DB-BD31-4B8C-83A1-F6EECF244321}">
                <p14:modId xmlns:p14="http://schemas.microsoft.com/office/powerpoint/2010/main" val="639808341"/>
              </p:ext>
            </p:extLst>
          </p:nvPr>
        </p:nvGraphicFramePr>
        <p:xfrm>
          <a:off x="1606700" y="2263722"/>
          <a:ext cx="2791256" cy="978196"/>
        </p:xfrm>
        <a:graphic>
          <a:graphicData uri="http://schemas.openxmlformats.org/drawingml/2006/table">
            <a:tbl>
              <a:tblPr firstRow="1" firstCol="1" bandRow="1" bandCol="1"/>
              <a:tblGrid>
                <a:gridCol w="511020"/>
                <a:gridCol w="1140118"/>
                <a:gridCol w="1140118"/>
              </a:tblGrid>
              <a:tr h="244549">
                <a:tc>
                  <a:txBody>
                    <a:bodyPr/>
                    <a:lstStyle/>
                    <a:p>
                      <a:pPr algn="ctr">
                        <a:lnSpc>
                          <a:spcPct val="115000"/>
                        </a:lnSpc>
                        <a:spcAft>
                          <a:spcPts val="0"/>
                        </a:spcAft>
                      </a:pPr>
                      <a:r>
                        <a:rPr lang="en-US" sz="1200" dirty="0">
                          <a:solidFill>
                            <a:srgbClr val="000000"/>
                          </a:solidFill>
                          <a:effectLst/>
                          <a:latin typeface="Calibri"/>
                          <a:ea typeface="Calibri"/>
                          <a:cs typeface="Arial"/>
                        </a:rPr>
                        <a:t> </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dirty="0">
                          <a:effectLst/>
                          <a:latin typeface="Calibri"/>
                          <a:ea typeface="Calibri"/>
                          <a:cs typeface="Arial"/>
                        </a:rPr>
                        <a:t>HEC 250M (mg)</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dirty="0">
                          <a:effectLst/>
                          <a:latin typeface="Calibri"/>
                          <a:ea typeface="Calibri"/>
                          <a:cs typeface="Arial"/>
                        </a:rPr>
                        <a:t>PEG 400 (mg)</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549">
                <a:tc>
                  <a:txBody>
                    <a:bodyPr/>
                    <a:lstStyle/>
                    <a:p>
                      <a:pPr algn="ctr">
                        <a:lnSpc>
                          <a:spcPct val="115000"/>
                        </a:lnSpc>
                        <a:spcAft>
                          <a:spcPts val="0"/>
                        </a:spcAft>
                      </a:pPr>
                      <a:r>
                        <a:rPr lang="en-US" sz="1200" b="1">
                          <a:solidFill>
                            <a:srgbClr val="000000"/>
                          </a:solidFill>
                          <a:effectLst/>
                          <a:latin typeface="Calibri"/>
                          <a:ea typeface="Calibri"/>
                          <a:cs typeface="Arial"/>
                        </a:rPr>
                        <a:t>A</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effectLst/>
                          <a:latin typeface="Calibri"/>
                          <a:ea typeface="Calibri"/>
                          <a:cs typeface="Arial"/>
                        </a:rPr>
                        <a:t>100</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effectLst/>
                          <a:latin typeface="Calibri"/>
                          <a:ea typeface="Calibri"/>
                          <a:cs typeface="Arial"/>
                        </a:rPr>
                        <a:t>25</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549">
                <a:tc>
                  <a:txBody>
                    <a:bodyPr/>
                    <a:lstStyle/>
                    <a:p>
                      <a:pPr algn="ctr">
                        <a:lnSpc>
                          <a:spcPct val="115000"/>
                        </a:lnSpc>
                        <a:spcAft>
                          <a:spcPts val="0"/>
                        </a:spcAft>
                      </a:pPr>
                      <a:r>
                        <a:rPr lang="en-US" sz="1200" b="1" dirty="0">
                          <a:solidFill>
                            <a:srgbClr val="000000"/>
                          </a:solidFill>
                          <a:effectLst/>
                          <a:latin typeface="Calibri"/>
                          <a:ea typeface="Calibri"/>
                          <a:cs typeface="Arial"/>
                        </a:rPr>
                        <a:t>B</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effectLst/>
                          <a:latin typeface="Calibri"/>
                          <a:ea typeface="Calibri"/>
                          <a:cs typeface="Arial"/>
                        </a:rPr>
                        <a:t>200</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effectLst/>
                          <a:latin typeface="Calibri"/>
                          <a:ea typeface="Calibri"/>
                          <a:cs typeface="Arial"/>
                        </a:rPr>
                        <a:t>25</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549">
                <a:tc>
                  <a:txBody>
                    <a:bodyPr/>
                    <a:lstStyle/>
                    <a:p>
                      <a:pPr algn="ctr">
                        <a:lnSpc>
                          <a:spcPct val="115000"/>
                        </a:lnSpc>
                        <a:spcAft>
                          <a:spcPts val="0"/>
                        </a:spcAft>
                      </a:pPr>
                      <a:r>
                        <a:rPr lang="en-US" sz="1200" b="1">
                          <a:solidFill>
                            <a:srgbClr val="000000"/>
                          </a:solidFill>
                          <a:effectLst/>
                          <a:latin typeface="Calibri"/>
                          <a:ea typeface="Calibri"/>
                          <a:cs typeface="Arial"/>
                        </a:rPr>
                        <a:t>C</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effectLst/>
                          <a:latin typeface="Calibri"/>
                          <a:ea typeface="Calibri"/>
                          <a:cs typeface="Arial"/>
                        </a:rPr>
                        <a:t>200</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effectLst/>
                          <a:latin typeface="Calibri"/>
                          <a:ea typeface="Calibri"/>
                          <a:cs typeface="Arial"/>
                        </a:rPr>
                        <a:t>50</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2620375015"/>
              </p:ext>
            </p:extLst>
          </p:nvPr>
        </p:nvGraphicFramePr>
        <p:xfrm>
          <a:off x="968485" y="4411419"/>
          <a:ext cx="4067687" cy="2476024"/>
        </p:xfrm>
        <a:graphic>
          <a:graphicData uri="http://schemas.openxmlformats.org/drawingml/2006/table">
            <a:tbl>
              <a:tblPr firstRow="1" firstCol="1" bandRow="1"/>
              <a:tblGrid>
                <a:gridCol w="191666"/>
                <a:gridCol w="1062795"/>
                <a:gridCol w="938348"/>
                <a:gridCol w="937439"/>
                <a:gridCol w="937439"/>
              </a:tblGrid>
              <a:tr h="242243">
                <a:tc>
                  <a:txBody>
                    <a:bodyPr/>
                    <a:lstStyle/>
                    <a:p>
                      <a:endParaRPr lang="fr-BE" sz="1100" dirty="0">
                        <a:effectLst/>
                        <a:latin typeface="Calibri"/>
                      </a:endParaRPr>
                    </a:p>
                  </a:txBody>
                  <a:tcPr marL="44450" marR="44450" marT="0" marB="0" anchor="b">
                    <a:lnL>
                      <a:noFill/>
                    </a:lnL>
                    <a:lnR>
                      <a:noFill/>
                    </a:lnR>
                    <a:lnT>
                      <a:noFill/>
                    </a:lnT>
                    <a:lnB>
                      <a:noFill/>
                    </a:lnB>
                  </a:tcPr>
                </a:tc>
                <a:tc>
                  <a:txBody>
                    <a:bodyPr/>
                    <a:lstStyle/>
                    <a:p>
                      <a:pPr>
                        <a:lnSpc>
                          <a:spcPct val="115000"/>
                        </a:lnSpc>
                        <a:spcAft>
                          <a:spcPts val="0"/>
                        </a:spcAft>
                      </a:pPr>
                      <a:r>
                        <a:rPr lang="en-US" sz="1200" b="1" dirty="0">
                          <a:solidFill>
                            <a:srgbClr val="000000"/>
                          </a:solidFill>
                          <a:effectLst/>
                          <a:latin typeface="Calibri"/>
                          <a:ea typeface="Times New Roman"/>
                          <a:cs typeface="Times New Roman"/>
                        </a:rPr>
                        <a:t>Free</a:t>
                      </a:r>
                      <a:r>
                        <a:rPr lang="fr-BE" sz="1200" b="1" dirty="0" err="1">
                          <a:solidFill>
                            <a:srgbClr val="000000"/>
                          </a:solidFill>
                          <a:effectLst/>
                          <a:latin typeface="Calibri"/>
                          <a:ea typeface="Times New Roman"/>
                          <a:cs typeface="Times New Roman"/>
                        </a:rPr>
                        <a:t>zing</a:t>
                      </a:r>
                      <a:r>
                        <a:rPr lang="fr-BE" sz="1200" b="1" dirty="0">
                          <a:solidFill>
                            <a:srgbClr val="000000"/>
                          </a:solidFill>
                          <a:effectLst/>
                          <a:latin typeface="Calibri"/>
                          <a:ea typeface="Times New Roman"/>
                          <a:cs typeface="Times New Roman"/>
                        </a:rPr>
                        <a:t> </a:t>
                      </a:r>
                      <a:r>
                        <a:rPr lang="fr-BE" sz="1200" b="1" dirty="0" err="1">
                          <a:solidFill>
                            <a:srgbClr val="000000"/>
                          </a:solidFill>
                          <a:effectLst/>
                          <a:latin typeface="Calibri"/>
                          <a:ea typeface="Times New Roman"/>
                          <a:cs typeface="Times New Roman"/>
                        </a:rPr>
                        <a:t>step</a:t>
                      </a:r>
                      <a:endParaRPr lang="fr-BE" sz="1200" dirty="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fr-BE" sz="1200" dirty="0">
                        <a:effectLst/>
                        <a:latin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fr-BE" sz="1200" dirty="0">
                        <a:effectLst/>
                        <a:latin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fr-BE" sz="1200">
                        <a:effectLst/>
                        <a:latin typeface="Calibri"/>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02603">
                <a:tc>
                  <a:txBody>
                    <a:bodyPr/>
                    <a:lstStyle/>
                    <a:p>
                      <a:pPr algn="ctr">
                        <a:lnSpc>
                          <a:spcPct val="115000"/>
                        </a:lnSpc>
                        <a:spcAft>
                          <a:spcPts val="0"/>
                        </a:spcAft>
                      </a:pPr>
                      <a:r>
                        <a:rPr lang="fr-BE" sz="800" b="1">
                          <a:solidFill>
                            <a:srgbClr val="000000"/>
                          </a:solidFill>
                          <a:effectLst/>
                          <a:latin typeface="Calibri"/>
                          <a:ea typeface="Times New Roman"/>
                          <a:cs typeface="Times New Roman"/>
                        </a:rPr>
                        <a:t> </a:t>
                      </a:r>
                      <a:endParaRPr lang="fr-BE" sz="1100">
                        <a:effectLst/>
                        <a:latin typeface="Calibri"/>
                        <a:ea typeface="Calibri"/>
                        <a:cs typeface="Times New Roman"/>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BE" sz="1200" b="1" dirty="0">
                          <a:solidFill>
                            <a:srgbClr val="105045"/>
                          </a:solidFill>
                          <a:effectLst/>
                          <a:latin typeface="Calibri"/>
                          <a:ea typeface="Times New Roman"/>
                          <a:cs typeface="Times New Roman"/>
                        </a:rPr>
                        <a:t>Cycle 1</a:t>
                      </a:r>
                      <a:endParaRPr lang="fr-BE" sz="1200" dirty="0">
                        <a:solidFill>
                          <a:srgbClr val="105045"/>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b="1" dirty="0">
                          <a:solidFill>
                            <a:srgbClr val="105045"/>
                          </a:solidFill>
                          <a:effectLst/>
                          <a:latin typeface="Calibri"/>
                          <a:ea typeface="Times New Roman"/>
                          <a:cs typeface="Times New Roman"/>
                        </a:rPr>
                        <a:t>Cycle 2</a:t>
                      </a:r>
                      <a:endParaRPr lang="fr-BE" sz="1200" dirty="0">
                        <a:solidFill>
                          <a:srgbClr val="105045"/>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b="1" dirty="0">
                          <a:solidFill>
                            <a:srgbClr val="105045"/>
                          </a:solidFill>
                          <a:effectLst/>
                          <a:latin typeface="Calibri"/>
                          <a:ea typeface="Times New Roman"/>
                          <a:cs typeface="Times New Roman"/>
                        </a:rPr>
                        <a:t>Cycle 3</a:t>
                      </a:r>
                      <a:endParaRPr lang="fr-BE" sz="1200" dirty="0">
                        <a:solidFill>
                          <a:srgbClr val="105045"/>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b="1" dirty="0">
                          <a:solidFill>
                            <a:srgbClr val="000000"/>
                          </a:solidFill>
                          <a:effectLst/>
                          <a:latin typeface="Calibri"/>
                          <a:ea typeface="Times New Roman"/>
                          <a:cs typeface="Times New Roman"/>
                        </a:rPr>
                        <a:t>Duration</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603">
                <a:tc>
                  <a:txBody>
                    <a:bodyPr/>
                    <a:lstStyle/>
                    <a:p>
                      <a:pPr algn="ctr">
                        <a:lnSpc>
                          <a:spcPct val="115000"/>
                        </a:lnSpc>
                        <a:spcAft>
                          <a:spcPts val="0"/>
                        </a:spcAft>
                      </a:pPr>
                      <a:r>
                        <a:rPr lang="fr-BE" sz="800" b="1">
                          <a:solidFill>
                            <a:srgbClr val="000000"/>
                          </a:solidFill>
                          <a:effectLst/>
                          <a:latin typeface="Calibri"/>
                          <a:ea typeface="Times New Roman"/>
                          <a:cs typeface="Times New Roman"/>
                        </a:rPr>
                        <a:t> </a:t>
                      </a:r>
                      <a:endParaRPr lang="fr-BE" sz="1100">
                        <a:effectLst/>
                        <a:latin typeface="Calibri"/>
                        <a:ea typeface="Calibri"/>
                        <a:cs typeface="Times New Roman"/>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BE" sz="1200">
                          <a:solidFill>
                            <a:srgbClr val="000000"/>
                          </a:solidFill>
                          <a:effectLst/>
                          <a:latin typeface="Calibri"/>
                          <a:ea typeface="Times New Roman"/>
                          <a:cs typeface="Times New Roman"/>
                        </a:rPr>
                        <a:t>-15°C</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-25°C</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-35°C</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3h30</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2243">
                <a:tc>
                  <a:txBody>
                    <a:bodyPr/>
                    <a:lstStyle/>
                    <a:p>
                      <a:endParaRPr lang="fr-BE" sz="1100">
                        <a:effectLst/>
                        <a:latin typeface="Calibri"/>
                      </a:endParaRPr>
                    </a:p>
                  </a:txBody>
                  <a:tcPr marL="44450" marR="44450" marT="0" marB="0" anchor="b">
                    <a:lnL>
                      <a:noFill/>
                    </a:lnL>
                    <a:lnR>
                      <a:noFill/>
                    </a:lnR>
                    <a:lnT>
                      <a:noFill/>
                    </a:lnT>
                    <a:lnB>
                      <a:noFill/>
                    </a:lnB>
                  </a:tcPr>
                </a:tc>
                <a:tc gridSpan="2">
                  <a:txBody>
                    <a:bodyPr/>
                    <a:lstStyle/>
                    <a:p>
                      <a:pPr>
                        <a:lnSpc>
                          <a:spcPct val="115000"/>
                        </a:lnSpc>
                        <a:spcAft>
                          <a:spcPts val="0"/>
                        </a:spcAft>
                      </a:pPr>
                      <a:r>
                        <a:rPr lang="fr-BE" sz="1200" b="1" dirty="0" err="1">
                          <a:solidFill>
                            <a:srgbClr val="000000"/>
                          </a:solidFill>
                          <a:effectLst/>
                          <a:latin typeface="Calibri"/>
                          <a:ea typeface="Times New Roman"/>
                          <a:cs typeface="Times New Roman"/>
                        </a:rPr>
                        <a:t>Primary</a:t>
                      </a:r>
                      <a:r>
                        <a:rPr lang="fr-BE" sz="1200" b="1" dirty="0">
                          <a:solidFill>
                            <a:srgbClr val="000000"/>
                          </a:solidFill>
                          <a:effectLst/>
                          <a:latin typeface="Calibri"/>
                          <a:ea typeface="Times New Roman"/>
                          <a:cs typeface="Times New Roman"/>
                        </a:rPr>
                        <a:t> </a:t>
                      </a:r>
                      <a:r>
                        <a:rPr lang="fr-BE" sz="1200" b="1" dirty="0" err="1">
                          <a:solidFill>
                            <a:srgbClr val="000000"/>
                          </a:solidFill>
                          <a:effectLst/>
                          <a:latin typeface="Calibri"/>
                          <a:ea typeface="Times New Roman"/>
                          <a:cs typeface="Times New Roman"/>
                        </a:rPr>
                        <a:t>drying</a:t>
                      </a:r>
                      <a:r>
                        <a:rPr lang="fr-BE" sz="1200" b="1" dirty="0">
                          <a:solidFill>
                            <a:srgbClr val="000000"/>
                          </a:solidFill>
                          <a:effectLst/>
                          <a:latin typeface="Calibri"/>
                          <a:ea typeface="Times New Roman"/>
                          <a:cs typeface="Times New Roman"/>
                        </a:rPr>
                        <a:t> </a:t>
                      </a:r>
                      <a:r>
                        <a:rPr lang="fr-BE" sz="1200" b="1" dirty="0" err="1">
                          <a:solidFill>
                            <a:srgbClr val="000000"/>
                          </a:solidFill>
                          <a:effectLst/>
                          <a:latin typeface="Calibri"/>
                          <a:ea typeface="Times New Roman"/>
                          <a:cs typeface="Times New Roman"/>
                        </a:rPr>
                        <a:t>step</a:t>
                      </a:r>
                      <a:endParaRPr lang="fr-BE" sz="12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endParaRPr lang="fr-BE" sz="1200">
                        <a:effectLst/>
                        <a:latin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BE" sz="1200">
                        <a:effectLst/>
                        <a:latin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603">
                <a:tc>
                  <a:txBody>
                    <a:bodyPr/>
                    <a:lstStyle/>
                    <a:p>
                      <a:pPr algn="ctr">
                        <a:lnSpc>
                          <a:spcPct val="115000"/>
                        </a:lnSpc>
                        <a:spcAft>
                          <a:spcPts val="0"/>
                        </a:spcAft>
                      </a:pPr>
                      <a:r>
                        <a:rPr lang="fr-BE" sz="800" b="1">
                          <a:solidFill>
                            <a:srgbClr val="000000"/>
                          </a:solidFill>
                          <a:effectLst/>
                          <a:latin typeface="Calibri"/>
                          <a:ea typeface="Times New Roman"/>
                          <a:cs typeface="Times New Roman"/>
                        </a:rPr>
                        <a:t> </a:t>
                      </a:r>
                      <a:endParaRPr lang="fr-BE" sz="1100">
                        <a:effectLst/>
                        <a:latin typeface="Calibri"/>
                        <a:ea typeface="Calibri"/>
                        <a:cs typeface="Times New Roman"/>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a:lnSpc>
                          <a:spcPct val="115000"/>
                        </a:lnSpc>
                        <a:spcAft>
                          <a:spcPts val="0"/>
                        </a:spcAft>
                      </a:pPr>
                      <a:r>
                        <a:rPr lang="fr-BE" sz="1200" b="1" dirty="0" err="1">
                          <a:solidFill>
                            <a:srgbClr val="000000"/>
                          </a:solidFill>
                          <a:effectLst/>
                          <a:latin typeface="Calibri"/>
                          <a:ea typeface="Times New Roman"/>
                          <a:cs typeface="Times New Roman"/>
                        </a:rPr>
                        <a:t>Temperature</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15000"/>
                        </a:lnSpc>
                        <a:spcAft>
                          <a:spcPts val="0"/>
                        </a:spcAft>
                      </a:pPr>
                      <a:r>
                        <a:rPr lang="fr-BE" sz="1200" b="1">
                          <a:solidFill>
                            <a:srgbClr val="000000"/>
                          </a:solidFill>
                          <a:effectLst/>
                          <a:latin typeface="Calibri"/>
                          <a:ea typeface="Times New Roman"/>
                          <a:cs typeface="Times New Roman"/>
                        </a:rPr>
                        <a:t>Pressure</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b="1">
                          <a:solidFill>
                            <a:srgbClr val="000000"/>
                          </a:solidFill>
                          <a:effectLst/>
                          <a:latin typeface="Calibri"/>
                          <a:ea typeface="Times New Roman"/>
                          <a:cs typeface="Times New Roman"/>
                        </a:rPr>
                        <a:t>Duration</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603">
                <a:tc>
                  <a:txBody>
                    <a:bodyPr/>
                    <a:lstStyle/>
                    <a:p>
                      <a:pPr algn="ctr">
                        <a:lnSpc>
                          <a:spcPct val="115000"/>
                        </a:lnSpc>
                        <a:spcAft>
                          <a:spcPts val="0"/>
                        </a:spcAft>
                      </a:pPr>
                      <a:r>
                        <a:rPr lang="fr-BE" sz="800" b="1">
                          <a:solidFill>
                            <a:srgbClr val="000000"/>
                          </a:solidFill>
                          <a:effectLst/>
                          <a:latin typeface="Calibri"/>
                          <a:ea typeface="Times New Roman"/>
                          <a:cs typeface="Times New Roman"/>
                        </a:rPr>
                        <a:t> </a:t>
                      </a:r>
                      <a:endParaRPr lang="fr-BE" sz="1100">
                        <a:effectLst/>
                        <a:latin typeface="Calibri"/>
                        <a:ea typeface="Calibri"/>
                        <a:cs typeface="Times New Roman"/>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a:lnSpc>
                          <a:spcPct val="115000"/>
                        </a:lnSpc>
                        <a:spcAft>
                          <a:spcPts val="0"/>
                        </a:spcAft>
                      </a:pPr>
                      <a:r>
                        <a:rPr lang="fr-BE" sz="1200" dirty="0">
                          <a:solidFill>
                            <a:srgbClr val="000000"/>
                          </a:solidFill>
                          <a:effectLst/>
                          <a:latin typeface="Calibri"/>
                          <a:ea typeface="Times New Roman"/>
                          <a:cs typeface="Times New Roman"/>
                        </a:rPr>
                        <a:t>-15°C</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0.8 bar</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a:solidFill>
                            <a:srgbClr val="000000"/>
                          </a:solidFill>
                          <a:effectLst/>
                          <a:latin typeface="Calibri"/>
                          <a:ea typeface="Times New Roman"/>
                          <a:cs typeface="Times New Roman"/>
                        </a:rPr>
                        <a:t>3h00</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603">
                <a:tc>
                  <a:txBody>
                    <a:bodyPr/>
                    <a:lstStyle/>
                    <a:p>
                      <a:pPr algn="ctr">
                        <a:lnSpc>
                          <a:spcPct val="115000"/>
                        </a:lnSpc>
                        <a:spcAft>
                          <a:spcPts val="0"/>
                        </a:spcAft>
                      </a:pPr>
                      <a:r>
                        <a:rPr lang="fr-BE" sz="800" b="1">
                          <a:solidFill>
                            <a:srgbClr val="000000"/>
                          </a:solidFill>
                          <a:effectLst/>
                          <a:latin typeface="Calibri"/>
                          <a:ea typeface="Times New Roman"/>
                          <a:cs typeface="Times New Roman"/>
                        </a:rPr>
                        <a:t> </a:t>
                      </a:r>
                      <a:endParaRPr lang="fr-BE" sz="1100">
                        <a:effectLst/>
                        <a:latin typeface="Calibri"/>
                        <a:ea typeface="Calibri"/>
                        <a:cs typeface="Times New Roman"/>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a:lnSpc>
                          <a:spcPct val="115000"/>
                        </a:lnSpc>
                        <a:spcAft>
                          <a:spcPts val="0"/>
                        </a:spcAft>
                      </a:pPr>
                      <a:r>
                        <a:rPr lang="fr-BE" sz="1200" dirty="0">
                          <a:solidFill>
                            <a:srgbClr val="000000"/>
                          </a:solidFill>
                          <a:effectLst/>
                          <a:latin typeface="Calibri"/>
                          <a:ea typeface="Times New Roman"/>
                          <a:cs typeface="Times New Roman"/>
                        </a:rPr>
                        <a:t>-10°C</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0.1 bar</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a:solidFill>
                            <a:srgbClr val="000000"/>
                          </a:solidFill>
                          <a:effectLst/>
                          <a:latin typeface="Calibri"/>
                          <a:ea typeface="Times New Roman"/>
                          <a:cs typeface="Times New Roman"/>
                        </a:rPr>
                        <a:t>12h00</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2243">
                <a:tc>
                  <a:txBody>
                    <a:bodyPr/>
                    <a:lstStyle/>
                    <a:p>
                      <a:endParaRPr lang="fr-BE" sz="1100">
                        <a:effectLst/>
                        <a:latin typeface="Calibri"/>
                      </a:endParaRPr>
                    </a:p>
                  </a:txBody>
                  <a:tcPr marL="44450" marR="44450" marT="0" marB="0" anchor="b">
                    <a:lnL>
                      <a:noFill/>
                    </a:lnL>
                    <a:lnR>
                      <a:noFill/>
                    </a:lnR>
                    <a:lnT>
                      <a:noFill/>
                    </a:lnT>
                    <a:lnB>
                      <a:noFill/>
                    </a:lnB>
                  </a:tcPr>
                </a:tc>
                <a:tc gridSpan="2">
                  <a:txBody>
                    <a:bodyPr/>
                    <a:lstStyle/>
                    <a:p>
                      <a:pPr>
                        <a:lnSpc>
                          <a:spcPct val="115000"/>
                        </a:lnSpc>
                        <a:spcAft>
                          <a:spcPts val="0"/>
                        </a:spcAft>
                      </a:pPr>
                      <a:r>
                        <a:rPr lang="fr-BE" sz="1200" b="1">
                          <a:solidFill>
                            <a:srgbClr val="000000"/>
                          </a:solidFill>
                          <a:effectLst/>
                          <a:latin typeface="Calibri"/>
                          <a:ea typeface="Times New Roman"/>
                          <a:cs typeface="Times New Roman"/>
                        </a:rPr>
                        <a:t>Secondary drying step</a:t>
                      </a:r>
                      <a:endParaRPr lang="fr-BE" sz="12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endParaRPr lang="fr-BE" sz="1200" dirty="0">
                        <a:effectLst/>
                        <a:latin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fr-BE" sz="1200">
                        <a:effectLst/>
                        <a:latin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603">
                <a:tc>
                  <a:txBody>
                    <a:bodyPr/>
                    <a:lstStyle/>
                    <a:p>
                      <a:pPr algn="ctr">
                        <a:lnSpc>
                          <a:spcPct val="115000"/>
                        </a:lnSpc>
                        <a:spcAft>
                          <a:spcPts val="0"/>
                        </a:spcAft>
                      </a:pPr>
                      <a:r>
                        <a:rPr lang="fr-BE" sz="800" b="1">
                          <a:solidFill>
                            <a:srgbClr val="000000"/>
                          </a:solidFill>
                          <a:effectLst/>
                          <a:latin typeface="Calibri"/>
                          <a:ea typeface="Times New Roman"/>
                          <a:cs typeface="Times New Roman"/>
                        </a:rPr>
                        <a:t> </a:t>
                      </a:r>
                      <a:endParaRPr lang="fr-BE" sz="1100">
                        <a:effectLst/>
                        <a:latin typeface="Calibri"/>
                        <a:ea typeface="Calibri"/>
                        <a:cs typeface="Times New Roman"/>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a:lnSpc>
                          <a:spcPct val="115000"/>
                        </a:lnSpc>
                        <a:spcAft>
                          <a:spcPts val="0"/>
                        </a:spcAft>
                      </a:pPr>
                      <a:r>
                        <a:rPr lang="fr-BE" sz="1200" b="1">
                          <a:solidFill>
                            <a:srgbClr val="000000"/>
                          </a:solidFill>
                          <a:effectLst/>
                          <a:latin typeface="Calibri"/>
                          <a:ea typeface="Times New Roman"/>
                          <a:cs typeface="Times New Roman"/>
                        </a:rPr>
                        <a:t>Temperature</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15000"/>
                        </a:lnSpc>
                        <a:spcAft>
                          <a:spcPts val="0"/>
                        </a:spcAft>
                      </a:pPr>
                      <a:r>
                        <a:rPr lang="fr-BE" sz="1200" b="1">
                          <a:solidFill>
                            <a:srgbClr val="000000"/>
                          </a:solidFill>
                          <a:effectLst/>
                          <a:latin typeface="Calibri"/>
                          <a:ea typeface="Times New Roman"/>
                          <a:cs typeface="Times New Roman"/>
                        </a:rPr>
                        <a:t>Pressure</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b="1" dirty="0">
                          <a:solidFill>
                            <a:srgbClr val="000000"/>
                          </a:solidFill>
                          <a:effectLst/>
                          <a:latin typeface="Calibri"/>
                          <a:ea typeface="Times New Roman"/>
                          <a:cs typeface="Times New Roman"/>
                        </a:rPr>
                        <a:t>Duration</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603">
                <a:tc>
                  <a:txBody>
                    <a:bodyPr/>
                    <a:lstStyle/>
                    <a:p>
                      <a:pPr algn="ctr">
                        <a:lnSpc>
                          <a:spcPct val="115000"/>
                        </a:lnSpc>
                        <a:spcAft>
                          <a:spcPts val="0"/>
                        </a:spcAft>
                      </a:pPr>
                      <a:r>
                        <a:rPr lang="fr-BE" sz="800" b="1">
                          <a:solidFill>
                            <a:srgbClr val="000000"/>
                          </a:solidFill>
                          <a:effectLst/>
                          <a:latin typeface="Calibri"/>
                          <a:ea typeface="Times New Roman"/>
                          <a:cs typeface="Times New Roman"/>
                        </a:rPr>
                        <a:t> </a:t>
                      </a:r>
                      <a:endParaRPr lang="fr-BE" sz="1100">
                        <a:effectLst/>
                        <a:latin typeface="Calibri"/>
                        <a:ea typeface="Calibri"/>
                        <a:cs typeface="Times New Roman"/>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a:lnSpc>
                          <a:spcPct val="115000"/>
                        </a:lnSpc>
                        <a:spcAft>
                          <a:spcPts val="0"/>
                        </a:spcAft>
                      </a:pPr>
                      <a:r>
                        <a:rPr lang="fr-BE" sz="1200">
                          <a:solidFill>
                            <a:srgbClr val="000000"/>
                          </a:solidFill>
                          <a:effectLst/>
                          <a:latin typeface="Calibri"/>
                          <a:ea typeface="Times New Roman"/>
                          <a:cs typeface="Times New Roman"/>
                        </a:rPr>
                        <a:t>10°C</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15000"/>
                        </a:lnSpc>
                        <a:spcAft>
                          <a:spcPts val="0"/>
                        </a:spcAft>
                      </a:pPr>
                      <a:r>
                        <a:rPr lang="fr-BE" sz="1200">
                          <a:solidFill>
                            <a:srgbClr val="000000"/>
                          </a:solidFill>
                          <a:effectLst/>
                          <a:latin typeface="Calibri"/>
                          <a:ea typeface="Times New Roman"/>
                          <a:cs typeface="Times New Roman"/>
                        </a:rPr>
                        <a:t>0.1 bar</a:t>
                      </a:r>
                      <a:endParaRPr lang="fr-BE" sz="12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BE" sz="1200" dirty="0">
                          <a:solidFill>
                            <a:srgbClr val="000000"/>
                          </a:solidFill>
                          <a:effectLst/>
                          <a:latin typeface="Calibri"/>
                          <a:ea typeface="Times New Roman"/>
                          <a:cs typeface="Times New Roman"/>
                        </a:rPr>
                        <a:t>5h00</a:t>
                      </a:r>
                      <a:endParaRPr lang="fr-BE" sz="12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7111">
                <a:tc>
                  <a:txBody>
                    <a:bodyPr/>
                    <a:lstStyle/>
                    <a:p>
                      <a:endParaRPr lang="fr-BE" sz="1100" dirty="0">
                        <a:effectLst/>
                        <a:latin typeface="Calibri"/>
                      </a:endParaRPr>
                    </a:p>
                  </a:txBody>
                  <a:tcPr marL="44450" marR="44450" marT="0" marB="0" anchor="b">
                    <a:lnL>
                      <a:noFill/>
                    </a:lnL>
                    <a:lnR>
                      <a:noFill/>
                    </a:lnR>
                    <a:lnT>
                      <a:noFill/>
                    </a:lnT>
                    <a:lnB>
                      <a:noFill/>
                    </a:lnB>
                  </a:tcPr>
                </a:tc>
                <a:tc>
                  <a:txBody>
                    <a:bodyPr/>
                    <a:lstStyle/>
                    <a:p>
                      <a:pPr>
                        <a:lnSpc>
                          <a:spcPct val="115000"/>
                        </a:lnSpc>
                        <a:spcAft>
                          <a:spcPts val="0"/>
                        </a:spcAft>
                      </a:pPr>
                      <a:r>
                        <a:rPr lang="fr-BE" sz="1200" b="1">
                          <a:solidFill>
                            <a:srgbClr val="000000"/>
                          </a:solidFill>
                          <a:effectLst/>
                          <a:latin typeface="Calibri"/>
                          <a:ea typeface="Times New Roman"/>
                          <a:cs typeface="Times New Roman"/>
                        </a:rPr>
                        <a:t>Total</a:t>
                      </a:r>
                      <a:endParaRPr lang="fr-BE" sz="12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fr-BE" sz="1200">
                        <a:effectLst/>
                        <a:latin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fr-BE" sz="1200">
                        <a:effectLst/>
                        <a:latin typeface="Calibri"/>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BE" sz="1200" b="1" dirty="0">
                          <a:solidFill>
                            <a:srgbClr val="000000"/>
                          </a:solidFill>
                          <a:effectLst/>
                          <a:latin typeface="Calibri"/>
                          <a:ea typeface="Times New Roman"/>
                          <a:cs typeface="Times New Roman"/>
                        </a:rPr>
                        <a:t>23h30</a:t>
                      </a:r>
                      <a:endParaRPr lang="fr-BE" sz="12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r>
            </a:tbl>
          </a:graphicData>
        </a:graphic>
      </p:graphicFrame>
      <p:pic>
        <p:nvPicPr>
          <p:cNvPr id="12" name="Picture 2" descr="C:\Users\Administrateur\Desktop\Mes documents\Mes images\eponges\Nouvelle image.TIF"/>
          <p:cNvPicPr>
            <a:picLocks noChangeAspect="1" noChangeArrowheads="1"/>
          </p:cNvPicPr>
          <p:nvPr/>
        </p:nvPicPr>
        <p:blipFill rotWithShape="1">
          <a:blip r:embed="rId3">
            <a:extLst>
              <a:ext uri="{28A0092B-C50C-407E-A947-70E740481C1C}">
                <a14:useLocalDpi xmlns:a14="http://schemas.microsoft.com/office/drawing/2010/main" val="0"/>
              </a:ext>
            </a:extLst>
          </a:blip>
          <a:srcRect l="9195" t="19032" r="12498" b="6002"/>
          <a:stretch/>
        </p:blipFill>
        <p:spPr bwMode="auto">
          <a:xfrm>
            <a:off x="5291849" y="2263722"/>
            <a:ext cx="1230544" cy="8830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69750" y="4659558"/>
            <a:ext cx="1044000" cy="396000"/>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fr-BE"/>
          </a:p>
        </p:txBody>
      </p:sp>
      <p:sp>
        <p:nvSpPr>
          <p:cNvPr id="22" name="Rectangle 21"/>
          <p:cNvSpPr/>
          <p:nvPr/>
        </p:nvSpPr>
        <p:spPr>
          <a:xfrm>
            <a:off x="2213750" y="4659558"/>
            <a:ext cx="959796" cy="396000"/>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fr-BE"/>
          </a:p>
        </p:txBody>
      </p:sp>
      <p:sp>
        <p:nvSpPr>
          <p:cNvPr id="23" name="Rectangle 22"/>
          <p:cNvSpPr/>
          <p:nvPr/>
        </p:nvSpPr>
        <p:spPr>
          <a:xfrm>
            <a:off x="3173546" y="4659558"/>
            <a:ext cx="936000" cy="396000"/>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fr-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3" grpId="0" animBg="1"/>
      <p:bldP spid="23" grpId="1"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ésentation LTPB">
  <a:themeElements>
    <a:clrScheme name="Personnalisé 10">
      <a:dk1>
        <a:srgbClr val="314D5B"/>
      </a:dk1>
      <a:lt1>
        <a:sysClr val="window" lastClr="FFFFFF"/>
      </a:lt1>
      <a:dk2>
        <a:srgbClr val="314D5B"/>
      </a:dk2>
      <a:lt2>
        <a:srgbClr val="FFFFFF"/>
      </a:lt2>
      <a:accent1>
        <a:srgbClr val="314D5B"/>
      </a:accent1>
      <a:accent2>
        <a:srgbClr val="35A896"/>
      </a:accent2>
      <a:accent3>
        <a:srgbClr val="F1C863"/>
      </a:accent3>
      <a:accent4>
        <a:srgbClr val="E7784B"/>
      </a:accent4>
      <a:accent5>
        <a:srgbClr val="E4444C"/>
      </a:accent5>
      <a:accent6>
        <a:srgbClr val="092547"/>
      </a:accent6>
      <a:hlink>
        <a:srgbClr val="0B486B"/>
      </a:hlink>
      <a:folHlink>
        <a:srgbClr val="3B8686"/>
      </a:folHlink>
    </a:clrScheme>
    <a:fontScheme name="Personnalisé 1">
      <a:majorFont>
        <a:latin typeface="Tahoma"/>
        <a:ea typeface=""/>
        <a:cs typeface=""/>
      </a:majorFont>
      <a:minorFont>
        <a:latin typeface="Tahoma"/>
        <a:ea typeface=""/>
        <a:cs typeface=""/>
      </a:minorFont>
    </a:fontScheme>
    <a:fmtScheme name="Clarté">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présentation LTPB.thmx</Template>
  <TotalTime>8556</TotalTime>
  <Words>2971</Words>
  <Application>Microsoft Office PowerPoint</Application>
  <PresentationFormat>Affichage à l'écran (4:3)</PresentationFormat>
  <Paragraphs>556</Paragraphs>
  <Slides>21</Slides>
  <Notes>20</Notes>
  <HiddenSlides>0</HiddenSlides>
  <MMClips>0</MMClips>
  <ScaleCrop>false</ScaleCrop>
  <HeadingPairs>
    <vt:vector size="4" baseType="variant">
      <vt:variant>
        <vt:lpstr>Thème</vt:lpstr>
      </vt:variant>
      <vt:variant>
        <vt:i4>1</vt:i4>
      </vt:variant>
      <vt:variant>
        <vt:lpstr>Titres des diapositives</vt:lpstr>
      </vt:variant>
      <vt:variant>
        <vt:i4>21</vt:i4>
      </vt:variant>
    </vt:vector>
  </HeadingPairs>
  <TitlesOfParts>
    <vt:vector size="22" baseType="lpstr">
      <vt:lpstr>présentation LTPB</vt:lpstr>
      <vt:lpstr>         MUCOADHESIVE HYDROXYETHYL-CELLULOSE SPONGES AS DELIVERY SYSTEM FOR VAGINAL APPLICATION </vt:lpstr>
      <vt:lpstr>Présentation PowerPoint</vt:lpstr>
      <vt:lpstr>VAGINAL ROUTE</vt:lpstr>
      <vt:lpstr>COMMERCIALIZED VAGINAL FORMS</vt:lpstr>
      <vt:lpstr>HYDROGELS</vt:lpstr>
      <vt:lpstr>SPONGES </vt:lpstr>
      <vt:lpstr>OBJECTIVE</vt:lpstr>
      <vt:lpstr>Présentation PowerPoint</vt:lpstr>
      <vt:lpstr>1. PREPARATION</vt:lpstr>
      <vt:lpstr>2. GENERAL  ASPECT</vt:lpstr>
      <vt:lpstr>4. MICROSTRUCTURE</vt:lpstr>
      <vt:lpstr>4. MICROSTRUCTURE</vt:lpstr>
      <vt:lpstr>5. REHYDRATION  STUDY</vt:lpstr>
      <vt:lpstr>6. VISCOSITY</vt:lpstr>
      <vt:lpstr>7. MUCOADHESION</vt:lpstr>
      <vt:lpstr>7. MUCOADHESION</vt:lpstr>
      <vt:lpstr>8. PRELIMINARY  STABILITY  STUDY</vt:lpstr>
      <vt:lpstr>Présentation PowerPoint</vt:lpstr>
      <vt:lpstr>CONCLUSIONS</vt:lpstr>
      <vt:lpstr>PERSPECTIVES</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Géraldine Piel</dc:creator>
  <cp:lastModifiedBy>PRIMINFO</cp:lastModifiedBy>
  <cp:revision>840</cp:revision>
  <cp:lastPrinted>2014-12-05T14:53:52Z</cp:lastPrinted>
  <dcterms:created xsi:type="dcterms:W3CDTF">2013-10-02T14:27:33Z</dcterms:created>
  <dcterms:modified xsi:type="dcterms:W3CDTF">2014-12-09T08:16:50Z</dcterms:modified>
</cp:coreProperties>
</file>