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21"/>
  </p:notesMasterIdLst>
  <p:handoutMasterIdLst>
    <p:handoutMasterId r:id="rId22"/>
  </p:handoutMasterIdLst>
  <p:sldIdLst>
    <p:sldId id="256" r:id="rId2"/>
    <p:sldId id="328" r:id="rId3"/>
    <p:sldId id="311" r:id="rId4"/>
    <p:sldId id="346" r:id="rId5"/>
    <p:sldId id="347" r:id="rId6"/>
    <p:sldId id="329" r:id="rId7"/>
    <p:sldId id="286" r:id="rId8"/>
    <p:sldId id="330" r:id="rId9"/>
    <p:sldId id="335" r:id="rId10"/>
    <p:sldId id="340" r:id="rId11"/>
    <p:sldId id="332" r:id="rId12"/>
    <p:sldId id="345" r:id="rId13"/>
    <p:sldId id="333" r:id="rId14"/>
    <p:sldId id="338" r:id="rId15"/>
    <p:sldId id="351" r:id="rId16"/>
    <p:sldId id="300" r:id="rId17"/>
    <p:sldId id="343" r:id="rId18"/>
    <p:sldId id="344" r:id="rId19"/>
    <p:sldId id="322" r:id="rId20"/>
  </p:sldIdLst>
  <p:sldSz cx="9144000" cy="6858000" type="screen4x3"/>
  <p:notesSz cx="6669088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24" autoAdjust="0"/>
    <p:restoredTop sz="90500" autoAdjust="0"/>
  </p:normalViewPr>
  <p:slideViewPr>
    <p:cSldViewPr snapToGrid="0" snapToObjects="1">
      <p:cViewPr varScale="1">
        <p:scale>
          <a:sx n="71" d="100"/>
          <a:sy n="71" d="100"/>
        </p:scale>
        <p:origin x="-13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1F858-B191-884E-9371-9FB40CAEEC51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7914C-9D7A-FF42-BAD5-B5E65D8A2DF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0997367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BB7BD-84BB-E643-B8D2-5505B9766CC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6895928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C71B170-6049-2642-AEF3-5D27436DFCB2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6714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Mettre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seul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Mettre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seul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4BF4388-30A1-BF4D-BBA5-0E4AAE2E35F6}" type="datetime1">
              <a:rPr lang="fr-BE" smtClean="0"/>
              <a:pPr/>
              <a:t>30/09/2014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B7BD-84BB-E643-B8D2-5505B9766CCE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nl-BE" dirty="0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 dirty="0"/>
          </a:p>
        </p:txBody>
      </p:sp>
      <p:pic>
        <p:nvPicPr>
          <p:cNvPr id="12" name="Picture 4" descr="logo_coul_texte_cadre_7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39364"/>
            <a:ext cx="1350963" cy="98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9719" y="6179872"/>
            <a:ext cx="1788102" cy="546364"/>
          </a:xfrm>
          <a:prstGeom prst="rect">
            <a:avLst/>
          </a:prstGeom>
        </p:spPr>
      </p:pic>
      <p:pic>
        <p:nvPicPr>
          <p:cNvPr id="8" name="Imag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15089"/>
            <a:ext cx="1896283" cy="10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524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pic>
        <p:nvPicPr>
          <p:cNvPr id="10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455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pic>
        <p:nvPicPr>
          <p:cNvPr id="10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233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pic>
        <p:nvPicPr>
          <p:cNvPr id="7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134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8832E-A285-A94D-AAC7-748BBC92C6C8}" type="datetime1">
              <a:rPr lang="fr-BE" smtClean="0"/>
              <a:pPr>
                <a:defRPr/>
              </a:pPr>
              <a:t>30/09/2014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0C9B4-DEA5-AC42-AEA6-93D6761A7D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99971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Cliquez pour modifier les styles du texte du masque</a:t>
            </a:r>
          </a:p>
          <a:p>
            <a:pPr lvl="1"/>
            <a:r>
              <a:rPr lang="nl-BE" dirty="0" smtClean="0"/>
              <a:t>Deuxième niveau</a:t>
            </a:r>
          </a:p>
          <a:p>
            <a:pPr lvl="2"/>
            <a:r>
              <a:rPr lang="nl-BE" dirty="0" smtClean="0"/>
              <a:t>Troisième niveau</a:t>
            </a:r>
          </a:p>
          <a:p>
            <a:pPr lvl="3"/>
            <a:r>
              <a:rPr lang="nl-BE" dirty="0" smtClean="0"/>
              <a:t>Quatrième niveau</a:t>
            </a:r>
          </a:p>
          <a:p>
            <a:pPr lvl="4"/>
            <a:r>
              <a:rPr lang="nl-BE" dirty="0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Cliquez pour modifier les styles du texte du masque</a:t>
            </a:r>
          </a:p>
          <a:p>
            <a:pPr lvl="1"/>
            <a:r>
              <a:rPr lang="nl-BE" dirty="0" smtClean="0"/>
              <a:t>Deuxième niveau</a:t>
            </a:r>
          </a:p>
          <a:p>
            <a:pPr lvl="2"/>
            <a:r>
              <a:rPr lang="nl-BE" dirty="0" smtClean="0"/>
              <a:t>Troisième niveau</a:t>
            </a:r>
          </a:p>
          <a:p>
            <a:pPr lvl="3"/>
            <a:r>
              <a:rPr lang="nl-BE" dirty="0" smtClean="0"/>
              <a:t>Quatrième niveau</a:t>
            </a:r>
          </a:p>
          <a:p>
            <a:pPr lvl="4"/>
            <a:r>
              <a:rPr lang="nl-BE" dirty="0" smtClean="0"/>
              <a:t>Cinquième niveau</a:t>
            </a:r>
            <a:endParaRPr lang="en-US" dirty="0"/>
          </a:p>
        </p:txBody>
      </p:sp>
      <p:pic>
        <p:nvPicPr>
          <p:cNvPr id="12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743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pic>
        <p:nvPicPr>
          <p:cNvPr id="15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595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pic>
        <p:nvPicPr>
          <p:cNvPr id="9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944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pic>
        <p:nvPicPr>
          <p:cNvPr id="12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384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BE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pic>
        <p:nvPicPr>
          <p:cNvPr id="11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1" y="6011855"/>
            <a:ext cx="1339736" cy="7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098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0" r:id="rId2"/>
    <p:sldLayoutId id="2147483748" r:id="rId3"/>
    <p:sldLayoutId id="2147483741" r:id="rId4"/>
    <p:sldLayoutId id="2147483749" r:id="rId5"/>
    <p:sldLayoutId id="2147483742" r:id="rId6"/>
    <p:sldLayoutId id="2147483743" r:id="rId7"/>
    <p:sldLayoutId id="2147483750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tiff"/><Relationship Id="rId5" Type="http://schemas.openxmlformats.org/officeDocument/2006/relationships/image" Target="../media/image19.png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71600" y="354527"/>
            <a:ext cx="748883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sz="4000" dirty="0" smtClean="0"/>
          </a:p>
          <a:p>
            <a:pPr algn="ctr"/>
            <a:r>
              <a:rPr lang="en-US" sz="4000" b="1" dirty="0" smtClean="0"/>
              <a:t> Development and optimization of </a:t>
            </a:r>
            <a:r>
              <a:rPr lang="en-US" sz="4000" b="1" dirty="0" err="1" smtClean="0"/>
              <a:t>pegylated</a:t>
            </a:r>
            <a:r>
              <a:rPr lang="en-US" sz="4000" b="1" dirty="0" smtClean="0"/>
              <a:t> lipoplexes for vaginal application</a:t>
            </a:r>
            <a:r>
              <a:rPr lang="en-US" sz="3200" dirty="0" smtClean="0"/>
              <a:t>	</a:t>
            </a:r>
          </a:p>
          <a:p>
            <a:pPr algn="ctr"/>
            <a:endParaRPr lang="fr-BE" sz="32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26987" y="3541690"/>
            <a:ext cx="209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Lechanteur</a:t>
            </a:r>
            <a:r>
              <a:rPr lang="en-US" sz="2000" b="1" dirty="0" smtClean="0"/>
              <a:t> Anna</a:t>
            </a:r>
            <a:endParaRPr lang="en-US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0"/>
            <a:ext cx="683567" cy="66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7605" y="0"/>
            <a:ext cx="732827" cy="47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1480" cy="55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1514149" y="4367285"/>
            <a:ext cx="611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SF </a:t>
            </a:r>
            <a:r>
              <a:rPr lang="en-US" sz="2000" dirty="0" err="1" smtClean="0"/>
              <a:t>Nano</a:t>
            </a:r>
            <a:r>
              <a:rPr lang="en-US" sz="2000" smtClean="0"/>
              <a:t> Workshop - </a:t>
            </a:r>
            <a:r>
              <a:rPr lang="en-US" sz="2000" dirty="0" smtClean="0"/>
              <a:t>Porto - 03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October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33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e 68"/>
          <p:cNvGrpSpPr/>
          <p:nvPr/>
        </p:nvGrpSpPr>
        <p:grpSpPr>
          <a:xfrm>
            <a:off x="348421" y="1544415"/>
            <a:ext cx="2609246" cy="358237"/>
            <a:chOff x="177741" y="1785244"/>
            <a:chExt cx="2609246" cy="358237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177741" y="1804927"/>
              <a:ext cx="1128054" cy="338554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8503" y="1785244"/>
              <a:ext cx="2538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Liposome</a:t>
              </a:r>
              <a:endParaRPr lang="fr-BE" sz="1600" dirty="0"/>
            </a:p>
          </p:txBody>
        </p:sp>
      </p:grpSp>
      <p:grpSp>
        <p:nvGrpSpPr>
          <p:cNvPr id="2" name="Groupe 16"/>
          <p:cNvGrpSpPr/>
          <p:nvPr/>
        </p:nvGrpSpPr>
        <p:grpSpPr>
          <a:xfrm>
            <a:off x="4375596" y="1383728"/>
            <a:ext cx="1310186" cy="584776"/>
            <a:chOff x="1774207" y="1719617"/>
            <a:chExt cx="1310186" cy="584776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1774207" y="1719617"/>
              <a:ext cx="1269242" cy="584775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815151" y="1719618"/>
              <a:ext cx="1269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smtClean="0"/>
                <a:t>Lipoplexes (N/P 2,5)</a:t>
              </a:r>
              <a:endParaRPr lang="fr-BE" sz="1600" dirty="0"/>
            </a:p>
          </p:txBody>
        </p:sp>
      </p:grpSp>
      <p:grpSp>
        <p:nvGrpSpPr>
          <p:cNvPr id="3" name="Groupe 17"/>
          <p:cNvGrpSpPr/>
          <p:nvPr/>
        </p:nvGrpSpPr>
        <p:grpSpPr>
          <a:xfrm>
            <a:off x="1924574" y="1560505"/>
            <a:ext cx="1649105" cy="352001"/>
            <a:chOff x="3277736" y="1051078"/>
            <a:chExt cx="1649105" cy="352001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3277736" y="1064525"/>
              <a:ext cx="1635457" cy="338554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291384" y="1051078"/>
              <a:ext cx="16354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siRNA (100nM)</a:t>
              </a:r>
              <a:endParaRPr lang="fr-BE" sz="1600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476475" y="1423824"/>
            <a:ext cx="56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B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e 62"/>
          <p:cNvGrpSpPr/>
          <p:nvPr/>
        </p:nvGrpSpPr>
        <p:grpSpPr>
          <a:xfrm>
            <a:off x="860599" y="3369412"/>
            <a:ext cx="7298956" cy="2542819"/>
            <a:chOff x="1487927" y="2341595"/>
            <a:chExt cx="7298956" cy="2542819"/>
          </a:xfrm>
        </p:grpSpPr>
        <p:sp>
          <p:nvSpPr>
            <p:cNvPr id="25" name="ZoneTexte 24"/>
            <p:cNvSpPr txBox="1"/>
            <p:nvPr/>
          </p:nvSpPr>
          <p:spPr>
            <a:xfrm>
              <a:off x="1487927" y="3618735"/>
              <a:ext cx="1819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Seeded</a:t>
              </a:r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 CaSki </a:t>
              </a:r>
              <a:r>
                <a:rPr lang="fr-BE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cells</a:t>
              </a:r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 in 6-</a:t>
              </a:r>
              <a:r>
                <a:rPr lang="fr-BE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wells</a:t>
              </a:r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 plate</a:t>
              </a:r>
              <a:endParaRPr lang="fr-BE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6" name="Flèche droite 25"/>
            <p:cNvSpPr/>
            <p:nvPr/>
          </p:nvSpPr>
          <p:spPr>
            <a:xfrm>
              <a:off x="3311849" y="3691579"/>
              <a:ext cx="948352" cy="4503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Flèche droite 27"/>
            <p:cNvSpPr/>
            <p:nvPr/>
          </p:nvSpPr>
          <p:spPr>
            <a:xfrm>
              <a:off x="4760787" y="3691579"/>
              <a:ext cx="948352" cy="4503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203824" y="4576637"/>
              <a:ext cx="516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D 0</a:t>
              </a:r>
              <a:endParaRPr lang="fr-BE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566616" y="2839289"/>
              <a:ext cx="1819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Transfection</a:t>
              </a:r>
              <a:endParaRPr lang="fr-BE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1" name="Flèche droite 30"/>
            <p:cNvSpPr/>
            <p:nvPr/>
          </p:nvSpPr>
          <p:spPr>
            <a:xfrm>
              <a:off x="6396421" y="3691579"/>
              <a:ext cx="948352" cy="4503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5730274" y="4576637"/>
              <a:ext cx="516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D 1</a:t>
              </a:r>
              <a:endParaRPr lang="fr-BE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633974" y="4576637"/>
              <a:ext cx="516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D 2</a:t>
              </a:r>
              <a:endParaRPr lang="fr-BE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147483" y="2341595"/>
              <a:ext cx="1819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Flow cytometry / </a:t>
              </a:r>
              <a:r>
                <a:rPr lang="fr-BE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Confocal</a:t>
              </a:r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BE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microscopy</a:t>
              </a:r>
              <a:endParaRPr lang="fr-BE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967183" y="2593068"/>
              <a:ext cx="1819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b="1" dirty="0" err="1" smtClean="0">
                  <a:solidFill>
                    <a:schemeClr val="accent4">
                      <a:lumMod val="75000"/>
                    </a:schemeClr>
                  </a:solidFill>
                </a:rPr>
                <a:t>qRT</a:t>
              </a:r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-PCR /</a:t>
              </a:r>
            </a:p>
            <a:p>
              <a:pPr algn="ctr"/>
              <a:r>
                <a:rPr lang="fr-BE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Western Blot</a:t>
              </a:r>
              <a:endParaRPr lang="fr-BE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4476466" y="3273379"/>
              <a:ext cx="0" cy="128227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5970904" y="3273379"/>
              <a:ext cx="0" cy="128227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7877033" y="3273379"/>
              <a:ext cx="0" cy="128227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2139767" y="4576637"/>
              <a:ext cx="516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D-1</a:t>
              </a:r>
              <a:endParaRPr lang="fr-BE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2470245" y="0"/>
            <a:ext cx="420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1" dirty="0" smtClean="0"/>
              <a:t>General </a:t>
            </a:r>
            <a:r>
              <a:rPr lang="fr-BE" sz="1800" b="1" dirty="0" err="1" smtClean="0"/>
              <a:t>methods</a:t>
            </a:r>
            <a:endParaRPr lang="en-US" sz="1800" b="1" dirty="0"/>
          </a:p>
        </p:txBody>
      </p:sp>
      <p:sp>
        <p:nvSpPr>
          <p:cNvPr id="78" name="ZoneTexte 77"/>
          <p:cNvSpPr txBox="1"/>
          <p:nvPr/>
        </p:nvSpPr>
        <p:spPr>
          <a:xfrm>
            <a:off x="5692959" y="1364945"/>
            <a:ext cx="56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B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7202760" y="984532"/>
            <a:ext cx="1749994" cy="338554"/>
            <a:chOff x="7863906" y="1812885"/>
            <a:chExt cx="1749994" cy="338554"/>
          </a:xfrm>
        </p:grpSpPr>
        <p:sp>
          <p:nvSpPr>
            <p:cNvPr id="84" name="Rectangle à coins arrondis 83"/>
            <p:cNvSpPr/>
            <p:nvPr/>
          </p:nvSpPr>
          <p:spPr>
            <a:xfrm>
              <a:off x="7863906" y="1812885"/>
              <a:ext cx="1483293" cy="338554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7863908" y="1812885"/>
              <a:ext cx="1749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DSPE-PEG 750</a:t>
              </a:r>
              <a:endParaRPr lang="fr-BE" sz="1600" dirty="0"/>
            </a:p>
          </p:txBody>
        </p:sp>
      </p:grpSp>
      <p:sp>
        <p:nvSpPr>
          <p:cNvPr id="86" name="ZoneTexte 85"/>
          <p:cNvSpPr txBox="1"/>
          <p:nvPr/>
        </p:nvSpPr>
        <p:spPr>
          <a:xfrm>
            <a:off x="3798232" y="1429405"/>
            <a:ext cx="56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</a:t>
            </a:r>
            <a:endParaRPr lang="fr-B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7739321" y="1350757"/>
            <a:ext cx="56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b="1" dirty="0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endParaRPr lang="fr-BE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7151962" y="1780443"/>
            <a:ext cx="1749992" cy="338554"/>
            <a:chOff x="7813108" y="1812885"/>
            <a:chExt cx="1749992" cy="338554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7863906" y="1812885"/>
              <a:ext cx="1483293" cy="338554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7813108" y="1812885"/>
              <a:ext cx="1749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DSPE-PEG 2000</a:t>
              </a:r>
              <a:endParaRPr lang="fr-BE" sz="1600" dirty="0"/>
            </a:p>
          </p:txBody>
        </p:sp>
      </p:grpSp>
      <p:cxnSp>
        <p:nvCxnSpPr>
          <p:cNvPr id="38" name="Connecteur droit 37"/>
          <p:cNvCxnSpPr/>
          <p:nvPr/>
        </p:nvCxnSpPr>
        <p:spPr>
          <a:xfrm>
            <a:off x="234855" y="2407023"/>
            <a:ext cx="8667098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à coins arrondis 42"/>
          <p:cNvSpPr/>
          <p:nvPr/>
        </p:nvSpPr>
        <p:spPr>
          <a:xfrm>
            <a:off x="234855" y="558702"/>
            <a:ext cx="2418338" cy="4365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ZoneTexte 43"/>
          <p:cNvSpPr txBox="1"/>
          <p:nvPr/>
        </p:nvSpPr>
        <p:spPr>
          <a:xfrm>
            <a:off x="262151" y="585597"/>
            <a:ext cx="3270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smtClean="0"/>
              <a:t>Lipoplexes formulation</a:t>
            </a:r>
            <a:endParaRPr lang="fr-BE" sz="1800" dirty="0"/>
          </a:p>
        </p:txBody>
      </p:sp>
      <p:sp>
        <p:nvSpPr>
          <p:cNvPr id="45" name="Rectangle à coins arrondis 44"/>
          <p:cNvSpPr/>
          <p:nvPr/>
        </p:nvSpPr>
        <p:spPr>
          <a:xfrm>
            <a:off x="234855" y="2700225"/>
            <a:ext cx="1498411" cy="4365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ZoneTexte 45"/>
          <p:cNvSpPr txBox="1"/>
          <p:nvPr/>
        </p:nvSpPr>
        <p:spPr>
          <a:xfrm>
            <a:off x="248503" y="2727120"/>
            <a:ext cx="3844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i="1" dirty="0" smtClean="0"/>
              <a:t>In </a:t>
            </a:r>
            <a:r>
              <a:rPr lang="en-US" sz="1800" i="1" dirty="0" smtClean="0"/>
              <a:t>vitro </a:t>
            </a:r>
            <a:r>
              <a:rPr lang="en-US" sz="1800" dirty="0" smtClean="0"/>
              <a:t>assays</a:t>
            </a:r>
            <a:endParaRPr lang="en-US" sz="1800" dirty="0"/>
          </a:p>
        </p:txBody>
      </p:sp>
      <p:sp>
        <p:nvSpPr>
          <p:cNvPr id="47" name="Rectangle 46"/>
          <p:cNvSpPr/>
          <p:nvPr/>
        </p:nvSpPr>
        <p:spPr>
          <a:xfrm>
            <a:off x="669080" y="3302177"/>
            <a:ext cx="7805840" cy="285657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ZoneTexte 47"/>
          <p:cNvSpPr txBox="1"/>
          <p:nvPr/>
        </p:nvSpPr>
        <p:spPr>
          <a:xfrm>
            <a:off x="6056392" y="1241066"/>
            <a:ext cx="741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10%</a:t>
            </a:r>
          </a:p>
          <a:p>
            <a:r>
              <a:rPr lang="fr-BE" sz="1600" b="1" dirty="0" smtClean="0"/>
              <a:t>30%     </a:t>
            </a:r>
          </a:p>
          <a:p>
            <a:r>
              <a:rPr lang="fr-BE" sz="1600" b="1" dirty="0" smtClean="0"/>
              <a:t>50%</a:t>
            </a:r>
            <a:endParaRPr lang="fr-BE" sz="1600" b="1" dirty="0"/>
          </a:p>
        </p:txBody>
      </p:sp>
      <p:sp>
        <p:nvSpPr>
          <p:cNvPr id="52" name="Accolade fermante 51"/>
          <p:cNvSpPr/>
          <p:nvPr/>
        </p:nvSpPr>
        <p:spPr>
          <a:xfrm>
            <a:off x="6660309" y="1241066"/>
            <a:ext cx="178159" cy="877931"/>
          </a:xfrm>
          <a:prstGeom prst="righ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496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Pdi PEG750+PEG200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944" y="1254205"/>
            <a:ext cx="4150345" cy="23385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96381" y="3919053"/>
            <a:ext cx="4373605" cy="27638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 smtClean="0"/>
              <a:t>Physicochemical</a:t>
            </a:r>
            <a:r>
              <a:rPr lang="fr-BE" sz="2000" b="1" dirty="0" smtClean="0"/>
              <a:t> </a:t>
            </a:r>
            <a:r>
              <a:rPr lang="fr-BE" sz="2000" b="1" dirty="0" err="1" smtClean="0"/>
              <a:t>properties</a:t>
            </a:r>
            <a:endParaRPr lang="en-US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400110"/>
            <a:ext cx="4893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Size and Zeta potential measurements (Malvern </a:t>
            </a:r>
            <a:r>
              <a:rPr lang="en-US" sz="1600" i="1" dirty="0" err="1" smtClean="0"/>
              <a:t>NanoZS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039439" y="3972842"/>
            <a:ext cx="349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Encapsulation of siRNA onto </a:t>
            </a:r>
            <a:r>
              <a:rPr lang="en-US" sz="1600" i="1" dirty="0" err="1" smtClean="0"/>
              <a:t>liposomes</a:t>
            </a:r>
            <a:r>
              <a:rPr lang="en-US" sz="1600" i="1" dirty="0" smtClean="0"/>
              <a:t> </a:t>
            </a:r>
          </a:p>
          <a:p>
            <a:pPr algn="ctr"/>
            <a:r>
              <a:rPr lang="en-US" sz="1600" i="1" dirty="0" smtClean="0"/>
              <a:t>(</a:t>
            </a:r>
            <a:r>
              <a:rPr lang="en-US" sz="1600" i="1" dirty="0" err="1" smtClean="0"/>
              <a:t>Ribogreen</a:t>
            </a:r>
            <a:r>
              <a:rPr lang="en-US" sz="1600" i="1" baseline="30000" dirty="0" smtClean="0"/>
              <a:t>®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pic>
        <p:nvPicPr>
          <p:cNvPr id="13" name="Image 12" descr="Ribogreen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5129" y="4435236"/>
            <a:ext cx="4307622" cy="2280186"/>
          </a:xfrm>
          <a:prstGeom prst="rect">
            <a:avLst/>
          </a:prstGeom>
        </p:spPr>
      </p:pic>
      <p:grpSp>
        <p:nvGrpSpPr>
          <p:cNvPr id="11" name="Groupe 8"/>
          <p:cNvGrpSpPr/>
          <p:nvPr/>
        </p:nvGrpSpPr>
        <p:grpSpPr>
          <a:xfrm>
            <a:off x="6648468" y="11819"/>
            <a:ext cx="2484000" cy="1440390"/>
            <a:chOff x="645183" y="1075524"/>
            <a:chExt cx="7908707" cy="4397335"/>
          </a:xfrm>
        </p:grpSpPr>
        <p:pic>
          <p:nvPicPr>
            <p:cNvPr id="14" name="Image 13" descr="Image PURPOSE.bmp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91" y="1102713"/>
              <a:ext cx="7879165" cy="417633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5183" y="1075524"/>
              <a:ext cx="7908707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0" name="Image 19" descr="Taille PEG750+PEG2000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1" y="1039051"/>
            <a:ext cx="4572000" cy="2557272"/>
          </a:xfrm>
          <a:prstGeom prst="rect">
            <a:avLst/>
          </a:prstGeom>
        </p:spPr>
      </p:pic>
      <p:pic>
        <p:nvPicPr>
          <p:cNvPr id="22" name="Image 21" descr="Zeta PEG750+PEG2000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05656"/>
            <a:ext cx="4504944" cy="2304288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7342094" y="0"/>
            <a:ext cx="470647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496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% TR 1_0,75_0,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489" y="793257"/>
            <a:ext cx="3422904" cy="3060192"/>
          </a:xfrm>
          <a:prstGeom prst="rect">
            <a:avLst/>
          </a:prstGeom>
        </p:spPr>
      </p:pic>
      <p:pic>
        <p:nvPicPr>
          <p:cNvPr id="19" name="Image 18" descr="MFI 1_0,75_0,5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85" y="3797205"/>
            <a:ext cx="3532632" cy="306019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i="1" dirty="0" smtClean="0"/>
              <a:t>In vitro </a:t>
            </a:r>
            <a:r>
              <a:rPr lang="fr-BE" sz="2000" b="1" dirty="0" err="1" smtClean="0"/>
              <a:t>efficiency</a:t>
            </a:r>
            <a:endParaRPr lang="en-US" sz="2000" b="1" i="1" dirty="0"/>
          </a:p>
        </p:txBody>
      </p:sp>
      <p:grpSp>
        <p:nvGrpSpPr>
          <p:cNvPr id="2" name="Groupe 18"/>
          <p:cNvGrpSpPr/>
          <p:nvPr/>
        </p:nvGrpSpPr>
        <p:grpSpPr>
          <a:xfrm>
            <a:off x="49047" y="867828"/>
            <a:ext cx="2959290" cy="1804239"/>
            <a:chOff x="49047" y="728128"/>
            <a:chExt cx="2959290" cy="1804239"/>
          </a:xfrm>
        </p:grpSpPr>
        <p:grpSp>
          <p:nvGrpSpPr>
            <p:cNvPr id="3" name="Groupe 10"/>
            <p:cNvGrpSpPr/>
            <p:nvPr/>
          </p:nvGrpSpPr>
          <p:grpSpPr>
            <a:xfrm>
              <a:off x="49047" y="728128"/>
              <a:ext cx="2959290" cy="1804239"/>
              <a:chOff x="2549" y="709164"/>
              <a:chExt cx="2959290" cy="1804239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2549" y="759077"/>
                <a:ext cx="295929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CaSki </a:t>
                </a:r>
                <a:r>
                  <a:rPr lang="en-US" sz="1200" dirty="0" smtClean="0"/>
                  <a:t>cells (HPV16 +)</a:t>
                </a:r>
              </a:p>
              <a:p>
                <a:endParaRPr lang="en-US" sz="1200" dirty="0" smtClean="0"/>
              </a:p>
              <a:p>
                <a:r>
                  <a:rPr lang="en-US" sz="1200" dirty="0" smtClean="0"/>
                  <a:t>[siRNA-scramble FITC] = 100nM</a:t>
                </a:r>
              </a:p>
              <a:p>
                <a:endParaRPr lang="en-US" sz="1200" dirty="0" smtClean="0"/>
              </a:p>
              <a:p>
                <a:r>
                  <a:rPr lang="en-US" sz="1200" dirty="0" smtClean="0"/>
                  <a:t>Oligofectamine</a:t>
                </a:r>
                <a:r>
                  <a:rPr lang="en-US" sz="1200" baseline="30000" dirty="0" smtClean="0"/>
                  <a:t>® </a:t>
                </a:r>
                <a:r>
                  <a:rPr lang="en-US" sz="1200" dirty="0" smtClean="0"/>
                  <a:t>6µL</a:t>
                </a:r>
              </a:p>
              <a:p>
                <a:endParaRPr lang="en-US" sz="1200" dirty="0" smtClean="0"/>
              </a:p>
              <a:p>
                <a:r>
                  <a:rPr lang="en-US" sz="1200" dirty="0" smtClean="0"/>
                  <a:t>Lipoplexes N/P 2,5</a:t>
                </a:r>
              </a:p>
              <a:p>
                <a:endParaRPr lang="en-US" sz="1200" dirty="0" smtClean="0"/>
              </a:p>
              <a:p>
                <a:r>
                  <a:rPr lang="en-US" sz="1200" dirty="0" smtClean="0"/>
                  <a:t>n=3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5243" y="709164"/>
                <a:ext cx="2174259" cy="180423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>
                <a:off x="51596" y="1052802"/>
                <a:ext cx="2187906" cy="0"/>
              </a:xfrm>
              <a:prstGeom prst="line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53868" y="1449918"/>
                <a:ext cx="2185634" cy="0"/>
              </a:xfrm>
              <a:prstGeom prst="line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>
                <a:off x="51596" y="1839586"/>
                <a:ext cx="2187906" cy="0"/>
              </a:xfrm>
              <a:prstGeom prst="line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Connecteur droit 17"/>
            <p:cNvCxnSpPr/>
            <p:nvPr/>
          </p:nvCxnSpPr>
          <p:spPr>
            <a:xfrm>
              <a:off x="98094" y="2197100"/>
              <a:ext cx="2187906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/>
          <p:cNvSpPr txBox="1"/>
          <p:nvPr/>
        </p:nvSpPr>
        <p:spPr>
          <a:xfrm>
            <a:off x="0" y="400110"/>
            <a:ext cx="6533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Evaluation of transfection potential by flow cytometry assay (FACS Canto II)</a:t>
            </a:r>
            <a:endParaRPr lang="en-US" sz="1600" i="1" dirty="0"/>
          </a:p>
        </p:txBody>
      </p:sp>
      <p:sp>
        <p:nvSpPr>
          <p:cNvPr id="21" name="Rectangle 20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3008337" y="3778623"/>
            <a:ext cx="313518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3684494" y="3845858"/>
            <a:ext cx="0" cy="3496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4800604" y="3861912"/>
            <a:ext cx="0" cy="3496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8"/>
          <p:cNvGrpSpPr/>
          <p:nvPr/>
        </p:nvGrpSpPr>
        <p:grpSpPr>
          <a:xfrm>
            <a:off x="6648468" y="11819"/>
            <a:ext cx="2484000" cy="1440390"/>
            <a:chOff x="645183" y="1075524"/>
            <a:chExt cx="7908707" cy="4397335"/>
          </a:xfrm>
        </p:grpSpPr>
        <p:pic>
          <p:nvPicPr>
            <p:cNvPr id="24" name="Image 23" descr="Image PURPOSE.bmp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91" y="1102713"/>
              <a:ext cx="7879165" cy="417633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45183" y="1075524"/>
              <a:ext cx="7908707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6" name="Ellipse 25"/>
          <p:cNvSpPr/>
          <p:nvPr/>
        </p:nvSpPr>
        <p:spPr>
          <a:xfrm>
            <a:off x="7644652" y="12792"/>
            <a:ext cx="470647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496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i="1" dirty="0" smtClean="0"/>
              <a:t>In vitro </a:t>
            </a:r>
            <a:r>
              <a:rPr lang="fr-BE" sz="2000" b="1" dirty="0" err="1" smtClean="0"/>
              <a:t>efficiency</a:t>
            </a:r>
            <a:endParaRPr lang="en-US" sz="2000" b="1" i="1" dirty="0"/>
          </a:p>
        </p:txBody>
      </p:sp>
      <p:sp>
        <p:nvSpPr>
          <p:cNvPr id="21" name="Rectangle 20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17946" y="400110"/>
            <a:ext cx="6141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Evaluation of transfection potential by </a:t>
            </a:r>
            <a:r>
              <a:rPr lang="en-US" sz="1600" i="1" dirty="0" err="1" smtClean="0"/>
              <a:t>confocal</a:t>
            </a:r>
            <a:r>
              <a:rPr lang="en-US" sz="1600" i="1" dirty="0" smtClean="0"/>
              <a:t> microscopy (</a:t>
            </a:r>
            <a:r>
              <a:rPr lang="en-US" sz="1600" i="1" dirty="0" err="1" smtClean="0"/>
              <a:t>Leica</a:t>
            </a:r>
            <a:r>
              <a:rPr lang="en-US" sz="1600" i="1" dirty="0" smtClean="0"/>
              <a:t> SP5)</a:t>
            </a:r>
            <a:endParaRPr lang="en-US" sz="16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1335253" y="6509279"/>
            <a:ext cx="2173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Lipoplexe</a:t>
            </a:r>
            <a:r>
              <a:rPr lang="en-US" sz="1200" dirty="0" smtClean="0"/>
              <a:t>- siRNA FITC 100nM</a:t>
            </a:r>
            <a:endParaRPr lang="en-US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4720080" y="6509279"/>
            <a:ext cx="2648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Lipoplexe</a:t>
            </a:r>
            <a:r>
              <a:rPr lang="en-US" sz="1200" dirty="0" smtClean="0"/>
              <a:t> PEG2000 50%- siRNA FITC</a:t>
            </a:r>
            <a:endParaRPr lang="en-US" sz="1200" dirty="0"/>
          </a:p>
        </p:txBody>
      </p:sp>
      <p:pic>
        <p:nvPicPr>
          <p:cNvPr id="30" name="Image 29" descr="18-09-14.lif_si seul 63x serie_z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03" y="792452"/>
            <a:ext cx="2433918" cy="243391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715144" y="3226370"/>
            <a:ext cx="1457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siRNA FITC 100nM</a:t>
            </a:r>
            <a:endParaRPr lang="en-US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651580" y="2073568"/>
            <a:ext cx="2299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Blue: Nucleus staining with DAPI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Green: siRNA FITC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Objective: 63x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Pinhole: 309,95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 descr="autoflu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985" y="805569"/>
            <a:ext cx="2420801" cy="24208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275927" y="3226370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Empty liposome</a:t>
            </a:r>
            <a:endParaRPr lang="en-US" sz="1200" dirty="0"/>
          </a:p>
        </p:txBody>
      </p:sp>
      <p:pic>
        <p:nvPicPr>
          <p:cNvPr id="18" name="Image 17" descr="18-09-14.lif_si seul 63x serie_z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150" y="3537219"/>
            <a:ext cx="2988000" cy="2988000"/>
          </a:xfrm>
          <a:prstGeom prst="rect">
            <a:avLst/>
          </a:prstGeom>
        </p:spPr>
      </p:pic>
      <p:pic>
        <p:nvPicPr>
          <p:cNvPr id="19" name="Image 18" descr="photo lipo PEG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889" y="3523156"/>
            <a:ext cx="2988000" cy="2988000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>
            <a:off x="1991369" y="4558553"/>
            <a:ext cx="771734" cy="1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1830005" y="3917576"/>
            <a:ext cx="771734" cy="1613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8"/>
          <p:cNvGrpSpPr/>
          <p:nvPr/>
        </p:nvGrpSpPr>
        <p:grpSpPr>
          <a:xfrm>
            <a:off x="6648468" y="11819"/>
            <a:ext cx="2484000" cy="1440390"/>
            <a:chOff x="645183" y="1075524"/>
            <a:chExt cx="7908707" cy="4397335"/>
          </a:xfrm>
        </p:grpSpPr>
        <p:pic>
          <p:nvPicPr>
            <p:cNvPr id="24" name="Image 23" descr="Image PURPOSE.bmp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091" y="1102713"/>
              <a:ext cx="7879165" cy="417633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45183" y="1075524"/>
              <a:ext cx="7908707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8" name="Ellipse 27"/>
          <p:cNvSpPr/>
          <p:nvPr/>
        </p:nvSpPr>
        <p:spPr>
          <a:xfrm>
            <a:off x="7644652" y="12792"/>
            <a:ext cx="470647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496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mRNA E6 1_0,75_0,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07" y="1743052"/>
            <a:ext cx="4548506" cy="36511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i="1" dirty="0" smtClean="0"/>
              <a:t>In vitro </a:t>
            </a:r>
            <a:r>
              <a:rPr lang="fr-BE" sz="2000" b="1" dirty="0" err="1" smtClean="0"/>
              <a:t>efficiency</a:t>
            </a:r>
            <a:endParaRPr lang="en-US" sz="2000" b="1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-63323" y="400110"/>
            <a:ext cx="6590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Evaluation of releasing potential of siRNA E6 into the cytoplasm by </a:t>
            </a:r>
            <a:r>
              <a:rPr lang="en-US" sz="1600" i="1" dirty="0" err="1" smtClean="0"/>
              <a:t>qRT</a:t>
            </a:r>
            <a:r>
              <a:rPr lang="en-US" sz="1600" i="1" dirty="0" smtClean="0"/>
              <a:t>-PCR</a:t>
            </a:r>
            <a:endParaRPr lang="en-US" sz="1600" i="1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9047" y="1002298"/>
            <a:ext cx="2959290" cy="2173571"/>
            <a:chOff x="49047" y="1002298"/>
            <a:chExt cx="2959290" cy="2173571"/>
          </a:xfrm>
        </p:grpSpPr>
        <p:grpSp>
          <p:nvGrpSpPr>
            <p:cNvPr id="19" name="Groupe 18"/>
            <p:cNvGrpSpPr/>
            <p:nvPr/>
          </p:nvGrpSpPr>
          <p:grpSpPr>
            <a:xfrm>
              <a:off x="49047" y="1002298"/>
              <a:ext cx="2959290" cy="2173571"/>
              <a:chOff x="49047" y="728128"/>
              <a:chExt cx="2959290" cy="2173571"/>
            </a:xfrm>
          </p:grpSpPr>
          <p:grpSp>
            <p:nvGrpSpPr>
              <p:cNvPr id="20" name="Groupe 10"/>
              <p:cNvGrpSpPr/>
              <p:nvPr/>
            </p:nvGrpSpPr>
            <p:grpSpPr>
              <a:xfrm>
                <a:off x="49047" y="728128"/>
                <a:ext cx="2959290" cy="2173571"/>
                <a:chOff x="2549" y="709164"/>
                <a:chExt cx="2959290" cy="2173571"/>
              </a:xfrm>
            </p:grpSpPr>
            <p:sp>
              <p:nvSpPr>
                <p:cNvPr id="22" name="ZoneTexte 21"/>
                <p:cNvSpPr txBox="1"/>
                <p:nvPr/>
              </p:nvSpPr>
              <p:spPr>
                <a:xfrm>
                  <a:off x="2549" y="759077"/>
                  <a:ext cx="2959290" cy="21236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CaSki </a:t>
                  </a:r>
                  <a:r>
                    <a:rPr lang="en-US" sz="1200" dirty="0" smtClean="0"/>
                    <a:t>cells (HPV16 +)</a:t>
                  </a:r>
                </a:p>
                <a:p>
                  <a:endParaRPr lang="en-US" sz="1200" dirty="0" smtClean="0"/>
                </a:p>
                <a:p>
                  <a:r>
                    <a:rPr lang="en-US" sz="1200" dirty="0" smtClean="0"/>
                    <a:t>[siRNA-scramble and E6] = 100nM</a:t>
                  </a:r>
                </a:p>
                <a:p>
                  <a:endParaRPr lang="en-US" sz="1200" dirty="0" smtClean="0"/>
                </a:p>
                <a:p>
                  <a:r>
                    <a:rPr lang="en-US" sz="1200" dirty="0" smtClean="0"/>
                    <a:t>Oligofectamine</a:t>
                  </a:r>
                  <a:r>
                    <a:rPr lang="en-US" sz="1200" baseline="30000" dirty="0" smtClean="0"/>
                    <a:t>® </a:t>
                  </a:r>
                  <a:r>
                    <a:rPr lang="en-US" sz="1200" dirty="0" smtClean="0"/>
                    <a:t>6µL</a:t>
                  </a:r>
                </a:p>
                <a:p>
                  <a:endParaRPr lang="en-US" sz="1200" dirty="0" smtClean="0"/>
                </a:p>
                <a:p>
                  <a:r>
                    <a:rPr lang="en-US" sz="1200" dirty="0" smtClean="0"/>
                    <a:t>Lipoplexes N/P 2,5</a:t>
                  </a:r>
                </a:p>
                <a:p>
                  <a:endParaRPr lang="en-US" sz="1200" dirty="0" smtClean="0"/>
                </a:p>
                <a:p>
                  <a:r>
                    <a:rPr lang="en-US" sz="1200" dirty="0" smtClean="0"/>
                    <a:t>Normalization: GAPDH primers</a:t>
                  </a:r>
                </a:p>
                <a:p>
                  <a:endParaRPr lang="en-US" sz="1200" dirty="0" smtClean="0"/>
                </a:p>
                <a:p>
                  <a:r>
                    <a:rPr lang="en-US" sz="1200" dirty="0" smtClean="0"/>
                    <a:t>n=3</a:t>
                  </a: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65243" y="709164"/>
                  <a:ext cx="2358504" cy="2173571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" name="Connecteur droit 23"/>
                <p:cNvCxnSpPr/>
                <p:nvPr/>
              </p:nvCxnSpPr>
              <p:spPr>
                <a:xfrm>
                  <a:off x="51596" y="1052802"/>
                  <a:ext cx="2372151" cy="0"/>
                </a:xfrm>
                <a:prstGeom prst="line">
                  <a:avLst/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24"/>
                <p:cNvCxnSpPr/>
                <p:nvPr/>
              </p:nvCxnSpPr>
              <p:spPr>
                <a:xfrm>
                  <a:off x="53868" y="1449918"/>
                  <a:ext cx="2369879" cy="0"/>
                </a:xfrm>
                <a:prstGeom prst="line">
                  <a:avLst/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/>
                <p:cNvCxnSpPr/>
                <p:nvPr/>
              </p:nvCxnSpPr>
              <p:spPr>
                <a:xfrm>
                  <a:off x="51596" y="1839586"/>
                  <a:ext cx="2372151" cy="0"/>
                </a:xfrm>
                <a:prstGeom prst="line">
                  <a:avLst/>
                </a:prstGeom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Connecteur droit 20"/>
              <p:cNvCxnSpPr/>
              <p:nvPr/>
            </p:nvCxnSpPr>
            <p:spPr>
              <a:xfrm>
                <a:off x="98094" y="2197100"/>
                <a:ext cx="2372151" cy="0"/>
              </a:xfrm>
              <a:prstGeom prst="line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30"/>
            <p:cNvCxnSpPr/>
            <p:nvPr/>
          </p:nvCxnSpPr>
          <p:spPr>
            <a:xfrm>
              <a:off x="100366" y="2850777"/>
              <a:ext cx="2369879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e 8"/>
          <p:cNvGrpSpPr/>
          <p:nvPr/>
        </p:nvGrpSpPr>
        <p:grpSpPr>
          <a:xfrm>
            <a:off x="6648468" y="11819"/>
            <a:ext cx="2484000" cy="1440390"/>
            <a:chOff x="645183" y="1075524"/>
            <a:chExt cx="7908707" cy="4397335"/>
          </a:xfrm>
        </p:grpSpPr>
        <p:pic>
          <p:nvPicPr>
            <p:cNvPr id="28" name="Image 27" descr="Image PURPOSE.b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091" y="1102713"/>
              <a:ext cx="7879165" cy="417633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45183" y="1075524"/>
              <a:ext cx="7908707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4" name="Ellipse 33"/>
          <p:cNvSpPr/>
          <p:nvPr/>
        </p:nvSpPr>
        <p:spPr>
          <a:xfrm>
            <a:off x="7718612" y="332593"/>
            <a:ext cx="1407689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496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In vitro </a:t>
            </a:r>
            <a:r>
              <a:rPr lang="en-US" sz="2000" b="1" dirty="0" smtClean="0"/>
              <a:t>efficiency</a:t>
            </a:r>
            <a:endParaRPr lang="en-US" sz="2000" b="1" i="1" dirty="0"/>
          </a:p>
        </p:txBody>
      </p:sp>
      <p:grpSp>
        <p:nvGrpSpPr>
          <p:cNvPr id="4" name="Groupe 10"/>
          <p:cNvGrpSpPr/>
          <p:nvPr/>
        </p:nvGrpSpPr>
        <p:grpSpPr>
          <a:xfrm>
            <a:off x="49047" y="1002299"/>
            <a:ext cx="2959290" cy="1619572"/>
            <a:chOff x="2549" y="709165"/>
            <a:chExt cx="2959290" cy="1619572"/>
          </a:xfrm>
        </p:grpSpPr>
        <p:sp>
          <p:nvSpPr>
            <p:cNvPr id="22" name="ZoneTexte 21"/>
            <p:cNvSpPr txBox="1"/>
            <p:nvPr/>
          </p:nvSpPr>
          <p:spPr>
            <a:xfrm>
              <a:off x="2549" y="759077"/>
              <a:ext cx="295929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CaSki </a:t>
              </a:r>
              <a:r>
                <a:rPr lang="en-US" sz="1200" dirty="0" smtClean="0"/>
                <a:t>cells (HPV16 +)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[siRNA-scramble and E6] = 100nM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Oligofectamine</a:t>
              </a:r>
              <a:r>
                <a:rPr lang="en-US" sz="1200" baseline="30000" dirty="0" smtClean="0"/>
                <a:t>® </a:t>
              </a:r>
              <a:r>
                <a:rPr lang="en-US" sz="1200" dirty="0" smtClean="0"/>
                <a:t>6µL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Lipoplexes N/P 2,5</a:t>
              </a:r>
            </a:p>
            <a:p>
              <a:endParaRPr lang="en-US" sz="1200" dirty="0" smtClean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243" y="709165"/>
              <a:ext cx="2358504" cy="1468972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51596" y="1052802"/>
              <a:ext cx="2372151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53868" y="1449918"/>
              <a:ext cx="2369879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51596" y="1839586"/>
              <a:ext cx="2372151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 29" descr="WB PE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337" y="2213703"/>
            <a:ext cx="4650927" cy="3641187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-63323" y="455091"/>
            <a:ext cx="4608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Evaluation of p53 re-expression by Western Blot</a:t>
            </a:r>
            <a:endParaRPr lang="en-US" sz="1600" i="1" dirty="0"/>
          </a:p>
        </p:txBody>
      </p:sp>
      <p:grpSp>
        <p:nvGrpSpPr>
          <p:cNvPr id="5" name="Groupe 8"/>
          <p:cNvGrpSpPr/>
          <p:nvPr/>
        </p:nvGrpSpPr>
        <p:grpSpPr>
          <a:xfrm>
            <a:off x="6648468" y="11819"/>
            <a:ext cx="2484000" cy="1440390"/>
            <a:chOff x="645183" y="1075524"/>
            <a:chExt cx="7908707" cy="4397335"/>
          </a:xfrm>
        </p:grpSpPr>
        <p:pic>
          <p:nvPicPr>
            <p:cNvPr id="28" name="Image 27" descr="Image PURPOSE.b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091" y="1102713"/>
              <a:ext cx="7879165" cy="417633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45183" y="1075524"/>
              <a:ext cx="7908707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4" name="Ellipse 33"/>
          <p:cNvSpPr/>
          <p:nvPr/>
        </p:nvSpPr>
        <p:spPr>
          <a:xfrm>
            <a:off x="7718612" y="800593"/>
            <a:ext cx="1407689" cy="46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11496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341189"/>
            <a:ext cx="548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 smtClean="0"/>
              <a:t>Cytotoxicity assay (WST-1)</a:t>
            </a:r>
            <a:r>
              <a:rPr lang="en-US" sz="1600" u="sng" dirty="0" smtClean="0"/>
              <a:t> </a:t>
            </a:r>
            <a:endParaRPr lang="en-US" sz="1600" i="1" u="sng" dirty="0"/>
          </a:p>
        </p:txBody>
      </p:sp>
      <p:sp>
        <p:nvSpPr>
          <p:cNvPr id="17" name="Rectangle 16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e 8"/>
          <p:cNvGrpSpPr/>
          <p:nvPr/>
        </p:nvGrpSpPr>
        <p:grpSpPr>
          <a:xfrm>
            <a:off x="103036" y="1681423"/>
            <a:ext cx="2959290" cy="1804239"/>
            <a:chOff x="42890" y="709164"/>
            <a:chExt cx="2959290" cy="1804239"/>
          </a:xfrm>
        </p:grpSpPr>
        <p:sp>
          <p:nvSpPr>
            <p:cNvPr id="10" name="ZoneTexte 9"/>
            <p:cNvSpPr txBox="1"/>
            <p:nvPr/>
          </p:nvSpPr>
          <p:spPr>
            <a:xfrm>
              <a:off x="42890" y="759077"/>
              <a:ext cx="29592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CaSki </a:t>
              </a:r>
              <a:r>
                <a:rPr lang="en-US" sz="1200" dirty="0" smtClean="0"/>
                <a:t>cells (HPV16 +)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[siRNA-scramble] = 100nM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Oligofectamine</a:t>
              </a:r>
              <a:r>
                <a:rPr lang="en-US" sz="1200" baseline="30000" dirty="0" smtClean="0"/>
                <a:t>® </a:t>
              </a:r>
              <a:r>
                <a:rPr lang="en-US" sz="1200" dirty="0" smtClean="0"/>
                <a:t>6µL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Lipoplexes N/P 2,5</a:t>
              </a:r>
            </a:p>
            <a:p>
              <a:endParaRPr lang="en-US" sz="1200" dirty="0" smtClean="0"/>
            </a:p>
            <a:p>
              <a:r>
                <a:rPr lang="en-US" sz="1200" dirty="0" smtClean="0"/>
                <a:t>n=4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243" y="709164"/>
              <a:ext cx="2214399" cy="1804239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51596" y="1098373"/>
              <a:ext cx="2228046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53868" y="1455895"/>
              <a:ext cx="2225774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51596" y="1829875"/>
              <a:ext cx="2228046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Connecteur droit 35"/>
          <p:cNvCxnSpPr/>
          <p:nvPr/>
        </p:nvCxnSpPr>
        <p:spPr>
          <a:xfrm>
            <a:off x="111741" y="3200400"/>
            <a:ext cx="222804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i="1" dirty="0" smtClean="0"/>
              <a:t>In vitro </a:t>
            </a:r>
            <a:r>
              <a:rPr lang="fr-BE" sz="2000" b="1" dirty="0" err="1" smtClean="0"/>
              <a:t>efficiency</a:t>
            </a:r>
            <a:endParaRPr lang="en-US" sz="2000" b="1" i="1" dirty="0"/>
          </a:p>
        </p:txBody>
      </p:sp>
      <p:pic>
        <p:nvPicPr>
          <p:cNvPr id="16" name="Image 15" descr="WST-1 CaSKi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829" y="874058"/>
            <a:ext cx="4753142" cy="44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8"/>
          <p:cNvGrpSpPr/>
          <p:nvPr/>
        </p:nvGrpSpPr>
        <p:grpSpPr>
          <a:xfrm>
            <a:off x="1046083" y="585434"/>
            <a:ext cx="7269237" cy="3902647"/>
            <a:chOff x="559556" y="1034472"/>
            <a:chExt cx="8202305" cy="4397335"/>
          </a:xfrm>
        </p:grpSpPr>
        <p:sp>
          <p:nvSpPr>
            <p:cNvPr id="3" name="Rectangle 2"/>
            <p:cNvSpPr/>
            <p:nvPr/>
          </p:nvSpPr>
          <p:spPr>
            <a:xfrm>
              <a:off x="559556" y="1034472"/>
              <a:ext cx="8202305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4" name="Image 3" descr="Image PURPOSE.bm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092" y="1102713"/>
              <a:ext cx="7956645" cy="4217404"/>
            </a:xfrm>
            <a:prstGeom prst="rect">
              <a:avLst/>
            </a:prstGeom>
          </p:spPr>
        </p:pic>
      </p:grpSp>
      <p:pic>
        <p:nvPicPr>
          <p:cNvPr id="5" name="Image 4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5374" y="426051"/>
            <a:ext cx="513633" cy="439894"/>
          </a:xfrm>
          <a:prstGeom prst="rect">
            <a:avLst/>
          </a:prstGeom>
        </p:spPr>
      </p:pic>
      <p:pic>
        <p:nvPicPr>
          <p:cNvPr id="7" name="Image 6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9683" y="598881"/>
            <a:ext cx="513633" cy="439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ZoneTexte 17"/>
          <p:cNvSpPr txBox="1"/>
          <p:nvPr/>
        </p:nvSpPr>
        <p:spPr>
          <a:xfrm>
            <a:off x="1" y="6385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ym typeface="Wingdings" pitchFamily="2" charset="2"/>
              </a:rPr>
              <a:t>Lechanteur</a:t>
            </a:r>
            <a:r>
              <a:rPr lang="en-US" sz="1200" dirty="0" smtClean="0">
                <a:sym typeface="Wingdings" pitchFamily="2" charset="2"/>
              </a:rPr>
              <a:t> A, </a:t>
            </a:r>
            <a:r>
              <a:rPr lang="en-US" sz="1200" dirty="0" err="1" smtClean="0">
                <a:sym typeface="Wingdings" pitchFamily="2" charset="2"/>
              </a:rPr>
              <a:t>Furst</a:t>
            </a:r>
            <a:r>
              <a:rPr lang="en-US" sz="1200" dirty="0" smtClean="0">
                <a:sym typeface="Wingdings" pitchFamily="2" charset="2"/>
              </a:rPr>
              <a:t> T et al, siRNA encapsulation into </a:t>
            </a:r>
            <a:r>
              <a:rPr lang="en-US" sz="1200" dirty="0" err="1" smtClean="0">
                <a:sym typeface="Wingdings" pitchFamily="2" charset="2"/>
              </a:rPr>
              <a:t>liposomes</a:t>
            </a:r>
            <a:r>
              <a:rPr lang="en-US" sz="1200" dirty="0" smtClean="0">
                <a:sym typeface="Wingdings" pitchFamily="2" charset="2"/>
              </a:rPr>
              <a:t> for a topical treatment of cervical </a:t>
            </a:r>
            <a:r>
              <a:rPr lang="en-US" sz="1200" dirty="0" err="1" smtClean="0">
                <a:sym typeface="Wingdings" pitchFamily="2" charset="2"/>
              </a:rPr>
              <a:t>preneoplastic</a:t>
            </a:r>
            <a:r>
              <a:rPr lang="en-US" sz="1200" dirty="0" smtClean="0">
                <a:sym typeface="Wingdings" pitchFamily="2" charset="2"/>
              </a:rPr>
              <a:t> lesions: promising gene delivery system, 2014, </a:t>
            </a:r>
            <a:r>
              <a:rPr lang="en-US" sz="1200" i="1" dirty="0" smtClean="0">
                <a:sym typeface="Wingdings" pitchFamily="2" charset="2"/>
              </a:rPr>
              <a:t>Submitted</a:t>
            </a:r>
            <a:endParaRPr lang="en-US" sz="12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Conclusion</a:t>
            </a:r>
            <a:endParaRPr lang="en-US" sz="20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1400337" y="4595657"/>
            <a:ext cx="440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Appropriate physicochemical properties</a:t>
            </a:r>
          </a:p>
        </p:txBody>
      </p:sp>
      <p:pic>
        <p:nvPicPr>
          <p:cNvPr id="24" name="Image 23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083" y="4631372"/>
            <a:ext cx="354254" cy="30339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400337" y="5004406"/>
            <a:ext cx="2920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transfection and MFI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400337" y="5369854"/>
            <a:ext cx="2920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mRNA E6 extinction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00337" y="5815984"/>
            <a:ext cx="6224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p53 re-expression</a:t>
            </a:r>
            <a:endParaRPr lang="en-US" sz="1600" dirty="0"/>
          </a:p>
        </p:txBody>
      </p:sp>
      <p:pic>
        <p:nvPicPr>
          <p:cNvPr id="28" name="Image 27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003" y="5002140"/>
            <a:ext cx="354254" cy="303396"/>
          </a:xfrm>
          <a:prstGeom prst="rect">
            <a:avLst/>
          </a:prstGeom>
        </p:spPr>
      </p:pic>
      <p:pic>
        <p:nvPicPr>
          <p:cNvPr id="21" name="Image 20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1700" y="2061894"/>
            <a:ext cx="378311" cy="324000"/>
          </a:xfrm>
          <a:prstGeom prst="rect">
            <a:avLst/>
          </a:prstGeom>
        </p:spPr>
      </p:pic>
      <p:pic>
        <p:nvPicPr>
          <p:cNvPr id="22" name="Image 21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0011" y="3348318"/>
            <a:ext cx="378311" cy="324000"/>
          </a:xfrm>
          <a:prstGeom prst="rect">
            <a:avLst/>
          </a:prstGeom>
        </p:spPr>
      </p:pic>
      <p:pic>
        <p:nvPicPr>
          <p:cNvPr id="29" name="Image 28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410" y="5456408"/>
            <a:ext cx="294242" cy="252000"/>
          </a:xfrm>
          <a:prstGeom prst="rect">
            <a:avLst/>
          </a:prstGeom>
        </p:spPr>
      </p:pic>
      <p:pic>
        <p:nvPicPr>
          <p:cNvPr id="30" name="Image 29" descr="v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689" y="5902538"/>
            <a:ext cx="294242" cy="2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8503" y="5854890"/>
            <a:ext cx="1662184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2" y="432406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 Confirm the hypothesis: siRNA are blocked in the endosome by co localization of Alexa546-siRNA and NDB-cholesterol (</a:t>
            </a:r>
            <a:r>
              <a:rPr lang="en-US" sz="1600" dirty="0" err="1" smtClean="0">
                <a:sym typeface="Wingdings" pitchFamily="2" charset="2"/>
              </a:rPr>
              <a:t>confocal</a:t>
            </a:r>
            <a:r>
              <a:rPr lang="en-US" sz="1600" dirty="0" smtClean="0">
                <a:sym typeface="Wingdings" pitchFamily="2" charset="2"/>
              </a:rPr>
              <a:t> microscopy) and </a:t>
            </a:r>
            <a:r>
              <a:rPr lang="en-US" sz="1600" dirty="0" err="1" smtClean="0">
                <a:sym typeface="Wingdings" pitchFamily="2" charset="2"/>
              </a:rPr>
              <a:t>LysoTracker</a:t>
            </a:r>
            <a:r>
              <a:rPr lang="en-US" sz="1600" baseline="30000" dirty="0" smtClean="0">
                <a:sym typeface="Wingdings" pitchFamily="2" charset="2"/>
              </a:rPr>
              <a:t>®</a:t>
            </a:r>
            <a:r>
              <a:rPr lang="en-US" sz="1600" dirty="0" smtClean="0">
                <a:sym typeface="Wingdings" pitchFamily="2" charset="2"/>
              </a:rPr>
              <a:t> probe</a:t>
            </a:r>
            <a:endParaRPr lang="en-US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" y="4986495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 Increase proportion of </a:t>
            </a:r>
            <a:r>
              <a:rPr lang="en-US" sz="1600" dirty="0" err="1" smtClean="0">
                <a:sym typeface="Wingdings" pitchFamily="2" charset="2"/>
              </a:rPr>
              <a:t>fusogenic</a:t>
            </a:r>
            <a:r>
              <a:rPr lang="en-US" sz="1600" dirty="0" smtClean="0">
                <a:sym typeface="Wingdings" pitchFamily="2" charset="2"/>
              </a:rPr>
              <a:t> lipid = DOPE</a:t>
            </a:r>
            <a:endParaRPr lang="en-US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-17253" y="392418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 Perform apoptosis and proliferation assay </a:t>
            </a:r>
            <a:endParaRPr lang="en-US" sz="1600" dirty="0"/>
          </a:p>
        </p:txBody>
      </p:sp>
      <p:pic>
        <p:nvPicPr>
          <p:cNvPr id="19" name="Image 18" descr="Action si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374" y="1339790"/>
            <a:ext cx="904875" cy="2085975"/>
          </a:xfrm>
          <a:prstGeom prst="rect">
            <a:avLst/>
          </a:prstGeom>
        </p:spPr>
      </p:pic>
      <p:grpSp>
        <p:nvGrpSpPr>
          <p:cNvPr id="20" name="Groupe 8"/>
          <p:cNvGrpSpPr/>
          <p:nvPr/>
        </p:nvGrpSpPr>
        <p:grpSpPr>
          <a:xfrm>
            <a:off x="248503" y="887507"/>
            <a:ext cx="4386529" cy="2538258"/>
            <a:chOff x="559556" y="1034472"/>
            <a:chExt cx="8202305" cy="4397335"/>
          </a:xfrm>
        </p:grpSpPr>
        <p:sp>
          <p:nvSpPr>
            <p:cNvPr id="21" name="Rectangle 20"/>
            <p:cNvSpPr/>
            <p:nvPr/>
          </p:nvSpPr>
          <p:spPr>
            <a:xfrm>
              <a:off x="559556" y="1034472"/>
              <a:ext cx="8202305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22" name="Image 21" descr="Image PURPOSE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92" y="1102713"/>
              <a:ext cx="7956645" cy="4217404"/>
            </a:xfrm>
            <a:prstGeom prst="rect">
              <a:avLst/>
            </a:prstGeom>
          </p:spPr>
        </p:pic>
      </p:grpSp>
      <p:cxnSp>
        <p:nvCxnSpPr>
          <p:cNvPr id="24" name="Connecteur droit avec flèche 23"/>
          <p:cNvCxnSpPr/>
          <p:nvPr/>
        </p:nvCxnSpPr>
        <p:spPr>
          <a:xfrm>
            <a:off x="2470245" y="1331259"/>
            <a:ext cx="3486802" cy="9412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Prospects</a:t>
            </a:r>
            <a:endParaRPr lang="en-US" sz="20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1" y="6385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ym typeface="Wingdings" pitchFamily="2" charset="2"/>
              </a:rPr>
              <a:t>Lechanteur</a:t>
            </a:r>
            <a:r>
              <a:rPr lang="en-US" sz="1200" dirty="0" smtClean="0">
                <a:sym typeface="Wingdings" pitchFamily="2" charset="2"/>
              </a:rPr>
              <a:t> A, </a:t>
            </a:r>
            <a:r>
              <a:rPr lang="en-US" sz="1200" dirty="0" err="1" smtClean="0">
                <a:sym typeface="Wingdings" pitchFamily="2" charset="2"/>
              </a:rPr>
              <a:t>Furst</a:t>
            </a:r>
            <a:r>
              <a:rPr lang="en-US" sz="1200" dirty="0" smtClean="0">
                <a:sym typeface="Wingdings" pitchFamily="2" charset="2"/>
              </a:rPr>
              <a:t> T et al, siRNA encapsulation into </a:t>
            </a:r>
            <a:r>
              <a:rPr lang="en-US" sz="1200" dirty="0" err="1" smtClean="0">
                <a:sym typeface="Wingdings" pitchFamily="2" charset="2"/>
              </a:rPr>
              <a:t>liposomes</a:t>
            </a:r>
            <a:r>
              <a:rPr lang="en-US" sz="1200" dirty="0" smtClean="0">
                <a:sym typeface="Wingdings" pitchFamily="2" charset="2"/>
              </a:rPr>
              <a:t> for a topical treatment of cervical </a:t>
            </a:r>
            <a:r>
              <a:rPr lang="en-US" sz="1200" dirty="0" err="1" smtClean="0">
                <a:sym typeface="Wingdings" pitchFamily="2" charset="2"/>
              </a:rPr>
              <a:t>preneoplastic</a:t>
            </a:r>
            <a:r>
              <a:rPr lang="en-US" sz="1200" dirty="0" smtClean="0">
                <a:sym typeface="Wingdings" pitchFamily="2" charset="2"/>
              </a:rPr>
              <a:t> lesions: promising gene delivery system, 2014, </a:t>
            </a:r>
            <a:r>
              <a:rPr lang="en-US" sz="1200" i="1" dirty="0" smtClean="0">
                <a:sym typeface="Wingdings" pitchFamily="2" charset="2"/>
              </a:rPr>
              <a:t>Submitted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7544" y="532263"/>
            <a:ext cx="76973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Acknowledgements</a:t>
            </a:r>
          </a:p>
          <a:p>
            <a:endParaRPr lang="en-US" sz="3200" u="sng" dirty="0" smtClean="0"/>
          </a:p>
          <a:p>
            <a:endParaRPr lang="en-US" sz="3200" u="sng" dirty="0" smtClean="0"/>
          </a:p>
          <a:p>
            <a:endParaRPr lang="en-US" sz="2800" u="sng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4195" y="379128"/>
            <a:ext cx="955345" cy="92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2694" y="379128"/>
            <a:ext cx="1282888" cy="83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0486" y="2685252"/>
            <a:ext cx="438582" cy="39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722150" y="2654446"/>
            <a:ext cx="2825087" cy="2763735"/>
            <a:chOff x="1555864" y="2654446"/>
            <a:chExt cx="2825087" cy="2763735"/>
          </a:xfrm>
        </p:grpSpPr>
        <p:pic>
          <p:nvPicPr>
            <p:cNvPr id="7" name="Imag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864" y="2654446"/>
              <a:ext cx="1896283" cy="101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1555864" y="3734003"/>
              <a:ext cx="2825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EVRARD Brigitte</a:t>
              </a:r>
            </a:p>
            <a:p>
              <a:r>
                <a:rPr lang="en-US" sz="1600" dirty="0" smtClean="0"/>
                <a:t>PIEL </a:t>
              </a:r>
              <a:r>
                <a:rPr lang="en-US" sz="1600" dirty="0" err="1" smtClean="0"/>
                <a:t>Géraldine</a:t>
              </a:r>
              <a:endParaRPr lang="en-US" sz="1600" dirty="0" smtClean="0"/>
            </a:p>
            <a:p>
              <a:r>
                <a:rPr lang="en-US" sz="1600" b="1" dirty="0" smtClean="0"/>
                <a:t>FURST Tania</a:t>
              </a:r>
            </a:p>
            <a:p>
              <a:r>
                <a:rPr lang="en-US" sz="1600" dirty="0" smtClean="0"/>
                <a:t>FRERE Antoine</a:t>
              </a:r>
            </a:p>
            <a:p>
              <a:r>
                <a:rPr lang="en-US" sz="1600" dirty="0" smtClean="0"/>
                <a:t>PALAZZO Claudio</a:t>
              </a:r>
            </a:p>
            <a:p>
              <a:r>
                <a:rPr lang="en-US" sz="1600" dirty="0" smtClean="0"/>
                <a:t>ALVAREZ Maria-Luz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55864" y="2654446"/>
              <a:ext cx="2074462" cy="27637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190783" y="2560317"/>
            <a:ext cx="2538488" cy="2862322"/>
            <a:chOff x="4817870" y="2560317"/>
            <a:chExt cx="2538488" cy="28623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95582" y="2641200"/>
              <a:ext cx="800100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4886113" y="2560317"/>
              <a:ext cx="247024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r>
                <a:rPr lang="en-US" sz="1400" dirty="0" smtClean="0"/>
                <a:t>Laboratory of Experimental Pathology</a:t>
              </a:r>
            </a:p>
            <a:p>
              <a:endParaRPr lang="en-US" sz="1600" dirty="0" smtClean="0"/>
            </a:p>
            <a:p>
              <a:r>
                <a:rPr lang="en-US" sz="1600" dirty="0" smtClean="0"/>
                <a:t>DELVENNE Philippe</a:t>
              </a:r>
            </a:p>
            <a:p>
              <a:r>
                <a:rPr lang="en-US" sz="1600" dirty="0" smtClean="0"/>
                <a:t>HUBERT </a:t>
              </a:r>
              <a:r>
                <a:rPr lang="en-US" sz="1600" dirty="0" err="1" smtClean="0"/>
                <a:t>Pascale</a:t>
              </a:r>
              <a:endParaRPr lang="en-US" sz="1600" dirty="0" smtClean="0"/>
            </a:p>
            <a:p>
              <a:r>
                <a:rPr lang="en-US" sz="1600" dirty="0" smtClean="0"/>
                <a:t>HERFS Michael </a:t>
              </a:r>
            </a:p>
            <a:p>
              <a:r>
                <a:rPr lang="en-US" sz="1600" dirty="0" smtClean="0"/>
                <a:t>DEMOULIN </a:t>
              </a:r>
              <a:r>
                <a:rPr lang="en-US" sz="1600" dirty="0" err="1" smtClean="0"/>
                <a:t>Stéphanie</a:t>
              </a:r>
              <a:endParaRPr lang="en-US" sz="1600" dirty="0" smtClean="0"/>
            </a:p>
            <a:p>
              <a:r>
                <a:rPr lang="en-US" sz="1600" dirty="0" smtClean="0"/>
                <a:t>RONCARATI Patrick</a:t>
              </a:r>
              <a:endParaRPr lang="en-US" sz="1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17870" y="2654445"/>
              <a:ext cx="2538488" cy="27637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4" descr="logo_coul_texte_cadre_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39364"/>
            <a:ext cx="1350963" cy="98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4168" y="6086509"/>
            <a:ext cx="2093653" cy="63972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110959" y="1651379"/>
            <a:ext cx="6913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Promotors</a:t>
            </a:r>
            <a:r>
              <a:rPr lang="en-US" sz="2000" u="sng" dirty="0" smtClean="0"/>
              <a:t>:</a:t>
            </a:r>
            <a:r>
              <a:rPr lang="en-US" sz="2000" dirty="0" smtClean="0"/>
              <a:t> </a:t>
            </a:r>
            <a:r>
              <a:rPr lang="en-US" sz="2000" dirty="0" err="1" smtClean="0"/>
              <a:t>Géraldine</a:t>
            </a:r>
            <a:r>
              <a:rPr lang="en-US" sz="2000" dirty="0" smtClean="0"/>
              <a:t> PIEL (LTPB) and </a:t>
            </a:r>
            <a:r>
              <a:rPr lang="en-US" sz="2000" dirty="0" err="1" smtClean="0"/>
              <a:t>Pascale</a:t>
            </a:r>
            <a:r>
              <a:rPr lang="en-US" sz="2000" dirty="0" smtClean="0"/>
              <a:t> HUBERT (LEP)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114195" y="2661416"/>
            <a:ext cx="2538488" cy="15988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087301" y="3017514"/>
            <a:ext cx="28250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GIGA-</a:t>
            </a:r>
            <a:r>
              <a:rPr lang="en-US" sz="1400" dirty="0" err="1" smtClean="0"/>
              <a:t>Imagerie</a:t>
            </a:r>
            <a:r>
              <a:rPr lang="en-US" sz="1400" dirty="0" smtClean="0"/>
              <a:t> et </a:t>
            </a:r>
            <a:r>
              <a:rPr lang="en-US" sz="1400" dirty="0" err="1" smtClean="0"/>
              <a:t>Cytométrie</a:t>
            </a:r>
            <a:r>
              <a:rPr lang="en-US" sz="1400" dirty="0" smtClean="0"/>
              <a:t> de flux</a:t>
            </a:r>
          </a:p>
          <a:p>
            <a:endParaRPr lang="en-US" sz="1600" dirty="0" smtClean="0"/>
          </a:p>
          <a:p>
            <a:r>
              <a:rPr lang="en-US" sz="1600" dirty="0" smtClean="0"/>
              <a:t>ORMENESE Sandra</a:t>
            </a:r>
          </a:p>
          <a:p>
            <a:r>
              <a:rPr lang="en-US" sz="1600" dirty="0" smtClean="0"/>
              <a:t>STEPHAN </a:t>
            </a:r>
            <a:r>
              <a:rPr lang="en-US" sz="1600" dirty="0" err="1" smtClean="0"/>
              <a:t>Rafaat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6114195" y="4833405"/>
            <a:ext cx="2538488" cy="6073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6111950" y="4833405"/>
            <a:ext cx="282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University of Angers</a:t>
            </a:r>
          </a:p>
          <a:p>
            <a:r>
              <a:rPr lang="en-US" sz="1600" dirty="0" smtClean="0"/>
              <a:t>KANBER </a:t>
            </a:r>
            <a:r>
              <a:rPr lang="en-US" sz="1600" dirty="0" err="1" smtClean="0"/>
              <a:t>Erdem</a:t>
            </a:r>
            <a:endParaRPr lang="en-US" sz="1600" dirty="0"/>
          </a:p>
        </p:txBody>
      </p:sp>
      <p:pic>
        <p:nvPicPr>
          <p:cNvPr id="22" name="Image 2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4882" y="4860299"/>
            <a:ext cx="573481" cy="5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96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Evolution CC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34" y="2131610"/>
            <a:ext cx="8041341" cy="3568150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2470245" y="0"/>
            <a:ext cx="420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1" dirty="0" err="1" smtClean="0"/>
              <a:t>Human</a:t>
            </a:r>
            <a:r>
              <a:rPr lang="fr-BE" sz="1800" b="1" dirty="0" smtClean="0"/>
              <a:t> </a:t>
            </a:r>
            <a:r>
              <a:rPr lang="fr-BE" sz="1800" b="1" dirty="0" err="1" smtClean="0"/>
              <a:t>PapillomaVirus</a:t>
            </a:r>
            <a:r>
              <a:rPr lang="fr-BE" sz="1800" b="1" dirty="0" smtClean="0"/>
              <a:t>: HPV</a:t>
            </a:r>
            <a:endParaRPr lang="en-US" sz="1800" b="1" dirty="0"/>
          </a:p>
        </p:txBody>
      </p:sp>
      <p:pic>
        <p:nvPicPr>
          <p:cNvPr id="14" name="Image 13" descr="cervi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756" y="466487"/>
            <a:ext cx="2010155" cy="10050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cervarix.bmp"/>
          <p:cNvPicPr>
            <a:picLocks noChangeAspect="1"/>
          </p:cNvPicPr>
          <p:nvPr/>
        </p:nvPicPr>
        <p:blipFill>
          <a:blip r:embed="rId5"/>
          <a:srcRect l="36567" t="37015" r="35373" b="38905"/>
          <a:stretch>
            <a:fillRect/>
          </a:stretch>
        </p:blipFill>
        <p:spPr>
          <a:xfrm>
            <a:off x="547604" y="2200338"/>
            <a:ext cx="822250" cy="529214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733266" y="5745680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Normal </a:t>
            </a:r>
            <a:r>
              <a:rPr lang="fr-BE" sz="1200" b="1" dirty="0" err="1" smtClean="0"/>
              <a:t>cervix</a:t>
            </a:r>
            <a:endParaRPr lang="fr-BE" sz="12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3708696" y="5745680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LSIL</a:t>
            </a:r>
            <a:endParaRPr lang="fr-BE" sz="12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5599425" y="574568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HSIL</a:t>
            </a:r>
            <a:endParaRPr lang="fr-BE" sz="12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7367045" y="5745680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Invasive cancer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2865076" y="5890515"/>
            <a:ext cx="73045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4445205" y="5878640"/>
            <a:ext cx="73045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6464011" y="5878640"/>
            <a:ext cx="73045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/>
          <p:cNvGrpSpPr/>
          <p:nvPr/>
        </p:nvGrpSpPr>
        <p:grpSpPr>
          <a:xfrm>
            <a:off x="2257585" y="6069261"/>
            <a:ext cx="1438098" cy="180859"/>
            <a:chOff x="2470245" y="6007290"/>
            <a:chExt cx="1438098" cy="180859"/>
          </a:xfrm>
        </p:grpSpPr>
        <p:cxnSp>
          <p:nvCxnSpPr>
            <p:cNvPr id="39" name="Connecteur droit 38"/>
            <p:cNvCxnSpPr/>
            <p:nvPr/>
          </p:nvCxnSpPr>
          <p:spPr>
            <a:xfrm>
              <a:off x="3902733" y="6007290"/>
              <a:ext cx="0" cy="180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>
              <a:off x="2470245" y="6188149"/>
              <a:ext cx="14380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V="1">
              <a:off x="2470245" y="6007291"/>
              <a:ext cx="0" cy="1808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necteur droit 54"/>
          <p:cNvCxnSpPr/>
          <p:nvPr/>
        </p:nvCxnSpPr>
        <p:spPr>
          <a:xfrm flipH="1">
            <a:off x="1474152" y="2541181"/>
            <a:ext cx="143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2922883" y="2436074"/>
            <a:ext cx="0" cy="21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7332697" y="2166073"/>
            <a:ext cx="1093569" cy="667597"/>
            <a:chOff x="7194468" y="2112908"/>
            <a:chExt cx="1093569" cy="667597"/>
          </a:xfrm>
        </p:grpSpPr>
        <p:sp>
          <p:nvSpPr>
            <p:cNvPr id="57" name="ZoneTexte 56"/>
            <p:cNvSpPr txBox="1"/>
            <p:nvPr/>
          </p:nvSpPr>
          <p:spPr>
            <a:xfrm>
              <a:off x="7194468" y="2112908"/>
              <a:ext cx="1093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BE" sz="1200" dirty="0" err="1" smtClean="0"/>
                <a:t>Surgery</a:t>
              </a:r>
              <a:endParaRPr lang="fr-BE" sz="1200" dirty="0" smtClean="0"/>
            </a:p>
            <a:p>
              <a:pPr algn="ctr"/>
              <a:r>
                <a:rPr lang="fr-BE" sz="1200" dirty="0" err="1" smtClean="0"/>
                <a:t>Chemotherapy</a:t>
              </a:r>
              <a:endParaRPr lang="fr-BE" sz="1200" dirty="0" smtClean="0"/>
            </a:p>
            <a:p>
              <a:pPr algn="ctr"/>
              <a:r>
                <a:rPr lang="fr-BE" sz="1200" dirty="0" smtClean="0"/>
                <a:t>Radiation</a:t>
              </a:r>
              <a:endParaRPr lang="fr-BE" sz="12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194468" y="2134174"/>
              <a:ext cx="1093569" cy="646331"/>
            </a:xfrm>
            <a:prstGeom prst="rect">
              <a:avLst/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62" name="Connecteur droit 61"/>
          <p:cNvCxnSpPr/>
          <p:nvPr/>
        </p:nvCxnSpPr>
        <p:spPr>
          <a:xfrm flipV="1">
            <a:off x="7878726" y="2844303"/>
            <a:ext cx="0" cy="340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H="1">
            <a:off x="7742897" y="3185146"/>
            <a:ext cx="286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e 67"/>
          <p:cNvGrpSpPr/>
          <p:nvPr/>
        </p:nvGrpSpPr>
        <p:grpSpPr>
          <a:xfrm>
            <a:off x="4787008" y="1700877"/>
            <a:ext cx="2018806" cy="815879"/>
            <a:chOff x="4423939" y="1620195"/>
            <a:chExt cx="2018806" cy="815879"/>
          </a:xfrm>
        </p:grpSpPr>
        <p:pic>
          <p:nvPicPr>
            <p:cNvPr id="66" name="Image 65" descr="CONISATION.bmp"/>
            <p:cNvPicPr>
              <a:picLocks noChangeAspect="1"/>
            </p:cNvPicPr>
            <p:nvPr/>
          </p:nvPicPr>
          <p:blipFill>
            <a:blip r:embed="rId6"/>
            <a:srcRect l="31849" t="37054" r="27015" b="38915"/>
            <a:stretch>
              <a:fillRect/>
            </a:stretch>
          </p:blipFill>
          <p:spPr>
            <a:xfrm>
              <a:off x="4445205" y="1620195"/>
              <a:ext cx="1862163" cy="815879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4423939" y="1650876"/>
              <a:ext cx="2018806" cy="742666"/>
            </a:xfrm>
            <a:prstGeom prst="rect">
              <a:avLst/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69" name="Connecteur droit 68"/>
          <p:cNvCxnSpPr/>
          <p:nvPr/>
        </p:nvCxnSpPr>
        <p:spPr>
          <a:xfrm flipV="1">
            <a:off x="5764409" y="2474225"/>
            <a:ext cx="0" cy="6473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H="1">
            <a:off x="5628580" y="3121594"/>
            <a:ext cx="286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2781951" y="6484069"/>
            <a:ext cx="5792476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7721088" y="6473436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15 </a:t>
            </a:r>
            <a:r>
              <a:rPr lang="fr-BE" sz="1200" b="1" dirty="0" err="1" smtClean="0"/>
              <a:t>years</a:t>
            </a:r>
            <a:endParaRPr lang="fr-BE" sz="1200" b="1" dirty="0" smtClean="0"/>
          </a:p>
        </p:txBody>
      </p:sp>
      <p:grpSp>
        <p:nvGrpSpPr>
          <p:cNvPr id="78" name="Groupe 77"/>
          <p:cNvGrpSpPr/>
          <p:nvPr/>
        </p:nvGrpSpPr>
        <p:grpSpPr>
          <a:xfrm>
            <a:off x="4189029" y="6069261"/>
            <a:ext cx="1438098" cy="180859"/>
            <a:chOff x="2470245" y="6007290"/>
            <a:chExt cx="1438098" cy="180859"/>
          </a:xfrm>
        </p:grpSpPr>
        <p:cxnSp>
          <p:nvCxnSpPr>
            <p:cNvPr id="79" name="Connecteur droit 78"/>
            <p:cNvCxnSpPr/>
            <p:nvPr/>
          </p:nvCxnSpPr>
          <p:spPr>
            <a:xfrm>
              <a:off x="3902733" y="6007290"/>
              <a:ext cx="0" cy="180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H="1">
              <a:off x="2470245" y="6188149"/>
              <a:ext cx="14380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flipV="1">
              <a:off x="2470245" y="6007291"/>
              <a:ext cx="0" cy="1808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/>
          <p:cNvGrpSpPr/>
          <p:nvPr/>
        </p:nvGrpSpPr>
        <p:grpSpPr>
          <a:xfrm>
            <a:off x="6151179" y="6069261"/>
            <a:ext cx="1438098" cy="180859"/>
            <a:chOff x="2470245" y="6007290"/>
            <a:chExt cx="1438098" cy="180859"/>
          </a:xfrm>
        </p:grpSpPr>
        <p:cxnSp>
          <p:nvCxnSpPr>
            <p:cNvPr id="83" name="Connecteur droit 82"/>
            <p:cNvCxnSpPr/>
            <p:nvPr/>
          </p:nvCxnSpPr>
          <p:spPr>
            <a:xfrm>
              <a:off x="3902733" y="6007290"/>
              <a:ext cx="0" cy="1808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2470245" y="6188149"/>
              <a:ext cx="14380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flipV="1">
              <a:off x="2470245" y="6007291"/>
              <a:ext cx="0" cy="1808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ZoneTexte 40"/>
          <p:cNvSpPr txBox="1">
            <a:spLocks noChangeArrowheads="1"/>
          </p:cNvSpPr>
          <p:nvPr/>
        </p:nvSpPr>
        <p:spPr bwMode="auto">
          <a:xfrm>
            <a:off x="-13447" y="441737"/>
            <a:ext cx="914400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CERVICAL CANCER:</a:t>
            </a:r>
          </a:p>
          <a:p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World Health Organization (WHO)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Fourth cause of cancer death among women</a:t>
            </a: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266000 deaths in 2012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05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US" sz="1050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30691" y="2857750"/>
            <a:ext cx="891133" cy="219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81483" y="3040912"/>
            <a:ext cx="1840141" cy="265884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t="5055"/>
          <a:stretch>
            <a:fillRect/>
          </a:stretch>
        </p:blipFill>
        <p:spPr bwMode="auto">
          <a:xfrm>
            <a:off x="1733266" y="1380239"/>
            <a:ext cx="5778585" cy="323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2470245" y="0"/>
            <a:ext cx="420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1" dirty="0" smtClean="0"/>
              <a:t>E6 and E7 oncoproteins</a:t>
            </a:r>
            <a:endParaRPr lang="en-US" sz="18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1421" y="369332"/>
            <a:ext cx="600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 E6 and E7 oncoproteins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929388" y="4652682"/>
            <a:ext cx="6005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 smtClean="0"/>
              <a:t>Doorbar</a:t>
            </a:r>
            <a:r>
              <a:rPr lang="fr-BE" sz="900" dirty="0" smtClean="0"/>
              <a:t>, J. </a:t>
            </a:r>
            <a:r>
              <a:rPr lang="en-US" sz="900" dirty="0" smtClean="0"/>
              <a:t>Molecular biology of human </a:t>
            </a:r>
            <a:r>
              <a:rPr lang="en-US" sz="900" dirty="0" err="1" smtClean="0"/>
              <a:t>papillomavirus</a:t>
            </a:r>
            <a:r>
              <a:rPr lang="en-US" sz="900" dirty="0" smtClean="0"/>
              <a:t> infection and cervical cancer. Clinical Science. 2006. 110, 525–541</a:t>
            </a:r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2470245" y="0"/>
            <a:ext cx="420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1" dirty="0" smtClean="0"/>
              <a:t>E6 and E7 oncoproteins</a:t>
            </a:r>
            <a:endParaRPr lang="en-US" sz="18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8775" y="1698929"/>
            <a:ext cx="6808088" cy="415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6"/>
          <p:cNvGrpSpPr/>
          <p:nvPr/>
        </p:nvGrpSpPr>
        <p:grpSpPr>
          <a:xfrm>
            <a:off x="6552733" y="483357"/>
            <a:ext cx="2470244" cy="1938992"/>
            <a:chOff x="6239870" y="875264"/>
            <a:chExt cx="2470244" cy="1938992"/>
          </a:xfrm>
        </p:grpSpPr>
        <p:sp>
          <p:nvSpPr>
            <p:cNvPr id="9" name="ZoneTexte 8"/>
            <p:cNvSpPr txBox="1"/>
            <p:nvPr/>
          </p:nvSpPr>
          <p:spPr>
            <a:xfrm>
              <a:off x="6239871" y="875264"/>
              <a:ext cx="247024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E6</a:t>
              </a:r>
              <a:r>
                <a:rPr lang="en-US" sz="2000" dirty="0" smtClean="0"/>
                <a:t> and </a:t>
              </a:r>
              <a:r>
                <a:rPr lang="en-US" sz="2000" b="1" dirty="0" smtClean="0"/>
                <a:t>E7 </a:t>
              </a:r>
              <a:r>
                <a:rPr lang="en-US" sz="2000" dirty="0" smtClean="0"/>
                <a:t>oncoproteins : </a:t>
              </a:r>
            </a:p>
            <a:p>
              <a:pPr algn="ctr"/>
              <a:endParaRPr lang="en-US" sz="2000" dirty="0" smtClean="0"/>
            </a:p>
            <a:p>
              <a:r>
                <a:rPr lang="en-US" sz="2000" dirty="0" smtClean="0">
                  <a:sym typeface="Wingdings" pitchFamily="2" charset="2"/>
                </a:rPr>
                <a:t> </a:t>
              </a:r>
              <a:r>
                <a:rPr lang="en-US" sz="2000" dirty="0" smtClean="0"/>
                <a:t>interesting targets </a:t>
              </a:r>
            </a:p>
            <a:p>
              <a:r>
                <a:rPr lang="en-US" sz="2000" dirty="0" smtClean="0">
                  <a:sym typeface="Wingdings" pitchFamily="2" charset="2"/>
                </a:rPr>
                <a:t> </a:t>
              </a:r>
              <a:r>
                <a:rPr lang="en-US" sz="2000" dirty="0" smtClean="0"/>
                <a:t>appropriate for                 siRNA therapy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39870" y="912882"/>
              <a:ext cx="2470244" cy="19013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421" y="369332"/>
            <a:ext cx="6003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 E6 and E7 oncoproteins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2470245" y="0"/>
            <a:ext cx="420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Strategy</a:t>
            </a:r>
            <a:endParaRPr lang="en-US" sz="18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21609" y="524438"/>
            <a:ext cx="379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ym typeface="Wingdings" pitchFamily="2" charset="2"/>
              </a:rPr>
              <a:t> siRNA anti-E6</a:t>
            </a:r>
          </a:p>
          <a:p>
            <a:r>
              <a:rPr lang="en-US" sz="1800" dirty="0" smtClean="0">
                <a:sym typeface="Wingdings" pitchFamily="2" charset="2"/>
              </a:rPr>
              <a:t> siRNA anti-E7</a:t>
            </a:r>
          </a:p>
          <a:p>
            <a:r>
              <a:rPr lang="en-US" sz="1800" dirty="0" smtClean="0">
                <a:sym typeface="Wingdings" pitchFamily="2" charset="2"/>
              </a:rPr>
              <a:t> siRNA anti-E6 + siRNA anti-E7</a:t>
            </a:r>
          </a:p>
        </p:txBody>
      </p:sp>
      <p:pic>
        <p:nvPicPr>
          <p:cNvPr id="20" name="Image 91" descr="sirna²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20" t="3700" r="27319" b="62756"/>
          <a:stretch>
            <a:fillRect/>
          </a:stretch>
        </p:blipFill>
        <p:spPr bwMode="auto">
          <a:xfrm>
            <a:off x="3324945" y="2568388"/>
            <a:ext cx="5593484" cy="35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2561412" y="2462462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smtClean="0"/>
              <a:t>siRNA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1853687" y="0"/>
            <a:ext cx="543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b="1" dirty="0" smtClean="0"/>
              <a:t>Validation of siRNA anti-E6/E7 </a:t>
            </a:r>
            <a:r>
              <a:rPr lang="fr-BE" sz="1800" b="1" dirty="0" err="1" smtClean="0"/>
              <a:t>efficiency</a:t>
            </a:r>
            <a:endParaRPr lang="en-US" sz="18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420" y="369691"/>
            <a:ext cx="8604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itchFamily="2" charset="2"/>
              </a:rPr>
              <a:t> Evaluate different siRNA combinations with Oligofectamine</a:t>
            </a:r>
            <a:r>
              <a:rPr lang="en-US" sz="1600" baseline="30000" dirty="0" smtClean="0">
                <a:sym typeface="Wingdings" pitchFamily="2" charset="2"/>
              </a:rPr>
              <a:t>®</a:t>
            </a:r>
            <a:r>
              <a:rPr lang="en-US" sz="1600" dirty="0" smtClean="0">
                <a:sym typeface="Wingdings" pitchFamily="2" charset="2"/>
              </a:rPr>
              <a:t> in order to induce apoptosis on CaSki cells (HPV16 + cells)</a:t>
            </a:r>
          </a:p>
          <a:p>
            <a:endParaRPr lang="en-US" sz="1600" dirty="0" smtClean="0">
              <a:sym typeface="Wingdings" pitchFamily="2" charset="2"/>
            </a:endParaRPr>
          </a:p>
          <a:p>
            <a:r>
              <a:rPr lang="en-US" sz="1600" dirty="0" smtClean="0">
                <a:sym typeface="Wingdings" pitchFamily="2" charset="2"/>
              </a:rPr>
              <a:t> </a:t>
            </a:r>
          </a:p>
        </p:txBody>
      </p:sp>
      <p:pic>
        <p:nvPicPr>
          <p:cNvPr id="1029" name="Picture 5" descr="C:\Users\Anna\Documents\Manip'\Avec surnageant\TR78 01-09-14\evos apoptose\Retouchées\e7 4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5489" y="4146703"/>
            <a:ext cx="3261081" cy="2455200"/>
          </a:xfrm>
          <a:prstGeom prst="rect">
            <a:avLst/>
          </a:prstGeom>
          <a:noFill/>
        </p:spPr>
      </p:pic>
      <p:pic>
        <p:nvPicPr>
          <p:cNvPr id="10" name="Image 9" descr="scr 4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45" y="4146523"/>
            <a:ext cx="3261052" cy="245538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10645" y="4146523"/>
            <a:ext cx="969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b="1" dirty="0" smtClean="0">
                <a:solidFill>
                  <a:schemeClr val="bg1"/>
                </a:solidFill>
              </a:rPr>
              <a:t>SCR </a:t>
            </a:r>
            <a:endParaRPr lang="fr-BE" sz="11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926616" y="4146703"/>
            <a:ext cx="969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>
                <a:solidFill>
                  <a:schemeClr val="bg1"/>
                </a:solidFill>
              </a:rPr>
              <a:t>E7 </a:t>
            </a:r>
            <a:endParaRPr lang="fr-BE" sz="1200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90838" y="758279"/>
            <a:ext cx="2371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Transfection time: 3 days</a:t>
            </a:r>
          </a:p>
          <a:p>
            <a:endParaRPr lang="en-US" sz="1600" dirty="0" smtClean="0">
              <a:sym typeface="Wingdings" pitchFamily="2" charset="2"/>
            </a:endParaRPr>
          </a:p>
          <a:p>
            <a:endParaRPr lang="en-US" sz="1600" dirty="0" smtClean="0">
              <a:sym typeface="Wingdings" pitchFamily="2" charset="2"/>
            </a:endParaRPr>
          </a:p>
        </p:txBody>
      </p:sp>
      <p:pic>
        <p:nvPicPr>
          <p:cNvPr id="15" name="Image 14" descr="proliferation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61" y="1143000"/>
            <a:ext cx="3382898" cy="2895947"/>
          </a:xfrm>
          <a:prstGeom prst="rect">
            <a:avLst/>
          </a:prstGeom>
        </p:spPr>
      </p:pic>
      <p:pic>
        <p:nvPicPr>
          <p:cNvPr id="17" name="Image 16" descr="Apoptosis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68" y="1143000"/>
            <a:ext cx="3493933" cy="29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Objectives</a:t>
            </a:r>
            <a:endParaRPr lang="en-US" sz="2000" b="1" dirty="0"/>
          </a:p>
        </p:txBody>
      </p:sp>
      <p:pic>
        <p:nvPicPr>
          <p:cNvPr id="34" name="Image 33" descr="Image PURPOSE.bmp"/>
          <p:cNvPicPr>
            <a:picLocks noChangeAspect="1"/>
          </p:cNvPicPr>
          <p:nvPr/>
        </p:nvPicPr>
        <p:blipFill>
          <a:blip r:embed="rId3"/>
          <a:srcRect r="79684" b="44812"/>
          <a:stretch>
            <a:fillRect/>
          </a:stretch>
        </p:blipFill>
        <p:spPr>
          <a:xfrm>
            <a:off x="767110" y="400110"/>
            <a:ext cx="1703135" cy="2452272"/>
          </a:xfrm>
          <a:prstGeom prst="rect">
            <a:avLst/>
          </a:prstGeom>
        </p:spPr>
      </p:pic>
      <p:cxnSp>
        <p:nvCxnSpPr>
          <p:cNvPr id="36" name="Connecteur droit avec flèche 35"/>
          <p:cNvCxnSpPr/>
          <p:nvPr/>
        </p:nvCxnSpPr>
        <p:spPr>
          <a:xfrm>
            <a:off x="1994581" y="1596788"/>
            <a:ext cx="0" cy="12555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586851" y="3098041"/>
            <a:ext cx="2920621" cy="2554545"/>
            <a:chOff x="518611" y="3166281"/>
            <a:chExt cx="2920621" cy="2554545"/>
          </a:xfrm>
        </p:grpSpPr>
        <p:sp>
          <p:nvSpPr>
            <p:cNvPr id="7" name="Rectangle 6"/>
            <p:cNvSpPr/>
            <p:nvPr/>
          </p:nvSpPr>
          <p:spPr>
            <a:xfrm>
              <a:off x="764275" y="3166281"/>
              <a:ext cx="2483892" cy="25545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18611" y="3166281"/>
              <a:ext cx="2920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600" dirty="0" err="1" smtClean="0"/>
                <a:t>Cationic</a:t>
              </a:r>
              <a:r>
                <a:rPr lang="fr-BE" sz="1600" dirty="0" smtClean="0"/>
                <a:t> </a:t>
              </a:r>
              <a:r>
                <a:rPr lang="fr-BE" sz="1600" dirty="0" err="1" smtClean="0"/>
                <a:t>lipid</a:t>
              </a:r>
              <a:r>
                <a:rPr lang="fr-BE" sz="1600" dirty="0" smtClean="0"/>
                <a:t>: DOTAP</a:t>
              </a:r>
            </a:p>
            <a:p>
              <a:pPr algn="ctr"/>
              <a:r>
                <a:rPr lang="fr-BE" sz="1600" dirty="0" err="1" smtClean="0"/>
                <a:t>Cholesterol</a:t>
              </a:r>
              <a:endParaRPr lang="fr-BE" sz="1600" dirty="0" smtClean="0"/>
            </a:p>
            <a:p>
              <a:pPr algn="ctr"/>
              <a:r>
                <a:rPr lang="fr-BE" sz="1600" dirty="0" err="1" smtClean="0"/>
                <a:t>Fusogenic</a:t>
              </a:r>
              <a:r>
                <a:rPr lang="fr-BE" sz="1600" dirty="0" smtClean="0"/>
                <a:t> </a:t>
              </a:r>
              <a:r>
                <a:rPr lang="fr-BE" sz="1600" dirty="0" err="1" smtClean="0"/>
                <a:t>lipid</a:t>
              </a:r>
              <a:r>
                <a:rPr lang="fr-BE" sz="1600" dirty="0" smtClean="0"/>
                <a:t>: DOPE</a:t>
              </a:r>
            </a:p>
            <a:p>
              <a:pPr algn="ctr"/>
              <a:endParaRPr lang="fr-BE" sz="1600" dirty="0" smtClean="0"/>
            </a:p>
            <a:p>
              <a:pPr algn="ctr"/>
              <a:r>
                <a:rPr lang="fr-BE" sz="1600" b="1" dirty="0" smtClean="0"/>
                <a:t>DOTAP/</a:t>
              </a:r>
              <a:r>
                <a:rPr lang="fr-BE" sz="1600" b="1" dirty="0" err="1" smtClean="0"/>
                <a:t>Chol</a:t>
              </a:r>
              <a:r>
                <a:rPr lang="fr-BE" sz="1600" b="1" dirty="0" smtClean="0"/>
                <a:t>/DOPE</a:t>
              </a:r>
            </a:p>
            <a:p>
              <a:pPr algn="ctr"/>
              <a:r>
                <a:rPr lang="fr-BE" sz="1600" b="1" dirty="0" smtClean="0"/>
                <a:t>1/0,75/0,5</a:t>
              </a:r>
            </a:p>
            <a:p>
              <a:pPr algn="ctr"/>
              <a:endParaRPr lang="fr-BE" sz="1600" dirty="0" smtClean="0"/>
            </a:p>
            <a:p>
              <a:pPr algn="ctr"/>
              <a:r>
                <a:rPr lang="fr-BE" sz="1600" dirty="0" smtClean="0"/>
                <a:t>+ siRNA E6 100nM</a:t>
              </a:r>
            </a:p>
            <a:p>
              <a:pPr algn="ctr"/>
              <a:endParaRPr lang="fr-BE" sz="1600" dirty="0" smtClean="0"/>
            </a:p>
            <a:p>
              <a:pPr algn="ctr"/>
              <a:r>
                <a:rPr lang="fr-BE" sz="1600" dirty="0" smtClean="0"/>
                <a:t>N/P  ratio = 2,5</a:t>
              </a:r>
              <a:endParaRPr lang="fr-B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Lipoplexes PE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09" y="413557"/>
            <a:ext cx="3795682" cy="1765196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4936140" y="3513491"/>
            <a:ext cx="3274875" cy="2578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Objectives</a:t>
            </a:r>
            <a:endParaRPr lang="en-US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031380" y="3579150"/>
            <a:ext cx="3111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MPP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Avoid electrostatic adhesive interaction</a:t>
            </a:r>
            <a:endParaRPr lang="en-US" sz="1600" dirty="0" smtClean="0">
              <a:sym typeface="Wingdings" pitchFamily="2" charset="2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sym typeface="Wingdings" pitchFamily="2" charset="2"/>
              </a:rPr>
              <a:t>Avoid hydrophobic entrapment</a:t>
            </a:r>
          </a:p>
          <a:p>
            <a:pPr marL="342900" indent="-342900"/>
            <a:endParaRPr lang="en-US" sz="1600" dirty="0" smtClean="0">
              <a:sym typeface="Wingdings" pitchFamily="2" charset="2"/>
            </a:endParaRPr>
          </a:p>
          <a:p>
            <a:pPr marL="342900" indent="-342900">
              <a:buFont typeface="Wingdings"/>
              <a:buChar char="à"/>
            </a:pPr>
            <a:r>
              <a:rPr lang="en-US" sz="1600" dirty="0" smtClean="0">
                <a:sym typeface="Wingdings" pitchFamily="2" charset="2"/>
              </a:rPr>
              <a:t>Uncharged hydrophilic polymer</a:t>
            </a:r>
          </a:p>
          <a:p>
            <a:pPr marL="342900" indent="-342900">
              <a:buFont typeface="Wingdings"/>
              <a:buChar char="à"/>
            </a:pPr>
            <a:r>
              <a:rPr lang="en-US" sz="1600" dirty="0" smtClean="0">
                <a:sym typeface="Wingdings" pitchFamily="2" charset="2"/>
              </a:rPr>
              <a:t>DSPE-PEG 750 and DSPE-PEG 2000</a:t>
            </a:r>
            <a:endParaRPr lang="en-US" sz="1600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1869746" y="1746911"/>
            <a:ext cx="1023582" cy="12555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/>
        </p:nvGrpSpPr>
        <p:grpSpPr>
          <a:xfrm>
            <a:off x="4936140" y="611684"/>
            <a:ext cx="3520539" cy="2155554"/>
            <a:chOff x="4185500" y="666276"/>
            <a:chExt cx="3520539" cy="2155554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4185500" y="666276"/>
              <a:ext cx="3274875" cy="21555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785418" y="1055662"/>
              <a:ext cx="2920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Low drug doses</a:t>
              </a:r>
            </a:p>
          </p:txBody>
        </p:sp>
        <p:pic>
          <p:nvPicPr>
            <p:cNvPr id="19" name="Image 18" descr="v.bm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1164" y="1091377"/>
              <a:ext cx="354254" cy="30339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4785418" y="1464411"/>
              <a:ext cx="2920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Site specific delivery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785418" y="1802965"/>
              <a:ext cx="2920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Low systemic side effects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785418" y="2141519"/>
              <a:ext cx="29206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Circumvention of first-pass hepatic clearance</a:t>
              </a:r>
              <a:endParaRPr lang="en-US" sz="1600" dirty="0"/>
            </a:p>
          </p:txBody>
        </p:sp>
        <p:pic>
          <p:nvPicPr>
            <p:cNvPr id="23" name="Image 22" descr="v.bm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7084" y="1462145"/>
              <a:ext cx="354254" cy="303396"/>
            </a:xfrm>
            <a:prstGeom prst="rect">
              <a:avLst/>
            </a:prstGeom>
          </p:spPr>
        </p:pic>
        <p:pic>
          <p:nvPicPr>
            <p:cNvPr id="24" name="Image 23" descr="v.bm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7084" y="1810827"/>
              <a:ext cx="354254" cy="303396"/>
            </a:xfrm>
            <a:prstGeom prst="rect">
              <a:avLst/>
            </a:prstGeom>
          </p:spPr>
        </p:pic>
        <p:pic>
          <p:nvPicPr>
            <p:cNvPr id="25" name="Image 24" descr="v.bm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7084" y="2141519"/>
              <a:ext cx="354254" cy="303396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4348979" y="722045"/>
              <a:ext cx="2920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/>
                <a:t>Vaginal route</a:t>
              </a: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301209" y="3166281"/>
            <a:ext cx="4706470" cy="3299734"/>
            <a:chOff x="248503" y="3166281"/>
            <a:chExt cx="4706470" cy="32997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8503" y="3166281"/>
              <a:ext cx="3848388" cy="2986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82973" y="6219794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 smtClean="0"/>
                <a:t>S.K. Lai et al. / Advanced Drug Delivery Reviews 61 (2009) 158–171</a:t>
              </a:r>
              <a:endParaRPr lang="fr-BE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503" y="5854890"/>
            <a:ext cx="1484763" cy="962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2470245" y="0"/>
            <a:ext cx="420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smtClean="0"/>
              <a:t>Objectives</a:t>
            </a:r>
            <a:endParaRPr lang="en-US" sz="2000" b="1" dirty="0"/>
          </a:p>
        </p:txBody>
      </p:sp>
      <p:grpSp>
        <p:nvGrpSpPr>
          <p:cNvPr id="2" name="Groupe 8"/>
          <p:cNvGrpSpPr/>
          <p:nvPr/>
        </p:nvGrpSpPr>
        <p:grpSpPr>
          <a:xfrm>
            <a:off x="559556" y="993528"/>
            <a:ext cx="8202305" cy="4397335"/>
            <a:chOff x="559556" y="1034472"/>
            <a:chExt cx="8202305" cy="4397335"/>
          </a:xfrm>
        </p:grpSpPr>
        <p:sp>
          <p:nvSpPr>
            <p:cNvPr id="8" name="Rectangle 7"/>
            <p:cNvSpPr/>
            <p:nvPr/>
          </p:nvSpPr>
          <p:spPr>
            <a:xfrm>
              <a:off x="559556" y="1034472"/>
              <a:ext cx="8202305" cy="4397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7" name="Image 6" descr="Image PURPOSE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92" y="1102713"/>
              <a:ext cx="7956645" cy="4217404"/>
            </a:xfrm>
            <a:prstGeom prst="rect">
              <a:avLst/>
            </a:prstGeom>
          </p:spPr>
        </p:pic>
      </p:grpSp>
      <p:cxnSp>
        <p:nvCxnSpPr>
          <p:cNvPr id="14" name="Connecteur droit avec flèche 13"/>
          <p:cNvCxnSpPr/>
          <p:nvPr/>
        </p:nvCxnSpPr>
        <p:spPr>
          <a:xfrm>
            <a:off x="5559805" y="4500079"/>
            <a:ext cx="343454" cy="12454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3"/>
          <p:cNvGrpSpPr/>
          <p:nvPr/>
        </p:nvGrpSpPr>
        <p:grpSpPr>
          <a:xfrm>
            <a:off x="4450020" y="5562502"/>
            <a:ext cx="3111395" cy="584775"/>
            <a:chOff x="5031380" y="3068164"/>
            <a:chExt cx="3111395" cy="584775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5699976" y="3289114"/>
              <a:ext cx="1774655" cy="363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031380" y="3068164"/>
              <a:ext cx="31113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 smtClean="0"/>
            </a:p>
            <a:p>
              <a:pPr algn="ctr"/>
              <a:r>
                <a:rPr lang="en-US" sz="1600" b="1" dirty="0" smtClean="0"/>
                <a:t>4)   Western Blot</a:t>
              </a:r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 flipH="1">
            <a:off x="3144954" y="1677429"/>
            <a:ext cx="1359660" cy="249938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/>
          <p:cNvGrpSpPr/>
          <p:nvPr/>
        </p:nvGrpSpPr>
        <p:grpSpPr>
          <a:xfrm>
            <a:off x="170893" y="2534119"/>
            <a:ext cx="3124746" cy="1323439"/>
            <a:chOff x="5018029" y="3068164"/>
            <a:chExt cx="3124746" cy="1323439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5018029" y="3289114"/>
              <a:ext cx="2947618" cy="11024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031380" y="3068164"/>
              <a:ext cx="31113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 smtClean="0"/>
            </a:p>
            <a:p>
              <a:pPr marL="342900" indent="-342900">
                <a:buAutoNum type="arabicParenR"/>
              </a:pPr>
              <a:r>
                <a:rPr lang="en-US" sz="1600" b="1" dirty="0" smtClean="0"/>
                <a:t>Physicochemical assays</a:t>
              </a:r>
            </a:p>
            <a:p>
              <a:pPr marL="342900" indent="-342900"/>
              <a:r>
                <a:rPr lang="en-US" sz="1600" dirty="0" smtClean="0">
                  <a:sym typeface="Wingdings" pitchFamily="2" charset="2"/>
                </a:rPr>
                <a:t>	- Z-average size - </a:t>
              </a:r>
              <a:r>
                <a:rPr lang="en-US" sz="1600" dirty="0" err="1" smtClean="0">
                  <a:sym typeface="Wingdings" pitchFamily="2" charset="2"/>
                </a:rPr>
                <a:t>PdI</a:t>
              </a:r>
              <a:endParaRPr lang="en-US" sz="1600" dirty="0" smtClean="0">
                <a:sym typeface="Wingdings" pitchFamily="2" charset="2"/>
              </a:endParaRPr>
            </a:p>
            <a:p>
              <a:pPr marL="342900" indent="-342900"/>
              <a:r>
                <a:rPr lang="en-US" sz="1600" dirty="0" smtClean="0">
                  <a:sym typeface="Wingdings" pitchFamily="2" charset="2"/>
                </a:rPr>
                <a:t>	- Zeta potential</a:t>
              </a:r>
            </a:p>
            <a:p>
              <a:pPr marL="342900" indent="-342900"/>
              <a:r>
                <a:rPr lang="en-US" sz="1600" dirty="0" smtClean="0">
                  <a:sym typeface="Wingdings" pitchFamily="2" charset="2"/>
                </a:rPr>
                <a:t>	- Percentage of encapsulation</a:t>
              </a:r>
            </a:p>
          </p:txBody>
        </p:sp>
      </p:grpSp>
      <p:cxnSp>
        <p:nvCxnSpPr>
          <p:cNvPr id="20" name="Connecteur droit avec flèche 19"/>
          <p:cNvCxnSpPr/>
          <p:nvPr/>
        </p:nvCxnSpPr>
        <p:spPr>
          <a:xfrm flipH="1">
            <a:off x="4224173" y="2933023"/>
            <a:ext cx="695992" cy="23461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13"/>
          <p:cNvGrpSpPr/>
          <p:nvPr/>
        </p:nvGrpSpPr>
        <p:grpSpPr>
          <a:xfrm>
            <a:off x="2470245" y="5098475"/>
            <a:ext cx="3111395" cy="584775"/>
            <a:chOff x="5031380" y="3068164"/>
            <a:chExt cx="3111395" cy="584775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5864191" y="3289114"/>
              <a:ext cx="1446663" cy="3638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031380" y="3068164"/>
              <a:ext cx="31113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 smtClean="0"/>
            </a:p>
            <a:p>
              <a:pPr algn="ctr"/>
              <a:r>
                <a:rPr lang="en-US" sz="1600" b="1" dirty="0" smtClean="0"/>
                <a:t>3)   </a:t>
              </a:r>
              <a:r>
                <a:rPr lang="en-US" sz="1600" b="1" dirty="0" err="1" smtClean="0"/>
                <a:t>qRT</a:t>
              </a:r>
              <a:r>
                <a:rPr lang="en-US" sz="1600" b="1" dirty="0" smtClean="0"/>
                <a:t>-PCR</a:t>
              </a:r>
            </a:p>
          </p:txBody>
        </p:sp>
      </p:grpSp>
      <p:cxnSp>
        <p:nvCxnSpPr>
          <p:cNvPr id="24" name="Connecteur droit avec flèche 23"/>
          <p:cNvCxnSpPr/>
          <p:nvPr/>
        </p:nvCxnSpPr>
        <p:spPr>
          <a:xfrm flipH="1">
            <a:off x="2510586" y="2076243"/>
            <a:ext cx="648267" cy="5981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13"/>
          <p:cNvGrpSpPr/>
          <p:nvPr/>
        </p:nvGrpSpPr>
        <p:grpSpPr>
          <a:xfrm>
            <a:off x="1112778" y="3996203"/>
            <a:ext cx="3150931" cy="967182"/>
            <a:chOff x="4991844" y="3068164"/>
            <a:chExt cx="3150931" cy="967182"/>
          </a:xfrm>
        </p:grpSpPr>
        <p:sp>
          <p:nvSpPr>
            <p:cNvPr id="26" name="Rectangle à coins arrondis 25"/>
            <p:cNvSpPr/>
            <p:nvPr/>
          </p:nvSpPr>
          <p:spPr>
            <a:xfrm>
              <a:off x="4991844" y="3248773"/>
              <a:ext cx="2586252" cy="7865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031380" y="3068164"/>
              <a:ext cx="3111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 smtClean="0"/>
            </a:p>
            <a:p>
              <a:pPr marL="342900" indent="-342900">
                <a:buAutoNum type="arabicParenR" startAt="2"/>
              </a:pPr>
              <a:r>
                <a:rPr lang="en-US" sz="1600" b="1" dirty="0" smtClean="0"/>
                <a:t>- Flow cytometry</a:t>
              </a:r>
            </a:p>
            <a:p>
              <a:pPr marL="342900" indent="-342900"/>
              <a:r>
                <a:rPr lang="en-US" sz="1600" b="1" dirty="0" smtClean="0"/>
                <a:t>	- </a:t>
              </a:r>
              <a:r>
                <a:rPr lang="en-US" sz="1600" b="1" dirty="0" err="1" smtClean="0"/>
                <a:t>Confocal</a:t>
              </a:r>
              <a:r>
                <a:rPr lang="en-US" sz="1600" b="1" dirty="0" smtClean="0"/>
                <a:t> microscopy</a:t>
              </a:r>
              <a:endParaRPr 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9616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ésentation LTPB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LTPB.thmx</Template>
  <TotalTime>13302</TotalTime>
  <Words>689</Words>
  <Application>Microsoft Office PowerPoint</Application>
  <PresentationFormat>Affichage à l'écran (4:3)</PresentationFormat>
  <Paragraphs>230</Paragraphs>
  <Slides>19</Slides>
  <Notes>17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présentation LTPB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Géraldine Piel</dc:creator>
  <cp:lastModifiedBy>Anna</cp:lastModifiedBy>
  <cp:revision>165</cp:revision>
  <dcterms:created xsi:type="dcterms:W3CDTF">2013-10-02T14:27:33Z</dcterms:created>
  <dcterms:modified xsi:type="dcterms:W3CDTF">2014-09-30T14:27:55Z</dcterms:modified>
</cp:coreProperties>
</file>