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63" r:id="rId3"/>
    <p:sldId id="266" r:id="rId4"/>
    <p:sldId id="277" r:id="rId5"/>
    <p:sldId id="276" r:id="rId6"/>
    <p:sldId id="275" r:id="rId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6" d="100"/>
          <a:sy n="66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7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678EF4-5F06-4E35-A9FD-AAF8A4D8DBCF}" type="datetimeFigureOut">
              <a:rPr lang="fr-BE"/>
              <a:pPr>
                <a:defRPr/>
              </a:pPr>
              <a:t>3/02/2012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0A1C21-70D7-406F-BB66-B17B427A697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5977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7A8923-6208-4283-B301-0E29C3389341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BE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D500BD-CB8D-4B8F-826A-29D847E5F2B9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B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11A873-9CDE-4F1A-BF42-EDF72A2B666D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BE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Nous avons retenu,</a:t>
            </a:r>
            <a:r>
              <a:rPr lang="fr-BE" baseline="0" dirty="0" smtClean="0"/>
              <a:t>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0A1C21-70D7-406F-BB66-B17B427A697C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6998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dirty="0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D500BD-CB8D-4B8F-826A-29D847E5F2B9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BE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0A1C21-70D7-406F-BB66-B17B427A697C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4C071-D7B2-4469-92D9-66D80DB8FB2D}" type="datetimeFigureOut">
              <a:rPr lang="fr-BE"/>
              <a:pPr>
                <a:defRPr/>
              </a:pPr>
              <a:t>3/02/2012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2DD4-0412-42C5-A4B4-2DDE1E35174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FEDD-0189-4F47-BD0F-25C66C3ACAAD}" type="datetimeFigureOut">
              <a:rPr lang="fr-BE"/>
              <a:pPr>
                <a:defRPr/>
              </a:pPr>
              <a:t>3/02/2012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1FB8-8A84-4D62-9BB2-A829F4CA43E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763D-1484-41FC-BF16-24EDE06E0313}" type="datetimeFigureOut">
              <a:rPr lang="fr-BE"/>
              <a:pPr>
                <a:defRPr/>
              </a:pPr>
              <a:t>3/02/2012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01DF-C1AC-4766-B103-2A0A5A33651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150938" y="6023610"/>
            <a:ext cx="58150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rgbClr val="0081C1"/>
                </a:solidFill>
                <a:latin typeface="Calibri" pitchFamily="34" charset="0"/>
                <a:cs typeface="+mn-cs"/>
              </a:rPr>
              <a:t>Centre wallon de Recherches </a:t>
            </a:r>
            <a:r>
              <a:rPr lang="fr-FR" sz="1000" b="1" dirty="0" smtClean="0">
                <a:solidFill>
                  <a:srgbClr val="0081C1"/>
                </a:solidFill>
                <a:latin typeface="Calibri" pitchFamily="34" charset="0"/>
                <a:cs typeface="+mn-cs"/>
              </a:rPr>
              <a:t>agronomiques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kern="1200" dirty="0" smtClean="0">
                <a:solidFill>
                  <a:srgbClr val="669900"/>
                </a:solidFill>
                <a:latin typeface="Calibri" pitchFamily="34" charset="0"/>
                <a:ea typeface="+mn-ea"/>
                <a:cs typeface="+mn-cs"/>
              </a:rPr>
              <a:t>Journée du Livre Blanc</a:t>
            </a:r>
            <a:r>
              <a:rPr lang="fr-BE" sz="1000" b="1" kern="1200" dirty="0" smtClean="0">
                <a:solidFill>
                  <a:srgbClr val="669900"/>
                </a:solidFill>
                <a:latin typeface="Calibri" pitchFamily="34" charset="0"/>
                <a:ea typeface="+mn-ea"/>
                <a:cs typeface="+mn-cs"/>
              </a:rPr>
              <a:t> </a:t>
            </a:r>
            <a:endParaRPr lang="fr-BE" sz="1000" b="1" kern="1200" dirty="0">
              <a:solidFill>
                <a:srgbClr val="669900"/>
              </a:solidFill>
              <a:latin typeface="Calibri" pitchFamily="34" charset="0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latin typeface="Calibri" pitchFamily="34" charset="0"/>
                <a:cs typeface="+mn-cs"/>
              </a:rPr>
              <a:t>Département Productions et Filières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000" i="1" dirty="0">
                <a:latin typeface="Calibri" pitchFamily="34" charset="0"/>
                <a:cs typeface="+mn-cs"/>
              </a:rPr>
              <a:t>Unité Stratégies Phytotechniques</a:t>
            </a:r>
            <a:endParaRPr lang="fr-FR" sz="1000" i="1" dirty="0"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000" dirty="0">
                <a:solidFill>
                  <a:srgbClr val="669900"/>
                </a:solidFill>
                <a:latin typeface="Calibri" pitchFamily="34" charset="0"/>
                <a:cs typeface="+mn-cs"/>
              </a:rPr>
              <a:t>www.</a:t>
            </a:r>
            <a:r>
              <a:rPr lang="fr-FR" sz="1000" dirty="0">
                <a:solidFill>
                  <a:srgbClr val="669900"/>
                </a:solidFill>
                <a:latin typeface="Calibri" pitchFamily="34" charset="0"/>
                <a:cs typeface="+mn-cs"/>
              </a:rPr>
              <a:t>cra.wallonie.be </a:t>
            </a:r>
          </a:p>
        </p:txBody>
      </p:sp>
      <p:pic>
        <p:nvPicPr>
          <p:cNvPr id="5" name="Picture 4" descr="bande-jaune-présentati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975" y="115888"/>
            <a:ext cx="10541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1B272-8CBF-4F4C-829E-86D590741F4D}" type="datetimeFigureOut">
              <a:rPr lang="fr-BE"/>
              <a:pPr>
                <a:defRPr/>
              </a:pPr>
              <a:t>3/02/2012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71346" y="6362655"/>
            <a:ext cx="2895600" cy="365125"/>
          </a:xfrm>
        </p:spPr>
        <p:txBody>
          <a:bodyPr/>
          <a:lstStyle>
            <a:lvl1pPr>
              <a:defRPr lang="fr-BE" sz="1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868E4-22F0-4909-A0AE-06C1DF29CAB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69850-F79C-45E3-AB2B-801F84788225}" type="datetimeFigureOut">
              <a:rPr lang="fr-BE"/>
              <a:pPr>
                <a:defRPr/>
              </a:pPr>
              <a:t>3/02/2012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CFCCF-3979-4860-8669-9106197F326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4AC7-3D3F-4765-B5B0-C652B2EF31C6}" type="datetimeFigureOut">
              <a:rPr lang="fr-BE"/>
              <a:pPr>
                <a:defRPr/>
              </a:pPr>
              <a:t>3/02/2012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88E04-8BD4-442A-B5DE-6CDE2479892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ECBA-B8C5-4E37-8CD6-6FB17BAFF75D}" type="datetimeFigureOut">
              <a:rPr lang="fr-BE"/>
              <a:pPr>
                <a:defRPr/>
              </a:pPr>
              <a:t>3/02/2012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40AD-A945-43A1-8E52-018A16AAD10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1B34-8446-43BB-A517-BCD54DBD6902}" type="datetimeFigureOut">
              <a:rPr lang="fr-BE"/>
              <a:pPr>
                <a:defRPr/>
              </a:pPr>
              <a:t>3/02/2012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7EB0-DC81-42CC-A7C6-329F8F3A768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2119-4F1E-417B-A667-A688C8324952}" type="datetimeFigureOut">
              <a:rPr lang="fr-BE"/>
              <a:pPr>
                <a:defRPr/>
              </a:pPr>
              <a:t>3/02/2012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7A3F8-D7F2-4E2C-9073-B84AAF5DFFC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6BBF-4AD4-4F71-BD43-ED32386B58E8}" type="datetimeFigureOut">
              <a:rPr lang="fr-BE"/>
              <a:pPr>
                <a:defRPr/>
              </a:pPr>
              <a:t>3/02/2012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FA40-E016-451D-9E51-DEDCC9BB786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34A7-0273-418F-B7E4-02F68D779C78}" type="datetimeFigureOut">
              <a:rPr lang="fr-BE"/>
              <a:pPr>
                <a:defRPr/>
              </a:pPr>
              <a:t>3/02/2012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21D2-E243-4076-944E-8DBD822B1FA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645AE6-A789-4E80-8EA4-B01E2629AA74}" type="datetimeFigureOut">
              <a:rPr lang="fr-BE"/>
              <a:pPr>
                <a:defRPr/>
              </a:pPr>
              <a:t>3/02/2012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129780-718F-4B58-8769-32DC81B37CA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.delcour@cra.wallonie.be" TargetMode="External"/><Relationship Id="rId5" Type="http://schemas.openxmlformats.org/officeDocument/2006/relationships/hyperlink" Target="mailto:vanstappen@cra.wallonie.be" TargetMode="External"/><Relationship Id="rId4" Type="http://schemas.openxmlformats.org/officeDocument/2006/relationships/hyperlink" Target="mailto:goffart@cra.wallonie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>
            <a:spLocks noChangeArrowheads="1"/>
          </p:cNvSpPr>
          <p:nvPr/>
        </p:nvSpPr>
        <p:spPr bwMode="auto">
          <a:xfrm>
            <a:off x="1187325" y="318135"/>
            <a:ext cx="7777163" cy="2246769"/>
          </a:xfrm>
          <a:custGeom>
            <a:avLst/>
            <a:gdLst>
              <a:gd name="T0" fmla="*/ 0 w 7992888"/>
              <a:gd name="T1" fmla="*/ 0 h 2431435"/>
              <a:gd name="T2" fmla="*/ 7776864 w 7992888"/>
              <a:gd name="T3" fmla="*/ 0 h 2431435"/>
              <a:gd name="T4" fmla="*/ 7776864 w 7992888"/>
              <a:gd name="T5" fmla="*/ 2677656 h 2431435"/>
              <a:gd name="T6" fmla="*/ 0 w 7992888"/>
              <a:gd name="T7" fmla="*/ 2677656 h 2431435"/>
              <a:gd name="T8" fmla="*/ 0 w 7992888"/>
              <a:gd name="T9" fmla="*/ 0 h 24314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92888"/>
              <a:gd name="T16" fmla="*/ 0 h 2431435"/>
              <a:gd name="T17" fmla="*/ 7992888 w 7992888"/>
              <a:gd name="T18" fmla="*/ 2431435 h 24314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92888" h="2431435">
                <a:moveTo>
                  <a:pt x="0" y="0"/>
                </a:moveTo>
                <a:lnTo>
                  <a:pt x="7992888" y="0"/>
                </a:lnTo>
                <a:lnTo>
                  <a:pt x="7992888" y="2431435"/>
                </a:lnTo>
                <a:lnTo>
                  <a:pt x="0" y="2431435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600"/>
              </a:spcBef>
            </a:pPr>
            <a:r>
              <a:rPr lang="fr-BE" sz="2800" dirty="0" err="1">
                <a:solidFill>
                  <a:srgbClr val="C00000"/>
                </a:solidFill>
                <a:latin typeface="Calibri" pitchFamily="34" charset="0"/>
              </a:rPr>
              <a:t>ALT"</a:t>
            </a:r>
            <a:r>
              <a:rPr lang="fr-BE" sz="2800" dirty="0" err="1">
                <a:solidFill>
                  <a:srgbClr val="00B0F0"/>
                </a:solidFill>
                <a:latin typeface="Calibri" pitchFamily="34" charset="0"/>
              </a:rPr>
              <a:t>4</a:t>
            </a:r>
            <a:r>
              <a:rPr lang="fr-BE" sz="2800" dirty="0" err="1">
                <a:solidFill>
                  <a:srgbClr val="C00000"/>
                </a:solidFill>
                <a:latin typeface="Calibri" pitchFamily="34" charset="0"/>
              </a:rPr>
              <a:t>"CER</a:t>
            </a:r>
            <a:r>
              <a:rPr lang="fr-BE" sz="2800" dirty="0">
                <a:solidFill>
                  <a:srgbClr val="C00000"/>
                </a:solidFill>
                <a:latin typeface="Calibri" pitchFamily="34" charset="0"/>
              </a:rPr>
              <a:t> = "Alternatives </a:t>
            </a:r>
            <a:r>
              <a:rPr lang="fr-BE" sz="2800" dirty="0">
                <a:solidFill>
                  <a:srgbClr val="00B0F0"/>
                </a:solidFill>
                <a:latin typeface="Calibri" pitchFamily="34" charset="0"/>
              </a:rPr>
              <a:t>for</a:t>
            </a:r>
            <a:r>
              <a:rPr lang="fr-BE" sz="2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fr-BE" sz="2800" dirty="0" err="1">
                <a:solidFill>
                  <a:srgbClr val="C00000"/>
                </a:solidFill>
                <a:latin typeface="Calibri" pitchFamily="34" charset="0"/>
              </a:rPr>
              <a:t>cereals</a:t>
            </a:r>
            <a:r>
              <a:rPr lang="fr-BE" sz="2800" dirty="0">
                <a:solidFill>
                  <a:srgbClr val="C00000"/>
                </a:solidFill>
                <a:latin typeface="Calibri" pitchFamily="34" charset="0"/>
              </a:rPr>
              <a:t>"  </a:t>
            </a:r>
            <a:endParaRPr lang="fr-BE" sz="28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fr-BE" sz="2800" dirty="0" smtClean="0">
                <a:solidFill>
                  <a:srgbClr val="C00000"/>
                </a:solidFill>
                <a:latin typeface="Calibri" pitchFamily="34" charset="0"/>
              </a:rPr>
              <a:t>Etude approfondie de la valorisation </a:t>
            </a:r>
          </a:p>
          <a:p>
            <a:pPr algn="ctr"/>
            <a:r>
              <a:rPr lang="fr-BE" sz="2800" dirty="0" smtClean="0">
                <a:solidFill>
                  <a:srgbClr val="C00000"/>
                </a:solidFill>
                <a:latin typeface="Calibri" pitchFamily="34" charset="0"/>
              </a:rPr>
              <a:t>alimentaire et </a:t>
            </a:r>
            <a:r>
              <a:rPr lang="fr-BE" sz="2800" dirty="0">
                <a:solidFill>
                  <a:srgbClr val="C00000"/>
                </a:solidFill>
                <a:latin typeface="Calibri" pitchFamily="34" charset="0"/>
              </a:rPr>
              <a:t>non </a:t>
            </a:r>
            <a:r>
              <a:rPr lang="fr-BE" sz="2800" dirty="0" smtClean="0">
                <a:solidFill>
                  <a:srgbClr val="C00000"/>
                </a:solidFill>
                <a:latin typeface="Calibri" pitchFamily="34" charset="0"/>
              </a:rPr>
              <a:t>alimentaire dans la filière </a:t>
            </a:r>
            <a:r>
              <a:rPr lang="fr-BE" sz="2800" dirty="0">
                <a:solidFill>
                  <a:srgbClr val="C00000"/>
                </a:solidFill>
                <a:latin typeface="Calibri" pitchFamily="34" charset="0"/>
              </a:rPr>
              <a:t>céréales en Wallonie </a:t>
            </a:r>
            <a:endParaRPr lang="fr-BE" sz="28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fr-BE" sz="2800" dirty="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fr-BE" sz="2800" dirty="0" err="1" smtClean="0">
                <a:solidFill>
                  <a:srgbClr val="00B0F0"/>
                </a:solidFill>
                <a:latin typeface="Calibri" pitchFamily="34" charset="0"/>
              </a:rPr>
              <a:t>4</a:t>
            </a:r>
            <a:r>
              <a:rPr lang="fr-BE" sz="2800" dirty="0" err="1" smtClean="0">
                <a:solidFill>
                  <a:srgbClr val="C00000"/>
                </a:solidFill>
                <a:latin typeface="Calibri" pitchFamily="34" charset="0"/>
              </a:rPr>
              <a:t>F</a:t>
            </a:r>
            <a:r>
              <a:rPr lang="fr-BE" sz="2800" dirty="0" smtClean="0">
                <a:solidFill>
                  <a:srgbClr val="C00000"/>
                </a:solidFill>
                <a:latin typeface="Calibri" pitchFamily="34" charset="0"/>
              </a:rPr>
              <a:t> = Food, </a:t>
            </a:r>
            <a:r>
              <a:rPr lang="fr-BE" sz="2800" dirty="0" err="1" smtClean="0">
                <a:solidFill>
                  <a:srgbClr val="C00000"/>
                </a:solidFill>
                <a:latin typeface="Calibri" pitchFamily="34" charset="0"/>
              </a:rPr>
              <a:t>Feed</a:t>
            </a:r>
            <a:r>
              <a:rPr lang="fr-BE" sz="2800" dirty="0" smtClean="0">
                <a:solidFill>
                  <a:srgbClr val="C00000"/>
                </a:solidFill>
                <a:latin typeface="Calibri" pitchFamily="34" charset="0"/>
              </a:rPr>
              <a:t>, Fuel, Fibres)</a:t>
            </a:r>
            <a:endParaRPr lang="fr-BE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4340" name="Picture 3" descr="C:\Users\Florence\Documents\Florence\TEXBIAG\Pictures\SXC\wheat 3 small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11427"/>
          <a:stretch>
            <a:fillRect/>
          </a:stretch>
        </p:blipFill>
        <p:spPr bwMode="auto">
          <a:xfrm>
            <a:off x="5727977" y="3212976"/>
            <a:ext cx="2381629" cy="15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33" y="332656"/>
            <a:ext cx="1550355" cy="1836204"/>
          </a:xfrm>
          <a:prstGeom prst="rect">
            <a:avLst/>
          </a:prstGeom>
          <a:noFill/>
        </p:spPr>
      </p:pic>
      <p:sp>
        <p:nvSpPr>
          <p:cNvPr id="9" name="ZoneTexte 11"/>
          <p:cNvSpPr txBox="1">
            <a:spLocks noChangeArrowheads="1"/>
          </p:cNvSpPr>
          <p:nvPr/>
        </p:nvSpPr>
        <p:spPr bwMode="auto">
          <a:xfrm>
            <a:off x="1691680" y="2564904"/>
            <a:ext cx="606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2000" i="1" dirty="0" smtClean="0">
                <a:solidFill>
                  <a:srgbClr val="0070C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Alice </a:t>
            </a:r>
            <a:r>
              <a:rPr lang="fr-BE" sz="2000" i="1" dirty="0" err="1" smtClean="0">
                <a:solidFill>
                  <a:srgbClr val="0070C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Delcour</a:t>
            </a:r>
            <a:endParaRPr lang="fr-FR" sz="2000" i="1" dirty="0" smtClean="0">
              <a:solidFill>
                <a:srgbClr val="0070C0"/>
              </a:solidFill>
              <a:latin typeface="Cambria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9372" t="10904" r="9406" b="16405"/>
          <a:stretch>
            <a:fillRect/>
          </a:stretch>
        </p:blipFill>
        <p:spPr bwMode="auto">
          <a:xfrm>
            <a:off x="1619672" y="3265770"/>
            <a:ext cx="2179175" cy="167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 rotWithShape="1">
          <a:blip r:embed="rId6" cstate="print">
            <a:lum bright="20000" contrast="20000"/>
          </a:blip>
          <a:srcRect/>
          <a:stretch/>
        </p:blipFill>
        <p:spPr bwMode="auto">
          <a:xfrm>
            <a:off x="3707904" y="3861048"/>
            <a:ext cx="2106078" cy="211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2"/>
          <p:cNvSpPr txBox="1">
            <a:spLocks noChangeArrowheads="1"/>
          </p:cNvSpPr>
          <p:nvPr/>
        </p:nvSpPr>
        <p:spPr bwMode="auto">
          <a:xfrm>
            <a:off x="467544" y="116632"/>
            <a:ext cx="7488832" cy="584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3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Valorisation </a:t>
            </a:r>
            <a:r>
              <a:rPr lang="fr-BE" sz="3200" b="1" dirty="0" err="1">
                <a:solidFill>
                  <a:srgbClr val="00B0F0"/>
                </a:solidFill>
                <a:latin typeface="Calibri" pitchFamily="34" charset="0"/>
              </a:rPr>
              <a:t>4</a:t>
            </a:r>
            <a:r>
              <a:rPr lang="fr-BE" sz="30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</a:t>
            </a:r>
            <a:r>
              <a:rPr lang="fr-BE" sz="3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= Food, </a:t>
            </a:r>
            <a:r>
              <a:rPr lang="fr-BE" sz="30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Feed</a:t>
            </a:r>
            <a:r>
              <a:rPr lang="fr-BE" sz="3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Fuel, Fibres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54102" y="1489430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4581"/>
            <a:ext cx="71945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13"/>
          <p:cNvSpPr txBox="1">
            <a:spLocks noChangeArrowheads="1"/>
          </p:cNvSpPr>
          <p:nvPr/>
        </p:nvSpPr>
        <p:spPr bwMode="auto">
          <a:xfrm>
            <a:off x="107504" y="5014917"/>
            <a:ext cx="4176000" cy="64633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2060"/>
                </a:solidFill>
                <a:latin typeface="Calibri" pitchFamily="34" charset="0"/>
              </a:rPr>
              <a:t>Scénarios </a:t>
            </a:r>
            <a:r>
              <a:rPr lang="fr-FR" b="1" u="sng" dirty="0">
                <a:solidFill>
                  <a:srgbClr val="002060"/>
                </a:solidFill>
                <a:latin typeface="Calibri" pitchFamily="34" charset="0"/>
              </a:rPr>
              <a:t>originaux</a:t>
            </a:r>
            <a:r>
              <a:rPr lang="fr-FR" b="1" dirty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fr-FR" b="1" dirty="0" smtClean="0">
                <a:solidFill>
                  <a:srgbClr val="002060"/>
                </a:solidFill>
                <a:latin typeface="Calibri" pitchFamily="34" charset="0"/>
              </a:rPr>
              <a:t>valorisations </a:t>
            </a:r>
            <a:r>
              <a:rPr lang="fr-BE" b="1" dirty="0" smtClean="0">
                <a:solidFill>
                  <a:srgbClr val="00B0F0"/>
                </a:solidFill>
                <a:latin typeface="Calibri" pitchFamily="34" charset="0"/>
              </a:rPr>
              <a:t>4</a:t>
            </a:r>
            <a:r>
              <a:rPr lang="fr-FR" b="1" dirty="0" smtClean="0">
                <a:solidFill>
                  <a:srgbClr val="002060"/>
                </a:solidFill>
                <a:latin typeface="Calibri" pitchFamily="34" charset="0"/>
              </a:rPr>
              <a:t>F des céréales wallonnes</a:t>
            </a:r>
            <a:endParaRPr lang="fr-BE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2531" name="ZoneTexte 13"/>
          <p:cNvSpPr txBox="1">
            <a:spLocks noChangeArrowheads="1"/>
          </p:cNvSpPr>
          <p:nvPr/>
        </p:nvSpPr>
        <p:spPr bwMode="auto">
          <a:xfrm>
            <a:off x="107504" y="3470240"/>
            <a:ext cx="4176000" cy="92333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Times New Roman" pitchFamily="18" charset="0"/>
              <a:buNone/>
            </a:pPr>
            <a:r>
              <a:rPr lang="fr-BE" b="1" u="sng" dirty="0">
                <a:solidFill>
                  <a:srgbClr val="002060"/>
                </a:solidFill>
                <a:latin typeface="Calibri" pitchFamily="34" charset="0"/>
              </a:rPr>
              <a:t>Analyses </a:t>
            </a:r>
            <a:r>
              <a:rPr lang="fr-FR" b="1" u="sng" dirty="0">
                <a:solidFill>
                  <a:srgbClr val="002060"/>
                </a:solidFill>
                <a:latin typeface="Calibri" pitchFamily="34" charset="0"/>
              </a:rPr>
              <a:t>de </a:t>
            </a:r>
            <a:r>
              <a:rPr lang="fr-FR" b="1" u="sng" dirty="0">
                <a:solidFill>
                  <a:srgbClr val="002060"/>
                </a:solidFill>
                <a:latin typeface="Calibri" pitchFamily="34" charset="0"/>
              </a:rPr>
              <a:t>Cycle </a:t>
            </a:r>
            <a:r>
              <a:rPr lang="fr-FR" b="1" u="sng" dirty="0">
                <a:solidFill>
                  <a:srgbClr val="002060"/>
                </a:solidFill>
                <a:latin typeface="Calibri" pitchFamily="34" charset="0"/>
              </a:rPr>
              <a:t>de </a:t>
            </a:r>
            <a:r>
              <a:rPr lang="fr-FR" b="1" u="sng" dirty="0" smtClean="0">
                <a:solidFill>
                  <a:srgbClr val="002060"/>
                </a:solidFill>
                <a:latin typeface="Calibri" pitchFamily="34" charset="0"/>
              </a:rPr>
              <a:t>Vie</a:t>
            </a:r>
            <a:r>
              <a:rPr lang="fr-FR" b="1" dirty="0" smtClean="0">
                <a:solidFill>
                  <a:srgbClr val="002060"/>
                </a:solidFill>
                <a:latin typeface="Calibri" pitchFamily="34" charset="0"/>
              </a:rPr>
              <a:t> environnementale et </a:t>
            </a:r>
            <a:r>
              <a:rPr lang="fr-FR" b="1" dirty="0" smtClean="0">
                <a:solidFill>
                  <a:srgbClr val="002060"/>
                </a:solidFill>
                <a:latin typeface="Calibri" pitchFamily="34" charset="0"/>
              </a:rPr>
              <a:t>socio-économique : données spécifiques au contexte</a:t>
            </a:r>
            <a:endParaRPr lang="fr-BE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2532" name="ZoneTexte 13"/>
          <p:cNvSpPr txBox="1">
            <a:spLocks noChangeArrowheads="1"/>
          </p:cNvSpPr>
          <p:nvPr/>
        </p:nvSpPr>
        <p:spPr bwMode="auto">
          <a:xfrm>
            <a:off x="107504" y="2278613"/>
            <a:ext cx="4176000" cy="64633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Times New Roman" pitchFamily="18" charset="0"/>
              <a:buNone/>
            </a:pPr>
            <a:r>
              <a:rPr lang="fr-BE" b="1" u="sng" dirty="0" smtClean="0">
                <a:solidFill>
                  <a:srgbClr val="002060"/>
                </a:solidFill>
                <a:latin typeface="Calibri" pitchFamily="34" charset="0"/>
              </a:rPr>
              <a:t>Analyse </a:t>
            </a:r>
            <a:r>
              <a:rPr lang="fr-FR" b="1" u="sng" dirty="0" err="1" smtClean="0">
                <a:solidFill>
                  <a:srgbClr val="002060"/>
                </a:solidFill>
                <a:latin typeface="Calibri" pitchFamily="34" charset="0"/>
              </a:rPr>
              <a:t>multi-critères</a:t>
            </a:r>
            <a:r>
              <a:rPr lang="fr-FR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BE" b="1" dirty="0" smtClean="0">
                <a:solidFill>
                  <a:srgbClr val="002060"/>
                </a:solidFill>
                <a:latin typeface="Calibri" pitchFamily="34" charset="0"/>
              </a:rPr>
              <a:t>afin d’évaluer la pertinence des scénarios</a:t>
            </a:r>
            <a:endParaRPr lang="fr-BE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07504" y="1485945"/>
            <a:ext cx="4392488" cy="430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2200" b="1" u="sng" dirty="0" smtClean="0">
                <a:solidFill>
                  <a:srgbClr val="002060"/>
                </a:solidFill>
                <a:latin typeface="Calibri" pitchFamily="34" charset="0"/>
              </a:rPr>
              <a:t>Méthode de travail</a:t>
            </a:r>
            <a:endParaRPr lang="fr-FR" sz="22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ZoneTexte 12"/>
          <p:cNvSpPr txBox="1">
            <a:spLocks noChangeArrowheads="1"/>
          </p:cNvSpPr>
          <p:nvPr/>
        </p:nvSpPr>
        <p:spPr bwMode="auto">
          <a:xfrm>
            <a:off x="107504" y="159612"/>
            <a:ext cx="7920880" cy="10156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0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Objectif :</a:t>
            </a:r>
            <a:r>
              <a:rPr lang="fr-FR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Evaluer la pertinence de scénarios de valorisations </a:t>
            </a:r>
            <a:r>
              <a:rPr lang="fr-BE" sz="2000" b="1" dirty="0" err="1" smtClean="0">
                <a:solidFill>
                  <a:srgbClr val="00B0F0"/>
                </a:solidFill>
                <a:latin typeface="Calibri" pitchFamily="34" charset="0"/>
              </a:rPr>
              <a:t>4</a:t>
            </a:r>
            <a:r>
              <a:rPr lang="fr-BE" sz="20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</a:t>
            </a:r>
            <a:r>
              <a:rPr lang="fr-BE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des ressources céréalières en </a:t>
            </a:r>
            <a:r>
              <a:rPr lang="fr-BE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Wallonie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en </a:t>
            </a:r>
            <a:r>
              <a:rPr lang="fr-FR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concertation </a:t>
            </a:r>
            <a:r>
              <a:rPr lang="fr-FR" sz="20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avec les acteurs concernés</a:t>
            </a:r>
            <a:r>
              <a:rPr lang="fr-BE" sz="20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des filières</a:t>
            </a:r>
          </a:p>
        </p:txBody>
      </p:sp>
      <p:cxnSp>
        <p:nvCxnSpPr>
          <p:cNvPr id="18" name="Connecteur droit avec flèche 17"/>
          <p:cNvCxnSpPr>
            <a:stCxn id="22531" idx="0"/>
            <a:endCxn id="22532" idx="2"/>
          </p:cNvCxnSpPr>
          <p:nvPr/>
        </p:nvCxnSpPr>
        <p:spPr>
          <a:xfrm flipV="1">
            <a:off x="2195504" y="2924944"/>
            <a:ext cx="0" cy="54529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22530" idx="0"/>
            <a:endCxn id="22531" idx="2"/>
          </p:cNvCxnSpPr>
          <p:nvPr/>
        </p:nvCxnSpPr>
        <p:spPr>
          <a:xfrm flipV="1">
            <a:off x="2195504" y="4393570"/>
            <a:ext cx="0" cy="62134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607772" y="1485945"/>
            <a:ext cx="3708644" cy="430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2200" b="1" u="sng" dirty="0" smtClean="0">
                <a:solidFill>
                  <a:srgbClr val="002060"/>
                </a:solidFill>
                <a:latin typeface="Calibri" pitchFamily="34" charset="0"/>
              </a:rPr>
              <a:t>Résultats attendus</a:t>
            </a:r>
            <a:endParaRPr lang="fr-FR" sz="22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788024" y="2215900"/>
            <a:ext cx="3384376" cy="34163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Soutenir les filières </a:t>
            </a:r>
          </a:p>
          <a:p>
            <a:pPr algn="ctr"/>
            <a:r>
              <a:rPr lang="fr-B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céréalières wallonnes</a:t>
            </a:r>
          </a:p>
          <a:p>
            <a:pPr algn="ctr"/>
            <a:endParaRPr lang="fr-BE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fr-B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Éclairer la décision des pouvoirs publics</a:t>
            </a:r>
          </a:p>
          <a:p>
            <a:pPr algn="ctr"/>
            <a:endParaRPr lang="fr-BE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fr-B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Aider le consommateur </a:t>
            </a:r>
          </a:p>
          <a:p>
            <a:pPr algn="ctr"/>
            <a:r>
              <a:rPr lang="fr-B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à contribuer au </a:t>
            </a:r>
          </a:p>
          <a:p>
            <a:pPr algn="ctr"/>
            <a:r>
              <a:rPr lang="fr-B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développement durable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30" name="Connecteur droit avec flèche 29"/>
          <p:cNvCxnSpPr>
            <a:stCxn id="22532" idx="3"/>
            <a:endCxn id="38" idx="1"/>
          </p:cNvCxnSpPr>
          <p:nvPr/>
        </p:nvCxnSpPr>
        <p:spPr>
          <a:xfrm>
            <a:off x="4283504" y="2601779"/>
            <a:ext cx="504520" cy="132228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22531" idx="3"/>
            <a:endCxn id="38" idx="1"/>
          </p:cNvCxnSpPr>
          <p:nvPr/>
        </p:nvCxnSpPr>
        <p:spPr>
          <a:xfrm flipV="1">
            <a:off x="4283504" y="3924060"/>
            <a:ext cx="504520" cy="78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22530" idx="3"/>
            <a:endCxn id="38" idx="1"/>
          </p:cNvCxnSpPr>
          <p:nvPr/>
        </p:nvCxnSpPr>
        <p:spPr>
          <a:xfrm flipV="1">
            <a:off x="4283504" y="3924060"/>
            <a:ext cx="504520" cy="141402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980"/>
            <a:ext cx="8330455" cy="582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1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2"/>
          <p:cNvSpPr txBox="1">
            <a:spLocks noChangeArrowheads="1"/>
          </p:cNvSpPr>
          <p:nvPr/>
        </p:nvSpPr>
        <p:spPr bwMode="auto">
          <a:xfrm>
            <a:off x="467544" y="116632"/>
            <a:ext cx="7488832" cy="5232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Premiers résultats : </a:t>
            </a:r>
            <a:r>
              <a:rPr lang="fr-BE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4 scénarios</a:t>
            </a:r>
            <a:endParaRPr lang="fr-BE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54102" y="1489430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2031637" y="5373216"/>
            <a:ext cx="153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C00000"/>
                </a:solidFill>
                <a:latin typeface="+mn-lt"/>
              </a:rPr>
              <a:t>Prolonger </a:t>
            </a:r>
          </a:p>
          <a:p>
            <a:pPr algn="ctr"/>
            <a:r>
              <a:rPr lang="fr-BE" b="1" dirty="0" smtClean="0">
                <a:solidFill>
                  <a:srgbClr val="C00000"/>
                </a:solidFill>
                <a:latin typeface="+mn-lt"/>
              </a:rPr>
              <a:t>les tendances</a:t>
            </a:r>
            <a:endParaRPr lang="fr-BE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99789" y="5374957"/>
            <a:ext cx="153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C00000"/>
                </a:solidFill>
                <a:latin typeface="+mn-lt"/>
              </a:rPr>
              <a:t>Optimaliser les choix</a:t>
            </a:r>
            <a:endParaRPr lang="fr-BE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93903" y="5374957"/>
            <a:ext cx="129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C00000"/>
                </a:solidFill>
                <a:latin typeface="+mn-lt"/>
              </a:rPr>
              <a:t>VA + autonomie</a:t>
            </a:r>
            <a:endParaRPr lang="fr-BE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56176" y="537495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C00000"/>
                </a:solidFill>
                <a:latin typeface="+mn-lt"/>
              </a:rPr>
              <a:t>VA + export</a:t>
            </a:r>
            <a:endParaRPr lang="fr-BE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15917"/>
          <a:stretch/>
        </p:blipFill>
        <p:spPr bwMode="auto">
          <a:xfrm>
            <a:off x="21792" y="844616"/>
            <a:ext cx="7428354" cy="45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830" y="1489430"/>
            <a:ext cx="2184201" cy="193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73832"/>
            <a:ext cx="7632848" cy="71095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i="1" dirty="0" smtClean="0">
                <a:solidFill>
                  <a:srgbClr val="C00000"/>
                </a:solidFill>
              </a:rPr>
              <a:t>Merci pour votre attention!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67944" y="2619777"/>
            <a:ext cx="396044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fr-BE" b="1" dirty="0" smtClean="0">
                <a:latin typeface="+mn-lt"/>
              </a:rPr>
              <a:t>Personnel </a:t>
            </a:r>
            <a:r>
              <a:rPr lang="fr-BE" b="1" dirty="0" smtClean="0">
                <a:latin typeface="+mn-lt"/>
              </a:rPr>
              <a:t>impliqué </a:t>
            </a:r>
            <a:r>
              <a:rPr lang="fr-BE" dirty="0" smtClean="0">
                <a:latin typeface="+mn-lt"/>
              </a:rPr>
              <a:t>:</a:t>
            </a:r>
          </a:p>
          <a:p>
            <a:pPr lvl="1"/>
            <a:r>
              <a:rPr lang="fr-BE" dirty="0" smtClean="0">
                <a:latin typeface="+mn-lt"/>
              </a:rPr>
              <a:t>Philippe BURNY </a:t>
            </a:r>
            <a:r>
              <a:rPr lang="fr-BE" sz="1600" dirty="0" smtClean="0">
                <a:latin typeface="+mn-lt"/>
              </a:rPr>
              <a:t>(D2U5)</a:t>
            </a:r>
          </a:p>
          <a:p>
            <a:pPr lvl="1"/>
            <a:r>
              <a:rPr lang="fr-BE" dirty="0" smtClean="0">
                <a:latin typeface="+mn-lt"/>
              </a:rPr>
              <a:t>Virginie DECRUYENAERE </a:t>
            </a:r>
            <a:r>
              <a:rPr lang="fr-BE" sz="1600" dirty="0" smtClean="0">
                <a:latin typeface="+mn-lt"/>
              </a:rPr>
              <a:t>(D2U7)</a:t>
            </a:r>
          </a:p>
          <a:p>
            <a:pPr lvl="1"/>
            <a:r>
              <a:rPr lang="fr-BE" dirty="0" smtClean="0">
                <a:latin typeface="+mn-lt"/>
              </a:rPr>
              <a:t>Alice DELCOUR </a:t>
            </a:r>
            <a:r>
              <a:rPr lang="fr-BE" sz="1600" dirty="0" smtClean="0">
                <a:latin typeface="+mn-lt"/>
              </a:rPr>
              <a:t>(D2U5 – </a:t>
            </a:r>
            <a:r>
              <a:rPr lang="fr-BE" sz="1600" dirty="0" err="1" smtClean="0">
                <a:latin typeface="+mn-lt"/>
              </a:rPr>
              <a:t>D3U11</a:t>
            </a:r>
            <a:r>
              <a:rPr lang="fr-BE" sz="1600" dirty="0" smtClean="0">
                <a:latin typeface="+mn-lt"/>
              </a:rPr>
              <a:t>)</a:t>
            </a:r>
          </a:p>
          <a:p>
            <a:pPr lvl="1"/>
            <a:r>
              <a:rPr lang="fr-BE" sz="1600" dirty="0" smtClean="0">
                <a:latin typeface="+mn-lt"/>
              </a:rPr>
              <a:t>Stéphanie </a:t>
            </a:r>
            <a:r>
              <a:rPr lang="fr-BE" dirty="0" err="1" smtClean="0">
                <a:latin typeface="+mn-lt"/>
              </a:rPr>
              <a:t>GHEYSENS</a:t>
            </a:r>
            <a:r>
              <a:rPr lang="fr-BE" dirty="0">
                <a:latin typeface="+mn-lt"/>
              </a:rPr>
              <a:t> </a:t>
            </a:r>
            <a:r>
              <a:rPr lang="fr-BE" sz="1600" dirty="0" smtClean="0">
                <a:latin typeface="+mn-lt"/>
              </a:rPr>
              <a:t>(</a:t>
            </a:r>
            <a:r>
              <a:rPr lang="fr-BE" sz="1600" dirty="0" err="1" smtClean="0">
                <a:latin typeface="+mn-lt"/>
              </a:rPr>
              <a:t>D2U5</a:t>
            </a:r>
            <a:r>
              <a:rPr lang="fr-BE" sz="1600" dirty="0" smtClean="0">
                <a:latin typeface="+mn-lt"/>
              </a:rPr>
              <a:t> </a:t>
            </a:r>
            <a:r>
              <a:rPr lang="fr-BE" sz="1600" dirty="0">
                <a:latin typeface="+mn-lt"/>
              </a:rPr>
              <a:t>– </a:t>
            </a:r>
            <a:r>
              <a:rPr lang="fr-BE" sz="1600" dirty="0" err="1">
                <a:latin typeface="+mn-lt"/>
              </a:rPr>
              <a:t>D3U11</a:t>
            </a:r>
            <a:r>
              <a:rPr lang="fr-BE" sz="1600" dirty="0">
                <a:latin typeface="+mn-lt"/>
              </a:rPr>
              <a:t>)</a:t>
            </a:r>
          </a:p>
          <a:p>
            <a:pPr lvl="1"/>
            <a:r>
              <a:rPr lang="fr-BE" dirty="0" smtClean="0">
                <a:latin typeface="+mn-lt"/>
              </a:rPr>
              <a:t>Jean-Pierre GOFFART </a:t>
            </a:r>
            <a:r>
              <a:rPr lang="fr-BE" sz="1600" dirty="0" smtClean="0">
                <a:latin typeface="+mn-lt"/>
              </a:rPr>
              <a:t>(D2U5)</a:t>
            </a:r>
          </a:p>
          <a:p>
            <a:pPr lvl="1"/>
            <a:r>
              <a:rPr lang="fr-BE" dirty="0" smtClean="0">
                <a:latin typeface="+mn-lt"/>
              </a:rPr>
              <a:t>Hélène LOUPPE </a:t>
            </a:r>
            <a:r>
              <a:rPr lang="fr-BE" sz="1600" dirty="0" smtClean="0">
                <a:latin typeface="+mn-lt"/>
              </a:rPr>
              <a:t>(D2U5)</a:t>
            </a:r>
          </a:p>
          <a:p>
            <a:pPr lvl="1"/>
            <a:r>
              <a:rPr lang="fr-BE" dirty="0" smtClean="0">
                <a:latin typeface="+mn-lt"/>
              </a:rPr>
              <a:t>Fabienne RABIER </a:t>
            </a:r>
            <a:r>
              <a:rPr lang="fr-BE" sz="1600" dirty="0" smtClean="0">
                <a:latin typeface="+mn-lt"/>
              </a:rPr>
              <a:t>(D2U8)</a:t>
            </a:r>
          </a:p>
          <a:p>
            <a:pPr lvl="1"/>
            <a:r>
              <a:rPr lang="en-US" dirty="0" smtClean="0">
                <a:latin typeface="+mn-lt"/>
              </a:rPr>
              <a:t>Didier STILMANT </a:t>
            </a:r>
            <a:r>
              <a:rPr lang="en-US" sz="1600" dirty="0" smtClean="0">
                <a:latin typeface="+mn-lt"/>
              </a:rPr>
              <a:t>(D3U11)</a:t>
            </a:r>
          </a:p>
          <a:p>
            <a:pPr lvl="1"/>
            <a:r>
              <a:rPr lang="en-US" dirty="0" smtClean="0">
                <a:latin typeface="+mn-lt"/>
              </a:rPr>
              <a:t>Florence VAN STAPPEN </a:t>
            </a:r>
            <a:r>
              <a:rPr lang="en-US" sz="1600" dirty="0" smtClean="0">
                <a:latin typeface="+mn-lt"/>
              </a:rPr>
              <a:t>(D4U13)</a:t>
            </a:r>
          </a:p>
          <a:p>
            <a:pPr lvl="1"/>
            <a:r>
              <a:rPr lang="en-US" sz="1600" dirty="0" smtClean="0">
                <a:latin typeface="+mn-lt"/>
              </a:rPr>
              <a:t>+ 1 </a:t>
            </a:r>
            <a:r>
              <a:rPr lang="en-US" sz="1600" dirty="0" err="1" smtClean="0">
                <a:latin typeface="+mn-lt"/>
              </a:rPr>
              <a:t>scientifique</a:t>
            </a:r>
            <a:r>
              <a:rPr lang="en-US" sz="1600" dirty="0" smtClean="0">
                <a:latin typeface="+mn-lt"/>
              </a:rPr>
              <a:t> 6 </a:t>
            </a:r>
            <a:r>
              <a:rPr lang="en-US" sz="1600" dirty="0" err="1" smtClean="0">
                <a:latin typeface="+mn-lt"/>
              </a:rPr>
              <a:t>mois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D3U11</a:t>
            </a:r>
            <a:r>
              <a:rPr lang="en-US" sz="1600" dirty="0" smtClean="0">
                <a:latin typeface="+mn-lt"/>
              </a:rPr>
              <a:t>)</a:t>
            </a:r>
            <a:endParaRPr lang="fr-BE" sz="1600" dirty="0" smtClean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2966025"/>
            <a:ext cx="31683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+mn-lt"/>
              </a:rPr>
              <a:t>CONTACTS</a:t>
            </a:r>
            <a:r>
              <a:rPr lang="fr-BE" dirty="0" smtClean="0">
                <a:latin typeface="+mn-lt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fr-BE" dirty="0" smtClean="0">
                <a:latin typeface="+mn-lt"/>
              </a:rPr>
              <a:t>Jean-Pierre GOFFART :</a:t>
            </a:r>
          </a:p>
          <a:p>
            <a:r>
              <a:rPr lang="fr-BE" dirty="0" smtClean="0">
                <a:latin typeface="+mn-lt"/>
                <a:hlinkClick r:id="rId4"/>
              </a:rPr>
              <a:t>goffart@cra.wallonie.be</a:t>
            </a:r>
            <a:r>
              <a:rPr lang="fr-BE" dirty="0" smtClean="0">
                <a:latin typeface="+mn-lt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+mn-lt"/>
              </a:rPr>
              <a:t>Florence VAN STAPPEN :</a:t>
            </a:r>
          </a:p>
          <a:p>
            <a:r>
              <a:rPr lang="en-US" dirty="0" smtClean="0">
                <a:latin typeface="+mn-lt"/>
                <a:hlinkClick r:id="rId5"/>
              </a:rPr>
              <a:t>vanstappen@cra.wallonie.be</a:t>
            </a:r>
            <a:endParaRPr lang="en-US" dirty="0" smtClean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fr-BE" dirty="0" smtClean="0">
                <a:latin typeface="+mn-lt"/>
              </a:rPr>
              <a:t>Alice </a:t>
            </a:r>
            <a:r>
              <a:rPr lang="fr-BE" dirty="0" err="1" smtClean="0">
                <a:latin typeface="+mn-lt"/>
              </a:rPr>
              <a:t>DELCOUR</a:t>
            </a:r>
            <a:r>
              <a:rPr lang="fr-BE" dirty="0" smtClean="0">
                <a:latin typeface="+mn-lt"/>
              </a:rPr>
              <a:t> :</a:t>
            </a:r>
          </a:p>
          <a:p>
            <a:r>
              <a:rPr lang="fr-BE" dirty="0" smtClean="0">
                <a:latin typeface="+mn-lt"/>
                <a:hlinkClick r:id="rId6"/>
              </a:rPr>
              <a:t>a.delcour@cra.wallonie.be</a:t>
            </a:r>
            <a:endParaRPr lang="fr-BE" sz="1600" dirty="0" smtClean="0">
              <a:latin typeface="+mn-lt"/>
            </a:endParaRPr>
          </a:p>
        </p:txBody>
      </p:sp>
      <p:cxnSp>
        <p:nvCxnSpPr>
          <p:cNvPr id="4" name="Connecteur droit 3" hidden="1"/>
          <p:cNvCxnSpPr/>
          <p:nvPr/>
        </p:nvCxnSpPr>
        <p:spPr>
          <a:xfrm flipV="1">
            <a:off x="406794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205</Words>
  <Application>Microsoft Office PowerPoint</Application>
  <PresentationFormat>Affichage à l'écran (4:3)</PresentationFormat>
  <Paragraphs>52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Alice</dc:creator>
  <cp:keywords>ppt journée Moerman</cp:keywords>
  <cp:lastModifiedBy>CRA-W</cp:lastModifiedBy>
  <cp:revision>111</cp:revision>
  <dcterms:created xsi:type="dcterms:W3CDTF">2011-01-18T18:02:31Z</dcterms:created>
  <dcterms:modified xsi:type="dcterms:W3CDTF">2012-02-03T13:42:14Z</dcterms:modified>
</cp:coreProperties>
</file>