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720" r:id="rId1"/>
  </p:sldMasterIdLst>
  <p:notesMasterIdLst>
    <p:notesMasterId r:id="rId54"/>
  </p:notesMasterIdLst>
  <p:sldIdLst>
    <p:sldId id="256" r:id="rId2"/>
    <p:sldId id="311" r:id="rId3"/>
    <p:sldId id="312" r:id="rId4"/>
    <p:sldId id="319" r:id="rId5"/>
    <p:sldId id="259" r:id="rId6"/>
    <p:sldId id="257" r:id="rId7"/>
    <p:sldId id="324" r:id="rId8"/>
    <p:sldId id="261" r:id="rId9"/>
    <p:sldId id="310" r:id="rId10"/>
    <p:sldId id="326" r:id="rId11"/>
    <p:sldId id="314" r:id="rId12"/>
    <p:sldId id="273" r:id="rId13"/>
    <p:sldId id="274" r:id="rId14"/>
    <p:sldId id="265" r:id="rId15"/>
    <p:sldId id="266" r:id="rId16"/>
    <p:sldId id="267" r:id="rId17"/>
    <p:sldId id="304" r:id="rId18"/>
    <p:sldId id="305" r:id="rId19"/>
    <p:sldId id="315" r:id="rId20"/>
    <p:sldId id="268" r:id="rId21"/>
    <p:sldId id="318" r:id="rId22"/>
    <p:sldId id="275" r:id="rId23"/>
    <p:sldId id="276" r:id="rId24"/>
    <p:sldId id="277" r:id="rId25"/>
    <p:sldId id="309" r:id="rId26"/>
    <p:sldId id="279" r:id="rId27"/>
    <p:sldId id="281" r:id="rId28"/>
    <p:sldId id="282" r:id="rId29"/>
    <p:sldId id="283" r:id="rId30"/>
    <p:sldId id="284" r:id="rId31"/>
    <p:sldId id="285" r:id="rId32"/>
    <p:sldId id="298" r:id="rId33"/>
    <p:sldId id="308" r:id="rId34"/>
    <p:sldId id="288" r:id="rId35"/>
    <p:sldId id="328" r:id="rId36"/>
    <p:sldId id="317" r:id="rId37"/>
    <p:sldId id="289" r:id="rId38"/>
    <p:sldId id="291" r:id="rId39"/>
    <p:sldId id="290" r:id="rId40"/>
    <p:sldId id="292" r:id="rId41"/>
    <p:sldId id="293" r:id="rId42"/>
    <p:sldId id="295" r:id="rId43"/>
    <p:sldId id="296" r:id="rId44"/>
    <p:sldId id="297" r:id="rId45"/>
    <p:sldId id="294" r:id="rId46"/>
    <p:sldId id="300" r:id="rId47"/>
    <p:sldId id="301" r:id="rId48"/>
    <p:sldId id="313" r:id="rId49"/>
    <p:sldId id="329" r:id="rId50"/>
    <p:sldId id="330" r:id="rId51"/>
    <p:sldId id="303" r:id="rId52"/>
    <p:sldId id="331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40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2185" autoAdjust="0"/>
  </p:normalViewPr>
  <p:slideViewPr>
    <p:cSldViewPr>
      <p:cViewPr>
        <p:scale>
          <a:sx n="80" d="100"/>
          <a:sy n="8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FB725-2A0A-4AAA-A392-1F2DFD369554}" type="datetimeFigureOut">
              <a:rPr lang="fr-BE" smtClean="0"/>
              <a:t>1/09/2014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CF14A-C038-4CCC-B7D6-55BB30C801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008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9300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83087-AC72-4BB6-A4A6-3133ED257071}" type="slidenum">
              <a:rPr lang="fr-FR"/>
              <a:pPr/>
              <a:t>29</a:t>
            </a:fld>
            <a:endParaRPr lang="fr-FR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Montrer CTP général + mettre en gras</a:t>
            </a: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CDB4A-0027-4816-BAE3-8559716BBB9C}" type="slidenum">
              <a:rPr lang="fr-FR"/>
              <a:pPr/>
              <a:t>30</a:t>
            </a:fld>
            <a:endParaRPr lang="fr-FR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Mettre en gras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225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4620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4858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87457-3ACE-445D-AD3F-175C78616500}" type="slidenum">
              <a:rPr lang="fr-FR"/>
              <a:pPr/>
              <a:t>44</a:t>
            </a:fld>
            <a:endParaRPr lang="fr-FR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Enlevet azido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Dans cette optique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790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Resistance</a:t>
            </a:r>
            <a:r>
              <a:rPr lang="fr-BE" dirty="0" smtClean="0"/>
              <a:t> </a:t>
            </a:r>
            <a:r>
              <a:rPr lang="fr-BE" dirty="0" err="1" smtClean="0"/>
              <a:t>antibio</a:t>
            </a:r>
            <a:r>
              <a:rPr lang="fr-BE" dirty="0" smtClean="0"/>
              <a:t>, </a:t>
            </a:r>
            <a:r>
              <a:rPr lang="fr-BE" dirty="0" err="1" smtClean="0"/>
              <a:t>pg</a:t>
            </a:r>
            <a:r>
              <a:rPr lang="fr-BE" dirty="0" smtClean="0"/>
              <a:t> bonne cible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951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3 min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225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Synthese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diastreoselective</a:t>
            </a:r>
            <a:r>
              <a:rPr lang="fr-BE" baseline="0" dirty="0" smtClean="0"/>
              <a:t> 2 C </a:t>
            </a:r>
            <a:r>
              <a:rPr lang="fr-BE" baseline="0" dirty="0" err="1" smtClean="0"/>
              <a:t>asym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148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Multiple </a:t>
            </a:r>
            <a:r>
              <a:rPr lang="fr-BE" dirty="0" err="1" smtClean="0"/>
              <a:t>synthese</a:t>
            </a:r>
            <a:r>
              <a:rPr lang="fr-BE" dirty="0" smtClean="0"/>
              <a:t> connue</a:t>
            </a:r>
            <a:r>
              <a:rPr lang="fr-BE" baseline="0" dirty="0" smtClean="0"/>
              <a:t> mais pas adaptée au milieu aqueux et S35 sans </a:t>
            </a:r>
            <a:r>
              <a:rPr lang="fr-BE" baseline="0" dirty="0" err="1" smtClean="0"/>
              <a:t>reX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89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Tous les produits sont identifiés en RMN, masse (exacte), pf,</a:t>
            </a:r>
            <a:r>
              <a:rPr lang="fr-BE" baseline="0" dirty="0" smtClean="0"/>
              <a:t> homogène en TLC/HPLC</a:t>
            </a:r>
          </a:p>
          <a:p>
            <a:r>
              <a:rPr lang="fr-BE" baseline="0" dirty="0" smtClean="0"/>
              <a:t>EE de S2 est mesuré sur S1 en </a:t>
            </a:r>
            <a:r>
              <a:rPr lang="fr-BE" baseline="0" dirty="0" err="1" smtClean="0"/>
              <a:t>suppoant</a:t>
            </a:r>
            <a:r>
              <a:rPr lang="fr-BE" baseline="0" dirty="0" smtClean="0"/>
              <a:t> la </a:t>
            </a:r>
            <a:r>
              <a:rPr lang="fr-BE" baseline="0" dirty="0" err="1" smtClean="0"/>
              <a:t>derniere</a:t>
            </a:r>
            <a:r>
              <a:rPr lang="fr-BE" baseline="0" dirty="0" smtClean="0"/>
              <a:t> étape non </a:t>
            </a:r>
            <a:r>
              <a:rPr lang="fr-BE" baseline="0" dirty="0" err="1" smtClean="0"/>
              <a:t>racémisante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352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Le Boc a été choisi</a:t>
            </a:r>
            <a:r>
              <a:rPr lang="fr-BE" baseline="0" dirty="0" smtClean="0"/>
              <a:t> car augmente la réactivité du </a:t>
            </a:r>
            <a:r>
              <a:rPr lang="fr-BE" baseline="0" dirty="0" err="1" smtClean="0"/>
              <a:t>sufamidate</a:t>
            </a:r>
            <a:r>
              <a:rPr lang="fr-BE" baseline="0" dirty="0" smtClean="0"/>
              <a:t> et </a:t>
            </a:r>
            <a:r>
              <a:rPr lang="fr-BE" baseline="0" dirty="0" err="1" smtClean="0"/>
              <a:t>pcq</a:t>
            </a:r>
            <a:r>
              <a:rPr lang="fr-BE" baseline="0" dirty="0" smtClean="0"/>
              <a:t> facile a enlever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766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Gram </a:t>
            </a:r>
            <a:r>
              <a:rPr lang="fr-BE" dirty="0" err="1" smtClean="0"/>
              <a:t>scale</a:t>
            </a:r>
            <a:r>
              <a:rPr lang="fr-BE" dirty="0" smtClean="0"/>
              <a:t> solution </a:t>
            </a:r>
            <a:r>
              <a:rPr lang="fr-BE" dirty="0" err="1" smtClean="0"/>
              <a:t>aq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F14A-C038-4CCC-B7D6-55BB30C80187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502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ED0A-3853-42FD-A400-40DFCB43360F}" type="datetime1">
              <a:rPr lang="fr-BE" smtClean="0"/>
              <a:t>1/09/2014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E0C3-AE06-4799-9E26-22087A2327F2}" type="datetime1">
              <a:rPr lang="fr-BE" smtClean="0"/>
              <a:t>1/09/2014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C3D-3AE8-4337-99E5-B4EC36ADF475}" type="datetime1">
              <a:rPr lang="fr-BE" smtClean="0"/>
              <a:t>1/09/2014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AA189B-CAB6-4B59-A9FF-83479FC31142}" type="datetime1">
              <a:rPr lang="fr-BE" smtClean="0"/>
              <a:t>1/09/2014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DD0CE1-C16F-4489-B7DA-34880C48C0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03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93F0-226C-4059-99D2-8D939B889C11}" type="datetime1">
              <a:rPr lang="fr-BE" smtClean="0"/>
              <a:t>1/09/2014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A2E0-3DA1-421F-A6D7-92CAE0416570}" type="datetime1">
              <a:rPr lang="fr-BE" smtClean="0"/>
              <a:t>1/09/2014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171-F9C6-43F3-B130-D62AEC7BBC07}" type="datetime1">
              <a:rPr lang="fr-BE" smtClean="0"/>
              <a:t>1/09/2014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46F-9DBF-4903-8CA2-4F3367DE5C1D}" type="datetime1">
              <a:rPr lang="fr-BE" smtClean="0"/>
              <a:t>1/09/2014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5EA1-D0F5-48FF-A307-23FE5054EEE9}" type="datetime1">
              <a:rPr lang="fr-BE" smtClean="0"/>
              <a:t>1/09/2014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2BE8-90EB-4079-BE4C-5073406E20DF}" type="datetime1">
              <a:rPr lang="fr-BE" smtClean="0"/>
              <a:t>1/09/2014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9F29-D81A-4143-A375-4DB5006B08C4}" type="datetime1">
              <a:rPr lang="fr-BE" smtClean="0"/>
              <a:t>1/09/2014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74C0DC-4F8F-45EC-B782-DA43A375C419}" type="datetime1">
              <a:rPr lang="fr-BE" smtClean="0"/>
              <a:t>1/09/2014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9B160B-80A1-4C87-A856-4858D0C5CBFF}" type="datetime1">
              <a:rPr lang="fr-BE" smtClean="0"/>
              <a:t>1/09/2014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16E4C0-0042-4CB4-B776-61DC0CECBD08}" type="slidenum">
              <a:rPr lang="fr-BE" smtClean="0"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8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PowerPoint_Slide2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PowerPoint_Slide3.sld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ide1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23528" y="4906322"/>
            <a:ext cx="8460903" cy="1944216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BE" sz="4200" dirty="0" smtClean="0">
                <a:effectLst/>
                <a:latin typeface="Franklin Gothic Demi Cond" pitchFamily="34" charset="0"/>
                <a:ea typeface="Times New Roman"/>
                <a:cs typeface="Times New Roman"/>
              </a:rPr>
              <a:t>Promoteur : </a:t>
            </a:r>
            <a:r>
              <a:rPr lang="fr-BE" sz="4200" b="1" dirty="0" smtClean="0">
                <a:effectLst/>
                <a:latin typeface="Franklin Gothic Demi Cond" pitchFamily="34" charset="0"/>
                <a:ea typeface="Times New Roman"/>
                <a:cs typeface="Times New Roman"/>
              </a:rPr>
              <a:t>Professeur André </a:t>
            </a:r>
            <a:r>
              <a:rPr lang="fr-BE" sz="4200" b="1" dirty="0" err="1" smtClean="0">
                <a:effectLst/>
                <a:latin typeface="Franklin Gothic Demi Cond" pitchFamily="34" charset="0"/>
                <a:ea typeface="Times New Roman"/>
                <a:cs typeface="Times New Roman"/>
              </a:rPr>
              <a:t>L</a:t>
            </a:r>
            <a:r>
              <a:rPr lang="fr-BE" sz="4200" b="1" cap="small" dirty="0" err="1" smtClean="0">
                <a:effectLst/>
                <a:latin typeface="Franklin Gothic Demi Cond" pitchFamily="34" charset="0"/>
                <a:ea typeface="Times New Roman"/>
                <a:cs typeface="Times New Roman"/>
              </a:rPr>
              <a:t>uxen</a:t>
            </a:r>
            <a:endParaRPr lang="fr-BE" sz="4200" b="1" cap="small" dirty="0" smtClean="0">
              <a:effectLst/>
              <a:latin typeface="Franklin Gothic Demi Cond" pitchFamily="34" charset="0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BE" sz="4200" dirty="0" smtClean="0">
                <a:latin typeface="Franklin Gothic Demi Cond" pitchFamily="34" charset="0"/>
              </a:rPr>
              <a:t>Dissertation </a:t>
            </a:r>
            <a:r>
              <a:rPr lang="fr-BE" sz="4200" dirty="0">
                <a:latin typeface="Franklin Gothic Demi Cond" pitchFamily="34" charset="0"/>
              </a:rPr>
              <a:t>présentée par </a:t>
            </a:r>
            <a:r>
              <a:rPr lang="fr-BE" sz="4200" b="1" dirty="0" smtClean="0">
                <a:latin typeface="Franklin Gothic Demi Cond" pitchFamily="34" charset="0"/>
              </a:rPr>
              <a:t>Thibaut </a:t>
            </a:r>
            <a:r>
              <a:rPr lang="fr-BE" sz="4200" b="1" cap="small" dirty="0" smtClean="0">
                <a:latin typeface="Franklin Gothic Demi Cond" pitchFamily="34" charset="0"/>
              </a:rPr>
              <a:t>Denoël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BE" sz="4200" dirty="0" smtClean="0">
                <a:latin typeface="Franklin Gothic Demi Cond" pitchFamily="34" charset="0"/>
              </a:rPr>
              <a:t>pour </a:t>
            </a:r>
            <a:r>
              <a:rPr lang="fr-BE" sz="4200" dirty="0">
                <a:latin typeface="Franklin Gothic Demi Cond" pitchFamily="34" charset="0"/>
              </a:rPr>
              <a:t>l’obtention du grade </a:t>
            </a:r>
            <a:r>
              <a:rPr lang="fr-BE" sz="4200" dirty="0" smtClean="0">
                <a:latin typeface="Franklin Gothic Demi Cond" pitchFamily="34" charset="0"/>
              </a:rPr>
              <a:t>de </a:t>
            </a:r>
            <a:r>
              <a:rPr lang="fr-BE" sz="4200" b="1" dirty="0" smtClean="0">
                <a:latin typeface="Franklin Gothic Demi Cond" pitchFamily="34" charset="0"/>
              </a:rPr>
              <a:t>Docteur </a:t>
            </a:r>
            <a:r>
              <a:rPr lang="fr-BE" sz="4200" b="1" dirty="0">
                <a:latin typeface="Franklin Gothic Demi Cond" pitchFamily="34" charset="0"/>
              </a:rPr>
              <a:t>en </a:t>
            </a:r>
            <a:r>
              <a:rPr lang="fr-BE" sz="4200" b="1" dirty="0" smtClean="0">
                <a:latin typeface="Franklin Gothic Demi Cond" pitchFamily="34" charset="0"/>
              </a:rPr>
              <a:t>Sciences </a:t>
            </a:r>
            <a:endParaRPr lang="fr-BE" sz="4200" dirty="0">
              <a:latin typeface="Franklin Gothic Demi Cond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BE" sz="4200" dirty="0" smtClean="0">
                <a:latin typeface="Franklin Gothic Demi Cond" pitchFamily="34" charset="0"/>
              </a:rPr>
              <a:t>le mercredi 3 septembre 2014</a:t>
            </a:r>
            <a:endParaRPr lang="fr-BE" sz="4200" dirty="0">
              <a:latin typeface="Franklin Gothic Demi Cond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fr-BE" sz="28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029"/>
            <a:ext cx="1908175" cy="140176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cyclotron.ulg.ac.be/plugins/PluginCyclotron/img/header/Logo_Cyclo_F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" y="133970"/>
            <a:ext cx="1206797" cy="1206798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1772816"/>
            <a:ext cx="5814392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w="88900" h="88900" prst="angle"/>
            </a:sp3d>
          </a:bodyPr>
          <a:lstStyle/>
          <a:p>
            <a:pPr algn="ctr"/>
            <a:r>
              <a:rPr lang="en-US" sz="4800" dirty="0">
                <a:effectLst>
                  <a:glow rad="139700">
                    <a:srgbClr val="00B050">
                      <a:alpha val="28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Synthesis and biological studies of </a:t>
            </a:r>
            <a:r>
              <a:rPr lang="en-US" sz="4800" dirty="0" err="1">
                <a:effectLst>
                  <a:glow rad="139700">
                    <a:srgbClr val="00B050">
                      <a:alpha val="28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lanthionine</a:t>
            </a:r>
            <a:r>
              <a:rPr lang="en-US" sz="4800" dirty="0">
                <a:effectLst>
                  <a:glow rad="139700">
                    <a:srgbClr val="00B050">
                      <a:alpha val="28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derivatives</a:t>
            </a:r>
            <a:endParaRPr lang="fr-BE" sz="4800" dirty="0">
              <a:effectLst>
                <a:glow rad="139700">
                  <a:srgbClr val="00B050">
                    <a:alpha val="28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72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548319"/>
              </p:ext>
            </p:extLst>
          </p:nvPr>
        </p:nvGraphicFramePr>
        <p:xfrm>
          <a:off x="1043608" y="772489"/>
          <a:ext cx="7920880" cy="593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Diapositive" r:id="rId4" imgW="2618347" imgH="1962966" progId="PowerPoint.Slide.12">
                  <p:embed/>
                </p:oleObj>
              </mc:Choice>
              <mc:Fallback>
                <p:oleObj name="Diapositive" r:id="rId4" imgW="2618347" imgH="196296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772489"/>
                        <a:ext cx="7920880" cy="5937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Généralités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2659974" y="2708920"/>
            <a:ext cx="2115323" cy="369332"/>
          </a:xfrm>
          <a:prstGeom prst="rect">
            <a:avLst/>
          </a:prstGeom>
          <a:ln w="57150">
            <a:solidFill>
              <a:srgbClr val="FD7403"/>
            </a:solidFill>
          </a:ln>
        </p:spPr>
        <p:txBody>
          <a:bodyPr wrap="none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Introduction </a:t>
            </a:r>
            <a:r>
              <a:rPr lang="fr-BE" i="1" dirty="0" smtClean="0">
                <a:latin typeface="Franklin Gothic Demi Cond" pitchFamily="34" charset="0"/>
              </a:rPr>
              <a:t>via </a:t>
            </a:r>
            <a:r>
              <a:rPr lang="fr-BE" dirty="0" smtClean="0">
                <a:latin typeface="Franklin Gothic Demi Cond" pitchFamily="34" charset="0"/>
              </a:rPr>
              <a:t> </a:t>
            </a:r>
            <a:r>
              <a:rPr lang="fr-BE" dirty="0" err="1" smtClean="0">
                <a:latin typeface="Franklin Gothic Demi Cond" pitchFamily="34" charset="0"/>
              </a:rPr>
              <a:t>MurE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2702" y="5506599"/>
            <a:ext cx="504056" cy="360040"/>
          </a:xfrm>
          <a:prstGeom prst="rect">
            <a:avLst/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73953"/>
              </p:ext>
            </p:extLst>
          </p:nvPr>
        </p:nvGraphicFramePr>
        <p:xfrm>
          <a:off x="187325" y="1006475"/>
          <a:ext cx="2008188" cy="401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CS ChemDraw Drawing" r:id="rId6" imgW="1194258" imgH="2390850" progId="ChemDraw.Document.6.0">
                  <p:embed/>
                </p:oleObj>
              </mc:Choice>
              <mc:Fallback>
                <p:oleObj name="CS ChemDraw Drawing" r:id="rId6" imgW="1194258" imgH="2390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325" y="1006475"/>
                        <a:ext cx="2008188" cy="4017963"/>
                      </a:xfrm>
                      <a:prstGeom prst="rect">
                        <a:avLst/>
                      </a:prstGeom>
                      <a:ln w="57150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4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err="1" smtClean="0"/>
              <a:t>Rétrosynthèse</a:t>
            </a:r>
            <a:endParaRPr lang="fr-BE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81878"/>
              </p:ext>
            </p:extLst>
          </p:nvPr>
        </p:nvGraphicFramePr>
        <p:xfrm>
          <a:off x="584200" y="909638"/>
          <a:ext cx="8120063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CS ChemDraw Drawing" r:id="rId4" imgW="3517060" imgH="2305233" progId="ChemDraw.Document.6.0">
                  <p:embed/>
                </p:oleObj>
              </mc:Choice>
              <mc:Fallback>
                <p:oleObj name="CS ChemDraw Drawing" r:id="rId4" imgW="3517060" imgH="23052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200" y="909638"/>
                        <a:ext cx="8120063" cy="532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505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183670"/>
              </p:ext>
            </p:extLst>
          </p:nvPr>
        </p:nvGraphicFramePr>
        <p:xfrm>
          <a:off x="107950" y="1149350"/>
          <a:ext cx="8964613" cy="446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CS ChemDraw Drawing" r:id="rId4" imgW="4027518" imgH="2008306" progId="ChemDraw.Document.6.0">
                  <p:embed/>
                </p:oleObj>
              </mc:Choice>
              <mc:Fallback>
                <p:oleObj name="CS ChemDraw Drawing" r:id="rId4" imgW="4027518" imgH="20083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" y="1149350"/>
                        <a:ext cx="8964613" cy="446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dirty="0" smtClean="0"/>
              <a:t>Préparation du </a:t>
            </a:r>
            <a:r>
              <a:rPr lang="fr-BE" sz="3600" dirty="0" err="1" smtClean="0"/>
              <a:t>sulfamidate</a:t>
            </a:r>
            <a:r>
              <a:rPr lang="fr-BE" sz="3600" dirty="0" smtClean="0"/>
              <a:t> cyclique S2</a:t>
            </a:r>
            <a:endParaRPr lang="fr-BE" sz="3600" dirty="0"/>
          </a:p>
        </p:txBody>
      </p:sp>
      <p:sp>
        <p:nvSpPr>
          <p:cNvPr id="12" name="Rectangle 11"/>
          <p:cNvSpPr/>
          <p:nvPr/>
        </p:nvSpPr>
        <p:spPr>
          <a:xfrm>
            <a:off x="107504" y="3501008"/>
            <a:ext cx="1728192" cy="20882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2915816" y="3356992"/>
            <a:ext cx="2232248" cy="2232248"/>
          </a:xfrm>
          <a:prstGeom prst="rect">
            <a:avLst/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59300" y="5899654"/>
            <a:ext cx="37294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000" dirty="0">
                <a:latin typeface="Franklin Gothic Demi Cond" pitchFamily="34" charset="0"/>
              </a:rPr>
              <a:t>Rendement global : </a:t>
            </a:r>
            <a:r>
              <a:rPr lang="fr-BE" sz="2000" dirty="0" smtClean="0">
                <a:latin typeface="Franklin Gothic Demi Cond" pitchFamily="34" charset="0"/>
              </a:rPr>
              <a:t>39% </a:t>
            </a:r>
            <a:r>
              <a:rPr lang="fr-BE" sz="2000" dirty="0">
                <a:latin typeface="Franklin Gothic Demi Cond" pitchFamily="34" charset="0"/>
              </a:rPr>
              <a:t>en </a:t>
            </a:r>
            <a:r>
              <a:rPr lang="fr-BE" sz="2000" dirty="0" smtClean="0">
                <a:latin typeface="Franklin Gothic Demi Cond" pitchFamily="34" charset="0"/>
              </a:rPr>
              <a:t>5 étapes</a:t>
            </a:r>
          </a:p>
          <a:p>
            <a:pPr algn="ctr"/>
            <a:r>
              <a:rPr lang="fr-BE" sz="2000" dirty="0" smtClean="0">
                <a:latin typeface="Franklin Gothic Demi Cond" pitchFamily="34" charset="0"/>
              </a:rPr>
              <a:t>Echelle du gramme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26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dirty="0" smtClean="0"/>
              <a:t>Préparation du </a:t>
            </a:r>
            <a:r>
              <a:rPr lang="fr-BE" sz="3600" dirty="0" err="1" smtClean="0"/>
              <a:t>sulfamidate</a:t>
            </a:r>
            <a:r>
              <a:rPr lang="fr-BE" sz="3600" dirty="0" smtClean="0"/>
              <a:t> cyclique S3</a:t>
            </a:r>
            <a:endParaRPr lang="fr-BE" sz="3600" dirty="0"/>
          </a:p>
        </p:txBody>
      </p:sp>
      <p:sp>
        <p:nvSpPr>
          <p:cNvPr id="11" name="Rectangle 10"/>
          <p:cNvSpPr/>
          <p:nvPr/>
        </p:nvSpPr>
        <p:spPr>
          <a:xfrm>
            <a:off x="179512" y="3501008"/>
            <a:ext cx="2202772" cy="22143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59300" y="5899654"/>
            <a:ext cx="37294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000" dirty="0">
                <a:latin typeface="Franklin Gothic Demi Cond" pitchFamily="34" charset="0"/>
              </a:rPr>
              <a:t>Rendement global : </a:t>
            </a:r>
            <a:r>
              <a:rPr lang="fr-BE" sz="2000" dirty="0" smtClean="0">
                <a:latin typeface="Franklin Gothic Demi Cond" pitchFamily="34" charset="0"/>
              </a:rPr>
              <a:t>32% </a:t>
            </a:r>
            <a:r>
              <a:rPr lang="fr-BE" sz="2000" dirty="0">
                <a:latin typeface="Franklin Gothic Demi Cond" pitchFamily="34" charset="0"/>
              </a:rPr>
              <a:t>en </a:t>
            </a:r>
            <a:r>
              <a:rPr lang="fr-BE" sz="2000" dirty="0" smtClean="0">
                <a:latin typeface="Franklin Gothic Demi Cond" pitchFamily="34" charset="0"/>
              </a:rPr>
              <a:t>5 étapes</a:t>
            </a:r>
          </a:p>
          <a:p>
            <a:pPr algn="ctr"/>
            <a:r>
              <a:rPr lang="fr-BE" sz="2000" dirty="0" smtClean="0">
                <a:latin typeface="Franklin Gothic Demi Cond" pitchFamily="34" charset="0"/>
              </a:rPr>
              <a:t>Echelle du gramme</a:t>
            </a:r>
            <a:endParaRPr lang="fr-FR" sz="2000" dirty="0">
              <a:latin typeface="Franklin Gothic Demi Cond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047402"/>
              </p:ext>
            </p:extLst>
          </p:nvPr>
        </p:nvGraphicFramePr>
        <p:xfrm>
          <a:off x="250825" y="1243013"/>
          <a:ext cx="8821738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CS ChemDraw Drawing" r:id="rId4" imgW="4183004" imgH="2108991" progId="ChemDraw.Document.6.0">
                  <p:embed/>
                </p:oleObj>
              </mc:Choice>
              <mc:Fallback>
                <p:oleObj name="CS ChemDraw Drawing" r:id="rId4" imgW="4183004" imgH="21089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43013"/>
                        <a:ext cx="8821738" cy="444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Excès </a:t>
            </a:r>
            <a:r>
              <a:rPr lang="fr-BE" sz="2800" dirty="0" err="1" smtClean="0"/>
              <a:t>énantiomérique</a:t>
            </a:r>
            <a:r>
              <a:rPr lang="fr-BE" sz="2800" dirty="0" smtClean="0"/>
              <a:t> (</a:t>
            </a:r>
            <a:r>
              <a:rPr lang="fr-BE" sz="2800" dirty="0" err="1" smtClean="0"/>
              <a:t>ee</a:t>
            </a:r>
            <a:r>
              <a:rPr lang="fr-BE" sz="2800" dirty="0" smtClean="0"/>
              <a:t>) des </a:t>
            </a:r>
            <a:r>
              <a:rPr lang="fr-BE" sz="2800" dirty="0" err="1" smtClean="0"/>
              <a:t>sulfamidates</a:t>
            </a:r>
            <a:r>
              <a:rPr lang="fr-BE" sz="2800" dirty="0" smtClean="0"/>
              <a:t> cycliques</a:t>
            </a:r>
            <a:endParaRPr lang="fr-BE" sz="2800" dirty="0"/>
          </a:p>
        </p:txBody>
      </p:sp>
      <p:sp>
        <p:nvSpPr>
          <p:cNvPr id="7" name="Rectangle 6"/>
          <p:cNvSpPr/>
          <p:nvPr/>
        </p:nvSpPr>
        <p:spPr>
          <a:xfrm>
            <a:off x="72008" y="5013176"/>
            <a:ext cx="4139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CLHP chirale OD-H (9/1 : n-hexane / </a:t>
            </a:r>
            <a:r>
              <a:rPr lang="fr-BE" i="1" dirty="0" smtClean="0">
                <a:latin typeface="Franklin Gothic Demi Cond" pitchFamily="34" charset="0"/>
              </a:rPr>
              <a:t>i </a:t>
            </a:r>
            <a:r>
              <a:rPr lang="fr-BE" dirty="0" err="1" smtClean="0">
                <a:latin typeface="Franklin Gothic Demi Cond" pitchFamily="34" charset="0"/>
              </a:rPr>
              <a:t>PrOH</a:t>
            </a:r>
            <a:r>
              <a:rPr lang="fr-BE" dirty="0" smtClean="0">
                <a:latin typeface="Franklin Gothic Demi Cond" pitchFamily="34" charset="0"/>
              </a:rPr>
              <a:t>, débit 1,0 </a:t>
            </a:r>
            <a:r>
              <a:rPr lang="fr-BE" dirty="0" err="1" smtClean="0">
                <a:latin typeface="Franklin Gothic Demi Cond" pitchFamily="34" charset="0"/>
              </a:rPr>
              <a:t>mL</a:t>
            </a:r>
            <a:r>
              <a:rPr lang="fr-BE" dirty="0" smtClean="0">
                <a:latin typeface="Franklin Gothic Demi Cond" pitchFamily="34" charset="0"/>
              </a:rPr>
              <a:t>/min) : </a:t>
            </a:r>
            <a:r>
              <a:rPr lang="fr-BE" dirty="0" err="1" smtClean="0">
                <a:latin typeface="Franklin Gothic Demi Cond" pitchFamily="34" charset="0"/>
              </a:rPr>
              <a:t>t</a:t>
            </a:r>
            <a:r>
              <a:rPr lang="fr-BE" baseline="-25000" dirty="0" err="1" smtClean="0">
                <a:latin typeface="Franklin Gothic Demi Cond" pitchFamily="34" charset="0"/>
              </a:rPr>
              <a:t>R</a:t>
            </a:r>
            <a:r>
              <a:rPr lang="fr-BE" dirty="0" smtClean="0">
                <a:latin typeface="Franklin Gothic Demi Cond" pitchFamily="34" charset="0"/>
              </a:rPr>
              <a:t> isomère (</a:t>
            </a:r>
            <a:r>
              <a:rPr lang="fr-BE" i="1" dirty="0" smtClean="0">
                <a:latin typeface="Franklin Gothic Demi Cond" pitchFamily="34" charset="0"/>
              </a:rPr>
              <a:t>S</a:t>
            </a:r>
            <a:r>
              <a:rPr lang="fr-BE" dirty="0" smtClean="0">
                <a:latin typeface="Franklin Gothic Demi Cond" pitchFamily="34" charset="0"/>
              </a:rPr>
              <a:t> ) = 6,6 min,  </a:t>
            </a:r>
            <a:r>
              <a:rPr lang="fr-BE" dirty="0" err="1" smtClean="0">
                <a:latin typeface="Franklin Gothic Demi Cond" pitchFamily="34" charset="0"/>
              </a:rPr>
              <a:t>t</a:t>
            </a:r>
            <a:r>
              <a:rPr lang="fr-BE" baseline="-25000" dirty="0" err="1" smtClean="0">
                <a:latin typeface="Franklin Gothic Demi Cond" pitchFamily="34" charset="0"/>
              </a:rPr>
              <a:t>R</a:t>
            </a:r>
            <a:r>
              <a:rPr lang="fr-BE" dirty="0" smtClean="0">
                <a:latin typeface="Franklin Gothic Demi Cond" pitchFamily="34" charset="0"/>
              </a:rPr>
              <a:t> isomère (</a:t>
            </a:r>
            <a:r>
              <a:rPr lang="fr-BE" i="1" dirty="0" smtClean="0">
                <a:latin typeface="Franklin Gothic Demi Cond" pitchFamily="34" charset="0"/>
              </a:rPr>
              <a:t>R </a:t>
            </a:r>
            <a:r>
              <a:rPr lang="fr-BE" dirty="0" smtClean="0">
                <a:latin typeface="Franklin Gothic Demi Cond" pitchFamily="34" charset="0"/>
              </a:rPr>
              <a:t>) = 7,6 min</a:t>
            </a:r>
          </a:p>
          <a:p>
            <a:endParaRPr lang="fr-BE" dirty="0" smtClean="0">
              <a:latin typeface="Franklin Gothic Demi Cond" pitchFamily="34" charset="0"/>
            </a:endParaRPr>
          </a:p>
          <a:p>
            <a:r>
              <a:rPr lang="fr-BE" dirty="0" err="1" smtClean="0">
                <a:latin typeface="Franklin Gothic Demi Cond" pitchFamily="34" charset="0"/>
              </a:rPr>
              <a:t>ee</a:t>
            </a:r>
            <a:r>
              <a:rPr lang="fr-BE" dirty="0" smtClean="0">
                <a:latin typeface="Franklin Gothic Demi Cond" pitchFamily="34" charset="0"/>
              </a:rPr>
              <a:t> : &gt; 99% (quatre </a:t>
            </a:r>
            <a:r>
              <a:rPr lang="fr-BE" dirty="0" err="1" smtClean="0">
                <a:latin typeface="Franklin Gothic Demi Cond" pitchFamily="34" charset="0"/>
              </a:rPr>
              <a:t>sulfamidates</a:t>
            </a:r>
            <a:r>
              <a:rPr lang="fr-BE" dirty="0" smtClean="0">
                <a:latin typeface="Franklin Gothic Demi Cond" pitchFamily="34" charset="0"/>
              </a:rPr>
              <a:t>, les deux énantiomères des esters </a:t>
            </a:r>
            <a:r>
              <a:rPr lang="fr-BE" dirty="0" err="1" smtClean="0">
                <a:latin typeface="Franklin Gothic Demi Cond" pitchFamily="34" charset="0"/>
              </a:rPr>
              <a:t>Bn</a:t>
            </a:r>
            <a:r>
              <a:rPr lang="fr-BE" dirty="0" smtClean="0">
                <a:latin typeface="Franklin Gothic Demi Cond" pitchFamily="34" charset="0"/>
              </a:rPr>
              <a:t> et Me)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508" y="1412776"/>
            <a:ext cx="2052228" cy="1944216"/>
          </a:xfrm>
          <a:prstGeom prst="rect">
            <a:avLst/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099119"/>
              </p:ext>
            </p:extLst>
          </p:nvPr>
        </p:nvGraphicFramePr>
        <p:xfrm>
          <a:off x="195263" y="1066800"/>
          <a:ext cx="8824912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CS ChemDraw Drawing" r:id="rId3" imgW="4684554" imgH="2768709" progId="ChemDraw.Document.6.0">
                  <p:embed/>
                </p:oleObj>
              </mc:Choice>
              <mc:Fallback>
                <p:oleObj name="CS ChemDraw Drawing" r:id="rId3" imgW="4684554" imgH="27687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263" y="1066800"/>
                        <a:ext cx="8824912" cy="521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11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Synthèse de la cystéine </a:t>
            </a:r>
            <a:r>
              <a:rPr lang="el-GR" dirty="0" smtClean="0"/>
              <a:t>α</a:t>
            </a:r>
            <a:r>
              <a:rPr lang="fr-BE" dirty="0" smtClean="0"/>
              <a:t>-</a:t>
            </a:r>
            <a:r>
              <a:rPr lang="fr-BE" dirty="0" err="1" smtClean="0"/>
              <a:t>benzylée</a:t>
            </a:r>
            <a:endParaRPr lang="fr-BE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220860"/>
              </p:ext>
            </p:extLst>
          </p:nvPr>
        </p:nvGraphicFramePr>
        <p:xfrm>
          <a:off x="107504" y="2028825"/>
          <a:ext cx="8914135" cy="295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CS ChemDraw Drawing" r:id="rId3" imgW="4021579" imgH="1333202" progId="ChemDraw.Document.6.0">
                  <p:embed/>
                </p:oleObj>
              </mc:Choice>
              <mc:Fallback>
                <p:oleObj name="CS ChemDraw Drawing" r:id="rId3" imgW="4021579" imgH="1333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028825"/>
                        <a:ext cx="8914135" cy="2955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01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84686"/>
              </p:ext>
            </p:extLst>
          </p:nvPr>
        </p:nvGraphicFramePr>
        <p:xfrm>
          <a:off x="849313" y="868364"/>
          <a:ext cx="6963047" cy="534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CS ChemDraw Drawing" r:id="rId3" imgW="3446875" imgH="2643999" progId="ChemDraw.Document.6.0">
                  <p:embed/>
                </p:oleObj>
              </mc:Choice>
              <mc:Fallback>
                <p:oleObj name="CS ChemDraw Drawing" r:id="rId3" imgW="3446875" imgH="26439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313" y="868364"/>
                        <a:ext cx="6963047" cy="5343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Autofit/>
          </a:bodyPr>
          <a:lstStyle/>
          <a:p>
            <a:r>
              <a:rPr lang="fr-BE" sz="3200" dirty="0" smtClean="0"/>
              <a:t>Synthèse </a:t>
            </a:r>
            <a:r>
              <a:rPr lang="fr-BE" sz="3200" dirty="0" err="1" smtClean="0"/>
              <a:t>diastéréosélective</a:t>
            </a:r>
            <a:r>
              <a:rPr lang="fr-BE" sz="3200" dirty="0" smtClean="0"/>
              <a:t> de </a:t>
            </a:r>
            <a:r>
              <a:rPr lang="fr-BE" sz="3200" dirty="0" err="1" smtClean="0"/>
              <a:t>lanthionines</a:t>
            </a:r>
            <a:endParaRPr lang="fr-BE" sz="3200" dirty="0"/>
          </a:p>
        </p:txBody>
      </p:sp>
      <p:sp>
        <p:nvSpPr>
          <p:cNvPr id="7" name="Rectangle 6"/>
          <p:cNvSpPr/>
          <p:nvPr/>
        </p:nvSpPr>
        <p:spPr>
          <a:xfrm>
            <a:off x="1259632" y="980728"/>
            <a:ext cx="2448272" cy="230425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611560" y="3573016"/>
            <a:ext cx="4176464" cy="26642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986411" y="1306860"/>
            <a:ext cx="360040" cy="360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16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547664" y="637203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/>
              <a:t>Rendement 95%         Pureté chimique &gt;95% (après </a:t>
            </a:r>
            <a:r>
              <a:rPr lang="fr-BE" b="1" dirty="0" err="1" smtClean="0"/>
              <a:t>Dowex</a:t>
            </a:r>
            <a:r>
              <a:rPr lang="fr-BE" b="1" dirty="0" smtClean="0"/>
              <a:t>)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596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9525" y="-200787"/>
            <a:ext cx="10869613" cy="1143001"/>
          </a:xfrm>
          <a:noFill/>
          <a:ln/>
        </p:spPr>
        <p:txBody>
          <a:bodyPr/>
          <a:lstStyle/>
          <a:p>
            <a:r>
              <a:rPr lang="fr-BE" sz="2800" dirty="0">
                <a:latin typeface="Arial" pitchFamily="34" charset="0"/>
              </a:rPr>
              <a:t>Excès </a:t>
            </a:r>
            <a:r>
              <a:rPr lang="fr-BE" sz="2800" dirty="0" err="1">
                <a:latin typeface="Arial" pitchFamily="34" charset="0"/>
              </a:rPr>
              <a:t>diastéréomériques</a:t>
            </a:r>
            <a:r>
              <a:rPr lang="fr-BE" sz="2800" dirty="0">
                <a:latin typeface="Arial" pitchFamily="34" charset="0"/>
              </a:rPr>
              <a:t> des </a:t>
            </a:r>
            <a:r>
              <a:rPr lang="fr-BE" sz="2800" dirty="0" err="1">
                <a:latin typeface="Arial" pitchFamily="34" charset="0"/>
              </a:rPr>
              <a:t>lanthionines</a:t>
            </a:r>
            <a:r>
              <a:rPr lang="fr-BE" sz="2800" dirty="0">
                <a:latin typeface="Arial" pitchFamily="34" charset="0"/>
              </a:rPr>
              <a:t> obtenues</a:t>
            </a:r>
            <a:endParaRPr lang="fr-FR" sz="2800" dirty="0">
              <a:latin typeface="Arial" pitchFamily="34" charset="0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-107950" y="692150"/>
            <a:ext cx="9359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800" dirty="0" err="1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</a:rPr>
              <a:t>Dérivatisation</a:t>
            </a:r>
            <a:r>
              <a:rPr lang="fr-BE" sz="2800" dirty="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</a:rPr>
              <a:t> + CLHP</a:t>
            </a:r>
            <a:endParaRPr lang="fr-FR" sz="2800" dirty="0" smtClean="0">
              <a:solidFill>
                <a:srgbClr val="E5E5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6443663" y="1773238"/>
            <a:ext cx="187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40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</a:rPr>
              <a:t>UV : 335 nm</a:t>
            </a:r>
            <a:endParaRPr lang="fr-FR" sz="2400" smtClean="0">
              <a:solidFill>
                <a:srgbClr val="E5E5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9525" y="5733256"/>
            <a:ext cx="888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400" dirty="0" smtClean="0">
                <a:solidFill>
                  <a:srgbClr val="E5E5FF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 Différenciation des 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(</a:t>
            </a:r>
            <a:r>
              <a:rPr lang="fr-BE" sz="2400" i="1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R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,</a:t>
            </a:r>
            <a:r>
              <a:rPr lang="fr-BE" sz="2400" i="1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R 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)</a:t>
            </a:r>
            <a:r>
              <a:rPr lang="fr-BE" sz="2400" dirty="0" smtClean="0">
                <a:solidFill>
                  <a:srgbClr val="E5E5FF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-Lan/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(</a:t>
            </a:r>
            <a:r>
              <a:rPr lang="fr-BE" sz="2400" i="1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S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,</a:t>
            </a:r>
            <a:r>
              <a:rPr lang="fr-BE" sz="2400" i="1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S 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)</a:t>
            </a:r>
            <a:r>
              <a:rPr lang="fr-BE" sz="2400" dirty="0" smtClean="0">
                <a:solidFill>
                  <a:srgbClr val="E5E5FF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-Lan et de la </a:t>
            </a:r>
            <a:r>
              <a:rPr lang="fr-BE" sz="2400" i="1" dirty="0" smtClean="0">
                <a:solidFill>
                  <a:srgbClr val="E5E5FF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méso</a:t>
            </a:r>
            <a:r>
              <a:rPr lang="fr-BE" sz="2400" dirty="0" smtClean="0">
                <a:solidFill>
                  <a:srgbClr val="E5E5FF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-Lan 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(</a:t>
            </a:r>
            <a:r>
              <a:rPr lang="fr-BE" sz="2400" i="1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R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,</a:t>
            </a:r>
            <a:r>
              <a:rPr lang="fr-BE" sz="2400" i="1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S </a:t>
            </a:r>
            <a:r>
              <a:rPr lang="fr-BE" sz="2400" dirty="0" smtClean="0">
                <a:solidFill>
                  <a:srgbClr val="FFC000"/>
                </a:solidFill>
                <a:latin typeface="Franklin Gothic Demi Cond" pitchFamily="34" charset="0"/>
                <a:ea typeface="ＭＳ Ｐゴシック" pitchFamily="34" charset="-128"/>
                <a:sym typeface="Wingdings" pitchFamily="2" charset="2"/>
              </a:rPr>
              <a:t>)</a:t>
            </a:r>
            <a:endParaRPr lang="fr-FR" sz="2400" dirty="0" smtClean="0">
              <a:solidFill>
                <a:srgbClr val="FFC000"/>
              </a:solidFill>
              <a:latin typeface="Franklin Gothic Demi Cond" pitchFamily="34" charset="0"/>
              <a:ea typeface="ＭＳ Ｐゴシック" pitchFamily="34" charset="-128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14508"/>
              </p:ext>
            </p:extLst>
          </p:nvPr>
        </p:nvGraphicFramePr>
        <p:xfrm>
          <a:off x="241300" y="1635125"/>
          <a:ext cx="86614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" name="CS ChemDraw Drawing" r:id="rId3" imgW="4350637" imgH="1808555" progId="ChemDraw.Document.6.0">
                  <p:embed/>
                </p:oleObj>
              </mc:Choice>
              <mc:Fallback>
                <p:oleObj name="CS ChemDraw Drawing" r:id="rId3" imgW="4350637" imgH="18085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1635125"/>
                        <a:ext cx="86614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07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1474812" y="5877197"/>
            <a:ext cx="5905500" cy="792163"/>
          </a:xfrm>
          <a:prstGeom prst="rect">
            <a:avLst/>
          </a:prstGeom>
          <a:solidFill>
            <a:schemeClr val="tx1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04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0413" y="-100013"/>
            <a:ext cx="7772400" cy="792163"/>
          </a:xfrm>
        </p:spPr>
        <p:txBody>
          <a:bodyPr/>
          <a:lstStyle/>
          <a:p>
            <a:r>
              <a:rPr lang="fr-BE" sz="4000"/>
              <a:t>Racémisation pendant l’ouverture</a:t>
            </a:r>
            <a:endParaRPr lang="fr-FR" sz="4000"/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547837" y="5877991"/>
            <a:ext cx="5795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fr-BE" sz="2000" dirty="0" smtClean="0">
                <a:solidFill>
                  <a:schemeClr val="bg1"/>
                </a:solidFill>
                <a:latin typeface="Franklin Gothic Demi Cond" pitchFamily="34" charset="0"/>
                <a:ea typeface="ＭＳ Ｐゴシック" pitchFamily="34" charset="-128"/>
              </a:rPr>
              <a:t> En RMN 1H l’élimination a été vue par l’apparition de pics éthyléniques à 5,3 et 5,6 ppm </a:t>
            </a:r>
            <a:endParaRPr lang="fr-FR" sz="2000" dirty="0" smtClean="0">
              <a:solidFill>
                <a:schemeClr val="bg1"/>
              </a:solidFill>
              <a:latin typeface="Franklin Gothic Demi Cond" pitchFamily="34" charset="0"/>
              <a:ea typeface="ＭＳ Ｐゴシック" pitchFamily="34" charset="-128"/>
            </a:endParaRP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204839" y="5348064"/>
            <a:ext cx="8656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Ouverture directe par SN</a:t>
            </a:r>
            <a:r>
              <a:rPr lang="fr-BE" baseline="-25000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fr-BE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BE" sz="2400" dirty="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</a:rPr>
              <a:t>Vs</a:t>
            </a:r>
            <a:r>
              <a:rPr lang="fr-BE" dirty="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FF9900"/>
                </a:solidFill>
                <a:latin typeface="Arial" pitchFamily="34" charset="0"/>
                <a:ea typeface="ＭＳ Ｐゴシック" pitchFamily="34" charset="-128"/>
              </a:rPr>
              <a:t>ß-</a:t>
            </a:r>
            <a:r>
              <a:rPr lang="fr-BE" dirty="0">
                <a:solidFill>
                  <a:srgbClr val="FF9900"/>
                </a:solidFill>
                <a:latin typeface="Arial" pitchFamily="34" charset="0"/>
                <a:ea typeface="ＭＳ Ｐゴシック" pitchFamily="34" charset="-128"/>
              </a:rPr>
              <a:t>élimination puis addition de Michaël de la </a:t>
            </a:r>
            <a:r>
              <a:rPr lang="fr-BE" dirty="0" smtClean="0">
                <a:solidFill>
                  <a:srgbClr val="FF9900"/>
                </a:solidFill>
                <a:latin typeface="Arial" pitchFamily="34" charset="0"/>
                <a:ea typeface="ＭＳ Ｐゴシック" pitchFamily="34" charset="-128"/>
              </a:rPr>
              <a:t>cystéine</a:t>
            </a:r>
            <a:endParaRPr lang="fr-FR" dirty="0" smtClean="0">
              <a:solidFill>
                <a:srgbClr val="00B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-319088" y="549275"/>
            <a:ext cx="946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fr-BE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</a:rPr>
              <a:t>de l’ordre de 25 % (85/15 en place de 97,5/2,5)</a:t>
            </a:r>
            <a:endParaRPr lang="fr-BE" sz="1400" smtClean="0">
              <a:solidFill>
                <a:srgbClr val="E5E5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0" y="3789363"/>
            <a:ext cx="26273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1600" dirty="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</a:rPr>
              <a:t>A pH &gt; 8 : </a:t>
            </a:r>
            <a:r>
              <a:rPr lang="en-US" sz="1600" dirty="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ß-</a:t>
            </a:r>
            <a:r>
              <a:rPr lang="en-US" sz="1600" dirty="0" err="1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élimination</a:t>
            </a:r>
            <a:endParaRPr lang="en-US" sz="1600" dirty="0" smtClean="0">
              <a:solidFill>
                <a:srgbClr val="E5E5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</a:t>
            </a:r>
            <a:r>
              <a:rPr lang="en-US" sz="1600" dirty="0" err="1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ph</a:t>
            </a:r>
            <a:r>
              <a:rPr lang="en-US" sz="1600" dirty="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&lt; 8 : </a:t>
            </a:r>
            <a:r>
              <a:rPr lang="en-US" sz="1600" dirty="0" err="1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hydrolyse</a:t>
            </a:r>
            <a:r>
              <a:rPr lang="en-US" sz="1600" dirty="0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E5E5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compétitive</a:t>
            </a:r>
            <a:endParaRPr lang="en-US" sz="1600" dirty="0" smtClean="0">
              <a:solidFill>
                <a:srgbClr val="E5E5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37934"/>
              </p:ext>
            </p:extLst>
          </p:nvPr>
        </p:nvGraphicFramePr>
        <p:xfrm>
          <a:off x="1763713" y="912813"/>
          <a:ext cx="7185025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7" name="CS ChemDraw Drawing" r:id="rId3" imgW="3836940" imgH="2427243" progId="ChemDraw.Document.6.0">
                  <p:embed/>
                </p:oleObj>
              </mc:Choice>
              <mc:Fallback>
                <p:oleObj name="CS ChemDraw Drawing" r:id="rId3" imgW="3836940" imgH="24272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912813"/>
                        <a:ext cx="7185025" cy="454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67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022150"/>
              </p:ext>
            </p:extLst>
          </p:nvPr>
        </p:nvGraphicFramePr>
        <p:xfrm>
          <a:off x="106363" y="1700213"/>
          <a:ext cx="8721725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5" name="CS ChemDraw Drawing" r:id="rId3" imgW="4401006" imgH="1785780" progId="ChemDraw.Document.6.0">
                  <p:embed/>
                </p:oleObj>
              </mc:Choice>
              <mc:Fallback>
                <p:oleObj name="CS ChemDraw Drawing" r:id="rId3" imgW="4401006" imgH="17857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3" y="1700213"/>
                        <a:ext cx="8721725" cy="35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Autofit/>
          </a:bodyPr>
          <a:lstStyle/>
          <a:p>
            <a:r>
              <a:rPr lang="fr-BE" sz="3200" dirty="0" smtClean="0"/>
              <a:t>Formes </a:t>
            </a:r>
            <a:r>
              <a:rPr lang="fr-BE" sz="3200" dirty="0" err="1" smtClean="0"/>
              <a:t>diastéréomériques</a:t>
            </a:r>
            <a:r>
              <a:rPr lang="fr-BE" sz="3200" dirty="0" smtClean="0"/>
              <a:t> de la </a:t>
            </a:r>
            <a:r>
              <a:rPr lang="fr-BE" sz="3200" dirty="0" err="1" smtClean="0"/>
              <a:t>lanthionine</a:t>
            </a:r>
            <a:endParaRPr lang="fr-BE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28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Franklin Gothic Demi Cond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</a:t>
            </a:r>
            <a:r>
              <a:rPr lang="en-GB" dirty="0" err="1" smtClean="0">
                <a:latin typeface="Franklin Gothic Demi Cond" pitchFamily="34" charset="0"/>
              </a:rPr>
              <a:t>stéréosélective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en solution </a:t>
            </a:r>
            <a:r>
              <a:rPr lang="en-GB" dirty="0" err="1" smtClean="0">
                <a:latin typeface="Franklin Gothic Demi Cond" pitchFamily="34" charset="0"/>
              </a:rPr>
              <a:t>aqueuse</a:t>
            </a:r>
            <a:endParaRPr lang="en-GB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α-</a:t>
            </a:r>
            <a:r>
              <a:rPr lang="en-GB" dirty="0" err="1" smtClean="0">
                <a:latin typeface="Franklin Gothic Demi Cond" pitchFamily="34" charset="0"/>
              </a:rPr>
              <a:t>alkylées</a:t>
            </a:r>
            <a:r>
              <a:rPr lang="en-GB" dirty="0" smtClean="0">
                <a:latin typeface="Franklin Gothic Demi Cond" pitchFamily="34" charset="0"/>
              </a:rPr>
              <a:t> protégées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Franklin Gothic Demi Cond" pitchFamily="34" charset="0"/>
              </a:rPr>
              <a:t>Synthèse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énantiosélective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                 α-</a:t>
            </a:r>
            <a:r>
              <a:rPr lang="en-GB" dirty="0" err="1" smtClean="0">
                <a:latin typeface="Franklin Gothic Demi Cond" pitchFamily="34" charset="0"/>
              </a:rPr>
              <a:t>benzylées</a:t>
            </a:r>
            <a:r>
              <a:rPr lang="en-US" dirty="0" smtClean="0">
                <a:latin typeface="Franklin Gothic Demi Cond" pitchFamily="34" charset="0"/>
              </a:rPr>
              <a:t> et </a:t>
            </a:r>
            <a:r>
              <a:rPr lang="en-US" dirty="0" err="1" smtClean="0">
                <a:latin typeface="Franklin Gothic Demi Cond" pitchFamily="34" charset="0"/>
              </a:rPr>
              <a:t>tripeptides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apparentés</a:t>
            </a:r>
            <a:endParaRPr lang="en-US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Conclusion </a:t>
            </a:r>
            <a:r>
              <a:rPr lang="en-US" dirty="0" err="1" smtClean="0">
                <a:latin typeface="Franklin Gothic Demi Cond" pitchFamily="34" charset="0"/>
              </a:rPr>
              <a:t>générale</a:t>
            </a:r>
            <a:r>
              <a:rPr lang="en-US" dirty="0" smtClean="0">
                <a:latin typeface="Franklin Gothic Demi Cond" pitchFamily="34" charset="0"/>
              </a:rPr>
              <a:t> et perspectives 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62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>
            <a:noAutofit/>
          </a:bodyPr>
          <a:lstStyle/>
          <a:p>
            <a:r>
              <a:rPr lang="fr-BE" sz="3200" dirty="0" smtClean="0"/>
              <a:t>Synthèse </a:t>
            </a:r>
            <a:r>
              <a:rPr lang="fr-BE" sz="3200" dirty="0" err="1" smtClean="0"/>
              <a:t>diastéréosélective</a:t>
            </a:r>
            <a:r>
              <a:rPr lang="fr-BE" sz="3200" dirty="0" smtClean="0"/>
              <a:t> de </a:t>
            </a:r>
            <a:r>
              <a:rPr lang="fr-BE" sz="3200" dirty="0" err="1" smtClean="0"/>
              <a:t>lanthionines</a:t>
            </a:r>
            <a:endParaRPr lang="fr-BE" sz="3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903" y="6093296"/>
            <a:ext cx="89328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Franklin Gothic Demi Cond" pitchFamily="34" charset="0"/>
              </a:rPr>
              <a:t>NaHCO</a:t>
            </a:r>
            <a:r>
              <a:rPr lang="en-GB" sz="1600" baseline="-25000" dirty="0">
                <a:latin typeface="Franklin Gothic Demi Cond" pitchFamily="34" charset="0"/>
              </a:rPr>
              <a:t>3</a:t>
            </a:r>
            <a:r>
              <a:rPr lang="en-GB" sz="1600" dirty="0">
                <a:latin typeface="Franklin Gothic Demi Cond" pitchFamily="34" charset="0"/>
              </a:rPr>
              <a:t> (</a:t>
            </a:r>
            <a:r>
              <a:rPr lang="en-GB" sz="1600" dirty="0" smtClean="0">
                <a:latin typeface="Franklin Gothic Demi Cond" pitchFamily="34" charset="0"/>
              </a:rPr>
              <a:t>0.8 </a:t>
            </a:r>
            <a:r>
              <a:rPr lang="en-GB" sz="1600" dirty="0">
                <a:latin typeface="Franklin Gothic Demi Cond" pitchFamily="34" charset="0"/>
              </a:rPr>
              <a:t>M, </a:t>
            </a:r>
            <a:r>
              <a:rPr lang="en-GB" sz="1600" dirty="0" smtClean="0">
                <a:latin typeface="Franklin Gothic Demi Cond" pitchFamily="34" charset="0"/>
              </a:rPr>
              <a:t>3.15 </a:t>
            </a:r>
            <a:r>
              <a:rPr lang="en-GB" sz="1600" dirty="0" err="1" smtClean="0">
                <a:latin typeface="Franklin Gothic Demi Cond" pitchFamily="34" charset="0"/>
              </a:rPr>
              <a:t>éq</a:t>
            </a:r>
            <a:r>
              <a:rPr lang="en-GB" sz="1600" dirty="0" smtClean="0">
                <a:latin typeface="Franklin Gothic Demi Cond" pitchFamily="34" charset="0"/>
              </a:rPr>
              <a:t>) ; CsHCO</a:t>
            </a:r>
            <a:r>
              <a:rPr lang="en-GB" sz="1600" baseline="-25000" dirty="0" smtClean="0">
                <a:latin typeface="Franklin Gothic Demi Cond" pitchFamily="34" charset="0"/>
              </a:rPr>
              <a:t>3</a:t>
            </a:r>
            <a:r>
              <a:rPr lang="en-GB" sz="1600" dirty="0" smtClean="0">
                <a:latin typeface="Franklin Gothic Demi Cond" pitchFamily="34" charset="0"/>
              </a:rPr>
              <a:t> </a:t>
            </a:r>
            <a:r>
              <a:rPr lang="en-GB" sz="1600" dirty="0">
                <a:latin typeface="Franklin Gothic Demi Cond" pitchFamily="34" charset="0"/>
              </a:rPr>
              <a:t>(1.6 M, 3.15 </a:t>
            </a:r>
            <a:r>
              <a:rPr lang="en-GB" sz="1600" dirty="0" err="1" smtClean="0">
                <a:latin typeface="Franklin Gothic Demi Cond" pitchFamily="34" charset="0"/>
              </a:rPr>
              <a:t>éq</a:t>
            </a:r>
            <a:r>
              <a:rPr lang="en-GB" sz="1600" dirty="0" smtClean="0">
                <a:latin typeface="Franklin Gothic Demi Cond" pitchFamily="34" charset="0"/>
              </a:rPr>
              <a:t>) ; </a:t>
            </a:r>
            <a:r>
              <a:rPr kumimoji="0" lang="en-GB" sz="1600" i="0" u="none" strike="noStrike" cap="none" normalizeH="0" baseline="0" dirty="0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A :</a:t>
            </a:r>
            <a:r>
              <a:rPr kumimoji="0" lang="en-GB" sz="1600" i="0" u="none" strike="noStrike" cap="none" normalizeH="0" dirty="0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Franklin Gothic Demi Cond" pitchFamily="34" charset="0"/>
              </a:rPr>
              <a:t>5 </a:t>
            </a:r>
            <a:r>
              <a:rPr lang="en-GB" sz="1600" dirty="0">
                <a:latin typeface="Franklin Gothic Demi Cond" pitchFamily="34" charset="0"/>
              </a:rPr>
              <a:t>M </a:t>
            </a:r>
            <a:r>
              <a:rPr lang="en-GB" sz="1600" dirty="0" err="1">
                <a:latin typeface="Franklin Gothic Demi Cond" pitchFamily="34" charset="0"/>
              </a:rPr>
              <a:t>HCl</a:t>
            </a:r>
            <a:r>
              <a:rPr lang="en-GB" sz="1600" dirty="0">
                <a:latin typeface="Franklin Gothic Demi Cond" pitchFamily="34" charset="0"/>
              </a:rPr>
              <a:t> </a:t>
            </a:r>
            <a:r>
              <a:rPr lang="en-GB" sz="1600" baseline="-25000" dirty="0" smtClean="0">
                <a:latin typeface="Franklin Gothic Demi Cond" pitchFamily="34" charset="0"/>
              </a:rPr>
              <a:t>(</a:t>
            </a:r>
            <a:r>
              <a:rPr lang="en-GB" sz="1600" baseline="-25000" dirty="0" err="1" smtClean="0">
                <a:latin typeface="Franklin Gothic Demi Cond" pitchFamily="34" charset="0"/>
              </a:rPr>
              <a:t>aq</a:t>
            </a:r>
            <a:r>
              <a:rPr lang="en-GB" sz="1600" baseline="-25000" dirty="0" smtClean="0">
                <a:latin typeface="Franklin Gothic Demi Cond" pitchFamily="34" charset="0"/>
              </a:rPr>
              <a:t>)</a:t>
            </a:r>
            <a:r>
              <a:rPr lang="en-GB" sz="1600" dirty="0" smtClean="0">
                <a:latin typeface="Franklin Gothic Demi Cond" pitchFamily="34" charset="0"/>
              </a:rPr>
              <a:t>, </a:t>
            </a:r>
            <a:r>
              <a:rPr kumimoji="0" lang="en-GB" sz="1600" i="0" u="none" strike="noStrike" cap="none" normalizeH="0" baseline="0" dirty="0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70 °C, 5 h ; B : 2.5 M </a:t>
            </a:r>
            <a:r>
              <a:rPr kumimoji="0" lang="en-GB" sz="1600" i="0" u="none" strike="noStrike" cap="none" normalizeH="0" baseline="0" dirty="0" err="1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GB" sz="1600" i="0" u="none" strike="noStrike" cap="none" normalizeH="0" baseline="0" dirty="0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600" i="0" u="none" strike="noStrike" cap="none" normalizeH="0" baseline="-30000" dirty="0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GB" sz="1600" i="0" u="none" strike="noStrike" cap="none" normalizeH="0" baseline="-30000" dirty="0" err="1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GB" sz="1600" i="0" u="none" strike="noStrike" cap="none" normalizeH="0" baseline="-30000" dirty="0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GB" sz="1600" i="0" u="none" strike="noStrike" cap="none" normalizeH="0" baseline="0" dirty="0" smtClean="0" bmk="OLE_LINK8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, 50 °C, 30 min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93522"/>
              </p:ext>
            </p:extLst>
          </p:nvPr>
        </p:nvGraphicFramePr>
        <p:xfrm>
          <a:off x="1115616" y="1268760"/>
          <a:ext cx="7200799" cy="4684608"/>
        </p:xfrm>
        <a:graphic>
          <a:graphicData uri="http://schemas.openxmlformats.org/drawingml/2006/table">
            <a:tbl>
              <a:tblPr firstRow="1" firstCol="1" bandRow="1"/>
              <a:tblGrid>
                <a:gridCol w="930066"/>
                <a:gridCol w="1230174"/>
                <a:gridCol w="920385"/>
                <a:gridCol w="1172089"/>
                <a:gridCol w="782544"/>
                <a:gridCol w="977317"/>
                <a:gridCol w="1188224"/>
              </a:tblGrid>
              <a:tr h="58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Entrée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Sulfamidate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Cys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Base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600" b="1" baseline="30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+ 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ed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Produit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)-S2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</a:t>
                      </a: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Cys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NaHCO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A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86%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)-Lan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2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)-S2 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</a:t>
                      </a: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Cys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CsHCO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A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94%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i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méso</a:t>
                      </a: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-Lan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)-S3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</a:t>
                      </a: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Cys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NaHCO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B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88%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</a:t>
                      </a: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Lan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4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)-S3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</a:t>
                      </a: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Cys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CsHCO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B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&gt; 99%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)-Lan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5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)-S3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)-Cys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CsHCO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B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&gt; 99%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</a:t>
                      </a: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Lan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6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)-S3 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)-Cys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CsHCO</a:t>
                      </a:r>
                      <a:r>
                        <a:rPr lang="en-GB" sz="1600" b="1" baseline="-250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B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&gt; 99%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i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méso</a:t>
                      </a: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-Lan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7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)-S3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Bn-Cys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CsHCO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B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N.D.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Bn</a:t>
                      </a:r>
                      <a:r>
                        <a:rPr lang="fr-BE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-Lan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(60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%)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123728" y="643185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Franklin Gothic Demi Cond" pitchFamily="34" charset="0"/>
              </a:rPr>
              <a:t>(</a:t>
            </a:r>
            <a:r>
              <a:rPr lang="fr-BE" sz="2000" dirty="0" err="1" smtClean="0">
                <a:latin typeface="Franklin Gothic Demi Cond" pitchFamily="34" charset="0"/>
              </a:rPr>
              <a:t>Dérivatisation</a:t>
            </a:r>
            <a:r>
              <a:rPr lang="fr-BE" sz="2000" dirty="0" smtClean="0">
                <a:latin typeface="Franklin Gothic Demi Cond" pitchFamily="34" charset="0"/>
              </a:rPr>
              <a:t> </a:t>
            </a:r>
            <a:r>
              <a:rPr lang="fr-BE" sz="2000" i="1" dirty="0" smtClean="0">
                <a:latin typeface="Franklin Gothic Demi Cond" pitchFamily="34" charset="0"/>
              </a:rPr>
              <a:t>ortho </a:t>
            </a:r>
            <a:r>
              <a:rPr lang="fr-BE" sz="2000" dirty="0" smtClean="0">
                <a:latin typeface="Franklin Gothic Demi Cond" pitchFamily="34" charset="0"/>
              </a:rPr>
              <a:t>-</a:t>
            </a:r>
            <a:r>
              <a:rPr lang="fr-BE" sz="2000" dirty="0" err="1" smtClean="0">
                <a:latin typeface="Franklin Gothic Demi Cond" pitchFamily="34" charset="0"/>
              </a:rPr>
              <a:t>phthaldéhyde</a:t>
            </a:r>
            <a:r>
              <a:rPr lang="fr-BE" sz="2000" dirty="0" smtClean="0">
                <a:latin typeface="Franklin Gothic Demi Cond" pitchFamily="34" charset="0"/>
              </a:rPr>
              <a:t> / </a:t>
            </a:r>
            <a:r>
              <a:rPr lang="fr-BE" sz="2000" i="1" dirty="0" smtClean="0">
                <a:latin typeface="Franklin Gothic Demi Cond" pitchFamily="34" charset="0"/>
              </a:rPr>
              <a:t>N </a:t>
            </a:r>
            <a:r>
              <a:rPr lang="fr-BE" sz="2000" dirty="0" smtClean="0">
                <a:latin typeface="Franklin Gothic Demi Cond" pitchFamily="34" charset="0"/>
              </a:rPr>
              <a:t>-</a:t>
            </a:r>
            <a:r>
              <a:rPr lang="fr-BE" sz="2000" dirty="0" err="1" smtClean="0">
                <a:latin typeface="Franklin Gothic Demi Cond" pitchFamily="34" charset="0"/>
              </a:rPr>
              <a:t>Ac</a:t>
            </a:r>
            <a:r>
              <a:rPr lang="fr-BE" sz="2000" dirty="0" smtClean="0">
                <a:latin typeface="Franklin Gothic Demi Cond" pitchFamily="34" charset="0"/>
              </a:rPr>
              <a:t>-cystéine)</a:t>
            </a:r>
            <a:endParaRPr lang="fr-BE" sz="2000" dirty="0">
              <a:latin typeface="Franklin Gothic Demi Cond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14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>
            <a:noAutofit/>
          </a:bodyPr>
          <a:lstStyle/>
          <a:p>
            <a:r>
              <a:rPr lang="fr-BE" sz="2800" dirty="0" smtClean="0"/>
              <a:t>CLHP </a:t>
            </a:r>
            <a:r>
              <a:rPr lang="fr-BE" sz="2800" dirty="0"/>
              <a:t>des </a:t>
            </a:r>
            <a:r>
              <a:rPr lang="fr-BE" sz="2800" dirty="0" smtClean="0"/>
              <a:t>dérivés </a:t>
            </a:r>
            <a:r>
              <a:rPr lang="fr-BE" sz="2800" i="1" dirty="0" smtClean="0"/>
              <a:t>ortho</a:t>
            </a:r>
            <a:r>
              <a:rPr lang="fr-BE" sz="2800" dirty="0" smtClean="0"/>
              <a:t>-</a:t>
            </a:r>
            <a:r>
              <a:rPr lang="fr-BE" sz="2800" dirty="0" err="1" smtClean="0"/>
              <a:t>phthaldéhyde</a:t>
            </a:r>
            <a:r>
              <a:rPr lang="fr-BE" sz="2800" dirty="0" smtClean="0"/>
              <a:t> </a:t>
            </a:r>
            <a:r>
              <a:rPr lang="fr-BE" sz="2800" dirty="0"/>
              <a:t>/ </a:t>
            </a:r>
            <a:r>
              <a:rPr lang="fr-BE" sz="2800" i="1" dirty="0" smtClean="0"/>
              <a:t>N</a:t>
            </a:r>
            <a:r>
              <a:rPr lang="fr-BE" sz="2800" dirty="0" smtClean="0"/>
              <a:t>-</a:t>
            </a:r>
            <a:r>
              <a:rPr lang="fr-BE" sz="2800" dirty="0" err="1" smtClean="0"/>
              <a:t>Ac</a:t>
            </a:r>
            <a:r>
              <a:rPr lang="fr-BE" sz="2800" dirty="0" smtClean="0"/>
              <a:t>-cystéine</a:t>
            </a:r>
            <a:endParaRPr lang="fr-BE" sz="28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5753100" cy="22098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53691"/>
            <a:ext cx="5753100" cy="22193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536" y="3645024"/>
            <a:ext cx="2766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BE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(</a:t>
            </a:r>
            <a:r>
              <a:rPr lang="fr-BE" sz="20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R</a:t>
            </a:r>
            <a:r>
              <a:rPr lang="fr-BE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,</a:t>
            </a:r>
            <a:r>
              <a:rPr lang="fr-BE" sz="20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R </a:t>
            </a:r>
            <a:r>
              <a:rPr lang="fr-BE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)-</a:t>
            </a:r>
            <a:r>
              <a:rPr lang="fr-BE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Lanthionine</a:t>
            </a:r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5536" y="889392"/>
            <a:ext cx="2766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BE" sz="20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méso </a:t>
            </a:r>
            <a:r>
              <a:rPr lang="fr-BE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–</a:t>
            </a:r>
            <a:r>
              <a:rPr lang="fr-BE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Lanthionine</a:t>
            </a:r>
            <a:r>
              <a:rPr lang="fr-BE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 </a:t>
            </a:r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1520" y="6381328"/>
            <a:ext cx="88569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Franklin Gothic Demi Cond" pitchFamily="34" charset="0"/>
              </a:rPr>
              <a:t>CH</a:t>
            </a:r>
            <a:r>
              <a:rPr lang="en-GB" sz="1600" baseline="-25000" dirty="0" smtClean="0">
                <a:latin typeface="Franklin Gothic Demi Cond" pitchFamily="34" charset="0"/>
              </a:rPr>
              <a:t>3</a:t>
            </a:r>
            <a:r>
              <a:rPr lang="en-GB" sz="1600" dirty="0" smtClean="0">
                <a:latin typeface="Franklin Gothic Demi Cond" pitchFamily="34" charset="0"/>
              </a:rPr>
              <a:t>CN/NaH</a:t>
            </a:r>
            <a:r>
              <a:rPr lang="en-GB" sz="1600" baseline="-25000" dirty="0" smtClean="0">
                <a:latin typeface="Franklin Gothic Demi Cond" pitchFamily="34" charset="0"/>
              </a:rPr>
              <a:t>2</a:t>
            </a:r>
            <a:r>
              <a:rPr lang="en-GB" sz="1600" dirty="0" smtClean="0">
                <a:latin typeface="Franklin Gothic Demi Cond" pitchFamily="34" charset="0"/>
              </a:rPr>
              <a:t>PO</a:t>
            </a:r>
            <a:r>
              <a:rPr lang="en-GB" sz="1600" baseline="-25000" dirty="0" smtClean="0">
                <a:latin typeface="Franklin Gothic Demi Cond" pitchFamily="34" charset="0"/>
              </a:rPr>
              <a:t>4</a:t>
            </a:r>
            <a:r>
              <a:rPr lang="en-GB" sz="1600" dirty="0" smtClean="0">
                <a:latin typeface="Franklin Gothic Demi Cond" pitchFamily="34" charset="0"/>
              </a:rPr>
              <a:t> </a:t>
            </a:r>
            <a:r>
              <a:rPr lang="en-GB" sz="1600" baseline="-25000" dirty="0" smtClean="0">
                <a:latin typeface="Franklin Gothic Demi Cond" pitchFamily="34" charset="0"/>
              </a:rPr>
              <a:t>(</a:t>
            </a:r>
            <a:r>
              <a:rPr lang="en-GB" sz="1600" baseline="-25000" dirty="0" err="1" smtClean="0">
                <a:latin typeface="Franklin Gothic Demi Cond" pitchFamily="34" charset="0"/>
              </a:rPr>
              <a:t>aq</a:t>
            </a:r>
            <a:r>
              <a:rPr lang="en-GB" sz="1600" baseline="-25000" dirty="0" smtClean="0">
                <a:latin typeface="Franklin Gothic Demi Cond" pitchFamily="34" charset="0"/>
              </a:rPr>
              <a:t>) </a:t>
            </a:r>
            <a:r>
              <a:rPr lang="en-GB" sz="1600" dirty="0" smtClean="0">
                <a:latin typeface="Franklin Gothic Demi Cond" pitchFamily="34" charset="0"/>
              </a:rPr>
              <a:t>(0.05 </a:t>
            </a:r>
            <a:r>
              <a:rPr lang="en-GB" sz="1600" dirty="0">
                <a:latin typeface="Franklin Gothic Demi Cond" pitchFamily="34" charset="0"/>
              </a:rPr>
              <a:t>M, </a:t>
            </a:r>
            <a:r>
              <a:rPr lang="en-GB" sz="1600" dirty="0" smtClean="0">
                <a:latin typeface="Franklin Gothic Demi Cond" pitchFamily="34" charset="0"/>
              </a:rPr>
              <a:t>pH 7.2) : 12/88, 0.8 mL/min ; absorbance à </a:t>
            </a:r>
            <a:r>
              <a:rPr lang="fr-BE" sz="1600" dirty="0" smtClean="0">
                <a:latin typeface="Franklin Gothic Demi Cond" pitchFamily="34" charset="0"/>
              </a:rPr>
              <a:t>355 nm</a:t>
            </a:r>
            <a:endParaRPr lang="fr-FR" sz="1600" dirty="0">
              <a:latin typeface="Franklin Gothic Demi Cond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15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8520" y="1052736"/>
            <a:ext cx="9276130" cy="3600400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576064"/>
          </a:xfrm>
        </p:spPr>
        <p:txBody>
          <a:bodyPr>
            <a:noAutofit/>
          </a:bodyPr>
          <a:lstStyle/>
          <a:p>
            <a:r>
              <a:rPr lang="fr-BE" sz="3600" dirty="0" smtClean="0"/>
              <a:t>Tests </a:t>
            </a:r>
            <a:r>
              <a:rPr lang="fr-BE" sz="3600" i="1" dirty="0" smtClean="0"/>
              <a:t>in vivo </a:t>
            </a:r>
            <a:r>
              <a:rPr lang="fr-BE" sz="3600" dirty="0" smtClean="0"/>
              <a:t>dans </a:t>
            </a:r>
            <a:r>
              <a:rPr lang="fr-BE" sz="3600" i="1" dirty="0" smtClean="0"/>
              <a:t>E. coli</a:t>
            </a:r>
            <a:endParaRPr lang="fr-BE" sz="3600" i="1" dirty="0"/>
          </a:p>
        </p:txBody>
      </p:sp>
      <p:sp>
        <p:nvSpPr>
          <p:cNvPr id="7" name="Rectangle 6"/>
          <p:cNvSpPr/>
          <p:nvPr/>
        </p:nvSpPr>
        <p:spPr>
          <a:xfrm>
            <a:off x="179512" y="4852421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Franklin Gothic Demi Cond" pitchFamily="34" charset="0"/>
              </a:rPr>
              <a:t>Bactérie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i="1" dirty="0" smtClean="0">
                <a:latin typeface="Franklin Gothic Demi Cond" pitchFamily="34" charset="0"/>
              </a:rPr>
              <a:t>E. coli  </a:t>
            </a:r>
            <a:r>
              <a:rPr lang="en-US" dirty="0" smtClean="0">
                <a:latin typeface="Franklin Gothic Demi Cond" pitchFamily="34" charset="0"/>
              </a:rPr>
              <a:t>W7 (A</a:t>
            </a:r>
            <a:r>
              <a:rPr lang="en-US" baseline="-25000" dirty="0" smtClean="0">
                <a:latin typeface="Franklin Gothic Demi Cond" pitchFamily="34" charset="0"/>
              </a:rPr>
              <a:t>2</a:t>
            </a:r>
            <a:r>
              <a:rPr lang="en-US" dirty="0" smtClean="0">
                <a:latin typeface="Franklin Gothic Demi Cond" pitchFamily="34" charset="0"/>
              </a:rPr>
              <a:t>pm </a:t>
            </a:r>
            <a:r>
              <a:rPr lang="en-US" dirty="0" err="1" smtClean="0">
                <a:latin typeface="Franklin Gothic Demi Cond" pitchFamily="34" charset="0"/>
              </a:rPr>
              <a:t>auxotrophe</a:t>
            </a:r>
            <a:r>
              <a:rPr lang="en-US" dirty="0" smtClean="0">
                <a:latin typeface="Franklin Gothic Demi Cond" pitchFamily="34" charset="0"/>
              </a:rPr>
              <a:t>) </a:t>
            </a:r>
            <a:r>
              <a:rPr lang="en-US" dirty="0" err="1" smtClean="0">
                <a:latin typeface="Franklin Gothic Demi Cond" pitchFamily="34" charset="0"/>
              </a:rPr>
              <a:t>cultivée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dans</a:t>
            </a:r>
            <a:r>
              <a:rPr lang="en-US" dirty="0" smtClean="0">
                <a:latin typeface="Franklin Gothic Demi Cond" pitchFamily="34" charset="0"/>
              </a:rPr>
              <a:t> un milieu </a:t>
            </a:r>
            <a:r>
              <a:rPr lang="en-US" dirty="0" err="1" smtClean="0">
                <a:latin typeface="Franklin Gothic Demi Cond" pitchFamily="34" charset="0"/>
              </a:rPr>
              <a:t>contenant</a:t>
            </a:r>
            <a:r>
              <a:rPr lang="en-US" dirty="0" smtClean="0">
                <a:latin typeface="Franklin Gothic Demi Cond" pitchFamily="34" charset="0"/>
              </a:rPr>
              <a:t> :</a:t>
            </a:r>
          </a:p>
          <a:p>
            <a:r>
              <a:rPr lang="en-US" dirty="0" smtClean="0">
                <a:latin typeface="Franklin Gothic Demi Cond" pitchFamily="34" charset="0"/>
              </a:rPr>
              <a:t>1 </a:t>
            </a:r>
            <a:r>
              <a:rPr lang="en-US" dirty="0">
                <a:latin typeface="Franklin Gothic Demi Cond" pitchFamily="34" charset="0"/>
              </a:rPr>
              <a:t>µg/mL A</a:t>
            </a:r>
            <a:r>
              <a:rPr lang="en-US" baseline="-25000" dirty="0">
                <a:latin typeface="Franklin Gothic Demi Cond" pitchFamily="34" charset="0"/>
              </a:rPr>
              <a:t>2</a:t>
            </a:r>
            <a:r>
              <a:rPr lang="en-US" dirty="0">
                <a:latin typeface="Franklin Gothic Demi Cond" pitchFamily="34" charset="0"/>
              </a:rPr>
              <a:t>pm </a:t>
            </a:r>
            <a:r>
              <a:rPr lang="en-US" dirty="0" smtClean="0">
                <a:latin typeface="Franklin Gothic Demi Cond" pitchFamily="34" charset="0"/>
              </a:rPr>
              <a:t>(t = 0)</a:t>
            </a:r>
          </a:p>
          <a:p>
            <a:r>
              <a:rPr lang="en-US" dirty="0" smtClean="0">
                <a:latin typeface="Franklin Gothic Demi Cond" pitchFamily="34" charset="0"/>
              </a:rPr>
              <a:t>+ </a:t>
            </a:r>
            <a:r>
              <a:rPr lang="en-US" dirty="0">
                <a:latin typeface="Franklin Gothic Demi Cond" pitchFamily="34" charset="0"/>
              </a:rPr>
              <a:t>50 µg/mL </a:t>
            </a:r>
            <a:r>
              <a:rPr lang="en-US" dirty="0" smtClean="0">
                <a:latin typeface="Franklin Gothic Demi Cond" pitchFamily="34" charset="0"/>
              </a:rPr>
              <a:t>d’A</a:t>
            </a:r>
            <a:r>
              <a:rPr lang="en-US" baseline="-25000" dirty="0" smtClean="0">
                <a:latin typeface="Franklin Gothic Demi Cond" pitchFamily="34" charset="0"/>
              </a:rPr>
              <a:t>2</a:t>
            </a:r>
            <a:r>
              <a:rPr lang="en-US" dirty="0" smtClean="0">
                <a:latin typeface="Franklin Gothic Demi Cond" pitchFamily="34" charset="0"/>
              </a:rPr>
              <a:t>pm</a:t>
            </a:r>
            <a:r>
              <a:rPr lang="en-US" dirty="0">
                <a:latin typeface="Franklin Gothic Demi Cond" pitchFamily="34" charset="0"/>
              </a:rPr>
              <a:t>, </a:t>
            </a:r>
            <a:r>
              <a:rPr lang="en-US" i="1" dirty="0" err="1" smtClean="0">
                <a:latin typeface="Franklin Gothic Demi Cond" pitchFamily="34" charset="0"/>
              </a:rPr>
              <a:t>méso</a:t>
            </a:r>
            <a:r>
              <a:rPr lang="en-US" dirty="0" err="1" smtClean="0">
                <a:latin typeface="Franklin Gothic Demi Cond" pitchFamily="34" charset="0"/>
              </a:rPr>
              <a:t>-Lan</a:t>
            </a:r>
            <a:r>
              <a:rPr lang="en-US" dirty="0">
                <a:latin typeface="Franklin Gothic Demi Cond" pitchFamily="34" charset="0"/>
              </a:rPr>
              <a:t>, (</a:t>
            </a:r>
            <a:r>
              <a:rPr lang="en-US" i="1" dirty="0" smtClean="0">
                <a:latin typeface="Franklin Gothic Demi Cond" pitchFamily="34" charset="0"/>
              </a:rPr>
              <a:t>R,R </a:t>
            </a:r>
            <a:r>
              <a:rPr lang="en-US" dirty="0" smtClean="0">
                <a:latin typeface="Franklin Gothic Demi Cond" pitchFamily="34" charset="0"/>
              </a:rPr>
              <a:t>)-</a:t>
            </a:r>
            <a:r>
              <a:rPr lang="en-US" dirty="0" err="1">
                <a:latin typeface="Franklin Gothic Demi Cond" pitchFamily="34" charset="0"/>
              </a:rPr>
              <a:t>Lan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ou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Bn-Lan</a:t>
            </a:r>
            <a:r>
              <a:rPr lang="en-US" dirty="0" smtClean="0">
                <a:latin typeface="Franklin Gothic Demi Cond" pitchFamily="34" charset="0"/>
              </a:rPr>
              <a:t> (t = 7 h)</a:t>
            </a:r>
          </a:p>
          <a:p>
            <a:r>
              <a:rPr lang="en-US" dirty="0" err="1" smtClean="0">
                <a:latin typeface="Franklin Gothic Demi Cond" pitchFamily="34" charset="0"/>
              </a:rPr>
              <a:t>Densité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optique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mesurée</a:t>
            </a:r>
            <a:r>
              <a:rPr lang="en-US" dirty="0" smtClean="0">
                <a:latin typeface="Franklin Gothic Demi Cond" pitchFamily="34" charset="0"/>
              </a:rPr>
              <a:t> à 9 h et 24 h </a:t>
            </a:r>
            <a:r>
              <a:rPr lang="en-US" dirty="0" err="1" smtClean="0">
                <a:latin typeface="Franklin Gothic Demi Cond" pitchFamily="34" charset="0"/>
              </a:rPr>
              <a:t>est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rapportée</a:t>
            </a:r>
            <a:r>
              <a:rPr lang="en-US" dirty="0" smtClean="0">
                <a:latin typeface="Franklin Gothic Demi Cond" pitchFamily="34" charset="0"/>
              </a:rPr>
              <a:t> à </a:t>
            </a:r>
            <a:r>
              <a:rPr lang="en-US" dirty="0" err="1" smtClean="0">
                <a:latin typeface="Franklin Gothic Demi Cond" pitchFamily="34" charset="0"/>
              </a:rPr>
              <a:t>celle</a:t>
            </a:r>
            <a:r>
              <a:rPr lang="en-US" dirty="0" smtClean="0">
                <a:latin typeface="Franklin Gothic Demi Cond" pitchFamily="34" charset="0"/>
              </a:rPr>
              <a:t> à t </a:t>
            </a:r>
            <a:r>
              <a:rPr lang="en-US" dirty="0">
                <a:latin typeface="Franklin Gothic Demi Cond" pitchFamily="34" charset="0"/>
              </a:rPr>
              <a:t>= 7 </a:t>
            </a:r>
            <a:r>
              <a:rPr lang="en-US" dirty="0" smtClean="0">
                <a:latin typeface="Franklin Gothic Demi Cond" pitchFamily="34" charset="0"/>
              </a:rPr>
              <a:t>h</a:t>
            </a:r>
          </a:p>
          <a:p>
            <a:r>
              <a:rPr lang="en-US" dirty="0" smtClean="0">
                <a:latin typeface="Franklin Gothic Demi Cond" pitchFamily="34" charset="0"/>
              </a:rPr>
              <a:t>(* p &lt; 0.05)</a:t>
            </a:r>
            <a:endParaRPr lang="fr-BE" dirty="0">
              <a:latin typeface="Franklin Gothic Demi Cond" pitchFamily="34" charset="0"/>
            </a:endParaRPr>
          </a:p>
        </p:txBody>
      </p:sp>
      <p:pic>
        <p:nvPicPr>
          <p:cNvPr id="9" name="Image 8" descr="figure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53644"/>
            <a:ext cx="4608512" cy="338516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89" y="1153644"/>
            <a:ext cx="4606621" cy="338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58410" y="4389353"/>
            <a:ext cx="582211" cy="157661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r>
              <a:rPr lang="fr-BE" sz="9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Bn</a:t>
            </a:r>
            <a:r>
              <a:rPr lang="fr-BE" sz="9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-Lan</a:t>
            </a:r>
            <a:endParaRPr lang="fr-BE" sz="9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36593" y="4288609"/>
            <a:ext cx="556563" cy="19077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r>
              <a:rPr lang="fr-BE" sz="9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Bn</a:t>
            </a:r>
            <a:r>
              <a:rPr lang="fr-BE" sz="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-Lan</a:t>
            </a:r>
            <a:endParaRPr lang="fr-BE" sz="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5211" y="62164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>
                <a:latin typeface="Franklin Gothic Demi Cond" pitchFamily="34" charset="0"/>
              </a:rPr>
              <a:t>En partenariat avec </a:t>
            </a:r>
            <a:r>
              <a:rPr lang="fr-BE" dirty="0" smtClean="0">
                <a:latin typeface="Franklin Gothic Demi Cond" pitchFamily="34" charset="0"/>
              </a:rPr>
              <a:t>le Dr A. </a:t>
            </a:r>
            <a:r>
              <a:rPr lang="fr-BE" dirty="0" err="1" smtClean="0">
                <a:latin typeface="Franklin Gothic Demi Cond" pitchFamily="34" charset="0"/>
              </a:rPr>
              <a:t>Zervosen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20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576064"/>
          </a:xfrm>
        </p:spPr>
        <p:txBody>
          <a:bodyPr>
            <a:noAutofit/>
          </a:bodyPr>
          <a:lstStyle/>
          <a:p>
            <a:r>
              <a:rPr lang="fr-BE" sz="3600" dirty="0" smtClean="0"/>
              <a:t>Tests </a:t>
            </a:r>
            <a:r>
              <a:rPr lang="fr-BE" sz="3600" i="1" dirty="0" smtClean="0"/>
              <a:t>in vivo </a:t>
            </a:r>
            <a:r>
              <a:rPr lang="fr-BE" sz="3600" dirty="0" smtClean="0"/>
              <a:t>dans </a:t>
            </a:r>
            <a:r>
              <a:rPr lang="fr-BE" sz="3600" i="1" dirty="0" smtClean="0"/>
              <a:t>E. coli</a:t>
            </a:r>
            <a:endParaRPr lang="fr-BE" sz="3600" i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762964"/>
              </p:ext>
            </p:extLst>
          </p:nvPr>
        </p:nvGraphicFramePr>
        <p:xfrm>
          <a:off x="1259633" y="1052734"/>
          <a:ext cx="6552728" cy="3681297"/>
        </p:xfrm>
        <a:graphic>
          <a:graphicData uri="http://schemas.openxmlformats.org/drawingml/2006/table">
            <a:tbl>
              <a:tblPr/>
              <a:tblGrid>
                <a:gridCol w="1194469"/>
                <a:gridCol w="1685850"/>
                <a:gridCol w="1944216"/>
                <a:gridCol w="1728193"/>
              </a:tblGrid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PG1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PG1</a:t>
                      </a:r>
                      <a:r>
                        <a:rPr lang="en-GB" sz="1600" b="1" i="1" baseline="30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i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contrôle</a:t>
                      </a:r>
                      <a:r>
                        <a:rPr lang="en-GB" sz="1600" b="1" i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fr-BE" sz="1600" b="1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PG2</a:t>
                      </a:r>
                      <a:r>
                        <a:rPr lang="en-GB" sz="1600" b="1" i="1" baseline="30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i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méso-Lan</a:t>
                      </a:r>
                      <a:r>
                        <a:rPr lang="en-GB" sz="1600" b="1" i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fr-BE" sz="1600" b="1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PG3</a:t>
                      </a:r>
                      <a:r>
                        <a:rPr lang="en-GB" sz="1600" b="1" i="1" baseline="30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i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i="1" baseline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Bn-Lan</a:t>
                      </a:r>
                      <a:r>
                        <a:rPr lang="en-GB" sz="1600" b="1" i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fr-BE" sz="1600" b="1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Glc</a:t>
                      </a:r>
                      <a:r>
                        <a:rPr lang="en-GB" sz="1600" b="1" i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N</a:t>
                      </a: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Ac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Mur</a:t>
                      </a:r>
                      <a:r>
                        <a:rPr lang="en-GB" sz="1600" b="1" i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N</a:t>
                      </a: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Ac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0.82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0.87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0.85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Ala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2.04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1.35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1.32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Glu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1.18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0.83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0.82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600" b="1" baseline="-25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pm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0.80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0.25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0.85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épi-Lan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&lt; 0.01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0.03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&lt; 0.01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i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méso</a:t>
                      </a: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-Lan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&lt; 0.01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0.53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&lt; 0.01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Bn-Lan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&lt; 0.01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&lt; 0.01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&lt; 0.01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403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342436" y="5517232"/>
            <a:ext cx="354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rgbClr val="FD7403"/>
                </a:solidFill>
                <a:latin typeface="Franklin Gothic Demi Cond" pitchFamily="34" charset="0"/>
                <a:sym typeface="Wingdings" pitchFamily="2" charset="2"/>
              </a:rPr>
              <a:t> </a:t>
            </a:r>
            <a:r>
              <a:rPr lang="fr-BE" sz="2800" dirty="0" err="1" smtClean="0">
                <a:solidFill>
                  <a:srgbClr val="FD7403"/>
                </a:solidFill>
                <a:latin typeface="Franklin Gothic Demi Cond" pitchFamily="34" charset="0"/>
              </a:rPr>
              <a:t>Bn</a:t>
            </a:r>
            <a:r>
              <a:rPr lang="fr-BE" sz="2800" dirty="0" smtClean="0">
                <a:solidFill>
                  <a:srgbClr val="FD7403"/>
                </a:solidFill>
                <a:latin typeface="Franklin Gothic Demi Cond" pitchFamily="34" charset="0"/>
              </a:rPr>
              <a:t>-Lan pas introduite</a:t>
            </a:r>
            <a:endParaRPr lang="fr-BE" sz="2800" dirty="0">
              <a:solidFill>
                <a:srgbClr val="FD7403"/>
              </a:solidFill>
              <a:latin typeface="Franklin Gothic Demi Cond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97468" y="6283190"/>
            <a:ext cx="457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En partenariat avec les Dr D. </a:t>
            </a:r>
            <a:r>
              <a:rPr lang="fr-BE" dirty="0" err="1" smtClean="0">
                <a:latin typeface="Franklin Gothic Demi Cond" pitchFamily="34" charset="0"/>
              </a:rPr>
              <a:t>Blanot</a:t>
            </a:r>
            <a:r>
              <a:rPr lang="fr-BE" dirty="0" smtClean="0">
                <a:latin typeface="Franklin Gothic Demi Cond" pitchFamily="34" charset="0"/>
              </a:rPr>
              <a:t> et A. </a:t>
            </a:r>
            <a:r>
              <a:rPr lang="fr-BE" dirty="0" err="1" smtClean="0">
                <a:latin typeface="Franklin Gothic Demi Cond" pitchFamily="34" charset="0"/>
              </a:rPr>
              <a:t>Zervosen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862587"/>
            <a:ext cx="634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Demi Cond" pitchFamily="34" charset="0"/>
              </a:rPr>
              <a:t>1 µg/mL A</a:t>
            </a:r>
            <a:r>
              <a:rPr lang="en-US" baseline="-25000" dirty="0">
                <a:latin typeface="Franklin Gothic Demi Cond" pitchFamily="34" charset="0"/>
              </a:rPr>
              <a:t>2</a:t>
            </a:r>
            <a:r>
              <a:rPr lang="en-US" dirty="0">
                <a:latin typeface="Franklin Gothic Demi Cond" pitchFamily="34" charset="0"/>
              </a:rPr>
              <a:t>pm </a:t>
            </a:r>
            <a:r>
              <a:rPr lang="en-US" dirty="0" smtClean="0">
                <a:latin typeface="Franklin Gothic Demi Cond" pitchFamily="34" charset="0"/>
              </a:rPr>
              <a:t>+ </a:t>
            </a:r>
            <a:r>
              <a:rPr lang="en-US" dirty="0">
                <a:latin typeface="Franklin Gothic Demi Cond" pitchFamily="34" charset="0"/>
              </a:rPr>
              <a:t>50 µg/mL d’A</a:t>
            </a:r>
            <a:r>
              <a:rPr lang="en-US" baseline="-25000" dirty="0">
                <a:latin typeface="Franklin Gothic Demi Cond" pitchFamily="34" charset="0"/>
              </a:rPr>
              <a:t>2</a:t>
            </a:r>
            <a:r>
              <a:rPr lang="en-US" dirty="0">
                <a:latin typeface="Franklin Gothic Demi Cond" pitchFamily="34" charset="0"/>
              </a:rPr>
              <a:t>pm, </a:t>
            </a:r>
            <a:r>
              <a:rPr lang="en-US" i="1" dirty="0" err="1" smtClean="0">
                <a:latin typeface="Franklin Gothic Demi Cond" pitchFamily="34" charset="0"/>
              </a:rPr>
              <a:t>méso</a:t>
            </a:r>
            <a:r>
              <a:rPr lang="en-US" dirty="0" err="1" smtClean="0">
                <a:latin typeface="Franklin Gothic Demi Cond" pitchFamily="34" charset="0"/>
              </a:rPr>
              <a:t>-Lan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ou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Bn-Lan</a:t>
            </a:r>
            <a:endParaRPr lang="en-US" dirty="0"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62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54"/>
            <a:ext cx="7141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2. </a:t>
            </a:r>
            <a:r>
              <a:rPr lang="en-GB" sz="2000" dirty="0" err="1" smtClean="0">
                <a:latin typeface="+mj-lt"/>
              </a:rPr>
              <a:t>Synthèse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stéréosélective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lanthionines</a:t>
            </a:r>
            <a:r>
              <a:rPr lang="en-GB" sz="2000" dirty="0" smtClean="0">
                <a:latin typeface="+mj-lt"/>
              </a:rPr>
              <a:t> en solution </a:t>
            </a:r>
            <a:r>
              <a:rPr lang="en-GB" sz="2000" dirty="0" err="1" smtClean="0">
                <a:latin typeface="+mj-lt"/>
              </a:rPr>
              <a:t>aqueuse</a:t>
            </a:r>
            <a:endParaRPr lang="en-GB" sz="2000" dirty="0" smtClean="0">
              <a:latin typeface="+mj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576064"/>
          </a:xfrm>
        </p:spPr>
        <p:txBody>
          <a:bodyPr>
            <a:noAutofit/>
          </a:bodyPr>
          <a:lstStyle/>
          <a:p>
            <a:r>
              <a:rPr lang="fr-BE" sz="3600" dirty="0" smtClean="0"/>
              <a:t>Conclusion</a:t>
            </a:r>
            <a:endParaRPr lang="fr-BE" sz="3600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1268760"/>
            <a:ext cx="83529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Nouvelle synthèse </a:t>
            </a:r>
            <a:r>
              <a:rPr lang="fr-BE" sz="2800" dirty="0" err="1" smtClean="0">
                <a:latin typeface="Franklin Gothic Demi Cond" pitchFamily="34" charset="0"/>
              </a:rPr>
              <a:t>stéréosélective</a:t>
            </a:r>
            <a:r>
              <a:rPr lang="fr-BE" sz="2800" dirty="0" smtClean="0">
                <a:latin typeface="Franklin Gothic Demi Cond" pitchFamily="34" charset="0"/>
              </a:rPr>
              <a:t> des trois </a:t>
            </a:r>
            <a:r>
              <a:rPr lang="fr-BE" sz="2800" dirty="0" err="1" smtClean="0">
                <a:latin typeface="Franklin Gothic Demi Cond" pitchFamily="34" charset="0"/>
              </a:rPr>
              <a:t>diastéréomères</a:t>
            </a:r>
            <a:r>
              <a:rPr lang="fr-BE" sz="2800" dirty="0" smtClean="0">
                <a:latin typeface="Franklin Gothic Demi Cond" pitchFamily="34" charset="0"/>
              </a:rPr>
              <a:t> de la </a:t>
            </a:r>
            <a:r>
              <a:rPr lang="fr-BE" sz="2800" dirty="0" err="1" smtClean="0">
                <a:latin typeface="Franklin Gothic Demi Cond" pitchFamily="34" charset="0"/>
              </a:rPr>
              <a:t>lanthionine</a:t>
            </a:r>
            <a:endParaRPr lang="fr-BE" sz="2800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Synthèse de l</a:t>
            </a:r>
            <a:r>
              <a:rPr lang="fr-BE" sz="2800" dirty="0">
                <a:latin typeface="Franklin Gothic Demi Cond" pitchFamily="34" charset="0"/>
              </a:rPr>
              <a:t>a</a:t>
            </a:r>
            <a:r>
              <a:rPr lang="el-GR" sz="2800" dirty="0" smtClean="0">
                <a:latin typeface="Franklin Gothic Demi Cond" pitchFamily="34" charset="0"/>
              </a:rPr>
              <a:t> </a:t>
            </a:r>
            <a:r>
              <a:rPr lang="fr-BE" sz="2800" dirty="0" err="1" smtClean="0">
                <a:latin typeface="Franklin Gothic Demi Cond" pitchFamily="34" charset="0"/>
              </a:rPr>
              <a:t>lanthionine</a:t>
            </a:r>
            <a:r>
              <a:rPr lang="fr-BE" sz="2800" dirty="0" smtClean="0">
                <a:latin typeface="Franklin Gothic Demi Cond" pitchFamily="34" charset="0"/>
              </a:rPr>
              <a:t> </a:t>
            </a:r>
            <a:r>
              <a:rPr lang="el-GR" sz="2800" dirty="0">
                <a:latin typeface="Franklin Gothic Demi Cond" pitchFamily="34" charset="0"/>
              </a:rPr>
              <a:t>α</a:t>
            </a:r>
            <a:r>
              <a:rPr lang="fr-BE" sz="2800" dirty="0" smtClean="0">
                <a:latin typeface="Franklin Gothic Demi Cond" pitchFamily="34" charset="0"/>
              </a:rPr>
              <a:t>-</a:t>
            </a:r>
            <a:r>
              <a:rPr lang="fr-BE" sz="2800" dirty="0" err="1" smtClean="0">
                <a:latin typeface="Franklin Gothic Demi Cond" pitchFamily="34" charset="0"/>
              </a:rPr>
              <a:t>benzylée</a:t>
            </a:r>
            <a:endParaRPr lang="fr-BE" sz="2800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Phase aqueuse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Excellents excès </a:t>
            </a:r>
            <a:r>
              <a:rPr lang="fr-BE" sz="2800" dirty="0" err="1" smtClean="0">
                <a:latin typeface="Franklin Gothic Demi Cond" pitchFamily="34" charset="0"/>
              </a:rPr>
              <a:t>diastéréomériques</a:t>
            </a:r>
            <a:r>
              <a:rPr lang="fr-BE" sz="2800" dirty="0" smtClean="0">
                <a:latin typeface="Franklin Gothic Demi Cond" pitchFamily="34" charset="0"/>
              </a:rPr>
              <a:t> (&gt; 99%)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Echelle du gramme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La </a:t>
            </a:r>
            <a:r>
              <a:rPr lang="fr-BE" sz="2800" i="1" dirty="0" smtClean="0">
                <a:latin typeface="Franklin Gothic Demi Cond" pitchFamily="34" charset="0"/>
              </a:rPr>
              <a:t>méso </a:t>
            </a:r>
            <a:r>
              <a:rPr lang="fr-BE" sz="2800" dirty="0" smtClean="0">
                <a:latin typeface="Franklin Gothic Demi Cond" pitchFamily="34" charset="0"/>
              </a:rPr>
              <a:t>-Lan et la (</a:t>
            </a:r>
            <a:r>
              <a:rPr lang="fr-BE" sz="2800" i="1" dirty="0" smtClean="0">
                <a:latin typeface="Franklin Gothic Demi Cond" pitchFamily="34" charset="0"/>
              </a:rPr>
              <a:t>R</a:t>
            </a:r>
            <a:r>
              <a:rPr lang="fr-BE" sz="2800" dirty="0" smtClean="0">
                <a:latin typeface="Franklin Gothic Demi Cond" pitchFamily="34" charset="0"/>
              </a:rPr>
              <a:t>,</a:t>
            </a:r>
            <a:r>
              <a:rPr lang="fr-BE" sz="2800" i="1" dirty="0" smtClean="0">
                <a:latin typeface="Franklin Gothic Demi Cond" pitchFamily="34" charset="0"/>
              </a:rPr>
              <a:t>R </a:t>
            </a:r>
            <a:r>
              <a:rPr lang="fr-BE" sz="2800" dirty="0" smtClean="0">
                <a:latin typeface="Franklin Gothic Demi Cond" pitchFamily="34" charset="0"/>
              </a:rPr>
              <a:t>)-Lan sont introduites dans </a:t>
            </a:r>
            <a:r>
              <a:rPr lang="fr-BE" sz="2800" i="1" dirty="0" smtClean="0">
                <a:latin typeface="Franklin Gothic Demi Cond" pitchFamily="34" charset="0"/>
              </a:rPr>
              <a:t>E</a:t>
            </a:r>
            <a:r>
              <a:rPr lang="fr-BE" sz="2800" dirty="0" smtClean="0">
                <a:latin typeface="Franklin Gothic Demi Cond" pitchFamily="34" charset="0"/>
              </a:rPr>
              <a:t>. </a:t>
            </a:r>
            <a:r>
              <a:rPr lang="fr-BE" sz="2800" i="1" dirty="0" smtClean="0">
                <a:latin typeface="Franklin Gothic Demi Cond" pitchFamily="34" charset="0"/>
              </a:rPr>
              <a:t>coli</a:t>
            </a:r>
            <a:r>
              <a:rPr lang="fr-BE" sz="2800" dirty="0" smtClean="0">
                <a:latin typeface="Franklin Gothic Demi Cond" pitchFamily="34" charset="0"/>
              </a:rPr>
              <a:t>, mais pas la </a:t>
            </a:r>
            <a:r>
              <a:rPr lang="fr-BE" sz="2800" dirty="0" err="1" smtClean="0">
                <a:latin typeface="Franklin Gothic Demi Cond" pitchFamily="34" charset="0"/>
              </a:rPr>
              <a:t>Bn</a:t>
            </a:r>
            <a:r>
              <a:rPr lang="fr-BE" sz="2800" dirty="0" smtClean="0">
                <a:latin typeface="Franklin Gothic Demi Cond" pitchFamily="34" charset="0"/>
              </a:rPr>
              <a:t>-Lan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800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latin typeface="Franklin Gothic Demi Cond" pitchFamily="34" charset="0"/>
              </a:rPr>
              <a:t>L’ article « </a:t>
            </a:r>
            <a:r>
              <a:rPr lang="en-GB" sz="2400" dirty="0" err="1" smtClean="0">
                <a:latin typeface="Franklin Gothic Demi Cond" pitchFamily="34" charset="0"/>
              </a:rPr>
              <a:t>Stereoselective</a:t>
            </a:r>
            <a:r>
              <a:rPr lang="en-GB" sz="2400" dirty="0" smtClean="0">
                <a:latin typeface="Franklin Gothic Demi Cond" pitchFamily="34" charset="0"/>
              </a:rPr>
              <a:t> synthesis of </a:t>
            </a:r>
            <a:r>
              <a:rPr lang="en-GB" sz="2400" dirty="0" err="1" smtClean="0">
                <a:latin typeface="Franklin Gothic Demi Cond" pitchFamily="34" charset="0"/>
              </a:rPr>
              <a:t>lanthionine</a:t>
            </a:r>
            <a:r>
              <a:rPr lang="en-GB" sz="2400" dirty="0" smtClean="0">
                <a:latin typeface="Franklin Gothic Demi Cond" pitchFamily="34" charset="0"/>
              </a:rPr>
              <a:t> derivatives in aqueous solution and their incorporation into the peptidoglycan of </a:t>
            </a:r>
            <a:r>
              <a:rPr lang="en-GB" sz="2400" i="1" dirty="0" smtClean="0">
                <a:latin typeface="Franklin Gothic Demi Cond" pitchFamily="34" charset="0"/>
              </a:rPr>
              <a:t>Escherichia coli</a:t>
            </a:r>
            <a:r>
              <a:rPr lang="fr-BE" sz="2400" dirty="0" smtClean="0">
                <a:latin typeface="Franklin Gothic Demi Cond" pitchFamily="34" charset="0"/>
              </a:rPr>
              <a:t> » </a:t>
            </a:r>
            <a:r>
              <a:rPr lang="en-US" sz="2400" dirty="0" smtClean="0">
                <a:latin typeface="Franklin Gothic Demi Cond" pitchFamily="34" charset="0"/>
              </a:rPr>
              <a:t>a </a:t>
            </a:r>
            <a:r>
              <a:rPr lang="en-US" sz="2400" dirty="0" err="1" smtClean="0">
                <a:latin typeface="Franklin Gothic Demi Cond" pitchFamily="34" charset="0"/>
              </a:rPr>
              <a:t>été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fr-BE" sz="2400" dirty="0" smtClean="0">
                <a:latin typeface="Franklin Gothic Demi Cond" pitchFamily="34" charset="0"/>
              </a:rPr>
              <a:t>publié </a:t>
            </a:r>
            <a:r>
              <a:rPr lang="en-US" sz="2400" dirty="0" err="1" smtClean="0">
                <a:latin typeface="Franklin Gothic Demi Cond" pitchFamily="34" charset="0"/>
              </a:rPr>
              <a:t>dans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i="1" dirty="0" smtClean="0">
                <a:latin typeface="Franklin Gothic Demi Cond" pitchFamily="34" charset="0"/>
              </a:rPr>
              <a:t>Bioorganic &amp; Medicinal Chemistry  </a:t>
            </a:r>
            <a:r>
              <a:rPr lang="fr-BE" sz="2400" b="1" dirty="0">
                <a:latin typeface="Franklin Gothic Demi Cond" pitchFamily="34" charset="0"/>
              </a:rPr>
              <a:t>2014</a:t>
            </a:r>
            <a:r>
              <a:rPr lang="fr-BE" sz="2400" dirty="0">
                <a:latin typeface="Franklin Gothic Demi Cond" pitchFamily="34" charset="0"/>
              </a:rPr>
              <a:t>, </a:t>
            </a:r>
            <a:r>
              <a:rPr lang="fr-BE" sz="2400" i="1" dirty="0" smtClean="0">
                <a:latin typeface="Franklin Gothic Demi Cond" pitchFamily="34" charset="0"/>
              </a:rPr>
              <a:t>22</a:t>
            </a:r>
            <a:r>
              <a:rPr lang="fr-BE" sz="2400" dirty="0" smtClean="0">
                <a:latin typeface="Franklin Gothic Demi Cond" pitchFamily="34" charset="0"/>
              </a:rPr>
              <a:t>, 4621-4628</a:t>
            </a:r>
            <a:endParaRPr lang="fr-BE" sz="2800" dirty="0" smtClean="0">
              <a:latin typeface="Franklin Gothic Demi Cond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52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Franklin Gothic Demi Cond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</a:t>
            </a:r>
            <a:r>
              <a:rPr lang="en-GB" dirty="0" err="1" smtClean="0">
                <a:latin typeface="Franklin Gothic Demi Cond" pitchFamily="34" charset="0"/>
              </a:rPr>
              <a:t>stéréosélective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en solution </a:t>
            </a:r>
            <a:r>
              <a:rPr lang="en-GB" dirty="0" err="1" smtClean="0">
                <a:latin typeface="Franklin Gothic Demi Cond" pitchFamily="34" charset="0"/>
              </a:rPr>
              <a:t>aqueuse</a:t>
            </a:r>
            <a:endParaRPr lang="en-GB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Synthèse</a:t>
            </a:r>
            <a:r>
              <a:rPr lang="en-GB" dirty="0" smtClean="0">
                <a:solidFill>
                  <a:srgbClr val="FFC000"/>
                </a:solidFill>
                <a:latin typeface="Franklin Gothic Demi Cond" pitchFamily="34" charset="0"/>
              </a:rPr>
              <a:t> de </a:t>
            </a: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lanthionines</a:t>
            </a:r>
            <a:r>
              <a:rPr lang="en-GB" dirty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GB" dirty="0" smtClean="0">
                <a:solidFill>
                  <a:srgbClr val="FFC000"/>
                </a:solidFill>
                <a:latin typeface="Franklin Gothic Demi Cond" pitchFamily="34" charset="0"/>
              </a:rPr>
              <a:t>α-</a:t>
            </a: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alkylées</a:t>
            </a:r>
            <a:r>
              <a:rPr lang="en-GB" dirty="0" smtClean="0">
                <a:solidFill>
                  <a:srgbClr val="FFC000"/>
                </a:solidFill>
                <a:latin typeface="Franklin Gothic Demi Cond" pitchFamily="34" charset="0"/>
              </a:rPr>
              <a:t> protégées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Franklin Gothic Demi Cond" pitchFamily="34" charset="0"/>
              </a:rPr>
              <a:t>Synthèse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énantiosélective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                 α-</a:t>
            </a:r>
            <a:r>
              <a:rPr lang="en-GB" dirty="0" err="1" smtClean="0">
                <a:latin typeface="Franklin Gothic Demi Cond" pitchFamily="34" charset="0"/>
              </a:rPr>
              <a:t>benzylées</a:t>
            </a:r>
            <a:r>
              <a:rPr lang="en-US" dirty="0" smtClean="0">
                <a:latin typeface="Franklin Gothic Demi Cond" pitchFamily="34" charset="0"/>
              </a:rPr>
              <a:t> et </a:t>
            </a:r>
            <a:r>
              <a:rPr lang="en-US" dirty="0" err="1" smtClean="0">
                <a:latin typeface="Franklin Gothic Demi Cond" pitchFamily="34" charset="0"/>
              </a:rPr>
              <a:t>tripeptides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apparentés</a:t>
            </a:r>
            <a:endParaRPr lang="en-US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Conclusion </a:t>
            </a:r>
            <a:r>
              <a:rPr lang="en-US" dirty="0" err="1" smtClean="0">
                <a:latin typeface="Franklin Gothic Demi Cond" pitchFamily="34" charset="0"/>
              </a:rPr>
              <a:t>générale</a:t>
            </a:r>
            <a:r>
              <a:rPr lang="en-US" dirty="0" smtClean="0">
                <a:latin typeface="Franklin Gothic Demi Cond" pitchFamily="34" charset="0"/>
              </a:rPr>
              <a:t> et perspectives 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62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54"/>
            <a:ext cx="5474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3.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alkylées</a:t>
            </a:r>
            <a:r>
              <a:rPr lang="fr-BE" sz="2000" dirty="0">
                <a:latin typeface="+mj-lt"/>
              </a:rPr>
              <a:t> protégées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err="1" smtClean="0"/>
              <a:t>Rétrosynthèse</a:t>
            </a:r>
            <a:endParaRPr lang="fr-BE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308444"/>
              </p:ext>
            </p:extLst>
          </p:nvPr>
        </p:nvGraphicFramePr>
        <p:xfrm>
          <a:off x="685800" y="1052513"/>
          <a:ext cx="7556500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" name="CS ChemDraw Drawing" r:id="rId3" imgW="3384519" imgH="2380274" progId="ChemDraw.Document.6.0">
                  <p:embed/>
                </p:oleObj>
              </mc:Choice>
              <mc:Fallback>
                <p:oleObj name="CS ChemDraw Drawing" r:id="rId3" imgW="3384519" imgH="23802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052513"/>
                        <a:ext cx="7556500" cy="531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11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554"/>
            <a:ext cx="5474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3.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alkylées</a:t>
            </a:r>
            <a:r>
              <a:rPr lang="fr-BE" sz="2000" dirty="0">
                <a:latin typeface="+mj-lt"/>
              </a:rPr>
              <a:t> protégées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>Synthèse du </a:t>
            </a:r>
            <a:r>
              <a:rPr lang="fr-BE" dirty="0" smtClean="0"/>
              <a:t>précurseur </a:t>
            </a:r>
            <a:r>
              <a:rPr lang="fr-BE" dirty="0" err="1"/>
              <a:t>oxazolinique</a:t>
            </a:r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555454" y="4365104"/>
            <a:ext cx="1944216" cy="1728192"/>
          </a:xfrm>
          <a:prstGeom prst="rect">
            <a:avLst/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03316" y="6140322"/>
            <a:ext cx="37294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000" dirty="0">
                <a:latin typeface="Franklin Gothic Demi Cond" pitchFamily="34" charset="0"/>
              </a:rPr>
              <a:t>Rendement global : </a:t>
            </a:r>
            <a:r>
              <a:rPr lang="fr-BE" sz="2000" dirty="0" smtClean="0">
                <a:latin typeface="Franklin Gothic Demi Cond" pitchFamily="34" charset="0"/>
              </a:rPr>
              <a:t>50% </a:t>
            </a:r>
            <a:r>
              <a:rPr lang="fr-BE" sz="2000" dirty="0">
                <a:latin typeface="Franklin Gothic Demi Cond" pitchFamily="34" charset="0"/>
              </a:rPr>
              <a:t>en </a:t>
            </a:r>
            <a:r>
              <a:rPr lang="fr-BE" sz="2000" dirty="0" smtClean="0">
                <a:latin typeface="Franklin Gothic Demi Cond" pitchFamily="34" charset="0"/>
              </a:rPr>
              <a:t>5 étapes</a:t>
            </a:r>
          </a:p>
          <a:p>
            <a:pPr algn="ctr"/>
            <a:r>
              <a:rPr lang="fr-BE" sz="2000" dirty="0" smtClean="0">
                <a:latin typeface="Franklin Gothic Demi Cond" pitchFamily="34" charset="0"/>
              </a:rPr>
              <a:t>Echelle de la dizaine de grammes</a:t>
            </a:r>
            <a:endParaRPr lang="fr-FR" sz="2000" dirty="0">
              <a:latin typeface="Franklin Gothic Demi Cond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646000"/>
              </p:ext>
            </p:extLst>
          </p:nvPr>
        </p:nvGraphicFramePr>
        <p:xfrm>
          <a:off x="661988" y="930275"/>
          <a:ext cx="78232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CS ChemDraw Drawing" r:id="rId3" imgW="4297189" imgH="2834303" progId="ChemDraw.Document.6.0">
                  <p:embed/>
                </p:oleObj>
              </mc:Choice>
              <mc:Fallback>
                <p:oleObj name="CS ChemDraw Drawing" r:id="rId3" imgW="4297189" imgH="28343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988" y="930275"/>
                        <a:ext cx="7823200" cy="515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16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25091"/>
              </p:ext>
            </p:extLst>
          </p:nvPr>
        </p:nvGraphicFramePr>
        <p:xfrm>
          <a:off x="136315" y="1085850"/>
          <a:ext cx="8943975" cy="55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CS ChemDraw Drawing" r:id="rId3" imgW="4147911" imgH="2575166" progId="ChemDraw.Document.6.0">
                  <p:embed/>
                </p:oleObj>
              </mc:Choice>
              <mc:Fallback>
                <p:oleObj name="CS ChemDraw Drawing" r:id="rId3" imgW="4147911" imgH="25751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315" y="1085850"/>
                        <a:ext cx="8943975" cy="555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79912" y="4005064"/>
            <a:ext cx="1800200" cy="259228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79512" y="4554"/>
            <a:ext cx="5474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3.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alkylées</a:t>
            </a:r>
            <a:r>
              <a:rPr lang="fr-BE" sz="2000" dirty="0">
                <a:latin typeface="+mj-lt"/>
              </a:rPr>
              <a:t> protégées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/>
              <a:t>Synthèse </a:t>
            </a:r>
            <a:r>
              <a:rPr lang="fr-BE" sz="3200" dirty="0" smtClean="0"/>
              <a:t>de quatre </a:t>
            </a:r>
            <a:r>
              <a:rPr lang="fr-BE" sz="3200" dirty="0" err="1" smtClean="0"/>
              <a:t>sulfamidates</a:t>
            </a:r>
            <a:r>
              <a:rPr lang="fr-BE" sz="3200" dirty="0" smtClean="0"/>
              <a:t> cycliques</a:t>
            </a:r>
            <a:endParaRPr lang="fr-BE" sz="3200" dirty="0"/>
          </a:p>
        </p:txBody>
      </p:sp>
      <p:sp>
        <p:nvSpPr>
          <p:cNvPr id="11" name="Rectangle 10"/>
          <p:cNvSpPr/>
          <p:nvPr/>
        </p:nvSpPr>
        <p:spPr>
          <a:xfrm>
            <a:off x="2505033" y="1392866"/>
            <a:ext cx="461449" cy="35428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1885550" y="3861048"/>
            <a:ext cx="1153016" cy="151216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63798" y="1052736"/>
            <a:ext cx="2307853" cy="1944216"/>
          </a:xfrm>
          <a:prstGeom prst="rect">
            <a:avLst/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5536" y="5620854"/>
            <a:ext cx="2766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BE" sz="2000" dirty="0" smtClean="0">
                <a:latin typeface="Franklin Gothic Demi Cond" pitchFamily="34" charset="0"/>
              </a:rPr>
              <a:t>Rendements globaux </a:t>
            </a:r>
            <a:r>
              <a:rPr lang="fr-BE" sz="2000" dirty="0">
                <a:latin typeface="Franklin Gothic Demi Cond" pitchFamily="34" charset="0"/>
              </a:rPr>
              <a:t>: </a:t>
            </a:r>
            <a:r>
              <a:rPr lang="fr-BE" sz="2000" dirty="0" smtClean="0">
                <a:latin typeface="Franklin Gothic Demi Cond" pitchFamily="34" charset="0"/>
              </a:rPr>
              <a:t>               58 - 74% </a:t>
            </a:r>
            <a:r>
              <a:rPr lang="fr-BE" sz="2000" dirty="0">
                <a:latin typeface="Franklin Gothic Demi Cond" pitchFamily="34" charset="0"/>
              </a:rPr>
              <a:t>en 4</a:t>
            </a:r>
            <a:r>
              <a:rPr lang="fr-BE" sz="2000" dirty="0" smtClean="0">
                <a:latin typeface="Franklin Gothic Demi Cond" pitchFamily="34" charset="0"/>
              </a:rPr>
              <a:t> étapes</a:t>
            </a:r>
          </a:p>
          <a:p>
            <a:pPr algn="ctr"/>
            <a:r>
              <a:rPr lang="fr-BE" sz="2000" dirty="0" smtClean="0">
                <a:latin typeface="Franklin Gothic Demi Cond" pitchFamily="34" charset="0"/>
              </a:rPr>
              <a:t>Echelle du gramme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30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768" name="Group 22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39078357"/>
              </p:ext>
            </p:extLst>
          </p:nvPr>
        </p:nvGraphicFramePr>
        <p:xfrm>
          <a:off x="179512" y="1268760"/>
          <a:ext cx="8642350" cy="1701485"/>
        </p:xfrm>
        <a:graphic>
          <a:graphicData uri="http://schemas.openxmlformats.org/drawingml/2006/table">
            <a:tbl>
              <a:tblPr/>
              <a:tblGrid>
                <a:gridCol w="1350963"/>
                <a:gridCol w="1601365"/>
                <a:gridCol w="1224136"/>
                <a:gridCol w="709861"/>
                <a:gridCol w="1366838"/>
                <a:gridCol w="1708150"/>
                <a:gridCol w="681037"/>
              </a:tblGrid>
              <a:tr h="340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Electrophile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Catalyseur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CTP (mol%)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T (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°C)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ee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(%)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Rendement (%)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n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BnBr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(3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éq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CNBnHCD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54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± 6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48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± 7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BnBr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(3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éq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NapMe</a:t>
                      </a:r>
                      <a:r>
                        <a:rPr kumimoji="0" lang="fr-BE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(HCD)</a:t>
                      </a:r>
                      <a:r>
                        <a:rPr kumimoji="0" lang="fr-BE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</a:t>
                      </a:r>
                      <a:endParaRPr kumimoji="0" lang="fr-BE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58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± 7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58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± 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BnBr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(3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éq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TFBnHCD</a:t>
                      </a:r>
                      <a:endParaRPr kumimoji="0" lang="fr-BE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70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± 4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63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± 6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3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BnBr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(3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éq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Ooi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81 ± 2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75 ± 4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1012698" y="6269250"/>
            <a:ext cx="68537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000" dirty="0">
                <a:latin typeface="Franklin Gothic Demi Cond" pitchFamily="34" charset="0"/>
                <a:sym typeface="Wingdings" pitchFamily="2" charset="2"/>
              </a:rPr>
              <a:t> </a:t>
            </a:r>
            <a:r>
              <a:rPr lang="fr-BE" sz="2000" dirty="0" smtClean="0">
                <a:latin typeface="Franklin Gothic Demi Cond" pitchFamily="34" charset="0"/>
              </a:rPr>
              <a:t>Le CTP de </a:t>
            </a:r>
            <a:r>
              <a:rPr lang="fr-BE" sz="2000" dirty="0" err="1" smtClean="0">
                <a:latin typeface="Franklin Gothic Demi Cond" pitchFamily="34" charset="0"/>
              </a:rPr>
              <a:t>Ooi</a:t>
            </a:r>
            <a:r>
              <a:rPr lang="fr-BE" sz="2000" dirty="0" smtClean="0">
                <a:latin typeface="Franklin Gothic Demi Cond" pitchFamily="34" charset="0"/>
              </a:rPr>
              <a:t> et </a:t>
            </a:r>
            <a:r>
              <a:rPr lang="fr-BE" sz="2000" dirty="0" err="1" smtClean="0">
                <a:latin typeface="Franklin Gothic Demi Cond" pitchFamily="34" charset="0"/>
              </a:rPr>
              <a:t>Maruoka</a:t>
            </a:r>
            <a:r>
              <a:rPr lang="fr-BE" sz="2000" dirty="0" smtClean="0">
                <a:latin typeface="Franklin Gothic Demi Cond" pitchFamily="34" charset="0"/>
              </a:rPr>
              <a:t> donne les </a:t>
            </a:r>
            <a:r>
              <a:rPr lang="fr-BE" sz="2000" dirty="0" err="1" smtClean="0">
                <a:latin typeface="Franklin Gothic Demi Cond" pitchFamily="34" charset="0"/>
              </a:rPr>
              <a:t>ee</a:t>
            </a:r>
            <a:r>
              <a:rPr lang="fr-BE" sz="2000" dirty="0" smtClean="0">
                <a:latin typeface="Franklin Gothic Demi Cond" pitchFamily="34" charset="0"/>
              </a:rPr>
              <a:t> </a:t>
            </a:r>
            <a:r>
              <a:rPr lang="fr-BE" sz="2000" dirty="0">
                <a:latin typeface="Franklin Gothic Demi Cond" pitchFamily="34" charset="0"/>
              </a:rPr>
              <a:t>et </a:t>
            </a:r>
            <a:r>
              <a:rPr lang="fr-BE" sz="2000" dirty="0" smtClean="0">
                <a:latin typeface="Franklin Gothic Demi Cond" pitchFamily="34" charset="0"/>
              </a:rPr>
              <a:t>rendements </a:t>
            </a:r>
            <a:r>
              <a:rPr lang="fr-BE" sz="2000" dirty="0">
                <a:latin typeface="Franklin Gothic Demi Cond" pitchFamily="34" charset="0"/>
              </a:rPr>
              <a:t>les + </a:t>
            </a:r>
            <a:r>
              <a:rPr lang="fr-BE" sz="2000" dirty="0" smtClean="0">
                <a:latin typeface="Franklin Gothic Demi Cond" pitchFamily="34" charset="0"/>
              </a:rPr>
              <a:t>élevés</a:t>
            </a:r>
            <a:endParaRPr lang="fr-BE" sz="2000" dirty="0">
              <a:latin typeface="Franklin Gothic Demi Con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4554"/>
            <a:ext cx="5474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3.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alkylées</a:t>
            </a:r>
            <a:r>
              <a:rPr lang="fr-BE" sz="2000" dirty="0">
                <a:latin typeface="+mj-lt"/>
              </a:rPr>
              <a:t> protégées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389448"/>
            <a:ext cx="9036496" cy="8793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/>
              <a:t>Alkylation </a:t>
            </a:r>
            <a:r>
              <a:rPr lang="fr-BE" sz="2400" dirty="0" err="1" smtClean="0"/>
              <a:t>énantiosélective</a:t>
            </a:r>
            <a:r>
              <a:rPr lang="fr-BE" sz="2400" dirty="0" smtClean="0"/>
              <a:t> de </a:t>
            </a:r>
            <a:r>
              <a:rPr lang="fr-BE" sz="2400" dirty="0"/>
              <a:t>la </a:t>
            </a:r>
            <a:r>
              <a:rPr lang="fr-BE" sz="2400" dirty="0" smtClean="0"/>
              <a:t>2-phényloxazoline par </a:t>
            </a:r>
            <a:r>
              <a:rPr lang="fr-BE" sz="2400" dirty="0" err="1" smtClean="0"/>
              <a:t>BnBr</a:t>
            </a:r>
            <a:r>
              <a:rPr lang="fr-BE" sz="2400" dirty="0" smtClean="0"/>
              <a:t> : variation du catalyseur par transfert de phase (CTP)</a:t>
            </a:r>
            <a:endParaRPr lang="fr-BE" sz="24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496715"/>
              </p:ext>
            </p:extLst>
          </p:nvPr>
        </p:nvGraphicFramePr>
        <p:xfrm>
          <a:off x="179388" y="3429000"/>
          <a:ext cx="8586787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CS ChemDraw Drawing" r:id="rId4" imgW="6570984" imgH="2093580" progId="ChemDraw.Document.6.0">
                  <p:embed/>
                </p:oleObj>
              </mc:Choice>
              <mc:Fallback>
                <p:oleObj name="CS ChemDraw Drawing" r:id="rId4" imgW="6570984" imgH="2093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388" y="3429000"/>
                        <a:ext cx="8586787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491880" y="3224473"/>
            <a:ext cx="33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Solvant : </a:t>
            </a:r>
            <a:r>
              <a:rPr lang="fr-BE" dirty="0">
                <a:latin typeface="Franklin Gothic Demi Cond" pitchFamily="34" charset="0"/>
              </a:rPr>
              <a:t>toluène -</a:t>
            </a:r>
            <a:r>
              <a:rPr lang="fr-BE" dirty="0" smtClean="0">
                <a:latin typeface="Franklin Gothic Demi Cond" pitchFamily="34" charset="0"/>
              </a:rPr>
              <a:t> base : KOH </a:t>
            </a:r>
            <a:r>
              <a:rPr lang="fr-BE" dirty="0">
                <a:latin typeface="Franklin Gothic Demi Cond" pitchFamily="34" charset="0"/>
              </a:rPr>
              <a:t>(5 </a:t>
            </a:r>
            <a:r>
              <a:rPr lang="fr-BE" dirty="0" err="1">
                <a:latin typeface="Franklin Gothic Demi Cond" pitchFamily="34" charset="0"/>
              </a:rPr>
              <a:t>éq</a:t>
            </a:r>
            <a:r>
              <a:rPr lang="fr-BE" dirty="0" smtClean="0">
                <a:latin typeface="Franklin Gothic Demi Cond" pitchFamily="34" charset="0"/>
              </a:rPr>
              <a:t>) 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>
                <a:solidFill>
                  <a:srgbClr val="FFC000"/>
                </a:solidFill>
                <a:latin typeface="Franklin Gothic Demi Cond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</a:t>
            </a:r>
            <a:r>
              <a:rPr lang="en-GB" dirty="0" err="1" smtClean="0">
                <a:latin typeface="Franklin Gothic Demi Cond" pitchFamily="34" charset="0"/>
              </a:rPr>
              <a:t>stéréosélective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en solution </a:t>
            </a:r>
            <a:r>
              <a:rPr lang="en-GB" dirty="0" err="1" smtClean="0">
                <a:latin typeface="Franklin Gothic Demi Cond" pitchFamily="34" charset="0"/>
              </a:rPr>
              <a:t>aqueuse</a:t>
            </a:r>
            <a:endParaRPr lang="en-GB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α-</a:t>
            </a:r>
            <a:r>
              <a:rPr lang="en-GB" dirty="0" err="1" smtClean="0">
                <a:latin typeface="Franklin Gothic Demi Cond" pitchFamily="34" charset="0"/>
              </a:rPr>
              <a:t>alkylées</a:t>
            </a:r>
            <a:r>
              <a:rPr lang="en-GB" dirty="0" smtClean="0">
                <a:latin typeface="Franklin Gothic Demi Cond" pitchFamily="34" charset="0"/>
              </a:rPr>
              <a:t> protégées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Franklin Gothic Demi Cond" pitchFamily="34" charset="0"/>
              </a:rPr>
              <a:t>Synthèse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énantiosélective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                 α-</a:t>
            </a:r>
            <a:r>
              <a:rPr lang="en-GB" dirty="0" err="1" smtClean="0">
                <a:latin typeface="Franklin Gothic Demi Cond" pitchFamily="34" charset="0"/>
              </a:rPr>
              <a:t>benzylées</a:t>
            </a:r>
            <a:r>
              <a:rPr lang="en-US" dirty="0" smtClean="0">
                <a:latin typeface="Franklin Gothic Demi Cond" pitchFamily="34" charset="0"/>
              </a:rPr>
              <a:t> et </a:t>
            </a:r>
            <a:r>
              <a:rPr lang="en-US" dirty="0" err="1" smtClean="0">
                <a:latin typeface="Franklin Gothic Demi Cond" pitchFamily="34" charset="0"/>
              </a:rPr>
              <a:t>tripeptides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apparentés</a:t>
            </a:r>
            <a:endParaRPr lang="en-US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Conclusion </a:t>
            </a:r>
            <a:r>
              <a:rPr lang="en-US" dirty="0" err="1" smtClean="0">
                <a:latin typeface="Franklin Gothic Demi Cond" pitchFamily="34" charset="0"/>
              </a:rPr>
              <a:t>générale</a:t>
            </a:r>
            <a:r>
              <a:rPr lang="en-US" dirty="0" smtClean="0">
                <a:latin typeface="Franklin Gothic Demi Cond" pitchFamily="34" charset="0"/>
              </a:rPr>
              <a:t> et perspectives 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53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907" name="Group 29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42301576"/>
              </p:ext>
            </p:extLst>
          </p:nvPr>
        </p:nvGraphicFramePr>
        <p:xfrm>
          <a:off x="125412" y="1196752"/>
          <a:ext cx="8893175" cy="2891472"/>
        </p:xfrm>
        <a:graphic>
          <a:graphicData uri="http://schemas.openxmlformats.org/drawingml/2006/table">
            <a:tbl>
              <a:tblPr/>
              <a:tblGrid>
                <a:gridCol w="1863725"/>
                <a:gridCol w="2052638"/>
                <a:gridCol w="885825"/>
                <a:gridCol w="1804640"/>
                <a:gridCol w="1517997"/>
                <a:gridCol w="768350"/>
              </a:tblGrid>
              <a:tr h="36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Electrophile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CTP de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Ooi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mol%)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 (°C)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ee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(%)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Rendement (%)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BnBr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(5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éq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97 ± 1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85 ± 3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36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BnBr (3 éq.)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2.5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-5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77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± 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75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± 3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BnBr (3 éq.)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-5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85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± 3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77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±5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BnBr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(1,5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éq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90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82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BnBr (1,5 éq.)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92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81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BnBr (1,5 éq.)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-5</a:t>
                      </a:r>
                      <a:endParaRPr kumimoji="0" lang="fr-B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94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80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BnBr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(1,5 </a:t>
                      </a:r>
                      <a:r>
                        <a:rPr kumimoji="0" lang="fr-B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éq</a:t>
                      </a:r>
                      <a:r>
                        <a:rPr kumimoji="0" lang="fr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.)</a:t>
                      </a:r>
                      <a:endParaRPr kumimoji="0" lang="fr-B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-10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97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84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1908" name="Text Box 292"/>
          <p:cNvSpPr txBox="1">
            <a:spLocks noChangeArrowheads="1"/>
          </p:cNvSpPr>
          <p:nvPr/>
        </p:nvSpPr>
        <p:spPr bwMode="auto">
          <a:xfrm>
            <a:off x="179512" y="6402814"/>
            <a:ext cx="3655935" cy="338554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fr-FR" sz="1600" dirty="0" err="1">
                <a:latin typeface="Franklin Gothic Demi Cond" pitchFamily="34" charset="0"/>
              </a:rPr>
              <a:t>Angew</a:t>
            </a:r>
            <a:r>
              <a:rPr lang="fr-FR" sz="1600" dirty="0">
                <a:latin typeface="Franklin Gothic Demi Cond" pitchFamily="34" charset="0"/>
              </a:rPr>
              <a:t>. </a:t>
            </a:r>
            <a:r>
              <a:rPr lang="fr-FR" sz="1600" dirty="0" err="1">
                <a:latin typeface="Franklin Gothic Demi Cond" pitchFamily="34" charset="0"/>
              </a:rPr>
              <a:t>Chem</a:t>
            </a:r>
            <a:r>
              <a:rPr lang="fr-FR" sz="1600" dirty="0">
                <a:latin typeface="Franklin Gothic Demi Cond" pitchFamily="34" charset="0"/>
              </a:rPr>
              <a:t>. Int. Ed. 2004, 43, </a:t>
            </a:r>
            <a:r>
              <a:rPr lang="fr-FR" sz="1600" dirty="0" smtClean="0">
                <a:latin typeface="Franklin Gothic Demi Cond" pitchFamily="34" charset="0"/>
              </a:rPr>
              <a:t>2382–2385</a:t>
            </a:r>
            <a:endParaRPr lang="fr-FR" sz="1600" dirty="0">
              <a:latin typeface="Franklin Gothic Demi Con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554"/>
            <a:ext cx="5474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3.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alkylées</a:t>
            </a:r>
            <a:r>
              <a:rPr lang="fr-BE" sz="2000" dirty="0">
                <a:latin typeface="+mj-lt"/>
              </a:rPr>
              <a:t> protégées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23528" y="38944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Alkylation </a:t>
            </a:r>
            <a:r>
              <a:rPr lang="fr-BE" dirty="0" err="1" smtClean="0"/>
              <a:t>énantiosélective</a:t>
            </a:r>
            <a:r>
              <a:rPr lang="fr-BE" dirty="0" smtClean="0"/>
              <a:t> de </a:t>
            </a:r>
            <a:r>
              <a:rPr lang="fr-BE" dirty="0"/>
              <a:t>la </a:t>
            </a:r>
            <a:r>
              <a:rPr lang="fr-BE" dirty="0" smtClean="0"/>
              <a:t>2-phényloxazoline par </a:t>
            </a:r>
            <a:r>
              <a:rPr lang="fr-BE" dirty="0" err="1" smtClean="0"/>
              <a:t>BnBr</a:t>
            </a:r>
            <a:r>
              <a:rPr lang="fr-BE" dirty="0" smtClean="0"/>
              <a:t> : variation des conditions réactionnelles</a:t>
            </a:r>
            <a:endParaRPr lang="fr-BE" dirty="0"/>
          </a:p>
        </p:txBody>
      </p:sp>
      <p:sp>
        <p:nvSpPr>
          <p:cNvPr id="13" name="Rectangle 12"/>
          <p:cNvSpPr/>
          <p:nvPr/>
        </p:nvSpPr>
        <p:spPr>
          <a:xfrm>
            <a:off x="323528" y="4221088"/>
            <a:ext cx="2160240" cy="1728192"/>
          </a:xfrm>
          <a:prstGeom prst="rect">
            <a:avLst/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64045"/>
              </p:ext>
            </p:extLst>
          </p:nvPr>
        </p:nvGraphicFramePr>
        <p:xfrm>
          <a:off x="7052567" y="4274535"/>
          <a:ext cx="18399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" name="CS ChemDraw Drawing" r:id="rId4" imgW="1840686" imgH="2093580" progId="ChemDraw.Document.6.0">
                  <p:embed/>
                </p:oleObj>
              </mc:Choice>
              <mc:Fallback>
                <p:oleObj name="CS ChemDraw Drawing" r:id="rId4" imgW="1840686" imgH="2093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2567" y="4274535"/>
                        <a:ext cx="1839913" cy="209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452434"/>
              </p:ext>
            </p:extLst>
          </p:nvPr>
        </p:nvGraphicFramePr>
        <p:xfrm>
          <a:off x="351859" y="4207789"/>
          <a:ext cx="6524397" cy="202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" name="CS ChemDraw Drawing" r:id="rId6" imgW="3184762" imgH="990116" progId="ChemDraw.Document.6.0">
                  <p:embed/>
                </p:oleObj>
              </mc:Choice>
              <mc:Fallback>
                <p:oleObj name="CS ChemDraw Drawing" r:id="rId6" imgW="3184762" imgH="9901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859" y="4207789"/>
                        <a:ext cx="6524397" cy="2029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05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68922"/>
              </p:ext>
            </p:extLst>
          </p:nvPr>
        </p:nvGraphicFramePr>
        <p:xfrm>
          <a:off x="179388" y="1058863"/>
          <a:ext cx="8893175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" name="CS ChemDraw Drawing" r:id="rId3" imgW="4631106" imgH="1500561" progId="ChemDraw.Document.6.0">
                  <p:embed/>
                </p:oleObj>
              </mc:Choice>
              <mc:Fallback>
                <p:oleObj name="CS ChemDraw Drawing" r:id="rId3" imgW="4631106" imgH="15005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058863"/>
                        <a:ext cx="8893175" cy="288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7504" y="1052736"/>
            <a:ext cx="1656184" cy="24003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79512" y="4554"/>
            <a:ext cx="5474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3. Synthèse de </a:t>
            </a:r>
            <a:r>
              <a:rPr lang="fr-BE" sz="2000" dirty="0" err="1" smtClean="0">
                <a:latin typeface="+mj-lt"/>
              </a:rPr>
              <a:t>lanthionines</a:t>
            </a:r>
            <a:r>
              <a:rPr lang="fr-BE" sz="2000" dirty="0" smtClean="0">
                <a:latin typeface="+mj-lt"/>
              </a:rPr>
              <a:t> α-</a:t>
            </a:r>
            <a:r>
              <a:rPr lang="fr-BE" sz="2000" dirty="0" err="1" smtClean="0">
                <a:latin typeface="+mj-lt"/>
              </a:rPr>
              <a:t>alkylées</a:t>
            </a:r>
            <a:r>
              <a:rPr lang="fr-BE" sz="2000" dirty="0" smtClean="0">
                <a:latin typeface="+mj-lt"/>
              </a:rPr>
              <a:t> protégées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9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 smtClean="0"/>
              <a:t>Synthèse de cinq </a:t>
            </a:r>
            <a:r>
              <a:rPr lang="fr-BE" sz="3200" dirty="0" err="1" smtClean="0"/>
              <a:t>lanthionines</a:t>
            </a:r>
            <a:r>
              <a:rPr lang="fr-BE" sz="3200" dirty="0" smtClean="0"/>
              <a:t> protégées</a:t>
            </a:r>
            <a:endParaRPr lang="fr-BE" sz="3200" dirty="0"/>
          </a:p>
        </p:txBody>
      </p:sp>
      <p:sp>
        <p:nvSpPr>
          <p:cNvPr id="19" name="Rectangle 18"/>
          <p:cNvSpPr/>
          <p:nvPr/>
        </p:nvSpPr>
        <p:spPr>
          <a:xfrm>
            <a:off x="2025842" y="1516683"/>
            <a:ext cx="360040" cy="3532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2915816" y="2778505"/>
            <a:ext cx="2016224" cy="120028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653896" y="3585210"/>
            <a:ext cx="33412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BE" sz="2000" dirty="0" smtClean="0">
                <a:latin typeface="Franklin Gothic Demi Cond" pitchFamily="34" charset="0"/>
              </a:rPr>
              <a:t>Rendements : 90-99%</a:t>
            </a:r>
          </a:p>
          <a:p>
            <a:pPr algn="ctr"/>
            <a:r>
              <a:rPr lang="fr-BE" sz="2000" dirty="0" smtClean="0">
                <a:latin typeface="Franklin Gothic Demi Cond" pitchFamily="34" charset="0"/>
              </a:rPr>
              <a:t>100-500 milligrammes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7473" y="3573016"/>
            <a:ext cx="2555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BE" sz="2000" dirty="0" smtClean="0">
                <a:latin typeface="Franklin Gothic Demi Cond" pitchFamily="34" charset="0"/>
              </a:rPr>
              <a:t>S</a:t>
            </a:r>
            <a:r>
              <a:rPr lang="fr-BE" sz="2000" baseline="-25000" dirty="0" smtClean="0">
                <a:latin typeface="Franklin Gothic Demi Cond" pitchFamily="34" charset="0"/>
              </a:rPr>
              <a:t>N</a:t>
            </a:r>
            <a:r>
              <a:rPr lang="fr-BE" sz="2000" dirty="0" smtClean="0">
                <a:latin typeface="Franklin Gothic Demi Cond" pitchFamily="34" charset="0"/>
              </a:rPr>
              <a:t>2 sur carbone encombré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47236" y="4382663"/>
            <a:ext cx="3067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BE" sz="2000" dirty="0" smtClean="0">
                <a:latin typeface="Franklin Gothic Demi Cond" pitchFamily="34" charset="0"/>
              </a:rPr>
              <a:t>Hydrogénation du </a:t>
            </a:r>
            <a:r>
              <a:rPr lang="fr-BE" sz="2000" i="1" dirty="0" smtClean="0">
                <a:latin typeface="Franklin Gothic Demi Cond" pitchFamily="34" charset="0"/>
              </a:rPr>
              <a:t>N </a:t>
            </a:r>
            <a:r>
              <a:rPr lang="fr-BE" sz="2000" dirty="0" smtClean="0">
                <a:latin typeface="Franklin Gothic Demi Cond" pitchFamily="34" charset="0"/>
              </a:rPr>
              <a:t>–benzyle :</a:t>
            </a:r>
            <a:endParaRPr lang="fr-FR" sz="2000" dirty="0">
              <a:latin typeface="Franklin Gothic Demi Cond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697912"/>
              </p:ext>
            </p:extLst>
          </p:nvPr>
        </p:nvGraphicFramePr>
        <p:xfrm>
          <a:off x="485775" y="4797425"/>
          <a:ext cx="8047038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" name="CS ChemDraw Drawing" r:id="rId5" imgW="3957333" imgH="988767" progId="ChemDraw.Document.6.0">
                  <p:embed/>
                </p:oleObj>
              </mc:Choice>
              <mc:Fallback>
                <p:oleObj name="CS ChemDraw Drawing" r:id="rId5" imgW="3957333" imgH="9887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775" y="4797425"/>
                        <a:ext cx="8047038" cy="20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17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54"/>
            <a:ext cx="5474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>
                <a:latin typeface="+mj-lt"/>
              </a:rPr>
              <a:t>3. 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alkylées</a:t>
            </a:r>
            <a:r>
              <a:rPr lang="fr-BE" sz="2000" dirty="0">
                <a:latin typeface="+mj-lt"/>
              </a:rPr>
              <a:t> protégées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576064"/>
          </a:xfrm>
        </p:spPr>
        <p:txBody>
          <a:bodyPr>
            <a:noAutofit/>
          </a:bodyPr>
          <a:lstStyle/>
          <a:p>
            <a:r>
              <a:rPr lang="fr-BE" sz="3600" dirty="0" smtClean="0"/>
              <a:t>Conclusion</a:t>
            </a:r>
            <a:endParaRPr lang="fr-BE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526009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Nouvelle synthèse de </a:t>
            </a:r>
            <a:r>
              <a:rPr lang="fr-BE" sz="2800" dirty="0" err="1" smtClean="0">
                <a:latin typeface="Franklin Gothic Demi Cond" pitchFamily="34" charset="0"/>
              </a:rPr>
              <a:t>lanthionines</a:t>
            </a:r>
            <a:r>
              <a:rPr lang="fr-BE" sz="2800" dirty="0" smtClean="0">
                <a:latin typeface="Franklin Gothic Demi Cond" pitchFamily="34" charset="0"/>
              </a:rPr>
              <a:t> </a:t>
            </a:r>
            <a:r>
              <a:rPr lang="el-GR" sz="2800" dirty="0" smtClean="0">
                <a:latin typeface="Franklin Gothic Demi Cond" pitchFamily="34" charset="0"/>
              </a:rPr>
              <a:t>α</a:t>
            </a:r>
            <a:r>
              <a:rPr lang="fr-BE" sz="2800" dirty="0" smtClean="0">
                <a:latin typeface="Franklin Gothic Demi Cond" pitchFamily="34" charset="0"/>
              </a:rPr>
              <a:t>-</a:t>
            </a:r>
            <a:r>
              <a:rPr lang="fr-BE" sz="2800" dirty="0" err="1" smtClean="0">
                <a:latin typeface="Franklin Gothic Demi Cond" pitchFamily="34" charset="0"/>
              </a:rPr>
              <a:t>alkylées</a:t>
            </a:r>
            <a:r>
              <a:rPr lang="fr-BE" sz="2800" dirty="0" smtClean="0">
                <a:latin typeface="Franklin Gothic Demi Cond" pitchFamily="34" charset="0"/>
              </a:rPr>
              <a:t> protégées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Nouvelle synthèse du précurseur </a:t>
            </a:r>
            <a:r>
              <a:rPr lang="fr-BE" sz="2800" dirty="0" err="1" smtClean="0">
                <a:latin typeface="Franklin Gothic Demi Cond" pitchFamily="34" charset="0"/>
              </a:rPr>
              <a:t>oxazolinique</a:t>
            </a:r>
            <a:endParaRPr lang="fr-BE" sz="2800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Hydrogénation d’un </a:t>
            </a:r>
            <a:r>
              <a:rPr lang="fr-BE" sz="2800" i="1" dirty="0" smtClean="0">
                <a:latin typeface="Franklin Gothic Demi Cond" pitchFamily="34" charset="0"/>
              </a:rPr>
              <a:t>N </a:t>
            </a:r>
            <a:r>
              <a:rPr lang="fr-BE" sz="2800" dirty="0" smtClean="0">
                <a:latin typeface="Franklin Gothic Demi Cond" pitchFamily="34" charset="0"/>
              </a:rPr>
              <a:t>-benzyle sur un composé soufré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Excellents </a:t>
            </a:r>
            <a:r>
              <a:rPr lang="fr-BE" sz="2800" dirty="0">
                <a:latin typeface="Franklin Gothic Demi Cond" pitchFamily="34" charset="0"/>
              </a:rPr>
              <a:t>(&gt; 97</a:t>
            </a:r>
            <a:r>
              <a:rPr lang="fr-BE" sz="2800" dirty="0" smtClean="0">
                <a:latin typeface="Franklin Gothic Demi Cond" pitchFamily="34" charset="0"/>
              </a:rPr>
              <a:t>%) excès </a:t>
            </a:r>
            <a:r>
              <a:rPr lang="fr-BE" sz="2800" dirty="0" err="1" smtClean="0">
                <a:latin typeface="Franklin Gothic Demi Cond" pitchFamily="34" charset="0"/>
              </a:rPr>
              <a:t>énantiomériques</a:t>
            </a:r>
            <a:r>
              <a:rPr lang="fr-BE" sz="2800" dirty="0" smtClean="0">
                <a:latin typeface="Franklin Gothic Demi Cond" pitchFamily="34" charset="0"/>
              </a:rPr>
              <a:t> avec seulement 1.5 </a:t>
            </a:r>
            <a:r>
              <a:rPr lang="fr-BE" sz="2800" dirty="0" err="1" smtClean="0">
                <a:latin typeface="Franklin Gothic Demi Cond" pitchFamily="34" charset="0"/>
              </a:rPr>
              <a:t>éq</a:t>
            </a:r>
            <a:r>
              <a:rPr lang="fr-BE" sz="2800" dirty="0" smtClean="0">
                <a:latin typeface="Franklin Gothic Demi Cond" pitchFamily="34" charset="0"/>
              </a:rPr>
              <a:t> d’électrophile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800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BE" sz="2800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latin typeface="Franklin Gothic Demi Cond" pitchFamily="34" charset="0"/>
              </a:rPr>
              <a:t>L’ article « </a:t>
            </a:r>
            <a:r>
              <a:rPr lang="en-US" sz="2400" dirty="0">
                <a:latin typeface="Franklin Gothic Demi Cond" pitchFamily="34" charset="0"/>
              </a:rPr>
              <a:t>Synthesis of protected α-alkyl </a:t>
            </a:r>
            <a:r>
              <a:rPr lang="en-US" sz="2400" dirty="0" err="1">
                <a:latin typeface="Franklin Gothic Demi Cond" pitchFamily="34" charset="0"/>
              </a:rPr>
              <a:t>lanthionine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smtClean="0">
                <a:latin typeface="Franklin Gothic Demi Cond" pitchFamily="34" charset="0"/>
              </a:rPr>
              <a:t>derivatives</a:t>
            </a:r>
            <a:r>
              <a:rPr lang="fr-BE" sz="2400" dirty="0" smtClean="0">
                <a:latin typeface="Franklin Gothic Demi Cond" pitchFamily="34" charset="0"/>
              </a:rPr>
              <a:t> » </a:t>
            </a:r>
            <a:r>
              <a:rPr lang="en-US" sz="2400" dirty="0">
                <a:latin typeface="Franklin Gothic Demi Cond" pitchFamily="34" charset="0"/>
              </a:rPr>
              <a:t>a </a:t>
            </a:r>
            <a:r>
              <a:rPr lang="en-US" sz="2400" dirty="0" err="1">
                <a:latin typeface="Franklin Gothic Demi Cond" pitchFamily="34" charset="0"/>
              </a:rPr>
              <a:t>été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fr-BE" sz="2400" dirty="0">
                <a:latin typeface="Franklin Gothic Demi Cond" pitchFamily="34" charset="0"/>
              </a:rPr>
              <a:t>publié dans </a:t>
            </a:r>
            <a:r>
              <a:rPr lang="fr-BE" sz="2400" i="1" dirty="0" err="1">
                <a:latin typeface="Franklin Gothic Demi Cond" pitchFamily="34" charset="0"/>
              </a:rPr>
              <a:t>Tetrahedron</a:t>
            </a:r>
            <a:r>
              <a:rPr lang="fr-BE" sz="2400" dirty="0">
                <a:latin typeface="Franklin Gothic Demi Cond" pitchFamily="34" charset="0"/>
              </a:rPr>
              <a:t>  </a:t>
            </a:r>
            <a:r>
              <a:rPr lang="fr-BE" sz="2400" b="1" dirty="0">
                <a:latin typeface="Franklin Gothic Demi Cond" pitchFamily="34" charset="0"/>
              </a:rPr>
              <a:t>2014</a:t>
            </a:r>
            <a:r>
              <a:rPr lang="fr-BE" sz="2400" dirty="0">
                <a:latin typeface="Franklin Gothic Demi Cond" pitchFamily="34" charset="0"/>
              </a:rPr>
              <a:t>, </a:t>
            </a:r>
            <a:r>
              <a:rPr lang="fr-BE" sz="2400" i="1" dirty="0">
                <a:latin typeface="Franklin Gothic Demi Cond" pitchFamily="34" charset="0"/>
              </a:rPr>
              <a:t>70</a:t>
            </a:r>
            <a:r>
              <a:rPr lang="fr-BE" sz="2400" dirty="0">
                <a:latin typeface="Franklin Gothic Demi Cond" pitchFamily="34" charset="0"/>
              </a:rPr>
              <a:t>, 4526-4533</a:t>
            </a:r>
            <a:endParaRPr lang="fr-BE" sz="2800" dirty="0" smtClean="0">
              <a:latin typeface="Franklin Gothic Demi Cond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78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Franklin Gothic Demi Cond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</a:t>
            </a:r>
            <a:r>
              <a:rPr lang="en-GB" dirty="0" err="1" smtClean="0">
                <a:latin typeface="Franklin Gothic Demi Cond" pitchFamily="34" charset="0"/>
              </a:rPr>
              <a:t>stéréosélective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en solution </a:t>
            </a:r>
            <a:r>
              <a:rPr lang="en-GB" dirty="0" err="1" smtClean="0">
                <a:latin typeface="Franklin Gothic Demi Cond" pitchFamily="34" charset="0"/>
              </a:rPr>
              <a:t>aqueuse</a:t>
            </a:r>
            <a:endParaRPr lang="en-GB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α-</a:t>
            </a:r>
            <a:r>
              <a:rPr lang="en-GB" dirty="0" err="1" smtClean="0">
                <a:latin typeface="Franklin Gothic Demi Cond" pitchFamily="34" charset="0"/>
              </a:rPr>
              <a:t>alkylées</a:t>
            </a:r>
            <a:r>
              <a:rPr lang="en-GB" dirty="0" smtClean="0">
                <a:latin typeface="Franklin Gothic Demi Cond" pitchFamily="34" charset="0"/>
              </a:rPr>
              <a:t> protégées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C000"/>
                </a:solidFill>
                <a:latin typeface="Franklin Gothic Demi Cond" pitchFamily="34" charset="0"/>
              </a:rPr>
              <a:t>Synthèse</a:t>
            </a:r>
            <a:r>
              <a:rPr lang="en-US" dirty="0" smtClean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Franklin Gothic Demi Cond" pitchFamily="34" charset="0"/>
              </a:rPr>
              <a:t>énantiosélective</a:t>
            </a:r>
            <a:r>
              <a:rPr lang="en-US" dirty="0" smtClean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GB" dirty="0" smtClean="0">
                <a:solidFill>
                  <a:srgbClr val="FFC000"/>
                </a:solidFill>
                <a:latin typeface="Franklin Gothic Demi Cond" pitchFamily="34" charset="0"/>
              </a:rPr>
              <a:t>de </a:t>
            </a: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lanthionines</a:t>
            </a:r>
            <a:r>
              <a:rPr lang="en-GB" dirty="0" smtClean="0">
                <a:solidFill>
                  <a:srgbClr val="FFC000"/>
                </a:solidFill>
                <a:latin typeface="Franklin Gothic Demi Cond" pitchFamily="34" charset="0"/>
              </a:rPr>
              <a:t>                  α-</a:t>
            </a: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benzylées</a:t>
            </a:r>
            <a:r>
              <a:rPr lang="en-US" dirty="0" smtClean="0">
                <a:solidFill>
                  <a:srgbClr val="FFC000"/>
                </a:solidFill>
                <a:latin typeface="Franklin Gothic Demi Cond" pitchFamily="34" charset="0"/>
              </a:rPr>
              <a:t> et </a:t>
            </a:r>
            <a:r>
              <a:rPr lang="en-US" dirty="0" err="1" smtClean="0">
                <a:solidFill>
                  <a:srgbClr val="FFC000"/>
                </a:solidFill>
                <a:latin typeface="Franklin Gothic Demi Cond" pitchFamily="34" charset="0"/>
              </a:rPr>
              <a:t>tripeptides</a:t>
            </a:r>
            <a:r>
              <a:rPr lang="en-US" dirty="0" smtClean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Franklin Gothic Demi Cond" pitchFamily="34" charset="0"/>
              </a:rPr>
              <a:t>apparentés</a:t>
            </a:r>
            <a:endParaRPr lang="en-US" dirty="0" smtClean="0">
              <a:solidFill>
                <a:srgbClr val="FFC000"/>
              </a:solidFill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Conclusion </a:t>
            </a:r>
            <a:r>
              <a:rPr lang="en-US" dirty="0" err="1" smtClean="0">
                <a:latin typeface="Franklin Gothic Demi Cond" pitchFamily="34" charset="0"/>
              </a:rPr>
              <a:t>générale</a:t>
            </a:r>
            <a:r>
              <a:rPr lang="en-US" dirty="0" smtClean="0">
                <a:latin typeface="Franklin Gothic Demi Cond" pitchFamily="34" charset="0"/>
              </a:rPr>
              <a:t> et perspectives 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90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124385"/>
              </p:ext>
            </p:extLst>
          </p:nvPr>
        </p:nvGraphicFramePr>
        <p:xfrm>
          <a:off x="287338" y="1772816"/>
          <a:ext cx="8532812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6" name="CS ChemDraw Drawing" r:id="rId3" imgW="3715196" imgH="1142629" progId="ChemDraw.Document.6.0">
                  <p:embed/>
                </p:oleObj>
              </mc:Choice>
              <mc:Fallback>
                <p:oleObj name="CS ChemDraw Drawing" r:id="rId3" imgW="3715196" imgH="11426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338" y="1772816"/>
                        <a:ext cx="8532812" cy="262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20264" y="4859868"/>
            <a:ext cx="335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Introduction </a:t>
            </a:r>
            <a:r>
              <a:rPr lang="fr-BE" i="1" dirty="0" smtClean="0">
                <a:latin typeface="Franklin Gothic Demi Cond" pitchFamily="34" charset="0"/>
              </a:rPr>
              <a:t>via</a:t>
            </a:r>
            <a:r>
              <a:rPr lang="fr-BE" dirty="0" smtClean="0">
                <a:latin typeface="Franklin Gothic Demi Cond" pitchFamily="34" charset="0"/>
              </a:rPr>
              <a:t>  la voie de recyclage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Synthèse </a:t>
            </a:r>
            <a:r>
              <a:rPr lang="fr-BE" sz="2000" dirty="0">
                <a:latin typeface="+mj-lt"/>
              </a:rPr>
              <a:t>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10362" y="19776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Généralités</a:t>
            </a:r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301520" y="4834646"/>
            <a:ext cx="321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latin typeface="Franklin Gothic Demi Cond" pitchFamily="34" charset="0"/>
              </a:rPr>
              <a:t>Bn</a:t>
            </a:r>
            <a:r>
              <a:rPr lang="fr-BE" dirty="0" smtClean="0">
                <a:latin typeface="Franklin Gothic Demi Cond" pitchFamily="34" charset="0"/>
              </a:rPr>
              <a:t>-Lan pas introduite (2</a:t>
            </a:r>
            <a:r>
              <a:rPr lang="fr-BE" baseline="30000" dirty="0" smtClean="0">
                <a:latin typeface="Franklin Gothic Demi Cond" pitchFamily="34" charset="0"/>
              </a:rPr>
              <a:t>ème</a:t>
            </a:r>
            <a:r>
              <a:rPr lang="fr-BE" dirty="0" smtClean="0">
                <a:latin typeface="Franklin Gothic Demi Cond" pitchFamily="34" charset="0"/>
              </a:rPr>
              <a:t> partie)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9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562637"/>
              </p:ext>
            </p:extLst>
          </p:nvPr>
        </p:nvGraphicFramePr>
        <p:xfrm>
          <a:off x="539552" y="761826"/>
          <a:ext cx="8064500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Diapositive" r:id="rId4" imgW="2576958" imgH="1932317" progId="PowerPoint.Slide.12">
                  <p:embed/>
                </p:oleObj>
              </mc:Choice>
              <mc:Fallback>
                <p:oleObj name="Diapositive" r:id="rId4" imgW="2576958" imgH="1932317" progId="PowerPoint.Slide.12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61826"/>
                        <a:ext cx="8064500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Synthèse </a:t>
            </a:r>
            <a:r>
              <a:rPr lang="fr-BE" sz="2000" dirty="0">
                <a:latin typeface="+mj-lt"/>
              </a:rPr>
              <a:t>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10362" y="1809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Généralités</a:t>
            </a:r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4711460" y="5891823"/>
            <a:ext cx="3352136" cy="369332"/>
          </a:xfrm>
          <a:prstGeom prst="rect">
            <a:avLst/>
          </a:prstGeom>
          <a:ln w="57150">
            <a:solidFill>
              <a:srgbClr val="FD7403"/>
            </a:solidFill>
          </a:ln>
        </p:spPr>
        <p:txBody>
          <a:bodyPr wrap="none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Introduction </a:t>
            </a:r>
            <a:r>
              <a:rPr lang="fr-BE" i="1" dirty="0" smtClean="0">
                <a:latin typeface="Franklin Gothic Demi Cond" pitchFamily="34" charset="0"/>
              </a:rPr>
              <a:t>via </a:t>
            </a:r>
            <a:r>
              <a:rPr lang="fr-BE" dirty="0" smtClean="0">
                <a:latin typeface="Franklin Gothic Demi Cond" pitchFamily="34" charset="0"/>
              </a:rPr>
              <a:t> la voie de recyclage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20" name="Forme en L 19"/>
          <p:cNvSpPr/>
          <p:nvPr/>
        </p:nvSpPr>
        <p:spPr>
          <a:xfrm>
            <a:off x="910362" y="3284984"/>
            <a:ext cx="4597742" cy="2376264"/>
          </a:xfrm>
          <a:prstGeom prst="corner">
            <a:avLst>
              <a:gd name="adj1" fmla="val 21598"/>
              <a:gd name="adj2" fmla="val 115790"/>
            </a:avLst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35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Synthèse </a:t>
            </a:r>
            <a:r>
              <a:rPr lang="fr-BE" sz="2000" dirty="0">
                <a:latin typeface="+mj-lt"/>
              </a:rPr>
              <a:t>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0362" y="1809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 smtClean="0"/>
              <a:t>Rétrosynthèse</a:t>
            </a:r>
            <a:endParaRPr lang="fr-BE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0188"/>
              </p:ext>
            </p:extLst>
          </p:nvPr>
        </p:nvGraphicFramePr>
        <p:xfrm>
          <a:off x="757238" y="879475"/>
          <a:ext cx="741362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8" name="CS ChemDraw Drawing" r:id="rId3" imgW="3926830" imgH="3088850" progId="ChemDraw.Document.6.0">
                  <p:embed/>
                </p:oleObj>
              </mc:Choice>
              <mc:Fallback>
                <p:oleObj name="CS ChemDraw Drawing" r:id="rId3" imgW="3926830" imgH="3088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7238" y="879475"/>
                        <a:ext cx="7413625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51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Synthèse </a:t>
            </a:r>
            <a:r>
              <a:rPr lang="fr-BE" sz="2000" dirty="0">
                <a:latin typeface="+mj-lt"/>
              </a:rPr>
              <a:t>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0362" y="1809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/>
              <a:t>Synthèse du </a:t>
            </a:r>
            <a:r>
              <a:rPr lang="fr-BE" sz="3200" dirty="0" smtClean="0"/>
              <a:t>précurseur </a:t>
            </a:r>
            <a:r>
              <a:rPr lang="fr-BE" sz="3200" dirty="0" err="1" smtClean="0"/>
              <a:t>oxazolinique</a:t>
            </a:r>
            <a:endParaRPr lang="fr-BE" sz="32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26846" y="6269250"/>
            <a:ext cx="5139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000" dirty="0">
                <a:latin typeface="Arial" pitchFamily="34" charset="0"/>
              </a:rPr>
              <a:t>Rendement global : </a:t>
            </a:r>
            <a:r>
              <a:rPr lang="fr-BE" sz="2000" dirty="0" smtClean="0">
                <a:latin typeface="Arial" pitchFamily="34" charset="0"/>
              </a:rPr>
              <a:t>28% </a:t>
            </a:r>
            <a:r>
              <a:rPr lang="fr-BE" sz="2000" dirty="0">
                <a:latin typeface="Arial" pitchFamily="34" charset="0"/>
              </a:rPr>
              <a:t>en </a:t>
            </a:r>
            <a:r>
              <a:rPr lang="fr-BE" sz="2000" dirty="0" smtClean="0">
                <a:latin typeface="Arial" pitchFamily="34" charset="0"/>
              </a:rPr>
              <a:t>5 étapes (62 g)</a:t>
            </a:r>
            <a:endParaRPr lang="fr-FR" sz="2000" dirty="0">
              <a:latin typeface="Arial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272700"/>
              </p:ext>
            </p:extLst>
          </p:nvPr>
        </p:nvGraphicFramePr>
        <p:xfrm>
          <a:off x="368300" y="981075"/>
          <a:ext cx="838835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" name="CS ChemDraw Drawing" r:id="rId4" imgW="4812506" imgH="2931749" progId="ChemDraw.Document.6.0">
                  <p:embed/>
                </p:oleObj>
              </mc:Choice>
              <mc:Fallback>
                <p:oleObj name="CS ChemDraw Drawing" r:id="rId4" imgW="4812506" imgH="29317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981075"/>
                        <a:ext cx="8388350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4221088"/>
            <a:ext cx="2160240" cy="1835069"/>
          </a:xfrm>
          <a:prstGeom prst="rect">
            <a:avLst/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65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965593"/>
              </p:ext>
            </p:extLst>
          </p:nvPr>
        </p:nvGraphicFramePr>
        <p:xfrm>
          <a:off x="144016" y="656967"/>
          <a:ext cx="8820472" cy="586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7" name="CS ChemDraw Drawing" r:id="rId3" imgW="5473861" imgH="3641944" progId="ChemDraw.Document.6.0">
                  <p:embed/>
                </p:oleObj>
              </mc:Choice>
              <mc:Fallback>
                <p:oleObj name="CS ChemDraw Drawing" r:id="rId3" imgW="5473861" imgH="36419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016" y="656967"/>
                        <a:ext cx="8820472" cy="586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260648"/>
            <a:ext cx="7772400" cy="692150"/>
          </a:xfrm>
        </p:spPr>
        <p:txBody>
          <a:bodyPr>
            <a:normAutofit fontScale="90000"/>
          </a:bodyPr>
          <a:lstStyle/>
          <a:p>
            <a:r>
              <a:rPr lang="nl-BE" sz="4000" dirty="0" err="1"/>
              <a:t>Catalyseur</a:t>
            </a:r>
            <a:r>
              <a:rPr lang="nl-BE" sz="4000" dirty="0"/>
              <a:t> de </a:t>
            </a:r>
            <a:r>
              <a:rPr lang="nl-BE" sz="4000" dirty="0" err="1"/>
              <a:t>Maruoka</a:t>
            </a:r>
            <a:endParaRPr lang="fr-FR" sz="4000" dirty="0"/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042913" y="3573016"/>
            <a:ext cx="42481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dirty="0">
                <a:latin typeface="Franklin Gothic Demi Cond" pitchFamily="34" charset="0"/>
              </a:rPr>
              <a:t>En </a:t>
            </a:r>
            <a:r>
              <a:rPr lang="nl-BE" dirty="0" err="1">
                <a:latin typeface="Franklin Gothic Demi Cond" pitchFamily="34" charset="0"/>
              </a:rPr>
              <a:t>partenariat</a:t>
            </a:r>
            <a:r>
              <a:rPr lang="nl-BE" dirty="0">
                <a:latin typeface="Franklin Gothic Demi Cond" pitchFamily="34" charset="0"/>
              </a:rPr>
              <a:t> </a:t>
            </a:r>
            <a:r>
              <a:rPr lang="nl-BE" dirty="0" err="1">
                <a:latin typeface="Franklin Gothic Demi Cond" pitchFamily="34" charset="0"/>
              </a:rPr>
              <a:t>avec</a:t>
            </a:r>
            <a:r>
              <a:rPr lang="nl-BE" dirty="0">
                <a:latin typeface="Franklin Gothic Demi Cond" pitchFamily="34" charset="0"/>
              </a:rPr>
              <a:t> les Dr. C. Lemaire et </a:t>
            </a:r>
            <a:r>
              <a:rPr lang="nl-BE" dirty="0" smtClean="0">
                <a:latin typeface="Franklin Gothic Demi Cond" pitchFamily="34" charset="0"/>
              </a:rPr>
              <a:t>           L</a:t>
            </a:r>
            <a:r>
              <a:rPr lang="nl-BE" dirty="0">
                <a:latin typeface="Franklin Gothic Demi Cond" pitchFamily="34" charset="0"/>
              </a:rPr>
              <a:t>. </a:t>
            </a:r>
            <a:r>
              <a:rPr lang="nl-BE" dirty="0" smtClean="0">
                <a:latin typeface="Franklin Gothic Demi Cond" pitchFamily="34" charset="0"/>
              </a:rPr>
              <a:t>Libert</a:t>
            </a:r>
            <a:endParaRPr lang="nl-BE" dirty="0">
              <a:latin typeface="Franklin Gothic Demi Cond" pitchFamily="34" charset="0"/>
            </a:endParaRPr>
          </a:p>
          <a:p>
            <a:pPr algn="ctr"/>
            <a:endParaRPr lang="nl-BE" dirty="0">
              <a:latin typeface="Franklin Gothic Demi Cond" pitchFamily="34" charset="0"/>
            </a:endParaRPr>
          </a:p>
          <a:p>
            <a:pPr algn="ctr"/>
            <a:r>
              <a:rPr lang="nl-BE" dirty="0" err="1">
                <a:latin typeface="Franklin Gothic Demi Cond" pitchFamily="34" charset="0"/>
              </a:rPr>
              <a:t>Excès</a:t>
            </a:r>
            <a:r>
              <a:rPr lang="nl-BE" dirty="0">
                <a:latin typeface="Franklin Gothic Demi Cond" pitchFamily="34" charset="0"/>
              </a:rPr>
              <a:t> </a:t>
            </a:r>
            <a:r>
              <a:rPr lang="nl-BE" dirty="0" err="1">
                <a:latin typeface="Franklin Gothic Demi Cond" pitchFamily="34" charset="0"/>
              </a:rPr>
              <a:t>énantiomérique</a:t>
            </a:r>
            <a:r>
              <a:rPr lang="nl-BE" dirty="0">
                <a:latin typeface="Franklin Gothic Demi Cond" pitchFamily="34" charset="0"/>
              </a:rPr>
              <a:t> du </a:t>
            </a:r>
            <a:r>
              <a:rPr lang="nl-BE" dirty="0" err="1" smtClean="0">
                <a:latin typeface="Franklin Gothic Demi Cond" pitchFamily="34" charset="0"/>
              </a:rPr>
              <a:t>catalyseur</a:t>
            </a:r>
            <a:r>
              <a:rPr lang="nl-BE" dirty="0">
                <a:latin typeface="Franklin Gothic Demi Cond" pitchFamily="34" charset="0"/>
              </a:rPr>
              <a:t> </a:t>
            </a:r>
            <a:r>
              <a:rPr lang="nl-BE" dirty="0" smtClean="0">
                <a:latin typeface="Franklin Gothic Demi Cond" pitchFamily="34" charset="0"/>
              </a:rPr>
              <a:t>: </a:t>
            </a:r>
            <a:endParaRPr lang="nl-BE" dirty="0">
              <a:latin typeface="Franklin Gothic Demi Cond" pitchFamily="34" charset="0"/>
            </a:endParaRPr>
          </a:p>
          <a:p>
            <a:pPr algn="ctr"/>
            <a:r>
              <a:rPr lang="nl-BE" dirty="0">
                <a:latin typeface="Franklin Gothic Demi Cond" pitchFamily="34" charset="0"/>
              </a:rPr>
              <a:t>98% </a:t>
            </a:r>
            <a:r>
              <a:rPr lang="nl-BE" dirty="0" err="1" smtClean="0">
                <a:latin typeface="Franklin Gothic Demi Cond" pitchFamily="34" charset="0"/>
              </a:rPr>
              <a:t>ee</a:t>
            </a:r>
            <a:r>
              <a:rPr lang="nl-BE" dirty="0" smtClean="0">
                <a:latin typeface="Franklin Gothic Demi Cond" pitchFamily="34" charset="0"/>
              </a:rPr>
              <a:t> (</a:t>
            </a:r>
            <a:r>
              <a:rPr lang="nl-BE" i="1" dirty="0" smtClean="0">
                <a:latin typeface="Franklin Gothic Demi Cond" pitchFamily="34" charset="0"/>
              </a:rPr>
              <a:t>R </a:t>
            </a:r>
            <a:r>
              <a:rPr lang="nl-BE" dirty="0" smtClean="0">
                <a:latin typeface="Franklin Gothic Demi Cond" pitchFamily="34" charset="0"/>
              </a:rPr>
              <a:t>)</a:t>
            </a:r>
            <a:endParaRPr lang="fr-FR" dirty="0">
              <a:latin typeface="Franklin Gothic Demi Cond" pitchFamily="34" charset="0"/>
            </a:endParaRP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827584" y="6504330"/>
            <a:ext cx="14362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i="1" dirty="0" smtClean="0">
                <a:latin typeface="Franklin Gothic Demi Cond" pitchFamily="34" charset="0"/>
              </a:rPr>
              <a:t>US2009270614</a:t>
            </a:r>
            <a:endParaRPr lang="fr-FR" sz="1600" dirty="0">
              <a:solidFill>
                <a:schemeClr val="tx2"/>
              </a:solidFill>
              <a:latin typeface="Franklin Gothic Demi Cond" pitchFamily="34" charset="0"/>
            </a:endParaRP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971600" y="5373241"/>
            <a:ext cx="4536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BE" sz="2000" dirty="0">
                <a:latin typeface="Franklin Gothic Demi Cond" pitchFamily="34" charset="0"/>
              </a:rPr>
              <a:t>Rendement global : 34% en 6 </a:t>
            </a:r>
            <a:r>
              <a:rPr lang="fr-BE" sz="2000" dirty="0" smtClean="0">
                <a:latin typeface="Franklin Gothic Demi Cond" pitchFamily="34" charset="0"/>
              </a:rPr>
              <a:t>étapes à partir du diacide résolu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Synthèse </a:t>
            </a:r>
            <a:r>
              <a:rPr lang="fr-BE" sz="2000" dirty="0">
                <a:latin typeface="+mj-lt"/>
              </a:rPr>
              <a:t>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28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Synthèse </a:t>
            </a:r>
            <a:r>
              <a:rPr lang="fr-BE" sz="2000" dirty="0">
                <a:latin typeface="+mj-lt"/>
              </a:rPr>
              <a:t>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10362" y="-2738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 smtClean="0"/>
              <a:t>Alkylation </a:t>
            </a:r>
            <a:r>
              <a:rPr lang="fr-BE" sz="3200" dirty="0" err="1" smtClean="0"/>
              <a:t>énantiosélective</a:t>
            </a:r>
            <a:endParaRPr lang="fr-BE" sz="3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36028"/>
              </p:ext>
            </p:extLst>
          </p:nvPr>
        </p:nvGraphicFramePr>
        <p:xfrm>
          <a:off x="683568" y="2708920"/>
          <a:ext cx="7776864" cy="4096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224136"/>
                <a:gridCol w="1296144"/>
                <a:gridCol w="1296144"/>
                <a:gridCol w="1368152"/>
                <a:gridCol w="1224136"/>
              </a:tblGrid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XBnBr</a:t>
                      </a:r>
                      <a:r>
                        <a:rPr lang="en-GB" sz="1600" b="1" baseline="30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éq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Solvant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 (°C)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CTP (</a:t>
                      </a: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mol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%)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Produit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ee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%)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Rdt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(%)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(3)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CH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Cl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rt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(1)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(60)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CH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Cl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rt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(1)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(63)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CH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Cl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rt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(2)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(66)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CH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Cl</a:t>
                      </a:r>
                      <a:r>
                        <a:rPr lang="en-GB" sz="1600" b="1" baseline="-25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rt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(10)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(64)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toluène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-20 °C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(2)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(96)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toluène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-20 °C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(1)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(96)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87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toluène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-20 °C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(0.5)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(97)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toluène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-20 °C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(0.1)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(90)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toluène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-20 °C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(0.01)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(65)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toluène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-20 °C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(1)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)-20 (90)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(1.5)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toluène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-20 °C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(1)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)-14 (97)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1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b="1" kern="120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BnBr</a:t>
                      </a:r>
                      <a:r>
                        <a:rPr lang="en-GB" sz="16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(3)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toluène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-20 °C</a:t>
                      </a:r>
                      <a:endParaRPr lang="fr-BE" sz="1600" b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)-13 (0.5)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)-14 (89)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fr-BE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67138"/>
              </p:ext>
            </p:extLst>
          </p:nvPr>
        </p:nvGraphicFramePr>
        <p:xfrm>
          <a:off x="6735939" y="404664"/>
          <a:ext cx="1796501" cy="224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" name="CS ChemDraw Drawing" r:id="rId3" imgW="1540568" imgH="1921590" progId="ChemDraw.Document.6.0">
                  <p:embed/>
                </p:oleObj>
              </mc:Choice>
              <mc:Fallback>
                <p:oleObj name="CS ChemDraw Drawing" r:id="rId3" imgW="1540568" imgH="1921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5939" y="404664"/>
                        <a:ext cx="1796501" cy="2240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95536" y="817869"/>
            <a:ext cx="2160240" cy="1797743"/>
          </a:xfrm>
          <a:prstGeom prst="rect">
            <a:avLst/>
          </a:prstGeom>
          <a:noFill/>
          <a:ln w="57150">
            <a:solidFill>
              <a:srgbClr val="FD7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543863"/>
              </p:ext>
            </p:extLst>
          </p:nvPr>
        </p:nvGraphicFramePr>
        <p:xfrm>
          <a:off x="468313" y="842963"/>
          <a:ext cx="604837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4" name="CS ChemDraw Drawing" r:id="rId5" imgW="3488176" imgH="1052741" progId="ChemDraw.Document.6.0">
                  <p:embed/>
                </p:oleObj>
              </mc:Choice>
              <mc:Fallback>
                <p:oleObj name="CS ChemDraw Drawing" r:id="rId5" imgW="3488176" imgH="10527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3" y="842963"/>
                        <a:ext cx="6048375" cy="182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5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93959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26787" y="22048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OMS : nécessité </a:t>
            </a:r>
            <a:r>
              <a:rPr lang="fr-BE" dirty="0">
                <a:latin typeface="Franklin Gothic Demi Cond" pitchFamily="34" charset="0"/>
              </a:rPr>
              <a:t>de mettre au </a:t>
            </a:r>
            <a:r>
              <a:rPr lang="fr-BE" dirty="0" smtClean="0">
                <a:latin typeface="Franklin Gothic Demi Cond" pitchFamily="34" charset="0"/>
              </a:rPr>
              <a:t>point : </a:t>
            </a:r>
          </a:p>
          <a:p>
            <a:endParaRPr lang="fr-BE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latin typeface="Franklin Gothic Demi Cond" pitchFamily="34" charset="0"/>
              </a:rPr>
              <a:t>de </a:t>
            </a:r>
            <a:r>
              <a:rPr lang="fr-BE" dirty="0">
                <a:latin typeface="Franklin Gothic Demi Cond" pitchFamily="34" charset="0"/>
              </a:rPr>
              <a:t>nouveaux produits diagnostiques, </a:t>
            </a:r>
            <a:endParaRPr lang="fr-BE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latin typeface="Franklin Gothic Demi Cond" pitchFamily="34" charset="0"/>
              </a:rPr>
              <a:t>de </a:t>
            </a:r>
            <a:r>
              <a:rPr lang="fr-BE" dirty="0">
                <a:latin typeface="Franklin Gothic Demi Cond" pitchFamily="34" charset="0"/>
              </a:rPr>
              <a:t>nouveaux antibiotiques </a:t>
            </a:r>
            <a:endParaRPr lang="fr-BE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latin typeface="Franklin Gothic Demi Cond" pitchFamily="34" charset="0"/>
              </a:rPr>
              <a:t>de nouveaux outils de recherche </a:t>
            </a:r>
          </a:p>
          <a:p>
            <a:endParaRPr lang="fr-BE" dirty="0">
              <a:latin typeface="Franklin Gothic Demi Cond" pitchFamily="34" charset="0"/>
            </a:endParaRPr>
          </a:p>
          <a:p>
            <a:r>
              <a:rPr lang="fr-BE" dirty="0" smtClean="0">
                <a:latin typeface="Franklin Gothic Demi Cond" pitchFamily="34" charset="0"/>
              </a:rPr>
              <a:t>pour </a:t>
            </a:r>
            <a:r>
              <a:rPr lang="fr-BE" dirty="0">
                <a:latin typeface="Franklin Gothic Demi Cond" pitchFamily="34" charset="0"/>
              </a:rPr>
              <a:t>permettre aux professionnels de la santé de garder leur avance sur la progression des résistances</a:t>
            </a:r>
            <a:r>
              <a:rPr lang="fr-BE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753" y="651605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latin typeface="Franklin Gothic Demi Cond" pitchFamily="34" charset="0"/>
              </a:rPr>
              <a:t>http://www.who.int/mediacentre/news/releases/2014/amr-report/fr</a:t>
            </a:r>
            <a:r>
              <a:rPr lang="fr-BE" dirty="0"/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332656"/>
            <a:ext cx="8327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600" b="1" dirty="0" smtClean="0">
                <a:latin typeface="+mj-lt"/>
              </a:rPr>
              <a:t>La résistance </a:t>
            </a:r>
            <a:r>
              <a:rPr lang="fr-BE" sz="3600" b="1" dirty="0">
                <a:latin typeface="+mj-lt"/>
              </a:rPr>
              <a:t>aux </a:t>
            </a:r>
            <a:r>
              <a:rPr lang="fr-BE" sz="3600" b="1" dirty="0" smtClean="0">
                <a:latin typeface="+mj-lt"/>
              </a:rPr>
              <a:t>antibiotiques</a:t>
            </a:r>
            <a:endParaRPr lang="fr-BE" sz="36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554"/>
            <a:ext cx="1771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1. Introduction</a:t>
            </a:r>
            <a:endParaRPr lang="fr-BE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7425" y="119675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Rapport de l’OMS 2014 : une </a:t>
            </a:r>
            <a:r>
              <a:rPr lang="fr-BE" dirty="0">
                <a:latin typeface="Franklin Gothic Demi Cond" pitchFamily="34" charset="0"/>
              </a:rPr>
              <a:t>menace grave d’ampleur mondiale</a:t>
            </a:r>
          </a:p>
        </p:txBody>
      </p:sp>
      <p:pic>
        <p:nvPicPr>
          <p:cNvPr id="48132" name="Picture 4" descr="Logo Eur-Intafar, logo Intaf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10888"/>
            <a:ext cx="18288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17164" y="1284058"/>
            <a:ext cx="2728382" cy="32316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Franklin Gothic Demi Cond" pitchFamily="34" charset="0"/>
              </a:rPr>
              <a:t>Union européenne</a:t>
            </a:r>
          </a:p>
          <a:p>
            <a:r>
              <a:rPr lang="fr-BE" dirty="0" smtClean="0">
                <a:latin typeface="Franklin Gothic Demi Cond" pitchFamily="34" charset="0"/>
              </a:rPr>
              <a:t>Population 500m</a:t>
            </a:r>
          </a:p>
          <a:p>
            <a:endParaRPr lang="fr-BE" dirty="0" smtClean="0">
              <a:latin typeface="Franklin Gothic Demi Cond" pitchFamily="34" charset="0"/>
            </a:endParaRPr>
          </a:p>
          <a:p>
            <a:r>
              <a:rPr lang="fr-BE" dirty="0" smtClean="0">
                <a:latin typeface="Franklin Gothic Demi Cond" pitchFamily="34" charset="0"/>
              </a:rPr>
              <a:t>25000 morts par an</a:t>
            </a:r>
          </a:p>
          <a:p>
            <a:r>
              <a:rPr lang="fr-BE" dirty="0" smtClean="0">
                <a:latin typeface="Franklin Gothic Demi Cond" pitchFamily="34" charset="0"/>
              </a:rPr>
              <a:t>2,5m jours hospitalisation</a:t>
            </a:r>
          </a:p>
          <a:p>
            <a:endParaRPr lang="fr-BE" dirty="0" smtClean="0">
              <a:latin typeface="Franklin Gothic Demi Cond" pitchFamily="34" charset="0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BE" dirty="0" smtClean="0">
                <a:latin typeface="Franklin Gothic Demi Cond" pitchFamily="34" charset="0"/>
                <a:sym typeface="Wingdings" pitchFamily="2" charset="2"/>
              </a:rPr>
              <a:t>Dus à la résistance aux antibiotiques</a:t>
            </a:r>
          </a:p>
          <a:p>
            <a:pPr marL="285750" indent="-285750">
              <a:buFont typeface="Wingdings" pitchFamily="2" charset="2"/>
              <a:buChar char="à"/>
            </a:pPr>
            <a:endParaRPr lang="fr-BE" dirty="0">
              <a:latin typeface="Franklin Gothic Demi Cond" pitchFamily="34" charset="0"/>
              <a:sym typeface="Wingdings" pitchFamily="2" charset="2"/>
            </a:endParaRPr>
          </a:p>
          <a:p>
            <a:r>
              <a:rPr lang="fr-BE" dirty="0" smtClean="0">
                <a:latin typeface="Franklin Gothic Demi Cond" pitchFamily="34" charset="0"/>
                <a:sym typeface="Wingdings" pitchFamily="2" charset="2"/>
              </a:rPr>
              <a:t>Coût pour la société de </a:t>
            </a:r>
            <a:r>
              <a:rPr lang="fr-BE" dirty="0" err="1" smtClean="0">
                <a:latin typeface="Franklin Gothic Demi Cond" pitchFamily="34" charset="0"/>
                <a:sym typeface="Wingdings" pitchFamily="2" charset="2"/>
              </a:rPr>
              <a:t>approx</a:t>
            </a:r>
            <a:r>
              <a:rPr lang="fr-BE" dirty="0" smtClean="0">
                <a:latin typeface="Franklin Gothic Demi Cond" pitchFamily="34" charset="0"/>
                <a:sym typeface="Wingdings" pitchFamily="2" charset="2"/>
              </a:rPr>
              <a:t>. 1,5 milliards € / an</a:t>
            </a:r>
            <a:r>
              <a:rPr lang="fr-BE" dirty="0" smtClean="0">
                <a:sym typeface="Wingdings" pitchFamily="2" charset="2"/>
              </a:rPr>
              <a:t> 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26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554"/>
            <a:ext cx="7326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/>
              <a:t>Synthèse </a:t>
            </a:r>
            <a:r>
              <a:rPr lang="fr-BE" sz="3200" dirty="0" smtClean="0"/>
              <a:t>de six </a:t>
            </a:r>
            <a:r>
              <a:rPr lang="fr-BE" sz="3200" dirty="0" err="1" smtClean="0"/>
              <a:t>sulfamidates</a:t>
            </a:r>
            <a:r>
              <a:rPr lang="fr-BE" sz="3200" dirty="0" smtClean="0"/>
              <a:t> cycliques</a:t>
            </a:r>
            <a:endParaRPr lang="fr-BE" sz="3200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02770"/>
              </p:ext>
            </p:extLst>
          </p:nvPr>
        </p:nvGraphicFramePr>
        <p:xfrm>
          <a:off x="563563" y="836613"/>
          <a:ext cx="7650162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5" name="CS ChemDraw Drawing" r:id="rId3" imgW="4025898" imgH="3065906" progId="ChemDraw.Document.6.0">
                  <p:embed/>
                </p:oleObj>
              </mc:Choice>
              <mc:Fallback>
                <p:oleObj name="CS ChemDraw Drawing" r:id="rId3" imgW="4025898" imgH="30659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836613"/>
                        <a:ext cx="7650162" cy="582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71172" y="5229200"/>
            <a:ext cx="24732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BE" sz="2000" dirty="0" smtClean="0">
                <a:latin typeface="Franklin Gothic Demi Cond" pitchFamily="34" charset="0"/>
              </a:rPr>
              <a:t>Rendements globaux :</a:t>
            </a:r>
          </a:p>
          <a:p>
            <a:r>
              <a:rPr lang="fr-BE" sz="2000" dirty="0" err="1" smtClean="0">
                <a:latin typeface="Franklin Gothic Demi Cond" pitchFamily="34" charset="0"/>
              </a:rPr>
              <a:t>Bn</a:t>
            </a:r>
            <a:r>
              <a:rPr lang="fr-BE" sz="2000" dirty="0" smtClean="0">
                <a:latin typeface="Franklin Gothic Demi Cond" pitchFamily="34" charset="0"/>
              </a:rPr>
              <a:t> : 38% </a:t>
            </a:r>
            <a:r>
              <a:rPr lang="fr-BE" sz="2000" dirty="0">
                <a:latin typeface="Franklin Gothic Demi Cond" pitchFamily="34" charset="0"/>
              </a:rPr>
              <a:t>en </a:t>
            </a:r>
            <a:r>
              <a:rPr lang="fr-BE" sz="2000" dirty="0" smtClean="0">
                <a:latin typeface="Franklin Gothic Demi Cond" pitchFamily="34" charset="0"/>
              </a:rPr>
              <a:t>5 étapes</a:t>
            </a:r>
          </a:p>
          <a:p>
            <a:r>
              <a:rPr lang="fr-BE" sz="2000" dirty="0" smtClean="0">
                <a:latin typeface="Franklin Gothic Demi Cond" pitchFamily="34" charset="0"/>
              </a:rPr>
              <a:t>BnN</a:t>
            </a:r>
            <a:r>
              <a:rPr lang="fr-BE" sz="2000" baseline="-25000" dirty="0" smtClean="0">
                <a:latin typeface="Franklin Gothic Demi Cond" pitchFamily="34" charset="0"/>
              </a:rPr>
              <a:t>3</a:t>
            </a:r>
            <a:r>
              <a:rPr lang="fr-BE" sz="2000" dirty="0" smtClean="0">
                <a:latin typeface="Franklin Gothic Demi Cond" pitchFamily="34" charset="0"/>
              </a:rPr>
              <a:t> </a:t>
            </a:r>
            <a:r>
              <a:rPr lang="fr-BE" sz="2000" dirty="0">
                <a:latin typeface="Franklin Gothic Demi Cond" pitchFamily="34" charset="0"/>
              </a:rPr>
              <a:t>: </a:t>
            </a:r>
            <a:r>
              <a:rPr lang="fr-BE" sz="2000" dirty="0" smtClean="0">
                <a:latin typeface="Franklin Gothic Demi Cond" pitchFamily="34" charset="0"/>
              </a:rPr>
              <a:t>47% </a:t>
            </a:r>
            <a:r>
              <a:rPr lang="fr-BE" sz="2000" dirty="0">
                <a:latin typeface="Franklin Gothic Demi Cond" pitchFamily="34" charset="0"/>
              </a:rPr>
              <a:t>en </a:t>
            </a:r>
            <a:r>
              <a:rPr lang="fr-BE" sz="2000" dirty="0" smtClean="0">
                <a:latin typeface="Franklin Gothic Demi Cond" pitchFamily="34" charset="0"/>
              </a:rPr>
              <a:t>6 </a:t>
            </a:r>
            <a:r>
              <a:rPr lang="fr-BE" sz="2000" dirty="0">
                <a:latin typeface="Franklin Gothic Demi Cond" pitchFamily="34" charset="0"/>
              </a:rPr>
              <a:t>étapes (échelle du gramme)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6095" y="3789040"/>
            <a:ext cx="307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Rayons-X obtenus pour S9 et S12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21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06153"/>
              </p:ext>
            </p:extLst>
          </p:nvPr>
        </p:nvGraphicFramePr>
        <p:xfrm>
          <a:off x="107950" y="1125538"/>
          <a:ext cx="8964613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CS ChemDraw Drawing" r:id="rId4" imgW="5272755" imgH="2806769" progId="ChemDraw.Document.6.0">
                  <p:embed/>
                </p:oleObj>
              </mc:Choice>
              <mc:Fallback>
                <p:oleObj name="CS ChemDraw Drawing" r:id="rId4" imgW="5272755" imgH="28067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" y="1125538"/>
                        <a:ext cx="8964613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228184" y="1557338"/>
            <a:ext cx="2808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000" dirty="0">
                <a:latin typeface="Franklin Gothic Demi Cond" pitchFamily="34" charset="0"/>
              </a:rPr>
              <a:t>Pas de réaction pour le </a:t>
            </a:r>
            <a:r>
              <a:rPr lang="fr-BE" sz="2000" dirty="0" err="1">
                <a:latin typeface="Franklin Gothic Demi Cond" pitchFamily="34" charset="0"/>
              </a:rPr>
              <a:t>sulfamidate</a:t>
            </a:r>
            <a:r>
              <a:rPr lang="fr-BE" sz="2000" dirty="0">
                <a:latin typeface="Franklin Gothic Demi Cond" pitchFamily="34" charset="0"/>
              </a:rPr>
              <a:t> </a:t>
            </a:r>
            <a:r>
              <a:rPr lang="fr-BE" sz="2000" i="1" dirty="0" smtClean="0">
                <a:latin typeface="Franklin Gothic Demi Cond" pitchFamily="34" charset="0"/>
              </a:rPr>
              <a:t>N </a:t>
            </a:r>
            <a:r>
              <a:rPr lang="fr-BE" sz="2000" dirty="0" smtClean="0">
                <a:latin typeface="Franklin Gothic Demi Cond" pitchFamily="34" charset="0"/>
              </a:rPr>
              <a:t>–H S9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1454148" y="6128469"/>
            <a:ext cx="6112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000" dirty="0">
                <a:latin typeface="Franklin Gothic Demi Cond" pitchFamily="34" charset="0"/>
              </a:rPr>
              <a:t>Ouverture aisée du </a:t>
            </a:r>
            <a:r>
              <a:rPr lang="fr-BE" sz="2000" dirty="0" smtClean="0">
                <a:latin typeface="Franklin Gothic Demi Cond" pitchFamily="34" charset="0"/>
              </a:rPr>
              <a:t>Boc-</a:t>
            </a:r>
            <a:r>
              <a:rPr lang="fr-BE" sz="2000" dirty="0" err="1" smtClean="0">
                <a:latin typeface="Franklin Gothic Demi Cond" pitchFamily="34" charset="0"/>
              </a:rPr>
              <a:t>sulfamidate</a:t>
            </a:r>
            <a:r>
              <a:rPr lang="fr-BE" sz="2000" dirty="0" smtClean="0">
                <a:latin typeface="Franklin Gothic Demi Cond" pitchFamily="34" charset="0"/>
              </a:rPr>
              <a:t> S10 </a:t>
            </a:r>
            <a:r>
              <a:rPr lang="fr-BE" sz="2000" dirty="0">
                <a:latin typeface="Franklin Gothic Demi Cond" pitchFamily="34" charset="0"/>
              </a:rPr>
              <a:t>par la </a:t>
            </a:r>
            <a:r>
              <a:rPr lang="fr-BE" sz="2000" dirty="0" smtClean="0">
                <a:latin typeface="Franklin Gothic Demi Cond" pitchFamily="34" charset="0"/>
              </a:rPr>
              <a:t>(</a:t>
            </a:r>
            <a:r>
              <a:rPr lang="fr-BE" sz="2000" i="1" dirty="0" smtClean="0">
                <a:latin typeface="Franklin Gothic Demi Cond" pitchFamily="34" charset="0"/>
              </a:rPr>
              <a:t>R </a:t>
            </a:r>
            <a:r>
              <a:rPr lang="fr-BE" sz="2000" dirty="0" smtClean="0">
                <a:latin typeface="Franklin Gothic Demi Cond" pitchFamily="34" charset="0"/>
              </a:rPr>
              <a:t>)-cystéine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147245" y="3172906"/>
            <a:ext cx="32168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sz="2000" dirty="0">
                <a:latin typeface="Franklin Gothic Demi Cond" pitchFamily="34" charset="0"/>
              </a:rPr>
              <a:t>Protection </a:t>
            </a:r>
            <a:r>
              <a:rPr lang="fr-BE" sz="2000" dirty="0" smtClean="0">
                <a:latin typeface="Franklin Gothic Demi Cond" pitchFamily="34" charset="0"/>
              </a:rPr>
              <a:t>de l’azote par </a:t>
            </a:r>
            <a:r>
              <a:rPr lang="fr-BE" sz="2000" dirty="0">
                <a:latin typeface="Franklin Gothic Demi Cond" pitchFamily="34" charset="0"/>
              </a:rPr>
              <a:t>le Boc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smtClean="0">
                <a:latin typeface="+mj-lt"/>
              </a:rPr>
              <a:t>apparentés</a:t>
            </a:r>
            <a:endParaRPr lang="fr-BE" sz="2000" dirty="0">
              <a:latin typeface="+mj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95536" y="-2738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/>
              <a:t>Synthèse </a:t>
            </a:r>
            <a:r>
              <a:rPr lang="fr-BE" sz="3200" dirty="0" smtClean="0"/>
              <a:t>d’une </a:t>
            </a:r>
            <a:r>
              <a:rPr lang="fr-BE" sz="3200" dirty="0" err="1" smtClean="0"/>
              <a:t>lanthionine</a:t>
            </a:r>
            <a:r>
              <a:rPr lang="fr-BE" sz="3200" dirty="0" smtClean="0"/>
              <a:t> protégée</a:t>
            </a:r>
            <a:endParaRPr lang="fr-BE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32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1286865" y="6165304"/>
            <a:ext cx="5673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000" dirty="0">
                <a:latin typeface="Franklin Gothic Demi Cond" pitchFamily="34" charset="0"/>
              </a:rPr>
              <a:t>Rendement global : </a:t>
            </a:r>
            <a:r>
              <a:rPr lang="fr-BE" sz="2000" dirty="0" smtClean="0">
                <a:latin typeface="Franklin Gothic Demi Cond" pitchFamily="34" charset="0"/>
              </a:rPr>
              <a:t>8% </a:t>
            </a:r>
            <a:r>
              <a:rPr lang="fr-BE" sz="2000" dirty="0">
                <a:latin typeface="Franklin Gothic Demi Cond" pitchFamily="34" charset="0"/>
              </a:rPr>
              <a:t>en 4 </a:t>
            </a:r>
            <a:r>
              <a:rPr lang="fr-BE" sz="2000" dirty="0" smtClean="0">
                <a:latin typeface="Franklin Gothic Demi Cond" pitchFamily="34" charset="0"/>
              </a:rPr>
              <a:t>étapes (échelle du gramme)</a:t>
            </a:r>
            <a:endParaRPr lang="fr-FR" sz="2000" dirty="0"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554"/>
            <a:ext cx="7326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-2738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/>
              <a:t>Préparation du dipeptide Boc-</a:t>
            </a:r>
            <a:r>
              <a:rPr lang="fr-BE" sz="2800" dirty="0" smtClean="0"/>
              <a:t>(</a:t>
            </a:r>
            <a:r>
              <a:rPr lang="fr-BE" sz="2800" i="1" dirty="0" smtClean="0"/>
              <a:t>S</a:t>
            </a:r>
            <a:r>
              <a:rPr lang="fr-BE" sz="2800" dirty="0" smtClean="0"/>
              <a:t>)-</a:t>
            </a:r>
            <a:r>
              <a:rPr lang="fr-BE" sz="2800" dirty="0" err="1"/>
              <a:t>Ala</a:t>
            </a:r>
            <a:r>
              <a:rPr lang="fr-BE" sz="2800" dirty="0"/>
              <a:t>-</a:t>
            </a:r>
            <a:r>
              <a:rPr lang="fr-BE" sz="2800" dirty="0" smtClean="0"/>
              <a:t>(</a:t>
            </a:r>
            <a:r>
              <a:rPr lang="fr-BE" sz="2800" i="1" dirty="0" smtClean="0"/>
              <a:t>R</a:t>
            </a:r>
            <a:r>
              <a:rPr lang="fr-BE" sz="2800" dirty="0" smtClean="0"/>
              <a:t>)-</a:t>
            </a:r>
            <a:r>
              <a:rPr lang="fr-BE" sz="2800" dirty="0"/>
              <a:t>Glu-</a:t>
            </a:r>
            <a:r>
              <a:rPr lang="fr-BE" sz="2800" dirty="0">
                <a:sym typeface="Symbol" pitchFamily="18" charset="2"/>
              </a:rPr>
              <a:t></a:t>
            </a:r>
            <a:r>
              <a:rPr lang="fr-BE" sz="2800" dirty="0"/>
              <a:t>-COOH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08058"/>
              </p:ext>
            </p:extLst>
          </p:nvPr>
        </p:nvGraphicFramePr>
        <p:xfrm>
          <a:off x="177800" y="1095375"/>
          <a:ext cx="8747125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6" name="CS ChemDraw Drawing" r:id="rId3" imgW="4763647" imgH="2593522" progId="ChemDraw.Document.6.0">
                  <p:embed/>
                </p:oleObj>
              </mc:Choice>
              <mc:Fallback>
                <p:oleObj name="CS ChemDraw Drawing" r:id="rId3" imgW="4763647" imgH="25935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095375"/>
                        <a:ext cx="8747125" cy="476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09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61899" y="4767263"/>
            <a:ext cx="34195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Réaction </a:t>
            </a:r>
            <a:r>
              <a:rPr lang="fr-B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monotope</a:t>
            </a:r>
            <a:r>
              <a:rPr lang="fr-B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fr-BE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BE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  <a:t> Rendements 78 - 84% </a:t>
            </a:r>
            <a:endParaRPr lang="fr-FR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398145" y="3068960"/>
            <a:ext cx="2555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 dirty="0" smtClean="0">
                <a:latin typeface="Arial" pitchFamily="34" charset="0"/>
              </a:rPr>
              <a:t>S</a:t>
            </a:r>
            <a:r>
              <a:rPr lang="fr-BE" sz="2400" baseline="-25000" dirty="0" smtClean="0">
                <a:latin typeface="Arial" pitchFamily="34" charset="0"/>
              </a:rPr>
              <a:t>N</a:t>
            </a:r>
            <a:r>
              <a:rPr lang="fr-BE" sz="2400" dirty="0" smtClean="0">
                <a:latin typeface="Arial" pitchFamily="34" charset="0"/>
              </a:rPr>
              <a:t>2 </a:t>
            </a:r>
            <a:r>
              <a:rPr lang="fr-BE" sz="2400" dirty="0">
                <a:latin typeface="Arial" pitchFamily="34" charset="0"/>
              </a:rPr>
              <a:t>puis couplage peptidique</a:t>
            </a:r>
            <a:endParaRPr lang="fr-FR" sz="2400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4554"/>
            <a:ext cx="7326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95536" y="-2738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/>
              <a:t>Préparation </a:t>
            </a:r>
            <a:r>
              <a:rPr lang="fr-BE" sz="2800" dirty="0" smtClean="0"/>
              <a:t>des </a:t>
            </a:r>
            <a:r>
              <a:rPr lang="fr-BE" sz="2800" dirty="0" err="1" smtClean="0"/>
              <a:t>tripeptides</a:t>
            </a:r>
            <a:r>
              <a:rPr lang="fr-BE" sz="2800" dirty="0" smtClean="0"/>
              <a:t> protégés</a:t>
            </a:r>
            <a:endParaRPr lang="fr-BE" sz="28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01587"/>
              </p:ext>
            </p:extLst>
          </p:nvPr>
        </p:nvGraphicFramePr>
        <p:xfrm>
          <a:off x="1979613" y="744538"/>
          <a:ext cx="648176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CS ChemDraw Drawing" r:id="rId3" imgW="4350637" imgH="4044145" progId="ChemDraw.Document.6.0">
                  <p:embed/>
                </p:oleObj>
              </mc:Choice>
              <mc:Fallback>
                <p:oleObj name="CS ChemDraw Drawing" r:id="rId3" imgW="4350637" imgH="40441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613" y="744538"/>
                        <a:ext cx="6481762" cy="602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91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69310"/>
              </p:ext>
            </p:extLst>
          </p:nvPr>
        </p:nvGraphicFramePr>
        <p:xfrm>
          <a:off x="3086100" y="692150"/>
          <a:ext cx="3675063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CS ChemDraw Drawing" r:id="rId4" imgW="2596561" imgH="4323256" progId="ChemDraw.Document.6.0">
                  <p:embed/>
                </p:oleObj>
              </mc:Choice>
              <mc:Fallback>
                <p:oleObj name="CS ChemDraw Drawing" r:id="rId4" imgW="2596561" imgH="43232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6100" y="692150"/>
                        <a:ext cx="3675063" cy="612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53268" y="5157192"/>
            <a:ext cx="3290940" cy="165618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79512" y="4554"/>
            <a:ext cx="7326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95536" y="-2738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 err="1"/>
              <a:t>Déprotection</a:t>
            </a:r>
            <a:r>
              <a:rPr lang="fr-BE" sz="2800" dirty="0"/>
              <a:t> </a:t>
            </a:r>
            <a:r>
              <a:rPr lang="fr-BE" sz="2800" dirty="0" smtClean="0"/>
              <a:t>et synthèse des </a:t>
            </a:r>
            <a:r>
              <a:rPr lang="fr-BE" sz="2800" dirty="0" err="1" smtClean="0"/>
              <a:t>tripeptides</a:t>
            </a:r>
            <a:r>
              <a:rPr lang="fr-BE" sz="2800" dirty="0" smtClean="0"/>
              <a:t> finaux</a:t>
            </a:r>
            <a:endParaRPr lang="fr-BE" sz="2800" dirty="0"/>
          </a:p>
        </p:txBody>
      </p:sp>
      <p:sp>
        <p:nvSpPr>
          <p:cNvPr id="2" name="Rectangle 1"/>
          <p:cNvSpPr/>
          <p:nvPr/>
        </p:nvSpPr>
        <p:spPr>
          <a:xfrm>
            <a:off x="107504" y="5445224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 smtClean="0">
                <a:latin typeface="Franklin Gothic Demi Cond" pitchFamily="34" charset="0"/>
              </a:rPr>
              <a:t>Rendements globaux </a:t>
            </a:r>
            <a:r>
              <a:rPr lang="fr-BE" dirty="0">
                <a:latin typeface="Franklin Gothic Demi Cond" pitchFamily="34" charset="0"/>
              </a:rPr>
              <a:t>: </a:t>
            </a:r>
            <a:r>
              <a:rPr lang="fr-BE" dirty="0" smtClean="0">
                <a:latin typeface="Franklin Gothic Demi Cond" pitchFamily="34" charset="0"/>
              </a:rPr>
              <a:t>55 - 69%   à partir des Boc </a:t>
            </a:r>
            <a:r>
              <a:rPr lang="fr-BE" dirty="0" err="1" smtClean="0">
                <a:latin typeface="Franklin Gothic Demi Cond" pitchFamily="34" charset="0"/>
              </a:rPr>
              <a:t>sulfamidates</a:t>
            </a:r>
            <a:r>
              <a:rPr lang="fr-BE" dirty="0" smtClean="0">
                <a:latin typeface="Franklin Gothic Demi Cond" pitchFamily="34" charset="0"/>
              </a:rPr>
              <a:t> S10 - S13 (100 - 800 </a:t>
            </a:r>
            <a:r>
              <a:rPr lang="fr-BE" dirty="0">
                <a:latin typeface="Franklin Gothic Demi Cond" pitchFamily="34" charset="0"/>
              </a:rPr>
              <a:t>milligrammes</a:t>
            </a:r>
            <a:r>
              <a:rPr lang="fr-BE" dirty="0" smtClean="0">
                <a:latin typeface="Franklin Gothic Demi Cond" pitchFamily="34" charset="0"/>
              </a:rPr>
              <a:t>)</a:t>
            </a:r>
            <a:endParaRPr lang="fr-FR" dirty="0">
              <a:latin typeface="Franklin Gothic Demi Con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224" y="5445223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 smtClean="0">
                <a:latin typeface="Franklin Gothic Demi Cond" pitchFamily="34" charset="0"/>
              </a:rPr>
              <a:t>Les </a:t>
            </a:r>
            <a:r>
              <a:rPr lang="fr-BE" dirty="0" err="1" smtClean="0">
                <a:latin typeface="Franklin Gothic Demi Cond" pitchFamily="34" charset="0"/>
              </a:rPr>
              <a:t>tripeptides</a:t>
            </a:r>
            <a:r>
              <a:rPr lang="fr-BE" dirty="0" smtClean="0">
                <a:latin typeface="Franklin Gothic Demi Cond" pitchFamily="34" charset="0"/>
              </a:rPr>
              <a:t> </a:t>
            </a:r>
            <a:r>
              <a:rPr lang="fr-BE" dirty="0" err="1" smtClean="0">
                <a:latin typeface="Franklin Gothic Demi Cond" pitchFamily="34" charset="0"/>
              </a:rPr>
              <a:t>épimérisés</a:t>
            </a:r>
            <a:r>
              <a:rPr lang="fr-BE" dirty="0" smtClean="0">
                <a:latin typeface="Franklin Gothic Demi Cond" pitchFamily="34" charset="0"/>
              </a:rPr>
              <a:t> sur le C-</a:t>
            </a:r>
            <a:r>
              <a:rPr lang="el-GR" dirty="0" smtClean="0">
                <a:latin typeface="Franklin Gothic Demi Cond" pitchFamily="34" charset="0"/>
              </a:rPr>
              <a:t>α</a:t>
            </a:r>
            <a:r>
              <a:rPr lang="fr-BE" dirty="0" smtClean="0">
                <a:latin typeface="Franklin Gothic Demi Cond" pitchFamily="34" charset="0"/>
              </a:rPr>
              <a:t> </a:t>
            </a:r>
            <a:r>
              <a:rPr lang="fr-BE" dirty="0" err="1" smtClean="0">
                <a:latin typeface="Franklin Gothic Demi Cond" pitchFamily="34" charset="0"/>
              </a:rPr>
              <a:t>alkylé</a:t>
            </a:r>
            <a:r>
              <a:rPr lang="fr-BE" dirty="0" smtClean="0">
                <a:latin typeface="Franklin Gothic Demi Cond" pitchFamily="34" charset="0"/>
              </a:rPr>
              <a:t> ont aussi été indépendamment obtenus</a:t>
            </a:r>
            <a:endParaRPr lang="fr-FR" dirty="0"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35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21090"/>
            <a:ext cx="6264696" cy="2920278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4554"/>
            <a:ext cx="7326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4. </a:t>
            </a:r>
            <a:r>
              <a:rPr lang="fr-BE" sz="2000" dirty="0">
                <a:latin typeface="+mj-lt"/>
              </a:rPr>
              <a:t>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  <a:p>
            <a:endParaRPr lang="en-GB" sz="2000" dirty="0" smtClean="0">
              <a:latin typeface="+mj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95536" y="-27384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/>
              <a:t>Essai</a:t>
            </a:r>
            <a:r>
              <a:rPr lang="en-GB" sz="2800" dirty="0" smtClean="0"/>
              <a:t> </a:t>
            </a:r>
            <a:r>
              <a:rPr lang="en-GB" sz="2800" i="1" dirty="0" smtClean="0"/>
              <a:t>in vitro</a:t>
            </a:r>
            <a:r>
              <a:rPr lang="en-GB" sz="2800" dirty="0" smtClean="0"/>
              <a:t> avec </a:t>
            </a:r>
            <a:r>
              <a:rPr lang="en-GB" sz="2800" dirty="0" err="1" smtClean="0"/>
              <a:t>Mpl</a:t>
            </a:r>
            <a:endParaRPr lang="fr-BE" sz="2800" dirty="0"/>
          </a:p>
        </p:txBody>
      </p:sp>
      <p:sp>
        <p:nvSpPr>
          <p:cNvPr id="3" name="Rectangle 2"/>
          <p:cNvSpPr/>
          <p:nvPr/>
        </p:nvSpPr>
        <p:spPr>
          <a:xfrm>
            <a:off x="193552" y="2998693"/>
            <a:ext cx="4810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Franklin Gothic Demi Cond" pitchFamily="34" charset="0"/>
              </a:rPr>
              <a:t>Spectrométrie</a:t>
            </a:r>
            <a:r>
              <a:rPr lang="en-GB" dirty="0" smtClean="0">
                <a:latin typeface="Franklin Gothic Demi Cond" pitchFamily="34" charset="0"/>
              </a:rPr>
              <a:t> de masse MALDI-TOF (mode </a:t>
            </a:r>
            <a:r>
              <a:rPr lang="en-GB" dirty="0" err="1" smtClean="0">
                <a:latin typeface="Franklin Gothic Demi Cond" pitchFamily="34" charset="0"/>
              </a:rPr>
              <a:t>négatif</a:t>
            </a:r>
            <a:r>
              <a:rPr lang="en-GB" dirty="0" smtClean="0">
                <a:latin typeface="Franklin Gothic Demi Cond" pitchFamily="34" charset="0"/>
              </a:rPr>
              <a:t>) de l’ UDP-</a:t>
            </a:r>
            <a:r>
              <a:rPr lang="en-GB" dirty="0" err="1" smtClean="0">
                <a:latin typeface="Franklin Gothic Demi Cond" pitchFamily="34" charset="0"/>
              </a:rPr>
              <a:t>MurNAc</a:t>
            </a:r>
            <a:r>
              <a:rPr lang="en-GB" dirty="0" smtClean="0">
                <a:latin typeface="Franklin Gothic Demi Cond" pitchFamily="34" charset="0"/>
              </a:rPr>
              <a:t>-</a:t>
            </a:r>
            <a:r>
              <a:rPr lang="en-GB" dirty="0" err="1" smtClean="0">
                <a:latin typeface="Franklin Gothic Demi Cond" pitchFamily="34" charset="0"/>
              </a:rPr>
              <a:t>tripeptide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78559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anklin Gothic Demi Cond" pitchFamily="34" charset="0"/>
              </a:rPr>
              <a:t>1 </a:t>
            </a:r>
            <a:r>
              <a:rPr lang="en-GB" dirty="0" err="1">
                <a:latin typeface="Franklin Gothic Demi Cond" pitchFamily="34" charset="0"/>
              </a:rPr>
              <a:t>mM</a:t>
            </a:r>
            <a:r>
              <a:rPr lang="en-GB" dirty="0">
                <a:latin typeface="Franklin Gothic Demi Cond" pitchFamily="34" charset="0"/>
              </a:rPr>
              <a:t> </a:t>
            </a:r>
            <a:r>
              <a:rPr lang="en-GB" dirty="0" err="1" smtClean="0">
                <a:latin typeface="Franklin Gothic Demi Cond" pitchFamily="34" charset="0"/>
              </a:rPr>
              <a:t>tripeptide</a:t>
            </a:r>
            <a:r>
              <a:rPr lang="en-GB" dirty="0" smtClean="0">
                <a:latin typeface="Franklin Gothic Demi Cond" pitchFamily="34" charset="0"/>
              </a:rPr>
              <a:t> T1, </a:t>
            </a:r>
            <a:r>
              <a:rPr lang="en-GB" dirty="0">
                <a:latin typeface="Franklin Gothic Demi Cond" pitchFamily="34" charset="0"/>
              </a:rPr>
              <a:t>2 µg </a:t>
            </a:r>
            <a:r>
              <a:rPr lang="en-GB" dirty="0" err="1">
                <a:latin typeface="Franklin Gothic Demi Cond" pitchFamily="34" charset="0"/>
              </a:rPr>
              <a:t>Mpl</a:t>
            </a:r>
            <a:r>
              <a:rPr lang="en-GB" dirty="0">
                <a:latin typeface="Franklin Gothic Demi Cond" pitchFamily="34" charset="0"/>
              </a:rPr>
              <a:t>, 0.4 </a:t>
            </a:r>
            <a:r>
              <a:rPr lang="en-GB" dirty="0" err="1">
                <a:latin typeface="Franklin Gothic Demi Cond" pitchFamily="34" charset="0"/>
              </a:rPr>
              <a:t>mM</a:t>
            </a:r>
            <a:r>
              <a:rPr lang="en-GB" dirty="0">
                <a:latin typeface="Franklin Gothic Demi Cond" pitchFamily="34" charset="0"/>
              </a:rPr>
              <a:t> UDP-[</a:t>
            </a:r>
            <a:r>
              <a:rPr lang="en-GB" baseline="30000" dirty="0">
                <a:latin typeface="Franklin Gothic Demi Cond" pitchFamily="34" charset="0"/>
              </a:rPr>
              <a:t>14</a:t>
            </a:r>
            <a:r>
              <a:rPr lang="en-GB" dirty="0">
                <a:latin typeface="Franklin Gothic Demi Cond" pitchFamily="34" charset="0"/>
              </a:rPr>
              <a:t>C]</a:t>
            </a:r>
            <a:r>
              <a:rPr lang="en-GB" dirty="0" err="1">
                <a:latin typeface="Franklin Gothic Demi Cond" pitchFamily="34" charset="0"/>
              </a:rPr>
              <a:t>MurNAc</a:t>
            </a:r>
            <a:r>
              <a:rPr lang="en-GB" dirty="0">
                <a:latin typeface="Franklin Gothic Demi Cond" pitchFamily="34" charset="0"/>
              </a:rPr>
              <a:t> </a:t>
            </a:r>
            <a:r>
              <a:rPr lang="en-GB" dirty="0" err="1" smtClean="0">
                <a:latin typeface="Franklin Gothic Demi Cond" pitchFamily="34" charset="0"/>
              </a:rPr>
              <a:t>dans</a:t>
            </a:r>
            <a:r>
              <a:rPr lang="en-GB" dirty="0" smtClean="0">
                <a:latin typeface="Franklin Gothic Demi Cond" pitchFamily="34" charset="0"/>
              </a:rPr>
              <a:t> </a:t>
            </a:r>
            <a:r>
              <a:rPr lang="en-GB" dirty="0">
                <a:latin typeface="Franklin Gothic Demi Cond" pitchFamily="34" charset="0"/>
              </a:rPr>
              <a:t>50 µL, 16 h </a:t>
            </a:r>
            <a:r>
              <a:rPr lang="en-GB" dirty="0" smtClean="0">
                <a:latin typeface="Franklin Gothic Demi Cond" pitchFamily="34" charset="0"/>
              </a:rPr>
              <a:t>à </a:t>
            </a:r>
            <a:r>
              <a:rPr lang="en-GB" dirty="0">
                <a:latin typeface="Franklin Gothic Demi Cond" pitchFamily="34" charset="0"/>
              </a:rPr>
              <a:t>37 °</a:t>
            </a:r>
            <a:r>
              <a:rPr lang="en-GB" dirty="0" smtClean="0">
                <a:latin typeface="Franklin Gothic Demi Cond" pitchFamily="34" charset="0"/>
              </a:rPr>
              <a:t>C, 70% de conversion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91046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latin typeface="Franklin Gothic Demi Cond" pitchFamily="34" charset="0"/>
              </a:rPr>
              <a:t>En partenariat avec les Dr D. </a:t>
            </a:r>
            <a:r>
              <a:rPr lang="fr-BE" dirty="0" err="1" smtClean="0">
                <a:latin typeface="Franklin Gothic Demi Cond" pitchFamily="34" charset="0"/>
              </a:rPr>
              <a:t>Blanot</a:t>
            </a:r>
            <a:r>
              <a:rPr lang="fr-BE" dirty="0" smtClean="0">
                <a:latin typeface="Franklin Gothic Demi Cond" pitchFamily="34" charset="0"/>
              </a:rPr>
              <a:t> et </a:t>
            </a:r>
            <a:r>
              <a:rPr lang="fr-BE" dirty="0">
                <a:latin typeface="Franklin Gothic Demi Cond" pitchFamily="34" charset="0"/>
              </a:rPr>
              <a:t>M. Hervé 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67930"/>
              </p:ext>
            </p:extLst>
          </p:nvPr>
        </p:nvGraphicFramePr>
        <p:xfrm>
          <a:off x="4729163" y="387350"/>
          <a:ext cx="4173537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CS ChemDraw Drawing" r:id="rId4" imgW="2594942" imgH="2079838" progId="ChemDraw.Document.6.0">
                  <p:embed/>
                </p:oleObj>
              </mc:Choice>
              <mc:Fallback>
                <p:oleObj name="CS ChemDraw Drawing" r:id="rId4" imgW="2594942" imgH="20798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9163" y="387350"/>
                        <a:ext cx="4173537" cy="334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48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254" y="981950"/>
            <a:ext cx="87867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C000"/>
                </a:solidFill>
                <a:latin typeface="Franklin Gothic Demi Cond" pitchFamily="34" charset="0"/>
              </a:rPr>
              <a:t>Essais</a:t>
            </a:r>
            <a:r>
              <a:rPr lang="en-US" sz="2000" dirty="0" smtClean="0">
                <a:solidFill>
                  <a:srgbClr val="FFC000"/>
                </a:solidFill>
                <a:latin typeface="Franklin Gothic Demi Cond" pitchFamily="34" charset="0"/>
              </a:rPr>
              <a:t> de </a:t>
            </a:r>
            <a:r>
              <a:rPr lang="en-US" sz="2000" dirty="0" err="1" smtClean="0">
                <a:solidFill>
                  <a:srgbClr val="FFC000"/>
                </a:solidFill>
                <a:latin typeface="Franklin Gothic Demi Cond" pitchFamily="34" charset="0"/>
              </a:rPr>
              <a:t>croissance</a:t>
            </a:r>
            <a:r>
              <a:rPr lang="en-US" sz="2000" dirty="0" smtClean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US" sz="2000" i="1" dirty="0" smtClean="0">
                <a:solidFill>
                  <a:srgbClr val="FFC000"/>
                </a:solidFill>
                <a:latin typeface="Franklin Gothic Demi Cond" pitchFamily="34" charset="0"/>
              </a:rPr>
              <a:t>in vivo </a:t>
            </a:r>
            <a:r>
              <a:rPr lang="en-US" sz="2000" dirty="0" smtClean="0">
                <a:solidFill>
                  <a:srgbClr val="FFC000"/>
                </a:solidFill>
                <a:latin typeface="Franklin Gothic Demi Cond" pitchFamily="34" charset="0"/>
              </a:rPr>
              <a:t>:</a:t>
            </a:r>
          </a:p>
          <a:p>
            <a:r>
              <a:rPr lang="en-US" dirty="0" smtClean="0">
                <a:latin typeface="Franklin Gothic Demi Cond" pitchFamily="34" charset="0"/>
              </a:rPr>
              <a:t>	</a:t>
            </a:r>
          </a:p>
          <a:p>
            <a:endParaRPr lang="en-US" dirty="0" smtClean="0">
              <a:latin typeface="Franklin Gothic Demi Cond" pitchFamily="34" charset="0"/>
            </a:endParaRPr>
          </a:p>
          <a:p>
            <a:endParaRPr lang="en-US" dirty="0">
              <a:latin typeface="Franklin Gothic Demi Cond" pitchFamily="34" charset="0"/>
            </a:endParaRPr>
          </a:p>
          <a:p>
            <a:endParaRPr lang="en-US" dirty="0" smtClean="0">
              <a:latin typeface="Franklin Gothic Demi Cond" pitchFamily="34" charset="0"/>
            </a:endParaRPr>
          </a:p>
          <a:p>
            <a:endParaRPr lang="en-US" dirty="0">
              <a:latin typeface="Franklin Gothic Demi Cond" pitchFamily="34" charset="0"/>
            </a:endParaRPr>
          </a:p>
          <a:p>
            <a:endParaRPr lang="en-US" dirty="0" smtClean="0">
              <a:latin typeface="Franklin Gothic Demi Cond" pitchFamily="34" charset="0"/>
            </a:endParaRPr>
          </a:p>
          <a:p>
            <a:endParaRPr lang="en-US" dirty="0">
              <a:latin typeface="Franklin Gothic Demi Cond" pitchFamily="34" charset="0"/>
            </a:endParaRPr>
          </a:p>
          <a:p>
            <a:endParaRPr lang="en-US" dirty="0" smtClean="0">
              <a:latin typeface="Franklin Gothic Demi Cond" pitchFamily="34" charset="0"/>
            </a:endParaRPr>
          </a:p>
          <a:p>
            <a:endParaRPr lang="en-US" dirty="0">
              <a:latin typeface="Franklin Gothic Demi Cond" pitchFamily="34" charset="0"/>
            </a:endParaRPr>
          </a:p>
          <a:p>
            <a:endParaRPr lang="en-US" dirty="0" smtClean="0">
              <a:latin typeface="Franklin Gothic Demi Cond" pitchFamily="34" charset="0"/>
            </a:endParaRPr>
          </a:p>
          <a:p>
            <a:endParaRPr lang="en-US" dirty="0" smtClean="0">
              <a:latin typeface="Franklin Gothic Demi Cond" pitchFamily="34" charset="0"/>
            </a:endParaRPr>
          </a:p>
          <a:p>
            <a:endParaRPr lang="en-US" dirty="0" smtClean="0">
              <a:latin typeface="Franklin Gothic Demi Cond" pitchFamily="34" charset="0"/>
            </a:endParaRPr>
          </a:p>
          <a:p>
            <a:r>
              <a:rPr lang="en-US" dirty="0" smtClean="0">
                <a:latin typeface="Franklin Gothic Demi Cond" pitchFamily="34" charset="0"/>
              </a:rPr>
              <a:t>	</a:t>
            </a:r>
            <a:r>
              <a:rPr lang="en-US" dirty="0" err="1" smtClean="0">
                <a:latin typeface="Franklin Gothic Demi Cond" pitchFamily="34" charset="0"/>
              </a:rPr>
              <a:t>Bactérie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i="1" dirty="0">
                <a:latin typeface="Franklin Gothic Demi Cond" pitchFamily="34" charset="0"/>
              </a:rPr>
              <a:t>E. coli </a:t>
            </a:r>
            <a:r>
              <a:rPr lang="en-US" i="1" dirty="0" smtClean="0">
                <a:latin typeface="Franklin Gothic Demi Cond" pitchFamily="34" charset="0"/>
              </a:rPr>
              <a:t> </a:t>
            </a:r>
            <a:r>
              <a:rPr lang="en-US" dirty="0" smtClean="0">
                <a:latin typeface="Franklin Gothic Demi Cond" pitchFamily="34" charset="0"/>
              </a:rPr>
              <a:t>W7 </a:t>
            </a:r>
            <a:r>
              <a:rPr lang="en-US" dirty="0">
                <a:latin typeface="Franklin Gothic Demi Cond" pitchFamily="34" charset="0"/>
              </a:rPr>
              <a:t>(A</a:t>
            </a:r>
            <a:r>
              <a:rPr lang="en-US" baseline="-25000" dirty="0">
                <a:latin typeface="Franklin Gothic Demi Cond" pitchFamily="34" charset="0"/>
              </a:rPr>
              <a:t>2</a:t>
            </a:r>
            <a:r>
              <a:rPr lang="en-US" dirty="0">
                <a:latin typeface="Franklin Gothic Demi Cond" pitchFamily="34" charset="0"/>
              </a:rPr>
              <a:t>pm </a:t>
            </a:r>
            <a:r>
              <a:rPr lang="en-US" dirty="0" err="1">
                <a:latin typeface="Franklin Gothic Demi Cond" pitchFamily="34" charset="0"/>
              </a:rPr>
              <a:t>auxotrophe</a:t>
            </a:r>
            <a:r>
              <a:rPr lang="en-US" dirty="0">
                <a:latin typeface="Franklin Gothic Demi Cond" pitchFamily="34" charset="0"/>
              </a:rPr>
              <a:t>) </a:t>
            </a:r>
            <a:r>
              <a:rPr lang="en-US" dirty="0" err="1">
                <a:latin typeface="Franklin Gothic Demi Cond" pitchFamily="34" charset="0"/>
              </a:rPr>
              <a:t>cultivée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dans</a:t>
            </a:r>
            <a:r>
              <a:rPr lang="en-US" dirty="0">
                <a:latin typeface="Franklin Gothic Demi Cond" pitchFamily="34" charset="0"/>
              </a:rPr>
              <a:t> un milieu </a:t>
            </a:r>
            <a:r>
              <a:rPr lang="en-US" dirty="0" err="1">
                <a:latin typeface="Franklin Gothic Demi Cond" pitchFamily="34" charset="0"/>
              </a:rPr>
              <a:t>contenant</a:t>
            </a:r>
            <a:r>
              <a:rPr lang="en-US" dirty="0">
                <a:latin typeface="Franklin Gothic Demi Cond" pitchFamily="34" charset="0"/>
              </a:rPr>
              <a:t> :</a:t>
            </a:r>
          </a:p>
          <a:p>
            <a:r>
              <a:rPr lang="en-US" dirty="0">
                <a:latin typeface="Franklin Gothic Demi Cond" pitchFamily="34" charset="0"/>
              </a:rPr>
              <a:t>	1 µg/mL A</a:t>
            </a:r>
            <a:r>
              <a:rPr lang="en-US" baseline="-25000" dirty="0">
                <a:latin typeface="Franklin Gothic Demi Cond" pitchFamily="34" charset="0"/>
              </a:rPr>
              <a:t>2</a:t>
            </a:r>
            <a:r>
              <a:rPr lang="en-US" dirty="0">
                <a:latin typeface="Franklin Gothic Demi Cond" pitchFamily="34" charset="0"/>
              </a:rPr>
              <a:t>pm (t = 0)</a:t>
            </a:r>
          </a:p>
          <a:p>
            <a:r>
              <a:rPr lang="en-US" dirty="0">
                <a:latin typeface="Franklin Gothic Demi Cond" pitchFamily="34" charset="0"/>
              </a:rPr>
              <a:t>	+ 50 µg/mL d’A</a:t>
            </a:r>
            <a:r>
              <a:rPr lang="en-US" baseline="-25000" dirty="0">
                <a:latin typeface="Franklin Gothic Demi Cond" pitchFamily="34" charset="0"/>
              </a:rPr>
              <a:t>2</a:t>
            </a:r>
            <a:r>
              <a:rPr lang="en-US" dirty="0">
                <a:latin typeface="Franklin Gothic Demi Cond" pitchFamily="34" charset="0"/>
              </a:rPr>
              <a:t>pm, du </a:t>
            </a:r>
            <a:r>
              <a:rPr lang="en-US" dirty="0" err="1">
                <a:latin typeface="Franklin Gothic Demi Cond" pitchFamily="34" charset="0"/>
              </a:rPr>
              <a:t>tripeptide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b="1" dirty="0">
                <a:latin typeface="Franklin Gothic Demi Cond" pitchFamily="34" charset="0"/>
              </a:rPr>
              <a:t>T1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ou</a:t>
            </a:r>
            <a:r>
              <a:rPr lang="en-US" dirty="0">
                <a:latin typeface="Franklin Gothic Demi Cond" pitchFamily="34" charset="0"/>
              </a:rPr>
              <a:t> du </a:t>
            </a:r>
            <a:r>
              <a:rPr lang="en-US" dirty="0" err="1">
                <a:latin typeface="Franklin Gothic Demi Cond" pitchFamily="34" charset="0"/>
              </a:rPr>
              <a:t>tripeptide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épimère</a:t>
            </a:r>
            <a:r>
              <a:rPr lang="en-US" dirty="0">
                <a:latin typeface="Franklin Gothic Demi Cond" pitchFamily="34" charset="0"/>
              </a:rPr>
              <a:t> de </a:t>
            </a:r>
            <a:r>
              <a:rPr lang="en-US" b="1" dirty="0">
                <a:latin typeface="Franklin Gothic Demi Cond" pitchFamily="34" charset="0"/>
              </a:rPr>
              <a:t>T1</a:t>
            </a:r>
            <a:r>
              <a:rPr lang="en-US" dirty="0">
                <a:latin typeface="Franklin Gothic Demi Cond" pitchFamily="34" charset="0"/>
              </a:rPr>
              <a:t> (t = 7 h)</a:t>
            </a:r>
          </a:p>
          <a:p>
            <a:r>
              <a:rPr lang="en-US" dirty="0">
                <a:latin typeface="Franklin Gothic Demi Cond" pitchFamily="34" charset="0"/>
              </a:rPr>
              <a:t>	</a:t>
            </a:r>
            <a:r>
              <a:rPr lang="en-US" dirty="0" err="1">
                <a:latin typeface="Franklin Gothic Demi Cond" pitchFamily="34" charset="0"/>
              </a:rPr>
              <a:t>Densité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optique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mesurée</a:t>
            </a:r>
            <a:r>
              <a:rPr lang="en-US" dirty="0">
                <a:latin typeface="Franklin Gothic Demi Cond" pitchFamily="34" charset="0"/>
              </a:rPr>
              <a:t> à 9 h </a:t>
            </a:r>
            <a:r>
              <a:rPr lang="en-US" dirty="0" err="1">
                <a:latin typeface="Franklin Gothic Demi Cond" pitchFamily="34" charset="0"/>
              </a:rPr>
              <a:t>est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rapportée</a:t>
            </a:r>
            <a:r>
              <a:rPr lang="en-US" dirty="0">
                <a:latin typeface="Franklin Gothic Demi Cond" pitchFamily="34" charset="0"/>
              </a:rPr>
              <a:t> à </a:t>
            </a:r>
            <a:r>
              <a:rPr lang="en-US" dirty="0" err="1">
                <a:latin typeface="Franklin Gothic Demi Cond" pitchFamily="34" charset="0"/>
              </a:rPr>
              <a:t>celle</a:t>
            </a:r>
            <a:r>
              <a:rPr lang="en-US" dirty="0">
                <a:latin typeface="Franklin Gothic Demi Cond" pitchFamily="34" charset="0"/>
              </a:rPr>
              <a:t> à t = 7 h</a:t>
            </a:r>
          </a:p>
          <a:p>
            <a:endParaRPr lang="en-US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Franklin Gothic Demi Cond" pitchFamily="34" charset="0"/>
              </a:rPr>
              <a:t>Cultures d’1 L et </a:t>
            </a:r>
            <a:r>
              <a:rPr lang="en-US" sz="2000" dirty="0" err="1" smtClean="0">
                <a:solidFill>
                  <a:srgbClr val="FFC000"/>
                </a:solidFill>
                <a:latin typeface="Franklin Gothic Demi Cond" pitchFamily="34" charset="0"/>
              </a:rPr>
              <a:t>analyse</a:t>
            </a:r>
            <a:r>
              <a:rPr lang="en-US" sz="2000" dirty="0" smtClean="0">
                <a:solidFill>
                  <a:srgbClr val="FFC000"/>
                </a:solidFill>
                <a:latin typeface="Franklin Gothic Demi Cond" pitchFamily="34" charset="0"/>
              </a:rPr>
              <a:t> du PG:</a:t>
            </a:r>
          </a:p>
          <a:p>
            <a:r>
              <a:rPr lang="en-US" dirty="0" smtClean="0">
                <a:latin typeface="Franklin Gothic Demi Cond" pitchFamily="34" charset="0"/>
              </a:rPr>
              <a:t>	</a:t>
            </a:r>
            <a:r>
              <a:rPr lang="en-US" dirty="0" smtClean="0">
                <a:latin typeface="Franklin Gothic Demi Cond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Franklin Gothic Demi Cond" pitchFamily="34" charset="0"/>
              </a:rPr>
              <a:t>il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n’y</a:t>
            </a:r>
            <a:r>
              <a:rPr lang="en-US" dirty="0">
                <a:latin typeface="Franklin Gothic Demi Cond" pitchFamily="34" charset="0"/>
              </a:rPr>
              <a:t> a pas </a:t>
            </a:r>
            <a:r>
              <a:rPr lang="en-US" dirty="0" err="1">
                <a:latin typeface="Franklin Gothic Demi Cond" pitchFamily="34" charset="0"/>
              </a:rPr>
              <a:t>eu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d’incorporation</a:t>
            </a:r>
            <a:r>
              <a:rPr lang="en-US" dirty="0">
                <a:latin typeface="Franklin Gothic Demi Cond" pitchFamily="34" charset="0"/>
              </a:rPr>
              <a:t> du </a:t>
            </a:r>
            <a:r>
              <a:rPr lang="en-US" dirty="0" err="1" smtClean="0">
                <a:latin typeface="Franklin Gothic Demi Cond" pitchFamily="34" charset="0"/>
              </a:rPr>
              <a:t>tripeptide</a:t>
            </a:r>
            <a:r>
              <a:rPr lang="en-US" dirty="0" smtClean="0">
                <a:latin typeface="Franklin Gothic Demi Cond" pitchFamily="34" charset="0"/>
              </a:rPr>
              <a:t> T1 </a:t>
            </a:r>
            <a:r>
              <a:rPr lang="en-US" dirty="0" err="1">
                <a:latin typeface="Franklin Gothic Demi Cond" pitchFamily="34" charset="0"/>
              </a:rPr>
              <a:t>dans</a:t>
            </a:r>
            <a:r>
              <a:rPr lang="en-US" dirty="0">
                <a:latin typeface="Franklin Gothic Demi Cond" pitchFamily="34" charset="0"/>
              </a:rPr>
              <a:t> le PG </a:t>
            </a:r>
            <a:r>
              <a:rPr lang="en-US" dirty="0" err="1">
                <a:latin typeface="Franklin Gothic Demi Cond" pitchFamily="34" charset="0"/>
              </a:rPr>
              <a:t>d’</a:t>
            </a:r>
            <a:r>
              <a:rPr lang="en-US" i="1" dirty="0" err="1">
                <a:latin typeface="Franklin Gothic Demi Cond" pitchFamily="34" charset="0"/>
              </a:rPr>
              <a:t>E</a:t>
            </a:r>
            <a:r>
              <a:rPr lang="en-US" i="1" dirty="0">
                <a:latin typeface="Franklin Gothic Demi Cond" pitchFamily="34" charset="0"/>
              </a:rPr>
              <a:t>. coli</a:t>
            </a:r>
            <a:endParaRPr lang="en-US" dirty="0">
              <a:latin typeface="Franklin Gothic Demi Con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>
                <a:latin typeface="+mj-lt"/>
              </a:rPr>
              <a:t>4. 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576064"/>
          </a:xfrm>
        </p:spPr>
        <p:txBody>
          <a:bodyPr>
            <a:noAutofit/>
          </a:bodyPr>
          <a:lstStyle/>
          <a:p>
            <a:r>
              <a:rPr lang="fr-BE" sz="3600" dirty="0" smtClean="0"/>
              <a:t>Tests </a:t>
            </a:r>
            <a:r>
              <a:rPr lang="fr-BE" sz="3600" i="1" dirty="0" smtClean="0"/>
              <a:t>in vivo </a:t>
            </a:r>
            <a:r>
              <a:rPr lang="fr-BE" sz="3600" dirty="0" smtClean="0"/>
              <a:t>dans </a:t>
            </a:r>
            <a:r>
              <a:rPr lang="fr-BE" sz="3600" i="1" dirty="0" smtClean="0"/>
              <a:t>E. coli</a:t>
            </a:r>
            <a:endParaRPr lang="fr-BE" sz="3600" i="1" dirty="0"/>
          </a:p>
        </p:txBody>
      </p:sp>
      <p:pic>
        <p:nvPicPr>
          <p:cNvPr id="11" name="Image 10" descr="figure6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6398" y="1484784"/>
            <a:ext cx="6358151" cy="295232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82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54"/>
            <a:ext cx="732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>
                <a:latin typeface="+mj-lt"/>
              </a:rPr>
              <a:t>4. Synthèse de </a:t>
            </a:r>
            <a:r>
              <a:rPr lang="fr-BE" sz="2000" dirty="0" err="1">
                <a:latin typeface="+mj-lt"/>
              </a:rPr>
              <a:t>lanthionines</a:t>
            </a:r>
            <a:r>
              <a:rPr lang="fr-BE" sz="2000" dirty="0">
                <a:latin typeface="+mj-lt"/>
              </a:rPr>
              <a:t> α-</a:t>
            </a:r>
            <a:r>
              <a:rPr lang="fr-BE" sz="2000" dirty="0" err="1">
                <a:latin typeface="+mj-lt"/>
              </a:rPr>
              <a:t>benzylées</a:t>
            </a:r>
            <a:r>
              <a:rPr lang="fr-BE" sz="2000" dirty="0">
                <a:latin typeface="+mj-lt"/>
              </a:rPr>
              <a:t> et </a:t>
            </a:r>
            <a:r>
              <a:rPr lang="fr-BE" sz="2000" dirty="0" err="1">
                <a:latin typeface="+mj-lt"/>
              </a:rPr>
              <a:t>tripeptides</a:t>
            </a:r>
            <a:r>
              <a:rPr lang="fr-BE" sz="2000" dirty="0">
                <a:latin typeface="+mj-lt"/>
              </a:rPr>
              <a:t> apparentés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46856" y="332656"/>
            <a:ext cx="8229600" cy="57606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 smtClean="0"/>
              <a:t>Conclusion</a:t>
            </a:r>
            <a:endParaRPr lang="fr-BE" sz="3600" dirty="0"/>
          </a:p>
        </p:txBody>
      </p:sp>
      <p:sp>
        <p:nvSpPr>
          <p:cNvPr id="3" name="Rectangle 2"/>
          <p:cNvSpPr/>
          <p:nvPr/>
        </p:nvSpPr>
        <p:spPr>
          <a:xfrm>
            <a:off x="323528" y="836712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sz="2800" dirty="0">
                <a:latin typeface="Franklin Gothic Demi Cond" pitchFamily="34" charset="0"/>
              </a:rPr>
              <a:t>Nouvelle synthèse </a:t>
            </a:r>
            <a:r>
              <a:rPr lang="fr-BE" sz="2800" dirty="0" err="1" smtClean="0">
                <a:latin typeface="Franklin Gothic Demi Cond" pitchFamily="34" charset="0"/>
              </a:rPr>
              <a:t>stéréosélective</a:t>
            </a:r>
            <a:r>
              <a:rPr lang="fr-BE" sz="2800" dirty="0" smtClean="0">
                <a:latin typeface="Franklin Gothic Demi Cond" pitchFamily="34" charset="0"/>
              </a:rPr>
              <a:t> de </a:t>
            </a:r>
            <a:r>
              <a:rPr lang="fr-BE" sz="2800" dirty="0" err="1" smtClean="0">
                <a:latin typeface="Franklin Gothic Demi Cond" pitchFamily="34" charset="0"/>
              </a:rPr>
              <a:t>sulfamidates</a:t>
            </a:r>
            <a:r>
              <a:rPr lang="fr-BE" sz="2800" dirty="0" smtClean="0">
                <a:latin typeface="Franklin Gothic Demi Cond" pitchFamily="34" charset="0"/>
              </a:rPr>
              <a:t>          </a:t>
            </a:r>
            <a:r>
              <a:rPr lang="el-GR" sz="2800" dirty="0" smtClean="0">
                <a:latin typeface="Franklin Gothic Demi Cond" pitchFamily="34" charset="0"/>
              </a:rPr>
              <a:t>α</a:t>
            </a:r>
            <a:r>
              <a:rPr lang="fr-BE" sz="2800" dirty="0" smtClean="0">
                <a:latin typeface="Franklin Gothic Demi Cond" pitchFamily="34" charset="0"/>
              </a:rPr>
              <a:t>-</a:t>
            </a:r>
            <a:r>
              <a:rPr lang="fr-BE" sz="2800" dirty="0" err="1" smtClean="0">
                <a:latin typeface="Franklin Gothic Demi Cond" pitchFamily="34" charset="0"/>
              </a:rPr>
              <a:t>benzylés</a:t>
            </a:r>
            <a:endParaRPr lang="fr-BE" sz="2800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Conversion </a:t>
            </a:r>
            <a:r>
              <a:rPr lang="fr-BE" sz="2800" dirty="0" err="1" smtClean="0">
                <a:latin typeface="Franklin Gothic Demi Cond" pitchFamily="34" charset="0"/>
              </a:rPr>
              <a:t>monotope</a:t>
            </a:r>
            <a:r>
              <a:rPr lang="fr-BE" sz="2800" dirty="0" smtClean="0">
                <a:latin typeface="Franklin Gothic Demi Cond" pitchFamily="34" charset="0"/>
              </a:rPr>
              <a:t> des </a:t>
            </a:r>
            <a:r>
              <a:rPr lang="fr-BE" sz="2800" dirty="0" err="1" smtClean="0">
                <a:latin typeface="Franklin Gothic Demi Cond" pitchFamily="34" charset="0"/>
              </a:rPr>
              <a:t>sulfamidates</a:t>
            </a:r>
            <a:r>
              <a:rPr lang="fr-BE" sz="2800" dirty="0" smtClean="0">
                <a:latin typeface="Franklin Gothic Demi Cond" pitchFamily="34" charset="0"/>
              </a:rPr>
              <a:t> en </a:t>
            </a:r>
            <a:r>
              <a:rPr lang="fr-BE" sz="2800" dirty="0" err="1" smtClean="0">
                <a:latin typeface="Franklin Gothic Demi Cond" pitchFamily="34" charset="0"/>
              </a:rPr>
              <a:t>tripeptides</a:t>
            </a:r>
            <a:r>
              <a:rPr lang="fr-BE" sz="2800" dirty="0">
                <a:latin typeface="Franklin Gothic Demi Cond" pitchFamily="34" charset="0"/>
              </a:rPr>
              <a:t> </a:t>
            </a:r>
            <a:r>
              <a:rPr lang="fr-BE" sz="2800" dirty="0" smtClean="0">
                <a:latin typeface="Franklin Gothic Demi Cond" pitchFamily="34" charset="0"/>
              </a:rPr>
              <a:t>contenant une </a:t>
            </a:r>
            <a:r>
              <a:rPr lang="fr-BE" sz="2800" dirty="0" err="1" smtClean="0">
                <a:latin typeface="Franklin Gothic Demi Cond" pitchFamily="34" charset="0"/>
              </a:rPr>
              <a:t>lanthionine</a:t>
            </a:r>
            <a:r>
              <a:rPr lang="fr-BE" sz="2800" dirty="0" smtClean="0">
                <a:latin typeface="Franklin Gothic Demi Cond" pitchFamily="34" charset="0"/>
              </a:rPr>
              <a:t> </a:t>
            </a:r>
            <a:r>
              <a:rPr lang="el-GR" sz="2800" dirty="0">
                <a:latin typeface="Franklin Gothic Demi Cond" pitchFamily="34" charset="0"/>
              </a:rPr>
              <a:t>α</a:t>
            </a:r>
            <a:r>
              <a:rPr lang="fr-BE" sz="2800" dirty="0" smtClean="0">
                <a:latin typeface="Franklin Gothic Demi Cond" pitchFamily="34" charset="0"/>
              </a:rPr>
              <a:t>-</a:t>
            </a:r>
            <a:r>
              <a:rPr lang="fr-BE" sz="2800" dirty="0" err="1" smtClean="0">
                <a:latin typeface="Franklin Gothic Demi Cond" pitchFamily="34" charset="0"/>
              </a:rPr>
              <a:t>benzylée</a:t>
            </a:r>
            <a:endParaRPr lang="fr-BE" sz="2800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>
                <a:latin typeface="Franklin Gothic Demi Cond" pitchFamily="34" charset="0"/>
              </a:rPr>
              <a:t>Le groupement </a:t>
            </a:r>
            <a:r>
              <a:rPr lang="fr-BE" sz="2800" dirty="0" err="1">
                <a:latin typeface="Franklin Gothic Demi Cond" pitchFamily="34" charset="0"/>
              </a:rPr>
              <a:t>phénylazido</a:t>
            </a:r>
            <a:r>
              <a:rPr lang="fr-BE" sz="2800" dirty="0">
                <a:latin typeface="Franklin Gothic Demi Cond" pitchFamily="34" charset="0"/>
              </a:rPr>
              <a:t> a résisté aux conditions réactionnelles. </a:t>
            </a:r>
            <a:endParaRPr lang="fr-BE" sz="2800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Les produits ont été obtenus à l’échelle du gramme</a:t>
            </a:r>
            <a:endParaRPr lang="fr-BE" sz="2800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Les </a:t>
            </a:r>
            <a:r>
              <a:rPr lang="fr-BE" sz="2800" dirty="0" err="1" smtClean="0">
                <a:latin typeface="Franklin Gothic Demi Cond" pitchFamily="34" charset="0"/>
              </a:rPr>
              <a:t>tripeptides</a:t>
            </a:r>
            <a:r>
              <a:rPr lang="fr-BE" sz="2800" dirty="0" smtClean="0">
                <a:latin typeface="Franklin Gothic Demi Cond" pitchFamily="34" charset="0"/>
              </a:rPr>
              <a:t> sont substrats de </a:t>
            </a:r>
            <a:r>
              <a:rPr lang="fr-BE" sz="2800" dirty="0" err="1" smtClean="0">
                <a:latin typeface="Franklin Gothic Demi Cond" pitchFamily="34" charset="0"/>
              </a:rPr>
              <a:t>Mpl</a:t>
            </a:r>
            <a:r>
              <a:rPr lang="fr-BE" sz="2800" dirty="0" smtClean="0">
                <a:latin typeface="Franklin Gothic Demi Cond" pitchFamily="34" charset="0"/>
              </a:rPr>
              <a:t> </a:t>
            </a:r>
            <a:r>
              <a:rPr lang="fr-BE" sz="2800" i="1" dirty="0" smtClean="0">
                <a:latin typeface="Franklin Gothic Demi Cond" pitchFamily="34" charset="0"/>
              </a:rPr>
              <a:t>in vitro</a:t>
            </a:r>
            <a:endParaRPr lang="fr-BE" sz="2800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800" dirty="0" smtClean="0">
                <a:latin typeface="Franklin Gothic Demi Cond" pitchFamily="34" charset="0"/>
              </a:rPr>
              <a:t>Pas d’incorporation des </a:t>
            </a:r>
            <a:r>
              <a:rPr lang="fr-BE" sz="2800" dirty="0" err="1" smtClean="0">
                <a:latin typeface="Franklin Gothic Demi Cond" pitchFamily="34" charset="0"/>
              </a:rPr>
              <a:t>tripeptides</a:t>
            </a:r>
            <a:r>
              <a:rPr lang="fr-BE" sz="2800" dirty="0" smtClean="0">
                <a:latin typeface="Franklin Gothic Demi Cond" pitchFamily="34" charset="0"/>
              </a:rPr>
              <a:t> </a:t>
            </a:r>
            <a:r>
              <a:rPr lang="fr-BE" sz="2800" i="1" dirty="0" smtClean="0">
                <a:latin typeface="Franklin Gothic Demi Cond" pitchFamily="34" charset="0"/>
              </a:rPr>
              <a:t>in vivo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800" i="1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BE" sz="2800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latin typeface="Franklin Gothic Demi Cond" pitchFamily="34" charset="0"/>
              </a:rPr>
              <a:t>L’article </a:t>
            </a:r>
            <a:r>
              <a:rPr lang="fr-BE" sz="2400" dirty="0">
                <a:latin typeface="Franklin Gothic Demi Cond" pitchFamily="34" charset="0"/>
              </a:rPr>
              <a:t>« </a:t>
            </a:r>
            <a:r>
              <a:rPr lang="en-US" sz="2400" dirty="0" err="1">
                <a:latin typeface="Franklin Gothic Demi Cond" pitchFamily="34" charset="0"/>
              </a:rPr>
              <a:t>Enantioselective</a:t>
            </a:r>
            <a:r>
              <a:rPr lang="en-US" sz="2400" dirty="0">
                <a:latin typeface="Franklin Gothic Demi Cond" pitchFamily="34" charset="0"/>
              </a:rPr>
              <a:t> synthesis of α-</a:t>
            </a:r>
            <a:r>
              <a:rPr lang="en-US" sz="2400" dirty="0" err="1">
                <a:latin typeface="Franklin Gothic Demi Cond" pitchFamily="34" charset="0"/>
              </a:rPr>
              <a:t>benzylated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lanthionines</a:t>
            </a:r>
            <a:r>
              <a:rPr lang="en-US" sz="2400" dirty="0">
                <a:latin typeface="Franklin Gothic Demi Cond" pitchFamily="34" charset="0"/>
              </a:rPr>
              <a:t> and related </a:t>
            </a:r>
            <a:r>
              <a:rPr lang="en-US" sz="2400" dirty="0" err="1">
                <a:latin typeface="Franklin Gothic Demi Cond" pitchFamily="34" charset="0"/>
              </a:rPr>
              <a:t>tripeptides</a:t>
            </a:r>
            <a:r>
              <a:rPr lang="en-US" sz="2400" dirty="0">
                <a:latin typeface="Franklin Gothic Demi Cond" pitchFamily="34" charset="0"/>
              </a:rPr>
              <a:t> for biological incorporation into </a:t>
            </a:r>
            <a:r>
              <a:rPr lang="en-US" sz="2400" i="1" dirty="0">
                <a:latin typeface="Franklin Gothic Demi Cond" pitchFamily="34" charset="0"/>
              </a:rPr>
              <a:t>E. coli </a:t>
            </a:r>
            <a:r>
              <a:rPr lang="en-US" sz="2400" dirty="0" smtClean="0">
                <a:latin typeface="Franklin Gothic Demi Cond" pitchFamily="34" charset="0"/>
              </a:rPr>
              <a:t>peptidoglycan</a:t>
            </a:r>
            <a:r>
              <a:rPr lang="fr-BE" sz="2400" dirty="0" smtClean="0">
                <a:latin typeface="Franklin Gothic Demi Cond" pitchFamily="34" charset="0"/>
              </a:rPr>
              <a:t>» </a:t>
            </a:r>
            <a:r>
              <a:rPr lang="en-US" sz="2400" dirty="0">
                <a:latin typeface="Franklin Gothic Demi Cond" pitchFamily="34" charset="0"/>
              </a:rPr>
              <a:t>a </a:t>
            </a:r>
            <a:r>
              <a:rPr lang="en-US" sz="2400" dirty="0" err="1">
                <a:latin typeface="Franklin Gothic Demi Cond" pitchFamily="34" charset="0"/>
              </a:rPr>
              <a:t>été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fr-BE" sz="2400" dirty="0" smtClean="0">
                <a:latin typeface="Franklin Gothic Demi Cond" pitchFamily="34" charset="0"/>
              </a:rPr>
              <a:t> soumis </a:t>
            </a:r>
            <a:r>
              <a:rPr lang="fr-BE" sz="2400" dirty="0">
                <a:latin typeface="Franklin Gothic Demi Cond" pitchFamily="34" charset="0"/>
              </a:rPr>
              <a:t>à </a:t>
            </a:r>
            <a:r>
              <a:rPr lang="fr-BE" sz="2400" dirty="0" err="1">
                <a:latin typeface="Franklin Gothic Demi Cond" pitchFamily="34" charset="0"/>
              </a:rPr>
              <a:t>Organic</a:t>
            </a:r>
            <a:r>
              <a:rPr lang="fr-BE" sz="2400" dirty="0">
                <a:latin typeface="Franklin Gothic Demi Cond" pitchFamily="34" charset="0"/>
              </a:rPr>
              <a:t> &amp; </a:t>
            </a:r>
            <a:r>
              <a:rPr lang="fr-BE" sz="2400" dirty="0" err="1">
                <a:latin typeface="Franklin Gothic Demi Cond" pitchFamily="34" charset="0"/>
              </a:rPr>
              <a:t>Biomolecular</a:t>
            </a:r>
            <a:r>
              <a:rPr lang="fr-BE" sz="2400" dirty="0">
                <a:latin typeface="Franklin Gothic Demi Cond" pitchFamily="34" charset="0"/>
              </a:rPr>
              <a:t> </a:t>
            </a:r>
            <a:r>
              <a:rPr lang="fr-BE" sz="2400" dirty="0" err="1" smtClean="0">
                <a:latin typeface="Franklin Gothic Demi Cond" pitchFamily="34" charset="0"/>
              </a:rPr>
              <a:t>Chemistry</a:t>
            </a:r>
            <a:endParaRPr lang="fr-BE" sz="2400" dirty="0">
              <a:latin typeface="Franklin Gothic Demi Cond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66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Franklin Gothic Demi Cond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</a:t>
            </a:r>
            <a:r>
              <a:rPr lang="en-GB" dirty="0" err="1" smtClean="0">
                <a:latin typeface="Franklin Gothic Demi Cond" pitchFamily="34" charset="0"/>
              </a:rPr>
              <a:t>stéréosélective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en solution </a:t>
            </a:r>
            <a:r>
              <a:rPr lang="en-GB" dirty="0" err="1" smtClean="0">
                <a:latin typeface="Franklin Gothic Demi Cond" pitchFamily="34" charset="0"/>
              </a:rPr>
              <a:t>aqueuse</a:t>
            </a:r>
            <a:endParaRPr lang="en-GB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α-</a:t>
            </a:r>
            <a:r>
              <a:rPr lang="en-GB" dirty="0" err="1" smtClean="0">
                <a:latin typeface="Franklin Gothic Demi Cond" pitchFamily="34" charset="0"/>
              </a:rPr>
              <a:t>alkylées</a:t>
            </a:r>
            <a:r>
              <a:rPr lang="en-GB" dirty="0" smtClean="0">
                <a:latin typeface="Franklin Gothic Demi Cond" pitchFamily="34" charset="0"/>
              </a:rPr>
              <a:t> protégées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Franklin Gothic Demi Cond" pitchFamily="34" charset="0"/>
              </a:rPr>
              <a:t>Synthèse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énantiosélective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                 α-</a:t>
            </a:r>
            <a:r>
              <a:rPr lang="en-GB" dirty="0" err="1" smtClean="0">
                <a:latin typeface="Franklin Gothic Demi Cond" pitchFamily="34" charset="0"/>
              </a:rPr>
              <a:t>benzylées</a:t>
            </a:r>
            <a:r>
              <a:rPr lang="en-US" dirty="0" smtClean="0">
                <a:latin typeface="Franklin Gothic Demi Cond" pitchFamily="34" charset="0"/>
              </a:rPr>
              <a:t> et </a:t>
            </a:r>
            <a:r>
              <a:rPr lang="en-US" dirty="0" err="1" smtClean="0">
                <a:latin typeface="Franklin Gothic Demi Cond" pitchFamily="34" charset="0"/>
              </a:rPr>
              <a:t>tripeptides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apparentés</a:t>
            </a:r>
            <a:endParaRPr lang="en-US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Franklin Gothic Demi Cond" pitchFamily="34" charset="0"/>
              </a:rPr>
              <a:t>Conclusion </a:t>
            </a:r>
            <a:r>
              <a:rPr lang="en-US" dirty="0" err="1" smtClean="0">
                <a:solidFill>
                  <a:srgbClr val="FFC000"/>
                </a:solidFill>
                <a:latin typeface="Franklin Gothic Demi Cond" pitchFamily="34" charset="0"/>
              </a:rPr>
              <a:t>générale</a:t>
            </a:r>
            <a:r>
              <a:rPr lang="en-US" dirty="0" smtClean="0">
                <a:solidFill>
                  <a:srgbClr val="FFC000"/>
                </a:solidFill>
                <a:latin typeface="Franklin Gothic Demi Cond" pitchFamily="34" charset="0"/>
              </a:rPr>
              <a:t> et perspectives </a:t>
            </a:r>
            <a:endParaRPr lang="fr-BE" dirty="0">
              <a:solidFill>
                <a:srgbClr val="FFC000"/>
              </a:solidFill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53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49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403648" y="6021288"/>
            <a:ext cx="8010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latin typeface="Franklin Gothic Demi Cond" pitchFamily="34" charset="0"/>
              </a:rPr>
              <a:t>Bons </a:t>
            </a:r>
            <a:r>
              <a:rPr lang="fr-BE" dirty="0">
                <a:latin typeface="Franklin Gothic Demi Cond" pitchFamily="34" charset="0"/>
              </a:rPr>
              <a:t>rendements à l'échelle du gramme </a:t>
            </a:r>
            <a:endParaRPr lang="fr-BE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latin typeface="Franklin Gothic Demi Cond" pitchFamily="34" charset="0"/>
              </a:rPr>
              <a:t>Excellents </a:t>
            </a:r>
            <a:r>
              <a:rPr lang="fr-BE" dirty="0">
                <a:latin typeface="Franklin Gothic Demi Cond" pitchFamily="34" charset="0"/>
              </a:rPr>
              <a:t>excès </a:t>
            </a:r>
            <a:r>
              <a:rPr lang="fr-BE" dirty="0" err="1">
                <a:latin typeface="Franklin Gothic Demi Cond" pitchFamily="34" charset="0"/>
              </a:rPr>
              <a:t>diastéréomériques</a:t>
            </a:r>
            <a:r>
              <a:rPr lang="fr-BE" dirty="0">
                <a:latin typeface="Franklin Gothic Demi Cond" pitchFamily="34" charset="0"/>
              </a:rPr>
              <a:t> (&gt; 99%) en solution </a:t>
            </a:r>
            <a:r>
              <a:rPr lang="fr-BE" dirty="0" smtClean="0">
                <a:latin typeface="Franklin Gothic Demi Cond" pitchFamily="34" charset="0"/>
              </a:rPr>
              <a:t>aqueuse</a:t>
            </a:r>
            <a:endParaRPr lang="fr-BE" dirty="0">
              <a:latin typeface="Franklin Gothic Demi Cond" pitchFamily="34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734207"/>
              </p:ext>
            </p:extLst>
          </p:nvPr>
        </p:nvGraphicFramePr>
        <p:xfrm>
          <a:off x="1614488" y="1211263"/>
          <a:ext cx="59150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CS ChemDraw Drawing" r:id="rId3" imgW="3515619" imgH="2857247" progId="ChemDraw.Document.6.0">
                  <p:embed/>
                </p:oleObj>
              </mc:Choice>
              <mc:Fallback>
                <p:oleObj name="CS ChemDraw Drawing" r:id="rId3" imgW="3515619" imgH="28572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4488" y="1211263"/>
                        <a:ext cx="5915025" cy="481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79512" y="4554"/>
            <a:ext cx="4432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5. </a:t>
            </a:r>
            <a:r>
              <a:rPr lang="fr-BE" sz="2000" dirty="0">
                <a:latin typeface="+mj-lt"/>
              </a:rPr>
              <a:t>Conclusion générale et perspectives 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46856" y="188640"/>
            <a:ext cx="8229600" cy="57606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 smtClean="0"/>
              <a:t>Conclusion</a:t>
            </a:r>
            <a:endParaRPr lang="fr-BE" sz="2800" dirty="0"/>
          </a:p>
        </p:txBody>
      </p:sp>
      <p:sp>
        <p:nvSpPr>
          <p:cNvPr id="13" name="Rectangle 12"/>
          <p:cNvSpPr/>
          <p:nvPr/>
        </p:nvSpPr>
        <p:spPr>
          <a:xfrm>
            <a:off x="1619672" y="620688"/>
            <a:ext cx="565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latin typeface="Franklin Gothic Demi Cond" pitchFamily="34" charset="0"/>
              </a:rPr>
              <a:t>Nouvelle synthèse </a:t>
            </a:r>
            <a:r>
              <a:rPr lang="fr-BE" dirty="0" err="1">
                <a:latin typeface="Franklin Gothic Demi Cond" pitchFamily="34" charset="0"/>
              </a:rPr>
              <a:t>stéréosélective</a:t>
            </a:r>
            <a:r>
              <a:rPr lang="fr-BE" dirty="0">
                <a:latin typeface="Franklin Gothic Demi Cond" pitchFamily="34" charset="0"/>
              </a:rPr>
              <a:t> des trois </a:t>
            </a:r>
            <a:r>
              <a:rPr lang="fr-BE" dirty="0" err="1">
                <a:latin typeface="Franklin Gothic Demi Cond" pitchFamily="34" charset="0"/>
              </a:rPr>
              <a:t>diastéréoisomères</a:t>
            </a:r>
            <a:r>
              <a:rPr lang="fr-BE" dirty="0">
                <a:latin typeface="Franklin Gothic Demi Cond" pitchFamily="34" charset="0"/>
              </a:rPr>
              <a:t> de la </a:t>
            </a:r>
            <a:r>
              <a:rPr lang="fr-BE" dirty="0" err="1">
                <a:latin typeface="Franklin Gothic Demi Cond" pitchFamily="34" charset="0"/>
              </a:rPr>
              <a:t>lanthionine</a:t>
            </a:r>
            <a:r>
              <a:rPr lang="fr-BE" dirty="0">
                <a:latin typeface="Franklin Gothic Demi Cond" pitchFamily="34" charset="0"/>
              </a:rPr>
              <a:t> et d'un analogue α-</a:t>
            </a:r>
            <a:r>
              <a:rPr lang="fr-BE" dirty="0" err="1">
                <a:latin typeface="Franklin Gothic Demi Cond" pitchFamily="34" charset="0"/>
              </a:rPr>
              <a:t>benzylé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07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08519" y="1152065"/>
            <a:ext cx="9433048" cy="5616624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gfgfgfgfgfg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12755"/>
          <a:stretch/>
        </p:blipFill>
        <p:spPr>
          <a:xfrm>
            <a:off x="2678676" y="1761386"/>
            <a:ext cx="6429828" cy="46488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639625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La paroi bactérienne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" y="1268760"/>
            <a:ext cx="375741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9512" y="4554"/>
            <a:ext cx="1771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1. Introduction</a:t>
            </a:r>
            <a:endParaRPr lang="fr-BE" sz="200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5912" y="4869160"/>
            <a:ext cx="177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Franklin Gothic Demi Cond" pitchFamily="34" charset="0"/>
              </a:rPr>
              <a:t>Peptidoglycane cible privilégiée des antibiotiques</a:t>
            </a:r>
            <a:endParaRPr lang="fr-BE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16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50</a:t>
            </a:fld>
            <a:endParaRPr lang="fr-BE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53489"/>
              </p:ext>
            </p:extLst>
          </p:nvPr>
        </p:nvGraphicFramePr>
        <p:xfrm>
          <a:off x="2123728" y="908720"/>
          <a:ext cx="5040560" cy="184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CS ChemDraw Drawing" r:id="rId3" imgW="3300567" imgH="1209572" progId="ChemDraw.Document.6.0">
                  <p:embed/>
                </p:oleObj>
              </mc:Choice>
              <mc:Fallback>
                <p:oleObj name="CS ChemDraw Drawing" r:id="rId3" imgW="3300567" imgH="12095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908720"/>
                        <a:ext cx="5040560" cy="184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9512" y="4554"/>
            <a:ext cx="4432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5. </a:t>
            </a:r>
            <a:r>
              <a:rPr lang="fr-BE" sz="2000" dirty="0">
                <a:latin typeface="+mj-lt"/>
              </a:rPr>
              <a:t>Conclusion générale et perspectives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46856" y="188640"/>
            <a:ext cx="8229600" cy="57606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 smtClean="0"/>
              <a:t>Conclusion</a:t>
            </a:r>
            <a:endParaRPr lang="fr-BE" sz="2800" dirty="0"/>
          </a:p>
        </p:txBody>
      </p:sp>
      <p:sp>
        <p:nvSpPr>
          <p:cNvPr id="11" name="Rectangle 10"/>
          <p:cNvSpPr/>
          <p:nvPr/>
        </p:nvSpPr>
        <p:spPr>
          <a:xfrm>
            <a:off x="1331640" y="62068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latin typeface="Franklin Gothic Demi Cond" pitchFamily="34" charset="0"/>
              </a:rPr>
              <a:t>Nouvelle synthèse de </a:t>
            </a:r>
            <a:r>
              <a:rPr lang="fr-BE" dirty="0" err="1">
                <a:latin typeface="Franklin Gothic Demi Cond" pitchFamily="34" charset="0"/>
              </a:rPr>
              <a:t>lanthionines</a:t>
            </a:r>
            <a:r>
              <a:rPr lang="fr-BE" dirty="0">
                <a:latin typeface="Franklin Gothic Demi Cond" pitchFamily="34" charset="0"/>
              </a:rPr>
              <a:t> protégées portant un groupe α-alkyle. 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539552" y="26996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latin typeface="Franklin Gothic Demi Cond" pitchFamily="34" charset="0"/>
              </a:rPr>
              <a:t>Nouvelle synthèse </a:t>
            </a:r>
            <a:r>
              <a:rPr lang="fr-BE" dirty="0" err="1">
                <a:latin typeface="Franklin Gothic Demi Cond" pitchFamily="34" charset="0"/>
              </a:rPr>
              <a:t>diastéréosélective</a:t>
            </a:r>
            <a:r>
              <a:rPr lang="fr-BE" dirty="0">
                <a:latin typeface="Franklin Gothic Demi Cond" pitchFamily="34" charset="0"/>
              </a:rPr>
              <a:t> de </a:t>
            </a:r>
            <a:r>
              <a:rPr lang="fr-BE" dirty="0" err="1">
                <a:latin typeface="Franklin Gothic Demi Cond" pitchFamily="34" charset="0"/>
              </a:rPr>
              <a:t>tripeptides</a:t>
            </a:r>
            <a:r>
              <a:rPr lang="fr-BE" dirty="0">
                <a:latin typeface="Franklin Gothic Demi Cond" pitchFamily="34" charset="0"/>
              </a:rPr>
              <a:t> contenant une </a:t>
            </a:r>
            <a:r>
              <a:rPr lang="fr-BE" dirty="0" err="1">
                <a:latin typeface="Franklin Gothic Demi Cond" pitchFamily="34" charset="0"/>
              </a:rPr>
              <a:t>lanthionine</a:t>
            </a:r>
            <a:r>
              <a:rPr lang="fr-BE" dirty="0">
                <a:latin typeface="Franklin Gothic Demi Cond" pitchFamily="34" charset="0"/>
              </a:rPr>
              <a:t> α-substituée. </a:t>
            </a:r>
            <a:endParaRPr lang="fr-BE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265679"/>
              </p:ext>
            </p:extLst>
          </p:nvPr>
        </p:nvGraphicFramePr>
        <p:xfrm>
          <a:off x="-136525" y="3059113"/>
          <a:ext cx="9018588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CS ChemDraw Drawing" r:id="rId5" imgW="6101743" imgH="2492837" progId="ChemDraw.Document.6.0">
                  <p:embed/>
                </p:oleObj>
              </mc:Choice>
              <mc:Fallback>
                <p:oleObj name="CS ChemDraw Drawing" r:id="rId5" imgW="6101743" imgH="24928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36525" y="3059113"/>
                        <a:ext cx="9018588" cy="369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32048" y="4976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>
                <a:latin typeface="Franklin Gothic Demi Cond" pitchFamily="34" charset="0"/>
              </a:rPr>
              <a:t>Excès </a:t>
            </a:r>
            <a:r>
              <a:rPr lang="fr-BE" dirty="0" err="1" smtClean="0">
                <a:latin typeface="Franklin Gothic Demi Cond" pitchFamily="34" charset="0"/>
              </a:rPr>
              <a:t>énantiomériques</a:t>
            </a:r>
            <a:r>
              <a:rPr lang="fr-BE" dirty="0" smtClean="0">
                <a:latin typeface="Franklin Gothic Demi Cond" pitchFamily="34" charset="0"/>
              </a:rPr>
              <a:t> </a:t>
            </a:r>
            <a:r>
              <a:rPr lang="fr-BE" dirty="0">
                <a:latin typeface="Franklin Gothic Demi Cond" pitchFamily="34" charset="0"/>
              </a:rPr>
              <a:t>de 89 à 97</a:t>
            </a:r>
            <a:r>
              <a:rPr lang="fr-BE" dirty="0" smtClean="0">
                <a:latin typeface="Franklin Gothic Demi Cond" pitchFamily="34" charset="0"/>
              </a:rPr>
              <a:t>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latin typeface="Franklin Gothic Demi Cond" pitchFamily="34" charset="0"/>
              </a:rPr>
              <a:t>Les </a:t>
            </a:r>
            <a:r>
              <a:rPr lang="fr-BE" dirty="0" err="1">
                <a:latin typeface="Franklin Gothic Demi Cond" pitchFamily="34" charset="0"/>
              </a:rPr>
              <a:t>tripeptides</a:t>
            </a:r>
            <a:r>
              <a:rPr lang="fr-BE" dirty="0">
                <a:latin typeface="Franklin Gothic Demi Cond" pitchFamily="34" charset="0"/>
              </a:rPr>
              <a:t> ont été obtenus à l’échelle du </a:t>
            </a:r>
            <a:r>
              <a:rPr lang="fr-BE" dirty="0" smtClean="0">
                <a:latin typeface="Franklin Gothic Demi Cond" pitchFamily="34" charset="0"/>
              </a:rPr>
              <a:t>demi-gramme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>
                <a:latin typeface="Franklin Gothic Demi Cond" pitchFamily="34" charset="0"/>
              </a:rPr>
              <a:t>Les </a:t>
            </a:r>
            <a:r>
              <a:rPr lang="fr-BE" dirty="0" err="1">
                <a:latin typeface="Franklin Gothic Demi Cond" pitchFamily="34" charset="0"/>
              </a:rPr>
              <a:t>tripeptides</a:t>
            </a:r>
            <a:r>
              <a:rPr lang="fr-BE" dirty="0">
                <a:latin typeface="Franklin Gothic Demi Cond" pitchFamily="34" charset="0"/>
              </a:rPr>
              <a:t> sont substrats de </a:t>
            </a:r>
            <a:r>
              <a:rPr lang="fr-BE" dirty="0" err="1">
                <a:latin typeface="Franklin Gothic Demi Cond" pitchFamily="34" charset="0"/>
              </a:rPr>
              <a:t>Mpl</a:t>
            </a:r>
            <a:r>
              <a:rPr lang="fr-BE" dirty="0">
                <a:latin typeface="Franklin Gothic Demi Cond" pitchFamily="34" charset="0"/>
              </a:rPr>
              <a:t> </a:t>
            </a:r>
            <a:r>
              <a:rPr lang="fr-BE" i="1" dirty="0">
                <a:latin typeface="Franklin Gothic Demi Cond" pitchFamily="34" charset="0"/>
              </a:rPr>
              <a:t>in vitro</a:t>
            </a:r>
            <a:endParaRPr lang="fr-BE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dirty="0">
                <a:latin typeface="Franklin Gothic Demi Cond" pitchFamily="34" charset="0"/>
              </a:rPr>
              <a:t>Pas d’incorporation des </a:t>
            </a:r>
            <a:r>
              <a:rPr lang="fr-BE" dirty="0" err="1">
                <a:latin typeface="Franklin Gothic Demi Cond" pitchFamily="34" charset="0"/>
              </a:rPr>
              <a:t>tripeptides</a:t>
            </a:r>
            <a:r>
              <a:rPr lang="fr-BE" dirty="0">
                <a:latin typeface="Franklin Gothic Demi Cond" pitchFamily="34" charset="0"/>
              </a:rPr>
              <a:t> </a:t>
            </a:r>
            <a:r>
              <a:rPr lang="fr-BE" i="1" dirty="0">
                <a:latin typeface="Franklin Gothic Demi Cond" pitchFamily="34" charset="0"/>
              </a:rPr>
              <a:t>in </a:t>
            </a:r>
            <a:r>
              <a:rPr lang="fr-BE" i="1" dirty="0" smtClean="0">
                <a:latin typeface="Franklin Gothic Demi Cond" pitchFamily="34" charset="0"/>
              </a:rPr>
              <a:t>vivo</a:t>
            </a:r>
            <a:endParaRPr lang="fr-BE" i="1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554"/>
            <a:ext cx="4432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5. </a:t>
            </a:r>
            <a:r>
              <a:rPr lang="fr-BE" sz="2000" dirty="0">
                <a:latin typeface="+mj-lt"/>
              </a:rPr>
              <a:t>Conclusion générale et perspectives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46856" y="332656"/>
            <a:ext cx="8229600" cy="57606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 smtClean="0"/>
              <a:t>Perspectives</a:t>
            </a:r>
            <a:endParaRPr lang="fr-BE" sz="3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51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539552" y="1485939"/>
            <a:ext cx="79208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sz="2000" dirty="0" smtClean="0">
                <a:latin typeface="Franklin Gothic Demi Cond" pitchFamily="34" charset="0"/>
              </a:rPr>
              <a:t>Synthèse des </a:t>
            </a:r>
            <a:r>
              <a:rPr lang="fr-BE" sz="2000" dirty="0" err="1" smtClean="0">
                <a:latin typeface="Franklin Gothic Demi Cond" pitchFamily="34" charset="0"/>
              </a:rPr>
              <a:t>diastéréomères</a:t>
            </a:r>
            <a:r>
              <a:rPr lang="fr-BE" sz="2000" dirty="0" smtClean="0">
                <a:latin typeface="Franklin Gothic Demi Cond" pitchFamily="34" charset="0"/>
              </a:rPr>
              <a:t> (</a:t>
            </a:r>
            <a:r>
              <a:rPr lang="fr-BE" sz="2000" i="1" dirty="0" smtClean="0">
                <a:latin typeface="Franklin Gothic Demi Cond" pitchFamily="34" charset="0"/>
              </a:rPr>
              <a:t>R</a:t>
            </a:r>
            <a:r>
              <a:rPr lang="fr-BE" sz="2000" dirty="0" smtClean="0">
                <a:latin typeface="Franklin Gothic Demi Cond" pitchFamily="34" charset="0"/>
              </a:rPr>
              <a:t>,</a:t>
            </a:r>
            <a:r>
              <a:rPr lang="fr-BE" sz="2000" i="1" dirty="0" smtClean="0">
                <a:latin typeface="Franklin Gothic Demi Cond" pitchFamily="34" charset="0"/>
              </a:rPr>
              <a:t>R </a:t>
            </a:r>
            <a:r>
              <a:rPr lang="fr-BE" sz="2000" dirty="0" smtClean="0">
                <a:latin typeface="Franklin Gothic Demi Cond" pitchFamily="34" charset="0"/>
              </a:rPr>
              <a:t>) et </a:t>
            </a:r>
            <a:r>
              <a:rPr lang="fr-BE" sz="2000" i="1" dirty="0" smtClean="0">
                <a:latin typeface="Franklin Gothic Demi Cond" pitchFamily="34" charset="0"/>
              </a:rPr>
              <a:t>méso</a:t>
            </a:r>
            <a:r>
              <a:rPr lang="fr-BE" sz="2000" dirty="0">
                <a:latin typeface="Franklin Gothic Demi Cond" pitchFamily="34" charset="0"/>
              </a:rPr>
              <a:t> </a:t>
            </a:r>
            <a:r>
              <a:rPr lang="fr-BE" sz="2000" dirty="0" smtClean="0">
                <a:latin typeface="Franklin Gothic Demi Cond" pitchFamily="34" charset="0"/>
              </a:rPr>
              <a:t> de la [</a:t>
            </a:r>
            <a:r>
              <a:rPr lang="fr-BE" sz="2000" baseline="30000" dirty="0" smtClean="0">
                <a:latin typeface="Franklin Gothic Demi Cond" pitchFamily="34" charset="0"/>
              </a:rPr>
              <a:t>35</a:t>
            </a:r>
            <a:r>
              <a:rPr lang="fr-BE" sz="2000" dirty="0" smtClean="0">
                <a:latin typeface="Franklin Gothic Demi Cond" pitchFamily="34" charset="0"/>
              </a:rPr>
              <a:t>S]</a:t>
            </a:r>
            <a:r>
              <a:rPr lang="fr-BE" sz="2000" dirty="0" err="1" smtClean="0">
                <a:latin typeface="Franklin Gothic Demi Cond" pitchFamily="34" charset="0"/>
              </a:rPr>
              <a:t>lanthionine</a:t>
            </a:r>
            <a:r>
              <a:rPr lang="fr-BE" sz="2000" dirty="0" smtClean="0">
                <a:latin typeface="Franklin Gothic Demi Cond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000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000" dirty="0">
                <a:latin typeface="Franklin Gothic Demi Cond" pitchFamily="34" charset="0"/>
              </a:rPr>
              <a:t>Synthèse du </a:t>
            </a:r>
            <a:r>
              <a:rPr lang="fr-BE" sz="2000" dirty="0" err="1">
                <a:latin typeface="Franklin Gothic Demi Cond" pitchFamily="34" charset="0"/>
              </a:rPr>
              <a:t>tripeptide</a:t>
            </a:r>
            <a:r>
              <a:rPr lang="fr-BE" sz="2000" dirty="0">
                <a:latin typeface="Franklin Gothic Demi Cond" pitchFamily="34" charset="0"/>
              </a:rPr>
              <a:t> </a:t>
            </a:r>
            <a:r>
              <a:rPr lang="en-US" sz="2000" dirty="0">
                <a:latin typeface="Franklin Gothic Demi Cond" pitchFamily="34" charset="0"/>
              </a:rPr>
              <a:t>(</a:t>
            </a:r>
            <a:r>
              <a:rPr lang="en-US" sz="2000" i="1" dirty="0">
                <a:latin typeface="Franklin Gothic Demi Cond" pitchFamily="34" charset="0"/>
              </a:rPr>
              <a:t>S </a:t>
            </a:r>
            <a:r>
              <a:rPr lang="en-US" sz="2000" dirty="0">
                <a:latin typeface="Franklin Gothic Demi Cond" pitchFamily="34" charset="0"/>
              </a:rPr>
              <a:t>)-</a:t>
            </a:r>
            <a:r>
              <a:rPr lang="en-US" sz="2000" dirty="0" err="1">
                <a:latin typeface="Franklin Gothic Demi Cond" pitchFamily="34" charset="0"/>
              </a:rPr>
              <a:t>Ala</a:t>
            </a:r>
            <a:r>
              <a:rPr lang="en-US" sz="2000" dirty="0">
                <a:latin typeface="Franklin Gothic Demi Cond" pitchFamily="34" charset="0"/>
              </a:rPr>
              <a:t>-(</a:t>
            </a:r>
            <a:r>
              <a:rPr lang="en-US" sz="2000" i="1" dirty="0">
                <a:latin typeface="Franklin Gothic Demi Cond" pitchFamily="34" charset="0"/>
              </a:rPr>
              <a:t>R </a:t>
            </a:r>
            <a:r>
              <a:rPr lang="en-US" sz="2000" dirty="0">
                <a:latin typeface="Franklin Gothic Demi Cond" pitchFamily="34" charset="0"/>
              </a:rPr>
              <a:t>)-</a:t>
            </a:r>
            <a:r>
              <a:rPr lang="en-US" sz="2000" dirty="0" err="1">
                <a:latin typeface="Franklin Gothic Demi Cond" pitchFamily="34" charset="0"/>
              </a:rPr>
              <a:t>Glu</a:t>
            </a:r>
            <a:r>
              <a:rPr lang="en-US" sz="2000" dirty="0">
                <a:latin typeface="Franklin Gothic Demi Cond" pitchFamily="34" charset="0"/>
              </a:rPr>
              <a:t>-(</a:t>
            </a:r>
            <a:r>
              <a:rPr lang="en-US" sz="2000" i="1" dirty="0" smtClean="0">
                <a:latin typeface="Franklin Gothic Demi Cond" pitchFamily="34" charset="0"/>
              </a:rPr>
              <a:t>R</a:t>
            </a:r>
            <a:r>
              <a:rPr lang="en-US" sz="2000" dirty="0" smtClean="0">
                <a:latin typeface="Franklin Gothic Demi Cond" pitchFamily="34" charset="0"/>
              </a:rPr>
              <a:t>,</a:t>
            </a:r>
            <a:r>
              <a:rPr lang="en-US" sz="2000" i="1" dirty="0" smtClean="0">
                <a:latin typeface="Franklin Gothic Demi Cond" pitchFamily="34" charset="0"/>
              </a:rPr>
              <a:t>S </a:t>
            </a:r>
            <a:r>
              <a:rPr lang="en-US" sz="2000" dirty="0" smtClean="0">
                <a:latin typeface="Franklin Gothic Demi Cond" pitchFamily="34" charset="0"/>
              </a:rPr>
              <a:t>)-[</a:t>
            </a:r>
            <a:r>
              <a:rPr lang="en-US" sz="2000" baseline="30000" dirty="0">
                <a:latin typeface="Franklin Gothic Demi Cond" pitchFamily="34" charset="0"/>
              </a:rPr>
              <a:t>35</a:t>
            </a:r>
            <a:r>
              <a:rPr lang="en-US" sz="2000" dirty="0">
                <a:latin typeface="Franklin Gothic Demi Cond" pitchFamily="34" charset="0"/>
              </a:rPr>
              <a:t>S]</a:t>
            </a:r>
            <a:r>
              <a:rPr lang="en-US" sz="2000" dirty="0" err="1">
                <a:latin typeface="Franklin Gothic Demi Cond" pitchFamily="34" charset="0"/>
              </a:rPr>
              <a:t>Lan</a:t>
            </a:r>
            <a:r>
              <a:rPr lang="en-US" sz="2000" dirty="0">
                <a:latin typeface="Franklin Gothic Demi Cond" pitchFamily="34" charset="0"/>
              </a:rPr>
              <a:t> </a:t>
            </a:r>
            <a:r>
              <a:rPr lang="en-US" sz="2000" dirty="0" err="1">
                <a:latin typeface="Franklin Gothic Demi Cond" pitchFamily="34" charset="0"/>
              </a:rPr>
              <a:t>ainsi</a:t>
            </a:r>
            <a:r>
              <a:rPr lang="en-US" sz="2000" dirty="0">
                <a:latin typeface="Franklin Gothic Demi Cond" pitchFamily="34" charset="0"/>
              </a:rPr>
              <a:t> </a:t>
            </a:r>
            <a:r>
              <a:rPr lang="en-US" sz="2000" dirty="0" err="1">
                <a:latin typeface="Franklin Gothic Demi Cond" pitchFamily="34" charset="0"/>
              </a:rPr>
              <a:t>que</a:t>
            </a:r>
            <a:r>
              <a:rPr lang="en-US" sz="2000" dirty="0">
                <a:latin typeface="Franklin Gothic Demi Cond" pitchFamily="34" charset="0"/>
              </a:rPr>
              <a:t> </a:t>
            </a:r>
            <a:r>
              <a:rPr lang="en-US" sz="2000" dirty="0" smtClean="0">
                <a:latin typeface="Franklin Gothic Demi Cond" pitchFamily="34" charset="0"/>
              </a:rPr>
              <a:t>du </a:t>
            </a:r>
            <a:r>
              <a:rPr lang="en-US" sz="2000" dirty="0" err="1" smtClean="0">
                <a:latin typeface="Franklin Gothic Demi Cond" pitchFamily="34" charset="0"/>
              </a:rPr>
              <a:t>composé</a:t>
            </a:r>
            <a:r>
              <a:rPr lang="en-US" sz="2000" dirty="0" smtClean="0">
                <a:latin typeface="Franklin Gothic Demi Cond" pitchFamily="34" charset="0"/>
              </a:rPr>
              <a:t> [</a:t>
            </a:r>
            <a:r>
              <a:rPr lang="en-US" sz="2000" baseline="30000" dirty="0" smtClean="0">
                <a:latin typeface="Franklin Gothic Demi Cond" pitchFamily="34" charset="0"/>
              </a:rPr>
              <a:t>35</a:t>
            </a:r>
            <a:r>
              <a:rPr lang="en-US" sz="2000" dirty="0" smtClean="0">
                <a:latin typeface="Franklin Gothic Demi Cond" pitchFamily="34" charset="0"/>
              </a:rPr>
              <a:t>S]UDP-</a:t>
            </a:r>
            <a:r>
              <a:rPr lang="en-US" sz="2000" dirty="0" err="1" smtClean="0">
                <a:latin typeface="Franklin Gothic Demi Cond" pitchFamily="34" charset="0"/>
              </a:rPr>
              <a:t>MurNac</a:t>
            </a:r>
            <a:r>
              <a:rPr lang="en-US" sz="2000" dirty="0" smtClean="0">
                <a:latin typeface="Franklin Gothic Demi Cond" pitchFamily="34" charset="0"/>
              </a:rPr>
              <a:t>-</a:t>
            </a:r>
            <a:r>
              <a:rPr lang="en-US" sz="2000" dirty="0" err="1" smtClean="0">
                <a:latin typeface="Franklin Gothic Demi Cond" pitchFamily="34" charset="0"/>
              </a:rPr>
              <a:t>tripeptide</a:t>
            </a:r>
            <a:r>
              <a:rPr lang="en-US" sz="2000" dirty="0" smtClean="0">
                <a:latin typeface="Franklin Gothic Demi Cond" pitchFamily="34" charset="0"/>
              </a:rPr>
              <a:t> </a:t>
            </a:r>
            <a:r>
              <a:rPr lang="en-US" sz="2000" dirty="0">
                <a:latin typeface="Franklin Gothic Demi Cond" pitchFamily="34" charset="0"/>
              </a:rPr>
              <a:t>grâce à </a:t>
            </a:r>
            <a:r>
              <a:rPr lang="en-US" sz="2000" dirty="0" err="1">
                <a:latin typeface="Franklin Gothic Demi Cond" pitchFamily="34" charset="0"/>
              </a:rPr>
              <a:t>l’enzyme</a:t>
            </a:r>
            <a:r>
              <a:rPr lang="en-US" sz="2000" dirty="0">
                <a:latin typeface="Franklin Gothic Demi Cond" pitchFamily="34" charset="0"/>
              </a:rPr>
              <a:t> </a:t>
            </a:r>
            <a:r>
              <a:rPr lang="en-US" sz="2000" dirty="0" err="1">
                <a:latin typeface="Franklin Gothic Demi Cond" pitchFamily="34" charset="0"/>
              </a:rPr>
              <a:t>Mpl</a:t>
            </a:r>
            <a:r>
              <a:rPr lang="en-US" sz="2000" dirty="0">
                <a:latin typeface="Franklin Gothic Demi Cond" pitchFamily="34" charset="0"/>
              </a:rPr>
              <a:t>. </a:t>
            </a:r>
            <a:r>
              <a:rPr lang="fr-BE" sz="2000" dirty="0">
                <a:latin typeface="Franklin Gothic Demi Cond" pitchFamily="34" charset="0"/>
              </a:rPr>
              <a:t>Utilisation de ces </a:t>
            </a:r>
            <a:r>
              <a:rPr lang="fr-BE" sz="2000" dirty="0" smtClean="0">
                <a:latin typeface="Franklin Gothic Demi Cond" pitchFamily="34" charset="0"/>
              </a:rPr>
              <a:t>molécules marquées </a:t>
            </a:r>
            <a:r>
              <a:rPr lang="fr-BE" sz="2000" dirty="0">
                <a:latin typeface="Franklin Gothic Demi Cond" pitchFamily="34" charset="0"/>
              </a:rPr>
              <a:t>dans l’étude de la biosynthèse du peptidoglycane.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000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000" dirty="0" smtClean="0">
                <a:latin typeface="Franklin Gothic Demi Cond" pitchFamily="34" charset="0"/>
              </a:rPr>
              <a:t>Adaptation de l’approche synthétique décrite dans la deuxième partie pour l’obtention des </a:t>
            </a:r>
            <a:r>
              <a:rPr lang="fr-BE" sz="2000" dirty="0" err="1" smtClean="0">
                <a:latin typeface="Franklin Gothic Demi Cond" pitchFamily="34" charset="0"/>
              </a:rPr>
              <a:t>diastéréomères</a:t>
            </a:r>
            <a:r>
              <a:rPr lang="fr-BE" sz="2000" dirty="0" smtClean="0">
                <a:latin typeface="Franklin Gothic Demi Cond" pitchFamily="34" charset="0"/>
              </a:rPr>
              <a:t> de la </a:t>
            </a:r>
            <a:r>
              <a:rPr lang="fr-BE" sz="2000" dirty="0" err="1" smtClean="0">
                <a:latin typeface="Franklin Gothic Demi Cond" pitchFamily="34" charset="0"/>
              </a:rPr>
              <a:t>lanthionine</a:t>
            </a:r>
            <a:r>
              <a:rPr lang="fr-BE" sz="2000" dirty="0" smtClean="0">
                <a:latin typeface="Franklin Gothic Demi Cond" pitchFamily="34" charset="0"/>
              </a:rPr>
              <a:t> et de la </a:t>
            </a:r>
            <a:r>
              <a:rPr lang="el-GR" sz="2000" dirty="0" smtClean="0">
                <a:latin typeface="Franklin Gothic Demi Cond" pitchFamily="34" charset="0"/>
              </a:rPr>
              <a:t>β</a:t>
            </a:r>
            <a:r>
              <a:rPr lang="fr-BE" sz="2000" dirty="0" smtClean="0">
                <a:latin typeface="Franklin Gothic Demi Cond" pitchFamily="34" charset="0"/>
              </a:rPr>
              <a:t>-méthyl </a:t>
            </a:r>
            <a:r>
              <a:rPr lang="fr-BE" sz="2000" dirty="0" err="1" smtClean="0">
                <a:latin typeface="Franklin Gothic Demi Cond" pitchFamily="34" charset="0"/>
              </a:rPr>
              <a:t>lanthionine</a:t>
            </a:r>
            <a:r>
              <a:rPr lang="fr-BE" sz="2000" dirty="0" smtClean="0">
                <a:latin typeface="Franklin Gothic Demi Cond" pitchFamily="34" charset="0"/>
              </a:rPr>
              <a:t> protégées, </a:t>
            </a:r>
            <a:r>
              <a:rPr lang="fr-BE" sz="2000" dirty="0">
                <a:latin typeface="Franklin Gothic Demi Cond" pitchFamily="34" charset="0"/>
              </a:rPr>
              <a:t>avec de </a:t>
            </a:r>
            <a:r>
              <a:rPr lang="fr-BE" sz="2000" dirty="0" smtClean="0">
                <a:latin typeface="Franklin Gothic Demi Cond" pitchFamily="34" charset="0"/>
              </a:rPr>
              <a:t>grands </a:t>
            </a:r>
            <a:r>
              <a:rPr lang="fr-BE" sz="2000" dirty="0">
                <a:latin typeface="Franklin Gothic Demi Cond" pitchFamily="34" charset="0"/>
              </a:rPr>
              <a:t>excès </a:t>
            </a:r>
            <a:r>
              <a:rPr lang="fr-BE" sz="2000" dirty="0" err="1" smtClean="0">
                <a:latin typeface="Franklin Gothic Demi Cond" pitchFamily="34" charset="0"/>
              </a:rPr>
              <a:t>diastéréomériques</a:t>
            </a:r>
            <a:r>
              <a:rPr lang="fr-BE" sz="2000" dirty="0" smtClean="0">
                <a:latin typeface="Franklin Gothic Demi Cond" pitchFamily="34" charset="0"/>
              </a:rPr>
              <a:t>. Utilisation dans la synthèse peptidique </a:t>
            </a:r>
            <a:r>
              <a:rPr lang="en-GB" sz="2000" dirty="0" err="1" smtClean="0">
                <a:latin typeface="Franklin Gothic Demi Cond" pitchFamily="34" charset="0"/>
              </a:rPr>
              <a:t>telle</a:t>
            </a:r>
            <a:r>
              <a:rPr lang="en-GB" sz="2000" dirty="0" smtClean="0">
                <a:latin typeface="Franklin Gothic Demi Cond" pitchFamily="34" charset="0"/>
              </a:rPr>
              <a:t> </a:t>
            </a:r>
            <a:r>
              <a:rPr lang="en-GB" sz="2000" dirty="0" err="1" smtClean="0">
                <a:latin typeface="Franklin Gothic Demi Cond" pitchFamily="34" charset="0"/>
              </a:rPr>
              <a:t>que</a:t>
            </a:r>
            <a:r>
              <a:rPr lang="en-GB" sz="2000" dirty="0" smtClean="0">
                <a:latin typeface="Franklin Gothic Demi Cond" pitchFamily="34" charset="0"/>
              </a:rPr>
              <a:t> </a:t>
            </a:r>
            <a:r>
              <a:rPr lang="en-GB" sz="2000" dirty="0" err="1" smtClean="0">
                <a:latin typeface="Franklin Gothic Demi Cond" pitchFamily="34" charset="0"/>
              </a:rPr>
              <a:t>celle</a:t>
            </a:r>
            <a:r>
              <a:rPr lang="en-GB" sz="2000" dirty="0" smtClean="0">
                <a:latin typeface="Franklin Gothic Demi Cond" pitchFamily="34" charset="0"/>
              </a:rPr>
              <a:t> des </a:t>
            </a:r>
            <a:r>
              <a:rPr lang="en-GB" sz="2000" dirty="0" err="1" smtClean="0">
                <a:latin typeface="Franklin Gothic Demi Cond" pitchFamily="34" charset="0"/>
              </a:rPr>
              <a:t>lantibiotiques</a:t>
            </a:r>
            <a:r>
              <a:rPr lang="fr-BE" sz="2000" dirty="0" smtClean="0">
                <a:latin typeface="Franklin Gothic Demi Cond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000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000" dirty="0" smtClean="0">
                <a:latin typeface="Franklin Gothic Demi Cond" pitchFamily="34" charset="0"/>
              </a:rPr>
              <a:t>Utilisation de la </a:t>
            </a:r>
            <a:r>
              <a:rPr lang="fr-BE" sz="2000" dirty="0" err="1" smtClean="0">
                <a:latin typeface="Franklin Gothic Demi Cond" pitchFamily="34" charset="0"/>
              </a:rPr>
              <a:t>lanthionine</a:t>
            </a:r>
            <a:r>
              <a:rPr lang="fr-BE" sz="2000" dirty="0" smtClean="0">
                <a:latin typeface="Franklin Gothic Demi Cond" pitchFamily="34" charset="0"/>
              </a:rPr>
              <a:t> </a:t>
            </a:r>
            <a:r>
              <a:rPr lang="en-GB" sz="2000" dirty="0" smtClean="0">
                <a:latin typeface="Franklin Gothic Demi Cond" pitchFamily="34" charset="0"/>
              </a:rPr>
              <a:t>α-</a:t>
            </a:r>
            <a:r>
              <a:rPr lang="en-GB" sz="2000" dirty="0" err="1" smtClean="0">
                <a:latin typeface="Franklin Gothic Demi Cond" pitchFamily="34" charset="0"/>
              </a:rPr>
              <a:t>benzylazido</a:t>
            </a:r>
            <a:r>
              <a:rPr lang="en-GB" sz="2000" dirty="0" smtClean="0">
                <a:latin typeface="Franklin Gothic Demi Cond" pitchFamily="34" charset="0"/>
              </a:rPr>
              <a:t> protégée </a:t>
            </a:r>
            <a:r>
              <a:rPr lang="en-GB" sz="2000" dirty="0" err="1" smtClean="0">
                <a:latin typeface="Franklin Gothic Demi Cond" pitchFamily="34" charset="0"/>
              </a:rPr>
              <a:t>dans</a:t>
            </a:r>
            <a:r>
              <a:rPr lang="en-GB" sz="2000" dirty="0" smtClean="0">
                <a:latin typeface="Franklin Gothic Demi Cond" pitchFamily="34" charset="0"/>
              </a:rPr>
              <a:t> la </a:t>
            </a:r>
            <a:r>
              <a:rPr lang="en-GB" sz="2000" dirty="0" err="1" smtClean="0">
                <a:latin typeface="Franklin Gothic Demi Cond" pitchFamily="34" charset="0"/>
              </a:rPr>
              <a:t>synthèse</a:t>
            </a:r>
            <a:r>
              <a:rPr lang="en-GB" sz="2000" dirty="0" smtClean="0">
                <a:latin typeface="Franklin Gothic Demi Cond" pitchFamily="34" charset="0"/>
              </a:rPr>
              <a:t> </a:t>
            </a:r>
            <a:r>
              <a:rPr lang="en-GB" sz="2000" dirty="0" err="1" smtClean="0">
                <a:latin typeface="Franklin Gothic Demi Cond" pitchFamily="34" charset="0"/>
              </a:rPr>
              <a:t>d’analogues</a:t>
            </a:r>
            <a:r>
              <a:rPr lang="en-GB" sz="2000" dirty="0" smtClean="0">
                <a:latin typeface="Franklin Gothic Demi Cond" pitchFamily="34" charset="0"/>
              </a:rPr>
              <a:t> de peptides </a:t>
            </a:r>
            <a:r>
              <a:rPr lang="en-GB" sz="2000" dirty="0" err="1" smtClean="0">
                <a:latin typeface="Franklin Gothic Demi Cond" pitchFamily="34" charset="0"/>
              </a:rPr>
              <a:t>possédant</a:t>
            </a:r>
            <a:r>
              <a:rPr lang="en-GB" sz="2000" dirty="0" smtClean="0">
                <a:latin typeface="Franklin Gothic Demi Cond" pitchFamily="34" charset="0"/>
              </a:rPr>
              <a:t> un </a:t>
            </a:r>
            <a:r>
              <a:rPr lang="en-GB" sz="2000" dirty="0" err="1" smtClean="0">
                <a:latin typeface="Franklin Gothic Demi Cond" pitchFamily="34" charset="0"/>
              </a:rPr>
              <a:t>groupement</a:t>
            </a:r>
            <a:r>
              <a:rPr lang="en-GB" sz="2000" dirty="0" smtClean="0">
                <a:latin typeface="Franklin Gothic Demi Cond" pitchFamily="34" charset="0"/>
              </a:rPr>
              <a:t> </a:t>
            </a:r>
            <a:r>
              <a:rPr lang="en-GB" sz="2000" dirty="0" err="1" smtClean="0">
                <a:latin typeface="Franklin Gothic Demi Cond" pitchFamily="34" charset="0"/>
              </a:rPr>
              <a:t>photoactivable</a:t>
            </a:r>
            <a:r>
              <a:rPr lang="en-GB" sz="2000" dirty="0" smtClean="0">
                <a:latin typeface="Franklin Gothic Demi Cond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i="1" dirty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BE" i="1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3152" y="2708920"/>
            <a:ext cx="7467600" cy="1143000"/>
          </a:xfrm>
        </p:spPr>
        <p:txBody>
          <a:bodyPr/>
          <a:lstStyle/>
          <a:p>
            <a:r>
              <a:rPr lang="fr-BE" dirty="0" smtClean="0"/>
              <a:t>Merci!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8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7544" y="22385"/>
            <a:ext cx="8229600" cy="1030351"/>
          </a:xfrm>
        </p:spPr>
        <p:txBody>
          <a:bodyPr>
            <a:normAutofit/>
          </a:bodyPr>
          <a:lstStyle/>
          <a:p>
            <a:r>
              <a:rPr lang="fr-BE" dirty="0" smtClean="0"/>
              <a:t>Le peptidoglycane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179512" y="4554"/>
            <a:ext cx="176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1. Introduction</a:t>
            </a:r>
            <a:endParaRPr lang="fr-BE" sz="2000" dirty="0">
              <a:latin typeface="+mj-lt"/>
            </a:endParaRPr>
          </a:p>
        </p:txBody>
      </p:sp>
      <p:pic>
        <p:nvPicPr>
          <p:cNvPr id="213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72457"/>
            <a:ext cx="3200400" cy="253365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780861"/>
              </p:ext>
            </p:extLst>
          </p:nvPr>
        </p:nvGraphicFramePr>
        <p:xfrm>
          <a:off x="320675" y="990600"/>
          <a:ext cx="8288338" cy="573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CS ChemDraw Drawing" r:id="rId4" imgW="3782411" imgH="2611607" progId="ChemDraw.Document.6.0">
                  <p:embed/>
                </p:oleObj>
              </mc:Choice>
              <mc:Fallback>
                <p:oleObj name="CS ChemDraw Drawing" r:id="rId4" imgW="3782411" imgH="26116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675" y="990600"/>
                        <a:ext cx="8288338" cy="573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67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798936"/>
              </p:ext>
            </p:extLst>
          </p:nvPr>
        </p:nvGraphicFramePr>
        <p:xfrm>
          <a:off x="1065428" y="673432"/>
          <a:ext cx="8064896" cy="605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name="Diapositive" r:id="rId4" imgW="2529810" imgH="1898784" progId="PowerPoint.Slide.12">
                  <p:embed/>
                </p:oleObj>
              </mc:Choice>
              <mc:Fallback>
                <p:oleObj name="Diapositive" r:id="rId4" imgW="2529810" imgH="1898784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428" y="673432"/>
                        <a:ext cx="8064896" cy="6051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Biosynthèse du peptidoglycane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179512" y="4554"/>
            <a:ext cx="1771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1. Introduction</a:t>
            </a:r>
            <a:endParaRPr lang="fr-BE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754" y="1332651"/>
            <a:ext cx="1598934" cy="540059"/>
          </a:xfrm>
          <a:prstGeom prst="rect">
            <a:avLst/>
          </a:prstGeom>
          <a:solidFill>
            <a:schemeClr val="tx2">
              <a:lumMod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Peptidoglycane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754" y="3429000"/>
            <a:ext cx="1598934" cy="54005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Membrane cytoplasmique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4" name="Accolade ouvrante 13"/>
          <p:cNvSpPr/>
          <p:nvPr/>
        </p:nvSpPr>
        <p:spPr>
          <a:xfrm>
            <a:off x="1763688" y="3356992"/>
            <a:ext cx="288032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-108520" y="2060848"/>
            <a:ext cx="5171240" cy="3456384"/>
          </a:xfrm>
          <a:custGeom>
            <a:avLst/>
            <a:gdLst>
              <a:gd name="connsiteX0" fmla="*/ 0 w 4032448"/>
              <a:gd name="connsiteY0" fmla="*/ 0 h 3456384"/>
              <a:gd name="connsiteX1" fmla="*/ 4032448 w 4032448"/>
              <a:gd name="connsiteY1" fmla="*/ 0 h 3456384"/>
              <a:gd name="connsiteX2" fmla="*/ 4032448 w 4032448"/>
              <a:gd name="connsiteY2" fmla="*/ 3456384 h 3456384"/>
              <a:gd name="connsiteX3" fmla="*/ 0 w 4032448"/>
              <a:gd name="connsiteY3" fmla="*/ 3456384 h 3456384"/>
              <a:gd name="connsiteX4" fmla="*/ 0 w 4032448"/>
              <a:gd name="connsiteY4" fmla="*/ 0 h 3456384"/>
              <a:gd name="connsiteX0" fmla="*/ 0 w 4032448"/>
              <a:gd name="connsiteY0" fmla="*/ 0 h 3456384"/>
              <a:gd name="connsiteX1" fmla="*/ 4032448 w 4032448"/>
              <a:gd name="connsiteY1" fmla="*/ 0 h 3456384"/>
              <a:gd name="connsiteX2" fmla="*/ 3920305 w 4032448"/>
              <a:gd name="connsiteY2" fmla="*/ 3042316 h 3456384"/>
              <a:gd name="connsiteX3" fmla="*/ 0 w 4032448"/>
              <a:gd name="connsiteY3" fmla="*/ 3456384 h 3456384"/>
              <a:gd name="connsiteX4" fmla="*/ 0 w 4032448"/>
              <a:gd name="connsiteY4" fmla="*/ 0 h 3456384"/>
              <a:gd name="connsiteX0" fmla="*/ 0 w 4032448"/>
              <a:gd name="connsiteY0" fmla="*/ 0 h 3456384"/>
              <a:gd name="connsiteX1" fmla="*/ 4032448 w 4032448"/>
              <a:gd name="connsiteY1" fmla="*/ 0 h 3456384"/>
              <a:gd name="connsiteX2" fmla="*/ 3963437 w 4032448"/>
              <a:gd name="connsiteY2" fmla="*/ 3430504 h 3456384"/>
              <a:gd name="connsiteX3" fmla="*/ 0 w 4032448"/>
              <a:gd name="connsiteY3" fmla="*/ 3456384 h 3456384"/>
              <a:gd name="connsiteX4" fmla="*/ 0 w 4032448"/>
              <a:gd name="connsiteY4" fmla="*/ 0 h 3456384"/>
              <a:gd name="connsiteX0" fmla="*/ 0 w 4032448"/>
              <a:gd name="connsiteY0" fmla="*/ 0 h 3456384"/>
              <a:gd name="connsiteX1" fmla="*/ 4032448 w 4032448"/>
              <a:gd name="connsiteY1" fmla="*/ 0 h 3456384"/>
              <a:gd name="connsiteX2" fmla="*/ 3963437 w 4032448"/>
              <a:gd name="connsiteY2" fmla="*/ 3430504 h 3456384"/>
              <a:gd name="connsiteX3" fmla="*/ 1298965 w 4032448"/>
              <a:gd name="connsiteY3" fmla="*/ 3434178 h 3456384"/>
              <a:gd name="connsiteX4" fmla="*/ 0 w 4032448"/>
              <a:gd name="connsiteY4" fmla="*/ 3456384 h 3456384"/>
              <a:gd name="connsiteX5" fmla="*/ 0 w 4032448"/>
              <a:gd name="connsiteY5" fmla="*/ 0 h 3456384"/>
              <a:gd name="connsiteX0" fmla="*/ 0 w 4032448"/>
              <a:gd name="connsiteY0" fmla="*/ 0 h 3456384"/>
              <a:gd name="connsiteX1" fmla="*/ 4032448 w 4032448"/>
              <a:gd name="connsiteY1" fmla="*/ 0 h 3456384"/>
              <a:gd name="connsiteX2" fmla="*/ 3964528 w 4032448"/>
              <a:gd name="connsiteY2" fmla="*/ 2174722 h 3456384"/>
              <a:gd name="connsiteX3" fmla="*/ 3963437 w 4032448"/>
              <a:gd name="connsiteY3" fmla="*/ 3430504 h 3456384"/>
              <a:gd name="connsiteX4" fmla="*/ 1298965 w 4032448"/>
              <a:gd name="connsiteY4" fmla="*/ 3434178 h 3456384"/>
              <a:gd name="connsiteX5" fmla="*/ 0 w 4032448"/>
              <a:gd name="connsiteY5" fmla="*/ 3456384 h 3456384"/>
              <a:gd name="connsiteX6" fmla="*/ 0 w 4032448"/>
              <a:gd name="connsiteY6" fmla="*/ 0 h 3456384"/>
              <a:gd name="connsiteX0" fmla="*/ 0 w 4032448"/>
              <a:gd name="connsiteY0" fmla="*/ 0 h 3456384"/>
              <a:gd name="connsiteX1" fmla="*/ 4032448 w 4032448"/>
              <a:gd name="connsiteY1" fmla="*/ 0 h 3456384"/>
              <a:gd name="connsiteX2" fmla="*/ 3446943 w 4032448"/>
              <a:gd name="connsiteY2" fmla="*/ 2097084 h 3456384"/>
              <a:gd name="connsiteX3" fmla="*/ 3963437 w 4032448"/>
              <a:gd name="connsiteY3" fmla="*/ 3430504 h 3456384"/>
              <a:gd name="connsiteX4" fmla="*/ 1298965 w 4032448"/>
              <a:gd name="connsiteY4" fmla="*/ 3434178 h 3456384"/>
              <a:gd name="connsiteX5" fmla="*/ 0 w 4032448"/>
              <a:gd name="connsiteY5" fmla="*/ 3456384 h 3456384"/>
              <a:gd name="connsiteX6" fmla="*/ 0 w 4032448"/>
              <a:gd name="connsiteY6" fmla="*/ 0 h 3456384"/>
              <a:gd name="connsiteX0" fmla="*/ 0 w 4032448"/>
              <a:gd name="connsiteY0" fmla="*/ 0 h 3456384"/>
              <a:gd name="connsiteX1" fmla="*/ 4032448 w 4032448"/>
              <a:gd name="connsiteY1" fmla="*/ 0 h 3456384"/>
              <a:gd name="connsiteX2" fmla="*/ 3938649 w 4032448"/>
              <a:gd name="connsiteY2" fmla="*/ 1527741 h 3456384"/>
              <a:gd name="connsiteX3" fmla="*/ 3963437 w 4032448"/>
              <a:gd name="connsiteY3" fmla="*/ 3430504 h 3456384"/>
              <a:gd name="connsiteX4" fmla="*/ 1298965 w 4032448"/>
              <a:gd name="connsiteY4" fmla="*/ 3434178 h 3456384"/>
              <a:gd name="connsiteX5" fmla="*/ 0 w 4032448"/>
              <a:gd name="connsiteY5" fmla="*/ 3456384 h 3456384"/>
              <a:gd name="connsiteX6" fmla="*/ 0 w 4032448"/>
              <a:gd name="connsiteY6" fmla="*/ 0 h 3456384"/>
              <a:gd name="connsiteX0" fmla="*/ 0 w 4119804"/>
              <a:gd name="connsiteY0" fmla="*/ 0 h 3456384"/>
              <a:gd name="connsiteX1" fmla="*/ 4032448 w 4119804"/>
              <a:gd name="connsiteY1" fmla="*/ 0 h 3456384"/>
              <a:gd name="connsiteX2" fmla="*/ 4119804 w 4119804"/>
              <a:gd name="connsiteY2" fmla="*/ 2364503 h 3456384"/>
              <a:gd name="connsiteX3" fmla="*/ 3963437 w 4119804"/>
              <a:gd name="connsiteY3" fmla="*/ 3430504 h 3456384"/>
              <a:gd name="connsiteX4" fmla="*/ 1298965 w 4119804"/>
              <a:gd name="connsiteY4" fmla="*/ 3434178 h 3456384"/>
              <a:gd name="connsiteX5" fmla="*/ 0 w 4119804"/>
              <a:gd name="connsiteY5" fmla="*/ 3456384 h 3456384"/>
              <a:gd name="connsiteX6" fmla="*/ 0 w 4119804"/>
              <a:gd name="connsiteY6" fmla="*/ 0 h 3456384"/>
              <a:gd name="connsiteX0" fmla="*/ 0 w 4119804"/>
              <a:gd name="connsiteY0" fmla="*/ 0 h 3456384"/>
              <a:gd name="connsiteX1" fmla="*/ 4032448 w 4119804"/>
              <a:gd name="connsiteY1" fmla="*/ 0 h 3456384"/>
              <a:gd name="connsiteX2" fmla="*/ 4076671 w 4119804"/>
              <a:gd name="connsiteY2" fmla="*/ 1493235 h 3456384"/>
              <a:gd name="connsiteX3" fmla="*/ 4119804 w 4119804"/>
              <a:gd name="connsiteY3" fmla="*/ 2364503 h 3456384"/>
              <a:gd name="connsiteX4" fmla="*/ 3963437 w 4119804"/>
              <a:gd name="connsiteY4" fmla="*/ 3430504 h 3456384"/>
              <a:gd name="connsiteX5" fmla="*/ 1298965 w 4119804"/>
              <a:gd name="connsiteY5" fmla="*/ 3434178 h 3456384"/>
              <a:gd name="connsiteX6" fmla="*/ 0 w 4119804"/>
              <a:gd name="connsiteY6" fmla="*/ 3456384 h 3456384"/>
              <a:gd name="connsiteX7" fmla="*/ 0 w 4119804"/>
              <a:gd name="connsiteY7" fmla="*/ 0 h 3456384"/>
              <a:gd name="connsiteX0" fmla="*/ 0 w 4499365"/>
              <a:gd name="connsiteY0" fmla="*/ 0 h 3456384"/>
              <a:gd name="connsiteX1" fmla="*/ 4032448 w 4499365"/>
              <a:gd name="connsiteY1" fmla="*/ 0 h 3456384"/>
              <a:gd name="connsiteX2" fmla="*/ 4499365 w 4499365"/>
              <a:gd name="connsiteY2" fmla="*/ 1890050 h 3456384"/>
              <a:gd name="connsiteX3" fmla="*/ 4119804 w 4499365"/>
              <a:gd name="connsiteY3" fmla="*/ 2364503 h 3456384"/>
              <a:gd name="connsiteX4" fmla="*/ 3963437 w 4499365"/>
              <a:gd name="connsiteY4" fmla="*/ 3430504 h 3456384"/>
              <a:gd name="connsiteX5" fmla="*/ 1298965 w 4499365"/>
              <a:gd name="connsiteY5" fmla="*/ 3434178 h 3456384"/>
              <a:gd name="connsiteX6" fmla="*/ 0 w 4499365"/>
              <a:gd name="connsiteY6" fmla="*/ 3456384 h 3456384"/>
              <a:gd name="connsiteX7" fmla="*/ 0 w 4499365"/>
              <a:gd name="connsiteY7" fmla="*/ 0 h 3456384"/>
              <a:gd name="connsiteX0" fmla="*/ 0 w 4499365"/>
              <a:gd name="connsiteY0" fmla="*/ 0 h 3456384"/>
              <a:gd name="connsiteX1" fmla="*/ 4032448 w 4499365"/>
              <a:gd name="connsiteY1" fmla="*/ 0 h 3456384"/>
              <a:gd name="connsiteX2" fmla="*/ 4300958 w 4499365"/>
              <a:gd name="connsiteY2" fmla="*/ 1130926 h 3456384"/>
              <a:gd name="connsiteX3" fmla="*/ 4499365 w 4499365"/>
              <a:gd name="connsiteY3" fmla="*/ 1890050 h 3456384"/>
              <a:gd name="connsiteX4" fmla="*/ 4119804 w 4499365"/>
              <a:gd name="connsiteY4" fmla="*/ 2364503 h 3456384"/>
              <a:gd name="connsiteX5" fmla="*/ 3963437 w 4499365"/>
              <a:gd name="connsiteY5" fmla="*/ 3430504 h 3456384"/>
              <a:gd name="connsiteX6" fmla="*/ 1298965 w 4499365"/>
              <a:gd name="connsiteY6" fmla="*/ 3434178 h 3456384"/>
              <a:gd name="connsiteX7" fmla="*/ 0 w 4499365"/>
              <a:gd name="connsiteY7" fmla="*/ 3456384 h 3456384"/>
              <a:gd name="connsiteX8" fmla="*/ 0 w 4499365"/>
              <a:gd name="connsiteY8" fmla="*/ 0 h 3456384"/>
              <a:gd name="connsiteX0" fmla="*/ 0 w 4499365"/>
              <a:gd name="connsiteY0" fmla="*/ 0 h 3456384"/>
              <a:gd name="connsiteX1" fmla="*/ 4032448 w 4499365"/>
              <a:gd name="connsiteY1" fmla="*/ 0 h 3456384"/>
              <a:gd name="connsiteX2" fmla="*/ 4490740 w 4499365"/>
              <a:gd name="connsiteY2" fmla="*/ 1234443 h 3456384"/>
              <a:gd name="connsiteX3" fmla="*/ 4499365 w 4499365"/>
              <a:gd name="connsiteY3" fmla="*/ 1890050 h 3456384"/>
              <a:gd name="connsiteX4" fmla="*/ 4119804 w 4499365"/>
              <a:gd name="connsiteY4" fmla="*/ 2364503 h 3456384"/>
              <a:gd name="connsiteX5" fmla="*/ 3963437 w 4499365"/>
              <a:gd name="connsiteY5" fmla="*/ 3430504 h 3456384"/>
              <a:gd name="connsiteX6" fmla="*/ 1298965 w 4499365"/>
              <a:gd name="connsiteY6" fmla="*/ 3434178 h 3456384"/>
              <a:gd name="connsiteX7" fmla="*/ 0 w 4499365"/>
              <a:gd name="connsiteY7" fmla="*/ 3456384 h 3456384"/>
              <a:gd name="connsiteX8" fmla="*/ 0 w 4499365"/>
              <a:gd name="connsiteY8" fmla="*/ 0 h 3456384"/>
              <a:gd name="connsiteX0" fmla="*/ 0 w 4499365"/>
              <a:gd name="connsiteY0" fmla="*/ 0 h 3456384"/>
              <a:gd name="connsiteX1" fmla="*/ 4032448 w 4499365"/>
              <a:gd name="connsiteY1" fmla="*/ 0 h 3456384"/>
              <a:gd name="connsiteX2" fmla="*/ 4490740 w 4499365"/>
              <a:gd name="connsiteY2" fmla="*/ 1234443 h 3456384"/>
              <a:gd name="connsiteX3" fmla="*/ 4499365 w 4499365"/>
              <a:gd name="connsiteY3" fmla="*/ 1912489 h 3456384"/>
              <a:gd name="connsiteX4" fmla="*/ 4119804 w 4499365"/>
              <a:gd name="connsiteY4" fmla="*/ 2364503 h 3456384"/>
              <a:gd name="connsiteX5" fmla="*/ 3963437 w 4499365"/>
              <a:gd name="connsiteY5" fmla="*/ 3430504 h 3456384"/>
              <a:gd name="connsiteX6" fmla="*/ 1298965 w 4499365"/>
              <a:gd name="connsiteY6" fmla="*/ 3434178 h 3456384"/>
              <a:gd name="connsiteX7" fmla="*/ 0 w 4499365"/>
              <a:gd name="connsiteY7" fmla="*/ 3456384 h 3456384"/>
              <a:gd name="connsiteX8" fmla="*/ 0 w 4499365"/>
              <a:gd name="connsiteY8" fmla="*/ 0 h 3456384"/>
              <a:gd name="connsiteX0" fmla="*/ 0 w 4490740"/>
              <a:gd name="connsiteY0" fmla="*/ 0 h 3456384"/>
              <a:gd name="connsiteX1" fmla="*/ 4032448 w 4490740"/>
              <a:gd name="connsiteY1" fmla="*/ 0 h 3456384"/>
              <a:gd name="connsiteX2" fmla="*/ 4490740 w 4490740"/>
              <a:gd name="connsiteY2" fmla="*/ 1234443 h 3456384"/>
              <a:gd name="connsiteX3" fmla="*/ 4471316 w 4490740"/>
              <a:gd name="connsiteY3" fmla="*/ 1912489 h 3456384"/>
              <a:gd name="connsiteX4" fmla="*/ 4119804 w 4490740"/>
              <a:gd name="connsiteY4" fmla="*/ 2364503 h 3456384"/>
              <a:gd name="connsiteX5" fmla="*/ 3963437 w 4490740"/>
              <a:gd name="connsiteY5" fmla="*/ 3430504 h 3456384"/>
              <a:gd name="connsiteX6" fmla="*/ 1298965 w 4490740"/>
              <a:gd name="connsiteY6" fmla="*/ 3434178 h 3456384"/>
              <a:gd name="connsiteX7" fmla="*/ 0 w 4490740"/>
              <a:gd name="connsiteY7" fmla="*/ 3456384 h 3456384"/>
              <a:gd name="connsiteX8" fmla="*/ 0 w 4490740"/>
              <a:gd name="connsiteY8" fmla="*/ 0 h 3456384"/>
              <a:gd name="connsiteX0" fmla="*/ 0 w 4471316"/>
              <a:gd name="connsiteY0" fmla="*/ 0 h 3456384"/>
              <a:gd name="connsiteX1" fmla="*/ 4032448 w 4471316"/>
              <a:gd name="connsiteY1" fmla="*/ 0 h 3456384"/>
              <a:gd name="connsiteX2" fmla="*/ 4468301 w 4471316"/>
              <a:gd name="connsiteY2" fmla="*/ 1234443 h 3456384"/>
              <a:gd name="connsiteX3" fmla="*/ 4471316 w 4471316"/>
              <a:gd name="connsiteY3" fmla="*/ 1912489 h 3456384"/>
              <a:gd name="connsiteX4" fmla="*/ 4119804 w 4471316"/>
              <a:gd name="connsiteY4" fmla="*/ 2364503 h 3456384"/>
              <a:gd name="connsiteX5" fmla="*/ 3963437 w 4471316"/>
              <a:gd name="connsiteY5" fmla="*/ 3430504 h 3456384"/>
              <a:gd name="connsiteX6" fmla="*/ 1298965 w 4471316"/>
              <a:gd name="connsiteY6" fmla="*/ 3434178 h 3456384"/>
              <a:gd name="connsiteX7" fmla="*/ 0 w 4471316"/>
              <a:gd name="connsiteY7" fmla="*/ 3456384 h 3456384"/>
              <a:gd name="connsiteX8" fmla="*/ 0 w 4471316"/>
              <a:gd name="connsiteY8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68301 w 5171240"/>
              <a:gd name="connsiteY2" fmla="*/ 1234443 h 3456384"/>
              <a:gd name="connsiteX3" fmla="*/ 4471316 w 5171240"/>
              <a:gd name="connsiteY3" fmla="*/ 1912489 h 3456384"/>
              <a:gd name="connsiteX4" fmla="*/ 4119804 w 5171240"/>
              <a:gd name="connsiteY4" fmla="*/ 2364503 h 3456384"/>
              <a:gd name="connsiteX5" fmla="*/ 3963437 w 5171240"/>
              <a:gd name="connsiteY5" fmla="*/ 3430504 h 3456384"/>
              <a:gd name="connsiteX6" fmla="*/ 1298965 w 5171240"/>
              <a:gd name="connsiteY6" fmla="*/ 3434178 h 3456384"/>
              <a:gd name="connsiteX7" fmla="*/ 0 w 5171240"/>
              <a:gd name="connsiteY7" fmla="*/ 3456384 h 3456384"/>
              <a:gd name="connsiteX8" fmla="*/ 0 w 5171240"/>
              <a:gd name="connsiteY8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68301 w 5171240"/>
              <a:gd name="connsiteY2" fmla="*/ 1234443 h 3456384"/>
              <a:gd name="connsiteX3" fmla="*/ 4471316 w 5171240"/>
              <a:gd name="connsiteY3" fmla="*/ 1912489 h 3456384"/>
              <a:gd name="connsiteX4" fmla="*/ 4119804 w 5171240"/>
              <a:gd name="connsiteY4" fmla="*/ 2364503 h 3456384"/>
              <a:gd name="connsiteX5" fmla="*/ 3963437 w 5171240"/>
              <a:gd name="connsiteY5" fmla="*/ 3430504 h 3456384"/>
              <a:gd name="connsiteX6" fmla="*/ 1298965 w 5171240"/>
              <a:gd name="connsiteY6" fmla="*/ 3434178 h 3456384"/>
              <a:gd name="connsiteX7" fmla="*/ 0 w 5171240"/>
              <a:gd name="connsiteY7" fmla="*/ 3456384 h 3456384"/>
              <a:gd name="connsiteX8" fmla="*/ 0 w 5171240"/>
              <a:gd name="connsiteY8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68301 w 5171240"/>
              <a:gd name="connsiteY2" fmla="*/ 1234443 h 3456384"/>
              <a:gd name="connsiteX3" fmla="*/ 4471316 w 5171240"/>
              <a:gd name="connsiteY3" fmla="*/ 1912489 h 3456384"/>
              <a:gd name="connsiteX4" fmla="*/ 4489786 w 5171240"/>
              <a:gd name="connsiteY4" fmla="*/ 1927731 h 3456384"/>
              <a:gd name="connsiteX5" fmla="*/ 4119804 w 5171240"/>
              <a:gd name="connsiteY5" fmla="*/ 2364503 h 3456384"/>
              <a:gd name="connsiteX6" fmla="*/ 3963437 w 5171240"/>
              <a:gd name="connsiteY6" fmla="*/ 3430504 h 3456384"/>
              <a:gd name="connsiteX7" fmla="*/ 1298965 w 5171240"/>
              <a:gd name="connsiteY7" fmla="*/ 3434178 h 3456384"/>
              <a:gd name="connsiteX8" fmla="*/ 0 w 5171240"/>
              <a:gd name="connsiteY8" fmla="*/ 3456384 h 3456384"/>
              <a:gd name="connsiteX9" fmla="*/ 0 w 5171240"/>
              <a:gd name="connsiteY9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68301 w 5171240"/>
              <a:gd name="connsiteY2" fmla="*/ 1234443 h 3456384"/>
              <a:gd name="connsiteX3" fmla="*/ 4493755 w 5171240"/>
              <a:gd name="connsiteY3" fmla="*/ 1906879 h 3456384"/>
              <a:gd name="connsiteX4" fmla="*/ 4489786 w 5171240"/>
              <a:gd name="connsiteY4" fmla="*/ 1927731 h 3456384"/>
              <a:gd name="connsiteX5" fmla="*/ 4119804 w 5171240"/>
              <a:gd name="connsiteY5" fmla="*/ 2364503 h 3456384"/>
              <a:gd name="connsiteX6" fmla="*/ 3963437 w 5171240"/>
              <a:gd name="connsiteY6" fmla="*/ 3430504 h 3456384"/>
              <a:gd name="connsiteX7" fmla="*/ 1298965 w 5171240"/>
              <a:gd name="connsiteY7" fmla="*/ 3434178 h 3456384"/>
              <a:gd name="connsiteX8" fmla="*/ 0 w 5171240"/>
              <a:gd name="connsiteY8" fmla="*/ 3456384 h 3456384"/>
              <a:gd name="connsiteX9" fmla="*/ 0 w 5171240"/>
              <a:gd name="connsiteY9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85130 w 5171240"/>
              <a:gd name="connsiteY2" fmla="*/ 1240052 h 3456384"/>
              <a:gd name="connsiteX3" fmla="*/ 4493755 w 5171240"/>
              <a:gd name="connsiteY3" fmla="*/ 1906879 h 3456384"/>
              <a:gd name="connsiteX4" fmla="*/ 4489786 w 5171240"/>
              <a:gd name="connsiteY4" fmla="*/ 1927731 h 3456384"/>
              <a:gd name="connsiteX5" fmla="*/ 4119804 w 5171240"/>
              <a:gd name="connsiteY5" fmla="*/ 2364503 h 3456384"/>
              <a:gd name="connsiteX6" fmla="*/ 3963437 w 5171240"/>
              <a:gd name="connsiteY6" fmla="*/ 3430504 h 3456384"/>
              <a:gd name="connsiteX7" fmla="*/ 1298965 w 5171240"/>
              <a:gd name="connsiteY7" fmla="*/ 3434178 h 3456384"/>
              <a:gd name="connsiteX8" fmla="*/ 0 w 5171240"/>
              <a:gd name="connsiteY8" fmla="*/ 3456384 h 3456384"/>
              <a:gd name="connsiteX9" fmla="*/ 0 w 5171240"/>
              <a:gd name="connsiteY9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85130 w 5171240"/>
              <a:gd name="connsiteY2" fmla="*/ 1240052 h 3456384"/>
              <a:gd name="connsiteX3" fmla="*/ 4493755 w 5171240"/>
              <a:gd name="connsiteY3" fmla="*/ 1906879 h 3456384"/>
              <a:gd name="connsiteX4" fmla="*/ 4461211 w 5171240"/>
              <a:gd name="connsiteY4" fmla="*/ 1932493 h 3456384"/>
              <a:gd name="connsiteX5" fmla="*/ 4119804 w 5171240"/>
              <a:gd name="connsiteY5" fmla="*/ 2364503 h 3456384"/>
              <a:gd name="connsiteX6" fmla="*/ 3963437 w 5171240"/>
              <a:gd name="connsiteY6" fmla="*/ 3430504 h 3456384"/>
              <a:gd name="connsiteX7" fmla="*/ 1298965 w 5171240"/>
              <a:gd name="connsiteY7" fmla="*/ 3434178 h 3456384"/>
              <a:gd name="connsiteX8" fmla="*/ 0 w 5171240"/>
              <a:gd name="connsiteY8" fmla="*/ 3456384 h 3456384"/>
              <a:gd name="connsiteX9" fmla="*/ 0 w 5171240"/>
              <a:gd name="connsiteY9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85130 w 5171240"/>
              <a:gd name="connsiteY2" fmla="*/ 1240052 h 3456384"/>
              <a:gd name="connsiteX3" fmla="*/ 4488992 w 5171240"/>
              <a:gd name="connsiteY3" fmla="*/ 1911642 h 3456384"/>
              <a:gd name="connsiteX4" fmla="*/ 4461211 w 5171240"/>
              <a:gd name="connsiteY4" fmla="*/ 1932493 h 3456384"/>
              <a:gd name="connsiteX5" fmla="*/ 4119804 w 5171240"/>
              <a:gd name="connsiteY5" fmla="*/ 2364503 h 3456384"/>
              <a:gd name="connsiteX6" fmla="*/ 3963437 w 5171240"/>
              <a:gd name="connsiteY6" fmla="*/ 3430504 h 3456384"/>
              <a:gd name="connsiteX7" fmla="*/ 1298965 w 5171240"/>
              <a:gd name="connsiteY7" fmla="*/ 3434178 h 3456384"/>
              <a:gd name="connsiteX8" fmla="*/ 0 w 5171240"/>
              <a:gd name="connsiteY8" fmla="*/ 3456384 h 3456384"/>
              <a:gd name="connsiteX9" fmla="*/ 0 w 5171240"/>
              <a:gd name="connsiteY9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85130 w 5171240"/>
              <a:gd name="connsiteY2" fmla="*/ 1240052 h 3456384"/>
              <a:gd name="connsiteX3" fmla="*/ 4469942 w 5171240"/>
              <a:gd name="connsiteY3" fmla="*/ 1902117 h 3456384"/>
              <a:gd name="connsiteX4" fmla="*/ 4461211 w 5171240"/>
              <a:gd name="connsiteY4" fmla="*/ 1932493 h 3456384"/>
              <a:gd name="connsiteX5" fmla="*/ 4119804 w 5171240"/>
              <a:gd name="connsiteY5" fmla="*/ 2364503 h 3456384"/>
              <a:gd name="connsiteX6" fmla="*/ 3963437 w 5171240"/>
              <a:gd name="connsiteY6" fmla="*/ 3430504 h 3456384"/>
              <a:gd name="connsiteX7" fmla="*/ 1298965 w 5171240"/>
              <a:gd name="connsiteY7" fmla="*/ 3434178 h 3456384"/>
              <a:gd name="connsiteX8" fmla="*/ 0 w 5171240"/>
              <a:gd name="connsiteY8" fmla="*/ 3456384 h 3456384"/>
              <a:gd name="connsiteX9" fmla="*/ 0 w 5171240"/>
              <a:gd name="connsiteY9" fmla="*/ 0 h 3456384"/>
              <a:gd name="connsiteX0" fmla="*/ 0 w 5171240"/>
              <a:gd name="connsiteY0" fmla="*/ 0 h 3456384"/>
              <a:gd name="connsiteX1" fmla="*/ 5171240 w 5171240"/>
              <a:gd name="connsiteY1" fmla="*/ 5610 h 3456384"/>
              <a:gd name="connsiteX2" fmla="*/ 4485130 w 5171240"/>
              <a:gd name="connsiteY2" fmla="*/ 1240052 h 3456384"/>
              <a:gd name="connsiteX3" fmla="*/ 4488992 w 5171240"/>
              <a:gd name="connsiteY3" fmla="*/ 1906880 h 3456384"/>
              <a:gd name="connsiteX4" fmla="*/ 4461211 w 5171240"/>
              <a:gd name="connsiteY4" fmla="*/ 1932493 h 3456384"/>
              <a:gd name="connsiteX5" fmla="*/ 4119804 w 5171240"/>
              <a:gd name="connsiteY5" fmla="*/ 2364503 h 3456384"/>
              <a:gd name="connsiteX6" fmla="*/ 3963437 w 5171240"/>
              <a:gd name="connsiteY6" fmla="*/ 3430504 h 3456384"/>
              <a:gd name="connsiteX7" fmla="*/ 1298965 w 5171240"/>
              <a:gd name="connsiteY7" fmla="*/ 3434178 h 3456384"/>
              <a:gd name="connsiteX8" fmla="*/ 0 w 5171240"/>
              <a:gd name="connsiteY8" fmla="*/ 3456384 h 3456384"/>
              <a:gd name="connsiteX9" fmla="*/ 0 w 5171240"/>
              <a:gd name="connsiteY9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240" h="3456384">
                <a:moveTo>
                  <a:pt x="0" y="0"/>
                </a:moveTo>
                <a:lnTo>
                  <a:pt x="5171240" y="5610"/>
                </a:lnTo>
                <a:cubicBezTo>
                  <a:pt x="4813511" y="1873773"/>
                  <a:pt x="4719443" y="830441"/>
                  <a:pt x="4485130" y="1240052"/>
                </a:cubicBezTo>
                <a:cubicBezTo>
                  <a:pt x="4486417" y="1463915"/>
                  <a:pt x="4487705" y="1683017"/>
                  <a:pt x="4488992" y="1906880"/>
                </a:cubicBezTo>
                <a:lnTo>
                  <a:pt x="4461211" y="1932493"/>
                </a:lnTo>
                <a:lnTo>
                  <a:pt x="4119804" y="2364503"/>
                </a:lnTo>
                <a:cubicBezTo>
                  <a:pt x="4119440" y="2783097"/>
                  <a:pt x="3963801" y="3011910"/>
                  <a:pt x="3963437" y="3430504"/>
                </a:cubicBezTo>
                <a:lnTo>
                  <a:pt x="1298965" y="3434178"/>
                </a:lnTo>
                <a:lnTo>
                  <a:pt x="0" y="34563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0" name="Groupe 9"/>
          <p:cNvGrpSpPr/>
          <p:nvPr/>
        </p:nvGrpSpPr>
        <p:grpSpPr>
          <a:xfrm>
            <a:off x="2454252" y="3356992"/>
            <a:ext cx="1901724" cy="648072"/>
            <a:chOff x="2541018" y="3356992"/>
            <a:chExt cx="1901724" cy="648072"/>
          </a:xfrm>
        </p:grpSpPr>
        <p:sp>
          <p:nvSpPr>
            <p:cNvPr id="13" name="Rectangle 12"/>
            <p:cNvSpPr/>
            <p:nvPr/>
          </p:nvSpPr>
          <p:spPr>
            <a:xfrm>
              <a:off x="2541018" y="3429000"/>
              <a:ext cx="1598934" cy="540059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600" dirty="0" smtClean="0">
                  <a:solidFill>
                    <a:schemeClr val="tx1"/>
                  </a:solidFill>
                </a:rPr>
                <a:t>Membrane cytoplasmique</a:t>
              </a:r>
              <a:endParaRPr lang="fr-BE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Accolade ouvrante 14"/>
            <p:cNvSpPr/>
            <p:nvPr/>
          </p:nvSpPr>
          <p:spPr>
            <a:xfrm>
              <a:off x="4154710" y="3356992"/>
              <a:ext cx="288032" cy="64807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" name="Rectangle 1"/>
          <p:cNvSpPr/>
          <p:nvPr/>
        </p:nvSpPr>
        <p:spPr>
          <a:xfrm>
            <a:off x="-108520" y="2060848"/>
            <a:ext cx="9252520" cy="302433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-396552" y="2060848"/>
            <a:ext cx="9865096" cy="479715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Accolade ouvrante 11"/>
          <p:cNvSpPr/>
          <p:nvPr/>
        </p:nvSpPr>
        <p:spPr>
          <a:xfrm>
            <a:off x="1763688" y="908720"/>
            <a:ext cx="432048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3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But du travail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179512" y="4554"/>
            <a:ext cx="176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>
                <a:latin typeface="+mj-lt"/>
              </a:rPr>
              <a:t>1. Introduction</a:t>
            </a:r>
            <a:endParaRPr lang="fr-BE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12" y="1052736"/>
            <a:ext cx="211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Introduction </a:t>
            </a:r>
            <a:r>
              <a:rPr lang="fr-BE" i="1" dirty="0" smtClean="0">
                <a:latin typeface="Franklin Gothic Demi Cond" pitchFamily="34" charset="0"/>
              </a:rPr>
              <a:t>via</a:t>
            </a:r>
            <a:r>
              <a:rPr lang="fr-BE" dirty="0" smtClean="0">
                <a:latin typeface="Franklin Gothic Demi Cond" pitchFamily="34" charset="0"/>
              </a:rPr>
              <a:t>  </a:t>
            </a:r>
            <a:r>
              <a:rPr lang="fr-BE" dirty="0" err="1" smtClean="0">
                <a:latin typeface="Franklin Gothic Demi Cond" pitchFamily="34" charset="0"/>
              </a:rPr>
              <a:t>MurE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12" y="3356992"/>
            <a:ext cx="335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Franklin Gothic Demi Cond" pitchFamily="34" charset="0"/>
              </a:rPr>
              <a:t>Introduction </a:t>
            </a:r>
            <a:r>
              <a:rPr lang="fr-BE" i="1" dirty="0" smtClean="0">
                <a:latin typeface="Franklin Gothic Demi Cond" pitchFamily="34" charset="0"/>
              </a:rPr>
              <a:t>via</a:t>
            </a:r>
            <a:r>
              <a:rPr lang="fr-BE" dirty="0" smtClean="0">
                <a:latin typeface="Franklin Gothic Demi Cond" pitchFamily="34" charset="0"/>
              </a:rPr>
              <a:t>  la voie de recyclage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267" y="5552072"/>
            <a:ext cx="441704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>
                <a:latin typeface="Franklin Gothic Demi Cond" pitchFamily="34" charset="0"/>
              </a:rPr>
              <a:t>Étudier les spécificités enzyme-substrat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Franklin Gothic Demi Cond" pitchFamily="34" charset="0"/>
              </a:rPr>
              <a:t>Chimie</a:t>
            </a:r>
            <a:r>
              <a:rPr lang="en-US" dirty="0" smtClean="0">
                <a:latin typeface="Franklin Gothic Demi Cond" pitchFamily="34" charset="0"/>
              </a:rPr>
              <a:t> “click” avec un </a:t>
            </a:r>
            <a:r>
              <a:rPr lang="en-US" dirty="0" err="1" smtClean="0">
                <a:latin typeface="Franklin Gothic Demi Cond" pitchFamily="34" charset="0"/>
              </a:rPr>
              <a:t>marqueur</a:t>
            </a:r>
            <a:r>
              <a:rPr lang="en-US" dirty="0" smtClean="0">
                <a:latin typeface="Franklin Gothic Demi Cond" pitchFamily="34" charset="0"/>
              </a:rPr>
              <a:t> fluorescent</a:t>
            </a:r>
            <a:endParaRPr lang="fr-BE" dirty="0" smtClean="0">
              <a:latin typeface="Franklin Gothic Demi Con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>
                <a:latin typeface="Franklin Gothic Demi Cond" pitchFamily="34" charset="0"/>
              </a:rPr>
              <a:t>Groupement</a:t>
            </a:r>
            <a:r>
              <a:rPr lang="en-GB" dirty="0" smtClean="0">
                <a:latin typeface="Franklin Gothic Demi Cond" pitchFamily="34" charset="0"/>
              </a:rPr>
              <a:t> </a:t>
            </a:r>
            <a:r>
              <a:rPr lang="en-GB" dirty="0" err="1" smtClean="0">
                <a:latin typeface="Franklin Gothic Demi Cond" pitchFamily="34" charset="0"/>
              </a:rPr>
              <a:t>photoactivable</a:t>
            </a:r>
            <a:r>
              <a:rPr lang="en-GB" dirty="0" smtClean="0">
                <a:latin typeface="Franklin Gothic Demi Cond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Franklin Gothic Demi Cond" pitchFamily="34" charset="0"/>
              </a:rPr>
              <a:t>[</a:t>
            </a:r>
            <a:r>
              <a:rPr lang="en-GB" baseline="30000" dirty="0" smtClean="0">
                <a:latin typeface="Franklin Gothic Demi Cond" pitchFamily="34" charset="0"/>
              </a:rPr>
              <a:t>35</a:t>
            </a:r>
            <a:r>
              <a:rPr lang="en-GB" dirty="0" smtClean="0">
                <a:latin typeface="Franklin Gothic Demi Cond" pitchFamily="34" charset="0"/>
              </a:rPr>
              <a:t>S]</a:t>
            </a:r>
            <a:r>
              <a:rPr lang="en-GB" dirty="0" err="1">
                <a:latin typeface="Franklin Gothic Demi Cond" pitchFamily="34" charset="0"/>
              </a:rPr>
              <a:t>L</a:t>
            </a:r>
            <a:r>
              <a:rPr lang="en-GB" dirty="0" err="1" smtClean="0">
                <a:latin typeface="Franklin Gothic Demi Cond" pitchFamily="34" charset="0"/>
              </a:rPr>
              <a:t>anthionine</a:t>
            </a:r>
            <a:r>
              <a:rPr lang="en-GB" dirty="0" smtClean="0">
                <a:latin typeface="Franklin Gothic Demi Cond" pitchFamily="34" charset="0"/>
              </a:rPr>
              <a:t> </a:t>
            </a:r>
            <a:r>
              <a:rPr lang="en-GB" dirty="0">
                <a:latin typeface="Franklin Gothic Demi Cond" pitchFamily="34" charset="0"/>
              </a:rPr>
              <a:t>([</a:t>
            </a:r>
            <a:r>
              <a:rPr lang="en-GB" baseline="30000" dirty="0">
                <a:latin typeface="Franklin Gothic Demi Cond" pitchFamily="34" charset="0"/>
              </a:rPr>
              <a:t>35</a:t>
            </a:r>
            <a:r>
              <a:rPr lang="en-GB" dirty="0">
                <a:latin typeface="Franklin Gothic Demi Cond" pitchFamily="34" charset="0"/>
              </a:rPr>
              <a:t>S]</a:t>
            </a:r>
            <a:r>
              <a:rPr lang="en-GB" dirty="0" err="1">
                <a:latin typeface="Franklin Gothic Demi Cond" pitchFamily="34" charset="0"/>
              </a:rPr>
              <a:t>Lan</a:t>
            </a:r>
            <a:r>
              <a:rPr lang="en-GB" dirty="0">
                <a:latin typeface="Franklin Gothic Demi Cond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>
              <a:latin typeface="Franklin Gothic Demi Cond" pitchFamily="34" charset="0"/>
            </a:endParaRPr>
          </a:p>
        </p:txBody>
      </p:sp>
      <p:pic>
        <p:nvPicPr>
          <p:cNvPr id="5194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9" y="4149080"/>
            <a:ext cx="1933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95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8" y="1628800"/>
            <a:ext cx="800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8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64164"/>
              </p:ext>
            </p:extLst>
          </p:nvPr>
        </p:nvGraphicFramePr>
        <p:xfrm>
          <a:off x="1335297" y="908720"/>
          <a:ext cx="7485175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CS ChemDraw Drawing" r:id="rId5" imgW="3674165" imgH="2438040" progId="ChemDraw.Document.6.0">
                  <p:embed/>
                </p:oleObj>
              </mc:Choice>
              <mc:Fallback>
                <p:oleObj name="CS ChemDraw Drawing" r:id="rId5" imgW="3674165" imgH="2438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5297" y="908720"/>
                        <a:ext cx="7485175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8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Franklin Gothic Demi Cond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Synthèse</a:t>
            </a:r>
            <a:r>
              <a:rPr lang="en-GB" dirty="0" smtClean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stéréosélective</a:t>
            </a:r>
            <a:r>
              <a:rPr lang="en-GB" dirty="0" smtClean="0">
                <a:solidFill>
                  <a:srgbClr val="FFC000"/>
                </a:solidFill>
                <a:latin typeface="Franklin Gothic Demi Cond" pitchFamily="34" charset="0"/>
              </a:rPr>
              <a:t> de </a:t>
            </a: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lanthionines</a:t>
            </a:r>
            <a:r>
              <a:rPr lang="en-GB" dirty="0" smtClean="0">
                <a:solidFill>
                  <a:srgbClr val="FFC000"/>
                </a:solidFill>
                <a:latin typeface="Franklin Gothic Demi Cond" pitchFamily="34" charset="0"/>
              </a:rPr>
              <a:t> en solution </a:t>
            </a:r>
            <a:r>
              <a:rPr lang="en-GB" dirty="0" err="1" smtClean="0">
                <a:solidFill>
                  <a:srgbClr val="FFC000"/>
                </a:solidFill>
                <a:latin typeface="Franklin Gothic Demi Cond" pitchFamily="34" charset="0"/>
              </a:rPr>
              <a:t>aqueuse</a:t>
            </a:r>
            <a:endParaRPr lang="en-GB" dirty="0" smtClean="0">
              <a:solidFill>
                <a:srgbClr val="FFC000"/>
              </a:solidFill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latin typeface="Franklin Gothic Demi Cond" pitchFamily="34" charset="0"/>
              </a:rPr>
              <a:t>Synthèse</a:t>
            </a:r>
            <a:r>
              <a:rPr lang="en-GB" dirty="0" smtClean="0">
                <a:latin typeface="Franklin Gothic Demi Cond" pitchFamily="34" charset="0"/>
              </a:rPr>
              <a:t> 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α-</a:t>
            </a:r>
            <a:r>
              <a:rPr lang="en-GB" dirty="0" err="1" smtClean="0">
                <a:latin typeface="Franklin Gothic Demi Cond" pitchFamily="34" charset="0"/>
              </a:rPr>
              <a:t>alkylées</a:t>
            </a:r>
            <a:r>
              <a:rPr lang="en-GB" dirty="0" smtClean="0">
                <a:latin typeface="Franklin Gothic Demi Cond" pitchFamily="34" charset="0"/>
              </a:rPr>
              <a:t> protégées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Franklin Gothic Demi Cond" pitchFamily="34" charset="0"/>
              </a:rPr>
              <a:t>Synthèse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énantiosélective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GB" dirty="0" smtClean="0">
                <a:latin typeface="Franklin Gothic Demi Cond" pitchFamily="34" charset="0"/>
              </a:rPr>
              <a:t>de </a:t>
            </a:r>
            <a:r>
              <a:rPr lang="en-GB" dirty="0" err="1" smtClean="0">
                <a:latin typeface="Franklin Gothic Demi Cond" pitchFamily="34" charset="0"/>
              </a:rPr>
              <a:t>lanthionines</a:t>
            </a:r>
            <a:r>
              <a:rPr lang="en-GB" dirty="0" smtClean="0">
                <a:latin typeface="Franklin Gothic Demi Cond" pitchFamily="34" charset="0"/>
              </a:rPr>
              <a:t>                  α-</a:t>
            </a:r>
            <a:r>
              <a:rPr lang="en-GB" dirty="0" err="1" smtClean="0">
                <a:latin typeface="Franklin Gothic Demi Cond" pitchFamily="34" charset="0"/>
              </a:rPr>
              <a:t>benzylées</a:t>
            </a:r>
            <a:r>
              <a:rPr lang="en-US" dirty="0" smtClean="0">
                <a:latin typeface="Franklin Gothic Demi Cond" pitchFamily="34" charset="0"/>
              </a:rPr>
              <a:t> et </a:t>
            </a:r>
            <a:r>
              <a:rPr lang="en-US" dirty="0" err="1" smtClean="0">
                <a:latin typeface="Franklin Gothic Demi Cond" pitchFamily="34" charset="0"/>
              </a:rPr>
              <a:t>tripeptides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apparentés</a:t>
            </a:r>
            <a:endParaRPr lang="en-US" dirty="0" smtClean="0">
              <a:latin typeface="Franklin Gothic Demi Con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Conclusion </a:t>
            </a:r>
            <a:r>
              <a:rPr lang="en-US" dirty="0" err="1" smtClean="0">
                <a:latin typeface="Franklin Gothic Demi Cond" pitchFamily="34" charset="0"/>
              </a:rPr>
              <a:t>générale</a:t>
            </a:r>
            <a:r>
              <a:rPr lang="en-US" dirty="0" smtClean="0">
                <a:latin typeface="Franklin Gothic Demi Cond" pitchFamily="34" charset="0"/>
              </a:rPr>
              <a:t> et perspectives </a:t>
            </a:r>
            <a:endParaRPr lang="fr-BE" dirty="0">
              <a:latin typeface="Franklin Gothic Demi Cond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E4C0-0042-4CB4-B776-61DC0CECBD0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62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2621</Words>
  <Application>Microsoft Office PowerPoint</Application>
  <PresentationFormat>Affichage à l'écran (4:3)</PresentationFormat>
  <Paragraphs>619</Paragraphs>
  <Slides>52</Slides>
  <Notes>15</Notes>
  <HiddenSlides>3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52</vt:i4>
      </vt:variant>
    </vt:vector>
  </HeadingPairs>
  <TitlesOfParts>
    <vt:vector size="55" baseType="lpstr">
      <vt:lpstr>Technique</vt:lpstr>
      <vt:lpstr>CS ChemDraw Drawing</vt:lpstr>
      <vt:lpstr>Diapositive</vt:lpstr>
      <vt:lpstr>Présentation PowerPoint</vt:lpstr>
      <vt:lpstr>Plan</vt:lpstr>
      <vt:lpstr>Plan</vt:lpstr>
      <vt:lpstr>Présentation PowerPoint</vt:lpstr>
      <vt:lpstr>La paroi bactérienne</vt:lpstr>
      <vt:lpstr>Le peptidoglycane</vt:lpstr>
      <vt:lpstr>Biosynthèse du peptidoglycane</vt:lpstr>
      <vt:lpstr>But du travail</vt:lpstr>
      <vt:lpstr>Plan</vt:lpstr>
      <vt:lpstr>Généralités</vt:lpstr>
      <vt:lpstr>Rétrosynthèse</vt:lpstr>
      <vt:lpstr>Préparation du sulfamidate cyclique S2</vt:lpstr>
      <vt:lpstr>Préparation du sulfamidate cyclique S3</vt:lpstr>
      <vt:lpstr>Excès énantiomérique (ee) des sulfamidates cycliques</vt:lpstr>
      <vt:lpstr>Synthèse de la cystéine α-benzylée</vt:lpstr>
      <vt:lpstr>Synthèse diastéréosélective de lanthionines</vt:lpstr>
      <vt:lpstr>Excès diastéréomériques des lanthionines obtenues</vt:lpstr>
      <vt:lpstr>Racémisation pendant l’ouverture</vt:lpstr>
      <vt:lpstr>Formes diastéréomériques de la lanthionine</vt:lpstr>
      <vt:lpstr>Synthèse diastéréosélective de lanthionines</vt:lpstr>
      <vt:lpstr>CLHP des dérivés ortho-phthaldéhyde / N-Ac-cystéine</vt:lpstr>
      <vt:lpstr>Tests in vivo dans E. coli</vt:lpstr>
      <vt:lpstr>Tests in vivo dans E. coli</vt:lpstr>
      <vt:lpstr>Conclusion</vt:lpstr>
      <vt:lpstr>Plan</vt:lpstr>
      <vt:lpstr>Rétrosynthèse</vt:lpstr>
      <vt:lpstr>Synthèse du précurseur oxazolinique</vt:lpstr>
      <vt:lpstr>Synthèse de quatre sulfamidates cycliques</vt:lpstr>
      <vt:lpstr>Présentation PowerPoint</vt:lpstr>
      <vt:lpstr>Présentation PowerPoint</vt:lpstr>
      <vt:lpstr>Présentation PowerPoint</vt:lpstr>
      <vt:lpstr>Conclusion</vt:lpstr>
      <vt:lpstr>Plan</vt:lpstr>
      <vt:lpstr>Présentation PowerPoint</vt:lpstr>
      <vt:lpstr>Présentation PowerPoint</vt:lpstr>
      <vt:lpstr>Présentation PowerPoint</vt:lpstr>
      <vt:lpstr>Présentation PowerPoint</vt:lpstr>
      <vt:lpstr>Catalyseur de Maruoka</vt:lpstr>
      <vt:lpstr>Présentation PowerPoint</vt:lpstr>
      <vt:lpstr>Synthèse de six sulfamidates cycliques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Tests in vivo dans E. coli</vt:lpstr>
      <vt:lpstr>Présentation PowerPoint</vt:lpstr>
      <vt:lpstr>Plan</vt:lpstr>
      <vt:lpstr>Présentation PowerPoint</vt:lpstr>
      <vt:lpstr>Présentation PowerPoint</vt:lpstr>
      <vt:lpstr>Présentation PowerPoint</vt:lpstr>
      <vt:lpstr>Merci!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</dc:creator>
  <cp:lastModifiedBy>yo</cp:lastModifiedBy>
  <cp:revision>212</cp:revision>
  <dcterms:created xsi:type="dcterms:W3CDTF">2014-08-13T10:09:22Z</dcterms:created>
  <dcterms:modified xsi:type="dcterms:W3CDTF">2014-09-01T15:10:53Z</dcterms:modified>
</cp:coreProperties>
</file>