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83" r:id="rId2"/>
    <p:sldId id="261" r:id="rId3"/>
    <p:sldId id="262" r:id="rId4"/>
    <p:sldId id="277" r:id="rId5"/>
    <p:sldId id="284" r:id="rId6"/>
    <p:sldId id="270" r:id="rId7"/>
    <p:sldId id="256" r:id="rId8"/>
    <p:sldId id="257" r:id="rId9"/>
    <p:sldId id="263" r:id="rId10"/>
    <p:sldId id="268" r:id="rId11"/>
    <p:sldId id="259" r:id="rId12"/>
    <p:sldId id="258" r:id="rId13"/>
    <p:sldId id="286" r:id="rId14"/>
    <p:sldId id="267" r:id="rId15"/>
    <p:sldId id="289" r:id="rId16"/>
    <p:sldId id="287" r:id="rId17"/>
    <p:sldId id="265" r:id="rId18"/>
    <p:sldId id="266" r:id="rId19"/>
    <p:sldId id="260" r:id="rId20"/>
    <p:sldId id="280" r:id="rId21"/>
    <p:sldId id="290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CC00CC"/>
    <a:srgbClr val="CC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F9BC1-30D6-4538-A3FB-012181A78001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38C36B-26E2-4583-8909-54AA1B66482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083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8995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38C36B-26E2-4583-8909-54AA1B66482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899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8549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8055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7057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45548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5063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28769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9381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8857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759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4647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73985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F4F-DC44-4945-B1DA-4B86D68F6704}" type="datetimeFigureOut">
              <a:rPr lang="fr-BE" smtClean="0"/>
              <a:t>17/11/2014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8B942-2FD7-490C-85FE-991A6529AA6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62802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278"/>
            <a:ext cx="7166191" cy="478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515" y="5556208"/>
            <a:ext cx="8632141" cy="998984"/>
          </a:xfrm>
        </p:spPr>
        <p:txBody>
          <a:bodyPr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fr-BE" sz="5400" dirty="0">
                <a:solidFill>
                  <a:srgbClr val="A1067F"/>
                </a:solidFill>
              </a:rPr>
              <a:t>SMART GASTRONOMY LAB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216824" y="260648"/>
            <a:ext cx="1950876" cy="1512168"/>
            <a:chOff x="0" y="0"/>
            <a:chExt cx="2095500" cy="1819275"/>
          </a:xfrm>
        </p:grpSpPr>
        <p:sp>
          <p:nvSpPr>
            <p:cNvPr id="5" name="Zone de texte 36"/>
            <p:cNvSpPr txBox="1"/>
            <p:nvPr/>
          </p:nvSpPr>
          <p:spPr>
            <a:xfrm>
              <a:off x="0" y="1238250"/>
              <a:ext cx="2095500" cy="58102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1400" b="1" dirty="0" smtClean="0">
                  <a:solidFill>
                    <a:srgbClr val="7030A0"/>
                  </a:solidFill>
                  <a:effectLst/>
                  <a:latin typeface="Calibri"/>
                  <a:ea typeface="Calibri"/>
                  <a:cs typeface="Times New Roman"/>
                </a:rPr>
                <a:t>By CREATIVE WALLONIA</a:t>
              </a:r>
              <a:endParaRPr lang="fr-BE" sz="14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6" name="Image 5" descr="D:\Smart Gastronomy Lab\Communication\Logo transparent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2625" cy="138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 descr="http://www.cowallonia.be/wp-content/uploads/2013/03/awtfrfoc100061.jpe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6133" r="25836" b="21508"/>
            <a:stretch/>
          </p:blipFill>
          <p:spPr bwMode="auto">
            <a:xfrm>
              <a:off x="371475" y="0"/>
              <a:ext cx="1295400" cy="1381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2" name="Groupe 21"/>
          <p:cNvGrpSpPr/>
          <p:nvPr/>
        </p:nvGrpSpPr>
        <p:grpSpPr>
          <a:xfrm>
            <a:off x="551816" y="3933056"/>
            <a:ext cx="1283880" cy="1297618"/>
            <a:chOff x="6952137" y="5075862"/>
            <a:chExt cx="1398380" cy="1398380"/>
          </a:xfrm>
        </p:grpSpPr>
        <p:sp>
          <p:nvSpPr>
            <p:cNvPr id="14" name="Ellipse 13"/>
            <p:cNvSpPr/>
            <p:nvPr/>
          </p:nvSpPr>
          <p:spPr>
            <a:xfrm rot="10800000">
              <a:off x="6952137" y="5075862"/>
              <a:ext cx="1398380" cy="1398380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961964" y="5580477"/>
              <a:ext cx="1369745" cy="663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 smtClean="0">
                  <a:solidFill>
                    <a:schemeClr val="bg1"/>
                  </a:solidFill>
                </a:rPr>
                <a:t>Creativity</a:t>
              </a:r>
              <a:endParaRPr lang="fr-BE" b="1" dirty="0">
                <a:solidFill>
                  <a:schemeClr val="bg1"/>
                </a:solidFill>
              </a:endParaRPr>
            </a:p>
            <a:p>
              <a:pPr algn="ctr"/>
              <a:endParaRPr lang="fr-BE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2339752" y="4309366"/>
            <a:ext cx="1440161" cy="1291298"/>
            <a:chOff x="6695602" y="358627"/>
            <a:chExt cx="1562065" cy="1535432"/>
          </a:xfrm>
        </p:grpSpPr>
        <p:sp>
          <p:nvSpPr>
            <p:cNvPr id="16" name="Ellipse 15"/>
            <p:cNvSpPr/>
            <p:nvPr/>
          </p:nvSpPr>
          <p:spPr>
            <a:xfrm rot="10800000">
              <a:off x="6695602" y="358627"/>
              <a:ext cx="1476483" cy="1535432"/>
            </a:xfrm>
            <a:prstGeom prst="ellipse">
              <a:avLst/>
            </a:prstGeom>
            <a:solidFill>
              <a:srgbClr val="6104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695602" y="853012"/>
              <a:ext cx="1562065" cy="76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err="1">
                  <a:solidFill>
                    <a:schemeClr val="bg1"/>
                  </a:solidFill>
                </a:rPr>
                <a:t>Gastronomy</a:t>
              </a:r>
              <a:endParaRPr lang="fr-BE" b="1" dirty="0">
                <a:solidFill>
                  <a:schemeClr val="bg1"/>
                </a:solidFill>
              </a:endParaRPr>
            </a:p>
            <a:p>
              <a:endParaRPr lang="fr-B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4788024" y="4077072"/>
            <a:ext cx="1392768" cy="1198344"/>
            <a:chOff x="7056245" y="1652129"/>
            <a:chExt cx="1608792" cy="1398380"/>
          </a:xfrm>
        </p:grpSpPr>
        <p:sp>
          <p:nvSpPr>
            <p:cNvPr id="17" name="Ellipse 16"/>
            <p:cNvSpPr/>
            <p:nvPr/>
          </p:nvSpPr>
          <p:spPr>
            <a:xfrm rot="10800000">
              <a:off x="7161452" y="1652129"/>
              <a:ext cx="1398380" cy="1398380"/>
            </a:xfrm>
            <a:prstGeom prst="ellipse">
              <a:avLst/>
            </a:prstGeom>
            <a:solidFill>
              <a:srgbClr val="A10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056245" y="2094211"/>
              <a:ext cx="1608792" cy="75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>
                  <a:solidFill>
                    <a:schemeClr val="bg1"/>
                  </a:solidFill>
                </a:rPr>
                <a:t>Science</a:t>
              </a:r>
            </a:p>
            <a:p>
              <a:pPr algn="ctr"/>
              <a:endParaRPr lang="fr-B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732240" y="3861048"/>
            <a:ext cx="1388015" cy="1254401"/>
            <a:chOff x="6834793" y="3547657"/>
            <a:chExt cx="1598528" cy="1398380"/>
          </a:xfrm>
        </p:grpSpPr>
        <p:sp>
          <p:nvSpPr>
            <p:cNvPr id="18" name="Ellipse 17"/>
            <p:cNvSpPr/>
            <p:nvPr/>
          </p:nvSpPr>
          <p:spPr>
            <a:xfrm rot="10800000">
              <a:off x="6917721" y="3547657"/>
              <a:ext cx="1398380" cy="1398380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834793" y="4047433"/>
              <a:ext cx="1598528" cy="41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 smtClean="0">
                  <a:solidFill>
                    <a:schemeClr val="bg1"/>
                  </a:solidFill>
                </a:rPr>
                <a:t>Technology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386" name="Picture 2" descr="http://www.gembloux.ulg.ac.be/wp-content/uploads/2014/02/Logo828x160px.png?cb1e5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167" y="1773975"/>
            <a:ext cx="1728190" cy="37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1475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Smart Gastronomy Lab\Dossier de candidature\Jury\phas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299" y="476672"/>
            <a:ext cx="4052190" cy="55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http://www.designthinkingsource.com/img/dt_proc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" y="3228582"/>
            <a:ext cx="4901117" cy="214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corp.beapp.fr/wp-content/uploads/2013/10/Scrum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 b="8809"/>
          <a:stretch/>
        </p:blipFill>
        <p:spPr bwMode="auto">
          <a:xfrm>
            <a:off x="16443" y="548680"/>
            <a:ext cx="489585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22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http://www.gourmetsandco.com/wp-content/uploads/2013/08/Restaurant-Manger-Cuisine-Ouve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51672"/>
            <a:ext cx="4794123" cy="27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encrypted-tbn3.gstatic.com/images?q=tbn:ANd9GcQxWOimhyFLhaIO-mWezhPKNP9jTM8hzFvNB51_9aUdiYEtEDt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1672"/>
            <a:ext cx="4355976" cy="2706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xconomy.com/wordpress/wp-content/images/2013/10/Modernist-Cuisine-Kitchen-Lab-20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114" y="-10005"/>
            <a:ext cx="5215885" cy="250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fablabasia.net/wp-content/uploads/2014/03/whatisfabla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41493"/>
            <a:ext cx="3928113" cy="191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blog.lesoir.be/wp-content/uploads/sites/57/2014/01/mosaique_nouveau-nest_900px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/>
          <a:stretch/>
        </p:blipFill>
        <p:spPr bwMode="auto">
          <a:xfrm>
            <a:off x="1" y="0"/>
            <a:ext cx="3928113" cy="224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3779912" y="2780928"/>
            <a:ext cx="5466681" cy="1070130"/>
          </a:xfrm>
          <a:noFill/>
        </p:spPr>
        <p:txBody>
          <a:bodyPr>
            <a:noAutofit/>
          </a:bodyPr>
          <a:lstStyle/>
          <a:p>
            <a:r>
              <a:rPr lang="fr-BE" sz="3500" dirty="0" smtClean="0">
                <a:solidFill>
                  <a:srgbClr val="CC3399"/>
                </a:solidFill>
              </a:rPr>
              <a:t>Les </a:t>
            </a:r>
            <a:r>
              <a:rPr lang="fr-BE" sz="3500" dirty="0" err="1" smtClean="0">
                <a:solidFill>
                  <a:srgbClr val="CC3399"/>
                </a:solidFill>
              </a:rPr>
              <a:t>Labs</a:t>
            </a:r>
            <a:r>
              <a:rPr lang="fr-BE" sz="3500" dirty="0" smtClean="0">
                <a:solidFill>
                  <a:srgbClr val="CC3399"/>
                </a:solidFill>
              </a:rPr>
              <a:t> ouverts lieux de rencontre, de </a:t>
            </a:r>
            <a:r>
              <a:rPr lang="fr-BE" sz="3500" dirty="0" err="1" smtClean="0">
                <a:solidFill>
                  <a:srgbClr val="CC3399"/>
                </a:solidFill>
              </a:rPr>
              <a:t>co</a:t>
            </a:r>
            <a:r>
              <a:rPr lang="fr-BE" sz="3500" dirty="0" smtClean="0">
                <a:solidFill>
                  <a:srgbClr val="CC3399"/>
                </a:solidFill>
              </a:rPr>
              <a:t>-création et d’observation d’usage</a:t>
            </a:r>
            <a:endParaRPr lang="fr-BE" sz="3500" dirty="0">
              <a:solidFill>
                <a:srgbClr val="CC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14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http://fablabasia.net/wp-content/uploads/2014/03/whatisfabla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484" y="4148811"/>
            <a:ext cx="5627516" cy="2736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http://blog.lesoir.be/wp-content/uploads/sites/57/2014/01/mosaique_nouveau-nest_900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3"/>
          <a:stretch/>
        </p:blipFill>
        <p:spPr bwMode="auto">
          <a:xfrm>
            <a:off x="0" y="0"/>
            <a:ext cx="5125832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97458"/>
            <a:ext cx="2448272" cy="2714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www.wallonie.be/sites/wallonie/files/actualites/trakk-namu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297" y="2314575"/>
            <a:ext cx="2250815" cy="219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arenthèses 6"/>
          <p:cNvSpPr/>
          <p:nvPr/>
        </p:nvSpPr>
        <p:spPr>
          <a:xfrm>
            <a:off x="518840" y="3730963"/>
            <a:ext cx="2448272" cy="181174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CreativeLab</a:t>
            </a:r>
            <a:endParaRPr lang="fr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B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/>
            <a:r>
              <a:rPr lang="fr-B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FabLab</a:t>
            </a:r>
            <a:endParaRPr lang="fr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28504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/>
          <p:cNvGrpSpPr/>
          <p:nvPr/>
        </p:nvGrpSpPr>
        <p:grpSpPr>
          <a:xfrm>
            <a:off x="29499" y="946400"/>
            <a:ext cx="9144002" cy="4176465"/>
            <a:chOff x="29499" y="908721"/>
            <a:chExt cx="9144002" cy="417646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2513268" y="-1575048"/>
              <a:ext cx="4176464" cy="9144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4211960" y="4365104"/>
              <a:ext cx="3960440" cy="7200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" name="Parenthèses 1"/>
          <p:cNvSpPr/>
          <p:nvPr/>
        </p:nvSpPr>
        <p:spPr>
          <a:xfrm>
            <a:off x="5553285" y="620689"/>
            <a:ext cx="1296144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 d’essai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arenthèses 3"/>
          <p:cNvSpPr/>
          <p:nvPr/>
        </p:nvSpPr>
        <p:spPr>
          <a:xfrm>
            <a:off x="5292080" y="4797154"/>
            <a:ext cx="1296144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</a:t>
            </a:r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arenthèses 4"/>
          <p:cNvSpPr/>
          <p:nvPr/>
        </p:nvSpPr>
        <p:spPr>
          <a:xfrm>
            <a:off x="7469719" y="4797154"/>
            <a:ext cx="1368152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Laboratoire culinaire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arenthèses 5"/>
          <p:cNvSpPr/>
          <p:nvPr/>
        </p:nvSpPr>
        <p:spPr>
          <a:xfrm>
            <a:off x="6443942" y="5877272"/>
            <a:ext cx="1296144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Cooking </a:t>
            </a:r>
            <a:r>
              <a:rPr lang="fr-BE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arenthèses 6"/>
          <p:cNvSpPr/>
          <p:nvPr/>
        </p:nvSpPr>
        <p:spPr>
          <a:xfrm>
            <a:off x="2987824" y="260648"/>
            <a:ext cx="1368152" cy="57606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Comptoir d’essai</a:t>
            </a:r>
            <a:endParaRPr lang="fr-B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arenthèse ouvrante 8"/>
          <p:cNvSpPr/>
          <p:nvPr/>
        </p:nvSpPr>
        <p:spPr>
          <a:xfrm rot="16200000">
            <a:off x="6992967" y="3841975"/>
            <a:ext cx="144016" cy="3545791"/>
          </a:xfrm>
          <a:prstGeom prst="leftBracket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11" name="Connecteur droit 10"/>
          <p:cNvCxnSpPr/>
          <p:nvPr/>
        </p:nvCxnSpPr>
        <p:spPr>
          <a:xfrm>
            <a:off x="6201357" y="1340768"/>
            <a:ext cx="386867" cy="1512168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714234" y="870524"/>
            <a:ext cx="1217806" cy="1982412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 flipH="1">
            <a:off x="5885658" y="3789040"/>
            <a:ext cx="404743" cy="1008114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>
            <a:off x="7940514" y="3789040"/>
            <a:ext cx="200429" cy="1008114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9" descr="http://blog.lesoir.be/wp-content/uploads/sites/57/2014/01/mosaique_nouveau-nest_900p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22" r="-1" b="50000"/>
          <a:stretch/>
        </p:blipFill>
        <p:spPr bwMode="auto">
          <a:xfrm>
            <a:off x="7415256" y="893006"/>
            <a:ext cx="1514288" cy="86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Connecteur droit 26"/>
          <p:cNvCxnSpPr/>
          <p:nvPr/>
        </p:nvCxnSpPr>
        <p:spPr>
          <a:xfrm>
            <a:off x="8172400" y="1757101"/>
            <a:ext cx="193433" cy="1277531"/>
          </a:xfrm>
          <a:prstGeom prst="line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D:\Smart Gastronomy Lab\Communication\Logo Gx couleur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8" y="5532919"/>
            <a:ext cx="3749741" cy="82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8102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620688"/>
            <a:ext cx="4499992" cy="4968552"/>
            <a:chOff x="0" y="620688"/>
            <a:chExt cx="4499992" cy="4968552"/>
          </a:xfrm>
        </p:grpSpPr>
        <p:sp>
          <p:nvSpPr>
            <p:cNvPr id="3" name="Parenthèses 2"/>
            <p:cNvSpPr/>
            <p:nvPr/>
          </p:nvSpPr>
          <p:spPr>
            <a:xfrm>
              <a:off x="1475656" y="620688"/>
              <a:ext cx="1800200" cy="792088"/>
            </a:xfrm>
            <a:prstGeom prst="bracketPair">
              <a:avLst/>
            </a:prstGeom>
            <a:ln w="254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fr-BE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Creative</a:t>
              </a:r>
              <a:r>
                <a:rPr lang="fr-BE" sz="24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BE" sz="2400" b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kitchen</a:t>
              </a:r>
              <a:endPara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6" name="Picture 2" descr="https://encrypted-tbn3.gstatic.com/images?q=tbn:ANd9GcQxWOimhyFLhaIO-mWezhPKNP9jTM8hzFvNB51_9aUdiYEtEDtB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090824"/>
              <a:ext cx="4499992" cy="349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e 4"/>
          <p:cNvGrpSpPr/>
          <p:nvPr/>
        </p:nvGrpSpPr>
        <p:grpSpPr>
          <a:xfrm>
            <a:off x="4499992" y="620688"/>
            <a:ext cx="4644008" cy="4968552"/>
            <a:chOff x="4499992" y="620688"/>
            <a:chExt cx="4644008" cy="4968552"/>
          </a:xfrm>
        </p:grpSpPr>
        <p:sp>
          <p:nvSpPr>
            <p:cNvPr id="4" name="Parenthèses 3"/>
            <p:cNvSpPr/>
            <p:nvPr/>
          </p:nvSpPr>
          <p:spPr>
            <a:xfrm>
              <a:off x="5940152" y="620688"/>
              <a:ext cx="1799934" cy="792088"/>
            </a:xfrm>
            <a:prstGeom prst="bracketPair">
              <a:avLst/>
            </a:prstGeom>
            <a:ln w="2540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fr-BE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Laboratoire culinaire</a:t>
              </a:r>
            </a:p>
          </p:txBody>
        </p:sp>
        <p:pic>
          <p:nvPicPr>
            <p:cNvPr id="7" name="Picture 4" descr="http://www.xconomy.com/wordpress/wp-content/images/2013/10/Modernist-Cuisine-Kitchen-Lab-2013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090824"/>
              <a:ext cx="4644008" cy="3498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4463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enthèses 2"/>
          <p:cNvSpPr/>
          <p:nvPr/>
        </p:nvSpPr>
        <p:spPr>
          <a:xfrm>
            <a:off x="1475656" y="476672"/>
            <a:ext cx="1944216" cy="93610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Creative</a:t>
            </a:r>
            <a:r>
              <a:rPr lang="fr-BE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kitchen</a:t>
            </a:r>
            <a:endParaRPr lang="fr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arenthèses 3"/>
          <p:cNvSpPr/>
          <p:nvPr/>
        </p:nvSpPr>
        <p:spPr>
          <a:xfrm>
            <a:off x="5652120" y="476672"/>
            <a:ext cx="2304256" cy="936104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Laboratoire culinaire</a:t>
            </a:r>
          </a:p>
        </p:txBody>
      </p:sp>
      <p:sp>
        <p:nvSpPr>
          <p:cNvPr id="8" name="Parenthèses 7"/>
          <p:cNvSpPr/>
          <p:nvPr/>
        </p:nvSpPr>
        <p:spPr>
          <a:xfrm>
            <a:off x="3491880" y="1801562"/>
            <a:ext cx="2160240" cy="979366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Cooking </a:t>
            </a:r>
            <a:r>
              <a:rPr lang="fr-BE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</a:t>
            </a:r>
            <a:endParaRPr lang="fr-BE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5496" y="3501031"/>
            <a:ext cx="5035901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err="1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FabLab</a:t>
            </a:r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 Culinaire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rwconnect.esomar.org/wp-content/uploads/2012/01/HiR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4437112"/>
            <a:ext cx="3041559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tatic1.le-coin-des-mamans.fr/articles/1/82/1/@/938-les-cours-de-cuisine-pour-enfants-640x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85006"/>
            <a:ext cx="2771800" cy="1800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lexpress.fr/medias/434/cours-de-cuisine-sur-le-gril-4_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027753"/>
            <a:ext cx="2771800" cy="1830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es enjeux marketing des communautés en lig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3384376" cy="241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/>
          <p:cNvSpPr txBox="1"/>
          <p:nvPr/>
        </p:nvSpPr>
        <p:spPr>
          <a:xfrm>
            <a:off x="3923928" y="231902"/>
            <a:ext cx="12964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9600" dirty="0" smtClean="0">
                <a:solidFill>
                  <a:srgbClr val="CC3399"/>
                </a:solidFill>
              </a:rPr>
              <a:t>+</a:t>
            </a:r>
            <a:endParaRPr lang="fr-BE" sz="9600" dirty="0">
              <a:solidFill>
                <a:srgbClr val="CC3399"/>
              </a:solidFill>
            </a:endParaRPr>
          </a:p>
        </p:txBody>
      </p:sp>
      <p:cxnSp>
        <p:nvCxnSpPr>
          <p:cNvPr id="16" name="Connecteur droit 15"/>
          <p:cNvCxnSpPr/>
          <p:nvPr/>
        </p:nvCxnSpPr>
        <p:spPr>
          <a:xfrm flipH="1">
            <a:off x="-36511" y="3284984"/>
            <a:ext cx="9180511" cy="0"/>
          </a:xfrm>
          <a:prstGeom prst="line">
            <a:avLst/>
          </a:prstGeom>
          <a:ln w="25400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http://i.ytimg.com/vi/tDOZrpFL23s/hqdefault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9" t="10260" r="35420" b="23351"/>
          <a:stretch/>
        </p:blipFill>
        <p:spPr bwMode="auto">
          <a:xfrm>
            <a:off x="4859766" y="3284984"/>
            <a:ext cx="151243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7126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enthèses 3"/>
          <p:cNvSpPr/>
          <p:nvPr/>
        </p:nvSpPr>
        <p:spPr>
          <a:xfrm>
            <a:off x="3610013" y="404664"/>
            <a:ext cx="1799934" cy="792088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Restaurant d’essai</a:t>
            </a:r>
          </a:p>
        </p:txBody>
      </p:sp>
      <p:pic>
        <p:nvPicPr>
          <p:cNvPr id="8" name="Picture 14" descr="http://www.gourmetsandco.com/wp-content/uploads/2013/08/Restaurant-Manger-Cuisine-Ouve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9"/>
            <a:ext cx="9144000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032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expertime.com/actualites/PublishingImages/espace-coworking/coworking%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" y="1"/>
            <a:ext cx="4424576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routedusucces.fr/wp-content/uploads/2014/03/good-cowork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552" y="3861048"/>
            <a:ext cx="4715448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tatic.cotemaison.fr/medias_9173/w_540,c_limit/cuisine-ikea-abstrakt-blanc_46968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"/>
            <a:ext cx="4737720" cy="2924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formulevent.fr/wp-content/uploads/2014/05/traiteur-pour-vos-cocktails-%C3%A9v%C3%A9nementiel-mange-debout-au-premier-pl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79" y="3861048"/>
            <a:ext cx="4445363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arenthèses 10"/>
          <p:cNvSpPr/>
          <p:nvPr/>
        </p:nvSpPr>
        <p:spPr>
          <a:xfrm>
            <a:off x="925240" y="2996952"/>
            <a:ext cx="7005488" cy="792088"/>
          </a:xfrm>
          <a:prstGeom prst="bracketPair">
            <a:avLst/>
          </a:prstGeom>
          <a:ln w="25400">
            <a:solidFill>
              <a:srgbClr val="CC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BE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Espaces ouverts et modulables</a:t>
            </a:r>
            <a:endParaRPr lang="fr-BE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34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/>
          <p:cNvSpPr txBox="1">
            <a:spLocks/>
          </p:cNvSpPr>
          <p:nvPr/>
        </p:nvSpPr>
        <p:spPr>
          <a:xfrm>
            <a:off x="-99467" y="2726258"/>
            <a:ext cx="4877958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Un Living </a:t>
            </a:r>
            <a:r>
              <a:rPr lang="fr-FR" sz="4400" dirty="0" err="1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Lab</a:t>
            </a:r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 connecté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290" name="Picture 2" descr="http://www.socialmedia-kapital.fr/upload/02406250a3cca44dfe495b3f65101ffea0247b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25" y="0"/>
            <a:ext cx="4714875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delivering-tomorrow.com/wp-content/uploads/2014/02/big-da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48" y="4286574"/>
            <a:ext cx="2350502" cy="25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http://coreight.com/sites/default/files/maisin-futur-connecte-soir-cuisin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93" y="1"/>
            <a:ext cx="4459207" cy="191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electroluxdesignlab.com/en/wp-content/uploads/sites/2/2013/03/smart-knife1-940x5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b="21151"/>
          <a:stretch/>
        </p:blipFill>
        <p:spPr bwMode="auto">
          <a:xfrm>
            <a:off x="4696950" y="1897321"/>
            <a:ext cx="4447050" cy="196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static1.gamespot.com/uploads/original/1531/15318157/2672233-0888254969-252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86574"/>
            <a:ext cx="2339512" cy="257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://frenchweb.fr/wp-content/uploads/2013/07/test-application-mobil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50" y="3859126"/>
            <a:ext cx="4447050" cy="29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276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12130"/>
          <a:stretch/>
        </p:blipFill>
        <p:spPr>
          <a:xfrm>
            <a:off x="0" y="0"/>
            <a:ext cx="4190999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155050" y="2841366"/>
            <a:ext cx="5025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4400" dirty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De la recherche scientifique</a:t>
            </a:r>
          </a:p>
        </p:txBody>
      </p:sp>
      <p:pic>
        <p:nvPicPr>
          <p:cNvPr id="7" name="Image 6" descr="Barilla développe une imprimante 3D pour imprimer des pât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9" y="-345200"/>
            <a:ext cx="49530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7916"/>
            <a:ext cx="2915816" cy="2570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1" r="7393"/>
          <a:stretch/>
        </p:blipFill>
        <p:spPr bwMode="auto">
          <a:xfrm>
            <a:off x="2921744" y="4287916"/>
            <a:ext cx="3018408" cy="257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http://3dprintingindustry.com/wp-content/uploads/2014/11/tno-3d-printing-food-spor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2"/>
          <a:stretch/>
        </p:blipFill>
        <p:spPr bwMode="auto">
          <a:xfrm>
            <a:off x="1977" y="2420888"/>
            <a:ext cx="4189022" cy="186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biozoon 3D printed chick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87916"/>
            <a:ext cx="3275855" cy="257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27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7" b="28442"/>
          <a:stretch/>
        </p:blipFill>
        <p:spPr bwMode="auto">
          <a:xfrm>
            <a:off x="588626" y="569688"/>
            <a:ext cx="816307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620182" y="553493"/>
            <a:ext cx="2097443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Lieux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3836324" y="1844824"/>
            <a:ext cx="2097443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Outils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4670163" y="116632"/>
            <a:ext cx="4830810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Méthodologies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14881" y="4725144"/>
            <a:ext cx="4670165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Co-Création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2573691" y="5445224"/>
            <a:ext cx="4192945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Laboratoire d’usage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58758" y="4581128"/>
            <a:ext cx="4192945" cy="6480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rgbClr val="61044D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400" dirty="0" smtClean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Prototypage</a:t>
            </a:r>
            <a:endParaRPr lang="fr-FR" sz="4400" dirty="0">
              <a:solidFill>
                <a:srgbClr val="A1067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ttp://iabis.copenhagenlivinglab.com/wp-content/uploads/2011/07/cll-logo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66" r="68039"/>
          <a:stretch/>
        </p:blipFill>
        <p:spPr bwMode="auto">
          <a:xfrm>
            <a:off x="3570294" y="3080946"/>
            <a:ext cx="2232247" cy="163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354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axigadget.com/wp-content/uploads/2012/02/samsung-zipel-four-ceramique-wif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4" r="6277" b="10550"/>
          <a:stretch/>
        </p:blipFill>
        <p:spPr bwMode="auto">
          <a:xfrm>
            <a:off x="-22122" y="4005064"/>
            <a:ext cx="3153962" cy="286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s.phoenixnewtimes.com/bella/modernistphotoboo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537" y="0"/>
            <a:ext cx="5025463" cy="270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http://3.bp.blogspot.com/-ruGCk800KzI/TqVVIyuxPMI/AAAAAAAAAlQ/rFNy2l2kHIE/s1600/pomegranate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" t="7739" r="5311" b="15827"/>
          <a:stretch/>
        </p:blipFill>
        <p:spPr bwMode="auto">
          <a:xfrm>
            <a:off x="2901984" y="4149080"/>
            <a:ext cx="3344525" cy="273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s2.e-monsite.com/2010/02/12/11671926emulsion-2-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08" y="4149081"/>
            <a:ext cx="2897491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118537" y="2704214"/>
            <a:ext cx="50254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fr-FR" sz="4400" dirty="0">
                <a:solidFill>
                  <a:srgbClr val="A1067F"/>
                </a:solidFill>
                <a:latin typeface="+mj-lt"/>
                <a:ea typeface="+mj-ea"/>
                <a:cs typeface="+mj-cs"/>
              </a:rPr>
              <a:t>De la recherche scientifique</a:t>
            </a:r>
          </a:p>
        </p:txBody>
      </p:sp>
      <p:pic>
        <p:nvPicPr>
          <p:cNvPr id="1035" name="Picture 11" descr="http://www.vins-bourgogne.fr/gallery_images/site/3/272/734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r="35279"/>
          <a:stretch/>
        </p:blipFill>
        <p:spPr bwMode="auto">
          <a:xfrm>
            <a:off x="-1" y="17778"/>
            <a:ext cx="4118537" cy="413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2901984" y="4149080"/>
            <a:ext cx="3344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591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coulure.free.fr/blog/wp-content/2011/09/publicite-magnum-temptation-05-500x64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6" t="5944" r="5971" b="16273"/>
          <a:stretch/>
        </p:blipFill>
        <p:spPr bwMode="auto">
          <a:xfrm>
            <a:off x="2051720" y="0"/>
            <a:ext cx="4752526" cy="564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6515" y="5556208"/>
            <a:ext cx="8632141" cy="998984"/>
          </a:xfrm>
        </p:spPr>
        <p:txBody>
          <a:bodyPr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fr-BE" sz="5400" dirty="0">
                <a:solidFill>
                  <a:srgbClr val="A1067F"/>
                </a:solidFill>
              </a:rPr>
              <a:t>SMART GASTRONOMY LAB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7784413" y="4635211"/>
            <a:ext cx="1239780" cy="1114536"/>
            <a:chOff x="0" y="0"/>
            <a:chExt cx="2095500" cy="1819275"/>
          </a:xfrm>
        </p:grpSpPr>
        <p:sp>
          <p:nvSpPr>
            <p:cNvPr id="5" name="Zone de texte 36"/>
            <p:cNvSpPr txBox="1"/>
            <p:nvPr/>
          </p:nvSpPr>
          <p:spPr>
            <a:xfrm>
              <a:off x="0" y="1238250"/>
              <a:ext cx="2095500" cy="581025"/>
            </a:xfrm>
            <a:prstGeom prst="rect">
              <a:avLst/>
            </a:prstGeom>
            <a:noFill/>
            <a:ln w="6350">
              <a:noFill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en-US" sz="800" b="1" dirty="0" smtClean="0">
                  <a:solidFill>
                    <a:srgbClr val="7030A0"/>
                  </a:solidFill>
                  <a:effectLst/>
                  <a:latin typeface="Calibri"/>
                  <a:ea typeface="Calibri"/>
                  <a:cs typeface="Times New Roman"/>
                </a:rPr>
                <a:t>By CREATIVE WALLONIA</a:t>
              </a:r>
              <a:endParaRPr lang="fr-BE" sz="800" dirty="0">
                <a:effectLst/>
                <a:latin typeface="Calibri"/>
                <a:ea typeface="Calibri"/>
                <a:cs typeface="Times New Roman"/>
              </a:endParaRPr>
            </a:p>
          </p:txBody>
        </p:sp>
        <p:pic>
          <p:nvPicPr>
            <p:cNvPr id="6" name="Image 5" descr="D:\Smart Gastronomy Lab\Communication\Logo transparen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52625" cy="1381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Image 6" descr="http://www.cowallonia.be/wp-content/uploads/2013/03/awtfrfoc100061.jpe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6133" r="25836" b="21508"/>
            <a:stretch/>
          </p:blipFill>
          <p:spPr bwMode="auto">
            <a:xfrm>
              <a:off x="371475" y="0"/>
              <a:ext cx="1295400" cy="13811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22" name="Groupe 21"/>
          <p:cNvGrpSpPr/>
          <p:nvPr/>
        </p:nvGrpSpPr>
        <p:grpSpPr>
          <a:xfrm>
            <a:off x="806183" y="936432"/>
            <a:ext cx="1283880" cy="1297618"/>
            <a:chOff x="6952137" y="5075862"/>
            <a:chExt cx="1398380" cy="1398380"/>
          </a:xfrm>
        </p:grpSpPr>
        <p:sp>
          <p:nvSpPr>
            <p:cNvPr id="14" name="Ellipse 13"/>
            <p:cNvSpPr/>
            <p:nvPr/>
          </p:nvSpPr>
          <p:spPr>
            <a:xfrm rot="10800000">
              <a:off x="6952137" y="5075862"/>
              <a:ext cx="1398380" cy="1398380"/>
            </a:xfrm>
            <a:prstGeom prst="ellipse">
              <a:avLst/>
            </a:prstGeom>
            <a:solidFill>
              <a:srgbClr val="CC00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961964" y="5580477"/>
              <a:ext cx="1369745" cy="6633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 smtClean="0">
                  <a:solidFill>
                    <a:schemeClr val="bg1"/>
                  </a:solidFill>
                </a:rPr>
                <a:t>Creativity</a:t>
              </a:r>
              <a:endParaRPr lang="fr-BE" b="1" dirty="0">
                <a:solidFill>
                  <a:schemeClr val="bg1"/>
                </a:solidFill>
              </a:endParaRPr>
            </a:p>
            <a:p>
              <a:pPr algn="ctr"/>
              <a:endParaRPr lang="fr-BE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1040141" y="2820189"/>
            <a:ext cx="1440161" cy="1291298"/>
            <a:chOff x="6695602" y="358627"/>
            <a:chExt cx="1562065" cy="1535432"/>
          </a:xfrm>
        </p:grpSpPr>
        <p:sp>
          <p:nvSpPr>
            <p:cNvPr id="16" name="Ellipse 15"/>
            <p:cNvSpPr/>
            <p:nvPr/>
          </p:nvSpPr>
          <p:spPr>
            <a:xfrm rot="10800000">
              <a:off x="6695602" y="358627"/>
              <a:ext cx="1476483" cy="1535432"/>
            </a:xfrm>
            <a:prstGeom prst="ellipse">
              <a:avLst/>
            </a:prstGeom>
            <a:solidFill>
              <a:srgbClr val="61044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6695602" y="853012"/>
              <a:ext cx="1562065" cy="768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err="1">
                  <a:solidFill>
                    <a:schemeClr val="bg1"/>
                  </a:solidFill>
                </a:rPr>
                <a:t>Gastronomy</a:t>
              </a:r>
              <a:endParaRPr lang="fr-BE" b="1" dirty="0">
                <a:solidFill>
                  <a:schemeClr val="bg1"/>
                </a:solidFill>
              </a:endParaRPr>
            </a:p>
            <a:p>
              <a:endParaRPr lang="fr-B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6173635" y="2963459"/>
            <a:ext cx="1392768" cy="1198344"/>
            <a:chOff x="7056245" y="1652129"/>
            <a:chExt cx="1608792" cy="1398380"/>
          </a:xfrm>
        </p:grpSpPr>
        <p:sp>
          <p:nvSpPr>
            <p:cNvPr id="17" name="Ellipse 16"/>
            <p:cNvSpPr/>
            <p:nvPr/>
          </p:nvSpPr>
          <p:spPr>
            <a:xfrm rot="10800000">
              <a:off x="7161452" y="1652129"/>
              <a:ext cx="1398380" cy="1398380"/>
            </a:xfrm>
            <a:prstGeom prst="ellipse">
              <a:avLst/>
            </a:prstGeom>
            <a:solidFill>
              <a:srgbClr val="A106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7056245" y="2094211"/>
              <a:ext cx="1608792" cy="754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>
                  <a:solidFill>
                    <a:schemeClr val="bg1"/>
                  </a:solidFill>
                </a:rPr>
                <a:t>Science</a:t>
              </a:r>
            </a:p>
            <a:p>
              <a:pPr algn="ctr"/>
              <a:endParaRPr lang="fr-BE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498181" y="1037664"/>
            <a:ext cx="1388015" cy="1254401"/>
            <a:chOff x="6834793" y="3547657"/>
            <a:chExt cx="1598528" cy="1398380"/>
          </a:xfrm>
        </p:grpSpPr>
        <p:sp>
          <p:nvSpPr>
            <p:cNvPr id="18" name="Ellipse 17"/>
            <p:cNvSpPr/>
            <p:nvPr/>
          </p:nvSpPr>
          <p:spPr>
            <a:xfrm rot="10800000">
              <a:off x="6917721" y="3547657"/>
              <a:ext cx="1398380" cy="1398380"/>
            </a:xfrm>
            <a:prstGeom prst="ellipse">
              <a:avLst/>
            </a:prstGeom>
            <a:solidFill>
              <a:srgbClr val="FF33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/>
            <p:cNvSpPr txBox="1"/>
            <p:nvPr/>
          </p:nvSpPr>
          <p:spPr>
            <a:xfrm>
              <a:off x="6834793" y="4047433"/>
              <a:ext cx="1598528" cy="411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err="1" smtClean="0">
                  <a:solidFill>
                    <a:schemeClr val="bg1"/>
                  </a:solidFill>
                </a:rPr>
                <a:t>Technology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3714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Smart Gastronomy Lab\Dossier de candidature\Jury\Lean-Startup-loop-fundament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2365" r="5968" b="408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Smart Gastronomy Lab\Dossier de candidature\Jury\Sans tit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2998797" cy="26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00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makers-france.fr/wp-content/uploads/2013/03/makers-anderso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286" y="7937"/>
            <a:ext cx="3604714" cy="24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altibbi.com/global/img/website/news/2011/07/25/main-77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5223"/>
          <a:stretch/>
        </p:blipFill>
        <p:spPr bwMode="auto">
          <a:xfrm>
            <a:off x="6351699" y="4705164"/>
            <a:ext cx="2792301" cy="21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theknot.scene7.com/is/image/TheKnot/FOOD_13505_Y?&amp;resMode=sharp2&amp;op_sharpen=1&amp;wid=700&amp;hei=7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17" y="1700808"/>
            <a:ext cx="2675870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lease-surprise.me/wp-content/uploads/2014/10/ROC_7677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5" t="20763" r="10113" b="10595"/>
          <a:stretch/>
        </p:blipFill>
        <p:spPr bwMode="auto">
          <a:xfrm>
            <a:off x="1" y="4705164"/>
            <a:ext cx="3125486" cy="215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2" descr="data:image/jpeg;base64,/9j/4AAQSkZJRgABAQAAAQABAAD/2wCEAAkGBhQSERUUExQWFRUVGBcXFxgYFxgaHxgZGhoXGBcaGxsZHCYeFx4jHRUXIC8gIycpLCwsGh8xNTAqNSYrLCkBCQoKDgwOGg8PGiwkHyQsLCwsKSwsLCwsLC4sLCwpLCwsLCwpLCwpLCwpKSwsLCwpLCksLCwsLCwsKSwsLCwsLP/AABEIALQBGAMBIgACEQEDEQH/xAAcAAABBQEBAQAAAAAAAAAAAAAFAAMEBgcCAQj/xAA/EAABAgMFBgMGBAQGAwEAAAABAhEAAyEEBRIxQQYiUWFxgRORoQcyscHR8BRCYuEjUqLxFTNygpKyF0PCJP/EABkBAAMBAQEAAAAAAAAAAAAAAAIDBAEABf/EACoRAAICAgICAQQBBAMAAAAAAAABAhEDIRIxBEFREyIycYEUkbHhUmHB/9oADAMBAAIRAxEAPwCwtCKYYM1o6CnjxLPVHBHpMcR7hjjj0KEeYhCwQ3MpGnHWOPDN4COAqHARGGnLmFh4wlzRxiMu3oH5ow4lCGZyNREf/Ex+UExyu2TCWwt1glCTOsewxyZgiKrEQd4BojpAJqVF+FIJYWzOSJ5ngQxNto4w2qzAj3XKeJzEJMwGgatGAhiwr2zORz4pIcA96QyueoVYNrWISr+QJmBLzFAEmoAZIJNe0cJvNSpfiCWkAlmKg5/25kc4LhBdg8mE8BIornQR1JkYskrVA6XeZQoiYChJDjtnzi/3DMlTEpKVAJZ3gJSSaUUJyZJRBl27HrWHWPDA5AkwUseycuZNUApSUoSHFAVKL1g1Pl40gy5gIBYv6w1JsKsSl+IpFCzMehMVb9CubfbKVe9zmQsjQVq9Bz0gZMWkgsSekGpdpneItU5SVJBZ1a6BhA7aaSiUDPBSlDDEkcSWoICT+Ox0J+pAxdpYulPnDsu2lQziXcdym2DHLUAjIqLs/AcTHdr2OtMtImYMQ1w1bqM4CpSQznHoGzAcwe0JLK6wkTe3KEpD1GcLe+w+htUvjDEyQ8SxMehzjhSY66NasghxQx6pHDKJEyXSGcBT0ggWjqQrnDxTDGB6iHZc3Q0McYepVXhCh4S30hRnFs3kWhTER3LUBAmWpb1mJjuZLZTFZ7CB+lI3kgou1ARHm3gkVxCIUyyJOeI8NI4kyAAdxIPMvGrDfbM5Eo3qjjnDa7WomiC3GGgvmB0EelTh2UrR9INYYncjwzptPdD848XiUC8xv9Oce+CaUSkHiY7lzQCd5I6Vg+EV6Mtsj2dCSWZRbiWhyZJAALJS3eIlstCJa0qdSgc9Ih3htXJlA+6/MuYJV6OptbDCZtc89AI9npdLtlkVFopCtu501WGzoKjxZm5xHvOxW9YdUwNwCmrwD5npBcfTA5JbW/0XaZecuWHUtCW0d4DWvbGzJ/8AYTyH7RnVqsM1P+YCH/mMcypCcKySCwTlo6h9G7w5Yl8iXn+EXmb7RpKTuy1q6/vHknao2lCgkCUMqlnDEmoioXNdP4mfLkywSqYpg+Q1JPIAE9o2u5PZPIs0sqnTFzWdWEboy4ZnzjZY0loBZm+ylGXLCPEWAiZhccjQM3EuXfgIsGz9n8FaFpUkgslKgT7xzBZQId2imX/bpU0lchPhhw0t1KFOL5HpSJFlTMxhCVJURLEzdL0o6aZEOzcogyqbdr0VQcUtlrvaSZpWtYolKUKoHQamg1HMcDAJWOzKSJa3xAqUkFwBp0jk32pISoEgHTIkOxZ86+sBBaFALw5qJJJ/KHyHaO5Ka2jnEs0nbtcugAYsXFH7QbsXtQKgXQacIzQzUKGF20HWCezG1arGSkpSpC2xOATT+8HDFxVpkTTUqsti72EwOoqVqAaAQXuS4pdoCVLZRVWpcDtHVy/hrS0yWEj+YACh5jQw5a0KkHxJY3fzBOn6gPiIDJhdc1sC37LjZLCiVICUMAlwG0Jdi3Uw1d+OzyFLKwqpOEl9al9IrVhvZZUjCQqWqiieeR7PBpc1IZKpiQkaEgOOsMjOLQxdFR2purCoTkZTC55KNdNIDSpr55xoVvs8oyyMTp1NKvFOvS6AneDhOvSByVdjoZa0yEpIPWOAoihj2RbZZZq8yYkfi9GAgaXtlNjAsqtBSPTZOJAjpc9WppxjhUt6jOOtI7s58FCTQk9I8/EJ0SH5x43nHCpcby+DGjv8aoZ5ctIUMpVxhRls6g9JScQGFIPMxJnlzVYFNA9YBE17xPKtzoYKUzVElrmpwk4iTyEQfxaXYI7k59o6l5N1iVd+zc2crdGFP8yqDtqYB5KOpE7Z+6JlpKlJwy5YoThdzwFY9m7MWgqVLxDAzheQ8s3i82S702eQiUnQVPE5qPnA6ZOKipsgwheTM/QuLvZWV7LoCPeJVm6h5sNPjAG+Lsmy5JnSUKmhJIUlI3kmmn5hUZRb59pE2Z4YzIBID5VBPSCdqMoSsKa009e8apI7m0z5xvu/bQVlCwqWR+XWA3hk1UfONf2w9l9onjxZeAKSCAg0KwTifFkkuTQ8TUPGYXdcs2fMEuWgqWdAMtCTwA1MenilBr7SXK5t7YX2W3EKUhsRUzk6AUDdTFnlW2b7rlVCxzarEvx49It2zHswkWZG/wDxVliVGgHJKdK6lzFqRcScNB+0Iy47laYyGXiqoyCZZcdCMYo+IfAcXgNelwPjUhg4AKQGqFA/Bw8bZbdlkzkstNODsfMRQr8uGZIXV1JJLMKAcDwo0EnJdnakOeyC7EyvEmKlgTCcIUcwBmAMxpXVuUaXaJhKSzOxZ4zG4LzMiclDMmaWS7UVSmI5DhpGhWWarFhWCDz1hnK3sS40ZvZNmLRPmrCpHhjE6nAALkvhLF83pSLLK2PmSn8MI6KSxI/1J+Yi6WeelRanIj7pBZCQw1jFjj6NeSRjc7Yueuz4MAdCzhJNDiL0o+rZQAtmxdrDhcmYw1AcdiM4+gFWLElThj+X5REmXepSAxBIbPLnlAfT2asjR833/sLa7KgzZko+HR1AglPNQBdI5xXpcwiPribd6FJKSAoEFJervQgjhGRe0j2UoSgz7EjCoVVLSQElIBJKQfdI4Ch4PFCSFN27Zm913quQrHLUUq5a8jxHWLtdntPQzT0EHLEmo6kadnjMETWh5U4EZMYHjRxoFq2jkGYVWacUFVSkpUEk8qMIl2ba9JUUT0gqBYtT0MZtJtBTkz9qR0ni7vm8S5PFjO30d+jX0bYyE0CV00zHxgRtHtiCMJAQgjU1MZzOJ0UW6xBtCiTUk93gI+HvbOdkiTfMxCiUks5oYtF1bZoVuzaHj+8UkwsMWyxRkOhmlE1uz2xKhQgiOzu1FR8Iy6775mSTumnA/dIulzbUom0JZXA/dYknhcSqGSM+uw+wVlHDaGOUh95HcQ9LWFUhNUHY0qXCh0pbmIUbZ1HtqlsfOJdnqkjl8I8toyPQwrCat1EB6CQa2VmShNAmpBcbpOh+EX5YZjpGUqUE1JbC9Yu+zF7+JZ0LJxIU4fVJBKa+WcSZscn966Ba9h+9rQEp5swHWAkhBTLrVRUacSYOKsgO+7vkeEMzJQcnVvLv2gYy5S2LVKNIHSpabOhWFONTbxDYjqAXanCIOzaDaVqmrSEpSrRTgqzIPEij6ORziXOkKmqCEKP6lcjmIITEplIEqWGSkafHq/nD1JejBWy0glsw9YGytm5CJq50uWETFjfKQ2LWoFO+cOyUYlcgX6mJ4W2eQyhMszi7TCUFVMhyZ+mogxYw+cVi224Ga6csoL3TbsnMergy80pfJLOFaDvhBqDsYGXpdSVpUCKEEHoYKS7SDHk1QIit0xStGGX1dws89UsEkgJUmgooAFJLhmJ+YjQLEg2mzoUAJRUhMwJFRUO6CCwSXqMxkeY/bu4ComdLFUoIUBmQN8EcSK04CDWzFjMuySEqJohJY5pKkuodK5aQuHwMm7VgWzzig0oQag/OD103zoqhMB9rZKgfFQHSkfxG/wCzctYE2O8nFCO4gKcXoHs1BNqBTmCY8SoCKvdttcAPkIKSZ9KmG8rBom+KNKQIvK1J3k5u7iB167ZWeWsoxupPvMCQCMwTk41AcjVopt+bZiWjxEsoKUUpd3UavT8oHOvJOcZz3Rzjqyge0S4pVmtI8BBRLUl2qU4nIIS5fJqc4q8sP0iwbQX4q0qxTVJpkl6D94rxmJSaV7QzsBSsnCyJwuRwIPLIxHaoSHU9BQ+UT7PZN1JmLEocy5PROneLLszckkrExKlTGIw0o+R76VhM8qimxkI85UVFVhmFaZfhrxEswSX5BtYfvq6PCAJSpBOikkP0cRr0uTLlKUfECZgdhlhcZaPnwiFfF3InjCtLoA3iaE68XDxG/Np7Wiv+k5bTMXKYJXPsvNtOIoYJH5jkTwHGLNbdipSg8lSgcmO8HfnkG5xZdm2ko8G0rDpoghDU/URFMfLxyVpi/wCmmnsyy3XNNk/5qCA7Pz5GIJBFQe8b1NuqTOS1JiD0UIpN9ey84sVnUAkmqVPTpx6Q2OaMtAywtbRXri2rUghMw0/m+v1i5ypomAKQWVn1jOL7uVdnmmWvMBw2RHJ4euO/1SSAXKPVPT6RmTFe0HDL6kaVJnvQ0PCFDF3WyVPSCVMeUKJOI9utMJ2gulJ7R4ksrqAYnFUkJyVMbsPrALaXaAIkkBKE0agqB15wCh6sbHbAG2e0rEolnP7eLR7Cr4UqXaJCiClBTMSDnvuF9nSnuqMftE8zFlRzP20SbJjQQpClIUMlJJBHQisehjxKMaIMuXnLXS6Pq1E/w2B9w/0n6RKXJB4seEU/Y7a5FtkI3gZiUgTEmhxMxLcCauIOSbX4Rq5QfSPG8nx/pvlHr/H+huOfL9hFA8OiUvEX8KpZ3t0agZnqY5n35LFAXgZOvxVcNI8+WetIpjBvbJtsvFEndAc8oBzJ0xZJBJBh6z3SuacZUQ/6QSeZKnHpBmTdSkUEwimqJZB8kpPqIqw+DLN92ToCeZQ0uyjWu3qRNKVApwmj89YPXNeIURXP1it+1FExAkqdFCtONKTVwCEqSVHgSCCdaVgVsjfKZIR4kxM1iScJyFWcEApI4KA+cetHCoVFEbnyds2mUh05seMPFbAOzNFUsu3lnUhTKUSCxAFQfh3iZZb3MwB6BnijXoXsKWplAjiM+HOAV13x4kpiN+WpUqYAGGNBYkDgaHvEsTcQYPlX6QCvSwKlWhFolEYFkItKcqAMiY2pFB2A1MZvs1fBE27vxUmzKSlQC5rpAZyxopq0YHOMtk35OlJZwQNVZ9Hid7Q70Wu3TUhe6jClLf6Uk+piorBObnrB0K3ZeLs9o6kEukUBLg6DN+7DvGh3JtjLmyQrGFFswPeIzppGH/gwAmW7KVWao5IDnCmlSwGIjUkD8rwYuW5bXPTMNhQoy5bpKgUJUrFwCi5UQHZOTtqBApfA31ssF4Sx4pmCiQsg1fACSpDE1LP1+MB78upE1AKQquophVQHXXhBG6tkLVZpBNoRhlqUCU4wVAqYAkBwK8S4OnDnw1BP8QKSl6IYb1KK+PlyiWScJf4KY1KJm9qsapasKh34w2hwXGcaLe9xCcgqLJoN0s6aUdWpb6NnFQVs9NMxKEpxFSgkH3Q5IAfE2EVFTSKoZVJbETxOPQPlWdUxQABUpRYABypRoANSSY0nZTZO0ysPjkySp8CSAQ/8pYslTORqexBsmynswk2UomzVGbPSXBchCFfpGZb+ZXVhFptssLSUqDghiPvIjjBTipKmBGXF2jO7RavCnKlhQVMTVRzCK51pRshWjNwKSrduFIQVBRBKj+YPR9c+GdRAK2bOmTPWvGEtiKXBIIACiC6ktiFQxzSoUasJO1qUoVuYXo6apL61rly7x5uTE7PShmXTLUmRJDqKziL4QNM+TPTXiGcwwm68SS7gj3yaEP8Al/1GrDgDDdgnJnMoLEwBA90poToAPiR2h6xWzEvG+KpYn8pyP+416O0STx12imMr6I8+zmWAlKiAkvUkDRwQM2ifZL9JV/GwSkkODvUNKHQejQ2u2hUwqV7oD4cL72YAIzOr0+DwpqkrAWXDEpAJO8riA3bqD22DlHaBcUwtbbJZ7WghaUTQKPqnoc09ozPa/Yz8OPElkqluzHNL5V1HOLabdNkk4cgWId6lsmY/ZgFthtNjkKlKCwstmBhIcFwXY/GPU8fK5aIc2NJWVS5r4VJVnuv5QogqS4fWPIfLDGTsTDyJRVGzJmMhT8H8ozja28SuZgHU9TkIul6WvCg8Kv0FYzNUzGtSzqXiXxoXKyvPLhjr5FKls0Sk8IblVziRpF55oZ2YtcyRNE2WWIDFxQg6HyjaNmL+FpkAkgrDpWnge+hFf7RidzzwAcRAHOkFLLtH4C8cpZxcgSDyOhEJlvTB5NSNrFzoUcj5/ZidZLkQ1UxRtmfaZLtBCFjwpnAndIGqT/8AJr1jR7DawoB8xwhMfGxp/iPeWT9ni7KU1TkNOUdKbC5Dc46tlrYQAvu/ZcmRMVMW2FJNXp5Q9JIXdgP2kGWuxKJUHQtBGVS+FvJR8ow212ohW6ACNf7Qe2pv4TrWSmbjRhSElIerOoB21MCp9nK6tMJ/0fvBJe2ZWzmzbRLCcK0hY0UCZcxPSYhioclhQgvdO1trlpw2ecZjl8EwOoM2RdiKQHkXHOWkqRKmKSn3iElhrXhSOJdgXmEqfln6VgVXoLfs0GX7ZcCW/DKx6hSwBi10f0iKr2vzVJKTZ0uQR75avLDl3iBZ7rK5P/65ZCg3hrZprVcLJNU0DY0kuaECLVeuz1gn2SSizlEidLIACwy1hQriUB/FLsQaVowxAR3NdM3g+zMZiDM39TVXXj3+9YkWKyqT/ESGUFJCD+vN60oA/Khi3XXsospKZmBg7AMpaTTNqJB1BfNmBqBd/WD8GhBcqQtSgF4ThFSTUk1KQlPZWcJWZN8YhuFbZM2O2Ol26dMlmaoSpQSoqSN6YtTh958I3VFyDQDmY2LZvZ+XZLOiQhIdI3l4QkzFarUBmTzJ6xmOxe06bNMVJmEJlzDiQogBlHME8DzyI4GNckz8QDGohy1oVd7IN4WMTEKQoFlApLFixpmMvlGd39s4tBOFijRRAOAPkR5DEI1i0yhnAe8LvC0mjghiOIOcKy4+SGQnxZlU6YlgAUpSDvEsl1VYDU5Oe3OGRPE5wAMNXKjppXR97oBo7wR2huNMtgpGJGIrClAHCo5glnGQ8uUQ7BKSk4lJHhlIUklQoaGqBlnEd0itOyXZtqZ1lAQR40umBLspKQA4SrUANRQYcQ7Rb7uvWXaE4panAz0KTwUDl8ODxQ6qUZiEEZpALhgGZnFA9eZJ5RzKxCcDJOBcvNQHvEgnCWDFPEc0w+GRp0KnjT2gtttdK176ZjJDDApRCXBoRo8Z7Pu9T1+LxeUbVTGCZ8pwS2ND+ZSXfqD2iFeN5yJhwpUkDitKkn+pNGgMlt8ok8oyiUoWFKS6kkh6tn9+UErrvidZlHAfElFzT3k+bkZ6OOcT7RYUqqkgjiGERDdxd0kP9+cAsj6kZDK4B+7b6kTEZ4VOKEvWtKsGLjybUxLRPSFBRLYGwMKBWIaEgVYdulaZMupTvhY8UsH6jInp/eVZrznopRbfzAPwzzemsC1FdFsfIi+y0rWVlQWkqmZtwpVw2dR8IDW66hNSUq91t5QOR6mhbKOrJtGwIUZgJJNWAKjqsvUucyPJ4Jm+JU2SJRUkECoUcnJcpH5s3bjAfct+x/KMlrozG87qXZ11qkk4VDJQHwzFIUH9rvCWhKgSZjsN4HdbUDLSvH0Uetim5RTZ5mRcZUENrrS0tfMAecUpIZPWLPtgt0dVj0BivKq1NPv4QvxlUCrzH96XwjtFNR6w6lR5ef7wyg8ofQkU+/SKCI7lqIag8/3ieiXiy/tHFy3aZ03w6gVKi2QGbc6gd4Jybsno/wAqXjKQcRz1OFLOOJyf0qhzSlTGUmeWW50YkuspbeUU5gg5JpVTsKZPkdbrd+2MyVOlDGmYjdK8SSk4dQCCxLVyq2j0oc60Tg5wNqMTkPUkMR84Uu1rAqkF166JOZJOZBPHSO5K+wdGyz/aFJVMwpwmVmqZiqKEvhZ8I515ccr2vt0+fPMoLXOlzD4ktJAQAly2Jg9GzJyZ6uBFk2pJUpALCWRUgMXD+8fd1q7wTs94MTiBUKjEWxAdjVP010yXNbWzHa6KtbrDMkKCThBIcFNPVgY9sgmLcFSikJKvecUqaPwJi0Wm7UzpiFqLpSnLjVx2zfpEe9JARNlzEgJ95CiKfldJPDI+kBDOm1F9gcmAkWPEQwckgAAOSaAANV3YNGobM+y/8Og2i1rShSAVIQVgIQoB0mas0opiwLBqlWUd7EbPJKETVzEmYlZWkhlzEJIwoSrGSE6qG6S7Vowv34VAqRiPFZxns9E9EsIe2mtBJmL3xbyStwSpJdJCsQZnCnIcUamTF9Ij2a0zFpCioLIYpUwSpgygDXCA4cuNT1jQ9trmTNQZxAKkOVE6pY8t5jhodCQ+kZ9imKJUmWpVCCySQwpUmgFYjqnsujO0W67LcibuqOgID1ByUyuLvXWIt52VU1EyTNAMpT4TR2GSgORAfmBoQ9RuiXNm2kJlOCHxKqwABqS2bsxcZtXW4m2LlqwzgUltxWI4CWqxAcFqMWodXqhw4Sv0C96KVPsKpSpQmIC1S1IUA9JgSQGfQKZuWsbJYrxUDX4+dYqcubZlzZZnJChi5pwuzLGFsiASC4IGsW6fcCwXSoKHA0I75H0iyE/qLRK48GWREwKbhHYAKSBTOKzY7wMs4VOGLcvODlntiVBx6ftDk7MZDtl1hQINQaRUL52MCgcKigKcGjhuIrQ+nKNH8R6co5VYQQw+xC5YVIKM2jFbxu1chalMt1UoSUnLIaFhr2iDdloKGQtKwZjqfDQFt4K1Bp/akbNMu1IJDdIDXvsgiccsKv5hQ96ModYU8DStdjY5vTKDJmJXMBJ3UhhWrmprRqMO8RbZdSJmaVOos4Ln9WWrA61PSLDfGxQCChK1Vqas57CmQgGq5lyZZSSSkpwuFElL0zZw/HnCnzitrY1Si2Ab0u9KCyAtIQWIo5rUE4c27RKEpaWJ3pamYlLEPkaUUPJnyaJFgulLCXVnd1Mc8+r0DZQWmWKZhCEoZAoACK9axkpylutE+WMVXyCUSeEPSbCpZYJBOvLqdIM2DZuYo7zJT1cnyoIskm7kS0UADfbx2PBKb3pE6XyU8bPpIY58eB5RWbZZQXSplB249xF42qvOXZ5RUthi3RzcHhXJzGVW/aAqpLDfqOfYZCPQjjUFSOl3oiXrYPDV7zg6HMcH5QoglTly5MKDDX/ZZ9oN+Wg/rHq8Ap6KwftiMVnf+Vj5KaAk5VTCsP40WeXuafykcyzB64rkM9Kl4gliwo5fOoBoP3gHIQ+QJzJ6DU8In3JKnLtEtFnfxJighPAk/wA2mEZl9AYZJSa+17I2XK6rrTJDsMZBClVq5fsMvKJaJzBYo5dlOR0BDtQh+b1iz3tsquSnEk40gDFRiKVLcNeWvGK5PswNfsx5E5Pl93Zik4MFTLxDrC0pCiWY0DuCQpnfkRkMuKWLQElKyGBDYAWL+86SzMwKGUzFy7MII2u7woU0qOUBrVZlgFial9M9TlrDo+RjupKgudjc+zgpKADhmACYkDIgoLHdcMUhjmxAfN+UAFiSQlmGTMHYg8QdCIbM2Y+IFhmaatnwennEMqUEkFSi5BNKhsmrFCzQ9M3kgvOmYEuFEJSc1ZVIYs5Kajv5w0u1pZaSssRjLAENvPnkagAZVGcQ5W+slSRvgOkAM26wVqM3zfdBifYyqXiSsAKChkAAaBurUrGTmox5UdrsM7AXsRa1rWoplmUxKqOSoEUHy0eNMk3qhWJKJiFqGiVJLeUZP4x45j41gts1PwTwpxRKs6DID5xPHyuUlGtAcjSBaQUtqcx8Yj2i7wsYSHBBccQaERAk3wgmi0k8i8GrFPCgcnivUhhEu7ZKRLUVS5YQoht3g7kNl6RMtWzqFowLSFJNWPHQ8uogpIUH7RJTUQXFHWyr3fsTZZagrwQpiCAoqUARUFlKbOLItHnHcuU1YZnLZ65xsUomNtkafZkqoQGOY0isWm1+HNWlCmAI1dnALHzizLmDvFCv4NaCpwPGqjR1JACk8yzHvyjpK0Yi43TfOIsrPjx+kWCTOBZoy27LQoFls44cIt913jkNIyM2tM1osc2zAnF09I8U1Y4k2kER5OIMMBI1qu5Ksx5iKvfF3IGLF7rHFTTUv0i4WhiNYqG2EqYuRNTK99SFpT1KSBmaZxtHGO3NtGPGwqLJJISurKLsCX91xGl3baAR0EYTbLHMlqwzUrQoflWCk6jI9DBS6NrbRII3saQGwr4aMcx8OUDwSejrN7lsA5Ijy8LSmWjEtQSGLk6AZ5xj/wD5Pm6SUhsnWogHQsw+PlA6+turVapeCYUBLMcCSMQ4FyfRoYjD3bPa1VrmYQE+FLUcBq6tHJOhrQDURWnj0iPI6zRQo9aFHHFzkywRNl8FKborL4esV+fZ6lyEgZ9eAGp+6RYrUfCtJ0C6Hlz7EAwOvux7zksC/OozET43v9ouyrljv3F1/DBnivuoSQDpUqUc3P0AbqaxoHsbuxBtqpiiCqTKUsAEEJKimWSTkSEqVlQOHL5Z+Fk7qAQDmMyRT3jqOWXKJEhYRzJcEA0bgVDME6B+oilELPpyxXgifLTNl7yFZKYgKD5hxUEVB1DEUIisbUbM4Hmyhu5qSNP1DlxGmeWRrZy8ZcyySVShhlmWjADmEgMAcw4ZjzEEyp4hz4lLQdWjJSmI0+UDpFq2kuDAozZY3D7yR+U0qOXw6ZV5aHjypxaYlqmCF2Ovw7/ZiLPsI1DQWVLZX3n9vCXLBEKs4r0mzYKs7P8AEjSJ4tYWkpKXJriLuk088iO+sSU2RwfvWGjZAh4a8snGg4zaVI8RJoOnzMPJlxwk0jxS2rlxgOSkwCdddtMtRIZ8qjjXs9PSLXdF8AjRJ+MZ7JvOWZglhQKlcNTrUUdhB6Qshni/DyS6HQaaNGsV4YiG6GDqQWDGM8uK8gJoxU05ZRcpF4gBgYtg7WzXoJTJ0D7VPFSYa/F4k1+jwKttqLkvQQdg0Rr8vRMuUpa2YDI6nQdSWEYxeKpk0gzFrWoBgVKUojoSS0aDtVtAmTLxApM5TCWkt/uWRwFepYVrGVTlLVmSesbQEk2w1ce0ngzR401akabxVhPE5lmcfKNPum8EKZaFO7FwXB6NSMMMmJVz3lMs01MxByNUuQFDUH66Fo5xTCTo+i7JerZln4wQlXmCcjWkYxN9p0tkp8JZBIxF0hhqAK4iDzEFbN7TbKlJ35hPAoUX6PQecYk0a6NRtlrahJ+UZvtd7TPBZMtIKjUBWnBSuT5DXiIAbQe1lUyUUWdK0KNMawhwNWAJc6RQLTaFLUVrJKlFyTrDECT74vqba1pmTsJWlIS4SEuAVEOBR94igFIhpkQ0lcOJtPJ4KzjpVnhtbAR0u2HID75xFOb5n0EccdKEeNHSATk5PSvYRNs9yzVflbrn5aQLkl2HHHKf4ogNCgx/hklH+ZMc/wAqa/B/UiFA8/hMb9BruSX8lk2os9Arv219PhESUfHk1qpLBXUDdV/uHqFRYL3kukHgW9CPlFRTN/DznrhZlDign4pPwiXC+Ua9oplL6c7fT0yBaJasgKagfPU96Q5JkJ/MXPBLf9sm6AwXva78QxAuM6ZKGim7N25QJkBlMlLkVc19BQDq8WwlyVkeXG8cq9Gj7AbYoSJNjIUFDGRqlnXMZ3d2ejadI06XPo70j5uXPWlaZiVb8tiFAvhIqMt3PQcWjW9h9tUWtKkqGCYgAlDgggu5RV2DVBycVOcZOPIUmXWcQqlGND9Ipe0F0+Cp0j+Go0/SeH0/aLPKnAA8DDk+UmZLKVVBz+sefnxclrsNpMzhYr960jhcujxPva7lSlEafXLtEeXZ1TKJBLE/b6R5TTFU7IaSG++JjxFmUs7qXH3mYMybhaqy54DLz1zgkLGwoABD4YZS7CUPkr5utve8hAG+bI6lAMQwYDloe/xi7WmQ4YlvlFMvazrSopQoKCHfcKlDE5ZR9xApmS/6Y9Lx8CizprWir2izkEFNCCCDwOkTJu2M4NRAbRyX+kDrzkreqiQaivHlTnppAwoivh8gpMstl29mYxjSnDR2BccxWvSLpdPtPkLX4a1GWAzLIOFfEVqjqaFs4yTDHjRnBB2zc752ykplOJqMLpqlSTw4RWLx9o0kIOBRmKI3QEkB/wBTs3ZzGZ4Iclyn+6R3BHWSLRalzFmYslSlFycv7AZAQ5JtHH+3cw2mVx++2sNKTWv0++kGYECkHJjDcyTrDCJ5GWXOg7AZxJl2lw5DDjQD1zjqOIxkw0qVBJMsGorzjlcrpGHA9MmPZ0phllE+VIJFEkjjp5nOOkXOrCMSsIGpPzLD4xjkl2MjinLpAcp/tDkqQVUAJ5AQTT+Hl6mYeVR5lk+QMNzr+VkhKUD/AJH1p6QNt9IZ9KEfyl/Y5lXCtVVMhPX4nLzMPfhrMj3lYyNE1How9TAyZaVzDUqWeFT6Q7IspVmQkdyfIZdyI3jJ9s76kI/jH++yau+sNJctKeZqfIMPjEKdeK10Uon9On/EUjo2ZAOZV98B8zDwBbdRQcqdS3zJjuMY9mPLkmRUylHIN1+grCgrZrsWo73lx+TwoB5oIxYpF+tqHB5KH/Y/WKle1kdSkaiqeuo70HVoudrT/mef9IMAdoLI5JHD6/SIcUuLstyRUo0B7qthSAiYMKVOUO5I4jiRk/YioIPl63WQXB3cyMwNXDUIP0OURr1sZ98PxLZ0/OOY1HCvFnrrvphgmVGhFWHHmknTMHLUG5f8oiItNfTn/DG7NLBcISV8zQDPMCg0qVNTIxFtNhKSFJUCRV0EnDzcBvImDtpu0FlJqnMDFuh9Ro3MfJoJXZI8ceGlKlYwRgQDLQKGpSl5s9s99Sa6xRGpq0S5IPG6Y3/5ZmOkeADQYjjZzqRukAcqxfdhtqRbErCkhC0n3MTnDRlZBxXNs4yPaDZRdmUxUiaBQrlkqANHSogMlVQ6XPeDnsouuYq2+MHKJSFhRKtZiSlKeepbIN0dbin2Ca/bLCmYGVlp9IjzLGlKQEgADQRKnTwkM8R7Xa0j8wrziR4ldjQbaE9ohWi2NQZx3aryQPzB4pO0W3spAKZQK5uRf3UnmXr0HciGRx/BjZJ2l2zRZ90ArmGoGQA4qPB3oM2OUUqbtdPXZxJWQUiiThSDhdykqFSH7nUtAW0WlcxZUtRUpRqT906R40UR+3oW9liXZP4AU2HdBcnPUnL0fWIFqsZDPmRxEeTL0MwS0GiUBKactS7uc6UHWsERMSxApx/Mo0r0Ipnzyg3TMBBs9MoaMuCM0BNPLU5feUNeFAUaQ0oh2XLf7+3h7wKxxNOgqY048WsN9tDDf3PyES5F1zFMAkvo/wAhmfKJhuVMus+YEngSx/4h1eggeaHRwTe6r9gjC+XmaemnrEizXctTMkngTup9amJyr1kS/wDLQVkUc7o+avURDtG0E1WRCB+kN/Ud71jOUn6C4Y4/lK/0Thc2EPOmBPAOw8jU+UcKvKRL90KmHyHmr5AQGRiWaAqPH6kxJ/wss6lAPwr/AFFk+RMZxb7O+qo/hH/0en3/ADD7uFHSp/5K+TRCClzSfemEa1P9okKlyhkFKLVq79yAB5GOxNURugADu3nQZ8NYKoxAcpz7GBdqmBJSH4FyOug6PHqbOgZnF6/Bh6mJkm71L95z1q3aJ8i5WUxzZxzH7OPMGFyzRXQSxN9gmWs5JDffJh8YdlXctTP2ByPJtIsIuhKWbIl0nVKuH07jURJRLBBcAEUUPgociz8m4phDzyfQ1YkiBYboSQC1MuaVff3WCcu7wNHIzHEcufDuOnkpRSSWem8P508W4jXmeBEEkBwGL6pPEcD988wWTJvsaqIIsoAce6cuXAfTgacIUTFyszoXxD4n68q8XUCaE5o3jzA+B+kDbWl8L6oHy+sKFAw7GPoCz5QZPavA4YrV4yglYwhsSPEpoplO3AFssvRlCizx+mSZgrs9a1OkPRTuNAdSOHwg9NATvMFApKigk4SWJqAQ4cDOFCijH+aGPeF2XDaSwI/wuVMW8wzACAolKJVcpUuXhQjUOxLE1rGZXTtTPsZWmQoJExndIUxALEPkanlypChQ6XZ5y6D2y229omr8KYUrZ99QOI0epBY+UWe3TyVJSdQo+WEf/RhQoXNK0Gnoy3am+Z34ibLCyEJVhAFKMNc69Yr6U/KFCgq0YxwJrHqxChRjOOpBqIK2Rf8ADS1MZLtpU5PHsKNiYKerfKRQEVqa1ycnKIks15cBT4VhQo00n3dYkzEup+gLDThB60WKXIsvjJQCp2YuB/SQT5woUS3eSmetjili5Lsqdpv+ctJ38AP5ZYCB3w1V3JgcDXrChQ+qPNnJt7PBm0Grvu9GIBncO5YtnoaekewoJCyNMtqvEKAyQDmBXPiXbs0eolAsouSWckvoDrHsKFZm10OxJMl2SxpryJHlBez2NKVpYe84PYEj4ephQojm9lUSSiWAaaKw9vtvLmXctAZCjqgFSeRCVHyoQ3BREewoB9oL5JElLkpORhrLCrXElJ5hSwgv5v1HUFQoxGejy0pwhRGaHI8iW6adIm2EbykaZjkXzHxhQoP0d7JCVvhOpAfukn0+ZhQoUKQR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110" name="Picture 14" descr="http://upload.wikimedia.org/wikipedia/commons/7/76/Insect_food_st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8"/>
          <a:stretch/>
        </p:blipFill>
        <p:spPr bwMode="auto">
          <a:xfrm>
            <a:off x="3125487" y="4705164"/>
            <a:ext cx="3226212" cy="2180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www.santepratique.fr/ressources/gallery/mysantemobile_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t="11598" r="14543" b="9190"/>
          <a:stretch/>
        </p:blipFill>
        <p:spPr bwMode="auto">
          <a:xfrm>
            <a:off x="2" y="1772816"/>
            <a:ext cx="2855364" cy="2070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9409f0dc4580e894936fbde475eda04d.mesnotices.fr/cover-manual/MOULINEX/COOKEO-CE701100/31-12-13-15-03-46-19871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t="9402" r="6534" b="9964"/>
          <a:stretch/>
        </p:blipFill>
        <p:spPr bwMode="auto">
          <a:xfrm>
            <a:off x="155575" y="64739"/>
            <a:ext cx="2699791" cy="159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0" y="3727022"/>
            <a:ext cx="5466681" cy="1070130"/>
          </a:xfrm>
          <a:noFill/>
        </p:spPr>
        <p:txBody>
          <a:bodyPr>
            <a:normAutofit/>
          </a:bodyPr>
          <a:lstStyle/>
          <a:p>
            <a:r>
              <a:rPr lang="fr-BE" dirty="0" smtClean="0">
                <a:solidFill>
                  <a:srgbClr val="CC3399"/>
                </a:solidFill>
              </a:rPr>
              <a:t>Nouvelles tendances</a:t>
            </a:r>
            <a:endParaRPr lang="fr-BE" dirty="0">
              <a:solidFill>
                <a:srgbClr val="CC3399"/>
              </a:solidFill>
            </a:endParaRPr>
          </a:p>
        </p:txBody>
      </p:sp>
      <p:pic>
        <p:nvPicPr>
          <p:cNvPr id="4117" name="Picture 21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3" t="1" r="13039" b="5870"/>
          <a:stretch/>
        </p:blipFill>
        <p:spPr bwMode="auto">
          <a:xfrm>
            <a:off x="2855366" y="7937"/>
            <a:ext cx="2683919" cy="176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Aquaponics-vs-Hydroponics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887" y="2514522"/>
            <a:ext cx="3558114" cy="219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5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mart Gastronomy Lab\Dossier de candidature\Jury\espace d'action 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77727"/>
            <a:ext cx="6984776" cy="303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dvc-co.com/wp-content/uploads/2012/11/agroalimentaire-chaine-produ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-26059"/>
            <a:ext cx="2920944" cy="190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adria.tm.fr/vars/images/Recherch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38" y="-26059"/>
            <a:ext cx="3022561" cy="194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gmoseralini.org/wp-content/uploads/2013/05/EFSA-2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24834" r="8570" b="22765"/>
          <a:stretch/>
        </p:blipFill>
        <p:spPr bwMode="auto">
          <a:xfrm>
            <a:off x="3126889" y="36355"/>
            <a:ext cx="2957279" cy="184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-cms.journaldunet.com/image_cms/original/1433008-comment-la-grande-distribution-fait-evoluer-ses-drive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3" y="1885797"/>
            <a:ext cx="3240361" cy="175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fr.ria.ru/images/19019/09/1901909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38" y="1919468"/>
            <a:ext cx="3022561" cy="171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lefigaro.fr/medias/2013/11/26/PHO90b6c08e-5615-11e3-add4-2ac67d8b4a59-805x4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06065"/>
            <a:ext cx="2920944" cy="172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95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image-1.php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94" y="4581128"/>
            <a:ext cx="3336785" cy="2293813"/>
          </a:xfrm>
          <a:prstGeom prst="rect">
            <a:avLst/>
          </a:prstGeom>
        </p:spPr>
      </p:pic>
      <p:pic>
        <p:nvPicPr>
          <p:cNvPr id="5" name="Image 4" descr="image-2.php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384"/>
            <a:ext cx="3179061" cy="2520279"/>
          </a:xfrm>
          <a:prstGeom prst="rect">
            <a:avLst/>
          </a:prstGeom>
        </p:spPr>
      </p:pic>
      <p:pic>
        <p:nvPicPr>
          <p:cNvPr id="6" name="Image 5" descr="100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978" y="2492896"/>
            <a:ext cx="3152557" cy="2088233"/>
          </a:xfrm>
          <a:prstGeom prst="rect">
            <a:avLst/>
          </a:prstGeom>
        </p:spPr>
      </p:pic>
      <p:sp>
        <p:nvSpPr>
          <p:cNvPr id="2" name="AutoShape 2" descr="data:image/jpeg;base64,/9j/4AAQSkZJRgABAQAAAQABAAD/2wCEAAkGBxQTEhQUExQUFhUWFxUVFxgVGBYYFRcVFBQWFhUVFxYYHCggGBolHBQVITEhJSksLi4uFx8zODMsNygtLisBCgoKDg0OGhAQGiwkHyQsLCwsLC0sLywsLCwsLCwsLCwsLCwsLCwsLCwsLCwsLCwsLCwsLCwsLCwsLCwsLCwsLP/AABEIAMIBAwMBIgACEQEDEQH/xAAbAAABBQEBAAAAAAAAAAAAAAADAQIEBQYAB//EAD8QAAEDAgQDBgQDBgUEAwAAAAEAAhEDIQQFEjFBUWEGEyJxgZEyobHwUsHRFCNCYpLhQ3KCwvEVFjPSB6Ky/8QAGgEAAgMBAQAAAAAAAAAAAAAAAQIAAwQFBv/EADERAAICAQMCBAQFBAMAAAAAAAABAhEDBBIhMVETMkFxBSJSgRQjQmGRwdHh8DNiof/aAAwDAQACEQMRAD8A2baRPBFbh+ZRpXJXNibUI2iE8JEqW2GhZSpE6ECHLguhKAiQ6F0JYToQINhLCWEsKEGwlhLCWESDYSpYXQoQRdCWEsKEGwuSwuUIInNaDxhIkUIHZhZ4iOe4Vbh8zovxBw1N/eVGtLnaILWgEAy7abiwWN7dZri6btOnTQcQJH8UbhxHOdjyTeytWpT7ytQfTBAaDqiHtMmJPkqJZ/n2pCN8noj6ZaiYbEuB4rMUe3Yj96JfNmUhJd1JNgOgRqObY3EH9zRZRabfvDLr/wATW7qxZovyk3GxL2OHjaPNVOa9xTEmtTHRzhPos5neWsoUe9x+LrPJJDadEtaHng0AyfM2ATey+FwLmN0UHYmsRqdIcabCbinqfAOkWmDMTbZF5G3Vc+5LfQjY7tLhWzDi48mhVP8A3WXmKVB7z7L0NnZgVXaqzKbG2Ip02tAtwJATMbk9OkT3YAHJSsncm1nkuc47EHUatF0EbS7SweQsfVUbMaWloaSQXNJEmJB2816pmuIbTBL40mxnbyXmfaAUu+1UYDTeBsHcYWPPFJqW63/6BqjSv7W3/wDC73C5ZZuCe4SKjRPOf0XIrU5O4D2lKuhKthcdCUBKlhQhwCUBKAlAUAJCWEoCdCJBsJYTgEsIEGwlhOASwiEbC6E6F0KEGwlhRcdmNOkJe4DoLk+ioMT2vv4Kdv5jf2CoyajFj8zLcenyZPKjUwuhZnCdrh/iMgc2/oVocHjGVWhzDI+Y6EcEcWox5PKwZME8fmQSEig5jnlGj8TpP4W3P9lnKnaWvXOnD0zHPePNxsFJ5oR46vsiltGtrVmtEuIA6mFSY7tTRZOmXxysPcqrfkp+PF146B0Dyk7+iHicFgXU/CengJ1ujcX+uyqlPK1xS9+otsrs57R1qrXfuopObpMiRuYMm3FUeVClTqtFYv7pwE7jSb8OI8lIxGZPbDKb3ikXaS1ztXgcIG/VUmeAAs02IbyGwN5PFZG25W3YjfJ6Picdh8O6iKQZFTi2PhsdfPaVW5r250VIpBrmRfcOn6LMZJhqD71XkBrBfUB4y4kATwDY9SmY3um1WFgY8NMkAnS6Ng4cFa8sqvhIa2LmNerUrOdWeDUGktbd0kkaabRsd/JbEdqMVhKTNehhc2WsYG6QRuKg32j4ViHVHVajqj2h7nG4BIuRAgN2At7JMTUd+7plp0wDYDUWkmRbrKEJuNtC2el5R/8AJHeQ2sNB5gyw/mFa1e0NN8DvWEnYBwk+i87fl+ExL3Pb31OIbpmnBdEANbOrhwWey3H/ALNU1NfEGHGASBzgq7x5x68j3R63iqeubLGdo8rtLWixmwV52czJ1V5ip31Egw+ILXiJaRwsVMzIA2F5VjqSHR5RWpHUfDHuuXoJy5nEN9YXKjwf3F2o2gSgLk4LcOcAlhcEqhDgEsLk5QBwSroSqBOToXKrzHPqVKROp3Jv5nYJJ5IwVydDwxym6irLSEDFYynTEvcG+e/oN1jsd2kq1LN8DeTd/dU7qhNyST1XOy/E4riCs6GL4dJ8zdGyxfaqk34A5x9h+qo8f2krVLDwD+Xf1Kp3OHBCdUWHJrcs+Lr2N2PRYoel+4R753KY54CBUqqPUrLMrZq2Es1k4Zm9jS1ry3VEgEgHzVW6srPJME6s50CzRPQu4TcT5StGGDc0Y9bH8pkelXvL2h97+L5hv6yFa5rm1MsDaLXNPFznHVPANAOkKPnOBdTaXk0NUDw0zBkn8PLqs9iTqpubx8NzzJjb3XQVwTR5qSa4NfkmEqGoxmIDpqsc5uoNcLEEb3BiVTNxFM4yowVqbcOA8Oe4hojTHg/EdUQBvEo2NoV3U8O0ufdr3taLO7rQHEtfvECCOB81ocH2PwFSm1wpuIcAQdb58t4+SujHdwvfkKR5xjHgvJa8uaDAcAQDHG6G+ahEklxIDQBzO30W57T9j8PSw730WuDmQ67nGRPisTG30VB2ToBr+/eWhjPxfiIPw9QqpY3GVC7eSNVy59IDU1zH8HEcfMWVX3LgYPFbDPc9GizHFjtnOb4T5LJftLXSLtJ4xZLJJOo8kdItqOMqhmhr2gRB4H0Ki4+qCaWmfAwNtuXAkmPUqB3hbv78x0KPRdfUJ2uLEEeqVykTkTEYrxSRLtze8+Y4ptGnRq2uDylCrHoTy6IT6cmWmHD68x+iaLIaPKMWMM86XPa15GqLggHhyV3mXajcURLuLncPIDdYY4s2JgH5GFeZLSw9Sm81XubUGwPwnygElNGUulktkPHVPG7xd5MEu8QkkAmxE229FyYMK50mQ25tO0GOS5JtF5PcAlCQJQuqaRwSpAh18Qxgl7g0dSg2lywpN8IME4LO4ztQ0Wpt1dTYeg3VNi86q1Jl5AP8LbCOXVYsnxDFHpz7GzHoMs+vBqsfnVKlYnU7k2D7nYKrf2s/DS93f2WXdUQjWC52T4hlk/l4Ojj+HY0uVZbY3OK1SdTyG8WtsPLmVXawCo5qlDMlZJZJSdyd+5thhjBUuCQ+qguqpO5PX0ThhrTulH+VAXVkwuPIqYKQ+wU7uxx/MfkiTcivNFx6JP2Xr7KwaB5+qYXjl5IqTEcmQ24LkCU9oI8MuAngSAiOqeSG53G0p0ymXPUi1aMG9jy3Ud1HjO/DyUxz/NCe5XKbqjPLBFy3M02Fzukw0HEkluGNM2khwcwx6wfYKf2bzJoD2umm2S9ofAhrjsvPn14eBwvHqrY4utUIOhxgAAhlveFtjnlwziZ47MjRqO0GcBzTTaWNpuEOqVDAIO4YN3Hqshh2lrx3L6NS9hxPkHgfJT39n8RW+JsdXuEfmUCvkFYCDTYY4tLUZSnN24soZejC9/Tc11NzCfiaQQJ5tKp3dnnDwuALR8Lv4o/CU/D4rEsApgukWgubPPcotQYx9iH/ANTR+affGXVMlmfzXACzWQIP13VXRa8GwPG0LR4jCVGPDXhoc6TvO25MIlPLS7dw9Aqvmb4QKbKnDAg3bHA7Lv2Nk6oA6SrWvlZAsHHzP6KkxtB+sCIABJj5So4TRNrJFao2L7eVlDONvDWuNp24IQrwCDMEH34FConTD7E8QbjoYUUU+oKLDDv1NDvHedhIsY3lKjYHOKLGNbLrC9uJufmVyvWKHYake1plWs1rS5xho4qFnDHOZDXRztMjl0WVxDHAQXbcJP0S6rWSwulH7nS0+lWVW5fYtsw7Rk2pDT/Mbn0GwWfxOJc4y9xceZJTKjZQ+7XFyZ8mXmT/ALHbw6fHjXyo51VNJcU633/ym6x9/wDCrL/YQ0yn92Bv+aZ3v39hNNY80SU2HgcBPz+YXWH58PS4UbvE01ESbCTqH3+d001d9vkoxqJpejRNoc1Puya6oo7nJmpFRJSJBqdChuqlCLk1zuqZRFdD3OP2UIvKY6qOaYaqsUSttDi5De9cdR2aU04d/EQFbHG+xRPJFeoyvhi5hf8AhcPY7n6K1wtGqGg03uew/gd/tPFdSZLdMECIUfL31KLyGtLgLuaNyPxALWoKNWcDUy3z3FvleIe55a6q8Hg11ifIAAfVXTcK78VlDwGMoVuBkH+JpBB8+B8irpgPBa4LjrZSjJdrWd05pgQ9sTeQQbuEXkeFDfngYBpxDHiG8HA33lsSI81cdqaOoU3OmGPuW/EA6BqHUENKqG08JVJGIa1tRpgvYS1tT+cBpiTxsq5RSk/QV9SLhs6br1VWgtNi4bgeXFajLxraHYeg57Ts95DGHqAfER6LOYrLsPqpDDRVJdBaSIAgm9ha0XQ8rzqtg8Q+m1rnUrvNIzLG7ktnYgehA9UMba4ZE36mgxmFxwvFLTxbTEkD/VJPohYnJ3uYHy14Inwgj25/JXg7UYU0u971unaL655aN1VHtjQMiiyrUcTOlrDck3PT2VtR7h47mQr5U7S06Cd1SnCFurVbey9RxWa0hpD/AA1HbU7F8nYHTIBUXEZW152aefnxCTw10TDSPNG4GRIuuXof/bjeSRL4c+4tHojgsnnFWkXHSXTx20z6rRZk1xZDHQfaRyngshi8I4Xt5TJWX4lOXEVHjudnQRV22QnoRYnPcmud1XHSO1bG9yU00uqJrOy7vD9ymDuYI0D9hI6geYRhXP3b6JNY47/fLdMG5ADQPRKKHN3yUglvA/kmhw47IptCtsH+zN/EVwwjPxH79EfuxwuPf6X+SG4CbfX8wrN7Xoit2/VnDAM/F809mVMOzh/UP1TNIgc+W/tCeGjkfOZgc4Csjl/6orlGX1MN/wBCHT3XDJG/y+pCi1KcflcJgZO23VP48fo/3+Ct45P9ZZMyKdg35I7ez7uSqXMA6/JaLspmDjU7tziWkEtmTBF7E3iJstODPCU1Fxoy5sU4xck7AN7PORqfZvmVrNCY5i6Pho5ryNmdOSNYJAlUed0aYh0mm9vwuaCfQwFrszzGnREvPkB8R8gslmtepUh76dRlIzAYBrPImTIHp+qqyuKVFMmVGEzktfLmteTtpBa//wCtyPNErZ7iDLWgAzJJMOvs2BIbZV72saTp1Bu/iEHztuhPxYHxSOOr+E+fGVk8WS4RVyTca91SAQ8/iLn6gPlf0AQu9a1rBxZOlwBkXndt7dVGdT1gEPeOPhcdJ9QgV9bTZ72AXPeBrh6ODZgoKTl6gC5hmBc5rjUDnDjpDXEcQSN/VFr13d8yrqPeNEAmDqaBBaZF5aSOqA6q2oydRPMHSQD5gfNLi7tF/E0NI/0/8/NRSkmBkrLGYB+sVe8aS8lkEiG8GkbSDPyUOjhWmqQwljZ3cfEG9Q0CfJBxWGDvGzjBPlz80uExJaQCJETIFx0NoKaU20DqaijhqILG4dj6j9Qc95s4gbBpjwibz0WkxWMbQo6nhgIFmgwP8o3JVb2XwjKrJbVcRxa0lsH+YK8qZPRdfu2OcLS4ao91pxKbVliRhqnaOu4kipAPBrBA6CQuWjq9k9RLjVqSfwnS0cgGiwC5VvDk7sG1mozRjjTdoMH7ssTVru/EfW/1W7riVkc5wJa4losVR8RwydTj9ztaDJFfKypqGUEuIRyhkclyEdhSGCqnd4OnqmPppj2EJ0Hhhh9/8pHBAD0/vUaA0xS1NIKe14XTdAm5gZPJd3pH90fQuNNMTeRxUThW6pzqA+9vdCdQ5KcB3RYQYo8/v1XHFdAOcW+WyjOplDmE6QrUSa2sOs+akYDF1KdQPpNLniYABcbiDYeaqxUPJXvZh5FWf5T9QnxQbyRRm1NLHL2LNuaZg7am4ebGN/8A0E+MxcNo/wBVIfRaCjU6qQ2sF2fAvrJ/yedaMA/BVDW013ik88akmfJ23zV2zsk3+Ks4+TQPrKusx7p7dNQBw+Y6g7grNtzB+FOiS6kfgLgZb0twVfgwh5uV3EaKrtnkAoU21KRe6DD9UGxFjYDjb1CyHfjZwMcRxW+zHOmlpD3tIcIgGQQegWNzEte6RpHUzJiwJA2VeVQTtAfBMyQYbnB3glw9gDdGxTG1zpYyQOMmPcFU/wCxOIkPbHQGPcb+qLQp1wIFQaeQj9Em+PrX9QWia3I6bJIfpJEET4Tymeqr8TVAqsk2ALTylwhoJ4Xb8lIqUnNAdAJkSZ+d0KpAZUb8RqEHbl8NuQulcoylb4IwkRSDhwBnrBuPYFQa1N7HHRBmCJPCR8/1lHyvEBzXMds3nxBBk/Ip74EafhNmkmSBEAocx6idCI3MKjHB4JY4cWyDB4Ov81uuy3bGlo7uqNBaJ1NBIdzJG89VhamIc0gPbMyA5v8AuB290ORMtGl2xadjIiR+ishOUen+Aqz2XD5vSe0OFSkAdg54B34jgeiVeNtcfsT+S5W/iZdg7z3dyi4igCLqUmuC2SjZojKjK5llcSWqie0grf1qUqhzPK5uN1zNTo93zR6nU02rriRnAU0NRq9AtNwglcqUXF0zpKSatDNE8EJ9MhSDskc1RMdSaIhfe6c2oiuYIuFGfSI2TppjppknveHkiNq25ffJQG1SLJzanojtA4E/VO32f1Slk/p0/VQ2v8kZlUDcbe6lFbiPLZ4Ib6QP90RtXfn8rhOqAfcfkhQLITsNyt9FY5ZVazcweaA/l8k1wCeGWUHaK8mNZFTNrgaWoSHT5FTRhLbrz5pc3YkeSn4bPa7La9Q5Ov8ANdCGvj+pHNyaCX6WamthSNlAx2A71pa6fTcHmEmA7TMd4azdJ/ELt9RuPmrSo20tMg3BFwR0WyGSGRfK7MOTFKDqSMhW7LAfxu+R/JUuaZW+kC6NTQNxuPMcut1vatXmolR4SSwQZTR5nhh8TmOeOdvD/qkQnsx9S4eGiNibOP5OWnx2UMD+8oONJ/HTt6Dl02UZ9BtQFlZrW1BcOYP3dQc44O8oVLxr1For8PiwfiFufXqQiV6Tg2aQaTxkkkqufhTTcdP9J+rTxCfSrDeCOosqK2vgUE2RqLiA4g2AtLvnZPwxik4O/gGqROwOrl0ISkajeI3mZd7R+qM7DAnwm5EGdyDYqSn3I+SLiq+nS8XaYDvIiWn6j2SVKJe10mQ67HbFp5HonN30OBiIuI2No4KazAObDWmZGoA8QeB9k6uuAIpP2moLEbLlaVmt1HVDXcQbEFcpuX0ks9tXJAnBdYvGuagVaalJrglasZOiix2Xh3BZzF4IsW5exQMZhAQsefTRmjbg1LiYgpQVOzDAlpkbKvK42TFLG6Z18eRTVoVw+aa5vRcHQjsI5x9UiQ90QqtIFRXsI8lZBoPn8kKoyN0yk0MpleKiIKqdVwwO1j8lGc0t3HtsrVTH3JkkVEQVVCD05r1HEDRODvvilbUUQOTu8SOIjRLD1xKjd6l7xDaI0GcVtey7IwzZMyXHyvED2n1WFc5bjInRQpjp9SSt2hX5jf7HO17+RL9ydXw4KqsXg1ctcm1KcrqUcgx2MoRzVNiXFuwnzW1x2EngsXnWBYJMVB5AhvzsqMqpWSypxmMn4j4ht06INIa/E23Pz6oFain5Q9rKukmz7dJm0/T1WaXMbXUrlySqDDxF+iO8uIttsZARnU9JIPoQgU3uB0uA33Gx8wqVT5YFQfRTqNgmHj4Tw8iEDC5pUBYHCX0yQDxINoPP+6sqeSFwDhsb2VPmdA06pna3zFloppdBpItzmDHeI6ZO8gLlQ1w7UbBcpvfcS2e7BKE1OC6ZcOXJEqgRjwgvapBQ3BBoKZXYvChwWXzLLy0yBb7utq5qhYvDyFmzYYzVM14c7gzBOC6VbZllsSQFUGQYhcXLgljZ2MeaM1wEFU++6bv9UkhIHKosF02THsRBU9EF9a6PsLyAOFB23QH0XN3EqdgyS9sXOofVaWvlIPBbcON5I+xTlz+GzFtcnSrvGZN0VVXwbm8EJ4ZRDHURkB1JQ5MAXKqizegpcYMXPLc+yJl2Z16cAPdbgf0P6JcARqnktHSrMcIexrh1AK1YcLcbTpnI1098kl6DML2oeI1sB8pB/P6K3w3aSg7clp/mH5iVWOyqi/4dTD0Mj2coWJyN4+EteP6T7G3zVt6iH7nOdo1VTEsc0uaWuABNjyG1l51muL1EP7xpnxBokw1127Gx6KTXwr2/E1w8xI9xZV1TLqbpOlsnlb35pMmfdxNULu7ldVxc8+lioppHUDtcHrZWTctAO5A9PyVtgcvoR8YJ5G313Rg10iRUMdU1cIkAg9YQdctPBzd/7dFJx9HSCRsCPaI/NPybBtrvaD/FMX30yD9D7LP4b3bSUX3Y6oH0Rax1W5Oa4tfHQw0+pQ+0ORB7XkfE7SfLQR/danL8vbTYGtAEckzF0l1ljSikxjzXE4N2oxK5aythxJsuVHgoFGzShNShbRx65IlUIckISrlCDHBBc1SExwQaGTIOIwwIWfzLKp2WpcEGtSlUzxqSpl+PK4vg88q0XNMFCJWuzDLwVm8Xgi1cvNpHHmJ08WpUupCc5RcS4wpLigOuYWeKpmlyTRMyd2l7S4wBx+i3GHdIWUwuAJaIuYuOam5bi3UTFy3i08PLktuGbxcTXD9TiZckrqTs0vcg8FFxGVNdwVng6jKjQ5pkfMHkeSMaa6FJor3mPxmQA8FWO7PmbBegmklbQHJI8EWN48kYrBdnHSr6hlIaLq8DUmlWRxpdCqU2yodg0F+FKujTQ3UUdpWUTmOChYrCsd8VNp6xB9wtK+h0UephQUsoX1IY+rlDD8D3N6HxD9VWYrLajf4WuHNpv7LbVctHBVuMy53CVmnp49gOKMo11i0lwBtDlNwhDAzRYsLiDxk3B9D7yj18KQbiVGxVDS3UOHBZZwnHoDbRe1O11WQ1lNkm1yd/UiEWricwd/hMA/0f+yxprm+8cyDHurvLu01SmA13ibyPLo5WQzO/zGxbJbjjJvSb7t/9lylt7R0yJIcPb9Vyu/L+t/yH7mxcJBCy+IoVGVG0+8JLtN5dHiMLUAqFiMua+o2pJBbptaPCZC3lhRvrVKNQjWSWnmSDabg8LrhmLw55aT4pi86ZcDbrFvVXv/TW96ahJMzLTEXbpKHRyWmC67iHCIMWuCCDzEI2QqnOfSDKgqSXXiSfRw4rQVNRPhcBLQY47P6c3M9iodDIqbXSS50cDEevNT62HDjPGANgRYk3HHdAgKq2oJ8QvPH/ADxFuWj+k+vEPOzgYcfYEGNt4JHoE79jGnTJ4meJlpbfnuubgwHB3Un3JP5/IKEAuoVOBGwFzeRrubXF22+y+kxwnUZ/5M8OUKWUxwShsDUpyqzF4AHgrbSu0SlcbHU6MZjMonggYPIvFMFbZ2FBS0qYGyq8GLd0W+PKqKnB5fp3TsdlbalxZw2PA+at3sQCITyxxkqaKHKzL4evUoPPA8QdiFef9zUgJdqHpKbnNAPpm123BWVweIEgkAxwcAQfOVgcp4JbU+H3AzWN7T0Dxd7J47SYf8R9iuwVGhVbIps6jSJBRHZHhz/gs9lsXivlNAsC/tLQHF3siUe0GHdtUA87LMdqssFOpT7psB3CbSNxdQ8vzQN8Fak2owby0am+qo/EZFNxlQLPQ6dUOEtII6GU9ZmhlLHjvMJVcw/hmW+RG4R6WdVKJ04pkcqjbtK0rL9S+/oAv4Q3sS0qwcJaQQeISlXdQgHUkF9Hopi6EKIU9fAtPBVWMwIH8K1L6aiV6FlXKJDC4c9xU0uH7t3PYHmp+Jyag8Etmm4/h2/p29lNzPBBwLXbcDyPNVmV4sM/d1TEGA47DkD06rLSi9sunoK0QHdn6k2dTI5y4fKFy1fdHl7JU/4aANqNGEq5ctpYcE4LlyBBQlXLkSHJEq5QgiRKuQIIlC5ciEdUUdy5cgyD2oFZcuSkAlYYD/y9Hj6lcuWHV+n3Ay77PuPe77grUhIuV+m8gEZvt1/4qZ46/wDaVlXn96epHzF0i5ZNV/yfwBlh2XeRWABI8it3imBzHAgEQbG4Srlp0vkIZXsm8iq9oJ0ybcPZa9cuVmn8gRUi5cryCJj9kq5BkKrGixWJzj43f5Vy5YdT5RZdA+UYl/cs8buPE8CVy5cmi+ERH//Z"/>
          <p:cNvSpPr>
            <a:spLocks noChangeAspect="1" noChangeArrowheads="1"/>
          </p:cNvSpPr>
          <p:nvPr/>
        </p:nvSpPr>
        <p:spPr bwMode="auto">
          <a:xfrm>
            <a:off x="1555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4100" name="Picture 4" descr="TNO 3D printed carrot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0"/>
          <a:stretch/>
        </p:blipFill>
        <p:spPr bwMode="auto">
          <a:xfrm>
            <a:off x="6000979" y="4581129"/>
            <a:ext cx="3143021" cy="229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attitude.be/wp-content/uploads/image-green-ko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92896"/>
            <a:ext cx="267702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bien-et-bio.com/UserFiles/Image/produit/spaghetti_de_mer_cuisin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2" y="4581128"/>
            <a:ext cx="2694790" cy="229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wattitude.be/wp-content/uploads/DO-EAT-vert_doeat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-30812"/>
            <a:ext cx="2123727" cy="25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mball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20" t="11853" r="19100" b="13750"/>
          <a:stretch/>
        </p:blipFill>
        <p:spPr bwMode="auto">
          <a:xfrm>
            <a:off x="5023120" y="-10004"/>
            <a:ext cx="1997152" cy="250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pretapousser.fr/wp-content/uploads/2014/10/Kit-gris-face-pleurote-340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8" r="5177"/>
          <a:stretch/>
        </p:blipFill>
        <p:spPr bwMode="auto">
          <a:xfrm>
            <a:off x="3179060" y="-30812"/>
            <a:ext cx="1967615" cy="252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460378" y="3212976"/>
            <a:ext cx="3744416" cy="677920"/>
          </a:xfrm>
        </p:spPr>
        <p:txBody>
          <a:bodyPr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fr-BE" sz="3800" dirty="0">
                <a:solidFill>
                  <a:srgbClr val="A106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GASTRONOMY LAB</a:t>
            </a:r>
          </a:p>
        </p:txBody>
      </p:sp>
    </p:spTree>
    <p:extLst>
      <p:ext uri="{BB962C8B-B14F-4D97-AF65-F5344CB8AC3E}">
        <p14:creationId xmlns:p14="http://schemas.microsoft.com/office/powerpoint/2010/main" val="3789558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http://www.2dayblog.com/images/2009/july/superhero_meet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682"/>
            <a:ext cx="9252519" cy="68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oupe 28"/>
          <p:cNvGrpSpPr/>
          <p:nvPr/>
        </p:nvGrpSpPr>
        <p:grpSpPr>
          <a:xfrm>
            <a:off x="5580112" y="309366"/>
            <a:ext cx="3096344" cy="2471562"/>
            <a:chOff x="5580112" y="309366"/>
            <a:chExt cx="3096344" cy="247156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77" t="28272" r="29342" b="29771"/>
            <a:stretch/>
          </p:blipFill>
          <p:spPr bwMode="auto">
            <a:xfrm>
              <a:off x="5580112" y="309366"/>
              <a:ext cx="3096344" cy="1176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cteur droit 7"/>
            <p:cNvCxnSpPr/>
            <p:nvPr/>
          </p:nvCxnSpPr>
          <p:spPr>
            <a:xfrm flipH="1">
              <a:off x="5580112" y="1561582"/>
              <a:ext cx="1296144" cy="1219346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e 10"/>
            <p:cNvGrpSpPr/>
            <p:nvPr/>
          </p:nvGrpSpPr>
          <p:grpSpPr>
            <a:xfrm>
              <a:off x="5796136" y="1882932"/>
              <a:ext cx="902311" cy="778762"/>
              <a:chOff x="6865749" y="5075862"/>
              <a:chExt cx="1640640" cy="1398380"/>
            </a:xfrm>
          </p:grpSpPr>
          <p:sp>
            <p:nvSpPr>
              <p:cNvPr id="13" name="Ellipse 12"/>
              <p:cNvSpPr/>
              <p:nvPr/>
            </p:nvSpPr>
            <p:spPr>
              <a:xfrm rot="10800000">
                <a:off x="6952137" y="5075862"/>
                <a:ext cx="1398380" cy="1398380"/>
              </a:xfrm>
              <a:prstGeom prst="ellipse">
                <a:avLst/>
              </a:prstGeom>
              <a:solidFill>
                <a:srgbClr val="CC00CC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6865749" y="5524637"/>
                <a:ext cx="1640640" cy="4600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b="1" dirty="0" err="1" smtClean="0">
                    <a:solidFill>
                      <a:schemeClr val="bg1"/>
                    </a:solidFill>
                  </a:rPr>
                  <a:t>Technology</a:t>
                </a:r>
                <a:endParaRPr lang="fr-BE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0" name="Groupe 29"/>
          <p:cNvGrpSpPr/>
          <p:nvPr/>
        </p:nvGrpSpPr>
        <p:grpSpPr>
          <a:xfrm>
            <a:off x="1546964" y="3908804"/>
            <a:ext cx="2953028" cy="2621210"/>
            <a:chOff x="1546964" y="3908804"/>
            <a:chExt cx="2953028" cy="2621210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6964" y="4920778"/>
              <a:ext cx="1650498" cy="1609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Connecteur droit 11"/>
            <p:cNvCxnSpPr/>
            <p:nvPr/>
          </p:nvCxnSpPr>
          <p:spPr>
            <a:xfrm flipV="1">
              <a:off x="3197462" y="3908804"/>
              <a:ext cx="1302530" cy="1536420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e 15"/>
            <p:cNvGrpSpPr/>
            <p:nvPr/>
          </p:nvGrpSpPr>
          <p:grpSpPr>
            <a:xfrm>
              <a:off x="3469120" y="4266508"/>
              <a:ext cx="925196" cy="932378"/>
              <a:chOff x="6773705" y="495679"/>
              <a:chExt cx="1398380" cy="1398380"/>
            </a:xfrm>
          </p:grpSpPr>
          <p:sp>
            <p:nvSpPr>
              <p:cNvPr id="17" name="Ellipse 16"/>
              <p:cNvSpPr/>
              <p:nvPr/>
            </p:nvSpPr>
            <p:spPr>
              <a:xfrm rot="10800000">
                <a:off x="6773705" y="495679"/>
                <a:ext cx="1398380" cy="1398380"/>
              </a:xfrm>
              <a:prstGeom prst="ellipse">
                <a:avLst/>
              </a:prstGeom>
              <a:solidFill>
                <a:srgbClr val="61044D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ZoneTexte 17"/>
              <p:cNvSpPr txBox="1"/>
              <p:nvPr/>
            </p:nvSpPr>
            <p:spPr>
              <a:xfrm>
                <a:off x="6883183" y="969532"/>
                <a:ext cx="1279632" cy="415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sz="1200" b="1" dirty="0" err="1" smtClean="0">
                    <a:solidFill>
                      <a:schemeClr val="bg1"/>
                    </a:solidFill>
                  </a:rPr>
                  <a:t>Creativity</a:t>
                </a:r>
                <a:endParaRPr lang="fr-BE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8" name="Groupe 27"/>
          <p:cNvGrpSpPr/>
          <p:nvPr/>
        </p:nvGrpSpPr>
        <p:grpSpPr>
          <a:xfrm>
            <a:off x="5476990" y="3849806"/>
            <a:ext cx="3422866" cy="2241754"/>
            <a:chOff x="5476990" y="3849806"/>
            <a:chExt cx="3422866" cy="2241754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95" t="11567" r="18291" b="15446"/>
            <a:stretch/>
          </p:blipFill>
          <p:spPr bwMode="auto">
            <a:xfrm>
              <a:off x="6989402" y="3849806"/>
              <a:ext cx="1910454" cy="224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necteur droit 13"/>
            <p:cNvCxnSpPr/>
            <p:nvPr/>
          </p:nvCxnSpPr>
          <p:spPr>
            <a:xfrm flipH="1" flipV="1">
              <a:off x="5476990" y="3908804"/>
              <a:ext cx="1651294" cy="1248388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e 18"/>
            <p:cNvGrpSpPr/>
            <p:nvPr/>
          </p:nvGrpSpPr>
          <p:grpSpPr>
            <a:xfrm>
              <a:off x="5796136" y="4139754"/>
              <a:ext cx="1043609" cy="830929"/>
              <a:chOff x="7015076" y="1652129"/>
              <a:chExt cx="1767370" cy="1398380"/>
            </a:xfrm>
          </p:grpSpPr>
          <p:sp>
            <p:nvSpPr>
              <p:cNvPr id="20" name="Ellipse 19"/>
              <p:cNvSpPr/>
              <p:nvPr/>
            </p:nvSpPr>
            <p:spPr>
              <a:xfrm rot="10800000">
                <a:off x="7161452" y="1652129"/>
                <a:ext cx="1398380" cy="1398380"/>
              </a:xfrm>
              <a:prstGeom prst="ellipse">
                <a:avLst/>
              </a:prstGeom>
              <a:solidFill>
                <a:srgbClr val="A1067F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ZoneTexte 20"/>
              <p:cNvSpPr txBox="1"/>
              <p:nvPr/>
            </p:nvSpPr>
            <p:spPr>
              <a:xfrm>
                <a:off x="7015076" y="2094211"/>
                <a:ext cx="1767370" cy="466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200" b="1" dirty="0" err="1" smtClean="0">
                    <a:solidFill>
                      <a:schemeClr val="bg1"/>
                    </a:solidFill>
                  </a:rPr>
                  <a:t>Gastronomy</a:t>
                </a:r>
                <a:endParaRPr lang="fr-BE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Groupe 21"/>
          <p:cNvGrpSpPr/>
          <p:nvPr/>
        </p:nvGrpSpPr>
        <p:grpSpPr>
          <a:xfrm>
            <a:off x="2891244" y="3130002"/>
            <a:ext cx="862047" cy="806083"/>
            <a:chOff x="6917721" y="3547657"/>
            <a:chExt cx="1398380" cy="1398380"/>
          </a:xfrm>
        </p:grpSpPr>
        <p:sp>
          <p:nvSpPr>
            <p:cNvPr id="23" name="Ellipse 22"/>
            <p:cNvSpPr/>
            <p:nvPr/>
          </p:nvSpPr>
          <p:spPr>
            <a:xfrm rot="10800000">
              <a:off x="6917721" y="3547657"/>
              <a:ext cx="1398380" cy="1398380"/>
            </a:xfrm>
            <a:prstGeom prst="ellipse">
              <a:avLst/>
            </a:prstGeom>
            <a:solidFill>
              <a:srgbClr val="FF33CC"/>
            </a:solidFill>
            <a:ln w="25400"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6957578" y="3941436"/>
              <a:ext cx="1273839" cy="533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sz="1400" b="1" dirty="0" smtClean="0">
                  <a:solidFill>
                    <a:schemeClr val="bg1"/>
                  </a:solidFill>
                </a:rPr>
                <a:t>Science</a:t>
              </a:r>
              <a:endParaRPr lang="fr-BE" sz="1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838463" y="332656"/>
            <a:ext cx="3010264" cy="2797346"/>
            <a:chOff x="838463" y="332656"/>
            <a:chExt cx="3010264" cy="279734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463" y="332656"/>
              <a:ext cx="1069425" cy="18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Connecteur droit 9"/>
            <p:cNvCxnSpPr>
              <a:stCxn id="1027" idx="3"/>
            </p:cNvCxnSpPr>
            <p:nvPr/>
          </p:nvCxnSpPr>
          <p:spPr>
            <a:xfrm>
              <a:off x="1907888" y="1232756"/>
              <a:ext cx="1940839" cy="1897246"/>
            </a:xfrm>
            <a:prstGeom prst="line">
              <a:avLst/>
            </a:prstGeom>
            <a:ln w="25400"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e 24"/>
            <p:cNvGrpSpPr/>
            <p:nvPr/>
          </p:nvGrpSpPr>
          <p:grpSpPr>
            <a:xfrm>
              <a:off x="2274615" y="1561582"/>
              <a:ext cx="850537" cy="890519"/>
              <a:chOff x="6952137" y="5075862"/>
              <a:chExt cx="1398380" cy="1398380"/>
            </a:xfrm>
          </p:grpSpPr>
          <p:sp>
            <p:nvSpPr>
              <p:cNvPr id="26" name="Ellipse 25"/>
              <p:cNvSpPr/>
              <p:nvPr/>
            </p:nvSpPr>
            <p:spPr>
              <a:xfrm rot="10800000">
                <a:off x="6952137" y="5075862"/>
                <a:ext cx="1398380" cy="1398380"/>
              </a:xfrm>
              <a:prstGeom prst="ellipse">
                <a:avLst/>
              </a:prstGeom>
              <a:solidFill>
                <a:srgbClr val="CC00FF"/>
              </a:solidFill>
              <a:ln w="25400"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ZoneTexte 26"/>
              <p:cNvSpPr txBox="1"/>
              <p:nvPr/>
            </p:nvSpPr>
            <p:spPr>
              <a:xfrm>
                <a:off x="6961964" y="5520636"/>
                <a:ext cx="1369744" cy="4833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BE" sz="1400" b="1" dirty="0" err="1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Industry</a:t>
                </a:r>
                <a:endParaRPr lang="fr-BE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" name="Groupe 2"/>
          <p:cNvGrpSpPr/>
          <p:nvPr/>
        </p:nvGrpSpPr>
        <p:grpSpPr>
          <a:xfrm>
            <a:off x="3912624" y="2755993"/>
            <a:ext cx="1615245" cy="1352696"/>
            <a:chOff x="3113712" y="168004"/>
            <a:chExt cx="1615245" cy="1352696"/>
          </a:xfrm>
        </p:grpSpPr>
        <p:sp>
          <p:nvSpPr>
            <p:cNvPr id="2" name="Rectangle 1"/>
            <p:cNvSpPr/>
            <p:nvPr/>
          </p:nvSpPr>
          <p:spPr>
            <a:xfrm>
              <a:off x="3113713" y="188640"/>
              <a:ext cx="1615244" cy="1332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pic>
          <p:nvPicPr>
            <p:cNvPr id="33" name="Picture 2" descr="http://www.gembloux.ulg.ac.be/wp-content/uploads/2014/02/Logo828x160px.png?cb1e5d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756"/>
            <a:stretch/>
          </p:blipFill>
          <p:spPr bwMode="auto">
            <a:xfrm>
              <a:off x="3113712" y="168004"/>
              <a:ext cx="1615244" cy="1352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556245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http://www.gourmetsandco.com/wp-content/uploads/2013/08/Restaurant-Manger-Cuisine-Ouver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86" y="3530332"/>
            <a:ext cx="4332014" cy="33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tobiaskoehler.com/wp-content/uploads/2011/06/leit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69181" cy="35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topfoodlab.nl/wp-content/uploads/2014/10/edible-growth-2-670x44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79" y="17758"/>
            <a:ext cx="4274820" cy="233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technewsrprt.com/wp-content/uploads/2014/04/04.15.14_technewsrprt_img_stories_regina-timothy_3d-printing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333" y="2326201"/>
            <a:ext cx="2449043" cy="120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.achetezfacile.com/0190000003469188-photo-masterche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30332"/>
            <a:ext cx="4811986" cy="332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170" y="2403723"/>
            <a:ext cx="1963934" cy="217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3238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/>
        </p:nvGrpSpPr>
        <p:grpSpPr>
          <a:xfrm>
            <a:off x="-895474" y="0"/>
            <a:ext cx="10274157" cy="6858000"/>
            <a:chOff x="-895474" y="0"/>
            <a:chExt cx="10274157" cy="6858000"/>
          </a:xfrm>
        </p:grpSpPr>
        <p:pic>
          <p:nvPicPr>
            <p:cNvPr id="8" name="Image 7" descr="1402443_10151998133089868_1772680083_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95474" y="0"/>
              <a:ext cx="10274157" cy="6858000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 flipH="1">
              <a:off x="214224" y="280216"/>
              <a:ext cx="9508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Chef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Connecteur droit avec flèche 9"/>
            <p:cNvCxnSpPr/>
            <p:nvPr/>
          </p:nvCxnSpPr>
          <p:spPr>
            <a:xfrm>
              <a:off x="660175" y="649548"/>
              <a:ext cx="0" cy="10022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 flipH="1">
              <a:off x="1401097" y="396680"/>
              <a:ext cx="160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Producteur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>
              <a:off x="2110435" y="766012"/>
              <a:ext cx="0" cy="10022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 flipH="1">
              <a:off x="3895005" y="286386"/>
              <a:ext cx="160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Scientifiques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4" name="Connecteur droit avec flèche 13"/>
            <p:cNvCxnSpPr/>
            <p:nvPr/>
          </p:nvCxnSpPr>
          <p:spPr>
            <a:xfrm>
              <a:off x="4737075" y="655718"/>
              <a:ext cx="0" cy="83726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 flipH="1">
              <a:off x="2172930" y="121377"/>
              <a:ext cx="160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b="1" dirty="0" smtClean="0">
                  <a:solidFill>
                    <a:schemeClr val="bg1"/>
                  </a:solidFill>
                </a:rPr>
                <a:t>Artiste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Connecteur droit avec flèche 15"/>
            <p:cNvCxnSpPr/>
            <p:nvPr/>
          </p:nvCxnSpPr>
          <p:spPr>
            <a:xfrm>
              <a:off x="3029751" y="490709"/>
              <a:ext cx="0" cy="10022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 flipH="1">
              <a:off x="5491316" y="121377"/>
              <a:ext cx="1607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Développeur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Connecteur droit avec flèche 17"/>
            <p:cNvCxnSpPr/>
            <p:nvPr/>
          </p:nvCxnSpPr>
          <p:spPr>
            <a:xfrm>
              <a:off x="6200654" y="490709"/>
              <a:ext cx="0" cy="50113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 flipH="1">
              <a:off x="7290620" y="171781"/>
              <a:ext cx="18533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b="1" dirty="0" smtClean="0">
                  <a:solidFill>
                    <a:schemeClr val="bg1"/>
                  </a:solidFill>
                </a:rPr>
                <a:t>Entrepreneur</a:t>
              </a:r>
              <a:endParaRPr lang="fr-BE" b="1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Connecteur droit avec flèche 19"/>
            <p:cNvCxnSpPr/>
            <p:nvPr/>
          </p:nvCxnSpPr>
          <p:spPr>
            <a:xfrm>
              <a:off x="7999958" y="541113"/>
              <a:ext cx="0" cy="10022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http://www.teametcie.com/wp-content/uploads/2012/03/Team-site-bdx-intell-coll-012-960x3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1" y="4617482"/>
            <a:ext cx="6696744" cy="222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Connecteur droit avec flèche 20"/>
          <p:cNvCxnSpPr/>
          <p:nvPr/>
        </p:nvCxnSpPr>
        <p:spPr>
          <a:xfrm flipH="1">
            <a:off x="3419872" y="655746"/>
            <a:ext cx="821732" cy="99607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310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3230</TotalTime>
  <Words>101</Words>
  <Application>Microsoft Office PowerPoint</Application>
  <PresentationFormat>Affichage à l'écran (4:3)</PresentationFormat>
  <Paragraphs>54</Paragraphs>
  <Slides>21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SMART GASTRONOMY LAB</vt:lpstr>
      <vt:lpstr>Présentation PowerPoint</vt:lpstr>
      <vt:lpstr>Présentation PowerPoint</vt:lpstr>
      <vt:lpstr>Nouvelles tendances</vt:lpstr>
      <vt:lpstr>Présentation PowerPoint</vt:lpstr>
      <vt:lpstr>SMART GASTRONOMY LAB</vt:lpstr>
      <vt:lpstr>Présentation PowerPoint</vt:lpstr>
      <vt:lpstr>Présentation PowerPoint</vt:lpstr>
      <vt:lpstr>Présentation PowerPoint</vt:lpstr>
      <vt:lpstr>Présentation PowerPoint</vt:lpstr>
      <vt:lpstr>Les Labs ouverts lieux de rencontre, de co-création et d’observation d’usage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SMART GASTRONOMY LAB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ULg</dc:creator>
  <cp:lastModifiedBy>ULg</cp:lastModifiedBy>
  <cp:revision>80</cp:revision>
  <dcterms:created xsi:type="dcterms:W3CDTF">2014-11-06T21:16:37Z</dcterms:created>
  <dcterms:modified xsi:type="dcterms:W3CDTF">2014-11-18T00:04:57Z</dcterms:modified>
</cp:coreProperties>
</file>