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25203150" cy="36004500"/>
  <p:notesSz cx="6858000" cy="9144000"/>
  <p:defaultText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25035" autoAdjust="0"/>
    <p:restoredTop sz="99286" autoAdjust="0"/>
  </p:normalViewPr>
  <p:slideViewPr>
    <p:cSldViewPr>
      <p:cViewPr>
        <p:scale>
          <a:sx n="30" d="100"/>
          <a:sy n="30" d="100"/>
        </p:scale>
        <p:origin x="-1710" y="-78"/>
      </p:cViewPr>
      <p:guideLst>
        <p:guide orient="horz" pos="11340"/>
        <p:guide pos="793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D31CE2-DF6D-450E-BB11-808C47C67D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BE"/>
        </a:p>
      </dgm:t>
    </dgm:pt>
    <dgm:pt modelId="{A9592448-8A45-4F65-BB94-0F001AB6A7AC}">
      <dgm:prSet custT="1"/>
      <dgm:spPr>
        <a:noFill/>
        <a:ln w="57150">
          <a:solidFill>
            <a:srgbClr val="00B050"/>
          </a:solidFill>
        </a:ln>
      </dgm:spPr>
      <dgm:t>
        <a:bodyPr/>
        <a:lstStyle/>
        <a:p>
          <a:pPr algn="ctr" rtl="0"/>
          <a:r>
            <a:rPr lang="fr-BE" sz="2200" b="1" dirty="0" smtClean="0">
              <a:solidFill>
                <a:schemeClr val="bg1"/>
              </a:solidFill>
              <a:latin typeface="Comic Sans MS" pitchFamily="66" charset="0"/>
            </a:rPr>
            <a:t>2th International </a:t>
          </a:r>
          <a:r>
            <a:rPr lang="fr-BE" sz="2200" b="1" dirty="0" err="1" smtClean="0">
              <a:solidFill>
                <a:schemeClr val="bg1"/>
              </a:solidFill>
              <a:latin typeface="Comic Sans MS" pitchFamily="66" charset="0"/>
            </a:rPr>
            <a:t>Congress</a:t>
          </a:r>
          <a:r>
            <a:rPr lang="fr-BE" sz="2200" b="1" dirty="0" smtClean="0">
              <a:solidFill>
                <a:schemeClr val="bg1"/>
              </a:solidFill>
              <a:latin typeface="Comic Sans MS" pitchFamily="66" charset="0"/>
            </a:rPr>
            <a:t> on </a:t>
          </a:r>
          <a:r>
            <a:rPr lang="fr-BE" sz="2200" b="1" dirty="0" err="1" smtClean="0">
              <a:solidFill>
                <a:schemeClr val="bg1"/>
              </a:solidFill>
              <a:latin typeface="Comic Sans MS" pitchFamily="66" charset="0"/>
            </a:rPr>
            <a:t>vegetal</a:t>
          </a:r>
          <a:r>
            <a:rPr lang="fr-BE" sz="2200" b="1" dirty="0" smtClean="0">
              <a:solidFill>
                <a:schemeClr val="bg1"/>
              </a:solidFill>
              <a:latin typeface="Comic Sans MS" pitchFamily="66" charset="0"/>
            </a:rPr>
            <a:t> </a:t>
          </a:r>
          <a:r>
            <a:rPr lang="fr-BE" sz="2200" b="1" dirty="0" err="1" smtClean="0">
              <a:solidFill>
                <a:schemeClr val="bg1"/>
              </a:solidFill>
              <a:latin typeface="Comic Sans MS" pitchFamily="66" charset="0"/>
            </a:rPr>
            <a:t>biodiversity</a:t>
          </a:r>
          <a:r>
            <a:rPr lang="fr-BE" sz="2200" b="1" dirty="0" smtClean="0">
              <a:solidFill>
                <a:schemeClr val="bg1"/>
              </a:solidFill>
              <a:latin typeface="Comic Sans MS" pitchFamily="66" charset="0"/>
            </a:rPr>
            <a:t> - Marrakech 2014</a:t>
          </a:r>
        </a:p>
        <a:p>
          <a:pPr algn="ctr" rtl="0"/>
          <a:r>
            <a:rPr lang="fr-BE" sz="2200" b="1" dirty="0" smtClean="0">
              <a:solidFill>
                <a:schemeClr val="bg1"/>
              </a:solidFill>
              <a:latin typeface="Comic Sans MS" pitchFamily="66" charset="0"/>
            </a:rPr>
            <a:t>27-30 April Marrakech, MARROCO</a:t>
          </a:r>
          <a:br>
            <a:rPr lang="fr-BE" sz="2200" b="1" dirty="0" smtClean="0">
              <a:solidFill>
                <a:schemeClr val="bg1"/>
              </a:solidFill>
              <a:latin typeface="Comic Sans MS" pitchFamily="66" charset="0"/>
            </a:rPr>
          </a:br>
          <a:r>
            <a:rPr lang="fr-BE" sz="2200" b="1" dirty="0" smtClean="0">
              <a:solidFill>
                <a:schemeClr val="bg1"/>
              </a:solidFill>
              <a:latin typeface="Comic Sans MS" pitchFamily="66" charset="0"/>
            </a:rPr>
            <a:t/>
          </a:r>
          <a:br>
            <a:rPr lang="fr-BE" sz="2200" b="1" dirty="0" smtClean="0">
              <a:solidFill>
                <a:schemeClr val="bg1"/>
              </a:solidFill>
              <a:latin typeface="Comic Sans MS" pitchFamily="66" charset="0"/>
            </a:rPr>
          </a:br>
          <a:r>
            <a:rPr lang="fr-BE" sz="3200" b="1" dirty="0" smtClean="0">
              <a:solidFill>
                <a:schemeClr val="bg1"/>
              </a:solidFill>
              <a:latin typeface="Comic Sans MS" pitchFamily="66" charset="0"/>
            </a:rPr>
            <a:t>BIODIVERSITY AND UTILISATION OF PEARL MILLET CULTIVARS IN HYPER ARID REGIONS OF ALGERIA</a:t>
          </a:r>
          <a:r>
            <a:rPr lang="en-US" sz="2200" b="1" dirty="0" smtClean="0">
              <a:solidFill>
                <a:schemeClr val="bg1"/>
              </a:solidFill>
              <a:latin typeface="Comic Sans MS" pitchFamily="66" charset="0"/>
            </a:rPr>
            <a:t/>
          </a:r>
          <a:br>
            <a:rPr lang="en-US" sz="2200" b="1" dirty="0" smtClean="0">
              <a:solidFill>
                <a:schemeClr val="bg1"/>
              </a:solidFill>
              <a:latin typeface="Comic Sans MS" pitchFamily="66" charset="0"/>
            </a:rPr>
          </a:br>
          <a:r>
            <a:rPr lang="en-US" sz="2200" b="1" u="sng" dirty="0" smtClean="0">
              <a:solidFill>
                <a:schemeClr val="bg1"/>
              </a:solidFill>
              <a:effectLst>
                <a:outerShdw blurRad="38100" dist="38100" dir="2700000" algn="tl">
                  <a:srgbClr val="000000">
                    <a:alpha val="43137"/>
                  </a:srgbClr>
                </a:outerShdw>
              </a:effectLst>
              <a:latin typeface="Comic Sans MS" pitchFamily="66" charset="0"/>
            </a:rPr>
            <a:t>Nadia Boudries</a:t>
          </a:r>
          <a:r>
            <a:rPr lang="en-US" sz="2200" b="1" baseline="30000" dirty="0" smtClean="0">
              <a:solidFill>
                <a:schemeClr val="bg1"/>
              </a:solidFill>
              <a:effectLst>
                <a:outerShdw blurRad="38100" dist="38100" dir="2700000" algn="tl">
                  <a:srgbClr val="000000">
                    <a:alpha val="43137"/>
                  </a:srgbClr>
                </a:outerShdw>
              </a:effectLst>
              <a:latin typeface="Comic Sans MS" pitchFamily="66" charset="0"/>
            </a:rPr>
            <a:t>1. 2</a:t>
          </a:r>
          <a:r>
            <a:rPr lang="en-US" sz="2200" b="1" dirty="0" smtClean="0">
              <a:solidFill>
                <a:schemeClr val="bg1"/>
              </a:solidFill>
              <a:effectLst>
                <a:outerShdw blurRad="38100" dist="38100" dir="2700000" algn="tl">
                  <a:srgbClr val="000000">
                    <a:alpha val="43137"/>
                  </a:srgbClr>
                </a:outerShdw>
              </a:effectLst>
              <a:latin typeface="Comic Sans MS" pitchFamily="66" charset="0"/>
            </a:rPr>
            <a:t>. Marianne Sindic</a:t>
          </a:r>
          <a:r>
            <a:rPr lang="en-US" sz="2200" b="1" baseline="30000" dirty="0" smtClean="0">
              <a:solidFill>
                <a:schemeClr val="bg1"/>
              </a:solidFill>
              <a:effectLst>
                <a:outerShdw blurRad="38100" dist="38100" dir="2700000" algn="tl">
                  <a:srgbClr val="000000">
                    <a:alpha val="43137"/>
                  </a:srgbClr>
                </a:outerShdw>
              </a:effectLst>
              <a:latin typeface="Comic Sans MS" pitchFamily="66" charset="0"/>
            </a:rPr>
            <a:t>1 ,</a:t>
          </a:r>
          <a:r>
            <a:rPr lang="en-US" sz="2200" b="1"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Naima</a:t>
          </a:r>
          <a:r>
            <a:rPr lang="en-US" sz="2200" b="1" dirty="0" smtClean="0">
              <a:solidFill>
                <a:schemeClr val="bg1"/>
              </a:solidFill>
              <a:effectLst>
                <a:outerShdw blurRad="38100" dist="38100" dir="2700000" algn="tl">
                  <a:srgbClr val="000000">
                    <a:alpha val="43137"/>
                  </a:srgbClr>
                </a:outerShdw>
              </a:effectLst>
              <a:latin typeface="Comic Sans MS" pitchFamily="66" charset="0"/>
            </a:rPr>
            <a:t> Belhaneche-Bensemra</a:t>
          </a:r>
          <a:r>
            <a:rPr lang="en-US" sz="2200" b="1" baseline="30000" dirty="0" smtClean="0">
              <a:solidFill>
                <a:schemeClr val="bg1"/>
              </a:solidFill>
              <a:effectLst>
                <a:outerShdw blurRad="38100" dist="38100" dir="2700000" algn="tl">
                  <a:srgbClr val="000000">
                    <a:alpha val="43137"/>
                  </a:srgbClr>
                </a:outerShdw>
              </a:effectLst>
              <a:latin typeface="Comic Sans MS" pitchFamily="66" charset="0"/>
            </a:rPr>
            <a:t>3 ,</a:t>
          </a:r>
          <a:r>
            <a:rPr lang="en-US" sz="2200" b="1"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Boubekeur</a:t>
          </a:r>
          <a:r>
            <a:rPr lang="en-US" sz="2200" b="1" dirty="0" smtClean="0">
              <a:solidFill>
                <a:schemeClr val="bg1"/>
              </a:solidFill>
              <a:effectLst>
                <a:outerShdw blurRad="38100" dist="38100" dir="2700000" algn="tl">
                  <a:srgbClr val="000000">
                    <a:alpha val="43137"/>
                  </a:srgbClr>
                </a:outerShdw>
              </a:effectLst>
              <a:latin typeface="Comic Sans MS" pitchFamily="66" charset="0"/>
            </a:rPr>
            <a:t> Nadjemi</a:t>
          </a:r>
          <a:r>
            <a:rPr lang="en-US" sz="2200" b="1" baseline="30000" dirty="0" smtClean="0">
              <a:solidFill>
                <a:schemeClr val="bg1"/>
              </a:solidFill>
              <a:effectLst>
                <a:outerShdw blurRad="38100" dist="38100" dir="2700000" algn="tl">
                  <a:srgbClr val="000000">
                    <a:alpha val="43137"/>
                  </a:srgbClr>
                </a:outerShdw>
              </a:effectLst>
              <a:latin typeface="Comic Sans MS" pitchFamily="66" charset="0"/>
            </a:rPr>
            <a:t>2 </a:t>
          </a:r>
          <a:r>
            <a:rPr lang="fr-BE" sz="2200" b="1" dirty="0" smtClean="0">
              <a:solidFill>
                <a:schemeClr val="bg1"/>
              </a:solidFill>
              <a:effectLst>
                <a:outerShdw blurRad="38100" dist="38100" dir="2700000" algn="tl">
                  <a:srgbClr val="000000">
                    <a:alpha val="43137"/>
                  </a:srgbClr>
                </a:outerShdw>
              </a:effectLst>
              <a:latin typeface="Comic Sans MS" pitchFamily="66" charset="0"/>
            </a:rPr>
            <a:t/>
          </a:r>
          <a:br>
            <a:rPr lang="fr-BE" sz="2200" b="1" dirty="0" smtClean="0">
              <a:solidFill>
                <a:schemeClr val="bg1"/>
              </a:solidFill>
              <a:effectLst>
                <a:outerShdw blurRad="38100" dist="38100" dir="2700000" algn="tl">
                  <a:srgbClr val="000000">
                    <a:alpha val="43137"/>
                  </a:srgbClr>
                </a:outerShdw>
              </a:effectLst>
              <a:latin typeface="Comic Sans MS" pitchFamily="66" charset="0"/>
            </a:rPr>
          </a:br>
          <a:r>
            <a:rPr lang="en-US" sz="2200" b="1" dirty="0" smtClean="0">
              <a:solidFill>
                <a:schemeClr val="bg1"/>
              </a:solidFill>
              <a:effectLst>
                <a:outerShdw blurRad="38100" dist="38100" dir="2700000" algn="tl">
                  <a:srgbClr val="000000">
                    <a:alpha val="43137"/>
                  </a:srgbClr>
                </a:outerShdw>
              </a:effectLst>
              <a:latin typeface="Comic Sans MS" pitchFamily="66" charset="0"/>
            </a:rPr>
            <a:t> </a:t>
          </a:r>
          <a:r>
            <a:rPr lang="fr-BE" sz="2200" b="1" dirty="0" smtClean="0">
              <a:solidFill>
                <a:schemeClr val="bg1"/>
              </a:solidFill>
              <a:effectLst>
                <a:outerShdw blurRad="38100" dist="38100" dir="2700000" algn="tl">
                  <a:srgbClr val="000000">
                    <a:alpha val="43137"/>
                  </a:srgbClr>
                </a:outerShdw>
              </a:effectLst>
              <a:latin typeface="Comic Sans MS" pitchFamily="66" charset="0"/>
            </a:rPr>
            <a:t/>
          </a:r>
          <a:br>
            <a:rPr lang="fr-BE" sz="2200" b="1" dirty="0" smtClean="0">
              <a:solidFill>
                <a:schemeClr val="bg1"/>
              </a:solidFill>
              <a:effectLst>
                <a:outerShdw blurRad="38100" dist="38100" dir="2700000" algn="tl">
                  <a:srgbClr val="000000">
                    <a:alpha val="43137"/>
                  </a:srgbClr>
                </a:outerShdw>
              </a:effectLst>
              <a:latin typeface="Comic Sans MS" pitchFamily="66" charset="0"/>
            </a:rPr>
          </a:br>
          <a:r>
            <a:rPr lang="fr-BE" sz="2200" b="1"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baseline="30000" dirty="0" smtClean="0">
              <a:solidFill>
                <a:schemeClr val="bg1"/>
              </a:solidFill>
              <a:effectLst>
                <a:outerShdw blurRad="38100" dist="38100" dir="2700000" algn="tl">
                  <a:srgbClr val="000000">
                    <a:alpha val="43137"/>
                  </a:srgbClr>
                </a:outerShdw>
              </a:effectLst>
              <a:latin typeface="Comic Sans MS" pitchFamily="66" charset="0"/>
            </a:rPr>
            <a:t>1</a:t>
          </a:r>
          <a:r>
            <a:rPr lang="en-US" sz="2200" b="1" dirty="0" smtClean="0">
              <a:solidFill>
                <a:schemeClr val="bg1"/>
              </a:solidFill>
              <a:effectLst>
                <a:outerShdw blurRad="38100" dist="38100" dir="2700000" algn="tl">
                  <a:srgbClr val="000000">
                    <a:alpha val="43137"/>
                  </a:srgbClr>
                </a:outerShdw>
              </a:effectLst>
              <a:latin typeface="Comic Sans MS" pitchFamily="66" charset="0"/>
            </a:rPr>
            <a:t>University of Liege.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Gembloux</a:t>
          </a:r>
          <a:r>
            <a:rPr lang="en-US" sz="2200" b="1" dirty="0" smtClean="0">
              <a:solidFill>
                <a:schemeClr val="bg1"/>
              </a:solidFill>
              <a:effectLst>
                <a:outerShdw blurRad="38100" dist="38100" dir="2700000" algn="tl">
                  <a:srgbClr val="000000">
                    <a:alpha val="43137"/>
                  </a:srgbClr>
                </a:outerShdw>
              </a:effectLst>
              <a:latin typeface="Comic Sans MS" pitchFamily="66" charset="0"/>
            </a:rPr>
            <a:t> AGRO-BIO TECH. 02 Passage des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déportés</a:t>
          </a:r>
          <a:r>
            <a:rPr lang="en-US" sz="2200" b="1" dirty="0" smtClean="0">
              <a:solidFill>
                <a:schemeClr val="bg1"/>
              </a:solidFill>
              <a:effectLst>
                <a:outerShdw blurRad="38100" dist="38100" dir="2700000" algn="tl">
                  <a:srgbClr val="000000">
                    <a:alpha val="43137"/>
                  </a:srgbClr>
                </a:outerShdw>
              </a:effectLst>
              <a:latin typeface="Comic Sans MS" pitchFamily="66" charset="0"/>
            </a:rPr>
            <a:t>. Belgium</a:t>
          </a:r>
        </a:p>
        <a:p>
          <a:pPr algn="ctr" rtl="0"/>
          <a:r>
            <a:rPr lang="en-US" sz="2200" b="1" i="0" baseline="30000" dirty="0" smtClean="0">
              <a:solidFill>
                <a:schemeClr val="bg1"/>
              </a:solidFill>
              <a:effectLst>
                <a:outerShdw blurRad="38100" dist="38100" dir="2700000" algn="tl">
                  <a:srgbClr val="000000">
                    <a:alpha val="43137"/>
                  </a:srgbClr>
                </a:outerShdw>
              </a:effectLst>
              <a:latin typeface="Comic Sans MS" pitchFamily="66" charset="0"/>
            </a:rPr>
            <a:t>2</a:t>
          </a:r>
          <a:r>
            <a:rPr lang="en-US" sz="2200" b="1" i="0" dirty="0" smtClean="0">
              <a:solidFill>
                <a:schemeClr val="bg1"/>
              </a:solidFill>
              <a:effectLst>
                <a:outerShdw blurRad="38100" dist="38100" dir="2700000" algn="tl">
                  <a:srgbClr val="000000">
                    <a:alpha val="43137"/>
                  </a:srgbClr>
                </a:outerShdw>
              </a:effectLst>
              <a:latin typeface="Comic Sans MS" pitchFamily="66" charset="0"/>
            </a:rPr>
            <a:t>Laboratory of</a:t>
          </a:r>
          <a:r>
            <a:rPr lang="en-US" sz="2200" b="1" i="0" baseline="30000"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i="0" dirty="0" smtClean="0">
              <a:solidFill>
                <a:schemeClr val="bg1"/>
              </a:solidFill>
              <a:effectLst>
                <a:outerShdw blurRad="38100" dist="38100" dir="2700000" algn="tl">
                  <a:srgbClr val="000000">
                    <a:alpha val="43137"/>
                  </a:srgbClr>
                </a:outerShdw>
              </a:effectLst>
              <a:latin typeface="Comic Sans MS" pitchFamily="66" charset="0"/>
            </a:rPr>
            <a:t>Research on</a:t>
          </a:r>
          <a:r>
            <a:rPr lang="en-US" sz="2200" b="1" i="0" baseline="30000"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i="0" dirty="0" smtClean="0">
              <a:solidFill>
                <a:schemeClr val="bg1"/>
              </a:solidFill>
              <a:effectLst>
                <a:outerShdw blurRad="38100" dist="38100" dir="2700000" algn="tl">
                  <a:srgbClr val="000000">
                    <a:alpha val="43137"/>
                  </a:srgbClr>
                </a:outerShdw>
              </a:effectLst>
              <a:latin typeface="Comic Sans MS" pitchFamily="66" charset="0"/>
            </a:rPr>
            <a:t>Bioactive Products and Biomass Valorization, High School Teacher training, BP 92 Kouba, Algiers, 16050 Algeria.</a:t>
          </a:r>
          <a:r>
            <a:rPr lang="fr-BE" sz="2200" b="1" dirty="0" smtClean="0">
              <a:solidFill>
                <a:schemeClr val="bg1"/>
              </a:solidFill>
              <a:effectLst>
                <a:outerShdw blurRad="38100" dist="38100" dir="2700000" algn="tl">
                  <a:srgbClr val="000000">
                    <a:alpha val="43137"/>
                  </a:srgbClr>
                </a:outerShdw>
              </a:effectLst>
              <a:latin typeface="Comic Sans MS" pitchFamily="66" charset="0"/>
            </a:rPr>
            <a:t/>
          </a:r>
          <a:br>
            <a:rPr lang="fr-BE" sz="2200" b="1" dirty="0" smtClean="0">
              <a:solidFill>
                <a:schemeClr val="bg1"/>
              </a:solidFill>
              <a:effectLst>
                <a:outerShdw blurRad="38100" dist="38100" dir="2700000" algn="tl">
                  <a:srgbClr val="000000">
                    <a:alpha val="43137"/>
                  </a:srgbClr>
                </a:outerShdw>
              </a:effectLst>
              <a:latin typeface="Comic Sans MS" pitchFamily="66" charset="0"/>
            </a:rPr>
          </a:br>
          <a:r>
            <a:rPr lang="fr-BE" sz="2200" b="1"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baseline="30000" dirty="0" smtClean="0">
              <a:solidFill>
                <a:schemeClr val="bg1"/>
              </a:solidFill>
              <a:effectLst>
                <a:outerShdw blurRad="38100" dist="38100" dir="2700000" algn="tl">
                  <a:srgbClr val="000000">
                    <a:alpha val="43137"/>
                  </a:srgbClr>
                </a:outerShdw>
              </a:effectLst>
              <a:latin typeface="Comic Sans MS" pitchFamily="66" charset="0"/>
            </a:rPr>
            <a:t>3</a:t>
          </a:r>
          <a:r>
            <a:rPr lang="en-US" sz="2200" b="1" dirty="0" smtClean="0">
              <a:solidFill>
                <a:schemeClr val="bg1"/>
              </a:solidFill>
              <a:effectLst>
                <a:outerShdw blurRad="38100" dist="38100" dir="2700000" algn="tl">
                  <a:srgbClr val="000000">
                    <a:alpha val="43137"/>
                  </a:srgbClr>
                </a:outerShdw>
              </a:effectLst>
              <a:latin typeface="Comic Sans MS" pitchFamily="66" charset="0"/>
            </a:rPr>
            <a:t>Department of Environmental engineering. National Polytechnic School of Algiers. 10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Hassen</a:t>
          </a:r>
          <a:r>
            <a:rPr lang="en-US" sz="2200" b="1" dirty="0" smtClean="0">
              <a:solidFill>
                <a:schemeClr val="bg1"/>
              </a:solidFill>
              <a:effectLst>
                <a:outerShdw blurRad="38100" dist="38100" dir="2700000" algn="tl">
                  <a:srgbClr val="000000">
                    <a:alpha val="43137"/>
                  </a:srgbClr>
                </a:outerShdw>
              </a:effectLst>
              <a:latin typeface="Comic Sans MS" pitchFamily="66" charset="0"/>
            </a:rPr>
            <a:t>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Badi</a:t>
          </a:r>
          <a:r>
            <a:rPr lang="en-US" sz="2200" b="1" dirty="0" smtClean="0">
              <a:solidFill>
                <a:schemeClr val="bg1"/>
              </a:solidFill>
              <a:effectLst>
                <a:outerShdw blurRad="38100" dist="38100" dir="2700000" algn="tl">
                  <a:srgbClr val="000000">
                    <a:alpha val="43137"/>
                  </a:srgbClr>
                </a:outerShdw>
              </a:effectLst>
              <a:latin typeface="Comic Sans MS" pitchFamily="66" charset="0"/>
            </a:rPr>
            <a:t>. El </a:t>
          </a:r>
          <a:r>
            <a:rPr lang="en-US" sz="2200" b="1" dirty="0" err="1" smtClean="0">
              <a:solidFill>
                <a:schemeClr val="bg1"/>
              </a:solidFill>
              <a:effectLst>
                <a:outerShdw blurRad="38100" dist="38100" dir="2700000" algn="tl">
                  <a:srgbClr val="000000">
                    <a:alpha val="43137"/>
                  </a:srgbClr>
                </a:outerShdw>
              </a:effectLst>
              <a:latin typeface="Comic Sans MS" pitchFamily="66" charset="0"/>
            </a:rPr>
            <a:t>Harrach</a:t>
          </a:r>
          <a:r>
            <a:rPr lang="en-US" sz="2200" b="1" dirty="0" smtClean="0">
              <a:solidFill>
                <a:schemeClr val="bg1"/>
              </a:solidFill>
              <a:effectLst>
                <a:outerShdw blurRad="38100" dist="38100" dir="2700000" algn="tl">
                  <a:srgbClr val="000000">
                    <a:alpha val="43137"/>
                  </a:srgbClr>
                </a:outerShdw>
              </a:effectLst>
              <a:latin typeface="Comic Sans MS" pitchFamily="66" charset="0"/>
            </a:rPr>
            <a:t> . Algiers. Algeria</a:t>
          </a:r>
          <a:endParaRPr lang="fr-BE" sz="2200" b="1" dirty="0">
            <a:solidFill>
              <a:schemeClr val="bg1"/>
            </a:solidFill>
            <a:effectLst>
              <a:outerShdw blurRad="38100" dist="38100" dir="2700000" algn="tl">
                <a:srgbClr val="000000">
                  <a:alpha val="43137"/>
                </a:srgbClr>
              </a:outerShdw>
            </a:effectLst>
            <a:latin typeface="Comic Sans MS" pitchFamily="66" charset="0"/>
          </a:endParaRPr>
        </a:p>
      </dgm:t>
    </dgm:pt>
    <dgm:pt modelId="{6EEE7D65-44C3-4F4E-B756-48FC12D5F873}" type="parTrans" cxnId="{A12276D8-8D9E-45DA-BA78-4FFBB468CDAB}">
      <dgm:prSet/>
      <dgm:spPr/>
      <dgm:t>
        <a:bodyPr/>
        <a:lstStyle/>
        <a:p>
          <a:endParaRPr lang="fr-BE"/>
        </a:p>
      </dgm:t>
    </dgm:pt>
    <dgm:pt modelId="{7E8EDD80-B1B2-4098-A235-AFA936C22FA0}" type="sibTrans" cxnId="{A12276D8-8D9E-45DA-BA78-4FFBB468CDAB}">
      <dgm:prSet/>
      <dgm:spPr/>
      <dgm:t>
        <a:bodyPr/>
        <a:lstStyle/>
        <a:p>
          <a:endParaRPr lang="fr-BE"/>
        </a:p>
      </dgm:t>
    </dgm:pt>
    <dgm:pt modelId="{8C638A8C-7323-4395-9DBC-3BC5F6FDA4BA}" type="pres">
      <dgm:prSet presAssocID="{73D31CE2-DF6D-450E-BB11-808C47C67DC5}" presName="linear" presStyleCnt="0">
        <dgm:presLayoutVars>
          <dgm:animLvl val="lvl"/>
          <dgm:resizeHandles val="exact"/>
        </dgm:presLayoutVars>
      </dgm:prSet>
      <dgm:spPr/>
      <dgm:t>
        <a:bodyPr/>
        <a:lstStyle/>
        <a:p>
          <a:endParaRPr lang="fr-BE"/>
        </a:p>
      </dgm:t>
    </dgm:pt>
    <dgm:pt modelId="{0E4B7A38-0742-4560-8DCA-C1B47FCE1BA1}" type="pres">
      <dgm:prSet presAssocID="{A9592448-8A45-4F65-BB94-0F001AB6A7AC}" presName="parentText" presStyleLbl="node1" presStyleIdx="0" presStyleCnt="1" custLinFactNeighborX="3518" custLinFactNeighborY="-882">
        <dgm:presLayoutVars>
          <dgm:chMax val="0"/>
          <dgm:bulletEnabled val="1"/>
        </dgm:presLayoutVars>
      </dgm:prSet>
      <dgm:spPr/>
      <dgm:t>
        <a:bodyPr/>
        <a:lstStyle/>
        <a:p>
          <a:endParaRPr lang="fr-BE"/>
        </a:p>
      </dgm:t>
    </dgm:pt>
  </dgm:ptLst>
  <dgm:cxnLst>
    <dgm:cxn modelId="{A12276D8-8D9E-45DA-BA78-4FFBB468CDAB}" srcId="{73D31CE2-DF6D-450E-BB11-808C47C67DC5}" destId="{A9592448-8A45-4F65-BB94-0F001AB6A7AC}" srcOrd="0" destOrd="0" parTransId="{6EEE7D65-44C3-4F4E-B756-48FC12D5F873}" sibTransId="{7E8EDD80-B1B2-4098-A235-AFA936C22FA0}"/>
    <dgm:cxn modelId="{BD0447F7-9C95-4A60-972D-17CDC74DC021}" type="presOf" srcId="{A9592448-8A45-4F65-BB94-0F001AB6A7AC}" destId="{0E4B7A38-0742-4560-8DCA-C1B47FCE1BA1}" srcOrd="0" destOrd="0" presId="urn:microsoft.com/office/officeart/2005/8/layout/vList2"/>
    <dgm:cxn modelId="{1FA57EC1-246D-4FF2-A0B5-DA42093DBD14}" type="presOf" srcId="{73D31CE2-DF6D-450E-BB11-808C47C67DC5}" destId="{8C638A8C-7323-4395-9DBC-3BC5F6FDA4BA}" srcOrd="0" destOrd="0" presId="urn:microsoft.com/office/officeart/2005/8/layout/vList2"/>
    <dgm:cxn modelId="{78E67519-3004-4A43-AD79-2975A3850409}" type="presParOf" srcId="{8C638A8C-7323-4395-9DBC-3BC5F6FDA4BA}" destId="{0E4B7A38-0742-4560-8DCA-C1B47FCE1BA1}" srcOrd="0" destOrd="0" presId="urn:microsoft.com/office/officeart/2005/8/layout/vList2"/>
  </dgm:cxnLst>
  <dgm:bg/>
  <dgm:whole>
    <a:ln w="76200">
      <a:noFill/>
    </a:ln>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890236" y="11184734"/>
            <a:ext cx="21422678" cy="7717631"/>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3780473" y="20402550"/>
            <a:ext cx="17642205" cy="9201150"/>
          </a:xfrm>
        </p:spPr>
        <p:txBody>
          <a:bodyPr/>
          <a:lstStyle>
            <a:lvl1pPr marL="0" indent="0" algn="ctr">
              <a:buNone/>
              <a:defRPr>
                <a:solidFill>
                  <a:schemeClr val="tx1">
                    <a:tint val="75000"/>
                  </a:schemeClr>
                </a:solidFill>
              </a:defRPr>
            </a:lvl1pPr>
            <a:lvl2pPr marL="1748790" indent="0" algn="ctr">
              <a:buNone/>
              <a:defRPr>
                <a:solidFill>
                  <a:schemeClr val="tx1">
                    <a:tint val="75000"/>
                  </a:schemeClr>
                </a:solidFill>
              </a:defRPr>
            </a:lvl2pPr>
            <a:lvl3pPr marL="3497580" indent="0" algn="ctr">
              <a:buNone/>
              <a:defRPr>
                <a:solidFill>
                  <a:schemeClr val="tx1">
                    <a:tint val="75000"/>
                  </a:schemeClr>
                </a:solidFill>
              </a:defRPr>
            </a:lvl3pPr>
            <a:lvl4pPr marL="5246370" indent="0" algn="ctr">
              <a:buNone/>
              <a:defRPr>
                <a:solidFill>
                  <a:schemeClr val="tx1">
                    <a:tint val="75000"/>
                  </a:schemeClr>
                </a:solidFill>
              </a:defRPr>
            </a:lvl4pPr>
            <a:lvl5pPr marL="6995160" indent="0" algn="ctr">
              <a:buNone/>
              <a:defRPr>
                <a:solidFill>
                  <a:schemeClr val="tx1">
                    <a:tint val="75000"/>
                  </a:schemeClr>
                </a:solidFill>
              </a:defRPr>
            </a:lvl5pPr>
            <a:lvl6pPr marL="8743950" indent="0" algn="ctr">
              <a:buNone/>
              <a:defRPr>
                <a:solidFill>
                  <a:schemeClr val="tx1">
                    <a:tint val="75000"/>
                  </a:schemeClr>
                </a:solidFill>
              </a:defRPr>
            </a:lvl6pPr>
            <a:lvl7pPr marL="10492740" indent="0" algn="ctr">
              <a:buNone/>
              <a:defRPr>
                <a:solidFill>
                  <a:schemeClr val="tx1">
                    <a:tint val="75000"/>
                  </a:schemeClr>
                </a:solidFill>
              </a:defRPr>
            </a:lvl7pPr>
            <a:lvl8pPr marL="12241530" indent="0" algn="ctr">
              <a:buNone/>
              <a:defRPr>
                <a:solidFill>
                  <a:schemeClr val="tx1">
                    <a:tint val="75000"/>
                  </a:schemeClr>
                </a:solidFill>
              </a:defRPr>
            </a:lvl8pPr>
            <a:lvl9pPr marL="1399032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8272284" y="1441852"/>
            <a:ext cx="5670709" cy="30720506"/>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1260157" y="1441852"/>
            <a:ext cx="16592074" cy="3072050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990875" y="23136228"/>
            <a:ext cx="21422678" cy="7150894"/>
          </a:xfrm>
        </p:spPr>
        <p:txBody>
          <a:bodyPr anchor="t"/>
          <a:lstStyle>
            <a:lvl1pPr algn="l">
              <a:defRPr sz="153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1990875" y="15260246"/>
            <a:ext cx="21422678" cy="7875982"/>
          </a:xfrm>
        </p:spPr>
        <p:txBody>
          <a:bodyPr anchor="b"/>
          <a:lstStyle>
            <a:lvl1pPr marL="0" indent="0">
              <a:buNone/>
              <a:defRPr sz="7700">
                <a:solidFill>
                  <a:schemeClr val="tx1">
                    <a:tint val="75000"/>
                  </a:schemeClr>
                </a:solidFill>
              </a:defRPr>
            </a:lvl1pPr>
            <a:lvl2pPr marL="1748790" indent="0">
              <a:buNone/>
              <a:defRPr sz="6900">
                <a:solidFill>
                  <a:schemeClr val="tx1">
                    <a:tint val="75000"/>
                  </a:schemeClr>
                </a:solidFill>
              </a:defRPr>
            </a:lvl2pPr>
            <a:lvl3pPr marL="3497580" indent="0">
              <a:buNone/>
              <a:defRPr sz="6100">
                <a:solidFill>
                  <a:schemeClr val="tx1">
                    <a:tint val="75000"/>
                  </a:schemeClr>
                </a:solidFill>
              </a:defRPr>
            </a:lvl3pPr>
            <a:lvl4pPr marL="5246370" indent="0">
              <a:buNone/>
              <a:defRPr sz="5400">
                <a:solidFill>
                  <a:schemeClr val="tx1">
                    <a:tint val="75000"/>
                  </a:schemeClr>
                </a:solidFill>
              </a:defRPr>
            </a:lvl4pPr>
            <a:lvl5pPr marL="6995160" indent="0">
              <a:buNone/>
              <a:defRPr sz="5400">
                <a:solidFill>
                  <a:schemeClr val="tx1">
                    <a:tint val="75000"/>
                  </a:schemeClr>
                </a:solidFill>
              </a:defRPr>
            </a:lvl5pPr>
            <a:lvl6pPr marL="8743950" indent="0">
              <a:buNone/>
              <a:defRPr sz="5400">
                <a:solidFill>
                  <a:schemeClr val="tx1">
                    <a:tint val="75000"/>
                  </a:schemeClr>
                </a:solidFill>
              </a:defRPr>
            </a:lvl6pPr>
            <a:lvl7pPr marL="10492740" indent="0">
              <a:buNone/>
              <a:defRPr sz="5400">
                <a:solidFill>
                  <a:schemeClr val="tx1">
                    <a:tint val="75000"/>
                  </a:schemeClr>
                </a:solidFill>
              </a:defRPr>
            </a:lvl7pPr>
            <a:lvl8pPr marL="12241530" indent="0">
              <a:buNone/>
              <a:defRPr sz="5400">
                <a:solidFill>
                  <a:schemeClr val="tx1">
                    <a:tint val="75000"/>
                  </a:schemeClr>
                </a:solidFill>
              </a:defRPr>
            </a:lvl8pPr>
            <a:lvl9pPr marL="13990320" indent="0">
              <a:buNone/>
              <a:defRPr sz="5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1260158"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2811601" y="8401053"/>
            <a:ext cx="11131391" cy="23761306"/>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260158" y="8059343"/>
            <a:ext cx="11135768"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260158" y="11418094"/>
            <a:ext cx="11135768"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2802852" y="8059343"/>
            <a:ext cx="11140142" cy="3358751"/>
          </a:xfrm>
        </p:spPr>
        <p:txBody>
          <a:bodyPr anchor="b"/>
          <a:lstStyle>
            <a:lvl1pPr marL="0" indent="0">
              <a:buNone/>
              <a:defRPr sz="9200" b="1"/>
            </a:lvl1pPr>
            <a:lvl2pPr marL="1748790" indent="0">
              <a:buNone/>
              <a:defRPr sz="7700" b="1"/>
            </a:lvl2pPr>
            <a:lvl3pPr marL="3497580" indent="0">
              <a:buNone/>
              <a:defRPr sz="6900" b="1"/>
            </a:lvl3pPr>
            <a:lvl4pPr marL="5246370" indent="0">
              <a:buNone/>
              <a:defRPr sz="6100" b="1"/>
            </a:lvl4pPr>
            <a:lvl5pPr marL="6995160" indent="0">
              <a:buNone/>
              <a:defRPr sz="6100" b="1"/>
            </a:lvl5pPr>
            <a:lvl6pPr marL="8743950" indent="0">
              <a:buNone/>
              <a:defRPr sz="6100" b="1"/>
            </a:lvl6pPr>
            <a:lvl7pPr marL="10492740" indent="0">
              <a:buNone/>
              <a:defRPr sz="6100" b="1"/>
            </a:lvl7pPr>
            <a:lvl8pPr marL="12241530" indent="0">
              <a:buNone/>
              <a:defRPr sz="6100" b="1"/>
            </a:lvl8pPr>
            <a:lvl9pPr marL="13990320" indent="0">
              <a:buNone/>
              <a:defRPr sz="61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2802852" y="11418094"/>
            <a:ext cx="11140142" cy="2074426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60159" y="1433512"/>
            <a:ext cx="8291663" cy="6100763"/>
          </a:xfrm>
        </p:spPr>
        <p:txBody>
          <a:bodyPr anchor="b"/>
          <a:lstStyle>
            <a:lvl1pPr algn="l">
              <a:defRPr sz="7700" b="1"/>
            </a:lvl1pPr>
          </a:lstStyle>
          <a:p>
            <a:r>
              <a:rPr lang="fr-FR" smtClean="0"/>
              <a:t>Cliquez pour modifier le style du titre</a:t>
            </a:r>
            <a:endParaRPr lang="fr-BE"/>
          </a:p>
        </p:txBody>
      </p:sp>
      <p:sp>
        <p:nvSpPr>
          <p:cNvPr id="3" name="Espace réservé du contenu 2"/>
          <p:cNvSpPr>
            <a:spLocks noGrp="1"/>
          </p:cNvSpPr>
          <p:nvPr>
            <p:ph idx="1"/>
          </p:nvPr>
        </p:nvSpPr>
        <p:spPr>
          <a:xfrm>
            <a:off x="9853732" y="1433515"/>
            <a:ext cx="14089261" cy="30728843"/>
          </a:xfrm>
        </p:spPr>
        <p:txBody>
          <a:bodyPr/>
          <a:lstStyle>
            <a:lvl1pPr>
              <a:defRPr sz="122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260159" y="7534278"/>
            <a:ext cx="8291663" cy="24628081"/>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39994" y="25203150"/>
            <a:ext cx="15121890" cy="2975375"/>
          </a:xfrm>
        </p:spPr>
        <p:txBody>
          <a:bodyPr anchor="b"/>
          <a:lstStyle>
            <a:lvl1pPr algn="l">
              <a:defRPr sz="77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4939994" y="3217069"/>
            <a:ext cx="15121890" cy="21602700"/>
          </a:xfrm>
        </p:spPr>
        <p:txBody>
          <a:bodyPr/>
          <a:lstStyle>
            <a:lvl1pPr marL="0" indent="0">
              <a:buNone/>
              <a:defRPr sz="12200"/>
            </a:lvl1pPr>
            <a:lvl2pPr marL="1748790" indent="0">
              <a:buNone/>
              <a:defRPr sz="10700"/>
            </a:lvl2pPr>
            <a:lvl3pPr marL="3497580" indent="0">
              <a:buNone/>
              <a:defRPr sz="9200"/>
            </a:lvl3pPr>
            <a:lvl4pPr marL="5246370" indent="0">
              <a:buNone/>
              <a:defRPr sz="7700"/>
            </a:lvl4pPr>
            <a:lvl5pPr marL="6995160" indent="0">
              <a:buNone/>
              <a:defRPr sz="7700"/>
            </a:lvl5pPr>
            <a:lvl6pPr marL="8743950" indent="0">
              <a:buNone/>
              <a:defRPr sz="7700"/>
            </a:lvl6pPr>
            <a:lvl7pPr marL="10492740" indent="0">
              <a:buNone/>
              <a:defRPr sz="7700"/>
            </a:lvl7pPr>
            <a:lvl8pPr marL="12241530" indent="0">
              <a:buNone/>
              <a:defRPr sz="7700"/>
            </a:lvl8pPr>
            <a:lvl9pPr marL="13990320" indent="0">
              <a:buNone/>
              <a:defRPr sz="7700"/>
            </a:lvl9pPr>
          </a:lstStyle>
          <a:p>
            <a:endParaRPr lang="fr-BE"/>
          </a:p>
        </p:txBody>
      </p:sp>
      <p:sp>
        <p:nvSpPr>
          <p:cNvPr id="4" name="Espace réservé du texte 3"/>
          <p:cNvSpPr>
            <a:spLocks noGrp="1"/>
          </p:cNvSpPr>
          <p:nvPr>
            <p:ph type="body" sz="half" idx="2"/>
          </p:nvPr>
        </p:nvSpPr>
        <p:spPr>
          <a:xfrm>
            <a:off x="4939994" y="28178524"/>
            <a:ext cx="15121890" cy="4225526"/>
          </a:xfrm>
        </p:spPr>
        <p:txBody>
          <a:bodyPr/>
          <a:lstStyle>
            <a:lvl1pPr marL="0" indent="0">
              <a:buNone/>
              <a:defRPr sz="5400"/>
            </a:lvl1pPr>
            <a:lvl2pPr marL="1748790" indent="0">
              <a:buNone/>
              <a:defRPr sz="4600"/>
            </a:lvl2pPr>
            <a:lvl3pPr marL="3497580" indent="0">
              <a:buNone/>
              <a:defRPr sz="3800"/>
            </a:lvl3pPr>
            <a:lvl4pPr marL="5246370" indent="0">
              <a:buNone/>
              <a:defRPr sz="3400"/>
            </a:lvl4pPr>
            <a:lvl5pPr marL="6995160" indent="0">
              <a:buNone/>
              <a:defRPr sz="3400"/>
            </a:lvl5pPr>
            <a:lvl6pPr marL="8743950" indent="0">
              <a:buNone/>
              <a:defRPr sz="3400"/>
            </a:lvl6pPr>
            <a:lvl7pPr marL="10492740" indent="0">
              <a:buNone/>
              <a:defRPr sz="3400"/>
            </a:lvl7pPr>
            <a:lvl8pPr marL="12241530" indent="0">
              <a:buNone/>
              <a:defRPr sz="3400"/>
            </a:lvl8pPr>
            <a:lvl9pPr marL="13990320" indent="0">
              <a:buNone/>
              <a:defRPr sz="34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902C80-FD42-4C96-8698-F9FA45AFB4EF}" type="datetimeFigureOut">
              <a:rPr lang="fr-FR" smtClean="0"/>
              <a:pPr/>
              <a:t>17/05/2014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6241C4E-38BC-4E19-9BBE-D5ED91CCA882}"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260158" y="1441849"/>
            <a:ext cx="22682835" cy="6000750"/>
          </a:xfrm>
          <a:prstGeom prst="rect">
            <a:avLst/>
          </a:prstGeom>
        </p:spPr>
        <p:txBody>
          <a:bodyPr vert="horz" lIns="349758" tIns="174879" rIns="349758" bIns="174879"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1260158" y="8401053"/>
            <a:ext cx="22682835" cy="23761306"/>
          </a:xfrm>
          <a:prstGeom prst="rect">
            <a:avLst/>
          </a:prstGeom>
        </p:spPr>
        <p:txBody>
          <a:bodyPr vert="horz" lIns="349758" tIns="174879" rIns="349758" bIns="174879"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260157" y="33370840"/>
            <a:ext cx="5880735" cy="1916906"/>
          </a:xfrm>
          <a:prstGeom prst="rect">
            <a:avLst/>
          </a:prstGeom>
        </p:spPr>
        <p:txBody>
          <a:bodyPr vert="horz" lIns="349758" tIns="174879" rIns="349758" bIns="174879" rtlCol="0" anchor="ctr"/>
          <a:lstStyle>
            <a:lvl1pPr algn="l">
              <a:defRPr sz="4600">
                <a:solidFill>
                  <a:schemeClr val="tx1">
                    <a:tint val="75000"/>
                  </a:schemeClr>
                </a:solidFill>
              </a:defRPr>
            </a:lvl1pPr>
          </a:lstStyle>
          <a:p>
            <a:fld id="{A6902C80-FD42-4C96-8698-F9FA45AFB4EF}" type="datetimeFigureOut">
              <a:rPr lang="fr-FR" smtClean="0"/>
              <a:pPr/>
              <a:t>17/05/2014</a:t>
            </a:fld>
            <a:endParaRPr lang="fr-BE"/>
          </a:p>
        </p:txBody>
      </p:sp>
      <p:sp>
        <p:nvSpPr>
          <p:cNvPr id="5" name="Espace réservé du pied de page 4"/>
          <p:cNvSpPr>
            <a:spLocks noGrp="1"/>
          </p:cNvSpPr>
          <p:nvPr>
            <p:ph type="ftr" sz="quarter" idx="3"/>
          </p:nvPr>
        </p:nvSpPr>
        <p:spPr>
          <a:xfrm>
            <a:off x="8611076" y="33370840"/>
            <a:ext cx="7980998" cy="1916906"/>
          </a:xfrm>
          <a:prstGeom prst="rect">
            <a:avLst/>
          </a:prstGeom>
        </p:spPr>
        <p:txBody>
          <a:bodyPr vert="horz" lIns="349758" tIns="174879" rIns="349758" bIns="174879" rtlCol="0" anchor="ctr"/>
          <a:lstStyle>
            <a:lvl1pPr algn="ctr">
              <a:defRPr sz="46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18062258" y="33370840"/>
            <a:ext cx="5880735" cy="1916906"/>
          </a:xfrm>
          <a:prstGeom prst="rect">
            <a:avLst/>
          </a:prstGeom>
        </p:spPr>
        <p:txBody>
          <a:bodyPr vert="horz" lIns="349758" tIns="174879" rIns="349758" bIns="174879" rtlCol="0" anchor="ctr"/>
          <a:lstStyle>
            <a:lvl1pPr algn="r">
              <a:defRPr sz="4600">
                <a:solidFill>
                  <a:schemeClr val="tx1">
                    <a:tint val="75000"/>
                  </a:schemeClr>
                </a:solidFill>
              </a:defRPr>
            </a:lvl1pPr>
          </a:lstStyle>
          <a:p>
            <a:fld id="{66241C4E-38BC-4E19-9BBE-D5ED91CCA882}"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97580" rtl="0" eaLnBrk="1" latinLnBrk="0" hangingPunct="1">
        <a:spcBef>
          <a:spcPct val="0"/>
        </a:spcBef>
        <a:buNone/>
        <a:defRPr sz="16800" kern="1200">
          <a:solidFill>
            <a:schemeClr val="tx1"/>
          </a:solidFill>
          <a:latin typeface="+mj-lt"/>
          <a:ea typeface="+mj-ea"/>
          <a:cs typeface="+mj-cs"/>
        </a:defRPr>
      </a:lvl1pPr>
    </p:titleStyle>
    <p:bodyStyle>
      <a:lvl1pPr marL="1311593" indent="-1311593" algn="l" defTabSz="3497580" rtl="0" eaLnBrk="1" latinLnBrk="0" hangingPunct="1">
        <a:spcBef>
          <a:spcPct val="20000"/>
        </a:spcBef>
        <a:buFont typeface="Arial" pitchFamily="34" charset="0"/>
        <a:buChar char="•"/>
        <a:defRPr sz="12200" kern="1200">
          <a:solidFill>
            <a:schemeClr val="tx1"/>
          </a:solidFill>
          <a:latin typeface="+mn-lt"/>
          <a:ea typeface="+mn-ea"/>
          <a:cs typeface="+mn-cs"/>
        </a:defRPr>
      </a:lvl1pPr>
      <a:lvl2pPr marL="2841784" indent="-1092994" algn="l" defTabSz="3497580" rtl="0" eaLnBrk="1" latinLnBrk="0" hangingPunct="1">
        <a:spcBef>
          <a:spcPct val="20000"/>
        </a:spcBef>
        <a:buFont typeface="Arial" pitchFamily="34" charset="0"/>
        <a:buChar char="–"/>
        <a:defRPr sz="10700" kern="1200">
          <a:solidFill>
            <a:schemeClr val="tx1"/>
          </a:solidFill>
          <a:latin typeface="+mn-lt"/>
          <a:ea typeface="+mn-ea"/>
          <a:cs typeface="+mn-cs"/>
        </a:defRPr>
      </a:lvl2pPr>
      <a:lvl3pPr marL="4371975" indent="-874395" algn="l" defTabSz="3497580" rtl="0" eaLnBrk="1" latinLnBrk="0" hangingPunct="1">
        <a:spcBef>
          <a:spcPct val="20000"/>
        </a:spcBef>
        <a:buFont typeface="Arial" pitchFamily="34" charset="0"/>
        <a:buChar char="•"/>
        <a:defRPr sz="9200" kern="1200">
          <a:solidFill>
            <a:schemeClr val="tx1"/>
          </a:solidFill>
          <a:latin typeface="+mn-lt"/>
          <a:ea typeface="+mn-ea"/>
          <a:cs typeface="+mn-cs"/>
        </a:defRPr>
      </a:lvl3pPr>
      <a:lvl4pPr marL="612076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4pPr>
      <a:lvl5pPr marL="786955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5pPr>
      <a:lvl6pPr marL="961834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6pPr>
      <a:lvl7pPr marL="1136713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7pPr>
      <a:lvl8pPr marL="1311592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8pPr>
      <a:lvl9pPr marL="14864715" indent="-874395" algn="l" defTabSz="3497580" rtl="0" eaLnBrk="1" latinLnBrk="0" hangingPunct="1">
        <a:spcBef>
          <a:spcPct val="20000"/>
        </a:spcBef>
        <a:buFont typeface="Arial" pitchFamily="34" charset="0"/>
        <a:buChar char="•"/>
        <a:defRPr sz="7700" kern="1200">
          <a:solidFill>
            <a:schemeClr val="tx1"/>
          </a:solidFill>
          <a:latin typeface="+mn-lt"/>
          <a:ea typeface="+mn-ea"/>
          <a:cs typeface="+mn-cs"/>
        </a:defRPr>
      </a:lvl9pPr>
    </p:bodyStyle>
    <p:otherStyle>
      <a:defPPr>
        <a:defRPr lang="fr-FR"/>
      </a:defPPr>
      <a:lvl1pPr marL="0" algn="l" defTabSz="3497580" rtl="0" eaLnBrk="1" latinLnBrk="0" hangingPunct="1">
        <a:defRPr sz="6900" kern="1200">
          <a:solidFill>
            <a:schemeClr val="tx1"/>
          </a:solidFill>
          <a:latin typeface="+mn-lt"/>
          <a:ea typeface="+mn-ea"/>
          <a:cs typeface="+mn-cs"/>
        </a:defRPr>
      </a:lvl1pPr>
      <a:lvl2pPr marL="1748790" algn="l" defTabSz="3497580" rtl="0" eaLnBrk="1" latinLnBrk="0" hangingPunct="1">
        <a:defRPr sz="6900" kern="1200">
          <a:solidFill>
            <a:schemeClr val="tx1"/>
          </a:solidFill>
          <a:latin typeface="+mn-lt"/>
          <a:ea typeface="+mn-ea"/>
          <a:cs typeface="+mn-cs"/>
        </a:defRPr>
      </a:lvl2pPr>
      <a:lvl3pPr marL="3497580" algn="l" defTabSz="3497580" rtl="0" eaLnBrk="1" latinLnBrk="0" hangingPunct="1">
        <a:defRPr sz="6900" kern="1200">
          <a:solidFill>
            <a:schemeClr val="tx1"/>
          </a:solidFill>
          <a:latin typeface="+mn-lt"/>
          <a:ea typeface="+mn-ea"/>
          <a:cs typeface="+mn-cs"/>
        </a:defRPr>
      </a:lvl3pPr>
      <a:lvl4pPr marL="5246370" algn="l" defTabSz="3497580" rtl="0" eaLnBrk="1" latinLnBrk="0" hangingPunct="1">
        <a:defRPr sz="6900" kern="1200">
          <a:solidFill>
            <a:schemeClr val="tx1"/>
          </a:solidFill>
          <a:latin typeface="+mn-lt"/>
          <a:ea typeface="+mn-ea"/>
          <a:cs typeface="+mn-cs"/>
        </a:defRPr>
      </a:lvl4pPr>
      <a:lvl5pPr marL="6995160" algn="l" defTabSz="3497580" rtl="0" eaLnBrk="1" latinLnBrk="0" hangingPunct="1">
        <a:defRPr sz="6900" kern="1200">
          <a:solidFill>
            <a:schemeClr val="tx1"/>
          </a:solidFill>
          <a:latin typeface="+mn-lt"/>
          <a:ea typeface="+mn-ea"/>
          <a:cs typeface="+mn-cs"/>
        </a:defRPr>
      </a:lvl5pPr>
      <a:lvl6pPr marL="8743950" algn="l" defTabSz="3497580" rtl="0" eaLnBrk="1" latinLnBrk="0" hangingPunct="1">
        <a:defRPr sz="6900" kern="1200">
          <a:solidFill>
            <a:schemeClr val="tx1"/>
          </a:solidFill>
          <a:latin typeface="+mn-lt"/>
          <a:ea typeface="+mn-ea"/>
          <a:cs typeface="+mn-cs"/>
        </a:defRPr>
      </a:lvl6pPr>
      <a:lvl7pPr marL="10492740" algn="l" defTabSz="3497580" rtl="0" eaLnBrk="1" latinLnBrk="0" hangingPunct="1">
        <a:defRPr sz="6900" kern="1200">
          <a:solidFill>
            <a:schemeClr val="tx1"/>
          </a:solidFill>
          <a:latin typeface="+mn-lt"/>
          <a:ea typeface="+mn-ea"/>
          <a:cs typeface="+mn-cs"/>
        </a:defRPr>
      </a:lvl7pPr>
      <a:lvl8pPr marL="12241530" algn="l" defTabSz="3497580" rtl="0" eaLnBrk="1" latinLnBrk="0" hangingPunct="1">
        <a:defRPr sz="6900" kern="1200">
          <a:solidFill>
            <a:schemeClr val="tx1"/>
          </a:solidFill>
          <a:latin typeface="+mn-lt"/>
          <a:ea typeface="+mn-ea"/>
          <a:cs typeface="+mn-cs"/>
        </a:defRPr>
      </a:lvl8pPr>
      <a:lvl9pPr marL="13990320" algn="l" defTabSz="349758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jpeg"/><Relationship Id="rId18" Type="http://schemas.openxmlformats.org/officeDocument/2006/relationships/image" Target="../media/image8.jpeg"/><Relationship Id="rId3" Type="http://schemas.openxmlformats.org/officeDocument/2006/relationships/diagramData" Target="../diagrams/data1.xml"/><Relationship Id="rId7" Type="http://schemas.openxmlformats.org/officeDocument/2006/relationships/hyperlink" Target="javascript:void(0);" TargetMode="External"/><Relationship Id="rId12" Type="http://schemas.openxmlformats.org/officeDocument/2006/relationships/hyperlink" Target="http://www.google.dz/imgres?sa=X&amp;biw=1024&amp;bih=587&amp;tbm=isch&amp;tbnid=TEZB7-U9WViwzM:&amp;imgrefurl=http://grandvegkitchen.blogspot.com/p/breakfast-brunch-menu_10.html&amp;docid=jfZDDw3uwLwCqM&amp;imgurl=http://3.bp.blogspot.com/-cCQMjFujtYI/UoDaIS4Pb2I/AAAAAAAAAXs/4T0frxLSQCQ/s1600/Bajra%28Pearl+Millet%29Khichdi+1.JPG&amp;w=1600&amp;h=1066&amp;ei=xwwrU-_YNILoywP-mIDABA&amp;zoom=1&amp;ved=0CK4BEIQcMBw" TargetMode="External"/><Relationship Id="rId17" Type="http://schemas.openxmlformats.org/officeDocument/2006/relationships/image" Target="../media/image7.jpeg"/><Relationship Id="rId2" Type="http://schemas.openxmlformats.org/officeDocument/2006/relationships/image" Target="../media/image1.jpeg"/><Relationship Id="rId16" Type="http://schemas.openxmlformats.org/officeDocument/2006/relationships/hyperlink" Target="http://www.google.dz/imgres?sa=X&amp;biw=1024&amp;bih=587&amp;tbm=isch&amp;tbnid=JTMoMeH8TrKjTM:&amp;imgrefurl=http://www.banaraskakhana.com/2011_12_01_archive.html&amp;docid=XhTA-NQ7oAfr0M&amp;imgurl=http://4.bp.blogspot.com/-SKiVVdjMy4I/UPpMfSTgeVI/AAAAAAAAbE4/A5Qcm3xoZnE/s1600/DSC04795.JPG&amp;w=1600&amp;h=981&amp;ei=xwwrU-_YNILoywP-mIDABA&amp;zoom=1&amp;ved=0CJcCEIQcMD8" TargetMode="External"/><Relationship Id="rId20"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5" Type="http://schemas.openxmlformats.org/officeDocument/2006/relationships/image" Target="../media/image6.jpeg"/><Relationship Id="rId10" Type="http://schemas.openxmlformats.org/officeDocument/2006/relationships/hyperlink" Target="http://www.google.dz/imgres?sa=X&amp;biw=1024&amp;bih=587&amp;tbm=isch&amp;tbnid=w8nVPqNNJ9WTbM:&amp;imgrefurl=http://lifewithspices.blogspot.com/2012/03/kambhu-bajra-pearl-millet-adai.html&amp;docid=2qi5jUTBKCEOxM&amp;imgurl=http://2.bp.blogspot.com/-SAFUT0WALoU/T2H6-8RBB_I/AAAAAAAACJc/qJpsBHA_bFA/s1600/adai+fin2.jpg&amp;w=1600&amp;h=1333&amp;ei=xwwrU-_YNILoywP-mIDABA&amp;zoom=1&amp;ved=0CGYQhBwwBw" TargetMode="External"/><Relationship Id="rId19" Type="http://schemas.openxmlformats.org/officeDocument/2006/relationships/image" Target="../media/image9.jpeg"/><Relationship Id="rId4" Type="http://schemas.openxmlformats.org/officeDocument/2006/relationships/diagramLayout" Target="../diagrams/layout1.xml"/><Relationship Id="rId9" Type="http://schemas.openxmlformats.org/officeDocument/2006/relationships/image" Target="../media/image3.jpeg"/><Relationship Id="rId14" Type="http://schemas.openxmlformats.org/officeDocument/2006/relationships/hyperlink" Target="http://www.google.dz/imgres?sa=X&amp;biw=1024&amp;bih=587&amp;tbm=isch&amp;tbnid=auDS-Cmato4mDM:&amp;imgrefurl=http://superyummyrecipes.blogspot.com/2013/10/south-indian-delight-pearl-millet-laddu.html&amp;docid=OHSCaV7Rh4piRM&amp;imgurl=http://4.bp.blogspot.com/-9f0qxYKvemk/Umle4HfydFI/AAAAAAAAHBU/KJm9ohgRhro/s1600/pearl+millet+laddu.JPG&amp;w=828&amp;h=924&amp;ei=xwwrU-_YNILoywP-mIDABA&amp;zoom=1&amp;ved=0CMABEIQcMC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0101245" y="0"/>
            <a:ext cx="252031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ZoneTexte 22"/>
          <p:cNvSpPr txBox="1"/>
          <p:nvPr/>
        </p:nvSpPr>
        <p:spPr>
          <a:xfrm>
            <a:off x="13101641" y="7786616"/>
            <a:ext cx="1785950" cy="1154162"/>
          </a:xfrm>
          <a:prstGeom prst="rect">
            <a:avLst/>
          </a:prstGeom>
          <a:noFill/>
        </p:spPr>
        <p:txBody>
          <a:bodyPr wrap="square" rtlCol="0">
            <a:spAutoFit/>
          </a:bodyPr>
          <a:lstStyle/>
          <a:p>
            <a:endParaRPr lang="fr-BE" dirty="0">
              <a:solidFill>
                <a:schemeClr val="bg1"/>
              </a:solidFill>
            </a:endParaRPr>
          </a:p>
        </p:txBody>
      </p:sp>
      <p:sp>
        <p:nvSpPr>
          <p:cNvPr id="24" name="ZoneTexte 23"/>
          <p:cNvSpPr txBox="1"/>
          <p:nvPr/>
        </p:nvSpPr>
        <p:spPr>
          <a:xfrm>
            <a:off x="13173079" y="7929492"/>
            <a:ext cx="7572428" cy="1154162"/>
          </a:xfrm>
          <a:prstGeom prst="rect">
            <a:avLst/>
          </a:prstGeom>
          <a:noFill/>
        </p:spPr>
        <p:txBody>
          <a:bodyPr wrap="square" rtlCol="0">
            <a:spAutoFit/>
          </a:bodyPr>
          <a:lstStyle/>
          <a:p>
            <a:endParaRPr lang="fr-BE" dirty="0"/>
          </a:p>
        </p:txBody>
      </p:sp>
      <p:sp>
        <p:nvSpPr>
          <p:cNvPr id="25" name="ZoneTexte 24"/>
          <p:cNvSpPr txBox="1"/>
          <p:nvPr/>
        </p:nvSpPr>
        <p:spPr>
          <a:xfrm>
            <a:off x="13101641" y="7858054"/>
            <a:ext cx="7858180" cy="1154162"/>
          </a:xfrm>
          <a:prstGeom prst="rect">
            <a:avLst/>
          </a:prstGeom>
          <a:noFill/>
        </p:spPr>
        <p:txBody>
          <a:bodyPr wrap="square" rtlCol="0">
            <a:spAutoFit/>
          </a:bodyPr>
          <a:lstStyle/>
          <a:p>
            <a:endParaRPr lang="fr-BE" dirty="0"/>
          </a:p>
        </p:txBody>
      </p:sp>
      <p:pic>
        <p:nvPicPr>
          <p:cNvPr id="4" name="Picture 2" descr="C:\Users\Nadia\Pictures\Cereal\المغربي\DSC01576.JPG"/>
          <p:cNvPicPr>
            <a:picLocks noChangeAspect="1" noChangeArrowheads="1"/>
          </p:cNvPicPr>
          <p:nvPr/>
        </p:nvPicPr>
        <p:blipFill>
          <a:blip r:embed="rId2"/>
          <a:srcRect/>
          <a:stretch>
            <a:fillRect/>
          </a:stretch>
        </p:blipFill>
        <p:spPr bwMode="auto">
          <a:xfrm>
            <a:off x="0" y="0"/>
            <a:ext cx="25203150" cy="36004500"/>
          </a:xfrm>
          <a:prstGeom prst="rect">
            <a:avLst/>
          </a:prstGeom>
          <a:noFill/>
          <a:ln>
            <a:solidFill>
              <a:srgbClr val="00B050"/>
            </a:solidFill>
          </a:ln>
        </p:spPr>
      </p:pic>
      <p:sp>
        <p:nvSpPr>
          <p:cNvPr id="38" name="Rectangle 37"/>
          <p:cNvSpPr/>
          <p:nvPr/>
        </p:nvSpPr>
        <p:spPr>
          <a:xfrm>
            <a:off x="1457247" y="32432726"/>
            <a:ext cx="12601575" cy="400110"/>
          </a:xfrm>
          <a:prstGeom prst="rect">
            <a:avLst/>
          </a:prstGeom>
        </p:spPr>
        <p:txBody>
          <a:bodyPr>
            <a:spAutoFit/>
          </a:bodyPr>
          <a:lstStyle/>
          <a:p>
            <a:endParaRPr lang="fr-BE" sz="2000" dirty="0">
              <a:latin typeface="Comic Sans MS" pitchFamily="66" charset="0"/>
            </a:endParaRPr>
          </a:p>
        </p:txBody>
      </p:sp>
      <p:graphicFrame>
        <p:nvGraphicFramePr>
          <p:cNvPr id="66" name="Diagramme 65"/>
          <p:cNvGraphicFramePr/>
          <p:nvPr/>
        </p:nvGraphicFramePr>
        <p:xfrm>
          <a:off x="814305" y="0"/>
          <a:ext cx="23431664" cy="4429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Rectangle à coins arrondis 28"/>
          <p:cNvSpPr/>
          <p:nvPr/>
        </p:nvSpPr>
        <p:spPr>
          <a:xfrm>
            <a:off x="885743" y="4714782"/>
            <a:ext cx="23360226" cy="17859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0" name="Rectangle 29"/>
          <p:cNvSpPr/>
          <p:nvPr/>
        </p:nvSpPr>
        <p:spPr>
          <a:xfrm>
            <a:off x="957181" y="4786220"/>
            <a:ext cx="23145912" cy="1600438"/>
          </a:xfrm>
          <a:prstGeom prst="rect">
            <a:avLst/>
          </a:prstGeom>
          <a:solidFill>
            <a:schemeClr val="bg1"/>
          </a:solidFill>
        </p:spPr>
        <p:txBody>
          <a:bodyPr wrap="square">
            <a:spAutoFit/>
          </a:bodyPr>
          <a:lstStyle/>
          <a:p>
            <a:pPr>
              <a:buNone/>
            </a:pPr>
            <a:r>
              <a:rPr lang="fr-BE" sz="1800" b="1" dirty="0" smtClean="0">
                <a:latin typeface="Comic Sans MS" pitchFamily="66" charset="0"/>
              </a:rPr>
              <a:t>Abstract</a:t>
            </a:r>
          </a:p>
          <a:p>
            <a:pPr fontAlgn="base"/>
            <a:r>
              <a:rPr lang="en-US" sz="2000" dirty="0" smtClean="0">
                <a:latin typeface="Comic Sans MS" pitchFamily="66" charset="0"/>
              </a:rPr>
              <a:t>Pearl millet (</a:t>
            </a:r>
            <a:r>
              <a:rPr lang="en-US" sz="2000" i="1" dirty="0" err="1" smtClean="0">
                <a:latin typeface="Comic Sans MS" pitchFamily="66" charset="0"/>
              </a:rPr>
              <a:t>Pennisetum</a:t>
            </a:r>
            <a:r>
              <a:rPr lang="en-US" sz="2000" i="1" dirty="0" smtClean="0">
                <a:latin typeface="Comic Sans MS" pitchFamily="66" charset="0"/>
              </a:rPr>
              <a:t> </a:t>
            </a:r>
            <a:r>
              <a:rPr lang="en-US" sz="2000" i="1" dirty="0" err="1" smtClean="0">
                <a:latin typeface="Comic Sans MS" pitchFamily="66" charset="0"/>
              </a:rPr>
              <a:t>glaucum</a:t>
            </a:r>
            <a:r>
              <a:rPr lang="en-US" sz="2000" dirty="0" smtClean="0">
                <a:latin typeface="Comic Sans MS" pitchFamily="66" charset="0"/>
              </a:rPr>
              <a:t>) is the most widely grown type of millet. It has been grown in Africa and the India since prehistoric times. The center of diversity, and suggested area of  domestication is in the Sahel zone of West Africa. In  Sahara of Algeria many cultivars are cultivated and used in food. It’s known to be well adapted to growing in areas characterized by  drought, low soil fertility, and high temperature. It performs well in soils with high salinity or low </a:t>
            </a:r>
            <a:r>
              <a:rPr lang="en-US" sz="2000" dirty="0" err="1" smtClean="0">
                <a:latin typeface="Comic Sans MS" pitchFamily="66" charset="0"/>
              </a:rPr>
              <a:t>pH.</a:t>
            </a:r>
            <a:endParaRPr lang="en-US" sz="2000" dirty="0" smtClean="0">
              <a:latin typeface="Comic Sans MS" pitchFamily="66" charset="0"/>
            </a:endParaRPr>
          </a:p>
          <a:p>
            <a:pPr fontAlgn="base"/>
            <a:r>
              <a:rPr lang="en-US" sz="2000" b="1" dirty="0" smtClean="0">
                <a:latin typeface="Comic Sans MS" pitchFamily="66" charset="0"/>
              </a:rPr>
              <a:t>Keywords</a:t>
            </a:r>
            <a:r>
              <a:rPr lang="en-US" sz="2000" dirty="0" smtClean="0">
                <a:latin typeface="Comic Sans MS" pitchFamily="66" charset="0"/>
              </a:rPr>
              <a:t>: Pearl millet, biodiversity, uses, Sahara of Algeria.</a:t>
            </a:r>
            <a:endParaRPr lang="fr-BE" sz="2000" dirty="0">
              <a:latin typeface="Comic Sans MS" pitchFamily="66" charset="0"/>
            </a:endParaRPr>
          </a:p>
        </p:txBody>
      </p:sp>
      <p:sp>
        <p:nvSpPr>
          <p:cNvPr id="31" name="Rectangle à coins arrondis 30"/>
          <p:cNvSpPr/>
          <p:nvPr/>
        </p:nvSpPr>
        <p:spPr>
          <a:xfrm>
            <a:off x="0" y="6857922"/>
            <a:ext cx="25203150" cy="385765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p:cNvSpPr/>
          <p:nvPr/>
        </p:nvSpPr>
        <p:spPr>
          <a:xfrm>
            <a:off x="314239" y="6857922"/>
            <a:ext cx="24431796" cy="3785652"/>
          </a:xfrm>
          <a:prstGeom prst="rect">
            <a:avLst/>
          </a:prstGeom>
        </p:spPr>
        <p:txBody>
          <a:bodyPr wrap="square">
            <a:spAutoFit/>
          </a:bodyPr>
          <a:lstStyle/>
          <a:p>
            <a:pPr algn="just"/>
            <a:r>
              <a:rPr lang="en-US" sz="2400" b="1" dirty="0" smtClean="0">
                <a:latin typeface="Comic Sans MS" pitchFamily="66" charset="0"/>
              </a:rPr>
              <a:t>    </a:t>
            </a:r>
            <a:r>
              <a:rPr lang="en-US" sz="2400" b="1" dirty="0" smtClean="0">
                <a:effectLst>
                  <a:outerShdw blurRad="38100" dist="38100" dir="2700000" algn="tl">
                    <a:srgbClr val="000000">
                      <a:alpha val="43137"/>
                    </a:srgbClr>
                  </a:outerShdw>
                </a:effectLst>
                <a:latin typeface="Comic Sans MS" pitchFamily="66" charset="0"/>
              </a:rPr>
              <a:t>1. Introduction</a:t>
            </a:r>
          </a:p>
          <a:p>
            <a:pPr algn="just"/>
            <a:r>
              <a:rPr lang="en-US" sz="2400" dirty="0" smtClean="0">
                <a:latin typeface="Comic Sans MS" pitchFamily="66" charset="0"/>
              </a:rPr>
              <a:t>Pearl millet is an important food across the Sahel. It is a main staple in a large region of northern Nigeria, Niger, Mali and Burkina Faso. India is the largest producer of pearl millet</a:t>
            </a:r>
          </a:p>
          <a:p>
            <a:pPr algn="just"/>
            <a:r>
              <a:rPr lang="en-US" sz="2400" dirty="0" smtClean="0">
                <a:latin typeface="Comic Sans MS" pitchFamily="66" charset="0"/>
              </a:rPr>
              <a:t>Pearl millet goes by several common names, including </a:t>
            </a:r>
            <a:r>
              <a:rPr lang="en-US" sz="2400" i="1" dirty="0" smtClean="0">
                <a:latin typeface="Comic Sans MS" pitchFamily="66" charset="0"/>
              </a:rPr>
              <a:t>Bulrush millet</a:t>
            </a:r>
            <a:r>
              <a:rPr lang="en-US" sz="2400" dirty="0" smtClean="0">
                <a:latin typeface="Comic Sans MS" pitchFamily="66" charset="0"/>
              </a:rPr>
              <a:t>, </a:t>
            </a:r>
            <a:r>
              <a:rPr lang="en-US" sz="2400" i="1" dirty="0" err="1" smtClean="0">
                <a:latin typeface="Comic Sans MS" pitchFamily="66" charset="0"/>
              </a:rPr>
              <a:t>Babala</a:t>
            </a:r>
            <a:r>
              <a:rPr lang="en-US" sz="2400" i="1" dirty="0" smtClean="0">
                <a:latin typeface="Comic Sans MS" pitchFamily="66" charset="0"/>
              </a:rPr>
              <a:t>, </a:t>
            </a:r>
            <a:r>
              <a:rPr lang="en-US" sz="2400" i="1" dirty="0" err="1" smtClean="0">
                <a:latin typeface="Comic Sans MS" pitchFamily="66" charset="0"/>
              </a:rPr>
              <a:t>Ddukn</a:t>
            </a:r>
            <a:r>
              <a:rPr lang="en-US" sz="2400" dirty="0" smtClean="0">
                <a:latin typeface="Comic Sans MS" pitchFamily="66" charset="0"/>
              </a:rPr>
              <a:t> (in the Sudan),  </a:t>
            </a:r>
            <a:r>
              <a:rPr lang="en-US" sz="2400" i="1" dirty="0" err="1" smtClean="0">
                <a:latin typeface="Comic Sans MS" pitchFamily="66" charset="0"/>
              </a:rPr>
              <a:t>Bajra</a:t>
            </a:r>
            <a:r>
              <a:rPr lang="en-US" sz="2400" dirty="0" smtClean="0">
                <a:latin typeface="Comic Sans MS" pitchFamily="66" charset="0"/>
              </a:rPr>
              <a:t> (in India) and </a:t>
            </a:r>
            <a:r>
              <a:rPr lang="en-US" sz="2400" i="1" dirty="0" err="1" smtClean="0">
                <a:latin typeface="Comic Sans MS" pitchFamily="66" charset="0"/>
              </a:rPr>
              <a:t>Bachna</a:t>
            </a:r>
            <a:r>
              <a:rPr lang="en-US" sz="2400" dirty="0" smtClean="0">
                <a:latin typeface="Comic Sans MS" pitchFamily="66" charset="0"/>
              </a:rPr>
              <a:t> (in Algeria). It appears to have emerged and first been domesticated in the Sahel, which is known to be the crop’s main center of diversity. </a:t>
            </a:r>
          </a:p>
          <a:p>
            <a:pPr algn="just"/>
            <a:r>
              <a:rPr lang="en-US" sz="2400" dirty="0" smtClean="0">
                <a:latin typeface="Comic Sans MS" pitchFamily="66" charset="0"/>
              </a:rPr>
              <a:t>The Sahara of Algeria which is a hyper arid region bordering the Sahel countries include many cultivars of </a:t>
            </a:r>
            <a:r>
              <a:rPr lang="en-US" sz="2400" i="1" dirty="0" err="1" smtClean="0">
                <a:latin typeface="Comic Sans MS" pitchFamily="66" charset="0"/>
              </a:rPr>
              <a:t>Pennisetum</a:t>
            </a:r>
            <a:r>
              <a:rPr lang="en-US" sz="2400" i="1" dirty="0" smtClean="0">
                <a:latin typeface="Comic Sans MS" pitchFamily="66" charset="0"/>
              </a:rPr>
              <a:t> </a:t>
            </a:r>
            <a:r>
              <a:rPr lang="en-US" sz="2400" i="1" dirty="0" err="1" smtClean="0">
                <a:latin typeface="Comic Sans MS" pitchFamily="66" charset="0"/>
              </a:rPr>
              <a:t>glaucum</a:t>
            </a:r>
            <a:r>
              <a:rPr lang="en-US" sz="2400" i="1" dirty="0" smtClean="0">
                <a:latin typeface="Comic Sans MS" pitchFamily="66" charset="0"/>
              </a:rPr>
              <a:t> (L.)</a:t>
            </a:r>
            <a:r>
              <a:rPr lang="en-US" sz="2400" dirty="0" smtClean="0">
                <a:latin typeface="Comic Sans MS" pitchFamily="66" charset="0"/>
              </a:rPr>
              <a:t>. Data on Algerian pearl millet cultivars were nonexistent so the aims of this study were to inventory the landraces cultivated. Many prospection campaigns were done in 2002 to 2006. Many samples of pearl millet harvests were collected and morphological properties were studied for their phenotypic biodiversity and looking for their competitive potential to satisfy specific technological and nutritional needs for target market. Conservation and use of genetic diversity of millet in </a:t>
            </a:r>
            <a:r>
              <a:rPr lang="en-US" sz="2400" dirty="0" err="1" smtClean="0">
                <a:latin typeface="Comic Sans MS" pitchFamily="66" charset="0"/>
              </a:rPr>
              <a:t>Sahelian</a:t>
            </a:r>
            <a:r>
              <a:rPr lang="en-US" sz="2400" dirty="0" smtClean="0">
                <a:latin typeface="Comic Sans MS" pitchFamily="66" charset="0"/>
              </a:rPr>
              <a:t> farming systems are at the heart of important issues, including food self-sufficiency</a:t>
            </a:r>
            <a:r>
              <a:rPr lang="fr-FR" sz="2400" dirty="0" smtClean="0">
                <a:latin typeface="Comic Sans MS" pitchFamily="66" charset="0"/>
              </a:rPr>
              <a:t>.</a:t>
            </a:r>
            <a:endParaRPr lang="fr-BE" sz="2400" dirty="0">
              <a:effectLst>
                <a:outerShdw blurRad="38100" dist="38100" dir="2700000" algn="tl">
                  <a:srgbClr val="000000">
                    <a:alpha val="43137"/>
                  </a:srgbClr>
                </a:outerShdw>
              </a:effectLst>
              <a:latin typeface="Comic Sans MS" pitchFamily="66" charset="0"/>
            </a:endParaRPr>
          </a:p>
        </p:txBody>
      </p:sp>
      <p:sp>
        <p:nvSpPr>
          <p:cNvPr id="39" name="Rectangle à coins arrondis 38"/>
          <p:cNvSpPr/>
          <p:nvPr/>
        </p:nvSpPr>
        <p:spPr>
          <a:xfrm>
            <a:off x="0" y="11429954"/>
            <a:ext cx="12530137" cy="1028707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b="1" dirty="0" smtClean="0">
                <a:solidFill>
                  <a:schemeClr val="tx1"/>
                </a:solidFill>
                <a:effectLst>
                  <a:outerShdw blurRad="38100" dist="38100" dir="2700000" algn="tl">
                    <a:srgbClr val="000000">
                      <a:alpha val="43137"/>
                    </a:srgbClr>
                  </a:outerShdw>
                </a:effectLst>
                <a:latin typeface="Comic Sans MS" pitchFamily="66" charset="0"/>
              </a:rPr>
              <a:t> </a:t>
            </a:r>
            <a:endParaRPr lang="fr-BE" sz="2400" b="1"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endParaRPr lang="en-US" sz="2400"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endParaRPr lang="en-US" sz="2400"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endParaRPr lang="en-US" sz="2400" dirty="0" smtClean="0">
              <a:solidFill>
                <a:schemeClr val="tx1"/>
              </a:solidFill>
              <a:effectLst>
                <a:outerShdw blurRad="38100" dist="38100" dir="2700000" algn="tl">
                  <a:srgbClr val="000000">
                    <a:alpha val="43137"/>
                  </a:srgbClr>
                </a:outerShdw>
              </a:effectLst>
              <a:latin typeface="Comic Sans MS" pitchFamily="66" charset="0"/>
            </a:endParaRPr>
          </a:p>
          <a:p>
            <a:pPr algn="just">
              <a:buNone/>
            </a:pPr>
            <a:endParaRPr lang="en-US" sz="2400" dirty="0" smtClean="0">
              <a:solidFill>
                <a:schemeClr val="tx1"/>
              </a:solidFill>
              <a:effectLst>
                <a:outerShdw blurRad="38100" dist="38100" dir="2700000" algn="tl">
                  <a:srgbClr val="000000">
                    <a:alpha val="43137"/>
                  </a:srgbClr>
                </a:outerShdw>
              </a:effectLst>
              <a:latin typeface="Comic Sans MS" pitchFamily="66" charset="0"/>
            </a:endParaRPr>
          </a:p>
        </p:txBody>
      </p:sp>
      <p:sp>
        <p:nvSpPr>
          <p:cNvPr id="48" name="Rectangle à coins arrondis 47"/>
          <p:cNvSpPr/>
          <p:nvPr/>
        </p:nvSpPr>
        <p:spPr>
          <a:xfrm>
            <a:off x="0" y="22359968"/>
            <a:ext cx="12673013" cy="130017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en-US" sz="2800" dirty="0" smtClean="0">
              <a:solidFill>
                <a:schemeClr val="tx1"/>
              </a:solidFill>
            </a:endParaRPr>
          </a:p>
          <a:p>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fr-BE" sz="2800" dirty="0" smtClean="0"/>
          </a:p>
          <a:p>
            <a:r>
              <a:rPr lang="en-US" sz="2800" dirty="0" smtClean="0"/>
              <a:t> </a:t>
            </a:r>
            <a:endParaRPr lang="en-US" sz="2800" b="1" dirty="0" smtClean="0">
              <a:solidFill>
                <a:schemeClr val="tx1"/>
              </a:solidFill>
              <a:effectLst>
                <a:outerShdw blurRad="38100" dist="38100" dir="2700000" algn="tl">
                  <a:srgbClr val="000000">
                    <a:alpha val="43137"/>
                  </a:srgbClr>
                </a:outerShdw>
              </a:effectLst>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smtClean="0">
              <a:solidFill>
                <a:schemeClr val="tx1"/>
              </a:solidFill>
              <a:latin typeface="Comic Sans MS" pitchFamily="66" charset="0"/>
            </a:endParaRPr>
          </a:p>
          <a:p>
            <a:endParaRPr lang="fr-BE" sz="2400" dirty="0">
              <a:solidFill>
                <a:schemeClr val="tx1"/>
              </a:solidFill>
              <a:latin typeface="Comic Sans MS" pitchFamily="66" charset="0"/>
            </a:endParaRPr>
          </a:p>
        </p:txBody>
      </p:sp>
      <p:sp>
        <p:nvSpPr>
          <p:cNvPr id="53" name="Rectangle à coins arrondis 52"/>
          <p:cNvSpPr/>
          <p:nvPr/>
        </p:nvSpPr>
        <p:spPr>
          <a:xfrm>
            <a:off x="12958765" y="10787012"/>
            <a:ext cx="12244385" cy="1507341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2400" dirty="0" smtClean="0">
              <a:solidFill>
                <a:schemeClr val="tx1"/>
              </a:solidFill>
              <a:effectLst>
                <a:outerShdw blurRad="38100" dist="38100" dir="2700000" algn="tl">
                  <a:srgbClr val="000000">
                    <a:alpha val="43137"/>
                  </a:srgbClr>
                </a:outerShdw>
              </a:effectLst>
              <a:latin typeface="Comic Sans MS" pitchFamily="66" charset="0"/>
            </a:endParaRPr>
          </a:p>
        </p:txBody>
      </p:sp>
      <p:sp>
        <p:nvSpPr>
          <p:cNvPr id="63" name="Rectangle à coins arrondis 62"/>
          <p:cNvSpPr/>
          <p:nvPr/>
        </p:nvSpPr>
        <p:spPr>
          <a:xfrm>
            <a:off x="13128171" y="26146182"/>
            <a:ext cx="12074979" cy="671517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2800" b="1" dirty="0" smtClean="0">
              <a:solidFill>
                <a:schemeClr val="tx1"/>
              </a:solidFill>
            </a:endParaRPr>
          </a:p>
          <a:p>
            <a:pPr algn="ctr"/>
            <a:endParaRPr lang="fr-BE" sz="2800" b="1" dirty="0" smtClean="0">
              <a:solidFill>
                <a:schemeClr val="tx1"/>
              </a:solidFill>
            </a:endParaRPr>
          </a:p>
          <a:p>
            <a:pPr algn="ctr"/>
            <a:endParaRPr lang="fr-BE" sz="2800" b="1" dirty="0" smtClean="0">
              <a:solidFill>
                <a:schemeClr val="tx1"/>
              </a:solidFill>
            </a:endParaRPr>
          </a:p>
        </p:txBody>
      </p:sp>
      <p:sp>
        <p:nvSpPr>
          <p:cNvPr id="65" name="Rectangle à coins arrondis 64"/>
          <p:cNvSpPr/>
          <p:nvPr/>
        </p:nvSpPr>
        <p:spPr>
          <a:xfrm>
            <a:off x="13173078" y="33218544"/>
            <a:ext cx="12030071" cy="2785956"/>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sz="2400" b="1" dirty="0" smtClean="0">
              <a:solidFill>
                <a:schemeClr val="tx1"/>
              </a:solidFill>
              <a:latin typeface="Comic Sans MS" pitchFamily="66" charset="0"/>
            </a:endParaRPr>
          </a:p>
          <a:p>
            <a:pPr>
              <a:buNone/>
            </a:pPr>
            <a:endParaRPr lang="en-US" sz="2400" b="1" dirty="0" smtClean="0">
              <a:solidFill>
                <a:schemeClr val="tx1"/>
              </a:solidFill>
              <a:latin typeface="Comic Sans MS" pitchFamily="66" charset="0"/>
            </a:endParaRPr>
          </a:p>
          <a:p>
            <a:pPr>
              <a:buNone/>
            </a:pPr>
            <a:endParaRPr lang="en-US" sz="2400" b="1" dirty="0" smtClean="0">
              <a:solidFill>
                <a:schemeClr val="tx1"/>
              </a:solidFill>
              <a:latin typeface="Comic Sans MS" pitchFamily="66" charset="0"/>
            </a:endParaRPr>
          </a:p>
          <a:p>
            <a:pPr>
              <a:buNone/>
            </a:pPr>
            <a:endParaRPr lang="fr-BE" sz="2400" dirty="0">
              <a:solidFill>
                <a:schemeClr val="tx1"/>
              </a:solidFill>
            </a:endParaRPr>
          </a:p>
        </p:txBody>
      </p:sp>
      <p:sp>
        <p:nvSpPr>
          <p:cNvPr id="2054" name="Rectangle 6"/>
          <p:cNvSpPr>
            <a:spLocks noChangeArrowheads="1"/>
          </p:cNvSpPr>
          <p:nvPr/>
        </p:nvSpPr>
        <p:spPr bwMode="auto">
          <a:xfrm>
            <a:off x="13530270" y="33289982"/>
            <a:ext cx="1167288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defTabSz="914400" fontAlgn="base">
              <a:spcBef>
                <a:spcPct val="0"/>
              </a:spcBef>
              <a:spcAft>
                <a:spcPct val="0"/>
              </a:spcAft>
            </a:pPr>
            <a:r>
              <a:rPr lang="en-US" sz="2400" b="1" dirty="0" smtClean="0">
                <a:effectLst>
                  <a:outerShdw blurRad="38100" dist="38100" dir="2700000" algn="tl">
                    <a:srgbClr val="000000">
                      <a:alpha val="43137"/>
                    </a:srgbClr>
                  </a:outerShdw>
                </a:effectLst>
                <a:latin typeface="Comic Sans MS" pitchFamily="66" charset="0"/>
              </a:rPr>
              <a:t>6. References</a:t>
            </a:r>
          </a:p>
          <a:p>
            <a:pPr lvl="0" algn="just" defTabSz="914400" eaLnBrk="0" fontAlgn="base" hangingPunct="0">
              <a:spcBef>
                <a:spcPct val="0"/>
              </a:spcBef>
              <a:spcAft>
                <a:spcPct val="0"/>
              </a:spcAft>
            </a:pPr>
            <a:r>
              <a:rPr kumimoji="0" lang="fr-FR" sz="200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Times New Roman" pitchFamily="18" charset="0"/>
              </a:rPr>
              <a:t>FAO. 1995. Le sorgho et le mil dans l’alimentation humaine. </a:t>
            </a:r>
            <a:r>
              <a:rPr lang="fr-BE" sz="2000" dirty="0" smtClean="0">
                <a:latin typeface="Comic Sans MS" pitchFamily="66" charset="0"/>
              </a:rPr>
              <a:t>http://www.fao.org/documents/show_cdr.asp?url_file=/docrep/T0818F/T0818F03.htm consulté en Juin 2005</a:t>
            </a:r>
            <a:endParaRPr kumimoji="0" lang="fr-FR" sz="2000"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a:p>
            <a:pPr algn="just">
              <a:lnSpc>
                <a:spcPct val="115000"/>
              </a:lnSpc>
            </a:pPr>
            <a:r>
              <a:rPr lang="fr-BE" sz="2000" dirty="0" err="1" smtClean="0">
                <a:latin typeface="Comic Sans MS" pitchFamily="66" charset="0"/>
              </a:rPr>
              <a:t>Cerighelli</a:t>
            </a:r>
            <a:r>
              <a:rPr lang="fr-BE" sz="2000" dirty="0" smtClean="0">
                <a:latin typeface="Comic Sans MS" pitchFamily="66" charset="0"/>
              </a:rPr>
              <a:t>, R. 1955. Cultures tropicales. I- Plantes vivrières. Edition librairie J.-B. </a:t>
            </a:r>
            <a:r>
              <a:rPr lang="fr-BE" sz="2000" dirty="0" err="1" smtClean="0">
                <a:latin typeface="Comic Sans MS" pitchFamily="66" charset="0"/>
              </a:rPr>
              <a:t>Baillière</a:t>
            </a:r>
            <a:r>
              <a:rPr lang="fr-BE" sz="2000" dirty="0" smtClean="0">
                <a:latin typeface="Comic Sans MS" pitchFamily="66" charset="0"/>
              </a:rPr>
              <a:t> et fils, paris, 635 p</a:t>
            </a:r>
            <a:endParaRPr lang="fr-BE" sz="2000" baseline="30000" dirty="0" smtClean="0">
              <a:latin typeface="Comic Sans MS" pitchFamily="66" charset="0"/>
            </a:endParaRPr>
          </a:p>
          <a:p>
            <a:pPr algn="just">
              <a:lnSpc>
                <a:spcPct val="115000"/>
              </a:lnSpc>
            </a:pPr>
            <a:r>
              <a:rPr lang="fr-BE" sz="2000" dirty="0" smtClean="0">
                <a:latin typeface="Comic Sans MS" pitchFamily="66" charset="0"/>
              </a:rPr>
              <a:t>Pernes, J. 1984. Gestion des ressources génétiques des plantes. Technique et documentation, Lavoisier, Tome 1. </a:t>
            </a:r>
            <a:r>
              <a:rPr lang="en-GB" sz="2000" dirty="0" smtClean="0">
                <a:latin typeface="Comic Sans MS" pitchFamily="66" charset="0"/>
              </a:rPr>
              <a:t>Paris, 211p.</a:t>
            </a:r>
            <a:endParaRPr kumimoji="0" lang="fr-FR" sz="2000" i="0" u="sng" strike="noStrike" cap="none" normalizeH="0" baseline="0" dirty="0" smtClean="0">
              <a:ln>
                <a:noFill/>
              </a:ln>
              <a:effectLst>
                <a:outerShdw blurRad="38100" dist="38100" dir="2700000" algn="tl">
                  <a:srgbClr val="000000">
                    <a:alpha val="43137"/>
                  </a:srgbClr>
                </a:outerShdw>
              </a:effectLst>
              <a:latin typeface="Comic Sans MS" pitchFamily="66" charset="0"/>
              <a:ea typeface="Times New Roman" pitchFamily="18" charset="0"/>
              <a:cs typeface="Arial" pitchFamily="34" charset="0"/>
            </a:endParaRPr>
          </a:p>
        </p:txBody>
      </p:sp>
      <p:sp>
        <p:nvSpPr>
          <p:cNvPr id="36" name="ZoneTexte 35"/>
          <p:cNvSpPr txBox="1"/>
          <p:nvPr/>
        </p:nvSpPr>
        <p:spPr>
          <a:xfrm>
            <a:off x="457115" y="11787144"/>
            <a:ext cx="11858708" cy="4154984"/>
          </a:xfrm>
          <a:prstGeom prst="rect">
            <a:avLst/>
          </a:prstGeom>
          <a:noFill/>
        </p:spPr>
        <p:txBody>
          <a:bodyPr wrap="square" rtlCol="0">
            <a:spAutoFit/>
          </a:bodyPr>
          <a:lstStyle/>
          <a:p>
            <a:pPr algn="ctr">
              <a:buNone/>
            </a:pPr>
            <a:r>
              <a:rPr lang="en-US" sz="2400" b="1" dirty="0" smtClean="0">
                <a:effectLst>
                  <a:outerShdw blurRad="38100" dist="38100" dir="2700000" algn="tl">
                    <a:srgbClr val="000000">
                      <a:alpha val="43137"/>
                    </a:srgbClr>
                  </a:outerShdw>
                </a:effectLst>
                <a:latin typeface="Comic Sans MS" pitchFamily="66" charset="0"/>
              </a:rPr>
              <a:t>2. Pearl millet importance: </a:t>
            </a:r>
          </a:p>
          <a:p>
            <a:pPr>
              <a:buNone/>
            </a:pPr>
            <a:endParaRPr lang="en-US" sz="2400" b="1" dirty="0" smtClean="0">
              <a:effectLst>
                <a:outerShdw blurRad="38100" dist="38100" dir="2700000" algn="tl">
                  <a:srgbClr val="000000">
                    <a:alpha val="43137"/>
                  </a:srgbClr>
                </a:outerShdw>
              </a:effectLst>
              <a:latin typeface="Comic Sans MS" pitchFamily="66" charset="0"/>
            </a:endParaRPr>
          </a:p>
          <a:p>
            <a:pPr algn="ctr">
              <a:buNone/>
            </a:pPr>
            <a:r>
              <a:rPr lang="en-US" sz="2400" b="1" dirty="0" smtClean="0">
                <a:latin typeface="Comic Sans MS" pitchFamily="66" charset="0"/>
              </a:rPr>
              <a:t>a dependable and nutritious source of food for millions in marginal agricultural areas</a:t>
            </a:r>
            <a:endParaRPr lang="fr-BE" sz="2400" b="1" dirty="0" smtClean="0">
              <a:latin typeface="Comic Sans MS" pitchFamily="66" charset="0"/>
            </a:endParaRPr>
          </a:p>
          <a:p>
            <a:pPr>
              <a:buNone/>
            </a:pPr>
            <a:endParaRPr lang="en-US" sz="2400" b="1" dirty="0" smtClean="0">
              <a:effectLst>
                <a:outerShdw blurRad="38100" dist="38100" dir="2700000" algn="tl">
                  <a:srgbClr val="000000">
                    <a:alpha val="43137"/>
                  </a:srgbClr>
                </a:outerShdw>
              </a:effectLst>
              <a:latin typeface="Comic Sans MS" pitchFamily="66" charset="0"/>
            </a:endParaRPr>
          </a:p>
          <a:p>
            <a:pPr>
              <a:buNone/>
            </a:pPr>
            <a:r>
              <a:rPr lang="en-US" sz="2400" dirty="0" smtClean="0">
                <a:latin typeface="Comic Sans MS" pitchFamily="66" charset="0"/>
              </a:rPr>
              <a:t>More than 90 million  poor people depend on pearl millet for food and income in Africa and Asia.  Pearl millet is not just source of energy, but also a good source micronutrients (FAO 1995)</a:t>
            </a:r>
          </a:p>
          <a:p>
            <a:endParaRPr lang="en-US" sz="2400" dirty="0" smtClean="0">
              <a:latin typeface="Comic Sans MS" pitchFamily="66" charset="0"/>
            </a:endParaRPr>
          </a:p>
          <a:p>
            <a:r>
              <a:rPr lang="en-US" sz="2400" dirty="0" smtClean="0">
                <a:latin typeface="Comic Sans MS" pitchFamily="66" charset="0"/>
              </a:rPr>
              <a:t>Pearl millet covers an estimated 31 million hectares worldwide  and is grown in more than 30 countries.</a:t>
            </a:r>
            <a:endParaRPr lang="fr-BE" sz="2400" b="1" dirty="0" smtClean="0">
              <a:effectLst>
                <a:outerShdw blurRad="38100" dist="38100" dir="2700000" algn="tl">
                  <a:srgbClr val="000000">
                    <a:alpha val="43137"/>
                  </a:srgbClr>
                </a:outerShdw>
              </a:effectLst>
              <a:latin typeface="Comic Sans MS" pitchFamily="66" charset="0"/>
            </a:endParaRPr>
          </a:p>
        </p:txBody>
      </p:sp>
      <p:pic>
        <p:nvPicPr>
          <p:cNvPr id="37" name="imgAd" descr="http://exploreit.icrisat.org/sites/default/files/uploads/1375094913_crop.png">
            <a:hlinkClick r:id="rId7"/>
          </p:cNvPr>
          <p:cNvPicPr/>
          <p:nvPr/>
        </p:nvPicPr>
        <p:blipFill>
          <a:blip r:embed="rId8" cstate="print"/>
          <a:srcRect/>
          <a:stretch>
            <a:fillRect/>
          </a:stretch>
        </p:blipFill>
        <p:spPr bwMode="auto">
          <a:xfrm>
            <a:off x="0" y="15930548"/>
            <a:ext cx="1571636" cy="1643074"/>
          </a:xfrm>
          <a:prstGeom prst="rect">
            <a:avLst/>
          </a:prstGeom>
          <a:noFill/>
          <a:ln w="9525">
            <a:noFill/>
            <a:miter lim="800000"/>
            <a:headEnd/>
            <a:tailEnd/>
          </a:ln>
        </p:spPr>
      </p:pic>
      <p:pic>
        <p:nvPicPr>
          <p:cNvPr id="2" name="media-4908" descr="pearl millet biodiversity sm.jpg"/>
          <p:cNvPicPr>
            <a:picLocks noChangeAspect="1" noChangeArrowheads="1"/>
          </p:cNvPicPr>
          <p:nvPr/>
        </p:nvPicPr>
        <p:blipFill>
          <a:blip r:embed="rId9"/>
          <a:srcRect/>
          <a:stretch>
            <a:fillRect/>
          </a:stretch>
        </p:blipFill>
        <p:spPr bwMode="auto">
          <a:xfrm>
            <a:off x="-5615115" y="28432198"/>
            <a:ext cx="3071834" cy="2428867"/>
          </a:xfrm>
          <a:prstGeom prst="rect">
            <a:avLst/>
          </a:prstGeom>
          <a:noFill/>
          <a:ln w="9525">
            <a:noFill/>
            <a:miter lim="800000"/>
            <a:headEnd/>
            <a:tailEnd/>
          </a:ln>
        </p:spPr>
      </p:pic>
      <p:pic>
        <p:nvPicPr>
          <p:cNvPr id="49" name="Image 48" descr="https://encrypted-tbn1.gstatic.com/images?q=tbn:ANd9GcR170M-DdCg1cGtbxCNn4gKM8H33iKXZch4vqSPTU7_iHRbEqUd">
            <a:hlinkClick r:id="rId10"/>
          </p:cNvPr>
          <p:cNvPicPr/>
          <p:nvPr/>
        </p:nvPicPr>
        <p:blipFill>
          <a:blip r:embed="rId11"/>
          <a:srcRect/>
          <a:stretch>
            <a:fillRect/>
          </a:stretch>
        </p:blipFill>
        <p:spPr bwMode="auto">
          <a:xfrm>
            <a:off x="19673937" y="23502976"/>
            <a:ext cx="2000264" cy="1428760"/>
          </a:xfrm>
          <a:prstGeom prst="rect">
            <a:avLst/>
          </a:prstGeom>
          <a:noFill/>
          <a:ln w="9525">
            <a:noFill/>
            <a:miter lim="800000"/>
            <a:headEnd/>
            <a:tailEnd/>
          </a:ln>
        </p:spPr>
      </p:pic>
      <p:pic>
        <p:nvPicPr>
          <p:cNvPr id="52" name="Image 51" descr="https://encrypted-tbn1.gstatic.com/images?q=tbn:ANd9GcQr9c21OpXBNI75py1613uZmxN73TZI4eV5GwazwbVJffii7Sye0w">
            <a:hlinkClick r:id="rId12"/>
          </p:cNvPr>
          <p:cNvPicPr/>
          <p:nvPr/>
        </p:nvPicPr>
        <p:blipFill>
          <a:blip r:embed="rId13"/>
          <a:srcRect/>
          <a:stretch>
            <a:fillRect/>
          </a:stretch>
        </p:blipFill>
        <p:spPr bwMode="auto">
          <a:xfrm>
            <a:off x="14744715" y="23502976"/>
            <a:ext cx="2047236" cy="1428760"/>
          </a:xfrm>
          <a:prstGeom prst="rect">
            <a:avLst/>
          </a:prstGeom>
          <a:noFill/>
          <a:ln w="9525">
            <a:noFill/>
            <a:miter lim="800000"/>
            <a:headEnd/>
            <a:tailEnd/>
          </a:ln>
        </p:spPr>
      </p:pic>
      <p:pic>
        <p:nvPicPr>
          <p:cNvPr id="58" name="Image 57" descr="https://encrypted-tbn2.gstatic.com/images?q=tbn:ANd9GcQxu7c0nanJKmxHGzNy7B80QumJAxuTi8ZwaXOG3JaG7GzeaRjPNA">
            <a:hlinkClick r:id="rId14"/>
          </p:cNvPr>
          <p:cNvPicPr/>
          <p:nvPr/>
        </p:nvPicPr>
        <p:blipFill>
          <a:blip r:embed="rId15"/>
          <a:srcRect/>
          <a:stretch>
            <a:fillRect/>
          </a:stretch>
        </p:blipFill>
        <p:spPr bwMode="auto">
          <a:xfrm>
            <a:off x="21959953" y="23574414"/>
            <a:ext cx="1785950" cy="1357322"/>
          </a:xfrm>
          <a:prstGeom prst="rect">
            <a:avLst/>
          </a:prstGeom>
          <a:noFill/>
          <a:ln w="9525">
            <a:noFill/>
            <a:miter lim="800000"/>
            <a:headEnd/>
            <a:tailEnd/>
          </a:ln>
        </p:spPr>
      </p:pic>
      <p:pic>
        <p:nvPicPr>
          <p:cNvPr id="59" name="Image 58" descr="https://encrypted-tbn0.gstatic.com/images?q=tbn:ANd9GcQWr1sRLMOxQu6tOqiMPWFJvAsG1KxEsWGLApOxVwN0bstx-ovJ">
            <a:hlinkClick r:id="rId16"/>
          </p:cNvPr>
          <p:cNvPicPr/>
          <p:nvPr/>
        </p:nvPicPr>
        <p:blipFill>
          <a:blip r:embed="rId17"/>
          <a:srcRect/>
          <a:stretch>
            <a:fillRect/>
          </a:stretch>
        </p:blipFill>
        <p:spPr bwMode="auto">
          <a:xfrm>
            <a:off x="17316483" y="23574414"/>
            <a:ext cx="2000264" cy="1357322"/>
          </a:xfrm>
          <a:prstGeom prst="rect">
            <a:avLst/>
          </a:prstGeom>
          <a:noFill/>
          <a:ln w="9525">
            <a:noFill/>
            <a:miter lim="800000"/>
            <a:headEnd/>
            <a:tailEnd/>
          </a:ln>
        </p:spPr>
      </p:pic>
      <p:sp>
        <p:nvSpPr>
          <p:cNvPr id="61" name="ZoneTexte 60"/>
          <p:cNvSpPr txBox="1"/>
          <p:nvPr/>
        </p:nvSpPr>
        <p:spPr>
          <a:xfrm>
            <a:off x="0" y="16216300"/>
            <a:ext cx="12458699" cy="5262979"/>
          </a:xfrm>
          <a:prstGeom prst="rect">
            <a:avLst/>
          </a:prstGeom>
          <a:noFill/>
        </p:spPr>
        <p:txBody>
          <a:bodyPr wrap="square" rtlCol="0">
            <a:spAutoFit/>
          </a:bodyPr>
          <a:lstStyle/>
          <a:p>
            <a:pPr>
              <a:buNone/>
            </a:pPr>
            <a:r>
              <a:rPr lang="en-US" sz="2400" b="1" dirty="0" smtClean="0">
                <a:effectLst>
                  <a:outerShdw blurRad="38100" dist="38100" dir="2700000" algn="tl">
                    <a:srgbClr val="000000">
                      <a:alpha val="43137"/>
                    </a:srgbClr>
                  </a:outerShdw>
                </a:effectLst>
                <a:latin typeface="Comic Sans MS" pitchFamily="66" charset="0"/>
              </a:rPr>
              <a:t>                       Pearl millet health benefits</a:t>
            </a:r>
          </a:p>
          <a:p>
            <a:pPr>
              <a:buNone/>
            </a:pPr>
            <a:endParaRPr lang="en-US" sz="2400" b="1" dirty="0" smtClean="0">
              <a:effectLst>
                <a:outerShdw blurRad="38100" dist="38100" dir="2700000" algn="tl">
                  <a:srgbClr val="000000">
                    <a:alpha val="43137"/>
                  </a:srgbClr>
                </a:outerShdw>
              </a:effectLst>
              <a:latin typeface="Comic Sans MS" pitchFamily="66" charset="0"/>
            </a:endParaRPr>
          </a:p>
          <a:p>
            <a:pPr lvl="1">
              <a:lnSpc>
                <a:spcPct val="150000"/>
              </a:lnSpc>
              <a:buFont typeface="Wingdings" pitchFamily="2" charset="2"/>
              <a:buChar char="ü"/>
            </a:pPr>
            <a:r>
              <a:rPr lang="en-US" sz="2400" dirty="0" smtClean="0">
                <a:latin typeface="Comic Sans MS" pitchFamily="66" charset="0"/>
              </a:rPr>
              <a:t>provides protection against breast cancer </a:t>
            </a:r>
          </a:p>
          <a:p>
            <a:pPr lvl="1">
              <a:lnSpc>
                <a:spcPct val="150000"/>
              </a:lnSpc>
              <a:buFont typeface="Wingdings" pitchFamily="2" charset="2"/>
              <a:buChar char="ü"/>
            </a:pPr>
            <a:r>
              <a:rPr lang="en-US" sz="2400" dirty="0" smtClean="0">
                <a:latin typeface="Comic Sans MS" pitchFamily="66" charset="0"/>
              </a:rPr>
              <a:t>reduction in the occurrence of wheezing and asthma in children. </a:t>
            </a:r>
            <a:endParaRPr lang="fr-BE" sz="2400" dirty="0" smtClean="0">
              <a:latin typeface="Comic Sans MS" pitchFamily="66" charset="0"/>
            </a:endParaRPr>
          </a:p>
          <a:p>
            <a:pPr lvl="1">
              <a:lnSpc>
                <a:spcPct val="150000"/>
              </a:lnSpc>
              <a:buFont typeface="Wingdings" pitchFamily="2" charset="2"/>
              <a:buChar char="ü"/>
            </a:pPr>
            <a:r>
              <a:rPr lang="en-US" sz="2400" dirty="0" smtClean="0">
                <a:latin typeface="Comic Sans MS" pitchFamily="66" charset="0"/>
              </a:rPr>
              <a:t>minimizing the risk of type 2 diabetes</a:t>
            </a:r>
          </a:p>
          <a:p>
            <a:pPr lvl="1">
              <a:lnSpc>
                <a:spcPct val="150000"/>
              </a:lnSpc>
              <a:buFont typeface="Wingdings" pitchFamily="2" charset="2"/>
              <a:buChar char="ü"/>
            </a:pPr>
            <a:r>
              <a:rPr lang="en-US" sz="2400" dirty="0" smtClean="0">
                <a:latin typeface="Comic Sans MS" pitchFamily="66" charset="0"/>
              </a:rPr>
              <a:t>gluten free cereal  for people suffering  from celiac disease .</a:t>
            </a:r>
          </a:p>
          <a:p>
            <a:pPr lvl="1">
              <a:lnSpc>
                <a:spcPct val="150000"/>
              </a:lnSpc>
              <a:buFont typeface="Wingdings" pitchFamily="2" charset="2"/>
              <a:buChar char="ü"/>
            </a:pPr>
            <a:r>
              <a:rPr lang="en-US" sz="2400" dirty="0" smtClean="0">
                <a:latin typeface="Comic Sans MS" pitchFamily="66" charset="0"/>
              </a:rPr>
              <a:t>highly nutritious cereal with high starch and protein content (11-12%, with a better amino acid profile than other cereals</a:t>
            </a:r>
          </a:p>
          <a:p>
            <a:pPr lvl="1">
              <a:lnSpc>
                <a:spcPct val="150000"/>
              </a:lnSpc>
              <a:buFont typeface="Wingdings" pitchFamily="2" charset="2"/>
              <a:buChar char="ü"/>
            </a:pPr>
            <a:r>
              <a:rPr lang="en-US" sz="2400" dirty="0" smtClean="0">
                <a:latin typeface="Comic Sans MS" pitchFamily="66" charset="0"/>
              </a:rPr>
              <a:t>provides anemia thanks to its high grain iron contents (60-65 </a:t>
            </a:r>
            <a:r>
              <a:rPr lang="en-US" sz="2400" dirty="0" err="1" smtClean="0">
                <a:latin typeface="Comic Sans MS" pitchFamily="66" charset="0"/>
              </a:rPr>
              <a:t>ppm</a:t>
            </a:r>
            <a:r>
              <a:rPr lang="en-US" sz="2400" dirty="0" smtClean="0">
                <a:latin typeface="Comic Sans MS" pitchFamily="66" charset="0"/>
              </a:rPr>
              <a:t> iron).</a:t>
            </a:r>
          </a:p>
          <a:p>
            <a:pPr lvl="1">
              <a:lnSpc>
                <a:spcPct val="150000"/>
              </a:lnSpc>
              <a:buFont typeface="Wingdings" pitchFamily="2" charset="2"/>
              <a:buChar char="ü"/>
            </a:pPr>
            <a:r>
              <a:rPr lang="en-US" sz="2400" dirty="0" smtClean="0">
                <a:latin typeface="Comic Sans MS" pitchFamily="66" charset="0"/>
              </a:rPr>
              <a:t>more easily digestible than the ones found in wheat</a:t>
            </a:r>
            <a:r>
              <a:rPr lang="en-US" sz="2400" b="1" dirty="0" smtClean="0">
                <a:effectLst>
                  <a:outerShdw blurRad="38100" dist="38100" dir="2700000" algn="tl">
                    <a:srgbClr val="000000">
                      <a:alpha val="43137"/>
                    </a:srgbClr>
                  </a:outerShdw>
                </a:effectLst>
                <a:latin typeface="Comic Sans MS" pitchFamily="66" charset="0"/>
              </a:rPr>
              <a:t> </a:t>
            </a:r>
          </a:p>
        </p:txBody>
      </p:sp>
      <p:sp>
        <p:nvSpPr>
          <p:cNvPr id="62" name="ZoneTexte 61"/>
          <p:cNvSpPr txBox="1"/>
          <p:nvPr/>
        </p:nvSpPr>
        <p:spPr>
          <a:xfrm>
            <a:off x="242801" y="22502844"/>
            <a:ext cx="12787402" cy="12280285"/>
          </a:xfrm>
          <a:prstGeom prst="rect">
            <a:avLst/>
          </a:prstGeom>
          <a:noFill/>
        </p:spPr>
        <p:txBody>
          <a:bodyPr wrap="square" rtlCol="0">
            <a:spAutoFit/>
          </a:bodyPr>
          <a:lstStyle/>
          <a:p>
            <a:pPr algn="ctr"/>
            <a:endParaRPr lang="fr-BE" sz="2400" b="1" smtClean="0">
              <a:latin typeface="Comic Sans MS" pitchFamily="66" charset="0"/>
            </a:endParaRPr>
          </a:p>
          <a:p>
            <a:pPr algn="ctr"/>
            <a:r>
              <a:rPr lang="fr-BE" sz="2400" b="1" smtClean="0">
                <a:latin typeface="Comic Sans MS" pitchFamily="66" charset="0"/>
              </a:rPr>
              <a:t> </a:t>
            </a:r>
            <a:r>
              <a:rPr lang="en-US" sz="2400" b="1" smtClean="0">
                <a:effectLst>
                  <a:outerShdw blurRad="38100" dist="38100" dir="2700000" algn="tl">
                    <a:srgbClr val="000000">
                      <a:alpha val="43137"/>
                    </a:srgbClr>
                  </a:outerShdw>
                </a:effectLst>
                <a:latin typeface="Comic Sans MS" pitchFamily="66" charset="0"/>
              </a:rPr>
              <a:t>3. </a:t>
            </a:r>
            <a:r>
              <a:rPr lang="en-US" sz="2400" b="1" dirty="0" smtClean="0">
                <a:effectLst>
                  <a:outerShdw blurRad="38100" dist="38100" dir="2700000" algn="tl">
                    <a:srgbClr val="000000">
                      <a:alpha val="43137"/>
                    </a:srgbClr>
                  </a:outerShdw>
                </a:effectLst>
                <a:latin typeface="Comic Sans MS" pitchFamily="66" charset="0"/>
              </a:rPr>
              <a:t>Pearl </a:t>
            </a:r>
            <a:r>
              <a:rPr lang="en-US" sz="2400" b="1" smtClean="0">
                <a:effectLst>
                  <a:outerShdw blurRad="38100" dist="38100" dir="2700000" algn="tl">
                    <a:srgbClr val="000000">
                      <a:alpha val="43137"/>
                    </a:srgbClr>
                  </a:outerShdw>
                </a:effectLst>
                <a:latin typeface="Comic Sans MS" pitchFamily="66" charset="0"/>
              </a:rPr>
              <a:t>millet Biodiversity</a:t>
            </a:r>
          </a:p>
          <a:p>
            <a:pPr algn="ctr"/>
            <a:endParaRPr lang="en-US" sz="2400" b="1" smtClean="0">
              <a:effectLst>
                <a:outerShdw blurRad="38100" dist="38100" dir="2700000" algn="tl">
                  <a:srgbClr val="000000">
                    <a:alpha val="43137"/>
                  </a:srgbClr>
                </a:outerShdw>
              </a:effectLst>
              <a:latin typeface="Comic Sans MS" pitchFamily="66" charset="0"/>
            </a:endParaRPr>
          </a:p>
          <a:p>
            <a:pPr algn="ctr"/>
            <a:endParaRPr lang="en-US" sz="2400" b="1" dirty="0" smtClean="0">
              <a:effectLst>
                <a:outerShdw blurRad="38100" dist="38100" dir="2700000" algn="tl">
                  <a:srgbClr val="000000">
                    <a:alpha val="43137"/>
                  </a:srgbClr>
                </a:outerShdw>
              </a:effectLst>
              <a:latin typeface="Comic Sans MS" pitchFamily="66" charset="0"/>
            </a:endParaRPr>
          </a:p>
          <a:p>
            <a:r>
              <a:rPr lang="en-US" sz="2400" dirty="0" smtClean="0">
                <a:latin typeface="Comic Sans MS" pitchFamily="66" charset="0"/>
              </a:rPr>
              <a:t>Pearl </a:t>
            </a:r>
            <a:r>
              <a:rPr lang="en-US" sz="2400" smtClean="0">
                <a:latin typeface="Comic Sans MS" pitchFamily="66" charset="0"/>
              </a:rPr>
              <a:t>millet were </a:t>
            </a:r>
            <a:r>
              <a:rPr lang="en-US" sz="2400" dirty="0" smtClean="0">
                <a:latin typeface="Comic Sans MS" pitchFamily="66" charset="0"/>
              </a:rPr>
              <a:t>cultivated in In </a:t>
            </a:r>
            <a:r>
              <a:rPr lang="en-US" sz="2400" dirty="0" err="1" smtClean="0">
                <a:latin typeface="Comic Sans MS" pitchFamily="66" charset="0"/>
              </a:rPr>
              <a:t>Salah</a:t>
            </a:r>
            <a:r>
              <a:rPr lang="en-US" sz="2400" dirty="0" smtClean="0">
                <a:latin typeface="Comic Sans MS" pitchFamily="66" charset="0"/>
              </a:rPr>
              <a:t> and </a:t>
            </a:r>
            <a:r>
              <a:rPr lang="en-US" sz="2400" dirty="0" err="1" smtClean="0">
                <a:latin typeface="Comic Sans MS" pitchFamily="66" charset="0"/>
              </a:rPr>
              <a:t>Tamanrasset</a:t>
            </a:r>
            <a:r>
              <a:rPr lang="en-US" sz="2400" dirty="0" smtClean="0">
                <a:latin typeface="Comic Sans MS" pitchFamily="66" charset="0"/>
              </a:rPr>
              <a:t> (Sahara of Algeria) known to have high temperatures  </a:t>
            </a:r>
            <a:r>
              <a:rPr lang="en-US" sz="2400" smtClean="0">
                <a:latin typeface="Comic Sans MS" pitchFamily="66" charset="0"/>
              </a:rPr>
              <a:t>(11-47°C</a:t>
            </a:r>
            <a:r>
              <a:rPr lang="en-US" sz="2400" dirty="0" smtClean="0">
                <a:latin typeface="Comic Sans MS" pitchFamily="66" charset="0"/>
              </a:rPr>
              <a:t>) and </a:t>
            </a:r>
            <a:r>
              <a:rPr lang="en-US" sz="2400" smtClean="0">
                <a:latin typeface="Comic Sans MS" pitchFamily="66" charset="0"/>
              </a:rPr>
              <a:t>low rainfall </a:t>
            </a:r>
            <a:r>
              <a:rPr lang="en-US" sz="2400" dirty="0" smtClean="0">
                <a:latin typeface="Comic Sans MS" pitchFamily="66" charset="0"/>
              </a:rPr>
              <a:t>rate (</a:t>
            </a:r>
            <a:r>
              <a:rPr lang="en-US" sz="2400" smtClean="0">
                <a:latin typeface="Comic Sans MS" pitchFamily="66" charset="0"/>
              </a:rPr>
              <a:t>2-29 mm/year). </a:t>
            </a:r>
          </a:p>
          <a:p>
            <a:endParaRPr lang="en-US" sz="2400" dirty="0" smtClean="0">
              <a:latin typeface="Comic Sans MS" pitchFamily="66" charset="0"/>
            </a:endParaRPr>
          </a:p>
          <a:p>
            <a:r>
              <a:rPr lang="en-US" sz="2400" dirty="0" smtClean="0">
                <a:latin typeface="Comic Sans MS" pitchFamily="66" charset="0"/>
              </a:rPr>
              <a:t> A prospection, survey, interviews with farmers and campaigns of </a:t>
            </a:r>
            <a:r>
              <a:rPr lang="en-US" sz="2400" smtClean="0">
                <a:latin typeface="Comic Sans MS" pitchFamily="66" charset="0"/>
              </a:rPr>
              <a:t>sampling were </a:t>
            </a:r>
            <a:r>
              <a:rPr lang="en-US" sz="2400" dirty="0" smtClean="0">
                <a:latin typeface="Comic Sans MS" pitchFamily="66" charset="0"/>
              </a:rPr>
              <a:t>done from the 2002 </a:t>
            </a:r>
            <a:r>
              <a:rPr lang="en-US" sz="2400" smtClean="0">
                <a:latin typeface="Comic Sans MS" pitchFamily="66" charset="0"/>
              </a:rPr>
              <a:t>to 2012 and many landraces and domesticated cultivars were cultivated </a:t>
            </a:r>
            <a:r>
              <a:rPr lang="en-US" sz="2400" dirty="0" smtClean="0">
                <a:latin typeface="Comic Sans MS" pitchFamily="66" charset="0"/>
              </a:rPr>
              <a:t>and locally classified as:</a:t>
            </a:r>
          </a:p>
          <a:p>
            <a:endParaRPr lang="en-US" sz="2400" dirty="0" smtClean="0">
              <a:latin typeface="Comic Sans MS" pitchFamily="66" charset="0"/>
            </a:endParaRPr>
          </a:p>
          <a:p>
            <a:pPr algn="ctr"/>
            <a:r>
              <a:rPr lang="en-US" sz="2400" b="1" dirty="0" smtClean="0">
                <a:latin typeface="Comic Sans MS" pitchFamily="66" charset="0"/>
              </a:rPr>
              <a:t>      </a:t>
            </a:r>
            <a:r>
              <a:rPr lang="en-US" sz="2400" b="1" dirty="0" err="1" smtClean="0">
                <a:solidFill>
                  <a:schemeClr val="accent3">
                    <a:lumMod val="50000"/>
                  </a:schemeClr>
                </a:solidFill>
                <a:latin typeface="Comic Sans MS" pitchFamily="66" charset="0"/>
              </a:rPr>
              <a:t>Tidikelt</a:t>
            </a:r>
            <a:r>
              <a:rPr lang="en-US" sz="2400" b="1" dirty="0" smtClean="0">
                <a:solidFill>
                  <a:schemeClr val="accent3">
                    <a:lumMod val="50000"/>
                  </a:schemeClr>
                </a:solidFill>
                <a:latin typeface="Comic Sans MS" pitchFamily="66" charset="0"/>
              </a:rPr>
              <a:t> (In </a:t>
            </a:r>
            <a:r>
              <a:rPr lang="en-US" sz="2400" b="1" dirty="0" err="1" smtClean="0">
                <a:solidFill>
                  <a:schemeClr val="accent3">
                    <a:lumMod val="50000"/>
                  </a:schemeClr>
                </a:solidFill>
                <a:latin typeface="Comic Sans MS" pitchFamily="66" charset="0"/>
              </a:rPr>
              <a:t>Saleh</a:t>
            </a:r>
            <a:r>
              <a:rPr lang="en-US" sz="2400" b="1" dirty="0" smtClean="0">
                <a:solidFill>
                  <a:schemeClr val="accent3">
                    <a:lumMod val="50000"/>
                  </a:schemeClr>
                </a:solidFill>
                <a:latin typeface="Comic Sans MS" pitchFamily="66" charset="0"/>
              </a:rPr>
              <a:t>)</a:t>
            </a:r>
          </a:p>
          <a:p>
            <a:endParaRPr lang="en-US" sz="2400" dirty="0" smtClean="0">
              <a:latin typeface="Comic Sans MS" pitchFamily="66" charset="0"/>
            </a:endParaRPr>
          </a:p>
          <a:p>
            <a:r>
              <a:rPr lang="en-US" sz="2400" dirty="0" smtClean="0">
                <a:latin typeface="Comic Sans MS" pitchFamily="66" charset="0"/>
              </a:rPr>
              <a:t>2 landraces: </a:t>
            </a:r>
            <a:r>
              <a:rPr lang="en-US" sz="2400" dirty="0" err="1" smtClean="0">
                <a:latin typeface="Comic Sans MS" pitchFamily="66" charset="0"/>
              </a:rPr>
              <a:t>Bechna</a:t>
            </a:r>
            <a:r>
              <a:rPr lang="en-US" sz="2400" dirty="0" smtClean="0">
                <a:latin typeface="Comic Sans MS" pitchFamily="66" charset="0"/>
              </a:rPr>
              <a:t> El </a:t>
            </a:r>
            <a:r>
              <a:rPr lang="en-US" sz="2400" dirty="0" err="1" smtClean="0">
                <a:latin typeface="Comic Sans MS" pitchFamily="66" charset="0"/>
              </a:rPr>
              <a:t>baldia</a:t>
            </a:r>
            <a:r>
              <a:rPr lang="en-US" sz="2400" dirty="0" smtClean="0">
                <a:latin typeface="Comic Sans MS" pitchFamily="66" charset="0"/>
              </a:rPr>
              <a:t>             local millet small setae</a:t>
            </a:r>
          </a:p>
          <a:p>
            <a:endParaRPr lang="en-US" sz="2400" dirty="0" smtClean="0">
              <a:latin typeface="Comic Sans MS" pitchFamily="66" charset="0"/>
            </a:endParaRPr>
          </a:p>
          <a:p>
            <a:pPr lvl="3"/>
            <a:r>
              <a:rPr lang="en-US" sz="2400" dirty="0" smtClean="0">
                <a:latin typeface="Comic Sans MS" pitchFamily="66" charset="0"/>
              </a:rPr>
              <a:t> local millet long setae</a:t>
            </a:r>
          </a:p>
          <a:p>
            <a:endParaRPr lang="en-US" sz="2400" dirty="0" smtClean="0">
              <a:latin typeface="Comic Sans MS" pitchFamily="66" charset="0"/>
            </a:endParaRPr>
          </a:p>
          <a:p>
            <a:r>
              <a:rPr lang="en-US" sz="2400" dirty="0" smtClean="0">
                <a:latin typeface="Comic Sans MS" pitchFamily="66" charset="0"/>
              </a:rPr>
              <a:t>Domesticated cultivars 	                   Millet introduced (</a:t>
            </a:r>
            <a:r>
              <a:rPr lang="en-US" sz="2400" dirty="0" err="1" smtClean="0">
                <a:latin typeface="Comic Sans MS" pitchFamily="66" charset="0"/>
              </a:rPr>
              <a:t>bechnet</a:t>
            </a:r>
            <a:r>
              <a:rPr lang="en-US" sz="2400" dirty="0" smtClean="0">
                <a:latin typeface="Comic Sans MS" pitchFamily="66" charset="0"/>
              </a:rPr>
              <a:t> </a:t>
            </a:r>
            <a:r>
              <a:rPr lang="en-US" sz="2400" dirty="0" err="1" smtClean="0">
                <a:latin typeface="Comic Sans MS" pitchFamily="66" charset="0"/>
              </a:rPr>
              <a:t>essoudane</a:t>
            </a:r>
            <a:r>
              <a:rPr lang="en-US" sz="2400" dirty="0" smtClean="0">
                <a:latin typeface="Comic Sans MS" pitchFamily="66" charset="0"/>
              </a:rPr>
              <a:t>)</a:t>
            </a:r>
          </a:p>
          <a:p>
            <a:pPr algn="ctr"/>
            <a:endParaRPr lang="en-US" sz="2400" b="1" dirty="0" smtClean="0">
              <a:latin typeface="Comic Sans MS" pitchFamily="66" charset="0"/>
            </a:endParaRPr>
          </a:p>
          <a:p>
            <a:pPr algn="ctr"/>
            <a:r>
              <a:rPr lang="en-US" sz="2400" b="1" dirty="0" smtClean="0">
                <a:latin typeface="Comic Sans MS" pitchFamily="66" charset="0"/>
              </a:rPr>
              <a:t> </a:t>
            </a:r>
            <a:r>
              <a:rPr lang="en-US" sz="2400" b="1" dirty="0" smtClean="0">
                <a:solidFill>
                  <a:schemeClr val="accent3">
                    <a:lumMod val="50000"/>
                  </a:schemeClr>
                </a:solidFill>
                <a:latin typeface="Comic Sans MS" pitchFamily="66" charset="0"/>
              </a:rPr>
              <a:t>Ahaggar (</a:t>
            </a:r>
            <a:r>
              <a:rPr lang="en-US" sz="2400" b="1" dirty="0" err="1" smtClean="0">
                <a:solidFill>
                  <a:schemeClr val="accent3">
                    <a:lumMod val="50000"/>
                  </a:schemeClr>
                </a:solidFill>
                <a:latin typeface="Comic Sans MS" pitchFamily="66" charset="0"/>
              </a:rPr>
              <a:t>Tamanrasset</a:t>
            </a:r>
            <a:r>
              <a:rPr lang="en-US" sz="2400" b="1" dirty="0" smtClean="0">
                <a:solidFill>
                  <a:schemeClr val="accent3">
                    <a:lumMod val="50000"/>
                  </a:schemeClr>
                </a:solidFill>
                <a:latin typeface="Comic Sans MS" pitchFamily="66" charset="0"/>
              </a:rPr>
              <a:t>)</a:t>
            </a:r>
          </a:p>
          <a:p>
            <a:endParaRPr lang="en-US" sz="2400" b="1" dirty="0" smtClean="0">
              <a:latin typeface="Comic Sans MS" pitchFamily="66" charset="0"/>
            </a:endParaRPr>
          </a:p>
          <a:p>
            <a:r>
              <a:rPr lang="fr-BE" sz="2400" smtClean="0">
                <a:latin typeface="Comic Sans MS" pitchFamily="66" charset="0"/>
              </a:rPr>
              <a:t>2 landraces: eneli                                Local </a:t>
            </a:r>
            <a:r>
              <a:rPr lang="fr-BE" sz="2400" dirty="0" smtClean="0">
                <a:latin typeface="Comic Sans MS" pitchFamily="66" charset="0"/>
              </a:rPr>
              <a:t>millet </a:t>
            </a:r>
            <a:r>
              <a:rPr lang="fr-BE" sz="2400" dirty="0" err="1" smtClean="0">
                <a:latin typeface="Comic Sans MS" pitchFamily="66" charset="0"/>
              </a:rPr>
              <a:t>bechnet</a:t>
            </a:r>
            <a:r>
              <a:rPr lang="fr-BE" sz="2400" dirty="0" smtClean="0">
                <a:latin typeface="Comic Sans MS" pitchFamily="66" charset="0"/>
              </a:rPr>
              <a:t> </a:t>
            </a:r>
            <a:r>
              <a:rPr lang="fr-BE" sz="2400" smtClean="0">
                <a:latin typeface="Comic Sans MS" pitchFamily="66" charset="0"/>
              </a:rPr>
              <a:t>Ahaggar </a:t>
            </a:r>
            <a:endParaRPr lang="fr-BE" sz="2400" dirty="0" smtClean="0">
              <a:latin typeface="Comic Sans MS" pitchFamily="66" charset="0"/>
            </a:endParaRPr>
          </a:p>
          <a:p>
            <a:r>
              <a:rPr lang="en-US" sz="2400" dirty="0" smtClean="0">
                <a:latin typeface="Comic Sans MS" pitchFamily="66" charset="0"/>
              </a:rPr>
              <a:t>                        (stems and ears short and bitter grains gray where its low use in food)</a:t>
            </a:r>
          </a:p>
          <a:p>
            <a:endParaRPr lang="en-US" sz="2400" dirty="0" smtClean="0">
              <a:latin typeface="Comic Sans MS" pitchFamily="66" charset="0"/>
            </a:endParaRPr>
          </a:p>
          <a:p>
            <a:r>
              <a:rPr lang="en-US" sz="2400" smtClean="0">
                <a:latin typeface="Comic Sans MS" pitchFamily="66" charset="0"/>
              </a:rPr>
              <a:t>                                                          </a:t>
            </a:r>
            <a:r>
              <a:rPr lang="en-US" sz="2400" dirty="0" smtClean="0">
                <a:latin typeface="Comic Sans MS" pitchFamily="66" charset="0"/>
              </a:rPr>
              <a:t>Local millet El </a:t>
            </a:r>
            <a:r>
              <a:rPr lang="en-US" sz="2400" dirty="0" err="1" smtClean="0">
                <a:latin typeface="Comic Sans MS" pitchFamily="66" charset="0"/>
              </a:rPr>
              <a:t>bechna</a:t>
            </a:r>
            <a:r>
              <a:rPr lang="en-US" sz="2400" dirty="0" smtClean="0">
                <a:latin typeface="Comic Sans MS" pitchFamily="66" charset="0"/>
              </a:rPr>
              <a:t> </a:t>
            </a:r>
            <a:r>
              <a:rPr lang="en-US" sz="2400" dirty="0" err="1" smtClean="0">
                <a:latin typeface="Comic Sans MS" pitchFamily="66" charset="0"/>
              </a:rPr>
              <a:t>essafra</a:t>
            </a:r>
            <a:r>
              <a:rPr lang="en-US" sz="2400" dirty="0" smtClean="0">
                <a:latin typeface="Comic Sans MS" pitchFamily="66" charset="0"/>
              </a:rPr>
              <a:t> </a:t>
            </a:r>
          </a:p>
          <a:p>
            <a:endParaRPr lang="en-US" sz="2400" dirty="0" smtClean="0">
              <a:latin typeface="Comic Sans MS" pitchFamily="66" charset="0"/>
            </a:endParaRPr>
          </a:p>
          <a:p>
            <a:r>
              <a:rPr lang="en-US" sz="2400" dirty="0" smtClean="0">
                <a:latin typeface="Comic Sans MS" pitchFamily="66" charset="0"/>
              </a:rPr>
              <a:t>2 domesticated cultivars        Millet with ears without setae (</a:t>
            </a:r>
            <a:r>
              <a:rPr lang="en-US" sz="2400" dirty="0" err="1" smtClean="0">
                <a:latin typeface="Comic Sans MS" pitchFamily="66" charset="0"/>
              </a:rPr>
              <a:t>bechna</a:t>
            </a:r>
            <a:r>
              <a:rPr lang="en-US" sz="2400" dirty="0" smtClean="0">
                <a:latin typeface="Comic Sans MS" pitchFamily="66" charset="0"/>
              </a:rPr>
              <a:t> </a:t>
            </a:r>
            <a:r>
              <a:rPr lang="en-US" sz="2400" dirty="0" err="1" smtClean="0">
                <a:latin typeface="Comic Sans MS" pitchFamily="66" charset="0"/>
              </a:rPr>
              <a:t>saffra</a:t>
            </a:r>
            <a:r>
              <a:rPr lang="en-US" sz="2400" dirty="0" smtClean="0">
                <a:latin typeface="Comic Sans MS" pitchFamily="66" charset="0"/>
              </a:rPr>
              <a:t> </a:t>
            </a:r>
            <a:r>
              <a:rPr lang="en-US" sz="2400" dirty="0" err="1" smtClean="0">
                <a:latin typeface="Comic Sans MS" pitchFamily="66" charset="0"/>
              </a:rPr>
              <a:t>n’tidikelt</a:t>
            </a:r>
            <a:r>
              <a:rPr lang="en-US" sz="2400" dirty="0" smtClean="0">
                <a:latin typeface="Comic Sans MS" pitchFamily="66" charset="0"/>
              </a:rPr>
              <a:t>)</a:t>
            </a:r>
          </a:p>
          <a:p>
            <a:endParaRPr lang="en-US" sz="2400" dirty="0" smtClean="0">
              <a:latin typeface="Comic Sans MS" pitchFamily="66" charset="0"/>
            </a:endParaRPr>
          </a:p>
          <a:p>
            <a:r>
              <a:rPr lang="en-US" sz="2400" dirty="0" smtClean="0">
                <a:latin typeface="Comic Sans MS" pitchFamily="66" charset="0"/>
              </a:rPr>
              <a:t>                                               Millet introduced  from </a:t>
            </a:r>
            <a:r>
              <a:rPr lang="en-US" sz="2400" dirty="0" err="1" smtClean="0">
                <a:latin typeface="Comic Sans MS" pitchFamily="66" charset="0"/>
              </a:rPr>
              <a:t>Tidikelt</a:t>
            </a:r>
            <a:endParaRPr lang="en-US" sz="2400" dirty="0" smtClean="0">
              <a:latin typeface="Comic Sans MS" pitchFamily="66" charset="0"/>
            </a:endParaRPr>
          </a:p>
          <a:p>
            <a:r>
              <a:rPr lang="en-US" sz="2400" dirty="0" smtClean="0">
                <a:latin typeface="Comic Sans MS" pitchFamily="66" charset="0"/>
              </a:rPr>
              <a:t>                     (with ears covered with setae, El </a:t>
            </a:r>
            <a:r>
              <a:rPr lang="en-US" sz="2400" dirty="0" err="1" smtClean="0">
                <a:latin typeface="Comic Sans MS" pitchFamily="66" charset="0"/>
              </a:rPr>
              <a:t>bechna</a:t>
            </a:r>
            <a:r>
              <a:rPr lang="en-US" sz="2400" dirty="0" smtClean="0">
                <a:latin typeface="Comic Sans MS" pitchFamily="66" charset="0"/>
              </a:rPr>
              <a:t> </a:t>
            </a:r>
            <a:r>
              <a:rPr lang="en-US" sz="2400" dirty="0" err="1" smtClean="0">
                <a:latin typeface="Comic Sans MS" pitchFamily="66" charset="0"/>
              </a:rPr>
              <a:t>Assafra</a:t>
            </a:r>
            <a:r>
              <a:rPr lang="en-US" sz="2400" dirty="0" smtClean="0">
                <a:latin typeface="Comic Sans MS" pitchFamily="66" charset="0"/>
              </a:rPr>
              <a:t> </a:t>
            </a:r>
            <a:r>
              <a:rPr lang="en-US" sz="2400" dirty="0" err="1" smtClean="0">
                <a:latin typeface="Comic Sans MS" pitchFamily="66" charset="0"/>
              </a:rPr>
              <a:t>mchaara</a:t>
            </a:r>
            <a:r>
              <a:rPr lang="en-US" sz="2400" dirty="0" smtClean="0">
                <a:latin typeface="Comic Sans MS" pitchFamily="66" charset="0"/>
              </a:rPr>
              <a:t> </a:t>
            </a:r>
            <a:r>
              <a:rPr lang="en-US" sz="2400" dirty="0" err="1" smtClean="0">
                <a:latin typeface="Comic Sans MS" pitchFamily="66" charset="0"/>
              </a:rPr>
              <a:t>n’Tidikelt</a:t>
            </a:r>
            <a:r>
              <a:rPr lang="en-US" sz="2400" dirty="0" smtClean="0">
                <a:latin typeface="Comic Sans MS" pitchFamily="66" charset="0"/>
              </a:rPr>
              <a:t>)</a:t>
            </a:r>
          </a:p>
          <a:p>
            <a:endParaRPr lang="en-US" sz="2400" dirty="0" smtClean="0">
              <a:latin typeface="Comic Sans MS" pitchFamily="66" charset="0"/>
            </a:endParaRPr>
          </a:p>
          <a:p>
            <a:r>
              <a:rPr lang="en-US" sz="2400" dirty="0" smtClean="0">
                <a:latin typeface="Comic Sans MS" pitchFamily="66" charset="0"/>
              </a:rPr>
              <a:t>                                              Millet introduced from the Sahel </a:t>
            </a:r>
          </a:p>
          <a:p>
            <a:r>
              <a:rPr lang="en-US" sz="2400" dirty="0" smtClean="0">
                <a:latin typeface="Comic Sans MS" pitchFamily="66" charset="0"/>
              </a:rPr>
              <a:t>                                         (with long ears, </a:t>
            </a:r>
            <a:r>
              <a:rPr lang="en-US" sz="2400" dirty="0" err="1" smtClean="0">
                <a:latin typeface="Comic Sans MS" pitchFamily="66" charset="0"/>
              </a:rPr>
              <a:t>Bechnat</a:t>
            </a:r>
            <a:r>
              <a:rPr lang="en-US" sz="2400" dirty="0" smtClean="0">
                <a:latin typeface="Comic Sans MS" pitchFamily="66" charset="0"/>
              </a:rPr>
              <a:t> </a:t>
            </a:r>
            <a:r>
              <a:rPr lang="en-US" sz="2400" dirty="0" err="1" smtClean="0">
                <a:latin typeface="Comic Sans MS" pitchFamily="66" charset="0"/>
              </a:rPr>
              <a:t>essoudane</a:t>
            </a:r>
            <a:r>
              <a:rPr lang="en-US" sz="2400" dirty="0" smtClean="0">
                <a:latin typeface="Comic Sans MS" pitchFamily="66" charset="0"/>
              </a:rPr>
              <a:t> </a:t>
            </a:r>
            <a:r>
              <a:rPr lang="en-US" sz="2400" dirty="0" err="1" smtClean="0">
                <a:latin typeface="Comic Sans MS" pitchFamily="66" charset="0"/>
              </a:rPr>
              <a:t>Touila</a:t>
            </a:r>
            <a:r>
              <a:rPr lang="en-US" sz="2400" dirty="0" smtClean="0">
                <a:latin typeface="Comic Sans MS" pitchFamily="66" charset="0"/>
              </a:rPr>
              <a:t>)</a:t>
            </a:r>
            <a:endParaRPr lang="fr-BE" sz="2400" dirty="0">
              <a:latin typeface="Comic Sans MS" pitchFamily="66" charset="0"/>
            </a:endParaRPr>
          </a:p>
        </p:txBody>
      </p:sp>
      <p:sp>
        <p:nvSpPr>
          <p:cNvPr id="70" name="ZoneTexte 69"/>
          <p:cNvSpPr txBox="1"/>
          <p:nvPr/>
        </p:nvSpPr>
        <p:spPr>
          <a:xfrm>
            <a:off x="13530269" y="11001326"/>
            <a:ext cx="11287204" cy="400110"/>
          </a:xfrm>
          <a:prstGeom prst="rect">
            <a:avLst/>
          </a:prstGeom>
          <a:noFill/>
        </p:spPr>
        <p:txBody>
          <a:bodyPr wrap="square" rtlCol="0">
            <a:spAutoFit/>
          </a:bodyPr>
          <a:lstStyle/>
          <a:p>
            <a:pPr algn="ctr"/>
            <a:r>
              <a:rPr lang="fr-BE" sz="2000" dirty="0" smtClean="0">
                <a:latin typeface="Comic Sans MS" pitchFamily="66" charset="0"/>
              </a:rPr>
              <a:t>Table 1: </a:t>
            </a:r>
            <a:r>
              <a:rPr lang="en-US" sz="2000" b="1" dirty="0" smtClean="0">
                <a:latin typeface="Comic Sans MS" pitchFamily="66" charset="0"/>
              </a:rPr>
              <a:t>Morphological characteristics of the pearl millet of </a:t>
            </a:r>
            <a:r>
              <a:rPr lang="en-US" sz="2000" b="1" dirty="0" err="1" smtClean="0">
                <a:latin typeface="Comic Sans MS" pitchFamily="66" charset="0"/>
              </a:rPr>
              <a:t>Tidikelt</a:t>
            </a:r>
            <a:r>
              <a:rPr lang="en-US" sz="2000" b="1" dirty="0" smtClean="0">
                <a:latin typeface="Comic Sans MS" pitchFamily="66" charset="0"/>
              </a:rPr>
              <a:t> and Ahaggar</a:t>
            </a:r>
            <a:endParaRPr lang="fr-BE" sz="2000" dirty="0">
              <a:latin typeface="Comic Sans MS" pitchFamily="66" charset="0"/>
            </a:endParaRPr>
          </a:p>
        </p:txBody>
      </p:sp>
      <p:graphicFrame>
        <p:nvGraphicFramePr>
          <p:cNvPr id="71" name="Tableau 70"/>
          <p:cNvGraphicFramePr>
            <a:graphicFrameLocks noGrp="1"/>
          </p:cNvGraphicFramePr>
          <p:nvPr/>
        </p:nvGraphicFramePr>
        <p:xfrm>
          <a:off x="13387393" y="11429954"/>
          <a:ext cx="11501517" cy="4568403"/>
        </p:xfrm>
        <a:graphic>
          <a:graphicData uri="http://schemas.openxmlformats.org/drawingml/2006/table">
            <a:tbl>
              <a:tblPr/>
              <a:tblGrid>
                <a:gridCol w="2322723"/>
                <a:gridCol w="1250348"/>
                <a:gridCol w="1318395"/>
                <a:gridCol w="1537954"/>
                <a:gridCol w="1560104"/>
                <a:gridCol w="2046831"/>
                <a:gridCol w="1465162"/>
              </a:tblGrid>
              <a:tr h="263674">
                <a:tc rowSpan="2">
                  <a:txBody>
                    <a:bodyPr/>
                    <a:lstStyle/>
                    <a:p>
                      <a:pPr algn="ctr" rtl="0">
                        <a:lnSpc>
                          <a:spcPct val="115000"/>
                        </a:lnSpc>
                        <a:spcAft>
                          <a:spcPts val="0"/>
                        </a:spcAft>
                      </a:pPr>
                      <a:endParaRPr lang="fr-BE" sz="1600" dirty="0">
                        <a:latin typeface="Comic Sans MS" pitchFamily="66" charset="0"/>
                        <a:ea typeface="Times New Roman"/>
                        <a:cs typeface="Traditional Arabic"/>
                      </a:endParaRPr>
                    </a:p>
                    <a:p>
                      <a:pPr algn="ctr" rtl="0">
                        <a:lnSpc>
                          <a:spcPct val="115000"/>
                        </a:lnSpc>
                        <a:spcAft>
                          <a:spcPts val="0"/>
                        </a:spcAft>
                      </a:pPr>
                      <a:r>
                        <a:rPr lang="fr-FR" sz="1600" b="1" dirty="0" err="1" smtClean="0">
                          <a:latin typeface="Comic Sans MS" pitchFamily="66" charset="0"/>
                          <a:ea typeface="Times New Roman"/>
                          <a:cs typeface="Traditional Arabic"/>
                        </a:rPr>
                        <a:t>Charactéristic</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a:lnSpc>
                          <a:spcPct val="115000"/>
                        </a:lnSpc>
                        <a:spcAft>
                          <a:spcPts val="0"/>
                        </a:spcAft>
                      </a:pPr>
                      <a:r>
                        <a:rPr lang="fr-FR" sz="1600" b="1">
                          <a:latin typeface="Comic Sans MS" pitchFamily="66" charset="0"/>
                          <a:ea typeface="Times New Roman"/>
                          <a:cs typeface="Traditional Arabic"/>
                        </a:rPr>
                        <a:t>Tidikelt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tc gridSpan="2">
                  <a:txBody>
                    <a:bodyPr/>
                    <a:lstStyle/>
                    <a:p>
                      <a:pPr algn="ctr" rtl="0">
                        <a:lnSpc>
                          <a:spcPct val="115000"/>
                        </a:lnSpc>
                        <a:spcAft>
                          <a:spcPts val="0"/>
                        </a:spcAft>
                      </a:pPr>
                      <a:r>
                        <a:rPr lang="fr-FR" sz="1600" b="1">
                          <a:latin typeface="Comic Sans MS" pitchFamily="66" charset="0"/>
                          <a:ea typeface="Times New Roman"/>
                          <a:cs typeface="Traditional Arabic"/>
                        </a:rPr>
                        <a:t>Ahaggar</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BE"/>
                    </a:p>
                  </a:txBody>
                  <a:tcPr/>
                </a:tc>
                <a:tc>
                  <a:txBody>
                    <a:bodyPr/>
                    <a:lstStyle/>
                    <a:p>
                      <a:pPr algn="ctr" rtl="0">
                        <a:lnSpc>
                          <a:spcPct val="115000"/>
                        </a:lnSpc>
                        <a:spcBef>
                          <a:spcPts val="600"/>
                        </a:spcBef>
                        <a:spcAft>
                          <a:spcPts val="0"/>
                        </a:spcAft>
                      </a:pPr>
                      <a:r>
                        <a:rPr lang="fr-FR" sz="1600" b="1" dirty="0" err="1" smtClean="0">
                          <a:latin typeface="Comic Sans MS" pitchFamily="66" charset="0"/>
                          <a:ea typeface="Times New Roman"/>
                          <a:cs typeface="Traditional Arabic"/>
                        </a:rPr>
                        <a:t>References</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426">
                <a:tc vMerge="1">
                  <a:txBody>
                    <a:bodyPr/>
                    <a:lstStyle/>
                    <a:p>
                      <a:endParaRPr lang="fr-BE"/>
                    </a:p>
                  </a:txBody>
                  <a:tcPr/>
                </a:tc>
                <a:tc>
                  <a:txBody>
                    <a:bodyPr/>
                    <a:lstStyle/>
                    <a:p>
                      <a:pPr algn="ctr" rtl="0">
                        <a:lnSpc>
                          <a:spcPct val="115000"/>
                        </a:lnSpc>
                        <a:spcAft>
                          <a:spcPts val="0"/>
                        </a:spcAft>
                      </a:pPr>
                      <a:r>
                        <a:rPr lang="fr-FR" sz="1600" dirty="0" smtClean="0">
                          <a:latin typeface="Comic Sans MS" pitchFamily="66" charset="0"/>
                          <a:ea typeface="Times New Roman"/>
                          <a:cs typeface="Traditional Arabic"/>
                        </a:rPr>
                        <a:t>millet </a:t>
                      </a:r>
                      <a:r>
                        <a:rPr lang="fr-FR" sz="1600" dirty="0" err="1" smtClean="0">
                          <a:latin typeface="Comic Sans MS" pitchFamily="66" charset="0"/>
                          <a:ea typeface="Times New Roman"/>
                          <a:cs typeface="Traditional Arabic"/>
                        </a:rPr>
                        <a:t>landrace</a:t>
                      </a:r>
                      <a:r>
                        <a:rPr lang="fr-FR" sz="1600" dirty="0" smtClean="0">
                          <a:latin typeface="Comic Sans MS" pitchFamily="66" charset="0"/>
                          <a:ea typeface="Times New Roman"/>
                          <a:cs typeface="Traditional Arabic"/>
                        </a:rPr>
                        <a:t> </a:t>
                      </a:r>
                      <a:r>
                        <a:rPr lang="fr-FR" sz="1600" dirty="0" err="1" smtClean="0">
                          <a:latin typeface="Comic Sans MS" pitchFamily="66" charset="0"/>
                          <a:ea typeface="Times New Roman"/>
                          <a:cs typeface="Traditional Arabic"/>
                        </a:rPr>
                        <a:t>small</a:t>
                      </a:r>
                      <a:r>
                        <a:rPr lang="fr-FR" sz="1600" dirty="0" smtClean="0">
                          <a:latin typeface="Comic Sans MS" pitchFamily="66" charset="0"/>
                          <a:ea typeface="Times New Roman"/>
                          <a:cs typeface="Traditional Arabic"/>
                        </a:rPr>
                        <a:t> </a:t>
                      </a:r>
                      <a:r>
                        <a:rPr lang="fr-FR" sz="1600" dirty="0" err="1" smtClean="0">
                          <a:latin typeface="Comic Sans MS" pitchFamily="66" charset="0"/>
                          <a:ea typeface="Times New Roman"/>
                          <a:cs typeface="Traditional Arabic"/>
                        </a:rPr>
                        <a:t>seteae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smtClean="0">
                          <a:latin typeface="Comic Sans MS" pitchFamily="66" charset="0"/>
                          <a:ea typeface="Times New Roman"/>
                          <a:cs typeface="Traditional Arabic"/>
                        </a:rPr>
                        <a:t> millet </a:t>
                      </a:r>
                      <a:r>
                        <a:rPr lang="fr-FR" sz="1600" dirty="0" err="1" smtClean="0">
                          <a:latin typeface="Comic Sans MS" pitchFamily="66" charset="0"/>
                          <a:ea typeface="Times New Roman"/>
                          <a:cs typeface="Traditional Arabic"/>
                        </a:rPr>
                        <a:t>landrace</a:t>
                      </a:r>
                      <a:r>
                        <a:rPr lang="fr-FR" sz="1600" dirty="0" smtClean="0">
                          <a:latin typeface="Comic Sans MS" pitchFamily="66" charset="0"/>
                          <a:ea typeface="Times New Roman"/>
                          <a:cs typeface="Traditional Arabic"/>
                        </a:rPr>
                        <a:t> long </a:t>
                      </a:r>
                      <a:r>
                        <a:rPr lang="fr-FR" sz="1600" dirty="0" err="1" smtClean="0">
                          <a:latin typeface="Comic Sans MS" pitchFamily="66" charset="0"/>
                          <a:ea typeface="Times New Roman"/>
                          <a:cs typeface="Traditional Arabic"/>
                        </a:rPr>
                        <a:t>seteae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Domesticated</a:t>
                      </a:r>
                      <a:r>
                        <a:rPr lang="fr-FR" sz="1600" dirty="0" smtClean="0">
                          <a:latin typeface="Comic Sans MS" pitchFamily="66" charset="0"/>
                          <a:ea typeface="Times New Roman"/>
                          <a:cs typeface="Traditional Arabic"/>
                        </a:rPr>
                        <a:t> millet (</a:t>
                      </a:r>
                      <a:r>
                        <a:rPr lang="fr-FR" sz="1600" dirty="0" err="1" smtClean="0">
                          <a:latin typeface="Comic Sans MS" pitchFamily="66" charset="0"/>
                          <a:ea typeface="Times New Roman"/>
                          <a:cs typeface="Traditional Arabic"/>
                        </a:rPr>
                        <a:t>from</a:t>
                      </a:r>
                      <a:r>
                        <a:rPr lang="fr-FR" sz="1600" baseline="0" dirty="0" smtClean="0">
                          <a:latin typeface="Comic Sans MS" pitchFamily="66" charset="0"/>
                          <a:ea typeface="Times New Roman"/>
                          <a:cs typeface="Traditional Arabic"/>
                        </a:rPr>
                        <a:t> </a:t>
                      </a:r>
                      <a:r>
                        <a:rPr lang="fr-FR" sz="1600" baseline="0" dirty="0" err="1" smtClean="0">
                          <a:latin typeface="Comic Sans MS" pitchFamily="66" charset="0"/>
                          <a:ea typeface="Times New Roman"/>
                          <a:cs typeface="Traditional Arabic"/>
                        </a:rPr>
                        <a:t>Es</a:t>
                      </a:r>
                      <a:r>
                        <a:rPr lang="fr-FR" sz="1600" dirty="0" err="1" smtClean="0">
                          <a:latin typeface="Comic Sans MS" pitchFamily="66" charset="0"/>
                          <a:ea typeface="Times New Roman"/>
                          <a:cs typeface="Traditional Arabic"/>
                        </a:rPr>
                        <a:t>soudane</a:t>
                      </a:r>
                      <a:r>
                        <a:rPr lang="fr-FR" sz="1600" dirty="0">
                          <a:latin typeface="Comic Sans MS" pitchFamily="66" charset="0"/>
                          <a:ea typeface="Times New Roman"/>
                          <a:cs typeface="Traditional Arabic"/>
                        </a:rPr>
                        <a:t>) </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baseline="0" dirty="0" smtClean="0">
                          <a:latin typeface="Comic Sans MS" pitchFamily="66" charset="0"/>
                          <a:ea typeface="Times New Roman"/>
                          <a:cs typeface="Traditional Arabic"/>
                        </a:rPr>
                        <a:t>millet </a:t>
                      </a:r>
                      <a:r>
                        <a:rPr lang="fr-FR" sz="1600" baseline="0" dirty="0" err="1" smtClean="0">
                          <a:latin typeface="Comic Sans MS" pitchFamily="66" charset="0"/>
                          <a:ea typeface="Times New Roman"/>
                          <a:cs typeface="Traditional Arabic"/>
                        </a:rPr>
                        <a:t>landrace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Domesticated</a:t>
                      </a:r>
                      <a:r>
                        <a:rPr lang="fr-FR" sz="1600" baseline="0" dirty="0" smtClean="0">
                          <a:latin typeface="Comic Sans MS" pitchFamily="66" charset="0"/>
                          <a:ea typeface="Times New Roman"/>
                          <a:cs typeface="Traditional Arabic"/>
                        </a:rPr>
                        <a:t> millet (</a:t>
                      </a:r>
                      <a:r>
                        <a:rPr lang="fr-FR" sz="1600" baseline="0" dirty="0" err="1" smtClean="0">
                          <a:latin typeface="Comic Sans MS" pitchFamily="66" charset="0"/>
                          <a:ea typeface="Times New Roman"/>
                          <a:cs typeface="Traditional Arabic"/>
                        </a:rPr>
                        <a:t>from</a:t>
                      </a:r>
                      <a:r>
                        <a:rPr lang="fr-FR" sz="1600" dirty="0" smtClean="0">
                          <a:latin typeface="Comic Sans MS" pitchFamily="66" charset="0"/>
                          <a:ea typeface="Times New Roman"/>
                          <a:cs typeface="Traditional Arabic"/>
                        </a:rPr>
                        <a:t> </a:t>
                      </a:r>
                      <a:r>
                        <a:rPr lang="fr-FR" sz="1600" dirty="0">
                          <a:latin typeface="Comic Sans MS" pitchFamily="66" charset="0"/>
                          <a:ea typeface="Times New Roman"/>
                          <a:cs typeface="Traditional Arabic"/>
                        </a:rPr>
                        <a:t>Tidikelt)</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BE" sz="1600" i="1" kern="1200" baseline="30000" dirty="0" smtClean="0">
                          <a:solidFill>
                            <a:schemeClr val="tx1"/>
                          </a:solidFill>
                          <a:latin typeface="+mn-lt"/>
                          <a:ea typeface="+mn-ea"/>
                          <a:cs typeface="+mn-cs"/>
                        </a:rPr>
                        <a:t>d (</a:t>
                      </a:r>
                      <a:r>
                        <a:rPr lang="fr-BE" sz="1600" i="1" kern="1200" dirty="0" err="1" smtClean="0">
                          <a:solidFill>
                            <a:schemeClr val="tx1"/>
                          </a:solidFill>
                          <a:latin typeface="+mn-lt"/>
                          <a:ea typeface="+mn-ea"/>
                          <a:cs typeface="+mn-cs"/>
                        </a:rPr>
                        <a:t>Cerighelli</a:t>
                      </a:r>
                      <a:r>
                        <a:rPr lang="fr-BE" sz="1600" i="1" kern="1200" dirty="0" smtClean="0">
                          <a:solidFill>
                            <a:schemeClr val="tx1"/>
                          </a:solidFill>
                          <a:latin typeface="+mn-lt"/>
                          <a:ea typeface="+mn-ea"/>
                          <a:cs typeface="+mn-cs"/>
                        </a:rPr>
                        <a:t>, 1955)</a:t>
                      </a:r>
                      <a:r>
                        <a:rPr lang="fr-BE" sz="1600" i="1" kern="1200" baseline="30000" dirty="0" smtClean="0">
                          <a:solidFill>
                            <a:schemeClr val="tx1"/>
                          </a:solidFill>
                          <a:latin typeface="+mn-lt"/>
                          <a:ea typeface="+mn-ea"/>
                          <a:cs typeface="+mn-cs"/>
                        </a:rPr>
                        <a:t> </a:t>
                      </a:r>
                    </a:p>
                    <a:p>
                      <a:pPr algn="ctr" rtl="0">
                        <a:lnSpc>
                          <a:spcPct val="115000"/>
                        </a:lnSpc>
                        <a:spcAft>
                          <a:spcPts val="0"/>
                        </a:spcAft>
                      </a:pPr>
                      <a:r>
                        <a:rPr lang="fr-BE" sz="1600" i="1" kern="1200" baseline="30000" dirty="0" smtClean="0">
                          <a:solidFill>
                            <a:schemeClr val="tx1"/>
                          </a:solidFill>
                          <a:latin typeface="+mn-lt"/>
                          <a:ea typeface="+mn-ea"/>
                          <a:cs typeface="+mn-cs"/>
                        </a:rPr>
                        <a:t>e </a:t>
                      </a:r>
                      <a:r>
                        <a:rPr lang="fr-BE" sz="1600" i="1" kern="1200" dirty="0" smtClean="0">
                          <a:solidFill>
                            <a:schemeClr val="tx1"/>
                          </a:solidFill>
                          <a:latin typeface="+mn-lt"/>
                          <a:ea typeface="+mn-ea"/>
                          <a:cs typeface="+mn-cs"/>
                        </a:rPr>
                        <a:t>(Pernes, 1984)</a:t>
                      </a:r>
                      <a:endParaRPr lang="fr-FR"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kern="1200" baseline="0" dirty="0" err="1" smtClean="0">
                          <a:solidFill>
                            <a:schemeClr val="tx1"/>
                          </a:solidFill>
                          <a:latin typeface="+mn-lt"/>
                          <a:ea typeface="+mn-ea"/>
                          <a:cs typeface="+mn-cs"/>
                        </a:rPr>
                        <a:t>Length</a:t>
                      </a:r>
                      <a:r>
                        <a:rPr lang="fr-FR" sz="1600" kern="1200" baseline="0" dirty="0" smtClean="0">
                          <a:solidFill>
                            <a:schemeClr val="tx1"/>
                          </a:solidFill>
                          <a:latin typeface="+mn-lt"/>
                          <a:ea typeface="+mn-ea"/>
                          <a:cs typeface="+mn-cs"/>
                        </a:rPr>
                        <a:t> of the stem</a:t>
                      </a:r>
                      <a:r>
                        <a:rPr lang="fr-FR" sz="1600" dirty="0" smtClean="0">
                          <a:latin typeface="Comic Sans MS" pitchFamily="66" charset="0"/>
                          <a:ea typeface="Times New Roman"/>
                          <a:cs typeface="Traditional Arabic"/>
                        </a:rPr>
                        <a:t>(m</a:t>
                      </a:r>
                      <a:r>
                        <a:rPr lang="fr-FR" sz="1600" dirty="0">
                          <a:latin typeface="Comic Sans MS" pitchFamily="66" charset="0"/>
                          <a:ea typeface="Times New Roman"/>
                          <a:cs typeface="Traditional Arabic"/>
                        </a:rPr>
                        <a:t>)</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1,50 - 1,95</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1,50 - 1,95</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2,30 - 2,50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1,00 - 1,20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1,75</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600" dirty="0" smtClean="0">
                          <a:latin typeface="Comic Sans MS" pitchFamily="66" charset="0"/>
                          <a:ea typeface="Calibri"/>
                        </a:rPr>
                        <a:t> </a:t>
                      </a:r>
                      <a:r>
                        <a:rPr lang="fr-BE" sz="1600" dirty="0">
                          <a:latin typeface="Comic Sans MS" pitchFamily="66" charset="0"/>
                          <a:ea typeface="Calibri"/>
                        </a:rPr>
                        <a:t>3 m</a:t>
                      </a:r>
                      <a:r>
                        <a:rPr lang="fr-BE" sz="1600" baseline="30000" dirty="0">
                          <a:latin typeface="Comic Sans MS" pitchFamily="66" charset="0"/>
                          <a:ea typeface="Calibri"/>
                        </a:rPr>
                        <a:t>d</a:t>
                      </a:r>
                      <a:endParaRPr lang="fr-BE" sz="1600" dirty="0">
                        <a:latin typeface="Comic Sans MS" pitchFamily="66"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Foliage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smtClean="0">
                          <a:latin typeface="Comic Sans MS" pitchFamily="66" charset="0"/>
                          <a:ea typeface="Times New Roman"/>
                          <a:cs typeface="Traditional Arabic"/>
                        </a:rPr>
                        <a:t>medium</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smtClean="0">
                          <a:latin typeface="Comic Sans MS" pitchFamily="66" charset="0"/>
                          <a:ea typeface="Times New Roman"/>
                          <a:cs typeface="Traditional Arabic"/>
                        </a:rPr>
                        <a:t>medium</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Abundant</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less</a:t>
                      </a:r>
                      <a:r>
                        <a:rPr lang="fr-FR" sz="1600" dirty="0" smtClean="0">
                          <a:latin typeface="Comic Sans MS" pitchFamily="66" charset="0"/>
                          <a:ea typeface="Times New Roman"/>
                          <a:cs typeface="Traditional Arabic"/>
                        </a:rPr>
                        <a:t> </a:t>
                      </a:r>
                      <a:r>
                        <a:rPr lang="fr-FR" sz="1600" dirty="0" err="1" smtClean="0">
                          <a:latin typeface="Comic Sans MS" pitchFamily="66" charset="0"/>
                          <a:ea typeface="Times New Roman"/>
                          <a:cs typeface="Traditional Arabic"/>
                        </a:rPr>
                        <a:t>abundant</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fr-FR"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Length</a:t>
                      </a:r>
                      <a:r>
                        <a:rPr lang="fr-FR" sz="1600" dirty="0" smtClean="0">
                          <a:latin typeface="Comic Sans MS" pitchFamily="66" charset="0"/>
                          <a:ea typeface="Times New Roman"/>
                          <a:cs typeface="Traditional Arabic"/>
                        </a:rPr>
                        <a:t> of </a:t>
                      </a:r>
                      <a:r>
                        <a:rPr lang="fr-FR" sz="1600" dirty="0" err="1" smtClean="0">
                          <a:latin typeface="Comic Sans MS" pitchFamily="66" charset="0"/>
                          <a:ea typeface="Times New Roman"/>
                          <a:cs typeface="Traditional Arabic"/>
                        </a:rPr>
                        <a:t>leave</a:t>
                      </a:r>
                      <a:r>
                        <a:rPr lang="fr-FR" sz="1600" dirty="0" smtClean="0">
                          <a:latin typeface="Comic Sans MS" pitchFamily="66" charset="0"/>
                          <a:ea typeface="Times New Roman"/>
                          <a:cs typeface="Traditional Arabic"/>
                        </a:rPr>
                        <a:t> </a:t>
                      </a:r>
                      <a:r>
                        <a:rPr lang="fr-FR" sz="1600" dirty="0">
                          <a:latin typeface="Comic Sans MS" pitchFamily="66" charset="0"/>
                          <a:ea typeface="Times New Roman"/>
                          <a:cs typeface="Traditional Arabic"/>
                        </a:rPr>
                        <a:t>(cm)</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50 - 70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40 - 50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50 - 60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70 - 75</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smtClean="0">
                          <a:latin typeface="Comic Sans MS" pitchFamily="66" charset="0"/>
                          <a:ea typeface="Times New Roman"/>
                          <a:cs typeface="Traditional Arabic"/>
                        </a:rPr>
                        <a:t> </a:t>
                      </a:r>
                      <a:r>
                        <a:rPr lang="fr-FR" sz="1600" dirty="0">
                          <a:latin typeface="Comic Sans MS" pitchFamily="66" charset="0"/>
                          <a:ea typeface="Times New Roman"/>
                          <a:cs typeface="Traditional Arabic"/>
                        </a:rPr>
                        <a:t>˃100</a:t>
                      </a:r>
                      <a:r>
                        <a:rPr lang="fr-FR" sz="1600" baseline="30000" dirty="0">
                          <a:latin typeface="Comic Sans MS" pitchFamily="66" charset="0"/>
                          <a:ea typeface="Times New Roman"/>
                          <a:cs typeface="Traditional Arabic"/>
                        </a:rPr>
                        <a:t>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Wide</a:t>
                      </a:r>
                      <a:r>
                        <a:rPr lang="fr-FR" sz="1600" baseline="0" dirty="0" smtClean="0">
                          <a:latin typeface="Comic Sans MS" pitchFamily="66" charset="0"/>
                          <a:ea typeface="Times New Roman"/>
                          <a:cs typeface="Traditional Arabic"/>
                        </a:rPr>
                        <a:t> of </a:t>
                      </a:r>
                      <a:r>
                        <a:rPr lang="fr-FR" sz="1600" baseline="0" dirty="0" err="1" smtClean="0">
                          <a:latin typeface="Comic Sans MS" pitchFamily="66" charset="0"/>
                          <a:ea typeface="Times New Roman"/>
                          <a:cs typeface="Traditional Arabic"/>
                        </a:rPr>
                        <a:t>leave</a:t>
                      </a:r>
                      <a:r>
                        <a:rPr lang="fr-FR" sz="1600" dirty="0" smtClean="0">
                          <a:latin typeface="Comic Sans MS" pitchFamily="66" charset="0"/>
                          <a:ea typeface="Times New Roman"/>
                          <a:cs typeface="Traditional Arabic"/>
                        </a:rPr>
                        <a:t> (cm)</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3,4 - 4,0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max. 7</a:t>
                      </a:r>
                      <a:r>
                        <a:rPr lang="fr-FR" sz="1600" baseline="30000">
                          <a:latin typeface="Comic Sans MS" pitchFamily="66" charset="0"/>
                          <a:ea typeface="Times New Roman"/>
                          <a:cs typeface="Traditional Arabic"/>
                        </a:rPr>
                        <a:t>e</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Nodes</a:t>
                      </a:r>
                      <a:r>
                        <a:rPr lang="fr-FR" sz="1600" dirty="0" smtClean="0">
                          <a:latin typeface="Comic Sans MS" pitchFamily="66" charset="0"/>
                          <a:ea typeface="Times New Roman"/>
                          <a:cs typeface="Traditional Arabic"/>
                        </a:rPr>
                        <a:t> distance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6 - 12</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6 - 12</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12 - 18</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24</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fr-FR"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smtClean="0">
                          <a:latin typeface="Comic Sans MS" pitchFamily="66" charset="0"/>
                          <a:ea typeface="Times New Roman"/>
                          <a:cs typeface="Traditional Arabic"/>
                        </a:rPr>
                        <a:t>Size of </a:t>
                      </a:r>
                      <a:r>
                        <a:rPr lang="fr-FR" sz="1600" dirty="0" err="1" smtClean="0">
                          <a:latin typeface="Comic Sans MS" pitchFamily="66" charset="0"/>
                          <a:ea typeface="Times New Roman"/>
                          <a:cs typeface="Traditional Arabic"/>
                        </a:rPr>
                        <a:t>ear</a:t>
                      </a:r>
                      <a:r>
                        <a:rPr lang="fr-FR" sz="1600" dirty="0" smtClean="0">
                          <a:latin typeface="Comic Sans MS" pitchFamily="66" charset="0"/>
                          <a:ea typeface="Times New Roman"/>
                          <a:cs typeface="Traditional Arabic"/>
                        </a:rPr>
                        <a:t> (cm</a:t>
                      </a:r>
                      <a:r>
                        <a:rPr lang="fr-FR" sz="1600" dirty="0">
                          <a:latin typeface="Comic Sans MS" pitchFamily="66" charset="0"/>
                          <a:ea typeface="Times New Roman"/>
                          <a:cs typeface="Traditional Arabic"/>
                        </a:rPr>
                        <a:t>)</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8 - 23</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8 - 23</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15 - 88</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6 - 10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35 - 110</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BE" sz="1600" dirty="0">
                          <a:latin typeface="Comic Sans MS" pitchFamily="66" charset="0"/>
                          <a:ea typeface="Calibri"/>
                        </a:rPr>
                        <a:t>5 cm </a:t>
                      </a:r>
                      <a:r>
                        <a:rPr lang="fr-BE" sz="1600" dirty="0" smtClean="0">
                          <a:latin typeface="Comic Sans MS" pitchFamily="66" charset="0"/>
                          <a:ea typeface="Calibri"/>
                        </a:rPr>
                        <a:t>to </a:t>
                      </a:r>
                      <a:r>
                        <a:rPr lang="fr-BE" sz="1600" dirty="0">
                          <a:latin typeface="Comic Sans MS" pitchFamily="66" charset="0"/>
                          <a:ea typeface="Calibri"/>
                        </a:rPr>
                        <a:t>2m</a:t>
                      </a:r>
                      <a:r>
                        <a:rPr lang="fr-BE" sz="1600" baseline="30000" dirty="0">
                          <a:latin typeface="Comic Sans MS" pitchFamily="66" charset="0"/>
                          <a:ea typeface="Calibri"/>
                        </a:rPr>
                        <a:t>d</a:t>
                      </a:r>
                      <a:endParaRPr lang="fr-BE" sz="1600" dirty="0">
                        <a:latin typeface="Comic Sans MS" pitchFamily="66" charset="0"/>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Color</a:t>
                      </a:r>
                      <a:r>
                        <a:rPr lang="fr-FR" sz="1600" dirty="0" smtClean="0">
                          <a:latin typeface="Comic Sans MS" pitchFamily="66" charset="0"/>
                          <a:ea typeface="Times New Roman"/>
                          <a:cs typeface="Traditional Arabic"/>
                        </a:rPr>
                        <a:t> of </a:t>
                      </a:r>
                      <a:r>
                        <a:rPr lang="fr-FR" sz="1600" dirty="0" err="1" smtClean="0">
                          <a:latin typeface="Comic Sans MS" pitchFamily="66" charset="0"/>
                          <a:ea typeface="Times New Roman"/>
                          <a:cs typeface="Traditional Arabic"/>
                        </a:rPr>
                        <a:t>seed</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yellow</a:t>
                      </a:r>
                      <a:r>
                        <a:rPr lang="fr-FR" sz="1600" dirty="0" smtClean="0">
                          <a:latin typeface="Comic Sans MS" pitchFamily="66" charset="0"/>
                          <a:ea typeface="Times New Roman"/>
                          <a:cs typeface="Traditional Arabic"/>
                        </a:rPr>
                        <a:t>-gray</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yellow</a:t>
                      </a:r>
                      <a:r>
                        <a:rPr lang="fr-FR" sz="1600" dirty="0" smtClean="0">
                          <a:latin typeface="Comic Sans MS" pitchFamily="66" charset="0"/>
                          <a:ea typeface="Times New Roman"/>
                          <a:cs typeface="Traditional Arabic"/>
                        </a:rPr>
                        <a:t>-gray</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yellow</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smtClean="0">
                          <a:latin typeface="Comic Sans MS" pitchFamily="66" charset="0"/>
                          <a:ea typeface="Times New Roman"/>
                          <a:cs typeface="Traditional Arabic"/>
                        </a:rPr>
                        <a:t>gray</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yellow</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Yellow</a:t>
                      </a:r>
                      <a:r>
                        <a:rPr lang="fr-FR" sz="1600" dirty="0" smtClean="0">
                          <a:latin typeface="Comic Sans MS" pitchFamily="66" charset="0"/>
                          <a:ea typeface="Times New Roman"/>
                          <a:cs typeface="Traditional Arabic"/>
                        </a:rPr>
                        <a:t> to </a:t>
                      </a:r>
                      <a:r>
                        <a:rPr lang="fr-FR" sz="1600" dirty="0" err="1" smtClean="0">
                          <a:latin typeface="Comic Sans MS" pitchFamily="66" charset="0"/>
                          <a:ea typeface="Times New Roman"/>
                          <a:cs typeface="Traditional Arabic"/>
                        </a:rPr>
                        <a:t>gray</a:t>
                      </a:r>
                      <a:r>
                        <a:rPr lang="fr-FR" sz="1600" baseline="30000" dirty="0" err="1" smtClean="0">
                          <a:latin typeface="Comic Sans MS" pitchFamily="66" charset="0"/>
                          <a:ea typeface="Times New Roman"/>
                          <a:cs typeface="Traditional Arabic"/>
                        </a:rPr>
                        <a:t>e</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213">
                <a:tc>
                  <a:txBody>
                    <a:bodyPr/>
                    <a:lstStyle/>
                    <a:p>
                      <a:pPr algn="ctr" rtl="0">
                        <a:lnSpc>
                          <a:spcPct val="115000"/>
                        </a:lnSpc>
                        <a:spcAft>
                          <a:spcPts val="0"/>
                        </a:spcAft>
                      </a:pPr>
                      <a:r>
                        <a:rPr lang="fr-FR" sz="1600" dirty="0" err="1" smtClean="0">
                          <a:latin typeface="Comic Sans MS" pitchFamily="66" charset="0"/>
                          <a:ea typeface="Times New Roman"/>
                          <a:cs typeface="Traditional Arabic"/>
                        </a:rPr>
                        <a:t>Length</a:t>
                      </a:r>
                      <a:r>
                        <a:rPr lang="fr-FR" sz="1600" dirty="0" smtClean="0">
                          <a:latin typeface="Comic Sans MS" pitchFamily="66" charset="0"/>
                          <a:ea typeface="Times New Roman"/>
                          <a:cs typeface="Traditional Arabic"/>
                        </a:rPr>
                        <a:t> of </a:t>
                      </a:r>
                      <a:r>
                        <a:rPr lang="fr-FR" sz="1600" dirty="0" err="1" smtClean="0">
                          <a:latin typeface="Comic Sans MS" pitchFamily="66" charset="0"/>
                          <a:ea typeface="Times New Roman"/>
                          <a:cs typeface="Traditional Arabic"/>
                        </a:rPr>
                        <a:t>roots</a:t>
                      </a:r>
                      <a:r>
                        <a:rPr lang="fr-FR" sz="1600" dirty="0" smtClean="0">
                          <a:latin typeface="Comic Sans MS" pitchFamily="66" charset="0"/>
                          <a:ea typeface="Times New Roman"/>
                          <a:cs typeface="Traditional Arabic"/>
                        </a:rPr>
                        <a:t> </a:t>
                      </a:r>
                      <a:r>
                        <a:rPr lang="fr-FR" sz="1600" dirty="0">
                          <a:latin typeface="Comic Sans MS" pitchFamily="66" charset="0"/>
                          <a:ea typeface="Times New Roman"/>
                          <a:cs typeface="Traditional Arabic"/>
                        </a:rPr>
                        <a:t>(cm)</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a:latin typeface="Comic Sans MS" pitchFamily="66" charset="0"/>
                          <a:ea typeface="Times New Roman"/>
                          <a:cs typeface="Traditional Arabic"/>
                        </a:rPr>
                        <a:t>20</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a:latin typeface="Comic Sans MS" pitchFamily="66" charset="0"/>
                          <a:ea typeface="Times New Roman"/>
                          <a:cs typeface="Traditional Arabic"/>
                        </a:rPr>
                        <a:t>20</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25 - 35</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a:latin typeface="Comic Sans MS" pitchFamily="66" charset="0"/>
                          <a:ea typeface="Times New Roman"/>
                          <a:cs typeface="Traditional Arabic"/>
                        </a:rPr>
                        <a:t>10 - 15</a:t>
                      </a:r>
                      <a:endParaRPr lang="fr-BE" sz="160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600" dirty="0">
                          <a:latin typeface="Comic Sans MS" pitchFamily="66" charset="0"/>
                          <a:ea typeface="Times New Roman"/>
                          <a:cs typeface="Traditional Arabic"/>
                        </a:rPr>
                        <a:t>-</a:t>
                      </a:r>
                      <a:endParaRPr lang="fr-BE"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fr-FR" sz="1600" dirty="0">
                        <a:latin typeface="Comic Sans MS" pitchFamily="66" charset="0"/>
                        <a:ea typeface="Times New Roman"/>
                        <a:cs typeface="Traditional Arabic"/>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4" name="ZoneTexte 73"/>
          <p:cNvSpPr txBox="1"/>
          <p:nvPr/>
        </p:nvSpPr>
        <p:spPr>
          <a:xfrm>
            <a:off x="13173079" y="19645324"/>
            <a:ext cx="12030071" cy="3785652"/>
          </a:xfrm>
          <a:prstGeom prst="rect">
            <a:avLst/>
          </a:prstGeom>
          <a:noFill/>
        </p:spPr>
        <p:txBody>
          <a:bodyPr wrap="square" rtlCol="0">
            <a:spAutoFit/>
          </a:bodyPr>
          <a:lstStyle/>
          <a:p>
            <a:pPr algn="ctr"/>
            <a:r>
              <a:rPr lang="fr-BE" sz="2400" b="1" dirty="0" smtClean="0">
                <a:effectLst>
                  <a:outerShdw blurRad="38100" dist="38100" dir="2700000" algn="tl">
                    <a:srgbClr val="000000">
                      <a:alpha val="43137"/>
                    </a:srgbClr>
                  </a:outerShdw>
                </a:effectLst>
                <a:latin typeface="Comic Sans MS" pitchFamily="66" charset="0"/>
              </a:rPr>
              <a:t>4. Uses of </a:t>
            </a:r>
            <a:r>
              <a:rPr lang="fr-BE" sz="2400" b="1" dirty="0" err="1" smtClean="0">
                <a:effectLst>
                  <a:outerShdw blurRad="38100" dist="38100" dir="2700000" algn="tl">
                    <a:srgbClr val="000000">
                      <a:alpha val="43137"/>
                    </a:srgbClr>
                  </a:outerShdw>
                </a:effectLst>
                <a:latin typeface="Comic Sans MS" pitchFamily="66" charset="0"/>
              </a:rPr>
              <a:t>pearl</a:t>
            </a:r>
            <a:r>
              <a:rPr lang="fr-BE" sz="2400" b="1" dirty="0" smtClean="0">
                <a:effectLst>
                  <a:outerShdw blurRad="38100" dist="38100" dir="2700000" algn="tl">
                    <a:srgbClr val="000000">
                      <a:alpha val="43137"/>
                    </a:srgbClr>
                  </a:outerShdw>
                </a:effectLst>
                <a:latin typeface="Comic Sans MS" pitchFamily="66" charset="0"/>
              </a:rPr>
              <a:t> millet</a:t>
            </a:r>
          </a:p>
          <a:p>
            <a:pPr algn="just"/>
            <a:r>
              <a:rPr lang="en-US" sz="2400" dirty="0" smtClean="0">
                <a:latin typeface="Comic Sans MS" pitchFamily="66" charset="0"/>
              </a:rPr>
              <a:t>In western India 46% of production of pearl millet grain goes for food use, 37.5% for cattle feed, 7.7% for poultry feed, 8.8% for alcohol industry production and only a small fraction, 0.4%, is used for seed purpose. The relative share of different uses of grain by 2020 indicated that the share of cattle feed will increase to 38.6%, share of poultry feed will increase to 9.4%, alcohol industry and other non-food uses will be increased to 11.7%, while food uses will decrease to 40%. </a:t>
            </a:r>
          </a:p>
          <a:p>
            <a:pPr algn="just"/>
            <a:r>
              <a:rPr lang="en-US" sz="2400" dirty="0" smtClean="0">
                <a:latin typeface="Comic Sans MS" pitchFamily="66" charset="0"/>
              </a:rPr>
              <a:t>In Algeria  pearl millet main utilizations are animal feed and human food as 3sida,  bread and cakes.</a:t>
            </a:r>
            <a:endParaRPr lang="fr-BE" sz="2400" dirty="0"/>
          </a:p>
        </p:txBody>
      </p:sp>
      <p:sp>
        <p:nvSpPr>
          <p:cNvPr id="75" name="ZoneTexte 74"/>
          <p:cNvSpPr txBox="1"/>
          <p:nvPr/>
        </p:nvSpPr>
        <p:spPr>
          <a:xfrm>
            <a:off x="13530269" y="26146182"/>
            <a:ext cx="11358642" cy="6001643"/>
          </a:xfrm>
          <a:prstGeom prst="rect">
            <a:avLst/>
          </a:prstGeom>
          <a:noFill/>
        </p:spPr>
        <p:txBody>
          <a:bodyPr wrap="square" rtlCol="0">
            <a:spAutoFit/>
          </a:bodyPr>
          <a:lstStyle/>
          <a:p>
            <a:pPr algn="ctr"/>
            <a:r>
              <a:rPr lang="fr-BE" sz="2400" b="1" dirty="0" smtClean="0">
                <a:effectLst>
                  <a:outerShdw blurRad="38100" dist="38100" dir="2700000" algn="tl">
                    <a:srgbClr val="000000">
                      <a:alpha val="43137"/>
                    </a:srgbClr>
                  </a:outerShdw>
                </a:effectLst>
                <a:latin typeface="Comic Sans MS" pitchFamily="66" charset="0"/>
              </a:rPr>
              <a:t>5. Conclusion</a:t>
            </a:r>
          </a:p>
          <a:p>
            <a:pPr algn="ctr"/>
            <a:endParaRPr lang="fr-BE" sz="2400" b="1" dirty="0" smtClean="0">
              <a:latin typeface="Comic Sans MS" pitchFamily="66" charset="0"/>
            </a:endParaRPr>
          </a:p>
          <a:p>
            <a:pPr algn="just"/>
            <a:r>
              <a:rPr lang="en-US" sz="2400" dirty="0" smtClean="0">
                <a:latin typeface="Comic Sans MS" pitchFamily="66" charset="0"/>
              </a:rPr>
              <a:t>Due to its superior adaptation (compared to all other tropical cereals) to drought, soil salinity,, and high temperatures, not to mention its food, feed and fodder values, opportunities exist for pearl millet to make inroads in new niches in Central Asia, the Middle-East, Australia and the Americas where preliminary trials have yielded encouraging results. It has traditionally been cultivated in sprite of its nutritional and forage value.</a:t>
            </a:r>
          </a:p>
          <a:p>
            <a:pPr algn="just"/>
            <a:r>
              <a:rPr lang="en-US" sz="2400" dirty="0" smtClean="0">
                <a:latin typeface="Comic Sans MS" pitchFamily="66" charset="0"/>
              </a:rPr>
              <a:t>s</a:t>
            </a:r>
            <a:r>
              <a:rPr lang="en-US" sz="2400" dirty="0" smtClean="0"/>
              <a:t>i</a:t>
            </a:r>
            <a:r>
              <a:rPr lang="en-US" sz="2400" dirty="0" smtClean="0">
                <a:latin typeface="Comic Sans MS" pitchFamily="66" charset="0"/>
              </a:rPr>
              <a:t>gnificant researches must be done for  the  conservation of pearl millet in situ and the development of strategies  of selection in order to improve the traditional varieties (stability  and outputs) </a:t>
            </a:r>
          </a:p>
          <a:p>
            <a:pPr algn="just"/>
            <a:r>
              <a:rPr lang="en-US" sz="2400" dirty="0" smtClean="0">
                <a:latin typeface="Comic Sans MS" pitchFamily="66" charset="0"/>
              </a:rPr>
              <a:t>- to characterize the </a:t>
            </a:r>
            <a:r>
              <a:rPr lang="en-US" sz="2400" dirty="0" err="1" smtClean="0">
                <a:latin typeface="Comic Sans MS" pitchFamily="66" charset="0"/>
              </a:rPr>
              <a:t>agrobiodiversity</a:t>
            </a:r>
            <a:r>
              <a:rPr lang="en-US" sz="2400" dirty="0" smtClean="0">
                <a:latin typeface="Comic Sans MS" pitchFamily="66" charset="0"/>
              </a:rPr>
              <a:t> maintained in the </a:t>
            </a:r>
            <a:r>
              <a:rPr lang="en-US" sz="2400" dirty="0" err="1" smtClean="0">
                <a:latin typeface="Comic Sans MS" pitchFamily="66" charset="0"/>
              </a:rPr>
              <a:t>hyperarid</a:t>
            </a:r>
            <a:r>
              <a:rPr lang="en-US" sz="2400" dirty="0" smtClean="0">
                <a:latin typeface="Comic Sans MS" pitchFamily="66" charset="0"/>
              </a:rPr>
              <a:t> </a:t>
            </a:r>
            <a:r>
              <a:rPr lang="en-US" sz="2400" smtClean="0">
                <a:latin typeface="Comic Sans MS" pitchFamily="66" charset="0"/>
              </a:rPr>
              <a:t>agrosystems</a:t>
            </a:r>
            <a:r>
              <a:rPr lang="en-US" sz="2400" dirty="0" smtClean="0">
                <a:latin typeface="Comic Sans MS" pitchFamily="66" charset="0"/>
              </a:rPr>
              <a:t>  to chart genetic diversity </a:t>
            </a:r>
          </a:p>
          <a:p>
            <a:pPr algn="just">
              <a:buFontTx/>
              <a:buChar char="-"/>
            </a:pPr>
            <a:r>
              <a:rPr lang="en-US" sz="2400" dirty="0" smtClean="0">
                <a:latin typeface="Comic Sans MS" pitchFamily="66" charset="0"/>
              </a:rPr>
              <a:t>to understand its evolution according to the effect of  the social and environmental changes.</a:t>
            </a:r>
          </a:p>
          <a:p>
            <a:pPr algn="ctr"/>
            <a:r>
              <a:rPr lang="fr-FR" sz="2400" b="1" dirty="0" err="1" smtClean="0">
                <a:latin typeface="Comic Sans MS" pitchFamily="66" charset="0"/>
              </a:rPr>
              <a:t>Preservation</a:t>
            </a:r>
            <a:r>
              <a:rPr lang="fr-FR" sz="2400" b="1" dirty="0" smtClean="0">
                <a:latin typeface="Comic Sans MS" pitchFamily="66" charset="0"/>
              </a:rPr>
              <a:t> of </a:t>
            </a:r>
            <a:r>
              <a:rPr lang="fr-FR" sz="2400" b="1" dirty="0" err="1" smtClean="0">
                <a:latin typeface="Comic Sans MS" pitchFamily="66" charset="0"/>
              </a:rPr>
              <a:t>pearl</a:t>
            </a:r>
            <a:r>
              <a:rPr lang="fr-FR" sz="2400" b="1" dirty="0" smtClean="0">
                <a:latin typeface="Comic Sans MS" pitchFamily="66" charset="0"/>
              </a:rPr>
              <a:t> millet </a:t>
            </a:r>
            <a:r>
              <a:rPr lang="fr-FR" sz="2400" b="1" dirty="0" err="1" smtClean="0">
                <a:latin typeface="Comic Sans MS" pitchFamily="66" charset="0"/>
              </a:rPr>
              <a:t>biodiversity</a:t>
            </a:r>
            <a:r>
              <a:rPr lang="fr-FR" sz="2400" b="1" dirty="0" smtClean="0">
                <a:latin typeface="Comic Sans MS" pitchFamily="66" charset="0"/>
              </a:rPr>
              <a:t> = </a:t>
            </a:r>
            <a:r>
              <a:rPr lang="fr-FR" sz="2400" b="1" dirty="0" err="1" smtClean="0">
                <a:latin typeface="Comic Sans MS" pitchFamily="66" charset="0"/>
              </a:rPr>
              <a:t>food</a:t>
            </a:r>
            <a:r>
              <a:rPr lang="fr-FR" sz="2400" b="1" dirty="0" smtClean="0">
                <a:latin typeface="Comic Sans MS" pitchFamily="66" charset="0"/>
              </a:rPr>
              <a:t> </a:t>
            </a:r>
            <a:r>
              <a:rPr lang="fr-FR" sz="2400" b="1" dirty="0" err="1" smtClean="0">
                <a:latin typeface="Comic Sans MS" pitchFamily="66" charset="0"/>
              </a:rPr>
              <a:t>security</a:t>
            </a:r>
            <a:endParaRPr lang="fr-BE" sz="2400" dirty="0" smtClean="0">
              <a:latin typeface="Comic Sans MS" pitchFamily="66" charset="0"/>
            </a:endParaRPr>
          </a:p>
        </p:txBody>
      </p:sp>
      <p:sp>
        <p:nvSpPr>
          <p:cNvPr id="77" name="ZoneTexte 76"/>
          <p:cNvSpPr txBox="1"/>
          <p:nvPr/>
        </p:nvSpPr>
        <p:spPr>
          <a:xfrm>
            <a:off x="12701500" y="18288002"/>
            <a:ext cx="12501650" cy="1015663"/>
          </a:xfrm>
          <a:prstGeom prst="rect">
            <a:avLst/>
          </a:prstGeom>
          <a:noFill/>
        </p:spPr>
        <p:txBody>
          <a:bodyPr wrap="square" rtlCol="0">
            <a:spAutoFit/>
          </a:bodyPr>
          <a:lstStyle/>
          <a:p>
            <a:pPr algn="ctr"/>
            <a:r>
              <a:rPr lang="fr-FR" sz="2000" b="1" dirty="0" smtClean="0">
                <a:latin typeface="Comic Sans MS" pitchFamily="66" charset="0"/>
              </a:rPr>
              <a:t>Figure 1: photos of </a:t>
            </a:r>
            <a:r>
              <a:rPr lang="fr-FR" sz="2000" b="1" dirty="0" err="1" smtClean="0">
                <a:latin typeface="Comic Sans MS" pitchFamily="66" charset="0"/>
              </a:rPr>
              <a:t>pearl</a:t>
            </a:r>
            <a:r>
              <a:rPr lang="fr-FR" sz="2000" b="1" dirty="0" smtClean="0">
                <a:latin typeface="Comic Sans MS" pitchFamily="66" charset="0"/>
              </a:rPr>
              <a:t> millet </a:t>
            </a:r>
            <a:r>
              <a:rPr lang="fr-FR" sz="2000" b="1" dirty="0" err="1" smtClean="0">
                <a:latin typeface="Comic Sans MS" pitchFamily="66" charset="0"/>
              </a:rPr>
              <a:t>landraces</a:t>
            </a:r>
            <a:r>
              <a:rPr lang="fr-FR" sz="2000" b="1" dirty="0" smtClean="0">
                <a:latin typeface="Comic Sans MS" pitchFamily="66" charset="0"/>
              </a:rPr>
              <a:t> </a:t>
            </a:r>
            <a:r>
              <a:rPr lang="fr-FR" sz="2000" b="1" dirty="0" err="1" smtClean="0">
                <a:latin typeface="Comic Sans MS" pitchFamily="66" charset="0"/>
              </a:rPr>
              <a:t>domesticated</a:t>
            </a:r>
            <a:r>
              <a:rPr lang="fr-FR" sz="2000" b="1" dirty="0" smtClean="0">
                <a:latin typeface="Comic Sans MS" pitchFamily="66" charset="0"/>
              </a:rPr>
              <a:t> cultivars</a:t>
            </a:r>
          </a:p>
          <a:p>
            <a:pPr algn="ctr"/>
            <a:r>
              <a:rPr lang="fr-FR" sz="2000" dirty="0" smtClean="0">
                <a:latin typeface="Comic Sans MS" pitchFamily="66" charset="0"/>
              </a:rPr>
              <a:t>A </a:t>
            </a:r>
            <a:r>
              <a:rPr lang="fr-FR" sz="2000" dirty="0" err="1" smtClean="0">
                <a:latin typeface="Comic Sans MS" pitchFamily="66" charset="0"/>
              </a:rPr>
              <a:t>domesticated</a:t>
            </a:r>
            <a:r>
              <a:rPr lang="fr-FR" sz="2000" dirty="0" smtClean="0">
                <a:latin typeface="Comic Sans MS" pitchFamily="66" charset="0"/>
              </a:rPr>
              <a:t> in </a:t>
            </a:r>
            <a:r>
              <a:rPr lang="fr-BE" sz="2000" dirty="0" smtClean="0">
                <a:latin typeface="Comic Sans MS" pitchFamily="66" charset="0"/>
              </a:rPr>
              <a:t> Tidikelt </a:t>
            </a:r>
            <a:r>
              <a:rPr lang="fr-BE" sz="2000" dirty="0" err="1" smtClean="0">
                <a:latin typeface="Comic Sans MS" pitchFamily="66" charset="0"/>
              </a:rPr>
              <a:t>fromEssoudane</a:t>
            </a:r>
            <a:r>
              <a:rPr lang="fr-BE" sz="2000" dirty="0" smtClean="0">
                <a:latin typeface="Comic Sans MS" pitchFamily="66" charset="0"/>
              </a:rPr>
              <a:t>.  B:  </a:t>
            </a:r>
            <a:r>
              <a:rPr lang="fr-BE" sz="2000" dirty="0" err="1" smtClean="0">
                <a:latin typeface="Comic Sans MS" pitchFamily="66" charset="0"/>
              </a:rPr>
              <a:t>domisticated</a:t>
            </a:r>
            <a:r>
              <a:rPr lang="fr-BE" sz="2000" dirty="0" smtClean="0">
                <a:latin typeface="Comic Sans MS" pitchFamily="66" charset="0"/>
              </a:rPr>
              <a:t> in Ahaggar </a:t>
            </a:r>
            <a:r>
              <a:rPr lang="fr-BE" sz="2000" dirty="0" err="1" smtClean="0">
                <a:latin typeface="Comic Sans MS" pitchFamily="66" charset="0"/>
              </a:rPr>
              <a:t>from</a:t>
            </a:r>
            <a:r>
              <a:rPr lang="fr-BE" sz="2000" dirty="0" smtClean="0">
                <a:latin typeface="Comic Sans MS" pitchFamily="66" charset="0"/>
              </a:rPr>
              <a:t> Tidikelt</a:t>
            </a:r>
            <a:r>
              <a:rPr lang="fr-FR" sz="2000" dirty="0" smtClean="0">
                <a:latin typeface="Comic Sans MS" pitchFamily="66" charset="0"/>
              </a:rPr>
              <a:t>l  (long </a:t>
            </a:r>
            <a:r>
              <a:rPr lang="fr-FR" sz="2000" dirty="0" err="1" smtClean="0">
                <a:latin typeface="Comic Sans MS" pitchFamily="66" charset="0"/>
              </a:rPr>
              <a:t>seteae</a:t>
            </a:r>
            <a:r>
              <a:rPr lang="fr-FR" sz="2000" dirty="0" smtClean="0">
                <a:latin typeface="Comic Sans MS" pitchFamily="66" charset="0"/>
              </a:rPr>
              <a:t>). </a:t>
            </a:r>
          </a:p>
          <a:p>
            <a:pPr algn="ctr"/>
            <a:r>
              <a:rPr lang="fr-FR" sz="2000" dirty="0" smtClean="0">
                <a:latin typeface="Comic Sans MS" pitchFamily="66" charset="0"/>
              </a:rPr>
              <a:t>C :  </a:t>
            </a:r>
            <a:r>
              <a:rPr lang="fr-FR" sz="2000" dirty="0" err="1" smtClean="0">
                <a:latin typeface="Comic Sans MS" pitchFamily="66" charset="0"/>
              </a:rPr>
              <a:t>domesticated</a:t>
            </a:r>
            <a:r>
              <a:rPr lang="fr-FR" sz="2000" dirty="0" smtClean="0">
                <a:latin typeface="Comic Sans MS" pitchFamily="66" charset="0"/>
              </a:rPr>
              <a:t> in Ahaggar </a:t>
            </a:r>
            <a:r>
              <a:rPr lang="fr-FR" sz="2000" dirty="0" err="1" smtClean="0">
                <a:latin typeface="Comic Sans MS" pitchFamily="66" charset="0"/>
              </a:rPr>
              <a:t>from</a:t>
            </a:r>
            <a:r>
              <a:rPr lang="fr-FR" sz="2000" dirty="0" smtClean="0">
                <a:latin typeface="Comic Sans MS" pitchFamily="66" charset="0"/>
              </a:rPr>
              <a:t> </a:t>
            </a:r>
            <a:r>
              <a:rPr lang="fr-FR" sz="2000" dirty="0" err="1" smtClean="0">
                <a:latin typeface="Comic Sans MS" pitchFamily="66" charset="0"/>
              </a:rPr>
              <a:t>Essoudane</a:t>
            </a:r>
            <a:r>
              <a:rPr lang="fr-FR" sz="2000" dirty="0" smtClean="0">
                <a:latin typeface="Comic Sans MS" pitchFamily="66" charset="0"/>
              </a:rPr>
              <a:t>(long </a:t>
            </a:r>
            <a:r>
              <a:rPr lang="fr-FR" sz="2000" dirty="0" err="1" smtClean="0">
                <a:latin typeface="Comic Sans MS" pitchFamily="66" charset="0"/>
              </a:rPr>
              <a:t>ear</a:t>
            </a:r>
            <a:r>
              <a:rPr lang="fr-FR" sz="2000" dirty="0" smtClean="0">
                <a:latin typeface="Comic Sans MS" pitchFamily="66" charset="0"/>
              </a:rPr>
              <a:t>)</a:t>
            </a:r>
            <a:endParaRPr lang="fr-BE" sz="2000" dirty="0"/>
          </a:p>
        </p:txBody>
      </p:sp>
      <p:pic>
        <p:nvPicPr>
          <p:cNvPr id="78" name="Image 77" descr="C:\Users\Nadia\Desktop\المغربي\DSC01499.JPG"/>
          <p:cNvPicPr/>
          <p:nvPr/>
        </p:nvPicPr>
        <p:blipFill>
          <a:blip r:embed="rId18" cstate="print"/>
          <a:srcRect/>
          <a:stretch>
            <a:fillRect/>
          </a:stretch>
        </p:blipFill>
        <p:spPr bwMode="auto">
          <a:xfrm>
            <a:off x="18173739" y="16073424"/>
            <a:ext cx="2071702" cy="2143140"/>
          </a:xfrm>
          <a:prstGeom prst="rect">
            <a:avLst/>
          </a:prstGeom>
          <a:noFill/>
          <a:ln w="9525">
            <a:noFill/>
            <a:miter lim="800000"/>
            <a:headEnd/>
            <a:tailEnd/>
          </a:ln>
        </p:spPr>
      </p:pic>
      <p:pic>
        <p:nvPicPr>
          <p:cNvPr id="79" name="Image 78" descr="DSC01551"/>
          <p:cNvPicPr/>
          <p:nvPr/>
        </p:nvPicPr>
        <p:blipFill>
          <a:blip r:embed="rId19" cstate="print"/>
          <a:srcRect/>
          <a:stretch>
            <a:fillRect/>
          </a:stretch>
        </p:blipFill>
        <p:spPr bwMode="auto">
          <a:xfrm>
            <a:off x="21959953" y="16216300"/>
            <a:ext cx="2000264" cy="1928826"/>
          </a:xfrm>
          <a:prstGeom prst="rect">
            <a:avLst/>
          </a:prstGeom>
          <a:noFill/>
          <a:ln w="9525">
            <a:noFill/>
            <a:miter lim="800000"/>
            <a:headEnd/>
            <a:tailEnd/>
          </a:ln>
        </p:spPr>
      </p:pic>
      <p:pic>
        <p:nvPicPr>
          <p:cNvPr id="80" name="Image 79" descr="image-4"/>
          <p:cNvPicPr/>
          <p:nvPr/>
        </p:nvPicPr>
        <p:blipFill>
          <a:blip r:embed="rId20" cstate="print"/>
          <a:srcRect/>
          <a:stretch>
            <a:fillRect/>
          </a:stretch>
        </p:blipFill>
        <p:spPr bwMode="auto">
          <a:xfrm>
            <a:off x="14030335" y="16073424"/>
            <a:ext cx="2133340" cy="2071702"/>
          </a:xfrm>
          <a:prstGeom prst="rect">
            <a:avLst/>
          </a:prstGeom>
          <a:noFill/>
          <a:ln w="9525">
            <a:noFill/>
            <a:miter lim="800000"/>
            <a:headEnd/>
            <a:tailEnd/>
          </a:ln>
        </p:spPr>
      </p:pic>
      <p:sp>
        <p:nvSpPr>
          <p:cNvPr id="81" name="ZoneTexte 80"/>
          <p:cNvSpPr txBox="1"/>
          <p:nvPr/>
        </p:nvSpPr>
        <p:spPr>
          <a:xfrm>
            <a:off x="15601971" y="17573622"/>
            <a:ext cx="357190" cy="400110"/>
          </a:xfrm>
          <a:prstGeom prst="rect">
            <a:avLst/>
          </a:prstGeom>
          <a:solidFill>
            <a:schemeClr val="bg1"/>
          </a:solidFill>
        </p:spPr>
        <p:txBody>
          <a:bodyPr wrap="square" rtlCol="0">
            <a:spAutoFit/>
          </a:bodyPr>
          <a:lstStyle/>
          <a:p>
            <a:r>
              <a:rPr lang="fr-BE" sz="2000" b="1" dirty="0" smtClean="0"/>
              <a:t>A</a:t>
            </a:r>
            <a:endParaRPr lang="fr-BE" sz="2000" b="1" dirty="0"/>
          </a:p>
        </p:txBody>
      </p:sp>
      <p:sp>
        <p:nvSpPr>
          <p:cNvPr id="82" name="ZoneTexte 81"/>
          <p:cNvSpPr txBox="1"/>
          <p:nvPr/>
        </p:nvSpPr>
        <p:spPr>
          <a:xfrm>
            <a:off x="23460151" y="17645060"/>
            <a:ext cx="357190" cy="400110"/>
          </a:xfrm>
          <a:prstGeom prst="rect">
            <a:avLst/>
          </a:prstGeom>
          <a:solidFill>
            <a:schemeClr val="bg1"/>
          </a:solidFill>
        </p:spPr>
        <p:txBody>
          <a:bodyPr wrap="square" rtlCol="0">
            <a:spAutoFit/>
          </a:bodyPr>
          <a:lstStyle/>
          <a:p>
            <a:r>
              <a:rPr lang="fr-BE" sz="2000" b="1" dirty="0" smtClean="0"/>
              <a:t>C</a:t>
            </a:r>
            <a:endParaRPr lang="fr-BE" sz="2000" b="1" dirty="0"/>
          </a:p>
        </p:txBody>
      </p:sp>
      <p:sp>
        <p:nvSpPr>
          <p:cNvPr id="83" name="ZoneTexte 82"/>
          <p:cNvSpPr txBox="1"/>
          <p:nvPr/>
        </p:nvSpPr>
        <p:spPr>
          <a:xfrm>
            <a:off x="19602499" y="17716498"/>
            <a:ext cx="357190" cy="400110"/>
          </a:xfrm>
          <a:prstGeom prst="rect">
            <a:avLst/>
          </a:prstGeom>
          <a:solidFill>
            <a:schemeClr val="bg1"/>
          </a:solidFill>
        </p:spPr>
        <p:txBody>
          <a:bodyPr wrap="square" rtlCol="0">
            <a:spAutoFit/>
          </a:bodyPr>
          <a:lstStyle/>
          <a:p>
            <a:r>
              <a:rPr lang="fr-BE" sz="2000" b="1" dirty="0" smtClean="0"/>
              <a:t>B</a:t>
            </a:r>
            <a:endParaRPr lang="fr-BE" sz="2000" b="1" dirty="0"/>
          </a:p>
        </p:txBody>
      </p:sp>
      <p:sp>
        <p:nvSpPr>
          <p:cNvPr id="84" name="ZoneTexte 83"/>
          <p:cNvSpPr txBox="1"/>
          <p:nvPr/>
        </p:nvSpPr>
        <p:spPr>
          <a:xfrm>
            <a:off x="14030335" y="25074612"/>
            <a:ext cx="10072757" cy="400110"/>
          </a:xfrm>
          <a:prstGeom prst="rect">
            <a:avLst/>
          </a:prstGeom>
          <a:noFill/>
        </p:spPr>
        <p:txBody>
          <a:bodyPr wrap="square" rtlCol="0">
            <a:spAutoFit/>
          </a:bodyPr>
          <a:lstStyle/>
          <a:p>
            <a:pPr algn="ctr"/>
            <a:r>
              <a:rPr lang="fr-BE" sz="2000" b="1" dirty="0" smtClean="0">
                <a:latin typeface="Comic Sans MS" pitchFamily="66" charset="0"/>
              </a:rPr>
              <a:t>Figure 2: </a:t>
            </a:r>
            <a:r>
              <a:rPr lang="fr-BE" sz="2000" b="1" dirty="0" err="1" smtClean="0">
                <a:latin typeface="Comic Sans MS" pitchFamily="66" charset="0"/>
              </a:rPr>
              <a:t>Some</a:t>
            </a:r>
            <a:r>
              <a:rPr lang="fr-BE" sz="2000" b="1" dirty="0" smtClean="0">
                <a:latin typeface="Comic Sans MS" pitchFamily="66" charset="0"/>
              </a:rPr>
              <a:t> </a:t>
            </a:r>
            <a:r>
              <a:rPr lang="fr-BE" sz="2000" b="1" dirty="0" err="1" smtClean="0">
                <a:latin typeface="Comic Sans MS" pitchFamily="66" charset="0"/>
              </a:rPr>
              <a:t>culanary</a:t>
            </a:r>
            <a:r>
              <a:rPr lang="fr-BE" sz="2000" b="1" dirty="0" smtClean="0">
                <a:latin typeface="Comic Sans MS" pitchFamily="66" charset="0"/>
              </a:rPr>
              <a:t> </a:t>
            </a:r>
            <a:r>
              <a:rPr lang="fr-BE" sz="2000" b="1" dirty="0" err="1" smtClean="0">
                <a:latin typeface="Comic Sans MS" pitchFamily="66" charset="0"/>
              </a:rPr>
              <a:t>preparations</a:t>
            </a:r>
            <a:r>
              <a:rPr lang="fr-BE" sz="2000" b="1" dirty="0" smtClean="0">
                <a:latin typeface="Comic Sans MS" pitchFamily="66" charset="0"/>
              </a:rPr>
              <a:t> </a:t>
            </a:r>
            <a:r>
              <a:rPr lang="fr-BE" sz="2000" b="1" dirty="0" err="1" smtClean="0">
                <a:latin typeface="Comic Sans MS" pitchFamily="66" charset="0"/>
              </a:rPr>
              <a:t>using</a:t>
            </a:r>
            <a:r>
              <a:rPr lang="fr-BE" sz="2000" b="1" dirty="0" smtClean="0">
                <a:latin typeface="Comic Sans MS" pitchFamily="66" charset="0"/>
              </a:rPr>
              <a:t> </a:t>
            </a:r>
            <a:r>
              <a:rPr lang="fr-BE" sz="2000" b="1" dirty="0" err="1" smtClean="0">
                <a:latin typeface="Comic Sans MS" pitchFamily="66" charset="0"/>
              </a:rPr>
              <a:t>pearl</a:t>
            </a:r>
            <a:r>
              <a:rPr lang="fr-BE" sz="2000" b="1" dirty="0" smtClean="0">
                <a:latin typeface="Comic Sans MS" pitchFamily="66" charset="0"/>
              </a:rPr>
              <a:t> millet </a:t>
            </a:r>
            <a:r>
              <a:rPr lang="fr-BE" sz="2000" b="1" dirty="0" err="1" smtClean="0">
                <a:latin typeface="Comic Sans MS" pitchFamily="66" charset="0"/>
              </a:rPr>
              <a:t>seeds</a:t>
            </a:r>
            <a:endParaRPr lang="fr-BE" sz="2000" b="1"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3297</TotalTime>
  <Words>864</Words>
  <Application>Microsoft Office PowerPoint</Application>
  <PresentationFormat>Personnalisé</PresentationFormat>
  <Paragraphs>174</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Boudries, Nadia</dc:creator>
  <cp:lastModifiedBy>Boudries, Nadia</cp:lastModifiedBy>
  <cp:revision>201</cp:revision>
  <dcterms:created xsi:type="dcterms:W3CDTF">2010-10-21T13:51:35Z</dcterms:created>
  <dcterms:modified xsi:type="dcterms:W3CDTF">2014-05-17T10:23:59Z</dcterms:modified>
</cp:coreProperties>
</file>