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8" r:id="rId2"/>
    <p:sldId id="266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8" r:id="rId12"/>
    <p:sldId id="277" r:id="rId13"/>
    <p:sldId id="273" r:id="rId14"/>
    <p:sldId id="275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1"/>
    <a:srgbClr val="003300"/>
    <a:srgbClr val="990000"/>
    <a:srgbClr val="00474F"/>
    <a:srgbClr val="004749"/>
    <a:srgbClr val="3333FF"/>
    <a:srgbClr val="0000C0"/>
    <a:srgbClr val="00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76" autoAdjust="0"/>
  </p:normalViewPr>
  <p:slideViewPr>
    <p:cSldViewPr>
      <p:cViewPr varScale="1">
        <p:scale>
          <a:sx n="90" d="100"/>
          <a:sy n="90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6T08:55:56.620" idx="1">
    <p:pos x="-441" y="48"/>
    <p:text>1/ TITLE SLIDE
- Take time to think about a very attractive title.
- Keep it short and simple :Maximum 2 lines
- Don't forget you co-authors
2/ MAIN SLIDE
- Duplicate this slide CTRL+D as much as needed
- Always use the template
- Do not use other text sizes or text colours unless really needed.
- Avoid creating additional text frames.
- Best practice is to use a few lines of bulleted text and add one or two graphics/pictures to illustrate
4/Never...
- Overwrite any background logo or text
- Deform your graphics/logos or pictures
5/ FINAL SLIDE
- Thank audience and partners (funding agency,...)
- Invite to Liege, to an upocming event or conference, promote research or education in Liege
5/ Extra :
You can use the vertical banner to place a texture referring to your subject.
You can also use this space to add the name of the congress, place of presentation and dates.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5/09/2014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Superimpose</a:t>
            </a:r>
            <a:r>
              <a:rPr lang="fr-BE" dirty="0" smtClean="0"/>
              <a:t> </a:t>
            </a:r>
            <a:r>
              <a:rPr lang="fr-BE" dirty="0" err="1" smtClean="0"/>
              <a:t>Australia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534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55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55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55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55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55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BE" sz="4400" b="1" i="0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5"/>
            <a:ext cx="8064896" cy="49685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C00000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 i="1">
                <a:solidFill>
                  <a:schemeClr val="accent4"/>
                </a:solidFill>
              </a:defRPr>
            </a:lvl4pPr>
            <a:lvl5pPr>
              <a:defRPr sz="140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6" title="SOUS_TITRE"/>
          <p:cNvSpPr>
            <a:spLocks noGrp="1"/>
          </p:cNvSpPr>
          <p:nvPr>
            <p:ph sz="quarter" idx="13" hasCustomPrompt="1"/>
          </p:nvPr>
        </p:nvSpPr>
        <p:spPr>
          <a:xfrm>
            <a:off x="827584" y="908720"/>
            <a:ext cx="8064896" cy="576064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r">
              <a:defRPr lang="fr-FR" sz="2800" i="1" kern="12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12465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</p:spPr>
        <p:txBody>
          <a:bodyPr anchor="ctr" anchorCtr="1"/>
          <a:lstStyle>
            <a:lvl1pPr algn="ctr">
              <a:defRPr lang="en-US" sz="4400" b="1" i="1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Eric P\Dropbox\GeMMe-Commun\Templates\ULg_GeMMe_300_tran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46" y="472383"/>
            <a:ext cx="2591850" cy="9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ric P\Documents\U_ULg\ULg_Communication\logo_coul_texte_cadre_300_trans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820921" cy="1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698" y="6525010"/>
            <a:ext cx="339335" cy="232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6C3FA5-BCF1-4293-BDB2-C23140B060F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pied de page 5"/>
          <p:cNvSpPr txBox="1">
            <a:spLocks/>
          </p:cNvSpPr>
          <p:nvPr/>
        </p:nvSpPr>
        <p:spPr>
          <a:xfrm>
            <a:off x="1835696" y="6520117"/>
            <a:ext cx="7056783" cy="230761"/>
          </a:xfrm>
          <a:prstGeom prst="rect">
            <a:avLst/>
          </a:prstGeom>
          <a:noFill/>
          <a:ln w="3175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Université de Liège</a:t>
            </a:r>
            <a:r>
              <a:rPr lang="fr-BE" dirty="0" smtClean="0"/>
              <a:t> </a:t>
            </a:r>
            <a:r>
              <a:rPr lang="fr-BE" baseline="0" dirty="0" smtClean="0"/>
              <a:t> - </a:t>
            </a:r>
            <a:r>
              <a:rPr lang="fr-BE" i="1" dirty="0" err="1" smtClean="0">
                <a:latin typeface="Trebuchet MS" pitchFamily="34" charset="0"/>
              </a:rPr>
              <a:t>GeMMe</a:t>
            </a:r>
            <a:r>
              <a:rPr lang="fr-BE" dirty="0" smtClean="0"/>
              <a:t> -</a:t>
            </a:r>
            <a:r>
              <a:rPr lang="fr-BE" i="1" dirty="0" smtClean="0"/>
              <a:t> Génie Minéral, Matériaux &amp; Environnement</a:t>
            </a:r>
            <a:endParaRPr lang="fr-BE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259632" y="1340768"/>
            <a:ext cx="7632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967394" y="6465642"/>
            <a:ext cx="141110" cy="347734"/>
            <a:chOff x="1043608" y="2492895"/>
            <a:chExt cx="800100" cy="1971675"/>
          </a:xfrm>
        </p:grpSpPr>
        <p:sp>
          <p:nvSpPr>
            <p:cNvPr id="13" name="Triangle isocèle 12"/>
            <p:cNvSpPr/>
            <p:nvPr/>
          </p:nvSpPr>
          <p:spPr>
            <a:xfrm rot="5400000">
              <a:off x="457820" y="3078683"/>
              <a:ext cx="1666875" cy="4953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610220" y="3231083"/>
              <a:ext cx="1666875" cy="495300"/>
            </a:xfrm>
            <a:prstGeom prst="triangle">
              <a:avLst/>
            </a:prstGeom>
            <a:solidFill>
              <a:srgbClr val="0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762620" y="3383483"/>
              <a:ext cx="1666875" cy="495300"/>
            </a:xfrm>
            <a:prstGeom prst="triangle">
              <a:avLst/>
            </a:prstGeom>
            <a:solidFill>
              <a:srgbClr val="00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71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Eric P\Dropbox\GeMMe-Commun\Templates\ULg_GeMMe_300_tra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6457618"/>
            <a:ext cx="948688" cy="3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5"/>
        </a:buClr>
        <a:buSzTx/>
        <a:buFont typeface="Arial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urier New" pitchFamily="49" charset="0"/>
        <a:buChar char="o"/>
        <a:tabLst/>
        <a:defRPr lang="fr-BE" sz="16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Is Geometallurgy </a:t>
            </a: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Teachable?</a:t>
            </a:r>
            <a: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A challenge for </a:t>
            </a:r>
            <a:r>
              <a:rPr lang="en-US" sz="320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EM</a:t>
            </a:r>
            <a:r>
              <a:rPr lang="en-US" sz="32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erald</a:t>
            </a:r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91680" y="5445224"/>
            <a:ext cx="6912853" cy="1205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400" i="1" dirty="0" err="1" smtClean="0">
                <a:solidFill>
                  <a:schemeClr val="accent5"/>
                </a:solidFill>
              </a:rPr>
              <a:t>Eric</a:t>
            </a:r>
            <a:r>
              <a:rPr lang="fr-BE" sz="2400" i="1" dirty="0" smtClean="0">
                <a:solidFill>
                  <a:schemeClr val="accent5"/>
                </a:solidFill>
              </a:rPr>
              <a:t> Pirard</a:t>
            </a:r>
          </a:p>
        </p:txBody>
      </p:sp>
    </p:spTree>
    <p:extLst>
      <p:ext uri="{BB962C8B-B14F-4D97-AF65-F5344CB8AC3E}">
        <p14:creationId xmlns:p14="http://schemas.microsoft.com/office/powerpoint/2010/main" val="245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trips (Yr 1)</a:t>
            </a:r>
            <a:endParaRPr lang="en-US" dirty="0"/>
          </a:p>
          <a:p>
            <a:pPr lvl="1"/>
            <a:r>
              <a:rPr lang="en-US" dirty="0" smtClean="0"/>
              <a:t>SIBELCO (BE)</a:t>
            </a:r>
            <a:endParaRPr lang="en-US" dirty="0"/>
          </a:p>
          <a:p>
            <a:pPr lvl="1"/>
            <a:r>
              <a:rPr lang="en-US" dirty="0"/>
              <a:t>LHOIST (BE)</a:t>
            </a:r>
            <a:endParaRPr lang="en-US" dirty="0"/>
          </a:p>
          <a:p>
            <a:pPr lvl="1"/>
            <a:r>
              <a:rPr lang="en-US" dirty="0"/>
              <a:t>KGHM </a:t>
            </a:r>
            <a:r>
              <a:rPr lang="en-US" dirty="0" smtClean="0"/>
              <a:t>(PO)</a:t>
            </a:r>
            <a:endParaRPr lang="en-US" dirty="0" smtClean="0"/>
          </a:p>
          <a:p>
            <a:pPr lvl="1"/>
            <a:r>
              <a:rPr lang="en-US" dirty="0"/>
              <a:t>IMERYS </a:t>
            </a:r>
            <a:r>
              <a:rPr lang="en-US" dirty="0" smtClean="0"/>
              <a:t>(FR)</a:t>
            </a:r>
            <a:endParaRPr lang="en-US" dirty="0" smtClean="0"/>
          </a:p>
          <a:p>
            <a:pPr lvl="1"/>
            <a:r>
              <a:rPr lang="en-US" dirty="0"/>
              <a:t>UMICORE (BE)</a:t>
            </a:r>
            <a:endParaRPr lang="en-US" dirty="0" smtClean="0"/>
          </a:p>
          <a:p>
            <a:pPr lvl="1"/>
            <a:r>
              <a:rPr lang="en-US" dirty="0" smtClean="0"/>
              <a:t>Environmental Remediation </a:t>
            </a:r>
            <a:r>
              <a:rPr lang="en-US" dirty="0"/>
              <a:t>Project </a:t>
            </a:r>
            <a:r>
              <a:rPr lang="en-US" dirty="0" smtClean="0"/>
              <a:t>(FR)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Seminars </a:t>
            </a:r>
            <a:r>
              <a:rPr lang="en-US" dirty="0" smtClean="0"/>
              <a:t>(Yr 1)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and Safety </a:t>
            </a:r>
            <a:r>
              <a:rPr lang="en-US" dirty="0" smtClean="0"/>
              <a:t>issues </a:t>
            </a:r>
            <a:r>
              <a:rPr lang="en-US" dirty="0"/>
              <a:t>at industrial </a:t>
            </a:r>
            <a:r>
              <a:rPr lang="en-US" dirty="0" smtClean="0"/>
              <a:t>operations (Imerys)</a:t>
            </a:r>
            <a:endParaRPr lang="en-US" dirty="0"/>
          </a:p>
          <a:p>
            <a:pPr lvl="1"/>
            <a:r>
              <a:rPr lang="en-US" dirty="0" smtClean="0"/>
              <a:t>Corporate </a:t>
            </a:r>
            <a:r>
              <a:rPr lang="en-US" dirty="0"/>
              <a:t>Social </a:t>
            </a:r>
            <a:r>
              <a:rPr lang="en-US" dirty="0" smtClean="0"/>
              <a:t>Responsibility</a:t>
            </a:r>
            <a:r>
              <a:rPr lang="en-US" dirty="0"/>
              <a:t> </a:t>
            </a:r>
            <a:r>
              <a:rPr lang="en-US" dirty="0" smtClean="0"/>
              <a:t>(Umicore)</a:t>
            </a:r>
            <a:endParaRPr lang="en-US" dirty="0"/>
          </a:p>
          <a:p>
            <a:pPr lvl="1"/>
            <a:r>
              <a:rPr lang="en-US" dirty="0" smtClean="0"/>
              <a:t>Bankable </a:t>
            </a:r>
            <a:r>
              <a:rPr lang="en-US" dirty="0"/>
              <a:t>Feasibility Study, theory and practical </a:t>
            </a:r>
            <a:r>
              <a:rPr lang="en-US" dirty="0" smtClean="0"/>
              <a:t>exercise (Technip)</a:t>
            </a:r>
            <a:endParaRPr lang="en-US" dirty="0"/>
          </a:p>
          <a:p>
            <a:pPr lvl="1"/>
            <a:r>
              <a:rPr lang="en-US" dirty="0" smtClean="0"/>
              <a:t>Junior Mining – Financing exploration (SearchGold)</a:t>
            </a:r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to financial modelling of a mine </a:t>
            </a:r>
            <a:r>
              <a:rPr lang="en-US" dirty="0" smtClean="0"/>
              <a:t>operation (Aurubis)</a:t>
            </a:r>
            <a:endParaRPr lang="en-US" dirty="0"/>
          </a:p>
          <a:p>
            <a:pPr lvl="1"/>
            <a:r>
              <a:rPr lang="en-US" dirty="0" smtClean="0"/>
              <a:t>Legislative </a:t>
            </a:r>
            <a:r>
              <a:rPr lang="en-US" dirty="0"/>
              <a:t>aspects of a mining </a:t>
            </a:r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/>
              <a:t>curriculum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28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month internship</a:t>
            </a:r>
          </a:p>
          <a:p>
            <a:pPr lvl="1"/>
            <a:r>
              <a:rPr lang="en-US" dirty="0" smtClean="0"/>
              <a:t>Get a grip of industrial reality</a:t>
            </a:r>
          </a:p>
          <a:p>
            <a:pPr lvl="1"/>
            <a:r>
              <a:rPr lang="en-US" dirty="0" smtClean="0"/>
              <a:t>Learn to know a mining operation</a:t>
            </a:r>
          </a:p>
          <a:p>
            <a:pPr lvl="1"/>
            <a:r>
              <a:rPr lang="en-US" dirty="0" smtClean="0"/>
              <a:t>Collect data for own research</a:t>
            </a:r>
          </a:p>
          <a:p>
            <a:endParaRPr lang="en-US" dirty="0"/>
          </a:p>
          <a:p>
            <a:r>
              <a:rPr lang="en-US" dirty="0" smtClean="0"/>
              <a:t>Master thesis</a:t>
            </a:r>
          </a:p>
          <a:p>
            <a:pPr lvl="1"/>
            <a:r>
              <a:rPr lang="en-US" dirty="0" smtClean="0"/>
              <a:t>Collect and analyze data</a:t>
            </a:r>
          </a:p>
          <a:p>
            <a:pPr lvl="1"/>
            <a:r>
              <a:rPr lang="en-US" dirty="0" smtClean="0"/>
              <a:t>Relate data to optimisation of mining / mineral processing</a:t>
            </a:r>
          </a:p>
          <a:p>
            <a:pPr lvl="1"/>
            <a:r>
              <a:rPr lang="en-US" dirty="0" smtClean="0"/>
              <a:t>Synthesize and write a report</a:t>
            </a:r>
          </a:p>
          <a:p>
            <a:pPr lvl="1"/>
            <a:r>
              <a:rPr lang="en-US" dirty="0" smtClean="0"/>
              <a:t>Defend project orally (committee with 2 acad + industry)</a:t>
            </a:r>
          </a:p>
          <a:p>
            <a:pPr lvl="2"/>
            <a:r>
              <a:rPr lang="en-US" dirty="0" smtClean="0"/>
              <a:t>Lhoist (crushing + lime kiln)</a:t>
            </a:r>
          </a:p>
          <a:p>
            <a:pPr lvl="2"/>
            <a:r>
              <a:rPr lang="en-US" dirty="0" smtClean="0"/>
              <a:t>Eramet (quantitative mineralogy in Mn)</a:t>
            </a:r>
          </a:p>
          <a:p>
            <a:pPr lvl="2"/>
            <a:r>
              <a:rPr lang="en-US" dirty="0" smtClean="0"/>
              <a:t>GeoInnova (geometallurgical modelling)</a:t>
            </a:r>
          </a:p>
          <a:p>
            <a:pPr lvl="2"/>
            <a:r>
              <a:rPr lang="en-US" dirty="0" smtClean="0"/>
              <a:t>ArcelorMittal (geometallurgy iron ore)</a:t>
            </a:r>
          </a:p>
          <a:p>
            <a:pPr lvl="2"/>
            <a:r>
              <a:rPr lang="en-US" dirty="0" smtClean="0"/>
              <a:t>CMI (texture + lime kiln)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/>
              <a:t>curriculum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3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Skills</a:t>
            </a:r>
          </a:p>
          <a:p>
            <a:pPr lvl="1"/>
            <a:r>
              <a:rPr lang="en-US" dirty="0"/>
              <a:t>Full English</a:t>
            </a:r>
          </a:p>
          <a:p>
            <a:pPr lvl="1"/>
            <a:r>
              <a:rPr lang="en-US" dirty="0" smtClean="0"/>
              <a:t>Multiculturality </a:t>
            </a:r>
            <a:r>
              <a:rPr lang="en-US" dirty="0" smtClean="0"/>
              <a:t>awareness</a:t>
            </a:r>
          </a:p>
          <a:p>
            <a:pPr lvl="2"/>
            <a:r>
              <a:rPr lang="en-US" dirty="0" smtClean="0"/>
              <a:t>Mobility throughout Europe</a:t>
            </a:r>
            <a:endParaRPr lang="en-US" dirty="0"/>
          </a:p>
          <a:p>
            <a:pPr lvl="1"/>
            <a:r>
              <a:rPr lang="en-US" dirty="0"/>
              <a:t>Enhance </a:t>
            </a:r>
            <a:r>
              <a:rPr lang="en-US" dirty="0" smtClean="0"/>
              <a:t>intercultural networking </a:t>
            </a:r>
            <a:r>
              <a:rPr lang="en-US" dirty="0"/>
              <a:t>and foster team </a:t>
            </a:r>
            <a:r>
              <a:rPr lang="en-US" dirty="0" smtClean="0"/>
              <a:t>spirit</a:t>
            </a:r>
          </a:p>
          <a:p>
            <a:pPr lvl="2"/>
            <a:r>
              <a:rPr lang="en-US" dirty="0" smtClean="0"/>
              <a:t>Living together for 2 years</a:t>
            </a:r>
          </a:p>
          <a:p>
            <a:pPr lvl="2"/>
            <a:r>
              <a:rPr lang="en-US" dirty="0" smtClean="0"/>
              <a:t>Cultural diversity of group</a:t>
            </a:r>
          </a:p>
          <a:p>
            <a:pPr lvl="2"/>
            <a:r>
              <a:rPr lang="en-US" dirty="0" smtClean="0"/>
              <a:t>Lab and research projects in group</a:t>
            </a:r>
          </a:p>
          <a:p>
            <a:pPr lvl="1"/>
            <a:r>
              <a:rPr lang="en-US" dirty="0" smtClean="0"/>
              <a:t>Scientific communication</a:t>
            </a:r>
          </a:p>
          <a:p>
            <a:pPr lvl="2"/>
            <a:r>
              <a:rPr lang="en-US" dirty="0" smtClean="0"/>
              <a:t>Oral presentations (PPT)</a:t>
            </a:r>
          </a:p>
          <a:p>
            <a:pPr lvl="2"/>
            <a:r>
              <a:rPr lang="en-US" dirty="0" smtClean="0"/>
              <a:t>Poster presentations</a:t>
            </a:r>
          </a:p>
          <a:p>
            <a:pPr lvl="2"/>
            <a:r>
              <a:rPr lang="en-US" dirty="0" smtClean="0"/>
              <a:t>Written reports</a:t>
            </a:r>
          </a:p>
          <a:p>
            <a:pPr lvl="1"/>
            <a:r>
              <a:rPr lang="en-US" dirty="0" smtClean="0"/>
              <a:t>Documentary research</a:t>
            </a:r>
          </a:p>
          <a:p>
            <a:pPr lvl="2"/>
            <a:r>
              <a:rPr lang="en-US" dirty="0" smtClean="0"/>
              <a:t>Searching databases</a:t>
            </a:r>
          </a:p>
          <a:p>
            <a:pPr lvl="2"/>
            <a:r>
              <a:rPr lang="en-US" dirty="0" smtClean="0"/>
              <a:t>Bibliography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/>
              <a:t>curriculum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fr-BE" dirty="0"/>
              <a:t>A </a:t>
            </a:r>
            <a:r>
              <a:rPr lang="fr-BE" dirty="0" err="1"/>
              <a:t>Strategic</a:t>
            </a:r>
            <a:r>
              <a:rPr lang="fr-BE" dirty="0"/>
              <a:t> </a:t>
            </a:r>
            <a:r>
              <a:rPr lang="fr-BE" dirty="0" err="1"/>
              <a:t>Advisory</a:t>
            </a:r>
            <a:r>
              <a:rPr lang="fr-BE" dirty="0"/>
              <a:t> </a:t>
            </a:r>
            <a:r>
              <a:rPr lang="fr-BE" dirty="0" err="1"/>
              <a:t>Board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IMG_58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6"/>
          <a:stretch>
            <a:fillRect/>
          </a:stretch>
        </p:blipFill>
        <p:spPr bwMode="auto">
          <a:xfrm>
            <a:off x="6654316" y="3789040"/>
            <a:ext cx="2195736" cy="2195736"/>
          </a:xfrm>
          <a:prstGeom prst="ellipse">
            <a:avLst/>
          </a:prstGeom>
          <a:noFill/>
          <a:ln w="12700" algn="in">
            <a:solidFill>
              <a:srgbClr val="6EA8A8"/>
            </a:solidFill>
            <a:round/>
            <a:headEnd/>
            <a:tailEnd/>
          </a:ln>
          <a:effectLst>
            <a:outerShdw dist="205175" dir="1308085" algn="ctr" rotWithShape="0">
              <a:srgbClr val="07363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</p:pic>
      <p:pic>
        <p:nvPicPr>
          <p:cNvPr id="5" name="Picture 2" descr="IMGP4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6756"/>
          <a:stretch>
            <a:fillRect/>
          </a:stretch>
        </p:blipFill>
        <p:spPr bwMode="auto">
          <a:xfrm>
            <a:off x="5220072" y="4772327"/>
            <a:ext cx="1584176" cy="1584176"/>
          </a:xfrm>
          <a:prstGeom prst="ellipse">
            <a:avLst/>
          </a:prstGeom>
          <a:noFill/>
          <a:ln w="12700" algn="in">
            <a:solidFill>
              <a:srgbClr val="6EA8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</a:t>
            </a:r>
            <a:r>
              <a:rPr lang="en-US" dirty="0"/>
              <a:t>partners</a:t>
            </a:r>
          </a:p>
          <a:p>
            <a:pPr lvl="1"/>
            <a:r>
              <a:rPr lang="en-US" dirty="0"/>
              <a:t>Mission to </a:t>
            </a:r>
          </a:p>
          <a:p>
            <a:pPr lvl="2"/>
            <a:r>
              <a:rPr lang="en-US" dirty="0"/>
              <a:t>Advise on the structure and content of the courses </a:t>
            </a:r>
          </a:p>
          <a:p>
            <a:pPr lvl="2"/>
            <a:r>
              <a:rPr lang="en-GB" dirty="0" smtClean="0"/>
              <a:t>Suggesting </a:t>
            </a:r>
            <a:r>
              <a:rPr lang="en-GB" dirty="0"/>
              <a:t>future developments and </a:t>
            </a:r>
            <a:r>
              <a:rPr lang="en-GB" dirty="0" smtClean="0"/>
              <a:t>orientations</a:t>
            </a:r>
            <a:endParaRPr lang="fr-BE" sz="2400" dirty="0"/>
          </a:p>
          <a:p>
            <a:pPr lvl="2"/>
            <a:r>
              <a:rPr lang="en-GB" dirty="0"/>
              <a:t>Participating to the evaluation</a:t>
            </a:r>
            <a:endParaRPr lang="fr-BE" sz="2400" dirty="0"/>
          </a:p>
          <a:p>
            <a:pPr lvl="2"/>
            <a:r>
              <a:rPr lang="en-GB" dirty="0"/>
              <a:t>Offering internships for preparing master theses</a:t>
            </a:r>
            <a:endParaRPr lang="fr-BE" sz="2400" dirty="0"/>
          </a:p>
          <a:p>
            <a:pPr lvl="2"/>
            <a:r>
              <a:rPr lang="en-GB" dirty="0"/>
              <a:t>Offering industrial visits and case study analyses</a:t>
            </a:r>
            <a:endParaRPr lang="fr-BE" sz="2400" dirty="0"/>
          </a:p>
          <a:p>
            <a:pPr lvl="2"/>
            <a:r>
              <a:rPr lang="en-GB" dirty="0"/>
              <a:t>Sponsoring specific activities :</a:t>
            </a:r>
          </a:p>
          <a:p>
            <a:pPr lvl="3"/>
            <a:r>
              <a:rPr lang="en-GB" dirty="0"/>
              <a:t>International workshops and seminars; Invited speakers;</a:t>
            </a:r>
            <a:endParaRPr lang="fr-BE" sz="2000" dirty="0"/>
          </a:p>
          <a:p>
            <a:pPr lvl="1"/>
            <a:endParaRPr lang="fr-BE" dirty="0"/>
          </a:p>
          <a:p>
            <a:pPr lvl="2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fr-BE" dirty="0"/>
              <a:t>An international network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partners</a:t>
            </a:r>
          </a:p>
          <a:p>
            <a:pPr lvl="1"/>
            <a:r>
              <a:rPr lang="en-GB" dirty="0"/>
              <a:t>Strong visibility of the EMerald Master degree.</a:t>
            </a:r>
          </a:p>
          <a:p>
            <a:endParaRPr lang="en-GB" dirty="0" smtClean="0"/>
          </a:p>
          <a:p>
            <a:r>
              <a:rPr lang="en-GB" dirty="0" smtClean="0"/>
              <a:t>Cooperation </a:t>
            </a:r>
            <a:r>
              <a:rPr lang="en-GB" dirty="0"/>
              <a:t>in terms of research networks, PhD programs, </a:t>
            </a:r>
            <a:r>
              <a:rPr lang="en-GB" dirty="0" smtClean="0"/>
              <a:t>visiting professors,…</a:t>
            </a:r>
            <a:endParaRPr lang="en-GB" dirty="0"/>
          </a:p>
          <a:p>
            <a:pPr lvl="1"/>
            <a:r>
              <a:rPr lang="en-GB" dirty="0"/>
              <a:t>UCT - Capetown (ZA)</a:t>
            </a:r>
          </a:p>
          <a:p>
            <a:pPr lvl="1"/>
            <a:r>
              <a:rPr lang="en-GB" dirty="0"/>
              <a:t>UQ - Brisbane (AU)</a:t>
            </a:r>
          </a:p>
          <a:p>
            <a:pPr lvl="1"/>
            <a:r>
              <a:rPr lang="en-GB" dirty="0"/>
              <a:t>MISIS - Moscow (RU)</a:t>
            </a:r>
          </a:p>
          <a:p>
            <a:pPr lvl="1"/>
            <a:r>
              <a:rPr lang="en-GB" dirty="0"/>
              <a:t>UChile - Santiago (CL)</a:t>
            </a:r>
          </a:p>
          <a:p>
            <a:pPr lvl="1"/>
            <a:r>
              <a:rPr lang="en-GB" dirty="0"/>
              <a:t>UFMG - Belo Horizonte (BR)</a:t>
            </a:r>
          </a:p>
          <a:p>
            <a:pPr lvl="1"/>
            <a:r>
              <a:rPr lang="en-GB" dirty="0"/>
              <a:t>Hacettepe Univ - Ankara (TR)</a:t>
            </a:r>
          </a:p>
          <a:p>
            <a:pPr lvl="1"/>
            <a:r>
              <a:rPr lang="en-GB" dirty="0"/>
              <a:t>Univ Oulu (FI)</a:t>
            </a:r>
          </a:p>
          <a:p>
            <a:pPr lvl="1"/>
            <a:r>
              <a:rPr lang="en-GB" dirty="0"/>
              <a:t>East Kazakhstan TU (KZ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e 3"/>
          <p:cNvGrpSpPr/>
          <p:nvPr/>
        </p:nvGrpSpPr>
        <p:grpSpPr>
          <a:xfrm>
            <a:off x="5616646" y="3193238"/>
            <a:ext cx="3013586" cy="3960440"/>
            <a:chOff x="5792261" y="2788413"/>
            <a:chExt cx="2583677" cy="3461425"/>
          </a:xfrm>
        </p:grpSpPr>
        <p:pic>
          <p:nvPicPr>
            <p:cNvPr id="6" name="Picture 2" descr="http://www.anamor.fr/images/carteMond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9" r="11430"/>
            <a:stretch/>
          </p:blipFill>
          <p:spPr bwMode="auto">
            <a:xfrm>
              <a:off x="5792261" y="2788413"/>
              <a:ext cx="2583677" cy="2520280"/>
            </a:xfrm>
            <a:prstGeom prst="ellipse">
              <a:avLst/>
            </a:prstGeom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c 6"/>
            <p:cNvSpPr/>
            <p:nvPr/>
          </p:nvSpPr>
          <p:spPr>
            <a:xfrm rot="14863740">
              <a:off x="6417877" y="3192780"/>
              <a:ext cx="1409640" cy="1903091"/>
            </a:xfrm>
            <a:prstGeom prst="arc">
              <a:avLst>
                <a:gd name="adj1" fmla="val 16200000"/>
                <a:gd name="adj2" fmla="val 1728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Arc 7"/>
            <p:cNvSpPr/>
            <p:nvPr/>
          </p:nvSpPr>
          <p:spPr>
            <a:xfrm>
              <a:off x="6553596" y="3481086"/>
              <a:ext cx="610692" cy="26198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Arc 8"/>
            <p:cNvSpPr/>
            <p:nvPr/>
          </p:nvSpPr>
          <p:spPr>
            <a:xfrm rot="14863740">
              <a:off x="6376796" y="3017554"/>
              <a:ext cx="1434598" cy="2303328"/>
            </a:xfrm>
            <a:prstGeom prst="arc">
              <a:avLst>
                <a:gd name="adj1" fmla="val 16200000"/>
                <a:gd name="adj2" fmla="val 1728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Arc 9"/>
            <p:cNvSpPr/>
            <p:nvPr/>
          </p:nvSpPr>
          <p:spPr>
            <a:xfrm rot="572893">
              <a:off x="6365585" y="3466186"/>
              <a:ext cx="687060" cy="191970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Arc 10"/>
            <p:cNvSpPr/>
            <p:nvPr/>
          </p:nvSpPr>
          <p:spPr>
            <a:xfrm rot="16200000">
              <a:off x="6730996" y="3327668"/>
              <a:ext cx="592955" cy="25865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Arc 11"/>
            <p:cNvSpPr/>
            <p:nvPr/>
          </p:nvSpPr>
          <p:spPr>
            <a:xfrm rot="19983358">
              <a:off x="6891798" y="3321774"/>
              <a:ext cx="1322442" cy="292806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Arc 12"/>
            <p:cNvSpPr/>
            <p:nvPr/>
          </p:nvSpPr>
          <p:spPr>
            <a:xfrm rot="18796172">
              <a:off x="6745278" y="3424010"/>
              <a:ext cx="558768" cy="27720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Arc 13"/>
            <p:cNvSpPr/>
            <p:nvPr/>
          </p:nvSpPr>
          <p:spPr>
            <a:xfrm rot="20858992">
              <a:off x="6438921" y="3451479"/>
              <a:ext cx="1061835" cy="33803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42762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err="1" smtClean="0">
                <a:solidFill>
                  <a:schemeClr val="accent1"/>
                </a:solidFill>
              </a:rPr>
              <a:t>Thank</a:t>
            </a:r>
            <a:r>
              <a:rPr lang="fr-BE" dirty="0" smtClean="0">
                <a:solidFill>
                  <a:schemeClr val="accent1"/>
                </a:solidFill>
              </a:rPr>
              <a:t> You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C:\Users\Eric P\Documents\S_Sections\S_Ir Geol\IR_GEOL International\EM Georesources\Communication\Emerald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92514"/>
            <a:ext cx="29051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72200" y="6093296"/>
            <a:ext cx="2562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chemeClr val="accent1"/>
                </a:solidFill>
              </a:rPr>
              <a:t>www.em-georesources.eu</a:t>
            </a:r>
            <a:endParaRPr lang="fr-BE" sz="1400" i="1" dirty="0">
              <a:solidFill>
                <a:schemeClr val="accent1"/>
              </a:solidFill>
            </a:endParaRPr>
          </a:p>
        </p:txBody>
      </p:sp>
      <p:pic>
        <p:nvPicPr>
          <p:cNvPr id="10" name="Picture 2" descr="C:\Users\Eric P\Desktop\EMerald\IMGP43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14058"/>
          <a:stretch/>
        </p:blipFill>
        <p:spPr bwMode="auto">
          <a:xfrm>
            <a:off x="1835696" y="1628800"/>
            <a:ext cx="6241533" cy="39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4782658" y="4134559"/>
            <a:ext cx="4253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21000 students</a:t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dirty="0" smtClean="0">
                <a:solidFill>
                  <a:schemeClr val="accent5"/>
                </a:solidFill>
              </a:rPr>
              <a:t>2000 PhD students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500 professors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The largest </a:t>
            </a:r>
            <a:r>
              <a:rPr lang="en-US" sz="1400" dirty="0">
                <a:solidFill>
                  <a:schemeClr val="accent5"/>
                </a:solidFill>
              </a:rPr>
              <a:t>network of spin-off companies in </a:t>
            </a:r>
            <a:r>
              <a:rPr lang="en-US" sz="1400" dirty="0" smtClean="0">
                <a:solidFill>
                  <a:schemeClr val="accent5"/>
                </a:solidFill>
              </a:rPr>
              <a:t>Belgium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fr-BE" sz="140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University</a:t>
            </a:r>
            <a:r>
              <a:rPr lang="fr-BE" dirty="0" smtClean="0"/>
              <a:t> of Liège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 lvl="2"/>
            <a:endParaRPr lang="fr-BE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/>
              <a:t>A </a:t>
            </a:r>
            <a:r>
              <a:rPr lang="fr-BE" dirty="0" err="1"/>
              <a:t>heart</a:t>
            </a:r>
            <a:r>
              <a:rPr lang="fr-BE" dirty="0"/>
              <a:t> </a:t>
            </a:r>
            <a:r>
              <a:rPr lang="fr-BE" dirty="0" err="1"/>
              <a:t>beating</a:t>
            </a:r>
            <a:r>
              <a:rPr lang="fr-BE" dirty="0"/>
              <a:t> for </a:t>
            </a:r>
            <a:r>
              <a:rPr lang="fr-BE" dirty="0" smtClean="0"/>
              <a:t>Europe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>
                <a:solidFill>
                  <a:schemeClr val="accent5"/>
                </a:solidFill>
              </a:rPr>
              <a:pPr/>
              <a:t>2</a:t>
            </a:fld>
            <a:endParaRPr lang="fr-BE" dirty="0">
              <a:solidFill>
                <a:schemeClr val="accent5"/>
              </a:solidFill>
            </a:endParaRPr>
          </a:p>
        </p:txBody>
      </p:sp>
      <p:pic>
        <p:nvPicPr>
          <p:cNvPr id="17" name="Picture 13" descr="logo_coul_texte_blason_cadre_3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5601"/>
            <a:ext cx="1584176" cy="11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zone n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8" y="1916832"/>
            <a:ext cx="2820422" cy="1876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mphis et 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28933"/>
            <a:ext cx="2688292" cy="2017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1187624" y="2348880"/>
            <a:ext cx="3690144" cy="4068248"/>
            <a:chOff x="1187624" y="2348880"/>
            <a:chExt cx="3690144" cy="4068248"/>
          </a:xfrm>
        </p:grpSpPr>
        <p:pic>
          <p:nvPicPr>
            <p:cNvPr id="15" name="Picture 13" descr="europe-ma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48880"/>
              <a:ext cx="3690144" cy="406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lipse 13"/>
            <p:cNvSpPr/>
            <p:nvPr/>
          </p:nvSpPr>
          <p:spPr>
            <a:xfrm>
              <a:off x="2468528" y="4645516"/>
              <a:ext cx="93836" cy="93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116108" y="4293096"/>
              <a:ext cx="798676" cy="7986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7198460" y="2012608"/>
            <a:ext cx="192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Liège - A millenary city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Less </a:t>
            </a:r>
            <a:r>
              <a:rPr lang="en-US" sz="1400" dirty="0">
                <a:solidFill>
                  <a:schemeClr val="accent5"/>
                </a:solidFill>
              </a:rPr>
              <a:t>than </a:t>
            </a:r>
            <a:r>
              <a:rPr lang="en-US" sz="1400" dirty="0" smtClean="0">
                <a:solidFill>
                  <a:schemeClr val="accent5"/>
                </a:solidFill>
              </a:rPr>
              <a:t>300km from:</a:t>
            </a:r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London, Frankfurt,</a:t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dirty="0" smtClean="0">
                <a:solidFill>
                  <a:schemeClr val="accent5"/>
                </a:solidFill>
              </a:rPr>
              <a:t>Paris, Amsterdam,...</a:t>
            </a:r>
          </a:p>
          <a:p>
            <a:endParaRPr lang="en-US" sz="1400" dirty="0" smtClean="0">
              <a:solidFill>
                <a:schemeClr val="accent5"/>
              </a:solidFill>
            </a:endParaRPr>
          </a:p>
          <a:p>
            <a:r>
              <a:rPr lang="en-US" sz="1400" dirty="0" smtClean="0">
                <a:solidFill>
                  <a:schemeClr val="accent5"/>
                </a:solidFill>
              </a:rPr>
              <a:t>Cradle of mining &amp;</a:t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dirty="0" smtClean="0">
                <a:solidFill>
                  <a:schemeClr val="accent5"/>
                </a:solidFill>
              </a:rPr>
              <a:t>metallurgy in Europe</a:t>
            </a:r>
          </a:p>
        </p:txBody>
      </p:sp>
    </p:spTree>
    <p:extLst>
      <p:ext uri="{BB962C8B-B14F-4D97-AF65-F5344CB8AC3E}">
        <p14:creationId xmlns:p14="http://schemas.microsoft.com/office/powerpoint/2010/main" val="35066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PROGNOSTIC perspective</a:t>
            </a:r>
          </a:p>
          <a:p>
            <a:pPr lvl="1"/>
            <a:r>
              <a:rPr lang="es-PE" dirty="0" err="1" smtClean="0"/>
              <a:t>Deposit</a:t>
            </a:r>
            <a:endParaRPr lang="es-PE" dirty="0"/>
          </a:p>
          <a:p>
            <a:pPr lvl="3"/>
            <a:r>
              <a:rPr lang="es-PE" b="1" dirty="0"/>
              <a:t>Regional</a:t>
            </a:r>
            <a:r>
              <a:rPr lang="es-PE" dirty="0"/>
              <a:t> </a:t>
            </a:r>
            <a:r>
              <a:rPr lang="es-PE" dirty="0" err="1"/>
              <a:t>Variability</a:t>
            </a:r>
            <a:r>
              <a:rPr lang="es-PE" dirty="0"/>
              <a:t>,…</a:t>
            </a:r>
          </a:p>
          <a:p>
            <a:pPr lvl="3"/>
            <a:r>
              <a:rPr lang="es-PE" dirty="0" err="1"/>
              <a:t>Zonation</a:t>
            </a:r>
            <a:r>
              <a:rPr lang="es-PE" dirty="0"/>
              <a:t>, </a:t>
            </a:r>
            <a:r>
              <a:rPr lang="es-PE" dirty="0" err="1"/>
              <a:t>stratification</a:t>
            </a:r>
            <a:r>
              <a:rPr lang="es-PE" dirty="0"/>
              <a:t>,…</a:t>
            </a:r>
          </a:p>
          <a:p>
            <a:pPr lvl="3"/>
            <a:r>
              <a:rPr lang="es-PE" dirty="0" err="1"/>
              <a:t>Faults</a:t>
            </a:r>
            <a:r>
              <a:rPr lang="es-PE" dirty="0"/>
              <a:t>, </a:t>
            </a:r>
            <a:r>
              <a:rPr lang="es-PE" b="1" dirty="0" err="1"/>
              <a:t>Geomechanical</a:t>
            </a:r>
            <a:r>
              <a:rPr lang="es-PE" dirty="0"/>
              <a:t> </a:t>
            </a:r>
            <a:r>
              <a:rPr lang="es-PE" dirty="0" err="1"/>
              <a:t>testing</a:t>
            </a:r>
            <a:r>
              <a:rPr lang="es-PE" dirty="0"/>
              <a:t>,…</a:t>
            </a:r>
          </a:p>
          <a:p>
            <a:pPr lvl="1"/>
            <a:r>
              <a:rPr lang="es-PE" dirty="0"/>
              <a:t>Rock/Ore</a:t>
            </a:r>
          </a:p>
          <a:p>
            <a:pPr lvl="3"/>
            <a:r>
              <a:rPr lang="es-PE" b="1" dirty="0"/>
              <a:t>Local</a:t>
            </a:r>
            <a:r>
              <a:rPr lang="es-PE" dirty="0"/>
              <a:t> </a:t>
            </a:r>
            <a:r>
              <a:rPr lang="es-PE" dirty="0" err="1"/>
              <a:t>Variability</a:t>
            </a:r>
            <a:r>
              <a:rPr lang="es-PE" dirty="0"/>
              <a:t>,…</a:t>
            </a:r>
          </a:p>
          <a:p>
            <a:pPr lvl="3"/>
            <a:r>
              <a:rPr lang="es-PE" dirty="0"/>
              <a:t>Grade </a:t>
            </a:r>
            <a:r>
              <a:rPr lang="es-PE" u="sng" dirty="0"/>
              <a:t>and</a:t>
            </a:r>
            <a:r>
              <a:rPr lang="es-PE" dirty="0"/>
              <a:t> </a:t>
            </a:r>
            <a:r>
              <a:rPr lang="es-PE" dirty="0" err="1"/>
              <a:t>Mineralogy</a:t>
            </a:r>
            <a:r>
              <a:rPr lang="es-PE" dirty="0"/>
              <a:t> </a:t>
            </a:r>
          </a:p>
          <a:p>
            <a:pPr lvl="3"/>
            <a:r>
              <a:rPr lang="es-PE" dirty="0" err="1"/>
              <a:t>Pores</a:t>
            </a:r>
            <a:r>
              <a:rPr lang="es-PE" dirty="0"/>
              <a:t>, Fractures, </a:t>
            </a:r>
            <a:br>
              <a:rPr lang="es-PE" dirty="0"/>
            </a:br>
            <a:r>
              <a:rPr lang="es-PE" dirty="0" err="1"/>
              <a:t>Grain</a:t>
            </a:r>
            <a:r>
              <a:rPr lang="es-PE" dirty="0"/>
              <a:t> </a:t>
            </a:r>
            <a:r>
              <a:rPr lang="es-PE" dirty="0" err="1"/>
              <a:t>size</a:t>
            </a:r>
            <a:r>
              <a:rPr lang="es-PE" dirty="0"/>
              <a:t>, </a:t>
            </a:r>
            <a:r>
              <a:rPr lang="es-PE" dirty="0" err="1"/>
              <a:t>shape</a:t>
            </a:r>
            <a:r>
              <a:rPr lang="es-PE" dirty="0"/>
              <a:t>, </a:t>
            </a:r>
            <a:r>
              <a:rPr lang="es-PE" dirty="0" err="1"/>
              <a:t>arrangements</a:t>
            </a:r>
            <a:r>
              <a:rPr lang="es-PE" dirty="0"/>
              <a:t>, …</a:t>
            </a:r>
          </a:p>
          <a:p>
            <a:pPr lvl="3"/>
            <a:r>
              <a:rPr lang="es-PE" b="1" dirty="0" err="1"/>
              <a:t>Mineralurgical</a:t>
            </a:r>
            <a:r>
              <a:rPr lang="es-PE" dirty="0"/>
              <a:t> </a:t>
            </a:r>
            <a:r>
              <a:rPr lang="es-PE" dirty="0" err="1"/>
              <a:t>testing</a:t>
            </a:r>
            <a:r>
              <a:rPr lang="es-PE" dirty="0"/>
              <a:t>,…</a:t>
            </a:r>
          </a:p>
          <a:p>
            <a:pPr lvl="1"/>
            <a:r>
              <a:rPr lang="es-PE" dirty="0" err="1"/>
              <a:t>Particulate</a:t>
            </a:r>
            <a:r>
              <a:rPr lang="es-PE" dirty="0"/>
              <a:t> </a:t>
            </a:r>
            <a:r>
              <a:rPr lang="es-PE" dirty="0" err="1"/>
              <a:t>system</a:t>
            </a:r>
            <a:endParaRPr lang="es-PE" dirty="0"/>
          </a:p>
          <a:p>
            <a:pPr lvl="3"/>
            <a:r>
              <a:rPr lang="es-PE" b="1" dirty="0" err="1"/>
              <a:t>Interparticle</a:t>
            </a:r>
            <a:r>
              <a:rPr lang="es-PE" dirty="0"/>
              <a:t> </a:t>
            </a:r>
            <a:r>
              <a:rPr lang="es-PE" dirty="0" err="1"/>
              <a:t>variability</a:t>
            </a:r>
            <a:r>
              <a:rPr lang="es-PE" dirty="0"/>
              <a:t> (</a:t>
            </a:r>
            <a:r>
              <a:rPr lang="es-PE" dirty="0" err="1"/>
              <a:t>Liberation</a:t>
            </a:r>
            <a:r>
              <a:rPr lang="es-PE" dirty="0"/>
              <a:t>)</a:t>
            </a:r>
          </a:p>
          <a:p>
            <a:pPr lvl="3"/>
            <a:r>
              <a:rPr lang="es-PE" dirty="0" err="1"/>
              <a:t>Microchemical</a:t>
            </a:r>
            <a:r>
              <a:rPr lang="es-PE" dirty="0"/>
              <a:t> </a:t>
            </a:r>
            <a:r>
              <a:rPr lang="es-PE" dirty="0" err="1"/>
              <a:t>probing</a:t>
            </a:r>
            <a:r>
              <a:rPr lang="es-PE" dirty="0" smtClean="0"/>
              <a:t>,…</a:t>
            </a:r>
            <a:endParaRPr lang="en-GB" dirty="0"/>
          </a:p>
          <a:p>
            <a:pPr lvl="1">
              <a:buClrTx/>
            </a:pP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Science and dialogue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5373216"/>
            <a:ext cx="6656260" cy="67197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700" tIns="12700" rIns="12700" bIns="12700">
            <a:spAutoFit/>
          </a:bodyPr>
          <a:lstStyle/>
          <a:p>
            <a:r>
              <a:rPr lang="fr-BE" sz="1400" i="1" dirty="0"/>
              <a:t>A </a:t>
            </a:r>
            <a:r>
              <a:rPr lang="fr-BE" sz="1400" i="1" dirty="0" err="1"/>
              <a:t>geometallurgist</a:t>
            </a:r>
            <a:r>
              <a:rPr lang="fr-BE" sz="1400" i="1" dirty="0"/>
              <a:t> </a:t>
            </a:r>
            <a:r>
              <a:rPr lang="fr-BE" sz="1400" i="1" dirty="0" err="1" smtClean="0"/>
              <a:t>gathers</a:t>
            </a:r>
            <a:r>
              <a:rPr lang="fr-BE" sz="1400" i="1" dirty="0" smtClean="0"/>
              <a:t> quantitative data as input to </a:t>
            </a:r>
            <a:r>
              <a:rPr lang="fr-BE" sz="1400" i="1" dirty="0" err="1" smtClean="0"/>
              <a:t>models</a:t>
            </a:r>
            <a:r>
              <a:rPr lang="fr-BE" sz="1400" i="1" dirty="0" smtClean="0"/>
              <a:t> for </a:t>
            </a:r>
            <a:r>
              <a:rPr lang="fr-BE" sz="1400" i="1" dirty="0" err="1" smtClean="0"/>
              <a:t>predicting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behaviour</a:t>
            </a:r>
            <a:r>
              <a:rPr lang="fr-BE" sz="1400" i="1" dirty="0" smtClean="0"/>
              <a:t> in </a:t>
            </a:r>
            <a:r>
              <a:rPr lang="fr-BE" sz="1400" i="1" dirty="0" err="1" smtClean="0"/>
              <a:t>several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industrial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processes</a:t>
            </a:r>
            <a:r>
              <a:rPr lang="fr-BE" sz="1400" i="1" dirty="0" smtClean="0"/>
              <a:t> (</a:t>
            </a:r>
            <a:r>
              <a:rPr lang="fr-BE" sz="1400" i="1" dirty="0" err="1" smtClean="0"/>
              <a:t>blasting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grinding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leaching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flotation</a:t>
            </a:r>
            <a:r>
              <a:rPr lang="fr-BE" sz="1400" i="1" dirty="0" smtClean="0"/>
              <a:t>;…)</a:t>
            </a:r>
          </a:p>
          <a:p>
            <a:r>
              <a:rPr lang="fr-BE" sz="1400" i="1" dirty="0" smtClean="0"/>
              <a:t>He </a:t>
            </a:r>
            <a:r>
              <a:rPr lang="fr-BE" sz="1400" i="1" dirty="0" err="1" smtClean="0"/>
              <a:t>considers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both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valuable</a:t>
            </a:r>
            <a:r>
              <a:rPr lang="fr-BE" sz="1400" i="1" dirty="0" smtClean="0"/>
              <a:t>, </a:t>
            </a:r>
            <a:r>
              <a:rPr lang="fr-BE" sz="1400" i="1" dirty="0" err="1" smtClean="0"/>
              <a:t>deleterious</a:t>
            </a:r>
            <a:r>
              <a:rPr lang="fr-BE" sz="1400" i="1" dirty="0" smtClean="0"/>
              <a:t> and gangue-</a:t>
            </a:r>
            <a:r>
              <a:rPr lang="fr-BE" sz="1400" i="1" dirty="0" err="1" smtClean="0"/>
              <a:t>forming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minerals</a:t>
            </a:r>
            <a:endParaRPr lang="fr-BE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6043684" y="5710435"/>
            <a:ext cx="2592288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1100" i="1" dirty="0" smtClean="0">
                <a:solidFill>
                  <a:srgbClr val="C00000"/>
                </a:solidFill>
              </a:rPr>
              <a:t>Sampling, Geostatistics and Stereology: </a:t>
            </a:r>
          </a:p>
          <a:p>
            <a:pPr lvl="1"/>
            <a:r>
              <a:rPr lang="en-US" sz="1100" i="1" dirty="0" smtClean="0">
                <a:solidFill>
                  <a:srgbClr val="C00000"/>
                </a:solidFill>
              </a:rPr>
              <a:t>3D </a:t>
            </a:r>
            <a:r>
              <a:rPr lang="en-US" sz="1100" i="1" dirty="0">
                <a:solidFill>
                  <a:srgbClr val="C00000"/>
                </a:solidFill>
              </a:rPr>
              <a:t>from cores</a:t>
            </a:r>
          </a:p>
          <a:p>
            <a:pPr lvl="1"/>
            <a:r>
              <a:rPr lang="en-US" sz="1100" i="1" dirty="0">
                <a:solidFill>
                  <a:srgbClr val="C00000"/>
                </a:solidFill>
              </a:rPr>
              <a:t>3D from sections</a:t>
            </a:r>
          </a:p>
          <a:p>
            <a:pPr lvl="1"/>
            <a:r>
              <a:rPr lang="en-US" sz="1100" i="1" dirty="0">
                <a:solidFill>
                  <a:srgbClr val="C00000"/>
                </a:solidFill>
              </a:rPr>
              <a:t>3D from tomography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782" y="1308312"/>
            <a:ext cx="282821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ierres_4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/>
        </p:blipFill>
        <p:spPr bwMode="auto">
          <a:xfrm>
            <a:off x="6607803" y="2774306"/>
            <a:ext cx="2244176" cy="14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2" descr="IMGP48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6678656" y="4266122"/>
            <a:ext cx="2102470" cy="1395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Bridging the gap between geology and engineering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Science and dialogue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691680" y="2467538"/>
            <a:ext cx="12241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GEOLOGY</a:t>
            </a:r>
            <a:endParaRPr lang="en-GB" dirty="0"/>
          </a:p>
        </p:txBody>
      </p:sp>
      <p:grpSp>
        <p:nvGrpSpPr>
          <p:cNvPr id="16" name="Groupe 15"/>
          <p:cNvGrpSpPr/>
          <p:nvPr/>
        </p:nvGrpSpPr>
        <p:grpSpPr>
          <a:xfrm>
            <a:off x="4680012" y="1675450"/>
            <a:ext cx="3960440" cy="1161420"/>
            <a:chOff x="4067944" y="1844824"/>
            <a:chExt cx="3960440" cy="1161420"/>
          </a:xfrm>
        </p:grpSpPr>
        <p:sp>
          <p:nvSpPr>
            <p:cNvPr id="12" name="ZoneTexte 11"/>
            <p:cNvSpPr txBox="1"/>
            <p:nvPr/>
          </p:nvSpPr>
          <p:spPr>
            <a:xfrm>
              <a:off x="4067944" y="2636912"/>
              <a:ext cx="1584176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ENGINEERING</a:t>
              </a:r>
              <a:endParaRPr lang="en-GB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64088" y="2369592"/>
              <a:ext cx="1008112" cy="307777"/>
            </a:xfrm>
            <a:prstGeom prst="rect">
              <a:avLst/>
            </a:prstGeom>
            <a:solidFill>
              <a:srgbClr val="99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MINING</a:t>
              </a:r>
              <a:endParaRPr lang="en-GB" sz="14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940152" y="2102272"/>
              <a:ext cx="1440160" cy="307777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METALLURGICAL</a:t>
              </a:r>
              <a:endParaRPr lang="en-GB" sz="14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020272" y="1844824"/>
              <a:ext cx="1008112" cy="30777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CHEMICAL</a:t>
              </a:r>
              <a:endParaRPr lang="en-GB" sz="1400" dirty="0"/>
            </a:p>
          </p:txBody>
        </p:sp>
      </p:grp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7576"/>
              </p:ext>
            </p:extLst>
          </p:nvPr>
        </p:nvGraphicFramePr>
        <p:xfrm>
          <a:off x="1511188" y="3573016"/>
          <a:ext cx="6096000" cy="265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Geology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Engineering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Inductive reasoning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Deductive reasoning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Diagnostic / Observation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Prognostic / Modelling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Understanding Nature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Serving societal needs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Using technologies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Developing technologies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Qualitative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Quantitative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Familiar with variability, heterogeneity, large time and space scales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Accuracy, precision, statistics,</a:t>
                      </a:r>
                      <a:endParaRPr lang="en-GB" sz="14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 limits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Economic constraints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7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Liège 1900</a:t>
            </a:r>
            <a:endParaRPr lang="en-GB" dirty="0" smtClean="0"/>
          </a:p>
          <a:p>
            <a:pPr lvl="1"/>
            <a:r>
              <a:rPr lang="en-GB" dirty="0" smtClean="0"/>
              <a:t>Improve (create ?) dialogue between geologists and mining engineers</a:t>
            </a:r>
          </a:p>
          <a:p>
            <a:pPr lvl="1"/>
            <a:r>
              <a:rPr lang="en-GB" dirty="0" smtClean="0"/>
              <a:t>New degree in Engineering</a:t>
            </a:r>
          </a:p>
          <a:p>
            <a:pPr lvl="2"/>
            <a:r>
              <a:rPr lang="en-GB" dirty="0" smtClean="0"/>
              <a:t>Followed by Nancy 1908,…</a:t>
            </a:r>
            <a:endParaRPr lang="en-GB" dirty="0"/>
          </a:p>
          <a:p>
            <a:r>
              <a:rPr lang="en-GB" dirty="0" smtClean="0"/>
              <a:t>Liège, Nancy 2000</a:t>
            </a:r>
            <a:endParaRPr lang="en-GB" dirty="0" smtClean="0"/>
          </a:p>
          <a:p>
            <a:pPr lvl="2"/>
            <a:r>
              <a:rPr lang="en-GB" dirty="0" smtClean="0"/>
              <a:t>“He is not an engineer nor a geologist…”</a:t>
            </a:r>
          </a:p>
          <a:p>
            <a:pPr lvl="2"/>
            <a:r>
              <a:rPr lang="en-GB" dirty="0" smtClean="0"/>
              <a:t>Trend to focus solely on </a:t>
            </a:r>
            <a:r>
              <a:rPr lang="en-GB" b="1" dirty="0" smtClean="0"/>
              <a:t>environment / hydrogeology</a:t>
            </a:r>
          </a:p>
          <a:p>
            <a:pPr lvl="2"/>
            <a:r>
              <a:rPr lang="en-GB" b="1" dirty="0" smtClean="0"/>
              <a:t>Mineral </a:t>
            </a:r>
            <a:r>
              <a:rPr lang="en-GB" b="1" dirty="0" smtClean="0"/>
              <a:t>resources</a:t>
            </a:r>
            <a:r>
              <a:rPr lang="en-GB" dirty="0" smtClean="0"/>
              <a:t> is among </a:t>
            </a:r>
            <a:r>
              <a:rPr lang="en-GB" dirty="0"/>
              <a:t>the less </a:t>
            </a:r>
            <a:r>
              <a:rPr lang="en-GB" dirty="0" smtClean="0"/>
              <a:t>popular orientations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r>
              <a:rPr lang="en-GB" dirty="0" smtClean="0"/>
              <a:t>Liège, Nancy, Lulea, Freiberg 2012</a:t>
            </a:r>
          </a:p>
          <a:p>
            <a:pPr lvl="2"/>
            <a:r>
              <a:rPr lang="en-GB" dirty="0" smtClean="0"/>
              <a:t>Master in Georesources Engineering</a:t>
            </a:r>
          </a:p>
          <a:p>
            <a:pPr lvl="3"/>
            <a:r>
              <a:rPr lang="en-GB" dirty="0" smtClean="0"/>
              <a:t>Triple Diploma BE, FR, 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Science and dialogue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5508104" y="2120527"/>
            <a:ext cx="2384648" cy="369332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INGENIEUR GEOLOGUE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5523549" y="5301208"/>
            <a:ext cx="2384648" cy="646331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GEORESOURCES ENGINEER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1223628" y="4005064"/>
            <a:ext cx="7164796" cy="430888"/>
            <a:chOff x="1223628" y="4293096"/>
            <a:chExt cx="7164796" cy="430888"/>
          </a:xfrm>
        </p:grpSpPr>
        <p:sp>
          <p:nvSpPr>
            <p:cNvPr id="19" name="ZoneTexte 18"/>
            <p:cNvSpPr txBox="1"/>
            <p:nvPr/>
          </p:nvSpPr>
          <p:spPr>
            <a:xfrm>
              <a:off x="1223628" y="4293097"/>
              <a:ext cx="1224136" cy="26161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GEOTECHNICS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591780" y="4293097"/>
              <a:ext cx="1656184" cy="43088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ENVIRONMENT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HYDROGEOLOGY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391980" y="4297620"/>
              <a:ext cx="1224136" cy="26161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OIL &amp; GAS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688124" y="4293097"/>
              <a:ext cx="1224136" cy="43088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NUMERICAL GEOLOGY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164288" y="4293096"/>
              <a:ext cx="1224136" cy="43088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MINERAL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RESOURCES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8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Europe’s </a:t>
            </a:r>
            <a:r>
              <a:rPr lang="en-US" dirty="0" smtClean="0"/>
              <a:t>sudden awareness</a:t>
            </a:r>
            <a:endParaRPr lang="en-US" dirty="0"/>
          </a:p>
          <a:p>
            <a:pPr lvl="1"/>
            <a:r>
              <a:rPr lang="en-US" dirty="0"/>
              <a:t>Lulea declaration 2009</a:t>
            </a:r>
          </a:p>
          <a:p>
            <a:pPr lvl="1"/>
            <a:r>
              <a:rPr lang="en-US" dirty="0"/>
              <a:t>Raw materials initiative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EIP Raw Materials 2012</a:t>
            </a:r>
          </a:p>
          <a:p>
            <a:pPr lvl="1"/>
            <a:r>
              <a:rPr lang="en-US" dirty="0" smtClean="0"/>
              <a:t>EIT Knowledge Innovation Community on Raw Materials 2014</a:t>
            </a:r>
          </a:p>
          <a:p>
            <a:pPr lvl="1"/>
            <a:endParaRPr lang="en-US" dirty="0"/>
          </a:p>
          <a:p>
            <a:r>
              <a:rPr lang="en-US" dirty="0"/>
              <a:t>Challenges for the future</a:t>
            </a:r>
          </a:p>
          <a:p>
            <a:pPr lvl="1"/>
            <a:r>
              <a:rPr lang="en-US" dirty="0"/>
              <a:t>Identify resources for strategic elements</a:t>
            </a:r>
          </a:p>
          <a:p>
            <a:pPr lvl="1"/>
            <a:r>
              <a:rPr lang="en-US" dirty="0"/>
              <a:t>Optimize resource recovery </a:t>
            </a:r>
            <a:r>
              <a:rPr lang="en-US" dirty="0" smtClean="0"/>
              <a:t>(</a:t>
            </a:r>
            <a:r>
              <a:rPr lang="en-US" dirty="0" smtClean="0"/>
              <a:t>minimum </a:t>
            </a:r>
            <a:r>
              <a:rPr lang="en-US" dirty="0" smtClean="0"/>
              <a:t>waste</a:t>
            </a:r>
            <a:r>
              <a:rPr lang="en-US" dirty="0"/>
              <a:t>, energy-water </a:t>
            </a:r>
            <a:r>
              <a:rPr lang="en-US" dirty="0" smtClean="0"/>
              <a:t>efficiency)</a:t>
            </a:r>
            <a:endParaRPr lang="en-US" dirty="0"/>
          </a:p>
          <a:p>
            <a:pPr lvl="1"/>
            <a:r>
              <a:rPr lang="en-US" dirty="0"/>
              <a:t>Develop geometallurgical estimation</a:t>
            </a:r>
          </a:p>
          <a:p>
            <a:pPr lvl="1"/>
            <a:r>
              <a:rPr lang="en-US" dirty="0"/>
              <a:t>Advanced modelling and 3D mapping of reserves</a:t>
            </a:r>
          </a:p>
          <a:p>
            <a:pPr lvl="1"/>
            <a:r>
              <a:rPr lang="en-US" dirty="0"/>
              <a:t>Consider urban resources (recycling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EU support </a:t>
            </a:r>
          </a:p>
          <a:p>
            <a:pPr lvl="1"/>
            <a:r>
              <a:rPr lang="en-US" dirty="0" smtClean="0"/>
              <a:t>Erasmus Mundus </a:t>
            </a:r>
            <a:r>
              <a:rPr lang="en-US" b="1" dirty="0" smtClean="0"/>
              <a:t>EM</a:t>
            </a:r>
            <a:r>
              <a:rPr lang="en-US" dirty="0" smtClean="0"/>
              <a:t>erald 2012</a:t>
            </a:r>
          </a:p>
          <a:p>
            <a:pPr lvl="1"/>
            <a:r>
              <a:rPr lang="en-US" dirty="0" smtClean="0"/>
              <a:t>Master &amp; PhD in Raw Materials + “entrepreneurship modules” EIT </a:t>
            </a:r>
            <a:r>
              <a:rPr lang="en-US" b="1" dirty="0" smtClean="0"/>
              <a:t>KIC Label</a:t>
            </a:r>
            <a:r>
              <a:rPr lang="en-US" dirty="0" smtClean="0"/>
              <a:t> 2015</a:t>
            </a:r>
          </a:p>
          <a:p>
            <a:pPr lvl="1"/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timing</a:t>
            </a:r>
            <a:endParaRPr lang="fr-BE" dirty="0"/>
          </a:p>
        </p:txBody>
      </p:sp>
      <p:pic>
        <p:nvPicPr>
          <p:cNvPr id="14" name="Picture 11" descr="eu_flag_erasmus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52855"/>
            <a:ext cx="1151135" cy="447310"/>
          </a:xfrm>
          <a:prstGeom prst="rect">
            <a:avLst/>
          </a:prstGeom>
          <a:solidFill>
            <a:srgbClr val="DBEEF3"/>
          </a:solidFill>
          <a:ln>
            <a:noFill/>
          </a:ln>
          <a:effectLst/>
          <a:extLst/>
        </p:spPr>
      </p:pic>
      <p:grpSp>
        <p:nvGrpSpPr>
          <p:cNvPr id="15" name="Group 10"/>
          <p:cNvGrpSpPr/>
          <p:nvPr/>
        </p:nvGrpSpPr>
        <p:grpSpPr>
          <a:xfrm>
            <a:off x="5652120" y="1844824"/>
            <a:ext cx="3275856" cy="1652907"/>
            <a:chOff x="128464" y="2996952"/>
            <a:chExt cx="6308719" cy="3372452"/>
          </a:xfrm>
        </p:grpSpPr>
        <p:grpSp>
          <p:nvGrpSpPr>
            <p:cNvPr id="16" name="Group 7"/>
            <p:cNvGrpSpPr/>
            <p:nvPr/>
          </p:nvGrpSpPr>
          <p:grpSpPr>
            <a:xfrm>
              <a:off x="128464" y="3068960"/>
              <a:ext cx="6308719" cy="2838022"/>
              <a:chOff x="992014" y="2349500"/>
              <a:chExt cx="6308719" cy="2838022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992014" y="2997572"/>
                <a:ext cx="2089148" cy="879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GB" sz="1100" b="1" dirty="0">
                    <a:solidFill>
                      <a:srgbClr val="23C5FF"/>
                    </a:solidFill>
                  </a:rPr>
                  <a:t>H</a:t>
                </a:r>
                <a:r>
                  <a:rPr lang="en-GB" sz="1100" b="1" dirty="0" smtClean="0">
                    <a:solidFill>
                      <a:srgbClr val="23C5FF"/>
                    </a:solidFill>
                  </a:rPr>
                  <a:t>igher Education</a:t>
                </a:r>
                <a:endParaRPr lang="en-GB" sz="1100" b="1" dirty="0">
                  <a:solidFill>
                    <a:srgbClr val="23C5FF"/>
                  </a:solidFill>
                </a:endParaRP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5486746" y="2349500"/>
                <a:ext cx="1697956" cy="879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100" b="1" dirty="0" smtClean="0">
                    <a:solidFill>
                      <a:srgbClr val="23C5FF"/>
                    </a:solidFill>
                  </a:rPr>
                  <a:t>Research &amp; technology</a:t>
                </a:r>
                <a:endParaRPr lang="en-GB" sz="1100" b="1" dirty="0">
                  <a:solidFill>
                    <a:srgbClr val="23C5FF"/>
                  </a:solidFill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4952454" y="4653755"/>
                <a:ext cx="2348279" cy="53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100" b="1" dirty="0" smtClean="0">
                    <a:solidFill>
                      <a:srgbClr val="23C5FF"/>
                    </a:solidFill>
                  </a:rPr>
                  <a:t>Industry &amp; SMEs</a:t>
                </a:r>
                <a:endParaRPr lang="en-GB" sz="1100" b="1" dirty="0">
                  <a:solidFill>
                    <a:srgbClr val="23C5FF"/>
                  </a:solidFill>
                </a:endParaRPr>
              </a:p>
            </p:txBody>
          </p:sp>
        </p:grpSp>
        <p:pic>
          <p:nvPicPr>
            <p:cNvPr id="24" name="Picture 1" descr="EIT_picto_head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712" y="2996952"/>
              <a:ext cx="2245560" cy="3372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6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vers le bas 5"/>
          <p:cNvSpPr/>
          <p:nvPr/>
        </p:nvSpPr>
        <p:spPr>
          <a:xfrm>
            <a:off x="2576096" y="2624127"/>
            <a:ext cx="1224136" cy="3007568"/>
          </a:xfrm>
          <a:prstGeom prst="downArrow">
            <a:avLst>
              <a:gd name="adj1" fmla="val 41701"/>
              <a:gd name="adj2" fmla="val 50000"/>
            </a:avLst>
          </a:prstGeom>
          <a:solidFill>
            <a:srgbClr val="AD0101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 years master program (120 ECTS)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 smtClean="0"/>
              <a:t>curriculum?</a:t>
            </a:r>
            <a:endParaRPr lang="fr-BE" dirty="0"/>
          </a:p>
        </p:txBody>
      </p:sp>
      <p:grpSp>
        <p:nvGrpSpPr>
          <p:cNvPr id="3" name="Groupe 2"/>
          <p:cNvGrpSpPr/>
          <p:nvPr/>
        </p:nvGrpSpPr>
        <p:grpSpPr>
          <a:xfrm>
            <a:off x="1484040" y="2391335"/>
            <a:ext cx="7086600" cy="3049135"/>
            <a:chOff x="1598340" y="1744979"/>
            <a:chExt cx="7086600" cy="3049135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294040" y="1744979"/>
              <a:ext cx="16764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100" b="1" i="1" dirty="0">
                  <a:solidFill>
                    <a:schemeClr val="accent6"/>
                  </a:solidFill>
                  <a:latin typeface="Arial" charset="0"/>
                </a:rPr>
                <a:t>THEORY</a:t>
              </a:r>
              <a:endParaRPr lang="fr-FR" sz="1200" b="1" i="1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008540" y="1744979"/>
              <a:ext cx="16764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200" b="1" i="1">
                  <a:solidFill>
                    <a:schemeClr val="accent6"/>
                  </a:solidFill>
                  <a:latin typeface="Arial" charset="0"/>
                </a:rPr>
                <a:t>PROJECT</a:t>
              </a:r>
              <a:endParaRPr lang="fr-FR" sz="1200" b="1" i="1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98340" y="2141402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dirty="0" err="1">
                  <a:solidFill>
                    <a:schemeClr val="accent6"/>
                  </a:solidFill>
                  <a:latin typeface="Arial" charset="0"/>
                </a:rPr>
                <a:t>GEO</a:t>
              </a:r>
              <a:r>
                <a:rPr lang="fr-BE" i="1" dirty="0" err="1">
                  <a:solidFill>
                    <a:schemeClr val="accent6"/>
                  </a:solidFill>
                  <a:latin typeface="Arial" charset="0"/>
                </a:rPr>
                <a:t>resource</a:t>
              </a:r>
              <a:r>
                <a:rPr lang="fr-BE" dirty="0">
                  <a:solidFill>
                    <a:schemeClr val="accent6"/>
                  </a:solidFill>
                  <a:latin typeface="Arial" charset="0"/>
                </a:rPr>
                <a:t> </a:t>
              </a:r>
              <a:r>
                <a:rPr lang="fr-BE" dirty="0" err="1" smtClean="0">
                  <a:solidFill>
                    <a:schemeClr val="accent6"/>
                  </a:solidFill>
                  <a:latin typeface="Arial" charset="0"/>
                </a:rPr>
                <a:t>Characterization</a:t>
              </a:r>
              <a:endParaRPr lang="fr-FR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598340" y="2614477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>
                  <a:solidFill>
                    <a:schemeClr val="accent6"/>
                  </a:solidFill>
                  <a:latin typeface="Arial" charset="0"/>
                </a:rPr>
                <a:t>GEO</a:t>
              </a:r>
              <a:r>
                <a:rPr lang="fr-BE" i="1">
                  <a:solidFill>
                    <a:schemeClr val="accent6"/>
                  </a:solidFill>
                  <a:latin typeface="Arial" charset="0"/>
                </a:rPr>
                <a:t>resource</a:t>
              </a:r>
              <a:r>
                <a:rPr lang="fr-BE">
                  <a:solidFill>
                    <a:schemeClr val="accent6"/>
                  </a:solidFill>
                  <a:latin typeface="Arial" charset="0"/>
                </a:rPr>
                <a:t> Processing</a:t>
              </a:r>
              <a:endParaRPr lang="fr-FR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598340" y="3085964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dirty="0" err="1">
                  <a:solidFill>
                    <a:schemeClr val="accent6"/>
                  </a:solidFill>
                  <a:latin typeface="Arial" charset="0"/>
                </a:rPr>
                <a:t>GEO</a:t>
              </a:r>
              <a:r>
                <a:rPr lang="fr-BE" i="1" dirty="0" err="1">
                  <a:solidFill>
                    <a:schemeClr val="accent6"/>
                  </a:solidFill>
                  <a:latin typeface="Arial" charset="0"/>
                </a:rPr>
                <a:t>resource</a:t>
              </a:r>
              <a:r>
                <a:rPr lang="fr-BE" dirty="0">
                  <a:solidFill>
                    <a:schemeClr val="accent6"/>
                  </a:solidFill>
                  <a:latin typeface="Arial" charset="0"/>
                </a:rPr>
                <a:t> </a:t>
              </a:r>
              <a:r>
                <a:rPr lang="fr-BE" dirty="0" err="1">
                  <a:solidFill>
                    <a:schemeClr val="accent6"/>
                  </a:solidFill>
                  <a:latin typeface="Arial" charset="0"/>
                </a:rPr>
                <a:t>Modelling</a:t>
              </a:r>
              <a:endParaRPr lang="fr-FR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598340" y="3559039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>
                  <a:solidFill>
                    <a:schemeClr val="accent6"/>
                  </a:solidFill>
                  <a:latin typeface="Arial" charset="0"/>
                </a:rPr>
                <a:t>GEO</a:t>
              </a:r>
              <a:r>
                <a:rPr lang="fr-BE" i="1">
                  <a:solidFill>
                    <a:schemeClr val="accent6"/>
                  </a:solidFill>
                  <a:latin typeface="Arial" charset="0"/>
                </a:rPr>
                <a:t>resource</a:t>
              </a:r>
              <a:r>
                <a:rPr lang="fr-BE">
                  <a:solidFill>
                    <a:schemeClr val="accent6"/>
                  </a:solidFill>
                  <a:latin typeface="Arial" charset="0"/>
                </a:rPr>
                <a:t> Management</a:t>
              </a:r>
              <a:endParaRPr lang="fr-FR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598340" y="4489314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>
                  <a:solidFill>
                    <a:schemeClr val="accent6"/>
                  </a:solidFill>
                  <a:latin typeface="Arial" charset="0"/>
                </a:rPr>
                <a:t>Master Thesis</a:t>
              </a:r>
              <a:endParaRPr lang="fr-FR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717068" y="2141402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15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17068" y="2614477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20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17068" y="3085964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6555268" y="4489314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20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7545868" y="2141402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15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7545868" y="2614477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7545868" y="3085964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7545868" y="3559039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598340" y="4032114"/>
              <a:ext cx="3429000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>
                  <a:solidFill>
                    <a:schemeClr val="accent6"/>
                  </a:solidFill>
                  <a:latin typeface="Arial" charset="0"/>
                </a:rPr>
                <a:t>Specialized seminars</a:t>
              </a:r>
              <a:endParaRPr lang="fr-FR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6555268" y="4032114"/>
              <a:ext cx="830344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BE" sz="1400">
                  <a:solidFill>
                    <a:schemeClr val="accent6"/>
                  </a:solidFill>
                  <a:latin typeface="Arial" charset="0"/>
                </a:rPr>
                <a:t>10 ECTS</a:t>
              </a:r>
              <a:endParaRPr lang="fr-FR" sz="1400">
                <a:solidFill>
                  <a:schemeClr val="accent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0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</a:t>
            </a:r>
          </a:p>
          <a:p>
            <a:pPr lvl="1"/>
            <a:r>
              <a:rPr lang="en-US" dirty="0" smtClean="0"/>
              <a:t>M Sc or B Sc in Engineering</a:t>
            </a:r>
          </a:p>
          <a:p>
            <a:pPr lvl="1"/>
            <a:r>
              <a:rPr lang="en-US" dirty="0" smtClean="0"/>
              <a:t>M Sc (or B Sc) in Geology</a:t>
            </a:r>
          </a:p>
          <a:p>
            <a:pPr lvl="2"/>
            <a:r>
              <a:rPr lang="en-US" dirty="0" smtClean="0"/>
              <a:t>Min </a:t>
            </a:r>
            <a:r>
              <a:rPr lang="en-US" u="sng" dirty="0" smtClean="0"/>
              <a:t>22 ECTS Maths</a:t>
            </a:r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ex. </a:t>
            </a:r>
            <a:r>
              <a:rPr lang="en-US" dirty="0" smtClean="0"/>
              <a:t>of a GEO-characterization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Process Mineralogy</a:t>
            </a:r>
          </a:p>
          <a:p>
            <a:pPr lvl="2"/>
            <a:r>
              <a:rPr lang="en-US" dirty="0" smtClean="0"/>
              <a:t>Sampling (Gy)</a:t>
            </a:r>
          </a:p>
          <a:p>
            <a:pPr lvl="2"/>
            <a:r>
              <a:rPr lang="en-US" dirty="0" smtClean="0"/>
              <a:t>Particle Size &amp; Shape Distributions</a:t>
            </a:r>
          </a:p>
          <a:p>
            <a:pPr lvl="2"/>
            <a:r>
              <a:rPr lang="en-US" dirty="0" smtClean="0"/>
              <a:t>Optical Microscopy I &amp; II</a:t>
            </a:r>
          </a:p>
          <a:p>
            <a:pPr lvl="2"/>
            <a:r>
              <a:rPr lang="en-US" dirty="0" smtClean="0"/>
              <a:t>Image Analysis</a:t>
            </a:r>
          </a:p>
          <a:p>
            <a:pPr lvl="2"/>
            <a:r>
              <a:rPr lang="en-US" dirty="0" smtClean="0"/>
              <a:t>SEM, EDX, QEM-Scan</a:t>
            </a:r>
          </a:p>
          <a:p>
            <a:pPr lvl="2"/>
            <a:r>
              <a:rPr lang="en-US" dirty="0" smtClean="0"/>
              <a:t>XRD</a:t>
            </a:r>
          </a:p>
          <a:p>
            <a:pPr lvl="2"/>
            <a:r>
              <a:rPr lang="en-US" dirty="0" smtClean="0"/>
              <a:t>Mineralogical balance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/>
              <a:t>curriculum ?</a:t>
            </a:r>
            <a:endParaRPr lang="fr-BE" dirty="0"/>
          </a:p>
        </p:txBody>
      </p:sp>
      <p:grpSp>
        <p:nvGrpSpPr>
          <p:cNvPr id="42" name="Groupe 41"/>
          <p:cNvGrpSpPr/>
          <p:nvPr/>
        </p:nvGrpSpPr>
        <p:grpSpPr>
          <a:xfrm>
            <a:off x="5398857" y="1669906"/>
            <a:ext cx="829327" cy="557792"/>
            <a:chOff x="379116" y="2121490"/>
            <a:chExt cx="829327" cy="557792"/>
          </a:xfrm>
        </p:grpSpPr>
        <p:sp>
          <p:nvSpPr>
            <p:cNvPr id="43" name="Flèche droite 42"/>
            <p:cNvSpPr/>
            <p:nvPr/>
          </p:nvSpPr>
          <p:spPr>
            <a:xfrm>
              <a:off x="379116" y="2121490"/>
              <a:ext cx="829327" cy="557792"/>
            </a:xfrm>
            <a:prstGeom prst="rightArrow">
              <a:avLst/>
            </a:prstGeom>
            <a:gradFill flip="none" rotWithShape="1">
              <a:gsLst>
                <a:gs pos="0">
                  <a:srgbClr val="A3B2C1">
                    <a:lumMod val="20000"/>
                    <a:lumOff val="80000"/>
                    <a:shade val="30000"/>
                    <a:satMod val="115000"/>
                  </a:srgbClr>
                </a:gs>
                <a:gs pos="50000">
                  <a:srgbClr val="A3B2C1">
                    <a:lumMod val="20000"/>
                    <a:lumOff val="80000"/>
                    <a:shade val="67500"/>
                    <a:satMod val="115000"/>
                  </a:srgbClr>
                </a:gs>
                <a:gs pos="100000">
                  <a:srgbClr val="A3B2C1">
                    <a:lumMod val="20000"/>
                    <a:lumOff val="80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  <p:sp>
          <p:nvSpPr>
            <p:cNvPr id="44" name="Losange 43"/>
            <p:cNvSpPr/>
            <p:nvPr/>
          </p:nvSpPr>
          <p:spPr>
            <a:xfrm>
              <a:off x="458053" y="2163558"/>
              <a:ext cx="471340" cy="473655"/>
            </a:xfrm>
            <a:prstGeom prst="diamond">
              <a:avLst/>
            </a:prstGeom>
            <a:solidFill>
              <a:srgbClr val="CC0000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IN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228184" y="1877386"/>
            <a:ext cx="1506684" cy="811877"/>
            <a:chOff x="859672" y="3598505"/>
            <a:chExt cx="1506684" cy="811877"/>
          </a:xfrm>
        </p:grpSpPr>
        <p:sp>
          <p:nvSpPr>
            <p:cNvPr id="46" name="Arrondir un rectangle avec un coin diagonal 45"/>
            <p:cNvSpPr/>
            <p:nvPr/>
          </p:nvSpPr>
          <p:spPr>
            <a:xfrm>
              <a:off x="859672" y="3720426"/>
              <a:ext cx="1371602" cy="689956"/>
            </a:xfrm>
            <a:prstGeom prst="round2DiagRect">
              <a:avLst/>
            </a:prstGeom>
            <a:solidFill>
              <a:srgbClr val="A3B2C1"/>
            </a:solidFill>
            <a:ln w="25400" cap="flat" cmpd="sng" algn="ctr">
              <a:solidFill>
                <a:srgbClr val="A3B2C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LIEGE</a:t>
              </a:r>
            </a:p>
          </p:txBody>
        </p:sp>
        <p:sp>
          <p:nvSpPr>
            <p:cNvPr id="47" name="Ellipse 46"/>
            <p:cNvSpPr/>
            <p:nvPr/>
          </p:nvSpPr>
          <p:spPr>
            <a:xfrm>
              <a:off x="1899457" y="3598505"/>
              <a:ext cx="466899" cy="46689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S1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228184" y="3727639"/>
            <a:ext cx="2393406" cy="1776846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b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/>
            </a:r>
            <a:b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endParaRPr kumimoji="0" lang="fr-BE" sz="1050" b="1" i="1" u="none" strike="noStrike" kern="0" cap="none" spc="0" normalizeH="0" baseline="0" noProof="0" dirty="0" smtClean="0">
              <a:ln>
                <a:noFill/>
              </a:ln>
              <a:solidFill>
                <a:srgbClr val="CED5DD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Geostatistics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Process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Mineralogy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Mineral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Processing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I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Waste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and by-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products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processing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28184" y="5626959"/>
            <a:ext cx="2393406" cy="542980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Specialized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Seminars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Legal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–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Economic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aspects of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raw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and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secondary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materials</a:t>
            </a:r>
            <a:endParaRPr kumimoji="0" lang="fr-BE" sz="1200" b="0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8183" y="2737040"/>
            <a:ext cx="2393407" cy="923330"/>
          </a:xfrm>
          <a:prstGeom prst="rect">
            <a:avLst/>
          </a:prstGeom>
          <a:solidFill>
            <a:srgbClr val="B90000">
              <a:lumMod val="20000"/>
              <a:lumOff val="80000"/>
            </a:srgbClr>
          </a:solidFill>
          <a:ln>
            <a:solidFill>
              <a:srgbClr val="A3B2C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cs typeface="Arial"/>
              </a:rPr>
              <a:t>Levelling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cs typeface="Arial"/>
              </a:rPr>
              <a:t> course (5 ECTS)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for non-</a:t>
            </a:r>
            <a:r>
              <a:rPr kumimoji="0" lang="fr-BE" sz="105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geologists</a:t>
            </a:r>
            <a:r>
              <a:rPr kumimoji="0" lang="fr-BE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Geology</a:t>
            </a:r>
            <a: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 and </a:t>
            </a:r>
            <a:r>
              <a:rPr kumimoji="0" lang="fr-BE" sz="105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mineral</a:t>
            </a:r>
            <a: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 </a:t>
            </a:r>
            <a:r>
              <a:rPr kumimoji="0" lang="fr-BE" sz="105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resources</a:t>
            </a:r>
            <a: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/>
            </a:r>
            <a:b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</a:br>
            <a:r>
              <a:rPr kumimoji="0" lang="fr-BE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for </a:t>
            </a:r>
            <a:r>
              <a:rPr kumimoji="0" lang="fr-BE" sz="105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geologists</a:t>
            </a:r>
            <a:r>
              <a:rPr kumimoji="0" lang="fr-BE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Numerical</a:t>
            </a:r>
            <a:r>
              <a:rPr kumimoji="0" lang="fr-BE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 data </a:t>
            </a:r>
            <a:r>
              <a:rPr kumimoji="0" lang="fr-BE" sz="105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ED5DD">
                    <a:lumMod val="50000"/>
                  </a:srgbClr>
                </a:solidFill>
                <a:effectLst/>
                <a:uLnTx/>
                <a:uFillTx/>
                <a:latin typeface="Verdana"/>
                <a:cs typeface="Arial"/>
              </a:rPr>
              <a:t>analysis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51" name="Arrondir un rectangle avec un coin diagonal 50"/>
          <p:cNvSpPr/>
          <p:nvPr/>
        </p:nvSpPr>
        <p:spPr>
          <a:xfrm>
            <a:off x="6228183" y="6165444"/>
            <a:ext cx="960080" cy="190223"/>
          </a:xfrm>
          <a:prstGeom prst="round2DiagRect">
            <a:avLst/>
          </a:prstGeom>
          <a:solidFill>
            <a:srgbClr val="FFC000"/>
          </a:solidFill>
          <a:ln w="25400" cap="flat" cmpd="sng" algn="ctr">
            <a:solidFill>
              <a:srgbClr val="A3B2C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Associate</a:t>
            </a:r>
            <a:endParaRPr kumimoji="0" lang="fr-B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7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The right </a:t>
            </a:r>
            <a:r>
              <a:rPr lang="fr-BE" dirty="0"/>
              <a:t>curriculum ?</a:t>
            </a:r>
            <a:endParaRPr lang="fr-BE" dirty="0"/>
          </a:p>
        </p:txBody>
      </p:sp>
      <p:sp>
        <p:nvSpPr>
          <p:cNvPr id="22" name="Flèche droite 21"/>
          <p:cNvSpPr/>
          <p:nvPr/>
        </p:nvSpPr>
        <p:spPr>
          <a:xfrm>
            <a:off x="1187624" y="2104985"/>
            <a:ext cx="829327" cy="557792"/>
          </a:xfrm>
          <a:prstGeom prst="rightArrow">
            <a:avLst/>
          </a:prstGeom>
          <a:gradFill flip="none" rotWithShape="1">
            <a:gsLst>
              <a:gs pos="0">
                <a:srgbClr val="A3B2C1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A3B2C1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A3B2C1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016952" y="1916981"/>
            <a:ext cx="1518125" cy="811878"/>
            <a:chOff x="3510373" y="1983991"/>
            <a:chExt cx="1518125" cy="811878"/>
          </a:xfrm>
        </p:grpSpPr>
        <p:sp>
          <p:nvSpPr>
            <p:cNvPr id="24" name="Arrondir un rectangle avec un coin diagonal 23"/>
            <p:cNvSpPr/>
            <p:nvPr/>
          </p:nvSpPr>
          <p:spPr>
            <a:xfrm>
              <a:off x="3510373" y="2105913"/>
              <a:ext cx="1371602" cy="689956"/>
            </a:xfrm>
            <a:prstGeom prst="round2DiagRect">
              <a:avLst/>
            </a:prstGeom>
            <a:solidFill>
              <a:srgbClr val="A3B2C1"/>
            </a:solidFill>
            <a:ln w="25400" cap="flat" cmpd="sng" algn="ctr">
              <a:solidFill>
                <a:srgbClr val="A3B2C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NANCY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4561599" y="1983991"/>
              <a:ext cx="466899" cy="46689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S2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016952" y="2776636"/>
            <a:ext cx="2520280" cy="1851776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Geomodelling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Pilot Plant Project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Advanced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Characterization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Mineral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Processing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II (5)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sz="1200" kern="0" dirty="0">
              <a:solidFill>
                <a:srgbClr val="006600"/>
              </a:solidFill>
              <a:latin typeface="Verdan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Recycling</a:t>
            </a:r>
            <a:r>
              <a:rPr kumimoji="0" lang="fr-BE" sz="12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6952" y="4755993"/>
            <a:ext cx="2393406" cy="542980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Specialized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Seminars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Socio –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Economics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/>
            </a:r>
            <a:b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–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Strategic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Elements</a:t>
            </a:r>
            <a:endParaRPr kumimoji="0" lang="fr-BE" sz="1200" b="0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8" name="Arrondir un rectangle avec un coin diagonal 27"/>
          <p:cNvSpPr/>
          <p:nvPr/>
        </p:nvSpPr>
        <p:spPr>
          <a:xfrm>
            <a:off x="2016952" y="5308840"/>
            <a:ext cx="960080" cy="190223"/>
          </a:xfrm>
          <a:prstGeom prst="round2DiagRect">
            <a:avLst/>
          </a:prstGeom>
          <a:solidFill>
            <a:srgbClr val="FFC000"/>
          </a:solidFill>
          <a:ln w="25400" cap="flat" cmpd="sng" algn="ctr">
            <a:solidFill>
              <a:srgbClr val="A3B2C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Associate</a:t>
            </a:r>
            <a:endParaRPr kumimoji="0" lang="fr-B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950574" y="1954445"/>
            <a:ext cx="1525487" cy="811879"/>
            <a:chOff x="6164907" y="1983990"/>
            <a:chExt cx="1525487" cy="811879"/>
          </a:xfrm>
        </p:grpSpPr>
        <p:sp>
          <p:nvSpPr>
            <p:cNvPr id="36" name="Arrondir un rectangle avec un coin diagonal 35"/>
            <p:cNvSpPr/>
            <p:nvPr/>
          </p:nvSpPr>
          <p:spPr>
            <a:xfrm>
              <a:off x="6164907" y="2105913"/>
              <a:ext cx="1371602" cy="689956"/>
            </a:xfrm>
            <a:prstGeom prst="round2DiagRect">
              <a:avLst/>
            </a:prstGeom>
            <a:solidFill>
              <a:srgbClr val="A3B2C1"/>
            </a:solidFill>
            <a:ln w="25400" cap="flat" cmpd="sng" algn="ctr">
              <a:solidFill>
                <a:srgbClr val="A3B2C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LULEA</a:t>
              </a:r>
            </a:p>
          </p:txBody>
        </p:sp>
        <p:sp>
          <p:nvSpPr>
            <p:cNvPr id="37" name="Ellipse 36"/>
            <p:cNvSpPr/>
            <p:nvPr/>
          </p:nvSpPr>
          <p:spPr>
            <a:xfrm>
              <a:off x="7223495" y="1983990"/>
              <a:ext cx="466899" cy="46689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S3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950574" y="2814101"/>
            <a:ext cx="2653874" cy="1776846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b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Geology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(7.5)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Geometallurgical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Project (7.5)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Mineral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Processing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II (7.5)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Modelling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in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Mineral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Proc. (7.5)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50574" y="4711794"/>
            <a:ext cx="2393406" cy="542980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Specialized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Seminars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(5)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Mining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, Exploration</a:t>
            </a:r>
            <a:endParaRPr kumimoji="0" lang="fr-BE" sz="1200" b="0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0" name="Arrondir un rectangle avec un coin diagonal 39"/>
          <p:cNvSpPr/>
          <p:nvPr/>
        </p:nvSpPr>
        <p:spPr>
          <a:xfrm>
            <a:off x="5950574" y="5261773"/>
            <a:ext cx="960080" cy="190223"/>
          </a:xfrm>
          <a:prstGeom prst="round2DiagRect">
            <a:avLst/>
          </a:prstGeom>
          <a:solidFill>
            <a:srgbClr val="FFC000"/>
          </a:solidFill>
          <a:ln w="25400" cap="flat" cmpd="sng" algn="ctr">
            <a:solidFill>
              <a:srgbClr val="A3B2C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Associate</a:t>
            </a:r>
            <a:endParaRPr kumimoji="0" lang="fr-B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2" name="Flèche droite 51"/>
          <p:cNvSpPr/>
          <p:nvPr/>
        </p:nvSpPr>
        <p:spPr>
          <a:xfrm>
            <a:off x="5121247" y="2103421"/>
            <a:ext cx="829327" cy="557792"/>
          </a:xfrm>
          <a:prstGeom prst="rightArrow">
            <a:avLst/>
          </a:prstGeom>
          <a:gradFill flip="none" rotWithShape="1">
            <a:gsLst>
              <a:gs pos="0">
                <a:srgbClr val="A3B2C1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A3B2C1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A3B2C1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6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GeMMe_13</Template>
  <TotalTime>200</TotalTime>
  <Words>941</Words>
  <Application>Microsoft Office PowerPoint</Application>
  <PresentationFormat>Affichage à l'écran (4:3)</PresentationFormat>
  <Paragraphs>286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GeMMe_13</vt:lpstr>
      <vt:lpstr>Is Geometallurgy Teachable? A challenge for EMerald</vt:lpstr>
      <vt:lpstr>University of Liège</vt:lpstr>
      <vt:lpstr>Geometallurgy</vt:lpstr>
      <vt:lpstr>Geometallurgy</vt:lpstr>
      <vt:lpstr>Geometallurgy</vt:lpstr>
      <vt:lpstr>Georesources Engineering</vt:lpstr>
      <vt:lpstr>Georesources Engineering</vt:lpstr>
      <vt:lpstr>Georesources Engineering</vt:lpstr>
      <vt:lpstr>Georesources Engineering</vt:lpstr>
      <vt:lpstr>Georesources Engineering</vt:lpstr>
      <vt:lpstr>Georesources Engineering</vt:lpstr>
      <vt:lpstr>Georesources Engineering</vt:lpstr>
      <vt:lpstr>A Strategic Advisory Board</vt:lpstr>
      <vt:lpstr>An international network</vt:lpstr>
      <vt:lpstr>Thank You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European Master program  in Georesources Engineering. Opportunities for education</dc:title>
  <dc:creator>Eric Pirard</dc:creator>
  <cp:lastModifiedBy>Eric Pirard</cp:lastModifiedBy>
  <cp:revision>27</cp:revision>
  <dcterms:created xsi:type="dcterms:W3CDTF">2014-09-04T13:35:29Z</dcterms:created>
  <dcterms:modified xsi:type="dcterms:W3CDTF">2014-09-05T09:00:21Z</dcterms:modified>
</cp:coreProperties>
</file>