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26"/>
  </p:notesMasterIdLst>
  <p:sldIdLst>
    <p:sldId id="256" r:id="rId2"/>
    <p:sldId id="257" r:id="rId3"/>
    <p:sldId id="261" r:id="rId4"/>
    <p:sldId id="258" r:id="rId5"/>
    <p:sldId id="302" r:id="rId6"/>
    <p:sldId id="269" r:id="rId7"/>
    <p:sldId id="283" r:id="rId8"/>
    <p:sldId id="303" r:id="rId9"/>
    <p:sldId id="260" r:id="rId10"/>
    <p:sldId id="284" r:id="rId11"/>
    <p:sldId id="265" r:id="rId12"/>
    <p:sldId id="300" r:id="rId13"/>
    <p:sldId id="298" r:id="rId14"/>
    <p:sldId id="301" r:id="rId15"/>
    <p:sldId id="289" r:id="rId16"/>
    <p:sldId id="304" r:id="rId17"/>
    <p:sldId id="291" r:id="rId18"/>
    <p:sldId id="292" r:id="rId19"/>
    <p:sldId id="293" r:id="rId20"/>
    <p:sldId id="297" r:id="rId21"/>
    <p:sldId id="299" r:id="rId22"/>
    <p:sldId id="295" r:id="rId23"/>
    <p:sldId id="285" r:id="rId24"/>
    <p:sldId id="294" r:id="rId25"/>
  </p:sldIdLst>
  <p:sldSz cx="15119350" cy="10691813"/>
  <p:notesSz cx="7559675" cy="10691813"/>
  <p:defaultTextStyle>
    <a:defPPr>
      <a:defRPr lang="en-GB"/>
    </a:defPPr>
    <a:lvl1pPr algn="l" defTabSz="44759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1pPr>
    <a:lvl2pPr marL="741227" indent="-284110" algn="l" defTabSz="44759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2pPr>
    <a:lvl3pPr marL="1141204" indent="-226971" algn="l" defTabSz="44759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3pPr>
    <a:lvl4pPr marL="1598319" indent="-226971" algn="l" defTabSz="44759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4pPr>
    <a:lvl5pPr marL="2055435" indent="-226971" algn="l" defTabSz="44759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5pPr>
    <a:lvl6pPr marL="2285579" algn="l" defTabSz="914231" rtl="0" eaLnBrk="1" latinLnBrk="0" hangingPunct="1">
      <a:defRPr kern="1200">
        <a:solidFill>
          <a:schemeClr val="tx1"/>
        </a:solidFill>
        <a:latin typeface="Arial" charset="0"/>
        <a:ea typeface="+mn-ea"/>
        <a:cs typeface="+mn-cs"/>
      </a:defRPr>
    </a:lvl6pPr>
    <a:lvl7pPr marL="2742696" algn="l" defTabSz="914231" rtl="0" eaLnBrk="1" latinLnBrk="0" hangingPunct="1">
      <a:defRPr kern="1200">
        <a:solidFill>
          <a:schemeClr val="tx1"/>
        </a:solidFill>
        <a:latin typeface="Arial" charset="0"/>
        <a:ea typeface="+mn-ea"/>
        <a:cs typeface="+mn-cs"/>
      </a:defRPr>
    </a:lvl7pPr>
    <a:lvl8pPr marL="3199812" algn="l" defTabSz="914231" rtl="0" eaLnBrk="1" latinLnBrk="0" hangingPunct="1">
      <a:defRPr kern="1200">
        <a:solidFill>
          <a:schemeClr val="tx1"/>
        </a:solidFill>
        <a:latin typeface="Arial" charset="0"/>
        <a:ea typeface="+mn-ea"/>
        <a:cs typeface="+mn-cs"/>
      </a:defRPr>
    </a:lvl8pPr>
    <a:lvl9pPr marL="3656927" algn="l" defTabSz="914231"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48">
          <p15:clr>
            <a:srgbClr val="A4A3A4"/>
          </p15:clr>
        </p15:guide>
        <p15:guide id="2" orient="horz" pos="4501">
          <p15:clr>
            <a:srgbClr val="A4A3A4"/>
          </p15:clr>
        </p15:guide>
        <p15:guide id="3" orient="horz" pos="2800">
          <p15:clr>
            <a:srgbClr val="A4A3A4"/>
          </p15:clr>
        </p15:guide>
        <p15:guide id="4" orient="horz" pos="2346">
          <p15:clr>
            <a:srgbClr val="A4A3A4"/>
          </p15:clr>
        </p15:guide>
        <p15:guide id="5" orient="horz" pos="1666">
          <p15:clr>
            <a:srgbClr val="A4A3A4"/>
          </p15:clr>
        </p15:guide>
        <p15:guide id="6" orient="horz" pos="1553">
          <p15:clr>
            <a:srgbClr val="A4A3A4"/>
          </p15:clr>
        </p15:guide>
        <p15:guide id="7" orient="horz" pos="1326">
          <p15:clr>
            <a:srgbClr val="A4A3A4"/>
          </p15:clr>
        </p15:guide>
        <p15:guide id="8" orient="horz" pos="1099">
          <p15:clr>
            <a:srgbClr val="A4A3A4"/>
          </p15:clr>
        </p15:guide>
        <p15:guide id="9" orient="horz" pos="986">
          <p15:clr>
            <a:srgbClr val="A4A3A4"/>
          </p15:clr>
        </p15:guide>
        <p15:guide id="10" orient="horz" pos="759">
          <p15:clr>
            <a:srgbClr val="A4A3A4"/>
          </p15:clr>
        </p15:guide>
        <p15:guide id="11" orient="horz" pos="3254">
          <p15:clr>
            <a:srgbClr val="A4A3A4"/>
          </p15:clr>
        </p15:guide>
        <p15:guide id="12" orient="horz" pos="2233">
          <p15:clr>
            <a:srgbClr val="A4A3A4"/>
          </p15:clr>
        </p15:guide>
        <p15:guide id="13" orient="horz" pos="2006">
          <p15:clr>
            <a:srgbClr val="A4A3A4"/>
          </p15:clr>
        </p15:guide>
        <p15:guide id="14" orient="horz" pos="1893">
          <p15:clr>
            <a:srgbClr val="A4A3A4"/>
          </p15:clr>
        </p15:guide>
        <p15:guide id="15" orient="horz" pos="3367">
          <p15:clr>
            <a:srgbClr val="A4A3A4"/>
          </p15:clr>
        </p15:guide>
        <p15:guide id="16" orient="horz" pos="4614">
          <p15:clr>
            <a:srgbClr val="A4A3A4"/>
          </p15:clr>
        </p15:guide>
        <p15:guide id="17" pos="7824">
          <p15:clr>
            <a:srgbClr val="A4A3A4"/>
          </p15:clr>
        </p15:guide>
        <p15:guide id="18" pos="1700">
          <p15:clr>
            <a:srgbClr val="A4A3A4"/>
          </p15:clr>
        </p15:guide>
        <p15:guide id="19" pos="1587">
          <p15:clr>
            <a:srgbClr val="A4A3A4"/>
          </p15:clr>
        </p15:guide>
        <p15:guide id="20" pos="1360">
          <p15:clr>
            <a:srgbClr val="A4A3A4"/>
          </p15:clr>
        </p15:guide>
        <p15:guide id="21" pos="1247">
          <p15:clr>
            <a:srgbClr val="A4A3A4"/>
          </p15:clr>
        </p15:guide>
        <p15:guide id="22" pos="1020">
          <p15:clr>
            <a:srgbClr val="A4A3A4"/>
          </p15:clr>
        </p15:guide>
        <p15:guide id="23" pos="680">
          <p15:clr>
            <a:srgbClr val="A4A3A4"/>
          </p15:clr>
        </p15:guide>
        <p15:guide id="24" pos="7937">
          <p15:clr>
            <a:srgbClr val="A4A3A4"/>
          </p15:clr>
        </p15:guide>
        <p15:guide id="25" pos="8164">
          <p15:clr>
            <a:srgbClr val="A4A3A4"/>
          </p15:clr>
        </p15:guide>
        <p15:guide id="26" pos="7597">
          <p15:clr>
            <a:srgbClr val="A4A3A4"/>
          </p15:clr>
        </p15:guide>
        <p15:guide id="27" pos="8277">
          <p15:clr>
            <a:srgbClr val="A4A3A4"/>
          </p15:clr>
        </p15:guide>
        <p15:guide id="28" pos="7484">
          <p15:clr>
            <a:srgbClr val="A4A3A4"/>
          </p15:clr>
        </p15:guide>
        <p15:guide id="29" pos="1927">
          <p15:clr>
            <a:srgbClr val="A4A3A4"/>
          </p15:clr>
        </p15:guide>
        <p15:guide id="30" pos="2040">
          <p15:clr>
            <a:srgbClr val="A4A3A4"/>
          </p15:clr>
        </p15:guide>
        <p15:guide id="31" pos="3741">
          <p15:clr>
            <a:srgbClr val="A4A3A4"/>
          </p15:clr>
        </p15:guide>
        <p15:guide id="32" pos="5783">
          <p15:clr>
            <a:srgbClr val="A4A3A4"/>
          </p15:clr>
        </p15:guide>
        <p15:guide id="33" pos="4762">
          <p15:clr>
            <a:srgbClr val="A4A3A4"/>
          </p15:clr>
        </p15:guide>
        <p15:guide id="34" pos="85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EB610"/>
    <a:srgbClr val="006699"/>
    <a:srgbClr val="008080"/>
    <a:srgbClr val="006600"/>
    <a:srgbClr val="0066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1" autoAdjust="0"/>
  </p:normalViewPr>
  <p:slideViewPr>
    <p:cSldViewPr snapToObjects="1">
      <p:cViewPr varScale="1">
        <p:scale>
          <a:sx n="32" d="100"/>
          <a:sy n="32" d="100"/>
        </p:scale>
        <p:origin x="1038" y="36"/>
      </p:cViewPr>
      <p:guideLst>
        <p:guide orient="horz" pos="5748"/>
        <p:guide orient="horz" pos="4501"/>
        <p:guide orient="horz" pos="2800"/>
        <p:guide orient="horz" pos="2346"/>
        <p:guide orient="horz" pos="1666"/>
        <p:guide orient="horz" pos="1553"/>
        <p:guide orient="horz" pos="1326"/>
        <p:guide orient="horz" pos="1099"/>
        <p:guide orient="horz" pos="986"/>
        <p:guide orient="horz" pos="759"/>
        <p:guide orient="horz" pos="3254"/>
        <p:guide orient="horz" pos="2233"/>
        <p:guide orient="horz" pos="2006"/>
        <p:guide orient="horz" pos="1893"/>
        <p:guide orient="horz" pos="3367"/>
        <p:guide orient="horz" pos="4614"/>
        <p:guide pos="7824"/>
        <p:guide pos="1700"/>
        <p:guide pos="1587"/>
        <p:guide pos="1360"/>
        <p:guide pos="1247"/>
        <p:guide pos="1020"/>
        <p:guide pos="680"/>
        <p:guide pos="7937"/>
        <p:guide pos="8164"/>
        <p:guide pos="7597"/>
        <p:guide pos="8277"/>
        <p:guide pos="7484"/>
        <p:guide pos="1927"/>
        <p:guide pos="2040"/>
        <p:guide pos="3741"/>
        <p:guide pos="5783"/>
        <p:guide pos="4762"/>
        <p:guide pos="8504"/>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70" d="100"/>
        <a:sy n="70" d="100"/>
      </p:scale>
      <p:origin x="0" y="0"/>
    </p:cViewPr>
  </p:sorterViewPr>
  <p:notesViewPr>
    <p:cSldViewPr snapToObjects="1">
      <p:cViewPr varScale="1">
        <p:scale>
          <a:sx n="59" d="100"/>
          <a:sy n="59" d="100"/>
        </p:scale>
        <p:origin x="-1752" y="-72"/>
      </p:cViewPr>
      <p:guideLst>
        <p:guide orient="horz" pos="2880"/>
        <p:guide pos="2160"/>
      </p:guideLst>
    </p:cSldViewPr>
  </p:notes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p:cNvSpPr>
          <p:nvPr>
            <p:ph type="sldImg"/>
          </p:nvPr>
        </p:nvSpPr>
        <p:spPr bwMode="auto">
          <a:xfrm>
            <a:off x="946150" y="812800"/>
            <a:ext cx="5664200"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altLang="fr-FR" noProof="0"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449106">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fr-BE" altLang="fr-FR"/>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449106">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fr-BE" altLang="fr-FR"/>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449106">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fr-BE" altLang="fr-FR"/>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449106">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fld id="{F1854EC6-7E9D-41F0-AC09-5F25DD543A2F}" type="slidenum">
              <a:rPr lang="fr-BE" altLang="fr-FR"/>
              <a:pPr>
                <a:defRPr/>
              </a:pPr>
              <a:t>‹N°›</a:t>
            </a:fld>
            <a:endParaRPr lang="fr-BE" altLang="fr-FR"/>
          </a:p>
        </p:txBody>
      </p:sp>
    </p:spTree>
    <p:extLst>
      <p:ext uri="{BB962C8B-B14F-4D97-AF65-F5344CB8AC3E}">
        <p14:creationId xmlns:p14="http://schemas.microsoft.com/office/powerpoint/2010/main" val="355953927"/>
      </p:ext>
    </p:extLst>
  </p:cSld>
  <p:clrMap bg1="lt1" tx1="dk1" bg2="lt2" tx2="dk2" accent1="accent1" accent2="accent2" accent3="accent3" accent4="accent4" accent5="accent5" accent6="accent6" hlink="hlink" folHlink="folHlink"/>
  <p:notesStyle>
    <a:lvl1pPr algn="l" defTabSz="447593"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6" charset="0"/>
        <a:ea typeface="+mn-ea"/>
        <a:cs typeface="+mn-cs"/>
      </a:defRPr>
    </a:lvl1pPr>
    <a:lvl2pPr marL="741227" indent="-284110" algn="l" defTabSz="447593"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6" charset="0"/>
        <a:ea typeface="+mn-ea"/>
        <a:cs typeface="+mn-cs"/>
      </a:defRPr>
    </a:lvl2pPr>
    <a:lvl3pPr marL="1141204" indent="-226971" algn="l" defTabSz="447593"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6" charset="0"/>
        <a:ea typeface="+mn-ea"/>
        <a:cs typeface="+mn-cs"/>
      </a:defRPr>
    </a:lvl3pPr>
    <a:lvl4pPr marL="1598319" indent="-226971" algn="l" defTabSz="447593"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6" charset="0"/>
        <a:ea typeface="+mn-ea"/>
        <a:cs typeface="+mn-cs"/>
      </a:defRPr>
    </a:lvl4pPr>
    <a:lvl5pPr marL="2055435" indent="-226971" algn="l" defTabSz="447593"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6" charset="0"/>
        <a:ea typeface="+mn-ea"/>
        <a:cs typeface="+mn-cs"/>
      </a:defRPr>
    </a:lvl5pPr>
    <a:lvl6pPr marL="2284786" algn="l" defTabSz="913916" rtl="0" eaLnBrk="1" latinLnBrk="0" hangingPunct="1">
      <a:defRPr sz="1100" kern="1200">
        <a:solidFill>
          <a:schemeClr val="tx1"/>
        </a:solidFill>
        <a:latin typeface="+mn-lt"/>
        <a:ea typeface="+mn-ea"/>
        <a:cs typeface="+mn-cs"/>
      </a:defRPr>
    </a:lvl6pPr>
    <a:lvl7pPr marL="2741746" algn="l" defTabSz="913916" rtl="0" eaLnBrk="1" latinLnBrk="0" hangingPunct="1">
      <a:defRPr sz="1100" kern="1200">
        <a:solidFill>
          <a:schemeClr val="tx1"/>
        </a:solidFill>
        <a:latin typeface="+mn-lt"/>
        <a:ea typeface="+mn-ea"/>
        <a:cs typeface="+mn-cs"/>
      </a:defRPr>
    </a:lvl7pPr>
    <a:lvl8pPr marL="3198701" algn="l" defTabSz="913916" rtl="0" eaLnBrk="1" latinLnBrk="0" hangingPunct="1">
      <a:defRPr sz="1100" kern="1200">
        <a:solidFill>
          <a:schemeClr val="tx1"/>
        </a:solidFill>
        <a:latin typeface="+mn-lt"/>
        <a:ea typeface="+mn-ea"/>
        <a:cs typeface="+mn-cs"/>
      </a:defRPr>
    </a:lvl8pPr>
    <a:lvl9pPr marL="3655659" algn="l" defTabSz="91391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19128388-55BE-4387-96A3-4B206EFF05B0}"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1</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1507"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p:cNvSpPr>
            <a:spLocks noGrp="1" noChangeArrowheads="1"/>
          </p:cNvSpPr>
          <p:nvPr>
            <p:ph type="body" idx="1"/>
          </p:nvPr>
        </p:nvSpPr>
        <p:spPr>
          <a:xfrm>
            <a:off x="755650" y="5078413"/>
            <a:ext cx="6048375" cy="4721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2347"/>
          <a:lstStyle/>
          <a:p>
            <a:pPr algn="ctr"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b="1" u="sng" smtClean="0">
                <a:latin typeface="Arial" charset="0"/>
                <a:ea typeface="Microsoft YaHei" charset="-122"/>
              </a:rPr>
              <a:t>COMMENTAIRES</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Au terme de déjà 16 années d'enseignement, après une première formation pédagogique en 1996, je faisais le constat que mon enseignement se basait essentiellement sur mon feeling en la matière et, sans doute, comme nous tous sur les expériences scolaires que nous avons connues : les enseignants que nous avons croisés, notre mode propre d'apprentissage. Je fonctionnais à l'instinct, en fonction de ce qui me semblait porter ses fruits ou non. Mais ce mode de fonctionnement me paraissait avoir ses limites depuis maintenant quelques années. </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Une chose était cependant évidente à mes yeux:</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"Enseigner ce n'est pas remplir un vase, c'est allumer un feu". </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(Aristophane 445-368 av. J.C.)</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Le monde évolue, la société évolue, nos étudiants évoluent et nous resterions là à enseigner de la même manière qu'à l'époque des trente glorieuses? Cette inertie devenait pour moi pesante et une réflexion sur les méthodes, urgente. Mes intuitions sont elles bonnes? D'autres ont sans doute déjà réfléchi de façon théorique sur ces questions... pourquoi tout réinventer? La pédagogie comme l'architecture s'inscrivent dans un continuum temps qu'il est bon de connaître pour éviter les pièges et comprendre qui nous sommes, où nous sommes et ce que nous faisons en notre titre de pédagogue ou d'architecte.</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L'entrée dans un monde, jusqu'alors inconnu pour moi, a peut-être été le déclencheur qu'il fallait pour pousser la porte de la faculté de pédagogie et de sciences de l’éducation et entamer un master complémentaire en pédagogie orienté enseignement universitaire et supérieur.</a:t>
            </a:r>
          </a:p>
        </p:txBody>
      </p:sp>
    </p:spTree>
    <p:extLst>
      <p:ext uri="{BB962C8B-B14F-4D97-AF65-F5344CB8AC3E}">
        <p14:creationId xmlns:p14="http://schemas.microsoft.com/office/powerpoint/2010/main" val="1740259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0CC28F6A-06E1-48B9-8AA1-749604B07BB4}"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14</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344090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0CC28F6A-06E1-48B9-8AA1-749604B07BB4}"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15</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350449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0CC28F6A-06E1-48B9-8AA1-749604B07BB4}"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16</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3398102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0CC28F6A-06E1-48B9-8AA1-749604B07BB4}"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17</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1968376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0CC28F6A-06E1-48B9-8AA1-749604B07BB4}"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18</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1999732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0CC28F6A-06E1-48B9-8AA1-749604B07BB4}"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19</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307198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0CC28F6A-06E1-48B9-8AA1-749604B07BB4}"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20</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1114674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0CC28F6A-06E1-48B9-8AA1-749604B07BB4}"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21</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1390543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0CC28F6A-06E1-48B9-8AA1-749604B07BB4}"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22</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3494834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idx="10"/>
          </p:nvPr>
        </p:nvSpPr>
        <p:spPr/>
        <p:txBody>
          <a:bodyPr/>
          <a:lstStyle/>
          <a:p>
            <a:pPr>
              <a:defRPr/>
            </a:pPr>
            <a:fld id="{F1854EC6-7E9D-41F0-AC09-5F25DD543A2F}" type="slidenum">
              <a:rPr lang="fr-BE" altLang="fr-FR" smtClean="0"/>
              <a:pPr>
                <a:defRPr/>
              </a:pPr>
              <a:t>23</a:t>
            </a:fld>
            <a:endParaRPr lang="fr-BE" altLang="fr-FR"/>
          </a:p>
        </p:txBody>
      </p:sp>
    </p:spTree>
    <p:extLst>
      <p:ext uri="{BB962C8B-B14F-4D97-AF65-F5344CB8AC3E}">
        <p14:creationId xmlns:p14="http://schemas.microsoft.com/office/powerpoint/2010/main" val="1182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76E1665D-1C3A-42D8-A816-EE1619F70726}"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2</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2531"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p:cNvSpPr>
            <a:spLocks noGrp="1" noChangeArrowheads="1"/>
          </p:cNvSpPr>
          <p:nvPr>
            <p:ph type="body" idx="1"/>
          </p:nvPr>
        </p:nvSpPr>
        <p:spPr>
          <a:xfrm>
            <a:off x="755650" y="5078413"/>
            <a:ext cx="6048375" cy="50292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2347"/>
          <a:lstStyle/>
          <a:p>
            <a:pPr algn="ctr"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b="1" u="sng" smtClean="0">
                <a:latin typeface="Arial" charset="0"/>
                <a:ea typeface="Microsoft YaHei" charset="-122"/>
              </a:rPr>
              <a:t>COMMENTAIRES</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z="1400" b="1" u="sng"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smtClean="0">
                <a:latin typeface="Arial" charset="0"/>
                <a:ea typeface="Microsoft YaHei" charset="-122"/>
              </a:rPr>
              <a:t>Revenons sur la définition même de compétence.</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smtClean="0">
                <a:latin typeface="Arial" charset="0"/>
                <a:ea typeface="Microsoft YaHei" charset="-122"/>
              </a:rPr>
              <a:t>Selon la littérature dans le domaine et un de ses pères, Jacques Tardiff de l'Université de Sherbrooke au Canada.</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smtClean="0">
                <a:latin typeface="Arial" charset="0"/>
                <a:ea typeface="Microsoft YaHei" charset="-122"/>
              </a:rPr>
              <a:t>Il s'agit d'une définition sur laquelle nous avons beaucoup travaillé.</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z="1400"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smtClean="0">
                <a:latin typeface="Arial" charset="0"/>
                <a:ea typeface="Microsoft YaHei" charset="-122"/>
              </a:rPr>
              <a:t>Petite précision, tous les cours ne peuvent pas avoir, à eux seuls, pour finalité le développement d'un compétence. En général, ils ont des objectifs plus restreints qui seront autant de ressources mobilisables pour le développement de la ou des compétences du référentiel de la formation.</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z="1400"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smtClean="0">
                <a:latin typeface="Arial" charset="0"/>
                <a:ea typeface="Microsoft YaHei" charset="-122"/>
              </a:rPr>
              <a:t>En complément d'explication:</a:t>
            </a:r>
          </a:p>
          <a:p>
            <a:pPr marL="647700" lvl="1" indent="-430213" algn="just" eaLnBrk="1">
              <a:lnSpc>
                <a:spcPct val="93000"/>
              </a:lnSpc>
              <a:spcBef>
                <a:spcPct val="0"/>
              </a:spcBef>
              <a:buSzPct val="45000"/>
              <a:buFont typeface="StarSymbol" charset="0"/>
              <a:buNone/>
              <a:tabLst>
                <a:tab pos="723900" algn="l"/>
                <a:tab pos="1447800" algn="l"/>
                <a:tab pos="2171700" algn="l"/>
                <a:tab pos="2895600" algn="l"/>
                <a:tab pos="3619500" algn="l"/>
                <a:tab pos="4343400" algn="l"/>
                <a:tab pos="5067300" algn="l"/>
                <a:tab pos="5791200" algn="l"/>
              </a:tabLst>
            </a:pPr>
            <a:endParaRPr lang="fr-BE" altLang="fr-FR" sz="1400" b="1" smtClean="0">
              <a:latin typeface="Arial" charset="0"/>
              <a:ea typeface="Microsoft YaHei" charset="-122"/>
            </a:endParaRPr>
          </a:p>
          <a:p>
            <a:pPr marL="647700" lvl="1" indent="-430213" algn="just" eaLnBrk="1">
              <a:lnSpc>
                <a:spcPct val="93000"/>
              </a:lnSpc>
              <a:spcBef>
                <a:spcPct val="0"/>
              </a:spcBef>
              <a:buSzPct val="45000"/>
              <a:buFont typeface="StarSymbol" charset="0"/>
              <a:buChar char="➢"/>
              <a:tabLst>
                <a:tab pos="723900" algn="l"/>
                <a:tab pos="1447800" algn="l"/>
                <a:tab pos="2171700" algn="l"/>
                <a:tab pos="2895600" algn="l"/>
                <a:tab pos="3619500" algn="l"/>
                <a:tab pos="4343400" algn="l"/>
                <a:tab pos="5067300" algn="l"/>
                <a:tab pos="5791200" algn="l"/>
              </a:tabLst>
            </a:pPr>
            <a:r>
              <a:rPr lang="fr-BE" altLang="fr-FR" sz="1400" b="1" smtClean="0">
                <a:latin typeface="Arial" charset="0"/>
                <a:ea typeface="Microsoft YaHei" charset="-122"/>
              </a:rPr>
              <a:t>Un caractère intégrateur</a:t>
            </a:r>
            <a:r>
              <a:rPr lang="fr-BE" altLang="fr-FR" sz="1400" smtClean="0">
                <a:latin typeface="Arial" charset="0"/>
                <a:ea typeface="Microsoft YaHei" charset="-122"/>
              </a:rPr>
              <a:t>: chaque compétence fait appel à une multitude de ressources de nature variée.</a:t>
            </a:r>
          </a:p>
          <a:p>
            <a:pPr marL="647700" lvl="1" indent="-430213" algn="just" eaLnBrk="1">
              <a:lnSpc>
                <a:spcPct val="93000"/>
              </a:lnSpc>
              <a:spcBef>
                <a:spcPct val="0"/>
              </a:spcBef>
              <a:buSzPct val="45000"/>
              <a:buFont typeface="StarSymbol" charset="0"/>
              <a:buChar char="➢"/>
              <a:tabLst>
                <a:tab pos="723900" algn="l"/>
                <a:tab pos="1447800" algn="l"/>
                <a:tab pos="2171700" algn="l"/>
                <a:tab pos="2895600" algn="l"/>
                <a:tab pos="3619500" algn="l"/>
                <a:tab pos="4343400" algn="l"/>
                <a:tab pos="5067300" algn="l"/>
                <a:tab pos="5791200" algn="l"/>
              </a:tabLst>
            </a:pPr>
            <a:r>
              <a:rPr lang="fr-BE" altLang="fr-FR" sz="1400" b="1" smtClean="0">
                <a:latin typeface="Arial" charset="0"/>
                <a:ea typeface="Microsoft YaHei" charset="-122"/>
              </a:rPr>
              <a:t>Un caractère combinatoire:</a:t>
            </a:r>
            <a:r>
              <a:rPr lang="fr-BE" altLang="fr-FR" sz="1400" smtClean="0">
                <a:latin typeface="Arial" charset="0"/>
                <a:ea typeface="Microsoft YaHei" charset="-122"/>
              </a:rPr>
              <a:t> chaque compétence prend appui sur des orchestrations différenciées de ressources.</a:t>
            </a:r>
          </a:p>
          <a:p>
            <a:pPr marL="647700" lvl="1" indent="-430213" algn="just" eaLnBrk="1">
              <a:lnSpc>
                <a:spcPct val="93000"/>
              </a:lnSpc>
              <a:spcBef>
                <a:spcPct val="0"/>
              </a:spcBef>
              <a:buSzPct val="45000"/>
              <a:buFont typeface="StarSymbol" charset="0"/>
              <a:buChar char="➢"/>
              <a:tabLst>
                <a:tab pos="723900" algn="l"/>
                <a:tab pos="1447800" algn="l"/>
                <a:tab pos="2171700" algn="l"/>
                <a:tab pos="2895600" algn="l"/>
                <a:tab pos="3619500" algn="l"/>
                <a:tab pos="4343400" algn="l"/>
                <a:tab pos="5067300" algn="l"/>
                <a:tab pos="5791200" algn="l"/>
              </a:tabLst>
            </a:pPr>
            <a:r>
              <a:rPr lang="fr-BE" altLang="fr-FR" sz="1400" b="1" smtClean="0">
                <a:latin typeface="Arial" charset="0"/>
                <a:ea typeface="Microsoft YaHei" charset="-122"/>
              </a:rPr>
              <a:t>Un caractère développemental:</a:t>
            </a:r>
            <a:r>
              <a:rPr lang="fr-BE" altLang="fr-FR" sz="1400" smtClean="0">
                <a:latin typeface="Arial" charset="0"/>
                <a:ea typeface="Microsoft YaHei" charset="-122"/>
              </a:rPr>
              <a:t> chaque compétence se développe tout au long de la vie.</a:t>
            </a:r>
          </a:p>
          <a:p>
            <a:pPr marL="647700" lvl="1" indent="-430213" algn="just" eaLnBrk="1">
              <a:lnSpc>
                <a:spcPct val="93000"/>
              </a:lnSpc>
              <a:spcBef>
                <a:spcPct val="0"/>
              </a:spcBef>
              <a:buSzPct val="45000"/>
              <a:buFont typeface="StarSymbol" charset="0"/>
              <a:buChar char="➢"/>
              <a:tabLst>
                <a:tab pos="723900" algn="l"/>
                <a:tab pos="1447800" algn="l"/>
                <a:tab pos="2171700" algn="l"/>
                <a:tab pos="2895600" algn="l"/>
                <a:tab pos="3619500" algn="l"/>
                <a:tab pos="4343400" algn="l"/>
                <a:tab pos="5067300" algn="l"/>
                <a:tab pos="5791200" algn="l"/>
              </a:tabLst>
            </a:pPr>
            <a:r>
              <a:rPr lang="fr-BE" altLang="fr-FR" sz="1400" b="1" smtClean="0">
                <a:latin typeface="Arial" charset="0"/>
                <a:ea typeface="Microsoft YaHei" charset="-122"/>
              </a:rPr>
              <a:t>Un caractère contextuel</a:t>
            </a:r>
            <a:r>
              <a:rPr lang="fr-BE" altLang="fr-FR" sz="1400" smtClean="0">
                <a:latin typeface="Arial" charset="0"/>
                <a:ea typeface="Microsoft YaHei" charset="-122"/>
              </a:rPr>
              <a:t>: chaque compétence est mise en œuvre dans des contextes qui orientent l'action.</a:t>
            </a:r>
          </a:p>
          <a:p>
            <a:pPr marL="647700" lvl="1" indent="-430213" algn="just" eaLnBrk="1">
              <a:lnSpc>
                <a:spcPct val="93000"/>
              </a:lnSpc>
              <a:spcBef>
                <a:spcPct val="0"/>
              </a:spcBef>
              <a:buSzPct val="45000"/>
              <a:buFont typeface="StarSymbol" charset="0"/>
              <a:buChar char="➢"/>
              <a:tabLst>
                <a:tab pos="723900" algn="l"/>
                <a:tab pos="1447800" algn="l"/>
                <a:tab pos="2171700" algn="l"/>
                <a:tab pos="2895600" algn="l"/>
                <a:tab pos="3619500" algn="l"/>
                <a:tab pos="4343400" algn="l"/>
                <a:tab pos="5067300" algn="l"/>
                <a:tab pos="5791200" algn="l"/>
              </a:tabLst>
            </a:pPr>
            <a:r>
              <a:rPr lang="fr-BE" altLang="fr-FR" sz="1400" b="1" smtClean="0">
                <a:latin typeface="Arial" charset="0"/>
                <a:ea typeface="Microsoft YaHei" charset="-122"/>
              </a:rPr>
              <a:t>Un caractère évolutif:</a:t>
            </a:r>
            <a:r>
              <a:rPr lang="fr-BE" altLang="fr-FR" sz="1400" smtClean="0">
                <a:latin typeface="Arial" charset="0"/>
                <a:ea typeface="Microsoft YaHei" charset="-122"/>
              </a:rPr>
              <a:t> chaque compétence est conçue afin d'intégrer de nouvelles ressources et de nouvelles situations sans que sa nature soit compromise.</a:t>
            </a:r>
          </a:p>
        </p:txBody>
      </p:sp>
    </p:spTree>
    <p:extLst>
      <p:ext uri="{BB962C8B-B14F-4D97-AF65-F5344CB8AC3E}">
        <p14:creationId xmlns:p14="http://schemas.microsoft.com/office/powerpoint/2010/main" val="4184392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19128388-55BE-4387-96A3-4B206EFF05B0}"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24</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1507"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p:cNvSpPr>
            <a:spLocks noGrp="1" noChangeArrowheads="1"/>
          </p:cNvSpPr>
          <p:nvPr>
            <p:ph type="body" idx="1"/>
          </p:nvPr>
        </p:nvSpPr>
        <p:spPr>
          <a:xfrm>
            <a:off x="755650" y="5078413"/>
            <a:ext cx="6048375" cy="4721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2347"/>
          <a:lstStyle/>
          <a:p>
            <a:pPr algn="ctr"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b="1" u="sng" smtClean="0">
                <a:latin typeface="Arial" charset="0"/>
                <a:ea typeface="Microsoft YaHei" charset="-122"/>
              </a:rPr>
              <a:t>COMMENTAIRES</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Au terme de déjà 16 années d'enseignement, après une première formation pédagogique en 1996, je faisais le constat que mon enseignement se basait essentiellement sur mon feeling en la matière et, sans doute, comme nous tous sur les expériences scolaires que nous avons connues : les enseignants que nous avons croisés, notre mode propre d'apprentissage. Je fonctionnais à l'instinct, en fonction de ce qui me semblait porter ses fruits ou non. Mais ce mode de fonctionnement me paraissait avoir ses limites depuis maintenant quelques années. </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Une chose était cependant évidente à mes yeux:</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"Enseigner ce n'est pas remplir un vase, c'est allumer un feu". </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(Aristophane 445-368 av. J.C.)</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Le monde évolue, la société évolue, nos étudiants évoluent et nous resterions là à enseigner de la même manière qu'à l'époque des trente glorieuses? Cette inertie devenait pour moi pesante et une réflexion sur les méthodes, urgente. Mes intuitions sont elles bonnes? D'autres ont sans doute déjà réfléchi de façon théorique sur ces questions... pourquoi tout réinventer? La pédagogie comme l'architecture s'inscrivent dans un continuum temps qu'il est bon de connaître pour éviter les pièges et comprendre qui nous sommes, où nous sommes et ce que nous faisons en notre titre de pédagogue ou d'architecte.</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L'entrée dans un monde, jusqu'alors inconnu pour moi, a peut-être été le déclencheur qu'il fallait pour pousser la porte de la faculté de pédagogie et de sciences de l’éducation et entamer un master complémentaire en pédagogie orienté enseignement universitaire et supérieur.</a:t>
            </a:r>
          </a:p>
        </p:txBody>
      </p:sp>
    </p:spTree>
    <p:extLst>
      <p:ext uri="{BB962C8B-B14F-4D97-AF65-F5344CB8AC3E}">
        <p14:creationId xmlns:p14="http://schemas.microsoft.com/office/powerpoint/2010/main" val="268209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B09DE9A5-6927-4470-B3CC-7C38C7CAC834}"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3</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3555"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726842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5CD96928-6210-4075-9AE8-0092B8A6E1BD}"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4</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4579"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p:cNvSpPr>
            <a:spLocks noGrp="1" noChangeArrowheads="1"/>
          </p:cNvSpPr>
          <p:nvPr>
            <p:ph type="body" idx="1"/>
          </p:nvPr>
        </p:nvSpPr>
        <p:spPr>
          <a:xfrm>
            <a:off x="755650" y="5078413"/>
            <a:ext cx="6048375" cy="50292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2347"/>
          <a:lstStyle/>
          <a:p>
            <a:pPr algn="ctr"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b="1" u="sng" smtClean="0">
                <a:latin typeface="Arial" charset="0"/>
                <a:ea typeface="Microsoft YaHei" charset="-122"/>
              </a:rPr>
              <a:t>COMMENTAIRES</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z="1400" b="1" u="sng"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smtClean="0">
                <a:latin typeface="Arial" charset="0"/>
                <a:ea typeface="Microsoft YaHei" charset="-122"/>
              </a:rPr>
              <a:t>Revenons sur la définition même de compétence.</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smtClean="0">
                <a:latin typeface="Arial" charset="0"/>
                <a:ea typeface="Microsoft YaHei" charset="-122"/>
              </a:rPr>
              <a:t>Selon la littérature dans le domaine et un de ses pères, Jacques Tardiff de l'Université de Sherbrooke au Canada.</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smtClean="0">
                <a:latin typeface="Arial" charset="0"/>
                <a:ea typeface="Microsoft YaHei" charset="-122"/>
              </a:rPr>
              <a:t>Il s'agit d'une définition sur laquelle nous avons beaucoup travaillé.</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z="1400"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smtClean="0">
                <a:latin typeface="Arial" charset="0"/>
                <a:ea typeface="Microsoft YaHei" charset="-122"/>
              </a:rPr>
              <a:t>Petite précision, tous les cours ne peuvent pas avoir, à eux seuls, pour finalité le développement d'un compétence. En général, ils ont des objectifs plus restreints qui seront autant de ressources mobilisables pour le développement de la ou des compétences du référentiel de la formation.</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z="1400"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smtClean="0">
                <a:latin typeface="Arial" charset="0"/>
                <a:ea typeface="Microsoft YaHei" charset="-122"/>
              </a:rPr>
              <a:t>En complément d'explication:</a:t>
            </a:r>
          </a:p>
          <a:p>
            <a:pPr marL="647700" lvl="1" indent="-430213" algn="just" eaLnBrk="1">
              <a:lnSpc>
                <a:spcPct val="93000"/>
              </a:lnSpc>
              <a:spcBef>
                <a:spcPct val="0"/>
              </a:spcBef>
              <a:buSzPct val="45000"/>
              <a:buFont typeface="StarSymbol" charset="0"/>
              <a:buNone/>
              <a:tabLst>
                <a:tab pos="723900" algn="l"/>
                <a:tab pos="1447800" algn="l"/>
                <a:tab pos="2171700" algn="l"/>
                <a:tab pos="2895600" algn="l"/>
                <a:tab pos="3619500" algn="l"/>
                <a:tab pos="4343400" algn="l"/>
                <a:tab pos="5067300" algn="l"/>
                <a:tab pos="5791200" algn="l"/>
              </a:tabLst>
            </a:pPr>
            <a:endParaRPr lang="fr-BE" altLang="fr-FR" sz="1400" b="1" smtClean="0">
              <a:latin typeface="Arial" charset="0"/>
              <a:ea typeface="Microsoft YaHei" charset="-122"/>
            </a:endParaRPr>
          </a:p>
          <a:p>
            <a:pPr marL="647700" lvl="1" indent="-430213" algn="just" eaLnBrk="1">
              <a:lnSpc>
                <a:spcPct val="93000"/>
              </a:lnSpc>
              <a:spcBef>
                <a:spcPct val="0"/>
              </a:spcBef>
              <a:buSzPct val="45000"/>
              <a:buFont typeface="StarSymbol" charset="0"/>
              <a:buChar char="➢"/>
              <a:tabLst>
                <a:tab pos="723900" algn="l"/>
                <a:tab pos="1447800" algn="l"/>
                <a:tab pos="2171700" algn="l"/>
                <a:tab pos="2895600" algn="l"/>
                <a:tab pos="3619500" algn="l"/>
                <a:tab pos="4343400" algn="l"/>
                <a:tab pos="5067300" algn="l"/>
                <a:tab pos="5791200" algn="l"/>
              </a:tabLst>
            </a:pPr>
            <a:r>
              <a:rPr lang="fr-BE" altLang="fr-FR" sz="1400" b="1" smtClean="0">
                <a:latin typeface="Arial" charset="0"/>
                <a:ea typeface="Microsoft YaHei" charset="-122"/>
              </a:rPr>
              <a:t>Un caractère intégrateur</a:t>
            </a:r>
            <a:r>
              <a:rPr lang="fr-BE" altLang="fr-FR" sz="1400" smtClean="0">
                <a:latin typeface="Arial" charset="0"/>
                <a:ea typeface="Microsoft YaHei" charset="-122"/>
              </a:rPr>
              <a:t>: chaque compétence fait appel à une multitude de ressources de nature variée.</a:t>
            </a:r>
          </a:p>
          <a:p>
            <a:pPr marL="647700" lvl="1" indent="-430213" algn="just" eaLnBrk="1">
              <a:lnSpc>
                <a:spcPct val="93000"/>
              </a:lnSpc>
              <a:spcBef>
                <a:spcPct val="0"/>
              </a:spcBef>
              <a:buSzPct val="45000"/>
              <a:buFont typeface="StarSymbol" charset="0"/>
              <a:buChar char="➢"/>
              <a:tabLst>
                <a:tab pos="723900" algn="l"/>
                <a:tab pos="1447800" algn="l"/>
                <a:tab pos="2171700" algn="l"/>
                <a:tab pos="2895600" algn="l"/>
                <a:tab pos="3619500" algn="l"/>
                <a:tab pos="4343400" algn="l"/>
                <a:tab pos="5067300" algn="l"/>
                <a:tab pos="5791200" algn="l"/>
              </a:tabLst>
            </a:pPr>
            <a:r>
              <a:rPr lang="fr-BE" altLang="fr-FR" sz="1400" b="1" smtClean="0">
                <a:latin typeface="Arial" charset="0"/>
                <a:ea typeface="Microsoft YaHei" charset="-122"/>
              </a:rPr>
              <a:t>Un caractère combinatoire:</a:t>
            </a:r>
            <a:r>
              <a:rPr lang="fr-BE" altLang="fr-FR" sz="1400" smtClean="0">
                <a:latin typeface="Arial" charset="0"/>
                <a:ea typeface="Microsoft YaHei" charset="-122"/>
              </a:rPr>
              <a:t> chaque compétence prend appui sur des orchestrations différenciées de ressources.</a:t>
            </a:r>
          </a:p>
          <a:p>
            <a:pPr marL="647700" lvl="1" indent="-430213" algn="just" eaLnBrk="1">
              <a:lnSpc>
                <a:spcPct val="93000"/>
              </a:lnSpc>
              <a:spcBef>
                <a:spcPct val="0"/>
              </a:spcBef>
              <a:buSzPct val="45000"/>
              <a:buFont typeface="StarSymbol" charset="0"/>
              <a:buChar char="➢"/>
              <a:tabLst>
                <a:tab pos="723900" algn="l"/>
                <a:tab pos="1447800" algn="l"/>
                <a:tab pos="2171700" algn="l"/>
                <a:tab pos="2895600" algn="l"/>
                <a:tab pos="3619500" algn="l"/>
                <a:tab pos="4343400" algn="l"/>
                <a:tab pos="5067300" algn="l"/>
                <a:tab pos="5791200" algn="l"/>
              </a:tabLst>
            </a:pPr>
            <a:r>
              <a:rPr lang="fr-BE" altLang="fr-FR" sz="1400" b="1" smtClean="0">
                <a:latin typeface="Arial" charset="0"/>
                <a:ea typeface="Microsoft YaHei" charset="-122"/>
              </a:rPr>
              <a:t>Un caractère développemental:</a:t>
            </a:r>
            <a:r>
              <a:rPr lang="fr-BE" altLang="fr-FR" sz="1400" smtClean="0">
                <a:latin typeface="Arial" charset="0"/>
                <a:ea typeface="Microsoft YaHei" charset="-122"/>
              </a:rPr>
              <a:t> chaque compétence se développe tout au long de la vie.</a:t>
            </a:r>
          </a:p>
          <a:p>
            <a:pPr marL="647700" lvl="1" indent="-430213" algn="just" eaLnBrk="1">
              <a:lnSpc>
                <a:spcPct val="93000"/>
              </a:lnSpc>
              <a:spcBef>
                <a:spcPct val="0"/>
              </a:spcBef>
              <a:buSzPct val="45000"/>
              <a:buFont typeface="StarSymbol" charset="0"/>
              <a:buChar char="➢"/>
              <a:tabLst>
                <a:tab pos="723900" algn="l"/>
                <a:tab pos="1447800" algn="l"/>
                <a:tab pos="2171700" algn="l"/>
                <a:tab pos="2895600" algn="l"/>
                <a:tab pos="3619500" algn="l"/>
                <a:tab pos="4343400" algn="l"/>
                <a:tab pos="5067300" algn="l"/>
                <a:tab pos="5791200" algn="l"/>
              </a:tabLst>
            </a:pPr>
            <a:r>
              <a:rPr lang="fr-BE" altLang="fr-FR" sz="1400" b="1" smtClean="0">
                <a:latin typeface="Arial" charset="0"/>
                <a:ea typeface="Microsoft YaHei" charset="-122"/>
              </a:rPr>
              <a:t>Un caractère contextuel</a:t>
            </a:r>
            <a:r>
              <a:rPr lang="fr-BE" altLang="fr-FR" sz="1400" smtClean="0">
                <a:latin typeface="Arial" charset="0"/>
                <a:ea typeface="Microsoft YaHei" charset="-122"/>
              </a:rPr>
              <a:t>: chaque compétence est mise en œuvre dans des contextes qui orientent l'action.</a:t>
            </a:r>
          </a:p>
          <a:p>
            <a:pPr marL="647700" lvl="1" indent="-430213" algn="just" eaLnBrk="1">
              <a:lnSpc>
                <a:spcPct val="93000"/>
              </a:lnSpc>
              <a:spcBef>
                <a:spcPct val="0"/>
              </a:spcBef>
              <a:buSzPct val="45000"/>
              <a:buFont typeface="StarSymbol" charset="0"/>
              <a:buChar char="➢"/>
              <a:tabLst>
                <a:tab pos="723900" algn="l"/>
                <a:tab pos="1447800" algn="l"/>
                <a:tab pos="2171700" algn="l"/>
                <a:tab pos="2895600" algn="l"/>
                <a:tab pos="3619500" algn="l"/>
                <a:tab pos="4343400" algn="l"/>
                <a:tab pos="5067300" algn="l"/>
                <a:tab pos="5791200" algn="l"/>
              </a:tabLst>
            </a:pPr>
            <a:r>
              <a:rPr lang="fr-BE" altLang="fr-FR" sz="1400" b="1" smtClean="0">
                <a:latin typeface="Arial" charset="0"/>
                <a:ea typeface="Microsoft YaHei" charset="-122"/>
              </a:rPr>
              <a:t>Un caractère évolutif:</a:t>
            </a:r>
            <a:r>
              <a:rPr lang="fr-BE" altLang="fr-FR" sz="1400" smtClean="0">
                <a:latin typeface="Arial" charset="0"/>
                <a:ea typeface="Microsoft YaHei" charset="-122"/>
              </a:rPr>
              <a:t> chaque compétence est conçue afin d'intégrer de nouvelles ressources et de nouvelles situations sans que sa nature soit compromise.</a:t>
            </a:r>
          </a:p>
        </p:txBody>
      </p:sp>
    </p:spTree>
    <p:extLst>
      <p:ext uri="{BB962C8B-B14F-4D97-AF65-F5344CB8AC3E}">
        <p14:creationId xmlns:p14="http://schemas.microsoft.com/office/powerpoint/2010/main" val="2438958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CF3ABA21-C93D-4E54-B363-3CB239A2C762}"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5</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9699" name="Rectangle 1"/>
          <p:cNvSpPr>
            <a:spLocks noGrp="1" noRot="1" noChangeAspect="1" noChangeArrowheads="1" noTextEdit="1"/>
          </p:cNvSpPr>
          <p:nvPr>
            <p:ph type="sldImg"/>
          </p:nvPr>
        </p:nvSpPr>
        <p:spPr>
          <a:xfrm>
            <a:off x="946150" y="812800"/>
            <a:ext cx="56657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a:spLocks noGrp="1" noChangeArrowheads="1"/>
          </p:cNvSpPr>
          <p:nvPr>
            <p:ph type="body" idx="1"/>
          </p:nvPr>
        </p:nvSpPr>
        <p:spPr>
          <a:xfrm>
            <a:off x="755650" y="5078413"/>
            <a:ext cx="6048375" cy="4721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2347"/>
          <a:lstStyle/>
          <a:p>
            <a:pPr algn="ctr"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z="1400" b="1" u="sng" smtClean="0">
                <a:latin typeface="Arial" charset="0"/>
                <a:ea typeface="Microsoft YaHei" charset="-122"/>
              </a:rPr>
              <a:t>COMMENTAIRES</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Au terme de déjà 16 années d'enseignement, après une première formation pédagogique en 1996, je faisais le constat que mon enseignement se basait essentiellement sur mon feeling en la matière et, sans doute, comme nous tous sur les expériences scolaires que nous avons connues : les enseignants que nous avons croisés, notre mode propre d'apprentissage. Je fonctionnais à l'instinct, en fonction de ce qui me semblait porter ses fruits ou non. Mais ce mode de fonctionnement me paraissait avoir ses limites depuis maintenant quelques années. </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Une chose était cependant évidente à mes yeux:</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"Enseigner ce n'est pas remplir un vase, c'est allumer un feu". </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(Aristophane 445-368 av. J.C.)</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Le monde évolue, la société évolue, nos étudiants évoluent et nous resterions là à enseigner de la même manière qu'à l'époque des trente glorieuses? Cette inertie devenait pour moi pesante et une réflexion sur les méthodes, urgente. Mes intuitions sont elles bonnes? D'autres ont sans doute déjà réfléchi de façon théorique sur ces questions... pourquoi tout réinventer? La pédagogie comme l'architecture s'inscrivent dans un continuum temps qu'il est bon de connaître pour éviter les pièges et comprendre qui nous sommes, où nous sommes et ce que nous faisons en notre titre de pédagogue ou d'architecte.</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fr-BE" altLang="fr-FR" smtClean="0">
              <a:latin typeface="Arial" charset="0"/>
              <a:ea typeface="Microsoft YaHei" charset="-122"/>
            </a:endParaRP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fr-BE" altLang="fr-FR" smtClean="0">
                <a:latin typeface="Arial" charset="0"/>
                <a:ea typeface="Microsoft YaHei" charset="-122"/>
              </a:rPr>
              <a:t>L'entrée dans un monde, jusqu'alors inconnu pour moi, a peut-être été le déclencheur qu'il fallait pour pousser la porte de la faculté de pédagogie et de sciences de l’éducation et entamer un master complémentaire en pédagogie orienté enseignement universitaire et supérieur.</a:t>
            </a:r>
          </a:p>
        </p:txBody>
      </p:sp>
    </p:spTree>
    <p:extLst>
      <p:ext uri="{BB962C8B-B14F-4D97-AF65-F5344CB8AC3E}">
        <p14:creationId xmlns:p14="http://schemas.microsoft.com/office/powerpoint/2010/main" val="141052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2B5AA898-063C-47AD-AF7A-4A51991F9A6A}"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6</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31747"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127025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E789A8F2-0789-4D09-9FCA-5FF03C75B42D}"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9</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6627"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28208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0CC28F6A-06E1-48B9-8AA1-749604B07BB4}"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10</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1640660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defRPr>
            </a:lvl1pPr>
            <a:lvl2pPr eaLnBrk="0">
              <a:tabLst>
                <a:tab pos="723900" algn="l"/>
                <a:tab pos="1447800" algn="l"/>
                <a:tab pos="2171700" algn="l"/>
                <a:tab pos="2895600" algn="l"/>
              </a:tabLst>
              <a:defRPr>
                <a:solidFill>
                  <a:schemeClr val="tx1"/>
                </a:solidFill>
                <a:latin typeface="Arial" charset="0"/>
              </a:defRPr>
            </a:lvl2pPr>
            <a:lvl3pPr eaLnBrk="0">
              <a:tabLst>
                <a:tab pos="723900" algn="l"/>
                <a:tab pos="1447800" algn="l"/>
                <a:tab pos="2171700" algn="l"/>
                <a:tab pos="2895600" algn="l"/>
              </a:tabLst>
              <a:defRPr>
                <a:solidFill>
                  <a:schemeClr val="tx1"/>
                </a:solidFill>
                <a:latin typeface="Arial" charset="0"/>
              </a:defRPr>
            </a:lvl3pPr>
            <a:lvl4pPr eaLnBrk="0">
              <a:tabLst>
                <a:tab pos="723900" algn="l"/>
                <a:tab pos="1447800" algn="l"/>
                <a:tab pos="2171700" algn="l"/>
                <a:tab pos="2895600" algn="l"/>
              </a:tabLst>
              <a:defRPr>
                <a:solidFill>
                  <a:schemeClr val="tx1"/>
                </a:solidFill>
                <a:latin typeface="Arial" charset="0"/>
              </a:defRPr>
            </a:lvl4pPr>
            <a:lvl5pPr eaLnBrk="0">
              <a:tabLst>
                <a:tab pos="723900" algn="l"/>
                <a:tab pos="1447800" algn="l"/>
                <a:tab pos="2171700" algn="l"/>
                <a:tab pos="28956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defRPr>
            </a:lvl9pPr>
          </a:lstStyle>
          <a:p>
            <a:pPr defTabSz="447675" eaLnBrk="1">
              <a:buFont typeface="Times New Roman" pitchFamily="18" charset="0"/>
              <a:buNone/>
            </a:pPr>
            <a:fld id="{0CC28F6A-06E1-48B9-8AA1-749604B07BB4}" type="slidenum">
              <a:rPr lang="fr-BE" altLang="fr-FR" smtClean="0">
                <a:solidFill>
                  <a:srgbClr val="000000"/>
                </a:solidFill>
                <a:latin typeface="Times New Roman" pitchFamily="18" charset="0"/>
                <a:ea typeface="Arial Unicode MS" pitchFamily="34" charset="-128"/>
                <a:cs typeface="Arial Unicode MS" pitchFamily="34" charset="-128"/>
              </a:rPr>
              <a:pPr defTabSz="447675" eaLnBrk="1">
                <a:buFont typeface="Times New Roman" pitchFamily="18" charset="0"/>
                <a:buNone/>
              </a:pPr>
              <a:t>11</a:t>
            </a:fld>
            <a:endParaRPr lang="fr-BE" altLang="fr-FR" smtClean="0">
              <a:solidFill>
                <a:srgbClr val="000000"/>
              </a:solidFill>
              <a:latin typeface="Times New Roman" pitchFamily="18"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itchFamily="18" charset="0"/>
            </a:endParaRPr>
          </a:p>
        </p:txBody>
      </p:sp>
    </p:spTree>
    <p:extLst>
      <p:ext uri="{BB962C8B-B14F-4D97-AF65-F5344CB8AC3E}">
        <p14:creationId xmlns:p14="http://schemas.microsoft.com/office/powerpoint/2010/main" val="191801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33951" y="3321394"/>
            <a:ext cx="12851448" cy="2291811"/>
          </a:xfrm>
        </p:spPr>
        <p:txBody>
          <a:bodyPr/>
          <a:lstStyle/>
          <a:p>
            <a:r>
              <a:rPr lang="fr-FR" smtClean="0"/>
              <a:t>Modifiez le style du titre</a:t>
            </a:r>
            <a:endParaRPr lang="fr-BE"/>
          </a:p>
        </p:txBody>
      </p:sp>
      <p:sp>
        <p:nvSpPr>
          <p:cNvPr id="3" name="Sous-titre 2"/>
          <p:cNvSpPr>
            <a:spLocks noGrp="1"/>
          </p:cNvSpPr>
          <p:nvPr>
            <p:ph type="subTitle" idx="1"/>
          </p:nvPr>
        </p:nvSpPr>
        <p:spPr>
          <a:xfrm>
            <a:off x="2267906" y="6058694"/>
            <a:ext cx="10583545" cy="2732352"/>
          </a:xfrm>
        </p:spPr>
        <p:txBody>
          <a:bodyPr/>
          <a:lstStyle>
            <a:lvl1pPr marL="0" indent="0" algn="ctr">
              <a:buNone/>
              <a:defRPr>
                <a:solidFill>
                  <a:schemeClr val="tx1">
                    <a:tint val="75000"/>
                  </a:schemeClr>
                </a:solidFill>
              </a:defRPr>
            </a:lvl1pPr>
            <a:lvl2pPr marL="737027" indent="0" algn="ctr">
              <a:buNone/>
              <a:defRPr>
                <a:solidFill>
                  <a:schemeClr val="tx1">
                    <a:tint val="75000"/>
                  </a:schemeClr>
                </a:solidFill>
              </a:defRPr>
            </a:lvl2pPr>
            <a:lvl3pPr marL="1474053" indent="0" algn="ctr">
              <a:buNone/>
              <a:defRPr>
                <a:solidFill>
                  <a:schemeClr val="tx1">
                    <a:tint val="75000"/>
                  </a:schemeClr>
                </a:solidFill>
              </a:defRPr>
            </a:lvl3pPr>
            <a:lvl4pPr marL="2211080" indent="0" algn="ctr">
              <a:buNone/>
              <a:defRPr>
                <a:solidFill>
                  <a:schemeClr val="tx1">
                    <a:tint val="75000"/>
                  </a:schemeClr>
                </a:solidFill>
              </a:defRPr>
            </a:lvl4pPr>
            <a:lvl5pPr marL="2948108" indent="0" algn="ctr">
              <a:buNone/>
              <a:defRPr>
                <a:solidFill>
                  <a:schemeClr val="tx1">
                    <a:tint val="75000"/>
                  </a:schemeClr>
                </a:solidFill>
              </a:defRPr>
            </a:lvl5pPr>
            <a:lvl6pPr marL="3685131" indent="0" algn="ctr">
              <a:buNone/>
              <a:defRPr>
                <a:solidFill>
                  <a:schemeClr val="tx1">
                    <a:tint val="75000"/>
                  </a:schemeClr>
                </a:solidFill>
              </a:defRPr>
            </a:lvl6pPr>
            <a:lvl7pPr marL="4422159" indent="0" algn="ctr">
              <a:buNone/>
              <a:defRPr>
                <a:solidFill>
                  <a:schemeClr val="tx1">
                    <a:tint val="75000"/>
                  </a:schemeClr>
                </a:solidFill>
              </a:defRPr>
            </a:lvl7pPr>
            <a:lvl8pPr marL="5159186" indent="0" algn="ctr">
              <a:buNone/>
              <a:defRPr>
                <a:solidFill>
                  <a:schemeClr val="tx1">
                    <a:tint val="75000"/>
                  </a:schemeClr>
                </a:solidFill>
              </a:defRPr>
            </a:lvl8pPr>
            <a:lvl9pPr marL="5896212"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altLang="fr-FR"/>
          </a:p>
        </p:txBody>
      </p:sp>
      <p:sp>
        <p:nvSpPr>
          <p:cNvPr id="5" name="Espace réservé du pied de page 4"/>
          <p:cNvSpPr>
            <a:spLocks noGrp="1"/>
          </p:cNvSpPr>
          <p:nvPr>
            <p:ph type="ftr" sz="quarter" idx="11"/>
          </p:nvPr>
        </p:nvSpPr>
        <p:spPr/>
        <p:txBody>
          <a:bodyPr/>
          <a:lstStyle>
            <a:lvl1pPr>
              <a:defRPr/>
            </a:lvl1pPr>
          </a:lstStyle>
          <a:p>
            <a:pPr>
              <a:defRPr/>
            </a:pPr>
            <a:endParaRPr lang="fr-BE"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0B9A76CE-9966-4EB2-AC63-F40F08542E17}" type="slidenum">
              <a:rPr lang="fr-BE" altLang="fr-FR"/>
              <a:pPr>
                <a:defRPr/>
              </a:pPr>
              <a:t>‹N°›</a:t>
            </a:fld>
            <a:endParaRPr lang="fr-BE" altLang="fr-FR"/>
          </a:p>
        </p:txBody>
      </p:sp>
    </p:spTree>
    <p:extLst>
      <p:ext uri="{BB962C8B-B14F-4D97-AF65-F5344CB8AC3E}">
        <p14:creationId xmlns:p14="http://schemas.microsoft.com/office/powerpoint/2010/main" val="866956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altLang="fr-FR"/>
          </a:p>
        </p:txBody>
      </p:sp>
      <p:sp>
        <p:nvSpPr>
          <p:cNvPr id="5" name="Espace réservé du pied de page 4"/>
          <p:cNvSpPr>
            <a:spLocks noGrp="1"/>
          </p:cNvSpPr>
          <p:nvPr>
            <p:ph type="ftr" sz="quarter" idx="11"/>
          </p:nvPr>
        </p:nvSpPr>
        <p:spPr/>
        <p:txBody>
          <a:bodyPr/>
          <a:lstStyle>
            <a:lvl1pPr>
              <a:defRPr/>
            </a:lvl1pPr>
          </a:lstStyle>
          <a:p>
            <a:pPr>
              <a:defRPr/>
            </a:pPr>
            <a:endParaRPr lang="fr-BE"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B3A98B1F-A8B1-4828-A147-AC5DB1ED567B}" type="slidenum">
              <a:rPr lang="fr-BE" altLang="fr-FR"/>
              <a:pPr>
                <a:defRPr/>
              </a:pPr>
              <a:t>‹N°›</a:t>
            </a:fld>
            <a:endParaRPr lang="fr-BE" altLang="fr-FR"/>
          </a:p>
        </p:txBody>
      </p:sp>
    </p:spTree>
    <p:extLst>
      <p:ext uri="{BB962C8B-B14F-4D97-AF65-F5344CB8AC3E}">
        <p14:creationId xmlns:p14="http://schemas.microsoft.com/office/powerpoint/2010/main" val="299790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8124851" y="668244"/>
            <a:ext cx="5625132" cy="14221101"/>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1249448" y="668244"/>
            <a:ext cx="16623409" cy="142211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altLang="fr-FR"/>
          </a:p>
        </p:txBody>
      </p:sp>
      <p:sp>
        <p:nvSpPr>
          <p:cNvPr id="5" name="Espace réservé du pied de page 4"/>
          <p:cNvSpPr>
            <a:spLocks noGrp="1"/>
          </p:cNvSpPr>
          <p:nvPr>
            <p:ph type="ftr" sz="quarter" idx="11"/>
          </p:nvPr>
        </p:nvSpPr>
        <p:spPr/>
        <p:txBody>
          <a:bodyPr/>
          <a:lstStyle>
            <a:lvl1pPr>
              <a:defRPr/>
            </a:lvl1pPr>
          </a:lstStyle>
          <a:p>
            <a:pPr>
              <a:defRPr/>
            </a:pPr>
            <a:endParaRPr lang="fr-BE"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8D09FBF5-D962-421F-9D27-053D3398D26D}" type="slidenum">
              <a:rPr lang="fr-BE" altLang="fr-FR"/>
              <a:pPr>
                <a:defRPr/>
              </a:pPr>
              <a:t>‹N°›</a:t>
            </a:fld>
            <a:endParaRPr lang="fr-BE" altLang="fr-FR"/>
          </a:p>
        </p:txBody>
      </p:sp>
    </p:spTree>
    <p:extLst>
      <p:ext uri="{BB962C8B-B14F-4D97-AF65-F5344CB8AC3E}">
        <p14:creationId xmlns:p14="http://schemas.microsoft.com/office/powerpoint/2010/main" val="2341787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03236" y="301627"/>
            <a:ext cx="9069388" cy="1260476"/>
          </a:xfrm>
        </p:spPr>
        <p:txBody>
          <a:bodyPr/>
          <a:lstStyle/>
          <a:p>
            <a:r>
              <a:rPr lang="fr-FR" smtClean="0"/>
              <a:t>Modifiez le style du titre</a:t>
            </a:r>
            <a:endParaRPr lang="fr-BE"/>
          </a:p>
        </p:txBody>
      </p:sp>
      <p:sp>
        <p:nvSpPr>
          <p:cNvPr id="3" name="Espace réservé de la date 2"/>
          <p:cNvSpPr>
            <a:spLocks noGrp="1"/>
          </p:cNvSpPr>
          <p:nvPr>
            <p:ph type="dt" idx="10"/>
          </p:nvPr>
        </p:nvSpPr>
        <p:spPr>
          <a:xfrm>
            <a:off x="503239" y="6886575"/>
            <a:ext cx="2346324" cy="519113"/>
          </a:xfrm>
        </p:spPr>
        <p:txBody>
          <a:bodyPr/>
          <a:lstStyle>
            <a:lvl1pPr>
              <a:defRPr/>
            </a:lvl1pPr>
          </a:lstStyle>
          <a:p>
            <a:pPr>
              <a:defRPr/>
            </a:pPr>
            <a:endParaRPr lang="fr-BE" altLang="fr-FR"/>
          </a:p>
        </p:txBody>
      </p:sp>
      <p:sp>
        <p:nvSpPr>
          <p:cNvPr id="4" name="Espace réservé du pied de page 3"/>
          <p:cNvSpPr>
            <a:spLocks noGrp="1"/>
          </p:cNvSpPr>
          <p:nvPr>
            <p:ph type="ftr" idx="11"/>
          </p:nvPr>
        </p:nvSpPr>
        <p:spPr>
          <a:xfrm>
            <a:off x="3448050" y="6886575"/>
            <a:ext cx="3194050" cy="519113"/>
          </a:xfrm>
        </p:spPr>
        <p:txBody>
          <a:bodyPr/>
          <a:lstStyle>
            <a:lvl1pPr>
              <a:defRPr/>
            </a:lvl1pPr>
          </a:lstStyle>
          <a:p>
            <a:pPr>
              <a:defRPr/>
            </a:pPr>
            <a:endParaRPr lang="fr-BE" altLang="fr-FR"/>
          </a:p>
        </p:txBody>
      </p:sp>
      <p:sp>
        <p:nvSpPr>
          <p:cNvPr id="5" name="Espace réservé du numéro de diapositive 4"/>
          <p:cNvSpPr>
            <a:spLocks noGrp="1"/>
          </p:cNvSpPr>
          <p:nvPr>
            <p:ph type="sldNum" idx="12"/>
          </p:nvPr>
        </p:nvSpPr>
        <p:spPr>
          <a:xfrm>
            <a:off x="7227890" y="6886575"/>
            <a:ext cx="2346324" cy="519113"/>
          </a:xfrm>
        </p:spPr>
        <p:txBody>
          <a:bodyPr/>
          <a:lstStyle>
            <a:lvl1pPr>
              <a:defRPr/>
            </a:lvl1pPr>
          </a:lstStyle>
          <a:p>
            <a:pPr>
              <a:defRPr/>
            </a:pPr>
            <a:fld id="{7AC04A55-137B-4535-AC14-A3F51182506D}" type="slidenum">
              <a:rPr lang="fr-BE" altLang="fr-FR"/>
              <a:pPr>
                <a:defRPr/>
              </a:pPr>
              <a:t>‹N°›</a:t>
            </a:fld>
            <a:endParaRPr lang="fr-BE" altLang="fr-FR"/>
          </a:p>
        </p:txBody>
      </p:sp>
    </p:spTree>
    <p:extLst>
      <p:ext uri="{BB962C8B-B14F-4D97-AF65-F5344CB8AC3E}">
        <p14:creationId xmlns:p14="http://schemas.microsoft.com/office/powerpoint/2010/main" val="2048160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503236" y="301627"/>
            <a:ext cx="9069388" cy="1260476"/>
          </a:xfrm>
        </p:spPr>
        <p:txBody>
          <a:bodyPr/>
          <a:lstStyle/>
          <a:p>
            <a:r>
              <a:rPr lang="fr-FR" smtClean="0"/>
              <a:t>Modifiez le style du titre</a:t>
            </a:r>
            <a:endParaRPr lang="fr-BE"/>
          </a:p>
        </p:txBody>
      </p:sp>
      <p:sp>
        <p:nvSpPr>
          <p:cNvPr id="3" name="Espace réservé du texte 2"/>
          <p:cNvSpPr>
            <a:spLocks noGrp="1"/>
          </p:cNvSpPr>
          <p:nvPr>
            <p:ph type="body" sz="half" idx="1"/>
          </p:nvPr>
        </p:nvSpPr>
        <p:spPr>
          <a:xfrm>
            <a:off x="503238" y="1768479"/>
            <a:ext cx="4457699" cy="57816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quarter" idx="2"/>
          </p:nvPr>
        </p:nvSpPr>
        <p:spPr>
          <a:xfrm>
            <a:off x="5113343" y="1768475"/>
            <a:ext cx="4459286" cy="28146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contenu 4"/>
          <p:cNvSpPr>
            <a:spLocks noGrp="1"/>
          </p:cNvSpPr>
          <p:nvPr>
            <p:ph sz="quarter" idx="3"/>
          </p:nvPr>
        </p:nvSpPr>
        <p:spPr>
          <a:xfrm>
            <a:off x="5113343" y="4735514"/>
            <a:ext cx="4459286" cy="28146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e la date 5"/>
          <p:cNvSpPr>
            <a:spLocks noGrp="1"/>
          </p:cNvSpPr>
          <p:nvPr>
            <p:ph type="dt" idx="10"/>
          </p:nvPr>
        </p:nvSpPr>
        <p:spPr>
          <a:xfrm>
            <a:off x="503239" y="6886575"/>
            <a:ext cx="2346324" cy="519113"/>
          </a:xfrm>
        </p:spPr>
        <p:txBody>
          <a:bodyPr/>
          <a:lstStyle>
            <a:lvl1pPr>
              <a:defRPr/>
            </a:lvl1pPr>
          </a:lstStyle>
          <a:p>
            <a:pPr>
              <a:defRPr/>
            </a:pPr>
            <a:endParaRPr lang="fr-BE" altLang="fr-FR"/>
          </a:p>
        </p:txBody>
      </p:sp>
      <p:sp>
        <p:nvSpPr>
          <p:cNvPr id="7" name="Espace réservé du pied de page 6"/>
          <p:cNvSpPr>
            <a:spLocks noGrp="1"/>
          </p:cNvSpPr>
          <p:nvPr>
            <p:ph type="ftr" idx="11"/>
          </p:nvPr>
        </p:nvSpPr>
        <p:spPr>
          <a:xfrm>
            <a:off x="3448050" y="6886575"/>
            <a:ext cx="3194050" cy="519113"/>
          </a:xfrm>
        </p:spPr>
        <p:txBody>
          <a:bodyPr/>
          <a:lstStyle>
            <a:lvl1pPr>
              <a:defRPr/>
            </a:lvl1pPr>
          </a:lstStyle>
          <a:p>
            <a:pPr>
              <a:defRPr/>
            </a:pPr>
            <a:endParaRPr lang="fr-BE" altLang="fr-FR"/>
          </a:p>
        </p:txBody>
      </p:sp>
      <p:sp>
        <p:nvSpPr>
          <p:cNvPr id="8" name="Espace réservé du numéro de diapositive 7"/>
          <p:cNvSpPr>
            <a:spLocks noGrp="1"/>
          </p:cNvSpPr>
          <p:nvPr>
            <p:ph type="sldNum" idx="12"/>
          </p:nvPr>
        </p:nvSpPr>
        <p:spPr>
          <a:xfrm>
            <a:off x="7227890" y="6886575"/>
            <a:ext cx="2346324" cy="519113"/>
          </a:xfrm>
        </p:spPr>
        <p:txBody>
          <a:bodyPr/>
          <a:lstStyle>
            <a:lvl1pPr>
              <a:defRPr/>
            </a:lvl1pPr>
          </a:lstStyle>
          <a:p>
            <a:pPr>
              <a:defRPr/>
            </a:pPr>
            <a:fld id="{D7452B85-D1F6-4FF9-8594-77BAAC5ADDB7}" type="slidenum">
              <a:rPr lang="fr-BE" altLang="fr-FR"/>
              <a:pPr>
                <a:defRPr/>
              </a:pPr>
              <a:t>‹N°›</a:t>
            </a:fld>
            <a:endParaRPr lang="fr-BE" altLang="fr-FR"/>
          </a:p>
        </p:txBody>
      </p:sp>
    </p:spTree>
    <p:extLst>
      <p:ext uri="{BB962C8B-B14F-4D97-AF65-F5344CB8AC3E}">
        <p14:creationId xmlns:p14="http://schemas.microsoft.com/office/powerpoint/2010/main" val="305298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altLang="fr-FR"/>
          </a:p>
        </p:txBody>
      </p:sp>
      <p:sp>
        <p:nvSpPr>
          <p:cNvPr id="5" name="Espace réservé du pied de page 4"/>
          <p:cNvSpPr>
            <a:spLocks noGrp="1"/>
          </p:cNvSpPr>
          <p:nvPr>
            <p:ph type="ftr" sz="quarter" idx="11"/>
          </p:nvPr>
        </p:nvSpPr>
        <p:spPr/>
        <p:txBody>
          <a:bodyPr/>
          <a:lstStyle>
            <a:lvl1pPr>
              <a:defRPr/>
            </a:lvl1pPr>
          </a:lstStyle>
          <a:p>
            <a:pPr>
              <a:defRPr/>
            </a:pPr>
            <a:endParaRPr lang="fr-BE"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42A0D091-4EDE-4F77-B5B0-191A15A53574}" type="slidenum">
              <a:rPr lang="fr-BE" altLang="fr-FR"/>
              <a:pPr>
                <a:defRPr/>
              </a:pPr>
              <a:t>‹N°›</a:t>
            </a:fld>
            <a:endParaRPr lang="fr-BE" altLang="fr-FR"/>
          </a:p>
        </p:txBody>
      </p:sp>
    </p:spTree>
    <p:extLst>
      <p:ext uri="{BB962C8B-B14F-4D97-AF65-F5344CB8AC3E}">
        <p14:creationId xmlns:p14="http://schemas.microsoft.com/office/powerpoint/2010/main" val="168581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94325" y="6870485"/>
            <a:ext cx="12851448" cy="2123513"/>
          </a:xfrm>
        </p:spPr>
        <p:txBody>
          <a:bodyPr anchor="t"/>
          <a:lstStyle>
            <a:lvl1pPr algn="l">
              <a:defRPr sz="6500" b="1" cap="all"/>
            </a:lvl1pPr>
          </a:lstStyle>
          <a:p>
            <a:r>
              <a:rPr lang="fr-FR" smtClean="0"/>
              <a:t>Modifiez le style du titre</a:t>
            </a:r>
            <a:endParaRPr lang="fr-BE"/>
          </a:p>
        </p:txBody>
      </p:sp>
      <p:sp>
        <p:nvSpPr>
          <p:cNvPr id="3" name="Espace réservé du texte 2"/>
          <p:cNvSpPr>
            <a:spLocks noGrp="1"/>
          </p:cNvSpPr>
          <p:nvPr>
            <p:ph type="body" idx="1"/>
          </p:nvPr>
        </p:nvSpPr>
        <p:spPr>
          <a:xfrm>
            <a:off x="1194325" y="4531651"/>
            <a:ext cx="12851448" cy="2338832"/>
          </a:xfrm>
        </p:spPr>
        <p:txBody>
          <a:bodyPr anchor="b"/>
          <a:lstStyle>
            <a:lvl1pPr marL="0" indent="0">
              <a:buNone/>
              <a:defRPr sz="3200">
                <a:solidFill>
                  <a:schemeClr val="tx1">
                    <a:tint val="75000"/>
                  </a:schemeClr>
                </a:solidFill>
              </a:defRPr>
            </a:lvl1pPr>
            <a:lvl2pPr marL="737027" indent="0">
              <a:buNone/>
              <a:defRPr sz="2900">
                <a:solidFill>
                  <a:schemeClr val="tx1">
                    <a:tint val="75000"/>
                  </a:schemeClr>
                </a:solidFill>
              </a:defRPr>
            </a:lvl2pPr>
            <a:lvl3pPr marL="1474053" indent="0">
              <a:buNone/>
              <a:defRPr sz="2600">
                <a:solidFill>
                  <a:schemeClr val="tx1">
                    <a:tint val="75000"/>
                  </a:schemeClr>
                </a:solidFill>
              </a:defRPr>
            </a:lvl3pPr>
            <a:lvl4pPr marL="2211080" indent="0">
              <a:buNone/>
              <a:defRPr sz="2300">
                <a:solidFill>
                  <a:schemeClr val="tx1">
                    <a:tint val="75000"/>
                  </a:schemeClr>
                </a:solidFill>
              </a:defRPr>
            </a:lvl4pPr>
            <a:lvl5pPr marL="2948108" indent="0">
              <a:buNone/>
              <a:defRPr sz="2300">
                <a:solidFill>
                  <a:schemeClr val="tx1">
                    <a:tint val="75000"/>
                  </a:schemeClr>
                </a:solidFill>
              </a:defRPr>
            </a:lvl5pPr>
            <a:lvl6pPr marL="3685131" indent="0">
              <a:buNone/>
              <a:defRPr sz="2300">
                <a:solidFill>
                  <a:schemeClr val="tx1">
                    <a:tint val="75000"/>
                  </a:schemeClr>
                </a:solidFill>
              </a:defRPr>
            </a:lvl6pPr>
            <a:lvl7pPr marL="4422159" indent="0">
              <a:buNone/>
              <a:defRPr sz="2300">
                <a:solidFill>
                  <a:schemeClr val="tx1">
                    <a:tint val="75000"/>
                  </a:schemeClr>
                </a:solidFill>
              </a:defRPr>
            </a:lvl7pPr>
            <a:lvl8pPr marL="5159186" indent="0">
              <a:buNone/>
              <a:defRPr sz="2300">
                <a:solidFill>
                  <a:schemeClr val="tx1">
                    <a:tint val="75000"/>
                  </a:schemeClr>
                </a:solidFill>
              </a:defRPr>
            </a:lvl8pPr>
            <a:lvl9pPr marL="5896212" indent="0">
              <a:buNone/>
              <a:defRPr sz="23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BE" altLang="fr-FR"/>
          </a:p>
        </p:txBody>
      </p:sp>
      <p:sp>
        <p:nvSpPr>
          <p:cNvPr id="5" name="Espace réservé du pied de page 4"/>
          <p:cNvSpPr>
            <a:spLocks noGrp="1"/>
          </p:cNvSpPr>
          <p:nvPr>
            <p:ph type="ftr" sz="quarter" idx="11"/>
          </p:nvPr>
        </p:nvSpPr>
        <p:spPr/>
        <p:txBody>
          <a:bodyPr/>
          <a:lstStyle>
            <a:lvl1pPr>
              <a:defRPr/>
            </a:lvl1pPr>
          </a:lstStyle>
          <a:p>
            <a:pPr>
              <a:defRPr/>
            </a:pPr>
            <a:endParaRPr lang="fr-BE"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077FD00A-349C-4A12-8D5E-3DE2690A3526}" type="slidenum">
              <a:rPr lang="fr-BE" altLang="fr-FR"/>
              <a:pPr>
                <a:defRPr/>
              </a:pPr>
              <a:t>‹N°›</a:t>
            </a:fld>
            <a:endParaRPr lang="fr-BE" altLang="fr-FR"/>
          </a:p>
        </p:txBody>
      </p:sp>
    </p:spTree>
    <p:extLst>
      <p:ext uri="{BB962C8B-B14F-4D97-AF65-F5344CB8AC3E}">
        <p14:creationId xmlns:p14="http://schemas.microsoft.com/office/powerpoint/2010/main" val="58909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1249452" y="3890632"/>
            <a:ext cx="11124272" cy="10998708"/>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12625711" y="3890632"/>
            <a:ext cx="11124272" cy="10998708"/>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endParaRPr lang="fr-BE" altLang="fr-FR"/>
          </a:p>
        </p:txBody>
      </p:sp>
      <p:sp>
        <p:nvSpPr>
          <p:cNvPr id="6" name="Espace réservé du pied de page 4"/>
          <p:cNvSpPr>
            <a:spLocks noGrp="1"/>
          </p:cNvSpPr>
          <p:nvPr>
            <p:ph type="ftr" sz="quarter" idx="11"/>
          </p:nvPr>
        </p:nvSpPr>
        <p:spPr/>
        <p:txBody>
          <a:bodyPr/>
          <a:lstStyle>
            <a:lvl1pPr>
              <a:defRPr/>
            </a:lvl1pPr>
          </a:lstStyle>
          <a:p>
            <a:pPr>
              <a:defRPr/>
            </a:pPr>
            <a:endParaRPr lang="fr-BE" altLang="fr-FR"/>
          </a:p>
        </p:txBody>
      </p:sp>
      <p:sp>
        <p:nvSpPr>
          <p:cNvPr id="7" name="Espace réservé du numéro de diapositive 5"/>
          <p:cNvSpPr>
            <a:spLocks noGrp="1"/>
          </p:cNvSpPr>
          <p:nvPr>
            <p:ph type="sldNum" sz="quarter" idx="12"/>
          </p:nvPr>
        </p:nvSpPr>
        <p:spPr/>
        <p:txBody>
          <a:bodyPr/>
          <a:lstStyle>
            <a:lvl1pPr>
              <a:defRPr/>
            </a:lvl1pPr>
          </a:lstStyle>
          <a:p>
            <a:pPr>
              <a:defRPr/>
            </a:pPr>
            <a:fld id="{5D071E81-BA8E-43FE-84FD-58F809A17907}" type="slidenum">
              <a:rPr lang="fr-BE" altLang="fr-FR"/>
              <a:pPr>
                <a:defRPr/>
              </a:pPr>
              <a:t>‹N°›</a:t>
            </a:fld>
            <a:endParaRPr lang="fr-BE" altLang="fr-FR"/>
          </a:p>
        </p:txBody>
      </p:sp>
    </p:spTree>
    <p:extLst>
      <p:ext uri="{BB962C8B-B14F-4D97-AF65-F5344CB8AC3E}">
        <p14:creationId xmlns:p14="http://schemas.microsoft.com/office/powerpoint/2010/main" val="396055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55971" y="428170"/>
            <a:ext cx="13607415" cy="1781969"/>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755968" y="2393287"/>
            <a:ext cx="6680340" cy="997407"/>
          </a:xfrm>
        </p:spPr>
        <p:txBody>
          <a:bodyPr anchor="b"/>
          <a:lstStyle>
            <a:lvl1pPr marL="0" indent="0">
              <a:buNone/>
              <a:defRPr sz="3800" b="1"/>
            </a:lvl1pPr>
            <a:lvl2pPr marL="737027" indent="0">
              <a:buNone/>
              <a:defRPr sz="3200" b="1"/>
            </a:lvl2pPr>
            <a:lvl3pPr marL="1474053" indent="0">
              <a:buNone/>
              <a:defRPr sz="2900" b="1"/>
            </a:lvl3pPr>
            <a:lvl4pPr marL="2211080" indent="0">
              <a:buNone/>
              <a:defRPr sz="2600" b="1"/>
            </a:lvl4pPr>
            <a:lvl5pPr marL="2948108" indent="0">
              <a:buNone/>
              <a:defRPr sz="2600" b="1"/>
            </a:lvl5pPr>
            <a:lvl6pPr marL="3685131" indent="0">
              <a:buNone/>
              <a:defRPr sz="2600" b="1"/>
            </a:lvl6pPr>
            <a:lvl7pPr marL="4422159" indent="0">
              <a:buNone/>
              <a:defRPr sz="2600" b="1"/>
            </a:lvl7pPr>
            <a:lvl8pPr marL="5159186" indent="0">
              <a:buNone/>
              <a:defRPr sz="2600" b="1"/>
            </a:lvl8pPr>
            <a:lvl9pPr marL="5896212" indent="0">
              <a:buNone/>
              <a:defRPr sz="2600" b="1"/>
            </a:lvl9pPr>
          </a:lstStyle>
          <a:p>
            <a:pPr lvl="0"/>
            <a:r>
              <a:rPr lang="fr-FR" smtClean="0"/>
              <a:t>Modifiez les styles du texte du masque</a:t>
            </a:r>
          </a:p>
        </p:txBody>
      </p:sp>
      <p:sp>
        <p:nvSpPr>
          <p:cNvPr id="4" name="Espace réservé du contenu 3"/>
          <p:cNvSpPr>
            <a:spLocks noGrp="1"/>
          </p:cNvSpPr>
          <p:nvPr>
            <p:ph sz="half" idx="2"/>
          </p:nvPr>
        </p:nvSpPr>
        <p:spPr>
          <a:xfrm>
            <a:off x="755968" y="3390691"/>
            <a:ext cx="6680340" cy="6160168"/>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7680424" y="2393287"/>
            <a:ext cx="6682962" cy="997407"/>
          </a:xfrm>
        </p:spPr>
        <p:txBody>
          <a:bodyPr anchor="b"/>
          <a:lstStyle>
            <a:lvl1pPr marL="0" indent="0">
              <a:buNone/>
              <a:defRPr sz="3800" b="1"/>
            </a:lvl1pPr>
            <a:lvl2pPr marL="737027" indent="0">
              <a:buNone/>
              <a:defRPr sz="3200" b="1"/>
            </a:lvl2pPr>
            <a:lvl3pPr marL="1474053" indent="0">
              <a:buNone/>
              <a:defRPr sz="2900" b="1"/>
            </a:lvl3pPr>
            <a:lvl4pPr marL="2211080" indent="0">
              <a:buNone/>
              <a:defRPr sz="2600" b="1"/>
            </a:lvl4pPr>
            <a:lvl5pPr marL="2948108" indent="0">
              <a:buNone/>
              <a:defRPr sz="2600" b="1"/>
            </a:lvl5pPr>
            <a:lvl6pPr marL="3685131" indent="0">
              <a:buNone/>
              <a:defRPr sz="2600" b="1"/>
            </a:lvl6pPr>
            <a:lvl7pPr marL="4422159" indent="0">
              <a:buNone/>
              <a:defRPr sz="2600" b="1"/>
            </a:lvl7pPr>
            <a:lvl8pPr marL="5159186" indent="0">
              <a:buNone/>
              <a:defRPr sz="2600" b="1"/>
            </a:lvl8pPr>
            <a:lvl9pPr marL="5896212" indent="0">
              <a:buNone/>
              <a:defRPr sz="2600" b="1"/>
            </a:lvl9pPr>
          </a:lstStyle>
          <a:p>
            <a:pPr lvl="0"/>
            <a:r>
              <a:rPr lang="fr-FR" smtClean="0"/>
              <a:t>Modifiez les styles du texte du masque</a:t>
            </a:r>
          </a:p>
        </p:txBody>
      </p:sp>
      <p:sp>
        <p:nvSpPr>
          <p:cNvPr id="6" name="Espace réservé du contenu 5"/>
          <p:cNvSpPr>
            <a:spLocks noGrp="1"/>
          </p:cNvSpPr>
          <p:nvPr>
            <p:ph sz="quarter" idx="4"/>
          </p:nvPr>
        </p:nvSpPr>
        <p:spPr>
          <a:xfrm>
            <a:off x="7680424" y="3390691"/>
            <a:ext cx="6682962" cy="6160168"/>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endParaRPr lang="fr-BE" altLang="fr-FR"/>
          </a:p>
        </p:txBody>
      </p:sp>
      <p:sp>
        <p:nvSpPr>
          <p:cNvPr id="8" name="Espace réservé du pied de page 4"/>
          <p:cNvSpPr>
            <a:spLocks noGrp="1"/>
          </p:cNvSpPr>
          <p:nvPr>
            <p:ph type="ftr" sz="quarter" idx="11"/>
          </p:nvPr>
        </p:nvSpPr>
        <p:spPr/>
        <p:txBody>
          <a:bodyPr/>
          <a:lstStyle>
            <a:lvl1pPr>
              <a:defRPr/>
            </a:lvl1pPr>
          </a:lstStyle>
          <a:p>
            <a:pPr>
              <a:defRPr/>
            </a:pPr>
            <a:endParaRPr lang="fr-BE" altLang="fr-FR"/>
          </a:p>
        </p:txBody>
      </p:sp>
      <p:sp>
        <p:nvSpPr>
          <p:cNvPr id="9" name="Espace réservé du numéro de diapositive 5"/>
          <p:cNvSpPr>
            <a:spLocks noGrp="1"/>
          </p:cNvSpPr>
          <p:nvPr>
            <p:ph type="sldNum" sz="quarter" idx="12"/>
          </p:nvPr>
        </p:nvSpPr>
        <p:spPr/>
        <p:txBody>
          <a:bodyPr/>
          <a:lstStyle>
            <a:lvl1pPr>
              <a:defRPr/>
            </a:lvl1pPr>
          </a:lstStyle>
          <a:p>
            <a:pPr>
              <a:defRPr/>
            </a:pPr>
            <a:fld id="{801B08C6-384A-4927-B8FD-2978D52A3580}" type="slidenum">
              <a:rPr lang="fr-BE" altLang="fr-FR"/>
              <a:pPr>
                <a:defRPr/>
              </a:pPr>
              <a:t>‹N°›</a:t>
            </a:fld>
            <a:endParaRPr lang="fr-BE" altLang="fr-FR"/>
          </a:p>
        </p:txBody>
      </p:sp>
    </p:spTree>
    <p:extLst>
      <p:ext uri="{BB962C8B-B14F-4D97-AF65-F5344CB8AC3E}">
        <p14:creationId xmlns:p14="http://schemas.microsoft.com/office/powerpoint/2010/main" val="166805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endParaRPr lang="fr-BE" altLang="fr-FR"/>
          </a:p>
        </p:txBody>
      </p:sp>
      <p:sp>
        <p:nvSpPr>
          <p:cNvPr id="4" name="Espace réservé du pied de page 4"/>
          <p:cNvSpPr>
            <a:spLocks noGrp="1"/>
          </p:cNvSpPr>
          <p:nvPr>
            <p:ph type="ftr" sz="quarter" idx="11"/>
          </p:nvPr>
        </p:nvSpPr>
        <p:spPr/>
        <p:txBody>
          <a:bodyPr/>
          <a:lstStyle>
            <a:lvl1pPr>
              <a:defRPr/>
            </a:lvl1pPr>
          </a:lstStyle>
          <a:p>
            <a:pPr>
              <a:defRPr/>
            </a:pPr>
            <a:endParaRPr lang="fr-BE" altLang="fr-FR"/>
          </a:p>
        </p:txBody>
      </p:sp>
      <p:sp>
        <p:nvSpPr>
          <p:cNvPr id="5" name="Espace réservé du numéro de diapositive 5"/>
          <p:cNvSpPr>
            <a:spLocks noGrp="1"/>
          </p:cNvSpPr>
          <p:nvPr>
            <p:ph type="sldNum" sz="quarter" idx="12"/>
          </p:nvPr>
        </p:nvSpPr>
        <p:spPr/>
        <p:txBody>
          <a:bodyPr/>
          <a:lstStyle>
            <a:lvl1pPr>
              <a:defRPr/>
            </a:lvl1pPr>
          </a:lstStyle>
          <a:p>
            <a:pPr>
              <a:defRPr/>
            </a:pPr>
            <a:fld id="{10A36A50-853D-417A-8542-5FF7E23BC7F6}" type="slidenum">
              <a:rPr lang="fr-BE" altLang="fr-FR"/>
              <a:pPr>
                <a:defRPr/>
              </a:pPr>
              <a:t>‹N°›</a:t>
            </a:fld>
            <a:endParaRPr lang="fr-BE" altLang="fr-FR"/>
          </a:p>
        </p:txBody>
      </p:sp>
    </p:spTree>
    <p:extLst>
      <p:ext uri="{BB962C8B-B14F-4D97-AF65-F5344CB8AC3E}">
        <p14:creationId xmlns:p14="http://schemas.microsoft.com/office/powerpoint/2010/main" val="279226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BE" altLang="fr-FR"/>
          </a:p>
        </p:txBody>
      </p:sp>
      <p:sp>
        <p:nvSpPr>
          <p:cNvPr id="3" name="Espace réservé du pied de page 4"/>
          <p:cNvSpPr>
            <a:spLocks noGrp="1"/>
          </p:cNvSpPr>
          <p:nvPr>
            <p:ph type="ftr" sz="quarter" idx="11"/>
          </p:nvPr>
        </p:nvSpPr>
        <p:spPr/>
        <p:txBody>
          <a:bodyPr/>
          <a:lstStyle>
            <a:lvl1pPr>
              <a:defRPr/>
            </a:lvl1pPr>
          </a:lstStyle>
          <a:p>
            <a:pPr>
              <a:defRPr/>
            </a:pPr>
            <a:endParaRPr lang="fr-BE" altLang="fr-FR"/>
          </a:p>
        </p:txBody>
      </p:sp>
      <p:sp>
        <p:nvSpPr>
          <p:cNvPr id="4" name="Espace réservé du numéro de diapositive 5"/>
          <p:cNvSpPr>
            <a:spLocks noGrp="1"/>
          </p:cNvSpPr>
          <p:nvPr>
            <p:ph type="sldNum" sz="quarter" idx="12"/>
          </p:nvPr>
        </p:nvSpPr>
        <p:spPr/>
        <p:txBody>
          <a:bodyPr/>
          <a:lstStyle>
            <a:lvl1pPr>
              <a:defRPr/>
            </a:lvl1pPr>
          </a:lstStyle>
          <a:p>
            <a:pPr>
              <a:defRPr/>
            </a:pPr>
            <a:fld id="{56FB2555-10D0-444D-964E-C5ADA04C8128}" type="slidenum">
              <a:rPr lang="fr-BE" altLang="fr-FR"/>
              <a:pPr>
                <a:defRPr/>
              </a:pPr>
              <a:t>‹N°›</a:t>
            </a:fld>
            <a:endParaRPr lang="fr-BE" altLang="fr-FR"/>
          </a:p>
        </p:txBody>
      </p:sp>
    </p:spTree>
    <p:extLst>
      <p:ext uri="{BB962C8B-B14F-4D97-AF65-F5344CB8AC3E}">
        <p14:creationId xmlns:p14="http://schemas.microsoft.com/office/powerpoint/2010/main" val="428221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55972" y="425693"/>
            <a:ext cx="4974162" cy="1811668"/>
          </a:xfrm>
        </p:spPr>
        <p:txBody>
          <a:bodyPr anchor="b"/>
          <a:lstStyle>
            <a:lvl1pPr algn="l">
              <a:defRPr sz="3200" b="1"/>
            </a:lvl1pPr>
          </a:lstStyle>
          <a:p>
            <a:r>
              <a:rPr lang="fr-FR" smtClean="0"/>
              <a:t>Modifiez le style du titre</a:t>
            </a:r>
            <a:endParaRPr lang="fr-BE"/>
          </a:p>
        </p:txBody>
      </p:sp>
      <p:sp>
        <p:nvSpPr>
          <p:cNvPr id="3" name="Espace réservé du contenu 2"/>
          <p:cNvSpPr>
            <a:spLocks noGrp="1"/>
          </p:cNvSpPr>
          <p:nvPr>
            <p:ph idx="1"/>
          </p:nvPr>
        </p:nvSpPr>
        <p:spPr>
          <a:xfrm>
            <a:off x="5911248" y="425693"/>
            <a:ext cx="8452138" cy="9125166"/>
          </a:xfrm>
        </p:spPr>
        <p:txBody>
          <a:bodyPr/>
          <a:lstStyle>
            <a:lvl1pPr>
              <a:defRPr sz="52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755972" y="2237363"/>
            <a:ext cx="4974162" cy="7313498"/>
          </a:xfrm>
        </p:spPr>
        <p:txBody>
          <a:bodyPr/>
          <a:lstStyle>
            <a:lvl1pPr marL="0" indent="0">
              <a:buNone/>
              <a:defRPr sz="2300"/>
            </a:lvl1pPr>
            <a:lvl2pPr marL="737027" indent="0">
              <a:buNone/>
              <a:defRPr sz="1800"/>
            </a:lvl2pPr>
            <a:lvl3pPr marL="1474053" indent="0">
              <a:buNone/>
              <a:defRPr sz="1500"/>
            </a:lvl3pPr>
            <a:lvl4pPr marL="2211080" indent="0">
              <a:buNone/>
              <a:defRPr sz="1500"/>
            </a:lvl4pPr>
            <a:lvl5pPr marL="2948108" indent="0">
              <a:buNone/>
              <a:defRPr sz="1500"/>
            </a:lvl5pPr>
            <a:lvl6pPr marL="3685131" indent="0">
              <a:buNone/>
              <a:defRPr sz="1500"/>
            </a:lvl6pPr>
            <a:lvl7pPr marL="4422159" indent="0">
              <a:buNone/>
              <a:defRPr sz="1500"/>
            </a:lvl7pPr>
            <a:lvl8pPr marL="5159186" indent="0">
              <a:buNone/>
              <a:defRPr sz="1500"/>
            </a:lvl8pPr>
            <a:lvl9pPr marL="5896212" indent="0">
              <a:buNone/>
              <a:defRPr sz="15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altLang="fr-FR"/>
          </a:p>
        </p:txBody>
      </p:sp>
      <p:sp>
        <p:nvSpPr>
          <p:cNvPr id="6" name="Espace réservé du pied de page 4"/>
          <p:cNvSpPr>
            <a:spLocks noGrp="1"/>
          </p:cNvSpPr>
          <p:nvPr>
            <p:ph type="ftr" sz="quarter" idx="11"/>
          </p:nvPr>
        </p:nvSpPr>
        <p:spPr/>
        <p:txBody>
          <a:bodyPr/>
          <a:lstStyle>
            <a:lvl1pPr>
              <a:defRPr/>
            </a:lvl1pPr>
          </a:lstStyle>
          <a:p>
            <a:pPr>
              <a:defRPr/>
            </a:pPr>
            <a:endParaRPr lang="fr-BE" altLang="fr-FR"/>
          </a:p>
        </p:txBody>
      </p:sp>
      <p:sp>
        <p:nvSpPr>
          <p:cNvPr id="7" name="Espace réservé du numéro de diapositive 5"/>
          <p:cNvSpPr>
            <a:spLocks noGrp="1"/>
          </p:cNvSpPr>
          <p:nvPr>
            <p:ph type="sldNum" sz="quarter" idx="12"/>
          </p:nvPr>
        </p:nvSpPr>
        <p:spPr/>
        <p:txBody>
          <a:bodyPr/>
          <a:lstStyle>
            <a:lvl1pPr>
              <a:defRPr/>
            </a:lvl1pPr>
          </a:lstStyle>
          <a:p>
            <a:pPr>
              <a:defRPr/>
            </a:pPr>
            <a:fld id="{D39CF45F-EA1E-415D-AEC5-746D80E7B590}" type="slidenum">
              <a:rPr lang="fr-BE" altLang="fr-FR"/>
              <a:pPr>
                <a:defRPr/>
              </a:pPr>
              <a:t>‹N°›</a:t>
            </a:fld>
            <a:endParaRPr lang="fr-BE" altLang="fr-FR"/>
          </a:p>
        </p:txBody>
      </p:sp>
    </p:spTree>
    <p:extLst>
      <p:ext uri="{BB962C8B-B14F-4D97-AF65-F5344CB8AC3E}">
        <p14:creationId xmlns:p14="http://schemas.microsoft.com/office/powerpoint/2010/main" val="85855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63498" y="7484269"/>
            <a:ext cx="9071610" cy="883560"/>
          </a:xfrm>
        </p:spPr>
        <p:txBody>
          <a:bodyPr anchor="b"/>
          <a:lstStyle>
            <a:lvl1pPr algn="l">
              <a:defRPr sz="3200" b="1"/>
            </a:lvl1pPr>
          </a:lstStyle>
          <a:p>
            <a:r>
              <a:rPr lang="fr-FR" smtClean="0"/>
              <a:t>Modifiez le style du titre</a:t>
            </a:r>
            <a:endParaRPr lang="fr-BE"/>
          </a:p>
        </p:txBody>
      </p:sp>
      <p:sp>
        <p:nvSpPr>
          <p:cNvPr id="3" name="Espace réservé pour une image  2"/>
          <p:cNvSpPr>
            <a:spLocks noGrp="1"/>
          </p:cNvSpPr>
          <p:nvPr>
            <p:ph type="pic" idx="1"/>
          </p:nvPr>
        </p:nvSpPr>
        <p:spPr>
          <a:xfrm>
            <a:off x="2963498" y="955333"/>
            <a:ext cx="9071610" cy="6415088"/>
          </a:xfrm>
        </p:spPr>
        <p:txBody>
          <a:bodyPr rtlCol="0">
            <a:normAutofit/>
          </a:bodyPr>
          <a:lstStyle>
            <a:lvl1pPr marL="0" indent="0">
              <a:buNone/>
              <a:defRPr sz="5200"/>
            </a:lvl1pPr>
            <a:lvl2pPr marL="737027" indent="0">
              <a:buNone/>
              <a:defRPr sz="4500"/>
            </a:lvl2pPr>
            <a:lvl3pPr marL="1474053" indent="0">
              <a:buNone/>
              <a:defRPr sz="3800"/>
            </a:lvl3pPr>
            <a:lvl4pPr marL="2211080" indent="0">
              <a:buNone/>
              <a:defRPr sz="3200"/>
            </a:lvl4pPr>
            <a:lvl5pPr marL="2948108" indent="0">
              <a:buNone/>
              <a:defRPr sz="3200"/>
            </a:lvl5pPr>
            <a:lvl6pPr marL="3685131" indent="0">
              <a:buNone/>
              <a:defRPr sz="3200"/>
            </a:lvl6pPr>
            <a:lvl7pPr marL="4422159" indent="0">
              <a:buNone/>
              <a:defRPr sz="3200"/>
            </a:lvl7pPr>
            <a:lvl8pPr marL="5159186" indent="0">
              <a:buNone/>
              <a:defRPr sz="3200"/>
            </a:lvl8pPr>
            <a:lvl9pPr marL="5896212" indent="0">
              <a:buNone/>
              <a:defRPr sz="3200"/>
            </a:lvl9pPr>
          </a:lstStyle>
          <a:p>
            <a:pPr lvl="0"/>
            <a:endParaRPr lang="fr-BE" noProof="0" smtClean="0"/>
          </a:p>
        </p:txBody>
      </p:sp>
      <p:sp>
        <p:nvSpPr>
          <p:cNvPr id="4" name="Espace réservé du texte 3"/>
          <p:cNvSpPr>
            <a:spLocks noGrp="1"/>
          </p:cNvSpPr>
          <p:nvPr>
            <p:ph type="body" sz="half" idx="2"/>
          </p:nvPr>
        </p:nvSpPr>
        <p:spPr>
          <a:xfrm>
            <a:off x="2963498" y="8367830"/>
            <a:ext cx="9071610" cy="1254802"/>
          </a:xfrm>
        </p:spPr>
        <p:txBody>
          <a:bodyPr/>
          <a:lstStyle>
            <a:lvl1pPr marL="0" indent="0">
              <a:buNone/>
              <a:defRPr sz="2300"/>
            </a:lvl1pPr>
            <a:lvl2pPr marL="737027" indent="0">
              <a:buNone/>
              <a:defRPr sz="1800"/>
            </a:lvl2pPr>
            <a:lvl3pPr marL="1474053" indent="0">
              <a:buNone/>
              <a:defRPr sz="1500"/>
            </a:lvl3pPr>
            <a:lvl4pPr marL="2211080" indent="0">
              <a:buNone/>
              <a:defRPr sz="1500"/>
            </a:lvl4pPr>
            <a:lvl5pPr marL="2948108" indent="0">
              <a:buNone/>
              <a:defRPr sz="1500"/>
            </a:lvl5pPr>
            <a:lvl6pPr marL="3685131" indent="0">
              <a:buNone/>
              <a:defRPr sz="1500"/>
            </a:lvl6pPr>
            <a:lvl7pPr marL="4422159" indent="0">
              <a:buNone/>
              <a:defRPr sz="1500"/>
            </a:lvl7pPr>
            <a:lvl8pPr marL="5159186" indent="0">
              <a:buNone/>
              <a:defRPr sz="1500"/>
            </a:lvl8pPr>
            <a:lvl9pPr marL="5896212" indent="0">
              <a:buNone/>
              <a:defRPr sz="15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altLang="fr-FR"/>
          </a:p>
        </p:txBody>
      </p:sp>
      <p:sp>
        <p:nvSpPr>
          <p:cNvPr id="6" name="Espace réservé du pied de page 4"/>
          <p:cNvSpPr>
            <a:spLocks noGrp="1"/>
          </p:cNvSpPr>
          <p:nvPr>
            <p:ph type="ftr" sz="quarter" idx="11"/>
          </p:nvPr>
        </p:nvSpPr>
        <p:spPr/>
        <p:txBody>
          <a:bodyPr/>
          <a:lstStyle>
            <a:lvl1pPr>
              <a:defRPr/>
            </a:lvl1pPr>
          </a:lstStyle>
          <a:p>
            <a:pPr>
              <a:defRPr/>
            </a:pPr>
            <a:endParaRPr lang="fr-BE" altLang="fr-FR"/>
          </a:p>
        </p:txBody>
      </p:sp>
      <p:sp>
        <p:nvSpPr>
          <p:cNvPr id="7" name="Espace réservé du numéro de diapositive 5"/>
          <p:cNvSpPr>
            <a:spLocks noGrp="1"/>
          </p:cNvSpPr>
          <p:nvPr>
            <p:ph type="sldNum" sz="quarter" idx="12"/>
          </p:nvPr>
        </p:nvSpPr>
        <p:spPr/>
        <p:txBody>
          <a:bodyPr/>
          <a:lstStyle>
            <a:lvl1pPr>
              <a:defRPr/>
            </a:lvl1pPr>
          </a:lstStyle>
          <a:p>
            <a:pPr>
              <a:defRPr/>
            </a:pPr>
            <a:fld id="{FC78F06F-06D3-4B77-B8B5-91FE42F06BF1}" type="slidenum">
              <a:rPr lang="fr-BE" altLang="fr-FR"/>
              <a:pPr>
                <a:defRPr/>
              </a:pPr>
              <a:t>‹N°›</a:t>
            </a:fld>
            <a:endParaRPr lang="fr-BE" altLang="fr-FR"/>
          </a:p>
        </p:txBody>
      </p:sp>
    </p:spTree>
    <p:extLst>
      <p:ext uri="{BB962C8B-B14F-4D97-AF65-F5344CB8AC3E}">
        <p14:creationId xmlns:p14="http://schemas.microsoft.com/office/powerpoint/2010/main" val="388641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755650" y="428626"/>
            <a:ext cx="136080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7404" tIns="73702" rIns="147404" bIns="73702" numCol="1" anchor="ctr" anchorCtr="0" compatLnSpc="1">
            <a:prstTxWarp prst="textNoShape">
              <a:avLst/>
            </a:prstTxWarp>
          </a:bodyPr>
          <a:lstStyle/>
          <a:p>
            <a:pPr lvl="0"/>
            <a:r>
              <a:rPr lang="fr-FR" altLang="fr-FR" smtClean="0"/>
              <a:t>Modifiez le style du titre</a:t>
            </a:r>
            <a:endParaRPr lang="fr-BE" altLang="fr-FR" smtClean="0"/>
          </a:p>
        </p:txBody>
      </p:sp>
      <p:sp>
        <p:nvSpPr>
          <p:cNvPr id="1027" name="Espace réservé du texte 2"/>
          <p:cNvSpPr>
            <a:spLocks noGrp="1"/>
          </p:cNvSpPr>
          <p:nvPr>
            <p:ph type="body" idx="1"/>
          </p:nvPr>
        </p:nvSpPr>
        <p:spPr bwMode="auto">
          <a:xfrm>
            <a:off x="755650" y="2493963"/>
            <a:ext cx="13608050"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7404" tIns="73702" rIns="147404" bIns="73702"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fr-BE" altLang="fr-FR" smtClean="0"/>
          </a:p>
        </p:txBody>
      </p:sp>
      <p:sp>
        <p:nvSpPr>
          <p:cNvPr id="4" name="Espace réservé de la date 3"/>
          <p:cNvSpPr>
            <a:spLocks noGrp="1"/>
          </p:cNvSpPr>
          <p:nvPr>
            <p:ph type="dt" sz="half" idx="2"/>
          </p:nvPr>
        </p:nvSpPr>
        <p:spPr>
          <a:xfrm>
            <a:off x="755651" y="9909175"/>
            <a:ext cx="3527426" cy="569914"/>
          </a:xfrm>
          <a:prstGeom prst="rect">
            <a:avLst/>
          </a:prstGeom>
        </p:spPr>
        <p:txBody>
          <a:bodyPr vert="horz" lIns="147404" tIns="73702" rIns="147404" bIns="73702" rtlCol="0" anchor="ctr"/>
          <a:lstStyle>
            <a:lvl1pPr algn="l" defTabSz="449023">
              <a:buFont typeface="Times New Roman" pitchFamily="16" charset="0"/>
              <a:buNone/>
              <a:defRPr sz="1800">
                <a:solidFill>
                  <a:schemeClr val="tx1">
                    <a:tint val="75000"/>
                  </a:schemeClr>
                </a:solidFill>
              </a:defRPr>
            </a:lvl1pPr>
          </a:lstStyle>
          <a:p>
            <a:pPr>
              <a:defRPr/>
            </a:pPr>
            <a:endParaRPr lang="fr-BE" altLang="fr-FR"/>
          </a:p>
        </p:txBody>
      </p:sp>
      <p:sp>
        <p:nvSpPr>
          <p:cNvPr id="5" name="Espace réservé du pied de page 4"/>
          <p:cNvSpPr>
            <a:spLocks noGrp="1"/>
          </p:cNvSpPr>
          <p:nvPr>
            <p:ph type="ftr" sz="quarter" idx="3"/>
          </p:nvPr>
        </p:nvSpPr>
        <p:spPr>
          <a:xfrm>
            <a:off x="5165727" y="9909175"/>
            <a:ext cx="4787899" cy="569914"/>
          </a:xfrm>
          <a:prstGeom prst="rect">
            <a:avLst/>
          </a:prstGeom>
        </p:spPr>
        <p:txBody>
          <a:bodyPr vert="horz" lIns="147404" tIns="73702" rIns="147404" bIns="73702" rtlCol="0" anchor="ctr"/>
          <a:lstStyle>
            <a:lvl1pPr algn="ctr" defTabSz="449023">
              <a:buFont typeface="Times New Roman" pitchFamily="16" charset="0"/>
              <a:buNone/>
              <a:defRPr sz="1800">
                <a:solidFill>
                  <a:schemeClr val="tx1">
                    <a:tint val="75000"/>
                  </a:schemeClr>
                </a:solidFill>
              </a:defRPr>
            </a:lvl1pPr>
          </a:lstStyle>
          <a:p>
            <a:pPr>
              <a:defRPr/>
            </a:pPr>
            <a:endParaRPr lang="fr-BE" altLang="fr-FR"/>
          </a:p>
        </p:txBody>
      </p:sp>
      <p:sp>
        <p:nvSpPr>
          <p:cNvPr id="6" name="Espace réservé du numéro de diapositive 5"/>
          <p:cNvSpPr>
            <a:spLocks noGrp="1"/>
          </p:cNvSpPr>
          <p:nvPr>
            <p:ph type="sldNum" sz="quarter" idx="4"/>
          </p:nvPr>
        </p:nvSpPr>
        <p:spPr>
          <a:xfrm>
            <a:off x="10836276" y="9909175"/>
            <a:ext cx="3527426" cy="569914"/>
          </a:xfrm>
          <a:prstGeom prst="rect">
            <a:avLst/>
          </a:prstGeom>
        </p:spPr>
        <p:txBody>
          <a:bodyPr vert="horz" lIns="147404" tIns="73702" rIns="147404" bIns="73702" rtlCol="0" anchor="ctr"/>
          <a:lstStyle>
            <a:lvl1pPr algn="r" defTabSz="449023">
              <a:buFont typeface="Times New Roman" pitchFamily="16" charset="0"/>
              <a:buNone/>
              <a:defRPr sz="1800">
                <a:solidFill>
                  <a:schemeClr val="tx1">
                    <a:tint val="75000"/>
                  </a:schemeClr>
                </a:solidFill>
              </a:defRPr>
            </a:lvl1pPr>
          </a:lstStyle>
          <a:p>
            <a:pPr>
              <a:defRPr/>
            </a:pPr>
            <a:fld id="{2F2A3580-571D-4503-ADE1-43CD38E26E76}" type="slidenum">
              <a:rPr lang="fr-BE" altLang="fr-FR"/>
              <a:pPr>
                <a:defRPr/>
              </a:pPr>
              <a:t>‹N°›</a:t>
            </a:fld>
            <a:endParaRPr lang="fr-BE" altLang="fr-F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1472929" rtl="0" eaLnBrk="0" fontAlgn="base" hangingPunct="0">
        <a:spcBef>
          <a:spcPct val="0"/>
        </a:spcBef>
        <a:spcAft>
          <a:spcPct val="0"/>
        </a:spcAft>
        <a:defRPr sz="7100" kern="1200">
          <a:solidFill>
            <a:schemeClr val="tx1"/>
          </a:solidFill>
          <a:latin typeface="+mj-lt"/>
          <a:ea typeface="+mj-ea"/>
          <a:cs typeface="+mj-cs"/>
        </a:defRPr>
      </a:lvl1pPr>
      <a:lvl2pPr algn="ctr" defTabSz="1472929" rtl="0" eaLnBrk="0" fontAlgn="base" hangingPunct="0">
        <a:spcBef>
          <a:spcPct val="0"/>
        </a:spcBef>
        <a:spcAft>
          <a:spcPct val="0"/>
        </a:spcAft>
        <a:defRPr sz="7100">
          <a:solidFill>
            <a:schemeClr val="tx1"/>
          </a:solidFill>
          <a:latin typeface="Calibri" pitchFamily="34" charset="0"/>
        </a:defRPr>
      </a:lvl2pPr>
      <a:lvl3pPr algn="ctr" defTabSz="1472929" rtl="0" eaLnBrk="0" fontAlgn="base" hangingPunct="0">
        <a:spcBef>
          <a:spcPct val="0"/>
        </a:spcBef>
        <a:spcAft>
          <a:spcPct val="0"/>
        </a:spcAft>
        <a:defRPr sz="7100">
          <a:solidFill>
            <a:schemeClr val="tx1"/>
          </a:solidFill>
          <a:latin typeface="Calibri" pitchFamily="34" charset="0"/>
        </a:defRPr>
      </a:lvl3pPr>
      <a:lvl4pPr algn="ctr" defTabSz="1472929" rtl="0" eaLnBrk="0" fontAlgn="base" hangingPunct="0">
        <a:spcBef>
          <a:spcPct val="0"/>
        </a:spcBef>
        <a:spcAft>
          <a:spcPct val="0"/>
        </a:spcAft>
        <a:defRPr sz="7100">
          <a:solidFill>
            <a:schemeClr val="tx1"/>
          </a:solidFill>
          <a:latin typeface="Calibri" pitchFamily="34" charset="0"/>
        </a:defRPr>
      </a:lvl4pPr>
      <a:lvl5pPr algn="ctr" defTabSz="1472929" rtl="0" eaLnBrk="0" fontAlgn="base" hangingPunct="0">
        <a:spcBef>
          <a:spcPct val="0"/>
        </a:spcBef>
        <a:spcAft>
          <a:spcPct val="0"/>
        </a:spcAft>
        <a:defRPr sz="7100">
          <a:solidFill>
            <a:schemeClr val="tx1"/>
          </a:solidFill>
          <a:latin typeface="Calibri" pitchFamily="34" charset="0"/>
        </a:defRPr>
      </a:lvl5pPr>
      <a:lvl6pPr marL="457116" algn="ctr" defTabSz="1472929" rtl="0" fontAlgn="base">
        <a:spcBef>
          <a:spcPct val="0"/>
        </a:spcBef>
        <a:spcAft>
          <a:spcPct val="0"/>
        </a:spcAft>
        <a:defRPr sz="7100">
          <a:solidFill>
            <a:schemeClr val="tx1"/>
          </a:solidFill>
          <a:latin typeface="Calibri" pitchFamily="34" charset="0"/>
        </a:defRPr>
      </a:lvl6pPr>
      <a:lvl7pPr marL="914231" algn="ctr" defTabSz="1472929" rtl="0" fontAlgn="base">
        <a:spcBef>
          <a:spcPct val="0"/>
        </a:spcBef>
        <a:spcAft>
          <a:spcPct val="0"/>
        </a:spcAft>
        <a:defRPr sz="7100">
          <a:solidFill>
            <a:schemeClr val="tx1"/>
          </a:solidFill>
          <a:latin typeface="Calibri" pitchFamily="34" charset="0"/>
        </a:defRPr>
      </a:lvl7pPr>
      <a:lvl8pPr marL="1371348" algn="ctr" defTabSz="1472929" rtl="0" fontAlgn="base">
        <a:spcBef>
          <a:spcPct val="0"/>
        </a:spcBef>
        <a:spcAft>
          <a:spcPct val="0"/>
        </a:spcAft>
        <a:defRPr sz="7100">
          <a:solidFill>
            <a:schemeClr val="tx1"/>
          </a:solidFill>
          <a:latin typeface="Calibri" pitchFamily="34" charset="0"/>
        </a:defRPr>
      </a:lvl8pPr>
      <a:lvl9pPr marL="1828464" algn="ctr" defTabSz="1472929" rtl="0" fontAlgn="base">
        <a:spcBef>
          <a:spcPct val="0"/>
        </a:spcBef>
        <a:spcAft>
          <a:spcPct val="0"/>
        </a:spcAft>
        <a:defRPr sz="7100">
          <a:solidFill>
            <a:schemeClr val="tx1"/>
          </a:solidFill>
          <a:latin typeface="Calibri" pitchFamily="34" charset="0"/>
        </a:defRPr>
      </a:lvl9pPr>
    </p:titleStyle>
    <p:bodyStyle>
      <a:lvl1pPr marL="552348" indent="-552348" algn="l" defTabSz="1472929" rtl="0" eaLnBrk="0" fontAlgn="base" hangingPunct="0">
        <a:spcBef>
          <a:spcPct val="20000"/>
        </a:spcBef>
        <a:spcAft>
          <a:spcPct val="0"/>
        </a:spcAft>
        <a:buFont typeface="Arial" charset="0"/>
        <a:buChar char="•"/>
        <a:defRPr sz="5200" kern="1200">
          <a:solidFill>
            <a:schemeClr val="tx1"/>
          </a:solidFill>
          <a:latin typeface="+mn-lt"/>
          <a:ea typeface="+mn-ea"/>
          <a:cs typeface="+mn-cs"/>
        </a:defRPr>
      </a:lvl1pPr>
      <a:lvl2pPr marL="1196756" indent="-460291" algn="l" defTabSz="1472929" rtl="0" eaLnBrk="0" fontAlgn="base" hangingPunct="0">
        <a:spcBef>
          <a:spcPct val="20000"/>
        </a:spcBef>
        <a:spcAft>
          <a:spcPct val="0"/>
        </a:spcAft>
        <a:buFont typeface="Arial" charset="0"/>
        <a:buChar char="–"/>
        <a:defRPr sz="4500" kern="1200">
          <a:solidFill>
            <a:schemeClr val="tx1"/>
          </a:solidFill>
          <a:latin typeface="+mn-lt"/>
          <a:ea typeface="+mn-ea"/>
          <a:cs typeface="+mn-cs"/>
        </a:defRPr>
      </a:lvl2pPr>
      <a:lvl3pPr marL="1841161" indent="-368232" algn="l" defTabSz="1472929" rtl="0" eaLnBrk="0" fontAlgn="base" hangingPunct="0">
        <a:spcBef>
          <a:spcPct val="20000"/>
        </a:spcBef>
        <a:spcAft>
          <a:spcPct val="0"/>
        </a:spcAft>
        <a:buFont typeface="Arial" charset="0"/>
        <a:buChar char="•"/>
        <a:defRPr sz="3800" kern="1200">
          <a:solidFill>
            <a:schemeClr val="tx1"/>
          </a:solidFill>
          <a:latin typeface="+mn-lt"/>
          <a:ea typeface="+mn-ea"/>
          <a:cs typeface="+mn-cs"/>
        </a:defRPr>
      </a:lvl3pPr>
      <a:lvl4pPr marL="2579213" indent="-368232" algn="l" defTabSz="1472929" rtl="0" eaLnBrk="0" fontAlgn="base" hangingPunct="0">
        <a:spcBef>
          <a:spcPct val="20000"/>
        </a:spcBef>
        <a:spcAft>
          <a:spcPct val="0"/>
        </a:spcAft>
        <a:buFont typeface="Arial" charset="0"/>
        <a:buChar char="–"/>
        <a:defRPr sz="3200" kern="1200">
          <a:solidFill>
            <a:schemeClr val="tx1"/>
          </a:solidFill>
          <a:latin typeface="+mn-lt"/>
          <a:ea typeface="+mn-ea"/>
          <a:cs typeface="+mn-cs"/>
        </a:defRPr>
      </a:lvl4pPr>
      <a:lvl5pPr marL="3315678" indent="-368232" algn="l" defTabSz="1472929" rtl="0" eaLnBrk="0" fontAlgn="base" hangingPunct="0">
        <a:spcBef>
          <a:spcPct val="20000"/>
        </a:spcBef>
        <a:spcAft>
          <a:spcPct val="0"/>
        </a:spcAft>
        <a:buFont typeface="Arial" charset="0"/>
        <a:buChar char="»"/>
        <a:defRPr sz="3200" kern="1200">
          <a:solidFill>
            <a:schemeClr val="tx1"/>
          </a:solidFill>
          <a:latin typeface="+mn-lt"/>
          <a:ea typeface="+mn-ea"/>
          <a:cs typeface="+mn-cs"/>
        </a:defRPr>
      </a:lvl5pPr>
      <a:lvl6pPr marL="4053645" indent="-368514" algn="l" defTabSz="14740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90673" indent="-368514" algn="l" defTabSz="14740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527698" indent="-368514" algn="l" defTabSz="14740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64725" indent="-368514" algn="l" defTabSz="14740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fr-FR"/>
      </a:defPPr>
      <a:lvl1pPr marL="0" algn="l" defTabSz="1474053" rtl="0" eaLnBrk="1" latinLnBrk="0" hangingPunct="1">
        <a:defRPr sz="2900" kern="1200">
          <a:solidFill>
            <a:schemeClr val="tx1"/>
          </a:solidFill>
          <a:latin typeface="+mn-lt"/>
          <a:ea typeface="+mn-ea"/>
          <a:cs typeface="+mn-cs"/>
        </a:defRPr>
      </a:lvl1pPr>
      <a:lvl2pPr marL="737027" algn="l" defTabSz="1474053" rtl="0" eaLnBrk="1" latinLnBrk="0" hangingPunct="1">
        <a:defRPr sz="2900" kern="1200">
          <a:solidFill>
            <a:schemeClr val="tx1"/>
          </a:solidFill>
          <a:latin typeface="+mn-lt"/>
          <a:ea typeface="+mn-ea"/>
          <a:cs typeface="+mn-cs"/>
        </a:defRPr>
      </a:lvl2pPr>
      <a:lvl3pPr marL="1474053" algn="l" defTabSz="1474053" rtl="0" eaLnBrk="1" latinLnBrk="0" hangingPunct="1">
        <a:defRPr sz="2900" kern="1200">
          <a:solidFill>
            <a:schemeClr val="tx1"/>
          </a:solidFill>
          <a:latin typeface="+mn-lt"/>
          <a:ea typeface="+mn-ea"/>
          <a:cs typeface="+mn-cs"/>
        </a:defRPr>
      </a:lvl3pPr>
      <a:lvl4pPr marL="2211080" algn="l" defTabSz="1474053" rtl="0" eaLnBrk="1" latinLnBrk="0" hangingPunct="1">
        <a:defRPr sz="2900" kern="1200">
          <a:solidFill>
            <a:schemeClr val="tx1"/>
          </a:solidFill>
          <a:latin typeface="+mn-lt"/>
          <a:ea typeface="+mn-ea"/>
          <a:cs typeface="+mn-cs"/>
        </a:defRPr>
      </a:lvl4pPr>
      <a:lvl5pPr marL="2948108" algn="l" defTabSz="1474053" rtl="0" eaLnBrk="1" latinLnBrk="0" hangingPunct="1">
        <a:defRPr sz="2900" kern="1200">
          <a:solidFill>
            <a:schemeClr val="tx1"/>
          </a:solidFill>
          <a:latin typeface="+mn-lt"/>
          <a:ea typeface="+mn-ea"/>
          <a:cs typeface="+mn-cs"/>
        </a:defRPr>
      </a:lvl5pPr>
      <a:lvl6pPr marL="3685131" algn="l" defTabSz="1474053" rtl="0" eaLnBrk="1" latinLnBrk="0" hangingPunct="1">
        <a:defRPr sz="2900" kern="1200">
          <a:solidFill>
            <a:schemeClr val="tx1"/>
          </a:solidFill>
          <a:latin typeface="+mn-lt"/>
          <a:ea typeface="+mn-ea"/>
          <a:cs typeface="+mn-cs"/>
        </a:defRPr>
      </a:lvl6pPr>
      <a:lvl7pPr marL="4422159" algn="l" defTabSz="1474053" rtl="0" eaLnBrk="1" latinLnBrk="0" hangingPunct="1">
        <a:defRPr sz="2900" kern="1200">
          <a:solidFill>
            <a:schemeClr val="tx1"/>
          </a:solidFill>
          <a:latin typeface="+mn-lt"/>
          <a:ea typeface="+mn-ea"/>
          <a:cs typeface="+mn-cs"/>
        </a:defRPr>
      </a:lvl7pPr>
      <a:lvl8pPr marL="5159186" algn="l" defTabSz="1474053" rtl="0" eaLnBrk="1" latinLnBrk="0" hangingPunct="1">
        <a:defRPr sz="2900" kern="1200">
          <a:solidFill>
            <a:schemeClr val="tx1"/>
          </a:solidFill>
          <a:latin typeface="+mn-lt"/>
          <a:ea typeface="+mn-ea"/>
          <a:cs typeface="+mn-cs"/>
        </a:defRPr>
      </a:lvl8pPr>
      <a:lvl9pPr marL="5896212" algn="l" defTabSz="1474053"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file:///E:\PROJET_COMPETENCES\ETUDE_APPROFONDIE_REFERENTIEL\INSTRUIRE_PORTRAIT.docx"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7.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file:///I:\00.DOCTORAT\04.RECUEIL_DONNEES\T2\T2_4_ENQUETE_ETUDIANTS_SEPT_2013\TRAITEMENT_QUESTIONS_OUVERTES_3.xlsx!Q7!L22C1:L40C4" TargetMode="External"/><Relationship Id="rId5" Type="http://schemas.openxmlformats.org/officeDocument/2006/relationships/image" Target="../media/image6.emf"/><Relationship Id="rId4" Type="http://schemas.openxmlformats.org/officeDocument/2006/relationships/oleObject" Target="file:///I:\00.DOCTORAT\04.RECUEIL_DONNEES\T2\T2_4_ENQUETE_ETUDIANTS_SEPT_2013\TRAITEMENT_QUESTIONS_OUVERTES_3.xlsx!Q7!%5bTRAITEMENT_QUESTIONS_OUVERTES_3.xlsx%5dQ7%20Graphique%202"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file:///I:\00.DOCTORAT\04.RECUEIL_DONNEES\T2\T2_4_ENQUETE_ETUDIANTS_SEPT_2013\TRAITEMENT_QUESTIONS_OUVERTES_3.xlsx!Q9!L12C1:L21C4" TargetMode="External"/><Relationship Id="rId5" Type="http://schemas.openxmlformats.org/officeDocument/2006/relationships/image" Target="../media/image8.emf"/><Relationship Id="rId4" Type="http://schemas.openxmlformats.org/officeDocument/2006/relationships/oleObject" Target="file:///I:\00.DOCTORAT\04.RECUEIL_DONNEES\T2\T2_4_ENQUETE_ETUDIANTS_SEPT_2013\TRAITEMENT_QUESTIONS_OUVERTES_3.xlsx!Q9!%5bTRAITEMENT_QUESTIONS_OUVERTES_3.xlsx%5dQ9%20Graphique%201"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file:///I:\00.DOCTORAT\04.RECUEIL_DONNEES\T2\T2_4_ENQUETE_ETUDIANTS_SEPT_2013\TRAITEMENT_QUESTIONS_OUVERTES_3.xlsx!Q11.1!L1C1:L15C4" TargetMode="External"/><Relationship Id="rId5" Type="http://schemas.openxmlformats.org/officeDocument/2006/relationships/image" Target="../media/image10.emf"/><Relationship Id="rId4" Type="http://schemas.openxmlformats.org/officeDocument/2006/relationships/oleObject" Target="file:///I:\00.DOCTORAT\04.RECUEIL_DONNEES\T2\T2_4_ENQUETE_ETUDIANTS_SEPT_2013\TRAITEMENT_QUESTIONS_OUVERTES_3.xlsx!Q11.1!%5bTRAITEMENT_QUESTIONS_OUVERTES_3.xlsx%5dQ11.1%20Graphique%2015"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3.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file:///I:\00.DOCTORAT\04.RECUEIL_DONNEES\T2\T2_4_ENQUETE_ETUDIANTS_SEPT_2013\TRAITEMENT_QUESTIONS_OUVERTES_3.xlsx!Q11.2!L1C1:L12C4" TargetMode="External"/><Relationship Id="rId5" Type="http://schemas.openxmlformats.org/officeDocument/2006/relationships/image" Target="../media/image12.emf"/><Relationship Id="rId4" Type="http://schemas.openxmlformats.org/officeDocument/2006/relationships/oleObject" Target="file:///I:\00.DOCTORAT\04.RECUEIL_DONNEES\T2\T2_4_ENQUETE_ETUDIANTS_SEPT_2013\TRAITEMENT_QUESTIONS_OUVERTES_3.xlsx!Q11.2!%5bTRAITEMENT_QUESTIONS_OUVERTES_3.xlsx%5dQ11.2%20Graphique%20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5.e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file:///I:\00.DOCTORAT\04.RECUEIL_DONNEES\T2\T2_4_ENQUETE_ETUDIANTS_SEPT_2013\TRAITEMENT_QUESTIONS_OUVERTES_3.xlsx!Q10!L1C14:L7C17" TargetMode="External"/><Relationship Id="rId5" Type="http://schemas.openxmlformats.org/officeDocument/2006/relationships/image" Target="../media/image14.emf"/><Relationship Id="rId4" Type="http://schemas.openxmlformats.org/officeDocument/2006/relationships/oleObject" Target="file:///I:\00.DOCTORAT\04.RECUEIL_DONNEES\T2\T2_4_ENQUETE_ETUDIANTS_SEPT_2013\TRAITEMENT_QUESTIONS_OUVERTES_3.xlsx!Q10!%5bTRAITEMENT_QUESTIONS_OUVERTES_3.xlsx%5dQ10%20Graphique%201"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7.e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file:///I:\00.DOCTORAT\04.RECUEIL_DONNEES\T2\T2_4_ENQUETE_ETUDIANTS_SEPT_2013\TRAITEMENT_QUESTIONS_OUVERTES_3.xlsx!Q11.3!L27C1:L35C4" TargetMode="External"/><Relationship Id="rId5" Type="http://schemas.openxmlformats.org/officeDocument/2006/relationships/image" Target="../media/image16.emf"/><Relationship Id="rId4" Type="http://schemas.openxmlformats.org/officeDocument/2006/relationships/oleObject" Target="file:///I:\00.DOCTORAT\04.RECUEIL_DONNEES\T2\T2_4_ENQUETE_ETUDIANTS_SEPT_2013\TRAITEMENT_QUESTIONS_OUVERTES_3.xlsx!Q11.3!%5bTRAITEMENT_QUESTIONS_OUVERTES_3.xlsx%5dQ11.3%20Graphique%20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776" y="4451350"/>
            <a:ext cx="3370788" cy="226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3"/>
          <p:cNvSpPr txBox="1">
            <a:spLocks noChangeArrowheads="1"/>
          </p:cNvSpPr>
          <p:nvPr/>
        </p:nvSpPr>
        <p:spPr bwMode="auto">
          <a:xfrm>
            <a:off x="2230439" y="7146136"/>
            <a:ext cx="11810064" cy="1260161"/>
          </a:xfrm>
          <a:prstGeom prst="rect">
            <a:avLst/>
          </a:prstGeom>
          <a:solidFill>
            <a:srgbClr val="8EB610"/>
          </a:solidFill>
          <a:ln>
            <a:noFill/>
          </a:ln>
          <a:effectLst/>
          <a:extLst/>
        </p:spPr>
        <p:txBody>
          <a:bodyPr lIns="89951" tIns="66134" rIns="89951" bIns="44976"/>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eaLnBrk="1">
              <a:spcBef>
                <a:spcPts val="1200"/>
              </a:spcBef>
            </a:pPr>
            <a:r>
              <a:rPr lang="fr-BE" altLang="fr-FR" sz="2400" b="1" dirty="0">
                <a:solidFill>
                  <a:schemeClr val="bg1"/>
                </a:solidFill>
                <a:latin typeface="Arial" panose="020B0604020202020204" pitchFamily="34" charset="0"/>
                <a:ea typeface="Microsoft YaHei" charset="-122"/>
                <a:cs typeface="Arial" panose="020B0604020202020204" pitchFamily="34" charset="0"/>
              </a:rPr>
              <a:t>Faculté d’Architecture</a:t>
            </a:r>
          </a:p>
          <a:p>
            <a:pPr eaLnBrk="1">
              <a:spcBef>
                <a:spcPts val="1200"/>
              </a:spcBef>
            </a:pPr>
            <a:r>
              <a:rPr lang="fr-BE" altLang="fr-FR" sz="2400" b="1" dirty="0" smtClean="0">
                <a:solidFill>
                  <a:schemeClr val="bg1"/>
                </a:solidFill>
                <a:ea typeface="Microsoft YaHei" charset="-122"/>
              </a:rPr>
              <a:t>CERDA </a:t>
            </a:r>
            <a:r>
              <a:rPr lang="fr-BE" altLang="fr-FR" sz="2000" b="1" dirty="0">
                <a:solidFill>
                  <a:schemeClr val="bg1"/>
                </a:solidFill>
                <a:ea typeface="Microsoft YaHei" charset="-122"/>
              </a:rPr>
              <a:t>- Cellule de Réflexion en Didactique de </a:t>
            </a:r>
            <a:r>
              <a:rPr lang="fr-BE" altLang="fr-FR" sz="2000" b="1" dirty="0" smtClean="0">
                <a:solidFill>
                  <a:schemeClr val="bg1"/>
                </a:solidFill>
                <a:ea typeface="Microsoft YaHei" charset="-122"/>
              </a:rPr>
              <a:t>l’Architecture</a:t>
            </a:r>
            <a:endParaRPr lang="fr-BE" altLang="fr-FR" sz="2000" b="1" dirty="0">
              <a:ea typeface="Microsoft YaHei" charset="-122"/>
            </a:endParaRPr>
          </a:p>
          <a:p>
            <a:pPr eaLnBrk="1"/>
            <a:r>
              <a:rPr lang="fr-BE" altLang="fr-FR" sz="1600" dirty="0">
                <a:solidFill>
                  <a:schemeClr val="bg1"/>
                </a:solidFill>
                <a:ea typeface="Microsoft YaHei" charset="-122"/>
              </a:rPr>
              <a:t>Patricia SCHEFFERS, patricia.scheffers@ulg.ac.be</a:t>
            </a:r>
          </a:p>
        </p:txBody>
      </p:sp>
      <p:sp>
        <p:nvSpPr>
          <p:cNvPr id="5"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98875" y="2160001"/>
            <a:ext cx="12961700" cy="7146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51"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eaLnBrk="1">
              <a:lnSpc>
                <a:spcPct val="200000"/>
              </a:lnSpc>
              <a:spcAft>
                <a:spcPts val="0"/>
              </a:spcAft>
              <a:buSzPct val="45000"/>
              <a:buFont typeface="Wingdings" pitchFamily="2" charset="2"/>
              <a:buChar char="q"/>
            </a:pPr>
            <a:r>
              <a:rPr lang="fr-BE" altLang="fr-FR" sz="2500" dirty="0" smtClean="0">
                <a:solidFill>
                  <a:srgbClr val="000000"/>
                </a:solidFill>
                <a:ea typeface="Microsoft YaHei" charset="-122"/>
              </a:rPr>
              <a:t>Fractionnement en 5 temporalités: T1 à T5</a:t>
            </a:r>
          </a:p>
          <a:p>
            <a:pPr marL="0" lvl="1" eaLnBrk="1">
              <a:lnSpc>
                <a:spcPct val="200000"/>
              </a:lnSpc>
              <a:spcAft>
                <a:spcPts val="0"/>
              </a:spcAft>
              <a:buSzPct val="45000"/>
              <a:buFont typeface="Wingdings" pitchFamily="2" charset="2"/>
              <a:buChar char="q"/>
            </a:pPr>
            <a:r>
              <a:rPr lang="fr-BE" altLang="fr-FR" sz="2500" dirty="0" smtClean="0">
                <a:solidFill>
                  <a:srgbClr val="000000"/>
                </a:solidFill>
                <a:ea typeface="Microsoft YaHei" charset="-122"/>
              </a:rPr>
              <a:t>Suivi longitudinal sur trois années de T2 à T4</a:t>
            </a:r>
          </a:p>
          <a:p>
            <a:pPr marL="0" lvl="1" eaLnBrk="1">
              <a:lnSpc>
                <a:spcPct val="200000"/>
              </a:lnSpc>
              <a:spcAft>
                <a:spcPts val="0"/>
              </a:spcAft>
              <a:buSzPct val="45000"/>
              <a:buFont typeface="Wingdings" pitchFamily="2" charset="2"/>
              <a:buChar char="q"/>
            </a:pPr>
            <a:r>
              <a:rPr lang="fr-BE" altLang="fr-FR" sz="2500" dirty="0" smtClean="0">
                <a:solidFill>
                  <a:srgbClr val="000000"/>
                </a:solidFill>
                <a:ea typeface="Microsoft YaHei" charset="-122"/>
              </a:rPr>
              <a:t>Observations des cours de 2 Domaines d’Enseignement et de Recherche:</a:t>
            </a:r>
          </a:p>
          <a:p>
            <a:pPr marL="1074738" lvl="1" indent="-341313" defTabSz="449023">
              <a:lnSpc>
                <a:spcPct val="150000"/>
              </a:lnSpc>
              <a:buSzPct val="45000"/>
              <a:buFont typeface="Wingdings" panose="05000000000000000000" pitchFamily="2" charset="2"/>
              <a:buChar char="Ø"/>
              <a:defRPr/>
            </a:pPr>
            <a:r>
              <a:rPr lang="fr-BE" altLang="fr-FR" sz="2500" dirty="0" smtClean="0"/>
              <a:t>Histoire, Théorie de l’Architecture et Sciences Humaines</a:t>
            </a:r>
          </a:p>
          <a:p>
            <a:pPr marL="1909762" lvl="1" indent="-457200" defTabSz="449023">
              <a:lnSpc>
                <a:spcPct val="100000"/>
              </a:lnSpc>
              <a:buSzPct val="45000"/>
              <a:buFont typeface="Wingdings" panose="05000000000000000000" pitchFamily="2" charset="2"/>
              <a:buChar char="ü"/>
              <a:defRPr/>
            </a:pPr>
            <a:r>
              <a:rPr lang="fr-BE" sz="2400" dirty="0"/>
              <a:t>les notes de cours et </a:t>
            </a:r>
            <a:r>
              <a:rPr lang="fr-BE" sz="2400" i="1" dirty="0" err="1" smtClean="0"/>
              <a:t>syllabi</a:t>
            </a:r>
            <a:endParaRPr lang="fr-BE" sz="2400" i="1" dirty="0" smtClean="0"/>
          </a:p>
          <a:p>
            <a:pPr marL="1909762" lvl="1" indent="-457200" defTabSz="449023">
              <a:lnSpc>
                <a:spcPct val="100000"/>
              </a:lnSpc>
              <a:buSzPct val="45000"/>
              <a:buFont typeface="Wingdings" panose="05000000000000000000" pitchFamily="2" charset="2"/>
              <a:buChar char="ü"/>
              <a:defRPr/>
            </a:pPr>
            <a:r>
              <a:rPr lang="fr-BE" sz="2400" dirty="0" smtClean="0"/>
              <a:t>les </a:t>
            </a:r>
            <a:r>
              <a:rPr lang="fr-BE" sz="2400" dirty="0"/>
              <a:t>supports </a:t>
            </a:r>
            <a:r>
              <a:rPr lang="fr-BE" sz="2400" dirty="0" smtClean="0"/>
              <a:t>d’enseignement</a:t>
            </a:r>
          </a:p>
          <a:p>
            <a:pPr marL="1909762" lvl="1" indent="-457200" defTabSz="449023">
              <a:lnSpc>
                <a:spcPct val="100000"/>
              </a:lnSpc>
              <a:buSzPct val="45000"/>
              <a:buFont typeface="Wingdings" panose="05000000000000000000" pitchFamily="2" charset="2"/>
              <a:buChar char="ü"/>
              <a:defRPr/>
            </a:pPr>
            <a:r>
              <a:rPr lang="fr-BE" sz="2400" dirty="0" smtClean="0"/>
              <a:t>les </a:t>
            </a:r>
            <a:r>
              <a:rPr lang="fr-BE" sz="2400" dirty="0"/>
              <a:t>rétroactions sur les productions </a:t>
            </a:r>
            <a:r>
              <a:rPr lang="fr-BE" sz="2400" dirty="0" smtClean="0"/>
              <a:t>intermédiaires</a:t>
            </a:r>
          </a:p>
          <a:p>
            <a:pPr marL="1909762" lvl="1" indent="-457200" defTabSz="449023">
              <a:lnSpc>
                <a:spcPct val="100000"/>
              </a:lnSpc>
              <a:buSzPct val="45000"/>
              <a:buFont typeface="Wingdings" panose="05000000000000000000" pitchFamily="2" charset="2"/>
              <a:buChar char="ü"/>
              <a:defRPr/>
            </a:pPr>
            <a:r>
              <a:rPr lang="fr-BE" sz="2400" dirty="0" smtClean="0"/>
              <a:t>les </a:t>
            </a:r>
            <a:r>
              <a:rPr lang="fr-BE" sz="2400" dirty="0"/>
              <a:t>diverses épreuves d’évaluation ainsi que leurs corrigés</a:t>
            </a:r>
            <a:r>
              <a:rPr lang="fr-BE" sz="2800" dirty="0" smtClean="0"/>
              <a:t>.</a:t>
            </a:r>
            <a:endParaRPr lang="fr-BE" altLang="fr-FR" sz="2500" dirty="0" smtClean="0"/>
          </a:p>
          <a:p>
            <a:pPr marL="1074738" lvl="1" indent="-341313" defTabSz="449023">
              <a:lnSpc>
                <a:spcPct val="150000"/>
              </a:lnSpc>
              <a:buSzPct val="45000"/>
              <a:buFont typeface="Wingdings" panose="05000000000000000000" pitchFamily="2" charset="2"/>
              <a:buChar char="Ø"/>
              <a:defRPr/>
            </a:pPr>
            <a:r>
              <a:rPr lang="fr-BE" altLang="fr-FR" sz="2500" dirty="0" smtClean="0"/>
              <a:t>Projet d’Architecture</a:t>
            </a:r>
          </a:p>
          <a:p>
            <a:pPr marL="1909762" lvl="1" indent="-457200" defTabSz="449023">
              <a:lnSpc>
                <a:spcPct val="100000"/>
              </a:lnSpc>
              <a:buSzPct val="45000"/>
              <a:buFont typeface="Wingdings" panose="05000000000000000000" pitchFamily="2" charset="2"/>
              <a:buChar char="ü"/>
              <a:defRPr/>
            </a:pPr>
            <a:r>
              <a:rPr lang="fr-BE" altLang="fr-FR" sz="2400" dirty="0"/>
              <a:t>documents graphiques (</a:t>
            </a:r>
            <a:r>
              <a:rPr lang="fr-BE" altLang="fr-FR" sz="2400" dirty="0" smtClean="0"/>
              <a:t>plans)</a:t>
            </a:r>
          </a:p>
          <a:p>
            <a:pPr marL="1909762" lvl="1" indent="-457200" defTabSz="449023">
              <a:lnSpc>
                <a:spcPct val="100000"/>
              </a:lnSpc>
              <a:buSzPct val="45000"/>
              <a:buFont typeface="Wingdings" panose="05000000000000000000" pitchFamily="2" charset="2"/>
              <a:buChar char="ü"/>
              <a:defRPr/>
            </a:pPr>
            <a:r>
              <a:rPr lang="fr-BE" altLang="fr-FR" sz="2400" dirty="0" smtClean="0"/>
              <a:t>documents </a:t>
            </a:r>
            <a:r>
              <a:rPr lang="fr-BE" altLang="fr-FR" sz="2400" dirty="0"/>
              <a:t>écrits (</a:t>
            </a:r>
            <a:r>
              <a:rPr lang="fr-BE" altLang="fr-FR" sz="2400" dirty="0" smtClean="0"/>
              <a:t>abstracts)</a:t>
            </a:r>
          </a:p>
          <a:p>
            <a:pPr marL="1909762" lvl="1" indent="-457200" defTabSz="449023">
              <a:lnSpc>
                <a:spcPct val="100000"/>
              </a:lnSpc>
              <a:buSzPct val="45000"/>
              <a:buFont typeface="Wingdings" panose="05000000000000000000" pitchFamily="2" charset="2"/>
              <a:buChar char="ü"/>
              <a:defRPr/>
            </a:pPr>
            <a:r>
              <a:rPr lang="fr-BE" altLang="fr-FR" sz="2400" dirty="0" smtClean="0"/>
              <a:t>documents </a:t>
            </a:r>
            <a:r>
              <a:rPr lang="fr-BE" altLang="fr-FR" sz="2400" dirty="0"/>
              <a:t>vidéo (présentation orale des </a:t>
            </a:r>
            <a:r>
              <a:rPr lang="fr-BE" altLang="fr-FR" sz="2400" dirty="0" smtClean="0"/>
              <a:t>projets)</a:t>
            </a:r>
          </a:p>
          <a:p>
            <a:pPr marL="1909762" lvl="1" indent="-457200" defTabSz="449023">
              <a:lnSpc>
                <a:spcPct val="100000"/>
              </a:lnSpc>
              <a:buSzPct val="45000"/>
              <a:buFont typeface="Wingdings" panose="05000000000000000000" pitchFamily="2" charset="2"/>
              <a:buChar char="ü"/>
              <a:defRPr/>
            </a:pPr>
            <a:r>
              <a:rPr lang="fr-BE" altLang="fr-FR" sz="2400" dirty="0" smtClean="0"/>
              <a:t>documents </a:t>
            </a:r>
            <a:r>
              <a:rPr lang="fr-BE" altLang="fr-FR" sz="2400" dirty="0"/>
              <a:t>photographiques (maquette de </a:t>
            </a:r>
            <a:r>
              <a:rPr lang="fr-BE" altLang="fr-FR" sz="2400" dirty="0" smtClean="0"/>
              <a:t>projet)</a:t>
            </a:r>
          </a:p>
          <a:p>
            <a:pPr marL="1909762" lvl="1" indent="-457200" defTabSz="449023">
              <a:lnSpc>
                <a:spcPct val="100000"/>
              </a:lnSpc>
              <a:buSzPct val="45000"/>
              <a:buFont typeface="Wingdings" panose="05000000000000000000" pitchFamily="2" charset="2"/>
              <a:buChar char="ü"/>
              <a:defRPr/>
            </a:pPr>
            <a:endParaRPr lang="fr-BE" altLang="fr-FR" sz="2400" dirty="0"/>
          </a:p>
          <a:p>
            <a:pPr marL="1909762" lvl="1" indent="-457200" defTabSz="449023">
              <a:lnSpc>
                <a:spcPct val="100000"/>
              </a:lnSpc>
              <a:buSzPct val="45000"/>
              <a:buFont typeface="Wingdings" panose="05000000000000000000" pitchFamily="2" charset="2"/>
              <a:buChar char="ü"/>
              <a:defRPr/>
            </a:pPr>
            <a:r>
              <a:rPr lang="fr-BE" altLang="fr-FR" sz="2400" dirty="0" smtClean="0"/>
              <a:t>tout </a:t>
            </a:r>
            <a:r>
              <a:rPr lang="fr-BE" altLang="fr-FR" sz="2400" dirty="0"/>
              <a:t>au long de l’année, à chaque étape d’évaluation formative et certificative.</a:t>
            </a:r>
          </a:p>
          <a:p>
            <a:pPr marL="0" lvl="1" eaLnBrk="1">
              <a:spcAft>
                <a:spcPts val="574"/>
              </a:spcAft>
              <a:buSzPct val="45000"/>
              <a:buFont typeface="Wingdings" pitchFamily="2" charset="2"/>
              <a:buChar char="q"/>
            </a:pPr>
            <a:endParaRPr lang="fr-BE" altLang="fr-FR" sz="2500" dirty="0">
              <a:solidFill>
                <a:srgbClr val="000000"/>
              </a:solidFill>
              <a:ea typeface="Microsoft YaHei" charset="-122"/>
            </a:endParaRPr>
          </a:p>
        </p:txBody>
      </p:sp>
      <p:sp>
        <p:nvSpPr>
          <p:cNvPr id="6" name="Rectangle 1"/>
          <p:cNvSpPr>
            <a:spLocks noGrp="1" noChangeArrowheads="1"/>
          </p:cNvSpPr>
          <p:nvPr>
            <p:ph type="title"/>
          </p:nvPr>
        </p:nvSpPr>
        <p:spPr>
          <a:xfrm>
            <a:off x="1800226" y="360000"/>
            <a:ext cx="14400213"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Etat de la </a:t>
            </a:r>
            <a:r>
              <a:rPr lang="fr-BE" altLang="fr-FR" sz="4000" dirty="0" smtClean="0"/>
              <a:t>recherche - Dispositif</a:t>
            </a:r>
            <a:endParaRPr lang="fr-BE" altLang="fr-FR" sz="4000" dirty="0"/>
          </a:p>
        </p:txBody>
      </p:sp>
      <p:sp>
        <p:nvSpPr>
          <p:cNvPr id="5"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Tree>
    <p:extLst>
      <p:ext uri="{BB962C8B-B14F-4D97-AF65-F5344CB8AC3E}">
        <p14:creationId xmlns:p14="http://schemas.microsoft.com/office/powerpoint/2010/main" val="17891209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1800226" y="360000"/>
            <a:ext cx="14400213"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Etat de la </a:t>
            </a:r>
            <a:r>
              <a:rPr lang="fr-BE" altLang="fr-FR" sz="4000" dirty="0" smtClean="0"/>
              <a:t>recherche - Recueil de données et 1</a:t>
            </a:r>
            <a:r>
              <a:rPr lang="fr-BE" altLang="fr-FR" sz="4000" baseline="30000" dirty="0" smtClean="0"/>
              <a:t>e</a:t>
            </a:r>
            <a:r>
              <a:rPr lang="fr-BE" altLang="fr-FR" sz="4000" dirty="0" smtClean="0"/>
              <a:t> analyses</a:t>
            </a:r>
            <a:endParaRPr lang="fr-BE" altLang="fr-FR" sz="4000" dirty="0"/>
          </a:p>
        </p:txBody>
      </p:sp>
      <p:sp>
        <p:nvSpPr>
          <p:cNvPr id="5" name="Text Box 2"/>
          <p:cNvSpPr txBox="1">
            <a:spLocks noChangeArrowheads="1"/>
          </p:cNvSpPr>
          <p:nvPr/>
        </p:nvSpPr>
        <p:spPr bwMode="auto">
          <a:xfrm>
            <a:off x="1799550" y="1744663"/>
            <a:ext cx="13142784" cy="1620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000"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indent="0" eaLnBrk="1">
              <a:lnSpc>
                <a:spcPct val="100000"/>
              </a:lnSpc>
              <a:spcBef>
                <a:spcPts val="0"/>
              </a:spcBef>
              <a:spcAft>
                <a:spcPts val="0"/>
              </a:spcAft>
              <a:buSzPct val="45000"/>
            </a:pPr>
            <a:r>
              <a:rPr lang="fr-BE" altLang="fr-FR" sz="2700" b="1" dirty="0" smtClean="0">
                <a:solidFill>
                  <a:srgbClr val="000000"/>
                </a:solidFill>
                <a:ea typeface="Microsoft YaHei" charset="-122"/>
              </a:rPr>
              <a:t>(a)	Comment </a:t>
            </a:r>
            <a:r>
              <a:rPr lang="fr-BE" altLang="fr-FR" sz="2700" b="1" dirty="0">
                <a:solidFill>
                  <a:srgbClr val="000000"/>
                </a:solidFill>
                <a:ea typeface="Microsoft YaHei" charset="-122"/>
              </a:rPr>
              <a:t>se définissent et se déclinent les éléments de </a:t>
            </a:r>
            <a:r>
              <a:rPr lang="fr-BE" altLang="fr-FR" sz="2700" b="1" dirty="0" smtClean="0">
                <a:solidFill>
                  <a:srgbClr val="000000"/>
                </a:solidFill>
                <a:ea typeface="Microsoft YaHei" charset="-122"/>
              </a:rPr>
              <a:t>      </a:t>
            </a:r>
          </a:p>
          <a:p>
            <a:pPr marL="719138" lvl="1" indent="0" eaLnBrk="1">
              <a:lnSpc>
                <a:spcPct val="100000"/>
              </a:lnSpc>
              <a:spcBef>
                <a:spcPts val="0"/>
              </a:spcBef>
              <a:spcAft>
                <a:spcPts val="0"/>
              </a:spcAft>
              <a:buSzPct val="45000"/>
            </a:pPr>
            <a:r>
              <a:rPr lang="fr-BE" altLang="fr-FR" sz="2700" b="1" dirty="0" smtClean="0">
                <a:solidFill>
                  <a:srgbClr val="000000"/>
                </a:solidFill>
                <a:ea typeface="Microsoft YaHei" charset="-122"/>
              </a:rPr>
              <a:t>développement </a:t>
            </a:r>
            <a:r>
              <a:rPr lang="fr-BE" altLang="fr-FR" sz="2700" b="1" dirty="0">
                <a:solidFill>
                  <a:srgbClr val="000000"/>
                </a:solidFill>
                <a:ea typeface="Microsoft YaHei" charset="-122"/>
              </a:rPr>
              <a:t>de la compétence ? </a:t>
            </a:r>
          </a:p>
          <a:p>
            <a:pPr marL="719138" lvl="1" indent="0" eaLnBrk="1">
              <a:lnSpc>
                <a:spcPct val="100000"/>
              </a:lnSpc>
              <a:spcBef>
                <a:spcPts val="0"/>
              </a:spcBef>
              <a:spcAft>
                <a:spcPts val="0"/>
              </a:spcAft>
              <a:buSzPct val="45000"/>
              <a:tabLst>
                <a:tab pos="719138"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pPr>
            <a:r>
              <a:rPr lang="fr-BE" altLang="fr-FR" sz="2700" b="1" dirty="0">
                <a:solidFill>
                  <a:srgbClr val="000000"/>
                </a:solidFill>
                <a:ea typeface="Microsoft YaHei" charset="-122"/>
              </a:rPr>
              <a:t>Une première définition des niveaux de développement de la compétence</a:t>
            </a:r>
          </a:p>
        </p:txBody>
      </p:sp>
      <p:sp>
        <p:nvSpPr>
          <p:cNvPr id="7"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8" name="Text Box 2"/>
          <p:cNvSpPr txBox="1">
            <a:spLocks noChangeArrowheads="1"/>
          </p:cNvSpPr>
          <p:nvPr/>
        </p:nvSpPr>
        <p:spPr bwMode="auto">
          <a:xfrm>
            <a:off x="1799550" y="3365653"/>
            <a:ext cx="13142334" cy="6426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51"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indent="0" eaLnBrk="1">
              <a:lnSpc>
                <a:spcPct val="200000"/>
              </a:lnSpc>
              <a:spcBef>
                <a:spcPts val="0"/>
              </a:spcBef>
              <a:spcAft>
                <a:spcPts val="0"/>
              </a:spcAft>
              <a:buSzPct val="45000"/>
            </a:pPr>
            <a:r>
              <a:rPr lang="fr-BE" altLang="fr-FR" sz="2800" dirty="0" smtClean="0">
                <a:solidFill>
                  <a:srgbClr val="000000"/>
                </a:solidFill>
                <a:ea typeface="Microsoft YaHei" charset="-122"/>
              </a:rPr>
              <a:t>Quatre références pour une première rédaction:</a:t>
            </a:r>
          </a:p>
          <a:p>
            <a:pPr marL="0" lvl="1" eaLnBrk="1">
              <a:lnSpc>
                <a:spcPct val="200000"/>
              </a:lnSpc>
              <a:spcBef>
                <a:spcPts val="0"/>
              </a:spcBef>
              <a:spcAft>
                <a:spcPts val="0"/>
              </a:spcAft>
              <a:buSzPct val="45000"/>
              <a:buFont typeface="Wingdings" pitchFamily="2" charset="2"/>
              <a:buChar char="q"/>
            </a:pPr>
            <a:r>
              <a:rPr lang="fr-BE" altLang="fr-FR" sz="2500" dirty="0" smtClean="0">
                <a:solidFill>
                  <a:srgbClr val="000000"/>
                </a:solidFill>
                <a:ea typeface="Microsoft YaHei" charset="-122"/>
              </a:rPr>
              <a:t>Des entretiens </a:t>
            </a:r>
            <a:r>
              <a:rPr lang="fr-BE" altLang="fr-FR" sz="2500" dirty="0">
                <a:solidFill>
                  <a:srgbClr val="000000"/>
                </a:solidFill>
                <a:ea typeface="Microsoft YaHei" charset="-122"/>
              </a:rPr>
              <a:t>avec les enseignants titulaires des cours concernés par la </a:t>
            </a:r>
            <a:r>
              <a:rPr lang="fr-BE" altLang="fr-FR" sz="2500" dirty="0" smtClean="0">
                <a:solidFill>
                  <a:srgbClr val="000000"/>
                </a:solidFill>
                <a:ea typeface="Microsoft YaHei" charset="-122"/>
              </a:rPr>
              <a:t>recherche</a:t>
            </a:r>
          </a:p>
          <a:p>
            <a:pPr marL="0" lvl="1" eaLnBrk="1">
              <a:lnSpc>
                <a:spcPct val="200000"/>
              </a:lnSpc>
              <a:spcBef>
                <a:spcPts val="0"/>
              </a:spcBef>
              <a:spcAft>
                <a:spcPts val="0"/>
              </a:spcAft>
              <a:buSzPct val="45000"/>
              <a:buFont typeface="Wingdings" pitchFamily="2" charset="2"/>
              <a:buChar char="q"/>
            </a:pPr>
            <a:r>
              <a:rPr lang="fr-BE" altLang="fr-FR" sz="2500" dirty="0" smtClean="0">
                <a:solidFill>
                  <a:srgbClr val="000000"/>
                </a:solidFill>
                <a:ea typeface="Microsoft YaHei" charset="-122"/>
              </a:rPr>
              <a:t>Le modèle </a:t>
            </a:r>
            <a:r>
              <a:rPr lang="fr-BE" altLang="fr-FR" sz="2500" dirty="0">
                <a:solidFill>
                  <a:srgbClr val="000000"/>
                </a:solidFill>
                <a:ea typeface="Microsoft YaHei" charset="-122"/>
              </a:rPr>
              <a:t>de </a:t>
            </a:r>
            <a:r>
              <a:rPr lang="fr-BE" altLang="fr-FR" sz="2500" dirty="0" smtClean="0">
                <a:solidFill>
                  <a:srgbClr val="000000"/>
                </a:solidFill>
                <a:ea typeface="Microsoft YaHei" charset="-122"/>
              </a:rPr>
              <a:t>Dreyfus </a:t>
            </a:r>
            <a:r>
              <a:rPr lang="fr-BE" altLang="fr-FR" sz="2500" dirty="0">
                <a:solidFill>
                  <a:srgbClr val="000000"/>
                </a:solidFill>
                <a:ea typeface="Microsoft YaHei" charset="-122"/>
              </a:rPr>
              <a:t>définissant cinq stades dans l’acquisition de </a:t>
            </a:r>
            <a:r>
              <a:rPr lang="fr-BE" altLang="fr-FR" sz="2500" dirty="0" smtClean="0">
                <a:solidFill>
                  <a:srgbClr val="000000"/>
                </a:solidFill>
                <a:ea typeface="Microsoft YaHei" charset="-122"/>
              </a:rPr>
              <a:t>savoir-faire/agir</a:t>
            </a:r>
          </a:p>
          <a:p>
            <a:pPr marL="0" lvl="1" eaLnBrk="1">
              <a:lnSpc>
                <a:spcPct val="200000"/>
              </a:lnSpc>
              <a:spcBef>
                <a:spcPts val="0"/>
              </a:spcBef>
              <a:spcAft>
                <a:spcPts val="0"/>
              </a:spcAft>
              <a:buSzPct val="45000"/>
              <a:buFont typeface="Wingdings" pitchFamily="2" charset="2"/>
              <a:buChar char="q"/>
            </a:pPr>
            <a:r>
              <a:rPr lang="fr-BE" altLang="fr-FR" sz="2500" dirty="0" smtClean="0">
                <a:solidFill>
                  <a:srgbClr val="000000"/>
                </a:solidFill>
                <a:ea typeface="Microsoft YaHei" charset="-122"/>
              </a:rPr>
              <a:t>Le nouveau </a:t>
            </a:r>
            <a:r>
              <a:rPr lang="fr-BE" altLang="fr-FR" sz="2500" dirty="0">
                <a:solidFill>
                  <a:srgbClr val="000000"/>
                </a:solidFill>
                <a:ea typeface="Microsoft YaHei" charset="-122"/>
              </a:rPr>
              <a:t>Décret définissant le paysage de l'enseignement supérieur et </a:t>
            </a:r>
            <a:endParaRPr lang="fr-BE" altLang="fr-FR" sz="2500" dirty="0" smtClean="0">
              <a:solidFill>
                <a:srgbClr val="000000"/>
              </a:solidFill>
              <a:ea typeface="Microsoft YaHei" charset="-122"/>
            </a:endParaRPr>
          </a:p>
          <a:p>
            <a:pPr marL="0" lvl="1" indent="0" eaLnBrk="1">
              <a:lnSpc>
                <a:spcPct val="100000"/>
              </a:lnSpc>
              <a:spcBef>
                <a:spcPts val="0"/>
              </a:spcBef>
              <a:spcAft>
                <a:spcPts val="0"/>
              </a:spcAft>
              <a:buSzPct val="45000"/>
            </a:pPr>
            <a:r>
              <a:rPr lang="fr-BE" altLang="fr-FR" sz="2500" dirty="0" smtClean="0">
                <a:solidFill>
                  <a:srgbClr val="000000"/>
                </a:solidFill>
                <a:ea typeface="Microsoft YaHei" charset="-122"/>
              </a:rPr>
              <a:t>    universitaire </a:t>
            </a:r>
            <a:r>
              <a:rPr lang="fr-BE" altLang="fr-FR" sz="2500" dirty="0">
                <a:solidFill>
                  <a:srgbClr val="000000"/>
                </a:solidFill>
                <a:ea typeface="Microsoft YaHei" charset="-122"/>
              </a:rPr>
              <a:t>en Fédération </a:t>
            </a:r>
            <a:r>
              <a:rPr lang="fr-BE" altLang="fr-FR" sz="2500" dirty="0" smtClean="0">
                <a:solidFill>
                  <a:srgbClr val="000000"/>
                </a:solidFill>
                <a:ea typeface="Microsoft YaHei" charset="-122"/>
              </a:rPr>
              <a:t>Wallonie-Bruxelles</a:t>
            </a:r>
            <a:endParaRPr lang="fr-BE" altLang="fr-FR" sz="2500" dirty="0">
              <a:solidFill>
                <a:srgbClr val="000000"/>
              </a:solidFill>
              <a:ea typeface="Microsoft YaHei" charset="-122"/>
            </a:endParaRPr>
          </a:p>
          <a:p>
            <a:pPr marL="0" lvl="1" eaLnBrk="1">
              <a:lnSpc>
                <a:spcPct val="200000"/>
              </a:lnSpc>
              <a:spcBef>
                <a:spcPts val="0"/>
              </a:spcBef>
              <a:spcAft>
                <a:spcPts val="0"/>
              </a:spcAft>
              <a:buSzPct val="45000"/>
              <a:buFont typeface="Wingdings" pitchFamily="2" charset="2"/>
              <a:buChar char="q"/>
            </a:pPr>
            <a:r>
              <a:rPr lang="fr-BE" sz="2500" dirty="0">
                <a:solidFill>
                  <a:srgbClr val="000000"/>
                </a:solidFill>
                <a:ea typeface="Microsoft YaHei" charset="-122"/>
              </a:rPr>
              <a:t>Notre propre expérience</a:t>
            </a:r>
            <a:endParaRPr lang="fr-BE" altLang="fr-FR" sz="2500" dirty="0">
              <a:solidFill>
                <a:srgbClr val="000000"/>
              </a:solidFill>
              <a:ea typeface="Microsoft YaHei" charset="-122"/>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1798939" y="3165343"/>
          <a:ext cx="10088261" cy="5410810"/>
        </p:xfrm>
        <a:graphic>
          <a:graphicData uri="http://schemas.openxmlformats.org/drawingml/2006/table">
            <a:tbl>
              <a:tblPr firstRow="1" firstCol="1"/>
              <a:tblGrid>
                <a:gridCol w="707383"/>
                <a:gridCol w="2352644"/>
                <a:gridCol w="355060"/>
                <a:gridCol w="359923"/>
                <a:gridCol w="6313251"/>
              </a:tblGrid>
              <a:tr h="879978">
                <a:tc>
                  <a:txBody>
                    <a:bodyPr/>
                    <a:lstStyle/>
                    <a:p>
                      <a:pPr marL="180000">
                        <a:spcAft>
                          <a:spcPts val="0"/>
                        </a:spcAft>
                      </a:pPr>
                      <a:endParaRPr lang="fr-BE" sz="1200" kern="50" dirty="0">
                        <a:solidFill>
                          <a:srgbClr val="FFFFFF"/>
                        </a:solidFill>
                        <a:effectLst/>
                        <a:latin typeface="Mangal"/>
                        <a:ea typeface="Arial Unicode MS"/>
                        <a:cs typeface="Times New Roman"/>
                      </a:endParaRPr>
                    </a:p>
                  </a:txBody>
                  <a:tcPr marL="71755" marR="71755" marT="17780" marB="17780" anchor="ctr">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spcAft>
                          <a:spcPts val="0"/>
                        </a:spcAft>
                      </a:pPr>
                      <a:r>
                        <a:rPr lang="fr-BE" sz="1600" b="1" kern="50" dirty="0">
                          <a:solidFill>
                            <a:srgbClr val="009999"/>
                          </a:solidFill>
                          <a:effectLst/>
                          <a:latin typeface="Arial"/>
                          <a:ea typeface="Arial Unicode MS"/>
                          <a:cs typeface="Times New Roman"/>
                        </a:rPr>
                        <a:t>Trajectoires de développement</a:t>
                      </a:r>
                      <a:endParaRPr lang="fr-BE" sz="1600" kern="50" dirty="0">
                        <a:solidFill>
                          <a:srgbClr val="FFFFFF"/>
                        </a:solidFill>
                        <a:effectLst/>
                        <a:latin typeface="Mangal"/>
                        <a:ea typeface="Arial Unicode MS"/>
                        <a:cs typeface="Times New Roman"/>
                      </a:endParaRPr>
                    </a:p>
                  </a:txBody>
                  <a:tcPr marL="71755" marR="71755" marT="17780" marB="1778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a:spcAft>
                          <a:spcPts val="0"/>
                        </a:spcAft>
                      </a:pPr>
                      <a:r>
                        <a:rPr lang="fr-BE" sz="1600" b="1" kern="50" dirty="0">
                          <a:solidFill>
                            <a:srgbClr val="009999"/>
                          </a:solidFill>
                          <a:effectLst/>
                          <a:latin typeface="Arial"/>
                          <a:ea typeface="Arial Unicode MS"/>
                          <a:cs typeface="Times New Roman"/>
                        </a:rPr>
                        <a:t>B</a:t>
                      </a:r>
                      <a:endParaRPr lang="fr-BE" sz="1600" kern="50" dirty="0">
                        <a:solidFill>
                          <a:srgbClr val="FFFFFF"/>
                        </a:solidFill>
                        <a:effectLst/>
                        <a:latin typeface="Mangal"/>
                        <a:ea typeface="Arial Unicode MS"/>
                        <a:cs typeface="Times New Roman"/>
                      </a:endParaRPr>
                    </a:p>
                  </a:txBody>
                  <a:tcPr marL="71755" marR="71755" marT="17780" marB="17780" anchor="ctr">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a:spcAft>
                          <a:spcPts val="0"/>
                        </a:spcAft>
                      </a:pPr>
                      <a:r>
                        <a:rPr lang="fr-BE" sz="1600" b="1" kern="50" dirty="0">
                          <a:solidFill>
                            <a:srgbClr val="009999"/>
                          </a:solidFill>
                          <a:effectLst/>
                          <a:latin typeface="Arial"/>
                          <a:ea typeface="Arial Unicode MS"/>
                          <a:cs typeface="Times New Roman"/>
                        </a:rPr>
                        <a:t>M</a:t>
                      </a:r>
                      <a:endParaRPr lang="fr-BE" sz="1600" kern="50" dirty="0">
                        <a:solidFill>
                          <a:srgbClr val="FFFFFF"/>
                        </a:solidFill>
                        <a:effectLst/>
                        <a:latin typeface="Mangal"/>
                        <a:ea typeface="Arial Unicode MS"/>
                        <a:cs typeface="Times New Roman"/>
                      </a:endParaRPr>
                    </a:p>
                  </a:txBody>
                  <a:tcPr marL="71755" marR="71755" marT="17780" marB="177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spcAft>
                          <a:spcPts val="0"/>
                        </a:spcAft>
                      </a:pPr>
                      <a:r>
                        <a:rPr lang="fr-BE" sz="1600" b="1" kern="50" dirty="0">
                          <a:solidFill>
                            <a:srgbClr val="009999"/>
                          </a:solidFill>
                          <a:effectLst/>
                          <a:latin typeface="Arial"/>
                          <a:ea typeface="Arial Unicode MS"/>
                          <a:cs typeface="Times New Roman"/>
                        </a:rPr>
                        <a:t>Niveaux de </a:t>
                      </a:r>
                      <a:r>
                        <a:rPr lang="fr-BE" sz="1600" b="1" kern="50" dirty="0" smtClean="0">
                          <a:solidFill>
                            <a:srgbClr val="009999"/>
                          </a:solidFill>
                          <a:effectLst/>
                          <a:latin typeface="Arial"/>
                          <a:ea typeface="Arial Unicode MS"/>
                          <a:cs typeface="Times New Roman"/>
                        </a:rPr>
                        <a:t>développement</a:t>
                      </a:r>
                      <a:endParaRPr lang="fr-BE" sz="1600" kern="50" dirty="0">
                        <a:solidFill>
                          <a:srgbClr val="FFFFFF"/>
                        </a:solidFill>
                        <a:effectLst/>
                        <a:latin typeface="Mangal"/>
                        <a:ea typeface="Arial Unicode MS"/>
                        <a:cs typeface="Times New Roman"/>
                      </a:endParaRPr>
                    </a:p>
                  </a:txBody>
                  <a:tcPr marL="71755" marR="71755" marT="17780" marB="177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879978">
                <a:tc rowSpan="5">
                  <a:txBody>
                    <a:bodyPr/>
                    <a:lstStyle/>
                    <a:p>
                      <a:pPr marL="180000" algn="ctr">
                        <a:spcAft>
                          <a:spcPts val="0"/>
                        </a:spcAft>
                      </a:pPr>
                      <a:r>
                        <a:rPr lang="fr-BE" sz="1600" b="1" kern="50">
                          <a:solidFill>
                            <a:srgbClr val="006B6B"/>
                          </a:solidFill>
                          <a:effectLst/>
                          <a:latin typeface="Arial"/>
                          <a:ea typeface="Arial Unicode MS"/>
                          <a:cs typeface="Times New Roman"/>
                        </a:rPr>
                        <a:t>L'approche de la complexité de la question </a:t>
                      </a:r>
                      <a:endParaRPr lang="fr-BE" sz="1600" kern="50">
                        <a:solidFill>
                          <a:srgbClr val="FFFFFF"/>
                        </a:solidFill>
                        <a:effectLst/>
                        <a:latin typeface="Mangal"/>
                        <a:ea typeface="Arial Unicode MS"/>
                        <a:cs typeface="Times New Roman"/>
                      </a:endParaRPr>
                    </a:p>
                    <a:p>
                      <a:pPr marL="180000" algn="ctr">
                        <a:spcAft>
                          <a:spcPts val="0"/>
                        </a:spcAft>
                      </a:pPr>
                      <a:r>
                        <a:rPr lang="fr-BE" sz="1600" b="1" kern="50">
                          <a:solidFill>
                            <a:srgbClr val="006B6B"/>
                          </a:solidFill>
                          <a:effectLst/>
                          <a:latin typeface="Arial"/>
                          <a:ea typeface="Arial Unicode MS"/>
                          <a:cs typeface="Times New Roman"/>
                        </a:rPr>
                        <a:t>et de son inscription spatiale</a:t>
                      </a:r>
                      <a:endParaRPr lang="fr-BE" sz="1600" kern="50">
                        <a:solidFill>
                          <a:srgbClr val="FFFFFF"/>
                        </a:solidFill>
                        <a:effectLst/>
                        <a:latin typeface="Mangal"/>
                        <a:ea typeface="Arial Unicode MS"/>
                        <a:cs typeface="Times New Roman"/>
                      </a:endParaRPr>
                    </a:p>
                  </a:txBody>
                  <a:tcPr marL="71755" marR="71755" marT="17780" marB="17780"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rowSpan="5">
                  <a:txBody>
                    <a:bodyPr/>
                    <a:lstStyle/>
                    <a:p>
                      <a:pPr marL="0">
                        <a:spcAft>
                          <a:spcPts val="0"/>
                        </a:spcAft>
                      </a:pPr>
                      <a:r>
                        <a:rPr lang="fr-BE" sz="1600" b="1" kern="50" dirty="0">
                          <a:solidFill>
                            <a:srgbClr val="006B6B"/>
                          </a:solidFill>
                          <a:effectLst/>
                          <a:latin typeface="Arial"/>
                          <a:ea typeface="Arial Unicode MS"/>
                          <a:cs typeface="Times New Roman"/>
                        </a:rPr>
                        <a:t>Étudier les différentes composantes de la thématique et du contexte </a:t>
                      </a:r>
                      <a:endParaRPr lang="fr-BE" sz="1600" b="1" kern="50" dirty="0" smtClean="0">
                        <a:solidFill>
                          <a:srgbClr val="006B6B"/>
                        </a:solidFill>
                        <a:effectLst/>
                        <a:latin typeface="Arial"/>
                        <a:ea typeface="Arial Unicode MS"/>
                        <a:cs typeface="Times New Roman"/>
                      </a:endParaRPr>
                    </a:p>
                    <a:p>
                      <a:pPr marL="0">
                        <a:spcAft>
                          <a:spcPts val="0"/>
                        </a:spcAft>
                      </a:pPr>
                      <a:r>
                        <a:rPr lang="fr-BE" sz="1600" b="1" kern="50" dirty="0" smtClean="0">
                          <a:solidFill>
                            <a:srgbClr val="006B6B"/>
                          </a:solidFill>
                          <a:effectLst/>
                          <a:latin typeface="Arial"/>
                          <a:ea typeface="Arial Unicode MS"/>
                          <a:cs typeface="Times New Roman"/>
                        </a:rPr>
                        <a:t>(</a:t>
                      </a:r>
                      <a:r>
                        <a:rPr lang="fr-BE" sz="1600" b="1" kern="50" dirty="0">
                          <a:solidFill>
                            <a:srgbClr val="006B6B"/>
                          </a:solidFill>
                          <a:effectLst/>
                          <a:latin typeface="Arial"/>
                          <a:ea typeface="Arial Unicode MS"/>
                          <a:cs typeface="Times New Roman"/>
                        </a:rPr>
                        <a:t>historique, </a:t>
                      </a:r>
                      <a:endParaRPr lang="fr-BE" sz="1600" b="1" kern="50" dirty="0" smtClean="0">
                        <a:solidFill>
                          <a:srgbClr val="006B6B"/>
                        </a:solidFill>
                        <a:effectLst/>
                        <a:latin typeface="Arial"/>
                        <a:ea typeface="Arial Unicode MS"/>
                        <a:cs typeface="Times New Roman"/>
                      </a:endParaRPr>
                    </a:p>
                    <a:p>
                      <a:pPr marL="0">
                        <a:spcAft>
                          <a:spcPts val="0"/>
                        </a:spcAft>
                      </a:pPr>
                      <a:r>
                        <a:rPr lang="fr-BE" sz="1600" b="1" kern="50" dirty="0" smtClean="0">
                          <a:solidFill>
                            <a:srgbClr val="006B6B"/>
                          </a:solidFill>
                          <a:effectLst/>
                          <a:latin typeface="Arial"/>
                          <a:ea typeface="Arial Unicode MS"/>
                          <a:cs typeface="Times New Roman"/>
                        </a:rPr>
                        <a:t>paysager</a:t>
                      </a:r>
                      <a:r>
                        <a:rPr lang="fr-BE" sz="1600" b="1" kern="50" dirty="0">
                          <a:solidFill>
                            <a:srgbClr val="006B6B"/>
                          </a:solidFill>
                          <a:effectLst/>
                          <a:latin typeface="Arial"/>
                          <a:ea typeface="Arial Unicode MS"/>
                          <a:cs typeface="Times New Roman"/>
                        </a:rPr>
                        <a:t>, </a:t>
                      </a:r>
                      <a:endParaRPr lang="fr-BE" sz="1600" b="1" kern="50" dirty="0" smtClean="0">
                        <a:solidFill>
                          <a:srgbClr val="006B6B"/>
                        </a:solidFill>
                        <a:effectLst/>
                        <a:latin typeface="Arial"/>
                        <a:ea typeface="Arial Unicode MS"/>
                        <a:cs typeface="Times New Roman"/>
                      </a:endParaRPr>
                    </a:p>
                    <a:p>
                      <a:pPr marL="0">
                        <a:spcAft>
                          <a:spcPts val="0"/>
                        </a:spcAft>
                      </a:pPr>
                      <a:r>
                        <a:rPr lang="fr-BE" sz="1600" b="1" kern="50" dirty="0" smtClean="0">
                          <a:solidFill>
                            <a:srgbClr val="006B6B"/>
                          </a:solidFill>
                          <a:effectLst/>
                          <a:latin typeface="Arial"/>
                          <a:ea typeface="Arial Unicode MS"/>
                          <a:cs typeface="Times New Roman"/>
                        </a:rPr>
                        <a:t>bâti</a:t>
                      </a:r>
                      <a:r>
                        <a:rPr lang="fr-BE" sz="1600" b="1" kern="50" dirty="0">
                          <a:solidFill>
                            <a:srgbClr val="006B6B"/>
                          </a:solidFill>
                          <a:effectLst/>
                          <a:latin typeface="Arial"/>
                          <a:ea typeface="Arial Unicode MS"/>
                          <a:cs typeface="Times New Roman"/>
                        </a:rPr>
                        <a:t>, </a:t>
                      </a:r>
                      <a:endParaRPr lang="fr-BE" sz="1600" b="1" kern="50" dirty="0" smtClean="0">
                        <a:solidFill>
                          <a:srgbClr val="006B6B"/>
                        </a:solidFill>
                        <a:effectLst/>
                        <a:latin typeface="Arial"/>
                        <a:ea typeface="Arial Unicode MS"/>
                        <a:cs typeface="Times New Roman"/>
                      </a:endParaRPr>
                    </a:p>
                    <a:p>
                      <a:pPr marL="0">
                        <a:spcAft>
                          <a:spcPts val="0"/>
                        </a:spcAft>
                      </a:pPr>
                      <a:r>
                        <a:rPr lang="fr-BE" sz="1600" b="1" kern="50" dirty="0" smtClean="0">
                          <a:solidFill>
                            <a:srgbClr val="006B6B"/>
                          </a:solidFill>
                          <a:effectLst/>
                          <a:latin typeface="Arial"/>
                          <a:ea typeface="Arial Unicode MS"/>
                          <a:cs typeface="Times New Roman"/>
                        </a:rPr>
                        <a:t>environnemental</a:t>
                      </a:r>
                      <a:r>
                        <a:rPr lang="fr-BE" sz="1600" b="1" kern="50" dirty="0">
                          <a:solidFill>
                            <a:srgbClr val="006B6B"/>
                          </a:solidFill>
                          <a:effectLst/>
                          <a:latin typeface="Arial"/>
                          <a:ea typeface="Arial Unicode MS"/>
                          <a:cs typeface="Times New Roman"/>
                        </a:rPr>
                        <a:t>, culturel, </a:t>
                      </a:r>
                      <a:endParaRPr lang="fr-BE" sz="1600" b="1" kern="50" dirty="0" smtClean="0">
                        <a:solidFill>
                          <a:srgbClr val="006B6B"/>
                        </a:solidFill>
                        <a:effectLst/>
                        <a:latin typeface="Arial"/>
                        <a:ea typeface="Arial Unicode MS"/>
                        <a:cs typeface="Times New Roman"/>
                      </a:endParaRPr>
                    </a:p>
                    <a:p>
                      <a:pPr marL="0">
                        <a:spcAft>
                          <a:spcPts val="0"/>
                        </a:spcAft>
                      </a:pPr>
                      <a:r>
                        <a:rPr lang="fr-BE" sz="1600" b="1" kern="50" dirty="0" smtClean="0">
                          <a:solidFill>
                            <a:srgbClr val="006B6B"/>
                          </a:solidFill>
                          <a:effectLst/>
                          <a:latin typeface="Arial"/>
                          <a:ea typeface="Arial Unicode MS"/>
                          <a:cs typeface="Times New Roman"/>
                        </a:rPr>
                        <a:t>social</a:t>
                      </a:r>
                      <a:r>
                        <a:rPr lang="fr-BE" sz="1600" b="1" kern="50" dirty="0">
                          <a:solidFill>
                            <a:srgbClr val="006B6B"/>
                          </a:solidFill>
                          <a:effectLst/>
                          <a:latin typeface="Arial"/>
                          <a:ea typeface="Arial Unicode MS"/>
                          <a:cs typeface="Times New Roman"/>
                        </a:rPr>
                        <a:t>, </a:t>
                      </a:r>
                      <a:endParaRPr lang="fr-BE" sz="1600" b="1" kern="50" dirty="0" smtClean="0">
                        <a:solidFill>
                          <a:srgbClr val="006B6B"/>
                        </a:solidFill>
                        <a:effectLst/>
                        <a:latin typeface="Arial"/>
                        <a:ea typeface="Arial Unicode MS"/>
                        <a:cs typeface="Times New Roman"/>
                      </a:endParaRPr>
                    </a:p>
                    <a:p>
                      <a:pPr marL="0">
                        <a:spcAft>
                          <a:spcPts val="0"/>
                        </a:spcAft>
                      </a:pPr>
                      <a:r>
                        <a:rPr lang="fr-BE" sz="1600" b="1" kern="50" dirty="0" smtClean="0">
                          <a:solidFill>
                            <a:srgbClr val="006B6B"/>
                          </a:solidFill>
                          <a:effectLst/>
                          <a:latin typeface="Arial"/>
                          <a:ea typeface="Arial Unicode MS"/>
                          <a:cs typeface="Times New Roman"/>
                        </a:rPr>
                        <a:t>économique</a:t>
                      </a:r>
                      <a:r>
                        <a:rPr lang="fr-BE" sz="1600" b="1" kern="50" dirty="0">
                          <a:solidFill>
                            <a:srgbClr val="006B6B"/>
                          </a:solidFill>
                          <a:effectLst/>
                          <a:latin typeface="Arial"/>
                          <a:ea typeface="Arial Unicode MS"/>
                          <a:cs typeface="Times New Roman"/>
                        </a:rPr>
                        <a:t>, juridique, technologique...)</a:t>
                      </a:r>
                      <a:endParaRPr lang="fr-BE" sz="1600" kern="50" dirty="0">
                        <a:solidFill>
                          <a:srgbClr val="FFFFFF"/>
                        </a:solidFill>
                        <a:effectLst/>
                        <a:latin typeface="Mangal"/>
                        <a:ea typeface="Arial Unicode MS"/>
                        <a:cs typeface="Times New Roman"/>
                      </a:endParaRPr>
                    </a:p>
                  </a:txBody>
                  <a:tcPr marL="71755" marR="71755" marT="17780" marB="1778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a:spcAft>
                          <a:spcPts val="0"/>
                        </a:spcAft>
                      </a:pPr>
                      <a:r>
                        <a:rPr lang="fr-BE" sz="1600" kern="50" dirty="0">
                          <a:solidFill>
                            <a:schemeClr val="bg1">
                              <a:lumMod val="50000"/>
                            </a:schemeClr>
                          </a:solidFill>
                          <a:effectLst/>
                          <a:latin typeface="Arial"/>
                          <a:ea typeface="Arial Unicode MS"/>
                          <a:cs typeface="Times New Roman"/>
                        </a:rPr>
                        <a:t>O</a:t>
                      </a:r>
                      <a:endParaRPr lang="fr-BE" sz="1600" kern="50" dirty="0">
                        <a:solidFill>
                          <a:schemeClr val="bg1">
                            <a:lumMod val="50000"/>
                          </a:schemeClr>
                        </a:solidFill>
                        <a:effectLst/>
                        <a:latin typeface="Mangal"/>
                        <a:ea typeface="Arial Unicode MS"/>
                        <a:cs typeface="Times New Roman"/>
                      </a:endParaRPr>
                    </a:p>
                  </a:txBody>
                  <a:tcPr marL="71755" marR="71755" marT="17780" marB="177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a:spcAft>
                          <a:spcPts val="0"/>
                        </a:spcAft>
                      </a:pPr>
                      <a:r>
                        <a:rPr lang="fr-BE" sz="1600" kern="50" dirty="0">
                          <a:solidFill>
                            <a:schemeClr val="bg1">
                              <a:lumMod val="50000"/>
                            </a:schemeClr>
                          </a:solidFill>
                          <a:effectLst/>
                          <a:latin typeface="Arial"/>
                          <a:ea typeface="Arial Unicode MS"/>
                          <a:cs typeface="Times New Roman"/>
                        </a:rPr>
                        <a:t>O</a:t>
                      </a:r>
                      <a:endParaRPr lang="fr-BE" sz="1600" kern="50" dirty="0">
                        <a:solidFill>
                          <a:schemeClr val="bg1">
                            <a:lumMod val="50000"/>
                          </a:schemeClr>
                        </a:solidFill>
                        <a:effectLst/>
                        <a:latin typeface="Mangal"/>
                        <a:ea typeface="Arial Unicode MS"/>
                        <a:cs typeface="Times New Roman"/>
                      </a:endParaRPr>
                    </a:p>
                  </a:txBody>
                  <a:tcPr marL="71755" marR="71755" marT="17780" marB="177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just">
                        <a:spcAft>
                          <a:spcPts val="0"/>
                        </a:spcAft>
                      </a:pPr>
                      <a:r>
                        <a:rPr lang="fr-BE" sz="1600" kern="50" dirty="0">
                          <a:effectLst/>
                          <a:latin typeface="Arial"/>
                          <a:ea typeface="SimSun"/>
                          <a:cs typeface="Mangal"/>
                        </a:rPr>
                        <a:t>Identifier quelques éléments représentatifs de la thématique et du contexte </a:t>
                      </a:r>
                      <a:r>
                        <a:rPr lang="fr-BE" sz="1600" kern="50" dirty="0" smtClean="0">
                          <a:effectLst/>
                          <a:latin typeface="Arial"/>
                          <a:ea typeface="SimSun"/>
                          <a:cs typeface="Mangal"/>
                        </a:rPr>
                        <a:t>local.</a:t>
                      </a:r>
                      <a:r>
                        <a:rPr lang="fr-BE" sz="1600" kern="50" baseline="0" dirty="0" smtClean="0">
                          <a:effectLst/>
                          <a:latin typeface="Times New Roman"/>
                          <a:ea typeface="SimSun"/>
                          <a:cs typeface="Mangal"/>
                        </a:rPr>
                        <a:t> </a:t>
                      </a:r>
                      <a:r>
                        <a:rPr lang="fr-BE" sz="1600" kern="50" dirty="0" smtClean="0">
                          <a:effectLst/>
                          <a:latin typeface="Arial"/>
                          <a:ea typeface="SimSun"/>
                          <a:cs typeface="Mangal"/>
                        </a:rPr>
                        <a:t>Ces </a:t>
                      </a:r>
                      <a:r>
                        <a:rPr lang="fr-BE" sz="1600" kern="50" dirty="0">
                          <a:effectLst/>
                          <a:latin typeface="Arial"/>
                          <a:ea typeface="SimSun"/>
                          <a:cs typeface="Mangal"/>
                        </a:rPr>
                        <a:t>éléments ont un intérêt purement opérationnel (par exemple relevé physique pour dessiner des fonds de plans). </a:t>
                      </a:r>
                      <a:endParaRPr lang="fr-BE" sz="1600" kern="50" dirty="0">
                        <a:effectLst/>
                        <a:latin typeface="Times New Roman"/>
                        <a:ea typeface="SimSun"/>
                        <a:cs typeface="Mangal"/>
                      </a:endParaRPr>
                    </a:p>
                  </a:txBody>
                  <a:tcPr marL="71755" marR="71755" marT="17780" marB="1778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879978">
                <a:tc vMerge="1">
                  <a:txBody>
                    <a:bodyPr/>
                    <a:lstStyle/>
                    <a:p>
                      <a:endParaRPr lang="fr-BE"/>
                    </a:p>
                  </a:txBody>
                  <a:tcPr/>
                </a:tc>
                <a:tc vMerge="1">
                  <a:txBody>
                    <a:bodyPr/>
                    <a:lstStyle/>
                    <a:p>
                      <a:endParaRPr lang="fr-BE"/>
                    </a:p>
                  </a:txBody>
                  <a:tcPr/>
                </a:tc>
                <a:tc>
                  <a:txBody>
                    <a:bodyPr/>
                    <a:lstStyle/>
                    <a:p>
                      <a:pPr marL="0" algn="ctr">
                        <a:spcAft>
                          <a:spcPts val="0"/>
                        </a:spcAft>
                      </a:pPr>
                      <a:r>
                        <a:rPr lang="fr-BE" sz="1600" kern="50" dirty="0">
                          <a:solidFill>
                            <a:schemeClr val="bg1">
                              <a:lumMod val="50000"/>
                            </a:schemeClr>
                          </a:solidFill>
                          <a:effectLst/>
                          <a:latin typeface="Arial"/>
                          <a:ea typeface="Arial Unicode MS"/>
                          <a:cs typeface="Times New Roman"/>
                        </a:rPr>
                        <a:t>O</a:t>
                      </a:r>
                      <a:endParaRPr lang="fr-BE" sz="1600" kern="50" dirty="0">
                        <a:solidFill>
                          <a:schemeClr val="bg1">
                            <a:lumMod val="50000"/>
                          </a:schemeClr>
                        </a:solidFill>
                        <a:effectLst/>
                        <a:latin typeface="Mangal"/>
                        <a:ea typeface="Arial Unicode MS"/>
                        <a:cs typeface="Times New Roman"/>
                      </a:endParaRPr>
                    </a:p>
                  </a:txBody>
                  <a:tcPr marL="71755" marR="71755" marT="17780" marB="177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a:spcAft>
                          <a:spcPts val="0"/>
                        </a:spcAft>
                      </a:pPr>
                      <a:r>
                        <a:rPr lang="fr-BE" sz="1600" kern="50" dirty="0">
                          <a:solidFill>
                            <a:schemeClr val="bg1">
                              <a:lumMod val="50000"/>
                            </a:schemeClr>
                          </a:solidFill>
                          <a:effectLst/>
                          <a:latin typeface="Arial"/>
                          <a:ea typeface="Arial Unicode MS"/>
                          <a:cs typeface="Times New Roman"/>
                        </a:rPr>
                        <a:t>O</a:t>
                      </a:r>
                      <a:endParaRPr lang="fr-BE" sz="1600" kern="50" dirty="0">
                        <a:solidFill>
                          <a:schemeClr val="bg1">
                            <a:lumMod val="50000"/>
                          </a:schemeClr>
                        </a:solidFill>
                        <a:effectLst/>
                        <a:latin typeface="Mangal"/>
                        <a:ea typeface="Arial Unicode MS"/>
                        <a:cs typeface="Times New Roman"/>
                      </a:endParaRPr>
                    </a:p>
                  </a:txBody>
                  <a:tcPr marL="71755" marR="71755" marT="17780" marB="177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just">
                        <a:spcAft>
                          <a:spcPts val="0"/>
                        </a:spcAft>
                      </a:pPr>
                      <a:r>
                        <a:rPr lang="fr-BE" sz="1600" kern="50" dirty="0">
                          <a:effectLst/>
                          <a:latin typeface="Arial"/>
                          <a:ea typeface="SimSun"/>
                          <a:cs typeface="Mangal"/>
                        </a:rPr>
                        <a:t>Faire appel à l’expérience des projets passés pour élargir les domaines d'analyse. </a:t>
                      </a:r>
                      <a:r>
                        <a:rPr lang="fr-BE" sz="1600" kern="50" dirty="0" smtClean="0">
                          <a:effectLst/>
                          <a:latin typeface="Arial"/>
                          <a:ea typeface="SimSun"/>
                          <a:cs typeface="Mangal"/>
                        </a:rPr>
                        <a:t>Rassembler </a:t>
                      </a:r>
                      <a:r>
                        <a:rPr lang="fr-BE" sz="1600" kern="50" dirty="0">
                          <a:effectLst/>
                          <a:latin typeface="Arial"/>
                          <a:ea typeface="SimSun"/>
                          <a:cs typeface="Mangal"/>
                        </a:rPr>
                        <a:t>les informations dans les différents domaines. </a:t>
                      </a:r>
                      <a:endParaRPr lang="fr-BE" sz="1600" kern="50" dirty="0">
                        <a:effectLst/>
                        <a:latin typeface="Times New Roman"/>
                        <a:ea typeface="SimSun"/>
                        <a:cs typeface="Mangal"/>
                      </a:endParaRPr>
                    </a:p>
                  </a:txBody>
                  <a:tcPr marL="71755" marR="71755" marT="17780" marB="1778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879978">
                <a:tc vMerge="1">
                  <a:txBody>
                    <a:bodyPr/>
                    <a:lstStyle/>
                    <a:p>
                      <a:endParaRPr lang="fr-BE"/>
                    </a:p>
                  </a:txBody>
                  <a:tcPr/>
                </a:tc>
                <a:tc vMerge="1">
                  <a:txBody>
                    <a:bodyPr/>
                    <a:lstStyle/>
                    <a:p>
                      <a:endParaRPr lang="fr-BE"/>
                    </a:p>
                  </a:txBody>
                  <a:tcPr/>
                </a:tc>
                <a:tc>
                  <a:txBody>
                    <a:bodyPr/>
                    <a:lstStyle/>
                    <a:p>
                      <a:pPr marL="0" algn="ctr">
                        <a:spcAft>
                          <a:spcPts val="0"/>
                        </a:spcAft>
                      </a:pPr>
                      <a:r>
                        <a:rPr lang="fr-BE" sz="1600" kern="50" dirty="0">
                          <a:solidFill>
                            <a:schemeClr val="bg1">
                              <a:lumMod val="50000"/>
                            </a:schemeClr>
                          </a:solidFill>
                          <a:effectLst/>
                          <a:latin typeface="Arial"/>
                          <a:ea typeface="Arial Unicode MS"/>
                          <a:cs typeface="Times New Roman"/>
                        </a:rPr>
                        <a:t>O</a:t>
                      </a:r>
                      <a:endParaRPr lang="fr-BE" sz="1600" kern="50" dirty="0">
                        <a:solidFill>
                          <a:schemeClr val="bg1">
                            <a:lumMod val="50000"/>
                          </a:schemeClr>
                        </a:solidFill>
                        <a:effectLst/>
                        <a:latin typeface="Mangal"/>
                        <a:ea typeface="Arial Unicode MS"/>
                        <a:cs typeface="Times New Roman"/>
                      </a:endParaRPr>
                    </a:p>
                  </a:txBody>
                  <a:tcPr marL="71755" marR="71755" marT="17780" marB="177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a:spcAft>
                          <a:spcPts val="0"/>
                        </a:spcAft>
                      </a:pPr>
                      <a:r>
                        <a:rPr lang="fr-BE" sz="1600" kern="50" dirty="0">
                          <a:solidFill>
                            <a:schemeClr val="bg1">
                              <a:lumMod val="50000"/>
                            </a:schemeClr>
                          </a:solidFill>
                          <a:effectLst/>
                          <a:latin typeface="Arial"/>
                          <a:ea typeface="Arial Unicode MS"/>
                          <a:cs typeface="Times New Roman"/>
                        </a:rPr>
                        <a:t>O</a:t>
                      </a:r>
                      <a:endParaRPr lang="fr-BE" sz="1600" kern="50" dirty="0">
                        <a:solidFill>
                          <a:schemeClr val="bg1">
                            <a:lumMod val="50000"/>
                          </a:schemeClr>
                        </a:solidFill>
                        <a:effectLst/>
                        <a:latin typeface="Mangal"/>
                        <a:ea typeface="Arial Unicode MS"/>
                        <a:cs typeface="Times New Roman"/>
                      </a:endParaRPr>
                    </a:p>
                  </a:txBody>
                  <a:tcPr marL="71755" marR="71755" marT="17780" marB="177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just">
                        <a:spcAft>
                          <a:spcPts val="0"/>
                        </a:spcAft>
                      </a:pPr>
                      <a:r>
                        <a:rPr lang="fr-BE" sz="1600" kern="50" dirty="0">
                          <a:effectLst/>
                          <a:latin typeface="Arial"/>
                          <a:ea typeface="SimSun"/>
                          <a:cs typeface="Mangal"/>
                        </a:rPr>
                        <a:t>Appréhender une grande partie des éléments explicites de la thématique et du contexte local. S’approprier les différents sujets, les observer, les décrire, les analyser, les comprendre, les « digérer ». </a:t>
                      </a:r>
                      <a:endParaRPr lang="fr-BE" sz="1600" kern="50" dirty="0">
                        <a:effectLst/>
                        <a:latin typeface="Times New Roman"/>
                        <a:ea typeface="SimSun"/>
                        <a:cs typeface="Mangal"/>
                      </a:endParaRPr>
                    </a:p>
                  </a:txBody>
                  <a:tcPr marL="71755" marR="71755" marT="17780" marB="1778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879978">
                <a:tc vMerge="1">
                  <a:txBody>
                    <a:bodyPr/>
                    <a:lstStyle/>
                    <a:p>
                      <a:endParaRPr lang="fr-BE"/>
                    </a:p>
                  </a:txBody>
                  <a:tcPr/>
                </a:tc>
                <a:tc vMerge="1">
                  <a:txBody>
                    <a:bodyPr/>
                    <a:lstStyle/>
                    <a:p>
                      <a:endParaRPr lang="fr-BE"/>
                    </a:p>
                  </a:txBody>
                  <a:tcPr/>
                </a:tc>
                <a:tc>
                  <a:txBody>
                    <a:bodyPr/>
                    <a:lstStyle/>
                    <a:p>
                      <a:pPr marL="0" algn="ctr">
                        <a:spcAft>
                          <a:spcPts val="0"/>
                        </a:spcAft>
                      </a:pPr>
                      <a:r>
                        <a:rPr lang="fr-BE" sz="1600" kern="50" dirty="0">
                          <a:solidFill>
                            <a:schemeClr val="bg1">
                              <a:lumMod val="50000"/>
                            </a:schemeClr>
                          </a:solidFill>
                          <a:effectLst/>
                          <a:latin typeface="Arial"/>
                          <a:ea typeface="Arial Unicode MS"/>
                          <a:cs typeface="Times New Roman"/>
                        </a:rPr>
                        <a:t>O</a:t>
                      </a:r>
                      <a:endParaRPr lang="fr-BE" sz="1600" kern="50" dirty="0">
                        <a:solidFill>
                          <a:schemeClr val="bg1">
                            <a:lumMod val="50000"/>
                          </a:schemeClr>
                        </a:solidFill>
                        <a:effectLst/>
                        <a:latin typeface="Mangal"/>
                        <a:ea typeface="Arial Unicode MS"/>
                        <a:cs typeface="Times New Roman"/>
                      </a:endParaRPr>
                    </a:p>
                  </a:txBody>
                  <a:tcPr marL="71755" marR="71755" marT="17780" marB="177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a:spcAft>
                          <a:spcPts val="0"/>
                        </a:spcAft>
                      </a:pPr>
                      <a:r>
                        <a:rPr lang="fr-BE" sz="1600" kern="50" dirty="0">
                          <a:solidFill>
                            <a:schemeClr val="bg1">
                              <a:lumMod val="50000"/>
                            </a:schemeClr>
                          </a:solidFill>
                          <a:effectLst/>
                          <a:latin typeface="Arial"/>
                          <a:ea typeface="Arial Unicode MS"/>
                          <a:cs typeface="Times New Roman"/>
                        </a:rPr>
                        <a:t>O</a:t>
                      </a:r>
                      <a:endParaRPr lang="fr-BE" sz="1600" kern="50" dirty="0">
                        <a:solidFill>
                          <a:schemeClr val="bg1">
                            <a:lumMod val="50000"/>
                          </a:schemeClr>
                        </a:solidFill>
                        <a:effectLst/>
                        <a:latin typeface="Mangal"/>
                        <a:ea typeface="Arial Unicode MS"/>
                        <a:cs typeface="Times New Roman"/>
                      </a:endParaRPr>
                    </a:p>
                  </a:txBody>
                  <a:tcPr marL="71755" marR="71755" marT="17780" marB="177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just">
                        <a:spcAft>
                          <a:spcPts val="0"/>
                        </a:spcAft>
                      </a:pPr>
                      <a:r>
                        <a:rPr lang="fr-BE" sz="1600" kern="50" dirty="0">
                          <a:effectLst/>
                          <a:latin typeface="Arial"/>
                          <a:ea typeface="SimSun"/>
                          <a:cs typeface="Mangal"/>
                        </a:rPr>
                        <a:t>Aborder d’initiative des thématiques implicites (non directement exprimées par la demande) et élargir la notion de contexte au contexte global. </a:t>
                      </a:r>
                      <a:endParaRPr lang="fr-BE" sz="1600" kern="50" dirty="0">
                        <a:effectLst/>
                        <a:latin typeface="Times New Roman"/>
                        <a:ea typeface="SimSun"/>
                        <a:cs typeface="Mangal"/>
                      </a:endParaRPr>
                    </a:p>
                  </a:txBody>
                  <a:tcPr marL="71755" marR="71755" marT="17780" marB="1778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879978">
                <a:tc vMerge="1">
                  <a:txBody>
                    <a:bodyPr/>
                    <a:lstStyle/>
                    <a:p>
                      <a:endParaRPr lang="fr-BE"/>
                    </a:p>
                  </a:txBody>
                  <a:tcPr/>
                </a:tc>
                <a:tc vMerge="1">
                  <a:txBody>
                    <a:bodyPr/>
                    <a:lstStyle/>
                    <a:p>
                      <a:endParaRPr lang="fr-BE"/>
                    </a:p>
                  </a:txBody>
                  <a:tcPr/>
                </a:tc>
                <a:tc>
                  <a:txBody>
                    <a:bodyPr/>
                    <a:lstStyle/>
                    <a:p>
                      <a:pPr marL="0" algn="ctr">
                        <a:spcAft>
                          <a:spcPts val="0"/>
                        </a:spcAft>
                      </a:pPr>
                      <a:r>
                        <a:rPr lang="fr-BE" sz="1600" kern="50">
                          <a:solidFill>
                            <a:schemeClr val="bg1">
                              <a:lumMod val="50000"/>
                            </a:schemeClr>
                          </a:solidFill>
                          <a:effectLst/>
                          <a:latin typeface="Arial"/>
                          <a:ea typeface="Arial Unicode MS"/>
                          <a:cs typeface="Times New Roman"/>
                        </a:rPr>
                        <a:t>O</a:t>
                      </a:r>
                      <a:endParaRPr lang="fr-BE" sz="1600" kern="50">
                        <a:solidFill>
                          <a:schemeClr val="bg1">
                            <a:lumMod val="50000"/>
                          </a:schemeClr>
                        </a:solidFill>
                        <a:effectLst/>
                        <a:latin typeface="Mangal"/>
                        <a:ea typeface="Arial Unicode MS"/>
                        <a:cs typeface="Times New Roman"/>
                      </a:endParaRPr>
                    </a:p>
                  </a:txBody>
                  <a:tcPr marL="71755" marR="71755" marT="17780" marB="177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a:spcAft>
                          <a:spcPts val="0"/>
                        </a:spcAft>
                      </a:pPr>
                      <a:r>
                        <a:rPr lang="fr-BE" sz="1600" kern="50" dirty="0">
                          <a:solidFill>
                            <a:schemeClr val="bg1">
                              <a:lumMod val="50000"/>
                            </a:schemeClr>
                          </a:solidFill>
                          <a:effectLst/>
                          <a:latin typeface="Arial"/>
                          <a:ea typeface="Arial Unicode MS"/>
                          <a:cs typeface="Times New Roman"/>
                        </a:rPr>
                        <a:t>O</a:t>
                      </a:r>
                      <a:endParaRPr lang="fr-BE" sz="1600" kern="50" dirty="0">
                        <a:solidFill>
                          <a:schemeClr val="bg1">
                            <a:lumMod val="50000"/>
                          </a:schemeClr>
                        </a:solidFill>
                        <a:effectLst/>
                        <a:latin typeface="Mangal"/>
                        <a:ea typeface="Arial Unicode MS"/>
                        <a:cs typeface="Times New Roman"/>
                      </a:endParaRPr>
                    </a:p>
                  </a:txBody>
                  <a:tcPr marL="71755" marR="71755" marT="17780" marB="177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just">
                        <a:spcAft>
                          <a:spcPts val="0"/>
                        </a:spcAft>
                      </a:pPr>
                      <a:r>
                        <a:rPr lang="fr-BE" sz="1600" kern="50" dirty="0">
                          <a:effectLst/>
                          <a:latin typeface="Arial"/>
                          <a:ea typeface="SimSun"/>
                          <a:cs typeface="Mangal"/>
                        </a:rPr>
                        <a:t>Approcher de façon systématique et structurée l'ensemble des sujets explicites ou implicites de la thématique, du contexte local et global. </a:t>
                      </a:r>
                      <a:endParaRPr lang="fr-BE" sz="1600" kern="50" dirty="0">
                        <a:effectLst/>
                        <a:latin typeface="Times New Roman"/>
                        <a:ea typeface="SimSun"/>
                        <a:cs typeface="Mangal"/>
                      </a:endParaRPr>
                    </a:p>
                  </a:txBody>
                  <a:tcPr marL="71755" marR="71755" marT="17780" marB="1778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bl>
          </a:graphicData>
        </a:graphic>
      </p:graphicFrame>
      <p:sp>
        <p:nvSpPr>
          <p:cNvPr id="4" name="Rectangle 1"/>
          <p:cNvSpPr>
            <a:spLocks noGrp="1" noChangeArrowheads="1"/>
          </p:cNvSpPr>
          <p:nvPr>
            <p:ph type="title"/>
          </p:nvPr>
        </p:nvSpPr>
        <p:spPr>
          <a:xfrm>
            <a:off x="1800226" y="360002"/>
            <a:ext cx="14400213" cy="1665287"/>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smtClean="0"/>
              <a:t>Définition des niveaux de développement</a:t>
            </a:r>
            <a:endParaRPr lang="fr-BE" altLang="fr-FR" sz="4000" dirty="0"/>
          </a:p>
        </p:txBody>
      </p:sp>
      <p:sp>
        <p:nvSpPr>
          <p:cNvPr id="6" name="Ellipse 5"/>
          <p:cNvSpPr>
            <a:spLocks noChangeAspect="1"/>
          </p:cNvSpPr>
          <p:nvPr/>
        </p:nvSpPr>
        <p:spPr>
          <a:xfrm>
            <a:off x="4929398" y="4383892"/>
            <a:ext cx="180000" cy="180000"/>
          </a:xfrm>
          <a:prstGeom prst="ellipse">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7" name="Ellipse 6"/>
          <p:cNvSpPr>
            <a:spLocks noChangeAspect="1"/>
          </p:cNvSpPr>
          <p:nvPr/>
        </p:nvSpPr>
        <p:spPr>
          <a:xfrm>
            <a:off x="4929398" y="5280239"/>
            <a:ext cx="180000" cy="180000"/>
          </a:xfrm>
          <a:prstGeom prst="ellipse">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8" name="Ellipse 7"/>
          <p:cNvSpPr>
            <a:spLocks noChangeAspect="1"/>
          </p:cNvSpPr>
          <p:nvPr/>
        </p:nvSpPr>
        <p:spPr>
          <a:xfrm>
            <a:off x="5295459" y="4394323"/>
            <a:ext cx="180000" cy="180000"/>
          </a:xfrm>
          <a:prstGeom prst="ellipse">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9" name="Ellipse 8"/>
          <p:cNvSpPr>
            <a:spLocks noChangeAspect="1"/>
          </p:cNvSpPr>
          <p:nvPr/>
        </p:nvSpPr>
        <p:spPr>
          <a:xfrm>
            <a:off x="5295459" y="5280239"/>
            <a:ext cx="180000" cy="180000"/>
          </a:xfrm>
          <a:prstGeom prst="ellipse">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0" name="Ellipse 9"/>
          <p:cNvSpPr>
            <a:spLocks noChangeAspect="1"/>
          </p:cNvSpPr>
          <p:nvPr/>
        </p:nvSpPr>
        <p:spPr>
          <a:xfrm>
            <a:off x="5295459" y="6210507"/>
            <a:ext cx="180000" cy="180000"/>
          </a:xfrm>
          <a:prstGeom prst="ellipse">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1" name="Ellipse 10"/>
          <p:cNvSpPr>
            <a:spLocks noChangeAspect="1"/>
          </p:cNvSpPr>
          <p:nvPr/>
        </p:nvSpPr>
        <p:spPr>
          <a:xfrm>
            <a:off x="5295459" y="7146897"/>
            <a:ext cx="180000" cy="180000"/>
          </a:xfrm>
          <a:prstGeom prst="ellipse">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2" name="ZoneTexte 11"/>
          <p:cNvSpPr txBox="1"/>
          <p:nvPr/>
        </p:nvSpPr>
        <p:spPr>
          <a:xfrm>
            <a:off x="12145591" y="4255979"/>
            <a:ext cx="2585763" cy="378565"/>
          </a:xfrm>
          <a:prstGeom prst="rect">
            <a:avLst/>
          </a:prstGeom>
          <a:noFill/>
        </p:spPr>
        <p:txBody>
          <a:bodyPr wrap="square" rtlCol="0">
            <a:spAutoFit/>
          </a:bodyPr>
          <a:lstStyle/>
          <a:p>
            <a:pPr algn="r"/>
            <a:r>
              <a:rPr lang="fr-BE" sz="2000" b="1" dirty="0" smtClean="0">
                <a:latin typeface="+mj-lt"/>
              </a:rPr>
              <a:t>NOVICE</a:t>
            </a:r>
            <a:endParaRPr lang="fr-BE" sz="2400" b="1" dirty="0">
              <a:latin typeface="+mj-lt"/>
            </a:endParaRPr>
          </a:p>
        </p:txBody>
      </p:sp>
      <p:sp>
        <p:nvSpPr>
          <p:cNvPr id="13" name="ZoneTexte 12"/>
          <p:cNvSpPr txBox="1"/>
          <p:nvPr/>
        </p:nvSpPr>
        <p:spPr>
          <a:xfrm>
            <a:off x="12145591" y="5152326"/>
            <a:ext cx="2585763" cy="378565"/>
          </a:xfrm>
          <a:prstGeom prst="rect">
            <a:avLst/>
          </a:prstGeom>
          <a:noFill/>
        </p:spPr>
        <p:txBody>
          <a:bodyPr wrap="square" rtlCol="0">
            <a:spAutoFit/>
          </a:bodyPr>
          <a:lstStyle/>
          <a:p>
            <a:pPr algn="r"/>
            <a:r>
              <a:rPr lang="fr-BE" sz="2000" b="1" dirty="0" smtClean="0">
                <a:latin typeface="+mj-lt"/>
              </a:rPr>
              <a:t>DEBUTANT AVANCE</a:t>
            </a:r>
            <a:endParaRPr lang="fr-BE" sz="2000" b="1" dirty="0">
              <a:latin typeface="+mj-lt"/>
            </a:endParaRPr>
          </a:p>
        </p:txBody>
      </p:sp>
      <p:sp>
        <p:nvSpPr>
          <p:cNvPr id="14" name="ZoneTexte 13"/>
          <p:cNvSpPr txBox="1"/>
          <p:nvPr/>
        </p:nvSpPr>
        <p:spPr>
          <a:xfrm>
            <a:off x="12145592" y="6060982"/>
            <a:ext cx="2585763" cy="378565"/>
          </a:xfrm>
          <a:prstGeom prst="rect">
            <a:avLst/>
          </a:prstGeom>
          <a:noFill/>
        </p:spPr>
        <p:txBody>
          <a:bodyPr wrap="square" rtlCol="0">
            <a:spAutoFit/>
          </a:bodyPr>
          <a:lstStyle/>
          <a:p>
            <a:pPr algn="r"/>
            <a:r>
              <a:rPr lang="fr-BE" sz="2000" b="1" dirty="0" smtClean="0">
                <a:latin typeface="+mj-lt"/>
              </a:rPr>
              <a:t>COMPETENT</a:t>
            </a:r>
            <a:endParaRPr lang="fr-BE" sz="2000" b="1" dirty="0">
              <a:latin typeface="+mj-lt"/>
            </a:endParaRPr>
          </a:p>
        </p:txBody>
      </p:sp>
      <p:sp>
        <p:nvSpPr>
          <p:cNvPr id="15" name="ZoneTexte 14"/>
          <p:cNvSpPr txBox="1"/>
          <p:nvPr/>
        </p:nvSpPr>
        <p:spPr>
          <a:xfrm>
            <a:off x="12145592" y="6930675"/>
            <a:ext cx="2585763" cy="378565"/>
          </a:xfrm>
          <a:prstGeom prst="rect">
            <a:avLst/>
          </a:prstGeom>
          <a:noFill/>
        </p:spPr>
        <p:txBody>
          <a:bodyPr wrap="square" rtlCol="0">
            <a:spAutoFit/>
          </a:bodyPr>
          <a:lstStyle/>
          <a:p>
            <a:pPr algn="r"/>
            <a:r>
              <a:rPr lang="fr-BE" sz="2000" b="1" dirty="0" smtClean="0">
                <a:latin typeface="+mj-lt"/>
              </a:rPr>
              <a:t>MAITRISE</a:t>
            </a:r>
            <a:endParaRPr lang="fr-BE" sz="2000" b="1" dirty="0">
              <a:latin typeface="+mj-lt"/>
            </a:endParaRPr>
          </a:p>
        </p:txBody>
      </p:sp>
      <p:sp>
        <p:nvSpPr>
          <p:cNvPr id="16" name="ZoneTexte 15"/>
          <p:cNvSpPr txBox="1"/>
          <p:nvPr/>
        </p:nvSpPr>
        <p:spPr>
          <a:xfrm>
            <a:off x="12145592" y="7779913"/>
            <a:ext cx="2585763" cy="378565"/>
          </a:xfrm>
          <a:prstGeom prst="rect">
            <a:avLst/>
          </a:prstGeom>
          <a:noFill/>
        </p:spPr>
        <p:txBody>
          <a:bodyPr wrap="square" rtlCol="0">
            <a:spAutoFit/>
          </a:bodyPr>
          <a:lstStyle/>
          <a:p>
            <a:pPr algn="r"/>
            <a:r>
              <a:rPr lang="fr-BE" sz="2000" b="1" dirty="0" smtClean="0">
                <a:latin typeface="+mj-lt"/>
              </a:rPr>
              <a:t>EXPERTISE</a:t>
            </a:r>
            <a:endParaRPr lang="fr-BE" sz="2000" b="1" dirty="0">
              <a:latin typeface="+mj-lt"/>
            </a:endParaRPr>
          </a:p>
        </p:txBody>
      </p:sp>
      <p:sp>
        <p:nvSpPr>
          <p:cNvPr id="17" name="Flèche vers le bas 16"/>
          <p:cNvSpPr/>
          <p:nvPr/>
        </p:nvSpPr>
        <p:spPr>
          <a:xfrm>
            <a:off x="12145592" y="3997359"/>
            <a:ext cx="378373" cy="4540469"/>
          </a:xfrm>
          <a:prstGeom prst="downArrow">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BE">
              <a:ln>
                <a:solidFill>
                  <a:srgbClr val="8EB610"/>
                </a:solidFill>
              </a:ln>
              <a:solidFill>
                <a:schemeClr val="tx1"/>
              </a:solidFill>
            </a:endParaRPr>
          </a:p>
        </p:txBody>
      </p:sp>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12" t="1953" r="15393"/>
          <a:stretch/>
        </p:blipFill>
        <p:spPr bwMode="auto">
          <a:xfrm>
            <a:off x="12145591" y="432274"/>
            <a:ext cx="2374558"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385459" y="3005608"/>
            <a:ext cx="6674791" cy="5760736"/>
          </a:xfrm>
          <a:prstGeom prst="rect">
            <a:avLst/>
          </a:prstGeom>
          <a:noFill/>
          <a:ln w="82550">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0" name="Rectangle 19"/>
          <p:cNvSpPr/>
          <p:nvPr/>
        </p:nvSpPr>
        <p:spPr>
          <a:xfrm>
            <a:off x="4679308" y="3005608"/>
            <a:ext cx="1080138" cy="5760736"/>
          </a:xfrm>
          <a:prstGeom prst="rect">
            <a:avLst/>
          </a:prstGeom>
          <a:noFill/>
          <a:ln w="82550">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2"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Tree>
    <p:extLst>
      <p:ext uri="{BB962C8B-B14F-4D97-AF65-F5344CB8AC3E}">
        <p14:creationId xmlns:p14="http://schemas.microsoft.com/office/powerpoint/2010/main" val="103816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animBg="1"/>
      <p:bldP spid="19" grpId="0" animBg="1"/>
      <p:bldP spid="19" grpId="1" animBg="1"/>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4" name="Rectangle 1"/>
          <p:cNvSpPr>
            <a:spLocks noGrp="1" noChangeArrowheads="1"/>
          </p:cNvSpPr>
          <p:nvPr>
            <p:ph type="title"/>
          </p:nvPr>
        </p:nvSpPr>
        <p:spPr>
          <a:xfrm>
            <a:off x="1800226" y="360002"/>
            <a:ext cx="14400213" cy="1665287"/>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Une première définition des niveaux de </a:t>
            </a:r>
            <a:r>
              <a:rPr lang="fr-BE" altLang="fr-FR" sz="4000" dirty="0" smtClean="0"/>
              <a:t>développement</a:t>
            </a:r>
            <a:endParaRPr lang="fr-BE" altLang="fr-FR" sz="4000" dirty="0"/>
          </a:p>
        </p:txBody>
      </p:sp>
      <p:sp>
        <p:nvSpPr>
          <p:cNvPr id="8" name="Rectangle 7"/>
          <p:cNvSpPr/>
          <p:nvPr/>
        </p:nvSpPr>
        <p:spPr>
          <a:xfrm>
            <a:off x="9719951" y="1565423"/>
            <a:ext cx="3420000" cy="8471628"/>
          </a:xfrm>
          <a:prstGeom prst="rect">
            <a:avLst/>
          </a:prstGeom>
          <a:noFill/>
          <a:ln w="82550">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aphicFrame>
        <p:nvGraphicFramePr>
          <p:cNvPr id="7" name="Objet 6"/>
          <p:cNvGraphicFramePr>
            <a:graphicFrameLocks noChangeAspect="1"/>
          </p:cNvGraphicFramePr>
          <p:nvPr>
            <p:extLst>
              <p:ext uri="{D42A27DB-BD31-4B8C-83A1-F6EECF244321}">
                <p14:modId xmlns:p14="http://schemas.microsoft.com/office/powerpoint/2010/main" val="1087387246"/>
              </p:ext>
            </p:extLst>
          </p:nvPr>
        </p:nvGraphicFramePr>
        <p:xfrm>
          <a:off x="1800000" y="1800000"/>
          <a:ext cx="12240000" cy="8237050"/>
        </p:xfrm>
        <a:graphic>
          <a:graphicData uri="http://schemas.openxmlformats.org/presentationml/2006/ole">
            <mc:AlternateContent xmlns:mc="http://schemas.openxmlformats.org/markup-compatibility/2006">
              <mc:Choice xmlns:v="urn:schemas-microsoft-com:vml" Requires="v">
                <p:oleObj spid="_x0000_s23579" name="Document" r:id="rId3" imgW="14038811" imgH="9447404" progId="Word.Document.12">
                  <p:link updateAutomatic="1"/>
                </p:oleObj>
              </mc:Choice>
              <mc:Fallback>
                <p:oleObj name="Document" r:id="rId3" imgW="14038811" imgH="9447404" progId="Word.Document.12">
                  <p:link updateAutomatic="1"/>
                  <p:pic>
                    <p:nvPicPr>
                      <p:cNvPr id="0" name=""/>
                      <p:cNvPicPr/>
                      <p:nvPr/>
                    </p:nvPicPr>
                    <p:blipFill>
                      <a:blip r:embed="rId4"/>
                      <a:stretch>
                        <a:fillRect/>
                      </a:stretch>
                    </p:blipFill>
                    <p:spPr>
                      <a:xfrm>
                        <a:off x="1800000" y="1800000"/>
                        <a:ext cx="12240000" cy="8237050"/>
                      </a:xfrm>
                      <a:prstGeom prst="rect">
                        <a:avLst/>
                      </a:prstGeom>
                    </p:spPr>
                  </p:pic>
                </p:oleObj>
              </mc:Fallback>
            </mc:AlternateContent>
          </a:graphicData>
        </a:graphic>
      </p:graphicFrame>
    </p:spTree>
    <p:extLst>
      <p:ext uri="{BB962C8B-B14F-4D97-AF65-F5344CB8AC3E}">
        <p14:creationId xmlns:p14="http://schemas.microsoft.com/office/powerpoint/2010/main" val="3918133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1800226" y="360000"/>
            <a:ext cx="14400213"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Etat de la </a:t>
            </a:r>
            <a:r>
              <a:rPr lang="fr-BE" altLang="fr-FR" sz="4000" dirty="0" smtClean="0"/>
              <a:t>recherche - Recueil de données et 1</a:t>
            </a:r>
            <a:r>
              <a:rPr lang="fr-BE" altLang="fr-FR" sz="4000" baseline="30000" dirty="0" smtClean="0"/>
              <a:t>e</a:t>
            </a:r>
            <a:r>
              <a:rPr lang="fr-BE" altLang="fr-FR" sz="4000" dirty="0" smtClean="0"/>
              <a:t> analyses</a:t>
            </a:r>
            <a:endParaRPr lang="fr-BE" altLang="fr-FR" sz="4000" dirty="0"/>
          </a:p>
        </p:txBody>
      </p:sp>
      <p:sp>
        <p:nvSpPr>
          <p:cNvPr id="5" name="Text Box 2"/>
          <p:cNvSpPr txBox="1">
            <a:spLocks noChangeArrowheads="1"/>
          </p:cNvSpPr>
          <p:nvPr/>
        </p:nvSpPr>
        <p:spPr bwMode="auto">
          <a:xfrm>
            <a:off x="1799550" y="1744663"/>
            <a:ext cx="13142784" cy="1620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000"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indent="0" eaLnBrk="1">
              <a:lnSpc>
                <a:spcPct val="100000"/>
              </a:lnSpc>
              <a:spcBef>
                <a:spcPts val="0"/>
              </a:spcBef>
              <a:spcAft>
                <a:spcPts val="0"/>
              </a:spcAft>
              <a:buSzPct val="45000"/>
            </a:pPr>
            <a:r>
              <a:rPr lang="fr-BE" altLang="fr-FR" sz="2700" b="1" dirty="0" smtClean="0">
                <a:solidFill>
                  <a:srgbClr val="000000"/>
                </a:solidFill>
                <a:ea typeface="Microsoft YaHei" charset="-122"/>
              </a:rPr>
              <a:t>(a)	Quels </a:t>
            </a:r>
            <a:r>
              <a:rPr lang="fr-BE" altLang="fr-FR" sz="2700" b="1" dirty="0">
                <a:solidFill>
                  <a:srgbClr val="000000"/>
                </a:solidFill>
                <a:ea typeface="Microsoft YaHei" charset="-122"/>
              </a:rPr>
              <a:t>sont les lieux d’</a:t>
            </a:r>
            <a:r>
              <a:rPr lang="fr-BE" altLang="fr-FR" sz="2700" b="1" dirty="0" err="1">
                <a:solidFill>
                  <a:srgbClr val="000000"/>
                </a:solidFill>
                <a:ea typeface="Microsoft YaHei" charset="-122"/>
              </a:rPr>
              <a:t>exercisation</a:t>
            </a:r>
            <a:r>
              <a:rPr lang="fr-BE" altLang="fr-FR" sz="2700" b="1" dirty="0">
                <a:solidFill>
                  <a:srgbClr val="000000"/>
                </a:solidFill>
                <a:ea typeface="Microsoft YaHei" charset="-122"/>
              </a:rPr>
              <a:t> de la compétence ? </a:t>
            </a:r>
          </a:p>
          <a:p>
            <a:pPr marL="0" lvl="1" indent="0" eaLnBrk="1">
              <a:lnSpc>
                <a:spcPct val="100000"/>
              </a:lnSpc>
              <a:spcBef>
                <a:spcPts val="0"/>
              </a:spcBef>
              <a:spcAft>
                <a:spcPts val="0"/>
              </a:spcAft>
              <a:buSzPct val="45000"/>
            </a:pPr>
            <a:r>
              <a:rPr lang="fr-BE" altLang="fr-FR" sz="2700" b="1" dirty="0" smtClean="0">
                <a:solidFill>
                  <a:srgbClr val="000000"/>
                </a:solidFill>
                <a:ea typeface="Microsoft YaHei" charset="-122"/>
              </a:rPr>
              <a:t>        Une </a:t>
            </a:r>
            <a:r>
              <a:rPr lang="fr-BE" altLang="fr-FR" sz="2700" b="1" dirty="0">
                <a:solidFill>
                  <a:srgbClr val="000000"/>
                </a:solidFill>
                <a:ea typeface="Microsoft YaHei" charset="-122"/>
              </a:rPr>
              <a:t>observation des performances finales au cours d’atelier de </a:t>
            </a:r>
            <a:r>
              <a:rPr lang="fr-BE" altLang="fr-FR" sz="2700" b="1" dirty="0" smtClean="0">
                <a:solidFill>
                  <a:srgbClr val="000000"/>
                </a:solidFill>
                <a:ea typeface="Microsoft YaHei" charset="-122"/>
              </a:rPr>
              <a:t>projet</a:t>
            </a:r>
            <a:endParaRPr lang="fr-BE" altLang="fr-FR" sz="2700" b="1" dirty="0">
              <a:solidFill>
                <a:srgbClr val="000000"/>
              </a:solidFill>
              <a:ea typeface="Microsoft YaHei" charset="-122"/>
            </a:endParaRPr>
          </a:p>
        </p:txBody>
      </p:sp>
      <p:sp>
        <p:nvSpPr>
          <p:cNvPr id="7"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8" name="Text Box 2"/>
          <p:cNvSpPr txBox="1">
            <a:spLocks noChangeArrowheads="1"/>
          </p:cNvSpPr>
          <p:nvPr/>
        </p:nvSpPr>
        <p:spPr bwMode="auto">
          <a:xfrm>
            <a:off x="1799550" y="3365653"/>
            <a:ext cx="13142334" cy="6426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51"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indent="0" eaLnBrk="1">
              <a:lnSpc>
                <a:spcPct val="200000"/>
              </a:lnSpc>
              <a:spcBef>
                <a:spcPts val="0"/>
              </a:spcBef>
              <a:spcAft>
                <a:spcPts val="0"/>
              </a:spcAft>
              <a:buSzPct val="45000"/>
            </a:pPr>
            <a:r>
              <a:rPr lang="fr-BE" altLang="fr-FR" sz="2800" dirty="0" smtClean="0">
                <a:solidFill>
                  <a:srgbClr val="000000"/>
                </a:solidFill>
                <a:ea typeface="Microsoft YaHei" charset="-122"/>
              </a:rPr>
              <a:t>Retour sur un première observation en T1 en juin 2013:</a:t>
            </a:r>
          </a:p>
          <a:p>
            <a:pPr marL="0" lvl="1" eaLnBrk="1">
              <a:lnSpc>
                <a:spcPct val="200000"/>
              </a:lnSpc>
              <a:spcBef>
                <a:spcPts val="0"/>
              </a:spcBef>
              <a:spcAft>
                <a:spcPts val="0"/>
              </a:spcAft>
              <a:buSzPct val="45000"/>
              <a:buFont typeface="Wingdings" pitchFamily="2" charset="2"/>
              <a:buChar char="q"/>
            </a:pPr>
            <a:r>
              <a:rPr lang="fr-BE" altLang="fr-FR" sz="2500" dirty="0" smtClean="0">
                <a:solidFill>
                  <a:srgbClr val="000000"/>
                </a:solidFill>
                <a:ea typeface="Microsoft YaHei" charset="-122"/>
              </a:rPr>
              <a:t>Observation lors des jurys de fin d’année 3 groupes d’étudiants</a:t>
            </a:r>
          </a:p>
          <a:p>
            <a:pPr marL="0" lvl="1" eaLnBrk="1">
              <a:lnSpc>
                <a:spcPct val="200000"/>
              </a:lnSpc>
              <a:spcBef>
                <a:spcPts val="0"/>
              </a:spcBef>
              <a:spcAft>
                <a:spcPts val="0"/>
              </a:spcAft>
              <a:buSzPct val="45000"/>
              <a:buFont typeface="Wingdings" pitchFamily="2" charset="2"/>
              <a:buChar char="q"/>
            </a:pPr>
            <a:r>
              <a:rPr lang="fr-BE" altLang="fr-FR" sz="2500" dirty="0">
                <a:solidFill>
                  <a:srgbClr val="000000"/>
                </a:solidFill>
                <a:ea typeface="Microsoft YaHei" charset="-122"/>
              </a:rPr>
              <a:t>3 qualités de </a:t>
            </a:r>
            <a:r>
              <a:rPr lang="fr-BE" altLang="fr-FR" sz="2500" dirty="0" err="1">
                <a:solidFill>
                  <a:srgbClr val="000000"/>
                </a:solidFill>
                <a:ea typeface="Microsoft YaHei" charset="-122"/>
              </a:rPr>
              <a:t>Firmitis</a:t>
            </a:r>
            <a:r>
              <a:rPr lang="fr-BE" altLang="fr-FR" sz="2500" dirty="0">
                <a:solidFill>
                  <a:srgbClr val="000000"/>
                </a:solidFill>
                <a:ea typeface="Microsoft YaHei" charset="-122"/>
              </a:rPr>
              <a:t>, </a:t>
            </a:r>
            <a:r>
              <a:rPr lang="fr-BE" altLang="fr-FR" sz="2500" dirty="0" err="1">
                <a:solidFill>
                  <a:srgbClr val="000000"/>
                </a:solidFill>
                <a:ea typeface="Microsoft YaHei" charset="-122"/>
              </a:rPr>
              <a:t>Utilitas</a:t>
            </a:r>
            <a:r>
              <a:rPr lang="fr-BE" altLang="fr-FR" sz="2500" dirty="0">
                <a:solidFill>
                  <a:srgbClr val="000000"/>
                </a:solidFill>
                <a:ea typeface="Microsoft YaHei" charset="-122"/>
              </a:rPr>
              <a:t>, </a:t>
            </a:r>
            <a:r>
              <a:rPr lang="fr-BE" altLang="fr-FR" sz="2500" dirty="0" err="1">
                <a:solidFill>
                  <a:srgbClr val="000000"/>
                </a:solidFill>
                <a:ea typeface="Microsoft YaHei" charset="-122"/>
              </a:rPr>
              <a:t>Venustas</a:t>
            </a:r>
            <a:r>
              <a:rPr lang="fr-BE" altLang="fr-FR" sz="2500" dirty="0">
                <a:solidFill>
                  <a:srgbClr val="000000"/>
                </a:solidFill>
                <a:ea typeface="Microsoft YaHei" charset="-122"/>
              </a:rPr>
              <a:t> (Marcus </a:t>
            </a:r>
            <a:r>
              <a:rPr lang="fr-BE" altLang="fr-FR" sz="2500" dirty="0" err="1">
                <a:solidFill>
                  <a:srgbClr val="000000"/>
                </a:solidFill>
                <a:ea typeface="Microsoft YaHei" charset="-122"/>
              </a:rPr>
              <a:t>Vitruvius</a:t>
            </a:r>
            <a:r>
              <a:rPr lang="fr-BE" altLang="fr-FR" sz="2500" dirty="0">
                <a:solidFill>
                  <a:srgbClr val="000000"/>
                </a:solidFill>
                <a:ea typeface="Microsoft YaHei" charset="-122"/>
              </a:rPr>
              <a:t> </a:t>
            </a:r>
            <a:r>
              <a:rPr lang="fr-BE" altLang="fr-FR" sz="2500" dirty="0" err="1" smtClean="0">
                <a:solidFill>
                  <a:srgbClr val="000000"/>
                </a:solidFill>
                <a:ea typeface="Microsoft YaHei" charset="-122"/>
              </a:rPr>
              <a:t>Pollio</a:t>
            </a:r>
            <a:r>
              <a:rPr lang="fr-BE" altLang="fr-FR" sz="2500" dirty="0" smtClean="0">
                <a:solidFill>
                  <a:srgbClr val="000000"/>
                </a:solidFill>
                <a:ea typeface="Microsoft YaHei" charset="-122"/>
              </a:rPr>
              <a:t>, </a:t>
            </a:r>
            <a:r>
              <a:rPr lang="fr-BE" altLang="fr-FR" sz="2500" dirty="0">
                <a:solidFill>
                  <a:srgbClr val="000000"/>
                </a:solidFill>
                <a:ea typeface="Microsoft YaHei" charset="-122"/>
              </a:rPr>
              <a:t>Ier siècle av. J.-C)      </a:t>
            </a:r>
          </a:p>
          <a:p>
            <a:pPr marL="0" lvl="1" indent="0" eaLnBrk="1">
              <a:lnSpc>
                <a:spcPct val="200000"/>
              </a:lnSpc>
              <a:spcBef>
                <a:spcPts val="0"/>
              </a:spcBef>
              <a:spcAft>
                <a:spcPts val="0"/>
              </a:spcAft>
              <a:buSzPct val="45000"/>
            </a:pPr>
            <a:r>
              <a:rPr lang="fr-BE" altLang="fr-FR" sz="2500" dirty="0">
                <a:solidFill>
                  <a:srgbClr val="000000"/>
                </a:solidFill>
                <a:ea typeface="Microsoft YaHei" charset="-122"/>
              </a:rPr>
              <a:t>+ 1 </a:t>
            </a:r>
            <a:r>
              <a:rPr lang="fr-BE" altLang="fr-FR" sz="2500" dirty="0" err="1">
                <a:solidFill>
                  <a:srgbClr val="000000"/>
                </a:solidFill>
                <a:ea typeface="Microsoft YaHei" charset="-122"/>
              </a:rPr>
              <a:t>Localitas</a:t>
            </a:r>
            <a:r>
              <a:rPr lang="fr-BE" altLang="fr-FR" sz="2500" dirty="0">
                <a:solidFill>
                  <a:srgbClr val="000000"/>
                </a:solidFill>
                <a:ea typeface="Microsoft YaHei" charset="-122"/>
              </a:rPr>
              <a:t> (Belmont, 1989).</a:t>
            </a:r>
          </a:p>
          <a:p>
            <a:pPr marL="0" lvl="1" eaLnBrk="1">
              <a:lnSpc>
                <a:spcPct val="200000"/>
              </a:lnSpc>
              <a:spcBef>
                <a:spcPts val="0"/>
              </a:spcBef>
              <a:spcAft>
                <a:spcPts val="0"/>
              </a:spcAft>
              <a:buSzPct val="45000"/>
              <a:buFont typeface="Wingdings" pitchFamily="2" charset="2"/>
              <a:buChar char="q"/>
            </a:pPr>
            <a:r>
              <a:rPr lang="fr-BE" altLang="fr-FR" sz="2500" dirty="0" smtClean="0">
                <a:solidFill>
                  <a:srgbClr val="000000"/>
                </a:solidFill>
                <a:ea typeface="Microsoft YaHei" charset="-122"/>
              </a:rPr>
              <a:t>Idéaux-types </a:t>
            </a:r>
            <a:r>
              <a:rPr lang="fr-BE" altLang="fr-FR" sz="2500" dirty="0">
                <a:solidFill>
                  <a:srgbClr val="000000"/>
                </a:solidFill>
                <a:ea typeface="Microsoft YaHei" charset="-122"/>
              </a:rPr>
              <a:t>de l’orientation de l’action sociale (Weber &amp; Winckelmann, 2002</a:t>
            </a:r>
            <a:r>
              <a:rPr lang="fr-BE" altLang="fr-FR" sz="2500" dirty="0" smtClean="0">
                <a:solidFill>
                  <a:srgbClr val="000000"/>
                </a:solidFill>
                <a:ea typeface="Microsoft YaHei" charset="-122"/>
              </a:rPr>
              <a:t>)</a:t>
            </a:r>
          </a:p>
          <a:p>
            <a:pPr marL="0" lvl="1" eaLnBrk="1">
              <a:lnSpc>
                <a:spcPct val="200000"/>
              </a:lnSpc>
              <a:spcBef>
                <a:spcPts val="0"/>
              </a:spcBef>
              <a:spcAft>
                <a:spcPts val="0"/>
              </a:spcAft>
              <a:buSzPct val="45000"/>
              <a:buFont typeface="Wingdings" pitchFamily="2" charset="2"/>
              <a:buChar char="q"/>
            </a:pPr>
            <a:r>
              <a:rPr lang="fr-BE" altLang="fr-FR" sz="2500" dirty="0" smtClean="0">
                <a:solidFill>
                  <a:srgbClr val="000000"/>
                </a:solidFill>
                <a:ea typeface="Microsoft YaHei" charset="-122"/>
              </a:rPr>
              <a:t>Aucune argumentation de fond</a:t>
            </a:r>
          </a:p>
        </p:txBody>
      </p:sp>
    </p:spTree>
    <p:extLst>
      <p:ext uri="{BB962C8B-B14F-4D97-AF65-F5344CB8AC3E}">
        <p14:creationId xmlns:p14="http://schemas.microsoft.com/office/powerpoint/2010/main" val="39651673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1800226" y="360000"/>
            <a:ext cx="14400213"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Etat de la recherche - Recueil de données et 1</a:t>
            </a:r>
            <a:r>
              <a:rPr lang="fr-BE" altLang="fr-FR" sz="4000" baseline="30000" dirty="0"/>
              <a:t>e</a:t>
            </a:r>
            <a:r>
              <a:rPr lang="fr-BE" altLang="fr-FR" sz="4000" dirty="0"/>
              <a:t> analyses</a:t>
            </a:r>
          </a:p>
        </p:txBody>
      </p:sp>
      <p:sp>
        <p:nvSpPr>
          <p:cNvPr id="5" name="Text Box 2"/>
          <p:cNvSpPr txBox="1">
            <a:spLocks noChangeArrowheads="1"/>
          </p:cNvSpPr>
          <p:nvPr/>
        </p:nvSpPr>
        <p:spPr bwMode="auto">
          <a:xfrm>
            <a:off x="1799550" y="1744663"/>
            <a:ext cx="12961700" cy="1440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000"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indent="0" eaLnBrk="1">
              <a:lnSpc>
                <a:spcPct val="100000"/>
              </a:lnSpc>
              <a:spcBef>
                <a:spcPts val="0"/>
              </a:spcBef>
              <a:spcAft>
                <a:spcPts val="0"/>
              </a:spcAft>
              <a:buSzPct val="45000"/>
            </a:pPr>
            <a:r>
              <a:rPr lang="fr-BE" altLang="fr-FR" sz="2800" b="1" dirty="0" smtClean="0">
                <a:solidFill>
                  <a:srgbClr val="000000"/>
                </a:solidFill>
                <a:ea typeface="Microsoft YaHei" charset="-122"/>
              </a:rPr>
              <a:t>(b)	 Quels </a:t>
            </a:r>
            <a:r>
              <a:rPr lang="fr-BE" altLang="fr-FR" sz="2800" b="1" dirty="0">
                <a:solidFill>
                  <a:srgbClr val="000000"/>
                </a:solidFill>
                <a:ea typeface="Microsoft YaHei" charset="-122"/>
              </a:rPr>
              <a:t>sont les lieux de développement de la compétence </a:t>
            </a:r>
            <a:r>
              <a:rPr lang="fr-BE" altLang="fr-FR" sz="2800" b="1" dirty="0" smtClean="0">
                <a:solidFill>
                  <a:srgbClr val="000000"/>
                </a:solidFill>
                <a:ea typeface="Microsoft YaHei" charset="-122"/>
              </a:rPr>
              <a:t>?</a:t>
            </a:r>
          </a:p>
          <a:p>
            <a:pPr>
              <a:lnSpc>
                <a:spcPct val="100000"/>
              </a:lnSpc>
              <a:spcBef>
                <a:spcPts val="0"/>
              </a:spcBef>
              <a:spcAft>
                <a:spcPts val="0"/>
              </a:spcAft>
            </a:pPr>
            <a:r>
              <a:rPr lang="fr-BE" sz="2800" b="1" dirty="0" smtClean="0"/>
              <a:t>		 Quels </a:t>
            </a:r>
            <a:r>
              <a:rPr lang="fr-BE" sz="2800" b="1" dirty="0"/>
              <a:t>mécanismes sous-jacents sont à l’œuvre ?</a:t>
            </a:r>
          </a:p>
          <a:p>
            <a:pPr>
              <a:lnSpc>
                <a:spcPct val="100000"/>
              </a:lnSpc>
              <a:spcBef>
                <a:spcPts val="0"/>
              </a:spcBef>
              <a:spcAft>
                <a:spcPts val="0"/>
              </a:spcAft>
            </a:pPr>
            <a:r>
              <a:rPr lang="fr-BE" sz="2800" b="1" dirty="0" smtClean="0"/>
              <a:t>	 	 Une </a:t>
            </a:r>
            <a:r>
              <a:rPr lang="fr-BE" sz="2800" b="1" dirty="0"/>
              <a:t>enquête de sensibilité auprès des étudiants</a:t>
            </a:r>
          </a:p>
          <a:p>
            <a:pPr marL="0" lvl="1" indent="0" eaLnBrk="1">
              <a:spcBef>
                <a:spcPts val="1200"/>
              </a:spcBef>
              <a:spcAft>
                <a:spcPts val="574"/>
              </a:spcAft>
              <a:buSzPct val="45000"/>
            </a:pPr>
            <a:r>
              <a:rPr lang="fr-BE" altLang="fr-FR" sz="2800" b="1" dirty="0" smtClean="0">
                <a:solidFill>
                  <a:srgbClr val="000000"/>
                </a:solidFill>
                <a:ea typeface="Microsoft YaHei" charset="-122"/>
              </a:rPr>
              <a:t> </a:t>
            </a:r>
          </a:p>
        </p:txBody>
      </p:sp>
      <p:sp>
        <p:nvSpPr>
          <p:cNvPr id="4"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11" name="Text Box 2"/>
          <p:cNvSpPr txBox="1">
            <a:spLocks noChangeArrowheads="1"/>
          </p:cNvSpPr>
          <p:nvPr/>
        </p:nvSpPr>
        <p:spPr bwMode="auto">
          <a:xfrm>
            <a:off x="1799550" y="3365653"/>
            <a:ext cx="13142334" cy="6426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51"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indent="0" eaLnBrk="1">
              <a:lnSpc>
                <a:spcPct val="200000"/>
              </a:lnSpc>
              <a:spcBef>
                <a:spcPts val="0"/>
              </a:spcBef>
              <a:spcAft>
                <a:spcPts val="0"/>
              </a:spcAft>
              <a:buSzPct val="45000"/>
            </a:pPr>
            <a:r>
              <a:rPr lang="fr-BE" altLang="fr-FR" sz="2800" dirty="0" smtClean="0">
                <a:solidFill>
                  <a:srgbClr val="000000"/>
                </a:solidFill>
                <a:ea typeface="Microsoft YaHei" charset="-122"/>
              </a:rPr>
              <a:t>Approfondir la question de l’engagement motivationnel</a:t>
            </a:r>
            <a:endParaRPr lang="fr-BE" altLang="fr-FR" sz="2800" dirty="0" smtClean="0">
              <a:solidFill>
                <a:srgbClr val="000000"/>
              </a:solidFill>
              <a:ea typeface="Microsoft YaHei" charset="-122"/>
            </a:endParaRPr>
          </a:p>
          <a:p>
            <a:pPr marL="0" lvl="1" eaLnBrk="1">
              <a:lnSpc>
                <a:spcPct val="200000"/>
              </a:lnSpc>
              <a:spcBef>
                <a:spcPts val="0"/>
              </a:spcBef>
              <a:spcAft>
                <a:spcPts val="0"/>
              </a:spcAft>
              <a:buSzPct val="45000"/>
              <a:buFont typeface="Wingdings" pitchFamily="2" charset="2"/>
              <a:buChar char="q"/>
            </a:pPr>
            <a:r>
              <a:rPr lang="fr-BE" altLang="fr-FR" sz="2500" dirty="0" smtClean="0">
                <a:solidFill>
                  <a:srgbClr val="000000"/>
                </a:solidFill>
                <a:ea typeface="Microsoft YaHei" charset="-122"/>
              </a:rPr>
              <a:t>Le </a:t>
            </a:r>
            <a:r>
              <a:rPr lang="fr-BE" altLang="fr-FR" sz="2500" dirty="0">
                <a:solidFill>
                  <a:srgbClr val="000000"/>
                </a:solidFill>
                <a:ea typeface="Microsoft YaHei" charset="-122"/>
              </a:rPr>
              <a:t>questionnaire comprenait 12 questions fermées </a:t>
            </a:r>
            <a:r>
              <a:rPr lang="fr-BE" altLang="fr-FR" sz="2500" dirty="0" smtClean="0">
                <a:solidFill>
                  <a:srgbClr val="000000"/>
                </a:solidFill>
                <a:ea typeface="Microsoft YaHei" charset="-122"/>
              </a:rPr>
              <a:t>ou à réponses courtes.</a:t>
            </a:r>
            <a:endParaRPr lang="fr-BE" altLang="fr-FR" sz="2500" dirty="0">
              <a:solidFill>
                <a:srgbClr val="000000"/>
              </a:solidFill>
              <a:ea typeface="Microsoft YaHei" charset="-122"/>
            </a:endParaRPr>
          </a:p>
          <a:p>
            <a:pPr marL="0" lvl="1" eaLnBrk="1">
              <a:lnSpc>
                <a:spcPct val="200000"/>
              </a:lnSpc>
              <a:spcBef>
                <a:spcPts val="0"/>
              </a:spcBef>
              <a:spcAft>
                <a:spcPts val="0"/>
              </a:spcAft>
              <a:buSzPct val="45000"/>
              <a:buFont typeface="Wingdings" pitchFamily="2" charset="2"/>
              <a:buChar char="q"/>
            </a:pPr>
            <a:r>
              <a:rPr lang="fr-BE" altLang="fr-FR" sz="2500" dirty="0" smtClean="0">
                <a:solidFill>
                  <a:srgbClr val="000000"/>
                </a:solidFill>
                <a:ea typeface="Microsoft YaHei" charset="-122"/>
              </a:rPr>
              <a:t>30 </a:t>
            </a:r>
            <a:r>
              <a:rPr lang="fr-BE" altLang="fr-FR" sz="2500" dirty="0">
                <a:solidFill>
                  <a:srgbClr val="000000"/>
                </a:solidFill>
                <a:ea typeface="Microsoft YaHei" charset="-122"/>
              </a:rPr>
              <a:t>participants ont rempli le questionnaire, dont 13 filles et 17 </a:t>
            </a:r>
            <a:r>
              <a:rPr lang="fr-BE" altLang="fr-FR" sz="2500" dirty="0" smtClean="0">
                <a:solidFill>
                  <a:srgbClr val="000000"/>
                </a:solidFill>
                <a:ea typeface="Microsoft YaHei" charset="-122"/>
              </a:rPr>
              <a:t>garçons</a:t>
            </a:r>
            <a:endParaRPr lang="fr-BE" altLang="fr-FR" sz="2500" dirty="0">
              <a:solidFill>
                <a:srgbClr val="000000"/>
              </a:solidFill>
              <a:ea typeface="Microsoft YaHei" charset="-122"/>
            </a:endParaRPr>
          </a:p>
          <a:p>
            <a:pPr marL="0" lvl="1" eaLnBrk="1">
              <a:lnSpc>
                <a:spcPct val="200000"/>
              </a:lnSpc>
              <a:spcBef>
                <a:spcPts val="0"/>
              </a:spcBef>
              <a:spcAft>
                <a:spcPts val="0"/>
              </a:spcAft>
              <a:buSzPct val="45000"/>
              <a:buFont typeface="Wingdings" pitchFamily="2" charset="2"/>
              <a:buChar char="q"/>
            </a:pPr>
            <a:r>
              <a:rPr lang="fr-BE" altLang="fr-FR" sz="2500" dirty="0">
                <a:solidFill>
                  <a:srgbClr val="000000"/>
                </a:solidFill>
                <a:ea typeface="Microsoft YaHei" charset="-122"/>
              </a:rPr>
              <a:t>1</a:t>
            </a:r>
            <a:r>
              <a:rPr lang="fr-BE" altLang="fr-FR" sz="2500" dirty="0" smtClean="0">
                <a:solidFill>
                  <a:srgbClr val="000000"/>
                </a:solidFill>
                <a:ea typeface="Microsoft YaHei" charset="-122"/>
              </a:rPr>
              <a:t>4 </a:t>
            </a:r>
            <a:r>
              <a:rPr lang="fr-BE" altLang="fr-FR" sz="2500" dirty="0">
                <a:solidFill>
                  <a:srgbClr val="000000"/>
                </a:solidFill>
                <a:ea typeface="Microsoft YaHei" charset="-122"/>
              </a:rPr>
              <a:t>participants connaissent un architecte dans leur entourage </a:t>
            </a:r>
            <a:r>
              <a:rPr lang="fr-BE" altLang="fr-FR" sz="2500" dirty="0" smtClean="0">
                <a:solidFill>
                  <a:srgbClr val="000000"/>
                </a:solidFill>
                <a:ea typeface="Microsoft YaHei" charset="-122"/>
              </a:rPr>
              <a:t>proche</a:t>
            </a:r>
          </a:p>
          <a:p>
            <a:pPr marL="0" lvl="1" eaLnBrk="1">
              <a:lnSpc>
                <a:spcPct val="200000"/>
              </a:lnSpc>
              <a:spcBef>
                <a:spcPts val="0"/>
              </a:spcBef>
              <a:spcAft>
                <a:spcPts val="0"/>
              </a:spcAft>
              <a:buSzPct val="45000"/>
              <a:buFont typeface="Wingdings" pitchFamily="2" charset="2"/>
              <a:buChar char="q"/>
            </a:pPr>
            <a:r>
              <a:rPr lang="fr-BE" altLang="fr-FR" sz="2500" dirty="0" smtClean="0">
                <a:solidFill>
                  <a:srgbClr val="000000"/>
                </a:solidFill>
                <a:ea typeface="Microsoft YaHei" charset="-122"/>
              </a:rPr>
              <a:t>17 </a:t>
            </a:r>
            <a:r>
              <a:rPr lang="fr-BE" altLang="fr-FR" sz="2500" dirty="0">
                <a:solidFill>
                  <a:srgbClr val="000000"/>
                </a:solidFill>
                <a:ea typeface="Microsoft YaHei" charset="-122"/>
              </a:rPr>
              <a:t>participants ont au moins assisté à une information spécifique aux études </a:t>
            </a:r>
          </a:p>
        </p:txBody>
      </p:sp>
    </p:spTree>
    <p:extLst>
      <p:ext uri="{BB962C8B-B14F-4D97-AF65-F5344CB8AC3E}">
        <p14:creationId xmlns:p14="http://schemas.microsoft.com/office/powerpoint/2010/main" val="29000547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1800226" y="360000"/>
            <a:ext cx="14400213"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Etat de la recherche - Recueil de données et 1</a:t>
            </a:r>
            <a:r>
              <a:rPr lang="fr-BE" altLang="fr-FR" sz="4000" baseline="30000" dirty="0"/>
              <a:t>e</a:t>
            </a:r>
            <a:r>
              <a:rPr lang="fr-BE" altLang="fr-FR" sz="4000" dirty="0"/>
              <a:t> analyses</a:t>
            </a:r>
          </a:p>
        </p:txBody>
      </p:sp>
      <p:sp>
        <p:nvSpPr>
          <p:cNvPr id="5" name="Text Box 2"/>
          <p:cNvSpPr txBox="1">
            <a:spLocks noChangeArrowheads="1"/>
          </p:cNvSpPr>
          <p:nvPr/>
        </p:nvSpPr>
        <p:spPr bwMode="auto">
          <a:xfrm>
            <a:off x="1799550" y="1744663"/>
            <a:ext cx="12961700" cy="1440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000"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indent="0" eaLnBrk="1">
              <a:lnSpc>
                <a:spcPct val="100000"/>
              </a:lnSpc>
              <a:spcBef>
                <a:spcPts val="0"/>
              </a:spcBef>
              <a:spcAft>
                <a:spcPts val="0"/>
              </a:spcAft>
              <a:buSzPct val="45000"/>
            </a:pPr>
            <a:r>
              <a:rPr lang="fr-BE" altLang="fr-FR" sz="2800" b="1" dirty="0" smtClean="0">
                <a:solidFill>
                  <a:srgbClr val="000000"/>
                </a:solidFill>
                <a:ea typeface="Microsoft YaHei" charset="-122"/>
              </a:rPr>
              <a:t>(b)	 Quels </a:t>
            </a:r>
            <a:r>
              <a:rPr lang="fr-BE" altLang="fr-FR" sz="2800" b="1" dirty="0">
                <a:solidFill>
                  <a:srgbClr val="000000"/>
                </a:solidFill>
                <a:ea typeface="Microsoft YaHei" charset="-122"/>
              </a:rPr>
              <a:t>sont les lieux de développement de la compétence </a:t>
            </a:r>
            <a:r>
              <a:rPr lang="fr-BE" altLang="fr-FR" sz="2800" b="1" dirty="0" smtClean="0">
                <a:solidFill>
                  <a:srgbClr val="000000"/>
                </a:solidFill>
                <a:ea typeface="Microsoft YaHei" charset="-122"/>
              </a:rPr>
              <a:t>?</a:t>
            </a:r>
          </a:p>
          <a:p>
            <a:pPr>
              <a:lnSpc>
                <a:spcPct val="100000"/>
              </a:lnSpc>
              <a:spcBef>
                <a:spcPts val="0"/>
              </a:spcBef>
              <a:spcAft>
                <a:spcPts val="0"/>
              </a:spcAft>
            </a:pPr>
            <a:r>
              <a:rPr lang="fr-BE" sz="2800" b="1" dirty="0" smtClean="0"/>
              <a:t>		 Quels </a:t>
            </a:r>
            <a:r>
              <a:rPr lang="fr-BE" sz="2800" b="1" dirty="0"/>
              <a:t>mécanismes sous-jacents sont à l’œuvre ?</a:t>
            </a:r>
          </a:p>
          <a:p>
            <a:pPr>
              <a:lnSpc>
                <a:spcPct val="100000"/>
              </a:lnSpc>
              <a:spcBef>
                <a:spcPts val="0"/>
              </a:spcBef>
              <a:spcAft>
                <a:spcPts val="0"/>
              </a:spcAft>
            </a:pPr>
            <a:r>
              <a:rPr lang="fr-BE" sz="2800" b="1" dirty="0" smtClean="0"/>
              <a:t>	 	 Une </a:t>
            </a:r>
            <a:r>
              <a:rPr lang="fr-BE" sz="2800" b="1" dirty="0"/>
              <a:t>enquête de sensibilité auprès des étudiants</a:t>
            </a:r>
          </a:p>
          <a:p>
            <a:pPr marL="0" lvl="1" indent="0" eaLnBrk="1">
              <a:spcBef>
                <a:spcPts val="1200"/>
              </a:spcBef>
              <a:spcAft>
                <a:spcPts val="574"/>
              </a:spcAft>
              <a:buSzPct val="45000"/>
            </a:pPr>
            <a:r>
              <a:rPr lang="fr-BE" altLang="fr-FR" sz="2800" b="1" dirty="0" smtClean="0">
                <a:solidFill>
                  <a:srgbClr val="000000"/>
                </a:solidFill>
                <a:ea typeface="Microsoft YaHei" charset="-122"/>
              </a:rPr>
              <a:t> </a:t>
            </a:r>
          </a:p>
        </p:txBody>
      </p:sp>
      <p:sp>
        <p:nvSpPr>
          <p:cNvPr id="4"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2" name="Rectangle 1"/>
          <p:cNvSpPr/>
          <p:nvPr/>
        </p:nvSpPr>
        <p:spPr>
          <a:xfrm>
            <a:off x="1800226" y="3759339"/>
            <a:ext cx="12241887" cy="378565"/>
          </a:xfrm>
          <a:prstGeom prst="rect">
            <a:avLst/>
          </a:prstGeom>
        </p:spPr>
        <p:txBody>
          <a:bodyPr wrap="square" lIns="144000">
            <a:spAutoFit/>
          </a:bodyPr>
          <a:lstStyle/>
          <a:p>
            <a:r>
              <a:rPr lang="fr-BE" sz="2000" b="1" i="1" dirty="0">
                <a:solidFill>
                  <a:srgbClr val="0070C0"/>
                </a:solidFill>
              </a:rPr>
              <a:t>« Énoncez les 3 motivations principales qui vous ont poussé (e) à choisir cette filière </a:t>
            </a:r>
            <a:r>
              <a:rPr lang="fr-BE" sz="2000" b="1" i="1" dirty="0" smtClean="0">
                <a:solidFill>
                  <a:srgbClr val="0070C0"/>
                </a:solidFill>
              </a:rPr>
              <a:t>d’études.</a:t>
            </a:r>
            <a:r>
              <a:rPr lang="fr-BE" sz="2000" b="1" i="1" dirty="0">
                <a:solidFill>
                  <a:srgbClr val="0070C0"/>
                </a:solidFill>
              </a:rPr>
              <a:t> »</a:t>
            </a:r>
            <a:endParaRPr lang="fr-BE" sz="2000" dirty="0">
              <a:solidFill>
                <a:srgbClr val="0070C0"/>
              </a:solidFill>
            </a:endParaRPr>
          </a:p>
        </p:txBody>
      </p:sp>
      <p:graphicFrame>
        <p:nvGraphicFramePr>
          <p:cNvPr id="8" name="Objet 7"/>
          <p:cNvGraphicFramePr>
            <a:graphicFrameLocks noChangeAspect="1"/>
          </p:cNvGraphicFramePr>
          <p:nvPr>
            <p:extLst>
              <p:ext uri="{D42A27DB-BD31-4B8C-83A1-F6EECF244321}">
                <p14:modId xmlns:p14="http://schemas.microsoft.com/office/powerpoint/2010/main" val="1092508934"/>
              </p:ext>
            </p:extLst>
          </p:nvPr>
        </p:nvGraphicFramePr>
        <p:xfrm>
          <a:off x="1800000" y="4680000"/>
          <a:ext cx="5400000" cy="3592070"/>
        </p:xfrm>
        <a:graphic>
          <a:graphicData uri="http://schemas.openxmlformats.org/presentationml/2006/ole">
            <mc:AlternateContent xmlns:mc="http://schemas.openxmlformats.org/markup-compatibility/2006">
              <mc:Choice xmlns:v="urn:schemas-microsoft-com:vml" Requires="v">
                <p:oleObj spid="_x0000_s25602" name="Feuille de calcul" r:id="rId4" imgW="4324318" imgH="2876576" progId="Excel.Sheet.12">
                  <p:link updateAutomatic="1"/>
                </p:oleObj>
              </mc:Choice>
              <mc:Fallback>
                <p:oleObj name="Feuille de calcul" r:id="rId4" imgW="4324318" imgH="2876576" progId="Excel.Sheet.12">
                  <p:link updateAutomatic="1"/>
                  <p:pic>
                    <p:nvPicPr>
                      <p:cNvPr id="0" name=""/>
                      <p:cNvPicPr/>
                      <p:nvPr/>
                    </p:nvPicPr>
                    <p:blipFill>
                      <a:blip r:embed="rId5"/>
                      <a:stretch>
                        <a:fillRect/>
                      </a:stretch>
                    </p:blipFill>
                    <p:spPr>
                      <a:xfrm>
                        <a:off x="1800000" y="4680000"/>
                        <a:ext cx="5400000" cy="3592070"/>
                      </a:xfrm>
                      <a:prstGeom prst="rect">
                        <a:avLst/>
                      </a:prstGeom>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2916057415"/>
              </p:ext>
            </p:extLst>
          </p:nvPr>
        </p:nvGraphicFramePr>
        <p:xfrm>
          <a:off x="7560000" y="4679999"/>
          <a:ext cx="5400000" cy="4912500"/>
        </p:xfrm>
        <a:graphic>
          <a:graphicData uri="http://schemas.openxmlformats.org/presentationml/2006/ole">
            <mc:AlternateContent xmlns:mc="http://schemas.openxmlformats.org/markup-compatibility/2006">
              <mc:Choice xmlns:v="urn:schemas-microsoft-com:vml" Requires="v">
                <p:oleObj spid="_x0000_s25603" name="Feuille de calcul" r:id="rId6" imgW="4114916" imgH="3743441" progId="Excel.Sheet.12">
                  <p:link updateAutomatic="1"/>
                </p:oleObj>
              </mc:Choice>
              <mc:Fallback>
                <p:oleObj name="Feuille de calcul" r:id="rId6" imgW="4114916" imgH="3743441" progId="Excel.Sheet.12">
                  <p:link updateAutomatic="1"/>
                  <p:pic>
                    <p:nvPicPr>
                      <p:cNvPr id="0" name=""/>
                      <p:cNvPicPr/>
                      <p:nvPr/>
                    </p:nvPicPr>
                    <p:blipFill>
                      <a:blip r:embed="rId7"/>
                      <a:stretch>
                        <a:fillRect/>
                      </a:stretch>
                    </p:blipFill>
                    <p:spPr>
                      <a:xfrm>
                        <a:off x="7560000" y="4679999"/>
                        <a:ext cx="5400000" cy="4912500"/>
                      </a:xfrm>
                      <a:prstGeom prst="rect">
                        <a:avLst/>
                      </a:prstGeom>
                      <a:ln w="12700">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31314711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1800226" y="360000"/>
            <a:ext cx="14400213"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Etat de la recherche - Recueil de données et 1</a:t>
            </a:r>
            <a:r>
              <a:rPr lang="fr-BE" altLang="fr-FR" sz="4000" baseline="30000" dirty="0"/>
              <a:t>e</a:t>
            </a:r>
            <a:r>
              <a:rPr lang="fr-BE" altLang="fr-FR" sz="4000" dirty="0"/>
              <a:t> analyses</a:t>
            </a:r>
          </a:p>
        </p:txBody>
      </p:sp>
      <p:sp>
        <p:nvSpPr>
          <p:cNvPr id="5" name="Text Box 2"/>
          <p:cNvSpPr txBox="1">
            <a:spLocks noChangeArrowheads="1"/>
          </p:cNvSpPr>
          <p:nvPr/>
        </p:nvSpPr>
        <p:spPr bwMode="auto">
          <a:xfrm>
            <a:off x="1799550" y="1744663"/>
            <a:ext cx="12961700" cy="1440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000"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indent="0" eaLnBrk="1">
              <a:lnSpc>
                <a:spcPct val="100000"/>
              </a:lnSpc>
              <a:spcBef>
                <a:spcPts val="0"/>
              </a:spcBef>
              <a:spcAft>
                <a:spcPts val="0"/>
              </a:spcAft>
              <a:buSzPct val="45000"/>
            </a:pPr>
            <a:r>
              <a:rPr lang="fr-BE" altLang="fr-FR" sz="2800" b="1" dirty="0" smtClean="0">
                <a:solidFill>
                  <a:srgbClr val="000000"/>
                </a:solidFill>
                <a:ea typeface="Microsoft YaHei" charset="-122"/>
              </a:rPr>
              <a:t>(b)	 </a:t>
            </a:r>
            <a:r>
              <a:rPr lang="fr-BE" altLang="fr-FR" sz="2800" b="1" dirty="0">
                <a:solidFill>
                  <a:srgbClr val="000000"/>
                </a:solidFill>
                <a:ea typeface="Microsoft YaHei" charset="-122"/>
              </a:rPr>
              <a:t>Quels</a:t>
            </a:r>
            <a:r>
              <a:rPr lang="fr-BE" altLang="fr-FR" sz="2800" b="1" dirty="0" smtClean="0">
                <a:solidFill>
                  <a:srgbClr val="000000"/>
                </a:solidFill>
                <a:ea typeface="Microsoft YaHei" charset="-122"/>
              </a:rPr>
              <a:t> </a:t>
            </a:r>
            <a:r>
              <a:rPr lang="fr-BE" altLang="fr-FR" sz="2800" b="1" dirty="0">
                <a:solidFill>
                  <a:srgbClr val="000000"/>
                </a:solidFill>
                <a:ea typeface="Microsoft YaHei" charset="-122"/>
              </a:rPr>
              <a:t>sont les lieux de développement de la compétence </a:t>
            </a:r>
            <a:r>
              <a:rPr lang="fr-BE" altLang="fr-FR" sz="2800" b="1" dirty="0" smtClean="0">
                <a:solidFill>
                  <a:srgbClr val="000000"/>
                </a:solidFill>
                <a:ea typeface="Microsoft YaHei" charset="-122"/>
              </a:rPr>
              <a:t>?</a:t>
            </a:r>
          </a:p>
          <a:p>
            <a:pPr>
              <a:lnSpc>
                <a:spcPct val="100000"/>
              </a:lnSpc>
              <a:spcBef>
                <a:spcPts val="0"/>
              </a:spcBef>
              <a:spcAft>
                <a:spcPts val="0"/>
              </a:spcAft>
            </a:pPr>
            <a:r>
              <a:rPr lang="fr-BE" sz="2800" b="1" dirty="0" smtClean="0"/>
              <a:t>		 Quels </a:t>
            </a:r>
            <a:r>
              <a:rPr lang="fr-BE" sz="2800" b="1" dirty="0"/>
              <a:t>mécanismes sous-jacents sont à l’œuvre ?</a:t>
            </a:r>
          </a:p>
          <a:p>
            <a:pPr>
              <a:lnSpc>
                <a:spcPct val="100000"/>
              </a:lnSpc>
              <a:spcBef>
                <a:spcPts val="0"/>
              </a:spcBef>
              <a:spcAft>
                <a:spcPts val="0"/>
              </a:spcAft>
            </a:pPr>
            <a:r>
              <a:rPr lang="fr-BE" sz="2800" b="1" dirty="0" smtClean="0"/>
              <a:t>	 	 Une </a:t>
            </a:r>
            <a:r>
              <a:rPr lang="fr-BE" sz="2800" b="1" dirty="0"/>
              <a:t>enquête de sensibilité auprès des étudiants</a:t>
            </a:r>
          </a:p>
          <a:p>
            <a:pPr marL="0" lvl="1" indent="0" eaLnBrk="1">
              <a:lnSpc>
                <a:spcPct val="100000"/>
              </a:lnSpc>
              <a:spcBef>
                <a:spcPts val="0"/>
              </a:spcBef>
              <a:spcAft>
                <a:spcPts val="0"/>
              </a:spcAft>
              <a:buSzPct val="45000"/>
            </a:pPr>
            <a:r>
              <a:rPr lang="fr-BE" altLang="fr-FR" sz="2800" b="1" dirty="0" smtClean="0">
                <a:solidFill>
                  <a:srgbClr val="000000"/>
                </a:solidFill>
                <a:ea typeface="Microsoft YaHei" charset="-122"/>
              </a:rPr>
              <a:t> </a:t>
            </a:r>
          </a:p>
        </p:txBody>
      </p:sp>
      <p:sp>
        <p:nvSpPr>
          <p:cNvPr id="4"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2" name="Rectangle 1"/>
          <p:cNvSpPr/>
          <p:nvPr/>
        </p:nvSpPr>
        <p:spPr>
          <a:xfrm>
            <a:off x="1800226" y="3759339"/>
            <a:ext cx="12241887" cy="664797"/>
          </a:xfrm>
          <a:prstGeom prst="rect">
            <a:avLst/>
          </a:prstGeom>
        </p:spPr>
        <p:txBody>
          <a:bodyPr wrap="square" lIns="144000">
            <a:spAutoFit/>
          </a:bodyPr>
          <a:lstStyle/>
          <a:p>
            <a:r>
              <a:rPr lang="fr-BE" sz="2000" b="1" i="1" dirty="0">
                <a:solidFill>
                  <a:srgbClr val="0070C0"/>
                </a:solidFill>
              </a:rPr>
              <a:t>« Quelles sont les connaissances, les capacités que vous pensez normales de devoir aborder, acquérir au cours de ces 5 années ? »</a:t>
            </a:r>
            <a:endParaRPr lang="fr-BE" sz="2000" dirty="0">
              <a:solidFill>
                <a:srgbClr val="0070C0"/>
              </a:solidFill>
            </a:endParaRPr>
          </a:p>
        </p:txBody>
      </p:sp>
      <p:graphicFrame>
        <p:nvGraphicFramePr>
          <p:cNvPr id="3" name="Objet 2"/>
          <p:cNvGraphicFramePr>
            <a:graphicFrameLocks noChangeAspect="1"/>
          </p:cNvGraphicFramePr>
          <p:nvPr>
            <p:extLst>
              <p:ext uri="{D42A27DB-BD31-4B8C-83A1-F6EECF244321}">
                <p14:modId xmlns:p14="http://schemas.microsoft.com/office/powerpoint/2010/main" val="2938915884"/>
              </p:ext>
            </p:extLst>
          </p:nvPr>
        </p:nvGraphicFramePr>
        <p:xfrm>
          <a:off x="1801813" y="4684713"/>
          <a:ext cx="5400000" cy="3592070"/>
        </p:xfrm>
        <a:graphic>
          <a:graphicData uri="http://schemas.openxmlformats.org/presentationml/2006/ole">
            <mc:AlternateContent xmlns:mc="http://schemas.openxmlformats.org/markup-compatibility/2006">
              <mc:Choice xmlns:v="urn:schemas-microsoft-com:vml" Requires="v">
                <p:oleObj spid="_x0000_s19540" name="Feuille de calcul" r:id="rId4" imgW="4324318" imgH="2876576" progId="Excel.Sheet.12">
                  <p:link updateAutomatic="1"/>
                </p:oleObj>
              </mc:Choice>
              <mc:Fallback>
                <p:oleObj name="Feuille de calcul" r:id="rId4" imgW="4324318" imgH="2876576" progId="Excel.Sheet.12">
                  <p:link updateAutomatic="1"/>
                  <p:pic>
                    <p:nvPicPr>
                      <p:cNvPr id="0" name=""/>
                      <p:cNvPicPr/>
                      <p:nvPr/>
                    </p:nvPicPr>
                    <p:blipFill>
                      <a:blip r:embed="rId5"/>
                      <a:stretch>
                        <a:fillRect/>
                      </a:stretch>
                    </p:blipFill>
                    <p:spPr>
                      <a:xfrm>
                        <a:off x="1801813" y="4684713"/>
                        <a:ext cx="5400000" cy="3592070"/>
                      </a:xfrm>
                      <a:prstGeom prst="rect">
                        <a:avLst/>
                      </a:prstGeom>
                    </p:spPr>
                  </p:pic>
                </p:oleObj>
              </mc:Fallback>
            </mc:AlternateContent>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3916057159"/>
              </p:ext>
            </p:extLst>
          </p:nvPr>
        </p:nvGraphicFramePr>
        <p:xfrm>
          <a:off x="7559999" y="4680000"/>
          <a:ext cx="5400000" cy="2617799"/>
        </p:xfrm>
        <a:graphic>
          <a:graphicData uri="http://schemas.openxmlformats.org/presentationml/2006/ole">
            <mc:AlternateContent xmlns:mc="http://schemas.openxmlformats.org/markup-compatibility/2006">
              <mc:Choice xmlns:v="urn:schemas-microsoft-com:vml" Requires="v">
                <p:oleObj spid="_x0000_s19541" name="Feuille de calcul" r:id="rId6" imgW="4067153" imgH="1971598" progId="Excel.Sheet.12">
                  <p:link updateAutomatic="1"/>
                </p:oleObj>
              </mc:Choice>
              <mc:Fallback>
                <p:oleObj name="Feuille de calcul" r:id="rId6" imgW="4067153" imgH="1971598" progId="Excel.Sheet.12">
                  <p:link updateAutomatic="1"/>
                  <p:pic>
                    <p:nvPicPr>
                      <p:cNvPr id="0" name=""/>
                      <p:cNvPicPr/>
                      <p:nvPr/>
                    </p:nvPicPr>
                    <p:blipFill>
                      <a:blip r:embed="rId7"/>
                      <a:stretch>
                        <a:fillRect/>
                      </a:stretch>
                    </p:blipFill>
                    <p:spPr>
                      <a:xfrm>
                        <a:off x="7559999" y="4680000"/>
                        <a:ext cx="5400000" cy="2617799"/>
                      </a:xfrm>
                      <a:prstGeom prst="rect">
                        <a:avLst/>
                      </a:prstGeom>
                      <a:ln w="12700">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3377026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1800226" y="360000"/>
            <a:ext cx="14400213"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Etat de la recherche - Recueil de données et 1</a:t>
            </a:r>
            <a:r>
              <a:rPr lang="fr-BE" altLang="fr-FR" sz="4000" baseline="30000" dirty="0"/>
              <a:t>e</a:t>
            </a:r>
            <a:r>
              <a:rPr lang="fr-BE" altLang="fr-FR" sz="4000" dirty="0"/>
              <a:t> analyses</a:t>
            </a:r>
          </a:p>
        </p:txBody>
      </p:sp>
      <p:sp>
        <p:nvSpPr>
          <p:cNvPr id="5" name="Text Box 2"/>
          <p:cNvSpPr txBox="1">
            <a:spLocks noChangeArrowheads="1"/>
          </p:cNvSpPr>
          <p:nvPr/>
        </p:nvSpPr>
        <p:spPr bwMode="auto">
          <a:xfrm>
            <a:off x="1799550" y="1744663"/>
            <a:ext cx="12961700" cy="1440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000"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indent="0" eaLnBrk="1">
              <a:lnSpc>
                <a:spcPct val="100000"/>
              </a:lnSpc>
              <a:spcBef>
                <a:spcPts val="0"/>
              </a:spcBef>
              <a:spcAft>
                <a:spcPts val="0"/>
              </a:spcAft>
              <a:buSzPct val="45000"/>
            </a:pPr>
            <a:r>
              <a:rPr lang="fr-BE" altLang="fr-FR" sz="2800" b="1" dirty="0" smtClean="0">
                <a:solidFill>
                  <a:srgbClr val="000000"/>
                </a:solidFill>
                <a:ea typeface="Microsoft YaHei" charset="-122"/>
              </a:rPr>
              <a:t>(b)	 Quels </a:t>
            </a:r>
            <a:r>
              <a:rPr lang="fr-BE" altLang="fr-FR" sz="2800" b="1" dirty="0">
                <a:solidFill>
                  <a:srgbClr val="000000"/>
                </a:solidFill>
                <a:ea typeface="Microsoft YaHei" charset="-122"/>
              </a:rPr>
              <a:t>sont les lieux de développement de la compétence </a:t>
            </a:r>
            <a:r>
              <a:rPr lang="fr-BE" altLang="fr-FR" sz="2800" b="1" dirty="0" smtClean="0">
                <a:solidFill>
                  <a:srgbClr val="000000"/>
                </a:solidFill>
                <a:ea typeface="Microsoft YaHei" charset="-122"/>
              </a:rPr>
              <a:t>?</a:t>
            </a:r>
          </a:p>
          <a:p>
            <a:pPr>
              <a:lnSpc>
                <a:spcPct val="100000"/>
              </a:lnSpc>
              <a:spcBef>
                <a:spcPts val="0"/>
              </a:spcBef>
              <a:spcAft>
                <a:spcPts val="0"/>
              </a:spcAft>
            </a:pPr>
            <a:r>
              <a:rPr lang="fr-BE" sz="2800" b="1" dirty="0" smtClean="0"/>
              <a:t>		 Quels </a:t>
            </a:r>
            <a:r>
              <a:rPr lang="fr-BE" sz="2800" b="1" dirty="0"/>
              <a:t>mécanismes sous-jacents sont à l’œuvre ?</a:t>
            </a:r>
          </a:p>
          <a:p>
            <a:pPr>
              <a:lnSpc>
                <a:spcPct val="100000"/>
              </a:lnSpc>
              <a:spcBef>
                <a:spcPts val="0"/>
              </a:spcBef>
              <a:spcAft>
                <a:spcPts val="0"/>
              </a:spcAft>
            </a:pPr>
            <a:r>
              <a:rPr lang="fr-BE" sz="2800" b="1" dirty="0" smtClean="0"/>
              <a:t>	 	 Une </a:t>
            </a:r>
            <a:r>
              <a:rPr lang="fr-BE" sz="2800" b="1" dirty="0"/>
              <a:t>enquête de sensibilité auprès des étudiants</a:t>
            </a:r>
          </a:p>
          <a:p>
            <a:pPr marL="0" lvl="1" indent="0" eaLnBrk="1">
              <a:lnSpc>
                <a:spcPct val="100000"/>
              </a:lnSpc>
              <a:spcBef>
                <a:spcPts val="0"/>
              </a:spcBef>
              <a:spcAft>
                <a:spcPts val="0"/>
              </a:spcAft>
              <a:buSzPct val="45000"/>
            </a:pPr>
            <a:r>
              <a:rPr lang="fr-BE" altLang="fr-FR" sz="2800" b="1" dirty="0" smtClean="0">
                <a:solidFill>
                  <a:srgbClr val="000000"/>
                </a:solidFill>
                <a:ea typeface="Microsoft YaHei" charset="-122"/>
              </a:rPr>
              <a:t> </a:t>
            </a:r>
          </a:p>
        </p:txBody>
      </p:sp>
      <p:sp>
        <p:nvSpPr>
          <p:cNvPr id="4"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2" name="Rectangle 1"/>
          <p:cNvSpPr/>
          <p:nvPr/>
        </p:nvSpPr>
        <p:spPr>
          <a:xfrm>
            <a:off x="1800226" y="3759339"/>
            <a:ext cx="12241887" cy="664797"/>
          </a:xfrm>
          <a:prstGeom prst="rect">
            <a:avLst/>
          </a:prstGeom>
        </p:spPr>
        <p:txBody>
          <a:bodyPr wrap="square" lIns="144000">
            <a:spAutoFit/>
          </a:bodyPr>
          <a:lstStyle/>
          <a:p>
            <a:r>
              <a:rPr lang="fr-BE" sz="2000" b="1" i="1" dirty="0">
                <a:solidFill>
                  <a:srgbClr val="0070C0"/>
                </a:solidFill>
              </a:rPr>
              <a:t> « Imaginez-vous dans 5 ans, vous venez d’être diplômé. </a:t>
            </a:r>
          </a:p>
          <a:p>
            <a:r>
              <a:rPr lang="fr-BE" sz="2000" b="1" i="1" dirty="0" smtClean="0">
                <a:solidFill>
                  <a:srgbClr val="0070C0"/>
                </a:solidFill>
              </a:rPr>
              <a:t>   Quels </a:t>
            </a:r>
            <a:r>
              <a:rPr lang="fr-BE" sz="2000" b="1" i="1" dirty="0">
                <a:solidFill>
                  <a:srgbClr val="0070C0"/>
                </a:solidFill>
              </a:rPr>
              <a:t>sont les débouchés qui s’offrent à vous ? »</a:t>
            </a:r>
          </a:p>
        </p:txBody>
      </p:sp>
      <p:graphicFrame>
        <p:nvGraphicFramePr>
          <p:cNvPr id="10" name="Objet 9"/>
          <p:cNvGraphicFramePr>
            <a:graphicFrameLocks noChangeAspect="1"/>
          </p:cNvGraphicFramePr>
          <p:nvPr>
            <p:extLst>
              <p:ext uri="{D42A27DB-BD31-4B8C-83A1-F6EECF244321}">
                <p14:modId xmlns:p14="http://schemas.microsoft.com/office/powerpoint/2010/main" val="3596341973"/>
              </p:ext>
            </p:extLst>
          </p:nvPr>
        </p:nvGraphicFramePr>
        <p:xfrm>
          <a:off x="1799999" y="4680000"/>
          <a:ext cx="5400000" cy="3603301"/>
        </p:xfrm>
        <a:graphic>
          <a:graphicData uri="http://schemas.openxmlformats.org/presentationml/2006/ole">
            <mc:AlternateContent xmlns:mc="http://schemas.openxmlformats.org/markup-compatibility/2006">
              <mc:Choice xmlns:v="urn:schemas-microsoft-com:vml" Requires="v">
                <p:oleObj spid="_x0000_s20564" name="Feuille de calcul" r:id="rId4" imgW="4326803" imgH="2888024" progId="Excel.Sheet.12">
                  <p:link updateAutomatic="1"/>
                </p:oleObj>
              </mc:Choice>
              <mc:Fallback>
                <p:oleObj name="Feuille de calcul" r:id="rId4" imgW="4326803" imgH="2888024" progId="Excel.Sheet.12">
                  <p:link updateAutomatic="1"/>
                  <p:pic>
                    <p:nvPicPr>
                      <p:cNvPr id="0" name=""/>
                      <p:cNvPicPr/>
                      <p:nvPr/>
                    </p:nvPicPr>
                    <p:blipFill>
                      <a:blip r:embed="rId5"/>
                      <a:stretch>
                        <a:fillRect/>
                      </a:stretch>
                    </p:blipFill>
                    <p:spPr>
                      <a:xfrm>
                        <a:off x="1799999" y="4680000"/>
                        <a:ext cx="5400000" cy="3603301"/>
                      </a:xfrm>
                      <a:prstGeom prst="rect">
                        <a:avLst/>
                      </a:prstGeom>
                    </p:spPr>
                  </p:pic>
                </p:oleObj>
              </mc:Fallback>
            </mc:AlternateContent>
          </a:graphicData>
        </a:graphic>
      </p:graphicFrame>
      <p:graphicFrame>
        <p:nvGraphicFramePr>
          <p:cNvPr id="11" name="Objet 10"/>
          <p:cNvGraphicFramePr>
            <a:graphicFrameLocks noChangeAspect="1"/>
          </p:cNvGraphicFramePr>
          <p:nvPr>
            <p:extLst>
              <p:ext uri="{D42A27DB-BD31-4B8C-83A1-F6EECF244321}">
                <p14:modId xmlns:p14="http://schemas.microsoft.com/office/powerpoint/2010/main" val="2843656999"/>
              </p:ext>
            </p:extLst>
          </p:nvPr>
        </p:nvGraphicFramePr>
        <p:xfrm>
          <a:off x="7559999" y="4679999"/>
          <a:ext cx="5400000" cy="3958314"/>
        </p:xfrm>
        <a:graphic>
          <a:graphicData uri="http://schemas.openxmlformats.org/presentationml/2006/ole">
            <mc:AlternateContent xmlns:mc="http://schemas.openxmlformats.org/markup-compatibility/2006">
              <mc:Choice xmlns:v="urn:schemas-microsoft-com:vml" Requires="v">
                <p:oleObj spid="_x0000_s20565" name="Feuille de calcul" r:id="rId6" imgW="4067153" imgH="2981454" progId="Excel.Sheet.12">
                  <p:link updateAutomatic="1"/>
                </p:oleObj>
              </mc:Choice>
              <mc:Fallback>
                <p:oleObj name="Feuille de calcul" r:id="rId6" imgW="4067153" imgH="2981454" progId="Excel.Sheet.12">
                  <p:link updateAutomatic="1"/>
                  <p:pic>
                    <p:nvPicPr>
                      <p:cNvPr id="0" name=""/>
                      <p:cNvPicPr/>
                      <p:nvPr/>
                    </p:nvPicPr>
                    <p:blipFill>
                      <a:blip r:embed="rId7"/>
                      <a:stretch>
                        <a:fillRect/>
                      </a:stretch>
                    </p:blipFill>
                    <p:spPr>
                      <a:xfrm>
                        <a:off x="7559999" y="4679999"/>
                        <a:ext cx="5400000" cy="3958314"/>
                      </a:xfrm>
                      <a:prstGeom prst="rect">
                        <a:avLst/>
                      </a:prstGeom>
                      <a:ln w="12700">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33770830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1800226" y="360000"/>
            <a:ext cx="14400213"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Etat de la recherche - Recueil de données et 1</a:t>
            </a:r>
            <a:r>
              <a:rPr lang="fr-BE" altLang="fr-FR" sz="4000" baseline="30000" dirty="0"/>
              <a:t>e</a:t>
            </a:r>
            <a:r>
              <a:rPr lang="fr-BE" altLang="fr-FR" sz="4000" dirty="0"/>
              <a:t> analyses</a:t>
            </a:r>
          </a:p>
        </p:txBody>
      </p:sp>
      <p:sp>
        <p:nvSpPr>
          <p:cNvPr id="5" name="Text Box 2"/>
          <p:cNvSpPr txBox="1">
            <a:spLocks noChangeArrowheads="1"/>
          </p:cNvSpPr>
          <p:nvPr/>
        </p:nvSpPr>
        <p:spPr bwMode="auto">
          <a:xfrm>
            <a:off x="1799550" y="1744663"/>
            <a:ext cx="12961700" cy="1440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000"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indent="0" eaLnBrk="1">
              <a:lnSpc>
                <a:spcPct val="100000"/>
              </a:lnSpc>
              <a:spcBef>
                <a:spcPts val="0"/>
              </a:spcBef>
              <a:spcAft>
                <a:spcPts val="0"/>
              </a:spcAft>
              <a:buSzPct val="45000"/>
            </a:pPr>
            <a:r>
              <a:rPr lang="fr-BE" altLang="fr-FR" sz="2800" b="1" dirty="0" smtClean="0">
                <a:solidFill>
                  <a:srgbClr val="000000"/>
                </a:solidFill>
                <a:ea typeface="Microsoft YaHei" charset="-122"/>
              </a:rPr>
              <a:t>(b)	 Quels </a:t>
            </a:r>
            <a:r>
              <a:rPr lang="fr-BE" altLang="fr-FR" sz="2800" b="1" dirty="0">
                <a:solidFill>
                  <a:srgbClr val="000000"/>
                </a:solidFill>
                <a:ea typeface="Microsoft YaHei" charset="-122"/>
              </a:rPr>
              <a:t>sont les lieux de développement de la compétence </a:t>
            </a:r>
            <a:r>
              <a:rPr lang="fr-BE" altLang="fr-FR" sz="2800" b="1" dirty="0" smtClean="0">
                <a:solidFill>
                  <a:srgbClr val="000000"/>
                </a:solidFill>
                <a:ea typeface="Microsoft YaHei" charset="-122"/>
              </a:rPr>
              <a:t>?</a:t>
            </a:r>
          </a:p>
          <a:p>
            <a:pPr>
              <a:lnSpc>
                <a:spcPct val="100000"/>
              </a:lnSpc>
              <a:spcBef>
                <a:spcPts val="0"/>
              </a:spcBef>
              <a:spcAft>
                <a:spcPts val="0"/>
              </a:spcAft>
            </a:pPr>
            <a:r>
              <a:rPr lang="fr-BE" sz="2800" b="1" dirty="0" smtClean="0"/>
              <a:t>		 Quels </a:t>
            </a:r>
            <a:r>
              <a:rPr lang="fr-BE" sz="2800" b="1" dirty="0"/>
              <a:t>mécanismes sous-jacents sont à l’œuvre ?</a:t>
            </a:r>
          </a:p>
          <a:p>
            <a:pPr>
              <a:lnSpc>
                <a:spcPct val="100000"/>
              </a:lnSpc>
              <a:spcBef>
                <a:spcPts val="0"/>
              </a:spcBef>
              <a:spcAft>
                <a:spcPts val="0"/>
              </a:spcAft>
            </a:pPr>
            <a:r>
              <a:rPr lang="fr-BE" sz="2800" b="1" dirty="0" smtClean="0"/>
              <a:t>	 	 Une </a:t>
            </a:r>
            <a:r>
              <a:rPr lang="fr-BE" sz="2800" b="1" dirty="0"/>
              <a:t>enquête de sensibilité auprès des étudiants</a:t>
            </a:r>
          </a:p>
          <a:p>
            <a:pPr marL="0" lvl="1" indent="0" eaLnBrk="1">
              <a:lnSpc>
                <a:spcPct val="100000"/>
              </a:lnSpc>
              <a:spcBef>
                <a:spcPts val="0"/>
              </a:spcBef>
              <a:spcAft>
                <a:spcPts val="0"/>
              </a:spcAft>
              <a:buSzPct val="45000"/>
            </a:pPr>
            <a:r>
              <a:rPr lang="fr-BE" altLang="fr-FR" sz="2800" b="1" dirty="0" smtClean="0">
                <a:solidFill>
                  <a:srgbClr val="000000"/>
                </a:solidFill>
                <a:ea typeface="Microsoft YaHei" charset="-122"/>
              </a:rPr>
              <a:t> </a:t>
            </a:r>
          </a:p>
        </p:txBody>
      </p:sp>
      <p:sp>
        <p:nvSpPr>
          <p:cNvPr id="4"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2" name="Rectangle 1"/>
          <p:cNvSpPr/>
          <p:nvPr/>
        </p:nvSpPr>
        <p:spPr>
          <a:xfrm>
            <a:off x="1800226" y="3759339"/>
            <a:ext cx="12241887" cy="664797"/>
          </a:xfrm>
          <a:prstGeom prst="rect">
            <a:avLst/>
          </a:prstGeom>
        </p:spPr>
        <p:txBody>
          <a:bodyPr wrap="square" lIns="144000">
            <a:spAutoFit/>
          </a:bodyPr>
          <a:lstStyle/>
          <a:p>
            <a:r>
              <a:rPr lang="fr-BE" sz="2000" b="1" i="1" dirty="0">
                <a:solidFill>
                  <a:srgbClr val="0070C0"/>
                </a:solidFill>
              </a:rPr>
              <a:t> « Imaginez-vous dans 5 ans, vous venez d’être diplômé. </a:t>
            </a:r>
          </a:p>
          <a:p>
            <a:r>
              <a:rPr lang="fr-BE" sz="2000" b="1" i="1" dirty="0" smtClean="0">
                <a:solidFill>
                  <a:srgbClr val="0070C0"/>
                </a:solidFill>
              </a:rPr>
              <a:t>    Vers </a:t>
            </a:r>
            <a:r>
              <a:rPr lang="fr-BE" sz="2000" b="1" i="1" dirty="0">
                <a:solidFill>
                  <a:srgbClr val="0070C0"/>
                </a:solidFill>
              </a:rPr>
              <a:t>lequel de ces débouchés pensez-vous vous tourner ? »</a:t>
            </a:r>
          </a:p>
        </p:txBody>
      </p:sp>
      <p:graphicFrame>
        <p:nvGraphicFramePr>
          <p:cNvPr id="3" name="Objet 2"/>
          <p:cNvGraphicFramePr>
            <a:graphicFrameLocks noChangeAspect="1"/>
          </p:cNvGraphicFramePr>
          <p:nvPr>
            <p:extLst>
              <p:ext uri="{D42A27DB-BD31-4B8C-83A1-F6EECF244321}">
                <p14:modId xmlns:p14="http://schemas.microsoft.com/office/powerpoint/2010/main" val="3798316109"/>
              </p:ext>
            </p:extLst>
          </p:nvPr>
        </p:nvGraphicFramePr>
        <p:xfrm>
          <a:off x="1799999" y="4680000"/>
          <a:ext cx="5400000" cy="3603301"/>
        </p:xfrm>
        <a:graphic>
          <a:graphicData uri="http://schemas.openxmlformats.org/presentationml/2006/ole">
            <mc:AlternateContent xmlns:mc="http://schemas.openxmlformats.org/markup-compatibility/2006">
              <mc:Choice xmlns:v="urn:schemas-microsoft-com:vml" Requires="v">
                <p:oleObj spid="_x0000_s21581" name="Feuille de calcul" r:id="rId4" imgW="4326803" imgH="2888024" progId="Excel.Sheet.12">
                  <p:link updateAutomatic="1"/>
                </p:oleObj>
              </mc:Choice>
              <mc:Fallback>
                <p:oleObj name="Feuille de calcul" r:id="rId4" imgW="4326803" imgH="2888024" progId="Excel.Sheet.12">
                  <p:link updateAutomatic="1"/>
                  <p:pic>
                    <p:nvPicPr>
                      <p:cNvPr id="0" name=""/>
                      <p:cNvPicPr/>
                      <p:nvPr/>
                    </p:nvPicPr>
                    <p:blipFill>
                      <a:blip r:embed="rId5"/>
                      <a:stretch>
                        <a:fillRect/>
                      </a:stretch>
                    </p:blipFill>
                    <p:spPr>
                      <a:xfrm>
                        <a:off x="1799999" y="4680000"/>
                        <a:ext cx="5400000" cy="3603301"/>
                      </a:xfrm>
                      <a:prstGeom prst="rect">
                        <a:avLst/>
                      </a:prstGeom>
                    </p:spPr>
                  </p:pic>
                </p:oleObj>
              </mc:Fallback>
            </mc:AlternateContent>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1072050347"/>
              </p:ext>
            </p:extLst>
          </p:nvPr>
        </p:nvGraphicFramePr>
        <p:xfrm>
          <a:off x="7559999" y="4680000"/>
          <a:ext cx="5400000" cy="3199531"/>
        </p:xfrm>
        <a:graphic>
          <a:graphicData uri="http://schemas.openxmlformats.org/presentationml/2006/ole">
            <mc:AlternateContent xmlns:mc="http://schemas.openxmlformats.org/markup-compatibility/2006">
              <mc:Choice xmlns:v="urn:schemas-microsoft-com:vml" Requires="v">
                <p:oleObj spid="_x0000_s21582" name="Feuille de calcul" r:id="rId6" imgW="4067153" imgH="2409761" progId="Excel.Sheet.12">
                  <p:link updateAutomatic="1"/>
                </p:oleObj>
              </mc:Choice>
              <mc:Fallback>
                <p:oleObj name="Feuille de calcul" r:id="rId6" imgW="4067153" imgH="2409761" progId="Excel.Sheet.12">
                  <p:link updateAutomatic="1"/>
                  <p:pic>
                    <p:nvPicPr>
                      <p:cNvPr id="0" name=""/>
                      <p:cNvPicPr/>
                      <p:nvPr/>
                    </p:nvPicPr>
                    <p:blipFill>
                      <a:blip r:embed="rId7"/>
                      <a:stretch>
                        <a:fillRect/>
                      </a:stretch>
                    </p:blipFill>
                    <p:spPr>
                      <a:xfrm>
                        <a:off x="7559999" y="4680000"/>
                        <a:ext cx="5400000" cy="3199531"/>
                      </a:xfrm>
                      <a:prstGeom prst="rect">
                        <a:avLst/>
                      </a:prstGeom>
                      <a:ln w="12700">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20342179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800226" y="360364"/>
            <a:ext cx="14400213" cy="1665287"/>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Plan de route</a:t>
            </a:r>
          </a:p>
        </p:txBody>
      </p:sp>
      <p:sp>
        <p:nvSpPr>
          <p:cNvPr id="4098" name="Text Box 2"/>
          <p:cNvSpPr txBox="1">
            <a:spLocks noChangeArrowheads="1"/>
          </p:cNvSpPr>
          <p:nvPr/>
        </p:nvSpPr>
        <p:spPr bwMode="auto">
          <a:xfrm>
            <a:off x="1798875" y="2160001"/>
            <a:ext cx="12961700" cy="7139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51" tIns="44976" rIns="89951" bIns="44976"/>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1pPr>
            <a:lvl2pPr marL="15113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2pPr>
            <a:lvl3pPr marL="17272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9pPr>
          </a:lstStyle>
          <a:p>
            <a:pPr marL="0" lvl="1" indent="-342837" defTabSz="449023">
              <a:lnSpc>
                <a:spcPct val="200000"/>
              </a:lnSpc>
              <a:buSzPct val="45000"/>
              <a:buFont typeface="Wingdings" panose="05000000000000000000" pitchFamily="2" charset="2"/>
              <a:buChar char="q"/>
              <a:defRPr/>
            </a:pPr>
            <a:r>
              <a:rPr lang="fr-BE" altLang="fr-FR" sz="2500" dirty="0" smtClean="0">
                <a:solidFill>
                  <a:schemeClr val="tx1"/>
                </a:solidFill>
              </a:rPr>
              <a:t>Enseignement de l’Architecture et Université</a:t>
            </a:r>
            <a:endParaRPr lang="fr-BE" altLang="fr-FR" sz="2500" dirty="0">
              <a:solidFill>
                <a:schemeClr val="tx1"/>
              </a:solidFill>
            </a:endParaRPr>
          </a:p>
          <a:p>
            <a:pPr marL="0" lvl="1" indent="-342837" defTabSz="449023">
              <a:lnSpc>
                <a:spcPct val="200000"/>
              </a:lnSpc>
              <a:buSzPct val="45000"/>
              <a:buFont typeface="Wingdings" panose="05000000000000000000" pitchFamily="2" charset="2"/>
              <a:buChar char="q"/>
              <a:defRPr/>
            </a:pPr>
            <a:r>
              <a:rPr lang="fr-BE" altLang="fr-FR" sz="2500" dirty="0" smtClean="0">
                <a:solidFill>
                  <a:schemeClr val="tx1"/>
                </a:solidFill>
              </a:rPr>
              <a:t>Recherche-action et référentiel de compétences</a:t>
            </a:r>
            <a:endParaRPr lang="fr-BE" altLang="fr-FR" sz="2500" dirty="0">
              <a:solidFill>
                <a:schemeClr val="tx1"/>
              </a:solidFill>
            </a:endParaRPr>
          </a:p>
          <a:p>
            <a:pPr marL="0" lvl="1" indent="-342837" defTabSz="449023">
              <a:lnSpc>
                <a:spcPct val="200000"/>
              </a:lnSpc>
              <a:buSzPct val="45000"/>
              <a:buFont typeface="Wingdings" panose="05000000000000000000" pitchFamily="2" charset="2"/>
              <a:buChar char="q"/>
              <a:defRPr/>
            </a:pPr>
            <a:r>
              <a:rPr lang="fr-BE" altLang="fr-FR" sz="2500" dirty="0" smtClean="0">
                <a:solidFill>
                  <a:schemeClr val="tx1"/>
                </a:solidFill>
              </a:rPr>
              <a:t>Recherche dans la continuité du référentiel</a:t>
            </a:r>
            <a:endParaRPr lang="fr-BE" altLang="fr-FR" sz="2500" dirty="0">
              <a:solidFill>
                <a:schemeClr val="tx1"/>
              </a:solidFill>
            </a:endParaRPr>
          </a:p>
          <a:p>
            <a:pPr marL="1074738" lvl="1" indent="-341313" defTabSz="449023">
              <a:lnSpc>
                <a:spcPct val="200000"/>
              </a:lnSpc>
              <a:buSzPct val="45000"/>
              <a:buFont typeface="Wingdings" panose="05000000000000000000" pitchFamily="2" charset="2"/>
              <a:buChar char="Ø"/>
              <a:defRPr/>
            </a:pPr>
            <a:r>
              <a:rPr lang="fr-BE" altLang="fr-FR" sz="2500" dirty="0" smtClean="0">
                <a:solidFill>
                  <a:schemeClr val="tx1"/>
                </a:solidFill>
              </a:rPr>
              <a:t>Cadrage</a:t>
            </a:r>
          </a:p>
          <a:p>
            <a:pPr marL="1074738" lvl="1" indent="-341313" defTabSz="449023">
              <a:lnSpc>
                <a:spcPct val="200000"/>
              </a:lnSpc>
              <a:buSzPct val="45000"/>
              <a:buFont typeface="Wingdings" panose="05000000000000000000" pitchFamily="2" charset="2"/>
              <a:buChar char="Ø"/>
              <a:defRPr/>
            </a:pPr>
            <a:r>
              <a:rPr lang="fr-BE" altLang="fr-FR" sz="2500" dirty="0" smtClean="0">
                <a:solidFill>
                  <a:schemeClr val="tx1"/>
                </a:solidFill>
              </a:rPr>
              <a:t>Questions et sous-questions</a:t>
            </a:r>
          </a:p>
          <a:p>
            <a:pPr marL="1074738" lvl="1" indent="-341313" defTabSz="449023">
              <a:lnSpc>
                <a:spcPct val="200000"/>
              </a:lnSpc>
              <a:buSzPct val="45000"/>
              <a:buFont typeface="Wingdings" panose="05000000000000000000" pitchFamily="2" charset="2"/>
              <a:buChar char="Ø"/>
              <a:defRPr/>
            </a:pPr>
            <a:r>
              <a:rPr lang="fr-BE" altLang="fr-FR" sz="2500" dirty="0" smtClean="0">
                <a:solidFill>
                  <a:schemeClr val="tx1"/>
                </a:solidFill>
              </a:rPr>
              <a:t>Etat de la recherche</a:t>
            </a:r>
            <a:endParaRPr lang="fr-BE" altLang="fr-FR" sz="2500" dirty="0">
              <a:solidFill>
                <a:schemeClr val="tx1"/>
              </a:solidFill>
            </a:endParaRPr>
          </a:p>
          <a:p>
            <a:pPr marL="0" lvl="1" indent="-342837" defTabSz="449023">
              <a:lnSpc>
                <a:spcPct val="200000"/>
              </a:lnSpc>
              <a:buSzPct val="45000"/>
              <a:buFont typeface="Wingdings" panose="05000000000000000000" pitchFamily="2" charset="2"/>
              <a:buChar char="q"/>
              <a:defRPr/>
            </a:pPr>
            <a:r>
              <a:rPr lang="fr-BE" altLang="fr-FR" sz="2500" dirty="0" smtClean="0">
                <a:solidFill>
                  <a:schemeClr val="tx1"/>
                </a:solidFill>
              </a:rPr>
              <a:t>Enseignement, recherche et service à la société</a:t>
            </a:r>
            <a:endParaRPr lang="fr-BE" altLang="fr-FR" sz="2500" dirty="0">
              <a:solidFill>
                <a:schemeClr val="tx1"/>
              </a:solidFill>
            </a:endParaRPr>
          </a:p>
          <a:p>
            <a:pPr marL="0" lvl="1" indent="0" defTabSz="449023">
              <a:lnSpc>
                <a:spcPct val="200000"/>
              </a:lnSpc>
              <a:buSzPct val="45000"/>
              <a:defRPr/>
            </a:pPr>
            <a:endParaRPr lang="fr-BE" altLang="fr-FR" sz="2500" dirty="0">
              <a:solidFill>
                <a:schemeClr val="tx1"/>
              </a:solidFill>
            </a:endParaRPr>
          </a:p>
        </p:txBody>
      </p:sp>
      <p:sp>
        <p:nvSpPr>
          <p:cNvPr id="4"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1800226" y="360000"/>
            <a:ext cx="14400213"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Etat de la recherche - Recueil de données et 1</a:t>
            </a:r>
            <a:r>
              <a:rPr lang="fr-BE" altLang="fr-FR" sz="4000" baseline="30000" dirty="0"/>
              <a:t>e</a:t>
            </a:r>
            <a:r>
              <a:rPr lang="fr-BE" altLang="fr-FR" sz="4000" dirty="0"/>
              <a:t> analyses</a:t>
            </a:r>
          </a:p>
        </p:txBody>
      </p:sp>
      <p:sp>
        <p:nvSpPr>
          <p:cNvPr id="5" name="Text Box 2"/>
          <p:cNvSpPr txBox="1">
            <a:spLocks noChangeArrowheads="1"/>
          </p:cNvSpPr>
          <p:nvPr/>
        </p:nvSpPr>
        <p:spPr bwMode="auto">
          <a:xfrm>
            <a:off x="1799550" y="1744663"/>
            <a:ext cx="12961700" cy="1440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000"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indent="0" eaLnBrk="1">
              <a:lnSpc>
                <a:spcPct val="100000"/>
              </a:lnSpc>
              <a:spcBef>
                <a:spcPts val="0"/>
              </a:spcBef>
              <a:spcAft>
                <a:spcPts val="0"/>
              </a:spcAft>
              <a:buSzPct val="45000"/>
            </a:pPr>
            <a:r>
              <a:rPr lang="fr-BE" altLang="fr-FR" sz="2800" b="1" dirty="0" smtClean="0">
                <a:solidFill>
                  <a:srgbClr val="000000"/>
                </a:solidFill>
                <a:ea typeface="Microsoft YaHei" charset="-122"/>
              </a:rPr>
              <a:t>(b)	 Quels </a:t>
            </a:r>
            <a:r>
              <a:rPr lang="fr-BE" altLang="fr-FR" sz="2800" b="1" dirty="0">
                <a:solidFill>
                  <a:srgbClr val="000000"/>
                </a:solidFill>
                <a:ea typeface="Microsoft YaHei" charset="-122"/>
              </a:rPr>
              <a:t>sont les lieux de développement de la compétence </a:t>
            </a:r>
            <a:r>
              <a:rPr lang="fr-BE" altLang="fr-FR" sz="2800" b="1" dirty="0" smtClean="0">
                <a:solidFill>
                  <a:srgbClr val="000000"/>
                </a:solidFill>
                <a:ea typeface="Microsoft YaHei" charset="-122"/>
              </a:rPr>
              <a:t>?</a:t>
            </a:r>
          </a:p>
          <a:p>
            <a:pPr>
              <a:lnSpc>
                <a:spcPct val="100000"/>
              </a:lnSpc>
              <a:spcBef>
                <a:spcPts val="0"/>
              </a:spcBef>
              <a:spcAft>
                <a:spcPts val="0"/>
              </a:spcAft>
            </a:pPr>
            <a:r>
              <a:rPr lang="fr-BE" sz="2800" b="1" dirty="0" smtClean="0"/>
              <a:t>		 Quels </a:t>
            </a:r>
            <a:r>
              <a:rPr lang="fr-BE" sz="2800" b="1" dirty="0"/>
              <a:t>mécanismes sous-jacents sont à l’œuvre ?</a:t>
            </a:r>
          </a:p>
          <a:p>
            <a:pPr>
              <a:lnSpc>
                <a:spcPct val="100000"/>
              </a:lnSpc>
              <a:spcBef>
                <a:spcPts val="0"/>
              </a:spcBef>
              <a:spcAft>
                <a:spcPts val="0"/>
              </a:spcAft>
            </a:pPr>
            <a:r>
              <a:rPr lang="fr-BE" sz="2800" b="1" dirty="0" smtClean="0"/>
              <a:t>	 	 Une </a:t>
            </a:r>
            <a:r>
              <a:rPr lang="fr-BE" sz="2800" b="1" dirty="0"/>
              <a:t>enquête de sensibilité auprès des étudiants</a:t>
            </a:r>
          </a:p>
          <a:p>
            <a:pPr marL="0" lvl="1" indent="0" eaLnBrk="1">
              <a:lnSpc>
                <a:spcPct val="100000"/>
              </a:lnSpc>
              <a:spcBef>
                <a:spcPts val="0"/>
              </a:spcBef>
              <a:spcAft>
                <a:spcPts val="0"/>
              </a:spcAft>
              <a:buSzPct val="45000"/>
            </a:pPr>
            <a:r>
              <a:rPr lang="fr-BE" altLang="fr-FR" sz="2800" b="1" dirty="0" smtClean="0">
                <a:solidFill>
                  <a:srgbClr val="000000"/>
                </a:solidFill>
                <a:ea typeface="Microsoft YaHei" charset="-122"/>
              </a:rPr>
              <a:t> </a:t>
            </a:r>
          </a:p>
        </p:txBody>
      </p:sp>
      <p:sp>
        <p:nvSpPr>
          <p:cNvPr id="4"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2" name="Rectangle 1"/>
          <p:cNvSpPr/>
          <p:nvPr/>
        </p:nvSpPr>
        <p:spPr>
          <a:xfrm>
            <a:off x="1800226" y="3759339"/>
            <a:ext cx="12241887" cy="378565"/>
          </a:xfrm>
          <a:prstGeom prst="rect">
            <a:avLst/>
          </a:prstGeom>
        </p:spPr>
        <p:txBody>
          <a:bodyPr wrap="square" lIns="144000">
            <a:spAutoFit/>
          </a:bodyPr>
          <a:lstStyle/>
          <a:p>
            <a:r>
              <a:rPr lang="fr-BE" sz="2000" b="1" i="1" dirty="0">
                <a:solidFill>
                  <a:srgbClr val="0070C0"/>
                </a:solidFill>
              </a:rPr>
              <a:t> </a:t>
            </a:r>
            <a:r>
              <a:rPr lang="fr-BE" sz="2000" b="1" i="1" dirty="0" smtClean="0">
                <a:solidFill>
                  <a:srgbClr val="0070C0"/>
                </a:solidFill>
              </a:rPr>
              <a:t>«D’après </a:t>
            </a:r>
            <a:r>
              <a:rPr lang="fr-BE" sz="2000" b="1" i="1" dirty="0">
                <a:solidFill>
                  <a:srgbClr val="0070C0"/>
                </a:solidFill>
              </a:rPr>
              <a:t>vous, quelles devraient être les trois principales qualités d’un architecte ?»</a:t>
            </a:r>
          </a:p>
        </p:txBody>
      </p:sp>
      <p:graphicFrame>
        <p:nvGraphicFramePr>
          <p:cNvPr id="8" name="Objet 7"/>
          <p:cNvGraphicFramePr>
            <a:graphicFrameLocks noChangeAspect="1"/>
          </p:cNvGraphicFramePr>
          <p:nvPr>
            <p:extLst>
              <p:ext uri="{D42A27DB-BD31-4B8C-83A1-F6EECF244321}">
                <p14:modId xmlns:p14="http://schemas.microsoft.com/office/powerpoint/2010/main" val="3405708623"/>
              </p:ext>
            </p:extLst>
          </p:nvPr>
        </p:nvGraphicFramePr>
        <p:xfrm>
          <a:off x="1801813" y="4679949"/>
          <a:ext cx="5400000" cy="3603964"/>
        </p:xfrm>
        <a:graphic>
          <a:graphicData uri="http://schemas.openxmlformats.org/presentationml/2006/ole">
            <mc:AlternateContent xmlns:mc="http://schemas.openxmlformats.org/markup-compatibility/2006">
              <mc:Choice xmlns:v="urn:schemas-microsoft-com:vml" Requires="v">
                <p:oleObj spid="_x0000_s22593" name="Feuille de calcul" r:id="rId4" imgW="4324318" imgH="2886036" progId="Excel.Sheet.12">
                  <p:link updateAutomatic="1"/>
                </p:oleObj>
              </mc:Choice>
              <mc:Fallback>
                <p:oleObj name="Feuille de calcul" r:id="rId4" imgW="4324318" imgH="2886036" progId="Excel.Sheet.12">
                  <p:link updateAutomatic="1"/>
                  <p:pic>
                    <p:nvPicPr>
                      <p:cNvPr id="0" name="Obje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813" y="4679949"/>
                        <a:ext cx="5400000" cy="360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t 9"/>
          <p:cNvGraphicFramePr>
            <a:graphicFrameLocks noChangeAspect="1"/>
          </p:cNvGraphicFramePr>
          <p:nvPr>
            <p:extLst>
              <p:ext uri="{D42A27DB-BD31-4B8C-83A1-F6EECF244321}">
                <p14:modId xmlns:p14="http://schemas.microsoft.com/office/powerpoint/2010/main" val="198546649"/>
              </p:ext>
            </p:extLst>
          </p:nvPr>
        </p:nvGraphicFramePr>
        <p:xfrm>
          <a:off x="7559999" y="4680000"/>
          <a:ext cx="5400000" cy="2605153"/>
        </p:xfrm>
        <a:graphic>
          <a:graphicData uri="http://schemas.openxmlformats.org/presentationml/2006/ole">
            <mc:AlternateContent xmlns:mc="http://schemas.openxmlformats.org/markup-compatibility/2006">
              <mc:Choice xmlns:v="urn:schemas-microsoft-com:vml" Requires="v">
                <p:oleObj spid="_x0000_s22594" name="Feuille de calcul" r:id="rId6" imgW="4067153" imgH="1962137" progId="Excel.Sheet.12">
                  <p:link updateAutomatic="1"/>
                </p:oleObj>
              </mc:Choice>
              <mc:Fallback>
                <p:oleObj name="Feuille de calcul" r:id="rId6" imgW="4067153" imgH="1962137" progId="Excel.Sheet.12">
                  <p:link updateAutomatic="1"/>
                  <p:pic>
                    <p:nvPicPr>
                      <p:cNvPr id="0" name=""/>
                      <p:cNvPicPr/>
                      <p:nvPr/>
                    </p:nvPicPr>
                    <p:blipFill>
                      <a:blip r:embed="rId7"/>
                      <a:stretch>
                        <a:fillRect/>
                      </a:stretch>
                    </p:blipFill>
                    <p:spPr>
                      <a:xfrm>
                        <a:off x="7559999" y="4680000"/>
                        <a:ext cx="5400000" cy="2605153"/>
                      </a:xfrm>
                      <a:prstGeom prst="rect">
                        <a:avLst/>
                      </a:prstGeom>
                      <a:ln w="12700">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17272238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1800226" y="360000"/>
            <a:ext cx="14400213"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Etat de la recherche - Recueil de données et 1</a:t>
            </a:r>
            <a:r>
              <a:rPr lang="fr-BE" altLang="fr-FR" sz="4000" baseline="30000" dirty="0"/>
              <a:t>e</a:t>
            </a:r>
            <a:r>
              <a:rPr lang="fr-BE" altLang="fr-FR" sz="4000" dirty="0"/>
              <a:t> analyses</a:t>
            </a:r>
          </a:p>
        </p:txBody>
      </p:sp>
      <p:sp>
        <p:nvSpPr>
          <p:cNvPr id="5" name="Text Box 2"/>
          <p:cNvSpPr txBox="1">
            <a:spLocks noChangeArrowheads="1"/>
          </p:cNvSpPr>
          <p:nvPr/>
        </p:nvSpPr>
        <p:spPr bwMode="auto">
          <a:xfrm>
            <a:off x="1799550" y="1744663"/>
            <a:ext cx="12961700" cy="1440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000"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indent="0" eaLnBrk="1">
              <a:lnSpc>
                <a:spcPct val="100000"/>
              </a:lnSpc>
              <a:spcBef>
                <a:spcPts val="0"/>
              </a:spcBef>
              <a:spcAft>
                <a:spcPts val="0"/>
              </a:spcAft>
              <a:buSzPct val="45000"/>
            </a:pPr>
            <a:r>
              <a:rPr lang="fr-BE" altLang="fr-FR" sz="2800" b="1" dirty="0" smtClean="0">
                <a:solidFill>
                  <a:srgbClr val="000000"/>
                </a:solidFill>
                <a:ea typeface="Microsoft YaHei" charset="-122"/>
              </a:rPr>
              <a:t>(b)	 Quels </a:t>
            </a:r>
            <a:r>
              <a:rPr lang="fr-BE" altLang="fr-FR" sz="2800" b="1" dirty="0">
                <a:solidFill>
                  <a:srgbClr val="000000"/>
                </a:solidFill>
                <a:ea typeface="Microsoft YaHei" charset="-122"/>
              </a:rPr>
              <a:t>sont les lieux de développement de la compétence </a:t>
            </a:r>
            <a:r>
              <a:rPr lang="fr-BE" altLang="fr-FR" sz="2800" b="1" dirty="0" smtClean="0">
                <a:solidFill>
                  <a:srgbClr val="000000"/>
                </a:solidFill>
                <a:ea typeface="Microsoft YaHei" charset="-122"/>
              </a:rPr>
              <a:t>?</a:t>
            </a:r>
          </a:p>
          <a:p>
            <a:pPr>
              <a:lnSpc>
                <a:spcPct val="100000"/>
              </a:lnSpc>
              <a:spcBef>
                <a:spcPts val="0"/>
              </a:spcBef>
              <a:spcAft>
                <a:spcPts val="0"/>
              </a:spcAft>
            </a:pPr>
            <a:r>
              <a:rPr lang="fr-BE" sz="2800" b="1" dirty="0" smtClean="0"/>
              <a:t>		 Quels </a:t>
            </a:r>
            <a:r>
              <a:rPr lang="fr-BE" sz="2800" b="1" dirty="0"/>
              <a:t>mécanismes sous-jacents sont à l’œuvre ?</a:t>
            </a:r>
          </a:p>
          <a:p>
            <a:pPr>
              <a:lnSpc>
                <a:spcPct val="100000"/>
              </a:lnSpc>
              <a:spcBef>
                <a:spcPts val="0"/>
              </a:spcBef>
              <a:spcAft>
                <a:spcPts val="0"/>
              </a:spcAft>
            </a:pPr>
            <a:r>
              <a:rPr lang="fr-BE" sz="2800" b="1" dirty="0" smtClean="0"/>
              <a:t>	 	 Une </a:t>
            </a:r>
            <a:r>
              <a:rPr lang="fr-BE" sz="2800" b="1" dirty="0"/>
              <a:t>enquête de sensibilité auprès des étudiants</a:t>
            </a:r>
          </a:p>
          <a:p>
            <a:pPr marL="0" lvl="1" indent="0" eaLnBrk="1">
              <a:lnSpc>
                <a:spcPct val="100000"/>
              </a:lnSpc>
              <a:spcBef>
                <a:spcPts val="0"/>
              </a:spcBef>
              <a:spcAft>
                <a:spcPts val="0"/>
              </a:spcAft>
              <a:buSzPct val="45000"/>
            </a:pPr>
            <a:r>
              <a:rPr lang="fr-BE" altLang="fr-FR" sz="2800" b="1" dirty="0" smtClean="0">
                <a:solidFill>
                  <a:srgbClr val="000000"/>
                </a:solidFill>
                <a:ea typeface="Microsoft YaHei" charset="-122"/>
              </a:rPr>
              <a:t> </a:t>
            </a:r>
          </a:p>
        </p:txBody>
      </p:sp>
      <p:sp>
        <p:nvSpPr>
          <p:cNvPr id="4"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2" name="Rectangle 1"/>
          <p:cNvSpPr/>
          <p:nvPr/>
        </p:nvSpPr>
        <p:spPr>
          <a:xfrm>
            <a:off x="1800226" y="3759339"/>
            <a:ext cx="12241887" cy="378565"/>
          </a:xfrm>
          <a:prstGeom prst="rect">
            <a:avLst/>
          </a:prstGeom>
        </p:spPr>
        <p:txBody>
          <a:bodyPr wrap="square" lIns="144000">
            <a:spAutoFit/>
          </a:bodyPr>
          <a:lstStyle/>
          <a:p>
            <a:r>
              <a:rPr lang="fr-BE" sz="2000" b="1" i="1" dirty="0">
                <a:solidFill>
                  <a:srgbClr val="0070C0"/>
                </a:solidFill>
              </a:rPr>
              <a:t> </a:t>
            </a:r>
            <a:r>
              <a:rPr lang="fr-BE" sz="2000" b="1" i="1" dirty="0" smtClean="0">
                <a:solidFill>
                  <a:srgbClr val="0070C0"/>
                </a:solidFill>
              </a:rPr>
              <a:t>«Dans </a:t>
            </a:r>
            <a:r>
              <a:rPr lang="fr-BE" sz="2000" b="1" i="1" dirty="0">
                <a:solidFill>
                  <a:srgbClr val="0070C0"/>
                </a:solidFill>
              </a:rPr>
              <a:t>cette pratique de l’architecture, que pensez-vous devoir faire concrètement au </a:t>
            </a:r>
            <a:r>
              <a:rPr lang="fr-BE" sz="2000" b="1" i="1" dirty="0" smtClean="0">
                <a:solidFill>
                  <a:srgbClr val="0070C0"/>
                </a:solidFill>
              </a:rPr>
              <a:t>quotidien? </a:t>
            </a:r>
            <a:r>
              <a:rPr lang="fr-BE" sz="2000" b="1" i="1" dirty="0">
                <a:solidFill>
                  <a:srgbClr val="0070C0"/>
                </a:solidFill>
              </a:rPr>
              <a:t>»</a:t>
            </a:r>
          </a:p>
        </p:txBody>
      </p:sp>
      <p:graphicFrame>
        <p:nvGraphicFramePr>
          <p:cNvPr id="7" name="Objet 6"/>
          <p:cNvGraphicFramePr>
            <a:graphicFrameLocks noChangeAspect="1"/>
          </p:cNvGraphicFramePr>
          <p:nvPr>
            <p:extLst>
              <p:ext uri="{D42A27DB-BD31-4B8C-83A1-F6EECF244321}">
                <p14:modId xmlns:p14="http://schemas.microsoft.com/office/powerpoint/2010/main" val="377455380"/>
              </p:ext>
            </p:extLst>
          </p:nvPr>
        </p:nvGraphicFramePr>
        <p:xfrm>
          <a:off x="1799999" y="4680000"/>
          <a:ext cx="5400000" cy="3603301"/>
        </p:xfrm>
        <a:graphic>
          <a:graphicData uri="http://schemas.openxmlformats.org/presentationml/2006/ole">
            <mc:AlternateContent xmlns:mc="http://schemas.openxmlformats.org/markup-compatibility/2006">
              <mc:Choice xmlns:v="urn:schemas-microsoft-com:vml" Requires="v">
                <p:oleObj spid="_x0000_s24618" name="Feuille de calcul" r:id="rId4" imgW="4328243" imgH="2888024" progId="Excel.Sheet.12">
                  <p:link updateAutomatic="1"/>
                </p:oleObj>
              </mc:Choice>
              <mc:Fallback>
                <p:oleObj name="Feuille de calcul" r:id="rId4" imgW="4328243" imgH="2888024" progId="Excel.Sheet.12">
                  <p:link updateAutomatic="1"/>
                  <p:pic>
                    <p:nvPicPr>
                      <p:cNvPr id="0" name=""/>
                      <p:cNvPicPr/>
                      <p:nvPr/>
                    </p:nvPicPr>
                    <p:blipFill>
                      <a:blip r:embed="rId5"/>
                      <a:stretch>
                        <a:fillRect/>
                      </a:stretch>
                    </p:blipFill>
                    <p:spPr>
                      <a:xfrm>
                        <a:off x="1799999" y="4680000"/>
                        <a:ext cx="5400000" cy="3603301"/>
                      </a:xfrm>
                      <a:prstGeom prst="rect">
                        <a:avLst/>
                      </a:prstGeom>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1460539748"/>
              </p:ext>
            </p:extLst>
          </p:nvPr>
        </p:nvGraphicFramePr>
        <p:xfrm>
          <a:off x="7559999" y="4679999"/>
          <a:ext cx="5400000" cy="3553630"/>
        </p:xfrm>
        <a:graphic>
          <a:graphicData uri="http://schemas.openxmlformats.org/presentationml/2006/ole">
            <mc:AlternateContent xmlns:mc="http://schemas.openxmlformats.org/markup-compatibility/2006">
              <mc:Choice xmlns:v="urn:schemas-microsoft-com:vml" Requires="v">
                <p:oleObj spid="_x0000_s24619" name="Feuille de calcul" r:id="rId6" imgW="4067153" imgH="2676551" progId="Excel.Sheet.12">
                  <p:link updateAutomatic="1"/>
                </p:oleObj>
              </mc:Choice>
              <mc:Fallback>
                <p:oleObj name="Feuille de calcul" r:id="rId6" imgW="4067153" imgH="2676551" progId="Excel.Sheet.12">
                  <p:link updateAutomatic="1"/>
                  <p:pic>
                    <p:nvPicPr>
                      <p:cNvPr id="0" name=""/>
                      <p:cNvPicPr/>
                      <p:nvPr/>
                    </p:nvPicPr>
                    <p:blipFill>
                      <a:blip r:embed="rId7"/>
                      <a:stretch>
                        <a:fillRect/>
                      </a:stretch>
                    </p:blipFill>
                    <p:spPr>
                      <a:xfrm>
                        <a:off x="7559999" y="4679999"/>
                        <a:ext cx="5400000" cy="3553630"/>
                      </a:xfrm>
                      <a:prstGeom prst="rect">
                        <a:avLst/>
                      </a:prstGeom>
                      <a:ln w="12700">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8426868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1800226" y="360000"/>
            <a:ext cx="14400213"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Etat de la recherche - </a:t>
            </a:r>
            <a:r>
              <a:rPr lang="fr-BE" altLang="fr-FR" sz="4000" dirty="0" smtClean="0"/>
              <a:t>Perspectives</a:t>
            </a:r>
            <a:endParaRPr lang="fr-BE" altLang="fr-FR" sz="4000" dirty="0"/>
          </a:p>
        </p:txBody>
      </p:sp>
      <p:sp>
        <p:nvSpPr>
          <p:cNvPr id="4"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10" name="Text Box 2"/>
          <p:cNvSpPr txBox="1">
            <a:spLocks noChangeArrowheads="1"/>
          </p:cNvSpPr>
          <p:nvPr/>
        </p:nvSpPr>
        <p:spPr bwMode="auto">
          <a:xfrm>
            <a:off x="1798875" y="2160001"/>
            <a:ext cx="12961700" cy="7139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51" tIns="44976" rIns="89951" bIns="44976"/>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1pPr>
            <a:lvl2pPr marL="15113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2pPr>
            <a:lvl3pPr marL="17272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9pPr>
          </a:lstStyle>
          <a:p>
            <a:pPr marL="0" lvl="1" indent="-342837" defTabSz="449023">
              <a:lnSpc>
                <a:spcPct val="200000"/>
              </a:lnSpc>
              <a:buSzPct val="45000"/>
              <a:buFont typeface="Wingdings" panose="05000000000000000000" pitchFamily="2" charset="2"/>
              <a:buChar char="q"/>
              <a:defRPr/>
            </a:pPr>
            <a:r>
              <a:rPr lang="fr-BE" altLang="fr-FR" sz="2500" dirty="0" smtClean="0">
                <a:solidFill>
                  <a:schemeClr val="tx1"/>
                </a:solidFill>
              </a:rPr>
              <a:t>Du point de vue de la recherche</a:t>
            </a:r>
            <a:endParaRPr lang="fr-BE" altLang="fr-FR" sz="2500" dirty="0">
              <a:solidFill>
                <a:schemeClr val="tx1"/>
              </a:solidFill>
            </a:endParaRPr>
          </a:p>
          <a:p>
            <a:pPr marL="1003363" lvl="5" indent="-342900" defTabSz="449023">
              <a:lnSpc>
                <a:spcPct val="200000"/>
              </a:lnSpc>
              <a:buSzPct val="45000"/>
              <a:buFont typeface="Wingdings" panose="05000000000000000000" pitchFamily="2" charset="2"/>
              <a:buChar char="Ø"/>
              <a:defRPr/>
            </a:pPr>
            <a:r>
              <a:rPr lang="fr-BE" altLang="fr-FR" sz="2500" dirty="0" smtClean="0">
                <a:solidFill>
                  <a:schemeClr val="tx1"/>
                </a:solidFill>
              </a:rPr>
              <a:t>Attention particulières aux « articulations » des dispositifs pédagogiques</a:t>
            </a:r>
          </a:p>
          <a:p>
            <a:pPr marL="1003363" lvl="5" indent="-342900" defTabSz="449023">
              <a:lnSpc>
                <a:spcPct val="200000"/>
              </a:lnSpc>
              <a:buSzPct val="45000"/>
              <a:buFont typeface="Wingdings" panose="05000000000000000000" pitchFamily="2" charset="2"/>
              <a:buChar char="Ø"/>
              <a:defRPr/>
            </a:pPr>
            <a:r>
              <a:rPr lang="fr-BE" altLang="fr-FR" sz="2500" dirty="0" smtClean="0">
                <a:solidFill>
                  <a:schemeClr val="tx1"/>
                </a:solidFill>
              </a:rPr>
              <a:t>Les liens </a:t>
            </a:r>
            <a:r>
              <a:rPr lang="fr-BE" altLang="fr-FR" sz="2500" dirty="0" err="1" smtClean="0">
                <a:solidFill>
                  <a:schemeClr val="tx1"/>
                </a:solidFill>
              </a:rPr>
              <a:t>font-ils</a:t>
            </a:r>
            <a:r>
              <a:rPr lang="fr-BE" altLang="fr-FR" sz="2500" dirty="0" smtClean="0">
                <a:solidFill>
                  <a:schemeClr val="tx1"/>
                </a:solidFill>
              </a:rPr>
              <a:t> sens aux yeux des étudiants?</a:t>
            </a:r>
          </a:p>
          <a:p>
            <a:pPr marL="1003363" lvl="5" indent="-342900" defTabSz="449023">
              <a:lnSpc>
                <a:spcPct val="200000"/>
              </a:lnSpc>
              <a:buSzPct val="45000"/>
              <a:buFont typeface="Wingdings" panose="05000000000000000000" pitchFamily="2" charset="2"/>
              <a:buChar char="Ø"/>
              <a:defRPr/>
            </a:pPr>
            <a:r>
              <a:rPr lang="fr-BE" altLang="fr-FR" sz="2500" dirty="0" smtClean="0">
                <a:solidFill>
                  <a:schemeClr val="tx1"/>
                </a:solidFill>
              </a:rPr>
              <a:t>Sont-ils explicites, démontrés, exigés, enseignés, évalués?</a:t>
            </a:r>
            <a:endParaRPr lang="fr-BE" altLang="fr-FR" sz="2500" dirty="0">
              <a:solidFill>
                <a:schemeClr val="tx1"/>
              </a:solidFill>
            </a:endParaRPr>
          </a:p>
          <a:p>
            <a:pPr marL="0" lvl="1" indent="-342837" defTabSz="449023">
              <a:lnSpc>
                <a:spcPct val="200000"/>
              </a:lnSpc>
              <a:buSzPct val="45000"/>
              <a:buFont typeface="Wingdings" panose="05000000000000000000" pitchFamily="2" charset="2"/>
              <a:buChar char="q"/>
              <a:defRPr/>
            </a:pPr>
            <a:r>
              <a:rPr lang="fr-BE" altLang="fr-FR" sz="2500" dirty="0" smtClean="0">
                <a:solidFill>
                  <a:schemeClr val="tx1"/>
                </a:solidFill>
              </a:rPr>
              <a:t>Du point de vue de l’enseignement</a:t>
            </a:r>
            <a:endParaRPr lang="fr-BE" altLang="fr-FR" sz="2500" dirty="0">
              <a:solidFill>
                <a:schemeClr val="tx1"/>
              </a:solidFill>
            </a:endParaRPr>
          </a:p>
          <a:p>
            <a:pPr marL="1074738" lvl="1" indent="-341313" defTabSz="449023">
              <a:lnSpc>
                <a:spcPct val="200000"/>
              </a:lnSpc>
              <a:buSzPct val="45000"/>
              <a:buFont typeface="Wingdings" panose="05000000000000000000" pitchFamily="2" charset="2"/>
              <a:buChar char="Ø"/>
              <a:defRPr/>
            </a:pPr>
            <a:r>
              <a:rPr lang="fr-BE" altLang="fr-FR" sz="2500" dirty="0" smtClean="0">
                <a:solidFill>
                  <a:schemeClr val="tx1"/>
                </a:solidFill>
              </a:rPr>
              <a:t>Travail sur la constructions des identités professionnelles</a:t>
            </a:r>
          </a:p>
          <a:p>
            <a:pPr marL="1074738" lvl="1" indent="-341313" defTabSz="449023">
              <a:lnSpc>
                <a:spcPct val="200000"/>
              </a:lnSpc>
              <a:buSzPct val="45000"/>
              <a:buFont typeface="Wingdings" panose="05000000000000000000" pitchFamily="2" charset="2"/>
              <a:buChar char="Ø"/>
              <a:defRPr/>
            </a:pPr>
            <a:r>
              <a:rPr lang="fr-BE" altLang="fr-FR" sz="2500" dirty="0" smtClean="0">
                <a:solidFill>
                  <a:schemeClr val="tx1"/>
                </a:solidFill>
              </a:rPr>
              <a:t>Améliorer les dispositifs si les réponses à la recherche révèle des manquements</a:t>
            </a:r>
            <a:endParaRPr lang="fr-BE" altLang="fr-FR" sz="2500" dirty="0">
              <a:solidFill>
                <a:schemeClr val="tx1"/>
              </a:solidFill>
            </a:endParaRPr>
          </a:p>
          <a:p>
            <a:pPr marL="0" lvl="1" indent="0" defTabSz="449023">
              <a:lnSpc>
                <a:spcPct val="200000"/>
              </a:lnSpc>
              <a:buSzPct val="45000"/>
              <a:defRPr/>
            </a:pPr>
            <a:endParaRPr lang="fr-BE" altLang="fr-FR" sz="2500" dirty="0">
              <a:solidFill>
                <a:schemeClr val="tx1"/>
              </a:solidFill>
            </a:endParaRPr>
          </a:p>
        </p:txBody>
      </p:sp>
    </p:spTree>
    <p:extLst>
      <p:ext uri="{BB962C8B-B14F-4D97-AF65-F5344CB8AC3E}">
        <p14:creationId xmlns:p14="http://schemas.microsoft.com/office/powerpoint/2010/main" val="4265672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à coins arrondis 99"/>
          <p:cNvSpPr/>
          <p:nvPr/>
        </p:nvSpPr>
        <p:spPr>
          <a:xfrm>
            <a:off x="3238500" y="7324725"/>
            <a:ext cx="2700345" cy="1440000"/>
          </a:xfrm>
          <a:prstGeom prst="roundRect">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a:t>RECHERCHE</a:t>
            </a:r>
          </a:p>
        </p:txBody>
      </p:sp>
      <p:sp>
        <p:nvSpPr>
          <p:cNvPr id="101" name="Rectangle à coins arrondis 100"/>
          <p:cNvSpPr/>
          <p:nvPr/>
        </p:nvSpPr>
        <p:spPr>
          <a:xfrm>
            <a:off x="9180513" y="7324725"/>
            <a:ext cx="2700345" cy="1440000"/>
          </a:xfrm>
          <a:prstGeom prst="roundRect">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a:t>SERVICES</a:t>
            </a:r>
          </a:p>
        </p:txBody>
      </p:sp>
      <p:sp>
        <p:nvSpPr>
          <p:cNvPr id="102" name="Rectangle à coins arrondis 101"/>
          <p:cNvSpPr/>
          <p:nvPr/>
        </p:nvSpPr>
        <p:spPr>
          <a:xfrm>
            <a:off x="6173840" y="3725000"/>
            <a:ext cx="2700345" cy="1440000"/>
          </a:xfrm>
          <a:prstGeom prst="roundRect">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smtClean="0"/>
              <a:t>ENSEIGNEMENT</a:t>
            </a:r>
            <a:endParaRPr lang="fr-BE" sz="2400" b="1" dirty="0"/>
          </a:p>
        </p:txBody>
      </p:sp>
      <p:grpSp>
        <p:nvGrpSpPr>
          <p:cNvPr id="17" name="Groupe 16"/>
          <p:cNvGrpSpPr/>
          <p:nvPr/>
        </p:nvGrpSpPr>
        <p:grpSpPr>
          <a:xfrm>
            <a:off x="4761505" y="4977685"/>
            <a:ext cx="4689404" cy="3168371"/>
            <a:chOff x="4761505" y="4977685"/>
            <a:chExt cx="4689404" cy="3168371"/>
          </a:xfrm>
        </p:grpSpPr>
        <p:sp>
          <p:nvSpPr>
            <p:cNvPr id="103" name="Double flèche horizontale 102"/>
            <p:cNvSpPr/>
            <p:nvPr/>
          </p:nvSpPr>
          <p:spPr>
            <a:xfrm rot="2700000">
              <a:off x="7906050" y="5982475"/>
              <a:ext cx="2549649" cy="540069"/>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sp>
          <p:nvSpPr>
            <p:cNvPr id="104" name="Double flèche horizontale 103"/>
            <p:cNvSpPr/>
            <p:nvPr/>
          </p:nvSpPr>
          <p:spPr>
            <a:xfrm rot="18900000" flipV="1">
              <a:off x="4761505" y="5966436"/>
              <a:ext cx="2503622" cy="540069"/>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sp>
          <p:nvSpPr>
            <p:cNvPr id="105" name="Double flèche horizontale 104"/>
            <p:cNvSpPr/>
            <p:nvPr/>
          </p:nvSpPr>
          <p:spPr>
            <a:xfrm flipV="1">
              <a:off x="6391720" y="7605987"/>
              <a:ext cx="2335910" cy="540069"/>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grpSp>
      <p:sp>
        <p:nvSpPr>
          <p:cNvPr id="107" name="Ellipse 106"/>
          <p:cNvSpPr/>
          <p:nvPr/>
        </p:nvSpPr>
        <p:spPr>
          <a:xfrm>
            <a:off x="6851305" y="5871307"/>
            <a:ext cx="1440000" cy="144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sz="1400" b="1" dirty="0" smtClean="0">
                <a:solidFill>
                  <a:schemeClr val="bg1"/>
                </a:solidFill>
              </a:rPr>
              <a:t>ETUDIANT</a:t>
            </a:r>
            <a:endParaRPr lang="fr-BE" b="1" dirty="0">
              <a:solidFill>
                <a:schemeClr val="bg1"/>
              </a:solidFill>
            </a:endParaRPr>
          </a:p>
        </p:txBody>
      </p:sp>
      <p:grpSp>
        <p:nvGrpSpPr>
          <p:cNvPr id="19" name="Groupe 18"/>
          <p:cNvGrpSpPr/>
          <p:nvPr/>
        </p:nvGrpSpPr>
        <p:grpSpPr>
          <a:xfrm>
            <a:off x="3528100" y="2105025"/>
            <a:ext cx="11413141" cy="9972000"/>
            <a:chOff x="3528100" y="2105025"/>
            <a:chExt cx="11413141" cy="9972000"/>
          </a:xfrm>
        </p:grpSpPr>
        <p:sp>
          <p:nvSpPr>
            <p:cNvPr id="94" name="Flèche en arc 93"/>
            <p:cNvSpPr>
              <a:spLocks noChangeAspect="1"/>
            </p:cNvSpPr>
            <p:nvPr/>
          </p:nvSpPr>
          <p:spPr>
            <a:xfrm>
              <a:off x="3528100" y="2105025"/>
              <a:ext cx="9972000" cy="9972000"/>
            </a:xfrm>
            <a:prstGeom prst="circularArrow">
              <a:avLst>
                <a:gd name="adj1" fmla="val 1823"/>
                <a:gd name="adj2" fmla="val 450411"/>
                <a:gd name="adj3" fmla="val 21218023"/>
                <a:gd name="adj4" fmla="val 16201091"/>
                <a:gd name="adj5" fmla="val 2196"/>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sp>
          <p:nvSpPr>
            <p:cNvPr id="109" name="ZoneTexte 108"/>
            <p:cNvSpPr txBox="1"/>
            <p:nvPr/>
          </p:nvSpPr>
          <p:spPr>
            <a:xfrm>
              <a:off x="11880850" y="3189541"/>
              <a:ext cx="3060391" cy="349968"/>
            </a:xfrm>
            <a:prstGeom prst="rect">
              <a:avLst/>
            </a:prstGeom>
            <a:noFill/>
          </p:spPr>
          <p:txBody>
            <a:bodyPr wrap="square" rtlCol="0">
              <a:spAutoFit/>
            </a:bodyPr>
            <a:lstStyle>
              <a:defPPr>
                <a:defRPr lang="en-GB"/>
              </a:defPPr>
              <a:lvl1pPr algn="r">
                <a:defRPr b="1">
                  <a:solidFill>
                    <a:srgbClr val="8EB610"/>
                  </a:solidFill>
                </a:defRPr>
              </a:lvl1pPr>
            </a:lstStyle>
            <a:p>
              <a:pPr algn="l"/>
              <a:r>
                <a:rPr lang="fr-BE" dirty="0"/>
                <a:t>Pour espérer impacter</a:t>
              </a:r>
            </a:p>
          </p:txBody>
        </p:sp>
      </p:grpSp>
      <p:grpSp>
        <p:nvGrpSpPr>
          <p:cNvPr id="23" name="Groupe 22"/>
          <p:cNvGrpSpPr/>
          <p:nvPr/>
        </p:nvGrpSpPr>
        <p:grpSpPr>
          <a:xfrm>
            <a:off x="2626421" y="9103634"/>
            <a:ext cx="10874013" cy="900116"/>
            <a:chOff x="2626422" y="9103634"/>
            <a:chExt cx="10971096" cy="900116"/>
          </a:xfrm>
        </p:grpSpPr>
        <p:sp>
          <p:nvSpPr>
            <p:cNvPr id="96" name="Flèche à angle droit 95"/>
            <p:cNvSpPr/>
            <p:nvPr/>
          </p:nvSpPr>
          <p:spPr>
            <a:xfrm>
              <a:off x="7657953" y="9103635"/>
              <a:ext cx="5939565" cy="900115"/>
            </a:xfrm>
            <a:prstGeom prst="bentUpArrow">
              <a:avLst>
                <a:gd name="adj1" fmla="val 19723"/>
                <a:gd name="adj2" fmla="val 25000"/>
                <a:gd name="adj3" fmla="val 25000"/>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sp>
          <p:nvSpPr>
            <p:cNvPr id="98" name="Flèche à angle droit 97"/>
            <p:cNvSpPr/>
            <p:nvPr/>
          </p:nvSpPr>
          <p:spPr>
            <a:xfrm flipH="1">
              <a:off x="2626422" y="9103634"/>
              <a:ext cx="5939565" cy="900115"/>
            </a:xfrm>
            <a:prstGeom prst="bentUpArrow">
              <a:avLst>
                <a:gd name="adj1" fmla="val 19723"/>
                <a:gd name="adj2" fmla="val 25000"/>
                <a:gd name="adj3" fmla="val 25000"/>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sp>
          <p:nvSpPr>
            <p:cNvPr id="110" name="ZoneTexte 109"/>
            <p:cNvSpPr txBox="1"/>
            <p:nvPr/>
          </p:nvSpPr>
          <p:spPr>
            <a:xfrm>
              <a:off x="5002768" y="9249890"/>
              <a:ext cx="5310367" cy="607602"/>
            </a:xfrm>
            <a:prstGeom prst="rect">
              <a:avLst/>
            </a:prstGeom>
            <a:noFill/>
          </p:spPr>
          <p:txBody>
            <a:bodyPr wrap="square" rtlCol="0">
              <a:spAutoFit/>
            </a:bodyPr>
            <a:lstStyle>
              <a:defPPr>
                <a:defRPr lang="en-GB"/>
              </a:defPPr>
              <a:lvl1pPr algn="r">
                <a:defRPr b="1">
                  <a:solidFill>
                    <a:srgbClr val="8EB610"/>
                  </a:solidFill>
                </a:defRPr>
              </a:lvl1pPr>
            </a:lstStyle>
            <a:p>
              <a:pPr algn="ctr"/>
              <a:r>
                <a:rPr lang="fr-BE" dirty="0"/>
                <a:t>Comprendre son rôle social</a:t>
              </a:r>
            </a:p>
            <a:p>
              <a:r>
                <a:rPr lang="fr-BE" dirty="0"/>
                <a:t>Se construire une identité professionnelle</a:t>
              </a:r>
            </a:p>
          </p:txBody>
        </p:sp>
      </p:grpSp>
      <p:grpSp>
        <p:nvGrpSpPr>
          <p:cNvPr id="26" name="Groupe 25"/>
          <p:cNvGrpSpPr/>
          <p:nvPr/>
        </p:nvGrpSpPr>
        <p:grpSpPr>
          <a:xfrm>
            <a:off x="1609692" y="2113215"/>
            <a:ext cx="11879125" cy="6658125"/>
            <a:chOff x="1609692" y="2113215"/>
            <a:chExt cx="11879125" cy="6658125"/>
          </a:xfrm>
        </p:grpSpPr>
        <p:grpSp>
          <p:nvGrpSpPr>
            <p:cNvPr id="14" name="Groupe 13"/>
            <p:cNvGrpSpPr/>
            <p:nvPr/>
          </p:nvGrpSpPr>
          <p:grpSpPr>
            <a:xfrm>
              <a:off x="12060602" y="7311308"/>
              <a:ext cx="1428215" cy="1447951"/>
              <a:chOff x="12060602" y="7311308"/>
              <a:chExt cx="1428215" cy="1447951"/>
            </a:xfrm>
          </p:grpSpPr>
          <p:sp>
            <p:nvSpPr>
              <p:cNvPr id="28" name="Rectangle 27"/>
              <p:cNvSpPr/>
              <p:nvPr/>
            </p:nvSpPr>
            <p:spPr>
              <a:xfrm rot="16200000">
                <a:off x="11525977" y="7859349"/>
                <a:ext cx="1429249"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FACULTE</a:t>
                </a:r>
              </a:p>
            </p:txBody>
          </p:sp>
          <p:sp>
            <p:nvSpPr>
              <p:cNvPr id="29" name="Rectangle 28"/>
              <p:cNvSpPr/>
              <p:nvPr/>
            </p:nvSpPr>
            <p:spPr>
              <a:xfrm rot="16200000">
                <a:off x="12060350" y="7851308"/>
                <a:ext cx="1440000"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UNIVERSITE</a:t>
                </a:r>
              </a:p>
            </p:txBody>
          </p:sp>
          <p:sp>
            <p:nvSpPr>
              <p:cNvPr id="30" name="Rectangle 29"/>
              <p:cNvSpPr/>
              <p:nvPr/>
            </p:nvSpPr>
            <p:spPr>
              <a:xfrm rot="16200000">
                <a:off x="12588817" y="7859259"/>
                <a:ext cx="1440000"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tx1"/>
                    </a:solidFill>
                  </a:rPr>
                  <a:t>SOCIETE</a:t>
                </a:r>
                <a:endParaRPr lang="fr-BE" dirty="0">
                  <a:solidFill>
                    <a:schemeClr val="tx1"/>
                  </a:solidFill>
                </a:endParaRPr>
              </a:p>
            </p:txBody>
          </p:sp>
        </p:grpSp>
        <p:grpSp>
          <p:nvGrpSpPr>
            <p:cNvPr id="15" name="Groupe 14"/>
            <p:cNvGrpSpPr/>
            <p:nvPr/>
          </p:nvGrpSpPr>
          <p:grpSpPr>
            <a:xfrm>
              <a:off x="1609692" y="7319258"/>
              <a:ext cx="1436907" cy="1452082"/>
              <a:chOff x="1609692" y="7319258"/>
              <a:chExt cx="1436907" cy="1452082"/>
            </a:xfrm>
          </p:grpSpPr>
          <p:sp>
            <p:nvSpPr>
              <p:cNvPr id="24" name="Rectangle 23"/>
              <p:cNvSpPr/>
              <p:nvPr/>
            </p:nvSpPr>
            <p:spPr>
              <a:xfrm rot="16200000">
                <a:off x="2146599" y="7871338"/>
                <a:ext cx="1440000"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INDIVIDU</a:t>
                </a:r>
              </a:p>
            </p:txBody>
          </p:sp>
          <p:sp>
            <p:nvSpPr>
              <p:cNvPr id="25" name="Rectangle 24"/>
              <p:cNvSpPr/>
              <p:nvPr/>
            </p:nvSpPr>
            <p:spPr>
              <a:xfrm rot="16200000">
                <a:off x="1612961" y="7865299"/>
                <a:ext cx="1452082"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GROUPE</a:t>
                </a:r>
              </a:p>
            </p:txBody>
          </p:sp>
          <p:sp>
            <p:nvSpPr>
              <p:cNvPr id="27" name="Rectangle 26"/>
              <p:cNvSpPr/>
              <p:nvPr/>
            </p:nvSpPr>
            <p:spPr>
              <a:xfrm rot="16200000">
                <a:off x="1069692" y="7864587"/>
                <a:ext cx="1440000"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SOCIETE</a:t>
                </a:r>
              </a:p>
            </p:txBody>
          </p:sp>
        </p:grpSp>
        <p:grpSp>
          <p:nvGrpSpPr>
            <p:cNvPr id="13" name="Groupe 12"/>
            <p:cNvGrpSpPr/>
            <p:nvPr/>
          </p:nvGrpSpPr>
          <p:grpSpPr>
            <a:xfrm>
              <a:off x="6830588" y="2113215"/>
              <a:ext cx="1439521" cy="1431310"/>
              <a:chOff x="6830588" y="2113215"/>
              <a:chExt cx="1439521" cy="1431310"/>
            </a:xfrm>
          </p:grpSpPr>
          <p:sp>
            <p:nvSpPr>
              <p:cNvPr id="20" name="Rectangle 19"/>
              <p:cNvSpPr/>
              <p:nvPr/>
            </p:nvSpPr>
            <p:spPr>
              <a:xfrm>
                <a:off x="6830588" y="3184525"/>
                <a:ext cx="1439521"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tx1"/>
                    </a:solidFill>
                  </a:rPr>
                  <a:t>ETUDIANT</a:t>
                </a:r>
                <a:endParaRPr lang="fr-BE" dirty="0">
                  <a:solidFill>
                    <a:schemeClr val="tx1"/>
                  </a:solidFill>
                </a:endParaRPr>
              </a:p>
            </p:txBody>
          </p:sp>
          <p:sp>
            <p:nvSpPr>
              <p:cNvPr id="21" name="Rectangle 20"/>
              <p:cNvSpPr/>
              <p:nvPr/>
            </p:nvSpPr>
            <p:spPr>
              <a:xfrm>
                <a:off x="6830589" y="2656703"/>
                <a:ext cx="1439520"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COURS</a:t>
                </a:r>
              </a:p>
            </p:txBody>
          </p:sp>
          <p:sp>
            <p:nvSpPr>
              <p:cNvPr id="22" name="Rectangle 21"/>
              <p:cNvSpPr/>
              <p:nvPr/>
            </p:nvSpPr>
            <p:spPr>
              <a:xfrm>
                <a:off x="6830589" y="2113215"/>
                <a:ext cx="1439519" cy="360000"/>
              </a:xfrm>
              <a:prstGeom prst="rect">
                <a:avLst/>
              </a:prstGeom>
              <a:no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FACULTE</a:t>
                </a:r>
                <a:endParaRPr lang="fr-BE" sz="2400" dirty="0">
                  <a:solidFill>
                    <a:schemeClr val="tx1"/>
                  </a:solidFill>
                </a:endParaRPr>
              </a:p>
            </p:txBody>
          </p:sp>
        </p:grpSp>
      </p:grpSp>
      <p:grpSp>
        <p:nvGrpSpPr>
          <p:cNvPr id="31" name="Groupe 30"/>
          <p:cNvGrpSpPr/>
          <p:nvPr/>
        </p:nvGrpSpPr>
        <p:grpSpPr>
          <a:xfrm>
            <a:off x="1800227" y="2246506"/>
            <a:ext cx="11508590" cy="6886663"/>
            <a:chOff x="1800227" y="2246506"/>
            <a:chExt cx="11508590" cy="6886663"/>
          </a:xfrm>
        </p:grpSpPr>
        <p:grpSp>
          <p:nvGrpSpPr>
            <p:cNvPr id="11" name="Groupe 10"/>
            <p:cNvGrpSpPr/>
            <p:nvPr/>
          </p:nvGrpSpPr>
          <p:grpSpPr>
            <a:xfrm>
              <a:off x="12229969" y="8593169"/>
              <a:ext cx="1078848" cy="540000"/>
              <a:chOff x="11807712" y="8953532"/>
              <a:chExt cx="1078848" cy="540000"/>
            </a:xfrm>
          </p:grpSpPr>
          <p:sp>
            <p:nvSpPr>
              <p:cNvPr id="111" name="Flèche en arc 110"/>
              <p:cNvSpPr/>
              <p:nvPr/>
            </p:nvSpPr>
            <p:spPr>
              <a:xfrm flipV="1">
                <a:off x="11807712" y="8953532"/>
                <a:ext cx="539424" cy="5400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sp>
            <p:nvSpPr>
              <p:cNvPr id="113" name="Flèche en arc 112"/>
              <p:cNvSpPr/>
              <p:nvPr/>
            </p:nvSpPr>
            <p:spPr>
              <a:xfrm flipV="1">
                <a:off x="12347136" y="8953532"/>
                <a:ext cx="539424" cy="5400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grpSp>
        <p:grpSp>
          <p:nvGrpSpPr>
            <p:cNvPr id="9" name="Groupe 8"/>
            <p:cNvGrpSpPr/>
            <p:nvPr/>
          </p:nvGrpSpPr>
          <p:grpSpPr>
            <a:xfrm>
              <a:off x="1800227" y="8563635"/>
              <a:ext cx="1078848" cy="540000"/>
              <a:chOff x="1231594" y="8938765"/>
              <a:chExt cx="1078848" cy="540000"/>
            </a:xfrm>
          </p:grpSpPr>
          <p:sp>
            <p:nvSpPr>
              <p:cNvPr id="114" name="Flèche en arc 113"/>
              <p:cNvSpPr/>
              <p:nvPr/>
            </p:nvSpPr>
            <p:spPr>
              <a:xfrm flipH="1" flipV="1">
                <a:off x="1231594" y="8938765"/>
                <a:ext cx="539424" cy="5400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sp>
            <p:nvSpPr>
              <p:cNvPr id="115" name="Flèche en arc 114"/>
              <p:cNvSpPr/>
              <p:nvPr/>
            </p:nvSpPr>
            <p:spPr>
              <a:xfrm flipH="1" flipV="1">
                <a:off x="1771018" y="8938765"/>
                <a:ext cx="539424" cy="5400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grpSp>
        <p:grpSp>
          <p:nvGrpSpPr>
            <p:cNvPr id="7" name="Groupe 6"/>
            <p:cNvGrpSpPr/>
            <p:nvPr/>
          </p:nvGrpSpPr>
          <p:grpSpPr>
            <a:xfrm>
              <a:off x="6458274" y="2246506"/>
              <a:ext cx="540000" cy="1180393"/>
              <a:chOff x="6444209" y="1993218"/>
              <a:chExt cx="540000" cy="1180393"/>
            </a:xfrm>
          </p:grpSpPr>
          <p:sp>
            <p:nvSpPr>
              <p:cNvPr id="116" name="Flèche en arc 115"/>
              <p:cNvSpPr/>
              <p:nvPr/>
            </p:nvSpPr>
            <p:spPr>
              <a:xfrm rot="16200000">
                <a:off x="6444497" y="1992930"/>
                <a:ext cx="539424" cy="5400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sp>
            <p:nvSpPr>
              <p:cNvPr id="117" name="Flèche en arc 116"/>
              <p:cNvSpPr/>
              <p:nvPr/>
            </p:nvSpPr>
            <p:spPr>
              <a:xfrm rot="16200000">
                <a:off x="6444497" y="2633899"/>
                <a:ext cx="539424" cy="5400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grpSp>
      </p:grpSp>
      <p:sp>
        <p:nvSpPr>
          <p:cNvPr id="34" name="Rectangle 2"/>
          <p:cNvSpPr>
            <a:spLocks noGrp="1" noChangeArrowheads="1"/>
          </p:cNvSpPr>
          <p:nvPr>
            <p:ph type="title"/>
          </p:nvPr>
        </p:nvSpPr>
        <p:spPr>
          <a:xfrm>
            <a:off x="1800227" y="360000"/>
            <a:ext cx="13319124"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Enseignement, recherche et service à la </a:t>
            </a:r>
            <a:r>
              <a:rPr lang="fr-BE" altLang="fr-FR" sz="4000" dirty="0" smtClean="0"/>
              <a:t>société</a:t>
            </a:r>
            <a:endParaRPr lang="fr-BE" altLang="fr-FR" sz="4000" dirty="0"/>
          </a:p>
        </p:txBody>
      </p:sp>
      <p:sp>
        <p:nvSpPr>
          <p:cNvPr id="35"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grpSp>
        <p:nvGrpSpPr>
          <p:cNvPr id="18" name="Groupe 17"/>
          <p:cNvGrpSpPr/>
          <p:nvPr/>
        </p:nvGrpSpPr>
        <p:grpSpPr>
          <a:xfrm>
            <a:off x="989167" y="2656703"/>
            <a:ext cx="9809834" cy="8640000"/>
            <a:chOff x="989167" y="2656703"/>
            <a:chExt cx="9809834" cy="8640000"/>
          </a:xfrm>
        </p:grpSpPr>
        <p:sp>
          <p:nvSpPr>
            <p:cNvPr id="108" name="ZoneTexte 107"/>
            <p:cNvSpPr txBox="1"/>
            <p:nvPr/>
          </p:nvSpPr>
          <p:spPr>
            <a:xfrm>
              <a:off x="989167" y="2936923"/>
              <a:ext cx="3060391" cy="607602"/>
            </a:xfrm>
            <a:prstGeom prst="rect">
              <a:avLst/>
            </a:prstGeom>
            <a:noFill/>
          </p:spPr>
          <p:txBody>
            <a:bodyPr wrap="square" rtlCol="0">
              <a:spAutoFit/>
            </a:bodyPr>
            <a:lstStyle/>
            <a:p>
              <a:pPr algn="r"/>
              <a:r>
                <a:rPr lang="fr-BE" b="1" dirty="0" smtClean="0">
                  <a:solidFill>
                    <a:srgbClr val="8EB610"/>
                  </a:solidFill>
                </a:rPr>
                <a:t>Pour comprendre</a:t>
              </a:r>
            </a:p>
            <a:p>
              <a:pPr algn="r"/>
              <a:r>
                <a:rPr lang="fr-BE" b="1" dirty="0" smtClean="0">
                  <a:solidFill>
                    <a:srgbClr val="8EB610"/>
                  </a:solidFill>
                </a:rPr>
                <a:t>En vue d’une action future</a:t>
              </a:r>
              <a:endParaRPr lang="fr-BE" b="1" dirty="0">
                <a:solidFill>
                  <a:srgbClr val="8EB610"/>
                </a:solidFill>
              </a:endParaRPr>
            </a:p>
          </p:txBody>
        </p:sp>
        <p:sp>
          <p:nvSpPr>
            <p:cNvPr id="46" name="Flèche en arc 45"/>
            <p:cNvSpPr>
              <a:spLocks noChangeAspect="1"/>
            </p:cNvSpPr>
            <p:nvPr/>
          </p:nvSpPr>
          <p:spPr>
            <a:xfrm rot="16200000">
              <a:off x="2159001" y="2656703"/>
              <a:ext cx="8640000" cy="8640000"/>
            </a:xfrm>
            <a:prstGeom prst="circularArrow">
              <a:avLst>
                <a:gd name="adj1" fmla="val 1823"/>
                <a:gd name="adj2" fmla="val 450411"/>
                <a:gd name="adj3" fmla="val 21218023"/>
                <a:gd name="adj4" fmla="val 16201091"/>
                <a:gd name="adj5" fmla="val 2196"/>
              </a:avLst>
            </a:prstGeom>
            <a:solidFill>
              <a:srgbClr val="8EB610"/>
            </a:solidFill>
            <a:ln>
              <a:solidFill>
                <a:srgbClr val="8E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b="1"/>
            </a:p>
          </p:txBody>
        </p:sp>
      </p:grpSp>
      <p:sp>
        <p:nvSpPr>
          <p:cNvPr id="32" name="Rectangle 31"/>
          <p:cNvSpPr/>
          <p:nvPr/>
        </p:nvSpPr>
        <p:spPr>
          <a:xfrm>
            <a:off x="5938838" y="2554705"/>
            <a:ext cx="3242036" cy="2711116"/>
          </a:xfrm>
          <a:prstGeom prst="rect">
            <a:avLst/>
          </a:prstGeom>
          <a:no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237607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32" grpId="0" animBg="1"/>
      <p:bldP spid="3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776" y="4451350"/>
            <a:ext cx="3370788" cy="226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3"/>
          <p:cNvSpPr txBox="1">
            <a:spLocks noChangeArrowheads="1"/>
          </p:cNvSpPr>
          <p:nvPr/>
        </p:nvSpPr>
        <p:spPr bwMode="auto">
          <a:xfrm>
            <a:off x="2230439" y="7146136"/>
            <a:ext cx="11810064" cy="1260161"/>
          </a:xfrm>
          <a:prstGeom prst="rect">
            <a:avLst/>
          </a:prstGeom>
          <a:solidFill>
            <a:srgbClr val="8EB610"/>
          </a:solidFill>
          <a:ln>
            <a:noFill/>
          </a:ln>
          <a:effectLst/>
          <a:extLst/>
        </p:spPr>
        <p:txBody>
          <a:bodyPr lIns="89951" tIns="66134" rIns="89951" bIns="44976"/>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eaLnBrk="1">
              <a:spcBef>
                <a:spcPts val="1200"/>
              </a:spcBef>
            </a:pPr>
            <a:r>
              <a:rPr lang="fr-BE" altLang="fr-FR" sz="2400" b="1" dirty="0">
                <a:solidFill>
                  <a:schemeClr val="bg1"/>
                </a:solidFill>
                <a:latin typeface="Arial" panose="020B0604020202020204" pitchFamily="34" charset="0"/>
                <a:ea typeface="Microsoft YaHei" charset="-122"/>
                <a:cs typeface="Arial" panose="020B0604020202020204" pitchFamily="34" charset="0"/>
              </a:rPr>
              <a:t>Faculté d’Architecture</a:t>
            </a:r>
          </a:p>
          <a:p>
            <a:pPr eaLnBrk="1">
              <a:spcBef>
                <a:spcPts val="1200"/>
              </a:spcBef>
            </a:pPr>
            <a:r>
              <a:rPr lang="fr-BE" altLang="fr-FR" sz="2400" b="1" dirty="0" smtClean="0">
                <a:solidFill>
                  <a:schemeClr val="bg1"/>
                </a:solidFill>
                <a:ea typeface="Microsoft YaHei" charset="-122"/>
              </a:rPr>
              <a:t>CERDA </a:t>
            </a:r>
            <a:r>
              <a:rPr lang="fr-BE" altLang="fr-FR" sz="2000" b="1" dirty="0">
                <a:solidFill>
                  <a:schemeClr val="bg1"/>
                </a:solidFill>
                <a:ea typeface="Microsoft YaHei" charset="-122"/>
              </a:rPr>
              <a:t>- Cellule de Réflexion en Didactique de </a:t>
            </a:r>
            <a:r>
              <a:rPr lang="fr-BE" altLang="fr-FR" sz="2000" b="1" dirty="0" smtClean="0">
                <a:solidFill>
                  <a:schemeClr val="bg1"/>
                </a:solidFill>
                <a:ea typeface="Microsoft YaHei" charset="-122"/>
              </a:rPr>
              <a:t>l’Architecture</a:t>
            </a:r>
            <a:endParaRPr lang="fr-BE" altLang="fr-FR" sz="2000" b="1" dirty="0">
              <a:ea typeface="Microsoft YaHei" charset="-122"/>
            </a:endParaRPr>
          </a:p>
          <a:p>
            <a:pPr eaLnBrk="1"/>
            <a:r>
              <a:rPr lang="fr-BE" altLang="fr-FR" sz="1600" dirty="0">
                <a:solidFill>
                  <a:schemeClr val="bg1"/>
                </a:solidFill>
                <a:ea typeface="Microsoft YaHei" charset="-122"/>
              </a:rPr>
              <a:t>Patricia SCHEFFERS, patricia.scheffers@ulg.ac.be</a:t>
            </a:r>
          </a:p>
        </p:txBody>
      </p:sp>
      <p:sp>
        <p:nvSpPr>
          <p:cNvPr id="5"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6" name="Text Box 2"/>
          <p:cNvSpPr txBox="1">
            <a:spLocks noChangeArrowheads="1"/>
          </p:cNvSpPr>
          <p:nvPr/>
        </p:nvSpPr>
        <p:spPr bwMode="auto">
          <a:xfrm>
            <a:off x="2230439" y="8586320"/>
            <a:ext cx="7934326"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51" tIns="69659" rIns="89951" bIns="44976"/>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eaLnBrk="1"/>
            <a:r>
              <a:rPr lang="fr-BE" altLang="fr-FR" sz="4500" b="1" dirty="0">
                <a:ea typeface="Microsoft YaHei" charset="-122"/>
              </a:rPr>
              <a:t>Merci pour votre attention…</a:t>
            </a:r>
          </a:p>
        </p:txBody>
      </p:sp>
    </p:spTree>
    <p:extLst>
      <p:ext uri="{BB962C8B-B14F-4D97-AF65-F5344CB8AC3E}">
        <p14:creationId xmlns:p14="http://schemas.microsoft.com/office/powerpoint/2010/main" val="9171412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1800226" y="360000"/>
            <a:ext cx="14401801"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Enseignement de l’Architecture et Université</a:t>
            </a:r>
          </a:p>
        </p:txBody>
      </p:sp>
      <p:sp>
        <p:nvSpPr>
          <p:cNvPr id="8194" name="Text Box 2"/>
          <p:cNvSpPr txBox="1">
            <a:spLocks noChangeArrowheads="1"/>
          </p:cNvSpPr>
          <p:nvPr/>
        </p:nvSpPr>
        <p:spPr bwMode="auto">
          <a:xfrm>
            <a:off x="1798875" y="3905722"/>
            <a:ext cx="11521536" cy="246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51" tIns="44976" rIns="89951" bIns="44976"/>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1pPr>
            <a:lvl2pPr marL="1871663"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9pPr>
          </a:lstStyle>
          <a:p>
            <a:pPr marL="0" lvl="1" indent="0" defTabSz="449023">
              <a:lnSpc>
                <a:spcPct val="150000"/>
              </a:lnSpc>
              <a:spcAft>
                <a:spcPts val="0"/>
              </a:spcAft>
              <a:buSzPct val="45000"/>
              <a:defRPr/>
            </a:pPr>
            <a:r>
              <a:rPr lang="fr-BE" sz="2800" b="1" i="1" dirty="0" smtClean="0">
                <a:solidFill>
                  <a:srgbClr val="0070C0"/>
                </a:solidFill>
              </a:rPr>
              <a:t>« L’architecture </a:t>
            </a:r>
            <a:r>
              <a:rPr lang="fr-BE" sz="2800" b="1" i="1" dirty="0">
                <a:solidFill>
                  <a:srgbClr val="0070C0"/>
                </a:solidFill>
              </a:rPr>
              <a:t>constitue un champ disciplinaire à part entière dont l’objet central est l’organisation et la composition de l’espace considéré comme milieu de vie de l’individu et des collectivités qui composent la société</a:t>
            </a:r>
            <a:r>
              <a:rPr lang="fr-BE" sz="2800" b="1" i="1" dirty="0" smtClean="0">
                <a:solidFill>
                  <a:srgbClr val="0070C0"/>
                </a:solidFill>
              </a:rPr>
              <a:t>. »</a:t>
            </a:r>
            <a:endParaRPr lang="fr-BE" altLang="fr-FR" sz="2500" dirty="0">
              <a:solidFill>
                <a:srgbClr val="0070C0"/>
              </a:solidFill>
            </a:endParaRPr>
          </a:p>
          <a:p>
            <a:pPr marL="0" lvl="1" indent="-342837" defTabSz="449023">
              <a:lnSpc>
                <a:spcPct val="150000"/>
              </a:lnSpc>
              <a:spcAft>
                <a:spcPts val="0"/>
              </a:spcAft>
              <a:buSzPct val="45000"/>
              <a:buFont typeface="Wingdings" panose="05000000000000000000" pitchFamily="2" charset="2"/>
              <a:buChar char="q"/>
              <a:defRPr/>
            </a:pPr>
            <a:endParaRPr lang="fr-BE" altLang="fr-FR" sz="2500" dirty="0">
              <a:solidFill>
                <a:srgbClr val="0070C0"/>
              </a:solidFill>
            </a:endParaRPr>
          </a:p>
          <a:p>
            <a:pPr marL="0" lvl="1" indent="-342837" defTabSz="449023">
              <a:lnSpc>
                <a:spcPct val="150000"/>
              </a:lnSpc>
              <a:spcAft>
                <a:spcPts val="0"/>
              </a:spcAft>
              <a:buSzPct val="45000"/>
              <a:buFont typeface="Wingdings" panose="05000000000000000000" pitchFamily="2" charset="2"/>
              <a:buChar char="q"/>
              <a:defRPr/>
            </a:pPr>
            <a:endParaRPr lang="fr-BE" altLang="fr-FR" sz="2500" dirty="0">
              <a:solidFill>
                <a:srgbClr val="0070C0"/>
              </a:solidFill>
            </a:endParaRPr>
          </a:p>
        </p:txBody>
      </p:sp>
      <p:sp>
        <p:nvSpPr>
          <p:cNvPr id="4"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1800226" y="360002"/>
            <a:ext cx="14400213" cy="1665287"/>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Recherche-action et référentiel de compétences</a:t>
            </a:r>
          </a:p>
        </p:txBody>
      </p:sp>
      <p:sp>
        <p:nvSpPr>
          <p:cNvPr id="5122" name="Text Box 2"/>
          <p:cNvSpPr txBox="1">
            <a:spLocks noChangeArrowheads="1"/>
          </p:cNvSpPr>
          <p:nvPr/>
        </p:nvSpPr>
        <p:spPr bwMode="auto">
          <a:xfrm>
            <a:off x="1798875" y="2160001"/>
            <a:ext cx="12961700" cy="6419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51" tIns="44976" rIns="89951" bIns="44976"/>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1pPr>
            <a:lvl2pPr marL="1511300" indent="1444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9pPr>
          </a:lstStyle>
          <a:p>
            <a:pPr marL="0" lvl="1" indent="-341937" defTabSz="449023">
              <a:lnSpc>
                <a:spcPct val="200000"/>
              </a:lnSpc>
              <a:buSzPct val="45000"/>
              <a:buFont typeface="Wingdings" panose="05000000000000000000" pitchFamily="2" charset="2"/>
              <a:buChar char="q"/>
              <a:defRPr/>
            </a:pPr>
            <a:r>
              <a:rPr lang="fr-BE" altLang="fr-FR" sz="2500" dirty="0"/>
              <a:t>Répondre au cadre européen de certification</a:t>
            </a:r>
          </a:p>
          <a:p>
            <a:pPr marL="0" lvl="1" indent="-341937" defTabSz="449023">
              <a:lnSpc>
                <a:spcPct val="200000"/>
              </a:lnSpc>
              <a:buSzPct val="45000"/>
              <a:buFont typeface="Wingdings" panose="05000000000000000000" pitchFamily="2" charset="2"/>
              <a:buChar char="q"/>
              <a:defRPr/>
            </a:pPr>
            <a:r>
              <a:rPr lang="fr-BE" altLang="fr-FR" sz="2500" dirty="0"/>
              <a:t>Approche par compétences, spécificité de </a:t>
            </a:r>
            <a:r>
              <a:rPr lang="fr-BE" altLang="fr-FR" sz="2500" dirty="0" err="1"/>
              <a:t>l'ULg</a:t>
            </a:r>
            <a:r>
              <a:rPr lang="fr-BE" altLang="fr-FR" sz="2500" dirty="0"/>
              <a:t> (CA juin 2007)</a:t>
            </a:r>
          </a:p>
          <a:p>
            <a:pPr marL="0" lvl="1" indent="-341937" defTabSz="449023">
              <a:lnSpc>
                <a:spcPct val="200000"/>
              </a:lnSpc>
              <a:buSzPct val="45000"/>
              <a:buFont typeface="Wingdings" panose="05000000000000000000" pitchFamily="2" charset="2"/>
              <a:buChar char="q"/>
              <a:defRPr/>
            </a:pPr>
            <a:r>
              <a:rPr lang="fr-BE" altLang="fr-FR" sz="2500" dirty="0"/>
              <a:t>En lien avec les KLO (Keys Learning </a:t>
            </a:r>
            <a:r>
              <a:rPr lang="fr-BE" altLang="fr-FR" sz="2500" dirty="0" err="1"/>
              <a:t>Outcomes</a:t>
            </a:r>
            <a:r>
              <a:rPr lang="fr-BE" altLang="fr-FR" sz="2500" dirty="0"/>
              <a:t>) répondre aux critères</a:t>
            </a:r>
          </a:p>
          <a:p>
            <a:pPr marL="0" lvl="1" indent="-341937" defTabSz="449023">
              <a:lnSpc>
                <a:spcPct val="100000"/>
              </a:lnSpc>
              <a:buSzPct val="45000"/>
              <a:defRPr/>
            </a:pPr>
            <a:r>
              <a:rPr lang="fr-BE" altLang="fr-FR" sz="2500" dirty="0"/>
              <a:t>    d'accréditation du décret de Bologne</a:t>
            </a:r>
          </a:p>
          <a:p>
            <a:pPr marL="0" lvl="1" indent="-341937" defTabSz="449023">
              <a:lnSpc>
                <a:spcPct val="200000"/>
              </a:lnSpc>
              <a:buSzPct val="45000"/>
              <a:buFont typeface="Wingdings" panose="05000000000000000000" pitchFamily="2" charset="2"/>
              <a:buChar char="q"/>
              <a:defRPr/>
            </a:pPr>
            <a:r>
              <a:rPr lang="fr-BE" altLang="fr-FR" sz="2500" dirty="0"/>
              <a:t>S’inscrire pleinement dans le nouveau « Décret Paysage »</a:t>
            </a:r>
          </a:p>
          <a:p>
            <a:pPr marL="0" lvl="1" indent="-341937" defTabSz="449023">
              <a:lnSpc>
                <a:spcPct val="200000"/>
              </a:lnSpc>
              <a:buSzPct val="45000"/>
              <a:buFont typeface="Wingdings" panose="05000000000000000000" pitchFamily="2" charset="2"/>
              <a:buChar char="q"/>
              <a:defRPr/>
            </a:pPr>
            <a:r>
              <a:rPr lang="fr-BE" altLang="fr-FR" sz="2500" dirty="0"/>
              <a:t>Former des professionnels et des citoyens critiques capables de s'engager</a:t>
            </a:r>
          </a:p>
          <a:p>
            <a:pPr marL="0" lvl="1" indent="-341937" defTabSz="449023">
              <a:lnSpc>
                <a:spcPct val="100000"/>
              </a:lnSpc>
              <a:buSzPct val="45000"/>
              <a:defRPr/>
            </a:pPr>
            <a:r>
              <a:rPr lang="fr-BE" altLang="fr-FR" sz="2500" dirty="0"/>
              <a:t>    dans des projets d'envergure (défis sociétaux et environnementaux)</a:t>
            </a:r>
          </a:p>
          <a:p>
            <a:pPr marL="0" lvl="1" indent="-341937" defTabSz="449023">
              <a:lnSpc>
                <a:spcPct val="200000"/>
              </a:lnSpc>
              <a:buSzPct val="45000"/>
              <a:buFont typeface="Wingdings" panose="05000000000000000000" pitchFamily="2" charset="2"/>
              <a:buChar char="q"/>
              <a:defRPr/>
            </a:pPr>
            <a:r>
              <a:rPr lang="fr-BE" altLang="fr-FR" sz="2500" dirty="0"/>
              <a:t>Transparence et  communication vis-à-vis des étudiants, et  du monde extérieur</a:t>
            </a:r>
          </a:p>
        </p:txBody>
      </p:sp>
      <p:sp>
        <p:nvSpPr>
          <p:cNvPr id="4"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160588" y="4106863"/>
            <a:ext cx="2617787"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60854" rIns="89968" bIns="44984"/>
          <a:lstStyle>
            <a:lvl1pPr eaLnBrk="0">
              <a:tabLst>
                <a:tab pos="723900" algn="l"/>
                <a:tab pos="1447800" algn="l"/>
                <a:tab pos="2171700" algn="l"/>
              </a:tabLst>
              <a:defRPr>
                <a:solidFill>
                  <a:schemeClr val="tx1"/>
                </a:solidFill>
                <a:latin typeface="Arial" charset="0"/>
              </a:defRPr>
            </a:lvl1pPr>
            <a:lvl2pPr eaLnBrk="0">
              <a:tabLst>
                <a:tab pos="723900" algn="l"/>
                <a:tab pos="1447800" algn="l"/>
                <a:tab pos="2171700" algn="l"/>
              </a:tabLst>
              <a:defRPr>
                <a:solidFill>
                  <a:schemeClr val="tx1"/>
                </a:solidFill>
                <a:latin typeface="Arial" charset="0"/>
              </a:defRPr>
            </a:lvl2pPr>
            <a:lvl3pPr eaLnBrk="0">
              <a:tabLst>
                <a:tab pos="723900" algn="l"/>
                <a:tab pos="1447800" algn="l"/>
                <a:tab pos="2171700" algn="l"/>
              </a:tabLst>
              <a:defRPr>
                <a:solidFill>
                  <a:schemeClr val="tx1"/>
                </a:solidFill>
                <a:latin typeface="Arial" charset="0"/>
              </a:defRPr>
            </a:lvl3pPr>
            <a:lvl4pPr eaLnBrk="0">
              <a:tabLst>
                <a:tab pos="723900" algn="l"/>
                <a:tab pos="1447800" algn="l"/>
                <a:tab pos="2171700" algn="l"/>
              </a:tabLst>
              <a:defRPr>
                <a:solidFill>
                  <a:schemeClr val="tx1"/>
                </a:solidFill>
                <a:latin typeface="Arial" charset="0"/>
              </a:defRPr>
            </a:lvl4pPr>
            <a:lvl5pPr eaLnBrk="0">
              <a:tabLst>
                <a:tab pos="723900" algn="l"/>
                <a:tab pos="1447800" algn="l"/>
                <a:tab pos="21717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9pPr>
          </a:lstStyle>
          <a:p>
            <a:pPr eaLnBrk="1"/>
            <a:r>
              <a:rPr lang="fr-BE" altLang="fr-FR" b="1">
                <a:solidFill>
                  <a:srgbClr val="808080"/>
                </a:solidFill>
                <a:ea typeface="Microsoft YaHei" charset="-122"/>
              </a:rPr>
              <a:t>Secteurs d'activités</a:t>
            </a:r>
          </a:p>
        </p:txBody>
      </p:sp>
      <p:sp>
        <p:nvSpPr>
          <p:cNvPr id="14339" name="Rectangle 3"/>
          <p:cNvSpPr>
            <a:spLocks noChangeArrowheads="1"/>
          </p:cNvSpPr>
          <p:nvPr/>
        </p:nvSpPr>
        <p:spPr bwMode="auto">
          <a:xfrm>
            <a:off x="5040313" y="3587750"/>
            <a:ext cx="1439862" cy="1439863"/>
          </a:xfrm>
          <a:prstGeom prst="rect">
            <a:avLst/>
          </a:prstGeom>
          <a:solidFill>
            <a:srgbClr val="FFFFFF"/>
          </a:solidFill>
          <a:ln w="180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808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eaLnBrk="1"/>
            <a:r>
              <a:rPr lang="fr-BE" altLang="fr-FR" sz="1500" b="1">
                <a:solidFill>
                  <a:srgbClr val="000000"/>
                </a:solidFill>
                <a:ea typeface="Microsoft YaHei" charset="-122"/>
              </a:rPr>
              <a:t>Public</a:t>
            </a:r>
          </a:p>
        </p:txBody>
      </p:sp>
      <p:sp>
        <p:nvSpPr>
          <p:cNvPr id="14340" name="Rectangle 4"/>
          <p:cNvSpPr>
            <a:spLocks noChangeArrowheads="1"/>
          </p:cNvSpPr>
          <p:nvPr/>
        </p:nvSpPr>
        <p:spPr bwMode="auto">
          <a:xfrm>
            <a:off x="6840538" y="3600450"/>
            <a:ext cx="1439862" cy="1439863"/>
          </a:xfrm>
          <a:prstGeom prst="rect">
            <a:avLst/>
          </a:prstGeom>
          <a:solidFill>
            <a:srgbClr val="FFFFFF"/>
          </a:solidFill>
          <a:ln w="180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808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eaLnBrk="1"/>
            <a:r>
              <a:rPr lang="fr-BE" altLang="fr-FR" sz="1500" b="1">
                <a:solidFill>
                  <a:srgbClr val="000000"/>
                </a:solidFill>
                <a:ea typeface="Microsoft YaHei" charset="-122"/>
              </a:rPr>
              <a:t>Privé</a:t>
            </a:r>
          </a:p>
        </p:txBody>
      </p:sp>
      <p:sp>
        <p:nvSpPr>
          <p:cNvPr id="14341" name="Rectangle 5"/>
          <p:cNvSpPr>
            <a:spLocks noChangeArrowheads="1"/>
          </p:cNvSpPr>
          <p:nvPr/>
        </p:nvSpPr>
        <p:spPr bwMode="auto">
          <a:xfrm>
            <a:off x="8640763" y="3600450"/>
            <a:ext cx="1439862" cy="1439863"/>
          </a:xfrm>
          <a:prstGeom prst="rect">
            <a:avLst/>
          </a:prstGeom>
          <a:solidFill>
            <a:srgbClr val="FFFFFF"/>
          </a:solidFill>
          <a:ln w="180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808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eaLnBrk="1"/>
            <a:r>
              <a:rPr lang="fr-BE" altLang="fr-FR" sz="1500" b="1">
                <a:solidFill>
                  <a:srgbClr val="000000"/>
                </a:solidFill>
                <a:ea typeface="Microsoft YaHei" charset="-122"/>
              </a:rPr>
              <a:t>Associatif</a:t>
            </a:r>
          </a:p>
        </p:txBody>
      </p:sp>
      <p:sp>
        <p:nvSpPr>
          <p:cNvPr id="14342" name="Rectangle 6"/>
          <p:cNvSpPr>
            <a:spLocks noChangeArrowheads="1"/>
          </p:cNvSpPr>
          <p:nvPr/>
        </p:nvSpPr>
        <p:spPr bwMode="auto">
          <a:xfrm>
            <a:off x="5040313" y="5203825"/>
            <a:ext cx="1439862" cy="1443038"/>
          </a:xfrm>
          <a:prstGeom prst="rect">
            <a:avLst/>
          </a:prstGeom>
          <a:solidFill>
            <a:srgbClr val="FFFFFF"/>
          </a:solidFill>
          <a:ln w="180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808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eaLnBrk="1"/>
            <a:r>
              <a:rPr lang="fr-BE" altLang="fr-FR" sz="1500" b="1">
                <a:solidFill>
                  <a:srgbClr val="000000"/>
                </a:solidFill>
                <a:ea typeface="Microsoft YaHei" charset="-122"/>
              </a:rPr>
              <a:t>Chercheur</a:t>
            </a:r>
          </a:p>
        </p:txBody>
      </p:sp>
      <p:sp>
        <p:nvSpPr>
          <p:cNvPr id="14343" name="Rectangle 7"/>
          <p:cNvSpPr>
            <a:spLocks noChangeArrowheads="1"/>
          </p:cNvSpPr>
          <p:nvPr/>
        </p:nvSpPr>
        <p:spPr bwMode="auto">
          <a:xfrm>
            <a:off x="6840538" y="5192713"/>
            <a:ext cx="1439862" cy="1439862"/>
          </a:xfrm>
          <a:prstGeom prst="rect">
            <a:avLst/>
          </a:prstGeom>
          <a:solidFill>
            <a:srgbClr val="FFFFFF"/>
          </a:solidFill>
          <a:ln w="180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808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eaLnBrk="1"/>
            <a:r>
              <a:rPr lang="fr-BE" altLang="fr-FR" sz="1500" b="1">
                <a:solidFill>
                  <a:srgbClr val="000000"/>
                </a:solidFill>
                <a:ea typeface="Microsoft YaHei" charset="-122"/>
              </a:rPr>
              <a:t>Maître </a:t>
            </a:r>
          </a:p>
          <a:p>
            <a:pPr algn="ctr" eaLnBrk="1"/>
            <a:r>
              <a:rPr lang="fr-BE" altLang="fr-FR" sz="1500" b="1">
                <a:solidFill>
                  <a:srgbClr val="000000"/>
                </a:solidFill>
                <a:ea typeface="Microsoft YaHei" charset="-122"/>
              </a:rPr>
              <a:t>d’Oeuvre</a:t>
            </a:r>
          </a:p>
        </p:txBody>
      </p:sp>
      <p:sp>
        <p:nvSpPr>
          <p:cNvPr id="14344" name="Rectangle 8"/>
          <p:cNvSpPr>
            <a:spLocks noChangeArrowheads="1"/>
          </p:cNvSpPr>
          <p:nvPr/>
        </p:nvSpPr>
        <p:spPr bwMode="auto">
          <a:xfrm>
            <a:off x="8640763" y="5192713"/>
            <a:ext cx="1439862" cy="1439862"/>
          </a:xfrm>
          <a:prstGeom prst="rect">
            <a:avLst/>
          </a:prstGeom>
          <a:solidFill>
            <a:srgbClr val="FFFFFF"/>
          </a:solidFill>
          <a:ln w="180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808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eaLnBrk="1"/>
            <a:r>
              <a:rPr lang="fr-BE" altLang="fr-FR" sz="1500" b="1">
                <a:solidFill>
                  <a:srgbClr val="000000"/>
                </a:solidFill>
                <a:ea typeface="Microsoft YaHei" charset="-122"/>
              </a:rPr>
              <a:t>Conseil</a:t>
            </a:r>
          </a:p>
        </p:txBody>
      </p:sp>
      <p:sp>
        <p:nvSpPr>
          <p:cNvPr id="14345" name="Rectangle 9"/>
          <p:cNvSpPr>
            <a:spLocks noChangeArrowheads="1"/>
          </p:cNvSpPr>
          <p:nvPr/>
        </p:nvSpPr>
        <p:spPr bwMode="auto">
          <a:xfrm>
            <a:off x="5040313" y="6840538"/>
            <a:ext cx="1439862" cy="1439862"/>
          </a:xfrm>
          <a:prstGeom prst="rect">
            <a:avLst/>
          </a:prstGeom>
          <a:solidFill>
            <a:srgbClr val="FFFFFF"/>
          </a:solidFill>
          <a:ln w="180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808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eaLnBrk="1"/>
            <a:r>
              <a:rPr lang="fr-BE" altLang="fr-FR" sz="1500" b="1">
                <a:solidFill>
                  <a:srgbClr val="000000"/>
                </a:solidFill>
                <a:ea typeface="Microsoft YaHei" charset="-122"/>
              </a:rPr>
              <a:t>Urbanisme</a:t>
            </a:r>
          </a:p>
          <a:p>
            <a:pPr algn="ctr" eaLnBrk="1"/>
            <a:r>
              <a:rPr lang="fr-BE" altLang="fr-FR" sz="1500" b="1">
                <a:solidFill>
                  <a:srgbClr val="000000"/>
                </a:solidFill>
                <a:ea typeface="Microsoft YaHei" charset="-122"/>
              </a:rPr>
              <a:t>Paysage</a:t>
            </a:r>
          </a:p>
        </p:txBody>
      </p:sp>
      <p:sp>
        <p:nvSpPr>
          <p:cNvPr id="14346" name="Rectangle 10"/>
          <p:cNvSpPr>
            <a:spLocks noChangeArrowheads="1"/>
          </p:cNvSpPr>
          <p:nvPr/>
        </p:nvSpPr>
        <p:spPr bwMode="auto">
          <a:xfrm>
            <a:off x="6840538" y="6829425"/>
            <a:ext cx="1439862" cy="1439863"/>
          </a:xfrm>
          <a:prstGeom prst="rect">
            <a:avLst/>
          </a:prstGeom>
          <a:solidFill>
            <a:srgbClr val="FFFFFF"/>
          </a:solidFill>
          <a:ln w="180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808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eaLnBrk="1"/>
            <a:r>
              <a:rPr lang="fr-BE" altLang="fr-FR" sz="1500" b="1">
                <a:solidFill>
                  <a:srgbClr val="000000"/>
                </a:solidFill>
                <a:ea typeface="Microsoft YaHei" charset="-122"/>
              </a:rPr>
              <a:t>Patrimoine</a:t>
            </a:r>
          </a:p>
        </p:txBody>
      </p:sp>
      <p:sp>
        <p:nvSpPr>
          <p:cNvPr id="14347" name="Rectangle 11"/>
          <p:cNvSpPr>
            <a:spLocks noChangeArrowheads="1"/>
          </p:cNvSpPr>
          <p:nvPr/>
        </p:nvSpPr>
        <p:spPr bwMode="auto">
          <a:xfrm>
            <a:off x="8640763" y="6829425"/>
            <a:ext cx="1439862" cy="1439863"/>
          </a:xfrm>
          <a:prstGeom prst="rect">
            <a:avLst/>
          </a:prstGeom>
          <a:solidFill>
            <a:srgbClr val="FFFFFF"/>
          </a:solidFill>
          <a:ln w="180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965" tIns="68089" rIns="98965" bIns="53981" anchor="ctr"/>
          <a:lstStyle>
            <a:lvl1pPr eaLnBrk="0">
              <a:tabLst>
                <a:tab pos="723900" algn="l"/>
              </a:tabLst>
              <a:defRPr>
                <a:solidFill>
                  <a:schemeClr val="tx1"/>
                </a:solidFill>
                <a:latin typeface="Arial" charset="0"/>
              </a:defRPr>
            </a:lvl1pPr>
            <a:lvl2pPr eaLnBrk="0">
              <a:tabLst>
                <a:tab pos="723900" algn="l"/>
              </a:tabLst>
              <a:defRPr>
                <a:solidFill>
                  <a:schemeClr val="tx1"/>
                </a:solidFill>
                <a:latin typeface="Arial" charset="0"/>
              </a:defRPr>
            </a:lvl2pPr>
            <a:lvl3pPr eaLnBrk="0">
              <a:tabLst>
                <a:tab pos="723900" algn="l"/>
              </a:tabLst>
              <a:defRPr>
                <a:solidFill>
                  <a:schemeClr val="tx1"/>
                </a:solidFill>
                <a:latin typeface="Arial" charset="0"/>
              </a:defRPr>
            </a:lvl3pPr>
            <a:lvl4pPr eaLnBrk="0">
              <a:tabLst>
                <a:tab pos="723900" algn="l"/>
              </a:tabLst>
              <a:defRPr>
                <a:solidFill>
                  <a:schemeClr val="tx1"/>
                </a:solidFill>
                <a:latin typeface="Arial" charset="0"/>
              </a:defRPr>
            </a:lvl4pPr>
            <a:lvl5pPr eaLnBrk="0">
              <a:tabLst>
                <a:tab pos="7239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chemeClr val="tx1"/>
                </a:solidFill>
                <a:latin typeface="Arial" charset="0"/>
              </a:defRPr>
            </a:lvl9pPr>
          </a:lstStyle>
          <a:p>
            <a:pPr algn="ctr" eaLnBrk="1"/>
            <a:r>
              <a:rPr lang="fr-BE" altLang="fr-FR" sz="1500" b="1">
                <a:solidFill>
                  <a:srgbClr val="000000"/>
                </a:solidFill>
                <a:ea typeface="Microsoft YaHei" charset="-122"/>
              </a:rPr>
              <a:t>« Classique »</a:t>
            </a:r>
          </a:p>
        </p:txBody>
      </p:sp>
      <p:sp>
        <p:nvSpPr>
          <p:cNvPr id="14348" name="Text Box 12"/>
          <p:cNvSpPr txBox="1">
            <a:spLocks noChangeArrowheads="1"/>
          </p:cNvSpPr>
          <p:nvPr/>
        </p:nvSpPr>
        <p:spPr bwMode="auto">
          <a:xfrm>
            <a:off x="2160588" y="5580063"/>
            <a:ext cx="26193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60854" rIns="89968" bIns="44984"/>
          <a:lstStyle>
            <a:lvl1pPr eaLnBrk="0">
              <a:tabLst>
                <a:tab pos="723900" algn="l"/>
                <a:tab pos="1447800" algn="l"/>
                <a:tab pos="2171700" algn="l"/>
              </a:tabLst>
              <a:defRPr>
                <a:solidFill>
                  <a:schemeClr val="tx1"/>
                </a:solidFill>
                <a:latin typeface="Arial" charset="0"/>
              </a:defRPr>
            </a:lvl1pPr>
            <a:lvl2pPr eaLnBrk="0">
              <a:tabLst>
                <a:tab pos="723900" algn="l"/>
                <a:tab pos="1447800" algn="l"/>
                <a:tab pos="2171700" algn="l"/>
              </a:tabLst>
              <a:defRPr>
                <a:solidFill>
                  <a:schemeClr val="tx1"/>
                </a:solidFill>
                <a:latin typeface="Arial" charset="0"/>
              </a:defRPr>
            </a:lvl2pPr>
            <a:lvl3pPr eaLnBrk="0">
              <a:tabLst>
                <a:tab pos="723900" algn="l"/>
                <a:tab pos="1447800" algn="l"/>
                <a:tab pos="2171700" algn="l"/>
              </a:tabLst>
              <a:defRPr>
                <a:solidFill>
                  <a:schemeClr val="tx1"/>
                </a:solidFill>
                <a:latin typeface="Arial" charset="0"/>
              </a:defRPr>
            </a:lvl3pPr>
            <a:lvl4pPr eaLnBrk="0">
              <a:tabLst>
                <a:tab pos="723900" algn="l"/>
                <a:tab pos="1447800" algn="l"/>
                <a:tab pos="2171700" algn="l"/>
              </a:tabLst>
              <a:defRPr>
                <a:solidFill>
                  <a:schemeClr val="tx1"/>
                </a:solidFill>
                <a:latin typeface="Arial" charset="0"/>
              </a:defRPr>
            </a:lvl4pPr>
            <a:lvl5pPr eaLnBrk="0">
              <a:tabLst>
                <a:tab pos="723900" algn="l"/>
                <a:tab pos="1447800" algn="l"/>
                <a:tab pos="21717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9pPr>
          </a:lstStyle>
          <a:p>
            <a:pPr eaLnBrk="1"/>
            <a:r>
              <a:rPr lang="fr-BE" altLang="fr-FR" b="1">
                <a:solidFill>
                  <a:srgbClr val="808080"/>
                </a:solidFill>
                <a:ea typeface="Microsoft YaHei" charset="-122"/>
              </a:rPr>
              <a:t>Type d'activités</a:t>
            </a:r>
          </a:p>
        </p:txBody>
      </p:sp>
      <p:sp>
        <p:nvSpPr>
          <p:cNvPr id="14349" name="Text Box 13"/>
          <p:cNvSpPr txBox="1">
            <a:spLocks noChangeArrowheads="1"/>
          </p:cNvSpPr>
          <p:nvPr/>
        </p:nvSpPr>
        <p:spPr bwMode="auto">
          <a:xfrm>
            <a:off x="2160588" y="7380288"/>
            <a:ext cx="2617787"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68" tIns="60854" rIns="89968" bIns="44984"/>
          <a:lstStyle>
            <a:lvl1pPr eaLnBrk="0">
              <a:tabLst>
                <a:tab pos="723900" algn="l"/>
                <a:tab pos="1447800" algn="l"/>
                <a:tab pos="2171700" algn="l"/>
              </a:tabLst>
              <a:defRPr>
                <a:solidFill>
                  <a:schemeClr val="tx1"/>
                </a:solidFill>
                <a:latin typeface="Arial" charset="0"/>
              </a:defRPr>
            </a:lvl1pPr>
            <a:lvl2pPr eaLnBrk="0">
              <a:tabLst>
                <a:tab pos="723900" algn="l"/>
                <a:tab pos="1447800" algn="l"/>
                <a:tab pos="2171700" algn="l"/>
              </a:tabLst>
              <a:defRPr>
                <a:solidFill>
                  <a:schemeClr val="tx1"/>
                </a:solidFill>
                <a:latin typeface="Arial" charset="0"/>
              </a:defRPr>
            </a:lvl2pPr>
            <a:lvl3pPr eaLnBrk="0">
              <a:tabLst>
                <a:tab pos="723900" algn="l"/>
                <a:tab pos="1447800" algn="l"/>
                <a:tab pos="2171700" algn="l"/>
              </a:tabLst>
              <a:defRPr>
                <a:solidFill>
                  <a:schemeClr val="tx1"/>
                </a:solidFill>
                <a:latin typeface="Arial" charset="0"/>
              </a:defRPr>
            </a:lvl3pPr>
            <a:lvl4pPr eaLnBrk="0">
              <a:tabLst>
                <a:tab pos="723900" algn="l"/>
                <a:tab pos="1447800" algn="l"/>
                <a:tab pos="2171700" algn="l"/>
              </a:tabLst>
              <a:defRPr>
                <a:solidFill>
                  <a:schemeClr val="tx1"/>
                </a:solidFill>
                <a:latin typeface="Arial" charset="0"/>
              </a:defRPr>
            </a:lvl4pPr>
            <a:lvl5pPr eaLnBrk="0">
              <a:tabLst>
                <a:tab pos="723900" algn="l"/>
                <a:tab pos="1447800" algn="l"/>
                <a:tab pos="21717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defRPr>
            </a:lvl9pPr>
          </a:lstStyle>
          <a:p>
            <a:pPr eaLnBrk="1"/>
            <a:r>
              <a:rPr lang="fr-BE" altLang="fr-FR" b="1">
                <a:solidFill>
                  <a:srgbClr val="808080"/>
                </a:solidFill>
                <a:ea typeface="Microsoft YaHei" charset="-122"/>
              </a:rPr>
              <a:t>Domaines d'activités</a:t>
            </a:r>
          </a:p>
        </p:txBody>
      </p:sp>
      <p:sp>
        <p:nvSpPr>
          <p:cNvPr id="14350" name="Freeform 14"/>
          <p:cNvSpPr>
            <a:spLocks noChangeArrowheads="1"/>
          </p:cNvSpPr>
          <p:nvPr/>
        </p:nvSpPr>
        <p:spPr bwMode="auto">
          <a:xfrm>
            <a:off x="5778500" y="4206875"/>
            <a:ext cx="1588" cy="3492500"/>
          </a:xfrm>
          <a:custGeom>
            <a:avLst/>
            <a:gdLst>
              <a:gd name="T0" fmla="*/ 0 w 1"/>
              <a:gd name="T1" fmla="*/ 0 h 9703"/>
              <a:gd name="T2" fmla="*/ 0 w 1"/>
              <a:gd name="T3" fmla="*/ 1256961656 h 9703"/>
              <a:gd name="T4" fmla="*/ 0 60000 65536"/>
              <a:gd name="T5" fmla="*/ 0 60000 65536"/>
            </a:gdLst>
            <a:ahLst/>
            <a:cxnLst>
              <a:cxn ang="T4">
                <a:pos x="T0" y="T1"/>
              </a:cxn>
              <a:cxn ang="T5">
                <a:pos x="T2" y="T3"/>
              </a:cxn>
            </a:cxnLst>
            <a:rect l="0" t="0" r="r" b="b"/>
            <a:pathLst>
              <a:path w="1" h="9703">
                <a:moveTo>
                  <a:pt x="0" y="0"/>
                </a:moveTo>
                <a:lnTo>
                  <a:pt x="0" y="9702"/>
                </a:lnTo>
              </a:path>
            </a:pathLst>
          </a:custGeom>
          <a:noFill/>
          <a:ln w="720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endParaRPr lang="fr-BE"/>
          </a:p>
        </p:txBody>
      </p:sp>
      <p:sp>
        <p:nvSpPr>
          <p:cNvPr id="14351" name="Freeform 15"/>
          <p:cNvSpPr>
            <a:spLocks noChangeArrowheads="1"/>
          </p:cNvSpPr>
          <p:nvPr/>
        </p:nvSpPr>
        <p:spPr bwMode="auto">
          <a:xfrm>
            <a:off x="7477125" y="4302125"/>
            <a:ext cx="1905000" cy="3286125"/>
          </a:xfrm>
          <a:custGeom>
            <a:avLst/>
            <a:gdLst>
              <a:gd name="T0" fmla="*/ 5699524 w 5293"/>
              <a:gd name="T1" fmla="*/ 0 h 9130"/>
              <a:gd name="T2" fmla="*/ 0 w 5293"/>
              <a:gd name="T3" fmla="*/ 0 h 9130"/>
              <a:gd name="T4" fmla="*/ 685496956 w 5293"/>
              <a:gd name="T5" fmla="*/ 554071629 h 9130"/>
              <a:gd name="T6" fmla="*/ 679797432 w 5293"/>
              <a:gd name="T7" fmla="*/ 1182632477 h 9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93" h="9130">
                <a:moveTo>
                  <a:pt x="44" y="0"/>
                </a:moveTo>
                <a:lnTo>
                  <a:pt x="0" y="0"/>
                </a:lnTo>
                <a:lnTo>
                  <a:pt x="5292" y="4277"/>
                </a:lnTo>
                <a:lnTo>
                  <a:pt x="5248" y="9129"/>
                </a:lnTo>
              </a:path>
            </a:pathLst>
          </a:custGeom>
          <a:noFill/>
          <a:ln w="72000">
            <a:solidFill>
              <a:srgbClr val="FF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endParaRPr lang="fr-BE"/>
          </a:p>
        </p:txBody>
      </p:sp>
      <p:sp>
        <p:nvSpPr>
          <p:cNvPr id="14352" name="Freeform 16"/>
          <p:cNvSpPr>
            <a:spLocks noChangeArrowheads="1"/>
          </p:cNvSpPr>
          <p:nvPr/>
        </p:nvSpPr>
        <p:spPr bwMode="auto">
          <a:xfrm>
            <a:off x="7556500" y="4302125"/>
            <a:ext cx="1825625" cy="3286125"/>
          </a:xfrm>
          <a:custGeom>
            <a:avLst/>
            <a:gdLst>
              <a:gd name="T0" fmla="*/ 656859731 w 5073"/>
              <a:gd name="T1" fmla="*/ 0 h 9129"/>
              <a:gd name="T2" fmla="*/ 0 w 5073"/>
              <a:gd name="T3" fmla="*/ 599932892 h 9129"/>
              <a:gd name="T4" fmla="*/ 0 w 5073"/>
              <a:gd name="T5" fmla="*/ 1182762023 h 9129"/>
              <a:gd name="T6" fmla="*/ 0 w 5073"/>
              <a:gd name="T7" fmla="*/ 1182762023 h 91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73" h="9129">
                <a:moveTo>
                  <a:pt x="5072" y="0"/>
                </a:moveTo>
                <a:lnTo>
                  <a:pt x="0" y="4630"/>
                </a:lnTo>
                <a:lnTo>
                  <a:pt x="0" y="9128"/>
                </a:lnTo>
              </a:path>
            </a:pathLst>
          </a:custGeom>
          <a:noFill/>
          <a:ln w="72000">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9" tIns="45705" rIns="91409" bIns="45705"/>
          <a:lstStyle/>
          <a:p>
            <a:endParaRPr lang="fr-BE"/>
          </a:p>
        </p:txBody>
      </p:sp>
      <p:sp>
        <p:nvSpPr>
          <p:cNvPr id="19" name="Rectangle 1"/>
          <p:cNvSpPr txBox="1">
            <a:spLocks noChangeArrowheads="1"/>
          </p:cNvSpPr>
          <p:nvPr/>
        </p:nvSpPr>
        <p:spPr bwMode="auto">
          <a:xfrm>
            <a:off x="1800226" y="360002"/>
            <a:ext cx="14400213"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7404" tIns="35261" rIns="147404" bIns="73702" numCol="1" anchor="ctr" anchorCtr="0" compatLnSpc="1">
            <a:prstTxWarp prst="textNoShape">
              <a:avLst/>
            </a:prstTxWarp>
          </a:bodyPr>
          <a:lstStyle>
            <a:lvl1pPr algn="ctr" defTabSz="1472929" rtl="0" eaLnBrk="0" fontAlgn="base" hangingPunct="0">
              <a:spcBef>
                <a:spcPct val="0"/>
              </a:spcBef>
              <a:spcAft>
                <a:spcPct val="0"/>
              </a:spcAft>
              <a:defRPr sz="7100" kern="1200">
                <a:solidFill>
                  <a:schemeClr val="tx1"/>
                </a:solidFill>
                <a:latin typeface="+mj-lt"/>
                <a:ea typeface="+mj-ea"/>
                <a:cs typeface="+mj-cs"/>
              </a:defRPr>
            </a:lvl1pPr>
            <a:lvl2pPr algn="ctr" defTabSz="1472929" rtl="0" eaLnBrk="0" fontAlgn="base" hangingPunct="0">
              <a:spcBef>
                <a:spcPct val="0"/>
              </a:spcBef>
              <a:spcAft>
                <a:spcPct val="0"/>
              </a:spcAft>
              <a:defRPr sz="7100">
                <a:solidFill>
                  <a:schemeClr val="tx1"/>
                </a:solidFill>
                <a:latin typeface="Calibri" pitchFamily="34" charset="0"/>
              </a:defRPr>
            </a:lvl2pPr>
            <a:lvl3pPr algn="ctr" defTabSz="1472929" rtl="0" eaLnBrk="0" fontAlgn="base" hangingPunct="0">
              <a:spcBef>
                <a:spcPct val="0"/>
              </a:spcBef>
              <a:spcAft>
                <a:spcPct val="0"/>
              </a:spcAft>
              <a:defRPr sz="7100">
                <a:solidFill>
                  <a:schemeClr val="tx1"/>
                </a:solidFill>
                <a:latin typeface="Calibri" pitchFamily="34" charset="0"/>
              </a:defRPr>
            </a:lvl3pPr>
            <a:lvl4pPr algn="ctr" defTabSz="1472929" rtl="0" eaLnBrk="0" fontAlgn="base" hangingPunct="0">
              <a:spcBef>
                <a:spcPct val="0"/>
              </a:spcBef>
              <a:spcAft>
                <a:spcPct val="0"/>
              </a:spcAft>
              <a:defRPr sz="7100">
                <a:solidFill>
                  <a:schemeClr val="tx1"/>
                </a:solidFill>
                <a:latin typeface="Calibri" pitchFamily="34" charset="0"/>
              </a:defRPr>
            </a:lvl4pPr>
            <a:lvl5pPr algn="ctr" defTabSz="1472929" rtl="0" eaLnBrk="0" fontAlgn="base" hangingPunct="0">
              <a:spcBef>
                <a:spcPct val="0"/>
              </a:spcBef>
              <a:spcAft>
                <a:spcPct val="0"/>
              </a:spcAft>
              <a:defRPr sz="7100">
                <a:solidFill>
                  <a:schemeClr val="tx1"/>
                </a:solidFill>
                <a:latin typeface="Calibri" pitchFamily="34" charset="0"/>
              </a:defRPr>
            </a:lvl5pPr>
            <a:lvl6pPr marL="457116" algn="ctr" defTabSz="1472929" rtl="0" fontAlgn="base">
              <a:spcBef>
                <a:spcPct val="0"/>
              </a:spcBef>
              <a:spcAft>
                <a:spcPct val="0"/>
              </a:spcAft>
              <a:defRPr sz="7100">
                <a:solidFill>
                  <a:schemeClr val="tx1"/>
                </a:solidFill>
                <a:latin typeface="Calibri" pitchFamily="34" charset="0"/>
              </a:defRPr>
            </a:lvl6pPr>
            <a:lvl7pPr marL="914231" algn="ctr" defTabSz="1472929" rtl="0" fontAlgn="base">
              <a:spcBef>
                <a:spcPct val="0"/>
              </a:spcBef>
              <a:spcAft>
                <a:spcPct val="0"/>
              </a:spcAft>
              <a:defRPr sz="7100">
                <a:solidFill>
                  <a:schemeClr val="tx1"/>
                </a:solidFill>
                <a:latin typeface="Calibri" pitchFamily="34" charset="0"/>
              </a:defRPr>
            </a:lvl7pPr>
            <a:lvl8pPr marL="1371348" algn="ctr" defTabSz="1472929" rtl="0" fontAlgn="base">
              <a:spcBef>
                <a:spcPct val="0"/>
              </a:spcBef>
              <a:spcAft>
                <a:spcPct val="0"/>
              </a:spcAft>
              <a:defRPr sz="7100">
                <a:solidFill>
                  <a:schemeClr val="tx1"/>
                </a:solidFill>
                <a:latin typeface="Calibri" pitchFamily="34" charset="0"/>
              </a:defRPr>
            </a:lvl8pPr>
            <a:lvl9pPr marL="1828464" algn="ctr" defTabSz="1472929" rtl="0" fontAlgn="base">
              <a:spcBef>
                <a:spcPct val="0"/>
              </a:spcBef>
              <a:spcAft>
                <a:spcPct val="0"/>
              </a:spcAft>
              <a:defRPr sz="7100">
                <a:solidFill>
                  <a:schemeClr val="tx1"/>
                </a:solidFill>
                <a:latin typeface="Calibri" pitchFamily="34" charset="0"/>
              </a:defRPr>
            </a:lvl9pPr>
          </a:lstStyle>
          <a:p>
            <a:pPr algn="l" eaLnBrk="1" hangingPunct="1">
              <a:lnSpc>
                <a:spcPct val="100000"/>
              </a:lnSpc>
              <a:spcAft>
                <a:spcPts val="1424"/>
              </a:spcAft>
              <a:buClrTx/>
              <a:buSzTx/>
              <a:buFontTx/>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smtClean="0"/>
              <a:t>Recherche-action et référentiel de compétences</a:t>
            </a:r>
          </a:p>
          <a:p>
            <a:pPr algn="l" eaLnBrk="1" hangingPunct="1">
              <a:lnSpc>
                <a:spcPct val="100000"/>
              </a:lnSpc>
              <a:spcAft>
                <a:spcPts val="1424"/>
              </a:spcAft>
              <a:buClrTx/>
              <a:buSzTx/>
              <a:buFontTx/>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smtClean="0"/>
              <a:t>Les métiers de l’architecture</a:t>
            </a:r>
            <a:endParaRPr lang="fr-BE" altLang="fr-FR" sz="4000" dirty="0"/>
          </a:p>
        </p:txBody>
      </p:sp>
    </p:spTree>
    <p:extLst>
      <p:ext uri="{BB962C8B-B14F-4D97-AF65-F5344CB8AC3E}">
        <p14:creationId xmlns:p14="http://schemas.microsoft.com/office/powerpoint/2010/main" val="146777620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4338"/>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4339"/>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4340"/>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4341"/>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4342"/>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4343"/>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4344"/>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4345"/>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14346"/>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14347"/>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14348"/>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1434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fill="hold" grpId="0" nodeType="clickEffect">
                                  <p:stCondLst>
                                    <p:cond delay="0"/>
                                  </p:stCondLst>
                                  <p:childTnLst>
                                    <p:set>
                                      <p:cBhvr additive="repl">
                                        <p:cTn id="32" dur="1" fill="hold">
                                          <p:stCondLst>
                                            <p:cond delay="0"/>
                                          </p:stCondLst>
                                        </p:cTn>
                                        <p:tgtEl>
                                          <p:spTgt spid="14350"/>
                                        </p:tgtEl>
                                        <p:attrNameLst>
                                          <p:attrName>style.visibility</p:attrName>
                                        </p:attrNameLst>
                                      </p:cBhvr>
                                      <p:to>
                                        <p:strVal val="visible"/>
                                      </p:to>
                                    </p:set>
                                  </p:childTnLst>
                                </p:cTn>
                              </p:par>
                              <p:par>
                                <p:cTn id="33" presetID="1" presetClass="entr" fill="hold" grpId="0" nodeType="withEffect">
                                  <p:stCondLst>
                                    <p:cond delay="0"/>
                                  </p:stCondLst>
                                  <p:childTnLst>
                                    <p:set>
                                      <p:cBhvr additive="repl">
                                        <p:cTn id="34" dur="1" fill="hold">
                                          <p:stCondLst>
                                            <p:cond delay="0"/>
                                          </p:stCondLst>
                                        </p:cTn>
                                        <p:tgtEl>
                                          <p:spTgt spid="14351"/>
                                        </p:tgtEl>
                                        <p:attrNameLst>
                                          <p:attrName>style.visibility</p:attrName>
                                        </p:attrNameLst>
                                      </p:cBhvr>
                                      <p:to>
                                        <p:strVal val="visible"/>
                                      </p:to>
                                    </p:set>
                                  </p:childTnLst>
                                </p:cTn>
                              </p:par>
                              <p:par>
                                <p:cTn id="35" presetID="1" presetClass="entr" fill="hold" grpId="0" nodeType="withEffect">
                                  <p:stCondLst>
                                    <p:cond delay="0"/>
                                  </p:stCondLst>
                                  <p:childTnLst>
                                    <p:set>
                                      <p:cBhvr additive="repl">
                                        <p:cTn id="36" dur="1" fill="hold">
                                          <p:stCondLst>
                                            <p:cond delay="0"/>
                                          </p:stCondLst>
                                        </p:cTn>
                                        <p:tgtEl>
                                          <p:spTgt spid="14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P spid="14351" grpId="0" animBg="1"/>
      <p:bldP spid="143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39" r="14245"/>
          <a:stretch/>
        </p:blipFill>
        <p:spPr bwMode="auto">
          <a:xfrm>
            <a:off x="1800000" y="1800000"/>
            <a:ext cx="8664314" cy="86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Rectangle 1"/>
          <p:cNvSpPr>
            <a:spLocks noGrp="1" noChangeArrowheads="1"/>
          </p:cNvSpPr>
          <p:nvPr>
            <p:ph type="title"/>
          </p:nvPr>
        </p:nvSpPr>
        <p:spPr>
          <a:xfrm>
            <a:off x="1800226" y="360002"/>
            <a:ext cx="14400213" cy="1665287"/>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Recherche-action et référentiel de compétences</a:t>
            </a:r>
          </a:p>
        </p:txBody>
      </p:sp>
      <p:sp>
        <p:nvSpPr>
          <p:cNvPr id="63"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5" name="Text Box 1"/>
          <p:cNvSpPr txBox="1">
            <a:spLocks noChangeArrowheads="1"/>
          </p:cNvSpPr>
          <p:nvPr/>
        </p:nvSpPr>
        <p:spPr bwMode="auto">
          <a:xfrm>
            <a:off x="10224689" y="1800000"/>
            <a:ext cx="4069990" cy="8060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269" tIns="78398" rIns="127269" bIns="63635"/>
          <a:lstStyle>
            <a:lvl1pPr marL="215900" indent="-20955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FFFFFF"/>
                </a:solidFill>
                <a:latin typeface="Arial" charset="0"/>
                <a:cs typeface="Arial Unicode MS" charset="0"/>
              </a:defRPr>
            </a:lvl9pPr>
          </a:lstStyle>
          <a:p>
            <a:pPr algn="r">
              <a:buClrTx/>
              <a:buFontTx/>
              <a:buNone/>
            </a:pPr>
            <a:r>
              <a:rPr lang="fr-BE" altLang="fr-FR" sz="1600" b="1" dirty="0">
                <a:solidFill>
                  <a:srgbClr val="000000"/>
                </a:solidFill>
              </a:rPr>
              <a:t>Enseignants </a:t>
            </a:r>
          </a:p>
          <a:p>
            <a:pPr algn="r">
              <a:buClrTx/>
              <a:buFontTx/>
              <a:buNone/>
            </a:pPr>
            <a:r>
              <a:rPr lang="fr-BE" altLang="fr-FR" sz="1600" b="1" dirty="0">
                <a:solidFill>
                  <a:srgbClr val="000000"/>
                </a:solidFill>
              </a:rPr>
              <a:t>(citation par ordre alphabétique) :</a:t>
            </a:r>
          </a:p>
          <a:p>
            <a:pPr algn="r">
              <a:buClrTx/>
              <a:buFontTx/>
              <a:buNone/>
            </a:pPr>
            <a:endParaRPr lang="fr-BE" altLang="fr-FR" sz="1600" i="1" dirty="0">
              <a:solidFill>
                <a:srgbClr val="000000"/>
              </a:solidFill>
            </a:endParaRPr>
          </a:p>
          <a:p>
            <a:pPr algn="r">
              <a:buClrTx/>
              <a:buFontTx/>
              <a:buNone/>
            </a:pPr>
            <a:r>
              <a:rPr lang="fr-BE" altLang="fr-FR" sz="1600" i="1" dirty="0">
                <a:solidFill>
                  <a:srgbClr val="000000"/>
                </a:solidFill>
              </a:rPr>
              <a:t>Domaine des sciences et techniques:</a:t>
            </a:r>
          </a:p>
          <a:p>
            <a:pPr algn="r">
              <a:buClrTx/>
              <a:buFontTx/>
              <a:buNone/>
            </a:pPr>
            <a:r>
              <a:rPr lang="fr-BE" altLang="fr-FR" sz="1600" dirty="0">
                <a:solidFill>
                  <a:srgbClr val="000000"/>
                </a:solidFill>
              </a:rPr>
              <a:t>• </a:t>
            </a:r>
            <a:r>
              <a:rPr lang="fr-BE" altLang="fr-FR" sz="1600" b="1" dirty="0">
                <a:solidFill>
                  <a:srgbClr val="000000"/>
                </a:solidFill>
              </a:rPr>
              <a:t>Sylvie </a:t>
            </a:r>
            <a:r>
              <a:rPr lang="fr-BE" altLang="fr-FR" sz="1600" b="1" dirty="0" err="1">
                <a:solidFill>
                  <a:srgbClr val="000000"/>
                </a:solidFill>
              </a:rPr>
              <a:t>Jancart</a:t>
            </a:r>
            <a:endParaRPr lang="fr-BE" altLang="fr-FR" sz="1600" b="1" dirty="0">
              <a:solidFill>
                <a:srgbClr val="000000"/>
              </a:solidFill>
            </a:endParaRPr>
          </a:p>
          <a:p>
            <a:pPr algn="r">
              <a:buClrTx/>
              <a:buFontTx/>
              <a:buNone/>
            </a:pPr>
            <a:r>
              <a:rPr lang="fr-BE" altLang="fr-FR" sz="1600" dirty="0">
                <a:solidFill>
                  <a:srgbClr val="000000"/>
                </a:solidFill>
              </a:rPr>
              <a:t>• </a:t>
            </a:r>
            <a:r>
              <a:rPr lang="fr-BE" altLang="fr-FR" sz="1600" b="1" dirty="0">
                <a:solidFill>
                  <a:srgbClr val="000000"/>
                </a:solidFill>
              </a:rPr>
              <a:t>José </a:t>
            </a:r>
            <a:r>
              <a:rPr lang="fr-BE" altLang="fr-FR" sz="1600" b="1" dirty="0" err="1">
                <a:solidFill>
                  <a:srgbClr val="000000"/>
                </a:solidFill>
              </a:rPr>
              <a:t>Sterkendries</a:t>
            </a:r>
            <a:endParaRPr lang="fr-BE" altLang="fr-FR" sz="1600" b="1" dirty="0">
              <a:solidFill>
                <a:srgbClr val="000000"/>
              </a:solidFill>
            </a:endParaRPr>
          </a:p>
          <a:p>
            <a:pPr algn="r">
              <a:buClrTx/>
              <a:buFontTx/>
              <a:buNone/>
            </a:pPr>
            <a:endParaRPr lang="fr-BE" altLang="fr-FR" sz="1600" b="1" dirty="0">
              <a:solidFill>
                <a:srgbClr val="000000"/>
              </a:solidFill>
            </a:endParaRPr>
          </a:p>
          <a:p>
            <a:pPr algn="r">
              <a:buClrTx/>
              <a:buFontTx/>
              <a:buNone/>
            </a:pPr>
            <a:r>
              <a:rPr lang="fr-BE" altLang="fr-FR" sz="1600" i="1" dirty="0">
                <a:solidFill>
                  <a:srgbClr val="000000"/>
                </a:solidFill>
              </a:rPr>
              <a:t>Domaine des sciences humaines :</a:t>
            </a:r>
          </a:p>
          <a:p>
            <a:pPr algn="r">
              <a:buClrTx/>
              <a:buFontTx/>
              <a:buNone/>
            </a:pPr>
            <a:r>
              <a:rPr lang="fr-BE" altLang="fr-FR" sz="1600" dirty="0">
                <a:solidFill>
                  <a:srgbClr val="000000"/>
                </a:solidFill>
              </a:rPr>
              <a:t>• </a:t>
            </a:r>
            <a:r>
              <a:rPr lang="fr-BE" altLang="fr-FR" sz="1600" b="1" dirty="0">
                <a:solidFill>
                  <a:srgbClr val="000000"/>
                </a:solidFill>
              </a:rPr>
              <a:t>Stéphane </a:t>
            </a:r>
            <a:r>
              <a:rPr lang="fr-BE" altLang="fr-FR" sz="1600" b="1" dirty="0" err="1">
                <a:solidFill>
                  <a:srgbClr val="000000"/>
                </a:solidFill>
              </a:rPr>
              <a:t>Dawans</a:t>
            </a:r>
            <a:endParaRPr lang="fr-BE" altLang="fr-FR" sz="1600" b="1" dirty="0">
              <a:solidFill>
                <a:srgbClr val="000000"/>
              </a:solidFill>
            </a:endParaRPr>
          </a:p>
          <a:p>
            <a:pPr algn="r">
              <a:buClrTx/>
              <a:buFontTx/>
              <a:buNone/>
            </a:pPr>
            <a:r>
              <a:rPr lang="fr-BE" altLang="fr-FR" sz="1600" dirty="0">
                <a:solidFill>
                  <a:srgbClr val="000000"/>
                </a:solidFill>
              </a:rPr>
              <a:t>• </a:t>
            </a:r>
            <a:r>
              <a:rPr lang="fr-BE" altLang="fr-FR" sz="1600" b="1" dirty="0">
                <a:solidFill>
                  <a:srgbClr val="000000"/>
                </a:solidFill>
              </a:rPr>
              <a:t>Marie </a:t>
            </a:r>
            <a:r>
              <a:rPr lang="fr-BE" altLang="fr-FR" sz="1600" b="1" dirty="0" err="1">
                <a:solidFill>
                  <a:srgbClr val="000000"/>
                </a:solidFill>
              </a:rPr>
              <a:t>Roosen</a:t>
            </a:r>
            <a:endParaRPr lang="fr-BE" altLang="fr-FR" sz="1600" b="1" dirty="0">
              <a:solidFill>
                <a:srgbClr val="000000"/>
              </a:solidFill>
            </a:endParaRPr>
          </a:p>
          <a:p>
            <a:pPr algn="r">
              <a:buClrTx/>
              <a:buFontTx/>
              <a:buNone/>
            </a:pPr>
            <a:endParaRPr lang="fr-BE" altLang="fr-FR" sz="1600" dirty="0">
              <a:solidFill>
                <a:srgbClr val="000000"/>
              </a:solidFill>
            </a:endParaRPr>
          </a:p>
          <a:p>
            <a:pPr algn="r">
              <a:buClrTx/>
              <a:buFontTx/>
              <a:buNone/>
            </a:pPr>
            <a:r>
              <a:rPr lang="fr-BE" altLang="fr-FR" sz="1600" i="1" dirty="0">
                <a:solidFill>
                  <a:srgbClr val="000000"/>
                </a:solidFill>
              </a:rPr>
              <a:t>Domaine de l'architecture :</a:t>
            </a:r>
          </a:p>
          <a:p>
            <a:pPr algn="r">
              <a:buClrTx/>
              <a:buFontTx/>
              <a:buNone/>
            </a:pPr>
            <a:r>
              <a:rPr lang="fr-BE" altLang="fr-FR" sz="1600" dirty="0">
                <a:solidFill>
                  <a:srgbClr val="000000"/>
                </a:solidFill>
              </a:rPr>
              <a:t>• </a:t>
            </a:r>
            <a:r>
              <a:rPr lang="fr-BE" altLang="fr-FR" sz="1600" b="1" dirty="0" err="1">
                <a:solidFill>
                  <a:srgbClr val="000000"/>
                </a:solidFill>
              </a:rPr>
              <a:t>Abdelkadher</a:t>
            </a:r>
            <a:r>
              <a:rPr lang="fr-BE" altLang="fr-FR" sz="1600" b="1" dirty="0">
                <a:solidFill>
                  <a:srgbClr val="000000"/>
                </a:solidFill>
              </a:rPr>
              <a:t> </a:t>
            </a:r>
            <a:r>
              <a:rPr lang="fr-BE" altLang="fr-FR" sz="1600" b="1" dirty="0" err="1">
                <a:solidFill>
                  <a:srgbClr val="000000"/>
                </a:solidFill>
              </a:rPr>
              <a:t>Boutemadja</a:t>
            </a:r>
            <a:endParaRPr lang="fr-BE" altLang="fr-FR" sz="1600" b="1" dirty="0">
              <a:solidFill>
                <a:srgbClr val="000000"/>
              </a:solidFill>
            </a:endParaRPr>
          </a:p>
          <a:p>
            <a:pPr algn="r">
              <a:buClrTx/>
              <a:buFontTx/>
              <a:buNone/>
            </a:pPr>
            <a:r>
              <a:rPr lang="fr-BE" altLang="fr-FR" sz="1600" dirty="0">
                <a:solidFill>
                  <a:srgbClr val="000000"/>
                </a:solidFill>
              </a:rPr>
              <a:t>• </a:t>
            </a:r>
            <a:r>
              <a:rPr lang="fr-BE" altLang="fr-FR" sz="1600" b="1" dirty="0">
                <a:solidFill>
                  <a:srgbClr val="000000"/>
                </a:solidFill>
              </a:rPr>
              <a:t>Norbert Nelles</a:t>
            </a:r>
          </a:p>
          <a:p>
            <a:pPr algn="r">
              <a:buClrTx/>
              <a:buFontTx/>
              <a:buNone/>
            </a:pPr>
            <a:r>
              <a:rPr lang="fr-BE" altLang="fr-FR" sz="1600" dirty="0">
                <a:solidFill>
                  <a:srgbClr val="000000"/>
                </a:solidFill>
              </a:rPr>
              <a:t>• </a:t>
            </a:r>
            <a:r>
              <a:rPr lang="fr-BE" altLang="fr-FR" sz="1600" b="1" dirty="0">
                <a:solidFill>
                  <a:srgbClr val="000000"/>
                </a:solidFill>
              </a:rPr>
              <a:t>Jean-Philippe </a:t>
            </a:r>
            <a:r>
              <a:rPr lang="fr-BE" altLang="fr-FR" sz="1600" b="1" dirty="0" err="1">
                <a:solidFill>
                  <a:srgbClr val="000000"/>
                </a:solidFill>
              </a:rPr>
              <a:t>Possoz</a:t>
            </a:r>
            <a:endParaRPr lang="fr-BE" altLang="fr-FR" sz="1600" b="1" dirty="0">
              <a:solidFill>
                <a:srgbClr val="000000"/>
              </a:solidFill>
            </a:endParaRPr>
          </a:p>
          <a:p>
            <a:pPr algn="r">
              <a:buClrTx/>
              <a:buFontTx/>
              <a:buNone/>
            </a:pPr>
            <a:r>
              <a:rPr lang="fr-BE" altLang="fr-FR" sz="1600" dirty="0">
                <a:solidFill>
                  <a:srgbClr val="000000"/>
                </a:solidFill>
              </a:rPr>
              <a:t>• </a:t>
            </a:r>
            <a:r>
              <a:rPr lang="fr-BE" altLang="fr-FR" sz="1600" b="1" dirty="0">
                <a:solidFill>
                  <a:srgbClr val="000000"/>
                </a:solidFill>
              </a:rPr>
              <a:t>André Rouelle</a:t>
            </a:r>
          </a:p>
          <a:p>
            <a:pPr algn="r">
              <a:buClrTx/>
              <a:buFontTx/>
              <a:buNone/>
            </a:pPr>
            <a:r>
              <a:rPr lang="fr-BE" altLang="fr-FR" sz="1600" dirty="0">
                <a:solidFill>
                  <a:srgbClr val="000000"/>
                </a:solidFill>
              </a:rPr>
              <a:t>• </a:t>
            </a:r>
            <a:r>
              <a:rPr lang="fr-BE" altLang="fr-FR" sz="1600" b="1" dirty="0">
                <a:solidFill>
                  <a:srgbClr val="000000"/>
                </a:solidFill>
              </a:rPr>
              <a:t>José </a:t>
            </a:r>
            <a:r>
              <a:rPr lang="fr-BE" altLang="fr-FR" sz="1600" b="1" dirty="0" err="1">
                <a:solidFill>
                  <a:srgbClr val="000000"/>
                </a:solidFill>
              </a:rPr>
              <a:t>Sterkendries</a:t>
            </a:r>
            <a:endParaRPr lang="fr-BE" altLang="fr-FR" sz="1600" b="1" dirty="0">
              <a:solidFill>
                <a:srgbClr val="000000"/>
              </a:solidFill>
            </a:endParaRPr>
          </a:p>
          <a:p>
            <a:pPr algn="r">
              <a:buClrTx/>
              <a:buFontTx/>
              <a:buNone/>
            </a:pPr>
            <a:r>
              <a:rPr lang="fr-BE" altLang="fr-FR" sz="1600" dirty="0">
                <a:solidFill>
                  <a:srgbClr val="000000"/>
                </a:solidFill>
              </a:rPr>
              <a:t>• </a:t>
            </a:r>
            <a:r>
              <a:rPr lang="fr-BE" altLang="fr-FR" sz="1600" b="1" dirty="0">
                <a:solidFill>
                  <a:srgbClr val="000000"/>
                </a:solidFill>
              </a:rPr>
              <a:t>Patricia </a:t>
            </a:r>
            <a:r>
              <a:rPr lang="fr-BE" altLang="fr-FR" sz="1600" b="1" dirty="0" err="1">
                <a:solidFill>
                  <a:srgbClr val="000000"/>
                </a:solidFill>
              </a:rPr>
              <a:t>Scheffers</a:t>
            </a:r>
            <a:endParaRPr lang="fr-BE" altLang="fr-FR" sz="1600" b="1" dirty="0">
              <a:solidFill>
                <a:srgbClr val="000000"/>
              </a:solidFill>
            </a:endParaRPr>
          </a:p>
          <a:p>
            <a:pPr algn="r">
              <a:buClrTx/>
              <a:buFontTx/>
              <a:buNone/>
            </a:pPr>
            <a:endParaRPr lang="fr-BE" altLang="fr-FR" sz="1600" dirty="0">
              <a:solidFill>
                <a:srgbClr val="0000FF"/>
              </a:solidFill>
            </a:endParaRPr>
          </a:p>
          <a:p>
            <a:pPr algn="r">
              <a:buClrTx/>
              <a:buFontTx/>
              <a:buNone/>
            </a:pPr>
            <a:r>
              <a:rPr lang="fr-BE" altLang="fr-FR" sz="1600" i="1" dirty="0">
                <a:solidFill>
                  <a:srgbClr val="000000"/>
                </a:solidFill>
              </a:rPr>
              <a:t>Domaine des moyens d'expression : </a:t>
            </a:r>
          </a:p>
          <a:p>
            <a:pPr algn="r">
              <a:buClrTx/>
              <a:buFontTx/>
              <a:buNone/>
            </a:pPr>
            <a:r>
              <a:rPr lang="fr-BE" altLang="fr-FR" sz="1600" dirty="0">
                <a:solidFill>
                  <a:srgbClr val="000000"/>
                </a:solidFill>
              </a:rPr>
              <a:t>• </a:t>
            </a:r>
            <a:r>
              <a:rPr lang="fr-BE" altLang="fr-FR" sz="1600" b="1" dirty="0">
                <a:solidFill>
                  <a:srgbClr val="000000"/>
                </a:solidFill>
              </a:rPr>
              <a:t>Bénédicte Henry</a:t>
            </a:r>
          </a:p>
          <a:p>
            <a:pPr algn="r">
              <a:buClrTx/>
              <a:buFontTx/>
              <a:buNone/>
            </a:pPr>
            <a:r>
              <a:rPr lang="fr-BE" altLang="fr-FR" sz="1600" dirty="0">
                <a:solidFill>
                  <a:srgbClr val="000000"/>
                </a:solidFill>
              </a:rPr>
              <a:t>• </a:t>
            </a:r>
            <a:r>
              <a:rPr lang="fr-BE" altLang="fr-FR" sz="1600" b="1" dirty="0">
                <a:solidFill>
                  <a:srgbClr val="000000"/>
                </a:solidFill>
              </a:rPr>
              <a:t>Patricia </a:t>
            </a:r>
            <a:r>
              <a:rPr lang="fr-BE" altLang="fr-FR" sz="1600" b="1" dirty="0" err="1">
                <a:solidFill>
                  <a:srgbClr val="000000"/>
                </a:solidFill>
              </a:rPr>
              <a:t>Scheffers</a:t>
            </a:r>
            <a:endParaRPr lang="fr-BE" altLang="fr-FR" sz="1600" b="1" dirty="0">
              <a:solidFill>
                <a:srgbClr val="000000"/>
              </a:solidFill>
            </a:endParaRPr>
          </a:p>
          <a:p>
            <a:pPr algn="r">
              <a:buClrTx/>
              <a:buFontTx/>
              <a:buNone/>
            </a:pPr>
            <a:endParaRPr lang="fr-BE" altLang="fr-FR" sz="1600" b="1" i="1" dirty="0">
              <a:solidFill>
                <a:srgbClr val="000000"/>
              </a:solidFill>
            </a:endParaRPr>
          </a:p>
          <a:p>
            <a:pPr algn="r">
              <a:buClrTx/>
              <a:buFontTx/>
              <a:buNone/>
            </a:pPr>
            <a:r>
              <a:rPr lang="fr-BE" altLang="fr-FR" sz="1600" i="1" dirty="0">
                <a:solidFill>
                  <a:srgbClr val="000000"/>
                </a:solidFill>
              </a:rPr>
              <a:t>Relation avec les étudiants :</a:t>
            </a:r>
          </a:p>
          <a:p>
            <a:pPr algn="r">
              <a:buClrTx/>
              <a:buFontTx/>
              <a:buNone/>
            </a:pPr>
            <a:r>
              <a:rPr lang="fr-BE" altLang="fr-FR" sz="1600" dirty="0">
                <a:solidFill>
                  <a:srgbClr val="000000"/>
                </a:solidFill>
              </a:rPr>
              <a:t>• </a:t>
            </a:r>
            <a:r>
              <a:rPr lang="fr-BE" altLang="fr-FR" sz="1600" b="1" dirty="0">
                <a:solidFill>
                  <a:srgbClr val="000000"/>
                </a:solidFill>
              </a:rPr>
              <a:t>Pascale Rondelet</a:t>
            </a:r>
          </a:p>
          <a:p>
            <a:pPr algn="r">
              <a:buClrTx/>
              <a:buFontTx/>
              <a:buNone/>
            </a:pPr>
            <a:endParaRPr lang="fr-BE" altLang="fr-FR" sz="1600" dirty="0">
              <a:solidFill>
                <a:srgbClr val="000000"/>
              </a:solidFill>
            </a:endParaRPr>
          </a:p>
          <a:p>
            <a:pPr algn="r">
              <a:buClrTx/>
              <a:buFontTx/>
              <a:buNone/>
            </a:pPr>
            <a:r>
              <a:rPr lang="fr-BE" altLang="fr-FR" sz="1600" i="1" dirty="0">
                <a:solidFill>
                  <a:srgbClr val="000000"/>
                </a:solidFill>
              </a:rPr>
              <a:t>Aide administrative :</a:t>
            </a:r>
          </a:p>
          <a:p>
            <a:pPr algn="r">
              <a:buClrTx/>
              <a:buFontTx/>
              <a:buNone/>
            </a:pPr>
            <a:r>
              <a:rPr lang="fr-BE" altLang="fr-FR" sz="1600" dirty="0">
                <a:solidFill>
                  <a:srgbClr val="000000"/>
                </a:solidFill>
              </a:rPr>
              <a:t>• </a:t>
            </a:r>
            <a:r>
              <a:rPr lang="fr-BE" altLang="fr-FR" sz="1600" b="1" dirty="0">
                <a:solidFill>
                  <a:srgbClr val="000000"/>
                </a:solidFill>
              </a:rPr>
              <a:t>Carmen </a:t>
            </a:r>
            <a:r>
              <a:rPr lang="fr-BE" altLang="fr-FR" sz="1600" b="1" dirty="0" err="1">
                <a:solidFill>
                  <a:srgbClr val="000000"/>
                </a:solidFill>
              </a:rPr>
              <a:t>Valenti</a:t>
            </a:r>
            <a:endParaRPr lang="fr-BE" altLang="fr-FR" sz="1600" b="1" dirty="0">
              <a:solidFill>
                <a:srgbClr val="000000"/>
              </a:solidFill>
            </a:endParaRPr>
          </a:p>
          <a:p>
            <a:pPr algn="r">
              <a:buClrTx/>
              <a:buFontTx/>
              <a:buNone/>
            </a:pPr>
            <a:endParaRPr lang="fr-BE" altLang="fr-FR" sz="1600" b="1" dirty="0">
              <a:solidFill>
                <a:srgbClr val="000000"/>
              </a:solidFill>
            </a:endParaRPr>
          </a:p>
          <a:p>
            <a:pPr algn="r">
              <a:buClrTx/>
              <a:buFontTx/>
              <a:buNone/>
            </a:pPr>
            <a:r>
              <a:rPr lang="fr-BE" altLang="fr-FR" sz="1600" i="1" dirty="0">
                <a:solidFill>
                  <a:srgbClr val="000000"/>
                </a:solidFill>
              </a:rPr>
              <a:t>Personne ressource engagée  grâce </a:t>
            </a:r>
          </a:p>
          <a:p>
            <a:pPr algn="r">
              <a:buClrTx/>
              <a:buFontTx/>
              <a:buNone/>
            </a:pPr>
            <a:r>
              <a:rPr lang="fr-BE" altLang="fr-FR" sz="1600" i="1" dirty="0">
                <a:solidFill>
                  <a:srgbClr val="000000"/>
                </a:solidFill>
              </a:rPr>
              <a:t>au soutien financier du programme IFRES:</a:t>
            </a:r>
          </a:p>
          <a:p>
            <a:pPr algn="r">
              <a:buClrTx/>
              <a:buFontTx/>
              <a:buNone/>
            </a:pPr>
            <a:r>
              <a:rPr lang="fr-BE" altLang="fr-FR" sz="1600" dirty="0">
                <a:solidFill>
                  <a:srgbClr val="000000"/>
                </a:solidFill>
              </a:rPr>
              <a:t>• </a:t>
            </a:r>
            <a:r>
              <a:rPr lang="fr-BE" altLang="fr-FR" sz="1600" b="1" dirty="0">
                <a:solidFill>
                  <a:srgbClr val="000000"/>
                </a:solidFill>
              </a:rPr>
              <a:t>Myrtille </a:t>
            </a:r>
            <a:r>
              <a:rPr lang="fr-BE" altLang="fr-FR" sz="1600" b="1" dirty="0" err="1">
                <a:solidFill>
                  <a:srgbClr val="000000"/>
                </a:solidFill>
              </a:rPr>
              <a:t>Mélot</a:t>
            </a:r>
            <a:endParaRPr lang="fr-BE" altLang="fr-FR" sz="1600" b="1" dirty="0">
              <a:solidFill>
                <a:srgbClr val="000000"/>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538"/>
            <a:ext cx="15120000" cy="655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Grp="1" noChangeArrowheads="1"/>
          </p:cNvSpPr>
          <p:nvPr>
            <p:ph type="title"/>
          </p:nvPr>
        </p:nvSpPr>
        <p:spPr>
          <a:xfrm>
            <a:off x="1800225" y="360000"/>
            <a:ext cx="12531725"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Recherche dans la continuité du </a:t>
            </a:r>
            <a:r>
              <a:rPr lang="fr-BE" altLang="fr-FR" sz="4000" dirty="0" smtClean="0"/>
              <a:t>référentiel</a:t>
            </a:r>
            <a:br>
              <a:rPr lang="fr-BE" altLang="fr-FR" sz="4000" dirty="0" smtClean="0"/>
            </a:br>
            <a:r>
              <a:rPr lang="fr-BE" altLang="fr-FR" sz="4000" dirty="0" smtClean="0"/>
              <a:t>Cadrage de la recherche</a:t>
            </a:r>
            <a:endParaRPr lang="fr-BE" altLang="fr-FR" sz="4000" dirty="0"/>
          </a:p>
        </p:txBody>
      </p:sp>
      <p:sp>
        <p:nvSpPr>
          <p:cNvPr id="6"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2" name="Rectangle 1"/>
          <p:cNvSpPr/>
          <p:nvPr/>
        </p:nvSpPr>
        <p:spPr>
          <a:xfrm>
            <a:off x="5364000" y="3960000"/>
            <a:ext cx="3420000" cy="4932000"/>
          </a:xfrm>
          <a:prstGeom prst="rect">
            <a:avLst/>
          </a:prstGeom>
          <a:noFill/>
          <a:ln w="825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274510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800225" y="360000"/>
            <a:ext cx="12531725"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Recherche dans la continuité du </a:t>
            </a:r>
            <a:r>
              <a:rPr lang="fr-BE" altLang="fr-FR" sz="4000" dirty="0" smtClean="0"/>
              <a:t>référentiel</a:t>
            </a:r>
            <a:br>
              <a:rPr lang="fr-BE" altLang="fr-FR" sz="4000" dirty="0" smtClean="0"/>
            </a:br>
            <a:r>
              <a:rPr lang="fr-BE" altLang="fr-FR" sz="4000" dirty="0" smtClean="0"/>
              <a:t>Cadrage de la recherche</a:t>
            </a:r>
            <a:endParaRPr lang="fr-BE" altLang="fr-FR" sz="4000" dirty="0"/>
          </a:p>
        </p:txBody>
      </p:sp>
      <p:sp>
        <p:nvSpPr>
          <p:cNvPr id="6"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
        <p:nvSpPr>
          <p:cNvPr id="7" name="Text Box 2"/>
          <p:cNvSpPr txBox="1">
            <a:spLocks noChangeArrowheads="1"/>
          </p:cNvSpPr>
          <p:nvPr/>
        </p:nvSpPr>
        <p:spPr bwMode="auto">
          <a:xfrm>
            <a:off x="1798875" y="3905722"/>
            <a:ext cx="11521536" cy="246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51" tIns="44976" rIns="89951" bIns="44976"/>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1pPr>
            <a:lvl2pPr marL="1871663"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rgbClr val="000000"/>
                </a:solidFill>
                <a:latin typeface="Arial" charset="0"/>
                <a:ea typeface="Microsoft YaHei" charset="0"/>
                <a:cs typeface="Microsoft YaHei" charset="0"/>
              </a:defRPr>
            </a:lvl9pPr>
          </a:lstStyle>
          <a:p>
            <a:pPr marL="0" lvl="1" indent="0" algn="just" defTabSz="449023">
              <a:lnSpc>
                <a:spcPct val="150000"/>
              </a:lnSpc>
              <a:spcAft>
                <a:spcPts val="0"/>
              </a:spcAft>
              <a:buSzPct val="45000"/>
              <a:defRPr/>
            </a:pPr>
            <a:r>
              <a:rPr lang="fr-BE" sz="2800" b="1" i="1" dirty="0" smtClean="0">
                <a:solidFill>
                  <a:srgbClr val="0070C0"/>
                </a:solidFill>
              </a:rPr>
              <a:t>« Dans </a:t>
            </a:r>
            <a:r>
              <a:rPr lang="fr-BE" sz="2800" b="1" i="1" dirty="0">
                <a:solidFill>
                  <a:srgbClr val="0070C0"/>
                </a:solidFill>
              </a:rPr>
              <a:t>leur mission d'enseignement, les établissements d'enseignement supérieur en communauté française poursuivent, simultanément et sans hiérarchie, notamment les objectifs généraux suivants :</a:t>
            </a:r>
          </a:p>
          <a:p>
            <a:pPr marL="0" lvl="1" indent="0" algn="just" defTabSz="449023">
              <a:lnSpc>
                <a:spcPct val="150000"/>
              </a:lnSpc>
              <a:spcAft>
                <a:spcPts val="0"/>
              </a:spcAft>
              <a:buSzPct val="45000"/>
              <a:defRPr/>
            </a:pPr>
            <a:r>
              <a:rPr lang="fr-BE" sz="2800" b="1" i="1" dirty="0">
                <a:solidFill>
                  <a:srgbClr val="0070C0"/>
                </a:solidFill>
              </a:rPr>
              <a:t>1° Accompagner les étudiants dans leur rôle de citoyens responsables, capables de contribuer au développement d'une société démocratique, pluraliste et solidaire ;... » (GCFB, 2013</a:t>
            </a:r>
            <a:r>
              <a:rPr lang="fr-BE" sz="2800" b="1" i="1" dirty="0" smtClean="0">
                <a:solidFill>
                  <a:srgbClr val="0070C0"/>
                </a:solidFill>
              </a:rPr>
              <a:t>)</a:t>
            </a:r>
            <a:endParaRPr lang="fr-BE" altLang="fr-FR" sz="2500" dirty="0">
              <a:solidFill>
                <a:srgbClr val="0070C0"/>
              </a:solidFill>
            </a:endParaRPr>
          </a:p>
          <a:p>
            <a:pPr marL="0" lvl="1" indent="-342837" algn="just" defTabSz="449023">
              <a:lnSpc>
                <a:spcPct val="150000"/>
              </a:lnSpc>
              <a:spcAft>
                <a:spcPts val="0"/>
              </a:spcAft>
              <a:buSzPct val="45000"/>
              <a:buFont typeface="Wingdings" panose="05000000000000000000" pitchFamily="2" charset="2"/>
              <a:buChar char="q"/>
              <a:defRPr/>
            </a:pPr>
            <a:endParaRPr lang="fr-BE" altLang="fr-FR" sz="2500" dirty="0">
              <a:solidFill>
                <a:srgbClr val="0070C0"/>
              </a:solidFill>
            </a:endParaRPr>
          </a:p>
          <a:p>
            <a:pPr marL="0" lvl="1" indent="-342837" algn="just" defTabSz="449023">
              <a:lnSpc>
                <a:spcPct val="150000"/>
              </a:lnSpc>
              <a:spcAft>
                <a:spcPts val="0"/>
              </a:spcAft>
              <a:buSzPct val="45000"/>
              <a:buFont typeface="Wingdings" panose="05000000000000000000" pitchFamily="2" charset="2"/>
              <a:buChar char="q"/>
              <a:defRPr/>
            </a:pPr>
            <a:endParaRPr lang="fr-BE" altLang="fr-FR" sz="2500" dirty="0">
              <a:solidFill>
                <a:srgbClr val="0070C0"/>
              </a:solidFill>
            </a:endParaRPr>
          </a:p>
        </p:txBody>
      </p:sp>
    </p:spTree>
    <p:extLst>
      <p:ext uri="{BB962C8B-B14F-4D97-AF65-F5344CB8AC3E}">
        <p14:creationId xmlns:p14="http://schemas.microsoft.com/office/powerpoint/2010/main" val="1926911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1800226" y="360000"/>
            <a:ext cx="14400213" cy="1665288"/>
          </a:xfrm>
        </p:spPr>
        <p:txBody>
          <a:bodyPr tIns="35261"/>
          <a:lstStyle/>
          <a:p>
            <a:pPr algn="l" eaLnBrk="1" hangingPunct="1">
              <a:spcAft>
                <a:spcPts val="1424"/>
              </a:spcAft>
              <a:tabLst>
                <a:tab pos="722180" algn="l"/>
                <a:tab pos="1445948" algn="l"/>
                <a:tab pos="2169714" algn="l"/>
                <a:tab pos="2893481" algn="l"/>
                <a:tab pos="3617249" algn="l"/>
                <a:tab pos="4341015" algn="l"/>
                <a:tab pos="5063195" algn="l"/>
                <a:tab pos="5786961" algn="l"/>
                <a:tab pos="6510728" algn="l"/>
                <a:tab pos="7234496" algn="l"/>
                <a:tab pos="7958262" algn="l"/>
                <a:tab pos="8682029" algn="l"/>
                <a:tab pos="9404209" algn="l"/>
                <a:tab pos="10127977" algn="l"/>
                <a:tab pos="10851743" algn="l"/>
                <a:tab pos="11575510" algn="l"/>
                <a:tab pos="12299278" algn="l"/>
                <a:tab pos="13023044" algn="l"/>
                <a:tab pos="13745224" algn="l"/>
              </a:tabLst>
            </a:pPr>
            <a:r>
              <a:rPr lang="fr-BE" altLang="fr-FR" sz="4000" dirty="0"/>
              <a:t>Questions et sous-questions</a:t>
            </a:r>
          </a:p>
        </p:txBody>
      </p:sp>
      <p:sp>
        <p:nvSpPr>
          <p:cNvPr id="5" name="Text Box 2"/>
          <p:cNvSpPr txBox="1">
            <a:spLocks noChangeArrowheads="1"/>
          </p:cNvSpPr>
          <p:nvPr/>
        </p:nvSpPr>
        <p:spPr bwMode="auto">
          <a:xfrm>
            <a:off x="1799550" y="3005138"/>
            <a:ext cx="12961700" cy="396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44000" tIns="44976" rIns="89951" bIns="44976"/>
          <a:lstStyle>
            <a:lvl1pPr marL="342900"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1pPr>
            <a:lvl2pPr marL="1925638" indent="-3429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5pPr>
            <a:lvl6pPr marL="25130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6pPr>
            <a:lvl7pPr marL="29702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7pPr>
            <a:lvl8pPr marL="34274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8pPr>
            <a:lvl9pPr marL="3884613" indent="-227013" defTabSz="447675"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charset="0"/>
              </a:defRPr>
            </a:lvl9pPr>
          </a:lstStyle>
          <a:p>
            <a:pPr marL="0" lvl="1" indent="0" eaLnBrk="1">
              <a:lnSpc>
                <a:spcPct val="200000"/>
              </a:lnSpc>
              <a:spcBef>
                <a:spcPts val="0"/>
              </a:spcBef>
              <a:spcAft>
                <a:spcPts val="0"/>
              </a:spcAft>
              <a:buSzPct val="45000"/>
            </a:pPr>
            <a:r>
              <a:rPr lang="fr-BE" altLang="fr-FR" sz="2800" dirty="0" smtClean="0">
                <a:solidFill>
                  <a:srgbClr val="000000"/>
                </a:solidFill>
                <a:ea typeface="Microsoft YaHei" charset="-122"/>
              </a:rPr>
              <a:t>(a)	Comment </a:t>
            </a:r>
            <a:r>
              <a:rPr lang="fr-BE" altLang="fr-FR" sz="2800" dirty="0">
                <a:solidFill>
                  <a:srgbClr val="000000"/>
                </a:solidFill>
                <a:ea typeface="Microsoft YaHei" charset="-122"/>
              </a:rPr>
              <a:t>se définissent et se déclinent les éléments </a:t>
            </a:r>
            <a:endParaRPr lang="fr-BE" altLang="fr-FR" sz="2800" dirty="0" smtClean="0">
              <a:solidFill>
                <a:srgbClr val="000000"/>
              </a:solidFill>
              <a:ea typeface="Microsoft YaHei" charset="-122"/>
            </a:endParaRPr>
          </a:p>
          <a:p>
            <a:pPr marL="0" lvl="1" indent="0" eaLnBrk="1">
              <a:lnSpc>
                <a:spcPct val="100000"/>
              </a:lnSpc>
              <a:spcBef>
                <a:spcPts val="0"/>
              </a:spcBef>
              <a:spcAft>
                <a:spcPts val="0"/>
              </a:spcAft>
              <a:buSzPct val="45000"/>
            </a:pPr>
            <a:r>
              <a:rPr lang="fr-BE" altLang="fr-FR" sz="2800" dirty="0" smtClean="0">
                <a:solidFill>
                  <a:srgbClr val="000000"/>
                </a:solidFill>
                <a:ea typeface="Microsoft YaHei" charset="-122"/>
              </a:rPr>
              <a:t>	de développement de la compétence ? </a:t>
            </a:r>
          </a:p>
          <a:p>
            <a:pPr marL="0" lvl="1" indent="0" eaLnBrk="1">
              <a:lnSpc>
                <a:spcPct val="200000"/>
              </a:lnSpc>
              <a:spcBef>
                <a:spcPts val="0"/>
              </a:spcBef>
              <a:spcAft>
                <a:spcPts val="0"/>
              </a:spcAft>
              <a:buSzPct val="45000"/>
            </a:pPr>
            <a:r>
              <a:rPr lang="fr-BE" altLang="fr-FR" sz="2800" dirty="0" smtClean="0">
                <a:solidFill>
                  <a:srgbClr val="000000"/>
                </a:solidFill>
                <a:ea typeface="Microsoft YaHei" charset="-122"/>
              </a:rPr>
              <a:t>(b)	Quels </a:t>
            </a:r>
            <a:r>
              <a:rPr lang="fr-BE" altLang="fr-FR" sz="2800" dirty="0">
                <a:solidFill>
                  <a:srgbClr val="000000"/>
                </a:solidFill>
                <a:ea typeface="Microsoft YaHei" charset="-122"/>
              </a:rPr>
              <a:t>sont les lieux de développement de la compétence ? </a:t>
            </a:r>
            <a:endParaRPr lang="fr-BE" altLang="fr-FR" sz="2800" dirty="0" smtClean="0">
              <a:solidFill>
                <a:srgbClr val="000000"/>
              </a:solidFill>
              <a:ea typeface="Microsoft YaHei" charset="-122"/>
            </a:endParaRPr>
          </a:p>
          <a:p>
            <a:pPr marL="0" lvl="1" indent="0" eaLnBrk="1">
              <a:lnSpc>
                <a:spcPct val="200000"/>
              </a:lnSpc>
              <a:spcBef>
                <a:spcPts val="0"/>
              </a:spcBef>
              <a:spcAft>
                <a:spcPts val="0"/>
              </a:spcAft>
              <a:buSzPct val="45000"/>
            </a:pPr>
            <a:r>
              <a:rPr lang="fr-BE" altLang="fr-FR" sz="2800" dirty="0" smtClean="0">
                <a:solidFill>
                  <a:srgbClr val="000000"/>
                </a:solidFill>
                <a:ea typeface="Microsoft YaHei" charset="-122"/>
              </a:rPr>
              <a:t>(</a:t>
            </a:r>
            <a:r>
              <a:rPr lang="fr-BE" altLang="fr-FR" sz="2800" dirty="0">
                <a:solidFill>
                  <a:srgbClr val="000000"/>
                </a:solidFill>
                <a:ea typeface="Microsoft YaHei" charset="-122"/>
              </a:rPr>
              <a:t>c)	Quels sont les niveaux de développement identifiables au cours </a:t>
            </a:r>
          </a:p>
          <a:p>
            <a:pPr marL="0" lvl="1" indent="0" eaLnBrk="1">
              <a:lnSpc>
                <a:spcPct val="100000"/>
              </a:lnSpc>
              <a:spcBef>
                <a:spcPts val="0"/>
              </a:spcBef>
              <a:spcAft>
                <a:spcPts val="0"/>
              </a:spcAft>
              <a:buSzPct val="45000"/>
            </a:pPr>
            <a:r>
              <a:rPr lang="fr-BE" altLang="fr-FR" sz="2800" dirty="0">
                <a:solidFill>
                  <a:srgbClr val="000000"/>
                </a:solidFill>
                <a:ea typeface="Microsoft YaHei" charset="-122"/>
              </a:rPr>
              <a:t>	des trois premières années d'études ? </a:t>
            </a:r>
            <a:endParaRPr lang="fr-BE" altLang="fr-FR" sz="2800" dirty="0" smtClean="0">
              <a:solidFill>
                <a:srgbClr val="000000"/>
              </a:solidFill>
              <a:ea typeface="Microsoft YaHei" charset="-122"/>
            </a:endParaRPr>
          </a:p>
        </p:txBody>
      </p:sp>
      <p:sp>
        <p:nvSpPr>
          <p:cNvPr id="9" name="Text Box 12"/>
          <p:cNvSpPr txBox="1">
            <a:spLocks noChangeArrowheads="1"/>
          </p:cNvSpPr>
          <p:nvPr/>
        </p:nvSpPr>
        <p:spPr bwMode="auto">
          <a:xfrm>
            <a:off x="6541616" y="10465045"/>
            <a:ext cx="7498887" cy="45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269" tIns="66180" rIns="127269" bIns="66180">
            <a:spAutoFit/>
          </a:bodyPr>
          <a:lstStyle>
            <a:lvl1pPr marL="107950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1pPr>
            <a:lvl2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2pPr>
            <a:lvl3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3pPr>
            <a:lvl4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4pPr>
            <a:lvl5pPr>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0"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613900" algn="l"/>
                <a:tab pos="10063163" algn="l"/>
              </a:tabLst>
              <a:defRPr>
                <a:solidFill>
                  <a:srgbClr val="FFFFFF"/>
                </a:solidFill>
                <a:latin typeface="Arial" charset="0"/>
                <a:cs typeface="Arial Unicode MS" charset="0"/>
              </a:defRPr>
            </a:lvl9pPr>
          </a:lstStyle>
          <a:p>
            <a:pPr algn="r">
              <a:buClrTx/>
              <a:buFontTx/>
              <a:buNone/>
            </a:pPr>
            <a:r>
              <a:rPr lang="fr-BE" altLang="fr-FR" sz="1100" b="1" dirty="0" smtClean="0">
                <a:solidFill>
                  <a:srgbClr val="000000"/>
                </a:solidFill>
                <a:cs typeface="Lucida Sans Unicode" charset="0"/>
              </a:rPr>
              <a:t>AIPU 201 </a:t>
            </a:r>
            <a:r>
              <a:rPr lang="fr-BE" altLang="fr-FR" sz="1100" b="1" dirty="0">
                <a:solidFill>
                  <a:srgbClr val="000000"/>
                </a:solidFill>
                <a:cs typeface="Lucida Sans Unicode" charset="0"/>
              </a:rPr>
              <a:t>– Université de </a:t>
            </a:r>
            <a:r>
              <a:rPr lang="fr-BE" altLang="fr-FR" sz="1100" b="1" dirty="0" smtClean="0">
                <a:solidFill>
                  <a:srgbClr val="000000"/>
                </a:solidFill>
                <a:cs typeface="Lucida Sans Unicode" charset="0"/>
              </a:rPr>
              <a:t>Mons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Communication 45 </a:t>
            </a:r>
            <a:r>
              <a:rPr lang="fr-BE" altLang="fr-FR" sz="1100" b="1" dirty="0">
                <a:solidFill>
                  <a:srgbClr val="000000"/>
                </a:solidFill>
                <a:cs typeface="Lucida Sans Unicode" charset="0"/>
              </a:rPr>
              <a:t>– </a:t>
            </a:r>
            <a:r>
              <a:rPr lang="fr-BE" altLang="fr-FR" sz="1100" b="1" dirty="0" smtClean="0">
                <a:solidFill>
                  <a:srgbClr val="000000"/>
                </a:solidFill>
                <a:cs typeface="Lucida Sans Unicode" charset="0"/>
              </a:rPr>
              <a:t>MAI 2014</a:t>
            </a:r>
            <a:endParaRPr lang="fr-BE" altLang="fr-FR" sz="1100" b="1" dirty="0">
              <a:solidFill>
                <a:srgbClr val="000000"/>
              </a:solidFill>
              <a:cs typeface="Lucida Sans Unicode" charset="0"/>
            </a:endParaRPr>
          </a:p>
          <a:p>
            <a:pPr>
              <a:buClrTx/>
              <a:buFontTx/>
              <a:buNone/>
            </a:pPr>
            <a:endParaRPr lang="fr-BE" altLang="fr-FR" sz="1100" b="1" dirty="0">
              <a:solidFill>
                <a:srgbClr val="000000"/>
              </a:solidFill>
              <a:cs typeface="Lucida Sans Unicode"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915</TotalTime>
  <Words>1840</Words>
  <Application>Microsoft Office PowerPoint</Application>
  <PresentationFormat>Personnalisé</PresentationFormat>
  <Paragraphs>336</Paragraphs>
  <Slides>24</Slides>
  <Notes>20</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Liens</vt:lpstr>
      </vt:variant>
      <vt:variant>
        <vt:i4>13</vt:i4>
      </vt:variant>
      <vt:variant>
        <vt:lpstr>Titres des diapositives</vt:lpstr>
      </vt:variant>
      <vt:variant>
        <vt:i4>24</vt:i4>
      </vt:variant>
    </vt:vector>
  </HeadingPairs>
  <TitlesOfParts>
    <vt:vector size="48" baseType="lpstr">
      <vt:lpstr>Arial Unicode MS</vt:lpstr>
      <vt:lpstr>Microsoft YaHei</vt:lpstr>
      <vt:lpstr>SimSun</vt:lpstr>
      <vt:lpstr>Arial</vt:lpstr>
      <vt:lpstr>Calibri</vt:lpstr>
      <vt:lpstr>Lucida Sans Unicode</vt:lpstr>
      <vt:lpstr>Mangal</vt:lpstr>
      <vt:lpstr>StarSymbol</vt:lpstr>
      <vt:lpstr>Times New Roman</vt:lpstr>
      <vt:lpstr>Wingdings</vt:lpstr>
      <vt:lpstr>Thème Office</vt:lpstr>
      <vt:lpstr>E:\PROJET_COMPETENCES\ETUDE_APPROFONDIE_REFERENTIEL\INSTRUIRE_PORTRAIT.docx</vt:lpstr>
      <vt:lpstr>I:\00.DOCTORAT\04.RECUEIL_DONNEES\T2\T2_4_ENQUETE_ETUDIANTS_SEPT_2013\TRAITEMENT_QUESTIONS_OUVERTES_3.xlsx!Q9![TRAITEMENT_QUESTIONS_OUVERTES_3.xlsx]Q9 Graphique 1</vt:lpstr>
      <vt:lpstr>I:\00.DOCTORAT\04.RECUEIL_DONNEES\T2\T2_4_ENQUETE_ETUDIANTS_SEPT_2013\TRAITEMENT_QUESTIONS_OUVERTES_3.xlsx!Q9!L12C1:L21C4</vt:lpstr>
      <vt:lpstr>I:\00.DOCTORAT\04.RECUEIL_DONNEES\T2\T2_4_ENQUETE_ETUDIANTS_SEPT_2013\TRAITEMENT_QUESTIONS_OUVERTES_3.xlsx!Q11.1![TRAITEMENT_QUESTIONS_OUVERTES_3.xlsx]Q11.1 Graphique 15</vt:lpstr>
      <vt:lpstr>I:\00.DOCTORAT\04.RECUEIL_DONNEES\T2\T2_4_ENQUETE_ETUDIANTS_SEPT_2013\TRAITEMENT_QUESTIONS_OUVERTES_3.xlsx!Q11.1!L1C1:L15C4</vt:lpstr>
      <vt:lpstr>I:\00.DOCTORAT\04.RECUEIL_DONNEES\T2\T2_4_ENQUETE_ETUDIANTS_SEPT_2013\TRAITEMENT_QUESTIONS_OUVERTES_3.xlsx!Q11.2![TRAITEMENT_QUESTIONS_OUVERTES_3.xlsx]Q11.2 Graphique 1</vt:lpstr>
      <vt:lpstr>I:\00.DOCTORAT\04.RECUEIL_DONNEES\T2\T2_4_ENQUETE_ETUDIANTS_SEPT_2013\TRAITEMENT_QUESTIONS_OUVERTES_3.xlsx!Q11.2!L1C1:L12C4</vt:lpstr>
      <vt:lpstr>I:\00.DOCTORAT\04.RECUEIL_DONNEES\T2\T2_4_ENQUETE_ETUDIANTS_SEPT_2013\TRAITEMENT_QUESTIONS_OUVERTES_3.xlsx!Q10![TRAITEMENT_QUESTIONS_OUVERTES_3.xlsx]Q10 Graphique 1</vt:lpstr>
      <vt:lpstr>I:\00.DOCTORAT\04.RECUEIL_DONNEES\T2\T2_4_ENQUETE_ETUDIANTS_SEPT_2013\TRAITEMENT_QUESTIONS_OUVERTES_3.xlsx!Q10!L1C14:L7C17</vt:lpstr>
      <vt:lpstr>I:\00.DOCTORAT\04.RECUEIL_DONNEES\T2\T2_4_ENQUETE_ETUDIANTS_SEPT_2013\TRAITEMENT_QUESTIONS_OUVERTES_3.xlsx!Q11.3![TRAITEMENT_QUESTIONS_OUVERTES_3.xlsx]Q11.3 Graphique 1</vt:lpstr>
      <vt:lpstr>I:\00.DOCTORAT\04.RECUEIL_DONNEES\T2\T2_4_ENQUETE_ETUDIANTS_SEPT_2013\TRAITEMENT_QUESTIONS_OUVERTES_3.xlsx!Q11.3!L27C1:L35C4</vt:lpstr>
      <vt:lpstr>I:\00.DOCTORAT\04.RECUEIL_DONNEES\T2\T2_4_ENQUETE_ETUDIANTS_SEPT_2013\TRAITEMENT_QUESTIONS_OUVERTES_3.xlsx!Q7![TRAITEMENT_QUESTIONS_OUVERTES_3.xlsx]Q7 Graphique 2</vt:lpstr>
      <vt:lpstr>I:\00.DOCTORAT\04.RECUEIL_DONNEES\T2\T2_4_ENQUETE_ETUDIANTS_SEPT_2013\TRAITEMENT_QUESTIONS_OUVERTES_3.xlsx!Q7!L22C1:L40C4</vt:lpstr>
      <vt:lpstr>Présentation PowerPoint</vt:lpstr>
      <vt:lpstr>Plan de route</vt:lpstr>
      <vt:lpstr>Enseignement de l’Architecture et Université</vt:lpstr>
      <vt:lpstr>Recherche-action et référentiel de compétences</vt:lpstr>
      <vt:lpstr>Présentation PowerPoint</vt:lpstr>
      <vt:lpstr>Recherche-action et référentiel de compétences</vt:lpstr>
      <vt:lpstr>Recherche dans la continuité du référentiel Cadrage de la recherche</vt:lpstr>
      <vt:lpstr>Recherche dans la continuité du référentiel Cadrage de la recherche</vt:lpstr>
      <vt:lpstr>Questions et sous-questions</vt:lpstr>
      <vt:lpstr>Etat de la recherche - Dispositif</vt:lpstr>
      <vt:lpstr>Etat de la recherche - Recueil de données et 1e analyses</vt:lpstr>
      <vt:lpstr>Définition des niveaux de développement</vt:lpstr>
      <vt:lpstr>Une première définition des niveaux de développement</vt:lpstr>
      <vt:lpstr>Etat de la recherche - Recueil de données et 1e analyses</vt:lpstr>
      <vt:lpstr>Etat de la recherche - Recueil de données et 1e analyses</vt:lpstr>
      <vt:lpstr>Etat de la recherche - Recueil de données et 1e analyses</vt:lpstr>
      <vt:lpstr>Etat de la recherche - Recueil de données et 1e analyses</vt:lpstr>
      <vt:lpstr>Etat de la recherche - Recueil de données et 1e analyses</vt:lpstr>
      <vt:lpstr>Etat de la recherche - Recueil de données et 1e analyses</vt:lpstr>
      <vt:lpstr>Etat de la recherche - Recueil de données et 1e analyses</vt:lpstr>
      <vt:lpstr>Etat de la recherche - Recueil de données et 1e analyses</vt:lpstr>
      <vt:lpstr>Etat de la recherche - Perspectives</vt:lpstr>
      <vt:lpstr>Enseignement, recherche et service à la société</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Scheffers</dc:creator>
  <cp:lastModifiedBy>Patricia GARDIER</cp:lastModifiedBy>
  <cp:revision>94</cp:revision>
  <cp:lastPrinted>2014-04-02T09:46:02Z</cp:lastPrinted>
  <dcterms:created xsi:type="dcterms:W3CDTF">2012-12-04T11:44:16Z</dcterms:created>
  <dcterms:modified xsi:type="dcterms:W3CDTF">2014-05-21T05:28:41Z</dcterms:modified>
</cp:coreProperties>
</file>