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diagrams/layout5.xml" ContentType="application/vnd.openxmlformats-officedocument.drawingml.diagramLayout+xml"/>
  <Override PartName="/ppt/theme/themeOverride17.xml" ContentType="application/vnd.openxmlformats-officedocument.themeOverride+xml"/>
  <Override PartName="/ppt/theme/themeOverride28.xml" ContentType="application/vnd.openxmlformats-officedocument.themeOverride+xml"/>
  <Override PartName="/ppt/theme/themeOverride46.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slideshow.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theme/themeOverride47.xml" ContentType="application/vnd.openxmlformats-officedocument.themeOverride+xml"/>
  <Override PartName="/ppt/slideLayouts/slideLayout10.xml" ContentType="application/vnd.openxmlformats-officedocument.presentationml.slideLayout+xml"/>
  <Override PartName="/ppt/theme/themeOverride18.xml" ContentType="application/vnd.openxmlformats-officedocument.themeOverride+xml"/>
  <Override PartName="/ppt/theme/themeOverride27.xml" ContentType="application/vnd.openxmlformats-officedocument.themeOverride+xml"/>
  <Override PartName="/ppt/theme/themeOverride36.xml" ContentType="application/vnd.openxmlformats-officedocument.themeOverride+xml"/>
  <Override PartName="/ppt/diagrams/layout2.xml" ContentType="application/vnd.openxmlformats-officedocument.drawingml.diagramLayout+xml"/>
  <Override PartName="/ppt/diagrams/data5.xml" ContentType="application/vnd.openxmlformats-officedocument.drawingml.diagramData+xml"/>
  <Override PartName="/ppt/theme/themeOverride45.xml" ContentType="application/vnd.openxmlformats-officedocument.themeOverride+xml"/>
  <Override PartName="/ppt/theme/themeOverride16.xml" ContentType="application/vnd.openxmlformats-officedocument.themeOverride+xml"/>
  <Override PartName="/ppt/theme/themeOverride25.xml" ContentType="application/vnd.openxmlformats-officedocument.themeOverride+xml"/>
  <Override PartName="/ppt/notesSlides/notesSlide6.xml" ContentType="application/vnd.openxmlformats-officedocument.presentationml.notesSlide+xml"/>
  <Override PartName="/ppt/theme/themeOverride34.xml" ContentType="application/vnd.openxmlformats-officedocument.themeOverride+xml"/>
  <Override PartName="/ppt/diagrams/data3.xml" ContentType="application/vnd.openxmlformats-officedocument.drawingml.diagramData+xml"/>
  <Override PartName="/ppt/theme/themeOverride43.xml" ContentType="application/vnd.openxmlformats-officedocument.themeOverride+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notesSlides/notesSlide4.xml" ContentType="application/vnd.openxmlformats-officedocument.presentationml.notesSlide+xml"/>
  <Override PartName="/ppt/theme/themeOverride32.xml" ContentType="application/vnd.openxmlformats-officedocument.themeOverride+xml"/>
  <Override PartName="/ppt/diagrams/data1.xml" ContentType="application/vnd.openxmlformats-officedocument.drawingml.diagramData+xml"/>
  <Override PartName="/ppt/diagrams/colors3.xml" ContentType="application/vnd.openxmlformats-officedocument.drawingml.diagramColors+xml"/>
  <Override PartName="/ppt/theme/themeOverride41.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37.xml" ContentType="application/vnd.openxmlformats-officedocument.themeOverride+xml"/>
  <Override PartName="/ppt/diagrams/layout3.xml" ContentType="application/vnd.openxmlformats-officedocument.drawingml.diagramLayout+xml"/>
  <Override PartName="/ppt/diagrams/data4.xml" ContentType="application/vnd.openxmlformats-officedocument.drawingml.diagramData+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notesSlides/notesSlide5.xml" ContentType="application/vnd.openxmlformats-officedocument.presentationml.notesSlide+xml"/>
  <Override PartName="/ppt/theme/themeOverride33.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diagrams/colors2.xml" ContentType="application/vnd.openxmlformats-officedocument.drawingml.diagramColors+xml"/>
  <Override PartName="/ppt/theme/themeOverride40.xml" ContentType="application/vnd.openxmlformats-officedocument.themeOverr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theme/themeOverride38.xml" ContentType="application/vnd.openxmlformats-officedocument.themeOverr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76"/>
  </p:notesMasterIdLst>
  <p:handoutMasterIdLst>
    <p:handoutMasterId r:id="rId77"/>
  </p:handoutMasterIdLst>
  <p:sldIdLst>
    <p:sldId id="256" r:id="rId2"/>
    <p:sldId id="370" r:id="rId3"/>
    <p:sldId id="330" r:id="rId4"/>
    <p:sldId id="331" r:id="rId5"/>
    <p:sldId id="332" r:id="rId6"/>
    <p:sldId id="333" r:id="rId7"/>
    <p:sldId id="334" r:id="rId8"/>
    <p:sldId id="335" r:id="rId9"/>
    <p:sldId id="336" r:id="rId10"/>
    <p:sldId id="337" r:id="rId11"/>
    <p:sldId id="338" r:id="rId12"/>
    <p:sldId id="278" r:id="rId13"/>
    <p:sldId id="351" r:id="rId14"/>
    <p:sldId id="279" r:id="rId15"/>
    <p:sldId id="412" r:id="rId16"/>
    <p:sldId id="354" r:id="rId17"/>
    <p:sldId id="297" r:id="rId18"/>
    <p:sldId id="355" r:id="rId19"/>
    <p:sldId id="356" r:id="rId20"/>
    <p:sldId id="357" r:id="rId21"/>
    <p:sldId id="360" r:id="rId22"/>
    <p:sldId id="286" r:id="rId23"/>
    <p:sldId id="361" r:id="rId24"/>
    <p:sldId id="362" r:id="rId25"/>
    <p:sldId id="358" r:id="rId26"/>
    <p:sldId id="366" r:id="rId27"/>
    <p:sldId id="364" r:id="rId28"/>
    <p:sldId id="365" r:id="rId29"/>
    <p:sldId id="363" r:id="rId30"/>
    <p:sldId id="367" r:id="rId31"/>
    <p:sldId id="413" r:id="rId32"/>
    <p:sldId id="303" r:id="rId33"/>
    <p:sldId id="369" r:id="rId34"/>
    <p:sldId id="375" r:id="rId35"/>
    <p:sldId id="376" r:id="rId36"/>
    <p:sldId id="383" r:id="rId37"/>
    <p:sldId id="287" r:id="rId38"/>
    <p:sldId id="299" r:id="rId39"/>
    <p:sldId id="290" r:id="rId40"/>
    <p:sldId id="291" r:id="rId41"/>
    <p:sldId id="373" r:id="rId42"/>
    <p:sldId id="328" r:id="rId43"/>
    <p:sldId id="342" r:id="rId44"/>
    <p:sldId id="343" r:id="rId45"/>
    <p:sldId id="344" r:id="rId46"/>
    <p:sldId id="345" r:id="rId47"/>
    <p:sldId id="346" r:id="rId48"/>
    <p:sldId id="415" r:id="rId49"/>
    <p:sldId id="348" r:id="rId50"/>
    <p:sldId id="409" r:id="rId51"/>
    <p:sldId id="350" r:id="rId52"/>
    <p:sldId id="414" r:id="rId53"/>
    <p:sldId id="378" r:id="rId54"/>
    <p:sldId id="405" r:id="rId55"/>
    <p:sldId id="380" r:id="rId56"/>
    <p:sldId id="381" r:id="rId57"/>
    <p:sldId id="384" r:id="rId58"/>
    <p:sldId id="406" r:id="rId59"/>
    <p:sldId id="387" r:id="rId60"/>
    <p:sldId id="407" r:id="rId61"/>
    <p:sldId id="389" r:id="rId62"/>
    <p:sldId id="390" r:id="rId63"/>
    <p:sldId id="391" r:id="rId64"/>
    <p:sldId id="408" r:id="rId65"/>
    <p:sldId id="399" r:id="rId66"/>
    <p:sldId id="395" r:id="rId67"/>
    <p:sldId id="398" r:id="rId68"/>
    <p:sldId id="411" r:id="rId69"/>
    <p:sldId id="400" r:id="rId70"/>
    <p:sldId id="401" r:id="rId71"/>
    <p:sldId id="402" r:id="rId72"/>
    <p:sldId id="329" r:id="rId73"/>
    <p:sldId id="298" r:id="rId74"/>
    <p:sldId id="341" r:id="rId75"/>
  </p:sldIdLst>
  <p:sldSz cx="9144000" cy="6858000" type="screen4x3"/>
  <p:notesSz cx="6815138" cy="9942513"/>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99"/>
    <a:srgbClr val="FFFFFF"/>
    <a:srgbClr val="FFFF66"/>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9" autoAdjust="0"/>
  </p:normalViewPr>
  <p:slideViewPr>
    <p:cSldViewPr>
      <p:cViewPr varScale="1">
        <p:scale>
          <a:sx n="48" d="100"/>
          <a:sy n="48" d="100"/>
        </p:scale>
        <p:origin x="-6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D76E-2216-447E-892C-DC2ACF62399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02762E0F-0C29-48A1-BFC3-447AC6DC98A2}">
      <dgm:prSet/>
      <dgm:spPr/>
      <dgm:t>
        <a:bodyPr/>
        <a:lstStyle/>
        <a:p>
          <a:pPr rtl="0"/>
          <a:r>
            <a:rPr lang="fr-FR" dirty="0" smtClean="0"/>
            <a:t>1. </a:t>
          </a:r>
          <a:r>
            <a:rPr lang="fr-FR" b="1" dirty="0" smtClean="0"/>
            <a:t>Forme « super-énergétique </a:t>
          </a:r>
          <a:r>
            <a:rPr lang="fr-FR" dirty="0" smtClean="0"/>
            <a:t>»</a:t>
          </a:r>
          <a:endParaRPr lang="fr-FR" dirty="0"/>
        </a:p>
      </dgm:t>
    </dgm:pt>
    <dgm:pt modelId="{FE174AF0-31CF-45D4-883A-5D1DBA86669E}" type="parTrans" cxnId="{84349530-5CFE-4E7F-9FDE-30BB922DD631}">
      <dgm:prSet/>
      <dgm:spPr/>
      <dgm:t>
        <a:bodyPr/>
        <a:lstStyle/>
        <a:p>
          <a:endParaRPr lang="fr-FR"/>
        </a:p>
      </dgm:t>
    </dgm:pt>
    <dgm:pt modelId="{BA8064AE-BC78-4DF1-809B-CD077D9B3FA6}" type="sibTrans" cxnId="{84349530-5CFE-4E7F-9FDE-30BB922DD631}">
      <dgm:prSet/>
      <dgm:spPr/>
      <dgm:t>
        <a:bodyPr/>
        <a:lstStyle/>
        <a:p>
          <a:endParaRPr lang="fr-FR"/>
        </a:p>
      </dgm:t>
    </dgm:pt>
    <dgm:pt modelId="{5512B03F-6EA8-4425-96F2-A698EDB1DB1A}">
      <dgm:prSet/>
      <dgm:spPr/>
      <dgm:t>
        <a:bodyPr/>
        <a:lstStyle/>
        <a:p>
          <a:pPr rtl="0"/>
          <a:r>
            <a:rPr lang="fr-FR" dirty="0" smtClean="0"/>
            <a:t>2. </a:t>
          </a:r>
          <a:r>
            <a:rPr lang="fr-FR" b="1" dirty="0" smtClean="0"/>
            <a:t>Clinique du sommeil</a:t>
          </a:r>
          <a:endParaRPr lang="fr-FR" dirty="0"/>
        </a:p>
      </dgm:t>
    </dgm:pt>
    <dgm:pt modelId="{3C5D7248-EEC7-407F-950A-91DF25CD4F7C}" type="parTrans" cxnId="{E78408BB-48FB-4564-9B44-1988FBF12AEC}">
      <dgm:prSet/>
      <dgm:spPr/>
      <dgm:t>
        <a:bodyPr/>
        <a:lstStyle/>
        <a:p>
          <a:endParaRPr lang="fr-FR"/>
        </a:p>
      </dgm:t>
    </dgm:pt>
    <dgm:pt modelId="{00C5BDC2-835A-4C38-87DD-6D35798A2E05}" type="sibTrans" cxnId="{E78408BB-48FB-4564-9B44-1988FBF12AEC}">
      <dgm:prSet/>
      <dgm:spPr/>
      <dgm:t>
        <a:bodyPr/>
        <a:lstStyle/>
        <a:p>
          <a:endParaRPr lang="fr-FR"/>
        </a:p>
      </dgm:t>
    </dgm:pt>
    <dgm:pt modelId="{9753A594-582D-4B19-967A-B5FECA6EC9BC}">
      <dgm:prSet/>
      <dgm:spPr/>
      <dgm:t>
        <a:bodyPr/>
        <a:lstStyle/>
        <a:p>
          <a:pPr rtl="0"/>
          <a:r>
            <a:rPr lang="fr-FR" dirty="0" smtClean="0"/>
            <a:t>3. </a:t>
          </a:r>
          <a:r>
            <a:rPr lang="fr-FR" b="1" dirty="0" smtClean="0"/>
            <a:t>Le</a:t>
          </a:r>
          <a:r>
            <a:rPr lang="fr-FR" dirty="0" smtClean="0"/>
            <a:t> </a:t>
          </a:r>
          <a:r>
            <a:rPr lang="fr-FR" b="1" dirty="0" smtClean="0"/>
            <a:t>Mal-être en situation d'être seul</a:t>
          </a:r>
          <a:endParaRPr lang="fr-FR" dirty="0"/>
        </a:p>
      </dgm:t>
    </dgm:pt>
    <dgm:pt modelId="{8141CA61-759D-4CB5-8E08-54DA677EFD73}" type="parTrans" cxnId="{CE1505F7-B3B3-4E72-9E3D-FE9D73A91AA5}">
      <dgm:prSet/>
      <dgm:spPr/>
      <dgm:t>
        <a:bodyPr/>
        <a:lstStyle/>
        <a:p>
          <a:endParaRPr lang="fr-FR"/>
        </a:p>
      </dgm:t>
    </dgm:pt>
    <dgm:pt modelId="{BFC3E40A-DD81-4A54-AAC2-B58C8375F7BD}" type="sibTrans" cxnId="{CE1505F7-B3B3-4E72-9E3D-FE9D73A91AA5}">
      <dgm:prSet/>
      <dgm:spPr/>
      <dgm:t>
        <a:bodyPr/>
        <a:lstStyle/>
        <a:p>
          <a:endParaRPr lang="fr-FR"/>
        </a:p>
      </dgm:t>
    </dgm:pt>
    <dgm:pt modelId="{4FB4CA2A-7A77-44BC-A655-68A743CA8249}">
      <dgm:prSet/>
      <dgm:spPr/>
      <dgm:t>
        <a:bodyPr/>
        <a:lstStyle/>
        <a:p>
          <a:pPr rtl="0"/>
          <a:r>
            <a:rPr lang="fr-FR" dirty="0" smtClean="0"/>
            <a:t>4.</a:t>
          </a:r>
          <a:r>
            <a:rPr lang="fr-FR" b="1" dirty="0" smtClean="0"/>
            <a:t> Couleurs affectives expressives</a:t>
          </a:r>
          <a:endParaRPr lang="fr-FR" dirty="0"/>
        </a:p>
      </dgm:t>
    </dgm:pt>
    <dgm:pt modelId="{63AFCE93-BDDD-4C11-97D8-A16BAA583D2D}" type="parTrans" cxnId="{37C0D8F7-173D-483E-8DD5-A8E9BA71F5CF}">
      <dgm:prSet/>
      <dgm:spPr/>
      <dgm:t>
        <a:bodyPr/>
        <a:lstStyle/>
        <a:p>
          <a:endParaRPr lang="fr-FR"/>
        </a:p>
      </dgm:t>
    </dgm:pt>
    <dgm:pt modelId="{42D7664A-AB30-48B9-AF27-08A1EF0BEA3B}" type="sibTrans" cxnId="{37C0D8F7-173D-483E-8DD5-A8E9BA71F5CF}">
      <dgm:prSet/>
      <dgm:spPr/>
      <dgm:t>
        <a:bodyPr/>
        <a:lstStyle/>
        <a:p>
          <a:endParaRPr lang="fr-FR"/>
        </a:p>
      </dgm:t>
    </dgm:pt>
    <dgm:pt modelId="{E312E082-67B6-404D-8894-40F8EA7128F8}">
      <dgm:prSet/>
      <dgm:spPr/>
      <dgm:t>
        <a:bodyPr/>
        <a:lstStyle/>
        <a:p>
          <a:pPr rtl="0"/>
          <a:r>
            <a:rPr lang="fr-FR" dirty="0" smtClean="0"/>
            <a:t>5.</a:t>
          </a:r>
          <a:r>
            <a:rPr lang="fr-FR" b="1" dirty="0" smtClean="0"/>
            <a:t> Excitabilité, fluence verbale, </a:t>
          </a:r>
          <a:r>
            <a:rPr lang="fr-FR" b="1" dirty="0" err="1" smtClean="0"/>
            <a:t>désinhibitions</a:t>
          </a:r>
          <a:r>
            <a:rPr lang="fr-FR" b="1" dirty="0" smtClean="0"/>
            <a:t>, appétences</a:t>
          </a:r>
          <a:endParaRPr lang="fr-FR" dirty="0"/>
        </a:p>
      </dgm:t>
    </dgm:pt>
    <dgm:pt modelId="{BA212B2B-BE5C-45B0-B970-642C7FFACA72}" type="parTrans" cxnId="{DCD6D13C-879A-4D49-983F-904705A2DF8F}">
      <dgm:prSet/>
      <dgm:spPr/>
      <dgm:t>
        <a:bodyPr/>
        <a:lstStyle/>
        <a:p>
          <a:endParaRPr lang="fr-FR"/>
        </a:p>
      </dgm:t>
    </dgm:pt>
    <dgm:pt modelId="{3E49732B-9DC5-449E-94F5-1CC3F1D6E306}" type="sibTrans" cxnId="{DCD6D13C-879A-4D49-983F-904705A2DF8F}">
      <dgm:prSet/>
      <dgm:spPr/>
      <dgm:t>
        <a:bodyPr/>
        <a:lstStyle/>
        <a:p>
          <a:endParaRPr lang="fr-FR"/>
        </a:p>
      </dgm:t>
    </dgm:pt>
    <dgm:pt modelId="{E8430C53-E6D8-4360-A61E-A65A27329B9F}">
      <dgm:prSet/>
      <dgm:spPr/>
      <dgm:t>
        <a:bodyPr/>
        <a:lstStyle/>
        <a:p>
          <a:pPr rtl="0"/>
          <a:r>
            <a:rPr lang="fr-FR" dirty="0" smtClean="0"/>
            <a:t>6.</a:t>
          </a:r>
          <a:r>
            <a:rPr lang="fr-FR" b="1" dirty="0" smtClean="0"/>
            <a:t> Prépondérance de l'attention divergente sur l'attention convergente</a:t>
          </a:r>
          <a:endParaRPr lang="fr-FR" dirty="0"/>
        </a:p>
      </dgm:t>
    </dgm:pt>
    <dgm:pt modelId="{F53AB373-11A5-40FF-9160-BD7EC82C5B88}" type="parTrans" cxnId="{CE5A8599-75B0-4ACE-813F-010CC3935136}">
      <dgm:prSet/>
      <dgm:spPr/>
      <dgm:t>
        <a:bodyPr/>
        <a:lstStyle/>
        <a:p>
          <a:endParaRPr lang="fr-FR"/>
        </a:p>
      </dgm:t>
    </dgm:pt>
    <dgm:pt modelId="{A67186D6-F937-4918-B5D7-A2E944C48E7C}" type="sibTrans" cxnId="{CE5A8599-75B0-4ACE-813F-010CC3935136}">
      <dgm:prSet/>
      <dgm:spPr/>
      <dgm:t>
        <a:bodyPr/>
        <a:lstStyle/>
        <a:p>
          <a:endParaRPr lang="fr-FR"/>
        </a:p>
      </dgm:t>
    </dgm:pt>
    <dgm:pt modelId="{A6BA49A2-A1BE-48CC-AB9B-1D0B1829CB25}">
      <dgm:prSet/>
      <dgm:spPr/>
      <dgm:t>
        <a:bodyPr/>
        <a:lstStyle/>
        <a:p>
          <a:pPr rtl="0"/>
          <a:r>
            <a:rPr lang="fr-FR" dirty="0" smtClean="0"/>
            <a:t>7.</a:t>
          </a:r>
          <a:r>
            <a:rPr lang="fr-FR" b="1" dirty="0" smtClean="0"/>
            <a:t> Tendance à l'hyperactivité</a:t>
          </a:r>
          <a:r>
            <a:rPr lang="fr-FR" dirty="0" smtClean="0"/>
            <a:t> </a:t>
          </a:r>
          <a:endParaRPr lang="fr-FR" dirty="0"/>
        </a:p>
      </dgm:t>
    </dgm:pt>
    <dgm:pt modelId="{A9A857A8-2290-460C-A5F8-3176CE0043A2}" type="parTrans" cxnId="{97A8506B-1E8C-43B0-84BF-A2222B69929D}">
      <dgm:prSet/>
      <dgm:spPr/>
      <dgm:t>
        <a:bodyPr/>
        <a:lstStyle/>
        <a:p>
          <a:endParaRPr lang="fr-FR"/>
        </a:p>
      </dgm:t>
    </dgm:pt>
    <dgm:pt modelId="{81853495-2D0C-4E38-9653-B4BC111410F7}" type="sibTrans" cxnId="{97A8506B-1E8C-43B0-84BF-A2222B69929D}">
      <dgm:prSet/>
      <dgm:spPr/>
      <dgm:t>
        <a:bodyPr/>
        <a:lstStyle/>
        <a:p>
          <a:endParaRPr lang="fr-FR"/>
        </a:p>
      </dgm:t>
    </dgm:pt>
    <dgm:pt modelId="{D1139F6D-F3EB-45F7-9C84-AFA92A8D765C}" type="pres">
      <dgm:prSet presAssocID="{AA69D76E-2216-447E-892C-DC2ACF623995}" presName="compositeShape" presStyleCnt="0">
        <dgm:presLayoutVars>
          <dgm:chMax val="7"/>
          <dgm:dir/>
          <dgm:resizeHandles val="exact"/>
        </dgm:presLayoutVars>
      </dgm:prSet>
      <dgm:spPr/>
      <dgm:t>
        <a:bodyPr/>
        <a:lstStyle/>
        <a:p>
          <a:endParaRPr lang="fr-FR"/>
        </a:p>
      </dgm:t>
    </dgm:pt>
    <dgm:pt modelId="{45F171C1-EA15-4593-8A5D-2B5652573999}" type="pres">
      <dgm:prSet presAssocID="{02762E0F-0C29-48A1-BFC3-447AC6DC98A2}" presName="circ1" presStyleLbl="vennNode1" presStyleIdx="0" presStyleCnt="7"/>
      <dgm:spPr/>
    </dgm:pt>
    <dgm:pt modelId="{7A7B7527-B41F-4539-8DC9-520C947368F0}" type="pres">
      <dgm:prSet presAssocID="{02762E0F-0C29-48A1-BFC3-447AC6DC98A2}" presName="circ1Tx" presStyleLbl="revTx" presStyleIdx="0" presStyleCnt="0">
        <dgm:presLayoutVars>
          <dgm:chMax val="0"/>
          <dgm:chPref val="0"/>
          <dgm:bulletEnabled val="1"/>
        </dgm:presLayoutVars>
      </dgm:prSet>
      <dgm:spPr/>
      <dgm:t>
        <a:bodyPr/>
        <a:lstStyle/>
        <a:p>
          <a:endParaRPr lang="fr-FR"/>
        </a:p>
      </dgm:t>
    </dgm:pt>
    <dgm:pt modelId="{124E03E5-F62A-4EAE-ADCF-9B0AB3A2CCF2}" type="pres">
      <dgm:prSet presAssocID="{5512B03F-6EA8-4425-96F2-A698EDB1DB1A}" presName="circ2" presStyleLbl="vennNode1" presStyleIdx="1" presStyleCnt="7"/>
      <dgm:spPr/>
    </dgm:pt>
    <dgm:pt modelId="{D5FFE6C7-CA65-4C38-B8A3-FB1D8CF919DC}" type="pres">
      <dgm:prSet presAssocID="{5512B03F-6EA8-4425-96F2-A698EDB1DB1A}" presName="circ2Tx" presStyleLbl="revTx" presStyleIdx="0" presStyleCnt="0">
        <dgm:presLayoutVars>
          <dgm:chMax val="0"/>
          <dgm:chPref val="0"/>
          <dgm:bulletEnabled val="1"/>
        </dgm:presLayoutVars>
      </dgm:prSet>
      <dgm:spPr/>
      <dgm:t>
        <a:bodyPr/>
        <a:lstStyle/>
        <a:p>
          <a:endParaRPr lang="fr-FR"/>
        </a:p>
      </dgm:t>
    </dgm:pt>
    <dgm:pt modelId="{E5A401C1-2EF5-44A7-85BC-CAF6E766FCD8}" type="pres">
      <dgm:prSet presAssocID="{9753A594-582D-4B19-967A-B5FECA6EC9BC}" presName="circ3" presStyleLbl="vennNode1" presStyleIdx="2" presStyleCnt="7"/>
      <dgm:spPr/>
    </dgm:pt>
    <dgm:pt modelId="{153DA94D-C6E7-47B8-8F24-5B3913F62369}" type="pres">
      <dgm:prSet presAssocID="{9753A594-582D-4B19-967A-B5FECA6EC9BC}" presName="circ3Tx" presStyleLbl="revTx" presStyleIdx="0" presStyleCnt="0">
        <dgm:presLayoutVars>
          <dgm:chMax val="0"/>
          <dgm:chPref val="0"/>
          <dgm:bulletEnabled val="1"/>
        </dgm:presLayoutVars>
      </dgm:prSet>
      <dgm:spPr/>
      <dgm:t>
        <a:bodyPr/>
        <a:lstStyle/>
        <a:p>
          <a:endParaRPr lang="fr-FR"/>
        </a:p>
      </dgm:t>
    </dgm:pt>
    <dgm:pt modelId="{4E29C97D-C979-47ED-956F-8921C87F7132}" type="pres">
      <dgm:prSet presAssocID="{4FB4CA2A-7A77-44BC-A655-68A743CA8249}" presName="circ4" presStyleLbl="vennNode1" presStyleIdx="3" presStyleCnt="7"/>
      <dgm:spPr/>
    </dgm:pt>
    <dgm:pt modelId="{375D7DF3-E934-490F-96CD-6B1F65D2FBD9}" type="pres">
      <dgm:prSet presAssocID="{4FB4CA2A-7A77-44BC-A655-68A743CA8249}" presName="circ4Tx" presStyleLbl="revTx" presStyleIdx="0" presStyleCnt="0">
        <dgm:presLayoutVars>
          <dgm:chMax val="0"/>
          <dgm:chPref val="0"/>
          <dgm:bulletEnabled val="1"/>
        </dgm:presLayoutVars>
      </dgm:prSet>
      <dgm:spPr/>
      <dgm:t>
        <a:bodyPr/>
        <a:lstStyle/>
        <a:p>
          <a:endParaRPr lang="fr-FR"/>
        </a:p>
      </dgm:t>
    </dgm:pt>
    <dgm:pt modelId="{CD859848-232E-4C93-8609-A08D8FD7366D}" type="pres">
      <dgm:prSet presAssocID="{E312E082-67B6-404D-8894-40F8EA7128F8}" presName="circ5" presStyleLbl="vennNode1" presStyleIdx="4" presStyleCnt="7"/>
      <dgm:spPr/>
    </dgm:pt>
    <dgm:pt modelId="{8EBE7A83-2FAD-45D6-8A61-87725CED8E74}" type="pres">
      <dgm:prSet presAssocID="{E312E082-67B6-404D-8894-40F8EA7128F8}" presName="circ5Tx" presStyleLbl="revTx" presStyleIdx="0" presStyleCnt="0">
        <dgm:presLayoutVars>
          <dgm:chMax val="0"/>
          <dgm:chPref val="0"/>
          <dgm:bulletEnabled val="1"/>
        </dgm:presLayoutVars>
      </dgm:prSet>
      <dgm:spPr/>
      <dgm:t>
        <a:bodyPr/>
        <a:lstStyle/>
        <a:p>
          <a:endParaRPr lang="fr-FR"/>
        </a:p>
      </dgm:t>
    </dgm:pt>
    <dgm:pt modelId="{11677A20-FC1E-4374-BE80-5ED0D9F1E2A0}" type="pres">
      <dgm:prSet presAssocID="{E8430C53-E6D8-4360-A61E-A65A27329B9F}" presName="circ6" presStyleLbl="vennNode1" presStyleIdx="5" presStyleCnt="7"/>
      <dgm:spPr/>
    </dgm:pt>
    <dgm:pt modelId="{D8205245-1C31-4E7D-8137-3DC535CAE3E9}" type="pres">
      <dgm:prSet presAssocID="{E8430C53-E6D8-4360-A61E-A65A27329B9F}" presName="circ6Tx" presStyleLbl="revTx" presStyleIdx="0" presStyleCnt="0">
        <dgm:presLayoutVars>
          <dgm:chMax val="0"/>
          <dgm:chPref val="0"/>
          <dgm:bulletEnabled val="1"/>
        </dgm:presLayoutVars>
      </dgm:prSet>
      <dgm:spPr/>
      <dgm:t>
        <a:bodyPr/>
        <a:lstStyle/>
        <a:p>
          <a:endParaRPr lang="fr-FR"/>
        </a:p>
      </dgm:t>
    </dgm:pt>
    <dgm:pt modelId="{F2649290-E248-419B-BE87-FC9B5AF9F398}" type="pres">
      <dgm:prSet presAssocID="{A6BA49A2-A1BE-48CC-AB9B-1D0B1829CB25}" presName="circ7" presStyleLbl="vennNode1" presStyleIdx="6" presStyleCnt="7"/>
      <dgm:spPr/>
    </dgm:pt>
    <dgm:pt modelId="{6DD16635-5A58-470D-88C2-1E379C4C2FF4}" type="pres">
      <dgm:prSet presAssocID="{A6BA49A2-A1BE-48CC-AB9B-1D0B1829CB25}" presName="circ7Tx" presStyleLbl="revTx" presStyleIdx="0" presStyleCnt="0" custLinFactNeighborX="9001" custLinFactNeighborY="-6553">
        <dgm:presLayoutVars>
          <dgm:chMax val="0"/>
          <dgm:chPref val="0"/>
          <dgm:bulletEnabled val="1"/>
        </dgm:presLayoutVars>
      </dgm:prSet>
      <dgm:spPr/>
      <dgm:t>
        <a:bodyPr/>
        <a:lstStyle/>
        <a:p>
          <a:endParaRPr lang="fr-FR"/>
        </a:p>
      </dgm:t>
    </dgm:pt>
  </dgm:ptLst>
  <dgm:cxnLst>
    <dgm:cxn modelId="{CE5A8599-75B0-4ACE-813F-010CC3935136}" srcId="{AA69D76E-2216-447E-892C-DC2ACF623995}" destId="{E8430C53-E6D8-4360-A61E-A65A27329B9F}" srcOrd="5" destOrd="0" parTransId="{F53AB373-11A5-40FF-9160-BD7EC82C5B88}" sibTransId="{A67186D6-F937-4918-B5D7-A2E944C48E7C}"/>
    <dgm:cxn modelId="{8FD14213-5396-4165-8990-DAA7F565B24C}" type="presOf" srcId="{E312E082-67B6-404D-8894-40F8EA7128F8}" destId="{8EBE7A83-2FAD-45D6-8A61-87725CED8E74}" srcOrd="0" destOrd="0" presId="urn:microsoft.com/office/officeart/2005/8/layout/venn1"/>
    <dgm:cxn modelId="{DCD6D13C-879A-4D49-983F-904705A2DF8F}" srcId="{AA69D76E-2216-447E-892C-DC2ACF623995}" destId="{E312E082-67B6-404D-8894-40F8EA7128F8}" srcOrd="4" destOrd="0" parTransId="{BA212B2B-BE5C-45B0-B970-642C7FFACA72}" sibTransId="{3E49732B-9DC5-449E-94F5-1CC3F1D6E306}"/>
    <dgm:cxn modelId="{E1747DD1-DCEC-4355-9211-EFEBFA043546}" type="presOf" srcId="{AA69D76E-2216-447E-892C-DC2ACF623995}" destId="{D1139F6D-F3EB-45F7-9C84-AFA92A8D765C}" srcOrd="0" destOrd="0" presId="urn:microsoft.com/office/officeart/2005/8/layout/venn1"/>
    <dgm:cxn modelId="{818C1967-DB51-42FF-B13C-CB61DDBF29C6}" type="presOf" srcId="{E8430C53-E6D8-4360-A61E-A65A27329B9F}" destId="{D8205245-1C31-4E7D-8137-3DC535CAE3E9}" srcOrd="0" destOrd="0" presId="urn:microsoft.com/office/officeart/2005/8/layout/venn1"/>
    <dgm:cxn modelId="{1F28B878-0D3C-474E-A7EF-729538BCD907}" type="presOf" srcId="{A6BA49A2-A1BE-48CC-AB9B-1D0B1829CB25}" destId="{6DD16635-5A58-470D-88C2-1E379C4C2FF4}" srcOrd="0" destOrd="0" presId="urn:microsoft.com/office/officeart/2005/8/layout/venn1"/>
    <dgm:cxn modelId="{37C0D8F7-173D-483E-8DD5-A8E9BA71F5CF}" srcId="{AA69D76E-2216-447E-892C-DC2ACF623995}" destId="{4FB4CA2A-7A77-44BC-A655-68A743CA8249}" srcOrd="3" destOrd="0" parTransId="{63AFCE93-BDDD-4C11-97D8-A16BAA583D2D}" sibTransId="{42D7664A-AB30-48B9-AF27-08A1EF0BEA3B}"/>
    <dgm:cxn modelId="{E78408BB-48FB-4564-9B44-1988FBF12AEC}" srcId="{AA69D76E-2216-447E-892C-DC2ACF623995}" destId="{5512B03F-6EA8-4425-96F2-A698EDB1DB1A}" srcOrd="1" destOrd="0" parTransId="{3C5D7248-EEC7-407F-950A-91DF25CD4F7C}" sibTransId="{00C5BDC2-835A-4C38-87DD-6D35798A2E05}"/>
    <dgm:cxn modelId="{671EF591-F4C1-42D7-B74E-20C9E8626636}" type="presOf" srcId="{9753A594-582D-4B19-967A-B5FECA6EC9BC}" destId="{153DA94D-C6E7-47B8-8F24-5B3913F62369}" srcOrd="0" destOrd="0" presId="urn:microsoft.com/office/officeart/2005/8/layout/venn1"/>
    <dgm:cxn modelId="{10A43C4A-7C12-41D9-88DB-3B15DD1854CC}" type="presOf" srcId="{02762E0F-0C29-48A1-BFC3-447AC6DC98A2}" destId="{7A7B7527-B41F-4539-8DC9-520C947368F0}" srcOrd="0" destOrd="0" presId="urn:microsoft.com/office/officeart/2005/8/layout/venn1"/>
    <dgm:cxn modelId="{F5162607-2832-4BC6-9DF0-A6ADDB331F2A}" type="presOf" srcId="{5512B03F-6EA8-4425-96F2-A698EDB1DB1A}" destId="{D5FFE6C7-CA65-4C38-B8A3-FB1D8CF919DC}" srcOrd="0" destOrd="0" presId="urn:microsoft.com/office/officeart/2005/8/layout/venn1"/>
    <dgm:cxn modelId="{97A8506B-1E8C-43B0-84BF-A2222B69929D}" srcId="{AA69D76E-2216-447E-892C-DC2ACF623995}" destId="{A6BA49A2-A1BE-48CC-AB9B-1D0B1829CB25}" srcOrd="6" destOrd="0" parTransId="{A9A857A8-2290-460C-A5F8-3176CE0043A2}" sibTransId="{81853495-2D0C-4E38-9653-B4BC111410F7}"/>
    <dgm:cxn modelId="{CE1505F7-B3B3-4E72-9E3D-FE9D73A91AA5}" srcId="{AA69D76E-2216-447E-892C-DC2ACF623995}" destId="{9753A594-582D-4B19-967A-B5FECA6EC9BC}" srcOrd="2" destOrd="0" parTransId="{8141CA61-759D-4CB5-8E08-54DA677EFD73}" sibTransId="{BFC3E40A-DD81-4A54-AAC2-B58C8375F7BD}"/>
    <dgm:cxn modelId="{84349530-5CFE-4E7F-9FDE-30BB922DD631}" srcId="{AA69D76E-2216-447E-892C-DC2ACF623995}" destId="{02762E0F-0C29-48A1-BFC3-447AC6DC98A2}" srcOrd="0" destOrd="0" parTransId="{FE174AF0-31CF-45D4-883A-5D1DBA86669E}" sibTransId="{BA8064AE-BC78-4DF1-809B-CD077D9B3FA6}"/>
    <dgm:cxn modelId="{FE2019E9-4867-445F-8651-38A1E03780C8}" type="presOf" srcId="{4FB4CA2A-7A77-44BC-A655-68A743CA8249}" destId="{375D7DF3-E934-490F-96CD-6B1F65D2FBD9}" srcOrd="0" destOrd="0" presId="urn:microsoft.com/office/officeart/2005/8/layout/venn1"/>
    <dgm:cxn modelId="{61C8B773-76EA-4CD7-B950-1D15F7C39FCF}" type="presParOf" srcId="{D1139F6D-F3EB-45F7-9C84-AFA92A8D765C}" destId="{45F171C1-EA15-4593-8A5D-2B5652573999}" srcOrd="0" destOrd="0" presId="urn:microsoft.com/office/officeart/2005/8/layout/venn1"/>
    <dgm:cxn modelId="{6A0E3172-7D1B-4C32-AF7D-E9426956C039}" type="presParOf" srcId="{D1139F6D-F3EB-45F7-9C84-AFA92A8D765C}" destId="{7A7B7527-B41F-4539-8DC9-520C947368F0}" srcOrd="1" destOrd="0" presId="urn:microsoft.com/office/officeart/2005/8/layout/venn1"/>
    <dgm:cxn modelId="{BE6D1F83-A40F-45DD-A61B-689CEDA3F291}" type="presParOf" srcId="{D1139F6D-F3EB-45F7-9C84-AFA92A8D765C}" destId="{124E03E5-F62A-4EAE-ADCF-9B0AB3A2CCF2}" srcOrd="2" destOrd="0" presId="urn:microsoft.com/office/officeart/2005/8/layout/venn1"/>
    <dgm:cxn modelId="{F4C52719-74EC-43AB-A6B4-9EFE5E172C74}" type="presParOf" srcId="{D1139F6D-F3EB-45F7-9C84-AFA92A8D765C}" destId="{D5FFE6C7-CA65-4C38-B8A3-FB1D8CF919DC}" srcOrd="3" destOrd="0" presId="urn:microsoft.com/office/officeart/2005/8/layout/venn1"/>
    <dgm:cxn modelId="{582EB342-A7AB-4DD6-8D44-CDAA89288E5A}" type="presParOf" srcId="{D1139F6D-F3EB-45F7-9C84-AFA92A8D765C}" destId="{E5A401C1-2EF5-44A7-85BC-CAF6E766FCD8}" srcOrd="4" destOrd="0" presId="urn:microsoft.com/office/officeart/2005/8/layout/venn1"/>
    <dgm:cxn modelId="{D3CE7D48-53ED-42D9-9FBA-EAF22AA04772}" type="presParOf" srcId="{D1139F6D-F3EB-45F7-9C84-AFA92A8D765C}" destId="{153DA94D-C6E7-47B8-8F24-5B3913F62369}" srcOrd="5" destOrd="0" presId="urn:microsoft.com/office/officeart/2005/8/layout/venn1"/>
    <dgm:cxn modelId="{6DA6BE99-7566-4D2F-B8FF-1D28EBC8A789}" type="presParOf" srcId="{D1139F6D-F3EB-45F7-9C84-AFA92A8D765C}" destId="{4E29C97D-C979-47ED-956F-8921C87F7132}" srcOrd="6" destOrd="0" presId="urn:microsoft.com/office/officeart/2005/8/layout/venn1"/>
    <dgm:cxn modelId="{8952F4D4-DDC8-4B85-B1BA-D3CFBE4D2DFA}" type="presParOf" srcId="{D1139F6D-F3EB-45F7-9C84-AFA92A8D765C}" destId="{375D7DF3-E934-490F-96CD-6B1F65D2FBD9}" srcOrd="7" destOrd="0" presId="urn:microsoft.com/office/officeart/2005/8/layout/venn1"/>
    <dgm:cxn modelId="{0EE96A67-ECB6-4D33-B665-D7D70804848F}" type="presParOf" srcId="{D1139F6D-F3EB-45F7-9C84-AFA92A8D765C}" destId="{CD859848-232E-4C93-8609-A08D8FD7366D}" srcOrd="8" destOrd="0" presId="urn:microsoft.com/office/officeart/2005/8/layout/venn1"/>
    <dgm:cxn modelId="{9D1AAC36-DAB4-41CD-9E91-C9BBCA006A4C}" type="presParOf" srcId="{D1139F6D-F3EB-45F7-9C84-AFA92A8D765C}" destId="{8EBE7A83-2FAD-45D6-8A61-87725CED8E74}" srcOrd="9" destOrd="0" presId="urn:microsoft.com/office/officeart/2005/8/layout/venn1"/>
    <dgm:cxn modelId="{FD98C247-2C5A-44C5-821D-D6DB75739C9C}" type="presParOf" srcId="{D1139F6D-F3EB-45F7-9C84-AFA92A8D765C}" destId="{11677A20-FC1E-4374-BE80-5ED0D9F1E2A0}" srcOrd="10" destOrd="0" presId="urn:microsoft.com/office/officeart/2005/8/layout/venn1"/>
    <dgm:cxn modelId="{A22EB2FB-8539-48F1-AE29-5238F8D44462}" type="presParOf" srcId="{D1139F6D-F3EB-45F7-9C84-AFA92A8D765C}" destId="{D8205245-1C31-4E7D-8137-3DC535CAE3E9}" srcOrd="11" destOrd="0" presId="urn:microsoft.com/office/officeart/2005/8/layout/venn1"/>
    <dgm:cxn modelId="{C2E5A4CB-4225-4B0E-91AC-A5ABB3406A53}" type="presParOf" srcId="{D1139F6D-F3EB-45F7-9C84-AFA92A8D765C}" destId="{F2649290-E248-419B-BE87-FC9B5AF9F398}" srcOrd="12" destOrd="0" presId="urn:microsoft.com/office/officeart/2005/8/layout/venn1"/>
    <dgm:cxn modelId="{D1357C95-E19F-4B52-A197-148FC3653720}" type="presParOf" srcId="{D1139F6D-F3EB-45F7-9C84-AFA92A8D765C}" destId="{6DD16635-5A58-470D-88C2-1E379C4C2FF4}" srcOrd="13"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AA69D76E-2216-447E-892C-DC2ACF62399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02762E0F-0C29-48A1-BFC3-447AC6DC98A2}">
      <dgm:prSet custT="1"/>
      <dgm:spPr/>
      <dgm:t>
        <a:bodyPr/>
        <a:lstStyle/>
        <a:p>
          <a:pPr rtl="0"/>
          <a:r>
            <a:rPr lang="fr-FR" sz="2000" dirty="0" smtClean="0">
              <a:solidFill>
                <a:srgbClr val="FFC000"/>
              </a:solidFill>
            </a:rPr>
            <a:t>1. </a:t>
          </a:r>
          <a:r>
            <a:rPr lang="fr-FR" sz="2000" b="1" u="sng" dirty="0" smtClean="0">
              <a:solidFill>
                <a:srgbClr val="FFC000"/>
              </a:solidFill>
            </a:rPr>
            <a:t>Forme « hyper-énergétique </a:t>
          </a:r>
          <a:r>
            <a:rPr lang="fr-FR" sz="1300" u="sng" dirty="0" smtClean="0">
              <a:solidFill>
                <a:srgbClr val="FFC000"/>
              </a:solidFill>
            </a:rPr>
            <a:t>»</a:t>
          </a:r>
          <a:endParaRPr lang="fr-FR" sz="1300" u="sng" dirty="0">
            <a:solidFill>
              <a:srgbClr val="FFC000"/>
            </a:solidFill>
          </a:endParaRPr>
        </a:p>
      </dgm:t>
    </dgm:pt>
    <dgm:pt modelId="{FE174AF0-31CF-45D4-883A-5D1DBA86669E}" type="parTrans" cxnId="{84349530-5CFE-4E7F-9FDE-30BB922DD631}">
      <dgm:prSet/>
      <dgm:spPr/>
      <dgm:t>
        <a:bodyPr/>
        <a:lstStyle/>
        <a:p>
          <a:endParaRPr lang="fr-FR"/>
        </a:p>
      </dgm:t>
    </dgm:pt>
    <dgm:pt modelId="{BA8064AE-BC78-4DF1-809B-CD077D9B3FA6}" type="sibTrans" cxnId="{84349530-5CFE-4E7F-9FDE-30BB922DD631}">
      <dgm:prSet/>
      <dgm:spPr/>
      <dgm:t>
        <a:bodyPr/>
        <a:lstStyle/>
        <a:p>
          <a:endParaRPr lang="fr-FR"/>
        </a:p>
      </dgm:t>
    </dgm:pt>
    <dgm:pt modelId="{5512B03F-6EA8-4425-96F2-A698EDB1DB1A}">
      <dgm:prSet custT="1"/>
      <dgm:spPr/>
      <dgm:t>
        <a:bodyPr/>
        <a:lstStyle/>
        <a:p>
          <a:pPr rtl="0"/>
          <a:r>
            <a:rPr lang="fr-FR" sz="2000" dirty="0" smtClean="0">
              <a:solidFill>
                <a:srgbClr val="FFC000"/>
              </a:solidFill>
            </a:rPr>
            <a:t>2. </a:t>
          </a:r>
          <a:r>
            <a:rPr lang="fr-FR" sz="2000" b="1" u="sng" dirty="0" smtClean="0">
              <a:solidFill>
                <a:srgbClr val="FFC000"/>
              </a:solidFill>
            </a:rPr>
            <a:t>Clinique du sommeil</a:t>
          </a:r>
          <a:endParaRPr lang="fr-FR" sz="2000" u="sng" dirty="0">
            <a:solidFill>
              <a:srgbClr val="FFC000"/>
            </a:solidFill>
          </a:endParaRPr>
        </a:p>
      </dgm:t>
    </dgm:pt>
    <dgm:pt modelId="{3C5D7248-EEC7-407F-950A-91DF25CD4F7C}" type="parTrans" cxnId="{E78408BB-48FB-4564-9B44-1988FBF12AEC}">
      <dgm:prSet/>
      <dgm:spPr/>
      <dgm:t>
        <a:bodyPr/>
        <a:lstStyle/>
        <a:p>
          <a:endParaRPr lang="fr-FR"/>
        </a:p>
      </dgm:t>
    </dgm:pt>
    <dgm:pt modelId="{00C5BDC2-835A-4C38-87DD-6D35798A2E05}" type="sibTrans" cxnId="{E78408BB-48FB-4564-9B44-1988FBF12AEC}">
      <dgm:prSet/>
      <dgm:spPr/>
      <dgm:t>
        <a:bodyPr/>
        <a:lstStyle/>
        <a:p>
          <a:endParaRPr lang="fr-FR"/>
        </a:p>
      </dgm:t>
    </dgm:pt>
    <dgm:pt modelId="{9753A594-582D-4B19-967A-B5FECA6EC9BC}">
      <dgm:prSet custT="1"/>
      <dgm:spPr/>
      <dgm:t>
        <a:bodyPr/>
        <a:lstStyle/>
        <a:p>
          <a:pPr rtl="0"/>
          <a:r>
            <a:rPr lang="fr-FR" sz="1800" dirty="0" smtClean="0"/>
            <a:t>3. </a:t>
          </a:r>
          <a:r>
            <a:rPr lang="fr-FR" sz="1800" b="1" dirty="0" smtClean="0"/>
            <a:t>Le</a:t>
          </a:r>
          <a:r>
            <a:rPr lang="fr-FR" sz="1800" dirty="0" smtClean="0"/>
            <a:t> </a:t>
          </a:r>
          <a:r>
            <a:rPr lang="fr-FR" sz="1800" b="1" dirty="0" smtClean="0"/>
            <a:t>Mal-être en situation d'être seul</a:t>
          </a:r>
        </a:p>
        <a:p>
          <a:pPr rtl="0"/>
          <a:r>
            <a:rPr lang="fr-FR" sz="1800" b="1" u="sng" dirty="0" err="1" smtClean="0">
              <a:solidFill>
                <a:srgbClr val="FFC000"/>
              </a:solidFill>
            </a:rPr>
            <a:t>Risperdal</a:t>
          </a:r>
          <a:r>
            <a:rPr lang="fr-FR" sz="1800" b="1" u="sng" dirty="0" smtClean="0">
              <a:solidFill>
                <a:srgbClr val="FFC000"/>
              </a:solidFill>
            </a:rPr>
            <a:t>, pour enfants &lt; 10 ans</a:t>
          </a:r>
        </a:p>
        <a:p>
          <a:pPr rtl="0"/>
          <a:r>
            <a:rPr lang="fr-FR" sz="1800" b="1" u="sng" dirty="0" smtClean="0">
              <a:solidFill>
                <a:srgbClr val="FFC000"/>
              </a:solidFill>
            </a:rPr>
            <a:t>(N.B. chez l’adulte, uniquement l’</a:t>
          </a:r>
          <a:r>
            <a:rPr lang="fr-FR" sz="1800" b="1" u="sng" dirty="0" err="1" smtClean="0">
              <a:solidFill>
                <a:srgbClr val="FFC000"/>
              </a:solidFill>
            </a:rPr>
            <a:t>olanzapine</a:t>
          </a:r>
          <a:r>
            <a:rPr lang="fr-FR" sz="1800" b="1" u="sng" dirty="0" smtClean="0">
              <a:solidFill>
                <a:srgbClr val="FFC000"/>
              </a:solidFill>
            </a:rPr>
            <a:t>)</a:t>
          </a:r>
          <a:endParaRPr lang="fr-FR" sz="1800" u="sng" dirty="0">
            <a:solidFill>
              <a:srgbClr val="FFC000"/>
            </a:solidFill>
          </a:endParaRPr>
        </a:p>
      </dgm:t>
    </dgm:pt>
    <dgm:pt modelId="{8141CA61-759D-4CB5-8E08-54DA677EFD73}" type="parTrans" cxnId="{CE1505F7-B3B3-4E72-9E3D-FE9D73A91AA5}">
      <dgm:prSet/>
      <dgm:spPr/>
      <dgm:t>
        <a:bodyPr/>
        <a:lstStyle/>
        <a:p>
          <a:endParaRPr lang="fr-FR"/>
        </a:p>
      </dgm:t>
    </dgm:pt>
    <dgm:pt modelId="{BFC3E40A-DD81-4A54-AAC2-B58C8375F7BD}" type="sibTrans" cxnId="{CE1505F7-B3B3-4E72-9E3D-FE9D73A91AA5}">
      <dgm:prSet/>
      <dgm:spPr/>
      <dgm:t>
        <a:bodyPr/>
        <a:lstStyle/>
        <a:p>
          <a:endParaRPr lang="fr-FR"/>
        </a:p>
      </dgm:t>
    </dgm:pt>
    <dgm:pt modelId="{4FB4CA2A-7A77-44BC-A655-68A743CA8249}">
      <dgm:prSet custT="1"/>
      <dgm:spPr/>
      <dgm:t>
        <a:bodyPr/>
        <a:lstStyle/>
        <a:p>
          <a:pPr rtl="0"/>
          <a:r>
            <a:rPr lang="fr-FR" sz="1800" dirty="0" smtClean="0"/>
            <a:t>4.</a:t>
          </a:r>
          <a:r>
            <a:rPr lang="fr-FR" sz="1800" b="1" dirty="0" smtClean="0"/>
            <a:t> </a:t>
          </a:r>
          <a:r>
            <a:rPr lang="fr-FR" sz="2000" b="1" dirty="0" smtClean="0"/>
            <a:t>Couleurs affectives expressives </a:t>
          </a:r>
        </a:p>
        <a:p>
          <a:pPr rtl="0"/>
          <a:r>
            <a:rPr lang="fr-FR" sz="2000" b="1" u="sng" dirty="0" smtClean="0">
              <a:solidFill>
                <a:srgbClr val="FFC000"/>
              </a:solidFill>
            </a:rPr>
            <a:t>Labilité émotionnelle</a:t>
          </a:r>
          <a:endParaRPr lang="fr-FR" sz="2000" u="sng" dirty="0">
            <a:solidFill>
              <a:srgbClr val="FFC000"/>
            </a:solidFill>
          </a:endParaRPr>
        </a:p>
      </dgm:t>
    </dgm:pt>
    <dgm:pt modelId="{63AFCE93-BDDD-4C11-97D8-A16BAA583D2D}" type="parTrans" cxnId="{37C0D8F7-173D-483E-8DD5-A8E9BA71F5CF}">
      <dgm:prSet/>
      <dgm:spPr/>
      <dgm:t>
        <a:bodyPr/>
        <a:lstStyle/>
        <a:p>
          <a:endParaRPr lang="fr-FR"/>
        </a:p>
      </dgm:t>
    </dgm:pt>
    <dgm:pt modelId="{42D7664A-AB30-48B9-AF27-08A1EF0BEA3B}" type="sibTrans" cxnId="{37C0D8F7-173D-483E-8DD5-A8E9BA71F5CF}">
      <dgm:prSet/>
      <dgm:spPr/>
      <dgm:t>
        <a:bodyPr/>
        <a:lstStyle/>
        <a:p>
          <a:endParaRPr lang="fr-FR"/>
        </a:p>
      </dgm:t>
    </dgm:pt>
    <dgm:pt modelId="{E312E082-67B6-404D-8894-40F8EA7128F8}">
      <dgm:prSet/>
      <dgm:spPr/>
      <dgm:t>
        <a:bodyPr/>
        <a:lstStyle/>
        <a:p>
          <a:pPr rtl="0"/>
          <a:r>
            <a:rPr lang="fr-FR" dirty="0" smtClean="0">
              <a:solidFill>
                <a:srgbClr val="FFC000"/>
              </a:solidFill>
            </a:rPr>
            <a:t>5.</a:t>
          </a:r>
          <a:r>
            <a:rPr lang="fr-FR" b="1" dirty="0" smtClean="0">
              <a:solidFill>
                <a:srgbClr val="FFC000"/>
              </a:solidFill>
            </a:rPr>
            <a:t> </a:t>
          </a:r>
          <a:r>
            <a:rPr lang="fr-FR" b="1" u="sng" dirty="0" smtClean="0">
              <a:solidFill>
                <a:srgbClr val="FFC000"/>
              </a:solidFill>
            </a:rPr>
            <a:t>Excitabilité, fluence verbale, </a:t>
          </a:r>
          <a:r>
            <a:rPr lang="fr-FR" b="1" u="sng" dirty="0" err="1" smtClean="0">
              <a:solidFill>
                <a:srgbClr val="FFC000"/>
              </a:solidFill>
            </a:rPr>
            <a:t>désinhibitions</a:t>
          </a:r>
          <a:r>
            <a:rPr lang="fr-FR" b="1" u="sng" dirty="0" smtClean="0">
              <a:solidFill>
                <a:srgbClr val="FFC000"/>
              </a:solidFill>
            </a:rPr>
            <a:t>, appétences</a:t>
          </a:r>
          <a:endParaRPr lang="fr-FR" u="sng" dirty="0">
            <a:solidFill>
              <a:srgbClr val="FFC000"/>
            </a:solidFill>
          </a:endParaRPr>
        </a:p>
      </dgm:t>
    </dgm:pt>
    <dgm:pt modelId="{BA212B2B-BE5C-45B0-B970-642C7FFACA72}" type="parTrans" cxnId="{DCD6D13C-879A-4D49-983F-904705A2DF8F}">
      <dgm:prSet/>
      <dgm:spPr/>
      <dgm:t>
        <a:bodyPr/>
        <a:lstStyle/>
        <a:p>
          <a:endParaRPr lang="fr-FR"/>
        </a:p>
      </dgm:t>
    </dgm:pt>
    <dgm:pt modelId="{3E49732B-9DC5-449E-94F5-1CC3F1D6E306}" type="sibTrans" cxnId="{DCD6D13C-879A-4D49-983F-904705A2DF8F}">
      <dgm:prSet/>
      <dgm:spPr/>
      <dgm:t>
        <a:bodyPr/>
        <a:lstStyle/>
        <a:p>
          <a:endParaRPr lang="fr-FR"/>
        </a:p>
      </dgm:t>
    </dgm:pt>
    <dgm:pt modelId="{E8430C53-E6D8-4360-A61E-A65A27329B9F}">
      <dgm:prSet/>
      <dgm:spPr/>
      <dgm:t>
        <a:bodyPr/>
        <a:lstStyle/>
        <a:p>
          <a:pPr rtl="0"/>
          <a:r>
            <a:rPr lang="fr-FR" dirty="0" smtClean="0"/>
            <a:t>6.</a:t>
          </a:r>
          <a:r>
            <a:rPr lang="fr-FR" b="1" dirty="0" smtClean="0"/>
            <a:t> Prépondérance de l'attention divergente sur l'attention convergente</a:t>
          </a:r>
          <a:endParaRPr lang="fr-FR" dirty="0"/>
        </a:p>
      </dgm:t>
    </dgm:pt>
    <dgm:pt modelId="{F53AB373-11A5-40FF-9160-BD7EC82C5B88}" type="parTrans" cxnId="{CE5A8599-75B0-4ACE-813F-010CC3935136}">
      <dgm:prSet/>
      <dgm:spPr/>
      <dgm:t>
        <a:bodyPr/>
        <a:lstStyle/>
        <a:p>
          <a:endParaRPr lang="fr-FR"/>
        </a:p>
      </dgm:t>
    </dgm:pt>
    <dgm:pt modelId="{A67186D6-F937-4918-B5D7-A2E944C48E7C}" type="sibTrans" cxnId="{CE5A8599-75B0-4ACE-813F-010CC3935136}">
      <dgm:prSet/>
      <dgm:spPr/>
      <dgm:t>
        <a:bodyPr/>
        <a:lstStyle/>
        <a:p>
          <a:endParaRPr lang="fr-FR"/>
        </a:p>
      </dgm:t>
    </dgm:pt>
    <dgm:pt modelId="{A6BA49A2-A1BE-48CC-AB9B-1D0B1829CB25}">
      <dgm:prSet/>
      <dgm:spPr/>
      <dgm:t>
        <a:bodyPr/>
        <a:lstStyle/>
        <a:p>
          <a:pPr rtl="0"/>
          <a:r>
            <a:rPr lang="fr-FR" dirty="0" smtClean="0"/>
            <a:t>7.</a:t>
          </a:r>
          <a:r>
            <a:rPr lang="fr-FR" b="1" dirty="0" smtClean="0"/>
            <a:t> Tendance à l'hyperactivité</a:t>
          </a:r>
          <a:r>
            <a:rPr lang="fr-FR" dirty="0" smtClean="0"/>
            <a:t> </a:t>
          </a:r>
          <a:endParaRPr lang="fr-FR" dirty="0"/>
        </a:p>
      </dgm:t>
    </dgm:pt>
    <dgm:pt modelId="{A9A857A8-2290-460C-A5F8-3176CE0043A2}" type="parTrans" cxnId="{97A8506B-1E8C-43B0-84BF-A2222B69929D}">
      <dgm:prSet/>
      <dgm:spPr/>
      <dgm:t>
        <a:bodyPr/>
        <a:lstStyle/>
        <a:p>
          <a:endParaRPr lang="fr-FR"/>
        </a:p>
      </dgm:t>
    </dgm:pt>
    <dgm:pt modelId="{81853495-2D0C-4E38-9653-B4BC111410F7}" type="sibTrans" cxnId="{97A8506B-1E8C-43B0-84BF-A2222B69929D}">
      <dgm:prSet/>
      <dgm:spPr/>
      <dgm:t>
        <a:bodyPr/>
        <a:lstStyle/>
        <a:p>
          <a:endParaRPr lang="fr-FR"/>
        </a:p>
      </dgm:t>
    </dgm:pt>
    <dgm:pt modelId="{D1139F6D-F3EB-45F7-9C84-AFA92A8D765C}" type="pres">
      <dgm:prSet presAssocID="{AA69D76E-2216-447E-892C-DC2ACF623995}" presName="compositeShape" presStyleCnt="0">
        <dgm:presLayoutVars>
          <dgm:chMax val="7"/>
          <dgm:dir/>
          <dgm:resizeHandles val="exact"/>
        </dgm:presLayoutVars>
      </dgm:prSet>
      <dgm:spPr/>
      <dgm:t>
        <a:bodyPr/>
        <a:lstStyle/>
        <a:p>
          <a:endParaRPr lang="fr-FR"/>
        </a:p>
      </dgm:t>
    </dgm:pt>
    <dgm:pt modelId="{45F171C1-EA15-4593-8A5D-2B5652573999}" type="pres">
      <dgm:prSet presAssocID="{02762E0F-0C29-48A1-BFC3-447AC6DC98A2}" presName="circ1" presStyleLbl="vennNode1" presStyleIdx="0" presStyleCnt="7"/>
      <dgm:spPr/>
    </dgm:pt>
    <dgm:pt modelId="{7A7B7527-B41F-4539-8DC9-520C947368F0}" type="pres">
      <dgm:prSet presAssocID="{02762E0F-0C29-48A1-BFC3-447AC6DC98A2}" presName="circ1Tx" presStyleLbl="revTx" presStyleIdx="0" presStyleCnt="0">
        <dgm:presLayoutVars>
          <dgm:chMax val="0"/>
          <dgm:chPref val="0"/>
          <dgm:bulletEnabled val="1"/>
        </dgm:presLayoutVars>
      </dgm:prSet>
      <dgm:spPr/>
      <dgm:t>
        <a:bodyPr/>
        <a:lstStyle/>
        <a:p>
          <a:endParaRPr lang="fr-FR"/>
        </a:p>
      </dgm:t>
    </dgm:pt>
    <dgm:pt modelId="{124E03E5-F62A-4EAE-ADCF-9B0AB3A2CCF2}" type="pres">
      <dgm:prSet presAssocID="{5512B03F-6EA8-4425-96F2-A698EDB1DB1A}" presName="circ2" presStyleLbl="vennNode1" presStyleIdx="1" presStyleCnt="7"/>
      <dgm:spPr/>
    </dgm:pt>
    <dgm:pt modelId="{D5FFE6C7-CA65-4C38-B8A3-FB1D8CF919DC}" type="pres">
      <dgm:prSet presAssocID="{5512B03F-6EA8-4425-96F2-A698EDB1DB1A}" presName="circ2Tx" presStyleLbl="revTx" presStyleIdx="0" presStyleCnt="0">
        <dgm:presLayoutVars>
          <dgm:chMax val="0"/>
          <dgm:chPref val="0"/>
          <dgm:bulletEnabled val="1"/>
        </dgm:presLayoutVars>
      </dgm:prSet>
      <dgm:spPr/>
      <dgm:t>
        <a:bodyPr/>
        <a:lstStyle/>
        <a:p>
          <a:endParaRPr lang="fr-FR"/>
        </a:p>
      </dgm:t>
    </dgm:pt>
    <dgm:pt modelId="{E5A401C1-2EF5-44A7-85BC-CAF6E766FCD8}" type="pres">
      <dgm:prSet presAssocID="{9753A594-582D-4B19-967A-B5FECA6EC9BC}" presName="circ3" presStyleLbl="vennNode1" presStyleIdx="2" presStyleCnt="7"/>
      <dgm:spPr/>
    </dgm:pt>
    <dgm:pt modelId="{153DA94D-C6E7-47B8-8F24-5B3913F62369}" type="pres">
      <dgm:prSet presAssocID="{9753A594-582D-4B19-967A-B5FECA6EC9BC}" presName="circ3Tx" presStyleLbl="revTx" presStyleIdx="0" presStyleCnt="0">
        <dgm:presLayoutVars>
          <dgm:chMax val="0"/>
          <dgm:chPref val="0"/>
          <dgm:bulletEnabled val="1"/>
        </dgm:presLayoutVars>
      </dgm:prSet>
      <dgm:spPr/>
      <dgm:t>
        <a:bodyPr/>
        <a:lstStyle/>
        <a:p>
          <a:endParaRPr lang="fr-FR"/>
        </a:p>
      </dgm:t>
    </dgm:pt>
    <dgm:pt modelId="{4E29C97D-C979-47ED-956F-8921C87F7132}" type="pres">
      <dgm:prSet presAssocID="{4FB4CA2A-7A77-44BC-A655-68A743CA8249}" presName="circ4" presStyleLbl="vennNode1" presStyleIdx="3" presStyleCnt="7"/>
      <dgm:spPr/>
    </dgm:pt>
    <dgm:pt modelId="{375D7DF3-E934-490F-96CD-6B1F65D2FBD9}" type="pres">
      <dgm:prSet presAssocID="{4FB4CA2A-7A77-44BC-A655-68A743CA8249}" presName="circ4Tx" presStyleLbl="revTx" presStyleIdx="0" presStyleCnt="0">
        <dgm:presLayoutVars>
          <dgm:chMax val="0"/>
          <dgm:chPref val="0"/>
          <dgm:bulletEnabled val="1"/>
        </dgm:presLayoutVars>
      </dgm:prSet>
      <dgm:spPr/>
      <dgm:t>
        <a:bodyPr/>
        <a:lstStyle/>
        <a:p>
          <a:endParaRPr lang="fr-FR"/>
        </a:p>
      </dgm:t>
    </dgm:pt>
    <dgm:pt modelId="{CD859848-232E-4C93-8609-A08D8FD7366D}" type="pres">
      <dgm:prSet presAssocID="{E312E082-67B6-404D-8894-40F8EA7128F8}" presName="circ5" presStyleLbl="vennNode1" presStyleIdx="4" presStyleCnt="7"/>
      <dgm:spPr/>
    </dgm:pt>
    <dgm:pt modelId="{8EBE7A83-2FAD-45D6-8A61-87725CED8E74}" type="pres">
      <dgm:prSet presAssocID="{E312E082-67B6-404D-8894-40F8EA7128F8}" presName="circ5Tx" presStyleLbl="revTx" presStyleIdx="0" presStyleCnt="0">
        <dgm:presLayoutVars>
          <dgm:chMax val="0"/>
          <dgm:chPref val="0"/>
          <dgm:bulletEnabled val="1"/>
        </dgm:presLayoutVars>
      </dgm:prSet>
      <dgm:spPr/>
      <dgm:t>
        <a:bodyPr/>
        <a:lstStyle/>
        <a:p>
          <a:endParaRPr lang="fr-FR"/>
        </a:p>
      </dgm:t>
    </dgm:pt>
    <dgm:pt modelId="{11677A20-FC1E-4374-BE80-5ED0D9F1E2A0}" type="pres">
      <dgm:prSet presAssocID="{E8430C53-E6D8-4360-A61E-A65A27329B9F}" presName="circ6" presStyleLbl="vennNode1" presStyleIdx="5" presStyleCnt="7"/>
      <dgm:spPr/>
    </dgm:pt>
    <dgm:pt modelId="{D8205245-1C31-4E7D-8137-3DC535CAE3E9}" type="pres">
      <dgm:prSet presAssocID="{E8430C53-E6D8-4360-A61E-A65A27329B9F}" presName="circ6Tx" presStyleLbl="revTx" presStyleIdx="0" presStyleCnt="0">
        <dgm:presLayoutVars>
          <dgm:chMax val="0"/>
          <dgm:chPref val="0"/>
          <dgm:bulletEnabled val="1"/>
        </dgm:presLayoutVars>
      </dgm:prSet>
      <dgm:spPr/>
      <dgm:t>
        <a:bodyPr/>
        <a:lstStyle/>
        <a:p>
          <a:endParaRPr lang="fr-FR"/>
        </a:p>
      </dgm:t>
    </dgm:pt>
    <dgm:pt modelId="{F2649290-E248-419B-BE87-FC9B5AF9F398}" type="pres">
      <dgm:prSet presAssocID="{A6BA49A2-A1BE-48CC-AB9B-1D0B1829CB25}" presName="circ7" presStyleLbl="vennNode1" presStyleIdx="6" presStyleCnt="7"/>
      <dgm:spPr/>
    </dgm:pt>
    <dgm:pt modelId="{6DD16635-5A58-470D-88C2-1E379C4C2FF4}" type="pres">
      <dgm:prSet presAssocID="{A6BA49A2-A1BE-48CC-AB9B-1D0B1829CB25}" presName="circ7Tx" presStyleLbl="revTx" presStyleIdx="0" presStyleCnt="0" custLinFactNeighborX="9001" custLinFactNeighborY="-6553">
        <dgm:presLayoutVars>
          <dgm:chMax val="0"/>
          <dgm:chPref val="0"/>
          <dgm:bulletEnabled val="1"/>
        </dgm:presLayoutVars>
      </dgm:prSet>
      <dgm:spPr/>
      <dgm:t>
        <a:bodyPr/>
        <a:lstStyle/>
        <a:p>
          <a:endParaRPr lang="fr-FR"/>
        </a:p>
      </dgm:t>
    </dgm:pt>
  </dgm:ptLst>
  <dgm:cxnLst>
    <dgm:cxn modelId="{CE5A8599-75B0-4ACE-813F-010CC3935136}" srcId="{AA69D76E-2216-447E-892C-DC2ACF623995}" destId="{E8430C53-E6D8-4360-A61E-A65A27329B9F}" srcOrd="5" destOrd="0" parTransId="{F53AB373-11A5-40FF-9160-BD7EC82C5B88}" sibTransId="{A67186D6-F937-4918-B5D7-A2E944C48E7C}"/>
    <dgm:cxn modelId="{EE235FBF-6A0B-4C0D-92F7-BD13B678FFB9}" type="presOf" srcId="{E8430C53-E6D8-4360-A61E-A65A27329B9F}" destId="{D8205245-1C31-4E7D-8137-3DC535CAE3E9}" srcOrd="0" destOrd="0" presId="urn:microsoft.com/office/officeart/2005/8/layout/venn1"/>
    <dgm:cxn modelId="{A20CFA6E-2CC5-4850-81F0-1D76CCB717D3}" type="presOf" srcId="{9753A594-582D-4B19-967A-B5FECA6EC9BC}" destId="{153DA94D-C6E7-47B8-8F24-5B3913F62369}" srcOrd="0" destOrd="0" presId="urn:microsoft.com/office/officeart/2005/8/layout/venn1"/>
    <dgm:cxn modelId="{DCD6D13C-879A-4D49-983F-904705A2DF8F}" srcId="{AA69D76E-2216-447E-892C-DC2ACF623995}" destId="{E312E082-67B6-404D-8894-40F8EA7128F8}" srcOrd="4" destOrd="0" parTransId="{BA212B2B-BE5C-45B0-B970-642C7FFACA72}" sibTransId="{3E49732B-9DC5-449E-94F5-1CC3F1D6E306}"/>
    <dgm:cxn modelId="{E516A103-13C1-429F-AE42-5D74D7BD8B52}" type="presOf" srcId="{02762E0F-0C29-48A1-BFC3-447AC6DC98A2}" destId="{7A7B7527-B41F-4539-8DC9-520C947368F0}" srcOrd="0" destOrd="0" presId="urn:microsoft.com/office/officeart/2005/8/layout/venn1"/>
    <dgm:cxn modelId="{87DF1E3F-7713-4AF5-896B-FC565E69BDC9}" type="presOf" srcId="{5512B03F-6EA8-4425-96F2-A698EDB1DB1A}" destId="{D5FFE6C7-CA65-4C38-B8A3-FB1D8CF919DC}" srcOrd="0" destOrd="0" presId="urn:microsoft.com/office/officeart/2005/8/layout/venn1"/>
    <dgm:cxn modelId="{37C0D8F7-173D-483E-8DD5-A8E9BA71F5CF}" srcId="{AA69D76E-2216-447E-892C-DC2ACF623995}" destId="{4FB4CA2A-7A77-44BC-A655-68A743CA8249}" srcOrd="3" destOrd="0" parTransId="{63AFCE93-BDDD-4C11-97D8-A16BAA583D2D}" sibTransId="{42D7664A-AB30-48B9-AF27-08A1EF0BEA3B}"/>
    <dgm:cxn modelId="{1872E15D-1363-476C-8F07-893F45F8A8A9}" type="presOf" srcId="{E312E082-67B6-404D-8894-40F8EA7128F8}" destId="{8EBE7A83-2FAD-45D6-8A61-87725CED8E74}" srcOrd="0" destOrd="0" presId="urn:microsoft.com/office/officeart/2005/8/layout/venn1"/>
    <dgm:cxn modelId="{E78408BB-48FB-4564-9B44-1988FBF12AEC}" srcId="{AA69D76E-2216-447E-892C-DC2ACF623995}" destId="{5512B03F-6EA8-4425-96F2-A698EDB1DB1A}" srcOrd="1" destOrd="0" parTransId="{3C5D7248-EEC7-407F-950A-91DF25CD4F7C}" sibTransId="{00C5BDC2-835A-4C38-87DD-6D35798A2E05}"/>
    <dgm:cxn modelId="{95963669-6590-43DC-930B-A801EDEAD8A8}" type="presOf" srcId="{AA69D76E-2216-447E-892C-DC2ACF623995}" destId="{D1139F6D-F3EB-45F7-9C84-AFA92A8D765C}" srcOrd="0" destOrd="0" presId="urn:microsoft.com/office/officeart/2005/8/layout/venn1"/>
    <dgm:cxn modelId="{97A8506B-1E8C-43B0-84BF-A2222B69929D}" srcId="{AA69D76E-2216-447E-892C-DC2ACF623995}" destId="{A6BA49A2-A1BE-48CC-AB9B-1D0B1829CB25}" srcOrd="6" destOrd="0" parTransId="{A9A857A8-2290-460C-A5F8-3176CE0043A2}" sibTransId="{81853495-2D0C-4E38-9653-B4BC111410F7}"/>
    <dgm:cxn modelId="{CE1505F7-B3B3-4E72-9E3D-FE9D73A91AA5}" srcId="{AA69D76E-2216-447E-892C-DC2ACF623995}" destId="{9753A594-582D-4B19-967A-B5FECA6EC9BC}" srcOrd="2" destOrd="0" parTransId="{8141CA61-759D-4CB5-8E08-54DA677EFD73}" sibTransId="{BFC3E40A-DD81-4A54-AAC2-B58C8375F7BD}"/>
    <dgm:cxn modelId="{84349530-5CFE-4E7F-9FDE-30BB922DD631}" srcId="{AA69D76E-2216-447E-892C-DC2ACF623995}" destId="{02762E0F-0C29-48A1-BFC3-447AC6DC98A2}" srcOrd="0" destOrd="0" parTransId="{FE174AF0-31CF-45D4-883A-5D1DBA86669E}" sibTransId="{BA8064AE-BC78-4DF1-809B-CD077D9B3FA6}"/>
    <dgm:cxn modelId="{13073AAE-67A6-49FA-A0B1-662FFC5D01F9}" type="presOf" srcId="{A6BA49A2-A1BE-48CC-AB9B-1D0B1829CB25}" destId="{6DD16635-5A58-470D-88C2-1E379C4C2FF4}" srcOrd="0" destOrd="0" presId="urn:microsoft.com/office/officeart/2005/8/layout/venn1"/>
    <dgm:cxn modelId="{30A27302-2748-4C7A-8A88-51EA3B1F571C}" type="presOf" srcId="{4FB4CA2A-7A77-44BC-A655-68A743CA8249}" destId="{375D7DF3-E934-490F-96CD-6B1F65D2FBD9}" srcOrd="0" destOrd="0" presId="urn:microsoft.com/office/officeart/2005/8/layout/venn1"/>
    <dgm:cxn modelId="{2F8349B5-551C-4069-A973-185B454A57E5}" type="presParOf" srcId="{D1139F6D-F3EB-45F7-9C84-AFA92A8D765C}" destId="{45F171C1-EA15-4593-8A5D-2B5652573999}" srcOrd="0" destOrd="0" presId="urn:microsoft.com/office/officeart/2005/8/layout/venn1"/>
    <dgm:cxn modelId="{C8226474-1BA0-4DAD-8536-32E3B0FC7749}" type="presParOf" srcId="{D1139F6D-F3EB-45F7-9C84-AFA92A8D765C}" destId="{7A7B7527-B41F-4539-8DC9-520C947368F0}" srcOrd="1" destOrd="0" presId="urn:microsoft.com/office/officeart/2005/8/layout/venn1"/>
    <dgm:cxn modelId="{B9DADD9D-9676-44C6-8023-D753E2A61A3F}" type="presParOf" srcId="{D1139F6D-F3EB-45F7-9C84-AFA92A8D765C}" destId="{124E03E5-F62A-4EAE-ADCF-9B0AB3A2CCF2}" srcOrd="2" destOrd="0" presId="urn:microsoft.com/office/officeart/2005/8/layout/venn1"/>
    <dgm:cxn modelId="{9D651C82-0F9C-48A9-B4E7-C36198C28295}" type="presParOf" srcId="{D1139F6D-F3EB-45F7-9C84-AFA92A8D765C}" destId="{D5FFE6C7-CA65-4C38-B8A3-FB1D8CF919DC}" srcOrd="3" destOrd="0" presId="urn:microsoft.com/office/officeart/2005/8/layout/venn1"/>
    <dgm:cxn modelId="{316EB989-8717-48A5-94FA-55A672ECC228}" type="presParOf" srcId="{D1139F6D-F3EB-45F7-9C84-AFA92A8D765C}" destId="{E5A401C1-2EF5-44A7-85BC-CAF6E766FCD8}" srcOrd="4" destOrd="0" presId="urn:microsoft.com/office/officeart/2005/8/layout/venn1"/>
    <dgm:cxn modelId="{01FE5937-313A-4184-B05D-6B745065EA14}" type="presParOf" srcId="{D1139F6D-F3EB-45F7-9C84-AFA92A8D765C}" destId="{153DA94D-C6E7-47B8-8F24-5B3913F62369}" srcOrd="5" destOrd="0" presId="urn:microsoft.com/office/officeart/2005/8/layout/venn1"/>
    <dgm:cxn modelId="{B729172E-EB00-4E2A-9D04-95F1988251F8}" type="presParOf" srcId="{D1139F6D-F3EB-45F7-9C84-AFA92A8D765C}" destId="{4E29C97D-C979-47ED-956F-8921C87F7132}" srcOrd="6" destOrd="0" presId="urn:microsoft.com/office/officeart/2005/8/layout/venn1"/>
    <dgm:cxn modelId="{222A53E8-105A-448A-8E33-71AA0B8718D6}" type="presParOf" srcId="{D1139F6D-F3EB-45F7-9C84-AFA92A8D765C}" destId="{375D7DF3-E934-490F-96CD-6B1F65D2FBD9}" srcOrd="7" destOrd="0" presId="urn:microsoft.com/office/officeart/2005/8/layout/venn1"/>
    <dgm:cxn modelId="{3FF2E3B2-B46B-45B7-8F84-D7506FF01605}" type="presParOf" srcId="{D1139F6D-F3EB-45F7-9C84-AFA92A8D765C}" destId="{CD859848-232E-4C93-8609-A08D8FD7366D}" srcOrd="8" destOrd="0" presId="urn:microsoft.com/office/officeart/2005/8/layout/venn1"/>
    <dgm:cxn modelId="{87A52DF8-1E47-41C8-A55A-45D0C476D0F1}" type="presParOf" srcId="{D1139F6D-F3EB-45F7-9C84-AFA92A8D765C}" destId="{8EBE7A83-2FAD-45D6-8A61-87725CED8E74}" srcOrd="9" destOrd="0" presId="urn:microsoft.com/office/officeart/2005/8/layout/venn1"/>
    <dgm:cxn modelId="{567D66E9-BA07-4D40-A4DC-5CE6CD132762}" type="presParOf" srcId="{D1139F6D-F3EB-45F7-9C84-AFA92A8D765C}" destId="{11677A20-FC1E-4374-BE80-5ED0D9F1E2A0}" srcOrd="10" destOrd="0" presId="urn:microsoft.com/office/officeart/2005/8/layout/venn1"/>
    <dgm:cxn modelId="{B47A8719-FFE4-43DE-850A-3D5CDCB668A9}" type="presParOf" srcId="{D1139F6D-F3EB-45F7-9C84-AFA92A8D765C}" destId="{D8205245-1C31-4E7D-8137-3DC535CAE3E9}" srcOrd="11" destOrd="0" presId="urn:microsoft.com/office/officeart/2005/8/layout/venn1"/>
    <dgm:cxn modelId="{EA34116F-603D-433B-8822-5C16523C4B44}" type="presParOf" srcId="{D1139F6D-F3EB-45F7-9C84-AFA92A8D765C}" destId="{F2649290-E248-419B-BE87-FC9B5AF9F398}" srcOrd="12" destOrd="0" presId="urn:microsoft.com/office/officeart/2005/8/layout/venn1"/>
    <dgm:cxn modelId="{D99FD95E-F652-462C-8052-BD52D4612114}" type="presParOf" srcId="{D1139F6D-F3EB-45F7-9C84-AFA92A8D765C}" destId="{6DD16635-5A58-470D-88C2-1E379C4C2FF4}" srcOrd="13" destOrd="0" presId="urn:microsoft.com/office/officeart/2005/8/layout/venn1"/>
  </dgm:cxnLst>
  <dgm:bg/>
  <dgm:whole/>
</dgm:dataModel>
</file>

<file path=ppt/diagrams/data3.xml><?xml version="1.0" encoding="utf-8"?>
<dgm:dataModel xmlns:dgm="http://schemas.openxmlformats.org/drawingml/2006/diagram" xmlns:a="http://schemas.openxmlformats.org/drawingml/2006/main">
  <dgm:ptLst>
    <dgm:pt modelId="{AA69D76E-2216-447E-892C-DC2ACF62399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02762E0F-0C29-48A1-BFC3-447AC6DC98A2}">
      <dgm:prSet custT="1"/>
      <dgm:spPr/>
      <dgm:t>
        <a:bodyPr/>
        <a:lstStyle/>
        <a:p>
          <a:pPr rtl="0"/>
          <a:r>
            <a:rPr lang="fr-FR" sz="2000" dirty="0" smtClean="0"/>
            <a:t>1. </a:t>
          </a:r>
          <a:r>
            <a:rPr lang="fr-FR" sz="2000" b="1" dirty="0" smtClean="0"/>
            <a:t>Forme « super-énergétique </a:t>
          </a:r>
          <a:r>
            <a:rPr lang="fr-FR" sz="2000" dirty="0" smtClean="0"/>
            <a:t>»</a:t>
          </a:r>
          <a:endParaRPr lang="fr-FR" sz="2000" dirty="0"/>
        </a:p>
      </dgm:t>
    </dgm:pt>
    <dgm:pt modelId="{FE174AF0-31CF-45D4-883A-5D1DBA86669E}" type="parTrans" cxnId="{84349530-5CFE-4E7F-9FDE-30BB922DD631}">
      <dgm:prSet/>
      <dgm:spPr/>
      <dgm:t>
        <a:bodyPr/>
        <a:lstStyle/>
        <a:p>
          <a:endParaRPr lang="fr-FR"/>
        </a:p>
      </dgm:t>
    </dgm:pt>
    <dgm:pt modelId="{BA8064AE-BC78-4DF1-809B-CD077D9B3FA6}" type="sibTrans" cxnId="{84349530-5CFE-4E7F-9FDE-30BB922DD631}">
      <dgm:prSet/>
      <dgm:spPr/>
      <dgm:t>
        <a:bodyPr/>
        <a:lstStyle/>
        <a:p>
          <a:endParaRPr lang="fr-FR"/>
        </a:p>
      </dgm:t>
    </dgm:pt>
    <dgm:pt modelId="{5512B03F-6EA8-4425-96F2-A698EDB1DB1A}">
      <dgm:prSet custT="1"/>
      <dgm:spPr/>
      <dgm:t>
        <a:bodyPr/>
        <a:lstStyle/>
        <a:p>
          <a:pPr rtl="0"/>
          <a:r>
            <a:rPr lang="fr-FR" sz="2000" dirty="0" smtClean="0"/>
            <a:t>2. </a:t>
          </a:r>
          <a:r>
            <a:rPr lang="fr-FR" sz="2000" b="1" dirty="0" smtClean="0"/>
            <a:t>Clinique du sommeil</a:t>
          </a:r>
          <a:endParaRPr lang="fr-FR" sz="2000" dirty="0"/>
        </a:p>
      </dgm:t>
    </dgm:pt>
    <dgm:pt modelId="{3C5D7248-EEC7-407F-950A-91DF25CD4F7C}" type="parTrans" cxnId="{E78408BB-48FB-4564-9B44-1988FBF12AEC}">
      <dgm:prSet/>
      <dgm:spPr/>
      <dgm:t>
        <a:bodyPr/>
        <a:lstStyle/>
        <a:p>
          <a:endParaRPr lang="fr-FR"/>
        </a:p>
      </dgm:t>
    </dgm:pt>
    <dgm:pt modelId="{00C5BDC2-835A-4C38-87DD-6D35798A2E05}" type="sibTrans" cxnId="{E78408BB-48FB-4564-9B44-1988FBF12AEC}">
      <dgm:prSet/>
      <dgm:spPr/>
      <dgm:t>
        <a:bodyPr/>
        <a:lstStyle/>
        <a:p>
          <a:endParaRPr lang="fr-FR"/>
        </a:p>
      </dgm:t>
    </dgm:pt>
    <dgm:pt modelId="{9753A594-582D-4B19-967A-B5FECA6EC9BC}">
      <dgm:prSet custT="1"/>
      <dgm:spPr/>
      <dgm:t>
        <a:bodyPr/>
        <a:lstStyle/>
        <a:p>
          <a:pPr rtl="0"/>
          <a:r>
            <a:rPr lang="fr-FR" sz="2000" dirty="0" smtClean="0"/>
            <a:t>3. </a:t>
          </a:r>
          <a:r>
            <a:rPr lang="fr-FR" sz="2000" b="1" dirty="0" smtClean="0"/>
            <a:t>Le</a:t>
          </a:r>
          <a:r>
            <a:rPr lang="fr-FR" sz="2000" dirty="0" smtClean="0"/>
            <a:t> </a:t>
          </a:r>
          <a:r>
            <a:rPr lang="fr-FR" sz="2000" b="1" dirty="0" smtClean="0"/>
            <a:t>Mal-être en situation d'être seul</a:t>
          </a:r>
          <a:endParaRPr lang="fr-FR" sz="2000" dirty="0"/>
        </a:p>
      </dgm:t>
    </dgm:pt>
    <dgm:pt modelId="{8141CA61-759D-4CB5-8E08-54DA677EFD73}" type="parTrans" cxnId="{CE1505F7-B3B3-4E72-9E3D-FE9D73A91AA5}">
      <dgm:prSet/>
      <dgm:spPr/>
      <dgm:t>
        <a:bodyPr/>
        <a:lstStyle/>
        <a:p>
          <a:endParaRPr lang="fr-FR"/>
        </a:p>
      </dgm:t>
    </dgm:pt>
    <dgm:pt modelId="{BFC3E40A-DD81-4A54-AAC2-B58C8375F7BD}" type="sibTrans" cxnId="{CE1505F7-B3B3-4E72-9E3D-FE9D73A91AA5}">
      <dgm:prSet/>
      <dgm:spPr/>
      <dgm:t>
        <a:bodyPr/>
        <a:lstStyle/>
        <a:p>
          <a:endParaRPr lang="fr-FR"/>
        </a:p>
      </dgm:t>
    </dgm:pt>
    <dgm:pt modelId="{4FB4CA2A-7A77-44BC-A655-68A743CA8249}">
      <dgm:prSet custT="1"/>
      <dgm:spPr/>
      <dgm:t>
        <a:bodyPr/>
        <a:lstStyle/>
        <a:p>
          <a:pPr rtl="0"/>
          <a:r>
            <a:rPr lang="fr-FR" sz="2000" dirty="0" smtClean="0"/>
            <a:t>4.</a:t>
          </a:r>
          <a:r>
            <a:rPr lang="fr-FR" sz="2000" b="1" dirty="0" smtClean="0"/>
            <a:t> Couleurs affectives expressives</a:t>
          </a:r>
        </a:p>
        <a:p>
          <a:pPr rtl="0"/>
          <a:r>
            <a:rPr lang="fr-FR" sz="2000" b="1" dirty="0" smtClean="0"/>
            <a:t>Labilité émotionnelle</a:t>
          </a:r>
          <a:endParaRPr lang="fr-FR" sz="2000" dirty="0"/>
        </a:p>
      </dgm:t>
    </dgm:pt>
    <dgm:pt modelId="{63AFCE93-BDDD-4C11-97D8-A16BAA583D2D}" type="parTrans" cxnId="{37C0D8F7-173D-483E-8DD5-A8E9BA71F5CF}">
      <dgm:prSet/>
      <dgm:spPr/>
      <dgm:t>
        <a:bodyPr/>
        <a:lstStyle/>
        <a:p>
          <a:endParaRPr lang="fr-FR"/>
        </a:p>
      </dgm:t>
    </dgm:pt>
    <dgm:pt modelId="{42D7664A-AB30-48B9-AF27-08A1EF0BEA3B}" type="sibTrans" cxnId="{37C0D8F7-173D-483E-8DD5-A8E9BA71F5CF}">
      <dgm:prSet/>
      <dgm:spPr/>
      <dgm:t>
        <a:bodyPr/>
        <a:lstStyle/>
        <a:p>
          <a:endParaRPr lang="fr-FR"/>
        </a:p>
      </dgm:t>
    </dgm:pt>
    <dgm:pt modelId="{E312E082-67B6-404D-8894-40F8EA7128F8}">
      <dgm:prSet custT="1"/>
      <dgm:spPr/>
      <dgm:t>
        <a:bodyPr/>
        <a:lstStyle/>
        <a:p>
          <a:pPr rtl="0"/>
          <a:r>
            <a:rPr lang="fr-FR" sz="2000" dirty="0" smtClean="0"/>
            <a:t>5</a:t>
          </a:r>
          <a:r>
            <a:rPr lang="fr-FR" sz="1800" dirty="0" smtClean="0"/>
            <a:t>.</a:t>
          </a:r>
          <a:r>
            <a:rPr lang="fr-FR" sz="1800" b="1" dirty="0" smtClean="0"/>
            <a:t> Excitabilité, fluence verbale, </a:t>
          </a:r>
          <a:r>
            <a:rPr lang="fr-FR" sz="1800" b="1" dirty="0" err="1" smtClean="0"/>
            <a:t>désinhibitions</a:t>
          </a:r>
          <a:r>
            <a:rPr lang="fr-FR" sz="1800" b="1" dirty="0" smtClean="0"/>
            <a:t>, appétences, </a:t>
          </a:r>
        </a:p>
        <a:p>
          <a:pPr rtl="0"/>
          <a:r>
            <a:rPr lang="fr-FR" sz="2000" b="1" u="sng" dirty="0" smtClean="0">
              <a:solidFill>
                <a:srgbClr val="FFCC00"/>
              </a:solidFill>
            </a:rPr>
            <a:t>l’impulsivité</a:t>
          </a:r>
        </a:p>
        <a:p>
          <a:pPr rtl="0"/>
          <a:r>
            <a:rPr lang="fr-FR" sz="2000" b="1" u="sng" dirty="0" smtClean="0">
              <a:solidFill>
                <a:srgbClr val="FFCC00"/>
              </a:solidFill>
            </a:rPr>
            <a:t>(« démarre au quart de tour »)</a:t>
          </a:r>
          <a:endParaRPr lang="fr-FR" sz="2000" u="sng" dirty="0"/>
        </a:p>
      </dgm:t>
    </dgm:pt>
    <dgm:pt modelId="{BA212B2B-BE5C-45B0-B970-642C7FFACA72}" type="parTrans" cxnId="{DCD6D13C-879A-4D49-983F-904705A2DF8F}">
      <dgm:prSet/>
      <dgm:spPr/>
      <dgm:t>
        <a:bodyPr/>
        <a:lstStyle/>
        <a:p>
          <a:endParaRPr lang="fr-FR"/>
        </a:p>
      </dgm:t>
    </dgm:pt>
    <dgm:pt modelId="{3E49732B-9DC5-449E-94F5-1CC3F1D6E306}" type="sibTrans" cxnId="{DCD6D13C-879A-4D49-983F-904705A2DF8F}">
      <dgm:prSet/>
      <dgm:spPr/>
      <dgm:t>
        <a:bodyPr/>
        <a:lstStyle/>
        <a:p>
          <a:endParaRPr lang="fr-FR"/>
        </a:p>
      </dgm:t>
    </dgm:pt>
    <dgm:pt modelId="{E8430C53-E6D8-4360-A61E-A65A27329B9F}">
      <dgm:prSet custT="1"/>
      <dgm:spPr/>
      <dgm:t>
        <a:bodyPr/>
        <a:lstStyle/>
        <a:p>
          <a:pPr rtl="0"/>
          <a:r>
            <a:rPr lang="fr-FR" sz="2400" dirty="0" smtClean="0">
              <a:solidFill>
                <a:srgbClr val="FFCC00"/>
              </a:solidFill>
            </a:rPr>
            <a:t>6.</a:t>
          </a:r>
          <a:r>
            <a:rPr lang="fr-FR" sz="2400" b="1" dirty="0" smtClean="0">
              <a:solidFill>
                <a:srgbClr val="FFCC00"/>
              </a:solidFill>
            </a:rPr>
            <a:t> </a:t>
          </a:r>
          <a:r>
            <a:rPr lang="fr-FR" sz="2400" b="1" u="sng" dirty="0" smtClean="0">
              <a:solidFill>
                <a:srgbClr val="FFCC00"/>
              </a:solidFill>
            </a:rPr>
            <a:t>Prépondérance de l'attention divergente sur l'attention convergente</a:t>
          </a:r>
          <a:endParaRPr lang="fr-FR" sz="2400" u="sng" dirty="0">
            <a:solidFill>
              <a:srgbClr val="FFCC00"/>
            </a:solidFill>
          </a:endParaRPr>
        </a:p>
      </dgm:t>
    </dgm:pt>
    <dgm:pt modelId="{F53AB373-11A5-40FF-9160-BD7EC82C5B88}" type="parTrans" cxnId="{CE5A8599-75B0-4ACE-813F-010CC3935136}">
      <dgm:prSet/>
      <dgm:spPr/>
      <dgm:t>
        <a:bodyPr/>
        <a:lstStyle/>
        <a:p>
          <a:endParaRPr lang="fr-FR"/>
        </a:p>
      </dgm:t>
    </dgm:pt>
    <dgm:pt modelId="{A67186D6-F937-4918-B5D7-A2E944C48E7C}" type="sibTrans" cxnId="{CE5A8599-75B0-4ACE-813F-010CC3935136}">
      <dgm:prSet/>
      <dgm:spPr/>
      <dgm:t>
        <a:bodyPr/>
        <a:lstStyle/>
        <a:p>
          <a:endParaRPr lang="fr-FR"/>
        </a:p>
      </dgm:t>
    </dgm:pt>
    <dgm:pt modelId="{A6BA49A2-A1BE-48CC-AB9B-1D0B1829CB25}">
      <dgm:prSet custT="1"/>
      <dgm:spPr/>
      <dgm:t>
        <a:bodyPr/>
        <a:lstStyle/>
        <a:p>
          <a:pPr rtl="0"/>
          <a:r>
            <a:rPr lang="fr-FR" sz="2400" dirty="0" smtClean="0">
              <a:solidFill>
                <a:srgbClr val="FFCC00"/>
              </a:solidFill>
            </a:rPr>
            <a:t>7.</a:t>
          </a:r>
          <a:r>
            <a:rPr lang="fr-FR" sz="2400" b="1" dirty="0" smtClean="0">
              <a:solidFill>
                <a:srgbClr val="FFCC00"/>
              </a:solidFill>
            </a:rPr>
            <a:t> </a:t>
          </a:r>
          <a:r>
            <a:rPr lang="fr-FR" sz="2400" b="1" u="sng" dirty="0" smtClean="0">
              <a:solidFill>
                <a:srgbClr val="FFCC00"/>
              </a:solidFill>
            </a:rPr>
            <a:t>Tendance à l'hyperactivité</a:t>
          </a:r>
          <a:r>
            <a:rPr lang="fr-FR" sz="2400" u="sng" dirty="0" smtClean="0">
              <a:solidFill>
                <a:srgbClr val="FFCC00"/>
              </a:solidFill>
            </a:rPr>
            <a:t> </a:t>
          </a:r>
          <a:endParaRPr lang="fr-FR" sz="2400" u="sng" dirty="0">
            <a:solidFill>
              <a:srgbClr val="FFCC00"/>
            </a:solidFill>
          </a:endParaRPr>
        </a:p>
      </dgm:t>
    </dgm:pt>
    <dgm:pt modelId="{A9A857A8-2290-460C-A5F8-3176CE0043A2}" type="parTrans" cxnId="{97A8506B-1E8C-43B0-84BF-A2222B69929D}">
      <dgm:prSet/>
      <dgm:spPr/>
      <dgm:t>
        <a:bodyPr/>
        <a:lstStyle/>
        <a:p>
          <a:endParaRPr lang="fr-FR"/>
        </a:p>
      </dgm:t>
    </dgm:pt>
    <dgm:pt modelId="{81853495-2D0C-4E38-9653-B4BC111410F7}" type="sibTrans" cxnId="{97A8506B-1E8C-43B0-84BF-A2222B69929D}">
      <dgm:prSet/>
      <dgm:spPr/>
      <dgm:t>
        <a:bodyPr/>
        <a:lstStyle/>
        <a:p>
          <a:endParaRPr lang="fr-FR"/>
        </a:p>
      </dgm:t>
    </dgm:pt>
    <dgm:pt modelId="{D1139F6D-F3EB-45F7-9C84-AFA92A8D765C}" type="pres">
      <dgm:prSet presAssocID="{AA69D76E-2216-447E-892C-DC2ACF623995}" presName="compositeShape" presStyleCnt="0">
        <dgm:presLayoutVars>
          <dgm:chMax val="7"/>
          <dgm:dir/>
          <dgm:resizeHandles val="exact"/>
        </dgm:presLayoutVars>
      </dgm:prSet>
      <dgm:spPr/>
      <dgm:t>
        <a:bodyPr/>
        <a:lstStyle/>
        <a:p>
          <a:endParaRPr lang="fr-FR"/>
        </a:p>
      </dgm:t>
    </dgm:pt>
    <dgm:pt modelId="{45F171C1-EA15-4593-8A5D-2B5652573999}" type="pres">
      <dgm:prSet presAssocID="{02762E0F-0C29-48A1-BFC3-447AC6DC98A2}" presName="circ1" presStyleLbl="vennNode1" presStyleIdx="0" presStyleCnt="7"/>
      <dgm:spPr/>
    </dgm:pt>
    <dgm:pt modelId="{7A7B7527-B41F-4539-8DC9-520C947368F0}" type="pres">
      <dgm:prSet presAssocID="{02762E0F-0C29-48A1-BFC3-447AC6DC98A2}" presName="circ1Tx" presStyleLbl="revTx" presStyleIdx="0" presStyleCnt="0">
        <dgm:presLayoutVars>
          <dgm:chMax val="0"/>
          <dgm:chPref val="0"/>
          <dgm:bulletEnabled val="1"/>
        </dgm:presLayoutVars>
      </dgm:prSet>
      <dgm:spPr/>
      <dgm:t>
        <a:bodyPr/>
        <a:lstStyle/>
        <a:p>
          <a:endParaRPr lang="fr-FR"/>
        </a:p>
      </dgm:t>
    </dgm:pt>
    <dgm:pt modelId="{124E03E5-F62A-4EAE-ADCF-9B0AB3A2CCF2}" type="pres">
      <dgm:prSet presAssocID="{5512B03F-6EA8-4425-96F2-A698EDB1DB1A}" presName="circ2" presStyleLbl="vennNode1" presStyleIdx="1" presStyleCnt="7"/>
      <dgm:spPr/>
    </dgm:pt>
    <dgm:pt modelId="{D5FFE6C7-CA65-4C38-B8A3-FB1D8CF919DC}" type="pres">
      <dgm:prSet presAssocID="{5512B03F-6EA8-4425-96F2-A698EDB1DB1A}" presName="circ2Tx" presStyleLbl="revTx" presStyleIdx="0" presStyleCnt="0">
        <dgm:presLayoutVars>
          <dgm:chMax val="0"/>
          <dgm:chPref val="0"/>
          <dgm:bulletEnabled val="1"/>
        </dgm:presLayoutVars>
      </dgm:prSet>
      <dgm:spPr/>
      <dgm:t>
        <a:bodyPr/>
        <a:lstStyle/>
        <a:p>
          <a:endParaRPr lang="fr-FR"/>
        </a:p>
      </dgm:t>
    </dgm:pt>
    <dgm:pt modelId="{E5A401C1-2EF5-44A7-85BC-CAF6E766FCD8}" type="pres">
      <dgm:prSet presAssocID="{9753A594-582D-4B19-967A-B5FECA6EC9BC}" presName="circ3" presStyleLbl="vennNode1" presStyleIdx="2" presStyleCnt="7"/>
      <dgm:spPr/>
    </dgm:pt>
    <dgm:pt modelId="{153DA94D-C6E7-47B8-8F24-5B3913F62369}" type="pres">
      <dgm:prSet presAssocID="{9753A594-582D-4B19-967A-B5FECA6EC9BC}" presName="circ3Tx" presStyleLbl="revTx" presStyleIdx="0" presStyleCnt="0">
        <dgm:presLayoutVars>
          <dgm:chMax val="0"/>
          <dgm:chPref val="0"/>
          <dgm:bulletEnabled val="1"/>
        </dgm:presLayoutVars>
      </dgm:prSet>
      <dgm:spPr/>
      <dgm:t>
        <a:bodyPr/>
        <a:lstStyle/>
        <a:p>
          <a:endParaRPr lang="fr-FR"/>
        </a:p>
      </dgm:t>
    </dgm:pt>
    <dgm:pt modelId="{4E29C97D-C979-47ED-956F-8921C87F7132}" type="pres">
      <dgm:prSet presAssocID="{4FB4CA2A-7A77-44BC-A655-68A743CA8249}" presName="circ4" presStyleLbl="vennNode1" presStyleIdx="3" presStyleCnt="7"/>
      <dgm:spPr/>
    </dgm:pt>
    <dgm:pt modelId="{375D7DF3-E934-490F-96CD-6B1F65D2FBD9}" type="pres">
      <dgm:prSet presAssocID="{4FB4CA2A-7A77-44BC-A655-68A743CA8249}" presName="circ4Tx" presStyleLbl="revTx" presStyleIdx="0" presStyleCnt="0">
        <dgm:presLayoutVars>
          <dgm:chMax val="0"/>
          <dgm:chPref val="0"/>
          <dgm:bulletEnabled val="1"/>
        </dgm:presLayoutVars>
      </dgm:prSet>
      <dgm:spPr/>
      <dgm:t>
        <a:bodyPr/>
        <a:lstStyle/>
        <a:p>
          <a:endParaRPr lang="fr-FR"/>
        </a:p>
      </dgm:t>
    </dgm:pt>
    <dgm:pt modelId="{CD859848-232E-4C93-8609-A08D8FD7366D}" type="pres">
      <dgm:prSet presAssocID="{E312E082-67B6-404D-8894-40F8EA7128F8}" presName="circ5" presStyleLbl="vennNode1" presStyleIdx="4" presStyleCnt="7"/>
      <dgm:spPr/>
    </dgm:pt>
    <dgm:pt modelId="{8EBE7A83-2FAD-45D6-8A61-87725CED8E74}" type="pres">
      <dgm:prSet presAssocID="{E312E082-67B6-404D-8894-40F8EA7128F8}" presName="circ5Tx" presStyleLbl="revTx" presStyleIdx="0" presStyleCnt="0" custScaleY="89025" custLinFactNeighborX="-1161" custLinFactNeighborY="-14589">
        <dgm:presLayoutVars>
          <dgm:chMax val="0"/>
          <dgm:chPref val="0"/>
          <dgm:bulletEnabled val="1"/>
        </dgm:presLayoutVars>
      </dgm:prSet>
      <dgm:spPr/>
      <dgm:t>
        <a:bodyPr/>
        <a:lstStyle/>
        <a:p>
          <a:endParaRPr lang="fr-FR"/>
        </a:p>
      </dgm:t>
    </dgm:pt>
    <dgm:pt modelId="{11677A20-FC1E-4374-BE80-5ED0D9F1E2A0}" type="pres">
      <dgm:prSet presAssocID="{E8430C53-E6D8-4360-A61E-A65A27329B9F}" presName="circ6" presStyleLbl="vennNode1" presStyleIdx="5" presStyleCnt="7"/>
      <dgm:spPr/>
    </dgm:pt>
    <dgm:pt modelId="{D8205245-1C31-4E7D-8137-3DC535CAE3E9}" type="pres">
      <dgm:prSet presAssocID="{E8430C53-E6D8-4360-A61E-A65A27329B9F}" presName="circ6Tx" presStyleLbl="revTx" presStyleIdx="0" presStyleCnt="0" custScaleX="117866" custScaleY="140160" custLinFactNeighborY="-14844">
        <dgm:presLayoutVars>
          <dgm:chMax val="0"/>
          <dgm:chPref val="0"/>
          <dgm:bulletEnabled val="1"/>
        </dgm:presLayoutVars>
      </dgm:prSet>
      <dgm:spPr/>
      <dgm:t>
        <a:bodyPr/>
        <a:lstStyle/>
        <a:p>
          <a:endParaRPr lang="fr-FR"/>
        </a:p>
      </dgm:t>
    </dgm:pt>
    <dgm:pt modelId="{F2649290-E248-419B-BE87-FC9B5AF9F398}" type="pres">
      <dgm:prSet presAssocID="{A6BA49A2-A1BE-48CC-AB9B-1D0B1829CB25}" presName="circ7" presStyleLbl="vennNode1" presStyleIdx="6" presStyleCnt="7"/>
      <dgm:spPr/>
    </dgm:pt>
    <dgm:pt modelId="{6DD16635-5A58-470D-88C2-1E379C4C2FF4}" type="pres">
      <dgm:prSet presAssocID="{A6BA49A2-A1BE-48CC-AB9B-1D0B1829CB25}" presName="circ7Tx" presStyleLbl="revTx" presStyleIdx="0" presStyleCnt="0" custLinFactNeighborX="9001" custLinFactNeighborY="-6553">
        <dgm:presLayoutVars>
          <dgm:chMax val="0"/>
          <dgm:chPref val="0"/>
          <dgm:bulletEnabled val="1"/>
        </dgm:presLayoutVars>
      </dgm:prSet>
      <dgm:spPr/>
      <dgm:t>
        <a:bodyPr/>
        <a:lstStyle/>
        <a:p>
          <a:endParaRPr lang="fr-FR"/>
        </a:p>
      </dgm:t>
    </dgm:pt>
  </dgm:ptLst>
  <dgm:cxnLst>
    <dgm:cxn modelId="{7506CB5B-CE55-4273-B3C6-E1BAD5CBB4EE}" type="presOf" srcId="{A6BA49A2-A1BE-48CC-AB9B-1D0B1829CB25}" destId="{6DD16635-5A58-470D-88C2-1E379C4C2FF4}" srcOrd="0" destOrd="0" presId="urn:microsoft.com/office/officeart/2005/8/layout/venn1"/>
    <dgm:cxn modelId="{CE5A8599-75B0-4ACE-813F-010CC3935136}" srcId="{AA69D76E-2216-447E-892C-DC2ACF623995}" destId="{E8430C53-E6D8-4360-A61E-A65A27329B9F}" srcOrd="5" destOrd="0" parTransId="{F53AB373-11A5-40FF-9160-BD7EC82C5B88}" sibTransId="{A67186D6-F937-4918-B5D7-A2E944C48E7C}"/>
    <dgm:cxn modelId="{11F893EB-CE78-40DA-9C61-97661AE27001}" type="presOf" srcId="{AA69D76E-2216-447E-892C-DC2ACF623995}" destId="{D1139F6D-F3EB-45F7-9C84-AFA92A8D765C}" srcOrd="0" destOrd="0" presId="urn:microsoft.com/office/officeart/2005/8/layout/venn1"/>
    <dgm:cxn modelId="{1348B8AD-FB31-44DD-A9A8-171F8FBF9EF6}" type="presOf" srcId="{5512B03F-6EA8-4425-96F2-A698EDB1DB1A}" destId="{D5FFE6C7-CA65-4C38-B8A3-FB1D8CF919DC}" srcOrd="0" destOrd="0" presId="urn:microsoft.com/office/officeart/2005/8/layout/venn1"/>
    <dgm:cxn modelId="{177C998F-1D26-4581-9AFC-FC677D09E07B}" type="presOf" srcId="{02762E0F-0C29-48A1-BFC3-447AC6DC98A2}" destId="{7A7B7527-B41F-4539-8DC9-520C947368F0}" srcOrd="0" destOrd="0" presId="urn:microsoft.com/office/officeart/2005/8/layout/venn1"/>
    <dgm:cxn modelId="{DCD6D13C-879A-4D49-983F-904705A2DF8F}" srcId="{AA69D76E-2216-447E-892C-DC2ACF623995}" destId="{E312E082-67B6-404D-8894-40F8EA7128F8}" srcOrd="4" destOrd="0" parTransId="{BA212B2B-BE5C-45B0-B970-642C7FFACA72}" sibTransId="{3E49732B-9DC5-449E-94F5-1CC3F1D6E306}"/>
    <dgm:cxn modelId="{B87FFA20-19B1-4506-B0F1-5B61CD0F04C3}" type="presOf" srcId="{4FB4CA2A-7A77-44BC-A655-68A743CA8249}" destId="{375D7DF3-E934-490F-96CD-6B1F65D2FBD9}" srcOrd="0" destOrd="0" presId="urn:microsoft.com/office/officeart/2005/8/layout/venn1"/>
    <dgm:cxn modelId="{2E5124F9-6EB0-4C58-982F-D8FCDD934658}" type="presOf" srcId="{E312E082-67B6-404D-8894-40F8EA7128F8}" destId="{8EBE7A83-2FAD-45D6-8A61-87725CED8E74}" srcOrd="0" destOrd="0" presId="urn:microsoft.com/office/officeart/2005/8/layout/venn1"/>
    <dgm:cxn modelId="{37C0D8F7-173D-483E-8DD5-A8E9BA71F5CF}" srcId="{AA69D76E-2216-447E-892C-DC2ACF623995}" destId="{4FB4CA2A-7A77-44BC-A655-68A743CA8249}" srcOrd="3" destOrd="0" parTransId="{63AFCE93-BDDD-4C11-97D8-A16BAA583D2D}" sibTransId="{42D7664A-AB30-48B9-AF27-08A1EF0BEA3B}"/>
    <dgm:cxn modelId="{E78408BB-48FB-4564-9B44-1988FBF12AEC}" srcId="{AA69D76E-2216-447E-892C-DC2ACF623995}" destId="{5512B03F-6EA8-4425-96F2-A698EDB1DB1A}" srcOrd="1" destOrd="0" parTransId="{3C5D7248-EEC7-407F-950A-91DF25CD4F7C}" sibTransId="{00C5BDC2-835A-4C38-87DD-6D35798A2E05}"/>
    <dgm:cxn modelId="{B2E9AF5A-53C6-4FB6-81CC-6FDBAA5D046D}" type="presOf" srcId="{9753A594-582D-4B19-967A-B5FECA6EC9BC}" destId="{153DA94D-C6E7-47B8-8F24-5B3913F62369}" srcOrd="0" destOrd="0" presId="urn:microsoft.com/office/officeart/2005/8/layout/venn1"/>
    <dgm:cxn modelId="{F3E36C74-CE06-4073-9622-0DF60D58E52A}" type="presOf" srcId="{E8430C53-E6D8-4360-A61E-A65A27329B9F}" destId="{D8205245-1C31-4E7D-8137-3DC535CAE3E9}" srcOrd="0" destOrd="0" presId="urn:microsoft.com/office/officeart/2005/8/layout/venn1"/>
    <dgm:cxn modelId="{97A8506B-1E8C-43B0-84BF-A2222B69929D}" srcId="{AA69D76E-2216-447E-892C-DC2ACF623995}" destId="{A6BA49A2-A1BE-48CC-AB9B-1D0B1829CB25}" srcOrd="6" destOrd="0" parTransId="{A9A857A8-2290-460C-A5F8-3176CE0043A2}" sibTransId="{81853495-2D0C-4E38-9653-B4BC111410F7}"/>
    <dgm:cxn modelId="{CE1505F7-B3B3-4E72-9E3D-FE9D73A91AA5}" srcId="{AA69D76E-2216-447E-892C-DC2ACF623995}" destId="{9753A594-582D-4B19-967A-B5FECA6EC9BC}" srcOrd="2" destOrd="0" parTransId="{8141CA61-759D-4CB5-8E08-54DA677EFD73}" sibTransId="{BFC3E40A-DD81-4A54-AAC2-B58C8375F7BD}"/>
    <dgm:cxn modelId="{84349530-5CFE-4E7F-9FDE-30BB922DD631}" srcId="{AA69D76E-2216-447E-892C-DC2ACF623995}" destId="{02762E0F-0C29-48A1-BFC3-447AC6DC98A2}" srcOrd="0" destOrd="0" parTransId="{FE174AF0-31CF-45D4-883A-5D1DBA86669E}" sibTransId="{BA8064AE-BC78-4DF1-809B-CD077D9B3FA6}"/>
    <dgm:cxn modelId="{666B1A22-5616-46CD-A8C2-4B60617A65F1}" type="presParOf" srcId="{D1139F6D-F3EB-45F7-9C84-AFA92A8D765C}" destId="{45F171C1-EA15-4593-8A5D-2B5652573999}" srcOrd="0" destOrd="0" presId="urn:microsoft.com/office/officeart/2005/8/layout/venn1"/>
    <dgm:cxn modelId="{D6BF032E-5952-435A-98A7-BD9F3FF1D8AD}" type="presParOf" srcId="{D1139F6D-F3EB-45F7-9C84-AFA92A8D765C}" destId="{7A7B7527-B41F-4539-8DC9-520C947368F0}" srcOrd="1" destOrd="0" presId="urn:microsoft.com/office/officeart/2005/8/layout/venn1"/>
    <dgm:cxn modelId="{F54A7091-CA17-4E87-8EE3-8A8B61A4CA97}" type="presParOf" srcId="{D1139F6D-F3EB-45F7-9C84-AFA92A8D765C}" destId="{124E03E5-F62A-4EAE-ADCF-9B0AB3A2CCF2}" srcOrd="2" destOrd="0" presId="urn:microsoft.com/office/officeart/2005/8/layout/venn1"/>
    <dgm:cxn modelId="{5BD10993-F2EC-48CC-9BD8-039CF75C7CD6}" type="presParOf" srcId="{D1139F6D-F3EB-45F7-9C84-AFA92A8D765C}" destId="{D5FFE6C7-CA65-4C38-B8A3-FB1D8CF919DC}" srcOrd="3" destOrd="0" presId="urn:microsoft.com/office/officeart/2005/8/layout/venn1"/>
    <dgm:cxn modelId="{42276C01-DA92-431C-BC20-E31CACD62CFD}" type="presParOf" srcId="{D1139F6D-F3EB-45F7-9C84-AFA92A8D765C}" destId="{E5A401C1-2EF5-44A7-85BC-CAF6E766FCD8}" srcOrd="4" destOrd="0" presId="urn:microsoft.com/office/officeart/2005/8/layout/venn1"/>
    <dgm:cxn modelId="{A52BC393-C6A4-4052-9F2A-D9ED0FB45492}" type="presParOf" srcId="{D1139F6D-F3EB-45F7-9C84-AFA92A8D765C}" destId="{153DA94D-C6E7-47B8-8F24-5B3913F62369}" srcOrd="5" destOrd="0" presId="urn:microsoft.com/office/officeart/2005/8/layout/venn1"/>
    <dgm:cxn modelId="{28A56E1B-301A-4ED1-A5F4-FF5C24900AE6}" type="presParOf" srcId="{D1139F6D-F3EB-45F7-9C84-AFA92A8D765C}" destId="{4E29C97D-C979-47ED-956F-8921C87F7132}" srcOrd="6" destOrd="0" presId="urn:microsoft.com/office/officeart/2005/8/layout/venn1"/>
    <dgm:cxn modelId="{D25978F2-F1F2-4C98-BAF4-32B4AF7F3F03}" type="presParOf" srcId="{D1139F6D-F3EB-45F7-9C84-AFA92A8D765C}" destId="{375D7DF3-E934-490F-96CD-6B1F65D2FBD9}" srcOrd="7" destOrd="0" presId="urn:microsoft.com/office/officeart/2005/8/layout/venn1"/>
    <dgm:cxn modelId="{31198671-B08A-4922-8CD7-982EBDE90A7C}" type="presParOf" srcId="{D1139F6D-F3EB-45F7-9C84-AFA92A8D765C}" destId="{CD859848-232E-4C93-8609-A08D8FD7366D}" srcOrd="8" destOrd="0" presId="urn:microsoft.com/office/officeart/2005/8/layout/venn1"/>
    <dgm:cxn modelId="{24ACB7F6-5FD7-479A-B276-86F183F72774}" type="presParOf" srcId="{D1139F6D-F3EB-45F7-9C84-AFA92A8D765C}" destId="{8EBE7A83-2FAD-45D6-8A61-87725CED8E74}" srcOrd="9" destOrd="0" presId="urn:microsoft.com/office/officeart/2005/8/layout/venn1"/>
    <dgm:cxn modelId="{09E4048F-7D6C-4D0D-86CD-82BD7B939748}" type="presParOf" srcId="{D1139F6D-F3EB-45F7-9C84-AFA92A8D765C}" destId="{11677A20-FC1E-4374-BE80-5ED0D9F1E2A0}" srcOrd="10" destOrd="0" presId="urn:microsoft.com/office/officeart/2005/8/layout/venn1"/>
    <dgm:cxn modelId="{765F2500-423F-43A5-9D96-8CBE50DF8ED9}" type="presParOf" srcId="{D1139F6D-F3EB-45F7-9C84-AFA92A8D765C}" destId="{D8205245-1C31-4E7D-8137-3DC535CAE3E9}" srcOrd="11" destOrd="0" presId="urn:microsoft.com/office/officeart/2005/8/layout/venn1"/>
    <dgm:cxn modelId="{7876432A-5D20-4AFC-AF50-7007B2AB1BE8}" type="presParOf" srcId="{D1139F6D-F3EB-45F7-9C84-AFA92A8D765C}" destId="{F2649290-E248-419B-BE87-FC9B5AF9F398}" srcOrd="12" destOrd="0" presId="urn:microsoft.com/office/officeart/2005/8/layout/venn1"/>
    <dgm:cxn modelId="{C8516D43-AAD8-4DD3-BAB7-C63748C93A3E}" type="presParOf" srcId="{D1139F6D-F3EB-45F7-9C84-AFA92A8D765C}" destId="{6DD16635-5A58-470D-88C2-1E379C4C2FF4}" srcOrd="13" destOrd="0" presId="urn:microsoft.com/office/officeart/2005/8/layout/venn1"/>
  </dgm:cxnLst>
  <dgm:bg/>
  <dgm:whole/>
</dgm:dataModel>
</file>

<file path=ppt/diagrams/data4.xml><?xml version="1.0" encoding="utf-8"?>
<dgm:dataModel xmlns:dgm="http://schemas.openxmlformats.org/drawingml/2006/diagram" xmlns:a="http://schemas.openxmlformats.org/drawingml/2006/main">
  <dgm:ptLst>
    <dgm:pt modelId="{AA69D76E-2216-447E-892C-DC2ACF62399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fr-FR"/>
        </a:p>
      </dgm:t>
    </dgm:pt>
    <dgm:pt modelId="{02762E0F-0C29-48A1-BFC3-447AC6DC98A2}">
      <dgm:prSet/>
      <dgm:spPr/>
      <dgm:t>
        <a:bodyPr/>
        <a:lstStyle/>
        <a:p>
          <a:pPr rtl="0"/>
          <a:r>
            <a:rPr lang="fr-FR" dirty="0" smtClean="0"/>
            <a:t>1. </a:t>
          </a:r>
          <a:r>
            <a:rPr lang="fr-FR" b="1" dirty="0" smtClean="0"/>
            <a:t>Forme « super-énergétique </a:t>
          </a:r>
          <a:r>
            <a:rPr lang="fr-FR" dirty="0" smtClean="0"/>
            <a:t>»</a:t>
          </a:r>
          <a:endParaRPr lang="fr-FR" dirty="0"/>
        </a:p>
      </dgm:t>
    </dgm:pt>
    <dgm:pt modelId="{FE174AF0-31CF-45D4-883A-5D1DBA86669E}" type="parTrans" cxnId="{84349530-5CFE-4E7F-9FDE-30BB922DD631}">
      <dgm:prSet/>
      <dgm:spPr/>
      <dgm:t>
        <a:bodyPr/>
        <a:lstStyle/>
        <a:p>
          <a:endParaRPr lang="fr-FR"/>
        </a:p>
      </dgm:t>
    </dgm:pt>
    <dgm:pt modelId="{BA8064AE-BC78-4DF1-809B-CD077D9B3FA6}" type="sibTrans" cxnId="{84349530-5CFE-4E7F-9FDE-30BB922DD631}">
      <dgm:prSet/>
      <dgm:spPr/>
      <dgm:t>
        <a:bodyPr/>
        <a:lstStyle/>
        <a:p>
          <a:endParaRPr lang="fr-FR"/>
        </a:p>
      </dgm:t>
    </dgm:pt>
    <dgm:pt modelId="{5512B03F-6EA8-4425-96F2-A698EDB1DB1A}">
      <dgm:prSet/>
      <dgm:spPr/>
      <dgm:t>
        <a:bodyPr/>
        <a:lstStyle/>
        <a:p>
          <a:pPr rtl="0"/>
          <a:r>
            <a:rPr lang="fr-FR" dirty="0" smtClean="0"/>
            <a:t>2. </a:t>
          </a:r>
          <a:r>
            <a:rPr lang="fr-FR" b="1" dirty="0" smtClean="0"/>
            <a:t>Clinique du sommeil</a:t>
          </a:r>
          <a:endParaRPr lang="fr-FR" dirty="0"/>
        </a:p>
      </dgm:t>
    </dgm:pt>
    <dgm:pt modelId="{3C5D7248-EEC7-407F-950A-91DF25CD4F7C}" type="parTrans" cxnId="{E78408BB-48FB-4564-9B44-1988FBF12AEC}">
      <dgm:prSet/>
      <dgm:spPr/>
      <dgm:t>
        <a:bodyPr/>
        <a:lstStyle/>
        <a:p>
          <a:endParaRPr lang="fr-FR"/>
        </a:p>
      </dgm:t>
    </dgm:pt>
    <dgm:pt modelId="{00C5BDC2-835A-4C38-87DD-6D35798A2E05}" type="sibTrans" cxnId="{E78408BB-48FB-4564-9B44-1988FBF12AEC}">
      <dgm:prSet/>
      <dgm:spPr/>
      <dgm:t>
        <a:bodyPr/>
        <a:lstStyle/>
        <a:p>
          <a:endParaRPr lang="fr-FR"/>
        </a:p>
      </dgm:t>
    </dgm:pt>
    <dgm:pt modelId="{9753A594-582D-4B19-967A-B5FECA6EC9BC}">
      <dgm:prSet/>
      <dgm:spPr/>
      <dgm:t>
        <a:bodyPr/>
        <a:lstStyle/>
        <a:p>
          <a:pPr rtl="0"/>
          <a:r>
            <a:rPr lang="fr-FR" dirty="0" smtClean="0"/>
            <a:t>3. </a:t>
          </a:r>
          <a:r>
            <a:rPr lang="fr-FR" b="1" dirty="0" smtClean="0"/>
            <a:t>Le</a:t>
          </a:r>
          <a:r>
            <a:rPr lang="fr-FR" dirty="0" smtClean="0"/>
            <a:t> </a:t>
          </a:r>
          <a:r>
            <a:rPr lang="fr-FR" b="1" dirty="0" smtClean="0"/>
            <a:t>Mal-être en situation d'être seul</a:t>
          </a:r>
          <a:endParaRPr lang="fr-FR" dirty="0"/>
        </a:p>
      </dgm:t>
    </dgm:pt>
    <dgm:pt modelId="{8141CA61-759D-4CB5-8E08-54DA677EFD73}" type="parTrans" cxnId="{CE1505F7-B3B3-4E72-9E3D-FE9D73A91AA5}">
      <dgm:prSet/>
      <dgm:spPr/>
      <dgm:t>
        <a:bodyPr/>
        <a:lstStyle/>
        <a:p>
          <a:endParaRPr lang="fr-FR"/>
        </a:p>
      </dgm:t>
    </dgm:pt>
    <dgm:pt modelId="{BFC3E40A-DD81-4A54-AAC2-B58C8375F7BD}" type="sibTrans" cxnId="{CE1505F7-B3B3-4E72-9E3D-FE9D73A91AA5}">
      <dgm:prSet/>
      <dgm:spPr/>
      <dgm:t>
        <a:bodyPr/>
        <a:lstStyle/>
        <a:p>
          <a:endParaRPr lang="fr-FR"/>
        </a:p>
      </dgm:t>
    </dgm:pt>
    <dgm:pt modelId="{4FB4CA2A-7A77-44BC-A655-68A743CA8249}">
      <dgm:prSet/>
      <dgm:spPr/>
      <dgm:t>
        <a:bodyPr/>
        <a:lstStyle/>
        <a:p>
          <a:pPr rtl="0"/>
          <a:r>
            <a:rPr lang="fr-FR" dirty="0" smtClean="0"/>
            <a:t>4.</a:t>
          </a:r>
          <a:r>
            <a:rPr lang="fr-FR" b="1" dirty="0" smtClean="0"/>
            <a:t> Couleurs affectives expressives,        labilité émotionnelle</a:t>
          </a:r>
          <a:endParaRPr lang="fr-FR" dirty="0"/>
        </a:p>
      </dgm:t>
    </dgm:pt>
    <dgm:pt modelId="{63AFCE93-BDDD-4C11-97D8-A16BAA583D2D}" type="parTrans" cxnId="{37C0D8F7-173D-483E-8DD5-A8E9BA71F5CF}">
      <dgm:prSet/>
      <dgm:spPr/>
      <dgm:t>
        <a:bodyPr/>
        <a:lstStyle/>
        <a:p>
          <a:endParaRPr lang="fr-FR"/>
        </a:p>
      </dgm:t>
    </dgm:pt>
    <dgm:pt modelId="{42D7664A-AB30-48B9-AF27-08A1EF0BEA3B}" type="sibTrans" cxnId="{37C0D8F7-173D-483E-8DD5-A8E9BA71F5CF}">
      <dgm:prSet/>
      <dgm:spPr/>
      <dgm:t>
        <a:bodyPr/>
        <a:lstStyle/>
        <a:p>
          <a:endParaRPr lang="fr-FR"/>
        </a:p>
      </dgm:t>
    </dgm:pt>
    <dgm:pt modelId="{E312E082-67B6-404D-8894-40F8EA7128F8}">
      <dgm:prSet/>
      <dgm:spPr/>
      <dgm:t>
        <a:bodyPr/>
        <a:lstStyle/>
        <a:p>
          <a:pPr rtl="0"/>
          <a:r>
            <a:rPr lang="fr-FR" dirty="0" smtClean="0"/>
            <a:t>5.</a:t>
          </a:r>
          <a:r>
            <a:rPr lang="fr-FR" b="1" dirty="0" smtClean="0"/>
            <a:t> Excitabilité, fluence verbale, désinhibitions, appétences</a:t>
          </a:r>
          <a:endParaRPr lang="fr-FR" dirty="0"/>
        </a:p>
      </dgm:t>
    </dgm:pt>
    <dgm:pt modelId="{BA212B2B-BE5C-45B0-B970-642C7FFACA72}" type="parTrans" cxnId="{DCD6D13C-879A-4D49-983F-904705A2DF8F}">
      <dgm:prSet/>
      <dgm:spPr/>
      <dgm:t>
        <a:bodyPr/>
        <a:lstStyle/>
        <a:p>
          <a:endParaRPr lang="fr-FR"/>
        </a:p>
      </dgm:t>
    </dgm:pt>
    <dgm:pt modelId="{3E49732B-9DC5-449E-94F5-1CC3F1D6E306}" type="sibTrans" cxnId="{DCD6D13C-879A-4D49-983F-904705A2DF8F}">
      <dgm:prSet/>
      <dgm:spPr/>
      <dgm:t>
        <a:bodyPr/>
        <a:lstStyle/>
        <a:p>
          <a:endParaRPr lang="fr-FR"/>
        </a:p>
      </dgm:t>
    </dgm:pt>
    <dgm:pt modelId="{E8430C53-E6D8-4360-A61E-A65A27329B9F}">
      <dgm:prSet/>
      <dgm:spPr/>
      <dgm:t>
        <a:bodyPr/>
        <a:lstStyle/>
        <a:p>
          <a:pPr rtl="0"/>
          <a:r>
            <a:rPr lang="fr-FR" dirty="0" smtClean="0"/>
            <a:t>6.</a:t>
          </a:r>
          <a:r>
            <a:rPr lang="fr-FR" b="1" dirty="0" smtClean="0"/>
            <a:t> Prépondérance de l'attention divergente sur l'attention convergente</a:t>
          </a:r>
          <a:endParaRPr lang="fr-FR" dirty="0"/>
        </a:p>
      </dgm:t>
    </dgm:pt>
    <dgm:pt modelId="{F53AB373-11A5-40FF-9160-BD7EC82C5B88}" type="parTrans" cxnId="{CE5A8599-75B0-4ACE-813F-010CC3935136}">
      <dgm:prSet/>
      <dgm:spPr/>
      <dgm:t>
        <a:bodyPr/>
        <a:lstStyle/>
        <a:p>
          <a:endParaRPr lang="fr-FR"/>
        </a:p>
      </dgm:t>
    </dgm:pt>
    <dgm:pt modelId="{A67186D6-F937-4918-B5D7-A2E944C48E7C}" type="sibTrans" cxnId="{CE5A8599-75B0-4ACE-813F-010CC3935136}">
      <dgm:prSet/>
      <dgm:spPr/>
      <dgm:t>
        <a:bodyPr/>
        <a:lstStyle/>
        <a:p>
          <a:endParaRPr lang="fr-FR"/>
        </a:p>
      </dgm:t>
    </dgm:pt>
    <dgm:pt modelId="{A6BA49A2-A1BE-48CC-AB9B-1D0B1829CB25}">
      <dgm:prSet/>
      <dgm:spPr/>
      <dgm:t>
        <a:bodyPr/>
        <a:lstStyle/>
        <a:p>
          <a:pPr rtl="0"/>
          <a:r>
            <a:rPr lang="fr-FR" dirty="0" smtClean="0"/>
            <a:t>7.</a:t>
          </a:r>
          <a:r>
            <a:rPr lang="fr-FR" b="1" dirty="0" smtClean="0"/>
            <a:t> Tendance à l'hyperactivité</a:t>
          </a:r>
          <a:r>
            <a:rPr lang="fr-FR" dirty="0" smtClean="0"/>
            <a:t> </a:t>
          </a:r>
          <a:endParaRPr lang="fr-FR" dirty="0"/>
        </a:p>
      </dgm:t>
    </dgm:pt>
    <dgm:pt modelId="{A9A857A8-2290-460C-A5F8-3176CE0043A2}" type="parTrans" cxnId="{97A8506B-1E8C-43B0-84BF-A2222B69929D}">
      <dgm:prSet/>
      <dgm:spPr/>
      <dgm:t>
        <a:bodyPr/>
        <a:lstStyle/>
        <a:p>
          <a:endParaRPr lang="fr-FR"/>
        </a:p>
      </dgm:t>
    </dgm:pt>
    <dgm:pt modelId="{81853495-2D0C-4E38-9653-B4BC111410F7}" type="sibTrans" cxnId="{97A8506B-1E8C-43B0-84BF-A2222B69929D}">
      <dgm:prSet/>
      <dgm:spPr/>
      <dgm:t>
        <a:bodyPr/>
        <a:lstStyle/>
        <a:p>
          <a:endParaRPr lang="fr-FR"/>
        </a:p>
      </dgm:t>
    </dgm:pt>
    <dgm:pt modelId="{D1139F6D-F3EB-45F7-9C84-AFA92A8D765C}" type="pres">
      <dgm:prSet presAssocID="{AA69D76E-2216-447E-892C-DC2ACF623995}" presName="compositeShape" presStyleCnt="0">
        <dgm:presLayoutVars>
          <dgm:chMax val="7"/>
          <dgm:dir/>
          <dgm:resizeHandles val="exact"/>
        </dgm:presLayoutVars>
      </dgm:prSet>
      <dgm:spPr/>
      <dgm:t>
        <a:bodyPr/>
        <a:lstStyle/>
        <a:p>
          <a:endParaRPr lang="fr-FR"/>
        </a:p>
      </dgm:t>
    </dgm:pt>
    <dgm:pt modelId="{45F171C1-EA15-4593-8A5D-2B5652573999}" type="pres">
      <dgm:prSet presAssocID="{02762E0F-0C29-48A1-BFC3-447AC6DC98A2}" presName="circ1" presStyleLbl="vennNode1" presStyleIdx="0" presStyleCnt="7"/>
      <dgm:spPr/>
    </dgm:pt>
    <dgm:pt modelId="{7A7B7527-B41F-4539-8DC9-520C947368F0}" type="pres">
      <dgm:prSet presAssocID="{02762E0F-0C29-48A1-BFC3-447AC6DC98A2}" presName="circ1Tx" presStyleLbl="revTx" presStyleIdx="0" presStyleCnt="0">
        <dgm:presLayoutVars>
          <dgm:chMax val="0"/>
          <dgm:chPref val="0"/>
          <dgm:bulletEnabled val="1"/>
        </dgm:presLayoutVars>
      </dgm:prSet>
      <dgm:spPr/>
      <dgm:t>
        <a:bodyPr/>
        <a:lstStyle/>
        <a:p>
          <a:endParaRPr lang="fr-FR"/>
        </a:p>
      </dgm:t>
    </dgm:pt>
    <dgm:pt modelId="{124E03E5-F62A-4EAE-ADCF-9B0AB3A2CCF2}" type="pres">
      <dgm:prSet presAssocID="{5512B03F-6EA8-4425-96F2-A698EDB1DB1A}" presName="circ2" presStyleLbl="vennNode1" presStyleIdx="1" presStyleCnt="7"/>
      <dgm:spPr/>
    </dgm:pt>
    <dgm:pt modelId="{D5FFE6C7-CA65-4C38-B8A3-FB1D8CF919DC}" type="pres">
      <dgm:prSet presAssocID="{5512B03F-6EA8-4425-96F2-A698EDB1DB1A}" presName="circ2Tx" presStyleLbl="revTx" presStyleIdx="0" presStyleCnt="0">
        <dgm:presLayoutVars>
          <dgm:chMax val="0"/>
          <dgm:chPref val="0"/>
          <dgm:bulletEnabled val="1"/>
        </dgm:presLayoutVars>
      </dgm:prSet>
      <dgm:spPr/>
      <dgm:t>
        <a:bodyPr/>
        <a:lstStyle/>
        <a:p>
          <a:endParaRPr lang="fr-FR"/>
        </a:p>
      </dgm:t>
    </dgm:pt>
    <dgm:pt modelId="{E5A401C1-2EF5-44A7-85BC-CAF6E766FCD8}" type="pres">
      <dgm:prSet presAssocID="{9753A594-582D-4B19-967A-B5FECA6EC9BC}" presName="circ3" presStyleLbl="vennNode1" presStyleIdx="2" presStyleCnt="7"/>
      <dgm:spPr/>
    </dgm:pt>
    <dgm:pt modelId="{153DA94D-C6E7-47B8-8F24-5B3913F62369}" type="pres">
      <dgm:prSet presAssocID="{9753A594-582D-4B19-967A-B5FECA6EC9BC}" presName="circ3Tx" presStyleLbl="revTx" presStyleIdx="0" presStyleCnt="0">
        <dgm:presLayoutVars>
          <dgm:chMax val="0"/>
          <dgm:chPref val="0"/>
          <dgm:bulletEnabled val="1"/>
        </dgm:presLayoutVars>
      </dgm:prSet>
      <dgm:spPr/>
      <dgm:t>
        <a:bodyPr/>
        <a:lstStyle/>
        <a:p>
          <a:endParaRPr lang="fr-FR"/>
        </a:p>
      </dgm:t>
    </dgm:pt>
    <dgm:pt modelId="{4E29C97D-C979-47ED-956F-8921C87F7132}" type="pres">
      <dgm:prSet presAssocID="{4FB4CA2A-7A77-44BC-A655-68A743CA8249}" presName="circ4" presStyleLbl="vennNode1" presStyleIdx="3" presStyleCnt="7"/>
      <dgm:spPr/>
    </dgm:pt>
    <dgm:pt modelId="{375D7DF3-E934-490F-96CD-6B1F65D2FBD9}" type="pres">
      <dgm:prSet presAssocID="{4FB4CA2A-7A77-44BC-A655-68A743CA8249}" presName="circ4Tx" presStyleLbl="revTx" presStyleIdx="0" presStyleCnt="0" custScaleX="113692" custScaleY="118203">
        <dgm:presLayoutVars>
          <dgm:chMax val="0"/>
          <dgm:chPref val="0"/>
          <dgm:bulletEnabled val="1"/>
        </dgm:presLayoutVars>
      </dgm:prSet>
      <dgm:spPr/>
      <dgm:t>
        <a:bodyPr/>
        <a:lstStyle/>
        <a:p>
          <a:endParaRPr lang="fr-FR"/>
        </a:p>
      </dgm:t>
    </dgm:pt>
    <dgm:pt modelId="{CD859848-232E-4C93-8609-A08D8FD7366D}" type="pres">
      <dgm:prSet presAssocID="{E312E082-67B6-404D-8894-40F8EA7128F8}" presName="circ5" presStyleLbl="vennNode1" presStyleIdx="4" presStyleCnt="7"/>
      <dgm:spPr/>
    </dgm:pt>
    <dgm:pt modelId="{8EBE7A83-2FAD-45D6-8A61-87725CED8E74}" type="pres">
      <dgm:prSet presAssocID="{E312E082-67B6-404D-8894-40F8EA7128F8}" presName="circ5Tx" presStyleLbl="revTx" presStyleIdx="0" presStyleCnt="0">
        <dgm:presLayoutVars>
          <dgm:chMax val="0"/>
          <dgm:chPref val="0"/>
          <dgm:bulletEnabled val="1"/>
        </dgm:presLayoutVars>
      </dgm:prSet>
      <dgm:spPr/>
      <dgm:t>
        <a:bodyPr/>
        <a:lstStyle/>
        <a:p>
          <a:endParaRPr lang="fr-FR"/>
        </a:p>
      </dgm:t>
    </dgm:pt>
    <dgm:pt modelId="{11677A20-FC1E-4374-BE80-5ED0D9F1E2A0}" type="pres">
      <dgm:prSet presAssocID="{E8430C53-E6D8-4360-A61E-A65A27329B9F}" presName="circ6" presStyleLbl="vennNode1" presStyleIdx="5" presStyleCnt="7"/>
      <dgm:spPr/>
    </dgm:pt>
    <dgm:pt modelId="{D8205245-1C31-4E7D-8137-3DC535CAE3E9}" type="pres">
      <dgm:prSet presAssocID="{E8430C53-E6D8-4360-A61E-A65A27329B9F}" presName="circ6Tx" presStyleLbl="revTx" presStyleIdx="0" presStyleCnt="0">
        <dgm:presLayoutVars>
          <dgm:chMax val="0"/>
          <dgm:chPref val="0"/>
          <dgm:bulletEnabled val="1"/>
        </dgm:presLayoutVars>
      </dgm:prSet>
      <dgm:spPr/>
      <dgm:t>
        <a:bodyPr/>
        <a:lstStyle/>
        <a:p>
          <a:endParaRPr lang="fr-FR"/>
        </a:p>
      </dgm:t>
    </dgm:pt>
    <dgm:pt modelId="{F2649290-E248-419B-BE87-FC9B5AF9F398}" type="pres">
      <dgm:prSet presAssocID="{A6BA49A2-A1BE-48CC-AB9B-1D0B1829CB25}" presName="circ7" presStyleLbl="vennNode1" presStyleIdx="6" presStyleCnt="7"/>
      <dgm:spPr/>
    </dgm:pt>
    <dgm:pt modelId="{6DD16635-5A58-470D-88C2-1E379C4C2FF4}" type="pres">
      <dgm:prSet presAssocID="{A6BA49A2-A1BE-48CC-AB9B-1D0B1829CB25}" presName="circ7Tx" presStyleLbl="revTx" presStyleIdx="0" presStyleCnt="0" custLinFactNeighborX="9001" custLinFactNeighborY="-6553">
        <dgm:presLayoutVars>
          <dgm:chMax val="0"/>
          <dgm:chPref val="0"/>
          <dgm:bulletEnabled val="1"/>
        </dgm:presLayoutVars>
      </dgm:prSet>
      <dgm:spPr/>
      <dgm:t>
        <a:bodyPr/>
        <a:lstStyle/>
        <a:p>
          <a:endParaRPr lang="fr-FR"/>
        </a:p>
      </dgm:t>
    </dgm:pt>
  </dgm:ptLst>
  <dgm:cxnLst>
    <dgm:cxn modelId="{7FA786B6-D28B-4AC7-91D8-7BC3B1047A5D}" type="presOf" srcId="{02762E0F-0C29-48A1-BFC3-447AC6DC98A2}" destId="{7A7B7527-B41F-4539-8DC9-520C947368F0}" srcOrd="0" destOrd="0" presId="urn:microsoft.com/office/officeart/2005/8/layout/venn1"/>
    <dgm:cxn modelId="{CE5A8599-75B0-4ACE-813F-010CC3935136}" srcId="{AA69D76E-2216-447E-892C-DC2ACF623995}" destId="{E8430C53-E6D8-4360-A61E-A65A27329B9F}" srcOrd="5" destOrd="0" parTransId="{F53AB373-11A5-40FF-9160-BD7EC82C5B88}" sibTransId="{A67186D6-F937-4918-B5D7-A2E944C48E7C}"/>
    <dgm:cxn modelId="{71977509-6C3E-4791-8BE1-2C65EE623D6A}" type="presOf" srcId="{AA69D76E-2216-447E-892C-DC2ACF623995}" destId="{D1139F6D-F3EB-45F7-9C84-AFA92A8D765C}" srcOrd="0" destOrd="0" presId="urn:microsoft.com/office/officeart/2005/8/layout/venn1"/>
    <dgm:cxn modelId="{DCD6D13C-879A-4D49-983F-904705A2DF8F}" srcId="{AA69D76E-2216-447E-892C-DC2ACF623995}" destId="{E312E082-67B6-404D-8894-40F8EA7128F8}" srcOrd="4" destOrd="0" parTransId="{BA212B2B-BE5C-45B0-B970-642C7FFACA72}" sibTransId="{3E49732B-9DC5-449E-94F5-1CC3F1D6E306}"/>
    <dgm:cxn modelId="{797012BE-8326-4120-96C5-946184DE302A}" type="presOf" srcId="{5512B03F-6EA8-4425-96F2-A698EDB1DB1A}" destId="{D5FFE6C7-CA65-4C38-B8A3-FB1D8CF919DC}" srcOrd="0" destOrd="0" presId="urn:microsoft.com/office/officeart/2005/8/layout/venn1"/>
    <dgm:cxn modelId="{33C2AFBF-0D44-420E-82D3-2120398C0461}" type="presOf" srcId="{E8430C53-E6D8-4360-A61E-A65A27329B9F}" destId="{D8205245-1C31-4E7D-8137-3DC535CAE3E9}" srcOrd="0" destOrd="0" presId="urn:microsoft.com/office/officeart/2005/8/layout/venn1"/>
    <dgm:cxn modelId="{37C0D8F7-173D-483E-8DD5-A8E9BA71F5CF}" srcId="{AA69D76E-2216-447E-892C-DC2ACF623995}" destId="{4FB4CA2A-7A77-44BC-A655-68A743CA8249}" srcOrd="3" destOrd="0" parTransId="{63AFCE93-BDDD-4C11-97D8-A16BAA583D2D}" sibTransId="{42D7664A-AB30-48B9-AF27-08A1EF0BEA3B}"/>
    <dgm:cxn modelId="{6DDA7387-5D39-4308-B109-B1FBCB3C6A1B}" type="presOf" srcId="{A6BA49A2-A1BE-48CC-AB9B-1D0B1829CB25}" destId="{6DD16635-5A58-470D-88C2-1E379C4C2FF4}" srcOrd="0" destOrd="0" presId="urn:microsoft.com/office/officeart/2005/8/layout/venn1"/>
    <dgm:cxn modelId="{E78408BB-48FB-4564-9B44-1988FBF12AEC}" srcId="{AA69D76E-2216-447E-892C-DC2ACF623995}" destId="{5512B03F-6EA8-4425-96F2-A698EDB1DB1A}" srcOrd="1" destOrd="0" parTransId="{3C5D7248-EEC7-407F-950A-91DF25CD4F7C}" sibTransId="{00C5BDC2-835A-4C38-87DD-6D35798A2E05}"/>
    <dgm:cxn modelId="{F12549E3-C087-4A14-B3CD-3442E60A5C42}" type="presOf" srcId="{E312E082-67B6-404D-8894-40F8EA7128F8}" destId="{8EBE7A83-2FAD-45D6-8A61-87725CED8E74}" srcOrd="0" destOrd="0" presId="urn:microsoft.com/office/officeart/2005/8/layout/venn1"/>
    <dgm:cxn modelId="{97A8506B-1E8C-43B0-84BF-A2222B69929D}" srcId="{AA69D76E-2216-447E-892C-DC2ACF623995}" destId="{A6BA49A2-A1BE-48CC-AB9B-1D0B1829CB25}" srcOrd="6" destOrd="0" parTransId="{A9A857A8-2290-460C-A5F8-3176CE0043A2}" sibTransId="{81853495-2D0C-4E38-9653-B4BC111410F7}"/>
    <dgm:cxn modelId="{340B950E-FA32-4738-B345-194754481CBC}" type="presOf" srcId="{9753A594-582D-4B19-967A-B5FECA6EC9BC}" destId="{153DA94D-C6E7-47B8-8F24-5B3913F62369}" srcOrd="0" destOrd="0" presId="urn:microsoft.com/office/officeart/2005/8/layout/venn1"/>
    <dgm:cxn modelId="{CE1505F7-B3B3-4E72-9E3D-FE9D73A91AA5}" srcId="{AA69D76E-2216-447E-892C-DC2ACF623995}" destId="{9753A594-582D-4B19-967A-B5FECA6EC9BC}" srcOrd="2" destOrd="0" parTransId="{8141CA61-759D-4CB5-8E08-54DA677EFD73}" sibTransId="{BFC3E40A-DD81-4A54-AAC2-B58C8375F7BD}"/>
    <dgm:cxn modelId="{84349530-5CFE-4E7F-9FDE-30BB922DD631}" srcId="{AA69D76E-2216-447E-892C-DC2ACF623995}" destId="{02762E0F-0C29-48A1-BFC3-447AC6DC98A2}" srcOrd="0" destOrd="0" parTransId="{FE174AF0-31CF-45D4-883A-5D1DBA86669E}" sibTransId="{BA8064AE-BC78-4DF1-809B-CD077D9B3FA6}"/>
    <dgm:cxn modelId="{55819D73-65F3-4C6C-9D52-62BDBBB5EACA}" type="presOf" srcId="{4FB4CA2A-7A77-44BC-A655-68A743CA8249}" destId="{375D7DF3-E934-490F-96CD-6B1F65D2FBD9}" srcOrd="0" destOrd="0" presId="urn:microsoft.com/office/officeart/2005/8/layout/venn1"/>
    <dgm:cxn modelId="{8A3DBDA2-596E-45BD-8AB1-78A58A7C4838}" type="presParOf" srcId="{D1139F6D-F3EB-45F7-9C84-AFA92A8D765C}" destId="{45F171C1-EA15-4593-8A5D-2B5652573999}" srcOrd="0" destOrd="0" presId="urn:microsoft.com/office/officeart/2005/8/layout/venn1"/>
    <dgm:cxn modelId="{A14494B2-EC59-48C0-AF9C-48DC1FAD1974}" type="presParOf" srcId="{D1139F6D-F3EB-45F7-9C84-AFA92A8D765C}" destId="{7A7B7527-B41F-4539-8DC9-520C947368F0}" srcOrd="1" destOrd="0" presId="urn:microsoft.com/office/officeart/2005/8/layout/venn1"/>
    <dgm:cxn modelId="{3B1CF7A5-A9D5-4F9A-A0C3-50B91F6B5437}" type="presParOf" srcId="{D1139F6D-F3EB-45F7-9C84-AFA92A8D765C}" destId="{124E03E5-F62A-4EAE-ADCF-9B0AB3A2CCF2}" srcOrd="2" destOrd="0" presId="urn:microsoft.com/office/officeart/2005/8/layout/venn1"/>
    <dgm:cxn modelId="{A8F53F90-AA37-4A3E-89E5-121DFEBA0080}" type="presParOf" srcId="{D1139F6D-F3EB-45F7-9C84-AFA92A8D765C}" destId="{D5FFE6C7-CA65-4C38-B8A3-FB1D8CF919DC}" srcOrd="3" destOrd="0" presId="urn:microsoft.com/office/officeart/2005/8/layout/venn1"/>
    <dgm:cxn modelId="{A08D4869-07ED-4452-B66B-EF79BC8B130F}" type="presParOf" srcId="{D1139F6D-F3EB-45F7-9C84-AFA92A8D765C}" destId="{E5A401C1-2EF5-44A7-85BC-CAF6E766FCD8}" srcOrd="4" destOrd="0" presId="urn:microsoft.com/office/officeart/2005/8/layout/venn1"/>
    <dgm:cxn modelId="{0EA5C5E2-DF6A-4E5F-8397-7EB7A1ACA432}" type="presParOf" srcId="{D1139F6D-F3EB-45F7-9C84-AFA92A8D765C}" destId="{153DA94D-C6E7-47B8-8F24-5B3913F62369}" srcOrd="5" destOrd="0" presId="urn:microsoft.com/office/officeart/2005/8/layout/venn1"/>
    <dgm:cxn modelId="{8E37DD16-2D9F-41A0-8CBB-CED09CF56FA3}" type="presParOf" srcId="{D1139F6D-F3EB-45F7-9C84-AFA92A8D765C}" destId="{4E29C97D-C979-47ED-956F-8921C87F7132}" srcOrd="6" destOrd="0" presId="urn:microsoft.com/office/officeart/2005/8/layout/venn1"/>
    <dgm:cxn modelId="{A241A437-EFB6-4524-A6A7-0E83E50D4096}" type="presParOf" srcId="{D1139F6D-F3EB-45F7-9C84-AFA92A8D765C}" destId="{375D7DF3-E934-490F-96CD-6B1F65D2FBD9}" srcOrd="7" destOrd="0" presId="urn:microsoft.com/office/officeart/2005/8/layout/venn1"/>
    <dgm:cxn modelId="{381FB174-A4D5-41E2-812F-56426B3DB438}" type="presParOf" srcId="{D1139F6D-F3EB-45F7-9C84-AFA92A8D765C}" destId="{CD859848-232E-4C93-8609-A08D8FD7366D}" srcOrd="8" destOrd="0" presId="urn:microsoft.com/office/officeart/2005/8/layout/venn1"/>
    <dgm:cxn modelId="{41C4425A-CE6C-4EA2-B252-998192226B4B}" type="presParOf" srcId="{D1139F6D-F3EB-45F7-9C84-AFA92A8D765C}" destId="{8EBE7A83-2FAD-45D6-8A61-87725CED8E74}" srcOrd="9" destOrd="0" presId="urn:microsoft.com/office/officeart/2005/8/layout/venn1"/>
    <dgm:cxn modelId="{4C3DBF09-D92C-441C-AB3E-41781A311012}" type="presParOf" srcId="{D1139F6D-F3EB-45F7-9C84-AFA92A8D765C}" destId="{11677A20-FC1E-4374-BE80-5ED0D9F1E2A0}" srcOrd="10" destOrd="0" presId="urn:microsoft.com/office/officeart/2005/8/layout/venn1"/>
    <dgm:cxn modelId="{A3447CD5-47FD-40CA-8E5B-9FC927A222C8}" type="presParOf" srcId="{D1139F6D-F3EB-45F7-9C84-AFA92A8D765C}" destId="{D8205245-1C31-4E7D-8137-3DC535CAE3E9}" srcOrd="11" destOrd="0" presId="urn:microsoft.com/office/officeart/2005/8/layout/venn1"/>
    <dgm:cxn modelId="{99560A01-D007-490E-A568-AEBC9708CCB1}" type="presParOf" srcId="{D1139F6D-F3EB-45F7-9C84-AFA92A8D765C}" destId="{F2649290-E248-419B-BE87-FC9B5AF9F398}" srcOrd="12" destOrd="0" presId="urn:microsoft.com/office/officeart/2005/8/layout/venn1"/>
    <dgm:cxn modelId="{AF0D717A-73F2-4C53-92C0-B7DCBF3F0DF2}" type="presParOf" srcId="{D1139F6D-F3EB-45F7-9C84-AFA92A8D765C}" destId="{6DD16635-5A58-470D-88C2-1E379C4C2FF4}" srcOrd="13" destOrd="0" presId="urn:microsoft.com/office/officeart/2005/8/layout/venn1"/>
  </dgm:cxnLst>
  <dgm:bg/>
  <dgm:whole/>
</dgm:dataModel>
</file>

<file path=ppt/diagrams/data5.xml><?xml version="1.0" encoding="utf-8"?>
<dgm:dataModel xmlns:dgm="http://schemas.openxmlformats.org/drawingml/2006/diagram" xmlns:a="http://schemas.openxmlformats.org/drawingml/2006/main">
  <dgm:ptLst>
    <dgm:pt modelId="{6DFE06DC-E058-4ABE-82C5-CB985CD659C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fr-BE"/>
        </a:p>
      </dgm:t>
    </dgm:pt>
    <dgm:pt modelId="{DD5CBABB-9540-43B7-8813-63BADFA8DD19}">
      <dgm:prSet phldrT="[Texte]"/>
      <dgm:spPr/>
      <dgm:t>
        <a:bodyPr/>
        <a:lstStyle/>
        <a:p>
          <a:r>
            <a:rPr lang="fr-BE" b="1" dirty="0" smtClean="0">
              <a:effectLst>
                <a:outerShdw blurRad="38100" dist="38100" dir="2700000" algn="tl">
                  <a:srgbClr val="000000">
                    <a:alpha val="43137"/>
                  </a:srgbClr>
                </a:outerShdw>
              </a:effectLst>
            </a:rPr>
            <a:t>Tempérament maniaque bipolaire</a:t>
          </a:r>
          <a:endParaRPr lang="fr-BE" b="1" dirty="0">
            <a:effectLst>
              <a:outerShdw blurRad="38100" dist="38100" dir="2700000" algn="tl">
                <a:srgbClr val="000000">
                  <a:alpha val="43137"/>
                </a:srgbClr>
              </a:outerShdw>
            </a:effectLst>
          </a:endParaRPr>
        </a:p>
      </dgm:t>
    </dgm:pt>
    <dgm:pt modelId="{01D01A26-97F4-4590-AE21-FBBA01679655}" type="parTrans" cxnId="{EFF7BBE6-153F-4E3C-9060-49F0E896E235}">
      <dgm:prSet/>
      <dgm:spPr/>
      <dgm:t>
        <a:bodyPr/>
        <a:lstStyle/>
        <a:p>
          <a:endParaRPr lang="fr-BE"/>
        </a:p>
      </dgm:t>
    </dgm:pt>
    <dgm:pt modelId="{90A678FC-CE7F-4E5D-9297-9023619AAC94}" type="sibTrans" cxnId="{EFF7BBE6-153F-4E3C-9060-49F0E896E235}">
      <dgm:prSet/>
      <dgm:spPr/>
      <dgm:t>
        <a:bodyPr/>
        <a:lstStyle/>
        <a:p>
          <a:endParaRPr lang="fr-BE"/>
        </a:p>
      </dgm:t>
    </dgm:pt>
    <dgm:pt modelId="{E9523CEA-187E-4191-A5A4-3C4FED96A407}">
      <dgm:prSet phldrT="[Texte]"/>
      <dgm:spPr/>
      <dgm:t>
        <a:bodyPr/>
        <a:lstStyle/>
        <a:p>
          <a:r>
            <a:rPr lang="fr-BE" b="1" dirty="0" smtClean="0">
              <a:effectLst>
                <a:outerShdw blurRad="38100" dist="38100" dir="2700000" algn="tl">
                  <a:srgbClr val="000000">
                    <a:alpha val="43137"/>
                  </a:srgbClr>
                </a:outerShdw>
              </a:effectLst>
            </a:rPr>
            <a:t>Épisode dépressif majeur intercurrent</a:t>
          </a:r>
          <a:endParaRPr lang="fr-BE" b="1" dirty="0">
            <a:effectLst>
              <a:outerShdw blurRad="38100" dist="38100" dir="2700000" algn="tl">
                <a:srgbClr val="000000">
                  <a:alpha val="43137"/>
                </a:srgbClr>
              </a:outerShdw>
            </a:effectLst>
          </a:endParaRPr>
        </a:p>
      </dgm:t>
    </dgm:pt>
    <dgm:pt modelId="{C2B496E8-2606-48D4-83CE-BAFB2D0D5463}" type="parTrans" cxnId="{38407254-C4AC-4270-A49B-5BE0A0D6AF1F}">
      <dgm:prSet/>
      <dgm:spPr/>
      <dgm:t>
        <a:bodyPr/>
        <a:lstStyle/>
        <a:p>
          <a:endParaRPr lang="fr-BE"/>
        </a:p>
      </dgm:t>
    </dgm:pt>
    <dgm:pt modelId="{BFC29E8F-D625-478E-8173-657693F2BDF6}" type="sibTrans" cxnId="{38407254-C4AC-4270-A49B-5BE0A0D6AF1F}">
      <dgm:prSet/>
      <dgm:spPr/>
      <dgm:t>
        <a:bodyPr/>
        <a:lstStyle/>
        <a:p>
          <a:endParaRPr lang="fr-BE"/>
        </a:p>
      </dgm:t>
    </dgm:pt>
    <dgm:pt modelId="{D2E00504-DD9C-4511-9407-CD24697B1BAE}">
      <dgm:prSet phldrT="[Texte]"/>
      <dgm:spPr/>
      <dgm:t>
        <a:bodyPr/>
        <a:lstStyle/>
        <a:p>
          <a:r>
            <a:rPr lang="fr-BE" b="1" dirty="0" smtClean="0">
              <a:effectLst>
                <a:outerShdw blurRad="38100" dist="38100" dir="2700000" algn="tl">
                  <a:srgbClr val="000000">
                    <a:alpha val="43137"/>
                  </a:srgbClr>
                </a:outerShdw>
              </a:effectLst>
            </a:rPr>
            <a:t>Forme mixte</a:t>
          </a:r>
        </a:p>
        <a:p>
          <a:r>
            <a:rPr lang="fr-BE" b="1" dirty="0" smtClean="0">
              <a:effectLst>
                <a:outerShdw blurRad="38100" dist="38100" dir="2700000" algn="tl">
                  <a:srgbClr val="000000">
                    <a:alpha val="43137"/>
                  </a:srgbClr>
                </a:outerShdw>
              </a:effectLst>
            </a:rPr>
            <a:t>(irritabilité)</a:t>
          </a:r>
          <a:endParaRPr lang="fr-BE" b="1" dirty="0">
            <a:effectLst>
              <a:outerShdw blurRad="38100" dist="38100" dir="2700000" algn="tl">
                <a:srgbClr val="000000">
                  <a:alpha val="43137"/>
                </a:srgbClr>
              </a:outerShdw>
            </a:effectLst>
          </a:endParaRPr>
        </a:p>
      </dgm:t>
    </dgm:pt>
    <dgm:pt modelId="{95D2F2AB-A224-4535-BFCB-9214C1C12F05}" type="parTrans" cxnId="{16A0979E-0FB8-484B-9C11-521DCBD924CC}">
      <dgm:prSet/>
      <dgm:spPr/>
      <dgm:t>
        <a:bodyPr/>
        <a:lstStyle/>
        <a:p>
          <a:endParaRPr lang="fr-BE"/>
        </a:p>
      </dgm:t>
    </dgm:pt>
    <dgm:pt modelId="{E9A6B4B6-9412-450A-A285-2F52168B095C}" type="sibTrans" cxnId="{16A0979E-0FB8-484B-9C11-521DCBD924CC}">
      <dgm:prSet/>
      <dgm:spPr/>
      <dgm:t>
        <a:bodyPr/>
        <a:lstStyle/>
        <a:p>
          <a:endParaRPr lang="fr-BE"/>
        </a:p>
      </dgm:t>
    </dgm:pt>
    <dgm:pt modelId="{8DE243ED-725A-4434-8E3B-E45A7480AB34}">
      <dgm:prSet phldrT="[Texte]"/>
      <dgm:spPr/>
      <dgm:t>
        <a:bodyPr/>
        <a:lstStyle/>
        <a:p>
          <a:endParaRPr lang="fr-BE" dirty="0"/>
        </a:p>
      </dgm:t>
    </dgm:pt>
    <dgm:pt modelId="{5133033A-CA3D-4FAB-BBAE-BD2F64F8439D}" type="sibTrans" cxnId="{98E31AB6-92EB-454A-B51F-462231262080}">
      <dgm:prSet/>
      <dgm:spPr/>
      <dgm:t>
        <a:bodyPr/>
        <a:lstStyle/>
        <a:p>
          <a:endParaRPr lang="fr-BE"/>
        </a:p>
      </dgm:t>
    </dgm:pt>
    <dgm:pt modelId="{35865B9A-BD1B-4A83-9BD8-F405CB33419B}" type="parTrans" cxnId="{98E31AB6-92EB-454A-B51F-462231262080}">
      <dgm:prSet/>
      <dgm:spPr/>
      <dgm:t>
        <a:bodyPr/>
        <a:lstStyle/>
        <a:p>
          <a:endParaRPr lang="fr-BE"/>
        </a:p>
      </dgm:t>
    </dgm:pt>
    <dgm:pt modelId="{84E4F950-4386-4506-AE96-F52B1AC24BCD}" type="pres">
      <dgm:prSet presAssocID="{6DFE06DC-E058-4ABE-82C5-CB985CD659CA}" presName="matrix" presStyleCnt="0">
        <dgm:presLayoutVars>
          <dgm:chMax val="1"/>
          <dgm:dir/>
          <dgm:resizeHandles val="exact"/>
        </dgm:presLayoutVars>
      </dgm:prSet>
      <dgm:spPr/>
      <dgm:t>
        <a:bodyPr/>
        <a:lstStyle/>
        <a:p>
          <a:endParaRPr lang="fr-BE"/>
        </a:p>
      </dgm:t>
    </dgm:pt>
    <dgm:pt modelId="{1CEAEF70-6DCB-448F-AAFE-DA4E56AC7154}" type="pres">
      <dgm:prSet presAssocID="{6DFE06DC-E058-4ABE-82C5-CB985CD659CA}" presName="axisShape" presStyleLbl="bgShp" presStyleIdx="0" presStyleCnt="1"/>
      <dgm:spPr/>
    </dgm:pt>
    <dgm:pt modelId="{D423440D-6B6A-48E1-A92B-A80CBE561144}" type="pres">
      <dgm:prSet presAssocID="{6DFE06DC-E058-4ABE-82C5-CB985CD659CA}" presName="rect1" presStyleLbl="node1" presStyleIdx="0" presStyleCnt="4" custFlipVert="0" custFlipHor="1" custScaleX="3710" custScaleY="2428">
        <dgm:presLayoutVars>
          <dgm:chMax val="0"/>
          <dgm:chPref val="0"/>
          <dgm:bulletEnabled val="1"/>
        </dgm:presLayoutVars>
      </dgm:prSet>
      <dgm:spPr/>
      <dgm:t>
        <a:bodyPr/>
        <a:lstStyle/>
        <a:p>
          <a:endParaRPr lang="fr-BE"/>
        </a:p>
      </dgm:t>
    </dgm:pt>
    <dgm:pt modelId="{43408D9C-F05C-4468-ABFE-6D941090E61D}" type="pres">
      <dgm:prSet presAssocID="{6DFE06DC-E058-4ABE-82C5-CB985CD659CA}" presName="rect2" presStyleLbl="node1" presStyleIdx="1" presStyleCnt="4">
        <dgm:presLayoutVars>
          <dgm:chMax val="0"/>
          <dgm:chPref val="0"/>
          <dgm:bulletEnabled val="1"/>
        </dgm:presLayoutVars>
      </dgm:prSet>
      <dgm:spPr/>
      <dgm:t>
        <a:bodyPr/>
        <a:lstStyle/>
        <a:p>
          <a:endParaRPr lang="fr-BE"/>
        </a:p>
      </dgm:t>
    </dgm:pt>
    <dgm:pt modelId="{268209BB-A894-45A8-93CE-460FB5EB868A}" type="pres">
      <dgm:prSet presAssocID="{6DFE06DC-E058-4ABE-82C5-CB985CD659CA}" presName="rect3" presStyleLbl="node1" presStyleIdx="2" presStyleCnt="4">
        <dgm:presLayoutVars>
          <dgm:chMax val="0"/>
          <dgm:chPref val="0"/>
          <dgm:bulletEnabled val="1"/>
        </dgm:presLayoutVars>
      </dgm:prSet>
      <dgm:spPr/>
      <dgm:t>
        <a:bodyPr/>
        <a:lstStyle/>
        <a:p>
          <a:endParaRPr lang="fr-BE"/>
        </a:p>
      </dgm:t>
    </dgm:pt>
    <dgm:pt modelId="{6A8E1AE2-6B20-4F4A-B2DB-8AAF255C204A}" type="pres">
      <dgm:prSet presAssocID="{6DFE06DC-E058-4ABE-82C5-CB985CD659CA}" presName="rect4" presStyleLbl="node1" presStyleIdx="3" presStyleCnt="4">
        <dgm:presLayoutVars>
          <dgm:chMax val="0"/>
          <dgm:chPref val="0"/>
          <dgm:bulletEnabled val="1"/>
        </dgm:presLayoutVars>
      </dgm:prSet>
      <dgm:spPr/>
      <dgm:t>
        <a:bodyPr/>
        <a:lstStyle/>
        <a:p>
          <a:endParaRPr lang="fr-BE"/>
        </a:p>
      </dgm:t>
    </dgm:pt>
  </dgm:ptLst>
  <dgm:cxnLst>
    <dgm:cxn modelId="{6A1DAE96-7E45-42F8-86B3-03ABDE25C4DD}" type="presOf" srcId="{D2E00504-DD9C-4511-9407-CD24697B1BAE}" destId="{6A8E1AE2-6B20-4F4A-B2DB-8AAF255C204A}" srcOrd="0" destOrd="0" presId="urn:microsoft.com/office/officeart/2005/8/layout/matrix2"/>
    <dgm:cxn modelId="{16A0979E-0FB8-484B-9C11-521DCBD924CC}" srcId="{6DFE06DC-E058-4ABE-82C5-CB985CD659CA}" destId="{D2E00504-DD9C-4511-9407-CD24697B1BAE}" srcOrd="3" destOrd="0" parTransId="{95D2F2AB-A224-4535-BFCB-9214C1C12F05}" sibTransId="{E9A6B4B6-9412-450A-A285-2F52168B095C}"/>
    <dgm:cxn modelId="{09522949-4B40-4D33-AC30-7CE3A831AD36}" type="presOf" srcId="{E9523CEA-187E-4191-A5A4-3C4FED96A407}" destId="{268209BB-A894-45A8-93CE-460FB5EB868A}" srcOrd="0" destOrd="0" presId="urn:microsoft.com/office/officeart/2005/8/layout/matrix2"/>
    <dgm:cxn modelId="{7DE35103-B9BD-4A92-B804-D6AF443CA476}" type="presOf" srcId="{6DFE06DC-E058-4ABE-82C5-CB985CD659CA}" destId="{84E4F950-4386-4506-AE96-F52B1AC24BCD}" srcOrd="0" destOrd="0" presId="urn:microsoft.com/office/officeart/2005/8/layout/matrix2"/>
    <dgm:cxn modelId="{38407254-C4AC-4270-A49B-5BE0A0D6AF1F}" srcId="{6DFE06DC-E058-4ABE-82C5-CB985CD659CA}" destId="{E9523CEA-187E-4191-A5A4-3C4FED96A407}" srcOrd="2" destOrd="0" parTransId="{C2B496E8-2606-48D4-83CE-BAFB2D0D5463}" sibTransId="{BFC29E8F-D625-478E-8173-657693F2BDF6}"/>
    <dgm:cxn modelId="{1D331E7F-BEC0-4154-926D-5039FC4E7259}" type="presOf" srcId="{DD5CBABB-9540-43B7-8813-63BADFA8DD19}" destId="{43408D9C-F05C-4468-ABFE-6D941090E61D}" srcOrd="0" destOrd="0" presId="urn:microsoft.com/office/officeart/2005/8/layout/matrix2"/>
    <dgm:cxn modelId="{98E31AB6-92EB-454A-B51F-462231262080}" srcId="{6DFE06DC-E058-4ABE-82C5-CB985CD659CA}" destId="{8DE243ED-725A-4434-8E3B-E45A7480AB34}" srcOrd="0" destOrd="0" parTransId="{35865B9A-BD1B-4A83-9BD8-F405CB33419B}" sibTransId="{5133033A-CA3D-4FAB-BBAE-BD2F64F8439D}"/>
    <dgm:cxn modelId="{EFF7BBE6-153F-4E3C-9060-49F0E896E235}" srcId="{6DFE06DC-E058-4ABE-82C5-CB985CD659CA}" destId="{DD5CBABB-9540-43B7-8813-63BADFA8DD19}" srcOrd="1" destOrd="0" parTransId="{01D01A26-97F4-4590-AE21-FBBA01679655}" sibTransId="{90A678FC-CE7F-4E5D-9297-9023619AAC94}"/>
    <dgm:cxn modelId="{F9463D31-7895-4D32-B2FB-F8FA0104D5C0}" type="presOf" srcId="{8DE243ED-725A-4434-8E3B-E45A7480AB34}" destId="{D423440D-6B6A-48E1-A92B-A80CBE561144}" srcOrd="0" destOrd="0" presId="urn:microsoft.com/office/officeart/2005/8/layout/matrix2"/>
    <dgm:cxn modelId="{45DF390E-7115-47A9-8863-A30EFAA47233}" type="presParOf" srcId="{84E4F950-4386-4506-AE96-F52B1AC24BCD}" destId="{1CEAEF70-6DCB-448F-AAFE-DA4E56AC7154}" srcOrd="0" destOrd="0" presId="urn:microsoft.com/office/officeart/2005/8/layout/matrix2"/>
    <dgm:cxn modelId="{74625F94-8BC4-4C04-9498-8C86FA948E8B}" type="presParOf" srcId="{84E4F950-4386-4506-AE96-F52B1AC24BCD}" destId="{D423440D-6B6A-48E1-A92B-A80CBE561144}" srcOrd="1" destOrd="0" presId="urn:microsoft.com/office/officeart/2005/8/layout/matrix2"/>
    <dgm:cxn modelId="{FA9ACDA9-2ED9-41E9-9736-D044F6224268}" type="presParOf" srcId="{84E4F950-4386-4506-AE96-F52B1AC24BCD}" destId="{43408D9C-F05C-4468-ABFE-6D941090E61D}" srcOrd="2" destOrd="0" presId="urn:microsoft.com/office/officeart/2005/8/layout/matrix2"/>
    <dgm:cxn modelId="{4B57C82B-C07E-4178-8934-B1661C1C7B92}" type="presParOf" srcId="{84E4F950-4386-4506-AE96-F52B1AC24BCD}" destId="{268209BB-A894-45A8-93CE-460FB5EB868A}" srcOrd="3" destOrd="0" presId="urn:microsoft.com/office/officeart/2005/8/layout/matrix2"/>
    <dgm:cxn modelId="{C8042B76-AF53-46F3-B716-CADA6CBC6C15}" type="presParOf" srcId="{84E4F950-4386-4506-AE96-F52B1AC24BCD}" destId="{6A8E1AE2-6B20-4F4A-B2DB-8AAF255C204A}" srcOrd="4" destOrd="0" presId="urn:microsoft.com/office/officeart/2005/8/layout/matrix2"/>
  </dgm:cxnLst>
  <dgm:bg/>
  <dgm:whole/>
</dgm:dataModel>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BE"/>
          </a:p>
        </p:txBody>
      </p:sp>
      <p:sp>
        <p:nvSpPr>
          <p:cNvPr id="3" name="Espace réservé de la date 2"/>
          <p:cNvSpPr>
            <a:spLocks noGrp="1"/>
          </p:cNvSpPr>
          <p:nvPr>
            <p:ph type="dt" sz="quarter" idx="1"/>
          </p:nvPr>
        </p:nvSpPr>
        <p:spPr>
          <a:xfrm>
            <a:off x="3860800" y="0"/>
            <a:ext cx="295275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D796056B-3B28-46C1-B13E-256B4C1CEC28}" type="datetimeFigureOut">
              <a:rPr lang="fr-FR"/>
              <a:pPr>
                <a:defRPr/>
              </a:pPr>
              <a:t>23/03/2014</a:t>
            </a:fld>
            <a:endParaRPr lang="fr-BE"/>
          </a:p>
        </p:txBody>
      </p:sp>
      <p:sp>
        <p:nvSpPr>
          <p:cNvPr id="4" name="Espace réservé du pied de page 3"/>
          <p:cNvSpPr>
            <a:spLocks noGrp="1"/>
          </p:cNvSpPr>
          <p:nvPr>
            <p:ph type="ftr" sz="quarter" idx="2"/>
          </p:nvPr>
        </p:nvSpPr>
        <p:spPr>
          <a:xfrm>
            <a:off x="0" y="9444038"/>
            <a:ext cx="295275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860800" y="9444038"/>
            <a:ext cx="295275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A7CA80DE-45A0-41F5-885B-A4A94D89FC88}" type="slidenum">
              <a:rPr lang="fr-BE"/>
              <a:pPr>
                <a:defRPr/>
              </a:pPr>
              <a:t>‹N°›</a:t>
            </a:fld>
            <a:endParaRPr lang="fr-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27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60800" y="0"/>
            <a:ext cx="295275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CB5D851-A1B5-44A3-A4E0-3FBB7A7BBABF}" type="datetimeFigureOut">
              <a:rPr lang="fr-FR"/>
              <a:pPr>
                <a:defRPr/>
              </a:pPr>
              <a:t>23/03/2014</a:t>
            </a:fld>
            <a:endParaRPr lang="fr-FR"/>
          </a:p>
        </p:txBody>
      </p:sp>
      <p:sp>
        <p:nvSpPr>
          <p:cNvPr id="4" name="Espace réservé de l'image des diapositives 3"/>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1038" y="4722813"/>
            <a:ext cx="5453062" cy="44735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44038"/>
            <a:ext cx="29527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60800" y="9444038"/>
            <a:ext cx="295275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8054EAD-B404-4897-A81E-2E939EA865AC}"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99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366964-AE5F-4B6A-B740-C07D181F606A}"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08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0CFECAA2-67D5-4698-8E0E-7F684DB4D0B9}" type="slidenum">
              <a:rPr lang="fr-FR" smtClean="0"/>
              <a:pPr>
                <a:defRPr/>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F045C72D-1E1F-433B-B087-B5DD238428F3}" type="slidenum">
              <a:rPr lang="fr-FR" smtClean="0"/>
              <a:pPr>
                <a:defRPr/>
              </a:pPr>
              <a:t>13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29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a:cs typeface="ＭＳ Ｐゴシック"/>
            </a:endParaRPr>
          </a:p>
        </p:txBody>
      </p:sp>
      <p:sp>
        <p:nvSpPr>
          <p:cNvPr id="61444" name="Espace réservé du numéro de diapositive 3"/>
          <p:cNvSpPr>
            <a:spLocks noGrp="1"/>
          </p:cNvSpPr>
          <p:nvPr>
            <p:ph type="sldNum" sz="quarter" idx="5"/>
          </p:nvPr>
        </p:nvSpPr>
        <p:spPr/>
        <p:txBody>
          <a:bodyPr/>
          <a:lstStyle/>
          <a:p>
            <a:pPr>
              <a:defRPr/>
            </a:pPr>
            <a:fld id="{3FB23F23-8C8B-4F65-A5DD-C3124189C9F1}" type="slidenum">
              <a:rPr lang="fr-FR"/>
              <a:pPr>
                <a:defRPr/>
              </a:pPr>
              <a:t>34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Rot="1" noChangeAspect="1" noTextEdit="1"/>
          </p:cNvSpPr>
          <p:nvPr>
            <p:ph type="sldImg"/>
          </p:nvPr>
        </p:nvSpPr>
        <p:spPr bwMode="auto">
          <a:noFill/>
          <a:ln>
            <a:solidFill>
              <a:srgbClr val="000000"/>
            </a:solidFill>
            <a:miter lim="800000"/>
            <a:headEnd/>
            <a:tailEnd/>
          </a:ln>
        </p:spPr>
      </p:sp>
      <p:sp>
        <p:nvSpPr>
          <p:cNvPr id="83971" name="Rectangle 1027"/>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89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E7721C-370C-4E55-9B74-A16170A5A90D}" type="slidenum">
              <a:rPr lang="fr-FR" smtClean="0"/>
              <a:pPr fontAlgn="base">
                <a:spcBef>
                  <a:spcPct val="0"/>
                </a:spcBef>
                <a:spcAft>
                  <a:spcPct val="0"/>
                </a:spcAft>
                <a:defRPr/>
              </a:pPr>
              <a:t>45</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BE" smtClean="0"/>
          </a:p>
        </p:txBody>
      </p:sp>
      <p:sp>
        <p:nvSpPr>
          <p:cNvPr id="4" name="Espace réservé du numéro de diapositive 3"/>
          <p:cNvSpPr>
            <a:spLocks noGrp="1"/>
          </p:cNvSpPr>
          <p:nvPr>
            <p:ph type="sldNum" sz="quarter" idx="5"/>
          </p:nvPr>
        </p:nvSpPr>
        <p:spPr/>
        <p:txBody>
          <a:bodyPr/>
          <a:lstStyle/>
          <a:p>
            <a:pPr>
              <a:defRPr/>
            </a:pPr>
            <a:fld id="{E2C85FF1-98BD-4154-B1AE-9DC17D10E097}" type="slidenum">
              <a:rPr lang="fr-FR" smtClean="0"/>
              <a:pPr>
                <a:defRPr/>
              </a:pPr>
              <a:t>52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fr-FR" smtClean="0"/>
              <a:t>Cliquez pour modifier le style du titre</a:t>
            </a:r>
            <a:endParaRPr lang="en-US"/>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13"/>
          <p:cNvSpPr>
            <a:spLocks noGrp="1"/>
          </p:cNvSpPr>
          <p:nvPr>
            <p:ph type="dt" sz="half" idx="10"/>
          </p:nvPr>
        </p:nvSpPr>
        <p:spPr/>
        <p:txBody>
          <a:bodyPr/>
          <a:lstStyle>
            <a:lvl1pPr>
              <a:defRPr/>
            </a:lvl1pPr>
          </a:lstStyle>
          <a:p>
            <a:pPr>
              <a:defRPr/>
            </a:pPr>
            <a:fld id="{39F86BD0-F9DA-49C9-8111-5A2729EF1450}" type="datetimeFigureOut">
              <a:rPr lang="fr-FR"/>
              <a:pPr>
                <a:defRPr/>
              </a:pPr>
              <a:t>23/03/2014</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C5F5759B-764D-4C1D-BE79-9931FF88C6CD}"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9731673E-7FC0-487B-94A7-2AD2DA985ECB}" type="datetimeFigureOut">
              <a:rPr lang="fr-FR"/>
              <a:pPr>
                <a:defRPr/>
              </a:pPr>
              <a:t>23/03/2014</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7199252D-0F76-4558-AC46-9C75A06EF86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8EC378A2-E6F6-4F6C-9388-B2E1A0A49546}" type="datetimeFigureOut">
              <a:rPr lang="fr-FR"/>
              <a:pPr>
                <a:defRPr/>
              </a:pPr>
              <a:t>23/03/2014</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43961935-0564-4B4E-BDB2-98257FE03C8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AA90769C-0BCA-4F9C-8010-A47169881757}" type="datetimeFigureOut">
              <a:rPr lang="fr-FR"/>
              <a:pPr>
                <a:defRPr/>
              </a:pPr>
              <a:t>23/03/2014</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9BF07874-F49E-440E-AF62-D74FFD0431A1}"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AA7A749-0059-431E-BBA3-C1038C3CF27B}" type="datetimeFigureOut">
              <a:rPr lang="fr-FR"/>
              <a:pPr>
                <a:defRPr/>
              </a:pPr>
              <a:t>23/03/2014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E1A9D91-DFE7-456B-B458-F9952F193DB4}"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7C125714-5EED-41F9-AB15-D8DF94116914}" type="datetimeFigureOut">
              <a:rPr lang="fr-FR"/>
              <a:pPr>
                <a:defRPr/>
              </a:pPr>
              <a:t>23/03/2014</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A95524B2-7515-4704-9348-5C5FCB1F7E91}"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13"/>
          <p:cNvSpPr>
            <a:spLocks noGrp="1"/>
          </p:cNvSpPr>
          <p:nvPr>
            <p:ph type="dt" sz="half" idx="10"/>
          </p:nvPr>
        </p:nvSpPr>
        <p:spPr/>
        <p:txBody>
          <a:bodyPr/>
          <a:lstStyle>
            <a:lvl1pPr>
              <a:defRPr/>
            </a:lvl1pPr>
          </a:lstStyle>
          <a:p>
            <a:pPr>
              <a:defRPr/>
            </a:pPr>
            <a:fld id="{371128C7-F7E6-4A69-B87E-50A46835DA3B}" type="datetimeFigureOut">
              <a:rPr lang="fr-FR"/>
              <a:pPr>
                <a:defRPr/>
              </a:pPr>
              <a:t>23/03/2014</a:t>
            </a:fld>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88844A7C-C9A7-4D72-8910-8C34CB8CD1A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13"/>
          <p:cNvSpPr>
            <a:spLocks noGrp="1"/>
          </p:cNvSpPr>
          <p:nvPr>
            <p:ph type="dt" sz="half" idx="10"/>
          </p:nvPr>
        </p:nvSpPr>
        <p:spPr/>
        <p:txBody>
          <a:bodyPr/>
          <a:lstStyle>
            <a:lvl1pPr>
              <a:defRPr/>
            </a:lvl1pPr>
          </a:lstStyle>
          <a:p>
            <a:pPr>
              <a:defRPr/>
            </a:pPr>
            <a:fld id="{85F7A63A-24C8-4146-B98E-CD56D7C8DC83}" type="datetimeFigureOut">
              <a:rPr lang="fr-FR"/>
              <a:pPr>
                <a:defRPr/>
              </a:pPr>
              <a:t>23/03/2014</a:t>
            </a:fld>
            <a:endParaRPr lang="fr-FR"/>
          </a:p>
        </p:txBody>
      </p:sp>
      <p:sp>
        <p:nvSpPr>
          <p:cNvPr id="4" name="Espace réservé du pied de page 2"/>
          <p:cNvSpPr>
            <a:spLocks noGrp="1"/>
          </p:cNvSpPr>
          <p:nvPr>
            <p:ph type="ftr" sz="quarter" idx="11"/>
          </p:nvPr>
        </p:nvSpPr>
        <p:spPr/>
        <p:txBody>
          <a:bodyPr/>
          <a:lstStyle>
            <a:lvl1pPr>
              <a:defRPr/>
            </a:lvl1pPr>
          </a:lstStyle>
          <a:p>
            <a:pPr>
              <a:defRPr/>
            </a:pPr>
            <a:endParaRPr lang="fr-FR"/>
          </a:p>
        </p:txBody>
      </p:sp>
      <p:sp>
        <p:nvSpPr>
          <p:cNvPr id="5" name="Espace réservé du numéro de diapositive 22"/>
          <p:cNvSpPr>
            <a:spLocks noGrp="1"/>
          </p:cNvSpPr>
          <p:nvPr>
            <p:ph type="sldNum" sz="quarter" idx="12"/>
          </p:nvPr>
        </p:nvSpPr>
        <p:spPr/>
        <p:txBody>
          <a:bodyPr/>
          <a:lstStyle>
            <a:lvl1pPr>
              <a:defRPr/>
            </a:lvl1pPr>
          </a:lstStyle>
          <a:p>
            <a:pPr>
              <a:defRPr/>
            </a:pPr>
            <a:fld id="{CC40A58E-469B-4519-BE00-A5CEB2C85042}"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EF70C565-20E4-4FFD-A541-6A8CD2A2F5EF}" type="datetimeFigureOut">
              <a:rPr lang="fr-FR"/>
              <a:pPr>
                <a:defRPr/>
              </a:pPr>
              <a:t>23/03/2014</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E17F5F75-F614-49F2-A19D-AFBFBB2A403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7362BF8B-8FFD-495F-B66A-98F8AE6635B0}" type="datetimeFigureOut">
              <a:rPr lang="fr-FR"/>
              <a:pPr>
                <a:defRPr/>
              </a:pPr>
              <a:t>23/03/2014</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5284D83F-5AFA-4109-80C3-B7BF017B8E9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13"/>
          <p:cNvSpPr>
            <a:spLocks noGrp="1"/>
          </p:cNvSpPr>
          <p:nvPr>
            <p:ph type="dt" sz="half" idx="10"/>
          </p:nvPr>
        </p:nvSpPr>
        <p:spPr/>
        <p:txBody>
          <a:bodyPr/>
          <a:lstStyle>
            <a:lvl1pPr>
              <a:defRPr/>
            </a:lvl1pPr>
          </a:lstStyle>
          <a:p>
            <a:pPr>
              <a:defRPr/>
            </a:pPr>
            <a:fld id="{C0CD2D5E-7573-4A92-ADE6-FBEEE2B04487}" type="datetimeFigureOut">
              <a:rPr lang="fr-FR"/>
              <a:pPr>
                <a:defRPr/>
              </a:pPr>
              <a:t>23/03/2014</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2DFEB7A6-FEB6-4E14-9552-DDE2F6AACBE6}"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fr-FR" smtClean="0"/>
              <a:t>Cliquez pour modifier le style du titre</a:t>
            </a:r>
            <a:endParaRPr lang="en-US"/>
          </a:p>
        </p:txBody>
      </p:sp>
      <p:sp>
        <p:nvSpPr>
          <p:cNvPr id="1027" name="Espace réservé du texte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594E10C-0517-48F8-92C2-4D27539BA540}" type="datetimeFigureOut">
              <a:rPr lang="fr-FR"/>
              <a:pPr>
                <a:defRPr/>
              </a:pPr>
              <a:t>23/03/2014</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803CDB0-B70B-4FB5-B716-996E32916CD2}" type="slidenum">
              <a:rPr lang="fr-FR"/>
              <a:pPr>
                <a:defRPr/>
              </a:pPr>
              <a:t>‹N°›</a:t>
            </a:fld>
            <a:endParaRPr lang="fr-FR"/>
          </a:p>
        </p:txBody>
      </p:sp>
    </p:spTree>
  </p:cSld>
  <p:clrMap bg1="dk1" tx1="lt1" bg2="dk2" tx2="lt2" accent1="accent1" accent2="accent2" accent3="accent3" accent4="accent4" accent5="accent5" accent6="accent6" hlink="hlink" folHlink="folHlink"/>
  <p:sldLayoutIdLst>
    <p:sldLayoutId id="2147484141" r:id="rId1"/>
    <p:sldLayoutId id="2147484142" r:id="rId2"/>
    <p:sldLayoutId id="2147484151"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hemeOverride" Target="../theme/themeOverride3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slideLayout" Target="../slideLayouts/slideLayout2.xml"/><Relationship Id="rId1" Type="http://schemas.openxmlformats.org/officeDocument/2006/relationships/themeOverride" Target="../theme/themeOverride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3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0"/>
            <a:ext cx="9144000" cy="2357454"/>
          </a:xfrm>
        </p:spPr>
        <p:txBody>
          <a:bodyPr>
            <a:noAutofit/>
          </a:bodyPr>
          <a:lstStyle/>
          <a:p>
            <a:pPr eaLnBrk="1" fontAlgn="auto" hangingPunct="1">
              <a:spcAft>
                <a:spcPts val="0"/>
              </a:spcAft>
              <a:defRPr/>
            </a:pPr>
            <a:r>
              <a:rPr lang="fr-BE" sz="3200" dirty="0" smtClean="0"/>
              <a:t>la prescription des Psychotropes  </a:t>
            </a:r>
            <a:br>
              <a:rPr lang="fr-BE" sz="3200" dirty="0" smtClean="0"/>
            </a:br>
            <a:r>
              <a:rPr lang="fr-BE" sz="3200" dirty="0" smtClean="0"/>
              <a:t>en pédopsychiatrie </a:t>
            </a:r>
            <a:br>
              <a:rPr lang="fr-BE" sz="3200" dirty="0" smtClean="0"/>
            </a:br>
            <a:r>
              <a:rPr lang="fr-BE" sz="3200" dirty="0" smtClean="0"/>
              <a:t>dans l’enfance</a:t>
            </a:r>
            <a:endParaRPr lang="fr-FR" sz="3200" dirty="0"/>
          </a:p>
        </p:txBody>
      </p:sp>
      <p:sp>
        <p:nvSpPr>
          <p:cNvPr id="3075" name="Sous-titre 2"/>
          <p:cNvSpPr>
            <a:spLocks noGrp="1"/>
          </p:cNvSpPr>
          <p:nvPr>
            <p:ph type="subTitle" idx="1"/>
          </p:nvPr>
        </p:nvSpPr>
        <p:spPr>
          <a:xfrm>
            <a:off x="642938" y="3214688"/>
            <a:ext cx="7786687" cy="3429000"/>
          </a:xfrm>
        </p:spPr>
        <p:txBody>
          <a:bodyPr/>
          <a:lstStyle/>
          <a:p>
            <a:pPr algn="l" eaLnBrk="1" hangingPunct="1"/>
            <a:r>
              <a:rPr lang="fr-BE" smtClean="0"/>
              <a:t>Séminaires pour les assistants en pédopsychiatrie de l’ULg,</a:t>
            </a:r>
          </a:p>
          <a:p>
            <a:pPr algn="l" eaLnBrk="1" hangingPunct="1"/>
            <a:r>
              <a:rPr lang="fr-BE" smtClean="0"/>
              <a:t>les 19 février, 12 mars et 26 mars 2014</a:t>
            </a:r>
          </a:p>
          <a:p>
            <a:pPr algn="l" eaLnBrk="1" hangingPunct="1"/>
            <a:endParaRPr lang="fr-BE" smtClean="0"/>
          </a:p>
          <a:p>
            <a:pPr algn="l" eaLnBrk="1" hangingPunct="1"/>
            <a:endParaRPr lang="fr-BE" smtClean="0"/>
          </a:p>
          <a:p>
            <a:pPr algn="r" eaLnBrk="1" hangingPunct="1"/>
            <a:r>
              <a:rPr lang="fr-BE" smtClean="0"/>
              <a:t>Jean-Marc  Scholl, ULg</a:t>
            </a:r>
          </a:p>
          <a:p>
            <a:pPr algn="r" eaLnBrk="1" hangingPunct="1"/>
            <a:r>
              <a:rPr lang="fr-BE" smtClean="0"/>
              <a:t>Jean-Marc.Scholl@chu.ulg.ac.be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5951537"/>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6 ans 8 mois </a:t>
            </a:r>
            <a:r>
              <a:rPr lang="fr-FR" dirty="0" smtClean="0"/>
              <a:t>(après 7 mois)</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None/>
              <a:defRPr/>
            </a:pPr>
            <a:r>
              <a:rPr lang="fr-FR" i="1" dirty="0" smtClean="0">
                <a:effectLst>
                  <a:outerShdw blurRad="38100" dist="38100" dir="2700000" algn="tl">
                    <a:srgbClr val="000000">
                      <a:alpha val="43137"/>
                    </a:srgbClr>
                  </a:outerShdw>
                </a:effectLst>
              </a:rPr>
              <a:t>Arrêt du traitement en été :</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Arial" pitchFamily="34" charset="0"/>
              <a:buChar char="•"/>
              <a:defRPr/>
            </a:pPr>
            <a:r>
              <a:rPr lang="fr-FR" dirty="0" smtClean="0"/>
              <a:t>Assez bien au début</a:t>
            </a:r>
          </a:p>
          <a:p>
            <a:pPr marL="548640" indent="-411480" eaLnBrk="1" fontAlgn="auto" hangingPunct="1">
              <a:spcAft>
                <a:spcPts val="0"/>
              </a:spcAft>
              <a:buClr>
                <a:schemeClr val="tx1">
                  <a:shade val="95000"/>
                </a:schemeClr>
              </a:buClr>
              <a:buFont typeface="Arial" pitchFamily="34" charset="0"/>
              <a:buChar char="•"/>
              <a:defRPr/>
            </a:pPr>
            <a:r>
              <a:rPr lang="fr-FR" dirty="0" smtClean="0"/>
              <a:t>Puis, devenue insupportable</a:t>
            </a:r>
          </a:p>
          <a:p>
            <a:pPr marL="548640" indent="-411480" eaLnBrk="1" fontAlgn="auto" hangingPunct="1">
              <a:spcAft>
                <a:spcPts val="0"/>
              </a:spcAft>
              <a:buClr>
                <a:schemeClr val="tx1">
                  <a:shade val="95000"/>
                </a:schemeClr>
              </a:buClr>
              <a:buFont typeface="Arial" pitchFamily="34" charset="0"/>
              <a:buChar char="•"/>
              <a:defRPr/>
            </a:pPr>
            <a:r>
              <a:rPr lang="fr-FR" dirty="0" smtClean="0"/>
              <a:t>"Ça n'allait plus avec les amies"</a:t>
            </a:r>
          </a:p>
          <a:p>
            <a:pPr marL="548640" indent="-411480" eaLnBrk="1" fontAlgn="auto" hangingPunct="1">
              <a:spcAft>
                <a:spcPts val="0"/>
              </a:spcAft>
              <a:buClr>
                <a:schemeClr val="tx1">
                  <a:shade val="95000"/>
                </a:schemeClr>
              </a:buClr>
              <a:buFont typeface="Arial" pitchFamily="34" charset="0"/>
              <a:buChar char="•"/>
              <a:defRPr/>
            </a:pPr>
            <a:r>
              <a:rPr lang="fr-FR" dirty="0" smtClean="0"/>
              <a:t>Baisse du travail scolaire</a:t>
            </a:r>
          </a:p>
          <a:p>
            <a:pPr marL="548640" indent="-411480" eaLnBrk="1" fontAlgn="auto" hangingPunct="1">
              <a:spcAft>
                <a:spcPts val="0"/>
              </a:spcAft>
              <a:buClr>
                <a:schemeClr val="tx1">
                  <a:shade val="95000"/>
                </a:schemeClr>
              </a:buClr>
              <a:buFont typeface="Arial" pitchFamily="34" charset="0"/>
              <a:buChar char="•"/>
              <a:defRPr/>
            </a:pPr>
            <a:r>
              <a:rPr lang="fr-FR" dirty="0" smtClean="0"/>
              <a:t>Des accès de violence</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5951537"/>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fr-FR" u="sng" dirty="0" smtClean="0"/>
              <a:t>6 ans 11 mois</a:t>
            </a:r>
            <a:r>
              <a:rPr lang="fr-FR" dirty="0" smtClean="0"/>
              <a:t> (après 3 mois d'arrêt)</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None/>
              <a:defRPr/>
            </a:pPr>
            <a:r>
              <a:rPr lang="fr-FR" dirty="0" smtClean="0"/>
              <a:t>Reprise de l'</a:t>
            </a:r>
            <a:r>
              <a:rPr lang="fr-FR" dirty="0" err="1" smtClean="0"/>
              <a:t>aripiprazole</a:t>
            </a:r>
            <a:endParaRPr lang="fr-FR" dirty="0" smtClean="0"/>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u="sng" dirty="0" smtClean="0"/>
              <a:t>7 ans 0 mois</a:t>
            </a:r>
            <a:r>
              <a:rPr lang="fr-FR" dirty="0" smtClean="0"/>
              <a:t> (1 mois après la reprise du traitement)</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Arial" pitchFamily="34" charset="0"/>
              <a:buChar char="•"/>
              <a:defRPr/>
            </a:pPr>
            <a:r>
              <a:rPr lang="fr-FR" dirty="0" smtClean="0"/>
              <a:t>« J'aime bien mon caractère comme maintenant »</a:t>
            </a:r>
          </a:p>
          <a:p>
            <a:pPr marL="548640" indent="-411480" eaLnBrk="1" fontAlgn="auto" hangingPunct="1">
              <a:spcAft>
                <a:spcPts val="0"/>
              </a:spcAft>
              <a:buClr>
                <a:schemeClr val="tx1">
                  <a:shade val="95000"/>
                </a:schemeClr>
              </a:buClr>
              <a:buFont typeface="Arial" pitchFamily="34" charset="0"/>
              <a:buChar char="•"/>
              <a:defRPr/>
            </a:pPr>
            <a:r>
              <a:rPr lang="fr-FR" dirty="0" smtClean="0"/>
              <a:t>« Mon caractère me plaît mieux qu'avant »</a:t>
            </a:r>
          </a:p>
          <a:p>
            <a:pPr marL="548640" indent="-411480" eaLnBrk="1" fontAlgn="auto" hangingPunct="1">
              <a:spcAft>
                <a:spcPts val="0"/>
              </a:spcAft>
              <a:buClr>
                <a:schemeClr val="tx1">
                  <a:shade val="95000"/>
                </a:schemeClr>
              </a:buClr>
              <a:buFont typeface="Arial" pitchFamily="34" charset="0"/>
              <a:buChar char="•"/>
              <a:defRPr/>
            </a:pPr>
            <a:r>
              <a:rPr lang="fr-FR" dirty="0" smtClean="0"/>
              <a:t>A posteriori, explique toutes les idées qu'elle peut se faire sur sa mère et sur d'autres, sans le traitement ;</a:t>
            </a:r>
          </a:p>
          <a:p>
            <a:pPr marL="548640" indent="-411480" eaLnBrk="1" fontAlgn="auto" hangingPunct="1">
              <a:spcAft>
                <a:spcPts val="0"/>
              </a:spcAft>
              <a:buClr>
                <a:schemeClr val="tx1">
                  <a:shade val="95000"/>
                </a:schemeClr>
              </a:buClr>
              <a:buFont typeface="Arial" pitchFamily="34" charset="0"/>
              <a:buChar char="•"/>
              <a:defRPr/>
            </a:pPr>
            <a:r>
              <a:rPr lang="fr-FR" dirty="0" smtClean="0"/>
              <a:t>Ses idées l'encombraient à l'école</a:t>
            </a:r>
          </a:p>
          <a:p>
            <a:pPr marL="548640" indent="-411480" eaLnBrk="1" fontAlgn="auto" hangingPunct="1">
              <a:spcAft>
                <a:spcPts val="0"/>
              </a:spcAft>
              <a:buClr>
                <a:schemeClr val="tx1">
                  <a:shade val="95000"/>
                </a:schemeClr>
              </a:buClr>
              <a:buFont typeface="Arial" pitchFamily="34" charset="0"/>
              <a:buChar char="•"/>
              <a:defRPr/>
            </a:pPr>
            <a:r>
              <a:rPr lang="fr-FR" dirty="0" smtClean="0"/>
              <a:t>Tout à fait autocritique avec le traitement</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901113" cy="5951537"/>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None/>
              <a:defRPr/>
            </a:pPr>
            <a:r>
              <a:rPr lang="fr-FR" sz="3300" b="1" u="sng" dirty="0" smtClean="0">
                <a:effectLst>
                  <a:outerShdw blurRad="38100" dist="38100" dir="2700000" algn="tl">
                    <a:srgbClr val="000000">
                      <a:alpha val="43137"/>
                    </a:srgbClr>
                  </a:outerShdw>
                </a:effectLst>
              </a:rPr>
              <a:t>Les neuroleptiques</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dirty="0" smtClean="0"/>
              <a:t>1952 :  </a:t>
            </a:r>
            <a:r>
              <a:rPr lang="fr-BE" dirty="0" smtClean="0"/>
              <a:t>1er neuroleptique (1</a:t>
            </a:r>
            <a:r>
              <a:rPr lang="fr-BE" baseline="30000" dirty="0" smtClean="0"/>
              <a:t>er</a:t>
            </a:r>
            <a:r>
              <a:rPr lang="fr-BE" dirty="0" smtClean="0"/>
              <a:t> antipsychotique) : chlorpromazine</a:t>
            </a:r>
          </a:p>
          <a:p>
            <a:pPr marL="548640" indent="-411480" eaLnBrk="1" fontAlgn="auto" hangingPunct="1">
              <a:spcAft>
                <a:spcPts val="0"/>
              </a:spcAft>
              <a:buClr>
                <a:schemeClr val="tx1">
                  <a:shade val="95000"/>
                </a:schemeClr>
              </a:buClr>
              <a:buFont typeface="Wingdings 2" pitchFamily="18" charset="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dirty="0" err="1" smtClean="0">
                <a:solidFill>
                  <a:srgbClr val="FFCC00"/>
                </a:solidFill>
              </a:rPr>
              <a:t>Antidopaminergique</a:t>
            </a:r>
            <a:endParaRPr lang="fr-FR" dirty="0" smtClean="0">
              <a:solidFill>
                <a:srgbClr val="FFCC00"/>
              </a:solidFill>
            </a:endParaRPr>
          </a:p>
          <a:p>
            <a:pPr marL="548640" indent="-411480" eaLnBrk="1" fontAlgn="auto" hangingPunct="1">
              <a:spcAft>
                <a:spcPts val="0"/>
              </a:spcAft>
              <a:buClr>
                <a:schemeClr val="tx1">
                  <a:shade val="95000"/>
                </a:schemeClr>
              </a:buClr>
              <a:buFont typeface="Wingdings 2" pitchFamily="18" charset="2"/>
              <a:buNone/>
              <a:defRPr/>
            </a:pPr>
            <a:endParaRPr lang="fr-FR" dirty="0" smtClean="0"/>
          </a:p>
          <a:p>
            <a:pPr eaLnBrk="1" hangingPunct="1">
              <a:lnSpc>
                <a:spcPct val="90000"/>
              </a:lnSpc>
              <a:defRPr/>
            </a:pPr>
            <a:r>
              <a:rPr lang="nl-BE" dirty="0" err="1" smtClean="0">
                <a:solidFill>
                  <a:srgbClr val="FF9900"/>
                </a:solidFill>
              </a:rPr>
              <a:t>Neuroleptiques</a:t>
            </a:r>
            <a:r>
              <a:rPr lang="nl-BE" dirty="0" smtClean="0">
                <a:solidFill>
                  <a:srgbClr val="FF9900"/>
                </a:solidFill>
              </a:rPr>
              <a:t> = </a:t>
            </a:r>
            <a:r>
              <a:rPr lang="nl-BE" dirty="0" err="1" smtClean="0">
                <a:solidFill>
                  <a:srgbClr val="FF9900"/>
                </a:solidFill>
              </a:rPr>
              <a:t>antipsychotiques</a:t>
            </a:r>
            <a:r>
              <a:rPr lang="nl-BE" dirty="0" smtClean="0">
                <a:solidFill>
                  <a:srgbClr val="FF9900"/>
                </a:solidFill>
              </a:rPr>
              <a:t> </a:t>
            </a:r>
            <a:r>
              <a:rPr lang="nl-BE" dirty="0" err="1" smtClean="0">
                <a:solidFill>
                  <a:srgbClr val="FF9900"/>
                </a:solidFill>
              </a:rPr>
              <a:t>typiques</a:t>
            </a:r>
            <a:r>
              <a:rPr lang="nl-BE" dirty="0" smtClean="0">
                <a:solidFill>
                  <a:srgbClr val="FF9900"/>
                </a:solidFill>
              </a:rPr>
              <a:t> </a:t>
            </a:r>
          </a:p>
          <a:p>
            <a:pPr eaLnBrk="1" hangingPunct="1">
              <a:lnSpc>
                <a:spcPct val="90000"/>
              </a:lnSpc>
              <a:buFont typeface="Wingdings 2" pitchFamily="18" charset="2"/>
              <a:buNone/>
              <a:defRPr/>
            </a:pPr>
            <a:r>
              <a:rPr lang="nl-BE" dirty="0" smtClean="0">
                <a:solidFill>
                  <a:srgbClr val="FF9900"/>
                </a:solidFill>
              </a:rPr>
              <a:t>	= 1</a:t>
            </a:r>
            <a:r>
              <a:rPr lang="nl-BE" baseline="30000" dirty="0" smtClean="0">
                <a:solidFill>
                  <a:srgbClr val="FF9900"/>
                </a:solidFill>
              </a:rPr>
              <a:t>ère</a:t>
            </a:r>
            <a:r>
              <a:rPr lang="nl-BE" dirty="0" smtClean="0">
                <a:solidFill>
                  <a:srgbClr val="FF9900"/>
                </a:solidFill>
              </a:rPr>
              <a:t> </a:t>
            </a:r>
            <a:r>
              <a:rPr lang="nl-BE" dirty="0" err="1" smtClean="0">
                <a:solidFill>
                  <a:srgbClr val="FF9900"/>
                </a:solidFill>
              </a:rPr>
              <a:t>génération</a:t>
            </a:r>
            <a:r>
              <a:rPr lang="nl-BE" dirty="0" smtClean="0">
                <a:solidFill>
                  <a:srgbClr val="FF9900"/>
                </a:solidFill>
              </a:rPr>
              <a:t> </a:t>
            </a:r>
            <a:r>
              <a:rPr lang="nl-BE" sz="2400" dirty="0" smtClean="0">
                <a:solidFill>
                  <a:schemeClr val="accent1"/>
                </a:solidFill>
              </a:rPr>
              <a:t>	</a:t>
            </a:r>
          </a:p>
          <a:p>
            <a:pPr lvl="1" eaLnBrk="1" hangingPunct="1">
              <a:lnSpc>
                <a:spcPct val="90000"/>
              </a:lnSpc>
              <a:defRPr/>
            </a:pPr>
            <a:endParaRPr lang="nl-BE" sz="2000" dirty="0" smtClean="0">
              <a:solidFill>
                <a:schemeClr val="accent1"/>
              </a:solidFill>
            </a:endParaRPr>
          </a:p>
          <a:p>
            <a:pPr lvl="1" eaLnBrk="1" hangingPunct="1">
              <a:lnSpc>
                <a:spcPct val="90000"/>
              </a:lnSpc>
              <a:defRPr/>
            </a:pPr>
            <a:r>
              <a:rPr lang="nl-BE" sz="2000" dirty="0" smtClean="0"/>
              <a:t>Ex.: </a:t>
            </a:r>
            <a:r>
              <a:rPr lang="nl-BE" sz="2000" dirty="0" err="1" smtClean="0"/>
              <a:t>Haloperidol</a:t>
            </a:r>
            <a:r>
              <a:rPr lang="nl-BE" sz="2000" dirty="0" smtClean="0"/>
              <a:t> (Haldol®); </a:t>
            </a:r>
            <a:r>
              <a:rPr lang="nl-BE" sz="2000" dirty="0" err="1" smtClean="0"/>
              <a:t>Flupentixol</a:t>
            </a:r>
            <a:r>
              <a:rPr lang="nl-BE" sz="2000" dirty="0" smtClean="0"/>
              <a:t> (</a:t>
            </a:r>
            <a:r>
              <a:rPr lang="nl-BE" sz="2000" dirty="0" err="1" smtClean="0"/>
              <a:t>Fluanxol</a:t>
            </a:r>
            <a:r>
              <a:rPr lang="nl-BE" sz="2000" dirty="0" smtClean="0"/>
              <a:t>®), </a:t>
            </a:r>
            <a:r>
              <a:rPr lang="nl-BE" sz="2000" dirty="0" err="1" smtClean="0"/>
              <a:t>Zuclopenthixol</a:t>
            </a:r>
            <a:r>
              <a:rPr lang="nl-BE" sz="2000" dirty="0" smtClean="0"/>
              <a:t> (</a:t>
            </a:r>
            <a:r>
              <a:rPr lang="nl-BE" sz="2000" dirty="0" err="1" smtClean="0"/>
              <a:t>Clopixol</a:t>
            </a:r>
            <a:r>
              <a:rPr lang="nl-BE" sz="2000" dirty="0" smtClean="0"/>
              <a:t>®),…</a:t>
            </a:r>
          </a:p>
          <a:p>
            <a:pPr eaLnBrk="1" hangingPunct="1">
              <a:lnSpc>
                <a:spcPct val="90000"/>
              </a:lnSpc>
              <a:defRPr/>
            </a:pPr>
            <a:endParaRPr lang="nl-BE" sz="2400" dirty="0" smtClean="0">
              <a:solidFill>
                <a:schemeClr val="accent1"/>
              </a:solidFill>
            </a:endParaRPr>
          </a:p>
          <a:p>
            <a:pPr eaLnBrk="1" hangingPunct="1">
              <a:lnSpc>
                <a:spcPct val="90000"/>
              </a:lnSpc>
              <a:defRPr/>
            </a:pPr>
            <a:r>
              <a:rPr lang="nl-BE" dirty="0" err="1" smtClean="0">
                <a:solidFill>
                  <a:srgbClr val="FFCC00"/>
                </a:solidFill>
              </a:rPr>
              <a:t>Caractéristique</a:t>
            </a:r>
            <a:r>
              <a:rPr lang="nl-BE" dirty="0" smtClean="0">
                <a:solidFill>
                  <a:srgbClr val="FFCC00"/>
                </a:solidFill>
              </a:rPr>
              <a:t> commune des </a:t>
            </a:r>
            <a:r>
              <a:rPr lang="nl-BE" dirty="0" err="1" smtClean="0">
                <a:solidFill>
                  <a:srgbClr val="FFCC00"/>
                </a:solidFill>
              </a:rPr>
              <a:t>neuroleptiques</a:t>
            </a:r>
            <a:r>
              <a:rPr lang="nl-BE" dirty="0" smtClean="0">
                <a:solidFill>
                  <a:srgbClr val="FFCC00"/>
                </a:solidFill>
              </a:rPr>
              <a:t> :</a:t>
            </a:r>
          </a:p>
          <a:p>
            <a:pPr lvl="1" eaLnBrk="1" hangingPunct="1">
              <a:lnSpc>
                <a:spcPct val="90000"/>
              </a:lnSpc>
              <a:defRPr/>
            </a:pPr>
            <a:r>
              <a:rPr lang="nl-BE" sz="2800" dirty="0" err="1" smtClean="0">
                <a:solidFill>
                  <a:srgbClr val="FFCC00"/>
                </a:solidFill>
              </a:rPr>
              <a:t>Antagonistes</a:t>
            </a:r>
            <a:r>
              <a:rPr lang="nl-BE" sz="2800" dirty="0" smtClean="0">
                <a:solidFill>
                  <a:srgbClr val="FFCC00"/>
                </a:solidFill>
              </a:rPr>
              <a:t> des </a:t>
            </a:r>
            <a:r>
              <a:rPr lang="nl-BE" sz="2800" dirty="0" err="1" smtClean="0">
                <a:solidFill>
                  <a:srgbClr val="FFCC00"/>
                </a:solidFill>
              </a:rPr>
              <a:t>récepteurs</a:t>
            </a:r>
            <a:r>
              <a:rPr lang="nl-BE" sz="2800" dirty="0" smtClean="0">
                <a:solidFill>
                  <a:srgbClr val="FFCC00"/>
                </a:solidFill>
              </a:rPr>
              <a:t> de la </a:t>
            </a:r>
            <a:r>
              <a:rPr lang="nl-BE" sz="2800" dirty="0" err="1" smtClean="0">
                <a:solidFill>
                  <a:srgbClr val="FFCC00"/>
                </a:solidFill>
              </a:rPr>
              <a:t>Dopamine</a:t>
            </a:r>
            <a:r>
              <a:rPr lang="nl-BE" sz="2800" dirty="0" smtClean="0">
                <a:solidFill>
                  <a:srgbClr val="FFCC00"/>
                </a:solidFill>
              </a:rPr>
              <a:t> D2</a:t>
            </a:r>
            <a:endParaRPr lang="fr-FR" sz="2800" dirty="0" smtClean="0">
              <a:solidFill>
                <a:srgbClr val="FFCC00"/>
              </a:solidFill>
            </a:endParaRPr>
          </a:p>
          <a:p>
            <a:pPr marL="548640" indent="-411480" eaLnBrk="1" fontAlgn="auto" hangingPunct="1">
              <a:spcAft>
                <a:spcPts val="0"/>
              </a:spcAft>
              <a:buClr>
                <a:schemeClr val="tx1">
                  <a:shade val="95000"/>
                </a:schemeClr>
              </a:buClr>
              <a:buFont typeface="Wingdings 2"/>
              <a:buNone/>
              <a:defRPr/>
            </a:pPr>
            <a:endParaRPr lang="fr-F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5951537"/>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None/>
              <a:defRPr/>
            </a:pPr>
            <a:r>
              <a:rPr lang="fr-FR" sz="3300" b="1" u="sng" dirty="0" smtClean="0">
                <a:effectLst>
                  <a:outerShdw blurRad="38100" dist="38100" dir="2700000" algn="tl">
                    <a:srgbClr val="000000">
                      <a:alpha val="43137"/>
                    </a:srgbClr>
                  </a:outerShdw>
                </a:effectLst>
              </a:rPr>
              <a:t>Les antipsychotiques atypiques</a:t>
            </a:r>
            <a:r>
              <a:rPr lang="fr-FR" sz="3300" b="1" dirty="0" smtClean="0">
                <a:effectLst>
                  <a:outerShdw blurRad="38100" dist="38100" dir="2700000" algn="tl">
                    <a:srgbClr val="000000">
                      <a:alpha val="43137"/>
                    </a:srgbClr>
                  </a:outerShdw>
                </a:effectLst>
              </a:rPr>
              <a:t> </a:t>
            </a:r>
            <a:r>
              <a:rPr lang="fr-FR" sz="3300" dirty="0" smtClean="0"/>
              <a:t>(chez l’adulte)</a:t>
            </a:r>
            <a:endParaRPr lang="fr-FR" sz="3300" u="sng" dirty="0" smtClean="0"/>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dirty="0" smtClean="0"/>
              <a:t>1994 : </a:t>
            </a:r>
            <a:r>
              <a:rPr lang="fr-FR" dirty="0" err="1" smtClean="0"/>
              <a:t>rispéridone</a:t>
            </a:r>
            <a:endParaRPr lang="fr-FR" dirty="0" smtClean="0"/>
          </a:p>
          <a:p>
            <a:pPr marL="548640" indent="-411480" eaLnBrk="1" fontAlgn="auto" hangingPunct="1">
              <a:spcAft>
                <a:spcPts val="0"/>
              </a:spcAft>
              <a:buClr>
                <a:schemeClr val="tx1">
                  <a:shade val="95000"/>
                </a:schemeClr>
              </a:buClr>
              <a:buFont typeface="Wingdings 2"/>
              <a:buChar char=""/>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dirty="0" err="1" smtClean="0">
                <a:solidFill>
                  <a:srgbClr val="FFCC00"/>
                </a:solidFill>
              </a:rPr>
              <a:t>Antisérotoninergique</a:t>
            </a:r>
            <a:r>
              <a:rPr lang="fr-FR" dirty="0" smtClean="0">
                <a:solidFill>
                  <a:srgbClr val="FFCC00"/>
                </a:solidFill>
              </a:rPr>
              <a:t> &gt; </a:t>
            </a:r>
            <a:r>
              <a:rPr lang="fr-FR" dirty="0" err="1" smtClean="0">
                <a:solidFill>
                  <a:srgbClr val="FFCC00"/>
                </a:solidFill>
              </a:rPr>
              <a:t>antidopaminergique</a:t>
            </a:r>
            <a:endParaRPr lang="fr-FR" dirty="0" smtClean="0">
              <a:solidFill>
                <a:srgbClr val="FFCC00"/>
              </a:solidFill>
            </a:endParaRP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None/>
              <a:defRPr/>
            </a:pPr>
            <a:r>
              <a:rPr lang="fr-FR" dirty="0" smtClean="0"/>
              <a:t>	= seconde génération </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None/>
              <a:defRPr/>
            </a:pPr>
            <a:r>
              <a:rPr lang="en-GB" dirty="0" smtClean="0"/>
              <a:t>		1. ASÉNAPINE (</a:t>
            </a:r>
            <a:r>
              <a:rPr lang="en-GB" dirty="0" err="1" smtClean="0"/>
              <a:t>Sycrest</a:t>
            </a:r>
            <a:r>
              <a:rPr lang="en-GB" dirty="0" smtClean="0"/>
              <a:t>) (</a:t>
            </a:r>
            <a:r>
              <a:rPr lang="en-GB" dirty="0" err="1" smtClean="0"/>
              <a:t>Lundbeck</a:t>
            </a:r>
            <a:r>
              <a:rPr lang="en-GB" dirty="0" smtClean="0"/>
              <a:t>)</a:t>
            </a:r>
            <a:endParaRPr lang="fr-FR" dirty="0" smtClean="0"/>
          </a:p>
          <a:p>
            <a:pPr marL="548640" indent="-411480" eaLnBrk="1" fontAlgn="auto" hangingPunct="1">
              <a:spcAft>
                <a:spcPts val="0"/>
              </a:spcAft>
              <a:buClr>
                <a:schemeClr val="tx1">
                  <a:shade val="95000"/>
                </a:schemeClr>
              </a:buClr>
              <a:buFont typeface="Wingdings 2"/>
              <a:buNone/>
              <a:defRPr/>
            </a:pPr>
            <a:r>
              <a:rPr lang="en-GB" b="1" dirty="0" smtClean="0"/>
              <a:t>		</a:t>
            </a:r>
            <a:r>
              <a:rPr lang="en-GB" dirty="0" smtClean="0"/>
              <a:t>2. CLOZAPINE (</a:t>
            </a:r>
            <a:r>
              <a:rPr lang="en-GB" dirty="0" err="1" smtClean="0"/>
              <a:t>Léponex</a:t>
            </a:r>
            <a:r>
              <a:rPr lang="en-GB" dirty="0" smtClean="0"/>
              <a:t>) (Novartis)</a:t>
            </a:r>
            <a:endParaRPr lang="fr-FR" dirty="0" smtClean="0"/>
          </a:p>
          <a:p>
            <a:pPr marL="548640" indent="-411480" eaLnBrk="1" fontAlgn="auto" hangingPunct="1">
              <a:spcAft>
                <a:spcPts val="0"/>
              </a:spcAft>
              <a:buClr>
                <a:schemeClr val="tx1">
                  <a:shade val="95000"/>
                </a:schemeClr>
              </a:buClr>
              <a:buFont typeface="Wingdings 2"/>
              <a:buNone/>
              <a:defRPr/>
            </a:pPr>
            <a:r>
              <a:rPr lang="en-GB" dirty="0" smtClean="0"/>
              <a:t>		3. OLANZAPINE (</a:t>
            </a:r>
            <a:r>
              <a:rPr lang="en-GB" dirty="0" err="1" smtClean="0"/>
              <a:t>Zyprexa</a:t>
            </a:r>
            <a:r>
              <a:rPr lang="en-GB" dirty="0" smtClean="0"/>
              <a:t>) (Lilly)</a:t>
            </a:r>
          </a:p>
          <a:p>
            <a:pPr marL="548640" indent="-411480" eaLnBrk="1" fontAlgn="auto" hangingPunct="1">
              <a:spcAft>
                <a:spcPts val="0"/>
              </a:spcAft>
              <a:buClr>
                <a:schemeClr val="tx1">
                  <a:shade val="95000"/>
                </a:schemeClr>
              </a:buClr>
              <a:buFont typeface="Wingdings 2"/>
              <a:buNone/>
              <a:defRPr/>
            </a:pPr>
            <a:r>
              <a:rPr lang="en-GB" dirty="0" smtClean="0"/>
              <a:t>		4. PALIPÉRIDONE (</a:t>
            </a:r>
            <a:r>
              <a:rPr lang="en-GB" dirty="0" err="1" smtClean="0"/>
              <a:t>Invega</a:t>
            </a:r>
            <a:r>
              <a:rPr lang="en-GB" dirty="0" smtClean="0"/>
              <a:t>) (Janssen)</a:t>
            </a:r>
            <a:endParaRPr lang="fr-FR" dirty="0" smtClean="0"/>
          </a:p>
          <a:p>
            <a:pPr marL="548640" indent="-411480" eaLnBrk="1" fontAlgn="auto" hangingPunct="1">
              <a:spcAft>
                <a:spcPts val="0"/>
              </a:spcAft>
              <a:buClr>
                <a:schemeClr val="tx1">
                  <a:shade val="95000"/>
                </a:schemeClr>
              </a:buClr>
              <a:buFont typeface="Wingdings 2"/>
              <a:buNone/>
              <a:defRPr/>
            </a:pPr>
            <a:r>
              <a:rPr lang="en-GB" dirty="0" smtClean="0"/>
              <a:t>		5. QUETIAPINE (</a:t>
            </a:r>
            <a:r>
              <a:rPr lang="en-GB" dirty="0" err="1" smtClean="0"/>
              <a:t>Séroquel</a:t>
            </a:r>
            <a:r>
              <a:rPr lang="en-GB" dirty="0" smtClean="0"/>
              <a:t>) (Astra Zeneca)</a:t>
            </a:r>
            <a:endParaRPr lang="fr-FR" dirty="0" smtClean="0"/>
          </a:p>
          <a:p>
            <a:pPr marL="548640" indent="-411480" eaLnBrk="1" fontAlgn="auto" hangingPunct="1">
              <a:spcAft>
                <a:spcPts val="0"/>
              </a:spcAft>
              <a:buClr>
                <a:schemeClr val="tx1">
                  <a:shade val="95000"/>
                </a:schemeClr>
              </a:buClr>
              <a:buFont typeface="Wingdings 2"/>
              <a:buNone/>
              <a:defRPr/>
            </a:pPr>
            <a:r>
              <a:rPr lang="en-GB" dirty="0" smtClean="0"/>
              <a:t>		6. RISPERIDONE (Risperdal) (Janssen)</a:t>
            </a:r>
            <a:endParaRPr lang="fr-FR" dirty="0" smtClean="0"/>
          </a:p>
          <a:p>
            <a:pPr marL="548640" indent="-411480" eaLnBrk="1" fontAlgn="auto" hangingPunct="1">
              <a:spcAft>
                <a:spcPts val="0"/>
              </a:spcAft>
              <a:buClr>
                <a:schemeClr val="tx1">
                  <a:shade val="95000"/>
                </a:schemeClr>
              </a:buClr>
              <a:buFont typeface="Wingdings 2"/>
              <a:buNone/>
              <a:defRPr/>
            </a:pPr>
            <a:r>
              <a:rPr lang="en-GB" dirty="0" smtClean="0"/>
              <a:t>		7. SERTINDOLE (</a:t>
            </a:r>
            <a:r>
              <a:rPr lang="en-GB" dirty="0" err="1" smtClean="0"/>
              <a:t>Serdolect</a:t>
            </a:r>
            <a:r>
              <a:rPr lang="en-GB" dirty="0" smtClean="0"/>
              <a:t>) (</a:t>
            </a:r>
            <a:r>
              <a:rPr lang="en-GB" dirty="0" err="1" smtClean="0"/>
              <a:t>Lundbeck</a:t>
            </a:r>
            <a:r>
              <a:rPr lang="en-GB" dirty="0" smtClean="0"/>
              <a:t>)</a:t>
            </a:r>
          </a:p>
          <a:p>
            <a:pPr marL="548640" indent="-411480" eaLnBrk="1" fontAlgn="auto" hangingPunct="1">
              <a:spcAft>
                <a:spcPts val="0"/>
              </a:spcAft>
              <a:buClr>
                <a:schemeClr val="tx1">
                  <a:shade val="95000"/>
                </a:schemeClr>
              </a:buClr>
              <a:buFont typeface="Wingdings 2"/>
              <a:buNone/>
              <a:defRPr/>
            </a:pPr>
            <a:r>
              <a:rPr lang="en-GB" dirty="0" smtClean="0"/>
              <a:t>		8. ZIPRAZIDONE (</a:t>
            </a:r>
            <a:r>
              <a:rPr lang="en-GB" dirty="0" err="1" smtClean="0"/>
              <a:t>Zeldox</a:t>
            </a:r>
            <a:r>
              <a:rPr lang="en-GB" dirty="0" smtClean="0"/>
              <a:t>) (Pfizer)</a:t>
            </a:r>
            <a:endParaRPr lang="fr-FR" dirty="0" smtClean="0"/>
          </a:p>
          <a:p>
            <a:pPr marL="548640" indent="-411480" eaLnBrk="1" fontAlgn="auto" hangingPunct="1">
              <a:spcAft>
                <a:spcPts val="0"/>
              </a:spcAft>
              <a:buClr>
                <a:schemeClr val="tx1">
                  <a:shade val="95000"/>
                </a:schemeClr>
              </a:buClr>
              <a:buFont typeface="Wingdings 2"/>
              <a:buNone/>
              <a:defRPr/>
            </a:pPr>
            <a:endParaRPr lang="fr-FR" dirty="0" smtClean="0"/>
          </a:p>
          <a:p>
            <a:pPr marL="869315" lvl="1" indent="-411480" eaLnBrk="1" fontAlgn="auto" hangingPunct="1">
              <a:spcAft>
                <a:spcPts val="0"/>
              </a:spcAft>
              <a:buClr>
                <a:schemeClr val="tx1">
                  <a:shade val="95000"/>
                </a:schemeClr>
              </a:buClr>
              <a:buFont typeface="Wingdings" pitchFamily="2" charset="2"/>
              <a:buChar char="v"/>
              <a:defRPr/>
            </a:pPr>
            <a:r>
              <a:rPr lang="fr-FR" sz="2900" dirty="0" smtClean="0"/>
              <a:t>Agoniste partiel</a:t>
            </a:r>
          </a:p>
          <a:p>
            <a:pPr marL="548640" indent="-411480" eaLnBrk="1" fontAlgn="auto" hangingPunct="1">
              <a:spcAft>
                <a:spcPts val="0"/>
              </a:spcAft>
              <a:buClr>
                <a:schemeClr val="tx1">
                  <a:shade val="95000"/>
                </a:schemeClr>
              </a:buClr>
              <a:buFont typeface="Wingdings 2"/>
              <a:buNone/>
              <a:defRPr/>
            </a:pPr>
            <a:r>
              <a:rPr lang="en-GB" dirty="0" smtClean="0"/>
              <a:t>		ARIPIPRAZOLE (Abilify) (</a:t>
            </a:r>
            <a:r>
              <a:rPr lang="en-GB" dirty="0" err="1" smtClean="0"/>
              <a:t>Otsuka</a:t>
            </a:r>
            <a:r>
              <a:rPr lang="en-GB" dirty="0" smtClean="0"/>
              <a:t>, BMS </a:t>
            </a:r>
            <a:r>
              <a:rPr lang="en-GB" dirty="0" smtClean="0">
                <a:sym typeface="Wingdings" pitchFamily="2" charset="2"/>
              </a:rPr>
              <a:t> </a:t>
            </a:r>
            <a:r>
              <a:rPr lang="en-GB" dirty="0" err="1" smtClean="0">
                <a:sym typeface="Wingdings" pitchFamily="2" charset="2"/>
              </a:rPr>
              <a:t>Lundbeck</a:t>
            </a:r>
            <a:r>
              <a:rPr lang="en-GB" dirty="0" smtClean="0"/>
              <a:t>)</a:t>
            </a:r>
            <a:r>
              <a:rPr lang="fr-FR" dirty="0" smtClean="0"/>
              <a:t> </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85750"/>
            <a:ext cx="9144000" cy="6500813"/>
          </a:xfrm>
        </p:spPr>
        <p:txBody>
          <a:bodyPr>
            <a:normAutofit/>
          </a:bodyPr>
          <a:lstStyle/>
          <a:p>
            <a:pPr marL="548640" indent="-411480" eaLnBrk="1" fontAlgn="auto" hangingPunct="1">
              <a:spcAft>
                <a:spcPts val="0"/>
              </a:spcAft>
              <a:buClr>
                <a:schemeClr val="tx1">
                  <a:shade val="95000"/>
                </a:schemeClr>
              </a:buClr>
              <a:buFont typeface="Wingdings 2"/>
              <a:buNone/>
              <a:defRPr/>
            </a:pPr>
            <a:r>
              <a:rPr lang="fr-BE" b="1" i="1" u="sng" dirty="0" smtClean="0">
                <a:effectLst>
                  <a:outerShdw blurRad="38100" dist="38100" dir="2700000" algn="tl">
                    <a:srgbClr val="000000">
                      <a:alpha val="43137"/>
                    </a:srgbClr>
                  </a:outerShdw>
                </a:effectLst>
              </a:rPr>
              <a:t>Indications officielles des antipsychotiques atypiques</a:t>
            </a:r>
          </a:p>
          <a:p>
            <a:pPr marL="548640" indent="-411480" eaLnBrk="1" fontAlgn="auto" hangingPunct="1">
              <a:spcAft>
                <a:spcPts val="0"/>
              </a:spcAft>
              <a:buClr>
                <a:schemeClr val="tx1">
                  <a:shade val="95000"/>
                </a:schemeClr>
              </a:buClr>
              <a:buFont typeface="Wingdings 2" pitchFamily="18" charset="2"/>
              <a:buNone/>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v"/>
              <a:defRPr/>
            </a:pPr>
            <a:r>
              <a:rPr lang="fr-BE" dirty="0" smtClean="0">
                <a:solidFill>
                  <a:srgbClr val="FFCC00"/>
                </a:solidFill>
              </a:rPr>
              <a:t>Indications officielles chez l'enfant en Belgique !</a:t>
            </a:r>
          </a:p>
          <a:p>
            <a:pPr marL="548640" indent="-411480" eaLnBrk="1" fontAlgn="auto" hangingPunct="1">
              <a:spcAft>
                <a:spcPts val="0"/>
              </a:spcAft>
              <a:buClr>
                <a:schemeClr val="tx1">
                  <a:shade val="95000"/>
                </a:schemeClr>
              </a:buClr>
              <a:buFont typeface="Wingdings 2"/>
              <a:buNone/>
              <a:defRPr/>
            </a:pPr>
            <a:r>
              <a:rPr lang="fr-BE" dirty="0" smtClean="0">
                <a:solidFill>
                  <a:srgbClr val="FFCC00"/>
                </a:solidFill>
              </a:rPr>
              <a:t>	</a:t>
            </a:r>
            <a:r>
              <a:rPr lang="fr-BE" u="sng" dirty="0" smtClean="0"/>
              <a:t>Rispéridone</a:t>
            </a:r>
            <a:r>
              <a:rPr lang="fr-BE" dirty="0" smtClean="0"/>
              <a:t> : à partir de 6 ans</a:t>
            </a:r>
          </a:p>
          <a:p>
            <a:pPr marL="548640" indent="-411480" eaLnBrk="1" fontAlgn="auto" hangingPunct="1">
              <a:spcAft>
                <a:spcPts val="0"/>
              </a:spcAft>
              <a:buClr>
                <a:schemeClr val="tx1">
                  <a:shade val="95000"/>
                </a:schemeClr>
              </a:buClr>
              <a:buFont typeface="Wingdings 2"/>
              <a:buNone/>
              <a:defRPr/>
            </a:pPr>
            <a:r>
              <a:rPr lang="fr-BE" dirty="0" smtClean="0"/>
              <a:t>	</a:t>
            </a:r>
            <a:r>
              <a:rPr lang="fr-BE" u="sng" dirty="0" smtClean="0"/>
              <a:t>Aripiprazole</a:t>
            </a:r>
            <a:r>
              <a:rPr lang="fr-BE" dirty="0" smtClean="0"/>
              <a:t> : 15 ans </a:t>
            </a:r>
            <a:r>
              <a:rPr lang="fr-BE" dirty="0" smtClean="0">
                <a:sym typeface="Wingdings" pitchFamily="2" charset="2"/>
              </a:rPr>
              <a:t></a:t>
            </a:r>
            <a:r>
              <a:rPr lang="fr-BE" dirty="0" smtClean="0"/>
              <a:t> schizophrénie</a:t>
            </a:r>
          </a:p>
          <a:p>
            <a:pPr marL="548640" indent="-411480" eaLnBrk="1" fontAlgn="auto" hangingPunct="1">
              <a:spcAft>
                <a:spcPts val="0"/>
              </a:spcAft>
              <a:buClr>
                <a:schemeClr val="tx1">
                  <a:shade val="95000"/>
                </a:schemeClr>
              </a:buClr>
              <a:buFont typeface="Wingdings 2"/>
              <a:buNone/>
              <a:defRPr/>
            </a:pPr>
            <a:r>
              <a:rPr lang="fr-BE" dirty="0" smtClean="0"/>
              <a:t>				 13 ans </a:t>
            </a:r>
            <a:r>
              <a:rPr lang="fr-BE" dirty="0" smtClean="0">
                <a:sym typeface="Wingdings" pitchFamily="2" charset="2"/>
              </a:rPr>
              <a:t> </a:t>
            </a:r>
            <a:r>
              <a:rPr lang="fr-BE" dirty="0" smtClean="0"/>
              <a:t>tr bipolaire </a:t>
            </a:r>
          </a:p>
          <a:p>
            <a:pPr marL="548640" indent="-411480" eaLnBrk="1" fontAlgn="auto" hangingPunct="1">
              <a:spcAft>
                <a:spcPts val="0"/>
              </a:spcAft>
              <a:buClr>
                <a:schemeClr val="tx1">
                  <a:shade val="95000"/>
                </a:schemeClr>
              </a:buClr>
              <a:buFont typeface="Wingdings 2"/>
              <a:buNone/>
              <a:defRPr/>
            </a:pPr>
            <a:r>
              <a:rPr lang="fr-BE" sz="2400" dirty="0" smtClean="0"/>
              <a:t>	</a:t>
            </a:r>
            <a:r>
              <a:rPr lang="fr-BE" sz="2000" dirty="0" smtClean="0"/>
              <a:t>(USA: 6 ans </a:t>
            </a:r>
            <a:r>
              <a:rPr lang="fr-BE" sz="2000" dirty="0" smtClean="0">
                <a:sym typeface="Wingdings" pitchFamily="2" charset="2"/>
              </a:rPr>
              <a:t> autisme ; </a:t>
            </a:r>
            <a:r>
              <a:rPr lang="fr-BE" sz="2000" dirty="0" smtClean="0"/>
              <a:t>10 ans </a:t>
            </a:r>
            <a:r>
              <a:rPr lang="fr-BE" sz="2000" dirty="0" smtClean="0">
                <a:sym typeface="Wingdings" pitchFamily="2" charset="2"/>
              </a:rPr>
              <a:t></a:t>
            </a:r>
            <a:r>
              <a:rPr lang="fr-BE" sz="2000" dirty="0" smtClean="0"/>
              <a:t> bipolarité/maniaque ;  13 ans </a:t>
            </a:r>
            <a:r>
              <a:rPr lang="fr-BE" sz="2000" dirty="0" smtClean="0">
                <a:sym typeface="Wingdings" pitchFamily="2" charset="2"/>
              </a:rPr>
              <a:t></a:t>
            </a:r>
            <a:r>
              <a:rPr lang="fr-BE" sz="2000" dirty="0" smtClean="0"/>
              <a:t> schizophrénie)</a:t>
            </a:r>
          </a:p>
          <a:p>
            <a:pPr marL="548640" indent="-411480" eaLnBrk="1" fontAlgn="auto" hangingPunct="1">
              <a:spcAft>
                <a:spcPts val="0"/>
              </a:spcAft>
              <a:buClr>
                <a:schemeClr val="tx1">
                  <a:shade val="95000"/>
                </a:schemeClr>
              </a:buClr>
              <a:buFont typeface="Wingdings 2"/>
              <a:buNone/>
              <a:defRPr/>
            </a:pPr>
            <a:r>
              <a:rPr lang="fr-BE" dirty="0" smtClean="0"/>
              <a:t>	</a:t>
            </a:r>
            <a:r>
              <a:rPr lang="fr-BE" u="sng" dirty="0" smtClean="0"/>
              <a:t>Quétiapine</a:t>
            </a:r>
            <a:r>
              <a:rPr lang="fr-BE" dirty="0" smtClean="0"/>
              <a:t> : pas en Belgique</a:t>
            </a:r>
            <a:endParaRPr lang="fr-BE"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fr-BE" sz="2000" dirty="0" smtClean="0"/>
              <a:t>	(USA: </a:t>
            </a:r>
            <a:r>
              <a:rPr lang="fr-BE" sz="2000" dirty="0" smtClean="0">
                <a:sym typeface="Wingdings" pitchFamily="2" charset="2"/>
              </a:rPr>
              <a:t> </a:t>
            </a:r>
            <a:r>
              <a:rPr lang="fr-BE" sz="2000" dirty="0" smtClean="0"/>
              <a:t>10 ans </a:t>
            </a:r>
            <a:r>
              <a:rPr lang="fr-BE" sz="2000" dirty="0" smtClean="0">
                <a:sym typeface="Wingdings" pitchFamily="2" charset="2"/>
              </a:rPr>
              <a:t></a:t>
            </a:r>
            <a:r>
              <a:rPr lang="fr-BE" sz="2000" dirty="0" smtClean="0"/>
              <a:t> bipolarité ;  13 ans </a:t>
            </a:r>
            <a:r>
              <a:rPr lang="fr-BE" sz="2000" dirty="0" smtClean="0">
                <a:sym typeface="Wingdings" pitchFamily="2" charset="2"/>
              </a:rPr>
              <a:t></a:t>
            </a:r>
            <a:r>
              <a:rPr lang="fr-BE" sz="2000" dirty="0" smtClean="0"/>
              <a:t> schizophrénie)</a:t>
            </a:r>
            <a:endParaRPr lang="fr-BE" sz="2000"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6215062"/>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None/>
              <a:defRPr/>
            </a:pPr>
            <a:r>
              <a:rPr lang="fr-BE" b="1" i="1" u="sng" dirty="0" smtClean="0">
                <a:effectLst>
                  <a:outerShdw blurRad="38100" dist="38100" dir="2700000" algn="tl">
                    <a:srgbClr val="000000">
                      <a:alpha val="43137"/>
                    </a:srgbClr>
                  </a:outerShdw>
                </a:effectLst>
              </a:rPr>
              <a:t>Quelques actions neurophysiologiques</a:t>
            </a:r>
          </a:p>
          <a:p>
            <a:pPr marL="548640" indent="-411480" eaLnBrk="1" fontAlgn="auto" hangingPunct="1">
              <a:spcAft>
                <a:spcPts val="0"/>
              </a:spcAft>
              <a:buClr>
                <a:schemeClr val="tx1">
                  <a:shade val="95000"/>
                </a:schemeClr>
              </a:buClr>
              <a:buFont typeface="Wingdings 2"/>
              <a:buNone/>
              <a:defRPr/>
            </a:pPr>
            <a:r>
              <a:rPr lang="fr-BE" b="1" i="1" dirty="0" smtClean="0">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a:buNone/>
              <a:defRPr/>
            </a:pPr>
            <a:r>
              <a:rPr lang="fr-BE" b="1" i="1" dirty="0" smtClean="0">
                <a:effectLst>
                  <a:outerShdw blurRad="38100" dist="38100" dir="2700000" algn="tl">
                    <a:srgbClr val="000000">
                      <a:alpha val="43137"/>
                    </a:srgbClr>
                  </a:outerShdw>
                </a:effectLst>
              </a:rPr>
              <a:t>Un antipsychotique atypique </a:t>
            </a:r>
            <a:r>
              <a:rPr lang="fr-BE" b="1" dirty="0" smtClean="0">
                <a:effectLst>
                  <a:outerShdw blurRad="38100" dist="38100" dir="2700000" algn="tl">
                    <a:srgbClr val="000000">
                      <a:alpha val="43137"/>
                    </a:srgbClr>
                  </a:outerShdw>
                </a:effectLst>
              </a:rPr>
              <a:t>:</a:t>
            </a:r>
            <a:endParaRPr lang="fr-BE"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r>
              <a:rPr lang="fr-BE" sz="900" dirty="0" smtClean="0"/>
              <a:t> </a:t>
            </a:r>
          </a:p>
          <a:p>
            <a:pPr marL="548640" indent="-411480" eaLnBrk="1" fontAlgn="auto" hangingPunct="1">
              <a:spcAft>
                <a:spcPts val="0"/>
              </a:spcAft>
              <a:buClr>
                <a:schemeClr val="tx1">
                  <a:shade val="95000"/>
                </a:schemeClr>
              </a:buClr>
              <a:buFont typeface="Wingdings 2"/>
              <a:buChar char=""/>
              <a:defRPr/>
            </a:pPr>
            <a:r>
              <a:rPr lang="fr-BE" dirty="0" smtClean="0"/>
              <a:t>Prévient/ralenti les dégradations de la </a:t>
            </a:r>
            <a:r>
              <a:rPr lang="fr-BE" dirty="0" err="1" smtClean="0"/>
              <a:t>trophicité</a:t>
            </a:r>
            <a:r>
              <a:rPr lang="fr-BE" dirty="0" smtClean="0"/>
              <a:t> neuronale (neuroplasticité)</a:t>
            </a:r>
          </a:p>
          <a:p>
            <a:pPr marL="548640" indent="-411480" eaLnBrk="1" fontAlgn="auto" hangingPunct="1">
              <a:spcAft>
                <a:spcPts val="0"/>
              </a:spcAft>
              <a:buClr>
                <a:schemeClr val="tx1">
                  <a:shade val="95000"/>
                </a:schemeClr>
              </a:buClr>
              <a:buFont typeface="Wingdings 2"/>
              <a:buChar char=""/>
              <a:defRPr/>
            </a:pPr>
            <a:r>
              <a:rPr lang="fr-BE" dirty="0" smtClean="0"/>
              <a:t>Réduit les symptômes négatifs</a:t>
            </a:r>
          </a:p>
          <a:p>
            <a:pPr marL="548640" indent="-411480" eaLnBrk="1" fontAlgn="auto" hangingPunct="1">
              <a:spcAft>
                <a:spcPts val="0"/>
              </a:spcAft>
              <a:buClr>
                <a:schemeClr val="tx1">
                  <a:shade val="95000"/>
                </a:schemeClr>
              </a:buClr>
              <a:buFont typeface="Wingdings 2"/>
              <a:buChar char=""/>
              <a:defRPr/>
            </a:pPr>
            <a:r>
              <a:rPr lang="fr-BE" dirty="0" smtClean="0"/>
              <a:t>Améliore des fonctions exécutives et cognitives</a:t>
            </a:r>
          </a:p>
          <a:p>
            <a:pPr marL="548640" indent="-411480" eaLnBrk="1" fontAlgn="auto" hangingPunct="1">
              <a:spcAft>
                <a:spcPts val="0"/>
              </a:spcAft>
              <a:buClr>
                <a:schemeClr val="tx1">
                  <a:shade val="95000"/>
                </a:schemeClr>
              </a:buClr>
              <a:buFont typeface="Wingdings 2"/>
              <a:buChar char=""/>
              <a:defRPr/>
            </a:pPr>
            <a:r>
              <a:rPr lang="fr-BE" dirty="0" smtClean="0"/>
              <a:t>Améliore la discrimination des stimuli (au niveau du thalamus) </a:t>
            </a:r>
          </a:p>
          <a:p>
            <a:pPr marL="548640" indent="-411480" eaLnBrk="1" fontAlgn="auto" hangingPunct="1">
              <a:spcAft>
                <a:spcPts val="0"/>
              </a:spcAft>
              <a:buClr>
                <a:schemeClr val="tx1">
                  <a:shade val="95000"/>
                </a:schemeClr>
              </a:buClr>
              <a:buFont typeface="Wingdings 2"/>
              <a:buChar char=""/>
              <a:defRPr/>
            </a:pPr>
            <a:r>
              <a:rPr lang="fr-BE" dirty="0" smtClean="0"/>
              <a:t>Améliore l’intégration /gestion des informations</a:t>
            </a:r>
          </a:p>
          <a:p>
            <a:pPr marL="548640" indent="-411480" eaLnBrk="1" fontAlgn="auto" hangingPunct="1">
              <a:spcAft>
                <a:spcPts val="0"/>
              </a:spcAft>
              <a:buClr>
                <a:schemeClr val="tx1">
                  <a:shade val="95000"/>
                </a:schemeClr>
              </a:buClr>
              <a:buFont typeface="Wingdings 2"/>
              <a:buChar char=""/>
              <a:defRPr/>
            </a:pPr>
            <a:r>
              <a:rPr lang="fr-BE" dirty="0" smtClean="0"/>
              <a:t>Améliore la synthèse des perceptions</a:t>
            </a:r>
          </a:p>
          <a:p>
            <a:pPr marL="548640" indent="-411480" eaLnBrk="1" fontAlgn="auto" hangingPunct="1">
              <a:spcAft>
                <a:spcPts val="0"/>
              </a:spcAft>
              <a:buClr>
                <a:schemeClr val="tx1">
                  <a:shade val="95000"/>
                </a:schemeClr>
              </a:buClr>
              <a:buFont typeface="Wingdings 2"/>
              <a:buChar char=""/>
              <a:defRPr/>
            </a:pPr>
            <a:r>
              <a:rPr lang="fr-BE" dirty="0" smtClean="0"/>
              <a:t>Réduit les symptômes positifs</a:t>
            </a:r>
          </a:p>
          <a:p>
            <a:pPr marL="548640" indent="-411480" eaLnBrk="1" fontAlgn="auto" hangingPunct="1">
              <a:spcAft>
                <a:spcPts val="0"/>
              </a:spcAft>
              <a:buClr>
                <a:schemeClr val="tx1">
                  <a:shade val="95000"/>
                </a:schemeClr>
              </a:buClr>
              <a:buFont typeface="Wingdings 2"/>
              <a:buChar char=""/>
              <a:defRPr/>
            </a:pPr>
            <a:r>
              <a:rPr lang="fr-BE" dirty="0" smtClean="0"/>
              <a:t>Réduit les troubles de l'agentivité</a:t>
            </a:r>
          </a:p>
          <a:p>
            <a:pPr marL="548640" indent="-411480" eaLnBrk="1" fontAlgn="auto" hangingPunct="1">
              <a:spcAft>
                <a:spcPts val="0"/>
              </a:spcAft>
              <a:buClr>
                <a:schemeClr val="tx1">
                  <a:shade val="95000"/>
                </a:schemeClr>
              </a:buClr>
              <a:buFont typeface="Wingdings 2"/>
              <a:buChar char=""/>
              <a:defRPr/>
            </a:pPr>
            <a:r>
              <a:rPr lang="fr-BE" dirty="0" smtClean="0"/>
              <a:t>Améliore la discrimination soi/non soi</a:t>
            </a:r>
          </a:p>
          <a:p>
            <a:pPr marL="548640" indent="-411480" eaLnBrk="1" fontAlgn="auto" hangingPunct="1">
              <a:spcAft>
                <a:spcPts val="0"/>
              </a:spcAft>
              <a:buClr>
                <a:schemeClr val="tx1">
                  <a:shade val="95000"/>
                </a:schemeClr>
              </a:buClr>
              <a:buFont typeface="Wingdings 2"/>
              <a:buChar char=""/>
              <a:defRPr/>
            </a:pPr>
            <a:r>
              <a:rPr lang="fr-BE" dirty="0" smtClean="0"/>
              <a:t>Améliore la perception des émotions (rispéridone)</a:t>
            </a:r>
          </a:p>
          <a:p>
            <a:pPr marL="548640" indent="-411480" eaLnBrk="1" fontAlgn="auto" hangingPunct="1">
              <a:spcAft>
                <a:spcPts val="0"/>
              </a:spcAft>
              <a:buClr>
                <a:schemeClr val="tx1">
                  <a:shade val="95000"/>
                </a:schemeClr>
              </a:buClr>
              <a:buFont typeface="Wingdings 2" pitchFamily="18" charset="2"/>
              <a:buNone/>
              <a:defRPr/>
            </a:pPr>
            <a:endParaRPr lang="fr-BE" dirty="0" smtClean="0"/>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313"/>
            <a:ext cx="8229600" cy="6643687"/>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None/>
              <a:defRPr/>
            </a:pPr>
            <a:r>
              <a:rPr lang="fr-BE" b="1" i="1" u="sng" dirty="0" smtClean="0">
                <a:effectLst>
                  <a:outerShdw blurRad="38100" dist="38100" dir="2700000" algn="tl">
                    <a:srgbClr val="000000">
                      <a:alpha val="43137"/>
                    </a:srgbClr>
                  </a:outerShdw>
                </a:effectLst>
              </a:rPr>
              <a:t>Quelques actions neurophysiologiques</a:t>
            </a:r>
          </a:p>
          <a:p>
            <a:pPr marL="548640" indent="-411480" eaLnBrk="1" fontAlgn="auto" hangingPunct="1">
              <a:spcAft>
                <a:spcPts val="0"/>
              </a:spcAft>
              <a:buClr>
                <a:schemeClr val="tx1">
                  <a:shade val="95000"/>
                </a:schemeClr>
              </a:buClr>
              <a:buFont typeface="Wingdings 2"/>
              <a:buNone/>
              <a:defRPr/>
            </a:pPr>
            <a:r>
              <a:rPr lang="fr-BE" b="1" i="1" dirty="0" smtClean="0">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a:buNone/>
              <a:defRPr/>
            </a:pPr>
            <a:r>
              <a:rPr lang="fr-BE" b="1" i="1" dirty="0" smtClean="0">
                <a:effectLst>
                  <a:outerShdw blurRad="38100" dist="38100" dir="2700000" algn="tl">
                    <a:srgbClr val="000000">
                      <a:alpha val="43137"/>
                    </a:srgbClr>
                  </a:outerShdw>
                </a:effectLst>
              </a:rPr>
              <a:t>Un antipsychotique atypique </a:t>
            </a:r>
            <a:r>
              <a:rPr lang="fr-BE" b="1" dirty="0" smtClean="0">
                <a:effectLst>
                  <a:outerShdw blurRad="38100" dist="38100" dir="2700000" algn="tl">
                    <a:srgbClr val="000000">
                      <a:alpha val="43137"/>
                    </a:srgbClr>
                  </a:outerShdw>
                </a:effectLst>
              </a:rPr>
              <a:t>:</a:t>
            </a:r>
            <a:endParaRPr lang="fr-BE"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r>
              <a:rPr lang="fr-BE" sz="900" dirty="0" smtClean="0"/>
              <a:t> </a:t>
            </a:r>
          </a:p>
          <a:p>
            <a:pPr marL="548640" indent="-411480" eaLnBrk="1" fontAlgn="auto" hangingPunct="1">
              <a:spcAft>
                <a:spcPts val="0"/>
              </a:spcAft>
              <a:buClr>
                <a:schemeClr val="tx1">
                  <a:shade val="95000"/>
                </a:schemeClr>
              </a:buClr>
              <a:buFont typeface="Wingdings 2"/>
              <a:buChar char=""/>
              <a:defRPr/>
            </a:pPr>
            <a:r>
              <a:rPr lang="fr-BE" dirty="0" smtClean="0"/>
              <a:t>Réduit la désorganisation</a:t>
            </a:r>
          </a:p>
          <a:p>
            <a:pPr marL="548640" indent="-411480" eaLnBrk="1" fontAlgn="auto" hangingPunct="1">
              <a:spcAft>
                <a:spcPts val="0"/>
              </a:spcAft>
              <a:buClr>
                <a:schemeClr val="tx1">
                  <a:shade val="95000"/>
                </a:schemeClr>
              </a:buClr>
              <a:buFont typeface="Wingdings 2"/>
              <a:buChar char=""/>
              <a:defRPr/>
            </a:pPr>
            <a:r>
              <a:rPr lang="fr-BE" dirty="0" smtClean="0"/>
              <a:t>Améliore l'interconnexion entre les noyaux sous corticaux</a:t>
            </a:r>
          </a:p>
          <a:p>
            <a:pPr marL="548640" indent="-411480" eaLnBrk="1" fontAlgn="auto" hangingPunct="1">
              <a:spcAft>
                <a:spcPts val="0"/>
              </a:spcAft>
              <a:buClr>
                <a:schemeClr val="tx1">
                  <a:shade val="95000"/>
                </a:schemeClr>
              </a:buClr>
              <a:buFont typeface="Wingdings 2"/>
              <a:buChar char=""/>
              <a:defRPr/>
            </a:pPr>
            <a:r>
              <a:rPr lang="fr-BE" dirty="0" smtClean="0"/>
              <a:t>Améliore l’intégration développementale dans certains retards du développement</a:t>
            </a:r>
          </a:p>
          <a:p>
            <a:pPr marL="548640" indent="-411480" eaLnBrk="1" fontAlgn="auto" hangingPunct="1">
              <a:spcAft>
                <a:spcPts val="0"/>
              </a:spcAft>
              <a:buClr>
                <a:schemeClr val="tx1">
                  <a:shade val="95000"/>
                </a:schemeClr>
              </a:buClr>
              <a:buFont typeface="Wingdings 2"/>
              <a:buChar char=""/>
              <a:defRPr/>
            </a:pPr>
            <a:r>
              <a:rPr lang="fr-BE" dirty="0" smtClean="0"/>
              <a:t>Peut réduire  des tics   (et parfois les accentuer)</a:t>
            </a:r>
          </a:p>
          <a:p>
            <a:pPr marL="548640" indent="-411480" eaLnBrk="1" fontAlgn="auto" hangingPunct="1">
              <a:spcAft>
                <a:spcPts val="0"/>
              </a:spcAft>
              <a:buClr>
                <a:schemeClr val="tx1">
                  <a:shade val="95000"/>
                </a:schemeClr>
              </a:buClr>
              <a:buFont typeface="Wingdings 2"/>
              <a:buChar char=""/>
              <a:defRPr/>
            </a:pPr>
            <a:r>
              <a:rPr lang="fr-BE" dirty="0" smtClean="0"/>
              <a:t>Peut réduire la symptomatologie du Gilles de la </a:t>
            </a:r>
            <a:r>
              <a:rPr lang="fr-BE" dirty="0" err="1" smtClean="0"/>
              <a:t>Tourette</a:t>
            </a:r>
            <a:r>
              <a:rPr lang="fr-BE" dirty="0" smtClean="0"/>
              <a:t> (en monothérapie)</a:t>
            </a:r>
          </a:p>
          <a:p>
            <a:pPr marL="548640" indent="-411480" eaLnBrk="1" fontAlgn="auto" hangingPunct="1">
              <a:spcAft>
                <a:spcPts val="0"/>
              </a:spcAft>
              <a:buClr>
                <a:schemeClr val="tx1">
                  <a:shade val="95000"/>
                </a:schemeClr>
              </a:buClr>
              <a:buFont typeface="Wingdings 2"/>
              <a:buChar char=""/>
              <a:defRPr/>
            </a:pPr>
            <a:r>
              <a:rPr lang="fr-BE" dirty="0" smtClean="0"/>
              <a:t>Réduit les TOC (en association avec les SSRI)</a:t>
            </a:r>
          </a:p>
          <a:p>
            <a:pPr marL="548640" indent="-411480" eaLnBrk="1" fontAlgn="auto" hangingPunct="1">
              <a:spcAft>
                <a:spcPts val="0"/>
              </a:spcAft>
              <a:buClr>
                <a:schemeClr val="tx1">
                  <a:shade val="95000"/>
                </a:schemeClr>
              </a:buClr>
              <a:buFont typeface="Wingdings 2"/>
              <a:buChar char=""/>
              <a:defRPr/>
            </a:pPr>
            <a:r>
              <a:rPr lang="fr-BE" dirty="0" smtClean="0"/>
              <a:t>Améliore les réactions comportementales liées au «Trouble de la Régulation du traitement des stimuli sensoriels» (mais la sensibilité sensorielle en tant que telle n’est pas régulée)</a:t>
            </a:r>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0"/>
            <a:ext cx="8229600" cy="6858000"/>
          </a:xfrm>
        </p:spPr>
        <p:txBody>
          <a:bodyPr>
            <a:normAutofit fontScale="32500" lnSpcReduction="20000"/>
          </a:bodyPr>
          <a:lstStyle/>
          <a:p>
            <a:pPr marL="548640" indent="-411480" eaLnBrk="1" fontAlgn="auto" hangingPunct="1">
              <a:spcAft>
                <a:spcPts val="0"/>
              </a:spcAft>
              <a:buClr>
                <a:schemeClr val="tx1">
                  <a:shade val="95000"/>
                </a:schemeClr>
              </a:buClr>
              <a:buFont typeface="Wingdings 2"/>
              <a:buNone/>
              <a:defRPr/>
            </a:pPr>
            <a:r>
              <a:rPr lang="fr-BE" sz="7400" b="1" i="1" u="sng" dirty="0" smtClean="0">
                <a:effectLst>
                  <a:outerShdw blurRad="38100" dist="38100" dir="2700000" algn="tl">
                    <a:srgbClr val="000000">
                      <a:alpha val="43137"/>
                    </a:srgbClr>
                  </a:outerShdw>
                </a:effectLst>
              </a:rPr>
              <a:t>Quelques actions neurophysiologiques</a:t>
            </a:r>
          </a:p>
          <a:p>
            <a:pPr marL="548640" indent="-411480" eaLnBrk="1" fontAlgn="auto" hangingPunct="1">
              <a:spcAft>
                <a:spcPts val="0"/>
              </a:spcAft>
              <a:buClr>
                <a:schemeClr val="tx1">
                  <a:shade val="95000"/>
                </a:schemeClr>
              </a:buClr>
              <a:buFont typeface="Wingdings 2"/>
              <a:buNone/>
              <a:defRPr/>
            </a:pPr>
            <a:endParaRPr lang="fr-BE" sz="6000" b="1" i="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r>
              <a:rPr lang="fr-BE" sz="7400" b="1" i="1" dirty="0" smtClean="0">
                <a:effectLst>
                  <a:outerShdw blurRad="38100" dist="38100" dir="2700000" algn="tl">
                    <a:srgbClr val="000000">
                      <a:alpha val="43137"/>
                    </a:srgbClr>
                  </a:outerShdw>
                </a:effectLst>
              </a:rPr>
              <a:t>Un antipsychotique atypique </a:t>
            </a:r>
            <a:r>
              <a:rPr lang="fr-BE" sz="7400" b="1" dirty="0" smtClean="0">
                <a:effectLst>
                  <a:outerShdw blurRad="38100" dist="38100" dir="2700000" algn="tl">
                    <a:srgbClr val="000000">
                      <a:alpha val="43137"/>
                    </a:srgbClr>
                  </a:outerShdw>
                </a:effectLst>
              </a:rPr>
              <a:t>:</a:t>
            </a:r>
            <a:endParaRPr lang="fr-BE" sz="7400"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endParaRPr lang="fr-BE" sz="2500" dirty="0" smtClean="0"/>
          </a:p>
          <a:p>
            <a:pPr marL="548640" indent="-411480" eaLnBrk="1" fontAlgn="auto" hangingPunct="1">
              <a:lnSpc>
                <a:spcPct val="170000"/>
              </a:lnSpc>
              <a:spcAft>
                <a:spcPts val="0"/>
              </a:spcAft>
              <a:buClr>
                <a:schemeClr val="tx1">
                  <a:shade val="95000"/>
                </a:schemeClr>
              </a:buClr>
              <a:buFont typeface="Wingdings 2"/>
              <a:buChar char=""/>
              <a:defRPr/>
            </a:pPr>
            <a:r>
              <a:rPr lang="fr-BE" sz="7400" dirty="0" smtClean="0"/>
              <a:t>Régulateur de l'énergie (</a:t>
            </a:r>
            <a:r>
              <a:rPr lang="fr-BE" sz="7400" dirty="0" err="1" smtClean="0"/>
              <a:t>thymorégulateur</a:t>
            </a:r>
            <a:r>
              <a:rPr lang="fr-BE" sz="7400" dirty="0" smtClean="0"/>
              <a:t>)</a:t>
            </a:r>
          </a:p>
          <a:p>
            <a:pPr marL="548640" indent="-411480" eaLnBrk="1" fontAlgn="auto" hangingPunct="1">
              <a:lnSpc>
                <a:spcPct val="120000"/>
              </a:lnSpc>
              <a:spcAft>
                <a:spcPts val="0"/>
              </a:spcAft>
              <a:buClr>
                <a:schemeClr val="tx1">
                  <a:shade val="95000"/>
                </a:schemeClr>
              </a:buClr>
              <a:buFont typeface="Wingdings 2"/>
              <a:buChar char=""/>
              <a:defRPr/>
            </a:pPr>
            <a:r>
              <a:rPr lang="fr-BE" sz="7400" dirty="0" smtClean="0"/>
              <a:t>Régulateur des réductions du sommeil (liées à un haut niveau énergétique maniaque)</a:t>
            </a:r>
          </a:p>
          <a:p>
            <a:pPr marL="548640" indent="-411480" eaLnBrk="1" fontAlgn="auto" hangingPunct="1">
              <a:lnSpc>
                <a:spcPct val="120000"/>
              </a:lnSpc>
              <a:spcAft>
                <a:spcPts val="0"/>
              </a:spcAft>
              <a:buClr>
                <a:schemeClr val="tx1">
                  <a:shade val="95000"/>
                </a:schemeClr>
              </a:buClr>
              <a:buFont typeface="Wingdings 2"/>
              <a:buChar char=""/>
              <a:defRPr/>
            </a:pPr>
            <a:r>
              <a:rPr lang="fr-BE" sz="7400" dirty="0" smtClean="0"/>
              <a:t>Réduit les attitudes de collage et d’accaparement (liées à «un besoin de présence» pour contrer «une incapacité d’être seul avec soi-même au calme»)</a:t>
            </a:r>
          </a:p>
          <a:p>
            <a:pPr marL="548640" indent="-411480" eaLnBrk="1" fontAlgn="auto" hangingPunct="1">
              <a:lnSpc>
                <a:spcPct val="170000"/>
              </a:lnSpc>
              <a:spcAft>
                <a:spcPts val="0"/>
              </a:spcAft>
              <a:buClr>
                <a:schemeClr val="tx1">
                  <a:shade val="95000"/>
                </a:schemeClr>
              </a:buClr>
              <a:buFont typeface="Wingdings 2"/>
              <a:buChar char=""/>
              <a:defRPr/>
            </a:pPr>
            <a:r>
              <a:rPr lang="fr-BE" sz="7400" dirty="0" smtClean="0"/>
              <a:t>Réduit la labilité émotionnelle</a:t>
            </a:r>
          </a:p>
          <a:p>
            <a:pPr marL="548640" indent="-411480" eaLnBrk="1" fontAlgn="auto" hangingPunct="1">
              <a:lnSpc>
                <a:spcPct val="170000"/>
              </a:lnSpc>
              <a:spcAft>
                <a:spcPts val="0"/>
              </a:spcAft>
              <a:buClr>
                <a:schemeClr val="tx1">
                  <a:shade val="95000"/>
                </a:schemeClr>
              </a:buClr>
              <a:buFont typeface="Wingdings 2"/>
              <a:buChar char=""/>
              <a:defRPr/>
            </a:pPr>
            <a:r>
              <a:rPr lang="fr-BE" sz="7400" dirty="0" smtClean="0"/>
              <a:t>Réduit la fluence verbale</a:t>
            </a:r>
          </a:p>
          <a:p>
            <a:pPr marL="548640" indent="-411480" eaLnBrk="1" fontAlgn="auto" hangingPunct="1">
              <a:lnSpc>
                <a:spcPct val="120000"/>
              </a:lnSpc>
              <a:spcAft>
                <a:spcPts val="0"/>
              </a:spcAft>
              <a:buClr>
                <a:schemeClr val="tx1">
                  <a:shade val="95000"/>
                </a:schemeClr>
              </a:buClr>
              <a:buFont typeface="Wingdings 2"/>
              <a:buChar char=""/>
              <a:defRPr/>
            </a:pPr>
            <a:r>
              <a:rPr lang="fr-BE" sz="7400" dirty="0" smtClean="0"/>
              <a:t>Réduit une « image négative de soi » liée à une dérégulation« du miroir interne déformant de l'image de soi » (particulièrement en bas âge: &lt;8ans)</a:t>
            </a:r>
          </a:p>
          <a:p>
            <a:pPr marL="548640" indent="-411480" eaLnBrk="1" fontAlgn="auto" hangingPunct="1">
              <a:lnSpc>
                <a:spcPct val="170000"/>
              </a:lnSpc>
              <a:spcAft>
                <a:spcPts val="0"/>
              </a:spcAft>
              <a:buClr>
                <a:schemeClr val="tx1">
                  <a:shade val="95000"/>
                </a:schemeClr>
              </a:buClr>
              <a:buFont typeface="Wingdings 2"/>
              <a:buChar char=""/>
              <a:defRPr/>
            </a:pPr>
            <a:r>
              <a:rPr lang="fr-BE" sz="7400" dirty="0" smtClean="0"/>
              <a:t>Réduit l’irritabilité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63" y="142875"/>
            <a:ext cx="8229600" cy="6500813"/>
          </a:xfrm>
        </p:spPr>
        <p:txBody>
          <a:bodyPr>
            <a:normAutofit fontScale="85000" lnSpcReduction="10000"/>
          </a:bodyPr>
          <a:lstStyle/>
          <a:p>
            <a:pPr marL="548640" indent="-411480" eaLnBrk="1" fontAlgn="auto" hangingPunct="1">
              <a:spcAft>
                <a:spcPts val="0"/>
              </a:spcAft>
              <a:buClr>
                <a:schemeClr val="tx1">
                  <a:shade val="95000"/>
                </a:schemeClr>
              </a:buClr>
              <a:buFont typeface="Wingdings 2"/>
              <a:buNone/>
              <a:defRPr/>
            </a:pPr>
            <a:r>
              <a:rPr lang="fr-BE" b="1" i="1" u="sng" dirty="0" smtClean="0">
                <a:effectLst>
                  <a:outerShdw blurRad="38100" dist="38100" dir="2700000" algn="tl">
                    <a:srgbClr val="000000">
                      <a:alpha val="43137"/>
                    </a:srgbClr>
                  </a:outerShdw>
                </a:effectLst>
              </a:rPr>
              <a:t>Indications pédopsychiatriques des antipsychotiques atypiques (selon notre expérience clinique)</a:t>
            </a:r>
          </a:p>
          <a:p>
            <a:pPr marL="548640" indent="-411480" eaLnBrk="1" fontAlgn="auto" hangingPunct="1">
              <a:spcAft>
                <a:spcPts val="0"/>
              </a:spcAft>
              <a:buClr>
                <a:schemeClr val="tx1">
                  <a:shade val="95000"/>
                </a:schemeClr>
              </a:buClr>
              <a:buFont typeface="Wingdings 2"/>
              <a:buNone/>
              <a:defRPr/>
            </a:pPr>
            <a:endParaRPr lang="fr-BE" b="1" i="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«Syndrome de psychose atténuée» chez l’enfant</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Enfants paranoïdes (symptômes positifs)</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Enfants paranoïaques (trouble délirant)</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Psychose à symptômes négatifs</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Psychose désorganisée</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Tempérament maniaque bipolaire simple de l’enfant</a:t>
            </a:r>
          </a:p>
          <a:p>
            <a:pPr marL="548640" indent="-411480" eaLnBrk="1" fontAlgn="auto" hangingPunct="1">
              <a:spcAft>
                <a:spcPts val="0"/>
              </a:spcAft>
              <a:buClr>
                <a:schemeClr val="tx1">
                  <a:shade val="95000"/>
                </a:schemeClr>
              </a:buClr>
              <a:buFont typeface="Wingdings 2"/>
              <a:buChar char=""/>
              <a:defRPr/>
            </a:pPr>
            <a:r>
              <a:rPr lang="en-US" dirty="0" smtClean="0">
                <a:effectLst>
                  <a:outerShdw blurRad="38100" dist="38100" dir="2700000" algn="tl">
                    <a:srgbClr val="000000">
                      <a:alpha val="43137"/>
                    </a:srgbClr>
                  </a:outerShdw>
                </a:effectLst>
              </a:rPr>
              <a:t>Severe mood </a:t>
            </a:r>
            <a:r>
              <a:rPr lang="en-US" dirty="0" err="1" smtClean="0">
                <a:effectLst>
                  <a:outerShdw blurRad="38100" dist="38100" dir="2700000" algn="tl">
                    <a:srgbClr val="000000">
                      <a:alpha val="43137"/>
                    </a:srgbClr>
                  </a:outerShdw>
                </a:effectLst>
              </a:rPr>
              <a:t>dysregulation</a:t>
            </a:r>
            <a:endParaRPr lang="en-US"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État maniaque à composante mixte</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Troubles bipolaires</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Dépression dans l’enfance    (</a:t>
            </a:r>
            <a:r>
              <a:rPr lang="fr-BE" sz="2400" dirty="0" smtClean="0">
                <a:effectLst>
                  <a:outerShdw blurRad="38100" dist="38100" dir="2700000" algn="tl">
                    <a:srgbClr val="000000">
                      <a:alpha val="43137"/>
                    </a:srgbClr>
                  </a:outerShdw>
                </a:effectLst>
              </a:rPr>
              <a:t>NB</a:t>
            </a:r>
            <a:r>
              <a:rPr lang="fr-BE" dirty="0" smtClean="0">
                <a:effectLst>
                  <a:outerShdw blurRad="38100" dist="38100" dir="2700000" algn="tl">
                    <a:srgbClr val="000000">
                      <a:alpha val="43137"/>
                    </a:srgbClr>
                  </a:outerShdw>
                </a:effectLst>
              </a:rPr>
              <a:t>: pas l’Abilify)</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Troubles schizo-affectifs</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Troubles de la Régulation du traitement des stimuli sensoriels (de la petite enfance)</a:t>
            </a:r>
          </a:p>
          <a:p>
            <a:pPr marL="548640" indent="-411480" eaLnBrk="1" fontAlgn="auto" hangingPunct="1">
              <a:spcAft>
                <a:spcPts val="0"/>
              </a:spcAft>
              <a:buClr>
                <a:schemeClr val="tx1">
                  <a:shade val="95000"/>
                </a:schemeClr>
              </a:buClr>
              <a:buFont typeface="Wingdings 2" pitchFamily="18" charset="2"/>
              <a:buNone/>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63" y="142875"/>
            <a:ext cx="8643937" cy="6500813"/>
          </a:xfrm>
        </p:spPr>
        <p:txBody>
          <a:bodyPr>
            <a:normAutofit/>
          </a:bodyPr>
          <a:lstStyle/>
          <a:p>
            <a:pPr marL="548640" indent="-411480" eaLnBrk="1" fontAlgn="auto" hangingPunct="1">
              <a:spcAft>
                <a:spcPts val="0"/>
              </a:spcAft>
              <a:buClr>
                <a:schemeClr val="tx1">
                  <a:shade val="95000"/>
                </a:schemeClr>
              </a:buClr>
              <a:buFont typeface="Wingdings 2"/>
              <a:buNone/>
              <a:defRPr/>
            </a:pPr>
            <a:r>
              <a:rPr lang="fr-BE" sz="2400" b="1" i="1" u="sng" dirty="0" smtClean="0">
                <a:effectLst>
                  <a:outerShdw blurRad="38100" dist="38100" dir="2700000" algn="tl">
                    <a:srgbClr val="000000">
                      <a:alpha val="43137"/>
                    </a:srgbClr>
                  </a:outerShdw>
                </a:effectLst>
              </a:rPr>
              <a:t>Indications pédopsychiatriques des antipsychotiques atypiques (selon notre expérience clinique)</a:t>
            </a:r>
          </a:p>
          <a:p>
            <a:pPr marL="548640" indent="-411480" eaLnBrk="1" fontAlgn="auto" hangingPunct="1">
              <a:spcAft>
                <a:spcPts val="0"/>
              </a:spcAft>
              <a:buClr>
                <a:schemeClr val="tx1">
                  <a:shade val="95000"/>
                </a:schemeClr>
              </a:buClr>
              <a:buFont typeface="Wingdings 2"/>
              <a:buNone/>
              <a:defRPr/>
            </a:pPr>
            <a:endParaRPr lang="fr-BE" b="1" i="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r>
              <a:rPr lang="fr-BE" sz="2400" dirty="0" smtClean="0">
                <a:effectLst>
                  <a:outerShdw blurRad="38100" dist="38100" dir="2700000" algn="tl">
                    <a:srgbClr val="000000">
                      <a:alpha val="43137"/>
                    </a:srgbClr>
                  </a:outerShdw>
                </a:effectLst>
              </a:rPr>
              <a:t>Autisme (Troubles Envahissants du Développement)</a:t>
            </a:r>
          </a:p>
          <a:p>
            <a:pPr marL="548640" indent="-411480" eaLnBrk="1" fontAlgn="auto" hangingPunct="1">
              <a:spcAft>
                <a:spcPts val="0"/>
              </a:spcAft>
              <a:buClr>
                <a:schemeClr val="tx1">
                  <a:shade val="95000"/>
                </a:schemeClr>
              </a:buClr>
              <a:buFont typeface="Wingdings 2"/>
              <a:buChar char=""/>
              <a:defRPr/>
            </a:pPr>
            <a:r>
              <a:rPr lang="fr-BE" sz="2400" dirty="0" smtClean="0">
                <a:effectLst>
                  <a:outerShdw blurRad="38100" dist="38100" dir="2700000" algn="tl">
                    <a:srgbClr val="000000">
                      <a:alpha val="43137"/>
                    </a:srgbClr>
                  </a:outerShdw>
                </a:effectLst>
              </a:rPr>
              <a:t>Retard de développement lié à des troubles de la régulation</a:t>
            </a:r>
          </a:p>
          <a:p>
            <a:pPr marL="548640" indent="-411480" eaLnBrk="1" fontAlgn="auto" hangingPunct="1">
              <a:spcAft>
                <a:spcPts val="0"/>
              </a:spcAft>
              <a:buClr>
                <a:schemeClr val="tx1">
                  <a:shade val="95000"/>
                </a:schemeClr>
              </a:buClr>
              <a:buFont typeface="Wingdings 2"/>
              <a:buChar char=""/>
              <a:defRPr/>
            </a:pPr>
            <a:r>
              <a:rPr lang="fr-BE" sz="2400" dirty="0" smtClean="0">
                <a:effectLst>
                  <a:outerShdw blurRad="38100" dist="38100" dir="2700000" algn="tl">
                    <a:srgbClr val="000000">
                      <a:alpha val="43137"/>
                    </a:srgbClr>
                  </a:outerShdw>
                </a:effectLst>
              </a:rPr>
              <a:t>« Mal-être en situation d’être seul » (collage, accaparement)</a:t>
            </a:r>
          </a:p>
          <a:p>
            <a:pPr marL="548640" indent="-411480" eaLnBrk="1" fontAlgn="auto" hangingPunct="1">
              <a:spcAft>
                <a:spcPts val="0"/>
              </a:spcAft>
              <a:buClr>
                <a:schemeClr val="tx1">
                  <a:shade val="95000"/>
                </a:schemeClr>
              </a:buClr>
              <a:buFont typeface="Wingdings 2"/>
              <a:buChar char=""/>
              <a:defRPr/>
            </a:pPr>
            <a:r>
              <a:rPr lang="fr-BE" sz="2400" dirty="0" smtClean="0">
                <a:effectLst>
                  <a:outerShdw blurRad="38100" dist="38100" dir="2700000" algn="tl">
                    <a:srgbClr val="000000">
                      <a:alpha val="43137"/>
                    </a:srgbClr>
                  </a:outerShdw>
                </a:effectLst>
              </a:rPr>
              <a:t>Anxiété de séparation</a:t>
            </a:r>
          </a:p>
          <a:p>
            <a:pPr marL="548640" indent="-411480" eaLnBrk="1" fontAlgn="auto" hangingPunct="1">
              <a:spcAft>
                <a:spcPts val="0"/>
              </a:spcAft>
              <a:buClr>
                <a:schemeClr val="tx1">
                  <a:shade val="95000"/>
                </a:schemeClr>
              </a:buClr>
              <a:buFont typeface="Wingdings 2"/>
              <a:buChar char=""/>
              <a:defRPr/>
            </a:pPr>
            <a:r>
              <a:rPr lang="fr-BE" sz="2400" dirty="0" smtClean="0">
                <a:effectLst>
                  <a:outerShdw blurRad="38100" dist="38100" dir="2700000" algn="tl">
                    <a:srgbClr val="000000">
                      <a:alpha val="43137"/>
                    </a:srgbClr>
                  </a:outerShdw>
                </a:effectLst>
              </a:rPr>
              <a:t>Troubles obsessionnels compulsifs (avec SSRI)</a:t>
            </a:r>
          </a:p>
          <a:p>
            <a:pPr marL="548640" indent="-411480" eaLnBrk="1" fontAlgn="auto" hangingPunct="1">
              <a:spcAft>
                <a:spcPts val="0"/>
              </a:spcAft>
              <a:buClr>
                <a:schemeClr val="tx1">
                  <a:shade val="95000"/>
                </a:schemeClr>
              </a:buClr>
              <a:buFont typeface="Wingdings 2"/>
              <a:buChar char=""/>
              <a:defRPr/>
            </a:pPr>
            <a:r>
              <a:rPr lang="fr-BE" sz="2400" dirty="0" smtClean="0">
                <a:effectLst>
                  <a:outerShdw blurRad="38100" dist="38100" dir="2700000" algn="tl">
                    <a:srgbClr val="000000">
                      <a:alpha val="43137"/>
                    </a:srgbClr>
                  </a:outerShdw>
                </a:effectLst>
              </a:rPr>
              <a:t>Tics</a:t>
            </a:r>
          </a:p>
          <a:p>
            <a:pPr marL="548640" indent="-411480" eaLnBrk="1" fontAlgn="auto" hangingPunct="1">
              <a:spcAft>
                <a:spcPts val="0"/>
              </a:spcAft>
              <a:buClr>
                <a:schemeClr val="tx1">
                  <a:shade val="95000"/>
                </a:schemeClr>
              </a:buClr>
              <a:buFont typeface="Wingdings 2"/>
              <a:buChar char=""/>
              <a:defRPr/>
            </a:pPr>
            <a:r>
              <a:rPr lang="fr-BE" sz="2400" dirty="0" smtClean="0">
                <a:effectLst>
                  <a:outerShdw blurRad="38100" dist="38100" dir="2700000" algn="tl">
                    <a:srgbClr val="000000">
                      <a:alpha val="43137"/>
                    </a:srgbClr>
                  </a:outerShdw>
                </a:effectLst>
              </a:rPr>
              <a:t>Syndrome de Gilles de la </a:t>
            </a:r>
            <a:r>
              <a:rPr lang="fr-BE" sz="2400" dirty="0" err="1" smtClean="0">
                <a:effectLst>
                  <a:outerShdw blurRad="38100" dist="38100" dir="2700000" algn="tl">
                    <a:srgbClr val="000000">
                      <a:alpha val="43137"/>
                    </a:srgbClr>
                  </a:outerShdw>
                </a:effectLst>
              </a:rPr>
              <a:t>Tourette</a:t>
            </a:r>
            <a:endParaRPr lang="fr-BE" sz="2400"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r>
              <a:rPr lang="fr-BE" sz="2400" dirty="0" err="1" smtClean="0">
                <a:effectLst>
                  <a:outerShdw blurRad="38100" dist="38100" dir="2700000" algn="tl">
                    <a:srgbClr val="000000">
                      <a:alpha val="43137"/>
                    </a:srgbClr>
                  </a:outerShdw>
                </a:effectLst>
              </a:rPr>
              <a:t>Trichotillomanie</a:t>
            </a:r>
            <a:r>
              <a:rPr lang="fr-BE" sz="2400" dirty="0" smtClean="0">
                <a:effectLst>
                  <a:outerShdw blurRad="38100" dist="38100" dir="2700000" algn="tl">
                    <a:srgbClr val="000000">
                      <a:alpha val="43137"/>
                    </a:srgbClr>
                  </a:outerShdw>
                </a:effectLst>
              </a:rPr>
              <a:t> (avec SSRI)</a:t>
            </a:r>
          </a:p>
          <a:p>
            <a:pPr marL="548640" indent="-411480" eaLnBrk="1" fontAlgn="auto" hangingPunct="1">
              <a:spcAft>
                <a:spcPts val="0"/>
              </a:spcAft>
              <a:buClr>
                <a:schemeClr val="tx1">
                  <a:shade val="95000"/>
                </a:schemeClr>
              </a:buClr>
              <a:buFont typeface="Wingdings 2"/>
              <a:buChar char=""/>
              <a:defRPr/>
            </a:pPr>
            <a:r>
              <a:rPr lang="fr-BE" sz="2400" dirty="0" smtClean="0">
                <a:effectLst>
                  <a:outerShdw blurRad="38100" dist="38100" dir="2700000" algn="tl">
                    <a:srgbClr val="000000">
                      <a:alpha val="43137"/>
                    </a:srgbClr>
                  </a:outerShdw>
                </a:effectLst>
              </a:rPr>
              <a:t>Trouble de la personnalité borderline</a:t>
            </a:r>
          </a:p>
          <a:p>
            <a:pPr marL="548640" indent="-411480" eaLnBrk="1" fontAlgn="auto" hangingPunct="1">
              <a:spcAft>
                <a:spcPts val="0"/>
              </a:spcAft>
              <a:buClr>
                <a:schemeClr val="tx1">
                  <a:shade val="95000"/>
                </a:schemeClr>
              </a:buClr>
              <a:buFont typeface="Wingdings 2" pitchFamily="18" charset="2"/>
              <a:buNone/>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0"/>
            <a:ext cx="9144000" cy="1000132"/>
          </a:xfrm>
        </p:spPr>
        <p:txBody>
          <a:bodyPr>
            <a:noAutofit/>
          </a:bodyPr>
          <a:lstStyle/>
          <a:p>
            <a:pPr eaLnBrk="1" fontAlgn="auto" hangingPunct="1">
              <a:spcAft>
                <a:spcPts val="0"/>
              </a:spcAft>
              <a:defRPr/>
            </a:pPr>
            <a:r>
              <a:rPr lang="fr-BE" sz="2000" dirty="0" smtClean="0"/>
              <a:t>la prescription des Psychotropes  </a:t>
            </a:r>
            <a:br>
              <a:rPr lang="fr-BE" sz="2000" dirty="0" smtClean="0"/>
            </a:br>
            <a:r>
              <a:rPr lang="fr-BE" sz="2000" dirty="0" smtClean="0"/>
              <a:t>en pédopsychiatrie </a:t>
            </a:r>
            <a:br>
              <a:rPr lang="fr-BE" sz="2000" dirty="0" smtClean="0"/>
            </a:br>
            <a:r>
              <a:rPr lang="fr-BE" sz="2000" dirty="0" smtClean="0"/>
              <a:t>dans l’enfance</a:t>
            </a:r>
            <a:endParaRPr lang="fr-FR" sz="2000" dirty="0"/>
          </a:p>
        </p:txBody>
      </p:sp>
      <p:sp>
        <p:nvSpPr>
          <p:cNvPr id="4099" name="Sous-titre 2"/>
          <p:cNvSpPr>
            <a:spLocks noGrp="1"/>
          </p:cNvSpPr>
          <p:nvPr>
            <p:ph type="subTitle" idx="1"/>
          </p:nvPr>
        </p:nvSpPr>
        <p:spPr>
          <a:xfrm>
            <a:off x="642938" y="1214438"/>
            <a:ext cx="7786687" cy="5143500"/>
          </a:xfrm>
        </p:spPr>
        <p:txBody>
          <a:bodyPr/>
          <a:lstStyle/>
          <a:p>
            <a:pPr algn="l" eaLnBrk="1" hangingPunct="1"/>
            <a:r>
              <a:rPr lang="fr-BE" b="1" smtClean="0"/>
              <a:t>Avertissement</a:t>
            </a:r>
          </a:p>
          <a:p>
            <a:pPr algn="l" eaLnBrk="1" hangingPunct="1"/>
            <a:r>
              <a:rPr lang="fr-BE" sz="800" smtClean="0"/>
              <a:t> </a:t>
            </a:r>
          </a:p>
          <a:p>
            <a:pPr algn="l" eaLnBrk="1" hangingPunct="1"/>
            <a:r>
              <a:rPr lang="fr-BE" smtClean="0"/>
              <a:t>La présentation qui suit est adressée spécifiquement </a:t>
            </a:r>
            <a:r>
              <a:rPr lang="fr-BE" u="sng" smtClean="0"/>
              <a:t>à des pédopsychiatres</a:t>
            </a:r>
            <a:r>
              <a:rPr lang="fr-BE" smtClean="0"/>
              <a:t>,</a:t>
            </a:r>
          </a:p>
          <a:p>
            <a:pPr algn="l" eaLnBrk="1" hangingPunct="1"/>
            <a:r>
              <a:rPr lang="fr-BE" smtClean="0"/>
              <a:t>provient d’une longue </a:t>
            </a:r>
            <a:r>
              <a:rPr lang="fr-BE" u="sng" smtClean="0"/>
              <a:t>expérience personnelle</a:t>
            </a:r>
            <a:r>
              <a:rPr lang="fr-BE" smtClean="0"/>
              <a:t>,</a:t>
            </a:r>
          </a:p>
          <a:p>
            <a:pPr algn="l" eaLnBrk="1" hangingPunct="1"/>
            <a:r>
              <a:rPr lang="fr-BE" smtClean="0"/>
              <a:t>et présuppose une </a:t>
            </a:r>
            <a:r>
              <a:rPr lang="fr-BE" u="sng" smtClean="0"/>
              <a:t>éthique de la relation humaine et de la prescription</a:t>
            </a:r>
            <a:r>
              <a:rPr lang="fr-BE" smtClean="0"/>
              <a:t>, </a:t>
            </a:r>
          </a:p>
          <a:p>
            <a:pPr algn="l" eaLnBrk="1" hangingPunct="1"/>
            <a:r>
              <a:rPr lang="fr-BE" smtClean="0"/>
              <a:t>et une très bonne capacité à </a:t>
            </a:r>
            <a:r>
              <a:rPr lang="fr-BE" u="sng" smtClean="0"/>
              <a:t>la reconnaissance des signes cliniques</a:t>
            </a:r>
            <a:r>
              <a:rPr lang="fr-BE" smtClean="0"/>
              <a:t> permettant de poser des </a:t>
            </a:r>
            <a:r>
              <a:rPr lang="fr-BE" u="sng" smtClean="0"/>
              <a:t>diagnostics pédopsychiatriques précis</a:t>
            </a:r>
            <a:r>
              <a:rPr lang="fr-BE" smtClean="0"/>
              <a:t> en repérant </a:t>
            </a:r>
            <a:r>
              <a:rPr lang="fr-BE" u="sng" smtClean="0"/>
              <a:t>l’ensemble des comorbidités présentes </a:t>
            </a:r>
            <a:r>
              <a:rPr lang="fr-BE" smtClean="0"/>
              <a:t>chez un enfant donné.</a:t>
            </a:r>
          </a:p>
          <a:p>
            <a:pPr algn="l" eaLnBrk="1" hangingPunct="1"/>
            <a:endParaRPr lang="fr-BE" smtClean="0"/>
          </a:p>
          <a:p>
            <a:pPr algn="l" eaLnBrk="1" hangingPunct="1"/>
            <a:endParaRPr lang="fr-BE" smtClean="0"/>
          </a:p>
          <a:p>
            <a:pPr algn="r" eaLnBrk="1" hangingPunct="1"/>
            <a:r>
              <a:rPr lang="fr-BE" smtClean="0"/>
              <a:t>Jean-Marc  Scholl, ULg</a:t>
            </a:r>
          </a:p>
          <a:p>
            <a:pPr algn="r" eaLnBrk="1" hangingPunct="1"/>
            <a:r>
              <a:rPr lang="fr-BE" smtClean="0"/>
              <a:t>Jean-Marc.Scholl@chu.ulg.ac.be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63" y="142875"/>
            <a:ext cx="8229600" cy="6500813"/>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None/>
              <a:defRPr/>
            </a:pPr>
            <a:r>
              <a:rPr lang="fr-BE" b="1" i="1" u="sng" dirty="0" smtClean="0">
                <a:effectLst>
                  <a:outerShdw blurRad="38100" dist="38100" dir="2700000" algn="tl">
                    <a:srgbClr val="000000">
                      <a:alpha val="43137"/>
                    </a:srgbClr>
                  </a:outerShdw>
                </a:effectLst>
              </a:rPr>
              <a:t>INEFFICACITÉ des antipsychotiques atypiques sur certains symptômes  (selon notre expérience clinique)</a:t>
            </a:r>
          </a:p>
          <a:p>
            <a:pPr marL="548640" indent="-411480" eaLnBrk="1" fontAlgn="auto" hangingPunct="1">
              <a:spcAft>
                <a:spcPts val="0"/>
              </a:spcAft>
              <a:buClr>
                <a:schemeClr val="tx1">
                  <a:shade val="95000"/>
                </a:schemeClr>
              </a:buClr>
              <a:buFont typeface="Wingdings 2"/>
              <a:buNone/>
              <a:defRPr/>
            </a:pPr>
            <a:endParaRPr lang="fr-BE" b="1" i="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r>
              <a:rPr lang="fr-BE" b="1" i="1" u="sng" dirty="0" smtClean="0">
                <a:effectLst>
                  <a:outerShdw blurRad="38100" dist="38100" dir="2700000" algn="tl">
                    <a:srgbClr val="000000">
                      <a:alpha val="43137"/>
                    </a:srgbClr>
                  </a:outerShdw>
                </a:effectLst>
              </a:rPr>
              <a:t>Inefficace dans</a:t>
            </a:r>
            <a:r>
              <a:rPr lang="fr-BE" b="1" i="1" dirty="0" smtClean="0">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Déficit de capacité en Théorie de l’Esprit</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Absence de sentiment de culpabilité (psychopathie)</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Perte majeure par symptômes négatifs</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Troubles </a:t>
            </a:r>
            <a:r>
              <a:rPr lang="fr-BE" dirty="0" err="1" smtClean="0">
                <a:effectLst>
                  <a:outerShdw blurRad="38100" dist="38100" dir="2700000" algn="tl">
                    <a:srgbClr val="000000">
                      <a:alpha val="43137"/>
                    </a:srgbClr>
                  </a:outerShdw>
                </a:effectLst>
              </a:rPr>
              <a:t>désintégratifs</a:t>
            </a: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Syndrome d’Asperger (en tant que tel)</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Anomalies de structuration de connectivité</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Antécédents d’anoxie cérébrale (noyade, état de mal épileptique prolongé…)</a:t>
            </a:r>
          </a:p>
          <a:p>
            <a:pPr marL="548640" indent="-411480" eaLnBrk="1" fontAlgn="auto" hangingPunct="1">
              <a:spcAft>
                <a:spcPts val="0"/>
              </a:spcAft>
              <a:buClr>
                <a:schemeClr val="tx1">
                  <a:shade val="95000"/>
                </a:schemeClr>
              </a:buClr>
              <a:buFont typeface="Wingdings 2"/>
              <a:buChar char=""/>
              <a:defRPr/>
            </a:pPr>
            <a:r>
              <a:rPr lang="fr-BE" dirty="0" smtClean="0">
                <a:effectLst>
                  <a:outerShdw blurRad="38100" dist="38100" dir="2700000" algn="tl">
                    <a:srgbClr val="000000">
                      <a:alpha val="43137"/>
                    </a:srgbClr>
                  </a:outerShdw>
                </a:effectLst>
              </a:rPr>
              <a:t>Antécédents de diabète gravement déstabilisé dans l’enfance (hypoglycémies graves répétées)</a:t>
            </a:r>
          </a:p>
          <a:p>
            <a:pPr marL="548640" indent="-411480" eaLnBrk="1" fontAlgn="auto" hangingPunct="1">
              <a:spcAft>
                <a:spcPts val="0"/>
              </a:spcAft>
              <a:buClr>
                <a:schemeClr val="tx1">
                  <a:shade val="95000"/>
                </a:schemeClr>
              </a:buClr>
              <a:buFont typeface="Wingdings 2" pitchFamily="18" charset="2"/>
              <a:buNone/>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pitchFamily="18" charset="2"/>
              <a:buNone/>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BE"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715375" cy="6500813"/>
          </a:xfrm>
        </p:spPr>
        <p:txBody>
          <a:bodyPr>
            <a:noAutofit/>
          </a:bodyPr>
          <a:lstStyle/>
          <a:p>
            <a:pPr marL="548640" indent="-411480" eaLnBrk="1" fontAlgn="auto" hangingPunct="1">
              <a:spcAft>
                <a:spcPts val="0"/>
              </a:spcAft>
              <a:buClr>
                <a:schemeClr val="tx1">
                  <a:shade val="95000"/>
                </a:schemeClr>
              </a:buClr>
              <a:buFont typeface="Wingdings 2" pitchFamily="18" charset="2"/>
              <a:buNone/>
              <a:defRPr/>
            </a:pPr>
            <a:endParaRPr lang="fr-BE" sz="2000"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endParaRPr lang="fr-BE" sz="2000" dirty="0" smtClean="0"/>
          </a:p>
          <a:p>
            <a:pPr marL="548640" indent="-411480" eaLnBrk="1" fontAlgn="auto" hangingPunct="1">
              <a:spcAft>
                <a:spcPts val="0"/>
              </a:spcAft>
              <a:buClr>
                <a:schemeClr val="tx1">
                  <a:shade val="95000"/>
                </a:schemeClr>
              </a:buClr>
              <a:buFont typeface="Wingdings 2"/>
              <a:buNone/>
              <a:defRPr/>
            </a:pPr>
            <a:r>
              <a:rPr lang="fr-BE" sz="2000" b="1" u="sng" dirty="0" smtClean="0">
                <a:effectLst>
                  <a:outerShdw blurRad="38100" dist="38100" dir="2700000" algn="tl">
                    <a:srgbClr val="000000">
                      <a:alpha val="43137"/>
                    </a:srgbClr>
                  </a:outerShdw>
                </a:effectLst>
              </a:rPr>
              <a:t>Chez les enfants </a:t>
            </a:r>
            <a:r>
              <a:rPr lang="fr-BE" sz="2000" b="1"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endParaRPr lang="fr-BE" sz="2000" dirty="0" smtClean="0"/>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t>Rispéridone</a:t>
            </a:r>
            <a:r>
              <a:rPr lang="fr-BE" sz="2000" dirty="0" smtClean="0"/>
              <a:t> : </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fr-BE" sz="2000" dirty="0" smtClean="0"/>
              <a:t>		Risperdal 	– flacon de 30 ml 	0,1 ml = 0,1 </a:t>
            </a:r>
            <a:r>
              <a:rPr lang="fr-BE" sz="2000" dirty="0" err="1" smtClean="0"/>
              <a:t>mgr</a:t>
            </a:r>
            <a:endParaRPr lang="fr-BE" sz="2000" dirty="0" smtClean="0"/>
          </a:p>
          <a:p>
            <a:pPr marL="548640" indent="-411480" eaLnBrk="1" fontAlgn="auto" hangingPunct="1">
              <a:spcAft>
                <a:spcPts val="0"/>
              </a:spcAft>
              <a:buClr>
                <a:schemeClr val="tx1">
                  <a:shade val="95000"/>
                </a:schemeClr>
              </a:buClr>
              <a:buFont typeface="Wingdings 2" pitchFamily="18" charset="2"/>
              <a:buNone/>
              <a:defRPr/>
            </a:pPr>
            <a:endParaRPr lang="fr-BE" sz="400" dirty="0" smtClean="0"/>
          </a:p>
          <a:p>
            <a:pPr marL="548640" indent="-411480" eaLnBrk="1" fontAlgn="auto" hangingPunct="1">
              <a:spcAft>
                <a:spcPts val="0"/>
              </a:spcAft>
              <a:buClr>
                <a:schemeClr val="tx1">
                  <a:shade val="95000"/>
                </a:schemeClr>
              </a:buClr>
              <a:buFont typeface="Wingdings 2" pitchFamily="18" charset="2"/>
              <a:buNone/>
              <a:defRPr/>
            </a:pPr>
            <a:r>
              <a:rPr lang="fr-BE" sz="2000" dirty="0" smtClean="0"/>
              <a:t>			     	– flacon de 100 ml	0,1 ml = 0,1 </a:t>
            </a:r>
            <a:r>
              <a:rPr lang="fr-BE" sz="2000" dirty="0" err="1" smtClean="0"/>
              <a:t>mgr</a:t>
            </a:r>
            <a:endParaRPr lang="fr-BE" sz="2000" dirty="0" smtClean="0"/>
          </a:p>
          <a:p>
            <a:pPr marL="548640" indent="-411480" eaLnBrk="1" fontAlgn="auto" hangingPunct="1">
              <a:spcAft>
                <a:spcPts val="0"/>
              </a:spcAft>
              <a:buClr>
                <a:schemeClr val="tx1">
                  <a:shade val="95000"/>
                </a:schemeClr>
              </a:buClr>
              <a:buFont typeface="Wingdings 2" pitchFamily="18" charset="2"/>
              <a:buNone/>
              <a:defRPr/>
            </a:pPr>
            <a:r>
              <a:rPr lang="fr-BE" sz="2000" dirty="0" smtClean="0"/>
              <a:t>				– </a:t>
            </a:r>
            <a:r>
              <a:rPr lang="fr-BE" sz="2000" dirty="0" err="1" smtClean="0"/>
              <a:t>cps</a:t>
            </a:r>
            <a:r>
              <a:rPr lang="fr-BE" sz="2000" dirty="0" smtClean="0"/>
              <a:t>  de 1  ,  2  ,   3 … mg</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a:t>
            </a:r>
            <a:r>
              <a:rPr lang="fr-BE" sz="2000" dirty="0" smtClean="0">
                <a:sym typeface="Wingdings" pitchFamily="2" charset="2"/>
              </a:rPr>
              <a:t> sécables   [20, 60, 100 </a:t>
            </a:r>
            <a:r>
              <a:rPr lang="fr-BE" sz="2000" dirty="0" err="1" smtClean="0">
                <a:sym typeface="Wingdings" pitchFamily="2" charset="2"/>
              </a:rPr>
              <a:t>cps</a:t>
            </a:r>
            <a:r>
              <a:rPr lang="fr-BE" sz="2000" dirty="0" smtClean="0">
                <a:sym typeface="Wingdings" pitchFamily="2" charset="2"/>
              </a:rPr>
              <a:t>]</a:t>
            </a:r>
            <a:endParaRPr lang="fr-BE" sz="2000" dirty="0" smtClean="0"/>
          </a:p>
          <a:p>
            <a:pPr marL="548640" indent="-411480" eaLnBrk="1" fontAlgn="auto" hangingPunct="1">
              <a:spcAft>
                <a:spcPts val="0"/>
              </a:spcAft>
              <a:buClr>
                <a:schemeClr val="tx1">
                  <a:shade val="95000"/>
                </a:schemeClr>
              </a:buClr>
              <a:buFont typeface="Wingdings 2" pitchFamily="18" charset="2"/>
              <a:buNone/>
              <a:defRPr/>
            </a:pPr>
            <a:r>
              <a:rPr lang="fr-BE" sz="2000" dirty="0" smtClean="0"/>
              <a:t>					</a:t>
            </a:r>
            <a:r>
              <a:rPr lang="fr-BE" sz="2000" dirty="0" smtClean="0">
                <a:sym typeface="Wingdings" pitchFamily="2" charset="2"/>
              </a:rPr>
              <a:t> </a:t>
            </a:r>
            <a:r>
              <a:rPr lang="fr-BE" sz="2000" dirty="0" err="1" smtClean="0">
                <a:sym typeface="Wingdings" pitchFamily="2" charset="2"/>
              </a:rPr>
              <a:t>orodispersibles</a:t>
            </a:r>
            <a:r>
              <a:rPr lang="fr-BE" sz="2000" dirty="0" smtClean="0">
                <a:sym typeface="Wingdings" pitchFamily="2" charset="2"/>
              </a:rPr>
              <a:t>  = </a:t>
            </a:r>
            <a:r>
              <a:rPr lang="fr-BE" sz="2000" dirty="0" err="1" smtClean="0">
                <a:sym typeface="Wingdings" pitchFamily="2" charset="2"/>
              </a:rPr>
              <a:t>Instasolv</a:t>
            </a:r>
            <a:r>
              <a:rPr lang="fr-BE" sz="2000" dirty="0" smtClean="0">
                <a:sym typeface="Wingdings" pitchFamily="2" charset="2"/>
              </a:rPr>
              <a:t>   [28 </a:t>
            </a:r>
            <a:r>
              <a:rPr lang="fr-BE" sz="2000" dirty="0" err="1" smtClean="0">
                <a:sym typeface="Wingdings" pitchFamily="2" charset="2"/>
              </a:rPr>
              <a:t>cps</a:t>
            </a:r>
            <a:r>
              <a:rPr lang="fr-BE" sz="2000" dirty="0" smtClean="0">
                <a:sym typeface="Wingdings" pitchFamily="2" charset="2"/>
              </a:rPr>
              <a:t>]</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(si difficultés pour avaler un </a:t>
            </a:r>
            <a:r>
              <a:rPr lang="fr-BE" sz="2000" dirty="0" err="1" smtClean="0">
                <a:sym typeface="Wingdings" pitchFamily="2" charset="2"/>
              </a:rPr>
              <a:t>cp</a:t>
            </a:r>
            <a:r>
              <a:rPr lang="fr-BE" sz="2000" dirty="0" smtClean="0">
                <a:sym typeface="Wingdings" pitchFamily="2" charset="2"/>
              </a:rPr>
              <a:t>)</a:t>
            </a:r>
            <a:endParaRPr lang="fr-BE" sz="2000" dirty="0" smtClean="0"/>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715375" cy="6500813"/>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endParaRPr lang="fr-BE" sz="2000" dirty="0" smtClean="0"/>
          </a:p>
          <a:p>
            <a:pPr marL="548640" indent="-411480" eaLnBrk="1" fontAlgn="auto" hangingPunct="1">
              <a:spcAft>
                <a:spcPts val="0"/>
              </a:spcAft>
              <a:buClr>
                <a:schemeClr val="tx1">
                  <a:shade val="95000"/>
                </a:schemeClr>
              </a:buClr>
              <a:buFont typeface="Wingdings 2"/>
              <a:buNone/>
              <a:defRPr/>
            </a:pPr>
            <a:r>
              <a:rPr lang="fr-BE" sz="2000" b="1" u="sng" dirty="0" smtClean="0">
                <a:effectLst>
                  <a:outerShdw blurRad="38100" dist="38100" dir="2700000" algn="tl">
                    <a:srgbClr val="000000">
                      <a:alpha val="43137"/>
                    </a:srgbClr>
                  </a:outerShdw>
                </a:effectLst>
              </a:rPr>
              <a:t>Chez les enfants </a:t>
            </a:r>
            <a:r>
              <a:rPr lang="fr-BE" sz="2000" b="1"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endParaRPr lang="fr-BE" sz="2000" dirty="0" smtClean="0"/>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t>Rispéridone</a:t>
            </a:r>
            <a:r>
              <a:rPr lang="fr-BE" sz="2000" dirty="0" smtClean="0"/>
              <a:t> : 0,02 à 0,03 mg/kilo  =  </a:t>
            </a:r>
            <a:r>
              <a:rPr lang="fr-BE" sz="2000" b="1" u="sng" dirty="0" smtClean="0">
                <a:effectLst>
                  <a:outerShdw blurRad="38100" dist="38100" dir="2700000" algn="tl">
                    <a:srgbClr val="000000">
                      <a:alpha val="43137"/>
                    </a:srgbClr>
                  </a:outerShdw>
                </a:effectLst>
              </a:rPr>
              <a:t>0,1 à 0,15 mg / 5 kilos</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a:t>
            </a:r>
            <a:r>
              <a:rPr lang="fr-BE" sz="2000" dirty="0" smtClean="0"/>
              <a:t>  </a:t>
            </a:r>
            <a:r>
              <a:rPr lang="fr-BE" sz="2000" b="1" dirty="0" smtClean="0">
                <a:effectLst>
                  <a:outerShdw blurRad="38100" dist="38100" dir="2700000" algn="tl">
                    <a:srgbClr val="000000">
                      <a:alpha val="43137"/>
                    </a:srgbClr>
                  </a:outerShdw>
                </a:effectLst>
              </a:rPr>
              <a:t>0,1 mg / 5 kilos  =  0,1 ml / 5 kilos</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(20 kg = 0,4 ml/soir ; 25 kg = 0,5 ml/soir ; 30 kg = 0,6 ml/soir ; 35 kg = 0,7 ml/soir ; 40 kg = 0,8 ml/soir)</a:t>
            </a:r>
          </a:p>
          <a:p>
            <a:pPr marL="548640" indent="-411480" eaLnBrk="1" fontAlgn="auto" hangingPunct="1">
              <a:spcAft>
                <a:spcPts val="0"/>
              </a:spcAft>
              <a:buClr>
                <a:schemeClr val="tx1">
                  <a:shade val="95000"/>
                </a:schemeClr>
              </a:buClr>
              <a:buFont typeface="Wingdings 2" pitchFamily="18" charset="2"/>
              <a:buNone/>
              <a:defRPr/>
            </a:pPr>
            <a:r>
              <a:rPr lang="fr-BE" sz="2000" b="1" u="sng" dirty="0" smtClean="0"/>
              <a:t>Pour une première prescription</a:t>
            </a:r>
            <a:r>
              <a:rPr lang="fr-BE" sz="2000" b="1" dirty="0" smtClean="0"/>
              <a:t> </a:t>
            </a:r>
            <a:r>
              <a:rPr lang="fr-BE" sz="2000" dirty="0" smtClean="0"/>
              <a:t>: </a:t>
            </a:r>
          </a:p>
          <a:p>
            <a:pPr marL="868680" lvl="1" indent="-283464" eaLnBrk="1" fontAlgn="auto" hangingPunct="1">
              <a:spcAft>
                <a:spcPts val="0"/>
              </a:spcAft>
              <a:buFont typeface="Wingdings 2"/>
              <a:buNone/>
              <a:defRPr/>
            </a:pPr>
            <a:r>
              <a:rPr lang="fr-BE" sz="2000" dirty="0" smtClean="0"/>
              <a:t>	1) </a:t>
            </a:r>
            <a:r>
              <a:rPr lang="fr-BE" sz="2000" dirty="0" err="1" smtClean="0"/>
              <a:t>titration</a:t>
            </a:r>
            <a:r>
              <a:rPr lang="fr-BE" sz="2000" dirty="0" smtClean="0"/>
              <a:t> progressive  (en 2 à 4 semaines) jusqu’à </a:t>
            </a:r>
            <a:r>
              <a:rPr lang="fr-BE" sz="2000" b="1" dirty="0" smtClean="0">
                <a:effectLst>
                  <a:outerShdw blurRad="38100" dist="38100" dir="2700000" algn="tl">
                    <a:srgbClr val="000000">
                      <a:alpha val="43137"/>
                    </a:srgbClr>
                  </a:outerShdw>
                </a:effectLst>
              </a:rPr>
              <a:t>0,1 ml / 5 kilos</a:t>
            </a:r>
          </a:p>
          <a:p>
            <a:pPr marL="868680" lvl="1" indent="-283464" eaLnBrk="1" fontAlgn="auto" hangingPunct="1">
              <a:spcAft>
                <a:spcPts val="0"/>
              </a:spcAft>
              <a:buFont typeface="Wingdings 2"/>
              <a:buNone/>
              <a:defRPr/>
            </a:pPr>
            <a:r>
              <a:rPr lang="fr-BE" sz="2000" dirty="0" smtClean="0"/>
              <a:t>( ex.: 20 kg :  0,2 ml/soir sept jours, puis, 3 ml/soir sept jours, puis, 0,4 ml/soir)</a:t>
            </a:r>
          </a:p>
          <a:p>
            <a:pPr marL="868680" lvl="1" indent="-283464" eaLnBrk="1" fontAlgn="auto" hangingPunct="1">
              <a:spcAft>
                <a:spcPts val="0"/>
              </a:spcAft>
              <a:buFont typeface="Wingdings 2"/>
              <a:buNone/>
              <a:defRPr/>
            </a:pPr>
            <a:r>
              <a:rPr lang="fr-BE" sz="2000" dirty="0" smtClean="0"/>
              <a:t>	2) ensuite un rendez-vous d’évaluation,</a:t>
            </a:r>
          </a:p>
          <a:p>
            <a:pPr marL="868680" lvl="1" indent="-283464" eaLnBrk="1" fontAlgn="auto" hangingPunct="1">
              <a:spcAft>
                <a:spcPts val="0"/>
              </a:spcAft>
              <a:buFont typeface="Wingdings 2"/>
              <a:buNone/>
              <a:defRPr/>
            </a:pPr>
            <a:r>
              <a:rPr lang="fr-BE" sz="2000" dirty="0" smtClean="0"/>
              <a:t>	3) et si résultat insuffisant : </a:t>
            </a:r>
            <a:r>
              <a:rPr lang="fr-BE" sz="2000" dirty="0" err="1" smtClean="0"/>
              <a:t>titration</a:t>
            </a:r>
            <a:r>
              <a:rPr lang="fr-BE" sz="2000" dirty="0" smtClean="0"/>
              <a:t> progressive </a:t>
            </a:r>
            <a:r>
              <a:rPr lang="fr-BE" sz="2000" dirty="0" smtClean="0">
                <a:sym typeface="Wingdings" pitchFamily="2" charset="2"/>
              </a:rPr>
              <a:t> </a:t>
            </a:r>
            <a:r>
              <a:rPr lang="fr-BE" sz="2000" b="1" dirty="0" smtClean="0">
                <a:effectLst>
                  <a:outerShdw blurRad="38100" dist="38100" dir="2700000" algn="tl">
                    <a:srgbClr val="000000">
                      <a:alpha val="43137"/>
                    </a:srgbClr>
                  </a:outerShdw>
                </a:effectLst>
              </a:rPr>
              <a:t>0,15 ml / 5 kilos</a:t>
            </a:r>
          </a:p>
          <a:p>
            <a:pPr marL="868680" lvl="1" indent="-283464" eaLnBrk="1" fontAlgn="auto" hangingPunct="1">
              <a:spcAft>
                <a:spcPts val="0"/>
              </a:spcAft>
              <a:buFont typeface="Wingdings 2"/>
              <a:buNone/>
              <a:defRPr/>
            </a:pPr>
            <a:r>
              <a:rPr lang="fr-BE" sz="2000" dirty="0" smtClean="0">
                <a:effectLst>
                  <a:outerShdw blurRad="38100" dist="38100" dir="2700000" algn="tl">
                    <a:srgbClr val="000000">
                      <a:alpha val="43137"/>
                    </a:srgbClr>
                  </a:outerShdw>
                </a:effectLst>
              </a:rPr>
              <a:t>		    c’est-à-dire une augmentation de 50 % (ex.:  0,4 ml </a:t>
            </a:r>
            <a:r>
              <a:rPr lang="fr-BE" sz="2000" dirty="0" smtClean="0">
                <a:effectLst>
                  <a:outerShdw blurRad="38100" dist="38100" dir="2700000" algn="tl">
                    <a:srgbClr val="000000">
                      <a:alpha val="43137"/>
                    </a:srgbClr>
                  </a:outerShdw>
                </a:effectLst>
                <a:sym typeface="Wingdings" pitchFamily="2" charset="2"/>
              </a:rPr>
              <a:t> 0,6 ml/soir)</a:t>
            </a:r>
            <a:endParaRPr lang="fr-BE" sz="2000" dirty="0" smtClean="0">
              <a:effectLst>
                <a:outerShdw blurRad="38100" dist="38100" dir="2700000" algn="tl">
                  <a:srgbClr val="000000">
                    <a:alpha val="43137"/>
                  </a:srgbClr>
                </a:outerShdw>
              </a:effectLst>
            </a:endParaRPr>
          </a:p>
          <a:p>
            <a:pPr marL="868680" lvl="1" indent="-283464" eaLnBrk="1" fontAlgn="auto" hangingPunct="1">
              <a:spcAft>
                <a:spcPts val="0"/>
              </a:spcAft>
              <a:buFont typeface="Wingdings 2"/>
              <a:buNone/>
              <a:defRPr/>
            </a:pPr>
            <a:r>
              <a:rPr lang="fr-BE" sz="2000" dirty="0" smtClean="0">
                <a:effectLst>
                  <a:outerShdw blurRad="38100" dist="38100" dir="2700000" algn="tl">
                    <a:srgbClr val="000000">
                      <a:alpha val="43137"/>
                    </a:srgbClr>
                  </a:outerShdw>
                </a:effectLst>
              </a:rPr>
              <a:t>(ex.: 20 kg : 0,4 ml/soir </a:t>
            </a:r>
            <a:r>
              <a:rPr lang="fr-BE" sz="2000" dirty="0" smtClean="0">
                <a:effectLst>
                  <a:outerShdw blurRad="38100" dist="38100" dir="2700000" algn="tl">
                    <a:srgbClr val="000000">
                      <a:alpha val="43137"/>
                    </a:srgbClr>
                  </a:outerShdw>
                </a:effectLst>
                <a:sym typeface="Wingdings" pitchFamily="2" charset="2"/>
              </a:rPr>
              <a:t> 0,5 ml/soir sept jours, puis, 0,6 ml/soir)</a:t>
            </a:r>
          </a:p>
          <a:p>
            <a:pPr marL="868680" lvl="1" indent="-283464" eaLnBrk="1" fontAlgn="auto" hangingPunct="1">
              <a:spcAft>
                <a:spcPts val="0"/>
              </a:spcAft>
              <a:buFont typeface="Wingdings 2"/>
              <a:buNone/>
              <a:defRPr/>
            </a:pPr>
            <a:endParaRPr lang="fr-BE" sz="2000" dirty="0" smtClean="0">
              <a:effectLst>
                <a:outerShdw blurRad="38100" dist="38100" dir="2700000" algn="tl">
                  <a:srgbClr val="000000">
                    <a:alpha val="43137"/>
                  </a:srgbClr>
                </a:outerShdw>
              </a:effectLst>
              <a:sym typeface="Wingdings" pitchFamily="2" charset="2"/>
            </a:endParaRPr>
          </a:p>
          <a:p>
            <a:pPr marL="868680" lvl="1" indent="-283464" eaLnBrk="1" fontAlgn="auto" hangingPunct="1">
              <a:spcAft>
                <a:spcPts val="0"/>
              </a:spcAft>
              <a:buFont typeface="Wingdings 2"/>
              <a:buNone/>
              <a:defRPr/>
            </a:pPr>
            <a:r>
              <a:rPr lang="fr-BE" sz="2000" dirty="0" smtClean="0">
                <a:effectLst>
                  <a:outerShdw blurRad="38100" dist="38100" dir="2700000" algn="tl">
                    <a:srgbClr val="000000">
                      <a:alpha val="43137"/>
                    </a:srgbClr>
                  </a:outerShdw>
                </a:effectLst>
                <a:sym typeface="Wingdings" pitchFamily="2" charset="2"/>
              </a:rPr>
              <a:t>N.B. les tempéraments maniaques nécessitent souvent </a:t>
            </a:r>
            <a:r>
              <a:rPr lang="fr-BE" sz="2000" b="1" dirty="0" smtClean="0">
                <a:effectLst>
                  <a:outerShdw blurRad="38100" dist="38100" dir="2700000" algn="tl">
                    <a:srgbClr val="000000">
                      <a:alpha val="43137"/>
                    </a:srgbClr>
                  </a:outerShdw>
                </a:effectLst>
              </a:rPr>
              <a:t>0,15 ml / 5 kilos</a:t>
            </a:r>
            <a:endParaRPr lang="fr-BE" sz="2000" dirty="0" smtClean="0"/>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929687" cy="6858000"/>
          </a:xfrm>
        </p:spPr>
        <p:txBody>
          <a:bodyPr>
            <a:noAutofit/>
          </a:bodyPr>
          <a:lstStyle/>
          <a:p>
            <a:pPr marL="548640" indent="-411480" eaLnBrk="1" fontAlgn="auto" hangingPunct="1">
              <a:spcAft>
                <a:spcPts val="0"/>
              </a:spcAft>
              <a:buClr>
                <a:schemeClr val="tx1">
                  <a:shade val="95000"/>
                </a:schemeClr>
              </a:buClr>
              <a:buFont typeface="Wingdings 2" pitchFamily="18" charset="2"/>
              <a:buNone/>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r>
              <a:rPr lang="fr-BE" sz="800" u="sng" dirty="0" smtClean="0">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a:buNone/>
              <a:defRPr/>
            </a:pPr>
            <a:r>
              <a:rPr lang="fr-BE" sz="2000" u="sng" dirty="0" smtClean="0">
                <a:effectLst>
                  <a:outerShdw blurRad="38100" dist="38100" dir="2700000" algn="tl">
                    <a:srgbClr val="000000">
                      <a:alpha val="43137"/>
                    </a:srgbClr>
                  </a:outerShdw>
                </a:effectLst>
              </a:rPr>
              <a:t>Chez les enfants </a:t>
            </a:r>
            <a:r>
              <a:rPr lang="fr-BE" sz="2000"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r>
              <a:rPr lang="fr-BE"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t>Rispéridone</a:t>
            </a:r>
            <a:r>
              <a:rPr lang="fr-BE" sz="2000" dirty="0" smtClean="0"/>
              <a:t> : </a:t>
            </a:r>
          </a:p>
          <a:p>
            <a:pPr marL="548640" indent="-411480" eaLnBrk="1" fontAlgn="auto" hangingPunct="1">
              <a:spcAft>
                <a:spcPts val="0"/>
              </a:spcAft>
              <a:buClr>
                <a:schemeClr val="tx1">
                  <a:shade val="95000"/>
                </a:schemeClr>
              </a:buClr>
              <a:buFont typeface="Wingdings 2" pitchFamily="18" charset="2"/>
              <a:buNone/>
              <a:defRPr/>
            </a:pPr>
            <a:r>
              <a:rPr lang="fr-BE" sz="800" dirty="0" smtClean="0">
                <a:sym typeface="Wingdings" pitchFamily="2" charset="2"/>
              </a:rPr>
              <a:t> </a:t>
            </a:r>
            <a:r>
              <a:rPr lang="fr-BE" sz="2000" dirty="0" smtClean="0"/>
              <a:t>	– </a:t>
            </a:r>
            <a:r>
              <a:rPr lang="fr-BE" sz="2000" b="1" u="sng" dirty="0" smtClean="0"/>
              <a:t>toujours par </a:t>
            </a:r>
            <a:r>
              <a:rPr lang="fr-BE" sz="2000" b="1" u="sng" dirty="0" err="1" smtClean="0"/>
              <a:t>titration</a:t>
            </a:r>
            <a:r>
              <a:rPr lang="fr-BE" sz="2000" b="1" u="sng" dirty="0" smtClean="0"/>
              <a:t> progressive</a:t>
            </a:r>
            <a:r>
              <a:rPr lang="fr-BE" sz="2000" b="1" dirty="0" smtClean="0"/>
              <a:t> </a:t>
            </a:r>
            <a:r>
              <a:rPr lang="fr-BE" sz="2000" dirty="0" smtClean="0"/>
              <a:t>(2 à 4 semaines ou plus),</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mais suffisamment rapide pour comparer un avant et un après !</a:t>
            </a:r>
          </a:p>
          <a:p>
            <a:pPr marL="548640" indent="-411480" eaLnBrk="1" fontAlgn="auto" hangingPunct="1">
              <a:spcAft>
                <a:spcPts val="0"/>
              </a:spcAft>
              <a:buClr>
                <a:schemeClr val="tx1">
                  <a:shade val="95000"/>
                </a:schemeClr>
              </a:buClr>
              <a:buFont typeface="Wingdings 2" pitchFamily="18" charset="2"/>
              <a:buNone/>
              <a:defRPr/>
            </a:pPr>
            <a:r>
              <a:rPr lang="fr-BE" sz="800" dirty="0" smtClean="0"/>
              <a:t> </a:t>
            </a:r>
            <a:r>
              <a:rPr lang="fr-BE" sz="2000" dirty="0" smtClean="0"/>
              <a:t>		</a:t>
            </a:r>
            <a:r>
              <a:rPr lang="fr-BE" sz="2000" dirty="0" smtClean="0">
                <a:sym typeface="Wingdings" pitchFamily="2" charset="2"/>
              </a:rPr>
              <a:t> permet d’éviter des effets secondaires</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permet de déterminer le seuil </a:t>
            </a:r>
            <a:r>
              <a:rPr lang="fr-BE" sz="2000" dirty="0" err="1" smtClean="0">
                <a:sym typeface="Wingdings" pitchFamily="2" charset="2"/>
              </a:rPr>
              <a:t>posologique</a:t>
            </a:r>
            <a:r>
              <a:rPr lang="fr-BE" sz="2000" dirty="0" smtClean="0">
                <a:sym typeface="Wingdings" pitchFamily="2" charset="2"/>
              </a:rPr>
              <a:t> d’apparition des effets 		positifs</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permet de déterminer le seuil </a:t>
            </a:r>
            <a:r>
              <a:rPr lang="fr-BE" sz="2000" dirty="0" err="1" smtClean="0">
                <a:sym typeface="Wingdings" pitchFamily="2" charset="2"/>
              </a:rPr>
              <a:t>posologique</a:t>
            </a:r>
            <a:r>
              <a:rPr lang="fr-BE" sz="2000" dirty="0" smtClean="0">
                <a:sym typeface="Wingdings" pitchFamily="2" charset="2"/>
              </a:rPr>
              <a:t> d’apparition des effets 		secondaires</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donne aux parents et à l’enfant d’expérimenter les effets positifs 		avant d’éventuels effets négatifs</a:t>
            </a:r>
          </a:p>
          <a:p>
            <a:pPr marL="548640" indent="-411480" eaLnBrk="1" fontAlgn="auto" hangingPunct="1">
              <a:spcAft>
                <a:spcPts val="0"/>
              </a:spcAft>
              <a:buClr>
                <a:schemeClr val="tx1">
                  <a:shade val="95000"/>
                </a:schemeClr>
              </a:buClr>
              <a:buFont typeface="Wingdings 2" pitchFamily="18" charset="2"/>
              <a:buNone/>
              <a:defRPr/>
            </a:pPr>
            <a:r>
              <a:rPr lang="fr-BE" sz="8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 </a:t>
            </a:r>
            <a:r>
              <a:rPr lang="fr-BE" sz="2000" b="1" u="sng" dirty="0" smtClean="0"/>
              <a:t>préférer de faibles posologies</a:t>
            </a:r>
            <a:r>
              <a:rPr lang="fr-BE" sz="2000" dirty="0" smtClean="0"/>
              <a:t>,</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mais il faut toujours atteindre </a:t>
            </a:r>
            <a:r>
              <a:rPr lang="fr-BE" sz="2000" dirty="0" smtClean="0">
                <a:sym typeface="Wingdings" pitchFamily="2" charset="2"/>
              </a:rPr>
              <a:t>un minimum de</a:t>
            </a:r>
            <a:r>
              <a:rPr lang="fr-BE" sz="2000" b="1" dirty="0" smtClean="0">
                <a:effectLst>
                  <a:outerShdw blurRad="38100" dist="38100" dir="2700000" algn="tl">
                    <a:srgbClr val="000000">
                      <a:alpha val="43137"/>
                    </a:srgbClr>
                  </a:outerShdw>
                </a:effectLst>
              </a:rPr>
              <a:t>  0,1 mg / 5 kilos</a:t>
            </a:r>
            <a:r>
              <a:rPr lang="fr-BE" sz="2000" b="1" dirty="0" smtClean="0">
                <a:effectLst>
                  <a:outerShdw blurRad="38100" dist="38100" dir="2700000" algn="tl">
                    <a:srgbClr val="000000">
                      <a:alpha val="43137"/>
                    </a:srgbClr>
                  </a:outerShdw>
                </a:effectLst>
                <a:sym typeface="Wingdings" pitchFamily="2" charset="2"/>
              </a:rPr>
              <a:t> !</a:t>
            </a:r>
            <a:endParaRPr lang="fr-BE" sz="2000" dirty="0" smtClean="0"/>
          </a:p>
          <a:p>
            <a:pPr marL="548640" indent="-411480" eaLnBrk="1" fontAlgn="auto" hangingPunct="1">
              <a:spcAft>
                <a:spcPts val="0"/>
              </a:spcAft>
              <a:buClr>
                <a:schemeClr val="tx1">
                  <a:shade val="95000"/>
                </a:schemeClr>
              </a:buClr>
              <a:buFont typeface="Wingdings 2" pitchFamily="18" charset="2"/>
              <a:buNone/>
              <a:defRPr/>
            </a:pPr>
            <a:r>
              <a:rPr lang="fr-BE" sz="400" dirty="0" smtClean="0">
                <a:sym typeface="Wingdings" pitchFamily="2" charset="2"/>
              </a:rPr>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car les posologies faibles ont une action thérapeutique spécifique 			(différentes des posologies plus importantes)</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évite l’apparition d’effets secondaires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(dont les dystonies et dyskinésies tardives)</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929687" cy="6858000"/>
          </a:xfrm>
        </p:spPr>
        <p:txBody>
          <a:bodyPr>
            <a:noAutofit/>
          </a:bodyPr>
          <a:lstStyle/>
          <a:p>
            <a:pPr marL="548640" indent="-411480" eaLnBrk="1" fontAlgn="auto" hangingPunct="1">
              <a:spcAft>
                <a:spcPts val="0"/>
              </a:spcAft>
              <a:buClr>
                <a:schemeClr val="tx1">
                  <a:shade val="95000"/>
                </a:schemeClr>
              </a:buClr>
              <a:buFont typeface="Wingdings 2" pitchFamily="18" charset="2"/>
              <a:buNone/>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r>
              <a:rPr lang="fr-BE" sz="800" u="sng" dirty="0" smtClean="0">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a:buNone/>
              <a:defRPr/>
            </a:pPr>
            <a:r>
              <a:rPr lang="fr-BE" sz="2000" u="sng" dirty="0" smtClean="0">
                <a:effectLst>
                  <a:outerShdw blurRad="38100" dist="38100" dir="2700000" algn="tl">
                    <a:srgbClr val="000000">
                      <a:alpha val="43137"/>
                    </a:srgbClr>
                  </a:outerShdw>
                </a:effectLst>
              </a:rPr>
              <a:t>Chez les enfants </a:t>
            </a:r>
            <a:r>
              <a:rPr lang="fr-BE" sz="2000"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r>
              <a:rPr lang="fr-BE"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t>Rispéridone</a:t>
            </a:r>
            <a:r>
              <a:rPr lang="fr-BE" sz="2000" dirty="0" smtClean="0"/>
              <a:t> : </a:t>
            </a:r>
          </a:p>
          <a:p>
            <a:pPr marL="548640" indent="-411480" eaLnBrk="1" fontAlgn="auto" hangingPunct="1">
              <a:spcAft>
                <a:spcPts val="0"/>
              </a:spcAft>
              <a:buClr>
                <a:schemeClr val="tx1">
                  <a:shade val="95000"/>
                </a:schemeClr>
              </a:buClr>
              <a:buFont typeface="Wingdings 2" pitchFamily="18" charset="2"/>
              <a:buNone/>
              <a:defRPr/>
            </a:pPr>
            <a:r>
              <a:rPr lang="fr-BE" sz="800" dirty="0" smtClean="0">
                <a:sym typeface="Wingdings" pitchFamily="2" charset="2"/>
              </a:rPr>
              <a:t> </a:t>
            </a:r>
            <a:r>
              <a:rPr lang="fr-BE" sz="2000" dirty="0" smtClean="0"/>
              <a:t>	– </a:t>
            </a:r>
            <a:r>
              <a:rPr lang="fr-BE" sz="2000" b="1" u="sng" dirty="0" smtClean="0"/>
              <a:t>ne pas dépasser</a:t>
            </a:r>
            <a:r>
              <a:rPr lang="fr-BE" sz="2000" b="1" dirty="0" smtClean="0"/>
              <a:t>  </a:t>
            </a:r>
            <a:r>
              <a:rPr lang="fr-BE" sz="2000" dirty="0" smtClean="0"/>
              <a:t>la posologie de 0,03 mg/kilo  =  </a:t>
            </a:r>
            <a:r>
              <a:rPr lang="fr-BE" sz="2000" b="1" u="sng" dirty="0" smtClean="0">
                <a:effectLst>
                  <a:outerShdw blurRad="38100" dist="38100" dir="2700000" algn="tl">
                    <a:srgbClr val="000000">
                      <a:alpha val="43137"/>
                    </a:srgbClr>
                  </a:outerShdw>
                </a:effectLst>
              </a:rPr>
              <a:t>0,15 mg / 5 kilos</a:t>
            </a:r>
            <a:r>
              <a:rPr lang="fr-BE" sz="2000" b="1" dirty="0" smtClean="0">
                <a:effectLst>
                  <a:outerShdw blurRad="38100" dist="38100" dir="2700000" algn="tl">
                    <a:srgbClr val="000000">
                      <a:alpha val="43137"/>
                    </a:srgbClr>
                  </a:outerShdw>
                </a:effectLst>
              </a:rPr>
              <a:t> !</a:t>
            </a:r>
            <a:endParaRPr lang="fr-BE" sz="2000"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pitchFamily="18" charset="2"/>
              <a:buNone/>
              <a:defRPr/>
            </a:pPr>
            <a:r>
              <a:rPr lang="fr-BE" sz="2000" dirty="0" smtClean="0"/>
              <a:t>		</a:t>
            </a:r>
            <a:r>
              <a:rPr lang="fr-BE" sz="2000" dirty="0" smtClean="0">
                <a:sym typeface="Wingdings" pitchFamily="2" charset="2"/>
              </a:rPr>
              <a:t> au-delà, pas d’effet positif supplémentaire</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au-delà, que des effets secondaires supplémentaires (dont des 			effets métaboliques et des dystonies et dyskinésies tardives !)</a:t>
            </a:r>
            <a:endParaRPr lang="fr-BE" sz="2000" dirty="0" smtClean="0"/>
          </a:p>
          <a:p>
            <a:pPr marL="548640" indent="-411480" eaLnBrk="1" fontAlgn="auto" hangingPunct="1">
              <a:spcAft>
                <a:spcPts val="0"/>
              </a:spcAft>
              <a:buClr>
                <a:schemeClr val="tx1">
                  <a:shade val="95000"/>
                </a:schemeClr>
              </a:buClr>
              <a:buFont typeface="Wingdings 2" pitchFamily="18" charset="2"/>
              <a:buNone/>
              <a:defRPr/>
            </a:pP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chez l’adolescent et l’adulte :  </a:t>
            </a:r>
            <a:r>
              <a:rPr lang="fr-BE" sz="2000" u="sng" dirty="0" smtClean="0">
                <a:sym typeface="Wingdings" pitchFamily="2" charset="2"/>
              </a:rPr>
              <a:t>ne </a:t>
            </a:r>
            <a:r>
              <a:rPr lang="fr-BE" sz="2000" b="1" u="sng" dirty="0" smtClean="0">
                <a:sym typeface="Wingdings" pitchFamily="2" charset="2"/>
              </a:rPr>
              <a:t>jamais</a:t>
            </a:r>
            <a:r>
              <a:rPr lang="fr-BE" sz="2000" u="sng" dirty="0" smtClean="0">
                <a:sym typeface="Wingdings" pitchFamily="2" charset="2"/>
              </a:rPr>
              <a:t> donner plus de 2 mg</a:t>
            </a:r>
            <a:r>
              <a:rPr lang="fr-BE" sz="2000" dirty="0" smtClean="0">
                <a:sym typeface="Wingdings" pitchFamily="2" charset="2"/>
              </a:rPr>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au-delà, effets secondaires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au-delà, altération de la motricité fine et générale</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si effets cliniques non satisfaisants à </a:t>
            </a:r>
            <a:r>
              <a:rPr lang="fr-BE" sz="2000" b="1" dirty="0" smtClean="0">
                <a:effectLst>
                  <a:outerShdw blurRad="38100" dist="38100" dir="2700000" algn="tl">
                    <a:srgbClr val="000000">
                      <a:alpha val="43137"/>
                    </a:srgbClr>
                  </a:outerShdw>
                </a:effectLst>
              </a:rPr>
              <a:t>0,15 mg / 5 kilos </a:t>
            </a: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se reposer de nouvelles questions : comorbidités ?, contexte 			relationnel ?,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s’il demeure des symptômes positifs (paranoïdes), alors :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ajouter à la rispéridone de l’aripiprazole , (et après évaluation, 			réduire la rispéridone…)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929687" cy="6858000"/>
          </a:xfrm>
        </p:spPr>
        <p:txBody>
          <a:bodyPr>
            <a:noAutofit/>
          </a:bodyPr>
          <a:lstStyle/>
          <a:p>
            <a:pPr marL="548640" indent="-411480" eaLnBrk="1" fontAlgn="auto" hangingPunct="1">
              <a:spcAft>
                <a:spcPts val="0"/>
              </a:spcAft>
              <a:buClr>
                <a:schemeClr val="tx1">
                  <a:shade val="95000"/>
                </a:schemeClr>
              </a:buClr>
              <a:buFont typeface="Wingdings 2" pitchFamily="18" charset="2"/>
              <a:buNone/>
              <a:defRPr/>
            </a:pPr>
            <a:endParaRPr lang="fr-BE" sz="2000"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r>
              <a:rPr lang="fr-BE" sz="2000" dirty="0" smtClean="0"/>
              <a:t> </a:t>
            </a:r>
          </a:p>
          <a:p>
            <a:pPr marL="548640" indent="-411480" eaLnBrk="1" fontAlgn="auto" hangingPunct="1">
              <a:spcAft>
                <a:spcPts val="0"/>
              </a:spcAft>
              <a:buClr>
                <a:schemeClr val="tx1">
                  <a:shade val="95000"/>
                </a:schemeClr>
              </a:buClr>
              <a:buFont typeface="Wingdings 2"/>
              <a:buNone/>
              <a:defRPr/>
            </a:pPr>
            <a:r>
              <a:rPr lang="fr-BE" sz="2000" u="sng" dirty="0" smtClean="0">
                <a:effectLst>
                  <a:outerShdw blurRad="38100" dist="38100" dir="2700000" algn="tl">
                    <a:srgbClr val="000000">
                      <a:alpha val="43137"/>
                    </a:srgbClr>
                  </a:outerShdw>
                </a:effectLst>
              </a:rPr>
              <a:t>Chez les enfants </a:t>
            </a:r>
            <a:r>
              <a:rPr lang="fr-BE" sz="2000"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r>
              <a:rPr lang="fr-BE" sz="20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t>Aripiprazole</a:t>
            </a:r>
            <a:r>
              <a:rPr lang="fr-BE" sz="2000" dirty="0" smtClean="0"/>
              <a:t> :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Abilify :   </a:t>
            </a:r>
            <a:r>
              <a:rPr lang="fr-BE" sz="2000" dirty="0" err="1" smtClean="0"/>
              <a:t>cps</a:t>
            </a:r>
            <a:r>
              <a:rPr lang="fr-BE" sz="2000" dirty="0" smtClean="0"/>
              <a:t>  de 5, 10,  15,  30 mg</a:t>
            </a:r>
          </a:p>
          <a:p>
            <a:pPr marL="548640" indent="-411480" eaLnBrk="1" fontAlgn="auto" hangingPunct="1">
              <a:spcAft>
                <a:spcPts val="0"/>
              </a:spcAft>
              <a:buClr>
                <a:schemeClr val="tx1">
                  <a:shade val="95000"/>
                </a:schemeClr>
              </a:buClr>
              <a:buFont typeface="Wingdings 2" pitchFamily="18" charset="2"/>
              <a:buNone/>
              <a:defRPr/>
            </a:pPr>
            <a:endParaRPr lang="fr-BE" sz="800" dirty="0" smtClean="0"/>
          </a:p>
          <a:p>
            <a:pPr marL="548640" indent="-411480" eaLnBrk="1" fontAlgn="auto" hangingPunct="1">
              <a:spcAft>
                <a:spcPts val="0"/>
              </a:spcAft>
              <a:buClr>
                <a:schemeClr val="tx1">
                  <a:shade val="95000"/>
                </a:schemeClr>
              </a:buClr>
              <a:buFont typeface="Wingdings" pitchFamily="2" charset="2"/>
              <a:buChar char="v"/>
              <a:defRPr/>
            </a:pPr>
            <a:r>
              <a:rPr lang="fr-BE" sz="2000" dirty="0" smtClean="0"/>
              <a:t>Aripiprazole : 0,1 mg/kilo </a:t>
            </a:r>
            <a:r>
              <a:rPr lang="fr-BE" sz="2000" dirty="0" smtClean="0">
                <a:sym typeface="Wingdings" pitchFamily="2" charset="2"/>
              </a:rPr>
              <a:t></a:t>
            </a:r>
            <a:r>
              <a:rPr lang="fr-BE" sz="2000" dirty="0" smtClean="0"/>
              <a:t> </a:t>
            </a:r>
            <a:r>
              <a:rPr lang="fr-BE" sz="2000" b="1" u="sng" dirty="0" smtClean="0">
                <a:effectLst>
                  <a:outerShdw blurRad="38100" dist="38100" dir="2700000" algn="tl">
                    <a:srgbClr val="000000">
                      <a:alpha val="43137"/>
                    </a:srgbClr>
                  </a:outerShdw>
                </a:effectLst>
              </a:rPr>
              <a:t>1 mg/10 kilos</a:t>
            </a:r>
            <a:r>
              <a:rPr lang="fr-BE" sz="2000" b="1" dirty="0" smtClean="0">
                <a:effectLst>
                  <a:outerShdw blurRad="38100" dist="38100" dir="2700000" algn="tl">
                    <a:srgbClr val="000000">
                      <a:alpha val="43137"/>
                    </a:srgbClr>
                  </a:outerShdw>
                </a:effectLst>
              </a:rPr>
              <a:t> </a:t>
            </a:r>
            <a:r>
              <a:rPr lang="fr-BE" sz="2000" dirty="0" smtClean="0"/>
              <a:t>(0,8 à 1,5 mg/10k),</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 </a:t>
            </a:r>
            <a:r>
              <a:rPr lang="fr-BE" sz="2000" u="sng" dirty="0" smtClean="0"/>
              <a:t>posologie suffisante dans la majorité des cas</a:t>
            </a: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(15 kg = 1,5 mg/jour ; 20 kg = 2 mg/jour ; 25 kg = 2,5 mg/jour ;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30 kg = 3 mg/jour; 35 kg = 3,5 mg/jour ; 40 kg = 4 mg/jour ;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Posologie maximum : 2 mg / 10 kg ! </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929687" cy="68580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r>
              <a:rPr lang="fr-BE" sz="800" dirty="0" smtClean="0"/>
              <a:t> </a:t>
            </a:r>
          </a:p>
          <a:p>
            <a:pPr marL="548640" indent="-411480" eaLnBrk="1" fontAlgn="auto" hangingPunct="1">
              <a:spcAft>
                <a:spcPts val="0"/>
              </a:spcAft>
              <a:buClr>
                <a:schemeClr val="tx1">
                  <a:shade val="95000"/>
                </a:schemeClr>
              </a:buClr>
              <a:buFont typeface="Wingdings 2"/>
              <a:buNone/>
              <a:defRPr/>
            </a:pPr>
            <a:r>
              <a:rPr lang="fr-BE" sz="2000" u="sng" dirty="0" smtClean="0">
                <a:effectLst>
                  <a:outerShdw blurRad="38100" dist="38100" dir="2700000" algn="tl">
                    <a:srgbClr val="000000">
                      <a:alpha val="43137"/>
                    </a:srgbClr>
                  </a:outerShdw>
                </a:effectLst>
              </a:rPr>
              <a:t>Chez les enfants </a:t>
            </a:r>
            <a:r>
              <a:rPr lang="fr-BE" sz="2000"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r>
              <a:rPr lang="fr-BE"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effectLst>
                  <a:outerShdw blurRad="38100" dist="38100" dir="2700000" algn="tl">
                    <a:srgbClr val="000000">
                      <a:alpha val="43137"/>
                    </a:srgbClr>
                  </a:outerShdw>
                </a:effectLst>
              </a:rPr>
              <a:t>Aripiprazole</a:t>
            </a:r>
            <a:r>
              <a:rPr lang="fr-BE" sz="2000" dirty="0" smtClean="0">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pitchFamily="18" charset="2"/>
              <a:buNone/>
              <a:defRPr/>
            </a:pPr>
            <a:r>
              <a:rPr lang="fr-BE" sz="8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b="1" u="sng" dirty="0" smtClean="0">
                <a:effectLst>
                  <a:outerShdw blurRad="38100" dist="38100" dir="2700000" algn="tl">
                    <a:srgbClr val="000000">
                      <a:alpha val="43137"/>
                    </a:srgbClr>
                  </a:outerShdw>
                </a:effectLst>
              </a:rPr>
              <a:t>Pour une première prescription</a:t>
            </a:r>
            <a:r>
              <a:rPr lang="fr-BE" sz="2000" b="1" dirty="0" smtClean="0"/>
              <a:t> </a:t>
            </a: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1) </a:t>
            </a:r>
            <a:r>
              <a:rPr lang="fr-BE" sz="2000" b="1" u="sng" dirty="0" smtClean="0">
                <a:effectLst>
                  <a:outerShdw blurRad="38100" dist="38100" dir="2700000" algn="tl">
                    <a:srgbClr val="000000">
                      <a:alpha val="43137"/>
                    </a:srgbClr>
                  </a:outerShdw>
                </a:effectLst>
              </a:rPr>
              <a:t>d'emblée la posologie thérapeutique</a:t>
            </a:r>
            <a:r>
              <a:rPr lang="fr-BE" sz="2000" dirty="0" smtClean="0"/>
              <a:t>, c’est-à-dire </a:t>
            </a:r>
            <a:r>
              <a:rPr lang="fr-BE" sz="2000" b="1" u="sng" dirty="0" smtClean="0">
                <a:effectLst>
                  <a:outerShdw blurRad="38100" dist="38100" dir="2700000" algn="tl">
                    <a:srgbClr val="000000">
                      <a:alpha val="43137"/>
                    </a:srgbClr>
                  </a:outerShdw>
                </a:effectLst>
              </a:rPr>
              <a:t>1 mg/10 kilos</a:t>
            </a:r>
            <a:r>
              <a:rPr lang="fr-BE" sz="2000" b="1" dirty="0" smtClean="0">
                <a:effectLst>
                  <a:outerShdw blurRad="38100" dist="38100" dir="2700000" algn="tl">
                    <a:srgbClr val="000000">
                      <a:alpha val="43137"/>
                    </a:srgbClr>
                  </a:outerShdw>
                </a:effectLst>
              </a:rPr>
              <a:t> </a:t>
            </a:r>
            <a:endParaRPr lang="fr-BE" sz="2000" dirty="0" smtClean="0"/>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2) en </a:t>
            </a:r>
            <a:r>
              <a:rPr lang="fr-BE" sz="2000" b="1" dirty="0" smtClean="0">
                <a:effectLst>
                  <a:outerShdw blurRad="38100" dist="38100" dir="2700000" algn="tl">
                    <a:srgbClr val="000000">
                      <a:alpha val="43137"/>
                    </a:srgbClr>
                  </a:outerShdw>
                </a:effectLst>
                <a:sym typeface="Wingdings" pitchFamily="2" charset="2"/>
              </a:rPr>
              <a:t>une seule prise</a:t>
            </a:r>
            <a:r>
              <a:rPr lang="fr-BE" sz="2000" dirty="0" smtClean="0">
                <a:sym typeface="Wingdings" pitchFamily="2" charset="2"/>
              </a:rPr>
              <a:t>, 1/jour, matin ou soir  (N.B. demi vie : ± 72 h)</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(au début, si 1/soir, moins d’effets secondaires digestifs transitoires)</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3) à prescrire avec la mention « Pour faire,  </a:t>
            </a:r>
            <a:r>
              <a:rPr lang="fr-BE" sz="2000" dirty="0" err="1" smtClean="0">
                <a:sym typeface="Wingdings" pitchFamily="2" charset="2"/>
              </a:rPr>
              <a:t>Rp</a:t>
            </a:r>
            <a:r>
              <a:rPr lang="fr-BE" sz="2000" dirty="0" smtClean="0">
                <a:sym typeface="Wingdings" pitchFamily="2" charset="2"/>
              </a:rPr>
              <a:t>  x mg par gélule (ou 			capsule), </a:t>
            </a:r>
            <a:r>
              <a:rPr lang="fr-BE" sz="2000" dirty="0" err="1" smtClean="0">
                <a:sym typeface="Wingdings" pitchFamily="2" charset="2"/>
              </a:rPr>
              <a:t>Dt</a:t>
            </a:r>
            <a:r>
              <a:rPr lang="fr-BE" sz="2000" dirty="0" smtClean="0">
                <a:sym typeface="Wingdings" pitchFamily="2" charset="2"/>
              </a:rPr>
              <a:t> 60 gélules, </a:t>
            </a:r>
            <a:r>
              <a:rPr lang="fr-BE" sz="2000" dirty="0" err="1" smtClean="0">
                <a:sym typeface="Wingdings" pitchFamily="2" charset="2"/>
              </a:rPr>
              <a:t>Sp</a:t>
            </a:r>
            <a:r>
              <a:rPr lang="fr-BE" sz="2000" dirty="0" smtClean="0">
                <a:sym typeface="Wingdings" pitchFamily="2" charset="2"/>
              </a:rPr>
              <a:t> 1gél/matin »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N.B. gélule = comprimé solide ; capsule = poudre encapsulée</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(capsules : pour les enfants qui ne peuvent pas avaler)</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fr-BE" sz="2000" b="1" u="sng" dirty="0" smtClean="0">
                <a:effectLst>
                  <a:outerShdw blurRad="38100" dist="38100" dir="2700000" algn="tl">
                    <a:srgbClr val="000000">
                      <a:alpha val="43137"/>
                    </a:srgbClr>
                  </a:outerShdw>
                </a:effectLst>
                <a:sym typeface="Wingdings" pitchFamily="2" charset="2"/>
              </a:rPr>
              <a:t>Conseils</a:t>
            </a:r>
            <a:r>
              <a:rPr lang="fr-BE" sz="2000" dirty="0" smtClean="0">
                <a:sym typeface="Wingdings" pitchFamily="2" charset="2"/>
              </a:rPr>
              <a:t> </a:t>
            </a:r>
            <a:endParaRPr lang="fr-BE" sz="2000" b="1" u="sng"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pas plus de 1 mg/10 kg si bonne réponse thérapeutique,</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si nécessité d’augmenter la posologie : rechercher le seuil </a:t>
            </a:r>
            <a:r>
              <a:rPr lang="fr-BE" sz="2000" dirty="0" err="1" smtClean="0">
                <a:sym typeface="Wingdings" pitchFamily="2" charset="2"/>
              </a:rPr>
              <a:t>posologique</a:t>
            </a:r>
            <a:r>
              <a:rPr lang="fr-BE" sz="2000" dirty="0" smtClean="0">
                <a:sym typeface="Wingdings" pitchFamily="2" charset="2"/>
              </a:rPr>
              <a:t> 	thérapeutique minimum satisfaisant</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 ne jamais dépasser 2 mg/10 kg</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929687" cy="68580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r>
              <a:rPr lang="fr-BE" sz="800" dirty="0" smtClean="0"/>
              <a:t> </a:t>
            </a:r>
          </a:p>
          <a:p>
            <a:pPr marL="548640" indent="-411480" eaLnBrk="1" fontAlgn="auto" hangingPunct="1">
              <a:spcAft>
                <a:spcPts val="0"/>
              </a:spcAft>
              <a:buClr>
                <a:schemeClr val="tx1">
                  <a:shade val="95000"/>
                </a:schemeClr>
              </a:buClr>
              <a:buFont typeface="Wingdings 2"/>
              <a:buNone/>
              <a:defRPr/>
            </a:pPr>
            <a:r>
              <a:rPr lang="fr-BE" sz="2000" u="sng" dirty="0" smtClean="0">
                <a:effectLst>
                  <a:outerShdw blurRad="38100" dist="38100" dir="2700000" algn="tl">
                    <a:srgbClr val="000000">
                      <a:alpha val="43137"/>
                    </a:srgbClr>
                  </a:outerShdw>
                </a:effectLst>
              </a:rPr>
              <a:t>Chez les enfants </a:t>
            </a:r>
            <a:r>
              <a:rPr lang="fr-BE" sz="2000"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r>
              <a:rPr lang="fr-BE"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effectLst>
                  <a:outerShdw blurRad="38100" dist="38100" dir="2700000" algn="tl">
                    <a:srgbClr val="000000">
                      <a:alpha val="43137"/>
                    </a:srgbClr>
                  </a:outerShdw>
                </a:effectLst>
              </a:rPr>
              <a:t>Aripiprazole</a:t>
            </a:r>
            <a:r>
              <a:rPr lang="fr-BE" sz="2000" b="1" dirty="0" smtClean="0">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pitchFamily="18" charset="2"/>
              <a:buNone/>
              <a:defRPr/>
            </a:pPr>
            <a:r>
              <a:rPr lang="fr-BE" sz="2000" b="1" dirty="0" smtClean="0">
                <a:effectLst>
                  <a:outerShdw blurRad="38100" dist="38100" dir="2700000" algn="tl">
                    <a:srgbClr val="000000">
                      <a:alpha val="43137"/>
                    </a:srgbClr>
                  </a:outerShdw>
                </a:effectLst>
              </a:rPr>
              <a:t>	</a:t>
            </a:r>
            <a:r>
              <a:rPr lang="fr-BE" sz="2000" b="1" u="sng" dirty="0" smtClean="0">
                <a:effectLst>
                  <a:outerShdw blurRad="38100" dist="38100" dir="2700000" algn="tl">
                    <a:srgbClr val="000000">
                      <a:alpha val="43137"/>
                    </a:srgbClr>
                  </a:outerShdw>
                </a:effectLst>
              </a:rPr>
              <a:t>Pour réaliser un </a:t>
            </a:r>
            <a:r>
              <a:rPr lang="fr-BE" sz="2000" b="1" u="sng" dirty="0" err="1" smtClean="0">
                <a:effectLst>
                  <a:outerShdw blurRad="38100" dist="38100" dir="2700000" algn="tl">
                    <a:srgbClr val="000000">
                      <a:alpha val="43137"/>
                    </a:srgbClr>
                  </a:outerShdw>
                </a:effectLst>
              </a:rPr>
              <a:t>switch</a:t>
            </a:r>
            <a:r>
              <a:rPr lang="fr-BE" sz="2000" b="1" u="sng" dirty="0" smtClean="0">
                <a:effectLst>
                  <a:outerShdw blurRad="38100" dist="38100" dir="2700000" algn="tl">
                    <a:srgbClr val="000000">
                      <a:alpha val="43137"/>
                    </a:srgbClr>
                  </a:outerShdw>
                </a:effectLst>
              </a:rPr>
              <a:t> à partir d’un autre antipsychotique atypique déjà prescrit</a:t>
            </a:r>
            <a:r>
              <a:rPr lang="fr-BE" sz="2000" b="1" dirty="0" smtClean="0">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1) </a:t>
            </a:r>
            <a:r>
              <a:rPr lang="fr-BE" sz="2000" b="1" u="sng" dirty="0" smtClean="0">
                <a:effectLst>
                  <a:outerShdw blurRad="38100" dist="38100" dir="2700000" algn="tl">
                    <a:srgbClr val="000000">
                      <a:alpha val="43137"/>
                    </a:srgbClr>
                  </a:outerShdw>
                </a:effectLst>
              </a:rPr>
              <a:t>maintenir</a:t>
            </a:r>
            <a:r>
              <a:rPr lang="fr-BE" sz="2000" dirty="0" smtClean="0"/>
              <a:t> l’antipsychotique atypique précédant à une posologie 		identique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2) </a:t>
            </a:r>
            <a:r>
              <a:rPr lang="fr-BE" sz="2000" b="1" u="sng" dirty="0" smtClean="0">
                <a:effectLst>
                  <a:outerShdw blurRad="38100" dist="38100" dir="2700000" algn="tl">
                    <a:srgbClr val="000000">
                      <a:alpha val="43137"/>
                    </a:srgbClr>
                  </a:outerShdw>
                </a:effectLst>
              </a:rPr>
              <a:t>ajouter l’aripiprazole à la posologie thérapeutique</a:t>
            </a: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c’est-à-dire </a:t>
            </a:r>
            <a:r>
              <a:rPr lang="fr-BE" sz="2000" b="1" u="sng" dirty="0" smtClean="0">
                <a:effectLst>
                  <a:outerShdw blurRad="38100" dist="38100" dir="2700000" algn="tl">
                    <a:srgbClr val="000000">
                      <a:alpha val="43137"/>
                    </a:srgbClr>
                  </a:outerShdw>
                </a:effectLst>
              </a:rPr>
              <a:t>1 mg/10 kilos </a:t>
            </a:r>
            <a:endParaRPr lang="fr-BE" sz="2000" u="sng" dirty="0" smtClean="0"/>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en </a:t>
            </a:r>
            <a:r>
              <a:rPr lang="fr-BE" sz="2000" b="1" dirty="0" smtClean="0">
                <a:sym typeface="Wingdings" pitchFamily="2" charset="2"/>
              </a:rPr>
              <a:t>une seule prise</a:t>
            </a:r>
            <a:r>
              <a:rPr lang="fr-BE" sz="2000" dirty="0" smtClean="0">
                <a:sym typeface="Wingdings" pitchFamily="2" charset="2"/>
              </a:rPr>
              <a:t>, 1/jour, matin ou soir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N.B. l’aripiprazole a une affinité sur les récepteurs </a:t>
            </a:r>
            <a:r>
              <a:rPr lang="fr-BE" sz="2000" dirty="0" smtClean="0"/>
              <a:t>D</a:t>
            </a:r>
            <a:r>
              <a:rPr lang="fr-BE" sz="2000" baseline="-25000" dirty="0" smtClean="0"/>
              <a:t>2</a:t>
            </a:r>
            <a:r>
              <a:rPr lang="fr-BE" sz="2000" dirty="0" smtClean="0"/>
              <a:t> b</a:t>
            </a:r>
            <a:r>
              <a:rPr lang="fr-BE" sz="2000" dirty="0" smtClean="0">
                <a:sym typeface="Wingdings" pitchFamily="2" charset="2"/>
              </a:rPr>
              <a:t>eaucoup plus grande que les autres antipsychotiques atypiques  et substitue l’action de l’antipsychotique précédent sur les récepteurs </a:t>
            </a:r>
            <a:r>
              <a:rPr lang="fr-BE" sz="2000" dirty="0" smtClean="0"/>
              <a:t>D</a:t>
            </a:r>
            <a:r>
              <a:rPr lang="fr-BE" sz="2000" baseline="-25000" dirty="0" smtClean="0"/>
              <a:t>2</a:t>
            </a:r>
            <a:r>
              <a:rPr lang="fr-BE" sz="2000" dirty="0" smtClean="0"/>
              <a:t> </a:t>
            </a:r>
            <a:r>
              <a:rPr lang="fr-BE" sz="2000" dirty="0" smtClean="0">
                <a:sym typeface="Wingdings" pitchFamily="2" charset="2"/>
              </a:rPr>
              <a:t>; ainsi, malgré la prescription simultanée des deux produits, il n’y a pas une action dédoublée sur les récepteurs </a:t>
            </a:r>
            <a:r>
              <a:rPr lang="fr-BE" sz="2000" dirty="0" smtClean="0"/>
              <a:t>D</a:t>
            </a:r>
            <a:r>
              <a:rPr lang="fr-BE" sz="2000" baseline="-25000" dirty="0" smtClean="0"/>
              <a:t>2</a:t>
            </a:r>
            <a:r>
              <a:rPr lang="fr-BE" sz="2000" dirty="0" smtClean="0"/>
              <a:t> </a:t>
            </a:r>
            <a:endParaRPr lang="fr-BE" sz="20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3) faire une réévaluation après 14 jours ou plus,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4) puis, diminuer l’antipsychotique précédent lentement, par paliers 	    successifs (afin que le thérapeute ou les parents </a:t>
            </a:r>
            <a:r>
              <a:rPr lang="fr-BE" sz="2000" u="sng" dirty="0" smtClean="0">
                <a:sym typeface="Wingdings" pitchFamily="2" charset="2"/>
              </a:rPr>
              <a:t>évaluent</a:t>
            </a:r>
            <a:r>
              <a:rPr lang="fr-BE" sz="2000" dirty="0" smtClean="0">
                <a:sym typeface="Wingdings" pitchFamily="2" charset="2"/>
              </a:rPr>
              <a:t> l’effet 	    thérapeutique de la combinaison </a:t>
            </a:r>
            <a:r>
              <a:rPr lang="fr-BE" sz="2000" u="sng" dirty="0" smtClean="0">
                <a:sym typeface="Wingdings" pitchFamily="2" charset="2"/>
              </a:rPr>
              <a:t>à chaque palier dégressif</a:t>
            </a:r>
            <a:r>
              <a:rPr lang="fr-BE" sz="2000" dirty="0" smtClean="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929687" cy="68580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r>
              <a:rPr lang="fr-BE" sz="800" dirty="0" smtClean="0"/>
              <a:t> </a:t>
            </a:r>
          </a:p>
          <a:p>
            <a:pPr marL="548640" indent="-411480" eaLnBrk="1" fontAlgn="auto" hangingPunct="1">
              <a:spcAft>
                <a:spcPts val="0"/>
              </a:spcAft>
              <a:buClr>
                <a:schemeClr val="tx1">
                  <a:shade val="95000"/>
                </a:schemeClr>
              </a:buClr>
              <a:buFont typeface="Wingdings 2"/>
              <a:buNone/>
              <a:defRPr/>
            </a:pPr>
            <a:r>
              <a:rPr lang="fr-BE" sz="2000" u="sng" dirty="0" smtClean="0">
                <a:effectLst>
                  <a:outerShdw blurRad="38100" dist="38100" dir="2700000" algn="tl">
                    <a:srgbClr val="000000">
                      <a:alpha val="43137"/>
                    </a:srgbClr>
                  </a:outerShdw>
                </a:effectLst>
              </a:rPr>
              <a:t>Chez les enfants </a:t>
            </a:r>
            <a:r>
              <a:rPr lang="fr-BE" sz="2000"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r>
              <a:rPr lang="fr-BE"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t>Aripiprazole</a:t>
            </a: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8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b="1" u="sng" dirty="0" smtClean="0"/>
              <a:t>Au cours du </a:t>
            </a:r>
            <a:r>
              <a:rPr lang="fr-BE" sz="2000" b="1" u="sng" dirty="0" err="1" smtClean="0"/>
              <a:t>switch</a:t>
            </a:r>
            <a:r>
              <a:rPr lang="fr-BE" sz="2000" b="1" u="sng" dirty="0" smtClean="0"/>
              <a:t> </a:t>
            </a:r>
            <a:endParaRPr lang="fr-BE" sz="2000" dirty="0" smtClean="0"/>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a:t>
            </a:r>
            <a:r>
              <a:rPr lang="fr-BE" sz="2000" dirty="0" smtClean="0"/>
              <a:t>les effets secondaires observés sont souvent dus à la diminution et l’arrêt de l’antipsychotique précédent : difficultés d’endormissement et de sommeil (liées à la suppression de l’effet antihistaminique précédent) </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fr-BE" sz="2000" b="1" u="sng" dirty="0" smtClean="0">
                <a:sym typeface="Wingdings" pitchFamily="2" charset="2"/>
              </a:rPr>
              <a:t>Passage de l’aripiprazole à un autre antipsychotique atypique</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a:p>
            <a:pPr marL="548640" indent="-411480" eaLnBrk="1" fontAlgn="auto" hangingPunct="1">
              <a:spcAft>
                <a:spcPts val="0"/>
              </a:spcAft>
              <a:buClr>
                <a:schemeClr val="tx1">
                  <a:shade val="95000"/>
                </a:schemeClr>
              </a:buClr>
              <a:buFont typeface="Wingdings" pitchFamily="2" charset="2"/>
              <a:buChar char="à"/>
              <a:defRPr/>
            </a:pPr>
            <a:r>
              <a:rPr lang="fr-BE" sz="2000" dirty="0" smtClean="0">
                <a:sym typeface="Wingdings" pitchFamily="2" charset="2"/>
              </a:rPr>
              <a:t>Si nécessité d’une action thérapeutique supplémentaire : alors, maintenir en un premier temps l’aripiprazole et introduire le nouvel antipsychotique atypique ; (puis, observer, et ensuite supprimer l’aripiprazole)</a:t>
            </a:r>
          </a:p>
          <a:p>
            <a:pPr marL="548640" indent="-411480" eaLnBrk="1" fontAlgn="auto" hangingPunct="1">
              <a:spcAft>
                <a:spcPts val="0"/>
              </a:spcAft>
              <a:buClr>
                <a:schemeClr val="tx1">
                  <a:shade val="95000"/>
                </a:schemeClr>
              </a:buClr>
              <a:buFont typeface="Wingdings" pitchFamily="2" charset="2"/>
              <a:buChar char="à"/>
              <a:defRPr/>
            </a:pPr>
            <a:r>
              <a:rPr lang="fr-BE" sz="2000" dirty="0" smtClean="0">
                <a:sym typeface="Wingdings" pitchFamily="2" charset="2"/>
              </a:rPr>
              <a:t>Si effets secondaires dérangeants de l’aripiprazole : alors, le supprimer d’emblée tout en introduisant le nouveau traitement</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715375" cy="6500813"/>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endParaRPr lang="fr-BE" sz="2000" dirty="0" smtClean="0"/>
          </a:p>
          <a:p>
            <a:pPr marL="548640" indent="-411480" eaLnBrk="1" fontAlgn="auto" hangingPunct="1">
              <a:spcAft>
                <a:spcPts val="0"/>
              </a:spcAft>
              <a:buClr>
                <a:schemeClr val="tx1">
                  <a:shade val="95000"/>
                </a:schemeClr>
              </a:buClr>
              <a:buFont typeface="Wingdings 2"/>
              <a:buNone/>
              <a:defRPr/>
            </a:pPr>
            <a:r>
              <a:rPr lang="fr-BE" sz="2000" u="sng" dirty="0" smtClean="0">
                <a:effectLst>
                  <a:outerShdw blurRad="38100" dist="38100" dir="2700000" algn="tl">
                    <a:srgbClr val="000000">
                      <a:alpha val="43137"/>
                    </a:srgbClr>
                  </a:outerShdw>
                </a:effectLst>
              </a:rPr>
              <a:t>Chez les enfants </a:t>
            </a:r>
            <a:r>
              <a:rPr lang="fr-BE" sz="2000" dirty="0" smtClean="0">
                <a:effectLst>
                  <a:outerShdw blurRad="38100" dist="38100" dir="2700000" algn="tl">
                    <a:srgbClr val="000000">
                      <a:alpha val="43137"/>
                    </a:srgbClr>
                  </a:outerShdw>
                </a:effectLst>
              </a:rPr>
              <a:t> (à partir de 4 ans)</a:t>
            </a:r>
          </a:p>
          <a:p>
            <a:pPr marL="548640" indent="-411480" eaLnBrk="1" fontAlgn="auto" hangingPunct="1">
              <a:spcAft>
                <a:spcPts val="0"/>
              </a:spcAft>
              <a:buClr>
                <a:schemeClr val="tx1">
                  <a:shade val="95000"/>
                </a:schemeClr>
              </a:buClr>
              <a:buFont typeface="Wingdings 2"/>
              <a:buNone/>
              <a:defRPr/>
            </a:pPr>
            <a:endParaRPr lang="fr-BE" sz="2000" dirty="0" smtClean="0"/>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t>Quétiapine</a:t>
            </a: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p>
          <a:p>
            <a:pPr marL="548640" indent="-411480" eaLnBrk="1" fontAlgn="auto" hangingPunct="1">
              <a:spcAft>
                <a:spcPts val="0"/>
              </a:spcAft>
              <a:buClr>
                <a:schemeClr val="tx1">
                  <a:shade val="95000"/>
                </a:schemeClr>
              </a:buClr>
              <a:buFont typeface="Wingdings 2" pitchFamily="18" charset="2"/>
              <a:buNone/>
              <a:defRPr/>
            </a:pPr>
            <a:r>
              <a:rPr lang="fr-BE" sz="2000" dirty="0" smtClean="0"/>
              <a:t>		</a:t>
            </a:r>
            <a:r>
              <a:rPr lang="fr-BE" sz="2000" b="1" dirty="0" smtClean="0"/>
              <a:t>Séroquel</a:t>
            </a:r>
            <a:r>
              <a:rPr lang="fr-BE" sz="2000" dirty="0" smtClean="0"/>
              <a:t> : </a:t>
            </a:r>
            <a:r>
              <a:rPr lang="fr-BE" sz="2000" dirty="0" err="1" smtClean="0"/>
              <a:t>cps</a:t>
            </a:r>
            <a:r>
              <a:rPr lang="fr-BE" sz="2000" dirty="0" smtClean="0"/>
              <a:t> de 100, 200, 300, 400 mg</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p>
          <a:p>
            <a:pPr marL="548640" indent="-411480" eaLnBrk="1" fontAlgn="auto" hangingPunct="1">
              <a:spcAft>
                <a:spcPts val="0"/>
              </a:spcAft>
              <a:buClr>
                <a:schemeClr val="tx1">
                  <a:shade val="95000"/>
                </a:schemeClr>
              </a:buClr>
              <a:buFont typeface="Wingdings" pitchFamily="2" charset="2"/>
              <a:buChar char="v"/>
              <a:defRPr/>
            </a:pPr>
            <a:r>
              <a:rPr lang="fr-BE" sz="2000" dirty="0" smtClean="0"/>
              <a:t>Quétiapine : 1 à 5 mg/kilo </a:t>
            </a:r>
            <a:r>
              <a:rPr lang="fr-BE" sz="2000" dirty="0" smtClean="0">
                <a:sym typeface="Wingdings" pitchFamily="2" charset="2"/>
              </a:rPr>
              <a:t> posologie très variable !</a:t>
            </a:r>
          </a:p>
          <a:p>
            <a:pPr marL="868680" lvl="1" indent="-283464" eaLnBrk="1" fontAlgn="auto" hangingPunct="1">
              <a:spcAft>
                <a:spcPts val="0"/>
              </a:spcAft>
              <a:buFont typeface="Wingdings 2"/>
              <a:buNone/>
              <a:defRPr/>
            </a:pPr>
            <a:r>
              <a:rPr lang="fr-BE" sz="2000" dirty="0" smtClean="0">
                <a:sym typeface="Wingdings" pitchFamily="2" charset="2"/>
              </a:rPr>
              <a:t>	</a:t>
            </a:r>
            <a:r>
              <a:rPr lang="fr-BE" sz="2000" dirty="0" err="1" smtClean="0">
                <a:sym typeface="Wingdings" pitchFamily="2" charset="2"/>
              </a:rPr>
              <a:t>Titration</a:t>
            </a:r>
            <a:r>
              <a:rPr lang="fr-BE" sz="2000" dirty="0" smtClean="0">
                <a:sym typeface="Wingdings" pitchFamily="2" charset="2"/>
              </a:rPr>
              <a:t> très progressive  </a:t>
            </a:r>
            <a:r>
              <a:rPr lang="fr-BE" sz="2000" dirty="0" smtClean="0">
                <a:effectLst>
                  <a:outerShdw blurRad="38100" dist="38100" dir="2700000" algn="tl">
                    <a:srgbClr val="000000">
                      <a:alpha val="43137"/>
                    </a:srgbClr>
                  </a:outerShdw>
                </a:effectLst>
                <a:sym typeface="Wingdings" pitchFamily="2" charset="2"/>
              </a:rPr>
              <a:t>(+ 30 mg par semaine</a:t>
            </a:r>
            <a:r>
              <a:rPr lang="fr-BE" sz="2000" dirty="0" smtClean="0">
                <a:sym typeface="Wingdings" pitchFamily="2" charset="2"/>
              </a:rPr>
              <a:t>)</a:t>
            </a:r>
          </a:p>
          <a:p>
            <a:pPr marL="868680" lvl="1" indent="-283464" eaLnBrk="1" fontAlgn="auto" hangingPunct="1">
              <a:spcAft>
                <a:spcPts val="0"/>
              </a:spcAft>
              <a:buFont typeface="Wingdings 2"/>
              <a:buNone/>
              <a:defRPr/>
            </a:pPr>
            <a:endParaRPr lang="fr-BE" sz="2000" dirty="0" smtClean="0">
              <a:sym typeface="Wingdings" pitchFamily="2" charset="2"/>
            </a:endParaRPr>
          </a:p>
          <a:p>
            <a:pPr marL="868680" lvl="1" indent="-283464" eaLnBrk="1" fontAlgn="auto" hangingPunct="1">
              <a:spcAft>
                <a:spcPts val="0"/>
              </a:spcAft>
              <a:buFont typeface="Wingdings 2"/>
              <a:buNone/>
              <a:defRPr/>
            </a:pPr>
            <a:r>
              <a:rPr lang="fr-BE" sz="2000" dirty="0" smtClean="0">
                <a:sym typeface="Wingdings" pitchFamily="2" charset="2"/>
              </a:rPr>
              <a:t>Première indication à 4 ans ou plus: tempérament maniaque hyper-énergétique important ne répondant pas suffisamment aux antipsychotiques précédents (rispéridone, aripiprazole)</a:t>
            </a:r>
          </a:p>
          <a:p>
            <a:pPr marL="868680" lvl="1" indent="-283464" eaLnBrk="1" fontAlgn="auto" hangingPunct="1">
              <a:spcAft>
                <a:spcPts val="0"/>
              </a:spcAft>
              <a:buFont typeface="Wingdings 2"/>
              <a:buNone/>
              <a:defRPr/>
            </a:pPr>
            <a:r>
              <a:rPr lang="fr-BE" sz="2000" dirty="0" smtClean="0">
                <a:sym typeface="Wingdings" pitchFamily="2" charset="2"/>
              </a:rPr>
              <a:t>Deuxième indication à 4 ans ou plus: symptômes négatifs (perte de capacités) et/ou anhédonie  important</a:t>
            </a:r>
            <a:r>
              <a:rPr lang="fr-BE" sz="1400" dirty="0" smtClean="0">
                <a:sym typeface="Wingdings" pitchFamily="2" charset="2"/>
              </a:rPr>
              <a:t>(</a:t>
            </a:r>
            <a:r>
              <a:rPr lang="fr-BE" sz="2000" dirty="0" smtClean="0">
                <a:sym typeface="Wingdings" pitchFamily="2" charset="2"/>
              </a:rPr>
              <a:t>e</a:t>
            </a:r>
            <a:r>
              <a:rPr lang="fr-BE" sz="1400" dirty="0" smtClean="0">
                <a:sym typeface="Wingdings" pitchFamily="2" charset="2"/>
              </a:rPr>
              <a:t>)</a:t>
            </a:r>
            <a:r>
              <a:rPr lang="fr-BE" sz="2000" dirty="0" smtClean="0">
                <a:sym typeface="Wingdings" pitchFamily="2" charset="2"/>
              </a:rPr>
              <a:t>s</a:t>
            </a:r>
          </a:p>
          <a:p>
            <a:pPr marL="548005" indent="-283464" eaLnBrk="1" fontAlgn="auto" hangingPunct="1">
              <a:spcAft>
                <a:spcPts val="0"/>
              </a:spcAft>
              <a:buFont typeface="Wingdings 2"/>
              <a:buNone/>
              <a:defRPr/>
            </a:pPr>
            <a:endParaRPr lang="fr-BE" sz="2200" dirty="0" smtClean="0"/>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38"/>
            <a:ext cx="8401050" cy="5665787"/>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Char char=""/>
              <a:defRPr/>
            </a:pPr>
            <a:r>
              <a:rPr lang="fr-FR" b="1" dirty="0" smtClean="0">
                <a:effectLst>
                  <a:outerShdw blurRad="38100" dist="38100" dir="2700000" algn="tl">
                    <a:srgbClr val="000000">
                      <a:alpha val="43137"/>
                    </a:srgbClr>
                  </a:outerShdw>
                </a:effectLst>
              </a:rPr>
              <a:t>Énimie</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dirty="0" smtClean="0"/>
              <a:t>4 ans et 11 mois: début psychothérapie.</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dirty="0" smtClean="0"/>
              <a:t>5 ans et 1 mois: 1</a:t>
            </a:r>
            <a:r>
              <a:rPr lang="fr-FR" baseline="30000" dirty="0" smtClean="0"/>
              <a:t>er</a:t>
            </a:r>
            <a:r>
              <a:rPr lang="fr-FR" dirty="0" smtClean="0"/>
              <a:t> rendez-vous pédopsychiatrique.</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Antécédents</a:t>
            </a:r>
            <a:r>
              <a:rPr lang="fr-FR" dirty="0" smtClean="0"/>
              <a:t> </a:t>
            </a:r>
          </a:p>
          <a:p>
            <a:pPr marL="548640" indent="-411480" eaLnBrk="1" fontAlgn="auto" hangingPunct="1">
              <a:spcAft>
                <a:spcPts val="0"/>
              </a:spcAft>
              <a:buClr>
                <a:schemeClr val="tx1">
                  <a:shade val="95000"/>
                </a:schemeClr>
              </a:buClr>
              <a:buFont typeface="Wingdings 2"/>
              <a:buNone/>
              <a:defRPr/>
            </a:pPr>
            <a:r>
              <a:rPr lang="fr-FR" dirty="0" smtClean="0"/>
              <a:t>Naissance et accouchement : </a:t>
            </a:r>
            <a:r>
              <a:rPr lang="fr-FR" dirty="0" err="1" smtClean="0"/>
              <a:t>s.p</a:t>
            </a:r>
            <a:r>
              <a:rPr lang="fr-FR" dirty="0" smtClean="0"/>
              <a:t>.</a:t>
            </a:r>
          </a:p>
          <a:p>
            <a:pPr marL="548640" indent="-411480" eaLnBrk="1" fontAlgn="auto" hangingPunct="1">
              <a:spcAft>
                <a:spcPts val="0"/>
              </a:spcAft>
              <a:buClr>
                <a:schemeClr val="tx1">
                  <a:shade val="95000"/>
                </a:schemeClr>
              </a:buClr>
              <a:buFont typeface="Wingdings 2"/>
              <a:buNone/>
              <a:defRPr/>
            </a:pPr>
            <a:r>
              <a:rPr lang="fr-FR" dirty="0" smtClean="0"/>
              <a:t>Bébé : calme, dormait bien.</a:t>
            </a:r>
          </a:p>
          <a:p>
            <a:pPr marL="548640" indent="-411480" eaLnBrk="1" fontAlgn="auto" hangingPunct="1">
              <a:spcAft>
                <a:spcPts val="0"/>
              </a:spcAft>
              <a:buClr>
                <a:schemeClr val="tx1">
                  <a:shade val="95000"/>
                </a:schemeClr>
              </a:buClr>
              <a:buFont typeface="Wingdings 2"/>
              <a:buNone/>
              <a:defRPr/>
            </a:pPr>
            <a:r>
              <a:rPr lang="fr-FR" dirty="0" smtClean="0"/>
              <a:t>À 2,5 ans : séparation des parents ; (N.B. pour elle, ça s'est « trop bien passé » )</a:t>
            </a:r>
          </a:p>
          <a:p>
            <a:pPr marL="548640" indent="-411480" eaLnBrk="1" fontAlgn="auto" hangingPunct="1">
              <a:spcAft>
                <a:spcPts val="0"/>
              </a:spcAft>
              <a:buClr>
                <a:schemeClr val="tx1">
                  <a:shade val="95000"/>
                </a:schemeClr>
              </a:buClr>
              <a:buFont typeface="Wingdings 2"/>
              <a:buNone/>
              <a:defRPr/>
            </a:pPr>
            <a:r>
              <a:rPr lang="fr-FR" dirty="0" smtClean="0"/>
              <a:t>Vers 3 ans, durant quelques mois, criait la nuit et frappait en dormant.</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Histoire</a:t>
            </a:r>
            <a:r>
              <a:rPr lang="fr-FR" dirty="0" smtClean="0"/>
              <a:t> </a:t>
            </a:r>
          </a:p>
          <a:p>
            <a:pPr marL="548640" indent="-411480" eaLnBrk="1" fontAlgn="auto" hangingPunct="1">
              <a:spcAft>
                <a:spcPts val="0"/>
              </a:spcAft>
              <a:buClr>
                <a:schemeClr val="tx1">
                  <a:shade val="95000"/>
                </a:schemeClr>
              </a:buClr>
              <a:buFont typeface="Wingdings 2"/>
              <a:buNone/>
              <a:defRPr/>
            </a:pPr>
            <a:r>
              <a:rPr lang="fr-FR" dirty="0" smtClean="0"/>
              <a:t>Parents séparés.</a:t>
            </a:r>
          </a:p>
          <a:p>
            <a:pPr marL="548640" indent="-411480" eaLnBrk="1" fontAlgn="auto" hangingPunct="1">
              <a:spcAft>
                <a:spcPts val="0"/>
              </a:spcAft>
              <a:buClr>
                <a:schemeClr val="tx1">
                  <a:shade val="95000"/>
                </a:schemeClr>
              </a:buClr>
              <a:buFont typeface="Wingdings 2"/>
              <a:buNone/>
              <a:defRPr/>
            </a:pPr>
            <a:r>
              <a:rPr lang="fr-FR" dirty="0" smtClean="0"/>
              <a:t>Difficultés relationnelles et de comportements, aggravées depuis 2 ans.     </a:t>
            </a:r>
            <a:r>
              <a:rPr lang="fr-BE" dirty="0" smtClean="0"/>
              <a:t>= motif de la demande</a:t>
            </a: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0"/>
            <a:ext cx="9144000" cy="6500813"/>
          </a:xfrm>
        </p:spPr>
        <p:txBody>
          <a:bodyPr>
            <a:noAutofit/>
          </a:bodyPr>
          <a:lstStyle/>
          <a:p>
            <a:pPr marL="548640" indent="-411480" eaLnBrk="1" fontAlgn="auto" hangingPunct="1">
              <a:spcAft>
                <a:spcPts val="0"/>
              </a:spcAft>
              <a:buClr>
                <a:schemeClr val="tx1">
                  <a:shade val="95000"/>
                </a:schemeClr>
              </a:buClr>
              <a:buFont typeface="Wingdings 2" pitchFamily="18" charset="2"/>
              <a:buNone/>
              <a:defRPr/>
            </a:pPr>
            <a:endParaRPr lang="fr-BE" sz="2000"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endParaRPr lang="fr-BE" sz="2000" dirty="0" smtClean="0"/>
          </a:p>
          <a:p>
            <a:pPr marL="548640" indent="-411480" eaLnBrk="1" fontAlgn="auto" hangingPunct="1">
              <a:spcAft>
                <a:spcPts val="0"/>
              </a:spcAft>
              <a:buClr>
                <a:schemeClr val="tx1">
                  <a:shade val="95000"/>
                </a:schemeClr>
              </a:buClr>
              <a:buFont typeface="Wingdings 2"/>
              <a:buNone/>
              <a:defRPr/>
            </a:pPr>
            <a:r>
              <a:rPr lang="fr-BE" sz="2000" u="sng" dirty="0" smtClean="0">
                <a:effectLst>
                  <a:outerShdw blurRad="38100" dist="38100" dir="2700000" algn="tl">
                    <a:srgbClr val="000000">
                      <a:alpha val="43137"/>
                    </a:srgbClr>
                  </a:outerShdw>
                </a:effectLst>
              </a:rPr>
              <a:t>Chez les enfants </a:t>
            </a:r>
            <a:r>
              <a:rPr lang="fr-BE" sz="2000" dirty="0" smtClean="0">
                <a:effectLst>
                  <a:outerShdw blurRad="38100" dist="38100" dir="2700000" algn="tl">
                    <a:srgbClr val="000000">
                      <a:alpha val="43137"/>
                    </a:srgbClr>
                  </a:outerShdw>
                </a:effectLst>
              </a:rPr>
              <a:t> (à partir de 4 ans)</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p>
          <a:p>
            <a:pPr marL="548640" indent="-411480" eaLnBrk="1" fontAlgn="auto" hangingPunct="1">
              <a:spcAft>
                <a:spcPts val="0"/>
              </a:spcAft>
              <a:buClr>
                <a:schemeClr val="tx1">
                  <a:shade val="95000"/>
                </a:schemeClr>
              </a:buClr>
              <a:buFont typeface="Wingdings 2" pitchFamily="18" charset="2"/>
              <a:buNone/>
              <a:defRPr/>
            </a:pPr>
            <a:endParaRPr lang="fr-BE" sz="2000" dirty="0" smtClean="0"/>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t>Quétiapine</a:t>
            </a:r>
            <a:r>
              <a:rPr lang="fr-BE" sz="2000" dirty="0" smtClean="0"/>
              <a:t> (</a:t>
            </a:r>
            <a:r>
              <a:rPr lang="fr-BE" sz="2000" b="1" dirty="0" smtClean="0"/>
              <a:t>Séroquel</a:t>
            </a:r>
            <a:r>
              <a:rPr lang="fr-BE" sz="2000" dirty="0" smtClean="0"/>
              <a:t>): 1 à 5 mg/kilo/soir </a:t>
            </a:r>
            <a:r>
              <a:rPr lang="fr-BE" sz="2000" dirty="0" smtClean="0">
                <a:sym typeface="Wingdings" pitchFamily="2" charset="2"/>
              </a:rPr>
              <a:t> posologie très variable !</a:t>
            </a:r>
          </a:p>
          <a:p>
            <a:pPr marL="868680" lvl="1" indent="-283464" eaLnBrk="1" fontAlgn="auto" hangingPunct="1">
              <a:spcAft>
                <a:spcPts val="0"/>
              </a:spcAft>
              <a:buFont typeface="Wingdings 2"/>
              <a:buNone/>
              <a:defRPr/>
            </a:pPr>
            <a:r>
              <a:rPr lang="fr-BE" sz="2000" dirty="0" smtClean="0">
                <a:sym typeface="Wingdings" pitchFamily="2" charset="2"/>
              </a:rPr>
              <a:t>	</a:t>
            </a:r>
            <a:r>
              <a:rPr lang="fr-BE" sz="2000" dirty="0" err="1" smtClean="0">
                <a:sym typeface="Wingdings" pitchFamily="2" charset="2"/>
              </a:rPr>
              <a:t>Titration</a:t>
            </a:r>
            <a:r>
              <a:rPr lang="fr-BE" sz="2000" dirty="0" smtClean="0">
                <a:sym typeface="Wingdings" pitchFamily="2" charset="2"/>
              </a:rPr>
              <a:t> très progressive  </a:t>
            </a:r>
            <a:r>
              <a:rPr lang="fr-BE" sz="2000" dirty="0" smtClean="0">
                <a:effectLst>
                  <a:outerShdw blurRad="38100" dist="38100" dir="2700000" algn="tl">
                    <a:srgbClr val="000000">
                      <a:alpha val="43137"/>
                    </a:srgbClr>
                  </a:outerShdw>
                </a:effectLst>
                <a:sym typeface="Wingdings" pitchFamily="2" charset="2"/>
              </a:rPr>
              <a:t>(+ 30 mg par semaine</a:t>
            </a:r>
            <a:r>
              <a:rPr lang="fr-BE" sz="2000" dirty="0" smtClean="0">
                <a:sym typeface="Wingdings" pitchFamily="2" charset="2"/>
              </a:rPr>
              <a:t>)</a:t>
            </a:r>
          </a:p>
          <a:p>
            <a:pPr marL="868680" lvl="1" indent="-283464" eaLnBrk="1" fontAlgn="auto" hangingPunct="1">
              <a:spcAft>
                <a:spcPts val="0"/>
              </a:spcAft>
              <a:buFont typeface="Wingdings 2"/>
              <a:buNone/>
              <a:defRPr/>
            </a:pPr>
            <a:r>
              <a:rPr lang="fr-BE" sz="2000" dirty="0" smtClean="0">
                <a:sym typeface="Wingdings" pitchFamily="2" charset="2"/>
              </a:rPr>
              <a:t>	</a:t>
            </a:r>
          </a:p>
          <a:p>
            <a:pPr marL="548005" indent="-283464" eaLnBrk="1" fontAlgn="auto" hangingPunct="1">
              <a:spcAft>
                <a:spcPts val="0"/>
              </a:spcAft>
              <a:buFont typeface="Wingdings" pitchFamily="2" charset="2"/>
              <a:buChar char="v"/>
              <a:defRPr/>
            </a:pPr>
            <a:r>
              <a:rPr lang="fr-BE" sz="2200" dirty="0" smtClean="0">
                <a:sym typeface="Wingdings" pitchFamily="2" charset="2"/>
              </a:rPr>
              <a:t>La posologie sera fonction de la sensibilité à l’effet antihistaminique sédatif (éminemment variable d’un sujet à l’autre) : </a:t>
            </a:r>
          </a:p>
          <a:p>
            <a:pPr marL="548005" indent="-283464" eaLnBrk="1" fontAlgn="auto" hangingPunct="1">
              <a:spcAft>
                <a:spcPts val="0"/>
              </a:spcAft>
              <a:buFont typeface="Wingdings 2" pitchFamily="18" charset="2"/>
              <a:buNone/>
              <a:defRPr/>
            </a:pPr>
            <a:r>
              <a:rPr lang="fr-BE" sz="2200" dirty="0" smtClean="0">
                <a:sym typeface="Wingdings" pitchFamily="2" charset="2"/>
              </a:rPr>
              <a:t>	S’il n’y a pas d’effet sédatif,  l’augmentation de la posologie pourra se poursuivre après chaque palier (en fonction de la bonne tolérance)</a:t>
            </a:r>
          </a:p>
          <a:p>
            <a:pPr marL="868680" lvl="1" indent="-283464" eaLnBrk="1" fontAlgn="auto" hangingPunct="1">
              <a:spcAft>
                <a:spcPts val="0"/>
              </a:spcAft>
              <a:buFont typeface="Wingdings 2"/>
              <a:buNone/>
              <a:defRPr/>
            </a:pPr>
            <a:endParaRPr lang="fr-BE" sz="2000" dirty="0" smtClean="0">
              <a:sym typeface="Wingdings" pitchFamily="2" charset="2"/>
            </a:endParaRPr>
          </a:p>
          <a:p>
            <a:pPr marL="548005" indent="-283464" eaLnBrk="1" fontAlgn="auto" hangingPunct="1">
              <a:spcAft>
                <a:spcPts val="0"/>
              </a:spcAft>
              <a:buFont typeface="Wingdings 2"/>
              <a:buNone/>
              <a:defRPr/>
            </a:pPr>
            <a:endParaRPr lang="fr-BE" sz="2200" dirty="0" smtClean="0"/>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0"/>
            <a:ext cx="9144000" cy="68580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r>
              <a:rPr lang="fr-BE" sz="800" dirty="0" smtClean="0"/>
              <a:t> </a:t>
            </a:r>
            <a:r>
              <a:rPr lang="fr-BE" sz="2000" u="sng" dirty="0" smtClean="0">
                <a:effectLst>
                  <a:outerShdw blurRad="38100" dist="38100" dir="2700000" algn="tl">
                    <a:srgbClr val="000000">
                      <a:alpha val="43137"/>
                    </a:srgbClr>
                  </a:outerShdw>
                </a:effectLst>
              </a:rPr>
              <a:t>Chez les enfants </a:t>
            </a:r>
            <a:r>
              <a:rPr lang="fr-BE" sz="2000" dirty="0" smtClean="0">
                <a:effectLst>
                  <a:outerShdw blurRad="38100" dist="38100" dir="2700000" algn="tl">
                    <a:srgbClr val="000000">
                      <a:alpha val="43137"/>
                    </a:srgbClr>
                  </a:outerShdw>
                </a:effectLst>
              </a:rPr>
              <a:t> (à partir de 4 ans)</a:t>
            </a:r>
          </a:p>
          <a:p>
            <a:pPr marL="548640" indent="-411480" eaLnBrk="1" fontAlgn="auto" hangingPunct="1">
              <a:spcAft>
                <a:spcPts val="0"/>
              </a:spcAft>
              <a:buClr>
                <a:schemeClr val="tx1">
                  <a:shade val="95000"/>
                </a:schemeClr>
              </a:buClr>
              <a:buFont typeface="Wingdings 2" pitchFamily="18" charset="2"/>
              <a:buNone/>
              <a:defRPr/>
            </a:pPr>
            <a:r>
              <a:rPr lang="fr-BE" sz="2000" b="1" u="sng" dirty="0" smtClean="0">
                <a:effectLst>
                  <a:outerShdw blurRad="38100" dist="38100" dir="2700000" algn="tl">
                    <a:srgbClr val="000000">
                      <a:alpha val="43137"/>
                    </a:srgbClr>
                  </a:outerShdw>
                </a:effectLst>
              </a:rPr>
              <a:t>Pour une première prescription</a:t>
            </a:r>
            <a:r>
              <a:rPr lang="fr-BE" sz="2000" b="1" dirty="0" smtClean="0"/>
              <a:t>  Quétiapine (Séroquel) </a:t>
            </a:r>
            <a:r>
              <a:rPr lang="fr-BE" sz="2000" b="1" dirty="0" smtClean="0">
                <a:effectLst>
                  <a:outerShdw blurRad="38100" dist="38100" dir="2700000" algn="tl">
                    <a:srgbClr val="000000">
                      <a:alpha val="43137"/>
                    </a:srgbClr>
                  </a:outerShdw>
                </a:effectLst>
              </a:rPr>
              <a:t>(à 4 ans)</a:t>
            </a: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800" dirty="0" smtClean="0"/>
              <a:t> </a:t>
            </a:r>
          </a:p>
          <a:p>
            <a:pPr marL="868680" lvl="1" indent="-283464" eaLnBrk="1" fontAlgn="auto" hangingPunct="1">
              <a:spcAft>
                <a:spcPts val="0"/>
              </a:spcAft>
              <a:buFont typeface="Wingdings 2"/>
              <a:buNone/>
              <a:defRPr/>
            </a:pPr>
            <a:r>
              <a:rPr lang="fr-BE" sz="2000" dirty="0" smtClean="0"/>
              <a:t>	1) </a:t>
            </a:r>
            <a:r>
              <a:rPr lang="fr-BE" sz="2000" dirty="0" err="1" smtClean="0"/>
              <a:t>titration</a:t>
            </a:r>
            <a:r>
              <a:rPr lang="fr-BE" sz="2000" dirty="0" smtClean="0"/>
              <a:t> progressive  :  30 mg/soir sept jours, puis, 60 mg/soir sept jours, puis, 90 mg/soir ;</a:t>
            </a:r>
          </a:p>
          <a:p>
            <a:pPr marL="868680" lvl="1" indent="-283464" eaLnBrk="1" fontAlgn="auto" hangingPunct="1">
              <a:spcAft>
                <a:spcPts val="0"/>
              </a:spcAft>
              <a:buFont typeface="Wingdings 2"/>
              <a:buNone/>
              <a:defRPr/>
            </a:pPr>
            <a:r>
              <a:rPr lang="fr-BE" sz="2000" dirty="0" smtClean="0"/>
              <a:t>	N.B. à prescrire, « pour faire » des gélules de 30 mg,</a:t>
            </a:r>
          </a:p>
          <a:p>
            <a:pPr marL="868680" lvl="1" indent="-283464" eaLnBrk="1" fontAlgn="auto" hangingPunct="1">
              <a:spcAft>
                <a:spcPts val="0"/>
              </a:spcAft>
              <a:buFont typeface="Wingdings 2"/>
              <a:buNone/>
              <a:defRPr/>
            </a:pPr>
            <a:r>
              <a:rPr lang="fr-BE" sz="2000" dirty="0" smtClean="0"/>
              <a:t>	2) prévenir les parents de l’effet de somnolence possible en matinée,</a:t>
            </a:r>
          </a:p>
          <a:p>
            <a:pPr marL="868680" lvl="1" indent="-283464" eaLnBrk="1" fontAlgn="auto" hangingPunct="1">
              <a:spcAft>
                <a:spcPts val="0"/>
              </a:spcAft>
              <a:buFont typeface="Wingdings 2"/>
              <a:buNone/>
              <a:defRPr/>
            </a:pPr>
            <a:r>
              <a:rPr lang="fr-BE" sz="2000" dirty="0" smtClean="0"/>
              <a:t>		et leur demander, au cas où la somnolence matinale apparaîtrait lors d’un nouveau palier, de retourner à la posologie du palier précédent lors de la prise suivante ; (éventuellement, leur proposer de nous contacter par téléphone pour nous en informer)</a:t>
            </a:r>
          </a:p>
          <a:p>
            <a:pPr marL="868680" lvl="1" indent="-283464" eaLnBrk="1" fontAlgn="auto" hangingPunct="1">
              <a:spcAft>
                <a:spcPts val="0"/>
              </a:spcAft>
              <a:buFont typeface="Wingdings 2"/>
              <a:buNone/>
              <a:defRPr/>
            </a:pPr>
            <a:r>
              <a:rPr lang="fr-BE" sz="2000" dirty="0" smtClean="0"/>
              <a:t>	3) ensuite, un rendez-vous d’évaluation,</a:t>
            </a:r>
          </a:p>
          <a:p>
            <a:pPr marL="868680" lvl="1" indent="-283464" eaLnBrk="1" fontAlgn="auto" hangingPunct="1">
              <a:spcAft>
                <a:spcPts val="0"/>
              </a:spcAft>
              <a:buFont typeface="Wingdings 2"/>
              <a:buNone/>
              <a:defRPr/>
            </a:pPr>
            <a:r>
              <a:rPr lang="fr-BE" sz="2000" dirty="0" smtClean="0"/>
              <a:t>	4) et si résultat insuffisant et pas d’effets secondaires : continuer à augmenter la </a:t>
            </a:r>
            <a:r>
              <a:rPr lang="fr-BE" sz="2000" dirty="0" err="1" smtClean="0"/>
              <a:t>titration</a:t>
            </a:r>
            <a:r>
              <a:rPr lang="fr-BE" sz="2000" dirty="0" smtClean="0"/>
              <a:t> (en 1 ou 2 prises/jour)  (par ex.: 90 mg/soir </a:t>
            </a:r>
            <a:r>
              <a:rPr lang="fr-BE" sz="2000" dirty="0" smtClean="0">
                <a:sym typeface="Wingdings" pitchFamily="2" charset="2"/>
              </a:rPr>
              <a:t>  100 mg/soir 14 jours, puis, 50 mg/matin et 100 mg/soir)</a:t>
            </a:r>
          </a:p>
          <a:p>
            <a:pPr marL="868680" lvl="1" indent="-283464" eaLnBrk="1" fontAlgn="auto" hangingPunct="1">
              <a:spcAft>
                <a:spcPts val="0"/>
              </a:spcAft>
              <a:buFont typeface="Wingdings 2"/>
              <a:buNone/>
              <a:defRPr/>
            </a:pPr>
            <a:r>
              <a:rPr lang="fr-BE" sz="800" dirty="0" smtClean="0">
                <a:sym typeface="Wingdings" pitchFamily="2" charset="2"/>
              </a:rPr>
              <a:t> </a:t>
            </a:r>
          </a:p>
          <a:p>
            <a:pPr marL="548005" indent="-283464" eaLnBrk="1" fontAlgn="auto" hangingPunct="1">
              <a:spcAft>
                <a:spcPts val="0"/>
              </a:spcAft>
              <a:buFont typeface="Wingdings 2"/>
              <a:buNone/>
              <a:defRPr/>
            </a:pPr>
            <a:r>
              <a:rPr lang="fr-BE" sz="2000" dirty="0" smtClean="0">
                <a:sym typeface="Wingdings" pitchFamily="2" charset="2"/>
              </a:rPr>
              <a:t>N.B. pour les états maniaques les posologies sont plus importantes que pour les symptômes négatifs</a:t>
            </a:r>
          </a:p>
          <a:p>
            <a:pPr marL="548005" indent="-283464" eaLnBrk="1" fontAlgn="auto" hangingPunct="1">
              <a:spcAft>
                <a:spcPts val="0"/>
              </a:spcAft>
              <a:buFont typeface="Wingdings 2"/>
              <a:buNone/>
              <a:defRPr/>
            </a:pPr>
            <a:r>
              <a:rPr lang="fr-BE" sz="2000" dirty="0" smtClean="0">
                <a:sym typeface="Wingdings" pitchFamily="2" charset="2"/>
              </a:rPr>
              <a:t>N.B. l’action sur la composante maniaque s’observe rapidement (1 à 7 j) ; </a:t>
            </a:r>
          </a:p>
          <a:p>
            <a:pPr marL="868680" lvl="1" indent="-283464" eaLnBrk="1" fontAlgn="auto" hangingPunct="1">
              <a:spcAft>
                <a:spcPts val="0"/>
              </a:spcAft>
              <a:buFont typeface="Wingdings 2"/>
              <a:buNone/>
              <a:defRPr/>
            </a:pPr>
            <a:r>
              <a:rPr lang="fr-BE" sz="2000" dirty="0" smtClean="0"/>
              <a:t>l’évaluation de l’action sur les symptômes négatifs nécessite ±  4 mois	</a:t>
            </a:r>
          </a:p>
          <a:p>
            <a:pPr marL="548005" indent="-283464" eaLnBrk="1" fontAlgn="auto" hangingPunct="1">
              <a:spcAft>
                <a:spcPts val="0"/>
              </a:spcAft>
              <a:buFont typeface="Wingdings 2"/>
              <a:buNone/>
              <a:defRPr/>
            </a:pPr>
            <a:r>
              <a:rPr lang="fr-BE" sz="2200" dirty="0" smtClean="0"/>
              <a:t> </a:t>
            </a:r>
          </a:p>
          <a:p>
            <a:pPr marL="548640" lvl="1" indent="-411480" eaLnBrk="1" fontAlgn="auto" hangingPunct="1">
              <a:spcAft>
                <a:spcPts val="0"/>
              </a:spcAft>
              <a:buClr>
                <a:schemeClr val="tx1">
                  <a:shade val="95000"/>
                </a:schemeClr>
              </a:buClr>
              <a:buSzPct val="65000"/>
              <a:buFont typeface="Wingdings 2" pitchFamily="18" charset="2"/>
              <a:buNone/>
              <a:defRPr/>
            </a:pPr>
            <a:r>
              <a:rPr lang="fr-BE" sz="600" dirty="0" smtClean="0">
                <a:sym typeface="Wingdings" pitchFamily="2" charset="2"/>
              </a:rPr>
              <a:t> </a:t>
            </a:r>
            <a:endParaRPr lang="fr-BE" sz="2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0"/>
            <a:ext cx="8715375" cy="68580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18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endParaRPr lang="fr-BE" sz="1400" dirty="0" smtClean="0"/>
          </a:p>
          <a:p>
            <a:pPr marL="548640" indent="-411480" eaLnBrk="1" fontAlgn="auto" hangingPunct="1">
              <a:spcAft>
                <a:spcPts val="0"/>
              </a:spcAft>
              <a:buClr>
                <a:schemeClr val="tx1">
                  <a:shade val="95000"/>
                </a:schemeClr>
              </a:buClr>
              <a:buFont typeface="Wingdings 2"/>
              <a:buNone/>
              <a:defRPr/>
            </a:pPr>
            <a:r>
              <a:rPr lang="fr-BE" sz="1800" u="sng" dirty="0" smtClean="0">
                <a:effectLst>
                  <a:outerShdw blurRad="38100" dist="38100" dir="2700000" algn="tl">
                    <a:srgbClr val="000000">
                      <a:alpha val="43137"/>
                    </a:srgbClr>
                  </a:outerShdw>
                </a:effectLst>
              </a:rPr>
              <a:t>Chez les enfants </a:t>
            </a:r>
            <a:r>
              <a:rPr lang="fr-BE" sz="1800"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endParaRPr lang="fr-BE" sz="1000" dirty="0" smtClean="0"/>
          </a:p>
          <a:p>
            <a:pPr marL="548640" indent="-411480" eaLnBrk="1" fontAlgn="auto" hangingPunct="1">
              <a:spcAft>
                <a:spcPts val="0"/>
              </a:spcAft>
              <a:buClr>
                <a:schemeClr val="tx1">
                  <a:shade val="95000"/>
                </a:schemeClr>
              </a:buClr>
              <a:buFont typeface="Wingdings" pitchFamily="2" charset="2"/>
              <a:buChar char="v"/>
              <a:defRPr/>
            </a:pPr>
            <a:r>
              <a:rPr lang="fr-BE" sz="1800" dirty="0" smtClean="0"/>
              <a:t>Rispéridone : 0,02 à 0,03 mg/kilo  </a:t>
            </a:r>
            <a:r>
              <a:rPr lang="fr-BE" sz="1800" dirty="0" smtClean="0">
                <a:sym typeface="Wingdings" pitchFamily="2" charset="2"/>
              </a:rPr>
              <a:t></a:t>
            </a:r>
            <a:r>
              <a:rPr lang="fr-BE" sz="1800" dirty="0" smtClean="0"/>
              <a:t>  </a:t>
            </a:r>
            <a:r>
              <a:rPr lang="fr-BE" sz="1800" b="1" dirty="0" smtClean="0">
                <a:effectLst>
                  <a:outerShdw blurRad="38100" dist="38100" dir="2700000" algn="tl">
                    <a:srgbClr val="000000">
                      <a:alpha val="43137"/>
                    </a:srgbClr>
                  </a:outerShdw>
                </a:effectLst>
              </a:rPr>
              <a:t>0,1 mg/5 kilos  </a:t>
            </a:r>
            <a:r>
              <a:rPr lang="fr-BE" sz="1800" dirty="0" smtClean="0"/>
              <a:t>(0,1 à 0,15 mg/5k)</a:t>
            </a:r>
          </a:p>
          <a:p>
            <a:pPr marL="868680" lvl="1" indent="-283464" eaLnBrk="1" fontAlgn="auto" hangingPunct="1">
              <a:spcAft>
                <a:spcPts val="0"/>
              </a:spcAft>
              <a:buFont typeface="Wingdings 2"/>
              <a:buNone/>
              <a:defRPr/>
            </a:pPr>
            <a:r>
              <a:rPr lang="fr-BE" sz="1800" dirty="0" smtClean="0"/>
              <a:t>	</a:t>
            </a:r>
            <a:r>
              <a:rPr lang="fr-BE" sz="1800" dirty="0" err="1" smtClean="0"/>
              <a:t>titration</a:t>
            </a:r>
            <a:r>
              <a:rPr lang="fr-BE" sz="1800" dirty="0" smtClean="0"/>
              <a:t> progressive  (en 2 à 4 semaines)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Aripiprazole : 0,1 mg/kilo </a:t>
            </a:r>
            <a:r>
              <a:rPr lang="fr-BE" sz="1800" dirty="0" smtClean="0">
                <a:sym typeface="Wingdings" pitchFamily="2" charset="2"/>
              </a:rPr>
              <a:t></a:t>
            </a:r>
            <a:r>
              <a:rPr lang="fr-BE" sz="1800" dirty="0" smtClean="0"/>
              <a:t> </a:t>
            </a:r>
            <a:r>
              <a:rPr lang="fr-BE" sz="1800" b="1" dirty="0" smtClean="0">
                <a:effectLst>
                  <a:outerShdw blurRad="38100" dist="38100" dir="2700000" algn="tl">
                    <a:srgbClr val="000000">
                      <a:alpha val="43137"/>
                    </a:srgbClr>
                  </a:outerShdw>
                </a:effectLst>
              </a:rPr>
              <a:t>1 mg/10 kilos  </a:t>
            </a:r>
            <a:r>
              <a:rPr lang="fr-BE" sz="1800" dirty="0" smtClean="0"/>
              <a:t>(maximum : 2mg/10kg)</a:t>
            </a:r>
          </a:p>
          <a:p>
            <a:pPr marL="868680" lvl="1" indent="-283464" eaLnBrk="1" fontAlgn="auto" hangingPunct="1">
              <a:spcAft>
                <a:spcPts val="0"/>
              </a:spcAft>
              <a:buFont typeface="Wingdings 2"/>
              <a:buNone/>
              <a:defRPr/>
            </a:pPr>
            <a:r>
              <a:rPr lang="fr-BE" sz="1800" dirty="0" smtClean="0"/>
              <a:t>	d'emblée la posologie thérapeutique</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Quétiapine : 1 à 5 mg/kilo </a:t>
            </a:r>
            <a:r>
              <a:rPr lang="fr-BE" sz="1800" dirty="0" smtClean="0">
                <a:sym typeface="Wingdings" pitchFamily="2" charset="2"/>
              </a:rPr>
              <a:t> posologie très variable</a:t>
            </a:r>
          </a:p>
          <a:p>
            <a:pPr marL="868680" lvl="1" indent="-283464" eaLnBrk="1" fontAlgn="auto" hangingPunct="1">
              <a:spcAft>
                <a:spcPts val="0"/>
              </a:spcAft>
              <a:buFont typeface="Wingdings 2"/>
              <a:buNone/>
              <a:defRPr/>
            </a:pPr>
            <a:r>
              <a:rPr lang="fr-BE" sz="1800" dirty="0" smtClean="0">
                <a:sym typeface="Wingdings" pitchFamily="2" charset="2"/>
              </a:rPr>
              <a:t>	</a:t>
            </a:r>
            <a:r>
              <a:rPr lang="fr-BE" sz="1800" dirty="0" err="1" smtClean="0">
                <a:sym typeface="Wingdings" pitchFamily="2" charset="2"/>
              </a:rPr>
              <a:t>titration</a:t>
            </a:r>
            <a:r>
              <a:rPr lang="fr-BE" sz="1800" dirty="0" smtClean="0">
                <a:sym typeface="Wingdings" pitchFamily="2" charset="2"/>
              </a:rPr>
              <a:t> très progressive  </a:t>
            </a:r>
            <a:r>
              <a:rPr lang="fr-BE" sz="1800" dirty="0" smtClean="0">
                <a:effectLst>
                  <a:outerShdw blurRad="38100" dist="38100" dir="2700000" algn="tl">
                    <a:srgbClr val="000000">
                      <a:alpha val="43137"/>
                    </a:srgbClr>
                  </a:outerShdw>
                </a:effectLst>
                <a:sym typeface="Wingdings" pitchFamily="2" charset="2"/>
              </a:rPr>
              <a:t>(+ 30 mg par semaine</a:t>
            </a:r>
            <a:r>
              <a:rPr lang="fr-BE" sz="1800" dirty="0" smtClean="0">
                <a:sym typeface="Wingdings" pitchFamily="2" charset="2"/>
              </a:rPr>
              <a:t>) (à partir de 4 ans)</a:t>
            </a:r>
          </a:p>
          <a:p>
            <a:pPr marL="548640" indent="-411480" eaLnBrk="1" fontAlgn="auto" hangingPunct="1">
              <a:spcAft>
                <a:spcPts val="0"/>
              </a:spcAft>
              <a:buClr>
                <a:schemeClr val="tx1">
                  <a:shade val="95000"/>
                </a:schemeClr>
              </a:buClr>
              <a:buFont typeface="Wingdings 2"/>
              <a:buNone/>
              <a:defRPr/>
            </a:pPr>
            <a:endParaRPr lang="fr-BE" sz="1800" dirty="0" smtClean="0">
              <a:sym typeface="Wingdings" pitchFamily="2" charset="2"/>
            </a:endParaRPr>
          </a:p>
          <a:p>
            <a:pPr marL="548640" indent="-411480" eaLnBrk="1" fontAlgn="auto" hangingPunct="1">
              <a:spcAft>
                <a:spcPts val="0"/>
              </a:spcAft>
              <a:buClr>
                <a:schemeClr val="tx1">
                  <a:shade val="95000"/>
                </a:schemeClr>
              </a:buClr>
              <a:buFont typeface="Wingdings" pitchFamily="2" charset="2"/>
              <a:buChar char="v"/>
              <a:defRPr/>
            </a:pPr>
            <a:r>
              <a:rPr lang="fr-BE" sz="1800" dirty="0" smtClean="0"/>
              <a:t>Ne pas aller au-delà de cette posologie chez l'enfant !</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Rechercher la dose minimum qui permet de conserver la pleine efficacité (pour éviter les effets secondaires des surdosages)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Toujours associer une psychothérapie</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En cas de non réponse au traitement, toujours se reposer des questions sur le contexte relationnel et sur les capacités intrapsychiques de l'enfant à les assumer</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Toujours se reposer des questions sur le diagnostic en termes de comorbidités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L'association antipsychotique atypique et méthylphénidate ne pose pas de problème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0"/>
            <a:ext cx="8715375" cy="68580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1800" b="1" u="sng" dirty="0" smtClean="0">
                <a:effectLst>
                  <a:outerShdw blurRad="38100" dist="38100" dir="2700000" algn="tl">
                    <a:srgbClr val="000000">
                      <a:alpha val="43137"/>
                    </a:srgbClr>
                  </a:outerShdw>
                </a:effectLst>
              </a:rPr>
              <a:t>Posologie des antipsychotiques atypiques (selon notre expérience)</a:t>
            </a:r>
          </a:p>
          <a:p>
            <a:pPr marL="548640" indent="-411480" eaLnBrk="1" fontAlgn="auto" hangingPunct="1">
              <a:spcAft>
                <a:spcPts val="0"/>
              </a:spcAft>
              <a:buClr>
                <a:schemeClr val="tx1">
                  <a:shade val="95000"/>
                </a:schemeClr>
              </a:buClr>
              <a:buFont typeface="Wingdings 2"/>
              <a:buNone/>
              <a:defRPr/>
            </a:pPr>
            <a:endParaRPr lang="fr-BE" sz="1400" dirty="0" smtClean="0"/>
          </a:p>
          <a:p>
            <a:pPr marL="548640" indent="-411480" eaLnBrk="1" fontAlgn="auto" hangingPunct="1">
              <a:spcAft>
                <a:spcPts val="0"/>
              </a:spcAft>
              <a:buClr>
                <a:schemeClr val="tx1">
                  <a:shade val="95000"/>
                </a:schemeClr>
              </a:buClr>
              <a:buFont typeface="Wingdings 2"/>
              <a:buNone/>
              <a:defRPr/>
            </a:pPr>
            <a:r>
              <a:rPr lang="fr-BE" sz="1800" u="sng" dirty="0" smtClean="0">
                <a:effectLst>
                  <a:outerShdw blurRad="38100" dist="38100" dir="2700000" algn="tl">
                    <a:srgbClr val="000000">
                      <a:alpha val="43137"/>
                    </a:srgbClr>
                  </a:outerShdw>
                </a:effectLst>
              </a:rPr>
              <a:t>Chez les enfants </a:t>
            </a:r>
            <a:r>
              <a:rPr lang="fr-BE" sz="1800" dirty="0" smtClean="0">
                <a:effectLst>
                  <a:outerShdw blurRad="38100" dist="38100" dir="2700000" algn="tl">
                    <a:srgbClr val="000000">
                      <a:alpha val="43137"/>
                    </a:srgbClr>
                  </a:outerShdw>
                </a:effectLst>
              </a:rPr>
              <a:t> (à partir de 2 ans)</a:t>
            </a:r>
          </a:p>
          <a:p>
            <a:pPr marL="548640" indent="-411480" eaLnBrk="1" fontAlgn="auto" hangingPunct="1">
              <a:spcAft>
                <a:spcPts val="0"/>
              </a:spcAft>
              <a:buClr>
                <a:schemeClr val="tx1">
                  <a:shade val="95000"/>
                </a:schemeClr>
              </a:buClr>
              <a:buFont typeface="Wingdings 2"/>
              <a:buNone/>
              <a:defRPr/>
            </a:pPr>
            <a:endParaRPr lang="fr-BE" sz="1000" dirty="0" smtClean="0"/>
          </a:p>
          <a:p>
            <a:pPr marL="548640" indent="-411480" eaLnBrk="1" fontAlgn="auto" hangingPunct="1">
              <a:spcAft>
                <a:spcPts val="0"/>
              </a:spcAft>
              <a:buClr>
                <a:schemeClr val="tx1">
                  <a:shade val="95000"/>
                </a:schemeClr>
              </a:buClr>
              <a:buFont typeface="Wingdings" pitchFamily="2" charset="2"/>
              <a:buChar char="v"/>
              <a:defRPr/>
            </a:pPr>
            <a:r>
              <a:rPr lang="fr-BE" sz="1800" dirty="0" smtClean="0"/>
              <a:t>Rispéridone : 0,02 à 0,03 mg/kilo  </a:t>
            </a:r>
            <a:r>
              <a:rPr lang="fr-BE" sz="1800" dirty="0" smtClean="0">
                <a:sym typeface="Wingdings" pitchFamily="2" charset="2"/>
              </a:rPr>
              <a:t></a:t>
            </a:r>
            <a:r>
              <a:rPr lang="fr-BE" sz="1800" dirty="0" smtClean="0"/>
              <a:t>  </a:t>
            </a:r>
            <a:r>
              <a:rPr lang="fr-BE" sz="1800" b="1" dirty="0" smtClean="0">
                <a:effectLst>
                  <a:outerShdw blurRad="38100" dist="38100" dir="2700000" algn="tl">
                    <a:srgbClr val="000000">
                      <a:alpha val="43137"/>
                    </a:srgbClr>
                  </a:outerShdw>
                </a:effectLst>
              </a:rPr>
              <a:t>0,1 mg/5 kilos  </a:t>
            </a:r>
            <a:r>
              <a:rPr lang="fr-BE" sz="1800" dirty="0" smtClean="0"/>
              <a:t>(0,1 à 0,15 mg/5k)</a:t>
            </a:r>
          </a:p>
          <a:p>
            <a:pPr marL="868680" lvl="1" indent="-283464" eaLnBrk="1" fontAlgn="auto" hangingPunct="1">
              <a:spcAft>
                <a:spcPts val="0"/>
              </a:spcAft>
              <a:buFont typeface="Wingdings 2"/>
              <a:buNone/>
              <a:defRPr/>
            </a:pPr>
            <a:r>
              <a:rPr lang="fr-BE" sz="1800" dirty="0" smtClean="0"/>
              <a:t>	</a:t>
            </a:r>
            <a:r>
              <a:rPr lang="fr-BE" sz="1800" dirty="0" err="1" smtClean="0"/>
              <a:t>titration</a:t>
            </a:r>
            <a:r>
              <a:rPr lang="fr-BE" sz="1800" dirty="0" smtClean="0"/>
              <a:t> progressive  (en 2 à 4semaines)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Aripiprazole : 0,1 mg/kilo </a:t>
            </a:r>
            <a:r>
              <a:rPr lang="fr-BE" sz="1800" dirty="0" smtClean="0">
                <a:sym typeface="Wingdings" pitchFamily="2" charset="2"/>
              </a:rPr>
              <a:t></a:t>
            </a:r>
            <a:r>
              <a:rPr lang="fr-BE" sz="1800" dirty="0" smtClean="0"/>
              <a:t> </a:t>
            </a:r>
            <a:r>
              <a:rPr lang="fr-BE" sz="1800" b="1" dirty="0" smtClean="0">
                <a:effectLst>
                  <a:outerShdw blurRad="38100" dist="38100" dir="2700000" algn="tl">
                    <a:srgbClr val="000000">
                      <a:alpha val="43137"/>
                    </a:srgbClr>
                  </a:outerShdw>
                </a:effectLst>
              </a:rPr>
              <a:t>1 mg/10 kilos  </a:t>
            </a:r>
            <a:r>
              <a:rPr lang="fr-BE" sz="1800" dirty="0" smtClean="0"/>
              <a:t>(maximum : 2mg/10kg)</a:t>
            </a:r>
          </a:p>
          <a:p>
            <a:pPr marL="868680" lvl="1" indent="-283464" eaLnBrk="1" fontAlgn="auto" hangingPunct="1">
              <a:spcAft>
                <a:spcPts val="0"/>
              </a:spcAft>
              <a:buFont typeface="Wingdings 2"/>
              <a:buNone/>
              <a:defRPr/>
            </a:pPr>
            <a:r>
              <a:rPr lang="fr-BE" sz="1800" dirty="0" smtClean="0"/>
              <a:t>	d'emblée la posologie thérapeutique</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Quétiapine : 1 à 5 mg/kilo </a:t>
            </a:r>
            <a:r>
              <a:rPr lang="fr-BE" sz="1800" dirty="0" smtClean="0">
                <a:sym typeface="Wingdings" pitchFamily="2" charset="2"/>
              </a:rPr>
              <a:t> posologie très variable</a:t>
            </a:r>
          </a:p>
          <a:p>
            <a:pPr marL="868680" lvl="1" indent="-283464" eaLnBrk="1" fontAlgn="auto" hangingPunct="1">
              <a:spcAft>
                <a:spcPts val="0"/>
              </a:spcAft>
              <a:buFont typeface="Wingdings 2"/>
              <a:buNone/>
              <a:defRPr/>
            </a:pPr>
            <a:r>
              <a:rPr lang="fr-BE" sz="1800" dirty="0" smtClean="0">
                <a:sym typeface="Wingdings" pitchFamily="2" charset="2"/>
              </a:rPr>
              <a:t>	</a:t>
            </a:r>
            <a:r>
              <a:rPr lang="fr-BE" sz="1800" dirty="0" err="1" smtClean="0">
                <a:sym typeface="Wingdings" pitchFamily="2" charset="2"/>
              </a:rPr>
              <a:t>titration</a:t>
            </a:r>
            <a:r>
              <a:rPr lang="fr-BE" sz="1800" dirty="0" smtClean="0">
                <a:sym typeface="Wingdings" pitchFamily="2" charset="2"/>
              </a:rPr>
              <a:t> très progressive  </a:t>
            </a:r>
            <a:r>
              <a:rPr lang="fr-BE" sz="1800" dirty="0" smtClean="0">
                <a:effectLst>
                  <a:outerShdw blurRad="38100" dist="38100" dir="2700000" algn="tl">
                    <a:srgbClr val="000000">
                      <a:alpha val="43137"/>
                    </a:srgbClr>
                  </a:outerShdw>
                </a:effectLst>
                <a:sym typeface="Wingdings" pitchFamily="2" charset="2"/>
              </a:rPr>
              <a:t>(+ 30 mg par semaine</a:t>
            </a:r>
            <a:r>
              <a:rPr lang="fr-BE" sz="1800" dirty="0" smtClean="0">
                <a:sym typeface="Wingdings" pitchFamily="2" charset="2"/>
              </a:rPr>
              <a:t>) (à partir de 4 ans)</a:t>
            </a:r>
          </a:p>
          <a:p>
            <a:pPr marL="548640" indent="-411480" eaLnBrk="1" fontAlgn="auto" hangingPunct="1">
              <a:spcAft>
                <a:spcPts val="0"/>
              </a:spcAft>
              <a:buClr>
                <a:schemeClr val="tx1">
                  <a:shade val="95000"/>
                </a:schemeClr>
              </a:buClr>
              <a:buFont typeface="Wingdings 2"/>
              <a:buNone/>
              <a:defRPr/>
            </a:pPr>
            <a:endParaRPr lang="fr-BE" sz="1800" dirty="0" smtClean="0">
              <a:sym typeface="Wingdings" pitchFamily="2" charset="2"/>
            </a:endParaRPr>
          </a:p>
          <a:p>
            <a:pPr marL="548640" indent="-411480" eaLnBrk="1" fontAlgn="auto" hangingPunct="1">
              <a:spcAft>
                <a:spcPts val="0"/>
              </a:spcAft>
              <a:buClr>
                <a:schemeClr val="tx1">
                  <a:shade val="95000"/>
                </a:schemeClr>
              </a:buClr>
              <a:buFont typeface="Wingdings" pitchFamily="2" charset="2"/>
              <a:buChar char="v"/>
              <a:defRPr/>
            </a:pPr>
            <a:r>
              <a:rPr lang="fr-BE" sz="1800" b="1" u="sng" dirty="0" smtClean="0">
                <a:solidFill>
                  <a:srgbClr val="FFCC00"/>
                </a:solidFill>
                <a:effectLst>
                  <a:outerShdw blurRad="38100" dist="38100" dir="2700000" algn="tl">
                    <a:srgbClr val="000000">
                      <a:alpha val="43137"/>
                    </a:srgbClr>
                  </a:outerShdw>
                </a:effectLst>
              </a:rPr>
              <a:t>Avoir dans le bureau un pèse-personne électronique</a:t>
            </a:r>
            <a:r>
              <a:rPr lang="fr-BE" sz="1800" dirty="0" smtClean="0"/>
              <a:t> : </a:t>
            </a:r>
          </a:p>
          <a:p>
            <a:pPr marL="548640" indent="-411480" eaLnBrk="1" fontAlgn="auto" hangingPunct="1">
              <a:spcAft>
                <a:spcPts val="0"/>
              </a:spcAft>
              <a:buClr>
                <a:schemeClr val="tx1">
                  <a:shade val="95000"/>
                </a:schemeClr>
              </a:buClr>
              <a:buFont typeface="Wingdings 2" pitchFamily="18" charset="2"/>
              <a:buNone/>
              <a:defRPr/>
            </a:pPr>
            <a:r>
              <a:rPr lang="fr-BE" sz="1800" dirty="0" smtClean="0"/>
              <a:t>	 </a:t>
            </a:r>
            <a:r>
              <a:rPr lang="fr-BE" sz="1800" dirty="0" smtClean="0">
                <a:sym typeface="Wingdings" pitchFamily="2" charset="2"/>
              </a:rPr>
              <a:t> peser l’enfant (tout habillé) lors de la première prescription : poids 	approximatif de référence  de départ</a:t>
            </a:r>
          </a:p>
          <a:p>
            <a:pPr marL="548640" indent="-411480" eaLnBrk="1" fontAlgn="auto" hangingPunct="1">
              <a:spcAft>
                <a:spcPts val="0"/>
              </a:spcAft>
              <a:buClr>
                <a:schemeClr val="tx1">
                  <a:shade val="95000"/>
                </a:schemeClr>
              </a:buClr>
              <a:buFont typeface="Wingdings 2" pitchFamily="18" charset="2"/>
              <a:buNone/>
              <a:defRPr/>
            </a:pPr>
            <a:r>
              <a:rPr lang="fr-BE" sz="1800" dirty="0" smtClean="0">
                <a:sym typeface="Wingdings" pitchFamily="2" charset="2"/>
              </a:rPr>
              <a:t>	  peser à nouveau l’enfant lors des premiers rendez-vous de réévaluation</a:t>
            </a:r>
          </a:p>
          <a:p>
            <a:pPr marL="548640" indent="-411480" eaLnBrk="1" fontAlgn="auto" hangingPunct="1">
              <a:spcAft>
                <a:spcPts val="0"/>
              </a:spcAft>
              <a:buClr>
                <a:schemeClr val="tx1">
                  <a:shade val="95000"/>
                </a:schemeClr>
              </a:buClr>
              <a:buFont typeface="Wingdings 2" pitchFamily="18" charset="2"/>
              <a:buNone/>
              <a:defRPr/>
            </a:pPr>
            <a:r>
              <a:rPr lang="fr-BE" sz="1800" dirty="0" smtClean="0">
                <a:sym typeface="Wingdings" pitchFamily="2" charset="2"/>
              </a:rPr>
              <a:t>	  surveiller une prise de poids anormale</a:t>
            </a:r>
          </a:p>
          <a:p>
            <a:pPr marL="548640" indent="-411480" eaLnBrk="1" fontAlgn="auto" hangingPunct="1">
              <a:spcAft>
                <a:spcPts val="0"/>
              </a:spcAft>
              <a:buClr>
                <a:schemeClr val="tx1">
                  <a:shade val="95000"/>
                </a:schemeClr>
              </a:buClr>
              <a:buFont typeface="Wingdings 2" pitchFamily="18" charset="2"/>
              <a:buNone/>
              <a:defRPr/>
            </a:pPr>
            <a:endParaRPr lang="fr-BE" sz="1800" dirty="0" smtClean="0">
              <a:sym typeface="Wingdings" pitchFamily="2" charset="2"/>
            </a:endParaRPr>
          </a:p>
          <a:p>
            <a:pPr marL="548640" indent="-411480" eaLnBrk="1" fontAlgn="auto" hangingPunct="1">
              <a:spcAft>
                <a:spcPts val="0"/>
              </a:spcAft>
              <a:buClr>
                <a:schemeClr val="tx1">
                  <a:shade val="95000"/>
                </a:schemeClr>
              </a:buClr>
              <a:buFont typeface="Wingdings" pitchFamily="2" charset="2"/>
              <a:buChar char="v"/>
              <a:defRPr/>
            </a:pPr>
            <a:r>
              <a:rPr lang="fr-BE" sz="1800" dirty="0" smtClean="0"/>
              <a:t>Sur le long cours, selon la croissance, adapter la posologie en fonction du poids !  (perte d’efficacité du traitement par prise de poids !)</a:t>
            </a:r>
          </a:p>
          <a:p>
            <a:pPr marL="548640" indent="-411480" eaLnBrk="1" fontAlgn="auto" hangingPunct="1">
              <a:spcAft>
                <a:spcPts val="0"/>
              </a:spcAft>
              <a:buClr>
                <a:schemeClr val="tx1">
                  <a:shade val="95000"/>
                </a:schemeClr>
              </a:buClr>
              <a:buFont typeface="Wingdings 2" pitchFamily="18" charset="2"/>
              <a:buNone/>
              <a:defRPr/>
            </a:pPr>
            <a:endParaRPr lang="fr-BE"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txBox="1">
            <a:spLocks/>
          </p:cNvSpPr>
          <p:nvPr/>
        </p:nvSpPr>
        <p:spPr bwMode="auto">
          <a:xfrm>
            <a:off x="533400" y="533400"/>
            <a:ext cx="8229600" cy="838200"/>
          </a:xfrm>
          <a:prstGeom prst="rect">
            <a:avLst/>
          </a:prstGeom>
          <a:noFill/>
          <a:ln w="9525">
            <a:noFill/>
            <a:miter lim="800000"/>
            <a:headEnd/>
            <a:tailEnd/>
          </a:ln>
        </p:spPr>
        <p:txBody>
          <a:bodyPr anchor="ctr"/>
          <a:lstStyle/>
          <a:p>
            <a:pPr algn="ctr" defTabSz="457200"/>
            <a:r>
              <a:rPr lang="fr-FR" sz="2800">
                <a:solidFill>
                  <a:schemeClr val="accent1"/>
                </a:solidFill>
                <a:latin typeface="Arial Narrow" pitchFamily="34" charset="0"/>
              </a:rPr>
              <a:t>Antipsychotiques atypiques et gain de poids chez l’adulte</a:t>
            </a:r>
          </a:p>
        </p:txBody>
      </p:sp>
      <p:sp>
        <p:nvSpPr>
          <p:cNvPr id="36867" name="ZoneTexte 3"/>
          <p:cNvSpPr txBox="1">
            <a:spLocks noChangeArrowheads="1"/>
          </p:cNvSpPr>
          <p:nvPr/>
        </p:nvSpPr>
        <p:spPr bwMode="auto">
          <a:xfrm>
            <a:off x="1571625" y="6545263"/>
            <a:ext cx="7405688" cy="215900"/>
          </a:xfrm>
          <a:prstGeom prst="rect">
            <a:avLst/>
          </a:prstGeom>
          <a:noFill/>
          <a:ln w="9525">
            <a:noFill/>
            <a:miter lim="800000"/>
            <a:headEnd/>
            <a:tailEnd/>
          </a:ln>
        </p:spPr>
        <p:txBody>
          <a:bodyPr>
            <a:spAutoFit/>
          </a:bodyPr>
          <a:lstStyle/>
          <a:p>
            <a:r>
              <a:rPr lang="en-GB" sz="800"/>
              <a:t>Adapté de Newcomer JW. CNS Drugs. 2005;19 Suppl 1:1-93.</a:t>
            </a:r>
            <a:endParaRPr lang="fr-FR" sz="800"/>
          </a:p>
        </p:txBody>
      </p:sp>
      <p:sp>
        <p:nvSpPr>
          <p:cNvPr id="16" name="Rectangle à coins arrondis 15"/>
          <p:cNvSpPr>
            <a:spLocks noChangeArrowheads="1"/>
          </p:cNvSpPr>
          <p:nvPr/>
        </p:nvSpPr>
        <p:spPr bwMode="auto">
          <a:xfrm>
            <a:off x="1447800" y="1981200"/>
            <a:ext cx="6324600" cy="3886200"/>
          </a:xfrm>
          <a:prstGeom prst="roundRect">
            <a:avLst>
              <a:gd name="adj" fmla="val 16667"/>
            </a:avLst>
          </a:prstGeom>
          <a:noFill/>
          <a:ln w="9525">
            <a:noFill/>
            <a:round/>
            <a:headEnd/>
            <a:tailEnd/>
          </a:ln>
          <a:effectLst>
            <a:outerShdw dist="22999" dir="5340059" rotWithShape="0">
              <a:srgbClr val="808080">
                <a:alpha val="34999"/>
              </a:srgbClr>
            </a:outerShdw>
          </a:effectLst>
        </p:spPr>
        <p:txBody>
          <a:bodyPr anchor="ctr"/>
          <a:lstStyle/>
          <a:p>
            <a:pPr algn="ctr">
              <a:defRPr/>
            </a:pPr>
            <a:endParaRPr lang="en-US">
              <a:solidFill>
                <a:srgbClr val="FFFFFF"/>
              </a:solidFill>
              <a:latin typeface="+mn-lt"/>
              <a:ea typeface="ＭＳ Ｐゴシック" charset="-128"/>
              <a:cs typeface="ＭＳ Ｐゴシック" charset="-128"/>
            </a:endParaRPr>
          </a:p>
        </p:txBody>
      </p:sp>
      <p:sp>
        <p:nvSpPr>
          <p:cNvPr id="36869" name="Espace réservé du contenu 6"/>
          <p:cNvSpPr txBox="1">
            <a:spLocks/>
          </p:cNvSpPr>
          <p:nvPr/>
        </p:nvSpPr>
        <p:spPr bwMode="auto">
          <a:xfrm>
            <a:off x="250825" y="1268413"/>
            <a:ext cx="8569325" cy="533400"/>
          </a:xfrm>
          <a:prstGeom prst="rect">
            <a:avLst/>
          </a:prstGeom>
          <a:noFill/>
          <a:ln w="9525">
            <a:noFill/>
            <a:miter lim="800000"/>
            <a:headEnd/>
            <a:tailEnd/>
          </a:ln>
        </p:spPr>
        <p:txBody>
          <a:bodyPr/>
          <a:lstStyle/>
          <a:p>
            <a:pPr marL="342900" indent="-342900" algn="ctr" defTabSz="457200" eaLnBrk="0" hangingPunct="0">
              <a:spcBef>
                <a:spcPct val="20000"/>
              </a:spcBef>
            </a:pPr>
            <a:r>
              <a:rPr lang="fr-FR" sz="2000">
                <a:latin typeface="Arial Narrow" pitchFamily="34" charset="0"/>
              </a:rPr>
              <a:t>Variation moyenne du poids estimée</a:t>
            </a:r>
          </a:p>
          <a:p>
            <a:pPr marL="342900" indent="-342900" algn="ctr" defTabSz="457200" eaLnBrk="0" hangingPunct="0">
              <a:spcBef>
                <a:spcPct val="20000"/>
              </a:spcBef>
            </a:pPr>
            <a:r>
              <a:rPr lang="fr-FR" sz="2000">
                <a:latin typeface="Arial Narrow" pitchFamily="34" charset="0"/>
              </a:rPr>
              <a:t> à </a:t>
            </a:r>
            <a:r>
              <a:rPr lang="fr-FR" sz="2000">
                <a:solidFill>
                  <a:srgbClr val="FF6600"/>
                </a:solidFill>
                <a:latin typeface="Arial Narrow" pitchFamily="34" charset="0"/>
              </a:rPr>
              <a:t>10 semaines </a:t>
            </a:r>
            <a:r>
              <a:rPr lang="fr-FR" sz="2000">
                <a:latin typeface="Arial Narrow" pitchFamily="34" charset="0"/>
              </a:rPr>
              <a:t>avec un traitement antipsychotique</a:t>
            </a:r>
          </a:p>
        </p:txBody>
      </p:sp>
      <p:sp>
        <p:nvSpPr>
          <p:cNvPr id="10" name="Rectangle à coins arrondis 9"/>
          <p:cNvSpPr>
            <a:spLocks noChangeArrowheads="1"/>
          </p:cNvSpPr>
          <p:nvPr/>
        </p:nvSpPr>
        <p:spPr bwMode="auto">
          <a:xfrm>
            <a:off x="1524000" y="2214563"/>
            <a:ext cx="6248400" cy="3733800"/>
          </a:xfrm>
          <a:prstGeom prst="roundRect">
            <a:avLst>
              <a:gd name="adj" fmla="val 16667"/>
            </a:avLst>
          </a:prstGeom>
          <a:noFill/>
          <a:ln w="28575">
            <a:solidFill>
              <a:srgbClr val="4A7EBB"/>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mn-lt"/>
              <a:ea typeface="ＭＳ Ｐゴシック" charset="-128"/>
              <a:cs typeface="ＭＳ Ｐゴシック" charset="-128"/>
            </a:endParaRPr>
          </a:p>
        </p:txBody>
      </p:sp>
      <p:pic>
        <p:nvPicPr>
          <p:cNvPr id="36871" name="Picture 9"/>
          <p:cNvPicPr>
            <a:picLocks noChangeAspect="1" noChangeArrowheads="1"/>
          </p:cNvPicPr>
          <p:nvPr/>
        </p:nvPicPr>
        <p:blipFill>
          <a:blip r:embed="rId3"/>
          <a:srcRect/>
          <a:stretch>
            <a:fillRect/>
          </a:stretch>
        </p:blipFill>
        <p:spPr bwMode="auto">
          <a:xfrm>
            <a:off x="1981200" y="2286000"/>
            <a:ext cx="5305425" cy="358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6"/>
          <p:cNvSpPr txBox="1">
            <a:spLocks/>
          </p:cNvSpPr>
          <p:nvPr/>
        </p:nvSpPr>
        <p:spPr bwMode="auto">
          <a:xfrm>
            <a:off x="609600" y="1295400"/>
            <a:ext cx="8229600" cy="762000"/>
          </a:xfrm>
          <a:prstGeom prst="rect">
            <a:avLst/>
          </a:prstGeom>
          <a:noFill/>
          <a:ln w="9525">
            <a:noFill/>
            <a:miter lim="800000"/>
            <a:headEnd/>
            <a:tailEnd/>
          </a:ln>
        </p:spPr>
        <p:txBody>
          <a:bodyPr/>
          <a:lstStyle/>
          <a:p>
            <a:pPr marL="342900" indent="-342900" algn="ctr" defTabSz="457200" eaLnBrk="0" hangingPunct="0">
              <a:spcBef>
                <a:spcPct val="20000"/>
              </a:spcBef>
            </a:pPr>
            <a:r>
              <a:rPr lang="fr-FR" sz="2000">
                <a:solidFill>
                  <a:srgbClr val="1D8AC9"/>
                </a:solidFill>
                <a:latin typeface="Arial Narrow" pitchFamily="34" charset="0"/>
              </a:rPr>
              <a:t>Échelle de temps de Kaplan-Meier relative à la </a:t>
            </a:r>
            <a:r>
              <a:rPr lang="fr-FR" sz="2000">
                <a:solidFill>
                  <a:srgbClr val="FF6600"/>
                </a:solidFill>
                <a:latin typeface="Arial Narrow" pitchFamily="34" charset="0"/>
              </a:rPr>
              <a:t>survenue d’un syndrome métabolique </a:t>
            </a:r>
            <a:r>
              <a:rPr lang="fr-FR" sz="2000">
                <a:solidFill>
                  <a:srgbClr val="1D8AC9"/>
                </a:solidFill>
                <a:latin typeface="Arial Narrow" pitchFamily="34" charset="0"/>
              </a:rPr>
              <a:t>chez des </a:t>
            </a:r>
            <a:r>
              <a:rPr lang="fr-FR" sz="2000">
                <a:solidFill>
                  <a:srgbClr val="FFC000"/>
                </a:solidFill>
                <a:latin typeface="Arial Narrow" pitchFamily="34" charset="0"/>
              </a:rPr>
              <a:t>patients adultes atteints de schizophrénie</a:t>
            </a:r>
          </a:p>
          <a:p>
            <a:pPr marL="342900" indent="-342900" algn="ctr" defTabSz="457200" eaLnBrk="0" hangingPunct="0">
              <a:spcBef>
                <a:spcPct val="20000"/>
              </a:spcBef>
            </a:pPr>
            <a:r>
              <a:rPr lang="fr-FR" sz="1600">
                <a:solidFill>
                  <a:srgbClr val="1D8AC9"/>
                </a:solidFill>
                <a:latin typeface="Arial Narrow" pitchFamily="34" charset="0"/>
              </a:rPr>
              <a:t>Basé sur une analyse commune de 2 études cliniques sur l’aripiprazole</a:t>
            </a:r>
          </a:p>
        </p:txBody>
      </p:sp>
      <p:sp>
        <p:nvSpPr>
          <p:cNvPr id="18435" name="Titre 1"/>
          <p:cNvSpPr>
            <a:spLocks noGrp="1"/>
          </p:cNvSpPr>
          <p:nvPr>
            <p:ph type="title"/>
          </p:nvPr>
        </p:nvSpPr>
        <p:spPr>
          <a:xfrm>
            <a:off x="0" y="214313"/>
            <a:ext cx="9144000" cy="1143000"/>
          </a:xfrm>
        </p:spPr>
        <p:txBody>
          <a:bodyPr>
            <a:normAutofit fontScale="90000"/>
          </a:bodyPr>
          <a:lstStyle/>
          <a:p>
            <a:pPr eaLnBrk="1" hangingPunct="1">
              <a:defRPr/>
            </a:pPr>
            <a:r>
              <a:rPr lang="fr-FR" sz="2800" dirty="0" smtClean="0">
                <a:solidFill>
                  <a:schemeClr val="accent1"/>
                </a:solidFill>
                <a:latin typeface="Arial Narrow" pitchFamily="34" charset="0"/>
                <a:ea typeface="ＭＳ Ｐゴシック"/>
              </a:rPr>
              <a:t>Temps s’écoulant avant la survenue d’un syndrome métabolique: différence entre 2 antipsychotiques atypiques chez l’adulte</a:t>
            </a:r>
          </a:p>
        </p:txBody>
      </p:sp>
      <p:sp>
        <p:nvSpPr>
          <p:cNvPr id="37892" name="ZoneTexte 3"/>
          <p:cNvSpPr txBox="1">
            <a:spLocks noChangeArrowheads="1"/>
          </p:cNvSpPr>
          <p:nvPr/>
        </p:nvSpPr>
        <p:spPr bwMode="auto">
          <a:xfrm>
            <a:off x="1549400" y="6561138"/>
            <a:ext cx="6567488" cy="215900"/>
          </a:xfrm>
          <a:prstGeom prst="rect">
            <a:avLst/>
          </a:prstGeom>
          <a:noFill/>
          <a:ln w="9525">
            <a:noFill/>
            <a:miter lim="800000"/>
            <a:headEnd/>
            <a:tailEnd/>
          </a:ln>
        </p:spPr>
        <p:txBody>
          <a:bodyPr>
            <a:spAutoFit/>
          </a:bodyPr>
          <a:lstStyle/>
          <a:p>
            <a:r>
              <a:rPr lang="en-GB" sz="800"/>
              <a:t>Adapté de Newcomer JW. CNS Drugs. 2005;19 Suppl 1:1-93. </a:t>
            </a:r>
            <a:endParaRPr lang="fr-FR" sz="800"/>
          </a:p>
        </p:txBody>
      </p:sp>
      <p:pic>
        <p:nvPicPr>
          <p:cNvPr id="37893" name="Picture 10"/>
          <p:cNvPicPr>
            <a:picLocks noChangeAspect="1" noChangeArrowheads="1"/>
          </p:cNvPicPr>
          <p:nvPr/>
        </p:nvPicPr>
        <p:blipFill>
          <a:blip r:embed="rId3"/>
          <a:srcRect/>
          <a:stretch>
            <a:fillRect/>
          </a:stretch>
        </p:blipFill>
        <p:spPr bwMode="auto">
          <a:xfrm>
            <a:off x="1428750" y="2346325"/>
            <a:ext cx="6669088" cy="4154488"/>
          </a:xfrm>
          <a:prstGeom prst="rect">
            <a:avLst/>
          </a:prstGeom>
          <a:noFill/>
          <a:ln w="9525">
            <a:noFill/>
            <a:miter lim="800000"/>
            <a:headEnd/>
            <a:tailEnd/>
          </a:ln>
        </p:spPr>
      </p:pic>
      <p:sp>
        <p:nvSpPr>
          <p:cNvPr id="37894" name="ZoneTexte 10"/>
          <p:cNvSpPr txBox="1">
            <a:spLocks noChangeArrowheads="1"/>
          </p:cNvSpPr>
          <p:nvPr/>
        </p:nvSpPr>
        <p:spPr bwMode="auto">
          <a:xfrm>
            <a:off x="4857750" y="2500313"/>
            <a:ext cx="2605088" cy="600075"/>
          </a:xfrm>
          <a:prstGeom prst="rect">
            <a:avLst/>
          </a:prstGeom>
          <a:noFill/>
          <a:ln w="9525">
            <a:noFill/>
            <a:miter lim="800000"/>
            <a:headEnd/>
            <a:tailEnd/>
          </a:ln>
        </p:spPr>
        <p:txBody>
          <a:bodyPr>
            <a:spAutoFit/>
          </a:bodyPr>
          <a:lstStyle/>
          <a:p>
            <a:r>
              <a:rPr lang="en-GB" sz="1100"/>
              <a:t>Test Log-rank : p = 0,003</a:t>
            </a:r>
          </a:p>
          <a:p>
            <a:r>
              <a:rPr lang="en-GB" sz="1100" b="1">
                <a:solidFill>
                  <a:schemeClr val="accent1"/>
                </a:solidFill>
              </a:rPr>
              <a:t>Aripiprazole vs olanzapine : </a:t>
            </a:r>
          </a:p>
          <a:p>
            <a:r>
              <a:rPr lang="fr-FR" sz="1100" b="1">
                <a:solidFill>
                  <a:schemeClr val="accent1"/>
                </a:solidFill>
              </a:rPr>
              <a:t>Réduction du risque relatif de 69%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642938"/>
            <a:ext cx="8715375" cy="6215062"/>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1800" b="1" u="sng" dirty="0" smtClean="0">
                <a:solidFill>
                  <a:srgbClr val="FFCC00"/>
                </a:solidFill>
                <a:effectLst>
                  <a:outerShdw blurRad="38100" dist="38100" dir="2700000" algn="tl">
                    <a:srgbClr val="000000">
                      <a:alpha val="43137"/>
                    </a:srgbClr>
                  </a:outerShdw>
                </a:effectLst>
              </a:rPr>
              <a:t>Causalité d’une prise de poids dans une population bipolaire</a:t>
            </a:r>
          </a:p>
          <a:p>
            <a:pPr marL="548640" indent="-411480" eaLnBrk="1" fontAlgn="auto" hangingPunct="1">
              <a:spcAft>
                <a:spcPts val="0"/>
              </a:spcAft>
              <a:buClr>
                <a:schemeClr val="tx1">
                  <a:shade val="95000"/>
                </a:schemeClr>
              </a:buClr>
              <a:buFont typeface="Wingdings 2"/>
              <a:buNone/>
              <a:defRPr/>
            </a:pPr>
            <a:endParaRPr lang="fr-BE" sz="1400" dirty="0" smtClean="0"/>
          </a:p>
          <a:p>
            <a:pPr marL="548640" indent="-411480" eaLnBrk="1" fontAlgn="auto" hangingPunct="1">
              <a:spcAft>
                <a:spcPts val="0"/>
              </a:spcAft>
              <a:buClr>
                <a:schemeClr val="tx1">
                  <a:shade val="95000"/>
                </a:schemeClr>
              </a:buClr>
              <a:buFont typeface="Wingdings" pitchFamily="2" charset="2"/>
              <a:buChar char="v"/>
              <a:defRPr/>
            </a:pPr>
            <a:r>
              <a:rPr lang="fr-BE" sz="1800" dirty="0" smtClean="0"/>
              <a:t>La bipolarité maniaque induit naturellement une prise de poids progressive (sans aucune prise de médication) !</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La prise de poids n’est pas toujours due à la médication ! </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L’aripiprazole a un effet protecteur semblable aux statines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Sous aripiprazole, on n’observe pas de prise de poids dans une population d’enfants psychotiques paranoïdes alors qu’on observe une prise de poids dans une population d’enfants bipolaires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sym typeface="Wingdings" pitchFamily="2" charset="2"/>
              </a:rPr>
              <a:t>Certains enfants bipolaires maniaques maigrissent après introduction d’un antipsychotique atypique (par effet de régulation de la bipolarité)</a:t>
            </a:r>
          </a:p>
          <a:p>
            <a:pPr marL="548640" indent="-411480" eaLnBrk="1" fontAlgn="auto" hangingPunct="1">
              <a:spcAft>
                <a:spcPts val="0"/>
              </a:spcAft>
              <a:buClr>
                <a:schemeClr val="tx1">
                  <a:shade val="95000"/>
                </a:schemeClr>
              </a:buClr>
              <a:buFont typeface="Wingdings 2" pitchFamily="18" charset="2"/>
              <a:buNone/>
              <a:defRPr/>
            </a:pPr>
            <a:endParaRPr lang="fr-BE" sz="1800" dirty="0" smtClean="0">
              <a:sym typeface="Wingdings" pitchFamily="2" charset="2"/>
            </a:endParaRPr>
          </a:p>
          <a:p>
            <a:pPr marL="548640" indent="-411480" eaLnBrk="1" fontAlgn="auto" hangingPunct="1">
              <a:spcAft>
                <a:spcPts val="0"/>
              </a:spcAft>
              <a:buClr>
                <a:schemeClr val="tx1">
                  <a:shade val="95000"/>
                </a:schemeClr>
              </a:buClr>
              <a:buFont typeface="Wingdings" pitchFamily="2" charset="2"/>
              <a:buChar char="v"/>
              <a:defRPr/>
            </a:pPr>
            <a:endParaRPr lang="fr-BE" sz="1800" dirty="0" smtClean="0">
              <a:sym typeface="Wingdings" pitchFamily="2" charset="2"/>
            </a:endParaRPr>
          </a:p>
          <a:p>
            <a:pPr marL="548640" indent="-411480" eaLnBrk="1" fontAlgn="auto" hangingPunct="1">
              <a:spcAft>
                <a:spcPts val="0"/>
              </a:spcAft>
              <a:buClr>
                <a:prstClr val="white">
                  <a:shade val="95000"/>
                </a:prstClr>
              </a:buClr>
              <a:buFont typeface="Wingdings 2"/>
              <a:buChar char=""/>
              <a:defRPr/>
            </a:pPr>
            <a:r>
              <a:rPr lang="fr-BE" sz="1800" b="1" u="sng" dirty="0" smtClean="0">
                <a:solidFill>
                  <a:srgbClr val="FFCC00"/>
                </a:solidFill>
                <a:effectLst>
                  <a:outerShdw blurRad="38100" dist="38100" dir="2700000" algn="tl">
                    <a:srgbClr val="000000">
                      <a:alpha val="43137"/>
                    </a:srgbClr>
                  </a:outerShdw>
                </a:effectLst>
              </a:rPr>
              <a:t>Surveiller l’évolution pondérale avec un pèse-personne électronique dans le bureau</a:t>
            </a:r>
            <a:r>
              <a:rPr lang="fr-BE" sz="1800" b="1" dirty="0" smtClean="0">
                <a:solidFill>
                  <a:srgbClr val="FFCC00"/>
                </a:solidFill>
                <a:effectLst>
                  <a:outerShdw blurRad="38100" dist="38100" dir="2700000" algn="tl">
                    <a:srgbClr val="000000">
                      <a:alpha val="43137"/>
                    </a:srgbClr>
                  </a:outerShdw>
                </a:effectLst>
              </a:rPr>
              <a:t> !!!</a:t>
            </a:r>
          </a:p>
          <a:p>
            <a:pPr marL="548640" indent="-411480" eaLnBrk="1" fontAlgn="auto" hangingPunct="1">
              <a:spcAft>
                <a:spcPts val="0"/>
              </a:spcAft>
              <a:buClr>
                <a:schemeClr val="tx1">
                  <a:shade val="95000"/>
                </a:schemeClr>
              </a:buClr>
              <a:buFont typeface="Wingdings" pitchFamily="2" charset="2"/>
              <a:buChar char="v"/>
              <a:defRPr/>
            </a:pPr>
            <a:endParaRPr lang="fr-BE" sz="1800" dirty="0" smtClean="0">
              <a:sym typeface="Wingdings" pitchFamily="2" charset="2"/>
            </a:endParaRPr>
          </a:p>
          <a:p>
            <a:pPr marL="868680" lvl="1" indent="-283464" eaLnBrk="1" fontAlgn="auto" hangingPunct="1">
              <a:spcAft>
                <a:spcPts val="0"/>
              </a:spcAft>
              <a:buFont typeface="Wingdings 2"/>
              <a:buNone/>
              <a:defRPr/>
            </a:pPr>
            <a:r>
              <a:rPr lang="fr-BE" sz="1800" dirty="0" smtClean="0">
                <a:sym typeface="Wingdings" pitchFamily="2" charset="2"/>
              </a:rPr>
              <a:t>	</a:t>
            </a:r>
          </a:p>
          <a:p>
            <a:pPr marL="548640" indent="-411480" eaLnBrk="1" fontAlgn="auto" hangingPunct="1">
              <a:spcAft>
                <a:spcPts val="0"/>
              </a:spcAft>
              <a:buClr>
                <a:schemeClr val="tx1">
                  <a:shade val="95000"/>
                </a:schemeClr>
              </a:buClr>
              <a:buFont typeface="Wingdings 2" pitchFamily="18" charset="2"/>
              <a:buNone/>
              <a:defRPr/>
            </a:pPr>
            <a:endParaRPr lang="fr-BE"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428625"/>
            <a:ext cx="8715375" cy="5857875"/>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fr-BE" b="1" u="sng" dirty="0" smtClean="0">
                <a:effectLst>
                  <a:outerShdw blurRad="38100" dist="38100" dir="2700000" algn="tl">
                    <a:srgbClr val="000000">
                      <a:alpha val="43137"/>
                    </a:srgbClr>
                  </a:outerShdw>
                </a:effectLst>
              </a:rPr>
              <a:t>Effets secondaires de la rispéridone dans notre expérience clinique</a:t>
            </a:r>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Somnolence </a:t>
            </a:r>
            <a:r>
              <a:rPr lang="fr-BE" dirty="0" smtClean="0">
                <a:sym typeface="Wingdings" pitchFamily="2" charset="2"/>
              </a:rPr>
              <a:t> posologie unique en soirée</a:t>
            </a: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Prise de poids  (pas du tout systématique chez les enfants)</a:t>
            </a:r>
          </a:p>
          <a:p>
            <a:pPr marL="548640" indent="-411480" eaLnBrk="1" fontAlgn="auto" hangingPunct="1">
              <a:spcAft>
                <a:spcPts val="0"/>
              </a:spcAft>
              <a:buClr>
                <a:schemeClr val="tx1">
                  <a:shade val="95000"/>
                </a:schemeClr>
              </a:buClr>
              <a:buFont typeface="Wingdings" pitchFamily="2" charset="2"/>
              <a:buChar char="v"/>
              <a:defRPr/>
            </a:pPr>
            <a:r>
              <a:rPr lang="fr-BE" dirty="0" smtClean="0"/>
              <a:t>Augmentation de la prolactine</a:t>
            </a:r>
          </a:p>
          <a:p>
            <a:pPr marL="548640" indent="-411480" eaLnBrk="1" fontAlgn="auto" hangingPunct="1">
              <a:spcAft>
                <a:spcPts val="0"/>
              </a:spcAft>
              <a:buClr>
                <a:schemeClr val="tx1">
                  <a:shade val="95000"/>
                </a:schemeClr>
              </a:buClr>
              <a:buFont typeface="Wingdings" pitchFamily="2" charset="2"/>
              <a:buChar char="v"/>
              <a:defRPr/>
            </a:pPr>
            <a:r>
              <a:rPr lang="fr-BE" dirty="0" smtClean="0"/>
              <a:t>Syndrome </a:t>
            </a:r>
            <a:r>
              <a:rPr lang="fr-BE" dirty="0" err="1" smtClean="0"/>
              <a:t>extra-pyramidal</a:t>
            </a:r>
            <a:r>
              <a:rPr lang="fr-BE" dirty="0" smtClean="0"/>
              <a:t> (SEP), dyskinésies tardives : fréquence faible mais toujours possible (dose dépendante)</a:t>
            </a:r>
          </a:p>
          <a:p>
            <a:pPr marL="548640" indent="-411480" eaLnBrk="1" fontAlgn="auto" hangingPunct="1">
              <a:spcAft>
                <a:spcPts val="0"/>
              </a:spcAft>
              <a:buClr>
                <a:schemeClr val="tx1">
                  <a:shade val="95000"/>
                </a:schemeClr>
              </a:buClr>
              <a:buFont typeface="Wingdings" pitchFamily="2" charset="2"/>
              <a:buChar char="v"/>
              <a:defRPr/>
            </a:pPr>
            <a:r>
              <a:rPr lang="fr-BE" dirty="0" smtClean="0"/>
              <a:t>Dystonies tardives: particulièrement contractures péri- buccales (dose dépendante)</a:t>
            </a:r>
          </a:p>
          <a:p>
            <a:pPr marL="548640" indent="-411480" eaLnBrk="1" fontAlgn="auto" hangingPunct="1">
              <a:spcAft>
                <a:spcPts val="0"/>
              </a:spcAft>
              <a:buClr>
                <a:schemeClr val="tx1">
                  <a:shade val="95000"/>
                </a:schemeClr>
              </a:buClr>
              <a:buFont typeface="Wingdings" pitchFamily="2" charset="2"/>
              <a:buChar char="v"/>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b="1" u="sng" dirty="0" smtClean="0">
                <a:effectLst>
                  <a:outerShdw blurRad="38100" dist="38100" dir="2700000" algn="tl">
                    <a:srgbClr val="000000">
                      <a:alpha val="43137"/>
                    </a:srgbClr>
                  </a:outerShdw>
                </a:effectLst>
              </a:rPr>
              <a:t>Effets secondaires de la </a:t>
            </a:r>
            <a:r>
              <a:rPr lang="fr-BE" b="1" u="sng" dirty="0" err="1" smtClean="0">
                <a:effectLst>
                  <a:outerShdw blurRad="38100" dist="38100" dir="2700000" algn="tl">
                    <a:srgbClr val="000000">
                      <a:alpha val="43137"/>
                    </a:srgbClr>
                  </a:outerShdw>
                </a:effectLst>
              </a:rPr>
              <a:t>quétiapine</a:t>
            </a:r>
            <a:r>
              <a:rPr lang="fr-BE" b="1" u="sng" dirty="0" smtClean="0">
                <a:effectLst>
                  <a:outerShdw blurRad="38100" dist="38100" dir="2700000" algn="tl">
                    <a:srgbClr val="000000">
                      <a:alpha val="43137"/>
                    </a:srgbClr>
                  </a:outerShdw>
                </a:effectLst>
              </a:rPr>
              <a:t> dans notre expérience clinique</a:t>
            </a:r>
          </a:p>
          <a:p>
            <a:pPr marL="548640" indent="-411480" eaLnBrk="1" fontAlgn="auto" hangingPunct="1">
              <a:spcAft>
                <a:spcPts val="0"/>
              </a:spcAft>
              <a:buClr>
                <a:schemeClr val="tx1">
                  <a:shade val="95000"/>
                </a:schemeClr>
              </a:buClr>
              <a:buFont typeface="Wingdings" pitchFamily="2" charset="2"/>
              <a:buChar char="v"/>
              <a:defRPr/>
            </a:pPr>
            <a:r>
              <a:rPr lang="fr-BE" dirty="0" smtClean="0"/>
              <a:t>Somnolence </a:t>
            </a:r>
            <a:r>
              <a:rPr lang="fr-BE" dirty="0" smtClean="0">
                <a:sym typeface="Wingdings" pitchFamily="2" charset="2"/>
              </a:rPr>
              <a:t>réveil difficile</a:t>
            </a: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Moindre prise de poids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428625"/>
            <a:ext cx="8286750" cy="6429375"/>
          </a:xfrm>
        </p:spPr>
        <p:txBody>
          <a:bodyPr>
            <a:normAutofit fontScale="85000" lnSpcReduction="20000"/>
          </a:bodyPr>
          <a:lstStyle/>
          <a:p>
            <a:pPr marL="548640" indent="-411480" eaLnBrk="1" fontAlgn="auto" hangingPunct="1">
              <a:spcAft>
                <a:spcPts val="0"/>
              </a:spcAft>
              <a:buClr>
                <a:schemeClr val="tx1">
                  <a:shade val="95000"/>
                </a:schemeClr>
              </a:buClr>
              <a:buFont typeface="Wingdings 2"/>
              <a:buChar char=""/>
              <a:defRPr/>
            </a:pPr>
            <a:r>
              <a:rPr lang="fr-BE" b="1" u="sng" dirty="0" smtClean="0">
                <a:effectLst>
                  <a:outerShdw blurRad="38100" dist="38100" dir="2700000" algn="tl">
                    <a:srgbClr val="000000">
                      <a:alpha val="43137"/>
                    </a:srgbClr>
                  </a:outerShdw>
                </a:effectLst>
              </a:rPr>
              <a:t>Effets secondaires de l'aripiprazole dans notre expérience clinique</a:t>
            </a:r>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Nausées et/ou vomissements en début de traitement (disparaissent systématiquement)</a:t>
            </a:r>
          </a:p>
          <a:p>
            <a:pPr marL="548640" indent="-411480" eaLnBrk="1" fontAlgn="auto" hangingPunct="1">
              <a:spcAft>
                <a:spcPts val="0"/>
              </a:spcAft>
              <a:buClr>
                <a:schemeClr val="tx1">
                  <a:shade val="95000"/>
                </a:schemeClr>
              </a:buClr>
              <a:buFont typeface="Wingdings" pitchFamily="2" charset="2"/>
              <a:buChar char="v"/>
              <a:defRPr/>
            </a:pPr>
            <a:r>
              <a:rPr lang="fr-BE" dirty="0" smtClean="0"/>
              <a:t>Une augmentation de la sensibilité sensorielle/ psychologique (particulièrement les 4 premières semaines)</a:t>
            </a:r>
          </a:p>
          <a:p>
            <a:pPr marL="548640" indent="-411480" eaLnBrk="1" fontAlgn="auto" hangingPunct="1">
              <a:spcAft>
                <a:spcPts val="0"/>
              </a:spcAft>
              <a:buClr>
                <a:schemeClr val="tx1">
                  <a:shade val="95000"/>
                </a:schemeClr>
              </a:buClr>
              <a:buFont typeface="Wingdings 2" pitchFamily="18" charset="2"/>
              <a:buNone/>
              <a:defRPr/>
            </a:pPr>
            <a:r>
              <a:rPr lang="fr-BE" dirty="0" smtClean="0"/>
              <a:t>	N.B.= manifestation positive d’une plus grande réceptivité de l’enfant à l’univers des relations</a:t>
            </a:r>
          </a:p>
          <a:p>
            <a:pPr marL="548640" indent="-411480" eaLnBrk="1" fontAlgn="auto" hangingPunct="1">
              <a:spcAft>
                <a:spcPts val="0"/>
              </a:spcAft>
              <a:buClr>
                <a:schemeClr val="tx1">
                  <a:shade val="95000"/>
                </a:schemeClr>
              </a:buClr>
              <a:buFont typeface="Wingdings" pitchFamily="2" charset="2"/>
              <a:buChar char="v"/>
              <a:defRPr/>
            </a:pPr>
            <a:r>
              <a:rPr lang="fr-BE" dirty="0" smtClean="0"/>
              <a:t>Une impatience motrice (peu observée chez les enfants mais davantage chez des adolescents): </a:t>
            </a:r>
            <a:r>
              <a:rPr lang="fr-BE" dirty="0" err="1" smtClean="0"/>
              <a:t>acathisie</a:t>
            </a: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Exceptionnellement, accroissement « d'une agressivité »</a:t>
            </a:r>
          </a:p>
          <a:p>
            <a:pPr marL="548640" indent="-411480" eaLnBrk="1" fontAlgn="auto" hangingPunct="1">
              <a:spcAft>
                <a:spcPts val="0"/>
              </a:spcAft>
              <a:buClr>
                <a:schemeClr val="tx1">
                  <a:shade val="95000"/>
                </a:schemeClr>
              </a:buClr>
              <a:buFont typeface="Wingdings" pitchFamily="2" charset="2"/>
              <a:buChar char="v"/>
              <a:defRPr/>
            </a:pPr>
            <a:r>
              <a:rPr lang="fr-BE" dirty="0" smtClean="0"/>
              <a:t>Exceptionnellement, une somnolence constante toute la journée (persistante !)</a:t>
            </a:r>
          </a:p>
          <a:p>
            <a:pPr marL="548640" indent="-411480" eaLnBrk="1" fontAlgn="auto" hangingPunct="1">
              <a:spcAft>
                <a:spcPts val="0"/>
              </a:spcAft>
              <a:buClr>
                <a:schemeClr val="tx1">
                  <a:shade val="95000"/>
                </a:schemeClr>
              </a:buClr>
              <a:buFont typeface="Wingdings" pitchFamily="2" charset="2"/>
              <a:buChar char="v"/>
              <a:defRPr/>
            </a:pPr>
            <a:r>
              <a:rPr lang="fr-BE" dirty="0" smtClean="0"/>
              <a:t>Des troubles du sommeil en début de traitement (qui habituellement disparaissent)</a:t>
            </a:r>
          </a:p>
          <a:p>
            <a:pPr marL="548640" indent="-411480" eaLnBrk="1" fontAlgn="auto" hangingPunct="1">
              <a:spcAft>
                <a:spcPts val="0"/>
              </a:spcAft>
              <a:buClr>
                <a:schemeClr val="tx1">
                  <a:shade val="95000"/>
                </a:schemeClr>
              </a:buClr>
              <a:buFont typeface="Wingdings" pitchFamily="2" charset="2"/>
              <a:buChar char="v"/>
              <a:defRPr/>
            </a:pPr>
            <a:r>
              <a:rPr lang="fr-BE" dirty="0" smtClean="0"/>
              <a:t>SEP et dyskinésies tardives : fréquence faible mais toujours possible (dose dépendante)</a:t>
            </a:r>
          </a:p>
          <a:p>
            <a:pPr marL="548640" indent="-411480" eaLnBrk="1" fontAlgn="auto" hangingPunct="1">
              <a:spcAft>
                <a:spcPts val="0"/>
              </a:spcAft>
              <a:buClr>
                <a:schemeClr val="tx1">
                  <a:shade val="95000"/>
                </a:schemeClr>
              </a:buClr>
              <a:buFont typeface="Wingdings" pitchFamily="2" charset="2"/>
              <a:buChar char="v"/>
              <a:defRPr/>
            </a:pPr>
            <a:r>
              <a:rPr lang="fr-BE" dirty="0" smtClean="0"/>
              <a:t>Dystonies tardives: particulièrement contractures péri- buccales</a:t>
            </a:r>
          </a:p>
          <a:p>
            <a:pPr marL="548640" indent="-411480" eaLnBrk="1" fontAlgn="auto" hangingPunct="1">
              <a:spcAft>
                <a:spcPts val="0"/>
              </a:spcAft>
              <a:buClr>
                <a:schemeClr val="tx1">
                  <a:shade val="95000"/>
                </a:schemeClr>
              </a:buClr>
              <a:buFont typeface="Wingdings" pitchFamily="2" charset="2"/>
              <a:buChar char="v"/>
              <a:defRPr/>
            </a:pPr>
            <a:endParaRPr lang="fr-B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5750" y="214313"/>
            <a:ext cx="8501063" cy="5643562"/>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b="1" u="sng" dirty="0" smtClean="0">
                <a:effectLst>
                  <a:outerShdw blurRad="38100" dist="38100" dir="2700000" algn="tl">
                    <a:srgbClr val="000000">
                      <a:alpha val="43137"/>
                    </a:srgbClr>
                  </a:outerShdw>
                </a:effectLst>
              </a:rPr>
              <a:t>Absence d'effets secondaires de l'aripiprazole</a:t>
            </a:r>
          </a:p>
          <a:p>
            <a:pPr marL="548640" indent="-411480" eaLnBrk="1" fontAlgn="auto" hangingPunct="1">
              <a:spcAft>
                <a:spcPts val="0"/>
              </a:spcAft>
              <a:buClr>
                <a:schemeClr val="tx1">
                  <a:shade val="95000"/>
                </a:schemeClr>
              </a:buClr>
              <a:buFont typeface="Wingdings 2"/>
              <a:buNone/>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Pas d'effet cardiaque (pas de modification de l'ECG)</a:t>
            </a:r>
          </a:p>
          <a:p>
            <a:pPr marL="548640" indent="-411480" eaLnBrk="1" fontAlgn="auto" hangingPunct="1">
              <a:spcAft>
                <a:spcPts val="0"/>
              </a:spcAft>
              <a:buClr>
                <a:schemeClr val="tx1">
                  <a:shade val="95000"/>
                </a:schemeClr>
              </a:buClr>
              <a:buFont typeface="Wingdings" pitchFamily="2" charset="2"/>
              <a:buChar char="v"/>
              <a:defRPr/>
            </a:pPr>
            <a:r>
              <a:rPr lang="fr-BE" dirty="0" smtClean="0"/>
              <a:t>Pas d'incidence clinique en lien avec la prolactine</a:t>
            </a:r>
          </a:p>
          <a:p>
            <a:pPr marL="548640" indent="-411480" eaLnBrk="1" fontAlgn="auto" hangingPunct="1">
              <a:spcAft>
                <a:spcPts val="0"/>
              </a:spcAft>
              <a:buClr>
                <a:schemeClr val="tx1">
                  <a:shade val="95000"/>
                </a:schemeClr>
              </a:buClr>
              <a:buFont typeface="Wingdings" pitchFamily="2" charset="2"/>
              <a:buChar char="v"/>
              <a:defRPr/>
            </a:pPr>
            <a:r>
              <a:rPr lang="fr-BE" dirty="0" smtClean="0"/>
              <a:t>Pas d'altération de la fertilité</a:t>
            </a:r>
          </a:p>
          <a:p>
            <a:pPr marL="548640" indent="-411480" eaLnBrk="1" fontAlgn="auto" hangingPunct="1">
              <a:spcAft>
                <a:spcPts val="0"/>
              </a:spcAft>
              <a:buClr>
                <a:schemeClr val="tx1">
                  <a:shade val="95000"/>
                </a:schemeClr>
              </a:buClr>
              <a:buFont typeface="Wingdings" pitchFamily="2" charset="2"/>
              <a:buChar char="v"/>
              <a:defRPr/>
            </a:pPr>
            <a:r>
              <a:rPr lang="fr-BE" dirty="0" smtClean="0"/>
              <a:t>Pas de prise de poids (effet statines-</a:t>
            </a:r>
            <a:r>
              <a:rPr lang="fr-BE" dirty="0" err="1" smtClean="0"/>
              <a:t>like</a:t>
            </a:r>
            <a:r>
              <a:rPr lang="fr-BE" dirty="0" smtClean="0"/>
              <a:t> protecteur)</a:t>
            </a:r>
          </a:p>
          <a:p>
            <a:pPr marL="548640" indent="-411480" eaLnBrk="1" fontAlgn="auto" hangingPunct="1">
              <a:spcAft>
                <a:spcPts val="0"/>
              </a:spcAft>
              <a:buClr>
                <a:schemeClr val="tx1">
                  <a:shade val="95000"/>
                </a:schemeClr>
              </a:buClr>
              <a:buFont typeface="Wingdings 2"/>
              <a:buNone/>
              <a:defRPr/>
            </a:pPr>
            <a:r>
              <a:rPr lang="fr-BE" dirty="0" smtClean="0"/>
              <a:t>			N.B. peu d'études chez l'enfant</a:t>
            </a:r>
          </a:p>
          <a:p>
            <a:pPr marL="548640" indent="-411480" eaLnBrk="1" fontAlgn="auto" hangingPunct="1">
              <a:spcAft>
                <a:spcPts val="0"/>
              </a:spcAft>
              <a:buClr>
                <a:schemeClr val="tx1">
                  <a:shade val="95000"/>
                </a:schemeClr>
              </a:buClr>
              <a:buFont typeface="Wingdings" pitchFamily="2" charset="2"/>
              <a:buChar char="v"/>
              <a:defRPr/>
            </a:pPr>
            <a:r>
              <a:rPr lang="fr-BE" dirty="0" smtClean="0"/>
              <a:t>L'Abilify n'est pas recommandé en période d'allaitement (absence de données; possibilité de passage dans le lait maternel)</a:t>
            </a:r>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2"/>
              <a:buChar char=""/>
              <a:defRPr/>
            </a:pPr>
            <a:endParaRPr lang="fr-BE" dirty="0" smtClean="0"/>
          </a:p>
          <a:p>
            <a:pPr marL="548640" indent="-411480" eaLnBrk="1" fontAlgn="auto" hangingPunct="1">
              <a:spcAft>
                <a:spcPts val="0"/>
              </a:spcAft>
              <a:buClr>
                <a:schemeClr val="tx1">
                  <a:shade val="95000"/>
                </a:schemeClr>
              </a:buClr>
              <a:buFont typeface="Wingdings 2"/>
              <a:buNone/>
              <a:defRPr/>
            </a:pPr>
            <a:endParaRPr lang="fr-BE" dirty="0" smtClean="0"/>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625" y="500063"/>
            <a:ext cx="8229600" cy="5857875"/>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À l'école</a:t>
            </a:r>
          </a:p>
          <a:p>
            <a:pPr marL="548640" indent="-411480" eaLnBrk="1" fontAlgn="auto" hangingPunct="1">
              <a:spcAft>
                <a:spcPts val="0"/>
              </a:spcAft>
              <a:buClr>
                <a:schemeClr val="tx1">
                  <a:shade val="95000"/>
                </a:schemeClr>
              </a:buClr>
              <a:buFont typeface="Arial" pitchFamily="34" charset="0"/>
              <a:buChar char="•"/>
              <a:defRPr/>
            </a:pPr>
            <a:r>
              <a:rPr lang="fr-FR" dirty="0" smtClean="0"/>
              <a:t>L'institutrice la décrit « tellement speedée »</a:t>
            </a:r>
          </a:p>
          <a:p>
            <a:pPr marL="548640" indent="-411480" eaLnBrk="1" fontAlgn="auto" hangingPunct="1">
              <a:spcAft>
                <a:spcPts val="0"/>
              </a:spcAft>
              <a:buClr>
                <a:schemeClr val="tx1">
                  <a:shade val="95000"/>
                </a:schemeClr>
              </a:buClr>
              <a:buFont typeface="Arial" pitchFamily="34" charset="0"/>
              <a:buChar char="•"/>
              <a:defRPr/>
            </a:pPr>
            <a:r>
              <a:rPr lang="fr-FR" dirty="0" smtClean="0"/>
              <a:t>Ne sait pas se concentrer</a:t>
            </a:r>
          </a:p>
          <a:p>
            <a:pPr marL="548640" indent="-411480" eaLnBrk="1" fontAlgn="auto" hangingPunct="1">
              <a:spcAft>
                <a:spcPts val="0"/>
              </a:spcAft>
              <a:buClr>
                <a:schemeClr val="tx1">
                  <a:shade val="95000"/>
                </a:schemeClr>
              </a:buClr>
              <a:buFont typeface="Arial" pitchFamily="34" charset="0"/>
              <a:buChar char="•"/>
              <a:defRPr/>
            </a:pPr>
            <a:r>
              <a:rPr lang="fr-FR" dirty="0" smtClean="0"/>
              <a:t>L'institutrice doit rester près d'elle pour qu'elle se tienne à son travail</a:t>
            </a:r>
          </a:p>
          <a:p>
            <a:pPr marL="548640" indent="-411480" eaLnBrk="1" fontAlgn="auto" hangingPunct="1">
              <a:spcAft>
                <a:spcPts val="0"/>
              </a:spcAft>
              <a:buClr>
                <a:schemeClr val="tx1">
                  <a:shade val="95000"/>
                </a:schemeClr>
              </a:buClr>
              <a:buFont typeface="Arial" pitchFamily="34" charset="0"/>
              <a:buChar char="•"/>
              <a:defRPr/>
            </a:pPr>
            <a:r>
              <a:rPr lang="fr-FR" dirty="0" smtClean="0"/>
              <a:t>N.B. Depuis l'année scolaire précédente les difficultés vont en crescendo</a:t>
            </a:r>
          </a:p>
          <a:p>
            <a:pPr marL="548640" indent="-411480" eaLnBrk="1" fontAlgn="auto" hangingPunct="1">
              <a:spcAft>
                <a:spcPts val="0"/>
              </a:spcAft>
              <a:buClr>
                <a:schemeClr val="tx1">
                  <a:shade val="95000"/>
                </a:schemeClr>
              </a:buClr>
              <a:buFont typeface="Arial" pitchFamily="34" charset="0"/>
              <a:buChar char="•"/>
              <a:defRPr/>
            </a:pPr>
            <a:r>
              <a:rPr lang="fr-FR" dirty="0" smtClean="0"/>
              <a:t>Embête ses pairs : s'agite, va les exciter,... </a:t>
            </a:r>
            <a:r>
              <a:rPr lang="fr-FR" dirty="0" smtClean="0">
                <a:sym typeface="Wingdings"/>
              </a:rPr>
              <a:t></a:t>
            </a:r>
            <a:r>
              <a:rPr lang="fr-FR" dirty="0" smtClean="0"/>
              <a:t> les élèves ne savent plus la supporter  </a:t>
            </a:r>
          </a:p>
          <a:p>
            <a:pPr marL="548640" indent="-411480" eaLnBrk="1" fontAlgn="auto" hangingPunct="1">
              <a:spcAft>
                <a:spcPts val="0"/>
              </a:spcAft>
              <a:buClr>
                <a:schemeClr val="tx1">
                  <a:shade val="95000"/>
                </a:schemeClr>
              </a:buClr>
              <a:buFont typeface="Wingdings 2"/>
              <a:buNone/>
              <a:defRPr/>
            </a:pPr>
            <a:r>
              <a:rPr lang="fr-FR" dirty="0" smtClean="0"/>
              <a:t>		or, pour Énimie : « ils ne veulent plus jouer avec moi »</a:t>
            </a:r>
          </a:p>
          <a:p>
            <a:pPr marL="548640" indent="-411480" eaLnBrk="1" fontAlgn="auto" hangingPunct="1">
              <a:spcAft>
                <a:spcPts val="0"/>
              </a:spcAft>
              <a:buClr>
                <a:schemeClr val="tx1">
                  <a:shade val="95000"/>
                </a:schemeClr>
              </a:buClr>
              <a:buFont typeface="Arial" pitchFamily="34" charset="0"/>
              <a:buChar char="•"/>
              <a:defRPr/>
            </a:pPr>
            <a:r>
              <a:rPr lang="fr-FR" dirty="0" smtClean="0"/>
              <a:t>N'a pas d'amie à l'école car elle veut toujours que ça aille comme elle a décidé.</a:t>
            </a:r>
          </a:p>
          <a:p>
            <a:pPr marL="548640" indent="-411480" eaLnBrk="1" fontAlgn="auto" hangingPunct="1">
              <a:spcAft>
                <a:spcPts val="0"/>
              </a:spcAft>
              <a:buClr>
                <a:schemeClr val="tx1">
                  <a:shade val="95000"/>
                </a:schemeClr>
              </a:buClr>
              <a:buFont typeface="Arial" pitchFamily="34" charset="0"/>
              <a:buChar char="•"/>
              <a:defRPr/>
            </a:pPr>
            <a:r>
              <a:rPr lang="fr-FR" dirty="0" smtClean="0"/>
              <a:t>Punitions fréquentes.</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571500"/>
            <a:ext cx="8286750" cy="4572000"/>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fr-BE" b="1" u="sng" dirty="0" smtClean="0">
                <a:effectLst>
                  <a:outerShdw blurRad="38100" dist="38100" dir="2700000" algn="tl">
                    <a:srgbClr val="000000">
                      <a:alpha val="43137"/>
                    </a:srgbClr>
                  </a:outerShdw>
                </a:effectLst>
              </a:rPr>
              <a:t>Interactions médicamenteuses de l'aripiprazole</a:t>
            </a:r>
          </a:p>
          <a:p>
            <a:pPr marL="548640" indent="-411480" eaLnBrk="1" fontAlgn="auto" hangingPunct="1">
              <a:spcAft>
                <a:spcPts val="0"/>
              </a:spcAft>
              <a:buClr>
                <a:schemeClr val="tx1">
                  <a:shade val="95000"/>
                </a:schemeClr>
              </a:buClr>
              <a:buFont typeface="Wingdings 2"/>
              <a:buNone/>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Pas d'interactions avec l'alcool</a:t>
            </a:r>
          </a:p>
          <a:p>
            <a:pPr marL="548640" indent="-411480" eaLnBrk="1" fontAlgn="auto" hangingPunct="1">
              <a:spcAft>
                <a:spcPts val="0"/>
              </a:spcAft>
              <a:buClr>
                <a:schemeClr val="tx1">
                  <a:shade val="95000"/>
                </a:schemeClr>
              </a:buClr>
              <a:buFont typeface="Wingdings" pitchFamily="2" charset="2"/>
              <a:buChar char="v"/>
              <a:defRPr/>
            </a:pPr>
            <a:r>
              <a:rPr lang="fr-BE" dirty="0" smtClean="0"/>
              <a:t>Certains antidépresseurs augmentent l'effet de l'</a:t>
            </a:r>
            <a:r>
              <a:rPr lang="fr-BE" dirty="0" err="1" smtClean="0"/>
              <a:t>aripiprazole</a:t>
            </a:r>
            <a:r>
              <a:rPr lang="fr-BE" dirty="0" smtClean="0"/>
              <a:t> (</a:t>
            </a:r>
            <a:r>
              <a:rPr lang="fr-BE" dirty="0" err="1" smtClean="0"/>
              <a:t>paroxétine</a:t>
            </a:r>
            <a:r>
              <a:rPr lang="fr-BE" dirty="0" smtClean="0"/>
              <a:t>, </a:t>
            </a:r>
            <a:r>
              <a:rPr lang="fr-BE" dirty="0" err="1" smtClean="0"/>
              <a:t>fluoxétine</a:t>
            </a:r>
            <a:r>
              <a:rPr lang="fr-BE" dirty="0" smtClean="0"/>
              <a:t>,…)</a:t>
            </a:r>
          </a:p>
          <a:p>
            <a:pPr marL="548640" indent="-411480" eaLnBrk="1" fontAlgn="auto" hangingPunct="1">
              <a:spcAft>
                <a:spcPts val="0"/>
              </a:spcAft>
              <a:buClr>
                <a:schemeClr val="tx1">
                  <a:shade val="95000"/>
                </a:schemeClr>
              </a:buClr>
              <a:buFont typeface="Wingdings" pitchFamily="2" charset="2"/>
              <a:buChar char="v"/>
              <a:defRPr/>
            </a:pPr>
            <a:r>
              <a:rPr lang="fr-BE" dirty="0" smtClean="0"/>
              <a:t>La </a:t>
            </a:r>
            <a:r>
              <a:rPr lang="fr-BE" dirty="0" err="1" smtClean="0"/>
              <a:t>carbamazépine</a:t>
            </a:r>
            <a:r>
              <a:rPr lang="fr-BE" dirty="0" smtClean="0"/>
              <a:t> (</a:t>
            </a:r>
            <a:r>
              <a:rPr lang="fr-BE" dirty="0" err="1" smtClean="0"/>
              <a:t>Tégrétol</a:t>
            </a:r>
            <a:r>
              <a:rPr lang="fr-BE" dirty="0" smtClean="0"/>
              <a:t>) diminue l'effet de l'</a:t>
            </a:r>
            <a:r>
              <a:rPr lang="fr-BE" dirty="0" err="1" smtClean="0"/>
              <a:t>aripiprazole</a:t>
            </a:r>
            <a:r>
              <a:rPr lang="fr-BE" dirty="0" smtClean="0"/>
              <a:t> (qui doit être augmenté)</a:t>
            </a:r>
          </a:p>
          <a:p>
            <a:pPr marL="548640" indent="-411480" eaLnBrk="1" fontAlgn="auto" hangingPunct="1">
              <a:spcAft>
                <a:spcPts val="0"/>
              </a:spcAft>
              <a:buClr>
                <a:schemeClr val="tx1">
                  <a:shade val="95000"/>
                </a:schemeClr>
              </a:buClr>
              <a:buFont typeface="Wingdings" pitchFamily="2" charset="2"/>
              <a:buChar char="v"/>
              <a:defRPr/>
            </a:pPr>
            <a:r>
              <a:rPr lang="fr-BE" dirty="0" smtClean="0"/>
              <a:t>Le </a:t>
            </a:r>
            <a:r>
              <a:rPr lang="fr-BE" dirty="0" err="1" smtClean="0"/>
              <a:t>valproate</a:t>
            </a:r>
            <a:r>
              <a:rPr lang="fr-BE" dirty="0" smtClean="0"/>
              <a:t> n'a pas d'interactions</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63500"/>
            <a:ext cx="9144000" cy="762000"/>
          </a:xfrm>
          <a:prstGeom prst="rect">
            <a:avLst/>
          </a:prstGeom>
          <a:noFill/>
          <a:ln w="9525">
            <a:noFill/>
            <a:miter lim="800000"/>
            <a:headEnd/>
            <a:tailEnd/>
          </a:ln>
        </p:spPr>
        <p:txBody>
          <a:bodyPr anchor="ctr"/>
          <a:lstStyle/>
          <a:p>
            <a:pPr algn="ctr"/>
            <a:r>
              <a:rPr lang="en-US" sz="2800">
                <a:latin typeface="Calibri" pitchFamily="34" charset="0"/>
              </a:rPr>
              <a:t>Les antipsychotiques atypiques : effets secondaires</a:t>
            </a:r>
          </a:p>
        </p:txBody>
      </p:sp>
      <p:graphicFrame>
        <p:nvGraphicFramePr>
          <p:cNvPr id="45059" name="Group 3"/>
          <p:cNvGraphicFramePr>
            <a:graphicFrameLocks noGrp="1"/>
          </p:cNvGraphicFramePr>
          <p:nvPr/>
        </p:nvGraphicFramePr>
        <p:xfrm>
          <a:off x="611188" y="1177925"/>
          <a:ext cx="7043737" cy="4411663"/>
        </p:xfrm>
        <a:graphic>
          <a:graphicData uri="http://schemas.openxmlformats.org/drawingml/2006/table">
            <a:tbl>
              <a:tblPr/>
              <a:tblGrid>
                <a:gridCol w="674687"/>
                <a:gridCol w="1162050"/>
                <a:gridCol w="1050925"/>
                <a:gridCol w="1030288"/>
                <a:gridCol w="1041400"/>
                <a:gridCol w="1042987"/>
                <a:gridCol w="1041400"/>
              </a:tblGrid>
              <a:tr h="75088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nl-NL" sz="1000" b="0" i="0" u="none" strike="noStrike" cap="none" normalizeH="0" baseline="-30000" dirty="0" smtClean="0">
                        <a:ln>
                          <a:noFill/>
                        </a:ln>
                        <a:solidFill>
                          <a:schemeClr val="tx1"/>
                        </a:solidFill>
                        <a:effectLst/>
                        <a:latin typeface="Calibri" pitchFamily="34" charset="0"/>
                      </a:endParaRPr>
                    </a:p>
                  </a:txBody>
                  <a:tcPr marL="0" marR="0" marT="0" marB="0" horzOverflow="overflow">
                    <a:lnL cap="flat">
                      <a:noFill/>
                    </a:lnL>
                    <a:lnR w="12700" cap="flat" cmpd="sng" algn="ctr">
                      <a:solidFill>
                        <a:srgbClr val="00CCFF"/>
                      </a:solidFill>
                      <a:prstDash val="solid"/>
                      <a:round/>
                      <a:headEnd type="none" w="med" len="med"/>
                      <a:tailEnd type="none" w="med" len="med"/>
                    </a:lnR>
                    <a:lnT cap="flat">
                      <a:noFill/>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Aripiprazole</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Abilify</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Olanzapine</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Zyprexa</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Risperidone</a:t>
                      </a:r>
                      <a:endParaRPr kumimoji="0" lang="en-US" sz="16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Risperdal</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Quetiapine</a:t>
                      </a:r>
                      <a:endParaRPr kumimoji="0" lang="en-US" sz="1600" b="0" i="0" u="none" strike="noStrike" cap="none" normalizeH="0" baseline="0" dirty="0" smtClean="0">
                        <a:ln>
                          <a:noFill/>
                        </a:ln>
                        <a:solidFill>
                          <a:schemeClr val="tx1"/>
                        </a:solidFill>
                        <a:effectLst/>
                        <a:latin typeface="Calibri" pitchFamily="34"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Séroquel</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Clozapine</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err="1" smtClean="0">
                          <a:ln>
                            <a:noFill/>
                          </a:ln>
                          <a:solidFill>
                            <a:schemeClr val="tx1"/>
                          </a:solidFill>
                          <a:effectLst/>
                          <a:latin typeface="Calibri" pitchFamily="34" charset="0"/>
                        </a:rPr>
                        <a:t>Léponex</a:t>
                      </a:r>
                      <a:endParaRPr kumimoji="0" lang="en-US" sz="1600" b="0" i="0" u="none" strike="noStrike" cap="none" normalizeH="0" baseline="0" dirty="0" smtClean="0">
                        <a:ln>
                          <a:noFill/>
                        </a:ln>
                        <a:solidFill>
                          <a:schemeClr val="tx1"/>
                        </a:solidFill>
                        <a:effectLst/>
                        <a:latin typeface="Calibri" pitchFamily="34" charset="0"/>
                      </a:endParaRP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solidFill>
                      <a:srgbClr val="66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Haloperidol</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Haldol</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solidFill>
                      <a:srgbClr val="66CCFF"/>
                    </a:solid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D</a:t>
                      </a:r>
                      <a:r>
                        <a:rPr kumimoji="0" lang="en-US" sz="1600" b="0" i="0" u="none" strike="noStrike" cap="none" normalizeH="0" baseline="-30000" smtClean="0">
                          <a:ln>
                            <a:noFill/>
                          </a:ln>
                          <a:solidFill>
                            <a:schemeClr val="tx1"/>
                          </a:solidFill>
                          <a:effectLst/>
                          <a:latin typeface="Calibri" pitchFamily="34" charset="0"/>
                        </a:rPr>
                        <a:t>2 </a:t>
                      </a:r>
                    </a:p>
                  </a:txBody>
                  <a:tcPr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9900"/>
                          </a:solidFill>
                          <a:effectLst/>
                          <a:latin typeface="Calibri" pitchFamily="34" charset="0"/>
                        </a:rPr>
                        <a:t>0,45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rgbClr val="FF9900"/>
                          </a:solidFill>
                          <a:effectLst/>
                          <a:latin typeface="Calibri" pitchFamily="34" charset="0"/>
                        </a:rPr>
                        <a:t>11</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9900"/>
                          </a:solidFill>
                          <a:effectLst/>
                          <a:latin typeface="Calibri" pitchFamily="34" charset="0"/>
                        </a:rPr>
                        <a:t>4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rgbClr val="FF9900"/>
                          </a:solidFill>
                          <a:effectLst/>
                          <a:latin typeface="Calibri" pitchFamily="34" charset="0"/>
                        </a:rPr>
                        <a:t>160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rgbClr val="FF9900"/>
                          </a:solidFill>
                          <a:effectLst/>
                          <a:latin typeface="Calibri" pitchFamily="34" charset="0"/>
                        </a:rPr>
                        <a:t>126</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9900"/>
                          </a:solidFill>
                          <a:effectLst/>
                          <a:latin typeface="Calibri" pitchFamily="34" charset="0"/>
                        </a:rPr>
                        <a:t>0,7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5-HT</a:t>
                      </a:r>
                      <a:r>
                        <a:rPr kumimoji="0" lang="en-US" sz="1600" b="0" i="0" u="none" strike="noStrike" cap="none" normalizeH="0" baseline="-30000" smtClean="0">
                          <a:ln>
                            <a:noFill/>
                          </a:ln>
                          <a:solidFill>
                            <a:schemeClr val="tx1"/>
                          </a:solidFill>
                          <a:effectLst/>
                          <a:latin typeface="Calibri" pitchFamily="34" charset="0"/>
                        </a:rPr>
                        <a:t>1A</a:t>
                      </a:r>
                    </a:p>
                  </a:txBody>
                  <a:tcPr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4.4</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&gt;7100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210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&gt;830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875</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2600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5-HT</a:t>
                      </a:r>
                      <a:r>
                        <a:rPr kumimoji="0" lang="en-US" sz="1600" b="0" i="0" u="none" strike="noStrike" cap="none" normalizeH="0" baseline="-30000" smtClean="0">
                          <a:ln>
                            <a:noFill/>
                          </a:ln>
                          <a:solidFill>
                            <a:schemeClr val="tx1"/>
                          </a:solidFill>
                          <a:effectLst/>
                          <a:latin typeface="Calibri" pitchFamily="34" charset="0"/>
                        </a:rPr>
                        <a:t>2A</a:t>
                      </a:r>
                    </a:p>
                  </a:txBody>
                  <a:tcPr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3.4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4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0.6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295</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16</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45</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r>
              <a:tr h="6143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5-HT</a:t>
                      </a:r>
                      <a:r>
                        <a:rPr kumimoji="0" lang="en-US" sz="1600" b="0" i="0" u="none" strike="noStrike" cap="none" normalizeH="0" baseline="-30000" dirty="0" smtClean="0">
                          <a:ln>
                            <a:noFill/>
                          </a:ln>
                          <a:solidFill>
                            <a:schemeClr val="tx1"/>
                          </a:solidFill>
                          <a:effectLst/>
                          <a:latin typeface="Calibri" pitchFamily="34" charset="0"/>
                        </a:rPr>
                        <a:t>2C</a:t>
                      </a:r>
                    </a:p>
                  </a:txBody>
                  <a:tcPr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15</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23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25</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1500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16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1500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sym typeface="Symbol" pitchFamily="18" charset="2"/>
                        </a:rPr>
                        <a:t></a:t>
                      </a:r>
                      <a:r>
                        <a:rPr kumimoji="0" lang="en-US" sz="1600" b="0" i="0" u="none" strike="noStrike" cap="none" normalizeH="0" baseline="-30000" smtClean="0">
                          <a:ln>
                            <a:noFill/>
                          </a:ln>
                          <a:solidFill>
                            <a:schemeClr val="tx1"/>
                          </a:solidFill>
                          <a:effectLst/>
                          <a:latin typeface="Calibri" pitchFamily="34" charset="0"/>
                        </a:rPr>
                        <a:t>1</a:t>
                      </a:r>
                    </a:p>
                  </a:txBody>
                  <a:tcPr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57</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19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0.7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7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7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6</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H</a:t>
                      </a:r>
                      <a:r>
                        <a:rPr kumimoji="0" lang="en-US" sz="1600" b="0" i="0" u="none" strike="noStrike" cap="none" normalizeH="0" baseline="-30000" smtClean="0">
                          <a:ln>
                            <a:noFill/>
                          </a:ln>
                          <a:solidFill>
                            <a:schemeClr val="tx1"/>
                          </a:solidFill>
                          <a:effectLst/>
                          <a:latin typeface="Calibri" pitchFamily="34" charset="0"/>
                        </a:rPr>
                        <a:t>1</a:t>
                      </a:r>
                    </a:p>
                  </a:txBody>
                  <a:tcPr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61</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7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20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11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6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440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r>
              <a:tr h="5159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M</a:t>
                      </a:r>
                      <a:r>
                        <a:rPr kumimoji="0" lang="en-US" sz="1600" b="0" i="0" u="none" strike="noStrike" cap="none" normalizeH="0" baseline="-30000" smtClean="0">
                          <a:ln>
                            <a:noFill/>
                          </a:ln>
                          <a:solidFill>
                            <a:schemeClr val="tx1"/>
                          </a:solidFill>
                          <a:effectLst/>
                          <a:latin typeface="Calibri" pitchFamily="34" charset="0"/>
                        </a:rPr>
                        <a:t>1</a:t>
                      </a:r>
                    </a:p>
                  </a:txBody>
                  <a:tcPr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smtClean="0">
                          <a:ln>
                            <a:noFill/>
                          </a:ln>
                          <a:solidFill>
                            <a:schemeClr val="tx1"/>
                          </a:solidFill>
                          <a:effectLst/>
                          <a:latin typeface="Calibri" pitchFamily="34" charset="0"/>
                        </a:rPr>
                        <a:t>&gt;10,000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1.9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&gt;10,000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120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rgbClr val="FF0000"/>
                          </a:solidFill>
                          <a:effectLst/>
                          <a:latin typeface="Calibri" pitchFamily="34" charset="0"/>
                        </a:rPr>
                        <a:t>1.9 +++</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smtClean="0">
                          <a:ln>
                            <a:noFill/>
                          </a:ln>
                          <a:solidFill>
                            <a:schemeClr val="tx1"/>
                          </a:solidFill>
                          <a:effectLst/>
                          <a:latin typeface="Calibri" pitchFamily="34" charset="0"/>
                        </a:rPr>
                        <a:t>&gt;1500</a:t>
                      </a:r>
                    </a:p>
                  </a:txBody>
                  <a:tcPr marL="0" marR="0" marT="0" marB="0" anchor="ctr" horzOverflow="overflow">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a:noFill/>
                    </a:lnTlToBr>
                    <a:lnBlToTr>
                      <a:noFill/>
                    </a:lnBlToTr>
                    <a:noFill/>
                  </a:tcPr>
                </a:tc>
              </a:tr>
            </a:tbl>
          </a:graphicData>
        </a:graphic>
      </p:graphicFrame>
      <p:sp>
        <p:nvSpPr>
          <p:cNvPr id="44109" name="Rectangle 79"/>
          <p:cNvSpPr>
            <a:spLocks noChangeArrowheads="1"/>
          </p:cNvSpPr>
          <p:nvPr/>
        </p:nvSpPr>
        <p:spPr bwMode="auto">
          <a:xfrm>
            <a:off x="0" y="6096000"/>
            <a:ext cx="8991600" cy="762000"/>
          </a:xfrm>
          <a:prstGeom prst="rect">
            <a:avLst/>
          </a:prstGeom>
          <a:noFill/>
          <a:ln w="9525">
            <a:noFill/>
            <a:miter lim="800000"/>
            <a:headEnd/>
            <a:tailEnd/>
          </a:ln>
        </p:spPr>
        <p:txBody>
          <a:bodyPr lIns="0" tIns="0" rIns="0" bIns="0" anchor="b">
            <a:spAutoFit/>
          </a:bodyPr>
          <a:lstStyle/>
          <a:p>
            <a:pPr algn="r" eaLnBrk="0" hangingPunct="0"/>
            <a:r>
              <a:rPr lang="en-US" sz="1000">
                <a:ea typeface="ＭＳ Ｐゴシック"/>
                <a:cs typeface="ＭＳ Ｐゴシック"/>
              </a:rPr>
              <a:t>*all values are reported as K</a:t>
            </a:r>
            <a:r>
              <a:rPr lang="en-US" sz="1000" baseline="-25000">
                <a:ea typeface="ＭＳ Ｐゴシック"/>
                <a:cs typeface="ＭＳ Ｐゴシック"/>
              </a:rPr>
              <a:t>i  </a:t>
            </a:r>
            <a:r>
              <a:rPr lang="en-US" sz="1000">
                <a:ea typeface="ＭＳ Ｐゴシック"/>
                <a:cs typeface="ＭＳ Ｐゴシック"/>
              </a:rPr>
              <a:t>(nM) – results from molecular pharmacology studies. </a:t>
            </a:r>
          </a:p>
          <a:p>
            <a:pPr algn="r" eaLnBrk="0" hangingPunct="0"/>
            <a:r>
              <a:rPr lang="en-US" sz="1000">
                <a:ea typeface="ＭＳ Ｐゴシック"/>
                <a:cs typeface="ＭＳ Ｐゴシック"/>
              </a:rPr>
              <a:t>Deleon,clinical therapeutics/vol 26;5,2004</a:t>
            </a:r>
          </a:p>
          <a:p>
            <a:pPr algn="r"/>
            <a:r>
              <a:rPr lang="nl-BE" sz="1000">
                <a:ea typeface="ＭＳ Ｐゴシック"/>
                <a:cs typeface="ＭＳ Ｐゴシック"/>
              </a:rPr>
              <a:t>Essential Psychopharmacology of antipsychotics and mood stabilizers; Stahl SM.; Cambridge University Press 2002</a:t>
            </a:r>
          </a:p>
          <a:p>
            <a:pPr algn="r" eaLnBrk="0" hangingPunct="0"/>
            <a:endParaRPr lang="en-US" sz="1000">
              <a:ea typeface="ＭＳ Ｐゴシック"/>
              <a:cs typeface="ＭＳ Ｐゴシック"/>
            </a:endParaRPr>
          </a:p>
          <a:p>
            <a:pPr algn="r" eaLnBrk="0" hangingPunct="0"/>
            <a:endParaRPr lang="en-US" sz="1000">
              <a:ea typeface="ＭＳ Ｐゴシック"/>
              <a:cs typeface="ＭＳ Ｐゴシック"/>
            </a:endParaRPr>
          </a:p>
        </p:txBody>
      </p:sp>
      <p:sp>
        <p:nvSpPr>
          <p:cNvPr id="44110" name="Rectangle 80"/>
          <p:cNvSpPr>
            <a:spLocks noChangeArrowheads="1"/>
          </p:cNvSpPr>
          <p:nvPr/>
        </p:nvSpPr>
        <p:spPr bwMode="auto">
          <a:xfrm>
            <a:off x="611188" y="3429000"/>
            <a:ext cx="7056437" cy="576263"/>
          </a:xfrm>
          <a:prstGeom prst="rect">
            <a:avLst/>
          </a:prstGeom>
          <a:noFill/>
          <a:ln w="38100">
            <a:solidFill>
              <a:srgbClr val="FF0000"/>
            </a:solidFill>
            <a:miter lim="800000"/>
            <a:headEnd/>
            <a:tailEnd/>
          </a:ln>
        </p:spPr>
        <p:txBody>
          <a:bodyPr wrap="none" anchor="ctr"/>
          <a:lstStyle/>
          <a:p>
            <a:endParaRPr lang="en-US"/>
          </a:p>
        </p:txBody>
      </p:sp>
      <p:sp>
        <p:nvSpPr>
          <p:cNvPr id="44111" name="Text Box 81"/>
          <p:cNvSpPr txBox="1">
            <a:spLocks noChangeArrowheads="1"/>
          </p:cNvSpPr>
          <p:nvPr/>
        </p:nvSpPr>
        <p:spPr bwMode="auto">
          <a:xfrm>
            <a:off x="7740650" y="3573463"/>
            <a:ext cx="1447800" cy="523875"/>
          </a:xfrm>
          <a:prstGeom prst="rect">
            <a:avLst/>
          </a:prstGeom>
          <a:noFill/>
          <a:ln w="9525">
            <a:noFill/>
            <a:miter lim="800000"/>
            <a:headEnd/>
            <a:tailEnd/>
          </a:ln>
        </p:spPr>
        <p:txBody>
          <a:bodyPr wrap="none">
            <a:spAutoFit/>
          </a:bodyPr>
          <a:lstStyle/>
          <a:p>
            <a:r>
              <a:rPr lang="nl-BE" sz="1400">
                <a:solidFill>
                  <a:srgbClr val="FF0000"/>
                </a:solidFill>
                <a:ea typeface="ＭＳ Ｐゴシック"/>
                <a:cs typeface="ＭＳ Ｐゴシック"/>
              </a:rPr>
              <a:t>? </a:t>
            </a:r>
            <a:r>
              <a:rPr lang="fr-FR" sz="1400">
                <a:solidFill>
                  <a:srgbClr val="FF0000"/>
                </a:solidFill>
                <a:ea typeface="ＭＳ Ｐゴシック"/>
                <a:cs typeface="ＭＳ Ｐゴシック"/>
              </a:rPr>
              <a:t>Troubles</a:t>
            </a:r>
          </a:p>
          <a:p>
            <a:r>
              <a:rPr lang="nl-BE" sz="1400">
                <a:solidFill>
                  <a:srgbClr val="FF0000"/>
                </a:solidFill>
                <a:ea typeface="ＭＳ Ｐゴシック"/>
                <a:cs typeface="ＭＳ Ｐゴシック"/>
              </a:rPr>
              <a:t> </a:t>
            </a:r>
            <a:r>
              <a:rPr lang="fr-FR" sz="1400">
                <a:solidFill>
                  <a:srgbClr val="FF0000"/>
                </a:solidFill>
                <a:ea typeface="ＭＳ Ｐゴシック"/>
                <a:cs typeface="ＭＳ Ｐゴシック"/>
              </a:rPr>
              <a:t>métaboliques</a:t>
            </a:r>
            <a:r>
              <a:rPr lang="nl-BE" sz="1400">
                <a:solidFill>
                  <a:srgbClr val="FF0000"/>
                </a:solidFill>
                <a:ea typeface="ＭＳ Ｐゴシック"/>
                <a:cs typeface="ＭＳ Ｐゴシック"/>
              </a:rPr>
              <a:t> ?</a:t>
            </a:r>
            <a:endParaRPr lang="nl-NL" sz="1400">
              <a:solidFill>
                <a:srgbClr val="FF0000"/>
              </a:solidFill>
              <a:ea typeface="ＭＳ Ｐゴシック"/>
              <a:cs typeface="ＭＳ Ｐゴシック"/>
            </a:endParaRPr>
          </a:p>
        </p:txBody>
      </p:sp>
      <p:sp>
        <p:nvSpPr>
          <p:cNvPr id="44112" name="Rectangle 82"/>
          <p:cNvSpPr>
            <a:spLocks noChangeArrowheads="1"/>
          </p:cNvSpPr>
          <p:nvPr/>
        </p:nvSpPr>
        <p:spPr bwMode="auto">
          <a:xfrm flipV="1">
            <a:off x="611188" y="4005263"/>
            <a:ext cx="7056437" cy="576262"/>
          </a:xfrm>
          <a:prstGeom prst="rect">
            <a:avLst/>
          </a:prstGeom>
          <a:noFill/>
          <a:ln w="38100">
            <a:solidFill>
              <a:srgbClr val="99CC00"/>
            </a:solidFill>
            <a:miter lim="800000"/>
            <a:headEnd/>
            <a:tailEnd/>
          </a:ln>
        </p:spPr>
        <p:txBody>
          <a:bodyPr wrap="none" anchor="ctr"/>
          <a:lstStyle/>
          <a:p>
            <a:endParaRPr lang="en-US"/>
          </a:p>
        </p:txBody>
      </p:sp>
      <p:sp>
        <p:nvSpPr>
          <p:cNvPr id="44113" name="Text Box 83"/>
          <p:cNvSpPr txBox="1">
            <a:spLocks noChangeArrowheads="1"/>
          </p:cNvSpPr>
          <p:nvPr/>
        </p:nvSpPr>
        <p:spPr bwMode="auto">
          <a:xfrm>
            <a:off x="7740650" y="3933825"/>
            <a:ext cx="1403350" cy="738188"/>
          </a:xfrm>
          <a:prstGeom prst="rect">
            <a:avLst/>
          </a:prstGeom>
          <a:noFill/>
          <a:ln w="9525">
            <a:noFill/>
            <a:miter lim="800000"/>
            <a:headEnd/>
            <a:tailEnd/>
          </a:ln>
        </p:spPr>
        <p:txBody>
          <a:bodyPr>
            <a:spAutoFit/>
          </a:bodyPr>
          <a:lstStyle/>
          <a:p>
            <a:r>
              <a:rPr lang="nl-BE" sz="1400">
                <a:solidFill>
                  <a:srgbClr val="99CC00"/>
                </a:solidFill>
                <a:ea typeface="ＭＳ Ｐゴシック"/>
                <a:cs typeface="ＭＳ Ｐゴシック"/>
              </a:rPr>
              <a:t>Hypotension,</a:t>
            </a:r>
          </a:p>
          <a:p>
            <a:r>
              <a:rPr lang="nl-BE" sz="1400">
                <a:solidFill>
                  <a:srgbClr val="99CC00"/>
                </a:solidFill>
                <a:ea typeface="ＭＳ Ｐゴシック"/>
                <a:cs typeface="ＭＳ Ｐゴシック"/>
              </a:rPr>
              <a:t>vertiges, somnolence</a:t>
            </a:r>
            <a:endParaRPr lang="nl-NL" sz="1400">
              <a:solidFill>
                <a:srgbClr val="99CC00"/>
              </a:solidFill>
              <a:ea typeface="ＭＳ Ｐゴシック"/>
              <a:cs typeface="ＭＳ Ｐゴシック"/>
            </a:endParaRPr>
          </a:p>
        </p:txBody>
      </p:sp>
      <p:sp>
        <p:nvSpPr>
          <p:cNvPr id="44114" name="Rectangle 84"/>
          <p:cNvSpPr>
            <a:spLocks noChangeArrowheads="1"/>
          </p:cNvSpPr>
          <p:nvPr/>
        </p:nvSpPr>
        <p:spPr bwMode="auto">
          <a:xfrm flipV="1">
            <a:off x="611188" y="4581525"/>
            <a:ext cx="7056437" cy="503238"/>
          </a:xfrm>
          <a:prstGeom prst="rect">
            <a:avLst/>
          </a:prstGeom>
          <a:noFill/>
          <a:ln w="38100">
            <a:solidFill>
              <a:srgbClr val="33CCCC"/>
            </a:solidFill>
            <a:miter lim="800000"/>
            <a:headEnd/>
            <a:tailEnd/>
          </a:ln>
        </p:spPr>
        <p:txBody>
          <a:bodyPr wrap="none" anchor="ctr"/>
          <a:lstStyle/>
          <a:p>
            <a:endParaRPr lang="en-US"/>
          </a:p>
        </p:txBody>
      </p:sp>
      <p:sp>
        <p:nvSpPr>
          <p:cNvPr id="44115" name="Text Box 85"/>
          <p:cNvSpPr txBox="1">
            <a:spLocks noChangeArrowheads="1"/>
          </p:cNvSpPr>
          <p:nvPr/>
        </p:nvSpPr>
        <p:spPr bwMode="auto">
          <a:xfrm>
            <a:off x="7740650" y="4581525"/>
            <a:ext cx="1403350" cy="523875"/>
          </a:xfrm>
          <a:prstGeom prst="rect">
            <a:avLst/>
          </a:prstGeom>
          <a:noFill/>
          <a:ln w="9525">
            <a:noFill/>
            <a:miter lim="800000"/>
            <a:headEnd/>
            <a:tailEnd/>
          </a:ln>
        </p:spPr>
        <p:txBody>
          <a:bodyPr>
            <a:spAutoFit/>
          </a:bodyPr>
          <a:lstStyle/>
          <a:p>
            <a:r>
              <a:rPr lang="nl-BE" sz="1400">
                <a:solidFill>
                  <a:srgbClr val="33CCCC"/>
                </a:solidFill>
                <a:ea typeface="ＭＳ Ｐゴシック"/>
                <a:cs typeface="ＭＳ Ｐゴシック"/>
              </a:rPr>
              <a:t>Somnolence, poids</a:t>
            </a:r>
            <a:endParaRPr lang="nl-NL" sz="1400">
              <a:solidFill>
                <a:srgbClr val="33CCCC"/>
              </a:solidFill>
              <a:ea typeface="ＭＳ Ｐゴシック"/>
              <a:cs typeface="ＭＳ Ｐゴシック"/>
            </a:endParaRPr>
          </a:p>
        </p:txBody>
      </p:sp>
      <p:sp>
        <p:nvSpPr>
          <p:cNvPr id="44116" name="Rectangle 86"/>
          <p:cNvSpPr>
            <a:spLocks noChangeArrowheads="1"/>
          </p:cNvSpPr>
          <p:nvPr/>
        </p:nvSpPr>
        <p:spPr bwMode="auto">
          <a:xfrm flipV="1">
            <a:off x="611188" y="5084763"/>
            <a:ext cx="7056437" cy="503237"/>
          </a:xfrm>
          <a:prstGeom prst="rect">
            <a:avLst/>
          </a:prstGeom>
          <a:noFill/>
          <a:ln w="38100">
            <a:solidFill>
              <a:srgbClr val="FF9900"/>
            </a:solidFill>
            <a:miter lim="800000"/>
            <a:headEnd/>
            <a:tailEnd/>
          </a:ln>
        </p:spPr>
        <p:txBody>
          <a:bodyPr wrap="none" anchor="ctr"/>
          <a:lstStyle/>
          <a:p>
            <a:endParaRPr lang="en-US"/>
          </a:p>
        </p:txBody>
      </p:sp>
      <p:sp>
        <p:nvSpPr>
          <p:cNvPr id="44117" name="Text Box 87"/>
          <p:cNvSpPr txBox="1">
            <a:spLocks noChangeArrowheads="1"/>
          </p:cNvSpPr>
          <p:nvPr/>
        </p:nvSpPr>
        <p:spPr bwMode="auto">
          <a:xfrm>
            <a:off x="7740650" y="5084763"/>
            <a:ext cx="1403350" cy="738187"/>
          </a:xfrm>
          <a:prstGeom prst="rect">
            <a:avLst/>
          </a:prstGeom>
          <a:noFill/>
          <a:ln w="9525">
            <a:noFill/>
            <a:miter lim="800000"/>
            <a:headEnd/>
            <a:tailEnd/>
          </a:ln>
        </p:spPr>
        <p:txBody>
          <a:bodyPr>
            <a:spAutoFit/>
          </a:bodyPr>
          <a:lstStyle/>
          <a:p>
            <a:r>
              <a:rPr lang="nl-BE" sz="1400">
                <a:solidFill>
                  <a:srgbClr val="FF9900"/>
                </a:solidFill>
                <a:ea typeface="ＭＳ Ｐゴシック"/>
                <a:cs typeface="ＭＳ Ｐゴシック"/>
              </a:rPr>
              <a:t>Somnolence,</a:t>
            </a:r>
          </a:p>
          <a:p>
            <a:r>
              <a:rPr lang="nl-BE" sz="1400">
                <a:solidFill>
                  <a:srgbClr val="FF9900"/>
                </a:solidFill>
                <a:ea typeface="ＭＳ Ｐゴシック"/>
                <a:cs typeface="ＭＳ Ｐゴシック"/>
              </a:rPr>
              <a:t>Constipation</a:t>
            </a:r>
          </a:p>
          <a:p>
            <a:r>
              <a:rPr lang="nl-BE" sz="1400">
                <a:solidFill>
                  <a:srgbClr val="FF9900"/>
                </a:solidFill>
                <a:ea typeface="ＭＳ Ｐゴシック"/>
                <a:cs typeface="ＭＳ Ｐゴシック"/>
              </a:rPr>
              <a:t>Bouche sèche</a:t>
            </a:r>
            <a:endParaRPr lang="nl-NL" sz="1400">
              <a:solidFill>
                <a:srgbClr val="FF9900"/>
              </a:solidFill>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500063" y="142875"/>
            <a:ext cx="8286750" cy="657225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1800" b="1" i="1" u="sng" dirty="0" smtClean="0">
                <a:effectLst>
                  <a:outerShdw blurRad="38100" dist="38100" dir="2700000" algn="tl">
                    <a:srgbClr val="000000">
                      <a:alpha val="43137"/>
                    </a:srgbClr>
                  </a:outerShdw>
                </a:effectLst>
              </a:rPr>
              <a:t>Antipsychotiques atypiques : Conclusion</a:t>
            </a:r>
          </a:p>
          <a:p>
            <a:pPr marL="548640" indent="-411480" eaLnBrk="1" fontAlgn="auto" hangingPunct="1">
              <a:spcAft>
                <a:spcPts val="0"/>
              </a:spcAft>
              <a:buClr>
                <a:schemeClr val="tx1">
                  <a:shade val="95000"/>
                </a:schemeClr>
              </a:buClr>
              <a:buFont typeface="Wingdings 2"/>
              <a:buChar char=""/>
              <a:defRPr/>
            </a:pPr>
            <a:endParaRPr lang="fr-BE" sz="1800" b="1" i="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v"/>
              <a:defRPr/>
            </a:pPr>
            <a:r>
              <a:rPr lang="fr-BE" sz="1800" dirty="0" smtClean="0"/>
              <a:t>Les antipsychotiques atypiques ont des indications multiples et beaucoup plus larges que la seule indication pour les syndromes psychotiques.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Ils sont aussi utiles dans des troubles de la personnalité.</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L'enjeu du développement psychoaffectif de l'enfant en bas âge rend d'autant plus primordiale une prescription précoce de la médication (autisme).</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Les enjeux du pronostic développemental au long cours sont majeurs.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Il est évident que les médications ne doivent pas exclure les autres approches.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Une prescription doit toujours être intégrée à une psychothérapie.</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L'expérience clinique montre des améliorations vraiment significatives, parfois spectaculaires et durables.</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Dans notre approche il nous paraît important de prendre du temps pour réaliser un diagnostic et une prescription.</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Nous agissons habituellement en équipe pluridisciplinaire.</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Nous constatons que la médication améliore fréquemment l'efficience de la psychothérapie.</a:t>
            </a:r>
          </a:p>
          <a:p>
            <a:pPr marL="548640" indent="-411480" eaLnBrk="1" fontAlgn="auto" hangingPunct="1">
              <a:spcAft>
                <a:spcPts val="0"/>
              </a:spcAft>
              <a:buClr>
                <a:schemeClr val="tx1">
                  <a:shade val="95000"/>
                </a:schemeClr>
              </a:buClr>
              <a:buFont typeface="Wingdings" pitchFamily="2" charset="2"/>
              <a:buChar char="v"/>
              <a:defRPr/>
            </a:pPr>
            <a:r>
              <a:rPr lang="fr-BE" sz="1800" dirty="0" smtClean="0"/>
              <a:t>Dans certains cas, un enfant ne sera accessible à la psychothérapie que grâce à l'effet du traitement médicamenteux.</a:t>
            </a:r>
            <a:endParaRPr lang="fr-FR"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20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20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fade">
                                      <p:cBhvr>
                                        <p:cTn id="47" dur="2000"/>
                                        <p:tgtEl>
                                          <p:spTgt spid="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fade">
                                      <p:cBhvr>
                                        <p:cTn id="52" dur="20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fade">
                                      <p:cBhvr>
                                        <p:cTn id="57" dur="2000"/>
                                        <p:tgtEl>
                                          <p:spTgt spid="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2" end="12"/>
                                            </p:txEl>
                                          </p:spTgt>
                                        </p:tgtEl>
                                        <p:attrNameLst>
                                          <p:attrName>style.visibility</p:attrName>
                                        </p:attrNameLst>
                                      </p:cBhvr>
                                      <p:to>
                                        <p:strVal val="visible"/>
                                      </p:to>
                                    </p:set>
                                    <p:animEffect transition="in" filter="fade">
                                      <p:cBhvr>
                                        <p:cTn id="62"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28625" y="285750"/>
            <a:ext cx="8286750" cy="2714625"/>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Petit bonhomme</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1</a:t>
            </a:r>
            <a:r>
              <a:rPr lang="fr-FR" b="1" u="sng" baseline="30000" dirty="0" smtClean="0">
                <a:effectLst>
                  <a:outerShdw blurRad="38100" dist="38100" dir="2700000" algn="tl">
                    <a:srgbClr val="000000">
                      <a:alpha val="43137"/>
                    </a:srgbClr>
                  </a:outerShdw>
                </a:effectLst>
              </a:rPr>
              <a:t>er</a:t>
            </a:r>
            <a:r>
              <a:rPr lang="fr-FR" b="1" u="sng" dirty="0" smtClean="0">
                <a:effectLst>
                  <a:outerShdw blurRad="38100" dist="38100" dir="2700000" algn="tl">
                    <a:srgbClr val="000000">
                      <a:alpha val="43137"/>
                    </a:srgbClr>
                  </a:outerShdw>
                </a:effectLst>
              </a:rPr>
              <a:t> rendez-vous</a:t>
            </a:r>
            <a:r>
              <a:rPr lang="fr-FR" dirty="0" smtClean="0"/>
              <a:t>: 5 ans et 1 mois</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Motif</a:t>
            </a:r>
          </a:p>
          <a:p>
            <a:pPr marL="548640" indent="-411480" eaLnBrk="1" fontAlgn="auto" hangingPunct="1">
              <a:spcAft>
                <a:spcPts val="0"/>
              </a:spcAft>
              <a:buClr>
                <a:schemeClr val="tx1">
                  <a:shade val="95000"/>
                </a:schemeClr>
              </a:buClr>
              <a:buFont typeface="Arial" pitchFamily="34" charset="0"/>
              <a:buChar char="•"/>
              <a:defRPr/>
            </a:pPr>
            <a:r>
              <a:rPr lang="fr-FR" dirty="0" smtClean="0"/>
              <a:t>Adressé par l'enseignante (3</a:t>
            </a:r>
            <a:r>
              <a:rPr lang="fr-FR" baseline="30000" dirty="0" smtClean="0"/>
              <a:t>ème</a:t>
            </a:r>
            <a:r>
              <a:rPr lang="fr-FR" dirty="0" smtClean="0"/>
              <a:t> maternelle) et le P.M.S.</a:t>
            </a:r>
          </a:p>
          <a:p>
            <a:pPr marL="548640" indent="-411480" eaLnBrk="1" fontAlgn="auto" hangingPunct="1">
              <a:spcAft>
                <a:spcPts val="0"/>
              </a:spcAft>
              <a:buClr>
                <a:schemeClr val="tx1">
                  <a:shade val="95000"/>
                </a:schemeClr>
              </a:buClr>
              <a:buFont typeface="Arial" pitchFamily="34" charset="0"/>
              <a:buChar char="•"/>
              <a:defRPr/>
            </a:pPr>
            <a:r>
              <a:rPr lang="fr-FR" dirty="0" smtClean="0"/>
              <a:t>Pour envisager une déscolarisation (les comportements en classe deviennent ingérables)</a:t>
            </a:r>
          </a:p>
        </p:txBody>
      </p:sp>
      <p:sp>
        <p:nvSpPr>
          <p:cNvPr id="4" name="Espace réservé du contenu 3"/>
          <p:cNvSpPr>
            <a:spLocks noGrp="1"/>
          </p:cNvSpPr>
          <p:nvPr>
            <p:ph sz="half" idx="2"/>
          </p:nvPr>
        </p:nvSpPr>
        <p:spPr>
          <a:xfrm>
            <a:off x="428625" y="2857500"/>
            <a:ext cx="8324850" cy="3786188"/>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Antécédents familiaux </a:t>
            </a:r>
            <a:endParaRPr lang="fr-FR" dirty="0" smtClean="0"/>
          </a:p>
          <a:p>
            <a:pPr marL="548640" indent="-411480" eaLnBrk="1" fontAlgn="auto" hangingPunct="1">
              <a:spcAft>
                <a:spcPts val="0"/>
              </a:spcAft>
              <a:buClr>
                <a:schemeClr val="tx1">
                  <a:shade val="95000"/>
                </a:schemeClr>
              </a:buClr>
              <a:buFont typeface="Arial" pitchFamily="34" charset="0"/>
              <a:buChar char="•"/>
              <a:defRPr/>
            </a:pPr>
            <a:r>
              <a:rPr lang="fr-FR" dirty="0" smtClean="0"/>
              <a:t>Père : état dépressif ; TS clastiques ; éthylisme</a:t>
            </a:r>
          </a:p>
          <a:p>
            <a:pPr marL="548640" indent="-411480" eaLnBrk="1" fontAlgn="auto" hangingPunct="1">
              <a:spcAft>
                <a:spcPts val="0"/>
              </a:spcAft>
              <a:buClr>
                <a:schemeClr val="tx1">
                  <a:shade val="95000"/>
                </a:schemeClr>
              </a:buClr>
              <a:buFont typeface="Arial" pitchFamily="34" charset="0"/>
              <a:buChar char="•"/>
              <a:defRPr/>
            </a:pPr>
            <a:r>
              <a:rPr lang="fr-FR" dirty="0" smtClean="0"/>
              <a:t>Mère : dans l'enfance, tempérament très réactif</a:t>
            </a:r>
          </a:p>
          <a:p>
            <a:pPr marL="548640" indent="-411480" eaLnBrk="1" fontAlgn="auto" hangingPunct="1">
              <a:spcAft>
                <a:spcPts val="0"/>
              </a:spcAft>
              <a:buClr>
                <a:schemeClr val="tx1">
                  <a:shade val="95000"/>
                </a:schemeClr>
              </a:buClr>
              <a:buFont typeface="Wingdings 2"/>
              <a:buNone/>
              <a:defRPr/>
            </a:pPr>
            <a:endParaRPr lang="fr-FR"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Antécédents</a:t>
            </a:r>
          </a:p>
          <a:p>
            <a:pPr marL="548640" indent="-411480" eaLnBrk="1" fontAlgn="auto" hangingPunct="1">
              <a:spcAft>
                <a:spcPts val="0"/>
              </a:spcAft>
              <a:buClr>
                <a:schemeClr val="tx1">
                  <a:shade val="95000"/>
                </a:schemeClr>
              </a:buClr>
              <a:buFont typeface="Arial" pitchFamily="34" charset="0"/>
              <a:buChar char="•"/>
              <a:defRPr/>
            </a:pPr>
            <a:r>
              <a:rPr lang="fr-FR" dirty="0" smtClean="0"/>
              <a:t>Naissance et accouchement : </a:t>
            </a:r>
            <a:r>
              <a:rPr lang="fr-FR" dirty="0" err="1" smtClean="0"/>
              <a:t>s.p</a:t>
            </a:r>
            <a:r>
              <a:rPr lang="fr-FR" dirty="0" smtClean="0"/>
              <a:t>.</a:t>
            </a:r>
          </a:p>
          <a:p>
            <a:pPr marL="548640" indent="-411480" eaLnBrk="1" fontAlgn="auto" hangingPunct="1">
              <a:spcAft>
                <a:spcPts val="0"/>
              </a:spcAft>
              <a:buClr>
                <a:schemeClr val="tx1">
                  <a:shade val="95000"/>
                </a:schemeClr>
              </a:buClr>
              <a:buFont typeface="Arial" pitchFamily="34" charset="0"/>
              <a:buChar char="•"/>
              <a:defRPr/>
            </a:pPr>
            <a:r>
              <a:rPr lang="fr-FR" dirty="0" smtClean="0"/>
              <a:t>Bébé : facile ; recherchait la présence de sa mère.</a:t>
            </a:r>
          </a:p>
          <a:p>
            <a:pPr marL="548640" indent="-411480" eaLnBrk="1" fontAlgn="auto" hangingPunct="1">
              <a:spcAft>
                <a:spcPts val="0"/>
              </a:spcAft>
              <a:buClr>
                <a:schemeClr val="tx1">
                  <a:shade val="95000"/>
                </a:schemeClr>
              </a:buClr>
              <a:buFont typeface="Arial" pitchFamily="34" charset="0"/>
              <a:buChar char="•"/>
              <a:defRPr/>
            </a:pPr>
            <a:r>
              <a:rPr lang="fr-FR" dirty="0" smtClean="0"/>
              <a:t>Marche : 11,5 mois.</a:t>
            </a:r>
          </a:p>
          <a:p>
            <a:pPr marL="548640" indent="-411480" eaLnBrk="1" fontAlgn="auto" hangingPunct="1">
              <a:spcAft>
                <a:spcPts val="0"/>
              </a:spcAft>
              <a:buClr>
                <a:schemeClr val="tx1">
                  <a:shade val="95000"/>
                </a:schemeClr>
              </a:buClr>
              <a:buFont typeface="Arial" pitchFamily="34" charset="0"/>
              <a:buChar char="•"/>
              <a:defRPr/>
            </a:pPr>
            <a:r>
              <a:rPr lang="fr-FR" dirty="0" smtClean="0"/>
              <a:t>Lenteur de développement du vocabulaire ; troubles articulatoires.</a:t>
            </a:r>
          </a:p>
          <a:p>
            <a:pPr marL="548640" indent="-411480" eaLnBrk="1" fontAlgn="auto" hangingPunct="1">
              <a:spcAft>
                <a:spcPts val="0"/>
              </a:spcAft>
              <a:buClr>
                <a:schemeClr val="tx1">
                  <a:shade val="95000"/>
                </a:schemeClr>
              </a:buClr>
              <a:buFont typeface="Arial" pitchFamily="34" charset="0"/>
              <a:buChar char="•"/>
              <a:defRPr/>
            </a:pPr>
            <a:r>
              <a:rPr lang="fr-FR" dirty="0" smtClean="0"/>
              <a:t>Vers 3 ans, « il a changé de caractère » : davantage réactif.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20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2000"/>
                                        <p:tgtEl>
                                          <p:spTgt spid="4">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2000"/>
                                        <p:tgtEl>
                                          <p:spTgt spid="4">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2000"/>
                                        <p:tgtEl>
                                          <p:spTgt spid="4">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2000"/>
                                        <p:tgtEl>
                                          <p:spTgt spid="4">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Effect transition="in" filter="fade">
                                      <p:cBhvr>
                                        <p:cTn id="28" dur="2000"/>
                                        <p:tgtEl>
                                          <p:spTgt spid="4">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Effect transition="in" filter="fade">
                                      <p:cBhvr>
                                        <p:cTn id="31"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28625" y="285750"/>
            <a:ext cx="8286750" cy="3071813"/>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Histoire</a:t>
            </a:r>
          </a:p>
          <a:p>
            <a:pPr marL="548640" indent="-411480" eaLnBrk="1" fontAlgn="auto" hangingPunct="1">
              <a:spcAft>
                <a:spcPts val="0"/>
              </a:spcAft>
              <a:buClr>
                <a:schemeClr val="tx1">
                  <a:shade val="95000"/>
                </a:schemeClr>
              </a:buClr>
              <a:buFont typeface="Wingdings" pitchFamily="2" charset="2"/>
              <a:buChar char="v"/>
              <a:defRPr/>
            </a:pPr>
            <a:r>
              <a:rPr lang="fr-FR" dirty="0" smtClean="0"/>
              <a:t>Une </a:t>
            </a:r>
            <a:r>
              <a:rPr lang="fr-FR" dirty="0" err="1" smtClean="0"/>
              <a:t>soeur</a:t>
            </a:r>
            <a:r>
              <a:rPr lang="fr-FR" smtClean="0"/>
              <a:t> aînée, </a:t>
            </a:r>
            <a:r>
              <a:rPr lang="fr-FR" dirty="0" smtClean="0"/>
              <a:t>de 8 ans.</a:t>
            </a:r>
          </a:p>
          <a:p>
            <a:pPr marL="548640" indent="-411480" eaLnBrk="1" fontAlgn="auto" hangingPunct="1">
              <a:spcAft>
                <a:spcPts val="0"/>
              </a:spcAft>
              <a:buClr>
                <a:schemeClr val="tx1">
                  <a:shade val="95000"/>
                </a:schemeClr>
              </a:buClr>
              <a:buFont typeface="Wingdings" pitchFamily="2" charset="2"/>
              <a:buChar char="v"/>
              <a:defRPr/>
            </a:pPr>
            <a:r>
              <a:rPr lang="fr-FR" dirty="0" smtClean="0"/>
              <a:t>Parents séparés depuis 4 mois.</a:t>
            </a:r>
          </a:p>
          <a:p>
            <a:pPr marL="548640" indent="-411480" eaLnBrk="1" fontAlgn="auto" hangingPunct="1">
              <a:spcAft>
                <a:spcPts val="0"/>
              </a:spcAft>
              <a:buClr>
                <a:schemeClr val="tx1">
                  <a:shade val="95000"/>
                </a:schemeClr>
              </a:buClr>
              <a:buFont typeface="Wingdings" pitchFamily="2" charset="2"/>
              <a:buChar char="v"/>
              <a:defRPr/>
            </a:pPr>
            <a:r>
              <a:rPr lang="fr-FR" dirty="0" smtClean="0"/>
              <a:t>Difficultés comportementales en crescendo depuis la 1</a:t>
            </a:r>
            <a:r>
              <a:rPr lang="fr-FR" baseline="30000" dirty="0" smtClean="0"/>
              <a:t>ère</a:t>
            </a:r>
            <a:r>
              <a:rPr lang="fr-FR" dirty="0" smtClean="0"/>
              <a:t> maternelle.</a:t>
            </a:r>
            <a:endParaRPr lang="fr-FR" dirty="0"/>
          </a:p>
        </p:txBody>
      </p:sp>
      <p:sp>
        <p:nvSpPr>
          <p:cNvPr id="4" name="Espace réservé du contenu 3"/>
          <p:cNvSpPr>
            <a:spLocks noGrp="1"/>
          </p:cNvSpPr>
          <p:nvPr>
            <p:ph sz="half" idx="2"/>
          </p:nvPr>
        </p:nvSpPr>
        <p:spPr>
          <a:xfrm>
            <a:off x="428625" y="3357563"/>
            <a:ext cx="8324850" cy="3168650"/>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À l'école</a:t>
            </a:r>
          </a:p>
          <a:p>
            <a:pPr marL="548640" indent="-411480" eaLnBrk="1" fontAlgn="auto" hangingPunct="1">
              <a:spcAft>
                <a:spcPts val="0"/>
              </a:spcAft>
              <a:buClr>
                <a:schemeClr val="tx1">
                  <a:shade val="95000"/>
                </a:schemeClr>
              </a:buClr>
              <a:buFont typeface="Wingdings" pitchFamily="2" charset="2"/>
              <a:buChar char="v"/>
              <a:defRPr/>
            </a:pPr>
            <a:r>
              <a:rPr lang="fr-FR" dirty="0" smtClean="0"/>
              <a:t>1</a:t>
            </a:r>
            <a:r>
              <a:rPr lang="fr-FR" baseline="30000" dirty="0" smtClean="0"/>
              <a:t>ère</a:t>
            </a:r>
            <a:r>
              <a:rPr lang="fr-FR" dirty="0" smtClean="0"/>
              <a:t> maternelle : besoin de bouger, passe d'une chose à l'autre, comportements désinhibés, autopunitions, colères.</a:t>
            </a:r>
          </a:p>
          <a:p>
            <a:pPr marL="548640" indent="-411480" eaLnBrk="1" fontAlgn="auto" hangingPunct="1">
              <a:spcAft>
                <a:spcPts val="0"/>
              </a:spcAft>
              <a:buClr>
                <a:schemeClr val="tx1">
                  <a:shade val="95000"/>
                </a:schemeClr>
              </a:buClr>
              <a:buFont typeface="Wingdings" pitchFamily="2" charset="2"/>
              <a:buChar char="v"/>
              <a:defRPr/>
            </a:pPr>
            <a:r>
              <a:rPr lang="fr-FR" dirty="0" smtClean="0"/>
              <a:t>En crescendo de 3 à 5 ans.</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28625" y="285750"/>
            <a:ext cx="8286750" cy="2428875"/>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fr-FR" sz="2800" b="1" u="sng" dirty="0" smtClean="0">
                <a:effectLst>
                  <a:outerShdw blurRad="38100" dist="38100" dir="2700000" algn="tl">
                    <a:srgbClr val="000000">
                      <a:alpha val="43137"/>
                    </a:srgbClr>
                  </a:outerShdw>
                </a:effectLst>
              </a:rPr>
              <a:t>Lecture sémiologique</a:t>
            </a:r>
          </a:p>
          <a:p>
            <a:pPr marL="548640" indent="-411480" eaLnBrk="1" fontAlgn="auto" hangingPunct="1">
              <a:spcAft>
                <a:spcPts val="0"/>
              </a:spcAft>
              <a:buClr>
                <a:schemeClr val="tx1">
                  <a:shade val="95000"/>
                </a:schemeClr>
              </a:buClr>
              <a:buFont typeface="Wingdings 2"/>
              <a:buNone/>
              <a:defRPr/>
            </a:pPr>
            <a:endParaRPr lang="fr-FR" dirty="0" smtClean="0"/>
          </a:p>
          <a:p>
            <a:pPr marL="651510" indent="-514350" eaLnBrk="1" fontAlgn="auto" hangingPunct="1">
              <a:spcAft>
                <a:spcPts val="0"/>
              </a:spcAft>
              <a:buClr>
                <a:schemeClr val="tx1">
                  <a:shade val="95000"/>
                </a:schemeClr>
              </a:buClr>
              <a:buFont typeface="Wingdings 2"/>
              <a:buNone/>
              <a:defRPr/>
            </a:pPr>
            <a:r>
              <a:rPr lang="fr-FR" b="1" dirty="0" smtClean="0">
                <a:effectLst>
                  <a:outerShdw blurRad="38100" dist="38100" dir="2700000" algn="tl">
                    <a:srgbClr val="000000">
                      <a:alpha val="43137"/>
                    </a:srgbClr>
                  </a:outerShdw>
                </a:effectLst>
              </a:rPr>
              <a:t>1. </a:t>
            </a:r>
            <a:r>
              <a:rPr lang="fr-FR" b="1" u="sng" dirty="0" smtClean="0">
                <a:effectLst>
                  <a:outerShdw blurRad="38100" dist="38100" dir="2700000" algn="tl">
                    <a:srgbClr val="000000">
                      <a:alpha val="43137"/>
                    </a:srgbClr>
                  </a:outerShdw>
                </a:effectLst>
              </a:rPr>
              <a:t>Forme « super-énergétique »</a:t>
            </a:r>
          </a:p>
          <a:p>
            <a:pPr marL="548640" indent="-411480" eaLnBrk="1" fontAlgn="auto" hangingPunct="1">
              <a:spcAft>
                <a:spcPts val="0"/>
              </a:spcAft>
              <a:buClr>
                <a:schemeClr val="tx1">
                  <a:shade val="95000"/>
                </a:schemeClr>
              </a:buClr>
              <a:buFont typeface="Wingdings" pitchFamily="2" charset="2"/>
              <a:buChar char="Ø"/>
              <a:defRPr/>
            </a:pPr>
            <a:r>
              <a:rPr lang="fr-FR" dirty="0" smtClean="0"/>
              <a:t>Plein d'énergie</a:t>
            </a:r>
          </a:p>
          <a:p>
            <a:pPr marL="548640" indent="-411480" eaLnBrk="1" fontAlgn="auto" hangingPunct="1">
              <a:spcAft>
                <a:spcPts val="0"/>
              </a:spcAft>
              <a:buClr>
                <a:schemeClr val="tx1">
                  <a:shade val="95000"/>
                </a:schemeClr>
              </a:buClr>
              <a:buFont typeface="Wingdings" pitchFamily="2" charset="2"/>
              <a:buChar char="Ø"/>
              <a:defRPr/>
            </a:pPr>
            <a:r>
              <a:rPr lang="fr-FR" dirty="0" smtClean="0"/>
              <a:t>Si l'enfant ressent de la fatigue il n'arrête pas pour autant de s'activer.</a:t>
            </a:r>
          </a:p>
        </p:txBody>
      </p:sp>
      <p:sp>
        <p:nvSpPr>
          <p:cNvPr id="4" name="Espace réservé du contenu 3"/>
          <p:cNvSpPr>
            <a:spLocks noGrp="1"/>
          </p:cNvSpPr>
          <p:nvPr>
            <p:ph sz="half" idx="2"/>
          </p:nvPr>
        </p:nvSpPr>
        <p:spPr>
          <a:xfrm>
            <a:off x="428625" y="2643188"/>
            <a:ext cx="8715375" cy="3883025"/>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None/>
              <a:defRPr/>
            </a:pPr>
            <a:r>
              <a:rPr lang="fr-FR" b="1" dirty="0" smtClean="0">
                <a:effectLst>
                  <a:outerShdw blurRad="38100" dist="38100" dir="2700000" algn="tl">
                    <a:srgbClr val="000000">
                      <a:alpha val="43137"/>
                    </a:srgbClr>
                  </a:outerShdw>
                </a:effectLst>
              </a:rPr>
              <a:t>2. </a:t>
            </a:r>
            <a:r>
              <a:rPr lang="fr-FR" b="1" u="sng" dirty="0" smtClean="0">
                <a:effectLst>
                  <a:outerShdw blurRad="38100" dist="38100" dir="2700000" algn="tl">
                    <a:srgbClr val="000000">
                      <a:alpha val="43137"/>
                    </a:srgbClr>
                  </a:outerShdw>
                </a:effectLst>
              </a:rPr>
              <a:t>Clinique du sommeil</a:t>
            </a:r>
          </a:p>
          <a:p>
            <a:pPr marL="548640" indent="-411480" eaLnBrk="1" fontAlgn="auto" hangingPunct="1">
              <a:spcAft>
                <a:spcPts val="0"/>
              </a:spcAft>
              <a:buClr>
                <a:schemeClr val="tx1">
                  <a:shade val="95000"/>
                </a:schemeClr>
              </a:buClr>
              <a:buFont typeface="Wingdings" pitchFamily="2" charset="2"/>
              <a:buChar char="Ø"/>
              <a:defRPr/>
            </a:pPr>
            <a:r>
              <a:rPr lang="fr-FR" dirty="0" smtClean="0"/>
              <a:t>Déjà petit, l'enfant réduit vite la durée des siestes</a:t>
            </a:r>
          </a:p>
          <a:p>
            <a:pPr marL="548640" indent="-411480" eaLnBrk="1" fontAlgn="auto" hangingPunct="1">
              <a:spcAft>
                <a:spcPts val="0"/>
              </a:spcAft>
              <a:buClr>
                <a:schemeClr val="tx1">
                  <a:shade val="95000"/>
                </a:schemeClr>
              </a:buClr>
              <a:buFont typeface="Wingdings" pitchFamily="2" charset="2"/>
              <a:buChar char="Ø"/>
              <a:defRPr/>
            </a:pPr>
            <a:r>
              <a:rPr lang="fr-FR" dirty="0" smtClean="0"/>
              <a:t>Le nombre d'heures de sommeil est relativement réduit</a:t>
            </a:r>
          </a:p>
          <a:p>
            <a:pPr marL="548640" indent="-411480" eaLnBrk="1" fontAlgn="auto" hangingPunct="1">
              <a:spcAft>
                <a:spcPts val="0"/>
              </a:spcAft>
              <a:buClr>
                <a:schemeClr val="tx1">
                  <a:shade val="95000"/>
                </a:schemeClr>
              </a:buClr>
              <a:buFont typeface="Wingdings" pitchFamily="2" charset="2"/>
              <a:buChar char="Ø"/>
              <a:defRPr/>
            </a:pPr>
            <a:r>
              <a:rPr lang="fr-FR" dirty="0" smtClean="0"/>
              <a:t>Il a tendance à se réveiller tôt (pour autant qu'il ne s'est pas endormi trop tardivement)</a:t>
            </a:r>
          </a:p>
          <a:p>
            <a:pPr marL="548640" indent="-411480" eaLnBrk="1" fontAlgn="auto" hangingPunct="1">
              <a:spcAft>
                <a:spcPts val="0"/>
              </a:spcAft>
              <a:buClr>
                <a:schemeClr val="tx1">
                  <a:shade val="95000"/>
                </a:schemeClr>
              </a:buClr>
              <a:buFont typeface="Wingdings" pitchFamily="2" charset="2"/>
              <a:buChar char="Ø"/>
              <a:defRPr/>
            </a:pPr>
            <a:r>
              <a:rPr lang="fr-FR" dirty="0" smtClean="0"/>
              <a:t>Sommeil plus agité (et tendance à parler en dormant)</a:t>
            </a:r>
          </a:p>
          <a:p>
            <a:pPr marL="548640" indent="-411480" eaLnBrk="1" fontAlgn="auto" hangingPunct="1">
              <a:spcAft>
                <a:spcPts val="0"/>
              </a:spcAft>
              <a:buClr>
                <a:schemeClr val="tx1">
                  <a:shade val="95000"/>
                </a:schemeClr>
              </a:buClr>
              <a:buFont typeface="Wingdings" pitchFamily="2" charset="2"/>
              <a:buChar char="Ø"/>
              <a:defRPr/>
            </a:pPr>
            <a:r>
              <a:rPr lang="fr-FR" dirty="0" smtClean="0"/>
              <a:t>Il est parfois actif la nuit</a:t>
            </a:r>
          </a:p>
          <a:p>
            <a:pPr marL="548640" indent="-411480" eaLnBrk="1" fontAlgn="auto" hangingPunct="1">
              <a:spcAft>
                <a:spcPts val="0"/>
              </a:spcAft>
              <a:buClr>
                <a:schemeClr val="tx1">
                  <a:shade val="95000"/>
                </a:schemeClr>
              </a:buClr>
              <a:buFont typeface="Wingdings" pitchFamily="2" charset="2"/>
              <a:buChar char="Ø"/>
              <a:defRPr/>
            </a:pPr>
            <a:r>
              <a:rPr lang="fr-FR" u="sng" dirty="0" smtClean="0"/>
              <a:t>Le temps nécessaire</a:t>
            </a:r>
            <a:r>
              <a:rPr lang="fr-FR" dirty="0" smtClean="0"/>
              <a:t> à la mise au lit et </a:t>
            </a:r>
            <a:r>
              <a:rPr lang="fr-FR" u="sng" dirty="0" smtClean="0"/>
              <a:t>à l'endormissement est prolongé</a:t>
            </a:r>
            <a:r>
              <a:rPr lang="fr-FR" dirty="0" smtClean="0"/>
              <a:t> </a:t>
            </a:r>
          </a:p>
          <a:p>
            <a:pPr marL="548640" indent="-411480" eaLnBrk="1" fontAlgn="auto" hangingPunct="1">
              <a:spcAft>
                <a:spcPts val="0"/>
              </a:spcAft>
              <a:buClr>
                <a:schemeClr val="tx1">
                  <a:shade val="95000"/>
                </a:schemeClr>
              </a:buClr>
              <a:buFont typeface="Wingdings" pitchFamily="2" charset="2"/>
              <a:buChar char="Ø"/>
              <a:defRPr/>
            </a:pPr>
            <a:endParaRPr lang="fr-FR" dirty="0" smtClean="0"/>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20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20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20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20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686800" cy="6500812"/>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None/>
              <a:defRPr/>
            </a:pPr>
            <a:r>
              <a:rPr lang="fr-FR" b="1" dirty="0" smtClean="0">
                <a:effectLst>
                  <a:outerShdw blurRad="38100" dist="38100" dir="2700000" algn="tl">
                    <a:srgbClr val="000000">
                      <a:alpha val="43137"/>
                    </a:srgbClr>
                  </a:outerShdw>
                </a:effectLst>
              </a:rPr>
              <a:t>3. </a:t>
            </a:r>
            <a:r>
              <a:rPr lang="fr-FR" b="1" u="sng" dirty="0" smtClean="0">
                <a:effectLst>
                  <a:outerShdw blurRad="38100" dist="38100" dir="2700000" algn="tl">
                    <a:srgbClr val="000000">
                      <a:alpha val="43137"/>
                    </a:srgbClr>
                  </a:outerShdw>
                </a:effectLst>
              </a:rPr>
              <a:t>Le Mal-être en situation d'être seul </a:t>
            </a:r>
            <a:r>
              <a:rPr lang="fr-FR" b="1" dirty="0" smtClean="0">
                <a:effectLst>
                  <a:outerShdw blurRad="38100" dist="38100" dir="2700000" algn="tl">
                    <a:srgbClr val="000000">
                      <a:alpha val="43137"/>
                    </a:srgbClr>
                  </a:outerShdw>
                </a:effectLst>
              </a:rPr>
              <a:t> (sémiologie développementale)</a:t>
            </a:r>
          </a:p>
          <a:p>
            <a:pPr marL="548640" indent="-411480" eaLnBrk="1" fontAlgn="auto" hangingPunct="1">
              <a:spcAft>
                <a:spcPts val="0"/>
              </a:spcAft>
              <a:buClr>
                <a:schemeClr val="tx1">
                  <a:shade val="95000"/>
                </a:schemeClr>
              </a:buClr>
              <a:buFont typeface="Wingdings 2"/>
              <a:buNone/>
              <a:defRPr/>
            </a:pPr>
            <a:endParaRPr lang="fr-FR" b="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fr-FR" dirty="0" smtClean="0"/>
              <a:t>Parfois, déjà bébé, l'enfant réclame une présence </a:t>
            </a:r>
            <a:r>
              <a:rPr lang="fr-FR" u="sng" dirty="0" smtClean="0"/>
              <a:t>physique</a:t>
            </a:r>
            <a:r>
              <a:rPr lang="fr-FR" dirty="0" smtClean="0"/>
              <a:t> pour s'endormir</a:t>
            </a:r>
          </a:p>
          <a:p>
            <a:pPr marL="548640" indent="-411480" eaLnBrk="1" fontAlgn="auto" hangingPunct="1">
              <a:spcAft>
                <a:spcPts val="0"/>
              </a:spcAft>
              <a:buClr>
                <a:schemeClr val="tx1">
                  <a:shade val="95000"/>
                </a:schemeClr>
              </a:buClr>
              <a:buFont typeface="Wingdings" pitchFamily="2" charset="2"/>
              <a:buChar char="Ø"/>
              <a:defRPr/>
            </a:pPr>
            <a:r>
              <a:rPr lang="fr-FR" dirty="0" smtClean="0"/>
              <a:t>(Pour autant que l'enfant ait été gardé jusque-là par le milieu familial), il connaît souvent une séparation difficile lors des premiers jours d'école en première année maternelle</a:t>
            </a:r>
          </a:p>
          <a:p>
            <a:pPr marL="548640" indent="-411480" eaLnBrk="1" fontAlgn="auto" hangingPunct="1">
              <a:spcAft>
                <a:spcPts val="0"/>
              </a:spcAft>
              <a:buClr>
                <a:schemeClr val="tx1">
                  <a:shade val="95000"/>
                </a:schemeClr>
              </a:buClr>
              <a:buFont typeface="Wingdings" pitchFamily="2" charset="2"/>
              <a:buChar char="Ø"/>
              <a:defRPr/>
            </a:pPr>
            <a:r>
              <a:rPr lang="fr-FR" dirty="0" smtClean="0"/>
              <a:t>Vers 5 ans, il ne va pas jouer seul dans une pièce ou dans un lieu    sans la présence d'une autre personne ou d'un autre enfant ou d'un animal</a:t>
            </a:r>
          </a:p>
          <a:p>
            <a:pPr marL="548640" indent="-411480" eaLnBrk="1" fontAlgn="auto" hangingPunct="1">
              <a:spcAft>
                <a:spcPts val="0"/>
              </a:spcAft>
              <a:buClr>
                <a:schemeClr val="tx1">
                  <a:shade val="95000"/>
                </a:schemeClr>
              </a:buClr>
              <a:buFont typeface="Wingdings" pitchFamily="2" charset="2"/>
              <a:buChar char="Ø"/>
              <a:defRPr/>
            </a:pPr>
            <a:r>
              <a:rPr lang="fr-FR" dirty="0" smtClean="0"/>
              <a:t>S'il est seul dans une pièce, il cherche à savoir en permanence où        se trouve l'adulte</a:t>
            </a:r>
          </a:p>
          <a:p>
            <a:pPr marL="548640" indent="-411480" eaLnBrk="1" fontAlgn="auto" hangingPunct="1">
              <a:spcAft>
                <a:spcPts val="0"/>
              </a:spcAft>
              <a:buClr>
                <a:schemeClr val="tx1">
                  <a:shade val="95000"/>
                </a:schemeClr>
              </a:buClr>
              <a:buFont typeface="Wingdings" pitchFamily="2" charset="2"/>
              <a:buChar char="Ø"/>
              <a:defRPr/>
            </a:pPr>
            <a:r>
              <a:rPr lang="fr-FR" dirty="0" smtClean="0"/>
              <a:t>Vers 8 ans, il va volontiers jouer avec des copains dans le quartier, mais lorsqu'un parent quitte la maison, il s'inquiète et se sent mal,      (il est alors dans une position "passive" lors de laquelle il doit "subir" le départ du parent)</a:t>
            </a:r>
          </a:p>
          <a:p>
            <a:pPr marL="548640" indent="-411480" eaLnBrk="1" fontAlgn="auto" hangingPunct="1">
              <a:spcAft>
                <a:spcPts val="0"/>
              </a:spcAft>
              <a:buClr>
                <a:schemeClr val="tx1">
                  <a:shade val="95000"/>
                </a:schemeClr>
              </a:buClr>
              <a:buFont typeface="Wingdings" pitchFamily="2" charset="2"/>
              <a:buChar char="Ø"/>
              <a:defRPr/>
            </a:pPr>
            <a:r>
              <a:rPr lang="fr-FR" dirty="0" smtClean="0"/>
              <a:t>Surtout, et parfois comme seul symptôme, la </a:t>
            </a:r>
            <a:r>
              <a:rPr lang="fr-FR" u="sng" dirty="0" smtClean="0"/>
              <a:t>mise au lit</a:t>
            </a:r>
            <a:r>
              <a:rPr lang="fr-FR" dirty="0" smtClean="0"/>
              <a:t> est </a:t>
            </a:r>
            <a:r>
              <a:rPr lang="fr-FR" u="sng" dirty="0" smtClean="0"/>
              <a:t>prolongée</a:t>
            </a:r>
            <a:r>
              <a:rPr lang="fr-FR" dirty="0" smtClean="0"/>
              <a:t>, il recherche une présence, redescend pour des raisons futiles.</a:t>
            </a:r>
          </a:p>
          <a:p>
            <a:pPr marL="548640" indent="-411480" eaLnBrk="1" fontAlgn="auto" hangingPunct="1">
              <a:spcAft>
                <a:spcPts val="0"/>
              </a:spcAft>
              <a:buClr>
                <a:schemeClr val="tx1">
                  <a:shade val="95000"/>
                </a:schemeClr>
              </a:buClr>
              <a:buFont typeface="Wingdings" pitchFamily="2" charset="2"/>
              <a:buChar char="Ø"/>
              <a:defRPr/>
            </a:pPr>
            <a:r>
              <a:rPr lang="fr-FR" dirty="0" smtClean="0"/>
              <a:t>N.B. : l'adulte cherche à maîtriser ce mal-être par 1. : l'apport de stimuli (radio et télévision allumées), 2. : l'activité (marcher, nettoyer,...), 3. : en remplissant son « monde intérieur » (lire un livre), 4. : en recherchant un animal de compagnie, 5. : moyens de communication Internet</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214313"/>
            <a:ext cx="8286750" cy="3357562"/>
          </a:xfrm>
        </p:spPr>
        <p:txBody>
          <a:bodyPr>
            <a:noAutofit/>
          </a:bodyPr>
          <a:lstStyle/>
          <a:p>
            <a:pPr marL="548640" indent="-411480" eaLnBrk="1" fontAlgn="auto" hangingPunct="1">
              <a:spcAft>
                <a:spcPts val="0"/>
              </a:spcAft>
              <a:buClr>
                <a:schemeClr val="tx1">
                  <a:shade val="95000"/>
                </a:schemeClr>
              </a:buClr>
              <a:buFont typeface="Wingdings 2"/>
              <a:buNone/>
              <a:defRPr/>
            </a:pPr>
            <a:r>
              <a:rPr lang="fr-FR" sz="1800" dirty="0" smtClean="0">
                <a:effectLst>
                  <a:outerShdw blurRad="38100" dist="38100" dir="2700000" algn="tl">
                    <a:srgbClr val="000000">
                      <a:alpha val="43137"/>
                    </a:srgbClr>
                  </a:outerShdw>
                </a:effectLst>
              </a:rPr>
              <a:t>4.</a:t>
            </a:r>
            <a:r>
              <a:rPr lang="fr-FR" sz="1800" b="1" dirty="0" smtClean="0">
                <a:effectLst>
                  <a:outerShdw blurRad="38100" dist="38100" dir="2700000" algn="tl">
                    <a:srgbClr val="000000">
                      <a:alpha val="43137"/>
                    </a:srgbClr>
                  </a:outerShdw>
                </a:effectLst>
              </a:rPr>
              <a:t> </a:t>
            </a:r>
            <a:r>
              <a:rPr lang="fr-FR" sz="1800" b="1" u="sng" dirty="0" smtClean="0">
                <a:effectLst>
                  <a:outerShdw blurRad="38100" dist="38100" dir="2700000" algn="tl">
                    <a:srgbClr val="000000">
                      <a:alpha val="43137"/>
                    </a:srgbClr>
                  </a:outerShdw>
                </a:effectLst>
              </a:rPr>
              <a:t>Couleurs affectives expressives</a:t>
            </a:r>
            <a:endParaRPr lang="fr-FR" sz="1800"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endParaRPr lang="fr-FR" sz="800" dirty="0" smtClean="0"/>
          </a:p>
          <a:p>
            <a:pPr marL="548640" indent="-411480" eaLnBrk="1" fontAlgn="auto" hangingPunct="1">
              <a:spcAft>
                <a:spcPts val="0"/>
              </a:spcAft>
              <a:buClr>
                <a:schemeClr val="tx1">
                  <a:shade val="95000"/>
                </a:schemeClr>
              </a:buClr>
              <a:buFont typeface="Wingdings 2"/>
              <a:buNone/>
              <a:defRPr/>
            </a:pPr>
            <a:r>
              <a:rPr lang="fr-FR" sz="1800" dirty="0" smtClean="0"/>
              <a:t>a) Sentiments exprimés avec beaucoup de couleurs</a:t>
            </a:r>
          </a:p>
          <a:p>
            <a:pPr marL="548640" indent="-411480" eaLnBrk="1" fontAlgn="auto" hangingPunct="1">
              <a:spcAft>
                <a:spcPts val="0"/>
              </a:spcAft>
              <a:buClr>
                <a:schemeClr val="tx1">
                  <a:shade val="95000"/>
                </a:schemeClr>
              </a:buClr>
              <a:buFont typeface="Wingdings" pitchFamily="2" charset="2"/>
              <a:buChar char="Ø"/>
              <a:defRPr/>
            </a:pPr>
            <a:r>
              <a:rPr lang="fr-FR" sz="1800" dirty="0" smtClean="0"/>
              <a:t>Souvent, ils font des dessins avec beaucoup de couleurs vives</a:t>
            </a:r>
          </a:p>
          <a:p>
            <a:pPr marL="548640" indent="-411480" eaLnBrk="1" fontAlgn="auto" hangingPunct="1">
              <a:spcAft>
                <a:spcPts val="0"/>
              </a:spcAft>
              <a:buClr>
                <a:schemeClr val="tx1">
                  <a:shade val="95000"/>
                </a:schemeClr>
              </a:buClr>
              <a:buFont typeface="Wingdings" pitchFamily="2" charset="2"/>
              <a:buChar char="Ø"/>
              <a:defRPr/>
            </a:pPr>
            <a:r>
              <a:rPr lang="fr-FR" sz="1800" dirty="0" smtClean="0"/>
              <a:t>Souvent, ce sont des enfants attachants</a:t>
            </a:r>
          </a:p>
          <a:p>
            <a:pPr marL="548640" indent="-411480" eaLnBrk="1" fontAlgn="auto" hangingPunct="1">
              <a:spcAft>
                <a:spcPts val="0"/>
              </a:spcAft>
              <a:buClr>
                <a:schemeClr val="tx1">
                  <a:shade val="95000"/>
                </a:schemeClr>
              </a:buClr>
              <a:buFont typeface="Wingdings" pitchFamily="2" charset="2"/>
              <a:buChar char="Ø"/>
              <a:defRPr/>
            </a:pPr>
            <a:r>
              <a:rPr lang="fr-FR" sz="1800" dirty="0" smtClean="0"/>
              <a:t>Ils peuvent être gais, bons vivants, parfois euphoriques</a:t>
            </a:r>
          </a:p>
          <a:p>
            <a:pPr marL="548640" indent="-411480" eaLnBrk="1" fontAlgn="auto" hangingPunct="1">
              <a:spcAft>
                <a:spcPts val="0"/>
              </a:spcAft>
              <a:buClr>
                <a:schemeClr val="tx1">
                  <a:shade val="95000"/>
                </a:schemeClr>
              </a:buClr>
              <a:buFont typeface="Wingdings" pitchFamily="2" charset="2"/>
              <a:buChar char="Ø"/>
              <a:defRPr/>
            </a:pPr>
            <a:r>
              <a:rPr lang="fr-FR" sz="1800" dirty="0" smtClean="0"/>
              <a:t>Parfois, ils s'expriment avec emphase, dans une hyper-expressivité, remplis d'eux-mêmes et de leurs affects</a:t>
            </a:r>
          </a:p>
          <a:p>
            <a:pPr marL="548640" indent="-411480" eaLnBrk="1" fontAlgn="auto" hangingPunct="1">
              <a:spcAft>
                <a:spcPts val="0"/>
              </a:spcAft>
              <a:buClr>
                <a:schemeClr val="tx1">
                  <a:shade val="95000"/>
                </a:schemeClr>
              </a:buClr>
              <a:buFont typeface="Wingdings 2"/>
              <a:buNone/>
              <a:defRPr/>
            </a:pPr>
            <a:r>
              <a:rPr lang="fr-FR" sz="1800" dirty="0" smtClean="0"/>
              <a:t>b) </a:t>
            </a:r>
            <a:r>
              <a:rPr lang="fr-FR" sz="1800" dirty="0" err="1" smtClean="0"/>
              <a:t>Hyperlabilité</a:t>
            </a:r>
            <a:r>
              <a:rPr lang="fr-FR" sz="1800" dirty="0" smtClean="0"/>
              <a:t> émotionnelle</a:t>
            </a:r>
          </a:p>
          <a:p>
            <a:pPr marL="548640" indent="-411480" eaLnBrk="1" fontAlgn="auto" hangingPunct="1">
              <a:spcAft>
                <a:spcPts val="0"/>
              </a:spcAft>
              <a:buClr>
                <a:schemeClr val="tx1">
                  <a:shade val="95000"/>
                </a:schemeClr>
              </a:buClr>
              <a:buFont typeface="Wingdings" pitchFamily="2" charset="2"/>
              <a:buChar char="Ø"/>
              <a:defRPr/>
            </a:pPr>
            <a:r>
              <a:rPr lang="fr-FR" sz="1800" dirty="0" smtClean="0"/>
              <a:t>Les variations d'intensité des affects peuvent être soudaines avec des difficultés à gérer leurs modulations.</a:t>
            </a:r>
            <a:endParaRPr lang="fr-FR" sz="1800" dirty="0"/>
          </a:p>
        </p:txBody>
      </p:sp>
      <p:sp>
        <p:nvSpPr>
          <p:cNvPr id="6" name="Espace réservé du contenu 5"/>
          <p:cNvSpPr>
            <a:spLocks noGrp="1"/>
          </p:cNvSpPr>
          <p:nvPr>
            <p:ph sz="half" idx="2"/>
          </p:nvPr>
        </p:nvSpPr>
        <p:spPr>
          <a:xfrm>
            <a:off x="428625" y="3786188"/>
            <a:ext cx="8253413" cy="3071812"/>
          </a:xfrm>
        </p:spPr>
        <p:txBody>
          <a:bodyPr>
            <a:normAutofit fontScale="47500" lnSpcReduction="20000"/>
          </a:bodyPr>
          <a:lstStyle/>
          <a:p>
            <a:pPr marL="548640" indent="-411480" eaLnBrk="1" fontAlgn="auto" hangingPunct="1">
              <a:spcAft>
                <a:spcPts val="0"/>
              </a:spcAft>
              <a:buClr>
                <a:schemeClr val="tx1">
                  <a:shade val="95000"/>
                </a:schemeClr>
              </a:buClr>
              <a:buFont typeface="Wingdings 2"/>
              <a:buChar char=""/>
              <a:defRPr/>
            </a:pPr>
            <a:r>
              <a:rPr lang="fr-FR" sz="3800" b="1" dirty="0" smtClean="0">
                <a:effectLst>
                  <a:outerShdw blurRad="38100" dist="38100" dir="2700000" algn="tl">
                    <a:srgbClr val="000000">
                      <a:alpha val="43137"/>
                    </a:srgbClr>
                  </a:outerShdw>
                </a:effectLst>
              </a:rPr>
              <a:t>5. </a:t>
            </a:r>
            <a:r>
              <a:rPr lang="fr-FR" sz="3800" b="1" u="sng" dirty="0" smtClean="0">
                <a:effectLst>
                  <a:outerShdw blurRad="38100" dist="38100" dir="2700000" algn="tl">
                    <a:srgbClr val="000000">
                      <a:alpha val="43137"/>
                    </a:srgbClr>
                  </a:outerShdw>
                </a:effectLst>
              </a:rPr>
              <a:t>Excitabilité, fluence verbale, </a:t>
            </a:r>
            <a:r>
              <a:rPr lang="fr-FR" sz="3800" b="1" u="sng" dirty="0" err="1" smtClean="0">
                <a:effectLst>
                  <a:outerShdw blurRad="38100" dist="38100" dir="2700000" algn="tl">
                    <a:srgbClr val="000000">
                      <a:alpha val="43137"/>
                    </a:srgbClr>
                  </a:outerShdw>
                </a:effectLst>
              </a:rPr>
              <a:t>désinhibitions</a:t>
            </a:r>
            <a:r>
              <a:rPr lang="fr-FR" sz="3800" b="1" u="sng" dirty="0" smtClean="0">
                <a:effectLst>
                  <a:outerShdw blurRad="38100" dist="38100" dir="2700000" algn="tl">
                    <a:srgbClr val="000000">
                      <a:alpha val="43137"/>
                    </a:srgbClr>
                  </a:outerShdw>
                </a:effectLst>
              </a:rPr>
              <a:t>, appétences</a:t>
            </a:r>
          </a:p>
          <a:p>
            <a:pPr marL="548640" indent="-411480" eaLnBrk="1" fontAlgn="auto" hangingPunct="1">
              <a:spcAft>
                <a:spcPts val="0"/>
              </a:spcAft>
              <a:buClr>
                <a:schemeClr val="tx1">
                  <a:shade val="95000"/>
                </a:schemeClr>
              </a:buClr>
              <a:buFont typeface="Wingdings 2"/>
              <a:buNone/>
              <a:defRPr/>
            </a:pPr>
            <a:endParaRPr lang="fr-FR" sz="1700" dirty="0" smtClean="0"/>
          </a:p>
          <a:p>
            <a:pPr marL="548640" indent="-411480" eaLnBrk="1" fontAlgn="auto" hangingPunct="1">
              <a:spcAft>
                <a:spcPts val="0"/>
              </a:spcAft>
              <a:buClr>
                <a:schemeClr val="tx1">
                  <a:shade val="95000"/>
                </a:schemeClr>
              </a:buClr>
              <a:buFont typeface="Wingdings" pitchFamily="2" charset="2"/>
              <a:buChar char="Ø"/>
              <a:defRPr/>
            </a:pPr>
            <a:r>
              <a:rPr lang="fr-FR" sz="3800" dirty="0" smtClean="0"/>
              <a:t>Intensité de l’effet plaisir/déplaisir</a:t>
            </a:r>
          </a:p>
          <a:p>
            <a:pPr marL="548640" indent="-411480" eaLnBrk="1" fontAlgn="auto" hangingPunct="1">
              <a:spcAft>
                <a:spcPts val="0"/>
              </a:spcAft>
              <a:buClr>
                <a:schemeClr val="tx1">
                  <a:shade val="95000"/>
                </a:schemeClr>
              </a:buClr>
              <a:buFont typeface="Wingdings" pitchFamily="2" charset="2"/>
              <a:buChar char="Ø"/>
              <a:defRPr/>
            </a:pPr>
            <a:r>
              <a:rPr lang="fr-FR" sz="3800" dirty="0" smtClean="0"/>
              <a:t>Ils présentent une excitabilité et une hyperréactivité</a:t>
            </a:r>
          </a:p>
          <a:p>
            <a:pPr marL="548640" indent="-411480" eaLnBrk="1" fontAlgn="auto" hangingPunct="1">
              <a:spcAft>
                <a:spcPts val="0"/>
              </a:spcAft>
              <a:buClr>
                <a:schemeClr val="tx1">
                  <a:shade val="95000"/>
                </a:schemeClr>
              </a:buClr>
              <a:buFont typeface="Wingdings" pitchFamily="2" charset="2"/>
              <a:buChar char="Ø"/>
              <a:defRPr/>
            </a:pPr>
            <a:r>
              <a:rPr lang="fr-FR" sz="3800" dirty="0" smtClean="0"/>
              <a:t>Ils sont syntones (ils vibrent au diapason des événements)</a:t>
            </a:r>
          </a:p>
          <a:p>
            <a:pPr marL="548640" indent="-411480" eaLnBrk="1" fontAlgn="auto" hangingPunct="1">
              <a:spcAft>
                <a:spcPts val="0"/>
              </a:spcAft>
              <a:buClr>
                <a:schemeClr val="tx1">
                  <a:shade val="95000"/>
                </a:schemeClr>
              </a:buClr>
              <a:buFont typeface="Wingdings" pitchFamily="2" charset="2"/>
              <a:buChar char="Ø"/>
              <a:defRPr/>
            </a:pPr>
            <a:r>
              <a:rPr lang="fr-FR" sz="3800" dirty="0" smtClean="0"/>
              <a:t>Parfois, ils ont une tendance boulimique</a:t>
            </a:r>
          </a:p>
          <a:p>
            <a:pPr marL="548640" indent="-411480" eaLnBrk="1" fontAlgn="auto" hangingPunct="1">
              <a:spcAft>
                <a:spcPts val="0"/>
              </a:spcAft>
              <a:buClr>
                <a:schemeClr val="tx1">
                  <a:shade val="95000"/>
                </a:schemeClr>
              </a:buClr>
              <a:buFont typeface="Wingdings" pitchFamily="2" charset="2"/>
              <a:buChar char="Ø"/>
              <a:defRPr/>
            </a:pPr>
            <a:r>
              <a:rPr lang="fr-FR" sz="3800" dirty="0" smtClean="0"/>
              <a:t>Les comportements de masturbation sont plus fréquents que dans la population générale</a:t>
            </a:r>
          </a:p>
          <a:p>
            <a:pPr marL="548640" indent="-411480" eaLnBrk="1" fontAlgn="auto" hangingPunct="1">
              <a:spcAft>
                <a:spcPts val="0"/>
              </a:spcAft>
              <a:buClr>
                <a:schemeClr val="tx1">
                  <a:shade val="95000"/>
                </a:schemeClr>
              </a:buClr>
              <a:buFont typeface="Wingdings" pitchFamily="2" charset="2"/>
              <a:buChar char="Ø"/>
              <a:defRPr/>
            </a:pPr>
            <a:r>
              <a:rPr lang="fr-FR" sz="3800" dirty="0" smtClean="0"/>
              <a:t>Parfois, des comportements d'allure désinhibée</a:t>
            </a:r>
          </a:p>
          <a:p>
            <a:pPr marL="548640" indent="-411480" eaLnBrk="1" fontAlgn="auto" hangingPunct="1">
              <a:spcAft>
                <a:spcPts val="0"/>
              </a:spcAft>
              <a:buClr>
                <a:schemeClr val="tx1">
                  <a:shade val="95000"/>
                </a:schemeClr>
              </a:buClr>
              <a:buFont typeface="Wingdings" pitchFamily="2" charset="2"/>
              <a:buChar char="Ø"/>
              <a:defRPr/>
            </a:pPr>
            <a:r>
              <a:rPr lang="fr-FR" sz="3800" dirty="0" smtClean="0"/>
              <a:t>Augmentation de  la fluence (verbale et/ou graphique et/ou phonétique)</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200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2000"/>
                                        <p:tgtEl>
                                          <p:spTgt spid="5">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2000"/>
                                        <p:tgtEl>
                                          <p:spTgt spid="5">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2000"/>
                                        <p:tgtEl>
                                          <p:spTgt spid="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2000"/>
                                        <p:tgtEl>
                                          <p:spTgt spid="6">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2000"/>
                                        <p:tgtEl>
                                          <p:spTgt spid="6">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2000"/>
                                        <p:tgtEl>
                                          <p:spTgt spid="6">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2000"/>
                                        <p:tgtEl>
                                          <p:spTgt spid="6">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2000"/>
                                        <p:tgtEl>
                                          <p:spTgt spid="6">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fade">
                                      <p:cBhvr>
                                        <p:cTn id="54" dur="2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357188"/>
            <a:ext cx="8715375" cy="4572000"/>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None/>
              <a:defRPr/>
            </a:pPr>
            <a:r>
              <a:rPr lang="fr-FR" b="1" dirty="0" smtClean="0">
                <a:effectLst>
                  <a:outerShdw blurRad="38100" dist="38100" dir="2700000" algn="tl">
                    <a:srgbClr val="000000">
                      <a:alpha val="43137"/>
                    </a:srgbClr>
                  </a:outerShdw>
                </a:effectLst>
              </a:rPr>
              <a:t>6. </a:t>
            </a:r>
            <a:r>
              <a:rPr lang="fr-FR" b="1" u="sng" dirty="0" smtClean="0">
                <a:effectLst>
                  <a:outerShdw blurRad="38100" dist="38100" dir="2700000" algn="tl">
                    <a:srgbClr val="000000">
                      <a:alpha val="43137"/>
                    </a:srgbClr>
                  </a:outerShdw>
                </a:effectLst>
              </a:rPr>
              <a:t>Prépondérance de l'attention divergente sur l'attention       convergente</a:t>
            </a:r>
          </a:p>
          <a:p>
            <a:pPr marL="548640" indent="-411480" eaLnBrk="1" fontAlgn="auto" hangingPunct="1">
              <a:spcAft>
                <a:spcPts val="0"/>
              </a:spcAft>
              <a:buClr>
                <a:schemeClr val="tx1">
                  <a:shade val="95000"/>
                </a:schemeClr>
              </a:buClr>
              <a:buFont typeface="Wingdings 2"/>
              <a:buNone/>
              <a:defRPr/>
            </a:pPr>
            <a:endParaRPr lang="fr-FR"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fr-FR" dirty="0" smtClean="0"/>
              <a:t>Est attentif à tout nouveau stimulus, facilement distrait, passe       d'une chose à l'autre, zappe</a:t>
            </a:r>
          </a:p>
          <a:p>
            <a:pPr marL="548640" indent="-411480" eaLnBrk="1" fontAlgn="auto" hangingPunct="1">
              <a:spcAft>
                <a:spcPts val="0"/>
              </a:spcAft>
              <a:buClr>
                <a:schemeClr val="tx1">
                  <a:shade val="95000"/>
                </a:schemeClr>
              </a:buClr>
              <a:buFont typeface="Wingdings" pitchFamily="2" charset="2"/>
              <a:buChar char="Ø"/>
              <a:defRPr/>
            </a:pPr>
            <a:r>
              <a:rPr lang="fr-FR" dirty="0" smtClean="0"/>
              <a:t>Met en scène des histoires comprenant de nombreuses actions,      voire des actions simultanées de plusieurs personnages, (aussi lors de scènes qu'il peut imaginer au cours des jeux ou de tests projectifs)</a:t>
            </a:r>
          </a:p>
          <a:p>
            <a:pPr marL="548640" indent="-411480" eaLnBrk="1" fontAlgn="auto" hangingPunct="1">
              <a:spcAft>
                <a:spcPts val="0"/>
              </a:spcAft>
              <a:buClr>
                <a:schemeClr val="tx1">
                  <a:shade val="95000"/>
                </a:schemeClr>
              </a:buClr>
              <a:buFont typeface="Wingdings" pitchFamily="2" charset="2"/>
              <a:buChar char="Ø"/>
              <a:defRPr/>
            </a:pPr>
            <a:r>
              <a:rPr lang="fr-FR" dirty="0" smtClean="0"/>
              <a:t>Bavard</a:t>
            </a:r>
          </a:p>
          <a:p>
            <a:pPr marL="548640" indent="-411480" eaLnBrk="1" fontAlgn="auto" hangingPunct="1">
              <a:spcAft>
                <a:spcPts val="0"/>
              </a:spcAft>
              <a:buClr>
                <a:schemeClr val="tx1">
                  <a:shade val="95000"/>
                </a:schemeClr>
              </a:buClr>
              <a:buFont typeface="Wingdings" pitchFamily="2" charset="2"/>
              <a:buChar char="Ø"/>
              <a:defRPr/>
            </a:pPr>
            <a:r>
              <a:rPr lang="fr-FR" dirty="0" smtClean="0"/>
              <a:t>Difficilement concentré un long moment sur une activité</a:t>
            </a:r>
          </a:p>
          <a:p>
            <a:pPr marL="548640" indent="-411480" eaLnBrk="1" fontAlgn="auto" hangingPunct="1">
              <a:spcAft>
                <a:spcPts val="0"/>
              </a:spcAft>
              <a:buClr>
                <a:schemeClr val="tx1">
                  <a:shade val="95000"/>
                </a:schemeClr>
              </a:buClr>
              <a:buFont typeface="Wingdings" pitchFamily="2" charset="2"/>
              <a:buChar char="Ø"/>
              <a:defRPr/>
            </a:pPr>
            <a:r>
              <a:rPr lang="fr-FR" dirty="0" smtClean="0"/>
              <a:t>Une tendance à l'inattention, à perdre, à oublier</a:t>
            </a:r>
          </a:p>
          <a:p>
            <a:pPr marL="548640" indent="-411480" eaLnBrk="1" fontAlgn="auto" hangingPunct="1">
              <a:spcAft>
                <a:spcPts val="0"/>
              </a:spcAft>
              <a:buClr>
                <a:schemeClr val="tx1">
                  <a:shade val="95000"/>
                </a:schemeClr>
              </a:buClr>
              <a:buFont typeface="Wingdings" pitchFamily="2" charset="2"/>
              <a:buChar char="Ø"/>
              <a:defRPr/>
            </a:pPr>
            <a:r>
              <a:rPr lang="fr-FR" dirty="0" smtClean="0"/>
              <a:t>Dans des cas extrêmes, le petit enfant a du mal à organiser sa pensée  et peut présenter un retard de langage</a:t>
            </a:r>
          </a:p>
          <a:p>
            <a:pPr marL="548640" indent="-411480" eaLnBrk="1" fontAlgn="auto" hangingPunct="1">
              <a:spcAft>
                <a:spcPts val="0"/>
              </a:spcAft>
              <a:buClr>
                <a:schemeClr val="tx1">
                  <a:shade val="95000"/>
                </a:schemeClr>
              </a:buClr>
              <a:buFont typeface="Wingdings" pitchFamily="2" charset="2"/>
              <a:buChar char="Ø"/>
              <a:defRPr/>
            </a:pPr>
            <a:r>
              <a:rPr lang="fr-FR" dirty="0" smtClean="0"/>
              <a:t>Dans des cas extrêmes, il peut se disperser, perdre "de sa consistance" et de son individualisation</a:t>
            </a:r>
          </a:p>
        </p:txBody>
      </p:sp>
      <p:sp>
        <p:nvSpPr>
          <p:cNvPr id="6" name="Espace réservé du contenu 5"/>
          <p:cNvSpPr>
            <a:spLocks noGrp="1"/>
          </p:cNvSpPr>
          <p:nvPr>
            <p:ph sz="half" idx="2"/>
          </p:nvPr>
        </p:nvSpPr>
        <p:spPr>
          <a:xfrm>
            <a:off x="428625" y="4786313"/>
            <a:ext cx="8253413" cy="2071687"/>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None/>
              <a:defRPr/>
            </a:pPr>
            <a:r>
              <a:rPr lang="fr-FR" b="1" dirty="0" smtClean="0">
                <a:effectLst>
                  <a:outerShdw blurRad="38100" dist="38100" dir="2700000" algn="tl">
                    <a:srgbClr val="000000">
                      <a:alpha val="43137"/>
                    </a:srgbClr>
                  </a:outerShdw>
                </a:effectLst>
              </a:rPr>
              <a:t>7. </a:t>
            </a:r>
            <a:r>
              <a:rPr lang="fr-FR" b="1" u="sng" dirty="0" smtClean="0">
                <a:effectLst>
                  <a:outerShdw blurRad="38100" dist="38100" dir="2700000" algn="tl">
                    <a:srgbClr val="000000">
                      <a:alpha val="43137"/>
                    </a:srgbClr>
                  </a:outerShdw>
                </a:effectLst>
              </a:rPr>
              <a:t>Tendance à l'hyperactivité</a:t>
            </a:r>
          </a:p>
          <a:p>
            <a:pPr marL="548640" indent="-411480" eaLnBrk="1" fontAlgn="auto" hangingPunct="1">
              <a:spcAft>
                <a:spcPts val="0"/>
              </a:spcAft>
              <a:buClr>
                <a:schemeClr val="tx1">
                  <a:shade val="95000"/>
                </a:schemeClr>
              </a:buClr>
              <a:buFont typeface="Wingdings 2"/>
              <a:buNone/>
              <a:defRPr/>
            </a:pPr>
            <a:endParaRPr lang="fr-FR"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Ø"/>
              <a:defRPr/>
            </a:pPr>
            <a:r>
              <a:rPr lang="fr-FR" dirty="0" smtClean="0"/>
              <a:t>Le lit est fort défait le matin (bouge en dormant)</a:t>
            </a:r>
          </a:p>
          <a:p>
            <a:pPr marL="548640" indent="-411480" eaLnBrk="1" fontAlgn="auto" hangingPunct="1">
              <a:spcAft>
                <a:spcPts val="0"/>
              </a:spcAft>
              <a:buClr>
                <a:schemeClr val="tx1">
                  <a:shade val="95000"/>
                </a:schemeClr>
              </a:buClr>
              <a:buFont typeface="Wingdings" pitchFamily="2" charset="2"/>
              <a:buChar char="Ø"/>
              <a:defRPr/>
            </a:pPr>
            <a:r>
              <a:rPr lang="fr-FR" dirty="0" smtClean="0"/>
              <a:t>A tendance à bouger à table lors des repas</a:t>
            </a:r>
          </a:p>
          <a:p>
            <a:pPr marL="548640" indent="-411480" eaLnBrk="1" fontAlgn="auto" hangingPunct="1">
              <a:spcAft>
                <a:spcPts val="0"/>
              </a:spcAft>
              <a:buClr>
                <a:schemeClr val="tx1">
                  <a:shade val="95000"/>
                </a:schemeClr>
              </a:buClr>
              <a:buFont typeface="Wingdings" pitchFamily="2" charset="2"/>
              <a:buChar char="Ø"/>
              <a:defRPr/>
            </a:pPr>
            <a:r>
              <a:rPr lang="fr-FR" dirty="0" smtClean="0"/>
              <a:t>Souvent, aime les sports et les jeux moteurs</a:t>
            </a:r>
          </a:p>
          <a:p>
            <a:pPr marL="548640" indent="-411480" eaLnBrk="1" fontAlgn="auto" hangingPunct="1">
              <a:spcAft>
                <a:spcPts val="0"/>
              </a:spcAft>
              <a:buClr>
                <a:schemeClr val="tx1">
                  <a:shade val="95000"/>
                </a:schemeClr>
              </a:buClr>
              <a:buFont typeface="Wingdings" pitchFamily="2" charset="2"/>
              <a:buChar char="Ø"/>
              <a:defRPr/>
            </a:pPr>
            <a:r>
              <a:rPr lang="fr-FR" b="1"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200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2000"/>
                                        <p:tgtEl>
                                          <p:spTgt spid="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2000"/>
                                        <p:tgtEl>
                                          <p:spTgt spid="5">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2000"/>
                                        <p:tgtEl>
                                          <p:spTgt spid="5">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2000"/>
                                        <p:tgtEl>
                                          <p:spTgt spid="6">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2000"/>
                                        <p:tgtEl>
                                          <p:spTgt spid="6">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2000"/>
                                        <p:tgtEl>
                                          <p:spTgt spid="6">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2000"/>
                                        <p:tgtEl>
                                          <p:spTgt spid="6">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500034" y="285728"/>
          <a:ext cx="8229600" cy="635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a:spLocks noChangeArrowheads="1"/>
          </p:cNvSpPr>
          <p:nvPr/>
        </p:nvSpPr>
        <p:spPr bwMode="auto">
          <a:xfrm>
            <a:off x="285750" y="142875"/>
            <a:ext cx="6089650" cy="677863"/>
          </a:xfrm>
          <a:prstGeom prst="rect">
            <a:avLst/>
          </a:prstGeom>
          <a:noFill/>
          <a:ln w="9525">
            <a:noFill/>
            <a:miter lim="800000"/>
            <a:headEnd/>
            <a:tailEnd/>
          </a:ln>
        </p:spPr>
        <p:txBody>
          <a:bodyPr wrap="none">
            <a:spAutoFit/>
          </a:bodyPr>
          <a:lstStyle/>
          <a:p>
            <a:r>
              <a:rPr lang="fr-FR" sz="2000" b="1" i="1" u="sng">
                <a:latin typeface="Book Antiqua" pitchFamily="18" charset="0"/>
              </a:rPr>
              <a:t>Sémiologie d'un "tempérament maniaque bipolaire"</a:t>
            </a:r>
            <a:endParaRPr lang="fr-FR" sz="2000" b="1" i="1">
              <a:latin typeface="Book Antiqua" pitchFamily="18" charset="0"/>
            </a:endParaRPr>
          </a:p>
          <a:p>
            <a:endParaRPr lang="fr-FR">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5951537"/>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Autres aspects</a:t>
            </a:r>
            <a:endParaRPr lang="fr-FR" u="sng" dirty="0" smtClean="0"/>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pitchFamily="2" charset="2"/>
              <a:buChar char="v"/>
              <a:defRPr/>
            </a:pPr>
            <a:r>
              <a:rPr lang="fr-FR" dirty="0" smtClean="0"/>
              <a:t>Tendance à casser ses jouets</a:t>
            </a:r>
          </a:p>
          <a:p>
            <a:pPr marL="548640" indent="-411480" eaLnBrk="1" fontAlgn="auto" hangingPunct="1">
              <a:spcAft>
                <a:spcPts val="0"/>
              </a:spcAft>
              <a:buClr>
                <a:schemeClr val="tx1">
                  <a:shade val="95000"/>
                </a:schemeClr>
              </a:buClr>
              <a:buFont typeface="Wingdings" pitchFamily="2" charset="2"/>
              <a:buChar char="v"/>
              <a:defRPr/>
            </a:pPr>
            <a:r>
              <a:rPr lang="fr-FR" dirty="0" smtClean="0"/>
              <a:t>Ne supporte pas les bruits forts (sirènes, motos , ambulances,...) </a:t>
            </a:r>
            <a:r>
              <a:rPr lang="fr-FR" dirty="0" smtClean="0">
                <a:sym typeface="Wingdings"/>
              </a:rPr>
              <a:t></a:t>
            </a:r>
            <a:r>
              <a:rPr lang="fr-FR" dirty="0" smtClean="0"/>
              <a:t>met les mains sur les oreilles.</a:t>
            </a:r>
          </a:p>
          <a:p>
            <a:pPr marL="548640" indent="-411480" eaLnBrk="1" fontAlgn="auto" hangingPunct="1">
              <a:spcAft>
                <a:spcPts val="0"/>
              </a:spcAft>
              <a:buClr>
                <a:schemeClr val="tx1">
                  <a:shade val="95000"/>
                </a:schemeClr>
              </a:buClr>
              <a:buFont typeface="Wingdings" pitchFamily="2" charset="2"/>
              <a:buChar char="v"/>
              <a:defRPr/>
            </a:pPr>
            <a:r>
              <a:rPr lang="fr-FR" dirty="0" smtClean="0"/>
              <a:t>Réactions vives face à des visages caricaturaux (Halloween, masques, clown ; TV : « je n'aime pas celui-là, il me fait peur ! »).</a:t>
            </a:r>
          </a:p>
          <a:p>
            <a:pPr marL="548640" indent="-411480" eaLnBrk="1" fontAlgn="auto" hangingPunct="1">
              <a:spcAft>
                <a:spcPts val="0"/>
              </a:spcAft>
              <a:buClr>
                <a:schemeClr val="tx1">
                  <a:shade val="95000"/>
                </a:schemeClr>
              </a:buClr>
              <a:buFont typeface="Wingdings" pitchFamily="2" charset="2"/>
              <a:buChar char="v"/>
              <a:defRPr/>
            </a:pPr>
            <a:r>
              <a:rPr lang="fr-FR" dirty="0" smtClean="0"/>
              <a:t>Dit avoir peur de personnes qu'elle voit dans les rêves.</a:t>
            </a:r>
          </a:p>
          <a:p>
            <a:pPr marL="548640" indent="-411480" eaLnBrk="1" fontAlgn="auto" hangingPunct="1">
              <a:spcAft>
                <a:spcPts val="0"/>
              </a:spcAft>
              <a:buClr>
                <a:schemeClr val="tx1">
                  <a:shade val="95000"/>
                </a:schemeClr>
              </a:buClr>
              <a:buFont typeface="Wingdings" pitchFamily="2" charset="2"/>
              <a:buChar char="v"/>
              <a:defRPr/>
            </a:pPr>
            <a:r>
              <a:rPr lang="fr-FR" dirty="0" smtClean="0"/>
              <a:t>"Peur bleue" des chiens.</a:t>
            </a:r>
          </a:p>
          <a:p>
            <a:pPr marL="548640" indent="-411480" eaLnBrk="1" fontAlgn="auto" hangingPunct="1">
              <a:spcAft>
                <a:spcPts val="0"/>
              </a:spcAft>
              <a:buClr>
                <a:schemeClr val="tx1">
                  <a:shade val="95000"/>
                </a:schemeClr>
              </a:buClr>
              <a:buFont typeface="Wingdings" pitchFamily="2" charset="2"/>
              <a:buChar char="v"/>
              <a:defRPr/>
            </a:pPr>
            <a:r>
              <a:rPr lang="fr-FR" dirty="0" smtClean="0"/>
              <a:t>Évitait les jeux la mettant en mouvement (carrousels, tours de manège,...) [Actuellement, O.K. si très lent].</a:t>
            </a:r>
          </a:p>
          <a:p>
            <a:pPr marL="548640" indent="-411480" eaLnBrk="1" fontAlgn="auto" hangingPunct="1">
              <a:spcAft>
                <a:spcPts val="0"/>
              </a:spcAft>
              <a:buClr>
                <a:schemeClr val="tx1">
                  <a:shade val="95000"/>
                </a:schemeClr>
              </a:buClr>
              <a:buFont typeface="Wingdings" pitchFamily="2" charset="2"/>
              <a:buChar char="v"/>
              <a:defRPr/>
            </a:pPr>
            <a:endParaRPr lang="fr-FR" dirty="0" smtClean="0"/>
          </a:p>
          <a:p>
            <a:pPr marL="548640" indent="-411480" eaLnBrk="1" fontAlgn="auto" hangingPunct="1">
              <a:spcAft>
                <a:spcPts val="0"/>
              </a:spcAft>
              <a:buClr>
                <a:schemeClr val="tx1">
                  <a:shade val="95000"/>
                </a:schemeClr>
              </a:buClr>
              <a:buFont typeface="Wingdings" pitchFamily="2" charset="2"/>
              <a:buChar char="v"/>
              <a:defRPr/>
            </a:pPr>
            <a:r>
              <a:rPr lang="fr-FR" dirty="0" smtClean="0"/>
              <a:t>QI T. : 94 (V : 96, P : 94)</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5750" y="214313"/>
            <a:ext cx="8429625" cy="2143125"/>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None/>
              <a:defRPr/>
            </a:pPr>
            <a:r>
              <a:rPr lang="fr-FR" b="1" i="1" u="sng" dirty="0" smtClean="0">
                <a:effectLst>
                  <a:outerShdw blurRad="38100" dist="38100" dir="2700000" algn="tl">
                    <a:srgbClr val="000000">
                      <a:alpha val="43137"/>
                    </a:srgbClr>
                  </a:outerShdw>
                </a:effectLst>
              </a:rPr>
              <a:t>DIAGNOSTIC DIFFÉRENTIEL entre </a:t>
            </a:r>
          </a:p>
          <a:p>
            <a:pPr marL="548640" indent="-411480" eaLnBrk="1" fontAlgn="auto" hangingPunct="1">
              <a:spcAft>
                <a:spcPts val="0"/>
              </a:spcAft>
              <a:buClr>
                <a:schemeClr val="tx1">
                  <a:shade val="95000"/>
                </a:schemeClr>
              </a:buClr>
              <a:buFont typeface="Wingdings 2"/>
              <a:buNone/>
              <a:defRPr/>
            </a:pPr>
            <a:r>
              <a:rPr lang="fr-FR" b="1" i="1" u="sng" dirty="0" smtClean="0">
                <a:effectLst>
                  <a:outerShdw blurRad="38100" dist="38100" dir="2700000" algn="tl">
                    <a:srgbClr val="000000">
                      <a:alpha val="43137"/>
                    </a:srgbClr>
                  </a:outerShdw>
                </a:effectLst>
              </a:rPr>
              <a:t>« tempérament maniaque bipolaire simple » et « ADHD »</a:t>
            </a:r>
            <a:endParaRPr lang="fr-FR"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dirty="0" smtClean="0"/>
              <a:t>Sur le plan sémiologique :</a:t>
            </a:r>
          </a:p>
          <a:p>
            <a:pPr marL="548640" indent="-411480" eaLnBrk="1" fontAlgn="auto" hangingPunct="1">
              <a:spcAft>
                <a:spcPts val="0"/>
              </a:spcAft>
              <a:buClr>
                <a:schemeClr val="tx1">
                  <a:shade val="95000"/>
                </a:schemeClr>
              </a:buClr>
              <a:buFont typeface="Wingdings" pitchFamily="2" charset="2"/>
              <a:buChar char="v"/>
              <a:defRPr/>
            </a:pPr>
            <a:r>
              <a:rPr lang="fr-FR" b="1" dirty="0" smtClean="0">
                <a:effectLst>
                  <a:outerShdw blurRad="38100" dist="38100" dir="2700000" algn="tl">
                    <a:srgbClr val="000000">
                      <a:alpha val="43137"/>
                    </a:srgbClr>
                  </a:outerShdw>
                </a:effectLst>
              </a:rPr>
              <a:t>La bipolarité inclut les symptômes de l'ADHD</a:t>
            </a:r>
            <a:r>
              <a:rPr lang="fr-FR" dirty="0" smtClean="0"/>
              <a:t>. </a:t>
            </a:r>
          </a:p>
          <a:p>
            <a:pPr marL="548640" indent="-411480" eaLnBrk="1" fontAlgn="auto" hangingPunct="1">
              <a:spcAft>
                <a:spcPts val="0"/>
              </a:spcAft>
              <a:buClr>
                <a:schemeClr val="tx1">
                  <a:shade val="95000"/>
                </a:schemeClr>
              </a:buClr>
              <a:buFont typeface="Wingdings" pitchFamily="2" charset="2"/>
              <a:buChar char="v"/>
              <a:defRPr/>
            </a:pPr>
            <a:r>
              <a:rPr lang="fr-FR" b="1" dirty="0" smtClean="0">
                <a:effectLst>
                  <a:outerShdw blurRad="38100" dist="38100" dir="2700000" algn="tl">
                    <a:srgbClr val="000000">
                      <a:alpha val="43137"/>
                    </a:srgbClr>
                  </a:outerShdw>
                </a:effectLst>
              </a:rPr>
              <a:t>Par contre, l'ADHD n'inclut pas tous les symptômes de la bipolarité</a:t>
            </a:r>
            <a:r>
              <a:rPr lang="fr-FR" dirty="0" smtClean="0"/>
              <a:t>. </a:t>
            </a:r>
          </a:p>
          <a:p>
            <a:pPr marL="548640" indent="-411480" eaLnBrk="1" fontAlgn="auto" hangingPunct="1">
              <a:spcAft>
                <a:spcPts val="0"/>
              </a:spcAft>
              <a:buClr>
                <a:schemeClr val="tx1">
                  <a:shade val="95000"/>
                </a:schemeClr>
              </a:buClr>
              <a:buFont typeface="Wingdings 2"/>
              <a:buChar char=""/>
              <a:defRPr/>
            </a:pPr>
            <a:endParaRPr lang="fr-FR" dirty="0"/>
          </a:p>
        </p:txBody>
      </p:sp>
      <p:sp>
        <p:nvSpPr>
          <p:cNvPr id="6" name="Espace réservé du contenu 5"/>
          <p:cNvSpPr>
            <a:spLocks noGrp="1"/>
          </p:cNvSpPr>
          <p:nvPr>
            <p:ph sz="half" idx="2"/>
          </p:nvPr>
        </p:nvSpPr>
        <p:spPr>
          <a:xfrm>
            <a:off x="285750" y="2571750"/>
            <a:ext cx="8572500" cy="4097338"/>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fr-FR" b="1" dirty="0" smtClean="0">
                <a:effectLst>
                  <a:outerShdw blurRad="38100" dist="38100" dir="2700000" algn="tl">
                    <a:srgbClr val="000000">
                      <a:alpha val="43137"/>
                    </a:srgbClr>
                  </a:outerShdw>
                </a:effectLst>
              </a:rPr>
              <a:t>Les </a:t>
            </a:r>
            <a:r>
              <a:rPr lang="fr-FR" b="1" dirty="0" smtClean="0">
                <a:solidFill>
                  <a:schemeClr val="accent2">
                    <a:lumMod val="60000"/>
                    <a:lumOff val="40000"/>
                  </a:schemeClr>
                </a:solidFill>
                <a:effectLst>
                  <a:outerShdw blurRad="38100" dist="38100" dir="2700000" algn="tl">
                    <a:srgbClr val="000000">
                      <a:alpha val="43137"/>
                    </a:srgbClr>
                  </a:outerShdw>
                </a:effectLst>
              </a:rPr>
              <a:t>symptômes communs </a:t>
            </a:r>
            <a:r>
              <a:rPr lang="fr-FR" b="1" dirty="0" smtClean="0">
                <a:effectLst>
                  <a:outerShdw blurRad="38100" dist="38100" dir="2700000" algn="tl">
                    <a:srgbClr val="000000">
                      <a:alpha val="43137"/>
                    </a:srgbClr>
                  </a:outerShdw>
                </a:effectLst>
              </a:rPr>
              <a:t>à la fois à l'ADHD et à la bipolarité </a:t>
            </a:r>
            <a:r>
              <a:rPr lang="fr-FR" dirty="0" smtClean="0"/>
              <a:t>sont :</a:t>
            </a:r>
          </a:p>
          <a:p>
            <a:pPr marL="548640" indent="-411480" eaLnBrk="1" fontAlgn="auto" hangingPunct="1">
              <a:spcAft>
                <a:spcPts val="0"/>
              </a:spcAft>
              <a:buClr>
                <a:schemeClr val="tx1">
                  <a:shade val="95000"/>
                </a:schemeClr>
              </a:buClr>
              <a:buFont typeface="Wingdings" pitchFamily="2" charset="2"/>
              <a:buChar char="Ø"/>
              <a:defRPr/>
            </a:pPr>
            <a:r>
              <a:rPr lang="fr-FR" dirty="0" smtClean="0"/>
              <a:t>la prépondérance de l'attention divergente</a:t>
            </a:r>
          </a:p>
          <a:p>
            <a:pPr marL="548640" indent="-411480" eaLnBrk="1" fontAlgn="auto" hangingPunct="1">
              <a:spcAft>
                <a:spcPts val="0"/>
              </a:spcAft>
              <a:buClr>
                <a:schemeClr val="tx1">
                  <a:shade val="95000"/>
                </a:schemeClr>
              </a:buClr>
              <a:buFont typeface="Wingdings" pitchFamily="2" charset="2"/>
              <a:buChar char="Ø"/>
              <a:defRPr/>
            </a:pPr>
            <a:r>
              <a:rPr lang="fr-FR" dirty="0" smtClean="0"/>
              <a:t>l'hyperactivité</a:t>
            </a:r>
          </a:p>
          <a:p>
            <a:pPr marL="548640" indent="-411480" eaLnBrk="1" fontAlgn="auto" hangingPunct="1">
              <a:spcAft>
                <a:spcPts val="0"/>
              </a:spcAft>
              <a:buClr>
                <a:schemeClr val="tx1">
                  <a:shade val="95000"/>
                </a:schemeClr>
              </a:buClr>
              <a:buFont typeface="Wingdings" pitchFamily="2" charset="2"/>
              <a:buChar char="Ø"/>
              <a:defRPr/>
            </a:pPr>
            <a:r>
              <a:rPr lang="fr-FR" dirty="0" smtClean="0"/>
              <a:t>la tendance à être en superforme.</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Les symptômes </a:t>
            </a:r>
            <a:r>
              <a:rPr lang="fr-FR" b="1" u="sng" dirty="0" smtClean="0">
                <a:solidFill>
                  <a:schemeClr val="accent2">
                    <a:lumMod val="60000"/>
                    <a:lumOff val="40000"/>
                  </a:schemeClr>
                </a:solidFill>
                <a:effectLst>
                  <a:outerShdw blurRad="38100" dist="38100" dir="2700000" algn="tl">
                    <a:srgbClr val="000000">
                      <a:alpha val="43137"/>
                    </a:srgbClr>
                  </a:outerShdw>
                </a:effectLst>
              </a:rPr>
              <a:t>spécifiques à la bipolarité</a:t>
            </a:r>
            <a:r>
              <a:rPr lang="fr-FR" b="1" dirty="0" smtClean="0">
                <a:solidFill>
                  <a:schemeClr val="accent2">
                    <a:lumMod val="60000"/>
                    <a:lumOff val="40000"/>
                  </a:schemeClr>
                </a:solidFill>
                <a:effectLst>
                  <a:outerShdw blurRad="38100" dist="38100" dir="2700000" algn="tl">
                    <a:srgbClr val="000000">
                      <a:alpha val="43137"/>
                    </a:srgbClr>
                  </a:outerShdw>
                </a:effectLst>
              </a:rPr>
              <a:t> </a:t>
            </a:r>
            <a:r>
              <a:rPr lang="fr-FR" dirty="0" smtClean="0"/>
              <a:t>sont :</a:t>
            </a:r>
          </a:p>
          <a:p>
            <a:pPr marL="548640" indent="-411480" eaLnBrk="1" fontAlgn="auto" hangingPunct="1">
              <a:spcAft>
                <a:spcPts val="0"/>
              </a:spcAft>
              <a:buClr>
                <a:schemeClr val="tx1">
                  <a:shade val="95000"/>
                </a:schemeClr>
              </a:buClr>
              <a:buFont typeface="Wingdings" pitchFamily="2" charset="2"/>
              <a:buChar char="Ø"/>
              <a:defRPr/>
            </a:pPr>
            <a:r>
              <a:rPr lang="fr-FR" dirty="0" smtClean="0"/>
              <a:t>la clinique du sommeil</a:t>
            </a:r>
          </a:p>
          <a:p>
            <a:pPr marL="548640" indent="-411480" eaLnBrk="1" fontAlgn="auto" hangingPunct="1">
              <a:spcAft>
                <a:spcPts val="0"/>
              </a:spcAft>
              <a:buClr>
                <a:schemeClr val="tx1">
                  <a:shade val="95000"/>
                </a:schemeClr>
              </a:buClr>
              <a:buFont typeface="Wingdings" pitchFamily="2" charset="2"/>
              <a:buChar char="Ø"/>
              <a:defRPr/>
            </a:pPr>
            <a:r>
              <a:rPr lang="fr-FR" dirty="0" smtClean="0"/>
              <a:t>« le mal-être en situation d'être seul"</a:t>
            </a:r>
          </a:p>
          <a:p>
            <a:pPr marL="548640" indent="-411480" eaLnBrk="1" fontAlgn="auto" hangingPunct="1">
              <a:spcAft>
                <a:spcPts val="0"/>
              </a:spcAft>
              <a:buClr>
                <a:schemeClr val="tx1">
                  <a:shade val="95000"/>
                </a:schemeClr>
              </a:buClr>
              <a:buFont typeface="Wingdings" pitchFamily="2" charset="2"/>
              <a:buChar char="Ø"/>
              <a:defRPr/>
            </a:pPr>
            <a:r>
              <a:rPr lang="fr-FR" dirty="0" smtClean="0"/>
              <a:t>les couleurs affectives expressives</a:t>
            </a:r>
          </a:p>
          <a:p>
            <a:pPr marL="548640" indent="-411480" eaLnBrk="1" fontAlgn="auto" hangingPunct="1">
              <a:spcAft>
                <a:spcPts val="0"/>
              </a:spcAft>
              <a:buClr>
                <a:schemeClr val="tx1">
                  <a:shade val="95000"/>
                </a:schemeClr>
              </a:buClr>
              <a:buFont typeface="Wingdings" pitchFamily="2" charset="2"/>
              <a:buChar char="Ø"/>
              <a:defRPr/>
            </a:pPr>
            <a:r>
              <a:rPr lang="fr-FR" dirty="0" smtClean="0"/>
              <a:t>l’excitabilité, la grande fluence verbale, les </a:t>
            </a:r>
            <a:r>
              <a:rPr lang="fr-FR" dirty="0" err="1" smtClean="0"/>
              <a:t>désinhibitions</a:t>
            </a:r>
            <a:r>
              <a:rPr lang="fr-FR" dirty="0" smtClean="0"/>
              <a:t>, les appétences  </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2000"/>
                                        <p:tgtEl>
                                          <p:spTgt spid="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20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20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20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20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2000"/>
                                        <p:tgtEl>
                                          <p:spTgt spid="6">
                                            <p:txEl>
                                              <p:pRg st="5" end="5"/>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2000"/>
                                        <p:tgtEl>
                                          <p:spTgt spid="6">
                                            <p:txEl>
                                              <p:pRg st="6" end="6"/>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2000"/>
                                        <p:tgtEl>
                                          <p:spTgt spid="6">
                                            <p:txEl>
                                              <p:pRg st="7" end="7"/>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Effect transition="in" filter="fade">
                                      <p:cBhvr>
                                        <p:cTn id="45" dur="2000"/>
                                        <p:tgtEl>
                                          <p:spTgt spid="6">
                                            <p:txEl>
                                              <p:pRg st="8" end="8"/>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fade">
                                      <p:cBhvr>
                                        <p:cTn id="48"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357188" y="428625"/>
            <a:ext cx="8358187" cy="1357313"/>
          </a:xfrm>
        </p:spPr>
        <p:txBody>
          <a:bodyPr>
            <a:normAutofit fontScale="77500" lnSpcReduction="20000"/>
          </a:bodyPr>
          <a:lstStyle/>
          <a:p>
            <a:pPr marL="548640" indent="-411480" eaLnBrk="1" fontAlgn="auto" hangingPunct="1">
              <a:spcAft>
                <a:spcPts val="0"/>
              </a:spcAft>
              <a:buClr>
                <a:schemeClr val="tx1">
                  <a:shade val="95000"/>
                </a:schemeClr>
              </a:buClr>
              <a:buFont typeface="Wingdings 2" pitchFamily="18" charset="2"/>
              <a:buChar char="§"/>
              <a:defRPr/>
            </a:pPr>
            <a:r>
              <a:rPr lang="fr-FR" u="sng" dirty="0" smtClean="0"/>
              <a:t>5 ans et 2 mois</a:t>
            </a:r>
            <a:endParaRPr lang="fr-FR" dirty="0" smtClean="0"/>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pitchFamily="2" charset="2"/>
              <a:buChar char="v"/>
              <a:defRPr/>
            </a:pPr>
            <a:r>
              <a:rPr lang="fr-FR" dirty="0" err="1" smtClean="0"/>
              <a:t>Risperdal</a:t>
            </a:r>
            <a:r>
              <a:rPr lang="fr-FR" dirty="0" smtClean="0"/>
              <a:t> : instauration progressive  </a:t>
            </a:r>
            <a:r>
              <a:rPr lang="fr-FR" dirty="0" smtClean="0">
                <a:sym typeface="Wingdings"/>
              </a:rPr>
              <a:t></a:t>
            </a:r>
            <a:r>
              <a:rPr lang="fr-FR" dirty="0" smtClean="0"/>
              <a:t> 0,8 ml/soir (27,7 kilos)</a:t>
            </a:r>
            <a:endParaRPr lang="fr-FR" dirty="0"/>
          </a:p>
        </p:txBody>
      </p:sp>
      <p:sp>
        <p:nvSpPr>
          <p:cNvPr id="6" name="Espace réservé du contenu 5"/>
          <p:cNvSpPr>
            <a:spLocks noGrp="1"/>
          </p:cNvSpPr>
          <p:nvPr>
            <p:ph sz="half" idx="2"/>
          </p:nvPr>
        </p:nvSpPr>
        <p:spPr>
          <a:xfrm>
            <a:off x="357188" y="4500563"/>
            <a:ext cx="8396287" cy="1571625"/>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fr-FR" u="sng" dirty="0" smtClean="0"/>
              <a:t>6 ans et 7 mois</a:t>
            </a:r>
            <a:endParaRPr lang="fr-FR" dirty="0" smtClean="0"/>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pitchFamily="2" charset="2"/>
              <a:buChar char="v"/>
              <a:defRPr/>
            </a:pPr>
            <a:r>
              <a:rPr lang="fr-FR" dirty="0" smtClean="0"/>
              <a:t>prise de poids : + 6 kilos en 17 mois (33,6 kilos) !</a:t>
            </a:r>
          </a:p>
          <a:p>
            <a:pPr marL="548640" indent="-411480" eaLnBrk="1" fontAlgn="auto" hangingPunct="1">
              <a:spcAft>
                <a:spcPts val="0"/>
              </a:spcAft>
              <a:buClr>
                <a:schemeClr val="tx1">
                  <a:shade val="95000"/>
                </a:schemeClr>
              </a:buClr>
              <a:buFont typeface="Wingdings" pitchFamily="2" charset="2"/>
              <a:buChar char="v"/>
              <a:defRPr/>
            </a:pPr>
            <a:r>
              <a:rPr lang="fr-FR" dirty="0" err="1" smtClean="0"/>
              <a:t>rispéridone</a:t>
            </a:r>
            <a:r>
              <a:rPr lang="fr-FR" dirty="0" smtClean="0"/>
              <a:t>  </a:t>
            </a:r>
            <a:r>
              <a:rPr lang="fr-FR" dirty="0" smtClean="0">
                <a:sym typeface="Wingdings"/>
              </a:rPr>
              <a:t></a:t>
            </a:r>
            <a:r>
              <a:rPr lang="fr-FR" dirty="0" smtClean="0"/>
              <a:t> </a:t>
            </a:r>
            <a:r>
              <a:rPr lang="fr-FR" dirty="0" err="1" smtClean="0"/>
              <a:t>aripiprazole</a:t>
            </a:r>
            <a:r>
              <a:rPr lang="fr-FR" dirty="0" smtClean="0"/>
              <a:t> 4 mg/jour</a:t>
            </a:r>
          </a:p>
          <a:p>
            <a:pPr marL="548640" indent="-411480" eaLnBrk="1" fontAlgn="auto" hangingPunct="1">
              <a:spcAft>
                <a:spcPts val="0"/>
              </a:spcAft>
              <a:buClr>
                <a:schemeClr val="tx1">
                  <a:shade val="95000"/>
                </a:schemeClr>
              </a:buClr>
              <a:buFont typeface="Wingdings" pitchFamily="2" charset="2"/>
              <a:buChar char="v"/>
              <a:defRPr/>
            </a:pPr>
            <a:r>
              <a:rPr lang="fr-FR" dirty="0" err="1" smtClean="0"/>
              <a:t>méthylphénidate</a:t>
            </a:r>
            <a:r>
              <a:rPr lang="fr-FR" dirty="0" smtClean="0"/>
              <a:t> : 1 matin, 1 midi, 3/4 à 16 heures.</a:t>
            </a:r>
            <a:endParaRPr lang="fr-FR" dirty="0"/>
          </a:p>
        </p:txBody>
      </p:sp>
      <p:sp>
        <p:nvSpPr>
          <p:cNvPr id="7" name="ZoneTexte 6"/>
          <p:cNvSpPr txBox="1">
            <a:spLocks noChangeArrowheads="1"/>
          </p:cNvSpPr>
          <p:nvPr/>
        </p:nvSpPr>
        <p:spPr bwMode="auto">
          <a:xfrm>
            <a:off x="500063" y="1500188"/>
            <a:ext cx="8286750" cy="1200150"/>
          </a:xfrm>
          <a:prstGeom prst="rect">
            <a:avLst/>
          </a:prstGeom>
          <a:noFill/>
          <a:ln w="9525">
            <a:noFill/>
            <a:miter lim="800000"/>
            <a:headEnd/>
            <a:tailEnd/>
          </a:ln>
        </p:spPr>
        <p:txBody>
          <a:bodyPr>
            <a:spAutoFit/>
          </a:bodyPr>
          <a:lstStyle/>
          <a:p>
            <a:pPr>
              <a:buFont typeface="Wingdings" pitchFamily="2" charset="2"/>
              <a:buChar char="q"/>
            </a:pPr>
            <a:endParaRPr lang="fr-BE">
              <a:latin typeface="Book Antiqua" pitchFamily="18" charset="0"/>
            </a:endParaRPr>
          </a:p>
          <a:p>
            <a:pPr>
              <a:buFont typeface="Wingdings 2" pitchFamily="18" charset="2"/>
              <a:buChar char="§"/>
            </a:pPr>
            <a:r>
              <a:rPr lang="fr-BE">
                <a:latin typeface="Book Antiqua" pitchFamily="18" charset="0"/>
              </a:rPr>
              <a:t>  </a:t>
            </a:r>
            <a:r>
              <a:rPr lang="fr-FR" u="sng">
                <a:latin typeface="Book Antiqua" pitchFamily="18" charset="0"/>
              </a:rPr>
              <a:t>5 ans et 3 mois</a:t>
            </a:r>
            <a:endParaRPr lang="fr-FR">
              <a:latin typeface="Book Antiqua" pitchFamily="18" charset="0"/>
            </a:endParaRPr>
          </a:p>
          <a:p>
            <a:r>
              <a:rPr lang="fr-FR">
                <a:latin typeface="Book Antiqua" pitchFamily="18" charset="0"/>
              </a:rPr>
              <a:t> </a:t>
            </a:r>
          </a:p>
          <a:p>
            <a:pPr>
              <a:buFont typeface="Wingdings" pitchFamily="2" charset="2"/>
              <a:buChar char="v"/>
            </a:pPr>
            <a:r>
              <a:rPr lang="fr-FR">
                <a:latin typeface="Book Antiqua" pitchFamily="18" charset="0"/>
              </a:rPr>
              <a:t>  + Rilatine : instauration progressive  </a:t>
            </a:r>
            <a:r>
              <a:rPr lang="fr-FR">
                <a:latin typeface="Book Antiqua" pitchFamily="18" charset="0"/>
                <a:sym typeface="Wingdings" pitchFamily="2" charset="2"/>
              </a:rPr>
              <a:t></a:t>
            </a:r>
            <a:r>
              <a:rPr lang="fr-FR">
                <a:latin typeface="Book Antiqua" pitchFamily="18" charset="0"/>
              </a:rPr>
              <a:t> 1 matin, 3/4 midi</a:t>
            </a:r>
          </a:p>
        </p:txBody>
      </p:sp>
      <p:sp>
        <p:nvSpPr>
          <p:cNvPr id="8" name="ZoneTexte 7"/>
          <p:cNvSpPr txBox="1">
            <a:spLocks noChangeArrowheads="1"/>
          </p:cNvSpPr>
          <p:nvPr/>
        </p:nvSpPr>
        <p:spPr bwMode="auto">
          <a:xfrm>
            <a:off x="500063" y="3000375"/>
            <a:ext cx="8286750" cy="1200150"/>
          </a:xfrm>
          <a:prstGeom prst="rect">
            <a:avLst/>
          </a:prstGeom>
          <a:noFill/>
          <a:ln w="9525">
            <a:noFill/>
            <a:miter lim="800000"/>
            <a:headEnd/>
            <a:tailEnd/>
          </a:ln>
        </p:spPr>
        <p:txBody>
          <a:bodyPr>
            <a:spAutoFit/>
          </a:bodyPr>
          <a:lstStyle/>
          <a:p>
            <a:pPr>
              <a:buFont typeface="Wingdings 2" pitchFamily="18" charset="2"/>
              <a:buChar char="§"/>
            </a:pPr>
            <a:r>
              <a:rPr lang="fr-BE">
                <a:latin typeface="Book Antiqua" pitchFamily="18" charset="0"/>
              </a:rPr>
              <a:t>  </a:t>
            </a:r>
            <a:r>
              <a:rPr lang="fr-FR" u="sng">
                <a:latin typeface="Book Antiqua" pitchFamily="18" charset="0"/>
              </a:rPr>
              <a:t>5 ans et 4 mois</a:t>
            </a:r>
            <a:endParaRPr lang="fr-FR">
              <a:latin typeface="Book Antiqua" pitchFamily="18" charset="0"/>
            </a:endParaRPr>
          </a:p>
          <a:p>
            <a:r>
              <a:rPr lang="fr-FR">
                <a:latin typeface="Book Antiqua" pitchFamily="18" charset="0"/>
              </a:rPr>
              <a:t> </a:t>
            </a:r>
          </a:p>
          <a:p>
            <a:pPr>
              <a:buFont typeface="Wingdings" pitchFamily="2" charset="2"/>
              <a:buChar char="v"/>
            </a:pPr>
            <a:r>
              <a:rPr lang="fr-FR">
                <a:latin typeface="Book Antiqua" pitchFamily="18" charset="0"/>
              </a:rPr>
              <a:t>  Accepte les limites, demande la permission pour...</a:t>
            </a:r>
          </a:p>
          <a:p>
            <a:endParaRPr lang="fr-FR">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2000"/>
                                        <p:tgtEl>
                                          <p:spTgt spid="7">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20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2000"/>
                                        <p:tgtEl>
                                          <p:spTgt spid="8">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2000"/>
                                        <p:tgtEl>
                                          <p:spTgt spid="8">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20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2000"/>
                                        <p:tgtEl>
                                          <p:spTgt spid="6">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2000"/>
                                        <p:tgtEl>
                                          <p:spTgt spid="6">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2000"/>
                                        <p:tgtEl>
                                          <p:spTgt spid="6">
                                            <p:txEl>
                                              <p:pRg st="3" end="3"/>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P spid="8"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5750" y="0"/>
            <a:ext cx="8429625" cy="1714500"/>
          </a:xfrm>
        </p:spPr>
        <p:txBody>
          <a:bodyPr>
            <a:noAutofit/>
          </a:bodyPr>
          <a:lstStyle/>
          <a:p>
            <a:pPr marL="548640" indent="-411480" eaLnBrk="1" fontAlgn="auto" hangingPunct="1">
              <a:spcAft>
                <a:spcPts val="0"/>
              </a:spcAft>
              <a:buClr>
                <a:schemeClr val="tx1">
                  <a:shade val="95000"/>
                </a:schemeClr>
              </a:buClr>
              <a:buFont typeface="Wingdings 2"/>
              <a:buNone/>
              <a:defRPr/>
            </a:pPr>
            <a:r>
              <a:rPr lang="fr-FR" sz="1800" b="1" i="1" u="sng" dirty="0" smtClean="0">
                <a:effectLst>
                  <a:outerShdw blurRad="38100" dist="38100" dir="2700000" algn="tl">
                    <a:srgbClr val="000000">
                      <a:alpha val="43137"/>
                    </a:srgbClr>
                  </a:outerShdw>
                </a:effectLst>
              </a:rPr>
              <a:t>Diagnostic dans ce cas clinique :</a:t>
            </a:r>
            <a:endParaRPr lang="fr-FR" sz="1800"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r>
              <a:rPr lang="fr-FR"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FR" sz="1800" dirty="0" smtClean="0"/>
              <a:t>Tempérament maniaque bipolaire simple</a:t>
            </a:r>
          </a:p>
          <a:p>
            <a:pPr marL="548640" indent="-411480" eaLnBrk="1" fontAlgn="auto" hangingPunct="1">
              <a:spcAft>
                <a:spcPts val="0"/>
              </a:spcAft>
              <a:buClr>
                <a:schemeClr val="tx1">
                  <a:shade val="95000"/>
                </a:schemeClr>
              </a:buClr>
              <a:buFont typeface="Wingdings 2" pitchFamily="18" charset="2"/>
              <a:buNone/>
              <a:defRPr/>
            </a:pPr>
            <a:r>
              <a:rPr lang="fr-FR" sz="1800" dirty="0" smtClean="0"/>
              <a:t>		ici, d’intensité sévère entraînant  un dysfonctionnement</a:t>
            </a:r>
          </a:p>
          <a:p>
            <a:pPr marL="548640" indent="-411480" eaLnBrk="1" fontAlgn="auto" hangingPunct="1">
              <a:spcAft>
                <a:spcPts val="0"/>
              </a:spcAft>
              <a:buClr>
                <a:schemeClr val="tx1">
                  <a:shade val="95000"/>
                </a:schemeClr>
              </a:buClr>
              <a:buFont typeface="Wingdings 2" pitchFamily="18" charset="2"/>
              <a:buNone/>
              <a:defRPr/>
            </a:pPr>
            <a:r>
              <a:rPr lang="fr-FR" sz="1800" dirty="0" smtClean="0"/>
              <a:t>	=  </a:t>
            </a:r>
            <a:r>
              <a:rPr lang="en-US" sz="1800" dirty="0" smtClean="0">
                <a:effectLst>
                  <a:outerShdw blurRad="38100" dist="38100" dir="2700000" algn="tl">
                    <a:srgbClr val="000000">
                      <a:alpha val="43137"/>
                    </a:srgbClr>
                  </a:outerShdw>
                </a:effectLst>
              </a:rPr>
              <a:t>Severe mood </a:t>
            </a:r>
            <a:r>
              <a:rPr lang="en-US" sz="1800" dirty="0" err="1" smtClean="0">
                <a:effectLst>
                  <a:outerShdw blurRad="38100" dist="38100" dir="2700000" algn="tl">
                    <a:srgbClr val="000000">
                      <a:alpha val="43137"/>
                    </a:srgbClr>
                  </a:outerShdw>
                </a:effectLst>
              </a:rPr>
              <a:t>dysregulation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forme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constante</a:t>
            </a:r>
            <a:r>
              <a:rPr lang="en-US" sz="1800" dirty="0" smtClean="0">
                <a:effectLst>
                  <a:outerShdw blurRad="38100" dist="38100" dir="2700000" algn="tl">
                    <a:srgbClr val="000000">
                      <a:alpha val="43137"/>
                    </a:srgbClr>
                  </a:outerShdw>
                </a:effectLst>
              </a:rPr>
              <a:t>, sans variations </a:t>
            </a:r>
            <a:r>
              <a:rPr lang="en-US" sz="1800" dirty="0" err="1" smtClean="0">
                <a:effectLst>
                  <a:outerShdw blurRad="38100" dist="38100" dir="2700000" algn="tl">
                    <a:srgbClr val="000000">
                      <a:alpha val="43137"/>
                    </a:srgbClr>
                  </a:outerShdw>
                </a:effectLst>
              </a:rPr>
              <a:t>cycliques</a:t>
            </a:r>
            <a:r>
              <a:rPr lang="en-US" sz="1800" dirty="0" smtClean="0">
                <a:effectLst>
                  <a:outerShdw blurRad="38100" dist="38100" dir="2700000" algn="tl">
                    <a:srgbClr val="000000">
                      <a:alpha val="43137"/>
                    </a:srgbClr>
                  </a:outerShdw>
                </a:effectLst>
              </a:rPr>
              <a:t>)</a:t>
            </a:r>
          </a:p>
          <a:p>
            <a:pPr marL="548640" indent="-411480" eaLnBrk="1" fontAlgn="auto" hangingPunct="1">
              <a:spcAft>
                <a:spcPts val="0"/>
              </a:spcAft>
              <a:buClr>
                <a:schemeClr val="tx1">
                  <a:shade val="95000"/>
                </a:schemeClr>
              </a:buClr>
              <a:buFont typeface="Wingdings" pitchFamily="2" charset="2"/>
              <a:buChar char="v"/>
              <a:defRPr/>
            </a:pPr>
            <a:r>
              <a:rPr lang="fr-FR" sz="1800" dirty="0" smtClean="0"/>
              <a:t>Incluant l'ADHD </a:t>
            </a:r>
          </a:p>
        </p:txBody>
      </p:sp>
      <p:sp>
        <p:nvSpPr>
          <p:cNvPr id="6" name="Espace réservé du contenu 5"/>
          <p:cNvSpPr>
            <a:spLocks noGrp="1"/>
          </p:cNvSpPr>
          <p:nvPr>
            <p:ph sz="half" idx="2"/>
          </p:nvPr>
        </p:nvSpPr>
        <p:spPr>
          <a:xfrm>
            <a:off x="285750" y="1831975"/>
            <a:ext cx="8396288" cy="5026025"/>
          </a:xfrm>
        </p:spPr>
        <p:txBody>
          <a:bodyPr>
            <a:normAutofit fontScale="70000" lnSpcReduction="20000"/>
          </a:bodyPr>
          <a:lstStyle/>
          <a:p>
            <a:pPr marL="548640" indent="-411480" eaLnBrk="1" fontAlgn="auto" hangingPunct="1">
              <a:spcAft>
                <a:spcPts val="0"/>
              </a:spcAft>
              <a:buClr>
                <a:schemeClr val="tx1">
                  <a:shade val="95000"/>
                </a:schemeClr>
              </a:buClr>
              <a:buFont typeface="Wingdings 2" pitchFamily="18" charset="2"/>
              <a:buNone/>
              <a:defRPr/>
            </a:pPr>
            <a:r>
              <a:rPr lang="fr-FR" u="sng" dirty="0" smtClean="0"/>
              <a:t>Pour tous les diagnostics de tempérament maniaque bipolaire </a:t>
            </a:r>
            <a:r>
              <a:rPr lang="fr-FR" b="1" i="1" u="sng" dirty="0" smtClean="0">
                <a:effectLst>
                  <a:outerShdw blurRad="38100" dist="38100" dir="2700000" algn="tl">
                    <a:srgbClr val="000000">
                      <a:alpha val="43137"/>
                    </a:srgbClr>
                  </a:outerShdw>
                </a:effectLst>
              </a:rPr>
              <a:t>:</a:t>
            </a:r>
            <a:endParaRPr lang="fr-FR"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Char char=""/>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b="1" u="sng" dirty="0" smtClean="0">
                <a:solidFill>
                  <a:schemeClr val="accent2">
                    <a:lumMod val="60000"/>
                    <a:lumOff val="40000"/>
                  </a:schemeClr>
                </a:solidFill>
                <a:effectLst>
                  <a:outerShdw blurRad="38100" dist="38100" dir="2700000" algn="tl">
                    <a:srgbClr val="000000">
                      <a:alpha val="43137"/>
                    </a:srgbClr>
                  </a:outerShdw>
                </a:effectLst>
              </a:rPr>
              <a:t>Il faut distinguer la forme de bipolarité</a:t>
            </a:r>
            <a:r>
              <a:rPr lang="fr-FR" b="1" dirty="0" smtClean="0">
                <a:solidFill>
                  <a:schemeClr val="accent2">
                    <a:lumMod val="60000"/>
                    <a:lumOff val="40000"/>
                  </a:schemeClr>
                </a:solidFill>
                <a:effectLst>
                  <a:outerShdw blurRad="38100" dist="38100" dir="2700000" algn="tl">
                    <a:srgbClr val="000000">
                      <a:alpha val="43137"/>
                    </a:srgbClr>
                  </a:outerShdw>
                </a:effectLst>
              </a:rPr>
              <a:t> </a:t>
            </a:r>
            <a:r>
              <a:rPr lang="fr-FR" dirty="0" smtClean="0">
                <a:solidFill>
                  <a:schemeClr val="accent2">
                    <a:lumMod val="60000"/>
                    <a:lumOff val="40000"/>
                  </a:schemeClr>
                </a:solidFill>
              </a:rPr>
              <a:t>:</a:t>
            </a:r>
          </a:p>
          <a:p>
            <a:pPr marL="548640" indent="-411480" eaLnBrk="1" fontAlgn="auto" hangingPunct="1">
              <a:spcAft>
                <a:spcPts val="0"/>
              </a:spcAft>
              <a:buClr>
                <a:schemeClr val="tx1">
                  <a:shade val="95000"/>
                </a:schemeClr>
              </a:buClr>
              <a:buFont typeface="Wingdings" pitchFamily="2" charset="2"/>
              <a:buChar char="Ø"/>
              <a:defRPr/>
            </a:pPr>
            <a:r>
              <a:rPr lang="fr-FR" b="1" dirty="0" smtClean="0">
                <a:effectLst>
                  <a:outerShdw blurRad="38100" dist="38100" dir="2700000" algn="tl">
                    <a:srgbClr val="000000">
                      <a:alpha val="43137"/>
                    </a:srgbClr>
                  </a:outerShdw>
                </a:effectLst>
              </a:rPr>
              <a:t>Tempérament </a:t>
            </a:r>
            <a:r>
              <a:rPr lang="fr-FR" b="1" dirty="0" smtClean="0">
                <a:solidFill>
                  <a:srgbClr val="FFC000"/>
                </a:solidFill>
                <a:effectLst>
                  <a:outerShdw blurRad="38100" dist="38100" dir="2700000" algn="tl">
                    <a:srgbClr val="000000">
                      <a:alpha val="43137"/>
                    </a:srgbClr>
                  </a:outerShdw>
                </a:effectLst>
              </a:rPr>
              <a:t>maniaque bipolaire simple </a:t>
            </a:r>
            <a:r>
              <a:rPr lang="fr-FR" dirty="0" smtClean="0"/>
              <a:t>(haut niveau d’énergie, pas de variation)</a:t>
            </a:r>
          </a:p>
          <a:p>
            <a:pPr marL="548640" indent="-411480" eaLnBrk="1" fontAlgn="auto" hangingPunct="1">
              <a:spcAft>
                <a:spcPts val="0"/>
              </a:spcAft>
              <a:buClr>
                <a:schemeClr val="tx1">
                  <a:shade val="95000"/>
                </a:schemeClr>
              </a:buClr>
              <a:buFont typeface="Wingdings" pitchFamily="2" charset="2"/>
              <a:buChar char="Ø"/>
              <a:defRPr/>
            </a:pPr>
            <a:r>
              <a:rPr lang="fr-FR" b="1" dirty="0" smtClean="0">
                <a:effectLst>
                  <a:outerShdw blurRad="38100" dist="38100" dir="2700000" algn="tl">
                    <a:srgbClr val="000000">
                      <a:alpha val="43137"/>
                    </a:srgbClr>
                  </a:outerShdw>
                </a:effectLst>
              </a:rPr>
              <a:t>Tempérament </a:t>
            </a:r>
            <a:r>
              <a:rPr lang="fr-FR" b="1" dirty="0" smtClean="0">
                <a:solidFill>
                  <a:srgbClr val="FFC000"/>
                </a:solidFill>
                <a:effectLst>
                  <a:outerShdw blurRad="38100" dist="38100" dir="2700000" algn="tl">
                    <a:srgbClr val="000000">
                      <a:alpha val="43137"/>
                    </a:srgbClr>
                  </a:outerShdw>
                </a:effectLst>
              </a:rPr>
              <a:t>maniaque bipolaire mixte </a:t>
            </a:r>
            <a:r>
              <a:rPr lang="fr-FR" dirty="0" smtClean="0"/>
              <a:t>(haute énergie  +  une image négative de soi </a:t>
            </a:r>
            <a:r>
              <a:rPr lang="fr-FR" dirty="0" smtClean="0">
                <a:sym typeface="Wingdings" pitchFamily="2" charset="2"/>
              </a:rPr>
              <a:t> irritable !)</a:t>
            </a:r>
            <a:endParaRPr lang="fr-FR" dirty="0" smtClean="0"/>
          </a:p>
          <a:p>
            <a:pPr marL="548640" indent="-411480" eaLnBrk="1" fontAlgn="auto" hangingPunct="1">
              <a:spcAft>
                <a:spcPts val="0"/>
              </a:spcAft>
              <a:buClr>
                <a:schemeClr val="tx1">
                  <a:shade val="95000"/>
                </a:schemeClr>
              </a:buClr>
              <a:buFont typeface="Wingdings" pitchFamily="2" charset="2"/>
              <a:buChar char="Ø"/>
              <a:defRPr/>
            </a:pPr>
            <a:r>
              <a:rPr lang="fr-FR" dirty="0" smtClean="0"/>
              <a:t>Tempérament maniaque bipolaire </a:t>
            </a:r>
            <a:r>
              <a:rPr lang="fr-FR" b="1" dirty="0" smtClean="0">
                <a:solidFill>
                  <a:srgbClr val="FFC000"/>
                </a:solidFill>
                <a:effectLst>
                  <a:outerShdw blurRad="38100" dist="38100" dir="2700000" algn="tl">
                    <a:srgbClr val="000000">
                      <a:alpha val="43137"/>
                    </a:srgbClr>
                  </a:outerShdw>
                </a:effectLst>
              </a:rPr>
              <a:t>avec des épisodes dépressifs </a:t>
            </a:r>
            <a:r>
              <a:rPr lang="fr-FR" dirty="0" smtClean="0"/>
              <a:t>(énergie basse pendant quelques jours à quelques semaines)</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dirty="0" smtClean="0">
                <a:solidFill>
                  <a:schemeClr val="accent2">
                    <a:lumMod val="60000"/>
                    <a:lumOff val="40000"/>
                  </a:schemeClr>
                </a:solidFill>
                <a:effectLst>
                  <a:outerShdw blurRad="38100" dist="38100" dir="2700000" algn="tl">
                    <a:srgbClr val="000000">
                      <a:alpha val="43137"/>
                    </a:srgbClr>
                  </a:outerShdw>
                </a:effectLst>
              </a:rPr>
              <a:t>Des variations cycliques sont possibles </a:t>
            </a:r>
            <a:r>
              <a:rPr lang="fr-FR" u="sng" dirty="0" smtClean="0">
                <a:effectLst>
                  <a:outerShdw blurRad="38100" dist="38100" dir="2700000" algn="tl">
                    <a:srgbClr val="000000">
                      <a:alpha val="43137"/>
                    </a:srgbClr>
                  </a:outerShdw>
                </a:effectLst>
              </a:rPr>
              <a:t>entre ces différentes formes</a:t>
            </a:r>
            <a:r>
              <a:rPr lang="fr-FR" dirty="0" smtClean="0">
                <a:effectLst>
                  <a:outerShdw blurRad="38100" dist="38100" dir="2700000" algn="tl">
                    <a:srgbClr val="000000">
                      <a:alpha val="43137"/>
                    </a:srgbClr>
                  </a:outerShdw>
                </a:effectLst>
              </a:rPr>
              <a:t> </a:t>
            </a:r>
            <a:r>
              <a:rPr lang="fr-FR" dirty="0" smtClean="0"/>
              <a:t>cliniques de</a:t>
            </a:r>
            <a:r>
              <a:rPr lang="fr-FR" dirty="0" smtClean="0">
                <a:solidFill>
                  <a:schemeClr val="accent2">
                    <a:lumMod val="60000"/>
                    <a:lumOff val="40000"/>
                  </a:schemeClr>
                </a:solidFill>
              </a:rPr>
              <a:t> la bipolarité</a:t>
            </a:r>
          </a:p>
          <a:p>
            <a:pPr marL="548640" indent="-411480" eaLnBrk="1" fontAlgn="auto" hangingPunct="1">
              <a:spcAft>
                <a:spcPts val="0"/>
              </a:spcAft>
              <a:buClr>
                <a:schemeClr val="tx1">
                  <a:shade val="95000"/>
                </a:schemeClr>
              </a:buClr>
              <a:buFont typeface="Wingdings 2" pitchFamily="18" charset="2"/>
              <a:buNone/>
              <a:defRPr/>
            </a:pPr>
            <a:endParaRPr lang="fr-FR" dirty="0" smtClean="0">
              <a:solidFill>
                <a:schemeClr val="accent2">
                  <a:lumMod val="60000"/>
                  <a:lumOff val="40000"/>
                </a:schemeClr>
              </a:solidFill>
            </a:endParaRPr>
          </a:p>
          <a:p>
            <a:pPr marL="548640" indent="-411480" eaLnBrk="1" fontAlgn="auto" hangingPunct="1">
              <a:spcAft>
                <a:spcPts val="0"/>
              </a:spcAft>
              <a:buClr>
                <a:schemeClr val="tx1">
                  <a:shade val="95000"/>
                </a:schemeClr>
              </a:buClr>
              <a:buFont typeface="Wingdings 2" pitchFamily="18" charset="2"/>
              <a:buNone/>
              <a:defRPr/>
            </a:pPr>
            <a:r>
              <a:rPr lang="fr-FR" u="sng" dirty="0" smtClean="0"/>
              <a:t>Évaluation des composantes cliniques</a:t>
            </a:r>
          </a:p>
          <a:p>
            <a:pPr marL="548640" indent="-411480" eaLnBrk="1" fontAlgn="auto" hangingPunct="1">
              <a:spcAft>
                <a:spcPts val="0"/>
              </a:spcAft>
              <a:buClr>
                <a:schemeClr val="tx1">
                  <a:shade val="95000"/>
                </a:schemeClr>
              </a:buClr>
              <a:buFont typeface="Wingdings" pitchFamily="2" charset="2"/>
              <a:buChar char="Ø"/>
              <a:defRPr/>
            </a:pPr>
            <a:r>
              <a:rPr lang="fr-FR" b="1" dirty="0" smtClean="0">
                <a:solidFill>
                  <a:srgbClr val="FF0000"/>
                </a:solidFill>
                <a:effectLst>
                  <a:outerShdw blurRad="38100" dist="38100" dir="2700000" algn="tl">
                    <a:srgbClr val="000000">
                      <a:alpha val="43137"/>
                    </a:srgbClr>
                  </a:outerShdw>
                </a:effectLst>
              </a:rPr>
              <a:t>Le baromètre d’</a:t>
            </a:r>
            <a:r>
              <a:rPr lang="fr-FR" b="1" u="sng" dirty="0" smtClean="0">
                <a:solidFill>
                  <a:srgbClr val="FF0000"/>
                </a:solidFill>
                <a:effectLst>
                  <a:outerShdw blurRad="38100" dist="38100" dir="2700000" algn="tl">
                    <a:srgbClr val="000000">
                      <a:alpha val="43137"/>
                    </a:srgbClr>
                  </a:outerShdw>
                </a:effectLst>
              </a:rPr>
              <a:t>évaluation de l’énergie</a:t>
            </a:r>
            <a:r>
              <a:rPr lang="fr-FR" b="1" dirty="0" smtClean="0">
                <a:solidFill>
                  <a:srgbClr val="FF0000"/>
                </a:solidFill>
                <a:effectLst>
                  <a:outerShdw blurRad="38100" dist="38100" dir="2700000" algn="tl">
                    <a:srgbClr val="000000">
                      <a:alpha val="43137"/>
                    </a:srgbClr>
                  </a:outerShdw>
                </a:effectLst>
              </a:rPr>
              <a:t> = la clinique du sommeil !</a:t>
            </a:r>
          </a:p>
          <a:p>
            <a:pPr marL="548640" indent="-411480" eaLnBrk="1" fontAlgn="auto" hangingPunct="1">
              <a:spcAft>
                <a:spcPts val="0"/>
              </a:spcAft>
              <a:buClr>
                <a:schemeClr val="tx1">
                  <a:shade val="95000"/>
                </a:schemeClr>
              </a:buClr>
              <a:buFont typeface="Wingdings" pitchFamily="2" charset="2"/>
              <a:buChar char="Ø"/>
              <a:defRPr/>
            </a:pPr>
            <a:r>
              <a:rPr lang="fr-FR" b="1" dirty="0" smtClean="0">
                <a:solidFill>
                  <a:srgbClr val="FF0000"/>
                </a:solidFill>
                <a:effectLst>
                  <a:outerShdw blurRad="38100" dist="38100" dir="2700000" algn="tl">
                    <a:srgbClr val="000000">
                      <a:alpha val="43137"/>
                    </a:srgbClr>
                  </a:outerShdw>
                </a:effectLst>
              </a:rPr>
              <a:t>Le baromètre d’</a:t>
            </a:r>
            <a:r>
              <a:rPr lang="fr-FR" b="1" u="sng" dirty="0" smtClean="0">
                <a:solidFill>
                  <a:srgbClr val="FF0000"/>
                </a:solidFill>
                <a:effectLst>
                  <a:outerShdw blurRad="38100" dist="38100" dir="2700000" algn="tl">
                    <a:srgbClr val="000000">
                      <a:alpha val="43137"/>
                    </a:srgbClr>
                  </a:outerShdw>
                </a:effectLst>
              </a:rPr>
              <a:t>évaluation de la composante mixte</a:t>
            </a:r>
            <a:r>
              <a:rPr lang="fr-FR" b="1" dirty="0" smtClean="0">
                <a:solidFill>
                  <a:srgbClr val="FF0000"/>
                </a:solidFill>
                <a:effectLst>
                  <a:outerShdw blurRad="38100" dist="38100" dir="2700000" algn="tl">
                    <a:srgbClr val="000000">
                      <a:alpha val="43137"/>
                    </a:srgbClr>
                  </a:outerShdw>
                </a:effectLst>
              </a:rPr>
              <a:t> = image négative de soi, irritabilité !</a:t>
            </a:r>
          </a:p>
          <a:p>
            <a:pPr marL="548640" indent="-411480" eaLnBrk="1" fontAlgn="auto" hangingPunct="1">
              <a:spcAft>
                <a:spcPts val="0"/>
              </a:spcAft>
              <a:buClr>
                <a:schemeClr val="tx1">
                  <a:shade val="95000"/>
                </a:schemeClr>
              </a:buClr>
              <a:buFont typeface="Wingdings 2" pitchFamily="18" charset="2"/>
              <a:buNone/>
              <a:defRPr/>
            </a:pPr>
            <a:r>
              <a:rPr lang="fr-FR" dirty="0" smtClean="0"/>
              <a:t>N.B. Diagnostic différentiel : état schizo-affectif = à la fois irritabilité liée à l’image négative ET mécanismes projectifs psychotiques</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500034" y="285728"/>
          <a:ext cx="822960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3" name="ZoneTexte 8"/>
          <p:cNvSpPr txBox="1">
            <a:spLocks noChangeArrowheads="1"/>
          </p:cNvSpPr>
          <p:nvPr/>
        </p:nvSpPr>
        <p:spPr bwMode="auto">
          <a:xfrm>
            <a:off x="285750" y="142875"/>
            <a:ext cx="7604125" cy="800100"/>
          </a:xfrm>
          <a:prstGeom prst="rect">
            <a:avLst/>
          </a:prstGeom>
          <a:noFill/>
          <a:ln w="9525">
            <a:noFill/>
            <a:miter lim="800000"/>
            <a:headEnd/>
            <a:tailEnd/>
          </a:ln>
        </p:spPr>
        <p:txBody>
          <a:bodyPr wrap="none">
            <a:spAutoFit/>
          </a:bodyPr>
          <a:lstStyle/>
          <a:p>
            <a:r>
              <a:rPr lang="fr-FR" sz="2800" b="1" i="1" u="sng">
                <a:solidFill>
                  <a:srgbClr val="FFC000"/>
                </a:solidFill>
                <a:latin typeface="Book Antiqua" pitchFamily="18" charset="0"/>
              </a:rPr>
              <a:t>Lieux d’action d’un </a:t>
            </a:r>
            <a:r>
              <a:rPr lang="fr-FR" sz="2800" b="1" i="1" u="sng">
                <a:solidFill>
                  <a:srgbClr val="FF0000"/>
                </a:solidFill>
                <a:latin typeface="Book Antiqua" pitchFamily="18" charset="0"/>
              </a:rPr>
              <a:t>antipsychotique atypique</a:t>
            </a:r>
            <a:endParaRPr lang="fr-FR" sz="2800" b="1" i="1">
              <a:solidFill>
                <a:srgbClr val="FF0000"/>
              </a:solidFill>
              <a:latin typeface="Book Antiqua" pitchFamily="18" charset="0"/>
            </a:endParaRPr>
          </a:p>
          <a:p>
            <a:endParaRPr lang="fr-FR">
              <a:latin typeface="Book Antiqua"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428625"/>
            <a:ext cx="8715375" cy="2643188"/>
          </a:xfrm>
        </p:spPr>
        <p:txBody>
          <a:bodyPr>
            <a:noAutofit/>
          </a:bodyPr>
          <a:lstStyle/>
          <a:p>
            <a:pPr marL="548640" indent="-411480" eaLnBrk="1" fontAlgn="auto" hangingPunct="1">
              <a:spcAft>
                <a:spcPts val="0"/>
              </a:spcAft>
              <a:buClr>
                <a:schemeClr val="tx1">
                  <a:shade val="95000"/>
                </a:schemeClr>
              </a:buClr>
              <a:buFont typeface="Wingdings 2"/>
              <a:buNone/>
              <a:defRPr/>
            </a:pPr>
            <a:r>
              <a:rPr lang="fr-FR" sz="2800" b="1" i="1" u="sng" dirty="0" smtClean="0">
                <a:effectLst>
                  <a:outerShdw blurRad="38100" dist="38100" dir="2700000" algn="tl">
                    <a:srgbClr val="000000">
                      <a:alpha val="43137"/>
                    </a:srgbClr>
                  </a:outerShdw>
                </a:effectLst>
              </a:rPr>
              <a:t>Tempérament maniaque bipolaire simple (ou mixte) :</a:t>
            </a:r>
            <a:endParaRPr lang="fr-FR" sz="2800"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endParaRPr lang="fr-FR" sz="1200" dirty="0" smtClean="0"/>
          </a:p>
          <a:p>
            <a:pPr marL="548640" indent="-411480" eaLnBrk="1" fontAlgn="auto" hangingPunct="1">
              <a:spcAft>
                <a:spcPts val="0"/>
              </a:spcAft>
              <a:buClr>
                <a:prstClr val="white">
                  <a:shade val="95000"/>
                </a:prstClr>
              </a:buClr>
              <a:buFont typeface="Wingdings 2"/>
              <a:buChar char=""/>
              <a:defRPr/>
            </a:pPr>
            <a:r>
              <a:rPr lang="fr-FR" sz="2800" u="sng" dirty="0" smtClean="0">
                <a:solidFill>
                  <a:srgbClr val="9CB084">
                    <a:lumMod val="60000"/>
                    <a:lumOff val="40000"/>
                  </a:srgbClr>
                </a:solidFill>
              </a:rPr>
              <a:t>Instauration d’un traitement dans la petite enfance</a:t>
            </a:r>
          </a:p>
          <a:p>
            <a:pPr marL="548640" indent="-411480" eaLnBrk="1" fontAlgn="auto" hangingPunct="1">
              <a:spcAft>
                <a:spcPts val="0"/>
              </a:spcAft>
              <a:buClr>
                <a:schemeClr val="tx1">
                  <a:shade val="95000"/>
                </a:schemeClr>
              </a:buClr>
              <a:buFont typeface="Wingdings 2"/>
              <a:buNone/>
              <a:defRPr/>
            </a:pPr>
            <a:r>
              <a:rPr lang="fr-FR"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800" dirty="0" smtClean="0"/>
              <a:t>D’abord Risperdal ou Abilify</a:t>
            </a:r>
            <a:endParaRPr lang="en-US" sz="2800"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v"/>
              <a:defRPr/>
            </a:pPr>
            <a:r>
              <a:rPr lang="fr-FR" sz="2800" dirty="0" smtClean="0"/>
              <a:t>Si réponse insuffisante: passer au </a:t>
            </a:r>
            <a:r>
              <a:rPr lang="fr-FR" sz="2800" dirty="0" err="1" smtClean="0"/>
              <a:t>Séroquel</a:t>
            </a:r>
            <a:endParaRPr lang="fr-FR" sz="2800" dirty="0" smtClean="0"/>
          </a:p>
          <a:p>
            <a:pPr marL="548640" indent="-411480" eaLnBrk="1" fontAlgn="auto" hangingPunct="1">
              <a:spcAft>
                <a:spcPts val="0"/>
              </a:spcAft>
              <a:buClr>
                <a:schemeClr val="tx1">
                  <a:shade val="95000"/>
                </a:schemeClr>
              </a:buClr>
              <a:buFont typeface="Wingdings 2" pitchFamily="18" charset="2"/>
              <a:buNone/>
              <a:defRPr/>
            </a:pPr>
            <a:endParaRPr lang="fr-FR" sz="2400" dirty="0"/>
          </a:p>
        </p:txBody>
      </p:sp>
      <p:sp>
        <p:nvSpPr>
          <p:cNvPr id="6" name="Espace réservé du contenu 5"/>
          <p:cNvSpPr>
            <a:spLocks noGrp="1"/>
          </p:cNvSpPr>
          <p:nvPr>
            <p:ph sz="half" idx="2"/>
          </p:nvPr>
        </p:nvSpPr>
        <p:spPr>
          <a:xfrm>
            <a:off x="0" y="3429000"/>
            <a:ext cx="9144000" cy="2597150"/>
          </a:xfrm>
        </p:spPr>
        <p:txBody>
          <a:bodyPr>
            <a:normAutofit fontScale="92500" lnSpcReduction="20000"/>
          </a:bodyPr>
          <a:lstStyle/>
          <a:p>
            <a:pPr marL="548640" indent="-411480" eaLnBrk="1" fontAlgn="auto" hangingPunct="1">
              <a:spcAft>
                <a:spcPts val="0"/>
              </a:spcAft>
              <a:buClr>
                <a:prstClr val="white">
                  <a:shade val="95000"/>
                </a:prstClr>
              </a:buClr>
              <a:buFont typeface="Wingdings 2"/>
              <a:buChar char=""/>
              <a:defRPr/>
            </a:pPr>
            <a:r>
              <a:rPr lang="fr-FR" sz="2800" u="sng" dirty="0" smtClean="0">
                <a:solidFill>
                  <a:srgbClr val="9CB084">
                    <a:lumMod val="60000"/>
                    <a:lumOff val="40000"/>
                  </a:srgbClr>
                </a:solidFill>
              </a:rPr>
              <a:t>Évaluation de la posologie</a:t>
            </a:r>
            <a:r>
              <a:rPr lang="fr-FR" sz="2800" dirty="0" smtClean="0">
                <a:solidFill>
                  <a:srgbClr val="9CB084">
                    <a:lumMod val="60000"/>
                    <a:lumOff val="40000"/>
                  </a:srgbClr>
                </a:solidFill>
              </a:rPr>
              <a:t> (pour réduire l’état hyper-énergétique)</a:t>
            </a:r>
            <a:endParaRPr lang="fr-FR" sz="2800" u="sng" dirty="0" smtClean="0">
              <a:solidFill>
                <a:srgbClr val="9CB084">
                  <a:lumMod val="60000"/>
                  <a:lumOff val="40000"/>
                </a:srgbClr>
              </a:solidFill>
            </a:endParaRPr>
          </a:p>
          <a:p>
            <a:pPr marL="548640" indent="-411480" eaLnBrk="1" fontAlgn="auto" hangingPunct="1">
              <a:spcAft>
                <a:spcPts val="0"/>
              </a:spcAft>
              <a:buClr>
                <a:prstClr val="white">
                  <a:shade val="95000"/>
                </a:prstClr>
              </a:buClr>
              <a:buFont typeface="Wingdings 2" pitchFamily="18" charset="2"/>
              <a:buNone/>
              <a:defRPr/>
            </a:pPr>
            <a:r>
              <a:rPr lang="fr-FR" sz="800" dirty="0" smtClean="0">
                <a:solidFill>
                  <a:srgbClr val="9CB084">
                    <a:lumMod val="60000"/>
                    <a:lumOff val="40000"/>
                  </a:srgbClr>
                </a:solidFill>
              </a:rPr>
              <a:t> </a:t>
            </a:r>
          </a:p>
          <a:p>
            <a:pPr marL="548640" indent="-411480" eaLnBrk="1" fontAlgn="auto" hangingPunct="1">
              <a:spcAft>
                <a:spcPts val="0"/>
              </a:spcAft>
              <a:buClr>
                <a:schemeClr val="tx1">
                  <a:shade val="95000"/>
                </a:schemeClr>
              </a:buClr>
              <a:buFont typeface="Wingdings 2" pitchFamily="18" charset="2"/>
              <a:buNone/>
              <a:defRPr/>
            </a:pPr>
            <a:r>
              <a:rPr lang="fr-FR" sz="2800" dirty="0" smtClean="0"/>
              <a:t>Particulièrement  en fonction du </a:t>
            </a:r>
            <a:r>
              <a:rPr lang="fr-FR" sz="2800" dirty="0" smtClean="0">
                <a:solidFill>
                  <a:srgbClr val="FF0000"/>
                </a:solidFill>
              </a:rPr>
              <a:t>baromètre d’</a:t>
            </a:r>
            <a:r>
              <a:rPr lang="fr-FR" sz="2800" u="sng" dirty="0" smtClean="0">
                <a:solidFill>
                  <a:srgbClr val="FF0000"/>
                </a:solidFill>
              </a:rPr>
              <a:t>évaluation de l’énergie</a:t>
            </a:r>
            <a:r>
              <a:rPr lang="fr-FR" sz="2800" dirty="0" smtClean="0">
                <a:solidFill>
                  <a:srgbClr val="FF0000"/>
                </a:solidFill>
              </a:rPr>
              <a:t> </a:t>
            </a:r>
          </a:p>
          <a:p>
            <a:pPr marL="548640" indent="-411480" eaLnBrk="1" fontAlgn="auto" hangingPunct="1">
              <a:spcAft>
                <a:spcPts val="0"/>
              </a:spcAft>
              <a:buClr>
                <a:schemeClr val="tx1">
                  <a:shade val="95000"/>
                </a:schemeClr>
              </a:buClr>
              <a:buFont typeface="Wingdings 2" pitchFamily="18" charset="2"/>
              <a:buNone/>
              <a:defRPr/>
            </a:pPr>
            <a:r>
              <a:rPr lang="fr-FR" sz="2800" dirty="0" smtClean="0">
                <a:solidFill>
                  <a:srgbClr val="FF0000"/>
                </a:solidFill>
              </a:rPr>
              <a:t>	= la clinique du sommeil !</a:t>
            </a:r>
          </a:p>
          <a:p>
            <a:pPr marL="548640" indent="-411480" eaLnBrk="1" fontAlgn="auto" hangingPunct="1">
              <a:spcAft>
                <a:spcPts val="0"/>
              </a:spcAft>
              <a:buClr>
                <a:schemeClr val="tx1">
                  <a:shade val="95000"/>
                </a:schemeClr>
              </a:buClr>
              <a:buFont typeface="Wingdings 2" pitchFamily="18" charset="2"/>
              <a:buNone/>
              <a:defRPr/>
            </a:pPr>
            <a:r>
              <a:rPr lang="fr-FR" sz="2200" dirty="0" smtClean="0"/>
              <a:t>	</a:t>
            </a:r>
            <a:r>
              <a:rPr lang="fr-BE" sz="2400" dirty="0" smtClean="0">
                <a:latin typeface="Calibri"/>
                <a:ea typeface="Calibri"/>
                <a:cs typeface="Times New Roman"/>
              </a:rPr>
              <a:t> </a:t>
            </a:r>
            <a:r>
              <a:rPr lang="fr-BE" sz="2400" b="1" dirty="0" smtClean="0">
                <a:latin typeface="Calibri"/>
                <a:ea typeface="Calibri"/>
                <a:cs typeface="Times New Roman"/>
              </a:rPr>
              <a:t>↗ </a:t>
            </a:r>
            <a:r>
              <a:rPr lang="fr-BE" sz="2400" dirty="0" smtClean="0">
                <a:latin typeface="Calibri"/>
                <a:ea typeface="Calibri"/>
                <a:cs typeface="Times New Roman"/>
              </a:rPr>
              <a:t> Posologie  : </a:t>
            </a:r>
            <a:endParaRPr lang="fr-FR" sz="2200" dirty="0" smtClean="0"/>
          </a:p>
          <a:p>
            <a:pPr marL="548640" indent="-411480" eaLnBrk="1" fontAlgn="auto" hangingPunct="1">
              <a:spcAft>
                <a:spcPts val="0"/>
              </a:spcAft>
              <a:buClr>
                <a:schemeClr val="tx1">
                  <a:shade val="95000"/>
                </a:schemeClr>
              </a:buClr>
              <a:buFont typeface="Wingdings 2" pitchFamily="18" charset="2"/>
              <a:buNone/>
              <a:defRPr/>
            </a:pPr>
            <a:r>
              <a:rPr lang="fr-FR" sz="2200" dirty="0" smtClean="0">
                <a:sym typeface="Wingdings" pitchFamily="2" charset="2"/>
              </a:rPr>
              <a:t>		 r</a:t>
            </a:r>
            <a:r>
              <a:rPr lang="fr-FR" sz="2200" dirty="0" smtClean="0"/>
              <a:t>éduction du temps d’endormissement, allongement du sommeil</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0"/>
            <a:ext cx="8715375" cy="4643438"/>
          </a:xfrm>
        </p:spPr>
        <p:txBody>
          <a:bodyPr>
            <a:noAutofit/>
          </a:bodyPr>
          <a:lstStyle/>
          <a:p>
            <a:pPr marL="548640" indent="-411480" eaLnBrk="1" fontAlgn="auto" hangingPunct="1">
              <a:spcAft>
                <a:spcPts val="0"/>
              </a:spcAft>
              <a:buClr>
                <a:schemeClr val="tx1">
                  <a:shade val="95000"/>
                </a:schemeClr>
              </a:buClr>
              <a:buFont typeface="Wingdings 2"/>
              <a:buNone/>
              <a:defRPr/>
            </a:pPr>
            <a:endParaRPr lang="fr-FR" sz="1200" dirty="0" smtClean="0"/>
          </a:p>
          <a:p>
            <a:pPr marL="548640" indent="-411480" eaLnBrk="1" fontAlgn="auto" hangingPunct="1">
              <a:spcAft>
                <a:spcPts val="0"/>
              </a:spcAft>
              <a:buClr>
                <a:prstClr val="white">
                  <a:shade val="95000"/>
                </a:prstClr>
              </a:buClr>
              <a:buFont typeface="Wingdings 2"/>
              <a:buChar char=""/>
              <a:defRPr/>
            </a:pPr>
            <a:r>
              <a:rPr lang="fr-FR" sz="2800" u="sng" dirty="0" smtClean="0">
                <a:solidFill>
                  <a:srgbClr val="9CB084">
                    <a:lumMod val="60000"/>
                    <a:lumOff val="40000"/>
                  </a:srgbClr>
                </a:solidFill>
              </a:rPr>
              <a:t>Actions différenciées entre les différents antipsychotiques atypiques</a:t>
            </a:r>
          </a:p>
          <a:p>
            <a:pPr marL="548640" indent="-411480" eaLnBrk="1" fontAlgn="auto" hangingPunct="1">
              <a:spcAft>
                <a:spcPts val="0"/>
              </a:spcAft>
              <a:buClr>
                <a:schemeClr val="tx1">
                  <a:shade val="95000"/>
                </a:schemeClr>
              </a:buClr>
              <a:buFont typeface="Wingdings 2"/>
              <a:buNone/>
              <a:defRPr/>
            </a:pPr>
            <a:r>
              <a:rPr lang="fr-FR"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dirty="0" smtClean="0"/>
              <a:t>La rispéridone a des effets positifs sur la mémoire de travail, les fonctions exécutives, l’apprentissage verbal, la mémoire verbale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effectLst>
                  <a:outerShdw blurRad="38100" dist="38100" dir="2700000" algn="tl">
                    <a:srgbClr val="000000">
                      <a:alpha val="43137"/>
                    </a:srgbClr>
                  </a:outerShdw>
                </a:effectLst>
              </a:rPr>
              <a:t>	mais elle n’a pas d’action sur la fluidité verbale</a:t>
            </a:r>
          </a:p>
          <a:p>
            <a:pPr marL="548640" indent="-411480" eaLnBrk="1" fontAlgn="auto" hangingPunct="1">
              <a:spcAft>
                <a:spcPts val="0"/>
              </a:spcAft>
              <a:buClr>
                <a:schemeClr val="tx1">
                  <a:shade val="95000"/>
                </a:schemeClr>
              </a:buClr>
              <a:buFont typeface="Wingdings" pitchFamily="2" charset="2"/>
              <a:buChar char="v"/>
              <a:defRPr/>
            </a:pPr>
            <a:r>
              <a:rPr lang="fr-BE" sz="2000" dirty="0" smtClean="0">
                <a:effectLst>
                  <a:outerShdw blurRad="38100" dist="38100" dir="2700000" algn="tl">
                    <a:srgbClr val="000000">
                      <a:alpha val="43137"/>
                    </a:srgbClr>
                  </a:outerShdw>
                </a:effectLst>
              </a:rPr>
              <a:t>L’olanzapine améliore l’apprentissage verbal, la mémoire verbale, la fluidité verbale et les fonctions exécutives ; mais n’a pas d’action sur la mémoire de travail, l’apprentissage visuel et la mémoire visuelle</a:t>
            </a:r>
          </a:p>
          <a:p>
            <a:pPr marL="548640" indent="-411480" eaLnBrk="1" fontAlgn="auto" hangingPunct="1">
              <a:spcAft>
                <a:spcPts val="0"/>
              </a:spcAft>
              <a:buClr>
                <a:schemeClr val="tx1">
                  <a:shade val="95000"/>
                </a:schemeClr>
              </a:buClr>
              <a:buFont typeface="Wingdings 2" pitchFamily="18" charset="2"/>
              <a:buNone/>
              <a:defRPr/>
            </a:pPr>
            <a:r>
              <a:rPr lang="en-US" sz="2000" dirty="0" err="1" smtClean="0">
                <a:effectLst>
                  <a:outerShdw blurRad="38100" dist="38100" dir="2700000" algn="tl">
                    <a:srgbClr val="000000">
                      <a:alpha val="43137"/>
                    </a:srgbClr>
                  </a:outerShdw>
                </a:effectLst>
              </a:rPr>
              <a:t>Cl</a:t>
            </a:r>
            <a:r>
              <a:rPr lang="en-US" sz="2000" dirty="0" smtClean="0">
                <a:effectLst>
                  <a:outerShdw blurRad="38100" dist="38100" dir="2700000" algn="tl">
                    <a:srgbClr val="000000">
                      <a:alpha val="43137"/>
                    </a:srgbClr>
                  </a:outerShdw>
                </a:effectLst>
              </a:rPr>
              <a:t> : Il </a:t>
            </a:r>
            <a:r>
              <a:rPr lang="en-US" sz="2000" dirty="0" err="1" smtClean="0">
                <a:effectLst>
                  <a:outerShdw blurRad="38100" dist="38100" dir="2700000" algn="tl">
                    <a:srgbClr val="000000">
                      <a:alpha val="43137"/>
                    </a:srgbClr>
                  </a:outerShdw>
                </a:effectLst>
              </a:rPr>
              <a:t>peut</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donc</a:t>
            </a:r>
            <a:r>
              <a:rPr lang="en-US" sz="2000" dirty="0" smtClean="0">
                <a:effectLst>
                  <a:outerShdw blurRad="38100" dist="38100" dir="2700000" algn="tl">
                    <a:srgbClr val="000000">
                      <a:alpha val="43137"/>
                    </a:srgbClr>
                  </a:outerShdw>
                </a:effectLst>
              </a:rPr>
              <a:t> y </a:t>
            </a:r>
            <a:r>
              <a:rPr lang="en-US" sz="2000" dirty="0" err="1" smtClean="0">
                <a:effectLst>
                  <a:outerShdw blurRad="38100" dist="38100" dir="2700000" algn="tl">
                    <a:srgbClr val="000000">
                      <a:alpha val="43137"/>
                    </a:srgbClr>
                  </a:outerShdw>
                </a:effectLst>
              </a:rPr>
              <a:t>avoir</a:t>
            </a:r>
            <a:r>
              <a:rPr lang="en-US" sz="2000" dirty="0" smtClean="0">
                <a:effectLst>
                  <a:outerShdw blurRad="38100" dist="38100" dir="2700000" algn="tl">
                    <a:srgbClr val="000000">
                      <a:alpha val="43137"/>
                    </a:srgbClr>
                  </a:outerShdw>
                </a:effectLst>
              </a:rPr>
              <a:t> entre les </a:t>
            </a:r>
            <a:r>
              <a:rPr lang="en-US" sz="2000" dirty="0" err="1" smtClean="0">
                <a:effectLst>
                  <a:outerShdw blurRad="38100" dist="38100" dir="2700000" algn="tl">
                    <a:srgbClr val="000000">
                      <a:alpha val="43137"/>
                    </a:srgbClr>
                  </a:outerShdw>
                </a:effectLst>
              </a:rPr>
              <a:t>différents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antipsychotiques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atypiques</a:t>
            </a:r>
            <a:r>
              <a:rPr lang="en-US" sz="2000" dirty="0" smtClean="0">
                <a:effectLst>
                  <a:outerShdw blurRad="38100" dist="38100" dir="2700000" algn="tl">
                    <a:srgbClr val="000000">
                      <a:alpha val="43137"/>
                    </a:srgbClr>
                  </a:outerShdw>
                </a:effectLst>
              </a:rPr>
              <a:t> des </a:t>
            </a:r>
            <a:r>
              <a:rPr lang="en-US" sz="2000" dirty="0" err="1" smtClean="0">
                <a:effectLst>
                  <a:outerShdw blurRad="38100" dist="38100" dir="2700000" algn="tl">
                    <a:srgbClr val="000000">
                      <a:alpha val="43137"/>
                    </a:srgbClr>
                  </a:outerShdw>
                </a:effectLst>
              </a:rPr>
              <a:t>effets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qualitativement</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différents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sur</a:t>
            </a:r>
            <a:r>
              <a:rPr lang="en-US" sz="2000" dirty="0" smtClean="0">
                <a:effectLst>
                  <a:outerShdw blurRad="38100" dist="38100" dir="2700000" algn="tl">
                    <a:srgbClr val="000000">
                      <a:alpha val="43137"/>
                    </a:srgbClr>
                  </a:outerShdw>
                </a:effectLst>
              </a:rPr>
              <a:t> les </a:t>
            </a:r>
            <a:r>
              <a:rPr lang="en-US" sz="2000" dirty="0" err="1" smtClean="0">
                <a:effectLst>
                  <a:outerShdw blurRad="38100" dist="38100" dir="2700000" algn="tl">
                    <a:srgbClr val="000000">
                      <a:alpha val="43137"/>
                    </a:srgbClr>
                  </a:outerShdw>
                </a:effectLst>
              </a:rPr>
              <a:t>fonctions</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exécutives</a:t>
            </a:r>
            <a:r>
              <a:rPr lang="en-US" sz="2000" dirty="0" smtClean="0">
                <a:effectLst>
                  <a:outerShdw blurRad="38100" dist="38100" dir="2700000" algn="tl">
                    <a:srgbClr val="000000">
                      <a:alpha val="43137"/>
                    </a:srgbClr>
                  </a:outerShdw>
                </a:effectLst>
              </a:rPr>
              <a:t> ! </a:t>
            </a:r>
            <a:endParaRPr lang="fr-FR" sz="2800" dirty="0" smtClean="0"/>
          </a:p>
          <a:p>
            <a:pPr marL="548640" indent="-411480" eaLnBrk="1" fontAlgn="auto" hangingPunct="1">
              <a:spcAft>
                <a:spcPts val="0"/>
              </a:spcAft>
              <a:buClr>
                <a:schemeClr val="tx1">
                  <a:shade val="95000"/>
                </a:schemeClr>
              </a:buClr>
              <a:buFont typeface="Wingdings 2" pitchFamily="18" charset="2"/>
              <a:buNone/>
              <a:defRPr/>
            </a:pPr>
            <a:endParaRPr lang="fr-FR" sz="2400" dirty="0"/>
          </a:p>
        </p:txBody>
      </p:sp>
      <p:sp>
        <p:nvSpPr>
          <p:cNvPr id="6" name="Espace réservé du contenu 5"/>
          <p:cNvSpPr>
            <a:spLocks noGrp="1"/>
          </p:cNvSpPr>
          <p:nvPr>
            <p:ph sz="half" idx="2"/>
          </p:nvPr>
        </p:nvSpPr>
        <p:spPr>
          <a:xfrm>
            <a:off x="0" y="4286250"/>
            <a:ext cx="9144000" cy="2571750"/>
          </a:xfrm>
        </p:spPr>
        <p:txBody>
          <a:bodyPr>
            <a:normAutofit/>
          </a:bodyPr>
          <a:lstStyle/>
          <a:p>
            <a:pPr marL="548640" indent="-411480" eaLnBrk="1" fontAlgn="auto" hangingPunct="1">
              <a:spcAft>
                <a:spcPts val="0"/>
              </a:spcAft>
              <a:buClr>
                <a:prstClr val="white">
                  <a:shade val="95000"/>
                </a:prstClr>
              </a:buClr>
              <a:buFont typeface="Wingdings 2"/>
              <a:buChar char=""/>
              <a:defRPr/>
            </a:pPr>
            <a:r>
              <a:rPr lang="fr-FR" sz="2800" u="sng" dirty="0" smtClean="0">
                <a:solidFill>
                  <a:srgbClr val="9CB084">
                    <a:lumMod val="60000"/>
                    <a:lumOff val="40000"/>
                  </a:srgbClr>
                </a:solidFill>
              </a:rPr>
              <a:t>Un exemple concret</a:t>
            </a:r>
            <a:endParaRPr lang="fr-FR" sz="800" dirty="0" smtClean="0">
              <a:solidFill>
                <a:srgbClr val="9CB084">
                  <a:lumMod val="60000"/>
                  <a:lumOff val="40000"/>
                </a:srgbClr>
              </a:solidFill>
            </a:endParaRPr>
          </a:p>
          <a:p>
            <a:pPr marL="548640" indent="-411480" eaLnBrk="1" fontAlgn="auto" hangingPunct="1">
              <a:spcAft>
                <a:spcPts val="0"/>
              </a:spcAft>
              <a:buClr>
                <a:schemeClr val="tx1">
                  <a:shade val="95000"/>
                </a:schemeClr>
              </a:buClr>
              <a:buFont typeface="Wingdings" pitchFamily="2" charset="2"/>
              <a:buChar char="v"/>
              <a:defRPr/>
            </a:pPr>
            <a:r>
              <a:rPr lang="fr-FR" sz="2000" dirty="0" smtClean="0"/>
              <a:t>Réactions possibles pour un même enfant,</a:t>
            </a:r>
          </a:p>
          <a:p>
            <a:pPr marL="869315" lvl="1" indent="-411480" eaLnBrk="1" fontAlgn="auto" hangingPunct="1">
              <a:spcAft>
                <a:spcPts val="0"/>
              </a:spcAft>
              <a:buClr>
                <a:schemeClr val="tx1">
                  <a:shade val="95000"/>
                </a:schemeClr>
              </a:buClr>
              <a:buFontTx/>
              <a:buChar char="-"/>
              <a:defRPr/>
            </a:pPr>
            <a:r>
              <a:rPr lang="fr-FR" sz="2000" dirty="0" smtClean="0"/>
              <a:t>avec le Risperdal : il présentera une fluence verbale importante</a:t>
            </a:r>
          </a:p>
          <a:p>
            <a:pPr marL="869315" lvl="1" indent="-411480" eaLnBrk="1" fontAlgn="auto" hangingPunct="1">
              <a:spcAft>
                <a:spcPts val="0"/>
              </a:spcAft>
              <a:buClr>
                <a:schemeClr val="tx1">
                  <a:shade val="95000"/>
                </a:schemeClr>
              </a:buClr>
              <a:buFontTx/>
              <a:buChar char="-"/>
              <a:defRPr/>
            </a:pPr>
            <a:r>
              <a:rPr lang="fr-FR" sz="2000" dirty="0" smtClean="0"/>
              <a:t>avec l’Abilify : il développera une fluence graphique importante (production de multiples feuilles de dessin)</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500034" y="285728"/>
          <a:ext cx="822960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5" name="ZoneTexte 8"/>
          <p:cNvSpPr txBox="1">
            <a:spLocks noChangeArrowheads="1"/>
          </p:cNvSpPr>
          <p:nvPr/>
        </p:nvSpPr>
        <p:spPr bwMode="auto">
          <a:xfrm>
            <a:off x="285750" y="142875"/>
            <a:ext cx="5749925" cy="800100"/>
          </a:xfrm>
          <a:prstGeom prst="rect">
            <a:avLst/>
          </a:prstGeom>
          <a:noFill/>
          <a:ln w="9525">
            <a:noFill/>
            <a:miter lim="800000"/>
            <a:headEnd/>
            <a:tailEnd/>
          </a:ln>
        </p:spPr>
        <p:txBody>
          <a:bodyPr wrap="none">
            <a:spAutoFit/>
          </a:bodyPr>
          <a:lstStyle/>
          <a:p>
            <a:r>
              <a:rPr lang="fr-FR" sz="2800" b="1" i="1" u="sng">
                <a:solidFill>
                  <a:srgbClr val="FFC000"/>
                </a:solidFill>
                <a:latin typeface="Book Antiqua" pitchFamily="18" charset="0"/>
              </a:rPr>
              <a:t>Lieux d’action du </a:t>
            </a:r>
            <a:r>
              <a:rPr lang="fr-FR" sz="2800" b="1" i="1" u="sng">
                <a:solidFill>
                  <a:srgbClr val="FF0000"/>
                </a:solidFill>
                <a:latin typeface="Book Antiqua" pitchFamily="18" charset="0"/>
              </a:rPr>
              <a:t>méthylphénidate</a:t>
            </a:r>
            <a:endParaRPr lang="fr-FR" sz="2800" b="1" i="1">
              <a:solidFill>
                <a:srgbClr val="FF0000"/>
              </a:solidFill>
              <a:latin typeface="Book Antiqua" pitchFamily="18" charset="0"/>
            </a:endParaRPr>
          </a:p>
          <a:p>
            <a:endParaRPr lang="fr-FR">
              <a:latin typeface="Book Antiqua"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5750" y="214313"/>
            <a:ext cx="8858250" cy="6643687"/>
          </a:xfrm>
        </p:spPr>
        <p:txBody>
          <a:bodyPr>
            <a:normAutofit fontScale="25000" lnSpcReduction="20000"/>
          </a:bodyPr>
          <a:lstStyle/>
          <a:p>
            <a:pPr marL="548640" indent="-411480" eaLnBrk="1" fontAlgn="auto" hangingPunct="1">
              <a:spcAft>
                <a:spcPts val="0"/>
              </a:spcAft>
              <a:buClr>
                <a:schemeClr val="tx1">
                  <a:shade val="95000"/>
                </a:schemeClr>
              </a:buClr>
              <a:buFont typeface="Wingdings 2"/>
              <a:buChar char=""/>
              <a:defRPr/>
            </a:pPr>
            <a:r>
              <a:rPr lang="fr-BE" sz="11200" b="1" u="sng" dirty="0" smtClean="0">
                <a:effectLst>
                  <a:outerShdw blurRad="38100" dist="38100" dir="2700000" algn="tl">
                    <a:srgbClr val="000000">
                      <a:alpha val="43137"/>
                    </a:srgbClr>
                  </a:outerShdw>
                </a:effectLst>
              </a:rPr>
              <a:t>Le méthylphénidate</a:t>
            </a:r>
          </a:p>
          <a:p>
            <a:pPr marL="548640" indent="-411480" eaLnBrk="1" fontAlgn="auto" hangingPunct="1">
              <a:spcAft>
                <a:spcPts val="0"/>
              </a:spcAft>
              <a:buClr>
                <a:schemeClr val="tx1">
                  <a:shade val="95000"/>
                </a:schemeClr>
              </a:buClr>
              <a:buFont typeface="Wingdings 2"/>
              <a:buNone/>
              <a:defRPr/>
            </a:pPr>
            <a:r>
              <a:rPr lang="fr-BE" sz="32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8000" u="sng" dirty="0" smtClean="0"/>
              <a:t>Indications</a:t>
            </a:r>
            <a:r>
              <a:rPr lang="fr-BE" sz="8000" dirty="0" smtClean="0"/>
              <a:t> :</a:t>
            </a:r>
          </a:p>
          <a:p>
            <a:pPr marL="548640" indent="-411480" eaLnBrk="1" fontAlgn="auto" hangingPunct="1">
              <a:spcAft>
                <a:spcPts val="0"/>
              </a:spcAft>
              <a:buClr>
                <a:schemeClr val="tx1">
                  <a:shade val="95000"/>
                </a:schemeClr>
              </a:buClr>
              <a:buFont typeface="Wingdings 2"/>
              <a:buNone/>
              <a:defRPr/>
            </a:pPr>
            <a:r>
              <a:rPr lang="fr-BE" sz="8000" dirty="0" smtClean="0"/>
              <a:t>		- les troubles de l'attention (sous diagnostiqués)</a:t>
            </a:r>
          </a:p>
          <a:p>
            <a:pPr marL="548640" indent="-411480" eaLnBrk="1" fontAlgn="auto" hangingPunct="1">
              <a:spcAft>
                <a:spcPts val="0"/>
              </a:spcAft>
              <a:buClr>
                <a:schemeClr val="tx1">
                  <a:shade val="95000"/>
                </a:schemeClr>
              </a:buClr>
              <a:buFont typeface="Wingdings 2"/>
              <a:buNone/>
              <a:defRPr/>
            </a:pPr>
            <a:r>
              <a:rPr lang="fr-BE" sz="8000" dirty="0" smtClean="0"/>
              <a:t>		- l'hyperactivité</a:t>
            </a:r>
          </a:p>
          <a:p>
            <a:pPr marL="548640" indent="-411480" eaLnBrk="1" fontAlgn="auto" hangingPunct="1">
              <a:spcAft>
                <a:spcPts val="0"/>
              </a:spcAft>
              <a:buClr>
                <a:schemeClr val="tx1">
                  <a:shade val="95000"/>
                </a:schemeClr>
              </a:buClr>
              <a:buFont typeface="Wingdings 2"/>
              <a:buNone/>
              <a:defRPr/>
            </a:pPr>
            <a:r>
              <a:rPr lang="fr-BE" sz="8000" dirty="0" smtClean="0"/>
              <a:t>		- l'impulsivité</a:t>
            </a:r>
          </a:p>
          <a:p>
            <a:pPr marL="548640" indent="-411480" eaLnBrk="1" fontAlgn="auto" hangingPunct="1">
              <a:spcAft>
                <a:spcPts val="0"/>
              </a:spcAft>
              <a:buClr>
                <a:schemeClr val="tx1">
                  <a:shade val="95000"/>
                </a:schemeClr>
              </a:buClr>
              <a:buFont typeface="Wingdings 2"/>
              <a:buNone/>
              <a:defRPr/>
            </a:pPr>
            <a:r>
              <a:rPr lang="fr-BE" sz="8000" dirty="0" smtClean="0"/>
              <a:t>		- des déficits de fonctions exécutives (organisation,…)</a:t>
            </a:r>
          </a:p>
          <a:p>
            <a:pPr marL="548640" indent="-411480" eaLnBrk="1" fontAlgn="auto" hangingPunct="1">
              <a:spcAft>
                <a:spcPts val="0"/>
              </a:spcAft>
              <a:buClr>
                <a:schemeClr val="tx1">
                  <a:shade val="95000"/>
                </a:schemeClr>
              </a:buClr>
              <a:buFont typeface="Wingdings 2"/>
              <a:buNone/>
              <a:defRPr/>
            </a:pPr>
            <a:r>
              <a:rPr lang="fr-BE" sz="32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8000" u="sng" dirty="0" smtClean="0"/>
              <a:t>Une seule contre-indication diagnostique</a:t>
            </a:r>
            <a:r>
              <a:rPr lang="fr-BE" sz="8000" dirty="0" smtClean="0"/>
              <a:t> mais elle est absolue : </a:t>
            </a:r>
          </a:p>
          <a:p>
            <a:pPr marL="548640" indent="-411480" eaLnBrk="1" fontAlgn="auto" hangingPunct="1">
              <a:spcAft>
                <a:spcPts val="0"/>
              </a:spcAft>
              <a:buClr>
                <a:schemeClr val="tx1">
                  <a:shade val="95000"/>
                </a:schemeClr>
              </a:buClr>
              <a:buFont typeface="Wingdings 2" pitchFamily="18" charset="2"/>
              <a:buNone/>
              <a:defRPr/>
            </a:pPr>
            <a:r>
              <a:rPr lang="fr-BE" sz="8000" dirty="0" smtClean="0"/>
              <a:t>		– les angoisses de morcellement (schizophrène paranoïde)</a:t>
            </a:r>
          </a:p>
          <a:p>
            <a:pPr marL="548640" indent="-411480" eaLnBrk="1" fontAlgn="auto" hangingPunct="1">
              <a:spcAft>
                <a:spcPts val="0"/>
              </a:spcAft>
              <a:buClr>
                <a:schemeClr val="tx1">
                  <a:shade val="95000"/>
                </a:schemeClr>
              </a:buClr>
              <a:buFont typeface="Wingdings 2" pitchFamily="18" charset="2"/>
              <a:buNone/>
              <a:defRPr/>
            </a:pPr>
            <a:r>
              <a:rPr lang="fr-BE" sz="3200" dirty="0" smtClean="0"/>
              <a:t> </a:t>
            </a:r>
          </a:p>
          <a:p>
            <a:pPr marL="548640" indent="-411480" eaLnBrk="1" fontAlgn="auto" hangingPunct="1">
              <a:spcAft>
                <a:spcPts val="0"/>
              </a:spcAft>
              <a:buClr>
                <a:schemeClr val="tx1">
                  <a:shade val="95000"/>
                </a:schemeClr>
              </a:buClr>
              <a:buFont typeface="Wingdings 2" pitchFamily="18" charset="2"/>
              <a:buNone/>
              <a:defRPr/>
            </a:pPr>
            <a:r>
              <a:rPr lang="fr-BE" sz="8000" dirty="0" smtClean="0"/>
              <a:t>	Par contre, les autres syndromes psychotiques ne sont pas une contre-indication</a:t>
            </a:r>
          </a:p>
          <a:p>
            <a:pPr marL="548640" indent="-411480" eaLnBrk="1" fontAlgn="auto" hangingPunct="1">
              <a:spcAft>
                <a:spcPts val="0"/>
              </a:spcAft>
              <a:buClr>
                <a:schemeClr val="tx1">
                  <a:shade val="95000"/>
                </a:schemeClr>
              </a:buClr>
              <a:buFont typeface="Wingdings 2" pitchFamily="18" charset="2"/>
              <a:buNone/>
              <a:defRPr/>
            </a:pPr>
            <a:r>
              <a:rPr lang="fr-BE" sz="8000" dirty="0" smtClean="0"/>
              <a:t>	N.B. un tiers des patients adultes psychotiques sont améliorés sous </a:t>
            </a:r>
            <a:r>
              <a:rPr lang="fr-BE" sz="8000" dirty="0" err="1" smtClean="0"/>
              <a:t>Rilatine</a:t>
            </a:r>
            <a:endParaRPr lang="fr-BE" sz="8000" dirty="0" smtClean="0"/>
          </a:p>
          <a:p>
            <a:pPr marL="548640" indent="-411480" eaLnBrk="1" fontAlgn="auto" hangingPunct="1">
              <a:spcAft>
                <a:spcPts val="0"/>
              </a:spcAft>
              <a:buClr>
                <a:schemeClr val="tx1">
                  <a:shade val="95000"/>
                </a:schemeClr>
              </a:buClr>
              <a:buFont typeface="Wingdings 2" pitchFamily="18" charset="2"/>
              <a:buNone/>
              <a:defRPr/>
            </a:pPr>
            <a:endParaRPr lang="fr-BE" sz="3200" dirty="0" smtClean="0"/>
          </a:p>
          <a:p>
            <a:pPr marL="548640" indent="-411480" eaLnBrk="1" fontAlgn="auto" hangingPunct="1">
              <a:spcAft>
                <a:spcPts val="0"/>
              </a:spcAft>
              <a:buClr>
                <a:schemeClr val="tx1">
                  <a:shade val="95000"/>
                </a:schemeClr>
              </a:buClr>
              <a:buFont typeface="Wingdings" pitchFamily="2" charset="2"/>
              <a:buChar char="v"/>
              <a:defRPr/>
            </a:pPr>
            <a:r>
              <a:rPr lang="fr-BE" sz="8000" u="sng" dirty="0" smtClean="0"/>
              <a:t>Présentation</a:t>
            </a:r>
            <a:r>
              <a:rPr lang="fr-BE" sz="8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8000" dirty="0" smtClean="0"/>
              <a:t>		– </a:t>
            </a:r>
            <a:r>
              <a:rPr lang="fr-BE" sz="8000" dirty="0" err="1" smtClean="0"/>
              <a:t>Rilatine</a:t>
            </a:r>
            <a:r>
              <a:rPr lang="fr-BE" sz="8000" dirty="0" smtClean="0"/>
              <a:t> 10 mg : 20 </a:t>
            </a:r>
            <a:r>
              <a:rPr lang="fr-BE" sz="8000" dirty="0" err="1" smtClean="0"/>
              <a:t>cps</a:t>
            </a:r>
            <a:r>
              <a:rPr lang="fr-BE" sz="8000" dirty="0" smtClean="0"/>
              <a:t> sécables </a:t>
            </a:r>
          </a:p>
          <a:p>
            <a:pPr marL="548640" indent="-411480" eaLnBrk="1" fontAlgn="auto" hangingPunct="1">
              <a:spcAft>
                <a:spcPts val="0"/>
              </a:spcAft>
              <a:buClr>
                <a:schemeClr val="tx1">
                  <a:shade val="95000"/>
                </a:schemeClr>
              </a:buClr>
              <a:buFont typeface="Wingdings 2" pitchFamily="18" charset="2"/>
              <a:buNone/>
              <a:defRPr/>
            </a:pPr>
            <a:r>
              <a:rPr lang="fr-BE" sz="8000" dirty="0" smtClean="0"/>
              <a:t>		– </a:t>
            </a:r>
            <a:r>
              <a:rPr lang="fr-BE" sz="8000" dirty="0" err="1" smtClean="0"/>
              <a:t>Rilatine</a:t>
            </a:r>
            <a:r>
              <a:rPr lang="fr-BE" sz="8000" dirty="0" smtClean="0"/>
              <a:t> M.R. 20 mg, M.R. 30 mg, (M.R. 40mg) : 30 capsules</a:t>
            </a:r>
          </a:p>
          <a:p>
            <a:pPr marL="548640" indent="-411480" eaLnBrk="1" fontAlgn="auto" hangingPunct="1">
              <a:spcAft>
                <a:spcPts val="0"/>
              </a:spcAft>
              <a:buClr>
                <a:schemeClr val="tx1">
                  <a:shade val="95000"/>
                </a:schemeClr>
              </a:buClr>
              <a:buFont typeface="Wingdings 2" pitchFamily="18" charset="2"/>
              <a:buNone/>
              <a:defRPr/>
            </a:pPr>
            <a:r>
              <a:rPr lang="fr-BE" sz="8000" dirty="0" smtClean="0"/>
              <a:t>			 M.R. = </a:t>
            </a:r>
            <a:r>
              <a:rPr lang="fr-BE" sz="8000" dirty="0" err="1" smtClean="0"/>
              <a:t>Modified</a:t>
            </a:r>
            <a:r>
              <a:rPr lang="fr-BE" sz="8000" dirty="0" smtClean="0"/>
              <a:t> Release (libération prolongée)</a:t>
            </a:r>
          </a:p>
          <a:p>
            <a:pPr marL="548640" indent="-411480" eaLnBrk="1" fontAlgn="auto" hangingPunct="1">
              <a:spcAft>
                <a:spcPts val="0"/>
              </a:spcAft>
              <a:buClr>
                <a:schemeClr val="tx1">
                  <a:shade val="95000"/>
                </a:schemeClr>
              </a:buClr>
              <a:buFont typeface="Wingdings 2"/>
              <a:buNone/>
              <a:defRPr/>
            </a:pPr>
            <a:r>
              <a:rPr lang="fr-BE" sz="8000" dirty="0" smtClean="0"/>
              <a:t>		– Concerta 18, 27, 36, 54 mg: 30 capsules</a:t>
            </a:r>
          </a:p>
          <a:p>
            <a:pPr marL="548640" indent="-411480" eaLnBrk="1" fontAlgn="auto" hangingPunct="1">
              <a:spcAft>
                <a:spcPts val="0"/>
              </a:spcAft>
              <a:buClr>
                <a:schemeClr val="tx1">
                  <a:shade val="95000"/>
                </a:schemeClr>
              </a:buClr>
              <a:buFont typeface="Wingdings 2"/>
              <a:buNone/>
              <a:defRPr/>
            </a:pPr>
            <a:r>
              <a:rPr lang="fr-BE" sz="3200" dirty="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5750" y="214313"/>
            <a:ext cx="8858250" cy="6215062"/>
          </a:xfrm>
        </p:spPr>
        <p:txBody>
          <a:bodyPr>
            <a:normAutofit fontScale="85000" lnSpcReduction="10000"/>
          </a:bodyPr>
          <a:lstStyle/>
          <a:p>
            <a:pPr marL="548640" indent="-411480" eaLnBrk="1" fontAlgn="auto" hangingPunct="1">
              <a:spcAft>
                <a:spcPts val="0"/>
              </a:spcAft>
              <a:buClr>
                <a:schemeClr val="tx1">
                  <a:shade val="95000"/>
                </a:schemeClr>
              </a:buClr>
              <a:buFont typeface="Wingdings 2"/>
              <a:buChar char=""/>
              <a:defRPr/>
            </a:pPr>
            <a:r>
              <a:rPr lang="fr-BE" sz="3600" b="1" u="sng" dirty="0" smtClean="0">
                <a:effectLst>
                  <a:outerShdw blurRad="38100" dist="38100" dir="2700000" algn="tl">
                    <a:srgbClr val="000000">
                      <a:alpha val="43137"/>
                    </a:srgbClr>
                  </a:outerShdw>
                </a:effectLst>
              </a:rPr>
              <a:t>Le méthylphénidate</a:t>
            </a:r>
          </a:p>
          <a:p>
            <a:pPr marL="548640" indent="-411480" eaLnBrk="1" fontAlgn="auto" hangingPunct="1">
              <a:spcAft>
                <a:spcPts val="0"/>
              </a:spcAft>
              <a:buClr>
                <a:schemeClr val="tx1">
                  <a:shade val="95000"/>
                </a:schemeClr>
              </a:buClr>
              <a:buFont typeface="Wingdings 2"/>
              <a:buNone/>
              <a:defRPr/>
            </a:pPr>
            <a:r>
              <a:rPr lang="fr-BE" sz="11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u="sng" dirty="0" smtClean="0"/>
              <a:t>Autorisation de remboursement</a:t>
            </a:r>
            <a:r>
              <a:rPr lang="fr-BE" dirty="0" smtClean="0"/>
              <a:t> :</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 uniquement pour la </a:t>
            </a:r>
            <a:r>
              <a:rPr lang="fr-BE" sz="2600" dirty="0" err="1" smtClean="0"/>
              <a:t>Rilatine</a:t>
            </a:r>
            <a:r>
              <a:rPr lang="fr-BE" sz="2600" dirty="0" smtClean="0"/>
              <a:t> (10 mg ou M.R.) </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 (en Belgique) entre 6 et 17 ans </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 formulaire à rédiger par un pédopsychiatre ou un neuropédiatre</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 valable pour 6 mois (d’abord </a:t>
            </a:r>
            <a:r>
              <a:rPr lang="fr-BE" sz="2600" dirty="0" err="1" smtClean="0"/>
              <a:t>Rilatine</a:t>
            </a:r>
            <a:r>
              <a:rPr lang="fr-BE" sz="2600" dirty="0" smtClean="0"/>
              <a:t> 10 mg), à renouveler ensuite tous les 12 mois (</a:t>
            </a:r>
            <a:r>
              <a:rPr lang="fr-BE" sz="2600" dirty="0" err="1" smtClean="0"/>
              <a:t>Rilatine</a:t>
            </a:r>
            <a:r>
              <a:rPr lang="fr-BE" sz="2600" dirty="0" smtClean="0"/>
              <a:t> 10 ou M.R.)</a:t>
            </a:r>
          </a:p>
          <a:p>
            <a:pPr marL="548640" indent="-411480" eaLnBrk="1" fontAlgn="auto" hangingPunct="1">
              <a:spcAft>
                <a:spcPts val="0"/>
              </a:spcAft>
              <a:buClr>
                <a:schemeClr val="tx1">
                  <a:shade val="95000"/>
                </a:schemeClr>
              </a:buClr>
              <a:buFont typeface="Wingdings 2" pitchFamily="18" charset="2"/>
              <a:buNone/>
              <a:defRPr/>
            </a:pPr>
            <a:r>
              <a:rPr lang="fr-BE" dirty="0" smtClean="0"/>
              <a:t>	</a:t>
            </a:r>
          </a:p>
          <a:p>
            <a:pPr marL="548640" indent="-411480" eaLnBrk="1" fontAlgn="auto" hangingPunct="1">
              <a:spcAft>
                <a:spcPts val="0"/>
              </a:spcAft>
              <a:buClr>
                <a:schemeClr val="tx1">
                  <a:shade val="95000"/>
                </a:schemeClr>
              </a:buClr>
              <a:buFont typeface="Wingdings" pitchFamily="2" charset="2"/>
              <a:buChar char="v"/>
              <a:defRPr/>
            </a:pPr>
            <a:r>
              <a:rPr lang="fr-BE" u="sng" dirty="0" smtClean="0"/>
              <a:t>Posologie</a:t>
            </a:r>
            <a:r>
              <a:rPr lang="fr-BE" dirty="0" smtClean="0"/>
              <a:t> : </a:t>
            </a:r>
          </a:p>
          <a:p>
            <a:pPr marL="548640" indent="-411480" eaLnBrk="1" fontAlgn="auto" hangingPunct="1">
              <a:spcAft>
                <a:spcPts val="0"/>
              </a:spcAft>
              <a:buClr>
                <a:schemeClr val="tx1">
                  <a:shade val="95000"/>
                </a:schemeClr>
              </a:buClr>
              <a:buFont typeface="Wingdings 2"/>
              <a:buNone/>
              <a:defRPr/>
            </a:pPr>
            <a:r>
              <a:rPr lang="fr-BE" dirty="0" smtClean="0"/>
              <a:t>	– instauration progressive en 14 jours</a:t>
            </a:r>
          </a:p>
          <a:p>
            <a:pPr marL="548640" indent="-411480" eaLnBrk="1" fontAlgn="auto" hangingPunct="1">
              <a:spcAft>
                <a:spcPts val="0"/>
              </a:spcAft>
              <a:buClr>
                <a:schemeClr val="tx1">
                  <a:shade val="95000"/>
                </a:schemeClr>
              </a:buClr>
              <a:buFont typeface="Wingdings 2"/>
              <a:buNone/>
              <a:defRPr/>
            </a:pPr>
            <a:r>
              <a:rPr lang="fr-BE" dirty="0" smtClean="0"/>
              <a:t>	– posologie minimale totale par jour : le poids de l'enfant divisé par deux en mg</a:t>
            </a:r>
          </a:p>
          <a:p>
            <a:pPr marL="1134427" lvl="2" indent="-411480" eaLnBrk="1" fontAlgn="auto" hangingPunct="1">
              <a:spcAft>
                <a:spcPts val="0"/>
              </a:spcAft>
              <a:buClr>
                <a:schemeClr val="tx1">
                  <a:shade val="95000"/>
                </a:schemeClr>
              </a:buClr>
              <a:buFont typeface="Wingdings 2"/>
              <a:buNone/>
              <a:defRPr/>
            </a:pPr>
            <a:r>
              <a:rPr lang="fr-BE" sz="2600" dirty="0" smtClean="0"/>
              <a:t>Ex. : 20 kg : min. = 10 mg /jour; 30 kg : min. = 15 mg/jour ;</a:t>
            </a:r>
          </a:p>
          <a:p>
            <a:pPr marL="1134427" lvl="2" indent="-411480" eaLnBrk="1" fontAlgn="auto" hangingPunct="1">
              <a:spcAft>
                <a:spcPts val="0"/>
              </a:spcAft>
              <a:buClr>
                <a:schemeClr val="tx1">
                  <a:shade val="95000"/>
                </a:schemeClr>
              </a:buClr>
              <a:buFont typeface="Wingdings 2"/>
              <a:buNone/>
              <a:defRPr/>
            </a:pPr>
            <a:r>
              <a:rPr lang="fr-BE" sz="2600" dirty="0" smtClean="0"/>
              <a:t>40 kg : min. = 20 mg/jour ;…</a:t>
            </a:r>
          </a:p>
          <a:p>
            <a:pPr marL="548640" indent="-411480" eaLnBrk="1" fontAlgn="auto" hangingPunct="1">
              <a:spcAft>
                <a:spcPts val="0"/>
              </a:spcAft>
              <a:buClr>
                <a:schemeClr val="tx1">
                  <a:shade val="95000"/>
                </a:schemeClr>
              </a:buClr>
              <a:buFont typeface="Wingdings 2"/>
              <a:buNone/>
              <a:defRPr/>
            </a:pPr>
            <a:r>
              <a:rPr lang="fr-BE" dirty="0" smtClean="0"/>
              <a:t>	– posologie habituelle par jour : son propre poids en mg</a:t>
            </a:r>
          </a:p>
          <a:p>
            <a:pPr marL="548640" indent="-411480" eaLnBrk="1" fontAlgn="auto" hangingPunct="1">
              <a:spcAft>
                <a:spcPts val="0"/>
              </a:spcAft>
              <a:buClr>
                <a:schemeClr val="tx1">
                  <a:shade val="95000"/>
                </a:schemeClr>
              </a:buClr>
              <a:buFont typeface="Wingdings 2"/>
              <a:buNone/>
              <a:defRPr/>
            </a:pPr>
            <a:r>
              <a:rPr lang="fr-BE" dirty="0" smtClean="0"/>
              <a:t>	– posologie maximum par jour : son propre poids x 1,5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214313"/>
            <a:ext cx="9144000" cy="6215062"/>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fr-BE" sz="3600" b="1" u="sng" dirty="0" smtClean="0">
                <a:effectLst>
                  <a:outerShdw blurRad="38100" dist="38100" dir="2700000" algn="tl">
                    <a:srgbClr val="000000">
                      <a:alpha val="43137"/>
                    </a:srgbClr>
                  </a:outerShdw>
                </a:effectLst>
              </a:rPr>
              <a:t>Le méthylphénidate</a:t>
            </a:r>
          </a:p>
          <a:p>
            <a:pPr marL="548640" indent="-411480" eaLnBrk="1" fontAlgn="auto" hangingPunct="1">
              <a:spcAft>
                <a:spcPts val="0"/>
              </a:spcAft>
              <a:buClr>
                <a:schemeClr val="tx1">
                  <a:shade val="95000"/>
                </a:schemeClr>
              </a:buClr>
              <a:buFont typeface="Wingdings 2" pitchFamily="18" charset="2"/>
              <a:buNone/>
              <a:defRPr/>
            </a:pPr>
            <a:r>
              <a:rPr lang="fr-BE" sz="11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800" b="1" u="sng" dirty="0" smtClean="0"/>
              <a:t>Cinétique</a:t>
            </a:r>
            <a:r>
              <a:rPr lang="fr-BE" sz="2800" dirty="0" smtClean="0"/>
              <a:t> :</a:t>
            </a:r>
          </a:p>
          <a:p>
            <a:pPr marL="548640" indent="-411480" eaLnBrk="1" fontAlgn="auto" hangingPunct="1">
              <a:spcAft>
                <a:spcPts val="0"/>
              </a:spcAft>
              <a:buClr>
                <a:schemeClr val="tx1">
                  <a:shade val="95000"/>
                </a:schemeClr>
              </a:buClr>
              <a:buFont typeface="Wingdings 2" pitchFamily="18" charset="2"/>
              <a:buNone/>
              <a:defRPr/>
            </a:pPr>
            <a:endParaRPr lang="fr-BE" dirty="0" smtClean="0"/>
          </a:p>
          <a:p>
            <a:pPr marL="548640" indent="-411480" eaLnBrk="1" fontAlgn="auto" hangingPunct="1">
              <a:spcAft>
                <a:spcPts val="0"/>
              </a:spcAft>
              <a:buClr>
                <a:schemeClr val="tx1">
                  <a:shade val="95000"/>
                </a:schemeClr>
              </a:buClr>
              <a:buFont typeface="Wingdings" pitchFamily="2" charset="2"/>
              <a:buChar char="Ø"/>
              <a:defRPr/>
            </a:pPr>
            <a:r>
              <a:rPr lang="fr-BE" sz="2800" b="1" dirty="0" err="1" smtClean="0"/>
              <a:t>Rilatine</a:t>
            </a:r>
            <a:r>
              <a:rPr lang="fr-BE" sz="2800" b="1" dirty="0" smtClean="0"/>
              <a:t> 10 mg </a:t>
            </a:r>
            <a:r>
              <a:rPr lang="fr-BE" dirty="0" smtClean="0"/>
              <a:t>: </a:t>
            </a:r>
          </a:p>
          <a:p>
            <a:pPr marL="548640" indent="-411480" eaLnBrk="1" fontAlgn="auto" hangingPunct="1">
              <a:spcAft>
                <a:spcPts val="0"/>
              </a:spcAft>
              <a:buClr>
                <a:schemeClr val="tx1">
                  <a:shade val="95000"/>
                </a:schemeClr>
              </a:buClr>
              <a:buFont typeface="Wingdings 2" pitchFamily="18" charset="2"/>
              <a:buNone/>
              <a:defRPr/>
            </a:pPr>
            <a:r>
              <a:rPr lang="fr-BE" dirty="0" smtClean="0"/>
              <a:t>		– agit 20 minutes après la prise</a:t>
            </a:r>
          </a:p>
          <a:p>
            <a:pPr marL="548640" indent="-411480" eaLnBrk="1" fontAlgn="auto" hangingPunct="1">
              <a:spcAft>
                <a:spcPts val="0"/>
              </a:spcAft>
              <a:buClr>
                <a:schemeClr val="tx1">
                  <a:shade val="95000"/>
                </a:schemeClr>
              </a:buClr>
              <a:buFont typeface="Wingdings 2" pitchFamily="18" charset="2"/>
              <a:buNone/>
              <a:defRPr/>
            </a:pPr>
            <a:r>
              <a:rPr lang="fr-BE" dirty="0" smtClean="0"/>
              <a:t>		– durée d’action maximum : 4 heures</a:t>
            </a:r>
          </a:p>
          <a:p>
            <a:pPr marL="548640" indent="-411480" eaLnBrk="1" fontAlgn="auto" hangingPunct="1">
              <a:spcAft>
                <a:spcPts val="0"/>
              </a:spcAft>
              <a:buClr>
                <a:schemeClr val="tx1">
                  <a:shade val="95000"/>
                </a:schemeClr>
              </a:buClr>
              <a:buFont typeface="Wingdings 2" pitchFamily="18" charset="2"/>
              <a:buNone/>
              <a:defRPr/>
            </a:pPr>
            <a:r>
              <a:rPr lang="fr-BE" dirty="0" smtClean="0"/>
              <a:t>		</a:t>
            </a:r>
            <a:r>
              <a:rPr lang="fr-BE" dirty="0" smtClean="0">
                <a:sym typeface="Wingdings" pitchFamily="2" charset="2"/>
              </a:rPr>
              <a:t> 1/matin, 1/midi, et 1/16 h</a:t>
            </a:r>
          </a:p>
          <a:p>
            <a:pPr marL="548640" indent="-411480" eaLnBrk="1" fontAlgn="auto" hangingPunct="1">
              <a:spcAft>
                <a:spcPts val="0"/>
              </a:spcAft>
              <a:buClr>
                <a:schemeClr val="tx1">
                  <a:shade val="95000"/>
                </a:schemeClr>
              </a:buClr>
              <a:buFont typeface="Wingdings 2" pitchFamily="18" charset="2"/>
              <a:buNone/>
              <a:defRPr/>
            </a:pPr>
            <a:endParaRPr lang="fr-BE" dirty="0" smtClean="0"/>
          </a:p>
          <a:p>
            <a:pPr marL="548640" indent="-411480" eaLnBrk="1" fontAlgn="auto" hangingPunct="1">
              <a:spcAft>
                <a:spcPts val="0"/>
              </a:spcAft>
              <a:buClr>
                <a:schemeClr val="tx1">
                  <a:shade val="95000"/>
                </a:schemeClr>
              </a:buClr>
              <a:buFont typeface="Wingdings" pitchFamily="2" charset="2"/>
              <a:buChar char="Ø"/>
              <a:defRPr/>
            </a:pPr>
            <a:r>
              <a:rPr lang="fr-BE" sz="2800" b="1" dirty="0" err="1" smtClean="0"/>
              <a:t>Rilatine</a:t>
            </a:r>
            <a:r>
              <a:rPr lang="fr-BE" sz="2800" b="1" dirty="0" smtClean="0"/>
              <a:t> M.R.  </a:t>
            </a:r>
            <a:r>
              <a:rPr lang="fr-BE" sz="2800" dirty="0" smtClean="0"/>
              <a:t>(20 ou 30 mg) :</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	– agit ±30 minutes après la prise</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	– durée d’action maximum : 5 à 6 heures</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N.B. plus l’enfant prend du poids, plus la durée d’action se réduit</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N.B. une capsule de </a:t>
            </a:r>
            <a:r>
              <a:rPr lang="fr-BE" sz="2600" dirty="0" err="1" smtClean="0"/>
              <a:t>Rilatine</a:t>
            </a:r>
            <a:r>
              <a:rPr lang="fr-BE" sz="2600" dirty="0" smtClean="0"/>
              <a:t> MR 20 ≈  ¾ </a:t>
            </a:r>
            <a:r>
              <a:rPr lang="fr-BE" sz="2600" dirty="0" err="1" smtClean="0"/>
              <a:t>cp</a:t>
            </a:r>
            <a:r>
              <a:rPr lang="fr-BE" sz="2600" dirty="0" smtClean="0"/>
              <a:t> </a:t>
            </a:r>
            <a:r>
              <a:rPr lang="fr-BE" sz="2600" dirty="0" err="1" smtClean="0"/>
              <a:t>Rilatine</a:t>
            </a:r>
            <a:r>
              <a:rPr lang="fr-BE" sz="2600" dirty="0" smtClean="0"/>
              <a:t> 10 mg ≈  7,5 mg </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	une capsule de </a:t>
            </a:r>
            <a:r>
              <a:rPr lang="fr-BE" sz="2600" dirty="0" err="1" smtClean="0"/>
              <a:t>Rilatine</a:t>
            </a:r>
            <a:r>
              <a:rPr lang="fr-BE" sz="2600" dirty="0" smtClean="0"/>
              <a:t> MR 30 ≈ 1 + </a:t>
            </a:r>
            <a:r>
              <a:rPr lang="fr-BE" sz="2000" dirty="0" smtClean="0"/>
              <a:t>½ </a:t>
            </a:r>
            <a:r>
              <a:rPr lang="fr-BE" sz="2600" dirty="0" smtClean="0"/>
              <a:t> </a:t>
            </a:r>
            <a:r>
              <a:rPr lang="fr-BE" sz="2600" dirty="0" err="1" smtClean="0"/>
              <a:t>cp</a:t>
            </a:r>
            <a:r>
              <a:rPr lang="fr-BE" sz="2600" dirty="0" smtClean="0"/>
              <a:t> </a:t>
            </a:r>
            <a:r>
              <a:rPr lang="fr-BE" sz="2600" dirty="0" err="1" smtClean="0"/>
              <a:t>Rilatine</a:t>
            </a:r>
            <a:r>
              <a:rPr lang="fr-BE" sz="2600" dirty="0" smtClean="0"/>
              <a:t> 10 mg ≈  15 mg </a:t>
            </a:r>
          </a:p>
          <a:p>
            <a:pPr marL="869315" lvl="1" indent="-411480" eaLnBrk="1" fontAlgn="auto" hangingPunct="1">
              <a:spcAft>
                <a:spcPts val="0"/>
              </a:spcAft>
              <a:buClr>
                <a:schemeClr val="tx1">
                  <a:shade val="95000"/>
                </a:schemeClr>
              </a:buClr>
              <a:buFont typeface="Wingdings 2" pitchFamily="18" charset="2"/>
              <a:buNone/>
              <a:defRPr/>
            </a:pPr>
            <a:r>
              <a:rPr lang="fr-BE" sz="2600" dirty="0" smtClean="0"/>
              <a:t>	</a:t>
            </a:r>
            <a:r>
              <a:rPr lang="fr-BE" sz="2600" dirty="0" smtClean="0">
                <a:sym typeface="Wingdings" pitchFamily="2" charset="2"/>
              </a:rPr>
              <a:t> </a:t>
            </a:r>
            <a:r>
              <a:rPr lang="fr-BE" sz="2600" dirty="0" err="1" smtClean="0">
                <a:sym typeface="Wingdings" pitchFamily="2" charset="2"/>
              </a:rPr>
              <a:t>Rilatine</a:t>
            </a:r>
            <a:r>
              <a:rPr lang="fr-BE" sz="2600" dirty="0" smtClean="0">
                <a:sym typeface="Wingdings" pitchFamily="2" charset="2"/>
              </a:rPr>
              <a:t> M.R. : 1/matin et 1/14 heures</a:t>
            </a:r>
          </a:p>
          <a:p>
            <a:pPr marL="869315" lvl="1" indent="-411480" eaLnBrk="1" fontAlgn="auto" hangingPunct="1">
              <a:spcAft>
                <a:spcPts val="0"/>
              </a:spcAft>
              <a:buClr>
                <a:schemeClr val="tx1">
                  <a:shade val="95000"/>
                </a:schemeClr>
              </a:buClr>
              <a:buFont typeface="Wingdings 2" pitchFamily="18" charset="2"/>
              <a:buNone/>
              <a:defRPr/>
            </a:pPr>
            <a:endParaRPr lang="fr-BE" sz="2600" dirty="0" smtClean="0">
              <a:sym typeface="Wingdings" pitchFamily="2" charset="2"/>
            </a:endParaRPr>
          </a:p>
          <a:p>
            <a:pPr marL="548640" indent="-411480" eaLnBrk="1" fontAlgn="auto" hangingPunct="1">
              <a:spcAft>
                <a:spcPts val="0"/>
              </a:spcAft>
              <a:buClr>
                <a:schemeClr val="tx1">
                  <a:shade val="95000"/>
                </a:schemeClr>
              </a:buClr>
              <a:buFont typeface="Wingdings" pitchFamily="2" charset="2"/>
              <a:buChar char="Ø"/>
              <a:defRPr/>
            </a:pPr>
            <a:r>
              <a:rPr lang="fr-BE" sz="2800" b="1" dirty="0" smtClean="0"/>
              <a:t>Concerta</a:t>
            </a:r>
            <a:r>
              <a:rPr lang="fr-BE" sz="2800" dirty="0" smtClean="0"/>
              <a:t> : une durée d’action de  8 à 9 h (mais aucun remboursement)</a:t>
            </a:r>
          </a:p>
          <a:p>
            <a:pPr marL="548640" indent="-411480" eaLnBrk="1" fontAlgn="auto" hangingPunct="1">
              <a:spcAft>
                <a:spcPts val="0"/>
              </a:spcAft>
              <a:buClr>
                <a:schemeClr val="tx1">
                  <a:shade val="95000"/>
                </a:schemeClr>
              </a:buClr>
              <a:buFont typeface="Wingdings 2" pitchFamily="18" charset="2"/>
              <a:buNone/>
              <a:defRPr/>
            </a:pPr>
            <a:r>
              <a:rPr lang="fr-BE"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5951537"/>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6 ans 0 mois</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pitchFamily="2" charset="2"/>
              <a:buChar char="v"/>
              <a:defRPr/>
            </a:pPr>
            <a:r>
              <a:rPr lang="fr-FR" dirty="0" smtClean="0"/>
              <a:t>Envers mère : </a:t>
            </a:r>
          </a:p>
          <a:p>
            <a:pPr marL="548640" indent="-411480" eaLnBrk="1" fontAlgn="auto" hangingPunct="1">
              <a:spcAft>
                <a:spcPts val="0"/>
              </a:spcAft>
              <a:buClr>
                <a:schemeClr val="tx1">
                  <a:shade val="95000"/>
                </a:schemeClr>
              </a:buClr>
              <a:buFont typeface="Wingdings 2"/>
              <a:buNone/>
              <a:defRPr/>
            </a:pPr>
            <a:r>
              <a:rPr lang="fr-FR" dirty="0" smtClean="0"/>
              <a:t>	« je t'adore »+++  puis « je te déteste »+++</a:t>
            </a:r>
          </a:p>
          <a:p>
            <a:pPr marL="548640" indent="-411480" eaLnBrk="1" fontAlgn="auto" hangingPunct="1">
              <a:spcAft>
                <a:spcPts val="0"/>
              </a:spcAft>
              <a:buClr>
                <a:schemeClr val="tx1">
                  <a:shade val="95000"/>
                </a:schemeClr>
              </a:buClr>
              <a:buFont typeface="Wingdings" pitchFamily="2" charset="2"/>
              <a:buChar char="v"/>
              <a:defRPr/>
            </a:pPr>
            <a:r>
              <a:rPr lang="fr-FR" dirty="0" smtClean="0"/>
              <a:t>Trop "collante" envers sa mère</a:t>
            </a:r>
          </a:p>
          <a:p>
            <a:pPr marL="548640" indent="-411480" eaLnBrk="1" fontAlgn="auto" hangingPunct="1">
              <a:spcAft>
                <a:spcPts val="0"/>
              </a:spcAft>
              <a:buClr>
                <a:schemeClr val="tx1">
                  <a:shade val="95000"/>
                </a:schemeClr>
              </a:buClr>
              <a:buFont typeface="Wingdings" pitchFamily="2" charset="2"/>
              <a:buChar char="v"/>
              <a:defRPr/>
            </a:pPr>
            <a:r>
              <a:rPr lang="fr-FR" dirty="0" smtClean="0"/>
              <a:t>Tendance à frapper les gens, "à sauter dessus"</a:t>
            </a:r>
          </a:p>
          <a:p>
            <a:pPr marL="548640" indent="-411480" eaLnBrk="1" fontAlgn="auto" hangingPunct="1">
              <a:spcAft>
                <a:spcPts val="0"/>
              </a:spcAft>
              <a:buClr>
                <a:schemeClr val="tx1">
                  <a:shade val="95000"/>
                </a:schemeClr>
              </a:buClr>
              <a:buFont typeface="Wingdings" pitchFamily="2" charset="2"/>
              <a:buChar char="v"/>
              <a:defRPr/>
            </a:pPr>
            <a:r>
              <a:rPr lang="fr-FR" dirty="0" smtClean="0"/>
              <a:t>« On ne veut pas me prendre pour amie »</a:t>
            </a:r>
          </a:p>
          <a:p>
            <a:pPr marL="548640" indent="-411480" eaLnBrk="1" fontAlgn="auto" hangingPunct="1">
              <a:spcAft>
                <a:spcPts val="0"/>
              </a:spcAft>
              <a:buClr>
                <a:schemeClr val="tx1">
                  <a:shade val="95000"/>
                </a:schemeClr>
              </a:buClr>
              <a:buFont typeface="Wingdings 2"/>
              <a:buNone/>
              <a:defRPr/>
            </a:pPr>
            <a:endParaRPr lang="fr-F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5750" y="0"/>
            <a:ext cx="8858250" cy="6858000"/>
          </a:xfrm>
        </p:spPr>
        <p:txBody>
          <a:bodyPr>
            <a:normAutofit fontScale="25000" lnSpcReduction="20000"/>
          </a:bodyPr>
          <a:lstStyle/>
          <a:p>
            <a:pPr marL="548640" indent="-411480" eaLnBrk="1" fontAlgn="auto" hangingPunct="1">
              <a:spcAft>
                <a:spcPts val="0"/>
              </a:spcAft>
              <a:buClr>
                <a:schemeClr val="tx1">
                  <a:shade val="95000"/>
                </a:schemeClr>
              </a:buClr>
              <a:buFont typeface="Wingdings 2"/>
              <a:buChar char=""/>
              <a:defRPr/>
            </a:pPr>
            <a:r>
              <a:rPr lang="fr-BE" sz="9600" b="1" u="sng" dirty="0" smtClean="0">
                <a:effectLst>
                  <a:outerShdw blurRad="38100" dist="38100" dir="2700000" algn="tl">
                    <a:srgbClr val="000000">
                      <a:alpha val="43137"/>
                    </a:srgbClr>
                  </a:outerShdw>
                </a:effectLst>
              </a:rPr>
              <a:t>Le méthylphénidate</a:t>
            </a:r>
          </a:p>
          <a:p>
            <a:pPr marL="548640" indent="-411480" eaLnBrk="1" fontAlgn="auto" hangingPunct="1">
              <a:spcAft>
                <a:spcPts val="0"/>
              </a:spcAft>
              <a:buClr>
                <a:schemeClr val="tx1">
                  <a:shade val="95000"/>
                </a:schemeClr>
              </a:buClr>
              <a:buFont typeface="Wingdings 2"/>
              <a:buNone/>
              <a:defRPr/>
            </a:pPr>
            <a:r>
              <a:rPr lang="fr-BE" sz="1100" dirty="0" smtClean="0"/>
              <a:t> </a:t>
            </a:r>
          </a:p>
          <a:p>
            <a:pPr marL="548640" indent="-411480" eaLnBrk="1" fontAlgn="auto" hangingPunct="1">
              <a:spcAft>
                <a:spcPts val="0"/>
              </a:spcAft>
              <a:buClr>
                <a:schemeClr val="tx1">
                  <a:shade val="95000"/>
                </a:schemeClr>
              </a:buClr>
              <a:buFont typeface="Wingdings 2" pitchFamily="18" charset="2"/>
              <a:buNone/>
              <a:defRPr/>
            </a:pPr>
            <a:r>
              <a:rPr lang="fr-BE" sz="7200" u="sng" dirty="0" smtClean="0"/>
              <a:t>Pour une première prescription</a:t>
            </a:r>
            <a:r>
              <a:rPr lang="fr-BE" sz="72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7200" b="1" dirty="0" smtClean="0">
                <a:effectLst>
                  <a:outerShdw blurRad="38100" dist="38100" dir="2700000" algn="tl">
                    <a:srgbClr val="000000">
                      <a:alpha val="43137"/>
                    </a:srgbClr>
                  </a:outerShdw>
                </a:effectLst>
              </a:rPr>
              <a:t>Si</a:t>
            </a:r>
            <a:r>
              <a:rPr lang="fr-BE" sz="7200" dirty="0" smtClean="0"/>
              <a:t> l’enfant nécessite un antipsychotique atypique : </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t>	</a:t>
            </a:r>
            <a:r>
              <a:rPr lang="fr-BE" sz="7200" b="1" dirty="0" smtClean="0">
                <a:effectLst>
                  <a:outerShdw blurRad="38100" dist="38100" dir="2700000" algn="tl">
                    <a:srgbClr val="000000">
                      <a:alpha val="43137"/>
                    </a:srgbClr>
                  </a:outerShdw>
                </a:effectLst>
              </a:rPr>
              <a:t>Alors, toujours commencer par l’antipsychotique atypique avant l’instauration du méthylphénidate</a:t>
            </a:r>
          </a:p>
          <a:p>
            <a:pPr marL="869315" lvl="1" indent="-411480" eaLnBrk="1" fontAlgn="auto" hangingPunct="1">
              <a:spcAft>
                <a:spcPts val="0"/>
              </a:spcAft>
              <a:buClr>
                <a:schemeClr val="tx1">
                  <a:shade val="95000"/>
                </a:schemeClr>
              </a:buClr>
              <a:buFont typeface="Wingdings 2" pitchFamily="18" charset="2"/>
              <a:buNone/>
              <a:defRPr/>
            </a:pPr>
            <a:r>
              <a:rPr lang="fr-BE" sz="32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7200" b="1" dirty="0" smtClean="0">
                <a:effectLst>
                  <a:outerShdw blurRad="38100" dist="38100" dir="2700000" algn="tl">
                    <a:srgbClr val="000000">
                      <a:alpha val="43137"/>
                    </a:srgbClr>
                  </a:outerShdw>
                </a:effectLst>
              </a:rPr>
              <a:t>Prescription du méthylphénidate </a:t>
            </a:r>
            <a:r>
              <a:rPr lang="fr-BE" sz="7200" dirty="0" smtClean="0"/>
              <a:t>:</a:t>
            </a:r>
          </a:p>
          <a:p>
            <a:pPr marL="869315" lvl="1" indent="-411480" eaLnBrk="1" fontAlgn="auto" hangingPunct="1">
              <a:spcAft>
                <a:spcPts val="0"/>
              </a:spcAft>
              <a:buClr>
                <a:schemeClr val="tx1">
                  <a:shade val="95000"/>
                </a:schemeClr>
              </a:buClr>
              <a:buFont typeface="Wingdings 2" pitchFamily="18" charset="2"/>
              <a:buNone/>
              <a:defRPr/>
            </a:pPr>
            <a:endParaRPr lang="fr-BE" sz="3200" dirty="0" smtClean="0"/>
          </a:p>
          <a:p>
            <a:pPr marL="869315" lvl="1" indent="-411480" eaLnBrk="1" fontAlgn="auto" hangingPunct="1">
              <a:spcAft>
                <a:spcPts val="0"/>
              </a:spcAft>
              <a:buClr>
                <a:schemeClr val="tx1">
                  <a:shade val="95000"/>
                </a:schemeClr>
              </a:buClr>
              <a:buFont typeface="Wingdings 2" pitchFamily="18" charset="2"/>
              <a:buNone/>
              <a:defRPr/>
            </a:pPr>
            <a:r>
              <a:rPr lang="fr-BE" sz="7200" dirty="0" smtClean="0"/>
              <a:t>– toujours commencer par la forme : </a:t>
            </a:r>
            <a:r>
              <a:rPr lang="fr-BE" sz="7200" dirty="0" err="1" smtClean="0"/>
              <a:t>Rilatine</a:t>
            </a:r>
            <a:r>
              <a:rPr lang="fr-BE" sz="7200" dirty="0" smtClean="0"/>
              <a:t> 10 mg</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t>– </a:t>
            </a:r>
            <a:r>
              <a:rPr lang="fr-BE" sz="7200" dirty="0" err="1" smtClean="0"/>
              <a:t>titration</a:t>
            </a:r>
            <a:r>
              <a:rPr lang="fr-BE" sz="7200" dirty="0" smtClean="0"/>
              <a:t> progressive en 14 jours</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t>– ex. : enfant de </a:t>
            </a:r>
            <a:r>
              <a:rPr lang="fr-BE" sz="7200" b="1" dirty="0" smtClean="0">
                <a:effectLst>
                  <a:outerShdw blurRad="38100" dist="38100" dir="2700000" algn="tl">
                    <a:srgbClr val="000000">
                      <a:alpha val="43137"/>
                    </a:srgbClr>
                  </a:outerShdw>
                </a:effectLst>
              </a:rPr>
              <a:t>20 kg </a:t>
            </a:r>
            <a:r>
              <a:rPr lang="fr-BE" sz="7200" dirty="0" smtClean="0"/>
              <a:t>: (20:2=) 10 mg min/jour</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	 ¼ </a:t>
            </a:r>
            <a:r>
              <a:rPr lang="fr-BE" sz="7200" dirty="0" err="1" smtClean="0">
                <a:sym typeface="Wingdings" pitchFamily="2" charset="2"/>
              </a:rPr>
              <a:t>cp</a:t>
            </a:r>
            <a:r>
              <a:rPr lang="fr-BE" sz="7200" dirty="0" smtClean="0">
                <a:sym typeface="Wingdings" pitchFamily="2" charset="2"/>
              </a:rPr>
              <a:t>/matin  deux jours ; </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puis  ½ </a:t>
            </a:r>
            <a:r>
              <a:rPr lang="fr-BE" sz="7200" dirty="0" err="1" smtClean="0">
                <a:sym typeface="Wingdings" pitchFamily="2" charset="2"/>
              </a:rPr>
              <a:t>cp</a:t>
            </a:r>
            <a:r>
              <a:rPr lang="fr-BE" sz="7200" dirty="0" smtClean="0">
                <a:sym typeface="Wingdings" pitchFamily="2" charset="2"/>
              </a:rPr>
              <a:t>/matin quatre jours ;</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puis  ½ </a:t>
            </a:r>
            <a:r>
              <a:rPr lang="fr-BE" sz="7200" dirty="0" err="1" smtClean="0">
                <a:sym typeface="Wingdings" pitchFamily="2" charset="2"/>
              </a:rPr>
              <a:t>cp</a:t>
            </a:r>
            <a:r>
              <a:rPr lang="fr-BE" sz="7200" dirty="0" smtClean="0">
                <a:sym typeface="Wingdings" pitchFamily="2" charset="2"/>
              </a:rPr>
              <a:t>/matin et ¼ </a:t>
            </a:r>
            <a:r>
              <a:rPr lang="fr-BE" sz="7200" dirty="0" err="1" smtClean="0">
                <a:sym typeface="Wingdings" pitchFamily="2" charset="2"/>
              </a:rPr>
              <a:t>cp</a:t>
            </a:r>
            <a:r>
              <a:rPr lang="fr-BE" sz="7200" dirty="0" smtClean="0">
                <a:sym typeface="Wingdings" pitchFamily="2" charset="2"/>
              </a:rPr>
              <a:t>/16 h deux jours ;</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puis  ½ </a:t>
            </a:r>
            <a:r>
              <a:rPr lang="fr-BE" sz="7200" dirty="0" err="1" smtClean="0">
                <a:sym typeface="Wingdings" pitchFamily="2" charset="2"/>
              </a:rPr>
              <a:t>cp</a:t>
            </a:r>
            <a:r>
              <a:rPr lang="fr-BE" sz="7200" dirty="0" smtClean="0">
                <a:sym typeface="Wingdings" pitchFamily="2" charset="2"/>
              </a:rPr>
              <a:t>/matin et ½ </a:t>
            </a:r>
            <a:r>
              <a:rPr lang="fr-BE" sz="7200" dirty="0" err="1" smtClean="0">
                <a:sym typeface="Wingdings" pitchFamily="2" charset="2"/>
              </a:rPr>
              <a:t>cp</a:t>
            </a:r>
            <a:r>
              <a:rPr lang="fr-BE" sz="7200" dirty="0" smtClean="0">
                <a:sym typeface="Wingdings" pitchFamily="2" charset="2"/>
              </a:rPr>
              <a:t>/16 h sept jours ;</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puis  ½ </a:t>
            </a:r>
            <a:r>
              <a:rPr lang="fr-BE" sz="7200" dirty="0" err="1" smtClean="0">
                <a:sym typeface="Wingdings" pitchFamily="2" charset="2"/>
              </a:rPr>
              <a:t>cp</a:t>
            </a:r>
            <a:r>
              <a:rPr lang="fr-BE" sz="7200" dirty="0" smtClean="0">
                <a:sym typeface="Wingdings" pitchFamily="2" charset="2"/>
              </a:rPr>
              <a:t>/matin, ½ </a:t>
            </a:r>
            <a:r>
              <a:rPr lang="fr-BE" sz="7200" dirty="0" err="1" smtClean="0">
                <a:sym typeface="Wingdings" pitchFamily="2" charset="2"/>
              </a:rPr>
              <a:t>cp</a:t>
            </a:r>
            <a:r>
              <a:rPr lang="fr-BE" sz="7200" dirty="0" smtClean="0">
                <a:sym typeface="Wingdings" pitchFamily="2" charset="2"/>
              </a:rPr>
              <a:t>/midi, et ½ </a:t>
            </a:r>
            <a:r>
              <a:rPr lang="fr-BE" sz="7200" dirty="0" err="1" smtClean="0">
                <a:sym typeface="Wingdings" pitchFamily="2" charset="2"/>
              </a:rPr>
              <a:t>cp</a:t>
            </a:r>
            <a:r>
              <a:rPr lang="fr-BE" sz="7200" dirty="0" smtClean="0">
                <a:sym typeface="Wingdings" pitchFamily="2" charset="2"/>
              </a:rPr>
              <a:t>/16 h       N.B. 3x ½ </a:t>
            </a:r>
            <a:r>
              <a:rPr lang="fr-BE" sz="7200" dirty="0" err="1" smtClean="0">
                <a:sym typeface="Wingdings" pitchFamily="2" charset="2"/>
              </a:rPr>
              <a:t>cp</a:t>
            </a:r>
            <a:r>
              <a:rPr lang="fr-BE" sz="7200" dirty="0" smtClean="0">
                <a:sym typeface="Wingdings" pitchFamily="2" charset="2"/>
              </a:rPr>
              <a:t> = 15 mg/jour</a:t>
            </a:r>
          </a:p>
          <a:p>
            <a:pPr marL="869315" lvl="1" indent="-411480" eaLnBrk="1" fontAlgn="auto" hangingPunct="1">
              <a:spcAft>
                <a:spcPts val="0"/>
              </a:spcAft>
              <a:buClr>
                <a:schemeClr val="tx1">
                  <a:shade val="95000"/>
                </a:schemeClr>
              </a:buClr>
              <a:buFont typeface="Wingdings 2" pitchFamily="18" charset="2"/>
              <a:buNone/>
              <a:defRPr/>
            </a:pPr>
            <a:r>
              <a:rPr lang="fr-BE" sz="3200" dirty="0" smtClean="0">
                <a:sym typeface="Wingdings" pitchFamily="2" charset="2"/>
              </a:rPr>
              <a:t> </a:t>
            </a:r>
          </a:p>
          <a:p>
            <a:pPr marL="869315" lvl="1" indent="-411480" eaLnBrk="1" fontAlgn="auto" hangingPunct="1">
              <a:spcAft>
                <a:spcPts val="0"/>
              </a:spcAft>
              <a:buClr>
                <a:schemeClr val="tx1">
                  <a:shade val="95000"/>
                </a:schemeClr>
              </a:buClr>
              <a:buFont typeface="Wingdings 2" pitchFamily="18" charset="2"/>
              <a:buNone/>
              <a:defRPr/>
            </a:pPr>
            <a:r>
              <a:rPr lang="fr-BE" sz="7200" b="1" dirty="0" smtClean="0">
                <a:effectLst>
                  <a:outerShdw blurRad="38100" dist="38100" dir="2700000" algn="tl">
                    <a:srgbClr val="000000">
                      <a:alpha val="43137"/>
                    </a:srgbClr>
                  </a:outerShdw>
                </a:effectLst>
                <a:sym typeface="Wingdings" pitchFamily="2" charset="2"/>
              </a:rPr>
              <a:t>Après une nouvelle évaluation</a:t>
            </a:r>
            <a:r>
              <a:rPr lang="fr-BE" sz="7200" dirty="0" smtClean="0">
                <a:sym typeface="Wingdings" pitchFamily="2" charset="2"/>
              </a:rPr>
              <a:t>, si amélioration insuffisante, alors augmenter (selon la réponse clinique): </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	¾ </a:t>
            </a:r>
            <a:r>
              <a:rPr lang="fr-BE" sz="7200" dirty="0" err="1" smtClean="0">
                <a:sym typeface="Wingdings" pitchFamily="2" charset="2"/>
              </a:rPr>
              <a:t>cp</a:t>
            </a:r>
            <a:r>
              <a:rPr lang="fr-BE" sz="7200" dirty="0" smtClean="0">
                <a:sym typeface="Wingdings" pitchFamily="2" charset="2"/>
              </a:rPr>
              <a:t> /matin, ½ </a:t>
            </a:r>
            <a:r>
              <a:rPr lang="fr-BE" sz="7200" dirty="0" err="1" smtClean="0">
                <a:sym typeface="Wingdings" pitchFamily="2" charset="2"/>
              </a:rPr>
              <a:t>cp</a:t>
            </a:r>
            <a:r>
              <a:rPr lang="fr-BE" sz="7200" dirty="0" smtClean="0">
                <a:sym typeface="Wingdings" pitchFamily="2" charset="2"/>
              </a:rPr>
              <a:t>/midi, et ½ </a:t>
            </a:r>
            <a:r>
              <a:rPr lang="fr-BE" sz="7200" dirty="0" err="1" smtClean="0">
                <a:sym typeface="Wingdings" pitchFamily="2" charset="2"/>
              </a:rPr>
              <a:t>cp</a:t>
            </a:r>
            <a:r>
              <a:rPr lang="fr-BE" sz="7200" dirty="0" smtClean="0">
                <a:sym typeface="Wingdings" pitchFamily="2" charset="2"/>
              </a:rPr>
              <a:t>/16 h sept jours ;</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puis ¾ </a:t>
            </a:r>
            <a:r>
              <a:rPr lang="fr-BE" sz="7200" dirty="0" err="1" smtClean="0">
                <a:sym typeface="Wingdings" pitchFamily="2" charset="2"/>
              </a:rPr>
              <a:t>cp</a:t>
            </a:r>
            <a:r>
              <a:rPr lang="fr-BE" sz="7200" dirty="0" smtClean="0">
                <a:sym typeface="Wingdings" pitchFamily="2" charset="2"/>
              </a:rPr>
              <a:t> /matin, ¾ </a:t>
            </a:r>
            <a:r>
              <a:rPr lang="fr-BE" sz="7200" dirty="0" err="1" smtClean="0">
                <a:sym typeface="Wingdings" pitchFamily="2" charset="2"/>
              </a:rPr>
              <a:t>cp</a:t>
            </a:r>
            <a:r>
              <a:rPr lang="fr-BE" sz="7200" dirty="0" smtClean="0">
                <a:sym typeface="Wingdings" pitchFamily="2" charset="2"/>
              </a:rPr>
              <a:t>/midi, et ½ </a:t>
            </a:r>
            <a:r>
              <a:rPr lang="fr-BE" sz="7200" dirty="0" err="1" smtClean="0">
                <a:sym typeface="Wingdings" pitchFamily="2" charset="2"/>
              </a:rPr>
              <a:t>cp</a:t>
            </a:r>
            <a:r>
              <a:rPr lang="fr-BE" sz="7200" dirty="0" smtClean="0">
                <a:sym typeface="Wingdings" pitchFamily="2" charset="2"/>
              </a:rPr>
              <a:t>/16 h sept jours ; 	N.B. = 20 mg/jour (= le poids en mg/jour = posologie habituelle)</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puis ¾ </a:t>
            </a:r>
            <a:r>
              <a:rPr lang="fr-BE" sz="7200" dirty="0" err="1" smtClean="0">
                <a:sym typeface="Wingdings" pitchFamily="2" charset="2"/>
              </a:rPr>
              <a:t>cp</a:t>
            </a:r>
            <a:r>
              <a:rPr lang="fr-BE" sz="7200" dirty="0" smtClean="0">
                <a:sym typeface="Wingdings" pitchFamily="2" charset="2"/>
              </a:rPr>
              <a:t> /matin, ¾ </a:t>
            </a:r>
            <a:r>
              <a:rPr lang="fr-BE" sz="7200" dirty="0" err="1" smtClean="0">
                <a:sym typeface="Wingdings" pitchFamily="2" charset="2"/>
              </a:rPr>
              <a:t>cp</a:t>
            </a:r>
            <a:r>
              <a:rPr lang="fr-BE" sz="7200" dirty="0" smtClean="0">
                <a:sym typeface="Wingdings" pitchFamily="2" charset="2"/>
              </a:rPr>
              <a:t>/midi, et ¾ </a:t>
            </a:r>
            <a:r>
              <a:rPr lang="fr-BE" sz="7200" dirty="0" err="1" smtClean="0">
                <a:sym typeface="Wingdings" pitchFamily="2" charset="2"/>
              </a:rPr>
              <a:t>cp</a:t>
            </a:r>
            <a:r>
              <a:rPr lang="fr-BE" sz="7200" dirty="0" smtClean="0">
                <a:sym typeface="Wingdings" pitchFamily="2" charset="2"/>
              </a:rPr>
              <a:t>/16 h </a:t>
            </a:r>
          </a:p>
          <a:p>
            <a:pPr marL="869315" lvl="1" indent="-411480" eaLnBrk="1" fontAlgn="auto" hangingPunct="1">
              <a:spcAft>
                <a:spcPts val="0"/>
              </a:spcAft>
              <a:buClr>
                <a:schemeClr val="tx1">
                  <a:shade val="95000"/>
                </a:schemeClr>
              </a:buClr>
              <a:buFont typeface="Wingdings 2" pitchFamily="18" charset="2"/>
              <a:buNone/>
              <a:defRPr/>
            </a:pPr>
            <a:r>
              <a:rPr lang="fr-BE" sz="3200" dirty="0" smtClean="0">
                <a:sym typeface="Wingdings" pitchFamily="2" charset="2"/>
              </a:rPr>
              <a:t> </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Après une nouvelle évaluation, si amélioration encore insuffisante et pas d’effet secondaire, alors augmenter (selon la réponse clinique): </a:t>
            </a:r>
          </a:p>
          <a:p>
            <a:pPr marL="869315" lvl="1" indent="-411480" eaLnBrk="1" fontAlgn="auto" hangingPunct="1">
              <a:spcAft>
                <a:spcPts val="0"/>
              </a:spcAft>
              <a:buClr>
                <a:schemeClr val="tx1">
                  <a:shade val="95000"/>
                </a:schemeClr>
              </a:buClr>
              <a:buFont typeface="Wingdings 2" pitchFamily="18" charset="2"/>
              <a:buNone/>
              <a:defRPr/>
            </a:pPr>
            <a:r>
              <a:rPr lang="fr-BE" sz="7200" dirty="0" smtClean="0">
                <a:sym typeface="Wingdings" pitchFamily="2" charset="2"/>
              </a:rPr>
              <a:t>	 1 </a:t>
            </a:r>
            <a:r>
              <a:rPr lang="fr-BE" sz="7200" dirty="0" err="1" smtClean="0">
                <a:sym typeface="Wingdings" pitchFamily="2" charset="2"/>
              </a:rPr>
              <a:t>cp</a:t>
            </a:r>
            <a:r>
              <a:rPr lang="fr-BE" sz="7200" dirty="0" smtClean="0">
                <a:sym typeface="Wingdings" pitchFamily="2" charset="2"/>
              </a:rPr>
              <a:t> /matin, ¾ </a:t>
            </a:r>
            <a:r>
              <a:rPr lang="fr-BE" sz="7200" dirty="0" err="1" smtClean="0">
                <a:sym typeface="Wingdings" pitchFamily="2" charset="2"/>
              </a:rPr>
              <a:t>cp</a:t>
            </a:r>
            <a:r>
              <a:rPr lang="fr-BE" sz="7200" dirty="0" smtClean="0">
                <a:sym typeface="Wingdings" pitchFamily="2" charset="2"/>
              </a:rPr>
              <a:t>/midi, et ¾ </a:t>
            </a:r>
            <a:r>
              <a:rPr lang="fr-BE" sz="7200" dirty="0" err="1" smtClean="0">
                <a:sym typeface="Wingdings" pitchFamily="2" charset="2"/>
              </a:rPr>
              <a:t>cp</a:t>
            </a:r>
            <a:r>
              <a:rPr lang="fr-BE" sz="7200" dirty="0" smtClean="0">
                <a:sym typeface="Wingdings" pitchFamily="2" charset="2"/>
              </a:rPr>
              <a:t>/16 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9" end="1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0" end="2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21" end="2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2" end="2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214313"/>
            <a:ext cx="9144000" cy="6643687"/>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Char char=""/>
              <a:defRPr/>
            </a:pPr>
            <a:r>
              <a:rPr lang="fr-BE" sz="3600" b="1" u="sng" dirty="0" smtClean="0">
                <a:effectLst>
                  <a:outerShdw blurRad="38100" dist="38100" dir="2700000" algn="tl">
                    <a:srgbClr val="000000">
                      <a:alpha val="43137"/>
                    </a:srgbClr>
                  </a:outerShdw>
                </a:effectLst>
              </a:rPr>
              <a:t>Le méthylphénidate</a:t>
            </a:r>
          </a:p>
          <a:p>
            <a:pPr marL="548640" indent="-411480" eaLnBrk="1" fontAlgn="auto" hangingPunct="1">
              <a:spcAft>
                <a:spcPts val="0"/>
              </a:spcAft>
              <a:buClr>
                <a:schemeClr val="tx1">
                  <a:shade val="95000"/>
                </a:schemeClr>
              </a:buClr>
              <a:buFont typeface="Wingdings 2" pitchFamily="18" charset="2"/>
              <a:buNone/>
              <a:defRPr/>
            </a:pPr>
            <a:r>
              <a:rPr lang="fr-BE" sz="11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900" b="1" u="sng" dirty="0" smtClean="0"/>
              <a:t>Effets secondaires</a:t>
            </a:r>
            <a:r>
              <a:rPr lang="fr-BE" sz="2900" b="1" dirty="0" smtClean="0"/>
              <a:t> </a:t>
            </a:r>
            <a:r>
              <a:rPr lang="fr-BE" sz="2900" dirty="0" smtClean="0"/>
              <a:t>:</a:t>
            </a:r>
          </a:p>
          <a:p>
            <a:pPr marL="548640" indent="-411480" eaLnBrk="1" fontAlgn="auto" hangingPunct="1">
              <a:spcAft>
                <a:spcPts val="0"/>
              </a:spcAft>
              <a:buClr>
                <a:schemeClr val="tx1">
                  <a:shade val="95000"/>
                </a:schemeClr>
              </a:buClr>
              <a:buFont typeface="Wingdings 2" pitchFamily="18" charset="2"/>
              <a:buNone/>
              <a:defRPr/>
            </a:pPr>
            <a:endParaRPr lang="fr-BE" sz="2900" dirty="0" smtClean="0"/>
          </a:p>
          <a:p>
            <a:pPr marL="548640" indent="-411480" eaLnBrk="1" fontAlgn="auto" hangingPunct="1">
              <a:spcAft>
                <a:spcPts val="0"/>
              </a:spcAft>
              <a:buClr>
                <a:schemeClr val="tx1">
                  <a:shade val="95000"/>
                </a:schemeClr>
              </a:buClr>
              <a:buFont typeface="Wingdings" pitchFamily="2" charset="2"/>
              <a:buChar char="Ø"/>
              <a:defRPr/>
            </a:pPr>
            <a:r>
              <a:rPr lang="fr-BE" sz="2900" u="sng" dirty="0" smtClean="0"/>
              <a:t>Diminution de l’appétit</a:t>
            </a:r>
            <a:r>
              <a:rPr lang="fr-BE" sz="29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900" dirty="0" smtClean="0"/>
              <a:t>		= effet secondaire le plus fréquent</a:t>
            </a:r>
          </a:p>
          <a:p>
            <a:pPr marL="869315" lvl="1" indent="-411480" eaLnBrk="1" fontAlgn="auto" hangingPunct="1">
              <a:spcAft>
                <a:spcPts val="0"/>
              </a:spcAft>
              <a:buClr>
                <a:schemeClr val="tx1">
                  <a:shade val="95000"/>
                </a:schemeClr>
              </a:buClr>
              <a:buFont typeface="Wingdings 2" pitchFamily="18" charset="2"/>
              <a:buNone/>
              <a:defRPr/>
            </a:pPr>
            <a:r>
              <a:rPr lang="fr-BE" sz="2900" dirty="0" smtClean="0"/>
              <a:t>		N.B. dans ce cas, faire prendre les </a:t>
            </a:r>
            <a:r>
              <a:rPr lang="fr-BE" sz="2900" dirty="0" err="1" smtClean="0"/>
              <a:t>cps</a:t>
            </a:r>
            <a:r>
              <a:rPr lang="fr-BE" sz="2900" dirty="0" smtClean="0"/>
              <a:t> du matin et de midi après le repas</a:t>
            </a:r>
          </a:p>
          <a:p>
            <a:pPr marL="869315" lvl="1" indent="-411480" eaLnBrk="1" fontAlgn="auto" hangingPunct="1">
              <a:spcAft>
                <a:spcPts val="0"/>
              </a:spcAft>
              <a:buClr>
                <a:schemeClr val="tx1">
                  <a:shade val="95000"/>
                </a:schemeClr>
              </a:buClr>
              <a:buFont typeface="Wingdings 2" pitchFamily="18" charset="2"/>
              <a:buNone/>
              <a:defRPr/>
            </a:pPr>
            <a:endParaRPr lang="fr-BE" sz="2900" dirty="0" smtClean="0"/>
          </a:p>
          <a:p>
            <a:pPr marL="548640" indent="-411480" eaLnBrk="1" fontAlgn="auto" hangingPunct="1">
              <a:spcAft>
                <a:spcPts val="0"/>
              </a:spcAft>
              <a:buClr>
                <a:schemeClr val="tx1">
                  <a:shade val="95000"/>
                </a:schemeClr>
              </a:buClr>
              <a:buFont typeface="Wingdings" pitchFamily="2" charset="2"/>
              <a:buChar char="Ø"/>
              <a:defRPr/>
            </a:pPr>
            <a:r>
              <a:rPr lang="fr-BE" sz="2900" dirty="0" smtClean="0"/>
              <a:t>Accentue un retard de croissance </a:t>
            </a:r>
            <a:r>
              <a:rPr lang="fr-BE" sz="2900" u="sng" dirty="0" smtClean="0"/>
              <a:t>staturo-pondéral</a:t>
            </a:r>
            <a:r>
              <a:rPr lang="fr-BE" sz="2900" dirty="0" smtClean="0"/>
              <a:t> préalable chez un enfant longiligne maigre sans appétit</a:t>
            </a:r>
          </a:p>
          <a:p>
            <a:pPr marL="869315" lvl="1" indent="-411480" eaLnBrk="1" fontAlgn="auto" hangingPunct="1">
              <a:spcAft>
                <a:spcPts val="0"/>
              </a:spcAft>
              <a:buClr>
                <a:schemeClr val="tx1">
                  <a:shade val="95000"/>
                </a:schemeClr>
              </a:buClr>
              <a:buFont typeface="Wingdings 2" pitchFamily="18" charset="2"/>
              <a:buNone/>
              <a:defRPr/>
            </a:pPr>
            <a:r>
              <a:rPr lang="fr-BE" sz="2900" dirty="0" smtClean="0"/>
              <a:t>	– des études semblent indiquer que ce retard de croissance serait compensé après l’arrêt du traitement lors de la préadolescence (selon la cause étiologique, indépendante de la médication)</a:t>
            </a:r>
          </a:p>
          <a:p>
            <a:pPr marL="548640" indent="-411480" eaLnBrk="1" fontAlgn="auto" hangingPunct="1">
              <a:spcAft>
                <a:spcPts val="0"/>
              </a:spcAft>
              <a:buClr>
                <a:schemeClr val="tx1">
                  <a:shade val="95000"/>
                </a:schemeClr>
              </a:buClr>
              <a:buFont typeface="Wingdings 2" pitchFamily="18" charset="2"/>
              <a:buNone/>
              <a:defRPr/>
            </a:pPr>
            <a:r>
              <a:rPr lang="fr-BE" sz="2900" dirty="0" smtClean="0"/>
              <a:t>	</a:t>
            </a:r>
          </a:p>
          <a:p>
            <a:pPr marL="548640" indent="-411480" eaLnBrk="1" fontAlgn="auto" hangingPunct="1">
              <a:spcAft>
                <a:spcPts val="0"/>
              </a:spcAft>
              <a:buClr>
                <a:schemeClr val="tx1">
                  <a:shade val="95000"/>
                </a:schemeClr>
              </a:buClr>
              <a:buFont typeface="Wingdings" pitchFamily="2" charset="2"/>
              <a:buChar char="Ø"/>
              <a:defRPr/>
            </a:pPr>
            <a:r>
              <a:rPr lang="fr-BE" sz="2900" u="sng" dirty="0" smtClean="0"/>
              <a:t>Endormissement plus tardif</a:t>
            </a:r>
            <a:r>
              <a:rPr lang="fr-BE" sz="2900" dirty="0" smtClean="0"/>
              <a:t>:</a:t>
            </a:r>
          </a:p>
          <a:p>
            <a:pPr marL="869315" lvl="1" indent="-411480" eaLnBrk="1" fontAlgn="auto" hangingPunct="1">
              <a:spcAft>
                <a:spcPts val="0"/>
              </a:spcAft>
              <a:buClr>
                <a:schemeClr val="tx1">
                  <a:shade val="95000"/>
                </a:schemeClr>
              </a:buClr>
              <a:buFont typeface="Wingdings 2" pitchFamily="18" charset="2"/>
              <a:buNone/>
              <a:defRPr/>
            </a:pPr>
            <a:r>
              <a:rPr lang="fr-BE" sz="2900" dirty="0" smtClean="0"/>
              <a:t>	– rare, et souvent évité si la </a:t>
            </a:r>
            <a:r>
              <a:rPr lang="fr-BE" sz="2900" dirty="0" err="1" smtClean="0"/>
              <a:t>titration</a:t>
            </a:r>
            <a:r>
              <a:rPr lang="fr-BE" sz="2900" dirty="0" smtClean="0"/>
              <a:t> est progressive</a:t>
            </a:r>
          </a:p>
          <a:p>
            <a:pPr marL="869315" lvl="1" indent="-411480" eaLnBrk="1" fontAlgn="auto" hangingPunct="1">
              <a:spcAft>
                <a:spcPts val="0"/>
              </a:spcAft>
              <a:buClr>
                <a:schemeClr val="tx1">
                  <a:shade val="95000"/>
                </a:schemeClr>
              </a:buClr>
              <a:buFont typeface="Wingdings 2" pitchFamily="18" charset="2"/>
              <a:buNone/>
              <a:defRPr/>
            </a:pPr>
            <a:r>
              <a:rPr lang="fr-BE" sz="2900" dirty="0" smtClean="0"/>
              <a:t>	– apparaît dès le départ avec une minime posologie unique le matin</a:t>
            </a:r>
          </a:p>
          <a:p>
            <a:pPr marL="869315" lvl="1" indent="-411480" eaLnBrk="1" fontAlgn="auto" hangingPunct="1">
              <a:spcAft>
                <a:spcPts val="0"/>
              </a:spcAft>
              <a:buClr>
                <a:schemeClr val="tx1">
                  <a:shade val="95000"/>
                </a:schemeClr>
              </a:buClr>
              <a:buFont typeface="Wingdings 2" pitchFamily="18" charset="2"/>
              <a:buNone/>
              <a:defRPr/>
            </a:pPr>
            <a:r>
              <a:rPr lang="fr-BE" sz="2900" dirty="0" smtClean="0"/>
              <a:t>	– le plus souvent, disparaît totalement après 10 jours</a:t>
            </a:r>
          </a:p>
          <a:p>
            <a:pPr marL="869315" lvl="1" indent="-411480" eaLnBrk="1" fontAlgn="auto" hangingPunct="1">
              <a:spcAft>
                <a:spcPts val="0"/>
              </a:spcAft>
              <a:buClr>
                <a:schemeClr val="tx1">
                  <a:shade val="95000"/>
                </a:schemeClr>
              </a:buClr>
              <a:buFont typeface="Wingdings 2" pitchFamily="18" charset="2"/>
              <a:buNone/>
              <a:defRPr/>
            </a:pPr>
            <a:endParaRPr lang="fr-BE" sz="2900" dirty="0" smtClean="0"/>
          </a:p>
          <a:p>
            <a:pPr marL="548640" indent="-411480" eaLnBrk="1" fontAlgn="auto" hangingPunct="1">
              <a:spcAft>
                <a:spcPts val="0"/>
              </a:spcAft>
              <a:buClr>
                <a:schemeClr val="tx1">
                  <a:shade val="95000"/>
                </a:schemeClr>
              </a:buClr>
              <a:buFont typeface="Wingdings" pitchFamily="2" charset="2"/>
              <a:buChar char="Ø"/>
              <a:defRPr/>
            </a:pPr>
            <a:r>
              <a:rPr lang="fr-BE" sz="2900" u="sng" dirty="0" smtClean="0"/>
              <a:t>Coliques abdominales</a:t>
            </a:r>
            <a:r>
              <a:rPr lang="fr-BE" sz="2900" dirty="0" smtClean="0"/>
              <a:t>:</a:t>
            </a:r>
          </a:p>
          <a:p>
            <a:pPr marL="869315" lvl="1" indent="-411480" eaLnBrk="1" fontAlgn="auto" hangingPunct="1">
              <a:spcAft>
                <a:spcPts val="0"/>
              </a:spcAft>
              <a:buClr>
                <a:schemeClr val="tx1">
                  <a:shade val="95000"/>
                </a:schemeClr>
              </a:buClr>
              <a:buFont typeface="Wingdings 2" pitchFamily="18" charset="2"/>
              <a:buNone/>
              <a:defRPr/>
            </a:pPr>
            <a:r>
              <a:rPr lang="fr-BE" sz="2900" dirty="0" smtClean="0"/>
              <a:t>	– très rares, souvent liées à des antécédents connus de sensibilité intestinale:  dans ce cas nécessite souvent l’arrêt du traitement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214313"/>
            <a:ext cx="9144000" cy="6643687"/>
          </a:xfrm>
        </p:spPr>
        <p:txBody>
          <a:bodyPr>
            <a:normAutofit fontScale="40000" lnSpcReduction="20000"/>
          </a:bodyPr>
          <a:lstStyle/>
          <a:p>
            <a:pPr marL="548640" indent="-411480" eaLnBrk="1" fontAlgn="auto" hangingPunct="1">
              <a:spcAft>
                <a:spcPts val="0"/>
              </a:spcAft>
              <a:buClr>
                <a:schemeClr val="tx1">
                  <a:shade val="95000"/>
                </a:schemeClr>
              </a:buClr>
              <a:buFont typeface="Wingdings 2"/>
              <a:buChar char=""/>
              <a:defRPr/>
            </a:pPr>
            <a:r>
              <a:rPr lang="fr-BE" sz="5000" b="1" u="sng" dirty="0" smtClean="0">
                <a:effectLst>
                  <a:outerShdw blurRad="38100" dist="38100" dir="2700000" algn="tl">
                    <a:srgbClr val="000000">
                      <a:alpha val="43137"/>
                    </a:srgbClr>
                  </a:outerShdw>
                </a:effectLst>
              </a:rPr>
              <a:t>Le méthylphénidate</a:t>
            </a:r>
          </a:p>
          <a:p>
            <a:pPr marL="548640" indent="-411480" eaLnBrk="1" fontAlgn="auto" hangingPunct="1">
              <a:spcAft>
                <a:spcPts val="0"/>
              </a:spcAft>
              <a:buClr>
                <a:schemeClr val="tx1">
                  <a:shade val="95000"/>
                </a:schemeClr>
              </a:buClr>
              <a:buFont typeface="Wingdings 2" pitchFamily="18" charset="2"/>
              <a:buNone/>
              <a:defRPr/>
            </a:pPr>
            <a:r>
              <a:rPr lang="fr-BE" sz="45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4500" b="1" u="sng" dirty="0" smtClean="0"/>
              <a:t>Effets secondaires</a:t>
            </a:r>
            <a:r>
              <a:rPr lang="fr-BE" sz="4500" b="1" dirty="0" smtClean="0"/>
              <a:t> </a:t>
            </a:r>
            <a:r>
              <a:rPr lang="fr-BE" sz="4500" dirty="0" smtClean="0"/>
              <a:t>:</a:t>
            </a:r>
          </a:p>
          <a:p>
            <a:pPr marL="548640" indent="-411480" eaLnBrk="1" fontAlgn="auto" hangingPunct="1">
              <a:spcAft>
                <a:spcPts val="0"/>
              </a:spcAft>
              <a:buClr>
                <a:schemeClr val="tx1">
                  <a:shade val="95000"/>
                </a:schemeClr>
              </a:buClr>
              <a:buFont typeface="Wingdings" pitchFamily="2" charset="2"/>
              <a:buChar char="Ø"/>
              <a:defRPr/>
            </a:pPr>
            <a:r>
              <a:rPr lang="fr-BE" sz="4500" dirty="0" smtClean="0"/>
              <a:t>En cas de </a:t>
            </a:r>
            <a:r>
              <a:rPr lang="fr-BE" sz="4500" u="sng" dirty="0" smtClean="0"/>
              <a:t>présence préalable de tics</a:t>
            </a:r>
            <a:r>
              <a:rPr lang="fr-BE" sz="4500" dirty="0" smtClean="0"/>
              <a:t> chez l’enfant : dans un tiers des cas les tics diminuent, dans un tiers des cas ils augmentent, et dans le dernier tiers ils demeurent statu quo</a:t>
            </a:r>
          </a:p>
          <a:p>
            <a:pPr marL="869315" lvl="1" indent="-411480" eaLnBrk="1" fontAlgn="auto" hangingPunct="1">
              <a:spcAft>
                <a:spcPts val="0"/>
              </a:spcAft>
              <a:buClr>
                <a:schemeClr val="tx1">
                  <a:shade val="95000"/>
                </a:schemeClr>
              </a:buClr>
              <a:buFont typeface="Wingdings 2" pitchFamily="18" charset="2"/>
              <a:buNone/>
              <a:defRPr/>
            </a:pPr>
            <a:r>
              <a:rPr lang="fr-BE" sz="2000" dirty="0" smtClean="0"/>
              <a:t> </a:t>
            </a:r>
          </a:p>
          <a:p>
            <a:pPr marL="548640" indent="-411480" eaLnBrk="1" fontAlgn="auto" hangingPunct="1">
              <a:spcAft>
                <a:spcPts val="0"/>
              </a:spcAft>
              <a:buClr>
                <a:schemeClr val="tx1">
                  <a:shade val="95000"/>
                </a:schemeClr>
              </a:buClr>
              <a:buFont typeface="Wingdings" pitchFamily="2" charset="2"/>
              <a:buChar char="Ø"/>
              <a:defRPr/>
            </a:pPr>
            <a:r>
              <a:rPr lang="fr-BE" sz="4500" dirty="0" smtClean="0"/>
              <a:t>Uniquement chez certains </a:t>
            </a:r>
            <a:r>
              <a:rPr lang="fr-BE" sz="4500" u="sng" dirty="0" smtClean="0"/>
              <a:t>sujets biologiquement prédisposés à la dépression</a:t>
            </a:r>
            <a:r>
              <a:rPr lang="fr-BE" sz="4500" dirty="0" smtClean="0"/>
              <a:t>, le méthylphénidate peut induire une thymie dépressive</a:t>
            </a:r>
          </a:p>
          <a:p>
            <a:pPr marL="869315" lvl="1" indent="-411480" eaLnBrk="1" fontAlgn="auto" hangingPunct="1">
              <a:spcAft>
                <a:spcPts val="0"/>
              </a:spcAft>
              <a:buClr>
                <a:schemeClr val="tx1">
                  <a:shade val="95000"/>
                </a:schemeClr>
              </a:buClr>
              <a:buFont typeface="Wingdings 2" pitchFamily="18" charset="2"/>
              <a:buNone/>
              <a:defRPr/>
            </a:pPr>
            <a:r>
              <a:rPr lang="fr-BE" sz="4500" dirty="0" smtClean="0"/>
              <a:t>	– cet effet est dose dépendant : il disparaît après réduction de la posologie</a:t>
            </a:r>
          </a:p>
          <a:p>
            <a:pPr marL="869315" lvl="1" indent="-411480" eaLnBrk="1" fontAlgn="auto" hangingPunct="1">
              <a:spcAft>
                <a:spcPts val="0"/>
              </a:spcAft>
              <a:buClr>
                <a:schemeClr val="tx1">
                  <a:shade val="95000"/>
                </a:schemeClr>
              </a:buClr>
              <a:buFont typeface="Wingdings 2" pitchFamily="18" charset="2"/>
              <a:buNone/>
              <a:defRPr/>
            </a:pPr>
            <a:r>
              <a:rPr lang="fr-BE" sz="2000" dirty="0" smtClean="0"/>
              <a:t> </a:t>
            </a:r>
          </a:p>
          <a:p>
            <a:pPr marL="548640" indent="-411480" eaLnBrk="1" fontAlgn="auto" hangingPunct="1">
              <a:spcAft>
                <a:spcPts val="0"/>
              </a:spcAft>
              <a:buClr>
                <a:schemeClr val="tx1">
                  <a:shade val="95000"/>
                </a:schemeClr>
              </a:buClr>
              <a:buFont typeface="Wingdings" pitchFamily="2" charset="2"/>
              <a:buChar char="Ø"/>
              <a:defRPr/>
            </a:pPr>
            <a:r>
              <a:rPr lang="fr-BE" sz="4500" u="sng" dirty="0" smtClean="0"/>
              <a:t>Excitabilité générale du petit enfant</a:t>
            </a:r>
            <a:r>
              <a:rPr lang="fr-BE" sz="4500" dirty="0" smtClean="0"/>
              <a:t> :</a:t>
            </a:r>
          </a:p>
          <a:p>
            <a:pPr marL="869315" lvl="1" indent="-411480" eaLnBrk="1" fontAlgn="auto" hangingPunct="1">
              <a:spcAft>
                <a:spcPts val="0"/>
              </a:spcAft>
              <a:buClr>
                <a:schemeClr val="tx1">
                  <a:shade val="95000"/>
                </a:schemeClr>
              </a:buClr>
              <a:buFont typeface="Wingdings 2" pitchFamily="18" charset="2"/>
              <a:buNone/>
              <a:defRPr/>
            </a:pPr>
            <a:r>
              <a:rPr lang="fr-BE" sz="4500" dirty="0" smtClean="0"/>
              <a:t>	– très rare, souvent liée à des antécédents neurologiques développementaux :  nécessite l’arrêt du traitement</a:t>
            </a:r>
          </a:p>
          <a:p>
            <a:pPr marL="869315" lvl="1" indent="-411480" eaLnBrk="1" fontAlgn="auto" hangingPunct="1">
              <a:spcAft>
                <a:spcPts val="0"/>
              </a:spcAft>
              <a:buClr>
                <a:schemeClr val="tx1">
                  <a:shade val="95000"/>
                </a:schemeClr>
              </a:buClr>
              <a:buFont typeface="Wingdings 2" pitchFamily="18" charset="2"/>
              <a:buNone/>
              <a:defRPr/>
            </a:pPr>
            <a:endParaRPr lang="fr-BE" sz="2000" dirty="0" smtClean="0"/>
          </a:p>
          <a:p>
            <a:pPr marL="548640" indent="-411480" eaLnBrk="1" fontAlgn="auto" hangingPunct="1">
              <a:spcAft>
                <a:spcPts val="0"/>
              </a:spcAft>
              <a:buClr>
                <a:schemeClr val="tx1">
                  <a:shade val="95000"/>
                </a:schemeClr>
              </a:buClr>
              <a:buFont typeface="Wingdings" pitchFamily="2" charset="2"/>
              <a:buChar char="Ø"/>
              <a:defRPr/>
            </a:pPr>
            <a:r>
              <a:rPr lang="fr-BE" sz="4500" dirty="0" smtClean="0"/>
              <a:t>N.B. habituellement, chez l’enfant </a:t>
            </a:r>
            <a:r>
              <a:rPr lang="fr-BE" sz="4500" u="sng" dirty="0" smtClean="0"/>
              <a:t>épileptique stabilisé</a:t>
            </a:r>
            <a:r>
              <a:rPr lang="fr-BE" sz="4500" dirty="0" smtClean="0"/>
              <a:t>, il n’y a aucune sensibilisation aux crises épileptiques (cf. une étude de l’hôpital Sainte-Anne à Paris) </a:t>
            </a:r>
          </a:p>
          <a:p>
            <a:pPr marL="548640" indent="-411480" eaLnBrk="1" fontAlgn="auto" hangingPunct="1">
              <a:spcAft>
                <a:spcPts val="0"/>
              </a:spcAft>
              <a:buClr>
                <a:schemeClr val="tx1">
                  <a:shade val="95000"/>
                </a:schemeClr>
              </a:buClr>
              <a:buFont typeface="Wingdings 2" pitchFamily="18" charset="2"/>
              <a:buNone/>
              <a:defRPr/>
            </a:pPr>
            <a:r>
              <a:rPr lang="fr-BE" sz="4500" dirty="0" smtClean="0"/>
              <a:t>		– le méthylphénidate peut être prescrit si l’épilepsie est bien stabilisée</a:t>
            </a:r>
          </a:p>
          <a:p>
            <a:pPr marL="548640" indent="-411480" eaLnBrk="1" fontAlgn="auto" hangingPunct="1">
              <a:spcAft>
                <a:spcPts val="0"/>
              </a:spcAft>
              <a:buClr>
                <a:schemeClr val="tx1">
                  <a:shade val="95000"/>
                </a:schemeClr>
              </a:buClr>
              <a:buFont typeface="Wingdings 2" pitchFamily="18" charset="2"/>
              <a:buNone/>
              <a:defRPr/>
            </a:pPr>
            <a:r>
              <a:rPr lang="fr-BE" sz="4500" dirty="0" smtClean="0"/>
              <a:t>		– par contre, en cas d’</a:t>
            </a:r>
            <a:r>
              <a:rPr lang="fr-BE" sz="4500" u="sng" dirty="0" smtClean="0"/>
              <a:t>épilepsie non stabilisée</a:t>
            </a:r>
            <a:r>
              <a:rPr lang="fr-BE" sz="4500" dirty="0" smtClean="0"/>
              <a:t>, la prudence est de mise, et si un traitement est instauré, il est nécessaire de réaliser un EEG de contrôle directement après instauration du traitement</a:t>
            </a:r>
          </a:p>
          <a:p>
            <a:pPr marL="548640" indent="-411480" eaLnBrk="1" fontAlgn="auto" hangingPunct="1">
              <a:spcAft>
                <a:spcPts val="0"/>
              </a:spcAft>
              <a:buClr>
                <a:schemeClr val="tx1">
                  <a:shade val="95000"/>
                </a:schemeClr>
              </a:buClr>
              <a:buFont typeface="Wingdings 2" pitchFamily="18" charset="2"/>
              <a:buNone/>
              <a:defRPr/>
            </a:pPr>
            <a:r>
              <a:rPr lang="fr-BE" sz="3800" dirty="0" smtClean="0"/>
              <a:t> </a:t>
            </a:r>
            <a:endParaRPr lang="fr-BE" sz="2000" dirty="0" smtClean="0"/>
          </a:p>
          <a:p>
            <a:pPr marL="548640" indent="-411480" eaLnBrk="1" fontAlgn="auto" hangingPunct="1">
              <a:spcAft>
                <a:spcPts val="0"/>
              </a:spcAft>
              <a:buClr>
                <a:schemeClr val="tx1">
                  <a:shade val="95000"/>
                </a:schemeClr>
              </a:buClr>
              <a:buFont typeface="Wingdings" pitchFamily="2" charset="2"/>
              <a:buChar char="Ø"/>
              <a:defRPr/>
            </a:pPr>
            <a:r>
              <a:rPr lang="fr-BE" sz="4500" dirty="0" smtClean="0"/>
              <a:t>Le méthylphénidate est totalement contre-indiqué chez un sujet avec une maladie schizophrène présentant des </a:t>
            </a:r>
            <a:r>
              <a:rPr lang="fr-BE" sz="4500" u="sng" dirty="0" smtClean="0"/>
              <a:t>angoisses de morcellement</a:t>
            </a:r>
          </a:p>
          <a:p>
            <a:pPr marL="869315" lvl="1" indent="-411480" eaLnBrk="1" fontAlgn="auto" hangingPunct="1">
              <a:spcAft>
                <a:spcPts val="0"/>
              </a:spcAft>
              <a:buClr>
                <a:schemeClr val="tx1">
                  <a:shade val="95000"/>
                </a:schemeClr>
              </a:buClr>
              <a:buFont typeface="Wingdings 2" pitchFamily="18" charset="2"/>
              <a:buNone/>
              <a:defRPr/>
            </a:pPr>
            <a:r>
              <a:rPr lang="fr-BE" sz="4500" dirty="0" smtClean="0"/>
              <a:t>	– le méthylphénidate peut induire une augmentation de l’intensité de l’angoisse de morcellement</a:t>
            </a:r>
            <a:endParaRPr lang="fr-BE" sz="2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5750" y="0"/>
            <a:ext cx="8572500" cy="6858000"/>
          </a:xfrm>
        </p:spPr>
        <p:txBody>
          <a:bodyPr>
            <a:normAutofit fontScale="70000" lnSpcReduction="20000"/>
          </a:bodyPr>
          <a:lstStyle/>
          <a:p>
            <a:pPr marL="548640" indent="-411480" eaLnBrk="1" fontAlgn="auto" hangingPunct="1">
              <a:spcAft>
                <a:spcPts val="0"/>
              </a:spcAft>
              <a:buClr>
                <a:schemeClr val="tx1">
                  <a:shade val="95000"/>
                </a:schemeClr>
              </a:buClr>
              <a:buFont typeface="Wingdings 2"/>
              <a:buChar char=""/>
              <a:defRPr/>
            </a:pPr>
            <a:r>
              <a:rPr lang="fr-BE" sz="5100" b="1" u="sng" dirty="0" err="1" smtClean="0">
                <a:effectLst>
                  <a:outerShdw blurRad="38100" dist="38100" dir="2700000" algn="tl">
                    <a:srgbClr val="000000">
                      <a:alpha val="43137"/>
                    </a:srgbClr>
                  </a:outerShdw>
                </a:effectLst>
              </a:rPr>
              <a:t>Atomoxétine</a:t>
            </a:r>
            <a:endParaRPr lang="fr-BE" sz="5100"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pitchFamily="18" charset="2"/>
              <a:buNone/>
              <a:defRPr/>
            </a:pPr>
            <a:r>
              <a:rPr lang="fr-BE" sz="800" dirty="0" smtClean="0"/>
              <a:t> </a:t>
            </a:r>
          </a:p>
          <a:p>
            <a:pPr marL="548640" indent="-411480" eaLnBrk="1" fontAlgn="auto" hangingPunct="1">
              <a:spcAft>
                <a:spcPts val="0"/>
              </a:spcAft>
              <a:buClr>
                <a:schemeClr val="tx1">
                  <a:shade val="95000"/>
                </a:schemeClr>
              </a:buClr>
              <a:buFont typeface="Wingdings 2" pitchFamily="18" charset="2"/>
              <a:buNone/>
              <a:defRPr/>
            </a:pPr>
            <a:endParaRPr lang="fr-BE" sz="3300"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v"/>
              <a:defRPr/>
            </a:pPr>
            <a:r>
              <a:rPr lang="fr-BE" sz="3300" b="1" u="sng" dirty="0" err="1" smtClean="0">
                <a:effectLst>
                  <a:outerShdw blurRad="38100" dist="38100" dir="2700000" algn="tl">
                    <a:srgbClr val="000000">
                      <a:alpha val="43137"/>
                    </a:srgbClr>
                  </a:outerShdw>
                </a:effectLst>
              </a:rPr>
              <a:t>Strattera</a:t>
            </a:r>
            <a:r>
              <a:rPr lang="fr-BE" sz="3300" b="1" dirty="0" smtClean="0"/>
              <a:t> </a:t>
            </a:r>
            <a:r>
              <a:rPr lang="fr-BE" sz="3300" dirty="0" smtClean="0"/>
              <a:t>10, 18, 25, 40, 60, 80 mg </a:t>
            </a:r>
          </a:p>
          <a:p>
            <a:pPr marL="548640" indent="-411480" eaLnBrk="1" fontAlgn="auto" hangingPunct="1">
              <a:spcAft>
                <a:spcPts val="0"/>
              </a:spcAft>
              <a:buClr>
                <a:schemeClr val="tx1">
                  <a:shade val="95000"/>
                </a:schemeClr>
              </a:buClr>
              <a:buFont typeface="Wingdings 2" pitchFamily="18" charset="2"/>
              <a:buNone/>
              <a:defRPr/>
            </a:pPr>
            <a:r>
              <a:rPr lang="fr-BE" sz="3300" dirty="0" smtClean="0"/>
              <a:t>	boîtes de 7 et 28 </a:t>
            </a:r>
            <a:r>
              <a:rPr lang="fr-BE" sz="3300" dirty="0" err="1" smtClean="0"/>
              <a:t>cps</a:t>
            </a:r>
            <a:r>
              <a:rPr lang="fr-BE" sz="3300" dirty="0" smtClean="0"/>
              <a:t> (non remboursées)</a:t>
            </a:r>
          </a:p>
          <a:p>
            <a:pPr marL="548640" indent="-411480" eaLnBrk="1" fontAlgn="auto" hangingPunct="1">
              <a:spcAft>
                <a:spcPts val="0"/>
              </a:spcAft>
              <a:buClr>
                <a:schemeClr val="tx1">
                  <a:shade val="95000"/>
                </a:schemeClr>
              </a:buClr>
              <a:buFont typeface="Wingdings" pitchFamily="2" charset="2"/>
              <a:buChar char="v"/>
              <a:defRPr/>
            </a:pPr>
            <a:r>
              <a:rPr lang="fr-BE" sz="3300" u="sng" dirty="0" smtClean="0"/>
              <a:t>Posologie</a:t>
            </a:r>
            <a:r>
              <a:rPr lang="fr-BE" sz="3300" dirty="0" smtClean="0"/>
              <a:t> : </a:t>
            </a:r>
          </a:p>
          <a:p>
            <a:pPr marL="548640" indent="-411480" eaLnBrk="1" fontAlgn="auto" hangingPunct="1">
              <a:spcAft>
                <a:spcPts val="0"/>
              </a:spcAft>
              <a:buClr>
                <a:schemeClr val="tx1">
                  <a:shade val="95000"/>
                </a:schemeClr>
              </a:buClr>
              <a:buFont typeface="Wingdings 2"/>
              <a:buNone/>
              <a:defRPr/>
            </a:pPr>
            <a:r>
              <a:rPr lang="fr-BE" sz="3300" dirty="0" smtClean="0"/>
              <a:t>		- instauration progressive : en ±10 premiers jours</a:t>
            </a:r>
          </a:p>
          <a:p>
            <a:pPr marL="548640" indent="-411480" eaLnBrk="1" fontAlgn="auto" hangingPunct="1">
              <a:spcAft>
                <a:spcPts val="0"/>
              </a:spcAft>
              <a:buClr>
                <a:schemeClr val="tx1">
                  <a:shade val="95000"/>
                </a:schemeClr>
              </a:buClr>
              <a:buFont typeface="Wingdings 2"/>
              <a:buNone/>
              <a:defRPr/>
            </a:pPr>
            <a:r>
              <a:rPr lang="fr-BE" sz="3300" dirty="0" smtClean="0"/>
              <a:t>		- puis 1,2 à 1,8 mg/kilo, en une prise/jour</a:t>
            </a:r>
          </a:p>
          <a:p>
            <a:pPr marL="548640" indent="-411480" eaLnBrk="1" fontAlgn="auto" hangingPunct="1">
              <a:spcAft>
                <a:spcPts val="0"/>
              </a:spcAft>
              <a:buClr>
                <a:schemeClr val="tx1">
                  <a:shade val="95000"/>
                </a:schemeClr>
              </a:buClr>
              <a:buFont typeface="Wingdings 2"/>
              <a:buNone/>
              <a:defRPr/>
            </a:pPr>
            <a:r>
              <a:rPr lang="fr-BE" sz="3300" dirty="0" smtClean="0"/>
              <a:t>		- action progressive en 6 semaines</a:t>
            </a:r>
          </a:p>
          <a:p>
            <a:pPr marL="548640" indent="-411480" eaLnBrk="1" fontAlgn="auto" hangingPunct="1">
              <a:spcAft>
                <a:spcPts val="0"/>
              </a:spcAft>
              <a:buClr>
                <a:schemeClr val="tx1">
                  <a:shade val="95000"/>
                </a:schemeClr>
              </a:buClr>
              <a:buFont typeface="Wingdings" pitchFamily="2" charset="2"/>
              <a:buChar char="v"/>
              <a:defRPr/>
            </a:pPr>
            <a:r>
              <a:rPr lang="fr-BE" sz="3300" u="sng" dirty="0" smtClean="0"/>
              <a:t>Pour une première prescription</a:t>
            </a:r>
            <a:r>
              <a:rPr lang="fr-BE" sz="3300" dirty="0" smtClean="0"/>
              <a:t> :</a:t>
            </a:r>
          </a:p>
          <a:p>
            <a:pPr marL="548640" indent="-411480" eaLnBrk="1" fontAlgn="auto" hangingPunct="1">
              <a:spcAft>
                <a:spcPts val="0"/>
              </a:spcAft>
              <a:buClr>
                <a:schemeClr val="tx1">
                  <a:shade val="95000"/>
                </a:schemeClr>
              </a:buClr>
              <a:buFont typeface="Wingdings 2" pitchFamily="18" charset="2"/>
              <a:buNone/>
              <a:defRPr/>
            </a:pPr>
            <a:r>
              <a:rPr lang="fr-BE" sz="3300" dirty="0" smtClean="0"/>
              <a:t>		– ex. : enfant de 25 kg : </a:t>
            </a:r>
            <a:r>
              <a:rPr lang="fr-BE" sz="3300" dirty="0" err="1" smtClean="0"/>
              <a:t>Strattera</a:t>
            </a:r>
            <a:r>
              <a:rPr lang="fr-BE" sz="3300" dirty="0" smtClean="0"/>
              <a:t> 10 mg : 1 </a:t>
            </a:r>
            <a:r>
              <a:rPr lang="fr-BE" sz="3300" dirty="0" err="1" smtClean="0"/>
              <a:t>cp</a:t>
            </a:r>
            <a:r>
              <a:rPr lang="fr-BE" sz="3300" dirty="0" smtClean="0"/>
              <a:t>/soir sept jours, puis 2 </a:t>
            </a:r>
            <a:r>
              <a:rPr lang="fr-BE" sz="3300" dirty="0" err="1" smtClean="0"/>
              <a:t>cps</a:t>
            </a:r>
            <a:r>
              <a:rPr lang="fr-BE" sz="3300" dirty="0" smtClean="0"/>
              <a:t>/soir sept jours, puis 3 </a:t>
            </a:r>
            <a:r>
              <a:rPr lang="fr-BE" sz="3300" dirty="0" err="1" smtClean="0"/>
              <a:t>cps</a:t>
            </a:r>
            <a:r>
              <a:rPr lang="fr-BE" sz="3300" dirty="0" smtClean="0"/>
              <a:t>/soir deux jours ; puis </a:t>
            </a:r>
            <a:r>
              <a:rPr lang="fr-BE" sz="3300" dirty="0" err="1" smtClean="0"/>
              <a:t>Strattera</a:t>
            </a:r>
            <a:r>
              <a:rPr lang="fr-BE" sz="3300" dirty="0" smtClean="0"/>
              <a:t> 40 mg : 1 </a:t>
            </a:r>
            <a:r>
              <a:rPr lang="fr-BE" sz="3300" dirty="0" err="1" smtClean="0"/>
              <a:t>cp</a:t>
            </a:r>
            <a:r>
              <a:rPr lang="fr-BE" sz="3300" dirty="0" smtClean="0"/>
              <a:t>/soir</a:t>
            </a:r>
          </a:p>
          <a:p>
            <a:pPr marL="548640" indent="-411480" eaLnBrk="1" fontAlgn="auto" hangingPunct="1">
              <a:spcAft>
                <a:spcPts val="0"/>
              </a:spcAft>
              <a:buClr>
                <a:schemeClr val="tx1">
                  <a:shade val="95000"/>
                </a:schemeClr>
              </a:buClr>
              <a:buFont typeface="Wingdings 2" pitchFamily="18" charset="2"/>
              <a:buNone/>
              <a:defRPr/>
            </a:pPr>
            <a:r>
              <a:rPr lang="fr-BE" sz="3300" dirty="0" smtClean="0"/>
              <a:t>N.B. la </a:t>
            </a:r>
            <a:r>
              <a:rPr lang="fr-BE" sz="3300" dirty="0" err="1" smtClean="0"/>
              <a:t>titration</a:t>
            </a:r>
            <a:r>
              <a:rPr lang="fr-BE" sz="3300" dirty="0" smtClean="0"/>
              <a:t> progressive évite les effets secondaires gastro-intestinaux de début de traitement</a:t>
            </a:r>
          </a:p>
          <a:p>
            <a:pPr marL="548640" indent="-411480" eaLnBrk="1" fontAlgn="auto" hangingPunct="1">
              <a:spcAft>
                <a:spcPts val="0"/>
              </a:spcAft>
              <a:buClr>
                <a:schemeClr val="tx1">
                  <a:shade val="95000"/>
                </a:schemeClr>
              </a:buClr>
              <a:buFont typeface="Wingdings" pitchFamily="2" charset="2"/>
              <a:buChar char="v"/>
              <a:defRPr/>
            </a:pPr>
            <a:r>
              <a:rPr lang="fr-BE" sz="3300" dirty="0" smtClean="0"/>
              <a:t>Le </a:t>
            </a:r>
            <a:r>
              <a:rPr lang="fr-BE" sz="3300" dirty="0" err="1" smtClean="0"/>
              <a:t>Strattera</a:t>
            </a:r>
            <a:r>
              <a:rPr lang="fr-BE" sz="3300" dirty="0" smtClean="0"/>
              <a:t> a une </a:t>
            </a:r>
            <a:r>
              <a:rPr lang="fr-BE" sz="3300" u="sng" dirty="0" smtClean="0"/>
              <a:t>action continue sur 24 h</a:t>
            </a:r>
          </a:p>
          <a:p>
            <a:pPr marL="548640" indent="-411480" eaLnBrk="1" fontAlgn="auto" hangingPunct="1">
              <a:spcAft>
                <a:spcPts val="0"/>
              </a:spcAft>
              <a:buClr>
                <a:schemeClr val="tx1">
                  <a:shade val="95000"/>
                </a:schemeClr>
              </a:buClr>
              <a:buFont typeface="Wingdings" pitchFamily="2" charset="2"/>
              <a:buChar char="v"/>
              <a:defRPr/>
            </a:pPr>
            <a:r>
              <a:rPr lang="fr-BE" sz="3300" dirty="0" smtClean="0"/>
              <a:t>Il est davantage actif sur les troubles de l’attention que sur l’hyperactivité</a:t>
            </a:r>
          </a:p>
          <a:p>
            <a:pPr marL="548640" indent="-411480" eaLnBrk="1" fontAlgn="auto" hangingPunct="1">
              <a:spcAft>
                <a:spcPts val="0"/>
              </a:spcAft>
              <a:buClr>
                <a:schemeClr val="tx1">
                  <a:shade val="95000"/>
                </a:schemeClr>
              </a:buClr>
              <a:buFont typeface="Wingdings" pitchFamily="2" charset="2"/>
              <a:buChar char="v"/>
              <a:defRPr/>
            </a:pPr>
            <a:r>
              <a:rPr lang="fr-BE" sz="3300" dirty="0" smtClean="0"/>
              <a:t>Il semble également avoir un léger effet anxiolytique</a:t>
            </a:r>
          </a:p>
          <a:p>
            <a:pPr marL="548640" indent="-411480" eaLnBrk="1" fontAlgn="auto" hangingPunct="1">
              <a:spcAft>
                <a:spcPts val="0"/>
              </a:spcAft>
              <a:buClr>
                <a:schemeClr val="tx1">
                  <a:shade val="95000"/>
                </a:schemeClr>
              </a:buClr>
              <a:buFont typeface="Wingdings" pitchFamily="2" charset="2"/>
              <a:buChar char="v"/>
              <a:defRPr/>
            </a:pPr>
            <a:r>
              <a:rPr lang="fr-BE" sz="3300" dirty="0" smtClean="0"/>
              <a:t>Il est indiqué en cas de tics (maladie de Gilles de la </a:t>
            </a:r>
            <a:r>
              <a:rPr lang="fr-BE" sz="3300" dirty="0" err="1" smtClean="0"/>
              <a:t>Tourette</a:t>
            </a:r>
            <a:r>
              <a:rPr lang="fr-BE" sz="3300" dirty="0" smtClean="0"/>
              <a:t>)</a:t>
            </a:r>
          </a:p>
          <a:p>
            <a:pPr marL="548640" indent="-411480" eaLnBrk="1" fontAlgn="auto" hangingPunct="1">
              <a:spcAft>
                <a:spcPts val="0"/>
              </a:spcAft>
              <a:buClr>
                <a:schemeClr val="tx1">
                  <a:shade val="95000"/>
                </a:schemeClr>
              </a:buClr>
              <a:buFont typeface="Wingdings 2" pitchFamily="18" charset="2"/>
              <a:buNone/>
              <a:defRPr/>
            </a:pPr>
            <a:endParaRPr lang="fr-BE"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500034" y="285728"/>
          <a:ext cx="822960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7" name="ZoneTexte 8"/>
          <p:cNvSpPr txBox="1">
            <a:spLocks noChangeArrowheads="1"/>
          </p:cNvSpPr>
          <p:nvPr/>
        </p:nvSpPr>
        <p:spPr bwMode="auto">
          <a:xfrm>
            <a:off x="285750" y="142875"/>
            <a:ext cx="6089650" cy="677863"/>
          </a:xfrm>
          <a:prstGeom prst="rect">
            <a:avLst/>
          </a:prstGeom>
          <a:noFill/>
          <a:ln w="9525">
            <a:noFill/>
            <a:miter lim="800000"/>
            <a:headEnd/>
            <a:tailEnd/>
          </a:ln>
        </p:spPr>
        <p:txBody>
          <a:bodyPr wrap="none">
            <a:spAutoFit/>
          </a:bodyPr>
          <a:lstStyle/>
          <a:p>
            <a:pPr>
              <a:defRPr/>
            </a:pPr>
            <a:r>
              <a:rPr lang="fr-FR" sz="2000" b="1" i="1" u="sng" dirty="0">
                <a:latin typeface="Book Antiqua" pitchFamily="18" charset="0"/>
              </a:rPr>
              <a:t>Sémiologie d'un "</a:t>
            </a:r>
            <a:r>
              <a:rPr lang="fr-FR" sz="2000" b="1" i="1" u="sng" dirty="0">
                <a:effectLst>
                  <a:outerShdw blurRad="38100" dist="38100" dir="2700000" algn="tl">
                    <a:srgbClr val="000000">
                      <a:alpha val="43137"/>
                    </a:srgbClr>
                  </a:outerShdw>
                </a:effectLst>
                <a:latin typeface="Book Antiqua" pitchFamily="18" charset="0"/>
              </a:rPr>
              <a:t>tempérament maniaque bipolaire</a:t>
            </a:r>
            <a:r>
              <a:rPr lang="fr-FR" sz="2000" b="1" i="1" u="sng" dirty="0">
                <a:latin typeface="Book Antiqua" pitchFamily="18" charset="0"/>
              </a:rPr>
              <a:t>"</a:t>
            </a:r>
            <a:endParaRPr lang="fr-FR" sz="2000" b="1" i="1" dirty="0">
              <a:latin typeface="Book Antiqua" pitchFamily="18" charset="0"/>
            </a:endParaRPr>
          </a:p>
          <a:p>
            <a:pPr>
              <a:defRPr/>
            </a:pPr>
            <a:endParaRPr lang="fr-FR" dirty="0">
              <a:latin typeface="Book Antiqua"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428625"/>
            <a:ext cx="8715375" cy="2643188"/>
          </a:xfrm>
        </p:spPr>
        <p:txBody>
          <a:bodyPr>
            <a:noAutofit/>
          </a:bodyPr>
          <a:lstStyle/>
          <a:p>
            <a:pPr marL="548640" indent="-411480" eaLnBrk="1" fontAlgn="auto" hangingPunct="1">
              <a:spcAft>
                <a:spcPts val="0"/>
              </a:spcAft>
              <a:buClr>
                <a:schemeClr val="tx1">
                  <a:shade val="95000"/>
                </a:schemeClr>
              </a:buClr>
              <a:buFont typeface="Wingdings 2"/>
              <a:buNone/>
              <a:defRPr/>
            </a:pPr>
            <a:r>
              <a:rPr lang="fr-FR" sz="2800" b="1" i="1" u="sng" dirty="0" smtClean="0">
                <a:effectLst>
                  <a:outerShdw blurRad="38100" dist="38100" dir="2700000" algn="tl">
                    <a:srgbClr val="000000">
                      <a:alpha val="43137"/>
                    </a:srgbClr>
                  </a:outerShdw>
                </a:effectLst>
              </a:rPr>
              <a:t>Tempérament maniaque bipolaire mixte :</a:t>
            </a:r>
            <a:endParaRPr lang="fr-FR" sz="2800"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endParaRPr lang="fr-FR" sz="1200" dirty="0" smtClean="0"/>
          </a:p>
          <a:p>
            <a:pPr marL="548640" indent="-411480" eaLnBrk="1" fontAlgn="auto" hangingPunct="1">
              <a:spcAft>
                <a:spcPts val="0"/>
              </a:spcAft>
              <a:buClr>
                <a:prstClr val="white">
                  <a:shade val="95000"/>
                </a:prstClr>
              </a:buClr>
              <a:buFont typeface="Wingdings 2"/>
              <a:buChar char=""/>
              <a:defRPr/>
            </a:pPr>
            <a:r>
              <a:rPr lang="fr-FR" sz="2800" u="sng" dirty="0" smtClean="0">
                <a:solidFill>
                  <a:srgbClr val="9CB084">
                    <a:lumMod val="60000"/>
                    <a:lumOff val="40000"/>
                  </a:srgbClr>
                </a:solidFill>
              </a:rPr>
              <a:t>Instauration d’un traitement dans la petite enfance</a:t>
            </a:r>
          </a:p>
          <a:p>
            <a:pPr marL="548640" indent="-411480" eaLnBrk="1" fontAlgn="auto" hangingPunct="1">
              <a:spcAft>
                <a:spcPts val="0"/>
              </a:spcAft>
              <a:buClr>
                <a:schemeClr val="tx1">
                  <a:shade val="95000"/>
                </a:schemeClr>
              </a:buClr>
              <a:buFont typeface="Wingdings 2"/>
              <a:buNone/>
              <a:defRPr/>
            </a:pPr>
            <a:r>
              <a:rPr lang="fr-FR"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800" dirty="0" smtClean="0"/>
              <a:t>Risperdal ou Abilify (ou éventuellement Séroquel)</a:t>
            </a:r>
          </a:p>
          <a:p>
            <a:pPr marL="548640" indent="-411480" eaLnBrk="1" fontAlgn="auto" hangingPunct="1">
              <a:spcAft>
                <a:spcPts val="0"/>
              </a:spcAft>
              <a:buClr>
                <a:schemeClr val="tx1">
                  <a:shade val="95000"/>
                </a:schemeClr>
              </a:buClr>
              <a:buFont typeface="Wingdings" pitchFamily="2" charset="2"/>
              <a:buChar char="v"/>
              <a:defRPr/>
            </a:pPr>
            <a:r>
              <a:rPr lang="fr-BE" sz="2800" dirty="0" smtClean="0">
                <a:effectLst>
                  <a:outerShdw blurRad="38100" dist="38100" dir="2700000" algn="tl">
                    <a:srgbClr val="000000">
                      <a:alpha val="43137"/>
                    </a:srgbClr>
                  </a:outerShdw>
                </a:effectLst>
              </a:rPr>
              <a:t>parfois avec </a:t>
            </a:r>
            <a:r>
              <a:rPr lang="fr-BE" sz="2800" dirty="0" err="1" smtClean="0">
                <a:effectLst>
                  <a:outerShdw blurRad="38100" dist="38100" dir="2700000" algn="tl">
                    <a:srgbClr val="000000">
                      <a:alpha val="43137"/>
                    </a:srgbClr>
                  </a:outerShdw>
                </a:effectLst>
              </a:rPr>
              <a:t>Rilatine</a:t>
            </a:r>
            <a:endParaRPr lang="en-US" sz="2800"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pitchFamily="18" charset="2"/>
              <a:buNone/>
              <a:defRPr/>
            </a:pPr>
            <a:endParaRPr lang="fr-FR" sz="2400" dirty="0"/>
          </a:p>
        </p:txBody>
      </p:sp>
      <p:sp>
        <p:nvSpPr>
          <p:cNvPr id="6" name="Espace réservé du contenu 5"/>
          <p:cNvSpPr>
            <a:spLocks noGrp="1"/>
          </p:cNvSpPr>
          <p:nvPr>
            <p:ph sz="half" idx="2"/>
          </p:nvPr>
        </p:nvSpPr>
        <p:spPr>
          <a:xfrm>
            <a:off x="0" y="3429000"/>
            <a:ext cx="9144000" cy="2597150"/>
          </a:xfrm>
        </p:spPr>
        <p:txBody>
          <a:bodyPr>
            <a:normAutofit fontScale="92500" lnSpcReduction="10000"/>
          </a:bodyPr>
          <a:lstStyle/>
          <a:p>
            <a:pPr marL="548640" indent="-411480" eaLnBrk="1" fontAlgn="auto" hangingPunct="1">
              <a:spcAft>
                <a:spcPts val="0"/>
              </a:spcAft>
              <a:buClr>
                <a:prstClr val="white">
                  <a:shade val="95000"/>
                </a:prstClr>
              </a:buClr>
              <a:buFont typeface="Wingdings 2"/>
              <a:buChar char=""/>
              <a:defRPr/>
            </a:pPr>
            <a:r>
              <a:rPr lang="fr-FR" sz="2800" u="sng" dirty="0" smtClean="0">
                <a:solidFill>
                  <a:srgbClr val="9CB084">
                    <a:lumMod val="60000"/>
                    <a:lumOff val="40000"/>
                  </a:srgbClr>
                </a:solidFill>
              </a:rPr>
              <a:t>Évaluation de la composante mixte</a:t>
            </a:r>
          </a:p>
          <a:p>
            <a:pPr marL="548640" indent="-411480" eaLnBrk="1" fontAlgn="auto" hangingPunct="1">
              <a:spcAft>
                <a:spcPts val="0"/>
              </a:spcAft>
              <a:buClr>
                <a:prstClr val="white">
                  <a:shade val="95000"/>
                </a:prstClr>
              </a:buClr>
              <a:buFont typeface="Wingdings 2" pitchFamily="18" charset="2"/>
              <a:buNone/>
              <a:defRPr/>
            </a:pPr>
            <a:r>
              <a:rPr lang="fr-FR" sz="800" dirty="0" smtClean="0">
                <a:solidFill>
                  <a:srgbClr val="9CB084">
                    <a:lumMod val="60000"/>
                    <a:lumOff val="40000"/>
                  </a:srgbClr>
                </a:solidFill>
              </a:rPr>
              <a:t> </a:t>
            </a:r>
          </a:p>
          <a:p>
            <a:pPr marL="548640" indent="-411480" eaLnBrk="1" fontAlgn="auto" hangingPunct="1">
              <a:spcAft>
                <a:spcPts val="0"/>
              </a:spcAft>
              <a:buClr>
                <a:schemeClr val="tx1">
                  <a:shade val="95000"/>
                </a:schemeClr>
              </a:buClr>
              <a:buFont typeface="Wingdings" pitchFamily="2" charset="2"/>
              <a:buChar char="Ø"/>
              <a:defRPr/>
            </a:pPr>
            <a:r>
              <a:rPr lang="fr-FR" sz="2800" dirty="0" smtClean="0"/>
              <a:t>En fonction du</a:t>
            </a:r>
            <a:r>
              <a:rPr lang="fr-FR" sz="2800" dirty="0" smtClean="0">
                <a:solidFill>
                  <a:srgbClr val="FF0000"/>
                </a:solidFill>
              </a:rPr>
              <a:t> baromètre d’</a:t>
            </a:r>
            <a:r>
              <a:rPr lang="fr-FR" sz="2800" u="sng" dirty="0" smtClean="0">
                <a:solidFill>
                  <a:srgbClr val="FF0000"/>
                </a:solidFill>
              </a:rPr>
              <a:t>évaluation de la composante mixte</a:t>
            </a:r>
            <a:r>
              <a:rPr lang="fr-FR" sz="2800" dirty="0" smtClean="0">
                <a:solidFill>
                  <a:srgbClr val="FF0000"/>
                </a:solidFill>
              </a:rPr>
              <a:t> </a:t>
            </a:r>
          </a:p>
          <a:p>
            <a:pPr marL="548640" indent="-411480" eaLnBrk="1" fontAlgn="auto" hangingPunct="1">
              <a:spcAft>
                <a:spcPts val="0"/>
              </a:spcAft>
              <a:buClr>
                <a:schemeClr val="tx1">
                  <a:shade val="95000"/>
                </a:schemeClr>
              </a:buClr>
              <a:buFont typeface="Wingdings 2" pitchFamily="18" charset="2"/>
              <a:buNone/>
              <a:defRPr/>
            </a:pPr>
            <a:r>
              <a:rPr lang="fr-FR" sz="2800" dirty="0" smtClean="0">
                <a:solidFill>
                  <a:srgbClr val="FF0000"/>
                </a:solidFill>
              </a:rPr>
              <a:t>		= image négative de soi, irritabilité !</a:t>
            </a:r>
          </a:p>
          <a:p>
            <a:pPr marL="548640" indent="-411480" eaLnBrk="1" fontAlgn="auto" hangingPunct="1">
              <a:spcAft>
                <a:spcPts val="0"/>
              </a:spcAft>
              <a:buClr>
                <a:schemeClr val="tx1">
                  <a:shade val="95000"/>
                </a:schemeClr>
              </a:buClr>
              <a:buFont typeface="Wingdings 2" pitchFamily="18" charset="2"/>
              <a:buNone/>
              <a:defRPr/>
            </a:pPr>
            <a:r>
              <a:rPr lang="fr-FR" sz="2800" dirty="0" smtClean="0"/>
              <a:t>sensible au jugement, autocritique (« je suis nul »), se décourage, se met en échec,…</a:t>
            </a:r>
          </a:p>
          <a:p>
            <a:pPr marL="548640" indent="-411480" eaLnBrk="1" fontAlgn="auto" hangingPunct="1">
              <a:spcAft>
                <a:spcPts val="0"/>
              </a:spcAft>
              <a:buClr>
                <a:schemeClr val="tx1">
                  <a:shade val="95000"/>
                </a:schemeClr>
              </a:buClr>
              <a:buFont typeface="Wingdings 2" pitchFamily="18" charset="2"/>
              <a:buNone/>
              <a:defRPr/>
            </a:pPr>
            <a:endParaRPr lang="fr-FR" sz="2800" dirty="0" smtClean="0"/>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quarter" idx="1"/>
          </p:nvPr>
        </p:nvGraphicFramePr>
        <p:xfrm>
          <a:off x="642911" y="1285861"/>
          <a:ext cx="800105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5" name="ZoneTexte 8"/>
          <p:cNvSpPr txBox="1">
            <a:spLocks noChangeArrowheads="1"/>
          </p:cNvSpPr>
          <p:nvPr/>
        </p:nvSpPr>
        <p:spPr bwMode="auto">
          <a:xfrm>
            <a:off x="2714625" y="5715000"/>
            <a:ext cx="3857625" cy="923925"/>
          </a:xfrm>
          <a:prstGeom prst="rect">
            <a:avLst/>
          </a:prstGeom>
          <a:noFill/>
          <a:ln w="9525">
            <a:noFill/>
            <a:miter lim="800000"/>
            <a:headEnd/>
            <a:tailEnd/>
          </a:ln>
        </p:spPr>
        <p:txBody>
          <a:bodyPr>
            <a:spAutoFit/>
          </a:bodyPr>
          <a:lstStyle/>
          <a:p>
            <a:pPr algn="ctr"/>
            <a:r>
              <a:rPr lang="fr-BE"/>
              <a:t>Image négative de soi</a:t>
            </a:r>
          </a:p>
          <a:p>
            <a:pPr algn="ctr"/>
            <a:r>
              <a:rPr lang="fr-BE"/>
              <a:t> (vue comme à travers un miroir déformant de l’image de soi)</a:t>
            </a:r>
          </a:p>
        </p:txBody>
      </p:sp>
      <p:sp>
        <p:nvSpPr>
          <p:cNvPr id="69636" name="ZoneTexte 9"/>
          <p:cNvSpPr txBox="1">
            <a:spLocks noChangeArrowheads="1"/>
          </p:cNvSpPr>
          <p:nvPr/>
        </p:nvSpPr>
        <p:spPr bwMode="auto">
          <a:xfrm>
            <a:off x="2643188" y="285750"/>
            <a:ext cx="3929062" cy="923925"/>
          </a:xfrm>
          <a:prstGeom prst="rect">
            <a:avLst/>
          </a:prstGeom>
          <a:noFill/>
          <a:ln w="9525">
            <a:noFill/>
            <a:miter lim="800000"/>
            <a:headEnd/>
            <a:tailEnd/>
          </a:ln>
        </p:spPr>
        <p:txBody>
          <a:bodyPr>
            <a:spAutoFit/>
          </a:bodyPr>
          <a:lstStyle/>
          <a:p>
            <a:pPr algn="ctr"/>
            <a:r>
              <a:rPr lang="fr-BE"/>
              <a:t>Image positive de soi </a:t>
            </a:r>
          </a:p>
          <a:p>
            <a:pPr algn="ctr"/>
            <a:r>
              <a:rPr lang="fr-BE"/>
              <a:t>(augmentant jusqu’à une image mégalomaniaque)</a:t>
            </a:r>
          </a:p>
        </p:txBody>
      </p:sp>
      <p:sp>
        <p:nvSpPr>
          <p:cNvPr id="69637" name="ZoneTexte 12"/>
          <p:cNvSpPr txBox="1">
            <a:spLocks noChangeArrowheads="1"/>
          </p:cNvSpPr>
          <p:nvPr/>
        </p:nvSpPr>
        <p:spPr bwMode="auto">
          <a:xfrm>
            <a:off x="6858000" y="3214688"/>
            <a:ext cx="2071688" cy="646112"/>
          </a:xfrm>
          <a:prstGeom prst="rect">
            <a:avLst/>
          </a:prstGeom>
          <a:noFill/>
          <a:ln w="9525">
            <a:noFill/>
            <a:miter lim="800000"/>
            <a:headEnd/>
            <a:tailEnd/>
          </a:ln>
        </p:spPr>
        <p:txBody>
          <a:bodyPr>
            <a:spAutoFit/>
          </a:bodyPr>
          <a:lstStyle/>
          <a:p>
            <a:pPr algn="ctr"/>
            <a:r>
              <a:rPr lang="fr-BE"/>
              <a:t>Niveau énergétique élevé</a:t>
            </a:r>
          </a:p>
        </p:txBody>
      </p:sp>
      <p:sp>
        <p:nvSpPr>
          <p:cNvPr id="69638" name="ZoneTexte 13"/>
          <p:cNvSpPr txBox="1">
            <a:spLocks noChangeArrowheads="1"/>
          </p:cNvSpPr>
          <p:nvPr/>
        </p:nvSpPr>
        <p:spPr bwMode="auto">
          <a:xfrm>
            <a:off x="214313" y="3143250"/>
            <a:ext cx="2214562" cy="646113"/>
          </a:xfrm>
          <a:prstGeom prst="rect">
            <a:avLst/>
          </a:prstGeom>
          <a:noFill/>
          <a:ln w="9525">
            <a:noFill/>
            <a:miter lim="800000"/>
            <a:headEnd/>
            <a:tailEnd/>
          </a:ln>
        </p:spPr>
        <p:txBody>
          <a:bodyPr>
            <a:spAutoFit/>
          </a:bodyPr>
          <a:lstStyle/>
          <a:p>
            <a:pPr algn="ctr"/>
            <a:r>
              <a:rPr lang="fr-BE"/>
              <a:t>Bas niveau d’énergie</a:t>
            </a:r>
          </a:p>
        </p:txBody>
      </p:sp>
      <p:sp>
        <p:nvSpPr>
          <p:cNvPr id="69639" name="ZoneTexte 14"/>
          <p:cNvSpPr txBox="1">
            <a:spLocks noChangeArrowheads="1"/>
          </p:cNvSpPr>
          <p:nvPr/>
        </p:nvSpPr>
        <p:spPr bwMode="auto">
          <a:xfrm>
            <a:off x="214313" y="214313"/>
            <a:ext cx="2500312" cy="923925"/>
          </a:xfrm>
          <a:prstGeom prst="rect">
            <a:avLst/>
          </a:prstGeom>
          <a:noFill/>
          <a:ln w="9525">
            <a:noFill/>
            <a:miter lim="800000"/>
            <a:headEnd/>
            <a:tailEnd/>
          </a:ln>
        </p:spPr>
        <p:txBody>
          <a:bodyPr>
            <a:spAutoFit/>
          </a:bodyPr>
          <a:lstStyle/>
          <a:p>
            <a:r>
              <a:rPr lang="fr-BE" b="1"/>
              <a:t>Les états bipolaires : trois sous-groupes sémiologiques</a:t>
            </a:r>
          </a:p>
        </p:txBody>
      </p:sp>
      <p:sp>
        <p:nvSpPr>
          <p:cNvPr id="21" name="Rectangle avec flèche vers la gauche 20"/>
          <p:cNvSpPr/>
          <p:nvPr/>
        </p:nvSpPr>
        <p:spPr>
          <a:xfrm>
            <a:off x="6643688" y="5000625"/>
            <a:ext cx="200025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b="1" dirty="0">
                <a:effectLst>
                  <a:outerShdw blurRad="38100" dist="38100" dir="2700000" algn="tl">
                    <a:srgbClr val="000000">
                      <a:alpha val="43137"/>
                    </a:srgbClr>
                  </a:outerShdw>
                </a:effectLst>
              </a:rPr>
              <a:t>Épisode mixte</a:t>
            </a:r>
          </a:p>
        </p:txBody>
      </p:sp>
      <p:sp>
        <p:nvSpPr>
          <p:cNvPr id="22" name="Rectangle avec flèche vers la gauche 21"/>
          <p:cNvSpPr/>
          <p:nvPr/>
        </p:nvSpPr>
        <p:spPr>
          <a:xfrm>
            <a:off x="6643688" y="1143000"/>
            <a:ext cx="2071687"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b="1" dirty="0">
                <a:effectLst>
                  <a:outerShdw blurRad="38100" dist="38100" dir="2700000" algn="tl">
                    <a:srgbClr val="000000">
                      <a:alpha val="43137"/>
                    </a:srgbClr>
                  </a:outerShdw>
                </a:effectLst>
              </a:rPr>
              <a:t>Épisode maniaque</a:t>
            </a:r>
          </a:p>
        </p:txBody>
      </p:sp>
      <p:sp>
        <p:nvSpPr>
          <p:cNvPr id="23" name="Rectangle avec flèche vers la gauche 22"/>
          <p:cNvSpPr/>
          <p:nvPr/>
        </p:nvSpPr>
        <p:spPr>
          <a:xfrm flipH="1">
            <a:off x="642938" y="5000625"/>
            <a:ext cx="2000250" cy="914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BE" b="1" dirty="0">
                <a:effectLst>
                  <a:outerShdw blurRad="38100" dist="38100" dir="2700000" algn="tl">
                    <a:srgbClr val="000000">
                      <a:alpha val="43137"/>
                    </a:srgbClr>
                  </a:outerShdw>
                </a:effectLst>
              </a:rPr>
              <a:t>Épisode dépressif</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214313"/>
            <a:ext cx="8715375" cy="2643187"/>
          </a:xfrm>
        </p:spPr>
        <p:txBody>
          <a:bodyPr>
            <a:noAutofit/>
          </a:bodyPr>
          <a:lstStyle/>
          <a:p>
            <a:pPr marL="548640" indent="-411480" eaLnBrk="1" fontAlgn="auto" hangingPunct="1">
              <a:spcAft>
                <a:spcPts val="0"/>
              </a:spcAft>
              <a:buClr>
                <a:schemeClr val="tx1">
                  <a:shade val="95000"/>
                </a:schemeClr>
              </a:buClr>
              <a:buFont typeface="Wingdings 2"/>
              <a:buNone/>
              <a:defRPr/>
            </a:pPr>
            <a:r>
              <a:rPr lang="fr-FR" sz="2800" b="1" i="1" u="sng" dirty="0" smtClean="0">
                <a:effectLst>
                  <a:outerShdw blurRad="38100" dist="38100" dir="2700000" algn="tl">
                    <a:srgbClr val="000000">
                      <a:alpha val="43137"/>
                    </a:srgbClr>
                  </a:outerShdw>
                </a:effectLst>
              </a:rPr>
              <a:t>Tempérament maniaque bipolaire mixte :</a:t>
            </a:r>
            <a:endParaRPr lang="fr-FR" sz="2800"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endParaRPr lang="fr-FR" sz="1200" dirty="0" smtClean="0"/>
          </a:p>
          <a:p>
            <a:pPr marL="548640" indent="-411480" eaLnBrk="1" fontAlgn="auto" hangingPunct="1">
              <a:spcAft>
                <a:spcPts val="0"/>
              </a:spcAft>
              <a:buClr>
                <a:prstClr val="white">
                  <a:shade val="95000"/>
                </a:prstClr>
              </a:buClr>
              <a:buFont typeface="Wingdings 2"/>
              <a:buChar char=""/>
              <a:defRPr/>
            </a:pPr>
            <a:r>
              <a:rPr lang="fr-FR" sz="2000" u="sng" dirty="0" smtClean="0">
                <a:solidFill>
                  <a:srgbClr val="9CB084">
                    <a:lumMod val="60000"/>
                    <a:lumOff val="40000"/>
                  </a:srgbClr>
                </a:solidFill>
              </a:rPr>
              <a:t>Instauration d’un traitement dans la petite enfance</a:t>
            </a:r>
          </a:p>
          <a:p>
            <a:pPr marL="548640" indent="-411480" eaLnBrk="1" fontAlgn="auto" hangingPunct="1">
              <a:spcAft>
                <a:spcPts val="0"/>
              </a:spcAft>
              <a:buClr>
                <a:schemeClr val="tx1">
                  <a:shade val="95000"/>
                </a:schemeClr>
              </a:buClr>
              <a:buFont typeface="Wingdings 2"/>
              <a:buNone/>
              <a:defRPr/>
            </a:pPr>
            <a:r>
              <a:rPr lang="fr-FR"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dirty="0" smtClean="0"/>
              <a:t>Risperdal ou Abilify (ou éventuellement Séroquel)</a:t>
            </a:r>
          </a:p>
          <a:p>
            <a:pPr marL="548640" indent="-411480" eaLnBrk="1" fontAlgn="auto" hangingPunct="1">
              <a:spcAft>
                <a:spcPts val="0"/>
              </a:spcAft>
              <a:buClr>
                <a:schemeClr val="tx1">
                  <a:shade val="95000"/>
                </a:schemeClr>
              </a:buClr>
              <a:buFont typeface="Wingdings" pitchFamily="2" charset="2"/>
              <a:buChar char="v"/>
              <a:defRPr/>
            </a:pPr>
            <a:r>
              <a:rPr lang="fr-BE" sz="2000" dirty="0" smtClean="0"/>
              <a:t>parfois avec </a:t>
            </a:r>
            <a:r>
              <a:rPr lang="fr-BE" sz="2000" dirty="0" err="1" smtClean="0"/>
              <a:t>Rilatine</a:t>
            </a:r>
            <a:endParaRPr lang="en-US" sz="2000" dirty="0" smtClean="0"/>
          </a:p>
          <a:p>
            <a:pPr marL="548640" indent="-411480" eaLnBrk="1" fontAlgn="auto" hangingPunct="1">
              <a:spcAft>
                <a:spcPts val="0"/>
              </a:spcAft>
              <a:buClr>
                <a:schemeClr val="tx1">
                  <a:shade val="95000"/>
                </a:schemeClr>
              </a:buClr>
              <a:buFont typeface="Wingdings 2" pitchFamily="18" charset="2"/>
              <a:buNone/>
              <a:defRPr/>
            </a:pPr>
            <a:endParaRPr lang="fr-FR" sz="2400" dirty="0"/>
          </a:p>
        </p:txBody>
      </p:sp>
      <p:sp>
        <p:nvSpPr>
          <p:cNvPr id="6" name="Espace réservé du contenu 5"/>
          <p:cNvSpPr>
            <a:spLocks noGrp="1"/>
          </p:cNvSpPr>
          <p:nvPr>
            <p:ph sz="half" idx="2"/>
          </p:nvPr>
        </p:nvSpPr>
        <p:spPr>
          <a:xfrm>
            <a:off x="0" y="2357438"/>
            <a:ext cx="9144000" cy="4500562"/>
          </a:xfrm>
        </p:spPr>
        <p:txBody>
          <a:bodyPr>
            <a:normAutofit fontScale="92500" lnSpcReduction="10000"/>
          </a:bodyPr>
          <a:lstStyle/>
          <a:p>
            <a:pPr marL="548640" indent="-411480" eaLnBrk="1" fontAlgn="auto" hangingPunct="1">
              <a:spcAft>
                <a:spcPts val="0"/>
              </a:spcAft>
              <a:buClr>
                <a:prstClr val="white">
                  <a:shade val="95000"/>
                </a:prstClr>
              </a:buClr>
              <a:buFont typeface="Wingdings 2"/>
              <a:buChar char=""/>
              <a:defRPr/>
            </a:pPr>
            <a:r>
              <a:rPr lang="fr-FR" sz="2800" u="sng" dirty="0" smtClean="0">
                <a:solidFill>
                  <a:srgbClr val="9CB084">
                    <a:lumMod val="60000"/>
                    <a:lumOff val="40000"/>
                  </a:srgbClr>
                </a:solidFill>
              </a:rPr>
              <a:t>Évaluation de la composante mixte</a:t>
            </a:r>
          </a:p>
          <a:p>
            <a:pPr marL="548640" indent="-411480" eaLnBrk="1" fontAlgn="auto" hangingPunct="1">
              <a:spcAft>
                <a:spcPts val="0"/>
              </a:spcAft>
              <a:buClr>
                <a:prstClr val="white">
                  <a:shade val="95000"/>
                </a:prstClr>
              </a:buClr>
              <a:buFont typeface="Wingdings 2" pitchFamily="18" charset="2"/>
              <a:buNone/>
              <a:defRPr/>
            </a:pPr>
            <a:r>
              <a:rPr lang="fr-FR" sz="800" dirty="0" smtClean="0">
                <a:solidFill>
                  <a:srgbClr val="9CB084">
                    <a:lumMod val="60000"/>
                    <a:lumOff val="40000"/>
                  </a:srgbClr>
                </a:solidFill>
              </a:rPr>
              <a:t> </a:t>
            </a:r>
          </a:p>
          <a:p>
            <a:pPr marL="548640" indent="-411480" eaLnBrk="1" fontAlgn="auto" hangingPunct="1">
              <a:spcAft>
                <a:spcPts val="0"/>
              </a:spcAft>
              <a:buClr>
                <a:schemeClr val="tx1">
                  <a:shade val="95000"/>
                </a:schemeClr>
              </a:buClr>
              <a:buFont typeface="Wingdings" pitchFamily="2" charset="2"/>
              <a:buChar char="Ø"/>
              <a:defRPr/>
            </a:pPr>
            <a:r>
              <a:rPr lang="fr-FR" sz="2800" dirty="0" smtClean="0"/>
              <a:t>En fonction du</a:t>
            </a:r>
            <a:r>
              <a:rPr lang="fr-FR" sz="2800" dirty="0" smtClean="0">
                <a:solidFill>
                  <a:srgbClr val="FF0000"/>
                </a:solidFill>
              </a:rPr>
              <a:t> baromètre d’</a:t>
            </a:r>
            <a:r>
              <a:rPr lang="fr-FR" sz="2800" u="sng" dirty="0" smtClean="0">
                <a:solidFill>
                  <a:srgbClr val="FF0000"/>
                </a:solidFill>
              </a:rPr>
              <a:t>évaluation de la composante mixte</a:t>
            </a:r>
            <a:r>
              <a:rPr lang="fr-FR" sz="2800" dirty="0" smtClean="0">
                <a:solidFill>
                  <a:srgbClr val="FF0000"/>
                </a:solidFill>
              </a:rPr>
              <a:t> </a:t>
            </a:r>
          </a:p>
          <a:p>
            <a:pPr marL="548640" indent="-411480" eaLnBrk="1" fontAlgn="auto" hangingPunct="1">
              <a:spcAft>
                <a:spcPts val="0"/>
              </a:spcAft>
              <a:buClr>
                <a:schemeClr val="tx1">
                  <a:shade val="95000"/>
                </a:schemeClr>
              </a:buClr>
              <a:buFont typeface="Wingdings 2" pitchFamily="18" charset="2"/>
              <a:buNone/>
              <a:defRPr/>
            </a:pPr>
            <a:r>
              <a:rPr lang="fr-FR" sz="2800" dirty="0" smtClean="0">
                <a:solidFill>
                  <a:srgbClr val="FF0000"/>
                </a:solidFill>
              </a:rPr>
              <a:t>		= image négative de soi, irritabilité !</a:t>
            </a:r>
          </a:p>
          <a:p>
            <a:pPr marL="548640" indent="-411480" eaLnBrk="1" fontAlgn="auto" hangingPunct="1">
              <a:spcAft>
                <a:spcPts val="0"/>
              </a:spcAft>
              <a:buClr>
                <a:schemeClr val="tx1">
                  <a:shade val="95000"/>
                </a:schemeClr>
              </a:buClr>
              <a:buFont typeface="Wingdings 2" pitchFamily="18" charset="2"/>
              <a:buNone/>
              <a:defRPr/>
            </a:pPr>
            <a:r>
              <a:rPr lang="fr-FR" sz="2800" dirty="0" smtClean="0"/>
              <a:t>sensible au jugement, autocritique (« je suis nul »), se décourage, se met en échec,…</a:t>
            </a:r>
          </a:p>
          <a:p>
            <a:pPr marL="548640" indent="-411480" eaLnBrk="1" fontAlgn="auto" hangingPunct="1">
              <a:spcAft>
                <a:spcPts val="0"/>
              </a:spcAft>
              <a:buClr>
                <a:schemeClr val="tx1">
                  <a:shade val="95000"/>
                </a:schemeClr>
              </a:buClr>
              <a:buFont typeface="Wingdings 2" pitchFamily="18" charset="2"/>
              <a:buNone/>
              <a:defRPr/>
            </a:pPr>
            <a:endParaRPr lang="fr-FR" sz="2800" dirty="0" smtClean="0"/>
          </a:p>
          <a:p>
            <a:pPr marL="548640" indent="-411480" eaLnBrk="1" fontAlgn="auto" hangingPunct="1">
              <a:spcAft>
                <a:spcPts val="0"/>
              </a:spcAft>
              <a:buClr>
                <a:prstClr val="white">
                  <a:shade val="95000"/>
                </a:prstClr>
              </a:buClr>
              <a:buFont typeface="Wingdings 2"/>
              <a:buChar char=""/>
              <a:defRPr/>
            </a:pPr>
            <a:r>
              <a:rPr lang="fr-FR" sz="2800" u="sng" dirty="0" smtClean="0">
                <a:solidFill>
                  <a:srgbClr val="FF0000"/>
                </a:solidFill>
                <a:sym typeface="Wingdings" pitchFamily="2" charset="2"/>
              </a:rPr>
              <a:t> </a:t>
            </a:r>
            <a:r>
              <a:rPr lang="fr-FR" sz="2800" u="sng" dirty="0" smtClean="0">
                <a:solidFill>
                  <a:srgbClr val="FF0000"/>
                </a:solidFill>
              </a:rPr>
              <a:t>Ajouter un antidépresseur</a:t>
            </a:r>
            <a:r>
              <a:rPr lang="fr-FR" sz="2800" dirty="0" smtClean="0">
                <a:solidFill>
                  <a:srgbClr val="FF0000"/>
                </a:solidFill>
              </a:rPr>
              <a:t> !</a:t>
            </a:r>
          </a:p>
          <a:p>
            <a:pPr marL="548640" indent="-411480" eaLnBrk="1" fontAlgn="auto" hangingPunct="1">
              <a:spcAft>
                <a:spcPts val="0"/>
              </a:spcAft>
              <a:buClr>
                <a:prstClr val="white">
                  <a:shade val="95000"/>
                </a:prstClr>
              </a:buClr>
              <a:buFont typeface="Wingdings" pitchFamily="2" charset="2"/>
              <a:buChar char="Ø"/>
              <a:defRPr/>
            </a:pPr>
            <a:r>
              <a:rPr lang="fr-FR" sz="2800" dirty="0" smtClean="0"/>
              <a:t>Durant quelques semaines à quelques mois (selon la durée de la variation cyclique à composante mixte)</a:t>
            </a:r>
          </a:p>
          <a:p>
            <a:pPr marL="548640" indent="-411480" eaLnBrk="1" fontAlgn="auto" hangingPunct="1">
              <a:spcAft>
                <a:spcPts val="0"/>
              </a:spcAft>
              <a:buClr>
                <a:schemeClr val="tx1">
                  <a:shade val="95000"/>
                </a:schemeClr>
              </a:buClr>
              <a:buFont typeface="Wingdings 2" pitchFamily="18" charset="2"/>
              <a:buNone/>
              <a:defRPr/>
            </a:pPr>
            <a:endParaRPr lang="fr-FR" sz="2800" dirty="0" smtClean="0"/>
          </a:p>
          <a:p>
            <a:pPr marL="548640" indent="-411480" eaLnBrk="1" fontAlgn="auto" hangingPunct="1">
              <a:spcAft>
                <a:spcPts val="0"/>
              </a:spcAft>
              <a:buClr>
                <a:schemeClr val="tx1">
                  <a:shade val="95000"/>
                </a:schemeClr>
              </a:buClr>
              <a:buFont typeface="Wingdings 2" pitchFamily="18" charset="2"/>
              <a:buNone/>
              <a:defRPr/>
            </a:pPr>
            <a:endParaRPr lang="fr-FR" sz="2800" dirty="0" smtClean="0"/>
          </a:p>
          <a:p>
            <a:pPr marL="548640" indent="-411480" eaLnBrk="1" fontAlgn="auto" hangingPunct="1">
              <a:spcAft>
                <a:spcPts val="0"/>
              </a:spcAft>
              <a:buClr>
                <a:schemeClr val="tx1">
                  <a:shade val="95000"/>
                </a:schemeClr>
              </a:buClr>
              <a:buFont typeface="Wingdings 2" pitchFamily="18" charset="2"/>
              <a:buNone/>
              <a:defRPr/>
            </a:pPr>
            <a:endParaRPr lang="fr-FR" sz="2800" dirty="0" smtClean="0"/>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571500"/>
            <a:ext cx="8501063" cy="5286375"/>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fr-BE" b="1" u="sng" dirty="0" smtClean="0">
                <a:effectLst>
                  <a:outerShdw blurRad="38100" dist="38100" dir="2700000" algn="tl">
                    <a:srgbClr val="000000">
                      <a:alpha val="43137"/>
                    </a:srgbClr>
                  </a:outerShdw>
                </a:effectLst>
              </a:rPr>
              <a:t>Antidépresseurs chez l'enfant dans notre expérience</a:t>
            </a:r>
          </a:p>
          <a:p>
            <a:pPr marL="548640" indent="-411480" eaLnBrk="1" fontAlgn="auto" hangingPunct="1">
              <a:spcAft>
                <a:spcPts val="0"/>
              </a:spcAft>
              <a:buClr>
                <a:schemeClr val="tx1">
                  <a:shade val="95000"/>
                </a:schemeClr>
              </a:buClr>
              <a:buFont typeface="Wingdings 2"/>
              <a:buNone/>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u="sng" dirty="0" smtClean="0"/>
              <a:t>De 3 à 10 ans</a:t>
            </a:r>
            <a:r>
              <a:rPr lang="fr-BE" dirty="0" smtClean="0"/>
              <a:t> : on utilise en première intention la </a:t>
            </a:r>
            <a:r>
              <a:rPr lang="fr-BE" b="1" dirty="0" smtClean="0">
                <a:effectLst>
                  <a:outerShdw blurRad="38100" dist="38100" dir="2700000" algn="tl">
                    <a:srgbClr val="000000">
                      <a:alpha val="43137"/>
                    </a:srgbClr>
                  </a:outerShdw>
                </a:effectLst>
              </a:rPr>
              <a:t>rispéridone</a:t>
            </a:r>
            <a:r>
              <a:rPr lang="fr-BE" b="1" dirty="0" smtClean="0"/>
              <a:t> ou la </a:t>
            </a:r>
            <a:r>
              <a:rPr lang="fr-BE" b="1" dirty="0" smtClean="0">
                <a:effectLst>
                  <a:outerShdw blurRad="38100" dist="38100" dir="2700000" algn="tl">
                    <a:srgbClr val="000000">
                      <a:alpha val="43137"/>
                    </a:srgbClr>
                  </a:outerShdw>
                </a:effectLst>
              </a:rPr>
              <a:t>quétiapine</a:t>
            </a:r>
            <a:r>
              <a:rPr lang="fr-BE" b="1" dirty="0" smtClean="0"/>
              <a:t> </a:t>
            </a:r>
            <a:r>
              <a:rPr lang="fr-BE" dirty="0" smtClean="0"/>
              <a:t>qui ont un effet antidépresseur !</a:t>
            </a:r>
          </a:p>
          <a:p>
            <a:pPr marL="548640" indent="-411480" eaLnBrk="1" fontAlgn="auto" hangingPunct="1">
              <a:spcAft>
                <a:spcPts val="0"/>
              </a:spcAft>
              <a:buClr>
                <a:schemeClr val="tx1">
                  <a:shade val="95000"/>
                </a:schemeClr>
              </a:buClr>
              <a:buFont typeface="Wingdings 2" pitchFamily="18" charset="2"/>
              <a:buNone/>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u="sng" dirty="0" smtClean="0"/>
              <a:t>Entre 6 et 12 ans</a:t>
            </a:r>
            <a:r>
              <a:rPr lang="fr-BE" dirty="0" smtClean="0"/>
              <a:t> : on utilise occasionnellement des antidépresseurs , par exemple dans : </a:t>
            </a:r>
          </a:p>
          <a:p>
            <a:pPr marL="548640" indent="-411480" eaLnBrk="1" fontAlgn="auto" hangingPunct="1">
              <a:spcAft>
                <a:spcPts val="0"/>
              </a:spcAft>
              <a:buClr>
                <a:schemeClr val="tx1">
                  <a:shade val="95000"/>
                </a:schemeClr>
              </a:buClr>
              <a:buFont typeface="Wingdings 2"/>
              <a:buNone/>
              <a:defRPr/>
            </a:pPr>
            <a:r>
              <a:rPr lang="fr-BE" dirty="0" smtClean="0"/>
              <a:t>		- des états bipolaires mixtes compliqués (irritabilité),          	    avec des associations médicamenteuses. </a:t>
            </a:r>
          </a:p>
          <a:p>
            <a:pPr marL="548640" indent="-411480" eaLnBrk="1" fontAlgn="auto" hangingPunct="1">
              <a:spcAft>
                <a:spcPts val="0"/>
              </a:spcAft>
              <a:buClr>
                <a:schemeClr val="tx1">
                  <a:shade val="95000"/>
                </a:schemeClr>
              </a:buClr>
              <a:buFont typeface="Wingdings 2"/>
              <a:buNone/>
              <a:defRPr/>
            </a:pPr>
            <a:r>
              <a:rPr lang="fr-BE" dirty="0" smtClean="0"/>
              <a:t>		- des troubles du comportement.</a:t>
            </a:r>
          </a:p>
          <a:p>
            <a:pPr marL="548640" indent="-411480" eaLnBrk="1" fontAlgn="auto" hangingPunct="1">
              <a:spcAft>
                <a:spcPts val="0"/>
              </a:spcAft>
              <a:buClr>
                <a:schemeClr val="tx1">
                  <a:shade val="95000"/>
                </a:schemeClr>
              </a:buClr>
              <a:buFont typeface="Wingdings 2"/>
              <a:buNone/>
              <a:defRPr/>
            </a:pPr>
            <a:r>
              <a:rPr lang="fr-BE" dirty="0" smtClean="0"/>
              <a:t>		- …</a:t>
            </a:r>
          </a:p>
          <a:p>
            <a:pPr marL="548640" indent="-411480" eaLnBrk="1" fontAlgn="auto" hangingPunct="1">
              <a:spcAft>
                <a:spcPts val="0"/>
              </a:spcAft>
              <a:buClr>
                <a:schemeClr val="tx1">
                  <a:shade val="95000"/>
                </a:schemeClr>
              </a:buClr>
              <a:buFont typeface="Wingdings" pitchFamily="2" charset="2"/>
              <a:buChar char="v"/>
              <a:defRPr/>
            </a:pPr>
            <a:r>
              <a:rPr lang="fr-BE" dirty="0" smtClean="0"/>
              <a:t>Les formes en solution permettent des </a:t>
            </a:r>
            <a:r>
              <a:rPr lang="fr-BE" dirty="0" err="1" smtClean="0"/>
              <a:t>titrations</a:t>
            </a:r>
            <a:r>
              <a:rPr lang="fr-BE" dirty="0" smtClean="0"/>
              <a:t>  progressives (</a:t>
            </a:r>
            <a:r>
              <a:rPr lang="fr-BE" dirty="0" err="1" smtClean="0"/>
              <a:t>Seroxat</a:t>
            </a:r>
            <a:r>
              <a:rPr lang="fr-BE" dirty="0" smtClean="0"/>
              <a:t> : paroxétine)</a:t>
            </a:r>
          </a:p>
          <a:p>
            <a:pPr marL="548640" indent="-411480" eaLnBrk="1" fontAlgn="auto" hangingPunct="1">
              <a:spcAft>
                <a:spcPts val="0"/>
              </a:spcAft>
              <a:buClr>
                <a:schemeClr val="tx1">
                  <a:shade val="95000"/>
                </a:schemeClr>
              </a:buClr>
              <a:buFont typeface="Wingdings 2"/>
              <a:buNone/>
              <a:defRPr/>
            </a:pPr>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214313"/>
            <a:ext cx="8715375" cy="2643187"/>
          </a:xfrm>
        </p:spPr>
        <p:txBody>
          <a:bodyPr>
            <a:noAutofit/>
          </a:bodyPr>
          <a:lstStyle/>
          <a:p>
            <a:pPr marL="548640" indent="-411480" eaLnBrk="1" fontAlgn="auto" hangingPunct="1">
              <a:spcAft>
                <a:spcPts val="0"/>
              </a:spcAft>
              <a:buClr>
                <a:schemeClr val="tx1">
                  <a:shade val="95000"/>
                </a:schemeClr>
              </a:buClr>
              <a:buFont typeface="Wingdings 2"/>
              <a:buNone/>
              <a:defRPr/>
            </a:pPr>
            <a:r>
              <a:rPr lang="fr-FR" sz="2800" b="1" i="1" u="sng" dirty="0" smtClean="0">
                <a:effectLst>
                  <a:outerShdw blurRad="38100" dist="38100" dir="2700000" algn="tl">
                    <a:srgbClr val="000000">
                      <a:alpha val="43137"/>
                    </a:srgbClr>
                  </a:outerShdw>
                </a:effectLst>
              </a:rPr>
              <a:t>Au Tempérament maniaque bipolaire simple de base,</a:t>
            </a:r>
          </a:p>
          <a:p>
            <a:pPr marL="548640" indent="-411480" eaLnBrk="1" fontAlgn="auto" hangingPunct="1">
              <a:spcAft>
                <a:spcPts val="0"/>
              </a:spcAft>
              <a:buClr>
                <a:schemeClr val="tx1">
                  <a:shade val="95000"/>
                </a:schemeClr>
              </a:buClr>
              <a:buFont typeface="Wingdings 2"/>
              <a:buNone/>
              <a:defRPr/>
            </a:pPr>
            <a:r>
              <a:rPr lang="fr-FR" sz="2800" b="1" i="1" u="sng" dirty="0" smtClean="0">
                <a:effectLst>
                  <a:outerShdw blurRad="38100" dist="38100" dir="2700000" algn="tl">
                    <a:srgbClr val="000000">
                      <a:alpha val="43137"/>
                    </a:srgbClr>
                  </a:outerShdw>
                </a:effectLst>
              </a:rPr>
              <a:t>Apparition d’un épisode mixte important :</a:t>
            </a:r>
            <a:endParaRPr lang="fr-FR" sz="2800" b="1" i="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endParaRPr lang="fr-FR" sz="1200" dirty="0" smtClean="0"/>
          </a:p>
          <a:p>
            <a:pPr marL="548640" indent="-411480" eaLnBrk="1" fontAlgn="auto" hangingPunct="1">
              <a:spcAft>
                <a:spcPts val="0"/>
              </a:spcAft>
              <a:buClr>
                <a:prstClr val="white">
                  <a:shade val="95000"/>
                </a:prstClr>
              </a:buClr>
              <a:buFont typeface="Wingdings 2"/>
              <a:buChar char=""/>
              <a:defRPr/>
            </a:pPr>
            <a:r>
              <a:rPr lang="fr-FR" sz="2400" u="sng" dirty="0" smtClean="0">
                <a:solidFill>
                  <a:srgbClr val="9CB084">
                    <a:lumMod val="60000"/>
                    <a:lumOff val="40000"/>
                  </a:srgbClr>
                </a:solidFill>
              </a:rPr>
              <a:t>Traitement médicamenteux antérieur</a:t>
            </a:r>
          </a:p>
          <a:p>
            <a:pPr marL="548640" indent="-411480" eaLnBrk="1" fontAlgn="auto" hangingPunct="1">
              <a:spcAft>
                <a:spcPts val="0"/>
              </a:spcAft>
              <a:buClr>
                <a:schemeClr val="tx1">
                  <a:shade val="95000"/>
                </a:schemeClr>
              </a:buClr>
              <a:buFont typeface="Wingdings 2"/>
              <a:buNone/>
              <a:defRPr/>
            </a:pPr>
            <a:r>
              <a:rPr lang="fr-FR" sz="8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dirty="0" smtClean="0"/>
              <a:t>Le traitement comprenait déjà Risperdal ou Abilify (ou Séroquel)</a:t>
            </a:r>
          </a:p>
          <a:p>
            <a:pPr marL="548640" indent="-411480" eaLnBrk="1" fontAlgn="auto" hangingPunct="1">
              <a:spcAft>
                <a:spcPts val="0"/>
              </a:spcAft>
              <a:buClr>
                <a:schemeClr val="tx1">
                  <a:shade val="95000"/>
                </a:schemeClr>
              </a:buClr>
              <a:buFont typeface="Wingdings" pitchFamily="2" charset="2"/>
              <a:buChar char="v"/>
              <a:defRPr/>
            </a:pPr>
            <a:r>
              <a:rPr lang="fr-BE" sz="2000" dirty="0" smtClean="0"/>
              <a:t>Souvent avec </a:t>
            </a:r>
            <a:r>
              <a:rPr lang="fr-BE" sz="2000" dirty="0" err="1" smtClean="0"/>
              <a:t>Rilatine</a:t>
            </a:r>
            <a:endParaRPr lang="en-US" sz="2000" dirty="0" smtClean="0"/>
          </a:p>
          <a:p>
            <a:pPr marL="548640" indent="-411480" eaLnBrk="1" fontAlgn="auto" hangingPunct="1">
              <a:spcAft>
                <a:spcPts val="0"/>
              </a:spcAft>
              <a:buClr>
                <a:schemeClr val="tx1">
                  <a:shade val="95000"/>
                </a:schemeClr>
              </a:buClr>
              <a:buFont typeface="Wingdings 2" pitchFamily="18" charset="2"/>
              <a:buNone/>
              <a:defRPr/>
            </a:pPr>
            <a:endParaRPr lang="fr-FR" sz="2400" dirty="0"/>
          </a:p>
        </p:txBody>
      </p:sp>
      <p:sp>
        <p:nvSpPr>
          <p:cNvPr id="6" name="Espace réservé du contenu 5"/>
          <p:cNvSpPr>
            <a:spLocks noGrp="1"/>
          </p:cNvSpPr>
          <p:nvPr>
            <p:ph sz="half" idx="2"/>
          </p:nvPr>
        </p:nvSpPr>
        <p:spPr>
          <a:xfrm>
            <a:off x="0" y="2857500"/>
            <a:ext cx="9144000" cy="4000500"/>
          </a:xfrm>
        </p:spPr>
        <p:txBody>
          <a:bodyPr>
            <a:normAutofit fontScale="85000" lnSpcReduction="20000"/>
          </a:bodyPr>
          <a:lstStyle/>
          <a:p>
            <a:pPr marL="548640" indent="-411480" eaLnBrk="1" fontAlgn="auto" hangingPunct="1">
              <a:spcAft>
                <a:spcPts val="0"/>
              </a:spcAft>
              <a:buClr>
                <a:prstClr val="white">
                  <a:shade val="95000"/>
                </a:prstClr>
              </a:buClr>
              <a:buFont typeface="Wingdings 2"/>
              <a:buChar char=""/>
              <a:defRPr/>
            </a:pPr>
            <a:r>
              <a:rPr lang="fr-FR" sz="2800" u="sng" dirty="0" smtClean="0">
                <a:solidFill>
                  <a:srgbClr val="9CB084">
                    <a:lumMod val="60000"/>
                    <a:lumOff val="40000"/>
                  </a:srgbClr>
                </a:solidFill>
              </a:rPr>
              <a:t>Gestion médicamenteuse de l’épisode mixte</a:t>
            </a:r>
          </a:p>
          <a:p>
            <a:pPr marL="548640" indent="-411480" eaLnBrk="1" fontAlgn="auto" hangingPunct="1">
              <a:spcAft>
                <a:spcPts val="0"/>
              </a:spcAft>
              <a:buClr>
                <a:prstClr val="white">
                  <a:shade val="95000"/>
                </a:prstClr>
              </a:buClr>
              <a:buFont typeface="Wingdings 2" pitchFamily="18" charset="2"/>
              <a:buNone/>
              <a:defRPr/>
            </a:pPr>
            <a:r>
              <a:rPr lang="fr-FR" sz="800" dirty="0" smtClean="0">
                <a:solidFill>
                  <a:srgbClr val="9CB084">
                    <a:lumMod val="60000"/>
                    <a:lumOff val="40000"/>
                  </a:srgbClr>
                </a:solidFill>
              </a:rPr>
              <a:t> </a:t>
            </a:r>
          </a:p>
          <a:p>
            <a:pPr marL="548640" indent="-411480" eaLnBrk="1" fontAlgn="auto" hangingPunct="1">
              <a:spcAft>
                <a:spcPts val="0"/>
              </a:spcAft>
              <a:buClr>
                <a:schemeClr val="tx1">
                  <a:shade val="95000"/>
                </a:schemeClr>
              </a:buClr>
              <a:buFont typeface="Wingdings" pitchFamily="2" charset="2"/>
              <a:buChar char="Ø"/>
              <a:defRPr/>
            </a:pPr>
            <a:r>
              <a:rPr lang="fr-FR" sz="2800" dirty="0" smtClean="0"/>
              <a:t>Vérifier que les posologies des médicaments sont suffisantes</a:t>
            </a:r>
          </a:p>
          <a:p>
            <a:pPr marL="548640" indent="-411480" eaLnBrk="1" fontAlgn="auto" hangingPunct="1">
              <a:spcAft>
                <a:spcPts val="0"/>
              </a:spcAft>
              <a:buClr>
                <a:schemeClr val="tx1">
                  <a:shade val="95000"/>
                </a:schemeClr>
              </a:buClr>
              <a:buFont typeface="Wingdings" pitchFamily="2" charset="2"/>
              <a:buChar char="Ø"/>
              <a:defRPr/>
            </a:pPr>
            <a:r>
              <a:rPr lang="fr-FR" sz="2800" dirty="0" smtClean="0"/>
              <a:t>Réduire d’abord la composante maniaque hyper-énergétique (en fonction du baromètre du sommeil)</a:t>
            </a:r>
          </a:p>
          <a:p>
            <a:pPr marL="548640" indent="-411480" eaLnBrk="1" fontAlgn="auto" hangingPunct="1">
              <a:spcAft>
                <a:spcPts val="0"/>
              </a:spcAft>
              <a:buClr>
                <a:schemeClr val="tx1">
                  <a:shade val="95000"/>
                </a:schemeClr>
              </a:buClr>
              <a:buFont typeface="Wingdings" pitchFamily="2" charset="2"/>
              <a:buChar char="Ø"/>
              <a:defRPr/>
            </a:pPr>
            <a:r>
              <a:rPr lang="fr-FR" sz="2800" dirty="0" smtClean="0"/>
              <a:t>Observer l’effet de l’augmentation de l’</a:t>
            </a:r>
            <a:r>
              <a:rPr lang="fr-FR" sz="2800" dirty="0" err="1" smtClean="0"/>
              <a:t>Abilify</a:t>
            </a:r>
            <a:r>
              <a:rPr lang="fr-FR" sz="2800" dirty="0" smtClean="0"/>
              <a:t> (à 1,5 mg /10 kg, puis 2 mg /10 kg)</a:t>
            </a:r>
          </a:p>
          <a:p>
            <a:pPr marL="548640" indent="-411480" eaLnBrk="1" fontAlgn="auto" hangingPunct="1">
              <a:spcAft>
                <a:spcPts val="0"/>
              </a:spcAft>
              <a:buClr>
                <a:schemeClr val="tx1">
                  <a:shade val="95000"/>
                </a:schemeClr>
              </a:buClr>
              <a:buFont typeface="Wingdings 2" pitchFamily="18" charset="2"/>
              <a:buNone/>
              <a:defRPr/>
            </a:pPr>
            <a:r>
              <a:rPr lang="fr-FR" sz="2800" dirty="0" smtClean="0">
                <a:sym typeface="Wingdings" pitchFamily="2" charset="2"/>
              </a:rPr>
              <a:t>	une réduction de la composante maniaque peut normaliser la dérégulation dépressive mixte</a:t>
            </a:r>
          </a:p>
          <a:p>
            <a:pPr marL="548640" indent="-411480" eaLnBrk="1" fontAlgn="auto" hangingPunct="1">
              <a:spcAft>
                <a:spcPts val="0"/>
              </a:spcAft>
              <a:buClr>
                <a:schemeClr val="tx1">
                  <a:shade val="95000"/>
                </a:schemeClr>
              </a:buClr>
              <a:buFont typeface="Wingdings" pitchFamily="2" charset="2"/>
              <a:buChar char="Ø"/>
              <a:defRPr/>
            </a:pPr>
            <a:r>
              <a:rPr lang="fr-FR" sz="2800" dirty="0" smtClean="0">
                <a:sym typeface="Wingdings" pitchFamily="2" charset="2"/>
              </a:rPr>
              <a:t>Si pas d’effet de l’antipsychotique atypique sur la composante mixte (image négative de soi, irritabilité persistantes), alors :</a:t>
            </a:r>
          </a:p>
          <a:p>
            <a:pPr marL="548640" indent="-411480" eaLnBrk="1" fontAlgn="auto" hangingPunct="1">
              <a:spcAft>
                <a:spcPts val="0"/>
              </a:spcAft>
              <a:buClr>
                <a:schemeClr val="tx1">
                  <a:shade val="95000"/>
                </a:schemeClr>
              </a:buClr>
              <a:buFont typeface="Wingdings 2" pitchFamily="18" charset="2"/>
              <a:buNone/>
              <a:defRPr/>
            </a:pPr>
            <a:r>
              <a:rPr lang="fr-FR" sz="2800" dirty="0" smtClean="0">
                <a:sym typeface="Wingdings" pitchFamily="2" charset="2"/>
              </a:rPr>
              <a:t>	</a:t>
            </a:r>
            <a:r>
              <a:rPr lang="fr-FR" sz="2800" dirty="0" err="1" smtClean="0">
                <a:sym typeface="Wingdings" pitchFamily="2" charset="2"/>
              </a:rPr>
              <a:t>Seroxat</a:t>
            </a:r>
            <a:r>
              <a:rPr lang="fr-FR" sz="2800" dirty="0" smtClean="0">
                <a:sym typeface="Wingdings" pitchFamily="2" charset="2"/>
              </a:rPr>
              <a:t> : </a:t>
            </a:r>
            <a:r>
              <a:rPr lang="fr-FR" sz="2800" dirty="0" err="1" smtClean="0">
                <a:sym typeface="Wingdings" pitchFamily="2" charset="2"/>
              </a:rPr>
              <a:t>titration</a:t>
            </a:r>
            <a:r>
              <a:rPr lang="fr-FR" sz="2800" dirty="0" smtClean="0">
                <a:sym typeface="Wingdings" pitchFamily="2" charset="2"/>
              </a:rPr>
              <a:t> très progressive</a:t>
            </a:r>
          </a:p>
          <a:p>
            <a:pPr marL="548640" indent="-411480" eaLnBrk="1" fontAlgn="auto" hangingPunct="1">
              <a:spcAft>
                <a:spcPts val="0"/>
              </a:spcAft>
              <a:buClr>
                <a:schemeClr val="tx1">
                  <a:shade val="95000"/>
                </a:schemeClr>
              </a:buClr>
              <a:buFont typeface="Wingdings" pitchFamily="2" charset="2"/>
              <a:buChar char="Ø"/>
              <a:defRPr/>
            </a:pPr>
            <a:endParaRPr lang="fr-FR" sz="2800" dirty="0" smtClean="0"/>
          </a:p>
          <a:p>
            <a:pPr marL="548640" indent="-411480" eaLnBrk="1" fontAlgn="auto" hangingPunct="1">
              <a:spcAft>
                <a:spcPts val="0"/>
              </a:spcAft>
              <a:buClr>
                <a:schemeClr val="tx1">
                  <a:shade val="95000"/>
                </a:schemeClr>
              </a:buClr>
              <a:buFont typeface="Wingdings 2" pitchFamily="18" charset="2"/>
              <a:buNone/>
              <a:defRPr/>
            </a:pPr>
            <a:endParaRPr lang="fr-FR" sz="2800" dirty="0" smtClean="0"/>
          </a:p>
          <a:p>
            <a:pPr marL="548640" indent="-411480" eaLnBrk="1" fontAlgn="auto" hangingPunct="1">
              <a:spcAft>
                <a:spcPts val="0"/>
              </a:spcAft>
              <a:buClr>
                <a:schemeClr val="tx1">
                  <a:shade val="95000"/>
                </a:schemeClr>
              </a:buClr>
              <a:buFont typeface="Wingdings 2" pitchFamily="18" charset="2"/>
              <a:buNone/>
              <a:defRPr/>
            </a:pPr>
            <a:endParaRPr lang="fr-FR" sz="2800" dirty="0" smtClean="0"/>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6215062"/>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Lecture sémiologique</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pitchFamily="2" charset="2"/>
              <a:buChar char="v"/>
              <a:defRPr/>
            </a:pPr>
            <a:r>
              <a:rPr lang="fr-FR" dirty="0" smtClean="0"/>
              <a:t>Difficultés en crescendo</a:t>
            </a:r>
          </a:p>
          <a:p>
            <a:pPr marL="548640" indent="-411480" eaLnBrk="1" fontAlgn="auto" hangingPunct="1">
              <a:spcAft>
                <a:spcPts val="0"/>
              </a:spcAft>
              <a:buClr>
                <a:schemeClr val="tx1">
                  <a:shade val="95000"/>
                </a:schemeClr>
              </a:buClr>
              <a:buFont typeface="Wingdings" pitchFamily="2" charset="2"/>
              <a:buChar char="v"/>
              <a:defRPr/>
            </a:pPr>
            <a:r>
              <a:rPr lang="fr-FR" dirty="0" smtClean="0"/>
              <a:t>Dans les différents milieux de vie (école, mère, père, autres)</a:t>
            </a:r>
          </a:p>
          <a:p>
            <a:pPr marL="548640" indent="-411480" eaLnBrk="1" fontAlgn="auto" hangingPunct="1">
              <a:spcAft>
                <a:spcPts val="0"/>
              </a:spcAft>
              <a:buClr>
                <a:schemeClr val="tx1">
                  <a:shade val="95000"/>
                </a:schemeClr>
              </a:buClr>
              <a:buFont typeface="Wingdings" pitchFamily="2" charset="2"/>
              <a:buChar char="v"/>
              <a:defRPr/>
            </a:pPr>
            <a:r>
              <a:rPr lang="fr-FR" dirty="0" smtClean="0"/>
              <a:t>Pas d'amie</a:t>
            </a:r>
          </a:p>
          <a:p>
            <a:pPr marL="548640" indent="-411480" eaLnBrk="1" fontAlgn="auto" hangingPunct="1">
              <a:spcAft>
                <a:spcPts val="0"/>
              </a:spcAft>
              <a:buClr>
                <a:schemeClr val="tx1">
                  <a:shade val="95000"/>
                </a:schemeClr>
              </a:buClr>
              <a:buFont typeface="Wingdings" pitchFamily="2" charset="2"/>
              <a:buChar char="v"/>
              <a:defRPr/>
            </a:pPr>
            <a:r>
              <a:rPr lang="fr-FR" dirty="0" smtClean="0"/>
              <a:t>Projections</a:t>
            </a:r>
          </a:p>
          <a:p>
            <a:pPr marL="548640" indent="-411480" eaLnBrk="1" fontAlgn="auto" hangingPunct="1">
              <a:spcAft>
                <a:spcPts val="0"/>
              </a:spcAft>
              <a:buClr>
                <a:schemeClr val="tx1">
                  <a:shade val="95000"/>
                </a:schemeClr>
              </a:buClr>
              <a:buFont typeface="Wingdings" pitchFamily="2" charset="2"/>
              <a:buChar char="v"/>
              <a:defRPr/>
            </a:pPr>
            <a:r>
              <a:rPr lang="fr-FR" dirty="0" smtClean="0"/>
              <a:t>"Attaque" pertinemment ; "paroles ciblées" qui atteignent l'interlocuteur</a:t>
            </a:r>
          </a:p>
          <a:p>
            <a:pPr marL="548640" indent="-411480" eaLnBrk="1" fontAlgn="auto" hangingPunct="1">
              <a:spcAft>
                <a:spcPts val="0"/>
              </a:spcAft>
              <a:buClr>
                <a:schemeClr val="tx1">
                  <a:shade val="95000"/>
                </a:schemeClr>
              </a:buClr>
              <a:buFont typeface="Wingdings" pitchFamily="2" charset="2"/>
              <a:buChar char="v"/>
              <a:defRPr/>
            </a:pPr>
            <a:r>
              <a:rPr lang="fr-FR" dirty="0" smtClean="0"/>
              <a:t>Relation « amour-haine »</a:t>
            </a:r>
          </a:p>
          <a:p>
            <a:pPr marL="548640" indent="-411480" eaLnBrk="1" fontAlgn="auto" hangingPunct="1">
              <a:spcAft>
                <a:spcPts val="0"/>
              </a:spcAft>
              <a:buClr>
                <a:schemeClr val="tx1">
                  <a:shade val="95000"/>
                </a:schemeClr>
              </a:buClr>
              <a:buFont typeface="Wingdings" pitchFamily="2" charset="2"/>
              <a:buChar char="v"/>
              <a:defRPr/>
            </a:pPr>
            <a:r>
              <a:rPr lang="fr-FR" dirty="0" smtClean="0"/>
              <a:t>Refus de l'autorité</a:t>
            </a:r>
          </a:p>
          <a:p>
            <a:pPr marL="548640" indent="-411480" eaLnBrk="1" fontAlgn="auto" hangingPunct="1">
              <a:spcAft>
                <a:spcPts val="0"/>
              </a:spcAft>
              <a:buClr>
                <a:schemeClr val="tx1">
                  <a:shade val="95000"/>
                </a:schemeClr>
              </a:buClr>
              <a:buFont typeface="Wingdings" pitchFamily="2" charset="2"/>
              <a:buChar char="v"/>
              <a:defRPr/>
            </a:pPr>
            <a:r>
              <a:rPr lang="fr-FR" dirty="0" smtClean="0"/>
              <a:t>Colère, puis passage en: « comme s'il ne s'était rien passé ! »</a:t>
            </a:r>
          </a:p>
          <a:p>
            <a:pPr marL="548640" indent="-411480" eaLnBrk="1" fontAlgn="auto" hangingPunct="1">
              <a:spcAft>
                <a:spcPts val="0"/>
              </a:spcAft>
              <a:buClr>
                <a:schemeClr val="tx1">
                  <a:shade val="95000"/>
                </a:schemeClr>
              </a:buClr>
              <a:buFont typeface="Wingdings" pitchFamily="2" charset="2"/>
              <a:buChar char="v"/>
              <a:defRPr/>
            </a:pPr>
            <a:r>
              <a:rPr lang="fr-FR" dirty="0" smtClean="0"/>
              <a:t>Contre-transfert parental révélateur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14313" y="0"/>
            <a:ext cx="8715375" cy="6500813"/>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fr-BE" sz="2000" b="1" u="sng" dirty="0" smtClean="0">
                <a:effectLst>
                  <a:outerShdw blurRad="38100" dist="38100" dir="2700000" algn="tl">
                    <a:srgbClr val="000000">
                      <a:alpha val="43137"/>
                    </a:srgbClr>
                  </a:outerShdw>
                </a:effectLst>
              </a:rPr>
              <a:t>Posologie d’un antidépresseur (selon notre expérience)</a:t>
            </a:r>
          </a:p>
          <a:p>
            <a:pPr marL="548640" indent="-411480" eaLnBrk="1" fontAlgn="auto" hangingPunct="1">
              <a:spcAft>
                <a:spcPts val="0"/>
              </a:spcAft>
              <a:buClr>
                <a:schemeClr val="tx1">
                  <a:shade val="95000"/>
                </a:schemeClr>
              </a:buClr>
              <a:buFont typeface="Wingdings 2"/>
              <a:buNone/>
              <a:defRPr/>
            </a:pPr>
            <a:endParaRPr lang="fr-BE" sz="2000" dirty="0" smtClean="0"/>
          </a:p>
          <a:p>
            <a:pPr marL="548640" indent="-411480" eaLnBrk="1" fontAlgn="auto" hangingPunct="1">
              <a:spcAft>
                <a:spcPts val="0"/>
              </a:spcAft>
              <a:buClr>
                <a:schemeClr val="tx1">
                  <a:shade val="95000"/>
                </a:schemeClr>
              </a:buClr>
              <a:buFont typeface="Wingdings 2"/>
              <a:buNone/>
              <a:defRPr/>
            </a:pPr>
            <a:r>
              <a:rPr lang="fr-BE" sz="2000" b="1" u="sng" dirty="0" smtClean="0">
                <a:effectLst>
                  <a:outerShdw blurRad="38100" dist="38100" dir="2700000" algn="tl">
                    <a:srgbClr val="000000">
                      <a:alpha val="43137"/>
                    </a:srgbClr>
                  </a:outerShdw>
                </a:effectLst>
              </a:rPr>
              <a:t>Chez les enfants </a:t>
            </a:r>
            <a:r>
              <a:rPr lang="fr-BE" sz="2000" b="1" dirty="0" smtClean="0">
                <a:effectLst>
                  <a:outerShdw blurRad="38100" dist="38100" dir="2700000" algn="tl">
                    <a:srgbClr val="000000">
                      <a:alpha val="43137"/>
                    </a:srgbClr>
                  </a:outerShdw>
                </a:effectLst>
              </a:rPr>
              <a:t> (à partir de 6 ans)</a:t>
            </a:r>
          </a:p>
          <a:p>
            <a:pPr marL="548640" indent="-411480" eaLnBrk="1" fontAlgn="auto" hangingPunct="1">
              <a:spcAft>
                <a:spcPts val="0"/>
              </a:spcAft>
              <a:buClr>
                <a:schemeClr val="tx1">
                  <a:shade val="95000"/>
                </a:schemeClr>
              </a:buClr>
              <a:buFont typeface="Wingdings 2"/>
              <a:buNone/>
              <a:defRPr/>
            </a:pPr>
            <a:endParaRPr lang="fr-BE" sz="2000" dirty="0" smtClean="0"/>
          </a:p>
          <a:p>
            <a:pPr marL="548640" indent="-411480" eaLnBrk="1" fontAlgn="auto" hangingPunct="1">
              <a:spcAft>
                <a:spcPts val="0"/>
              </a:spcAft>
              <a:buClr>
                <a:schemeClr val="tx1">
                  <a:shade val="95000"/>
                </a:schemeClr>
              </a:buClr>
              <a:buFont typeface="Wingdings" pitchFamily="2" charset="2"/>
              <a:buChar char="v"/>
              <a:defRPr/>
            </a:pPr>
            <a:r>
              <a:rPr lang="fr-BE" sz="2000" b="1" u="sng" dirty="0" smtClean="0"/>
              <a:t>Paroxétine</a:t>
            </a:r>
            <a:r>
              <a:rPr lang="fr-BE" sz="2000" dirty="0" smtClean="0"/>
              <a:t> :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 </a:t>
            </a:r>
            <a:r>
              <a:rPr lang="fr-BE" sz="2000" b="1" u="sng" dirty="0" err="1" smtClean="0"/>
              <a:t>Seroxat</a:t>
            </a:r>
            <a:r>
              <a:rPr lang="fr-BE" sz="2000" dirty="0" smtClean="0"/>
              <a:t> en solution (un flacon de 150 ml)</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a:t>
            </a:r>
            <a:r>
              <a:rPr lang="fr-BE" sz="2000" b="1" u="sng" dirty="0" smtClean="0"/>
              <a:t>2 mg/1 ml </a:t>
            </a:r>
            <a:r>
              <a:rPr lang="fr-BE" sz="2000" b="1" dirty="0" smtClean="0"/>
              <a:t> </a:t>
            </a:r>
            <a:r>
              <a:rPr lang="fr-BE" sz="2000" dirty="0" smtClean="0"/>
              <a:t>=  </a:t>
            </a:r>
            <a:r>
              <a:rPr lang="fr-BE" sz="2000" dirty="0" smtClean="0">
                <a:effectLst>
                  <a:outerShdw blurRad="38100" dist="38100" dir="2700000" algn="tl">
                    <a:srgbClr val="000000">
                      <a:alpha val="43137"/>
                    </a:srgbClr>
                  </a:outerShdw>
                </a:effectLst>
              </a:rPr>
              <a:t>10 mg/5 ml (un godet de 5 ml </a:t>
            </a:r>
            <a:r>
              <a:rPr lang="fr-BE" sz="2000" b="1" dirty="0" smtClean="0">
                <a:effectLst>
                  <a:outerShdw blurRad="38100" dist="38100" dir="2700000" algn="tl">
                    <a:srgbClr val="000000">
                      <a:alpha val="43137"/>
                    </a:srgbClr>
                  </a:outerShdw>
                </a:effectLst>
              </a:rPr>
              <a:t>gradué par ml</a:t>
            </a:r>
            <a:r>
              <a:rPr lang="fr-BE" sz="2000" dirty="0" smtClean="0">
                <a:effectLst>
                  <a:outerShdw blurRad="38100" dist="38100" dir="2700000" algn="tl">
                    <a:srgbClr val="000000">
                      <a:alpha val="43137"/>
                    </a:srgbClr>
                  </a:outerShdw>
                </a:effectLst>
              </a:rPr>
              <a:t>)</a:t>
            </a:r>
          </a:p>
          <a:p>
            <a:pPr marL="548640" indent="-411480" eaLnBrk="1" fontAlgn="auto" hangingPunct="1">
              <a:spcAft>
                <a:spcPts val="0"/>
              </a:spcAft>
              <a:buClr>
                <a:schemeClr val="tx1">
                  <a:shade val="95000"/>
                </a:schemeClr>
              </a:buClr>
              <a:buFont typeface="Wingdings 2" pitchFamily="18" charset="2"/>
              <a:buNone/>
              <a:defRPr/>
            </a:pPr>
            <a:r>
              <a:rPr lang="fr-BE" sz="2000" dirty="0" smtClean="0">
                <a:sym typeface="Wingdings" pitchFamily="2" charset="2"/>
              </a:rPr>
              <a:t>			</a:t>
            </a:r>
            <a:r>
              <a:rPr lang="fr-BE" sz="2000" dirty="0" err="1" smtClean="0">
                <a:sym typeface="Wingdings" pitchFamily="2" charset="2"/>
              </a:rPr>
              <a:t>titration</a:t>
            </a:r>
            <a:r>
              <a:rPr lang="fr-BE" sz="2000" dirty="0" smtClean="0">
                <a:sym typeface="Wingdings" pitchFamily="2" charset="2"/>
              </a:rPr>
              <a:t> progressive !	</a:t>
            </a:r>
          </a:p>
          <a:p>
            <a:pPr marL="548640" indent="-411480" eaLnBrk="1" fontAlgn="auto" hangingPunct="1">
              <a:spcAft>
                <a:spcPts val="0"/>
              </a:spcAft>
              <a:buClr>
                <a:schemeClr val="tx1">
                  <a:shade val="95000"/>
                </a:schemeClr>
              </a:buClr>
              <a:buFont typeface="Wingdings 2" pitchFamily="18" charset="2"/>
              <a:buNone/>
              <a:defRPr/>
            </a:pPr>
            <a:endParaRPr lang="fr-BE" sz="2000" b="1"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pitchFamily="18" charset="2"/>
              <a:buNone/>
              <a:defRPr/>
            </a:pPr>
            <a:r>
              <a:rPr lang="fr-BE" sz="2000" b="1" u="sng" dirty="0" smtClean="0"/>
              <a:t>Pour une première prescription</a:t>
            </a:r>
            <a:r>
              <a:rPr lang="fr-BE" sz="2000" b="1" dirty="0" smtClean="0"/>
              <a:t> </a:t>
            </a:r>
            <a:r>
              <a:rPr lang="fr-BE" sz="2000" dirty="0" smtClean="0"/>
              <a:t>: </a:t>
            </a:r>
          </a:p>
          <a:p>
            <a:pPr marL="868680" lvl="1" indent="-283464" eaLnBrk="1" fontAlgn="auto" hangingPunct="1">
              <a:spcAft>
                <a:spcPts val="0"/>
              </a:spcAft>
              <a:buFont typeface="Wingdings 2"/>
              <a:buNone/>
              <a:defRPr/>
            </a:pPr>
            <a:r>
              <a:rPr lang="fr-BE" sz="2000" dirty="0" smtClean="0"/>
              <a:t>	1) </a:t>
            </a:r>
            <a:r>
              <a:rPr lang="fr-BE" sz="2000" dirty="0" err="1" smtClean="0"/>
              <a:t>titration</a:t>
            </a:r>
            <a:r>
              <a:rPr lang="fr-BE" sz="2000" dirty="0" smtClean="0"/>
              <a:t> progressive  (en 2 à 4 semaines) </a:t>
            </a:r>
          </a:p>
          <a:p>
            <a:pPr marL="868680" lvl="1" indent="-283464" eaLnBrk="1" fontAlgn="auto" hangingPunct="1">
              <a:spcAft>
                <a:spcPts val="0"/>
              </a:spcAft>
              <a:buFont typeface="Wingdings 2"/>
              <a:buNone/>
              <a:defRPr/>
            </a:pPr>
            <a:r>
              <a:rPr lang="fr-BE" sz="2000" dirty="0" smtClean="0"/>
              <a:t>			– à partir de 6 ans: 1 ml/ matin sept jours, puis 2 ml/matin</a:t>
            </a:r>
          </a:p>
          <a:p>
            <a:pPr marL="868680" lvl="1" indent="-283464" eaLnBrk="1" fontAlgn="auto" hangingPunct="1">
              <a:spcAft>
                <a:spcPts val="0"/>
              </a:spcAft>
              <a:buFont typeface="Wingdings 2"/>
              <a:buNone/>
              <a:defRPr/>
            </a:pPr>
            <a:r>
              <a:rPr lang="fr-BE" sz="2000" dirty="0" smtClean="0"/>
              <a:t>	2) ensuite un rendez-vous d’évaluation,</a:t>
            </a:r>
          </a:p>
          <a:p>
            <a:pPr marL="868680" lvl="1" indent="-283464" eaLnBrk="1" fontAlgn="auto" hangingPunct="1">
              <a:spcAft>
                <a:spcPts val="0"/>
              </a:spcAft>
              <a:buFont typeface="Wingdings 2"/>
              <a:buNone/>
              <a:defRPr/>
            </a:pPr>
            <a:r>
              <a:rPr lang="fr-BE" sz="2000" dirty="0" smtClean="0"/>
              <a:t>	3) et si résultat insuffisant : augmenter à 3 ml/matin</a:t>
            </a:r>
          </a:p>
          <a:p>
            <a:pPr marL="868680" lvl="1" indent="-283464" eaLnBrk="1" fontAlgn="auto" hangingPunct="1">
              <a:spcAft>
                <a:spcPts val="0"/>
              </a:spcAft>
              <a:buFont typeface="Wingdings 2"/>
              <a:buNone/>
              <a:defRPr/>
            </a:pPr>
            <a:r>
              <a:rPr lang="fr-BE" sz="800" dirty="0" smtClean="0">
                <a:effectLst>
                  <a:outerShdw blurRad="38100" dist="38100" dir="2700000" algn="tl">
                    <a:srgbClr val="000000">
                      <a:alpha val="43137"/>
                    </a:srgbClr>
                  </a:outerShdw>
                </a:effectLst>
              </a:rPr>
              <a:t> </a:t>
            </a:r>
          </a:p>
          <a:p>
            <a:pPr marL="868680" lvl="1" indent="-283464" eaLnBrk="1" fontAlgn="auto" hangingPunct="1">
              <a:spcAft>
                <a:spcPts val="0"/>
              </a:spcAft>
              <a:buFont typeface="Wingdings 2"/>
              <a:buNone/>
              <a:defRPr/>
            </a:pPr>
            <a:r>
              <a:rPr lang="fr-BE" sz="2000" dirty="0" smtClean="0">
                <a:effectLst>
                  <a:outerShdw blurRad="38100" dist="38100" dir="2700000" algn="tl">
                    <a:srgbClr val="000000">
                      <a:alpha val="43137"/>
                    </a:srgbClr>
                  </a:outerShdw>
                </a:effectLst>
                <a:sym typeface="Wingdings" pitchFamily="2" charset="2"/>
              </a:rPr>
              <a:t>Évaluer : </a:t>
            </a:r>
          </a:p>
          <a:p>
            <a:pPr marL="868680" lvl="1" indent="-283464" eaLnBrk="1" fontAlgn="auto" hangingPunct="1">
              <a:spcAft>
                <a:spcPts val="0"/>
              </a:spcAft>
              <a:buFont typeface="Wingdings 2"/>
              <a:buNone/>
              <a:defRPr/>
            </a:pPr>
            <a:r>
              <a:rPr lang="fr-BE" sz="2000" dirty="0" smtClean="0">
                <a:effectLst>
                  <a:outerShdw blurRad="38100" dist="38100" dir="2700000" algn="tl">
                    <a:srgbClr val="000000">
                      <a:alpha val="43137"/>
                    </a:srgbClr>
                  </a:outerShdw>
                </a:effectLst>
                <a:sym typeface="Wingdings" pitchFamily="2" charset="2"/>
              </a:rPr>
              <a:t>– la diminution de la composante dépressive mixte</a:t>
            </a:r>
          </a:p>
          <a:p>
            <a:pPr marL="868680" lvl="1" indent="-283464" eaLnBrk="1" fontAlgn="auto" hangingPunct="1">
              <a:spcAft>
                <a:spcPts val="0"/>
              </a:spcAft>
              <a:buFont typeface="Wingdings 2"/>
              <a:buNone/>
              <a:defRPr/>
            </a:pPr>
            <a:r>
              <a:rPr lang="fr-BE" sz="2000" dirty="0" smtClean="0">
                <a:effectLst>
                  <a:outerShdw blurRad="38100" dist="38100" dir="2700000" algn="tl">
                    <a:srgbClr val="000000">
                      <a:alpha val="43137"/>
                    </a:srgbClr>
                  </a:outerShdw>
                </a:effectLst>
                <a:sym typeface="Wingdings" pitchFamily="2" charset="2"/>
              </a:rPr>
              <a:t>– et observer ce que deviennent la composante maniaque  (et la composante psychotique en cas de diagnostic schizo-affectif)</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0" y="214313"/>
            <a:ext cx="9144000" cy="6215062"/>
          </a:xfrm>
        </p:spPr>
        <p:txBody>
          <a:bodyPr>
            <a:noAutofit/>
          </a:bodyPr>
          <a:lstStyle/>
          <a:p>
            <a:pPr marL="548640" indent="-411480" eaLnBrk="1" fontAlgn="auto" hangingPunct="1">
              <a:spcAft>
                <a:spcPts val="0"/>
              </a:spcAft>
              <a:buClr>
                <a:schemeClr val="tx1">
                  <a:shade val="95000"/>
                </a:schemeClr>
              </a:buClr>
              <a:buFont typeface="Wingdings 2"/>
              <a:buNone/>
              <a:defRPr/>
            </a:pPr>
            <a:r>
              <a:rPr lang="fr-FR" sz="2800" b="1" i="1" u="sng" dirty="0" smtClean="0">
                <a:solidFill>
                  <a:srgbClr val="FFCC00"/>
                </a:solidFill>
                <a:effectLst>
                  <a:outerShdw blurRad="38100" dist="38100" dir="2700000" algn="tl">
                    <a:srgbClr val="000000">
                      <a:alpha val="43137"/>
                    </a:srgbClr>
                  </a:outerShdw>
                </a:effectLst>
              </a:rPr>
              <a:t>En cas de répétition d’épisodes mixtes :</a:t>
            </a:r>
            <a:endParaRPr lang="fr-FR" sz="2800" b="1" i="1" dirty="0" smtClean="0">
              <a:solidFill>
                <a:srgbClr val="FFCC00"/>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endParaRPr lang="fr-FR" sz="1200" dirty="0" smtClean="0"/>
          </a:p>
          <a:p>
            <a:pPr marL="548640" indent="-411480" eaLnBrk="1" fontAlgn="auto" hangingPunct="1">
              <a:spcAft>
                <a:spcPts val="0"/>
              </a:spcAft>
              <a:buClr>
                <a:prstClr val="white">
                  <a:shade val="95000"/>
                </a:prstClr>
              </a:buClr>
              <a:buFont typeface="Wingdings 2"/>
              <a:buChar char=""/>
              <a:defRPr/>
            </a:pPr>
            <a:r>
              <a:rPr lang="fr-FR" sz="2800" b="1" u="sng" dirty="0" smtClean="0">
                <a:solidFill>
                  <a:srgbClr val="9CB084">
                    <a:lumMod val="60000"/>
                    <a:lumOff val="40000"/>
                  </a:srgbClr>
                </a:solidFill>
                <a:effectLst>
                  <a:outerShdw blurRad="38100" dist="38100" dir="2700000" algn="tl">
                    <a:srgbClr val="000000">
                      <a:alpha val="43137"/>
                    </a:srgbClr>
                  </a:outerShdw>
                </a:effectLst>
              </a:rPr>
              <a:t>Essai d’un traitement préventif par </a:t>
            </a:r>
            <a:r>
              <a:rPr lang="fr-FR" sz="2800" b="1" u="sng" dirty="0" err="1" smtClean="0">
                <a:solidFill>
                  <a:srgbClr val="9CB084">
                    <a:lumMod val="60000"/>
                    <a:lumOff val="40000"/>
                  </a:srgbClr>
                </a:solidFill>
                <a:effectLst>
                  <a:outerShdw blurRad="38100" dist="38100" dir="2700000" algn="tl">
                    <a:srgbClr val="000000">
                      <a:alpha val="43137"/>
                    </a:srgbClr>
                  </a:outerShdw>
                </a:effectLst>
              </a:rPr>
              <a:t>lamotrigine</a:t>
            </a:r>
            <a:endParaRPr lang="fr-FR" sz="2800" b="1" u="sng" dirty="0" smtClean="0">
              <a:solidFill>
                <a:srgbClr val="9CB084">
                  <a:lumMod val="60000"/>
                  <a:lumOff val="40000"/>
                </a:srgbClr>
              </a:solidFill>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2"/>
              <a:buNone/>
              <a:defRPr/>
            </a:pPr>
            <a:r>
              <a:rPr lang="fr-FR" sz="2000" dirty="0" smtClean="0"/>
              <a:t> </a:t>
            </a:r>
          </a:p>
          <a:p>
            <a:pPr marL="548640" indent="-411480" eaLnBrk="1" fontAlgn="auto" hangingPunct="1">
              <a:spcAft>
                <a:spcPts val="0"/>
              </a:spcAft>
              <a:buClr>
                <a:schemeClr val="tx1">
                  <a:shade val="95000"/>
                </a:schemeClr>
              </a:buClr>
              <a:buFont typeface="Wingdings" pitchFamily="2" charset="2"/>
              <a:buChar char="v"/>
              <a:defRPr/>
            </a:pPr>
            <a:r>
              <a:rPr lang="fr-BE" sz="2000" b="1" dirty="0" err="1" smtClean="0">
                <a:effectLst>
                  <a:outerShdw blurRad="38100" dist="38100" dir="2700000" algn="tl">
                    <a:srgbClr val="000000">
                      <a:alpha val="43137"/>
                    </a:srgbClr>
                  </a:outerShdw>
                </a:effectLst>
              </a:rPr>
              <a:t>Lamotrigine</a:t>
            </a:r>
            <a:r>
              <a:rPr lang="fr-BE" sz="2000" dirty="0" smtClean="0"/>
              <a:t>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 </a:t>
            </a:r>
            <a:r>
              <a:rPr lang="fr-BE" sz="2000" b="1" dirty="0" err="1" smtClean="0">
                <a:effectLst>
                  <a:outerShdw blurRad="38100" dist="38100" dir="2700000" algn="tl">
                    <a:srgbClr val="000000">
                      <a:alpha val="43137"/>
                    </a:srgbClr>
                  </a:outerShdw>
                </a:effectLst>
              </a:rPr>
              <a:t>Lambipol</a:t>
            </a:r>
            <a:r>
              <a:rPr lang="fr-BE" sz="2000" dirty="0" smtClean="0"/>
              <a:t> (avec une autorisation de remboursement en cas de </a:t>
            </a:r>
            <a:r>
              <a:rPr lang="fr-BE" sz="2000" u="sng" dirty="0" smtClean="0"/>
              <a:t>bipolarité</a:t>
            </a:r>
            <a:r>
              <a:rPr lang="fr-BE" sz="2000" dirty="0" smtClean="0"/>
              <a:t>)</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 </a:t>
            </a:r>
            <a:r>
              <a:rPr lang="fr-BE" sz="2000" b="1" dirty="0" err="1" smtClean="0">
                <a:effectLst>
                  <a:outerShdw blurRad="38100" dist="38100" dir="2700000" algn="tl">
                    <a:srgbClr val="000000">
                      <a:alpha val="43137"/>
                    </a:srgbClr>
                  </a:outerShdw>
                </a:effectLst>
              </a:rPr>
              <a:t>Lamictal</a:t>
            </a:r>
            <a:r>
              <a:rPr lang="fr-BE" sz="2000" dirty="0" smtClean="0"/>
              <a:t> (avec une autorisation de remboursement en cas d’épilepsie)</a:t>
            </a:r>
          </a:p>
          <a:p>
            <a:pPr marL="548640" indent="-411480" eaLnBrk="1" fontAlgn="auto" hangingPunct="1">
              <a:spcAft>
                <a:spcPts val="0"/>
              </a:spcAft>
              <a:buClr>
                <a:schemeClr val="tx1">
                  <a:shade val="95000"/>
                </a:schemeClr>
              </a:buClr>
              <a:buFont typeface="Wingdings 2" pitchFamily="18" charset="2"/>
              <a:buNone/>
              <a:defRPr/>
            </a:pPr>
            <a:endParaRPr lang="fr-BE" sz="2000" dirty="0" smtClean="0"/>
          </a:p>
          <a:p>
            <a:pPr marL="548640" indent="-411480" eaLnBrk="1" fontAlgn="auto" hangingPunct="1">
              <a:spcAft>
                <a:spcPts val="0"/>
              </a:spcAft>
              <a:buClr>
                <a:schemeClr val="tx1">
                  <a:shade val="95000"/>
                </a:schemeClr>
              </a:buClr>
              <a:buFont typeface="Wingdings" pitchFamily="2" charset="2"/>
              <a:buChar char="v"/>
              <a:defRPr/>
            </a:pPr>
            <a:r>
              <a:rPr lang="fr-BE" sz="2000" dirty="0" smtClean="0"/>
              <a:t>N’agit que sur la composante dépressive </a:t>
            </a:r>
          </a:p>
          <a:p>
            <a:pPr marL="548640" indent="-411480" eaLnBrk="1" fontAlgn="auto" hangingPunct="1">
              <a:spcAft>
                <a:spcPts val="0"/>
              </a:spcAft>
              <a:buClr>
                <a:schemeClr val="tx1">
                  <a:shade val="95000"/>
                </a:schemeClr>
              </a:buClr>
              <a:buFont typeface="Wingdings 2" pitchFamily="18" charset="2"/>
              <a:buNone/>
              <a:defRPr/>
            </a:pPr>
            <a:r>
              <a:rPr lang="fr-BE" sz="2000" dirty="0" smtClean="0"/>
              <a:t>		(pas sur la composante maniaque)</a:t>
            </a:r>
            <a:endParaRPr lang="en-US" sz="2000" dirty="0" smtClean="0"/>
          </a:p>
          <a:p>
            <a:pPr marL="548640" indent="-411480" eaLnBrk="1" fontAlgn="auto" hangingPunct="1">
              <a:spcAft>
                <a:spcPts val="0"/>
              </a:spcAft>
              <a:buClr>
                <a:schemeClr val="tx1">
                  <a:shade val="95000"/>
                </a:schemeClr>
              </a:buClr>
              <a:buFont typeface="Wingdings 2" pitchFamily="18" charset="2"/>
              <a:buNone/>
              <a:defRPr/>
            </a:pPr>
            <a:endParaRPr lang="fr-FR" sz="2000" dirty="0" smtClean="0"/>
          </a:p>
          <a:p>
            <a:pPr marL="548640" indent="-411480" eaLnBrk="1" fontAlgn="auto" hangingPunct="1">
              <a:spcAft>
                <a:spcPts val="0"/>
              </a:spcAft>
              <a:buClr>
                <a:schemeClr val="tx1">
                  <a:shade val="95000"/>
                </a:schemeClr>
              </a:buClr>
              <a:buFont typeface="Wingdings" pitchFamily="2" charset="2"/>
              <a:buChar char="v"/>
              <a:defRPr/>
            </a:pPr>
            <a:r>
              <a:rPr lang="fr-FR" sz="2000" dirty="0" err="1" smtClean="0"/>
              <a:t>Titration</a:t>
            </a:r>
            <a:r>
              <a:rPr lang="fr-FR" sz="2000" dirty="0" smtClean="0"/>
              <a:t> très progressive sur deux mois</a:t>
            </a:r>
          </a:p>
          <a:p>
            <a:pPr marL="548640" indent="-411480" eaLnBrk="1" fontAlgn="auto" hangingPunct="1">
              <a:spcAft>
                <a:spcPts val="0"/>
              </a:spcAft>
              <a:buClr>
                <a:schemeClr val="tx1">
                  <a:shade val="95000"/>
                </a:schemeClr>
              </a:buClr>
              <a:buFont typeface="Wingdings" pitchFamily="2" charset="2"/>
              <a:buChar char="v"/>
              <a:defRPr/>
            </a:pPr>
            <a:r>
              <a:rPr lang="fr-FR" sz="2000" dirty="0" smtClean="0"/>
              <a:t>Une posologie très réduite les trois premières semaines </a:t>
            </a:r>
          </a:p>
          <a:p>
            <a:pPr marL="548640" indent="-411480" eaLnBrk="1" fontAlgn="auto" hangingPunct="1">
              <a:spcAft>
                <a:spcPts val="0"/>
              </a:spcAft>
              <a:buClr>
                <a:schemeClr val="tx1">
                  <a:shade val="95000"/>
                </a:schemeClr>
              </a:buClr>
              <a:buFont typeface="Wingdings 2" pitchFamily="18" charset="2"/>
              <a:buNone/>
              <a:defRPr/>
            </a:pPr>
            <a:r>
              <a:rPr lang="fr-FR" sz="2000" dirty="0" smtClean="0">
                <a:sym typeface="Wingdings" pitchFamily="2" charset="2"/>
              </a:rPr>
              <a:t>		 </a:t>
            </a:r>
            <a:r>
              <a:rPr lang="fr-FR" sz="2000" dirty="0" smtClean="0"/>
              <a:t>expectative d’une réaction allergique cutanée généralisée</a:t>
            </a:r>
          </a:p>
          <a:p>
            <a:pPr marL="548640" indent="-411480" eaLnBrk="1" fontAlgn="auto" hangingPunct="1">
              <a:spcAft>
                <a:spcPts val="0"/>
              </a:spcAft>
              <a:buClr>
                <a:schemeClr val="tx1">
                  <a:shade val="95000"/>
                </a:schemeClr>
              </a:buClr>
              <a:buFont typeface="Wingdings 2" pitchFamily="18" charset="2"/>
              <a:buNone/>
              <a:defRPr/>
            </a:pPr>
            <a:r>
              <a:rPr lang="fr-FR" sz="2000" dirty="0" smtClean="0"/>
              <a:t>			</a:t>
            </a:r>
            <a:r>
              <a:rPr lang="fr-FR" sz="2000" dirty="0" smtClean="0">
                <a:sym typeface="Wingdings" pitchFamily="2" charset="2"/>
              </a:rPr>
              <a:t> arrêt du traitement ! </a:t>
            </a:r>
            <a:endParaRPr lang="fr-FR"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428625" y="571500"/>
            <a:ext cx="8286750" cy="5715000"/>
          </a:xfrm>
        </p:spPr>
        <p:txBody>
          <a:bodyPr>
            <a:normAutofit fontScale="85000" lnSpcReduction="20000"/>
          </a:bodyPr>
          <a:lstStyle/>
          <a:p>
            <a:pPr marL="548640" indent="-411480" eaLnBrk="1" fontAlgn="auto" hangingPunct="1">
              <a:spcAft>
                <a:spcPts val="0"/>
              </a:spcAft>
              <a:buClr>
                <a:schemeClr val="tx1">
                  <a:shade val="95000"/>
                </a:schemeClr>
              </a:buClr>
              <a:buFont typeface="Wingdings 2"/>
              <a:buChar char=""/>
              <a:defRPr/>
            </a:pPr>
            <a:r>
              <a:rPr lang="fr-BE" b="1" u="sng" dirty="0" smtClean="0">
                <a:effectLst>
                  <a:outerShdw blurRad="38100" dist="38100" dir="2700000" algn="tl">
                    <a:srgbClr val="000000">
                      <a:alpha val="43137"/>
                    </a:srgbClr>
                  </a:outerShdw>
                </a:effectLst>
              </a:rPr>
              <a:t>Sédatifs, tranquillisants</a:t>
            </a:r>
          </a:p>
          <a:p>
            <a:pPr marL="548640" indent="-411480" eaLnBrk="1" fontAlgn="auto" hangingPunct="1">
              <a:spcAft>
                <a:spcPts val="0"/>
              </a:spcAft>
              <a:buClr>
                <a:schemeClr val="tx1">
                  <a:shade val="95000"/>
                </a:schemeClr>
              </a:buClr>
              <a:buFont typeface="Wingdings 2"/>
              <a:buNone/>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Pour un enfant, </a:t>
            </a:r>
            <a:r>
              <a:rPr lang="fr-BE" u="sng" dirty="0" smtClean="0"/>
              <a:t>en aigu</a:t>
            </a:r>
            <a:r>
              <a:rPr lang="fr-BE" dirty="0" smtClean="0"/>
              <a:t>, d'abord comprendre ce qui se passe! Une contention physique et le calme sont souvent préférables à une injection.</a:t>
            </a:r>
          </a:p>
          <a:p>
            <a:pPr marL="548640" indent="-411480" eaLnBrk="1" fontAlgn="auto" hangingPunct="1">
              <a:spcAft>
                <a:spcPts val="0"/>
              </a:spcAft>
              <a:buClr>
                <a:schemeClr val="tx1">
                  <a:shade val="95000"/>
                </a:schemeClr>
              </a:buClr>
              <a:buFont typeface="Wingdings 2"/>
              <a:buNone/>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Pour un usage habituel chronique mais transitoire :                 - d'abord une recherche précise du diagnostic et des comorbidités                                                                                    - les médications précédentes sont souvent suffisantes</a:t>
            </a:r>
          </a:p>
          <a:p>
            <a:pPr marL="548640" indent="-411480" eaLnBrk="1" fontAlgn="auto" hangingPunct="1">
              <a:spcAft>
                <a:spcPts val="0"/>
              </a:spcAft>
              <a:buClr>
                <a:schemeClr val="tx1">
                  <a:shade val="95000"/>
                </a:schemeClr>
              </a:buClr>
              <a:buFont typeface="Wingdings" pitchFamily="2" charset="2"/>
              <a:buChar char="v"/>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Prescriptions possibles :                                                                 - neuroleptiques : </a:t>
            </a:r>
            <a:r>
              <a:rPr lang="fr-BE" dirty="0" err="1" smtClean="0"/>
              <a:t>Dipipéron</a:t>
            </a:r>
            <a:r>
              <a:rPr lang="fr-BE" dirty="0" smtClean="0"/>
              <a:t>,…                                                    - benzodiazépines : </a:t>
            </a:r>
            <a:r>
              <a:rPr lang="fr-BE" dirty="0" err="1" smtClean="0"/>
              <a:t>Tranxene</a:t>
            </a:r>
            <a:r>
              <a:rPr lang="fr-BE" dirty="0" smtClean="0"/>
              <a:t> (</a:t>
            </a:r>
            <a:r>
              <a:rPr lang="fr-BE" dirty="0" err="1" smtClean="0"/>
              <a:t>clorazépate</a:t>
            </a:r>
            <a:r>
              <a:rPr lang="fr-BE" dirty="0" smtClean="0"/>
              <a:t>) </a:t>
            </a:r>
          </a:p>
          <a:p>
            <a:pPr marL="548640" indent="-411480" eaLnBrk="1" fontAlgn="auto" hangingPunct="1">
              <a:spcAft>
                <a:spcPts val="0"/>
              </a:spcAft>
              <a:buClr>
                <a:schemeClr val="tx1">
                  <a:shade val="95000"/>
                </a:schemeClr>
              </a:buClr>
              <a:buFont typeface="Wingdings 2" pitchFamily="18" charset="2"/>
              <a:buNone/>
              <a:defRPr/>
            </a:pPr>
            <a:r>
              <a:rPr lang="fr-BE" dirty="0" smtClean="0"/>
              <a:t>				    </a:t>
            </a:r>
            <a:r>
              <a:rPr lang="fr-BE" dirty="0" err="1" smtClean="0"/>
              <a:t>Lysanxia</a:t>
            </a:r>
            <a:r>
              <a:rPr lang="fr-BE" dirty="0" smtClean="0"/>
              <a:t> (</a:t>
            </a:r>
            <a:r>
              <a:rPr lang="fr-BE" dirty="0" err="1" smtClean="0"/>
              <a:t>prazépam</a:t>
            </a:r>
            <a:r>
              <a:rPr lang="fr-BE" dirty="0" smtClean="0"/>
              <a:t>)</a:t>
            </a:r>
          </a:p>
          <a:p>
            <a:pPr marL="548640" indent="-411480" eaLnBrk="1" fontAlgn="auto" hangingPunct="1">
              <a:spcAft>
                <a:spcPts val="0"/>
              </a:spcAft>
              <a:buClr>
                <a:schemeClr val="tx1">
                  <a:shade val="95000"/>
                </a:schemeClr>
              </a:buClr>
              <a:buFont typeface="Wingdings" pitchFamily="2" charset="2"/>
              <a:buChar char="v"/>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BE" dirty="0" smtClean="0"/>
              <a:t>S’il n’y a pas d’indication spécifique, éviter le recours aux tranquillisants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928670"/>
            <a:ext cx="8229600" cy="2486044"/>
          </a:xfrm>
        </p:spPr>
        <p:txBody>
          <a:bodyPr/>
          <a:lstStyle/>
          <a:p>
            <a:pPr eaLnBrk="1" fontAlgn="auto" hangingPunct="1">
              <a:spcAft>
                <a:spcPts val="0"/>
              </a:spcAft>
              <a:defRPr/>
            </a:pPr>
            <a:r>
              <a:rPr lang="fr-FR" dirty="0" smtClean="0"/>
              <a:t>Merci </a:t>
            </a:r>
            <a:br>
              <a:rPr lang="fr-FR" dirty="0" smtClean="0"/>
            </a:br>
            <a:r>
              <a:rPr lang="fr-FR" dirty="0" smtClean="0"/>
              <a:t>pour votre attention</a:t>
            </a:r>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4290"/>
            <a:ext cx="9144000" cy="2357454"/>
          </a:xfrm>
        </p:spPr>
        <p:txBody>
          <a:bodyPr>
            <a:noAutofit/>
          </a:bodyPr>
          <a:lstStyle/>
          <a:p>
            <a:pPr eaLnBrk="1" fontAlgn="auto" hangingPunct="1">
              <a:spcAft>
                <a:spcPts val="0"/>
              </a:spcAft>
              <a:defRPr/>
            </a:pPr>
            <a:r>
              <a:rPr lang="fr-BE" sz="3200" dirty="0" smtClean="0"/>
              <a:t>la prescription des Psychotropes  </a:t>
            </a:r>
            <a:br>
              <a:rPr lang="fr-BE" sz="3200" dirty="0" smtClean="0"/>
            </a:br>
            <a:r>
              <a:rPr lang="fr-BE" sz="3200" dirty="0" smtClean="0"/>
              <a:t>en pédopsychiatrie </a:t>
            </a:r>
            <a:br>
              <a:rPr lang="fr-BE" sz="3200" dirty="0" smtClean="0"/>
            </a:br>
            <a:r>
              <a:rPr lang="fr-BE" sz="3200" dirty="0" smtClean="0"/>
              <a:t>dans l’enfance</a:t>
            </a:r>
            <a:endParaRPr lang="fr-FR" sz="3200" dirty="0"/>
          </a:p>
        </p:txBody>
      </p:sp>
      <p:sp>
        <p:nvSpPr>
          <p:cNvPr id="77827" name="Sous-titre 2"/>
          <p:cNvSpPr>
            <a:spLocks noGrp="1"/>
          </p:cNvSpPr>
          <p:nvPr>
            <p:ph type="subTitle" idx="1"/>
          </p:nvPr>
        </p:nvSpPr>
        <p:spPr>
          <a:xfrm>
            <a:off x="642938" y="3214688"/>
            <a:ext cx="7786687" cy="3429000"/>
          </a:xfrm>
        </p:spPr>
        <p:txBody>
          <a:bodyPr/>
          <a:lstStyle/>
          <a:p>
            <a:pPr algn="l" eaLnBrk="1" hangingPunct="1"/>
            <a:r>
              <a:rPr lang="fr-BE" smtClean="0"/>
              <a:t>Séminaires pour les assistants en pédopsychiatrie de l’ULg,</a:t>
            </a:r>
          </a:p>
          <a:p>
            <a:pPr algn="l" eaLnBrk="1" hangingPunct="1"/>
            <a:r>
              <a:rPr lang="fr-BE" smtClean="0"/>
              <a:t>les 19 février, 12 mars et 26 mars 2014</a:t>
            </a:r>
          </a:p>
          <a:p>
            <a:pPr algn="l" eaLnBrk="1" hangingPunct="1"/>
            <a:endParaRPr lang="fr-BE" smtClean="0"/>
          </a:p>
          <a:p>
            <a:pPr algn="l" eaLnBrk="1" hangingPunct="1"/>
            <a:endParaRPr lang="fr-BE" smtClean="0"/>
          </a:p>
          <a:p>
            <a:pPr algn="r" eaLnBrk="1" hangingPunct="1"/>
            <a:r>
              <a:rPr lang="fr-BE" smtClean="0"/>
              <a:t>Jean-Marc  Scholl, ULg</a:t>
            </a:r>
          </a:p>
          <a:p>
            <a:pPr algn="r" eaLnBrk="1" hangingPunct="1"/>
            <a:r>
              <a:rPr lang="fr-BE" smtClean="0"/>
              <a:t>Jean-Marc.Scholl@chu.ulg.ac.be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625" y="214313"/>
            <a:ext cx="8229600" cy="5214937"/>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Lecture sémiologique</a:t>
            </a:r>
          </a:p>
          <a:p>
            <a:pPr marL="548640" indent="-411480" eaLnBrk="1" fontAlgn="auto" hangingPunct="1">
              <a:spcAft>
                <a:spcPts val="0"/>
              </a:spcAft>
              <a:buClr>
                <a:schemeClr val="tx1">
                  <a:shade val="95000"/>
                </a:schemeClr>
              </a:buClr>
              <a:buFont typeface="Wingdings 2"/>
              <a:buNone/>
              <a:defRPr/>
            </a:pPr>
            <a:endParaRPr lang="fr-BE" dirty="0" smtClean="0"/>
          </a:p>
          <a:p>
            <a:pPr marL="548640" indent="-411480" eaLnBrk="1" fontAlgn="auto" hangingPunct="1">
              <a:spcAft>
                <a:spcPts val="0"/>
              </a:spcAft>
              <a:buClr>
                <a:schemeClr val="tx1">
                  <a:shade val="95000"/>
                </a:schemeClr>
              </a:buClr>
              <a:buFont typeface="Wingdings" pitchFamily="2" charset="2"/>
              <a:buChar char="v"/>
              <a:defRPr/>
            </a:pPr>
            <a:r>
              <a:rPr lang="fr-FR" dirty="0" smtClean="0"/>
              <a:t>Manque d'intersubjectivité</a:t>
            </a:r>
          </a:p>
          <a:p>
            <a:pPr marL="548640" indent="-411480" eaLnBrk="1" fontAlgn="auto" hangingPunct="1">
              <a:spcAft>
                <a:spcPts val="0"/>
              </a:spcAft>
              <a:buClr>
                <a:schemeClr val="tx1">
                  <a:shade val="95000"/>
                </a:schemeClr>
              </a:buClr>
              <a:buFont typeface="Wingdings" pitchFamily="2" charset="2"/>
              <a:buChar char="v"/>
              <a:defRPr/>
            </a:pPr>
            <a:r>
              <a:rPr lang="fr-FR" dirty="0" smtClean="0"/>
              <a:t>Manque d'</a:t>
            </a:r>
            <a:r>
              <a:rPr lang="fr-FR" dirty="0" err="1" smtClean="0"/>
              <a:t>agentivité</a:t>
            </a:r>
            <a:r>
              <a:rPr lang="fr-FR" dirty="0" smtClean="0"/>
              <a:t> possible</a:t>
            </a:r>
          </a:p>
          <a:p>
            <a:pPr marL="548640" indent="-411480" eaLnBrk="1" fontAlgn="auto" hangingPunct="1">
              <a:spcAft>
                <a:spcPts val="0"/>
              </a:spcAft>
              <a:buClr>
                <a:schemeClr val="tx1">
                  <a:shade val="95000"/>
                </a:schemeClr>
              </a:buClr>
              <a:buFont typeface="Wingdings" pitchFamily="2" charset="2"/>
              <a:buChar char="v"/>
              <a:defRPr/>
            </a:pPr>
            <a:r>
              <a:rPr lang="fr-FR" dirty="0" smtClean="0"/>
              <a:t>Pourtant une bonne intelligence.</a:t>
            </a:r>
          </a:p>
          <a:p>
            <a:pPr marL="548640" indent="-411480" eaLnBrk="1" fontAlgn="auto" hangingPunct="1">
              <a:spcAft>
                <a:spcPts val="0"/>
              </a:spcAft>
              <a:buClr>
                <a:schemeClr val="tx1">
                  <a:shade val="95000"/>
                </a:schemeClr>
              </a:buClr>
              <a:buFont typeface="Wingdings" pitchFamily="2" charset="2"/>
              <a:buChar char="v"/>
              <a:defRPr/>
            </a:pPr>
            <a:endParaRPr lang="fr-BE" dirty="0" smtClean="0"/>
          </a:p>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Troubles de la régulation</a:t>
            </a:r>
          </a:p>
          <a:p>
            <a:pPr marL="548640" indent="-411480" eaLnBrk="1" fontAlgn="auto" hangingPunct="1">
              <a:spcAft>
                <a:spcPts val="0"/>
              </a:spcAft>
              <a:buClr>
                <a:schemeClr val="tx1">
                  <a:shade val="95000"/>
                </a:schemeClr>
              </a:buClr>
              <a:buFont typeface="Wingdings 2"/>
              <a:buNone/>
              <a:defRPr/>
            </a:pPr>
            <a:endParaRPr lang="fr-FR" b="1" u="sng" dirty="0" smtClean="0">
              <a:effectLst>
                <a:outerShdw blurRad="38100" dist="38100" dir="2700000" algn="tl">
                  <a:srgbClr val="000000">
                    <a:alpha val="43137"/>
                  </a:srgbClr>
                </a:outerShdw>
              </a:effectLst>
            </a:endParaRPr>
          </a:p>
          <a:p>
            <a:pPr marL="548640" indent="-411480" eaLnBrk="1" fontAlgn="auto" hangingPunct="1">
              <a:spcAft>
                <a:spcPts val="0"/>
              </a:spcAft>
              <a:buClr>
                <a:schemeClr val="tx1">
                  <a:shade val="95000"/>
                </a:schemeClr>
              </a:buClr>
              <a:buFont typeface="Wingdings" pitchFamily="2" charset="2"/>
              <a:buChar char="v"/>
              <a:defRPr/>
            </a:pPr>
            <a:r>
              <a:rPr lang="fr-FR" dirty="0" smtClean="0"/>
              <a:t>hypersensibilité aux bruits</a:t>
            </a:r>
          </a:p>
          <a:p>
            <a:pPr marL="548640" indent="-411480" eaLnBrk="1" fontAlgn="auto" hangingPunct="1">
              <a:spcAft>
                <a:spcPts val="0"/>
              </a:spcAft>
              <a:buClr>
                <a:schemeClr val="tx1">
                  <a:shade val="95000"/>
                </a:schemeClr>
              </a:buClr>
              <a:buFont typeface="Wingdings" pitchFamily="2" charset="2"/>
              <a:buChar char="v"/>
              <a:defRPr/>
            </a:pPr>
            <a:r>
              <a:rPr lang="fr-FR" dirty="0" smtClean="0"/>
              <a:t>altération du décodage des expressions des visages</a:t>
            </a:r>
          </a:p>
          <a:p>
            <a:pPr marL="548640" indent="-411480" eaLnBrk="1" fontAlgn="auto" hangingPunct="1">
              <a:spcAft>
                <a:spcPts val="0"/>
              </a:spcAft>
              <a:buClr>
                <a:schemeClr val="tx1">
                  <a:shade val="95000"/>
                </a:schemeClr>
              </a:buClr>
              <a:buFont typeface="Wingdings" pitchFamily="2" charset="2"/>
              <a:buChar char="v"/>
              <a:defRPr/>
            </a:pPr>
            <a:r>
              <a:rPr lang="fr-FR" dirty="0" smtClean="0"/>
              <a:t>difficultés du traitement de l'information des messages analogiques visuels</a:t>
            </a:r>
          </a:p>
          <a:p>
            <a:pPr marL="548640" indent="-411480" eaLnBrk="1" fontAlgn="auto" hangingPunct="1">
              <a:spcAft>
                <a:spcPts val="0"/>
              </a:spcAft>
              <a:buClr>
                <a:schemeClr val="tx1">
                  <a:shade val="95000"/>
                </a:schemeClr>
              </a:buClr>
              <a:buFont typeface="Wingdings" pitchFamily="2" charset="2"/>
              <a:buChar char="v"/>
              <a:defRPr/>
            </a:pPr>
            <a:r>
              <a:rPr lang="fr-FR" dirty="0" smtClean="0"/>
              <a:t>insécurité gravitationnelle</a:t>
            </a:r>
            <a:endParaRPr lang="fr-FR" dirty="0"/>
          </a:p>
        </p:txBody>
      </p:sp>
      <p:sp>
        <p:nvSpPr>
          <p:cNvPr id="11" name="Espace réservé du contenu 2"/>
          <p:cNvSpPr txBox="1">
            <a:spLocks/>
          </p:cNvSpPr>
          <p:nvPr/>
        </p:nvSpPr>
        <p:spPr>
          <a:xfrm>
            <a:off x="428625" y="5572125"/>
            <a:ext cx="8715375" cy="1143000"/>
          </a:xfrm>
          <a:prstGeom prst="rect">
            <a:avLst/>
          </a:prstGeom>
        </p:spPr>
        <p:txBody>
          <a:bodyPr>
            <a:normAutofit fontScale="92500" lnSpcReduction="20000"/>
          </a:bodyPr>
          <a:lstStyle/>
          <a:p>
            <a:pPr marL="548640" indent="-411480" fontAlgn="auto">
              <a:spcBef>
                <a:spcPct val="20000"/>
              </a:spcBef>
              <a:spcAft>
                <a:spcPts val="0"/>
              </a:spcAft>
              <a:buClr>
                <a:schemeClr val="tx1">
                  <a:shade val="95000"/>
                </a:schemeClr>
              </a:buClr>
              <a:buSzPct val="65000"/>
              <a:buFont typeface="Wingdings 2"/>
              <a:buChar char=""/>
              <a:defRPr/>
            </a:pPr>
            <a:r>
              <a:rPr lang="fr-FR" sz="2600" b="1" u="sng" dirty="0">
                <a:effectLst>
                  <a:outerShdw blurRad="38100" dist="38100" dir="2700000" algn="tl">
                    <a:srgbClr val="000000">
                      <a:alpha val="43137"/>
                    </a:srgbClr>
                  </a:outerShdw>
                </a:effectLst>
                <a:latin typeface="+mn-lt"/>
                <a:cs typeface="+mn-cs"/>
              </a:rPr>
              <a:t>Conclusion</a:t>
            </a:r>
            <a:r>
              <a:rPr lang="fr-FR" sz="2600" dirty="0">
                <a:latin typeface="+mn-lt"/>
                <a:cs typeface="+mn-cs"/>
              </a:rPr>
              <a:t> : </a:t>
            </a:r>
          </a:p>
          <a:p>
            <a:pPr marL="548640" indent="-411480" fontAlgn="auto">
              <a:spcBef>
                <a:spcPct val="20000"/>
              </a:spcBef>
              <a:spcAft>
                <a:spcPts val="0"/>
              </a:spcAft>
              <a:buClr>
                <a:schemeClr val="tx1">
                  <a:shade val="95000"/>
                </a:schemeClr>
              </a:buClr>
              <a:buSzPct val="65000"/>
              <a:defRPr/>
            </a:pPr>
            <a:r>
              <a:rPr lang="fr-FR" sz="2600" dirty="0">
                <a:latin typeface="+mn-lt"/>
                <a:cs typeface="+mn-cs"/>
              </a:rPr>
              <a:t>	Des difficultés psychotiques de type paranoïde </a:t>
            </a:r>
          </a:p>
          <a:p>
            <a:pPr marL="548640" indent="-411480" fontAlgn="auto">
              <a:spcBef>
                <a:spcPct val="20000"/>
              </a:spcBef>
              <a:spcAft>
                <a:spcPts val="0"/>
              </a:spcAft>
              <a:buClr>
                <a:schemeClr val="tx1">
                  <a:shade val="95000"/>
                </a:schemeClr>
              </a:buClr>
              <a:buSzPct val="65000"/>
              <a:defRPr/>
            </a:pPr>
            <a:r>
              <a:rPr lang="fr-FR" sz="2600" dirty="0">
                <a:latin typeface="+mn-lt"/>
                <a:cs typeface="+mn-cs"/>
              </a:rPr>
              <a:t>	</a:t>
            </a:r>
            <a:r>
              <a:rPr lang="fr-BE" sz="2600" dirty="0">
                <a:latin typeface="+mn-lt"/>
                <a:cs typeface="+mn-cs"/>
              </a:rPr>
              <a:t>À l'arrière plan : trouble de l'attention…</a:t>
            </a:r>
          </a:p>
          <a:p>
            <a:pPr marL="548640" indent="-411480" fontAlgn="auto">
              <a:spcBef>
                <a:spcPct val="20000"/>
              </a:spcBef>
              <a:spcAft>
                <a:spcPts val="0"/>
              </a:spcAft>
              <a:buClr>
                <a:schemeClr val="tx1">
                  <a:shade val="95000"/>
                </a:schemeClr>
              </a:buClr>
              <a:buSzPct val="65000"/>
              <a:buFont typeface="Wingdings 2"/>
              <a:buNone/>
              <a:defRPr/>
            </a:pPr>
            <a:endParaRPr lang="fr-FR" sz="2800"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2000"/>
                                        <p:tgtEl>
                                          <p:spTgt spid="3">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2000"/>
                                        <p:tgtEl>
                                          <p:spTgt spid="3">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2000"/>
                                        <p:tgtEl>
                                          <p:spTgt spid="3">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2000"/>
                                        <p:tgtEl>
                                          <p:spTgt spid="3">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20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2000"/>
                                        <p:tgtEl>
                                          <p:spTgt spid="1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fade">
                                      <p:cBhvr>
                                        <p:cTn id="46"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88"/>
            <a:ext cx="8229600" cy="5951537"/>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6 ans 0 mois</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None/>
              <a:defRPr/>
            </a:pPr>
            <a:r>
              <a:rPr lang="fr-FR" dirty="0" smtClean="0"/>
              <a:t>23,7 kilos </a:t>
            </a:r>
            <a:r>
              <a:rPr lang="fr-FR" dirty="0" smtClean="0">
                <a:sym typeface="Wingdings"/>
              </a:rPr>
              <a:t></a:t>
            </a:r>
            <a:r>
              <a:rPr lang="fr-FR" dirty="0" smtClean="0"/>
              <a:t>2,5 mg d'</a:t>
            </a:r>
            <a:r>
              <a:rPr lang="fr-FR" dirty="0" err="1" smtClean="0"/>
              <a:t>aripiprazole</a:t>
            </a:r>
            <a:endParaRPr lang="fr-FR" dirty="0" smtClean="0"/>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Wingdings 2"/>
              <a:buChar char=""/>
              <a:defRPr/>
            </a:pPr>
            <a:r>
              <a:rPr lang="fr-FR" b="1" u="sng" dirty="0" smtClean="0">
                <a:effectLst>
                  <a:outerShdw blurRad="38100" dist="38100" dir="2700000" algn="tl">
                    <a:srgbClr val="000000">
                      <a:alpha val="43137"/>
                    </a:srgbClr>
                  </a:outerShdw>
                </a:effectLst>
              </a:rPr>
              <a:t>6 ans 2 semaines </a:t>
            </a:r>
            <a:r>
              <a:rPr lang="fr-FR" dirty="0" smtClean="0"/>
              <a:t>(après 2 semaines)</a:t>
            </a:r>
          </a:p>
          <a:p>
            <a:pPr marL="548640" indent="-411480" eaLnBrk="1" fontAlgn="auto" hangingPunct="1">
              <a:spcAft>
                <a:spcPts val="0"/>
              </a:spcAft>
              <a:buClr>
                <a:schemeClr val="tx1">
                  <a:shade val="95000"/>
                </a:schemeClr>
              </a:buClr>
              <a:buFont typeface="Wingdings 2"/>
              <a:buNone/>
              <a:defRPr/>
            </a:pPr>
            <a:endParaRPr lang="fr-FR" dirty="0" smtClean="0"/>
          </a:p>
          <a:p>
            <a:pPr marL="548640" indent="-411480" eaLnBrk="1" fontAlgn="auto" hangingPunct="1">
              <a:spcAft>
                <a:spcPts val="0"/>
              </a:spcAft>
              <a:buClr>
                <a:schemeClr val="tx1">
                  <a:shade val="95000"/>
                </a:schemeClr>
              </a:buClr>
              <a:buFont typeface="Arial" pitchFamily="34" charset="0"/>
              <a:buChar char="•"/>
              <a:defRPr/>
            </a:pPr>
            <a:r>
              <a:rPr lang="fr-FR" dirty="0" smtClean="0"/>
              <a:t>Plus calme</a:t>
            </a:r>
          </a:p>
          <a:p>
            <a:pPr marL="548640" indent="-411480" eaLnBrk="1" fontAlgn="auto" hangingPunct="1">
              <a:spcAft>
                <a:spcPts val="0"/>
              </a:spcAft>
              <a:buClr>
                <a:schemeClr val="tx1">
                  <a:shade val="95000"/>
                </a:schemeClr>
              </a:buClr>
              <a:buFont typeface="Arial" pitchFamily="34" charset="0"/>
              <a:buChar char="•"/>
              <a:defRPr/>
            </a:pPr>
            <a:r>
              <a:rPr lang="fr-FR" dirty="0" smtClean="0"/>
              <a:t>Écoute davantage ; aussi à l'école.</a:t>
            </a:r>
          </a:p>
          <a:p>
            <a:pPr marL="548640" indent="-411480" eaLnBrk="1" fontAlgn="auto" hangingPunct="1">
              <a:spcAft>
                <a:spcPts val="0"/>
              </a:spcAft>
              <a:buClr>
                <a:schemeClr val="tx1">
                  <a:shade val="95000"/>
                </a:schemeClr>
              </a:buClr>
              <a:buFont typeface="Arial" pitchFamily="34" charset="0"/>
              <a:buChar char="•"/>
              <a:defRPr/>
            </a:pPr>
            <a:r>
              <a:rPr lang="fr-FR" dirty="0" smtClean="0"/>
              <a:t>Se fait des amies</a:t>
            </a:r>
          </a:p>
          <a:p>
            <a:pPr marL="548640" indent="-411480" eaLnBrk="1" fontAlgn="auto" hangingPunct="1">
              <a:spcAft>
                <a:spcPts val="0"/>
              </a:spcAft>
              <a:buClr>
                <a:schemeClr val="tx1">
                  <a:shade val="95000"/>
                </a:schemeClr>
              </a:buClr>
              <a:buFont typeface="Arial" pitchFamily="34" charset="0"/>
              <a:buChar char="•"/>
              <a:defRPr/>
            </a:pPr>
            <a:r>
              <a:rPr lang="fr-FR" dirty="0" smtClean="0"/>
              <a:t>(N.B. « parfois, elle fait toujours la sotte » : conserve une spontanéité).</a:t>
            </a:r>
          </a:p>
          <a:p>
            <a:pPr marL="548640" indent="-411480" eaLnBrk="1" fontAlgn="auto" hangingPunct="1">
              <a:spcAft>
                <a:spcPts val="0"/>
              </a:spcAft>
              <a:buClr>
                <a:schemeClr val="tx1">
                  <a:shade val="95000"/>
                </a:schemeClr>
              </a:buClr>
              <a:buFont typeface="Arial" pitchFamily="34" charset="0"/>
              <a:buChar char="•"/>
              <a:defRPr/>
            </a:pPr>
            <a:r>
              <a:rPr lang="fr-FR" dirty="0" smtClean="0"/>
              <a:t>Reste "hypersensible" (pleure vite quand on lui fait une remarque...)</a:t>
            </a:r>
          </a:p>
          <a:p>
            <a:pPr marL="548640" indent="-411480" eaLnBrk="1" fontAlgn="auto" hangingPunct="1">
              <a:spcAft>
                <a:spcPts val="0"/>
              </a:spcAft>
              <a:buClr>
                <a:schemeClr val="tx1">
                  <a:shade val="95000"/>
                </a:schemeClr>
              </a:buClr>
              <a:buFont typeface="Wingdings 2"/>
              <a:buChar char=""/>
              <a:defRPr/>
            </a:pP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10.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12.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3.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4.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5.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6.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7.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8.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9.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0.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3.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4.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5.xml><?xml version="1.0" encoding="utf-8"?>
<a:themeOverride xmlns:a="http://schemas.openxmlformats.org/drawingml/2006/main">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6.xml><?xml version="1.0" encoding="utf-8"?>
<a:themeOverride xmlns:a="http://schemas.openxmlformats.org/drawingml/2006/main">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7.xml><?xml version="1.0" encoding="utf-8"?>
<a:themeOverride xmlns:a="http://schemas.openxmlformats.org/drawingml/2006/main">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8.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9.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30.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3.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4.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5.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6.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7.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8.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9.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40.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1.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2.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3.xml><?xml version="1.0" encoding="utf-8"?>
<a:themeOverride xmlns:a="http://schemas.openxmlformats.org/drawingml/2006/main">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4.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5.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46.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47.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6.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7.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8.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9.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4780</TotalTime>
  <Words>4033</Words>
  <Application>Microsoft Office PowerPoint</Application>
  <PresentationFormat>Affichage à l'écran (4:3)</PresentationFormat>
  <Paragraphs>1031</Paragraphs>
  <Slides>74</Slides>
  <Notes>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74</vt:i4>
      </vt:variant>
    </vt:vector>
  </HeadingPairs>
  <TitlesOfParts>
    <vt:vector size="86" baseType="lpstr">
      <vt:lpstr>Arial</vt:lpstr>
      <vt:lpstr>Lucida Sans</vt:lpstr>
      <vt:lpstr>Book Antiqua</vt:lpstr>
      <vt:lpstr>Wingdings 2</vt:lpstr>
      <vt:lpstr>Wingdings</vt:lpstr>
      <vt:lpstr>Wingdings 3</vt:lpstr>
      <vt:lpstr>Calibri</vt:lpstr>
      <vt:lpstr>Arial Narrow</vt:lpstr>
      <vt:lpstr>ＭＳ Ｐゴシック</vt:lpstr>
      <vt:lpstr>Symbol</vt:lpstr>
      <vt:lpstr>Times New Roman</vt:lpstr>
      <vt:lpstr>Apex</vt:lpstr>
      <vt:lpstr>la prescription des Psychotropes   en pédopsychiatrie  dans l’enfance</vt:lpstr>
      <vt:lpstr>la prescription des Psychotropes   en pédopsychiatrie  dans l’enfance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Temps s’écoulant avant la survenue d’un syndrome métabolique: différence entre 2 antipsychotiques atypiques chez l’adulte</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Merci  pour votre attention</vt:lpstr>
      <vt:lpstr>la prescription des Psychotropes   en pédopsychiatrie  dans l’enfance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lecture sémiologique de la clinique pédopsychiatrique</dc:title>
  <dc:creator>jmscholl</dc:creator>
  <cp:lastModifiedBy>-</cp:lastModifiedBy>
  <cp:revision>361</cp:revision>
  <dcterms:created xsi:type="dcterms:W3CDTF">2008-09-19T16:35:17Z</dcterms:created>
  <dcterms:modified xsi:type="dcterms:W3CDTF">2014-03-23T11:57:21Z</dcterms:modified>
</cp:coreProperties>
</file>