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387" r:id="rId2"/>
    <p:sldId id="259" r:id="rId3"/>
    <p:sldId id="368" r:id="rId4"/>
    <p:sldId id="260" r:id="rId5"/>
    <p:sldId id="263" r:id="rId6"/>
    <p:sldId id="264" r:id="rId7"/>
    <p:sldId id="265" r:id="rId8"/>
    <p:sldId id="266" r:id="rId9"/>
    <p:sldId id="267" r:id="rId10"/>
    <p:sldId id="376" r:id="rId11"/>
    <p:sldId id="269" r:id="rId12"/>
    <p:sldId id="270" r:id="rId13"/>
    <p:sldId id="271" r:id="rId14"/>
    <p:sldId id="272" r:id="rId15"/>
    <p:sldId id="273" r:id="rId16"/>
    <p:sldId id="274" r:id="rId17"/>
    <p:sldId id="377" r:id="rId18"/>
    <p:sldId id="378" r:id="rId19"/>
    <p:sldId id="278" r:id="rId20"/>
    <p:sldId id="279" r:id="rId21"/>
    <p:sldId id="306" r:id="rId22"/>
    <p:sldId id="280" r:id="rId23"/>
    <p:sldId id="379" r:id="rId24"/>
    <p:sldId id="282" r:id="rId25"/>
    <p:sldId id="380" r:id="rId26"/>
    <p:sldId id="381" r:id="rId27"/>
    <p:sldId id="284" r:id="rId28"/>
    <p:sldId id="382" r:id="rId29"/>
    <p:sldId id="383" r:id="rId30"/>
    <p:sldId id="288" r:id="rId31"/>
    <p:sldId id="289" r:id="rId32"/>
    <p:sldId id="290" r:id="rId33"/>
    <p:sldId id="291" r:id="rId34"/>
    <p:sldId id="309" r:id="rId35"/>
    <p:sldId id="384" r:id="rId36"/>
    <p:sldId id="311" r:id="rId37"/>
    <p:sldId id="313" r:id="rId38"/>
    <p:sldId id="314" r:id="rId39"/>
    <p:sldId id="308" r:id="rId40"/>
    <p:sldId id="316" r:id="rId41"/>
    <p:sldId id="292" r:id="rId42"/>
    <p:sldId id="317" r:id="rId43"/>
    <p:sldId id="318" r:id="rId44"/>
    <p:sldId id="319" r:id="rId45"/>
    <p:sldId id="320" r:id="rId46"/>
    <p:sldId id="321" r:id="rId47"/>
    <p:sldId id="323" r:id="rId48"/>
    <p:sldId id="369" r:id="rId49"/>
    <p:sldId id="385" r:id="rId50"/>
    <p:sldId id="302" r:id="rId51"/>
    <p:sldId id="371" r:id="rId52"/>
    <p:sldId id="304" r:id="rId53"/>
    <p:sldId id="295" r:id="rId54"/>
    <p:sldId id="296" r:id="rId55"/>
    <p:sldId id="373" r:id="rId56"/>
    <p:sldId id="374" r:id="rId57"/>
    <p:sldId id="386" r:id="rId58"/>
    <p:sldId id="324" r:id="rId59"/>
    <p:sldId id="340" r:id="rId60"/>
    <p:sldId id="388" r:id="rId6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C7D4-93BD-4A4D-88A2-7EF979FB4CCC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3B7F0-0D3B-4925-B2CA-5EB4047F8D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425910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14</a:t>
            </a:fld>
            <a:endParaRPr lang="fr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15</a:t>
            </a:fld>
            <a:endParaRPr lang="fr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16</a:t>
            </a:fld>
            <a:endParaRPr lang="fr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17</a:t>
            </a:fld>
            <a:endParaRPr lang="fr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18</a:t>
            </a:fld>
            <a:endParaRPr lang="fr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19</a:t>
            </a:fld>
            <a:endParaRPr lang="fr-B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20</a:t>
            </a:fld>
            <a:endParaRPr lang="fr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21</a:t>
            </a:fld>
            <a:endParaRPr lang="fr-B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22</a:t>
            </a:fld>
            <a:endParaRPr lang="fr-B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23</a:t>
            </a:fld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5</a:t>
            </a:fld>
            <a:endParaRPr lang="fr-B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24</a:t>
            </a:fld>
            <a:endParaRPr lang="fr-B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25</a:t>
            </a:fld>
            <a:endParaRPr lang="fr-B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26</a:t>
            </a:fld>
            <a:endParaRPr lang="fr-B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27</a:t>
            </a:fld>
            <a:endParaRPr lang="fr-B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28</a:t>
            </a:fld>
            <a:endParaRPr lang="fr-B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29</a:t>
            </a:fld>
            <a:endParaRPr lang="fr-B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30</a:t>
            </a:fld>
            <a:endParaRPr lang="fr-B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31</a:t>
            </a:fld>
            <a:endParaRPr lang="fr-B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32</a:t>
            </a:fld>
            <a:endParaRPr lang="fr-B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33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34</a:t>
            </a:fld>
            <a:endParaRPr lang="fr-B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35</a:t>
            </a:fld>
            <a:endParaRPr lang="fr-B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36</a:t>
            </a:fld>
            <a:endParaRPr lang="fr-B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37</a:t>
            </a:fld>
            <a:endParaRPr lang="fr-B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38</a:t>
            </a:fld>
            <a:endParaRPr lang="fr-B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39</a:t>
            </a:fld>
            <a:endParaRPr lang="fr-B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40</a:t>
            </a:fld>
            <a:endParaRPr lang="fr-B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41</a:t>
            </a:fld>
            <a:endParaRPr lang="fr-B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42</a:t>
            </a:fld>
            <a:endParaRPr lang="fr-B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43</a:t>
            </a:fld>
            <a:endParaRPr lang="fr-B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7</a:t>
            </a:fld>
            <a:endParaRPr lang="fr-B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44</a:t>
            </a:fld>
            <a:endParaRPr lang="fr-B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45</a:t>
            </a:fld>
            <a:endParaRPr lang="fr-B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46</a:t>
            </a:fld>
            <a:endParaRPr lang="fr-B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47</a:t>
            </a:fld>
            <a:endParaRPr lang="fr-BE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48</a:t>
            </a:fld>
            <a:endParaRPr lang="fr-BE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49</a:t>
            </a:fld>
            <a:endParaRPr lang="fr-BE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50</a:t>
            </a:fld>
            <a:endParaRPr lang="fr-BE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51</a:t>
            </a:fld>
            <a:endParaRPr lang="fr-BE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52</a:t>
            </a:fld>
            <a:endParaRPr lang="fr-BE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53</a:t>
            </a:fld>
            <a:endParaRPr lang="fr-B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9</a:t>
            </a:fld>
            <a:endParaRPr lang="fr-BE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54</a:t>
            </a:fld>
            <a:endParaRPr lang="fr-BE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55</a:t>
            </a:fld>
            <a:endParaRPr lang="fr-BE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56</a:t>
            </a:fld>
            <a:endParaRPr lang="fr-BE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57</a:t>
            </a:fld>
            <a:endParaRPr lang="fr-BE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58</a:t>
            </a:fld>
            <a:endParaRPr lang="fr-BE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59</a:t>
            </a:fld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11</a:t>
            </a:fld>
            <a:endParaRPr lang="fr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12</a:t>
            </a:fld>
            <a:endParaRPr lang="fr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B7F0-0D3B-4925-B2CA-5EB4047F8D34}" type="slidenum">
              <a:rPr lang="fr-BE" smtClean="0"/>
              <a:pPr/>
              <a:t>13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6833-A1FE-41A5-AFD8-EBFC13D7D365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2370-8DFA-45E0-B241-1F87E3B66F8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6833-A1FE-41A5-AFD8-EBFC13D7D365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2370-8DFA-45E0-B241-1F87E3B66F8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6833-A1FE-41A5-AFD8-EBFC13D7D365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2370-8DFA-45E0-B241-1F87E3B66F8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6833-A1FE-41A5-AFD8-EBFC13D7D365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2370-8DFA-45E0-B241-1F87E3B66F8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6833-A1FE-41A5-AFD8-EBFC13D7D365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2370-8DFA-45E0-B241-1F87E3B66F8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6833-A1FE-41A5-AFD8-EBFC13D7D365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2370-8DFA-45E0-B241-1F87E3B66F8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6833-A1FE-41A5-AFD8-EBFC13D7D365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2370-8DFA-45E0-B241-1F87E3B66F8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6833-A1FE-41A5-AFD8-EBFC13D7D365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2370-8DFA-45E0-B241-1F87E3B66F8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6833-A1FE-41A5-AFD8-EBFC13D7D365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2370-8DFA-45E0-B241-1F87E3B66F8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6833-A1FE-41A5-AFD8-EBFC13D7D365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2370-8DFA-45E0-B241-1F87E3B66F8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F6833-A1FE-41A5-AFD8-EBFC13D7D365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2370-8DFA-45E0-B241-1F87E3B66F8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6833-A1FE-41A5-AFD8-EBFC13D7D365}" type="datetimeFigureOut">
              <a:rPr lang="fr-FR" smtClean="0"/>
              <a:pPr/>
              <a:t>22/05/2014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F2370-8DFA-45E0-B241-1F87E3B66F8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16541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BE" sz="3200" b="1" dirty="0"/>
              <a:t>Autisme -  </a:t>
            </a:r>
            <a:r>
              <a:rPr lang="fr-BE" sz="3200" b="1" dirty="0" smtClean="0"/>
              <a:t>psychose</a:t>
            </a:r>
            <a:r>
              <a:rPr lang="fr-BE" sz="3200" b="1" dirty="0"/>
              <a:t> :  Comorbidité - continuité ? </a:t>
            </a:r>
            <a:r>
              <a:rPr lang="fr-BE" sz="3200" b="1" dirty="0" smtClean="0"/>
              <a:t/>
            </a:r>
            <a:br>
              <a:rPr lang="fr-BE" sz="3200" b="1" dirty="0" smtClean="0"/>
            </a:br>
            <a:r>
              <a:rPr lang="fr-BE" sz="2800" b="1" dirty="0" smtClean="0"/>
              <a:t>Diagnostic différentiel avec les symptômes négatifs</a:t>
            </a:r>
            <a:endParaRPr lang="fr-BE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sz="2400" b="1" dirty="0" smtClean="0"/>
              <a:t>Journée des Centres de référence pour les troubles du spectre autistique</a:t>
            </a:r>
            <a:r>
              <a:rPr lang="fr-BE" sz="2400" dirty="0" smtClean="0"/>
              <a:t>, le 16 janvier 2014, à </a:t>
            </a:r>
            <a:r>
              <a:rPr lang="fr-BE" sz="2400" dirty="0" err="1" smtClean="0"/>
              <a:t>Woluwé</a:t>
            </a:r>
            <a:r>
              <a:rPr lang="fr-BE" sz="2400" dirty="0" smtClean="0"/>
              <a:t>-UCL</a:t>
            </a:r>
          </a:p>
          <a:p>
            <a:pPr>
              <a:buNone/>
            </a:pPr>
            <a:endParaRPr lang="fr-BE" sz="2000" dirty="0" smtClean="0"/>
          </a:p>
          <a:p>
            <a:pPr>
              <a:buNone/>
            </a:pPr>
            <a:endParaRPr lang="fr-BE" dirty="0" smtClean="0"/>
          </a:p>
          <a:p>
            <a:pPr algn="r">
              <a:buNone/>
            </a:pPr>
            <a:r>
              <a:rPr lang="fr-BE" sz="2400" dirty="0" smtClean="0"/>
              <a:t>Équipe du Centre de Ressources Autisme Liège CRAL, ULg</a:t>
            </a:r>
          </a:p>
          <a:p>
            <a:pPr algn="r">
              <a:buNone/>
            </a:pPr>
            <a:r>
              <a:rPr lang="fr-BE" sz="800" dirty="0" smtClean="0"/>
              <a:t> </a:t>
            </a:r>
          </a:p>
          <a:p>
            <a:pPr algn="r">
              <a:buNone/>
            </a:pPr>
            <a:r>
              <a:rPr lang="fr-BE" sz="2400" b="1" dirty="0" smtClean="0"/>
              <a:t>Jean-Marc </a:t>
            </a:r>
            <a:r>
              <a:rPr lang="fr-BE" sz="2400" b="1" dirty="0" err="1" smtClean="0"/>
              <a:t>Scholl</a:t>
            </a:r>
            <a:endParaRPr lang="fr-BE" sz="2400" b="1" dirty="0" smtClean="0"/>
          </a:p>
          <a:p>
            <a:pPr algn="r">
              <a:buNone/>
            </a:pPr>
            <a:r>
              <a:rPr lang="fr-BE" sz="1800" dirty="0" smtClean="0"/>
              <a:t>Jean-Marc.Scholl@chu.ulg.ac.be</a:t>
            </a:r>
            <a:endParaRPr lang="fr-BE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654164"/>
          </a:xfrm>
        </p:spPr>
        <p:txBody>
          <a:bodyPr>
            <a:normAutofit fontScale="90000"/>
          </a:bodyPr>
          <a:lstStyle/>
          <a:p>
            <a:r>
              <a:rPr lang="fr-BE" sz="3600" dirty="0" smtClean="0">
                <a:solidFill>
                  <a:prstClr val="black"/>
                </a:solidFill>
                <a:ea typeface="Calibri"/>
                <a:cs typeface="Times New Roman"/>
              </a:rPr>
              <a:t>				       </a:t>
            </a:r>
            <a:r>
              <a:rPr lang="fr-BE" sz="1800" dirty="0" smtClean="0">
                <a:solidFill>
                  <a:prstClr val="black"/>
                </a:solidFill>
                <a:ea typeface="Calibri"/>
                <a:cs typeface="Times New Roman"/>
              </a:rPr>
              <a:t>	D’où vient la confusion entre les diagnostics ? </a:t>
            </a:r>
            <a:r>
              <a:rPr lang="fr-BE" sz="3200" b="1" u="sng" dirty="0" smtClean="0"/>
              <a:t/>
            </a:r>
            <a:br>
              <a:rPr lang="fr-BE" sz="3200" b="1" u="sng" dirty="0" smtClean="0"/>
            </a:br>
            <a:r>
              <a:rPr lang="fr-BE" sz="3200" b="1" u="sng" dirty="0" smtClean="0"/>
              <a:t/>
            </a:r>
            <a:br>
              <a:rPr lang="fr-BE" sz="3200" b="1" u="sng" dirty="0" smtClean="0"/>
            </a:br>
            <a:r>
              <a:rPr lang="fr-BE" sz="3600" b="1" u="sng" dirty="0" smtClean="0"/>
              <a:t>Degré </a:t>
            </a:r>
            <a:r>
              <a:rPr lang="fr-BE" sz="3600" b="1" u="sng" dirty="0"/>
              <a:t>de spécificité </a:t>
            </a:r>
            <a:r>
              <a:rPr lang="fr-BE" sz="3600" u="sng" dirty="0"/>
              <a:t>des évaluations </a:t>
            </a:r>
            <a:r>
              <a:rPr lang="fr-BE" sz="3600" u="sng" dirty="0" smtClean="0"/>
              <a:t>diagnostiques</a:t>
            </a:r>
            <a:br>
              <a:rPr lang="fr-BE" sz="3600" u="sng" dirty="0" smtClean="0"/>
            </a:br>
            <a:r>
              <a:rPr lang="fr-BE" sz="3600" u="sng" dirty="0" smtClean="0"/>
              <a:t>de </a:t>
            </a:r>
            <a:r>
              <a:rPr lang="fr-BE" sz="3600" u="sng" dirty="0"/>
              <a:t>l’</a:t>
            </a:r>
            <a:r>
              <a:rPr lang="fr-BE" sz="3600" b="1" u="sng" dirty="0"/>
              <a:t>autisme ? </a:t>
            </a:r>
            <a:endParaRPr lang="fr-BE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14554"/>
            <a:ext cx="8472518" cy="4429156"/>
          </a:xfrm>
        </p:spPr>
        <p:txBody>
          <a:bodyPr>
            <a:normAutofit fontScale="92500" lnSpcReduction="10000"/>
          </a:bodyPr>
          <a:lstStyle/>
          <a:p>
            <a:r>
              <a:rPr lang="fr-BE" b="1" dirty="0"/>
              <a:t>ADI, </a:t>
            </a:r>
            <a:r>
              <a:rPr lang="fr-BE" b="1" dirty="0" smtClean="0"/>
              <a:t>ADI-R </a:t>
            </a:r>
            <a:r>
              <a:rPr lang="fr-BE" dirty="0" smtClean="0"/>
              <a:t>:</a:t>
            </a:r>
            <a:r>
              <a:rPr lang="fr-BE" b="1" dirty="0" smtClean="0"/>
              <a:t> </a:t>
            </a:r>
            <a:r>
              <a:rPr lang="fr-BE" sz="2400" dirty="0" err="1" smtClean="0"/>
              <a:t>Autism</a:t>
            </a:r>
            <a:r>
              <a:rPr lang="fr-BE" sz="2400" dirty="0" smtClean="0"/>
              <a:t> Diagnostic Interview-</a:t>
            </a:r>
            <a:r>
              <a:rPr lang="fr-BE" sz="2400" dirty="0" err="1" smtClean="0"/>
              <a:t>Revised</a:t>
            </a:r>
            <a:endParaRPr lang="fr-BE" sz="2400" dirty="0" smtClean="0"/>
          </a:p>
          <a:p>
            <a:pPr>
              <a:buNone/>
            </a:pPr>
            <a:r>
              <a:rPr lang="fr-BE" sz="2400" b="1" dirty="0" smtClean="0"/>
              <a:t>       et</a:t>
            </a:r>
          </a:p>
          <a:p>
            <a:pPr>
              <a:buNone/>
            </a:pPr>
            <a:r>
              <a:rPr lang="fr-BE" b="1" dirty="0" smtClean="0"/>
              <a:t>	ADOS</a:t>
            </a:r>
            <a:r>
              <a:rPr lang="fr-BE" dirty="0"/>
              <a:t> :  </a:t>
            </a:r>
            <a:r>
              <a:rPr lang="fr-BE" sz="2400" dirty="0" err="1" smtClean="0"/>
              <a:t>Autism</a:t>
            </a:r>
            <a:r>
              <a:rPr lang="fr-BE" sz="2400" dirty="0" smtClean="0"/>
              <a:t> Diagnostic Observation Schedule</a:t>
            </a:r>
          </a:p>
          <a:p>
            <a:pPr>
              <a:buNone/>
            </a:pPr>
            <a:r>
              <a:rPr lang="fr-BE" dirty="0" smtClean="0"/>
              <a:t>				 </a:t>
            </a:r>
            <a:r>
              <a:rPr lang="fr-BE" dirty="0"/>
              <a:t>spécificité ±70 </a:t>
            </a:r>
            <a:r>
              <a:rPr lang="fr-BE" dirty="0" smtClean="0"/>
              <a:t>%</a:t>
            </a:r>
          </a:p>
          <a:p>
            <a:pPr>
              <a:buNone/>
            </a:pPr>
            <a:r>
              <a:rPr lang="fr-BE" dirty="0"/>
              <a:t>	</a:t>
            </a:r>
            <a:r>
              <a:rPr lang="fr-BE" dirty="0" smtClean="0"/>
              <a:t>				       (</a:t>
            </a:r>
            <a:r>
              <a:rPr lang="fr-BE" dirty="0"/>
              <a:t>65 à 90 % maximum</a:t>
            </a:r>
            <a:r>
              <a:rPr lang="fr-BE" dirty="0" smtClean="0"/>
              <a:t>) </a:t>
            </a:r>
          </a:p>
          <a:p>
            <a:pPr>
              <a:buNone/>
            </a:pPr>
            <a:r>
              <a:rPr lang="fr-BE" dirty="0"/>
              <a:t>	</a:t>
            </a:r>
            <a:r>
              <a:rPr lang="fr-BE" dirty="0" smtClean="0"/>
              <a:t>		</a:t>
            </a:r>
            <a:r>
              <a:rPr lang="fr-BE" dirty="0" smtClean="0">
                <a:sym typeface="Wingdings" panose="05000000000000000000" pitchFamily="2" charset="2"/>
              </a:rPr>
              <a:t></a:t>
            </a:r>
            <a:r>
              <a:rPr lang="fr-BE" dirty="0" smtClean="0"/>
              <a:t>30 </a:t>
            </a:r>
            <a:r>
              <a:rPr lang="fr-BE" dirty="0"/>
              <a:t>% peuvent être des </a:t>
            </a:r>
            <a:r>
              <a:rPr lang="fr-BE" b="1" dirty="0"/>
              <a:t>faux </a:t>
            </a:r>
            <a:r>
              <a:rPr lang="fr-BE" b="1" dirty="0" smtClean="0"/>
              <a:t>positifs</a:t>
            </a:r>
            <a:endParaRPr lang="fr-BE" dirty="0"/>
          </a:p>
          <a:p>
            <a:r>
              <a:rPr lang="fr-BE" dirty="0" smtClean="0"/>
              <a:t>Quelle </a:t>
            </a:r>
            <a:r>
              <a:rPr lang="fr-BE" dirty="0"/>
              <a:t>est la réelle spécificité de l’association ADI/ADOS ?  </a:t>
            </a:r>
          </a:p>
          <a:p>
            <a:pPr>
              <a:buNone/>
            </a:pPr>
            <a:r>
              <a:rPr lang="fr-BE" dirty="0" smtClean="0"/>
              <a:t>	</a:t>
            </a:r>
            <a:r>
              <a:rPr lang="fr-BE" sz="2400" dirty="0" smtClean="0"/>
              <a:t>(</a:t>
            </a:r>
            <a:r>
              <a:rPr lang="fr-BE" sz="2400" dirty="0"/>
              <a:t>Guy Dupuis, 2010, Centre de ressources autisme des Pays de Loire)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fr-BE" dirty="0" smtClean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928802"/>
          </a:xfrm>
        </p:spPr>
        <p:txBody>
          <a:bodyPr>
            <a:normAutofit/>
          </a:bodyPr>
          <a:lstStyle/>
          <a:p>
            <a:r>
              <a:rPr lang="fr-BE" sz="1800" dirty="0" smtClean="0">
                <a:solidFill>
                  <a:prstClr val="black"/>
                </a:solidFill>
                <a:ea typeface="Calibri"/>
                <a:cs typeface="Times New Roman"/>
              </a:rPr>
              <a:t>				</a:t>
            </a:r>
            <a:r>
              <a:rPr lang="fr-BE" sz="1600" dirty="0" smtClean="0">
                <a:solidFill>
                  <a:prstClr val="black"/>
                </a:solidFill>
                <a:ea typeface="Calibri"/>
                <a:cs typeface="Times New Roman"/>
              </a:rPr>
              <a:t>       D’où vient la confusion entre les diagnostics ?</a:t>
            </a:r>
            <a:br>
              <a:rPr lang="fr-BE" sz="1600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fr-BE" sz="16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fr-BE" sz="3600" b="1" u="sng" dirty="0" smtClean="0"/>
              <a:t/>
            </a:r>
            <a:br>
              <a:rPr lang="fr-BE" sz="3600" b="1" u="sng" dirty="0" smtClean="0"/>
            </a:br>
            <a:r>
              <a:rPr lang="fr-BE" sz="3600" b="1" dirty="0" smtClean="0"/>
              <a:t>ICD </a:t>
            </a:r>
            <a:r>
              <a:rPr lang="fr-BE" sz="3600" b="1" dirty="0"/>
              <a:t>10</a:t>
            </a:r>
            <a:r>
              <a:rPr lang="fr-BE" sz="36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8472518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dirty="0" smtClean="0">
                <a:sym typeface="Wingdings"/>
              </a:rPr>
              <a:t></a:t>
            </a:r>
            <a:r>
              <a:rPr lang="fr-BE" dirty="0" smtClean="0"/>
              <a:t> </a:t>
            </a:r>
            <a:r>
              <a:rPr lang="fr-BE" b="1" dirty="0" smtClean="0"/>
              <a:t>« Autres troubles envahissants du 						développement (F84.8) »</a:t>
            </a:r>
          </a:p>
          <a:p>
            <a:pPr>
              <a:buNone/>
            </a:pPr>
            <a:r>
              <a:rPr lang="fr-BE" dirty="0" smtClean="0"/>
              <a:t>	(dont certains font à tort ± un Trouble envahissant psychotique)</a:t>
            </a:r>
          </a:p>
          <a:p>
            <a:pPr>
              <a:buNone/>
            </a:pPr>
            <a:r>
              <a:rPr lang="fr-BE" sz="1200" dirty="0" smtClean="0"/>
              <a:t> </a:t>
            </a:r>
          </a:p>
          <a:p>
            <a:pPr>
              <a:buNone/>
            </a:pPr>
            <a:r>
              <a:rPr lang="fr-BE" dirty="0" smtClean="0"/>
              <a:t>	</a:t>
            </a:r>
            <a:r>
              <a:rPr lang="fr-BE" dirty="0" smtClean="0">
                <a:sym typeface="Wingdings"/>
              </a:rPr>
              <a:t></a:t>
            </a:r>
            <a:r>
              <a:rPr lang="fr-BE" dirty="0" smtClean="0"/>
              <a:t>  </a:t>
            </a:r>
            <a:r>
              <a:rPr lang="fr-BE" b="1" dirty="0" smtClean="0"/>
              <a:t>aggrave la non distinction</a:t>
            </a:r>
            <a:r>
              <a:rPr lang="fr-BE" dirty="0" smtClean="0"/>
              <a:t> </a:t>
            </a:r>
          </a:p>
          <a:p>
            <a:pPr>
              <a:buNone/>
            </a:pPr>
            <a:r>
              <a:rPr lang="fr-BE" dirty="0"/>
              <a:t>	</a:t>
            </a:r>
            <a:r>
              <a:rPr lang="fr-BE" dirty="0" smtClean="0"/>
              <a:t>	entre Psychose précoce / TED</a:t>
            </a:r>
            <a:endParaRPr lang="fr-BE" dirty="0" smtClean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fr-BE" dirty="0" smtClean="0">
              <a:ea typeface="Calibri"/>
              <a:cs typeface="Times New Roman"/>
            </a:endParaRP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fr-BE" sz="1600" dirty="0" smtClean="0">
                <a:solidFill>
                  <a:prstClr val="black"/>
                </a:solidFill>
              </a:rPr>
              <a:t>Autisme et psychose précoce :  </a:t>
            </a:r>
            <a:br>
              <a:rPr lang="fr-BE" sz="1600" dirty="0" smtClean="0">
                <a:solidFill>
                  <a:prstClr val="black"/>
                </a:solidFill>
              </a:rPr>
            </a:br>
            <a:r>
              <a:rPr lang="fr-BE" sz="1600" dirty="0" smtClean="0">
                <a:solidFill>
                  <a:prstClr val="black"/>
                </a:solidFill>
              </a:rPr>
              <a:t>comorbidité – continuité – diagnostic différentiel ? </a:t>
            </a:r>
            <a:br>
              <a:rPr lang="fr-BE" sz="1600" dirty="0" smtClean="0">
                <a:solidFill>
                  <a:prstClr val="black"/>
                </a:solidFill>
              </a:rPr>
            </a:br>
            <a:r>
              <a:rPr lang="fr-BE" sz="800" dirty="0" smtClean="0">
                <a:solidFill>
                  <a:prstClr val="black"/>
                </a:solidFill>
              </a:rPr>
              <a:t> </a:t>
            </a:r>
            <a:r>
              <a:rPr lang="fr-BE" sz="3600" b="1" u="sng" dirty="0" smtClean="0"/>
              <a:t/>
            </a:r>
            <a:br>
              <a:rPr lang="fr-BE" sz="3600" b="1" u="sng" dirty="0" smtClean="0"/>
            </a:br>
            <a:r>
              <a:rPr lang="fr-BE" sz="3600" b="1" u="sng" dirty="0" smtClean="0"/>
              <a:t>Comorbidité</a:t>
            </a:r>
            <a:r>
              <a:rPr lang="fr-BE" sz="3600" b="1" u="sng" dirty="0"/>
              <a:t> :  TED  -  Psychose précoce  ? </a:t>
            </a:r>
            <a:endParaRPr lang="fr-BE" sz="3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8472518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sz="2800" b="1" dirty="0"/>
              <a:t>TED</a:t>
            </a:r>
            <a:r>
              <a:rPr lang="fr-BE" sz="2800" dirty="0"/>
              <a:t> (</a:t>
            </a:r>
            <a:r>
              <a:rPr lang="fr-BE" sz="2800" dirty="0" smtClean="0"/>
              <a:t>PDD = </a:t>
            </a:r>
            <a:r>
              <a:rPr lang="fr-BE" sz="2800" dirty="0" err="1" smtClean="0"/>
              <a:t>Pervasive</a:t>
            </a:r>
            <a:r>
              <a:rPr lang="fr-BE" sz="2800" dirty="0" smtClean="0"/>
              <a:t> </a:t>
            </a:r>
            <a:r>
              <a:rPr lang="en-US" sz="2800" dirty="0" smtClean="0"/>
              <a:t>Developmental</a:t>
            </a:r>
            <a:r>
              <a:rPr lang="fr-BE" sz="2800" dirty="0" smtClean="0"/>
              <a:t> </a:t>
            </a:r>
            <a:r>
              <a:rPr lang="fr-BE" sz="2800" dirty="0" err="1" smtClean="0"/>
              <a:t>Disorder</a:t>
            </a:r>
            <a:r>
              <a:rPr lang="fr-BE" sz="2800" dirty="0" smtClean="0"/>
              <a:t>)   </a:t>
            </a:r>
            <a:r>
              <a:rPr lang="fr-BE" sz="2800" b="1" dirty="0"/>
              <a:t>et</a:t>
            </a:r>
            <a:endParaRPr lang="fr-BE" sz="2800" dirty="0"/>
          </a:p>
          <a:p>
            <a:pPr>
              <a:buNone/>
            </a:pPr>
            <a:r>
              <a:rPr lang="fr-BE" sz="2800" b="1" dirty="0" smtClean="0"/>
              <a:t>psychose </a:t>
            </a:r>
            <a:r>
              <a:rPr lang="fr-BE" sz="2800" b="1" dirty="0"/>
              <a:t>précoce</a:t>
            </a:r>
            <a:r>
              <a:rPr lang="fr-BE" sz="2800" dirty="0"/>
              <a:t> (COS = </a:t>
            </a:r>
            <a:r>
              <a:rPr lang="fr-BE" sz="2800" dirty="0" err="1"/>
              <a:t>childhood</a:t>
            </a:r>
            <a:r>
              <a:rPr lang="fr-BE" sz="2800" dirty="0"/>
              <a:t> </a:t>
            </a:r>
            <a:r>
              <a:rPr lang="fr-BE" sz="2800" dirty="0" err="1"/>
              <a:t>onset</a:t>
            </a:r>
            <a:r>
              <a:rPr lang="fr-BE" sz="2800" dirty="0"/>
              <a:t> </a:t>
            </a:r>
            <a:r>
              <a:rPr lang="fr-BE" sz="2800" dirty="0" err="1"/>
              <a:t>schizophrenia</a:t>
            </a:r>
            <a:r>
              <a:rPr lang="fr-BE" sz="2800" dirty="0"/>
              <a:t>) </a:t>
            </a:r>
            <a:r>
              <a:rPr lang="fr-BE" sz="2800" dirty="0" smtClean="0"/>
              <a:t>							      </a:t>
            </a:r>
            <a:r>
              <a:rPr lang="fr-BE" sz="2800" b="1" dirty="0" smtClean="0"/>
              <a:t>&lt; </a:t>
            </a:r>
            <a:r>
              <a:rPr lang="fr-BE" sz="2800" b="1" dirty="0"/>
              <a:t>13 ans</a:t>
            </a:r>
            <a:endParaRPr lang="fr-BE" sz="2800" dirty="0"/>
          </a:p>
          <a:p>
            <a:pPr>
              <a:buNone/>
            </a:pPr>
            <a:r>
              <a:rPr lang="fr-BE" dirty="0"/>
              <a:t>	</a:t>
            </a:r>
            <a:r>
              <a:rPr lang="fr-BE" dirty="0" smtClean="0">
                <a:sym typeface="Wingdings"/>
              </a:rPr>
              <a:t> </a:t>
            </a:r>
            <a:r>
              <a:rPr lang="fr-BE" dirty="0" smtClean="0"/>
              <a:t>30-50 </a:t>
            </a:r>
            <a:r>
              <a:rPr lang="fr-BE" dirty="0"/>
              <a:t>% de comorbidité ! </a:t>
            </a:r>
            <a:endParaRPr lang="fr-BE" dirty="0" smtClean="0"/>
          </a:p>
          <a:p>
            <a:pPr>
              <a:buNone/>
            </a:pPr>
            <a:endParaRPr lang="fr-BE" dirty="0"/>
          </a:p>
          <a:p>
            <a:pPr>
              <a:buNone/>
            </a:pPr>
            <a:r>
              <a:rPr lang="fr-BE" b="1" dirty="0"/>
              <a:t>39 % </a:t>
            </a:r>
            <a:r>
              <a:rPr lang="fr-BE" dirty="0" smtClean="0"/>
              <a:t>des</a:t>
            </a:r>
            <a:r>
              <a:rPr lang="fr-BE" b="1" dirty="0" smtClean="0"/>
              <a:t> </a:t>
            </a:r>
            <a:r>
              <a:rPr lang="fr-BE" b="1" dirty="0"/>
              <a:t>Psychoses précoces</a:t>
            </a:r>
            <a:r>
              <a:rPr lang="fr-BE" dirty="0"/>
              <a:t> sont </a:t>
            </a:r>
            <a:r>
              <a:rPr lang="fr-BE" b="1" dirty="0" smtClean="0"/>
              <a:t>précédés</a:t>
            </a:r>
            <a:r>
              <a:rPr lang="fr-BE" dirty="0" smtClean="0"/>
              <a:t> </a:t>
            </a:r>
            <a:r>
              <a:rPr lang="fr-BE" dirty="0"/>
              <a:t>de symptômes </a:t>
            </a:r>
            <a:r>
              <a:rPr lang="fr-BE" b="1" dirty="0"/>
              <a:t>d’autisme </a:t>
            </a:r>
            <a:endParaRPr lang="fr-BE" dirty="0"/>
          </a:p>
          <a:p>
            <a:pPr>
              <a:buNone/>
            </a:pPr>
            <a:r>
              <a:rPr lang="fr-BE" sz="2400" dirty="0" smtClean="0"/>
              <a:t>	(</a:t>
            </a:r>
            <a:r>
              <a:rPr lang="fr-BE" sz="2400" dirty="0"/>
              <a:t>Watkins et al., </a:t>
            </a:r>
            <a:r>
              <a:rPr lang="fr-BE" sz="2400" dirty="0" smtClean="0"/>
              <a:t>1988)</a:t>
            </a:r>
            <a:endParaRPr lang="fr-BE" dirty="0" smtClean="0">
              <a:ea typeface="Calibri"/>
              <a:cs typeface="Times New Roman"/>
            </a:endParaRP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fr-BE" sz="3200" b="1" u="sng" dirty="0"/>
              <a:t>Quelles formes d’autisme/TED  précèdent  </a:t>
            </a:r>
            <a:r>
              <a:rPr lang="fr-BE" sz="3200" b="1" u="sng" dirty="0" smtClean="0"/>
              <a:t/>
            </a:r>
            <a:br>
              <a:rPr lang="fr-BE" sz="3200" b="1" u="sng" dirty="0" smtClean="0"/>
            </a:br>
            <a:r>
              <a:rPr lang="fr-BE" sz="3200" b="1" u="sng" dirty="0" smtClean="0"/>
              <a:t>les Psychoses précoces </a:t>
            </a:r>
            <a:r>
              <a:rPr lang="fr-BE" sz="3200" b="1" u="sng" dirty="0"/>
              <a:t>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1678"/>
            <a:ext cx="8472518" cy="45720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BE" dirty="0"/>
              <a:t>Sur  101 </a:t>
            </a:r>
            <a:r>
              <a:rPr lang="fr-BE" b="1" dirty="0"/>
              <a:t>Psychoses précoces</a:t>
            </a:r>
            <a:r>
              <a:rPr lang="fr-BE" dirty="0"/>
              <a:t>  (&lt; 13 ans),</a:t>
            </a:r>
          </a:p>
          <a:p>
            <a:pPr>
              <a:buNone/>
            </a:pPr>
            <a:r>
              <a:rPr lang="fr-BE" dirty="0"/>
              <a:t>	</a:t>
            </a:r>
            <a:r>
              <a:rPr lang="fr-BE" b="1" dirty="0"/>
              <a:t>28 %</a:t>
            </a:r>
            <a:r>
              <a:rPr lang="fr-BE" dirty="0"/>
              <a:t> ont présentés </a:t>
            </a:r>
            <a:r>
              <a:rPr lang="fr-BE" b="1" dirty="0"/>
              <a:t>un</a:t>
            </a:r>
            <a:r>
              <a:rPr lang="fr-BE" dirty="0"/>
              <a:t> </a:t>
            </a:r>
            <a:r>
              <a:rPr lang="fr-BE" b="1" dirty="0"/>
              <a:t>TED préalablement</a:t>
            </a:r>
            <a:r>
              <a:rPr lang="fr-BE" dirty="0"/>
              <a:t> 	</a:t>
            </a:r>
            <a:r>
              <a:rPr lang="fr-BE" dirty="0" smtClean="0"/>
              <a:t>					</a:t>
            </a:r>
            <a:r>
              <a:rPr lang="fr-BE" sz="2400" dirty="0" smtClean="0"/>
              <a:t>(</a:t>
            </a:r>
            <a:r>
              <a:rPr lang="fr-BE" sz="2400" dirty="0" err="1"/>
              <a:t>Rapoport</a:t>
            </a:r>
            <a:r>
              <a:rPr lang="fr-BE" sz="2400" dirty="0"/>
              <a:t> et al., 2009</a:t>
            </a:r>
            <a:r>
              <a:rPr lang="fr-BE" sz="2400" dirty="0" smtClean="0"/>
              <a:t>)</a:t>
            </a:r>
          </a:p>
          <a:p>
            <a:pPr>
              <a:buNone/>
            </a:pPr>
            <a:endParaRPr lang="fr-BE" sz="2400" dirty="0"/>
          </a:p>
          <a:p>
            <a:pPr>
              <a:buNone/>
            </a:pPr>
            <a:r>
              <a:rPr lang="fr-BE" b="1" dirty="0"/>
              <a:t>	dont :	– 1 % d’autisme typique</a:t>
            </a:r>
            <a:endParaRPr lang="fr-BE" dirty="0"/>
          </a:p>
          <a:p>
            <a:pPr>
              <a:buNone/>
            </a:pPr>
            <a:r>
              <a:rPr lang="fr-BE" b="1" dirty="0"/>
              <a:t>		</a:t>
            </a:r>
            <a:r>
              <a:rPr lang="fr-BE" b="1" dirty="0" smtClean="0"/>
              <a:t>	– </a:t>
            </a:r>
            <a:r>
              <a:rPr lang="fr-BE" b="1" dirty="0"/>
              <a:t>2 % de syndrome d’Asperger</a:t>
            </a:r>
            <a:endParaRPr lang="fr-BE" dirty="0"/>
          </a:p>
          <a:p>
            <a:pPr>
              <a:buNone/>
            </a:pPr>
            <a:r>
              <a:rPr lang="fr-BE" b="1" dirty="0"/>
              <a:t>		</a:t>
            </a:r>
            <a:r>
              <a:rPr lang="fr-BE" b="1" dirty="0" smtClean="0"/>
              <a:t>	– 25 </a:t>
            </a:r>
            <a:r>
              <a:rPr lang="fr-BE" b="1" dirty="0"/>
              <a:t>% de TED-NOS  </a:t>
            </a:r>
            <a:r>
              <a:rPr lang="fr-BE" dirty="0"/>
              <a:t>(diagnostic stable </a:t>
            </a:r>
            <a:r>
              <a:rPr lang="fr-BE" dirty="0" smtClean="0"/>
              <a:t>							jusqu’à </a:t>
            </a:r>
            <a:r>
              <a:rPr lang="fr-BE" dirty="0"/>
              <a:t>3 - 5 ans</a:t>
            </a:r>
            <a:r>
              <a:rPr lang="fr-BE" dirty="0" smtClean="0"/>
              <a:t>)</a:t>
            </a:r>
          </a:p>
          <a:p>
            <a:pPr>
              <a:buNone/>
            </a:pPr>
            <a:r>
              <a:rPr lang="fr-BE" b="1" dirty="0"/>
              <a:t>		</a:t>
            </a:r>
            <a:r>
              <a:rPr lang="fr-BE" b="1" dirty="0" smtClean="0"/>
              <a:t>	</a:t>
            </a:r>
            <a:endParaRPr lang="fr-BE" dirty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fr-BE" sz="3200" dirty="0"/>
              <a:t>Mais les symptômes de </a:t>
            </a:r>
            <a:r>
              <a:rPr lang="fr-BE" sz="3200" b="1" dirty="0"/>
              <a:t>ces 25 % de TED-NOS</a:t>
            </a:r>
            <a:r>
              <a:rPr lang="fr-BE" sz="3200" dirty="0"/>
              <a:t> </a:t>
            </a:r>
            <a:r>
              <a:rPr lang="fr-BE" sz="3200" dirty="0" smtClean="0"/>
              <a:t/>
            </a:r>
            <a:br>
              <a:rPr lang="fr-BE" sz="3200" dirty="0" smtClean="0"/>
            </a:br>
            <a:r>
              <a:rPr lang="fr-BE" sz="3200" dirty="0" smtClean="0"/>
              <a:t> sont-ils déjà liés </a:t>
            </a:r>
            <a:br>
              <a:rPr lang="fr-BE" sz="3200" dirty="0" smtClean="0"/>
            </a:br>
            <a:r>
              <a:rPr lang="fr-BE" sz="3200" b="1" dirty="0" smtClean="0"/>
              <a:t>au </a:t>
            </a:r>
            <a:r>
              <a:rPr lang="fr-BE" sz="3200" b="1" dirty="0"/>
              <a:t>développement </a:t>
            </a:r>
            <a:r>
              <a:rPr lang="fr-BE" sz="3200" b="1" dirty="0" smtClean="0"/>
              <a:t>prodromique </a:t>
            </a:r>
            <a:r>
              <a:rPr lang="fr-BE" sz="3200" b="1" dirty="0"/>
              <a:t>de la psychose ? </a:t>
            </a:r>
            <a:endParaRPr lang="fr-BE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4"/>
            <a:ext cx="8822214" cy="479888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b="1" dirty="0"/>
              <a:t>	</a:t>
            </a:r>
            <a:r>
              <a:rPr lang="fr-BE" sz="3600" b="1" u="sng" dirty="0">
                <a:ea typeface="Calibri"/>
                <a:cs typeface="Times New Roman"/>
              </a:rPr>
              <a:t>Ces 25 % de TED-NOS n’avaient pas les symptômes typiques de l’autisme</a:t>
            </a:r>
            <a:r>
              <a:rPr lang="fr-BE" sz="3600" b="1" dirty="0">
                <a:ea typeface="Calibri"/>
                <a:cs typeface="Times New Roman"/>
              </a:rPr>
              <a:t> !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sz="3600" b="1" dirty="0">
                <a:ea typeface="Calibri"/>
                <a:cs typeface="Times New Roman"/>
              </a:rPr>
              <a:t>Leurs symptômes comportent :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sz="3600" dirty="0">
                <a:ea typeface="Calibri"/>
                <a:cs typeface="Times New Roman"/>
              </a:rPr>
              <a:t>– faible capacité d’initier ou de soutenir un échange social (58 %)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sz="3600" dirty="0">
                <a:ea typeface="Calibri"/>
                <a:cs typeface="Times New Roman"/>
              </a:rPr>
              <a:t>– retrait social/pauvre habilité sociale (58 %)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sz="3600" dirty="0">
                <a:ea typeface="Calibri"/>
                <a:cs typeface="Times New Roman"/>
              </a:rPr>
              <a:t>– relations avec les pairs non appropriées pour l’âge (42 %)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sz="3600" dirty="0">
                <a:ea typeface="Calibri"/>
                <a:cs typeface="Times New Roman"/>
              </a:rPr>
              <a:t>– manque de jeux coopératifs (47 %)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600" dirty="0">
                <a:ea typeface="Calibri"/>
                <a:cs typeface="Times New Roman"/>
              </a:rPr>
              <a:t>– difficultés dans les jeux symboliques (21 %)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800" dirty="0">
                <a:ea typeface="Calibri"/>
                <a:cs typeface="Times New Roman"/>
              </a:rPr>
              <a:t>Conclusion : </a:t>
            </a:r>
            <a:r>
              <a:rPr lang="fr-BE" sz="3800" b="1" dirty="0">
                <a:ea typeface="Calibri"/>
                <a:cs typeface="Times New Roman"/>
              </a:rPr>
              <a:t>pour</a:t>
            </a:r>
            <a:r>
              <a:rPr lang="fr-BE" sz="3800" dirty="0">
                <a:ea typeface="Calibri"/>
                <a:cs typeface="Times New Roman"/>
              </a:rPr>
              <a:t> </a:t>
            </a:r>
            <a:r>
              <a:rPr lang="fr-BE" sz="3800" b="1" dirty="0">
                <a:ea typeface="Calibri"/>
                <a:cs typeface="Times New Roman"/>
              </a:rPr>
              <a:t>les TED-NOS suivis de </a:t>
            </a:r>
            <a:r>
              <a:rPr lang="fr-BE" sz="3800" b="1" dirty="0" smtClean="0">
                <a:ea typeface="Calibri"/>
                <a:cs typeface="Times New Roman"/>
              </a:rPr>
              <a:t>Psychoses </a:t>
            </a:r>
            <a:r>
              <a:rPr lang="fr-BE" sz="3800" b="1" dirty="0">
                <a:ea typeface="Calibri"/>
                <a:cs typeface="Times New Roman"/>
              </a:rPr>
              <a:t>précoces</a:t>
            </a:r>
            <a:r>
              <a:rPr lang="fr-BE" sz="3800" dirty="0">
                <a:ea typeface="Calibri"/>
                <a:cs typeface="Times New Roman"/>
              </a:rPr>
              <a:t> ultérieures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800" dirty="0">
                <a:ea typeface="Calibri"/>
                <a:cs typeface="Times New Roman"/>
              </a:rPr>
              <a:t>	</a:t>
            </a:r>
            <a:r>
              <a:rPr lang="fr-BE" sz="3800" dirty="0">
                <a:ea typeface="Calibri"/>
                <a:cs typeface="Times New Roman"/>
                <a:sym typeface="Wingdings"/>
              </a:rPr>
              <a:t></a:t>
            </a:r>
            <a:r>
              <a:rPr lang="fr-BE" sz="3800" dirty="0">
                <a:ea typeface="Calibri"/>
                <a:cs typeface="Times New Roman"/>
              </a:rPr>
              <a:t> </a:t>
            </a:r>
            <a:r>
              <a:rPr lang="fr-BE" sz="3800" b="1" dirty="0">
                <a:ea typeface="Calibri"/>
                <a:cs typeface="Times New Roman"/>
              </a:rPr>
              <a:t>comorbidité</a:t>
            </a:r>
            <a:r>
              <a:rPr lang="fr-BE" sz="3800" dirty="0">
                <a:ea typeface="Calibri"/>
                <a:cs typeface="Times New Roman"/>
              </a:rPr>
              <a:t>    mais aussi     </a:t>
            </a:r>
            <a:r>
              <a:rPr lang="fr-BE" sz="3800" b="1" dirty="0">
                <a:ea typeface="Calibri"/>
                <a:cs typeface="Times New Roman"/>
              </a:rPr>
              <a:t>difficultés d’un diagnostic différentiel ! </a:t>
            </a:r>
            <a:endParaRPr lang="fr-BE" sz="3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800" b="1" dirty="0">
                <a:ea typeface="Calibri"/>
                <a:cs typeface="Times New Roman"/>
              </a:rPr>
              <a:t>	</a:t>
            </a:r>
            <a:r>
              <a:rPr lang="fr-BE" sz="3800" b="1" dirty="0">
                <a:ea typeface="Calibri"/>
                <a:cs typeface="Times New Roman"/>
                <a:sym typeface="Wingdings"/>
              </a:rPr>
              <a:t></a:t>
            </a:r>
            <a:r>
              <a:rPr lang="fr-BE" sz="3800" b="1" dirty="0">
                <a:ea typeface="Calibri"/>
                <a:cs typeface="Times New Roman"/>
              </a:rPr>
              <a:t> </a:t>
            </a:r>
            <a:r>
              <a:rPr lang="fr-BE" sz="3800" dirty="0">
                <a:ea typeface="Calibri"/>
                <a:cs typeface="Times New Roman"/>
              </a:rPr>
              <a:t>nécessité de mieux</a:t>
            </a:r>
            <a:r>
              <a:rPr lang="fr-BE" sz="3800" b="1" dirty="0">
                <a:ea typeface="Calibri"/>
                <a:cs typeface="Times New Roman"/>
              </a:rPr>
              <a:t> </a:t>
            </a:r>
            <a:r>
              <a:rPr lang="fr-BE" sz="3800" dirty="0">
                <a:ea typeface="Calibri"/>
                <a:cs typeface="Times New Roman"/>
              </a:rPr>
              <a:t>appréhender</a:t>
            </a:r>
            <a:r>
              <a:rPr lang="fr-BE" sz="3800" b="1" dirty="0">
                <a:ea typeface="Calibri"/>
                <a:cs typeface="Times New Roman"/>
              </a:rPr>
              <a:t> les symptômes prodromiques </a:t>
            </a:r>
            <a:endParaRPr lang="fr-BE" sz="38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800" b="1" dirty="0" smtClean="0">
                <a:ea typeface="Calibri"/>
                <a:cs typeface="Times New Roman"/>
              </a:rPr>
              <a:t>								de </a:t>
            </a:r>
            <a:r>
              <a:rPr lang="fr-BE" sz="3800" b="1" dirty="0">
                <a:ea typeface="Calibri"/>
                <a:cs typeface="Times New Roman"/>
              </a:rPr>
              <a:t>la </a:t>
            </a:r>
            <a:r>
              <a:rPr lang="fr-BE" sz="3800" b="1" dirty="0" smtClean="0">
                <a:ea typeface="Calibri"/>
                <a:cs typeface="Times New Roman"/>
              </a:rPr>
              <a:t>psychose</a:t>
            </a:r>
            <a:r>
              <a:rPr lang="fr-BE" sz="3800" b="1" dirty="0">
                <a:ea typeface="Calibri"/>
                <a:cs typeface="Times New Roman"/>
              </a:rPr>
              <a:t> !</a:t>
            </a:r>
            <a:endParaRPr lang="fr-BE" sz="3800" dirty="0">
              <a:ea typeface="Calibri"/>
              <a:cs typeface="Times New Roman"/>
            </a:endParaRPr>
          </a:p>
          <a:p>
            <a:pPr>
              <a:buNone/>
            </a:pPr>
            <a:endParaRPr lang="fr-BE" dirty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fr-BE" sz="2800" b="1" u="sng" dirty="0"/>
              <a:t>Comment</a:t>
            </a:r>
            <a:r>
              <a:rPr lang="fr-BE" sz="2800" u="sng" dirty="0"/>
              <a:t> mieux appréhender les </a:t>
            </a:r>
            <a:r>
              <a:rPr lang="fr-BE" sz="2800" b="1" u="sng" dirty="0"/>
              <a:t>symptômes </a:t>
            </a:r>
            <a:r>
              <a:rPr lang="fr-BE" sz="2800" b="1" u="sng" dirty="0" smtClean="0"/>
              <a:t>prodromiques de </a:t>
            </a:r>
            <a:r>
              <a:rPr lang="fr-BE" sz="2800" b="1" u="sng" dirty="0"/>
              <a:t>la psychose ? </a:t>
            </a:r>
            <a:endParaRPr lang="fr-BE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85778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fr-BE" dirty="0" smtClean="0">
              <a:ea typeface="Calibri"/>
              <a:cs typeface="Times New Roman"/>
            </a:endParaRPr>
          </a:p>
          <a:p>
            <a:pPr>
              <a:buFont typeface="Wingdings"/>
              <a:buChar char="è"/>
            </a:pPr>
            <a:r>
              <a:rPr lang="fr-BE" b="1" dirty="0" smtClean="0"/>
              <a:t>Psychose  = </a:t>
            </a:r>
          </a:p>
          <a:p>
            <a:pPr>
              <a:buNone/>
            </a:pPr>
            <a:r>
              <a:rPr lang="fr-BE" b="1" dirty="0"/>
              <a:t>	</a:t>
            </a:r>
            <a:r>
              <a:rPr lang="fr-BE" b="1" dirty="0" smtClean="0"/>
              <a:t>	</a:t>
            </a:r>
            <a:r>
              <a:rPr lang="fr-BE" b="1" dirty="0" smtClean="0">
                <a:solidFill>
                  <a:srgbClr val="FF0000"/>
                </a:solidFill>
              </a:rPr>
              <a:t>maladie </a:t>
            </a:r>
            <a:r>
              <a:rPr lang="fr-BE" b="1" dirty="0">
                <a:solidFill>
                  <a:srgbClr val="FF0000"/>
                </a:solidFill>
              </a:rPr>
              <a:t>évolutive </a:t>
            </a:r>
            <a:r>
              <a:rPr lang="fr-BE" b="1" dirty="0" err="1" smtClean="0">
                <a:solidFill>
                  <a:srgbClr val="FF0000"/>
                </a:solidFill>
              </a:rPr>
              <a:t>neuro</a:t>
            </a:r>
            <a:r>
              <a:rPr lang="fr-BE" b="1" dirty="0">
                <a:solidFill>
                  <a:srgbClr val="FF0000"/>
                </a:solidFill>
              </a:rPr>
              <a:t>-</a:t>
            </a:r>
            <a:r>
              <a:rPr lang="fr-BE" b="1" dirty="0" smtClean="0">
                <a:solidFill>
                  <a:srgbClr val="FF0000"/>
                </a:solidFill>
              </a:rPr>
              <a:t>développementale</a:t>
            </a:r>
          </a:p>
          <a:p>
            <a:pPr>
              <a:buNone/>
            </a:pPr>
            <a:endParaRPr lang="fr-BE" dirty="0"/>
          </a:p>
          <a:p>
            <a:pPr>
              <a:buNone/>
            </a:pPr>
            <a:r>
              <a:rPr lang="fr-BE" dirty="0" smtClean="0">
                <a:sym typeface="Wingdings"/>
              </a:rPr>
              <a:t>		</a:t>
            </a:r>
            <a:r>
              <a:rPr lang="fr-BE" dirty="0" smtClean="0"/>
              <a:t> </a:t>
            </a:r>
            <a:r>
              <a:rPr lang="fr-BE" b="1" dirty="0"/>
              <a:t>une </a:t>
            </a:r>
            <a:r>
              <a:rPr lang="fr-BE" b="1" u="sng" dirty="0"/>
              <a:t>évolution</a:t>
            </a:r>
            <a:r>
              <a:rPr lang="fr-BE" b="1" dirty="0"/>
              <a:t> neuro-développementale</a:t>
            </a:r>
            <a:r>
              <a:rPr lang="fr-BE" dirty="0"/>
              <a:t> des </a:t>
            </a:r>
            <a:r>
              <a:rPr lang="fr-BE" dirty="0" smtClean="0"/>
              <a:t> symptômes </a:t>
            </a:r>
            <a:r>
              <a:rPr lang="fr-BE" dirty="0"/>
              <a:t>prodromiques de la Psychose précoce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/>
          </a:bodyPr>
          <a:lstStyle/>
          <a:p>
            <a:r>
              <a:rPr lang="fr-BE" sz="2800" b="1" u="sng" dirty="0" smtClean="0"/>
              <a:t>Évolution </a:t>
            </a:r>
            <a:r>
              <a:rPr lang="fr-BE" sz="2800" b="1" u="sng" dirty="0" err="1" smtClean="0"/>
              <a:t>neuro</a:t>
            </a:r>
            <a:r>
              <a:rPr lang="fr-BE" sz="2800" b="1" u="sng" dirty="0" smtClean="0"/>
              <a:t>-développementale</a:t>
            </a:r>
            <a:r>
              <a:rPr lang="fr-BE" sz="2800" u="sng" dirty="0" smtClean="0"/>
              <a:t> des symptômes prodromiques de la Psychose précoce</a:t>
            </a:r>
            <a:endParaRPr lang="fr-BE" sz="32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9434" y="1628800"/>
            <a:ext cx="8929718" cy="50006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600" b="1" dirty="0">
                <a:ea typeface="Calibri"/>
                <a:cs typeface="Times New Roman"/>
              </a:rPr>
              <a:t>Au cours de la période prodromique</a:t>
            </a:r>
            <a:r>
              <a:rPr lang="fr-BE" sz="3600" dirty="0">
                <a:ea typeface="Calibri"/>
                <a:cs typeface="Times New Roman"/>
              </a:rPr>
              <a:t> </a:t>
            </a:r>
            <a:r>
              <a:rPr lang="fr-BE" sz="3600" b="1" dirty="0">
                <a:ea typeface="Calibri"/>
                <a:cs typeface="Times New Roman"/>
              </a:rPr>
              <a:t>: </a:t>
            </a:r>
            <a:endParaRPr lang="fr-BE" sz="3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600" dirty="0">
                <a:ea typeface="Calibri"/>
                <a:cs typeface="Times New Roman"/>
                <a:sym typeface="Wingdings"/>
              </a:rPr>
              <a:t></a:t>
            </a:r>
            <a:r>
              <a:rPr lang="fr-BE" sz="3600" dirty="0">
                <a:ea typeface="Calibri"/>
                <a:cs typeface="Times New Roman"/>
              </a:rPr>
              <a:t> </a:t>
            </a:r>
            <a:r>
              <a:rPr lang="fr-BE" sz="3600" b="1" dirty="0">
                <a:ea typeface="Calibri"/>
                <a:cs typeface="Times New Roman"/>
              </a:rPr>
              <a:t>évolution en phases successives</a:t>
            </a:r>
            <a:r>
              <a:rPr lang="fr-BE" sz="3600" dirty="0">
                <a:ea typeface="Calibri"/>
                <a:cs typeface="Times New Roman"/>
              </a:rPr>
              <a:t> de la vulnérabilité/maladie psychotique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600" dirty="0">
                <a:ea typeface="Calibri"/>
                <a:cs typeface="Times New Roman"/>
              </a:rPr>
              <a:t>(au cours d’un délai de 6 mois minimum)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600" b="1" u="sng" dirty="0">
                <a:ea typeface="Calibri"/>
                <a:cs typeface="Times New Roman"/>
              </a:rPr>
              <a:t>1</a:t>
            </a:r>
            <a:r>
              <a:rPr lang="fr-BE" sz="3600" b="1" u="sng" baseline="30000" dirty="0">
                <a:ea typeface="Calibri"/>
                <a:cs typeface="Times New Roman"/>
              </a:rPr>
              <a:t>er</a:t>
            </a:r>
            <a:r>
              <a:rPr lang="fr-BE" sz="3600" b="1" u="sng" dirty="0">
                <a:ea typeface="Calibri"/>
                <a:cs typeface="Times New Roman"/>
              </a:rPr>
              <a:t> phase</a:t>
            </a:r>
            <a:r>
              <a:rPr lang="fr-BE" sz="3600" dirty="0">
                <a:ea typeface="Calibri"/>
                <a:cs typeface="Times New Roman"/>
              </a:rPr>
              <a:t>  :  </a:t>
            </a:r>
            <a:r>
              <a:rPr lang="fr-BE" sz="3600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r>
              <a:rPr lang="fr-BE" sz="3600" dirty="0">
                <a:ea typeface="Calibri"/>
                <a:cs typeface="Times New Roman"/>
              </a:rPr>
              <a:t>				</a:t>
            </a:r>
            <a:r>
              <a:rPr lang="fr-BE" sz="3600" dirty="0" smtClean="0">
                <a:ea typeface="Calibri"/>
                <a:cs typeface="Times New Roman"/>
              </a:rPr>
              <a:t>	(</a:t>
            </a:r>
            <a:r>
              <a:rPr lang="fr-BE" sz="3600" dirty="0">
                <a:ea typeface="Calibri"/>
                <a:cs typeface="Times New Roman"/>
              </a:rPr>
              <a:t>groupe 1)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600" b="1" u="sng" dirty="0">
                <a:ea typeface="Calibri"/>
                <a:cs typeface="Times New Roman"/>
              </a:rPr>
              <a:t>2</a:t>
            </a:r>
            <a:r>
              <a:rPr lang="fr-BE" sz="3600" b="1" u="sng" baseline="30000" dirty="0">
                <a:ea typeface="Calibri"/>
                <a:cs typeface="Times New Roman"/>
              </a:rPr>
              <a:t>ème</a:t>
            </a:r>
            <a:r>
              <a:rPr lang="fr-BE" sz="3600" b="1" u="sng" dirty="0">
                <a:ea typeface="Calibri"/>
                <a:cs typeface="Times New Roman"/>
              </a:rPr>
              <a:t> phase</a:t>
            </a:r>
            <a:r>
              <a:rPr lang="fr-BE" sz="3600" dirty="0">
                <a:ea typeface="Calibri"/>
                <a:cs typeface="Times New Roman"/>
              </a:rPr>
              <a:t> : </a:t>
            </a:r>
            <a:r>
              <a:rPr lang="fr-BE" sz="3600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  </a:t>
            </a:r>
            <a:r>
              <a:rPr lang="fr-BE" sz="3600" dirty="0">
                <a:ea typeface="Calibri"/>
                <a:cs typeface="Times New Roman"/>
              </a:rPr>
              <a:t>+  symptômes positifs modérés	(groupe 2)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600" b="1" u="sng" dirty="0">
                <a:ea typeface="Calibri"/>
                <a:cs typeface="Times New Roman"/>
              </a:rPr>
              <a:t>3</a:t>
            </a:r>
            <a:r>
              <a:rPr lang="fr-BE" sz="3600" b="1" u="sng" baseline="30000" dirty="0">
                <a:ea typeface="Calibri"/>
                <a:cs typeface="Times New Roman"/>
              </a:rPr>
              <a:t>ème</a:t>
            </a:r>
            <a:r>
              <a:rPr lang="fr-BE" sz="3600" b="1" u="sng" dirty="0">
                <a:ea typeface="Calibri"/>
                <a:cs typeface="Times New Roman"/>
              </a:rPr>
              <a:t> phase</a:t>
            </a:r>
            <a:r>
              <a:rPr lang="fr-BE" sz="3600" dirty="0">
                <a:ea typeface="Calibri"/>
                <a:cs typeface="Times New Roman"/>
              </a:rPr>
              <a:t> : </a:t>
            </a:r>
            <a:r>
              <a:rPr lang="fr-BE" sz="3600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  </a:t>
            </a:r>
            <a:r>
              <a:rPr lang="fr-BE" sz="3600" dirty="0">
                <a:ea typeface="Calibri"/>
                <a:cs typeface="Times New Roman"/>
              </a:rPr>
              <a:t>+  symptômes positifs sévères	(groupe 3)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600" b="1" u="sng" dirty="0">
                <a:ea typeface="Calibri"/>
                <a:cs typeface="Times New Roman"/>
              </a:rPr>
              <a:t>4</a:t>
            </a:r>
            <a:r>
              <a:rPr lang="fr-BE" sz="3600" b="1" u="sng" baseline="30000" dirty="0">
                <a:ea typeface="Calibri"/>
                <a:cs typeface="Times New Roman"/>
              </a:rPr>
              <a:t>ème</a:t>
            </a:r>
            <a:r>
              <a:rPr lang="fr-BE" sz="3600" b="1" u="sng" dirty="0">
                <a:ea typeface="Calibri"/>
                <a:cs typeface="Times New Roman"/>
              </a:rPr>
              <a:t> phase</a:t>
            </a:r>
            <a:r>
              <a:rPr lang="fr-BE" sz="3600" dirty="0">
                <a:ea typeface="Calibri"/>
                <a:cs typeface="Times New Roman"/>
              </a:rPr>
              <a:t> : Psychose avérée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>
                <a:ea typeface="Calibri"/>
                <a:cs typeface="Times New Roman"/>
              </a:rPr>
              <a:t>						</a:t>
            </a:r>
            <a:r>
              <a:rPr lang="fr-BE" dirty="0" smtClean="0">
                <a:ea typeface="Calibri"/>
                <a:cs typeface="Times New Roman"/>
              </a:rPr>
              <a:t>(</a:t>
            </a:r>
            <a:r>
              <a:rPr lang="fr-BE" dirty="0">
                <a:ea typeface="Calibri"/>
                <a:cs typeface="Times New Roman"/>
              </a:rPr>
              <a:t>Barbara A. </a:t>
            </a:r>
            <a:r>
              <a:rPr lang="fr-BE" dirty="0" err="1">
                <a:ea typeface="Calibri"/>
                <a:cs typeface="Times New Roman"/>
              </a:rPr>
              <a:t>Cornblatt</a:t>
            </a:r>
            <a:r>
              <a:rPr lang="fr-BE" dirty="0">
                <a:ea typeface="Calibri"/>
                <a:cs typeface="Times New Roman"/>
              </a:rPr>
              <a:t> et al., 2003</a:t>
            </a:r>
            <a:r>
              <a:rPr lang="fr-BE" dirty="0" smtClean="0">
                <a:ea typeface="Calibri"/>
                <a:cs typeface="Times New Roman"/>
              </a:rPr>
              <a:t>)</a:t>
            </a:r>
            <a:endParaRPr lang="fr-B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5100" b="1" dirty="0" smtClean="0">
                <a:ea typeface="Calibri"/>
                <a:cs typeface="Times New Roman"/>
              </a:rPr>
              <a:t>La psychose commence toujours par des </a:t>
            </a:r>
            <a:r>
              <a:rPr lang="fr-BE" sz="5100" b="1" dirty="0" smtClean="0">
                <a:solidFill>
                  <a:srgbClr val="FF0000"/>
                </a:solidFill>
                <a:ea typeface="Calibri"/>
                <a:cs typeface="Times New Roman"/>
              </a:rPr>
              <a:t>symptômes négatifs </a:t>
            </a:r>
            <a:r>
              <a:rPr lang="fr-BE" sz="5100" dirty="0" smtClean="0">
                <a:ea typeface="Calibri"/>
                <a:cs typeface="Times New Roman"/>
              </a:rPr>
              <a:t>et des symptômes non spécifiques !</a:t>
            </a:r>
            <a:endParaRPr lang="fr-BE" sz="5100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68412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Évolution des  symptômes prodromiques de la Psychose précoce</a:t>
            </a:r>
            <a:br>
              <a:rPr lang="fr-BE" sz="2400" u="sng" dirty="0" smtClean="0"/>
            </a:br>
            <a:r>
              <a:rPr lang="fr-BE" sz="1200" u="sng" dirty="0"/>
              <a:t>.</a:t>
            </a:r>
            <a:r>
              <a:rPr lang="fr-BE" sz="3600" b="1" dirty="0" smtClean="0"/>
              <a:t/>
            </a:r>
            <a:br>
              <a:rPr lang="fr-BE" sz="3600" b="1" dirty="0" smtClean="0"/>
            </a:br>
            <a:r>
              <a:rPr lang="fr-BE" sz="3600" b="1" dirty="0" smtClean="0"/>
              <a:t>Importance </a:t>
            </a:r>
            <a:r>
              <a:rPr lang="fr-BE" sz="3600" b="1" dirty="0"/>
              <a:t>majeure des symptômes négatifs !</a:t>
            </a:r>
            <a:r>
              <a:rPr lang="fr-BE" sz="36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1434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BE" b="1" dirty="0" smtClean="0">
                <a:solidFill>
                  <a:srgbClr val="FF0000"/>
                </a:solidFill>
              </a:rPr>
              <a:t>Symptômes négatifs</a:t>
            </a:r>
            <a:r>
              <a:rPr lang="fr-BE" b="1" dirty="0" smtClean="0"/>
              <a:t> </a:t>
            </a:r>
          </a:p>
          <a:p>
            <a:pPr>
              <a:buNone/>
            </a:pPr>
            <a:r>
              <a:rPr lang="fr-BE" sz="800" dirty="0" smtClean="0"/>
              <a:t> </a:t>
            </a:r>
            <a:endParaRPr lang="fr-BE" sz="800" dirty="0"/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fr-BE" b="1" dirty="0">
                <a:ea typeface="Calibri"/>
                <a:cs typeface="Times New Roman"/>
              </a:rPr>
              <a:t>Les troubles de l’attention</a:t>
            </a:r>
            <a:r>
              <a:rPr lang="fr-BE" dirty="0">
                <a:ea typeface="Calibri"/>
                <a:cs typeface="Times New Roman"/>
              </a:rPr>
              <a:t> </a:t>
            </a:r>
          </a:p>
          <a:p>
            <a:pPr>
              <a:buNone/>
            </a:pPr>
            <a:r>
              <a:rPr lang="fr-BE" sz="800" dirty="0" smtClean="0"/>
              <a:t> </a:t>
            </a:r>
          </a:p>
          <a:p>
            <a:pPr>
              <a:buNone/>
            </a:pPr>
            <a:r>
              <a:rPr lang="fr-BE" sz="2400" dirty="0" smtClean="0"/>
              <a:t>– </a:t>
            </a:r>
            <a:r>
              <a:rPr lang="fr-BE" sz="2400" dirty="0"/>
              <a:t>sont les premiers à apparaître !</a:t>
            </a:r>
          </a:p>
          <a:p>
            <a:pPr>
              <a:buNone/>
            </a:pPr>
            <a:r>
              <a:rPr lang="fr-BE" sz="2400" dirty="0"/>
              <a:t>– précèdent  la </a:t>
            </a:r>
            <a:r>
              <a:rPr lang="fr-BE" sz="2400" dirty="0" smtClean="0"/>
              <a:t>psychose  de 5 </a:t>
            </a:r>
            <a:r>
              <a:rPr lang="fr-BE" sz="2400" dirty="0"/>
              <a:t>ans ou </a:t>
            </a:r>
            <a:r>
              <a:rPr lang="fr-BE" sz="2400" dirty="0" smtClean="0"/>
              <a:t>plus</a:t>
            </a:r>
          </a:p>
          <a:p>
            <a:pPr>
              <a:buNone/>
            </a:pPr>
            <a:r>
              <a:rPr lang="fr-BE" sz="2400" dirty="0" smtClean="0"/>
              <a:t>			</a:t>
            </a:r>
            <a:r>
              <a:rPr lang="fr-BE" sz="1800" dirty="0" smtClean="0"/>
              <a:t>(Hafner et al., 1999 ; </a:t>
            </a:r>
            <a:r>
              <a:rPr lang="fr-BE" sz="1800" dirty="0" err="1" smtClean="0"/>
              <a:t>Kremen</a:t>
            </a:r>
            <a:r>
              <a:rPr lang="fr-BE" sz="1800" dirty="0" smtClean="0"/>
              <a:t> et al., 2001)</a:t>
            </a:r>
          </a:p>
          <a:p>
            <a:pPr>
              <a:buNone/>
            </a:pPr>
            <a:r>
              <a:rPr lang="fr-BE" sz="2400" dirty="0" smtClean="0"/>
              <a:t>– </a:t>
            </a:r>
            <a:r>
              <a:rPr lang="fr-BE" sz="2400" dirty="0"/>
              <a:t>font partie des caractéristiques symptomatiques de la psychose</a:t>
            </a:r>
          </a:p>
          <a:p>
            <a:pPr>
              <a:buNone/>
            </a:pPr>
            <a:r>
              <a:rPr lang="fr-BE" sz="2400" dirty="0"/>
              <a:t>– </a:t>
            </a:r>
            <a:r>
              <a:rPr lang="fr-BE" sz="2400" dirty="0" smtClean="0"/>
              <a:t>NB: </a:t>
            </a:r>
            <a:r>
              <a:rPr lang="fr-BE" sz="2400" dirty="0"/>
              <a:t>très </a:t>
            </a:r>
            <a:r>
              <a:rPr lang="fr-BE" sz="2400" dirty="0" smtClean="0"/>
              <a:t>fréquents </a:t>
            </a:r>
            <a:r>
              <a:rPr lang="fr-BE" sz="2400" dirty="0"/>
              <a:t>chez les probants (enfants d’un parent psychotique</a:t>
            </a:r>
            <a:r>
              <a:rPr lang="fr-BE" sz="2400" dirty="0" smtClean="0"/>
              <a:t>)</a:t>
            </a:r>
          </a:p>
          <a:p>
            <a:pPr>
              <a:buNone/>
            </a:pPr>
            <a:r>
              <a:rPr lang="fr-BE" sz="2400" dirty="0" smtClean="0"/>
              <a:t>			</a:t>
            </a:r>
            <a:r>
              <a:rPr lang="fr-BE" sz="1800" dirty="0" smtClean="0"/>
              <a:t>(</a:t>
            </a:r>
            <a:r>
              <a:rPr lang="fr-BE" sz="1800" dirty="0" err="1" smtClean="0"/>
              <a:t>Erlenmeyer</a:t>
            </a:r>
            <a:r>
              <a:rPr lang="fr-BE" sz="1800" dirty="0" smtClean="0"/>
              <a:t>-</a:t>
            </a:r>
            <a:r>
              <a:rPr lang="fr-BE" sz="1800" dirty="0" err="1" smtClean="0"/>
              <a:t>Kimling</a:t>
            </a:r>
            <a:r>
              <a:rPr lang="fr-BE" sz="1800" dirty="0" smtClean="0"/>
              <a:t> et al., 2000)</a:t>
            </a:r>
            <a:endParaRPr lang="fr-BE" sz="1800" dirty="0"/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68412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Évolution des symptômes prodromiques de la Psychose précoce</a:t>
            </a:r>
            <a:r>
              <a:rPr lang="fr-BE" sz="2400" b="1" dirty="0" smtClean="0"/>
              <a:t/>
            </a:r>
            <a:br>
              <a:rPr lang="fr-BE" sz="2400" b="1" dirty="0" smtClean="0"/>
            </a:br>
            <a:r>
              <a:rPr lang="fr-BE" sz="2400" b="1" dirty="0" smtClean="0"/>
              <a:t>Importance </a:t>
            </a:r>
            <a:r>
              <a:rPr lang="fr-BE" sz="2400" b="1" dirty="0"/>
              <a:t>majeure des symptômes négatifs !</a:t>
            </a:r>
            <a:r>
              <a:rPr lang="fr-BE" sz="24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785926"/>
            <a:ext cx="8472518" cy="48577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sz="4000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endParaRPr lang="fr-BE" sz="4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</a:t>
            </a:r>
            <a:r>
              <a:rPr lang="fr-BE" dirty="0">
                <a:ea typeface="Calibri"/>
                <a:cs typeface="Times New Roman"/>
              </a:rPr>
              <a:t> 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fr-BE" dirty="0">
                <a:ea typeface="Calibri"/>
                <a:cs typeface="Times New Roman"/>
              </a:rPr>
              <a:t>Déficit de</a:t>
            </a:r>
            <a:r>
              <a:rPr lang="fr-BE" b="1" dirty="0">
                <a:ea typeface="Calibri"/>
                <a:cs typeface="Times New Roman"/>
              </a:rPr>
              <a:t> Mémoire de travail </a:t>
            </a:r>
            <a:endParaRPr lang="fr-BE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– </a:t>
            </a:r>
            <a:r>
              <a:rPr lang="fr-BE" dirty="0">
                <a:ea typeface="Calibri"/>
                <a:cs typeface="Times New Roman"/>
              </a:rPr>
              <a:t>très précoce</a:t>
            </a:r>
          </a:p>
          <a:p>
            <a:pPr marL="44958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– </a:t>
            </a:r>
            <a:r>
              <a:rPr lang="fr-BE" dirty="0">
                <a:ea typeface="Calibri"/>
                <a:cs typeface="Times New Roman"/>
              </a:rPr>
              <a:t>notamment la mémoire </a:t>
            </a:r>
            <a:r>
              <a:rPr lang="fr-BE" dirty="0" smtClean="0">
                <a:ea typeface="Calibri"/>
                <a:cs typeface="Times New Roman"/>
              </a:rPr>
              <a:t>visuo-spatiale</a:t>
            </a:r>
            <a:endParaRPr lang="fr-BE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– NB: </a:t>
            </a:r>
            <a:r>
              <a:rPr lang="fr-BE" dirty="0">
                <a:ea typeface="Calibri"/>
                <a:cs typeface="Times New Roman"/>
              </a:rPr>
              <a:t>fréquent chez les probants (enfants d’un parent </a:t>
            </a:r>
            <a:r>
              <a:rPr lang="fr-BE" dirty="0" smtClean="0">
                <a:ea typeface="Calibri"/>
                <a:cs typeface="Times New Roman"/>
              </a:rPr>
              <a:t>psychotique)</a:t>
            </a:r>
          </a:p>
          <a:p>
            <a:pPr marL="44958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	</a:t>
            </a:r>
            <a:r>
              <a:rPr lang="fr-BE" dirty="0" smtClean="0"/>
              <a:t> </a:t>
            </a:r>
            <a:r>
              <a:rPr lang="fr-BE" sz="2900" dirty="0" smtClean="0"/>
              <a:t>(</a:t>
            </a:r>
            <a:r>
              <a:rPr lang="fr-BE" sz="2900" dirty="0" err="1" smtClean="0"/>
              <a:t>Erlenmeyer</a:t>
            </a:r>
            <a:r>
              <a:rPr lang="fr-BE" sz="2900" dirty="0" smtClean="0"/>
              <a:t>-</a:t>
            </a:r>
            <a:r>
              <a:rPr lang="fr-BE" sz="2900" dirty="0" err="1" smtClean="0"/>
              <a:t>Kimling</a:t>
            </a:r>
            <a:r>
              <a:rPr lang="fr-BE" sz="2900" dirty="0" smtClean="0"/>
              <a:t> et al., 2000)</a:t>
            </a:r>
            <a:endParaRPr lang="fr-BE" sz="29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  <a:buNone/>
            </a:pPr>
            <a:endParaRPr lang="fr-BE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dirty="0">
                <a:ea typeface="Calibri"/>
                <a:cs typeface="Times New Roman"/>
              </a:rPr>
              <a:t>Déficit de</a:t>
            </a:r>
            <a:r>
              <a:rPr lang="fr-BE" b="1" dirty="0">
                <a:ea typeface="Calibri"/>
                <a:cs typeface="Times New Roman"/>
              </a:rPr>
              <a:t> Mémoire verbale</a:t>
            </a:r>
            <a:endParaRPr lang="fr-BE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– </a:t>
            </a:r>
            <a:r>
              <a:rPr lang="fr-BE" dirty="0">
                <a:ea typeface="Calibri"/>
                <a:cs typeface="Times New Roman"/>
              </a:rPr>
              <a:t>altérée chez 83 % des sujets en période </a:t>
            </a:r>
            <a:r>
              <a:rPr lang="fr-BE" dirty="0" smtClean="0">
                <a:ea typeface="Calibri"/>
                <a:cs typeface="Times New Roman"/>
              </a:rPr>
              <a:t>prodromique </a:t>
            </a:r>
          </a:p>
          <a:p>
            <a:pPr marL="44958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>
                <a:ea typeface="Calibri"/>
                <a:cs typeface="Times New Roman"/>
              </a:rPr>
              <a:t>	</a:t>
            </a:r>
            <a:r>
              <a:rPr lang="fr-BE" dirty="0" smtClean="0">
                <a:ea typeface="Calibri"/>
                <a:cs typeface="Times New Roman"/>
              </a:rPr>
              <a:t>		et </a:t>
            </a:r>
            <a:r>
              <a:rPr lang="fr-BE" dirty="0">
                <a:ea typeface="Calibri"/>
                <a:cs typeface="Times New Roman"/>
              </a:rPr>
              <a:t>chez 28 % des </a:t>
            </a:r>
            <a:r>
              <a:rPr lang="fr-BE" dirty="0" smtClean="0">
                <a:ea typeface="Calibri"/>
                <a:cs typeface="Times New Roman"/>
              </a:rPr>
              <a:t>probants </a:t>
            </a:r>
            <a:r>
              <a:rPr lang="fr-BE" sz="2900" dirty="0" smtClean="0">
                <a:ea typeface="Calibri"/>
                <a:cs typeface="Times New Roman"/>
              </a:rPr>
              <a:t>(</a:t>
            </a:r>
            <a:r>
              <a:rPr lang="fr-BE" sz="2900" dirty="0" err="1">
                <a:ea typeface="Calibri"/>
                <a:cs typeface="Times New Roman"/>
              </a:rPr>
              <a:t>Sarfaty</a:t>
            </a:r>
            <a:r>
              <a:rPr lang="fr-BE" sz="2900" dirty="0">
                <a:ea typeface="Calibri"/>
                <a:cs typeface="Times New Roman"/>
              </a:rPr>
              <a:t> et al., 2003</a:t>
            </a:r>
            <a:r>
              <a:rPr lang="fr-BE" sz="2900" dirty="0" smtClean="0">
                <a:ea typeface="Calibri"/>
                <a:cs typeface="Times New Roman"/>
              </a:rPr>
              <a:t>)</a:t>
            </a:r>
            <a:endParaRPr lang="fr-BE" sz="2900" dirty="0">
              <a:ea typeface="Calibri"/>
              <a:cs typeface="Times New Roman"/>
            </a:endParaRPr>
          </a:p>
          <a:p>
            <a:pPr marL="44958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– </a:t>
            </a:r>
            <a:r>
              <a:rPr lang="fr-BE" dirty="0">
                <a:ea typeface="Calibri"/>
                <a:cs typeface="Times New Roman"/>
              </a:rPr>
              <a:t>difficultés d’apprentissage verbal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Évolution des  symptômes prodromiques de la Psychose précoce</a:t>
            </a:r>
            <a:r>
              <a:rPr lang="fr-BE" sz="2400" b="1" u="sng" dirty="0" smtClean="0"/>
              <a:t/>
            </a:r>
            <a:br>
              <a:rPr lang="fr-BE" sz="2400" b="1" u="sng" dirty="0" smtClean="0"/>
            </a:br>
            <a:r>
              <a:rPr lang="fr-BE" sz="2000" dirty="0" smtClean="0"/>
              <a:t>Importance majeure des symptômes négatifs ! 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472518" cy="5286412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endParaRPr lang="fr-BE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>
                <a:ea typeface="Calibri"/>
                <a:cs typeface="Times New Roman"/>
              </a:rPr>
              <a:t> </a:t>
            </a: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dirty="0">
                <a:ea typeface="Calibri"/>
                <a:cs typeface="Times New Roman"/>
              </a:rPr>
              <a:t>Déficit </a:t>
            </a:r>
            <a:r>
              <a:rPr lang="fr-BE" dirty="0" smtClean="0">
                <a:ea typeface="Calibri"/>
                <a:cs typeface="Times New Roman"/>
              </a:rPr>
              <a:t>aspécifique </a:t>
            </a:r>
            <a:r>
              <a:rPr lang="fr-BE" dirty="0">
                <a:ea typeface="Calibri"/>
                <a:cs typeface="Times New Roman"/>
              </a:rPr>
              <a:t>d’autres  </a:t>
            </a:r>
            <a:r>
              <a:rPr lang="fr-BE" b="1" dirty="0">
                <a:ea typeface="Calibri"/>
                <a:cs typeface="Times New Roman"/>
              </a:rPr>
              <a:t>Fonctions exécutives</a:t>
            </a:r>
            <a:endParaRPr lang="fr-BE" dirty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>
                <a:ea typeface="Calibri"/>
                <a:cs typeface="Times New Roman"/>
              </a:rPr>
              <a:t> </a:t>
            </a:r>
            <a:r>
              <a:rPr lang="fr-BE" dirty="0" smtClean="0">
                <a:ea typeface="Calibri"/>
                <a:cs typeface="Times New Roman"/>
              </a:rPr>
              <a:t> </a:t>
            </a:r>
            <a:endParaRPr lang="fr-BE" sz="1100" dirty="0" smtClean="0">
              <a:ea typeface="Calibri"/>
              <a:cs typeface="Times New Roman"/>
            </a:endParaRPr>
          </a:p>
          <a:p>
            <a:pPr marL="27051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  <a:sym typeface="Wingdings"/>
              </a:rPr>
              <a:t>	</a:t>
            </a:r>
            <a:r>
              <a:rPr lang="fr-BE" dirty="0" smtClean="0">
                <a:ea typeface="Calibri"/>
                <a:cs typeface="Times New Roman"/>
              </a:rPr>
              <a:t> persévérations</a:t>
            </a:r>
          </a:p>
          <a:p>
            <a:pPr marL="44958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– </a:t>
            </a:r>
            <a:r>
              <a:rPr lang="fr-BE" dirty="0">
                <a:ea typeface="Calibri"/>
                <a:cs typeface="Times New Roman"/>
              </a:rPr>
              <a:t>persévération des erreurs commises</a:t>
            </a:r>
          </a:p>
          <a:p>
            <a:pPr marL="44958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– comportements </a:t>
            </a:r>
            <a:r>
              <a:rPr lang="fr-BE" dirty="0">
                <a:ea typeface="Calibri"/>
                <a:cs typeface="Times New Roman"/>
              </a:rPr>
              <a:t>de persévérations</a:t>
            </a:r>
          </a:p>
          <a:p>
            <a:pPr marL="27051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  <a:sym typeface="Wingdings"/>
              </a:rPr>
              <a:t>	</a:t>
            </a:r>
            <a:r>
              <a:rPr lang="fr-BE" dirty="0" smtClean="0">
                <a:ea typeface="Calibri"/>
                <a:cs typeface="Times New Roman"/>
              </a:rPr>
              <a:t> </a:t>
            </a:r>
            <a:r>
              <a:rPr lang="fr-BE" dirty="0">
                <a:ea typeface="Calibri"/>
                <a:cs typeface="Times New Roman"/>
              </a:rPr>
              <a:t>… 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fr-BE" sz="2400" dirty="0" smtClean="0"/>
              <a:t>Autisme et psychose précoce :  </a:t>
            </a:r>
            <a:br>
              <a:rPr lang="fr-BE" sz="2400" dirty="0" smtClean="0"/>
            </a:br>
            <a:r>
              <a:rPr lang="fr-BE" sz="2400" dirty="0" smtClean="0"/>
              <a:t>comorbidité – continuité – diagnostic différentiel ? </a:t>
            </a:r>
            <a:br>
              <a:rPr lang="fr-BE" sz="2400" dirty="0" smtClean="0"/>
            </a:br>
            <a:r>
              <a:rPr lang="fr-BE" sz="2000" dirty="0" smtClean="0"/>
              <a:t>Diagnostic différentiel avec les symptômes négatifs</a:t>
            </a:r>
            <a:br>
              <a:rPr lang="fr-BE" sz="2000" dirty="0" smtClean="0"/>
            </a:b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00174"/>
            <a:ext cx="8643998" cy="5143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BE" sz="1000" b="1" u="sng" dirty="0" smtClean="0"/>
              <a:t> </a:t>
            </a:r>
          </a:p>
          <a:p>
            <a:pPr>
              <a:buNone/>
            </a:pPr>
            <a:r>
              <a:rPr lang="fr-BE" b="1" u="sng" dirty="0" smtClean="0"/>
              <a:t>Quelques questions de départ</a:t>
            </a:r>
          </a:p>
          <a:p>
            <a:endParaRPr lang="fr-BE" sz="900" b="1" dirty="0" smtClean="0"/>
          </a:p>
          <a:p>
            <a:r>
              <a:rPr lang="fr-BE" b="1" dirty="0" smtClean="0"/>
              <a:t>Comment </a:t>
            </a:r>
            <a:r>
              <a:rPr lang="fr-BE" b="1" dirty="0"/>
              <a:t>différencier</a:t>
            </a:r>
            <a:r>
              <a:rPr lang="fr-BE" dirty="0"/>
              <a:t>   Psychose   et   Autisme-TED ? </a:t>
            </a:r>
          </a:p>
          <a:p>
            <a:r>
              <a:rPr lang="fr-BE" b="1" dirty="0"/>
              <a:t>Comment poser</a:t>
            </a:r>
            <a:r>
              <a:rPr lang="fr-BE" dirty="0"/>
              <a:t> précisément </a:t>
            </a:r>
            <a:r>
              <a:rPr lang="fr-BE" b="1" dirty="0"/>
              <a:t>un diagnostic de Psychose</a:t>
            </a:r>
            <a:r>
              <a:rPr lang="fr-BE" dirty="0"/>
              <a:t> ? </a:t>
            </a:r>
          </a:p>
          <a:p>
            <a:r>
              <a:rPr lang="fr-BE" dirty="0"/>
              <a:t>Quels sont les </a:t>
            </a:r>
            <a:r>
              <a:rPr lang="fr-BE" b="1" dirty="0"/>
              <a:t>différentes formes de Psychoses</a:t>
            </a:r>
            <a:r>
              <a:rPr lang="fr-BE" dirty="0"/>
              <a:t> dans l’enfance ?  </a:t>
            </a:r>
          </a:p>
          <a:p>
            <a:r>
              <a:rPr lang="fr-BE" dirty="0"/>
              <a:t>Quels sont </a:t>
            </a:r>
            <a:r>
              <a:rPr lang="fr-BE" b="1" dirty="0"/>
              <a:t>les champs sémiologiques</a:t>
            </a:r>
            <a:r>
              <a:rPr lang="fr-BE" dirty="0"/>
              <a:t> de la psychose et de l’autisme-TED </a:t>
            </a:r>
            <a:r>
              <a:rPr lang="fr-BE" b="1" dirty="0"/>
              <a:t>qui prêtent à confusion</a:t>
            </a:r>
            <a:r>
              <a:rPr lang="fr-BE" dirty="0"/>
              <a:t> ? </a:t>
            </a:r>
          </a:p>
          <a:p>
            <a:r>
              <a:rPr lang="fr-BE" dirty="0"/>
              <a:t>En quoi y a-t-il </a:t>
            </a:r>
            <a:r>
              <a:rPr lang="fr-BE" b="1" dirty="0"/>
              <a:t>continuum ?</a:t>
            </a:r>
            <a:endParaRPr lang="fr-BE" dirty="0"/>
          </a:p>
          <a:p>
            <a:r>
              <a:rPr lang="fr-BE" dirty="0"/>
              <a:t>En quoi y a-t-il </a:t>
            </a:r>
            <a:r>
              <a:rPr lang="fr-BE" b="1" dirty="0"/>
              <a:t>comorbidité ?</a:t>
            </a:r>
            <a:endParaRPr lang="fr-BE" dirty="0"/>
          </a:p>
          <a:p>
            <a:r>
              <a:rPr lang="fr-BE" dirty="0"/>
              <a:t>Quels sont </a:t>
            </a:r>
            <a:r>
              <a:rPr lang="fr-BE" b="1" dirty="0"/>
              <a:t>les signes cliniques discriminants</a:t>
            </a:r>
            <a:r>
              <a:rPr lang="fr-BE" dirty="0"/>
              <a:t> ? </a:t>
            </a:r>
          </a:p>
          <a:p>
            <a:r>
              <a:rPr lang="fr-BE" b="1" dirty="0"/>
              <a:t>D’où vient la confusion</a:t>
            </a:r>
            <a:r>
              <a:rPr lang="fr-BE" dirty="0"/>
              <a:t> entre les diagnostics ? 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50106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Évolution des  symptômes prodromiques de la Psychose précoce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7606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endParaRPr lang="fr-BE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dirty="0" smtClean="0">
                <a:ea typeface="Calibri"/>
                <a:cs typeface="Times New Roman"/>
              </a:rPr>
              <a:t>Déficit </a:t>
            </a:r>
            <a:r>
              <a:rPr lang="fr-BE" dirty="0">
                <a:ea typeface="Calibri"/>
                <a:cs typeface="Times New Roman"/>
              </a:rPr>
              <a:t>de</a:t>
            </a:r>
            <a:r>
              <a:rPr lang="fr-BE" b="1" dirty="0">
                <a:ea typeface="Calibri"/>
                <a:cs typeface="Times New Roman"/>
              </a:rPr>
              <a:t> Fonctions </a:t>
            </a:r>
            <a:r>
              <a:rPr lang="fr-BE" b="1" dirty="0" smtClean="0">
                <a:ea typeface="Calibri"/>
                <a:cs typeface="Times New Roman"/>
              </a:rPr>
              <a:t>cognitives</a:t>
            </a:r>
            <a:endParaRPr lang="fr-BE" dirty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dans </a:t>
            </a:r>
            <a:r>
              <a:rPr lang="fr-BE" dirty="0">
                <a:ea typeface="Calibri"/>
                <a:cs typeface="Times New Roman"/>
              </a:rPr>
              <a:t>la WISC : </a:t>
            </a:r>
            <a:endParaRPr lang="fr-BE" dirty="0" smtClean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– surtout les </a:t>
            </a:r>
            <a:r>
              <a:rPr lang="fr-BE" dirty="0">
                <a:ea typeface="Calibri"/>
                <a:cs typeface="Times New Roman"/>
              </a:rPr>
              <a:t>« </a:t>
            </a:r>
            <a:r>
              <a:rPr lang="fr-BE" b="1" dirty="0" smtClean="0">
                <a:ea typeface="Calibri"/>
                <a:cs typeface="Times New Roman"/>
              </a:rPr>
              <a:t>codes</a:t>
            </a:r>
            <a:r>
              <a:rPr lang="fr-BE" dirty="0" smtClean="0">
                <a:ea typeface="Calibri"/>
                <a:cs typeface="Times New Roman"/>
              </a:rPr>
              <a:t> </a:t>
            </a:r>
            <a:r>
              <a:rPr lang="fr-BE" dirty="0">
                <a:ea typeface="Calibri"/>
                <a:cs typeface="Times New Roman"/>
              </a:rPr>
              <a:t>»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– aussi </a:t>
            </a:r>
            <a:r>
              <a:rPr lang="fr-BE" dirty="0">
                <a:ea typeface="Calibri"/>
                <a:cs typeface="Times New Roman"/>
              </a:rPr>
              <a:t>« </a:t>
            </a:r>
            <a:r>
              <a:rPr lang="fr-BE" b="1" dirty="0">
                <a:ea typeface="Calibri"/>
                <a:cs typeface="Times New Roman"/>
              </a:rPr>
              <a:t>arrangement d’images </a:t>
            </a:r>
            <a:r>
              <a:rPr lang="fr-BE" dirty="0">
                <a:ea typeface="Calibri"/>
                <a:cs typeface="Times New Roman"/>
              </a:rPr>
              <a:t>» 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	   </a:t>
            </a:r>
            <a:r>
              <a:rPr lang="fr-BE" dirty="0">
                <a:ea typeface="Calibri"/>
                <a:cs typeface="Times New Roman"/>
              </a:rPr>
              <a:t>« </a:t>
            </a:r>
            <a:r>
              <a:rPr lang="fr-BE" b="1" dirty="0">
                <a:ea typeface="Calibri"/>
                <a:cs typeface="Times New Roman"/>
              </a:rPr>
              <a:t>vocabulaire</a:t>
            </a:r>
            <a:r>
              <a:rPr lang="fr-BE" dirty="0">
                <a:ea typeface="Calibri"/>
                <a:cs typeface="Times New Roman"/>
              </a:rPr>
              <a:t> </a:t>
            </a:r>
            <a:r>
              <a:rPr lang="fr-BE" dirty="0" smtClean="0">
                <a:ea typeface="Calibri"/>
                <a:cs typeface="Times New Roman"/>
              </a:rPr>
              <a:t>»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endParaRPr lang="fr-BE" sz="1100" dirty="0">
              <a:ea typeface="Calibri"/>
              <a:cs typeface="Times New Roman"/>
            </a:endParaRPr>
          </a:p>
          <a:p>
            <a:pPr>
              <a:buNone/>
            </a:pPr>
            <a:r>
              <a:rPr lang="fr-BE" dirty="0" smtClean="0"/>
              <a:t>	</a:t>
            </a:r>
            <a:r>
              <a:rPr lang="fr-BE" b="1" dirty="0" smtClean="0"/>
              <a:t>déclin</a:t>
            </a:r>
            <a:r>
              <a:rPr lang="fr-BE" dirty="0" smtClean="0"/>
              <a:t> : </a:t>
            </a:r>
            <a:r>
              <a:rPr lang="fr-BE" b="1" dirty="0" smtClean="0"/>
              <a:t>± 2,3 ans avant </a:t>
            </a:r>
            <a:r>
              <a:rPr lang="fr-BE" dirty="0" smtClean="0"/>
              <a:t>l’apparition des symptômes psychotiques,    et se prolongeant durant ± 1,7 ans après le diagnostic</a:t>
            </a:r>
          </a:p>
          <a:p>
            <a:pPr>
              <a:buNone/>
            </a:pPr>
            <a:endParaRPr lang="fr-BE" sz="1200" dirty="0" smtClean="0"/>
          </a:p>
          <a:p>
            <a:pPr>
              <a:buNone/>
            </a:pPr>
            <a:r>
              <a:rPr lang="fr-BE" sz="2000" dirty="0" smtClean="0"/>
              <a:t>(Bedwell J.S. et al., 1999 : étude rétrospective sur 31 patients de 6 à 18 ans ;</a:t>
            </a:r>
          </a:p>
          <a:p>
            <a:pPr>
              <a:buNone/>
            </a:pPr>
            <a:r>
              <a:rPr lang="fr-BE" sz="2000" dirty="0" smtClean="0"/>
              <a:t>  </a:t>
            </a:r>
            <a:r>
              <a:rPr lang="fr-BE" sz="2000" dirty="0" err="1" smtClean="0"/>
              <a:t>Gochman</a:t>
            </a:r>
            <a:r>
              <a:rPr lang="fr-BE" sz="2000" dirty="0" smtClean="0"/>
              <a:t> P.A. et al., 2005 : suivi de cohorte cos)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Évolution des  symptômes prodromiques de la Psychose précoce</a:t>
            </a:r>
            <a:r>
              <a:rPr lang="fr-BE" sz="2400" b="1" dirty="0" smtClean="0"/>
              <a:t/>
            </a:r>
            <a:br>
              <a:rPr lang="fr-BE" sz="2400" b="1" dirty="0" smtClean="0"/>
            </a:b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836712"/>
            <a:ext cx="8858280" cy="580699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endParaRPr lang="fr-BE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100" dirty="0" smtClean="0">
                <a:ea typeface="Calibri"/>
                <a:cs typeface="Times New Roman"/>
              </a:rPr>
              <a:t>Déficit </a:t>
            </a:r>
            <a:r>
              <a:rPr lang="fr-BE" sz="4100" dirty="0">
                <a:ea typeface="Calibri"/>
                <a:cs typeface="Times New Roman"/>
              </a:rPr>
              <a:t>de</a:t>
            </a:r>
            <a:r>
              <a:rPr lang="fr-BE" sz="4100" b="1" dirty="0">
                <a:ea typeface="Calibri"/>
                <a:cs typeface="Times New Roman"/>
              </a:rPr>
              <a:t> Fonctions </a:t>
            </a:r>
            <a:r>
              <a:rPr lang="fr-BE" sz="4100" b="1" dirty="0" smtClean="0">
                <a:ea typeface="Calibri"/>
                <a:cs typeface="Times New Roman"/>
              </a:rPr>
              <a:t>cognitives </a:t>
            </a:r>
          </a:p>
          <a:p>
            <a:pPr lvl="0">
              <a:lnSpc>
                <a:spcPct val="115000"/>
              </a:lnSpc>
              <a:buNone/>
            </a:pPr>
            <a:endParaRPr lang="fr-BE" sz="1300" dirty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sz="3400" dirty="0" smtClean="0">
                <a:ea typeface="Calibri"/>
                <a:cs typeface="Times New Roman"/>
              </a:rPr>
              <a:t>  </a:t>
            </a:r>
            <a:r>
              <a:rPr lang="fr-BE" sz="3400" b="1" dirty="0" smtClean="0">
                <a:ea typeface="Calibri"/>
                <a:cs typeface="Times New Roman"/>
              </a:rPr>
              <a:t>Déclin du QI</a:t>
            </a:r>
            <a:r>
              <a:rPr lang="fr-BE" sz="3400" b="1" dirty="0">
                <a:ea typeface="Calibri"/>
                <a:cs typeface="Times New Roman"/>
              </a:rPr>
              <a:t> </a:t>
            </a:r>
            <a:r>
              <a:rPr lang="fr-BE" sz="3400" dirty="0">
                <a:ea typeface="Calibri"/>
                <a:cs typeface="Times New Roman"/>
              </a:rPr>
              <a:t>: </a:t>
            </a:r>
            <a:r>
              <a:rPr lang="fr-BE" sz="3400" b="1" dirty="0" smtClean="0">
                <a:ea typeface="Calibri"/>
                <a:cs typeface="Times New Roman"/>
              </a:rPr>
              <a:t>± 2 ans avant le diagnostic </a:t>
            </a:r>
            <a:r>
              <a:rPr lang="fr-BE" sz="3400" dirty="0" smtClean="0">
                <a:ea typeface="Calibri"/>
                <a:cs typeface="Times New Roman"/>
              </a:rPr>
              <a:t>de Psychose précoce,  et se prolongeant durant ± 1,7 ans après le diagnostic </a:t>
            </a:r>
          </a:p>
          <a:p>
            <a:pPr lvl="0">
              <a:buNone/>
            </a:pPr>
            <a:r>
              <a:rPr lang="fr-BE" dirty="0" smtClean="0">
                <a:ea typeface="Calibri"/>
                <a:cs typeface="Times New Roman"/>
              </a:rPr>
              <a:t>      </a:t>
            </a:r>
            <a:r>
              <a:rPr lang="fr-BE" sz="2900" dirty="0" smtClean="0">
                <a:solidFill>
                  <a:prstClr val="black"/>
                </a:solidFill>
              </a:rPr>
              <a:t>(</a:t>
            </a:r>
            <a:r>
              <a:rPr lang="fr-BE" sz="2900" dirty="0" err="1" smtClean="0">
                <a:solidFill>
                  <a:prstClr val="black"/>
                </a:solidFill>
              </a:rPr>
              <a:t>Gochman</a:t>
            </a:r>
            <a:r>
              <a:rPr lang="fr-BE" sz="2900" dirty="0" smtClean="0">
                <a:solidFill>
                  <a:prstClr val="black"/>
                </a:solidFill>
              </a:rPr>
              <a:t> P.A. et al., 2005 : suivi de cohorte de sujets cos)</a:t>
            </a:r>
          </a:p>
          <a:p>
            <a:pPr marL="228600">
              <a:lnSpc>
                <a:spcPct val="115000"/>
              </a:lnSpc>
              <a:buNone/>
            </a:pPr>
            <a:endParaRPr lang="fr-BE" dirty="0" smtClean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sz="3400" dirty="0" smtClean="0">
                <a:ea typeface="Calibri"/>
                <a:cs typeface="Times New Roman"/>
              </a:rPr>
              <a:t>  Déclin : </a:t>
            </a:r>
            <a:r>
              <a:rPr lang="fr-BE" sz="3400" b="1" dirty="0" smtClean="0">
                <a:ea typeface="Calibri"/>
                <a:cs typeface="Times New Roman"/>
              </a:rPr>
              <a:t>plus important dans l’enfance</a:t>
            </a:r>
            <a:r>
              <a:rPr lang="fr-BE" sz="3400" dirty="0" smtClean="0">
                <a:ea typeface="Calibri"/>
                <a:cs typeface="Times New Roman"/>
              </a:rPr>
              <a:t> que dans l’adolescence</a:t>
            </a:r>
          </a:p>
          <a:p>
            <a:pPr marL="228600">
              <a:lnSpc>
                <a:spcPct val="115000"/>
              </a:lnSpc>
              <a:buNone/>
            </a:pPr>
            <a:r>
              <a:rPr lang="fr-BE" sz="2900" dirty="0" smtClean="0">
                <a:ea typeface="Calibri"/>
                <a:cs typeface="Times New Roman"/>
              </a:rPr>
              <a:t>    </a:t>
            </a:r>
            <a:r>
              <a:rPr lang="fr-BE" sz="2900" dirty="0" smtClean="0">
                <a:solidFill>
                  <a:prstClr val="black"/>
                </a:solidFill>
              </a:rPr>
              <a:t>   (</a:t>
            </a:r>
            <a:r>
              <a:rPr lang="fr-BE" sz="2900" dirty="0" err="1" smtClean="0">
                <a:solidFill>
                  <a:prstClr val="black"/>
                </a:solidFill>
              </a:rPr>
              <a:t>Biswas</a:t>
            </a:r>
            <a:r>
              <a:rPr lang="fr-BE" sz="2900" dirty="0" smtClean="0">
                <a:solidFill>
                  <a:prstClr val="black"/>
                </a:solidFill>
              </a:rPr>
              <a:t> P. et al., 2006)</a:t>
            </a:r>
            <a:endParaRPr lang="fr-BE" sz="2900" dirty="0" smtClean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endParaRPr lang="fr-BE" dirty="0" smtClean="0">
              <a:ea typeface="Calibri"/>
              <a:cs typeface="Times New Roman"/>
            </a:endParaRPr>
          </a:p>
          <a:p>
            <a:pPr marL="400050" indent="-51435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sz="3400" b="1" dirty="0" smtClean="0">
                <a:ea typeface="Calibri"/>
                <a:cs typeface="Times New Roman"/>
              </a:rPr>
              <a:t>  Stabilisation du QI :  13 ans après le début </a:t>
            </a:r>
            <a:r>
              <a:rPr lang="fr-BE" sz="3400" dirty="0" smtClean="0">
                <a:ea typeface="Calibri"/>
                <a:cs typeface="Times New Roman"/>
              </a:rPr>
              <a:t>de la maladie psychotique</a:t>
            </a:r>
          </a:p>
          <a:p>
            <a:pPr>
              <a:buNone/>
            </a:pPr>
            <a:r>
              <a:rPr lang="fr-BE" sz="2900" dirty="0" smtClean="0"/>
              <a:t>  	(</a:t>
            </a:r>
            <a:r>
              <a:rPr lang="fr-BE" sz="2900" dirty="0" err="1" smtClean="0"/>
              <a:t>Gochman</a:t>
            </a:r>
            <a:r>
              <a:rPr lang="fr-BE" sz="2900" dirty="0" smtClean="0"/>
              <a:t> P.A. et al., 2005 : suivi de cohorte de sujets cos)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Évolution des  symptômes prodromiques de la Psychose précoce</a:t>
            </a:r>
            <a:r>
              <a:rPr lang="fr-BE" sz="2400" b="1" u="sng" dirty="0" smtClean="0"/>
              <a:t/>
            </a:r>
            <a:br>
              <a:rPr lang="fr-BE" sz="2400" b="1" u="sng" dirty="0" smtClean="0"/>
            </a:br>
            <a:r>
              <a:rPr lang="fr-BE" sz="2000" dirty="0" smtClean="0"/>
              <a:t>Importance majeure des symptômes négatifs ! </a:t>
            </a: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472518" cy="5286412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endParaRPr lang="fr-BE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endParaRPr lang="fr-BE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dirty="0" smtClean="0">
                <a:ea typeface="Calibri"/>
                <a:cs typeface="Times New Roman"/>
              </a:rPr>
              <a:t> Déficit </a:t>
            </a:r>
            <a:r>
              <a:rPr lang="fr-BE" dirty="0">
                <a:ea typeface="Calibri"/>
                <a:cs typeface="Times New Roman"/>
              </a:rPr>
              <a:t>des fonctions </a:t>
            </a:r>
            <a:r>
              <a:rPr lang="fr-BE" dirty="0" smtClean="0">
                <a:ea typeface="Calibri"/>
                <a:cs typeface="Times New Roman"/>
              </a:rPr>
              <a:t>neuro-motrices</a:t>
            </a:r>
            <a:endParaRPr lang="fr-BE" dirty="0">
              <a:ea typeface="Calibri"/>
              <a:cs typeface="Times New Roman"/>
            </a:endParaRP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25536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Évolution des  symptômes prodromiques de la Psychose précoce</a:t>
            </a:r>
            <a:r>
              <a:rPr lang="fr-BE" sz="2400" b="1" u="sng" dirty="0" smtClean="0"/>
              <a:t/>
            </a:r>
            <a:br>
              <a:rPr lang="fr-BE" sz="2400" b="1" u="sng" dirty="0" smtClean="0"/>
            </a:br>
            <a:r>
              <a:rPr lang="fr-BE" sz="2000" dirty="0" smtClean="0"/>
              <a:t>Importance </a:t>
            </a:r>
            <a:r>
              <a:rPr lang="fr-BE" sz="2000" dirty="0"/>
              <a:t>majeure des symptômes négatifs !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BE" sz="3400" b="1" dirty="0">
                <a:solidFill>
                  <a:srgbClr val="FF0000"/>
                </a:solidFill>
              </a:rPr>
              <a:t>Symptômes négatifs</a:t>
            </a:r>
            <a:endParaRPr lang="fr-BE" sz="3400" dirty="0">
              <a:solidFill>
                <a:srgbClr val="FF0000"/>
              </a:solidFill>
            </a:endParaRPr>
          </a:p>
          <a:p>
            <a:pPr>
              <a:buNone/>
            </a:pPr>
            <a:endParaRPr lang="fr-BE" dirty="0"/>
          </a:p>
          <a:p>
            <a:pPr lvl="0">
              <a:buFont typeface="Wingdings" pitchFamily="2" charset="2"/>
              <a:buChar char="Ø"/>
            </a:pPr>
            <a:r>
              <a:rPr lang="fr-BE" dirty="0"/>
              <a:t>Altération des </a:t>
            </a:r>
            <a:r>
              <a:rPr lang="fr-BE" b="1" dirty="0"/>
              <a:t>relations sociales		</a:t>
            </a:r>
            <a:r>
              <a:rPr lang="fr-BE" dirty="0"/>
              <a:t>(≈ schizoïde)</a:t>
            </a:r>
          </a:p>
          <a:p>
            <a:pPr lvl="1">
              <a:buNone/>
            </a:pPr>
            <a:r>
              <a:rPr lang="fr-BE" dirty="0"/>
              <a:t>– jeux solitaires </a:t>
            </a:r>
          </a:p>
          <a:p>
            <a:pPr lvl="1">
              <a:buNone/>
            </a:pPr>
            <a:r>
              <a:rPr lang="fr-BE" dirty="0"/>
              <a:t>– pauvreté des compétences sociales</a:t>
            </a:r>
          </a:p>
          <a:p>
            <a:pPr lvl="1">
              <a:buNone/>
            </a:pPr>
            <a:r>
              <a:rPr lang="fr-BE" dirty="0"/>
              <a:t>– détérioration des relations sociales</a:t>
            </a:r>
          </a:p>
          <a:p>
            <a:pPr lvl="1">
              <a:buNone/>
            </a:pPr>
            <a:r>
              <a:rPr lang="fr-BE" dirty="0"/>
              <a:t>	– </a:t>
            </a:r>
            <a:r>
              <a:rPr lang="fr-BE" dirty="0" smtClean="0"/>
              <a:t>a </a:t>
            </a:r>
            <a:r>
              <a:rPr lang="fr-BE" dirty="0"/>
              <a:t>moins de 2 amis	</a:t>
            </a:r>
          </a:p>
          <a:p>
            <a:pPr lvl="1">
              <a:buNone/>
            </a:pPr>
            <a:r>
              <a:rPr lang="fr-BE" dirty="0"/>
              <a:t>	– préfère éviter les groupes sociaux</a:t>
            </a:r>
          </a:p>
          <a:p>
            <a:pPr lvl="1">
              <a:buNone/>
            </a:pPr>
            <a:r>
              <a:rPr lang="fr-BE" dirty="0"/>
              <a:t>	– n’interagit qu’avec de petits groupes sociaux</a:t>
            </a:r>
          </a:p>
          <a:p>
            <a:pPr lvl="1">
              <a:buNone/>
            </a:pPr>
            <a:r>
              <a:rPr lang="fr-BE" dirty="0"/>
              <a:t>	– plus </a:t>
            </a:r>
            <a:r>
              <a:rPr lang="fr-BE" dirty="0" smtClean="0"/>
              <a:t>susceptible/sensible que ses </a:t>
            </a:r>
            <a:r>
              <a:rPr lang="fr-BE" dirty="0"/>
              <a:t>pairs</a:t>
            </a:r>
          </a:p>
          <a:p>
            <a:pPr lvl="1">
              <a:buNone/>
            </a:pPr>
            <a:r>
              <a:rPr lang="fr-BE" dirty="0"/>
              <a:t>– retrait social</a:t>
            </a:r>
          </a:p>
          <a:p>
            <a:pPr lvl="1">
              <a:buNone/>
            </a:pPr>
            <a:r>
              <a:rPr lang="fr-BE" dirty="0"/>
              <a:t>– isolement social</a:t>
            </a:r>
          </a:p>
          <a:p>
            <a:pPr lvl="1">
              <a:buNone/>
            </a:pPr>
            <a:r>
              <a:rPr lang="fr-BE" dirty="0"/>
              <a:t> </a:t>
            </a:r>
          </a:p>
          <a:p>
            <a:pPr lvl="1">
              <a:buNone/>
            </a:pPr>
            <a:r>
              <a:rPr lang="fr-BE" sz="3400" dirty="0">
                <a:sym typeface="Wingdings"/>
              </a:rPr>
              <a:t></a:t>
            </a:r>
            <a:r>
              <a:rPr lang="fr-BE" sz="3400" dirty="0"/>
              <a:t> </a:t>
            </a:r>
            <a:r>
              <a:rPr lang="fr-BE" sz="3400" b="1" dirty="0"/>
              <a:t>précède de ± 2 à 4 ans la psychose </a:t>
            </a:r>
            <a:r>
              <a:rPr lang="fr-BE" sz="3400" b="1" dirty="0" smtClean="0"/>
              <a:t>précoce </a:t>
            </a:r>
            <a:r>
              <a:rPr lang="fr-BE" sz="3400" dirty="0" smtClean="0"/>
              <a:t>(Hafner et al., 1999)</a:t>
            </a:r>
            <a:endParaRPr lang="fr-BE" sz="3400" b="1" dirty="0"/>
          </a:p>
          <a:p>
            <a:pPr lvl="1">
              <a:buFont typeface="Wingdings"/>
              <a:buChar char="à"/>
            </a:pPr>
            <a:r>
              <a:rPr lang="fr-BE" sz="3400" b="1" dirty="0" smtClean="0"/>
              <a:t>dans </a:t>
            </a:r>
            <a:r>
              <a:rPr lang="fr-BE" sz="3400" b="1" dirty="0"/>
              <a:t>la 1</a:t>
            </a:r>
            <a:r>
              <a:rPr lang="fr-BE" sz="3400" b="1" baseline="30000" dirty="0"/>
              <a:t>re</a:t>
            </a:r>
            <a:r>
              <a:rPr lang="fr-BE" sz="3400" b="1" dirty="0"/>
              <a:t> enfance, interfère avec le développement </a:t>
            </a:r>
            <a:r>
              <a:rPr lang="fr-BE" sz="3400" b="1" dirty="0" smtClean="0"/>
              <a:t>social</a:t>
            </a:r>
          </a:p>
          <a:p>
            <a:pPr lvl="1">
              <a:buFont typeface="Wingdings"/>
              <a:buChar char="à"/>
            </a:pPr>
            <a:r>
              <a:rPr lang="fr-BE" sz="3400" b="1" dirty="0" smtClean="0"/>
              <a:t>un déficit de fonctionnement social dans l’enfance = haut risque de développement ultérieur d’un syndrome psychotique</a:t>
            </a:r>
          </a:p>
          <a:p>
            <a:pPr lvl="1">
              <a:buNone/>
            </a:pPr>
            <a:r>
              <a:rPr lang="fr-BE" sz="3400" b="1" dirty="0" smtClean="0"/>
              <a:t>		</a:t>
            </a:r>
            <a:r>
              <a:rPr lang="fr-BE" sz="3600" dirty="0" smtClean="0">
                <a:cs typeface="Times New Roman"/>
              </a:rPr>
              <a:t>	</a:t>
            </a:r>
            <a:r>
              <a:rPr lang="fr-BE" dirty="0" smtClean="0">
                <a:ea typeface="Calibri"/>
                <a:cs typeface="Times New Roman"/>
              </a:rPr>
              <a:t> (Jones et al., 1994 : suivi d’une cohorte anglaise depuis 1946 ; </a:t>
            </a:r>
          </a:p>
          <a:p>
            <a:pPr lvl="1">
              <a:buNone/>
            </a:pPr>
            <a:r>
              <a:rPr lang="fr-BE" dirty="0" smtClean="0">
                <a:ea typeface="Calibri"/>
                <a:cs typeface="Times New Roman"/>
              </a:rPr>
              <a:t>			   Jones &amp; </a:t>
            </a:r>
            <a:r>
              <a:rPr lang="fr-BE" dirty="0" err="1" smtClean="0">
                <a:ea typeface="Calibri"/>
                <a:cs typeface="Times New Roman"/>
              </a:rPr>
              <a:t>Tarrant</a:t>
            </a:r>
            <a:r>
              <a:rPr lang="fr-BE" dirty="0" smtClean="0">
                <a:ea typeface="Calibri"/>
                <a:cs typeface="Times New Roman"/>
              </a:rPr>
              <a:t>, 1999 : suivi d’une cohorte anglaise depuis 1958)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5536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Évolution des  symptômes prodromiques de la Psychose précoce</a:t>
            </a:r>
            <a:r>
              <a:rPr lang="fr-BE" sz="2000" b="1" u="sng" dirty="0" smtClean="0"/>
              <a:t/>
            </a:r>
            <a:br>
              <a:rPr lang="fr-BE" sz="2000" b="1" u="sng" dirty="0" smtClean="0"/>
            </a:br>
            <a:r>
              <a:rPr lang="fr-BE" sz="2000" dirty="0" smtClean="0"/>
              <a:t>Importance </a:t>
            </a:r>
            <a:r>
              <a:rPr lang="fr-BE" sz="2000" dirty="0"/>
              <a:t>majeure des symptômes négatifs !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571612"/>
            <a:ext cx="8472518" cy="507209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endParaRPr lang="fr-BE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fr-BE" b="1" dirty="0">
                <a:ea typeface="Calibri"/>
                <a:cs typeface="Times New Roman"/>
              </a:rPr>
              <a:t>Troubles du langage</a:t>
            </a:r>
            <a:endParaRPr lang="fr-BE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>
                <a:ea typeface="Calibri"/>
                <a:cs typeface="Times New Roman"/>
                <a:sym typeface="Wingdings"/>
              </a:rPr>
              <a:t></a:t>
            </a:r>
            <a:r>
              <a:rPr lang="fr-BE" dirty="0">
                <a:ea typeface="Calibri"/>
                <a:cs typeface="Times New Roman"/>
              </a:rPr>
              <a:t> </a:t>
            </a:r>
            <a:r>
              <a:rPr lang="fr-BE" dirty="0" smtClean="0">
                <a:ea typeface="Calibri"/>
                <a:cs typeface="Times New Roman"/>
              </a:rPr>
              <a:t>lexical, </a:t>
            </a:r>
            <a:r>
              <a:rPr lang="fr-BE" dirty="0">
                <a:ea typeface="Calibri"/>
                <a:cs typeface="Times New Roman"/>
              </a:rPr>
              <a:t>syntaxique, sémantique et pragmatique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>
                <a:ea typeface="Calibri"/>
                <a:cs typeface="Times New Roman"/>
                <a:sym typeface="Wingdings"/>
              </a:rPr>
              <a:t></a:t>
            </a:r>
            <a:r>
              <a:rPr lang="fr-BE" dirty="0">
                <a:ea typeface="Calibri"/>
                <a:cs typeface="Times New Roman"/>
              </a:rPr>
              <a:t> très variable : </a:t>
            </a:r>
          </a:p>
          <a:p>
            <a:pPr lvl="1">
              <a:lnSpc>
                <a:spcPct val="115000"/>
              </a:lnSpc>
              <a:buNone/>
            </a:pPr>
            <a:r>
              <a:rPr lang="fr-BE" dirty="0">
                <a:ea typeface="Calibri"/>
                <a:cs typeface="Times New Roman"/>
              </a:rPr>
              <a:t>– retard de langage</a:t>
            </a:r>
          </a:p>
          <a:p>
            <a:pPr lvl="1">
              <a:lnSpc>
                <a:spcPct val="115000"/>
              </a:lnSpc>
              <a:buNone/>
            </a:pPr>
            <a:r>
              <a:rPr lang="fr-BE" dirty="0">
                <a:ea typeface="Calibri"/>
                <a:cs typeface="Times New Roman"/>
              </a:rPr>
              <a:t>– </a:t>
            </a:r>
            <a:r>
              <a:rPr lang="fr-BE" dirty="0" smtClean="0">
                <a:ea typeface="Calibri"/>
                <a:cs typeface="Times New Roman"/>
              </a:rPr>
              <a:t>premiers </a:t>
            </a:r>
            <a:r>
              <a:rPr lang="fr-BE" dirty="0">
                <a:ea typeface="Calibri"/>
                <a:cs typeface="Times New Roman"/>
              </a:rPr>
              <a:t>mots, </a:t>
            </a:r>
            <a:r>
              <a:rPr lang="fr-BE" dirty="0" smtClean="0">
                <a:ea typeface="Calibri"/>
                <a:cs typeface="Times New Roman"/>
              </a:rPr>
              <a:t>prosodie</a:t>
            </a:r>
            <a:r>
              <a:rPr lang="fr-BE" dirty="0">
                <a:ea typeface="Calibri"/>
                <a:cs typeface="Times New Roman"/>
              </a:rPr>
              <a:t>, </a:t>
            </a:r>
            <a:r>
              <a:rPr lang="fr-BE" dirty="0" smtClean="0">
                <a:ea typeface="Calibri"/>
                <a:cs typeface="Times New Roman"/>
              </a:rPr>
              <a:t>articulation</a:t>
            </a:r>
            <a:endParaRPr lang="fr-BE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buNone/>
            </a:pPr>
            <a:r>
              <a:rPr lang="fr-BE" dirty="0">
                <a:ea typeface="Calibri"/>
                <a:cs typeface="Times New Roman"/>
              </a:rPr>
              <a:t>– difficultés à poursuivre une conversation normale</a:t>
            </a:r>
          </a:p>
          <a:p>
            <a:pPr lvl="1">
              <a:lnSpc>
                <a:spcPct val="115000"/>
              </a:lnSpc>
              <a:buNone/>
            </a:pPr>
            <a:r>
              <a:rPr lang="fr-BE" dirty="0">
                <a:ea typeface="Calibri"/>
                <a:cs typeface="Times New Roman"/>
              </a:rPr>
              <a:t>– vocabulaire réduit </a:t>
            </a:r>
          </a:p>
          <a:p>
            <a:pPr lvl="1">
              <a:lnSpc>
                <a:spcPct val="115000"/>
              </a:lnSpc>
              <a:buNone/>
            </a:pPr>
            <a:r>
              <a:rPr lang="fr-BE" dirty="0">
                <a:ea typeface="Calibri"/>
                <a:cs typeface="Times New Roman"/>
              </a:rPr>
              <a:t>– </a:t>
            </a:r>
            <a:r>
              <a:rPr lang="fr-BE" dirty="0" smtClean="0">
                <a:ea typeface="Calibri"/>
                <a:cs typeface="Times New Roman"/>
              </a:rPr>
              <a:t>compréhension </a:t>
            </a:r>
            <a:r>
              <a:rPr lang="fr-BE" dirty="0">
                <a:ea typeface="Calibri"/>
                <a:cs typeface="Times New Roman"/>
              </a:rPr>
              <a:t>verbale </a:t>
            </a:r>
          </a:p>
          <a:p>
            <a:pPr lvl="1">
              <a:lnSpc>
                <a:spcPct val="115000"/>
              </a:lnSpc>
              <a:buNone/>
            </a:pPr>
            <a:r>
              <a:rPr lang="fr-BE" dirty="0">
                <a:ea typeface="Calibri"/>
                <a:cs typeface="Times New Roman"/>
              </a:rPr>
              <a:t>– </a:t>
            </a:r>
            <a:r>
              <a:rPr lang="fr-BE" dirty="0" smtClean="0">
                <a:ea typeface="Calibri"/>
                <a:cs typeface="Times New Roman"/>
              </a:rPr>
              <a:t>utilisation </a:t>
            </a:r>
            <a:r>
              <a:rPr lang="fr-BE" dirty="0">
                <a:ea typeface="Calibri"/>
                <a:cs typeface="Times New Roman"/>
              </a:rPr>
              <a:t>sociale du langage  </a:t>
            </a:r>
          </a:p>
          <a:p>
            <a:pPr lvl="1">
              <a:lnSpc>
                <a:spcPct val="115000"/>
              </a:lnSpc>
              <a:buNone/>
            </a:pPr>
            <a:r>
              <a:rPr lang="fr-BE" dirty="0">
                <a:ea typeface="Calibri"/>
                <a:cs typeface="Times New Roman"/>
              </a:rPr>
              <a:t>– apragmatisme ! 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5536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Évolution des  symptômes prodromiques de la Psychose précoce</a:t>
            </a:r>
            <a:r>
              <a:rPr lang="fr-BE" sz="2000" b="1" dirty="0" smtClean="0"/>
              <a:t/>
            </a:r>
            <a:br>
              <a:rPr lang="fr-BE" sz="2000" b="1" dirty="0" smtClean="0"/>
            </a:br>
            <a:r>
              <a:rPr lang="fr-BE" sz="2000" dirty="0" smtClean="0"/>
              <a:t>Importance </a:t>
            </a:r>
            <a:r>
              <a:rPr lang="fr-BE" sz="2000" dirty="0"/>
              <a:t>majeure des symptômes négatifs !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858280" cy="507209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endParaRPr lang="fr-BE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fr-BE" b="1" dirty="0" smtClean="0">
                <a:ea typeface="Calibri"/>
                <a:cs typeface="Times New Roman"/>
              </a:rPr>
              <a:t>Performances </a:t>
            </a:r>
            <a:r>
              <a:rPr lang="fr-BE" b="1" dirty="0">
                <a:ea typeface="Calibri"/>
                <a:cs typeface="Times New Roman"/>
              </a:rPr>
              <a:t>scolaires</a:t>
            </a:r>
            <a:endParaRPr lang="fr-BE" dirty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  <a:sym typeface="Wingdings"/>
              </a:rPr>
              <a:t>	</a:t>
            </a:r>
            <a:r>
              <a:rPr lang="fr-BE" sz="3000" dirty="0" smtClean="0">
                <a:ea typeface="Calibri"/>
                <a:cs typeface="Times New Roman"/>
                <a:sym typeface="Wingdings"/>
              </a:rPr>
              <a:t></a:t>
            </a:r>
            <a:r>
              <a:rPr lang="fr-BE" sz="3000" dirty="0" smtClean="0">
                <a:ea typeface="Calibri"/>
                <a:cs typeface="Times New Roman"/>
              </a:rPr>
              <a:t> détérioration progressive en phase prodromique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</a:t>
            </a:r>
            <a:r>
              <a:rPr lang="fr-BE" sz="2400" dirty="0" smtClean="0">
                <a:ea typeface="Calibri"/>
                <a:cs typeface="Times New Roman"/>
              </a:rPr>
              <a:t>(Jones et al., 1994 : suivi d’une cohorte anglaise depuis 1946 ; 	(</a:t>
            </a:r>
            <a:r>
              <a:rPr lang="fr-BE" sz="2400" dirty="0" err="1" smtClean="0">
                <a:ea typeface="Calibri"/>
                <a:cs typeface="Times New Roman"/>
              </a:rPr>
              <a:t>Cannon</a:t>
            </a:r>
            <a:r>
              <a:rPr lang="fr-BE" sz="2400" dirty="0" smtClean="0">
                <a:ea typeface="Calibri"/>
                <a:cs typeface="Times New Roman"/>
              </a:rPr>
              <a:t> et al., 1999 : suivi de cohorte à Helsinki depuis 1951; 	</a:t>
            </a:r>
            <a:r>
              <a:rPr lang="fr-BE" sz="2400" dirty="0" err="1" smtClean="0">
                <a:ea typeface="Calibri"/>
                <a:cs typeface="Times New Roman"/>
              </a:rPr>
              <a:t>Moller</a:t>
            </a:r>
            <a:r>
              <a:rPr lang="fr-BE" sz="2400" dirty="0" smtClean="0">
                <a:ea typeface="Calibri"/>
                <a:cs typeface="Times New Roman"/>
              </a:rPr>
              <a:t> &amp; </a:t>
            </a:r>
            <a:r>
              <a:rPr lang="fr-BE" sz="2400" dirty="0" err="1" smtClean="0">
                <a:ea typeface="Calibri"/>
                <a:cs typeface="Times New Roman"/>
              </a:rPr>
              <a:t>Husby</a:t>
            </a:r>
            <a:r>
              <a:rPr lang="fr-BE" sz="2400" dirty="0" smtClean="0">
                <a:ea typeface="Calibri"/>
                <a:cs typeface="Times New Roman"/>
              </a:rPr>
              <a:t>, 2000)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	</a:t>
            </a:r>
            <a:endParaRPr lang="fr-BE" dirty="0">
              <a:ea typeface="Calibri"/>
              <a:cs typeface="Times New Roman"/>
            </a:endParaRP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5536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Évolution des  symptômes prodromiques de la Psychose précoce</a:t>
            </a:r>
            <a:r>
              <a:rPr lang="fr-BE" sz="2000" b="1" dirty="0" smtClean="0"/>
              <a:t/>
            </a:r>
            <a:br>
              <a:rPr lang="fr-BE" sz="2000" b="1" dirty="0" smtClean="0"/>
            </a:br>
            <a:r>
              <a:rPr lang="fr-BE" sz="2000" dirty="0" smtClean="0"/>
              <a:t>Importance </a:t>
            </a:r>
            <a:r>
              <a:rPr lang="fr-BE" sz="2000" dirty="0"/>
              <a:t>majeure des symptômes négatifs !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858280" cy="507209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endParaRPr lang="fr-BE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fr-BE" b="1" dirty="0">
                <a:ea typeface="Calibri"/>
                <a:cs typeface="Times New Roman"/>
              </a:rPr>
              <a:t>Difficultés scolaires</a:t>
            </a:r>
            <a:endParaRPr lang="fr-BE" dirty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  <a:sym typeface="Wingdings"/>
              </a:rPr>
              <a:t>	</a:t>
            </a:r>
            <a:r>
              <a:rPr lang="fr-BE" dirty="0" smtClean="0">
                <a:ea typeface="Calibri"/>
                <a:cs typeface="Times New Roman"/>
              </a:rPr>
              <a:t> </a:t>
            </a:r>
            <a:r>
              <a:rPr lang="fr-BE" dirty="0">
                <a:ea typeface="Calibri"/>
                <a:cs typeface="Times New Roman"/>
              </a:rPr>
              <a:t>reliées davantage à </a:t>
            </a:r>
            <a:r>
              <a:rPr lang="fr-BE" dirty="0" smtClean="0">
                <a:ea typeface="Calibri"/>
                <a:cs typeface="Times New Roman"/>
              </a:rPr>
              <a:t>l’</a:t>
            </a:r>
            <a:r>
              <a:rPr lang="fr-BE" b="1" dirty="0" err="1" smtClean="0">
                <a:ea typeface="Calibri"/>
                <a:cs typeface="Times New Roman"/>
              </a:rPr>
              <a:t>avolition</a:t>
            </a:r>
            <a:r>
              <a:rPr lang="fr-BE" dirty="0" smtClean="0">
                <a:ea typeface="Calibri"/>
                <a:cs typeface="Times New Roman"/>
              </a:rPr>
              <a:t> </a:t>
            </a:r>
            <a:r>
              <a:rPr lang="fr-BE" dirty="0">
                <a:ea typeface="Calibri"/>
                <a:cs typeface="Times New Roman"/>
              </a:rPr>
              <a:t>=  </a:t>
            </a:r>
            <a:r>
              <a:rPr lang="fr-BE" dirty="0" err="1">
                <a:ea typeface="Calibri"/>
                <a:cs typeface="Times New Roman"/>
              </a:rPr>
              <a:t>anhédonie</a:t>
            </a:r>
            <a:endParaRPr lang="fr-BE" dirty="0" smtClean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     (</a:t>
            </a:r>
            <a:r>
              <a:rPr lang="fr-BE" dirty="0">
                <a:ea typeface="Calibri"/>
                <a:cs typeface="Times New Roman"/>
              </a:rPr>
              <a:t>qu’au déficit des fonctions exécutives/cognitives)</a:t>
            </a:r>
          </a:p>
          <a:p>
            <a:pPr marL="22860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	</a:t>
            </a:r>
            <a:endParaRPr lang="fr-BE" dirty="0">
              <a:ea typeface="Calibri"/>
              <a:cs typeface="Times New Roman"/>
            </a:endParaRPr>
          </a:p>
          <a:p>
            <a:pPr>
              <a:buNone/>
            </a:pPr>
            <a:r>
              <a:rPr lang="fr-BE" dirty="0" smtClean="0"/>
              <a:t>		</a:t>
            </a:r>
            <a:r>
              <a:rPr lang="fr-BE" sz="2000" dirty="0" smtClean="0"/>
              <a:t>(</a:t>
            </a:r>
            <a:r>
              <a:rPr lang="fr-BE" sz="2000" dirty="0" err="1" smtClean="0"/>
              <a:t>Cornblatt</a:t>
            </a:r>
            <a:r>
              <a:rPr lang="fr-BE" sz="2000" dirty="0" smtClean="0"/>
              <a:t> et al., 2003 ; van </a:t>
            </a:r>
            <a:r>
              <a:rPr lang="fr-BE" sz="2000" dirty="0" err="1" smtClean="0"/>
              <a:t>Oel</a:t>
            </a:r>
            <a:r>
              <a:rPr lang="fr-BE" sz="2000" dirty="0" smtClean="0"/>
              <a:t> et al., 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5536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Évolution des  symptômes prodromiques de la Psychose précoce</a:t>
            </a:r>
            <a:r>
              <a:rPr lang="fr-BE" sz="2400" b="1" u="sng" dirty="0" smtClean="0"/>
              <a:t/>
            </a:r>
            <a:br>
              <a:rPr lang="fr-BE" sz="2400" b="1" u="sng" dirty="0" smtClean="0"/>
            </a:br>
            <a:r>
              <a:rPr lang="fr-BE" sz="2000" dirty="0" smtClean="0"/>
              <a:t>Importance </a:t>
            </a:r>
            <a:r>
              <a:rPr lang="fr-BE" sz="2000" dirty="0"/>
              <a:t>majeure des symptômes négatifs !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858280" cy="507209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endParaRPr lang="fr-BE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fr-BE" dirty="0">
                <a:ea typeface="Calibri"/>
                <a:cs typeface="Times New Roman"/>
              </a:rPr>
              <a:t>anamnèse : recherche minutieuse </a:t>
            </a:r>
            <a:endParaRPr lang="fr-BE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>
                <a:ea typeface="Calibri"/>
                <a:cs typeface="Times New Roman"/>
              </a:rPr>
              <a:t>	</a:t>
            </a:r>
            <a:r>
              <a:rPr lang="fr-BE" dirty="0" smtClean="0">
                <a:ea typeface="Calibri"/>
                <a:cs typeface="Times New Roman"/>
              </a:rPr>
              <a:t>			de </a:t>
            </a:r>
            <a:r>
              <a:rPr lang="fr-BE" b="1" u="sng" dirty="0">
                <a:ea typeface="Calibri"/>
                <a:cs typeface="Times New Roman"/>
              </a:rPr>
              <a:t>périodes de </a:t>
            </a:r>
            <a:r>
              <a:rPr lang="fr-BE" b="1" u="sng" dirty="0" smtClean="0">
                <a:ea typeface="Calibri"/>
                <a:cs typeface="Times New Roman"/>
              </a:rPr>
              <a:t>régression</a:t>
            </a:r>
            <a:endParaRPr lang="fr-B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>
                <a:ea typeface="Calibri"/>
                <a:cs typeface="Times New Roman"/>
              </a:rPr>
              <a:t>	</a:t>
            </a:r>
            <a:r>
              <a:rPr lang="fr-BE" dirty="0" smtClean="0">
                <a:ea typeface="Calibri"/>
                <a:cs typeface="Times New Roman"/>
              </a:rPr>
              <a:t>= </a:t>
            </a:r>
            <a:r>
              <a:rPr lang="fr-BE" dirty="0">
                <a:ea typeface="Calibri"/>
                <a:cs typeface="Times New Roman"/>
              </a:rPr>
              <a:t>épisodes psychotiques à symptômes négatifs !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normAutofit fontScale="90000"/>
          </a:bodyPr>
          <a:lstStyle/>
          <a:p>
            <a:r>
              <a:rPr lang="fr-BE" sz="2700" u="sng" dirty="0" smtClean="0"/>
              <a:t>Évolution des  symptômes prodromiques de la Psychose précoce</a:t>
            </a:r>
            <a:r>
              <a:rPr lang="fr-BE" sz="2000" b="1" dirty="0" smtClean="0"/>
              <a:t/>
            </a:r>
            <a:br>
              <a:rPr lang="fr-BE" sz="2000" b="1" dirty="0" smtClean="0"/>
            </a:b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28670"/>
            <a:ext cx="9036496" cy="571504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BE" sz="4600" b="1" dirty="0"/>
              <a:t>Symptômes aspécifiques  -- Symptômes affectifs 	(phase prodromale)</a:t>
            </a:r>
            <a:endParaRPr lang="fr-BE" sz="4600" dirty="0"/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500" b="1" dirty="0">
                <a:ea typeface="Calibri"/>
                <a:cs typeface="Times New Roman"/>
              </a:rPr>
              <a:t>Symptômes dépressifs</a:t>
            </a:r>
            <a:r>
              <a:rPr lang="fr-BE" sz="4500" dirty="0">
                <a:ea typeface="Calibri"/>
                <a:cs typeface="Times New Roman"/>
              </a:rPr>
              <a:t> 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– </a:t>
            </a:r>
            <a:r>
              <a:rPr lang="fr-BE" b="1" dirty="0">
                <a:solidFill>
                  <a:srgbClr val="0070C0"/>
                </a:solidFill>
                <a:ea typeface="Calibri"/>
                <a:cs typeface="Times New Roman"/>
              </a:rPr>
              <a:t>précèdent de 5 ans ou plus la psychose avérée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</a:t>
            </a:r>
            <a:r>
              <a:rPr lang="fr-BE" dirty="0">
                <a:ea typeface="Calibri"/>
                <a:cs typeface="Times New Roman"/>
              </a:rPr>
              <a:t>	N.B. non secondaires aux autres symptômes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</a:t>
            </a:r>
            <a:r>
              <a:rPr lang="fr-BE" dirty="0">
                <a:ea typeface="Calibri"/>
                <a:cs typeface="Times New Roman"/>
              </a:rPr>
              <a:t>	         non consécutifs aux traitements médicamenteux 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– </a:t>
            </a:r>
            <a:r>
              <a:rPr lang="fr-BE" dirty="0">
                <a:ea typeface="Calibri"/>
                <a:cs typeface="Times New Roman"/>
              </a:rPr>
              <a:t>liés directement au phénotype (avec possibilité d’un </a:t>
            </a:r>
            <a:r>
              <a:rPr lang="fr-BE" dirty="0" smtClean="0">
                <a:ea typeface="Calibri"/>
                <a:cs typeface="Times New Roman"/>
              </a:rPr>
              <a:t>tr. schizo-affectif </a:t>
            </a:r>
            <a:r>
              <a:rPr lang="fr-BE" dirty="0">
                <a:ea typeface="Calibri"/>
                <a:cs typeface="Times New Roman"/>
              </a:rPr>
              <a:t>ultérieur)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– </a:t>
            </a:r>
            <a:r>
              <a:rPr lang="fr-BE" dirty="0">
                <a:ea typeface="Calibri"/>
                <a:cs typeface="Times New Roman"/>
              </a:rPr>
              <a:t>source potentielle de </a:t>
            </a:r>
            <a:r>
              <a:rPr lang="fr-BE" b="1" dirty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r>
              <a:rPr lang="fr-BE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fr-BE" dirty="0">
                <a:ea typeface="Calibri"/>
                <a:cs typeface="Times New Roman"/>
              </a:rPr>
              <a:t>liés à la dépression : </a:t>
            </a:r>
          </a:p>
          <a:p>
            <a:pPr marL="228600">
              <a:lnSpc>
                <a:spcPct val="115000"/>
              </a:lnSpc>
              <a:buNone/>
            </a:pPr>
            <a:r>
              <a:rPr lang="fr-BE" dirty="0" smtClean="0">
                <a:ea typeface="Calibri"/>
                <a:cs typeface="Times New Roman"/>
              </a:rPr>
              <a:t>	</a:t>
            </a:r>
            <a:r>
              <a:rPr lang="fr-BE" dirty="0">
                <a:ea typeface="Calibri"/>
                <a:cs typeface="Times New Roman"/>
              </a:rPr>
              <a:t>		</a:t>
            </a:r>
            <a:r>
              <a:rPr lang="fr-BE" dirty="0">
                <a:ea typeface="Calibri"/>
                <a:cs typeface="Times New Roman"/>
                <a:sym typeface="Wingdings"/>
              </a:rPr>
              <a:t></a:t>
            </a:r>
            <a:r>
              <a:rPr lang="fr-BE" dirty="0">
                <a:ea typeface="Calibri"/>
                <a:cs typeface="Times New Roman"/>
              </a:rPr>
              <a:t> détérioration </a:t>
            </a:r>
            <a:r>
              <a:rPr lang="fr-BE" b="1" dirty="0">
                <a:ea typeface="Calibri"/>
                <a:cs typeface="Times New Roman"/>
              </a:rPr>
              <a:t>attentionnelle</a:t>
            </a:r>
            <a:endParaRPr lang="fr-BE" dirty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buNone/>
            </a:pPr>
            <a:r>
              <a:rPr lang="fr-BE" dirty="0" smtClean="0">
                <a:ea typeface="Calibri"/>
                <a:cs typeface="Times New Roman"/>
              </a:rPr>
              <a:t>	</a:t>
            </a:r>
            <a:r>
              <a:rPr lang="fr-BE" dirty="0">
                <a:ea typeface="Calibri"/>
                <a:cs typeface="Times New Roman"/>
              </a:rPr>
              <a:t>		</a:t>
            </a:r>
            <a:r>
              <a:rPr lang="fr-BE" dirty="0">
                <a:ea typeface="Calibri"/>
                <a:cs typeface="Times New Roman"/>
                <a:sym typeface="Wingdings"/>
              </a:rPr>
              <a:t></a:t>
            </a:r>
            <a:r>
              <a:rPr lang="fr-BE" dirty="0">
                <a:ea typeface="Calibri"/>
                <a:cs typeface="Times New Roman"/>
              </a:rPr>
              <a:t> détérioration de fonctions exécutives (</a:t>
            </a:r>
            <a:r>
              <a:rPr lang="fr-BE" b="1" dirty="0" smtClean="0">
                <a:ea typeface="Calibri"/>
                <a:cs typeface="Times New Roman"/>
              </a:rPr>
              <a:t>organisation, 								planification</a:t>
            </a:r>
            <a:r>
              <a:rPr lang="fr-BE" b="1" dirty="0">
                <a:ea typeface="Calibri"/>
                <a:cs typeface="Times New Roman"/>
              </a:rPr>
              <a:t>,…</a:t>
            </a:r>
            <a:r>
              <a:rPr lang="fr-BE" dirty="0">
                <a:ea typeface="Calibri"/>
                <a:cs typeface="Times New Roman"/>
              </a:rPr>
              <a:t>)</a:t>
            </a:r>
          </a:p>
          <a:p>
            <a:pPr marL="228600">
              <a:lnSpc>
                <a:spcPct val="115000"/>
              </a:lnSpc>
              <a:buNone/>
            </a:pPr>
            <a:r>
              <a:rPr lang="fr-BE" dirty="0" smtClean="0">
                <a:ea typeface="Calibri"/>
                <a:cs typeface="Times New Roman"/>
              </a:rPr>
              <a:t>	</a:t>
            </a:r>
            <a:r>
              <a:rPr lang="fr-BE" dirty="0">
                <a:ea typeface="Calibri"/>
                <a:cs typeface="Times New Roman"/>
              </a:rPr>
              <a:t>		</a:t>
            </a:r>
            <a:r>
              <a:rPr lang="fr-BE" dirty="0">
                <a:ea typeface="Calibri"/>
                <a:cs typeface="Times New Roman"/>
                <a:sym typeface="Wingdings"/>
              </a:rPr>
              <a:t></a:t>
            </a:r>
            <a:r>
              <a:rPr lang="fr-BE" dirty="0">
                <a:ea typeface="Calibri"/>
                <a:cs typeface="Times New Roman"/>
              </a:rPr>
              <a:t> altération affective (</a:t>
            </a:r>
            <a:r>
              <a:rPr lang="fr-BE" b="1" dirty="0">
                <a:ea typeface="Calibri"/>
                <a:cs typeface="Times New Roman"/>
              </a:rPr>
              <a:t>affects labiles ou ternes</a:t>
            </a:r>
            <a:r>
              <a:rPr lang="fr-BE" dirty="0">
                <a:ea typeface="Calibri"/>
                <a:cs typeface="Times New Roman"/>
              </a:rPr>
              <a:t>)</a:t>
            </a:r>
          </a:p>
          <a:p>
            <a:pPr marL="228600">
              <a:lnSpc>
                <a:spcPct val="115000"/>
              </a:lnSpc>
              <a:buNone/>
            </a:pPr>
            <a:r>
              <a:rPr lang="fr-BE" dirty="0" smtClean="0">
                <a:ea typeface="Calibri"/>
                <a:cs typeface="Times New Roman"/>
              </a:rPr>
              <a:t>	</a:t>
            </a:r>
            <a:r>
              <a:rPr lang="fr-BE" dirty="0">
                <a:ea typeface="Calibri"/>
                <a:cs typeface="Times New Roman"/>
              </a:rPr>
              <a:t>		</a:t>
            </a:r>
            <a:r>
              <a:rPr lang="fr-BE" dirty="0">
                <a:ea typeface="Calibri"/>
                <a:cs typeface="Times New Roman"/>
                <a:sym typeface="Wingdings"/>
              </a:rPr>
              <a:t></a:t>
            </a:r>
            <a:r>
              <a:rPr lang="fr-BE" dirty="0">
                <a:ea typeface="Calibri"/>
                <a:cs typeface="Times New Roman"/>
              </a:rPr>
              <a:t> altération de la </a:t>
            </a:r>
            <a:r>
              <a:rPr lang="fr-BE" b="1" dirty="0">
                <a:ea typeface="Calibri"/>
                <a:cs typeface="Times New Roman"/>
              </a:rPr>
              <a:t>mémoire épisodique</a:t>
            </a:r>
            <a:endParaRPr lang="fr-BE" dirty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</a:t>
            </a:r>
            <a:r>
              <a:rPr lang="fr-BE" dirty="0">
                <a:ea typeface="Calibri"/>
                <a:cs typeface="Times New Roman"/>
              </a:rPr>
              <a:t>		</a:t>
            </a:r>
            <a:r>
              <a:rPr lang="fr-BE" dirty="0">
                <a:ea typeface="Calibri"/>
                <a:cs typeface="Times New Roman"/>
                <a:sym typeface="Wingdings"/>
              </a:rPr>
              <a:t></a:t>
            </a:r>
            <a:r>
              <a:rPr lang="fr-BE" dirty="0">
                <a:ea typeface="Calibri"/>
                <a:cs typeface="Times New Roman"/>
              </a:rPr>
              <a:t> </a:t>
            </a:r>
            <a:r>
              <a:rPr lang="fr-BE" b="1" dirty="0">
                <a:ea typeface="Calibri"/>
                <a:cs typeface="Times New Roman"/>
              </a:rPr>
              <a:t>anhédonie – </a:t>
            </a:r>
            <a:r>
              <a:rPr lang="fr-BE" b="1" dirty="0" err="1" smtClean="0">
                <a:ea typeface="Calibri"/>
                <a:cs typeface="Times New Roman"/>
              </a:rPr>
              <a:t>avolition</a:t>
            </a:r>
            <a:endParaRPr lang="fr-BE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normAutofit fontScale="90000"/>
          </a:bodyPr>
          <a:lstStyle/>
          <a:p>
            <a:r>
              <a:rPr lang="fr-BE" sz="2700" u="sng" dirty="0" smtClean="0"/>
              <a:t>Évolution des  symptômes prodromiques de la Psychose précoce</a:t>
            </a:r>
            <a:r>
              <a:rPr lang="fr-BE" sz="2000" b="1" dirty="0" smtClean="0"/>
              <a:t/>
            </a:r>
            <a:br>
              <a:rPr lang="fr-BE" sz="2000" b="1" dirty="0" smtClean="0"/>
            </a:b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70"/>
            <a:ext cx="8472518" cy="5715040"/>
          </a:xfrm>
        </p:spPr>
        <p:txBody>
          <a:bodyPr>
            <a:normAutofit/>
          </a:bodyPr>
          <a:lstStyle/>
          <a:p>
            <a:pPr>
              <a:buNone/>
            </a:pPr>
            <a:endParaRPr lang="fr-BE" sz="2800" b="1" dirty="0" smtClean="0"/>
          </a:p>
          <a:p>
            <a:pPr>
              <a:buNone/>
            </a:pPr>
            <a:r>
              <a:rPr lang="fr-BE" sz="2800" b="1" dirty="0" smtClean="0"/>
              <a:t>Symptômes </a:t>
            </a:r>
            <a:r>
              <a:rPr lang="fr-BE" sz="2800" b="1" dirty="0"/>
              <a:t>aspécifiques  -- Symptômes affectifs 	(phase prodromale</a:t>
            </a:r>
            <a:r>
              <a:rPr lang="fr-BE" sz="2800" b="1" dirty="0" smtClean="0"/>
              <a:t>)</a:t>
            </a:r>
          </a:p>
          <a:p>
            <a:pPr>
              <a:buNone/>
            </a:pPr>
            <a:endParaRPr lang="fr-BE" sz="2800" dirty="0"/>
          </a:p>
          <a:p>
            <a:pPr lvl="1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fr-BE" b="1" dirty="0" smtClean="0">
                <a:ea typeface="Calibri"/>
                <a:cs typeface="Times New Roman"/>
              </a:rPr>
              <a:t>Dysphorie</a:t>
            </a:r>
            <a:endParaRPr lang="fr-BE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– humeur instable, coléreux, agressif,…</a:t>
            </a:r>
          </a:p>
          <a:p>
            <a:pPr marL="628650" lvl="1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1200" dirty="0" smtClean="0">
                <a:ea typeface="Calibri"/>
                <a:cs typeface="Times New Roman"/>
              </a:rPr>
              <a:t> 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fr-BE" b="1" dirty="0" smtClean="0">
                <a:ea typeface="Calibri"/>
                <a:cs typeface="Times New Roman"/>
              </a:rPr>
              <a:t>Anxiété </a:t>
            </a:r>
            <a:endParaRPr lang="fr-BE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fr-BE" sz="2400" dirty="0" smtClean="0"/>
              <a:t>Autisme et psychose précoce :  </a:t>
            </a:r>
            <a:br>
              <a:rPr lang="fr-BE" sz="2400" dirty="0" smtClean="0"/>
            </a:br>
            <a:r>
              <a:rPr lang="fr-BE" sz="2400" dirty="0" smtClean="0"/>
              <a:t>comorbidité – continuité – diagnostic différentiel ? </a:t>
            </a:r>
            <a:br>
              <a:rPr lang="fr-BE" sz="2400" dirty="0" smtClean="0"/>
            </a:br>
            <a:r>
              <a:rPr lang="fr-BE" sz="2000" dirty="0" smtClean="0"/>
              <a:t>Diagnostic différentiel avec les symptômes négatifs</a:t>
            </a:r>
            <a:br>
              <a:rPr lang="fr-BE" sz="2000" dirty="0" smtClean="0"/>
            </a:b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00174"/>
            <a:ext cx="8929718" cy="53578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BE" sz="3800" b="1" u="sng" dirty="0" smtClean="0"/>
              <a:t>Des points abordés dans cette présentation</a:t>
            </a:r>
          </a:p>
          <a:p>
            <a:pPr>
              <a:buNone/>
            </a:pPr>
            <a:r>
              <a:rPr lang="fr-BE" sz="1500" b="1" dirty="0" smtClean="0"/>
              <a:t> </a:t>
            </a:r>
          </a:p>
          <a:p>
            <a:r>
              <a:rPr lang="fr-BE" b="1" dirty="0" smtClean="0"/>
              <a:t>D’où vient la confusion entre les diagnostics ? </a:t>
            </a:r>
          </a:p>
          <a:p>
            <a:r>
              <a:rPr lang="fr-BE" b="1" dirty="0" smtClean="0"/>
              <a:t>Comorbidité :  TED  -  Psychose précoce  ? </a:t>
            </a:r>
          </a:p>
          <a:p>
            <a:r>
              <a:rPr lang="fr-BE" b="1" dirty="0" smtClean="0"/>
              <a:t>Comment mieux appréhender les symptômes prodromiques de la psychose ? </a:t>
            </a:r>
          </a:p>
          <a:p>
            <a:r>
              <a:rPr lang="fr-BE" b="1" dirty="0" smtClean="0"/>
              <a:t>Évolution des  symptômes prodromiques de la Psychose précoce</a:t>
            </a:r>
          </a:p>
          <a:p>
            <a:r>
              <a:rPr lang="fr-BE" b="1" dirty="0" smtClean="0"/>
              <a:t>Que connaît-on des Psychoses précoces ?</a:t>
            </a:r>
          </a:p>
          <a:p>
            <a:r>
              <a:rPr lang="fr-BE" b="1" dirty="0" smtClean="0"/>
              <a:t>Comment poser précisément un diagnostic de Psychose ?</a:t>
            </a:r>
          </a:p>
          <a:p>
            <a:r>
              <a:rPr lang="fr-BE" b="1" dirty="0" smtClean="0"/>
              <a:t>Quelles sont les dimensions les plus persistantes au cours de l’évolution de la psychose ? </a:t>
            </a:r>
          </a:p>
          <a:p>
            <a:r>
              <a:rPr lang="fr-BE" b="1" dirty="0" smtClean="0"/>
              <a:t>Les psychoses avec uniquement des symptômes négatifs</a:t>
            </a:r>
          </a:p>
          <a:p>
            <a:r>
              <a:rPr lang="fr-FR" b="1" dirty="0" smtClean="0"/>
              <a:t>Les atteintes du langage dans la psychose</a:t>
            </a:r>
          </a:p>
          <a:p>
            <a:r>
              <a:rPr lang="fr-BE" b="1" dirty="0" smtClean="0"/>
              <a:t>Les troubles de la régulation des stimuli sensoriels comme Signes Précurseurs de psychose</a:t>
            </a:r>
          </a:p>
          <a:p>
            <a:r>
              <a:rPr lang="fr-BE" b="1" dirty="0" smtClean="0"/>
              <a:t>Risque de récidive d'épisodes psychotiques </a:t>
            </a:r>
          </a:p>
          <a:p>
            <a:r>
              <a:rPr lang="fr-BE" b="1" dirty="0" smtClean="0"/>
              <a:t>Comment mieux différencier  Autisme  et  Psychose précoce </a:t>
            </a:r>
            <a:r>
              <a:rPr lang="fr-BE" b="1" dirty="0" smtClean="0"/>
              <a:t>?</a:t>
            </a:r>
            <a:endParaRPr lang="fr-F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25536"/>
          </a:xfrm>
        </p:spPr>
        <p:txBody>
          <a:bodyPr>
            <a:normAutofit/>
          </a:bodyPr>
          <a:lstStyle/>
          <a:p>
            <a:r>
              <a:rPr lang="fr-BE" sz="2800" b="1" u="sng" dirty="0" smtClean="0"/>
              <a:t>Évolution </a:t>
            </a:r>
            <a:r>
              <a:rPr lang="fr-BE" sz="2800" b="1" u="sng" dirty="0" err="1" smtClean="0"/>
              <a:t>neuro</a:t>
            </a:r>
            <a:r>
              <a:rPr lang="fr-BE" sz="2800" b="1" u="sng" dirty="0" smtClean="0"/>
              <a:t>-développementale de </a:t>
            </a:r>
            <a:br>
              <a:rPr lang="fr-BE" sz="2800" b="1" u="sng" dirty="0" smtClean="0"/>
            </a:br>
            <a:r>
              <a:rPr lang="fr-BE" sz="2800" b="1" u="sng" dirty="0" smtClean="0"/>
              <a:t>la vulnérabilité psychotique </a:t>
            </a:r>
            <a:endParaRPr lang="fr-BE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550072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	</a:t>
            </a:r>
            <a:r>
              <a:rPr lang="fr-BE" dirty="0" smtClean="0">
                <a:ea typeface="Calibri"/>
                <a:cs typeface="Times New Roman"/>
                <a:sym typeface="Wingdings"/>
              </a:rPr>
              <a:t></a:t>
            </a:r>
            <a:r>
              <a:rPr lang="fr-BE" dirty="0" smtClean="0">
                <a:ea typeface="Calibri"/>
                <a:cs typeface="Times New Roman"/>
              </a:rPr>
              <a:t> </a:t>
            </a:r>
            <a:r>
              <a:rPr lang="fr-BE" sz="3800" b="1" dirty="0" smtClean="0">
                <a:ea typeface="Calibri"/>
                <a:cs typeface="Times New Roman"/>
              </a:rPr>
              <a:t>évolution développementale de la sémiologie</a:t>
            </a:r>
            <a:r>
              <a:rPr lang="fr-BE" dirty="0" smtClean="0">
                <a:ea typeface="Calibri"/>
                <a:cs typeface="Times New Roman"/>
              </a:rPr>
              <a:t> : </a:t>
            </a:r>
          </a:p>
          <a:p>
            <a:pPr lvl="0">
              <a:lnSpc>
                <a:spcPct val="115000"/>
              </a:lnSpc>
              <a:buFont typeface="Courier New"/>
              <a:buChar char="o"/>
            </a:pPr>
            <a:r>
              <a:rPr lang="fr-BE" dirty="0" smtClean="0">
                <a:ea typeface="Calibri"/>
                <a:cs typeface="Times New Roman"/>
              </a:rPr>
              <a:t>dérégulations </a:t>
            </a:r>
            <a:r>
              <a:rPr lang="fr-BE" b="1" dirty="0" smtClean="0">
                <a:ea typeface="Calibri"/>
                <a:cs typeface="Times New Roman"/>
              </a:rPr>
              <a:t>biochimiques</a:t>
            </a:r>
            <a:r>
              <a:rPr lang="fr-BE" dirty="0" smtClean="0">
                <a:ea typeface="Calibri"/>
                <a:cs typeface="Times New Roman"/>
              </a:rPr>
              <a:t> et </a:t>
            </a:r>
            <a:r>
              <a:rPr lang="fr-BE" b="1" dirty="0" smtClean="0">
                <a:ea typeface="Calibri"/>
                <a:cs typeface="Times New Roman"/>
              </a:rPr>
              <a:t>neurophysiologiques</a:t>
            </a:r>
            <a:endParaRPr lang="fr-BE" dirty="0" smtClean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↓</a:t>
            </a:r>
          </a:p>
          <a:p>
            <a:pPr lvl="0">
              <a:lnSpc>
                <a:spcPct val="115000"/>
              </a:lnSpc>
              <a:buFont typeface="Courier New"/>
              <a:buChar char="o"/>
            </a:pPr>
            <a:r>
              <a:rPr lang="fr-BE" dirty="0" smtClean="0">
                <a:ea typeface="Calibri"/>
                <a:cs typeface="Times New Roman"/>
              </a:rPr>
              <a:t>déficit de </a:t>
            </a:r>
            <a:r>
              <a:rPr lang="fr-BE" b="1" dirty="0" smtClean="0">
                <a:ea typeface="Calibri"/>
                <a:cs typeface="Times New Roman"/>
              </a:rPr>
              <a:t>fonctions exécutives</a:t>
            </a:r>
            <a:endParaRPr lang="fr-BE" dirty="0" smtClean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↓</a:t>
            </a:r>
          </a:p>
          <a:p>
            <a:pPr lvl="0">
              <a:lnSpc>
                <a:spcPct val="115000"/>
              </a:lnSpc>
              <a:buFont typeface="Courier New"/>
              <a:buChar char="o"/>
            </a:pPr>
            <a:r>
              <a:rPr lang="fr-BE" dirty="0" smtClean="0">
                <a:ea typeface="Calibri"/>
                <a:cs typeface="Times New Roman"/>
              </a:rPr>
              <a:t>des déficits </a:t>
            </a:r>
            <a:r>
              <a:rPr lang="fr-BE" b="1" dirty="0" smtClean="0">
                <a:ea typeface="Calibri"/>
                <a:cs typeface="Times New Roman"/>
              </a:rPr>
              <a:t>cognitifs</a:t>
            </a:r>
            <a:endParaRPr lang="fr-BE" dirty="0" smtClean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↓</a:t>
            </a:r>
          </a:p>
          <a:p>
            <a:pPr lvl="0">
              <a:lnSpc>
                <a:spcPct val="115000"/>
              </a:lnSpc>
              <a:buFont typeface="Courier New"/>
              <a:buChar char="o"/>
            </a:pPr>
            <a:r>
              <a:rPr lang="fr-BE" dirty="0" smtClean="0">
                <a:ea typeface="Calibri"/>
                <a:cs typeface="Times New Roman"/>
              </a:rPr>
              <a:t>trouble </a:t>
            </a:r>
            <a:r>
              <a:rPr lang="fr-BE" b="1" dirty="0" smtClean="0">
                <a:ea typeface="Calibri"/>
                <a:cs typeface="Times New Roman"/>
              </a:rPr>
              <a:t>affectif</a:t>
            </a:r>
            <a:r>
              <a:rPr lang="fr-BE" dirty="0" smtClean="0">
                <a:ea typeface="Calibri"/>
                <a:cs typeface="Times New Roman"/>
              </a:rPr>
              <a:t>  (</a:t>
            </a:r>
            <a:r>
              <a:rPr lang="fr-BE" b="1" dirty="0" smtClean="0">
                <a:ea typeface="Calibri"/>
                <a:cs typeface="Times New Roman"/>
              </a:rPr>
              <a:t>anxiété et/ou dépression et/ou dysphorie</a:t>
            </a:r>
            <a:r>
              <a:rPr lang="fr-BE" dirty="0" smtClean="0">
                <a:ea typeface="Calibri"/>
                <a:cs typeface="Times New Roman"/>
              </a:rPr>
              <a:t>)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↓</a:t>
            </a:r>
          </a:p>
          <a:p>
            <a:pPr lvl="0">
              <a:lnSpc>
                <a:spcPct val="115000"/>
              </a:lnSpc>
              <a:buFont typeface="Courier New"/>
              <a:buChar char="o"/>
            </a:pPr>
            <a:r>
              <a:rPr lang="fr-BE" b="1" dirty="0" smtClean="0">
                <a:ea typeface="Calibri"/>
                <a:cs typeface="Times New Roman"/>
              </a:rPr>
              <a:t>habilités sociales</a:t>
            </a:r>
            <a:r>
              <a:rPr lang="fr-BE" dirty="0" smtClean="0">
                <a:ea typeface="Calibri"/>
                <a:cs typeface="Times New Roman"/>
              </a:rPr>
              <a:t> altérées et/ou </a:t>
            </a:r>
            <a:r>
              <a:rPr lang="fr-BE" b="1" dirty="0" smtClean="0">
                <a:ea typeface="Calibri"/>
                <a:cs typeface="Times New Roman"/>
              </a:rPr>
              <a:t>retrait</a:t>
            </a:r>
            <a:r>
              <a:rPr lang="fr-BE" dirty="0" smtClean="0">
                <a:ea typeface="Calibri"/>
                <a:cs typeface="Times New Roman"/>
              </a:rPr>
              <a:t>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↓</a:t>
            </a:r>
          </a:p>
          <a:p>
            <a:pPr lvl="0">
              <a:lnSpc>
                <a:spcPct val="115000"/>
              </a:lnSpc>
              <a:buFont typeface="Courier New"/>
              <a:buChar char="o"/>
            </a:pPr>
            <a:r>
              <a:rPr lang="fr-BE" b="1" dirty="0" smtClean="0">
                <a:ea typeface="Calibri"/>
                <a:cs typeface="Times New Roman"/>
              </a:rPr>
              <a:t>difficultés scolaires</a:t>
            </a:r>
            <a:endParaRPr lang="fr-BE" dirty="0" smtClean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↓</a:t>
            </a:r>
          </a:p>
          <a:p>
            <a:pPr lvl="0">
              <a:lnSpc>
                <a:spcPct val="115000"/>
              </a:lnSpc>
              <a:buFont typeface="Courier New"/>
              <a:buChar char="o"/>
            </a:pPr>
            <a:r>
              <a:rPr lang="fr-BE" b="1" dirty="0" smtClean="0">
                <a:ea typeface="Calibri"/>
                <a:cs typeface="Times New Roman"/>
              </a:rPr>
              <a:t>Psychose avérée   </a:t>
            </a:r>
            <a:r>
              <a:rPr lang="fr-BE" dirty="0" smtClean="0">
                <a:ea typeface="Calibri"/>
                <a:cs typeface="Times New Roman"/>
              </a:rPr>
              <a:t>(NB : toujours accompagnée de </a:t>
            </a:r>
            <a:r>
              <a:rPr lang="fr-BE" dirty="0" smtClean="0">
                <a:solidFill>
                  <a:srgbClr val="FF0000"/>
                </a:solidFill>
                <a:ea typeface="Calibri"/>
                <a:cs typeface="Times New Roman"/>
              </a:rPr>
              <a:t>symptômes négatifs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				mais pas toujours de symptômes positifs !)</a:t>
            </a:r>
            <a:endParaRPr lang="fr-BE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Évolution des  symptômes prodromiques de la Psychose précoce</a:t>
            </a:r>
            <a:r>
              <a:rPr lang="fr-BE" sz="2400" b="1" u="sng" dirty="0" smtClean="0"/>
              <a:t/>
            </a:r>
            <a:br>
              <a:rPr lang="fr-BE" sz="2400" b="1" u="sng" dirty="0" smtClean="0"/>
            </a:br>
            <a:r>
              <a:rPr lang="fr-BE" sz="2400" b="1" dirty="0" smtClean="0"/>
              <a:t>Importance </a:t>
            </a:r>
            <a:r>
              <a:rPr lang="fr-BE" sz="2400" b="1" dirty="0"/>
              <a:t>majeure des symptômes négatifs !</a:t>
            </a:r>
            <a:r>
              <a:rPr lang="fr-BE" sz="24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071546"/>
            <a:ext cx="8715404" cy="5786454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6000" b="1" dirty="0" smtClean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r>
              <a:rPr lang="fr-BE" sz="6000" b="1" dirty="0" smtClean="0">
                <a:ea typeface="Calibri"/>
                <a:cs typeface="Times New Roman"/>
              </a:rPr>
              <a:t> </a:t>
            </a:r>
            <a:endParaRPr lang="fr-BE" sz="6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000" b="1" dirty="0" smtClean="0">
                <a:ea typeface="Calibri"/>
                <a:cs typeface="Times New Roman"/>
              </a:rPr>
              <a:t>Troubles de l’attention</a:t>
            </a:r>
            <a:endParaRPr lang="fr-BE" sz="4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000" b="1" dirty="0" smtClean="0">
                <a:ea typeface="Calibri"/>
                <a:cs typeface="Times New Roman"/>
              </a:rPr>
              <a:t>Mémoire de travail </a:t>
            </a:r>
            <a:endParaRPr lang="fr-BE" sz="4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000" b="1" dirty="0" smtClean="0">
                <a:ea typeface="Calibri"/>
                <a:cs typeface="Times New Roman"/>
              </a:rPr>
              <a:t>Mémoire verbale</a:t>
            </a:r>
            <a:endParaRPr lang="fr-BE" sz="4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000" b="1" dirty="0" smtClean="0">
                <a:ea typeface="Calibri"/>
                <a:cs typeface="Times New Roman"/>
              </a:rPr>
              <a:t>Exécutions motrices</a:t>
            </a:r>
            <a:endParaRPr lang="fr-BE" sz="4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000" dirty="0" smtClean="0">
                <a:ea typeface="Calibri"/>
                <a:cs typeface="Times New Roman"/>
              </a:rPr>
              <a:t>Autres </a:t>
            </a:r>
            <a:r>
              <a:rPr lang="fr-BE" sz="4000" b="1" dirty="0" smtClean="0">
                <a:ea typeface="Calibri"/>
                <a:cs typeface="Times New Roman"/>
              </a:rPr>
              <a:t>fonctions exécutives</a:t>
            </a:r>
            <a:endParaRPr lang="fr-BE" sz="4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000" b="1" dirty="0" smtClean="0">
                <a:ea typeface="Calibri"/>
                <a:cs typeface="Times New Roman"/>
              </a:rPr>
              <a:t>Fonctions cognitives</a:t>
            </a:r>
            <a:endParaRPr lang="fr-BE" sz="4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000" b="1" dirty="0" smtClean="0">
                <a:ea typeface="Calibri"/>
                <a:cs typeface="Times New Roman"/>
              </a:rPr>
              <a:t>Relations sociales	</a:t>
            </a:r>
            <a:endParaRPr lang="fr-BE" sz="4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000" b="1" dirty="0" smtClean="0">
                <a:ea typeface="Calibri"/>
                <a:cs typeface="Times New Roman"/>
              </a:rPr>
              <a:t>Altération affective </a:t>
            </a:r>
            <a:endParaRPr lang="fr-BE" sz="4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000" b="1" dirty="0" smtClean="0">
                <a:ea typeface="Calibri"/>
                <a:cs typeface="Times New Roman"/>
              </a:rPr>
              <a:t>Anhédonie – </a:t>
            </a:r>
            <a:r>
              <a:rPr lang="fr-BE" sz="4000" b="1" dirty="0" err="1" smtClean="0">
                <a:ea typeface="Calibri"/>
                <a:cs typeface="Times New Roman"/>
              </a:rPr>
              <a:t>avolition</a:t>
            </a:r>
            <a:endParaRPr lang="fr-BE" sz="4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000" b="1" dirty="0" smtClean="0">
                <a:ea typeface="Calibri"/>
                <a:cs typeface="Times New Roman"/>
              </a:rPr>
              <a:t>Langage</a:t>
            </a:r>
            <a:endParaRPr lang="fr-BE" sz="40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Wingdings"/>
              <a:buChar char=""/>
            </a:pPr>
            <a:r>
              <a:rPr lang="fr-BE" sz="4000" b="1" dirty="0" smtClean="0">
                <a:ea typeface="Calibri"/>
                <a:cs typeface="Times New Roman"/>
              </a:rPr>
              <a:t>Difficultés scolaires</a:t>
            </a:r>
            <a:endParaRPr lang="fr-BE" sz="4000" dirty="0" smtClean="0">
              <a:ea typeface="Calibri"/>
              <a:cs typeface="Times New Roman"/>
            </a:endParaRPr>
          </a:p>
          <a:p>
            <a:pPr marL="22860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1700" dirty="0" smtClean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b="1" dirty="0" smtClean="0">
                <a:ea typeface="Calibri"/>
                <a:cs typeface="Times New Roman"/>
              </a:rPr>
              <a:t>	</a:t>
            </a:r>
            <a:r>
              <a:rPr lang="fr-BE" sz="5000" b="1" dirty="0" smtClean="0">
                <a:ea typeface="Calibri"/>
                <a:cs typeface="Times New Roman"/>
              </a:rPr>
              <a:t>Dans la continuité du développement </a:t>
            </a:r>
            <a:endParaRPr lang="fr-BE" sz="50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5000" b="1" dirty="0" smtClean="0">
                <a:ea typeface="Calibri"/>
                <a:cs typeface="Times New Roman"/>
              </a:rPr>
              <a:t>	et/ou</a:t>
            </a:r>
            <a:endParaRPr lang="fr-BE" sz="50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5000" b="1" dirty="0" smtClean="0">
                <a:ea typeface="Calibri"/>
                <a:cs typeface="Times New Roman"/>
              </a:rPr>
              <a:t>	Avec des périodes régressives </a:t>
            </a:r>
            <a:r>
              <a:rPr lang="fr-BE" sz="5000" dirty="0" smtClean="0">
                <a:ea typeface="Calibri"/>
                <a:cs typeface="Times New Roman"/>
              </a:rPr>
              <a:t>= épisodes psychotiques à symptômes négatifs !</a:t>
            </a:r>
            <a:endParaRPr lang="fr-BE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54164"/>
          </a:xfrm>
        </p:spPr>
        <p:txBody>
          <a:bodyPr>
            <a:normAutofit/>
          </a:bodyPr>
          <a:lstStyle/>
          <a:p>
            <a:r>
              <a:rPr lang="fr-BE" sz="2800" dirty="0" smtClean="0"/>
              <a:t>Les symptômes des </a:t>
            </a:r>
            <a:r>
              <a:rPr lang="fr-BE" sz="2800" b="1" dirty="0" smtClean="0"/>
              <a:t> 25 % de TED-NOS</a:t>
            </a:r>
            <a:r>
              <a:rPr lang="fr-BE" sz="2800" dirty="0" smtClean="0"/>
              <a:t>  </a:t>
            </a:r>
            <a:br>
              <a:rPr lang="fr-BE" sz="2800" dirty="0" smtClean="0"/>
            </a:br>
            <a:r>
              <a:rPr lang="fr-BE" sz="2800" dirty="0" smtClean="0"/>
              <a:t>suivis d’une Psychose précoce sont-ils déjà liés </a:t>
            </a:r>
            <a:r>
              <a:rPr lang="fr-BE" sz="2800" b="1" dirty="0" smtClean="0"/>
              <a:t>au développement prémorbide de la psychose ? 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28800"/>
            <a:ext cx="8929718" cy="50006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Ces 25 % de TED-NOS n’avaient pas les symptômes typiques de l’autisme !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	Leurs symptômes comportent :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b="1" dirty="0" smtClean="0">
                <a:ea typeface="Calibri"/>
                <a:cs typeface="Times New Roman"/>
              </a:rPr>
              <a:t>		– faible capacité d’initier ou de soutenir un échange social (58 %)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b="1" dirty="0" smtClean="0">
                <a:ea typeface="Calibri"/>
                <a:cs typeface="Times New Roman"/>
              </a:rPr>
              <a:t>		– retrait social/pauvre habilité sociale (58 %)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b="1" dirty="0" smtClean="0">
                <a:ea typeface="Calibri"/>
                <a:cs typeface="Times New Roman"/>
              </a:rPr>
              <a:t>		– relations avec les pairs non appropriées pour l’âge (42 %)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b="1" dirty="0" smtClean="0">
                <a:ea typeface="Calibri"/>
                <a:cs typeface="Times New Roman"/>
              </a:rPr>
              <a:t>		– manque de jeux coopératifs (47 %)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b="1" dirty="0" smtClean="0">
                <a:ea typeface="Calibri"/>
                <a:cs typeface="Times New Roman"/>
              </a:rPr>
              <a:t>		– difficultés dans les jeux symboliques (21 %)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600" dirty="0" smtClean="0">
                <a:ea typeface="Calibri"/>
                <a:cs typeface="Times New Roman"/>
              </a:rPr>
              <a:t>Conclusion : </a:t>
            </a:r>
            <a:r>
              <a:rPr lang="fr-BE" sz="3600" b="1" dirty="0" smtClean="0">
                <a:ea typeface="Calibri"/>
                <a:cs typeface="Times New Roman"/>
              </a:rPr>
              <a:t>pour</a:t>
            </a:r>
            <a:r>
              <a:rPr lang="fr-BE" sz="3600" dirty="0" smtClean="0">
                <a:ea typeface="Calibri"/>
                <a:cs typeface="Times New Roman"/>
              </a:rPr>
              <a:t> </a:t>
            </a:r>
            <a:r>
              <a:rPr lang="fr-BE" sz="3600" b="1" dirty="0" smtClean="0">
                <a:ea typeface="Calibri"/>
                <a:cs typeface="Times New Roman"/>
              </a:rPr>
              <a:t>les TED-NOS suivis de Psychose précoces</a:t>
            </a:r>
            <a:r>
              <a:rPr lang="fr-BE" sz="3600" dirty="0" smtClean="0">
                <a:ea typeface="Calibri"/>
                <a:cs typeface="Times New Roman"/>
              </a:rPr>
              <a:t> ultérieures</a:t>
            </a:r>
          </a:p>
          <a:p>
            <a:pPr marL="18034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600" b="1" dirty="0" smtClean="0">
                <a:ea typeface="Calibri"/>
                <a:cs typeface="Times New Roman"/>
                <a:sym typeface="Wingdings"/>
              </a:rPr>
              <a:t> </a:t>
            </a:r>
            <a:r>
              <a:rPr lang="fr-BE" sz="3600" b="1" dirty="0" smtClean="0">
                <a:ea typeface="Calibri"/>
                <a:cs typeface="Times New Roman"/>
              </a:rPr>
              <a:t>Difficultés d’un diagnostic différentiel ! </a:t>
            </a:r>
            <a:endParaRPr lang="fr-BE" sz="3600" dirty="0" smtClean="0">
              <a:ea typeface="Calibri"/>
              <a:cs typeface="Times New Roman"/>
            </a:endParaRPr>
          </a:p>
          <a:p>
            <a:pPr marL="180340"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3600" b="1" dirty="0" smtClean="0">
                <a:ea typeface="Calibri"/>
                <a:cs typeface="Times New Roman"/>
                <a:sym typeface="Wingdings"/>
              </a:rPr>
              <a:t></a:t>
            </a:r>
            <a:r>
              <a:rPr lang="fr-BE" sz="3600" b="1" dirty="0" smtClean="0">
                <a:ea typeface="Calibri"/>
                <a:cs typeface="Times New Roman"/>
              </a:rPr>
              <a:t> </a:t>
            </a:r>
            <a:r>
              <a:rPr lang="fr-BE" sz="3600" dirty="0" smtClean="0">
                <a:ea typeface="Calibri"/>
                <a:cs typeface="Times New Roman"/>
              </a:rPr>
              <a:t>Nécessité de mieux</a:t>
            </a:r>
            <a:r>
              <a:rPr lang="fr-BE" sz="3600" b="1" dirty="0" smtClean="0">
                <a:ea typeface="Calibri"/>
                <a:cs typeface="Times New Roman"/>
              </a:rPr>
              <a:t> </a:t>
            </a:r>
            <a:r>
              <a:rPr lang="fr-BE" sz="3600" dirty="0" smtClean="0">
                <a:ea typeface="Calibri"/>
                <a:cs typeface="Times New Roman"/>
              </a:rPr>
              <a:t>appréhender</a:t>
            </a:r>
            <a:r>
              <a:rPr lang="fr-BE" sz="3600" b="1" dirty="0" smtClean="0">
                <a:ea typeface="Calibri"/>
                <a:cs typeface="Times New Roman"/>
              </a:rPr>
              <a:t> les symptômes prodromiques de la psychose !</a:t>
            </a:r>
            <a:endParaRPr lang="fr-BE" sz="3600" dirty="0" smtClean="0">
              <a:ea typeface="Calibri"/>
              <a:cs typeface="Times New Roman"/>
            </a:endParaRPr>
          </a:p>
          <a:p>
            <a:pPr marL="180340">
              <a:lnSpc>
                <a:spcPct val="115000"/>
              </a:lnSpc>
              <a:spcAft>
                <a:spcPts val="0"/>
              </a:spcAft>
              <a:buNone/>
            </a:pPr>
            <a:r>
              <a:rPr lang="fr-BE" sz="3600" dirty="0" smtClean="0">
                <a:ea typeface="Calibri"/>
                <a:cs typeface="Times New Roman"/>
                <a:sym typeface="Wingdings"/>
              </a:rPr>
              <a:t></a:t>
            </a:r>
            <a:r>
              <a:rPr lang="fr-BE" sz="3600" dirty="0" smtClean="0">
                <a:ea typeface="Calibri"/>
                <a:cs typeface="Times New Roman"/>
              </a:rPr>
              <a:t> Nécessité de</a:t>
            </a:r>
            <a:r>
              <a:rPr lang="fr-BE" sz="3600" b="1" dirty="0" smtClean="0">
                <a:ea typeface="Calibri"/>
                <a:cs typeface="Times New Roman"/>
              </a:rPr>
              <a:t> </a:t>
            </a:r>
            <a:r>
              <a:rPr lang="fr-BE" sz="3600" dirty="0" smtClean="0">
                <a:ea typeface="Calibri"/>
                <a:cs typeface="Times New Roman"/>
              </a:rPr>
              <a:t>mieux individualiser</a:t>
            </a:r>
            <a:r>
              <a:rPr lang="fr-BE" sz="3600" b="1" dirty="0" smtClean="0">
                <a:ea typeface="Calibri"/>
                <a:cs typeface="Times New Roman"/>
              </a:rPr>
              <a:t> des signes typiques – pathognomoniques – de l’autisme</a:t>
            </a:r>
            <a:r>
              <a:rPr lang="fr-BE" sz="3600" dirty="0" smtClean="0">
                <a:ea typeface="Calibri"/>
                <a:cs typeface="Times New Roman"/>
              </a:rPr>
              <a:t> pour poser un diagnostic de </a:t>
            </a:r>
            <a:r>
              <a:rPr lang="fr-BE" sz="3600" b="1" dirty="0" smtClean="0">
                <a:ea typeface="Calibri"/>
                <a:cs typeface="Times New Roman"/>
              </a:rPr>
              <a:t>TED-NOS</a:t>
            </a:r>
            <a:r>
              <a:rPr lang="fr-BE" sz="3600" dirty="0" smtClean="0">
                <a:ea typeface="Calibri"/>
                <a:cs typeface="Times New Roman"/>
              </a:rPr>
              <a:t>.</a:t>
            </a:r>
            <a:endParaRPr lang="fr-BE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/>
          </a:bodyPr>
          <a:lstStyle/>
          <a:p>
            <a:r>
              <a:rPr lang="fr-BE" sz="2000" b="1" dirty="0" smtClean="0"/>
              <a:t/>
            </a:r>
            <a:br>
              <a:rPr lang="fr-BE" sz="2000" b="1" dirty="0" smtClean="0"/>
            </a:b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472518" cy="5286412"/>
          </a:xfrm>
        </p:spPr>
        <p:txBody>
          <a:bodyPr>
            <a:normAutofit/>
          </a:bodyPr>
          <a:lstStyle/>
          <a:p>
            <a:pPr>
              <a:buNone/>
            </a:pPr>
            <a:endParaRPr lang="fr-BE" b="1" u="sng" dirty="0" smtClean="0"/>
          </a:p>
          <a:p>
            <a:pPr>
              <a:buNone/>
            </a:pPr>
            <a:endParaRPr lang="fr-BE" b="1" u="sng" dirty="0" smtClean="0"/>
          </a:p>
          <a:p>
            <a:pPr algn="ctr">
              <a:buNone/>
            </a:pPr>
            <a:r>
              <a:rPr lang="fr-BE" b="1" u="sng" dirty="0" smtClean="0"/>
              <a:t>Que connaît-on des Psychoses précoces</a:t>
            </a:r>
            <a:r>
              <a:rPr lang="fr-BE" u="sng" dirty="0" smtClean="0"/>
              <a:t> ? 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Que connaît-on des Psychoses précoces ?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70"/>
            <a:ext cx="8472518" cy="5715040"/>
          </a:xfrm>
        </p:spPr>
        <p:txBody>
          <a:bodyPr>
            <a:normAutofit/>
          </a:bodyPr>
          <a:lstStyle/>
          <a:p>
            <a:pPr>
              <a:buNone/>
            </a:pPr>
            <a:endParaRPr lang="fr-BE" sz="2800" b="1" dirty="0" smtClean="0"/>
          </a:p>
          <a:p>
            <a:pPr>
              <a:buNone/>
            </a:pPr>
            <a:r>
              <a:rPr lang="fr-BE" sz="2800" b="1" u="sng" dirty="0" smtClean="0"/>
              <a:t>Différents types de Psychose précoce</a:t>
            </a:r>
            <a:endParaRPr lang="fr-BE" sz="2800" dirty="0" smtClean="0"/>
          </a:p>
          <a:p>
            <a:pPr>
              <a:buNone/>
            </a:pPr>
            <a:endParaRPr lang="fr-BE" sz="2800" dirty="0" smtClean="0"/>
          </a:p>
          <a:p>
            <a:pPr>
              <a:buNone/>
            </a:pPr>
            <a:r>
              <a:rPr lang="fr-BE" sz="2800" b="1" dirty="0" smtClean="0"/>
              <a:t>Psychose précoce</a:t>
            </a:r>
            <a:r>
              <a:rPr lang="fr-BE" sz="2800" dirty="0" smtClean="0"/>
              <a:t> (COS = </a:t>
            </a:r>
            <a:r>
              <a:rPr lang="fr-BE" sz="2800" dirty="0" err="1" smtClean="0"/>
              <a:t>childhood</a:t>
            </a:r>
            <a:r>
              <a:rPr lang="fr-BE" sz="2800" dirty="0" smtClean="0"/>
              <a:t> </a:t>
            </a:r>
            <a:r>
              <a:rPr lang="fr-BE" sz="2800" dirty="0" err="1" smtClean="0"/>
              <a:t>onset</a:t>
            </a:r>
            <a:r>
              <a:rPr lang="fr-BE" sz="2800" dirty="0" smtClean="0"/>
              <a:t> </a:t>
            </a:r>
            <a:r>
              <a:rPr lang="fr-BE" sz="2800" dirty="0" err="1" smtClean="0"/>
              <a:t>schizophrenia</a:t>
            </a:r>
            <a:r>
              <a:rPr lang="fr-BE" sz="2800" dirty="0" smtClean="0"/>
              <a:t>) </a:t>
            </a:r>
            <a:r>
              <a:rPr lang="fr-BE" sz="2800" b="1" dirty="0" smtClean="0"/>
              <a:t>&lt; 13 ans</a:t>
            </a:r>
            <a:endParaRPr lang="fr-BE" sz="2800" dirty="0" smtClean="0"/>
          </a:p>
          <a:p>
            <a:pPr>
              <a:buNone/>
            </a:pPr>
            <a:r>
              <a:rPr lang="fr-BE" sz="2800" dirty="0" smtClean="0"/>
              <a:t>sous type : 	– paranoïde</a:t>
            </a:r>
          </a:p>
          <a:p>
            <a:pPr>
              <a:buNone/>
            </a:pPr>
            <a:r>
              <a:rPr lang="fr-BE" sz="2800" dirty="0" smtClean="0"/>
              <a:t>			– désorganisé</a:t>
            </a:r>
          </a:p>
          <a:p>
            <a:pPr>
              <a:buNone/>
            </a:pPr>
            <a:r>
              <a:rPr lang="fr-BE" sz="2800" dirty="0" smtClean="0"/>
              <a:t>			– indifférencié</a:t>
            </a:r>
          </a:p>
          <a:p>
            <a:pPr>
              <a:buNone/>
            </a:pP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Que connaît-on des Psychoses précoces ?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70"/>
            <a:ext cx="8472518" cy="57150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fr-BE" sz="2800" b="1" dirty="0" smtClean="0"/>
          </a:p>
          <a:p>
            <a:pPr>
              <a:buNone/>
            </a:pPr>
            <a:r>
              <a:rPr lang="fr-BE" sz="2800" b="1" u="sng" dirty="0" smtClean="0"/>
              <a:t>Cas de schizophrénie dans la première enfance</a:t>
            </a:r>
          </a:p>
          <a:p>
            <a:pPr>
              <a:buNone/>
            </a:pPr>
            <a:endParaRPr lang="fr-BE" sz="2800" dirty="0" smtClean="0"/>
          </a:p>
          <a:p>
            <a:pPr>
              <a:buNone/>
            </a:pPr>
            <a:r>
              <a:rPr lang="fr-BE" sz="2800" b="1" dirty="0" smtClean="0"/>
              <a:t>– déjà  à  3 et 5 ans ! </a:t>
            </a:r>
          </a:p>
          <a:p>
            <a:pPr>
              <a:buNone/>
            </a:pPr>
            <a:r>
              <a:rPr lang="fr-BE" sz="2800" b="1" dirty="0" smtClean="0"/>
              <a:t>		</a:t>
            </a:r>
            <a:r>
              <a:rPr lang="fr-BE" sz="1900" dirty="0" smtClean="0"/>
              <a:t>(Green W.H. et al., 1992 ; Russell A.T. et al., 1989)</a:t>
            </a:r>
          </a:p>
          <a:p>
            <a:pPr>
              <a:buNone/>
            </a:pPr>
            <a:r>
              <a:rPr lang="fr-BE" sz="2800" b="1" dirty="0" smtClean="0"/>
              <a:t>– peuvent remplir les mêmes critères diagnostiques que les adultes  </a:t>
            </a:r>
          </a:p>
          <a:p>
            <a:pPr>
              <a:buNone/>
            </a:pPr>
            <a:r>
              <a:rPr lang="fr-BE" sz="2800" b="1" dirty="0" smtClean="0"/>
              <a:t>	</a:t>
            </a:r>
            <a:r>
              <a:rPr lang="fr-BE" sz="1900" b="1" dirty="0" smtClean="0"/>
              <a:t>	</a:t>
            </a:r>
            <a:r>
              <a:rPr lang="fr-BE" sz="1900" dirty="0" smtClean="0"/>
              <a:t>(Gordon C.T. et al., 1994 ; </a:t>
            </a:r>
            <a:r>
              <a:rPr lang="fr-BE" sz="1900" dirty="0" err="1" smtClean="0"/>
              <a:t>Remschimdt</a:t>
            </a:r>
            <a:r>
              <a:rPr lang="fr-BE" sz="1900" dirty="0" smtClean="0"/>
              <a:t> H.E. et al., 1994 ; Russell A.T., 1994)</a:t>
            </a:r>
          </a:p>
          <a:p>
            <a:pPr>
              <a:buNone/>
            </a:pPr>
            <a:r>
              <a:rPr lang="fr-BE" sz="2800" b="1" dirty="0" smtClean="0"/>
              <a:t>N.B. Déjà, Bleuler Eugen (1950): «si on les observe dans l’enfance, ils présentent les mêmes symptômes que les adultes» </a:t>
            </a:r>
          </a:p>
          <a:p>
            <a:pPr>
              <a:buNone/>
            </a:pPr>
            <a:endParaRPr lang="fr-BE" sz="2800" b="1" dirty="0" smtClean="0"/>
          </a:p>
          <a:p>
            <a:pPr>
              <a:buNone/>
            </a:pPr>
            <a:r>
              <a:rPr lang="fr-BE" sz="2800" b="1" dirty="0" smtClean="0"/>
              <a:t>– 4 % de l’ensemble des schizophrénies </a:t>
            </a:r>
          </a:p>
          <a:p>
            <a:pPr>
              <a:buNone/>
            </a:pPr>
            <a:r>
              <a:rPr lang="fr-BE" sz="2600" dirty="0" smtClean="0"/>
              <a:t>		</a:t>
            </a:r>
            <a:r>
              <a:rPr lang="fr-BE" sz="1900" dirty="0" smtClean="0"/>
              <a:t>(</a:t>
            </a:r>
            <a:r>
              <a:rPr lang="fr-BE" sz="1900" dirty="0" err="1" smtClean="0"/>
              <a:t>Cannon</a:t>
            </a:r>
            <a:r>
              <a:rPr lang="fr-BE" sz="1900" dirty="0" smtClean="0"/>
              <a:t> et al., 1999 ; Hafner H. &amp; </a:t>
            </a:r>
            <a:r>
              <a:rPr lang="fr-BE" sz="1900" dirty="0" err="1" smtClean="0"/>
              <a:t>Nowortny</a:t>
            </a:r>
            <a:r>
              <a:rPr lang="fr-BE" sz="1900" dirty="0" smtClean="0"/>
              <a:t> B., 1995)</a:t>
            </a:r>
          </a:p>
          <a:p>
            <a:pPr>
              <a:buNone/>
            </a:pPr>
            <a:r>
              <a:rPr lang="fr-BE" sz="2800" b="1" dirty="0" smtClean="0"/>
              <a:t> </a:t>
            </a:r>
          </a:p>
          <a:p>
            <a:pPr>
              <a:buNone/>
            </a:pPr>
            <a:endParaRPr lang="fr-BE" sz="2800" b="1" dirty="0" smtClean="0"/>
          </a:p>
          <a:p>
            <a:pPr>
              <a:buNone/>
            </a:pP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Que connaît-on des Psychoses précoces ?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70"/>
            <a:ext cx="8472518" cy="571504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fr-BE" sz="2800" b="1" dirty="0" smtClean="0"/>
          </a:p>
          <a:p>
            <a:pPr>
              <a:buNone/>
            </a:pPr>
            <a:r>
              <a:rPr lang="fr-BE" sz="2800" b="1" u="sng" dirty="0" smtClean="0"/>
              <a:t>Psychose précoce (COS = </a:t>
            </a:r>
            <a:r>
              <a:rPr lang="fr-BE" sz="2800" b="1" u="sng" dirty="0" err="1" smtClean="0"/>
              <a:t>childhood</a:t>
            </a:r>
            <a:r>
              <a:rPr lang="fr-BE" sz="2800" b="1" u="sng" dirty="0" smtClean="0"/>
              <a:t> </a:t>
            </a:r>
            <a:r>
              <a:rPr lang="fr-BE" sz="2800" b="1" u="sng" dirty="0" err="1" smtClean="0"/>
              <a:t>onset</a:t>
            </a:r>
            <a:r>
              <a:rPr lang="fr-BE" sz="2800" b="1" u="sng" dirty="0" smtClean="0"/>
              <a:t> </a:t>
            </a:r>
            <a:r>
              <a:rPr lang="fr-BE" sz="2800" b="1" u="sng" dirty="0" err="1" smtClean="0"/>
              <a:t>schizophrenia</a:t>
            </a:r>
            <a:r>
              <a:rPr lang="fr-BE" sz="2800" b="1" u="sng" dirty="0" smtClean="0"/>
              <a:t>)</a:t>
            </a:r>
            <a:r>
              <a:rPr lang="fr-BE" sz="2800" b="1" dirty="0" smtClean="0"/>
              <a:t> &lt; 13 ans</a:t>
            </a:r>
          </a:p>
          <a:p>
            <a:pPr>
              <a:buNone/>
            </a:pPr>
            <a:endParaRPr lang="fr-BE" sz="2800" dirty="0" smtClean="0"/>
          </a:p>
          <a:p>
            <a:pPr>
              <a:lnSpc>
                <a:spcPct val="115000"/>
              </a:lnSpc>
              <a:spcAft>
                <a:spcPts val="1000"/>
              </a:spcAft>
              <a:buNone/>
              <a:tabLst>
                <a:tab pos="1000125" algn="l"/>
              </a:tabLst>
            </a:pPr>
            <a:r>
              <a:rPr lang="fr-BE" sz="2800" dirty="0" smtClean="0">
                <a:ea typeface="Calibri"/>
                <a:cs typeface="Times New Roman"/>
              </a:rPr>
              <a:t>– </a:t>
            </a:r>
            <a:r>
              <a:rPr lang="fr-BE" sz="2800" b="1" dirty="0" smtClean="0">
                <a:ea typeface="Calibri"/>
                <a:cs typeface="Times New Roman"/>
              </a:rPr>
              <a:t>sexe ratio : 50/50 %</a:t>
            </a:r>
            <a:r>
              <a:rPr lang="fr-BE" sz="2800" dirty="0" smtClean="0">
                <a:ea typeface="Calibri"/>
                <a:cs typeface="Times New Roman"/>
              </a:rPr>
              <a:t> 	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  <a:tabLst>
                <a:tab pos="1000125" algn="l"/>
              </a:tabLst>
            </a:pPr>
            <a:r>
              <a:rPr lang="fr-BE" sz="2400" dirty="0" smtClean="0">
                <a:ea typeface="Calibri"/>
                <a:cs typeface="Times New Roman"/>
              </a:rPr>
              <a:t>			(</a:t>
            </a:r>
            <a:r>
              <a:rPr lang="fr-BE" sz="2400" dirty="0" err="1" smtClean="0">
                <a:ea typeface="Calibri"/>
                <a:cs typeface="Times New Roman"/>
              </a:rPr>
              <a:t>Werry</a:t>
            </a:r>
            <a:r>
              <a:rPr lang="fr-BE" sz="2400" dirty="0" smtClean="0">
                <a:ea typeface="Calibri"/>
                <a:cs typeface="Times New Roman"/>
              </a:rPr>
              <a:t> J.S. et al., 1994 ; </a:t>
            </a:r>
            <a:r>
              <a:rPr lang="fr-BE" sz="2400" dirty="0" err="1" smtClean="0">
                <a:ea typeface="Calibri"/>
                <a:cs typeface="Times New Roman"/>
              </a:rPr>
              <a:t>Hollis</a:t>
            </a:r>
            <a:r>
              <a:rPr lang="fr-BE" sz="2400" dirty="0" smtClean="0">
                <a:ea typeface="Calibri"/>
                <a:cs typeface="Times New Roman"/>
              </a:rPr>
              <a:t> C., 2000)</a:t>
            </a:r>
          </a:p>
          <a:p>
            <a:pPr marL="449580">
              <a:lnSpc>
                <a:spcPct val="115000"/>
              </a:lnSpc>
              <a:spcAft>
                <a:spcPts val="1000"/>
              </a:spcAft>
              <a:buNone/>
              <a:tabLst>
                <a:tab pos="1000125" algn="l"/>
              </a:tabLst>
            </a:pPr>
            <a:r>
              <a:rPr lang="fr-BE" sz="2800" dirty="0" smtClean="0">
                <a:ea typeface="Calibri"/>
                <a:cs typeface="Times New Roman"/>
              </a:rPr>
              <a:t>  N.B. chez les adultes, sexe ratio hommes/femmes : 1,4/1    </a:t>
            </a:r>
          </a:p>
          <a:p>
            <a:pPr marL="449580">
              <a:lnSpc>
                <a:spcPct val="115000"/>
              </a:lnSpc>
              <a:spcAft>
                <a:spcPts val="1000"/>
              </a:spcAft>
              <a:buNone/>
              <a:tabLst>
                <a:tab pos="1000125" algn="l"/>
              </a:tabLst>
            </a:pPr>
            <a:r>
              <a:rPr lang="fr-BE" sz="2400" dirty="0" smtClean="0">
                <a:ea typeface="Calibri"/>
                <a:cs typeface="Times New Roman"/>
              </a:rPr>
              <a:t>			(Aleman A. et al., 2003 ; McGrath J., 2004)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1000125" algn="l"/>
              </a:tabLst>
            </a:pPr>
            <a:r>
              <a:rPr lang="fr-BE" sz="2800" dirty="0" smtClean="0">
                <a:ea typeface="Calibri"/>
                <a:cs typeface="Times New Roman"/>
              </a:rPr>
              <a:t>– diagnostic </a:t>
            </a:r>
            <a:r>
              <a:rPr lang="fr-BE" sz="2800" b="1" dirty="0" smtClean="0">
                <a:ea typeface="Calibri"/>
                <a:cs typeface="Times New Roman"/>
              </a:rPr>
              <a:t>stable</a:t>
            </a:r>
            <a:r>
              <a:rPr lang="fr-BE" sz="2800" dirty="0" smtClean="0">
                <a:ea typeface="Calibri"/>
                <a:cs typeface="Times New Roman"/>
              </a:rPr>
              <a:t> dans le temps 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  <a:tabLst>
                <a:tab pos="1000125" algn="l"/>
              </a:tabLst>
            </a:pPr>
            <a:r>
              <a:rPr lang="fr-BE" sz="2400" dirty="0" smtClean="0">
                <a:ea typeface="Calibri"/>
                <a:cs typeface="Times New Roman"/>
              </a:rPr>
              <a:t>			(</a:t>
            </a:r>
            <a:r>
              <a:rPr lang="fr-BE" sz="2400" dirty="0" err="1" smtClean="0">
                <a:ea typeface="Calibri"/>
                <a:cs typeface="Times New Roman"/>
              </a:rPr>
              <a:t>Hollis</a:t>
            </a:r>
            <a:r>
              <a:rPr lang="fr-BE" sz="2400" dirty="0" smtClean="0">
                <a:ea typeface="Calibri"/>
                <a:cs typeface="Times New Roman"/>
              </a:rPr>
              <a:t> C.,, 2000 ; </a:t>
            </a:r>
            <a:r>
              <a:rPr lang="fr-BE" sz="2400" dirty="0" err="1" smtClean="0">
                <a:ea typeface="Calibri"/>
                <a:cs typeface="Times New Roman"/>
              </a:rPr>
              <a:t>Remschimdt</a:t>
            </a:r>
            <a:r>
              <a:rPr lang="fr-BE" sz="2400" dirty="0" smtClean="0">
                <a:ea typeface="Calibri"/>
                <a:cs typeface="Times New Roman"/>
              </a:rPr>
              <a:t> H. et al., 2007)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  <a:tabLst>
                <a:tab pos="1000125" algn="l"/>
              </a:tabLst>
            </a:pPr>
            <a:r>
              <a:rPr lang="fr-BE" sz="2800" dirty="0" smtClean="0">
                <a:ea typeface="Calibri"/>
                <a:cs typeface="Times New Roman"/>
              </a:rPr>
              <a:t>– associée à une </a:t>
            </a:r>
            <a:r>
              <a:rPr lang="fr-BE" sz="2800" b="1" dirty="0" smtClean="0">
                <a:ea typeface="Calibri"/>
                <a:cs typeface="Times New Roman"/>
              </a:rPr>
              <a:t>sévérité plus grande</a:t>
            </a:r>
            <a:r>
              <a:rPr lang="fr-BE" sz="2800" dirty="0" smtClean="0">
                <a:ea typeface="Calibri"/>
                <a:cs typeface="Times New Roman"/>
              </a:rPr>
              <a:t> (que chez l’adulte)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  <a:tabLst>
                <a:tab pos="1000125" algn="l"/>
              </a:tabLst>
            </a:pPr>
            <a:r>
              <a:rPr lang="fr-BE" sz="2400" dirty="0" smtClean="0">
                <a:ea typeface="Calibri"/>
                <a:cs typeface="Times New Roman"/>
              </a:rPr>
              <a:t>	(</a:t>
            </a:r>
            <a:r>
              <a:rPr lang="fr-BE" sz="2400" dirty="0" err="1" smtClean="0">
                <a:ea typeface="Calibri"/>
                <a:cs typeface="Times New Roman"/>
              </a:rPr>
              <a:t>Asarnow</a:t>
            </a:r>
            <a:r>
              <a:rPr lang="fr-BE" sz="2400" dirty="0" smtClean="0">
                <a:ea typeface="Calibri"/>
                <a:cs typeface="Times New Roman"/>
              </a:rPr>
              <a:t> J.R. et al., 1994 ; </a:t>
            </a:r>
            <a:r>
              <a:rPr lang="fr-BE" sz="2400" dirty="0" err="1" smtClean="0">
                <a:ea typeface="Calibri"/>
                <a:cs typeface="Times New Roman"/>
              </a:rPr>
              <a:t>McClellan</a:t>
            </a:r>
            <a:r>
              <a:rPr lang="fr-BE" sz="2400" dirty="0" smtClean="0">
                <a:ea typeface="Calibri"/>
                <a:cs typeface="Times New Roman"/>
              </a:rPr>
              <a:t> J. et al., 1999 ; </a:t>
            </a:r>
            <a:r>
              <a:rPr lang="fr-BE" sz="2400" dirty="0" err="1" smtClean="0">
                <a:ea typeface="Calibri"/>
                <a:cs typeface="Times New Roman"/>
              </a:rPr>
              <a:t>Nicolson</a:t>
            </a:r>
            <a:r>
              <a:rPr lang="fr-BE" sz="2400" dirty="0" smtClean="0">
                <a:ea typeface="Calibri"/>
                <a:cs typeface="Times New Roman"/>
              </a:rPr>
              <a:t> R. et al., 2000)</a:t>
            </a:r>
          </a:p>
          <a:p>
            <a:pPr>
              <a:buNone/>
            </a:pP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Que connaît-on des Psychoses précoces ?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70"/>
            <a:ext cx="8472518" cy="5715040"/>
          </a:xfrm>
        </p:spPr>
        <p:txBody>
          <a:bodyPr>
            <a:normAutofit/>
          </a:bodyPr>
          <a:lstStyle/>
          <a:p>
            <a:pPr>
              <a:buNone/>
            </a:pPr>
            <a:endParaRPr lang="fr-BE" sz="2800" b="1" dirty="0" smtClean="0"/>
          </a:p>
          <a:p>
            <a:pPr>
              <a:buNone/>
            </a:pPr>
            <a:r>
              <a:rPr lang="fr-BE" sz="2800" b="1" u="sng" dirty="0" smtClean="0"/>
              <a:t>Symptômes positifs des Psychoses précoces</a:t>
            </a:r>
            <a:r>
              <a:rPr lang="fr-BE" sz="2800" b="1" dirty="0" smtClean="0"/>
              <a:t>  (&lt; 13 ans)</a:t>
            </a:r>
          </a:p>
          <a:p>
            <a:pPr>
              <a:buNone/>
            </a:pPr>
            <a:endParaRPr lang="fr-BE" sz="2800" dirty="0" smtClean="0"/>
          </a:p>
          <a:p>
            <a:pPr>
              <a:buNone/>
            </a:pPr>
            <a:r>
              <a:rPr lang="fr-BE" sz="2800" dirty="0" smtClean="0"/>
              <a:t>– 87 % des parents perçoivent les comportements de leur enfant comme inhabituels (par rapport aux pairs)</a:t>
            </a:r>
          </a:p>
          <a:p>
            <a:pPr>
              <a:buNone/>
            </a:pPr>
            <a:r>
              <a:rPr lang="fr-BE" sz="2800" dirty="0" smtClean="0"/>
              <a:t>					</a:t>
            </a:r>
            <a:r>
              <a:rPr lang="fr-BE" sz="2000" dirty="0" smtClean="0"/>
              <a:t>(</a:t>
            </a:r>
            <a:r>
              <a:rPr lang="fr-BE" sz="2000" dirty="0" err="1" smtClean="0"/>
              <a:t>Kolvin</a:t>
            </a:r>
            <a:r>
              <a:rPr lang="fr-BE" sz="2000" dirty="0" smtClean="0"/>
              <a:t> I. et al., 1971)</a:t>
            </a:r>
          </a:p>
          <a:p>
            <a:pPr>
              <a:buNone/>
            </a:pP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Que connaît-on des Psychoses précoces ?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908720"/>
            <a:ext cx="8715404" cy="57150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fr-BE" sz="2800" b="1" dirty="0" smtClean="0"/>
          </a:p>
          <a:p>
            <a:pPr>
              <a:buNone/>
            </a:pPr>
            <a:r>
              <a:rPr lang="fr-BE" sz="2800" b="1" u="sng" dirty="0" smtClean="0"/>
              <a:t>Retard de développement en période prémorbide</a:t>
            </a:r>
            <a:r>
              <a:rPr lang="fr-BE" sz="2800" u="sng" dirty="0" smtClean="0"/>
              <a:t> de Psychose précoce</a:t>
            </a:r>
            <a:r>
              <a:rPr lang="fr-BE" sz="2800" dirty="0" smtClean="0"/>
              <a:t>  (&lt; 12 ans)</a:t>
            </a:r>
          </a:p>
          <a:p>
            <a:pPr>
              <a:buNone/>
            </a:pPr>
            <a:endParaRPr lang="fr-BE" sz="2800" dirty="0" smtClean="0"/>
          </a:p>
          <a:p>
            <a:pPr>
              <a:buNone/>
            </a:pPr>
            <a:r>
              <a:rPr lang="fr-BE" sz="3000" dirty="0" smtClean="0"/>
              <a:t>– </a:t>
            </a:r>
            <a:r>
              <a:rPr lang="fr-BE" sz="3000" b="1" u="sng" dirty="0" smtClean="0"/>
              <a:t>50 % de retards </a:t>
            </a:r>
            <a:r>
              <a:rPr lang="fr-BE" sz="3000" b="1" dirty="0" smtClean="0"/>
              <a:t>	langagier, moteur et social</a:t>
            </a:r>
            <a:r>
              <a:rPr lang="fr-BE" sz="3000" dirty="0" smtClean="0"/>
              <a:t> </a:t>
            </a:r>
            <a:r>
              <a:rPr lang="fr-BE" sz="3000" b="1" u="sng" dirty="0" smtClean="0"/>
              <a:t>en période prémorbide</a:t>
            </a:r>
            <a:endParaRPr lang="fr-BE" sz="3000" dirty="0" smtClean="0"/>
          </a:p>
          <a:p>
            <a:pPr>
              <a:buNone/>
            </a:pPr>
            <a:r>
              <a:rPr lang="fr-BE" sz="2800" dirty="0" smtClean="0"/>
              <a:t>		dont 		langage (23 %), </a:t>
            </a:r>
          </a:p>
          <a:p>
            <a:pPr>
              <a:buNone/>
            </a:pPr>
            <a:r>
              <a:rPr lang="fr-BE" sz="2800" dirty="0"/>
              <a:t>	</a:t>
            </a:r>
            <a:r>
              <a:rPr lang="fr-BE" sz="2800" dirty="0" smtClean="0"/>
              <a:t>			moteur (31 %), </a:t>
            </a:r>
          </a:p>
          <a:p>
            <a:pPr>
              <a:buNone/>
            </a:pPr>
            <a:r>
              <a:rPr lang="fr-BE" sz="2800" dirty="0"/>
              <a:t>	</a:t>
            </a:r>
            <a:r>
              <a:rPr lang="fr-BE" sz="2800" dirty="0" smtClean="0"/>
              <a:t>			fonctionnement social (36 %)</a:t>
            </a:r>
          </a:p>
          <a:p>
            <a:pPr>
              <a:buNone/>
            </a:pPr>
            <a:r>
              <a:rPr lang="fr-BE" sz="2800" dirty="0" smtClean="0"/>
              <a:t>	</a:t>
            </a:r>
            <a:r>
              <a:rPr lang="fr-BE" sz="2400" dirty="0" smtClean="0"/>
              <a:t>						(</a:t>
            </a:r>
            <a:r>
              <a:rPr lang="fr-BE" sz="2400" dirty="0" err="1" smtClean="0"/>
              <a:t>Hollis</a:t>
            </a:r>
            <a:r>
              <a:rPr lang="fr-BE" sz="2400" dirty="0" smtClean="0"/>
              <a:t> C., 1995)</a:t>
            </a:r>
          </a:p>
          <a:p>
            <a:pPr>
              <a:buNone/>
            </a:pPr>
            <a:r>
              <a:rPr lang="fr-BE" sz="2800" b="1" dirty="0" smtClean="0"/>
              <a:t>–</a:t>
            </a:r>
            <a:r>
              <a:rPr lang="fr-BE" sz="2800" dirty="0" smtClean="0"/>
              <a:t> 10 % de retards chez les individus qui ne développeront une psychose qu’</a:t>
            </a:r>
            <a:r>
              <a:rPr lang="fr-BE" sz="2800" u="sng" dirty="0" smtClean="0"/>
              <a:t>à l’âge adulte</a:t>
            </a:r>
          </a:p>
          <a:p>
            <a:pPr>
              <a:buNone/>
            </a:pPr>
            <a:r>
              <a:rPr lang="fr-BE" sz="2400" dirty="0" smtClean="0"/>
              <a:t>							(</a:t>
            </a:r>
            <a:r>
              <a:rPr lang="fr-BE" sz="2400" dirty="0" err="1" smtClean="0"/>
              <a:t>Cannon</a:t>
            </a:r>
            <a:r>
              <a:rPr lang="fr-BE" sz="2400" dirty="0" smtClean="0"/>
              <a:t> et al., 1999)</a:t>
            </a:r>
          </a:p>
          <a:p>
            <a:pPr>
              <a:buNone/>
            </a:pP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/>
          </a:bodyPr>
          <a:lstStyle/>
          <a:p>
            <a:r>
              <a:rPr lang="fr-BE" sz="2000" b="1" dirty="0" smtClean="0"/>
              <a:t/>
            </a:r>
            <a:br>
              <a:rPr lang="fr-BE" sz="2000" b="1" dirty="0" smtClean="0"/>
            </a:b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472518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b="1" u="sng" dirty="0" smtClean="0"/>
              <a:t>Comment poser</a:t>
            </a:r>
            <a:r>
              <a:rPr lang="fr-BE" u="sng" dirty="0" smtClean="0"/>
              <a:t> précisément </a:t>
            </a:r>
            <a:r>
              <a:rPr lang="fr-BE" b="1" u="sng" dirty="0" smtClean="0"/>
              <a:t>un diagnostic de Psychose</a:t>
            </a:r>
            <a:r>
              <a:rPr lang="fr-BE" u="sng" dirty="0" smtClean="0"/>
              <a:t> ? 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u="sng" dirty="0" smtClean="0"/>
              <a:t>Quelles sont les </a:t>
            </a:r>
            <a:r>
              <a:rPr lang="fr-BE" b="1" u="sng" dirty="0" smtClean="0"/>
              <a:t>différentes formes de Psychoses</a:t>
            </a:r>
            <a:r>
              <a:rPr lang="fr-BE" u="sng" dirty="0" smtClean="0"/>
              <a:t> dans l’enfance ?  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2800" b="1" u="sng" dirty="0">
                <a:ea typeface="Calibri"/>
                <a:cs typeface="Times New Roman"/>
              </a:rPr>
              <a:t>D’où vient la confusion</a:t>
            </a:r>
            <a:r>
              <a:rPr lang="fr-BE" sz="2800" u="sng" dirty="0">
                <a:ea typeface="Calibri"/>
                <a:cs typeface="Times New Roman"/>
              </a:rPr>
              <a:t> entre les diagnostics</a:t>
            </a:r>
            <a:r>
              <a:rPr lang="fr-BE" sz="2800" dirty="0">
                <a:ea typeface="Calibri"/>
                <a:cs typeface="Times New Roman"/>
              </a:rPr>
              <a:t> </a:t>
            </a:r>
            <a:r>
              <a:rPr lang="fr-BE" sz="2800" dirty="0" smtClean="0">
                <a:ea typeface="Calibri"/>
                <a:cs typeface="Times New Roman"/>
              </a:rPr>
              <a:t>?</a:t>
            </a:r>
            <a:br>
              <a:rPr lang="fr-BE" sz="2800" dirty="0" smtClean="0">
                <a:ea typeface="Calibri"/>
                <a:cs typeface="Times New Roman"/>
              </a:rPr>
            </a:br>
            <a:r>
              <a:rPr lang="fr-BE" sz="800" dirty="0" smtClean="0">
                <a:ea typeface="Calibri"/>
                <a:cs typeface="Times New Roman"/>
              </a:rPr>
              <a:t> </a:t>
            </a:r>
            <a:r>
              <a:rPr lang="fr-BE" sz="2800" dirty="0">
                <a:ea typeface="Calibri"/>
                <a:cs typeface="Times New Roman"/>
              </a:rPr>
              <a:t/>
            </a:r>
            <a:br>
              <a:rPr lang="fr-BE" sz="2800" dirty="0">
                <a:ea typeface="Calibri"/>
                <a:cs typeface="Times New Roman"/>
              </a:rPr>
            </a:br>
            <a:r>
              <a:rPr lang="fr-BE" sz="2800" b="1" dirty="0">
                <a:ea typeface="Calibri"/>
                <a:cs typeface="Times New Roman"/>
              </a:rPr>
              <a:t>L’évolution historique</a:t>
            </a:r>
            <a:r>
              <a:rPr lang="fr-BE" sz="2800" dirty="0">
                <a:ea typeface="Calibri"/>
                <a:cs typeface="Times New Roman"/>
              </a:rPr>
              <a:t>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8472518" cy="4857784"/>
          </a:xfrm>
        </p:spPr>
        <p:txBody>
          <a:bodyPr>
            <a:normAutofit fontScale="77500" lnSpcReduction="20000"/>
          </a:bodyPr>
          <a:lstStyle/>
          <a:p>
            <a:pPr>
              <a:buFont typeface="Wingdings"/>
              <a:buChar char="è"/>
            </a:pPr>
            <a:r>
              <a:rPr lang="fr-BE" b="1" dirty="0" smtClean="0"/>
              <a:t>L’évolution </a:t>
            </a:r>
            <a:r>
              <a:rPr lang="fr-BE" b="1" dirty="0"/>
              <a:t>historique des concepts névrose/état limite/psychose </a:t>
            </a:r>
            <a:r>
              <a:rPr lang="fr-BE" b="1" dirty="0" smtClean="0"/>
              <a:t>:</a:t>
            </a:r>
          </a:p>
          <a:p>
            <a:pPr>
              <a:buNone/>
            </a:pPr>
            <a:endParaRPr lang="fr-BE" dirty="0"/>
          </a:p>
          <a:p>
            <a:pPr>
              <a:buNone/>
            </a:pPr>
            <a:r>
              <a:rPr lang="fr-BE" dirty="0"/>
              <a:t>Apparition progressive de distinctions</a:t>
            </a:r>
          </a:p>
          <a:p>
            <a:r>
              <a:rPr lang="fr-BE" dirty="0"/>
              <a:t>1900 : névrose </a:t>
            </a:r>
            <a:r>
              <a:rPr lang="fr-BE" b="1" u="sng" dirty="0"/>
              <a:t>et</a:t>
            </a:r>
            <a:r>
              <a:rPr lang="fr-BE" dirty="0"/>
              <a:t> psychose     </a:t>
            </a:r>
            <a:endParaRPr lang="fr-BE" dirty="0" smtClean="0"/>
          </a:p>
          <a:p>
            <a:pPr>
              <a:buNone/>
            </a:pPr>
            <a:r>
              <a:rPr lang="fr-BE" dirty="0"/>
              <a:t>	</a:t>
            </a:r>
            <a:r>
              <a:rPr lang="fr-BE" dirty="0" smtClean="0"/>
              <a:t>(</a:t>
            </a:r>
            <a:r>
              <a:rPr lang="fr-BE" dirty="0"/>
              <a:t>psychose ≈ fourre-tout ≈ tout ce qui n’est pas névrose)</a:t>
            </a:r>
          </a:p>
          <a:p>
            <a:r>
              <a:rPr lang="de-DE" dirty="0"/>
              <a:t>1943 : Kanner</a:t>
            </a:r>
            <a:endParaRPr lang="fr-BE" dirty="0"/>
          </a:p>
          <a:p>
            <a:r>
              <a:rPr lang="de-DE" dirty="0"/>
              <a:t>1944 : </a:t>
            </a:r>
            <a:r>
              <a:rPr lang="de-DE" dirty="0" err="1"/>
              <a:t>Asperger</a:t>
            </a:r>
            <a:endParaRPr lang="fr-BE" dirty="0"/>
          </a:p>
          <a:p>
            <a:r>
              <a:rPr lang="de-DE" dirty="0"/>
              <a:t>1947 : Bender (schizophrénie infantile)</a:t>
            </a:r>
            <a:endParaRPr lang="fr-BE" dirty="0"/>
          </a:p>
          <a:p>
            <a:r>
              <a:rPr lang="fr-BE" dirty="0"/>
              <a:t>1950-1970 : les états limites (borderline)</a:t>
            </a:r>
          </a:p>
          <a:p>
            <a:r>
              <a:rPr lang="fr-BE" dirty="0"/>
              <a:t>1980 : DSM </a:t>
            </a:r>
            <a:r>
              <a:rPr lang="fr-BE" dirty="0" smtClean="0"/>
              <a:t>III </a:t>
            </a:r>
            <a:r>
              <a:rPr lang="fr-BE" dirty="0" smtClean="0">
                <a:sym typeface="Wingdings"/>
              </a:rPr>
              <a:t></a:t>
            </a:r>
            <a:r>
              <a:rPr lang="fr-BE" dirty="0" smtClean="0"/>
              <a:t> </a:t>
            </a:r>
          </a:p>
          <a:p>
            <a:pPr>
              <a:buNone/>
            </a:pPr>
            <a:r>
              <a:rPr lang="fr-BE" dirty="0"/>
              <a:t>	</a:t>
            </a:r>
            <a:r>
              <a:rPr lang="fr-BE" dirty="0" smtClean="0"/>
              <a:t>	       séparation </a:t>
            </a:r>
            <a:r>
              <a:rPr lang="fr-BE" dirty="0"/>
              <a:t>des catégories TED/Psychose précoce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/>
          </a:bodyPr>
          <a:lstStyle/>
          <a:p>
            <a:r>
              <a:rPr lang="fr-BE" sz="2000" b="1" dirty="0" smtClean="0"/>
              <a:t/>
            </a:r>
            <a:br>
              <a:rPr lang="fr-BE" sz="2000" b="1" dirty="0" smtClean="0"/>
            </a:b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615394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sz="2800" b="1" dirty="0" smtClean="0"/>
              <a:t>Comment poser</a:t>
            </a:r>
            <a:r>
              <a:rPr lang="fr-BE" sz="2800" dirty="0" smtClean="0"/>
              <a:t> précisément </a:t>
            </a:r>
            <a:r>
              <a:rPr lang="fr-BE" sz="2800" b="1" dirty="0" smtClean="0"/>
              <a:t>un diagnostic de Psychose</a:t>
            </a:r>
            <a:r>
              <a:rPr lang="fr-BE" sz="2800" dirty="0" smtClean="0"/>
              <a:t> ? </a:t>
            </a:r>
          </a:p>
          <a:p>
            <a:pPr>
              <a:buNone/>
            </a:pPr>
            <a:endParaRPr lang="fr-BE" dirty="0" smtClean="0"/>
          </a:p>
          <a:p>
            <a:pPr algn="ctr">
              <a:buNone/>
            </a:pPr>
            <a:r>
              <a:rPr lang="fr-BE" b="1" u="sng" dirty="0" smtClean="0"/>
              <a:t>Quatre dimensions sémiologiques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654164"/>
          </a:xfrm>
        </p:spPr>
        <p:txBody>
          <a:bodyPr>
            <a:normAutofit/>
          </a:bodyPr>
          <a:lstStyle/>
          <a:p>
            <a:r>
              <a:rPr lang="fr-FR" sz="2000" b="1" dirty="0" smtClean="0"/>
              <a:t>Quatre dimensions sémiologiques dans la psychose de l’enfant	</a:t>
            </a:r>
            <a:r>
              <a:rPr lang="fr-FR" sz="800" b="1" dirty="0" smtClean="0"/>
              <a:t>	</a:t>
            </a:r>
            <a:r>
              <a:rPr lang="fr-FR" sz="2800" b="1" u="sng" dirty="0" smtClean="0"/>
              <a:t/>
            </a:r>
            <a:br>
              <a:rPr lang="fr-FR" sz="2800" b="1" u="sng" dirty="0" smtClean="0"/>
            </a:br>
            <a:r>
              <a:rPr lang="fr-FR" sz="2800" b="1" u="sng" dirty="0" smtClean="0"/>
              <a:t>Symptômes positifs, négatifs, cognitifs </a:t>
            </a:r>
            <a:br>
              <a:rPr lang="fr-FR" sz="2800" b="1" u="sng" dirty="0" smtClean="0"/>
            </a:br>
            <a:r>
              <a:rPr lang="fr-FR" sz="2800" b="1" u="sng" dirty="0" smtClean="0"/>
              <a:t>et la désorganisation</a:t>
            </a:r>
            <a:endParaRPr lang="fr-BE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85926"/>
            <a:ext cx="8572560" cy="507207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Quatre catégories de symptômes :</a:t>
            </a:r>
            <a:endParaRPr lang="fr-BE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tabLst>
                <a:tab pos="908050" algn="l"/>
              </a:tabLst>
            </a:pPr>
            <a:r>
              <a:rPr lang="fr-FR" sz="3100" dirty="0" smtClean="0">
                <a:ea typeface="Calibri"/>
                <a:cs typeface="Times New Roman"/>
              </a:rPr>
              <a:t>les </a:t>
            </a:r>
            <a:r>
              <a:rPr lang="fr-FR" sz="3100" b="1" dirty="0" smtClean="0">
                <a:ea typeface="Calibri"/>
                <a:cs typeface="Times New Roman"/>
              </a:rPr>
              <a:t>symptômes positifs</a:t>
            </a:r>
            <a:endParaRPr lang="fr-BE" sz="3100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tabLst>
                <a:tab pos="908050" algn="l"/>
              </a:tabLst>
            </a:pPr>
            <a:r>
              <a:rPr lang="fr-FR" sz="3100" dirty="0" smtClean="0">
                <a:ea typeface="Calibri"/>
                <a:cs typeface="Times New Roman"/>
              </a:rPr>
              <a:t>les </a:t>
            </a:r>
            <a:r>
              <a:rPr lang="fr-FR" sz="3100" b="1" dirty="0" smtClean="0">
                <a:ea typeface="Calibri"/>
                <a:cs typeface="Times New Roman"/>
              </a:rPr>
              <a:t>symptômes négatifs</a:t>
            </a:r>
            <a:endParaRPr lang="fr-BE" sz="3100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tabLst>
                <a:tab pos="908050" algn="l"/>
              </a:tabLst>
            </a:pPr>
            <a:r>
              <a:rPr lang="fr-FR" sz="3100" dirty="0" smtClean="0">
                <a:ea typeface="Calibri"/>
                <a:cs typeface="Times New Roman"/>
              </a:rPr>
              <a:t>les atteintes des </a:t>
            </a:r>
            <a:r>
              <a:rPr lang="fr-FR" sz="3100" b="1" dirty="0" smtClean="0">
                <a:ea typeface="Calibri"/>
                <a:cs typeface="Times New Roman"/>
              </a:rPr>
              <a:t>fonctions cognitives</a:t>
            </a:r>
            <a:endParaRPr lang="fr-BE" sz="3100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tabLst>
                <a:tab pos="908050" algn="l"/>
              </a:tabLst>
            </a:pPr>
            <a:r>
              <a:rPr lang="fr-FR" sz="3100" dirty="0" smtClean="0">
                <a:ea typeface="Calibri"/>
                <a:cs typeface="Times New Roman"/>
              </a:rPr>
              <a:t>les </a:t>
            </a:r>
            <a:r>
              <a:rPr lang="fr-FR" sz="3100" b="1" dirty="0" smtClean="0">
                <a:ea typeface="Calibri"/>
                <a:cs typeface="Times New Roman"/>
              </a:rPr>
              <a:t>désorganisations</a:t>
            </a:r>
            <a:endParaRPr lang="fr-BE" sz="31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sz="1300" dirty="0" smtClean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Un enfant atteint d'une maladie psychotique peut ne présenter :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 smtClean="0">
                <a:ea typeface="Calibri"/>
                <a:cs typeface="Times New Roman"/>
              </a:rPr>
              <a:t>	</a:t>
            </a:r>
            <a:r>
              <a:rPr lang="fr-FR" b="1" u="sng" dirty="0" smtClean="0">
                <a:ea typeface="Calibri"/>
                <a:cs typeface="Times New Roman"/>
              </a:rPr>
              <a:t>que</a:t>
            </a:r>
            <a:r>
              <a:rPr lang="fr-FR" b="1" dirty="0" smtClean="0">
                <a:ea typeface="Calibri"/>
                <a:cs typeface="Times New Roman"/>
              </a:rPr>
              <a:t> </a:t>
            </a:r>
            <a:r>
              <a:rPr lang="fr-FR" dirty="0" smtClean="0">
                <a:ea typeface="Calibri"/>
                <a:cs typeface="Times New Roman"/>
              </a:rPr>
              <a:t>des </a:t>
            </a:r>
            <a:r>
              <a:rPr lang="fr-FR" dirty="0" smtClean="0">
                <a:solidFill>
                  <a:srgbClr val="FF0000"/>
                </a:solidFill>
                <a:ea typeface="Calibri"/>
                <a:cs typeface="Times New Roman"/>
              </a:rPr>
              <a:t>symptômes négatifs</a:t>
            </a:r>
            <a:r>
              <a:rPr lang="fr-FR" b="1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endParaRPr lang="fr-BE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 smtClean="0">
                <a:ea typeface="Calibri"/>
                <a:cs typeface="Times New Roman"/>
              </a:rPr>
              <a:t>	</a:t>
            </a:r>
            <a:r>
              <a:rPr lang="fr-FR" b="1" u="sng" dirty="0" smtClean="0">
                <a:ea typeface="Calibri"/>
                <a:cs typeface="Times New Roman"/>
              </a:rPr>
              <a:t>ou</a:t>
            </a:r>
            <a:r>
              <a:rPr lang="fr-FR" b="1" dirty="0" smtClean="0">
                <a:ea typeface="Calibri"/>
                <a:cs typeface="Times New Roman"/>
              </a:rPr>
              <a:t>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FR" b="1" dirty="0" smtClean="0">
                <a:ea typeface="Calibri"/>
                <a:cs typeface="Times New Roman"/>
              </a:rPr>
              <a:t>	</a:t>
            </a:r>
            <a:r>
              <a:rPr lang="fr-FR" b="1" u="sng" dirty="0" smtClean="0">
                <a:ea typeface="Calibri"/>
                <a:cs typeface="Times New Roman"/>
              </a:rPr>
              <a:t>à la fois</a:t>
            </a:r>
            <a:r>
              <a:rPr lang="fr-FR" dirty="0" smtClean="0">
                <a:ea typeface="Calibri"/>
                <a:cs typeface="Times New Roman"/>
              </a:rPr>
              <a:t> des symptômes positifs et </a:t>
            </a:r>
            <a:r>
              <a:rPr lang="fr-FR" dirty="0" smtClean="0">
                <a:solidFill>
                  <a:srgbClr val="FF0000"/>
                </a:solidFill>
                <a:ea typeface="Calibri"/>
                <a:cs typeface="Times New Roman"/>
              </a:rPr>
              <a:t>négatifs </a:t>
            </a:r>
            <a:r>
              <a:rPr lang="fr-FR" dirty="0" smtClean="0">
                <a:ea typeface="Calibri"/>
                <a:cs typeface="Times New Roman"/>
              </a:rPr>
              <a:t>dans des proportions variables</a:t>
            </a: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/>
          </a:bodyPr>
          <a:lstStyle/>
          <a:p>
            <a:r>
              <a:rPr lang="fr-BE" sz="2000" b="1" dirty="0" smtClean="0"/>
              <a:t/>
            </a:r>
            <a:br>
              <a:rPr lang="fr-BE" sz="2000" b="1" dirty="0" smtClean="0"/>
            </a:b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615394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BE" sz="2000" dirty="0" smtClean="0"/>
              <a:t>Comment poser précisément un diagnostic de Psychose ? </a:t>
            </a:r>
          </a:p>
          <a:p>
            <a:pPr>
              <a:buNone/>
            </a:pPr>
            <a:endParaRPr lang="fr-BE" dirty="0" smtClean="0"/>
          </a:p>
          <a:p>
            <a:pPr algn="ctr">
              <a:buNone/>
            </a:pPr>
            <a:r>
              <a:rPr lang="fr-BE" b="1" u="sng" dirty="0" smtClean="0"/>
              <a:t>Pour </a:t>
            </a:r>
            <a:r>
              <a:rPr lang="fr-BE" u="sng" dirty="0" smtClean="0"/>
              <a:t>les troubles psychotiques </a:t>
            </a:r>
            <a:r>
              <a:rPr lang="fr-BE" b="1" u="sng" dirty="0" smtClean="0"/>
              <a:t>et schizo-affectifs</a:t>
            </a:r>
            <a:r>
              <a:rPr lang="fr-BE" b="1" dirty="0" smtClean="0"/>
              <a:t> ?</a:t>
            </a:r>
            <a:endParaRPr lang="fr-BE" b="1" u="sng" dirty="0" smtClean="0"/>
          </a:p>
          <a:p>
            <a:pPr algn="ctr">
              <a:buNone/>
            </a:pPr>
            <a:endParaRPr lang="fr-BE" b="1" u="sng" dirty="0" smtClean="0"/>
          </a:p>
          <a:p>
            <a:pPr algn="ctr">
              <a:buNone/>
            </a:pPr>
            <a:r>
              <a:rPr lang="fr-BE" b="1" dirty="0" smtClean="0"/>
              <a:t>Sept dimensions sémiologiques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11222"/>
          </a:xfrm>
        </p:spPr>
        <p:txBody>
          <a:bodyPr>
            <a:normAutofit fontScale="90000"/>
          </a:bodyPr>
          <a:lstStyle/>
          <a:p>
            <a:r>
              <a:rPr lang="fr-BE" sz="2800" b="1" dirty="0" smtClean="0"/>
              <a:t>Diffraction des symptômes des</a:t>
            </a:r>
            <a:br>
              <a:rPr lang="fr-BE" sz="2800" b="1" dirty="0" smtClean="0"/>
            </a:br>
            <a:r>
              <a:rPr lang="fr-BE" sz="2800" b="1" dirty="0" smtClean="0"/>
              <a:t> </a:t>
            </a:r>
            <a:r>
              <a:rPr lang="fr-BE" sz="2800" b="1" u="sng" dirty="0" smtClean="0"/>
              <a:t>troubles psychotiques et schizo-affectifs</a:t>
            </a:r>
            <a:r>
              <a:rPr lang="fr-BE" sz="2800" b="1" dirty="0" smtClean="0"/>
              <a:t>  en </a:t>
            </a:r>
            <a:r>
              <a:rPr lang="fr-BE" sz="2800" b="1" u="sng" dirty="0" smtClean="0"/>
              <a:t>7 dimensions</a:t>
            </a:r>
            <a:r>
              <a:rPr lang="fr-BE" sz="2800" b="1" dirty="0" smtClean="0"/>
              <a:t> </a:t>
            </a:r>
            <a:br>
              <a:rPr lang="fr-BE" sz="2800" b="1" dirty="0" smtClean="0"/>
            </a:br>
            <a:r>
              <a:rPr lang="fr-BE" sz="2800" b="1" dirty="0" smtClean="0"/>
              <a:t> 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715404" cy="55007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BE" sz="2000" dirty="0" smtClean="0"/>
              <a:t>Modèle dimensionnel à partir d’analyses factorielles des symptômes</a:t>
            </a:r>
          </a:p>
          <a:p>
            <a:pPr>
              <a:buNone/>
            </a:pPr>
            <a:r>
              <a:rPr lang="fr-BE" sz="900" dirty="0" smtClean="0"/>
              <a:t> </a:t>
            </a:r>
          </a:p>
          <a:p>
            <a:pPr>
              <a:buNone/>
            </a:pPr>
            <a:r>
              <a:rPr lang="fr-BE" sz="2000" dirty="0" smtClean="0"/>
              <a:t>N.B.  </a:t>
            </a:r>
            <a:r>
              <a:rPr lang="fr-BE" sz="2000" b="1" dirty="0" smtClean="0"/>
              <a:t>Trouble schizo-affectif  = </a:t>
            </a:r>
          </a:p>
          <a:p>
            <a:pPr>
              <a:buNone/>
            </a:pPr>
            <a:r>
              <a:rPr lang="fr-BE" sz="2000" b="1" dirty="0" smtClean="0"/>
              <a:t>			trouble psychotique + troubles dépressifs/trouble bipolaire</a:t>
            </a:r>
          </a:p>
          <a:p>
            <a:pPr>
              <a:buNone/>
            </a:pPr>
            <a:r>
              <a:rPr lang="fr-BE" sz="2800" b="1" dirty="0" smtClean="0"/>
              <a:t>Dimensions : </a:t>
            </a:r>
          </a:p>
          <a:p>
            <a:pPr lvl="2"/>
            <a:r>
              <a:rPr lang="fr-BE" sz="2800" b="1" dirty="0" smtClean="0"/>
              <a:t>symptômes positifs</a:t>
            </a:r>
          </a:p>
          <a:p>
            <a:pPr lvl="2"/>
            <a:r>
              <a:rPr lang="fr-BE" sz="2800" b="1" dirty="0" smtClean="0"/>
              <a:t>symptômes négatifs</a:t>
            </a:r>
          </a:p>
          <a:p>
            <a:pPr lvl="2"/>
            <a:r>
              <a:rPr lang="fr-BE" sz="2800" b="1" dirty="0" smtClean="0"/>
              <a:t>fonctions cognitives</a:t>
            </a:r>
          </a:p>
          <a:p>
            <a:pPr lvl="2"/>
            <a:r>
              <a:rPr lang="fr-BE" sz="2800" b="1" dirty="0" smtClean="0"/>
              <a:t>désorganisation</a:t>
            </a:r>
          </a:p>
          <a:p>
            <a:pPr lvl="2"/>
            <a:r>
              <a:rPr lang="fr-BE" sz="2800" b="1" dirty="0" smtClean="0"/>
              <a:t>agitation – surexcitation</a:t>
            </a:r>
          </a:p>
          <a:p>
            <a:pPr lvl="2"/>
            <a:r>
              <a:rPr lang="fr-BE" sz="2800" b="1" dirty="0" smtClean="0"/>
              <a:t>hostilité – agressivité</a:t>
            </a:r>
          </a:p>
          <a:p>
            <a:pPr lvl="2"/>
            <a:r>
              <a:rPr lang="fr-BE" sz="2800" b="1" dirty="0" smtClean="0"/>
              <a:t>dépression</a:t>
            </a:r>
          </a:p>
          <a:p>
            <a:pPr>
              <a:buNone/>
            </a:pPr>
            <a:r>
              <a:rPr lang="fr-BE" sz="2200" dirty="0" smtClean="0"/>
              <a:t>(</a:t>
            </a:r>
            <a:r>
              <a:rPr lang="fr-BE" sz="2200" dirty="0" err="1" smtClean="0"/>
              <a:t>Emsley</a:t>
            </a:r>
            <a:r>
              <a:rPr lang="fr-BE" sz="2200" dirty="0" smtClean="0"/>
              <a:t> R. et al., 2003 ; </a:t>
            </a:r>
            <a:r>
              <a:rPr lang="fr-BE" sz="2200" dirty="0" err="1" smtClean="0"/>
              <a:t>Lykouras</a:t>
            </a:r>
            <a:r>
              <a:rPr lang="fr-BE" sz="2200" dirty="0" smtClean="0"/>
              <a:t> L. et al., 2000 ; Mass R. et al., 2000 ; </a:t>
            </a:r>
            <a:r>
              <a:rPr lang="fr-BE" sz="2200" dirty="0" err="1" smtClean="0"/>
              <a:t>Wolthaus</a:t>
            </a:r>
            <a:r>
              <a:rPr lang="fr-BE" sz="2200" dirty="0" smtClean="0"/>
              <a:t> J.E. et al., 2000)</a:t>
            </a:r>
          </a:p>
          <a:p>
            <a:pPr>
              <a:buNone/>
            </a:pPr>
            <a:endParaRPr lang="fr-BE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txBody>
          <a:bodyPr>
            <a:normAutofit/>
          </a:bodyPr>
          <a:lstStyle/>
          <a:p>
            <a:r>
              <a:rPr lang="fr-BE" sz="2000" b="1" dirty="0" smtClean="0"/>
              <a:t/>
            </a:r>
            <a:br>
              <a:rPr lang="fr-BE" sz="2000" b="1" dirty="0" smtClean="0"/>
            </a:br>
            <a:endParaRPr lang="fr-BE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615394" cy="52864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BE" sz="2000" dirty="0" smtClean="0"/>
              <a:t>Comment poser précisément un diagnostic de Psychose ? </a:t>
            </a:r>
          </a:p>
          <a:p>
            <a:pPr>
              <a:buNone/>
            </a:pPr>
            <a:endParaRPr lang="fr-BE" dirty="0" smtClean="0"/>
          </a:p>
          <a:p>
            <a:pPr algn="ctr">
              <a:buNone/>
            </a:pPr>
            <a:r>
              <a:rPr lang="fr-BE" b="1" dirty="0" smtClean="0"/>
              <a:t>Sept dimensions sémiologiques</a:t>
            </a:r>
          </a:p>
          <a:p>
            <a:pPr algn="ctr">
              <a:buNone/>
            </a:pPr>
            <a:endParaRPr lang="fr-BE" b="1" u="sng" dirty="0" smtClean="0"/>
          </a:p>
          <a:p>
            <a:pPr>
              <a:lnSpc>
                <a:spcPct val="115000"/>
              </a:lnSpc>
              <a:spcAft>
                <a:spcPts val="1000"/>
              </a:spcAft>
              <a:buNone/>
              <a:tabLst>
                <a:tab pos="1000125" algn="l"/>
              </a:tabLst>
            </a:pPr>
            <a:r>
              <a:rPr lang="fr-BE" b="1" dirty="0" smtClean="0">
                <a:ea typeface="Calibri"/>
                <a:cs typeface="Times New Roman"/>
              </a:rPr>
              <a:t>	</a:t>
            </a:r>
            <a:r>
              <a:rPr lang="fr-BE" b="1" u="sng" dirty="0" smtClean="0">
                <a:ea typeface="Calibri"/>
                <a:cs typeface="Times New Roman"/>
              </a:rPr>
              <a:t>Quels sont les dimensions les plus persistantes au cours de l’évolution</a:t>
            </a:r>
            <a:r>
              <a:rPr lang="fr-BE" b="1" dirty="0" smtClean="0">
                <a:ea typeface="Calibri"/>
                <a:cs typeface="Times New Roman"/>
              </a:rPr>
              <a:t> ?</a:t>
            </a:r>
            <a:endParaRPr lang="fr-BE" dirty="0" smtClean="0">
              <a:ea typeface="Calibri"/>
              <a:cs typeface="Times New Roman"/>
            </a:endParaRP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11222"/>
          </a:xfrm>
        </p:spPr>
        <p:txBody>
          <a:bodyPr>
            <a:normAutofit/>
          </a:bodyPr>
          <a:lstStyle/>
          <a:p>
            <a:r>
              <a:rPr lang="fr-BE" sz="2800" b="1" dirty="0" smtClean="0"/>
              <a:t>Quelles sont les dimensions les plus persistantes </a:t>
            </a:r>
            <a:br>
              <a:rPr lang="fr-BE" sz="2800" b="1" dirty="0" smtClean="0"/>
            </a:br>
            <a:r>
              <a:rPr lang="fr-BE" sz="2800" b="1" dirty="0" smtClean="0"/>
              <a:t>au cours de l’évolution ?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000108"/>
            <a:ext cx="9036496" cy="58578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BE" sz="2000" dirty="0" smtClean="0"/>
              <a:t>Analyses factorielles des symptômes de la PANSS  :</a:t>
            </a:r>
          </a:p>
          <a:p>
            <a:pPr>
              <a:buNone/>
            </a:pPr>
            <a:r>
              <a:rPr lang="fr-BE" sz="2000" dirty="0" smtClean="0"/>
              <a:t>			PANSS = Positive and </a:t>
            </a:r>
            <a:r>
              <a:rPr lang="fr-BE" sz="2000" dirty="0" err="1" smtClean="0"/>
              <a:t>Negative</a:t>
            </a:r>
            <a:r>
              <a:rPr lang="fr-BE" sz="2000" dirty="0" smtClean="0"/>
              <a:t> Syndrome </a:t>
            </a:r>
            <a:r>
              <a:rPr lang="fr-BE" sz="2000" dirty="0" err="1" smtClean="0"/>
              <a:t>Scale</a:t>
            </a:r>
            <a:endParaRPr lang="fr-BE" sz="2000" dirty="0" smtClean="0"/>
          </a:p>
          <a:p>
            <a:pPr>
              <a:buNone/>
            </a:pPr>
            <a:r>
              <a:rPr lang="fr-BE" sz="400" dirty="0" smtClean="0"/>
              <a:t> </a:t>
            </a:r>
          </a:p>
          <a:p>
            <a:pPr>
              <a:buNone/>
            </a:pPr>
            <a:r>
              <a:rPr lang="fr-BE" sz="2000" dirty="0" smtClean="0"/>
              <a:t>	de 99 patients,   </a:t>
            </a:r>
            <a:r>
              <a:rPr lang="fr-BE" sz="2000" b="1" dirty="0" smtClean="0"/>
              <a:t>de 7 à 17 ans</a:t>
            </a:r>
            <a:r>
              <a:rPr lang="fr-BE" sz="2000" dirty="0" smtClean="0"/>
              <a:t>,   présentant une </a:t>
            </a:r>
            <a:r>
              <a:rPr lang="fr-BE" sz="2000" b="1" dirty="0" smtClean="0"/>
              <a:t>histoire initiale de symptômes psychotiques positifs depuis moins de six mois</a:t>
            </a:r>
            <a:endParaRPr lang="fr-BE" sz="2000" dirty="0" smtClean="0"/>
          </a:p>
          <a:p>
            <a:pPr>
              <a:buNone/>
            </a:pPr>
            <a:r>
              <a:rPr lang="fr-BE" sz="2000" dirty="0" smtClean="0"/>
              <a:t>		</a:t>
            </a:r>
            <a:r>
              <a:rPr lang="fr-BE" sz="2000" dirty="0" smtClean="0">
                <a:sym typeface="Wingdings"/>
              </a:rPr>
              <a:t></a:t>
            </a:r>
            <a:r>
              <a:rPr lang="fr-BE" sz="2000" dirty="0" smtClean="0"/>
              <a:t> des évaluations : initiales, à 4 semaines, et 6 mois</a:t>
            </a:r>
          </a:p>
          <a:p>
            <a:pPr>
              <a:buNone/>
            </a:pPr>
            <a:r>
              <a:rPr lang="fr-BE" sz="2200" dirty="0" smtClean="0"/>
              <a:t>Conclusion : </a:t>
            </a:r>
            <a:r>
              <a:rPr lang="fr-BE" sz="2200" b="1" dirty="0" smtClean="0"/>
              <a:t>les symptômes les plus stables au cours du temps</a:t>
            </a:r>
            <a:r>
              <a:rPr lang="fr-BE" sz="2200" dirty="0" smtClean="0"/>
              <a:t> se répartissent en,</a:t>
            </a:r>
          </a:p>
          <a:p>
            <a:pPr lvl="2">
              <a:buNone/>
            </a:pPr>
            <a:r>
              <a:rPr lang="fr-BE" sz="2200" dirty="0" smtClean="0"/>
              <a:t>– </a:t>
            </a:r>
            <a:r>
              <a:rPr lang="fr-BE" sz="2200" b="1" dirty="0" smtClean="0"/>
              <a:t>symptômes négatifs (72,7 % </a:t>
            </a:r>
            <a:r>
              <a:rPr lang="fr-BE" sz="2200" dirty="0" smtClean="0"/>
              <a:t>de stabilité</a:t>
            </a:r>
            <a:r>
              <a:rPr lang="fr-BE" sz="2200" b="1" dirty="0" smtClean="0"/>
              <a:t>)</a:t>
            </a:r>
            <a:endParaRPr lang="fr-BE" sz="2200" dirty="0" smtClean="0"/>
          </a:p>
          <a:p>
            <a:pPr lvl="2">
              <a:buNone/>
            </a:pPr>
            <a:r>
              <a:rPr lang="fr-BE" sz="2200" dirty="0" smtClean="0"/>
              <a:t>– </a:t>
            </a:r>
            <a:r>
              <a:rPr lang="fr-BE" sz="2200" b="1" dirty="0" smtClean="0"/>
              <a:t>dépression (50 % </a:t>
            </a:r>
            <a:r>
              <a:rPr lang="fr-BE" sz="2200" dirty="0" smtClean="0"/>
              <a:t>de stabilité</a:t>
            </a:r>
            <a:r>
              <a:rPr lang="fr-BE" sz="2200" b="1" dirty="0" smtClean="0"/>
              <a:t>)</a:t>
            </a:r>
            <a:endParaRPr lang="fr-BE" sz="2200" dirty="0" smtClean="0"/>
          </a:p>
          <a:p>
            <a:pPr lvl="2">
              <a:buNone/>
            </a:pPr>
            <a:r>
              <a:rPr lang="fr-BE" sz="2200" dirty="0" smtClean="0"/>
              <a:t>– </a:t>
            </a:r>
            <a:r>
              <a:rPr lang="fr-BE" sz="2200" b="1" dirty="0" smtClean="0"/>
              <a:t>hostilité-agressivité (50 % </a:t>
            </a:r>
            <a:r>
              <a:rPr lang="fr-BE" sz="2200" dirty="0" smtClean="0"/>
              <a:t>de stabilité</a:t>
            </a:r>
            <a:r>
              <a:rPr lang="fr-BE" sz="2200" b="1" dirty="0" smtClean="0"/>
              <a:t>)</a:t>
            </a:r>
            <a:endParaRPr lang="fr-BE" sz="2200" dirty="0" smtClean="0"/>
          </a:p>
          <a:p>
            <a:pPr lvl="2">
              <a:buNone/>
            </a:pPr>
            <a:r>
              <a:rPr lang="fr-BE" sz="2200" dirty="0" smtClean="0"/>
              <a:t>– symptômes cognitifs (22,2 % de stabilité)</a:t>
            </a:r>
          </a:p>
          <a:p>
            <a:pPr lvl="2">
              <a:buNone/>
            </a:pPr>
            <a:r>
              <a:rPr lang="fr-BE" sz="2200" dirty="0" smtClean="0"/>
              <a:t>– symptômes positifs (22,2 % de stabilité) </a:t>
            </a:r>
          </a:p>
          <a:p>
            <a:pPr>
              <a:buNone/>
            </a:pPr>
            <a:r>
              <a:rPr lang="fr-BE" sz="2200" b="1" dirty="0" smtClean="0"/>
              <a:t>Les </a:t>
            </a:r>
            <a:r>
              <a:rPr lang="fr-BE" sz="2200" b="1" dirty="0" smtClean="0">
                <a:solidFill>
                  <a:srgbClr val="FF0000"/>
                </a:solidFill>
              </a:rPr>
              <a:t>symptômes négatifs </a:t>
            </a:r>
            <a:r>
              <a:rPr lang="fr-BE" sz="2200" b="1" dirty="0" smtClean="0"/>
              <a:t>sont les plus stables (72,7 %) !</a:t>
            </a:r>
            <a:endParaRPr lang="fr-BE" sz="2200" dirty="0" smtClean="0"/>
          </a:p>
          <a:p>
            <a:pPr>
              <a:buNone/>
            </a:pPr>
            <a:r>
              <a:rPr lang="fr-BE" sz="2200" b="1" dirty="0" smtClean="0">
                <a:sym typeface="Wingdings"/>
              </a:rPr>
              <a:t>	</a:t>
            </a:r>
            <a:r>
              <a:rPr lang="fr-BE" sz="2200" b="1" dirty="0" smtClean="0"/>
              <a:t> dimension la plus robuste</a:t>
            </a:r>
            <a:endParaRPr lang="fr-BE" sz="2200" dirty="0" smtClean="0"/>
          </a:p>
          <a:p>
            <a:pPr>
              <a:buNone/>
            </a:pPr>
            <a:r>
              <a:rPr lang="fr-BE" sz="2200" b="1" dirty="0" smtClean="0">
                <a:sym typeface="Wingdings"/>
              </a:rPr>
              <a:t>	</a:t>
            </a:r>
            <a:r>
              <a:rPr lang="fr-BE" sz="2200" b="1" dirty="0" smtClean="0"/>
              <a:t> = corps de la vulnérabilité psychotique</a:t>
            </a:r>
            <a:endParaRPr lang="fr-BE" sz="2200" dirty="0" smtClean="0"/>
          </a:p>
          <a:p>
            <a:pPr>
              <a:buNone/>
            </a:pPr>
            <a:r>
              <a:rPr lang="fr-BE" sz="2200" b="1" dirty="0" smtClean="0"/>
              <a:t>Les symptômes dépressifs et d’hostilité ont une stabilité à 50 %</a:t>
            </a:r>
            <a:endParaRPr lang="fr-BE" sz="2200" dirty="0" smtClean="0"/>
          </a:p>
          <a:p>
            <a:pPr>
              <a:buNone/>
            </a:pPr>
            <a:r>
              <a:rPr lang="fr-BE" sz="2200" b="1" dirty="0" smtClean="0">
                <a:sym typeface="Wingdings"/>
              </a:rPr>
              <a:t>	 </a:t>
            </a:r>
            <a:r>
              <a:rPr lang="fr-BE" sz="2200" b="1" dirty="0" smtClean="0"/>
              <a:t>si dépression ou état maniaque, pensez à une émergence psychotique</a:t>
            </a:r>
            <a:endParaRPr lang="fr-BE" sz="2200" dirty="0" smtClean="0"/>
          </a:p>
          <a:p>
            <a:pPr>
              <a:buNone/>
            </a:pPr>
            <a:r>
              <a:rPr lang="fr-BE" sz="2200" b="1" dirty="0" smtClean="0">
                <a:sym typeface="Wingdings"/>
              </a:rPr>
              <a:t>	</a:t>
            </a:r>
            <a:r>
              <a:rPr lang="fr-BE" sz="2200" b="1" dirty="0" smtClean="0"/>
              <a:t> N.B. chez ces patients psychotiques (de 7 à 17 ans) : 24,3 % de troubles de 								   l’humeur</a:t>
            </a:r>
            <a:endParaRPr lang="fr-BE" sz="2200" dirty="0" smtClean="0"/>
          </a:p>
          <a:p>
            <a:pPr>
              <a:buNone/>
            </a:pPr>
            <a:r>
              <a:rPr lang="fr-BE" sz="2000" dirty="0" smtClean="0"/>
              <a:t>						</a:t>
            </a:r>
            <a:r>
              <a:rPr lang="fr-BE" sz="1900" dirty="0" smtClean="0"/>
              <a:t>(</a:t>
            </a:r>
            <a:r>
              <a:rPr lang="fr-BE" sz="1900" dirty="0" err="1" smtClean="0"/>
              <a:t>Rapado</a:t>
            </a:r>
            <a:r>
              <a:rPr lang="fr-BE" sz="1900" dirty="0" smtClean="0"/>
              <a:t>-Castro M. et al., 2010)</a:t>
            </a:r>
            <a:endParaRPr lang="fr-BE" sz="19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</p:spPr>
        <p:txBody>
          <a:bodyPr>
            <a:normAutofit fontScale="90000"/>
          </a:bodyPr>
          <a:lstStyle/>
          <a:p>
            <a:r>
              <a:rPr lang="fr-BE" sz="2400" b="1" dirty="0" smtClean="0"/>
              <a:t>Quels sont les symptômes (items) de la PANSS </a:t>
            </a:r>
            <a:br>
              <a:rPr lang="fr-BE" sz="2400" b="1" dirty="0" smtClean="0"/>
            </a:br>
            <a:r>
              <a:rPr lang="fr-BE" sz="2400" b="1" dirty="0" smtClean="0"/>
              <a:t>hyper-stables dans le temps ? </a:t>
            </a:r>
            <a:br>
              <a:rPr lang="fr-BE" sz="2400" b="1" dirty="0" smtClean="0"/>
            </a:br>
            <a:r>
              <a:rPr lang="fr-BE" sz="1600" b="1" dirty="0" smtClean="0">
                <a:sym typeface="Wingdings"/>
              </a:rPr>
              <a:t></a:t>
            </a:r>
            <a:r>
              <a:rPr lang="fr-BE" sz="1600" b="1" dirty="0" smtClean="0"/>
              <a:t> </a:t>
            </a:r>
            <a:r>
              <a:rPr lang="fr-BE" sz="1600" b="1" u="sng" dirty="0" smtClean="0"/>
              <a:t>Dans les troubles psychotiques et schizo-affectifs</a:t>
            </a:r>
            <a:r>
              <a:rPr lang="fr-BE" sz="1600" b="1" dirty="0" smtClean="0"/>
              <a:t> (&lt; 18 ans) : 	               (</a:t>
            </a:r>
            <a:r>
              <a:rPr lang="fr-BE" sz="1600" b="1" dirty="0" err="1" smtClean="0"/>
              <a:t>Rapado</a:t>
            </a:r>
            <a:r>
              <a:rPr lang="fr-BE" sz="1600" b="1" dirty="0" smtClean="0"/>
              <a:t>-Castro M. et al., 2010) </a:t>
            </a:r>
            <a:r>
              <a:rPr lang="fr-BE" sz="1600" dirty="0" smtClean="0"/>
              <a:t/>
            </a:r>
            <a:br>
              <a:rPr lang="fr-BE" sz="1600" dirty="0" smtClean="0"/>
            </a:br>
            <a:endParaRPr lang="fr-BE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92933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fr-BE" sz="2900" b="1" dirty="0" smtClean="0"/>
              <a:t>1</a:t>
            </a:r>
            <a:r>
              <a:rPr lang="fr-BE" sz="3400" b="1" dirty="0" smtClean="0"/>
              <a:t>) </a:t>
            </a:r>
            <a:r>
              <a:rPr lang="fr-BE" sz="3400" b="1" dirty="0" smtClean="0">
                <a:solidFill>
                  <a:srgbClr val="FF0000"/>
                </a:solidFill>
              </a:rPr>
              <a:t>Symptômes négatifs (stables à 72,7 %) </a:t>
            </a:r>
          </a:p>
          <a:p>
            <a:pPr>
              <a:buNone/>
            </a:pPr>
            <a:r>
              <a:rPr lang="fr-BE" sz="3400" b="1" dirty="0" smtClean="0"/>
              <a:t>		– émoussement de l’expression des émotions</a:t>
            </a:r>
          </a:p>
          <a:p>
            <a:pPr>
              <a:buNone/>
            </a:pPr>
            <a:r>
              <a:rPr lang="fr-BE" sz="3400" b="1" dirty="0" smtClean="0"/>
              <a:t>		– retrait affectif</a:t>
            </a:r>
          </a:p>
          <a:p>
            <a:pPr>
              <a:buNone/>
            </a:pPr>
            <a:r>
              <a:rPr lang="fr-BE" sz="3400" b="1" dirty="0" smtClean="0"/>
              <a:t>		– mauvais contact</a:t>
            </a:r>
          </a:p>
          <a:p>
            <a:pPr>
              <a:buNone/>
            </a:pPr>
            <a:r>
              <a:rPr lang="fr-BE" sz="3400" b="1" dirty="0" smtClean="0"/>
              <a:t>		– repli social passif/apathique</a:t>
            </a:r>
          </a:p>
          <a:p>
            <a:pPr>
              <a:buNone/>
            </a:pPr>
            <a:r>
              <a:rPr lang="fr-BE" sz="3400" b="1" dirty="0" smtClean="0"/>
              <a:t>		– absence de spontanéité et de fluidité dans les conversations</a:t>
            </a:r>
          </a:p>
          <a:p>
            <a:pPr>
              <a:buNone/>
            </a:pPr>
            <a:r>
              <a:rPr lang="fr-BE" sz="3400" b="1" dirty="0" smtClean="0"/>
              <a:t>		– ralentissement/retard psychomoteur</a:t>
            </a:r>
          </a:p>
          <a:p>
            <a:pPr>
              <a:buNone/>
            </a:pPr>
            <a:r>
              <a:rPr lang="fr-BE" sz="3400" b="1" dirty="0" smtClean="0"/>
              <a:t>		– trouble de la volition</a:t>
            </a:r>
          </a:p>
          <a:p>
            <a:pPr>
              <a:buNone/>
            </a:pPr>
            <a:r>
              <a:rPr lang="fr-BE" sz="3400" b="1" dirty="0" smtClean="0"/>
              <a:t>		– évitement social actif</a:t>
            </a:r>
          </a:p>
          <a:p>
            <a:pPr>
              <a:buNone/>
            </a:pPr>
            <a:r>
              <a:rPr lang="fr-BE" sz="3400" b="1" dirty="0" smtClean="0"/>
              <a:t>2</a:t>
            </a:r>
            <a:r>
              <a:rPr lang="fr-BE" sz="3400" dirty="0" smtClean="0"/>
              <a:t>) Symptômes cognitifs (stables à 22,2 %) </a:t>
            </a:r>
          </a:p>
          <a:p>
            <a:pPr>
              <a:buNone/>
            </a:pPr>
            <a:r>
              <a:rPr lang="fr-BE" sz="3400" dirty="0" smtClean="0"/>
              <a:t>		– difficultés d’abstraction</a:t>
            </a:r>
          </a:p>
          <a:p>
            <a:pPr>
              <a:buNone/>
            </a:pPr>
            <a:r>
              <a:rPr lang="fr-BE" sz="3400" dirty="0" smtClean="0"/>
              <a:t>		– désorientation</a:t>
            </a:r>
          </a:p>
          <a:p>
            <a:pPr>
              <a:buNone/>
            </a:pPr>
            <a:r>
              <a:rPr lang="fr-BE" sz="3400" b="1" dirty="0" smtClean="0"/>
              <a:t>3) Hostilité (stable à 50 %)</a:t>
            </a:r>
          </a:p>
          <a:p>
            <a:pPr>
              <a:buNone/>
            </a:pPr>
            <a:r>
              <a:rPr lang="fr-BE" sz="3400" b="1" dirty="0" smtClean="0"/>
              <a:t>		– hostilité</a:t>
            </a:r>
          </a:p>
          <a:p>
            <a:pPr>
              <a:buNone/>
            </a:pPr>
            <a:r>
              <a:rPr lang="fr-BE" sz="3400" b="1" dirty="0" smtClean="0"/>
              <a:t>		– manque de coopération</a:t>
            </a:r>
          </a:p>
          <a:p>
            <a:pPr>
              <a:buNone/>
            </a:pPr>
            <a:r>
              <a:rPr lang="fr-BE" sz="3400" b="1" dirty="0" smtClean="0"/>
              <a:t>		– mauvais contrôle pulsionnel</a:t>
            </a:r>
          </a:p>
          <a:p>
            <a:pPr>
              <a:buNone/>
            </a:pPr>
            <a:r>
              <a:rPr lang="fr-BE" sz="3400" b="1" dirty="0" smtClean="0"/>
              <a:t>4) Dépression (stable à 50 %) </a:t>
            </a:r>
          </a:p>
          <a:p>
            <a:pPr>
              <a:buNone/>
            </a:pPr>
            <a:r>
              <a:rPr lang="fr-BE" sz="3400" b="1" dirty="0" smtClean="0"/>
              <a:t>		– anxiété</a:t>
            </a:r>
          </a:p>
          <a:p>
            <a:pPr>
              <a:buNone/>
            </a:pPr>
            <a:r>
              <a:rPr lang="fr-BE" sz="3400" b="1" dirty="0" smtClean="0"/>
              <a:t>		– dépression</a:t>
            </a:r>
          </a:p>
          <a:p>
            <a:pPr>
              <a:buNone/>
            </a:pPr>
            <a:r>
              <a:rPr lang="fr-BE" sz="3400" b="1" dirty="0" smtClean="0"/>
              <a:t>		– sentiment de culpabilité</a:t>
            </a:r>
          </a:p>
          <a:p>
            <a:pPr>
              <a:buNone/>
            </a:pPr>
            <a:r>
              <a:rPr lang="fr-BE" sz="3400" b="1" dirty="0" smtClean="0"/>
              <a:t>		– préoccupation excessive de soi (tendances autistiques)</a:t>
            </a:r>
          </a:p>
          <a:p>
            <a:pPr>
              <a:buNone/>
            </a:pPr>
            <a:r>
              <a:rPr lang="fr-BE" sz="3400" dirty="0" smtClean="0"/>
              <a:t>5) Symptômes positifs (stables à 22,2 %) </a:t>
            </a:r>
          </a:p>
          <a:p>
            <a:pPr>
              <a:buNone/>
            </a:pPr>
            <a:r>
              <a:rPr lang="fr-BE" sz="3400" dirty="0" smtClean="0"/>
              <a:t>		– idées délirantes</a:t>
            </a:r>
          </a:p>
          <a:p>
            <a:pPr>
              <a:buNone/>
            </a:pPr>
            <a:r>
              <a:rPr lang="fr-BE" sz="3400" dirty="0" smtClean="0"/>
              <a:t>		– activité hallucinatoire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Comment poser précisément un diagnostic de psychose ?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70"/>
            <a:ext cx="8472518" cy="5715040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endParaRPr lang="fr-BE" sz="2800" b="1" dirty="0" smtClean="0"/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sz="2800" b="1" dirty="0" smtClean="0">
                <a:ea typeface="Calibri"/>
                <a:cs typeface="Times New Roman"/>
              </a:rPr>
              <a:t>Les </a:t>
            </a:r>
            <a:r>
              <a:rPr lang="fr-BE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symptômes négatifs </a:t>
            </a:r>
            <a:r>
              <a:rPr lang="fr-BE" sz="2800" b="1" dirty="0" smtClean="0">
                <a:ea typeface="Calibri"/>
                <a:cs typeface="Times New Roman"/>
              </a:rPr>
              <a:t>sont donc :</a:t>
            </a:r>
            <a:endParaRPr lang="fr-BE" sz="2800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buNone/>
            </a:pPr>
            <a:endParaRPr lang="fr-BE" sz="2800" dirty="0" smtClean="0"/>
          </a:p>
          <a:p>
            <a:pPr>
              <a:buNone/>
            </a:pPr>
            <a:r>
              <a:rPr lang="fr-BE" dirty="0" smtClean="0">
                <a:sym typeface="Wingdings"/>
              </a:rPr>
              <a:t>	</a:t>
            </a:r>
            <a:r>
              <a:rPr lang="fr-BE" dirty="0" smtClean="0"/>
              <a:t> </a:t>
            </a:r>
            <a:r>
              <a:rPr lang="fr-BE" b="1" dirty="0" smtClean="0"/>
              <a:t>les plus précoces</a:t>
            </a:r>
          </a:p>
          <a:p>
            <a:pPr>
              <a:buNone/>
            </a:pPr>
            <a:r>
              <a:rPr lang="fr-BE" dirty="0" smtClean="0">
                <a:sym typeface="Wingdings"/>
              </a:rPr>
              <a:t>	 </a:t>
            </a:r>
            <a:r>
              <a:rPr lang="fr-BE" b="1" dirty="0" smtClean="0"/>
              <a:t>les plus nombreux en phase prodromique</a:t>
            </a:r>
          </a:p>
          <a:p>
            <a:pPr>
              <a:buNone/>
            </a:pPr>
            <a:r>
              <a:rPr lang="fr-BE" dirty="0" smtClean="0">
                <a:sym typeface="Wingdings"/>
              </a:rPr>
              <a:t>	</a:t>
            </a:r>
            <a:r>
              <a:rPr lang="fr-BE" dirty="0" smtClean="0"/>
              <a:t> </a:t>
            </a:r>
            <a:r>
              <a:rPr lang="fr-BE" b="1" dirty="0" smtClean="0"/>
              <a:t>les plus stables et persistants</a:t>
            </a:r>
          </a:p>
          <a:p>
            <a:pPr>
              <a:buNone/>
            </a:pPr>
            <a:endParaRPr lang="fr-BE" b="1" dirty="0" smtClean="0"/>
          </a:p>
          <a:p>
            <a:pPr>
              <a:buNone/>
            </a:pPr>
            <a:r>
              <a:rPr lang="fr-BE" dirty="0" smtClean="0"/>
              <a:t>	Ne pas se limiter à la recherche de symptômes positifs pour établir le diagnostic de psychose !</a:t>
            </a:r>
          </a:p>
          <a:p>
            <a:pPr>
              <a:buNone/>
            </a:pPr>
            <a:r>
              <a:rPr lang="fr-BE" dirty="0" smtClean="0"/>
              <a:t>		car alors </a:t>
            </a:r>
            <a:r>
              <a:rPr lang="fr-BE" dirty="0" smtClean="0">
                <a:sym typeface="Wingdings"/>
              </a:rPr>
              <a:t></a:t>
            </a:r>
            <a:r>
              <a:rPr lang="fr-BE" dirty="0" smtClean="0"/>
              <a:t> beaucoup de faux négatifs </a:t>
            </a:r>
          </a:p>
          <a:p>
            <a:pPr>
              <a:buNone/>
            </a:pPr>
            <a:r>
              <a:rPr lang="fr-BE" sz="2800" dirty="0" smtClean="0"/>
              <a:t>	</a:t>
            </a:r>
            <a:r>
              <a:rPr lang="fr-BE" b="1" dirty="0" smtClean="0"/>
              <a:t>Les symptômes positifs peuvent être absents !</a:t>
            </a:r>
          </a:p>
          <a:p>
            <a:pPr>
              <a:buNone/>
            </a:pP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85860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Les psychoses avec </a:t>
            </a:r>
            <a:br>
              <a:rPr lang="fr-FR" sz="2800" b="1" dirty="0" smtClean="0"/>
            </a:br>
            <a:r>
              <a:rPr lang="fr-FR" sz="2800" b="1" dirty="0" smtClean="0"/>
              <a:t>uniquement des </a:t>
            </a:r>
            <a:r>
              <a:rPr lang="fr-FR" sz="2800" b="1" dirty="0" smtClean="0">
                <a:solidFill>
                  <a:srgbClr val="FF0000"/>
                </a:solidFill>
              </a:rPr>
              <a:t>symptômes négatifs</a:t>
            </a:r>
            <a:endParaRPr lang="fr-BE" sz="28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50227"/>
            <a:ext cx="8572560" cy="5419133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		</a:t>
            </a:r>
            <a:r>
              <a:rPr lang="fr-FR" sz="4500" dirty="0" smtClean="0">
                <a:ea typeface="Calibri"/>
                <a:cs typeface="Times New Roman"/>
              </a:rPr>
              <a:t>=  une </a:t>
            </a:r>
            <a:r>
              <a:rPr lang="fr-FR" sz="4500" dirty="0" smtClean="0">
                <a:solidFill>
                  <a:srgbClr val="FF0000"/>
                </a:solidFill>
                <a:ea typeface="Calibri"/>
                <a:cs typeface="Times New Roman"/>
              </a:rPr>
              <a:t>perte</a:t>
            </a:r>
            <a:r>
              <a:rPr lang="fr-FR" sz="4500" dirty="0" smtClean="0">
                <a:ea typeface="Calibri"/>
                <a:cs typeface="Times New Roman"/>
              </a:rPr>
              <a:t> par rapport à la vie normale</a:t>
            </a:r>
            <a:endParaRPr lang="fr-BE" sz="45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fr-FR" sz="4500" dirty="0" smtClean="0">
                <a:ea typeface="Calibri"/>
                <a:cs typeface="Times New Roman"/>
              </a:rPr>
              <a:t> déficit de la capacité à </a:t>
            </a:r>
            <a:r>
              <a:rPr lang="fr-FR" sz="4500" b="1" dirty="0" smtClean="0">
                <a:ea typeface="Calibri"/>
                <a:cs typeface="Times New Roman"/>
              </a:rPr>
              <a:t>mettre des mots sur ses affects et ses sentiments</a:t>
            </a:r>
            <a:r>
              <a:rPr lang="fr-FR" sz="4500" dirty="0" smtClean="0">
                <a:ea typeface="Calibri"/>
                <a:cs typeface="Times New Roman"/>
              </a:rPr>
              <a:t> 						(conduit à une </a:t>
            </a:r>
            <a:r>
              <a:rPr lang="fr-FR" sz="4500" b="1" dirty="0" smtClean="0">
                <a:ea typeface="Calibri"/>
                <a:cs typeface="Times New Roman"/>
              </a:rPr>
              <a:t>pauvreté affective</a:t>
            </a:r>
            <a:r>
              <a:rPr lang="fr-FR" sz="4500" dirty="0" smtClean="0">
                <a:ea typeface="Calibri"/>
                <a:cs typeface="Times New Roman"/>
              </a:rPr>
              <a:t>) </a:t>
            </a:r>
            <a:endParaRPr lang="fr-BE" sz="45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fr-FR" sz="4500" dirty="0" smtClean="0">
                <a:ea typeface="Calibri"/>
                <a:cs typeface="Times New Roman"/>
              </a:rPr>
              <a:t> déficit de</a:t>
            </a:r>
            <a:r>
              <a:rPr lang="fr-FR" sz="4500" b="1" dirty="0" smtClean="0">
                <a:ea typeface="Calibri"/>
                <a:cs typeface="Times New Roman"/>
              </a:rPr>
              <a:t> la perception intersubjective</a:t>
            </a:r>
            <a:r>
              <a:rPr lang="fr-FR" sz="4500" dirty="0" smtClean="0">
                <a:ea typeface="Calibri"/>
                <a:cs typeface="Times New Roman"/>
              </a:rPr>
              <a:t> (des sentiments profonds de l'interlocuteur)</a:t>
            </a:r>
            <a:endParaRPr lang="fr-BE" sz="45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fr-FR" sz="4500" dirty="0" smtClean="0">
                <a:ea typeface="Calibri"/>
                <a:cs typeface="Times New Roman"/>
              </a:rPr>
              <a:t> le </a:t>
            </a:r>
            <a:r>
              <a:rPr lang="fr-FR" sz="4500" b="1" dirty="0" smtClean="0">
                <a:ea typeface="Calibri"/>
                <a:cs typeface="Times New Roman"/>
              </a:rPr>
              <a:t>langage</a:t>
            </a:r>
            <a:r>
              <a:rPr lang="fr-FR" sz="4500" dirty="0" smtClean="0">
                <a:ea typeface="Calibri"/>
                <a:cs typeface="Times New Roman"/>
              </a:rPr>
              <a:t> devient plus pauvre et/ou une </a:t>
            </a:r>
            <a:r>
              <a:rPr lang="fr-FR" sz="4500" b="1" dirty="0" smtClean="0">
                <a:ea typeface="Calibri"/>
                <a:cs typeface="Times New Roman"/>
              </a:rPr>
              <a:t>pauvreté d'élaboration mentale</a:t>
            </a:r>
            <a:endParaRPr lang="fr-BE" sz="45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fr-FR" sz="4500" dirty="0" smtClean="0">
                <a:ea typeface="Calibri"/>
                <a:cs typeface="Times New Roman"/>
              </a:rPr>
              <a:t> tendance au</a:t>
            </a:r>
            <a:r>
              <a:rPr lang="fr-FR" sz="4500" b="1" dirty="0" smtClean="0">
                <a:ea typeface="Calibri"/>
                <a:cs typeface="Times New Roman"/>
              </a:rPr>
              <a:t> retrait social</a:t>
            </a:r>
            <a:r>
              <a:rPr lang="fr-FR" sz="4500" dirty="0" smtClean="0">
                <a:ea typeface="Calibri"/>
                <a:cs typeface="Times New Roman"/>
              </a:rPr>
              <a:t>   (parfois un refus anxieux de l'école)</a:t>
            </a:r>
            <a:endParaRPr lang="fr-BE" sz="45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eriod" startAt="2"/>
              <a:tabLst>
                <a:tab pos="457200" algn="l"/>
              </a:tabLst>
            </a:pPr>
            <a:r>
              <a:rPr lang="fr-FR" sz="4500" dirty="0" smtClean="0">
                <a:ea typeface="Calibri"/>
                <a:cs typeface="Times New Roman"/>
              </a:rPr>
              <a:t> une </a:t>
            </a:r>
            <a:r>
              <a:rPr lang="fr-FR" sz="4500" b="1" dirty="0" smtClean="0">
                <a:ea typeface="Calibri"/>
                <a:cs typeface="Times New Roman"/>
              </a:rPr>
              <a:t>anhédonie</a:t>
            </a:r>
            <a:r>
              <a:rPr lang="fr-FR" sz="4500" dirty="0" smtClean="0">
                <a:ea typeface="Calibri"/>
                <a:cs typeface="Times New Roman"/>
              </a:rPr>
              <a:t> : perte de plaisir induisant une perte de motivation, d'envie, d'intérêt </a:t>
            </a:r>
            <a:endParaRPr lang="fr-BE" sz="4500" dirty="0" smtClean="0">
              <a:ea typeface="Calibri"/>
              <a:cs typeface="Times New Roman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4500" dirty="0" smtClean="0">
                <a:ea typeface="Calibri"/>
                <a:cs typeface="Times New Roman"/>
              </a:rPr>
              <a:t>	(avec </a:t>
            </a:r>
            <a:r>
              <a:rPr lang="fr-FR" sz="4500" b="1" dirty="0" smtClean="0">
                <a:ea typeface="Calibri"/>
                <a:cs typeface="Times New Roman"/>
              </a:rPr>
              <a:t>perte de volition</a:t>
            </a:r>
            <a:r>
              <a:rPr lang="fr-FR" sz="4500" dirty="0" smtClean="0">
                <a:ea typeface="Calibri"/>
                <a:cs typeface="Times New Roman"/>
              </a:rPr>
              <a:t>)</a:t>
            </a:r>
            <a:endParaRPr lang="fr-BE" sz="45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fr-FR" sz="4500" dirty="0" smtClean="0">
                <a:ea typeface="Calibri"/>
                <a:cs typeface="Times New Roman"/>
              </a:rPr>
              <a:t> des </a:t>
            </a:r>
            <a:r>
              <a:rPr lang="fr-FR" sz="4500" b="1" dirty="0" smtClean="0">
                <a:ea typeface="Calibri"/>
                <a:cs typeface="Times New Roman"/>
              </a:rPr>
              <a:t>difficultés de concentration</a:t>
            </a:r>
            <a:endParaRPr lang="fr-BE" sz="4500" dirty="0" smtClean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6"/>
              <a:tabLst>
                <a:tab pos="457200" algn="l"/>
              </a:tabLst>
            </a:pPr>
            <a:r>
              <a:rPr lang="fr-FR" sz="4500" dirty="0" smtClean="0">
                <a:ea typeface="Calibri"/>
                <a:cs typeface="Times New Roman"/>
              </a:rPr>
              <a:t> une perte relative de certaines </a:t>
            </a:r>
            <a:r>
              <a:rPr lang="fr-FR" sz="4500" b="1" dirty="0" smtClean="0">
                <a:ea typeface="Calibri"/>
                <a:cs typeface="Times New Roman"/>
              </a:rPr>
              <a:t>fonctions cognitives</a:t>
            </a:r>
            <a:r>
              <a:rPr lang="fr-FR" sz="4500" dirty="0" smtClean="0">
                <a:ea typeface="Calibri"/>
                <a:cs typeface="Times New Roman"/>
              </a:rPr>
              <a:t>   (notamment une perte de  	capacité d'organisation)</a:t>
            </a:r>
            <a:endParaRPr lang="fr-BE" sz="45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4500" dirty="0" smtClean="0">
                <a:ea typeface="Calibri"/>
                <a:cs typeface="Times New Roman"/>
              </a:rPr>
              <a:t>Peut s'ajouter un </a:t>
            </a:r>
            <a:r>
              <a:rPr lang="fr-FR" sz="4500" b="1" dirty="0" smtClean="0">
                <a:ea typeface="Calibri"/>
                <a:cs typeface="Times New Roman"/>
              </a:rPr>
              <a:t>mal-être en situation d'être seul</a:t>
            </a:r>
            <a:r>
              <a:rPr lang="fr-FR" sz="4500" dirty="0" smtClean="0">
                <a:ea typeface="Calibri"/>
                <a:cs typeface="Times New Roman"/>
              </a:rPr>
              <a:t> et/ou des </a:t>
            </a:r>
            <a:r>
              <a:rPr lang="fr-FR" sz="4500" b="1" dirty="0" smtClean="0">
                <a:ea typeface="Calibri"/>
                <a:cs typeface="Times New Roman"/>
              </a:rPr>
              <a:t>symptômes dépressifs</a:t>
            </a:r>
            <a:r>
              <a:rPr lang="fr-FR" sz="4500" dirty="0" smtClean="0">
                <a:ea typeface="Calibri"/>
                <a:cs typeface="Times New Roman"/>
              </a:rPr>
              <a:t> </a:t>
            </a:r>
            <a:endParaRPr lang="fr-BE" sz="4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54098"/>
          </a:xfrm>
        </p:spPr>
        <p:txBody>
          <a:bodyPr>
            <a:normAutofit/>
          </a:bodyPr>
          <a:lstStyle/>
          <a:p>
            <a:r>
              <a:rPr lang="fr-FR" sz="2800" b="1" u="sng" dirty="0" smtClean="0"/>
              <a:t>Atteintes des fonctions cognitives</a:t>
            </a:r>
            <a:endParaRPr lang="fr-BE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55007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600" dirty="0" smtClean="0"/>
              <a:t>Les </a:t>
            </a:r>
            <a:r>
              <a:rPr lang="fr-FR" sz="2600" dirty="0" smtClean="0">
                <a:solidFill>
                  <a:srgbClr val="FF0000"/>
                </a:solidFill>
              </a:rPr>
              <a:t>symptômes négatifs </a:t>
            </a:r>
            <a:r>
              <a:rPr lang="fr-FR" sz="2600" dirty="0" smtClean="0"/>
              <a:t>sont souvent accompagnés de déficits cognitifs :</a:t>
            </a:r>
            <a:endParaRPr lang="fr-BE" sz="2600" dirty="0" smtClean="0"/>
          </a:p>
          <a:p>
            <a:pPr lvl="1">
              <a:buFont typeface="Arial" pitchFamily="34" charset="0"/>
              <a:buChar char="•"/>
            </a:pPr>
            <a:r>
              <a:rPr lang="fr-FR" sz="2600" dirty="0" smtClean="0"/>
              <a:t>la mémoire de travail</a:t>
            </a:r>
            <a:endParaRPr lang="fr-BE" sz="2600" dirty="0" smtClean="0"/>
          </a:p>
          <a:p>
            <a:pPr lvl="1">
              <a:buFont typeface="Arial" pitchFamily="34" charset="0"/>
              <a:buChar char="•"/>
            </a:pPr>
            <a:r>
              <a:rPr lang="fr-FR" sz="2600" dirty="0" smtClean="0"/>
              <a:t>les fonctions exécutives</a:t>
            </a:r>
            <a:endParaRPr lang="fr-BE" sz="2600" dirty="0" smtClean="0"/>
          </a:p>
          <a:p>
            <a:pPr lvl="1">
              <a:buFont typeface="Arial" pitchFamily="34" charset="0"/>
              <a:buChar char="•"/>
            </a:pPr>
            <a:r>
              <a:rPr lang="fr-FR" sz="2600" dirty="0" smtClean="0"/>
              <a:t>la mémoire à long terme</a:t>
            </a:r>
            <a:endParaRPr lang="fr-BE" sz="2600" dirty="0" smtClean="0"/>
          </a:p>
          <a:p>
            <a:pPr lvl="1">
              <a:buFont typeface="Arial" pitchFamily="34" charset="0"/>
              <a:buChar char="•"/>
            </a:pPr>
            <a:r>
              <a:rPr lang="fr-FR" sz="2600" dirty="0" smtClean="0"/>
              <a:t> ...</a:t>
            </a:r>
            <a:endParaRPr lang="fr-BE" sz="2600" dirty="0" smtClean="0"/>
          </a:p>
          <a:p>
            <a:pPr>
              <a:buNone/>
            </a:pPr>
            <a:r>
              <a:rPr lang="fr-BE" sz="900" dirty="0" smtClean="0"/>
              <a:t> </a:t>
            </a:r>
          </a:p>
          <a:p>
            <a:pPr>
              <a:buNone/>
            </a:pPr>
            <a:r>
              <a:rPr lang="fr-FR" dirty="0" smtClean="0"/>
              <a:t>Adultes </a:t>
            </a:r>
            <a:r>
              <a:rPr lang="fr-FR" b="1" dirty="0" smtClean="0"/>
              <a:t>ayant eu un premier épisode psychotique : </a:t>
            </a:r>
            <a:r>
              <a:rPr lang="fr-FR" dirty="0" smtClean="0"/>
              <a:t> </a:t>
            </a:r>
            <a:endParaRPr lang="fr-BE" dirty="0" smtClean="0"/>
          </a:p>
          <a:p>
            <a:pPr>
              <a:buNone/>
            </a:pPr>
            <a:r>
              <a:rPr lang="fr-FR" b="1" dirty="0" smtClean="0"/>
              <a:t>	seulement 51,8 % retrouvent leurs capacités fonctionnelles un an après cet épisode</a:t>
            </a:r>
            <a:r>
              <a:rPr lang="fr-FR" dirty="0" smtClean="0"/>
              <a:t>. </a:t>
            </a:r>
            <a:endParaRPr lang="fr-BE" dirty="0" smtClean="0"/>
          </a:p>
          <a:p>
            <a:pPr>
              <a:buNone/>
            </a:pPr>
            <a:r>
              <a:rPr lang="fr-FR" b="1" dirty="0" smtClean="0">
                <a:solidFill>
                  <a:srgbClr val="0070C0"/>
                </a:solidFill>
              </a:rPr>
              <a:t>Mémoire de travail</a:t>
            </a:r>
            <a:r>
              <a:rPr lang="fr-FR" dirty="0" smtClean="0"/>
              <a:t> et </a:t>
            </a:r>
            <a:r>
              <a:rPr lang="fr-FR" b="1" dirty="0" smtClean="0">
                <a:solidFill>
                  <a:srgbClr val="0070C0"/>
                </a:solidFill>
              </a:rPr>
              <a:t>Apprentissage verbal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 = </a:t>
            </a:r>
            <a:r>
              <a:rPr lang="fr-FR" b="1" dirty="0" smtClean="0">
                <a:solidFill>
                  <a:srgbClr val="0070C0"/>
                </a:solidFill>
              </a:rPr>
              <a:t>indicateurs prédictifs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du recouvrement 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	d’une activité normale.</a:t>
            </a:r>
            <a:endParaRPr lang="fr-BE" dirty="0" smtClean="0"/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2800" b="1" u="sng" dirty="0">
                <a:ea typeface="Calibri"/>
                <a:cs typeface="Times New Roman"/>
              </a:rPr>
              <a:t>D’où vient la confusion</a:t>
            </a:r>
            <a:r>
              <a:rPr lang="fr-BE" sz="2800" u="sng" dirty="0">
                <a:ea typeface="Calibri"/>
                <a:cs typeface="Times New Roman"/>
              </a:rPr>
              <a:t> entre les diagnostics </a:t>
            </a:r>
            <a:r>
              <a:rPr lang="fr-BE" sz="2800" u="sng" dirty="0" smtClean="0">
                <a:ea typeface="Calibri"/>
                <a:cs typeface="Times New Roman"/>
              </a:rPr>
              <a:t>?</a:t>
            </a:r>
            <a:br>
              <a:rPr lang="fr-BE" sz="2800" u="sng" dirty="0" smtClean="0">
                <a:ea typeface="Calibri"/>
                <a:cs typeface="Times New Roman"/>
              </a:rPr>
            </a:br>
            <a:r>
              <a:rPr lang="fr-BE" sz="2800" dirty="0" smtClean="0">
                <a:ea typeface="Calibri"/>
                <a:cs typeface="Times New Roman"/>
              </a:rPr>
              <a:t> </a:t>
            </a:r>
            <a:r>
              <a:rPr lang="fr-BE" sz="2400" b="1" dirty="0" smtClean="0">
                <a:sym typeface="Wingdings"/>
              </a:rPr>
              <a:t></a:t>
            </a:r>
            <a:r>
              <a:rPr lang="fr-BE" sz="2400" b="1" dirty="0" smtClean="0"/>
              <a:t>  Développement historique de tableaux psychotiques</a:t>
            </a:r>
            <a:r>
              <a:rPr lang="fr-BE" sz="2400" dirty="0" smtClean="0"/>
              <a:t> :</a:t>
            </a:r>
            <a:br>
              <a:rPr lang="fr-BE" sz="2400" dirty="0" smtClean="0"/>
            </a:br>
            <a:endParaRPr lang="fr-BE" sz="2400" dirty="0">
              <a:ea typeface="Calibri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472518" cy="53732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BE" dirty="0" smtClean="0"/>
              <a:t>– </a:t>
            </a:r>
            <a:r>
              <a:rPr lang="fr-BE" dirty="0"/>
              <a:t>« psychose symbiotique » (</a:t>
            </a:r>
            <a:r>
              <a:rPr lang="fr-BE" dirty="0" err="1"/>
              <a:t>Malher</a:t>
            </a:r>
            <a:r>
              <a:rPr lang="fr-BE" dirty="0"/>
              <a:t>, 1973)</a:t>
            </a:r>
          </a:p>
          <a:p>
            <a:pPr>
              <a:buNone/>
            </a:pPr>
            <a:r>
              <a:rPr lang="fr-BE" dirty="0"/>
              <a:t>– « dysharmonie évolutive de structure psychotique » (</a:t>
            </a:r>
            <a:r>
              <a:rPr lang="fr-BE" dirty="0" err="1"/>
              <a:t>Misès</a:t>
            </a:r>
            <a:r>
              <a:rPr lang="fr-BE" dirty="0"/>
              <a:t>)</a:t>
            </a:r>
          </a:p>
          <a:p>
            <a:pPr>
              <a:buNone/>
            </a:pPr>
            <a:r>
              <a:rPr lang="fr-BE" dirty="0"/>
              <a:t>– « distorsion psychotique précoce de la personnalité » (</a:t>
            </a:r>
            <a:r>
              <a:rPr lang="fr-BE" dirty="0" err="1"/>
              <a:t>Geissmann</a:t>
            </a:r>
            <a:r>
              <a:rPr lang="fr-BE" dirty="0"/>
              <a:t>)</a:t>
            </a:r>
          </a:p>
          <a:p>
            <a:pPr>
              <a:buNone/>
            </a:pPr>
            <a:r>
              <a:rPr lang="fr-BE" dirty="0"/>
              <a:t>– « schizophrénie pseudo-névrotique » (Bender)</a:t>
            </a:r>
          </a:p>
          <a:p>
            <a:pPr>
              <a:buNone/>
            </a:pPr>
            <a:r>
              <a:rPr lang="fr-BE" dirty="0"/>
              <a:t>– « psychose </a:t>
            </a:r>
            <a:r>
              <a:rPr lang="fr-BE" dirty="0" err="1"/>
              <a:t>schizophréniforme</a:t>
            </a:r>
            <a:r>
              <a:rPr lang="fr-BE" dirty="0"/>
              <a:t> » (GAP, 1966)</a:t>
            </a:r>
          </a:p>
          <a:p>
            <a:pPr>
              <a:buNone/>
            </a:pPr>
            <a:r>
              <a:rPr lang="fr-BE" dirty="0"/>
              <a:t>– « schizophrénie pseudo-psychopathique » (Bender)</a:t>
            </a:r>
          </a:p>
          <a:p>
            <a:pPr>
              <a:buNone/>
            </a:pPr>
            <a:r>
              <a:rPr lang="fr-BE" dirty="0"/>
              <a:t>– « schizophrénie de </a:t>
            </a:r>
            <a:r>
              <a:rPr lang="fr-BE" dirty="0" smtClean="0"/>
              <a:t>type  – </a:t>
            </a:r>
            <a:r>
              <a:rPr lang="fr-BE" dirty="0"/>
              <a:t>paranoïde	</a:t>
            </a:r>
            <a:r>
              <a:rPr lang="fr-BE" dirty="0" smtClean="0"/>
              <a:t>(</a:t>
            </a:r>
            <a:r>
              <a:rPr lang="fr-BE" dirty="0"/>
              <a:t>DSM IV)</a:t>
            </a:r>
          </a:p>
          <a:p>
            <a:pPr>
              <a:buNone/>
            </a:pPr>
            <a:r>
              <a:rPr lang="fr-BE" dirty="0"/>
              <a:t>			</a:t>
            </a:r>
            <a:r>
              <a:rPr lang="fr-BE" dirty="0" smtClean="0"/>
              <a:t>	– </a:t>
            </a:r>
            <a:r>
              <a:rPr lang="fr-BE" dirty="0"/>
              <a:t>désorganisé</a:t>
            </a:r>
          </a:p>
          <a:p>
            <a:pPr>
              <a:buNone/>
            </a:pPr>
            <a:r>
              <a:rPr lang="fr-BE" dirty="0"/>
              <a:t>				– catatonique</a:t>
            </a:r>
          </a:p>
          <a:p>
            <a:pPr>
              <a:buNone/>
            </a:pPr>
            <a:r>
              <a:rPr lang="fr-BE" dirty="0"/>
              <a:t>				– indifférencié</a:t>
            </a:r>
          </a:p>
          <a:p>
            <a:pPr>
              <a:buNone/>
            </a:pPr>
            <a:r>
              <a:rPr lang="fr-BE" dirty="0"/>
              <a:t>				– </a:t>
            </a:r>
            <a:r>
              <a:rPr lang="fr-BE" dirty="0" smtClean="0"/>
              <a:t>résiduel</a:t>
            </a:r>
            <a:endParaRPr lang="fr-BE" dirty="0"/>
          </a:p>
          <a:p>
            <a:pPr>
              <a:buNone/>
            </a:pPr>
            <a:r>
              <a:rPr lang="fr-BE" dirty="0"/>
              <a:t>– « trouble délirant »			</a:t>
            </a:r>
            <a:r>
              <a:rPr lang="fr-BE" dirty="0" smtClean="0"/>
              <a:t>(</a:t>
            </a:r>
            <a:r>
              <a:rPr lang="fr-BE" dirty="0"/>
              <a:t>DSM IV)</a:t>
            </a:r>
          </a:p>
          <a:p>
            <a:pPr>
              <a:buNone/>
            </a:pPr>
            <a:r>
              <a:rPr lang="fr-BE" dirty="0"/>
              <a:t>– </a:t>
            </a:r>
            <a:r>
              <a:rPr lang="fr-BE" dirty="0" smtClean="0"/>
              <a:t>« trouble </a:t>
            </a:r>
            <a:r>
              <a:rPr lang="fr-BE" dirty="0"/>
              <a:t>psychotique non spécifié (NOS</a:t>
            </a:r>
            <a:r>
              <a:rPr lang="fr-BE" dirty="0" smtClean="0"/>
              <a:t>) »(</a:t>
            </a:r>
            <a:r>
              <a:rPr lang="fr-BE" dirty="0"/>
              <a:t>DSM IV)</a:t>
            </a:r>
          </a:p>
          <a:p>
            <a:pPr>
              <a:buNone/>
            </a:pPr>
            <a:r>
              <a:rPr lang="fr-BE" dirty="0"/>
              <a:t>–  . . . </a:t>
            </a:r>
          </a:p>
          <a:p>
            <a:pPr>
              <a:buNone/>
            </a:pPr>
            <a:r>
              <a:rPr lang="fr-BE" sz="4400" dirty="0"/>
              <a:t>Conclusion : une </a:t>
            </a:r>
            <a:r>
              <a:rPr lang="fr-BE" sz="4400" b="1" dirty="0"/>
              <a:t>diversité des tableaux psychotiques,</a:t>
            </a:r>
            <a:r>
              <a:rPr lang="fr-BE" sz="4400" dirty="0"/>
              <a:t> </a:t>
            </a:r>
          </a:p>
          <a:p>
            <a:pPr>
              <a:buNone/>
            </a:pPr>
            <a:r>
              <a:rPr lang="fr-BE" sz="4400" dirty="0"/>
              <a:t>						</a:t>
            </a:r>
            <a:r>
              <a:rPr lang="fr-BE" sz="4400" dirty="0" smtClean="0"/>
              <a:t>source </a:t>
            </a:r>
            <a:r>
              <a:rPr lang="fr-BE" sz="4400" dirty="0"/>
              <a:t>de confusion.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Les atteintes du langage dans la psychose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5000660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50000"/>
              </a:lnSpc>
              <a:buFont typeface="+mj-lt"/>
              <a:buAutoNum type="arabicPeriod"/>
            </a:pPr>
            <a:r>
              <a:rPr lang="fr-FR" u="sng" dirty="0" smtClean="0">
                <a:ea typeface="Calibri"/>
                <a:cs typeface="Times New Roman"/>
              </a:rPr>
              <a:t>Présence</a:t>
            </a:r>
            <a:r>
              <a:rPr lang="fr-FR" dirty="0" smtClean="0">
                <a:ea typeface="Calibri"/>
                <a:cs typeface="Times New Roman"/>
              </a:rPr>
              <a:t> 	</a:t>
            </a:r>
          </a:p>
          <a:p>
            <a:pPr lvl="0">
              <a:lnSpc>
                <a:spcPct val="150000"/>
              </a:lnSpc>
              <a:buNone/>
            </a:pPr>
            <a:r>
              <a:rPr lang="fr-FR" dirty="0" smtClean="0">
                <a:ea typeface="Calibri"/>
                <a:cs typeface="Times New Roman"/>
              </a:rPr>
              <a:t>– possible dans tous les troubles psychotiques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  (personnalité schizotypique, psychose simple de l'enfant, schizophrénie)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– parfois en phase prémorbide, longtemps avant la psychose avérée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– degrés </a:t>
            </a:r>
            <a:r>
              <a:rPr lang="fr-FR" i="1" dirty="0" smtClean="0">
                <a:ea typeface="Calibri"/>
                <a:cs typeface="Times New Roman"/>
              </a:rPr>
              <a:t>très variables</a:t>
            </a:r>
            <a:r>
              <a:rPr lang="fr-FR" dirty="0" smtClean="0">
                <a:ea typeface="Calibri"/>
                <a:cs typeface="Times New Roman"/>
              </a:rPr>
              <a:t> selon les sujets.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N.B. fréquentes rééducations logopédiques (avant la psychose avérée)</a:t>
            </a:r>
            <a:endParaRPr lang="fr-BE" dirty="0" smtClean="0">
              <a:ea typeface="Calibri"/>
              <a:cs typeface="Times New Roman"/>
            </a:endParaRP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Les atteintes du langage dans la psychose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5000660"/>
          </a:xfrm>
        </p:spPr>
        <p:txBody>
          <a:bodyPr>
            <a:normAutofit fontScale="55000" lnSpcReduction="20000"/>
          </a:bodyPr>
          <a:lstStyle/>
          <a:p>
            <a:pPr lvl="0">
              <a:lnSpc>
                <a:spcPct val="150000"/>
              </a:lnSpc>
              <a:buNone/>
            </a:pPr>
            <a:r>
              <a:rPr lang="fr-FR" dirty="0" smtClean="0">
                <a:ea typeface="Calibri"/>
                <a:cs typeface="Times New Roman"/>
              </a:rPr>
              <a:t>2.	</a:t>
            </a:r>
            <a:r>
              <a:rPr lang="fr-FR" u="sng" dirty="0" smtClean="0">
                <a:ea typeface="Calibri"/>
                <a:cs typeface="Times New Roman"/>
              </a:rPr>
              <a:t>Déficits en cause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– Altérations des </a:t>
            </a:r>
            <a:r>
              <a:rPr lang="fr-FR" b="1" dirty="0" smtClean="0">
                <a:ea typeface="Calibri"/>
                <a:cs typeface="Times New Roman"/>
              </a:rPr>
              <a:t>fonctions cognitives</a:t>
            </a:r>
            <a:r>
              <a:rPr lang="fr-FR" dirty="0" smtClean="0">
                <a:ea typeface="Calibri"/>
                <a:cs typeface="Times New Roman"/>
              </a:rPr>
              <a:t> : troubles </a:t>
            </a:r>
            <a:r>
              <a:rPr lang="fr-FR" b="1" dirty="0" smtClean="0">
                <a:ea typeface="Calibri"/>
                <a:cs typeface="Times New Roman"/>
              </a:rPr>
              <a:t>attentionnels, mnésiques et dysexécutifs </a:t>
            </a:r>
            <a:r>
              <a:rPr lang="fr-FR" dirty="0" smtClean="0">
                <a:ea typeface="Calibri"/>
                <a:cs typeface="Times New Roman"/>
              </a:rPr>
              <a:t>(manque de planification du discours, manque d’inhibition, d’organisation….)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– Déficit en </a:t>
            </a:r>
            <a:r>
              <a:rPr lang="fr-FR" b="1" dirty="0" smtClean="0">
                <a:ea typeface="Calibri"/>
                <a:cs typeface="Times New Roman"/>
              </a:rPr>
              <a:t>Théorie de l'esprit </a:t>
            </a:r>
            <a:r>
              <a:rPr lang="fr-FR" dirty="0" smtClean="0">
                <a:ea typeface="Calibri"/>
                <a:cs typeface="Times New Roman"/>
              </a:rPr>
              <a:t>(</a:t>
            </a:r>
            <a:r>
              <a:rPr lang="fr-FR" dirty="0" err="1" smtClean="0">
                <a:ea typeface="Calibri"/>
                <a:cs typeface="Times New Roman"/>
              </a:rPr>
              <a:t>ToM</a:t>
            </a:r>
            <a:r>
              <a:rPr lang="fr-FR" dirty="0" smtClean="0">
                <a:ea typeface="Calibri"/>
                <a:cs typeface="Times New Roman"/>
              </a:rPr>
              <a:t>) :</a:t>
            </a:r>
            <a:r>
              <a:rPr lang="fr-FR" b="1" dirty="0" smtClean="0">
                <a:ea typeface="Calibri"/>
                <a:cs typeface="Times New Roman"/>
              </a:rPr>
              <a:t> ne tient pas suffisamment compte "du savoir non partagé"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– Déficit de la</a:t>
            </a:r>
            <a:r>
              <a:rPr lang="fr-FR" b="1" dirty="0" smtClean="0">
                <a:ea typeface="Calibri"/>
                <a:cs typeface="Times New Roman"/>
              </a:rPr>
              <a:t> reconnaissance des émotions de base </a:t>
            </a:r>
            <a:r>
              <a:rPr lang="fr-FR" dirty="0" smtClean="0">
                <a:ea typeface="Calibri"/>
                <a:cs typeface="Times New Roman"/>
              </a:rPr>
              <a:t>et déficit de la</a:t>
            </a:r>
            <a:r>
              <a:rPr lang="fr-FR" b="1" dirty="0" smtClean="0">
                <a:ea typeface="Calibri"/>
                <a:cs typeface="Times New Roman"/>
              </a:rPr>
              <a:t> perception intersubjective des affects profonds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 </a:t>
            </a:r>
            <a:endParaRPr lang="fr-BE" dirty="0" smtClean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None/>
            </a:pPr>
            <a:r>
              <a:rPr lang="fr-FR" dirty="0" smtClean="0">
                <a:ea typeface="Calibri"/>
                <a:cs typeface="Times New Roman"/>
              </a:rPr>
              <a:t>3.	</a:t>
            </a:r>
            <a:r>
              <a:rPr lang="fr-FR" u="sng" dirty="0" smtClean="0">
                <a:ea typeface="Calibri"/>
                <a:cs typeface="Times New Roman"/>
              </a:rPr>
              <a:t>Aggravés par</a:t>
            </a:r>
            <a:r>
              <a:rPr lang="fr-FR" dirty="0" smtClean="0">
                <a:ea typeface="Calibri"/>
                <a:cs typeface="Times New Roman"/>
              </a:rPr>
              <a:t>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– facteurs de stress environnementaux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– la survenue d'épisodes à symptômes négatifs</a:t>
            </a:r>
            <a:endParaRPr lang="fr-BE" dirty="0" smtClean="0">
              <a:ea typeface="Calibri"/>
              <a:cs typeface="Times New Roman"/>
            </a:endParaRP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Les atteintes du langage dans la psychose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43050"/>
            <a:ext cx="8929718" cy="500066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fr-FR" b="1" dirty="0" smtClean="0">
                <a:ea typeface="Calibri"/>
                <a:cs typeface="Times New Roman"/>
              </a:rPr>
              <a:t>Versant réceptif </a:t>
            </a:r>
            <a:r>
              <a:rPr lang="fr-FR" dirty="0" smtClean="0">
                <a:ea typeface="Calibri"/>
                <a:cs typeface="Times New Roman"/>
              </a:rPr>
              <a:t>: difficultés de réceptivité et de compréhension du langage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</a:t>
            </a:r>
            <a:r>
              <a:rPr lang="fr-FR" b="1" dirty="0" smtClean="0">
                <a:ea typeface="Calibri"/>
                <a:cs typeface="Times New Roman"/>
              </a:rPr>
              <a:t>Capacité limitée « à </a:t>
            </a:r>
            <a:r>
              <a:rPr lang="fr-FR" b="1" i="1" dirty="0" smtClean="0">
                <a:ea typeface="Calibri"/>
                <a:cs typeface="Times New Roman"/>
              </a:rPr>
              <a:t>mobiliser les ressources cognitives</a:t>
            </a:r>
            <a:r>
              <a:rPr lang="fr-FR" b="1" dirty="0" smtClean="0">
                <a:ea typeface="Calibri"/>
                <a:cs typeface="Times New Roman"/>
              </a:rPr>
              <a:t> »</a:t>
            </a:r>
            <a:r>
              <a:rPr lang="fr-FR" dirty="0" smtClean="0">
                <a:ea typeface="Calibri"/>
                <a:cs typeface="Times New Roman"/>
              </a:rPr>
              <a:t>  nécessaires à </a:t>
            </a:r>
            <a:r>
              <a:rPr lang="fr-FR" b="1" i="1" dirty="0" smtClean="0">
                <a:ea typeface="Calibri"/>
                <a:cs typeface="Times New Roman"/>
              </a:rPr>
              <a:t>une analyse/compréhension élaborée</a:t>
            </a:r>
            <a:r>
              <a:rPr lang="fr-FR" i="1" dirty="0" smtClean="0">
                <a:ea typeface="Calibri"/>
                <a:cs typeface="Times New Roman"/>
              </a:rPr>
              <a:t> </a:t>
            </a:r>
            <a:r>
              <a:rPr lang="fr-FR" dirty="0" smtClean="0">
                <a:ea typeface="Calibri"/>
                <a:cs typeface="Times New Roman"/>
              </a:rPr>
              <a:t>du langage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      dus à des troubles  </a:t>
            </a:r>
            <a:r>
              <a:rPr lang="fr-FR" b="1" i="1" dirty="0" smtClean="0">
                <a:ea typeface="Calibri"/>
                <a:cs typeface="Times New Roman"/>
              </a:rPr>
              <a:t>attentionnels, mnésiques et dysexécutifs.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i="1" dirty="0" smtClean="0">
                <a:ea typeface="Calibri"/>
                <a:cs typeface="Times New Roman"/>
              </a:rPr>
              <a:t>	</a:t>
            </a:r>
            <a:r>
              <a:rPr lang="fr-FR" dirty="0" smtClean="0">
                <a:ea typeface="Calibri"/>
                <a:cs typeface="Times New Roman"/>
              </a:rPr>
              <a:t>Par contre </a:t>
            </a:r>
            <a:r>
              <a:rPr lang="fr-FR" i="1" dirty="0" smtClean="0">
                <a:ea typeface="Calibri"/>
                <a:cs typeface="Times New Roman"/>
              </a:rPr>
              <a:t>la compétence de décodage littéral (l’explicitement dit) n'est </a:t>
            </a:r>
            <a:r>
              <a:rPr lang="fr-FR" i="1" u="sng" dirty="0" smtClean="0">
                <a:ea typeface="Calibri"/>
                <a:cs typeface="Times New Roman"/>
              </a:rPr>
              <a:t>pas</a:t>
            </a:r>
            <a:r>
              <a:rPr lang="fr-FR" i="1" dirty="0" smtClean="0">
                <a:ea typeface="Calibri"/>
                <a:cs typeface="Times New Roman"/>
              </a:rPr>
              <a:t> affectée</a:t>
            </a:r>
            <a:r>
              <a:rPr lang="fr-FR" dirty="0" smtClean="0">
                <a:ea typeface="Calibri"/>
                <a:cs typeface="Times New Roman"/>
              </a:rPr>
              <a:t>.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Les troubles réceptifs peuvent être subtils, 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>
                <a:ea typeface="Calibri"/>
                <a:cs typeface="Times New Roman"/>
              </a:rPr>
              <a:t>	</a:t>
            </a:r>
            <a:r>
              <a:rPr lang="fr-FR" dirty="0" smtClean="0">
                <a:ea typeface="Calibri"/>
                <a:cs typeface="Times New Roman"/>
              </a:rPr>
              <a:t>	ou engendrer un handicap scolaire, professionnel, social. </a:t>
            </a:r>
            <a:endParaRPr lang="fr-BE" dirty="0" smtClean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Les atteintes du langage dans la psychose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43050"/>
            <a:ext cx="8572560" cy="500066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Quelques exemples  (versant réceptif) :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Difficulté à </a:t>
            </a:r>
            <a:r>
              <a:rPr lang="fr-FR" b="1" dirty="0" smtClean="0">
                <a:ea typeface="Calibri"/>
                <a:cs typeface="Times New Roman"/>
              </a:rPr>
              <a:t>comprendre des messages longs ou des phrases longues</a:t>
            </a:r>
            <a:r>
              <a:rPr lang="fr-FR" dirty="0" smtClean="0">
                <a:ea typeface="Calibri"/>
                <a:cs typeface="Times New Roman"/>
              </a:rPr>
              <a:t> (mémoire à court terme insuffisante).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</a:t>
            </a:r>
            <a:r>
              <a:rPr lang="fr-FR" b="1" dirty="0" smtClean="0">
                <a:ea typeface="Calibri"/>
                <a:cs typeface="Times New Roman"/>
              </a:rPr>
              <a:t>Mauvaise compréhension des informations implicites</a:t>
            </a:r>
            <a:r>
              <a:rPr lang="fr-FR" dirty="0" smtClean="0">
                <a:ea typeface="Calibri"/>
                <a:cs typeface="Times New Roman"/>
              </a:rPr>
              <a:t> -  </a:t>
            </a:r>
            <a:r>
              <a:rPr lang="fr-FR" b="1" dirty="0" smtClean="0">
                <a:ea typeface="Calibri"/>
                <a:cs typeface="Times New Roman"/>
              </a:rPr>
              <a:t>linguistiques, contextuelles et prosodiques</a:t>
            </a:r>
            <a:r>
              <a:rPr lang="fr-FR" dirty="0" smtClean="0">
                <a:ea typeface="Calibri"/>
                <a:cs typeface="Times New Roman"/>
              </a:rPr>
              <a:t> – (car analyses logico-déductives et  mémoire de travail défaillantes </a:t>
            </a:r>
            <a:r>
              <a:rPr lang="fr-FR" b="1" dirty="0" smtClean="0">
                <a:ea typeface="Calibri"/>
                <a:cs typeface="Times New Roman"/>
              </a:rPr>
              <a:t>entravant la résolution d'inférences</a:t>
            </a:r>
            <a:r>
              <a:rPr lang="fr-FR" dirty="0" smtClean="0">
                <a:ea typeface="Calibri"/>
                <a:cs typeface="Times New Roman"/>
              </a:rPr>
              <a:t> </a:t>
            </a:r>
            <a:r>
              <a:rPr lang="fr-FR" dirty="0" smtClean="0">
                <a:ea typeface="Calibri"/>
                <a:cs typeface="Times New Roman"/>
                <a:sym typeface="Wingdings"/>
              </a:rPr>
              <a:t></a:t>
            </a:r>
            <a:r>
              <a:rPr lang="fr-FR" dirty="0" smtClean="0">
                <a:ea typeface="Calibri"/>
                <a:cs typeface="Times New Roman"/>
              </a:rPr>
              <a:t> difficultés à tenir compte de plusieurs niveaux de messages).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 smtClean="0">
                <a:ea typeface="Calibri"/>
                <a:cs typeface="Times New Roman"/>
              </a:rPr>
              <a:t>	Difficulté à comprendre</a:t>
            </a:r>
            <a:r>
              <a:rPr lang="fr-FR" dirty="0" smtClean="0">
                <a:ea typeface="Calibri"/>
                <a:cs typeface="Times New Roman"/>
              </a:rPr>
              <a:t> une situation ou un récit </a:t>
            </a:r>
            <a:r>
              <a:rPr lang="fr-FR" b="1" dirty="0" smtClean="0">
                <a:ea typeface="Calibri"/>
                <a:cs typeface="Times New Roman"/>
              </a:rPr>
              <a:t>dans sa globalité</a:t>
            </a:r>
            <a:r>
              <a:rPr lang="fr-FR" dirty="0" smtClean="0">
                <a:ea typeface="Calibri"/>
                <a:cs typeface="Times New Roman"/>
              </a:rPr>
              <a:t> liée à une difficulté à réaliser la synthèse de l'ensemble des informations permettant cette compréhension globale (car troubles dysexécutifs).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 smtClean="0">
                <a:ea typeface="Calibri"/>
                <a:cs typeface="Times New Roman"/>
              </a:rPr>
              <a:t>	Difficulté à ne pas tenir compte d'informations non pertinentes</a:t>
            </a:r>
            <a:r>
              <a:rPr lang="fr-FR" dirty="0" smtClean="0">
                <a:ea typeface="Calibri"/>
                <a:cs typeface="Times New Roman"/>
              </a:rPr>
              <a:t> langagières, environnementales, mentales (car troubles attentionnels, manque d'inhibition).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Donc, des </a:t>
            </a:r>
            <a:r>
              <a:rPr lang="fr-FR" b="1" u="sng" dirty="0" smtClean="0">
                <a:ea typeface="Calibri"/>
                <a:cs typeface="Times New Roman"/>
              </a:rPr>
              <a:t>difficultés à comprendre le langage implicite</a:t>
            </a:r>
            <a:r>
              <a:rPr lang="fr-FR" u="sng" dirty="0" smtClean="0">
                <a:ea typeface="Calibri"/>
                <a:cs typeface="Times New Roman"/>
              </a:rPr>
              <a:t>, </a:t>
            </a:r>
            <a:r>
              <a:rPr lang="fr-FR" b="1" u="sng" dirty="0" smtClean="0">
                <a:ea typeface="Calibri"/>
                <a:cs typeface="Times New Roman"/>
              </a:rPr>
              <a:t>indirect ou figuratif</a:t>
            </a:r>
            <a:r>
              <a:rPr lang="fr-FR" u="sng" dirty="0" smtClean="0">
                <a:ea typeface="Calibri"/>
                <a:cs typeface="Times New Roman"/>
              </a:rPr>
              <a:t> </a:t>
            </a:r>
            <a:endParaRPr lang="fr-BE" u="sng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					(Champagne et al., 2005).</a:t>
            </a:r>
            <a:endParaRPr lang="fr-BE" dirty="0" smtClean="0">
              <a:ea typeface="Calibri"/>
              <a:cs typeface="Times New Roman"/>
            </a:endParaRP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Les atteintes du langage dans la psychose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43050"/>
            <a:ext cx="8572560" cy="5000660"/>
          </a:xfrm>
        </p:spPr>
        <p:txBody>
          <a:bodyPr>
            <a:normAutofit fontScale="6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fr-FR" b="1" dirty="0" smtClean="0">
                <a:ea typeface="Calibri"/>
                <a:cs typeface="Times New Roman"/>
              </a:rPr>
              <a:t>Versant expressif (langage)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= </a:t>
            </a:r>
            <a:r>
              <a:rPr lang="fr-FR" b="1" dirty="0" smtClean="0">
                <a:ea typeface="Calibri"/>
                <a:cs typeface="Times New Roman"/>
              </a:rPr>
              <a:t>«troubles formels de la pensée»</a:t>
            </a:r>
            <a:r>
              <a:rPr lang="fr-FR" dirty="0" smtClean="0">
                <a:ea typeface="Calibri"/>
                <a:cs typeface="Times New Roman"/>
              </a:rPr>
              <a:t> (Nancy </a:t>
            </a:r>
            <a:r>
              <a:rPr lang="fr-FR" dirty="0" err="1" smtClean="0">
                <a:ea typeface="Calibri"/>
                <a:cs typeface="Times New Roman"/>
              </a:rPr>
              <a:t>Andreasen</a:t>
            </a:r>
            <a:r>
              <a:rPr lang="fr-FR" dirty="0" smtClean="0">
                <a:ea typeface="Calibri"/>
                <a:cs typeface="Times New Roman"/>
              </a:rPr>
              <a:t>)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= </a:t>
            </a:r>
            <a:r>
              <a:rPr lang="fr-FR" i="1" dirty="0" smtClean="0">
                <a:ea typeface="Calibri"/>
                <a:cs typeface="Times New Roman"/>
              </a:rPr>
              <a:t>manifestations langagières</a:t>
            </a:r>
            <a:r>
              <a:rPr lang="fr-FR" dirty="0" smtClean="0">
                <a:ea typeface="Calibri"/>
                <a:cs typeface="Times New Roman"/>
              </a:rPr>
              <a:t> </a:t>
            </a:r>
            <a:r>
              <a:rPr lang="fr-FR" b="1" i="1" dirty="0" smtClean="0">
                <a:ea typeface="Calibri"/>
                <a:cs typeface="Times New Roman"/>
              </a:rPr>
              <a:t>d'une désorganisation</a:t>
            </a:r>
            <a:r>
              <a:rPr lang="fr-FR" dirty="0" smtClean="0">
                <a:ea typeface="Calibri"/>
                <a:cs typeface="Times New Roman"/>
              </a:rPr>
              <a:t> </a:t>
            </a:r>
            <a:r>
              <a:rPr lang="fr-FR" i="1" dirty="0" smtClean="0">
                <a:ea typeface="Calibri"/>
                <a:cs typeface="Times New Roman"/>
              </a:rPr>
              <a:t>du cours de la pensée</a:t>
            </a:r>
            <a:r>
              <a:rPr lang="fr-FR" dirty="0" smtClean="0">
                <a:ea typeface="Calibri"/>
                <a:cs typeface="Times New Roman"/>
              </a:rPr>
              <a:t>.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  <a:sym typeface="Wingdings"/>
              </a:rPr>
              <a:t>	</a:t>
            </a:r>
            <a:r>
              <a:rPr lang="fr-FR" dirty="0" smtClean="0">
                <a:ea typeface="Calibri"/>
                <a:cs typeface="Times New Roman"/>
              </a:rPr>
              <a:t> entravent les capacités communicationnelles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  <a:sym typeface="Wingdings"/>
              </a:rPr>
              <a:t>	</a:t>
            </a:r>
            <a:r>
              <a:rPr lang="fr-FR" dirty="0" smtClean="0">
                <a:ea typeface="Calibri"/>
                <a:cs typeface="Times New Roman"/>
              </a:rPr>
              <a:t> facilement perceptibles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FR" dirty="0" smtClean="0">
                <a:ea typeface="Calibri"/>
                <a:cs typeface="Times New Roman"/>
                <a:sym typeface="Wingdings"/>
              </a:rPr>
              <a:t>	</a:t>
            </a:r>
            <a:r>
              <a:rPr lang="fr-FR" dirty="0" smtClean="0">
                <a:ea typeface="Calibri"/>
                <a:cs typeface="Times New Roman"/>
              </a:rPr>
              <a:t> intensité variable : quelques incohérences du discours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			jusqu'à des digressions dans la même phrase.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i="1" dirty="0" smtClean="0">
                <a:ea typeface="Calibri"/>
                <a:cs typeface="Times New Roman"/>
              </a:rPr>
              <a:t>	Ajustement difficile aux impératifs de la communication</a:t>
            </a:r>
            <a:r>
              <a:rPr lang="fr-FR" dirty="0" smtClean="0">
                <a:ea typeface="Calibri"/>
                <a:cs typeface="Times New Roman"/>
              </a:rPr>
              <a:t>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				et </a:t>
            </a:r>
            <a:r>
              <a:rPr lang="fr-FR" i="1" dirty="0" smtClean="0">
                <a:ea typeface="Calibri"/>
                <a:cs typeface="Times New Roman"/>
              </a:rPr>
              <a:t> </a:t>
            </a:r>
            <a:r>
              <a:rPr lang="fr-FR" b="1" i="1" dirty="0" smtClean="0">
                <a:ea typeface="Calibri"/>
                <a:cs typeface="Times New Roman"/>
              </a:rPr>
              <a:t>manque de cohésion du langage</a:t>
            </a:r>
            <a:r>
              <a:rPr lang="fr-FR" dirty="0" smtClean="0">
                <a:ea typeface="Calibri"/>
                <a:cs typeface="Times New Roman"/>
              </a:rPr>
              <a:t>. </a:t>
            </a:r>
            <a:endParaRPr lang="fr-BE" dirty="0" smtClean="0">
              <a:ea typeface="Calibri"/>
              <a:cs typeface="Times New Roman"/>
            </a:endParaRP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8370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Les atteintes du langage dans la psychose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00108"/>
            <a:ext cx="8572560" cy="564360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/>
              <a:t>Quelques exemples  (versant expressif) : </a:t>
            </a:r>
            <a:endParaRPr lang="fr-BE" dirty="0" smtClean="0"/>
          </a:p>
          <a:p>
            <a:pPr lvl="2">
              <a:buFont typeface="Courier New" pitchFamily="49" charset="0"/>
              <a:buChar char="o"/>
            </a:pPr>
            <a:r>
              <a:rPr lang="fr-FR" sz="2900" dirty="0" smtClean="0"/>
              <a:t>Difficultés d’</a:t>
            </a:r>
            <a:r>
              <a:rPr lang="fr-FR" sz="2900" b="1" dirty="0" smtClean="0"/>
              <a:t>ajustement </a:t>
            </a:r>
            <a:r>
              <a:rPr lang="fr-FR" sz="2900" dirty="0" smtClean="0"/>
              <a:t>du langage</a:t>
            </a:r>
            <a:r>
              <a:rPr lang="fr-FR" sz="2900" b="1" dirty="0" smtClean="0"/>
              <a:t> non verbal</a:t>
            </a:r>
            <a:r>
              <a:rPr lang="fr-FR" sz="2900" dirty="0" smtClean="0"/>
              <a:t> :</a:t>
            </a:r>
            <a:endParaRPr lang="fr-BE" sz="2900" dirty="0" smtClean="0"/>
          </a:p>
          <a:p>
            <a:pPr lvl="1">
              <a:buNone/>
            </a:pP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</a:t>
            </a:r>
            <a:r>
              <a:rPr lang="fr-FR" b="1" dirty="0" smtClean="0"/>
              <a:t>pauvreté des mimiques</a:t>
            </a:r>
            <a:r>
              <a:rPr lang="fr-FR" dirty="0" smtClean="0"/>
              <a:t>  ou  </a:t>
            </a:r>
            <a:r>
              <a:rPr lang="fr-FR" b="1" dirty="0" smtClean="0"/>
              <a:t>trop grande expressivité</a:t>
            </a:r>
            <a:endParaRPr lang="fr-BE" dirty="0" smtClean="0"/>
          </a:p>
          <a:p>
            <a:pPr lvl="1">
              <a:buNone/>
            </a:pP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trouble de la </a:t>
            </a:r>
            <a:r>
              <a:rPr lang="fr-FR" b="1" dirty="0" smtClean="0"/>
              <a:t>prosodie</a:t>
            </a:r>
            <a:r>
              <a:rPr lang="fr-FR" dirty="0" smtClean="0"/>
              <a:t> et de la </a:t>
            </a:r>
            <a:r>
              <a:rPr lang="fr-FR" b="1" dirty="0" smtClean="0"/>
              <a:t>gestuelle</a:t>
            </a:r>
            <a:r>
              <a:rPr lang="fr-FR" dirty="0" smtClean="0"/>
              <a:t> accompagnant le discours</a:t>
            </a:r>
            <a:endParaRPr lang="fr-BE" dirty="0" smtClean="0"/>
          </a:p>
          <a:p>
            <a:pPr lvl="2">
              <a:buFont typeface="Courier New" pitchFamily="49" charset="0"/>
              <a:buChar char="o"/>
            </a:pPr>
            <a:r>
              <a:rPr lang="fr-FR" sz="2900" dirty="0" smtClean="0"/>
              <a:t>Déficit en </a:t>
            </a:r>
            <a:r>
              <a:rPr lang="fr-FR" sz="2900" b="1" dirty="0" smtClean="0"/>
              <a:t>Théorie de l'esprit : </a:t>
            </a:r>
            <a:endParaRPr lang="fr-BE" sz="2900" dirty="0" smtClean="0"/>
          </a:p>
          <a:p>
            <a:pPr lvl="1">
              <a:buNone/>
            </a:pPr>
            <a:r>
              <a:rPr lang="fr-FR" b="1" dirty="0" smtClean="0">
                <a:sym typeface="Wingdings"/>
              </a:rPr>
              <a:t></a:t>
            </a:r>
            <a:r>
              <a:rPr lang="fr-FR" b="1" dirty="0" smtClean="0"/>
              <a:t> ne tient pas suffisamment compte "du savoir non partagé"</a:t>
            </a:r>
            <a:r>
              <a:rPr lang="fr-FR" dirty="0" smtClean="0"/>
              <a:t> </a:t>
            </a:r>
            <a:endParaRPr lang="fr-BE" dirty="0" smtClean="0"/>
          </a:p>
          <a:p>
            <a:pPr lvl="2">
              <a:buFont typeface="Courier New" pitchFamily="49" charset="0"/>
              <a:buChar char="o"/>
            </a:pPr>
            <a:r>
              <a:rPr lang="fr-FR" sz="2900" dirty="0" smtClean="0"/>
              <a:t>Déficit des </a:t>
            </a:r>
            <a:r>
              <a:rPr lang="fr-FR" sz="2900" b="1" dirty="0" smtClean="0"/>
              <a:t>fonctions exécutives (manque de planification du discours) </a:t>
            </a:r>
            <a:r>
              <a:rPr lang="fr-FR" sz="2900" dirty="0" smtClean="0"/>
              <a:t>:</a:t>
            </a:r>
            <a:endParaRPr lang="fr-BE" sz="2900" dirty="0" smtClean="0"/>
          </a:p>
          <a:p>
            <a:pPr lvl="1">
              <a:buNone/>
            </a:pP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</a:t>
            </a:r>
            <a:r>
              <a:rPr lang="fr-FR" b="1" dirty="0" smtClean="0"/>
              <a:t>discours décousu</a:t>
            </a:r>
            <a:r>
              <a:rPr lang="fr-FR" dirty="0" smtClean="0"/>
              <a:t> </a:t>
            </a:r>
            <a:endParaRPr lang="fr-BE" dirty="0" smtClean="0"/>
          </a:p>
          <a:p>
            <a:pPr lvl="1">
              <a:buNone/>
            </a:pPr>
            <a:r>
              <a:rPr lang="fr-FR" dirty="0" smtClean="0">
                <a:sym typeface="Wingdings"/>
              </a:rPr>
              <a:t></a:t>
            </a:r>
            <a:r>
              <a:rPr lang="fr-FR" b="1" dirty="0" smtClean="0"/>
              <a:t> manquant de cohésion</a:t>
            </a:r>
            <a:r>
              <a:rPr lang="fr-FR" dirty="0" smtClean="0"/>
              <a:t> (organisation logique qui rend tous les éléments intimement unis)</a:t>
            </a:r>
            <a:endParaRPr lang="fr-BE" dirty="0" smtClean="0"/>
          </a:p>
          <a:p>
            <a:pPr lvl="1">
              <a:buNone/>
            </a:pP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</a:t>
            </a:r>
            <a:r>
              <a:rPr lang="fr-FR" b="1" dirty="0" smtClean="0"/>
              <a:t>et de cohérence</a:t>
            </a:r>
            <a:r>
              <a:rPr lang="fr-FR" dirty="0" smtClean="0"/>
              <a:t> (liaison harmonieuse entre les divers éléments et idées).</a:t>
            </a:r>
            <a:endParaRPr lang="fr-BE" dirty="0" smtClean="0"/>
          </a:p>
          <a:p>
            <a:pPr lvl="2">
              <a:buFont typeface="Courier New" pitchFamily="49" charset="0"/>
              <a:buChar char="o"/>
            </a:pPr>
            <a:r>
              <a:rPr lang="fr-FR" sz="2900" dirty="0" smtClean="0"/>
              <a:t>Déficit de la </a:t>
            </a:r>
            <a:r>
              <a:rPr lang="fr-FR" sz="2900" b="1" dirty="0" smtClean="0"/>
              <a:t>mémoire de travail</a:t>
            </a:r>
            <a:r>
              <a:rPr lang="fr-FR" sz="2900" dirty="0" smtClean="0"/>
              <a:t>, déficit à </a:t>
            </a:r>
            <a:r>
              <a:rPr lang="fr-FR" sz="2900" b="1" dirty="0" smtClean="0"/>
              <a:t>inhiber</a:t>
            </a:r>
            <a:r>
              <a:rPr lang="fr-FR" sz="2900" dirty="0" smtClean="0"/>
              <a:t> l'information </a:t>
            </a:r>
            <a:r>
              <a:rPr lang="fr-FR" sz="2900" b="1" dirty="0" smtClean="0"/>
              <a:t>non pertinente, </a:t>
            </a:r>
            <a:r>
              <a:rPr lang="fr-FR" sz="2900" dirty="0" smtClean="0"/>
              <a:t>déficit de </a:t>
            </a:r>
            <a:r>
              <a:rPr lang="fr-FR" sz="2900" b="1" dirty="0" smtClean="0"/>
              <a:t>raisonnement </a:t>
            </a:r>
            <a:r>
              <a:rPr lang="fr-FR" sz="2900" b="1" dirty="0" err="1" smtClean="0"/>
              <a:t>logicodéductif</a:t>
            </a:r>
            <a:r>
              <a:rPr lang="fr-FR" sz="2900" b="1" dirty="0" smtClean="0"/>
              <a:t> :</a:t>
            </a:r>
            <a:endParaRPr lang="fr-BE" sz="2900" dirty="0" smtClean="0"/>
          </a:p>
          <a:p>
            <a:pPr lvl="1">
              <a:buNone/>
            </a:pPr>
            <a:r>
              <a:rPr lang="fr-FR" b="1" dirty="0" smtClean="0">
                <a:sym typeface="Wingdings"/>
              </a:rPr>
              <a:t></a:t>
            </a:r>
            <a:r>
              <a:rPr lang="fr-FR" b="1" dirty="0" smtClean="0"/>
              <a:t> déficit  à effectuer des inférences au sein du discours</a:t>
            </a:r>
            <a:endParaRPr lang="fr-BE" dirty="0" smtClean="0"/>
          </a:p>
          <a:p>
            <a:pPr lvl="1">
              <a:buNone/>
            </a:pPr>
            <a:r>
              <a:rPr lang="fr-FR" b="1" dirty="0" smtClean="0">
                <a:sym typeface="Wingdings"/>
              </a:rPr>
              <a:t></a:t>
            </a:r>
            <a:r>
              <a:rPr lang="fr-FR" b="1" dirty="0" smtClean="0"/>
              <a:t> difficultés à répondre</a:t>
            </a:r>
            <a:r>
              <a:rPr lang="fr-FR" dirty="0" smtClean="0"/>
              <a:t> </a:t>
            </a:r>
            <a:r>
              <a:rPr lang="fr-FR" b="1" dirty="0" smtClean="0"/>
              <a:t>à une question implicite ("tangentielle")</a:t>
            </a:r>
            <a:endParaRPr lang="fr-BE" dirty="0" smtClean="0"/>
          </a:p>
          <a:p>
            <a:pPr lvl="1">
              <a:buNone/>
            </a:pP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au cours de son discours, ne pourra pas maintenir l'idée qu'il voulait exprimer (</a:t>
            </a:r>
            <a:r>
              <a:rPr lang="fr-FR" b="1" dirty="0" smtClean="0"/>
              <a:t>relâchement des associations d'idées, perte du but</a:t>
            </a:r>
            <a:r>
              <a:rPr lang="fr-FR" dirty="0" smtClean="0"/>
              <a:t>)</a:t>
            </a:r>
            <a:endParaRPr lang="fr-BE" dirty="0" smtClean="0"/>
          </a:p>
          <a:p>
            <a:pPr lvl="1">
              <a:buNone/>
            </a:pP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</a:t>
            </a:r>
            <a:r>
              <a:rPr lang="fr-FR" b="1" dirty="0" smtClean="0"/>
              <a:t>irruption d’informations non pertinentes</a:t>
            </a:r>
            <a:r>
              <a:rPr lang="fr-FR" dirty="0" smtClean="0"/>
              <a:t> sans lien avec la conversation (digressions par manque d'inhibition de l'information divergente ou inutile).</a:t>
            </a:r>
            <a:endParaRPr lang="fr-BE" dirty="0" smtClean="0"/>
          </a:p>
          <a:p>
            <a:pPr lvl="1">
              <a:buNone/>
            </a:pPr>
            <a:r>
              <a:rPr lang="fr-FR" dirty="0" smtClean="0">
                <a:sym typeface="Wingdings"/>
              </a:rPr>
              <a:t></a:t>
            </a:r>
            <a:r>
              <a:rPr lang="fr-FR" dirty="0" smtClean="0"/>
              <a:t> et simultanément, le discours </a:t>
            </a:r>
            <a:r>
              <a:rPr lang="fr-FR" b="1" dirty="0" smtClean="0"/>
              <a:t>manque d'</a:t>
            </a:r>
            <a:r>
              <a:rPr lang="fr-FR" b="1" dirty="0" err="1" smtClean="0"/>
              <a:t>informativité</a:t>
            </a:r>
            <a:r>
              <a:rPr lang="fr-FR" dirty="0" smtClean="0"/>
              <a:t> pertinente.</a:t>
            </a:r>
            <a:endParaRPr lang="fr-BE" dirty="0" smtClean="0"/>
          </a:p>
          <a:p>
            <a:pPr>
              <a:buNone/>
            </a:pPr>
            <a:r>
              <a:rPr lang="fr-FR" sz="2900" dirty="0" smtClean="0">
                <a:ea typeface="Calibri"/>
                <a:cs typeface="Times New Roman"/>
              </a:rPr>
              <a:t>							(Champagne et al., 2005).</a:t>
            </a:r>
            <a:endParaRPr lang="fr-BE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r>
              <a:rPr lang="fr-FR" sz="2600" b="1" u="sng" dirty="0" smtClean="0"/>
              <a:t>Les troubles de la régulation des stimuli sensoriels</a:t>
            </a:r>
            <a:br>
              <a:rPr lang="fr-FR" sz="2600" b="1" u="sng" dirty="0" smtClean="0"/>
            </a:br>
            <a:r>
              <a:rPr lang="fr-FR" sz="2600" b="1" u="sng" dirty="0" smtClean="0"/>
              <a:t>comme </a:t>
            </a:r>
            <a:br>
              <a:rPr lang="fr-FR" sz="2600" b="1" u="sng" dirty="0" smtClean="0"/>
            </a:br>
            <a:r>
              <a:rPr lang="fr-FR" sz="2600" b="1" u="sng" dirty="0" smtClean="0"/>
              <a:t>Signes Précurseurs de psychose</a:t>
            </a:r>
            <a:endParaRPr lang="fr-BE" sz="26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643050"/>
            <a:ext cx="8572560" cy="500066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u="sng" dirty="0" smtClean="0"/>
              <a:t>Apparition ou accentuation</a:t>
            </a:r>
            <a:r>
              <a:rPr lang="fr-FR" b="1" dirty="0" smtClean="0"/>
              <a:t> de troubles de la régulation des stimuli sensoriels : 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FR" b="1" dirty="0" smtClean="0">
                <a:sym typeface="Wingdings"/>
              </a:rPr>
              <a:t>	</a:t>
            </a:r>
            <a:r>
              <a:rPr lang="fr-FR" b="1" dirty="0" smtClean="0"/>
              <a:t> signes </a:t>
            </a:r>
            <a:r>
              <a:rPr lang="fr-FR" b="1" u="sng" dirty="0" smtClean="0"/>
              <a:t>précurseurs d'une décompensation</a:t>
            </a:r>
            <a:r>
              <a:rPr lang="fr-FR" b="1" dirty="0" smtClean="0"/>
              <a:t> psychotique !</a:t>
            </a:r>
            <a:endParaRPr lang="fr-BE" dirty="0" smtClean="0"/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r>
              <a:rPr lang="fr-FR" sz="2800" b="1" u="sng" dirty="0" smtClean="0"/>
              <a:t>Risque de récidive d'épisodes psychotiques</a:t>
            </a:r>
            <a:r>
              <a:rPr lang="fr-FR" sz="2800" b="1" dirty="0" smtClean="0"/>
              <a:t> 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785926"/>
            <a:ext cx="8572560" cy="485778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FR" u="sng" dirty="0" smtClean="0">
                <a:ea typeface="Calibri"/>
                <a:cs typeface="Times New Roman"/>
              </a:rPr>
              <a:t>Premier épisode psychotique franc</a:t>
            </a:r>
            <a:r>
              <a:rPr lang="fr-FR" dirty="0" smtClean="0">
                <a:ea typeface="Calibri"/>
                <a:cs typeface="Times New Roman"/>
              </a:rPr>
              <a:t>, 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ensuite, </a:t>
            </a:r>
            <a:r>
              <a:rPr lang="fr-FR" u="sng" dirty="0" smtClean="0">
                <a:ea typeface="Calibri"/>
                <a:cs typeface="Times New Roman"/>
              </a:rPr>
              <a:t>asymptomatique durant 5 ans avec traitement médicamenteux</a:t>
            </a:r>
            <a:r>
              <a:rPr lang="fr-FR" dirty="0" smtClean="0">
                <a:ea typeface="Calibri"/>
                <a:cs typeface="Times New Roman"/>
              </a:rPr>
              <a:t> :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	</a:t>
            </a:r>
            <a:r>
              <a:rPr lang="fr-FR" u="sng" dirty="0" smtClean="0">
                <a:solidFill>
                  <a:srgbClr val="FF0000"/>
                </a:solidFill>
                <a:ea typeface="Calibri"/>
                <a:cs typeface="Times New Roman"/>
              </a:rPr>
              <a:t>Si arrêt</a:t>
            </a:r>
            <a:r>
              <a:rPr lang="fr-FR" dirty="0" smtClean="0">
                <a:solidFill>
                  <a:srgbClr val="FF0000"/>
                </a:solidFill>
                <a:ea typeface="Calibri"/>
                <a:cs typeface="Times New Roman"/>
              </a:rPr>
              <a:t> du traitement : </a:t>
            </a:r>
            <a:r>
              <a:rPr lang="fr-FR" b="1" dirty="0" smtClean="0">
                <a:solidFill>
                  <a:srgbClr val="FF0000"/>
                </a:solidFill>
                <a:ea typeface="Calibri"/>
                <a:cs typeface="Times New Roman"/>
              </a:rPr>
              <a:t>75 % de rechute dans les 12 mois qui suivent cet arrêt</a:t>
            </a:r>
            <a:r>
              <a:rPr lang="fr-FR" dirty="0" smtClean="0">
                <a:solidFill>
                  <a:srgbClr val="FF0000"/>
                </a:solidFill>
                <a:ea typeface="Calibri"/>
                <a:cs typeface="Times New Roman"/>
              </a:rPr>
              <a:t> !</a:t>
            </a:r>
            <a:endParaRPr lang="fr-BE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dirty="0" smtClean="0">
                <a:ea typeface="Calibri"/>
                <a:cs typeface="Times New Roman"/>
              </a:rPr>
              <a:t>Or, </a:t>
            </a:r>
            <a:r>
              <a:rPr lang="fr-FR" b="1" dirty="0" smtClean="0">
                <a:ea typeface="Calibri"/>
                <a:cs typeface="Times New Roman"/>
              </a:rPr>
              <a:t>chaque rechute = un risque cognitif grave surajouté !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  <a:sym typeface="Wingdings"/>
              </a:rPr>
              <a:t></a:t>
            </a:r>
            <a:r>
              <a:rPr lang="fr-BE" dirty="0" smtClean="0">
                <a:ea typeface="Calibri"/>
                <a:cs typeface="Times New Roman"/>
              </a:rPr>
              <a:t> </a:t>
            </a:r>
            <a:r>
              <a:rPr lang="fr-BE" dirty="0" smtClean="0">
                <a:solidFill>
                  <a:srgbClr val="FF0000"/>
                </a:solidFill>
                <a:ea typeface="Calibri"/>
                <a:cs typeface="Times New Roman"/>
              </a:rPr>
              <a:t>Le diagnostic différentiel </a:t>
            </a:r>
            <a:r>
              <a:rPr lang="fr-BE" dirty="0" smtClean="0">
                <a:ea typeface="Calibri"/>
                <a:cs typeface="Times New Roman"/>
              </a:rPr>
              <a:t>Psychose  et  Autisme-TED  =  			</a:t>
            </a:r>
            <a:r>
              <a:rPr lang="fr-BE" b="1" dirty="0" smtClean="0">
                <a:solidFill>
                  <a:srgbClr val="FF0000"/>
                </a:solidFill>
                <a:ea typeface="Calibri"/>
                <a:cs typeface="Times New Roman"/>
              </a:rPr>
              <a:t>enjeu important </a:t>
            </a:r>
            <a:r>
              <a:rPr lang="fr-BE" b="1" dirty="0" smtClean="0">
                <a:ea typeface="Calibri"/>
                <a:cs typeface="Times New Roman"/>
              </a:rPr>
              <a:t>pour le pronostic</a:t>
            </a:r>
            <a:r>
              <a:rPr lang="fr-BE" dirty="0" smtClean="0">
                <a:ea typeface="Calibri"/>
                <a:cs typeface="Times New Roman"/>
              </a:rPr>
              <a:t> !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normAutofit/>
          </a:bodyPr>
          <a:lstStyle/>
          <a:p>
            <a:r>
              <a:rPr lang="fr-BE" sz="2400" u="sng" dirty="0" smtClean="0"/>
              <a:t>Comment poser précisément un diagnostic de psychose ?</a:t>
            </a:r>
            <a:endParaRPr lang="fr-BE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928670"/>
            <a:ext cx="8472518" cy="5715040"/>
          </a:xfrm>
        </p:spPr>
        <p:txBody>
          <a:bodyPr>
            <a:normAutofit/>
          </a:bodyPr>
          <a:lstStyle/>
          <a:p>
            <a:pPr>
              <a:buNone/>
            </a:pPr>
            <a:endParaRPr lang="fr-BE" sz="2800" b="1" dirty="0" smtClean="0"/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fr-BE" sz="2800" b="1" dirty="0" smtClean="0">
                <a:ea typeface="Calibri"/>
                <a:cs typeface="Times New Roman"/>
              </a:rPr>
              <a:t>Les </a:t>
            </a:r>
            <a:r>
              <a:rPr lang="fr-BE" sz="2800" b="1" dirty="0" smtClean="0">
                <a:solidFill>
                  <a:srgbClr val="FF0000"/>
                </a:solidFill>
                <a:ea typeface="Calibri"/>
                <a:cs typeface="Times New Roman"/>
              </a:rPr>
              <a:t>symptômes négatifs </a:t>
            </a:r>
            <a:r>
              <a:rPr lang="fr-BE" sz="2800" b="1" dirty="0" smtClean="0">
                <a:ea typeface="Calibri"/>
                <a:cs typeface="Times New Roman"/>
              </a:rPr>
              <a:t>sont donc :</a:t>
            </a:r>
            <a:endParaRPr lang="fr-BE" sz="2800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>
              <a:buNone/>
            </a:pPr>
            <a:endParaRPr lang="fr-BE" sz="2800" dirty="0" smtClean="0"/>
          </a:p>
          <a:p>
            <a:pPr>
              <a:buNone/>
            </a:pPr>
            <a:r>
              <a:rPr lang="fr-BE" dirty="0" smtClean="0">
                <a:sym typeface="Wingdings"/>
              </a:rPr>
              <a:t>	</a:t>
            </a:r>
            <a:r>
              <a:rPr lang="fr-BE" dirty="0" smtClean="0"/>
              <a:t> les plus précoces</a:t>
            </a:r>
          </a:p>
          <a:p>
            <a:pPr>
              <a:buNone/>
            </a:pPr>
            <a:r>
              <a:rPr lang="fr-BE" dirty="0" smtClean="0">
                <a:sym typeface="Wingdings"/>
              </a:rPr>
              <a:t>	 </a:t>
            </a:r>
            <a:r>
              <a:rPr lang="fr-BE" dirty="0" smtClean="0"/>
              <a:t>les plus nombreux en phase prodromique</a:t>
            </a:r>
          </a:p>
          <a:p>
            <a:pPr>
              <a:buNone/>
            </a:pPr>
            <a:r>
              <a:rPr lang="fr-BE" dirty="0" smtClean="0">
                <a:sym typeface="Wingdings"/>
              </a:rPr>
              <a:t>	</a:t>
            </a:r>
            <a:r>
              <a:rPr lang="fr-BE" dirty="0" smtClean="0"/>
              <a:t> les plus stables et persistants</a:t>
            </a:r>
          </a:p>
          <a:p>
            <a:pPr>
              <a:buNone/>
            </a:pPr>
            <a:r>
              <a:rPr lang="fr-BE" dirty="0" smtClean="0">
                <a:sym typeface="Wingdings"/>
              </a:rPr>
              <a:t>	</a:t>
            </a:r>
            <a:r>
              <a:rPr lang="fr-BE" dirty="0" smtClean="0"/>
              <a:t> les plus déterminants pour le pronostic</a:t>
            </a:r>
          </a:p>
          <a:p>
            <a:pPr>
              <a:buNone/>
            </a:pPr>
            <a:endParaRPr lang="fr-B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25717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b="1" dirty="0" smtClean="0"/>
          </a:p>
          <a:p>
            <a:pPr algn="ctr">
              <a:buNone/>
            </a:pPr>
            <a:r>
              <a:rPr lang="fr-FR" b="1" dirty="0" smtClean="0"/>
              <a:t>Merci pour votre attention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2800" b="1" u="sng" dirty="0">
                <a:ea typeface="Calibri"/>
                <a:cs typeface="Times New Roman"/>
              </a:rPr>
              <a:t>D’où vient la confusion</a:t>
            </a:r>
            <a:r>
              <a:rPr lang="fr-BE" sz="2800" u="sng" dirty="0">
                <a:ea typeface="Calibri"/>
                <a:cs typeface="Times New Roman"/>
              </a:rPr>
              <a:t> entre les diagnostics </a:t>
            </a:r>
            <a:r>
              <a:rPr lang="fr-BE" sz="2800" u="sng" dirty="0" smtClean="0">
                <a:ea typeface="Calibri"/>
                <a:cs typeface="Times New Roman"/>
              </a:rPr>
              <a:t>?</a:t>
            </a:r>
            <a:r>
              <a:rPr lang="fr-BE" sz="3200" u="sng" dirty="0" smtClean="0">
                <a:ea typeface="Calibri"/>
                <a:cs typeface="Times New Roman"/>
              </a:rPr>
              <a:t/>
            </a:r>
            <a:br>
              <a:rPr lang="fr-BE" sz="3200" u="sng" dirty="0" smtClean="0">
                <a:ea typeface="Calibri"/>
                <a:cs typeface="Times New Roman"/>
              </a:rPr>
            </a:br>
            <a:r>
              <a:rPr lang="fr-BE" sz="800" dirty="0" smtClean="0">
                <a:ea typeface="Calibri"/>
                <a:cs typeface="Times New Roman"/>
              </a:rPr>
              <a:t> </a:t>
            </a:r>
            <a:r>
              <a:rPr lang="fr-BE" sz="2400" dirty="0">
                <a:ea typeface="Calibri"/>
                <a:cs typeface="Times New Roman"/>
              </a:rPr>
              <a:t/>
            </a:r>
            <a:br>
              <a:rPr lang="fr-BE" sz="2400" dirty="0">
                <a:ea typeface="Calibri"/>
                <a:cs typeface="Times New Roman"/>
              </a:rPr>
            </a:br>
            <a:r>
              <a:rPr lang="fr-BE" sz="2400" b="1" dirty="0">
                <a:ea typeface="Calibri"/>
                <a:cs typeface="Times New Roman"/>
              </a:rPr>
              <a:t>L’évolution historique</a:t>
            </a:r>
            <a:r>
              <a:rPr lang="fr-BE" sz="2400" dirty="0">
                <a:ea typeface="Calibri"/>
                <a:cs typeface="Times New Roman"/>
              </a:rPr>
              <a:t>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8472518" cy="4857784"/>
          </a:xfrm>
        </p:spPr>
        <p:txBody>
          <a:bodyPr>
            <a:normAutofit/>
          </a:bodyPr>
          <a:lstStyle/>
          <a:p>
            <a:pPr>
              <a:buFont typeface="Wingdings"/>
              <a:buChar char="è"/>
            </a:pPr>
            <a:r>
              <a:rPr lang="fr-BE" b="1" dirty="0" smtClean="0"/>
              <a:t>Apparition </a:t>
            </a:r>
            <a:r>
              <a:rPr lang="fr-BE" b="1" dirty="0"/>
              <a:t>tardive des disciplines </a:t>
            </a:r>
            <a:r>
              <a:rPr lang="fr-BE" b="1" dirty="0" smtClean="0"/>
              <a:t>pédiatriques </a:t>
            </a:r>
            <a:endParaRPr lang="fr-BE" dirty="0"/>
          </a:p>
          <a:p>
            <a:pPr>
              <a:buNone/>
            </a:pPr>
            <a:r>
              <a:rPr lang="fr-BE" sz="1200" dirty="0" smtClean="0"/>
              <a:t> </a:t>
            </a:r>
          </a:p>
          <a:p>
            <a:pPr>
              <a:buNone/>
            </a:pPr>
            <a:r>
              <a:rPr lang="fr-BE" dirty="0"/>
              <a:t>± 1950 : les pères de la pédopsychiatrie   </a:t>
            </a:r>
            <a:endParaRPr lang="fr-BE" dirty="0" smtClean="0"/>
          </a:p>
          <a:p>
            <a:pPr>
              <a:buNone/>
            </a:pPr>
            <a:r>
              <a:rPr lang="fr-BE" dirty="0"/>
              <a:t>	</a:t>
            </a:r>
            <a:r>
              <a:rPr lang="fr-BE" sz="2800" dirty="0" smtClean="0"/>
              <a:t>(Stanislas </a:t>
            </a:r>
            <a:r>
              <a:rPr lang="fr-BE" sz="2800" dirty="0" err="1"/>
              <a:t>Tomkiewicz</a:t>
            </a:r>
            <a:r>
              <a:rPr lang="fr-BE" sz="2800" dirty="0"/>
              <a:t> : « L’Adolescence volée </a:t>
            </a:r>
            <a:r>
              <a:rPr lang="fr-BE" sz="2800" dirty="0" smtClean="0"/>
              <a:t>»</a:t>
            </a:r>
          </a:p>
          <a:p>
            <a:pPr>
              <a:buNone/>
            </a:pPr>
            <a:r>
              <a:rPr lang="fr-BE" sz="2800" dirty="0" smtClean="0"/>
              <a:t>							</a:t>
            </a:r>
            <a:r>
              <a:rPr lang="fr-BE" sz="2000" dirty="0" smtClean="0"/>
              <a:t>,Éd. Hachette, 2001</a:t>
            </a:r>
            <a:r>
              <a:rPr lang="fr-BE" sz="2800" dirty="0" smtClean="0"/>
              <a:t>)</a:t>
            </a:r>
          </a:p>
          <a:p>
            <a:pPr>
              <a:buNone/>
            </a:pPr>
            <a:r>
              <a:rPr lang="fr-BE" sz="800" dirty="0" smtClean="0"/>
              <a:t> </a:t>
            </a:r>
            <a:endParaRPr lang="fr-BE" sz="800" dirty="0"/>
          </a:p>
          <a:p>
            <a:pPr>
              <a:buNone/>
            </a:pPr>
            <a:r>
              <a:rPr lang="fr-BE" dirty="0"/>
              <a:t>± 1970 : début de la pédopsychiatrie </a:t>
            </a:r>
            <a:endParaRPr lang="fr-BE" dirty="0" smtClean="0"/>
          </a:p>
          <a:p>
            <a:pPr>
              <a:buNone/>
            </a:pPr>
            <a:r>
              <a:rPr lang="fr-BE" dirty="0"/>
              <a:t>	</a:t>
            </a:r>
            <a:r>
              <a:rPr lang="fr-BE" dirty="0" smtClean="0"/>
              <a:t>				et </a:t>
            </a:r>
            <a:r>
              <a:rPr lang="fr-BE" dirty="0"/>
              <a:t>de la neuropédiatrie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429684" cy="16541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BE" sz="3200" b="1" dirty="0"/>
              <a:t>Autisme -  </a:t>
            </a:r>
            <a:r>
              <a:rPr lang="fr-BE" sz="3200" b="1" dirty="0" smtClean="0"/>
              <a:t>psychose</a:t>
            </a:r>
            <a:r>
              <a:rPr lang="fr-BE" sz="3200" b="1" dirty="0"/>
              <a:t> :  Comorbidité - continuité ? </a:t>
            </a:r>
            <a:r>
              <a:rPr lang="fr-BE" sz="3200" b="1" dirty="0" smtClean="0"/>
              <a:t/>
            </a:r>
            <a:br>
              <a:rPr lang="fr-BE" sz="3200" b="1" dirty="0" smtClean="0"/>
            </a:br>
            <a:r>
              <a:rPr lang="fr-BE" sz="2800" b="1" dirty="0" smtClean="0"/>
              <a:t>Diagnostic différentiel avec les symptômes négatifs</a:t>
            </a:r>
            <a:endParaRPr lang="fr-BE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sz="2400" b="1" dirty="0" smtClean="0"/>
              <a:t>Journée des Centres de référence pour les troubles du spectre autistique</a:t>
            </a:r>
            <a:r>
              <a:rPr lang="fr-BE" sz="2400" dirty="0" smtClean="0"/>
              <a:t>, le 16 janvier 2014, à </a:t>
            </a:r>
            <a:r>
              <a:rPr lang="fr-BE" sz="2400" dirty="0" err="1" smtClean="0"/>
              <a:t>Woluwé</a:t>
            </a:r>
            <a:r>
              <a:rPr lang="fr-BE" sz="2400" dirty="0" smtClean="0"/>
              <a:t>-UCL</a:t>
            </a:r>
          </a:p>
          <a:p>
            <a:pPr>
              <a:buNone/>
            </a:pPr>
            <a:endParaRPr lang="fr-BE" sz="2000" dirty="0" smtClean="0"/>
          </a:p>
          <a:p>
            <a:pPr>
              <a:buNone/>
            </a:pPr>
            <a:endParaRPr lang="fr-BE" dirty="0" smtClean="0"/>
          </a:p>
          <a:p>
            <a:pPr algn="r">
              <a:buNone/>
            </a:pPr>
            <a:r>
              <a:rPr lang="fr-BE" sz="2400" dirty="0" smtClean="0"/>
              <a:t>Équipe du Centre de Ressources Autisme Liège CRAL, ULg</a:t>
            </a:r>
          </a:p>
          <a:p>
            <a:pPr algn="r">
              <a:buNone/>
            </a:pPr>
            <a:r>
              <a:rPr lang="fr-BE" sz="800" dirty="0" smtClean="0"/>
              <a:t> </a:t>
            </a:r>
          </a:p>
          <a:p>
            <a:pPr algn="r">
              <a:buNone/>
            </a:pPr>
            <a:r>
              <a:rPr lang="fr-BE" sz="2400" b="1" dirty="0" smtClean="0"/>
              <a:t>Jean-Marc </a:t>
            </a:r>
            <a:r>
              <a:rPr lang="fr-BE" sz="2400" b="1" dirty="0" err="1" smtClean="0"/>
              <a:t>Scholl</a:t>
            </a:r>
            <a:endParaRPr lang="fr-BE" sz="2400" b="1" dirty="0" smtClean="0"/>
          </a:p>
          <a:p>
            <a:pPr algn="r">
              <a:buNone/>
            </a:pPr>
            <a:r>
              <a:rPr lang="fr-BE" sz="1800" dirty="0" smtClean="0"/>
              <a:t>Jean-Marc.Scholl@chu.ulg.ac.be</a:t>
            </a:r>
            <a:endParaRPr lang="fr-BE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2800" b="1" u="sng" dirty="0" smtClean="0">
                <a:ea typeface="Calibri"/>
                <a:cs typeface="Times New Roman"/>
              </a:rPr>
              <a:t>D’où vient la confusion</a:t>
            </a:r>
            <a:r>
              <a:rPr lang="fr-BE" sz="2800" u="sng" dirty="0" smtClean="0">
                <a:ea typeface="Calibri"/>
                <a:cs typeface="Times New Roman"/>
              </a:rPr>
              <a:t> entre les diagnostics ?</a:t>
            </a:r>
            <a:br>
              <a:rPr lang="fr-BE" sz="2800" u="sng" dirty="0" smtClean="0">
                <a:ea typeface="Calibri"/>
                <a:cs typeface="Times New Roman"/>
              </a:rPr>
            </a:br>
            <a:r>
              <a:rPr lang="fr-BE" sz="900" dirty="0" smtClean="0">
                <a:ea typeface="Calibri"/>
                <a:cs typeface="Times New Roman"/>
              </a:rPr>
              <a:t> </a:t>
            </a:r>
            <a:r>
              <a:rPr lang="fr-BE" sz="2800" dirty="0" smtClean="0">
                <a:ea typeface="Calibri"/>
                <a:cs typeface="Times New Roman"/>
              </a:rPr>
              <a:t/>
            </a:r>
            <a:br>
              <a:rPr lang="fr-BE" sz="2800" dirty="0" smtClean="0">
                <a:ea typeface="Calibri"/>
                <a:cs typeface="Times New Roman"/>
              </a:rPr>
            </a:br>
            <a:r>
              <a:rPr lang="fr-BE" sz="2400" b="1" dirty="0" smtClean="0">
                <a:ea typeface="Calibri"/>
                <a:cs typeface="Times New Roman"/>
              </a:rPr>
              <a:t>L’évolution historique</a:t>
            </a:r>
            <a:r>
              <a:rPr lang="fr-BE" sz="2400" dirty="0" smtClean="0">
                <a:ea typeface="Calibri"/>
                <a:cs typeface="Times New Roman"/>
              </a:rPr>
              <a:t> : </a:t>
            </a:r>
            <a:endParaRPr lang="fr-BE" sz="2400" dirty="0">
              <a:ea typeface="Calibri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8577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BE" b="1" dirty="0" smtClean="0">
                <a:sym typeface="Wingdings"/>
              </a:rPr>
              <a:t></a:t>
            </a:r>
            <a:r>
              <a:rPr lang="fr-BE" b="1" dirty="0" smtClean="0"/>
              <a:t>  La </a:t>
            </a:r>
            <a:r>
              <a:rPr lang="fr-BE" b="1" dirty="0"/>
              <a:t>recherche </a:t>
            </a:r>
            <a:endParaRPr lang="fr-BE" dirty="0"/>
          </a:p>
          <a:p>
            <a:pPr>
              <a:buNone/>
            </a:pPr>
            <a:endParaRPr lang="fr-BE" sz="1400" dirty="0" smtClean="0"/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– </a:t>
            </a:r>
            <a:r>
              <a:rPr lang="fr-BE" dirty="0">
                <a:ea typeface="Calibri"/>
                <a:cs typeface="Times New Roman"/>
              </a:rPr>
              <a:t>les neurosciences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>
                <a:ea typeface="Calibri"/>
                <a:cs typeface="Times New Roman"/>
              </a:rPr>
              <a:t>– l’autisme : « top </a:t>
            </a:r>
            <a:r>
              <a:rPr lang="fr-BE" dirty="0" smtClean="0">
                <a:ea typeface="Calibri"/>
                <a:cs typeface="Times New Roman"/>
              </a:rPr>
              <a:t>1 </a:t>
            </a:r>
            <a:r>
              <a:rPr lang="fr-BE" dirty="0">
                <a:ea typeface="Calibri"/>
                <a:cs typeface="Times New Roman"/>
              </a:rPr>
              <a:t>» de la recherche internationale pédopsychiatrique en 2012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>
                <a:ea typeface="Calibri"/>
                <a:cs typeface="Times New Roman"/>
              </a:rPr>
              <a:t>Il y a 15 ans l’autisme était largement </a:t>
            </a:r>
            <a:r>
              <a:rPr lang="fr-BE" dirty="0" smtClean="0">
                <a:ea typeface="Calibri"/>
                <a:cs typeface="Times New Roman"/>
              </a:rPr>
              <a:t>sous-diagnostiqué.</a:t>
            </a:r>
            <a:endParaRPr lang="fr-BE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Actuellement, </a:t>
            </a:r>
            <a:r>
              <a:rPr lang="fr-BE" dirty="0">
                <a:ea typeface="Calibri"/>
                <a:cs typeface="Times New Roman"/>
              </a:rPr>
              <a:t>il devient un diagnostic largement médiatisé</a:t>
            </a:r>
            <a:r>
              <a:rPr lang="fr-BE" dirty="0" smtClean="0">
                <a:ea typeface="Calibri"/>
                <a:cs typeface="Times New Roman"/>
              </a:rPr>
              <a:t>…</a:t>
            </a:r>
            <a:r>
              <a:rPr lang="fr-BE" sz="900" dirty="0" smtClean="0">
                <a:ea typeface="Calibri"/>
                <a:cs typeface="Times New Roman"/>
              </a:rPr>
              <a:t>									 </a:t>
            </a:r>
            <a:r>
              <a:rPr lang="fr-BE" dirty="0" smtClean="0">
                <a:ea typeface="Calibri"/>
                <a:cs typeface="Times New Roman"/>
              </a:rPr>
              <a:t>			et </a:t>
            </a:r>
            <a:r>
              <a:rPr lang="fr-BE" dirty="0">
                <a:ea typeface="Calibri"/>
                <a:cs typeface="Times New Roman"/>
              </a:rPr>
              <a:t>peut-être un nouveau fourre-tout ? 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11288"/>
          </a:xfrm>
        </p:spPr>
        <p:txBody>
          <a:bodyPr>
            <a:normAutofit fontScale="90000"/>
          </a:bodyPr>
          <a:lstStyle/>
          <a:p>
            <a:r>
              <a:rPr lang="fr-BE" sz="1800" dirty="0" smtClean="0"/>
              <a:t>Autisme et psychose précoce :  </a:t>
            </a:r>
            <a:br>
              <a:rPr lang="fr-BE" sz="1800" dirty="0" smtClean="0"/>
            </a:br>
            <a:r>
              <a:rPr lang="fr-BE" sz="1800" dirty="0" smtClean="0"/>
              <a:t>comorbidité – continuité – diagnostic différentiel ? </a:t>
            </a: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900" dirty="0" smtClean="0"/>
              <a:t> </a:t>
            </a: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2000" dirty="0" smtClean="0">
                <a:ea typeface="Calibri"/>
                <a:cs typeface="Times New Roman"/>
              </a:rPr>
              <a:t>D’où vient la confusion entre les diagnostics ?</a:t>
            </a:r>
            <a:r>
              <a:rPr lang="fr-BE" sz="2000" u="sng" dirty="0" smtClean="0">
                <a:ea typeface="Calibri"/>
                <a:cs typeface="Times New Roman"/>
              </a:rPr>
              <a:t/>
            </a:r>
            <a:br>
              <a:rPr lang="fr-BE" sz="2000" u="sng" dirty="0" smtClean="0">
                <a:ea typeface="Calibri"/>
                <a:cs typeface="Times New Roman"/>
              </a:rPr>
            </a:br>
            <a:r>
              <a:rPr lang="fr-BE" sz="900" u="sng" dirty="0" smtClean="0">
                <a:ea typeface="Calibri"/>
                <a:cs typeface="Times New Roman"/>
              </a:rPr>
              <a:t> </a:t>
            </a: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900" dirty="0" smtClean="0"/>
              <a:t> </a:t>
            </a: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2000" dirty="0"/>
              <a:t> </a:t>
            </a:r>
            <a:r>
              <a:rPr lang="fr-BE" sz="2700" u="sng" dirty="0"/>
              <a:t>Quels sont </a:t>
            </a:r>
            <a:r>
              <a:rPr lang="fr-BE" sz="2700" b="1" u="sng" dirty="0"/>
              <a:t>les critères</a:t>
            </a:r>
            <a:r>
              <a:rPr lang="fr-BE" sz="2700" u="sng" dirty="0"/>
              <a:t> diagnostiques </a:t>
            </a:r>
            <a:r>
              <a:rPr lang="fr-BE" sz="2700" b="1" u="sng" dirty="0"/>
              <a:t>qui prêtent à confusion</a:t>
            </a:r>
            <a:r>
              <a:rPr lang="fr-BE" sz="2700" u="sng" dirty="0"/>
              <a:t> ?</a:t>
            </a:r>
            <a:r>
              <a:rPr lang="fr-BE" sz="2700" dirty="0"/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857364"/>
            <a:ext cx="8643998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BE" b="1" dirty="0"/>
              <a:t>La triade</a:t>
            </a:r>
            <a:r>
              <a:rPr lang="fr-BE" dirty="0"/>
              <a:t> autistique : </a:t>
            </a:r>
          </a:p>
          <a:p>
            <a:pPr>
              <a:buNone/>
            </a:pPr>
            <a:r>
              <a:rPr lang="fr-BE" sz="2400" dirty="0"/>
              <a:t>– altération qualitative des interactions sociales</a:t>
            </a:r>
          </a:p>
          <a:p>
            <a:pPr>
              <a:buNone/>
            </a:pPr>
            <a:r>
              <a:rPr lang="fr-BE" sz="2400" dirty="0"/>
              <a:t>– altération qualitative de la communication</a:t>
            </a:r>
          </a:p>
          <a:p>
            <a:pPr>
              <a:buNone/>
            </a:pPr>
            <a:r>
              <a:rPr lang="fr-BE" sz="2400" dirty="0"/>
              <a:t>– </a:t>
            </a:r>
            <a:r>
              <a:rPr lang="fr-BE" sz="2400" dirty="0" smtClean="0"/>
              <a:t>comportements, </a:t>
            </a:r>
            <a:r>
              <a:rPr lang="fr-BE" sz="2400" dirty="0"/>
              <a:t>intérêts et activités : restreints, répétitifs et stéréotypés </a:t>
            </a:r>
            <a:endParaRPr lang="fr-BE" sz="2400" dirty="0" smtClean="0"/>
          </a:p>
          <a:p>
            <a:pPr>
              <a:buNone/>
            </a:pPr>
            <a:endParaRPr lang="fr-BE" sz="2400" dirty="0"/>
          </a:p>
          <a:p>
            <a:pPr>
              <a:buNone/>
            </a:pPr>
            <a:r>
              <a:rPr lang="fr-BE" b="1" dirty="0"/>
              <a:t>= catégories </a:t>
            </a:r>
            <a:r>
              <a:rPr lang="fr-BE" b="1" u="sng" dirty="0"/>
              <a:t>non</a:t>
            </a:r>
            <a:r>
              <a:rPr lang="fr-BE" b="1" dirty="0"/>
              <a:t> spécifiques</a:t>
            </a:r>
            <a:r>
              <a:rPr lang="fr-BE" dirty="0"/>
              <a:t> pouvant </a:t>
            </a:r>
            <a:r>
              <a:rPr lang="fr-BE" dirty="0" smtClean="0"/>
              <a:t>être 					</a:t>
            </a:r>
            <a:r>
              <a:rPr lang="fr-BE" b="1" dirty="0" smtClean="0"/>
              <a:t>rencontrées </a:t>
            </a:r>
            <a:r>
              <a:rPr lang="fr-BE" b="1" dirty="0"/>
              <a:t>dans la Psychose</a:t>
            </a:r>
            <a:endParaRPr lang="fr-BE" dirty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1953906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BE" sz="1800" dirty="0" smtClean="0">
                <a:solidFill>
                  <a:prstClr val="black"/>
                </a:solidFill>
                <a:ea typeface="Calibri"/>
                <a:cs typeface="Times New Roman"/>
              </a:rPr>
              <a:t>				       	</a:t>
            </a:r>
            <a:r>
              <a:rPr lang="fr-BE" sz="1600" dirty="0" smtClean="0">
                <a:solidFill>
                  <a:prstClr val="black"/>
                </a:solidFill>
                <a:ea typeface="Calibri"/>
                <a:cs typeface="Times New Roman"/>
              </a:rPr>
              <a:t>D’où vient la confusion entre les diagnostics ? </a:t>
            </a:r>
            <a:r>
              <a:rPr lang="fr-BE" sz="1600" b="1" u="sng" dirty="0" smtClean="0"/>
              <a:t/>
            </a:r>
            <a:br>
              <a:rPr lang="fr-BE" sz="1600" b="1" u="sng" dirty="0" smtClean="0"/>
            </a:br>
            <a:r>
              <a:rPr lang="fr-BE" sz="2800" b="1" u="sng" dirty="0" smtClean="0"/>
              <a:t>Le </a:t>
            </a:r>
            <a:r>
              <a:rPr lang="fr-BE" sz="2800" b="1" u="sng" dirty="0"/>
              <a:t>critère des réactions </a:t>
            </a:r>
            <a:r>
              <a:rPr lang="fr-BE" sz="2800" b="1" u="sng" dirty="0" smtClean="0"/>
              <a:t>sensorielles, </a:t>
            </a:r>
            <a:br>
              <a:rPr lang="fr-BE" sz="2800" b="1" u="sng" dirty="0" smtClean="0"/>
            </a:br>
            <a:r>
              <a:rPr lang="fr-BE" sz="2800" b="1" dirty="0"/>
              <a:t>	</a:t>
            </a:r>
            <a:r>
              <a:rPr lang="fr-BE" sz="2800" b="1" u="sng" dirty="0" smtClean="0"/>
              <a:t>introduit </a:t>
            </a:r>
            <a:r>
              <a:rPr lang="fr-BE" sz="2800" b="1" u="sng" dirty="0"/>
              <a:t>dans le DSM </a:t>
            </a:r>
            <a:r>
              <a:rPr lang="fr-BE" sz="2800" b="1" u="sng" dirty="0" smtClean="0"/>
              <a:t>5,  </a:t>
            </a:r>
            <a:r>
              <a:rPr lang="fr-BE" sz="2800" b="1" u="sng" dirty="0"/>
              <a:t>est-il discriminant </a:t>
            </a:r>
            <a:r>
              <a:rPr lang="fr-BE" sz="2800" b="1" u="sng" dirty="0" smtClean="0"/>
              <a:t>?</a:t>
            </a:r>
            <a:endParaRPr lang="fr-BE" sz="2800" u="sng" dirty="0">
              <a:ea typeface="Calibri"/>
              <a:cs typeface="Times New Roman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8472518" cy="4857784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Les </a:t>
            </a:r>
            <a:r>
              <a:rPr lang="fr-BE" dirty="0">
                <a:ea typeface="Calibri"/>
                <a:cs typeface="Times New Roman"/>
              </a:rPr>
              <a:t>troubles sensoriels </a:t>
            </a:r>
            <a:endParaRPr lang="fr-BE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 smtClean="0">
                <a:ea typeface="Calibri"/>
                <a:cs typeface="Times New Roman"/>
              </a:rPr>
              <a:t>sont </a:t>
            </a:r>
            <a:r>
              <a:rPr lang="fr-BE" b="1" dirty="0">
                <a:ea typeface="Calibri"/>
                <a:cs typeface="Times New Roman"/>
              </a:rPr>
              <a:t>souvent présents dans l’autisme</a:t>
            </a:r>
            <a:r>
              <a:rPr lang="fr-BE" dirty="0">
                <a:ea typeface="Calibri"/>
                <a:cs typeface="Times New Roman"/>
              </a:rPr>
              <a:t>,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fr-BE" dirty="0">
                <a:ea typeface="Calibri"/>
                <a:cs typeface="Times New Roman"/>
              </a:rPr>
              <a:t>	mais ils sont </a:t>
            </a:r>
            <a:r>
              <a:rPr lang="fr-BE" b="1" dirty="0">
                <a:ea typeface="Calibri"/>
                <a:cs typeface="Times New Roman"/>
              </a:rPr>
              <a:t>aussi présents dans la psychose</a:t>
            </a:r>
            <a:r>
              <a:rPr lang="fr-BE" dirty="0">
                <a:ea typeface="Calibri"/>
                <a:cs typeface="Times New Roman"/>
              </a:rPr>
              <a:t>   </a:t>
            </a:r>
            <a:r>
              <a:rPr lang="fr-BE" dirty="0" smtClean="0">
                <a:ea typeface="Calibri"/>
                <a:cs typeface="Times New Roman"/>
              </a:rPr>
              <a:t>				et </a:t>
            </a:r>
            <a:r>
              <a:rPr lang="fr-BE" dirty="0">
                <a:ea typeface="Calibri"/>
                <a:cs typeface="Times New Roman"/>
              </a:rPr>
              <a:t>peuvent y être plus intenses !</a:t>
            </a:r>
          </a:p>
          <a:p>
            <a:pPr>
              <a:buNone/>
            </a:pPr>
            <a:endParaRPr lang="fr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1118</Words>
  <Application>Microsoft Office PowerPoint</Application>
  <PresentationFormat>Affichage à l'écran (4:3)</PresentationFormat>
  <Paragraphs>650</Paragraphs>
  <Slides>60</Slides>
  <Notes>55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60</vt:i4>
      </vt:variant>
    </vt:vector>
  </HeadingPairs>
  <TitlesOfParts>
    <vt:vector size="61" baseType="lpstr">
      <vt:lpstr>Thème Office</vt:lpstr>
      <vt:lpstr>Autisme -  psychose :  Comorbidité - continuité ?  Diagnostic différentiel avec les symptômes négatifs</vt:lpstr>
      <vt:lpstr>Autisme et psychose précoce :   comorbidité – continuité – diagnostic différentiel ?  Diagnostic différentiel avec les symptômes négatifs </vt:lpstr>
      <vt:lpstr>Autisme et psychose précoce :   comorbidité – continuité – diagnostic différentiel ?  Diagnostic différentiel avec les symptômes négatifs </vt:lpstr>
      <vt:lpstr>D’où vient la confusion entre les diagnostics ?   L’évolution historique : </vt:lpstr>
      <vt:lpstr>D’où vient la confusion entre les diagnostics ?    Développement historique de tableaux psychotiques : </vt:lpstr>
      <vt:lpstr>D’où vient la confusion entre les diagnostics ?   L’évolution historique : </vt:lpstr>
      <vt:lpstr>D’où vient la confusion entre les diagnostics ?   L’évolution historique : </vt:lpstr>
      <vt:lpstr>Autisme et psychose précoce :   comorbidité – continuité – diagnostic différentiel ?    D’où vient la confusion entre les diagnostics ?      Quels sont les critères diagnostiques qui prêtent à confusion ? </vt:lpstr>
      <vt:lpstr>            D’où vient la confusion entre les diagnostics ?  Le critère des réactions sensorielles,   introduit dans le DSM 5,  est-il discriminant ?</vt:lpstr>
      <vt:lpstr>            D’où vient la confusion entre les diagnostics ?   Degré de spécificité des évaluations diagnostiques de l’autisme ? </vt:lpstr>
      <vt:lpstr>           D’où vient la confusion entre les diagnostics ?   ICD 10 </vt:lpstr>
      <vt:lpstr>Autisme et psychose précoce :   comorbidité – continuité – diagnostic différentiel ?    Comorbidité :  TED  -  Psychose précoce  ? </vt:lpstr>
      <vt:lpstr>Quelles formes d’autisme/TED  précèdent   les Psychoses précoces ? </vt:lpstr>
      <vt:lpstr>Mais les symptômes de ces 25 % de TED-NOS   sont-ils déjà liés  au développement prodromique de la psychose ? </vt:lpstr>
      <vt:lpstr>Comment mieux appréhender les symptômes prodromiques de la psychose ? </vt:lpstr>
      <vt:lpstr>Évolution neuro-développementale des symptômes prodromiques de la Psychose précoce</vt:lpstr>
      <vt:lpstr>Évolution des  symptômes prodromiques de la Psychose précoce . Importance majeure des symptômes négatifs ! </vt:lpstr>
      <vt:lpstr>Évolution des symptômes prodromiques de la Psychose précoce Importance majeure des symptômes négatifs ! </vt:lpstr>
      <vt:lpstr>Évolution des  symptômes prodromiques de la Psychose précoce Importance majeure des symptômes négatifs ! </vt:lpstr>
      <vt:lpstr>Évolution des  symptômes prodromiques de la Psychose précoce</vt:lpstr>
      <vt:lpstr>Évolution des  symptômes prodromiques de la Psychose précoce </vt:lpstr>
      <vt:lpstr>Évolution des  symptômes prodromiques de la Psychose précoce Importance majeure des symptômes négatifs ! </vt:lpstr>
      <vt:lpstr>Évolution des  symptômes prodromiques de la Psychose précoce Importance majeure des symptômes négatifs ! </vt:lpstr>
      <vt:lpstr>Évolution des  symptômes prodromiques de la Psychose précoce Importance majeure des symptômes négatifs ! </vt:lpstr>
      <vt:lpstr>Évolution des  symptômes prodromiques de la Psychose précoce Importance majeure des symptômes négatifs ! </vt:lpstr>
      <vt:lpstr>Évolution des  symptômes prodromiques de la Psychose précoce Importance majeure des symptômes négatifs ! </vt:lpstr>
      <vt:lpstr>Évolution des  symptômes prodromiques de la Psychose précoce Importance majeure des symptômes négatifs ! </vt:lpstr>
      <vt:lpstr>Évolution des  symptômes prodromiques de la Psychose précoce </vt:lpstr>
      <vt:lpstr>Évolution des  symptômes prodromiques de la Psychose précoce </vt:lpstr>
      <vt:lpstr>Évolution neuro-développementale de  la vulnérabilité psychotique </vt:lpstr>
      <vt:lpstr>Évolution des  symptômes prodromiques de la Psychose précoce Importance majeure des symptômes négatifs ! </vt:lpstr>
      <vt:lpstr>Les symptômes des  25 % de TED-NOS   suivis d’une Psychose précoce sont-ils déjà liés au développement prémorbide de la psychose ? </vt:lpstr>
      <vt:lpstr> </vt:lpstr>
      <vt:lpstr>Que connaît-on des Psychoses précoces ?</vt:lpstr>
      <vt:lpstr>Que connaît-on des Psychoses précoces ?</vt:lpstr>
      <vt:lpstr>Que connaît-on des Psychoses précoces ?</vt:lpstr>
      <vt:lpstr>Que connaît-on des Psychoses précoces ?</vt:lpstr>
      <vt:lpstr>Que connaît-on des Psychoses précoces ?</vt:lpstr>
      <vt:lpstr> </vt:lpstr>
      <vt:lpstr> </vt:lpstr>
      <vt:lpstr>Quatre dimensions sémiologiques dans la psychose de l’enfant   Symptômes positifs, négatifs, cognitifs  et la désorganisation</vt:lpstr>
      <vt:lpstr> </vt:lpstr>
      <vt:lpstr>Diffraction des symptômes des  troubles psychotiques et schizo-affectifs  en 7 dimensions   </vt:lpstr>
      <vt:lpstr> </vt:lpstr>
      <vt:lpstr>Quelles sont les dimensions les plus persistantes  au cours de l’évolution ?</vt:lpstr>
      <vt:lpstr>Quels sont les symptômes (items) de la PANSS  hyper-stables dans le temps ?   Dans les troubles psychotiques et schizo-affectifs (&lt; 18 ans) :                 (Rapado-Castro M. et al., 2010)  </vt:lpstr>
      <vt:lpstr>Comment poser précisément un diagnostic de psychose ?</vt:lpstr>
      <vt:lpstr>Les psychoses avec  uniquement des symptômes négatifs</vt:lpstr>
      <vt:lpstr>Atteintes des fonctions cognitives</vt:lpstr>
      <vt:lpstr>Les atteintes du langage dans la psychose</vt:lpstr>
      <vt:lpstr>Les atteintes du langage dans la psychose</vt:lpstr>
      <vt:lpstr>Les atteintes du langage dans la psychose</vt:lpstr>
      <vt:lpstr>Les atteintes du langage dans la psychose</vt:lpstr>
      <vt:lpstr>Les atteintes du langage dans la psychose</vt:lpstr>
      <vt:lpstr>Les atteintes du langage dans la psychose</vt:lpstr>
      <vt:lpstr>Les troubles de la régulation des stimuli sensoriels comme  Signes Précurseurs de psychose</vt:lpstr>
      <vt:lpstr>Risque de récidive d'épisodes psychotiques </vt:lpstr>
      <vt:lpstr>Comment poser précisément un diagnostic de psychose ?</vt:lpstr>
      <vt:lpstr>Diapositive 59</vt:lpstr>
      <vt:lpstr>Autisme -  psychose :  Comorbidité - continuité ?  Diagnostic différentiel avec les symptômes négatifs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-</dc:creator>
  <cp:lastModifiedBy>-</cp:lastModifiedBy>
  <cp:revision>227</cp:revision>
  <dcterms:created xsi:type="dcterms:W3CDTF">2014-01-15T17:20:47Z</dcterms:created>
  <dcterms:modified xsi:type="dcterms:W3CDTF">2014-05-22T19:30:24Z</dcterms:modified>
</cp:coreProperties>
</file>