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32404050" cy="43205400"/>
  <p:notesSz cx="29818013" cy="42341800"/>
  <p:defaultTextStyle>
    <a:defPPr>
      <a:defRPr lang="en-US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rdon" initials="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00CC00"/>
    <a:srgbClr val="FF9900"/>
    <a:srgbClr val="0000FF"/>
    <a:srgbClr val="310066"/>
    <a:srgbClr val="660033"/>
    <a:srgbClr val="1B0066"/>
    <a:srgbClr val="660066"/>
    <a:srgbClr val="0066FF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1" autoAdjust="0"/>
    <p:restoredTop sz="96610" autoAdjust="0"/>
  </p:normalViewPr>
  <p:slideViewPr>
    <p:cSldViewPr>
      <p:cViewPr varScale="1">
        <p:scale>
          <a:sx n="12" d="100"/>
          <a:sy n="12" d="100"/>
        </p:scale>
        <p:origin x="-2142" y="-2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PB%20paper\Sites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PB%20paper\Sites%20dat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MPB%20paper\Sites%20dat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MPB%20paper\Site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61393000118632"/>
          <c:y val="5.1046067517422397E-2"/>
          <c:w val="0.76093952788780073"/>
          <c:h val="0.6884079117379056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</c:marker>
          <c:trendline>
            <c:trendlineType val="linear"/>
            <c:dispRSqr val="1"/>
            <c:dispEq val="1"/>
            <c:trendlineLbl>
              <c:layout>
                <c:manualLayout>
                  <c:x val="0.12390949616709253"/>
                  <c:y val="-0.1519786510026474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r = -0.337, p = 0.002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[2]Sheet2!$B$3:$B$88</c:f>
              <c:numCache>
                <c:formatCode>General</c:formatCode>
                <c:ptCount val="86"/>
                <c:pt idx="0">
                  <c:v>10.92</c:v>
                </c:pt>
                <c:pt idx="1">
                  <c:v>10.58</c:v>
                </c:pt>
                <c:pt idx="2">
                  <c:v>6.3100000000000005</c:v>
                </c:pt>
                <c:pt idx="3">
                  <c:v>6.8100000000000005</c:v>
                </c:pt>
                <c:pt idx="4">
                  <c:v>10.629999999999999</c:v>
                </c:pt>
                <c:pt idx="5">
                  <c:v>14.1</c:v>
                </c:pt>
                <c:pt idx="6">
                  <c:v>5.58</c:v>
                </c:pt>
                <c:pt idx="7">
                  <c:v>27.55</c:v>
                </c:pt>
                <c:pt idx="8">
                  <c:v>3.09</c:v>
                </c:pt>
                <c:pt idx="9">
                  <c:v>7.5</c:v>
                </c:pt>
                <c:pt idx="10">
                  <c:v>6.6199999999999992</c:v>
                </c:pt>
                <c:pt idx="11">
                  <c:v>2.7600000000000002</c:v>
                </c:pt>
                <c:pt idx="12">
                  <c:v>6.68</c:v>
                </c:pt>
                <c:pt idx="13">
                  <c:v>9.91</c:v>
                </c:pt>
                <c:pt idx="14">
                  <c:v>6.5</c:v>
                </c:pt>
                <c:pt idx="15">
                  <c:v>8.39</c:v>
                </c:pt>
                <c:pt idx="16">
                  <c:v>8.6399999999999988</c:v>
                </c:pt>
                <c:pt idx="17">
                  <c:v>5.21</c:v>
                </c:pt>
                <c:pt idx="18">
                  <c:v>9.3800000000000008</c:v>
                </c:pt>
                <c:pt idx="19">
                  <c:v>4.3199999999999994</c:v>
                </c:pt>
                <c:pt idx="20">
                  <c:v>3.8699999999999997</c:v>
                </c:pt>
                <c:pt idx="21">
                  <c:v>1.54</c:v>
                </c:pt>
                <c:pt idx="22">
                  <c:v>3.04</c:v>
                </c:pt>
                <c:pt idx="23">
                  <c:v>3.4899999999999998</c:v>
                </c:pt>
                <c:pt idx="24">
                  <c:v>3.9499999999999997</c:v>
                </c:pt>
                <c:pt idx="25">
                  <c:v>1.43</c:v>
                </c:pt>
                <c:pt idx="26">
                  <c:v>1.45</c:v>
                </c:pt>
                <c:pt idx="27">
                  <c:v>0.53</c:v>
                </c:pt>
                <c:pt idx="28">
                  <c:v>8.7299999999999986</c:v>
                </c:pt>
                <c:pt idx="29">
                  <c:v>10.27</c:v>
                </c:pt>
                <c:pt idx="30">
                  <c:v>8.4700000000000006</c:v>
                </c:pt>
                <c:pt idx="31">
                  <c:v>6.1199999999999992</c:v>
                </c:pt>
                <c:pt idx="32">
                  <c:v>0.78</c:v>
                </c:pt>
                <c:pt idx="33">
                  <c:v>3.42</c:v>
                </c:pt>
                <c:pt idx="34">
                  <c:v>5.96</c:v>
                </c:pt>
                <c:pt idx="35">
                  <c:v>1.6</c:v>
                </c:pt>
                <c:pt idx="36">
                  <c:v>3.62</c:v>
                </c:pt>
                <c:pt idx="37">
                  <c:v>3.14</c:v>
                </c:pt>
                <c:pt idx="38">
                  <c:v>1</c:v>
                </c:pt>
                <c:pt idx="39">
                  <c:v>3.8299999999999996</c:v>
                </c:pt>
                <c:pt idx="40">
                  <c:v>1.42</c:v>
                </c:pt>
                <c:pt idx="41">
                  <c:v>1.44</c:v>
                </c:pt>
                <c:pt idx="42">
                  <c:v>1.6600000000000001</c:v>
                </c:pt>
                <c:pt idx="43">
                  <c:v>1.47</c:v>
                </c:pt>
                <c:pt idx="44">
                  <c:v>9.9</c:v>
                </c:pt>
                <c:pt idx="45">
                  <c:v>4.75</c:v>
                </c:pt>
                <c:pt idx="46">
                  <c:v>4.58</c:v>
                </c:pt>
                <c:pt idx="47">
                  <c:v>3.67</c:v>
                </c:pt>
                <c:pt idx="48">
                  <c:v>5.4</c:v>
                </c:pt>
                <c:pt idx="49">
                  <c:v>1.51</c:v>
                </c:pt>
                <c:pt idx="50">
                  <c:v>1.36</c:v>
                </c:pt>
                <c:pt idx="51">
                  <c:v>2.09</c:v>
                </c:pt>
                <c:pt idx="52">
                  <c:v>2.3699999999999997</c:v>
                </c:pt>
                <c:pt idx="53">
                  <c:v>0.85000000000000009</c:v>
                </c:pt>
                <c:pt idx="54">
                  <c:v>0.44000000000000006</c:v>
                </c:pt>
                <c:pt idx="55">
                  <c:v>2.1800000000000002</c:v>
                </c:pt>
                <c:pt idx="56">
                  <c:v>5.9300000000000006</c:v>
                </c:pt>
                <c:pt idx="57">
                  <c:v>2.0499999999999998</c:v>
                </c:pt>
                <c:pt idx="58">
                  <c:v>6.4300000000000006</c:v>
                </c:pt>
                <c:pt idx="59">
                  <c:v>6.72</c:v>
                </c:pt>
                <c:pt idx="60">
                  <c:v>5.14</c:v>
                </c:pt>
                <c:pt idx="61">
                  <c:v>3.4699999999999998</c:v>
                </c:pt>
                <c:pt idx="62">
                  <c:v>1.1200000000000001</c:v>
                </c:pt>
                <c:pt idx="63">
                  <c:v>1.6400000000000001</c:v>
                </c:pt>
                <c:pt idx="64">
                  <c:v>2.9699999999999998</c:v>
                </c:pt>
                <c:pt idx="65">
                  <c:v>3.46</c:v>
                </c:pt>
                <c:pt idx="66">
                  <c:v>2.09</c:v>
                </c:pt>
                <c:pt idx="67">
                  <c:v>0.9</c:v>
                </c:pt>
                <c:pt idx="68">
                  <c:v>1.8800000000000001</c:v>
                </c:pt>
                <c:pt idx="69">
                  <c:v>2.02</c:v>
                </c:pt>
                <c:pt idx="70">
                  <c:v>11.56</c:v>
                </c:pt>
                <c:pt idx="71">
                  <c:v>15.68</c:v>
                </c:pt>
                <c:pt idx="72">
                  <c:v>8.129999999999999</c:v>
                </c:pt>
                <c:pt idx="73">
                  <c:v>7.28</c:v>
                </c:pt>
                <c:pt idx="74">
                  <c:v>11.47</c:v>
                </c:pt>
                <c:pt idx="75">
                  <c:v>14.56</c:v>
                </c:pt>
                <c:pt idx="76">
                  <c:v>7.49</c:v>
                </c:pt>
                <c:pt idx="77">
                  <c:v>12.66</c:v>
                </c:pt>
                <c:pt idx="78">
                  <c:v>11.11</c:v>
                </c:pt>
                <c:pt idx="79">
                  <c:v>11.360000000000001</c:v>
                </c:pt>
                <c:pt idx="80">
                  <c:v>11.49</c:v>
                </c:pt>
                <c:pt idx="81">
                  <c:v>14.98</c:v>
                </c:pt>
                <c:pt idx="82">
                  <c:v>9.7399999999999984</c:v>
                </c:pt>
                <c:pt idx="83">
                  <c:v>9.8800000000000008</c:v>
                </c:pt>
                <c:pt idx="84">
                  <c:v>19.04</c:v>
                </c:pt>
                <c:pt idx="85">
                  <c:v>10.58</c:v>
                </c:pt>
              </c:numCache>
            </c:numRef>
          </c:xVal>
          <c:yVal>
            <c:numRef>
              <c:f>[2]Sheet2!$C$3:$C$88</c:f>
              <c:numCache>
                <c:formatCode>General</c:formatCode>
                <c:ptCount val="86"/>
                <c:pt idx="0">
                  <c:v>5.4644808743169389</c:v>
                </c:pt>
                <c:pt idx="1">
                  <c:v>6.3702720637027221</c:v>
                </c:pt>
                <c:pt idx="2">
                  <c:v>7.6860841423948223</c:v>
                </c:pt>
                <c:pt idx="3">
                  <c:v>9.696969696969699</c:v>
                </c:pt>
                <c:pt idx="4">
                  <c:v>9.1886608015640245</c:v>
                </c:pt>
                <c:pt idx="5">
                  <c:v>7.2666666666666675</c:v>
                </c:pt>
                <c:pt idx="6">
                  <c:v>6.9306930693069324</c:v>
                </c:pt>
                <c:pt idx="7">
                  <c:v>6.2997347480106107</c:v>
                </c:pt>
                <c:pt idx="8">
                  <c:v>14.491803278688524</c:v>
                </c:pt>
                <c:pt idx="9">
                  <c:v>9.6688741721854274</c:v>
                </c:pt>
                <c:pt idx="10">
                  <c:v>18.073089700996686</c:v>
                </c:pt>
                <c:pt idx="11">
                  <c:v>25.483870967741932</c:v>
                </c:pt>
                <c:pt idx="12">
                  <c:v>13.377483443708615</c:v>
                </c:pt>
                <c:pt idx="13">
                  <c:v>13.745928338762214</c:v>
                </c:pt>
                <c:pt idx="14">
                  <c:v>9.9641693811074923</c:v>
                </c:pt>
                <c:pt idx="15">
                  <c:v>10.22950819672131</c:v>
                </c:pt>
                <c:pt idx="16">
                  <c:v>12.437500000000002</c:v>
                </c:pt>
                <c:pt idx="17">
                  <c:v>12.287581699346406</c:v>
                </c:pt>
                <c:pt idx="18">
                  <c:v>14.596825396825396</c:v>
                </c:pt>
                <c:pt idx="19">
                  <c:v>11.791530944625407</c:v>
                </c:pt>
                <c:pt idx="20">
                  <c:v>9.0265780730897003</c:v>
                </c:pt>
                <c:pt idx="21">
                  <c:v>14.569377990430619</c:v>
                </c:pt>
                <c:pt idx="22">
                  <c:v>12.103559870550162</c:v>
                </c:pt>
                <c:pt idx="23">
                  <c:v>12.066666666666672</c:v>
                </c:pt>
                <c:pt idx="24">
                  <c:v>9.4366666666666674</c:v>
                </c:pt>
                <c:pt idx="25">
                  <c:v>20.599999999999991</c:v>
                </c:pt>
                <c:pt idx="26">
                  <c:v>15.166666666666668</c:v>
                </c:pt>
                <c:pt idx="27">
                  <c:v>10.087628865979381</c:v>
                </c:pt>
                <c:pt idx="28">
                  <c:v>12.377850162866451</c:v>
                </c:pt>
                <c:pt idx="29">
                  <c:v>14.285714285714286</c:v>
                </c:pt>
                <c:pt idx="30">
                  <c:v>9.5512820512820529</c:v>
                </c:pt>
                <c:pt idx="31">
                  <c:v>10.40924092409241</c:v>
                </c:pt>
                <c:pt idx="32">
                  <c:v>15.047619047619047</c:v>
                </c:pt>
                <c:pt idx="33">
                  <c:v>7.3171521035598701</c:v>
                </c:pt>
                <c:pt idx="34">
                  <c:v>10.295081967213115</c:v>
                </c:pt>
                <c:pt idx="35">
                  <c:v>12.850241545893722</c:v>
                </c:pt>
                <c:pt idx="36">
                  <c:v>7.3202614379084965</c:v>
                </c:pt>
                <c:pt idx="37">
                  <c:v>9.805194805194807</c:v>
                </c:pt>
                <c:pt idx="38">
                  <c:v>13.146067415730338</c:v>
                </c:pt>
                <c:pt idx="39">
                  <c:v>10.346534653465353</c:v>
                </c:pt>
                <c:pt idx="40">
                  <c:v>17.004830917874397</c:v>
                </c:pt>
                <c:pt idx="41">
                  <c:v>13.902439024390247</c:v>
                </c:pt>
                <c:pt idx="42">
                  <c:v>17.607655502392344</c:v>
                </c:pt>
                <c:pt idx="43">
                  <c:v>17.25490196078432</c:v>
                </c:pt>
                <c:pt idx="44">
                  <c:v>16.463022508038581</c:v>
                </c:pt>
                <c:pt idx="45">
                  <c:v>19.25</c:v>
                </c:pt>
                <c:pt idx="46">
                  <c:v>15.75</c:v>
                </c:pt>
                <c:pt idx="47">
                  <c:v>16.475884244372985</c:v>
                </c:pt>
                <c:pt idx="48">
                  <c:v>20.511182108626201</c:v>
                </c:pt>
                <c:pt idx="49">
                  <c:v>20.117647058823533</c:v>
                </c:pt>
                <c:pt idx="50">
                  <c:v>20.217391304347828</c:v>
                </c:pt>
                <c:pt idx="51">
                  <c:v>15.977011494252871</c:v>
                </c:pt>
                <c:pt idx="52">
                  <c:v>13.875000000000002</c:v>
                </c:pt>
                <c:pt idx="53">
                  <c:v>23.243243243243235</c:v>
                </c:pt>
                <c:pt idx="54">
                  <c:v>19.600000000000001</c:v>
                </c:pt>
                <c:pt idx="55">
                  <c:v>7.5</c:v>
                </c:pt>
                <c:pt idx="56">
                  <c:v>9.4568690095846666</c:v>
                </c:pt>
                <c:pt idx="57">
                  <c:v>15.345454545454546</c:v>
                </c:pt>
                <c:pt idx="58">
                  <c:v>14.52145214521452</c:v>
                </c:pt>
                <c:pt idx="59">
                  <c:v>21</c:v>
                </c:pt>
                <c:pt idx="60">
                  <c:v>9.6688741721854274</c:v>
                </c:pt>
                <c:pt idx="61">
                  <c:v>15.54838709677419</c:v>
                </c:pt>
                <c:pt idx="62">
                  <c:v>21.094527363184078</c:v>
                </c:pt>
                <c:pt idx="63">
                  <c:v>17.30232558139534</c:v>
                </c:pt>
                <c:pt idx="64">
                  <c:v>12.135593220338984</c:v>
                </c:pt>
                <c:pt idx="65">
                  <c:v>11.111111111111105</c:v>
                </c:pt>
                <c:pt idx="66">
                  <c:v>11.76</c:v>
                </c:pt>
                <c:pt idx="67">
                  <c:v>29.006622516556284</c:v>
                </c:pt>
                <c:pt idx="68">
                  <c:v>17.064846416382252</c:v>
                </c:pt>
                <c:pt idx="69">
                  <c:v>10.460526315789476</c:v>
                </c:pt>
                <c:pt idx="70">
                  <c:v>6.6000000000000005</c:v>
                </c:pt>
                <c:pt idx="71">
                  <c:v>8.1000000000000014</c:v>
                </c:pt>
                <c:pt idx="72">
                  <c:v>10.000000000000002</c:v>
                </c:pt>
                <c:pt idx="73">
                  <c:v>8.6</c:v>
                </c:pt>
                <c:pt idx="74">
                  <c:v>7.6000000000000005</c:v>
                </c:pt>
                <c:pt idx="75">
                  <c:v>18.100000000000001</c:v>
                </c:pt>
                <c:pt idx="76">
                  <c:v>9.5000000000000018</c:v>
                </c:pt>
                <c:pt idx="77">
                  <c:v>9.1</c:v>
                </c:pt>
                <c:pt idx="78">
                  <c:v>9.4</c:v>
                </c:pt>
                <c:pt idx="79">
                  <c:v>8</c:v>
                </c:pt>
                <c:pt idx="80">
                  <c:v>6.6000000000000005</c:v>
                </c:pt>
                <c:pt idx="81">
                  <c:v>8</c:v>
                </c:pt>
                <c:pt idx="82">
                  <c:v>8.5000000000000018</c:v>
                </c:pt>
                <c:pt idx="83">
                  <c:v>7.4</c:v>
                </c:pt>
                <c:pt idx="84">
                  <c:v>29.900000000000002</c:v>
                </c:pt>
                <c:pt idx="85">
                  <c:v>16.100000000000001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36096"/>
        <c:axId val="82438016"/>
      </c:scatterChart>
      <c:valAx>
        <c:axId val="8243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Individual worm </a:t>
                </a:r>
                <a:r>
                  <a:rPr lang="en-US" dirty="0" smtClean="0"/>
                  <a:t>(</a:t>
                </a:r>
                <a:r>
                  <a:rPr lang="en-US" dirty="0"/>
                  <a:t>g) 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39809430896567061"/>
              <c:y val="0.929318852384831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438016"/>
        <c:crosses val="autoZero"/>
        <c:crossBetween val="midCat"/>
      </c:valAx>
      <c:valAx>
        <c:axId val="82438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 </a:t>
                </a:r>
                <a:r>
                  <a:rPr lang="en-US" dirty="0" smtClean="0"/>
                  <a:t> </a:t>
                </a:r>
              </a:p>
              <a:p>
                <a:pPr>
                  <a:defRPr/>
                </a:pPr>
                <a:r>
                  <a:rPr lang="en-US" dirty="0" smtClean="0"/>
                  <a:t>(</a:t>
                </a:r>
                <a:r>
                  <a:rPr lang="en-US" dirty="0"/>
                  <a:t>µg g</a:t>
                </a:r>
                <a:r>
                  <a:rPr lang="en-US" baseline="30000" dirty="0"/>
                  <a:t>-1 </a:t>
                </a:r>
                <a:r>
                  <a:rPr lang="en-US" dirty="0" err="1" smtClean="0"/>
                  <a:t>dw</a:t>
                </a:r>
                <a:r>
                  <a:rPr lang="en-US" dirty="0" smtClean="0"/>
                  <a:t>)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9172854182433276E-2"/>
              <c:y val="0.1919109477124183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243609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 b="0">
          <a:latin typeface="+mj-lt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07730242775196"/>
          <c:y val="5.1400554097404488E-2"/>
          <c:w val="0.75429069328386245"/>
          <c:h val="0.6958916122004359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2366334296189314"/>
                  <c:y val="-0.1427825683186198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r = -0.132, p = 0.226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[2]Sheet2!$B$3:$B$88</c:f>
              <c:numCache>
                <c:formatCode>General</c:formatCode>
                <c:ptCount val="86"/>
                <c:pt idx="0">
                  <c:v>10.92</c:v>
                </c:pt>
                <c:pt idx="1">
                  <c:v>10.58</c:v>
                </c:pt>
                <c:pt idx="2">
                  <c:v>6.3100000000000005</c:v>
                </c:pt>
                <c:pt idx="3">
                  <c:v>6.8100000000000005</c:v>
                </c:pt>
                <c:pt idx="4">
                  <c:v>10.629999999999999</c:v>
                </c:pt>
                <c:pt idx="5">
                  <c:v>14.1</c:v>
                </c:pt>
                <c:pt idx="6">
                  <c:v>5.58</c:v>
                </c:pt>
                <c:pt idx="7">
                  <c:v>27.55</c:v>
                </c:pt>
                <c:pt idx="8">
                  <c:v>3.09</c:v>
                </c:pt>
                <c:pt idx="9">
                  <c:v>7.5</c:v>
                </c:pt>
                <c:pt idx="10">
                  <c:v>6.6199999999999992</c:v>
                </c:pt>
                <c:pt idx="11">
                  <c:v>2.7600000000000002</c:v>
                </c:pt>
                <c:pt idx="12">
                  <c:v>6.68</c:v>
                </c:pt>
                <c:pt idx="13">
                  <c:v>9.91</c:v>
                </c:pt>
                <c:pt idx="14">
                  <c:v>6.5</c:v>
                </c:pt>
                <c:pt idx="15">
                  <c:v>8.39</c:v>
                </c:pt>
                <c:pt idx="16">
                  <c:v>8.6399999999999988</c:v>
                </c:pt>
                <c:pt idx="17">
                  <c:v>5.21</c:v>
                </c:pt>
                <c:pt idx="18">
                  <c:v>9.3800000000000008</c:v>
                </c:pt>
                <c:pt idx="19">
                  <c:v>4.3199999999999994</c:v>
                </c:pt>
                <c:pt idx="20">
                  <c:v>3.8699999999999997</c:v>
                </c:pt>
                <c:pt idx="21">
                  <c:v>1.54</c:v>
                </c:pt>
                <c:pt idx="22">
                  <c:v>3.04</c:v>
                </c:pt>
                <c:pt idx="23">
                  <c:v>3.4899999999999998</c:v>
                </c:pt>
                <c:pt idx="24">
                  <c:v>3.9499999999999997</c:v>
                </c:pt>
                <c:pt idx="25">
                  <c:v>1.43</c:v>
                </c:pt>
                <c:pt idx="26">
                  <c:v>1.45</c:v>
                </c:pt>
                <c:pt idx="27">
                  <c:v>0.53</c:v>
                </c:pt>
                <c:pt idx="28">
                  <c:v>8.7299999999999986</c:v>
                </c:pt>
                <c:pt idx="29">
                  <c:v>10.27</c:v>
                </c:pt>
                <c:pt idx="30">
                  <c:v>8.4700000000000006</c:v>
                </c:pt>
                <c:pt idx="31">
                  <c:v>6.1199999999999992</c:v>
                </c:pt>
                <c:pt idx="32">
                  <c:v>0.78</c:v>
                </c:pt>
                <c:pt idx="33">
                  <c:v>3.42</c:v>
                </c:pt>
                <c:pt idx="34">
                  <c:v>5.96</c:v>
                </c:pt>
                <c:pt idx="35">
                  <c:v>1.6</c:v>
                </c:pt>
                <c:pt idx="36">
                  <c:v>3.62</c:v>
                </c:pt>
                <c:pt idx="37">
                  <c:v>3.14</c:v>
                </c:pt>
                <c:pt idx="38">
                  <c:v>1</c:v>
                </c:pt>
                <c:pt idx="39">
                  <c:v>3.8299999999999996</c:v>
                </c:pt>
                <c:pt idx="40">
                  <c:v>1.42</c:v>
                </c:pt>
                <c:pt idx="41">
                  <c:v>1.44</c:v>
                </c:pt>
                <c:pt idx="42">
                  <c:v>1.6600000000000001</c:v>
                </c:pt>
                <c:pt idx="43">
                  <c:v>1.47</c:v>
                </c:pt>
                <c:pt idx="44">
                  <c:v>9.9</c:v>
                </c:pt>
                <c:pt idx="45">
                  <c:v>4.75</c:v>
                </c:pt>
                <c:pt idx="46">
                  <c:v>4.58</c:v>
                </c:pt>
                <c:pt idx="47">
                  <c:v>3.67</c:v>
                </c:pt>
                <c:pt idx="48">
                  <c:v>5.4</c:v>
                </c:pt>
                <c:pt idx="49">
                  <c:v>1.51</c:v>
                </c:pt>
                <c:pt idx="50">
                  <c:v>1.36</c:v>
                </c:pt>
                <c:pt idx="51">
                  <c:v>2.09</c:v>
                </c:pt>
                <c:pt idx="52">
                  <c:v>2.3699999999999997</c:v>
                </c:pt>
                <c:pt idx="53">
                  <c:v>0.85000000000000009</c:v>
                </c:pt>
                <c:pt idx="54">
                  <c:v>0.44</c:v>
                </c:pt>
                <c:pt idx="55">
                  <c:v>2.1800000000000002</c:v>
                </c:pt>
                <c:pt idx="56">
                  <c:v>5.9300000000000006</c:v>
                </c:pt>
                <c:pt idx="57">
                  <c:v>2.0499999999999998</c:v>
                </c:pt>
                <c:pt idx="58">
                  <c:v>6.4300000000000006</c:v>
                </c:pt>
                <c:pt idx="59">
                  <c:v>6.72</c:v>
                </c:pt>
                <c:pt idx="60">
                  <c:v>5.14</c:v>
                </c:pt>
                <c:pt idx="61">
                  <c:v>3.4699999999999998</c:v>
                </c:pt>
                <c:pt idx="62">
                  <c:v>1.1200000000000001</c:v>
                </c:pt>
                <c:pt idx="63">
                  <c:v>1.6400000000000001</c:v>
                </c:pt>
                <c:pt idx="64">
                  <c:v>2.9699999999999998</c:v>
                </c:pt>
                <c:pt idx="65">
                  <c:v>3.46</c:v>
                </c:pt>
                <c:pt idx="66">
                  <c:v>2.09</c:v>
                </c:pt>
                <c:pt idx="67">
                  <c:v>0.9</c:v>
                </c:pt>
                <c:pt idx="68">
                  <c:v>1.8800000000000001</c:v>
                </c:pt>
                <c:pt idx="69">
                  <c:v>2.02</c:v>
                </c:pt>
                <c:pt idx="70">
                  <c:v>11.56</c:v>
                </c:pt>
                <c:pt idx="71">
                  <c:v>15.68</c:v>
                </c:pt>
                <c:pt idx="72">
                  <c:v>8.129999999999999</c:v>
                </c:pt>
                <c:pt idx="73">
                  <c:v>7.28</c:v>
                </c:pt>
                <c:pt idx="74">
                  <c:v>11.47</c:v>
                </c:pt>
                <c:pt idx="75">
                  <c:v>14.56</c:v>
                </c:pt>
                <c:pt idx="76">
                  <c:v>7.49</c:v>
                </c:pt>
                <c:pt idx="77">
                  <c:v>12.66</c:v>
                </c:pt>
                <c:pt idx="78">
                  <c:v>11.11</c:v>
                </c:pt>
                <c:pt idx="79">
                  <c:v>11.360000000000001</c:v>
                </c:pt>
                <c:pt idx="80">
                  <c:v>11.49</c:v>
                </c:pt>
                <c:pt idx="81">
                  <c:v>14.98</c:v>
                </c:pt>
                <c:pt idx="82">
                  <c:v>9.7399999999999984</c:v>
                </c:pt>
                <c:pt idx="83">
                  <c:v>9.8800000000000008</c:v>
                </c:pt>
                <c:pt idx="84">
                  <c:v>19.04</c:v>
                </c:pt>
                <c:pt idx="85">
                  <c:v>10.58</c:v>
                </c:pt>
              </c:numCache>
            </c:numRef>
          </c:xVal>
          <c:yVal>
            <c:numRef>
              <c:f>[2]Sheet2!$D$3:$D$88</c:f>
              <c:numCache>
                <c:formatCode>General</c:formatCode>
                <c:ptCount val="86"/>
                <c:pt idx="0">
                  <c:v>50.080360012857604</c:v>
                </c:pt>
                <c:pt idx="1">
                  <c:v>50.431320504313199</c:v>
                </c:pt>
                <c:pt idx="2">
                  <c:v>204.44983818770228</c:v>
                </c:pt>
                <c:pt idx="3">
                  <c:v>432.42424242424244</c:v>
                </c:pt>
                <c:pt idx="4">
                  <c:v>209.84033887259702</c:v>
                </c:pt>
                <c:pt idx="5">
                  <c:v>80.733333333333348</c:v>
                </c:pt>
                <c:pt idx="6">
                  <c:v>383.58085808580864</c:v>
                </c:pt>
                <c:pt idx="7">
                  <c:v>46.153846153846132</c:v>
                </c:pt>
                <c:pt idx="8">
                  <c:v>241.90163934426235</c:v>
                </c:pt>
                <c:pt idx="9">
                  <c:v>46.953642384105962</c:v>
                </c:pt>
                <c:pt idx="10">
                  <c:v>44.717607973421927</c:v>
                </c:pt>
                <c:pt idx="11">
                  <c:v>67.67741935483869</c:v>
                </c:pt>
                <c:pt idx="12">
                  <c:v>258.54304635761582</c:v>
                </c:pt>
                <c:pt idx="13">
                  <c:v>84.885993485342041</c:v>
                </c:pt>
                <c:pt idx="14">
                  <c:v>46.66449511400652</c:v>
                </c:pt>
                <c:pt idx="15">
                  <c:v>59.737704918032797</c:v>
                </c:pt>
                <c:pt idx="16">
                  <c:v>52.9375</c:v>
                </c:pt>
                <c:pt idx="17">
                  <c:v>67.843137254901947</c:v>
                </c:pt>
                <c:pt idx="18">
                  <c:v>61.885714285714279</c:v>
                </c:pt>
                <c:pt idx="19">
                  <c:v>127.68729641693811</c:v>
                </c:pt>
                <c:pt idx="20">
                  <c:v>61.986710963455153</c:v>
                </c:pt>
                <c:pt idx="21">
                  <c:v>66.51674641148324</c:v>
                </c:pt>
                <c:pt idx="22">
                  <c:v>79.158576051779903</c:v>
                </c:pt>
                <c:pt idx="23">
                  <c:v>231.26666666666662</c:v>
                </c:pt>
                <c:pt idx="24">
                  <c:v>60.736666666666657</c:v>
                </c:pt>
                <c:pt idx="25">
                  <c:v>227.79999999999998</c:v>
                </c:pt>
                <c:pt idx="26">
                  <c:v>66.083333333333314</c:v>
                </c:pt>
                <c:pt idx="27">
                  <c:v>38.293814432989699</c:v>
                </c:pt>
                <c:pt idx="28">
                  <c:v>42.765472312703587</c:v>
                </c:pt>
                <c:pt idx="29">
                  <c:v>40.38961038961039</c:v>
                </c:pt>
                <c:pt idx="30">
                  <c:v>45.448717948717956</c:v>
                </c:pt>
                <c:pt idx="31">
                  <c:v>60.762376237623776</c:v>
                </c:pt>
                <c:pt idx="32">
                  <c:v>82.285714285714292</c:v>
                </c:pt>
                <c:pt idx="33">
                  <c:v>59.398058252427191</c:v>
                </c:pt>
                <c:pt idx="34">
                  <c:v>186.81967213114748</c:v>
                </c:pt>
                <c:pt idx="35">
                  <c:v>59.84541062801933</c:v>
                </c:pt>
                <c:pt idx="36">
                  <c:v>274.77124183006532</c:v>
                </c:pt>
                <c:pt idx="37">
                  <c:v>66.233766233766218</c:v>
                </c:pt>
                <c:pt idx="38">
                  <c:v>107.30337078651684</c:v>
                </c:pt>
                <c:pt idx="39">
                  <c:v>66.029702970297009</c:v>
                </c:pt>
                <c:pt idx="40">
                  <c:v>104.15458937198068</c:v>
                </c:pt>
                <c:pt idx="41">
                  <c:v>124.5658536585366</c:v>
                </c:pt>
                <c:pt idx="42">
                  <c:v>140.19138755980862</c:v>
                </c:pt>
                <c:pt idx="43">
                  <c:v>71.274509803921561</c:v>
                </c:pt>
                <c:pt idx="44">
                  <c:v>68.038585209003216</c:v>
                </c:pt>
                <c:pt idx="45">
                  <c:v>75.855769230769198</c:v>
                </c:pt>
                <c:pt idx="46">
                  <c:v>63.409090909090914</c:v>
                </c:pt>
                <c:pt idx="47">
                  <c:v>66.848874598070722</c:v>
                </c:pt>
                <c:pt idx="48">
                  <c:v>62.811501597444078</c:v>
                </c:pt>
                <c:pt idx="49">
                  <c:v>90.35294117647058</c:v>
                </c:pt>
                <c:pt idx="50">
                  <c:v>76.304347826086925</c:v>
                </c:pt>
                <c:pt idx="51">
                  <c:v>67.586206896551701</c:v>
                </c:pt>
                <c:pt idx="52">
                  <c:v>65.874999999999986</c:v>
                </c:pt>
                <c:pt idx="53">
                  <c:v>104.32432432432434</c:v>
                </c:pt>
                <c:pt idx="54">
                  <c:v>161.6</c:v>
                </c:pt>
                <c:pt idx="55">
                  <c:v>66.05263157894737</c:v>
                </c:pt>
                <c:pt idx="56">
                  <c:v>52.907348242811501</c:v>
                </c:pt>
                <c:pt idx="57">
                  <c:v>57.890909090909098</c:v>
                </c:pt>
                <c:pt idx="58">
                  <c:v>51.419141914191428</c:v>
                </c:pt>
                <c:pt idx="59">
                  <c:v>276</c:v>
                </c:pt>
                <c:pt idx="60">
                  <c:v>61.324503311258276</c:v>
                </c:pt>
                <c:pt idx="61">
                  <c:v>196.38709677419359</c:v>
                </c:pt>
                <c:pt idx="62">
                  <c:v>103.68159203980098</c:v>
                </c:pt>
                <c:pt idx="63">
                  <c:v>64.279069767441854</c:v>
                </c:pt>
                <c:pt idx="64">
                  <c:v>59.389830508474574</c:v>
                </c:pt>
                <c:pt idx="65">
                  <c:v>137.33333333333334</c:v>
                </c:pt>
                <c:pt idx="66">
                  <c:v>64.56</c:v>
                </c:pt>
                <c:pt idx="67">
                  <c:v>93.774834437086085</c:v>
                </c:pt>
                <c:pt idx="68">
                  <c:v>10.716723549488057</c:v>
                </c:pt>
                <c:pt idx="69">
                  <c:v>60.263157894736857</c:v>
                </c:pt>
                <c:pt idx="70">
                  <c:v>78.2</c:v>
                </c:pt>
                <c:pt idx="71">
                  <c:v>66</c:v>
                </c:pt>
                <c:pt idx="72">
                  <c:v>76.3</c:v>
                </c:pt>
                <c:pt idx="73">
                  <c:v>69.5</c:v>
                </c:pt>
                <c:pt idx="74">
                  <c:v>73.900000000000006</c:v>
                </c:pt>
                <c:pt idx="75">
                  <c:v>68.300000000000011</c:v>
                </c:pt>
                <c:pt idx="76">
                  <c:v>62.500000000000007</c:v>
                </c:pt>
                <c:pt idx="77">
                  <c:v>61.900000000000006</c:v>
                </c:pt>
                <c:pt idx="78">
                  <c:v>56.70000000000001</c:v>
                </c:pt>
                <c:pt idx="79">
                  <c:v>85.9</c:v>
                </c:pt>
                <c:pt idx="80">
                  <c:v>58</c:v>
                </c:pt>
                <c:pt idx="81">
                  <c:v>58.6</c:v>
                </c:pt>
                <c:pt idx="82">
                  <c:v>57.1</c:v>
                </c:pt>
                <c:pt idx="83">
                  <c:v>77.3</c:v>
                </c:pt>
                <c:pt idx="84">
                  <c:v>92.800000000000011</c:v>
                </c:pt>
                <c:pt idx="85">
                  <c:v>60.7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89312"/>
        <c:axId val="82220160"/>
      </c:scatterChart>
      <c:valAx>
        <c:axId val="8218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Individual worm </a:t>
                </a:r>
                <a:r>
                  <a:rPr lang="en-US" dirty="0" smtClean="0"/>
                  <a:t>(</a:t>
                </a:r>
                <a:r>
                  <a:rPr lang="en-US" dirty="0"/>
                  <a:t>g)</a:t>
                </a:r>
              </a:p>
            </c:rich>
          </c:tx>
          <c:layout>
            <c:manualLayout>
              <c:xMode val="edge"/>
              <c:yMode val="edge"/>
              <c:x val="0.40263903176629523"/>
              <c:y val="0.939918897259077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220160"/>
        <c:crosses val="autoZero"/>
        <c:crossBetween val="midCat"/>
      </c:valAx>
      <c:valAx>
        <c:axId val="82220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Zn  </a:t>
                </a:r>
              </a:p>
              <a:p>
                <a:pPr>
                  <a:defRPr/>
                </a:pPr>
                <a:r>
                  <a:rPr lang="en-US" dirty="0"/>
                  <a:t>(µg g</a:t>
                </a:r>
                <a:r>
                  <a:rPr lang="en-US" baseline="30000" dirty="0"/>
                  <a:t>-1 </a:t>
                </a:r>
                <a:r>
                  <a:rPr lang="en-US" dirty="0" err="1"/>
                  <a:t>dw</a:t>
                </a:r>
                <a:r>
                  <a:rPr lang="en-US" dirty="0"/>
                  <a:t>) </a:t>
                </a:r>
              </a:p>
            </c:rich>
          </c:tx>
          <c:layout>
            <c:manualLayout>
              <c:xMode val="edge"/>
              <c:yMode val="edge"/>
              <c:x val="2.035604014564666E-2"/>
              <c:y val="0.203579248366013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21893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 b="0">
          <a:latin typeface="+mj-lt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7929355225247"/>
          <c:y val="3.7584609638322206E-2"/>
          <c:w val="0.72335122730057888"/>
          <c:h val="0.678039574903731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</c:marker>
          <c:trendline>
            <c:trendlineType val="linear"/>
            <c:dispRSqr val="1"/>
            <c:dispEq val="1"/>
            <c:trendlineLbl>
              <c:layout>
                <c:manualLayout>
                  <c:x val="0.16981144871340573"/>
                  <c:y val="0.138019377888223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r = 0.855, p = 0.014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copper!$I$2:$I$8</c:f>
              <c:numCache>
                <c:formatCode>0.00</c:formatCode>
                <c:ptCount val="7"/>
                <c:pt idx="0">
                  <c:v>10.83</c:v>
                </c:pt>
                <c:pt idx="1">
                  <c:v>23.353333333333325</c:v>
                </c:pt>
                <c:pt idx="2">
                  <c:v>31.753333333333327</c:v>
                </c:pt>
                <c:pt idx="3">
                  <c:v>32.763333333333343</c:v>
                </c:pt>
                <c:pt idx="4">
                  <c:v>47.98666666666665</c:v>
                </c:pt>
                <c:pt idx="5">
                  <c:v>87.836666666666673</c:v>
                </c:pt>
                <c:pt idx="6">
                  <c:v>421.83000000000004</c:v>
                </c:pt>
              </c:numCache>
            </c:numRef>
          </c:xVal>
          <c:yVal>
            <c:numRef>
              <c:f>copper!$E$2:$E$8</c:f>
              <c:numCache>
                <c:formatCode>0.00</c:formatCode>
                <c:ptCount val="7"/>
                <c:pt idx="0">
                  <c:v>0.68066666666666653</c:v>
                </c:pt>
                <c:pt idx="1">
                  <c:v>0.84166666666666679</c:v>
                </c:pt>
                <c:pt idx="2">
                  <c:v>0.92500000000000027</c:v>
                </c:pt>
                <c:pt idx="3">
                  <c:v>0.92500000000000027</c:v>
                </c:pt>
                <c:pt idx="4">
                  <c:v>0.83333333333333348</c:v>
                </c:pt>
                <c:pt idx="5">
                  <c:v>1.5666666666666664</c:v>
                </c:pt>
                <c:pt idx="6">
                  <c:v>1.8499999999999994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23968"/>
        <c:axId val="82725888"/>
      </c:scatterChart>
      <c:valAx>
        <c:axId val="82723968"/>
        <c:scaling>
          <c:orientation val="minMax"/>
          <c:max val="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 (mg kg</a:t>
                </a:r>
                <a:r>
                  <a:rPr lang="en-US" baseline="30000" dirty="0"/>
                  <a:t> -1 </a:t>
                </a:r>
                <a:r>
                  <a:rPr lang="en-US" dirty="0" err="1" smtClean="0"/>
                  <a:t>dw</a:t>
                </a:r>
                <a:r>
                  <a:rPr lang="en-US" dirty="0" smtClean="0"/>
                  <a:t>) </a:t>
                </a:r>
                <a:r>
                  <a:rPr lang="en-US" dirty="0"/>
                  <a:t>in </a:t>
                </a:r>
                <a:r>
                  <a:rPr lang="en-US" dirty="0" smtClean="0"/>
                  <a:t>sediment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8144906738594503"/>
              <c:y val="0.8519105147544393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2725888"/>
        <c:crosses val="autoZero"/>
        <c:crossBetween val="midCat"/>
      </c:valAx>
      <c:valAx>
        <c:axId val="82725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 (µg L</a:t>
                </a:r>
                <a:r>
                  <a:rPr lang="en-US" baseline="30000" dirty="0"/>
                  <a:t>-1</a:t>
                </a:r>
                <a:r>
                  <a:rPr lang="en-US" dirty="0"/>
                  <a:t>) </a:t>
                </a:r>
              </a:p>
            </c:rich>
          </c:tx>
          <c:layout>
            <c:manualLayout>
              <c:xMode val="edge"/>
              <c:yMode val="edge"/>
              <c:x val="5.7122110928198556E-2"/>
              <c:y val="0.1974482194300722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827239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 b="0">
          <a:latin typeface="+mj-lt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76071816110641"/>
          <c:y val="4.8651640050622835E-2"/>
          <c:w val="0.72303299154416023"/>
          <c:h val="0.6811399605238140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002009995518852"/>
                  <c:y val="0.1929782307944159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r = 0.837, p = 0.038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zinc!$C$2:$C$7</c:f>
              <c:numCache>
                <c:formatCode>0.00</c:formatCode>
                <c:ptCount val="6"/>
                <c:pt idx="0">
                  <c:v>182.20999999999998</c:v>
                </c:pt>
                <c:pt idx="1">
                  <c:v>99.663885570777751</c:v>
                </c:pt>
                <c:pt idx="2">
                  <c:v>80.754939445563267</c:v>
                </c:pt>
                <c:pt idx="3">
                  <c:v>92.137681490266132</c:v>
                </c:pt>
                <c:pt idx="4">
                  <c:v>95.764965900053497</c:v>
                </c:pt>
                <c:pt idx="5" formatCode="General">
                  <c:v>68.98</c:v>
                </c:pt>
              </c:numCache>
            </c:numRef>
          </c:xVal>
          <c:yVal>
            <c:numRef>
              <c:f>zinc!$E$2:$E$7</c:f>
              <c:numCache>
                <c:formatCode>0.00</c:formatCode>
                <c:ptCount val="6"/>
                <c:pt idx="0">
                  <c:v>3.0253333333333341</c:v>
                </c:pt>
                <c:pt idx="1">
                  <c:v>0.9</c:v>
                </c:pt>
                <c:pt idx="2">
                  <c:v>0.65000000000000013</c:v>
                </c:pt>
                <c:pt idx="3">
                  <c:v>0.52500000000000002</c:v>
                </c:pt>
                <c:pt idx="4">
                  <c:v>0.49166666666666675</c:v>
                </c:pt>
                <c:pt idx="5">
                  <c:v>1.4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79136"/>
        <c:axId val="82781312"/>
      </c:scatterChart>
      <c:valAx>
        <c:axId val="82779136"/>
        <c:scaling>
          <c:orientation val="minMax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Zn (</a:t>
                </a:r>
                <a:r>
                  <a:rPr lang="el-GR" dirty="0"/>
                  <a:t>μ</a:t>
                </a:r>
                <a:r>
                  <a:rPr lang="en-US" dirty="0"/>
                  <a:t>g </a:t>
                </a:r>
                <a:r>
                  <a:rPr lang="en-US" dirty="0" err="1"/>
                  <a:t>g</a:t>
                </a:r>
                <a:r>
                  <a:rPr lang="en-US" baseline="30000" dirty="0"/>
                  <a:t> -1 </a:t>
                </a:r>
                <a:r>
                  <a:rPr lang="en-US" dirty="0" err="1" smtClean="0"/>
                  <a:t>dw</a:t>
                </a:r>
                <a:r>
                  <a:rPr lang="en-US" dirty="0" smtClean="0"/>
                  <a:t>) </a:t>
                </a:r>
                <a:r>
                  <a:rPr lang="en-US" dirty="0"/>
                  <a:t>in </a:t>
                </a:r>
                <a:r>
                  <a:rPr lang="en-US" i="1" dirty="0"/>
                  <a:t>N. virens  </a:t>
                </a:r>
              </a:p>
            </c:rich>
          </c:tx>
          <c:layout>
            <c:manualLayout>
              <c:xMode val="edge"/>
              <c:yMode val="edge"/>
              <c:x val="0.39133156204697572"/>
              <c:y val="0.860805246239538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2781312"/>
        <c:crosses val="autoZero"/>
        <c:crossBetween val="midCat"/>
      </c:valAx>
      <c:valAx>
        <c:axId val="82781312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Zn (µg L</a:t>
                </a:r>
                <a:r>
                  <a:rPr lang="en-US" baseline="30000" dirty="0"/>
                  <a:t>-1</a:t>
                </a:r>
                <a:r>
                  <a:rPr lang="en-US" dirty="0"/>
                  <a:t>) </a:t>
                </a:r>
              </a:p>
            </c:rich>
          </c:tx>
          <c:layout>
            <c:manualLayout>
              <c:xMode val="edge"/>
              <c:yMode val="edge"/>
              <c:x val="6.0713433418612232E-2"/>
              <c:y val="0.2320207890235910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82779136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 b="0">
          <a:latin typeface="+mn-lt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0.19702</cdr:x>
      <cdr:y>0.55945</cdr:y>
    </cdr:from>
    <cdr:to>
      <cdr:x>0.25573</cdr:x>
      <cdr:y>0.64856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0380" y="2232310"/>
          <a:ext cx="587166" cy="355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0.22637</cdr:x>
      <cdr:y>0.50531</cdr:y>
    </cdr:from>
    <cdr:to>
      <cdr:x>0.28508</cdr:x>
      <cdr:y>0.59441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63963" y="2016280"/>
          <a:ext cx="587167" cy="355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4 </a:t>
          </a:r>
        </a:p>
      </cdr:txBody>
    </cdr:sp>
  </cdr:relSizeAnchor>
  <cdr:relSizeAnchor xmlns:cdr="http://schemas.openxmlformats.org/drawingml/2006/chartDrawing">
    <cdr:from>
      <cdr:x>0.19039</cdr:x>
      <cdr:y>0.36094</cdr:y>
    </cdr:from>
    <cdr:to>
      <cdr:x>0.32038</cdr:x>
      <cdr:y>0.4709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04138" y="1440200"/>
          <a:ext cx="1300048" cy="43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6&amp;7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0.25519</cdr:x>
      <cdr:y>0.50531</cdr:y>
    </cdr:from>
    <cdr:to>
      <cdr:x>0.33789</cdr:x>
      <cdr:y>0.59442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552228" y="2016280"/>
          <a:ext cx="827094" cy="355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3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0.28553</cdr:x>
      <cdr:y>0.19852</cdr:y>
    </cdr:from>
    <cdr:to>
      <cdr:x>0.36066</cdr:x>
      <cdr:y>0.28584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855611" y="792110"/>
          <a:ext cx="751385" cy="348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2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0.80209</cdr:x>
      <cdr:y>0.12633</cdr:y>
    </cdr:from>
    <cdr:to>
      <cdr:x>0.87722</cdr:x>
      <cdr:y>0.21544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021792" y="504070"/>
          <a:ext cx="751385" cy="355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1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0.12942</cdr:x>
      <cdr:y>0.47305</cdr:y>
    </cdr:from>
    <cdr:to>
      <cdr:x>0.18813</cdr:x>
      <cdr:y>0.56215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50884" y="1365263"/>
          <a:ext cx="295264" cy="257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0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0.1995</cdr:x>
      <cdr:y>0.49945</cdr:y>
    </cdr:from>
    <cdr:to>
      <cdr:x>0.2822</cdr:x>
      <cdr:y>0.58856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003316" y="1441463"/>
          <a:ext cx="415915" cy="257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0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0.78749</cdr:x>
      <cdr:y>0.1497</cdr:y>
    </cdr:from>
    <cdr:to>
      <cdr:x>0.86262</cdr:x>
      <cdr:y>0.23881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960440" y="432048"/>
          <a:ext cx="377844" cy="257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0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</cdr:x>
      <cdr:y>0.10623</cdr:y>
    </cdr:from>
    <cdr:to>
      <cdr:x>0.88358</cdr:x>
      <cdr:y>0.18872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26309" y="417258"/>
          <a:ext cx="648661" cy="32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cdr:txBody>
    </cdr:sp>
  </cdr:relSizeAnchor>
  <cdr:relSizeAnchor xmlns:cdr="http://schemas.openxmlformats.org/drawingml/2006/chartDrawing">
    <cdr:from>
      <cdr:x>0.26342</cdr:x>
      <cdr:y>0.38123</cdr:y>
    </cdr:from>
    <cdr:to>
      <cdr:x>0.328</cdr:x>
      <cdr:y>0.4617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45820" y="1497408"/>
          <a:ext cx="648661" cy="316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0.43548</cdr:x>
      <cdr:y>0.56456</cdr:y>
    </cdr:from>
    <cdr:to>
      <cdr:x>0.50006</cdr:x>
      <cdr:y>0.64503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74060" y="2217508"/>
          <a:ext cx="648661" cy="316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cdr:txBody>
    </cdr:sp>
  </cdr:relSizeAnchor>
  <cdr:relSizeAnchor xmlns:cdr="http://schemas.openxmlformats.org/drawingml/2006/chartDrawing">
    <cdr:from>
      <cdr:x>0.40845</cdr:x>
      <cdr:y>0.64544</cdr:y>
    </cdr:from>
    <cdr:to>
      <cdr:x>0.46251</cdr:x>
      <cdr:y>0.72058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02562" y="2535190"/>
          <a:ext cx="542995" cy="295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cdr:txBody>
    </cdr:sp>
  </cdr:relSizeAnchor>
  <cdr:relSizeAnchor xmlns:cdr="http://schemas.openxmlformats.org/drawingml/2006/chartDrawing">
    <cdr:from>
      <cdr:x>0.36378</cdr:x>
      <cdr:y>0.64909</cdr:y>
    </cdr:from>
    <cdr:to>
      <cdr:x>0.45058</cdr:x>
      <cdr:y>0.72956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653960" y="2549525"/>
          <a:ext cx="871846" cy="316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0.30931</cdr:x>
      <cdr:y>0.61956</cdr:y>
    </cdr:from>
    <cdr:to>
      <cdr:x>0.36378</cdr:x>
      <cdr:y>0.68422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106847" y="2433538"/>
          <a:ext cx="547113" cy="253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12921137" cy="211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4482" tIns="197243" rIns="394482" bIns="197243" numCol="1" anchor="t" anchorCtr="0" compatLnSpc="1">
            <a:prstTxWarp prst="textNoShape">
              <a:avLst/>
            </a:prstTxWarp>
          </a:bodyPr>
          <a:lstStyle>
            <a:lvl1pPr>
              <a:defRPr sz="5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889982" y="2"/>
            <a:ext cx="12921137" cy="211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4482" tIns="197243" rIns="394482" bIns="197243" numCol="1" anchor="t" anchorCtr="0" compatLnSpc="1">
            <a:prstTxWarp prst="textNoShape">
              <a:avLst/>
            </a:prstTxWarp>
          </a:bodyPr>
          <a:lstStyle>
            <a:lvl1pPr algn="r">
              <a:defRPr sz="5000"/>
            </a:lvl1pPr>
          </a:lstStyle>
          <a:p>
            <a:pPr>
              <a:defRPr/>
            </a:pPr>
            <a:fld id="{78C03F22-1EE3-4D6F-A91D-4DE8801903EB}" type="datetimeFigureOut">
              <a:rPr lang="en-GB"/>
              <a:pPr>
                <a:defRPr/>
              </a:pPr>
              <a:t>07/05/2014</a:t>
            </a:fld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40221955"/>
            <a:ext cx="12921137" cy="211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4482" tIns="197243" rIns="394482" bIns="197243" numCol="1" anchor="b" anchorCtr="0" compatLnSpc="1">
            <a:prstTxWarp prst="textNoShape">
              <a:avLst/>
            </a:prstTxWarp>
          </a:bodyPr>
          <a:lstStyle>
            <a:lvl1pPr>
              <a:defRPr sz="5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889982" y="40221955"/>
            <a:ext cx="12921137" cy="211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4482" tIns="197243" rIns="394482" bIns="197243" numCol="1" anchor="b" anchorCtr="0" compatLnSpc="1">
            <a:prstTxWarp prst="textNoShape">
              <a:avLst/>
            </a:prstTxWarp>
          </a:bodyPr>
          <a:lstStyle>
            <a:lvl1pPr algn="r">
              <a:defRPr sz="5000"/>
            </a:lvl1pPr>
          </a:lstStyle>
          <a:p>
            <a:pPr>
              <a:defRPr/>
            </a:pPr>
            <a:fld id="{F9431552-21E6-47BD-B077-CC73C1FCDBF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0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12921137" cy="2112946"/>
          </a:xfrm>
          <a:prstGeom prst="rect">
            <a:avLst/>
          </a:prstGeom>
        </p:spPr>
        <p:txBody>
          <a:bodyPr vert="horz" lIns="394482" tIns="197243" rIns="394482" bIns="197243" rtlCol="0"/>
          <a:lstStyle>
            <a:lvl1pPr algn="l">
              <a:defRPr sz="5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889982" y="2"/>
            <a:ext cx="12921137" cy="2112946"/>
          </a:xfrm>
          <a:prstGeom prst="rect">
            <a:avLst/>
          </a:prstGeom>
        </p:spPr>
        <p:txBody>
          <a:bodyPr vert="horz" lIns="394482" tIns="197243" rIns="394482" bIns="197243" rtlCol="0"/>
          <a:lstStyle>
            <a:lvl1pPr algn="r">
              <a:defRPr sz="5000"/>
            </a:lvl1pPr>
          </a:lstStyle>
          <a:p>
            <a:pPr>
              <a:defRPr/>
            </a:pPr>
            <a:fld id="{0D7A1D35-63C4-427C-BBC9-CB52A34C6A4E}" type="datetimeFigureOut">
              <a:rPr lang="en-GB"/>
              <a:pPr>
                <a:defRPr/>
              </a:pPr>
              <a:t>07/05/2014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5088" y="3171825"/>
            <a:ext cx="11914187" cy="15887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94482" tIns="197243" rIns="394482" bIns="19724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1805" y="20107522"/>
            <a:ext cx="23854410" cy="19057956"/>
          </a:xfrm>
          <a:prstGeom prst="rect">
            <a:avLst/>
          </a:prstGeom>
        </p:spPr>
        <p:txBody>
          <a:bodyPr vert="horz" lIns="394482" tIns="197243" rIns="394482" bIns="19724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40221955"/>
            <a:ext cx="12921137" cy="2112946"/>
          </a:xfrm>
          <a:prstGeom prst="rect">
            <a:avLst/>
          </a:prstGeom>
        </p:spPr>
        <p:txBody>
          <a:bodyPr vert="horz" lIns="394482" tIns="197243" rIns="394482" bIns="197243" rtlCol="0" anchor="b"/>
          <a:lstStyle>
            <a:lvl1pPr algn="l">
              <a:defRPr sz="5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889982" y="40221955"/>
            <a:ext cx="12921137" cy="2112946"/>
          </a:xfrm>
          <a:prstGeom prst="rect">
            <a:avLst/>
          </a:prstGeom>
        </p:spPr>
        <p:txBody>
          <a:bodyPr vert="horz" lIns="394482" tIns="197243" rIns="394482" bIns="197243" rtlCol="0" anchor="b"/>
          <a:lstStyle>
            <a:lvl1pPr algn="r">
              <a:defRPr sz="5000"/>
            </a:lvl1pPr>
          </a:lstStyle>
          <a:p>
            <a:pPr>
              <a:defRPr/>
            </a:pPr>
            <a:fld id="{551C4B46-AAC7-4C82-856E-99411F1B972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5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AE18BC-53C4-49D7-8976-DDF2B503CC2B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5D41-34D2-49AF-8DF3-0A1E51292E69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98AF-BB5E-4F55-BD0B-73849E131DB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EAEF-C539-43FD-884E-8F4279493C1B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5686-B7DE-4A9D-AEDB-0A95A3EF627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1730226"/>
            <a:ext cx="7290911" cy="368646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1730226"/>
            <a:ext cx="21332666" cy="368646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287F-35D9-4FE1-AA5A-A2E0138DC281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FD9F-3D16-4740-87C1-1EB959AD841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19BB-0495-4EF0-B590-E55D28FCA4A8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04DE-8782-4158-9C76-66EE6EDA72E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EA62-F2D9-4C98-B512-0A932A1BDE3E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7EBC-A8A6-42F6-BAF6-978FF979FE9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2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9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9A57-0639-499D-BB60-B2979014F648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49FD-C560-4040-8976-610D5D31D1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F83E8-800B-4D10-A80C-213E2DACADA1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A3A4-29F4-473F-847F-8E8F620251F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BD5A-AF00-4EA9-BB6C-5B73E6ECEC73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BAC5-6741-4A63-9F98-2DBE34404B0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1F6D-2418-4C74-820C-64D35021422F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121D-9DE1-4284-B385-6768DDCF694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151C-8F11-4F55-81A7-1CC0A1976B58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1E78-1271-4A3F-9A5D-CD21CB55430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4E5F-2BBE-4476-86A9-B331473545CB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9EC0-DD2F-4453-A868-DC1524D42EC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9880B3">
                <a:lumMod val="36000"/>
                <a:lumOff val="64000"/>
              </a:srgbClr>
            </a:gs>
            <a:gs pos="0">
              <a:schemeClr val="bg1"/>
            </a:gs>
            <a:gs pos="100000">
              <a:srgbClr val="310066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A0232-FDFB-4995-9C95-FE1A208CC75E}" type="datetimeFigureOut">
              <a:rPr lang="en-US"/>
              <a:pPr>
                <a:defRPr/>
              </a:pPr>
              <a:t>5/7/2014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20A203-3E28-4D59-BE41-1AF29B2FB40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chart" Target="../charts/chart2.xml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chart" Target="../charts/chart4.xml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/>
          <p:cNvSpPr/>
          <p:nvPr/>
        </p:nvSpPr>
        <p:spPr>
          <a:xfrm>
            <a:off x="431835" y="37948970"/>
            <a:ext cx="31540379" cy="39605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just" defTabSz="914400"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Mylor</a:t>
            </a:r>
            <a:r>
              <a:rPr lang="en-US" sz="3200" dirty="0">
                <a:solidFill>
                  <a:schemeClr val="tx1"/>
                </a:solidFill>
              </a:rPr>
              <a:t>, Saltash and Holes Bay </a:t>
            </a:r>
            <a:r>
              <a:rPr lang="en-US" sz="3200" dirty="0" smtClean="0">
                <a:solidFill>
                  <a:schemeClr val="tx1"/>
                </a:solidFill>
              </a:rPr>
              <a:t>still show high levels of Cu and Zn and are highly polluted sites compared to Tipner</a:t>
            </a:r>
            <a:r>
              <a:rPr lang="en-US" sz="3200" dirty="0">
                <a:solidFill>
                  <a:schemeClr val="tx1"/>
                </a:solidFill>
              </a:rPr>
              <a:t>, Broadmarsh, Dell Quay and </a:t>
            </a:r>
            <a:r>
              <a:rPr lang="en-US" sz="3200" dirty="0" smtClean="0">
                <a:solidFill>
                  <a:schemeClr val="tx1"/>
                </a:solidFill>
              </a:rPr>
              <a:t>The Conservancy:</a:t>
            </a:r>
          </a:p>
          <a:p>
            <a:pPr marL="457200" indent="-457200" algn="just" defTabSz="914400">
              <a:buFont typeface="Symbol"/>
              <a:buChar char="Þ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Cu and Zn are persistent ;</a:t>
            </a:r>
          </a:p>
          <a:p>
            <a:pPr marL="457200" indent="-457200" algn="just" defTabSz="914400">
              <a:buFont typeface="Symbol"/>
              <a:buChar char="Þ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Metals are still a great concern in </a:t>
            </a:r>
            <a:r>
              <a:rPr lang="en-US" sz="3200" dirty="0">
                <a:solidFill>
                  <a:schemeClr val="tx1"/>
                </a:solidFill>
              </a:rPr>
              <a:t>terms of water quality, risk management and ecotoxicological risk to marine </a:t>
            </a:r>
            <a:r>
              <a:rPr lang="en-US" sz="3200" dirty="0" smtClean="0">
                <a:solidFill>
                  <a:schemeClr val="tx1"/>
                </a:solidFill>
              </a:rPr>
              <a:t>life. </a:t>
            </a:r>
          </a:p>
          <a:p>
            <a:pPr marL="457200" indent="-457200" algn="just" defTabSz="914400">
              <a:buFont typeface="Wingdings" panose="05000000000000000000" pitchFamily="2" charset="2"/>
              <a:buChar char="§"/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Sediment </a:t>
            </a:r>
            <a:r>
              <a:rPr lang="en-GB" sz="3200" dirty="0">
                <a:solidFill>
                  <a:schemeClr val="tx1"/>
                </a:solidFill>
              </a:rPr>
              <a:t>organic content and grain size were correlated to metal </a:t>
            </a:r>
            <a:r>
              <a:rPr lang="en-GB" sz="3200" dirty="0" smtClean="0">
                <a:solidFill>
                  <a:schemeClr val="tx1"/>
                </a:solidFill>
              </a:rPr>
              <a:t>bioavailability.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just" defTabSz="914400">
              <a:buFont typeface="Wingdings" panose="05000000000000000000" pitchFamily="2" charset="2"/>
              <a:buChar char="§"/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Zn </a:t>
            </a:r>
            <a:r>
              <a:rPr lang="en-GB" sz="3200" dirty="0">
                <a:solidFill>
                  <a:schemeClr val="tx1"/>
                </a:solidFill>
              </a:rPr>
              <a:t>in pore water was more readily available than Cu to </a:t>
            </a:r>
            <a:r>
              <a:rPr lang="en-GB" sz="3200" i="1" dirty="0">
                <a:solidFill>
                  <a:schemeClr val="tx1"/>
                </a:solidFill>
              </a:rPr>
              <a:t>N. </a:t>
            </a:r>
            <a:r>
              <a:rPr lang="en-GB" sz="3200" i="1" dirty="0" err="1" smtClean="0">
                <a:solidFill>
                  <a:schemeClr val="tx1"/>
                </a:solidFill>
              </a:rPr>
              <a:t>virens</a:t>
            </a:r>
            <a:r>
              <a:rPr lang="en-GB" sz="3200" i="1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just" defTabSz="914400">
              <a:buFont typeface="Wingdings" panose="05000000000000000000" pitchFamily="2" charset="2"/>
              <a:buChar char="§"/>
              <a:defRPr/>
            </a:pPr>
            <a:r>
              <a:rPr lang="en-GB" sz="3200" i="1" dirty="0" smtClean="0">
                <a:solidFill>
                  <a:schemeClr val="tx1"/>
                </a:solidFill>
              </a:rPr>
              <a:t>N</a:t>
            </a:r>
            <a:r>
              <a:rPr lang="en-GB" sz="3200" i="1" dirty="0">
                <a:solidFill>
                  <a:schemeClr val="tx1"/>
                </a:solidFill>
              </a:rPr>
              <a:t>. virens</a:t>
            </a:r>
            <a:r>
              <a:rPr lang="en-GB" sz="3200" dirty="0">
                <a:solidFill>
                  <a:schemeClr val="tx1"/>
                </a:solidFill>
              </a:rPr>
              <a:t> did not accumulate metals directly from the sediment bioavailable </a:t>
            </a:r>
            <a:r>
              <a:rPr lang="en-GB" sz="3200" dirty="0" smtClean="0">
                <a:solidFill>
                  <a:schemeClr val="tx1"/>
                </a:solidFill>
              </a:rPr>
              <a:t>fraction. </a:t>
            </a:r>
          </a:p>
          <a:p>
            <a:pPr marL="457200" indent="-457200" algn="just" defTabSz="914400">
              <a:buFont typeface="Wingdings" panose="05000000000000000000" pitchFamily="2" charset="2"/>
              <a:buChar char="§"/>
              <a:defRPr/>
            </a:pPr>
            <a:r>
              <a:rPr lang="en-GB" sz="3200" i="1" dirty="0" smtClean="0">
                <a:solidFill>
                  <a:schemeClr val="tx1"/>
                </a:solidFill>
              </a:rPr>
              <a:t>N</a:t>
            </a:r>
            <a:r>
              <a:rPr lang="en-GB" sz="3200" i="1" dirty="0">
                <a:solidFill>
                  <a:schemeClr val="tx1"/>
                </a:solidFill>
              </a:rPr>
              <a:t>. virens</a:t>
            </a:r>
            <a:r>
              <a:rPr lang="en-GB" sz="3200" dirty="0">
                <a:solidFill>
                  <a:schemeClr val="tx1"/>
                </a:solidFill>
              </a:rPr>
              <a:t> may respond in a different way than </a:t>
            </a:r>
            <a:r>
              <a:rPr lang="en-GB" sz="3200" i="1" dirty="0">
                <a:solidFill>
                  <a:schemeClr val="tx1"/>
                </a:solidFill>
              </a:rPr>
              <a:t>N. diversicolor</a:t>
            </a:r>
            <a:r>
              <a:rPr lang="en-GB" sz="3200" dirty="0">
                <a:solidFill>
                  <a:schemeClr val="tx1"/>
                </a:solidFill>
              </a:rPr>
              <a:t> to metal </a:t>
            </a:r>
            <a:r>
              <a:rPr lang="en-GB" sz="3200" dirty="0" smtClean="0">
                <a:solidFill>
                  <a:schemeClr val="tx1"/>
                </a:solidFill>
              </a:rPr>
              <a:t>pollution.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03845" y="6552610"/>
            <a:ext cx="10657480" cy="837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buFont typeface="Arial" pitchFamily="34" charset="0"/>
              <a:buChar char="•"/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 The King ragworm, </a:t>
            </a:r>
            <a:r>
              <a:rPr lang="en-GB" sz="3200" i="1" dirty="0" smtClean="0">
                <a:solidFill>
                  <a:schemeClr val="tx1"/>
                </a:solidFill>
              </a:rPr>
              <a:t>Nereis virens, </a:t>
            </a:r>
            <a:r>
              <a:rPr lang="en-GB" sz="3200" dirty="0" smtClean="0">
                <a:solidFill>
                  <a:schemeClr val="tx1"/>
                </a:solidFill>
              </a:rPr>
              <a:t>is </a:t>
            </a:r>
            <a:r>
              <a:rPr lang="en-GB" sz="3200" dirty="0">
                <a:solidFill>
                  <a:schemeClr val="tx1"/>
                </a:solidFill>
              </a:rPr>
              <a:t>an ecologically and </a:t>
            </a:r>
            <a:r>
              <a:rPr lang="en-GB" sz="3200" dirty="0" smtClean="0">
                <a:solidFill>
                  <a:schemeClr val="tx1"/>
                </a:solidFill>
              </a:rPr>
              <a:t>commercially important </a:t>
            </a:r>
            <a:r>
              <a:rPr lang="en-GB" sz="3200" dirty="0">
                <a:solidFill>
                  <a:schemeClr val="tx1"/>
                </a:solidFill>
              </a:rPr>
              <a:t>polychaete species of soft sediment inter-tidal communities </a:t>
            </a:r>
            <a:r>
              <a:rPr lang="en-GB" sz="3200" dirty="0" smtClean="0">
                <a:solidFill>
                  <a:schemeClr val="tx1"/>
                </a:solidFill>
              </a:rPr>
              <a:t>of the </a:t>
            </a:r>
            <a:r>
              <a:rPr lang="en-GB" sz="3200" dirty="0">
                <a:solidFill>
                  <a:schemeClr val="tx1"/>
                </a:solidFill>
              </a:rPr>
              <a:t>northern hemisphere and is known to be impacted by </a:t>
            </a:r>
            <a:r>
              <a:rPr lang="en-GB" sz="3200" dirty="0" smtClean="0">
                <a:solidFill>
                  <a:schemeClr val="tx1"/>
                </a:solidFill>
              </a:rPr>
              <a:t>various anthropogenic activities.</a:t>
            </a:r>
          </a:p>
          <a:p>
            <a:pPr algn="just" defTabSz="914400">
              <a:buFont typeface="Arial" pitchFamily="34" charset="0"/>
              <a:buChar char="•"/>
              <a:defRPr/>
            </a:pPr>
            <a:endParaRPr lang="en-GB" sz="32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just" defTabSz="914400">
              <a:buFont typeface="Arial" pitchFamily="34" charset="0"/>
              <a:buChar char="•"/>
              <a:defRPr/>
            </a:pPr>
            <a:r>
              <a:rPr lang="en-GB" sz="3200" dirty="0" smtClean="0">
                <a:solidFill>
                  <a:schemeClr val="tx1"/>
                </a:solidFill>
                <a:sym typeface="Wingdings" pitchFamily="2" charset="2"/>
              </a:rPr>
              <a:t> Metals such as </a:t>
            </a:r>
            <a:r>
              <a:rPr lang="en-GB" sz="3200" dirty="0" smtClean="0">
                <a:solidFill>
                  <a:schemeClr val="tx1"/>
                </a:solidFill>
              </a:rPr>
              <a:t>copper (Cu) and zinc (Zn) </a:t>
            </a:r>
            <a:r>
              <a:rPr lang="en-GB" sz="3200" dirty="0" smtClean="0">
                <a:solidFill>
                  <a:schemeClr val="tx1"/>
                </a:solidFill>
                <a:sym typeface="Wingdings" pitchFamily="2" charset="2"/>
              </a:rPr>
              <a:t>are naturally </a:t>
            </a:r>
            <a:r>
              <a:rPr lang="en-US" sz="3200" dirty="0" smtClean="0">
                <a:solidFill>
                  <a:schemeClr val="tx1"/>
                </a:solidFill>
              </a:rPr>
              <a:t>present in the ecosystem but can be found at high levels due to industrial activities and </a:t>
            </a:r>
            <a:r>
              <a:rPr lang="en-GB" sz="3200" dirty="0" smtClean="0">
                <a:solidFill>
                  <a:schemeClr val="tx1"/>
                </a:solidFill>
              </a:rPr>
              <a:t>are known to be toxic to many marine invertebrates.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 defTabSz="914400"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 defTabSz="914400">
              <a:buFont typeface="Arial" pitchFamily="34" charset="0"/>
              <a:buChar char="•"/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 Aim: To investigate </a:t>
            </a:r>
            <a:r>
              <a:rPr lang="en-GB" sz="3200" dirty="0">
                <a:solidFill>
                  <a:schemeClr val="tx1"/>
                </a:solidFill>
              </a:rPr>
              <a:t>the relationships between metal bioavailable concentrations in the sediment, the pore water and the tissues of </a:t>
            </a:r>
            <a:r>
              <a:rPr lang="en-GB" sz="3200" i="1" dirty="0">
                <a:solidFill>
                  <a:schemeClr val="tx1"/>
                </a:solidFill>
              </a:rPr>
              <a:t>N. virens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from sites with </a:t>
            </a:r>
            <a:r>
              <a:rPr lang="en-GB" sz="3200" dirty="0">
                <a:solidFill>
                  <a:schemeClr val="tx1"/>
                </a:solidFill>
              </a:rPr>
              <a:t>different pollution histories</a:t>
            </a:r>
            <a:r>
              <a:rPr lang="en-GB" sz="3200" dirty="0" smtClean="0">
                <a:solidFill>
                  <a:schemeClr val="tx1"/>
                </a:solidFill>
              </a:rPr>
              <a:t>.</a:t>
            </a:r>
            <a:endParaRPr lang="en-GB" sz="32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593385" y="6552610"/>
            <a:ext cx="20306820" cy="837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571500" indent="-571500" algn="just" defTabSz="914400">
              <a:buBlip>
                <a:blip r:embed="rId3"/>
              </a:buBlip>
              <a:defRPr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571500" indent="-571500" algn="just" defTabSz="914400">
              <a:buBlip>
                <a:blip r:embed="rId3"/>
              </a:buBlip>
              <a:defRPr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571500" indent="-571500" algn="just" defTabSz="914400">
              <a:buBlip>
                <a:blip r:embed="rId3"/>
              </a:buBlip>
              <a:defRPr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571500" indent="-571500" algn="just" defTabSz="914400">
              <a:buBlip>
                <a:blip r:embed="rId3"/>
              </a:buBlip>
              <a:defRPr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571500" indent="-571500" algn="just" defTabSz="914400">
              <a:buBlip>
                <a:blip r:embed="rId3"/>
              </a:buBlip>
              <a:defRPr/>
            </a:pPr>
            <a:endParaRPr lang="en-GB" sz="3200" dirty="0" smtClean="0">
              <a:solidFill>
                <a:schemeClr val="tx1"/>
              </a:solidFill>
            </a:endParaRPr>
          </a:p>
          <a:p>
            <a:endParaRPr lang="en-GB" sz="3200" dirty="0" smtClean="0">
              <a:solidFill>
                <a:schemeClr val="tx1"/>
              </a:solidFill>
            </a:endParaRPr>
          </a:p>
          <a:p>
            <a:endParaRPr lang="en-GB" sz="3200" dirty="0" smtClean="0">
              <a:solidFill>
                <a:schemeClr val="tx1"/>
              </a:solidFill>
            </a:endParaRPr>
          </a:p>
          <a:p>
            <a:pPr marL="571500" indent="-571500" algn="just" defTabSz="914400">
              <a:defRPr/>
            </a:pPr>
            <a:endParaRPr lang="en-GB" sz="3200" dirty="0" smtClean="0">
              <a:solidFill>
                <a:schemeClr val="tx1"/>
              </a:solidFill>
            </a:endParaRPr>
          </a:p>
          <a:p>
            <a:pPr marL="571500" indent="-571500" algn="just" defTabSz="914400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en-GB" sz="3600" dirty="0" smtClean="0">
              <a:solidFill>
                <a:schemeClr val="tx1"/>
              </a:solidFill>
            </a:endParaRP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3816305" y="724736"/>
            <a:ext cx="2414240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7200" b="1" dirty="0"/>
              <a:t>The impact of site specific sediment </a:t>
            </a:r>
            <a:r>
              <a:rPr lang="en-GB" sz="7200" b="1" dirty="0" smtClean="0"/>
              <a:t>characteristics on </a:t>
            </a:r>
            <a:r>
              <a:rPr lang="en-GB" sz="7200" b="1" dirty="0"/>
              <a:t>metal bioavailability and bioaccumulation in the </a:t>
            </a:r>
            <a:r>
              <a:rPr lang="en-GB" sz="7200" b="1" dirty="0" smtClean="0"/>
              <a:t>polychaete </a:t>
            </a:r>
            <a:r>
              <a:rPr lang="en-GB" sz="7200" b="1" i="1" dirty="0"/>
              <a:t>Nereis virens</a:t>
            </a:r>
            <a:endParaRPr lang="en-GB" sz="7200" b="1" dirty="0"/>
          </a:p>
          <a:p>
            <a:pPr algn="ctr" defTabSz="914400"/>
            <a:endParaRPr lang="en-GB" sz="1800" cap="all" dirty="0" smtClean="0"/>
          </a:p>
          <a:p>
            <a:pPr algn="ctr"/>
            <a:r>
              <a:rPr lang="en-GB" sz="4000" dirty="0" err="1"/>
              <a:t>Pini</a:t>
            </a:r>
            <a:r>
              <a:rPr lang="en-GB" sz="4000" dirty="0"/>
              <a:t>, J. </a:t>
            </a:r>
            <a:r>
              <a:rPr lang="en-GB" sz="4000" dirty="0" smtClean="0"/>
              <a:t>M., </a:t>
            </a:r>
            <a:r>
              <a:rPr lang="en-GB" sz="4000" dirty="0" err="1"/>
              <a:t>Richir</a:t>
            </a:r>
            <a:r>
              <a:rPr lang="en-GB" sz="4000" dirty="0"/>
              <a:t>, J</a:t>
            </a:r>
            <a:r>
              <a:rPr lang="en-GB" sz="4000" dirty="0" smtClean="0"/>
              <a:t>. </a:t>
            </a:r>
            <a:r>
              <a:rPr lang="en-GB" sz="4000" dirty="0"/>
              <a:t>and Watson, G. J</a:t>
            </a:r>
            <a:r>
              <a:rPr lang="en-GB" sz="4000" dirty="0" smtClean="0"/>
              <a:t>.</a:t>
            </a:r>
            <a:endParaRPr lang="en-GB" sz="4000" dirty="0"/>
          </a:p>
          <a:p>
            <a:pPr algn="ctr" defTabSz="914400"/>
            <a:r>
              <a:rPr lang="en-GB" sz="3600" dirty="0" smtClean="0">
                <a:latin typeface="+mj-lt"/>
              </a:rPr>
              <a:t>Institute </a:t>
            </a:r>
            <a:r>
              <a:rPr lang="en-GB" sz="3600" dirty="0">
                <a:latin typeface="+mj-lt"/>
              </a:rPr>
              <a:t>of Marine </a:t>
            </a:r>
            <a:r>
              <a:rPr lang="en-GB" sz="3600" dirty="0" smtClean="0">
                <a:latin typeface="+mj-lt"/>
              </a:rPr>
              <a:t>Sciences, School of Biological Sciences, University </a:t>
            </a:r>
            <a:r>
              <a:rPr lang="en-GB" sz="3600" dirty="0">
                <a:latin typeface="+mj-lt"/>
              </a:rPr>
              <a:t>of Portsmouth</a:t>
            </a:r>
            <a:r>
              <a:rPr lang="en-GB" sz="3600" dirty="0" smtClean="0">
                <a:latin typeface="+mj-lt"/>
              </a:rPr>
              <a:t>, </a:t>
            </a:r>
            <a:r>
              <a:rPr lang="en-GB" sz="3600" dirty="0">
                <a:latin typeface="+mj-lt"/>
              </a:rPr>
              <a:t>UK</a:t>
            </a:r>
          </a:p>
          <a:p>
            <a:pPr algn="ctr" defTabSz="914400"/>
            <a:r>
              <a:rPr lang="en-GB" sz="3600" dirty="0" smtClean="0">
                <a:latin typeface="+mj-lt"/>
              </a:rPr>
              <a:t>Contact</a:t>
            </a:r>
            <a:r>
              <a:rPr lang="en-GB" sz="3600" dirty="0">
                <a:latin typeface="+mj-lt"/>
              </a:rPr>
              <a:t>: </a:t>
            </a:r>
            <a:r>
              <a:rPr lang="en-GB" sz="3600" dirty="0" smtClean="0">
                <a:latin typeface="+mj-lt"/>
              </a:rPr>
              <a:t>Jennifer.pini@port.ac.uk</a:t>
            </a:r>
            <a:endParaRPr lang="en-GB" sz="3200" dirty="0" smtClean="0">
              <a:latin typeface="+mj-lt"/>
            </a:endParaRPr>
          </a:p>
        </p:txBody>
      </p:sp>
      <p:sp>
        <p:nvSpPr>
          <p:cNvPr id="41" name="Rounded Rectangle 24"/>
          <p:cNvSpPr/>
          <p:nvPr/>
        </p:nvSpPr>
        <p:spPr>
          <a:xfrm>
            <a:off x="431835" y="15337830"/>
            <a:ext cx="31468370" cy="22236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 Weak but significant negative correlation Cu concentrations and worm weight  =&gt; heavier worms accumulate less Cu in their tissues.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 No significant correlation between Zn concentrations and worm weight</a:t>
            </a:r>
            <a:endParaRPr lang="en-US" sz="3600" dirty="0"/>
          </a:p>
        </p:txBody>
      </p:sp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31000" r="6813" b="10396"/>
          <a:stretch>
            <a:fillRect/>
          </a:stretch>
        </p:blipFill>
        <p:spPr bwMode="auto">
          <a:xfrm>
            <a:off x="27507595" y="431760"/>
            <a:ext cx="4666468" cy="280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vip-opportunity.org/sites/default/files/interreg4ahorizon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337" y="3384170"/>
            <a:ext cx="5560927" cy="27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port.ac.uk/images/unilogos/UoPportraitPUR300d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89" y="719800"/>
            <a:ext cx="3365416" cy="28804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952185" y="6192560"/>
            <a:ext cx="5328740" cy="792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Calibri" pitchFamily="34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52185" y="15121800"/>
            <a:ext cx="5328740" cy="792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GB" sz="4000" b="1" dirty="0" smtClean="0">
                <a:cs typeface="Times New Roman" pitchFamily="18" charset="0"/>
              </a:rPr>
              <a:t>Results &amp; Discussion</a:t>
            </a:r>
            <a:endParaRPr lang="en-GB" sz="4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08165" y="37660930"/>
            <a:ext cx="5328740" cy="792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GB" sz="4000" b="1" dirty="0" smtClean="0">
                <a:cs typeface="Times New Roman" pitchFamily="18" charset="0"/>
              </a:rPr>
              <a:t>Conclusion</a:t>
            </a:r>
            <a:endParaRPr lang="en-GB" sz="4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2" descr="H:\My PhD Uni Portsmouth\photos\DSC02728b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48337" y="8069323"/>
            <a:ext cx="3319557" cy="22049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01" name="Rectangle 100"/>
          <p:cNvSpPr/>
          <p:nvPr/>
        </p:nvSpPr>
        <p:spPr>
          <a:xfrm>
            <a:off x="20810666" y="6912660"/>
            <a:ext cx="10237556" cy="60721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Samples processing </a:t>
            </a:r>
            <a:endParaRPr lang="en-GB" sz="3200" b="1" dirty="0"/>
          </a:p>
        </p:txBody>
      </p:sp>
      <p:sp>
        <p:nvSpPr>
          <p:cNvPr id="72" name="Rectangle 71"/>
          <p:cNvSpPr/>
          <p:nvPr/>
        </p:nvSpPr>
        <p:spPr>
          <a:xfrm>
            <a:off x="910308" y="25203200"/>
            <a:ext cx="1517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defTabSz="43205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 smtClean="0">
                <a:latin typeface="+mn-lt"/>
              </a:rPr>
              <a:t>Tissue </a:t>
            </a:r>
            <a:r>
              <a:rPr lang="en-US" sz="3600" b="1" dirty="0">
                <a:latin typeface="+mn-lt"/>
              </a:rPr>
              <a:t>metal concentrations and weight</a:t>
            </a:r>
            <a:endParaRPr lang="en-GB" sz="3600" b="1" dirty="0" smtClean="0"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72035" y="16129940"/>
            <a:ext cx="162020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indent="-1143000" algn="just" defTabSz="43205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3600" b="1" dirty="0" smtClean="0">
                <a:latin typeface="+mn-lt"/>
              </a:rPr>
              <a:t>Site characteristics and metal bioavailability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1950029" y="16922050"/>
            <a:ext cx="8365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latin typeface="+mn-lt"/>
              </a:rPr>
              <a:t>Table.1 Sediment characteristics and metal concentrations from the 7 sites sampled along </a:t>
            </a:r>
            <a:r>
              <a:rPr lang="en-GB" sz="2400" b="1" dirty="0">
                <a:latin typeface="+mn-lt"/>
              </a:rPr>
              <a:t>the English Channel </a:t>
            </a:r>
            <a:r>
              <a:rPr lang="en-GB" sz="2400" b="1" dirty="0" smtClean="0">
                <a:latin typeface="+mn-lt"/>
              </a:rPr>
              <a:t>from </a:t>
            </a:r>
            <a:r>
              <a:rPr lang="en-GB" sz="2400" b="1" dirty="0">
                <a:latin typeface="+mn-lt"/>
              </a:rPr>
              <a:t>summer 2011 to winter 2012. </a:t>
            </a:r>
            <a:r>
              <a:rPr lang="en-GB" sz="2400" b="1" dirty="0" smtClean="0">
                <a:latin typeface="+mn-lt"/>
              </a:rPr>
              <a:t>Silt </a:t>
            </a:r>
            <a:r>
              <a:rPr lang="en-GB" sz="2400" b="1" dirty="0">
                <a:latin typeface="+mn-lt"/>
              </a:rPr>
              <a:t>particle size distribution </a:t>
            </a:r>
            <a:r>
              <a:rPr lang="en-GB" sz="2400" b="1" dirty="0" smtClean="0">
                <a:latin typeface="+mn-lt"/>
              </a:rPr>
              <a:t>determined </a:t>
            </a:r>
            <a:r>
              <a:rPr lang="en-GB" sz="2400" b="1" dirty="0">
                <a:latin typeface="+mn-lt"/>
              </a:rPr>
              <a:t>using the statistical package </a:t>
            </a:r>
            <a:r>
              <a:rPr lang="en-GB" sz="2400" b="1" dirty="0" err="1">
                <a:latin typeface="+mn-lt"/>
              </a:rPr>
              <a:t>Gradistat</a:t>
            </a:r>
            <a:r>
              <a:rPr lang="en-GB" sz="2400" b="1" baseline="30000" dirty="0">
                <a:latin typeface="+mn-lt"/>
              </a:rPr>
              <a:t> </a:t>
            </a:r>
            <a:r>
              <a:rPr lang="en-GB" sz="2400" b="1" baseline="30000" dirty="0" smtClean="0">
                <a:latin typeface="+mn-lt"/>
              </a:rPr>
              <a:t>[2] </a:t>
            </a:r>
            <a:r>
              <a:rPr lang="en-GB" sz="2400" b="1" dirty="0">
                <a:latin typeface="+mn-lt"/>
              </a:rPr>
              <a:t>are given in mean </a:t>
            </a:r>
            <a:r>
              <a:rPr lang="en-GB" sz="2400" b="1" dirty="0"/>
              <a:t>± </a:t>
            </a:r>
            <a:r>
              <a:rPr lang="en-GB" sz="2400" b="1" dirty="0" smtClean="0"/>
              <a:t>SEM. </a:t>
            </a:r>
            <a:r>
              <a:rPr lang="en-GB" sz="2400" b="1" dirty="0">
                <a:latin typeface="+mn-lt"/>
              </a:rPr>
              <a:t>C</a:t>
            </a:r>
            <a:r>
              <a:rPr lang="en-GB" sz="2400" b="1" dirty="0" smtClean="0">
                <a:latin typeface="+mn-lt"/>
              </a:rPr>
              <a:t>u </a:t>
            </a:r>
            <a:r>
              <a:rPr lang="en-GB" sz="2400" b="1" dirty="0">
                <a:latin typeface="+mn-lt"/>
              </a:rPr>
              <a:t>and Zn concentrations (mean ± SEM, in mg kg</a:t>
            </a:r>
            <a:r>
              <a:rPr lang="en-GB" sz="2400" b="1" baseline="30000" dirty="0">
                <a:latin typeface="+mn-lt"/>
              </a:rPr>
              <a:t>-1</a:t>
            </a:r>
            <a:r>
              <a:rPr lang="en-GB" sz="2400" b="1" dirty="0">
                <a:latin typeface="+mn-lt"/>
              </a:rPr>
              <a:t> dry </a:t>
            </a:r>
            <a:r>
              <a:rPr lang="en-GB" sz="2400" b="1" dirty="0" smtClean="0">
                <a:latin typeface="+mn-lt"/>
              </a:rPr>
              <a:t>weight) were calculated using the </a:t>
            </a:r>
            <a:r>
              <a:rPr lang="en-GB" sz="2400" b="1" dirty="0">
                <a:latin typeface="+mn-lt"/>
              </a:rPr>
              <a:t>BCR three-step sequential </a:t>
            </a:r>
            <a:r>
              <a:rPr lang="en-GB" sz="2400" b="1" dirty="0" smtClean="0">
                <a:latin typeface="+mn-lt"/>
              </a:rPr>
              <a:t>extraction. </a:t>
            </a:r>
            <a:r>
              <a:rPr lang="en-GB" sz="2400" b="1" dirty="0">
                <a:latin typeface="+mn-lt"/>
              </a:rPr>
              <a:t>This procedure assesses the distribution of metals in the following fractions: exchangeable (</a:t>
            </a:r>
            <a:r>
              <a:rPr lang="en-GB" sz="2400" b="1" i="1" dirty="0">
                <a:latin typeface="+mn-lt"/>
              </a:rPr>
              <a:t>i.e. </a:t>
            </a:r>
            <a:r>
              <a:rPr lang="en-GB" sz="2400" b="1" dirty="0">
                <a:latin typeface="+mn-lt"/>
              </a:rPr>
              <a:t>water and acid soluble; step 1), reducible (</a:t>
            </a:r>
            <a:r>
              <a:rPr lang="en-GB" sz="2400" b="1" i="1" dirty="0">
                <a:latin typeface="+mn-lt"/>
              </a:rPr>
              <a:t>i.e. </a:t>
            </a:r>
            <a:r>
              <a:rPr lang="en-GB" sz="2400" b="1" dirty="0">
                <a:latin typeface="+mn-lt"/>
              </a:rPr>
              <a:t>iron/manganese oxides; step 2) and </a:t>
            </a:r>
            <a:r>
              <a:rPr lang="en-GB" sz="2400" b="1" dirty="0" smtClean="0">
                <a:latin typeface="+mn-lt"/>
              </a:rPr>
              <a:t>oxidisable </a:t>
            </a:r>
            <a:r>
              <a:rPr lang="en-GB" sz="2400" b="1" dirty="0">
                <a:latin typeface="+mn-lt"/>
              </a:rPr>
              <a:t>(</a:t>
            </a:r>
            <a:r>
              <a:rPr lang="en-GB" sz="2400" b="1" i="1" dirty="0">
                <a:latin typeface="+mn-lt"/>
              </a:rPr>
              <a:t>i.e. </a:t>
            </a:r>
            <a:r>
              <a:rPr lang="en-GB" sz="2400" b="1" dirty="0">
                <a:latin typeface="+mn-lt"/>
              </a:rPr>
              <a:t>organic matter and sulphides; step </a:t>
            </a:r>
            <a:r>
              <a:rPr lang="en-GB" sz="2400" b="1" dirty="0" smtClean="0">
                <a:latin typeface="+mn-lt"/>
              </a:rPr>
              <a:t>3). </a:t>
            </a:r>
            <a:r>
              <a:rPr lang="en-GB" sz="2400" b="1" dirty="0">
                <a:latin typeface="+mn-lt"/>
              </a:rPr>
              <a:t>The sum of the 3 steps is described as the bioavailable concentration of Cu and Zn. </a:t>
            </a:r>
            <a:endParaRPr lang="en-GB" sz="2400" b="1" dirty="0" smtClean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0307" y="21818730"/>
            <a:ext cx="302702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3200" dirty="0" smtClean="0">
                <a:solidFill>
                  <a:prstClr val="black"/>
                </a:solidFill>
                <a:latin typeface="+mn-lt"/>
                <a:sym typeface="Wingdings" pitchFamily="2" charset="2"/>
              </a:rPr>
              <a:t> </a:t>
            </a:r>
            <a:r>
              <a:rPr lang="en-US" sz="3200" dirty="0">
                <a:latin typeface="+mn-lt"/>
              </a:rPr>
              <a:t>All sites were </a:t>
            </a:r>
            <a:r>
              <a:rPr lang="en-GB" sz="3200" dirty="0">
                <a:latin typeface="+mn-lt"/>
              </a:rPr>
              <a:t>characterised</a:t>
            </a:r>
            <a:r>
              <a:rPr lang="en-US" sz="3200" dirty="0">
                <a:latin typeface="+mn-lt"/>
              </a:rPr>
              <a:t> as very poorly sorted, very coarse skewed muddy sediment composed mainly of fine and very coarse </a:t>
            </a:r>
            <a:r>
              <a:rPr lang="en-US" sz="3200" dirty="0" smtClean="0">
                <a:latin typeface="+mn-lt"/>
              </a:rPr>
              <a:t>silt.</a:t>
            </a:r>
            <a:endParaRPr lang="en-GB" sz="3200" dirty="0" smtClean="0">
              <a:latin typeface="+mn-lt"/>
            </a:endParaRPr>
          </a:p>
          <a:p>
            <a:pPr algn="just"/>
            <a:endParaRPr lang="en-GB" sz="1400" dirty="0" smtClean="0">
              <a:solidFill>
                <a:prstClr val="black"/>
              </a:solidFill>
              <a:latin typeface="+mn-lt"/>
              <a:sym typeface="Wingdings" pitchFamily="2" charset="2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3200" dirty="0" smtClean="0">
                <a:solidFill>
                  <a:prstClr val="black"/>
                </a:solidFill>
                <a:latin typeface="+mn-lt"/>
                <a:sym typeface="Wingdings" pitchFamily="2" charset="2"/>
              </a:rPr>
              <a:t> However, </a:t>
            </a:r>
            <a:r>
              <a:rPr lang="en-US" sz="3200" dirty="0" smtClean="0">
                <a:latin typeface="+mn-lt"/>
              </a:rPr>
              <a:t>Mylor</a:t>
            </a:r>
            <a:r>
              <a:rPr lang="en-US" sz="3200" dirty="0">
                <a:latin typeface="+mn-lt"/>
              </a:rPr>
              <a:t>, Saltash and Holes Bay </a:t>
            </a:r>
            <a:r>
              <a:rPr lang="en-US" sz="3200" dirty="0" smtClean="0">
                <a:latin typeface="+mn-lt"/>
              </a:rPr>
              <a:t>presented differences from </a:t>
            </a:r>
            <a:r>
              <a:rPr lang="en-US" sz="3200" dirty="0">
                <a:latin typeface="+mn-lt"/>
              </a:rPr>
              <a:t>Tipner, Broadmarsh, Dell Quay and The </a:t>
            </a:r>
            <a:r>
              <a:rPr lang="en-US" sz="3200" dirty="0" smtClean="0">
                <a:latin typeface="+mn-lt"/>
              </a:rPr>
              <a:t>Conservancy in term of sediment characteristics , pollution history &amp; metal bioavailable </a:t>
            </a:r>
            <a:r>
              <a:rPr lang="en-US" sz="3200" dirty="0" smtClean="0">
                <a:latin typeface="+mn-lt"/>
              </a:rPr>
              <a:t>concentrations.</a:t>
            </a:r>
            <a:r>
              <a:rPr lang="en-US" sz="3200" dirty="0" smtClean="0">
                <a:solidFill>
                  <a:prstClr val="black"/>
                </a:solidFill>
                <a:latin typeface="+mn-lt"/>
                <a:sym typeface="Wingdings" pitchFamily="2" charset="2"/>
              </a:rPr>
              <a:t> </a:t>
            </a:r>
            <a:endParaRPr lang="en-US" sz="3200" dirty="0" smtClean="0">
              <a:solidFill>
                <a:prstClr val="black"/>
              </a:solidFill>
              <a:latin typeface="+mn-lt"/>
              <a:sym typeface="Wingdings" pitchFamily="2" charset="2"/>
            </a:endParaRPr>
          </a:p>
          <a:p>
            <a:pPr algn="just">
              <a:buFont typeface="Wingdings" pitchFamily="2" charset="2"/>
              <a:buChar char="§"/>
            </a:pPr>
            <a:endParaRPr lang="en-US" sz="1400" dirty="0" smtClean="0">
              <a:solidFill>
                <a:prstClr val="black"/>
              </a:solidFill>
              <a:latin typeface="+mn-lt"/>
              <a:sym typeface="Wingdings" pitchFamily="2" charset="2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+mn-lt"/>
                <a:sym typeface="Wingdings" pitchFamily="2" charset="2"/>
              </a:rPr>
              <a:t> </a:t>
            </a:r>
            <a:r>
              <a:rPr lang="en-US" sz="3200" dirty="0">
                <a:latin typeface="+mn-lt"/>
                <a:sym typeface="Wingdings" pitchFamily="2" charset="2"/>
              </a:rPr>
              <a:t>O</a:t>
            </a:r>
            <a:r>
              <a:rPr lang="en-US" sz="3200" dirty="0" smtClean="0">
                <a:latin typeface="+mn-lt"/>
              </a:rPr>
              <a:t>rganic </a:t>
            </a:r>
            <a:r>
              <a:rPr lang="en-US" sz="3200" dirty="0">
                <a:latin typeface="+mn-lt"/>
              </a:rPr>
              <a:t>content for the sediment showed a modest but significant correlation with bioavailable Cu (</a:t>
            </a:r>
            <a:r>
              <a:rPr lang="en-US" sz="3200" i="1" dirty="0">
                <a:latin typeface="+mn-lt"/>
              </a:rPr>
              <a:t>r</a:t>
            </a:r>
            <a:r>
              <a:rPr lang="en-US" sz="3200" dirty="0">
                <a:latin typeface="+mn-lt"/>
              </a:rPr>
              <a:t> = 0.596; </a:t>
            </a:r>
            <a:r>
              <a:rPr lang="en-US" sz="3200" i="1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= 0.004) and Zn (</a:t>
            </a:r>
            <a:r>
              <a:rPr lang="en-US" sz="3200" i="1" dirty="0">
                <a:latin typeface="+mn-lt"/>
              </a:rPr>
              <a:t>r</a:t>
            </a:r>
            <a:r>
              <a:rPr lang="en-US" sz="3200" dirty="0">
                <a:latin typeface="+mn-lt"/>
              </a:rPr>
              <a:t> = 0.658; </a:t>
            </a:r>
            <a:r>
              <a:rPr lang="en-US" sz="3200" i="1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= 0.001) </a:t>
            </a:r>
            <a:r>
              <a:rPr lang="en-US" sz="3200" dirty="0" smtClean="0">
                <a:latin typeface="+mn-lt"/>
              </a:rPr>
              <a:t>concentrations.</a:t>
            </a:r>
          </a:p>
          <a:p>
            <a:pPr algn="just">
              <a:buFont typeface="Wingdings" pitchFamily="2" charset="2"/>
              <a:buChar char="§"/>
            </a:pPr>
            <a:endParaRPr lang="en-US" sz="1400" dirty="0" smtClean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3200" dirty="0" smtClean="0">
                <a:latin typeface="+mn-lt"/>
              </a:rPr>
              <a:t> Particle </a:t>
            </a:r>
            <a:r>
              <a:rPr lang="en-US" sz="3200" dirty="0">
                <a:latin typeface="+mn-lt"/>
              </a:rPr>
              <a:t>size showed a strong and significant correlation with both Cu (</a:t>
            </a:r>
            <a:r>
              <a:rPr lang="en-US" sz="3200" i="1" dirty="0">
                <a:latin typeface="+mn-lt"/>
              </a:rPr>
              <a:t>r</a:t>
            </a:r>
            <a:r>
              <a:rPr lang="en-US" sz="3200" dirty="0">
                <a:latin typeface="+mn-lt"/>
              </a:rPr>
              <a:t> = 0.791; </a:t>
            </a:r>
            <a:r>
              <a:rPr lang="en-US" sz="3200" i="1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&lt; 0.001) and Zn (</a:t>
            </a:r>
            <a:r>
              <a:rPr lang="en-US" sz="3200" i="1" dirty="0">
                <a:latin typeface="+mn-lt"/>
              </a:rPr>
              <a:t>r</a:t>
            </a:r>
            <a:r>
              <a:rPr lang="en-US" sz="3200" dirty="0">
                <a:latin typeface="+mn-lt"/>
              </a:rPr>
              <a:t> = 0.740; </a:t>
            </a:r>
            <a:r>
              <a:rPr lang="en-US" sz="3200" i="1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&lt; 0.001) bioavailable concentrations in the </a:t>
            </a:r>
            <a:r>
              <a:rPr lang="en-US" sz="3200" dirty="0" smtClean="0">
                <a:latin typeface="+mn-lt"/>
              </a:rPr>
              <a:t>sediment.</a:t>
            </a:r>
            <a:endParaRPr lang="en-GB" sz="3200" dirty="0" smtClean="0">
              <a:solidFill>
                <a:prstClr val="black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3" name="Picture 2" descr="C:\Users\Jen\Documents\MPB paper\writting up\Final version 3\Fig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r="4996" b="10778"/>
          <a:stretch/>
        </p:blipFill>
        <p:spPr bwMode="auto">
          <a:xfrm>
            <a:off x="12225520" y="6835371"/>
            <a:ext cx="8441125" cy="57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85495" y="12614887"/>
            <a:ext cx="7777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latin typeface="+mn-lt"/>
              </a:rPr>
              <a:t>Fig.1 Map </a:t>
            </a:r>
            <a:r>
              <a:rPr lang="en-GB" sz="2400" b="1" dirty="0">
                <a:latin typeface="+mn-lt"/>
              </a:rPr>
              <a:t>showing the location of the </a:t>
            </a:r>
            <a:r>
              <a:rPr lang="en-GB" sz="2400" b="1" dirty="0" smtClean="0">
                <a:latin typeface="+mn-lt"/>
              </a:rPr>
              <a:t>7 sites sampled  along </a:t>
            </a:r>
            <a:r>
              <a:rPr lang="en-US" sz="2400" b="1" dirty="0">
                <a:latin typeface="+mn-lt"/>
              </a:rPr>
              <a:t>the </a:t>
            </a:r>
            <a:r>
              <a:rPr lang="en-GB" sz="2400" b="1" dirty="0">
                <a:latin typeface="+mn-lt"/>
              </a:rPr>
              <a:t>English Channel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coast. </a:t>
            </a:r>
            <a:r>
              <a:rPr lang="en-GB" sz="2400" b="1" dirty="0" smtClean="0">
                <a:latin typeface="+mn-lt"/>
              </a:rPr>
              <a:t>1</a:t>
            </a:r>
            <a:r>
              <a:rPr lang="en-GB" sz="2400" b="1" dirty="0">
                <a:latin typeface="+mn-lt"/>
              </a:rPr>
              <a:t>) Mylor, </a:t>
            </a:r>
            <a:r>
              <a:rPr lang="en-GB" sz="2400" b="1" dirty="0" err="1">
                <a:latin typeface="+mn-lt"/>
              </a:rPr>
              <a:t>Fal</a:t>
            </a:r>
            <a:r>
              <a:rPr lang="en-GB" sz="2400" b="1" dirty="0">
                <a:latin typeface="+mn-lt"/>
              </a:rPr>
              <a:t> Estuary; 2) Saltash, Tamar Estuary; 3) Holes Bay, Poole Harbour; 4) Tipner, Portsmouth Harbour; 5) Broadmarsh, Langstone Harbour; 6) The Conservancy and 7) Dell Quay, Chichester Harbour.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113735" y="6192560"/>
            <a:ext cx="5328740" cy="76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Calibri" pitchFamily="34" charset="0"/>
                <a:cs typeface="Times New Roman" pitchFamily="18" charset="0"/>
              </a:rPr>
              <a:t>Materials &amp; Methods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2529800" y="14176976"/>
            <a:ext cx="8532575" cy="5847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</a:rPr>
              <a:t>Flame Atomic </a:t>
            </a:r>
            <a:r>
              <a:rPr lang="en-GB" sz="3200" dirty="0">
                <a:latin typeface="+mn-lt"/>
              </a:rPr>
              <a:t>Absorption Spectroscopy </a:t>
            </a:r>
            <a:r>
              <a:rPr lang="en-GB" sz="3200" dirty="0" smtClean="0">
                <a:latin typeface="+mn-lt"/>
              </a:rPr>
              <a:t>(FAAS</a:t>
            </a:r>
            <a:r>
              <a:rPr lang="en-GB" sz="3200" dirty="0">
                <a:latin typeface="+mn-lt"/>
              </a:rPr>
              <a:t>) </a:t>
            </a:r>
          </a:p>
        </p:txBody>
      </p:sp>
      <p:pic>
        <p:nvPicPr>
          <p:cNvPr id="62" name="Picture 2" descr="E:\Mes documents\MY PHD University Portsmouth\Year 1\Poster presentation 2011\mu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905" y="8064177"/>
            <a:ext cx="3600500" cy="220494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F:\My PhD Uni Portsmouth\RESEARCH PHD\pore water\IMG_1442bi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42052" y="8564858"/>
            <a:ext cx="2204947" cy="1207392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18991"/>
              </p:ext>
            </p:extLst>
          </p:nvPr>
        </p:nvGraphicFramePr>
        <p:xfrm>
          <a:off x="22529800" y="10657181"/>
          <a:ext cx="3609605" cy="346578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609605"/>
              </a:tblGrid>
              <a:tr h="577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BCR sequential extraction </a:t>
                      </a:r>
                      <a:r>
                        <a:rPr kumimoji="0" lang="en-GB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[1]</a:t>
                      </a:r>
                      <a:endParaRPr kumimoji="0" lang="en-GB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67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Step 1. 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Acetic acid                                      =&gt; Exchangeable phase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Step 2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en-GB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Hydroxylammonium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chloride =&gt; Reducible phase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76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Step 3. 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Hydrogen peroxide &amp; ammonium acetate                         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 pitchFamily="2" charset="2"/>
                        </a:rPr>
                        <a:t>=&gt; </a:t>
                      </a: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Oxidisable phase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" name="Rectangle 101"/>
          <p:cNvSpPr/>
          <p:nvPr/>
        </p:nvSpPr>
        <p:spPr>
          <a:xfrm>
            <a:off x="26348337" y="11338884"/>
            <a:ext cx="4714037" cy="176663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</a:rPr>
              <a:t>Nitric </a:t>
            </a:r>
          </a:p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</a:rPr>
              <a:t>acid </a:t>
            </a:r>
            <a:endParaRPr lang="en-GB" sz="3200" dirty="0">
              <a:latin typeface="+mn-lt"/>
            </a:endParaRPr>
          </a:p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</a:rPr>
              <a:t>extraction</a:t>
            </a:r>
            <a:r>
              <a:rPr lang="en-GB" sz="3200" b="1" dirty="0" smtClean="0">
                <a:latin typeface="+mn-lt"/>
              </a:rPr>
              <a:t> </a:t>
            </a:r>
            <a:endParaRPr lang="en-GB" sz="3200" b="1" dirty="0">
              <a:latin typeface="+mn-lt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27367123" y="10372995"/>
            <a:ext cx="3548" cy="788256"/>
          </a:xfrm>
          <a:prstGeom prst="straightConnector1">
            <a:avLst/>
          </a:prstGeom>
          <a:ln w="1143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10665" y="7603158"/>
            <a:ext cx="5328740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n-lt"/>
              </a:rPr>
              <a:t>Sediment</a:t>
            </a:r>
            <a:endParaRPr lang="en-GB" sz="2400" dirty="0">
              <a:latin typeface="+mn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6290154" y="7603156"/>
            <a:ext cx="331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latin typeface="+mn-lt"/>
              </a:rPr>
              <a:t>N. virens</a:t>
            </a:r>
            <a:endParaRPr lang="en-GB" sz="2400" i="1" dirty="0">
              <a:latin typeface="+mn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9602614" y="7603156"/>
            <a:ext cx="164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n-lt"/>
              </a:rPr>
              <a:t>Pore water</a:t>
            </a:r>
            <a:endParaRPr lang="en-GB" sz="2400" dirty="0">
              <a:latin typeface="+mn-lt"/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30467101" y="10372995"/>
            <a:ext cx="3548" cy="788256"/>
          </a:xfrm>
          <a:prstGeom prst="straightConnector1">
            <a:avLst/>
          </a:prstGeom>
          <a:ln w="1143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27367123" y="13181385"/>
            <a:ext cx="3548" cy="788256"/>
          </a:xfrm>
          <a:prstGeom prst="straightConnector1">
            <a:avLst/>
          </a:prstGeom>
          <a:ln w="1143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21599227" y="10369141"/>
            <a:ext cx="3548" cy="788256"/>
          </a:xfrm>
          <a:prstGeom prst="straightConnector1">
            <a:avLst/>
          </a:prstGeom>
          <a:ln w="1143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20794790" y="11288084"/>
            <a:ext cx="1486091" cy="34778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</a:rPr>
              <a:t>Organic </a:t>
            </a:r>
          </a:p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</a:rPr>
              <a:t>content</a:t>
            </a:r>
          </a:p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</a:rPr>
              <a:t>&amp; </a:t>
            </a:r>
          </a:p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</a:rPr>
              <a:t>Particle size</a:t>
            </a:r>
          </a:p>
          <a:p>
            <a:pPr algn="ctr" defTabSz="914400" eaLnBrk="0" hangingPunct="0">
              <a:spcBef>
                <a:spcPct val="20000"/>
              </a:spcBef>
              <a:defRPr/>
            </a:pPr>
            <a:r>
              <a:rPr lang="en-GB" sz="3200" dirty="0" smtClean="0">
                <a:latin typeface="+mn-lt"/>
              </a:rPr>
              <a:t>analysis  </a:t>
            </a:r>
          </a:p>
          <a:p>
            <a:pPr algn="ctr" defTabSz="914400" eaLnBrk="0" hangingPunct="0">
              <a:spcBef>
                <a:spcPct val="20000"/>
              </a:spcBef>
              <a:defRPr/>
            </a:pPr>
            <a:endParaRPr lang="en-GB" sz="200" dirty="0" smtClean="0">
              <a:latin typeface="+mn-lt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24411165" y="10441151"/>
            <a:ext cx="0" cy="204604"/>
          </a:xfrm>
          <a:prstGeom prst="straightConnector1">
            <a:avLst/>
          </a:prstGeom>
          <a:ln w="1143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Jen\Documents\My PhD Uni Portsmouth\photos\Field work\300267_10150329224454007_2039754402_n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667" y="8064822"/>
            <a:ext cx="1470214" cy="220743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Straight Arrow Connector 95"/>
          <p:cNvCxnSpPr/>
          <p:nvPr/>
        </p:nvCxnSpPr>
        <p:spPr>
          <a:xfrm flipH="1">
            <a:off x="30491565" y="13253395"/>
            <a:ext cx="3548" cy="788256"/>
          </a:xfrm>
          <a:prstGeom prst="straightConnector1">
            <a:avLst/>
          </a:prstGeom>
          <a:ln w="1143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62268"/>
              </p:ext>
            </p:extLst>
          </p:nvPr>
        </p:nvGraphicFramePr>
        <p:xfrm>
          <a:off x="1583995" y="16850040"/>
          <a:ext cx="20015230" cy="46473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351472"/>
                <a:gridCol w="2523694"/>
                <a:gridCol w="2523344"/>
                <a:gridCol w="2523344"/>
                <a:gridCol w="2523344"/>
                <a:gridCol w="2523344"/>
                <a:gridCol w="2523344"/>
                <a:gridCol w="2523344"/>
              </a:tblGrid>
              <a:tr h="64809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2800" u="none" strike="noStrike" dirty="0">
                          <a:effectLst/>
                        </a:rPr>
                        <a:t>Sites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2800" u="none" strike="noStrike" dirty="0" smtClean="0">
                          <a:effectLst/>
                        </a:rPr>
                        <a:t>Organic</a:t>
                      </a:r>
                    </a:p>
                    <a:p>
                      <a:pPr algn="ctr" fontAlgn="t"/>
                      <a:r>
                        <a:rPr lang="en-GB" sz="2800" u="none" strike="noStrike" dirty="0" smtClean="0">
                          <a:effectLst/>
                        </a:rPr>
                        <a:t>content </a:t>
                      </a:r>
                    </a:p>
                    <a:p>
                      <a:pPr algn="ctr" fontAlgn="t"/>
                      <a:r>
                        <a:rPr lang="en-GB" sz="2800" u="none" strike="noStrike" dirty="0" smtClean="0">
                          <a:effectLst/>
                        </a:rPr>
                        <a:t>(%)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3205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u="none" strike="noStrike" dirty="0" smtClean="0">
                          <a:effectLst/>
                        </a:rPr>
                        <a:t>Silt particle size distribution (%) </a:t>
                      </a:r>
                      <a:endParaRPr lang="en-GB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3205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u="none" strike="noStrike" dirty="0" smtClean="0">
                        <a:effectLst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3205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u="none" strike="noStrike" dirty="0" smtClean="0">
                          <a:effectLst/>
                        </a:rPr>
                        <a:t>Cu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 b</a:t>
                      </a:r>
                      <a:r>
                        <a:rPr lang="en-GB" sz="2800" u="none" strike="noStrike" dirty="0" smtClean="0">
                          <a:effectLst/>
                        </a:rPr>
                        <a:t>ioavailable conc.</a:t>
                      </a:r>
                      <a:endParaRPr lang="en-GB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3205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u="none" strike="noStrike" dirty="0" smtClean="0">
                          <a:effectLst/>
                        </a:rPr>
                        <a:t>Zn bioavailable conc.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80932">
                <a:tc vMerge="1">
                  <a:txBody>
                    <a:bodyPr/>
                    <a:lstStyle/>
                    <a:p>
                      <a:pPr algn="ctr" fontAlgn="t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u="none" strike="noStrike" dirty="0">
                          <a:effectLst/>
                        </a:rPr>
                        <a:t> </a:t>
                      </a:r>
                      <a:r>
                        <a:rPr lang="en-GB" sz="2800" u="none" strike="noStrike" dirty="0" smtClean="0">
                          <a:effectLst/>
                        </a:rPr>
                        <a:t>Very </a:t>
                      </a:r>
                      <a:r>
                        <a:rPr lang="en-GB" sz="2800" u="none" strike="noStrike" dirty="0">
                          <a:effectLst/>
                        </a:rPr>
                        <a:t>coarse</a:t>
                      </a:r>
                    </a:p>
                    <a:p>
                      <a:pPr algn="ctr" fontAlgn="t"/>
                      <a:r>
                        <a:rPr lang="en-GB" sz="2800" u="none" strike="noStrike" dirty="0" smtClean="0">
                          <a:effectLst/>
                        </a:rPr>
                        <a:t>(63-31 µm)</a:t>
                      </a:r>
                      <a:r>
                        <a:rPr lang="en-GB" sz="2800" u="none" strike="noStrike" dirty="0">
                          <a:effectLst/>
                        </a:rPr>
                        <a:t> 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u="none" strike="noStrike" dirty="0" smtClean="0">
                          <a:effectLst/>
                        </a:rPr>
                        <a:t>Medium</a:t>
                      </a:r>
                      <a:endParaRPr lang="en-GB" sz="2800" u="none" strike="noStrike" dirty="0">
                        <a:effectLst/>
                      </a:endParaRPr>
                    </a:p>
                    <a:p>
                      <a:pPr marL="0" marR="0" indent="0" algn="ctr" defTabSz="43205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u="none" strike="noStrike" dirty="0" smtClean="0">
                          <a:effectLst/>
                        </a:rPr>
                        <a:t>(31-8 µm)</a:t>
                      </a:r>
                      <a:endParaRPr lang="en-GB" sz="2800" b="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u="none" strike="noStrike" dirty="0" smtClean="0">
                          <a:effectLst/>
                        </a:rPr>
                        <a:t>Fine</a:t>
                      </a:r>
                      <a:endParaRPr lang="en-GB" sz="2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GB" sz="2800" u="none" strike="noStrike" dirty="0">
                          <a:effectLst/>
                        </a:rPr>
                        <a:t> </a:t>
                      </a:r>
                      <a:r>
                        <a:rPr lang="en-GB" sz="2800" u="none" strike="noStrike" dirty="0" smtClean="0">
                          <a:effectLst/>
                        </a:rPr>
                        <a:t>(8-4µm)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800" u="none" strike="noStrike" dirty="0" smtClean="0">
                          <a:effectLst/>
                        </a:rPr>
                        <a:t>Very </a:t>
                      </a:r>
                      <a:r>
                        <a:rPr lang="en-GB" sz="2800" u="none" strike="noStrike" dirty="0">
                          <a:effectLst/>
                        </a:rPr>
                        <a:t>fine</a:t>
                      </a:r>
                    </a:p>
                    <a:p>
                      <a:pPr algn="ctr" fontAlgn="t"/>
                      <a:r>
                        <a:rPr lang="en-GB" sz="2800" u="none" strike="noStrike" dirty="0" smtClean="0">
                          <a:effectLst/>
                        </a:rPr>
                        <a:t>(4-2µm)</a:t>
                      </a:r>
                      <a:r>
                        <a:rPr lang="en-GB" sz="2800" u="none" strike="noStrike" dirty="0">
                          <a:effectLst/>
                        </a:rPr>
                        <a:t> 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3205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marL="0" marR="0" indent="0" algn="ctr" defTabSz="43205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53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Mylor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8.90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800" u="none" strike="noStrike" dirty="0" smtClean="0">
                          <a:effectLst/>
                        </a:rPr>
                        <a:t>± 0.35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40.92 ± 0.28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10.81 ± 0.10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37.37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800" u="none" strike="noStrike" dirty="0" smtClean="0">
                          <a:effectLst/>
                        </a:rPr>
                        <a:t>± 0.47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0.09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800" u="none" strike="noStrike" dirty="0" smtClean="0">
                          <a:effectLst/>
                        </a:rPr>
                        <a:t>± 0.00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421.83 ± 63.55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670.99 ± 46.00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Saltash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6.68 ± 0.48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33.85 ± 0.59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9.55 ±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800" u="none" strike="noStrike" dirty="0" smtClean="0">
                          <a:effectLst/>
                        </a:rPr>
                        <a:t>0.24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46.94 ± 1.01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0.11 ± 0.00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87.84 ± 6.55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175.10 ± 23.79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453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Holes Bay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8.83 ± 0.18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28.75 ± 0.72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8.39 ±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800" u="none" strike="noStrike" dirty="0" smtClean="0">
                          <a:effectLst/>
                        </a:rPr>
                        <a:t>0.38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54.34 ± 1.44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0.13 ± 0.00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47.99  ± 5.00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159.35 ± 30.97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453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Tipner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2.32 ±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800" u="none" strike="noStrike" dirty="0" smtClean="0">
                          <a:effectLst/>
                        </a:rPr>
                        <a:t>0.19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26.29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800" u="none" strike="noStrike" dirty="0" smtClean="0">
                          <a:effectLst/>
                        </a:rPr>
                        <a:t>± 0.97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7.62 ± 0.06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58.34 ± 1.08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0.13 ± 0.00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23.35 ± 1.90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42.45 ± 9.25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453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Broadmarsh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5.20 ± 0.31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34.05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800" u="none" strike="noStrike" dirty="0" smtClean="0">
                          <a:effectLst/>
                        </a:rPr>
                        <a:t>± 1.01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11.00 ± 0.28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43.90 ±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800" u="none" strike="noStrike" dirty="0" smtClean="0">
                          <a:effectLst/>
                        </a:rPr>
                        <a:t>1.54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0.10 ± 0.00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10.83 ± 0.57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36.43  ± 4.56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453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Conservancy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3.96 ± 0.05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24.50 ± 1.35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7.78 ± 0.45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59.80 ± 2.24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0.14 ± 0.01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31.75 ± 1.41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54.02 ± 6.98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453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Dell Quay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3.28 ± 0.42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33.01 ± 0.80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9.28 ± 0.19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48.32 ± 1.16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0.11 ± 0.00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32.76 ± 2.98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>
                          <a:effectLst/>
                        </a:rPr>
                        <a:t>41.75 ± 7.65</a:t>
                      </a:r>
                      <a:endParaRPr lang="en-GB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Rectangle 4"/>
          <p:cNvSpPr>
            <a:spLocks noChangeArrowheads="1"/>
          </p:cNvSpPr>
          <p:nvPr/>
        </p:nvSpPr>
        <p:spPr bwMode="auto">
          <a:xfrm rot="10800000" flipV="1">
            <a:off x="431834" y="41943516"/>
            <a:ext cx="315403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>
              <a:defRPr/>
            </a:pPr>
            <a:r>
              <a:rPr lang="en-GB" sz="2400" b="1" dirty="0">
                <a:latin typeface="+mn-lt"/>
                <a:ea typeface="Times New Roman" pitchFamily="18" charset="0"/>
                <a:cs typeface="Arial" pitchFamily="34" charset="0"/>
              </a:rPr>
              <a:t>References</a:t>
            </a:r>
            <a:endParaRPr lang="en-GB" sz="2400" b="1" dirty="0">
              <a:latin typeface="+mn-lt"/>
            </a:endParaRPr>
          </a:p>
          <a:p>
            <a:pPr>
              <a:defRPr/>
            </a:pPr>
            <a:r>
              <a:rPr lang="en-GB" sz="2000" dirty="0" smtClean="0">
                <a:latin typeface="+mn-lt"/>
              </a:rPr>
              <a:t>[1] </a:t>
            </a:r>
            <a:r>
              <a:rPr lang="en-GB" sz="2000" dirty="0" err="1" smtClean="0">
                <a:latin typeface="+mn-lt"/>
              </a:rPr>
              <a:t>Pueyo</a:t>
            </a:r>
            <a:r>
              <a:rPr lang="en-GB" sz="2000" dirty="0">
                <a:latin typeface="+mn-lt"/>
              </a:rPr>
              <a:t>, M., et al., 2001. Certification of the extractable contents of </a:t>
            </a:r>
            <a:r>
              <a:rPr lang="en-GB" sz="2000" dirty="0" err="1">
                <a:latin typeface="+mn-lt"/>
              </a:rPr>
              <a:t>Cd</a:t>
            </a:r>
            <a:r>
              <a:rPr lang="en-GB" sz="2000" dirty="0">
                <a:latin typeface="+mn-lt"/>
              </a:rPr>
              <a:t>, Cr, Cu, Ni, </a:t>
            </a:r>
            <a:r>
              <a:rPr lang="en-GB" sz="2000" dirty="0" err="1">
                <a:latin typeface="+mn-lt"/>
              </a:rPr>
              <a:t>Pb</a:t>
            </a:r>
            <a:r>
              <a:rPr lang="en-GB" sz="2000" dirty="0">
                <a:latin typeface="+mn-lt"/>
              </a:rPr>
              <a:t> and Zn in a freshwater sediment following a collaboratively tested and optimised three-step sequential extraction procedure. Journal of Environmental Monitoring. 3, </a:t>
            </a:r>
            <a:r>
              <a:rPr lang="en-GB" sz="2000" dirty="0" smtClean="0">
                <a:latin typeface="+mn-lt"/>
              </a:rPr>
              <a:t>243-250.</a:t>
            </a:r>
          </a:p>
          <a:p>
            <a:pPr>
              <a:defRPr/>
            </a:pPr>
            <a:r>
              <a:rPr lang="en-GB" sz="2000" dirty="0" smtClean="0">
                <a:latin typeface="+mn-lt"/>
              </a:rPr>
              <a:t>[2] </a:t>
            </a:r>
            <a:r>
              <a:rPr lang="en-GB" sz="2000" dirty="0" err="1" smtClean="0">
                <a:latin typeface="+mn-lt"/>
              </a:rPr>
              <a:t>Blott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SJ, </a:t>
            </a:r>
            <a:r>
              <a:rPr lang="en-GB" sz="2000" dirty="0" err="1">
                <a:latin typeface="+mn-lt"/>
              </a:rPr>
              <a:t>Pye</a:t>
            </a:r>
            <a:r>
              <a:rPr lang="en-GB" sz="2000" dirty="0">
                <a:latin typeface="+mn-lt"/>
              </a:rPr>
              <a:t> K. 2001. GRADISTAT: A grain size distribution and statistics package for the analysis of unconsolidated sediments. </a:t>
            </a:r>
            <a:r>
              <a:rPr lang="en-GB" sz="2000" i="1" dirty="0">
                <a:latin typeface="+mn-lt"/>
              </a:rPr>
              <a:t>Earth Surface Processes and Landforms</a:t>
            </a:r>
            <a:r>
              <a:rPr lang="en-GB" sz="2000" dirty="0">
                <a:latin typeface="+mn-lt"/>
              </a:rPr>
              <a:t> 26: 1237-1248</a:t>
            </a:r>
            <a:r>
              <a:rPr lang="en-GB" sz="2000" dirty="0" smtClean="0">
                <a:latin typeface="+mn-lt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045431" y="25203200"/>
            <a:ext cx="15135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defTabSz="43205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 smtClean="0">
                <a:latin typeface="+mn-lt"/>
              </a:rPr>
              <a:t>Metal </a:t>
            </a:r>
            <a:r>
              <a:rPr lang="en-US" sz="3600" b="1" dirty="0">
                <a:latin typeface="+mn-lt"/>
              </a:rPr>
              <a:t>concentrations in tissues, </a:t>
            </a:r>
            <a:r>
              <a:rPr lang="en-US" sz="3600" b="1" dirty="0" smtClean="0">
                <a:latin typeface="+mn-lt"/>
              </a:rPr>
              <a:t>sediment and </a:t>
            </a:r>
            <a:r>
              <a:rPr lang="en-US" sz="3600" b="1" dirty="0">
                <a:latin typeface="+mn-lt"/>
              </a:rPr>
              <a:t>pore </a:t>
            </a:r>
            <a:r>
              <a:rPr lang="en-US" sz="3600" b="1" dirty="0" smtClean="0">
                <a:latin typeface="+mn-lt"/>
              </a:rPr>
              <a:t>water</a:t>
            </a:r>
            <a:endParaRPr lang="en-GB" sz="3600" b="1" dirty="0" smtClean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9725" y="34492490"/>
            <a:ext cx="14246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n-lt"/>
              </a:rPr>
              <a:t>Site-specific Pearson’s </a:t>
            </a:r>
            <a:r>
              <a:rPr lang="en-US" sz="3200" dirty="0">
                <a:latin typeface="+mn-lt"/>
              </a:rPr>
              <a:t>correlation coefficients between </a:t>
            </a:r>
            <a:r>
              <a:rPr lang="en-US" sz="3200" i="1" dirty="0">
                <a:latin typeface="+mn-lt"/>
              </a:rPr>
              <a:t>N. virens</a:t>
            </a:r>
            <a:r>
              <a:rPr lang="en-US" sz="3200" dirty="0">
                <a:latin typeface="+mn-lt"/>
              </a:rPr>
              <a:t> individual  </a:t>
            </a:r>
            <a:r>
              <a:rPr lang="en-US" sz="3200" dirty="0" smtClean="0">
                <a:latin typeface="+mn-lt"/>
              </a:rPr>
              <a:t>Cu</a:t>
            </a:r>
          </a:p>
          <a:p>
            <a:r>
              <a:rPr lang="en-US" sz="3200" dirty="0" smtClean="0">
                <a:latin typeface="+mn-lt"/>
              </a:rPr>
              <a:t>concentrations </a:t>
            </a:r>
            <a:r>
              <a:rPr lang="en-US" sz="3200" dirty="0">
                <a:latin typeface="+mn-lt"/>
              </a:rPr>
              <a:t>and weight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revealed that only Saltash had a significant positive </a:t>
            </a:r>
            <a:r>
              <a:rPr lang="en-US" sz="3200" dirty="0" smtClean="0">
                <a:latin typeface="+mn-lt"/>
              </a:rPr>
              <a:t>modest </a:t>
            </a:r>
            <a:r>
              <a:rPr lang="en-US" sz="3200" dirty="0">
                <a:latin typeface="+mn-lt"/>
              </a:rPr>
              <a:t>correlation (</a:t>
            </a:r>
            <a:r>
              <a:rPr lang="en-US" sz="3200" i="1" dirty="0">
                <a:latin typeface="+mn-lt"/>
              </a:rPr>
              <a:t>r</a:t>
            </a:r>
            <a:r>
              <a:rPr lang="en-US" sz="3200" dirty="0">
                <a:latin typeface="+mn-lt"/>
              </a:rPr>
              <a:t> = 0.585, </a:t>
            </a:r>
            <a:r>
              <a:rPr lang="en-US" sz="3200" i="1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= 0.017</a:t>
            </a:r>
            <a:r>
              <a:rPr lang="en-US" sz="3200" dirty="0" smtClean="0">
                <a:latin typeface="+mn-lt"/>
              </a:rPr>
              <a:t>). </a:t>
            </a:r>
            <a:r>
              <a:rPr lang="en-US" sz="3200" dirty="0">
                <a:latin typeface="+mn-lt"/>
              </a:rPr>
              <a:t>A</a:t>
            </a:r>
            <a:r>
              <a:rPr lang="en-US" sz="3200" dirty="0" smtClean="0">
                <a:latin typeface="+mn-lt"/>
              </a:rPr>
              <a:t>ll other sites: weak, negative &amp; non significant correlations (</a:t>
            </a:r>
            <a:r>
              <a:rPr lang="en-US" sz="3200" i="1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&gt; 0.05</a:t>
            </a:r>
            <a:r>
              <a:rPr lang="en-US" sz="3200" dirty="0" smtClean="0">
                <a:latin typeface="+mn-lt"/>
              </a:rPr>
              <a:t>).</a:t>
            </a:r>
            <a:endParaRPr lang="en-GB" sz="3200" dirty="0" smtClean="0">
              <a:solidFill>
                <a:prstClr val="black"/>
              </a:solidFill>
              <a:latin typeface="+mn-lt"/>
              <a:sym typeface="Wingdings" pitchFamily="2" charset="2"/>
            </a:endParaRPr>
          </a:p>
        </p:txBody>
      </p:sp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288571"/>
              </p:ext>
            </p:extLst>
          </p:nvPr>
        </p:nvGraphicFramePr>
        <p:xfrm>
          <a:off x="1026806" y="25920790"/>
          <a:ext cx="9611558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808014"/>
              </p:ext>
            </p:extLst>
          </p:nvPr>
        </p:nvGraphicFramePr>
        <p:xfrm>
          <a:off x="1011190" y="29608853"/>
          <a:ext cx="9642789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" name="Rectangle 9"/>
          <p:cNvSpPr/>
          <p:nvPr/>
        </p:nvSpPr>
        <p:spPr>
          <a:xfrm>
            <a:off x="10873285" y="26389757"/>
            <a:ext cx="49422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n-lt"/>
              </a:rPr>
              <a:t>Weak but significant</a:t>
            </a:r>
          </a:p>
          <a:p>
            <a:r>
              <a:rPr lang="en-US" sz="3200" dirty="0" smtClean="0">
                <a:latin typeface="+mn-lt"/>
              </a:rPr>
              <a:t>negative </a:t>
            </a:r>
            <a:r>
              <a:rPr lang="en-US" sz="3200" dirty="0">
                <a:latin typeface="+mn-lt"/>
              </a:rPr>
              <a:t>correlation </a:t>
            </a:r>
            <a:r>
              <a:rPr lang="en-US" sz="3200" dirty="0" smtClean="0">
                <a:latin typeface="+mn-lt"/>
              </a:rPr>
              <a:t>between Cu </a:t>
            </a:r>
            <a:r>
              <a:rPr lang="en-US" sz="3200" dirty="0">
                <a:latin typeface="+mn-lt"/>
              </a:rPr>
              <a:t>concentrations and worm </a:t>
            </a:r>
            <a:r>
              <a:rPr lang="en-US" sz="3200" dirty="0" smtClean="0">
                <a:latin typeface="+mn-lt"/>
              </a:rPr>
              <a:t>weight: </a:t>
            </a:r>
          </a:p>
          <a:p>
            <a:pPr marL="457200" indent="-457200">
              <a:buFont typeface="Symbol"/>
              <a:buChar char="Þ"/>
            </a:pPr>
            <a:r>
              <a:rPr lang="en-US" sz="3200" dirty="0" smtClean="0">
                <a:latin typeface="+mn-lt"/>
              </a:rPr>
              <a:t>Heavier </a:t>
            </a:r>
            <a:r>
              <a:rPr lang="en-US" sz="3200" dirty="0">
                <a:latin typeface="+mn-lt"/>
              </a:rPr>
              <a:t>worms accumulate less Cu in their </a:t>
            </a:r>
            <a:r>
              <a:rPr lang="en-US" sz="3200" dirty="0" smtClean="0">
                <a:latin typeface="+mn-lt"/>
              </a:rPr>
              <a:t>tissues.</a:t>
            </a:r>
          </a:p>
          <a:p>
            <a:endParaRPr lang="en-US" sz="3200" dirty="0" smtClean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n-lt"/>
              </a:rPr>
              <a:t>No significant</a:t>
            </a:r>
          </a:p>
          <a:p>
            <a:r>
              <a:rPr lang="en-US" sz="3200" dirty="0" smtClean="0">
                <a:latin typeface="+mn-lt"/>
              </a:rPr>
              <a:t>correlation </a:t>
            </a:r>
            <a:r>
              <a:rPr lang="en-US" sz="3200" dirty="0">
                <a:latin typeface="+mn-lt"/>
              </a:rPr>
              <a:t>between Zn </a:t>
            </a:r>
            <a:r>
              <a:rPr lang="en-US" sz="3200" dirty="0" smtClean="0">
                <a:latin typeface="+mn-lt"/>
              </a:rPr>
              <a:t>concentrations and </a:t>
            </a:r>
            <a:r>
              <a:rPr lang="en-US" sz="3200" dirty="0">
                <a:latin typeface="+mn-lt"/>
              </a:rPr>
              <a:t>worm </a:t>
            </a:r>
            <a:r>
              <a:rPr lang="en-US" sz="3200" dirty="0" smtClean="0">
                <a:latin typeface="+mn-lt"/>
              </a:rPr>
              <a:t>weight.</a:t>
            </a:r>
            <a:endParaRPr lang="en-US" sz="32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4245" y="36497142"/>
            <a:ext cx="12241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n-lt"/>
              </a:rPr>
              <a:t>Data </a:t>
            </a:r>
            <a:r>
              <a:rPr lang="en-US" sz="3200" dirty="0">
                <a:latin typeface="+mn-lt"/>
              </a:rPr>
              <a:t>for Zn revealed a mixture of positive (Saltash and Dell Quay) and </a:t>
            </a:r>
          </a:p>
          <a:p>
            <a:pPr algn="just"/>
            <a:r>
              <a:rPr lang="en-US" sz="3200" dirty="0">
                <a:latin typeface="+mn-lt"/>
              </a:rPr>
              <a:t>negative correlations, but all were weak and non-significant (</a:t>
            </a:r>
            <a:r>
              <a:rPr lang="en-US" sz="3200" i="1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&gt; 0.05</a:t>
            </a:r>
            <a:r>
              <a:rPr lang="en-US" sz="3200" dirty="0" smtClean="0">
                <a:latin typeface="+mn-lt"/>
              </a:rPr>
              <a:t>).</a:t>
            </a:r>
            <a:endParaRPr lang="en-GB" sz="3200" dirty="0">
              <a:solidFill>
                <a:prstClr val="black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5955" y="33556360"/>
            <a:ext cx="9289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latin typeface="+mj-lt"/>
              </a:rPr>
              <a:t>Fig.2 </a:t>
            </a:r>
            <a:r>
              <a:rPr lang="en-US" sz="2400" b="1" dirty="0">
                <a:latin typeface="+mj-lt"/>
              </a:rPr>
              <a:t>Relationships between individual </a:t>
            </a:r>
            <a:r>
              <a:rPr lang="en-US" sz="2400" b="1" i="1" dirty="0">
                <a:latin typeface="+mj-lt"/>
              </a:rPr>
              <a:t>N. virens</a:t>
            </a:r>
            <a:r>
              <a:rPr lang="en-US" sz="2400" b="1" dirty="0">
                <a:latin typeface="+mj-lt"/>
              </a:rPr>
              <a:t> a) Cu or b) Zn concentrations </a:t>
            </a:r>
            <a:r>
              <a:rPr lang="en-US" sz="2400" b="1" dirty="0" smtClean="0">
                <a:latin typeface="+mj-lt"/>
              </a:rPr>
              <a:t>and </a:t>
            </a:r>
            <a:r>
              <a:rPr lang="en-US" sz="2400" b="1" dirty="0">
                <a:latin typeface="+mj-lt"/>
              </a:rPr>
              <a:t>their respective wet </a:t>
            </a:r>
            <a:r>
              <a:rPr lang="en-US" sz="2400" b="1" dirty="0" smtClean="0">
                <a:latin typeface="+mj-lt"/>
              </a:rPr>
              <a:t>weight.</a:t>
            </a:r>
            <a:endParaRPr lang="en-GB" sz="2400" b="1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80150" y="29378021"/>
            <a:ext cx="5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n-lt"/>
              </a:rPr>
              <a:t>b</a:t>
            </a:r>
            <a:r>
              <a:rPr lang="en-GB" sz="2400" b="1" dirty="0" smtClean="0">
                <a:latin typeface="+mn-lt"/>
              </a:rPr>
              <a:t>)</a:t>
            </a:r>
            <a:endParaRPr lang="en-GB" sz="2400" b="1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9214" y="25891936"/>
            <a:ext cx="5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n-lt"/>
              </a:rPr>
              <a:t>a</a:t>
            </a:r>
            <a:r>
              <a:rPr lang="en-GB" sz="2400" b="1" dirty="0" smtClean="0">
                <a:latin typeface="+mn-lt"/>
              </a:rPr>
              <a:t>)</a:t>
            </a:r>
            <a:endParaRPr lang="en-GB" sz="2400" b="1" dirty="0">
              <a:latin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6139405" y="14053077"/>
            <a:ext cx="0" cy="204604"/>
          </a:xfrm>
          <a:prstGeom prst="straightConnector1">
            <a:avLst/>
          </a:prstGeom>
          <a:ln w="1143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762173"/>
              </p:ext>
            </p:extLst>
          </p:nvPr>
        </p:nvGraphicFramePr>
        <p:xfrm>
          <a:off x="15625945" y="25849531"/>
          <a:ext cx="10001136" cy="399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677034"/>
              </p:ext>
            </p:extLst>
          </p:nvPr>
        </p:nvGraphicFramePr>
        <p:xfrm>
          <a:off x="15788515" y="29608853"/>
          <a:ext cx="10044301" cy="392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3" name="Rectangle 62"/>
          <p:cNvSpPr/>
          <p:nvPr/>
        </p:nvSpPr>
        <p:spPr>
          <a:xfrm>
            <a:off x="16274035" y="33556360"/>
            <a:ext cx="9289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latin typeface="+mn-lt"/>
              </a:rPr>
              <a:t>Fig.3 </a:t>
            </a:r>
            <a:r>
              <a:rPr lang="en-US" sz="2400" b="1" dirty="0">
                <a:latin typeface="+mn-lt"/>
              </a:rPr>
              <a:t>Relationships between a) mean Cu concentrations </a:t>
            </a:r>
            <a:r>
              <a:rPr lang="en-US" sz="2400" b="1" dirty="0" smtClean="0">
                <a:latin typeface="+mn-lt"/>
              </a:rPr>
              <a:t>in </a:t>
            </a:r>
            <a:r>
              <a:rPr lang="en-US" sz="2400" b="1" dirty="0">
                <a:latin typeface="+mn-lt"/>
              </a:rPr>
              <a:t>pore water </a:t>
            </a:r>
            <a:r>
              <a:rPr lang="en-US" sz="2400" b="1" dirty="0" smtClean="0">
                <a:latin typeface="+mn-lt"/>
              </a:rPr>
              <a:t>and </a:t>
            </a:r>
            <a:r>
              <a:rPr lang="en-US" sz="2400" b="1" dirty="0">
                <a:latin typeface="+mn-lt"/>
              </a:rPr>
              <a:t>mean Cu bioavailable concentrations in </a:t>
            </a:r>
            <a:r>
              <a:rPr lang="en-US" sz="2400" b="1" dirty="0" smtClean="0">
                <a:latin typeface="+mn-lt"/>
              </a:rPr>
              <a:t>sediment and </a:t>
            </a:r>
            <a:r>
              <a:rPr lang="en-US" sz="2400" b="1" dirty="0">
                <a:latin typeface="+mn-lt"/>
              </a:rPr>
              <a:t>between b) mean Zn concentrations in </a:t>
            </a:r>
            <a:r>
              <a:rPr lang="en-US" sz="2400" b="1" dirty="0" smtClean="0">
                <a:latin typeface="+mn-lt"/>
              </a:rPr>
              <a:t>pore </a:t>
            </a:r>
            <a:r>
              <a:rPr lang="en-US" sz="2400" b="1" dirty="0">
                <a:latin typeface="+mn-lt"/>
              </a:rPr>
              <a:t>water </a:t>
            </a:r>
            <a:r>
              <a:rPr lang="en-US" sz="2400" b="1" dirty="0" smtClean="0">
                <a:latin typeface="+mn-lt"/>
              </a:rPr>
              <a:t>and </a:t>
            </a:r>
            <a:r>
              <a:rPr lang="en-US" sz="2400" b="1" dirty="0">
                <a:latin typeface="+mn-lt"/>
              </a:rPr>
              <a:t>in </a:t>
            </a:r>
            <a:r>
              <a:rPr lang="en-US" sz="2400" b="1" i="1" dirty="0">
                <a:latin typeface="+mn-lt"/>
              </a:rPr>
              <a:t>N. </a:t>
            </a:r>
            <a:r>
              <a:rPr lang="en-US" sz="2400" b="1" i="1" dirty="0" smtClean="0">
                <a:latin typeface="+mn-lt"/>
              </a:rPr>
              <a:t>virens</a:t>
            </a:r>
            <a:r>
              <a:rPr lang="en-US" sz="2400" b="1" dirty="0">
                <a:latin typeface="+mn-lt"/>
              </a:rPr>
              <a:t>.</a:t>
            </a:r>
            <a:endParaRPr lang="en-GB" sz="2400" b="1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213324" y="25921541"/>
            <a:ext cx="5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n-lt"/>
              </a:rPr>
              <a:t>a</a:t>
            </a:r>
            <a:r>
              <a:rPr lang="en-GB" sz="2400" b="1" dirty="0" smtClean="0">
                <a:latin typeface="+mn-lt"/>
              </a:rPr>
              <a:t>)</a:t>
            </a:r>
            <a:endParaRPr lang="en-GB" sz="2400" b="1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357344" y="29450031"/>
            <a:ext cx="56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n-lt"/>
              </a:rPr>
              <a:t>b</a:t>
            </a:r>
            <a:r>
              <a:rPr lang="en-GB" sz="2400" b="1" dirty="0" smtClean="0">
                <a:latin typeface="+mn-lt"/>
              </a:rPr>
              <a:t>)</a:t>
            </a:r>
            <a:endParaRPr lang="en-GB" sz="2400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29444" y="25993551"/>
            <a:ext cx="5610711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n-lt"/>
              </a:rPr>
              <a:t>Cu concentrations in pore</a:t>
            </a:r>
          </a:p>
          <a:p>
            <a:r>
              <a:rPr lang="en-US" sz="3200" dirty="0" smtClean="0">
                <a:latin typeface="+mn-lt"/>
              </a:rPr>
              <a:t>water and Cu bioavailable concentrations in sediment showed a </a:t>
            </a:r>
            <a:r>
              <a:rPr lang="en-US" sz="3200" dirty="0">
                <a:latin typeface="+mn-lt"/>
              </a:rPr>
              <a:t>significant and strong positive </a:t>
            </a:r>
            <a:r>
              <a:rPr lang="en-US" sz="3200" dirty="0" smtClean="0">
                <a:latin typeface="+mn-lt"/>
              </a:rPr>
              <a:t>correlation. </a:t>
            </a:r>
            <a:endParaRPr lang="en-GB" sz="3200" dirty="0">
              <a:latin typeface="+mn-lt"/>
            </a:endParaRPr>
          </a:p>
          <a:p>
            <a:endParaRPr lang="en-US" sz="3200" dirty="0" smtClean="0">
              <a:latin typeface="+mn-lt"/>
            </a:endParaRPr>
          </a:p>
          <a:p>
            <a:endParaRPr lang="en-US" sz="3200" dirty="0" smtClean="0"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j-lt"/>
              </a:rPr>
              <a:t>Zn </a:t>
            </a:r>
            <a:r>
              <a:rPr lang="en-US" sz="3200" dirty="0">
                <a:latin typeface="+mj-lt"/>
              </a:rPr>
              <a:t>concentrations in </a:t>
            </a:r>
            <a:r>
              <a:rPr lang="en-US" sz="3200" dirty="0" smtClean="0">
                <a:latin typeface="+mj-lt"/>
              </a:rPr>
              <a:t>tissues</a:t>
            </a:r>
          </a:p>
          <a:p>
            <a:r>
              <a:rPr lang="en-US" sz="3200" dirty="0" smtClean="0">
                <a:latin typeface="+mj-lt"/>
              </a:rPr>
              <a:t>and </a:t>
            </a:r>
            <a:r>
              <a:rPr lang="en-US" sz="3200" dirty="0">
                <a:latin typeface="+mj-lt"/>
              </a:rPr>
              <a:t>Zn concentrations in pore water had a significant </a:t>
            </a:r>
            <a:r>
              <a:rPr lang="en-US" sz="3200" dirty="0" smtClean="0">
                <a:latin typeface="+mj-lt"/>
              </a:rPr>
              <a:t>and strong </a:t>
            </a:r>
            <a:r>
              <a:rPr lang="en-US" sz="3200" dirty="0">
                <a:latin typeface="+mj-lt"/>
              </a:rPr>
              <a:t>positive </a:t>
            </a:r>
            <a:r>
              <a:rPr lang="en-US" sz="3200" dirty="0" smtClean="0">
                <a:latin typeface="+mj-lt"/>
              </a:rPr>
              <a:t>correlation.</a:t>
            </a:r>
            <a:endParaRPr lang="en-GB" sz="32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58005" y="34867100"/>
            <a:ext cx="1545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</a:rPr>
              <a:t>N</a:t>
            </a:r>
            <a:r>
              <a:rPr lang="en-US" sz="3200" dirty="0" smtClean="0">
                <a:latin typeface="+mn-lt"/>
              </a:rPr>
              <a:t>o correlation </a:t>
            </a:r>
            <a:r>
              <a:rPr lang="en-US" sz="3200" dirty="0">
                <a:latin typeface="+mn-lt"/>
              </a:rPr>
              <a:t>between Cu concentrations in tissues and Cu bioavailable </a:t>
            </a:r>
            <a:r>
              <a:rPr lang="en-US" sz="3200" dirty="0" smtClean="0">
                <a:latin typeface="+mn-lt"/>
              </a:rPr>
              <a:t>concentrations</a:t>
            </a:r>
          </a:p>
          <a:p>
            <a:r>
              <a:rPr lang="en-US" sz="3200" dirty="0" smtClean="0">
                <a:latin typeface="+mn-lt"/>
              </a:rPr>
              <a:t>in sediment </a:t>
            </a:r>
            <a:r>
              <a:rPr lang="en-US" sz="3200" dirty="0">
                <a:latin typeface="+mn-lt"/>
              </a:rPr>
              <a:t>(</a:t>
            </a:r>
            <a:r>
              <a:rPr lang="en-US" sz="3200" i="1" dirty="0">
                <a:latin typeface="+mn-lt"/>
              </a:rPr>
              <a:t>r</a:t>
            </a:r>
            <a:r>
              <a:rPr lang="en-US" sz="3200" dirty="0">
                <a:latin typeface="+mn-lt"/>
              </a:rPr>
              <a:t> = -0.054, </a:t>
            </a:r>
            <a:r>
              <a:rPr lang="en-US" sz="3200" i="1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= 0.919) or Cu concentrations in  pore water (</a:t>
            </a:r>
            <a:r>
              <a:rPr lang="en-US" sz="3200" i="1" dirty="0">
                <a:latin typeface="+mn-lt"/>
              </a:rPr>
              <a:t>r</a:t>
            </a:r>
            <a:r>
              <a:rPr lang="en-US" sz="3200" dirty="0">
                <a:latin typeface="+mn-lt"/>
              </a:rPr>
              <a:t> = -0.054, </a:t>
            </a:r>
            <a:r>
              <a:rPr lang="en-US" sz="3200" i="1" dirty="0">
                <a:latin typeface="+mn-lt"/>
              </a:rPr>
              <a:t>p</a:t>
            </a:r>
            <a:r>
              <a:rPr lang="en-US" sz="3200" dirty="0">
                <a:latin typeface="+mn-lt"/>
              </a:rPr>
              <a:t> = 0.958</a:t>
            </a:r>
            <a:r>
              <a:rPr lang="en-US" sz="3200" dirty="0" smtClean="0">
                <a:latin typeface="+mn-lt"/>
              </a:rPr>
              <a:t>).</a:t>
            </a:r>
            <a:endParaRPr lang="en-US" sz="3200" dirty="0" smtClean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45431" y="36076710"/>
            <a:ext cx="13795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+mj-lt"/>
              </a:rPr>
              <a:t>No correlation between Zn bioavailable concentrations in sediment and </a:t>
            </a:r>
            <a:r>
              <a:rPr lang="en-US" sz="3200" dirty="0" smtClean="0">
                <a:latin typeface="+mj-lt"/>
              </a:rPr>
              <a:t>Zn</a:t>
            </a:r>
          </a:p>
          <a:p>
            <a:r>
              <a:rPr lang="en-US" sz="3200" dirty="0" smtClean="0">
                <a:latin typeface="+mj-lt"/>
              </a:rPr>
              <a:t>concentrations </a:t>
            </a:r>
            <a:r>
              <a:rPr lang="en-US" sz="3200" dirty="0">
                <a:latin typeface="+mj-lt"/>
              </a:rPr>
              <a:t>in </a:t>
            </a:r>
            <a:r>
              <a:rPr lang="en-US" sz="3200" dirty="0" smtClean="0">
                <a:latin typeface="+mj-lt"/>
              </a:rPr>
              <a:t>pore </a:t>
            </a:r>
            <a:r>
              <a:rPr lang="en-US" sz="3200" dirty="0">
                <a:latin typeface="+mj-lt"/>
              </a:rPr>
              <a:t>water (</a:t>
            </a:r>
            <a:r>
              <a:rPr lang="en-US" sz="3200" i="1" dirty="0" smtClean="0">
                <a:latin typeface="+mj-lt"/>
              </a:rPr>
              <a:t>r</a:t>
            </a:r>
            <a:r>
              <a:rPr lang="en-US" sz="3200" dirty="0" smtClean="0">
                <a:latin typeface="+mj-lt"/>
              </a:rPr>
              <a:t> = </a:t>
            </a:r>
            <a:r>
              <a:rPr lang="en-US" sz="3200" dirty="0">
                <a:latin typeface="+mj-lt"/>
              </a:rPr>
              <a:t>0.321, </a:t>
            </a:r>
            <a:r>
              <a:rPr lang="en-US" sz="3200" i="1" dirty="0">
                <a:latin typeface="+mj-lt"/>
              </a:rPr>
              <a:t>p</a:t>
            </a:r>
            <a:r>
              <a:rPr lang="en-US" sz="3200" dirty="0">
                <a:latin typeface="+mj-lt"/>
              </a:rPr>
              <a:t> = 0.482) or Zn concentrations in </a:t>
            </a:r>
            <a:r>
              <a:rPr lang="en-US" sz="3200" i="1" dirty="0">
                <a:latin typeface="+mj-lt"/>
              </a:rPr>
              <a:t>N. virens</a:t>
            </a:r>
            <a:r>
              <a:rPr lang="en-US" sz="3200" dirty="0">
                <a:latin typeface="+mj-lt"/>
              </a:rPr>
              <a:t> (</a:t>
            </a:r>
            <a:r>
              <a:rPr lang="en-US" sz="3200" i="1" dirty="0" smtClean="0">
                <a:latin typeface="+mj-lt"/>
              </a:rPr>
              <a:t>r </a:t>
            </a:r>
            <a:r>
              <a:rPr lang="en-US" sz="3200" dirty="0" smtClean="0">
                <a:latin typeface="+mj-lt"/>
              </a:rPr>
              <a:t>= </a:t>
            </a:r>
            <a:r>
              <a:rPr lang="en-US" sz="3200" dirty="0">
                <a:latin typeface="+mj-lt"/>
              </a:rPr>
              <a:t>-0.471, </a:t>
            </a:r>
            <a:r>
              <a:rPr lang="en-US" sz="3200" i="1" dirty="0">
                <a:latin typeface="+mj-lt"/>
              </a:rPr>
              <a:t>p</a:t>
            </a:r>
            <a:r>
              <a:rPr lang="en-US" sz="3200" dirty="0">
                <a:latin typeface="+mj-lt"/>
              </a:rPr>
              <a:t> = 0.346</a:t>
            </a:r>
            <a:r>
              <a:rPr lang="en-US" sz="3200" dirty="0" smtClean="0">
                <a:latin typeface="+mj-lt"/>
              </a:rPr>
              <a:t>).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24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9591</TotalTime>
  <Words>1358</Words>
  <Application>Microsoft Office PowerPoint</Application>
  <PresentationFormat>Personnalisé</PresentationFormat>
  <Paragraphs>187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Company>University of Portsmouth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FordA</dc:creator>
  <cp:lastModifiedBy>jonathan</cp:lastModifiedBy>
  <cp:revision>1497</cp:revision>
  <cp:lastPrinted>2014-05-07T10:23:52Z</cp:lastPrinted>
  <dcterms:created xsi:type="dcterms:W3CDTF">2009-04-07T12:12:45Z</dcterms:created>
  <dcterms:modified xsi:type="dcterms:W3CDTF">2014-05-07T10:52:21Z</dcterms:modified>
</cp:coreProperties>
</file>