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"/>
  </p:notesMasterIdLst>
  <p:handoutMasterIdLst>
    <p:handoutMasterId r:id="rId4"/>
  </p:handoutMasterIdLst>
  <p:sldIdLst>
    <p:sldId id="291" r:id="rId2"/>
  </p:sldIdLst>
  <p:sldSz cx="9144000" cy="6858000" type="screen4x3"/>
  <p:notesSz cx="6735763" cy="9866313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87C28"/>
    <a:srgbClr val="C0EAD5"/>
    <a:srgbClr val="000000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4" autoAdjust="0"/>
    <p:restoredTop sz="94660"/>
  </p:normalViewPr>
  <p:slideViewPr>
    <p:cSldViewPr>
      <p:cViewPr>
        <p:scale>
          <a:sx n="110" d="100"/>
          <a:sy n="110" d="100"/>
        </p:scale>
        <p:origin x="-103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7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314B6C98-E58A-4A4E-B4D5-E4DDBDA66E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053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7A23D475-42E1-4A5D-B235-520B031F2D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2078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1026"/>
          <p:cNvGrpSpPr>
            <a:grpSpLocks/>
          </p:cNvGrpSpPr>
          <p:nvPr/>
        </p:nvGrpSpPr>
        <p:grpSpPr bwMode="auto">
          <a:xfrm>
            <a:off x="0" y="2057400"/>
            <a:ext cx="9009063" cy="1052513"/>
            <a:chOff x="0" y="1536"/>
            <a:chExt cx="5675" cy="663"/>
          </a:xfrm>
        </p:grpSpPr>
        <p:grpSp>
          <p:nvGrpSpPr>
            <p:cNvPr id="92163" name="Group 1027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2164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92165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339966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</p:grpSp>
        <p:grpSp>
          <p:nvGrpSpPr>
            <p:cNvPr id="92166" name="Group 1030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2167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92168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</p:grpSp>
        <p:sp>
          <p:nvSpPr>
            <p:cNvPr id="92169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92170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92171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sp>
        <p:nvSpPr>
          <p:cNvPr id="92172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2192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92173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92174" name="Rectangle 1038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248400"/>
            <a:ext cx="2057400" cy="4572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fr-BE" altLang="fr-FR"/>
              <a:t>Académie Louvain</a:t>
            </a:r>
            <a:endParaRPr lang="fr-FR" altLang="fr-FR"/>
          </a:p>
        </p:txBody>
      </p:sp>
      <p:sp>
        <p:nvSpPr>
          <p:cNvPr id="92175" name="Rectangle 1039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248400"/>
            <a:ext cx="3048000" cy="4572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fr-BE" altLang="fr-FR"/>
              <a:t>Académie Wallonie - Bruxelles</a:t>
            </a:r>
            <a:endParaRPr lang="fr-FR" altLang="fr-FR"/>
          </a:p>
        </p:txBody>
      </p:sp>
      <p:pic>
        <p:nvPicPr>
          <p:cNvPr id="92177" name="Picture 10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0"/>
            <a:ext cx="533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8" name="Picture 104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19800"/>
            <a:ext cx="485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9" name="Picture 104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9800"/>
            <a:ext cx="533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0" name="Rectangle 1044"/>
          <p:cNvSpPr>
            <a:spLocks noChangeArrowheads="1"/>
          </p:cNvSpPr>
          <p:nvPr/>
        </p:nvSpPr>
        <p:spPr bwMode="auto">
          <a:xfrm>
            <a:off x="61722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fr-BE" altLang="fr-FR" sz="1400" b="1">
                <a:solidFill>
                  <a:schemeClr val="bg2"/>
                </a:solidFill>
              </a:rPr>
              <a:t>Académie Wallonie - Europe</a:t>
            </a:r>
            <a:endParaRPr lang="fr-FR" altLang="fr-FR" sz="14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9A7BD-4846-429A-AED8-A5464D44CF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2016261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61188" y="188913"/>
            <a:ext cx="1947862" cy="5943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6013" y="188913"/>
            <a:ext cx="5692775" cy="5943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95FD5-BD00-497C-912C-65FE1895F5D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678029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2B9C8-53F4-48EB-A174-3AE6392B341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452927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C71B1-E267-40C5-A3CA-7204EA6C664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574186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6013" y="1341438"/>
            <a:ext cx="3810000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78413" y="1341438"/>
            <a:ext cx="3810000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64CF0-CD07-440C-BE39-FFFA3697CB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833401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17D58-4F4E-4FC1-BDE7-C48F9F3218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627745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6E97F-12D3-4E22-B011-0F053B805AB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332426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3BBE-A8CD-4D09-BBAF-2AAE8C09D0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064021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AB2C0-93A0-4B60-B92F-6889C7E65C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8089763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0207D-93EF-47DB-8367-63602524162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417578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ltGray">
          <a:xfrm>
            <a:off x="290513" y="5143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altLang="fr-FR" sz="240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ltGray">
          <a:xfrm>
            <a:off x="673100" y="5143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altLang="fr-FR" sz="240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ltGray">
          <a:xfrm>
            <a:off x="414338" y="936625"/>
            <a:ext cx="422275" cy="47466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altLang="fr-FR" sz="240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ltGray">
          <a:xfrm>
            <a:off x="784225" y="936625"/>
            <a:ext cx="368300" cy="474663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altLang="fr-FR" sz="2400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ltGray">
          <a:xfrm>
            <a:off x="0" y="863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altLang="fr-FR" sz="2400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gray">
          <a:xfrm>
            <a:off x="635000" y="406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altLang="fr-FR" sz="2400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gray">
          <a:xfrm>
            <a:off x="315913" y="11969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fr-FR" altLang="fr-FR" sz="2400"/>
          </a:p>
        </p:txBody>
      </p:sp>
      <p:sp>
        <p:nvSpPr>
          <p:cNvPr id="911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7793037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Programme</a:t>
            </a:r>
            <a:endParaRPr lang="fr-FR" altLang="fr-FR" smtClean="0"/>
          </a:p>
        </p:txBody>
      </p:sp>
      <p:sp>
        <p:nvSpPr>
          <p:cNvPr id="911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341438"/>
            <a:ext cx="77724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 altLang="fr-FR"/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911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5C4F6E3-AF2A-4BE8-AC65-64820C6493FF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91151" name="Picture 1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48400"/>
            <a:ext cx="533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2" name="Picture 1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48400"/>
            <a:ext cx="485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3" name="Picture 1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533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zoom/>
  </p:transition>
  <p:txStyles>
    <p:titleStyle>
      <a:lvl1pPr algn="l" rtl="0" fontAlgn="base">
        <a:spcBef>
          <a:spcPct val="0"/>
        </a:spcBef>
        <a:spcAft>
          <a:spcPct val="0"/>
        </a:spcAft>
        <a:defRPr sz="4800" b="1">
          <a:solidFill>
            <a:srgbClr val="287C2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800" b="1">
          <a:solidFill>
            <a:srgbClr val="287C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 b="1">
          <a:solidFill>
            <a:srgbClr val="287C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 b="1">
          <a:solidFill>
            <a:srgbClr val="287C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 b="1">
          <a:solidFill>
            <a:srgbClr val="287C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287C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287C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287C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287C28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996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700808"/>
            <a:ext cx="841503" cy="51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6550"/>
            <a:ext cx="127300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8707" y="99497"/>
            <a:ext cx="7214746" cy="1168916"/>
          </a:xfrm>
        </p:spPr>
        <p:txBody>
          <a:bodyPr/>
          <a:lstStyle/>
          <a:p>
            <a:r>
              <a:rPr lang="en-US" altLang="fr-FR" sz="2000" smtClean="0"/>
              <a:t>Manufacturing process of a photo-synthetic material obtained by encapsulation of micro-algae in a </a:t>
            </a:r>
            <a:r>
              <a:rPr lang="fr-BE" altLang="fr-FR" sz="2000" smtClean="0">
                <a:effectLst/>
              </a:rPr>
              <a:t>s</a:t>
            </a:r>
            <a:r>
              <a:rPr lang="fr-BE" sz="2000" smtClean="0">
                <a:effectLst/>
              </a:rPr>
              <a:t>ynthetic </a:t>
            </a:r>
            <a:r>
              <a:rPr lang="en-US" altLang="fr-FR" sz="2000" smtClean="0"/>
              <a:t>matrix </a:t>
            </a:r>
            <a:r>
              <a:rPr lang="en-US" altLang="fr-FR" sz="2000"/>
              <a:t>(</a:t>
            </a:r>
            <a:r>
              <a:rPr lang="en-US" altLang="fr-FR" sz="2000" smtClean="0"/>
              <a:t>Polysilicate – Alginate )</a:t>
            </a:r>
            <a:endParaRPr lang="fr-FR" altLang="fr-FR" sz="2000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16013" y="1830804"/>
            <a:ext cx="7772400" cy="4679951"/>
          </a:xfrm>
        </p:spPr>
        <p:txBody>
          <a:bodyPr/>
          <a:lstStyle/>
          <a:p>
            <a:r>
              <a:rPr lang="en-US" altLang="fr-FR" smtClean="0"/>
              <a:t>Design of a pilot device </a:t>
            </a:r>
            <a:r>
              <a:rPr lang="en-US" altLang="fr-FR"/>
              <a:t>for the </a:t>
            </a:r>
            <a:r>
              <a:rPr lang="en-US" altLang="fr-FR" smtClean="0"/>
              <a:t>large-scale manufacturing</a:t>
            </a:r>
          </a:p>
          <a:p>
            <a:pPr marL="0" indent="0">
              <a:buNone/>
            </a:pPr>
            <a:r>
              <a:rPr lang="en-US" altLang="fr-FR"/>
              <a:t> </a:t>
            </a:r>
            <a:r>
              <a:rPr lang="en-US" altLang="fr-FR" smtClean="0"/>
              <a:t>   MHPS with a predefined geometry</a:t>
            </a:r>
            <a:endParaRPr lang="en-US" altLang="fr-FR" sz="2800"/>
          </a:p>
          <a:p>
            <a:pPr lvl="1"/>
            <a:r>
              <a:rPr lang="en-US" altLang="fr-FR" smtClean="0"/>
              <a:t>Laboratory process (manual)        </a:t>
            </a:r>
            <a:r>
              <a:rPr lang="en-US" altLang="fr-FR" smtClean="0">
                <a:sym typeface="Wingdings" panose="05000000000000000000" pitchFamily="2" charset="2"/>
              </a:rPr>
              <a:t></a:t>
            </a:r>
            <a:r>
              <a:rPr lang="en-US" altLang="fr-FR" smtClean="0"/>
              <a:t>        Industrial process (automatic)</a:t>
            </a:r>
          </a:p>
          <a:p>
            <a:pPr lvl="1"/>
            <a:endParaRPr lang="en-US" altLang="fr-FR"/>
          </a:p>
          <a:p>
            <a:pPr lvl="1"/>
            <a:endParaRPr lang="en-US" altLang="fr-FR" smtClean="0"/>
          </a:p>
          <a:p>
            <a:pPr lvl="1"/>
            <a:endParaRPr lang="en-US" altLang="fr-FR"/>
          </a:p>
          <a:p>
            <a:r>
              <a:rPr lang="en-US" altLang="fr-FR" smtClean="0"/>
              <a:t>Challenge</a:t>
            </a:r>
          </a:p>
          <a:p>
            <a:pPr lvl="1"/>
            <a:r>
              <a:rPr lang="fr-BE" altLang="fr-FR" smtClean="0"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fr-BE" altLang="fr-FR" baseline="-25000" smtClean="0">
                <a:ea typeface="Tahoma" panose="020B0604030504040204" pitchFamily="34" charset="0"/>
                <a:cs typeface="Tahoma" panose="020B0604030504040204" pitchFamily="34" charset="0"/>
              </a:rPr>
              <a:t>manufacturing</a:t>
            </a:r>
            <a:r>
              <a:rPr lang="fr-BE" altLang="fr-FR" smtClean="0">
                <a:cs typeface="Times New Roman" panose="02020603050405020304" pitchFamily="18" charset="0"/>
              </a:rPr>
              <a:t> &lt;&lt; </a:t>
            </a:r>
            <a:r>
              <a:rPr lang="fr-BE" altLang="fr-F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fr-BE" altLang="fr-FR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 (Silicic acid)</a:t>
            </a:r>
            <a:r>
              <a:rPr lang="fr-BE" altLang="fr-F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BE" altLang="fr-FR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BE" altLang="fr-FR" smtClean="0">
                <a:cs typeface="Times New Roman" panose="02020603050405020304" pitchFamily="18" charset="0"/>
              </a:rPr>
              <a:t>Technical solution</a:t>
            </a:r>
          </a:p>
          <a:p>
            <a:pPr lvl="1"/>
            <a:r>
              <a:rPr lang="fr-BE" altLang="fr-FR" smtClean="0">
                <a:cs typeface="Times New Roman" panose="02020603050405020304" pitchFamily="18" charset="0"/>
              </a:rPr>
              <a:t>Pumps and static mixer</a:t>
            </a:r>
          </a:p>
          <a:p>
            <a:pPr marL="457200" lvl="1" indent="0">
              <a:buNone/>
            </a:pPr>
            <a:endParaRPr lang="fr-BE" altLang="fr-FR" smtClean="0">
              <a:cs typeface="Times New Roman" panose="02020603050405020304" pitchFamily="18" charset="0"/>
            </a:endParaRPr>
          </a:p>
          <a:p>
            <a:pPr lvl="1"/>
            <a:r>
              <a:rPr lang="fr-BE" smtClean="0"/>
              <a:t>Coaxial airflow</a:t>
            </a:r>
          </a:p>
          <a:p>
            <a:pPr lvl="1"/>
            <a:endParaRPr lang="fr-BE" altLang="fr-FR">
              <a:cs typeface="Times New Roman" panose="02020603050405020304" pitchFamily="18" charset="0"/>
            </a:endParaRPr>
          </a:p>
          <a:p>
            <a:r>
              <a:rPr lang="fr-BE" altLang="fr-FR" smtClean="0">
                <a:cs typeface="Times New Roman" panose="02020603050405020304" pitchFamily="18" charset="0"/>
              </a:rPr>
              <a:t>More informations : Poster</a:t>
            </a:r>
            <a:endParaRPr lang="fr-FR" altLang="fr-FR" smtClean="0">
              <a:cs typeface="Times New Roman" panose="02020603050405020304" pitchFamily="18" charset="0"/>
            </a:endParaRPr>
          </a:p>
          <a:p>
            <a:pPr lvl="1"/>
            <a:endParaRPr lang="en-US" altLang="fr-FR"/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1116013" y="1173163"/>
            <a:ext cx="16658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BE" altLang="fr-FR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Frédéric LOX</a:t>
            </a:r>
            <a:endParaRPr lang="fr-FR" altLang="fr-FR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1116013" y="1484313"/>
            <a:ext cx="21852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BE" altLang="fr-FR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Promotor : </a:t>
            </a:r>
            <a:r>
              <a:rPr lang="fr-BE" altLang="fr-FR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D. TOYE</a:t>
            </a:r>
            <a:endParaRPr lang="fr-FR" altLang="fr-FR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7247593" y="1268412"/>
            <a:ext cx="171689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fr-BE" altLang="fr-FR" sz="1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Laboratoire de Génie Chimique</a:t>
            </a:r>
            <a:endParaRPr lang="fr-BE" altLang="fr-FR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9805" name="Espace réservé du numéro de diapositive 3"/>
          <p:cNvSpPr txBox="1">
            <a:spLocks noGrp="1"/>
          </p:cNvSpPr>
          <p:nvPr/>
        </p:nvSpPr>
        <p:spPr bwMode="auto">
          <a:xfrm>
            <a:off x="7956550" y="0"/>
            <a:ext cx="1187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>
                <a:latin typeface="Tahoma" pitchFamily="34" charset="0"/>
              </a:rPr>
              <a:t>Poster</a:t>
            </a:r>
            <a:r>
              <a:rPr lang="fr-FR" altLang="fr-FR" b="1">
                <a:latin typeface="Tahoma" pitchFamily="34" charset="0"/>
              </a:rPr>
              <a:t> </a:t>
            </a:r>
            <a:r>
              <a:rPr lang="fr-FR" altLang="fr-FR" b="1" smtClean="0">
                <a:latin typeface="Tahoma" pitchFamily="34" charset="0"/>
              </a:rPr>
              <a:t>08</a:t>
            </a:r>
            <a:endParaRPr lang="fr-FR" altLang="fr-FR" b="1">
              <a:latin typeface="Tahoma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05050"/>
            <a:ext cx="1320082" cy="176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droite à entaille 1"/>
          <p:cNvSpPr/>
          <p:nvPr/>
        </p:nvSpPr>
        <p:spPr bwMode="auto">
          <a:xfrm>
            <a:off x="4907615" y="3140968"/>
            <a:ext cx="1280571" cy="634772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59" y="4754780"/>
            <a:ext cx="1357685" cy="149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3643883" y="4370649"/>
            <a:ext cx="2512293" cy="81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8839" tIns="219419" rIns="438839" bIns="219419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4" indent="0" algn="l" eaLnBrk="1" hangingPunct="1"/>
            <a:r>
              <a:rPr lang="fr-BE" altLang="fr-FR" sz="1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fr-BE" altLang="fr-FR" sz="1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Silicic acid</a:t>
            </a:r>
            <a:endParaRPr lang="fr-BE" altLang="fr-FR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4" algn="l" eaLnBrk="1" hangingPunct="1">
              <a:buFont typeface="Wingdings" pitchFamily="2" charset="2"/>
              <a:buNone/>
            </a:pPr>
            <a:r>
              <a:rPr lang="fr-BE" altLang="fr-F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2,5 </a:t>
            </a:r>
            <a:r>
              <a:rPr lang="fr-BE" altLang="fr-FR" sz="1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BE" sz="1200" i="1" kern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BE" sz="1200" i="1" kern="0" baseline="-25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</a:t>
            </a:r>
            <a:r>
              <a:rPr lang="fr-BE" sz="1200" i="1" kern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altLang="fr-FR" sz="1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BE" altLang="fr-FR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4572000" y="4366803"/>
            <a:ext cx="2083107" cy="136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8839" tIns="219419" rIns="438839" bIns="219419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4" indent="0" eaLnBrk="1" hangingPunct="1"/>
            <a:r>
              <a:rPr lang="fr-BE" altLang="fr-FR" sz="12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(2) Alginate </a:t>
            </a:r>
            <a:r>
              <a:rPr lang="fr-BE" altLang="fr-FR" sz="12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+ NaOH + </a:t>
            </a:r>
            <a:endParaRPr lang="fr-BE" altLang="fr-FR" sz="120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lvl="4" indent="0" eaLnBrk="1" hangingPunct="1"/>
            <a:r>
              <a:rPr lang="fr-BE" altLang="fr-FR" sz="12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algae </a:t>
            </a:r>
            <a:r>
              <a:rPr lang="fr-BE" altLang="fr-FR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(pH </a:t>
            </a:r>
            <a:r>
              <a:rPr lang="fr-BE" altLang="fr-FR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 </a:t>
            </a:r>
            <a:r>
              <a:rPr lang="fr-BE" altLang="fr-FR" sz="1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9)</a:t>
            </a:r>
          </a:p>
          <a:p>
            <a:pPr marL="0" lvl="4" eaLnBrk="1" hangingPunct="1">
              <a:buFont typeface="Wingdings" pitchFamily="2" charset="2"/>
              <a:buNone/>
            </a:pPr>
            <a:endParaRPr lang="fr-BE" altLang="fr-FR" sz="12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4" eaLnBrk="1" hangingPunct="1">
              <a:buFont typeface="Wingdings" pitchFamily="2" charset="2"/>
              <a:buNone/>
            </a:pPr>
            <a:r>
              <a:rPr lang="fr-BE" altLang="fr-FR" sz="1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BE" altLang="fr-FR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02973" y="3673571"/>
            <a:ext cx="982961" cy="27699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200" smtClean="0"/>
              <a:t>5 mL / Stop</a:t>
            </a:r>
            <a:endParaRPr lang="fr-BE" sz="1200"/>
          </a:p>
        </p:txBody>
      </p:sp>
      <p:sp>
        <p:nvSpPr>
          <p:cNvPr id="20" name="ZoneTexte 19"/>
          <p:cNvSpPr txBox="1"/>
          <p:nvPr/>
        </p:nvSpPr>
        <p:spPr>
          <a:xfrm>
            <a:off x="7471180" y="3664684"/>
            <a:ext cx="931665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sz="1200" smtClean="0"/>
              <a:t>300 mL / h</a:t>
            </a:r>
            <a:endParaRPr lang="fr-BE" sz="1200"/>
          </a:p>
        </p:txBody>
      </p:sp>
      <p:grpSp>
        <p:nvGrpSpPr>
          <p:cNvPr id="4" name="Groupe 3"/>
          <p:cNvGrpSpPr/>
          <p:nvPr/>
        </p:nvGrpSpPr>
        <p:grpSpPr>
          <a:xfrm>
            <a:off x="1979654" y="2835376"/>
            <a:ext cx="3143642" cy="945916"/>
            <a:chOff x="1172126" y="2513831"/>
            <a:chExt cx="3143642" cy="945916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126" y="2513831"/>
              <a:ext cx="3143642" cy="830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1316200" y="3213526"/>
              <a:ext cx="9361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50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Mixed alginate </a:t>
              </a:r>
              <a:r>
                <a:rPr lang="fr-BE" sz="50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+</a:t>
              </a:r>
            </a:p>
            <a:p>
              <a:r>
                <a:rPr lang="fr-BE" sz="50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fr-BE" sz="50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silicic </a:t>
              </a:r>
              <a:r>
                <a:rPr lang="fr-BE" sz="5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acid at pH </a:t>
              </a:r>
              <a:r>
                <a:rPr lang="fr-BE" sz="50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5,01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051720" y="2791961"/>
              <a:ext cx="6235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600" smtClean="0"/>
                <a:t>Droper whith a </a:t>
              </a:r>
              <a:r>
                <a:rPr lang="fr-BE" sz="600"/>
                <a:t>syringe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316200" y="2747415"/>
              <a:ext cx="375481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BE" sz="500" smtClean="0">
                  <a:solidFill>
                    <a:srgbClr val="00B050"/>
                  </a:solidFill>
                </a:rPr>
                <a:t>Algae</a:t>
              </a:r>
              <a:endParaRPr lang="fr-BE" sz="50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177060" y="2652067"/>
            <a:ext cx="1711282" cy="65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8839" tIns="219419" rIns="438839" bIns="219419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4" indent="0" algn="l" eaLnBrk="1" hangingPunct="1"/>
            <a:r>
              <a:rPr lang="fr-BE" altLang="fr-FR" sz="14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    </a:t>
            </a:r>
            <a:r>
              <a:rPr lang="fr-BE" altLang="fr-FR" sz="1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endParaRPr lang="fr-BE" altLang="fr-FR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83768" y="2835376"/>
            <a:ext cx="216024" cy="14597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35" y="5162776"/>
            <a:ext cx="1125256" cy="157744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ne1">
  <a:themeElements>
    <a:clrScheme name="Crine1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Crine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rine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ne1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ne1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ne1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ne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ne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130</Words>
  <Application>Microsoft Office PowerPoint</Application>
  <PresentationFormat>Affichage à l'écran (4:3)</PresentationFormat>
  <Paragraphs>32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Crine1</vt:lpstr>
      <vt:lpstr>Manufacturing process of a photo-synthetic material obtained by encapsulation of micro-algae in a synthetic matrix (Polysilicate – Alginate )</vt:lpstr>
    </vt:vector>
  </TitlesOfParts>
  <Company>Université de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Dominique Toye</dc:creator>
  <cp:lastModifiedBy>Frédéric LOX</cp:lastModifiedBy>
  <cp:revision>91</cp:revision>
  <cp:lastPrinted>2013-11-12T09:25:36Z</cp:lastPrinted>
  <dcterms:created xsi:type="dcterms:W3CDTF">2007-11-21T10:36:41Z</dcterms:created>
  <dcterms:modified xsi:type="dcterms:W3CDTF">2014-01-06T10:39:48Z</dcterms:modified>
</cp:coreProperties>
</file>