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66" r:id="rId3"/>
    <p:sldId id="267" r:id="rId4"/>
    <p:sldId id="260" r:id="rId5"/>
    <p:sldId id="268" r:id="rId6"/>
    <p:sldId id="261" r:id="rId7"/>
    <p:sldId id="276" r:id="rId8"/>
    <p:sldId id="277" r:id="rId9"/>
    <p:sldId id="271" r:id="rId10"/>
    <p:sldId id="288" r:id="rId11"/>
    <p:sldId id="281" r:id="rId12"/>
    <p:sldId id="280" r:id="rId13"/>
    <p:sldId id="283" r:id="rId14"/>
    <p:sldId id="282" r:id="rId15"/>
    <p:sldId id="287" r:id="rId16"/>
    <p:sldId id="284" r:id="rId17"/>
    <p:sldId id="290" r:id="rId18"/>
    <p:sldId id="275" r:id="rId19"/>
    <p:sldId id="286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zi\Desktop\Transect%20MGM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ony_8GR:Transect%20MG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balanzategui:Documents:Microsoft%20User%20Data:Office%202011%20AutoRecovery:Tasmania%20TRANSECT%20DATA%20(version%201)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anielbalanzategui:Documents:Microsoft%20User%20Data:Office%202011%20AutoRecovery:Transect%20MGM%20%20(version%201)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ranzi\Desktop\Transect%20MGM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leases%20Tasma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8"/>
  <c:chart>
    <c:autoTitleDeleted val="1"/>
    <c:plotArea>
      <c:layout/>
      <c:scatterChart>
        <c:scatterStyle val="lineMarker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rgbClr val="00FF22"/>
              </a:solidFill>
              <a:ln w="19050">
                <a:solidFill>
                  <a:schemeClr val="tx1"/>
                </a:solidFill>
              </a:ln>
              <a:effectLst/>
            </c:spPr>
          </c:marker>
          <c:dPt>
            <c:idx val="23"/>
            <c:marker>
              <c:symbol val="square"/>
              <c:size val="10"/>
              <c:spPr>
                <a:solidFill>
                  <a:srgbClr val="2CFF05"/>
                </a:solidFill>
                <a:ln w="19050">
                  <a:solidFill>
                    <a:schemeClr val="tx1"/>
                  </a:solidFill>
                </a:ln>
                <a:effectLst/>
              </c:spPr>
            </c:marker>
          </c:dPt>
          <c:dPt>
            <c:idx val="24"/>
            <c:marker>
              <c:symbol val="square"/>
              <c:size val="10"/>
              <c:spPr>
                <a:solidFill>
                  <a:srgbClr val="2CFF05"/>
                </a:solidFill>
                <a:ln w="19050">
                  <a:solidFill>
                    <a:schemeClr val="tx1"/>
                  </a:solidFill>
                </a:ln>
                <a:effectLst/>
              </c:spPr>
            </c:marker>
          </c:dPt>
          <c:dPt>
            <c:idx val="25"/>
            <c:marker>
              <c:symbol val="square"/>
              <c:size val="10"/>
              <c:spPr>
                <a:solidFill>
                  <a:srgbClr val="2CFF05"/>
                </a:solidFill>
                <a:ln w="19050">
                  <a:solidFill>
                    <a:schemeClr val="tx1"/>
                  </a:solidFill>
                </a:ln>
                <a:effectLst/>
              </c:spPr>
            </c:marker>
          </c:dPt>
          <c:xVal>
            <c:numRef>
              <c:f>'Transect map'!$C$2:$C$39</c:f>
              <c:numCache>
                <c:formatCode>General</c:formatCode>
                <c:ptCount val="38"/>
                <c:pt idx="0">
                  <c:v>0.30000000000000032</c:v>
                </c:pt>
                <c:pt idx="1">
                  <c:v>1.7000000000000011</c:v>
                </c:pt>
                <c:pt idx="2">
                  <c:v>0.9</c:v>
                </c:pt>
                <c:pt idx="3">
                  <c:v>0.73000000000000065</c:v>
                </c:pt>
                <c:pt idx="4">
                  <c:v>0.4</c:v>
                </c:pt>
                <c:pt idx="5">
                  <c:v>0</c:v>
                </c:pt>
                <c:pt idx="6">
                  <c:v>5.0000000000000051E-2</c:v>
                </c:pt>
                <c:pt idx="7">
                  <c:v>0.88000000000000056</c:v>
                </c:pt>
                <c:pt idx="8">
                  <c:v>-1</c:v>
                </c:pt>
                <c:pt idx="9">
                  <c:v>-0.60000000000000064</c:v>
                </c:pt>
                <c:pt idx="10">
                  <c:v>-0.2</c:v>
                </c:pt>
                <c:pt idx="11">
                  <c:v>0.4</c:v>
                </c:pt>
                <c:pt idx="12">
                  <c:v>-0.17</c:v>
                </c:pt>
                <c:pt idx="13">
                  <c:v>-1.1500000000000001</c:v>
                </c:pt>
                <c:pt idx="14">
                  <c:v>0.14000000000000001</c:v>
                </c:pt>
                <c:pt idx="15">
                  <c:v>-0.85000000000000064</c:v>
                </c:pt>
                <c:pt idx="16">
                  <c:v>0.30000000000000032</c:v>
                </c:pt>
                <c:pt idx="17">
                  <c:v>-1</c:v>
                </c:pt>
                <c:pt idx="18">
                  <c:v>-0.62000000000000077</c:v>
                </c:pt>
                <c:pt idx="19">
                  <c:v>-0.8</c:v>
                </c:pt>
                <c:pt idx="20">
                  <c:v>-2.15</c:v>
                </c:pt>
                <c:pt idx="21">
                  <c:v>-2</c:v>
                </c:pt>
                <c:pt idx="22">
                  <c:v>0.45</c:v>
                </c:pt>
                <c:pt idx="23">
                  <c:v>-1.35</c:v>
                </c:pt>
                <c:pt idx="24">
                  <c:v>-0.8</c:v>
                </c:pt>
                <c:pt idx="25">
                  <c:v>-0.8</c:v>
                </c:pt>
                <c:pt idx="26">
                  <c:v>-6.0000000000000081E-2</c:v>
                </c:pt>
                <c:pt idx="27">
                  <c:v>0.27</c:v>
                </c:pt>
                <c:pt idx="28">
                  <c:v>-0.43000000000000038</c:v>
                </c:pt>
                <c:pt idx="29">
                  <c:v>0.15000000000000019</c:v>
                </c:pt>
                <c:pt idx="30">
                  <c:v>0.60000000000000064</c:v>
                </c:pt>
                <c:pt idx="31">
                  <c:v>-0.70000000000000062</c:v>
                </c:pt>
                <c:pt idx="32">
                  <c:v>0.60000000000000064</c:v>
                </c:pt>
                <c:pt idx="33">
                  <c:v>0.12000000000000002</c:v>
                </c:pt>
                <c:pt idx="34">
                  <c:v>-0.57000000000000062</c:v>
                </c:pt>
                <c:pt idx="35">
                  <c:v>-0.15000000000000019</c:v>
                </c:pt>
                <c:pt idx="36">
                  <c:v>-1.2</c:v>
                </c:pt>
                <c:pt idx="37">
                  <c:v>-1.1000000000000001</c:v>
                </c:pt>
              </c:numCache>
            </c:numRef>
          </c:xVal>
          <c:yVal>
            <c:numRef>
              <c:f>'Transect map'!$D$2:$D$39</c:f>
              <c:numCache>
                <c:formatCode>General</c:formatCode>
                <c:ptCount val="38"/>
                <c:pt idx="0">
                  <c:v>0.9</c:v>
                </c:pt>
                <c:pt idx="1">
                  <c:v>2.1</c:v>
                </c:pt>
                <c:pt idx="2">
                  <c:v>3.4</c:v>
                </c:pt>
                <c:pt idx="3">
                  <c:v>3</c:v>
                </c:pt>
                <c:pt idx="4">
                  <c:v>3.2</c:v>
                </c:pt>
                <c:pt idx="5">
                  <c:v>4.5999999999999996</c:v>
                </c:pt>
                <c:pt idx="6">
                  <c:v>7.9</c:v>
                </c:pt>
                <c:pt idx="7">
                  <c:v>8.8000000000000007</c:v>
                </c:pt>
                <c:pt idx="8">
                  <c:v>8.4</c:v>
                </c:pt>
                <c:pt idx="9">
                  <c:v>8.6</c:v>
                </c:pt>
                <c:pt idx="10">
                  <c:v>14.3</c:v>
                </c:pt>
                <c:pt idx="11">
                  <c:v>14.7</c:v>
                </c:pt>
                <c:pt idx="12">
                  <c:v>15</c:v>
                </c:pt>
                <c:pt idx="13">
                  <c:v>16.5</c:v>
                </c:pt>
                <c:pt idx="14">
                  <c:v>15.6</c:v>
                </c:pt>
                <c:pt idx="15">
                  <c:v>17.350000000000001</c:v>
                </c:pt>
                <c:pt idx="16">
                  <c:v>17.5</c:v>
                </c:pt>
                <c:pt idx="17">
                  <c:v>19.8</c:v>
                </c:pt>
                <c:pt idx="18">
                  <c:v>20.2</c:v>
                </c:pt>
                <c:pt idx="19">
                  <c:v>23.1</c:v>
                </c:pt>
                <c:pt idx="20">
                  <c:v>22.8</c:v>
                </c:pt>
                <c:pt idx="21">
                  <c:v>23.5</c:v>
                </c:pt>
                <c:pt idx="22">
                  <c:v>25.4</c:v>
                </c:pt>
                <c:pt idx="23">
                  <c:v>26.1</c:v>
                </c:pt>
                <c:pt idx="24">
                  <c:v>26.9</c:v>
                </c:pt>
                <c:pt idx="25">
                  <c:v>25.6</c:v>
                </c:pt>
                <c:pt idx="26">
                  <c:v>27.3</c:v>
                </c:pt>
                <c:pt idx="27">
                  <c:v>27.1</c:v>
                </c:pt>
                <c:pt idx="28">
                  <c:v>30</c:v>
                </c:pt>
                <c:pt idx="29">
                  <c:v>30.43</c:v>
                </c:pt>
                <c:pt idx="30">
                  <c:v>30.2</c:v>
                </c:pt>
                <c:pt idx="31">
                  <c:v>30.8</c:v>
                </c:pt>
                <c:pt idx="32">
                  <c:v>30.8</c:v>
                </c:pt>
                <c:pt idx="33">
                  <c:v>32.700000000000003</c:v>
                </c:pt>
                <c:pt idx="34">
                  <c:v>35.25</c:v>
                </c:pt>
                <c:pt idx="35">
                  <c:v>38.800000000000004</c:v>
                </c:pt>
                <c:pt idx="36">
                  <c:v>43.1</c:v>
                </c:pt>
                <c:pt idx="37">
                  <c:v>47.3</c:v>
                </c:pt>
              </c:numCache>
            </c:numRef>
          </c:yVal>
        </c:ser>
        <c:axId val="54859264"/>
        <c:axId val="51847552"/>
      </c:scatterChart>
      <c:valAx>
        <c:axId val="54859264"/>
        <c:scaling>
          <c:orientation val="minMax"/>
          <c:max val="2"/>
          <c:min val="-2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de-DE" sz="2400" b="0" dirty="0" err="1" smtClean="0">
                    <a:solidFill>
                      <a:schemeClr val="bg1"/>
                    </a:solidFill>
                  </a:rPr>
                  <a:t>distance</a:t>
                </a:r>
                <a:r>
                  <a:rPr lang="de-DE" sz="2400" b="0" dirty="0" smtClean="0">
                    <a:solidFill>
                      <a:schemeClr val="bg1"/>
                    </a:solidFill>
                  </a:rPr>
                  <a:t> [m]</a:t>
                </a:r>
                <a:r>
                  <a:rPr lang="de-DE" dirty="0" smtClean="0"/>
                  <a:t>]</a:t>
                </a:r>
                <a:endParaRPr lang="de-DE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lang="en-US" sz="2800">
                <a:solidFill>
                  <a:schemeClr val="bg1"/>
                </a:solidFill>
              </a:defRPr>
            </a:pPr>
            <a:endParaRPr lang="fr-FR"/>
          </a:p>
        </c:txPr>
        <c:crossAx val="51847552"/>
        <c:crosses val="autoZero"/>
        <c:crossBetween val="midCat"/>
        <c:majorUnit val="1"/>
        <c:minorUnit val="1"/>
      </c:valAx>
      <c:valAx>
        <c:axId val="518475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de-DE" sz="2400" b="0" dirty="0" err="1" smtClean="0">
                    <a:solidFill>
                      <a:schemeClr val="bg1"/>
                    </a:solidFill>
                  </a:rPr>
                  <a:t>distance</a:t>
                </a:r>
                <a:r>
                  <a:rPr lang="de-DE" sz="2400" b="0" dirty="0" smtClean="0">
                    <a:solidFill>
                      <a:schemeClr val="bg1"/>
                    </a:solidFill>
                  </a:rPr>
                  <a:t> [m]</a:t>
                </a:r>
                <a:r>
                  <a:rPr lang="de-DE" b="0" dirty="0" smtClean="0"/>
                  <a:t>]</a:t>
                </a:r>
                <a:endParaRPr lang="de-DE" b="0" dirty="0"/>
              </a:p>
            </c:rich>
          </c:tx>
          <c:layout/>
        </c:title>
        <c:numFmt formatCode="General" sourceLinked="1"/>
        <c:tickLblPos val="low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lang="en-US" sz="2800">
                <a:solidFill>
                  <a:schemeClr val="bg1"/>
                </a:solidFill>
                <a:latin typeface="+mn-lt"/>
              </a:defRPr>
            </a:pPr>
            <a:endParaRPr lang="fr-FR"/>
          </a:p>
        </c:txPr>
        <c:crossAx val="54859264"/>
        <c:crosses val="autoZero"/>
        <c:crossBetween val="midCat"/>
      </c:valAx>
    </c:plotArea>
    <c:plotVisOnly val="1"/>
    <c:dispBlanksAs val="gap"/>
  </c:chart>
  <c:spPr>
    <a:solidFill>
      <a:schemeClr val="tx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8"/>
  <c:chart>
    <c:plotArea>
      <c:layout/>
      <c:scatterChart>
        <c:scatterStyle val="lineMarker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11"/>
            <c:spPr>
              <a:solidFill>
                <a:srgbClr val="00FF22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Sheet1!$C$2:$C$39</c:f>
              <c:numCache>
                <c:formatCode>General</c:formatCode>
                <c:ptCount val="38"/>
                <c:pt idx="0">
                  <c:v>0.30000000000000032</c:v>
                </c:pt>
                <c:pt idx="1">
                  <c:v>1.7</c:v>
                </c:pt>
                <c:pt idx="2">
                  <c:v>0.9</c:v>
                </c:pt>
                <c:pt idx="3">
                  <c:v>0.73000000000000065</c:v>
                </c:pt>
                <c:pt idx="4">
                  <c:v>0.4</c:v>
                </c:pt>
                <c:pt idx="5">
                  <c:v>0</c:v>
                </c:pt>
                <c:pt idx="6">
                  <c:v>0.05</c:v>
                </c:pt>
                <c:pt idx="7">
                  <c:v>0.88</c:v>
                </c:pt>
                <c:pt idx="8">
                  <c:v>-1</c:v>
                </c:pt>
                <c:pt idx="9">
                  <c:v>-0.60000000000000064</c:v>
                </c:pt>
                <c:pt idx="10">
                  <c:v>-0.2</c:v>
                </c:pt>
                <c:pt idx="11">
                  <c:v>0.4</c:v>
                </c:pt>
                <c:pt idx="12">
                  <c:v>-0.17</c:v>
                </c:pt>
                <c:pt idx="13">
                  <c:v>-1.1500000000000001</c:v>
                </c:pt>
                <c:pt idx="14">
                  <c:v>0.14000000000000001</c:v>
                </c:pt>
                <c:pt idx="15">
                  <c:v>-0.85000000000000064</c:v>
                </c:pt>
                <c:pt idx="16">
                  <c:v>0.30000000000000032</c:v>
                </c:pt>
                <c:pt idx="17">
                  <c:v>-1</c:v>
                </c:pt>
                <c:pt idx="18">
                  <c:v>-0.62000000000000077</c:v>
                </c:pt>
                <c:pt idx="19">
                  <c:v>-0.8</c:v>
                </c:pt>
                <c:pt idx="20">
                  <c:v>-2.15</c:v>
                </c:pt>
                <c:pt idx="21">
                  <c:v>-2</c:v>
                </c:pt>
                <c:pt idx="22">
                  <c:v>0.45</c:v>
                </c:pt>
                <c:pt idx="23">
                  <c:v>-1.35</c:v>
                </c:pt>
                <c:pt idx="24">
                  <c:v>-0.8</c:v>
                </c:pt>
                <c:pt idx="25">
                  <c:v>-0.8</c:v>
                </c:pt>
                <c:pt idx="26">
                  <c:v>-6.0000000000000032E-2</c:v>
                </c:pt>
                <c:pt idx="27">
                  <c:v>0.27</c:v>
                </c:pt>
                <c:pt idx="28">
                  <c:v>-0.43000000000000038</c:v>
                </c:pt>
                <c:pt idx="29">
                  <c:v>0.15000000000000019</c:v>
                </c:pt>
                <c:pt idx="30">
                  <c:v>0.60000000000000064</c:v>
                </c:pt>
                <c:pt idx="31">
                  <c:v>-0.70000000000000062</c:v>
                </c:pt>
                <c:pt idx="32">
                  <c:v>0.60000000000000064</c:v>
                </c:pt>
                <c:pt idx="33">
                  <c:v>0.12000000000000002</c:v>
                </c:pt>
                <c:pt idx="34">
                  <c:v>-0.57000000000000062</c:v>
                </c:pt>
                <c:pt idx="35">
                  <c:v>-0.15000000000000019</c:v>
                </c:pt>
                <c:pt idx="36">
                  <c:v>-1.2</c:v>
                </c:pt>
                <c:pt idx="37">
                  <c:v>-1.1000000000000001</c:v>
                </c:pt>
              </c:numCache>
            </c:numRef>
          </c:xVal>
          <c:yVal>
            <c:numRef>
              <c:f>Sheet1!$D$2:$D$39</c:f>
              <c:numCache>
                <c:formatCode>General</c:formatCode>
                <c:ptCount val="38"/>
                <c:pt idx="0">
                  <c:v>0.9</c:v>
                </c:pt>
                <c:pt idx="1">
                  <c:v>2.1</c:v>
                </c:pt>
                <c:pt idx="2">
                  <c:v>3.4</c:v>
                </c:pt>
                <c:pt idx="3">
                  <c:v>3</c:v>
                </c:pt>
                <c:pt idx="4">
                  <c:v>3.2</c:v>
                </c:pt>
                <c:pt idx="5">
                  <c:v>4.5999999999999996</c:v>
                </c:pt>
                <c:pt idx="6">
                  <c:v>7.9</c:v>
                </c:pt>
                <c:pt idx="7">
                  <c:v>8.8000000000000007</c:v>
                </c:pt>
                <c:pt idx="8">
                  <c:v>8.4</c:v>
                </c:pt>
                <c:pt idx="9">
                  <c:v>8.6</c:v>
                </c:pt>
                <c:pt idx="10">
                  <c:v>14.3</c:v>
                </c:pt>
                <c:pt idx="11">
                  <c:v>14.7</c:v>
                </c:pt>
                <c:pt idx="12">
                  <c:v>15</c:v>
                </c:pt>
                <c:pt idx="13">
                  <c:v>16.5</c:v>
                </c:pt>
                <c:pt idx="14">
                  <c:v>15.6</c:v>
                </c:pt>
                <c:pt idx="15">
                  <c:v>17.350000000000001</c:v>
                </c:pt>
                <c:pt idx="16">
                  <c:v>17.5</c:v>
                </c:pt>
                <c:pt idx="17">
                  <c:v>19.8</c:v>
                </c:pt>
                <c:pt idx="18">
                  <c:v>20.2</c:v>
                </c:pt>
                <c:pt idx="19">
                  <c:v>23.1</c:v>
                </c:pt>
                <c:pt idx="20">
                  <c:v>22.8</c:v>
                </c:pt>
                <c:pt idx="21">
                  <c:v>23.5</c:v>
                </c:pt>
                <c:pt idx="22">
                  <c:v>25.4</c:v>
                </c:pt>
                <c:pt idx="23">
                  <c:v>26.1</c:v>
                </c:pt>
                <c:pt idx="24">
                  <c:v>26.9</c:v>
                </c:pt>
                <c:pt idx="25">
                  <c:v>25.6</c:v>
                </c:pt>
                <c:pt idx="26">
                  <c:v>27.3</c:v>
                </c:pt>
                <c:pt idx="27">
                  <c:v>27.1</c:v>
                </c:pt>
                <c:pt idx="28">
                  <c:v>30</c:v>
                </c:pt>
                <c:pt idx="29">
                  <c:v>30.43</c:v>
                </c:pt>
                <c:pt idx="30">
                  <c:v>30.2</c:v>
                </c:pt>
                <c:pt idx="31">
                  <c:v>30.8</c:v>
                </c:pt>
                <c:pt idx="32">
                  <c:v>30.8</c:v>
                </c:pt>
                <c:pt idx="33">
                  <c:v>32.700000000000003</c:v>
                </c:pt>
                <c:pt idx="34">
                  <c:v>35.25</c:v>
                </c:pt>
                <c:pt idx="35">
                  <c:v>38.800000000000004</c:v>
                </c:pt>
                <c:pt idx="36">
                  <c:v>43.1</c:v>
                </c:pt>
                <c:pt idx="37">
                  <c:v>47.3</c:v>
                </c:pt>
              </c:numCache>
            </c:numRef>
          </c:yVal>
        </c:ser>
        <c:axId val="82371328"/>
        <c:axId val="82374016"/>
      </c:scatterChart>
      <c:valAx>
        <c:axId val="82371328"/>
        <c:scaling>
          <c:orientation val="minMax"/>
          <c:max val="2"/>
          <c:min val="-2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>
                <a:latin typeface="Candara"/>
              </a:defRPr>
            </a:pPr>
            <a:endParaRPr lang="fr-FR"/>
          </a:p>
        </c:txPr>
        <c:crossAx val="82374016"/>
        <c:crosses val="autoZero"/>
        <c:crossBetween val="midCat"/>
      </c:valAx>
      <c:valAx>
        <c:axId val="8237401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tickLblPos val="low"/>
        <c:txPr>
          <a:bodyPr/>
          <a:lstStyle/>
          <a:p>
            <a:pPr>
              <a:defRPr lang="en-US" sz="1400">
                <a:latin typeface="Candara"/>
              </a:defRPr>
            </a:pPr>
            <a:endParaRPr lang="fr-FR"/>
          </a:p>
        </c:txPr>
        <c:crossAx val="82371328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style val="18"/>
  <c:chart>
    <c:plotArea>
      <c:layout>
        <c:manualLayout>
          <c:layoutTarget val="inner"/>
          <c:xMode val="edge"/>
          <c:yMode val="edge"/>
          <c:x val="7.343252151620587E-2"/>
          <c:y val="3.6451000853808924E-2"/>
          <c:w val="0.92656747848379439"/>
          <c:h val="0.85396483572083604"/>
        </c:manualLayout>
      </c:layout>
      <c:barChart>
        <c:barDir val="col"/>
        <c:grouping val="stacked"/>
        <c:ser>
          <c:idx val="0"/>
          <c:order val="0"/>
          <c:tx>
            <c:strRef>
              <c:f>Sheet3!$A$2</c:f>
              <c:strCache>
                <c:ptCount val="1"/>
                <c:pt idx="0">
                  <c:v>TELOPIA TRUNCATA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Sheet3!$B$1:$U$1</c:f>
              <c:strCache>
                <c:ptCount val="20"/>
                <c:pt idx="0">
                  <c:v>1803-1812</c:v>
                </c:pt>
                <c:pt idx="1">
                  <c:v>1813-1822</c:v>
                </c:pt>
                <c:pt idx="2">
                  <c:v>1823-1832</c:v>
                </c:pt>
                <c:pt idx="3">
                  <c:v>1833-1842</c:v>
                </c:pt>
                <c:pt idx="4">
                  <c:v>1843-1852</c:v>
                </c:pt>
                <c:pt idx="5">
                  <c:v>1853-1862</c:v>
                </c:pt>
                <c:pt idx="6">
                  <c:v>1863-1872</c:v>
                </c:pt>
                <c:pt idx="7">
                  <c:v>1873-1882</c:v>
                </c:pt>
                <c:pt idx="8">
                  <c:v>1883-1892</c:v>
                </c:pt>
                <c:pt idx="9">
                  <c:v>1993-1902</c:v>
                </c:pt>
                <c:pt idx="10">
                  <c:v>1903-1912</c:v>
                </c:pt>
                <c:pt idx="11">
                  <c:v>1913-1922</c:v>
                </c:pt>
                <c:pt idx="12">
                  <c:v>1923-1932</c:v>
                </c:pt>
                <c:pt idx="13">
                  <c:v>1933-1942</c:v>
                </c:pt>
                <c:pt idx="14">
                  <c:v>1943-1952</c:v>
                </c:pt>
                <c:pt idx="15">
                  <c:v>1953-1962</c:v>
                </c:pt>
                <c:pt idx="16">
                  <c:v>1963-1972</c:v>
                </c:pt>
                <c:pt idx="17">
                  <c:v>1973-1982</c:v>
                </c:pt>
                <c:pt idx="18">
                  <c:v>1983-1992</c:v>
                </c:pt>
                <c:pt idx="19">
                  <c:v>1993-2012</c:v>
                </c:pt>
              </c:strCache>
            </c:strRef>
          </c:cat>
          <c:val>
            <c:numRef>
              <c:f>Sheet3!$B$2:$U$2</c:f>
              <c:numCache>
                <c:formatCode>General</c:formatCode>
                <c:ptCount val="20"/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LEPTOSPERMUM SPP.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Sheet3!$B$1:$U$1</c:f>
              <c:strCache>
                <c:ptCount val="20"/>
                <c:pt idx="0">
                  <c:v>1803-1812</c:v>
                </c:pt>
                <c:pt idx="1">
                  <c:v>1813-1822</c:v>
                </c:pt>
                <c:pt idx="2">
                  <c:v>1823-1832</c:v>
                </c:pt>
                <c:pt idx="3">
                  <c:v>1833-1842</c:v>
                </c:pt>
                <c:pt idx="4">
                  <c:v>1843-1852</c:v>
                </c:pt>
                <c:pt idx="5">
                  <c:v>1853-1862</c:v>
                </c:pt>
                <c:pt idx="6">
                  <c:v>1863-1872</c:v>
                </c:pt>
                <c:pt idx="7">
                  <c:v>1873-1882</c:v>
                </c:pt>
                <c:pt idx="8">
                  <c:v>1883-1892</c:v>
                </c:pt>
                <c:pt idx="9">
                  <c:v>1993-1902</c:v>
                </c:pt>
                <c:pt idx="10">
                  <c:v>1903-1912</c:v>
                </c:pt>
                <c:pt idx="11">
                  <c:v>1913-1922</c:v>
                </c:pt>
                <c:pt idx="12">
                  <c:v>1923-1932</c:v>
                </c:pt>
                <c:pt idx="13">
                  <c:v>1933-1942</c:v>
                </c:pt>
                <c:pt idx="14">
                  <c:v>1943-1952</c:v>
                </c:pt>
                <c:pt idx="15">
                  <c:v>1953-1962</c:v>
                </c:pt>
                <c:pt idx="16">
                  <c:v>1963-1972</c:v>
                </c:pt>
                <c:pt idx="17">
                  <c:v>1973-1982</c:v>
                </c:pt>
                <c:pt idx="18">
                  <c:v>1983-1992</c:v>
                </c:pt>
                <c:pt idx="19">
                  <c:v>1993-2012</c:v>
                </c:pt>
              </c:strCache>
            </c:strRef>
          </c:cat>
          <c:val>
            <c:numRef>
              <c:f>Sheet3!$B$3:$U$3</c:f>
              <c:numCache>
                <c:formatCode>General</c:formatCode>
                <c:ptCount val="20"/>
                <c:pt idx="0">
                  <c:v>1</c:v>
                </c:pt>
                <c:pt idx="2">
                  <c:v>2</c:v>
                </c:pt>
                <c:pt idx="4">
                  <c:v>1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  <c:pt idx="15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ATHROTAXIS SELAGINOIDES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20000"/>
                    <a:lumMod val="120000"/>
                  </a:schemeClr>
                </a:gs>
                <a:gs pos="100000">
                  <a:schemeClr val="accent3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Sheet3!$B$1:$U$1</c:f>
              <c:strCache>
                <c:ptCount val="20"/>
                <c:pt idx="0">
                  <c:v>1803-1812</c:v>
                </c:pt>
                <c:pt idx="1">
                  <c:v>1813-1822</c:v>
                </c:pt>
                <c:pt idx="2">
                  <c:v>1823-1832</c:v>
                </c:pt>
                <c:pt idx="3">
                  <c:v>1833-1842</c:v>
                </c:pt>
                <c:pt idx="4">
                  <c:v>1843-1852</c:v>
                </c:pt>
                <c:pt idx="5">
                  <c:v>1853-1862</c:v>
                </c:pt>
                <c:pt idx="6">
                  <c:v>1863-1872</c:v>
                </c:pt>
                <c:pt idx="7">
                  <c:v>1873-1882</c:v>
                </c:pt>
                <c:pt idx="8">
                  <c:v>1883-1892</c:v>
                </c:pt>
                <c:pt idx="9">
                  <c:v>1993-1902</c:v>
                </c:pt>
                <c:pt idx="10">
                  <c:v>1903-1912</c:v>
                </c:pt>
                <c:pt idx="11">
                  <c:v>1913-1922</c:v>
                </c:pt>
                <c:pt idx="12">
                  <c:v>1923-1932</c:v>
                </c:pt>
                <c:pt idx="13">
                  <c:v>1933-1942</c:v>
                </c:pt>
                <c:pt idx="14">
                  <c:v>1943-1952</c:v>
                </c:pt>
                <c:pt idx="15">
                  <c:v>1953-1962</c:v>
                </c:pt>
                <c:pt idx="16">
                  <c:v>1963-1972</c:v>
                </c:pt>
                <c:pt idx="17">
                  <c:v>1973-1982</c:v>
                </c:pt>
                <c:pt idx="18">
                  <c:v>1983-1992</c:v>
                </c:pt>
                <c:pt idx="19">
                  <c:v>1993-2012</c:v>
                </c:pt>
              </c:strCache>
            </c:strRef>
          </c:cat>
          <c:val>
            <c:numRef>
              <c:f>Sheet3!$B$4:$U$4</c:f>
              <c:numCache>
                <c:formatCode>General</c:formatCode>
                <c:ptCount val="20"/>
                <c:pt idx="1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PHYLLOCLADUS ASPLENIIFOLIUS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satMod val="120000"/>
                    <a:lumMod val="120000"/>
                  </a:schemeClr>
                </a:gs>
                <a:gs pos="100000">
                  <a:schemeClr val="accent5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Sheet3!$B$1:$U$1</c:f>
              <c:strCache>
                <c:ptCount val="20"/>
                <c:pt idx="0">
                  <c:v>1803-1812</c:v>
                </c:pt>
                <c:pt idx="1">
                  <c:v>1813-1822</c:v>
                </c:pt>
                <c:pt idx="2">
                  <c:v>1823-1832</c:v>
                </c:pt>
                <c:pt idx="3">
                  <c:v>1833-1842</c:v>
                </c:pt>
                <c:pt idx="4">
                  <c:v>1843-1852</c:v>
                </c:pt>
                <c:pt idx="5">
                  <c:v>1853-1862</c:v>
                </c:pt>
                <c:pt idx="6">
                  <c:v>1863-1872</c:v>
                </c:pt>
                <c:pt idx="7">
                  <c:v>1873-1882</c:v>
                </c:pt>
                <c:pt idx="8">
                  <c:v>1883-1892</c:v>
                </c:pt>
                <c:pt idx="9">
                  <c:v>1993-1902</c:v>
                </c:pt>
                <c:pt idx="10">
                  <c:v>1903-1912</c:v>
                </c:pt>
                <c:pt idx="11">
                  <c:v>1913-1922</c:v>
                </c:pt>
                <c:pt idx="12">
                  <c:v>1923-1932</c:v>
                </c:pt>
                <c:pt idx="13">
                  <c:v>1933-1942</c:v>
                </c:pt>
                <c:pt idx="14">
                  <c:v>1943-1952</c:v>
                </c:pt>
                <c:pt idx="15">
                  <c:v>1953-1962</c:v>
                </c:pt>
                <c:pt idx="16">
                  <c:v>1963-1972</c:v>
                </c:pt>
                <c:pt idx="17">
                  <c:v>1973-1982</c:v>
                </c:pt>
                <c:pt idx="18">
                  <c:v>1983-1992</c:v>
                </c:pt>
                <c:pt idx="19">
                  <c:v>1993-2012</c:v>
                </c:pt>
              </c:strCache>
            </c:strRef>
          </c:cat>
          <c:val>
            <c:numRef>
              <c:f>Sheet3!$B$5:$U$5</c:f>
              <c:numCache>
                <c:formatCode>General</c:formatCode>
                <c:ptCount val="20"/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NOTHOFAGUS CUNNINGHAMII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Sheet3!$B$1:$U$1</c:f>
              <c:strCache>
                <c:ptCount val="20"/>
                <c:pt idx="0">
                  <c:v>1803-1812</c:v>
                </c:pt>
                <c:pt idx="1">
                  <c:v>1813-1822</c:v>
                </c:pt>
                <c:pt idx="2">
                  <c:v>1823-1832</c:v>
                </c:pt>
                <c:pt idx="3">
                  <c:v>1833-1842</c:v>
                </c:pt>
                <c:pt idx="4">
                  <c:v>1843-1852</c:v>
                </c:pt>
                <c:pt idx="5">
                  <c:v>1853-1862</c:v>
                </c:pt>
                <c:pt idx="6">
                  <c:v>1863-1872</c:v>
                </c:pt>
                <c:pt idx="7">
                  <c:v>1873-1882</c:v>
                </c:pt>
                <c:pt idx="8">
                  <c:v>1883-1892</c:v>
                </c:pt>
                <c:pt idx="9">
                  <c:v>1993-1902</c:v>
                </c:pt>
                <c:pt idx="10">
                  <c:v>1903-1912</c:v>
                </c:pt>
                <c:pt idx="11">
                  <c:v>1913-1922</c:v>
                </c:pt>
                <c:pt idx="12">
                  <c:v>1923-1932</c:v>
                </c:pt>
                <c:pt idx="13">
                  <c:v>1933-1942</c:v>
                </c:pt>
                <c:pt idx="14">
                  <c:v>1943-1952</c:v>
                </c:pt>
                <c:pt idx="15">
                  <c:v>1953-1962</c:v>
                </c:pt>
                <c:pt idx="16">
                  <c:v>1963-1972</c:v>
                </c:pt>
                <c:pt idx="17">
                  <c:v>1973-1982</c:v>
                </c:pt>
                <c:pt idx="18">
                  <c:v>1983-1992</c:v>
                </c:pt>
                <c:pt idx="19">
                  <c:v>1993-2012</c:v>
                </c:pt>
              </c:strCache>
            </c:strRef>
          </c:cat>
          <c:val>
            <c:numRef>
              <c:f>Sheet3!$B$6:$U$6</c:f>
              <c:numCache>
                <c:formatCode>General</c:formatCode>
                <c:ptCount val="20"/>
                <c:pt idx="2">
                  <c:v>1</c:v>
                </c:pt>
                <c:pt idx="3">
                  <c:v>1</c:v>
                </c:pt>
                <c:pt idx="9">
                  <c:v>1</c:v>
                </c:pt>
              </c:numCache>
            </c:numRef>
          </c:val>
        </c:ser>
        <c:overlap val="100"/>
        <c:axId val="89660416"/>
        <c:axId val="89674496"/>
      </c:barChart>
      <c:catAx>
        <c:axId val="896604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>
                <a:latin typeface="Candara"/>
              </a:defRPr>
            </a:pPr>
            <a:endParaRPr lang="fr-FR"/>
          </a:p>
        </c:txPr>
        <c:crossAx val="89674496"/>
        <c:crosses val="autoZero"/>
        <c:auto val="1"/>
        <c:lblAlgn val="ctr"/>
        <c:lblOffset val="100"/>
      </c:catAx>
      <c:valAx>
        <c:axId val="896744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 sz="1200" b="0" i="0">
                    <a:latin typeface="Candara"/>
                  </a:defRPr>
                </a:pPr>
                <a:r>
                  <a:rPr lang="en-US" sz="1200" b="0" i="0">
                    <a:latin typeface="Candara"/>
                  </a:rPr>
                  <a:t>Number of trees</a:t>
                </a:r>
              </a:p>
            </c:rich>
          </c:tx>
          <c:layout/>
        </c:title>
        <c:numFmt formatCode="General" sourceLinked="1"/>
        <c:majorTickMark val="in"/>
        <c:tickLblPos val="nextTo"/>
        <c:txPr>
          <a:bodyPr/>
          <a:lstStyle/>
          <a:p>
            <a:pPr>
              <a:defRPr lang="en-US" sz="1200">
                <a:latin typeface="Candara"/>
              </a:defRPr>
            </a:pPr>
            <a:endParaRPr lang="fr-FR"/>
          </a:p>
        </c:txPr>
        <c:crossAx val="8966041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'Species vs dbh'!$I$2</c:f>
              <c:strCache>
                <c:ptCount val="1"/>
                <c:pt idx="0">
                  <c:v>TELOPIA TRUNCATA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dbh'!$J$2:$R$2</c:f>
              <c:numCache>
                <c:formatCode>General</c:formatCode>
                <c:ptCount val="9"/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'Species vs dbh'!$I$3</c:f>
              <c:strCache>
                <c:ptCount val="1"/>
                <c:pt idx="0">
                  <c:v>LEPTOSPERMUM SP.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dbh'!$J$3:$R$3</c:f>
              <c:numCache>
                <c:formatCode>General</c:formatCode>
                <c:ptCount val="9"/>
                <c:pt idx="2">
                  <c:v>100</c:v>
                </c:pt>
                <c:pt idx="3">
                  <c:v>100</c:v>
                </c:pt>
                <c:pt idx="5">
                  <c:v>100</c:v>
                </c:pt>
                <c:pt idx="6">
                  <c:v>150</c:v>
                </c:pt>
                <c:pt idx="7">
                  <c:v>100</c:v>
                </c:pt>
                <c:pt idx="8">
                  <c:v>50</c:v>
                </c:pt>
              </c:numCache>
            </c:numRef>
          </c:val>
        </c:ser>
        <c:ser>
          <c:idx val="2"/>
          <c:order val="2"/>
          <c:tx>
            <c:strRef>
              <c:f>'Species vs dbh'!$I$4</c:f>
              <c:strCache>
                <c:ptCount val="1"/>
                <c:pt idx="0">
                  <c:v>ATHROTAXIS SELAGINOIDES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20000"/>
                    <a:lumMod val="120000"/>
                  </a:schemeClr>
                </a:gs>
                <a:gs pos="100000">
                  <a:schemeClr val="accent3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dbh'!$J$4:$R$4</c:f>
              <c:numCache>
                <c:formatCode>General</c:formatCode>
                <c:ptCount val="9"/>
                <c:pt idx="1">
                  <c:v>800</c:v>
                </c:pt>
                <c:pt idx="2">
                  <c:v>800</c:v>
                </c:pt>
                <c:pt idx="3">
                  <c:v>200</c:v>
                </c:pt>
                <c:pt idx="4">
                  <c:v>100</c:v>
                </c:pt>
                <c:pt idx="7">
                  <c:v>50</c:v>
                </c:pt>
              </c:numCache>
            </c:numRef>
          </c:val>
        </c:ser>
        <c:ser>
          <c:idx val="3"/>
          <c:order val="3"/>
          <c:tx>
            <c:strRef>
              <c:f>'Species vs dbh'!$I$5</c:f>
              <c:strCache>
                <c:ptCount val="1"/>
                <c:pt idx="0">
                  <c:v>TASMANNIAN LANTIALA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satMod val="120000"/>
                    <a:lumMod val="120000"/>
                  </a:schemeClr>
                </a:gs>
                <a:gs pos="100000">
                  <a:schemeClr val="accent4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dbh'!$J$5:$R$5</c:f>
              <c:numCache>
                <c:formatCode>General</c:formatCode>
                <c:ptCount val="9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'Species vs dbh'!$I$6</c:f>
              <c:strCache>
                <c:ptCount val="1"/>
                <c:pt idx="0">
                  <c:v>PHYLLOCLADUS ASPLENIIFOLIUS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satMod val="120000"/>
                    <a:lumMod val="120000"/>
                  </a:schemeClr>
                </a:gs>
                <a:gs pos="100000">
                  <a:schemeClr val="accent5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dbh'!$J$6:$R$6</c:f>
              <c:numCache>
                <c:formatCode>General</c:formatCode>
                <c:ptCount val="9"/>
                <c:pt idx="6">
                  <c:v>100</c:v>
                </c:pt>
              </c:numCache>
            </c:numRef>
          </c:val>
        </c:ser>
        <c:ser>
          <c:idx val="5"/>
          <c:order val="5"/>
          <c:tx>
            <c:strRef>
              <c:f>'Species vs dbh'!$I$7</c:f>
              <c:strCache>
                <c:ptCount val="1"/>
                <c:pt idx="0">
                  <c:v>NOTHOFAGUS CUNNINGHAMII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cat>
            <c:strRef>
              <c:f>'Species vs dbh'!$J$1:$R$1</c:f>
              <c:strCache>
                <c:ptCount val="9"/>
                <c:pt idx="0">
                  <c:v>0-5cm</c:v>
                </c:pt>
                <c:pt idx="1">
                  <c:v>6-10cm</c:v>
                </c:pt>
                <c:pt idx="2">
                  <c:v>11-15cm</c:v>
                </c:pt>
                <c:pt idx="3">
                  <c:v>16-20cm</c:v>
                </c:pt>
                <c:pt idx="4">
                  <c:v>21-25cm</c:v>
                </c:pt>
                <c:pt idx="5">
                  <c:v>26-30cm</c:v>
                </c:pt>
                <c:pt idx="6">
                  <c:v>31-35cm</c:v>
                </c:pt>
                <c:pt idx="7">
                  <c:v>36-40cm</c:v>
                </c:pt>
                <c:pt idx="8">
                  <c:v>41-45cm</c:v>
                </c:pt>
              </c:strCache>
            </c:strRef>
          </c:cat>
          <c:val>
            <c:numRef>
              <c:f>'Species vs dbh'!$J$7:$R$7</c:f>
              <c:numCache>
                <c:formatCode>General</c:formatCode>
                <c:ptCount val="9"/>
                <c:pt idx="1">
                  <c:v>100</c:v>
                </c:pt>
                <c:pt idx="2">
                  <c:v>100</c:v>
                </c:pt>
                <c:pt idx="3">
                  <c:v>200</c:v>
                </c:pt>
              </c:numCache>
            </c:numRef>
          </c:val>
        </c:ser>
        <c:overlap val="100"/>
        <c:axId val="83951616"/>
        <c:axId val="83953152"/>
      </c:barChart>
      <c:catAx>
        <c:axId val="83951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>
                <a:latin typeface="Candara"/>
              </a:defRPr>
            </a:pPr>
            <a:endParaRPr lang="fr-FR"/>
          </a:p>
        </c:txPr>
        <c:crossAx val="83953152"/>
        <c:crosses val="autoZero"/>
        <c:auto val="1"/>
        <c:lblAlgn val="ctr"/>
        <c:lblOffset val="100"/>
      </c:catAx>
      <c:valAx>
        <c:axId val="839531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200" b="0" i="0">
                    <a:latin typeface="Candara"/>
                  </a:defRPr>
                </a:pPr>
                <a:r>
                  <a:rPr lang="en-US" sz="1200" b="0" i="0">
                    <a:latin typeface="Candara"/>
                  </a:rPr>
                  <a:t>Stems</a:t>
                </a:r>
                <a:r>
                  <a:rPr lang="en-US" sz="1200" b="0" i="0" baseline="0">
                    <a:latin typeface="Candara"/>
                  </a:rPr>
                  <a:t> per hectare</a:t>
                </a:r>
                <a:endParaRPr lang="en-US" sz="1200" b="0" i="0">
                  <a:latin typeface="Candara"/>
                </a:endParaRPr>
              </a:p>
            </c:rich>
          </c:tx>
          <c:layout/>
        </c:title>
        <c:numFmt formatCode="General" sourceLinked="1"/>
        <c:majorTickMark val="in"/>
        <c:tickLblPos val="nextTo"/>
        <c:txPr>
          <a:bodyPr/>
          <a:lstStyle/>
          <a:p>
            <a:pPr>
              <a:defRPr lang="en-US" sz="1200">
                <a:latin typeface="Candara"/>
              </a:defRPr>
            </a:pPr>
            <a:endParaRPr lang="fr-FR"/>
          </a:p>
        </c:txPr>
        <c:crossAx val="8395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87395147035245"/>
          <c:y val="8.3178145012081983E-2"/>
          <c:w val="0.32846061385184067"/>
          <c:h val="0.73123887239360874"/>
        </c:manualLayout>
      </c:layout>
      <c:txPr>
        <a:bodyPr/>
        <a:lstStyle/>
        <a:p>
          <a:pPr>
            <a:defRPr lang="en-US" sz="1200">
              <a:latin typeface="Candara"/>
            </a:defRPr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'Species vs dbh'!$V$15</c:f>
              <c:strCache>
                <c:ptCount val="1"/>
                <c:pt idx="0">
                  <c:v>ATHROTAXIS SELAGINOIDES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cat>
            <c:numRef>
              <c:f>'Species vs dbh'!$U$16:$U$35</c:f>
              <c:numCache>
                <c:formatCode>General</c:formatCode>
                <c:ptCount val="20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</c:numCache>
            </c:numRef>
          </c:cat>
          <c:val>
            <c:numRef>
              <c:f>'Species vs dbh'!$V$16:$V$35</c:f>
              <c:numCache>
                <c:formatCode>0</c:formatCode>
                <c:ptCount val="20"/>
                <c:pt idx="0">
                  <c:v>66.666666666666657</c:v>
                </c:pt>
                <c:pt idx="1">
                  <c:v>0</c:v>
                </c:pt>
                <c:pt idx="2">
                  <c:v>14.285714285714286</c:v>
                </c:pt>
                <c:pt idx="3">
                  <c:v>0</c:v>
                </c:pt>
                <c:pt idx="4">
                  <c:v>18.181818181818208</c:v>
                </c:pt>
                <c:pt idx="5">
                  <c:v>0</c:v>
                </c:pt>
                <c:pt idx="6">
                  <c:v>0</c:v>
                </c:pt>
                <c:pt idx="7">
                  <c:v>38.461538461538446</c:v>
                </c:pt>
                <c:pt idx="8">
                  <c:v>7.6923076923076925</c:v>
                </c:pt>
                <c:pt idx="9">
                  <c:v>7.1428571428571415</c:v>
                </c:pt>
                <c:pt idx="10">
                  <c:v>6.666666666666667</c:v>
                </c:pt>
                <c:pt idx="11">
                  <c:v>20</c:v>
                </c:pt>
                <c:pt idx="12">
                  <c:v>6.666666666666667</c:v>
                </c:pt>
                <c:pt idx="13">
                  <c:v>0</c:v>
                </c:pt>
                <c:pt idx="14">
                  <c:v>20</c:v>
                </c:pt>
                <c:pt idx="15">
                  <c:v>6.666666666666667</c:v>
                </c:pt>
                <c:pt idx="16">
                  <c:v>20</c:v>
                </c:pt>
                <c:pt idx="17">
                  <c:v>6.666666666666667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'Species vs dbh'!$W$15</c:f>
              <c:strCache>
                <c:ptCount val="1"/>
                <c:pt idx="0">
                  <c:v>NOTHOFAGUS CUNNINGHAMII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prstClr val="black"/>
              </a:solidFill>
            </a:ln>
          </c:spPr>
          <c:cat>
            <c:numRef>
              <c:f>'Species vs dbh'!$U$16:$U$35</c:f>
              <c:numCache>
                <c:formatCode>General</c:formatCode>
                <c:ptCount val="20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</c:numCache>
            </c:numRef>
          </c:cat>
          <c:val>
            <c:numRef>
              <c:f>'Species vs dbh'!$W$16:$W$35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14.285714285714286</c:v>
                </c:pt>
                <c:pt idx="8">
                  <c:v>14.285714285714286</c:v>
                </c:pt>
                <c:pt idx="9">
                  <c:v>11.111111111111095</c:v>
                </c:pt>
                <c:pt idx="10">
                  <c:v>8.3333333333333321</c:v>
                </c:pt>
                <c:pt idx="11">
                  <c:v>15.384615384615385</c:v>
                </c:pt>
                <c:pt idx="12">
                  <c:v>21.428571428571427</c:v>
                </c:pt>
                <c:pt idx="13">
                  <c:v>20</c:v>
                </c:pt>
                <c:pt idx="14">
                  <c:v>13.333333333333334</c:v>
                </c:pt>
                <c:pt idx="15">
                  <c:v>6.666666666666667</c:v>
                </c:pt>
                <c:pt idx="16">
                  <c:v>13.333333333333334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gapWidth val="45"/>
        <c:overlap val="100"/>
        <c:axId val="89737856"/>
        <c:axId val="89751936"/>
      </c:barChart>
      <c:catAx>
        <c:axId val="8973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>
                <a:latin typeface="+mj-lt"/>
              </a:defRPr>
            </a:pPr>
            <a:endParaRPr lang="fr-FR"/>
          </a:p>
        </c:txPr>
        <c:crossAx val="89751936"/>
        <c:crosses val="autoZero"/>
        <c:auto val="1"/>
        <c:lblAlgn val="ctr"/>
        <c:lblOffset val="100"/>
      </c:catAx>
      <c:valAx>
        <c:axId val="89751936"/>
        <c:scaling>
          <c:orientation val="minMax"/>
          <c:max val="100"/>
          <c:min val="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600" b="0" i="0">
                    <a:latin typeface="+mj-lt"/>
                  </a:defRPr>
                </a:pPr>
                <a:r>
                  <a:rPr lang="en-US" sz="1600" b="0" i="0" dirty="0" smtClean="0">
                    <a:latin typeface="+mj-lt"/>
                  </a:rPr>
                  <a:t>Percent of trees with release events</a:t>
                </a:r>
                <a:endParaRPr lang="en-US" sz="1600" b="0" i="0" dirty="0">
                  <a:latin typeface="+mj-lt"/>
                </a:endParaRP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lang="en-US" sz="1400">
                <a:latin typeface="+mj-lt"/>
              </a:defRPr>
            </a:pPr>
            <a:endParaRPr lang="fr-FR"/>
          </a:p>
        </c:txPr>
        <c:crossAx val="89737856"/>
        <c:crosses val="autoZero"/>
        <c:crossBetween val="between"/>
        <c:majorUnit val="10"/>
      </c:valAx>
    </c:plotArea>
    <c:legend>
      <c:legendPos val="b"/>
      <c:layout/>
      <c:txPr>
        <a:bodyPr/>
        <a:lstStyle/>
        <a:p>
          <a:pPr>
            <a:defRPr lang="en-US" sz="1400">
              <a:latin typeface="+mj-lt"/>
            </a:defRPr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'Releases in Celery Top Pine'!$N$27</c:f>
              <c:strCache>
                <c:ptCount val="1"/>
                <c:pt idx="0">
                  <c:v>Celery Top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prstClr val="black"/>
              </a:solidFill>
            </a:ln>
          </c:spPr>
          <c:cat>
            <c:numRef>
              <c:f>'Releases in Celery Top Pine'!$M$28:$M$47</c:f>
              <c:numCache>
                <c:formatCode>General</c:formatCode>
                <c:ptCount val="20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</c:numCache>
            </c:numRef>
          </c:cat>
          <c:val>
            <c:numRef>
              <c:f>'Releases in Celery Top Pine'!$N$28:$N$47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33.333333333333329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  <c:pt idx="8">
                  <c:v>28.571428571428569</c:v>
                </c:pt>
                <c:pt idx="9">
                  <c:v>0</c:v>
                </c:pt>
                <c:pt idx="10">
                  <c:v>8.3333333333333321</c:v>
                </c:pt>
                <c:pt idx="11">
                  <c:v>7.6923076923076925</c:v>
                </c:pt>
                <c:pt idx="12">
                  <c:v>7.1428571428571415</c:v>
                </c:pt>
                <c:pt idx="13">
                  <c:v>6.666666666666667</c:v>
                </c:pt>
                <c:pt idx="14">
                  <c:v>0</c:v>
                </c:pt>
                <c:pt idx="15">
                  <c:v>13.333333333333334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'Releases in Celery Top Pine'!$O$27</c:f>
              <c:strCache>
                <c:ptCount val="1"/>
                <c:pt idx="0">
                  <c:v>King Billy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c:spPr>
          <c:cat>
            <c:numRef>
              <c:f>'Releases in Celery Top Pine'!$M$28:$M$47</c:f>
              <c:numCache>
                <c:formatCode>General</c:formatCode>
                <c:ptCount val="20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</c:numCache>
            </c:numRef>
          </c:cat>
          <c:val>
            <c:numRef>
              <c:f>'Releases in Celery Top Pine'!$O$28:$O$47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9.0909090909090988</c:v>
                </c:pt>
                <c:pt idx="5">
                  <c:v>9.0909090909090988</c:v>
                </c:pt>
                <c:pt idx="6">
                  <c:v>46.153846153846068</c:v>
                </c:pt>
                <c:pt idx="7">
                  <c:v>0</c:v>
                </c:pt>
                <c:pt idx="8">
                  <c:v>0</c:v>
                </c:pt>
                <c:pt idx="9">
                  <c:v>21.428571428571427</c:v>
                </c:pt>
                <c:pt idx="10">
                  <c:v>0</c:v>
                </c:pt>
                <c:pt idx="11">
                  <c:v>6.666666666666667</c:v>
                </c:pt>
                <c:pt idx="12">
                  <c:v>6.666666666666667</c:v>
                </c:pt>
                <c:pt idx="13">
                  <c:v>20</c:v>
                </c:pt>
                <c:pt idx="14">
                  <c:v>6.666666666666667</c:v>
                </c:pt>
                <c:pt idx="15">
                  <c:v>13.333333333333334</c:v>
                </c:pt>
                <c:pt idx="16">
                  <c:v>6.666666666666667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gapWidth val="30"/>
        <c:overlap val="100"/>
        <c:axId val="89782144"/>
        <c:axId val="89792512"/>
      </c:barChart>
      <c:catAx>
        <c:axId val="89782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600"/>
                </a:pPr>
                <a:r>
                  <a:rPr lang="en-US" sz="1600" b="0" baseline="0" dirty="0"/>
                  <a:t>Decade</a:t>
                </a:r>
              </a:p>
            </c:rich>
          </c:tx>
          <c:layout>
            <c:manualLayout>
              <c:xMode val="edge"/>
              <c:yMode val="edge"/>
              <c:x val="0.47231754319666647"/>
              <c:y val="0.9030614826975265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600" baseline="0"/>
            </a:pPr>
            <a:endParaRPr lang="fr-FR"/>
          </a:p>
        </c:txPr>
        <c:crossAx val="89792512"/>
        <c:crosses val="autoZero"/>
        <c:auto val="1"/>
        <c:lblAlgn val="ctr"/>
        <c:lblOffset val="100"/>
      </c:catAx>
      <c:valAx>
        <c:axId val="8979251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lang="en-US" sz="1600" baseline="0"/>
                </a:pPr>
                <a:r>
                  <a:rPr lang="en-US" sz="1600" b="0" i="0" baseline="0" dirty="0">
                    <a:effectLst/>
                  </a:rPr>
                  <a:t>Percent of trees with release events</a:t>
                </a:r>
                <a:endParaRPr lang="en-US" sz="1600" b="0" baseline="0" dirty="0">
                  <a:effectLst/>
                </a:endParaRP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lang="en-US" sz="1400" baseline="0"/>
            </a:pPr>
            <a:endParaRPr lang="fr-FR"/>
          </a:p>
        </c:txPr>
        <c:crossAx val="8978214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0.13673</cdr:x>
      <cdr:y>0</cdr:y>
    </cdr:from>
    <cdr:to>
      <cdr:x>0.47143</cdr:x>
      <cdr:y>0.12388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3625" y="0"/>
          <a:ext cx="2603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mtClean="0"/>
            <a:t>Size class distribution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0.52733</cdr:x>
      <cdr:y>0.91439</cdr:y>
    </cdr:from>
    <cdr:to>
      <cdr:x>0.80383</cdr:x>
      <cdr:y>0.97581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768580" y="4254001"/>
          <a:ext cx="2500330" cy="2857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de-DE" sz="1800" dirty="0" err="1" smtClean="0"/>
            <a:t>Celery</a:t>
          </a:r>
          <a:r>
            <a:rPr lang="de-DE" sz="1800" dirty="0" smtClean="0"/>
            <a:t> Top </a:t>
          </a:r>
          <a:r>
            <a:rPr lang="de-DE" sz="1800" dirty="0" err="1" smtClean="0"/>
            <a:t>Pine</a:t>
          </a:r>
          <a:endParaRPr lang="de-DE" sz="18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A34A-400A-4FB9-8FD3-DD42F2A146FB}" type="datetimeFigureOut">
              <a:rPr lang="de-DE" smtClean="0"/>
              <a:pPr/>
              <a:t>11.01.2014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F3E2-89EA-465D-A099-2D2264F5F59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ring </a:t>
            </a:r>
            <a:r>
              <a:rPr lang="en-US" baseline="0" dirty="0" err="1" smtClean="0"/>
              <a:t>counts</a:t>
            </a:r>
            <a:r>
              <a:rPr lang="en-US" dirty="0" err="1" smtClean="0"/>
              <a:t>To</a:t>
            </a:r>
            <a:r>
              <a:rPr lang="en-US" dirty="0" smtClean="0"/>
              <a:t> understand</a:t>
            </a:r>
            <a:r>
              <a:rPr lang="en-US" baseline="0" dirty="0" smtClean="0"/>
              <a:t> the distribution of ages in the tree-stand we first grouped tree species into bins based on our cross-dated chronologies. and then plotted the frequency distribution of each each species and its </a:t>
            </a:r>
            <a:r>
              <a:rPr lang="en-US" baseline="0" dirty="0" err="1" smtClean="0"/>
              <a:t>frebin</a:t>
            </a:r>
            <a:r>
              <a:rPr lang="en-US" baseline="0" dirty="0" smtClean="0"/>
              <a:t>. Our results show that the stand has a pretty uneven age class distribution. This could be a  Looking at the sizes, again there is a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1C6AC-5F0B-2645-8BA7-C83C500515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39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B5D630-515F-450F-9CBC-A1E4125B29D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EEA2417-844E-4B5B-9A02-FD10B9739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175351" cy="1905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Dendroecology</a:t>
            </a:r>
            <a:r>
              <a:rPr lang="en-US" dirty="0" smtClean="0"/>
              <a:t> and Dendroclimatology of a Tasmanian bog forest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500438"/>
            <a:ext cx="7500990" cy="147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Daniel J. </a:t>
            </a:r>
            <a:r>
              <a:rPr lang="en-US" dirty="0" err="1" smtClean="0"/>
              <a:t>Balanzategui</a:t>
            </a:r>
            <a:r>
              <a:rPr lang="en-US" dirty="0" smtClean="0"/>
              <a:t>, Carolyn A. </a:t>
            </a:r>
            <a:r>
              <a:rPr lang="en-US" dirty="0" err="1" smtClean="0"/>
              <a:t>Copenheaver</a:t>
            </a:r>
            <a:r>
              <a:rPr lang="en-US" dirty="0" smtClean="0"/>
              <a:t>, David C. Frank, </a:t>
            </a:r>
          </a:p>
          <a:p>
            <a:r>
              <a:rPr lang="en-US" dirty="0" err="1" smtClean="0"/>
              <a:t>Liya</a:t>
            </a:r>
            <a:r>
              <a:rPr lang="en-US" dirty="0" smtClean="0"/>
              <a:t> Jin, Nicolas Latte, Mauro </a:t>
            </a:r>
            <a:r>
              <a:rPr lang="en-US" dirty="0" err="1" smtClean="0"/>
              <a:t>Monteiro</a:t>
            </a:r>
            <a:r>
              <a:rPr lang="en-US" dirty="0" smtClean="0"/>
              <a:t>, </a:t>
            </a:r>
            <a:r>
              <a:rPr lang="en-US" dirty="0" err="1" smtClean="0"/>
              <a:t>Zhiyuan</a:t>
            </a:r>
            <a:r>
              <a:rPr lang="en-US" dirty="0" smtClean="0"/>
              <a:t> Shang, </a:t>
            </a:r>
          </a:p>
          <a:p>
            <a:r>
              <a:rPr lang="en-US" dirty="0" err="1" smtClean="0"/>
              <a:t>Franziska</a:t>
            </a:r>
            <a:r>
              <a:rPr lang="en-US" dirty="0" smtClean="0"/>
              <a:t> </a:t>
            </a:r>
            <a:r>
              <a:rPr lang="en-US" dirty="0" err="1" smtClean="0"/>
              <a:t>Slotta</a:t>
            </a:r>
            <a:r>
              <a:rPr lang="en-US" dirty="0" smtClean="0"/>
              <a:t>, James H. Speer, </a:t>
            </a:r>
          </a:p>
          <a:p>
            <a:r>
              <a:rPr lang="en-US" dirty="0" smtClean="0"/>
              <a:t>Alexander “</a:t>
            </a:r>
            <a:r>
              <a:rPr lang="en-US" dirty="0" err="1" smtClean="0"/>
              <a:t>Zan</a:t>
            </a:r>
            <a:r>
              <a:rPr lang="en-US" dirty="0" smtClean="0"/>
              <a:t>” Stine and Jen A. Wilkinson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4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Analyses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164305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chemeClr val="tx2"/>
                </a:solidFill>
              </a:rPr>
              <a:t>Growth </a:t>
            </a:r>
            <a:r>
              <a:rPr lang="de-DE" sz="2400" u="sng" dirty="0" err="1" smtClean="0">
                <a:solidFill>
                  <a:schemeClr val="tx2"/>
                </a:solidFill>
              </a:rPr>
              <a:t>release</a:t>
            </a:r>
            <a:endParaRPr lang="de-DE" sz="2400" u="sng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37861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chemeClr val="tx2"/>
                </a:solidFill>
              </a:rPr>
              <a:t>Growth </a:t>
            </a:r>
            <a:r>
              <a:rPr lang="de-DE" sz="2400" u="sng" dirty="0" err="1" smtClean="0">
                <a:solidFill>
                  <a:schemeClr val="tx2"/>
                </a:solidFill>
              </a:rPr>
              <a:t>suppression</a:t>
            </a:r>
            <a:endParaRPr lang="de-DE" sz="2400" u="sng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5720" y="228599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%</a:t>
            </a:r>
            <a:r>
              <a:rPr lang="de-DE" sz="2000" dirty="0" err="1" smtClean="0">
                <a:solidFill>
                  <a:schemeClr val="tx2"/>
                </a:solidFill>
              </a:rPr>
              <a:t>growth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change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year</a:t>
            </a:r>
            <a:r>
              <a:rPr lang="de-DE" sz="2000" dirty="0" smtClean="0">
                <a:solidFill>
                  <a:schemeClr val="tx2"/>
                </a:solidFill>
              </a:rPr>
              <a:t> X = (</a:t>
            </a:r>
            <a:r>
              <a:rPr lang="de-DE" sz="2000" u="sng" dirty="0" err="1" smtClean="0">
                <a:solidFill>
                  <a:schemeClr val="tx2"/>
                </a:solidFill>
              </a:rPr>
              <a:t>ave</a:t>
            </a:r>
            <a:r>
              <a:rPr lang="de-DE" sz="2000" u="sng" dirty="0" smtClean="0">
                <a:solidFill>
                  <a:schemeClr val="tx2"/>
                </a:solidFill>
              </a:rPr>
              <a:t>. 10 </a:t>
            </a:r>
            <a:r>
              <a:rPr lang="de-DE" sz="2000" u="sng" dirty="0" err="1" smtClean="0">
                <a:solidFill>
                  <a:schemeClr val="tx2"/>
                </a:solidFill>
              </a:rPr>
              <a:t>prior</a:t>
            </a:r>
            <a:r>
              <a:rPr lang="de-DE" sz="2000" u="sng" dirty="0" smtClean="0">
                <a:solidFill>
                  <a:schemeClr val="tx2"/>
                </a:solidFill>
              </a:rPr>
              <a:t> </a:t>
            </a:r>
            <a:r>
              <a:rPr lang="de-DE" sz="2000" u="sng" dirty="0" err="1" smtClean="0">
                <a:solidFill>
                  <a:schemeClr val="tx2"/>
                </a:solidFill>
              </a:rPr>
              <a:t>years</a:t>
            </a:r>
            <a:r>
              <a:rPr lang="de-DE" sz="2000" u="sng" dirty="0" smtClean="0">
                <a:solidFill>
                  <a:schemeClr val="tx2"/>
                </a:solidFill>
              </a:rPr>
              <a:t> – </a:t>
            </a:r>
            <a:r>
              <a:rPr lang="de-DE" sz="2000" u="sng" dirty="0" err="1" smtClean="0">
                <a:solidFill>
                  <a:schemeClr val="tx2"/>
                </a:solidFill>
              </a:rPr>
              <a:t>ave</a:t>
            </a:r>
            <a:r>
              <a:rPr lang="de-DE" sz="2000" u="sng" dirty="0" smtClean="0">
                <a:solidFill>
                  <a:schemeClr val="tx2"/>
                </a:solidFill>
              </a:rPr>
              <a:t>. 10 </a:t>
            </a:r>
            <a:r>
              <a:rPr lang="de-DE" sz="2000" u="sng" dirty="0" err="1" smtClean="0">
                <a:solidFill>
                  <a:schemeClr val="tx2"/>
                </a:solidFill>
              </a:rPr>
              <a:t>following</a:t>
            </a:r>
            <a:r>
              <a:rPr lang="de-DE" sz="2000" u="sng" dirty="0" smtClean="0">
                <a:solidFill>
                  <a:schemeClr val="tx2"/>
                </a:solidFill>
              </a:rPr>
              <a:t> </a:t>
            </a:r>
            <a:r>
              <a:rPr lang="de-DE" sz="2000" u="sng" dirty="0" err="1" smtClean="0">
                <a:solidFill>
                  <a:schemeClr val="tx2"/>
                </a:solidFill>
              </a:rPr>
              <a:t>years</a:t>
            </a:r>
            <a:r>
              <a:rPr lang="de-DE" sz="2000" u="sng" dirty="0" smtClean="0">
                <a:solidFill>
                  <a:schemeClr val="tx2"/>
                </a:solidFill>
              </a:rPr>
              <a:t>)</a:t>
            </a:r>
            <a:r>
              <a:rPr lang="de-DE" sz="2000" dirty="0" smtClean="0">
                <a:solidFill>
                  <a:schemeClr val="tx2"/>
                </a:solidFill>
              </a:rPr>
              <a:t>  x 100</a:t>
            </a:r>
            <a:endParaRPr lang="de-DE" sz="2000" u="sng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r>
              <a:rPr lang="de-DE" sz="2000" dirty="0" smtClean="0">
                <a:solidFill>
                  <a:schemeClr val="tx2"/>
                </a:solidFill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</a:rPr>
              <a:t>ave</a:t>
            </a:r>
            <a:r>
              <a:rPr lang="de-DE" sz="2000" dirty="0" smtClean="0">
                <a:solidFill>
                  <a:schemeClr val="tx2"/>
                </a:solidFill>
              </a:rPr>
              <a:t>. 10 </a:t>
            </a:r>
            <a:r>
              <a:rPr lang="de-DE" sz="2000" dirty="0" err="1" smtClean="0">
                <a:solidFill>
                  <a:schemeClr val="tx2"/>
                </a:solidFill>
              </a:rPr>
              <a:t>following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years</a:t>
            </a:r>
            <a:endParaRPr lang="de-DE" sz="2000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endParaRPr lang="de-DE" sz="2000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r>
              <a:rPr lang="de-DE" sz="2000" dirty="0" err="1" smtClean="0">
                <a:solidFill>
                  <a:schemeClr val="tx2"/>
                </a:solidFill>
              </a:rPr>
              <a:t>Criteria</a:t>
            </a:r>
            <a:r>
              <a:rPr lang="de-DE" sz="2000" dirty="0" smtClean="0">
                <a:solidFill>
                  <a:schemeClr val="tx2"/>
                </a:solidFill>
              </a:rPr>
              <a:t>: </a:t>
            </a:r>
            <a:r>
              <a:rPr lang="de-DE" sz="2000" dirty="0" err="1" smtClean="0">
                <a:solidFill>
                  <a:schemeClr val="tx2"/>
                </a:solidFill>
              </a:rPr>
              <a:t>at</a:t>
            </a:r>
            <a:r>
              <a:rPr lang="de-DE" sz="2000" dirty="0" smtClean="0">
                <a:solidFill>
                  <a:schemeClr val="tx2"/>
                </a:solidFill>
              </a:rPr>
              <a:t> least 10 </a:t>
            </a:r>
            <a:r>
              <a:rPr lang="de-DE" sz="2000" dirty="0" err="1" smtClean="0">
                <a:solidFill>
                  <a:schemeClr val="tx2"/>
                </a:solidFill>
              </a:rPr>
              <a:t>years</a:t>
            </a:r>
            <a:r>
              <a:rPr lang="de-DE" sz="2000" dirty="0" smtClean="0">
                <a:solidFill>
                  <a:schemeClr val="tx2"/>
                </a:solidFill>
              </a:rPr>
              <a:t> in a </a:t>
            </a:r>
            <a:r>
              <a:rPr lang="de-DE" sz="2000" dirty="0" err="1" smtClean="0">
                <a:solidFill>
                  <a:schemeClr val="tx2"/>
                </a:solidFill>
              </a:rPr>
              <a:t>row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with</a:t>
            </a:r>
            <a:r>
              <a:rPr lang="de-DE" sz="2000" dirty="0" smtClean="0">
                <a:solidFill>
                  <a:schemeClr val="tx2"/>
                </a:solidFill>
              </a:rPr>
              <a:t> %</a:t>
            </a:r>
            <a:r>
              <a:rPr lang="de-DE" sz="2000" dirty="0" err="1" smtClean="0">
                <a:solidFill>
                  <a:schemeClr val="tx2"/>
                </a:solidFill>
              </a:rPr>
              <a:t>growth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change</a:t>
            </a:r>
            <a:r>
              <a:rPr lang="de-DE" sz="2000" dirty="0" smtClean="0">
                <a:solidFill>
                  <a:schemeClr val="tx2"/>
                </a:solidFill>
              </a:rPr>
              <a:t> ≥ 25 %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5720" y="429275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%</a:t>
            </a:r>
            <a:r>
              <a:rPr lang="de-DE" sz="2000" dirty="0" err="1" smtClean="0">
                <a:solidFill>
                  <a:schemeClr val="tx2"/>
                </a:solidFill>
              </a:rPr>
              <a:t>growth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change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year</a:t>
            </a:r>
            <a:r>
              <a:rPr lang="de-DE" sz="2000" dirty="0" smtClean="0">
                <a:solidFill>
                  <a:schemeClr val="tx2"/>
                </a:solidFill>
              </a:rPr>
              <a:t> X = (</a:t>
            </a:r>
            <a:r>
              <a:rPr lang="de-DE" sz="2000" u="sng" dirty="0" err="1" smtClean="0">
                <a:solidFill>
                  <a:schemeClr val="tx2"/>
                </a:solidFill>
              </a:rPr>
              <a:t>ave</a:t>
            </a:r>
            <a:r>
              <a:rPr lang="de-DE" sz="2000" u="sng" dirty="0" smtClean="0">
                <a:solidFill>
                  <a:schemeClr val="tx2"/>
                </a:solidFill>
              </a:rPr>
              <a:t>. 10 </a:t>
            </a:r>
            <a:r>
              <a:rPr lang="de-DE" sz="2000" u="sng" dirty="0" err="1" smtClean="0">
                <a:solidFill>
                  <a:schemeClr val="tx2"/>
                </a:solidFill>
              </a:rPr>
              <a:t>prior</a:t>
            </a:r>
            <a:r>
              <a:rPr lang="de-DE" sz="2000" u="sng" dirty="0" smtClean="0">
                <a:solidFill>
                  <a:schemeClr val="tx2"/>
                </a:solidFill>
              </a:rPr>
              <a:t> </a:t>
            </a:r>
            <a:r>
              <a:rPr lang="de-DE" sz="2000" u="sng" dirty="0" err="1" smtClean="0">
                <a:solidFill>
                  <a:schemeClr val="tx2"/>
                </a:solidFill>
              </a:rPr>
              <a:t>years</a:t>
            </a:r>
            <a:r>
              <a:rPr lang="de-DE" sz="2000" u="sng" dirty="0" smtClean="0">
                <a:solidFill>
                  <a:schemeClr val="tx2"/>
                </a:solidFill>
              </a:rPr>
              <a:t> – </a:t>
            </a:r>
            <a:r>
              <a:rPr lang="de-DE" sz="2000" u="sng" dirty="0" err="1" smtClean="0">
                <a:solidFill>
                  <a:schemeClr val="tx2"/>
                </a:solidFill>
              </a:rPr>
              <a:t>ave</a:t>
            </a:r>
            <a:r>
              <a:rPr lang="de-DE" sz="2000" u="sng" dirty="0" smtClean="0">
                <a:solidFill>
                  <a:schemeClr val="tx2"/>
                </a:solidFill>
              </a:rPr>
              <a:t>. 10 </a:t>
            </a:r>
            <a:r>
              <a:rPr lang="de-DE" sz="2000" u="sng" dirty="0" err="1" smtClean="0">
                <a:solidFill>
                  <a:schemeClr val="tx2"/>
                </a:solidFill>
              </a:rPr>
              <a:t>following</a:t>
            </a:r>
            <a:r>
              <a:rPr lang="de-DE" sz="2000" u="sng" dirty="0" smtClean="0">
                <a:solidFill>
                  <a:schemeClr val="tx2"/>
                </a:solidFill>
              </a:rPr>
              <a:t> </a:t>
            </a:r>
            <a:r>
              <a:rPr lang="de-DE" sz="2000" u="sng" dirty="0" err="1" smtClean="0">
                <a:solidFill>
                  <a:schemeClr val="tx2"/>
                </a:solidFill>
              </a:rPr>
              <a:t>years</a:t>
            </a:r>
            <a:r>
              <a:rPr lang="de-DE" sz="2000" u="sng" dirty="0" smtClean="0">
                <a:solidFill>
                  <a:schemeClr val="tx2"/>
                </a:solidFill>
              </a:rPr>
              <a:t>)</a:t>
            </a:r>
            <a:r>
              <a:rPr lang="de-DE" sz="2000" dirty="0" smtClean="0">
                <a:solidFill>
                  <a:schemeClr val="tx2"/>
                </a:solidFill>
              </a:rPr>
              <a:t>  x 100</a:t>
            </a:r>
            <a:endParaRPr lang="de-DE" sz="2000" u="sng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r>
              <a:rPr lang="de-DE" sz="2000" dirty="0" smtClean="0">
                <a:solidFill>
                  <a:schemeClr val="tx2"/>
                </a:solidFill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</a:rPr>
              <a:t>ave</a:t>
            </a:r>
            <a:r>
              <a:rPr lang="de-DE" sz="2000" dirty="0" smtClean="0">
                <a:solidFill>
                  <a:schemeClr val="tx2"/>
                </a:solidFill>
              </a:rPr>
              <a:t>. 10 </a:t>
            </a:r>
            <a:r>
              <a:rPr lang="de-DE" sz="2000" dirty="0" err="1" smtClean="0">
                <a:solidFill>
                  <a:schemeClr val="tx2"/>
                </a:solidFill>
              </a:rPr>
              <a:t>following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years</a:t>
            </a:r>
            <a:endParaRPr lang="de-DE" sz="2000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endParaRPr lang="de-DE" sz="2000" dirty="0" smtClean="0">
              <a:solidFill>
                <a:schemeClr val="tx2"/>
              </a:solidFill>
            </a:endParaRPr>
          </a:p>
          <a:p>
            <a:pPr>
              <a:tabLst>
                <a:tab pos="3952875" algn="l"/>
              </a:tabLst>
            </a:pPr>
            <a:r>
              <a:rPr lang="de-DE" sz="2000" dirty="0" err="1" smtClean="0">
                <a:solidFill>
                  <a:schemeClr val="tx2"/>
                </a:solidFill>
              </a:rPr>
              <a:t>Criteria</a:t>
            </a:r>
            <a:r>
              <a:rPr lang="de-DE" sz="2000" dirty="0" smtClean="0">
                <a:solidFill>
                  <a:schemeClr val="tx2"/>
                </a:solidFill>
              </a:rPr>
              <a:t>: </a:t>
            </a:r>
            <a:r>
              <a:rPr lang="de-DE" sz="2000" dirty="0" err="1" smtClean="0">
                <a:solidFill>
                  <a:schemeClr val="tx2"/>
                </a:solidFill>
              </a:rPr>
              <a:t>at</a:t>
            </a:r>
            <a:r>
              <a:rPr lang="de-DE" sz="2000" dirty="0" smtClean="0">
                <a:solidFill>
                  <a:schemeClr val="tx2"/>
                </a:solidFill>
              </a:rPr>
              <a:t> least 10 </a:t>
            </a:r>
            <a:r>
              <a:rPr lang="de-DE" sz="2000" dirty="0" err="1" smtClean="0">
                <a:solidFill>
                  <a:schemeClr val="tx2"/>
                </a:solidFill>
              </a:rPr>
              <a:t>years</a:t>
            </a:r>
            <a:r>
              <a:rPr lang="de-DE" sz="2000" dirty="0" smtClean="0">
                <a:solidFill>
                  <a:schemeClr val="tx2"/>
                </a:solidFill>
              </a:rPr>
              <a:t> in a </a:t>
            </a:r>
            <a:r>
              <a:rPr lang="de-DE" sz="2000" dirty="0" err="1" smtClean="0">
                <a:solidFill>
                  <a:schemeClr val="tx2"/>
                </a:solidFill>
              </a:rPr>
              <a:t>row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with</a:t>
            </a:r>
            <a:r>
              <a:rPr lang="de-DE" sz="2000" dirty="0" smtClean="0">
                <a:solidFill>
                  <a:schemeClr val="tx2"/>
                </a:solidFill>
              </a:rPr>
              <a:t> %</a:t>
            </a:r>
            <a:r>
              <a:rPr lang="de-DE" sz="2000" dirty="0" err="1" smtClean="0">
                <a:solidFill>
                  <a:schemeClr val="tx2"/>
                </a:solidFill>
              </a:rPr>
              <a:t>growth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change</a:t>
            </a:r>
            <a:r>
              <a:rPr lang="de-DE" sz="2000" dirty="0" smtClean="0">
                <a:solidFill>
                  <a:schemeClr val="tx2"/>
                </a:solidFill>
              </a:rPr>
              <a:t> ≤ -25 %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42910" y="1928802"/>
            <a:ext cx="5488959" cy="4664085"/>
            <a:chOff x="1610" y="845"/>
            <a:chExt cx="3946" cy="3353"/>
          </a:xfrm>
        </p:grpSpPr>
        <p:pic>
          <p:nvPicPr>
            <p:cNvPr id="6158" name="Picture 14" descr="IMGP08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845"/>
              <a:ext cx="2515" cy="335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558" y="2383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Late wood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558" y="2569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Early wood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651" y="1661"/>
              <a:ext cx="1814" cy="1270"/>
              <a:chOff x="3651" y="1661"/>
              <a:chExt cx="1814" cy="1270"/>
            </a:xfrm>
          </p:grpSpPr>
          <p:sp>
            <p:nvSpPr>
              <p:cNvPr id="6148" name="AutoShape 4"/>
              <p:cNvSpPr>
                <a:spLocks/>
              </p:cNvSpPr>
              <p:nvPr/>
            </p:nvSpPr>
            <p:spPr bwMode="auto">
              <a:xfrm>
                <a:off x="3742" y="2659"/>
                <a:ext cx="181" cy="272"/>
              </a:xfrm>
              <a:prstGeom prst="rightBrace">
                <a:avLst>
                  <a:gd name="adj1" fmla="val 12523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" name="AutoShape 5"/>
              <p:cNvSpPr>
                <a:spLocks/>
              </p:cNvSpPr>
              <p:nvPr/>
            </p:nvSpPr>
            <p:spPr bwMode="auto">
              <a:xfrm>
                <a:off x="3742" y="2574"/>
                <a:ext cx="173" cy="85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 flipV="1">
                <a:off x="3923" y="2724"/>
                <a:ext cx="635" cy="7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4" name="AutoShape 10"/>
              <p:cNvSpPr>
                <a:spLocks/>
              </p:cNvSpPr>
              <p:nvPr/>
            </p:nvSpPr>
            <p:spPr bwMode="auto">
              <a:xfrm>
                <a:off x="3651" y="1815"/>
                <a:ext cx="181" cy="306"/>
              </a:xfrm>
              <a:prstGeom prst="rightBrace">
                <a:avLst>
                  <a:gd name="adj1" fmla="val 1408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 flipV="1">
                <a:off x="3829" y="1797"/>
                <a:ext cx="686" cy="16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4513" y="1661"/>
                <a:ext cx="9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Annual ring</a:t>
                </a:r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 flipV="1">
                <a:off x="3920" y="2544"/>
                <a:ext cx="635" cy="7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Billy Pine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0034" y="114298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/>
              <a:t>Athrotaxis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selaginoides</a:t>
            </a:r>
            <a:endParaRPr lang="de-DE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571472" y="1785926"/>
            <a:ext cx="6264275" cy="4665600"/>
            <a:chOff x="1610" y="754"/>
            <a:chExt cx="3946" cy="3430"/>
          </a:xfrm>
        </p:grpSpPr>
        <p:pic>
          <p:nvPicPr>
            <p:cNvPr id="2059" name="Picture 11" descr="IMGP08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754"/>
              <a:ext cx="2573" cy="343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606" y="1298"/>
              <a:ext cx="1950" cy="1180"/>
              <a:chOff x="3606" y="1298"/>
              <a:chExt cx="1950" cy="1180"/>
            </a:xfrm>
          </p:grpSpPr>
          <p:sp>
            <p:nvSpPr>
              <p:cNvPr id="2062" name="AutoShape 14"/>
              <p:cNvSpPr>
                <a:spLocks/>
              </p:cNvSpPr>
              <p:nvPr/>
            </p:nvSpPr>
            <p:spPr bwMode="auto">
              <a:xfrm>
                <a:off x="3606" y="2069"/>
                <a:ext cx="181" cy="409"/>
              </a:xfrm>
              <a:prstGeom prst="rightBrace">
                <a:avLst>
                  <a:gd name="adj1" fmla="val 18831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4" name="AutoShape 16"/>
              <p:cNvSpPr>
                <a:spLocks/>
              </p:cNvSpPr>
              <p:nvPr/>
            </p:nvSpPr>
            <p:spPr bwMode="auto">
              <a:xfrm>
                <a:off x="3606" y="1888"/>
                <a:ext cx="181" cy="182"/>
              </a:xfrm>
              <a:prstGeom prst="rightBrace">
                <a:avLst>
                  <a:gd name="adj1" fmla="val 837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 flipV="1">
                <a:off x="3789" y="1818"/>
                <a:ext cx="724" cy="1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4604" y="1706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Late wood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4604" y="1979"/>
                <a:ext cx="9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Early wood</a:t>
                </a:r>
              </a:p>
            </p:txBody>
          </p:sp>
          <p:sp>
            <p:nvSpPr>
              <p:cNvPr id="2070" name="AutoShape 22"/>
              <p:cNvSpPr>
                <a:spLocks/>
              </p:cNvSpPr>
              <p:nvPr/>
            </p:nvSpPr>
            <p:spPr bwMode="auto">
              <a:xfrm>
                <a:off x="3606" y="1298"/>
                <a:ext cx="181" cy="590"/>
              </a:xfrm>
              <a:prstGeom prst="rightBrace">
                <a:avLst>
                  <a:gd name="adj1" fmla="val 27164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 flipV="1">
                <a:off x="3789" y="1437"/>
                <a:ext cx="724" cy="1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2" name="Text Box 24"/>
              <p:cNvSpPr txBox="1">
                <a:spLocks noChangeArrowheads="1"/>
              </p:cNvSpPr>
              <p:nvPr/>
            </p:nvSpPr>
            <p:spPr bwMode="auto">
              <a:xfrm>
                <a:off x="4604" y="1298"/>
                <a:ext cx="9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Annual ring</a:t>
                </a: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V="1">
                <a:off x="3789" y="2115"/>
                <a:ext cx="724" cy="16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Celery Top Pine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0034" y="114298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chemeClr val="tx2"/>
                </a:solidFill>
              </a:rPr>
              <a:t>Phyllocladus</a:t>
            </a:r>
            <a:r>
              <a:rPr lang="de-DE" sz="2800" i="1" dirty="0" smtClean="0">
                <a:solidFill>
                  <a:schemeClr val="tx2"/>
                </a:solidFill>
              </a:rPr>
              <a:t> </a:t>
            </a:r>
            <a:r>
              <a:rPr lang="de-DE" sz="2800" i="1" dirty="0" err="1" smtClean="0">
                <a:solidFill>
                  <a:schemeClr val="tx2"/>
                </a:solidFill>
              </a:rPr>
              <a:t>aspleniifolius</a:t>
            </a:r>
            <a:endParaRPr lang="de-DE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571472" y="1785926"/>
            <a:ext cx="6335713" cy="4665600"/>
            <a:chOff x="1565" y="740"/>
            <a:chExt cx="3991" cy="3580"/>
          </a:xfrm>
        </p:grpSpPr>
        <p:pic>
          <p:nvPicPr>
            <p:cNvPr id="8208" name="Picture 16" descr="IMGP087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740"/>
              <a:ext cx="2685" cy="35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606" y="1162"/>
              <a:ext cx="1950" cy="745"/>
              <a:chOff x="3606" y="1162"/>
              <a:chExt cx="1950" cy="745"/>
            </a:xfrm>
          </p:grpSpPr>
          <p:sp>
            <p:nvSpPr>
              <p:cNvPr id="8202" name="AutoShape 10"/>
              <p:cNvSpPr>
                <a:spLocks/>
              </p:cNvSpPr>
              <p:nvPr/>
            </p:nvSpPr>
            <p:spPr bwMode="auto">
              <a:xfrm>
                <a:off x="3606" y="1162"/>
                <a:ext cx="181" cy="745"/>
              </a:xfrm>
              <a:prstGeom prst="rightBrace">
                <a:avLst>
                  <a:gd name="adj1" fmla="val 3430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V="1">
                <a:off x="3783" y="1453"/>
                <a:ext cx="821" cy="8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4604" y="1317"/>
                <a:ext cx="9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Annual ring</a:t>
                </a:r>
              </a:p>
            </p:txBody>
          </p:sp>
        </p:grpSp>
      </p:grpSp>
      <p:sp>
        <p:nvSpPr>
          <p:cNvPr id="1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 tree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0034" y="114298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chemeClr val="tx2"/>
                </a:solidFill>
              </a:rPr>
              <a:t>Leptospermum</a:t>
            </a:r>
            <a:r>
              <a:rPr lang="de-DE" sz="2800" i="1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sp</a:t>
            </a:r>
            <a:r>
              <a:rPr lang="de-DE" sz="2800" i="1" dirty="0" smtClean="0">
                <a:solidFill>
                  <a:schemeClr val="tx2"/>
                </a:solidFill>
              </a:rPr>
              <a:t>.</a:t>
            </a:r>
            <a:endParaRPr lang="de-DE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571472" y="1714488"/>
            <a:ext cx="6335714" cy="4665600"/>
            <a:chOff x="571472" y="1714488"/>
            <a:chExt cx="6335714" cy="4665600"/>
          </a:xfrm>
        </p:grpSpPr>
        <p:pic>
          <p:nvPicPr>
            <p:cNvPr id="7182" name="Picture 14" descr="IMGP08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714488"/>
              <a:ext cx="4154488" cy="46656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740123" y="3188118"/>
              <a:ext cx="3167063" cy="691349"/>
              <a:chOff x="3515" y="1933"/>
              <a:chExt cx="1995" cy="517"/>
            </a:xfrm>
          </p:grpSpPr>
          <p:sp>
            <p:nvSpPr>
              <p:cNvPr id="7178" name="AutoShape 10"/>
              <p:cNvSpPr>
                <a:spLocks/>
              </p:cNvSpPr>
              <p:nvPr/>
            </p:nvSpPr>
            <p:spPr bwMode="auto">
              <a:xfrm>
                <a:off x="3515" y="2084"/>
                <a:ext cx="181" cy="366"/>
              </a:xfrm>
              <a:prstGeom prst="rightBrace">
                <a:avLst>
                  <a:gd name="adj1" fmla="val 16851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 flipV="1">
                <a:off x="3696" y="2086"/>
                <a:ext cx="817" cy="18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4558" y="1933"/>
                <a:ext cx="9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/>
                  <a:t>Annual ring</a:t>
                </a:r>
              </a:p>
            </p:txBody>
          </p:sp>
        </p:grpSp>
      </p:grpSp>
      <p:sp>
        <p:nvSpPr>
          <p:cNvPr id="1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Myrtle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0034" y="114298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>
                <a:solidFill>
                  <a:schemeClr val="tx2"/>
                </a:solidFill>
              </a:rPr>
              <a:t>Nothofagus </a:t>
            </a:r>
            <a:r>
              <a:rPr lang="de-DE" sz="2800" i="1" dirty="0" err="1" smtClean="0">
                <a:solidFill>
                  <a:schemeClr val="tx2"/>
                </a:solidFill>
              </a:rPr>
              <a:t>cunninghamii</a:t>
            </a:r>
            <a:endParaRPr lang="de-DE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Waratah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0034" y="114298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chemeClr val="tx2"/>
                </a:solidFill>
              </a:rPr>
              <a:t>Telopea</a:t>
            </a:r>
            <a:r>
              <a:rPr lang="de-DE" sz="2800" i="1" dirty="0" smtClean="0">
                <a:solidFill>
                  <a:schemeClr val="tx2"/>
                </a:solidFill>
              </a:rPr>
              <a:t> </a:t>
            </a:r>
            <a:r>
              <a:rPr lang="de-DE" sz="2800" i="1" dirty="0" err="1" smtClean="0">
                <a:solidFill>
                  <a:schemeClr val="tx2"/>
                </a:solidFill>
              </a:rPr>
              <a:t>trunctata</a:t>
            </a:r>
            <a:endParaRPr lang="de-DE" sz="2800" i="1" dirty="0">
              <a:solidFill>
                <a:schemeClr val="tx2"/>
              </a:solidFill>
            </a:endParaRPr>
          </a:p>
        </p:txBody>
      </p:sp>
      <p:pic>
        <p:nvPicPr>
          <p:cNvPr id="17" name="Grafik 16" descr="USER1089.JPG"/>
          <p:cNvPicPr>
            <a:picLocks noChangeAspect="1"/>
          </p:cNvPicPr>
          <p:nvPr/>
        </p:nvPicPr>
        <p:blipFill>
          <a:blip r:embed="rId2" cstate="print"/>
          <a:srcRect t="31531" b="28829"/>
          <a:stretch>
            <a:fillRect/>
          </a:stretch>
        </p:blipFill>
        <p:spPr>
          <a:xfrm rot="5400000">
            <a:off x="4721387" y="2435352"/>
            <a:ext cx="6487835" cy="1928826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428596" y="2214554"/>
            <a:ext cx="5940456" cy="4214841"/>
            <a:chOff x="428596" y="2214554"/>
            <a:chExt cx="5940456" cy="4214841"/>
          </a:xfrm>
        </p:grpSpPr>
        <p:pic>
          <p:nvPicPr>
            <p:cNvPr id="18" name="Grafik 17" descr="USER1085.JPG"/>
            <p:cNvPicPr>
              <a:picLocks noChangeAspect="1"/>
            </p:cNvPicPr>
            <p:nvPr/>
          </p:nvPicPr>
          <p:blipFill>
            <a:blip r:embed="rId3" cstate="print"/>
            <a:srcRect l="26389" t="17308" b="3846"/>
            <a:stretch>
              <a:fillRect/>
            </a:stretch>
          </p:blipFill>
          <p:spPr>
            <a:xfrm rot="5400000">
              <a:off x="-48546" y="2691696"/>
              <a:ext cx="4214841" cy="3260558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3214678" y="3571876"/>
              <a:ext cx="3154374" cy="621967"/>
              <a:chOff x="3214678" y="3571876"/>
              <a:chExt cx="3154374" cy="621967"/>
            </a:xfrm>
          </p:grpSpPr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4857752" y="3571876"/>
                <a:ext cx="1511300" cy="30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/>
                  <a:t>Annual ring</a:t>
                </a:r>
              </a:p>
            </p:txBody>
          </p:sp>
          <p:sp>
            <p:nvSpPr>
              <p:cNvPr id="20" name="AutoShape 10"/>
              <p:cNvSpPr>
                <a:spLocks/>
              </p:cNvSpPr>
              <p:nvPr/>
            </p:nvSpPr>
            <p:spPr bwMode="auto">
              <a:xfrm>
                <a:off x="3214678" y="3833813"/>
                <a:ext cx="287338" cy="360030"/>
              </a:xfrm>
              <a:prstGeom prst="rightBrace">
                <a:avLst>
                  <a:gd name="adj1" fmla="val 16851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 flipV="1">
                <a:off x="3498824" y="3773712"/>
                <a:ext cx="1296988" cy="24203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558397578"/>
              </p:ext>
            </p:extLst>
          </p:nvPr>
        </p:nvGraphicFramePr>
        <p:xfrm>
          <a:off x="25160358" y="12244326"/>
          <a:ext cx="4572032" cy="742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6729223"/>
              </p:ext>
            </p:extLst>
          </p:nvPr>
        </p:nvGraphicFramePr>
        <p:xfrm>
          <a:off x="3000364" y="1311275"/>
          <a:ext cx="3500462" cy="46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6000768"/>
            <a:ext cx="74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Sample distribution along transect</a:t>
            </a:r>
            <a:endParaRPr lang="en-U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Dendroecology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12557848"/>
              </p:ext>
            </p:extLst>
          </p:nvPr>
        </p:nvGraphicFramePr>
        <p:xfrm>
          <a:off x="782052" y="1265412"/>
          <a:ext cx="7266573" cy="261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2412088"/>
              </p:ext>
            </p:extLst>
          </p:nvPr>
        </p:nvGraphicFramePr>
        <p:xfrm>
          <a:off x="508000" y="3876676"/>
          <a:ext cx="7778750" cy="298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6667500" y="1814000"/>
            <a:ext cx="1381125" cy="1330496"/>
          </a:xfrm>
          <a:prstGeom prst="rect">
            <a:avLst/>
          </a:prstGeom>
          <a:solidFill>
            <a:srgbClr val="FF582D">
              <a:alpha val="5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1625" y="1234908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class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7500" y="1343452"/>
            <a:ext cx="13811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Stems too small to include in study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67500" y="1814000"/>
            <a:ext cx="1381125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90649" y="4318000"/>
            <a:ext cx="546101" cy="1836313"/>
          </a:xfrm>
          <a:prstGeom prst="rect">
            <a:avLst/>
          </a:prstGeom>
          <a:solidFill>
            <a:srgbClr val="FF582D">
              <a:alpha val="50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52537" y="3784433"/>
            <a:ext cx="8286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Stems too small to include in study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90649" y="4331775"/>
            <a:ext cx="546101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Dendroecology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8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4"/>
          <p:cNvGraphicFramePr/>
          <p:nvPr/>
        </p:nvGraphicFramePr>
        <p:xfrm>
          <a:off x="101146" y="1571612"/>
          <a:ext cx="9042854" cy="465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14546" y="5845750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King Billy </a:t>
            </a:r>
            <a:r>
              <a:rPr lang="de-DE" dirty="0" err="1" smtClean="0"/>
              <a:t>Pine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- Suppressions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/>
        </p:nvGraphicFramePr>
        <p:xfrm>
          <a:off x="79339" y="1549545"/>
          <a:ext cx="8668956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28662" y="60007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King Billy </a:t>
            </a:r>
            <a:r>
              <a:rPr lang="de-DE" dirty="0" err="1" smtClean="0"/>
              <a:t>Pine</a:t>
            </a:r>
            <a:r>
              <a:rPr lang="de-DE" dirty="0" smtClean="0"/>
              <a:t> (</a:t>
            </a:r>
            <a:r>
              <a:rPr lang="de-DE" dirty="0" err="1" smtClean="0"/>
              <a:t>light</a:t>
            </a:r>
            <a:r>
              <a:rPr lang="de-DE" dirty="0" smtClean="0"/>
              <a:t> </a:t>
            </a:r>
            <a:r>
              <a:rPr lang="de-DE" dirty="0" err="1" smtClean="0"/>
              <a:t>blue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Celery</a:t>
            </a:r>
            <a:r>
              <a:rPr lang="de-DE" dirty="0" smtClean="0"/>
              <a:t> Top </a:t>
            </a:r>
            <a:r>
              <a:rPr lang="de-DE" dirty="0" err="1" smtClean="0"/>
              <a:t>Pine</a:t>
            </a:r>
            <a:r>
              <a:rPr lang="de-DE" dirty="0" smtClean="0"/>
              <a:t> (</a:t>
            </a:r>
            <a:r>
              <a:rPr lang="de-DE" dirty="0" err="1" smtClean="0"/>
              <a:t>dark</a:t>
            </a:r>
            <a:r>
              <a:rPr lang="de-DE" dirty="0" smtClean="0"/>
              <a:t> </a:t>
            </a:r>
            <a:r>
              <a:rPr lang="de-DE" dirty="0" err="1" smtClean="0"/>
              <a:t>blue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7158" y="1785926"/>
            <a:ext cx="4071966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73"/>
          <a:stretch>
            <a:fillRect/>
          </a:stretch>
        </p:blipFill>
        <p:spPr>
          <a:xfrm rot="5400000">
            <a:off x="242671" y="2211806"/>
            <a:ext cx="4546391" cy="374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572000" y="2000240"/>
            <a:ext cx="4036506" cy="2428892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Tasmanian </a:t>
            </a:r>
            <a:r>
              <a:rPr lang="en-US" sz="2400" dirty="0" err="1" smtClean="0">
                <a:solidFill>
                  <a:schemeClr val="tx2"/>
                </a:solidFill>
              </a:rPr>
              <a:t>montane</a:t>
            </a:r>
            <a:r>
              <a:rPr lang="en-US" sz="2400" dirty="0" smtClean="0">
                <a:solidFill>
                  <a:schemeClr val="tx2"/>
                </a:solidFill>
              </a:rPr>
              <a:t> bog forest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tabLst>
                <a:tab pos="669925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sym typeface="Wingdings 3"/>
              </a:rPr>
              <a:t></a:t>
            </a:r>
            <a:r>
              <a:rPr lang="en-US" sz="2400" dirty="0" smtClean="0">
                <a:solidFill>
                  <a:schemeClr val="tx2"/>
                </a:solidFill>
              </a:rPr>
              <a:t> microhabitat for climate    	sensitive species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tabLst>
                <a:tab pos="669925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sym typeface="Wingdings 3"/>
              </a:rPr>
              <a:t></a:t>
            </a:r>
            <a:r>
              <a:rPr lang="en-US" sz="2400" dirty="0" smtClean="0">
                <a:solidFill>
                  <a:schemeClr val="tx2"/>
                </a:solidFill>
              </a:rPr>
              <a:t> contributes to regional 	diversity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572000" y="4429132"/>
            <a:ext cx="4036506" cy="1285884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Limited understanding of forest dynamics and climatic influences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Boulot\Australia\master\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09634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52728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CLIMATE: </a:t>
            </a:r>
            <a:r>
              <a:rPr lang="fr-BE" dirty="0" err="1" smtClean="0">
                <a:solidFill>
                  <a:schemeClr val="bg1"/>
                </a:solidFill>
              </a:rPr>
              <a:t>Raw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smtClean="0">
                <a:solidFill>
                  <a:schemeClr val="bg1"/>
                </a:solidFill>
              </a:rPr>
              <a:t>data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8194" name="Picture 2" descr="G:\kb_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8515350" cy="252028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67544" y="1196752"/>
            <a:ext cx="7783777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rossdated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series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dirty="0" smtClean="0">
                <a:solidFill>
                  <a:schemeClr val="tx2"/>
                </a:solidFill>
              </a:rPr>
              <a:t>Celery Top (23 cores / 15 trees)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dirty="0" smtClean="0">
                <a:solidFill>
                  <a:schemeClr val="tx2"/>
                </a:solidFill>
              </a:rPr>
              <a:t>King Billy (22 cores / 13 trees)</a:t>
            </a: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Raw</a:t>
            </a:r>
            <a:r>
              <a:rPr lang="fr-BE" dirty="0" smtClean="0"/>
              <a:t> data: </a:t>
            </a:r>
            <a:br>
              <a:rPr lang="fr-BE" dirty="0" smtClean="0"/>
            </a:br>
            <a:r>
              <a:rPr lang="fr-BE" dirty="0" smtClean="0"/>
              <a:t>King Billy Vs. </a:t>
            </a:r>
            <a:r>
              <a:rPr lang="fr-BE" dirty="0" err="1" smtClean="0"/>
              <a:t>Celery</a:t>
            </a:r>
            <a:r>
              <a:rPr lang="fr-BE" dirty="0" smtClean="0"/>
              <a:t> Top </a:t>
            </a:r>
            <a:endParaRPr lang="fr-BE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108520" y="2780928"/>
          <a:ext cx="4852020" cy="3749288"/>
        </p:xfrm>
        <a:graphic>
          <a:graphicData uri="http://schemas.openxmlformats.org/presentationml/2006/ole">
            <p:oleObj spid="_x0000_s1026" name="Acrobat Document" r:id="rId3" imgW="7543800" imgH="5829300" progId="AcroExch.Document.7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427984" y="2852936"/>
          <a:ext cx="4822825" cy="3727450"/>
        </p:xfrm>
        <a:graphic>
          <a:graphicData uri="http://schemas.openxmlformats.org/presentationml/2006/ole">
            <p:oleObj spid="_x0000_s1027" name="Acrobat Document" r:id="rId4" imgW="7543800" imgH="58293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oulot\Australia\master\sp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: </a:t>
            </a:r>
            <a:r>
              <a:rPr lang="fr-BE" dirty="0" err="1" smtClean="0"/>
              <a:t>Detrending</a:t>
            </a:r>
            <a:endParaRPr lang="fr-BE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5536" y="2348880"/>
            <a:ext cx="8424936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detrending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years cutoff)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oulot\Australia\figure\celerytop_kingbilly_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66357"/>
            <a:ext cx="8385569" cy="469164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Standard indices</a:t>
            </a:r>
            <a:br>
              <a:rPr lang="fr-BE" dirty="0" smtClean="0"/>
            </a:br>
            <a:r>
              <a:rPr lang="fr-BE" dirty="0" smtClean="0"/>
              <a:t> King Billy Vs. </a:t>
            </a:r>
            <a:r>
              <a:rPr lang="fr-BE" dirty="0" err="1" smtClean="0"/>
              <a:t>Celery</a:t>
            </a:r>
            <a:r>
              <a:rPr lang="fr-BE" dirty="0" smtClean="0"/>
              <a:t> Top </a:t>
            </a:r>
            <a:endParaRPr lang="fr-BE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71600" y="2492896"/>
            <a:ext cx="8424936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Boulot\Australia\master\mean_clim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356480" cy="508518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 data</a:t>
            </a:r>
            <a:endParaRPr lang="fr-BE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7544" y="1844824"/>
            <a:ext cx="8424936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Monthly climate data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Regionally-averaged Tasmanian </a:t>
            </a:r>
            <a:r>
              <a:rPr lang="en-US" sz="2400" dirty="0" smtClean="0">
                <a:solidFill>
                  <a:schemeClr val="tx2"/>
                </a:solidFill>
              </a:rPr>
              <a:t>weather stations (1911-2009 )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correlation</a:t>
            </a:r>
            <a:r>
              <a:rPr lang="fr-BE" dirty="0" smtClean="0"/>
              <a:t>: </a:t>
            </a:r>
            <a:r>
              <a:rPr lang="fr-BE" dirty="0" err="1" smtClean="0"/>
              <a:t>Celery</a:t>
            </a:r>
            <a:r>
              <a:rPr lang="fr-BE" dirty="0" smtClean="0"/>
              <a:t> Top</a:t>
            </a:r>
            <a:br>
              <a:rPr lang="fr-BE" dirty="0" smtClean="0"/>
            </a:br>
            <a:r>
              <a:rPr lang="fr-BE" dirty="0" err="1" smtClean="0"/>
              <a:t>Precipitation</a:t>
            </a:r>
            <a:endParaRPr lang="fr-BE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43608" y="1700808"/>
          <a:ext cx="7316788" cy="5654675"/>
        </p:xfrm>
        <a:graphic>
          <a:graphicData uri="http://schemas.openxmlformats.org/presentationml/2006/ole">
            <p:oleObj spid="_x0000_s2050" name="Acrobat Document" r:id="rId3" imgW="7543800" imgH="58293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correlation</a:t>
            </a:r>
            <a:r>
              <a:rPr lang="fr-BE" dirty="0" smtClean="0"/>
              <a:t>: King Billy</a:t>
            </a:r>
            <a:br>
              <a:rPr lang="fr-BE" dirty="0" smtClean="0"/>
            </a:br>
            <a:r>
              <a:rPr lang="fr-BE" dirty="0" err="1" smtClean="0"/>
              <a:t>Precipitation</a:t>
            </a:r>
            <a:endParaRPr lang="fr-BE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43608" y="1628800"/>
          <a:ext cx="7316788" cy="5654675"/>
        </p:xfrm>
        <a:graphic>
          <a:graphicData uri="http://schemas.openxmlformats.org/presentationml/2006/ole">
            <p:oleObj spid="_x0000_s3074" name="Acrobat Document" r:id="rId3" imgW="7543800" imgH="58293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correlation</a:t>
            </a:r>
            <a:r>
              <a:rPr lang="fr-BE" dirty="0" smtClean="0"/>
              <a:t>: </a:t>
            </a:r>
            <a:r>
              <a:rPr lang="fr-BE" dirty="0" err="1" smtClean="0"/>
              <a:t>Celery</a:t>
            </a:r>
            <a:r>
              <a:rPr lang="fr-BE" dirty="0" smtClean="0"/>
              <a:t> Top</a:t>
            </a:r>
            <a:br>
              <a:rPr lang="fr-BE" dirty="0" smtClean="0"/>
            </a:br>
            <a:r>
              <a:rPr lang="fr-BE" dirty="0" smtClean="0"/>
              <a:t> Maximum </a:t>
            </a:r>
            <a:r>
              <a:rPr lang="fr-BE" dirty="0" err="1" smtClean="0"/>
              <a:t>temperature</a:t>
            </a:r>
            <a:endParaRPr lang="fr-BE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99592" y="1772816"/>
          <a:ext cx="7316788" cy="5654675"/>
        </p:xfrm>
        <a:graphic>
          <a:graphicData uri="http://schemas.openxmlformats.org/presentationml/2006/ole">
            <p:oleObj spid="_x0000_s4098" name="Acrobat Document" r:id="rId3" imgW="7543800" imgH="58293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43608" y="1700808"/>
          <a:ext cx="7326321" cy="5661248"/>
        </p:xfrm>
        <a:graphic>
          <a:graphicData uri="http://schemas.openxmlformats.org/presentationml/2006/ole">
            <p:oleObj spid="_x0000_s5122" name="Acrobat Document" r:id="rId3" imgW="7543800" imgH="5829300" progId="AcroExch.Document.7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correlation</a:t>
            </a:r>
            <a:r>
              <a:rPr lang="fr-BE" dirty="0" smtClean="0"/>
              <a:t>: King Billy</a:t>
            </a:r>
            <a:br>
              <a:rPr lang="fr-BE" dirty="0" smtClean="0"/>
            </a:br>
            <a:r>
              <a:rPr lang="fr-BE" dirty="0" smtClean="0"/>
              <a:t>Maximum </a:t>
            </a:r>
            <a:r>
              <a:rPr lang="fr-BE" dirty="0" err="1" smtClean="0"/>
              <a:t>temperature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Tasmanian</a:t>
            </a:r>
            <a:r>
              <a:rPr lang="de-DE" dirty="0" smtClean="0"/>
              <a:t> bog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stand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1800`s</a:t>
            </a:r>
          </a:p>
          <a:p>
            <a:r>
              <a:rPr lang="de-DE" dirty="0" smtClean="0"/>
              <a:t>After </a:t>
            </a:r>
            <a:r>
              <a:rPr lang="de-DE" dirty="0" err="1" smtClean="0"/>
              <a:t>establishment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was a </a:t>
            </a: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endParaRPr lang="de-DE" dirty="0" smtClean="0"/>
          </a:p>
          <a:p>
            <a:r>
              <a:rPr lang="de-DE" dirty="0" err="1" smtClean="0"/>
              <a:t>Currently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frequent</a:t>
            </a:r>
            <a:r>
              <a:rPr lang="de-DE" dirty="0" smtClean="0"/>
              <a:t>,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disturbance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52728"/>
          </a:xfrm>
        </p:spPr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7158" y="1785926"/>
            <a:ext cx="4071966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72067" y="2571744"/>
            <a:ext cx="7629023" cy="3450696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Explore the wood anatomy of all species on the site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 the demographic structure and stand dynamics of a mature Tasmanian bog forest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dendroclimatic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response of King Billy Pine and Celery Top Pine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Tree</a:t>
            </a:r>
            <a:r>
              <a:rPr lang="de-DE" dirty="0" smtClean="0"/>
              <a:t>-ring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positively</a:t>
            </a:r>
            <a:r>
              <a:rPr lang="de-DE" dirty="0" smtClean="0"/>
              <a:t> </a:t>
            </a:r>
            <a:r>
              <a:rPr lang="de-DE" dirty="0" err="1" smtClean="0"/>
              <a:t>correlated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year`s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, </a:t>
            </a:r>
            <a:r>
              <a:rPr lang="de-DE" dirty="0" err="1" smtClean="0"/>
              <a:t>particularly</a:t>
            </a:r>
            <a:r>
              <a:rPr lang="de-DE" dirty="0" smtClean="0"/>
              <a:t> in </a:t>
            </a:r>
            <a:r>
              <a:rPr lang="de-DE" dirty="0" err="1" smtClean="0"/>
              <a:t>Celery</a:t>
            </a:r>
            <a:r>
              <a:rPr lang="de-DE" dirty="0" smtClean="0"/>
              <a:t> Top </a:t>
            </a:r>
            <a:r>
              <a:rPr lang="de-DE" dirty="0" err="1" smtClean="0"/>
              <a:t>Pine</a:t>
            </a:r>
            <a:endParaRPr lang="de-DE" dirty="0" smtClean="0"/>
          </a:p>
          <a:p>
            <a:r>
              <a:rPr lang="de-DE" dirty="0" err="1" smtClean="0"/>
              <a:t>Tree</a:t>
            </a:r>
            <a:r>
              <a:rPr lang="de-DE" dirty="0" smtClean="0"/>
              <a:t>-ring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negatively</a:t>
            </a:r>
            <a:r>
              <a:rPr lang="de-DE" dirty="0" smtClean="0"/>
              <a:t>, </a:t>
            </a:r>
            <a:r>
              <a:rPr lang="de-DE" dirty="0" err="1" smtClean="0"/>
              <a:t>correlated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year`s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Celery</a:t>
            </a:r>
            <a:r>
              <a:rPr lang="de-DE" dirty="0" smtClean="0"/>
              <a:t> Top </a:t>
            </a:r>
            <a:r>
              <a:rPr lang="de-DE" dirty="0" err="1" smtClean="0"/>
              <a:t>Pine</a:t>
            </a:r>
            <a:r>
              <a:rPr lang="de-DE" dirty="0" smtClean="0"/>
              <a:t>, </a:t>
            </a:r>
            <a:r>
              <a:rPr lang="de-DE" dirty="0" err="1" smtClean="0"/>
              <a:t>tree</a:t>
            </a:r>
            <a:r>
              <a:rPr lang="de-DE" dirty="0" smtClean="0"/>
              <a:t>-ring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positively</a:t>
            </a:r>
            <a:r>
              <a:rPr lang="de-DE" dirty="0" smtClean="0"/>
              <a:t> </a:t>
            </a:r>
            <a:r>
              <a:rPr lang="de-DE" dirty="0" err="1" smtClean="0"/>
              <a:t>correlated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2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earlier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7158" y="1214422"/>
            <a:ext cx="8501122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lnSpc>
                <a:spcPts val="26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Magg’s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Mountain in northern Tasmania </a:t>
            </a:r>
          </a:p>
          <a:p>
            <a:pPr marL="274320" lvl="0" indent="-274320">
              <a:lnSpc>
                <a:spcPts val="2600"/>
              </a:lnSpc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of Lake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Rowal</a:t>
            </a:r>
            <a:r>
              <a:rPr lang="en-US" sz="2000" dirty="0" smtClean="0">
                <a:solidFill>
                  <a:schemeClr val="tx2"/>
                </a:solidFill>
              </a:rPr>
              <a:t> (41.71 °S, 146.19 °E, 800 </a:t>
            </a:r>
            <a:r>
              <a:rPr lang="en-US" sz="2000" dirty="0" err="1" smtClean="0">
                <a:solidFill>
                  <a:schemeClr val="tx2"/>
                </a:solidFill>
              </a:rPr>
              <a:t>masl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Publically-owned and managed forestland</a:t>
            </a:r>
          </a:p>
          <a:p>
            <a:pPr marL="274320" marR="0" lvl="0" indent="-27432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 climate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montane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mature bog forest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 species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King Billy Pine 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Athrotaxis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selaginoides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Celery </a:t>
            </a:r>
            <a:r>
              <a:rPr lang="en-US" sz="2000" dirty="0" smtClean="0">
                <a:solidFill>
                  <a:schemeClr val="tx2"/>
                </a:solidFill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 </a:t>
            </a: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Phyllodladus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aspleniifolius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 </a:t>
            </a:r>
            <a:r>
              <a:rPr lang="en-US" sz="2000" dirty="0" smtClean="0">
                <a:solidFill>
                  <a:schemeClr val="tx2"/>
                </a:solidFill>
              </a:rPr>
              <a:t>T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Leptospermum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sp.), Myrtle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Nothofagus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cunninghamii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Area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" t="56007" b="161"/>
          <a:stretch>
            <a:fillRect/>
          </a:stretch>
        </p:blipFill>
        <p:spPr>
          <a:xfrm>
            <a:off x="332919" y="3643314"/>
            <a:ext cx="8478162" cy="278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034" y="2285992"/>
            <a:ext cx="3822192" cy="34472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 trees sampled along a belt transect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King Billy Pine,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Celery Top Pine,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Tea Tree (N=25)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 cored from outside of the plot to increase sample size of these species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10 cross sections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428867"/>
            <a:ext cx="4286280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1600" y="2083820"/>
            <a:ext cx="1371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35316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</a:t>
            </a:r>
            <a:r>
              <a:rPr lang="en-US" dirty="0" smtClean="0"/>
              <a:t> </a:t>
            </a:r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3927" y="171448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m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783927" y="2083820"/>
            <a:ext cx="546945" cy="411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6090" y="4363994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6090" y="2887901"/>
            <a:ext cx="533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02629" y="2793430"/>
            <a:ext cx="3369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trees &gt; 4 cm</a:t>
            </a:r>
          </a:p>
          <a:p>
            <a:r>
              <a:rPr lang="en-US" dirty="0" smtClean="0"/>
              <a:t>Diameter at breast height</a:t>
            </a:r>
          </a:p>
          <a:p>
            <a:r>
              <a:rPr lang="en-US" dirty="0" smtClean="0"/>
              <a:t>3 cores (2 at 0.3 m and 1 at 1.3 m)</a:t>
            </a:r>
          </a:p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02629" y="4293628"/>
            <a:ext cx="335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trees &gt; 30 cm</a:t>
            </a:r>
          </a:p>
          <a:p>
            <a:r>
              <a:rPr lang="en-US" dirty="0" smtClean="0"/>
              <a:t>Diameter at breast height</a:t>
            </a:r>
          </a:p>
          <a:p>
            <a:r>
              <a:rPr lang="en-US" dirty="0" smtClean="0"/>
              <a:t>3 cores (2 at 0.3 m and 1 at 1.3 m)</a:t>
            </a:r>
          </a:p>
          <a:p>
            <a:r>
              <a:rPr lang="en-US" dirty="0" smtClean="0"/>
              <a:t>Species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41582" y="2083820"/>
            <a:ext cx="0" cy="14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41582" y="3900952"/>
            <a:ext cx="0" cy="2297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30872" y="1899154"/>
            <a:ext cx="412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371600" y="1899154"/>
            <a:ext cx="4123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design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preparation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34789" y="2323152"/>
            <a:ext cx="4308649" cy="2463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Cores were glued on wooden core holders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Sanded with progressively finer sand paper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 of wood anatomy were studied</a:t>
            </a:r>
          </a:p>
        </p:txBody>
      </p:sp>
      <p:pic>
        <p:nvPicPr>
          <p:cNvPr id="9" name="Picture 2" descr="D:\Tasmania\IMGP0955.JPG"/>
          <p:cNvPicPr>
            <a:picLocks noChangeAspect="1" noChangeArrowheads="1"/>
          </p:cNvPicPr>
          <p:nvPr/>
        </p:nvPicPr>
        <p:blipFill>
          <a:blip r:embed="rId2" cstate="print"/>
          <a:srcRect b="27747"/>
          <a:stretch>
            <a:fillRect/>
          </a:stretch>
        </p:blipFill>
        <p:spPr bwMode="auto">
          <a:xfrm rot="5400000">
            <a:off x="5614204" y="3101176"/>
            <a:ext cx="4248161" cy="204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IMG_089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080" r="40343"/>
          <a:stretch>
            <a:fillRect/>
          </a:stretch>
        </p:blipFill>
        <p:spPr>
          <a:xfrm>
            <a:off x="4751376" y="2000240"/>
            <a:ext cx="1820888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57938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7158" y="2357430"/>
            <a:ext cx="3822192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Cores dated prior to measuring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 rings used for the list year method of visual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crossdating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Skeleton plot for dating samples with missing outermost rings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D:\Tasmania\IMGP099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392858"/>
            <a:ext cx="4162432" cy="312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-1563" r="23615" b="31763"/>
          <a:stretch>
            <a:fillRect/>
          </a:stretch>
        </p:blipFill>
        <p:spPr bwMode="auto">
          <a:xfrm>
            <a:off x="0" y="1857364"/>
            <a:ext cx="9042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85720" y="114298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chemeClr val="tx2"/>
                </a:solidFill>
              </a:rPr>
              <a:t>Skeleton </a:t>
            </a:r>
            <a:r>
              <a:rPr lang="de-DE" sz="2400" u="sng" dirty="0" err="1" smtClean="0">
                <a:solidFill>
                  <a:schemeClr val="tx2"/>
                </a:solidFill>
              </a:rPr>
              <a:t>plot</a:t>
            </a:r>
            <a:endParaRPr lang="de-DE" sz="24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679700"/>
            <a:ext cx="3822700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6654" y="1643050"/>
            <a:ext cx="8038749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Crossdating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verified with COFECHA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Chronologies of King Billy Pine and Celery Top Pine were </a:t>
            </a:r>
            <a:r>
              <a:rPr lang="en-US" sz="2400" dirty="0" err="1" smtClean="0">
                <a:solidFill>
                  <a:schemeClr val="tx2"/>
                </a:solidFill>
              </a:rPr>
              <a:t>detrended</a:t>
            </a:r>
            <a:r>
              <a:rPr lang="en-US" sz="2400" dirty="0" smtClean="0">
                <a:solidFill>
                  <a:schemeClr val="tx2"/>
                </a:solidFill>
              </a:rPr>
              <a:t> by a 30-year </a:t>
            </a:r>
            <a:r>
              <a:rPr lang="en-US" sz="2400" dirty="0" err="1" smtClean="0">
                <a:solidFill>
                  <a:schemeClr val="tx2"/>
                </a:solidFill>
              </a:rPr>
              <a:t>spline</a:t>
            </a:r>
            <a:r>
              <a:rPr lang="en-US" sz="2400" dirty="0" smtClean="0">
                <a:solidFill>
                  <a:schemeClr val="tx2"/>
                </a:solidFill>
              </a:rPr>
              <a:t> in ARSTAN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Climate analyses were conducted in </a:t>
            </a:r>
            <a:r>
              <a:rPr lang="en-US" sz="2400" dirty="0" err="1" smtClean="0">
                <a:solidFill>
                  <a:schemeClr val="tx2"/>
                </a:solidFill>
              </a:rPr>
              <a:t>RStudio</a:t>
            </a:r>
            <a:r>
              <a:rPr lang="en-US" sz="2400" dirty="0" smtClean="0">
                <a:solidFill>
                  <a:schemeClr val="tx2"/>
                </a:solidFill>
              </a:rPr>
              <a:t> and MATLAB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chemeClr val="tx2"/>
                </a:solidFill>
              </a:rPr>
              <a:t>Growth releases and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suppressions were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identified with the radial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growth averaging criteria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developed by </a:t>
            </a:r>
            <a:r>
              <a:rPr lang="en-US" sz="2400" dirty="0" err="1" smtClean="0">
                <a:solidFill>
                  <a:schemeClr val="tx2"/>
                </a:solidFill>
              </a:rPr>
              <a:t>Nowacki</a:t>
            </a:r>
            <a:r>
              <a:rPr lang="en-US" sz="2400" dirty="0" smtClean="0">
                <a:solidFill>
                  <a:schemeClr val="tx2"/>
                </a:solidFill>
              </a:rPr>
              <a:t> &amp;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Abrams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 descr="IMGP0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757</Words>
  <Application>Microsoft Office PowerPoint</Application>
  <PresentationFormat>On-screen Show (4:3)</PresentationFormat>
  <Paragraphs>153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Waveform</vt:lpstr>
      <vt:lpstr>Acrobat Document</vt:lpstr>
      <vt:lpstr>Dendroecology and Dendroclimatology of a Tasmanian bog forest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CLIMATE: Raw data</vt:lpstr>
      <vt:lpstr>Raw data:  King Billy Vs. Celery Top </vt:lpstr>
      <vt:lpstr>Climate: Detrending</vt:lpstr>
      <vt:lpstr>Standard indices  King Billy Vs. Celery Top </vt:lpstr>
      <vt:lpstr>Climate data</vt:lpstr>
      <vt:lpstr>Climate correlation: Celery Top Precipitation</vt:lpstr>
      <vt:lpstr>Climate correlation: King Billy Precipitation</vt:lpstr>
      <vt:lpstr>Climate correlation: Celery Top  Maximum temperature</vt:lpstr>
      <vt:lpstr>Climate correlation: King Billy Maximum temperature</vt:lpstr>
      <vt:lpstr>Conclusions</vt:lpstr>
      <vt:lpstr>Conclusions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Dendroecology and Dendroclimatology of a Tasmanian bog forest</dc:title>
  <dc:creator>Copenheaver, Carolyn</dc:creator>
  <cp:lastModifiedBy>Administrateur</cp:lastModifiedBy>
  <cp:revision>89</cp:revision>
  <dcterms:created xsi:type="dcterms:W3CDTF">2014-01-08T06:10:12Z</dcterms:created>
  <dcterms:modified xsi:type="dcterms:W3CDTF">2014-01-11T02:59:08Z</dcterms:modified>
</cp:coreProperties>
</file>