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5" r:id="rId16"/>
    <p:sldId id="276" r:id="rId17"/>
    <p:sldId id="277" r:id="rId18"/>
    <p:sldId id="27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2A68-82A7-4070-A11B-7F53EFC8FCBA}" type="datetimeFigureOut">
              <a:rPr lang="fr-BE" smtClean="0"/>
              <a:t>22/10/2013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39D0-DDA9-4989-8AB8-E5E4BDD44D7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649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2A68-82A7-4070-A11B-7F53EFC8FCBA}" type="datetimeFigureOut">
              <a:rPr lang="fr-BE" smtClean="0"/>
              <a:t>22/10/2013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39D0-DDA9-4989-8AB8-E5E4BDD44D7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78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2A68-82A7-4070-A11B-7F53EFC8FCBA}" type="datetimeFigureOut">
              <a:rPr lang="fr-BE" smtClean="0"/>
              <a:t>22/10/2013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39D0-DDA9-4989-8AB8-E5E4BDD44D7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311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2A68-82A7-4070-A11B-7F53EFC8FCBA}" type="datetimeFigureOut">
              <a:rPr lang="fr-BE" smtClean="0"/>
              <a:t>22/10/2013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39D0-DDA9-4989-8AB8-E5E4BDD44D7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061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2A68-82A7-4070-A11B-7F53EFC8FCBA}" type="datetimeFigureOut">
              <a:rPr lang="fr-BE" smtClean="0"/>
              <a:t>22/10/2013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39D0-DDA9-4989-8AB8-E5E4BDD44D7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176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2A68-82A7-4070-A11B-7F53EFC8FCBA}" type="datetimeFigureOut">
              <a:rPr lang="fr-BE" smtClean="0"/>
              <a:t>22/10/2013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39D0-DDA9-4989-8AB8-E5E4BDD44D7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579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2A68-82A7-4070-A11B-7F53EFC8FCBA}" type="datetimeFigureOut">
              <a:rPr lang="fr-BE" smtClean="0"/>
              <a:t>22/10/2013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39D0-DDA9-4989-8AB8-E5E4BDD44D7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991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2A68-82A7-4070-A11B-7F53EFC8FCBA}" type="datetimeFigureOut">
              <a:rPr lang="fr-BE" smtClean="0"/>
              <a:t>22/10/2013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39D0-DDA9-4989-8AB8-E5E4BDD44D7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515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2A68-82A7-4070-A11B-7F53EFC8FCBA}" type="datetimeFigureOut">
              <a:rPr lang="fr-BE" smtClean="0"/>
              <a:t>22/10/2013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39D0-DDA9-4989-8AB8-E5E4BDD44D7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241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2A68-82A7-4070-A11B-7F53EFC8FCBA}" type="datetimeFigureOut">
              <a:rPr lang="fr-BE" smtClean="0"/>
              <a:t>22/10/2013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39D0-DDA9-4989-8AB8-E5E4BDD44D7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121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2A68-82A7-4070-A11B-7F53EFC8FCBA}" type="datetimeFigureOut">
              <a:rPr lang="fr-BE" smtClean="0"/>
              <a:t>22/10/2013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39D0-DDA9-4989-8AB8-E5E4BDD44D7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20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42A68-82A7-4070-A11B-7F53EFC8FCBA}" type="datetimeFigureOut">
              <a:rPr lang="fr-BE" smtClean="0"/>
              <a:t>22/10/2013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D39D0-DDA9-4989-8AB8-E5E4BDD44D7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329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2400"/>
              </a:spcAft>
            </a:pPr>
            <a:r>
              <a:rPr lang="fr-BE" dirty="0" smtClean="0"/>
              <a:t>Théorie et Gestion </a:t>
            </a:r>
            <a:r>
              <a:rPr lang="fr-BE" dirty="0" smtClean="0"/>
              <a:t>de la </a:t>
            </a:r>
            <a:r>
              <a:rPr lang="fr-BE" dirty="0" smtClean="0"/>
              <a:t>Transition:                                           </a:t>
            </a:r>
            <a:r>
              <a:rPr lang="fr-BE" b="1" dirty="0" smtClean="0"/>
              <a:t>La G</a:t>
            </a:r>
            <a:r>
              <a:rPr lang="fr-BE" b="1" dirty="0" smtClean="0"/>
              <a:t>ouvernance </a:t>
            </a:r>
            <a:r>
              <a:rPr lang="fr-BE" b="1" dirty="0"/>
              <a:t>R</a:t>
            </a:r>
            <a:r>
              <a:rPr lang="fr-BE" b="1" dirty="0" smtClean="0"/>
              <a:t>éflexive</a:t>
            </a:r>
            <a:endParaRPr lang="fr-BE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39552" y="479715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« </a:t>
            </a:r>
            <a:r>
              <a:rPr lang="fr-BE" sz="2400" dirty="0" err="1" smtClean="0"/>
              <a:t>Reflexive</a:t>
            </a:r>
            <a:r>
              <a:rPr lang="fr-BE" sz="2400" dirty="0" smtClean="0"/>
              <a:t> </a:t>
            </a:r>
            <a:r>
              <a:rPr lang="fr-BE" sz="2400" dirty="0" err="1" smtClean="0"/>
              <a:t>Governance</a:t>
            </a:r>
            <a:r>
              <a:rPr lang="fr-BE" sz="2400" dirty="0" smtClean="0"/>
              <a:t> for </a:t>
            </a:r>
            <a:r>
              <a:rPr lang="fr-BE" sz="2400" dirty="0" err="1"/>
              <a:t>S</a:t>
            </a:r>
            <a:r>
              <a:rPr lang="fr-BE" sz="2400" dirty="0" err="1" smtClean="0"/>
              <a:t>ustainable</a:t>
            </a:r>
            <a:r>
              <a:rPr lang="fr-BE" sz="2400" dirty="0" smtClean="0"/>
              <a:t> </a:t>
            </a:r>
            <a:r>
              <a:rPr lang="fr-BE" sz="2400" dirty="0" err="1"/>
              <a:t>D</a:t>
            </a:r>
            <a:r>
              <a:rPr lang="fr-BE" sz="2400" dirty="0" err="1" smtClean="0"/>
              <a:t>evelopment</a:t>
            </a:r>
            <a:r>
              <a:rPr lang="fr-BE" sz="2400" dirty="0" smtClean="0"/>
              <a:t> » </a:t>
            </a:r>
            <a:endParaRPr lang="fr-BE" sz="2400" dirty="0" smtClean="0"/>
          </a:p>
          <a:p>
            <a:pPr algn="ctr"/>
            <a:r>
              <a:rPr lang="fr-BE" sz="2400" dirty="0" smtClean="0"/>
              <a:t>Vo</a:t>
            </a:r>
            <a:r>
              <a:rPr lang="el-GR" sz="2400" dirty="0" smtClean="0"/>
              <a:t>β</a:t>
            </a:r>
            <a:r>
              <a:rPr lang="fr-BE" sz="2400" dirty="0" smtClean="0"/>
              <a:t>, </a:t>
            </a:r>
            <a:r>
              <a:rPr lang="fr-BE" sz="2400" dirty="0" err="1" smtClean="0"/>
              <a:t>Bauknecht</a:t>
            </a:r>
            <a:r>
              <a:rPr lang="fr-BE" sz="2400" dirty="0" smtClean="0"/>
              <a:t> &amp; Kemp (2006)</a:t>
            </a: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34752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Contexte d’émergence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251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fr-BE" sz="3000" b="1" dirty="0" smtClean="0"/>
              <a:t>Étude d’incidence et avifaune (4)</a:t>
            </a:r>
          </a:p>
          <a:p>
            <a:pPr marL="0" indent="0" algn="just">
              <a:buNone/>
            </a:pPr>
            <a:r>
              <a:rPr lang="fr-BE" sz="2600" u="sng" dirty="0">
                <a:solidFill>
                  <a:schemeClr val="tx2"/>
                </a:solidFill>
              </a:rPr>
              <a:t>C</a:t>
            </a:r>
            <a:r>
              <a:rPr lang="fr-BE" sz="2600" u="sng" dirty="0" smtClean="0">
                <a:solidFill>
                  <a:schemeClr val="tx2"/>
                </a:solidFill>
              </a:rPr>
              <a:t>ontrôler l’impact: </a:t>
            </a:r>
            <a:endParaRPr lang="fr-BE" sz="26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fr-BE" sz="2600" dirty="0" smtClean="0"/>
              <a:t>Caractère du milan =&gt; chasse sur </a:t>
            </a:r>
            <a:r>
              <a:rPr lang="fr-BE" sz="2600" b="1" dirty="0" smtClean="0">
                <a:solidFill>
                  <a:srgbClr val="C00000"/>
                </a:solidFill>
              </a:rPr>
              <a:t>végétation rase</a:t>
            </a:r>
          </a:p>
          <a:p>
            <a:pPr marL="0" indent="0" algn="just">
              <a:buNone/>
            </a:pPr>
            <a:endParaRPr lang="fr-BE" sz="800" b="1" dirty="0" smtClean="0">
              <a:solidFill>
                <a:srgbClr val="C00000"/>
              </a:solidFill>
            </a:endParaRPr>
          </a:p>
          <a:p>
            <a:pPr algn="just"/>
            <a:r>
              <a:rPr lang="fr-BE" sz="2600" dirty="0" smtClean="0"/>
              <a:t>Couvrir le pieds de l’éolienne (Atténuation)</a:t>
            </a:r>
          </a:p>
          <a:p>
            <a:pPr algn="just"/>
            <a:r>
              <a:rPr lang="fr-BE" sz="2600" dirty="0" smtClean="0"/>
              <a:t>Calendrier de fauche et micromammifères (Compensation)</a:t>
            </a:r>
          </a:p>
          <a:p>
            <a:pPr algn="just"/>
            <a:endParaRPr lang="fr-BE" sz="800" dirty="0"/>
          </a:p>
          <a:p>
            <a:pPr marL="0" indent="0" algn="just">
              <a:buNone/>
            </a:pPr>
            <a:r>
              <a:rPr lang="fr-BE" sz="2600" b="1" u="sng" dirty="0" smtClean="0">
                <a:solidFill>
                  <a:srgbClr val="C00000"/>
                </a:solidFill>
              </a:rPr>
              <a:t>MAIS</a:t>
            </a:r>
            <a:r>
              <a:rPr lang="fr-BE" sz="2600" dirty="0" smtClean="0"/>
              <a:t>	Attraction d’autres espèces</a:t>
            </a:r>
          </a:p>
          <a:p>
            <a:pPr marL="0" indent="0" algn="just">
              <a:buNone/>
            </a:pPr>
            <a:r>
              <a:rPr lang="fr-BE" sz="2600" dirty="0"/>
              <a:t>	</a:t>
            </a:r>
            <a:r>
              <a:rPr lang="fr-BE" sz="2600" dirty="0" smtClean="0"/>
              <a:t>Collaboration avec agriculteurs </a:t>
            </a:r>
          </a:p>
          <a:p>
            <a:pPr marL="0" indent="0" algn="just">
              <a:buNone/>
            </a:pPr>
            <a:endParaRPr lang="fr-BE" sz="800" dirty="0" smtClean="0"/>
          </a:p>
          <a:p>
            <a:pPr marL="0" indent="0" algn="just">
              <a:buNone/>
            </a:pPr>
            <a:r>
              <a:rPr lang="fr-BE" sz="2600" b="1" dirty="0" smtClean="0">
                <a:solidFill>
                  <a:srgbClr val="C00000"/>
                </a:solidFill>
              </a:rPr>
              <a:t>Doute autour de l’efficacité des mesures </a:t>
            </a:r>
            <a:r>
              <a:rPr lang="fr-BE" sz="2600" dirty="0" smtClean="0"/>
              <a:t>(innovation et manque de connaissances / création de nouveaux problèmes)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Contexte d’émergence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fr-BE" sz="3000" b="1" dirty="0" smtClean="0"/>
              <a:t>Solution et c</a:t>
            </a:r>
            <a:r>
              <a:rPr lang="fr-BE" sz="3000" b="1" dirty="0" smtClean="0"/>
              <a:t>réation de nouveaux problèmes?</a:t>
            </a:r>
          </a:p>
          <a:p>
            <a:pPr marL="0" indent="0" algn="just">
              <a:buNone/>
            </a:pPr>
            <a:r>
              <a:rPr lang="fr-BE" sz="2600" u="sng" dirty="0" smtClean="0">
                <a:solidFill>
                  <a:schemeClr val="tx2"/>
                </a:solidFill>
              </a:rPr>
              <a:t>Processus d’évaluation considère les savoirs scientifiques comme généralisables</a:t>
            </a:r>
          </a:p>
          <a:p>
            <a:pPr algn="just"/>
            <a:r>
              <a:rPr lang="fr-BE" sz="2600" dirty="0" smtClean="0"/>
              <a:t>Instables et controversés =&gt; savoirs localisés</a:t>
            </a:r>
          </a:p>
          <a:p>
            <a:pPr algn="just"/>
            <a:r>
              <a:rPr lang="fr-BE" sz="2600" dirty="0" smtClean="0">
                <a:solidFill>
                  <a:srgbClr val="C00000"/>
                </a:solidFill>
              </a:rPr>
              <a:t>Applicable à un lieu extérieur à celui de leur production?</a:t>
            </a:r>
            <a:endParaRPr lang="fr-BE" sz="26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fr-BE" sz="2600" u="sng" dirty="0" smtClean="0">
                <a:solidFill>
                  <a:schemeClr val="tx2"/>
                </a:solidFill>
              </a:rPr>
              <a:t>Processus d’évaluation considère le modèle écologique comme invariable</a:t>
            </a:r>
          </a:p>
          <a:p>
            <a:pPr algn="just"/>
            <a:r>
              <a:rPr lang="fr-BE" sz="2600" dirty="0" smtClean="0"/>
              <a:t>Estimation de l’impact à un moment antérieur à l’implantation des éoliennes supposé représentatif</a:t>
            </a:r>
          </a:p>
          <a:p>
            <a:pPr algn="just"/>
            <a:r>
              <a:rPr lang="fr-BE" sz="2600" dirty="0" smtClean="0">
                <a:solidFill>
                  <a:srgbClr val="C00000"/>
                </a:solidFill>
              </a:rPr>
              <a:t>Modification de l’habitat induite par l’implantation?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3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Contexte d’émergence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fr-BE" sz="3000" b="1" dirty="0" smtClean="0"/>
              <a:t>Un facteur déterminant</a:t>
            </a:r>
            <a:endParaRPr lang="fr-BE" sz="3000" b="1" dirty="0" smtClean="0"/>
          </a:p>
          <a:p>
            <a:pPr marL="0" indent="0" algn="just">
              <a:buNone/>
            </a:pPr>
            <a:r>
              <a:rPr lang="fr-BE" sz="2600" u="sng" dirty="0" smtClean="0">
                <a:solidFill>
                  <a:schemeClr val="tx2"/>
                </a:solidFill>
              </a:rPr>
              <a:t>Le diagnostic est défini comme une certitude dans une logique d’évitement du risque (mais risque flou)</a:t>
            </a:r>
          </a:p>
          <a:p>
            <a:pPr algn="just"/>
            <a:r>
              <a:rPr lang="fr-BE" sz="2600" dirty="0" smtClean="0"/>
              <a:t>Pas d’ouverture à la remise en question du diagnostic</a:t>
            </a:r>
          </a:p>
          <a:p>
            <a:pPr algn="just"/>
            <a:r>
              <a:rPr lang="fr-BE" sz="2600" dirty="0" smtClean="0"/>
              <a:t>Pas de possibilité de suivi local de l’évolution du modèle écologique pré/post-implantation</a:t>
            </a:r>
          </a:p>
          <a:p>
            <a:pPr algn="just"/>
            <a:r>
              <a:rPr lang="fr-BE" sz="2600" dirty="0" smtClean="0"/>
              <a:t>Empêche l’adaptation des mesures</a:t>
            </a:r>
          </a:p>
          <a:p>
            <a:pPr marL="0" indent="0" algn="just">
              <a:buNone/>
            </a:pPr>
            <a:endParaRPr lang="fr-BE" sz="8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fr-BE" sz="2600" dirty="0" smtClean="0">
                <a:solidFill>
                  <a:srgbClr val="C00000"/>
                </a:solidFill>
              </a:rPr>
              <a:t>	Frein à l’apprentissage et à la production de 	connaissances locales </a:t>
            </a:r>
            <a:r>
              <a:rPr lang="fr-BE" sz="2600" dirty="0" smtClean="0"/>
              <a:t>(conscience des acteurs sans 	remise en question du modèle / slalom) 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èche droite 3"/>
          <p:cNvSpPr/>
          <p:nvPr/>
        </p:nvSpPr>
        <p:spPr>
          <a:xfrm>
            <a:off x="755576" y="5520248"/>
            <a:ext cx="504056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857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Contexte d’émergence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fr-BE" sz="3000" b="1" dirty="0" smtClean="0"/>
              <a:t>Modèle de gouvernance prédictive </a:t>
            </a:r>
            <a:endParaRPr lang="fr-BE" sz="3000" b="1" dirty="0" smtClean="0"/>
          </a:p>
          <a:p>
            <a:pPr marL="0" indent="0" algn="just">
              <a:buNone/>
            </a:pPr>
            <a:r>
              <a:rPr lang="fr-BE" sz="2600" u="sng" dirty="0" smtClean="0">
                <a:solidFill>
                  <a:schemeClr val="tx2"/>
                </a:solidFill>
              </a:rPr>
              <a:t>Stratégies de résolution de problème basées sur le contrôle</a:t>
            </a:r>
          </a:p>
          <a:p>
            <a:pPr algn="just"/>
            <a:r>
              <a:rPr lang="fr-BE" sz="2600" dirty="0" smtClean="0"/>
              <a:t>Déterminer des </a:t>
            </a:r>
            <a:r>
              <a:rPr lang="fr-BE" sz="2600" b="1" dirty="0" smtClean="0">
                <a:solidFill>
                  <a:srgbClr val="C00000"/>
                </a:solidFill>
              </a:rPr>
              <a:t>causalités</a:t>
            </a:r>
            <a:r>
              <a:rPr lang="fr-BE" sz="2600" dirty="0" smtClean="0"/>
              <a:t> afin d’obtenir un </a:t>
            </a:r>
            <a:r>
              <a:rPr lang="fr-BE" sz="2600" b="1" dirty="0" smtClean="0">
                <a:solidFill>
                  <a:srgbClr val="C00000"/>
                </a:solidFill>
              </a:rPr>
              <a:t>pouvoir prédictif</a:t>
            </a:r>
            <a:r>
              <a:rPr lang="fr-BE" sz="2600" dirty="0" smtClean="0"/>
              <a:t> quant à l’apparition de certains phénomènes, permettant la mise en place de </a:t>
            </a:r>
            <a:r>
              <a:rPr lang="fr-BE" sz="2600" b="1" dirty="0" smtClean="0">
                <a:solidFill>
                  <a:srgbClr val="C00000"/>
                </a:solidFill>
              </a:rPr>
              <a:t>programmes de gestion</a:t>
            </a:r>
          </a:p>
          <a:p>
            <a:pPr marL="0" indent="0" algn="just">
              <a:buNone/>
            </a:pPr>
            <a:endParaRPr lang="fr-BE" sz="800" b="1" dirty="0" smtClean="0">
              <a:solidFill>
                <a:srgbClr val="C00000"/>
              </a:solidFill>
            </a:endParaRPr>
          </a:p>
          <a:p>
            <a:pPr algn="just"/>
            <a:r>
              <a:rPr lang="fr-BE" sz="2600" dirty="0" smtClean="0"/>
              <a:t>Absence d’espace laissé au doute et création de </a:t>
            </a:r>
            <a:r>
              <a:rPr lang="fr-BE" sz="2600" b="1" dirty="0" smtClean="0">
                <a:solidFill>
                  <a:srgbClr val="C00000"/>
                </a:solidFill>
              </a:rPr>
              <a:t>solutions peu flexibles</a:t>
            </a:r>
            <a:r>
              <a:rPr lang="fr-BE" sz="2600" dirty="0" smtClean="0"/>
              <a:t> pour répondre à des </a:t>
            </a:r>
            <a:r>
              <a:rPr lang="fr-BE" sz="2600" b="1" dirty="0" smtClean="0">
                <a:solidFill>
                  <a:srgbClr val="C00000"/>
                </a:solidFill>
              </a:rPr>
              <a:t>problématiques peu connues et dynamiques</a:t>
            </a:r>
            <a:endParaRPr lang="fr-BE" sz="8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fr-BE" sz="2600" dirty="0" smtClean="0">
                <a:solidFill>
                  <a:srgbClr val="C00000"/>
                </a:solidFill>
              </a:rPr>
              <a:t>	</a:t>
            </a:r>
            <a:r>
              <a:rPr lang="fr-BE" sz="2600" dirty="0" smtClean="0">
                <a:solidFill>
                  <a:srgbClr val="00B050"/>
                </a:solidFill>
              </a:rPr>
              <a:t>Risque d’enfermer la gouvernance dans un </a:t>
            </a:r>
            <a:r>
              <a:rPr lang="fr-BE" sz="2600" b="1" dirty="0" smtClean="0">
                <a:solidFill>
                  <a:srgbClr val="00B050"/>
                </a:solidFill>
              </a:rPr>
              <a:t>processus 	cyclique</a:t>
            </a:r>
            <a:r>
              <a:rPr lang="fr-BE" sz="2600" dirty="0" smtClean="0">
                <a:solidFill>
                  <a:srgbClr val="00B050"/>
                </a:solidFill>
              </a:rPr>
              <a:t> alternant résolution temporaire et 	production de problèmes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èche droite 3"/>
          <p:cNvSpPr/>
          <p:nvPr/>
        </p:nvSpPr>
        <p:spPr>
          <a:xfrm>
            <a:off x="696344" y="5539988"/>
            <a:ext cx="504056" cy="4092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21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Contexte d’émergence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2600" u="sng" dirty="0" smtClean="0">
                <a:solidFill>
                  <a:schemeClr val="tx2"/>
                </a:solidFill>
              </a:rPr>
              <a:t>Processus cyclique de résolution / création de problèmes – une gestion du risque qui crée du risque</a:t>
            </a:r>
            <a:endParaRPr lang="fr-BE" sz="2600" u="sng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fr-BE" sz="800" dirty="0" smtClean="0"/>
          </a:p>
          <a:p>
            <a:pPr marL="0" indent="0" algn="just">
              <a:buNone/>
            </a:pPr>
            <a:endParaRPr lang="fr-BE" sz="2600" dirty="0" smtClean="0"/>
          </a:p>
          <a:p>
            <a:pPr marL="0" indent="0" algn="just">
              <a:buNone/>
            </a:pPr>
            <a:r>
              <a:rPr lang="fr-BE" sz="2600" dirty="0" smtClean="0"/>
              <a:t>	I</a:t>
            </a:r>
            <a:r>
              <a:rPr lang="fr-BE" sz="2600" dirty="0" smtClean="0"/>
              <a:t>ntensification de l’agriculture</a:t>
            </a:r>
          </a:p>
          <a:p>
            <a:pPr marL="0" indent="0" algn="just">
              <a:buNone/>
            </a:pPr>
            <a:endParaRPr lang="fr-BE" sz="800" dirty="0"/>
          </a:p>
          <a:p>
            <a:pPr marL="0" indent="0" algn="just">
              <a:buNone/>
            </a:pPr>
            <a:r>
              <a:rPr lang="fr-BE" sz="2600" dirty="0" smtClean="0"/>
              <a:t>	A quoi répond-elle? A quels problèmes?</a:t>
            </a:r>
          </a:p>
          <a:p>
            <a:pPr marL="0" indent="0" algn="just">
              <a:buNone/>
            </a:pPr>
            <a:r>
              <a:rPr lang="fr-BE" sz="2600" dirty="0" smtClean="0"/>
              <a:t>	Quelles stratégies de réponse?</a:t>
            </a:r>
          </a:p>
          <a:p>
            <a:pPr marL="0" indent="0" algn="just">
              <a:buNone/>
            </a:pPr>
            <a:r>
              <a:rPr lang="fr-BE" sz="2600" dirty="0" smtClean="0"/>
              <a:t>	Quels nouveaux problèmes?</a:t>
            </a:r>
          </a:p>
          <a:p>
            <a:pPr marL="0" indent="0" algn="just">
              <a:buNone/>
            </a:pPr>
            <a:endParaRPr lang="fr-BE" sz="2600" b="1" dirty="0">
              <a:solidFill>
                <a:srgbClr val="C00000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5"/>
          <p:cNvSpPr/>
          <p:nvPr/>
        </p:nvSpPr>
        <p:spPr>
          <a:xfrm>
            <a:off x="755576" y="3212976"/>
            <a:ext cx="504056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46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Transition vers un modèle réflexif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2600" u="sng" dirty="0" smtClean="0">
                <a:solidFill>
                  <a:schemeClr val="tx2"/>
                </a:solidFill>
              </a:rPr>
              <a:t>Réintroduction de l’ours brun dans les Pyrénées</a:t>
            </a:r>
            <a:endParaRPr lang="fr-BE" sz="2600" u="sng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fr-BE" sz="800" dirty="0" smtClean="0"/>
          </a:p>
          <a:p>
            <a:pPr algn="just"/>
            <a:r>
              <a:rPr lang="fr-BE" sz="2600" b="1" dirty="0">
                <a:solidFill>
                  <a:schemeClr val="tx2"/>
                </a:solidFill>
              </a:rPr>
              <a:t>D</a:t>
            </a:r>
            <a:r>
              <a:rPr lang="fr-BE" sz="2600" b="1" dirty="0" smtClean="0">
                <a:solidFill>
                  <a:schemeClr val="tx2"/>
                </a:solidFill>
              </a:rPr>
              <a:t>isparition progressive</a:t>
            </a:r>
            <a:r>
              <a:rPr lang="fr-BE" sz="2600" dirty="0" smtClean="0"/>
              <a:t> de l’ours connue depuis une cinquantaine d’année </a:t>
            </a:r>
          </a:p>
          <a:p>
            <a:pPr algn="just"/>
            <a:r>
              <a:rPr lang="fr-BE" sz="2600" dirty="0"/>
              <a:t>P</a:t>
            </a:r>
            <a:r>
              <a:rPr lang="fr-BE" sz="2600" dirty="0" smtClean="0"/>
              <a:t>remières </a:t>
            </a:r>
            <a:r>
              <a:rPr lang="fr-BE" sz="2600" b="1" dirty="0" smtClean="0">
                <a:solidFill>
                  <a:schemeClr val="tx2"/>
                </a:solidFill>
              </a:rPr>
              <a:t>tentatives de protection</a:t>
            </a:r>
            <a:r>
              <a:rPr lang="fr-BE" sz="2600" dirty="0" smtClean="0"/>
              <a:t> par exemple via parc naturel mais attire touriste / ours se déplacent</a:t>
            </a:r>
          </a:p>
          <a:p>
            <a:pPr algn="just"/>
            <a:r>
              <a:rPr lang="fr-BE" sz="2600" dirty="0" smtClean="0"/>
              <a:t>1996</a:t>
            </a:r>
            <a:r>
              <a:rPr lang="fr-BE" sz="2600" dirty="0"/>
              <a:t> </a:t>
            </a:r>
            <a:r>
              <a:rPr lang="fr-BE" sz="2600" dirty="0" smtClean="0"/>
              <a:t>= 5 ours en Pyrénées Atlantiques (situation critique)</a:t>
            </a:r>
          </a:p>
          <a:p>
            <a:pPr marL="0" indent="0" algn="just">
              <a:buNone/>
            </a:pPr>
            <a:r>
              <a:rPr lang="fr-BE" sz="2600" dirty="0"/>
              <a:t>	</a:t>
            </a:r>
            <a:r>
              <a:rPr lang="fr-BE" sz="2600" dirty="0" smtClean="0"/>
              <a:t>Réintroduction de 3 ours </a:t>
            </a:r>
          </a:p>
          <a:p>
            <a:pPr marL="0" indent="0" algn="just">
              <a:buNone/>
            </a:pPr>
            <a:r>
              <a:rPr lang="fr-BE" sz="2600" dirty="0"/>
              <a:t>	</a:t>
            </a:r>
            <a:r>
              <a:rPr lang="fr-BE" sz="2600" dirty="0" smtClean="0"/>
              <a:t>slovènes 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èche droite 3"/>
          <p:cNvSpPr/>
          <p:nvPr/>
        </p:nvSpPr>
        <p:spPr>
          <a:xfrm>
            <a:off x="683568" y="4581128"/>
            <a:ext cx="576064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2945904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5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Transition vers un modèle réflexif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BE" sz="2600" b="1" u="sng" dirty="0" smtClean="0">
                <a:solidFill>
                  <a:srgbClr val="C00000"/>
                </a:solidFill>
              </a:rPr>
              <a:t>MAIS</a:t>
            </a:r>
            <a:r>
              <a:rPr lang="fr-BE" sz="2600" dirty="0" smtClean="0"/>
              <a:t>	</a:t>
            </a:r>
          </a:p>
          <a:p>
            <a:pPr algn="just"/>
            <a:r>
              <a:rPr lang="fr-BE" sz="2600" dirty="0" smtClean="0"/>
              <a:t>Réintroduction en Pyrénées Centrales</a:t>
            </a:r>
          </a:p>
          <a:p>
            <a:pPr algn="just"/>
            <a:r>
              <a:rPr lang="fr-BE" sz="2600" dirty="0" smtClean="0"/>
              <a:t>Soulèvement population (éleveurs, chasseurs, autres communes)</a:t>
            </a:r>
          </a:p>
          <a:p>
            <a:pPr algn="just"/>
            <a:r>
              <a:rPr lang="fr-BE" sz="2600" dirty="0" smtClean="0"/>
              <a:t>Interaction avec ours des </a:t>
            </a:r>
            <a:r>
              <a:rPr lang="fr-BE" sz="2600" dirty="0"/>
              <a:t>P</a:t>
            </a:r>
            <a:r>
              <a:rPr lang="fr-BE" sz="2600" dirty="0" smtClean="0"/>
              <a:t>yrénées?</a:t>
            </a:r>
          </a:p>
          <a:p>
            <a:pPr algn="just"/>
            <a:r>
              <a:rPr lang="fr-BE" sz="2600" dirty="0" smtClean="0"/>
              <a:t>Colliers émetteurs (perd les ours)</a:t>
            </a:r>
          </a:p>
          <a:p>
            <a:pPr algn="just"/>
            <a:r>
              <a:rPr lang="fr-BE" sz="2600" dirty="0" smtClean="0"/>
              <a:t>Ours issus de la même famille</a:t>
            </a:r>
          </a:p>
          <a:p>
            <a:pPr marL="0" indent="0" algn="just">
              <a:buNone/>
            </a:pPr>
            <a:endParaRPr lang="fr-BE" sz="800" dirty="0" smtClean="0"/>
          </a:p>
          <a:p>
            <a:pPr marL="0" indent="0" algn="just">
              <a:buNone/>
            </a:pPr>
            <a:r>
              <a:rPr lang="fr-BE" sz="2600" dirty="0"/>
              <a:t>	</a:t>
            </a:r>
            <a:r>
              <a:rPr lang="fr-BE" sz="2600" dirty="0" smtClean="0"/>
              <a:t>Échec (conservation, suivi, acceptation sociale) </a:t>
            </a:r>
          </a:p>
          <a:p>
            <a:pPr marL="0" indent="0" algn="just">
              <a:buNone/>
            </a:pPr>
            <a:r>
              <a:rPr lang="fr-BE" sz="2600" dirty="0"/>
              <a:t>	</a:t>
            </a:r>
            <a:r>
              <a:rPr lang="fr-BE" sz="2600" dirty="0" smtClean="0"/>
              <a:t>Prise en compte des interactions entre projet de 	conservation et autres acteurs du territoire?</a:t>
            </a:r>
          </a:p>
          <a:p>
            <a:pPr marL="0" indent="0" algn="just">
              <a:buNone/>
            </a:pPr>
            <a:r>
              <a:rPr lang="fr-BE" sz="2600" dirty="0"/>
              <a:t>	</a:t>
            </a:r>
            <a:r>
              <a:rPr lang="fr-BE" sz="2600" dirty="0" smtClean="0"/>
              <a:t>Prise en compte des effets des intervention?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43608" y="4797152"/>
            <a:ext cx="144016" cy="144016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9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Transition vers un modèle réflexif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2600" dirty="0" smtClean="0">
                <a:solidFill>
                  <a:schemeClr val="tx2"/>
                </a:solidFill>
              </a:rPr>
              <a:t>Un évènement source de revirement: </a:t>
            </a:r>
            <a:r>
              <a:rPr lang="fr-BE" sz="2600" dirty="0" smtClean="0"/>
              <a:t>2004,</a:t>
            </a:r>
            <a:r>
              <a:rPr lang="fr-BE" sz="2600" dirty="0" smtClean="0">
                <a:solidFill>
                  <a:schemeClr val="tx2"/>
                </a:solidFill>
              </a:rPr>
              <a:t> </a:t>
            </a:r>
            <a:r>
              <a:rPr lang="fr-BE" sz="2600" dirty="0" smtClean="0"/>
              <a:t>la dernière femelle ours des Pyrénées est tuée par un chasseur</a:t>
            </a:r>
          </a:p>
          <a:p>
            <a:pPr algn="just"/>
            <a:r>
              <a:rPr lang="fr-BE" sz="2600" dirty="0" smtClean="0"/>
              <a:t>Émotion nationale / perte pour le patrimoine français / intervention du président / blâme du chasseur / …</a:t>
            </a:r>
          </a:p>
          <a:p>
            <a:pPr algn="just"/>
            <a:r>
              <a:rPr lang="fr-BE" sz="2600" dirty="0" smtClean="0"/>
              <a:t>2006, nouveau projet de réintroduction de 5 ours </a:t>
            </a:r>
          </a:p>
          <a:p>
            <a:pPr marL="0" indent="0" algn="just">
              <a:buNone/>
            </a:pPr>
            <a:endParaRPr lang="fr-BE" sz="800" dirty="0" smtClean="0"/>
          </a:p>
          <a:p>
            <a:pPr marL="0" indent="0" algn="just">
              <a:buNone/>
            </a:pPr>
            <a:r>
              <a:rPr lang="fr-BE" sz="2600" dirty="0"/>
              <a:t>	</a:t>
            </a:r>
            <a:r>
              <a:rPr lang="fr-BE" sz="2600" u="sng" dirty="0" smtClean="0"/>
              <a:t>Nouveau contexte favorable pour discuter l’ours et </a:t>
            </a:r>
            <a:r>
              <a:rPr lang="fr-BE" sz="2600" dirty="0" smtClean="0"/>
              <a:t>	</a:t>
            </a:r>
            <a:r>
              <a:rPr lang="fr-BE" sz="2600" u="sng" dirty="0" smtClean="0"/>
              <a:t>changements stratégiques </a:t>
            </a:r>
          </a:p>
          <a:p>
            <a:pPr algn="just"/>
            <a:r>
              <a:rPr lang="fr-BE" sz="2600" dirty="0" smtClean="0"/>
              <a:t>Concertation sociale (chasseurs, éleveurs, forestier)</a:t>
            </a:r>
          </a:p>
          <a:p>
            <a:pPr algn="just"/>
            <a:r>
              <a:rPr lang="fr-BE" sz="2600" dirty="0" smtClean="0">
                <a:solidFill>
                  <a:srgbClr val="C00000"/>
                </a:solidFill>
              </a:rPr>
              <a:t>Berger itinérant (acceptation du risque vs évitement)</a:t>
            </a:r>
          </a:p>
          <a:p>
            <a:pPr marL="0" indent="0" algn="just">
              <a:buNone/>
            </a:pPr>
            <a:endParaRPr lang="fr-BE" sz="800" dirty="0"/>
          </a:p>
          <a:p>
            <a:pPr marL="0" indent="0" algn="just">
              <a:buNone/>
            </a:pPr>
            <a:r>
              <a:rPr lang="fr-BE" sz="2600" dirty="0"/>
              <a:t>	</a:t>
            </a:r>
            <a:r>
              <a:rPr lang="fr-BE" sz="2600" dirty="0" smtClean="0"/>
              <a:t>Apprend à vivre ensemble / renégociations constantes </a:t>
            </a:r>
            <a:endParaRPr lang="fr-BE" sz="2600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5"/>
          <p:cNvSpPr/>
          <p:nvPr/>
        </p:nvSpPr>
        <p:spPr>
          <a:xfrm>
            <a:off x="664568" y="4077072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68" y="6021288"/>
            <a:ext cx="6096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6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Gouvernance réflexive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2600" u="sng" dirty="0" smtClean="0">
                <a:solidFill>
                  <a:schemeClr val="tx2"/>
                </a:solidFill>
              </a:rPr>
              <a:t>Apprentissage continu </a:t>
            </a:r>
            <a:endParaRPr lang="fr-BE" sz="2600" b="1" u="sng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fr-BE" sz="800" b="1" dirty="0" smtClean="0">
              <a:solidFill>
                <a:srgbClr val="C00000"/>
              </a:solidFill>
            </a:endParaRPr>
          </a:p>
          <a:p>
            <a:pPr algn="just"/>
            <a:r>
              <a:rPr lang="fr-BE" sz="2600" dirty="0" smtClean="0">
                <a:solidFill>
                  <a:srgbClr val="C00000"/>
                </a:solidFill>
              </a:rPr>
              <a:t>Impossibilité de prédire </a:t>
            </a:r>
            <a:r>
              <a:rPr lang="fr-BE" sz="2600" dirty="0" smtClean="0"/>
              <a:t>avec exactitude le développement des phénomènes et l’effet des interventions</a:t>
            </a:r>
          </a:p>
          <a:p>
            <a:pPr algn="just"/>
            <a:r>
              <a:rPr lang="fr-BE" sz="2600" dirty="0" smtClean="0"/>
              <a:t>Gestion adaptative / </a:t>
            </a:r>
            <a:r>
              <a:rPr lang="fr-BE" sz="2600" dirty="0" smtClean="0">
                <a:solidFill>
                  <a:srgbClr val="C00000"/>
                </a:solidFill>
              </a:rPr>
              <a:t>apprentissage par l’action</a:t>
            </a:r>
            <a:r>
              <a:rPr lang="fr-BE" sz="2600" dirty="0" smtClean="0"/>
              <a:t> et ajustement des mesures</a:t>
            </a:r>
            <a:endParaRPr lang="fr-BE" sz="2600" dirty="0"/>
          </a:p>
          <a:p>
            <a:pPr marL="0" indent="0" algn="just">
              <a:buNone/>
            </a:pPr>
            <a:r>
              <a:rPr lang="fr-BE" sz="2600" u="sng" dirty="0" smtClean="0">
                <a:solidFill>
                  <a:schemeClr val="tx2"/>
                </a:solidFill>
              </a:rPr>
              <a:t>Apprentissage intégré (</a:t>
            </a:r>
            <a:r>
              <a:rPr lang="fr-BE" sz="2600" u="sng" dirty="0" err="1" smtClean="0">
                <a:solidFill>
                  <a:schemeClr val="tx2"/>
                </a:solidFill>
              </a:rPr>
              <a:t>multi-disciplinaire</a:t>
            </a:r>
            <a:r>
              <a:rPr lang="fr-BE" sz="2600" u="sng" dirty="0" smtClean="0">
                <a:solidFill>
                  <a:schemeClr val="tx2"/>
                </a:solidFill>
              </a:rPr>
              <a:t>)</a:t>
            </a:r>
          </a:p>
          <a:p>
            <a:pPr algn="just"/>
            <a:r>
              <a:rPr lang="fr-BE" sz="2600" dirty="0">
                <a:solidFill>
                  <a:prstClr val="black"/>
                </a:solidFill>
              </a:rPr>
              <a:t>Prise en compte des </a:t>
            </a:r>
            <a:r>
              <a:rPr lang="fr-BE" sz="2600" dirty="0">
                <a:solidFill>
                  <a:srgbClr val="C00000"/>
                </a:solidFill>
              </a:rPr>
              <a:t>propriétés hétérogènes des phénomènes</a:t>
            </a:r>
            <a:r>
              <a:rPr lang="fr-BE" sz="2600" dirty="0">
                <a:solidFill>
                  <a:prstClr val="black"/>
                </a:solidFill>
              </a:rPr>
              <a:t> </a:t>
            </a:r>
            <a:r>
              <a:rPr lang="fr-BE" sz="2600" dirty="0" smtClean="0">
                <a:solidFill>
                  <a:prstClr val="black"/>
                </a:solidFill>
              </a:rPr>
              <a:t>étudiés </a:t>
            </a:r>
          </a:p>
          <a:p>
            <a:pPr algn="just"/>
            <a:r>
              <a:rPr lang="fr-BE" sz="2600" dirty="0" smtClean="0">
                <a:solidFill>
                  <a:srgbClr val="C00000"/>
                </a:solidFill>
              </a:rPr>
              <a:t>Coordination</a:t>
            </a:r>
            <a:r>
              <a:rPr lang="fr-BE" sz="2600" dirty="0" smtClean="0">
                <a:solidFill>
                  <a:prstClr val="black"/>
                </a:solidFill>
              </a:rPr>
              <a:t> d’acteurs aux </a:t>
            </a:r>
            <a:r>
              <a:rPr lang="fr-BE" sz="2600" dirty="0" smtClean="0">
                <a:solidFill>
                  <a:srgbClr val="C00000"/>
                </a:solidFill>
              </a:rPr>
              <a:t>compétences diversifiées </a:t>
            </a:r>
            <a:r>
              <a:rPr lang="fr-BE" sz="2600" dirty="0" smtClean="0"/>
              <a:t>(</a:t>
            </a:r>
            <a:r>
              <a:rPr lang="fr-BE" sz="2600" dirty="0">
                <a:solidFill>
                  <a:prstClr val="black"/>
                </a:solidFill>
              </a:rPr>
              <a:t>Dépasser frontière entre disciplines, sciences et </a:t>
            </a:r>
            <a:r>
              <a:rPr lang="fr-BE" sz="2600" dirty="0" smtClean="0">
                <a:solidFill>
                  <a:prstClr val="black"/>
                </a:solidFill>
              </a:rPr>
              <a:t>société)</a:t>
            </a:r>
            <a:endParaRPr lang="fr-BE" sz="26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fr-BE" sz="2600" u="sng" dirty="0" smtClean="0">
              <a:solidFill>
                <a:schemeClr val="tx2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4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Gouvernance réflexive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fr-BE" sz="2600" b="1" dirty="0" smtClean="0"/>
              <a:t>CIVAM de l’oasis : projet arc-en-ciel (Champagne – Ardenne)</a:t>
            </a:r>
            <a:endParaRPr lang="fr-BE" sz="2600" b="1" dirty="0" smtClean="0"/>
          </a:p>
          <a:p>
            <a:pPr marL="0" indent="0" algn="just">
              <a:buNone/>
            </a:pPr>
            <a:r>
              <a:rPr lang="fr-BE" sz="2600" u="sng" dirty="0" smtClean="0">
                <a:solidFill>
                  <a:schemeClr val="tx2"/>
                </a:solidFill>
              </a:rPr>
              <a:t>Démarche collective vers des systèmes plus autonomes en grandes cultures</a:t>
            </a:r>
          </a:p>
          <a:p>
            <a:pPr algn="just"/>
            <a:r>
              <a:rPr lang="fr-BE" sz="2600" dirty="0" smtClean="0"/>
              <a:t>Grenelle de l’environnement (expérimenter la trame verte)</a:t>
            </a:r>
          </a:p>
          <a:p>
            <a:pPr algn="just"/>
            <a:r>
              <a:rPr lang="fr-BE" sz="2600" dirty="0" smtClean="0"/>
              <a:t>Réseau de bandes fleuries à partir d’espèces locales</a:t>
            </a:r>
          </a:p>
          <a:p>
            <a:pPr algn="just"/>
            <a:r>
              <a:rPr lang="fr-BE" sz="2600" dirty="0" smtClean="0"/>
              <a:t>61% territoire est agricole / choix des pratiques et </a:t>
            </a:r>
            <a:r>
              <a:rPr lang="fr-BE" sz="2600" dirty="0" err="1" smtClean="0"/>
              <a:t>biodiv</a:t>
            </a:r>
            <a:r>
              <a:rPr lang="fr-BE" sz="2600" dirty="0" smtClean="0"/>
              <a:t>.</a:t>
            </a:r>
          </a:p>
          <a:p>
            <a:pPr algn="just"/>
            <a:r>
              <a:rPr lang="fr-BE" sz="2600" u="sng" dirty="0"/>
              <a:t>A</a:t>
            </a:r>
            <a:r>
              <a:rPr lang="fr-BE" sz="2600" u="sng" dirty="0" smtClean="0"/>
              <a:t>xes:</a:t>
            </a:r>
          </a:p>
          <a:p>
            <a:pPr marL="0" indent="0" algn="just">
              <a:buNone/>
            </a:pPr>
            <a:r>
              <a:rPr lang="fr-BE" sz="2600" dirty="0"/>
              <a:t>	</a:t>
            </a:r>
            <a:r>
              <a:rPr lang="fr-BE" sz="2600" dirty="0" err="1" smtClean="0"/>
              <a:t>Agro-environnement</a:t>
            </a:r>
            <a:r>
              <a:rPr lang="fr-BE" sz="2600" dirty="0" smtClean="0"/>
              <a:t> </a:t>
            </a:r>
            <a:r>
              <a:rPr lang="fr-BE" sz="2600" dirty="0"/>
              <a:t>/ </a:t>
            </a:r>
            <a:r>
              <a:rPr lang="fr-BE" sz="2600" dirty="0" smtClean="0"/>
              <a:t>Socio-économie</a:t>
            </a:r>
            <a:endParaRPr lang="fr-BE" sz="2600" dirty="0"/>
          </a:p>
          <a:p>
            <a:pPr marL="0" indent="0" algn="just">
              <a:buNone/>
            </a:pPr>
            <a:r>
              <a:rPr lang="fr-BE" sz="2600" dirty="0" smtClean="0"/>
              <a:t>	Biodiversité et autonomie agricole</a:t>
            </a:r>
          </a:p>
          <a:p>
            <a:pPr marL="0" indent="0" algn="just">
              <a:buNone/>
            </a:pPr>
            <a:r>
              <a:rPr lang="fr-BE" sz="2600" dirty="0"/>
              <a:t>	</a:t>
            </a:r>
            <a:r>
              <a:rPr lang="fr-BE" sz="2600" dirty="0" smtClean="0"/>
              <a:t>Autonomie économique et décisionnelle</a:t>
            </a:r>
          </a:p>
          <a:p>
            <a:pPr marL="0" indent="0" algn="just">
              <a:buNone/>
            </a:pPr>
            <a:endParaRPr lang="fr-BE" sz="800" b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fr-BE" sz="2600" u="sng" dirty="0" smtClean="0">
              <a:solidFill>
                <a:schemeClr val="tx2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èche droite 3"/>
          <p:cNvSpPr/>
          <p:nvPr/>
        </p:nvSpPr>
        <p:spPr>
          <a:xfrm>
            <a:off x="827584" y="5373216"/>
            <a:ext cx="432048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62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Contexte d’émergence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fr-BE" b="1" dirty="0" smtClean="0"/>
              <a:t>Gouvernance</a:t>
            </a:r>
            <a:endParaRPr lang="fr-BE" b="1" dirty="0" smtClean="0"/>
          </a:p>
          <a:p>
            <a:pPr marL="0" indent="0" algn="just">
              <a:buNone/>
            </a:pPr>
            <a:r>
              <a:rPr lang="fr-BE" sz="2800" dirty="0" smtClean="0"/>
              <a:t>Ensemble des processus par lesquels la société définit et traite les problèmes qui lui sont propres</a:t>
            </a:r>
            <a:endParaRPr lang="fr-BE" sz="2800" dirty="0" smtClean="0"/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r>
              <a:rPr lang="fr-BE" sz="2800" dirty="0" smtClean="0"/>
              <a:t>	</a:t>
            </a:r>
            <a:r>
              <a:rPr lang="fr-BE" sz="2800" dirty="0" smtClean="0"/>
              <a:t>Stratégie de </a:t>
            </a:r>
            <a:r>
              <a:rPr lang="fr-BE" sz="2800" b="1" dirty="0" smtClean="0">
                <a:solidFill>
                  <a:srgbClr val="C00000"/>
                </a:solidFill>
              </a:rPr>
              <a:t>résolution de problème</a:t>
            </a:r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r>
              <a:rPr lang="fr-BE" sz="2800" dirty="0" smtClean="0"/>
              <a:t>	Vulnérabilité et </a:t>
            </a:r>
            <a:r>
              <a:rPr lang="fr-BE" sz="2800" b="1" dirty="0" smtClean="0">
                <a:solidFill>
                  <a:srgbClr val="C00000"/>
                </a:solidFill>
              </a:rPr>
              <a:t>gestion du risque </a:t>
            </a:r>
            <a:r>
              <a:rPr lang="fr-BE" sz="2800" dirty="0" smtClean="0"/>
              <a:t>(exposition au 	risque : connaissance / évitement / acceptation) </a:t>
            </a:r>
            <a:endParaRPr lang="fr-BE" sz="2800" dirty="0" smtClean="0"/>
          </a:p>
          <a:p>
            <a:pPr marL="0" indent="0">
              <a:buNone/>
            </a:pPr>
            <a:endParaRPr lang="fr-BE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5"/>
          <p:cNvSpPr/>
          <p:nvPr/>
        </p:nvSpPr>
        <p:spPr>
          <a:xfrm>
            <a:off x="657712" y="4005064"/>
            <a:ext cx="648072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12" y="5013176"/>
            <a:ext cx="6762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6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Gouvernance réflexive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fr-BE" sz="2600" b="1" dirty="0" smtClean="0"/>
              <a:t>CIVAM de l’oasis : projet arc-en-ciel (Champagne – Ardenne)</a:t>
            </a:r>
            <a:endParaRPr lang="fr-BE" sz="2600" b="1" dirty="0" smtClean="0"/>
          </a:p>
          <a:p>
            <a:pPr marL="0" indent="0" algn="just">
              <a:buNone/>
            </a:pPr>
            <a:r>
              <a:rPr lang="fr-BE" sz="2600" u="sng" dirty="0" smtClean="0">
                <a:solidFill>
                  <a:schemeClr val="tx2"/>
                </a:solidFill>
              </a:rPr>
              <a:t>Création de collectifs</a:t>
            </a:r>
          </a:p>
          <a:p>
            <a:pPr marL="0" indent="0" algn="just">
              <a:buNone/>
            </a:pPr>
            <a:endParaRPr lang="fr-BE" sz="800" b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fr-BE" sz="2600" dirty="0" smtClean="0"/>
              <a:t>Constat initial: </a:t>
            </a:r>
            <a:r>
              <a:rPr lang="fr-BE" sz="2600" dirty="0"/>
              <a:t>9 auxiliaires sur 10 ont besoins des milieux non-cultivés à un moment de leur cycle biologique (contre 1 sur 2 pour les ravageurs</a:t>
            </a:r>
            <a:r>
              <a:rPr lang="fr-BE" sz="2600" dirty="0" smtClean="0"/>
              <a:t>) vs biodiversité facteur limitant</a:t>
            </a:r>
          </a:p>
          <a:p>
            <a:pPr marL="0" indent="0" algn="just">
              <a:buNone/>
            </a:pPr>
            <a:endParaRPr lang="fr-BE" sz="800" dirty="0"/>
          </a:p>
          <a:p>
            <a:pPr marL="0" indent="0" algn="just">
              <a:buNone/>
            </a:pPr>
            <a:r>
              <a:rPr lang="fr-BE" sz="2600" dirty="0" smtClean="0">
                <a:solidFill>
                  <a:schemeClr val="tx2"/>
                </a:solidFill>
              </a:rPr>
              <a:t>	Redéfinition de la biodiversité en termes agricoles</a:t>
            </a:r>
          </a:p>
          <a:p>
            <a:pPr marL="0" indent="0" algn="just">
              <a:buNone/>
            </a:pPr>
            <a:endParaRPr lang="fr-BE" sz="800" u="sng" dirty="0">
              <a:solidFill>
                <a:schemeClr val="tx2"/>
              </a:solidFill>
            </a:endParaRPr>
          </a:p>
          <a:p>
            <a:pPr algn="just"/>
            <a:r>
              <a:rPr lang="fr-BE" sz="2600" dirty="0" smtClean="0"/>
              <a:t>Agriculteurs acteurs et expérimentateurs en partenariat avec acteurs territoriaux (monde agricole et de la nature) </a:t>
            </a:r>
          </a:p>
          <a:p>
            <a:pPr algn="just"/>
            <a:r>
              <a:rPr lang="fr-BE" sz="2600" dirty="0"/>
              <a:t>Evolution des pratiques (en culture et aux abords)</a:t>
            </a:r>
          </a:p>
          <a:p>
            <a:pPr algn="just"/>
            <a:r>
              <a:rPr lang="fr-BE" sz="2600" dirty="0"/>
              <a:t>Pas de modèle </a:t>
            </a:r>
            <a:r>
              <a:rPr lang="fr-BE" sz="2600" dirty="0" smtClean="0"/>
              <a:t>préconçu</a:t>
            </a:r>
          </a:p>
          <a:p>
            <a:pPr marL="0" indent="0" algn="just">
              <a:buNone/>
            </a:pPr>
            <a:endParaRPr lang="fr-BE" sz="2600" u="sng" dirty="0" smtClean="0">
              <a:solidFill>
                <a:schemeClr val="tx2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èche droite 3"/>
          <p:cNvSpPr/>
          <p:nvPr/>
        </p:nvSpPr>
        <p:spPr>
          <a:xfrm>
            <a:off x="822224" y="4221088"/>
            <a:ext cx="432048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79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Gouvernance réflexive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fr-BE" sz="2600" b="1" dirty="0" smtClean="0"/>
              <a:t>CIVAM de l’oasis : projet arc-en-ciel (Champagne – Ardenne)</a:t>
            </a:r>
            <a:endParaRPr lang="fr-BE" sz="2600" b="1" dirty="0" smtClean="0"/>
          </a:p>
          <a:p>
            <a:pPr marL="0" indent="0" algn="just">
              <a:buNone/>
            </a:pPr>
            <a:r>
              <a:rPr lang="fr-BE" sz="2600" u="sng" dirty="0" smtClean="0">
                <a:solidFill>
                  <a:schemeClr val="tx2"/>
                </a:solidFill>
              </a:rPr>
              <a:t>Collectifs et nouvelles compétences</a:t>
            </a:r>
          </a:p>
          <a:p>
            <a:pPr marL="0" indent="0" algn="just">
              <a:buNone/>
            </a:pPr>
            <a:endParaRPr lang="fr-BE" sz="800" b="1" dirty="0" smtClean="0">
              <a:solidFill>
                <a:srgbClr val="C00000"/>
              </a:solidFill>
            </a:endParaRPr>
          </a:p>
          <a:p>
            <a:pPr algn="just"/>
            <a:r>
              <a:rPr lang="fr-BE" sz="2600" dirty="0" smtClean="0"/>
              <a:t>Partage d’expérience et constitution de références </a:t>
            </a:r>
            <a:r>
              <a:rPr lang="fr-BE" sz="2600" dirty="0" err="1" smtClean="0"/>
              <a:t>vulgarisables</a:t>
            </a:r>
            <a:r>
              <a:rPr lang="fr-BE" sz="2600" dirty="0" smtClean="0"/>
              <a:t> / directement mobilisables</a:t>
            </a:r>
            <a:endParaRPr lang="fr-BE" sz="800" dirty="0"/>
          </a:p>
          <a:p>
            <a:pPr algn="just"/>
            <a:r>
              <a:rPr lang="fr-BE" sz="2600" dirty="0" smtClean="0"/>
              <a:t>Approche de création et animation de réseau vs conseil technique et expertise clé sur porte</a:t>
            </a:r>
          </a:p>
          <a:p>
            <a:pPr marL="0" indent="0" algn="just">
              <a:buNone/>
            </a:pPr>
            <a:endParaRPr lang="fr-BE" sz="800" u="sng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fr-BE" sz="2600" dirty="0" smtClean="0">
                <a:solidFill>
                  <a:schemeClr val="tx2"/>
                </a:solidFill>
              </a:rPr>
              <a:t>	Exploitation pilote</a:t>
            </a:r>
          </a:p>
          <a:p>
            <a:pPr algn="just"/>
            <a:r>
              <a:rPr lang="fr-BE" sz="2600" dirty="0" smtClean="0"/>
              <a:t>Evaluer impact sur biodiversité ordinaire</a:t>
            </a:r>
          </a:p>
          <a:p>
            <a:pPr algn="just"/>
            <a:r>
              <a:rPr lang="fr-BE" sz="2600" dirty="0" smtClean="0"/>
              <a:t>Différentes modalités d’implantation et de gestion</a:t>
            </a:r>
          </a:p>
          <a:p>
            <a:pPr algn="just"/>
            <a:r>
              <a:rPr lang="fr-BE" sz="2600" dirty="0" smtClean="0"/>
              <a:t>Répercussions sur aspects agronomiques et productifs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èche droite 3"/>
          <p:cNvSpPr/>
          <p:nvPr/>
        </p:nvSpPr>
        <p:spPr>
          <a:xfrm>
            <a:off x="822224" y="4596916"/>
            <a:ext cx="432048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00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Gouvernance réflexive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fr-BE" sz="2600" b="1" dirty="0" smtClean="0"/>
              <a:t>CIVAM de l’oasis : projet arc-en-ciel (Champagne – Ardenne)</a:t>
            </a:r>
            <a:endParaRPr lang="fr-BE" sz="2600" b="1" dirty="0" smtClean="0"/>
          </a:p>
          <a:p>
            <a:pPr marL="0" indent="0" algn="just">
              <a:buNone/>
            </a:pPr>
            <a:r>
              <a:rPr lang="fr-BE" sz="2600" u="sng" dirty="0" smtClean="0">
                <a:solidFill>
                  <a:schemeClr val="tx2"/>
                </a:solidFill>
              </a:rPr>
              <a:t>Résultats et Apprentissages</a:t>
            </a:r>
          </a:p>
          <a:p>
            <a:pPr marL="0" indent="0" algn="just">
              <a:buNone/>
            </a:pPr>
            <a:endParaRPr lang="fr-BE" sz="800" b="1" dirty="0" smtClean="0">
              <a:solidFill>
                <a:srgbClr val="C00000"/>
              </a:solidFill>
            </a:endParaRPr>
          </a:p>
          <a:p>
            <a:pPr algn="just"/>
            <a:r>
              <a:rPr lang="fr-BE" sz="2600" dirty="0" smtClean="0"/>
              <a:t>Syrphes, carabes et coccinelles vs puceron, etc.</a:t>
            </a:r>
            <a:endParaRPr lang="fr-BE" sz="800" dirty="0"/>
          </a:p>
          <a:p>
            <a:pPr algn="just"/>
            <a:r>
              <a:rPr lang="fr-BE" sz="2600" dirty="0" smtClean="0"/>
              <a:t>Facilite contrôle des ravageurs</a:t>
            </a:r>
          </a:p>
          <a:p>
            <a:pPr algn="just"/>
            <a:r>
              <a:rPr lang="fr-BE" sz="2600" dirty="0" smtClean="0"/>
              <a:t>Espèces d’intérêt: azuré bleu</a:t>
            </a:r>
          </a:p>
          <a:p>
            <a:pPr marL="0" indent="0" algn="just">
              <a:buNone/>
            </a:pPr>
            <a:endParaRPr lang="fr-BE" sz="800" u="sng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fr-BE" sz="2600" dirty="0" smtClean="0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3136"/>
            <a:ext cx="2472314" cy="188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92351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4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Gouvernance réflexive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fr-BE" sz="2600" b="1" dirty="0" smtClean="0"/>
              <a:t>CIVAM de l’oasis : projet arc-en-ciel (Champagne – Ardenne)</a:t>
            </a:r>
            <a:endParaRPr lang="fr-BE" sz="2600" b="1" dirty="0" smtClean="0"/>
          </a:p>
          <a:p>
            <a:pPr marL="0" indent="0" algn="just">
              <a:buNone/>
            </a:pPr>
            <a:r>
              <a:rPr lang="fr-BE" sz="2600" u="sng" dirty="0" smtClean="0">
                <a:solidFill>
                  <a:schemeClr val="tx2"/>
                </a:solidFill>
              </a:rPr>
              <a:t>Renforcement du collectif et nouvelles perspectives</a:t>
            </a:r>
          </a:p>
          <a:p>
            <a:pPr marL="0" indent="0" algn="just">
              <a:buNone/>
            </a:pPr>
            <a:endParaRPr lang="fr-BE" sz="800" b="1" dirty="0" smtClean="0">
              <a:solidFill>
                <a:srgbClr val="C00000"/>
              </a:solidFill>
            </a:endParaRPr>
          </a:p>
          <a:p>
            <a:pPr algn="just"/>
            <a:r>
              <a:rPr lang="fr-BE" sz="2600" dirty="0" smtClean="0"/>
              <a:t>Passer de l’échelle de l’exploitation à celle du territoire</a:t>
            </a:r>
            <a:endParaRPr lang="fr-BE" sz="800" dirty="0"/>
          </a:p>
          <a:p>
            <a:pPr marL="0" indent="0" algn="just">
              <a:buNone/>
            </a:pPr>
            <a:endParaRPr lang="fr-BE" sz="800" u="sng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fr-BE" sz="2600" dirty="0" smtClean="0">
                <a:solidFill>
                  <a:schemeClr val="tx2"/>
                </a:solidFill>
              </a:rPr>
              <a:t>	Réflexion passe à l’échelle paysagère</a:t>
            </a:r>
          </a:p>
          <a:p>
            <a:pPr marL="0" indent="0" algn="just">
              <a:buNone/>
            </a:pPr>
            <a:endParaRPr lang="fr-BE" sz="800" dirty="0" smtClean="0">
              <a:solidFill>
                <a:schemeClr val="tx2"/>
              </a:solidFill>
            </a:endParaRPr>
          </a:p>
          <a:p>
            <a:pPr algn="just"/>
            <a:r>
              <a:rPr lang="fr-BE" sz="2600" dirty="0" smtClean="0"/>
              <a:t>Camps militaire (</a:t>
            </a:r>
            <a:r>
              <a:rPr lang="fr-BE" sz="2600" dirty="0" err="1" smtClean="0"/>
              <a:t>Natura</a:t>
            </a:r>
            <a:r>
              <a:rPr lang="fr-BE" sz="2600" dirty="0" smtClean="0"/>
              <a:t> 2000) / bosquets)</a:t>
            </a:r>
          </a:p>
          <a:p>
            <a:pPr algn="just"/>
            <a:r>
              <a:rPr lang="fr-BE" sz="2600" dirty="0" smtClean="0"/>
              <a:t>Entre possibilité de modifier les pratiques à l’échelle de la parcelle et la valorisation d’une mosaïque paysagère</a:t>
            </a:r>
          </a:p>
          <a:p>
            <a:pPr marL="0" indent="0" algn="just">
              <a:buNone/>
            </a:pPr>
            <a:endParaRPr lang="fr-BE" sz="800" dirty="0"/>
          </a:p>
          <a:p>
            <a:pPr marL="0" indent="0" algn="just">
              <a:buNone/>
            </a:pPr>
            <a:r>
              <a:rPr lang="fr-BE" sz="2600" dirty="0" smtClean="0"/>
              <a:t>	</a:t>
            </a:r>
            <a:r>
              <a:rPr lang="fr-BE" sz="2600" dirty="0" smtClean="0">
                <a:solidFill>
                  <a:schemeClr val="tx2"/>
                </a:solidFill>
              </a:rPr>
              <a:t>Interactions: Parcelles – Aménagements – sols et 	trajectoires des exploitations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èche droite 3"/>
          <p:cNvSpPr/>
          <p:nvPr/>
        </p:nvSpPr>
        <p:spPr>
          <a:xfrm>
            <a:off x="822224" y="3645024"/>
            <a:ext cx="432048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2" y="5733256"/>
            <a:ext cx="4635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2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Gouvernance réflexive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fr-BE" sz="2600" b="1" dirty="0" smtClean="0"/>
              <a:t>CIVAM de l’oasis : projet arc-en-ciel (Champagne – Ardenne)</a:t>
            </a:r>
            <a:endParaRPr lang="fr-BE" sz="2600" b="1" dirty="0" smtClean="0"/>
          </a:p>
          <a:p>
            <a:pPr marL="0" indent="0" algn="just">
              <a:buNone/>
            </a:pPr>
            <a:r>
              <a:rPr lang="fr-BE" sz="2600" u="sng" dirty="0" smtClean="0">
                <a:solidFill>
                  <a:schemeClr val="tx2"/>
                </a:solidFill>
              </a:rPr>
              <a:t>Freins</a:t>
            </a:r>
          </a:p>
          <a:p>
            <a:pPr marL="0" indent="0" algn="just">
              <a:buNone/>
            </a:pPr>
            <a:endParaRPr lang="fr-BE" sz="800" b="1" dirty="0" smtClean="0">
              <a:solidFill>
                <a:srgbClr val="C00000"/>
              </a:solidFill>
            </a:endParaRPr>
          </a:p>
          <a:p>
            <a:pPr algn="just"/>
            <a:r>
              <a:rPr lang="fr-BE" sz="2600" dirty="0" smtClean="0"/>
              <a:t>Prix élevé des céréales</a:t>
            </a:r>
          </a:p>
          <a:p>
            <a:pPr algn="just"/>
            <a:r>
              <a:rPr lang="fr-BE" sz="2600" dirty="0" smtClean="0"/>
              <a:t>Les voisins et la pression sociale</a:t>
            </a:r>
          </a:p>
          <a:p>
            <a:pPr algn="just"/>
            <a:r>
              <a:rPr lang="fr-BE" sz="2600" dirty="0" smtClean="0"/>
              <a:t>Raisonner les intrants et les produits phytosanitaires à l’échelle du paysage, de l’exploitation et pas seulement à l’échelle de la parcelle</a:t>
            </a:r>
          </a:p>
          <a:p>
            <a:pPr marL="0" indent="0" algn="just">
              <a:buNone/>
            </a:pPr>
            <a:endParaRPr lang="fr-BE" sz="800" dirty="0"/>
          </a:p>
          <a:p>
            <a:pPr marL="0" indent="0" algn="just">
              <a:buNone/>
            </a:pPr>
            <a:r>
              <a:rPr lang="fr-BE" sz="2600" dirty="0" smtClean="0"/>
              <a:t>	</a:t>
            </a:r>
            <a:r>
              <a:rPr lang="fr-BE" sz="2600" dirty="0" smtClean="0">
                <a:solidFill>
                  <a:schemeClr val="tx2"/>
                </a:solidFill>
              </a:rPr>
              <a:t>Changement des critères de réussite</a:t>
            </a:r>
          </a:p>
          <a:p>
            <a:pPr algn="just"/>
            <a:r>
              <a:rPr lang="fr-BE" sz="2600" dirty="0" smtClean="0"/>
              <a:t>Comptabilité / perfection des cultures / le propre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èche droite 3"/>
          <p:cNvSpPr/>
          <p:nvPr/>
        </p:nvSpPr>
        <p:spPr>
          <a:xfrm>
            <a:off x="827584" y="5403539"/>
            <a:ext cx="432048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55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Gouvernance réflexive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fr-BE" sz="2600" b="1" dirty="0" smtClean="0"/>
              <a:t>CIVAM de l’oasis : projet arc-en-ciel (Champagne – Ardenne)</a:t>
            </a:r>
            <a:endParaRPr lang="fr-BE" sz="2600" b="1" dirty="0" smtClean="0"/>
          </a:p>
          <a:p>
            <a:pPr marL="0" indent="0" algn="just">
              <a:buNone/>
            </a:pPr>
            <a:r>
              <a:rPr lang="fr-BE" sz="2600" u="sng" dirty="0" smtClean="0">
                <a:solidFill>
                  <a:schemeClr val="tx2"/>
                </a:solidFill>
              </a:rPr>
              <a:t>Des outils déterminants</a:t>
            </a:r>
          </a:p>
          <a:p>
            <a:pPr marL="0" indent="0" algn="just">
              <a:buNone/>
            </a:pPr>
            <a:endParaRPr lang="fr-BE" sz="800" b="1" dirty="0" smtClean="0">
              <a:solidFill>
                <a:srgbClr val="C00000"/>
              </a:solidFill>
            </a:endParaRPr>
          </a:p>
          <a:p>
            <a:pPr algn="just"/>
            <a:r>
              <a:rPr lang="fr-BE" sz="2600" dirty="0" smtClean="0"/>
              <a:t>Autodiagnostic et autoévaluation continue </a:t>
            </a:r>
          </a:p>
          <a:p>
            <a:pPr algn="just"/>
            <a:r>
              <a:rPr lang="fr-BE" sz="2600" dirty="0" smtClean="0"/>
              <a:t>Partage d’expérience et visites</a:t>
            </a:r>
          </a:p>
          <a:p>
            <a:pPr algn="just"/>
            <a:r>
              <a:rPr lang="fr-BE" sz="2600" dirty="0" smtClean="0"/>
              <a:t>Absence de certification</a:t>
            </a:r>
          </a:p>
          <a:p>
            <a:pPr marL="0" indent="0" algn="just">
              <a:buNone/>
            </a:pPr>
            <a:endParaRPr lang="fr-BE" sz="2600" dirty="0" smtClean="0"/>
          </a:p>
          <a:p>
            <a:pPr algn="just"/>
            <a:r>
              <a:rPr lang="fr-BE" sz="2600" dirty="0" smtClean="0"/>
              <a:t>Création d’une MAE</a:t>
            </a:r>
            <a:endParaRPr lang="fr-BE" sz="1800" dirty="0" smtClean="0"/>
          </a:p>
          <a:p>
            <a:pPr marL="0" indent="0" algn="just">
              <a:buNone/>
            </a:pPr>
            <a:r>
              <a:rPr lang="fr-BE" sz="1800" dirty="0"/>
              <a:t>	</a:t>
            </a:r>
            <a:r>
              <a:rPr lang="fr-BE" sz="2600" dirty="0" smtClean="0"/>
              <a:t>Création d’un </a:t>
            </a:r>
            <a:r>
              <a:rPr lang="fr-BE" sz="2600" dirty="0"/>
              <a:t>i</a:t>
            </a:r>
            <a:r>
              <a:rPr lang="fr-BE" sz="2600" dirty="0" smtClean="0"/>
              <a:t>ndicateurs de services rendus</a:t>
            </a:r>
          </a:p>
          <a:p>
            <a:pPr marL="0" indent="0" algn="just">
              <a:buNone/>
            </a:pPr>
            <a:r>
              <a:rPr lang="fr-BE" sz="2600" dirty="0"/>
              <a:t>	</a:t>
            </a:r>
            <a:r>
              <a:rPr lang="fr-BE" sz="2600" dirty="0" smtClean="0"/>
              <a:t>(nitrate – biodiversité – pesticides)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èche droite 3"/>
          <p:cNvSpPr/>
          <p:nvPr/>
        </p:nvSpPr>
        <p:spPr>
          <a:xfrm>
            <a:off x="880592" y="5424498"/>
            <a:ext cx="432048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98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Gouvernance réflexive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fr-BE" sz="2600" b="1" dirty="0" smtClean="0"/>
              <a:t>Pour conclure…</a:t>
            </a:r>
            <a:endParaRPr lang="fr-BE" sz="2600" b="1" dirty="0" smtClean="0"/>
          </a:p>
          <a:p>
            <a:pPr marL="0" indent="0" algn="ctr">
              <a:buNone/>
            </a:pPr>
            <a:r>
              <a:rPr lang="fr-BE" sz="2600" u="sng" dirty="0" smtClean="0">
                <a:solidFill>
                  <a:schemeClr val="tx2"/>
                </a:solidFill>
              </a:rPr>
              <a:t>Apport de dynamisme dans l’apprentissage</a:t>
            </a:r>
          </a:p>
          <a:p>
            <a:pPr marL="0" indent="0" algn="just">
              <a:buNone/>
            </a:pPr>
            <a:endParaRPr lang="fr-BE" sz="2600" b="1" u="sng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fr-BE" sz="2600" b="1" dirty="0" smtClean="0">
                <a:solidFill>
                  <a:srgbClr val="C00000"/>
                </a:solidFill>
              </a:rPr>
              <a:t>Création de référentiels communs</a:t>
            </a:r>
          </a:p>
          <a:p>
            <a:pPr marL="0" indent="0" algn="ctr">
              <a:buNone/>
            </a:pPr>
            <a:endParaRPr lang="fr-BE" sz="2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fr-BE" sz="2600" b="1" dirty="0" smtClean="0">
                <a:solidFill>
                  <a:srgbClr val="C00000"/>
                </a:solidFill>
              </a:rPr>
              <a:t>Création de nouvelles questions (circulation normative et cognitive)</a:t>
            </a:r>
          </a:p>
          <a:p>
            <a:pPr marL="0" indent="0" algn="ctr">
              <a:buNone/>
            </a:pPr>
            <a:endParaRPr lang="fr-BE" sz="2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fr-BE" sz="2600" b="1" dirty="0" smtClean="0">
                <a:solidFill>
                  <a:srgbClr val="C00000"/>
                </a:solidFill>
              </a:rPr>
              <a:t>Echange des compétences et ajustements (apprentissage par l’action)</a:t>
            </a:r>
          </a:p>
          <a:p>
            <a:pPr marL="0" indent="0" algn="ctr">
              <a:buNone/>
            </a:pPr>
            <a:endParaRPr lang="fr-BE" sz="2600" b="1" dirty="0" smtClean="0">
              <a:solidFill>
                <a:srgbClr val="C00000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uble flèche verticale 5"/>
          <p:cNvSpPr/>
          <p:nvPr/>
        </p:nvSpPr>
        <p:spPr>
          <a:xfrm>
            <a:off x="4427984" y="3789040"/>
            <a:ext cx="360040" cy="504056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2" y="5085184"/>
            <a:ext cx="4206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8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3000" y="2120432"/>
            <a:ext cx="5021088" cy="676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2600" b="1" dirty="0" smtClean="0">
                <a:solidFill>
                  <a:schemeClr val="tx2"/>
                </a:solidFill>
              </a:rPr>
              <a:t>Merci de votre attention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8720"/>
            <a:ext cx="3231232" cy="242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7623720" cy="190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3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Contexte d’émergence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fr-BE" b="1" dirty="0" smtClean="0"/>
              <a:t>Éolien et risque pour l’avifaune</a:t>
            </a:r>
            <a:endParaRPr lang="fr-BE" b="1" dirty="0" smtClean="0"/>
          </a:p>
          <a:p>
            <a:pPr marL="0" indent="0">
              <a:buNone/>
            </a:pPr>
            <a:r>
              <a:rPr lang="fr-BE" sz="2800" dirty="0" smtClean="0"/>
              <a:t>Collision / Dérangement et déplacement / Barrières migratoires / Modification de l’habitat</a:t>
            </a:r>
            <a:endParaRPr lang="fr-BE" sz="2800" dirty="0"/>
          </a:p>
          <a:p>
            <a:pPr marL="0" indent="0">
              <a:buNone/>
            </a:pPr>
            <a:r>
              <a:rPr lang="fr-BE" sz="2800" dirty="0" smtClean="0"/>
              <a:t>	</a:t>
            </a:r>
            <a:endParaRPr lang="fr-BE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BE" sz="2800" dirty="0" smtClean="0"/>
              <a:t>	Mortalité directe ou perturbation de la fitness 	(survie et succès reproducteurs)</a:t>
            </a:r>
          </a:p>
          <a:p>
            <a:pPr marL="0" indent="0">
              <a:buNone/>
            </a:pPr>
            <a:endParaRPr lang="fr-BE" sz="2800" dirty="0"/>
          </a:p>
          <a:p>
            <a:pPr marL="0" indent="0" algn="just">
              <a:buNone/>
            </a:pPr>
            <a:r>
              <a:rPr lang="fr-BE" sz="2800" b="1" u="sng" dirty="0" smtClean="0">
                <a:solidFill>
                  <a:srgbClr val="C00000"/>
                </a:solidFill>
              </a:rPr>
              <a:t>MAIS</a:t>
            </a:r>
            <a:r>
              <a:rPr lang="fr-BE" sz="2800" dirty="0" smtClean="0">
                <a:solidFill>
                  <a:srgbClr val="C00000"/>
                </a:solidFill>
              </a:rPr>
              <a:t>	</a:t>
            </a:r>
            <a:r>
              <a:rPr lang="fr-BE" sz="2800" dirty="0" smtClean="0"/>
              <a:t>Absence de consensus scientifique global et 	controverse entre défenseurs des oiseaux – 	défenseurs des éoliennes =&gt; </a:t>
            </a:r>
            <a:r>
              <a:rPr lang="fr-BE" sz="2800" b="1" dirty="0" smtClean="0">
                <a:solidFill>
                  <a:srgbClr val="C00000"/>
                </a:solidFill>
              </a:rPr>
              <a:t>Lieu d’emplacement?</a:t>
            </a:r>
          </a:p>
          <a:p>
            <a:pPr marL="0" indent="0" algn="just">
              <a:buNone/>
            </a:pPr>
            <a:endParaRPr lang="fr-BE" sz="2800" u="sng" dirty="0" smtClean="0">
              <a:solidFill>
                <a:srgbClr val="C00000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5"/>
          <p:cNvSpPr/>
          <p:nvPr/>
        </p:nvSpPr>
        <p:spPr>
          <a:xfrm>
            <a:off x="657712" y="3803888"/>
            <a:ext cx="648072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23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4137"/>
            <a:ext cx="6048671" cy="673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5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Contexte d’émergence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fr-BE" sz="3000" b="1" dirty="0" smtClean="0"/>
              <a:t>Étude d’incidence</a:t>
            </a:r>
            <a:endParaRPr lang="fr-BE" sz="3000" b="1" dirty="0" smtClean="0"/>
          </a:p>
          <a:p>
            <a:pPr algn="just"/>
            <a:r>
              <a:rPr lang="fr-BE" sz="2600" dirty="0"/>
              <a:t>Centrale dans la procédure de demande de </a:t>
            </a:r>
            <a:r>
              <a:rPr lang="fr-BE" sz="2600" dirty="0" smtClean="0"/>
              <a:t>permis</a:t>
            </a:r>
            <a:endParaRPr lang="fr-BE" sz="2600" dirty="0" smtClean="0"/>
          </a:p>
          <a:p>
            <a:pPr algn="just"/>
            <a:r>
              <a:rPr lang="fr-BE" sz="2600" dirty="0" smtClean="0"/>
              <a:t>Obligatoirement réalisée par un </a:t>
            </a:r>
            <a:r>
              <a:rPr lang="fr-BE" sz="2600" b="1" dirty="0" smtClean="0">
                <a:solidFill>
                  <a:srgbClr val="C00000"/>
                </a:solidFill>
              </a:rPr>
              <a:t>bureau d’étude</a:t>
            </a:r>
            <a:r>
              <a:rPr lang="fr-BE" sz="2600" dirty="0" smtClean="0">
                <a:solidFill>
                  <a:srgbClr val="C00000"/>
                </a:solidFill>
              </a:rPr>
              <a:t> </a:t>
            </a:r>
            <a:r>
              <a:rPr lang="fr-BE" sz="2600" dirty="0" smtClean="0"/>
              <a:t>indépendant et agréé, à la charge du promoteur</a:t>
            </a:r>
          </a:p>
          <a:p>
            <a:pPr algn="just"/>
            <a:r>
              <a:rPr lang="fr-BE" sz="2600" dirty="0"/>
              <a:t>Garantie </a:t>
            </a:r>
            <a:r>
              <a:rPr lang="fr-BE" sz="2600" dirty="0" smtClean="0"/>
              <a:t>d’une </a:t>
            </a:r>
            <a:r>
              <a:rPr lang="fr-BE" sz="2600" b="1" dirty="0" smtClean="0">
                <a:solidFill>
                  <a:srgbClr val="C00000"/>
                </a:solidFill>
              </a:rPr>
              <a:t>mesure objective</a:t>
            </a:r>
            <a:r>
              <a:rPr lang="fr-BE" sz="2600" dirty="0" smtClean="0"/>
              <a:t> (locale et descriptive) de l’impact sur l’avifaune d’un </a:t>
            </a:r>
            <a:r>
              <a:rPr lang="fr-BE" sz="2600" dirty="0"/>
              <a:t>parc </a:t>
            </a:r>
            <a:r>
              <a:rPr lang="fr-BE" sz="2600" dirty="0" smtClean="0"/>
              <a:t>éolien potentiel</a:t>
            </a:r>
          </a:p>
          <a:p>
            <a:pPr marL="0" indent="0">
              <a:buNone/>
            </a:pPr>
            <a:r>
              <a:rPr lang="fr-BE" sz="2600" dirty="0" smtClean="0"/>
              <a:t>	</a:t>
            </a:r>
            <a:endParaRPr lang="fr-BE" sz="2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BE" sz="2600" dirty="0" smtClean="0"/>
              <a:t>	</a:t>
            </a:r>
            <a:r>
              <a:rPr lang="fr-BE" sz="2600" b="1" dirty="0" smtClean="0">
                <a:solidFill>
                  <a:srgbClr val="C00000"/>
                </a:solidFill>
              </a:rPr>
              <a:t>Outil d’aide à la décision et d’information</a:t>
            </a:r>
            <a:endParaRPr lang="fr-BE" sz="2600" b="1" u="sng" dirty="0" smtClean="0">
              <a:solidFill>
                <a:srgbClr val="C00000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5"/>
          <p:cNvSpPr/>
          <p:nvPr/>
        </p:nvSpPr>
        <p:spPr>
          <a:xfrm>
            <a:off x="683568" y="5201304"/>
            <a:ext cx="648072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85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Contexte d’émergence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fr-BE" sz="3000" b="1" dirty="0" smtClean="0"/>
              <a:t>Étude d’incidence et avifaune (1)</a:t>
            </a:r>
            <a:endParaRPr lang="fr-BE" sz="3000" b="1" dirty="0" smtClean="0"/>
          </a:p>
          <a:p>
            <a:pPr marL="0" indent="0" algn="just">
              <a:buNone/>
            </a:pPr>
            <a:r>
              <a:rPr lang="fr-BE" sz="2600" u="sng" dirty="0" smtClean="0">
                <a:solidFill>
                  <a:schemeClr val="tx2"/>
                </a:solidFill>
              </a:rPr>
              <a:t>1. Déterminer les espèces présentes sur le site :</a:t>
            </a:r>
            <a:endParaRPr lang="fr-BE" sz="2600" u="sng" dirty="0">
              <a:solidFill>
                <a:schemeClr val="tx2"/>
              </a:solidFill>
            </a:endParaRPr>
          </a:p>
          <a:p>
            <a:pPr algn="just"/>
            <a:r>
              <a:rPr lang="fr-BE" sz="2600" b="1" dirty="0" smtClean="0">
                <a:solidFill>
                  <a:srgbClr val="C00000"/>
                </a:solidFill>
              </a:rPr>
              <a:t>Protocoles</a:t>
            </a:r>
            <a:r>
              <a:rPr lang="fr-BE" sz="2600" dirty="0" smtClean="0"/>
              <a:t> du DEMNA (méthodologies de biologie de terrain pour un diagnostic fiable - inventaires)</a:t>
            </a:r>
          </a:p>
          <a:p>
            <a:pPr marL="0" indent="0">
              <a:buNone/>
            </a:pPr>
            <a:r>
              <a:rPr lang="fr-BE" sz="2600" dirty="0" smtClean="0"/>
              <a:t>	</a:t>
            </a:r>
            <a:r>
              <a:rPr lang="fr-BE" sz="2400" dirty="0" smtClean="0"/>
              <a:t>Points d’écoute, Postes fixes, Comptage des colonies, 	Itinéraires échantillon (fréquence et période)</a:t>
            </a:r>
          </a:p>
          <a:p>
            <a:pPr marL="0" indent="0">
              <a:buNone/>
            </a:pPr>
            <a:r>
              <a:rPr lang="fr-BE" sz="2400" dirty="0"/>
              <a:t>	</a:t>
            </a:r>
            <a:r>
              <a:rPr lang="fr-BE" sz="2400" dirty="0" smtClean="0"/>
              <a:t>Oiseaux nicheurs, nicheurs particuliers, non-nicheurs, 	flux migratoires</a:t>
            </a:r>
          </a:p>
          <a:p>
            <a:pPr algn="just"/>
            <a:r>
              <a:rPr lang="fr-BE" sz="2600" b="1" dirty="0" smtClean="0">
                <a:solidFill>
                  <a:srgbClr val="C00000"/>
                </a:solidFill>
              </a:rPr>
              <a:t>Bases de données </a:t>
            </a:r>
            <a:r>
              <a:rPr lang="fr-BE" sz="2600" dirty="0" smtClean="0"/>
              <a:t>(espèces et habitats / adaptation protocole) et acteurs de terrain (DNF, Aves-</a:t>
            </a:r>
            <a:r>
              <a:rPr lang="fr-BE" sz="2600" dirty="0" err="1" smtClean="0"/>
              <a:t>Natagora</a:t>
            </a:r>
            <a:r>
              <a:rPr lang="fr-BE" sz="2600" dirty="0" smtClean="0"/>
              <a:t>)</a:t>
            </a:r>
          </a:p>
          <a:p>
            <a:endParaRPr lang="fr-BE" sz="2600" dirty="0" smtClean="0"/>
          </a:p>
          <a:p>
            <a:pPr marL="0" indent="0">
              <a:buNone/>
            </a:pPr>
            <a:endParaRPr lang="fr-BE" sz="2600" b="1" u="sng" dirty="0" smtClean="0">
              <a:solidFill>
                <a:srgbClr val="C00000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5"/>
          <p:cNvSpPr/>
          <p:nvPr/>
        </p:nvSpPr>
        <p:spPr>
          <a:xfrm>
            <a:off x="654963" y="3835032"/>
            <a:ext cx="648072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3" y="4509120"/>
            <a:ext cx="6762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8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Contexte d’émergence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fr-BE" sz="3000" b="1" dirty="0" smtClean="0"/>
              <a:t>Étude d’incidence et avifaune (2)</a:t>
            </a:r>
            <a:endParaRPr lang="fr-BE" sz="3000" b="1" dirty="0" smtClean="0"/>
          </a:p>
          <a:p>
            <a:pPr marL="0" indent="0" algn="just">
              <a:buNone/>
            </a:pPr>
            <a:r>
              <a:rPr lang="fr-BE" sz="2600" u="sng" dirty="0">
                <a:solidFill>
                  <a:schemeClr val="tx2"/>
                </a:solidFill>
              </a:rPr>
              <a:t>2</a:t>
            </a:r>
            <a:r>
              <a:rPr lang="fr-BE" sz="2600" u="sng" dirty="0" smtClean="0">
                <a:solidFill>
                  <a:schemeClr val="tx2"/>
                </a:solidFill>
              </a:rPr>
              <a:t>. Déterminer la sensibilité des espèces et du site :</a:t>
            </a:r>
            <a:endParaRPr lang="fr-BE" sz="2600" u="sng" dirty="0">
              <a:solidFill>
                <a:schemeClr val="tx2"/>
              </a:solidFill>
            </a:endParaRPr>
          </a:p>
          <a:p>
            <a:pPr algn="just"/>
            <a:r>
              <a:rPr lang="fr-BE" sz="2600" dirty="0" smtClean="0"/>
              <a:t>Observations confrontées aux </a:t>
            </a:r>
            <a:r>
              <a:rPr lang="fr-BE" sz="2600" b="1" dirty="0" smtClean="0">
                <a:solidFill>
                  <a:srgbClr val="C00000"/>
                </a:solidFill>
              </a:rPr>
              <a:t>savoirs</a:t>
            </a:r>
            <a:r>
              <a:rPr lang="fr-BE" sz="2600" dirty="0" smtClean="0"/>
              <a:t> </a:t>
            </a:r>
            <a:r>
              <a:rPr lang="fr-BE" sz="2600" b="1" dirty="0" smtClean="0">
                <a:solidFill>
                  <a:srgbClr val="C00000"/>
                </a:solidFill>
              </a:rPr>
              <a:t>scientifiques</a:t>
            </a:r>
          </a:p>
          <a:p>
            <a:pPr algn="just"/>
            <a:r>
              <a:rPr lang="fr-BE" sz="2600" b="1" dirty="0" smtClean="0">
                <a:solidFill>
                  <a:srgbClr val="C00000"/>
                </a:solidFill>
              </a:rPr>
              <a:t>Statut de conservation </a:t>
            </a:r>
            <a:r>
              <a:rPr lang="fr-BE" sz="2600" dirty="0" smtClean="0"/>
              <a:t>des espèces (</a:t>
            </a:r>
            <a:r>
              <a:rPr lang="fr-BE" sz="2600" dirty="0" err="1" smtClean="0"/>
              <a:t>Natura</a:t>
            </a:r>
            <a:r>
              <a:rPr lang="fr-BE" sz="2600" dirty="0" smtClean="0"/>
              <a:t> 2000)</a:t>
            </a:r>
          </a:p>
          <a:p>
            <a:pPr algn="just"/>
            <a:r>
              <a:rPr lang="fr-BE" sz="2600" dirty="0" smtClean="0"/>
              <a:t>Rareté des espèces et habitats d’intérêt</a:t>
            </a:r>
          </a:p>
          <a:p>
            <a:pPr algn="just"/>
            <a:r>
              <a:rPr lang="fr-BE" sz="2600" dirty="0" smtClean="0"/>
              <a:t>Listing et zones d’exclusion (Aves-</a:t>
            </a:r>
            <a:r>
              <a:rPr lang="fr-BE" sz="2600" dirty="0" err="1" smtClean="0"/>
              <a:t>Natagora</a:t>
            </a:r>
            <a:r>
              <a:rPr lang="fr-BE" sz="2600" dirty="0" smtClean="0"/>
              <a:t>)</a:t>
            </a:r>
          </a:p>
          <a:p>
            <a:pPr marL="0" indent="0" algn="just">
              <a:buNone/>
            </a:pPr>
            <a:r>
              <a:rPr lang="fr-BE" sz="2600" dirty="0"/>
              <a:t>	</a:t>
            </a:r>
            <a:endParaRPr lang="fr-BE" sz="2600" dirty="0" smtClean="0"/>
          </a:p>
          <a:p>
            <a:pPr marL="0" indent="0" algn="just">
              <a:buNone/>
            </a:pPr>
            <a:r>
              <a:rPr lang="fr-BE" sz="2600" dirty="0"/>
              <a:t>	</a:t>
            </a:r>
            <a:r>
              <a:rPr lang="fr-BE" sz="2600" dirty="0" smtClean="0"/>
              <a:t>Collaboration DEMNA, DNF</a:t>
            </a:r>
          </a:p>
          <a:p>
            <a:pPr marL="0" indent="0" algn="just">
              <a:buNone/>
            </a:pPr>
            <a:r>
              <a:rPr lang="fr-BE" sz="2600" dirty="0"/>
              <a:t>	</a:t>
            </a:r>
            <a:r>
              <a:rPr lang="fr-BE" sz="2600" dirty="0" smtClean="0"/>
              <a:t>Remise en forme du projet (déplacer, retirer)</a:t>
            </a:r>
          </a:p>
          <a:p>
            <a:pPr marL="0" indent="0" algn="just">
              <a:buNone/>
            </a:pPr>
            <a:r>
              <a:rPr lang="fr-BE" sz="2600" dirty="0"/>
              <a:t>	</a:t>
            </a:r>
            <a:r>
              <a:rPr lang="fr-BE" sz="2600" dirty="0" smtClean="0"/>
              <a:t>Mesures de compensation et d’atténuation</a:t>
            </a:r>
            <a:endParaRPr lang="fr-BE" sz="2600" dirty="0" smtClean="0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5"/>
          <p:cNvSpPr/>
          <p:nvPr/>
        </p:nvSpPr>
        <p:spPr>
          <a:xfrm>
            <a:off x="840706" y="5121188"/>
            <a:ext cx="504681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5" y="5536157"/>
            <a:ext cx="5365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6" y="5949280"/>
            <a:ext cx="5365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6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Contexte d’émergence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fr-BE" sz="3000" b="1" dirty="0" smtClean="0"/>
              <a:t>Étude d’incidence et avifaune (3)</a:t>
            </a:r>
            <a:endParaRPr lang="fr-BE" sz="3000" b="1" dirty="0" smtClean="0"/>
          </a:p>
          <a:p>
            <a:pPr marL="0" indent="0" algn="just">
              <a:buNone/>
            </a:pPr>
            <a:r>
              <a:rPr lang="fr-BE" sz="2600" u="sng" dirty="0" smtClean="0">
                <a:solidFill>
                  <a:schemeClr val="tx2"/>
                </a:solidFill>
              </a:rPr>
              <a:t>3. Mesures de compensation et d’atténuation :</a:t>
            </a:r>
            <a:endParaRPr lang="fr-BE" sz="2600" u="sng" dirty="0">
              <a:solidFill>
                <a:schemeClr val="tx2"/>
              </a:solidFill>
            </a:endParaRPr>
          </a:p>
          <a:p>
            <a:r>
              <a:rPr lang="fr-BE" sz="2600" dirty="0" smtClean="0"/>
              <a:t>Atténuation (amoindrir impact)</a:t>
            </a:r>
            <a:r>
              <a:rPr lang="fr-BE" sz="2600" dirty="0"/>
              <a:t>  </a:t>
            </a:r>
            <a:r>
              <a:rPr lang="fr-BE" sz="2600" dirty="0" smtClean="0"/>
              <a:t>                      Compensation</a:t>
            </a:r>
            <a:r>
              <a:rPr lang="fr-BE" sz="2600" b="1" dirty="0" smtClean="0">
                <a:solidFill>
                  <a:srgbClr val="C00000"/>
                </a:solidFill>
              </a:rPr>
              <a:t> </a:t>
            </a:r>
            <a:r>
              <a:rPr lang="fr-BE" sz="2600" dirty="0"/>
              <a:t>(</a:t>
            </a:r>
            <a:r>
              <a:rPr lang="fr-BE" sz="2600" dirty="0" smtClean="0"/>
              <a:t>contrebalancer la perte d’habitat)</a:t>
            </a:r>
          </a:p>
          <a:p>
            <a:pPr algn="just"/>
            <a:r>
              <a:rPr lang="fr-BE" sz="2600" dirty="0" smtClean="0"/>
              <a:t>Exemple du </a:t>
            </a:r>
            <a:r>
              <a:rPr lang="fr-BE" sz="2600" b="1" dirty="0" smtClean="0">
                <a:solidFill>
                  <a:srgbClr val="C00000"/>
                </a:solidFill>
              </a:rPr>
              <a:t>milan royal</a:t>
            </a:r>
            <a:r>
              <a:rPr lang="fr-BE" sz="2600" dirty="0"/>
              <a:t>	</a:t>
            </a:r>
            <a:endParaRPr lang="fr-BE" sz="2600" dirty="0" smtClean="0"/>
          </a:p>
          <a:p>
            <a:pPr marL="0" indent="0" algn="just">
              <a:buNone/>
            </a:pPr>
            <a:r>
              <a:rPr lang="fr-BE" sz="2600" dirty="0"/>
              <a:t>	</a:t>
            </a:r>
            <a:r>
              <a:rPr lang="fr-BE" sz="2600" dirty="0" smtClean="0"/>
              <a:t>IUCN « à la limite d’être menacé »</a:t>
            </a:r>
          </a:p>
          <a:p>
            <a:pPr marL="0" indent="0" algn="just">
              <a:buNone/>
            </a:pPr>
            <a:r>
              <a:rPr lang="fr-BE" sz="2600" dirty="0"/>
              <a:t>	</a:t>
            </a:r>
            <a:r>
              <a:rPr lang="fr-BE" sz="2600" dirty="0" smtClean="0"/>
              <a:t>Plan de conservation européen</a:t>
            </a:r>
          </a:p>
          <a:p>
            <a:pPr marL="0" indent="0" algn="just">
              <a:buNone/>
            </a:pPr>
            <a:r>
              <a:rPr lang="fr-BE" sz="2600" dirty="0"/>
              <a:t>	</a:t>
            </a:r>
            <a:r>
              <a:rPr lang="fr-BE" sz="2600" dirty="0" smtClean="0"/>
              <a:t>Taux de survie interannuel / taux de reproduction</a:t>
            </a:r>
          </a:p>
          <a:p>
            <a:pPr marL="0" indent="0" algn="just">
              <a:buNone/>
            </a:pPr>
            <a:r>
              <a:rPr lang="fr-BE" sz="2600" dirty="0"/>
              <a:t>	</a:t>
            </a:r>
            <a:r>
              <a:rPr lang="fr-BE" sz="2600" dirty="0" smtClean="0"/>
              <a:t>Hauteur de vol et territoires de chasse</a:t>
            </a:r>
          </a:p>
          <a:p>
            <a:pPr marL="0" indent="0" algn="just">
              <a:buNone/>
            </a:pPr>
            <a:r>
              <a:rPr lang="fr-BE" sz="2600" dirty="0"/>
              <a:t>	</a:t>
            </a:r>
            <a:r>
              <a:rPr lang="fr-BE" sz="2600" dirty="0" smtClean="0"/>
              <a:t>Lié aux activités humaines</a:t>
            </a:r>
            <a:endParaRPr lang="fr-BE" sz="2600" dirty="0" smtClean="0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87624" y="4149080"/>
            <a:ext cx="72008" cy="20162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621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8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/>
              <a:t>Contexte d’émergence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2600" dirty="0"/>
              <a:t>	</a:t>
            </a:r>
            <a:endParaRPr lang="fr-BE" sz="2600" dirty="0" smtClean="0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7664"/>
            <a:ext cx="335280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5" y="2292151"/>
            <a:ext cx="3719513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7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869</Words>
  <Application>Microsoft Office PowerPoint</Application>
  <PresentationFormat>Affichage à l'écran (4:3)</PresentationFormat>
  <Paragraphs>217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Théorie et Gestion de la Transition:                                           La Gouvernance Réflexive</vt:lpstr>
      <vt:lpstr>Contexte d’émergence</vt:lpstr>
      <vt:lpstr>Contexte d’émergence</vt:lpstr>
      <vt:lpstr>Présentation PowerPoint</vt:lpstr>
      <vt:lpstr>Contexte d’émergence</vt:lpstr>
      <vt:lpstr>Contexte d’émergence</vt:lpstr>
      <vt:lpstr>Contexte d’émergence</vt:lpstr>
      <vt:lpstr>Contexte d’émergence</vt:lpstr>
      <vt:lpstr>Contexte d’émergence</vt:lpstr>
      <vt:lpstr>Contexte d’émergence</vt:lpstr>
      <vt:lpstr>Contexte d’émergence</vt:lpstr>
      <vt:lpstr>Contexte d’émergence</vt:lpstr>
      <vt:lpstr>Contexte d’émergence</vt:lpstr>
      <vt:lpstr>Contexte d’émergence</vt:lpstr>
      <vt:lpstr>Transition vers un modèle réflexif</vt:lpstr>
      <vt:lpstr>Transition vers un modèle réflexif</vt:lpstr>
      <vt:lpstr>Transition vers un modèle réflexif</vt:lpstr>
      <vt:lpstr>Gouvernance réflexive</vt:lpstr>
      <vt:lpstr>Gouvernance réflexive</vt:lpstr>
      <vt:lpstr>Gouvernance réflexive</vt:lpstr>
      <vt:lpstr>Gouvernance réflexive</vt:lpstr>
      <vt:lpstr>Gouvernance réflexive</vt:lpstr>
      <vt:lpstr>Gouvernance réflexive</vt:lpstr>
      <vt:lpstr>Gouvernance réflexive</vt:lpstr>
      <vt:lpstr>Gouvernance réflexive</vt:lpstr>
      <vt:lpstr>Gouvernance réflexive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Techniques d’entretien en sciences sociales: l’entretien semi-directif</dc:title>
  <dc:creator>u216381</dc:creator>
  <cp:lastModifiedBy>u216381</cp:lastModifiedBy>
  <cp:revision>70</cp:revision>
  <dcterms:created xsi:type="dcterms:W3CDTF">2013-10-11T06:19:28Z</dcterms:created>
  <dcterms:modified xsi:type="dcterms:W3CDTF">2013-10-23T12:10:40Z</dcterms:modified>
</cp:coreProperties>
</file>