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handoutMasterIdLst>
    <p:handoutMasterId r:id="rId51"/>
  </p:handoutMasterIdLst>
  <p:sldIdLst>
    <p:sldId id="256" r:id="rId2"/>
    <p:sldId id="433" r:id="rId3"/>
    <p:sldId id="384" r:id="rId4"/>
    <p:sldId id="305" r:id="rId5"/>
    <p:sldId id="313" r:id="rId6"/>
    <p:sldId id="316" r:id="rId7"/>
    <p:sldId id="317" r:id="rId8"/>
    <p:sldId id="312" r:id="rId9"/>
    <p:sldId id="420" r:id="rId10"/>
    <p:sldId id="385" r:id="rId11"/>
    <p:sldId id="386" r:id="rId12"/>
    <p:sldId id="387" r:id="rId13"/>
    <p:sldId id="388" r:id="rId14"/>
    <p:sldId id="389" r:id="rId15"/>
    <p:sldId id="390" r:id="rId16"/>
    <p:sldId id="391" r:id="rId17"/>
    <p:sldId id="418" r:id="rId18"/>
    <p:sldId id="393" r:id="rId19"/>
    <p:sldId id="394" r:id="rId20"/>
    <p:sldId id="395" r:id="rId21"/>
    <p:sldId id="396" r:id="rId22"/>
    <p:sldId id="397" r:id="rId23"/>
    <p:sldId id="398" r:id="rId24"/>
    <p:sldId id="399" r:id="rId25"/>
    <p:sldId id="400" r:id="rId26"/>
    <p:sldId id="401" r:id="rId27"/>
    <p:sldId id="402"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339" r:id="rId41"/>
    <p:sldId id="338" r:id="rId42"/>
    <p:sldId id="414" r:id="rId43"/>
    <p:sldId id="365" r:id="rId44"/>
    <p:sldId id="343" r:id="rId45"/>
    <p:sldId id="342" r:id="rId46"/>
    <p:sldId id="362" r:id="rId47"/>
    <p:sldId id="363" r:id="rId48"/>
    <p:sldId id="415" r:id="rId49"/>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3" autoAdjust="0"/>
    <p:restoredTop sz="75311" autoAdjust="0"/>
  </p:normalViewPr>
  <p:slideViewPr>
    <p:cSldViewPr>
      <p:cViewPr>
        <p:scale>
          <a:sx n="71" d="100"/>
          <a:sy n="71" d="100"/>
        </p:scale>
        <p:origin x="-1728" y="24"/>
      </p:cViewPr>
      <p:guideLst>
        <p:guide orient="horz" pos="2160"/>
        <p:guide pos="2880"/>
      </p:guideLst>
    </p:cSldViewPr>
  </p:slideViewPr>
  <p:outlineViewPr>
    <p:cViewPr>
      <p:scale>
        <a:sx n="33" d="100"/>
        <a:sy n="33" d="100"/>
      </p:scale>
      <p:origin x="48" y="30846"/>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BE" sz="2000" dirty="0" err="1" smtClean="0"/>
              <a:t>Number</a:t>
            </a:r>
            <a:r>
              <a:rPr lang="fr-BE" sz="2000" dirty="0" smtClean="0"/>
              <a:t> of </a:t>
            </a:r>
            <a:r>
              <a:rPr lang="fr-BE" sz="2000" dirty="0" err="1" smtClean="0"/>
              <a:t>references</a:t>
            </a:r>
            <a:r>
              <a:rPr lang="fr-BE" sz="2000" baseline="0" dirty="0" smtClean="0"/>
              <a:t> on </a:t>
            </a:r>
            <a:r>
              <a:rPr lang="fr-BE" sz="2000" baseline="0" dirty="0" err="1" smtClean="0"/>
              <a:t>October</a:t>
            </a:r>
            <a:r>
              <a:rPr lang="fr-BE" sz="2000" baseline="0" dirty="0" smtClean="0"/>
              <a:t> 20th </a:t>
            </a:r>
            <a:r>
              <a:rPr lang="fr-BE" sz="2000" baseline="0" dirty="0" err="1" smtClean="0"/>
              <a:t>from</a:t>
            </a:r>
            <a:r>
              <a:rPr lang="fr-BE" sz="2000" baseline="0" dirty="0" smtClean="0"/>
              <a:t> 2008 to 2013</a:t>
            </a:r>
            <a:endParaRPr lang="fr-BE" sz="2000" dirty="0"/>
          </a:p>
        </c:rich>
      </c:tx>
      <c:overlay val="0"/>
    </c:title>
    <c:autoTitleDeleted val="0"/>
    <c:plotArea>
      <c:layout/>
      <c:lineChart>
        <c:grouping val="standard"/>
        <c:varyColors val="0"/>
        <c:ser>
          <c:idx val="0"/>
          <c:order val="0"/>
          <c:tx>
            <c:strRef>
              <c:f>Feuil1!$B$1</c:f>
              <c:strCache>
                <c:ptCount val="1"/>
                <c:pt idx="0">
                  <c:v>Nber of references</c:v>
                </c:pt>
              </c:strCache>
            </c:strRef>
          </c:tx>
          <c:spPr>
            <a:ln>
              <a:solidFill>
                <a:schemeClr val="bg2">
                  <a:lumMod val="25000"/>
                </a:schemeClr>
              </a:solidFill>
            </a:ln>
          </c:spPr>
          <c:marker>
            <c:symbol val="none"/>
          </c:marker>
          <c:dLbls>
            <c:dLbl>
              <c:idx val="0"/>
              <c:delete val="1"/>
            </c:dLbl>
            <c:dLbl>
              <c:idx val="1"/>
              <c:delete val="1"/>
            </c:dLbl>
            <c:dLbl>
              <c:idx val="2"/>
              <c:delete val="1"/>
            </c:dLbl>
            <c:dLbl>
              <c:idx val="3"/>
              <c:delete val="1"/>
            </c:dLbl>
            <c:dLbl>
              <c:idx val="4"/>
              <c:delete val="1"/>
            </c:dLbl>
            <c:dLbl>
              <c:idx val="5"/>
              <c:layout>
                <c:manualLayout>
                  <c:x val="-4.3209876543209874E-2"/>
                  <c:y val="-5.0508587896100757E-2"/>
                </c:manualLayout>
              </c:layout>
              <c:showLegendKey val="0"/>
              <c:showVal val="1"/>
              <c:showCatName val="0"/>
              <c:showSerName val="0"/>
              <c:showPercent val="0"/>
              <c:showBubbleSize val="0"/>
            </c:dLbl>
            <c:txPr>
              <a:bodyPr/>
              <a:lstStyle/>
              <a:p>
                <a:pPr>
                  <a:defRPr sz="1800" b="1"/>
                </a:pPr>
                <a:endParaRPr lang="fr-FR"/>
              </a:p>
            </c:txPr>
            <c:showLegendKey val="0"/>
            <c:showVal val="1"/>
            <c:showCatName val="0"/>
            <c:showSerName val="0"/>
            <c:showPercent val="0"/>
            <c:showBubbleSize val="0"/>
            <c:showLeaderLines val="0"/>
          </c:dLbls>
          <c:cat>
            <c:strRef>
              <c:f>Feuil1!$A$2:$A$7</c:f>
              <c:strCache>
                <c:ptCount val="6"/>
                <c:pt idx="0">
                  <c:v>20 Oct 2008</c:v>
                </c:pt>
                <c:pt idx="1">
                  <c:v>20 Oct 2009</c:v>
                </c:pt>
                <c:pt idx="2">
                  <c:v>20 Oct 2010</c:v>
                </c:pt>
                <c:pt idx="3">
                  <c:v>20 Oct 2011</c:v>
                </c:pt>
                <c:pt idx="4">
                  <c:v>20 Oct 2012</c:v>
                </c:pt>
                <c:pt idx="5">
                  <c:v>20 Oct 2013</c:v>
                </c:pt>
              </c:strCache>
            </c:strRef>
          </c:cat>
          <c:val>
            <c:numRef>
              <c:f>Feuil1!$B$2:$B$7</c:f>
              <c:numCache>
                <c:formatCode>#,##0</c:formatCode>
                <c:ptCount val="6"/>
                <c:pt idx="0">
                  <c:v>485</c:v>
                </c:pt>
                <c:pt idx="1">
                  <c:v>19446</c:v>
                </c:pt>
                <c:pt idx="2">
                  <c:v>50195</c:v>
                </c:pt>
                <c:pt idx="3">
                  <c:v>66697</c:v>
                </c:pt>
                <c:pt idx="4">
                  <c:v>85770</c:v>
                </c:pt>
                <c:pt idx="5">
                  <c:v>100325</c:v>
                </c:pt>
              </c:numCache>
            </c:numRef>
          </c:val>
          <c:smooth val="0"/>
        </c:ser>
        <c:ser>
          <c:idx val="1"/>
          <c:order val="1"/>
          <c:tx>
            <c:strRef>
              <c:f>Feuil1!$C$1</c:f>
              <c:strCache>
                <c:ptCount val="1"/>
                <c:pt idx="0">
                  <c:v>Nber of references with FT</c:v>
                </c:pt>
              </c:strCache>
            </c:strRef>
          </c:tx>
          <c:spPr>
            <a:ln>
              <a:solidFill>
                <a:srgbClr val="7030A0"/>
              </a:solidFill>
            </a:ln>
          </c:spPr>
          <c:marker>
            <c:symbol val="none"/>
          </c:marker>
          <c:dLbls>
            <c:dLbl>
              <c:idx val="0"/>
              <c:delete val="1"/>
            </c:dLbl>
            <c:dLbl>
              <c:idx val="1"/>
              <c:delete val="1"/>
            </c:dLbl>
            <c:dLbl>
              <c:idx val="2"/>
              <c:delete val="1"/>
            </c:dLbl>
            <c:dLbl>
              <c:idx val="3"/>
              <c:delete val="1"/>
            </c:dLbl>
            <c:dLbl>
              <c:idx val="4"/>
              <c:delete val="1"/>
            </c:dLbl>
            <c:dLbl>
              <c:idx val="5"/>
              <c:layout>
                <c:manualLayout>
                  <c:x val="-5.2469135802469133E-2"/>
                  <c:y val="-4.2090489913417323E-2"/>
                </c:manualLayout>
              </c:layout>
              <c:showLegendKey val="0"/>
              <c:showVal val="1"/>
              <c:showCatName val="0"/>
              <c:showSerName val="0"/>
              <c:showPercent val="0"/>
              <c:showBubbleSize val="0"/>
            </c:dLbl>
            <c:txPr>
              <a:bodyPr/>
              <a:lstStyle/>
              <a:p>
                <a:pPr>
                  <a:defRPr sz="1800" b="1"/>
                </a:pPr>
                <a:endParaRPr lang="fr-FR"/>
              </a:p>
            </c:txPr>
            <c:showLegendKey val="0"/>
            <c:showVal val="1"/>
            <c:showCatName val="0"/>
            <c:showSerName val="0"/>
            <c:showPercent val="0"/>
            <c:showBubbleSize val="0"/>
            <c:showLeaderLines val="0"/>
          </c:dLbls>
          <c:cat>
            <c:strRef>
              <c:f>Feuil1!$A$2:$A$7</c:f>
              <c:strCache>
                <c:ptCount val="6"/>
                <c:pt idx="0">
                  <c:v>20 Oct 2008</c:v>
                </c:pt>
                <c:pt idx="1">
                  <c:v>20 Oct 2009</c:v>
                </c:pt>
                <c:pt idx="2">
                  <c:v>20 Oct 2010</c:v>
                </c:pt>
                <c:pt idx="3">
                  <c:v>20 Oct 2011</c:v>
                </c:pt>
                <c:pt idx="4">
                  <c:v>20 Oct 2012</c:v>
                </c:pt>
                <c:pt idx="5">
                  <c:v>20 Oct 2013</c:v>
                </c:pt>
              </c:strCache>
            </c:strRef>
          </c:cat>
          <c:val>
            <c:numRef>
              <c:f>Feuil1!$C$2:$C$7</c:f>
              <c:numCache>
                <c:formatCode>#,##0</c:formatCode>
                <c:ptCount val="6"/>
                <c:pt idx="0">
                  <c:v>440</c:v>
                </c:pt>
                <c:pt idx="1">
                  <c:v>14410</c:v>
                </c:pt>
                <c:pt idx="2">
                  <c:v>30796</c:v>
                </c:pt>
                <c:pt idx="3">
                  <c:v>40656</c:v>
                </c:pt>
                <c:pt idx="4">
                  <c:v>52292</c:v>
                </c:pt>
                <c:pt idx="5">
                  <c:v>61544</c:v>
                </c:pt>
              </c:numCache>
            </c:numRef>
          </c:val>
          <c:smooth val="0"/>
        </c:ser>
        <c:ser>
          <c:idx val="2"/>
          <c:order val="2"/>
          <c:tx>
            <c:strRef>
              <c:f>Feuil1!$D$1</c:f>
              <c:strCache>
                <c:ptCount val="1"/>
                <c:pt idx="0">
                  <c:v>Nber of references with FT in OA</c:v>
                </c:pt>
              </c:strCache>
            </c:strRef>
          </c:tx>
          <c:spPr>
            <a:ln>
              <a:solidFill>
                <a:srgbClr val="00B050"/>
              </a:solidFill>
            </a:ln>
          </c:spPr>
          <c:marker>
            <c:symbol val="none"/>
          </c:marker>
          <c:dLbls>
            <c:dLbl>
              <c:idx val="0"/>
              <c:delete val="1"/>
            </c:dLbl>
            <c:dLbl>
              <c:idx val="1"/>
              <c:delete val="1"/>
            </c:dLbl>
            <c:dLbl>
              <c:idx val="2"/>
              <c:delete val="1"/>
            </c:dLbl>
            <c:dLbl>
              <c:idx val="3"/>
              <c:delete val="1"/>
            </c:dLbl>
            <c:dLbl>
              <c:idx val="4"/>
              <c:delete val="1"/>
            </c:dLbl>
            <c:dLbl>
              <c:idx val="5"/>
              <c:layout>
                <c:manualLayout>
                  <c:x val="-6.2055862105856549E-2"/>
                  <c:y val="-4.4896522574311808E-2"/>
                </c:manualLayout>
              </c:layout>
              <c:showLegendKey val="0"/>
              <c:showVal val="1"/>
              <c:showCatName val="0"/>
              <c:showSerName val="0"/>
              <c:showPercent val="0"/>
              <c:showBubbleSize val="0"/>
            </c:dLbl>
            <c:txPr>
              <a:bodyPr/>
              <a:lstStyle/>
              <a:p>
                <a:pPr>
                  <a:defRPr sz="1800" b="1"/>
                </a:pPr>
                <a:endParaRPr lang="fr-FR"/>
              </a:p>
            </c:txPr>
            <c:showLegendKey val="0"/>
            <c:showVal val="1"/>
            <c:showCatName val="0"/>
            <c:showSerName val="0"/>
            <c:showPercent val="0"/>
            <c:showBubbleSize val="0"/>
            <c:showLeaderLines val="0"/>
          </c:dLbls>
          <c:cat>
            <c:strRef>
              <c:f>Feuil1!$A$2:$A$7</c:f>
              <c:strCache>
                <c:ptCount val="6"/>
                <c:pt idx="0">
                  <c:v>20 Oct 2008</c:v>
                </c:pt>
                <c:pt idx="1">
                  <c:v>20 Oct 2009</c:v>
                </c:pt>
                <c:pt idx="2">
                  <c:v>20 Oct 2010</c:v>
                </c:pt>
                <c:pt idx="3">
                  <c:v>20 Oct 2011</c:v>
                </c:pt>
                <c:pt idx="4">
                  <c:v>20 Oct 2012</c:v>
                </c:pt>
                <c:pt idx="5">
                  <c:v>20 Oct 2013</c:v>
                </c:pt>
              </c:strCache>
            </c:strRef>
          </c:cat>
          <c:val>
            <c:numRef>
              <c:f>Feuil1!$D$2:$D$7</c:f>
              <c:numCache>
                <c:formatCode>#,##0</c:formatCode>
                <c:ptCount val="6"/>
                <c:pt idx="0">
                  <c:v>309</c:v>
                </c:pt>
                <c:pt idx="1">
                  <c:v>7249</c:v>
                </c:pt>
                <c:pt idx="2">
                  <c:v>15445</c:v>
                </c:pt>
                <c:pt idx="3">
                  <c:v>20945</c:v>
                </c:pt>
                <c:pt idx="4">
                  <c:v>27241</c:v>
                </c:pt>
                <c:pt idx="5">
                  <c:v>32147</c:v>
                </c:pt>
              </c:numCache>
            </c:numRef>
          </c:val>
          <c:smooth val="0"/>
        </c:ser>
        <c:dLbls>
          <c:showLegendKey val="0"/>
          <c:showVal val="0"/>
          <c:showCatName val="0"/>
          <c:showSerName val="0"/>
          <c:showPercent val="0"/>
          <c:showBubbleSize val="0"/>
        </c:dLbls>
        <c:marker val="1"/>
        <c:smooth val="0"/>
        <c:axId val="93344128"/>
        <c:axId val="93345664"/>
      </c:lineChart>
      <c:catAx>
        <c:axId val="93344128"/>
        <c:scaling>
          <c:orientation val="minMax"/>
        </c:scaling>
        <c:delete val="0"/>
        <c:axPos val="b"/>
        <c:numFmt formatCode="m/d/yyyy" sourceLinked="1"/>
        <c:majorTickMark val="out"/>
        <c:minorTickMark val="none"/>
        <c:tickLblPos val="nextTo"/>
        <c:txPr>
          <a:bodyPr/>
          <a:lstStyle/>
          <a:p>
            <a:pPr>
              <a:defRPr sz="1400"/>
            </a:pPr>
            <a:endParaRPr lang="fr-FR"/>
          </a:p>
        </c:txPr>
        <c:crossAx val="93345664"/>
        <c:crosses val="autoZero"/>
        <c:auto val="1"/>
        <c:lblAlgn val="ctr"/>
        <c:lblOffset val="100"/>
        <c:noMultiLvlLbl val="0"/>
      </c:catAx>
      <c:valAx>
        <c:axId val="93345664"/>
        <c:scaling>
          <c:orientation val="minMax"/>
        </c:scaling>
        <c:delete val="0"/>
        <c:axPos val="l"/>
        <c:majorGridlines>
          <c:spPr>
            <a:ln>
              <a:prstDash val="dash"/>
            </a:ln>
          </c:spPr>
        </c:majorGridlines>
        <c:numFmt formatCode="#,##0" sourceLinked="1"/>
        <c:majorTickMark val="out"/>
        <c:minorTickMark val="none"/>
        <c:tickLblPos val="nextTo"/>
        <c:txPr>
          <a:bodyPr/>
          <a:lstStyle/>
          <a:p>
            <a:pPr>
              <a:defRPr sz="1400"/>
            </a:pPr>
            <a:endParaRPr lang="fr-FR"/>
          </a:p>
        </c:txPr>
        <c:crossAx val="93344128"/>
        <c:crosses val="autoZero"/>
        <c:crossBetween val="between"/>
      </c:valAx>
    </c:plotArea>
    <c:legend>
      <c:legendPos val="b"/>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ORBi</c:v>
                </c:pt>
              </c:strCache>
            </c:strRef>
          </c:tx>
          <c:spPr>
            <a:solidFill>
              <a:schemeClr val="tx1">
                <a:lumMod val="90000"/>
                <a:lumOff val="10000"/>
              </a:schemeClr>
            </a:solidFill>
          </c:spPr>
          <c:invertIfNegative val="0"/>
          <c:dLbls>
            <c:txPr>
              <a:bodyPr/>
              <a:lstStyle/>
              <a:p>
                <a:pPr>
                  <a:defRPr sz="1600"/>
                </a:pPr>
                <a:endParaRPr lang="fr-FR"/>
              </a:p>
            </c:txPr>
            <c:showLegendKey val="0"/>
            <c:showVal val="1"/>
            <c:showCatName val="0"/>
            <c:showSerName val="0"/>
            <c:showPercent val="0"/>
            <c:showBubbleSize val="0"/>
            <c:showLeaderLines val="0"/>
          </c:dLbls>
          <c:cat>
            <c:strRef>
              <c:f>Feuil1!$A$2</c:f>
              <c:strCache>
                <c:ptCount val="1"/>
                <c:pt idx="0">
                  <c:v>ULg</c:v>
                </c:pt>
              </c:strCache>
            </c:strRef>
          </c:cat>
          <c:val>
            <c:numRef>
              <c:f>Feuil1!$B$2</c:f>
              <c:numCache>
                <c:formatCode>#,##0</c:formatCode>
                <c:ptCount val="1"/>
                <c:pt idx="0">
                  <c:v>10312</c:v>
                </c:pt>
              </c:numCache>
            </c:numRef>
          </c:val>
        </c:ser>
        <c:ser>
          <c:idx val="1"/>
          <c:order val="1"/>
          <c:tx>
            <c:strRef>
              <c:f>Feuil1!$C$1</c:f>
              <c:strCache>
                <c:ptCount val="1"/>
                <c:pt idx="0">
                  <c:v>Scopus</c:v>
                </c:pt>
              </c:strCache>
            </c:strRef>
          </c:tx>
          <c:spPr>
            <a:solidFill>
              <a:schemeClr val="accent2">
                <a:lumMod val="75000"/>
              </a:schemeClr>
            </a:solidFill>
          </c:spPr>
          <c:invertIfNegative val="0"/>
          <c:dLbls>
            <c:dLbl>
              <c:idx val="0"/>
              <c:layout>
                <c:manualLayout>
                  <c:x val="-2.4051900592547927E-3"/>
                  <c:y val="-4.8237351248024925E-2"/>
                </c:manualLayout>
              </c:layout>
              <c:showLegendKey val="0"/>
              <c:showVal val="1"/>
              <c:showCatName val="0"/>
              <c:showSerName val="0"/>
              <c:showPercent val="0"/>
              <c:showBubbleSize val="0"/>
            </c:dLbl>
            <c:txPr>
              <a:bodyPr/>
              <a:lstStyle/>
              <a:p>
                <a:pPr>
                  <a:defRPr sz="1600"/>
                </a:pPr>
                <a:endParaRPr lang="fr-FR"/>
              </a:p>
            </c:txPr>
            <c:showLegendKey val="0"/>
            <c:showVal val="1"/>
            <c:showCatName val="0"/>
            <c:showSerName val="0"/>
            <c:showPercent val="0"/>
            <c:showBubbleSize val="0"/>
            <c:showLeaderLines val="0"/>
          </c:dLbls>
          <c:cat>
            <c:strRef>
              <c:f>Feuil1!$A$2</c:f>
              <c:strCache>
                <c:ptCount val="1"/>
                <c:pt idx="0">
                  <c:v>ULg</c:v>
                </c:pt>
              </c:strCache>
            </c:strRef>
          </c:cat>
          <c:val>
            <c:numRef>
              <c:f>Feuil1!$C$2</c:f>
              <c:numCache>
                <c:formatCode>#,##0</c:formatCode>
                <c:ptCount val="1"/>
                <c:pt idx="0">
                  <c:v>7236</c:v>
                </c:pt>
              </c:numCache>
            </c:numRef>
          </c:val>
        </c:ser>
        <c:dLbls>
          <c:showLegendKey val="0"/>
          <c:showVal val="0"/>
          <c:showCatName val="0"/>
          <c:showSerName val="0"/>
          <c:showPercent val="0"/>
          <c:showBubbleSize val="0"/>
        </c:dLbls>
        <c:gapWidth val="150"/>
        <c:axId val="93861376"/>
        <c:axId val="93862912"/>
      </c:barChart>
      <c:catAx>
        <c:axId val="93861376"/>
        <c:scaling>
          <c:orientation val="minMax"/>
        </c:scaling>
        <c:delete val="1"/>
        <c:axPos val="b"/>
        <c:majorTickMark val="out"/>
        <c:minorTickMark val="none"/>
        <c:tickLblPos val="nextTo"/>
        <c:crossAx val="93862912"/>
        <c:crosses val="autoZero"/>
        <c:auto val="1"/>
        <c:lblAlgn val="ctr"/>
        <c:lblOffset val="100"/>
        <c:noMultiLvlLbl val="0"/>
      </c:catAx>
      <c:valAx>
        <c:axId val="93862912"/>
        <c:scaling>
          <c:orientation val="minMax"/>
        </c:scaling>
        <c:delete val="0"/>
        <c:axPos val="l"/>
        <c:majorGridlines/>
        <c:numFmt formatCode="#,##0" sourceLinked="1"/>
        <c:majorTickMark val="out"/>
        <c:minorTickMark val="none"/>
        <c:tickLblPos val="nextTo"/>
        <c:crossAx val="93861376"/>
        <c:crosses val="autoZero"/>
        <c:crossBetween val="between"/>
      </c:valAx>
    </c:plotArea>
    <c:legend>
      <c:legendPos val="r"/>
      <c:overlay val="0"/>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64246707630766E-2"/>
          <c:y val="0.11610717088782251"/>
          <c:w val="0.33135954979361265"/>
          <c:h val="0.69478615279305889"/>
        </c:manualLayout>
      </c:layout>
      <c:pieChart>
        <c:varyColors val="1"/>
        <c:ser>
          <c:idx val="0"/>
          <c:order val="0"/>
          <c:tx>
            <c:strRef>
              <c:f>Feuil1!$B$1</c:f>
              <c:strCache>
                <c:ptCount val="1"/>
                <c:pt idx="0">
                  <c:v>Full text in ORBi</c:v>
                </c:pt>
              </c:strCache>
            </c:strRef>
          </c:tx>
          <c:dPt>
            <c:idx val="0"/>
            <c:bubble3D val="0"/>
            <c:spPr>
              <a:solidFill>
                <a:schemeClr val="bg1">
                  <a:lumMod val="65000"/>
                </a:schemeClr>
              </a:solidFill>
            </c:spPr>
          </c:dPt>
          <c:dPt>
            <c:idx val="1"/>
            <c:bubble3D val="0"/>
            <c:spPr>
              <a:solidFill>
                <a:srgbClr val="FF0000"/>
              </a:solidFill>
            </c:spPr>
          </c:dPt>
          <c:dPt>
            <c:idx val="2"/>
            <c:bubble3D val="0"/>
            <c:spPr>
              <a:solidFill>
                <a:srgbClr val="00B050"/>
              </a:solidFill>
            </c:spPr>
          </c:dPt>
          <c:dLbls>
            <c:txPr>
              <a:bodyPr/>
              <a:lstStyle/>
              <a:p>
                <a:pPr>
                  <a:defRPr sz="1600" b="1"/>
                </a:pPr>
                <a:endParaRPr lang="fr-FR"/>
              </a:p>
            </c:txPr>
            <c:showLegendKey val="0"/>
            <c:showVal val="0"/>
            <c:showCatName val="0"/>
            <c:showSerName val="0"/>
            <c:showPercent val="1"/>
            <c:showBubbleSize val="0"/>
            <c:showLeaderLines val="1"/>
          </c:dLbls>
          <c:cat>
            <c:strRef>
              <c:f>Feuil1!$A$2:$A$4</c:f>
              <c:strCache>
                <c:ptCount val="3"/>
                <c:pt idx="0">
                  <c:v>No Full Text</c:v>
                </c:pt>
                <c:pt idx="1">
                  <c:v>FT in restricted access</c:v>
                </c:pt>
                <c:pt idx="2">
                  <c:v>FT in Open Access</c:v>
                </c:pt>
              </c:strCache>
            </c:strRef>
          </c:cat>
          <c:val>
            <c:numRef>
              <c:f>Feuil1!$B$2:$B$4</c:f>
              <c:numCache>
                <c:formatCode>#,##0</c:formatCode>
                <c:ptCount val="3"/>
                <c:pt idx="0">
                  <c:v>38781</c:v>
                </c:pt>
                <c:pt idx="1">
                  <c:v>29397</c:v>
                </c:pt>
                <c:pt idx="2">
                  <c:v>32147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918058249938041"/>
          <c:y val="0.16588793001494456"/>
          <c:w val="0.39137638552981291"/>
          <c:h val="0.67054287874823948"/>
        </c:manualLayout>
      </c:layout>
      <c:overlay val="0"/>
      <c:txPr>
        <a:bodyPr/>
        <a:lstStyle/>
        <a:p>
          <a:pPr>
            <a:defRPr sz="1400"/>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814580056407"/>
          <c:y val="9.1315983599526515E-2"/>
          <c:w val="0.81433763694872108"/>
          <c:h val="0.74268369044964055"/>
        </c:manualLayout>
      </c:layout>
      <c:lineChart>
        <c:grouping val="standard"/>
        <c:varyColors val="0"/>
        <c:ser>
          <c:idx val="0"/>
          <c:order val="0"/>
          <c:tx>
            <c:strRef>
              <c:f>Feuil1!$B$1</c:f>
              <c:strCache>
                <c:ptCount val="1"/>
                <c:pt idx="0">
                  <c:v>Open Access vs Restricted Access</c:v>
                </c:pt>
              </c:strCache>
            </c:strRef>
          </c:tx>
          <c:spPr>
            <a:ln w="34925"/>
          </c:spPr>
          <c:marker>
            <c:symbol val="diamond"/>
            <c:size val="8"/>
          </c:marker>
          <c:dLbls>
            <c:txPr>
              <a:bodyPr/>
              <a:lstStyle/>
              <a:p>
                <a:pPr>
                  <a:defRPr sz="1600"/>
                </a:pPr>
                <a:endParaRPr lang="fr-FR"/>
              </a:p>
            </c:txPr>
            <c:dLblPos val="t"/>
            <c:showLegendKey val="0"/>
            <c:showVal val="1"/>
            <c:showCatName val="0"/>
            <c:showSerName val="0"/>
            <c:showPercent val="0"/>
            <c:showBubbleSize val="0"/>
            <c:showLeaderLines val="0"/>
          </c:dLbls>
          <c:cat>
            <c:numRef>
              <c:f>Feuil1!$A$2:$A$5</c:f>
              <c:numCache>
                <c:formatCode>General</c:formatCode>
                <c:ptCount val="4"/>
                <c:pt idx="0">
                  <c:v>2009</c:v>
                </c:pt>
                <c:pt idx="1">
                  <c:v>2010</c:v>
                </c:pt>
                <c:pt idx="2">
                  <c:v>2011</c:v>
                </c:pt>
                <c:pt idx="3">
                  <c:v>2012</c:v>
                </c:pt>
              </c:numCache>
            </c:numRef>
          </c:cat>
          <c:val>
            <c:numRef>
              <c:f>Feuil1!$B$2:$B$5</c:f>
              <c:numCache>
                <c:formatCode>0%</c:formatCode>
                <c:ptCount val="4"/>
                <c:pt idx="0">
                  <c:v>0.44</c:v>
                </c:pt>
                <c:pt idx="1">
                  <c:v>0.51</c:v>
                </c:pt>
                <c:pt idx="2">
                  <c:v>0.56000000000000005</c:v>
                </c:pt>
                <c:pt idx="3">
                  <c:v>0.61</c:v>
                </c:pt>
              </c:numCache>
            </c:numRef>
          </c:val>
          <c:smooth val="0"/>
        </c:ser>
        <c:dLbls>
          <c:showLegendKey val="0"/>
          <c:showVal val="0"/>
          <c:showCatName val="0"/>
          <c:showSerName val="0"/>
          <c:showPercent val="0"/>
          <c:showBubbleSize val="0"/>
        </c:dLbls>
        <c:marker val="1"/>
        <c:smooth val="0"/>
        <c:axId val="93571328"/>
        <c:axId val="93577216"/>
      </c:lineChart>
      <c:catAx>
        <c:axId val="93571328"/>
        <c:scaling>
          <c:orientation val="minMax"/>
        </c:scaling>
        <c:delete val="0"/>
        <c:axPos val="b"/>
        <c:numFmt formatCode="General" sourceLinked="1"/>
        <c:majorTickMark val="out"/>
        <c:minorTickMark val="none"/>
        <c:tickLblPos val="nextTo"/>
        <c:txPr>
          <a:bodyPr/>
          <a:lstStyle/>
          <a:p>
            <a:pPr>
              <a:defRPr sz="1400"/>
            </a:pPr>
            <a:endParaRPr lang="fr-FR"/>
          </a:p>
        </c:txPr>
        <c:crossAx val="93577216"/>
        <c:crosses val="autoZero"/>
        <c:auto val="1"/>
        <c:lblAlgn val="ctr"/>
        <c:lblOffset val="100"/>
        <c:noMultiLvlLbl val="0"/>
      </c:catAx>
      <c:valAx>
        <c:axId val="93577216"/>
        <c:scaling>
          <c:orientation val="minMax"/>
        </c:scaling>
        <c:delete val="0"/>
        <c:axPos val="l"/>
        <c:majorGridlines/>
        <c:numFmt formatCode="0%" sourceLinked="1"/>
        <c:majorTickMark val="out"/>
        <c:minorTickMark val="none"/>
        <c:tickLblPos val="nextTo"/>
        <c:txPr>
          <a:bodyPr/>
          <a:lstStyle/>
          <a:p>
            <a:pPr>
              <a:defRPr sz="1600"/>
            </a:pPr>
            <a:endParaRPr lang="fr-FR"/>
          </a:p>
        </c:txPr>
        <c:crossAx val="9357132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0.06154</cdr:x>
      <cdr:y>0.87097</cdr:y>
    </cdr:from>
    <cdr:to>
      <cdr:x>0.4812</cdr:x>
      <cdr:y>0.95195</cdr:y>
    </cdr:to>
    <cdr:sp macro="" textlink="">
      <cdr:nvSpPr>
        <cdr:cNvPr id="2" name="ZoneTexte 1"/>
        <cdr:cNvSpPr txBox="1"/>
      </cdr:nvSpPr>
      <cdr:spPr>
        <a:xfrm xmlns:a="http://schemas.openxmlformats.org/drawingml/2006/main">
          <a:off x="288032" y="1944216"/>
          <a:ext cx="1964227" cy="1807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dirty="0" smtClean="0"/>
            <a:t>On </a:t>
          </a:r>
          <a:r>
            <a:rPr lang="fr-BE" dirty="0" err="1" smtClean="0"/>
            <a:t>October</a:t>
          </a:r>
          <a:r>
            <a:rPr lang="fr-BE" dirty="0"/>
            <a:t> </a:t>
          </a:r>
          <a:r>
            <a:rPr lang="fr-BE" dirty="0" smtClean="0"/>
            <a:t>20th, 2013</a:t>
          </a:r>
          <a:endParaRPr lang="fr-B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endParaRPr lang="fr-BE"/>
          </a:p>
        </p:txBody>
      </p:sp>
      <p:sp>
        <p:nvSpPr>
          <p:cNvPr id="3" name="Espace réservé de la date 2"/>
          <p:cNvSpPr>
            <a:spLocks noGrp="1"/>
          </p:cNvSpPr>
          <p:nvPr>
            <p:ph type="dt" sz="quarter" idx="1"/>
          </p:nvPr>
        </p:nvSpPr>
        <p:spPr>
          <a:xfrm>
            <a:off x="4021297" y="2"/>
            <a:ext cx="3076363" cy="511731"/>
          </a:xfrm>
          <a:prstGeom prst="rect">
            <a:avLst/>
          </a:prstGeom>
        </p:spPr>
        <p:txBody>
          <a:bodyPr vert="horz" lIns="94752" tIns="47376" rIns="94752" bIns="47376" rtlCol="0"/>
          <a:lstStyle>
            <a:lvl1pPr algn="r">
              <a:defRPr sz="1200"/>
            </a:lvl1pPr>
          </a:lstStyle>
          <a:p>
            <a:fld id="{F5EA7798-A561-4C99-91F3-D24BACABD4A1}" type="datetimeFigureOut">
              <a:rPr lang="fr-BE" smtClean="0"/>
              <a:pPr/>
              <a:t>9/11/2013</a:t>
            </a:fld>
            <a:endParaRPr lang="fr-BE"/>
          </a:p>
        </p:txBody>
      </p:sp>
      <p:sp>
        <p:nvSpPr>
          <p:cNvPr id="4" name="Espace réservé du pied de page 3"/>
          <p:cNvSpPr>
            <a:spLocks noGrp="1"/>
          </p:cNvSpPr>
          <p:nvPr>
            <p:ph type="ftr" sz="quarter" idx="2"/>
          </p:nvPr>
        </p:nvSpPr>
        <p:spPr>
          <a:xfrm>
            <a:off x="3" y="9721108"/>
            <a:ext cx="3076363" cy="511731"/>
          </a:xfrm>
          <a:prstGeom prst="rect">
            <a:avLst/>
          </a:prstGeom>
        </p:spPr>
        <p:txBody>
          <a:bodyPr vert="horz" lIns="94752" tIns="47376" rIns="94752" bIns="47376"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4021297" y="9721108"/>
            <a:ext cx="3076363" cy="511731"/>
          </a:xfrm>
          <a:prstGeom prst="rect">
            <a:avLst/>
          </a:prstGeom>
        </p:spPr>
        <p:txBody>
          <a:bodyPr vert="horz" lIns="94752" tIns="47376" rIns="94752" bIns="47376"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endParaRPr lang="fr-BE"/>
          </a:p>
        </p:txBody>
      </p:sp>
      <p:sp>
        <p:nvSpPr>
          <p:cNvPr id="3" name="Espace réservé de la date 2"/>
          <p:cNvSpPr>
            <a:spLocks noGrp="1"/>
          </p:cNvSpPr>
          <p:nvPr>
            <p:ph type="dt" idx="1"/>
          </p:nvPr>
        </p:nvSpPr>
        <p:spPr>
          <a:xfrm>
            <a:off x="4021297" y="2"/>
            <a:ext cx="3076363" cy="511731"/>
          </a:xfrm>
          <a:prstGeom prst="rect">
            <a:avLst/>
          </a:prstGeom>
        </p:spPr>
        <p:txBody>
          <a:bodyPr vert="horz" lIns="94752" tIns="47376" rIns="94752" bIns="47376" rtlCol="0"/>
          <a:lstStyle>
            <a:lvl1pPr algn="r">
              <a:defRPr sz="1200"/>
            </a:lvl1pPr>
          </a:lstStyle>
          <a:p>
            <a:fld id="{5CFE7606-93E1-4414-B184-EF82DF2282F8}" type="datetimeFigureOut">
              <a:rPr lang="fr-BE" smtClean="0"/>
              <a:pPr/>
              <a:t>9/11/2013</a:t>
            </a:fld>
            <a:endParaRPr lang="fr-BE"/>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52" tIns="47376" rIns="94752" bIns="47376" rtlCol="0" anchor="ctr"/>
          <a:lstStyle/>
          <a:p>
            <a:endParaRPr lang="fr-BE"/>
          </a:p>
        </p:txBody>
      </p:sp>
      <p:sp>
        <p:nvSpPr>
          <p:cNvPr id="5" name="Espace réservé des commentaires 4"/>
          <p:cNvSpPr>
            <a:spLocks noGrp="1"/>
          </p:cNvSpPr>
          <p:nvPr>
            <p:ph type="body" sz="quarter" idx="3"/>
          </p:nvPr>
        </p:nvSpPr>
        <p:spPr>
          <a:xfrm>
            <a:off x="709931" y="4861444"/>
            <a:ext cx="5679440" cy="4605576"/>
          </a:xfrm>
          <a:prstGeom prst="rect">
            <a:avLst/>
          </a:prstGeom>
        </p:spPr>
        <p:txBody>
          <a:bodyPr vert="horz" lIns="94752" tIns="47376" rIns="94752" bIns="4737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3" y="9721108"/>
            <a:ext cx="3076363" cy="511731"/>
          </a:xfrm>
          <a:prstGeom prst="rect">
            <a:avLst/>
          </a:prstGeom>
        </p:spPr>
        <p:txBody>
          <a:bodyPr vert="horz" lIns="94752" tIns="47376" rIns="94752" bIns="47376"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4021297" y="9721108"/>
            <a:ext cx="3076363" cy="511731"/>
          </a:xfrm>
          <a:prstGeom prst="rect">
            <a:avLst/>
          </a:prstGeom>
        </p:spPr>
        <p:txBody>
          <a:bodyPr vert="horz" lIns="94752" tIns="47376" rIns="94752" bIns="47376"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3737235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6F5836-DC94-4EDB-AAF6-CE956D4E9F1D}" type="slidenum">
              <a:rPr lang="fr-BE" smtClean="0"/>
              <a:pPr/>
              <a:t>42</a:t>
            </a:fld>
            <a:endParaRPr lang="fr-BE"/>
          </a:p>
        </p:txBody>
      </p:sp>
    </p:spTree>
    <p:extLst>
      <p:ext uri="{BB962C8B-B14F-4D97-AF65-F5344CB8AC3E}">
        <p14:creationId xmlns:p14="http://schemas.microsoft.com/office/powerpoint/2010/main" val="394890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72060" eaLnBrk="0" hangingPunct="0">
              <a:defRPr b="1">
                <a:solidFill>
                  <a:schemeClr val="tx1"/>
                </a:solidFill>
                <a:latin typeface="Arial" charset="0"/>
                <a:cs typeface="Arial" charset="0"/>
              </a:defRPr>
            </a:lvl1pPr>
            <a:lvl2pPr marL="774998" indent="-298076" defTabSz="972060" eaLnBrk="0" hangingPunct="0">
              <a:defRPr b="1">
                <a:solidFill>
                  <a:schemeClr val="tx1"/>
                </a:solidFill>
                <a:latin typeface="Arial" charset="0"/>
                <a:cs typeface="Arial" charset="0"/>
              </a:defRPr>
            </a:lvl2pPr>
            <a:lvl3pPr marL="1192306" indent="-238461" defTabSz="972060" eaLnBrk="0" hangingPunct="0">
              <a:defRPr b="1">
                <a:solidFill>
                  <a:schemeClr val="tx1"/>
                </a:solidFill>
                <a:latin typeface="Arial" charset="0"/>
                <a:cs typeface="Arial" charset="0"/>
              </a:defRPr>
            </a:lvl3pPr>
            <a:lvl4pPr marL="1669227" indent="-238461" defTabSz="972060" eaLnBrk="0" hangingPunct="0">
              <a:defRPr b="1">
                <a:solidFill>
                  <a:schemeClr val="tx1"/>
                </a:solidFill>
                <a:latin typeface="Arial" charset="0"/>
                <a:cs typeface="Arial" charset="0"/>
              </a:defRPr>
            </a:lvl4pPr>
            <a:lvl5pPr marL="2146149" indent="-238461" defTabSz="972060" eaLnBrk="0" hangingPunct="0">
              <a:defRPr b="1">
                <a:solidFill>
                  <a:schemeClr val="tx1"/>
                </a:solidFill>
                <a:latin typeface="Arial" charset="0"/>
                <a:cs typeface="Arial" charset="0"/>
              </a:defRPr>
            </a:lvl5pPr>
            <a:lvl6pPr marL="2623071" indent="-238461" defTabSz="972060" eaLnBrk="0" fontAlgn="base" hangingPunct="0">
              <a:spcBef>
                <a:spcPct val="0"/>
              </a:spcBef>
              <a:spcAft>
                <a:spcPct val="0"/>
              </a:spcAft>
              <a:defRPr b="1">
                <a:solidFill>
                  <a:schemeClr val="tx1"/>
                </a:solidFill>
                <a:latin typeface="Arial" charset="0"/>
                <a:cs typeface="Arial" charset="0"/>
              </a:defRPr>
            </a:lvl6pPr>
            <a:lvl7pPr marL="3099994" indent="-238461" defTabSz="972060" eaLnBrk="0" fontAlgn="base" hangingPunct="0">
              <a:spcBef>
                <a:spcPct val="0"/>
              </a:spcBef>
              <a:spcAft>
                <a:spcPct val="0"/>
              </a:spcAft>
              <a:defRPr b="1">
                <a:solidFill>
                  <a:schemeClr val="tx1"/>
                </a:solidFill>
                <a:latin typeface="Arial" charset="0"/>
                <a:cs typeface="Arial" charset="0"/>
              </a:defRPr>
            </a:lvl7pPr>
            <a:lvl8pPr marL="3576916" indent="-238461" defTabSz="972060" eaLnBrk="0" fontAlgn="base" hangingPunct="0">
              <a:spcBef>
                <a:spcPct val="0"/>
              </a:spcBef>
              <a:spcAft>
                <a:spcPct val="0"/>
              </a:spcAft>
              <a:defRPr b="1">
                <a:solidFill>
                  <a:schemeClr val="tx1"/>
                </a:solidFill>
                <a:latin typeface="Arial" charset="0"/>
                <a:cs typeface="Arial" charset="0"/>
              </a:defRPr>
            </a:lvl8pPr>
            <a:lvl9pPr marL="4053837" indent="-238461" defTabSz="972060" eaLnBrk="0" fontAlgn="base" hangingPunct="0">
              <a:spcBef>
                <a:spcPct val="0"/>
              </a:spcBef>
              <a:spcAft>
                <a:spcPct val="0"/>
              </a:spcAft>
              <a:defRPr b="1">
                <a:solidFill>
                  <a:schemeClr val="tx1"/>
                </a:solidFill>
                <a:latin typeface="Arial" charset="0"/>
                <a:cs typeface="Arial" charset="0"/>
              </a:defRPr>
            </a:lvl9pPr>
          </a:lstStyle>
          <a:p>
            <a:pPr eaLnBrk="1" hangingPunct="1"/>
            <a:fld id="{DF677B1E-EE6A-444B-97E4-2E9977150E56}" type="slidenum">
              <a:rPr lang="he-IL" b="0"/>
              <a:pPr eaLnBrk="1" hangingPunct="1"/>
              <a:t>48</a:t>
            </a:fld>
            <a:endParaRPr lang="en-US" b="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A6A62AD-4DE4-40C9-9BE3-946EBC168F31}" type="slidenum">
              <a:rPr lang="en-US" smtClean="0"/>
              <a:pPr>
                <a:defRPr/>
              </a:pPr>
              <a:t>5</a:t>
            </a:fld>
            <a:endParaRPr lang="en-US"/>
          </a:p>
        </p:txBody>
      </p:sp>
    </p:spTree>
    <p:extLst>
      <p:ext uri="{BB962C8B-B14F-4D97-AF65-F5344CB8AC3E}">
        <p14:creationId xmlns:p14="http://schemas.microsoft.com/office/powerpoint/2010/main" val="415107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6A62AD-4DE4-40C9-9BE3-946EBC168F31}" type="slidenum">
              <a:rPr lang="en-US" smtClean="0"/>
              <a:pPr>
                <a:defRPr/>
              </a:pPr>
              <a:t>7</a:t>
            </a:fld>
            <a:endParaRPr lang="en-US"/>
          </a:p>
        </p:txBody>
      </p:sp>
    </p:spTree>
    <p:extLst>
      <p:ext uri="{BB962C8B-B14F-4D97-AF65-F5344CB8AC3E}">
        <p14:creationId xmlns:p14="http://schemas.microsoft.com/office/powerpoint/2010/main" val="84717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Med School does not yet have a policy, but they are largely under the NIH public policy mandate.</a:t>
            </a:r>
          </a:p>
          <a:p>
            <a:r>
              <a:rPr lang="en-US" baseline="0" dirty="0" smtClean="0"/>
              <a:t>Policies are not identical, but the major </a:t>
            </a:r>
            <a:r>
              <a:rPr lang="en-US" baseline="0" dirty="0" err="1" smtClean="0"/>
              <a:t>themese</a:t>
            </a:r>
            <a:r>
              <a:rPr lang="en-US" baseline="0" dirty="0" smtClean="0"/>
              <a:t> are the same.</a:t>
            </a:r>
            <a:endParaRPr lang="en-US" dirty="0"/>
          </a:p>
        </p:txBody>
      </p:sp>
      <p:sp>
        <p:nvSpPr>
          <p:cNvPr id="4" name="Slide Number Placeholder 3"/>
          <p:cNvSpPr>
            <a:spLocks noGrp="1"/>
          </p:cNvSpPr>
          <p:nvPr>
            <p:ph type="sldNum" sz="quarter" idx="10"/>
          </p:nvPr>
        </p:nvSpPr>
        <p:spPr/>
        <p:txBody>
          <a:bodyPr/>
          <a:lstStyle/>
          <a:p>
            <a:fld id="{DF2DBEBD-7F14-4D22-993E-92F61E02060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5% choose</a:t>
            </a:r>
            <a:r>
              <a:rPr lang="en-US" baseline="0" dirty="0" smtClean="0"/>
              <a:t> to pursue a waiver</a:t>
            </a:r>
            <a:endParaRPr lang="en-US" dirty="0"/>
          </a:p>
        </p:txBody>
      </p:sp>
      <p:sp>
        <p:nvSpPr>
          <p:cNvPr id="4" name="Slide Number Placeholder 3"/>
          <p:cNvSpPr>
            <a:spLocks noGrp="1"/>
          </p:cNvSpPr>
          <p:nvPr>
            <p:ph type="sldNum" sz="quarter" idx="10"/>
          </p:nvPr>
        </p:nvSpPr>
        <p:spPr/>
        <p:txBody>
          <a:bodyPr/>
          <a:lstStyle/>
          <a:p>
            <a:fld id="{DF2DBEBD-7F14-4D22-993E-92F61E020607}"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pre-2008 works, non OAP</a:t>
            </a:r>
            <a:r>
              <a:rPr lang="en-US" baseline="0" dirty="0" smtClean="0"/>
              <a:t> rights apply</a:t>
            </a:r>
            <a:endParaRPr lang="en-US" dirty="0"/>
          </a:p>
        </p:txBody>
      </p:sp>
      <p:sp>
        <p:nvSpPr>
          <p:cNvPr id="4" name="Slide Number Placeholder 3"/>
          <p:cNvSpPr>
            <a:spLocks noGrp="1"/>
          </p:cNvSpPr>
          <p:nvPr>
            <p:ph type="sldNum" sz="quarter" idx="10"/>
          </p:nvPr>
        </p:nvSpPr>
        <p:spPr/>
        <p:txBody>
          <a:bodyPr/>
          <a:lstStyle/>
          <a:p>
            <a:fld id="{DF2DBEBD-7F14-4D22-993E-92F61E020607}"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684">
              <a:defRPr/>
            </a:pPr>
            <a:r>
              <a:rPr lang="en-US" dirty="0" smtClean="0"/>
              <a:t>Note – less than 5% from </a:t>
            </a:r>
            <a:r>
              <a:rPr lang="en-US" dirty="0" err="1" smtClean="0"/>
              <a:t>google</a:t>
            </a:r>
            <a:r>
              <a:rPr lang="en-US" dirty="0" smtClean="0"/>
              <a:t> scholar, 28%</a:t>
            </a:r>
            <a:r>
              <a:rPr lang="en-US" baseline="0" dirty="0" smtClean="0"/>
              <a:t> google.com</a:t>
            </a:r>
            <a:r>
              <a:rPr lang="en-US" dirty="0" smtClean="0"/>
              <a:t>.  25%</a:t>
            </a:r>
            <a:r>
              <a:rPr lang="en-US" baseline="0" dirty="0" smtClean="0"/>
              <a:t> international </a:t>
            </a:r>
            <a:r>
              <a:rPr lang="en-US" baseline="0" dirty="0" err="1" smtClean="0"/>
              <a:t>google</a:t>
            </a:r>
            <a:r>
              <a:rPr lang="en-US" baseline="0" dirty="0" smtClean="0"/>
              <a:t> sites.</a:t>
            </a:r>
            <a:endParaRPr lang="en-US" dirty="0" smtClean="0"/>
          </a:p>
          <a:p>
            <a:pPr defTabSz="947684">
              <a:defRPr/>
            </a:pPr>
            <a:endParaRPr lang="en-US" dirty="0" smtClean="0"/>
          </a:p>
          <a:p>
            <a:pPr defTabSz="947684">
              <a:defRPr/>
            </a:pPr>
            <a:r>
              <a:rPr lang="en-US" dirty="0" smtClean="0"/>
              <a:t>“I am the director of a private foundation, and access to research such as this is really helpful as we develop and adjust our own strategy. Open Access means I can also share the paper with relevant grantees who are working with (or without) us on civil society issues in Africa.”</a:t>
            </a:r>
            <a:br>
              <a:rPr lang="en-US" dirty="0" smtClean="0"/>
            </a:br>
            <a:r>
              <a:rPr lang="en-US" dirty="0" smtClean="0"/>
              <a:t>–</a:t>
            </a:r>
            <a:r>
              <a:rPr lang="en-US" i="1" dirty="0" smtClean="0"/>
              <a:t>Director, Private Foundation </a:t>
            </a:r>
            <a:endParaRPr lang="en-US" dirty="0" smtClean="0"/>
          </a:p>
          <a:p>
            <a:endParaRPr lang="en-US" dirty="0" smtClean="0"/>
          </a:p>
          <a:p>
            <a:pPr defTabSz="947684">
              <a:defRPr/>
            </a:pPr>
            <a:r>
              <a:rPr lang="en-US" dirty="0" smtClean="0"/>
              <a:t>“Very helpful for my research on ideology. Our library doesn’t get this journal.”</a:t>
            </a:r>
            <a:br>
              <a:rPr lang="en-US" dirty="0" smtClean="0"/>
            </a:br>
            <a:r>
              <a:rPr lang="en-US" dirty="0" smtClean="0"/>
              <a:t>–</a:t>
            </a:r>
            <a:r>
              <a:rPr lang="en-US" i="1" dirty="0" smtClean="0"/>
              <a:t>College Professor </a:t>
            </a:r>
            <a:endParaRPr lang="en-US" dirty="0" smtClean="0"/>
          </a:p>
          <a:p>
            <a:endParaRPr lang="en-US" dirty="0"/>
          </a:p>
        </p:txBody>
      </p:sp>
      <p:sp>
        <p:nvSpPr>
          <p:cNvPr id="4" name="Slide Number Placeholder 3"/>
          <p:cNvSpPr>
            <a:spLocks noGrp="1"/>
          </p:cNvSpPr>
          <p:nvPr>
            <p:ph type="sldNum" sz="quarter" idx="10"/>
          </p:nvPr>
        </p:nvSpPr>
        <p:spPr/>
        <p:txBody>
          <a:bodyPr/>
          <a:lstStyle/>
          <a:p>
            <a:fld id="{9B6F5836-DC94-4EDB-AAF6-CE956D4E9F1D}" type="slidenum">
              <a:rPr lang="fr-BE" smtClean="0"/>
              <a:pPr/>
              <a:t>23</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6F5836-DC94-4EDB-AAF6-CE956D4E9F1D}" type="slidenum">
              <a:rPr lang="fr-BE" smtClean="0"/>
              <a:pPr/>
              <a:t>27</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6F5836-DC94-4EDB-AAF6-CE956D4E9F1D}" type="slidenum">
              <a:rPr lang="fr-BE" smtClean="0"/>
              <a:pPr/>
              <a:t>41</a:t>
            </a:fld>
            <a:endParaRPr lang="fr-BE"/>
          </a:p>
        </p:txBody>
      </p:sp>
    </p:spTree>
    <p:extLst>
      <p:ext uri="{BB962C8B-B14F-4D97-AF65-F5344CB8AC3E}">
        <p14:creationId xmlns:p14="http://schemas.microsoft.com/office/powerpoint/2010/main" val="1387226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p:txBody>
          <a:bodyPr/>
          <a:lstStyle/>
          <a:p>
            <a:r>
              <a:rPr lang="fr-FR" smtClean="0"/>
              <a:t>Modifiez le style du titre</a:t>
            </a:r>
            <a:endParaRPr lang="fr-B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Rounded MT Bold"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457200" y="1412776"/>
            <a:ext cx="7620000" cy="4988024"/>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Libraries and their Role in Open Access: Challenges and Opportunities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Rounded MT Bold" pitchFamily="34" charset="0"/>
              </a:defRPr>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Libraries and their Role in Open Access: Challenges and Opportunities</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Libraries and their Role in Open Access: Challenges and Opportunities</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Rounded MT Bold" pitchFamily="34" charset="0"/>
              </a:defRPr>
            </a:lvl1pPr>
          </a:lstStyle>
          <a:p>
            <a:r>
              <a:rPr lang="fr-FR" dirty="0"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Libraries and their Role in Open Access: Challenges and Opportunities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Libraries and their Role in Open Access: Challenges and Opportunities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400">
                <a:solidFill>
                  <a:srgbClr val="FFFFFF"/>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en-US" dirty="0" smtClean="0"/>
              <a:t>Libraries and their Role in Open Access: Challenges and Opportunities</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60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sc.hul.harvard.edu/abou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sc.hul.harvard.edu/dash/mydash?v=geomap&amp;gi=alldash&amp;t=1&amp;p=alltime" TargetMode="External"/><Relationship Id="rId2" Type="http://schemas.openxmlformats.org/officeDocument/2006/relationships/hyperlink" Target="http://dash.harvard.edu/"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sc.hul.harvard.edu/dash/stor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openmetadata.lib.harvard.edu/content/digital-access-scholarship-harvard-dash-datas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opups.ulg.ac.be/" TargetMode="External"/><Relationship Id="rId7" Type="http://schemas.openxmlformats.org/officeDocument/2006/relationships/image" Target="../media/image17.jpeg"/><Relationship Id="rId2" Type="http://schemas.openxmlformats.org/officeDocument/2006/relationships/hyperlink" Target="http://recteur.blogs.ulg.ac.be/?cat=10"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orbi.ulg.ac.be/" TargetMode="External"/><Relationship Id="rId4" Type="http://schemas.openxmlformats.org/officeDocument/2006/relationships/hyperlink" Target="http://bictel.ulg.ac.b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popups.ulg.ac.be/" TargetMode="External"/><Relationship Id="rId2" Type="http://schemas.openxmlformats.org/officeDocument/2006/relationships/hyperlink" Target="http://lodel.org/" TargetMode="Externa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33.xml.rels><?xml version="1.0" encoding="UTF-8" standalone="yes"?>
<Relationships xmlns="http://schemas.openxmlformats.org/package/2006/relationships"><Relationship Id="rId3" Type="http://schemas.openxmlformats.org/officeDocument/2006/relationships/hyperlink" Target="http://orbi.ulg.ac.be/"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eprints.soton.ac.uk/26661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recteur.blogs.ulg.ac.be/?p=103" TargetMode="External"/><Relationship Id="rId2" Type="http://schemas.openxmlformats.org/officeDocument/2006/relationships/hyperlink" Target="http://roarmap.eprints.org/56/" TargetMode="Externa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hrisg.com/overcoming-your-own-constraints/"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hdl.handle.net/2268/65254"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hdl.handle.net/2268/65254" TargetMode="External"/><Relationship Id="rId3" Type="http://schemas.openxmlformats.org/officeDocument/2006/relationships/hyperlink" Target="http://eprints.soton.ac.uk/266616/" TargetMode="External"/><Relationship Id="rId7" Type="http://schemas.openxmlformats.org/officeDocument/2006/relationships/hyperlink" Target="http://www.science-metrix.com/eng/news_13_08.htm" TargetMode="External"/><Relationship Id="rId2" Type="http://schemas.openxmlformats.org/officeDocument/2006/relationships/hyperlink" Target="http://ec.europa.eu/research/science-society/document_library/pdf_06/recommendation-access-and-preservation-scientific-information_en.pdf" TargetMode="External"/><Relationship Id="rId1" Type="http://schemas.openxmlformats.org/officeDocument/2006/relationships/slideLayout" Target="../slideLayouts/slideLayout2.xml"/><Relationship Id="rId6" Type="http://schemas.openxmlformats.org/officeDocument/2006/relationships/hyperlink" Target="http://roarmap.eprints.org/" TargetMode="External"/><Relationship Id="rId5" Type="http://schemas.openxmlformats.org/officeDocument/2006/relationships/hyperlink" Target="http://recteur.blogs.ulg.ac.be/?p=103" TargetMode="External"/><Relationship Id="rId4" Type="http://schemas.openxmlformats.org/officeDocument/2006/relationships/hyperlink" Target="https://www.research.hsbc.com/midas/Res/RDV?ao=20&amp;key=RxArFbnG1P&amp;n=360010.PDF" TargetMode="External"/><Relationship Id="rId9" Type="http://schemas.openxmlformats.org/officeDocument/2006/relationships/hyperlink" Target="http://www.niso.org/apps/group_public/document.php?document_id=11606"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christine.stohn@exlibrisgroup.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hsbc.com/midas/Res/RDV?ao=20&amp;key=RxArFbnG1P&amp;n=360010.PDF" TargetMode="External"/><Relationship Id="rId2" Type="http://schemas.openxmlformats.org/officeDocument/2006/relationships/hyperlink" Target="http://www.science-metrix.com/eng/news_13_08.htm" TargetMode="External"/><Relationship Id="rId1" Type="http://schemas.openxmlformats.org/officeDocument/2006/relationships/slideLayout" Target="../slideLayouts/slideLayout2.xml"/><Relationship Id="rId4" Type="http://schemas.openxmlformats.org/officeDocument/2006/relationships/hyperlink" Target="http://roarmap.eprints.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905001"/>
            <a:ext cx="7992888" cy="2028056"/>
          </a:xfrm>
        </p:spPr>
        <p:txBody>
          <a:bodyPr/>
          <a:lstStyle/>
          <a:p>
            <a:r>
              <a:rPr lang="en-US" sz="4800" b="1" i="1" dirty="0" smtClean="0">
                <a:latin typeface="+mn-lt"/>
              </a:rPr>
              <a:t>Libraries </a:t>
            </a:r>
            <a:r>
              <a:rPr lang="en-US" sz="4800" b="1" i="1" dirty="0">
                <a:latin typeface="+mn-lt"/>
              </a:rPr>
              <a:t>and their Role in Open </a:t>
            </a:r>
            <a:r>
              <a:rPr lang="en-US" sz="4800" b="1" i="1" dirty="0" smtClean="0">
                <a:latin typeface="+mn-lt"/>
              </a:rPr>
              <a:t>Access</a:t>
            </a:r>
            <a:endParaRPr lang="en-US" sz="4800" b="1" i="1" dirty="0">
              <a:latin typeface="+mn-lt"/>
            </a:endParaRPr>
          </a:p>
        </p:txBody>
      </p:sp>
      <p:sp>
        <p:nvSpPr>
          <p:cNvPr id="3" name="Sous-titre 2"/>
          <p:cNvSpPr>
            <a:spLocks noGrp="1"/>
          </p:cNvSpPr>
          <p:nvPr>
            <p:ph type="subTitle" idx="1"/>
          </p:nvPr>
        </p:nvSpPr>
        <p:spPr>
          <a:xfrm>
            <a:off x="395536" y="3933056"/>
            <a:ext cx="7558608" cy="1066800"/>
          </a:xfrm>
        </p:spPr>
        <p:txBody>
          <a:bodyPr>
            <a:normAutofit/>
          </a:bodyPr>
          <a:lstStyle/>
          <a:p>
            <a:r>
              <a:rPr lang="en-US" sz="3600" b="1" i="1" dirty="0"/>
              <a:t>Challenges and Opportunities</a:t>
            </a:r>
            <a:endParaRPr lang="fr-BE" sz="3600" b="1" i="1" dirty="0">
              <a:solidFill>
                <a:schemeClr val="bg1">
                  <a:lumMod val="50000"/>
                </a:schemeClr>
              </a:solidFill>
            </a:endParaRPr>
          </a:p>
        </p:txBody>
      </p:sp>
      <p:sp>
        <p:nvSpPr>
          <p:cNvPr id="4" name="ZoneTexte 3"/>
          <p:cNvSpPr txBox="1"/>
          <p:nvPr/>
        </p:nvSpPr>
        <p:spPr>
          <a:xfrm>
            <a:off x="467544" y="5013176"/>
            <a:ext cx="5616624" cy="1323439"/>
          </a:xfrm>
          <a:prstGeom prst="rect">
            <a:avLst/>
          </a:prstGeom>
          <a:noFill/>
        </p:spPr>
        <p:txBody>
          <a:bodyPr wrap="square" rtlCol="0">
            <a:spAutoFit/>
          </a:bodyPr>
          <a:lstStyle/>
          <a:p>
            <a:r>
              <a:rPr lang="fr-BE" sz="2000" i="1" dirty="0" smtClean="0"/>
              <a:t>Laura Morse, Harvard </a:t>
            </a:r>
            <a:r>
              <a:rPr lang="fr-BE" sz="2000" i="1" dirty="0" err="1" smtClean="0"/>
              <a:t>University</a:t>
            </a:r>
            <a:endParaRPr lang="fr-BE" sz="2000" i="1" dirty="0" smtClean="0"/>
          </a:p>
          <a:p>
            <a:r>
              <a:rPr lang="fr-BE" sz="2000" dirty="0"/>
              <a:t>François</a:t>
            </a:r>
            <a:r>
              <a:rPr lang="fr-BE" sz="2000" i="1" dirty="0" smtClean="0"/>
              <a:t> </a:t>
            </a:r>
            <a:r>
              <a:rPr lang="fr-BE" sz="2000" i="1" dirty="0" err="1" smtClean="0"/>
              <a:t>Renaville</a:t>
            </a:r>
            <a:r>
              <a:rPr lang="fr-BE" sz="2000" i="1" dirty="0" smtClean="0"/>
              <a:t>, </a:t>
            </a:r>
            <a:r>
              <a:rPr lang="en-US" sz="2000" i="1" dirty="0"/>
              <a:t>University of Liège </a:t>
            </a:r>
            <a:endParaRPr lang="en-US" sz="2000" i="1" dirty="0" smtClean="0"/>
          </a:p>
          <a:p>
            <a:r>
              <a:rPr lang="fr-BE" sz="2000" i="1" dirty="0" smtClean="0"/>
              <a:t>Christine </a:t>
            </a:r>
            <a:r>
              <a:rPr lang="fr-BE" sz="2000" i="1" dirty="0"/>
              <a:t>Stohn, Ex Libris</a:t>
            </a:r>
          </a:p>
          <a:p>
            <a:pPr algn="r"/>
            <a:endParaRPr lang="fr-BE" sz="2000" i="1" dirty="0"/>
          </a:p>
        </p:txBody>
      </p:sp>
      <p:sp>
        <p:nvSpPr>
          <p:cNvPr id="5" name="ZoneTexte 4"/>
          <p:cNvSpPr txBox="1"/>
          <p:nvPr/>
        </p:nvSpPr>
        <p:spPr>
          <a:xfrm>
            <a:off x="1381819" y="409236"/>
            <a:ext cx="6790581" cy="707886"/>
          </a:xfrm>
          <a:prstGeom prst="rect">
            <a:avLst/>
          </a:prstGeom>
          <a:noFill/>
        </p:spPr>
        <p:txBody>
          <a:bodyPr wrap="square" rtlCol="0">
            <a:spAutoFit/>
          </a:bodyPr>
          <a:lstStyle/>
          <a:p>
            <a:pPr algn="r"/>
            <a:r>
              <a:rPr lang="fr-BE" sz="2000" b="1" dirty="0" smtClean="0"/>
              <a:t>2013 Charleston </a:t>
            </a:r>
            <a:r>
              <a:rPr lang="fr-BE" sz="2000" b="1" dirty="0" err="1" smtClean="0"/>
              <a:t>Conference</a:t>
            </a:r>
            <a:r>
              <a:rPr lang="fr-BE" sz="2000" b="1" dirty="0" smtClean="0"/>
              <a:t> - </a:t>
            </a:r>
            <a:r>
              <a:rPr lang="en-US" sz="2000" b="1" dirty="0"/>
              <a:t>“Too Much Is Not Enough!”</a:t>
            </a:r>
          </a:p>
          <a:p>
            <a:pPr algn="r"/>
            <a:r>
              <a:rPr lang="fr-BE" sz="2000" i="1" dirty="0" err="1" smtClean="0"/>
              <a:t>November</a:t>
            </a:r>
            <a:r>
              <a:rPr lang="fr-BE" sz="2000" i="1" dirty="0" smtClean="0"/>
              <a:t> </a:t>
            </a:r>
            <a:r>
              <a:rPr lang="fr-BE" sz="2000" i="1" dirty="0"/>
              <a:t>6 – 9, 2013</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847189" cy="69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73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7500" lnSpcReduction="20000"/>
          </a:bodyPr>
          <a:lstStyle/>
          <a:p>
            <a:endParaRPr lang="fr-BE" dirty="0" smtClean="0"/>
          </a:p>
          <a:p>
            <a:pPr marL="114300" indent="0" algn="ctr">
              <a:buNone/>
            </a:pPr>
            <a:endParaRPr lang="fr-BE" sz="4400" i="1" dirty="0" smtClean="0"/>
          </a:p>
          <a:p>
            <a:pPr>
              <a:buNone/>
            </a:pPr>
            <a:r>
              <a:rPr lang="en-US" sz="4400" b="1" dirty="0" smtClean="0"/>
              <a:t>Established</a:t>
            </a:r>
          </a:p>
          <a:p>
            <a:pPr>
              <a:buNone/>
            </a:pPr>
            <a:r>
              <a:rPr lang="en-US" sz="4400" dirty="0" smtClean="0"/>
              <a:t>1636</a:t>
            </a:r>
          </a:p>
          <a:p>
            <a:pPr>
              <a:buNone/>
            </a:pPr>
            <a:r>
              <a:rPr lang="en-US" sz="4400" b="1" dirty="0" smtClean="0"/>
              <a:t>Faculty</a:t>
            </a:r>
          </a:p>
          <a:p>
            <a:pPr>
              <a:buNone/>
            </a:pPr>
            <a:r>
              <a:rPr lang="en-US" sz="4400" dirty="0" smtClean="0"/>
              <a:t>About 2,100 faculty members and more than 10,000 academic appointments in affiliated teaching hospitals</a:t>
            </a:r>
          </a:p>
          <a:p>
            <a:pPr>
              <a:buNone/>
            </a:pPr>
            <a:r>
              <a:rPr lang="en-US" sz="4400" b="1" dirty="0" smtClean="0"/>
              <a:t>Students</a:t>
            </a:r>
          </a:p>
          <a:p>
            <a:pPr>
              <a:buNone/>
            </a:pPr>
            <a:r>
              <a:rPr lang="en-US" sz="4400" dirty="0" smtClean="0"/>
              <a:t>Harvard College – About 6,700</a:t>
            </a:r>
            <a:br>
              <a:rPr lang="en-US" sz="4400" dirty="0" smtClean="0"/>
            </a:br>
            <a:r>
              <a:rPr lang="en-US" sz="4400" dirty="0" smtClean="0"/>
              <a:t>Graduate and professional students – About 14,500</a:t>
            </a:r>
            <a:br>
              <a:rPr lang="en-US" sz="4400" dirty="0" smtClean="0"/>
            </a:br>
            <a:r>
              <a:rPr lang="en-US" sz="4400" dirty="0" smtClean="0"/>
              <a:t>Total – About 21,000</a:t>
            </a:r>
          </a:p>
          <a:p>
            <a:pPr>
              <a:buNone/>
            </a:pPr>
            <a:endParaRPr lang="en-US" sz="4400" dirty="0" smtClean="0"/>
          </a:p>
          <a:p>
            <a:pPr>
              <a:buNone/>
            </a:pPr>
            <a:r>
              <a:rPr lang="en-US" sz="4400" b="1" dirty="0" smtClean="0"/>
              <a:t>Faculties, Schools, and an Institute</a:t>
            </a:r>
          </a:p>
          <a:p>
            <a:pPr>
              <a:buNone/>
            </a:pPr>
            <a:r>
              <a:rPr lang="en-US" sz="4400" dirty="0" smtClean="0"/>
              <a:t>Harvard University is made up of 11 principal academic units – ten faculties and the Radcliffe Institute for Advanced Study. The ten faculties oversee schools and divisions that offer courses and award academic degrees.</a:t>
            </a:r>
          </a:p>
          <a:p>
            <a:pPr marL="114300" indent="0" algn="ctr">
              <a:buNone/>
            </a:pPr>
            <a:endParaRPr lang="fr-BE" sz="4400"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dirty="0"/>
          </a:p>
        </p:txBody>
      </p:sp>
      <p:sp>
        <p:nvSpPr>
          <p:cNvPr id="6"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pic>
        <p:nvPicPr>
          <p:cNvPr id="7" name="Picture 6" descr="Harvard Shield Wreath"/>
          <p:cNvPicPr>
            <a:picLocks noChangeAspect="1" noChangeArrowheads="1"/>
          </p:cNvPicPr>
          <p:nvPr/>
        </p:nvPicPr>
        <p:blipFill>
          <a:blip r:embed="rId2" cstate="print"/>
          <a:srcRect/>
          <a:stretch>
            <a:fillRect/>
          </a:stretch>
        </p:blipFill>
        <p:spPr bwMode="auto">
          <a:xfrm>
            <a:off x="381000" y="152400"/>
            <a:ext cx="1466850" cy="1562100"/>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2362200" y="457200"/>
            <a:ext cx="4019550" cy="1248873"/>
          </a:xfrm>
          <a:prstGeom prst="rect">
            <a:avLst/>
          </a:prstGeom>
          <a:noFill/>
          <a:ln w="9525">
            <a:noFill/>
            <a:miter lim="800000"/>
            <a:headEnd/>
            <a:tailEnd/>
          </a:ln>
        </p:spPr>
      </p:pic>
    </p:spTree>
    <p:extLst>
      <p:ext uri="{BB962C8B-B14F-4D97-AF65-F5344CB8AC3E}">
        <p14:creationId xmlns:p14="http://schemas.microsoft.com/office/powerpoint/2010/main" val="725708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endParaRPr lang="en-US" sz="2400" dirty="0" smtClean="0"/>
          </a:p>
          <a:p>
            <a:r>
              <a:rPr lang="en-US" sz="2400" dirty="0" smtClean="0"/>
              <a:t>70 separate library units</a:t>
            </a:r>
          </a:p>
          <a:p>
            <a:r>
              <a:rPr lang="en-US" sz="2400" dirty="0" smtClean="0"/>
              <a:t>nearly 1,000 fulltime employees</a:t>
            </a:r>
          </a:p>
          <a:p>
            <a:r>
              <a:rPr lang="en-US" sz="2400" dirty="0" smtClean="0"/>
              <a:t>18.9 million volumes </a:t>
            </a:r>
          </a:p>
          <a:p>
            <a:r>
              <a:rPr lang="en-US" sz="2400" dirty="0" smtClean="0"/>
              <a:t>42 million digital files </a:t>
            </a:r>
          </a:p>
          <a:p>
            <a:r>
              <a:rPr lang="en-US" sz="2400" dirty="0" smtClean="0"/>
              <a:t>174,000 serial titles</a:t>
            </a:r>
          </a:p>
          <a:p>
            <a:r>
              <a:rPr lang="en-US" sz="2400" dirty="0" smtClean="0"/>
              <a:t>10 million photographs</a:t>
            </a:r>
          </a:p>
          <a:p>
            <a:r>
              <a:rPr lang="en-US" sz="2400" dirty="0" smtClean="0"/>
              <a:t>an estimated 400 million manuscript items</a:t>
            </a:r>
          </a:p>
          <a:p>
            <a:endParaRPr lang="en-US" sz="2400" dirty="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11</a:t>
            </a:fld>
            <a:endParaRPr lang="en-US" dirty="0"/>
          </a:p>
        </p:txBody>
      </p:sp>
      <p:pic>
        <p:nvPicPr>
          <p:cNvPr id="22535" name="Picture 7"/>
          <p:cNvPicPr>
            <a:picLocks noChangeAspect="1" noChangeArrowheads="1"/>
          </p:cNvPicPr>
          <p:nvPr/>
        </p:nvPicPr>
        <p:blipFill>
          <a:blip r:embed="rId2" cstate="print"/>
          <a:srcRect/>
          <a:stretch>
            <a:fillRect/>
          </a:stretch>
        </p:blipFill>
        <p:spPr bwMode="auto">
          <a:xfrm>
            <a:off x="825996" y="332656"/>
            <a:ext cx="4610100" cy="1381125"/>
          </a:xfrm>
          <a:prstGeom prst="rect">
            <a:avLst/>
          </a:prstGeom>
          <a:noFill/>
          <a:ln w="9525">
            <a:noFill/>
            <a:miter lim="800000"/>
            <a:headEnd/>
            <a:tailEnd/>
          </a:ln>
        </p:spPr>
      </p:pic>
    </p:spTree>
    <p:extLst>
      <p:ext uri="{BB962C8B-B14F-4D97-AF65-F5344CB8AC3E}">
        <p14:creationId xmlns:p14="http://schemas.microsoft.com/office/powerpoint/2010/main" val="1490025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Open Access at Harvard University</a:t>
            </a:r>
            <a:endParaRPr lang="en-US" sz="32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Open Access at Harvard began in 2008 when the Faculty of Arts and Sciences passed the first Open Access Policy. The Office for Scholarly Communication was established in support of the school policy.  This office spearheads campus-wide initiatives to open, share, and preserve scholarship. With support from OSC, open-access policies are now in place at the following schools:</a:t>
            </a:r>
            <a:br>
              <a:rPr lang="en-US" dirty="0" smtClean="0"/>
            </a:br>
            <a:endParaRPr lang="en-US" dirty="0" smtClean="0"/>
          </a:p>
          <a:p>
            <a:pPr lvl="1"/>
            <a:r>
              <a:rPr lang="en-US" dirty="0" smtClean="0"/>
              <a:t>Harvard Faculty of Arts and Sciences  - 2008</a:t>
            </a:r>
          </a:p>
          <a:p>
            <a:pPr lvl="1"/>
            <a:r>
              <a:rPr lang="en-US" dirty="0" smtClean="0"/>
              <a:t>Harvard Graduate School of Education - 2009</a:t>
            </a:r>
          </a:p>
          <a:p>
            <a:pPr lvl="1"/>
            <a:r>
              <a:rPr lang="en-US" dirty="0" smtClean="0"/>
              <a:t>Harvard Graduate School of Design - 2011</a:t>
            </a:r>
          </a:p>
          <a:p>
            <a:pPr lvl="1"/>
            <a:r>
              <a:rPr lang="en-US" dirty="0" smtClean="0"/>
              <a:t>Harvard Business School - 2010</a:t>
            </a:r>
          </a:p>
          <a:p>
            <a:pPr lvl="1"/>
            <a:r>
              <a:rPr lang="en-US" dirty="0" smtClean="0"/>
              <a:t>Harvard Law School – 2008</a:t>
            </a:r>
          </a:p>
          <a:p>
            <a:pPr lvl="1"/>
            <a:r>
              <a:rPr lang="en-US" dirty="0" smtClean="0"/>
              <a:t>Harvard Kennedy School of Government - 2009</a:t>
            </a:r>
          </a:p>
          <a:p>
            <a:pPr lvl="1"/>
            <a:r>
              <a:rPr lang="en-US" dirty="0" smtClean="0"/>
              <a:t>Harvard Divinity School – 2010</a:t>
            </a:r>
          </a:p>
          <a:p>
            <a:pPr lvl="1"/>
            <a:r>
              <a:rPr lang="en-US" dirty="0" smtClean="0"/>
              <a:t>Harvard School of Public Health – 2012</a:t>
            </a:r>
          </a:p>
          <a:p>
            <a:pPr lvl="1"/>
            <a:endParaRPr lang="en-US" dirty="0" smtClean="0"/>
          </a:p>
          <a:p>
            <a:pPr>
              <a:buNone/>
            </a:pPr>
            <a:r>
              <a:rPr lang="en-GB" dirty="0" smtClean="0"/>
              <a:t>Overview - </a:t>
            </a:r>
            <a:r>
              <a:rPr lang="en-GB" u="sng" dirty="0" smtClean="0">
                <a:hlinkClick r:id="rId3"/>
              </a:rPr>
              <a:t>https://osc.hul.harvard.edu/about</a:t>
            </a:r>
            <a:r>
              <a:rPr lang="en-US" dirty="0" smtClean="0"/>
              <a:t> </a:t>
            </a:r>
          </a:p>
          <a:p>
            <a:pPr>
              <a:buNone/>
            </a:pPr>
            <a:r>
              <a:rPr lang="en-GB" dirty="0" smtClean="0"/>
              <a:t>Harvard OA Policies - </a:t>
            </a:r>
            <a:r>
              <a:rPr lang="en-GB" u="sng" dirty="0" smtClean="0">
                <a:hlinkClick r:id="rId3"/>
              </a:rPr>
              <a:t>https://osc.hul.harvard.edu/</a:t>
            </a:r>
            <a:endParaRPr lang="en-US" dirty="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12</a:t>
            </a:fld>
            <a:endParaRPr lang="en-US" dirty="0"/>
          </a:p>
        </p:txBody>
      </p:sp>
    </p:spTree>
    <p:extLst>
      <p:ext uri="{BB962C8B-B14F-4D97-AF65-F5344CB8AC3E}">
        <p14:creationId xmlns:p14="http://schemas.microsoft.com/office/powerpoint/2010/main" val="2202783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Open Access at Harvard University</a:t>
            </a:r>
            <a:endParaRPr lang="en-US" sz="3200" dirty="0"/>
          </a:p>
        </p:txBody>
      </p:sp>
      <p:sp>
        <p:nvSpPr>
          <p:cNvPr id="3" name="Content Placeholder 2"/>
          <p:cNvSpPr>
            <a:spLocks noGrp="1"/>
          </p:cNvSpPr>
          <p:nvPr>
            <p:ph idx="1"/>
          </p:nvPr>
        </p:nvSpPr>
        <p:spPr/>
        <p:txBody>
          <a:bodyPr>
            <a:normAutofit/>
          </a:bodyPr>
          <a:lstStyle/>
          <a:p>
            <a:r>
              <a:rPr lang="en-US" sz="2800" baseline="0" dirty="0" smtClean="0"/>
              <a:t>Policies are not identical, but the major themes are the same.</a:t>
            </a:r>
          </a:p>
          <a:p>
            <a:r>
              <a:rPr lang="en-US" sz="2800" dirty="0" smtClean="0"/>
              <a:t>These policies all:</a:t>
            </a:r>
          </a:p>
          <a:p>
            <a:pPr lvl="1"/>
            <a:r>
              <a:rPr lang="en-US" sz="2800" dirty="0" smtClean="0"/>
              <a:t>Grant the institution certain non-exclusive rights to future research articles published by faculty</a:t>
            </a:r>
          </a:p>
          <a:p>
            <a:pPr lvl="1"/>
            <a:r>
              <a:rPr lang="en-US" sz="2800" dirty="0" smtClean="0"/>
              <a:t>Require deposit in the repository</a:t>
            </a:r>
          </a:p>
          <a:p>
            <a:pPr lvl="1"/>
            <a:r>
              <a:rPr lang="en-US" sz="2800" dirty="0" smtClean="0"/>
              <a:t>Offer a waiver option or opt-out for individual articles</a:t>
            </a:r>
            <a:endParaRPr lang="en-US" sz="2800" dirty="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13</a:t>
            </a:fld>
            <a:endParaRPr lang="en-US" dirty="0"/>
          </a:p>
        </p:txBody>
      </p:sp>
    </p:spTree>
    <p:extLst>
      <p:ext uri="{BB962C8B-B14F-4D97-AF65-F5344CB8AC3E}">
        <p14:creationId xmlns:p14="http://schemas.microsoft.com/office/powerpoint/2010/main" val="2050006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620000" cy="1143000"/>
          </a:xfrm>
        </p:spPr>
        <p:txBody>
          <a:bodyPr>
            <a:normAutofit fontScale="90000"/>
          </a:bodyPr>
          <a:lstStyle/>
          <a:p>
            <a:r>
              <a:rPr lang="en-US" dirty="0" smtClean="0"/>
              <a:t>Office for Scholarly Communications</a:t>
            </a:r>
            <a:endParaRPr lang="en-US" dirty="0"/>
          </a:p>
        </p:txBody>
      </p:sp>
      <p:sp>
        <p:nvSpPr>
          <p:cNvPr id="3" name="Content Placeholder 2"/>
          <p:cNvSpPr>
            <a:spLocks noGrp="1"/>
          </p:cNvSpPr>
          <p:nvPr>
            <p:ph idx="1"/>
          </p:nvPr>
        </p:nvSpPr>
        <p:spPr/>
        <p:txBody>
          <a:bodyPr>
            <a:normAutofit/>
          </a:bodyPr>
          <a:lstStyle/>
          <a:p>
            <a:pPr>
              <a:buNone/>
            </a:pPr>
            <a:r>
              <a:rPr lang="en-US" sz="2800" dirty="0" smtClean="0"/>
              <a:t>OSC Services for Faculty:</a:t>
            </a:r>
          </a:p>
          <a:p>
            <a:pPr lvl="1"/>
            <a:r>
              <a:rPr lang="en-US" sz="2800" dirty="0" smtClean="0"/>
              <a:t>Provide guidance for Harvard Open Access Policy participation</a:t>
            </a:r>
          </a:p>
          <a:p>
            <a:pPr lvl="1"/>
            <a:r>
              <a:rPr lang="en-US" sz="2800" dirty="0" smtClean="0"/>
              <a:t>Evaluate and amend licensing agreements</a:t>
            </a:r>
          </a:p>
          <a:p>
            <a:pPr lvl="1"/>
            <a:r>
              <a:rPr lang="en-US" sz="2800" dirty="0" smtClean="0"/>
              <a:t>Make use of alternative publishing models</a:t>
            </a:r>
          </a:p>
          <a:p>
            <a:pPr lvl="1"/>
            <a:r>
              <a:rPr lang="en-US" sz="2800" dirty="0" smtClean="0"/>
              <a:t>Provide broader access to faculty works</a:t>
            </a:r>
          </a:p>
          <a:p>
            <a:pPr lvl="1"/>
            <a:r>
              <a:rPr lang="en-US" sz="2800" dirty="0" smtClean="0"/>
              <a:t>Offer reimbursement to scholars for the processing fees of articles published in eligible open-access journals and for which no alternative funding is available</a:t>
            </a:r>
          </a:p>
          <a:p>
            <a:pPr lvl="1"/>
            <a:endParaRPr lang="en-US" sz="2800" dirty="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14</a:t>
            </a:fld>
            <a:endParaRPr lang="en-US" dirty="0"/>
          </a:p>
        </p:txBody>
      </p:sp>
    </p:spTree>
    <p:extLst>
      <p:ext uri="{BB962C8B-B14F-4D97-AF65-F5344CB8AC3E}">
        <p14:creationId xmlns:p14="http://schemas.microsoft.com/office/powerpoint/2010/main" val="204859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Office for Scholarly Communications</a:t>
            </a:r>
            <a:endParaRPr lang="en-US" sz="3200" dirty="0"/>
          </a:p>
        </p:txBody>
      </p:sp>
      <p:sp>
        <p:nvSpPr>
          <p:cNvPr id="3" name="Content Placeholder 2"/>
          <p:cNvSpPr>
            <a:spLocks noGrp="1"/>
          </p:cNvSpPr>
          <p:nvPr>
            <p:ph idx="1"/>
          </p:nvPr>
        </p:nvSpPr>
        <p:spPr/>
        <p:txBody>
          <a:bodyPr>
            <a:normAutofit/>
          </a:bodyPr>
          <a:lstStyle/>
          <a:p>
            <a:pPr>
              <a:buNone/>
            </a:pPr>
            <a:r>
              <a:rPr lang="en-US" sz="2800" dirty="0" smtClean="0"/>
              <a:t>Promotion of services:</a:t>
            </a:r>
          </a:p>
          <a:p>
            <a:pPr lvl="1"/>
            <a:r>
              <a:rPr lang="en-US" sz="2800" dirty="0" smtClean="0"/>
              <a:t>Liaison program for every school</a:t>
            </a:r>
          </a:p>
          <a:p>
            <a:pPr lvl="1"/>
            <a:r>
              <a:rPr lang="en-US" sz="2800" dirty="0" smtClean="0"/>
              <a:t>Offer training for existing faculty assistants and market services to new hires</a:t>
            </a:r>
          </a:p>
          <a:p>
            <a:pPr lvl="1"/>
            <a:r>
              <a:rPr lang="en-US" sz="2800" dirty="0" smtClean="0"/>
              <a:t>Work with department chairs and deans to highlight services at department meetings</a:t>
            </a:r>
          </a:p>
          <a:p>
            <a:pPr lvl="1"/>
            <a:r>
              <a:rPr lang="en-US" sz="2800" dirty="0" smtClean="0"/>
              <a:t>Provide monthly usage stats to authors, including download, unique user count, and countries represented</a:t>
            </a:r>
            <a:endParaRPr lang="en-US" sz="2800" dirty="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15</a:t>
            </a:fld>
            <a:endParaRPr lang="en-US" dirty="0"/>
          </a:p>
        </p:txBody>
      </p:sp>
    </p:spTree>
    <p:extLst>
      <p:ext uri="{BB962C8B-B14F-4D97-AF65-F5344CB8AC3E}">
        <p14:creationId xmlns:p14="http://schemas.microsoft.com/office/powerpoint/2010/main" val="3724127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7643192" cy="4624536"/>
          </a:xfrm>
        </p:spPr>
        <p:txBody>
          <a:bodyPr>
            <a:normAutofit/>
          </a:bodyPr>
          <a:lstStyle/>
          <a:p>
            <a:r>
              <a:rPr lang="en-US" sz="2400" dirty="0" smtClean="0"/>
              <a:t>The OSC also develops and maintains a central, open-access repository for Harvard Community - DASH</a:t>
            </a:r>
          </a:p>
          <a:p>
            <a:r>
              <a:rPr lang="en-US" sz="2400" dirty="0" smtClean="0"/>
              <a:t>The deposit process begins with authorization</a:t>
            </a:r>
          </a:p>
          <a:p>
            <a:pPr lvl="1"/>
            <a:r>
              <a:rPr lang="en-US" dirty="0" smtClean="0"/>
              <a:t>Assistance Authorization Form – grants OSC staff rights to make deposit and distribution decisions and confirms the non-exclusive license (Copyright 205e act)</a:t>
            </a:r>
          </a:p>
          <a:p>
            <a:r>
              <a:rPr lang="en-US" sz="2400" dirty="0" smtClean="0"/>
              <a:t>Many pathways  are offered to remove barriers for use</a:t>
            </a:r>
          </a:p>
          <a:p>
            <a:pPr lvl="1"/>
            <a:r>
              <a:rPr lang="en-US" dirty="0" smtClean="0"/>
              <a:t>Email to OSC Staff</a:t>
            </a:r>
          </a:p>
          <a:p>
            <a:pPr lvl="1"/>
            <a:r>
              <a:rPr lang="en-US" dirty="0" smtClean="0"/>
              <a:t>Quick deposit </a:t>
            </a:r>
            <a:r>
              <a:rPr lang="en-US" dirty="0" err="1" smtClean="0"/>
              <a:t>webform</a:t>
            </a:r>
            <a:endParaRPr lang="en-US" dirty="0" smtClean="0"/>
          </a:p>
          <a:p>
            <a:pPr lvl="1"/>
            <a:r>
              <a:rPr lang="en-US" dirty="0" smtClean="0"/>
              <a:t>In person assistance from open access fellows</a:t>
            </a:r>
          </a:p>
          <a:p>
            <a:pPr lvl="1"/>
            <a:r>
              <a:rPr lang="en-US" dirty="0" smtClean="0"/>
              <a:t>Directly via DASH Deposit Interface</a:t>
            </a:r>
          </a:p>
          <a:p>
            <a:endParaRPr lang="en-US" dirty="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16</a:t>
            </a:fld>
            <a:endParaRPr lang="en-US" dirty="0"/>
          </a:p>
        </p:txBody>
      </p:sp>
      <p:pic>
        <p:nvPicPr>
          <p:cNvPr id="9" name="Picture 1"/>
          <p:cNvPicPr>
            <a:picLocks noChangeAspect="1" noChangeArrowheads="1"/>
          </p:cNvPicPr>
          <p:nvPr/>
        </p:nvPicPr>
        <p:blipFill>
          <a:blip r:embed="rId3"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3365444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11560" y="1787217"/>
            <a:ext cx="7620000" cy="4988024"/>
          </a:xfrm>
        </p:spPr>
        <p:txBody>
          <a:bodyPr>
            <a:normAutofit/>
          </a:bodyPr>
          <a:lstStyle/>
          <a:p>
            <a:pPr marL="114300" indent="0">
              <a:buNone/>
            </a:pPr>
            <a:r>
              <a:rPr lang="en-US" sz="2400" dirty="0"/>
              <a:t>Metadata in DASH</a:t>
            </a:r>
            <a:endParaRPr lang="en-GB" sz="2400" dirty="0"/>
          </a:p>
          <a:p>
            <a:pPr lvl="1"/>
            <a:r>
              <a:rPr lang="en-US" sz="2400" dirty="0"/>
              <a:t>Extensive data </a:t>
            </a:r>
            <a:r>
              <a:rPr lang="en-US" sz="2400" i="1" dirty="0"/>
              <a:t>can </a:t>
            </a:r>
            <a:r>
              <a:rPr lang="en-US" sz="2400" dirty="0"/>
              <a:t>be collected for each article in addition to expected citation data, provenance, and publishing </a:t>
            </a:r>
            <a:r>
              <a:rPr lang="en-US" sz="2400" dirty="0" smtClean="0"/>
              <a:t>information, </a:t>
            </a:r>
            <a:r>
              <a:rPr lang="en-US" sz="2400" dirty="0"/>
              <a:t>such as: </a:t>
            </a:r>
            <a:endParaRPr lang="en-GB" sz="2400" dirty="0"/>
          </a:p>
          <a:p>
            <a:pPr lvl="2"/>
            <a:r>
              <a:rPr lang="en-US" sz="2400" dirty="0"/>
              <a:t>Classification Number (Dewey, LC, other)</a:t>
            </a:r>
            <a:endParaRPr lang="en-GB" sz="2400" dirty="0"/>
          </a:p>
          <a:p>
            <a:pPr lvl="2"/>
            <a:r>
              <a:rPr lang="en-US" sz="2400" dirty="0"/>
              <a:t>Subject Headings (MESH, LC, other) </a:t>
            </a:r>
            <a:endParaRPr lang="en-GB" sz="2400" dirty="0"/>
          </a:p>
          <a:p>
            <a:pPr lvl="2"/>
            <a:r>
              <a:rPr lang="en-US" sz="2400" dirty="0"/>
              <a:t>Abstract</a:t>
            </a:r>
            <a:endParaRPr lang="en-GB" sz="2400" dirty="0"/>
          </a:p>
          <a:p>
            <a:pPr lvl="2"/>
            <a:r>
              <a:rPr lang="en-US" sz="2400" dirty="0"/>
              <a:t>Peer Reviewed Status</a:t>
            </a:r>
            <a:endParaRPr lang="en-GB" sz="2400" dirty="0"/>
          </a:p>
          <a:p>
            <a:endParaRPr lang="en-GB" sz="2400"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pic>
        <p:nvPicPr>
          <p:cNvPr id="6" name="Picture 1"/>
          <p:cNvPicPr>
            <a:picLocks noChangeAspect="1" noChangeArrowheads="1"/>
          </p:cNvPicPr>
          <p:nvPr/>
        </p:nvPicPr>
        <p:blipFill>
          <a:blip r:embed="rId2"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3396375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smtClean="0"/>
          </a:p>
          <a:p>
            <a:r>
              <a:rPr lang="en-US" sz="2400" dirty="0" smtClean="0"/>
              <a:t>Verifying metadata</a:t>
            </a:r>
          </a:p>
          <a:p>
            <a:pPr lvl="1"/>
            <a:r>
              <a:rPr lang="en-US" dirty="0" smtClean="0"/>
              <a:t>OSC program staff first verify publishers permission via the SHERPA/Romeo website</a:t>
            </a:r>
          </a:p>
          <a:p>
            <a:pPr lvl="1"/>
            <a:r>
              <a:rPr lang="en-US" dirty="0" smtClean="0"/>
              <a:t>Verify accurate citation information</a:t>
            </a:r>
          </a:p>
          <a:p>
            <a:pPr lvl="1"/>
            <a:r>
              <a:rPr lang="en-US" dirty="0" smtClean="0"/>
              <a:t>Conduct bibliographic research to ensure accurate and complete metadata</a:t>
            </a:r>
          </a:p>
          <a:p>
            <a:r>
              <a:rPr lang="en-US" sz="2400" dirty="0" smtClean="0"/>
              <a:t>Basic Facts About DASH </a:t>
            </a:r>
          </a:p>
          <a:p>
            <a:pPr lvl="1"/>
            <a:r>
              <a:rPr lang="en-US" dirty="0" smtClean="0"/>
              <a:t>Built on DSPACE</a:t>
            </a:r>
          </a:p>
          <a:p>
            <a:pPr lvl="1"/>
            <a:r>
              <a:rPr lang="en-US" dirty="0" smtClean="0"/>
              <a:t>Solely a full text repository</a:t>
            </a:r>
          </a:p>
          <a:p>
            <a:pPr lvl="1"/>
            <a:r>
              <a:rPr lang="en-US" dirty="0" smtClean="0"/>
              <a:t>86% of the content is bright (14% dark)</a:t>
            </a:r>
          </a:p>
          <a:p>
            <a:pPr lvl="1"/>
            <a:r>
              <a:rPr lang="en-US" dirty="0" smtClean="0">
                <a:hlinkClick r:id="rId2"/>
              </a:rPr>
              <a:t>http://dash.harvard.edu/</a:t>
            </a:r>
            <a:endParaRPr lang="en-US" dirty="0" smtClean="0"/>
          </a:p>
          <a:p>
            <a:pPr lvl="1"/>
            <a:r>
              <a:rPr lang="en-US" dirty="0" smtClean="0"/>
              <a:t>Usage Dashboard - </a:t>
            </a:r>
            <a:r>
              <a:rPr lang="en-US" dirty="0" smtClean="0">
                <a:hlinkClick r:id="rId3"/>
              </a:rPr>
              <a:t>https://osc.hul.harvard.edu/dash/mydash</a:t>
            </a:r>
            <a:endParaRPr lang="en-US" dirty="0" smtClean="0"/>
          </a:p>
        </p:txBody>
      </p:sp>
      <p:sp>
        <p:nvSpPr>
          <p:cNvPr id="4" name="Slide Number Placeholder 3"/>
          <p:cNvSpPr>
            <a:spLocks noGrp="1"/>
          </p:cNvSpPr>
          <p:nvPr>
            <p:ph type="sldNum" sz="quarter" idx="12"/>
          </p:nvPr>
        </p:nvSpPr>
        <p:spPr/>
        <p:txBody>
          <a:bodyPr/>
          <a:lstStyle/>
          <a:p>
            <a:fld id="{E667ED75-B537-4810-9364-B7D9FE7FDC55}"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pic>
        <p:nvPicPr>
          <p:cNvPr id="8" name="Picture 1"/>
          <p:cNvPicPr>
            <a:picLocks noChangeAspect="1" noChangeArrowheads="1"/>
          </p:cNvPicPr>
          <p:nvPr/>
        </p:nvPicPr>
        <p:blipFill>
          <a:blip r:embed="rId4"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2570037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609600"/>
          </a:xfrm>
        </p:spPr>
        <p:txBody>
          <a:bodyPr>
            <a:normAutofit fontScale="70000" lnSpcReduction="20000"/>
          </a:bodyPr>
          <a:lstStyle/>
          <a:p>
            <a:pPr>
              <a:buNone/>
            </a:pPr>
            <a:endParaRPr lang="en-US" dirty="0" smtClean="0"/>
          </a:p>
          <a:p>
            <a:pPr>
              <a:buNone/>
            </a:pPr>
            <a:r>
              <a:rPr lang="en-US" sz="3100" dirty="0" smtClean="0"/>
              <a:t>13,491 deposited articles</a:t>
            </a:r>
          </a:p>
          <a:p>
            <a:endParaRPr lang="en-US" dirty="0"/>
          </a:p>
          <a:p>
            <a:endParaRPr lang="en-US" dirty="0" smtClean="0"/>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759603" y="2348880"/>
            <a:ext cx="6980749" cy="4114800"/>
          </a:xfrm>
          <a:prstGeom prst="rect">
            <a:avLst/>
          </a:prstGeom>
          <a:noFill/>
          <a:ln w="9525">
            <a:noFill/>
            <a:miter lim="800000"/>
            <a:headEnd/>
            <a:tailEnd/>
          </a:ln>
        </p:spPr>
      </p:pic>
      <p:sp>
        <p:nvSpPr>
          <p:cNvPr id="5"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6"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19</a:t>
            </a:fld>
            <a:endParaRPr lang="en-US" dirty="0"/>
          </a:p>
        </p:txBody>
      </p:sp>
      <p:pic>
        <p:nvPicPr>
          <p:cNvPr id="12" name="Picture 1"/>
          <p:cNvPicPr>
            <a:picLocks noChangeAspect="1" noChangeArrowheads="1"/>
          </p:cNvPicPr>
          <p:nvPr/>
        </p:nvPicPr>
        <p:blipFill>
          <a:blip r:embed="rId3"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28532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Abstract</a:t>
            </a:r>
            <a:endParaRPr lang="fr-BE" dirty="0"/>
          </a:p>
        </p:txBody>
      </p:sp>
      <p:sp>
        <p:nvSpPr>
          <p:cNvPr id="3" name="Espace réservé du contenu 2"/>
          <p:cNvSpPr>
            <a:spLocks noGrp="1"/>
          </p:cNvSpPr>
          <p:nvPr>
            <p:ph idx="1"/>
          </p:nvPr>
        </p:nvSpPr>
        <p:spPr/>
        <p:txBody>
          <a:bodyPr>
            <a:normAutofit fontScale="85000" lnSpcReduction="20000"/>
          </a:bodyPr>
          <a:lstStyle/>
          <a:p>
            <a:pPr marL="114300" indent="0">
              <a:buNone/>
            </a:pPr>
            <a:r>
              <a:rPr lang="en-US" sz="1800" i="1" dirty="0"/>
              <a:t>The open access movement gains momentum with an increasing number of institutions and funders adopting open access mandates for their funded research. Consequently, an increasing amount of material becomes freely available, either from institutional repositories or from traditional or newly established journals. Libraries can play a dual role in supporting this movement: Firstly, they can provide services supporting the deposit of research output in their institutional repositories, including support for making it widely discoverable via indexes such as Google Scholar and library discovery systems. Secondly, libraries can make open access materials discoverable by their patrons through such indexes, thus expanding their collection to include materials that they would not necessarily license. </a:t>
            </a:r>
          </a:p>
          <a:p>
            <a:pPr marL="114300" indent="0">
              <a:buNone/>
            </a:pPr>
            <a:endParaRPr lang="en-US" sz="1800" i="1" dirty="0"/>
          </a:p>
          <a:p>
            <a:pPr marL="114300" indent="0">
              <a:buNone/>
            </a:pPr>
            <a:r>
              <a:rPr lang="en-US" sz="1800" i="1" dirty="0"/>
              <a:t>This session will describe the experience of the University Libraries of Liège in Belgium and Harvard. University of Liège chose a top-down approach and made it compulsory for researchers to deposit their output in the institutional repository—ORBi. To support this mandate, the library offers services that help researchers deposit and disseminate their publications. Both libraries—Liège and Harvard—enable their students and faculty to discover open access content beyond their library’s acquired collection via their library discovery system. </a:t>
            </a:r>
          </a:p>
          <a:p>
            <a:pPr marL="114300" indent="0">
              <a:buNone/>
            </a:pPr>
            <a:endParaRPr lang="en-US" sz="1800" i="1" dirty="0"/>
          </a:p>
          <a:p>
            <a:pPr marL="114300" indent="0">
              <a:buNone/>
            </a:pPr>
            <a:r>
              <a:rPr lang="en-US" sz="1800" i="1" dirty="0"/>
              <a:t>The session will also address challenges that arise from indexing open access publications and how index providers and libraries can deal with such publications, especially with articles that are deposited in different institutional repositories or published in so-called hybrid journals that contain a mix of open access and subscription articles. </a:t>
            </a:r>
          </a:p>
          <a:p>
            <a:pPr marL="114300" indent="0">
              <a:buNone/>
            </a:pPr>
            <a:endParaRPr lang="en-US" sz="1800" i="1" dirty="0"/>
          </a:p>
          <a:p>
            <a:pPr marL="114300" indent="0">
              <a:buNone/>
            </a:pPr>
            <a:r>
              <a:rPr lang="en-US" sz="1800" i="1" dirty="0"/>
              <a:t>Finally, we will discuss with the audience how they see libraries’ role evolving in this area, what challenges they are currently facing, and the solutions and opportunities they have found.</a:t>
            </a:r>
            <a:endParaRPr lang="fr-BE" sz="1800"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dirty="0"/>
          </a:p>
        </p:txBody>
      </p:sp>
      <p:sp>
        <p:nvSpPr>
          <p:cNvPr id="5" name="Espace réservé du pied de page 4"/>
          <p:cNvSpPr>
            <a:spLocks noGrp="1"/>
          </p:cNvSpPr>
          <p:nvPr>
            <p:ph type="ftr" sz="quarter" idx="3"/>
          </p:nvPr>
        </p:nvSpPr>
        <p:spPr/>
        <p:txBody>
          <a:bodyPr/>
          <a:lstStyle/>
          <a:p>
            <a:r>
              <a:rPr lang="en-US" smtClean="0"/>
              <a:t>Libraries and their Role in Open Access: Challenges and Opportunities</a:t>
            </a:r>
            <a:endParaRPr lang="en-US" dirty="0"/>
          </a:p>
        </p:txBody>
      </p:sp>
    </p:spTree>
    <p:extLst>
      <p:ext uri="{BB962C8B-B14F-4D97-AF65-F5344CB8AC3E}">
        <p14:creationId xmlns:p14="http://schemas.microsoft.com/office/powerpoint/2010/main" val="988198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r>
              <a:rPr lang="en-US" sz="2400" dirty="0" smtClean="0"/>
              <a:t>2,063,438 downloads</a:t>
            </a:r>
          </a:p>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755576" y="2333515"/>
            <a:ext cx="7010400" cy="4047813"/>
          </a:xfrm>
          <a:prstGeom prst="rect">
            <a:avLst/>
          </a:prstGeom>
          <a:noFill/>
          <a:ln w="9525">
            <a:noFill/>
            <a:miter lim="800000"/>
            <a:headEnd/>
            <a:tailEnd/>
          </a:ln>
        </p:spPr>
      </p:pic>
      <p:sp>
        <p:nvSpPr>
          <p:cNvPr id="6"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7"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20</a:t>
            </a:fld>
            <a:endParaRPr lang="en-US" dirty="0"/>
          </a:p>
        </p:txBody>
      </p:sp>
      <p:pic>
        <p:nvPicPr>
          <p:cNvPr id="11" name="Picture 1"/>
          <p:cNvPicPr>
            <a:picLocks noChangeAspect="1" noChangeArrowheads="1"/>
          </p:cNvPicPr>
          <p:nvPr/>
        </p:nvPicPr>
        <p:blipFill>
          <a:blip r:embed="rId3"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612733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endParaRPr lang="en-US" dirty="0" smtClean="0"/>
          </a:p>
          <a:p>
            <a:pPr>
              <a:buNone/>
            </a:pPr>
            <a:r>
              <a:rPr lang="en-US" sz="2400" dirty="0" smtClean="0"/>
              <a:t>1,377,477 unique visitors</a:t>
            </a:r>
            <a:endParaRPr lang="en-US" sz="2400" dirty="0"/>
          </a:p>
        </p:txBody>
      </p:sp>
      <p:pic>
        <p:nvPicPr>
          <p:cNvPr id="5124" name="Picture 4"/>
          <p:cNvPicPr>
            <a:picLocks noChangeAspect="1" noChangeArrowheads="1"/>
          </p:cNvPicPr>
          <p:nvPr/>
        </p:nvPicPr>
        <p:blipFill>
          <a:blip r:embed="rId2" cstate="print"/>
          <a:srcRect/>
          <a:stretch>
            <a:fillRect/>
          </a:stretch>
        </p:blipFill>
        <p:spPr bwMode="auto">
          <a:xfrm>
            <a:off x="827584" y="2438400"/>
            <a:ext cx="6910387" cy="4054522"/>
          </a:xfrm>
          <a:prstGeom prst="rect">
            <a:avLst/>
          </a:prstGeom>
          <a:noFill/>
          <a:ln w="9525">
            <a:noFill/>
            <a:miter lim="800000"/>
            <a:headEnd/>
            <a:tailEnd/>
          </a:ln>
        </p:spPr>
      </p:pic>
      <p:sp>
        <p:nvSpPr>
          <p:cNvPr id="6"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7"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21</a:t>
            </a:fld>
            <a:endParaRPr lang="en-US" dirty="0"/>
          </a:p>
        </p:txBody>
      </p:sp>
      <p:pic>
        <p:nvPicPr>
          <p:cNvPr id="11" name="Picture 1"/>
          <p:cNvPicPr>
            <a:picLocks noChangeAspect="1" noChangeArrowheads="1"/>
          </p:cNvPicPr>
          <p:nvPr/>
        </p:nvPicPr>
        <p:blipFill>
          <a:blip r:embed="rId3"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836836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22</a:t>
            </a:fld>
            <a:endParaRPr lang="en-US" dirty="0"/>
          </a:p>
        </p:txBody>
      </p:sp>
      <p:sp>
        <p:nvSpPr>
          <p:cNvPr id="7" name="Rectangle 6"/>
          <p:cNvSpPr/>
          <p:nvPr/>
        </p:nvSpPr>
        <p:spPr>
          <a:xfrm>
            <a:off x="467544" y="1412776"/>
            <a:ext cx="7776864" cy="5416868"/>
          </a:xfrm>
          <a:prstGeom prst="rect">
            <a:avLst/>
          </a:prstGeom>
        </p:spPr>
        <p:txBody>
          <a:bodyPr wrap="square">
            <a:spAutoFit/>
          </a:bodyPr>
          <a:lstStyle/>
          <a:p>
            <a:endParaRPr lang="en-US" sz="2200" dirty="0" smtClean="0"/>
          </a:p>
          <a:p>
            <a:r>
              <a:rPr lang="en-US" sz="2400" dirty="0" smtClean="0"/>
              <a:t>And those visits are from around the globe</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u="sng" dirty="0" smtClean="0">
              <a:hlinkClick r:id=""/>
            </a:endParaRPr>
          </a:p>
          <a:p>
            <a:r>
              <a:rPr lang="en-US" u="sng" dirty="0" smtClean="0">
                <a:hlinkClick r:id=""/>
              </a:rPr>
              <a:t>https://osc.hul.harvard.edu/dash/mydash?v=geomap&amp;gi=alldash&amp;t=1&amp;p=alltime</a:t>
            </a:r>
            <a:endParaRPr lang="en-US" dirty="0" smtClean="0"/>
          </a:p>
          <a:p>
            <a:endParaRPr lang="en-US" sz="2400" dirty="0"/>
          </a:p>
        </p:txBody>
      </p:sp>
      <p:pic>
        <p:nvPicPr>
          <p:cNvPr id="11" name="Picture 1"/>
          <p:cNvPicPr>
            <a:picLocks noChangeAspect="1" noChangeArrowheads="1"/>
          </p:cNvPicPr>
          <p:nvPr/>
        </p:nvPicPr>
        <p:blipFill>
          <a:blip r:embed="rId2" cstate="print"/>
          <a:srcRect/>
          <a:stretch>
            <a:fillRect/>
          </a:stretch>
        </p:blipFill>
        <p:spPr bwMode="auto">
          <a:xfrm>
            <a:off x="611560" y="422525"/>
            <a:ext cx="6552728" cy="1062259"/>
          </a:xfrm>
          <a:prstGeom prst="rect">
            <a:avLst/>
          </a:prstGeom>
          <a:noFill/>
          <a:ln w="9525">
            <a:noFill/>
            <a:miter lim="800000"/>
            <a:headEnd/>
            <a:tailEnd/>
          </a:ln>
        </p:spPr>
      </p:pic>
      <p:pic>
        <p:nvPicPr>
          <p:cNvPr id="9" name="Picture 1"/>
          <p:cNvPicPr>
            <a:picLocks noGrp="1" noChangeAspect="1" noChangeArrowheads="1"/>
          </p:cNvPicPr>
          <p:nvPr>
            <p:ph idx="1"/>
          </p:nvPr>
        </p:nvPicPr>
        <p:blipFill>
          <a:blip r:embed="rId3" cstate="print"/>
          <a:srcRect/>
          <a:stretch>
            <a:fillRect/>
          </a:stretch>
        </p:blipFill>
        <p:spPr bwMode="auto">
          <a:xfrm>
            <a:off x="1455164" y="2271582"/>
            <a:ext cx="5781132" cy="3749706"/>
          </a:xfrm>
          <a:prstGeom prst="rect">
            <a:avLst/>
          </a:prstGeom>
          <a:noFill/>
          <a:ln w="9525">
            <a:noFill/>
            <a:miter lim="800000"/>
            <a:headEnd/>
            <a:tailEnd/>
          </a:ln>
        </p:spPr>
      </p:pic>
    </p:spTree>
    <p:extLst>
      <p:ext uri="{BB962C8B-B14F-4D97-AF65-F5344CB8AC3E}">
        <p14:creationId xmlns:p14="http://schemas.microsoft.com/office/powerpoint/2010/main" val="3281689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sz="2400" dirty="0" smtClean="0"/>
          </a:p>
          <a:p>
            <a:r>
              <a:rPr lang="en-US" sz="2400" dirty="0" smtClean="0"/>
              <a:t>Emphasis for OSC is to promote discoverability in as many places as possible – not solely from DASH search interface</a:t>
            </a:r>
          </a:p>
          <a:p>
            <a:pPr lvl="1"/>
            <a:r>
              <a:rPr lang="en-US" dirty="0" smtClean="0"/>
              <a:t>60% from </a:t>
            </a:r>
            <a:r>
              <a:rPr lang="en-US" dirty="0" err="1" smtClean="0"/>
              <a:t>google</a:t>
            </a:r>
            <a:r>
              <a:rPr lang="en-US" dirty="0" smtClean="0"/>
              <a:t> services</a:t>
            </a:r>
          </a:p>
          <a:p>
            <a:pPr lvl="1"/>
            <a:r>
              <a:rPr lang="en-US" dirty="0" smtClean="0"/>
              <a:t>20% referred from other systems</a:t>
            </a:r>
          </a:p>
          <a:p>
            <a:pPr lvl="1"/>
            <a:r>
              <a:rPr lang="en-US" dirty="0" smtClean="0"/>
              <a:t>20% direct DASH access</a:t>
            </a:r>
          </a:p>
          <a:p>
            <a:r>
              <a:rPr lang="en-US" sz="2400" dirty="0" smtClean="0"/>
              <a:t>Each cover page includes citation information, links to publisher, terms of use, etc.  </a:t>
            </a:r>
          </a:p>
          <a:p>
            <a:r>
              <a:rPr lang="en-US" sz="2400" dirty="0" smtClean="0"/>
              <a:t>Users can provide stories of how DASH has been helpful.  1 – 3 stories a day are submitted, and provide a valuable testament to the use of the service.</a:t>
            </a:r>
          </a:p>
          <a:p>
            <a:pPr lvl="1"/>
            <a:r>
              <a:rPr lang="en-US" dirty="0" smtClean="0">
                <a:hlinkClick r:id="rId3"/>
              </a:rPr>
              <a:t>https://osc.hul.harvard.edu/dash/stories</a:t>
            </a:r>
            <a:endParaRPr lang="en-US" dirty="0" smtClean="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23</a:t>
            </a:fld>
            <a:endParaRPr lang="en-US" dirty="0"/>
          </a:p>
        </p:txBody>
      </p:sp>
      <p:pic>
        <p:nvPicPr>
          <p:cNvPr id="10" name="Picture 1"/>
          <p:cNvPicPr>
            <a:picLocks noChangeAspect="1" noChangeArrowheads="1"/>
          </p:cNvPicPr>
          <p:nvPr/>
        </p:nvPicPr>
        <p:blipFill>
          <a:blip r:embed="rId4"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951663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US" sz="2800" dirty="0" smtClean="0"/>
          </a:p>
          <a:p>
            <a:r>
              <a:rPr lang="en-US" sz="2800" dirty="0" smtClean="0"/>
              <a:t>So, how is DASH content made discoverable?</a:t>
            </a:r>
          </a:p>
          <a:p>
            <a:pPr marL="708660" lvl="2">
              <a:buClr>
                <a:schemeClr val="accent1"/>
              </a:buClr>
            </a:pPr>
            <a:r>
              <a:rPr lang="en-US" sz="2800" dirty="0" err="1" smtClean="0"/>
              <a:t>OpenSearch</a:t>
            </a:r>
            <a:r>
              <a:rPr lang="en-US" sz="2800" dirty="0" smtClean="0"/>
              <a:t> API and OAI-PMH</a:t>
            </a:r>
          </a:p>
          <a:p>
            <a:pPr marL="708660" lvl="2">
              <a:buClr>
                <a:schemeClr val="accent1"/>
              </a:buClr>
            </a:pPr>
            <a:r>
              <a:rPr lang="en-US" sz="2000" u="sng" dirty="0" smtClean="0">
                <a:hlinkClick r:id="rId2"/>
              </a:rPr>
              <a:t>http://openmetadata.lib.harvard.edu/content/digital-access-scholarship-harvard-dash-dataset</a:t>
            </a:r>
            <a:endParaRPr lang="en-US" sz="2800" dirty="0" smtClean="0"/>
          </a:p>
          <a:p>
            <a:endParaRPr lang="en-US" sz="2800" dirty="0" smtClean="0"/>
          </a:p>
          <a:p>
            <a:r>
              <a:rPr lang="en-US" sz="2800" dirty="0" smtClean="0"/>
              <a:t>Metadata is made available for harvest for:</a:t>
            </a:r>
          </a:p>
          <a:p>
            <a:pPr lvl="1">
              <a:buNone/>
            </a:pPr>
            <a:r>
              <a:rPr lang="en-US" sz="2800" dirty="0" smtClean="0"/>
              <a:t>a. personal study;</a:t>
            </a:r>
          </a:p>
          <a:p>
            <a:pPr lvl="1">
              <a:buNone/>
            </a:pPr>
            <a:r>
              <a:rPr lang="en-US" sz="2800" dirty="0" smtClean="0"/>
              <a:t>b. teaching (including distribution of copies to students and use in </a:t>
            </a:r>
            <a:r>
              <a:rPr lang="en-US" sz="2800" dirty="0" err="1" smtClean="0"/>
              <a:t>coursepacks</a:t>
            </a:r>
            <a:r>
              <a:rPr lang="en-US" sz="2800" dirty="0" smtClean="0"/>
              <a:t> and courseware programs);</a:t>
            </a:r>
          </a:p>
          <a:p>
            <a:pPr lvl="1">
              <a:buNone/>
            </a:pPr>
            <a:r>
              <a:rPr lang="en-US" sz="2800" dirty="0" smtClean="0"/>
              <a:t>c. research and scholarship (including computational research uses such as data-mining and text-mining); and</a:t>
            </a:r>
          </a:p>
          <a:p>
            <a:pPr lvl="1">
              <a:buNone/>
            </a:pPr>
            <a:r>
              <a:rPr lang="en-US" sz="2800" dirty="0" smtClean="0"/>
              <a:t>d. provision of value-added services (including full-text searching, cross-referencing, and citation extraction)</a:t>
            </a:r>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24</a:t>
            </a:fld>
            <a:endParaRPr lang="en-US" dirty="0"/>
          </a:p>
        </p:txBody>
      </p:sp>
      <p:pic>
        <p:nvPicPr>
          <p:cNvPr id="9" name="Picture 1"/>
          <p:cNvPicPr>
            <a:picLocks noChangeAspect="1" noChangeArrowheads="1"/>
          </p:cNvPicPr>
          <p:nvPr/>
        </p:nvPicPr>
        <p:blipFill>
          <a:blip r:embed="rId3"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2769112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None/>
            </a:pPr>
            <a:endParaRPr lang="en-US" dirty="0" smtClean="0">
              <a:solidFill>
                <a:srgbClr val="FF0000"/>
              </a:solidFill>
            </a:endParaRPr>
          </a:p>
          <a:p>
            <a:r>
              <a:rPr lang="en-US" sz="2800" i="1" dirty="0" smtClean="0"/>
              <a:t>But, not all records in DASH have complete descriptive metadata.   </a:t>
            </a:r>
            <a:r>
              <a:rPr lang="en-US" sz="2800" dirty="0" smtClean="0"/>
              <a:t>This is an new opportunity for libraries to help promote discoverability of this content.</a:t>
            </a:r>
          </a:p>
          <a:p>
            <a:endParaRPr lang="en-US" sz="2800" dirty="0" smtClean="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25</a:t>
            </a:fld>
            <a:endParaRPr lang="en-US" dirty="0"/>
          </a:p>
        </p:txBody>
      </p:sp>
      <p:pic>
        <p:nvPicPr>
          <p:cNvPr id="6" name="Picture 1"/>
          <p:cNvPicPr>
            <a:picLocks noChangeAspect="1" noChangeArrowheads="1"/>
          </p:cNvPicPr>
          <p:nvPr/>
        </p:nvPicPr>
        <p:blipFill>
          <a:blip r:embed="rId2"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2165904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1">
              <a:buNone/>
            </a:pPr>
            <a:endParaRPr lang="en-US" dirty="0" smtClean="0">
              <a:solidFill>
                <a:srgbClr val="FF0000"/>
              </a:solidFill>
            </a:endParaRPr>
          </a:p>
          <a:p>
            <a:r>
              <a:rPr lang="en-US" sz="2800" b="1" dirty="0" smtClean="0"/>
              <a:t>NISO RP-19-201x, Open Discovery Initiative: Promoting Transparency in Discovery </a:t>
            </a:r>
            <a:r>
              <a:rPr lang="en-US" sz="2800" dirty="0" smtClean="0"/>
              <a:t>(currently in comment period) recommends providing the following information for all content provided citation data, provenance, publishing information:</a:t>
            </a:r>
          </a:p>
          <a:p>
            <a:pPr lvl="1"/>
            <a:r>
              <a:rPr lang="en-US" sz="2200" dirty="0" smtClean="0"/>
              <a:t>Subject</a:t>
            </a:r>
          </a:p>
          <a:p>
            <a:pPr lvl="1"/>
            <a:r>
              <a:rPr lang="en-US" sz="2200" dirty="0" smtClean="0"/>
              <a:t>Contributor</a:t>
            </a:r>
          </a:p>
          <a:p>
            <a:pPr lvl="1"/>
            <a:r>
              <a:rPr lang="en-US" sz="2200" dirty="0" smtClean="0"/>
              <a:t>Abstract/description</a:t>
            </a:r>
          </a:p>
          <a:p>
            <a:pPr lvl="1"/>
            <a:r>
              <a:rPr lang="en-US" sz="2200" dirty="0" smtClean="0"/>
              <a:t>Full text flag</a:t>
            </a:r>
          </a:p>
          <a:p>
            <a:pPr lvl="1"/>
            <a:r>
              <a:rPr lang="en-US" sz="2200" dirty="0" smtClean="0"/>
              <a:t>Open Access flag</a:t>
            </a:r>
          </a:p>
          <a:p>
            <a:pPr lvl="1"/>
            <a:r>
              <a:rPr lang="en-US" sz="2200" dirty="0" smtClean="0"/>
              <a:t>Component Of (Title)</a:t>
            </a:r>
          </a:p>
          <a:p>
            <a:pPr lvl="1"/>
            <a:r>
              <a:rPr lang="en-US" sz="2200" dirty="0" smtClean="0"/>
              <a:t>Component Of (Title ID)</a:t>
            </a:r>
          </a:p>
          <a:p>
            <a:pPr lvl="1"/>
            <a:endParaRPr lang="en-US" sz="2600" dirty="0" smtClean="0"/>
          </a:p>
          <a:p>
            <a:pPr lvl="1"/>
            <a:endParaRPr lang="en-US" sz="2600" dirty="0" smtClean="0"/>
          </a:p>
          <a:p>
            <a:pPr lvl="1"/>
            <a:endParaRPr lang="en-US" sz="2600" dirty="0" smtClean="0"/>
          </a:p>
          <a:p>
            <a:endParaRPr lang="en-US" sz="2800" dirty="0" smtClean="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26</a:t>
            </a:fld>
            <a:endParaRPr lang="en-US" dirty="0"/>
          </a:p>
        </p:txBody>
      </p:sp>
      <p:pic>
        <p:nvPicPr>
          <p:cNvPr id="8" name="Picture 1"/>
          <p:cNvPicPr>
            <a:picLocks noChangeAspect="1" noChangeArrowheads="1"/>
          </p:cNvPicPr>
          <p:nvPr/>
        </p:nvPicPr>
        <p:blipFill>
          <a:blip r:embed="rId2" cstate="print"/>
          <a:srcRect/>
          <a:stretch>
            <a:fillRect/>
          </a:stretch>
        </p:blipFill>
        <p:spPr bwMode="auto">
          <a:xfrm>
            <a:off x="611560" y="422525"/>
            <a:ext cx="6552728" cy="1062259"/>
          </a:xfrm>
          <a:prstGeom prst="rect">
            <a:avLst/>
          </a:prstGeom>
          <a:noFill/>
          <a:ln w="9525">
            <a:noFill/>
            <a:miter lim="800000"/>
            <a:headEnd/>
            <a:tailEnd/>
          </a:ln>
        </p:spPr>
      </p:pic>
    </p:spTree>
    <p:extLst>
      <p:ext uri="{BB962C8B-B14F-4D97-AF65-F5344CB8AC3E}">
        <p14:creationId xmlns:p14="http://schemas.microsoft.com/office/powerpoint/2010/main" val="3035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OSC and Library Technology Services</a:t>
            </a:r>
            <a:endParaRPr lang="en-US" sz="3200" dirty="0"/>
          </a:p>
        </p:txBody>
      </p:sp>
      <p:sp>
        <p:nvSpPr>
          <p:cNvPr id="3" name="Content Placeholder 2"/>
          <p:cNvSpPr>
            <a:spLocks noGrp="1"/>
          </p:cNvSpPr>
          <p:nvPr>
            <p:ph idx="1"/>
          </p:nvPr>
        </p:nvSpPr>
        <p:spPr/>
        <p:txBody>
          <a:bodyPr/>
          <a:lstStyle/>
          <a:p>
            <a:r>
              <a:rPr lang="en-US" dirty="0" smtClean="0"/>
              <a:t>LTS hosts all OSC systems</a:t>
            </a:r>
          </a:p>
          <a:p>
            <a:r>
              <a:rPr lang="en-US" dirty="0" smtClean="0"/>
              <a:t>Lead OSC developer has bi-weekly check-ins with the Director, Systems Development</a:t>
            </a:r>
          </a:p>
          <a:p>
            <a:r>
              <a:rPr lang="en-US" dirty="0" smtClean="0"/>
              <a:t>OSC Developers attend LTS Monthly Staff Meeting</a:t>
            </a:r>
          </a:p>
          <a:p>
            <a:r>
              <a:rPr lang="en-US" dirty="0" smtClean="0"/>
              <a:t>But, most importantly, we collaborate on integrated projects, like thesis deposit workflows into DASH, ILS, and Digital Preservation Repository and, upcoming, providing linking service to DASH content in our </a:t>
            </a:r>
            <a:r>
              <a:rPr lang="en-US" dirty="0" err="1" smtClean="0"/>
              <a:t>OpenURL</a:t>
            </a:r>
            <a:r>
              <a:rPr lang="en-US" dirty="0" smtClean="0"/>
              <a:t> resolver.</a:t>
            </a:r>
          </a:p>
          <a:p>
            <a:endParaRPr lang="en-US" dirty="0" smtClean="0"/>
          </a:p>
          <a:p>
            <a:pPr>
              <a:buNone/>
            </a:pPr>
            <a:r>
              <a:rPr lang="en-US" i="1" dirty="0" smtClean="0"/>
              <a:t>Many thanks to Suzanne Kriegsman (OSC Program Manager ) and Reinhard Engels (OSC Digital Library Software Engineer) for providing information for this presentation.</a:t>
            </a:r>
            <a:endParaRPr lang="en-US" i="1" dirty="0"/>
          </a:p>
        </p:txBody>
      </p:sp>
      <p:sp>
        <p:nvSpPr>
          <p:cNvPr id="4" name="Espace réservé du pied de page 3"/>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3"/>
          <p:cNvSpPr>
            <a:spLocks noGrp="1"/>
          </p:cNvSpPr>
          <p:nvPr>
            <p:ph type="sldNum" sz="quarter" idx="12"/>
          </p:nvPr>
        </p:nvSpPr>
        <p:spPr>
          <a:xfrm>
            <a:off x="8531788" y="5648960"/>
            <a:ext cx="548640" cy="396240"/>
          </a:xfrm>
        </p:spPr>
        <p:txBody>
          <a:bodyPr/>
          <a:lstStyle/>
          <a:p>
            <a:fld id="{E667ED75-B537-4810-9364-B7D9FE7FDC55}" type="slidenum">
              <a:rPr lang="en-US" smtClean="0"/>
              <a:pPr/>
              <a:t>27</a:t>
            </a:fld>
            <a:endParaRPr lang="en-US" dirty="0"/>
          </a:p>
        </p:txBody>
      </p:sp>
    </p:spTree>
    <p:extLst>
      <p:ext uri="{BB962C8B-B14F-4D97-AF65-F5344CB8AC3E}">
        <p14:creationId xmlns:p14="http://schemas.microsoft.com/office/powerpoint/2010/main" val="3178268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7620000" cy="1143000"/>
          </a:xfrm>
        </p:spPr>
        <p:txBody>
          <a:bodyPr/>
          <a:lstStyle/>
          <a:p>
            <a:r>
              <a:rPr lang="en-GB" dirty="0" smtClean="0"/>
              <a:t>Open Access at the University of </a:t>
            </a:r>
            <a:r>
              <a:rPr lang="fr-BE" dirty="0"/>
              <a:t>Liège</a:t>
            </a:r>
            <a:endParaRPr lang="en-GB"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28</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3" name="TextBox 2"/>
          <p:cNvSpPr txBox="1"/>
          <p:nvPr/>
        </p:nvSpPr>
        <p:spPr>
          <a:xfrm>
            <a:off x="611560" y="4149080"/>
            <a:ext cx="4608512" cy="400110"/>
          </a:xfrm>
          <a:prstGeom prst="rect">
            <a:avLst/>
          </a:prstGeom>
          <a:noFill/>
        </p:spPr>
        <p:txBody>
          <a:bodyPr wrap="square" rtlCol="0">
            <a:spAutoFit/>
          </a:bodyPr>
          <a:lstStyle/>
          <a:p>
            <a:r>
              <a:rPr lang="fr-BE" sz="2000" dirty="0"/>
              <a:t>François</a:t>
            </a:r>
            <a:r>
              <a:rPr lang="en-GB" sz="2000" dirty="0" smtClean="0"/>
              <a:t> </a:t>
            </a:r>
            <a:r>
              <a:rPr lang="en-GB" sz="2000" dirty="0" err="1" smtClean="0"/>
              <a:t>Renaville</a:t>
            </a:r>
            <a:r>
              <a:rPr lang="en-GB" sz="2000" dirty="0" smtClean="0"/>
              <a:t>, </a:t>
            </a:r>
            <a:r>
              <a:rPr lang="en-GB" sz="2000" dirty="0" err="1" smtClean="0"/>
              <a:t>ULg</a:t>
            </a:r>
            <a:endParaRPr lang="en-GB" sz="2000" dirty="0"/>
          </a:p>
        </p:txBody>
      </p:sp>
    </p:spTree>
    <p:extLst>
      <p:ext uri="{BB962C8B-B14F-4D97-AF65-F5344CB8AC3E}">
        <p14:creationId xmlns:p14="http://schemas.microsoft.com/office/powerpoint/2010/main" val="1513207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BE" dirty="0" err="1" smtClean="0"/>
              <a:t>University</a:t>
            </a:r>
            <a:r>
              <a:rPr lang="fr-BE" dirty="0" smtClean="0"/>
              <a:t> of Liège (ULg)</a:t>
            </a:r>
            <a:endParaRPr lang="fr-BE" dirty="0"/>
          </a:p>
        </p:txBody>
      </p:sp>
      <p:sp>
        <p:nvSpPr>
          <p:cNvPr id="3" name="Espace réservé du contenu 2"/>
          <p:cNvSpPr>
            <a:spLocks noGrp="1"/>
          </p:cNvSpPr>
          <p:nvPr>
            <p:ph idx="1"/>
          </p:nvPr>
        </p:nvSpPr>
        <p:spPr>
          <a:xfrm>
            <a:off x="3923928" y="1808820"/>
            <a:ext cx="4536504" cy="4824536"/>
          </a:xfrm>
        </p:spPr>
        <p:txBody>
          <a:bodyPr>
            <a:normAutofit/>
          </a:bodyPr>
          <a:lstStyle/>
          <a:p>
            <a:r>
              <a:rPr lang="fr-BE" altLang="fr-FR" sz="1600" dirty="0" err="1" smtClean="0"/>
              <a:t>Funded</a:t>
            </a:r>
            <a:r>
              <a:rPr lang="fr-BE" altLang="fr-FR" sz="1600" dirty="0" smtClean="0"/>
              <a:t> in 1817</a:t>
            </a:r>
          </a:p>
          <a:p>
            <a:r>
              <a:rPr lang="fr-BE" altLang="fr-FR" sz="1600" dirty="0" smtClean="0"/>
              <a:t>Public and </a:t>
            </a:r>
            <a:r>
              <a:rPr lang="fr-BE" altLang="fr-FR" sz="1600" dirty="0" err="1" smtClean="0"/>
              <a:t>pluralist</a:t>
            </a:r>
            <a:endParaRPr lang="fr-BE" altLang="fr-FR" sz="1600" dirty="0" smtClean="0"/>
          </a:p>
          <a:p>
            <a:r>
              <a:rPr lang="fr-BE" altLang="fr-FR" sz="1600" dirty="0" smtClean="0"/>
              <a:t>One of the 3 main </a:t>
            </a:r>
            <a:r>
              <a:rPr lang="fr-BE" altLang="fr-FR" sz="1600" dirty="0" err="1" smtClean="0"/>
              <a:t>universities</a:t>
            </a:r>
            <a:r>
              <a:rPr lang="fr-BE" altLang="fr-FR" sz="1600" dirty="0" smtClean="0"/>
              <a:t> of the French-</a:t>
            </a:r>
            <a:r>
              <a:rPr lang="fr-BE" altLang="fr-FR" sz="1600" dirty="0" err="1" smtClean="0"/>
              <a:t>speaking</a:t>
            </a:r>
            <a:r>
              <a:rPr lang="fr-BE" altLang="fr-FR" sz="1600" dirty="0" smtClean="0"/>
              <a:t> part of </a:t>
            </a:r>
            <a:r>
              <a:rPr lang="fr-BE" altLang="fr-FR" sz="1600" dirty="0" err="1" smtClean="0"/>
              <a:t>Belgium</a:t>
            </a:r>
            <a:endParaRPr lang="fr-BE" altLang="fr-FR" sz="1600" dirty="0" smtClean="0"/>
          </a:p>
          <a:p>
            <a:r>
              <a:rPr lang="fr-FR" altLang="fr-FR" sz="1600" dirty="0" smtClean="0"/>
              <a:t>20,000 </a:t>
            </a:r>
            <a:r>
              <a:rPr lang="fr-FR" altLang="fr-FR" sz="1600" dirty="0" err="1" smtClean="0"/>
              <a:t>students</a:t>
            </a:r>
            <a:r>
              <a:rPr lang="fr-FR" altLang="fr-FR" sz="1600" dirty="0" smtClean="0"/>
              <a:t> (122 </a:t>
            </a:r>
            <a:r>
              <a:rPr lang="fr-FR" altLang="fr-FR" sz="1600" dirty="0" err="1" smtClean="0"/>
              <a:t>nationalities</a:t>
            </a:r>
            <a:r>
              <a:rPr lang="fr-FR" altLang="fr-FR" sz="1600" dirty="0" smtClean="0"/>
              <a:t>)</a:t>
            </a:r>
          </a:p>
          <a:p>
            <a:r>
              <a:rPr lang="fr-FR" altLang="fr-FR" sz="1600" dirty="0" smtClean="0"/>
              <a:t>3,300 staff (</a:t>
            </a:r>
            <a:r>
              <a:rPr lang="fr-BE" sz="1600" dirty="0" err="1"/>
              <a:t>lecturers-researchers</a:t>
            </a:r>
            <a:r>
              <a:rPr lang="fr-FR" altLang="fr-FR" sz="1600" dirty="0" smtClean="0"/>
              <a:t>)</a:t>
            </a:r>
          </a:p>
          <a:p>
            <a:pPr marL="114300" indent="0">
              <a:lnSpc>
                <a:spcPct val="80000"/>
              </a:lnSpc>
              <a:buNone/>
            </a:pPr>
            <a:endParaRPr lang="fr-FR" altLang="fr-FR" sz="1600" dirty="0" smtClean="0"/>
          </a:p>
        </p:txBody>
      </p:sp>
      <p:sp>
        <p:nvSpPr>
          <p:cNvPr id="4" name="Espace réservé du pied de page 3"/>
          <p:cNvSpPr>
            <a:spLocks noGrp="1"/>
          </p:cNvSpPr>
          <p:nvPr>
            <p:ph type="ftr" sz="quarter" idx="3"/>
          </p:nvPr>
        </p:nvSpPr>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29</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875" y="337070"/>
            <a:ext cx="1036513" cy="75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180" y="4221088"/>
            <a:ext cx="4480252" cy="257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9616" y="4725144"/>
            <a:ext cx="3899661" cy="2240613"/>
          </a:xfrm>
          <a:prstGeom prst="rect">
            <a:avLst/>
          </a:prstGeom>
          <a:noFill/>
        </p:spPr>
        <p:txBody>
          <a:bodyPr wrap="square" rtlCol="0">
            <a:spAutoFit/>
          </a:bodyPr>
          <a:lstStyle/>
          <a:p>
            <a:pPr marL="342900" indent="-228600">
              <a:spcBef>
                <a:spcPct val="20000"/>
              </a:spcBef>
              <a:buClr>
                <a:schemeClr val="accent1"/>
              </a:buClr>
              <a:buFont typeface="Arial" pitchFamily="34" charset="0"/>
              <a:buChar char="•"/>
            </a:pPr>
            <a:r>
              <a:rPr lang="fr-BE" altLang="fr-FR" sz="1600" dirty="0"/>
              <a:t>Complete </a:t>
            </a:r>
            <a:r>
              <a:rPr lang="fr-BE" altLang="fr-FR" sz="1600" dirty="0" err="1"/>
              <a:t>university</a:t>
            </a:r>
            <a:r>
              <a:rPr lang="fr-BE" altLang="fr-FR" sz="1600" dirty="0"/>
              <a:t> </a:t>
            </a:r>
            <a:br>
              <a:rPr lang="fr-BE" altLang="fr-FR" sz="1600" dirty="0"/>
            </a:br>
            <a:r>
              <a:rPr lang="fr-BE" altLang="fr-FR" sz="1600" dirty="0"/>
              <a:t>(</a:t>
            </a:r>
            <a:r>
              <a:rPr lang="fr-FR" altLang="fr-FR" sz="1600" dirty="0"/>
              <a:t>9 </a:t>
            </a:r>
            <a:r>
              <a:rPr lang="fr-FR" altLang="fr-FR" sz="1600" dirty="0" err="1"/>
              <a:t>Faculties</a:t>
            </a:r>
            <a:r>
              <a:rPr lang="fr-FR" altLang="fr-FR" sz="1600" dirty="0"/>
              <a:t>, 1 </a:t>
            </a:r>
            <a:r>
              <a:rPr lang="fr-FR" altLang="fr-FR" sz="1600" dirty="0" err="1"/>
              <a:t>School</a:t>
            </a:r>
            <a:r>
              <a:rPr lang="fr-FR" altLang="fr-FR" sz="1600" dirty="0"/>
              <a:t>, 1 Institute)</a:t>
            </a:r>
          </a:p>
          <a:p>
            <a:pPr marL="800100" lvl="1" indent="-228600">
              <a:spcBef>
                <a:spcPct val="20000"/>
              </a:spcBef>
              <a:buClr>
                <a:schemeClr val="accent1"/>
              </a:buClr>
              <a:buFont typeface="Arial" pitchFamily="34" charset="0"/>
              <a:buChar char="•"/>
            </a:pPr>
            <a:r>
              <a:rPr lang="fr-FR" altLang="fr-FR" sz="1600" dirty="0"/>
              <a:t>38 </a:t>
            </a:r>
            <a:r>
              <a:rPr lang="fr-FR" altLang="fr-FR" sz="1600" dirty="0" err="1"/>
              <a:t>bachelor</a:t>
            </a:r>
            <a:r>
              <a:rPr lang="fr-FR" altLang="fr-FR" sz="1600" dirty="0"/>
              <a:t>  </a:t>
            </a:r>
            <a:r>
              <a:rPr lang="fr-FR" altLang="fr-FR" sz="1600" dirty="0" err="1"/>
              <a:t>degrees</a:t>
            </a:r>
            <a:endParaRPr lang="fr-FR" altLang="fr-FR" sz="1600" dirty="0"/>
          </a:p>
          <a:p>
            <a:pPr marL="800100" lvl="1" indent="-228600">
              <a:spcBef>
                <a:spcPct val="20000"/>
              </a:spcBef>
              <a:buClr>
                <a:schemeClr val="accent1"/>
              </a:buClr>
              <a:buFont typeface="Arial" pitchFamily="34" charset="0"/>
              <a:buChar char="•"/>
            </a:pPr>
            <a:r>
              <a:rPr lang="fr-FR" altLang="fr-FR" sz="1600" dirty="0"/>
              <a:t>193 master </a:t>
            </a:r>
            <a:r>
              <a:rPr lang="fr-FR" altLang="fr-FR" sz="1600" dirty="0" err="1"/>
              <a:t>degrees</a:t>
            </a:r>
            <a:r>
              <a:rPr lang="fr-FR" altLang="fr-FR" sz="1600" dirty="0"/>
              <a:t>  (33% of </a:t>
            </a:r>
            <a:r>
              <a:rPr lang="fr-FR" altLang="fr-FR" sz="1600" dirty="0" err="1"/>
              <a:t>which</a:t>
            </a:r>
            <a:r>
              <a:rPr lang="fr-FR" altLang="fr-FR" sz="1600" dirty="0"/>
              <a:t> are unique in French-</a:t>
            </a:r>
            <a:r>
              <a:rPr lang="fr-FR" altLang="fr-FR" sz="1600" dirty="0" err="1"/>
              <a:t>speaking</a:t>
            </a:r>
            <a:r>
              <a:rPr lang="fr-FR" altLang="fr-FR" sz="1600" dirty="0"/>
              <a:t> </a:t>
            </a:r>
            <a:r>
              <a:rPr lang="fr-FR" altLang="fr-FR" sz="1600" dirty="0" err="1"/>
              <a:t>Belgium</a:t>
            </a:r>
            <a:r>
              <a:rPr lang="fr-FR" altLang="fr-FR" sz="1600" dirty="0"/>
              <a:t>)</a:t>
            </a:r>
          </a:p>
          <a:p>
            <a:pPr marL="800100" lvl="1" indent="-228600">
              <a:spcBef>
                <a:spcPct val="20000"/>
              </a:spcBef>
              <a:buClr>
                <a:schemeClr val="accent1"/>
              </a:buClr>
              <a:buFont typeface="Arial" pitchFamily="34" charset="0"/>
              <a:buChar char="•"/>
            </a:pPr>
            <a:r>
              <a:rPr lang="fr-FR" altLang="fr-FR" sz="1600" dirty="0"/>
              <a:t>68 </a:t>
            </a:r>
            <a:r>
              <a:rPr lang="fr-FR" altLang="fr-FR" sz="1600" dirty="0" err="1"/>
              <a:t>complementary</a:t>
            </a:r>
            <a:r>
              <a:rPr lang="fr-FR" altLang="fr-FR" sz="1600" dirty="0"/>
              <a:t> master </a:t>
            </a:r>
            <a:r>
              <a:rPr lang="fr-FR" altLang="fr-FR" sz="1600" dirty="0" err="1" smtClean="0"/>
              <a:t>degrees</a:t>
            </a:r>
            <a:endParaRPr lang="fr-BE" dirty="0" smtClean="0"/>
          </a:p>
          <a:p>
            <a:endParaRPr lang="fr-BE"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66" y="1340768"/>
            <a:ext cx="372128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85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endParaRPr lang="en-GB" dirty="0" smtClean="0"/>
          </a:p>
          <a:p>
            <a:r>
              <a:rPr lang="en-GB" dirty="0" smtClean="0"/>
              <a:t>Introduction – Christine Stohn</a:t>
            </a:r>
          </a:p>
          <a:p>
            <a:endParaRPr lang="en-GB" dirty="0" smtClean="0"/>
          </a:p>
          <a:p>
            <a:r>
              <a:rPr lang="en-GB" dirty="0" smtClean="0"/>
              <a:t>Open Access at Harvard University – Laura Morse</a:t>
            </a:r>
          </a:p>
          <a:p>
            <a:endParaRPr lang="en-GB" dirty="0" smtClean="0"/>
          </a:p>
          <a:p>
            <a:r>
              <a:rPr lang="en-GB" dirty="0" smtClean="0"/>
              <a:t>Open Access at the University of </a:t>
            </a:r>
            <a:r>
              <a:rPr lang="fr-BE" dirty="0" smtClean="0"/>
              <a:t>Liège – </a:t>
            </a:r>
            <a:r>
              <a:rPr lang="fr-BE" dirty="0"/>
              <a:t>François </a:t>
            </a:r>
            <a:r>
              <a:rPr lang="fr-BE" dirty="0" err="1" smtClean="0"/>
              <a:t>Renaville</a:t>
            </a:r>
            <a:endParaRPr lang="fr-BE" dirty="0" smtClean="0"/>
          </a:p>
          <a:p>
            <a:endParaRPr lang="fr-BE" dirty="0" smtClean="0"/>
          </a:p>
          <a:p>
            <a:r>
              <a:rPr lang="fr-BE" dirty="0" smtClean="0"/>
              <a:t>Open Access </a:t>
            </a:r>
            <a:r>
              <a:rPr lang="fr-BE" dirty="0" err="1" smtClean="0"/>
              <a:t>discovery</a:t>
            </a:r>
            <a:r>
              <a:rPr lang="fr-BE" dirty="0" smtClean="0"/>
              <a:t> in Primo Central– Christine Stohn</a:t>
            </a:r>
            <a:endParaRPr lang="en-GB"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3</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spTree>
    <p:extLst>
      <p:ext uri="{BB962C8B-B14F-4D97-AF65-F5344CB8AC3E}">
        <p14:creationId xmlns:p14="http://schemas.microsoft.com/office/powerpoint/2010/main" val="2147642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University</a:t>
            </a:r>
            <a:r>
              <a:rPr lang="fr-BE" dirty="0"/>
              <a:t> of </a:t>
            </a:r>
            <a:r>
              <a:rPr lang="fr-BE" dirty="0" smtClean="0"/>
              <a:t>Liège Library</a:t>
            </a:r>
            <a:endParaRPr lang="fr-BE" dirty="0"/>
          </a:p>
        </p:txBody>
      </p:sp>
      <p:sp>
        <p:nvSpPr>
          <p:cNvPr id="3" name="Espace réservé du contenu 2"/>
          <p:cNvSpPr>
            <a:spLocks noGrp="1"/>
          </p:cNvSpPr>
          <p:nvPr>
            <p:ph idx="1"/>
          </p:nvPr>
        </p:nvSpPr>
        <p:spPr>
          <a:xfrm>
            <a:off x="457200" y="1412776"/>
            <a:ext cx="7620000" cy="5256584"/>
          </a:xfrm>
        </p:spPr>
        <p:txBody>
          <a:bodyPr>
            <a:noAutofit/>
          </a:bodyPr>
          <a:lstStyle/>
          <a:p>
            <a:pPr>
              <a:buSzPct val="115000"/>
            </a:pPr>
            <a:r>
              <a:rPr lang="en-US" sz="1600" b="1" dirty="0"/>
              <a:t>5 main libraries:</a:t>
            </a:r>
          </a:p>
          <a:p>
            <a:pPr lvl="1"/>
            <a:r>
              <a:rPr lang="en-US" sz="1400" dirty="0"/>
              <a:t>Arts &amp; Humanities Library</a:t>
            </a:r>
          </a:p>
          <a:p>
            <a:pPr lvl="1"/>
            <a:r>
              <a:rPr lang="en-US" sz="1400" dirty="0"/>
              <a:t>Agronomy Library</a:t>
            </a:r>
          </a:p>
          <a:p>
            <a:pPr lvl="1"/>
            <a:r>
              <a:rPr lang="en-US" sz="1400" dirty="0"/>
              <a:t>Law &amp; Social Sciences Library</a:t>
            </a:r>
          </a:p>
          <a:p>
            <a:pPr lvl="1"/>
            <a:r>
              <a:rPr lang="en-US" sz="1400" dirty="0"/>
              <a:t>Life Sciences Library</a:t>
            </a:r>
          </a:p>
          <a:p>
            <a:pPr lvl="1"/>
            <a:r>
              <a:rPr lang="en-US" sz="1400" dirty="0"/>
              <a:t>Science &amp; Technology Library</a:t>
            </a:r>
          </a:p>
          <a:p>
            <a:pPr marL="114300" indent="0">
              <a:buNone/>
            </a:pPr>
            <a:endParaRPr lang="en-US" sz="1400" dirty="0"/>
          </a:p>
          <a:p>
            <a:pPr>
              <a:buSzPct val="115000"/>
            </a:pPr>
            <a:r>
              <a:rPr lang="fr-BE" sz="1600" b="1" dirty="0" err="1" smtClean="0"/>
              <a:t>Spread</a:t>
            </a:r>
            <a:r>
              <a:rPr lang="fr-BE" sz="1600" b="1" dirty="0" smtClean="0"/>
              <a:t> on 4 </a:t>
            </a:r>
            <a:r>
              <a:rPr lang="fr-BE" sz="1600" b="1" dirty="0" err="1" smtClean="0"/>
              <a:t>campuses</a:t>
            </a:r>
            <a:r>
              <a:rPr lang="fr-BE" sz="1600" b="1" dirty="0" smtClean="0"/>
              <a:t>:</a:t>
            </a:r>
            <a:endParaRPr lang="fr-BE" sz="1600" b="1" dirty="0"/>
          </a:p>
          <a:p>
            <a:pPr lvl="1">
              <a:buSzPct val="85000"/>
            </a:pPr>
            <a:r>
              <a:rPr lang="fr-BE" sz="1400" dirty="0"/>
              <a:t>Liège Sart-</a:t>
            </a:r>
            <a:r>
              <a:rPr lang="fr-BE" sz="1400" dirty="0" err="1"/>
              <a:t>Tilman</a:t>
            </a:r>
            <a:r>
              <a:rPr lang="fr-BE" sz="1400" dirty="0"/>
              <a:t> (main campus)</a:t>
            </a:r>
          </a:p>
          <a:p>
            <a:pPr lvl="1">
              <a:buSzPct val="85000"/>
            </a:pPr>
            <a:r>
              <a:rPr lang="fr-BE" sz="1400" dirty="0"/>
              <a:t>Liège City centre</a:t>
            </a:r>
          </a:p>
          <a:p>
            <a:pPr lvl="1">
              <a:buSzPct val="85000"/>
            </a:pPr>
            <a:r>
              <a:rPr lang="fr-BE" sz="1400" dirty="0"/>
              <a:t>Gembloux</a:t>
            </a:r>
          </a:p>
          <a:p>
            <a:pPr lvl="1">
              <a:buSzPct val="85000"/>
            </a:pPr>
            <a:r>
              <a:rPr lang="fr-BE" sz="1400" dirty="0"/>
              <a:t>Arlon</a:t>
            </a:r>
          </a:p>
          <a:p>
            <a:endParaRPr lang="en-US" sz="1100" b="1" dirty="0" smtClean="0"/>
          </a:p>
          <a:p>
            <a:pPr>
              <a:buSzPct val="115000"/>
            </a:pPr>
            <a:r>
              <a:rPr lang="en-US" sz="1600" b="1" dirty="0" smtClean="0"/>
              <a:t>Collections:</a:t>
            </a:r>
          </a:p>
          <a:p>
            <a:pPr lvl="1">
              <a:buSzPct val="85000"/>
            </a:pPr>
            <a:r>
              <a:rPr lang="en-US" sz="1400" dirty="0"/>
              <a:t>2,000,000 books</a:t>
            </a:r>
          </a:p>
          <a:p>
            <a:pPr lvl="1">
              <a:buSzPct val="85000"/>
            </a:pPr>
            <a:r>
              <a:rPr lang="en-US" sz="1400" dirty="0"/>
              <a:t>89,000 e-books</a:t>
            </a:r>
          </a:p>
          <a:p>
            <a:pPr lvl="1">
              <a:buSzPct val="85000"/>
            </a:pPr>
            <a:r>
              <a:rPr lang="en-US" sz="1400" dirty="0"/>
              <a:t>5,400 current print subscriptions</a:t>
            </a:r>
          </a:p>
          <a:p>
            <a:pPr lvl="1">
              <a:buSzPct val="85000"/>
            </a:pPr>
            <a:r>
              <a:rPr lang="en-US" sz="1400" dirty="0"/>
              <a:t>57,000 e-journals</a:t>
            </a:r>
          </a:p>
          <a:p>
            <a:pPr lvl="1">
              <a:buSzPct val="85000"/>
            </a:pPr>
            <a:r>
              <a:rPr lang="en-US" sz="1400" dirty="0"/>
              <a:t>565 </a:t>
            </a:r>
            <a:r>
              <a:rPr lang="en-US" sz="1400" dirty="0" err="1"/>
              <a:t>incunables</a:t>
            </a:r>
            <a:endParaRPr lang="en-US" sz="1400" dirty="0"/>
          </a:p>
          <a:p>
            <a:pPr lvl="1">
              <a:buSzPct val="85000"/>
            </a:pPr>
            <a:r>
              <a:rPr lang="en-US" sz="1400" dirty="0"/>
              <a:t>6,500 </a:t>
            </a:r>
            <a:r>
              <a:rPr lang="en-US" sz="1400" dirty="0" smtClean="0"/>
              <a:t>manuscripts</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30</a:t>
            </a:fld>
            <a:endParaRPr lang="en-US"/>
          </a:p>
        </p:txBody>
      </p:sp>
      <p:sp>
        <p:nvSpPr>
          <p:cNvPr id="5" name="Espace réservé du pied de page 4"/>
          <p:cNvSpPr>
            <a:spLocks noGrp="1"/>
          </p:cNvSpPr>
          <p:nvPr>
            <p:ph type="ftr" sz="quarter" idx="3"/>
          </p:nvPr>
        </p:nvSpPr>
        <p:spPr/>
        <p:txBody>
          <a:bodyPr/>
          <a:lstStyle/>
          <a:p>
            <a:r>
              <a:rPr lang="en-US" dirty="0"/>
              <a:t>Libraries and their Role in Open Access: Challenges and Opportunities</a:t>
            </a:r>
          </a:p>
        </p:txBody>
      </p:sp>
      <p:pic>
        <p:nvPicPr>
          <p:cNvPr id="9" name="Picture 4" descr="R:\Documents\publications\2012_IGeLU-Zurich\Belgium-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302" y="2852936"/>
            <a:ext cx="3399870" cy="27978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Accolade fermante 9"/>
          <p:cNvSpPr/>
          <p:nvPr/>
        </p:nvSpPr>
        <p:spPr>
          <a:xfrm>
            <a:off x="4572000" y="1628800"/>
            <a:ext cx="288032"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p:cNvSpPr txBox="1"/>
          <p:nvPr/>
        </p:nvSpPr>
        <p:spPr>
          <a:xfrm>
            <a:off x="5220072" y="2095557"/>
            <a:ext cx="2592288" cy="338554"/>
          </a:xfrm>
          <a:prstGeom prst="rect">
            <a:avLst/>
          </a:prstGeom>
          <a:noFill/>
        </p:spPr>
        <p:txBody>
          <a:bodyPr wrap="square" rtlCol="0">
            <a:spAutoFit/>
          </a:bodyPr>
          <a:lstStyle/>
          <a:p>
            <a:pPr>
              <a:buSzPct val="100000"/>
              <a:buFont typeface="Wingdings 3" pitchFamily="18" charset="2"/>
              <a:buChar char=""/>
            </a:pPr>
            <a:r>
              <a:rPr lang="fr-BE" sz="1600" dirty="0"/>
              <a:t>17 </a:t>
            </a:r>
            <a:r>
              <a:rPr lang="fr-BE" sz="1600" dirty="0" err="1"/>
              <a:t>library</a:t>
            </a:r>
            <a:r>
              <a:rPr lang="fr-BE" sz="1600" dirty="0"/>
              <a:t> </a:t>
            </a:r>
            <a:r>
              <a:rPr lang="fr-BE" sz="1600" dirty="0" err="1"/>
              <a:t>facilities</a:t>
            </a:r>
            <a:endParaRPr lang="fr-BE" sz="1600" dirty="0"/>
          </a:p>
        </p:txBody>
      </p:sp>
      <p:sp>
        <p:nvSpPr>
          <p:cNvPr id="6" name="ZoneTexte 5"/>
          <p:cNvSpPr txBox="1"/>
          <p:nvPr/>
        </p:nvSpPr>
        <p:spPr>
          <a:xfrm>
            <a:off x="3995936" y="6068035"/>
            <a:ext cx="3402342" cy="338554"/>
          </a:xfrm>
          <a:prstGeom prst="rect">
            <a:avLst/>
          </a:prstGeom>
          <a:noFill/>
        </p:spPr>
        <p:txBody>
          <a:bodyPr wrap="none" rtlCol="0">
            <a:spAutoFit/>
          </a:bodyPr>
          <a:lstStyle/>
          <a:p>
            <a:pPr marL="285750" indent="-285750">
              <a:buClr>
                <a:schemeClr val="accent1"/>
              </a:buClr>
              <a:buSzPct val="115000"/>
              <a:buFont typeface="Arial" panose="020B0604020202020204" pitchFamily="34" charset="0"/>
              <a:buChar char="•"/>
            </a:pPr>
            <a:r>
              <a:rPr lang="en-US" sz="1600" b="1" dirty="0"/>
              <a:t>Staff: </a:t>
            </a:r>
            <a:r>
              <a:rPr lang="en-US" sz="1600" dirty="0"/>
              <a:t>about 115 people (</a:t>
            </a:r>
            <a:r>
              <a:rPr lang="en-US" sz="1600" i="1" dirty="0" err="1"/>
              <a:t>ca</a:t>
            </a:r>
            <a:r>
              <a:rPr lang="en-US" sz="1600" dirty="0"/>
              <a:t> 82 FTE</a:t>
            </a:r>
            <a:r>
              <a:rPr lang="en-US" sz="1600" dirty="0" smtClean="0"/>
              <a:t>)</a:t>
            </a:r>
            <a:endParaRPr lang="en-US" sz="1600" dirty="0"/>
          </a:p>
        </p:txBody>
      </p:sp>
    </p:spTree>
    <p:extLst>
      <p:ext uri="{BB962C8B-B14F-4D97-AF65-F5344CB8AC3E}">
        <p14:creationId xmlns:p14="http://schemas.microsoft.com/office/powerpoint/2010/main" val="16148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Open Access </a:t>
            </a:r>
            <a:r>
              <a:rPr lang="fr-BE" dirty="0" err="1" smtClean="0"/>
              <a:t>at</a:t>
            </a:r>
            <a:r>
              <a:rPr lang="fr-BE" dirty="0" smtClean="0"/>
              <a:t> the </a:t>
            </a:r>
            <a:r>
              <a:rPr lang="fr-BE" dirty="0" err="1" smtClean="0"/>
              <a:t>University</a:t>
            </a:r>
            <a:r>
              <a:rPr lang="fr-BE" dirty="0" smtClean="0"/>
              <a:t> of Liège</a:t>
            </a:r>
            <a:endParaRPr lang="fr-BE" dirty="0"/>
          </a:p>
        </p:txBody>
      </p:sp>
      <p:sp>
        <p:nvSpPr>
          <p:cNvPr id="3" name="Espace réservé du contenu 2"/>
          <p:cNvSpPr>
            <a:spLocks noGrp="1"/>
          </p:cNvSpPr>
          <p:nvPr>
            <p:ph idx="1"/>
          </p:nvPr>
        </p:nvSpPr>
        <p:spPr>
          <a:xfrm>
            <a:off x="457200" y="1412776"/>
            <a:ext cx="7620000" cy="5445224"/>
          </a:xfrm>
        </p:spPr>
        <p:txBody>
          <a:bodyPr>
            <a:normAutofit fontScale="92500" lnSpcReduction="10000"/>
          </a:bodyPr>
          <a:lstStyle/>
          <a:p>
            <a:r>
              <a:rPr lang="fr-BE" sz="2000" dirty="0" smtClean="0"/>
              <a:t>Long-standing story</a:t>
            </a:r>
          </a:p>
          <a:p>
            <a:r>
              <a:rPr lang="en-US" sz="2000" dirty="0" smtClean="0"/>
              <a:t>Based on a real conviction shared by </a:t>
            </a:r>
          </a:p>
          <a:p>
            <a:pPr lvl="1"/>
            <a:r>
              <a:rPr lang="en-US" sz="2000" b="1" dirty="0" smtClean="0"/>
              <a:t>University Authorities </a:t>
            </a:r>
          </a:p>
          <a:p>
            <a:pPr lvl="2"/>
            <a:r>
              <a:rPr lang="en-US" sz="1800" dirty="0" smtClean="0"/>
              <a:t>Chancellor Bernard </a:t>
            </a:r>
            <a:r>
              <a:rPr lang="en-US" sz="1800" dirty="0" err="1" smtClean="0"/>
              <a:t>Rentier</a:t>
            </a:r>
            <a:r>
              <a:rPr lang="en-US" sz="1800" dirty="0" smtClean="0"/>
              <a:t>, active advocate for OA, </a:t>
            </a:r>
            <a:r>
              <a:rPr lang="en-US" sz="1800" dirty="0" smtClean="0">
                <a:hlinkClick r:id="rId2"/>
              </a:rPr>
              <a:t>http://recteur.blogs.ulg.ac.be/?cat=10</a:t>
            </a:r>
            <a:endParaRPr lang="en-US" sz="1800" dirty="0"/>
          </a:p>
          <a:p>
            <a:pPr lvl="1"/>
            <a:r>
              <a:rPr lang="en-US" sz="2000" dirty="0" smtClean="0"/>
              <a:t>and </a:t>
            </a:r>
            <a:r>
              <a:rPr lang="en-US" sz="2000" b="1" dirty="0"/>
              <a:t>librarians</a:t>
            </a:r>
            <a:r>
              <a:rPr lang="en-US" sz="2000" dirty="0"/>
              <a:t>: </a:t>
            </a:r>
            <a:endParaRPr lang="en-US" sz="2000" dirty="0" smtClean="0"/>
          </a:p>
          <a:p>
            <a:pPr lvl="2"/>
            <a:r>
              <a:rPr lang="fr-BE" altLang="fr-FR" sz="1800" dirty="0" err="1" smtClean="0"/>
              <a:t>Chief</a:t>
            </a:r>
            <a:r>
              <a:rPr lang="fr-BE" altLang="fr-FR" sz="1800" dirty="0" smtClean="0"/>
              <a:t> </a:t>
            </a:r>
            <a:r>
              <a:rPr lang="fr-BE" altLang="fr-FR" sz="1800" dirty="0" err="1" smtClean="0"/>
              <a:t>librarian</a:t>
            </a:r>
            <a:r>
              <a:rPr lang="fr-BE" altLang="fr-FR" sz="1800" dirty="0" smtClean="0"/>
              <a:t> Paul </a:t>
            </a:r>
            <a:r>
              <a:rPr lang="fr-BE" altLang="fr-FR" sz="1800" dirty="0" err="1" smtClean="0"/>
              <a:t>Thirion</a:t>
            </a:r>
            <a:endParaRPr lang="fr-BE" altLang="fr-FR" sz="1800" dirty="0" smtClean="0"/>
          </a:p>
          <a:p>
            <a:r>
              <a:rPr lang="fr-BE" altLang="fr-FR" dirty="0" err="1"/>
              <a:t>C</a:t>
            </a:r>
            <a:r>
              <a:rPr lang="fr-BE" altLang="fr-FR" sz="2200" dirty="0" err="1" smtClean="0"/>
              <a:t>oncrete</a:t>
            </a:r>
            <a:r>
              <a:rPr lang="fr-BE" altLang="fr-FR" sz="2200" dirty="0" smtClean="0"/>
              <a:t> Open Access initiatives </a:t>
            </a:r>
            <a:r>
              <a:rPr lang="fr-BE" altLang="fr-FR" sz="2200" dirty="0" err="1" smtClean="0"/>
              <a:t>from</a:t>
            </a:r>
            <a:r>
              <a:rPr lang="fr-BE" altLang="fr-FR" sz="2200" dirty="0" smtClean="0"/>
              <a:t> the Library:</a:t>
            </a:r>
          </a:p>
          <a:p>
            <a:pPr lvl="1"/>
            <a:r>
              <a:rPr lang="en-US" sz="2200" b="1" dirty="0" err="1" smtClean="0"/>
              <a:t>PoPuPs</a:t>
            </a:r>
            <a:r>
              <a:rPr lang="en-US" sz="2200" dirty="0" smtClean="0"/>
              <a:t>: portal and toolbox for diffusion of open access journals published by ULg members (since 2005), </a:t>
            </a:r>
            <a:r>
              <a:rPr lang="en-US" sz="2200" dirty="0" smtClean="0">
                <a:hlinkClick r:id="rId3"/>
              </a:rPr>
              <a:t>http://popups.ulg.ac.be</a:t>
            </a:r>
            <a:r>
              <a:rPr lang="en-US" sz="2200" dirty="0" smtClean="0"/>
              <a:t>  </a:t>
            </a:r>
          </a:p>
          <a:p>
            <a:pPr lvl="1"/>
            <a:r>
              <a:rPr lang="en-US" sz="2200" b="1" dirty="0" smtClean="0"/>
              <a:t>BICTEL/e</a:t>
            </a:r>
            <a:r>
              <a:rPr lang="en-US" sz="2200" dirty="0" smtClean="0"/>
              <a:t>: repository for PhD theses (since 2006), </a:t>
            </a:r>
            <a:r>
              <a:rPr lang="en-US" sz="2200" dirty="0" smtClean="0">
                <a:hlinkClick r:id="rId4"/>
              </a:rPr>
              <a:t>http://bictel.ulg.ac.be</a:t>
            </a:r>
            <a:r>
              <a:rPr lang="en-US" sz="2200" dirty="0" smtClean="0"/>
              <a:t> </a:t>
            </a:r>
          </a:p>
          <a:p>
            <a:pPr lvl="1"/>
            <a:r>
              <a:rPr lang="en-US" sz="2200" b="1" dirty="0" smtClean="0"/>
              <a:t>ORBi</a:t>
            </a:r>
            <a:r>
              <a:rPr lang="en-US" sz="2200" dirty="0" smtClean="0"/>
              <a:t>: institutional repository (since 2008), </a:t>
            </a:r>
            <a:r>
              <a:rPr lang="en-US" sz="2200" dirty="0" smtClean="0">
                <a:hlinkClick r:id="rId5"/>
              </a:rPr>
              <a:t>http://orbi.ulg.ac.be</a:t>
            </a:r>
            <a:r>
              <a:rPr lang="en-US" sz="2200" dirty="0" smtClean="0"/>
              <a:t> </a:t>
            </a:r>
          </a:p>
          <a:p>
            <a:r>
              <a:rPr lang="en-US" sz="2400" dirty="0" smtClean="0"/>
              <a:t>University of Liège</a:t>
            </a:r>
          </a:p>
          <a:p>
            <a:pPr lvl="1"/>
            <a:r>
              <a:rPr lang="en-US" dirty="0" smtClean="0"/>
              <a:t>has been subscribing to Biomed </a:t>
            </a:r>
            <a:r>
              <a:rPr lang="en-US" dirty="0"/>
              <a:t>C</a:t>
            </a:r>
            <a:r>
              <a:rPr lang="en-US" dirty="0" smtClean="0"/>
              <a:t>entral since 2004</a:t>
            </a:r>
          </a:p>
          <a:p>
            <a:pPr lvl="1"/>
            <a:r>
              <a:rPr lang="en-US" dirty="0"/>
              <a:t>d</a:t>
            </a:r>
            <a:r>
              <a:rPr lang="en-US" dirty="0" smtClean="0"/>
              <a:t>oesn’t support any publication in hybrid journals</a:t>
            </a:r>
          </a:p>
        </p:txBody>
      </p:sp>
      <p:sp>
        <p:nvSpPr>
          <p:cNvPr id="4" name="Espace réservé du pied de page 3"/>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31</a:t>
            </a:fld>
            <a:endParaRPr lang="en-US" dirty="0"/>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577391"/>
            <a:ext cx="800071" cy="5969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987" y="3889302"/>
            <a:ext cx="871340" cy="5652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ccolade ouvrante 5"/>
          <p:cNvSpPr/>
          <p:nvPr/>
        </p:nvSpPr>
        <p:spPr>
          <a:xfrm>
            <a:off x="755576" y="4454580"/>
            <a:ext cx="231528" cy="846627"/>
          </a:xfrm>
          <a:prstGeom prst="leftBrace">
            <a:avLst/>
          </a:prstGeom>
          <a:ln w="444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6167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PoPuPS</a:t>
            </a:r>
            <a:endParaRPr lang="fr-BE" dirty="0"/>
          </a:p>
        </p:txBody>
      </p:sp>
      <p:sp>
        <p:nvSpPr>
          <p:cNvPr id="3" name="Espace réservé du contenu 2"/>
          <p:cNvSpPr>
            <a:spLocks noGrp="1"/>
          </p:cNvSpPr>
          <p:nvPr>
            <p:ph idx="1"/>
          </p:nvPr>
        </p:nvSpPr>
        <p:spPr/>
        <p:txBody>
          <a:bodyPr>
            <a:normAutofit fontScale="92500" lnSpcReduction="10000"/>
          </a:bodyPr>
          <a:lstStyle/>
          <a:p>
            <a:r>
              <a:rPr lang="en-US" dirty="0"/>
              <a:t>Platform for OA publishing of academic </a:t>
            </a:r>
            <a:r>
              <a:rPr lang="en-US" dirty="0" smtClean="0"/>
              <a:t>journals (since 2005)</a:t>
            </a:r>
          </a:p>
          <a:p>
            <a:r>
              <a:rPr lang="en-US" dirty="0" smtClean="0"/>
              <a:t>14 journals</a:t>
            </a:r>
          </a:p>
          <a:p>
            <a:pPr lvl="1"/>
            <a:r>
              <a:rPr lang="en-US" dirty="0" smtClean="0"/>
              <a:t>2,600 scholarly articles in PDF and/or XML</a:t>
            </a:r>
          </a:p>
          <a:p>
            <a:pPr lvl="1"/>
            <a:r>
              <a:rPr lang="en-US" dirty="0"/>
              <a:t>2 </a:t>
            </a:r>
            <a:r>
              <a:rPr lang="en-US" dirty="0" smtClean="0"/>
              <a:t>journals have </a:t>
            </a:r>
            <a:r>
              <a:rPr lang="en-US" dirty="0"/>
              <a:t>got an </a:t>
            </a:r>
            <a:r>
              <a:rPr lang="en-US" dirty="0" smtClean="0"/>
              <a:t>IF</a:t>
            </a:r>
          </a:p>
          <a:p>
            <a:pPr lvl="1"/>
            <a:r>
              <a:rPr lang="en-US" dirty="0"/>
              <a:t>n</a:t>
            </a:r>
            <a:r>
              <a:rPr lang="en-US" dirty="0" smtClean="0"/>
              <a:t>o APC!!</a:t>
            </a:r>
            <a:endParaRPr lang="en-US" dirty="0"/>
          </a:p>
          <a:p>
            <a:r>
              <a:rPr lang="en-US" dirty="0" smtClean="0"/>
              <a:t>Built on </a:t>
            </a:r>
            <a:r>
              <a:rPr lang="en-US" dirty="0" err="1" smtClean="0"/>
              <a:t>Lodel</a:t>
            </a:r>
            <a:r>
              <a:rPr lang="en-US" dirty="0" smtClean="0"/>
              <a:t> software (</a:t>
            </a:r>
            <a:r>
              <a:rPr lang="fr-BE" dirty="0">
                <a:hlinkClick r:id="rId2"/>
              </a:rPr>
              <a:t>http://</a:t>
            </a:r>
            <a:r>
              <a:rPr lang="fr-BE" dirty="0" smtClean="0">
                <a:hlinkClick r:id="rId2"/>
              </a:rPr>
              <a:t>lodel.org</a:t>
            </a:r>
            <a:r>
              <a:rPr lang="fr-BE" dirty="0" smtClean="0"/>
              <a:t>)</a:t>
            </a:r>
            <a:endParaRPr lang="en-US" dirty="0" smtClean="0"/>
          </a:p>
          <a:p>
            <a:r>
              <a:rPr lang="en-US" dirty="0" smtClean="0"/>
              <a:t>Statistics since February 2011:</a:t>
            </a:r>
          </a:p>
          <a:p>
            <a:pPr lvl="1"/>
            <a:r>
              <a:rPr lang="en-US" dirty="0" smtClean="0"/>
              <a:t>more than </a:t>
            </a:r>
            <a:r>
              <a:rPr lang="fr-BE" dirty="0" smtClean="0"/>
              <a:t>459,000 PDF </a:t>
            </a:r>
            <a:r>
              <a:rPr lang="fr-BE" dirty="0" err="1" smtClean="0"/>
              <a:t>downloads</a:t>
            </a:r>
            <a:r>
              <a:rPr lang="fr-BE" dirty="0" smtClean="0"/>
              <a:t> </a:t>
            </a:r>
          </a:p>
          <a:p>
            <a:pPr lvl="1"/>
            <a:r>
              <a:rPr lang="fr-BE" dirty="0"/>
              <a:t>m</a:t>
            </a:r>
            <a:r>
              <a:rPr lang="fr-BE" dirty="0" smtClean="0"/>
              <a:t>ore </a:t>
            </a:r>
            <a:r>
              <a:rPr lang="fr-BE" dirty="0" err="1" smtClean="0"/>
              <a:t>than</a:t>
            </a:r>
            <a:r>
              <a:rPr lang="fr-BE" dirty="0" smtClean="0"/>
              <a:t> 1,184,000 XML visualisations </a:t>
            </a:r>
          </a:p>
          <a:p>
            <a:r>
              <a:rPr lang="fr-BE" dirty="0" err="1" smtClean="0"/>
              <a:t>Titles</a:t>
            </a:r>
            <a:r>
              <a:rPr lang="fr-BE" dirty="0" smtClean="0"/>
              <a:t> </a:t>
            </a:r>
            <a:r>
              <a:rPr lang="fr-BE" dirty="0" err="1" smtClean="0"/>
              <a:t>already</a:t>
            </a:r>
            <a:r>
              <a:rPr lang="fr-BE" dirty="0" smtClean="0"/>
              <a:t> </a:t>
            </a:r>
            <a:r>
              <a:rPr lang="fr-BE" dirty="0" err="1" smtClean="0"/>
              <a:t>included</a:t>
            </a:r>
            <a:r>
              <a:rPr lang="fr-BE" dirty="0" smtClean="0"/>
              <a:t> in:</a:t>
            </a:r>
          </a:p>
          <a:p>
            <a:pPr lvl="1"/>
            <a:r>
              <a:rPr lang="fr-BE" dirty="0" smtClean="0"/>
              <a:t>EBSCO </a:t>
            </a:r>
            <a:r>
              <a:rPr lang="fr-BE" dirty="0"/>
              <a:t>A-to-Z</a:t>
            </a:r>
            <a:r>
              <a:rPr lang="fr-BE" dirty="0" smtClean="0"/>
              <a:t>®</a:t>
            </a:r>
          </a:p>
          <a:p>
            <a:pPr lvl="1"/>
            <a:r>
              <a:rPr lang="fr-BE" dirty="0" smtClean="0"/>
              <a:t>Ex </a:t>
            </a:r>
            <a:r>
              <a:rPr lang="fr-BE" dirty="0" err="1" smtClean="0"/>
              <a:t>Libris</a:t>
            </a:r>
            <a:r>
              <a:rPr lang="fr-BE" dirty="0" smtClean="0"/>
              <a:t> SFX®</a:t>
            </a:r>
          </a:p>
          <a:p>
            <a:pPr lvl="1"/>
            <a:r>
              <a:rPr lang="fr-BE" dirty="0" smtClean="0"/>
              <a:t>Ex </a:t>
            </a:r>
            <a:r>
              <a:rPr lang="fr-BE" dirty="0" err="1" smtClean="0"/>
              <a:t>Libris</a:t>
            </a:r>
            <a:r>
              <a:rPr lang="fr-BE" dirty="0" smtClean="0"/>
              <a:t> Primo Central® (+ articles </a:t>
            </a:r>
            <a:r>
              <a:rPr lang="fr-BE" dirty="0" err="1" smtClean="0"/>
              <a:t>harvested</a:t>
            </a:r>
            <a:r>
              <a:rPr lang="fr-BE" dirty="0" smtClean="0"/>
              <a:t>)</a:t>
            </a:r>
          </a:p>
          <a:p>
            <a:endParaRPr lang="fr-BE" dirty="0" smtClean="0"/>
          </a:p>
          <a:p>
            <a:r>
              <a:rPr lang="fr-BE" dirty="0" err="1" smtClean="0"/>
              <a:t>Directly</a:t>
            </a:r>
            <a:r>
              <a:rPr lang="fr-BE" dirty="0" smtClean="0"/>
              <a:t> </a:t>
            </a:r>
            <a:r>
              <a:rPr lang="fr-BE" dirty="0" err="1"/>
              <a:t>available</a:t>
            </a:r>
            <a:r>
              <a:rPr lang="fr-BE" dirty="0"/>
              <a:t> </a:t>
            </a:r>
            <a:r>
              <a:rPr lang="fr-BE" dirty="0" err="1"/>
              <a:t>at</a:t>
            </a:r>
            <a:r>
              <a:rPr lang="fr-BE" dirty="0"/>
              <a:t> </a:t>
            </a:r>
            <a:r>
              <a:rPr lang="fr-BE" dirty="0">
                <a:hlinkClick r:id="rId3"/>
              </a:rPr>
              <a:t>http://</a:t>
            </a:r>
            <a:r>
              <a:rPr lang="fr-BE" dirty="0" smtClean="0">
                <a:hlinkClick r:id="rId3"/>
              </a:rPr>
              <a:t>popups.ulg.ac.be</a:t>
            </a:r>
            <a:r>
              <a:rPr lang="fr-BE" dirty="0" smtClean="0"/>
              <a:t> </a:t>
            </a:r>
            <a:endParaRPr lang="fr-BE" dirty="0"/>
          </a:p>
          <a:p>
            <a:pPr lvl="1"/>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32</a:t>
            </a:fld>
            <a:endParaRPr lang="en-US" dirty="0"/>
          </a:p>
        </p:txBody>
      </p:sp>
      <p:sp>
        <p:nvSpPr>
          <p:cNvPr id="5" name="Espace réservé du pied de page 4"/>
          <p:cNvSpPr>
            <a:spLocks noGrp="1"/>
          </p:cNvSpPr>
          <p:nvPr>
            <p:ph type="ftr" sz="quarter" idx="3"/>
          </p:nvPr>
        </p:nvSpPr>
        <p:spPr/>
        <p:txBody>
          <a:bodyPr/>
          <a:lstStyle/>
          <a:p>
            <a:r>
              <a:rPr lang="en-US" smtClean="0"/>
              <a:t>Libraries and their Role in Open Access: Challenges and Opportunities</a:t>
            </a:r>
            <a:endParaRPr lang="en-US" dirty="0"/>
          </a:p>
        </p:txBody>
      </p:sp>
      <p:pic>
        <p:nvPicPr>
          <p:cNvPr id="1026" name="Picture 2" descr="http://bibli-cloud01.segi.ulg.ac.be/sites/default/files/popup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62" y="5517232"/>
            <a:ext cx="1440160" cy="1080121"/>
          </a:xfrm>
          <a:prstGeom prst="rect">
            <a:avLst/>
          </a:prstGeom>
          <a:noFill/>
          <a:extLst>
            <a:ext uri="{909E8E84-426E-40DD-AFC4-6F175D3DCCD1}">
              <a14:hiddenFill xmlns:a14="http://schemas.microsoft.com/office/drawing/2010/main">
                <a:solidFill>
                  <a:srgbClr val="FFFFFF"/>
                </a:solidFill>
              </a14:hiddenFill>
            </a:ext>
          </a:extLst>
        </p:spPr>
      </p:pic>
      <p:sp>
        <p:nvSpPr>
          <p:cNvPr id="6" name="Accolade fermante 5"/>
          <p:cNvSpPr/>
          <p:nvPr/>
        </p:nvSpPr>
        <p:spPr>
          <a:xfrm>
            <a:off x="5853558" y="4365104"/>
            <a:ext cx="432048" cy="1304636"/>
          </a:xfrm>
          <a:prstGeom prst="rightBrace">
            <a:avLst>
              <a:gd name="adj1" fmla="val 58131"/>
              <a:gd name="adj2" fmla="val 50000"/>
            </a:avLst>
          </a:prstGeom>
          <a:ln w="3175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7" name="ZoneTexte 6"/>
          <p:cNvSpPr txBox="1"/>
          <p:nvPr/>
        </p:nvSpPr>
        <p:spPr>
          <a:xfrm>
            <a:off x="6516216" y="4781363"/>
            <a:ext cx="1584176" cy="400110"/>
          </a:xfrm>
          <a:prstGeom prst="rect">
            <a:avLst/>
          </a:prstGeom>
          <a:noFill/>
        </p:spPr>
        <p:txBody>
          <a:bodyPr wrap="square" rtlCol="0">
            <a:spAutoFit/>
          </a:bodyPr>
          <a:lstStyle/>
          <a:p>
            <a:r>
              <a:rPr lang="fr-BE" sz="2000" b="1" dirty="0" smtClean="0">
                <a:solidFill>
                  <a:srgbClr val="FF9900"/>
                </a:solidFill>
              </a:rPr>
              <a:t>VISIBILITY!</a:t>
            </a:r>
            <a:endParaRPr lang="fr-BE" sz="2000" b="1" dirty="0">
              <a:solidFill>
                <a:srgbClr val="FF9900"/>
              </a:solidFill>
            </a:endParaRPr>
          </a:p>
        </p:txBody>
      </p:sp>
    </p:spTree>
    <p:extLst>
      <p:ext uri="{BB962C8B-B14F-4D97-AF65-F5344CB8AC3E}">
        <p14:creationId xmlns:p14="http://schemas.microsoft.com/office/powerpoint/2010/main" val="20898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BE" dirty="0" smtClean="0"/>
              <a:t>ORBi</a:t>
            </a:r>
            <a:endParaRPr lang="fr-BE" dirty="0"/>
          </a:p>
        </p:txBody>
      </p:sp>
      <p:sp>
        <p:nvSpPr>
          <p:cNvPr id="3" name="Espace réservé du contenu 2"/>
          <p:cNvSpPr>
            <a:spLocks noGrp="1"/>
          </p:cNvSpPr>
          <p:nvPr>
            <p:ph idx="1"/>
          </p:nvPr>
        </p:nvSpPr>
        <p:spPr/>
        <p:txBody>
          <a:bodyPr>
            <a:normAutofit/>
          </a:bodyPr>
          <a:lstStyle/>
          <a:p>
            <a:r>
              <a:rPr lang="fr-BE" sz="2000" dirty="0" smtClean="0"/>
              <a:t>May 2007: </a:t>
            </a:r>
          </a:p>
          <a:p>
            <a:pPr lvl="1"/>
            <a:r>
              <a:rPr lang="fr-BE" dirty="0" err="1" smtClean="0"/>
              <a:t>Decision</a:t>
            </a:r>
            <a:r>
              <a:rPr lang="fr-BE" dirty="0" smtClean="0"/>
              <a:t> </a:t>
            </a:r>
            <a:r>
              <a:rPr lang="en-US" dirty="0" smtClean="0"/>
              <a:t>from the Administrative Board to create an institutional bibliography and a repository</a:t>
            </a:r>
          </a:p>
          <a:p>
            <a:pPr lvl="1"/>
            <a:r>
              <a:rPr lang="en-US" b="1" dirty="0" smtClean="0"/>
              <a:t>Strong institutional mandate</a:t>
            </a:r>
            <a:r>
              <a:rPr lang="en-US" dirty="0" smtClean="0"/>
              <a:t>:</a:t>
            </a:r>
          </a:p>
          <a:p>
            <a:pPr lvl="1"/>
            <a:endParaRPr lang="en-US" sz="1800" dirty="0" smtClean="0"/>
          </a:p>
          <a:p>
            <a:pPr lvl="1"/>
            <a:endParaRPr lang="en-US" sz="1800" dirty="0" smtClean="0"/>
          </a:p>
          <a:p>
            <a:pPr lvl="1"/>
            <a:endParaRPr lang="en-US" sz="1800" dirty="0"/>
          </a:p>
          <a:p>
            <a:pPr lvl="1"/>
            <a:endParaRPr lang="en-US" sz="1800" dirty="0" smtClean="0"/>
          </a:p>
          <a:p>
            <a:endParaRPr lang="fr-BE" sz="2000" dirty="0" smtClean="0"/>
          </a:p>
          <a:p>
            <a:endParaRPr lang="fr-BE" sz="2000" dirty="0" smtClean="0"/>
          </a:p>
          <a:p>
            <a:r>
              <a:rPr lang="fr-BE" sz="2000" dirty="0" err="1" smtClean="0"/>
              <a:t>Built</a:t>
            </a:r>
            <a:r>
              <a:rPr lang="fr-BE" sz="2000" dirty="0" smtClean="0"/>
              <a:t> on </a:t>
            </a:r>
            <a:r>
              <a:rPr lang="fr-BE" sz="2000" dirty="0" err="1" smtClean="0"/>
              <a:t>DSpace</a:t>
            </a:r>
            <a:endParaRPr lang="fr-BE" sz="2000" dirty="0" smtClean="0"/>
          </a:p>
          <a:p>
            <a:r>
              <a:rPr lang="fr-BE" sz="2000" dirty="0" smtClean="0"/>
              <a:t>July 2008: Beta </a:t>
            </a:r>
            <a:r>
              <a:rPr lang="fr-BE" sz="2000" dirty="0" err="1" smtClean="0"/>
              <a:t>launch</a:t>
            </a:r>
            <a:r>
              <a:rPr lang="fr-BE" sz="2000" dirty="0" smtClean="0"/>
              <a:t> </a:t>
            </a:r>
            <a:r>
              <a:rPr lang="fr-BE" sz="2000" dirty="0" err="1" smtClean="0"/>
              <a:t>with</a:t>
            </a:r>
            <a:r>
              <a:rPr lang="fr-BE" sz="2000" dirty="0" smtClean="0"/>
              <a:t> </a:t>
            </a:r>
            <a:r>
              <a:rPr lang="fr-BE" sz="2000" dirty="0" err="1" smtClean="0"/>
              <a:t>some</a:t>
            </a:r>
            <a:r>
              <a:rPr lang="fr-BE" sz="2000" dirty="0" smtClean="0"/>
              <a:t> </a:t>
            </a:r>
            <a:r>
              <a:rPr lang="fr-BE" sz="2000" dirty="0" err="1" smtClean="0"/>
              <a:t>volonteers</a:t>
            </a:r>
            <a:endParaRPr lang="fr-BE" sz="2000" dirty="0" smtClean="0"/>
          </a:p>
          <a:p>
            <a:r>
              <a:rPr lang="fr-BE" sz="2000" dirty="0" err="1" smtClean="0"/>
              <a:t>November</a:t>
            </a:r>
            <a:r>
              <a:rPr lang="fr-BE" sz="2000" dirty="0" smtClean="0"/>
              <a:t> 2008: </a:t>
            </a:r>
            <a:r>
              <a:rPr lang="fr-BE" sz="2000" dirty="0"/>
              <a:t>o</a:t>
            </a:r>
            <a:r>
              <a:rPr lang="fr-BE" sz="2000" dirty="0" smtClean="0"/>
              <a:t>fficial </a:t>
            </a:r>
            <a:r>
              <a:rPr lang="fr-BE" sz="2000" dirty="0" err="1" smtClean="0"/>
              <a:t>launch</a:t>
            </a:r>
            <a:r>
              <a:rPr lang="fr-BE" sz="2000" dirty="0" smtClean="0"/>
              <a:t> of ORBi (</a:t>
            </a:r>
            <a:r>
              <a:rPr lang="fr-BE" sz="2000" i="1" dirty="0" smtClean="0"/>
              <a:t>Open </a:t>
            </a:r>
            <a:r>
              <a:rPr lang="fr-BE" sz="2000" i="1" dirty="0" err="1"/>
              <a:t>Repository</a:t>
            </a:r>
            <a:r>
              <a:rPr lang="fr-BE" sz="2000" i="1" dirty="0"/>
              <a:t> and </a:t>
            </a:r>
            <a:r>
              <a:rPr lang="fr-BE" sz="2000" i="1" dirty="0" err="1" smtClean="0"/>
              <a:t>Bibliography</a:t>
            </a:r>
            <a:r>
              <a:rPr lang="fr-BE" sz="2000" dirty="0" smtClean="0"/>
              <a:t>)</a:t>
            </a:r>
            <a:endParaRPr lang="fr-BE" sz="2000" dirty="0"/>
          </a:p>
        </p:txBody>
      </p:sp>
      <p:graphicFrame>
        <p:nvGraphicFramePr>
          <p:cNvPr id="5" name="Tableau 4"/>
          <p:cNvGraphicFramePr>
            <a:graphicFrameLocks noGrp="1"/>
          </p:cNvGraphicFramePr>
          <p:nvPr>
            <p:extLst>
              <p:ext uri="{D42A27DB-BD31-4B8C-83A1-F6EECF244321}">
                <p14:modId xmlns:p14="http://schemas.microsoft.com/office/powerpoint/2010/main" val="3964629923"/>
              </p:ext>
            </p:extLst>
          </p:nvPr>
        </p:nvGraphicFramePr>
        <p:xfrm>
          <a:off x="1331640" y="2852936"/>
          <a:ext cx="6912768" cy="1782864"/>
        </p:xfrm>
        <a:graphic>
          <a:graphicData uri="http://schemas.openxmlformats.org/drawingml/2006/table">
            <a:tbl>
              <a:tblPr firstRow="1" bandRow="1">
                <a:tableStyleId>{5C22544A-7EE6-4342-B048-85BDC9FD1C3A}</a:tableStyleId>
              </a:tblPr>
              <a:tblGrid>
                <a:gridCol w="6912768"/>
              </a:tblGrid>
              <a:tr h="629032">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smtClean="0">
                          <a:solidFill>
                            <a:schemeClr val="tx1"/>
                          </a:solidFill>
                        </a:rPr>
                        <a:t>Introduction of references for all publications by ULg members, backdated to 2002</a:t>
                      </a:r>
                    </a:p>
                  </a:txBody>
                  <a:tcPr>
                    <a:solidFill>
                      <a:schemeClr val="bg2">
                        <a:lumMod val="90000"/>
                      </a:schemeClr>
                    </a:solidFill>
                  </a:tcPr>
                </a:tc>
              </a:tr>
              <a:tr h="1081824">
                <a:tc>
                  <a:txBody>
                    <a:bodyPr/>
                    <a:lstStyle/>
                    <a:p>
                      <a:pPr marL="2857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dirty="0" smtClean="0">
                          <a:solidFill>
                            <a:schemeClr val="tx1"/>
                          </a:solidFill>
                        </a:rPr>
                        <a:t>Deposit of the full electronic version of all articles published by ULg members, backdated to 2002</a:t>
                      </a:r>
                    </a:p>
                    <a:p>
                      <a:pPr marL="0" marR="0" lvl="2" indent="0" algn="ctr" defTabSz="914400" rtl="0" eaLnBrk="1" fontAlgn="auto" latinLnBrk="0" hangingPunct="1">
                        <a:lnSpc>
                          <a:spcPct val="100000"/>
                        </a:lnSpc>
                        <a:spcBef>
                          <a:spcPts val="0"/>
                        </a:spcBef>
                        <a:spcAft>
                          <a:spcPts val="0"/>
                        </a:spcAft>
                        <a:buClrTx/>
                        <a:buSzTx/>
                        <a:buFontTx/>
                        <a:buNone/>
                        <a:tabLst/>
                        <a:defRPr/>
                      </a:pPr>
                      <a:r>
                        <a:rPr lang="en-US" sz="1600" b="0" i="1" dirty="0" smtClean="0">
                          <a:solidFill>
                            <a:schemeClr val="tx1"/>
                          </a:solidFill>
                        </a:rPr>
                        <a:t>FT in Open Access or restricted</a:t>
                      </a:r>
                      <a:r>
                        <a:rPr lang="en-US" sz="1600" b="0" i="1" baseline="0" dirty="0" smtClean="0">
                          <a:solidFill>
                            <a:schemeClr val="tx1"/>
                          </a:solidFill>
                        </a:rPr>
                        <a:t> access according to the publishers’ policy</a:t>
                      </a:r>
                    </a:p>
                  </a:txBody>
                  <a:tcPr>
                    <a:solidFill>
                      <a:schemeClr val="bg2">
                        <a:lumMod val="90000"/>
                      </a:schemeClr>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14806"/>
            <a:ext cx="19812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45444" y="2060848"/>
            <a:ext cx="854148" cy="280831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i="1" dirty="0"/>
              <a:t>t</a:t>
            </a:r>
            <a:r>
              <a:rPr lang="fr-BE" b="1" i="1" dirty="0" smtClean="0"/>
              <a:t>op</a:t>
            </a:r>
          </a:p>
          <a:p>
            <a:pPr algn="ctr"/>
            <a:endParaRPr lang="fr-BE" sz="1600" dirty="0"/>
          </a:p>
          <a:p>
            <a:pPr algn="ctr"/>
            <a:endParaRPr lang="fr-BE" sz="1600" dirty="0" smtClean="0"/>
          </a:p>
          <a:p>
            <a:pPr algn="ctr"/>
            <a:endParaRPr lang="fr-BE" sz="1600" dirty="0" smtClean="0"/>
          </a:p>
          <a:p>
            <a:pPr algn="ctr"/>
            <a:endParaRPr lang="fr-BE" sz="1600" dirty="0"/>
          </a:p>
          <a:p>
            <a:pPr algn="ctr"/>
            <a:endParaRPr lang="fr-BE" sz="1600" dirty="0" smtClean="0"/>
          </a:p>
          <a:p>
            <a:pPr algn="ctr"/>
            <a:r>
              <a:rPr lang="fr-BE" b="1" i="1" dirty="0" smtClean="0"/>
              <a:t>down</a:t>
            </a:r>
            <a:endParaRPr lang="fr-BE" sz="1600" b="1" i="1" dirty="0"/>
          </a:p>
        </p:txBody>
      </p:sp>
      <p:cxnSp>
        <p:nvCxnSpPr>
          <p:cNvPr id="8" name="Connecteur droit avec flèche 7"/>
          <p:cNvCxnSpPr/>
          <p:nvPr/>
        </p:nvCxnSpPr>
        <p:spPr>
          <a:xfrm>
            <a:off x="431540" y="2924944"/>
            <a:ext cx="9948" cy="108012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33</a:t>
            </a:fld>
            <a:endParaRPr lang="en-US" dirty="0"/>
          </a:p>
        </p:txBody>
      </p:sp>
      <p:sp>
        <p:nvSpPr>
          <p:cNvPr id="9" name="ZoneTexte 8"/>
          <p:cNvSpPr txBox="1"/>
          <p:nvPr/>
        </p:nvSpPr>
        <p:spPr>
          <a:xfrm>
            <a:off x="6265168" y="476672"/>
            <a:ext cx="2195264" cy="369332"/>
          </a:xfrm>
          <a:prstGeom prst="rect">
            <a:avLst/>
          </a:prstGeom>
          <a:noFill/>
        </p:spPr>
        <p:txBody>
          <a:bodyPr wrap="square" rtlCol="0">
            <a:spAutoFit/>
          </a:bodyPr>
          <a:lstStyle/>
          <a:p>
            <a:r>
              <a:rPr lang="en-US" dirty="0">
                <a:hlinkClick r:id="rId3"/>
              </a:rPr>
              <a:t>http://orbi.ulg.ac.be</a:t>
            </a:r>
            <a:endParaRPr lang="fr-BE" dirty="0"/>
          </a:p>
        </p:txBody>
      </p:sp>
    </p:spTree>
    <p:extLst>
      <p:ext uri="{BB962C8B-B14F-4D97-AF65-F5344CB8AC3E}">
        <p14:creationId xmlns:p14="http://schemas.microsoft.com/office/powerpoint/2010/main" val="19022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6" presetClass="entr" presetSubtype="16" fill="hold" grpId="0" nodeType="withEffect">
                                  <p:stCondLst>
                                    <p:cond delay="800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ORBi: </a:t>
            </a:r>
            <a:r>
              <a:rPr lang="fr-BE" dirty="0" err="1" smtClean="0"/>
              <a:t>successful</a:t>
            </a:r>
            <a:r>
              <a:rPr lang="fr-BE" dirty="0" smtClean="0"/>
              <a:t> </a:t>
            </a:r>
            <a:r>
              <a:rPr lang="fr-BE" dirty="0" err="1" smtClean="0"/>
              <a:t>project</a:t>
            </a:r>
            <a:endParaRPr lang="fr-BE"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57488234"/>
              </p:ext>
            </p:extLst>
          </p:nvPr>
        </p:nvGraphicFramePr>
        <p:xfrm>
          <a:off x="251520" y="1268760"/>
          <a:ext cx="7776864"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pied de page 2"/>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34</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445" y="3987133"/>
            <a:ext cx="333924" cy="49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971600" y="5949280"/>
            <a:ext cx="6264696" cy="707886"/>
          </a:xfrm>
          <a:prstGeom prst="rect">
            <a:avLst/>
          </a:prstGeom>
          <a:noFill/>
          <a:ln w="22225">
            <a:solidFill>
              <a:srgbClr val="7B7859"/>
            </a:solidFill>
          </a:ln>
        </p:spPr>
        <p:txBody>
          <a:bodyPr wrap="square" rtlCol="0">
            <a:spAutoFit/>
          </a:bodyPr>
          <a:lstStyle/>
          <a:p>
            <a:pPr algn="ctr"/>
            <a:r>
              <a:rPr lang="fr-BE" sz="2000" dirty="0" err="1"/>
              <a:t>From</a:t>
            </a:r>
            <a:r>
              <a:rPr lang="fr-BE" sz="2000" dirty="0"/>
              <a:t> August 2008 </a:t>
            </a:r>
            <a:r>
              <a:rPr lang="fr-BE" sz="2000" dirty="0" err="1"/>
              <a:t>until</a:t>
            </a:r>
            <a:r>
              <a:rPr lang="fr-BE" sz="2000" dirty="0"/>
              <a:t> end of </a:t>
            </a:r>
            <a:r>
              <a:rPr lang="fr-BE" sz="2000" dirty="0" err="1"/>
              <a:t>October</a:t>
            </a:r>
            <a:r>
              <a:rPr lang="fr-BE" sz="2000" dirty="0"/>
              <a:t> 2013: </a:t>
            </a:r>
          </a:p>
          <a:p>
            <a:pPr marL="0" lvl="1" algn="ctr">
              <a:buNone/>
            </a:pPr>
            <a:r>
              <a:rPr lang="fr-BE" sz="2000" b="1" dirty="0"/>
              <a:t>1,872,676 full </a:t>
            </a:r>
            <a:r>
              <a:rPr lang="fr-BE" sz="2000" b="1" dirty="0" err="1"/>
              <a:t>text</a:t>
            </a:r>
            <a:r>
              <a:rPr lang="fr-BE" sz="2000" b="1" dirty="0"/>
              <a:t> </a:t>
            </a:r>
            <a:r>
              <a:rPr lang="fr-BE" sz="2000" b="1" dirty="0" err="1"/>
              <a:t>downloads</a:t>
            </a:r>
            <a:r>
              <a:rPr lang="fr-BE" sz="2000" dirty="0"/>
              <a:t> (</a:t>
            </a:r>
            <a:r>
              <a:rPr lang="fr-BE" sz="2000" u="dotted" dirty="0"/>
              <a:t>spiders </a:t>
            </a:r>
            <a:r>
              <a:rPr lang="fr-BE" sz="2000" u="dotted" dirty="0" err="1"/>
              <a:t>excluded</a:t>
            </a:r>
            <a:r>
              <a:rPr lang="fr-BE" sz="2000" dirty="0"/>
              <a:t>)</a:t>
            </a:r>
          </a:p>
        </p:txBody>
      </p:sp>
    </p:spTree>
    <p:extLst>
      <p:ext uri="{BB962C8B-B14F-4D97-AF65-F5344CB8AC3E}">
        <p14:creationId xmlns:p14="http://schemas.microsoft.com/office/powerpoint/2010/main" val="14865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Towards exhaustiveness…</a:t>
            </a:r>
            <a:endParaRPr lang="fr-BE" dirty="0"/>
          </a:p>
        </p:txBody>
      </p:sp>
      <p:sp>
        <p:nvSpPr>
          <p:cNvPr id="3" name="Espace réservé du contenu 2"/>
          <p:cNvSpPr>
            <a:spLocks noGrp="1"/>
          </p:cNvSpPr>
          <p:nvPr>
            <p:ph idx="1"/>
          </p:nvPr>
        </p:nvSpPr>
        <p:spPr/>
        <p:txBody>
          <a:bodyPr/>
          <a:lstStyle/>
          <a:p>
            <a:r>
              <a:rPr lang="en-GB" sz="2000" dirty="0" smtClean="0"/>
              <a:t>Remember: Repositories </a:t>
            </a:r>
            <a:r>
              <a:rPr lang="en-GB" sz="2000" dirty="0"/>
              <a:t>with no mandate have max. 15% of </a:t>
            </a:r>
            <a:r>
              <a:rPr lang="en-GB" sz="2000" dirty="0" smtClean="0"/>
              <a:t>exhaustiveness </a:t>
            </a:r>
            <a:r>
              <a:rPr lang="en-GB" sz="1600" dirty="0" smtClean="0"/>
              <a:t>(see </a:t>
            </a:r>
            <a:r>
              <a:rPr lang="en-US" sz="1600" dirty="0" err="1" smtClean="0"/>
              <a:t>Harnad</a:t>
            </a:r>
            <a:r>
              <a:rPr lang="en-US" sz="1600" dirty="0" smtClean="0"/>
              <a:t> </a:t>
            </a:r>
            <a:r>
              <a:rPr lang="en-US" sz="1600" i="1" dirty="0" smtClean="0"/>
              <a:t>et al. </a:t>
            </a:r>
            <a:r>
              <a:rPr lang="en-US" sz="1600" dirty="0" smtClean="0"/>
              <a:t>(2009) </a:t>
            </a:r>
            <a:r>
              <a:rPr lang="de-DE" sz="1600" u="sng" dirty="0" smtClean="0">
                <a:hlinkClick r:id="rId2"/>
              </a:rPr>
              <a:t>http</a:t>
            </a:r>
            <a:r>
              <a:rPr lang="de-DE" sz="1600" u="sng" dirty="0">
                <a:hlinkClick r:id="rId2"/>
              </a:rPr>
              <a:t>://</a:t>
            </a:r>
            <a:r>
              <a:rPr lang="de-DE" sz="1600" u="sng" dirty="0" smtClean="0">
                <a:hlinkClick r:id="rId2"/>
              </a:rPr>
              <a:t>eprints.soton.ac.uk/266616</a:t>
            </a:r>
            <a:r>
              <a:rPr lang="de-DE" sz="1600" dirty="0" smtClean="0"/>
              <a:t>)</a:t>
            </a:r>
            <a:r>
              <a:rPr lang="de-DE" sz="2000" u="sng" dirty="0" smtClean="0"/>
              <a:t> </a:t>
            </a:r>
            <a:endParaRPr lang="en-GB" sz="2000" dirty="0" smtClean="0"/>
          </a:p>
          <a:p>
            <a:pPr marL="411480" lvl="1" indent="0">
              <a:buNone/>
            </a:pPr>
            <a:r>
              <a:rPr lang="en-GB" dirty="0" smtClean="0">
                <a:sym typeface="Wingdings" panose="05000000000000000000" pitchFamily="2" charset="2"/>
              </a:rPr>
              <a:t> </a:t>
            </a:r>
            <a:r>
              <a:rPr lang="en-GB" dirty="0" smtClean="0"/>
              <a:t>Libraries must convince </a:t>
            </a:r>
            <a:r>
              <a:rPr lang="en-GB" dirty="0"/>
              <a:t>the Institution Authorities to have a strong, ambitious and coherent </a:t>
            </a:r>
            <a:r>
              <a:rPr lang="en-GB" dirty="0" smtClean="0"/>
              <a:t>mandate!</a:t>
            </a:r>
            <a:endParaRPr lang="fr-BE"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35</a:t>
            </a:fld>
            <a:endParaRPr lang="en-US" dirty="0"/>
          </a:p>
        </p:txBody>
      </p:sp>
      <p:sp>
        <p:nvSpPr>
          <p:cNvPr id="5" name="Espace réservé du pied de page 4"/>
          <p:cNvSpPr>
            <a:spLocks noGrp="1"/>
          </p:cNvSpPr>
          <p:nvPr>
            <p:ph type="ftr" sz="quarter" idx="3"/>
          </p:nvPr>
        </p:nvSpPr>
        <p:spPr/>
        <p:txBody>
          <a:bodyPr/>
          <a:lstStyle/>
          <a:p>
            <a:r>
              <a:rPr lang="en-US" smtClean="0"/>
              <a:t>Libraries and their Role in Open Access: Challenges and Opportunities</a:t>
            </a:r>
            <a:endParaRPr lang="en-US" dirty="0"/>
          </a:p>
        </p:txBody>
      </p:sp>
      <p:graphicFrame>
        <p:nvGraphicFramePr>
          <p:cNvPr id="6" name="Graphique 5"/>
          <p:cNvGraphicFramePr/>
          <p:nvPr>
            <p:extLst>
              <p:ext uri="{D42A27DB-BD31-4B8C-83A1-F6EECF244321}">
                <p14:modId xmlns:p14="http://schemas.microsoft.com/office/powerpoint/2010/main" val="4138650509"/>
              </p:ext>
            </p:extLst>
          </p:nvPr>
        </p:nvGraphicFramePr>
        <p:xfrm>
          <a:off x="290837" y="3613882"/>
          <a:ext cx="5280248" cy="3066532"/>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251520" y="2992596"/>
            <a:ext cx="5184576" cy="584775"/>
          </a:xfrm>
          <a:prstGeom prst="rect">
            <a:avLst/>
          </a:prstGeom>
          <a:noFill/>
        </p:spPr>
        <p:txBody>
          <a:bodyPr wrap="square" rtlCol="0">
            <a:spAutoFit/>
          </a:bodyPr>
          <a:lstStyle/>
          <a:p>
            <a:pPr>
              <a:defRPr sz="2160" b="0" i="1" u="none" strike="noStrike" kern="1200" baseline="0">
                <a:solidFill>
                  <a:srgbClr val="2F2B20"/>
                </a:solidFill>
                <a:latin typeface="+mn-lt"/>
                <a:ea typeface="+mn-ea"/>
                <a:cs typeface="+mn-cs"/>
              </a:defRPr>
            </a:pPr>
            <a:r>
              <a:rPr lang="fr-BE" sz="1600" b="1" dirty="0">
                <a:latin typeface="Chalkboard"/>
              </a:rPr>
              <a:t>Journal articles </a:t>
            </a:r>
            <a:r>
              <a:rPr lang="fr-BE" sz="1600" b="1" dirty="0" err="1">
                <a:latin typeface="Chalkboard"/>
              </a:rPr>
              <a:t>published</a:t>
            </a:r>
            <a:r>
              <a:rPr lang="fr-BE" sz="1600" b="1" dirty="0">
                <a:latin typeface="Chalkboard"/>
              </a:rPr>
              <a:t> </a:t>
            </a:r>
            <a:r>
              <a:rPr lang="fr-BE" sz="1600" b="1" dirty="0" err="1">
                <a:latin typeface="Chalkboard"/>
              </a:rPr>
              <a:t>between</a:t>
            </a:r>
            <a:r>
              <a:rPr lang="fr-BE" sz="1600" b="1" dirty="0">
                <a:latin typeface="Chalkboard"/>
              </a:rPr>
              <a:t> 2009 and 2012 </a:t>
            </a:r>
            <a:r>
              <a:rPr lang="fr-BE" sz="1600" b="1" dirty="0" smtClean="0">
                <a:latin typeface="Chalkboard"/>
              </a:rPr>
              <a:t>to </a:t>
            </a:r>
            <a:r>
              <a:rPr lang="fr-BE" sz="1600" b="1" dirty="0" err="1">
                <a:latin typeface="Chalkboard"/>
              </a:rPr>
              <a:t>be</a:t>
            </a:r>
            <a:r>
              <a:rPr lang="fr-BE" sz="1600" b="1" dirty="0">
                <a:latin typeface="Chalkboard"/>
              </a:rPr>
              <a:t> </a:t>
            </a:r>
            <a:r>
              <a:rPr lang="fr-BE" sz="1600" b="1" dirty="0" err="1">
                <a:latin typeface="Chalkboard"/>
              </a:rPr>
              <a:t>found</a:t>
            </a:r>
            <a:r>
              <a:rPr lang="fr-BE" sz="1600" b="1" dirty="0">
                <a:latin typeface="Chalkboard"/>
              </a:rPr>
              <a:t> in ORBi and </a:t>
            </a:r>
            <a:r>
              <a:rPr lang="fr-BE" sz="1600" b="1" dirty="0" err="1" smtClean="0">
                <a:latin typeface="Chalkboard"/>
              </a:rPr>
              <a:t>Scopus</a:t>
            </a:r>
            <a:endParaRPr lang="fr-BE" sz="1600" b="1" dirty="0">
              <a:latin typeface="Chalkboard"/>
            </a:endParaRPr>
          </a:p>
        </p:txBody>
      </p:sp>
      <p:sp>
        <p:nvSpPr>
          <p:cNvPr id="9" name="ZoneTexte 8"/>
          <p:cNvSpPr txBox="1"/>
          <p:nvPr/>
        </p:nvSpPr>
        <p:spPr>
          <a:xfrm>
            <a:off x="5933256" y="4374396"/>
            <a:ext cx="2023120" cy="1200329"/>
          </a:xfrm>
          <a:prstGeom prst="rect">
            <a:avLst/>
          </a:prstGeom>
          <a:noFill/>
        </p:spPr>
        <p:txBody>
          <a:bodyPr wrap="square" rtlCol="0">
            <a:spAutoFit/>
          </a:bodyPr>
          <a:lstStyle/>
          <a:p>
            <a:r>
              <a:rPr lang="fr-BE" b="1" dirty="0" err="1">
                <a:latin typeface="Chalkboard"/>
              </a:rPr>
              <a:t>Better</a:t>
            </a:r>
            <a:r>
              <a:rPr lang="fr-BE" b="1" dirty="0">
                <a:latin typeface="Chalkboard"/>
              </a:rPr>
              <a:t> </a:t>
            </a:r>
            <a:r>
              <a:rPr lang="fr-BE" b="1" dirty="0" err="1">
                <a:solidFill>
                  <a:srgbClr val="FF0000"/>
                </a:solidFill>
                <a:latin typeface="Chalkboard"/>
              </a:rPr>
              <a:t>visibility</a:t>
            </a:r>
            <a:r>
              <a:rPr lang="fr-BE" b="1" dirty="0">
                <a:solidFill>
                  <a:srgbClr val="FF0000"/>
                </a:solidFill>
                <a:latin typeface="Chalkboard"/>
              </a:rPr>
              <a:t> </a:t>
            </a:r>
            <a:r>
              <a:rPr lang="fr-BE" dirty="0">
                <a:latin typeface="Chalkboard"/>
              </a:rPr>
              <a:t>of the </a:t>
            </a:r>
            <a:r>
              <a:rPr lang="fr-BE" dirty="0" err="1">
                <a:latin typeface="Chalkboard"/>
              </a:rPr>
              <a:t>scholarly</a:t>
            </a:r>
            <a:r>
              <a:rPr lang="fr-BE" dirty="0">
                <a:latin typeface="Chalkboard"/>
              </a:rPr>
              <a:t> production of the </a:t>
            </a:r>
            <a:r>
              <a:rPr lang="fr-BE" dirty="0" err="1" smtClean="0">
                <a:latin typeface="Chalkboard"/>
              </a:rPr>
              <a:t>University</a:t>
            </a:r>
            <a:endParaRPr lang="fr-BE" dirty="0">
              <a:latin typeface="Chalkboard"/>
            </a:endParaRPr>
          </a:p>
        </p:txBody>
      </p:sp>
      <p:sp>
        <p:nvSpPr>
          <p:cNvPr id="10" name="ZoneTexte 1"/>
          <p:cNvSpPr txBox="1"/>
          <p:nvPr/>
        </p:nvSpPr>
        <p:spPr>
          <a:xfrm>
            <a:off x="4566172" y="6509978"/>
            <a:ext cx="1950044" cy="340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dirty="0" smtClean="0"/>
              <a:t>On </a:t>
            </a:r>
            <a:r>
              <a:rPr lang="fr-BE" dirty="0" err="1" smtClean="0"/>
              <a:t>November</a:t>
            </a:r>
            <a:r>
              <a:rPr lang="fr-BE" dirty="0" smtClean="0"/>
              <a:t> 1st, 2013</a:t>
            </a:r>
            <a:endParaRPr lang="fr-BE" sz="1100" dirty="0"/>
          </a:p>
        </p:txBody>
      </p:sp>
    </p:spTree>
    <p:extLst>
      <p:ext uri="{BB962C8B-B14F-4D97-AF65-F5344CB8AC3E}">
        <p14:creationId xmlns:p14="http://schemas.microsoft.com/office/powerpoint/2010/main" val="17858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 </a:t>
            </a:r>
            <a:r>
              <a:rPr lang="fr-BE" dirty="0" err="1"/>
              <a:t>S</a:t>
            </a:r>
            <a:r>
              <a:rPr lang="fr-BE" dirty="0" err="1" smtClean="0"/>
              <a:t>timulating</a:t>
            </a:r>
            <a:r>
              <a:rPr lang="fr-BE" dirty="0" smtClean="0"/>
              <a:t> Mandate</a:t>
            </a:r>
            <a:endParaRPr lang="fr-BE" dirty="0"/>
          </a:p>
        </p:txBody>
      </p:sp>
      <p:sp>
        <p:nvSpPr>
          <p:cNvPr id="3" name="Espace réservé du contenu 2"/>
          <p:cNvSpPr>
            <a:spLocks noGrp="1"/>
          </p:cNvSpPr>
          <p:nvPr>
            <p:ph idx="1"/>
          </p:nvPr>
        </p:nvSpPr>
        <p:spPr>
          <a:xfrm>
            <a:off x="457200" y="1412776"/>
            <a:ext cx="7620000" cy="5328592"/>
          </a:xfrm>
        </p:spPr>
        <p:txBody>
          <a:bodyPr>
            <a:normAutofit/>
          </a:bodyPr>
          <a:lstStyle/>
          <a:p>
            <a:pPr>
              <a:defRPr/>
            </a:pPr>
            <a:r>
              <a:rPr lang="fr-BE" sz="2000" dirty="0" err="1"/>
              <a:t>Immediate-Deposit</a:t>
            </a:r>
            <a:r>
              <a:rPr lang="fr-BE" sz="2000" dirty="0"/>
              <a:t>/</a:t>
            </a:r>
            <a:r>
              <a:rPr lang="fr-BE" sz="2000" dirty="0" err="1"/>
              <a:t>Optional</a:t>
            </a:r>
            <a:r>
              <a:rPr lang="fr-BE" sz="2000" dirty="0"/>
              <a:t>-Access (ID/OA) </a:t>
            </a:r>
            <a:r>
              <a:rPr lang="fr-BE" sz="2000" dirty="0" smtClean="0"/>
              <a:t>Mandate (</a:t>
            </a:r>
            <a:r>
              <a:rPr lang="fr-BE" sz="2000" dirty="0">
                <a:hlinkClick r:id="rId2"/>
              </a:rPr>
              <a:t>http://roarmap.eprints.org/56/</a:t>
            </a:r>
            <a:r>
              <a:rPr lang="fr-BE" sz="2000" dirty="0" smtClean="0"/>
              <a:t>)</a:t>
            </a:r>
            <a:endParaRPr lang="fr-BE" sz="2000" dirty="0"/>
          </a:p>
          <a:p>
            <a:pPr lvl="0"/>
            <a:r>
              <a:rPr lang="en-GB" sz="2000" dirty="0" smtClean="0"/>
              <a:t>Already communicated to the University Community before the official Decision (</a:t>
            </a:r>
            <a:r>
              <a:rPr lang="fr-BE" sz="2000" dirty="0">
                <a:hlinkClick r:id="rId3"/>
              </a:rPr>
              <a:t>http://recteur.blogs.ulg.ac.be/?</a:t>
            </a:r>
            <a:r>
              <a:rPr lang="fr-BE" sz="2000" dirty="0" smtClean="0">
                <a:hlinkClick r:id="rId3"/>
              </a:rPr>
              <a:t>p=103</a:t>
            </a:r>
            <a:r>
              <a:rPr lang="fr-BE" sz="2000" dirty="0" smtClean="0"/>
              <a:t>)</a:t>
            </a:r>
          </a:p>
          <a:p>
            <a:pPr lvl="0"/>
            <a:endParaRPr lang="en-GB" sz="2000" b="1" dirty="0" smtClean="0"/>
          </a:p>
          <a:p>
            <a:pPr lvl="0"/>
            <a:endParaRPr lang="en-GB" sz="2000" b="1" dirty="0"/>
          </a:p>
          <a:p>
            <a:pPr lvl="0"/>
            <a:endParaRPr lang="en-GB" sz="2000" b="1" dirty="0" smtClean="0"/>
          </a:p>
          <a:p>
            <a:pPr lvl="0"/>
            <a:endParaRPr lang="en-GB" sz="2000" b="1" dirty="0"/>
          </a:p>
          <a:p>
            <a:pPr lvl="0"/>
            <a:endParaRPr lang="en-GB" sz="2000" b="1" dirty="0" smtClean="0"/>
          </a:p>
          <a:p>
            <a:pPr lvl="0"/>
            <a:endParaRPr lang="en-GB" sz="2000" b="1" dirty="0"/>
          </a:p>
          <a:p>
            <a:pPr lvl="0"/>
            <a:endParaRPr lang="en-GB" sz="2000" b="1" dirty="0" smtClean="0"/>
          </a:p>
          <a:p>
            <a:pPr lvl="0"/>
            <a:endParaRPr lang="en-GB" sz="2000" b="1" dirty="0" smtClean="0"/>
          </a:p>
          <a:p>
            <a:pPr lvl="0"/>
            <a:r>
              <a:rPr lang="en-GB" sz="2000" b="1" dirty="0" smtClean="0"/>
              <a:t>Motivation</a:t>
            </a:r>
            <a:r>
              <a:rPr lang="en-GB" sz="2000" dirty="0" smtClean="0"/>
              <a:t>: </a:t>
            </a:r>
            <a:r>
              <a:rPr lang="en-GB" sz="1800" b="1" u="heavy" dirty="0" smtClean="0">
                <a:uFill>
                  <a:solidFill>
                    <a:srgbClr val="FF0000"/>
                  </a:solidFill>
                </a:uFill>
              </a:rPr>
              <a:t>ORBi = </a:t>
            </a:r>
            <a:r>
              <a:rPr lang="en-GB" sz="1800" b="1" u="heavy" dirty="0">
                <a:uFill>
                  <a:solidFill>
                    <a:srgbClr val="FF0000"/>
                  </a:solidFill>
                </a:uFill>
              </a:rPr>
              <a:t>single source for evaluations and promotions</a:t>
            </a:r>
            <a:r>
              <a:rPr lang="en-GB" sz="1800" b="1" u="sng" dirty="0">
                <a:uFill>
                  <a:solidFill>
                    <a:srgbClr val="FF0000"/>
                  </a:solidFill>
                </a:uFill>
              </a:rPr>
              <a:t> </a:t>
            </a:r>
            <a:endParaRPr lang="en-GB" sz="1800" b="1" u="sng" dirty="0" smtClean="0">
              <a:uFill>
                <a:solidFill>
                  <a:srgbClr val="FF0000"/>
                </a:solidFill>
              </a:uFill>
            </a:endParaRPr>
          </a:p>
          <a:p>
            <a:pPr marL="411480" lvl="1" indent="0">
              <a:buNone/>
            </a:pPr>
            <a:r>
              <a:rPr lang="en-GB" sz="1800" dirty="0" smtClean="0">
                <a:sym typeface="Wingdings"/>
              </a:rPr>
              <a:t></a:t>
            </a:r>
            <a:r>
              <a:rPr lang="en-GB" sz="1800" dirty="0" smtClean="0"/>
              <a:t> </a:t>
            </a:r>
            <a:r>
              <a:rPr lang="en-GB" sz="1800" b="1" dirty="0"/>
              <a:t>only</a:t>
            </a:r>
            <a:r>
              <a:rPr lang="en-GB" sz="1800" dirty="0"/>
              <a:t> references listed in </a:t>
            </a:r>
            <a:r>
              <a:rPr lang="en-GB" sz="1800" dirty="0" smtClean="0"/>
              <a:t>ORBi are </a:t>
            </a:r>
            <a:r>
              <a:rPr lang="en-GB" sz="1800" dirty="0"/>
              <a:t>taken into account (“if it is not in the IR, it doesn’t exist</a:t>
            </a:r>
            <a:r>
              <a:rPr lang="en-GB" sz="1800" dirty="0" smtClean="0"/>
              <a:t>”)</a:t>
            </a:r>
            <a:endParaRPr lang="en-GB" dirty="0" smtClean="0"/>
          </a:p>
          <a:p>
            <a:pPr lvl="0"/>
            <a:endParaRPr lang="en-GB" dirty="0"/>
          </a:p>
          <a:p>
            <a:pPr lvl="0"/>
            <a:endParaRPr lang="en-GB" dirty="0" smtClean="0"/>
          </a:p>
          <a:p>
            <a:pPr lvl="0"/>
            <a:endParaRPr lang="en-GB" dirty="0"/>
          </a:p>
          <a:p>
            <a:pPr lvl="0"/>
            <a:endParaRPr lang="en-GB" dirty="0" smtClean="0"/>
          </a:p>
          <a:p>
            <a:pPr lvl="0"/>
            <a:endParaRPr lang="en-GB" dirty="0"/>
          </a:p>
          <a:p>
            <a:pPr lvl="0"/>
            <a:endParaRPr lang="en-GB" dirty="0" smtClean="0"/>
          </a:p>
          <a:p>
            <a:pPr lvl="0"/>
            <a:endParaRPr lang="en-GB" dirty="0"/>
          </a:p>
          <a:p>
            <a:pPr lvl="0"/>
            <a:endParaRPr lang="en-GB" dirty="0" smtClean="0"/>
          </a:p>
          <a:p>
            <a:pPr lvl="0"/>
            <a:endParaRPr lang="en-GB" dirty="0"/>
          </a:p>
          <a:p>
            <a:pPr lvl="0"/>
            <a:endParaRPr lang="en-GB" dirty="0" smtClean="0"/>
          </a:p>
        </p:txBody>
      </p:sp>
      <p:sp>
        <p:nvSpPr>
          <p:cNvPr id="4" name="Espace réservé du pied de page 3"/>
          <p:cNvSpPr>
            <a:spLocks noGrp="1"/>
          </p:cNvSpPr>
          <p:nvPr>
            <p:ph type="ftr" sz="quarter" idx="3"/>
          </p:nvPr>
        </p:nvSpPr>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36</a:t>
            </a:fld>
            <a:endParaRPr lang="en-US"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214950580"/>
              </p:ext>
            </p:extLst>
          </p:nvPr>
        </p:nvGraphicFramePr>
        <p:xfrm>
          <a:off x="0" y="3259949"/>
          <a:ext cx="4680520"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p:cNvGraphicFramePr/>
          <p:nvPr>
            <p:extLst>
              <p:ext uri="{D42A27DB-BD31-4B8C-83A1-F6EECF244321}">
                <p14:modId xmlns:p14="http://schemas.microsoft.com/office/powerpoint/2010/main" val="2806514242"/>
              </p:ext>
            </p:extLst>
          </p:nvPr>
        </p:nvGraphicFramePr>
        <p:xfrm>
          <a:off x="4644008" y="3397642"/>
          <a:ext cx="3672408"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8" name="ZoneTexte 7"/>
          <p:cNvSpPr txBox="1"/>
          <p:nvPr/>
        </p:nvSpPr>
        <p:spPr>
          <a:xfrm>
            <a:off x="5189425" y="3068960"/>
            <a:ext cx="3240360" cy="369332"/>
          </a:xfrm>
          <a:prstGeom prst="rect">
            <a:avLst/>
          </a:prstGeom>
          <a:noFill/>
        </p:spPr>
        <p:txBody>
          <a:bodyPr wrap="square" rtlCol="0">
            <a:spAutoFit/>
          </a:bodyPr>
          <a:lstStyle/>
          <a:p>
            <a:pPr marL="114300" indent="0">
              <a:buNone/>
            </a:pPr>
            <a:r>
              <a:rPr lang="fr-BE" b="1" dirty="0"/>
              <a:t>New </a:t>
            </a:r>
            <a:r>
              <a:rPr lang="fr-BE" b="1" dirty="0" err="1"/>
              <a:t>references</a:t>
            </a:r>
            <a:r>
              <a:rPr lang="fr-BE" b="1" dirty="0"/>
              <a:t> </a:t>
            </a:r>
            <a:r>
              <a:rPr lang="fr-BE" b="1" dirty="0" err="1"/>
              <a:t>with</a:t>
            </a:r>
            <a:r>
              <a:rPr lang="fr-BE" b="1" dirty="0"/>
              <a:t> FT in OA</a:t>
            </a:r>
          </a:p>
        </p:txBody>
      </p:sp>
      <p:sp>
        <p:nvSpPr>
          <p:cNvPr id="9" name="ZoneTexte 8"/>
          <p:cNvSpPr txBox="1"/>
          <p:nvPr/>
        </p:nvSpPr>
        <p:spPr>
          <a:xfrm>
            <a:off x="179512" y="3068960"/>
            <a:ext cx="2304256" cy="369332"/>
          </a:xfrm>
          <a:prstGeom prst="rect">
            <a:avLst/>
          </a:prstGeom>
          <a:noFill/>
        </p:spPr>
        <p:txBody>
          <a:bodyPr wrap="square" rtlCol="0">
            <a:spAutoFit/>
          </a:bodyPr>
          <a:lstStyle/>
          <a:p>
            <a:pPr marL="114300" indent="0">
              <a:buNone/>
            </a:pPr>
            <a:r>
              <a:rPr lang="fr-BE" b="1" dirty="0" smtClean="0"/>
              <a:t>Full </a:t>
            </a:r>
            <a:r>
              <a:rPr lang="fr-BE" b="1" dirty="0" err="1" smtClean="0"/>
              <a:t>text</a:t>
            </a:r>
            <a:r>
              <a:rPr lang="fr-BE" b="1" dirty="0" smtClean="0"/>
              <a:t> in ORBi</a:t>
            </a:r>
            <a:endParaRPr lang="fr-BE" b="1" dirty="0"/>
          </a:p>
        </p:txBody>
      </p:sp>
    </p:spTree>
    <p:extLst>
      <p:ext uri="{BB962C8B-B14F-4D97-AF65-F5344CB8AC3E}">
        <p14:creationId xmlns:p14="http://schemas.microsoft.com/office/powerpoint/2010/main" val="28957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 whole </a:t>
            </a:r>
            <a:r>
              <a:rPr lang="en-GB" dirty="0"/>
              <a:t>concept</a:t>
            </a:r>
            <a:endParaRPr lang="fr-BE" dirty="0"/>
          </a:p>
        </p:txBody>
      </p:sp>
      <p:sp>
        <p:nvSpPr>
          <p:cNvPr id="3" name="Espace réservé du contenu 2"/>
          <p:cNvSpPr>
            <a:spLocks noGrp="1"/>
          </p:cNvSpPr>
          <p:nvPr>
            <p:ph idx="1"/>
          </p:nvPr>
        </p:nvSpPr>
        <p:spPr/>
        <p:txBody>
          <a:bodyPr>
            <a:normAutofit/>
          </a:bodyPr>
          <a:lstStyle/>
          <a:p>
            <a:r>
              <a:rPr lang="en-GB" dirty="0" smtClean="0"/>
              <a:t>Development </a:t>
            </a:r>
            <a:r>
              <a:rPr lang="en-GB" dirty="0"/>
              <a:t>of ORBi : more than a technique, a whole concept</a:t>
            </a:r>
            <a:endParaRPr lang="fr-BE" dirty="0"/>
          </a:p>
          <a:p>
            <a:pPr marL="868680" lvl="1" indent="-457200">
              <a:buFont typeface="+mj-lt"/>
              <a:buAutoNum type="arabicParenR"/>
            </a:pPr>
            <a:r>
              <a:rPr lang="en-GB" b="1" dirty="0" smtClean="0"/>
              <a:t>Librarians as coaches : Help </a:t>
            </a:r>
            <a:r>
              <a:rPr lang="en-GB" b="1" dirty="0"/>
              <a:t>authors </a:t>
            </a:r>
            <a:r>
              <a:rPr lang="en-GB" b="1" dirty="0" smtClean="0"/>
              <a:t>depositing</a:t>
            </a:r>
            <a:endParaRPr lang="fr-BE" dirty="0"/>
          </a:p>
          <a:p>
            <a:pPr lvl="2"/>
            <a:r>
              <a:rPr lang="en-GB" dirty="0" smtClean="0"/>
              <a:t>Users</a:t>
            </a:r>
            <a:r>
              <a:rPr lang="en-GB" dirty="0"/>
              <a:t>’ </a:t>
            </a:r>
            <a:r>
              <a:rPr lang="en-GB" dirty="0" smtClean="0"/>
              <a:t>guides, </a:t>
            </a:r>
            <a:r>
              <a:rPr lang="en-GB" dirty="0"/>
              <a:t>FAQ, </a:t>
            </a:r>
            <a:r>
              <a:rPr lang="en-GB" dirty="0" smtClean="0"/>
              <a:t>automatic </a:t>
            </a:r>
            <a:r>
              <a:rPr lang="en-GB" dirty="0"/>
              <a:t>and contextual </a:t>
            </a:r>
            <a:r>
              <a:rPr lang="en-GB" dirty="0" smtClean="0"/>
              <a:t>help…</a:t>
            </a:r>
            <a:endParaRPr lang="fr-BE" dirty="0"/>
          </a:p>
          <a:p>
            <a:pPr lvl="2"/>
            <a:r>
              <a:rPr lang="en-GB" dirty="0"/>
              <a:t>Legal </a:t>
            </a:r>
            <a:r>
              <a:rPr lang="en-GB" dirty="0" smtClean="0"/>
              <a:t>help by ORBi staff and a lawyer librarian</a:t>
            </a:r>
            <a:endParaRPr lang="fr-BE" dirty="0"/>
          </a:p>
          <a:p>
            <a:pPr lvl="2"/>
            <a:r>
              <a:rPr lang="en-GB" dirty="0" smtClean="0"/>
              <a:t>Training sessions</a:t>
            </a:r>
            <a:endParaRPr lang="fr-BE" dirty="0"/>
          </a:p>
          <a:p>
            <a:pPr lvl="2"/>
            <a:r>
              <a:rPr lang="en-GB" dirty="0" smtClean="0"/>
              <a:t>Very active hotline by phone and e-mail</a:t>
            </a:r>
          </a:p>
          <a:p>
            <a:pPr marL="868680" lvl="1" indent="-457200">
              <a:buFont typeface="+mj-lt"/>
              <a:buAutoNum type="arabicParenR"/>
            </a:pPr>
            <a:r>
              <a:rPr lang="en-GB" dirty="0"/>
              <a:t>Put the </a:t>
            </a:r>
            <a:r>
              <a:rPr lang="en-GB" b="1" dirty="0"/>
              <a:t>author at the core </a:t>
            </a:r>
            <a:r>
              <a:rPr lang="en-GB" dirty="0"/>
              <a:t>: </a:t>
            </a:r>
            <a:r>
              <a:rPr lang="en-GB" b="1" dirty="0">
                <a:solidFill>
                  <a:srgbClr val="FF0000"/>
                </a:solidFill>
              </a:rPr>
              <a:t>concerned AND </a:t>
            </a:r>
            <a:r>
              <a:rPr lang="en-GB" b="1" dirty="0" smtClean="0">
                <a:solidFill>
                  <a:srgbClr val="FF0000"/>
                </a:solidFill>
              </a:rPr>
              <a:t>responsible</a:t>
            </a:r>
          </a:p>
          <a:p>
            <a:pPr lvl="2"/>
            <a:r>
              <a:rPr lang="en-GB" dirty="0" smtClean="0"/>
              <a:t>Role </a:t>
            </a:r>
            <a:r>
              <a:rPr lang="en-GB" dirty="0"/>
              <a:t>of the « back office »: Quality Control from the </a:t>
            </a:r>
            <a:r>
              <a:rPr lang="en-GB" dirty="0" smtClean="0"/>
              <a:t>Library</a:t>
            </a:r>
          </a:p>
          <a:p>
            <a:pPr lvl="2"/>
            <a:r>
              <a:rPr lang="en-GB" dirty="0" smtClean="0"/>
              <a:t>Authors </a:t>
            </a:r>
            <a:r>
              <a:rPr lang="en-GB" dirty="0"/>
              <a:t>concerned and sole responsible of the quality of the </a:t>
            </a:r>
            <a:r>
              <a:rPr lang="en-GB" dirty="0" smtClean="0"/>
              <a:t>records</a:t>
            </a:r>
          </a:p>
          <a:p>
            <a:pPr lvl="3"/>
            <a:r>
              <a:rPr lang="en-GB" dirty="0" smtClean="0">
                <a:sym typeface="Wingdings" panose="05000000000000000000" pitchFamily="2" charset="2"/>
              </a:rPr>
              <a:t>no correction made by ORBi staff!!</a:t>
            </a:r>
          </a:p>
          <a:p>
            <a:pPr lvl="3"/>
            <a:r>
              <a:rPr lang="en-GB" dirty="0">
                <a:sym typeface="Wingdings" panose="05000000000000000000" pitchFamily="2" charset="2"/>
              </a:rPr>
              <a:t>e</a:t>
            </a:r>
            <a:r>
              <a:rPr lang="en-GB" dirty="0" smtClean="0">
                <a:sym typeface="Wingdings" panose="05000000000000000000" pitchFamily="2" charset="2"/>
              </a:rPr>
              <a:t>ventual suppression: only by ORBi staff</a:t>
            </a:r>
          </a:p>
          <a:p>
            <a:pPr lvl="2"/>
            <a:r>
              <a:rPr lang="en-GB" dirty="0"/>
              <a:t>Faulty </a:t>
            </a:r>
            <a:r>
              <a:rPr lang="en-GB" dirty="0" err="1"/>
              <a:t>behavior</a:t>
            </a:r>
            <a:r>
              <a:rPr lang="en-GB" dirty="0"/>
              <a:t> warned to authors by the University Authorities </a:t>
            </a:r>
            <a:r>
              <a:rPr lang="en-GB" dirty="0" smtClean="0"/>
              <a:t>themselves</a:t>
            </a:r>
          </a:p>
          <a:p>
            <a:pPr marL="777240" lvl="2" indent="0">
              <a:buNone/>
            </a:pPr>
            <a:r>
              <a:rPr lang="en-GB" dirty="0"/>
              <a:t>Ensure that </a:t>
            </a:r>
            <a:r>
              <a:rPr lang="en-GB" dirty="0" smtClean="0"/>
              <a:t>metadata </a:t>
            </a:r>
            <a:r>
              <a:rPr lang="en-GB" dirty="0"/>
              <a:t>is comprehensive enough </a:t>
            </a:r>
            <a:r>
              <a:rPr lang="en-GB" dirty="0" smtClean="0"/>
              <a:t>for </a:t>
            </a:r>
            <a:r>
              <a:rPr lang="en-GB" dirty="0"/>
              <a:t>discovery</a:t>
            </a:r>
            <a:endParaRPr lang="fr-BE" dirty="0"/>
          </a:p>
          <a:p>
            <a:pPr lvl="2"/>
            <a:endParaRPr lang="fr-BE" dirty="0"/>
          </a:p>
          <a:p>
            <a:pPr marL="777240" lvl="2" indent="0">
              <a:buNone/>
            </a:pPr>
            <a:endParaRPr lang="fr-BE" dirty="0"/>
          </a:p>
          <a:p>
            <a:pPr lvl="1"/>
            <a:endParaRPr lang="fr-BE" dirty="0"/>
          </a:p>
          <a:p>
            <a:pPr lvl="2"/>
            <a:endParaRPr lang="fr-BE" dirty="0"/>
          </a:p>
          <a:p>
            <a:pPr lvl="2"/>
            <a:endParaRPr lang="fr-BE" dirty="0"/>
          </a:p>
          <a:p>
            <a:pPr lvl="2"/>
            <a:endParaRPr lang="fr-BE" dirty="0"/>
          </a:p>
          <a:p>
            <a:pPr lvl="2"/>
            <a:endParaRPr lang="fr-BE" dirty="0"/>
          </a:p>
          <a:p>
            <a:endParaRPr lang="fr-BE" dirty="0"/>
          </a:p>
        </p:txBody>
      </p:sp>
      <p:sp>
        <p:nvSpPr>
          <p:cNvPr id="4" name="Espace réservé du pied de page 3"/>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37</a:t>
            </a:fld>
            <a:endParaRPr lang="en-US" dirty="0"/>
          </a:p>
        </p:txBody>
      </p:sp>
      <p:sp>
        <p:nvSpPr>
          <p:cNvPr id="6" name="Flèche courbée vers la droite 5"/>
          <p:cNvSpPr/>
          <p:nvPr/>
        </p:nvSpPr>
        <p:spPr>
          <a:xfrm rot="20531307">
            <a:off x="575091" y="5247202"/>
            <a:ext cx="452678" cy="11161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Accolade ouvrante 6"/>
          <p:cNvSpPr/>
          <p:nvPr/>
        </p:nvSpPr>
        <p:spPr>
          <a:xfrm>
            <a:off x="1043608" y="4293096"/>
            <a:ext cx="288032" cy="1512168"/>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6033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 whole </a:t>
            </a:r>
            <a:r>
              <a:rPr lang="en-GB" dirty="0"/>
              <a:t>concept</a:t>
            </a:r>
            <a:endParaRPr lang="fr-BE" dirty="0"/>
          </a:p>
        </p:txBody>
      </p:sp>
      <p:sp>
        <p:nvSpPr>
          <p:cNvPr id="3" name="Espace réservé du contenu 2"/>
          <p:cNvSpPr>
            <a:spLocks noGrp="1"/>
          </p:cNvSpPr>
          <p:nvPr>
            <p:ph idx="1"/>
          </p:nvPr>
        </p:nvSpPr>
        <p:spPr/>
        <p:txBody>
          <a:bodyPr>
            <a:normAutofit/>
          </a:bodyPr>
          <a:lstStyle/>
          <a:p>
            <a:pPr marL="868680" lvl="1" indent="-457200">
              <a:buFont typeface="+mj-lt"/>
              <a:buAutoNum type="arabicParenR" startAt="3"/>
            </a:pPr>
            <a:r>
              <a:rPr lang="en-GB" b="1" dirty="0" smtClean="0"/>
              <a:t>Reduce constraints for authors</a:t>
            </a:r>
            <a:r>
              <a:rPr lang="en-GB" dirty="0" smtClean="0"/>
              <a:t>:</a:t>
            </a:r>
            <a:endParaRPr lang="fr-BE" dirty="0"/>
          </a:p>
          <a:p>
            <a:pPr lvl="2"/>
            <a:r>
              <a:rPr lang="en-GB" dirty="0"/>
              <a:t>Work sharing between </a:t>
            </a:r>
            <a:r>
              <a:rPr lang="en-GB" dirty="0" smtClean="0"/>
              <a:t>University </a:t>
            </a:r>
            <a:r>
              <a:rPr lang="en-GB" dirty="0"/>
              <a:t>authors</a:t>
            </a:r>
            <a:endParaRPr lang="fr-BE" dirty="0"/>
          </a:p>
          <a:p>
            <a:pPr lvl="2"/>
            <a:r>
              <a:rPr lang="en-GB" dirty="0"/>
              <a:t>User-friendliness + q</a:t>
            </a:r>
            <a:r>
              <a:rPr lang="en-GB" dirty="0" smtClean="0"/>
              <a:t>uick </a:t>
            </a:r>
            <a:r>
              <a:rPr lang="en-GB" dirty="0"/>
              <a:t>deposit </a:t>
            </a:r>
            <a:r>
              <a:rPr lang="en-GB" dirty="0" err="1"/>
              <a:t>webform</a:t>
            </a:r>
            <a:endParaRPr lang="fr-BE" dirty="0"/>
          </a:p>
          <a:p>
            <a:pPr lvl="2"/>
            <a:r>
              <a:rPr lang="en-GB" dirty="0"/>
              <a:t>W</a:t>
            </a:r>
            <a:r>
              <a:rPr lang="en-GB" dirty="0" smtClean="0"/>
              <a:t>hole </a:t>
            </a:r>
            <a:r>
              <a:rPr lang="en-GB" dirty="0"/>
              <a:t>deposit </a:t>
            </a:r>
            <a:r>
              <a:rPr lang="en-GB" dirty="0" smtClean="0"/>
              <a:t>process thought over</a:t>
            </a:r>
            <a:endParaRPr lang="fr-BE" dirty="0"/>
          </a:p>
          <a:p>
            <a:pPr lvl="2"/>
            <a:r>
              <a:rPr lang="en-GB" dirty="0"/>
              <a:t>Pre-import &amp; import functionalities (PubMed, WOS, Scopus, </a:t>
            </a:r>
            <a:r>
              <a:rPr lang="en-GB" dirty="0" err="1"/>
              <a:t>Nasa</a:t>
            </a:r>
            <a:r>
              <a:rPr lang="en-GB" dirty="0"/>
              <a:t>, EndNote, </a:t>
            </a:r>
            <a:r>
              <a:rPr lang="en-GB" dirty="0" err="1"/>
              <a:t>BibTex</a:t>
            </a:r>
            <a:r>
              <a:rPr lang="en-GB" dirty="0" smtClean="0"/>
              <a:t>…)</a:t>
            </a:r>
          </a:p>
          <a:p>
            <a:pPr lvl="2"/>
            <a:r>
              <a:rPr lang="en-GB" dirty="0" smtClean="0"/>
              <a:t>Permanent </a:t>
            </a:r>
            <a:r>
              <a:rPr lang="en-GB" dirty="0"/>
              <a:t>updating of the </a:t>
            </a:r>
            <a:r>
              <a:rPr lang="en-GB" dirty="0" smtClean="0"/>
              <a:t>periodical database</a:t>
            </a:r>
          </a:p>
          <a:p>
            <a:pPr lvl="2"/>
            <a:r>
              <a:rPr lang="en-GB" dirty="0"/>
              <a:t>Tools </a:t>
            </a:r>
            <a:endParaRPr lang="en-GB" dirty="0" smtClean="0"/>
          </a:p>
          <a:p>
            <a:pPr lvl="3"/>
            <a:r>
              <a:rPr lang="fr-BE" sz="1800" dirty="0" smtClean="0"/>
              <a:t>for </a:t>
            </a:r>
            <a:r>
              <a:rPr lang="fr-BE" sz="1800" dirty="0" err="1" smtClean="0"/>
              <a:t>personalised</a:t>
            </a:r>
            <a:r>
              <a:rPr lang="fr-BE" sz="1800" dirty="0" smtClean="0"/>
              <a:t> publication reports</a:t>
            </a:r>
          </a:p>
          <a:p>
            <a:pPr lvl="3"/>
            <a:r>
              <a:rPr lang="en-GB" sz="1800" dirty="0" smtClean="0"/>
              <a:t>to </a:t>
            </a:r>
            <a:r>
              <a:rPr lang="en-GB" sz="1800" dirty="0"/>
              <a:t>follow the « in press », « in progress », </a:t>
            </a:r>
            <a:r>
              <a:rPr lang="en-GB" sz="1800" dirty="0" smtClean="0"/>
              <a:t>imports…</a:t>
            </a:r>
          </a:p>
          <a:p>
            <a:pPr lvl="3"/>
            <a:r>
              <a:rPr lang="en-GB" sz="1800" dirty="0"/>
              <a:t>for redundancy detection</a:t>
            </a:r>
          </a:p>
          <a:p>
            <a:pPr lvl="3"/>
            <a:r>
              <a:rPr lang="en-GB" sz="1800" dirty="0" smtClean="0"/>
              <a:t>for </a:t>
            </a:r>
            <a:r>
              <a:rPr lang="en-GB" sz="1800" dirty="0"/>
              <a:t>incoherent data </a:t>
            </a:r>
            <a:r>
              <a:rPr lang="en-GB" sz="1800" dirty="0" smtClean="0"/>
              <a:t>detection</a:t>
            </a:r>
          </a:p>
          <a:p>
            <a:pPr lvl="3"/>
            <a:r>
              <a:rPr lang="en-GB" sz="1800" dirty="0"/>
              <a:t>for false full text </a:t>
            </a:r>
            <a:r>
              <a:rPr lang="en-GB" sz="1800" dirty="0" smtClean="0"/>
              <a:t>detection</a:t>
            </a:r>
          </a:p>
          <a:p>
            <a:pPr lvl="3"/>
            <a:r>
              <a:rPr lang="en-GB" sz="1800" dirty="0"/>
              <a:t>t</a:t>
            </a:r>
            <a:r>
              <a:rPr lang="en-GB" sz="1800" dirty="0" smtClean="0"/>
              <a:t>o export references (RIS, </a:t>
            </a:r>
            <a:r>
              <a:rPr lang="en-GB" sz="1800" dirty="0" err="1" smtClean="0"/>
              <a:t>BibTex</a:t>
            </a:r>
            <a:r>
              <a:rPr lang="en-GB" sz="1800" dirty="0" smtClean="0"/>
              <a:t>…)</a:t>
            </a:r>
          </a:p>
          <a:p>
            <a:pPr lvl="2"/>
            <a:r>
              <a:rPr lang="en-GB" sz="2000" dirty="0" smtClean="0"/>
              <a:t>…</a:t>
            </a:r>
            <a:endParaRPr lang="fr-BE" sz="2000" dirty="0"/>
          </a:p>
          <a:p>
            <a:pPr lvl="2"/>
            <a:endParaRPr lang="fr-BE" dirty="0"/>
          </a:p>
          <a:p>
            <a:pPr lvl="2"/>
            <a:endParaRPr lang="fr-BE" dirty="0"/>
          </a:p>
          <a:p>
            <a:endParaRPr lang="fr-BE" dirty="0"/>
          </a:p>
        </p:txBody>
      </p:sp>
      <p:sp>
        <p:nvSpPr>
          <p:cNvPr id="4" name="Espace réservé du pied de page 3"/>
          <p:cNvSpPr>
            <a:spLocks noGrp="1"/>
          </p:cNvSpPr>
          <p:nvPr>
            <p:ph type="ftr" sz="quarter" idx="3"/>
          </p:nvPr>
        </p:nvSpPr>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38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664546"/>
            <a:ext cx="2577075" cy="193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995936" y="6581000"/>
            <a:ext cx="4336800" cy="261610"/>
          </a:xfrm>
          <a:prstGeom prst="rect">
            <a:avLst/>
          </a:prstGeom>
          <a:noFill/>
        </p:spPr>
        <p:txBody>
          <a:bodyPr wrap="square" rtlCol="0">
            <a:spAutoFit/>
          </a:bodyPr>
          <a:lstStyle/>
          <a:p>
            <a:pPr algn="r"/>
            <a:r>
              <a:rPr lang="fr-BE" sz="1050" dirty="0">
                <a:hlinkClick r:id="rId3"/>
              </a:rPr>
              <a:t>http://www.chrisg.com/overcoming-your-own-constraints/</a:t>
            </a:r>
            <a:endParaRPr lang="fr-BE" sz="1050" dirty="0"/>
          </a:p>
        </p:txBody>
      </p:sp>
      <p:sp>
        <p:nvSpPr>
          <p:cNvPr id="7" name="ZoneTexte 6"/>
          <p:cNvSpPr txBox="1"/>
          <p:nvPr/>
        </p:nvSpPr>
        <p:spPr>
          <a:xfrm>
            <a:off x="323528" y="6319933"/>
            <a:ext cx="4824850" cy="307777"/>
          </a:xfrm>
          <a:prstGeom prst="rect">
            <a:avLst/>
          </a:prstGeom>
          <a:noFill/>
        </p:spPr>
        <p:txBody>
          <a:bodyPr wrap="square" rtlCol="0">
            <a:spAutoFit/>
          </a:bodyPr>
          <a:lstStyle/>
          <a:p>
            <a:r>
              <a:rPr lang="fr-BE" sz="1400" dirty="0" smtClean="0"/>
              <a:t>(</a:t>
            </a:r>
            <a:r>
              <a:rPr lang="fr-BE" sz="1400" dirty="0" err="1" smtClean="0"/>
              <a:t>See</a:t>
            </a:r>
            <a:r>
              <a:rPr lang="fr-BE" sz="1400" dirty="0" smtClean="0"/>
              <a:t> </a:t>
            </a:r>
            <a:r>
              <a:rPr lang="fr-BE" sz="1400" dirty="0" err="1" smtClean="0"/>
              <a:t>Thirion</a:t>
            </a:r>
            <a:r>
              <a:rPr lang="fr-BE" sz="1400" dirty="0" smtClean="0"/>
              <a:t> </a:t>
            </a:r>
            <a:r>
              <a:rPr lang="fr-BE" sz="1400" i="1" dirty="0" smtClean="0"/>
              <a:t>et al.</a:t>
            </a:r>
            <a:r>
              <a:rPr lang="fr-BE" sz="1400" dirty="0" smtClean="0"/>
              <a:t> (2010), </a:t>
            </a:r>
            <a:r>
              <a:rPr lang="en-US" sz="1400" dirty="0" smtClean="0">
                <a:hlinkClick r:id="rId4"/>
              </a:rPr>
              <a:t>http</a:t>
            </a:r>
            <a:r>
              <a:rPr lang="en-US" sz="1400" dirty="0">
                <a:hlinkClick r:id="rId4"/>
              </a:rPr>
              <a:t>://</a:t>
            </a:r>
            <a:r>
              <a:rPr lang="en-US" sz="1400" dirty="0" smtClean="0">
                <a:hlinkClick r:id="rId4"/>
              </a:rPr>
              <a:t>hdl.handle.net/2268/65254</a:t>
            </a:r>
            <a:r>
              <a:rPr lang="fr-BE" sz="1400" dirty="0" smtClean="0"/>
              <a:t>)</a:t>
            </a:r>
            <a:endParaRPr lang="fr-BE" sz="1400" dirty="0"/>
          </a:p>
        </p:txBody>
      </p:sp>
    </p:spTree>
    <p:extLst>
      <p:ext uri="{BB962C8B-B14F-4D97-AF65-F5344CB8AC3E}">
        <p14:creationId xmlns:p14="http://schemas.microsoft.com/office/powerpoint/2010/main" val="4034339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Being</a:t>
            </a:r>
            <a:r>
              <a:rPr lang="fr-BE" dirty="0" smtClean="0"/>
              <a:t> </a:t>
            </a:r>
            <a:r>
              <a:rPr lang="fr-BE" dirty="0" err="1" smtClean="0"/>
              <a:t>seen</a:t>
            </a:r>
            <a:r>
              <a:rPr lang="fr-BE" dirty="0" smtClean="0"/>
              <a:t>…</a:t>
            </a:r>
            <a:endParaRPr lang="fr-BE" dirty="0"/>
          </a:p>
        </p:txBody>
      </p:sp>
      <p:sp>
        <p:nvSpPr>
          <p:cNvPr id="3" name="Espace réservé du contenu 2"/>
          <p:cNvSpPr>
            <a:spLocks noGrp="1"/>
          </p:cNvSpPr>
          <p:nvPr>
            <p:ph idx="1"/>
          </p:nvPr>
        </p:nvSpPr>
        <p:spPr/>
        <p:txBody>
          <a:bodyPr>
            <a:normAutofit/>
          </a:bodyPr>
          <a:lstStyle/>
          <a:p>
            <a:r>
              <a:rPr lang="fr-BE" sz="2000" dirty="0" err="1" smtClean="0"/>
              <a:t>We</a:t>
            </a:r>
            <a:r>
              <a:rPr lang="fr-BE" sz="2000" dirty="0" smtClean="0"/>
              <a:t> </a:t>
            </a:r>
            <a:r>
              <a:rPr lang="fr-BE" sz="2000" dirty="0" err="1" smtClean="0"/>
              <a:t>don’t</a:t>
            </a:r>
            <a:r>
              <a:rPr lang="fr-BE" sz="2000" dirty="0" smtClean="0"/>
              <a:t> </a:t>
            </a:r>
            <a:r>
              <a:rPr lang="fr-BE" sz="2000" dirty="0" err="1" smtClean="0"/>
              <a:t>expect</a:t>
            </a:r>
            <a:r>
              <a:rPr lang="fr-BE" sz="2000" dirty="0" smtClean="0"/>
              <a:t> </a:t>
            </a:r>
            <a:r>
              <a:rPr lang="fr-BE" sz="2000" dirty="0" err="1" smtClean="0"/>
              <a:t>anyone</a:t>
            </a:r>
            <a:r>
              <a:rPr lang="fr-BE" sz="2000" dirty="0" smtClean="0"/>
              <a:t> </a:t>
            </a:r>
            <a:r>
              <a:rPr lang="fr-BE" sz="2000" dirty="0" err="1" smtClean="0"/>
              <a:t>coming</a:t>
            </a:r>
            <a:r>
              <a:rPr lang="fr-BE" sz="2000" dirty="0" smtClean="0"/>
              <a:t> on ORBi to </a:t>
            </a:r>
            <a:r>
              <a:rPr lang="fr-BE" sz="2000" dirty="0" err="1" smtClean="0"/>
              <a:t>make</a:t>
            </a:r>
            <a:r>
              <a:rPr lang="fr-BE" sz="2000" dirty="0" smtClean="0"/>
              <a:t> </a:t>
            </a:r>
            <a:r>
              <a:rPr lang="fr-BE" sz="2000" dirty="0" err="1" smtClean="0"/>
              <a:t>searches</a:t>
            </a:r>
            <a:r>
              <a:rPr lang="fr-BE" sz="2000" dirty="0" smtClean="0"/>
              <a:t> and </a:t>
            </a:r>
            <a:r>
              <a:rPr lang="fr-BE" sz="2000" dirty="0" err="1" smtClean="0"/>
              <a:t>discover</a:t>
            </a:r>
            <a:r>
              <a:rPr lang="fr-BE" sz="2000" dirty="0" smtClean="0"/>
              <a:t> the </a:t>
            </a:r>
            <a:r>
              <a:rPr lang="fr-BE" sz="2000" dirty="0" err="1" smtClean="0"/>
              <a:t>institutional</a:t>
            </a:r>
            <a:r>
              <a:rPr lang="fr-BE" sz="2000" dirty="0" smtClean="0"/>
              <a:t> </a:t>
            </a:r>
            <a:r>
              <a:rPr lang="fr-BE" sz="2000" dirty="0" err="1" smtClean="0"/>
              <a:t>research</a:t>
            </a:r>
            <a:r>
              <a:rPr lang="fr-BE" sz="2000" dirty="0" smtClean="0"/>
              <a:t> output</a:t>
            </a:r>
          </a:p>
          <a:p>
            <a:pPr marL="114300" indent="0">
              <a:buNone/>
            </a:pPr>
            <a:r>
              <a:rPr lang="fr-BE" sz="2000" dirty="0" smtClean="0">
                <a:sym typeface="Wingdings" panose="05000000000000000000" pitchFamily="2" charset="2"/>
              </a:rPr>
              <a:t> </a:t>
            </a:r>
            <a:r>
              <a:rPr lang="fr-BE" sz="2000" dirty="0" smtClean="0"/>
              <a:t>Long </a:t>
            </a:r>
            <a:r>
              <a:rPr lang="fr-BE" sz="2000" dirty="0" err="1" smtClean="0"/>
              <a:t>work</a:t>
            </a:r>
            <a:r>
              <a:rPr lang="fr-BE" sz="2000" dirty="0" smtClean="0"/>
              <a:t> to </a:t>
            </a:r>
            <a:r>
              <a:rPr lang="fr-BE" sz="2000" dirty="0" err="1" smtClean="0"/>
              <a:t>be</a:t>
            </a:r>
            <a:r>
              <a:rPr lang="fr-BE" sz="2000" dirty="0" smtClean="0"/>
              <a:t> </a:t>
            </a:r>
            <a:r>
              <a:rPr lang="fr-BE" sz="2000" dirty="0" err="1" smtClean="0"/>
              <a:t>indexed</a:t>
            </a:r>
            <a:r>
              <a:rPr lang="fr-BE" sz="2000" dirty="0" smtClean="0"/>
              <a:t> and </a:t>
            </a:r>
            <a:r>
              <a:rPr lang="fr-BE" sz="2000" dirty="0" err="1" smtClean="0"/>
              <a:t>harvested</a:t>
            </a:r>
            <a:endParaRPr lang="fr-BE" sz="2000" dirty="0" smtClean="0"/>
          </a:p>
          <a:p>
            <a:pPr lvl="1"/>
            <a:r>
              <a:rPr lang="fr-BE" sz="1800" dirty="0" err="1" smtClean="0"/>
              <a:t>available</a:t>
            </a:r>
            <a:r>
              <a:rPr lang="fr-BE" sz="1800" dirty="0" smtClean="0"/>
              <a:t> </a:t>
            </a:r>
            <a:r>
              <a:rPr lang="fr-BE" sz="1800" dirty="0" err="1" smtClean="0"/>
              <a:t>through</a:t>
            </a:r>
            <a:r>
              <a:rPr lang="fr-BE" sz="1800" dirty="0" smtClean="0"/>
              <a:t> Google </a:t>
            </a:r>
            <a:r>
              <a:rPr lang="fr-BE" sz="1800" u="heavy" dirty="0" smtClean="0"/>
              <a:t>one </a:t>
            </a:r>
            <a:r>
              <a:rPr lang="fr-BE" sz="1800" u="heavy" dirty="0" err="1" smtClean="0"/>
              <a:t>hour</a:t>
            </a:r>
            <a:r>
              <a:rPr lang="fr-BE" sz="1800" dirty="0" smtClean="0"/>
              <a:t> </a:t>
            </a:r>
            <a:r>
              <a:rPr lang="fr-BE" sz="1800" dirty="0" err="1" smtClean="0"/>
              <a:t>after</a:t>
            </a:r>
            <a:r>
              <a:rPr lang="fr-BE" sz="1800" dirty="0" smtClean="0"/>
              <a:t> validation</a:t>
            </a:r>
          </a:p>
          <a:p>
            <a:pPr lvl="1"/>
            <a:r>
              <a:rPr lang="fr-BE" sz="1800" dirty="0" err="1" smtClean="0"/>
              <a:t>harvested</a:t>
            </a:r>
            <a:r>
              <a:rPr lang="fr-BE" sz="1800" dirty="0" smtClean="0"/>
              <a:t> by Primo Central Index (Ex </a:t>
            </a:r>
            <a:r>
              <a:rPr lang="fr-BE" sz="1800" dirty="0" err="1" smtClean="0"/>
              <a:t>Libris</a:t>
            </a:r>
            <a:r>
              <a:rPr lang="fr-BE" sz="1800" dirty="0" smtClean="0"/>
              <a:t>) and in </a:t>
            </a:r>
            <a:r>
              <a:rPr lang="fr-BE" sz="1800" dirty="0" err="1" smtClean="0"/>
              <a:t>many</a:t>
            </a:r>
            <a:r>
              <a:rPr lang="fr-BE" sz="1800" dirty="0" smtClean="0"/>
              <a:t> </a:t>
            </a:r>
            <a:r>
              <a:rPr lang="fr-BE" sz="1800" dirty="0" err="1" smtClean="0"/>
              <a:t>other</a:t>
            </a:r>
            <a:r>
              <a:rPr lang="fr-BE" sz="1800" dirty="0" smtClean="0"/>
              <a:t> </a:t>
            </a:r>
            <a:r>
              <a:rPr lang="fr-BE" sz="1800" dirty="0" err="1" smtClean="0"/>
              <a:t>tools</a:t>
            </a:r>
            <a:endParaRPr lang="fr-BE" sz="1800" dirty="0" smtClean="0"/>
          </a:p>
          <a:p>
            <a:pPr lvl="1"/>
            <a:r>
              <a:rPr lang="fr-BE" sz="1800" i="1" dirty="0"/>
              <a:t>o</a:t>
            </a:r>
            <a:r>
              <a:rPr lang="fr-BE" sz="1800" i="1" dirty="0" smtClean="0"/>
              <a:t>pen to </a:t>
            </a:r>
            <a:r>
              <a:rPr lang="fr-BE" sz="1800" i="1" dirty="0" err="1" smtClean="0"/>
              <a:t>any</a:t>
            </a:r>
            <a:r>
              <a:rPr lang="fr-BE" sz="1800" i="1" dirty="0" smtClean="0"/>
              <a:t> new collaboration!!</a:t>
            </a:r>
            <a:endParaRPr lang="fr-BE" sz="1800" i="1"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39</a:t>
            </a:fld>
            <a:endParaRPr lang="en-US" dirty="0"/>
          </a:p>
        </p:txBody>
      </p:sp>
      <p:sp>
        <p:nvSpPr>
          <p:cNvPr id="5" name="Espace réservé du pied de page 4"/>
          <p:cNvSpPr>
            <a:spLocks noGrp="1"/>
          </p:cNvSpPr>
          <p:nvPr>
            <p:ph type="ftr" sz="quarter" idx="3"/>
          </p:nvPr>
        </p:nvSpPr>
        <p:spPr/>
        <p:txBody>
          <a:bodyPr/>
          <a:lstStyle/>
          <a:p>
            <a:r>
              <a:rPr lang="en-US" dirty="0" smtClean="0"/>
              <a:t>Libraries and their Role in Open Access: Challenges and Opportunities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28392"/>
            <a:ext cx="5098255" cy="306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3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21" presetClass="entr" presetSubtype="1" fill="hold" nodeType="withEffect">
                                  <p:stCondLst>
                                    <p:cond delay="5500"/>
                                  </p:stCondLst>
                                  <p:childTnLst>
                                    <p:set>
                                      <p:cBhvr>
                                        <p:cTn id="14" dur="1" fill="hold">
                                          <p:stCondLst>
                                            <p:cond delay="0"/>
                                          </p:stCondLst>
                                        </p:cTn>
                                        <p:tgtEl>
                                          <p:spTgt spid="4098"/>
                                        </p:tgtEl>
                                        <p:attrNameLst>
                                          <p:attrName>style.visibility</p:attrName>
                                        </p:attrNameLst>
                                      </p:cBhvr>
                                      <p:to>
                                        <p:strVal val="visible"/>
                                      </p:to>
                                    </p:set>
                                    <p:animEffect transition="in" filter="wheel(1)">
                                      <p:cBhvr>
                                        <p:cTn id="15"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556792"/>
            <a:ext cx="7620000" cy="4844008"/>
          </a:xfrm>
        </p:spPr>
        <p:txBody>
          <a:bodyPr/>
          <a:lstStyle/>
          <a:p>
            <a:pPr>
              <a:lnSpc>
                <a:spcPct val="150000"/>
              </a:lnSpc>
            </a:pPr>
            <a:r>
              <a:rPr lang="en-US" sz="2000" dirty="0" smtClean="0"/>
              <a:t>Funding bodies are enforcing open access policies</a:t>
            </a:r>
          </a:p>
          <a:p>
            <a:pPr>
              <a:lnSpc>
                <a:spcPct val="150000"/>
              </a:lnSpc>
            </a:pPr>
            <a:r>
              <a:rPr lang="en-US" sz="2000" dirty="0" smtClean="0"/>
              <a:t>Public awareness for cost of knowledge increases</a:t>
            </a:r>
          </a:p>
          <a:p>
            <a:endParaRPr lang="en-US" sz="2400" dirty="0" smtClean="0"/>
          </a:p>
          <a:p>
            <a:endParaRPr lang="en-US" sz="2400" dirty="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dirty="0"/>
          </a:p>
        </p:txBody>
      </p:sp>
      <p:sp>
        <p:nvSpPr>
          <p:cNvPr id="5" name="Espace réservé du pied de page 4"/>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6" name="Title 1"/>
          <p:cNvSpPr>
            <a:spLocks noGrp="1"/>
          </p:cNvSpPr>
          <p:nvPr>
            <p:ph type="title"/>
          </p:nvPr>
        </p:nvSpPr>
        <p:spPr/>
        <p:txBody>
          <a:bodyPr>
            <a:noAutofit/>
          </a:bodyPr>
          <a:lstStyle/>
          <a:p>
            <a:r>
              <a:rPr lang="en-GB" sz="3200" dirty="0" smtClean="0"/>
              <a:t>The ecosystem of scholarly communication is changing</a:t>
            </a:r>
            <a:endParaRPr lang="en-GB" sz="3200" dirty="0"/>
          </a:p>
        </p:txBody>
      </p:sp>
    </p:spTree>
    <p:extLst>
      <p:ext uri="{BB962C8B-B14F-4D97-AF65-F5344CB8AC3E}">
        <p14:creationId xmlns:p14="http://schemas.microsoft.com/office/powerpoint/2010/main" val="263089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7620000" cy="1143000"/>
          </a:xfrm>
        </p:spPr>
        <p:txBody>
          <a:bodyPr/>
          <a:lstStyle/>
          <a:p>
            <a:r>
              <a:rPr lang="en-GB" dirty="0" smtClean="0"/>
              <a:t>Open Access discovery in Primo Central</a:t>
            </a:r>
            <a:endParaRPr lang="en-GB"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40</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3" name="TextBox 2"/>
          <p:cNvSpPr txBox="1"/>
          <p:nvPr/>
        </p:nvSpPr>
        <p:spPr>
          <a:xfrm>
            <a:off x="611560" y="4149080"/>
            <a:ext cx="2742482" cy="400110"/>
          </a:xfrm>
          <a:prstGeom prst="rect">
            <a:avLst/>
          </a:prstGeom>
          <a:noFill/>
        </p:spPr>
        <p:txBody>
          <a:bodyPr wrap="none" rtlCol="0">
            <a:spAutoFit/>
          </a:bodyPr>
          <a:lstStyle/>
          <a:p>
            <a:r>
              <a:rPr lang="en-GB" sz="2000" dirty="0" smtClean="0"/>
              <a:t>Christine Stohn, Ex Libris</a:t>
            </a:r>
            <a:endParaRPr lang="en-GB" sz="2000" dirty="0"/>
          </a:p>
        </p:txBody>
      </p:sp>
    </p:spTree>
    <p:extLst>
      <p:ext uri="{BB962C8B-B14F-4D97-AF65-F5344CB8AC3E}">
        <p14:creationId xmlns:p14="http://schemas.microsoft.com/office/powerpoint/2010/main" val="409587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a:t>
            </a:r>
            <a:endParaRPr lang="en-GB" dirty="0"/>
          </a:p>
        </p:txBody>
      </p:sp>
      <p:sp>
        <p:nvSpPr>
          <p:cNvPr id="3" name="Content Placeholder 2"/>
          <p:cNvSpPr>
            <a:spLocks noGrp="1"/>
          </p:cNvSpPr>
          <p:nvPr>
            <p:ph idx="1"/>
          </p:nvPr>
        </p:nvSpPr>
        <p:spPr/>
        <p:txBody>
          <a:bodyPr/>
          <a:lstStyle/>
          <a:p>
            <a:r>
              <a:rPr lang="en-GB" dirty="0" smtClean="0"/>
              <a:t>Discovery of open access material via the library</a:t>
            </a:r>
          </a:p>
          <a:p>
            <a:endParaRPr lang="en-GB" dirty="0"/>
          </a:p>
          <a:p>
            <a:r>
              <a:rPr lang="en-GB" dirty="0" smtClean="0"/>
              <a:t>Including </a:t>
            </a:r>
            <a:endParaRPr lang="en-GB" dirty="0"/>
          </a:p>
          <a:p>
            <a:pPr lvl="1"/>
            <a:r>
              <a:rPr lang="en-GB" dirty="0" smtClean="0"/>
              <a:t>Open Access journals</a:t>
            </a:r>
          </a:p>
          <a:p>
            <a:pPr lvl="1"/>
            <a:r>
              <a:rPr lang="en-GB" dirty="0" smtClean="0"/>
              <a:t>Articles </a:t>
            </a:r>
            <a:r>
              <a:rPr lang="en-GB" dirty="0"/>
              <a:t>in hybrid journals</a:t>
            </a:r>
          </a:p>
          <a:p>
            <a:pPr lvl="1"/>
            <a:r>
              <a:rPr lang="en-GB" dirty="0" smtClean="0"/>
              <a:t>Material </a:t>
            </a:r>
            <a:r>
              <a:rPr lang="en-GB" dirty="0"/>
              <a:t>in </a:t>
            </a:r>
            <a:r>
              <a:rPr lang="en-GB" dirty="0" smtClean="0"/>
              <a:t>repositories, e.g. </a:t>
            </a:r>
            <a:r>
              <a:rPr lang="en-GB" dirty="0" err="1" smtClean="0"/>
              <a:t>ORBi</a:t>
            </a:r>
            <a:r>
              <a:rPr lang="en-GB" dirty="0" smtClean="0"/>
              <a:t> and DASH</a:t>
            </a:r>
          </a:p>
          <a:p>
            <a:pPr lvl="2"/>
            <a:r>
              <a:rPr lang="en-GB" dirty="0" smtClean="0"/>
              <a:t>Institutional repositories</a:t>
            </a:r>
          </a:p>
          <a:p>
            <a:pPr lvl="2"/>
            <a:r>
              <a:rPr lang="en-GB" dirty="0" smtClean="0"/>
              <a:t>Community based repositories, e.g. </a:t>
            </a:r>
            <a:r>
              <a:rPr lang="en-GB" dirty="0" err="1" smtClean="0"/>
              <a:t>arXiv</a:t>
            </a:r>
            <a:endParaRPr lang="en-GB" dirty="0" smtClean="0"/>
          </a:p>
          <a:p>
            <a:pPr lvl="1"/>
            <a:endParaRPr lang="en-GB"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41</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spTree>
    <p:extLst>
      <p:ext uri="{BB962C8B-B14F-4D97-AF65-F5344CB8AC3E}">
        <p14:creationId xmlns:p14="http://schemas.microsoft.com/office/powerpoint/2010/main" val="3247288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620000" cy="1143000"/>
          </a:xfrm>
        </p:spPr>
        <p:txBody>
          <a:bodyPr/>
          <a:lstStyle/>
          <a:p>
            <a:r>
              <a:rPr lang="en-GB" sz="3000" dirty="0" smtClean="0"/>
              <a:t>Availability on article level – Hybrid journals</a:t>
            </a:r>
            <a:endParaRPr lang="en-GB" sz="3000"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42</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77" y="1052736"/>
            <a:ext cx="8834123" cy="496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p:txBody>
          <a:bodyPr/>
          <a:lstStyle/>
          <a:p>
            <a:endParaRPr lang="en-GB" dirty="0"/>
          </a:p>
        </p:txBody>
      </p:sp>
      <p:pic>
        <p:nvPicPr>
          <p:cNvPr id="11"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37" y="1335175"/>
            <a:ext cx="1656000" cy="828000"/>
          </a:xfrm>
          <a:prstGeom prst="rect">
            <a:avLst/>
          </a:prstGeom>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591" y="1052736"/>
            <a:ext cx="9626390" cy="541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591" y="1181803"/>
            <a:ext cx="9167262" cy="515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76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r>
              <a:rPr lang="en-US" dirty="0" smtClean="0"/>
              <a:t>Libraries and their Role in Open Access: Challenges and Opportunities</a:t>
            </a:r>
            <a:endParaRPr lang="en-US" dirty="0"/>
          </a:p>
        </p:txBody>
      </p:sp>
      <p:sp>
        <p:nvSpPr>
          <p:cNvPr id="2" name="Title 1"/>
          <p:cNvSpPr>
            <a:spLocks noGrp="1"/>
          </p:cNvSpPr>
          <p:nvPr>
            <p:ph type="title"/>
          </p:nvPr>
        </p:nvSpPr>
        <p:spPr>
          <a:xfrm>
            <a:off x="205271" y="0"/>
            <a:ext cx="8208912" cy="1143000"/>
          </a:xfrm>
        </p:spPr>
        <p:txBody>
          <a:bodyPr/>
          <a:lstStyle/>
          <a:p>
            <a:r>
              <a:rPr lang="en-GB" sz="2800" dirty="0" smtClean="0"/>
              <a:t>Availability on article level – institutional repositories</a:t>
            </a:r>
            <a:endParaRPr lang="en-GB"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80" y="1340768"/>
            <a:ext cx="10791874" cy="4680519"/>
          </a:xfrm>
        </p:spPr>
      </p:pic>
      <p:sp>
        <p:nvSpPr>
          <p:cNvPr id="4" name="Slide Number Placeholder 3"/>
          <p:cNvSpPr>
            <a:spLocks noGrp="1"/>
          </p:cNvSpPr>
          <p:nvPr>
            <p:ph type="sldNum" sz="quarter" idx="12"/>
          </p:nvPr>
        </p:nvSpPr>
        <p:spPr/>
        <p:txBody>
          <a:bodyPr/>
          <a:lstStyle/>
          <a:p>
            <a:fld id="{E667ED75-B537-4810-9364-B7D9FE7FDC55}" type="slidenum">
              <a:rPr lang="en-US" smtClean="0"/>
              <a:pPr/>
              <a:t>43</a:t>
            </a:fld>
            <a:endParaRPr lang="en-US" dirty="0"/>
          </a:p>
        </p:txBody>
      </p:sp>
    </p:spTree>
    <p:extLst>
      <p:ext uri="{BB962C8B-B14F-4D97-AF65-F5344CB8AC3E}">
        <p14:creationId xmlns:p14="http://schemas.microsoft.com/office/powerpoint/2010/main" val="2610642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Institutional publications  - valuable for global use</a:t>
            </a:r>
            <a:endParaRPr lang="en-GB" sz="2400" dirty="0"/>
          </a:p>
        </p:txBody>
      </p:sp>
      <p:sp>
        <p:nvSpPr>
          <p:cNvPr id="3" name="Content Placeholder 2"/>
          <p:cNvSpPr>
            <a:spLocks noGrp="1"/>
          </p:cNvSpPr>
          <p:nvPr>
            <p:ph idx="1"/>
          </p:nvPr>
        </p:nvSpPr>
        <p:spPr>
          <a:xfrm>
            <a:off x="457200" y="1412776"/>
            <a:ext cx="7859216" cy="4988024"/>
          </a:xfrm>
        </p:spPr>
        <p:txBody>
          <a:bodyPr>
            <a:normAutofit/>
          </a:bodyPr>
          <a:lstStyle/>
          <a:p>
            <a:pPr>
              <a:lnSpc>
                <a:spcPct val="150000"/>
              </a:lnSpc>
            </a:pPr>
            <a:r>
              <a:rPr lang="en-GB" sz="2400" dirty="0" smtClean="0"/>
              <a:t>Is it relevant to a global user community?</a:t>
            </a:r>
          </a:p>
          <a:p>
            <a:pPr>
              <a:lnSpc>
                <a:spcPct val="150000"/>
              </a:lnSpc>
            </a:pPr>
            <a:r>
              <a:rPr lang="en-GB" sz="2400" dirty="0" smtClean="0"/>
              <a:t>Is it globally accessible for reading?</a:t>
            </a:r>
          </a:p>
          <a:p>
            <a:pPr>
              <a:lnSpc>
                <a:spcPct val="150000"/>
              </a:lnSpc>
            </a:pPr>
            <a:r>
              <a:rPr lang="en-GB" sz="2400" dirty="0" smtClean="0"/>
              <a:t>Can you provide </a:t>
            </a:r>
          </a:p>
          <a:p>
            <a:pPr lvl="1">
              <a:lnSpc>
                <a:spcPct val="150000"/>
              </a:lnSpc>
            </a:pPr>
            <a:r>
              <a:rPr lang="en-GB" dirty="0"/>
              <a:t>OAI-PMH </a:t>
            </a:r>
            <a:r>
              <a:rPr lang="en-GB" dirty="0" smtClean="0"/>
              <a:t> for harvesting?</a:t>
            </a:r>
          </a:p>
          <a:p>
            <a:pPr lvl="1">
              <a:lnSpc>
                <a:spcPct val="150000"/>
              </a:lnSpc>
            </a:pPr>
            <a:r>
              <a:rPr lang="en-GB" dirty="0" smtClean="0"/>
              <a:t>Correctly tagged meta data (with an OA or free-to-read tag)?</a:t>
            </a:r>
          </a:p>
          <a:p>
            <a:pPr lvl="1">
              <a:lnSpc>
                <a:spcPct val="150000"/>
              </a:lnSpc>
            </a:pPr>
            <a:r>
              <a:rPr lang="en-GB" dirty="0" smtClean="0"/>
              <a:t>Consistent and good metadata?</a:t>
            </a:r>
          </a:p>
          <a:p>
            <a:pPr>
              <a:lnSpc>
                <a:spcPct val="150000"/>
              </a:lnSpc>
            </a:pPr>
            <a:endParaRPr lang="en-GB" sz="2400" dirty="0" smtClean="0"/>
          </a:p>
          <a:p>
            <a:pPr marL="114300" indent="0">
              <a:lnSpc>
                <a:spcPct val="150000"/>
              </a:lnSpc>
              <a:buNone/>
            </a:pPr>
            <a:endParaRPr lang="en-GB" sz="2400"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44</a:t>
            </a:fld>
            <a:endParaRPr lang="en-US" dirty="0"/>
          </a:p>
        </p:txBody>
      </p:sp>
      <p:sp>
        <p:nvSpPr>
          <p:cNvPr id="5" name="Footer Placeholder 4"/>
          <p:cNvSpPr>
            <a:spLocks noGrp="1"/>
          </p:cNvSpPr>
          <p:nvPr>
            <p:ph type="ftr" sz="quarter" idx="3"/>
          </p:nvPr>
        </p:nvSpPr>
        <p:spPr/>
        <p:txBody>
          <a:bodyPr/>
          <a:lstStyle/>
          <a:p>
            <a:r>
              <a:rPr lang="en-US" dirty="0" smtClean="0"/>
              <a:t>Libraries and their Role in Open Access: Challenges and Opportunities</a:t>
            </a:r>
            <a:endParaRPr lang="en-US" dirty="0"/>
          </a:p>
        </p:txBody>
      </p:sp>
    </p:spTree>
    <p:extLst>
      <p:ext uri="{BB962C8B-B14F-4D97-AF65-F5344CB8AC3E}">
        <p14:creationId xmlns:p14="http://schemas.microsoft.com/office/powerpoint/2010/main" val="4218066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Font typeface="Arial Unicode MS" pitchFamily="34" charset="-128"/>
              <a:buNone/>
              <a:defRPr/>
            </a:pPr>
            <a:r>
              <a:rPr lang="en-US" sz="2400" dirty="0"/>
              <a:t>Recommendations for a standard set of metadata to easily identify</a:t>
            </a:r>
          </a:p>
          <a:p>
            <a:pPr marL="457200" lvl="1" indent="0">
              <a:buFont typeface="Arial Unicode MS" pitchFamily="34" charset="-128"/>
              <a:buNone/>
              <a:defRPr/>
            </a:pPr>
            <a:endParaRPr lang="en-GB" sz="2400" dirty="0"/>
          </a:p>
          <a:p>
            <a:pPr lvl="2">
              <a:defRPr/>
            </a:pPr>
            <a:r>
              <a:rPr lang="en-US" sz="2200" dirty="0"/>
              <a:t>Availability of </a:t>
            </a:r>
            <a:r>
              <a:rPr lang="en-US" sz="2200" dirty="0" smtClean="0"/>
              <a:t>individual articles (e.g. in hybrid journals)</a:t>
            </a:r>
          </a:p>
          <a:p>
            <a:pPr lvl="2">
              <a:defRPr/>
            </a:pPr>
            <a:r>
              <a:rPr lang="en-US" sz="2200" dirty="0" smtClean="0"/>
              <a:t>Reuse </a:t>
            </a:r>
            <a:r>
              <a:rPr lang="en-US" sz="2200" dirty="0"/>
              <a:t>rights for such items</a:t>
            </a:r>
            <a:endParaRPr lang="en-GB" sz="2200" dirty="0"/>
          </a:p>
          <a:p>
            <a:endParaRPr lang="en-GB"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45</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53" y="116632"/>
            <a:ext cx="2028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7620000" cy="1143000"/>
          </a:xfrm>
        </p:spPr>
        <p:txBody>
          <a:bodyPr/>
          <a:lstStyle/>
          <a:p>
            <a:r>
              <a:rPr lang="en-US" sz="2600" dirty="0"/>
              <a:t>Open Access Metadata and Indicators</a:t>
            </a:r>
            <a:endParaRPr lang="en-GB" sz="2600" dirty="0"/>
          </a:p>
        </p:txBody>
      </p:sp>
      <p:sp>
        <p:nvSpPr>
          <p:cNvPr id="9" name="Title 1"/>
          <p:cNvSpPr txBox="1">
            <a:spLocks/>
          </p:cNvSpPr>
          <p:nvPr/>
        </p:nvSpPr>
        <p:spPr>
          <a:xfrm>
            <a:off x="489225" y="4005064"/>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cap="none" spc="-100" baseline="0">
                <a:ln>
                  <a:noFill/>
                </a:ln>
                <a:solidFill>
                  <a:schemeClr val="tx2"/>
                </a:solidFill>
                <a:effectLst/>
                <a:latin typeface="Arial Rounded MT Bold" pitchFamily="34" charset="0"/>
                <a:ea typeface="+mj-ea"/>
                <a:cs typeface="+mj-cs"/>
              </a:defRPr>
            </a:lvl1pPr>
          </a:lstStyle>
          <a:p>
            <a:r>
              <a:rPr lang="en-US" sz="2600" dirty="0" smtClean="0">
                <a:latin typeface="Arial Rounded MT Bold"/>
              </a:rPr>
              <a:t>KBART – </a:t>
            </a:r>
            <a:r>
              <a:rPr lang="en-US" sz="2600" dirty="0" err="1" smtClean="0">
                <a:latin typeface="Arial Rounded MT Bold"/>
              </a:rPr>
              <a:t>KnowledgeBase</a:t>
            </a:r>
            <a:r>
              <a:rPr lang="en-US" sz="2600" dirty="0" smtClean="0">
                <a:latin typeface="Arial Rounded MT Bold"/>
              </a:rPr>
              <a:t> Recommendations</a:t>
            </a:r>
          </a:p>
          <a:p>
            <a:endParaRPr lang="en-US" sz="2400" dirty="0">
              <a:latin typeface="+mn-lt"/>
            </a:endParaRPr>
          </a:p>
          <a:p>
            <a:pPr>
              <a:tabLst>
                <a:tab pos="261938" algn="l"/>
              </a:tabLst>
            </a:pPr>
            <a:r>
              <a:rPr lang="en-US" sz="2400" dirty="0" smtClean="0">
                <a:latin typeface="+mn-lt"/>
              </a:rPr>
              <a:t>	  New recommendations contain OA flag on journal level</a:t>
            </a:r>
            <a:endParaRPr lang="en-GB" sz="2400" dirty="0">
              <a:latin typeface="+mn-lt"/>
            </a:endParaRPr>
          </a:p>
        </p:txBody>
      </p:sp>
    </p:spTree>
    <p:extLst>
      <p:ext uri="{BB962C8B-B14F-4D97-AF65-F5344CB8AC3E}">
        <p14:creationId xmlns:p14="http://schemas.microsoft.com/office/powerpoint/2010/main" val="2090260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Summary and discussion</a:t>
            </a:r>
            <a:endParaRPr lang="en-GB" sz="3200" dirty="0"/>
          </a:p>
        </p:txBody>
      </p:sp>
      <p:sp>
        <p:nvSpPr>
          <p:cNvPr id="3" name="Content Placeholder 2"/>
          <p:cNvSpPr>
            <a:spLocks noGrp="1"/>
          </p:cNvSpPr>
          <p:nvPr>
            <p:ph idx="1"/>
          </p:nvPr>
        </p:nvSpPr>
        <p:spPr/>
        <p:txBody>
          <a:bodyPr/>
          <a:lstStyle/>
          <a:p>
            <a:r>
              <a:rPr lang="en-GB" dirty="0" smtClean="0"/>
              <a:t>Managing institutional research output</a:t>
            </a:r>
          </a:p>
          <a:p>
            <a:pPr lvl="1"/>
            <a:r>
              <a:rPr lang="en-GB" dirty="0" smtClean="0"/>
              <a:t>Managing article processing charges</a:t>
            </a:r>
          </a:p>
          <a:p>
            <a:pPr lvl="1"/>
            <a:r>
              <a:rPr lang="en-GB" dirty="0" smtClean="0"/>
              <a:t>Providing author support with information about funding policies</a:t>
            </a:r>
          </a:p>
          <a:p>
            <a:pPr lvl="1"/>
            <a:r>
              <a:rPr lang="en-GB" dirty="0" smtClean="0"/>
              <a:t>Providing meta data services</a:t>
            </a:r>
          </a:p>
          <a:p>
            <a:pPr lvl="1"/>
            <a:r>
              <a:rPr lang="en-GB" dirty="0" smtClean="0"/>
              <a:t>Providing impact metrics services (e.g. </a:t>
            </a:r>
            <a:r>
              <a:rPr lang="en-GB" dirty="0" err="1" smtClean="0"/>
              <a:t>altmetrics</a:t>
            </a:r>
            <a:r>
              <a:rPr lang="en-GB" dirty="0" smtClean="0"/>
              <a:t>)</a:t>
            </a:r>
          </a:p>
          <a:p>
            <a:endParaRPr lang="en-GB" dirty="0" smtClean="0"/>
          </a:p>
          <a:p>
            <a:r>
              <a:rPr lang="en-GB" dirty="0" smtClean="0"/>
              <a:t>Providing discovery </a:t>
            </a:r>
          </a:p>
          <a:p>
            <a:pPr lvl="1"/>
            <a:r>
              <a:rPr lang="en-GB" dirty="0" smtClean="0"/>
              <a:t>Discovery of articles and research data beyond the institutional subscriptions</a:t>
            </a:r>
          </a:p>
          <a:p>
            <a:pPr lvl="2"/>
            <a:r>
              <a:rPr lang="en-GB" dirty="0" smtClean="0"/>
              <a:t>Open access journal</a:t>
            </a:r>
          </a:p>
          <a:p>
            <a:pPr lvl="2"/>
            <a:r>
              <a:rPr lang="en-GB" dirty="0" smtClean="0"/>
              <a:t>Open access articles in hybrid journals</a:t>
            </a:r>
          </a:p>
          <a:p>
            <a:pPr lvl="2"/>
            <a:r>
              <a:rPr lang="en-GB" dirty="0" smtClean="0"/>
              <a:t>Open access articles from institutional repositories</a:t>
            </a:r>
          </a:p>
          <a:p>
            <a:pPr lvl="2"/>
            <a:endParaRPr lang="en-GB" dirty="0" smtClean="0"/>
          </a:p>
        </p:txBody>
      </p:sp>
      <p:sp>
        <p:nvSpPr>
          <p:cNvPr id="4" name="Espace réservé du pied de page 4"/>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46</a:t>
            </a:fld>
            <a:endParaRPr lang="en-US" dirty="0"/>
          </a:p>
        </p:txBody>
      </p:sp>
    </p:spTree>
    <p:extLst>
      <p:ext uri="{BB962C8B-B14F-4D97-AF65-F5344CB8AC3E}">
        <p14:creationId xmlns:p14="http://schemas.microsoft.com/office/powerpoint/2010/main" val="38067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Bibliography</a:t>
            </a:r>
            <a:endParaRPr lang="fr-BE" dirty="0"/>
          </a:p>
        </p:txBody>
      </p:sp>
      <p:sp>
        <p:nvSpPr>
          <p:cNvPr id="3" name="Espace réservé du contenu 2"/>
          <p:cNvSpPr>
            <a:spLocks noGrp="1"/>
          </p:cNvSpPr>
          <p:nvPr>
            <p:ph idx="1"/>
          </p:nvPr>
        </p:nvSpPr>
        <p:spPr>
          <a:xfrm>
            <a:off x="457200" y="1268760"/>
            <a:ext cx="7620000" cy="5132040"/>
          </a:xfrm>
        </p:spPr>
        <p:txBody>
          <a:bodyPr>
            <a:normAutofit fontScale="92500" lnSpcReduction="10000"/>
          </a:bodyPr>
          <a:lstStyle/>
          <a:p>
            <a:r>
              <a:rPr lang="en-GB" sz="1600" dirty="0"/>
              <a:t>EU </a:t>
            </a:r>
            <a:r>
              <a:rPr lang="en-GB" sz="1600" dirty="0" smtClean="0"/>
              <a:t>recommendations </a:t>
            </a:r>
            <a:r>
              <a:rPr lang="en-GB" sz="1600" dirty="0"/>
              <a:t>on access to and preservation of scientific information</a:t>
            </a:r>
            <a:r>
              <a:rPr lang="en-GB" sz="1600" dirty="0" smtClean="0"/>
              <a:t>: </a:t>
            </a:r>
            <a:r>
              <a:rPr lang="en-GB" sz="1600" u="sng" dirty="0">
                <a:hlinkClick r:id="rId2"/>
              </a:rPr>
              <a:t>http://ec.europa.eu/research/science-society/document_library/pdf_06/recommendation-access-and-preservation-scientific-information_en.pdf</a:t>
            </a:r>
            <a:endParaRPr lang="en-GB" sz="1600" dirty="0"/>
          </a:p>
          <a:p>
            <a:r>
              <a:rPr lang="en-US" sz="1600" dirty="0" err="1" smtClean="0"/>
              <a:t>Harnad</a:t>
            </a:r>
            <a:r>
              <a:rPr lang="en-US" sz="1600" dirty="0"/>
              <a:t>, </a:t>
            </a:r>
            <a:r>
              <a:rPr lang="en-US" sz="1600" dirty="0" err="1"/>
              <a:t>Stevan</a:t>
            </a:r>
            <a:r>
              <a:rPr lang="en-US" sz="1600" dirty="0"/>
              <a:t>, Carr, Les, Swan, Alma, Sale, Arthur and </a:t>
            </a:r>
            <a:r>
              <a:rPr lang="en-US" sz="1600" dirty="0" err="1"/>
              <a:t>Bosc</a:t>
            </a:r>
            <a:r>
              <a:rPr lang="en-US" sz="1600" dirty="0"/>
              <a:t>, Helene. (2009). Maximizing and Measuring Research Impact Through University and Research-Funder Open-Access Self-Archiving Mandates. </a:t>
            </a:r>
            <a:r>
              <a:rPr lang="de-DE" sz="1600" i="1" dirty="0"/>
              <a:t>Wissenschaftsmanagement </a:t>
            </a:r>
            <a:r>
              <a:rPr lang="de-DE" sz="1600" dirty="0"/>
              <a:t>, 15, (4), 36-41. </a:t>
            </a:r>
            <a:r>
              <a:rPr lang="de-DE" sz="1600" u="sng" dirty="0">
                <a:hlinkClick r:id="rId3"/>
              </a:rPr>
              <a:t>http://eprints.soton.ac.uk/266616</a:t>
            </a:r>
            <a:r>
              <a:rPr lang="de-DE" sz="1600" u="sng" dirty="0" smtClean="0">
                <a:hlinkClick r:id="rId3"/>
              </a:rPr>
              <a:t>/</a:t>
            </a:r>
            <a:endParaRPr lang="de-DE" sz="1600" u="sng" dirty="0" smtClean="0"/>
          </a:p>
          <a:p>
            <a:r>
              <a:rPr lang="en-US" sz="1600" dirty="0"/>
              <a:t>HSBC (2013). Academic Publishing</a:t>
            </a:r>
            <a:r>
              <a:rPr lang="en-GB" sz="1600" dirty="0"/>
              <a:t> </a:t>
            </a:r>
            <a:r>
              <a:rPr lang="en-GB" sz="1600" dirty="0">
                <a:hlinkClick r:id="rId4"/>
              </a:rPr>
              <a:t>https://www.research.hsbc.com/midas/Res/RDV?ao=20&amp;key=RxArFbnG1P&amp;n=360010.PDF</a:t>
            </a:r>
            <a:endParaRPr lang="en-GB" sz="1600" dirty="0"/>
          </a:p>
          <a:p>
            <a:r>
              <a:rPr lang="en-US" sz="1600" dirty="0" err="1" smtClean="0"/>
              <a:t>Rentier</a:t>
            </a:r>
            <a:r>
              <a:rPr lang="en-US" sz="1600" dirty="0"/>
              <a:t>, B (2007, March 10). </a:t>
            </a:r>
            <a:r>
              <a:rPr lang="fr-BE" sz="1600" i="1" dirty="0"/>
              <a:t>La politique de l’ULg en matière d’Open Access</a:t>
            </a:r>
            <a:r>
              <a:rPr lang="fr-BE" sz="1600" dirty="0"/>
              <a:t>. </a:t>
            </a:r>
            <a:r>
              <a:rPr lang="fr-BE" sz="1600" dirty="0" smtClean="0"/>
              <a:t>[Blog </a:t>
            </a:r>
            <a:r>
              <a:rPr lang="fr-BE" sz="1600" dirty="0"/>
              <a:t>post] </a:t>
            </a:r>
            <a:r>
              <a:rPr lang="fr-BE" sz="1600" dirty="0">
                <a:hlinkClick r:id="rId5"/>
              </a:rPr>
              <a:t>http://recteur.blogs.ulg.ac.be/?p=103</a:t>
            </a:r>
            <a:endParaRPr lang="en-US" sz="1600" dirty="0"/>
          </a:p>
          <a:p>
            <a:r>
              <a:rPr lang="en-GB" sz="1600" dirty="0"/>
              <a:t>ROARMAP: Registry of Open Access Repositories Mandatory Archiving Policies </a:t>
            </a:r>
            <a:r>
              <a:rPr lang="en-GB" sz="1600" dirty="0">
                <a:hlinkClick r:id="rId6"/>
              </a:rPr>
              <a:t>http://roarmap.eprints.org</a:t>
            </a:r>
            <a:endParaRPr lang="en-GB" sz="1600" dirty="0"/>
          </a:p>
          <a:p>
            <a:r>
              <a:rPr lang="en-US" sz="1600" dirty="0"/>
              <a:t>Science-</a:t>
            </a:r>
            <a:r>
              <a:rPr lang="en-US" sz="1600" dirty="0" err="1"/>
              <a:t>metrix</a:t>
            </a:r>
            <a:r>
              <a:rPr lang="en-US" sz="1600" dirty="0"/>
              <a:t> (2013). </a:t>
            </a:r>
            <a:r>
              <a:rPr lang="en-GB" sz="1600" dirty="0"/>
              <a:t>Proportion of Open Access Peer-Reviewed Papers at the European and World Levels—2004-2011 </a:t>
            </a:r>
            <a:r>
              <a:rPr lang="en-GB" sz="1600" dirty="0">
                <a:hlinkClick r:id="rId7"/>
              </a:rPr>
              <a:t>http://www.science-metrix.com/eng/news_13_08.htm</a:t>
            </a:r>
            <a:endParaRPr lang="en-GB" sz="1600" dirty="0"/>
          </a:p>
          <a:p>
            <a:r>
              <a:rPr lang="en-US" sz="1600" dirty="0" err="1" smtClean="0"/>
              <a:t>Thirion</a:t>
            </a:r>
            <a:r>
              <a:rPr lang="en-US" sz="1600" dirty="0"/>
              <a:t>, P, </a:t>
            </a:r>
            <a:r>
              <a:rPr lang="en-US" sz="1600" dirty="0" err="1"/>
              <a:t>Renaville</a:t>
            </a:r>
            <a:r>
              <a:rPr lang="en-US" sz="1600" dirty="0"/>
              <a:t>, F, </a:t>
            </a:r>
            <a:r>
              <a:rPr lang="en-US" sz="1600" dirty="0" err="1"/>
              <a:t>Bastin</a:t>
            </a:r>
            <a:r>
              <a:rPr lang="en-US" sz="1600" dirty="0"/>
              <a:t>, M, &amp; </a:t>
            </a:r>
            <a:r>
              <a:rPr lang="en-US" sz="1600" dirty="0" err="1"/>
              <a:t>Chalono</a:t>
            </a:r>
            <a:r>
              <a:rPr lang="en-US" sz="1600" dirty="0"/>
              <a:t>, D. (2010, July 07). </a:t>
            </a:r>
            <a:r>
              <a:rPr lang="en-US" sz="1600" i="1" dirty="0"/>
              <a:t>ORBi in orbit, a user-oriented IR for multiple wins: why scholars take a real part in the success story</a:t>
            </a:r>
            <a:r>
              <a:rPr lang="en-US" sz="1600" dirty="0"/>
              <a:t>. Paper presented at OR2010 - The 5th international conference on Open Repositories, Madrid, </a:t>
            </a:r>
            <a:r>
              <a:rPr lang="en-US" sz="1600" dirty="0" smtClean="0"/>
              <a:t>Spain. </a:t>
            </a:r>
            <a:r>
              <a:rPr lang="en-US" sz="1600" dirty="0" smtClean="0">
                <a:hlinkClick r:id="rId8"/>
              </a:rPr>
              <a:t>http</a:t>
            </a:r>
            <a:r>
              <a:rPr lang="en-US" sz="1600" dirty="0">
                <a:hlinkClick r:id="rId8"/>
              </a:rPr>
              <a:t>://</a:t>
            </a:r>
            <a:r>
              <a:rPr lang="en-US" sz="1600" dirty="0" smtClean="0">
                <a:hlinkClick r:id="rId8"/>
              </a:rPr>
              <a:t>hdl.handle.net/2268/65254</a:t>
            </a:r>
            <a:endParaRPr lang="en-US" sz="1600" dirty="0" smtClean="0"/>
          </a:p>
          <a:p>
            <a:r>
              <a:rPr lang="en-US" sz="1600" dirty="0" smtClean="0"/>
              <a:t>NISO RP-19-201x, Open Discovery Initiative: Promoting Transparency in Discovery</a:t>
            </a:r>
          </a:p>
          <a:p>
            <a:pPr lvl="1">
              <a:buNone/>
            </a:pPr>
            <a:r>
              <a:rPr lang="en-GB" sz="1400" dirty="0" smtClean="0">
                <a:hlinkClick r:id="rId9"/>
              </a:rPr>
              <a:t>http://www.niso.org/apps/group_public/document.php?document_id=11606</a:t>
            </a:r>
            <a:endParaRPr lang="en-GB" sz="1400" dirty="0" smtClean="0"/>
          </a:p>
          <a:p>
            <a:endParaRPr lang="en-US" sz="1600" dirty="0" smtClean="0"/>
          </a:p>
          <a:p>
            <a:endParaRPr lang="en-US" sz="1600" dirty="0" smtClean="0"/>
          </a:p>
          <a:p>
            <a:endParaRPr lang="fr-BE"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47</a:t>
            </a:fld>
            <a:endParaRPr lang="en-US" dirty="0"/>
          </a:p>
        </p:txBody>
      </p:sp>
      <p:sp>
        <p:nvSpPr>
          <p:cNvPr id="5" name="Espace réservé du pied de page 4"/>
          <p:cNvSpPr>
            <a:spLocks noGrp="1"/>
          </p:cNvSpPr>
          <p:nvPr>
            <p:ph type="ftr" sz="quarter" idx="3"/>
          </p:nvPr>
        </p:nvSpPr>
        <p:spPr/>
        <p:txBody>
          <a:bodyPr/>
          <a:lstStyle/>
          <a:p>
            <a:r>
              <a:rPr lang="en-US" smtClean="0"/>
              <a:t>Libraries and their Role in Open Access: Challenges and Opportunities</a:t>
            </a:r>
            <a:endParaRPr lang="en-US" dirty="0"/>
          </a:p>
        </p:txBody>
      </p:sp>
    </p:spTree>
    <p:extLst>
      <p:ext uri="{BB962C8B-B14F-4D97-AF65-F5344CB8AC3E}">
        <p14:creationId xmlns:p14="http://schemas.microsoft.com/office/powerpoint/2010/main" val="13845865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657225" y="1219200"/>
            <a:ext cx="7372350" cy="4525963"/>
          </a:xfrm>
        </p:spPr>
        <p:txBody>
          <a:bodyPr/>
          <a:lstStyle/>
          <a:p>
            <a:pPr algn="ctr" eaLnBrk="1" hangingPunct="1">
              <a:buFont typeface="Arial Unicode MS" pitchFamily="34" charset="-128"/>
              <a:buNone/>
            </a:pPr>
            <a:endParaRPr lang="en-US" dirty="0" smtClean="0"/>
          </a:p>
          <a:p>
            <a:pPr algn="ctr" eaLnBrk="1" hangingPunct="1">
              <a:buFont typeface="Arial Unicode MS" pitchFamily="34" charset="-128"/>
              <a:buNone/>
            </a:pPr>
            <a:endParaRPr lang="en-US" dirty="0" smtClean="0"/>
          </a:p>
          <a:p>
            <a:pPr algn="ctr" eaLnBrk="1" hangingPunct="1">
              <a:buFont typeface="Arial Unicode MS" pitchFamily="34" charset="-128"/>
              <a:buNone/>
            </a:pPr>
            <a:endParaRPr lang="en-US" dirty="0" smtClean="0"/>
          </a:p>
          <a:p>
            <a:pPr algn="ctr" eaLnBrk="1" hangingPunct="1">
              <a:buFont typeface="Arial Unicode MS" pitchFamily="34" charset="-128"/>
              <a:buNone/>
            </a:pPr>
            <a:endParaRPr lang="en-US" dirty="0" smtClean="0"/>
          </a:p>
          <a:p>
            <a:pPr algn="ctr">
              <a:buNone/>
            </a:pPr>
            <a:r>
              <a:rPr lang="en-US" dirty="0">
                <a:hlinkClick r:id="rId3"/>
              </a:rPr>
              <a:t>laura_morse@harvard.edu</a:t>
            </a:r>
          </a:p>
          <a:p>
            <a:pPr algn="ctr">
              <a:buNone/>
            </a:pPr>
            <a:r>
              <a:rPr lang="en-US" dirty="0" smtClean="0">
                <a:hlinkClick r:id="rId3"/>
              </a:rPr>
              <a:t>francois.renaville@ulg.ac.be</a:t>
            </a:r>
          </a:p>
          <a:p>
            <a:pPr algn="ctr" eaLnBrk="1" hangingPunct="1">
              <a:buFont typeface="Arial Unicode MS" pitchFamily="34" charset="-128"/>
              <a:buNone/>
            </a:pPr>
            <a:r>
              <a:rPr lang="en-US" dirty="0" smtClean="0">
                <a:hlinkClick r:id="rId3"/>
              </a:rPr>
              <a:t>christine.stohn@exlibrisgroup.com</a:t>
            </a:r>
            <a:endParaRPr lang="en-US" dirty="0" smtClean="0"/>
          </a:p>
          <a:p>
            <a:pPr algn="ctr" eaLnBrk="1" hangingPunct="1">
              <a:buFont typeface="Arial Unicode MS" pitchFamily="34" charset="-128"/>
              <a:buNone/>
            </a:pPr>
            <a:endParaRPr lang="en-US" dirty="0" smtClean="0"/>
          </a:p>
        </p:txBody>
      </p:sp>
      <p:sp>
        <p:nvSpPr>
          <p:cNvPr id="28676" name="Rectangle 4"/>
          <p:cNvSpPr>
            <a:spLocks noChangeArrowheads="1"/>
          </p:cNvSpPr>
          <p:nvPr/>
        </p:nvSpPr>
        <p:spPr bwMode="auto">
          <a:xfrm>
            <a:off x="2994025" y="1828800"/>
            <a:ext cx="277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EF6626"/>
              </a:buClr>
              <a:buSzPct val="90000"/>
              <a:buFont typeface="Times" pitchFamily="18" charset="0"/>
              <a:buNone/>
            </a:pPr>
            <a:r>
              <a:rPr lang="en-US" sz="3600" b="0" dirty="0">
                <a:solidFill>
                  <a:srgbClr val="4D4D4D"/>
                </a:solidFill>
                <a:latin typeface="Verdana" pitchFamily="34" charset="0"/>
              </a:rPr>
              <a:t>Thank You!</a:t>
            </a:r>
          </a:p>
        </p:txBody>
      </p:sp>
      <p:sp>
        <p:nvSpPr>
          <p:cNvPr id="6" name="Espace réservé du pied de page 4"/>
          <p:cNvSpPr>
            <a:spLocks noGrp="1"/>
          </p:cNvSpPr>
          <p:nvPr>
            <p:ph type="ftr" sz="quarter" idx="3"/>
          </p:nvPr>
        </p:nvSpPr>
        <p:spPr>
          <a:xfrm rot="16200000">
            <a:off x="6246015" y="2547073"/>
            <a:ext cx="5082628" cy="365760"/>
          </a:xfrm>
        </p:spPr>
        <p:txBody>
          <a:bodyPr/>
          <a:lstStyle/>
          <a:p>
            <a:r>
              <a:rPr lang="en-US" smtClean="0"/>
              <a:t>Libraries and their Role in Open Access: Challenges and Opportunities</a:t>
            </a:r>
            <a:endParaRPr lang="en-US" dirty="0"/>
          </a:p>
        </p:txBody>
      </p:sp>
      <p:sp>
        <p:nvSpPr>
          <p:cNvPr id="2" name="Espace réservé du numéro de diapositive 1"/>
          <p:cNvSpPr>
            <a:spLocks noGrp="1"/>
          </p:cNvSpPr>
          <p:nvPr>
            <p:ph type="sldNum" sz="quarter" idx="12"/>
          </p:nvPr>
        </p:nvSpPr>
        <p:spPr/>
        <p:txBody>
          <a:bodyPr/>
          <a:lstStyle/>
          <a:p>
            <a:fld id="{E667ED75-B537-4810-9364-B7D9FE7FDC55}" type="slidenum">
              <a:rPr lang="en-US" smtClean="0"/>
              <a:pPr/>
              <a:t>48</a:t>
            </a:fld>
            <a:endParaRPr lang="en-US" dirty="0"/>
          </a:p>
        </p:txBody>
      </p:sp>
    </p:spTree>
    <p:extLst>
      <p:ext uri="{BB962C8B-B14F-4D97-AF65-F5344CB8AC3E}">
        <p14:creationId xmlns:p14="http://schemas.microsoft.com/office/powerpoint/2010/main" val="2558179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7150"/>
            <a:ext cx="861060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71800" y="2840421"/>
            <a:ext cx="4343400" cy="2585323"/>
          </a:xfrm>
          <a:prstGeom prst="rect">
            <a:avLst/>
          </a:prstGeom>
          <a:solidFill>
            <a:schemeClr val="accent2"/>
          </a:solidFill>
        </p:spPr>
        <p:txBody>
          <a:bodyPr wrap="square" rtlCol="0">
            <a:spAutoFit/>
          </a:bodyPr>
          <a:lstStyle/>
          <a:p>
            <a:r>
              <a:rPr lang="en-GB" b="1" dirty="0" smtClean="0">
                <a:solidFill>
                  <a:schemeClr val="bg1"/>
                </a:solidFill>
              </a:rPr>
              <a:t>“</a:t>
            </a:r>
            <a:r>
              <a:rPr lang="en-GB" b="1" dirty="0">
                <a:solidFill>
                  <a:schemeClr val="bg1"/>
                </a:solidFill>
              </a:rPr>
              <a:t>I used </a:t>
            </a:r>
            <a:r>
              <a:rPr lang="en-GB" b="1" dirty="0" smtClean="0">
                <a:solidFill>
                  <a:schemeClr val="bg1"/>
                </a:solidFill>
              </a:rPr>
              <a:t>them [free </a:t>
            </a:r>
            <a:r>
              <a:rPr lang="en-GB" b="1" dirty="0">
                <a:solidFill>
                  <a:schemeClr val="bg1"/>
                </a:solidFill>
              </a:rPr>
              <a:t>online academic </a:t>
            </a:r>
            <a:r>
              <a:rPr lang="en-GB" b="1" dirty="0" smtClean="0">
                <a:solidFill>
                  <a:schemeClr val="bg1"/>
                </a:solidFill>
              </a:rPr>
              <a:t>journals] religiously. Just </a:t>
            </a:r>
            <a:r>
              <a:rPr lang="en-GB" b="1" dirty="0">
                <a:solidFill>
                  <a:schemeClr val="bg1"/>
                </a:solidFill>
              </a:rPr>
              <a:t>because, in most online databases, articles cost about [US]$</a:t>
            </a:r>
            <a:r>
              <a:rPr lang="en-GB" b="1" dirty="0" smtClean="0">
                <a:solidFill>
                  <a:schemeClr val="bg1"/>
                </a:solidFill>
              </a:rPr>
              <a:t>35 …</a:t>
            </a:r>
          </a:p>
          <a:p>
            <a:endParaRPr lang="en-GB" b="1" dirty="0">
              <a:solidFill>
                <a:schemeClr val="bg1"/>
              </a:solidFill>
            </a:endParaRPr>
          </a:p>
          <a:p>
            <a:r>
              <a:rPr lang="en-GB" b="1" dirty="0" smtClean="0">
                <a:solidFill>
                  <a:schemeClr val="bg1"/>
                </a:solidFill>
              </a:rPr>
              <a:t>… The </a:t>
            </a:r>
            <a:r>
              <a:rPr lang="en-GB" b="1" dirty="0">
                <a:solidFill>
                  <a:schemeClr val="bg1"/>
                </a:solidFill>
              </a:rPr>
              <a:t>public funds a lot of this research. Shouldn't the public have access to it?”</a:t>
            </a:r>
          </a:p>
          <a:p>
            <a:endParaRPr lang="en-GB" b="1" dirty="0">
              <a:solidFill>
                <a:schemeClr val="bg1"/>
              </a:solidFill>
            </a:endParaRPr>
          </a:p>
        </p:txBody>
      </p:sp>
      <p:sp>
        <p:nvSpPr>
          <p:cNvPr id="6" name="Espace réservé du pied de page 4"/>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5</a:t>
            </a:fld>
            <a:endParaRPr lang="en-US" dirty="0"/>
          </a:p>
        </p:txBody>
      </p:sp>
    </p:spTree>
    <p:extLst>
      <p:ext uri="{BB962C8B-B14F-4D97-AF65-F5344CB8AC3E}">
        <p14:creationId xmlns:p14="http://schemas.microsoft.com/office/powerpoint/2010/main" val="36634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556792"/>
            <a:ext cx="7992888" cy="4411960"/>
          </a:xfrm>
        </p:spPr>
        <p:txBody>
          <a:bodyPr>
            <a:normAutofit/>
          </a:bodyPr>
          <a:lstStyle/>
          <a:p>
            <a:pPr>
              <a:lnSpc>
                <a:spcPct val="150000"/>
              </a:lnSpc>
            </a:pPr>
            <a:r>
              <a:rPr lang="en-US" sz="2000" dirty="0" smtClean="0"/>
              <a:t>Funding bodies are enforcing open access policies</a:t>
            </a:r>
          </a:p>
          <a:p>
            <a:pPr>
              <a:lnSpc>
                <a:spcPct val="150000"/>
              </a:lnSpc>
            </a:pPr>
            <a:r>
              <a:rPr lang="en-US" sz="2000" dirty="0" smtClean="0"/>
              <a:t>Public awareness for cost of knowledge increases</a:t>
            </a:r>
          </a:p>
          <a:p>
            <a:pPr>
              <a:lnSpc>
                <a:spcPct val="150000"/>
              </a:lnSpc>
            </a:pPr>
            <a:r>
              <a:rPr lang="en-US" sz="2000" dirty="0" smtClean="0"/>
              <a:t>Traditional publishers embrace Open Access</a:t>
            </a:r>
          </a:p>
          <a:p>
            <a:pPr>
              <a:lnSpc>
                <a:spcPct val="150000"/>
              </a:lnSpc>
            </a:pPr>
            <a:r>
              <a:rPr lang="en-US" sz="2000" dirty="0" smtClean="0"/>
              <a:t>Science-</a:t>
            </a:r>
            <a:r>
              <a:rPr lang="en-US" sz="2000" dirty="0" err="1" smtClean="0"/>
              <a:t>metrix</a:t>
            </a:r>
            <a:r>
              <a:rPr lang="en-US" sz="2000" dirty="0" smtClean="0"/>
              <a:t> report: half of publications published in 2011 are available free</a:t>
            </a:r>
          </a:p>
          <a:p>
            <a:pPr>
              <a:lnSpc>
                <a:spcPct val="150000"/>
              </a:lnSpc>
            </a:pPr>
            <a:r>
              <a:rPr lang="en-US" sz="2000" dirty="0" smtClean="0"/>
              <a:t>Many institutions adopt institutional mandates (</a:t>
            </a:r>
            <a:r>
              <a:rPr lang="en-US" sz="2000" dirty="0" err="1" smtClean="0"/>
              <a:t>ROARmap</a:t>
            </a:r>
            <a:r>
              <a:rPr lang="en-US" sz="2000" dirty="0" smtClean="0"/>
              <a:t>)  </a:t>
            </a:r>
          </a:p>
          <a:p>
            <a:pPr>
              <a:lnSpc>
                <a:spcPct val="150000"/>
              </a:lnSpc>
            </a:pPr>
            <a:r>
              <a:rPr lang="en-GB" sz="2000" dirty="0" smtClean="0"/>
              <a:t>ARL, AAU and APLU propose SHARE – a network </a:t>
            </a:r>
            <a:r>
              <a:rPr lang="en-GB" sz="2000" dirty="0"/>
              <a:t>of digital repositories</a:t>
            </a:r>
            <a:endParaRPr lang="en-US" sz="2000" dirty="0" smtClean="0"/>
          </a:p>
          <a:p>
            <a:pPr>
              <a:lnSpc>
                <a:spcPct val="150000"/>
              </a:lnSpc>
            </a:pPr>
            <a:endParaRPr lang="en-US" sz="2400" dirty="0" smtClean="0"/>
          </a:p>
          <a:p>
            <a:pPr>
              <a:lnSpc>
                <a:spcPct val="150000"/>
              </a:lnSpc>
            </a:pPr>
            <a:endParaRPr lang="en-US" sz="2400" dirty="0"/>
          </a:p>
          <a:p>
            <a:endParaRPr lang="fr-BE" dirty="0" smtClean="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dirty="0"/>
          </a:p>
        </p:txBody>
      </p:sp>
      <p:sp>
        <p:nvSpPr>
          <p:cNvPr id="5" name="Espace réservé du pied de page 4"/>
          <p:cNvSpPr>
            <a:spLocks noGrp="1"/>
          </p:cNvSpPr>
          <p:nvPr>
            <p:ph type="ftr" sz="quarter" idx="3"/>
          </p:nvPr>
        </p:nvSpPr>
        <p:spPr/>
        <p:txBody>
          <a:bodyPr/>
          <a:lstStyle/>
          <a:p>
            <a:r>
              <a:rPr lang="en-US" dirty="0" smtClean="0"/>
              <a:t>Libraries and their Role in Open Access: Challenges and Opportunities</a:t>
            </a:r>
            <a:endParaRPr lang="en-US" dirty="0"/>
          </a:p>
        </p:txBody>
      </p:sp>
      <p:sp>
        <p:nvSpPr>
          <p:cNvPr id="6" name="Title 1"/>
          <p:cNvSpPr>
            <a:spLocks noGrp="1"/>
          </p:cNvSpPr>
          <p:nvPr>
            <p:ph type="title"/>
          </p:nvPr>
        </p:nvSpPr>
        <p:spPr/>
        <p:txBody>
          <a:bodyPr>
            <a:noAutofit/>
          </a:bodyPr>
          <a:lstStyle/>
          <a:p>
            <a:r>
              <a:rPr lang="en-GB" sz="3200" dirty="0" smtClean="0"/>
              <a:t>The eco system of scholarly communication changes</a:t>
            </a:r>
            <a:endParaRPr lang="en-GB" sz="3200" dirty="0"/>
          </a:p>
        </p:txBody>
      </p:sp>
      <p:sp>
        <p:nvSpPr>
          <p:cNvPr id="2" name="TextBox 1"/>
          <p:cNvSpPr txBox="1"/>
          <p:nvPr/>
        </p:nvSpPr>
        <p:spPr>
          <a:xfrm>
            <a:off x="66935" y="5155804"/>
            <a:ext cx="8295931" cy="1754326"/>
          </a:xfrm>
          <a:prstGeom prst="rect">
            <a:avLst/>
          </a:prstGeom>
          <a:noFill/>
        </p:spPr>
        <p:txBody>
          <a:bodyPr wrap="square" rtlCol="0">
            <a:spAutoFit/>
          </a:bodyPr>
          <a:lstStyle/>
          <a:p>
            <a:endParaRPr lang="en-GB" dirty="0" smtClean="0">
              <a:hlinkClick r:id="rId2"/>
            </a:endParaRPr>
          </a:p>
          <a:p>
            <a:r>
              <a:rPr lang="en-GB" dirty="0">
                <a:hlinkClick r:id="rId3"/>
              </a:rPr>
              <a:t>HSBC, 2013 https://www.research.hsbc.com/midas/Res/RDV?ao=20&amp;key=RxArFbnG1P&amp;n=360010.PDF</a:t>
            </a:r>
            <a:endParaRPr lang="en-GB" dirty="0"/>
          </a:p>
          <a:p>
            <a:r>
              <a:rPr lang="en-GB" dirty="0" smtClean="0">
                <a:hlinkClick r:id="rId2"/>
              </a:rPr>
              <a:t>http</a:t>
            </a:r>
            <a:r>
              <a:rPr lang="en-GB" dirty="0">
                <a:hlinkClick r:id="rId2"/>
              </a:rPr>
              <a:t>://</a:t>
            </a:r>
            <a:r>
              <a:rPr lang="en-GB" dirty="0" smtClean="0">
                <a:hlinkClick r:id="rId2"/>
              </a:rPr>
              <a:t>www.science-metrix.com/eng/news_13_08.htm</a:t>
            </a:r>
            <a:endParaRPr lang="en-GB" dirty="0" smtClean="0"/>
          </a:p>
          <a:p>
            <a:r>
              <a:rPr lang="en-GB" dirty="0">
                <a:hlinkClick r:id="rId4"/>
              </a:rPr>
              <a:t>http://roarmap.eprints.org/</a:t>
            </a:r>
            <a:endParaRPr lang="en-GB" dirty="0"/>
          </a:p>
        </p:txBody>
      </p:sp>
    </p:spTree>
    <p:extLst>
      <p:ext uri="{BB962C8B-B14F-4D97-AF65-F5344CB8AC3E}">
        <p14:creationId xmlns:p14="http://schemas.microsoft.com/office/powerpoint/2010/main" val="252469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Open Access leads to more diversity</a:t>
            </a:r>
            <a:endParaRPr lang="en-US" sz="2400" dirty="0"/>
          </a:p>
        </p:txBody>
      </p:sp>
      <p:sp>
        <p:nvSpPr>
          <p:cNvPr id="3" name="Content Placeholder 2"/>
          <p:cNvSpPr>
            <a:spLocks noGrp="1"/>
          </p:cNvSpPr>
          <p:nvPr>
            <p:ph idx="1"/>
          </p:nvPr>
        </p:nvSpPr>
        <p:spPr/>
        <p:txBody>
          <a:bodyPr/>
          <a:lstStyle/>
          <a:p>
            <a:pPr>
              <a:lnSpc>
                <a:spcPct val="150000"/>
              </a:lnSpc>
            </a:pPr>
            <a:r>
              <a:rPr lang="en-US" dirty="0" smtClean="0"/>
              <a:t>More publication and access models</a:t>
            </a:r>
          </a:p>
          <a:p>
            <a:pPr>
              <a:lnSpc>
                <a:spcPct val="150000"/>
              </a:lnSpc>
            </a:pPr>
            <a:r>
              <a:rPr lang="en-US" dirty="0" smtClean="0"/>
              <a:t>Not just one place, many places </a:t>
            </a:r>
          </a:p>
          <a:p>
            <a:pPr>
              <a:lnSpc>
                <a:spcPct val="150000"/>
              </a:lnSpc>
            </a:pPr>
            <a:r>
              <a:rPr lang="en-US" dirty="0" smtClean="0"/>
              <a:t>Shorter publication cycle of research, quicker (and different) review processes</a:t>
            </a:r>
          </a:p>
          <a:p>
            <a:pPr>
              <a:lnSpc>
                <a:spcPct val="150000"/>
              </a:lnSpc>
            </a:pPr>
            <a:r>
              <a:rPr lang="en-US" dirty="0"/>
              <a:t>More </a:t>
            </a:r>
            <a:r>
              <a:rPr lang="en-US" dirty="0" smtClean="0"/>
              <a:t>diverse </a:t>
            </a:r>
            <a:r>
              <a:rPr lang="en-US" dirty="0"/>
              <a:t>readers</a:t>
            </a:r>
          </a:p>
          <a:p>
            <a:pPr>
              <a:lnSpc>
                <a:spcPct val="150000"/>
              </a:lnSpc>
            </a:pPr>
            <a:r>
              <a:rPr lang="en-US" dirty="0" smtClean="0"/>
              <a:t>More openly available supplementary material (e.g. research data)</a:t>
            </a:r>
            <a:endParaRPr lang="en-US" dirty="0"/>
          </a:p>
          <a:p>
            <a:pPr>
              <a:lnSpc>
                <a:spcPct val="150000"/>
              </a:lnSpc>
            </a:pPr>
            <a:r>
              <a:rPr lang="en-US" dirty="0" smtClean="0"/>
              <a:t>Wider usage - more impact metrics</a:t>
            </a:r>
          </a:p>
        </p:txBody>
      </p:sp>
      <p:sp>
        <p:nvSpPr>
          <p:cNvPr id="4" name="Espace réservé du pied de page 4"/>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7</a:t>
            </a:fld>
            <a:endParaRPr lang="en-US" dirty="0"/>
          </a:p>
        </p:txBody>
      </p:sp>
    </p:spTree>
    <p:extLst>
      <p:ext uri="{BB962C8B-B14F-4D97-AF65-F5344CB8AC3E}">
        <p14:creationId xmlns:p14="http://schemas.microsoft.com/office/powerpoint/2010/main" val="8815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Roles for librarians</a:t>
            </a:r>
            <a:endParaRPr lang="en-GB" sz="3200" dirty="0"/>
          </a:p>
        </p:txBody>
      </p:sp>
      <p:sp>
        <p:nvSpPr>
          <p:cNvPr id="3" name="Content Placeholder 2"/>
          <p:cNvSpPr>
            <a:spLocks noGrp="1"/>
          </p:cNvSpPr>
          <p:nvPr>
            <p:ph idx="1"/>
          </p:nvPr>
        </p:nvSpPr>
        <p:spPr/>
        <p:txBody>
          <a:bodyPr/>
          <a:lstStyle/>
          <a:p>
            <a:r>
              <a:rPr lang="en-GB" dirty="0" smtClean="0"/>
              <a:t>Managing institutional research output</a:t>
            </a:r>
          </a:p>
          <a:p>
            <a:pPr lvl="1"/>
            <a:r>
              <a:rPr lang="en-GB" dirty="0" smtClean="0"/>
              <a:t>Managing article processing charges</a:t>
            </a:r>
          </a:p>
          <a:p>
            <a:pPr lvl="1"/>
            <a:r>
              <a:rPr lang="en-GB" dirty="0" smtClean="0"/>
              <a:t>Providing author support with information about funding policies</a:t>
            </a:r>
          </a:p>
          <a:p>
            <a:pPr lvl="1"/>
            <a:r>
              <a:rPr lang="en-GB" dirty="0" smtClean="0"/>
              <a:t>Providing meta data  and distribution services</a:t>
            </a:r>
          </a:p>
          <a:p>
            <a:pPr lvl="1"/>
            <a:r>
              <a:rPr lang="en-GB" dirty="0" smtClean="0"/>
              <a:t>Providing impact metrics services (e.g. </a:t>
            </a:r>
            <a:r>
              <a:rPr lang="en-GB" dirty="0" err="1" smtClean="0"/>
              <a:t>altmetrics</a:t>
            </a:r>
            <a:r>
              <a:rPr lang="en-GB" dirty="0" smtClean="0"/>
              <a:t>)</a:t>
            </a:r>
          </a:p>
          <a:p>
            <a:endParaRPr lang="en-GB" dirty="0" smtClean="0"/>
          </a:p>
          <a:p>
            <a:r>
              <a:rPr lang="en-GB" dirty="0" smtClean="0"/>
              <a:t>Providing discovery </a:t>
            </a:r>
          </a:p>
          <a:p>
            <a:pPr lvl="1"/>
            <a:r>
              <a:rPr lang="en-GB" dirty="0" smtClean="0"/>
              <a:t>Discovery of articles and research data beyond the institutional subscriptions</a:t>
            </a:r>
          </a:p>
          <a:p>
            <a:pPr lvl="2"/>
            <a:r>
              <a:rPr lang="en-GB" dirty="0" smtClean="0"/>
              <a:t>Open access journals</a:t>
            </a:r>
          </a:p>
          <a:p>
            <a:pPr lvl="2"/>
            <a:r>
              <a:rPr lang="en-GB" dirty="0" smtClean="0"/>
              <a:t>Open access articles in hybrid journals</a:t>
            </a:r>
          </a:p>
          <a:p>
            <a:pPr lvl="2"/>
            <a:r>
              <a:rPr lang="en-GB" dirty="0" smtClean="0"/>
              <a:t>Open access articles from institutional repositories</a:t>
            </a:r>
          </a:p>
          <a:p>
            <a:pPr lvl="2"/>
            <a:endParaRPr lang="en-GB" dirty="0" smtClean="0"/>
          </a:p>
        </p:txBody>
      </p:sp>
      <p:sp>
        <p:nvSpPr>
          <p:cNvPr id="4" name="Espace réservé du pied de page 4"/>
          <p:cNvSpPr>
            <a:spLocks noGrp="1"/>
          </p:cNvSpPr>
          <p:nvPr>
            <p:ph type="ftr" sz="quarter" idx="3"/>
          </p:nvPr>
        </p:nvSpPr>
        <p:spPr>
          <a:xfrm rot="16200000">
            <a:off x="6246015" y="2547073"/>
            <a:ext cx="5082628" cy="365760"/>
          </a:xfrm>
        </p:spPr>
        <p:txBody>
          <a:bodyPr/>
          <a:lstStyle/>
          <a:p>
            <a:r>
              <a:rPr lang="en-US" dirty="0" smtClean="0"/>
              <a:t>Libraries and their Role in Open Access: Challenges and Opportunities</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8</a:t>
            </a:fld>
            <a:endParaRPr lang="en-US" dirty="0"/>
          </a:p>
        </p:txBody>
      </p:sp>
    </p:spTree>
    <p:extLst>
      <p:ext uri="{BB962C8B-B14F-4D97-AF65-F5344CB8AC3E}">
        <p14:creationId xmlns:p14="http://schemas.microsoft.com/office/powerpoint/2010/main" val="40635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7620000" cy="1143000"/>
          </a:xfrm>
        </p:spPr>
        <p:txBody>
          <a:bodyPr/>
          <a:lstStyle/>
          <a:p>
            <a:r>
              <a:rPr lang="en-GB" dirty="0" smtClean="0"/>
              <a:t>Open Access at Harvard University</a:t>
            </a:r>
            <a:endParaRPr lang="en-GB" dirty="0"/>
          </a:p>
        </p:txBody>
      </p:sp>
      <p:sp>
        <p:nvSpPr>
          <p:cNvPr id="4" name="Slide Number Placeholder 3"/>
          <p:cNvSpPr>
            <a:spLocks noGrp="1"/>
          </p:cNvSpPr>
          <p:nvPr>
            <p:ph type="sldNum" sz="quarter" idx="12"/>
          </p:nvPr>
        </p:nvSpPr>
        <p:spPr/>
        <p:txBody>
          <a:bodyPr/>
          <a:lstStyle/>
          <a:p>
            <a:fld id="{E667ED75-B537-4810-9364-B7D9FE7FDC55}"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Libraries and their Role in Open Access: Challenges and Opportunities</a:t>
            </a:r>
            <a:endParaRPr lang="en-US" dirty="0"/>
          </a:p>
        </p:txBody>
      </p:sp>
      <p:sp>
        <p:nvSpPr>
          <p:cNvPr id="3" name="TextBox 2"/>
          <p:cNvSpPr txBox="1"/>
          <p:nvPr/>
        </p:nvSpPr>
        <p:spPr>
          <a:xfrm>
            <a:off x="611560" y="4149080"/>
            <a:ext cx="3543984" cy="400110"/>
          </a:xfrm>
          <a:prstGeom prst="rect">
            <a:avLst/>
          </a:prstGeom>
          <a:noFill/>
        </p:spPr>
        <p:txBody>
          <a:bodyPr wrap="none" rtlCol="0">
            <a:spAutoFit/>
          </a:bodyPr>
          <a:lstStyle/>
          <a:p>
            <a:r>
              <a:rPr lang="en-GB" sz="2000" dirty="0" smtClean="0"/>
              <a:t>Laura Morse, Harvard University</a:t>
            </a:r>
            <a:endParaRPr lang="en-GB" sz="2000" dirty="0"/>
          </a:p>
        </p:txBody>
      </p:sp>
    </p:spTree>
    <p:extLst>
      <p:ext uri="{BB962C8B-B14F-4D97-AF65-F5344CB8AC3E}">
        <p14:creationId xmlns:p14="http://schemas.microsoft.com/office/powerpoint/2010/main" val="3502410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5168</TotalTime>
  <Words>3141</Words>
  <Application>Microsoft Office PowerPoint</Application>
  <PresentationFormat>Affichage à l'écran (4:3)</PresentationFormat>
  <Paragraphs>542</Paragraphs>
  <Slides>48</Slides>
  <Notes>11</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Contiguïté</vt:lpstr>
      <vt:lpstr>Libraries and their Role in Open Access</vt:lpstr>
      <vt:lpstr>Abstract</vt:lpstr>
      <vt:lpstr>Agenda</vt:lpstr>
      <vt:lpstr>The ecosystem of scholarly communication is changing</vt:lpstr>
      <vt:lpstr>Présentation PowerPoint</vt:lpstr>
      <vt:lpstr>The eco system of scholarly communication changes</vt:lpstr>
      <vt:lpstr>Open Access leads to more diversity</vt:lpstr>
      <vt:lpstr>Roles for librarians</vt:lpstr>
      <vt:lpstr>Open Access at Harvard University</vt:lpstr>
      <vt:lpstr>Présentation PowerPoint</vt:lpstr>
      <vt:lpstr>Présentation PowerPoint</vt:lpstr>
      <vt:lpstr>Open Access at Harvard University</vt:lpstr>
      <vt:lpstr>Open Access at Harvard University</vt:lpstr>
      <vt:lpstr>Office for Scholarly Communications</vt:lpstr>
      <vt:lpstr>Office for Scholarly Communications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OSC and Library Technology Services</vt:lpstr>
      <vt:lpstr>Open Access at the University of Liège</vt:lpstr>
      <vt:lpstr>University of Liège (ULg)</vt:lpstr>
      <vt:lpstr>University of Liège Library</vt:lpstr>
      <vt:lpstr>Open Access at the University of Liège</vt:lpstr>
      <vt:lpstr>PoPuPS</vt:lpstr>
      <vt:lpstr>ORBi</vt:lpstr>
      <vt:lpstr>ORBi: successful project</vt:lpstr>
      <vt:lpstr>Towards exhaustiveness…</vt:lpstr>
      <vt:lpstr>A Stimulating Mandate</vt:lpstr>
      <vt:lpstr>A whole concept</vt:lpstr>
      <vt:lpstr>A whole concept</vt:lpstr>
      <vt:lpstr>Being seen…</vt:lpstr>
      <vt:lpstr>Open Access discovery in Primo Central</vt:lpstr>
      <vt:lpstr>Goal</vt:lpstr>
      <vt:lpstr>Availability on article level – Hybrid journals</vt:lpstr>
      <vt:lpstr>Availability on article level – institutional repositories</vt:lpstr>
      <vt:lpstr>Institutional publications  - valuable for global use</vt:lpstr>
      <vt:lpstr>Open Access Metadata and Indicators</vt:lpstr>
      <vt:lpstr>Summary and discussion</vt:lpstr>
      <vt:lpstr>Bibliography</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Primo @ ULg : Implantation de Primo 4.1 à l’ULg</dc:title>
  <dc:creator>François Renaville</dc:creator>
  <cp:lastModifiedBy>François Renaville</cp:lastModifiedBy>
  <cp:revision>810</cp:revision>
  <cp:lastPrinted>2013-11-09T09:29:53Z</cp:lastPrinted>
  <dcterms:created xsi:type="dcterms:W3CDTF">2012-10-03T15:09:59Z</dcterms:created>
  <dcterms:modified xsi:type="dcterms:W3CDTF">2013-11-09T09:30:46Z</dcterms:modified>
</cp:coreProperties>
</file>