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153" autoAdjust="0"/>
  </p:normalViewPr>
  <p:slideViewPr>
    <p:cSldViewPr>
      <p:cViewPr>
        <p:scale>
          <a:sx n="40" d="100"/>
          <a:sy n="40" d="100"/>
        </p:scale>
        <p:origin x="-258" y="623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98EC-22CE-472E-95F3-DDE4E2AEB417}" type="datetimeFigureOut">
              <a:rPr lang="fr-FR" smtClean="0"/>
              <a:t>21/10/2013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9615-1F51-4715-B732-D1CE30B5A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3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9615-1F51-4715-B732-D1CE30B5A9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 rot="5400000">
            <a:off x="12955592" y="-6178424"/>
            <a:ext cx="4329060" cy="29844602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11384396" y="37633588"/>
            <a:ext cx="18674863" cy="4462637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Rectangle 99"/>
          <p:cNvSpPr/>
          <p:nvPr/>
        </p:nvSpPr>
        <p:spPr>
          <a:xfrm>
            <a:off x="197821" y="29626729"/>
            <a:ext cx="10901769" cy="12469496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11361549" y="11188966"/>
            <a:ext cx="18717924" cy="26246322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97821" y="11120625"/>
            <a:ext cx="10866396" cy="18276525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2" descr="http://t0.gstatic.com/images?q=tbn:ANd9GcQvEBaxaj09wqQ3QZj2chiobWQdj_5YEL0oGb405Vai5maZAzaixw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252249"/>
            <a:ext cx="4812786" cy="19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0.gstatic.com/images?q=tbn:ANd9GcSjxnRUCRjgAAv5Ii4WXkSCRf8pJ3erZUaswZaB9194_GcFLvFq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746" y="220717"/>
            <a:ext cx="2620512" cy="19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fsagx.ac.be/zg/Page_index/Sigle%20Entom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4815" r="13481" b="7407"/>
          <a:stretch>
            <a:fillRect/>
          </a:stretch>
        </p:blipFill>
        <p:spPr bwMode="auto">
          <a:xfrm>
            <a:off x="13852115" y="220717"/>
            <a:ext cx="1934662" cy="19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2248" y="2459861"/>
            <a:ext cx="298070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b="1" dirty="0"/>
              <a:t>Mise en place d’associations culturales de pois et de froment pour favoriser le contrôle biologique des </a:t>
            </a:r>
            <a:r>
              <a:rPr lang="fr-FR" sz="7200" b="1" dirty="0" smtClean="0"/>
              <a:t>pucerons</a:t>
            </a:r>
          </a:p>
          <a:p>
            <a:pPr algn="ctr"/>
            <a:endParaRPr lang="fr-FR" sz="800" dirty="0"/>
          </a:p>
          <a:p>
            <a:pPr lvl="0" algn="ctr"/>
            <a:r>
              <a:rPr lang="fr-BE" sz="4000" dirty="0">
                <a:solidFill>
                  <a:prstClr val="black"/>
                </a:solidFill>
              </a:rPr>
              <a:t>Thomas Lopes</a:t>
            </a:r>
            <a:r>
              <a:rPr lang="fr-BE" sz="4000" baseline="30000" dirty="0">
                <a:solidFill>
                  <a:prstClr val="black"/>
                </a:solidFill>
              </a:rPr>
              <a:t>1</a:t>
            </a:r>
            <a:r>
              <a:rPr lang="fr-BE" sz="4000" b="1" baseline="30000" dirty="0">
                <a:solidFill>
                  <a:prstClr val="black"/>
                </a:solidFill>
              </a:rPr>
              <a:t>*</a:t>
            </a:r>
            <a:r>
              <a:rPr lang="fr-BE" sz="4000" dirty="0">
                <a:solidFill>
                  <a:prstClr val="black"/>
                </a:solidFill>
              </a:rPr>
              <a:t>, Bernard Bodson</a:t>
            </a:r>
            <a:r>
              <a:rPr lang="fr-BE" sz="4000" baseline="30000" dirty="0">
                <a:solidFill>
                  <a:prstClr val="black"/>
                </a:solidFill>
              </a:rPr>
              <a:t>2</a:t>
            </a:r>
            <a:r>
              <a:rPr lang="fr-BE" sz="4000" dirty="0">
                <a:solidFill>
                  <a:prstClr val="black"/>
                </a:solidFill>
              </a:rPr>
              <a:t> et Frédéric </a:t>
            </a:r>
            <a:r>
              <a:rPr lang="fr-BE" sz="4000" dirty="0" smtClean="0">
                <a:solidFill>
                  <a:prstClr val="black"/>
                </a:solidFill>
              </a:rPr>
              <a:t>Francis</a:t>
            </a:r>
            <a:r>
              <a:rPr lang="fr-BE" sz="4000" baseline="300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248" y="5441825"/>
            <a:ext cx="2980701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/>
            <a:r>
              <a:rPr lang="fr-BE" sz="4000" baseline="30000" dirty="0" smtClean="0">
                <a:solidFill>
                  <a:prstClr val="black"/>
                </a:solidFill>
              </a:rPr>
              <a:t>1 </a:t>
            </a:r>
            <a:r>
              <a:rPr lang="fr-FR" sz="4000" baseline="30000" dirty="0" smtClean="0"/>
              <a:t>Unité d'Entomologie Fonctionnelle</a:t>
            </a:r>
            <a:r>
              <a:rPr lang="fr-FR" sz="4000" dirty="0" smtClean="0"/>
              <a:t> </a:t>
            </a:r>
            <a:r>
              <a:rPr lang="fr-FR" sz="4000" baseline="30000" dirty="0" smtClean="0"/>
              <a:t>et Evolutive, Gembloux Agro-Bio Tech, Université de Liège;</a:t>
            </a:r>
            <a:r>
              <a:rPr lang="fr-FR" sz="4000" dirty="0" smtClean="0"/>
              <a:t> </a:t>
            </a:r>
            <a:r>
              <a:rPr lang="fr-FR" sz="4000" baseline="30000" dirty="0" smtClean="0"/>
              <a:t>2 Unité de </a:t>
            </a:r>
            <a:r>
              <a:rPr lang="fr-FR" sz="4000" baseline="30000" dirty="0" err="1" smtClean="0"/>
              <a:t>Phytotechnie</a:t>
            </a:r>
            <a:r>
              <a:rPr lang="fr-FR" sz="4000" baseline="30000" dirty="0" smtClean="0"/>
              <a:t> des Régions</a:t>
            </a:r>
            <a:r>
              <a:rPr lang="fr-FR" sz="4000" dirty="0" smtClean="0"/>
              <a:t> </a:t>
            </a:r>
            <a:r>
              <a:rPr lang="fr-FR" sz="4000" baseline="30000" dirty="0" smtClean="0"/>
              <a:t>Tempérées, Gembloux Agro-Bio Tech, Université de Liège;</a:t>
            </a:r>
            <a:r>
              <a:rPr lang="fr-FR" sz="4000" dirty="0" smtClean="0"/>
              <a:t> </a:t>
            </a:r>
            <a:r>
              <a:rPr lang="fr-FR" sz="4000" baseline="30000" dirty="0" smtClean="0"/>
              <a:t>* </a:t>
            </a:r>
            <a:r>
              <a:rPr lang="fr-FR" sz="4000" b="1" baseline="30000" dirty="0" smtClean="0"/>
              <a:t>e-mail</a:t>
            </a:r>
            <a:r>
              <a:rPr lang="fr-FR" sz="4000" baseline="30000" dirty="0" smtClean="0"/>
              <a:t>: tlopes@doct.ulg.ac.be</a:t>
            </a:r>
            <a:endParaRPr lang="fr-FR" sz="4000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11546841" y="37768899"/>
            <a:ext cx="183603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/>
              <a:t>Discussion</a:t>
            </a:r>
          </a:p>
          <a:p>
            <a:pPr algn="ctr"/>
            <a:endParaRPr lang="fr-FR" sz="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Les résultats </a:t>
            </a:r>
            <a:r>
              <a:rPr lang="fr-FR" sz="3000" b="1" dirty="0" smtClean="0"/>
              <a:t>confirment l’hypothèse </a:t>
            </a:r>
            <a:r>
              <a:rPr lang="fr-FR" sz="3000" b="1" dirty="0"/>
              <a:t>de la concentration des </a:t>
            </a:r>
            <a:r>
              <a:rPr lang="fr-FR" sz="3000" b="1" dirty="0" smtClean="0"/>
              <a:t>ressources</a:t>
            </a:r>
            <a:r>
              <a:rPr lang="fr-FR" sz="3000" dirty="0" smtClean="0"/>
              <a:t>, le mélange étant particulièrement efficace pour prévenir les </a:t>
            </a:r>
            <a:r>
              <a:rPr lang="fr-FR" sz="3000" dirty="0" smtClean="0"/>
              <a:t>infestations </a:t>
            </a:r>
            <a:r>
              <a:rPr lang="fr-FR" sz="3000" dirty="0" smtClean="0"/>
              <a:t>de pucerons sur les pois.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="1" dirty="0"/>
              <a:t>C</a:t>
            </a:r>
            <a:r>
              <a:rPr lang="fr-FR" sz="3000" b="1" dirty="0" smtClean="0"/>
              <a:t>ontrairement à l’hypothèse </a:t>
            </a:r>
            <a:r>
              <a:rPr lang="fr-FR" sz="3000" b="1" dirty="0"/>
              <a:t>des </a:t>
            </a:r>
            <a:r>
              <a:rPr lang="fr-FR" sz="3000" b="1" dirty="0" smtClean="0"/>
              <a:t>ennemis</a:t>
            </a:r>
            <a:r>
              <a:rPr lang="fr-FR" sz="3000" dirty="0" smtClean="0"/>
              <a:t>, les auxiliaires aphidiphages ont été plus attirés par les cultures pures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Ceci peut s’expliquer par le fait que les plantes infestées émettent des HIPV (</a:t>
            </a:r>
            <a:r>
              <a:rPr lang="en-GB" sz="3000" i="1" dirty="0"/>
              <a:t>herbivore-induced plant </a:t>
            </a:r>
            <a:r>
              <a:rPr lang="en-GB" sz="3000" i="1" dirty="0" smtClean="0"/>
              <a:t>volatiles</a:t>
            </a:r>
            <a:r>
              <a:rPr lang="en-GB" sz="3000" dirty="0" smtClean="0"/>
              <a:t>) pour </a:t>
            </a:r>
            <a:r>
              <a:rPr lang="fr-FR" sz="3000" dirty="0" smtClean="0"/>
              <a:t>attirer </a:t>
            </a:r>
            <a:r>
              <a:rPr lang="en-GB" sz="3000" dirty="0" smtClean="0"/>
              <a:t>les </a:t>
            </a:r>
            <a:r>
              <a:rPr lang="fr-FR" sz="3000" dirty="0" smtClean="0"/>
              <a:t>auxiliaires, ce </a:t>
            </a:r>
            <a:r>
              <a:rPr lang="en-GB" sz="3000" dirty="0" smtClean="0"/>
              <a:t>qui </a:t>
            </a:r>
            <a:r>
              <a:rPr lang="fr-FR" sz="3000" dirty="0" smtClean="0"/>
              <a:t>constitue</a:t>
            </a:r>
            <a:r>
              <a:rPr lang="en-GB" sz="3000" dirty="0" smtClean="0"/>
              <a:t> </a:t>
            </a:r>
            <a:r>
              <a:rPr lang="fr-FR" sz="3000" dirty="0" smtClean="0"/>
              <a:t>un</a:t>
            </a:r>
            <a:r>
              <a:rPr lang="en-GB" sz="3000" dirty="0" smtClean="0"/>
              <a:t> </a:t>
            </a:r>
            <a:r>
              <a:rPr lang="fr-FR" sz="3000" dirty="0" smtClean="0"/>
              <a:t>mécanisme de défense indirecte.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fr-FR" sz="3000" b="1" dirty="0" smtClean="0"/>
              <a:t>Perspectives:</a:t>
            </a:r>
            <a:r>
              <a:rPr lang="fr-FR" sz="3000" dirty="0" smtClean="0"/>
              <a:t> utiliser ces molécules en combinaison avec le mélange pour maximiser le contrôle biologique.</a:t>
            </a:r>
            <a:endParaRPr lang="fr-FR" sz="3000" dirty="0"/>
          </a:p>
        </p:txBody>
      </p:sp>
      <p:sp>
        <p:nvSpPr>
          <p:cNvPr id="7" name="Rectangle 6"/>
          <p:cNvSpPr/>
          <p:nvPr/>
        </p:nvSpPr>
        <p:spPr>
          <a:xfrm>
            <a:off x="252249" y="11188966"/>
            <a:ext cx="10868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/>
              <a:t>  </a:t>
            </a:r>
            <a:r>
              <a:rPr lang="fr-FR" sz="5000" b="1" dirty="0" smtClean="0"/>
              <a:t>Matériel et méthode</a:t>
            </a:r>
            <a:endParaRPr lang="fr-FR" sz="5000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0"/>
          <a:stretch/>
        </p:blipFill>
        <p:spPr bwMode="auto">
          <a:xfrm>
            <a:off x="2915338" y="12204629"/>
            <a:ext cx="5911652" cy="78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11384396" y="11236480"/>
            <a:ext cx="186748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000" dirty="0" smtClean="0"/>
              <a:t>  </a:t>
            </a:r>
            <a:r>
              <a:rPr lang="fr-FR" sz="5000" b="1" dirty="0" smtClean="0"/>
              <a:t>Résultats</a:t>
            </a:r>
            <a:endParaRPr lang="fr-FR" sz="50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450220" y="20493583"/>
            <a:ext cx="104790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4000" b="1" dirty="0" smtClean="0"/>
              <a:t>Observation des pucerons sur les plantes </a:t>
            </a:r>
          </a:p>
          <a:p>
            <a:pPr algn="ctr"/>
            <a:r>
              <a:rPr lang="fr-FR" sz="3000" b="1" dirty="0" smtClean="0"/>
              <a:t>(1x par semaine)</a:t>
            </a:r>
            <a:endParaRPr lang="fr-FR" sz="3000" dirty="0" smtClean="0"/>
          </a:p>
          <a:p>
            <a:pPr algn="ctr"/>
            <a:endParaRPr lang="fr-FR" sz="1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000" dirty="0" smtClean="0"/>
              <a:t>20 plantes dans les cultures pures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9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000" dirty="0" smtClean="0"/>
              <a:t>40 plantes (20 de pois + 20 de froment) dans le mélange et les bandes alternées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1727" y="29828112"/>
            <a:ext cx="1086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Observation des pucerons </a:t>
            </a:r>
            <a:r>
              <a:rPr lang="fr-FR" sz="4000" b="1" dirty="0"/>
              <a:t>sur les plantes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1465357" y="12008919"/>
            <a:ext cx="1764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Piégeage des auxiliaires aphidiphages </a:t>
            </a:r>
            <a:endParaRPr lang="fr-FR" sz="40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158379" y="42251609"/>
            <a:ext cx="3008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Référence: </a:t>
            </a:r>
            <a:r>
              <a:rPr lang="en-US" sz="2400" dirty="0" smtClean="0"/>
              <a:t>Root </a:t>
            </a:r>
            <a:r>
              <a:rPr lang="en-US" sz="2400" dirty="0"/>
              <a:t>R.B. (1973). Organization of a plant-arthropod association in </a:t>
            </a:r>
            <a:r>
              <a:rPr lang="en-US" sz="2400" dirty="0" smtClean="0"/>
              <a:t>simple </a:t>
            </a:r>
            <a:r>
              <a:rPr lang="en-US" sz="2400" dirty="0"/>
              <a:t>and diverse habitats: the fauna of collards (</a:t>
            </a:r>
            <a:r>
              <a:rPr lang="en-US" sz="2400" i="1" dirty="0"/>
              <a:t>Brassica </a:t>
            </a:r>
            <a:r>
              <a:rPr lang="en-US" sz="2400" i="1" dirty="0" err="1"/>
              <a:t>oleracea</a:t>
            </a:r>
            <a:r>
              <a:rPr lang="en-US" sz="2400" dirty="0"/>
              <a:t>). </a:t>
            </a:r>
            <a:r>
              <a:rPr lang="en-US" sz="2400" i="1" dirty="0"/>
              <a:t>Ecological Monographs</a:t>
            </a:r>
            <a:r>
              <a:rPr lang="en-US" sz="2400" dirty="0"/>
              <a:t>, </a:t>
            </a:r>
            <a:r>
              <a:rPr lang="en-US" sz="2400" dirty="0" smtClean="0"/>
              <a:t>vol. </a:t>
            </a:r>
            <a:r>
              <a:rPr lang="en-US" sz="2400" b="1" dirty="0" smtClean="0"/>
              <a:t>43</a:t>
            </a:r>
            <a:r>
              <a:rPr lang="en-US" sz="2400" dirty="0"/>
              <a:t>, </a:t>
            </a:r>
            <a:r>
              <a:rPr lang="en-US" sz="2400" dirty="0" smtClean="0"/>
              <a:t>95–124</a:t>
            </a:r>
            <a:r>
              <a:rPr lang="en-US" sz="2400" dirty="0"/>
              <a:t>.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2874383" y="20036442"/>
            <a:ext cx="5507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Fig. 1: Disposition </a:t>
            </a:r>
            <a:r>
              <a:rPr lang="fr-FR" sz="2400" b="1" dirty="0"/>
              <a:t>du champ expérimental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61728" y="23967906"/>
            <a:ext cx="108568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Piégeage </a:t>
            </a:r>
            <a:r>
              <a:rPr lang="fr-FR" sz="4000" b="1" dirty="0"/>
              <a:t>des auxiliaires </a:t>
            </a:r>
            <a:r>
              <a:rPr lang="fr-FR" sz="4000" b="1" dirty="0" smtClean="0"/>
              <a:t>aphidiphages</a:t>
            </a:r>
          </a:p>
          <a:p>
            <a:pPr algn="ctr"/>
            <a:r>
              <a:rPr lang="fr-FR" sz="3000" b="1" dirty="0" smtClean="0"/>
              <a:t>(récoltés 1x par semaine)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0355" y="39953616"/>
            <a:ext cx="10441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Fig. </a:t>
            </a:r>
            <a:r>
              <a:rPr lang="fr-FR" sz="2400" b="1" dirty="0" smtClean="0"/>
              <a:t>2: </a:t>
            </a:r>
            <a:r>
              <a:rPr lang="fr-BE" sz="2400" b="1" dirty="0"/>
              <a:t>E</a:t>
            </a:r>
            <a:r>
              <a:rPr lang="fr-BE" sz="2400" b="1" dirty="0" smtClean="0"/>
              <a:t>volution des </a:t>
            </a:r>
            <a:r>
              <a:rPr lang="fr-BE" sz="2400" b="1" dirty="0"/>
              <a:t>populations de pucerons observés sur les </a:t>
            </a:r>
            <a:r>
              <a:rPr lang="fr-BE" sz="2400" b="1" dirty="0" smtClean="0"/>
              <a:t>plantes </a:t>
            </a:r>
            <a:r>
              <a:rPr lang="fr-BE" sz="2400" b="1" dirty="0"/>
              <a:t>de </a:t>
            </a:r>
            <a:r>
              <a:rPr lang="fr-BE" sz="2400" b="1" dirty="0" smtClean="0"/>
              <a:t>pois (A) </a:t>
            </a:r>
            <a:r>
              <a:rPr lang="fr-BE" sz="2400" b="1" dirty="0"/>
              <a:t>et </a:t>
            </a:r>
            <a:r>
              <a:rPr lang="fr-BE" sz="2400" b="1" dirty="0" smtClean="0"/>
              <a:t>talles de froment (B) durant la saison culturale de 2012. </a:t>
            </a:r>
            <a:r>
              <a:rPr lang="fr-BE" sz="2400" b="1" dirty="0"/>
              <a:t>Une seule espèce (</a:t>
            </a:r>
            <a:r>
              <a:rPr lang="fr-BE" sz="2400" b="1" i="1" dirty="0" smtClean="0">
                <a:solidFill>
                  <a:srgbClr val="00B050"/>
                </a:solidFill>
              </a:rPr>
              <a:t>A. </a:t>
            </a:r>
            <a:r>
              <a:rPr lang="fr-BE" sz="2400" b="1" i="1" dirty="0" err="1" smtClean="0">
                <a:solidFill>
                  <a:srgbClr val="00B050"/>
                </a:solidFill>
              </a:rPr>
              <a:t>pisum</a:t>
            </a:r>
            <a:r>
              <a:rPr lang="fr-BE" sz="2400" b="1" dirty="0" smtClean="0"/>
              <a:t>) </a:t>
            </a:r>
            <a:r>
              <a:rPr lang="fr-BE" sz="2400" b="1" dirty="0"/>
              <a:t>a été observée sur les pois, tandis que deux espèces (</a:t>
            </a:r>
            <a:r>
              <a:rPr lang="fr-BE" sz="2400" b="1" i="1" dirty="0" smtClean="0">
                <a:solidFill>
                  <a:srgbClr val="FFC000"/>
                </a:solidFill>
              </a:rPr>
              <a:t>S. </a:t>
            </a:r>
            <a:r>
              <a:rPr lang="fr-BE" sz="2400" b="1" i="1" dirty="0" err="1" smtClean="0">
                <a:solidFill>
                  <a:srgbClr val="FFC000"/>
                </a:solidFill>
              </a:rPr>
              <a:t>avenae</a:t>
            </a:r>
            <a:r>
              <a:rPr lang="fr-BE" sz="2400" b="1" dirty="0" smtClean="0">
                <a:solidFill>
                  <a:srgbClr val="FFC000"/>
                </a:solidFill>
              </a:rPr>
              <a:t>  </a:t>
            </a:r>
            <a:r>
              <a:rPr lang="fr-BE" sz="2400" b="1" dirty="0" smtClean="0"/>
              <a:t>et </a:t>
            </a:r>
            <a:r>
              <a:rPr lang="fr-BE" sz="2400" b="1" i="1" dirty="0" smtClean="0">
                <a:solidFill>
                  <a:srgbClr val="FFC000"/>
                </a:solidFill>
              </a:rPr>
              <a:t>M. </a:t>
            </a:r>
            <a:r>
              <a:rPr lang="fr-BE" sz="2400" b="1" i="1" dirty="0" err="1" smtClean="0">
                <a:solidFill>
                  <a:srgbClr val="FFC000"/>
                </a:solidFill>
              </a:rPr>
              <a:t>dirhodum</a:t>
            </a:r>
            <a:r>
              <a:rPr lang="fr-BE" sz="2400" b="1" dirty="0" smtClean="0"/>
              <a:t>) </a:t>
            </a:r>
            <a:r>
              <a:rPr lang="fr-BE" sz="2400" b="1" dirty="0"/>
              <a:t>ont été observées sur le </a:t>
            </a:r>
            <a:r>
              <a:rPr lang="fr-BE" sz="2400" b="1" dirty="0" smtClean="0"/>
              <a:t>froment (</a:t>
            </a:r>
            <a:r>
              <a:rPr lang="en-US" sz="2400" b="1" dirty="0" smtClean="0"/>
              <a:t>*P&lt;0.05</a:t>
            </a:r>
            <a:r>
              <a:rPr lang="en-US" sz="2400" b="1" dirty="0"/>
              <a:t>; **P&lt;0.01; ***</a:t>
            </a:r>
            <a:r>
              <a:rPr lang="en-US" sz="2400" b="1" dirty="0" smtClean="0"/>
              <a:t>P&lt;0.001). Plus </a:t>
            </a:r>
            <a:r>
              <a:rPr lang="en-US" sz="2400" b="1" dirty="0" err="1" smtClean="0"/>
              <a:t>d’individus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été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observés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dans</a:t>
            </a:r>
            <a:r>
              <a:rPr lang="en-US" sz="2400" b="1" dirty="0" smtClean="0"/>
              <a:t> les cultures </a:t>
            </a:r>
            <a:r>
              <a:rPr lang="en-US" sz="2400" b="1" dirty="0" err="1" smtClean="0"/>
              <a:t>pures</a:t>
            </a:r>
            <a:r>
              <a:rPr lang="en-US" sz="2400" b="1" dirty="0" smtClean="0"/>
              <a:t>.</a:t>
            </a:r>
            <a:endParaRPr lang="fr-FR" sz="2400" b="1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975890" y="30728502"/>
            <a:ext cx="5590800" cy="4384800"/>
            <a:chOff x="12732674" y="14432289"/>
            <a:chExt cx="6671401" cy="546560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7" t="4297" r="14408" b="3273"/>
            <a:stretch/>
          </p:blipFill>
          <p:spPr bwMode="auto">
            <a:xfrm>
              <a:off x="12732674" y="14432289"/>
              <a:ext cx="6671401" cy="546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5883134" y="15049513"/>
              <a:ext cx="18649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225616" y="15774698"/>
              <a:ext cx="18649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540207" y="15404186"/>
              <a:ext cx="18649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087971" y="35429539"/>
            <a:ext cx="5590799" cy="4392000"/>
            <a:chOff x="21533064" y="15528834"/>
            <a:chExt cx="6346799" cy="5453085"/>
          </a:xfrm>
        </p:grpSpPr>
        <p:pic>
          <p:nvPicPr>
            <p:cNvPr id="1030" name="Picture 6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8" t="3425" r="12173" b="4269"/>
            <a:stretch/>
          </p:blipFill>
          <p:spPr bwMode="auto">
            <a:xfrm>
              <a:off x="21533064" y="15528834"/>
              <a:ext cx="6346799" cy="5453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26285328" y="15760895"/>
              <a:ext cx="864096" cy="523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106172" y="17346478"/>
              <a:ext cx="433955" cy="523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</a:t>
              </a:r>
              <a:endParaRPr lang="fr-FR" sz="2800" dirty="0"/>
            </a:p>
          </p:txBody>
        </p:sp>
      </p:grpSp>
      <p:sp>
        <p:nvSpPr>
          <p:cNvPr id="35" name="ZoneTexte 46"/>
          <p:cNvSpPr txBox="1">
            <a:spLocks noChangeArrowheads="1"/>
          </p:cNvSpPr>
          <p:nvPr/>
        </p:nvSpPr>
        <p:spPr bwMode="auto">
          <a:xfrm>
            <a:off x="450356" y="27822050"/>
            <a:ext cx="106682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fr-FR" altLang="fr-FR" sz="3000" dirty="0" smtClean="0"/>
              <a:t>Parasitoïdes</a:t>
            </a:r>
            <a:endParaRPr lang="fr-FR" altLang="fr-FR" sz="30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185969" y="25457089"/>
            <a:ext cx="1913341" cy="1682799"/>
            <a:chOff x="1193020" y="35636608"/>
            <a:chExt cx="1913341" cy="1682799"/>
          </a:xfrm>
        </p:grpSpPr>
        <p:pic>
          <p:nvPicPr>
            <p:cNvPr id="28" name="Picture 2" descr="http://upload.wikimedia.org/wikipedia/commons/thumb/d/de/BIEDRONA.JPG/220px-BIEDRON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4" t="21164" r="4555" b="10400"/>
            <a:stretch>
              <a:fillRect/>
            </a:stretch>
          </p:blipFill>
          <p:spPr bwMode="auto">
            <a:xfrm rot="10800000">
              <a:off x="1449836" y="35636608"/>
              <a:ext cx="1454821" cy="12211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1193020" y="36857742"/>
              <a:ext cx="191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Coccinelles</a:t>
              </a:r>
              <a:endParaRPr lang="fr-FR" sz="2400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891452" y="25408883"/>
            <a:ext cx="1913341" cy="1720786"/>
            <a:chOff x="1209614" y="37601664"/>
            <a:chExt cx="1913341" cy="1705689"/>
          </a:xfrm>
        </p:grpSpPr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033" y="37601664"/>
              <a:ext cx="1471624" cy="1221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ZoneTexte 45"/>
            <p:cNvSpPr txBox="1"/>
            <p:nvPr/>
          </p:nvSpPr>
          <p:spPr>
            <a:xfrm>
              <a:off x="1209614" y="38845688"/>
              <a:ext cx="191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Syrphes</a:t>
              </a:r>
              <a:endParaRPr lang="fr-FR" sz="24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504810" y="25384819"/>
            <a:ext cx="1913341" cy="1738857"/>
            <a:chOff x="1142096" y="39488004"/>
            <a:chExt cx="1913341" cy="1738857"/>
          </a:xfrm>
        </p:grpSpPr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384" y="39488004"/>
              <a:ext cx="1497272" cy="12428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oneTexte 46"/>
            <p:cNvSpPr txBox="1"/>
            <p:nvPr/>
          </p:nvSpPr>
          <p:spPr>
            <a:xfrm>
              <a:off x="1142096" y="40765196"/>
              <a:ext cx="191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Chrysopes</a:t>
              </a:r>
              <a:endParaRPr lang="fr-FR" sz="2400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237587" y="27465453"/>
            <a:ext cx="1913341" cy="1733264"/>
            <a:chOff x="8237047" y="35853913"/>
            <a:chExt cx="1913341" cy="1733264"/>
          </a:xfrm>
        </p:grpSpPr>
        <p:pic>
          <p:nvPicPr>
            <p:cNvPr id="36" name="Picture 4" descr="http://user.mendelu.cz/xkopta/img/normal/msicomar/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0" t="11678" r="20490" b="17950"/>
            <a:stretch>
              <a:fillRect/>
            </a:stretch>
          </p:blipFill>
          <p:spPr bwMode="auto">
            <a:xfrm>
              <a:off x="8434776" y="35853913"/>
              <a:ext cx="1494753" cy="12596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ZoneTexte 47"/>
            <p:cNvSpPr txBox="1"/>
            <p:nvPr/>
          </p:nvSpPr>
          <p:spPr>
            <a:xfrm>
              <a:off x="8237047" y="37125512"/>
              <a:ext cx="191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i="1" dirty="0" smtClean="0"/>
                <a:t>Aphidius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sp</a:t>
              </a:r>
              <a:r>
                <a:rPr lang="fr-FR" sz="2400" dirty="0" smtClean="0"/>
                <a:t>.</a:t>
              </a:r>
              <a:endParaRPr lang="fr-FR" sz="2400" dirty="0"/>
            </a:p>
          </p:txBody>
        </p:sp>
      </p:grpSp>
      <p:sp>
        <p:nvSpPr>
          <p:cNvPr id="83" name="ZoneTexte 19"/>
          <p:cNvSpPr txBox="1">
            <a:spLocks noChangeArrowheads="1"/>
          </p:cNvSpPr>
          <p:nvPr/>
        </p:nvSpPr>
        <p:spPr bwMode="auto">
          <a:xfrm>
            <a:off x="450356" y="25842940"/>
            <a:ext cx="106701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fr-BE" altLang="fr-FR" sz="3000" dirty="0" smtClean="0"/>
              <a:t>Prédateurs</a:t>
            </a:r>
            <a:endParaRPr lang="fr-BE" altLang="fr-FR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1470" b="91799"/>
          <a:stretch/>
        </p:blipFill>
        <p:spPr bwMode="auto">
          <a:xfrm>
            <a:off x="22046605" y="12846594"/>
            <a:ext cx="7792442" cy="3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23180082" y="13992134"/>
            <a:ext cx="5590800" cy="4478461"/>
            <a:chOff x="12661164" y="24239861"/>
            <a:chExt cx="6670800" cy="558152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8" t="7596" r="17783" b="6744"/>
            <a:stretch/>
          </p:blipFill>
          <p:spPr bwMode="auto">
            <a:xfrm>
              <a:off x="12661164" y="24356590"/>
              <a:ext cx="6670800" cy="546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14530970" y="24239861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</a:t>
              </a:r>
              <a:endParaRPr lang="fr-FR" sz="2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810025" y="26637240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</a:t>
              </a:r>
              <a:endParaRPr lang="fr-FR" sz="28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3214759" y="19579511"/>
            <a:ext cx="5590800" cy="4384800"/>
            <a:chOff x="22365386" y="24356590"/>
            <a:chExt cx="6670800" cy="5464800"/>
          </a:xfrm>
        </p:grpSpPr>
        <p:pic>
          <p:nvPicPr>
            <p:cNvPr id="1032" name="Picture 8"/>
            <p:cNvPicPr>
              <a:picLocks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" t="6712" r="17997" b="7254"/>
            <a:stretch/>
          </p:blipFill>
          <p:spPr bwMode="auto">
            <a:xfrm>
              <a:off x="22365386" y="24356590"/>
              <a:ext cx="6670800" cy="546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 descr="http://upload.wikimedia.org/wikipedia/commons/thumb/d/de/BIEDRONA.JPG/220px-BIEDRON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4" t="21164" r="4555" b="10400"/>
            <a:stretch>
              <a:fillRect/>
            </a:stretch>
          </p:blipFill>
          <p:spPr bwMode="auto">
            <a:xfrm rot="10800000">
              <a:off x="25364734" y="24578027"/>
              <a:ext cx="1454821" cy="12211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24181270" y="24665583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</a:t>
              </a:r>
              <a:endParaRPr lang="fr-FR" sz="2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549059" y="26799001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</a:t>
              </a:r>
              <a:endParaRPr lang="fr-FR" sz="2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396185" y="26898677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</a:t>
              </a:r>
              <a:endParaRPr lang="fr-FR" sz="28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3197327" y="25046587"/>
            <a:ext cx="6746605" cy="4719660"/>
            <a:chOff x="12573642" y="30200840"/>
            <a:chExt cx="8010096" cy="5605022"/>
          </a:xfrm>
        </p:grpSpPr>
        <p:pic>
          <p:nvPicPr>
            <p:cNvPr id="1033" name="Picture 9"/>
            <p:cNvPicPr>
              <a:picLocks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" t="9498" r="19098" b="5628"/>
            <a:stretch/>
          </p:blipFill>
          <p:spPr bwMode="auto">
            <a:xfrm>
              <a:off x="12573642" y="30341062"/>
              <a:ext cx="6670799" cy="546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3178" y="30460257"/>
              <a:ext cx="1530350" cy="127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Rectangle 68"/>
            <p:cNvSpPr/>
            <p:nvPr/>
          </p:nvSpPr>
          <p:spPr>
            <a:xfrm>
              <a:off x="17463546" y="33038923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</a:t>
              </a:r>
              <a:endParaRPr lang="fr-FR" sz="28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098391" y="32737960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</a:t>
              </a:r>
              <a:endParaRPr lang="fr-FR" sz="28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718801" y="30200840"/>
              <a:ext cx="18649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***</a:t>
              </a:r>
              <a:endParaRPr lang="fr-FR" sz="28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3268905" y="30695009"/>
            <a:ext cx="5569649" cy="4384800"/>
            <a:chOff x="22179283" y="30268873"/>
            <a:chExt cx="6931143" cy="5464800"/>
          </a:xfrm>
        </p:grpSpPr>
        <p:pic>
          <p:nvPicPr>
            <p:cNvPr id="1034" name="Picture 10"/>
            <p:cNvPicPr>
              <a:picLocks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" t="10747" r="17733" b="4155"/>
            <a:stretch/>
          </p:blipFill>
          <p:spPr bwMode="auto">
            <a:xfrm>
              <a:off x="22179283" y="30268873"/>
              <a:ext cx="6670800" cy="546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 descr="http://user.mendelu.cz/xkopta/img/normal/msicomar/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0" t="11678" r="20490" b="17950"/>
            <a:stretch>
              <a:fillRect/>
            </a:stretch>
          </p:blipFill>
          <p:spPr bwMode="auto">
            <a:xfrm>
              <a:off x="25267058" y="30460257"/>
              <a:ext cx="1454820" cy="12596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71"/>
            <p:cNvSpPr/>
            <p:nvPr/>
          </p:nvSpPr>
          <p:spPr>
            <a:xfrm>
              <a:off x="25550953" y="31927981"/>
              <a:ext cx="18649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</a:t>
              </a:r>
              <a:endParaRPr lang="fr-FR" sz="2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402020" y="30505789"/>
              <a:ext cx="7084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**</a:t>
              </a:r>
              <a:endParaRPr lang="fr-FR" sz="28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2820599" y="35234824"/>
            <a:ext cx="69071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Fig. 3: </a:t>
            </a:r>
            <a:r>
              <a:rPr lang="fr-BE" sz="2400" b="1" dirty="0"/>
              <a:t>E</a:t>
            </a:r>
            <a:r>
              <a:rPr lang="fr-BE" sz="2400" b="1" dirty="0" smtClean="0"/>
              <a:t>volution </a:t>
            </a:r>
            <a:r>
              <a:rPr lang="fr-BE" sz="2400" b="1" dirty="0"/>
              <a:t>des populations </a:t>
            </a:r>
            <a:r>
              <a:rPr lang="fr-BE" sz="2400" b="1" dirty="0" smtClean="0"/>
              <a:t>d’auxiliaires aphidiphages (A), de coccinelles (B), de syrphes (C) et de parasitoïdes (D) piégés durant la saison culturale de 2012 (</a:t>
            </a:r>
            <a:r>
              <a:rPr lang="en-US" sz="2400" b="1" dirty="0"/>
              <a:t>*P&lt;0.05; **P&lt;0.01; ***P&lt;0.001</a:t>
            </a:r>
            <a:r>
              <a:rPr lang="en-US" sz="2400" b="1" dirty="0" smtClean="0"/>
              <a:t>). Plus </a:t>
            </a:r>
            <a:r>
              <a:rPr lang="en-US" sz="2400" b="1" dirty="0" err="1" smtClean="0"/>
              <a:t>d’individus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été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piégés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dans</a:t>
            </a:r>
            <a:r>
              <a:rPr lang="en-US" sz="2400" b="1" dirty="0" smtClean="0"/>
              <a:t> les cultures </a:t>
            </a:r>
            <a:r>
              <a:rPr lang="en-US" sz="2400" b="1" dirty="0" err="1" smtClean="0"/>
              <a:t>pures</a:t>
            </a:r>
            <a:r>
              <a:rPr lang="en-US" sz="2400" b="1" dirty="0" smtClean="0"/>
              <a:t>.</a:t>
            </a:r>
            <a:endParaRPr lang="fr-FR" sz="2400" b="1" dirty="0"/>
          </a:p>
        </p:txBody>
      </p:sp>
      <p:sp>
        <p:nvSpPr>
          <p:cNvPr id="74" name="Rectangle 73"/>
          <p:cNvSpPr/>
          <p:nvPr/>
        </p:nvSpPr>
        <p:spPr>
          <a:xfrm>
            <a:off x="11615051" y="12862677"/>
            <a:ext cx="102253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Tableau 1: Nombres totaux d’auxiliaires aphidiphages piégés </a:t>
            </a:r>
            <a:r>
              <a:rPr lang="fr-BE" sz="2400" b="1" dirty="0"/>
              <a:t>durant la saison culturale de </a:t>
            </a:r>
            <a:r>
              <a:rPr lang="fr-BE" sz="2400" b="1" dirty="0" smtClean="0"/>
              <a:t>2012</a:t>
            </a:r>
            <a:r>
              <a:rPr lang="fr-BE" sz="2800" b="1" dirty="0" smtClean="0"/>
              <a:t>. </a:t>
            </a:r>
            <a:r>
              <a:rPr lang="fr-BE" sz="2400" b="1" dirty="0" smtClean="0"/>
              <a:t>Les coccinelles et les syrphes sont les deux familles les plus abondantes .</a:t>
            </a:r>
            <a:endParaRPr lang="fr-FR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11621440" y="23007806"/>
            <a:ext cx="101194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kern="100" dirty="0">
                <a:solidFill>
                  <a:srgbClr val="000000"/>
                </a:solidFill>
                <a:ea typeface="SimSun"/>
                <a:cs typeface="Times New Roman"/>
              </a:rPr>
              <a:t>º 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Proportion de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chaque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espèce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 par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famille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; </a:t>
            </a:r>
            <a:r>
              <a:rPr lang="en-GB" sz="2200" b="1" kern="100" dirty="0" smtClean="0">
                <a:solidFill>
                  <a:srgbClr val="000000"/>
                </a:solidFill>
                <a:ea typeface="SimSun"/>
                <a:cs typeface="Times New Roman"/>
              </a:rPr>
              <a:t>* </a:t>
            </a:r>
            <a:r>
              <a:rPr lang="en-GB" sz="2200" b="1" kern="100" dirty="0" err="1" smtClean="0">
                <a:solidFill>
                  <a:srgbClr val="000000"/>
                </a:solidFill>
                <a:ea typeface="SimSun"/>
                <a:cs typeface="Times New Roman"/>
              </a:rPr>
              <a:t>Abondance</a:t>
            </a:r>
            <a:r>
              <a:rPr lang="en-GB" sz="2200" b="1" kern="100" dirty="0" smtClean="0">
                <a:solidFill>
                  <a:srgbClr val="000000"/>
                </a:solidFill>
                <a:ea typeface="SimSun"/>
                <a:cs typeface="Times New Roman"/>
              </a:rPr>
              <a:t> relative de </a:t>
            </a:r>
            <a:r>
              <a:rPr lang="en-GB" sz="2200" b="1" kern="100" dirty="0" err="1" smtClean="0">
                <a:solidFill>
                  <a:srgbClr val="000000"/>
                </a:solidFill>
                <a:ea typeface="SimSun"/>
                <a:cs typeface="Times New Roman"/>
              </a:rPr>
              <a:t>chaque</a:t>
            </a:r>
            <a:r>
              <a:rPr lang="en-GB" sz="2200" b="1" kern="100" dirty="0" smtClean="0">
                <a:solidFill>
                  <a:srgbClr val="000000"/>
                </a:solidFill>
                <a:ea typeface="SimSun"/>
                <a:cs typeface="Times New Roman"/>
              </a:rPr>
              <a:t> </a:t>
            </a:r>
            <a:r>
              <a:rPr lang="en-GB" sz="2200" b="1" kern="100" dirty="0" err="1" smtClean="0">
                <a:solidFill>
                  <a:srgbClr val="000000"/>
                </a:solidFill>
                <a:ea typeface="SimSun"/>
                <a:cs typeface="Times New Roman"/>
              </a:rPr>
              <a:t>famille</a:t>
            </a:r>
            <a:r>
              <a:rPr lang="en-GB" sz="2200" b="1" kern="100" dirty="0" smtClean="0">
                <a:solidFill>
                  <a:srgbClr val="000000"/>
                </a:solidFill>
                <a:ea typeface="SimSun"/>
                <a:cs typeface="Times New Roman"/>
              </a:rPr>
              <a:t> </a:t>
            </a:r>
            <a:r>
              <a:rPr lang="en-GB" sz="2200" b="1" kern="100" dirty="0" err="1" smtClean="0">
                <a:solidFill>
                  <a:srgbClr val="000000"/>
                </a:solidFill>
                <a:ea typeface="SimSun"/>
                <a:cs typeface="Times New Roman"/>
              </a:rPr>
              <a:t>dans</a:t>
            </a:r>
            <a:r>
              <a:rPr lang="en-GB" sz="2200" b="1" kern="100" dirty="0" smtClean="0">
                <a:solidFill>
                  <a:srgbClr val="000000"/>
                </a:solidFill>
                <a:ea typeface="SimSun"/>
                <a:cs typeface="Times New Roman"/>
              </a:rPr>
              <a:t> la population </a:t>
            </a:r>
            <a:r>
              <a:rPr lang="en-GB" sz="2200" b="1" kern="100" dirty="0" err="1" smtClean="0">
                <a:solidFill>
                  <a:srgbClr val="000000"/>
                </a:solidFill>
                <a:ea typeface="SimSun"/>
                <a:cs typeface="Times New Roman"/>
              </a:rPr>
              <a:t>totale</a:t>
            </a:r>
            <a:r>
              <a:rPr lang="en-GB" sz="2200" b="1" kern="100" dirty="0" smtClean="0">
                <a:solidFill>
                  <a:srgbClr val="000000"/>
                </a:solidFill>
                <a:ea typeface="SimSun"/>
                <a:cs typeface="Times New Roman"/>
              </a:rPr>
              <a:t>  </a:t>
            </a:r>
            <a:r>
              <a:rPr lang="en-GB" sz="2200" b="1" kern="100" dirty="0" err="1" smtClean="0">
                <a:solidFill>
                  <a:srgbClr val="000000"/>
                </a:solidFill>
                <a:ea typeface="SimSun"/>
                <a:cs typeface="Times New Roman"/>
              </a:rPr>
              <a:t>d’aphidiphages</a:t>
            </a:r>
            <a:endParaRPr lang="en-GB" sz="2200" b="1" kern="100" dirty="0" smtClean="0">
              <a:solidFill>
                <a:srgbClr val="000000"/>
              </a:solidFill>
              <a:ea typeface="SimSun"/>
              <a:cs typeface="Times New Roman"/>
            </a:endParaRPr>
          </a:p>
          <a:p>
            <a:pPr algn="just"/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M</a:t>
            </a:r>
            <a:r>
              <a:rPr lang="en-US" sz="2200" b="1" kern="100" dirty="0">
                <a:solidFill>
                  <a:srgbClr val="000000"/>
                </a:solidFill>
                <a:ea typeface="SimSun"/>
                <a:cs typeface="Mangal"/>
              </a:rPr>
              <a:t>, 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BA, mélange et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bandes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altérnées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respectivement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; CPF, CPP, culture pure de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froment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 et culture pure de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pois</a:t>
            </a:r>
            <a:r>
              <a:rPr lang="en-US" sz="2200" b="1" kern="100" dirty="0" smtClean="0">
                <a:solidFill>
                  <a:srgbClr val="000000"/>
                </a:solidFill>
                <a:ea typeface="SimSun"/>
                <a:cs typeface="Mangal"/>
              </a:rPr>
              <a:t> </a:t>
            </a:r>
            <a:r>
              <a:rPr lang="en-US" sz="2200" b="1" kern="100" dirty="0" err="1" smtClean="0">
                <a:solidFill>
                  <a:srgbClr val="000000"/>
                </a:solidFill>
                <a:ea typeface="SimSun"/>
                <a:cs typeface="Mangal"/>
              </a:rPr>
              <a:t>respectivement</a:t>
            </a:r>
            <a:endParaRPr lang="fr-FR" sz="2200" b="1" kern="100" dirty="0">
              <a:effectLst/>
              <a:ea typeface="SimSun"/>
              <a:cs typeface="Mangal"/>
            </a:endParaRPr>
          </a:p>
        </p:txBody>
      </p:sp>
      <p:sp>
        <p:nvSpPr>
          <p:cNvPr id="90" name="ZoneTexte 19"/>
          <p:cNvSpPr txBox="1">
            <a:spLocks noChangeArrowheads="1"/>
          </p:cNvSpPr>
          <p:nvPr/>
        </p:nvSpPr>
        <p:spPr bwMode="auto">
          <a:xfrm>
            <a:off x="11632485" y="25061995"/>
            <a:ext cx="108682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fr-BE" altLang="fr-FR" sz="3000" b="1" dirty="0" smtClean="0"/>
              <a:t>Food web - </a:t>
            </a:r>
            <a:r>
              <a:rPr lang="fr-BE" altLang="fr-FR" sz="3000" b="1" dirty="0">
                <a:solidFill>
                  <a:srgbClr val="00B050"/>
                </a:solidFill>
              </a:rPr>
              <a:t>P</a:t>
            </a:r>
            <a:r>
              <a:rPr lang="fr-BE" altLang="fr-FR" sz="3000" b="1" dirty="0" smtClean="0">
                <a:solidFill>
                  <a:srgbClr val="00B050"/>
                </a:solidFill>
              </a:rPr>
              <a:t>ois</a:t>
            </a:r>
            <a:endParaRPr lang="fr-BE" altLang="fr-FR" sz="3000" b="1" dirty="0">
              <a:solidFill>
                <a:srgbClr val="00B050"/>
              </a:solidFill>
            </a:endParaRPr>
          </a:p>
        </p:txBody>
      </p:sp>
      <p:sp>
        <p:nvSpPr>
          <p:cNvPr id="91" name="ZoneTexte 19"/>
          <p:cNvSpPr txBox="1">
            <a:spLocks noChangeArrowheads="1"/>
          </p:cNvSpPr>
          <p:nvPr/>
        </p:nvSpPr>
        <p:spPr bwMode="auto">
          <a:xfrm>
            <a:off x="11617876" y="31036016"/>
            <a:ext cx="108682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fr-BE" altLang="fr-FR" sz="3000" b="1" dirty="0" smtClean="0"/>
              <a:t>Food web - </a:t>
            </a:r>
            <a:r>
              <a:rPr lang="fr-BE" altLang="fr-FR" sz="3000" b="1" dirty="0" smtClean="0">
                <a:solidFill>
                  <a:srgbClr val="FFC000"/>
                </a:solidFill>
              </a:rPr>
              <a:t>Froment</a:t>
            </a:r>
            <a:endParaRPr lang="fr-BE" altLang="fr-FR" sz="3000" b="1" dirty="0">
              <a:solidFill>
                <a:srgbClr val="FFC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272558" y="36662665"/>
            <a:ext cx="9675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Fig. 4</a:t>
            </a:r>
            <a:r>
              <a:rPr lang="fr-FR" sz="2400" b="1" dirty="0" smtClean="0"/>
              <a:t>: Food </a:t>
            </a:r>
            <a:r>
              <a:rPr lang="fr-FR" sz="2400" b="1" dirty="0" err="1" smtClean="0"/>
              <a:t>webs</a:t>
            </a:r>
            <a:r>
              <a:rPr lang="fr-FR" sz="2400" b="1" dirty="0" smtClean="0"/>
              <a:t>. Chaque chiffre correspond à une espèce (voir Tableau 1) </a:t>
            </a:r>
            <a:endParaRPr lang="fr-FR" sz="2400" b="1" dirty="0"/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"/>
          <a:stretch/>
        </p:blipFill>
        <p:spPr bwMode="auto">
          <a:xfrm>
            <a:off x="11728269" y="14059988"/>
            <a:ext cx="10012615" cy="89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10891515" y="29616096"/>
            <a:ext cx="573842" cy="78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93"/>
          <p:cNvCxnSpPr/>
          <p:nvPr/>
        </p:nvCxnSpPr>
        <p:spPr>
          <a:xfrm>
            <a:off x="10509146" y="29624252"/>
            <a:ext cx="861928" cy="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/>
          <p:cNvSpPr/>
          <p:nvPr/>
        </p:nvSpPr>
        <p:spPr>
          <a:xfrm>
            <a:off x="18815314" y="15029233"/>
            <a:ext cx="1125146" cy="36004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18834364" y="16509979"/>
            <a:ext cx="1125146" cy="36004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/>
          <p:cNvSpPr txBox="1"/>
          <p:nvPr/>
        </p:nvSpPr>
        <p:spPr>
          <a:xfrm>
            <a:off x="450355" y="6560080"/>
            <a:ext cx="2937361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/>
              <a:t>Introduction</a:t>
            </a:r>
          </a:p>
          <a:p>
            <a:pPr algn="ctr"/>
            <a:endParaRPr lang="fr-FR" sz="3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000" dirty="0"/>
              <a:t>L’augmentation de la diversité végétale peut avoir plusieurs effets bénéfiques sur le contrôle des </a:t>
            </a:r>
            <a:r>
              <a:rPr lang="fr-FR" sz="3000" dirty="0" smtClean="0"/>
              <a:t>insectes ravageurs</a:t>
            </a:r>
            <a:r>
              <a:rPr lang="fr-FR" sz="30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000" b="1" dirty="0"/>
              <a:t>Hypothèse de la concentration des ressources </a:t>
            </a:r>
            <a:r>
              <a:rPr lang="fr-FR" sz="3000" dirty="0"/>
              <a:t>(</a:t>
            </a:r>
            <a:r>
              <a:rPr lang="fr-FR" sz="3000" dirty="0" err="1"/>
              <a:t>Root</a:t>
            </a:r>
            <a:r>
              <a:rPr lang="fr-FR" sz="3000" dirty="0"/>
              <a:t>, 1973): les insectes phytophages sont plus susceptibles de trouver leurs plantes hôtes lorsque celles-ci  sont cultivées en peuplements denses ou purs.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FR" sz="3000" b="1" dirty="0"/>
              <a:t>Hypothèse des ennemis </a:t>
            </a:r>
            <a:r>
              <a:rPr lang="fr-FR" sz="3000" dirty="0"/>
              <a:t>(</a:t>
            </a:r>
            <a:r>
              <a:rPr lang="fr-FR" sz="3000" dirty="0" err="1"/>
              <a:t>Root</a:t>
            </a:r>
            <a:r>
              <a:rPr lang="fr-FR" sz="3000" dirty="0"/>
              <a:t>, 1973): les ennemis naturels (prédateurs et parasitoïdes) sont plus abondants dans des environnements diversifiés, ce qui favorise le contrôle des populations de ravageurs.</a:t>
            </a:r>
          </a:p>
          <a:p>
            <a:pPr algn="just"/>
            <a:endParaRPr lang="fr-FR" sz="800" b="1" dirty="0" smtClean="0"/>
          </a:p>
          <a:p>
            <a:pPr algn="just"/>
            <a:r>
              <a:rPr lang="fr-FR" sz="3000" b="1" dirty="0" smtClean="0"/>
              <a:t>Objectif</a:t>
            </a:r>
            <a:r>
              <a:rPr lang="fr-FR" sz="3000" dirty="0"/>
              <a:t>: déterminer si l’association de pois et de froment sous forme de mélange et de bandes alternées favorise le contrôle biologique des pucerons, en comparaison avec les cultures pures. </a:t>
            </a:r>
          </a:p>
        </p:txBody>
      </p:sp>
      <p:cxnSp>
        <p:nvCxnSpPr>
          <p:cNvPr id="115" name="Connecteur droit 114"/>
          <p:cNvCxnSpPr/>
          <p:nvPr/>
        </p:nvCxnSpPr>
        <p:spPr>
          <a:xfrm>
            <a:off x="11064216" y="37433675"/>
            <a:ext cx="1653088" cy="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V="1">
            <a:off x="11360220" y="29256089"/>
            <a:ext cx="0" cy="400133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V="1">
            <a:off x="11100907" y="37403719"/>
            <a:ext cx="0" cy="400133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558" y="25855062"/>
            <a:ext cx="9442975" cy="503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873" y="31596029"/>
            <a:ext cx="944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634</Words>
  <Application>Microsoft Office PowerPoint</Application>
  <PresentationFormat>Personnalisé</PresentationFormat>
  <Paragraphs>63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mendes lopes thomas</dc:creator>
  <cp:lastModifiedBy>mendes lopes thomas</cp:lastModifiedBy>
  <cp:revision>179</cp:revision>
  <dcterms:created xsi:type="dcterms:W3CDTF">2013-10-16T10:07:38Z</dcterms:created>
  <dcterms:modified xsi:type="dcterms:W3CDTF">2013-10-21T14:01:57Z</dcterms:modified>
</cp:coreProperties>
</file>