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4" r:id="rId2"/>
    <p:sldId id="262" r:id="rId3"/>
    <p:sldId id="263" r:id="rId4"/>
    <p:sldId id="277" r:id="rId5"/>
    <p:sldId id="265" r:id="rId6"/>
    <p:sldId id="270" r:id="rId7"/>
    <p:sldId id="268" r:id="rId8"/>
    <p:sldId id="259" r:id="rId9"/>
    <p:sldId id="260" r:id="rId10"/>
    <p:sldId id="276" r:id="rId11"/>
    <p:sldId id="272" r:id="rId12"/>
    <p:sldId id="273" r:id="rId13"/>
    <p:sldId id="274" r:id="rId14"/>
    <p:sldId id="275" r:id="rId15"/>
    <p:sldId id="278" r:id="rId16"/>
    <p:sldId id="27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6E8F-AEA0-4A39-875E-57FC65445E28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15EBA-828C-4F94-80DC-510430BC570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A4DFFA5-9CDE-4AC3-BD36-AED3F1D26319}" type="slidenum">
              <a:rPr lang="en-US" altLang="en-GB" sz="1200" smtClean="0">
                <a:latin typeface="TheSans Q5 Plain" pitchFamily="2" charset="0"/>
              </a:rPr>
              <a:pPr/>
              <a:t>1</a:t>
            </a:fld>
            <a:endParaRPr lang="en-US" altLang="en-GB" sz="1200" smtClean="0">
              <a:latin typeface="TheSans Q5 Plain" pitchFamily="2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1F42-B1A4-4705-BB92-CECDE4E8016C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871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3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3320-9C2D-4961-B738-71877D0596E7}" type="datetime1">
              <a:rPr lang="fr-BE" smtClean="0"/>
              <a:t>9/09/2013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EF7-CD47-4D3A-B6B5-7542CB20DDE4}" type="datetime1">
              <a:rPr lang="fr-BE" smtClean="0"/>
              <a:t>9/09/2013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69C1-4594-41D8-B370-F9120C83279F}" type="datetime1">
              <a:rPr lang="fr-BE" smtClean="0"/>
              <a:t>9/09/2013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A7C3-5ECA-4C74-8483-D1A99F12ACBE}" type="datetime1">
              <a:rPr lang="fr-BE" smtClean="0"/>
              <a:t>9/09/2013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B349-D6AD-45F5-82BB-211B7917B235}" type="datetime1">
              <a:rPr lang="fr-BE" smtClean="0"/>
              <a:t>9/09/2013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E20-18B8-4E17-9043-FA01965E3419}" type="datetime1">
              <a:rPr lang="fr-BE" smtClean="0"/>
              <a:t>9/09/2013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D08D-7937-4077-A469-6926F38C22DE}" type="datetime1">
              <a:rPr lang="fr-BE" smtClean="0"/>
              <a:t>9/09/2013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08D8-689D-4244-B20C-DE6C4DD95B79}" type="datetime1">
              <a:rPr lang="fr-BE" smtClean="0"/>
              <a:t>9/09/2013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2538-7DCF-4C56-988E-145471137AC2}" type="datetime1">
              <a:rPr lang="fr-BE" smtClean="0"/>
              <a:t>9/09/2013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0EF-4A95-45B3-978C-FC039AE13E1F}" type="datetime1">
              <a:rPr lang="fr-BE" smtClean="0"/>
              <a:t>9/09/2013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6064-13D0-4BA1-936B-F79C852E7F6E}" type="datetime1">
              <a:rPr lang="fr-BE" smtClean="0"/>
              <a:t>9/09/2013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E489A5-A07C-4BE9-9D67-18EB43E72BB6}" type="datetime1">
              <a:rPr lang="fr-BE" smtClean="0"/>
              <a:t>9/09/2013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9ECEAE-C04F-4FFE-BFC0-5E71CF25C98C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02539" y="5661248"/>
            <a:ext cx="5587901" cy="488950"/>
          </a:xfrm>
          <a:noFill/>
          <a:ln w="9525"/>
        </p:spPr>
        <p:txBody>
          <a:bodyPr>
            <a:normAutofit fontScale="92500" lnSpcReduction="10000"/>
          </a:bodyPr>
          <a:lstStyle/>
          <a:p>
            <a:endParaRPr lang="en-GB" altLang="en-GB" sz="1000" dirty="0" smtClean="0">
              <a:solidFill>
                <a:schemeClr val="tx1"/>
              </a:solidFill>
            </a:endParaRPr>
          </a:p>
          <a:p>
            <a:r>
              <a:rPr lang="en-GB" altLang="en-GB" sz="1600" b="1" dirty="0" smtClean="0">
                <a:solidFill>
                  <a:schemeClr val="tx1"/>
                </a:solidFill>
                <a:latin typeface="Trebuchet MS" pitchFamily="34" charset="0"/>
              </a:rPr>
              <a:t>September 10th,  2013</a:t>
            </a:r>
          </a:p>
        </p:txBody>
      </p:sp>
      <p:pic>
        <p:nvPicPr>
          <p:cNvPr id="5123" name="Picture 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30" y="192090"/>
            <a:ext cx="1346014" cy="106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14" descr="logo_coul_texte_blason_cadre_300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090"/>
            <a:ext cx="1307881" cy="9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8"/>
          <p:cNvSpPr txBox="1">
            <a:spLocks noChangeArrowheads="1"/>
          </p:cNvSpPr>
          <p:nvPr/>
        </p:nvSpPr>
        <p:spPr bwMode="auto">
          <a:xfrm>
            <a:off x="1403647" y="2420888"/>
            <a:ext cx="6346155" cy="149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latin typeface="+mn-lt"/>
              </a:rPr>
              <a:t>Study of phase transformation within bimetallic rolls</a:t>
            </a:r>
            <a:endParaRPr lang="en-GB" sz="3200" b="1" dirty="0">
              <a:latin typeface="+mn-lt"/>
            </a:endParaRPr>
          </a:p>
        </p:txBody>
      </p:sp>
      <p:sp>
        <p:nvSpPr>
          <p:cNvPr id="5128" name="ZoneTexte 9"/>
          <p:cNvSpPr txBox="1">
            <a:spLocks noChangeArrowheads="1"/>
          </p:cNvSpPr>
          <p:nvPr/>
        </p:nvSpPr>
        <p:spPr bwMode="auto">
          <a:xfrm>
            <a:off x="1419929" y="4437112"/>
            <a:ext cx="6764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1600" i="1" u="sng" dirty="0">
                <a:latin typeface="+mn-lt"/>
              </a:rPr>
              <a:t>Ingrid NEIRA </a:t>
            </a:r>
            <a:r>
              <a:rPr lang="en-GB" sz="1600" i="1" u="sng" dirty="0" smtClean="0">
                <a:latin typeface="+mn-lt"/>
              </a:rPr>
              <a:t>TORRES </a:t>
            </a:r>
            <a:r>
              <a:rPr lang="en-GB" sz="1600" i="1" dirty="0" smtClean="0">
                <a:latin typeface="+mn-lt"/>
              </a:rPr>
              <a:t>- J. </a:t>
            </a:r>
            <a:r>
              <a:rPr lang="en-GB" sz="1600" i="1" cap="small" dirty="0" err="1" smtClean="0">
                <a:latin typeface="+mn-lt"/>
              </a:rPr>
              <a:t>Tchoufang</a:t>
            </a:r>
            <a:r>
              <a:rPr lang="en-GB" sz="1600" i="1" cap="small" dirty="0" smtClean="0">
                <a:latin typeface="+mn-lt"/>
              </a:rPr>
              <a:t> </a:t>
            </a:r>
            <a:r>
              <a:rPr lang="en-GB" sz="1600" i="1" cap="small" dirty="0" err="1" smtClean="0">
                <a:latin typeface="+mn-lt"/>
              </a:rPr>
              <a:t>Tchuindjang</a:t>
            </a:r>
            <a:r>
              <a:rPr lang="en-GB" sz="1600" i="1" dirty="0" smtClean="0">
                <a:latin typeface="+mn-lt"/>
              </a:rPr>
              <a:t> - J. </a:t>
            </a:r>
            <a:r>
              <a:rPr lang="en-GB" sz="1600" i="1" dirty="0" err="1" smtClean="0">
                <a:latin typeface="+mn-lt"/>
              </a:rPr>
              <a:t>Lecomte-Beckers</a:t>
            </a:r>
            <a:r>
              <a:rPr lang="en-GB" sz="1600" i="1" dirty="0" smtClean="0">
                <a:latin typeface="+mn-lt"/>
              </a:rPr>
              <a:t> </a:t>
            </a:r>
            <a:r>
              <a:rPr lang="en-GB" sz="1600" i="1" dirty="0">
                <a:latin typeface="+mn-lt"/>
              </a:rPr>
              <a:t>- G. Gilles </a:t>
            </a:r>
            <a:r>
              <a:rPr lang="en-GB" sz="1600" i="1" dirty="0" smtClean="0">
                <a:latin typeface="+mn-lt"/>
              </a:rPr>
              <a:t>- AM </a:t>
            </a:r>
            <a:r>
              <a:rPr lang="en-GB" sz="1600" i="1" dirty="0" err="1" smtClean="0">
                <a:latin typeface="+mn-lt"/>
              </a:rPr>
              <a:t>Habraken</a:t>
            </a:r>
            <a:endParaRPr lang="fr-BE" sz="1600" i="1" dirty="0">
              <a:latin typeface="+mn-lt"/>
            </a:endParaRPr>
          </a:p>
        </p:txBody>
      </p: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1083914" y="2051556"/>
            <a:ext cx="69856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BE" sz="1800" dirty="0" smtClean="0">
                <a:latin typeface="+mn-lt"/>
              </a:rPr>
              <a:t>First International Workshop. </a:t>
            </a:r>
            <a:r>
              <a:rPr lang="fr-BE" sz="1800" dirty="0" err="1" smtClean="0">
                <a:latin typeface="+mn-lt"/>
              </a:rPr>
              <a:t>Lagashop</a:t>
            </a:r>
            <a:r>
              <a:rPr lang="fr-BE" sz="1800" dirty="0">
                <a:latin typeface="+mn-lt"/>
              </a:rPr>
              <a:t>, </a:t>
            </a:r>
            <a:r>
              <a:rPr lang="fr-BE" sz="1800" dirty="0" err="1">
                <a:latin typeface="+mn-lt"/>
              </a:rPr>
              <a:t>September</a:t>
            </a:r>
            <a:r>
              <a:rPr lang="fr-BE" sz="1800" dirty="0">
                <a:latin typeface="+mn-lt"/>
              </a:rPr>
              <a:t> </a:t>
            </a:r>
            <a:r>
              <a:rPr lang="fr-BE" sz="1800" dirty="0" smtClean="0">
                <a:latin typeface="+mn-lt"/>
              </a:rPr>
              <a:t>2013</a:t>
            </a:r>
          </a:p>
        </p:txBody>
      </p:sp>
      <p:pic>
        <p:nvPicPr>
          <p:cNvPr id="10" name="Image 9"/>
          <p:cNvPicPr>
            <a:picLocks noChangeAspect="1" noChangeArrowheads="1"/>
          </p:cNvPicPr>
          <p:nvPr/>
        </p:nvPicPr>
        <p:blipFill>
          <a:blip r:embed="rId5" cstate="print"/>
          <a:srcRect l="17435" t="53818" r="53004" b="17999"/>
          <a:stretch>
            <a:fillRect/>
          </a:stretch>
        </p:blipFill>
        <p:spPr bwMode="auto">
          <a:xfrm>
            <a:off x="7591425" y="191161"/>
            <a:ext cx="11636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399"/>
            <a:ext cx="1797543" cy="8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5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86" y="24805"/>
            <a:ext cx="8229600" cy="62068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 smtClean="0"/>
              <a:t>Conclusions From sensitivity analysis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4817" y="836712"/>
            <a:ext cx="8229600" cy="5544616"/>
          </a:xfrm>
        </p:spPr>
        <p:txBody>
          <a:bodyPr/>
          <a:lstStyle/>
          <a:p>
            <a:pPr marL="2743200" lvl="6" indent="0">
              <a:lnSpc>
                <a:spcPct val="90000"/>
              </a:lnSpc>
              <a:buNone/>
            </a:pPr>
            <a:endParaRPr lang="es-ES_tradnl" sz="1100" dirty="0" smtClean="0"/>
          </a:p>
          <a:p>
            <a:r>
              <a:rPr lang="en-US" sz="2100" dirty="0" smtClean="0"/>
              <a:t>Metallurgical modifications have generated the most important differences in axial stresses obtained at the end of cooling.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Metallurgical parameters are very important to be certain</a:t>
            </a:r>
          </a:p>
          <a:p>
            <a:pPr lvl="1"/>
            <a:endParaRPr lang="en-US" sz="1300" dirty="0" smtClean="0"/>
          </a:p>
          <a:p>
            <a:r>
              <a:rPr lang="en-US" sz="2100" dirty="0" smtClean="0"/>
              <a:t>Thermal modifications through a quicker cooling have generated some effects due do the impact in phase transformations.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Thermal parameters have been determinated through experimental tests</a:t>
            </a:r>
          </a:p>
          <a:p>
            <a:pPr lvl="1"/>
            <a:endParaRPr lang="en-US" sz="1300" dirty="0" smtClean="0"/>
          </a:p>
          <a:p>
            <a:r>
              <a:rPr lang="en-US" sz="2100" dirty="0" smtClean="0"/>
              <a:t>Mechanical parameters doesn’t have an important effect in axial stresses. However it is important in regard to the rupture criteria.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Mechanical parameters are being experimentally determinated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10</a:t>
            </a:fld>
            <a:endParaRPr lang="fr-BE" dirty="0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4394"/>
            <a:ext cx="7467600" cy="5462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 smtClean="0"/>
              <a:t>Metallurgical parameters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sp>
        <p:nvSpPr>
          <p:cNvPr id="12" name="48 Rectángulo"/>
          <p:cNvSpPr/>
          <p:nvPr/>
        </p:nvSpPr>
        <p:spPr>
          <a:xfrm>
            <a:off x="1283028" y="2060848"/>
            <a:ext cx="18795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Phase transformations</a:t>
            </a:r>
            <a:endParaRPr lang="es-CL" baseline="-25000" dirty="0">
              <a:solidFill>
                <a:schemeClr val="tx1"/>
              </a:solidFill>
            </a:endParaRPr>
          </a:p>
        </p:txBody>
      </p:sp>
      <p:sp>
        <p:nvSpPr>
          <p:cNvPr id="13" name="54 Rectángulo"/>
          <p:cNvSpPr/>
          <p:nvPr/>
        </p:nvSpPr>
        <p:spPr>
          <a:xfrm>
            <a:off x="974367" y="3284984"/>
            <a:ext cx="2538163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Dilatation by transformation </a:t>
            </a:r>
            <a:r>
              <a:rPr lang="el-GR" sz="2800" dirty="0" smtClean="0">
                <a:solidFill>
                  <a:schemeClr val="tx1"/>
                </a:solidFill>
              </a:rPr>
              <a:t>ε</a:t>
            </a:r>
            <a:r>
              <a:rPr lang="fr-BE" sz="2800" baseline="-25000" dirty="0" smtClean="0">
                <a:solidFill>
                  <a:schemeClr val="tx1"/>
                </a:solidFill>
              </a:rPr>
              <a:t>tr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14" name="55 Rectángulo"/>
          <p:cNvSpPr/>
          <p:nvPr/>
        </p:nvSpPr>
        <p:spPr>
          <a:xfrm>
            <a:off x="1428723" y="4653136"/>
            <a:ext cx="1584325" cy="450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σ</a:t>
            </a:r>
            <a:r>
              <a:rPr lang="fr-BE" sz="2400" baseline="-25000" dirty="0" smtClean="0">
                <a:solidFill>
                  <a:schemeClr val="tx1"/>
                </a:solidFill>
              </a:rPr>
              <a:t>res</a:t>
            </a:r>
            <a:endParaRPr lang="es-CL" sz="2400" baseline="-25000" dirty="0">
              <a:solidFill>
                <a:schemeClr val="tx1"/>
              </a:solidFill>
            </a:endParaRPr>
          </a:p>
        </p:txBody>
      </p:sp>
      <p:cxnSp>
        <p:nvCxnSpPr>
          <p:cNvPr id="26" name="119 Conector recto de flecha"/>
          <p:cNvCxnSpPr/>
          <p:nvPr/>
        </p:nvCxnSpPr>
        <p:spPr>
          <a:xfrm>
            <a:off x="2243449" y="1494803"/>
            <a:ext cx="7538" cy="422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48 Rectángulo"/>
          <p:cNvSpPr/>
          <p:nvPr/>
        </p:nvSpPr>
        <p:spPr>
          <a:xfrm>
            <a:off x="971600" y="980728"/>
            <a:ext cx="2520280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TTT </a:t>
            </a:r>
            <a:r>
              <a:rPr lang="en-GB" dirty="0" smtClean="0">
                <a:solidFill>
                  <a:schemeClr val="tx1"/>
                </a:solidFill>
              </a:rPr>
              <a:t>diagrams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3" name="55 Rectángulo"/>
          <p:cNvSpPr/>
          <p:nvPr/>
        </p:nvSpPr>
        <p:spPr>
          <a:xfrm>
            <a:off x="1468473" y="5816369"/>
            <a:ext cx="157339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CRACK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11</a:t>
            </a:fld>
            <a:endParaRPr lang="fr-BE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119 Conector recto de flecha"/>
          <p:cNvCxnSpPr/>
          <p:nvPr/>
        </p:nvCxnSpPr>
        <p:spPr>
          <a:xfrm>
            <a:off x="2250987" y="27809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119 Conector recto de flecha"/>
          <p:cNvCxnSpPr/>
          <p:nvPr/>
        </p:nvCxnSpPr>
        <p:spPr>
          <a:xfrm flipH="1">
            <a:off x="2231740" y="4149080"/>
            <a:ext cx="269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èche droite 38"/>
          <p:cNvSpPr/>
          <p:nvPr/>
        </p:nvSpPr>
        <p:spPr>
          <a:xfrm rot="5400000">
            <a:off x="2051364" y="5318813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2825848" y="3717032"/>
            <a:ext cx="4643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119 Conector recto de flecha"/>
          <p:cNvCxnSpPr/>
          <p:nvPr/>
        </p:nvCxnSpPr>
        <p:spPr>
          <a:xfrm>
            <a:off x="3290196" y="3861048"/>
            <a:ext cx="7057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55 Rectángulo"/>
          <p:cNvSpPr/>
          <p:nvPr/>
        </p:nvSpPr>
        <p:spPr>
          <a:xfrm>
            <a:off x="4860032" y="5085184"/>
            <a:ext cx="2706710" cy="948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Numerical simulation to reproduce experimental curve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5" name="55 Rectángulo"/>
          <p:cNvSpPr/>
          <p:nvPr/>
        </p:nvSpPr>
        <p:spPr>
          <a:xfrm>
            <a:off x="4029475" y="3594376"/>
            <a:ext cx="1224136" cy="554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/>
                </a:solidFill>
              </a:rPr>
              <a:t>Unknown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47" name="55 Rectángulo"/>
          <p:cNvSpPr/>
          <p:nvPr/>
        </p:nvSpPr>
        <p:spPr>
          <a:xfrm>
            <a:off x="6516216" y="3223656"/>
            <a:ext cx="1800200" cy="853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/>
                </a:solidFill>
              </a:rPr>
              <a:t>Experimental dilatometric test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48" name="48 Rectángulo"/>
          <p:cNvSpPr/>
          <p:nvPr/>
        </p:nvSpPr>
        <p:spPr>
          <a:xfrm>
            <a:off x="6005917" y="2194845"/>
            <a:ext cx="2520280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 smtClean="0">
                <a:solidFill>
                  <a:schemeClr val="tx1"/>
                </a:solidFill>
              </a:rPr>
              <a:t>Thermophysical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characterization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0" name="119 Conector recto de flecha"/>
          <p:cNvCxnSpPr/>
          <p:nvPr/>
        </p:nvCxnSpPr>
        <p:spPr>
          <a:xfrm>
            <a:off x="7411501" y="2708920"/>
            <a:ext cx="0" cy="46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5 Rectángulo"/>
          <p:cNvSpPr/>
          <p:nvPr/>
        </p:nvSpPr>
        <p:spPr>
          <a:xfrm>
            <a:off x="6744078" y="997100"/>
            <a:ext cx="1224136" cy="554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nown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4" name="119 Conector recto de flecha"/>
          <p:cNvCxnSpPr/>
          <p:nvPr/>
        </p:nvCxnSpPr>
        <p:spPr>
          <a:xfrm>
            <a:off x="7411501" y="1551804"/>
            <a:ext cx="0" cy="453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èche droite 65"/>
          <p:cNvSpPr/>
          <p:nvPr/>
        </p:nvSpPr>
        <p:spPr>
          <a:xfrm rot="3236300">
            <a:off x="5001702" y="4492002"/>
            <a:ext cx="1126375" cy="178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8" name="Flèche droite 67"/>
          <p:cNvSpPr/>
          <p:nvPr/>
        </p:nvSpPr>
        <p:spPr>
          <a:xfrm rot="6973158">
            <a:off x="5734995" y="4455117"/>
            <a:ext cx="1126375" cy="178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8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7" grpId="0" animBg="1"/>
      <p:bldP spid="53" grpId="0" animBg="1"/>
      <p:bldP spid="39" grpId="0" animBg="1"/>
      <p:bldP spid="20" grpId="0" animBg="1"/>
      <p:bldP spid="44" grpId="0" animBg="1"/>
      <p:bldP spid="45" grpId="0" animBg="1"/>
      <p:bldP spid="47" grpId="0" animBg="1"/>
      <p:bldP spid="48" grpId="0" animBg="1"/>
      <p:bldP spid="52" grpId="0" animBg="1"/>
      <p:bldP spid="66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30" y="85603"/>
            <a:ext cx="7467600" cy="5462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 smtClean="0"/>
              <a:t>Dilatometry test for core material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93071" y="822034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sp>
        <p:nvSpPr>
          <p:cNvPr id="13" name="54 Rectángulo"/>
          <p:cNvSpPr/>
          <p:nvPr/>
        </p:nvSpPr>
        <p:spPr>
          <a:xfrm>
            <a:off x="6518190" y="4657421"/>
            <a:ext cx="947948" cy="807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ε</a:t>
            </a:r>
            <a:r>
              <a:rPr lang="fr-BE" sz="2800" baseline="-25000" dirty="0" smtClean="0">
                <a:solidFill>
                  <a:schemeClr val="tx1"/>
                </a:solidFill>
              </a:rPr>
              <a:t>tr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27" name="48 Rectángulo"/>
          <p:cNvSpPr/>
          <p:nvPr/>
        </p:nvSpPr>
        <p:spPr>
          <a:xfrm>
            <a:off x="4488154" y="4666618"/>
            <a:ext cx="1596014" cy="807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TTT </a:t>
            </a:r>
            <a:r>
              <a:rPr lang="en-GB" dirty="0" smtClean="0">
                <a:solidFill>
                  <a:schemeClr val="tx1"/>
                </a:solidFill>
              </a:rPr>
              <a:t>diagram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6D337619-3452-4D5A-82D4-F085238D3748}" type="slidenum">
              <a:rPr lang="fr-BE" smtClean="0"/>
              <a:t>12</a:t>
            </a:fld>
            <a:endParaRPr lang="fr-BE" dirty="0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5 Rectángulo"/>
          <p:cNvSpPr/>
          <p:nvPr/>
        </p:nvSpPr>
        <p:spPr>
          <a:xfrm>
            <a:off x="2594263" y="4666618"/>
            <a:ext cx="1346390" cy="807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Latent heat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8" name="48 Rectángulo"/>
          <p:cNvSpPr/>
          <p:nvPr/>
        </p:nvSpPr>
        <p:spPr>
          <a:xfrm>
            <a:off x="611560" y="4653915"/>
            <a:ext cx="1731654" cy="82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 smtClean="0">
                <a:solidFill>
                  <a:schemeClr val="tx1"/>
                </a:solidFill>
              </a:rPr>
              <a:t>Thermophysical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parameters</a:t>
            </a:r>
            <a:endParaRPr lang="fr-BE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L" dirty="0" smtClean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fr-BE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ρ</a:t>
            </a:r>
            <a:r>
              <a:rPr lang="fr-BE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fr-BE" dirty="0">
                <a:solidFill>
                  <a:schemeClr val="tx1"/>
                </a:solidFill>
              </a:rPr>
              <a:t>, C</a:t>
            </a:r>
            <a:r>
              <a:rPr lang="fr-BE" baseline="-25000" dirty="0">
                <a:solidFill>
                  <a:schemeClr val="tx1"/>
                </a:solidFill>
              </a:rPr>
              <a:t>p</a:t>
            </a:r>
            <a:r>
              <a:rPr lang="fr-BE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55 Rectángulo"/>
          <p:cNvSpPr/>
          <p:nvPr/>
        </p:nvSpPr>
        <p:spPr>
          <a:xfrm>
            <a:off x="1547664" y="5884640"/>
            <a:ext cx="1760760" cy="668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Experimental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4488154" y="5905994"/>
            <a:ext cx="1596014" cy="71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Inverse method from CCT diagram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7" name="55 Rectángulo"/>
          <p:cNvSpPr/>
          <p:nvPr/>
        </p:nvSpPr>
        <p:spPr>
          <a:xfrm>
            <a:off x="6660232" y="5905994"/>
            <a:ext cx="798007" cy="574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Flèche droite 57"/>
          <p:cNvSpPr/>
          <p:nvPr/>
        </p:nvSpPr>
        <p:spPr>
          <a:xfrm rot="5400000">
            <a:off x="1865363" y="5588141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Flèche droite 58"/>
          <p:cNvSpPr/>
          <p:nvPr/>
        </p:nvSpPr>
        <p:spPr>
          <a:xfrm rot="5400000">
            <a:off x="2677957" y="5588142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Flèche droite 59"/>
          <p:cNvSpPr/>
          <p:nvPr/>
        </p:nvSpPr>
        <p:spPr>
          <a:xfrm rot="5400000">
            <a:off x="5033546" y="5588143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Flèche droite 60"/>
          <p:cNvSpPr/>
          <p:nvPr/>
        </p:nvSpPr>
        <p:spPr>
          <a:xfrm rot="5400000">
            <a:off x="6907737" y="5590243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904654" cy="34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119 Conector recto de flecha"/>
          <p:cNvCxnSpPr/>
          <p:nvPr/>
        </p:nvCxnSpPr>
        <p:spPr>
          <a:xfrm flipH="1">
            <a:off x="2159732" y="3592909"/>
            <a:ext cx="468052" cy="10610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119 Conector recto de flecha"/>
          <p:cNvCxnSpPr/>
          <p:nvPr/>
        </p:nvCxnSpPr>
        <p:spPr>
          <a:xfrm flipH="1">
            <a:off x="2948384" y="3612023"/>
            <a:ext cx="615504" cy="10418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119 Conector recto de flecha"/>
          <p:cNvCxnSpPr/>
          <p:nvPr/>
        </p:nvCxnSpPr>
        <p:spPr>
          <a:xfrm>
            <a:off x="4746094" y="3612023"/>
            <a:ext cx="371878" cy="10610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119 Conector recto de flecha"/>
          <p:cNvCxnSpPr/>
          <p:nvPr/>
        </p:nvCxnSpPr>
        <p:spPr>
          <a:xfrm>
            <a:off x="5508104" y="3605612"/>
            <a:ext cx="1152128" cy="10483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4 Rectángulo"/>
          <p:cNvSpPr/>
          <p:nvPr/>
        </p:nvSpPr>
        <p:spPr>
          <a:xfrm>
            <a:off x="5652120" y="2780928"/>
            <a:ext cx="432048" cy="23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400" dirty="0" smtClean="0">
                <a:solidFill>
                  <a:schemeClr val="tx1"/>
                </a:solidFill>
              </a:rPr>
              <a:t>Au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23" name="54 Rectángulo"/>
          <p:cNvSpPr/>
          <p:nvPr/>
        </p:nvSpPr>
        <p:spPr>
          <a:xfrm>
            <a:off x="3944600" y="1896586"/>
            <a:ext cx="617988" cy="23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400" dirty="0" err="1" smtClean="0">
                <a:solidFill>
                  <a:schemeClr val="tx1"/>
                </a:solidFill>
              </a:rPr>
              <a:t>Pe</a:t>
            </a:r>
            <a:r>
              <a:rPr lang="fr-BE" sz="1400" dirty="0" smtClean="0">
                <a:solidFill>
                  <a:schemeClr val="tx1"/>
                </a:solidFill>
              </a:rPr>
              <a:t>-Fe</a:t>
            </a:r>
            <a:endParaRPr lang="es-C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52" grpId="0" animBg="1"/>
      <p:bldP spid="28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30" y="85603"/>
            <a:ext cx="7467600" cy="5462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 smtClean="0"/>
              <a:t>Dilatometry test reproduction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93071" y="822034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6D337619-3452-4D5A-82D4-F085238D3748}" type="slidenum">
              <a:rPr lang="fr-BE" smtClean="0"/>
              <a:t>13</a:t>
            </a:fld>
            <a:endParaRPr lang="fr-BE" dirty="0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055688"/>
            <a:ext cx="74628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043220"/>
            <a:ext cx="74628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055688"/>
            <a:ext cx="74628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6" y="1055688"/>
            <a:ext cx="74628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5" y="1047419"/>
            <a:ext cx="74628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9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30" y="85603"/>
            <a:ext cx="7467600" cy="5462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 smtClean="0"/>
              <a:t>Dilatometry test reproduction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93071" y="822034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6D337619-3452-4D5A-82D4-F085238D3748}" type="slidenum">
              <a:rPr lang="fr-BE" smtClean="0"/>
              <a:t>14</a:t>
            </a:fld>
            <a:endParaRPr lang="fr-BE" dirty="0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055688"/>
            <a:ext cx="74628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 smtClean="0"/>
              <a:t>Conclusions and perspectives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4817" y="712662"/>
            <a:ext cx="8229600" cy="5544616"/>
          </a:xfrm>
        </p:spPr>
        <p:txBody>
          <a:bodyPr>
            <a:normAutofit/>
          </a:bodyPr>
          <a:lstStyle/>
          <a:p>
            <a:pPr marL="2743200" lvl="6" indent="0">
              <a:lnSpc>
                <a:spcPct val="90000"/>
              </a:lnSpc>
              <a:buNone/>
            </a:pPr>
            <a:endParaRPr lang="es-ES_tradnl" sz="1100" dirty="0" smtClean="0"/>
          </a:p>
          <a:p>
            <a:pPr eaLnBrk="1" hangingPunct="1"/>
            <a:r>
              <a:rPr lang="en-US" sz="2100" dirty="0" smtClean="0"/>
              <a:t>Thermo mechanical metallurgical simulations are possible to be performed using </a:t>
            </a:r>
            <a:r>
              <a:rPr lang="en-US" sz="2100" dirty="0" err="1" smtClean="0"/>
              <a:t>Lagamine</a:t>
            </a:r>
            <a:r>
              <a:rPr lang="en-US" sz="2100" dirty="0" smtClean="0"/>
              <a:t> code, allowing to estimate stresses and strains generated in the rolls during cooling or heat treatment.</a:t>
            </a:r>
          </a:p>
          <a:p>
            <a:pPr eaLnBrk="1" hangingPunct="1"/>
            <a:endParaRPr lang="fr-BE" sz="2100" dirty="0"/>
          </a:p>
          <a:p>
            <a:pPr eaLnBrk="1" hangingPunct="1"/>
            <a:r>
              <a:rPr lang="en-US" sz="2100" dirty="0" smtClean="0"/>
              <a:t>Metallurgical parameters are highly </a:t>
            </a:r>
            <a:r>
              <a:rPr lang="fr-BE" sz="2100" dirty="0" smtClean="0"/>
              <a:t>important </a:t>
            </a:r>
            <a:endParaRPr lang="en-US" sz="2100" dirty="0" smtClean="0"/>
          </a:p>
          <a:p>
            <a:pPr eaLnBrk="1" hangingPunct="1"/>
            <a:endParaRPr lang="en-US" sz="2100" dirty="0" smtClean="0"/>
          </a:p>
          <a:p>
            <a:r>
              <a:rPr lang="fr-BE" sz="2100" dirty="0" err="1" smtClean="0"/>
              <a:t>Lagamine</a:t>
            </a:r>
            <a:r>
              <a:rPr lang="fr-BE" sz="2100" dirty="0" smtClean="0"/>
              <a:t> code has </a:t>
            </a:r>
            <a:r>
              <a:rPr lang="en-US" sz="2100" dirty="0" smtClean="0"/>
              <a:t>been also useful to estimate the unknown value of the parameter </a:t>
            </a:r>
            <a:r>
              <a:rPr lang="el-GR" dirty="0" smtClean="0"/>
              <a:t>ε</a:t>
            </a:r>
            <a:r>
              <a:rPr lang="fr-BE" baseline="-25000" dirty="0" smtClean="0"/>
              <a:t>tr.</a:t>
            </a:r>
          </a:p>
          <a:p>
            <a:pPr marL="0" indent="0">
              <a:buNone/>
            </a:pPr>
            <a:endParaRPr lang="fr-BE" baseline="-25000" dirty="0"/>
          </a:p>
          <a:p>
            <a:pPr marL="0" indent="0">
              <a:buNone/>
            </a:pPr>
            <a:endParaRPr lang="fr-BE" baseline="-25000" dirty="0"/>
          </a:p>
          <a:p>
            <a:pPr eaLnBrk="1" hangingPunct="1"/>
            <a:r>
              <a:rPr lang="en-US" sz="2100" dirty="0" smtClean="0"/>
              <a:t>It is also possible to use </a:t>
            </a:r>
            <a:r>
              <a:rPr lang="en-US" sz="2100" dirty="0" err="1" smtClean="0"/>
              <a:t>Lagamine</a:t>
            </a:r>
            <a:r>
              <a:rPr lang="en-US" sz="2100" dirty="0" smtClean="0"/>
              <a:t> code in order to reproduce another experimental tests such as compression tests in order to optimize the experimental conditions.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15</a:t>
            </a:fld>
            <a:endParaRPr lang="fr-BE" dirty="0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600200"/>
          </a:xfrm>
        </p:spPr>
        <p:txBody>
          <a:bodyPr/>
          <a:lstStyle/>
          <a:p>
            <a:r>
              <a:rPr lang="en-US" sz="4400" dirty="0" smtClean="0"/>
              <a:t>Thank you </a:t>
            </a:r>
            <a:br>
              <a:rPr lang="en-US" sz="4400" dirty="0" smtClean="0"/>
            </a:br>
            <a:r>
              <a:rPr lang="en-US" sz="4400" dirty="0" smtClean="0"/>
              <a:t>for your attention</a:t>
            </a:r>
            <a:endParaRPr lang="en-US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84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536" y="687457"/>
            <a:ext cx="8425184" cy="48736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GB" u="sng" dirty="0" smtClean="0">
                <a:latin typeface="+mn-lt"/>
              </a:rPr>
              <a:t>Bimetallic rolling mills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u="sng" dirty="0" smtClean="0"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latin typeface="+mn-lt"/>
              </a:rPr>
              <a:t>High wear resistance in the shell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latin typeface="+mn-lt"/>
              </a:rPr>
              <a:t>High toughness in the core</a:t>
            </a:r>
          </a:p>
          <a:p>
            <a:pPr>
              <a:lnSpc>
                <a:spcPct val="80000"/>
              </a:lnSpc>
              <a:defRPr/>
            </a:pPr>
            <a:endParaRPr lang="en-GB" sz="1800" dirty="0" smtClean="0">
              <a:latin typeface="+mn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1800" dirty="0" smtClean="0">
                <a:latin typeface="+mn-lt"/>
              </a:rPr>
              <a:t> </a:t>
            </a:r>
            <a:endParaRPr lang="en-US" sz="1800" dirty="0" smtClean="0">
              <a:latin typeface="+mn-lt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63266"/>
            <a:ext cx="5847878" cy="32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38646"/>
            <a:ext cx="7467600" cy="65405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Introduction</a:t>
            </a:r>
            <a:endParaRPr lang="en-GB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2</a:t>
            </a:fld>
            <a:endParaRPr lang="fr-BE" dirty="0"/>
          </a:p>
        </p:txBody>
      </p:sp>
      <p:pic>
        <p:nvPicPr>
          <p:cNvPr id="8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64088" y="624129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Studer L., 2008</a:t>
            </a:r>
            <a:endParaRPr lang="fr-BE" sz="1200" dirty="0"/>
          </a:p>
        </p:txBody>
      </p:sp>
      <p:sp>
        <p:nvSpPr>
          <p:cNvPr id="9" name="48 Rectángulo"/>
          <p:cNvSpPr/>
          <p:nvPr/>
        </p:nvSpPr>
        <p:spPr>
          <a:xfrm>
            <a:off x="4803254" y="2413842"/>
            <a:ext cx="2520280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solidFill>
                  <a:schemeClr val="tx1"/>
                </a:solidFill>
              </a:rPr>
              <a:t>Marichal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Ketin</a:t>
            </a:r>
            <a:r>
              <a:rPr lang="en-GB" sz="1600" dirty="0" smtClean="0">
                <a:solidFill>
                  <a:schemeClr val="tx1"/>
                </a:solidFill>
              </a:rPr>
              <a:t> industry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8591"/>
            <a:ext cx="2088232" cy="39697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6" y="38646"/>
            <a:ext cx="7467600" cy="65405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Work motivation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246537" y="676275"/>
            <a:ext cx="8496944" cy="52520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latin typeface="+mn-lt"/>
              </a:rPr>
              <a:t>High rate of failure during cooling and heat treatment for radius upper 1200mm.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Simulations using FE code will be performed in order to find the origin of the crack.</a:t>
            </a:r>
          </a:p>
          <a:p>
            <a:pPr eaLnBrk="1" hangingPunct="1">
              <a:lnSpc>
                <a:spcPct val="90000"/>
              </a:lnSpc>
            </a:pPr>
            <a:endParaRPr lang="es-ES_tradnl" sz="1800" dirty="0" smtClean="0">
              <a:latin typeface="+mn-lt"/>
            </a:endParaRPr>
          </a:p>
          <a:p>
            <a:pPr eaLnBrk="1" hangingPunct="1"/>
            <a:endParaRPr lang="en-US" sz="1800" dirty="0" smtClean="0">
              <a:latin typeface="+mn-lt"/>
            </a:endParaRPr>
          </a:p>
        </p:txBody>
      </p:sp>
      <p:pic>
        <p:nvPicPr>
          <p:cNvPr id="1536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8601"/>
            <a:ext cx="2088232" cy="39697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1763688" y="2541475"/>
            <a:ext cx="1332148" cy="43204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3</a:t>
            </a:fld>
            <a:endParaRPr lang="fr-BE"/>
          </a:p>
        </p:txBody>
      </p:sp>
      <p:pic>
        <p:nvPicPr>
          <p:cNvPr id="12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39552" y="592835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Studer L., 2008</a:t>
            </a:r>
            <a:endParaRPr lang="fr-BE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774929" y="335881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Studer L., 2008</a:t>
            </a:r>
            <a:endParaRPr lang="fr-BE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27001"/>
            <a:ext cx="2486509" cy="142999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364245" y="2513868"/>
            <a:ext cx="860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Fe-</a:t>
            </a:r>
            <a:r>
              <a:rPr lang="fr-BE" sz="1200" dirty="0" err="1" smtClean="0"/>
              <a:t>Pe</a:t>
            </a:r>
            <a:endParaRPr lang="fr-BE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459749" y="1927000"/>
            <a:ext cx="98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Ma</a:t>
            </a:r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31" y="1870366"/>
            <a:ext cx="1976026" cy="148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660232" y="3382685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Studer L., 2008</a:t>
            </a:r>
            <a:endParaRPr lang="fr-BE" sz="1200" dirty="0"/>
          </a:p>
        </p:txBody>
      </p:sp>
      <p:cxnSp>
        <p:nvCxnSpPr>
          <p:cNvPr id="27" name="10 Conector recto de flecha"/>
          <p:cNvCxnSpPr/>
          <p:nvPr/>
        </p:nvCxnSpPr>
        <p:spPr>
          <a:xfrm flipV="1">
            <a:off x="5057318" y="2348880"/>
            <a:ext cx="1178213" cy="4717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6016414" cy="135773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lèche droite 27"/>
          <p:cNvSpPr/>
          <p:nvPr/>
        </p:nvSpPr>
        <p:spPr>
          <a:xfrm rot="5400000">
            <a:off x="5672271" y="3783550"/>
            <a:ext cx="663364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14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9" grpId="0"/>
      <p:bldP spid="21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5" y="84410"/>
            <a:ext cx="8229600" cy="54868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3600" dirty="0"/>
              <a:t>Model </a:t>
            </a:r>
            <a:r>
              <a:rPr lang="en-GB" sz="3600" dirty="0" smtClean="0"/>
              <a:t>description</a:t>
            </a:r>
            <a:endParaRPr lang="en-GB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05077" y="832329"/>
            <a:ext cx="8474905" cy="4525963"/>
          </a:xfrm>
        </p:spPr>
        <p:txBody>
          <a:bodyPr>
            <a:normAutofit/>
          </a:bodyPr>
          <a:lstStyle/>
          <a:p>
            <a:r>
              <a:rPr lang="fr-BE" sz="1800" dirty="0" smtClean="0">
                <a:latin typeface="+mn-lt"/>
              </a:rPr>
              <a:t>Contribution </a:t>
            </a:r>
            <a:r>
              <a:rPr lang="fr-BE" sz="1800" dirty="0">
                <a:latin typeface="+mn-lt"/>
              </a:rPr>
              <a:t>à la modélisation du formage des métaux par la méthode des éléments </a:t>
            </a:r>
            <a:r>
              <a:rPr lang="fr-BE" sz="1800" dirty="0" smtClean="0">
                <a:latin typeface="+mn-lt"/>
              </a:rPr>
              <a:t>finis (</a:t>
            </a:r>
            <a:r>
              <a:rPr lang="fr-BE" sz="1800" dirty="0" err="1" smtClean="0">
                <a:latin typeface="+mn-lt"/>
              </a:rPr>
              <a:t>A.M.Habraken</a:t>
            </a:r>
            <a:r>
              <a:rPr lang="fr-BE" sz="1800" dirty="0">
                <a:latin typeface="+mn-lt"/>
              </a:rPr>
              <a:t>, </a:t>
            </a:r>
            <a:r>
              <a:rPr lang="fr-BE" sz="1800" dirty="0" smtClean="0">
                <a:latin typeface="+mn-lt"/>
              </a:rPr>
              <a:t>1989)</a:t>
            </a:r>
            <a:endParaRPr lang="fr-BE" sz="1800" dirty="0">
              <a:latin typeface="+mn-lt"/>
            </a:endParaRPr>
          </a:p>
          <a:p>
            <a:r>
              <a:rPr lang="fr-BE" sz="1800" dirty="0" err="1" smtClean="0">
                <a:latin typeface="+mn-lt"/>
              </a:rPr>
              <a:t>Coupled</a:t>
            </a:r>
            <a:r>
              <a:rPr lang="fr-BE" sz="1800" dirty="0" smtClean="0">
                <a:latin typeface="+mn-lt"/>
              </a:rPr>
              <a:t> thermo </a:t>
            </a:r>
            <a:r>
              <a:rPr lang="fr-BE" sz="1800" dirty="0" err="1" smtClean="0">
                <a:latin typeface="+mn-lt"/>
              </a:rPr>
              <a:t>mechanical</a:t>
            </a:r>
            <a:r>
              <a:rPr lang="fr-BE" sz="1800" dirty="0" smtClean="0">
                <a:latin typeface="+mn-lt"/>
              </a:rPr>
              <a:t> </a:t>
            </a:r>
            <a:r>
              <a:rPr lang="fr-BE" sz="1800" dirty="0" err="1" smtClean="0">
                <a:latin typeface="+mn-lt"/>
              </a:rPr>
              <a:t>metallurgical</a:t>
            </a:r>
            <a:r>
              <a:rPr lang="fr-BE" sz="1800" dirty="0" smtClean="0">
                <a:latin typeface="+mn-lt"/>
              </a:rPr>
              <a:t> </a:t>
            </a:r>
            <a:r>
              <a:rPr lang="fr-BE" sz="1800" dirty="0" err="1" smtClean="0">
                <a:latin typeface="+mn-lt"/>
              </a:rPr>
              <a:t>analysis</a:t>
            </a:r>
            <a:r>
              <a:rPr lang="fr-BE" sz="1800" dirty="0" smtClean="0">
                <a:latin typeface="+mn-lt"/>
              </a:rPr>
              <a:t> </a:t>
            </a:r>
            <a:r>
              <a:rPr lang="fr-BE" sz="1800" dirty="0" err="1" smtClean="0">
                <a:latin typeface="+mn-lt"/>
              </a:rPr>
              <a:t>during</a:t>
            </a:r>
            <a:r>
              <a:rPr lang="fr-BE" sz="1800" dirty="0" smtClean="0">
                <a:latin typeface="+mn-lt"/>
              </a:rPr>
              <a:t> the </a:t>
            </a:r>
            <a:r>
              <a:rPr lang="fr-BE" sz="1800" dirty="0" err="1" smtClean="0">
                <a:latin typeface="+mn-lt"/>
              </a:rPr>
              <a:t>cooling</a:t>
            </a:r>
            <a:r>
              <a:rPr lang="fr-BE" sz="1800" dirty="0" smtClean="0">
                <a:latin typeface="+mn-lt"/>
              </a:rPr>
              <a:t> </a:t>
            </a:r>
            <a:r>
              <a:rPr lang="fr-BE" sz="1800" dirty="0" err="1" smtClean="0">
                <a:latin typeface="+mn-lt"/>
              </a:rPr>
              <a:t>process</a:t>
            </a:r>
            <a:r>
              <a:rPr lang="fr-BE" sz="1800" dirty="0" smtClean="0">
                <a:latin typeface="+mn-lt"/>
              </a:rPr>
              <a:t> of </a:t>
            </a:r>
            <a:r>
              <a:rPr lang="fr-BE" sz="1800" dirty="0" err="1" smtClean="0">
                <a:latin typeface="+mn-lt"/>
              </a:rPr>
              <a:t>steeel</a:t>
            </a:r>
            <a:r>
              <a:rPr lang="fr-BE" sz="1800" dirty="0" smtClean="0">
                <a:latin typeface="+mn-lt"/>
              </a:rPr>
              <a:t> </a:t>
            </a:r>
            <a:r>
              <a:rPr lang="fr-BE" sz="1800" dirty="0" err="1" smtClean="0">
                <a:latin typeface="+mn-lt"/>
              </a:rPr>
              <a:t>pieces</a:t>
            </a:r>
            <a:r>
              <a:rPr lang="fr-BE" sz="1800" dirty="0" smtClean="0">
                <a:latin typeface="+mn-lt"/>
              </a:rPr>
              <a:t> (</a:t>
            </a:r>
            <a:r>
              <a:rPr lang="fr-BE" sz="1800" dirty="0" err="1" smtClean="0">
                <a:latin typeface="+mn-lt"/>
              </a:rPr>
              <a:t>A.M.Habraken</a:t>
            </a:r>
            <a:r>
              <a:rPr lang="fr-BE" sz="1800" dirty="0" smtClean="0">
                <a:latin typeface="+mn-lt"/>
              </a:rPr>
              <a:t>, M. </a:t>
            </a:r>
            <a:r>
              <a:rPr lang="fr-BE" sz="1800" dirty="0" err="1" smtClean="0">
                <a:latin typeface="+mn-lt"/>
              </a:rPr>
              <a:t>Bourdouxhe</a:t>
            </a:r>
            <a:r>
              <a:rPr lang="fr-BE" sz="1800" dirty="0" smtClean="0">
                <a:latin typeface="+mn-lt"/>
              </a:rPr>
              <a:t>, 1992)</a:t>
            </a:r>
            <a:endParaRPr lang="fr-BE" sz="1800" dirty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4</a:t>
            </a:fld>
            <a:endParaRPr lang="fr-BE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8 Rectángulo"/>
          <p:cNvSpPr/>
          <p:nvPr/>
        </p:nvSpPr>
        <p:spPr>
          <a:xfrm>
            <a:off x="5724128" y="2987177"/>
            <a:ext cx="2088232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Metallic structure</a:t>
            </a:r>
            <a:endParaRPr lang="es-CL" baseline="-250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774605" y="2879043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8 Rectángulo"/>
          <p:cNvSpPr/>
          <p:nvPr/>
        </p:nvSpPr>
        <p:spPr>
          <a:xfrm>
            <a:off x="1547664" y="2986933"/>
            <a:ext cx="2088232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Temperature</a:t>
            </a:r>
            <a:endParaRPr lang="es-CL" baseline="-25000" dirty="0">
              <a:solidFill>
                <a:schemeClr val="tx1"/>
              </a:solidFill>
            </a:endParaRPr>
          </a:p>
        </p:txBody>
      </p:sp>
      <p:sp>
        <p:nvSpPr>
          <p:cNvPr id="20" name="48 Rectángulo"/>
          <p:cNvSpPr/>
          <p:nvPr/>
        </p:nvSpPr>
        <p:spPr>
          <a:xfrm>
            <a:off x="3774605" y="5467834"/>
            <a:ext cx="2088232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Stress and strain</a:t>
            </a:r>
            <a:endParaRPr lang="es-CL" baseline="-25000" dirty="0">
              <a:solidFill>
                <a:schemeClr val="tx1"/>
              </a:solidFill>
            </a:endParaRPr>
          </a:p>
        </p:txBody>
      </p:sp>
      <p:cxnSp>
        <p:nvCxnSpPr>
          <p:cNvPr id="24" name="119 Conector recto de flecha"/>
          <p:cNvCxnSpPr/>
          <p:nvPr/>
        </p:nvCxnSpPr>
        <p:spPr>
          <a:xfrm>
            <a:off x="3635896" y="3140968"/>
            <a:ext cx="2088232" cy="2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19 Conector recto de flecha"/>
          <p:cNvCxnSpPr/>
          <p:nvPr/>
        </p:nvCxnSpPr>
        <p:spPr>
          <a:xfrm>
            <a:off x="2642330" y="3501252"/>
            <a:ext cx="1800200" cy="19665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19 Conector recto de flecha"/>
          <p:cNvCxnSpPr/>
          <p:nvPr/>
        </p:nvCxnSpPr>
        <p:spPr>
          <a:xfrm flipH="1">
            <a:off x="5364088" y="3486087"/>
            <a:ext cx="1152128" cy="19668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19 Conector recto de flecha"/>
          <p:cNvCxnSpPr/>
          <p:nvPr/>
        </p:nvCxnSpPr>
        <p:spPr>
          <a:xfrm flipH="1">
            <a:off x="3635896" y="3356992"/>
            <a:ext cx="20882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19 Conector recto de flecha"/>
          <p:cNvCxnSpPr/>
          <p:nvPr/>
        </p:nvCxnSpPr>
        <p:spPr>
          <a:xfrm flipH="1" flipV="1">
            <a:off x="2411697" y="3519007"/>
            <a:ext cx="1769991" cy="19310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19 Conector recto de flecha"/>
          <p:cNvCxnSpPr/>
          <p:nvPr/>
        </p:nvCxnSpPr>
        <p:spPr>
          <a:xfrm flipV="1">
            <a:off x="5580112" y="3483495"/>
            <a:ext cx="1120317" cy="19665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48 Rectángulo"/>
          <p:cNvSpPr/>
          <p:nvPr/>
        </p:nvSpPr>
        <p:spPr>
          <a:xfrm>
            <a:off x="3621836" y="2858658"/>
            <a:ext cx="1935832" cy="25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1   Phase transformation</a:t>
            </a:r>
            <a:endParaRPr lang="es-CL" sz="1100" baseline="-25000" dirty="0">
              <a:solidFill>
                <a:schemeClr val="tx1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4167881" y="3377953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48 Rectángulo"/>
          <p:cNvSpPr/>
          <p:nvPr/>
        </p:nvSpPr>
        <p:spPr>
          <a:xfrm>
            <a:off x="3742300" y="3372733"/>
            <a:ext cx="1873323" cy="25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2   Latent heat</a:t>
            </a:r>
            <a:endParaRPr lang="es-CL" sz="1100" baseline="-25000" dirty="0">
              <a:solidFill>
                <a:schemeClr val="tx1"/>
              </a:solidFill>
            </a:endParaRPr>
          </a:p>
        </p:txBody>
      </p:sp>
      <p:sp>
        <p:nvSpPr>
          <p:cNvPr id="60" name="48 Rectángulo"/>
          <p:cNvSpPr/>
          <p:nvPr/>
        </p:nvSpPr>
        <p:spPr>
          <a:xfrm>
            <a:off x="3164401" y="3629769"/>
            <a:ext cx="1795833" cy="1422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Thermal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stress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Variation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    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          mechanical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              parameters</a:t>
            </a:r>
            <a:endParaRPr lang="en-US" sz="1100" baseline="-25000" dirty="0">
              <a:solidFill>
                <a:schemeClr val="tx1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3246502" y="3719120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48 Rectángulo"/>
          <p:cNvSpPr/>
          <p:nvPr/>
        </p:nvSpPr>
        <p:spPr>
          <a:xfrm>
            <a:off x="1843151" y="4088499"/>
            <a:ext cx="169927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Heat generation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due to deformation</a:t>
            </a:r>
          </a:p>
        </p:txBody>
      </p:sp>
      <p:sp>
        <p:nvSpPr>
          <p:cNvPr id="67" name="Ellipse 66"/>
          <p:cNvSpPr/>
          <p:nvPr/>
        </p:nvSpPr>
        <p:spPr>
          <a:xfrm>
            <a:off x="2591780" y="4190175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48 Rectángulo"/>
          <p:cNvSpPr/>
          <p:nvPr/>
        </p:nvSpPr>
        <p:spPr>
          <a:xfrm>
            <a:off x="5013197" y="3827254"/>
            <a:ext cx="169927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                     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Transformation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   stress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  plasticity</a:t>
            </a:r>
          </a:p>
        </p:txBody>
      </p:sp>
      <p:sp>
        <p:nvSpPr>
          <p:cNvPr id="72" name="Ellipse 71"/>
          <p:cNvSpPr/>
          <p:nvPr/>
        </p:nvSpPr>
        <p:spPr>
          <a:xfrm>
            <a:off x="5810561" y="3872231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48 Rectángulo"/>
          <p:cNvSpPr/>
          <p:nvPr/>
        </p:nvSpPr>
        <p:spPr>
          <a:xfrm>
            <a:off x="6172838" y="3637451"/>
            <a:ext cx="2482574" cy="121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    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Mechanical induced</a:t>
            </a:r>
            <a:endParaRPr lang="fr-BE" sz="11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transformation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kinetic modification</a:t>
            </a:r>
          </a:p>
        </p:txBody>
      </p:sp>
      <p:sp>
        <p:nvSpPr>
          <p:cNvPr id="74" name="Ellipse 73"/>
          <p:cNvSpPr/>
          <p:nvPr/>
        </p:nvSpPr>
        <p:spPr>
          <a:xfrm>
            <a:off x="6504261" y="3882523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20" grpId="0" animBg="1"/>
      <p:bldP spid="54" grpId="0"/>
      <p:bldP spid="55" grpId="0" animBg="1"/>
      <p:bldP spid="56" grpId="0"/>
      <p:bldP spid="60" grpId="0"/>
      <p:bldP spid="64" grpId="0" animBg="1"/>
      <p:bldP spid="66" grpId="0"/>
      <p:bldP spid="67" grpId="0" animBg="1"/>
      <p:bldP spid="71" grpId="0"/>
      <p:bldP spid="72" grpId="0" animBg="1"/>
      <p:bldP spid="73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17" y="84410"/>
            <a:ext cx="8229600" cy="54868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3600" dirty="0"/>
              <a:t>Model </a:t>
            </a:r>
            <a:r>
              <a:rPr lang="en-GB" sz="3600" dirty="0" smtClean="0"/>
              <a:t>description</a:t>
            </a:r>
            <a:endParaRPr lang="en-GB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504" y="692696"/>
            <a:ext cx="8654417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Thermo metallurgical model</a:t>
            </a:r>
            <a:endParaRPr lang="en-US" sz="1200" dirty="0" smtClean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Heat equations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Metallurgical model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+mn-lt"/>
              </a:rPr>
              <a:t>Transformations by diffusion (ferrite, cementite, pearlite, </a:t>
            </a:r>
            <a:r>
              <a:rPr lang="en-US" dirty="0" err="1" smtClean="0">
                <a:latin typeface="+mn-lt"/>
              </a:rPr>
              <a:t>bainite</a:t>
            </a:r>
            <a:r>
              <a:rPr lang="en-US" dirty="0" smtClean="0">
                <a:latin typeface="+mn-lt"/>
              </a:rPr>
              <a:t>)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n-US" dirty="0" err="1" smtClean="0">
                <a:latin typeface="+mn-lt"/>
              </a:rPr>
              <a:t>Sheil’s</a:t>
            </a:r>
            <a:r>
              <a:rPr lang="en-US" dirty="0" smtClean="0">
                <a:latin typeface="+mn-lt"/>
              </a:rPr>
              <a:t> sum, </a:t>
            </a:r>
            <a:r>
              <a:rPr lang="en-US" dirty="0" err="1" smtClean="0">
                <a:latin typeface="+mn-lt"/>
              </a:rPr>
              <a:t>additivity</a:t>
            </a:r>
            <a:r>
              <a:rPr lang="en-US" dirty="0" smtClean="0">
                <a:latin typeface="+mn-lt"/>
              </a:rPr>
              <a:t> rule, TTT diagram 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+mn-lt"/>
              </a:rPr>
              <a:t>Martensitic transformation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n-US" dirty="0" err="1" smtClean="0">
                <a:latin typeface="+mn-lt"/>
              </a:rPr>
              <a:t>Koistinen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Marburger’s</a:t>
            </a:r>
            <a:r>
              <a:rPr lang="en-US" dirty="0" smtClean="0">
                <a:latin typeface="+mn-lt"/>
              </a:rPr>
              <a:t> law</a:t>
            </a:r>
          </a:p>
          <a:p>
            <a:pPr marL="400050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Modification of the thermo metallurgical model due to mechanical </a:t>
            </a:r>
            <a:r>
              <a:rPr lang="en-US" sz="2000" dirty="0" smtClean="0">
                <a:latin typeface="+mn-lt"/>
              </a:rPr>
              <a:t>interaction.</a:t>
            </a:r>
            <a:endParaRPr lang="en-US" sz="2000" dirty="0" smtClean="0">
              <a:latin typeface="+mn-lt"/>
            </a:endParaRPr>
          </a:p>
          <a:p>
            <a:pPr marL="400050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Mechanical model with thermal and metallurgical </a:t>
            </a:r>
            <a:r>
              <a:rPr lang="en-US" sz="2000" dirty="0" smtClean="0">
                <a:latin typeface="+mn-lt"/>
              </a:rPr>
              <a:t>interactions.</a:t>
            </a:r>
            <a:endParaRPr lang="en-US" sz="2000" dirty="0" smtClean="0">
              <a:latin typeface="+mn-lt"/>
            </a:endParaRPr>
          </a:p>
          <a:p>
            <a:pPr marL="400050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Coupled thermo metallurgic mechanical finite element</a:t>
            </a:r>
          </a:p>
          <a:p>
            <a:pPr lvl="1">
              <a:lnSpc>
                <a:spcPct val="150000"/>
              </a:lnSpc>
            </a:pPr>
            <a:endParaRPr lang="en-US" sz="1200" dirty="0" smtClean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5</a:t>
            </a:fld>
            <a:endParaRPr lang="fr-BE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700808"/>
            <a:ext cx="808900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817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17" y="84410"/>
            <a:ext cx="8229600" cy="54868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3600" dirty="0"/>
              <a:t>Metallurgical model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504" y="692696"/>
            <a:ext cx="8654417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Transformations by diffusion </a:t>
            </a:r>
            <a:r>
              <a:rPr lang="en-US" sz="2000" dirty="0" smtClean="0">
                <a:latin typeface="+mn-lt"/>
              </a:rPr>
              <a:t>(ferrite, pearlite, </a:t>
            </a:r>
            <a:r>
              <a:rPr lang="en-US" sz="2000" dirty="0" err="1" smtClean="0">
                <a:latin typeface="+mn-lt"/>
              </a:rPr>
              <a:t>bainite</a:t>
            </a:r>
            <a:r>
              <a:rPr lang="en-US" sz="2000" dirty="0" smtClean="0">
                <a:latin typeface="+mn-lt"/>
              </a:rPr>
              <a:t>)</a:t>
            </a:r>
            <a:endParaRPr lang="en-US" dirty="0" smtClean="0">
              <a:latin typeface="+mn-lt"/>
            </a:endParaRPr>
          </a:p>
          <a:p>
            <a:pPr marL="800100" lvl="1">
              <a:lnSpc>
                <a:spcPct val="150000"/>
              </a:lnSpc>
            </a:pPr>
            <a:r>
              <a:rPr lang="en-US" dirty="0" err="1">
                <a:latin typeface="+mn-lt"/>
              </a:rPr>
              <a:t>Sheil’s</a:t>
            </a:r>
            <a:r>
              <a:rPr lang="en-US" dirty="0">
                <a:latin typeface="+mn-lt"/>
              </a:rPr>
              <a:t> sum</a:t>
            </a:r>
          </a:p>
          <a:p>
            <a:pPr marL="800100" lvl="1">
              <a:lnSpc>
                <a:spcPct val="150000"/>
              </a:lnSpc>
            </a:pPr>
            <a:r>
              <a:rPr lang="en-US" dirty="0" smtClean="0">
                <a:latin typeface="+mn-lt"/>
              </a:rPr>
              <a:t>TTT </a:t>
            </a:r>
            <a:r>
              <a:rPr lang="en-US" dirty="0">
                <a:latin typeface="+mn-lt"/>
              </a:rPr>
              <a:t>diagram </a:t>
            </a:r>
          </a:p>
          <a:p>
            <a:pPr marL="800100" lvl="1">
              <a:lnSpc>
                <a:spcPct val="150000"/>
              </a:lnSpc>
            </a:pPr>
            <a:r>
              <a:rPr lang="en-US" dirty="0" err="1">
                <a:latin typeface="+mn-lt"/>
              </a:rPr>
              <a:t>A</a:t>
            </a:r>
            <a:r>
              <a:rPr lang="en-US" dirty="0" err="1" smtClean="0">
                <a:latin typeface="+mn-lt"/>
              </a:rPr>
              <a:t>dditivity</a:t>
            </a:r>
            <a:r>
              <a:rPr lang="en-US" dirty="0" smtClean="0">
                <a:latin typeface="+mn-lt"/>
              </a:rPr>
              <a:t> rule</a:t>
            </a:r>
          </a:p>
          <a:p>
            <a:pPr marL="1371600" lvl="3" indent="0">
              <a:lnSpc>
                <a:spcPct val="150000"/>
              </a:lnSpc>
              <a:buNone/>
            </a:pPr>
            <a:endParaRPr lang="fr-BE" dirty="0">
              <a:latin typeface="+mn-lt"/>
            </a:endParaRPr>
          </a:p>
          <a:p>
            <a:pPr marL="1371600" lvl="3" indent="0">
              <a:lnSpc>
                <a:spcPct val="150000"/>
              </a:lnSpc>
              <a:buNone/>
            </a:pPr>
            <a:endParaRPr lang="fr-BE" dirty="0" smtClean="0">
              <a:latin typeface="+mn-lt"/>
            </a:endParaRPr>
          </a:p>
          <a:p>
            <a:pPr marL="1371600" lvl="3" indent="0">
              <a:lnSpc>
                <a:spcPct val="150000"/>
              </a:lnSpc>
              <a:buNone/>
            </a:pPr>
            <a:endParaRPr lang="fr-BE" dirty="0">
              <a:latin typeface="+mn-lt"/>
            </a:endParaRPr>
          </a:p>
          <a:p>
            <a:pPr marL="1371600" lvl="3" indent="0">
              <a:lnSpc>
                <a:spcPct val="150000"/>
              </a:lnSpc>
              <a:buNone/>
            </a:pPr>
            <a:endParaRPr lang="fr-BE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Martensitic transformation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en-US" dirty="0" err="1" smtClean="0">
                <a:latin typeface="+mn-lt"/>
              </a:rPr>
              <a:t>Koistinen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Marburger’s</a:t>
            </a:r>
            <a:r>
              <a:rPr lang="en-US" dirty="0" smtClean="0">
                <a:latin typeface="+mn-lt"/>
              </a:rPr>
              <a:t> law</a:t>
            </a:r>
          </a:p>
          <a:p>
            <a:pPr lvl="1">
              <a:lnSpc>
                <a:spcPct val="150000"/>
              </a:lnSpc>
            </a:pPr>
            <a:endParaRPr lang="en-US" sz="1200" dirty="0" smtClean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6</a:t>
            </a:fld>
            <a:endParaRPr lang="fr-BE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39" y="5445224"/>
            <a:ext cx="3941763" cy="5032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2984"/>
            <a:ext cx="4032448" cy="284353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4394"/>
            <a:ext cx="7467600" cy="5462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/>
              <a:t>Model requirements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sp>
        <p:nvSpPr>
          <p:cNvPr id="10" name="34 Rectángulo"/>
          <p:cNvSpPr/>
          <p:nvPr/>
        </p:nvSpPr>
        <p:spPr>
          <a:xfrm>
            <a:off x="3856838" y="2705323"/>
            <a:ext cx="1871663" cy="1715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 smtClean="0">
                <a:solidFill>
                  <a:schemeClr val="tx1"/>
                </a:solidFill>
              </a:rPr>
              <a:t>Lagamine</a:t>
            </a:r>
          </a:p>
        </p:txBody>
      </p:sp>
      <p:sp>
        <p:nvSpPr>
          <p:cNvPr id="12" name="48 Rectángulo"/>
          <p:cNvSpPr/>
          <p:nvPr/>
        </p:nvSpPr>
        <p:spPr>
          <a:xfrm>
            <a:off x="6091329" y="2549679"/>
            <a:ext cx="1586171" cy="541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Stresses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(</a:t>
            </a:r>
            <a:r>
              <a:rPr lang="el-GR" sz="1400" dirty="0" smtClean="0">
                <a:solidFill>
                  <a:schemeClr val="tx1"/>
                </a:solidFill>
              </a:rPr>
              <a:t>σ</a:t>
            </a:r>
            <a:r>
              <a:rPr lang="fr-BE" sz="1400" baseline="-25000" dirty="0" smtClean="0">
                <a:solidFill>
                  <a:schemeClr val="tx1"/>
                </a:solidFill>
              </a:rPr>
              <a:t>x , </a:t>
            </a:r>
            <a:r>
              <a:rPr lang="el-GR" sz="1400" dirty="0" smtClean="0">
                <a:solidFill>
                  <a:schemeClr val="tx1"/>
                </a:solidFill>
              </a:rPr>
              <a:t>σ</a:t>
            </a:r>
            <a:r>
              <a:rPr lang="fr-BE" sz="1400" baseline="-25000" dirty="0" smtClean="0">
                <a:solidFill>
                  <a:schemeClr val="tx1"/>
                </a:solidFill>
              </a:rPr>
              <a:t>y ,</a:t>
            </a:r>
            <a:r>
              <a:rPr lang="el-GR" sz="1400" dirty="0" smtClean="0">
                <a:solidFill>
                  <a:schemeClr val="tx1"/>
                </a:solidFill>
              </a:rPr>
              <a:t>σ</a:t>
            </a:r>
            <a:r>
              <a:rPr lang="fr-BE" sz="1400" baseline="-25000" dirty="0" smtClean="0">
                <a:solidFill>
                  <a:schemeClr val="tx1"/>
                </a:solidFill>
              </a:rPr>
              <a:t>z , </a:t>
            </a:r>
            <a:r>
              <a:rPr lang="el-GR" sz="1400" dirty="0" smtClean="0">
                <a:solidFill>
                  <a:schemeClr val="tx1"/>
                </a:solidFill>
              </a:rPr>
              <a:t>σ</a:t>
            </a:r>
            <a:r>
              <a:rPr lang="fr-BE" sz="1400" baseline="-25000" dirty="0" err="1" smtClean="0">
                <a:solidFill>
                  <a:schemeClr val="tx1"/>
                </a:solidFill>
              </a:rPr>
              <a:t>xy</a:t>
            </a:r>
            <a:r>
              <a:rPr lang="fr-BE" sz="1400" dirty="0" smtClean="0">
                <a:solidFill>
                  <a:schemeClr val="tx1"/>
                </a:solidFill>
              </a:rPr>
              <a:t>) </a:t>
            </a:r>
            <a:r>
              <a:rPr lang="fr-BE" sz="1400" baseline="-25000" dirty="0" smtClean="0">
                <a:solidFill>
                  <a:schemeClr val="tx1"/>
                </a:solidFill>
              </a:rPr>
              <a:t> </a:t>
            </a:r>
            <a:endParaRPr lang="es-CL" sz="1400" baseline="-25000" dirty="0">
              <a:solidFill>
                <a:schemeClr val="tx1"/>
              </a:solidFill>
            </a:endParaRPr>
          </a:p>
        </p:txBody>
      </p:sp>
      <p:sp>
        <p:nvSpPr>
          <p:cNvPr id="13" name="54 Rectángulo"/>
          <p:cNvSpPr/>
          <p:nvPr/>
        </p:nvSpPr>
        <p:spPr>
          <a:xfrm>
            <a:off x="6093175" y="3306048"/>
            <a:ext cx="1584325" cy="514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Strains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(</a:t>
            </a:r>
            <a:r>
              <a:rPr lang="el-GR" sz="1400" dirty="0" smtClean="0">
                <a:solidFill>
                  <a:schemeClr val="tx1"/>
                </a:solidFill>
              </a:rPr>
              <a:t>ε</a:t>
            </a:r>
            <a:r>
              <a:rPr lang="fr-BE" sz="1400" baseline="-25000" dirty="0" smtClean="0">
                <a:solidFill>
                  <a:schemeClr val="tx1"/>
                </a:solidFill>
              </a:rPr>
              <a:t>th</a:t>
            </a:r>
            <a:r>
              <a:rPr lang="fr-BE" sz="1400" dirty="0" smtClean="0">
                <a:solidFill>
                  <a:schemeClr val="tx1"/>
                </a:solidFill>
              </a:rPr>
              <a:t>, </a:t>
            </a:r>
            <a:r>
              <a:rPr lang="el-GR" sz="1400" dirty="0" smtClean="0">
                <a:solidFill>
                  <a:schemeClr val="tx1"/>
                </a:solidFill>
              </a:rPr>
              <a:t>ε</a:t>
            </a:r>
            <a:r>
              <a:rPr lang="fr-BE" sz="1400" baseline="-25000" dirty="0" smtClean="0">
                <a:solidFill>
                  <a:schemeClr val="tx1"/>
                </a:solidFill>
              </a:rPr>
              <a:t>p</a:t>
            </a:r>
            <a:r>
              <a:rPr lang="fr-BE" sz="1400" dirty="0" smtClean="0">
                <a:solidFill>
                  <a:schemeClr val="tx1"/>
                </a:solidFill>
              </a:rPr>
              <a:t>, </a:t>
            </a:r>
            <a:r>
              <a:rPr lang="el-GR" sz="1400" dirty="0" smtClean="0">
                <a:solidFill>
                  <a:schemeClr val="tx1"/>
                </a:solidFill>
              </a:rPr>
              <a:t>ε</a:t>
            </a:r>
            <a:r>
              <a:rPr lang="fr-BE" sz="1400" baseline="-25000" dirty="0" smtClean="0">
                <a:solidFill>
                  <a:schemeClr val="tx1"/>
                </a:solidFill>
              </a:rPr>
              <a:t>ph</a:t>
            </a:r>
            <a:r>
              <a:rPr lang="fr-BE" sz="1400" dirty="0" smtClean="0">
                <a:solidFill>
                  <a:schemeClr val="tx1"/>
                </a:solidFill>
              </a:rPr>
              <a:t>, </a:t>
            </a:r>
            <a:r>
              <a:rPr lang="el-GR" sz="1400" dirty="0" smtClean="0">
                <a:solidFill>
                  <a:schemeClr val="tx1"/>
                </a:solidFill>
              </a:rPr>
              <a:t>ε</a:t>
            </a:r>
            <a:r>
              <a:rPr lang="fr-BE" sz="1400" baseline="-25000" dirty="0" err="1" smtClean="0">
                <a:solidFill>
                  <a:schemeClr val="tx1"/>
                </a:solidFill>
              </a:rPr>
              <a:t>ptr</a:t>
            </a:r>
            <a:r>
              <a:rPr lang="es-CL" sz="1400" dirty="0" smtClean="0">
                <a:solidFill>
                  <a:schemeClr val="tx1"/>
                </a:solidFill>
              </a:rPr>
              <a:t>)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4" name="55 Rectángulo"/>
          <p:cNvSpPr/>
          <p:nvPr/>
        </p:nvSpPr>
        <p:spPr>
          <a:xfrm>
            <a:off x="6102451" y="3970621"/>
            <a:ext cx="1584325" cy="4502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Phase rates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(%Fe, %Pe, %Ma</a:t>
            </a:r>
            <a:r>
              <a:rPr lang="es-CL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9" name="112 Conector recto de flecha"/>
          <p:cNvCxnSpPr/>
          <p:nvPr/>
        </p:nvCxnSpPr>
        <p:spPr>
          <a:xfrm>
            <a:off x="5742089" y="2847137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15 Conector recto de flecha"/>
          <p:cNvCxnSpPr/>
          <p:nvPr/>
        </p:nvCxnSpPr>
        <p:spPr>
          <a:xfrm>
            <a:off x="5742088" y="3564067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17 Conector recto de flecha"/>
          <p:cNvCxnSpPr>
            <a:endCxn id="14" idx="1"/>
          </p:cNvCxnSpPr>
          <p:nvPr/>
        </p:nvCxnSpPr>
        <p:spPr>
          <a:xfrm>
            <a:off x="5742088" y="4195736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119 Conector recto de flecha"/>
          <p:cNvCxnSpPr/>
          <p:nvPr/>
        </p:nvCxnSpPr>
        <p:spPr>
          <a:xfrm>
            <a:off x="3010510" y="2610783"/>
            <a:ext cx="846328" cy="472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8 Rectángulo"/>
          <p:cNvSpPr/>
          <p:nvPr/>
        </p:nvSpPr>
        <p:spPr>
          <a:xfrm>
            <a:off x="473547" y="2204865"/>
            <a:ext cx="2501342" cy="734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Thermo physical parameters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/>
                </a:solidFill>
              </a:rPr>
              <a:t>(</a:t>
            </a:r>
            <a:r>
              <a:rPr lang="el-GR" sz="1600" dirty="0" smtClean="0">
                <a:solidFill>
                  <a:schemeClr val="tx1"/>
                </a:solidFill>
              </a:rPr>
              <a:t>α</a:t>
            </a:r>
            <a:r>
              <a:rPr lang="fr-BE" sz="1600" dirty="0" smtClean="0">
                <a:solidFill>
                  <a:schemeClr val="tx1"/>
                </a:solidFill>
              </a:rPr>
              <a:t>, </a:t>
            </a:r>
            <a:r>
              <a:rPr lang="el-GR" sz="1600" dirty="0" smtClean="0">
                <a:solidFill>
                  <a:schemeClr val="tx1"/>
                </a:solidFill>
              </a:rPr>
              <a:t>ρ</a:t>
            </a:r>
            <a:r>
              <a:rPr lang="fr-BE" sz="1600" dirty="0" smtClean="0">
                <a:solidFill>
                  <a:schemeClr val="tx1"/>
                </a:solidFill>
              </a:rPr>
              <a:t>, </a:t>
            </a:r>
            <a:r>
              <a:rPr lang="el-GR" sz="1600" dirty="0" smtClean="0">
                <a:solidFill>
                  <a:schemeClr val="tx1"/>
                </a:solidFill>
              </a:rPr>
              <a:t>λ</a:t>
            </a:r>
            <a:r>
              <a:rPr lang="fr-BE" sz="1600" dirty="0" smtClean="0">
                <a:solidFill>
                  <a:schemeClr val="tx1"/>
                </a:solidFill>
              </a:rPr>
              <a:t>, C</a:t>
            </a:r>
            <a:r>
              <a:rPr lang="fr-BE" sz="1600" baseline="-25000" dirty="0" smtClean="0">
                <a:solidFill>
                  <a:schemeClr val="tx1"/>
                </a:solidFill>
              </a:rPr>
              <a:t>p</a:t>
            </a:r>
            <a:r>
              <a:rPr lang="fr-BE" sz="1600" dirty="0" smtClean="0">
                <a:solidFill>
                  <a:schemeClr val="tx1"/>
                </a:solidFill>
              </a:rPr>
              <a:t>)</a:t>
            </a:r>
            <a:endParaRPr lang="es-CL" sz="1600" dirty="0">
              <a:solidFill>
                <a:schemeClr val="tx1"/>
              </a:solidFill>
            </a:endParaRPr>
          </a:p>
        </p:txBody>
      </p:sp>
      <p:cxnSp>
        <p:nvCxnSpPr>
          <p:cNvPr id="26" name="119 Conector recto de flecha"/>
          <p:cNvCxnSpPr>
            <a:endCxn id="10" idx="1"/>
          </p:cNvCxnSpPr>
          <p:nvPr/>
        </p:nvCxnSpPr>
        <p:spPr>
          <a:xfrm flipV="1">
            <a:off x="2992743" y="3563087"/>
            <a:ext cx="864095" cy="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48 Rectángulo"/>
          <p:cNvSpPr/>
          <p:nvPr/>
        </p:nvSpPr>
        <p:spPr>
          <a:xfrm>
            <a:off x="490230" y="3306049"/>
            <a:ext cx="2520280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Metallurgical parameters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 smtClean="0">
                <a:solidFill>
                  <a:schemeClr val="tx1"/>
                </a:solidFill>
              </a:rPr>
              <a:t>(TTT </a:t>
            </a:r>
            <a:r>
              <a:rPr lang="en-GB" sz="1600" dirty="0" smtClean="0">
                <a:solidFill>
                  <a:schemeClr val="tx1"/>
                </a:solidFill>
              </a:rPr>
              <a:t>diagrams)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8" name="119 Conector recto de flecha"/>
          <p:cNvCxnSpPr/>
          <p:nvPr/>
        </p:nvCxnSpPr>
        <p:spPr>
          <a:xfrm flipV="1">
            <a:off x="2974889" y="4010321"/>
            <a:ext cx="881949" cy="335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48 Rectángulo"/>
          <p:cNvSpPr/>
          <p:nvPr/>
        </p:nvSpPr>
        <p:spPr>
          <a:xfrm>
            <a:off x="472463" y="4115878"/>
            <a:ext cx="2520280" cy="514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Mechanical parameters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 smtClean="0">
                <a:solidFill>
                  <a:schemeClr val="tx1"/>
                </a:solidFill>
              </a:rPr>
              <a:t>(E, </a:t>
            </a:r>
            <a:r>
              <a:rPr lang="el-GR" sz="1600" dirty="0" smtClean="0">
                <a:solidFill>
                  <a:schemeClr val="tx1"/>
                </a:solidFill>
              </a:rPr>
              <a:t>ν</a:t>
            </a:r>
            <a:r>
              <a:rPr lang="fr-BE" sz="1600" dirty="0" smtClean="0">
                <a:solidFill>
                  <a:schemeClr val="tx1"/>
                </a:solidFill>
              </a:rPr>
              <a:t>, E</a:t>
            </a:r>
            <a:r>
              <a:rPr lang="fr-BE" sz="1600" baseline="-25000" dirty="0" smtClean="0">
                <a:solidFill>
                  <a:schemeClr val="tx1"/>
                </a:solidFill>
              </a:rPr>
              <a:t>t</a:t>
            </a:r>
            <a:r>
              <a:rPr lang="fr-BE" sz="1600" dirty="0" smtClean="0">
                <a:solidFill>
                  <a:schemeClr val="tx1"/>
                </a:solidFill>
              </a:rPr>
              <a:t>, </a:t>
            </a:r>
            <a:r>
              <a:rPr lang="el-GR" sz="1600" dirty="0" smtClean="0">
                <a:solidFill>
                  <a:schemeClr val="tx1"/>
                </a:solidFill>
              </a:rPr>
              <a:t>σ</a:t>
            </a:r>
            <a:r>
              <a:rPr lang="fr-BE" sz="1600" baseline="-25000" dirty="0" smtClean="0">
                <a:solidFill>
                  <a:schemeClr val="tx1"/>
                </a:solidFill>
              </a:rPr>
              <a:t>y</a:t>
            </a:r>
            <a:r>
              <a:rPr lang="fr-BE" sz="1600" dirty="0" smtClean="0">
                <a:solidFill>
                  <a:schemeClr val="tx1"/>
                </a:solidFill>
              </a:rPr>
              <a:t>)</a:t>
            </a:r>
            <a:endParaRPr lang="es-CL" sz="1600" dirty="0">
              <a:solidFill>
                <a:schemeClr val="tx1"/>
              </a:solidFill>
            </a:endParaRPr>
          </a:p>
        </p:txBody>
      </p:sp>
      <p:cxnSp>
        <p:nvCxnSpPr>
          <p:cNvPr id="14340" name="Connecteur droit 14339"/>
          <p:cNvCxnSpPr>
            <a:stCxn id="12" idx="2"/>
            <a:endCxn id="13" idx="0"/>
          </p:cNvCxnSpPr>
          <p:nvPr/>
        </p:nvCxnSpPr>
        <p:spPr>
          <a:xfrm>
            <a:off x="6884415" y="3091278"/>
            <a:ext cx="923" cy="214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112 Conector recto de flecha"/>
          <p:cNvCxnSpPr>
            <a:stCxn id="14" idx="2"/>
            <a:endCxn id="53" idx="0"/>
          </p:cNvCxnSpPr>
          <p:nvPr/>
        </p:nvCxnSpPr>
        <p:spPr>
          <a:xfrm flipH="1">
            <a:off x="6890801" y="4420851"/>
            <a:ext cx="3813" cy="880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13" idx="2"/>
            <a:endCxn id="14" idx="0"/>
          </p:cNvCxnSpPr>
          <p:nvPr/>
        </p:nvCxnSpPr>
        <p:spPr>
          <a:xfrm>
            <a:off x="6885338" y="3820124"/>
            <a:ext cx="9276" cy="150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5 Rectángulo"/>
          <p:cNvSpPr/>
          <p:nvPr/>
        </p:nvSpPr>
        <p:spPr>
          <a:xfrm>
            <a:off x="6104101" y="5301208"/>
            <a:ext cx="157339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Analysis of results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3" name="55 Rectángulo"/>
          <p:cNvSpPr/>
          <p:nvPr/>
        </p:nvSpPr>
        <p:spPr>
          <a:xfrm>
            <a:off x="958207" y="1762547"/>
            <a:ext cx="1584325" cy="290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INPUT DATA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64" name="55 Rectángulo"/>
          <p:cNvSpPr/>
          <p:nvPr/>
        </p:nvSpPr>
        <p:spPr>
          <a:xfrm>
            <a:off x="4000506" y="1770036"/>
            <a:ext cx="1584325" cy="290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FE </a:t>
            </a:r>
            <a:r>
              <a:rPr lang="en-GB" sz="1400" dirty="0" smtClean="0">
                <a:solidFill>
                  <a:schemeClr val="tx1"/>
                </a:solidFill>
              </a:rPr>
              <a:t>code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5" name="55 Rectángulo"/>
          <p:cNvSpPr/>
          <p:nvPr/>
        </p:nvSpPr>
        <p:spPr>
          <a:xfrm>
            <a:off x="6097813" y="1786458"/>
            <a:ext cx="1584325" cy="290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400" dirty="0" smtClean="0">
                <a:solidFill>
                  <a:schemeClr val="tx1"/>
                </a:solidFill>
              </a:rPr>
              <a:t>OUTPUT DATA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7</a:t>
            </a:fld>
            <a:endParaRPr lang="fr-BE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5" grpId="0" animBg="1"/>
      <p:bldP spid="27" grpId="0" animBg="1"/>
      <p:bldP spid="29" grpId="0" animBg="1"/>
      <p:bldP spid="53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16824" cy="504056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Sensitivity analysis</a:t>
            </a:r>
            <a:endParaRPr lang="en-GB" sz="320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296393" y="836712"/>
            <a:ext cx="8496944" cy="1084228"/>
          </a:xfrm>
        </p:spPr>
        <p:txBody>
          <a:bodyPr>
            <a:noAutofit/>
          </a:bodyPr>
          <a:lstStyle/>
          <a:p>
            <a:r>
              <a:rPr lang="en-GB" sz="1800" dirty="0" smtClean="0"/>
              <a:t>Different simulations performed in order to analyse the impact in the results. </a:t>
            </a:r>
          </a:p>
          <a:p>
            <a:r>
              <a:rPr lang="en-GB" sz="1800" dirty="0" smtClean="0"/>
              <a:t>Results </a:t>
            </a:r>
            <a:r>
              <a:rPr lang="en-GB" sz="1800" dirty="0" smtClean="0"/>
              <a:t>published at journal “Computer methods in materials science” and presented </a:t>
            </a:r>
            <a:r>
              <a:rPr lang="en-GB" sz="1800" dirty="0" smtClean="0"/>
              <a:t>at </a:t>
            </a:r>
            <a:r>
              <a:rPr lang="en-GB" sz="1800" dirty="0" err="1" smtClean="0"/>
              <a:t>Komplastech</a:t>
            </a:r>
            <a:r>
              <a:rPr lang="en-GB" sz="1800" dirty="0" smtClean="0"/>
              <a:t> conference, </a:t>
            </a:r>
            <a:r>
              <a:rPr lang="en-GB" sz="1800" dirty="0" err="1" smtClean="0"/>
              <a:t>Zakopane</a:t>
            </a:r>
            <a:r>
              <a:rPr lang="en-GB" sz="1800" dirty="0" smtClean="0"/>
              <a:t>, January 2013.</a:t>
            </a:r>
          </a:p>
          <a:p>
            <a:endParaRPr lang="en-GB" sz="1600" dirty="0" smtClean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fr-BE" sz="1600" dirty="0" smtClean="0">
              <a:latin typeface="+mn-lt"/>
            </a:endParaRPr>
          </a:p>
          <a:p>
            <a:endParaRPr lang="fr-BE" sz="1600" dirty="0">
              <a:latin typeface="+mn-lt"/>
            </a:endParaRPr>
          </a:p>
          <a:p>
            <a:endParaRPr lang="fr-BE" sz="1600" dirty="0" smtClean="0">
              <a:latin typeface="+mn-lt"/>
            </a:endParaRPr>
          </a:p>
          <a:p>
            <a:endParaRPr lang="fr-BE" sz="1600" dirty="0">
              <a:latin typeface="+mn-lt"/>
            </a:endParaRPr>
          </a:p>
          <a:p>
            <a:endParaRPr lang="fr-BE" sz="1600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t>8</a:t>
            </a:fld>
            <a:endParaRPr lang="fr-BE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649740"/>
              </p:ext>
            </p:extLst>
          </p:nvPr>
        </p:nvGraphicFramePr>
        <p:xfrm>
          <a:off x="961721" y="3104202"/>
          <a:ext cx="7115602" cy="2632562"/>
        </p:xfrm>
        <a:graphic>
          <a:graphicData uri="http://schemas.openxmlformats.org/drawingml/2006/table">
            <a:tbl>
              <a:tblPr firstRow="1" firstCol="1" bandRow="1"/>
              <a:tblGrid>
                <a:gridCol w="255715"/>
                <a:gridCol w="1081601"/>
                <a:gridCol w="1209320"/>
                <a:gridCol w="2799283"/>
                <a:gridCol w="1769683"/>
              </a:tblGrid>
              <a:tr h="275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Simulation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 Convection h(T)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TTT diagram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σ - ε curve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fr-B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Reference case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Experimental data from 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industry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Core: Obtained by inverse method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Shell: 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Obtained by inverse method (Only </a:t>
                      </a:r>
                      <a:r>
                        <a:rPr lang="en-GB" sz="1100" dirty="0" err="1" smtClean="0">
                          <a:effectLst/>
                          <a:latin typeface="Times New Roman"/>
                          <a:ea typeface="Times New Roman"/>
                        </a:rPr>
                        <a:t>Martensite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Approach from available 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data for similar materials  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and experimental points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fr-B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Thermal modification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Times New Roman"/>
                        </a:rPr>
                        <a:t>Constant value</a:t>
                      </a:r>
                      <a:endParaRPr lang="fr-B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Core: Obtained by inverse method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Shell: Obtained by inverse method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(Only </a:t>
                      </a:r>
                      <a:r>
                        <a:rPr kumimoji="0" lang="en-GB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Martensite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Approach from available 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data for similar materials 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and experimental points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4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fr-B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Times New Roman"/>
                        </a:rPr>
                        <a:t>Metallurgical modification</a:t>
                      </a:r>
                      <a:endParaRPr lang="fr-B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Experimental data 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from</a:t>
                      </a:r>
                      <a:r>
                        <a:rPr lang="en-GB" sz="1100" baseline="0" dirty="0" smtClean="0">
                          <a:effectLst/>
                          <a:latin typeface="Times New Roman"/>
                          <a:ea typeface="Times New Roman"/>
                        </a:rPr>
                        <a:t> industry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Core: Slower </a:t>
                      </a:r>
                      <a:r>
                        <a:rPr lang="en-GB" sz="1100" dirty="0" err="1">
                          <a:effectLst/>
                          <a:latin typeface="Times New Roman"/>
                          <a:ea typeface="Times New Roman"/>
                        </a:rPr>
                        <a:t>ferritic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 transformation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Shell: </a:t>
                      </a:r>
                      <a:r>
                        <a:rPr lang="en-GB" sz="1100" dirty="0" err="1" smtClean="0">
                          <a:effectLst/>
                          <a:latin typeface="Times New Roman"/>
                          <a:ea typeface="Times New Roman"/>
                        </a:rPr>
                        <a:t>Bainitic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 transformation allowed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Approach from available 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data for similar materials  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and experimental points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Times New Roman"/>
                        </a:rPr>
                        <a:t>Mechanical modification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Experimental data from 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industry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Core: Obtained by inverse method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</a:rPr>
                        <a:t>Shell: Obtained by inverse method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(Only </a:t>
                      </a:r>
                      <a:r>
                        <a:rPr kumimoji="0" lang="en-GB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Martensite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  <a:endParaRPr kumimoji="0" lang="fr-B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Data from similar materials</a:t>
                      </a:r>
                      <a:endParaRPr lang="fr-B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 14" descr="logo_coul_texte_blason_cadre_300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61721" y="3384370"/>
            <a:ext cx="7128792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2311125" y="3924370"/>
            <a:ext cx="1191955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3503080" y="4496474"/>
            <a:ext cx="2787233" cy="687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6301074" y="5184570"/>
            <a:ext cx="1789439" cy="5510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12" name="48 Rectángulo"/>
          <p:cNvSpPr/>
          <p:nvPr/>
        </p:nvSpPr>
        <p:spPr>
          <a:xfrm>
            <a:off x="3826319" y="2637222"/>
            <a:ext cx="2243659" cy="4370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Metallurgical parameters</a:t>
            </a:r>
          </a:p>
        </p:txBody>
      </p:sp>
      <p:sp>
        <p:nvSpPr>
          <p:cNvPr id="14" name="48 Rectángulo"/>
          <p:cNvSpPr/>
          <p:nvPr/>
        </p:nvSpPr>
        <p:spPr>
          <a:xfrm>
            <a:off x="6290313" y="2631749"/>
            <a:ext cx="1709734" cy="4371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Mechanical parameters</a:t>
            </a:r>
          </a:p>
        </p:txBody>
      </p:sp>
      <p:sp>
        <p:nvSpPr>
          <p:cNvPr id="15" name="48 Rectángulo"/>
          <p:cNvSpPr/>
          <p:nvPr/>
        </p:nvSpPr>
        <p:spPr>
          <a:xfrm>
            <a:off x="2329873" y="2629788"/>
            <a:ext cx="1213274" cy="4390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Thermal data</a:t>
            </a:r>
          </a:p>
        </p:txBody>
      </p:sp>
      <p:sp>
        <p:nvSpPr>
          <p:cNvPr id="17" name="48 Rectángulo"/>
          <p:cNvSpPr/>
          <p:nvPr/>
        </p:nvSpPr>
        <p:spPr>
          <a:xfrm>
            <a:off x="2372473" y="3408914"/>
            <a:ext cx="1100659" cy="4895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from industry. (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Assaker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8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58142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Summary of Results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32" y="610171"/>
            <a:ext cx="8712968" cy="57606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+mn-lt"/>
              </a:rPr>
              <a:t>Residual stress results</a:t>
            </a:r>
          </a:p>
          <a:p>
            <a:pPr>
              <a:lnSpc>
                <a:spcPct val="150000"/>
              </a:lnSpc>
            </a:pPr>
            <a:endParaRPr lang="fr-BE" sz="20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07288" y="6376243"/>
            <a:ext cx="457200" cy="293117"/>
          </a:xfrm>
        </p:spPr>
        <p:txBody>
          <a:bodyPr/>
          <a:lstStyle/>
          <a:p>
            <a:fld id="{6D337619-3452-4D5A-82D4-F085238D3748}" type="slidenum">
              <a:rPr lang="fr-BE" sz="1400" smtClean="0"/>
              <a:t>9</a:t>
            </a:fld>
            <a:endParaRPr lang="fr-BE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180803" y="1326217"/>
            <a:ext cx="894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Core</a:t>
            </a:r>
            <a:endParaRPr lang="fr-BE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705892" y="1346809"/>
            <a:ext cx="894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S</a:t>
            </a:r>
            <a:r>
              <a:rPr lang="fr-BE" sz="1400" dirty="0" smtClean="0"/>
              <a:t>hell</a:t>
            </a:r>
            <a:endParaRPr lang="fr-BE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56" y="1771921"/>
            <a:ext cx="7432399" cy="3194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cxnSp>
        <p:nvCxnSpPr>
          <p:cNvPr id="14" name="Connecteur droit avec flèche 13"/>
          <p:cNvCxnSpPr/>
          <p:nvPr/>
        </p:nvCxnSpPr>
        <p:spPr>
          <a:xfrm>
            <a:off x="1566414" y="1678224"/>
            <a:ext cx="4176464" cy="2059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737460" y="1698816"/>
            <a:ext cx="504056" cy="10296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742878" y="1641766"/>
            <a:ext cx="0" cy="107339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6 Conector recto de flecha"/>
          <p:cNvCxnSpPr/>
          <p:nvPr/>
        </p:nvCxnSpPr>
        <p:spPr>
          <a:xfrm flipH="1">
            <a:off x="1564240" y="4187986"/>
            <a:ext cx="19886" cy="99058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èche droite 24"/>
          <p:cNvSpPr/>
          <p:nvPr/>
        </p:nvSpPr>
        <p:spPr>
          <a:xfrm>
            <a:off x="467544" y="5371565"/>
            <a:ext cx="2409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Flèche droite 28"/>
          <p:cNvSpPr/>
          <p:nvPr/>
        </p:nvSpPr>
        <p:spPr>
          <a:xfrm>
            <a:off x="2898327" y="5327383"/>
            <a:ext cx="2409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0" name="6 Conector recto de flecha"/>
          <p:cNvCxnSpPr/>
          <p:nvPr/>
        </p:nvCxnSpPr>
        <p:spPr>
          <a:xfrm>
            <a:off x="3491880" y="2099754"/>
            <a:ext cx="12371" cy="306444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èche droite 43"/>
          <p:cNvSpPr/>
          <p:nvPr/>
        </p:nvSpPr>
        <p:spPr>
          <a:xfrm>
            <a:off x="5076056" y="5318681"/>
            <a:ext cx="2409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5" name="6 Conector recto de flecha"/>
          <p:cNvCxnSpPr/>
          <p:nvPr/>
        </p:nvCxnSpPr>
        <p:spPr>
          <a:xfrm>
            <a:off x="5508104" y="2531802"/>
            <a:ext cx="44647" cy="26183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3196578" y="5196785"/>
            <a:ext cx="1735462" cy="52322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prstClr val="black"/>
                </a:solidFill>
                <a:latin typeface="Palatino Linotype"/>
              </a:rPr>
              <a:t>Core</a:t>
            </a:r>
            <a:endParaRPr lang="fr-BE" sz="1400" dirty="0" smtClean="0">
              <a:solidFill>
                <a:prstClr val="black"/>
              </a:solidFill>
              <a:latin typeface="Palatino Linotype"/>
            </a:endParaRPr>
          </a:p>
          <a:p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= </a:t>
            </a:r>
            <a:r>
              <a:rPr lang="fr-BE" sz="1400" dirty="0" err="1" smtClean="0">
                <a:solidFill>
                  <a:prstClr val="black"/>
                </a:solidFill>
                <a:latin typeface="Palatino Linotype"/>
              </a:rPr>
              <a:t>Pe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: 18.3%       </a:t>
            </a:r>
            <a:r>
              <a:rPr lang="el-GR" sz="1400" dirty="0" smtClean="0">
                <a:solidFill>
                  <a:prstClr val="black"/>
                </a:solidFill>
                <a:latin typeface="Palatino Linotype"/>
              </a:rPr>
              <a:t>σ</a:t>
            </a:r>
            <a:r>
              <a:rPr lang="fr-BE" sz="1400" baseline="-25000" dirty="0" err="1" smtClean="0">
                <a:solidFill>
                  <a:prstClr val="black"/>
                </a:solidFill>
                <a:latin typeface="Palatino Linotype"/>
              </a:rPr>
              <a:t>ax</a:t>
            </a:r>
            <a:r>
              <a:rPr lang="fr-BE" sz="1400" baseline="-25000" dirty="0" smtClean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=</a:t>
            </a:r>
          </a:p>
        </p:txBody>
      </p:sp>
      <p:sp>
        <p:nvSpPr>
          <p:cNvPr id="73" name="Flèche droite 72"/>
          <p:cNvSpPr/>
          <p:nvPr/>
        </p:nvSpPr>
        <p:spPr>
          <a:xfrm>
            <a:off x="4233289" y="5556138"/>
            <a:ext cx="194695" cy="45719"/>
          </a:xfrm>
          <a:prstGeom prst="righ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3198793" y="5700154"/>
            <a:ext cx="1733247" cy="52322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Shell</a:t>
            </a:r>
          </a:p>
          <a:p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 Ma: 51%       </a:t>
            </a:r>
            <a:r>
              <a:rPr lang="el-GR" sz="1400" dirty="0" smtClean="0">
                <a:solidFill>
                  <a:prstClr val="black"/>
                </a:solidFill>
                <a:latin typeface="Palatino Linotype"/>
              </a:rPr>
              <a:t>σ</a:t>
            </a:r>
            <a:r>
              <a:rPr lang="fr-BE" sz="1400" baseline="-25000" dirty="0" err="1" smtClean="0">
                <a:solidFill>
                  <a:prstClr val="black"/>
                </a:solidFill>
                <a:latin typeface="Palatino Linotype"/>
              </a:rPr>
              <a:t>ax</a:t>
            </a:r>
            <a:endParaRPr lang="fr-BE" sz="1400" dirty="0" smtClean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80" name="Flèche droite 79"/>
          <p:cNvSpPr/>
          <p:nvPr/>
        </p:nvSpPr>
        <p:spPr>
          <a:xfrm>
            <a:off x="4042043" y="6025294"/>
            <a:ext cx="194695" cy="45719"/>
          </a:xfrm>
          <a:prstGeom prst="righ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 flipV="1">
            <a:off x="3275856" y="5937670"/>
            <a:ext cx="0" cy="21287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2" name="Connecteur droit avec flèche 81"/>
          <p:cNvCxnSpPr/>
          <p:nvPr/>
        </p:nvCxnSpPr>
        <p:spPr>
          <a:xfrm flipV="1">
            <a:off x="4716016" y="5943580"/>
            <a:ext cx="0" cy="21287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1" name="ZoneTexte 120"/>
          <p:cNvSpPr txBox="1"/>
          <p:nvPr/>
        </p:nvSpPr>
        <p:spPr>
          <a:xfrm>
            <a:off x="767436" y="5201260"/>
            <a:ext cx="1860348" cy="1169551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prstClr val="black"/>
                </a:solidFill>
                <a:latin typeface="Palatino Linotype"/>
              </a:rPr>
              <a:t>C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ore</a:t>
            </a:r>
          </a:p>
          <a:p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  </a:t>
            </a:r>
            <a:r>
              <a:rPr lang="fr-BE" sz="1400" dirty="0" err="1" smtClean="0">
                <a:solidFill>
                  <a:prstClr val="black"/>
                </a:solidFill>
                <a:latin typeface="Palatino Linotype"/>
              </a:rPr>
              <a:t>Pe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: 33%                </a:t>
            </a:r>
            <a:r>
              <a:rPr lang="el-GR" sz="1400" dirty="0" smtClean="0">
                <a:solidFill>
                  <a:prstClr val="black"/>
                </a:solidFill>
                <a:latin typeface="Palatino Linotype"/>
              </a:rPr>
              <a:t>σ</a:t>
            </a:r>
            <a:r>
              <a:rPr lang="fr-BE" sz="1400" baseline="-25000" dirty="0" err="1" smtClean="0">
                <a:solidFill>
                  <a:prstClr val="black"/>
                </a:solidFill>
                <a:latin typeface="Palatino Linotype"/>
              </a:rPr>
              <a:t>ax</a:t>
            </a:r>
            <a:endParaRPr lang="fr-BE" sz="1400" baseline="-25000" dirty="0" smtClean="0">
              <a:solidFill>
                <a:prstClr val="black"/>
              </a:solidFill>
              <a:latin typeface="Palatino Linotype"/>
            </a:endParaRPr>
          </a:p>
          <a:p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  Fe</a:t>
            </a:r>
            <a:r>
              <a:rPr lang="fr-BE" sz="1400" dirty="0">
                <a:solidFill>
                  <a:prstClr val="black"/>
                </a:solidFill>
                <a:latin typeface="Palatino Linotype"/>
              </a:rPr>
              <a:t>: 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67%               </a:t>
            </a:r>
            <a:endParaRPr lang="fr-BE" sz="1400" baseline="-25000" dirty="0" smtClean="0">
              <a:solidFill>
                <a:prstClr val="black"/>
              </a:solidFill>
              <a:latin typeface="Palatino Linotype"/>
            </a:endParaRPr>
          </a:p>
          <a:p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Shell</a:t>
            </a:r>
            <a:endParaRPr lang="fr-BE" sz="1400" dirty="0">
              <a:solidFill>
                <a:prstClr val="black"/>
              </a:solidFill>
              <a:latin typeface="Palatino Linotype"/>
            </a:endParaRPr>
          </a:p>
          <a:p>
            <a:r>
              <a:rPr lang="fr-BE" sz="1400" dirty="0">
                <a:solidFill>
                  <a:prstClr val="black"/>
                </a:solidFill>
                <a:latin typeface="Palatino Linotype"/>
              </a:rPr>
              <a:t> 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Ma: 42%             </a:t>
            </a:r>
            <a:r>
              <a:rPr lang="el-GR" sz="1400" dirty="0" smtClean="0">
                <a:solidFill>
                  <a:prstClr val="black"/>
                </a:solidFill>
                <a:latin typeface="Palatino Linotype"/>
              </a:rPr>
              <a:t>σ</a:t>
            </a:r>
            <a:r>
              <a:rPr lang="fr-BE" sz="1400" baseline="-25000" dirty="0" err="1" smtClean="0">
                <a:solidFill>
                  <a:prstClr val="black"/>
                </a:solidFill>
                <a:latin typeface="Palatino Linotype"/>
              </a:rPr>
              <a:t>ax</a:t>
            </a:r>
            <a:endParaRPr lang="fr-BE" sz="1400" baseline="-25000" dirty="0" smtClean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22" name="Flèche droite 121"/>
          <p:cNvSpPr/>
          <p:nvPr/>
        </p:nvSpPr>
        <p:spPr>
          <a:xfrm>
            <a:off x="1619672" y="5593124"/>
            <a:ext cx="317382" cy="57710"/>
          </a:xfrm>
          <a:prstGeom prst="righ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124" name="Connecteur droit avec flèche 123"/>
          <p:cNvCxnSpPr/>
          <p:nvPr/>
        </p:nvCxnSpPr>
        <p:spPr>
          <a:xfrm flipV="1">
            <a:off x="866056" y="5456410"/>
            <a:ext cx="0" cy="1728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40" name="ZoneTexte 139"/>
          <p:cNvSpPr txBox="1"/>
          <p:nvPr/>
        </p:nvSpPr>
        <p:spPr>
          <a:xfrm>
            <a:off x="5404471" y="5196098"/>
            <a:ext cx="1357215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prstClr val="black"/>
                </a:solidFill>
                <a:latin typeface="Palatino Linotype"/>
              </a:rPr>
              <a:t>Core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       </a:t>
            </a:r>
            <a:r>
              <a:rPr lang="el-GR" sz="1400" dirty="0" smtClean="0">
                <a:solidFill>
                  <a:prstClr val="black"/>
                </a:solidFill>
                <a:latin typeface="Palatino Linotype"/>
              </a:rPr>
              <a:t>σ</a:t>
            </a:r>
            <a:r>
              <a:rPr lang="fr-BE" sz="1400" baseline="-25000" dirty="0" err="1" smtClean="0">
                <a:solidFill>
                  <a:prstClr val="black"/>
                </a:solidFill>
                <a:latin typeface="Palatino Linotype"/>
              </a:rPr>
              <a:t>ax</a:t>
            </a:r>
            <a:endParaRPr lang="fr-BE" sz="1400" dirty="0" smtClean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141" name="Flèche droite 140"/>
          <p:cNvSpPr/>
          <p:nvPr/>
        </p:nvSpPr>
        <p:spPr>
          <a:xfrm>
            <a:off x="5910279" y="5337584"/>
            <a:ext cx="215236" cy="45719"/>
          </a:xfrm>
          <a:prstGeom prst="righ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142" name="Connecteur droit avec flèche 141"/>
          <p:cNvCxnSpPr/>
          <p:nvPr/>
        </p:nvCxnSpPr>
        <p:spPr>
          <a:xfrm flipH="1">
            <a:off x="6520816" y="5222462"/>
            <a:ext cx="13546" cy="27407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44" name="ZoneTexte 143"/>
          <p:cNvSpPr txBox="1"/>
          <p:nvPr/>
        </p:nvSpPr>
        <p:spPr>
          <a:xfrm>
            <a:off x="5404470" y="5536393"/>
            <a:ext cx="1357215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Shell       </a:t>
            </a:r>
            <a:r>
              <a:rPr lang="el-GR" sz="1400" dirty="0" smtClean="0">
                <a:solidFill>
                  <a:prstClr val="black"/>
                </a:solidFill>
                <a:latin typeface="Palatino Linotype"/>
              </a:rPr>
              <a:t>σ</a:t>
            </a:r>
            <a:r>
              <a:rPr lang="fr-BE" sz="1400" baseline="-25000" dirty="0" err="1" smtClean="0">
                <a:solidFill>
                  <a:prstClr val="black"/>
                </a:solidFill>
                <a:latin typeface="Palatino Linotype"/>
              </a:rPr>
              <a:t>ax</a:t>
            </a:r>
            <a:r>
              <a:rPr lang="fr-BE" sz="1400" baseline="-25000" dirty="0" smtClean="0">
                <a:solidFill>
                  <a:prstClr val="black"/>
                </a:solidFill>
                <a:latin typeface="Palatino Linotype"/>
              </a:rPr>
              <a:t>  </a:t>
            </a:r>
            <a:r>
              <a:rPr lang="fr-BE" sz="1400" dirty="0" smtClean="0">
                <a:solidFill>
                  <a:prstClr val="black"/>
                </a:solidFill>
                <a:latin typeface="Palatino Linotype"/>
              </a:rPr>
              <a:t>=</a:t>
            </a:r>
          </a:p>
        </p:txBody>
      </p:sp>
      <p:sp>
        <p:nvSpPr>
          <p:cNvPr id="145" name="Flèche droite 144"/>
          <p:cNvSpPr/>
          <p:nvPr/>
        </p:nvSpPr>
        <p:spPr>
          <a:xfrm>
            <a:off x="5910278" y="5654435"/>
            <a:ext cx="215236" cy="45719"/>
          </a:xfrm>
          <a:prstGeom prst="righ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7" name="48 Rectángulo"/>
          <p:cNvSpPr/>
          <p:nvPr/>
        </p:nvSpPr>
        <p:spPr>
          <a:xfrm>
            <a:off x="6568305" y="3038982"/>
            <a:ext cx="1607707" cy="114900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u="sng" dirty="0" smtClean="0">
                <a:solidFill>
                  <a:schemeClr val="tx1"/>
                </a:solidFill>
              </a:rPr>
              <a:t>Reference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Core = 82% 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            18% </a:t>
            </a:r>
            <a:r>
              <a:rPr lang="en-GB" sz="1200" dirty="0" err="1" smtClean="0">
                <a:solidFill>
                  <a:schemeClr val="tx1"/>
                </a:solidFill>
              </a:rPr>
              <a:t>Pe</a:t>
            </a:r>
            <a:endParaRPr lang="en-GB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Shell = 50%Ma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            50%Au</a:t>
            </a:r>
          </a:p>
        </p:txBody>
      </p:sp>
      <p:cxnSp>
        <p:nvCxnSpPr>
          <p:cNvPr id="159" name="Connecteur droit avec flèche 158"/>
          <p:cNvCxnSpPr/>
          <p:nvPr/>
        </p:nvCxnSpPr>
        <p:spPr>
          <a:xfrm flipH="1" flipV="1">
            <a:off x="2040366" y="5439509"/>
            <a:ext cx="11354" cy="26315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0" name="Connecteur droit avec flèche 159"/>
          <p:cNvCxnSpPr/>
          <p:nvPr/>
        </p:nvCxnSpPr>
        <p:spPr>
          <a:xfrm flipV="1">
            <a:off x="2195736" y="5442825"/>
            <a:ext cx="0" cy="2771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4" name="Flèche droite 163"/>
          <p:cNvSpPr/>
          <p:nvPr/>
        </p:nvSpPr>
        <p:spPr>
          <a:xfrm>
            <a:off x="1662330" y="6169188"/>
            <a:ext cx="274724" cy="57710"/>
          </a:xfrm>
          <a:prstGeom prst="rightArrow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165" name="Connecteur droit avec flèche 164"/>
          <p:cNvCxnSpPr/>
          <p:nvPr/>
        </p:nvCxnSpPr>
        <p:spPr>
          <a:xfrm>
            <a:off x="830510" y="6127900"/>
            <a:ext cx="0" cy="1710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71" name="Connecteur droit avec flèche 170"/>
          <p:cNvCxnSpPr/>
          <p:nvPr/>
        </p:nvCxnSpPr>
        <p:spPr>
          <a:xfrm>
            <a:off x="872422" y="5694034"/>
            <a:ext cx="0" cy="1710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76" name="Connecteur droit avec flèche 175"/>
          <p:cNvCxnSpPr/>
          <p:nvPr/>
        </p:nvCxnSpPr>
        <p:spPr>
          <a:xfrm>
            <a:off x="2051720" y="6120239"/>
            <a:ext cx="0" cy="1710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65" name="Connecteur droit 2064"/>
          <p:cNvCxnSpPr/>
          <p:nvPr/>
        </p:nvCxnSpPr>
        <p:spPr>
          <a:xfrm>
            <a:off x="755576" y="5888132"/>
            <a:ext cx="18603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44" grpId="0" animBg="1"/>
      <p:bldP spid="72" grpId="0" animBg="1"/>
      <p:bldP spid="73" grpId="0" animBg="1"/>
      <p:bldP spid="79" grpId="0" animBg="1"/>
      <p:bldP spid="80" grpId="0" animBg="1"/>
      <p:bldP spid="121" grpId="0" animBg="1"/>
      <p:bldP spid="122" grpId="0" animBg="1"/>
      <p:bldP spid="140" grpId="0" animBg="1"/>
      <p:bldP spid="141" grpId="0" animBg="1"/>
      <p:bldP spid="144" grpId="0" animBg="1"/>
      <p:bldP spid="145" grpId="0" animBg="1"/>
      <p:bldP spid="147" grpId="0" animBg="1"/>
      <p:bldP spid="1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747</TotalTime>
  <Words>870</Words>
  <Application>Microsoft Office PowerPoint</Application>
  <PresentationFormat>Affichage à l'écran (4:3)</PresentationFormat>
  <Paragraphs>225</Paragraphs>
  <Slides>16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Exécutif</vt:lpstr>
      <vt:lpstr>Présentation PowerPoint</vt:lpstr>
      <vt:lpstr>Introduction</vt:lpstr>
      <vt:lpstr>Work motivation</vt:lpstr>
      <vt:lpstr>Model description</vt:lpstr>
      <vt:lpstr>Model description</vt:lpstr>
      <vt:lpstr>Metallurgical model</vt:lpstr>
      <vt:lpstr>Model requirements</vt:lpstr>
      <vt:lpstr>Sensitivity analysis</vt:lpstr>
      <vt:lpstr>Summary of Results</vt:lpstr>
      <vt:lpstr>Conclusions From sensitivity analysis</vt:lpstr>
      <vt:lpstr>Metallurgical parameters</vt:lpstr>
      <vt:lpstr>Dilatometry test for core material</vt:lpstr>
      <vt:lpstr>Dilatometry test reproduction</vt:lpstr>
      <vt:lpstr>Dilatometry test reproduction</vt:lpstr>
      <vt:lpstr>Conclusions and perspectives</vt:lpstr>
      <vt:lpstr>Thank you  for your attention</vt:lpstr>
    </vt:vector>
  </TitlesOfParts>
  <Company>PRIMINFO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phase transformation within bimetallic rolls</dc:title>
  <dc:creator>Ingrid Neira</dc:creator>
  <cp:lastModifiedBy>Ingrid Neira</cp:lastModifiedBy>
  <cp:revision>34</cp:revision>
  <dcterms:created xsi:type="dcterms:W3CDTF">2013-09-04T08:19:21Z</dcterms:created>
  <dcterms:modified xsi:type="dcterms:W3CDTF">2013-09-09T16:02:57Z</dcterms:modified>
</cp:coreProperties>
</file>