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AB"/>
    <a:srgbClr val="CCFF99"/>
    <a:srgbClr val="E0FF7D"/>
    <a:srgbClr val="0B1D32"/>
    <a:srgbClr val="07111D"/>
    <a:srgbClr val="0A1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924" y="3630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155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988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96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73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680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62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171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87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20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647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09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AD93-BFEE-7D43-A09D-F488CBD49CB0}" type="datetimeFigureOut">
              <a:rPr lang="en-US" smtClean="0"/>
              <a:t>10/19/2012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31A4-55CE-ED48-8200-EA9464A7426A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4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19559046" y="5459090"/>
            <a:ext cx="10331986" cy="2283015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8" name="Rectangle 147"/>
          <p:cNvSpPr/>
          <p:nvPr/>
        </p:nvSpPr>
        <p:spPr>
          <a:xfrm>
            <a:off x="381722" y="12867245"/>
            <a:ext cx="18426321" cy="274806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7" name="Rectangle 146"/>
          <p:cNvSpPr/>
          <p:nvPr/>
        </p:nvSpPr>
        <p:spPr>
          <a:xfrm>
            <a:off x="384996" y="8088862"/>
            <a:ext cx="18423047" cy="4356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6" name="Rectangle 145"/>
          <p:cNvSpPr/>
          <p:nvPr/>
        </p:nvSpPr>
        <p:spPr>
          <a:xfrm>
            <a:off x="461572" y="5459089"/>
            <a:ext cx="18346471" cy="23148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1" name="Pentagon 110"/>
          <p:cNvSpPr/>
          <p:nvPr/>
        </p:nvSpPr>
        <p:spPr>
          <a:xfrm>
            <a:off x="1299395" y="38055655"/>
            <a:ext cx="9388209" cy="12446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275213" cy="45641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526673"/>
            <a:ext cx="30241906" cy="25083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FF"/>
                </a:solidFill>
              </a:rPr>
              <a:t>CUMULATIVE </a:t>
            </a:r>
            <a:r>
              <a:rPr lang="en-AU" b="1" dirty="0">
                <a:solidFill>
                  <a:srgbClr val="FFFFFF"/>
                </a:solidFill>
              </a:rPr>
              <a:t>TIME IN </a:t>
            </a:r>
            <a:r>
              <a:rPr lang="en-AU" b="1" dirty="0" smtClean="0">
                <a:solidFill>
                  <a:srgbClr val="FFFFFF"/>
                </a:solidFill>
              </a:rPr>
              <a:t>BAND: </a:t>
            </a:r>
          </a:p>
          <a:p>
            <a:pPr algn="ctr">
              <a:spcBef>
                <a:spcPts val="1800"/>
              </a:spcBef>
            </a:pPr>
            <a:r>
              <a:rPr lang="en-AU" sz="6000" b="1" dirty="0" smtClean="0">
                <a:solidFill>
                  <a:schemeClr val="bg1"/>
                </a:solidFill>
              </a:rPr>
              <a:t>GLYCEMIC </a:t>
            </a:r>
            <a:r>
              <a:rPr lang="en-AU" sz="6000" b="1" dirty="0">
                <a:solidFill>
                  <a:schemeClr val="bg1"/>
                </a:solidFill>
              </a:rPr>
              <a:t>LEVEL, VARIABILITY AND PATIENT OUTCOME </a:t>
            </a:r>
            <a:r>
              <a:rPr lang="en-AU" sz="6000" b="1" dirty="0" smtClean="0">
                <a:solidFill>
                  <a:schemeClr val="bg1"/>
                </a:solidFill>
              </a:rPr>
              <a:t>vs. </a:t>
            </a:r>
            <a:r>
              <a:rPr lang="en-AU" sz="6000" b="1" dirty="0">
                <a:solidFill>
                  <a:schemeClr val="bg1"/>
                </a:solidFill>
              </a:rPr>
              <a:t>MORTALITY</a:t>
            </a:r>
            <a:r>
              <a:rPr lang="en-US" sz="6000" dirty="0" smtClean="0">
                <a:solidFill>
                  <a:schemeClr val="bg1"/>
                </a:solidFill>
                <a:effectLst/>
              </a:rPr>
              <a:t> </a:t>
            </a:r>
            <a:endParaRPr lang="en-NZ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46681"/>
            <a:ext cx="3024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Sophie Penning,  Matthew Signal, Jean-Charles </a:t>
            </a:r>
            <a:r>
              <a:rPr lang="en-US" sz="4000" dirty="0" err="1" smtClean="0">
                <a:solidFill>
                  <a:srgbClr val="FFFFFF"/>
                </a:solidFill>
              </a:rPr>
              <a:t>Preiser</a:t>
            </a:r>
            <a:r>
              <a:rPr lang="en-US" sz="4000" dirty="0" smtClean="0">
                <a:solidFill>
                  <a:srgbClr val="FFFFFF"/>
                </a:solidFill>
              </a:rPr>
              <a:t>, Geoffrey Shaw, Aaron </a:t>
            </a:r>
            <a:r>
              <a:rPr lang="en-US" sz="4000" dirty="0">
                <a:solidFill>
                  <a:srgbClr val="FFFFFF"/>
                </a:solidFill>
              </a:rPr>
              <a:t>Le </a:t>
            </a:r>
            <a:r>
              <a:rPr lang="en-US" sz="4000" dirty="0" err="1" smtClean="0">
                <a:solidFill>
                  <a:srgbClr val="FFFFFF"/>
                </a:solidFill>
              </a:rPr>
              <a:t>Compte</a:t>
            </a:r>
            <a:r>
              <a:rPr lang="en-US" sz="4000" dirty="0" smtClean="0">
                <a:solidFill>
                  <a:srgbClr val="FFFFFF"/>
                </a:solidFill>
              </a:rPr>
              <a:t>, Christopher Pretty, Thomas </a:t>
            </a:r>
            <a:r>
              <a:rPr lang="en-US" sz="4000" dirty="0" err="1" smtClean="0">
                <a:solidFill>
                  <a:srgbClr val="FFFFFF"/>
                </a:solidFill>
              </a:rPr>
              <a:t>Desaive</a:t>
            </a:r>
            <a:r>
              <a:rPr lang="en-US" sz="4000" dirty="0" smtClean="0">
                <a:solidFill>
                  <a:srgbClr val="FFFFFF"/>
                </a:solidFill>
              </a:rPr>
              <a:t>, J. Geoffrey Chase</a:t>
            </a:r>
            <a:r>
              <a:rPr lang="en-US" sz="4000" dirty="0" smtClean="0">
                <a:solidFill>
                  <a:srgbClr val="FFFFFF"/>
                </a:solidFill>
                <a:effectLst/>
              </a:rPr>
              <a:t> </a:t>
            </a:r>
            <a:endParaRPr lang="en-AU" sz="4000" b="1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 descr="ULB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665" y="41049842"/>
            <a:ext cx="1611630" cy="1611630"/>
          </a:xfrm>
          <a:prstGeom prst="rect">
            <a:avLst/>
          </a:prstGeom>
        </p:spPr>
      </p:pic>
      <p:grpSp>
        <p:nvGrpSpPr>
          <p:cNvPr id="117" name="Groupe 116"/>
          <p:cNvGrpSpPr/>
          <p:nvPr/>
        </p:nvGrpSpPr>
        <p:grpSpPr>
          <a:xfrm>
            <a:off x="1132416" y="41049843"/>
            <a:ext cx="5760932" cy="1617510"/>
            <a:chOff x="0" y="41195985"/>
            <a:chExt cx="5760932" cy="1617510"/>
          </a:xfrm>
        </p:grpSpPr>
        <p:pic>
          <p:nvPicPr>
            <p:cNvPr id="9" name="Picture 8" descr="ULG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95985"/>
              <a:ext cx="2204132" cy="1607261"/>
            </a:xfrm>
            <a:prstGeom prst="rect">
              <a:avLst/>
            </a:prstGeom>
          </p:spPr>
        </p:pic>
        <p:pic>
          <p:nvPicPr>
            <p:cNvPr id="11" name="Picture 10" descr="giga_cs_fond_clai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235" y="41205291"/>
              <a:ext cx="2261697" cy="1608204"/>
            </a:xfrm>
            <a:prstGeom prst="rect">
              <a:avLst/>
            </a:prstGeom>
          </p:spPr>
        </p:pic>
      </p:grpSp>
      <p:grpSp>
        <p:nvGrpSpPr>
          <p:cNvPr id="116" name="Groupe 115"/>
          <p:cNvGrpSpPr/>
          <p:nvPr/>
        </p:nvGrpSpPr>
        <p:grpSpPr>
          <a:xfrm>
            <a:off x="11070742" y="41056362"/>
            <a:ext cx="12036828" cy="1605966"/>
            <a:chOff x="9830952" y="41209887"/>
            <a:chExt cx="12036828" cy="1605966"/>
          </a:xfrm>
        </p:grpSpPr>
        <p:pic>
          <p:nvPicPr>
            <p:cNvPr id="12" name="Picture 37" descr="CoB logo tr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5333" y="41215462"/>
              <a:ext cx="4532471" cy="1600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1" descr="uc_logo_positive_brandspac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98" b="7327"/>
            <a:stretch>
              <a:fillRect/>
            </a:stretch>
          </p:blipFill>
          <p:spPr bwMode="auto">
            <a:xfrm>
              <a:off x="9830952" y="41209887"/>
              <a:ext cx="2263323" cy="158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DHB logo_col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8045" y="41209887"/>
              <a:ext cx="3059735" cy="153116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2120" y="5459089"/>
            <a:ext cx="18255924" cy="2153967"/>
            <a:chOff x="1058162" y="6187446"/>
            <a:chExt cx="11465300" cy="2154436"/>
          </a:xfrm>
        </p:grpSpPr>
        <p:sp>
          <p:nvSpPr>
            <p:cNvPr id="17" name="TextBox 16"/>
            <p:cNvSpPr txBox="1"/>
            <p:nvPr/>
          </p:nvSpPr>
          <p:spPr>
            <a:xfrm>
              <a:off x="1058261" y="7018443"/>
              <a:ext cx="114652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 smtClean="0">
                  <a:solidFill>
                    <a:schemeClr val="tx2">
                      <a:lumMod val="75000"/>
                    </a:schemeClr>
                  </a:solidFill>
                </a:rPr>
                <a:t>Negative </a:t>
              </a:r>
              <a:r>
                <a:rPr lang="en-AU" sz="4000" dirty="0">
                  <a:solidFill>
                    <a:schemeClr val="tx2">
                      <a:lumMod val="75000"/>
                    </a:schemeClr>
                  </a:solidFill>
                </a:rPr>
                <a:t>outcomes of </a:t>
              </a:r>
              <a:r>
                <a:rPr lang="en-AU" sz="4000" dirty="0" err="1">
                  <a:solidFill>
                    <a:schemeClr val="tx2">
                      <a:lumMod val="75000"/>
                    </a:schemeClr>
                  </a:solidFill>
                </a:rPr>
                <a:t>dysglycemia</a:t>
              </a:r>
              <a:r>
                <a:rPr lang="en-AU" sz="4000" dirty="0">
                  <a:solidFill>
                    <a:schemeClr val="tx2">
                      <a:lumMod val="75000"/>
                    </a:schemeClr>
                  </a:solidFill>
                </a:rPr>
                <a:t> are associated with exposure and repetition to high glucose levels, indicating that metrics of exposure might influence outcome</a:t>
              </a:r>
              <a:r>
                <a:rPr lang="en-AU" sz="4000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8162" y="6187446"/>
              <a:ext cx="5849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4800" b="1" dirty="0" smtClean="0">
                  <a:solidFill>
                    <a:schemeClr val="tx2">
                      <a:lumMod val="75000"/>
                    </a:schemeClr>
                  </a:solidFill>
                </a:rPr>
                <a:t>Introduction</a:t>
              </a:r>
              <a:endParaRPr lang="en-NZ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2373" y="8088861"/>
            <a:ext cx="18255671" cy="3616375"/>
            <a:chOff x="1058162" y="10876804"/>
            <a:chExt cx="11337094" cy="3616375"/>
          </a:xfrm>
        </p:grpSpPr>
        <p:sp>
          <p:nvSpPr>
            <p:cNvPr id="20" name="TextBox 19"/>
            <p:cNvSpPr txBox="1"/>
            <p:nvPr/>
          </p:nvSpPr>
          <p:spPr>
            <a:xfrm>
              <a:off x="1058261" y="11707801"/>
              <a:ext cx="11336995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This research addresses the key questions:</a:t>
              </a: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Is </a:t>
              </a:r>
              <a:r>
                <a:rPr lang="en-US" sz="4000" dirty="0">
                  <a:solidFill>
                    <a:schemeClr val="tx2">
                      <a:lumMod val="75000"/>
                    </a:schemeClr>
                  </a:solidFill>
                </a:rPr>
                <a:t>glycemic control associated with improved hospital mortality </a:t>
              </a:r>
              <a:r>
                <a:rPr lang="en-US" sz="4000" u="sng" dirty="0">
                  <a:solidFill>
                    <a:schemeClr val="tx2">
                      <a:lumMod val="75000"/>
                    </a:schemeClr>
                  </a:solidFill>
                </a:rPr>
                <a:t>regardless of how it is achieved</a:t>
              </a:r>
              <a:r>
                <a:rPr lang="en-US" sz="4000" dirty="0">
                  <a:solidFill>
                    <a:schemeClr val="tx2">
                      <a:lumMod val="75000"/>
                    </a:schemeClr>
                  </a:solidFill>
                </a:rPr>
                <a:t>?</a:t>
              </a: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r>
                <a:rPr lang="en-US" sz="4000" dirty="0">
                  <a:solidFill>
                    <a:schemeClr val="tx2">
                      <a:lumMod val="75000"/>
                    </a:schemeClr>
                  </a:solidFill>
                </a:rPr>
                <a:t>Is there a metric of glycemic control performance or level that can be assessed in real time to adequately discriminate between patient outcomes</a:t>
              </a: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8162" y="10876804"/>
              <a:ext cx="5849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4800" b="1" dirty="0" smtClean="0">
                  <a:solidFill>
                    <a:schemeClr val="tx2">
                      <a:lumMod val="75000"/>
                    </a:schemeClr>
                  </a:solidFill>
                </a:rPr>
                <a:t>Objectives</a:t>
              </a:r>
              <a:endParaRPr lang="en-NZ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2120" y="12867245"/>
            <a:ext cx="16242364" cy="23083242"/>
            <a:chOff x="1058259" y="16856031"/>
            <a:chExt cx="9529224" cy="23083242"/>
          </a:xfrm>
        </p:grpSpPr>
        <p:sp>
          <p:nvSpPr>
            <p:cNvPr id="23" name="TextBox 22"/>
            <p:cNvSpPr txBox="1"/>
            <p:nvPr/>
          </p:nvSpPr>
          <p:spPr>
            <a:xfrm>
              <a:off x="1058357" y="17687028"/>
              <a:ext cx="9529126" cy="22252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Retrospective analysis of data from two glycemic control studies.</a:t>
              </a:r>
            </a:p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Glycemic performance metric: cumulative time in band – </a:t>
              </a:r>
              <a:r>
                <a:rPr lang="en-US" sz="4000" dirty="0" err="1" smtClean="0">
                  <a:solidFill>
                    <a:schemeClr val="tx2">
                      <a:lumMod val="75000"/>
                    </a:schemeClr>
                  </a:solidFill>
                </a:rPr>
                <a:t>cTIB</a:t>
              </a: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endParaRPr lang="en-US" sz="40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Analysis </a:t>
              </a:r>
              <a:r>
                <a:rPr lang="en-US" sz="4000" dirty="0">
                  <a:solidFill>
                    <a:schemeClr val="tx2">
                      <a:lumMod val="75000"/>
                    </a:schemeClr>
                  </a:solidFill>
                </a:rPr>
                <a:t>by outcome glycemic performance rather than treatment group</a:t>
              </a: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58259" y="16856031"/>
              <a:ext cx="5849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4800" b="1" dirty="0" smtClean="0">
                  <a:solidFill>
                    <a:schemeClr val="tx2">
                      <a:lumMod val="75000"/>
                    </a:schemeClr>
                  </a:solidFill>
                </a:rPr>
                <a:t>Methods</a:t>
              </a:r>
              <a:endParaRPr lang="en-NZ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5182230" y="22795397"/>
            <a:ext cx="8915248" cy="4096295"/>
            <a:chOff x="577928" y="35181620"/>
            <a:chExt cx="8915248" cy="4096295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28" y="35181620"/>
              <a:ext cx="7816800" cy="3956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 flipH="1" flipV="1">
              <a:off x="2190297" y="36385839"/>
              <a:ext cx="0" cy="648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002891" y="36396187"/>
              <a:ext cx="0" cy="576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07589" y="35585976"/>
              <a:ext cx="1696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= 2/7 </a:t>
              </a:r>
            </a:p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         = 29%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8227" y="35585976"/>
              <a:ext cx="1741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= 19/25 </a:t>
              </a:r>
            </a:p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         = 76%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458111" y="36396187"/>
              <a:ext cx="0" cy="65035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48200" y="35585976"/>
              <a:ext cx="1741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= 39/49 </a:t>
              </a:r>
            </a:p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         = 80%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2554" y="36319987"/>
              <a:ext cx="553998" cy="167930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BG (mmol/L)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23109" y="38816250"/>
              <a:ext cx="1926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Time (hours)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51638" y="36996197"/>
              <a:ext cx="1741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= 51/61 </a:t>
              </a:r>
            </a:p>
            <a:p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         = 84%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7081" y="20266026"/>
            <a:ext cx="17951891" cy="6900940"/>
            <a:chOff x="7140126" y="18450419"/>
            <a:chExt cx="17951891" cy="6900940"/>
          </a:xfrm>
        </p:grpSpPr>
        <p:pic>
          <p:nvPicPr>
            <p:cNvPr id="40" name="Picture 39" descr="DRGS-carto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0126" y="18450419"/>
              <a:ext cx="2878788" cy="5130514"/>
            </a:xfrm>
            <a:prstGeom prst="rect">
              <a:avLst/>
            </a:prstGeom>
          </p:spPr>
        </p:pic>
        <p:sp>
          <p:nvSpPr>
            <p:cNvPr id="41" name="Oval Callout 40"/>
            <p:cNvSpPr/>
            <p:nvPr/>
          </p:nvSpPr>
          <p:spPr>
            <a:xfrm>
              <a:off x="11023065" y="19254542"/>
              <a:ext cx="5577758" cy="1761134"/>
            </a:xfrm>
            <a:prstGeom prst="wedgeRoundRectCallout">
              <a:avLst>
                <a:gd name="adj1" fmla="val -79235"/>
                <a:gd name="adj2" fmla="val -2836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“</a:t>
              </a:r>
              <a:r>
                <a:rPr lang="en-US" sz="2400" dirty="0" err="1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cTIB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 is the percentage 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of 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glucose measurements 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within a specified band from the start to the present 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time”</a:t>
              </a:r>
              <a:endParaRPr lang="en-NZ" sz="2000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42" name="Picture 41" descr="JGC-cartoon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9" t="12498" r="21621" b="16764"/>
            <a:stretch/>
          </p:blipFill>
          <p:spPr>
            <a:xfrm flipH="1">
              <a:off x="21809634" y="20666155"/>
              <a:ext cx="3282383" cy="4685204"/>
            </a:xfrm>
            <a:prstGeom prst="rect">
              <a:avLst/>
            </a:prstGeom>
          </p:spPr>
        </p:pic>
        <p:sp>
          <p:nvSpPr>
            <p:cNvPr id="43" name="Oval Callout 42"/>
            <p:cNvSpPr/>
            <p:nvPr/>
          </p:nvSpPr>
          <p:spPr>
            <a:xfrm>
              <a:off x="19262759" y="19677787"/>
              <a:ext cx="3310467" cy="1706359"/>
            </a:xfrm>
            <a:prstGeom prst="wedgeRoundRectCallout">
              <a:avLst>
                <a:gd name="adj1" fmla="val 68937"/>
                <a:gd name="adj2" fmla="val 10269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“Yes, and it captures both glycemic level and variability”</a:t>
              </a:r>
              <a:endParaRPr lang="en-NZ" sz="2000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1443427" y="26719942"/>
            <a:ext cx="654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</a:rPr>
              <a:t>Days of stay</a:t>
            </a:r>
            <a:endParaRPr lang="en-NZ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516592" y="8281807"/>
            <a:ext cx="738664" cy="184381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</a:rPr>
              <a:t>Odds ratio</a:t>
            </a:r>
            <a:endParaRPr lang="en-NZ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67227" y="7266144"/>
            <a:ext cx="661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</a:rPr>
              <a:t>Band</a:t>
            </a:r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NZ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</a:rPr>
              <a:t>4.0-7.0 mmol/L     5.0-8.0 mmol/L     4.0-8.0 mmol/L</a:t>
            </a:r>
            <a:endParaRPr lang="en-N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887395" y="8281807"/>
            <a:ext cx="1292662" cy="18438135"/>
            <a:chOff x="38397167" y="9969270"/>
            <a:chExt cx="1292662" cy="18438135"/>
          </a:xfrm>
        </p:grpSpPr>
        <p:sp>
          <p:nvSpPr>
            <p:cNvPr id="48" name="TextBox 47"/>
            <p:cNvSpPr txBox="1"/>
            <p:nvPr/>
          </p:nvSpPr>
          <p:spPr>
            <a:xfrm>
              <a:off x="38951165" y="9969270"/>
              <a:ext cx="738664" cy="1843813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NZ" sz="3600" dirty="0" smtClean="0">
                  <a:solidFill>
                    <a:schemeClr val="tx2">
                      <a:lumMod val="75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</a:t>
              </a:r>
              <a:r>
                <a:rPr lang="en-NZ" sz="3600" dirty="0" smtClean="0">
                  <a:solidFill>
                    <a:schemeClr val="tx2">
                      <a:lumMod val="75000"/>
                    </a:schemeClr>
                  </a:solidFill>
                </a:rPr>
                <a:t>Threshold</a:t>
              </a:r>
              <a:r>
                <a:rPr lang="en-NZ" sz="3600" dirty="0" smtClean="0">
                  <a:solidFill>
                    <a:schemeClr val="tx2">
                      <a:lumMod val="75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NZ" sz="3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397168" y="9972890"/>
              <a:ext cx="553998" cy="431795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≥ 50%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397167" y="23768917"/>
              <a:ext cx="553998" cy="431795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≥ 80%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397167" y="19130424"/>
              <a:ext cx="553998" cy="431795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≥ 70%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397167" y="14491933"/>
              <a:ext cx="553998" cy="431795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cTIB ≥ 60%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4" name="Oval Callout 73"/>
          <p:cNvSpPr/>
          <p:nvPr/>
        </p:nvSpPr>
        <p:spPr>
          <a:xfrm>
            <a:off x="4485207" y="26891692"/>
            <a:ext cx="7086309" cy="1819613"/>
          </a:xfrm>
          <a:prstGeom prst="wedgeRoundRectCallout">
            <a:avLst>
              <a:gd name="adj1" fmla="val -73657"/>
              <a:gd name="adj2" fmla="val -630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“We investigated three different glycemic bands and four cumulative time in band thresholds”</a:t>
            </a:r>
            <a:endParaRPr lang="en-NZ" sz="2000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12794896" y="27366273"/>
            <a:ext cx="4307190" cy="1887757"/>
          </a:xfrm>
          <a:prstGeom prst="wedgeRoundRectCallout">
            <a:avLst>
              <a:gd name="adj1" fmla="val 78681"/>
              <a:gd name="adj2" fmla="val -727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“A higher threshold level indicates less tolerance for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dysglycemia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and variability”</a:t>
            </a:r>
            <a:endParaRPr lang="en-NZ" sz="2000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9559046" y="34426886"/>
            <a:ext cx="10331986" cy="5449336"/>
            <a:chOff x="43668752" y="28552746"/>
            <a:chExt cx="13113029" cy="5449336"/>
          </a:xfrm>
        </p:grpSpPr>
        <p:sp>
          <p:nvSpPr>
            <p:cNvPr id="78" name="TextBox 77"/>
            <p:cNvSpPr txBox="1"/>
            <p:nvPr/>
          </p:nvSpPr>
          <p:spPr>
            <a:xfrm>
              <a:off x="43668752" y="29446989"/>
              <a:ext cx="13113029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Yes! Glycemic control is </a:t>
              </a:r>
              <a:r>
                <a:rPr lang="en-US" sz="4000" dirty="0">
                  <a:solidFill>
                    <a:schemeClr val="tx2">
                      <a:lumMod val="75000"/>
                    </a:schemeClr>
                  </a:solidFill>
                </a:rPr>
                <a:t>associated with improved hospital mortality </a:t>
              </a:r>
              <a:r>
                <a:rPr lang="en-US" sz="4000" u="sng" dirty="0">
                  <a:solidFill>
                    <a:schemeClr val="tx2">
                      <a:lumMod val="75000"/>
                    </a:schemeClr>
                  </a:solidFill>
                </a:rPr>
                <a:t>regardless of how it is </a:t>
              </a:r>
              <a:r>
                <a:rPr lang="en-US" sz="4000" u="sng" dirty="0" smtClean="0">
                  <a:solidFill>
                    <a:schemeClr val="tx2">
                      <a:lumMod val="75000"/>
                    </a:schemeClr>
                  </a:solidFill>
                </a:rPr>
                <a:t>achieved.</a:t>
              </a: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Font typeface="Wingdings" charset="2"/>
                <a:buChar char="§"/>
              </a:pP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Yes! there is a </a:t>
              </a:r>
              <a:r>
                <a:rPr lang="en-US" sz="4000" dirty="0">
                  <a:solidFill>
                    <a:schemeClr val="tx2">
                      <a:lumMod val="75000"/>
                    </a:schemeClr>
                  </a:solidFill>
                </a:rPr>
                <a:t>metric of glycemic control performance or level that can be assessed in real time to adequately discriminate between patient </a:t>
              </a: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outcomes.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3668753" y="28552746"/>
              <a:ext cx="6482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4800" b="1" dirty="0" smtClean="0">
                  <a:solidFill>
                    <a:schemeClr val="tx2">
                      <a:lumMod val="75000"/>
                    </a:schemeClr>
                  </a:solidFill>
                </a:rPr>
                <a:t>Conclusions</a:t>
              </a:r>
              <a:endParaRPr lang="en-NZ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50900"/>
              </p:ext>
            </p:extLst>
          </p:nvPr>
        </p:nvGraphicFramePr>
        <p:xfrm>
          <a:off x="1274856" y="35284777"/>
          <a:ext cx="2879280" cy="229339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160780"/>
                <a:gridCol w="897445"/>
                <a:gridCol w="821055"/>
              </a:tblGrid>
              <a:tr h="644800">
                <a:tc>
                  <a:txBody>
                    <a:bodyPr/>
                    <a:lstStyle/>
                    <a:p>
                      <a:pPr algn="ctr"/>
                      <a:endParaRPr lang="en-NZ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Lived</a:t>
                      </a:r>
                      <a:endParaRPr lang="en-NZ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Died</a:t>
                      </a:r>
                      <a:endParaRPr lang="en-NZ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4296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cTIB ≥ t</a:t>
                      </a:r>
                      <a:endParaRPr lang="en-NZ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NZ" sz="24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NZ" sz="24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4296">
                <a:tc>
                  <a:txBody>
                    <a:bodyPr/>
                    <a:lstStyle/>
                    <a:p>
                      <a:pPr marL="0" marR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cTIB &lt; 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NZ" sz="24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NZ" sz="24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06" name="Groupe 105"/>
          <p:cNvGrpSpPr/>
          <p:nvPr/>
        </p:nvGrpSpPr>
        <p:grpSpPr>
          <a:xfrm>
            <a:off x="8607094" y="35057287"/>
            <a:ext cx="7454883" cy="5041763"/>
            <a:chOff x="27267646" y="6287903"/>
            <a:chExt cx="7454883" cy="5041763"/>
          </a:xfrm>
        </p:grpSpPr>
        <p:pic>
          <p:nvPicPr>
            <p:cNvPr id="98" name="Picture 97" descr="DRTD-cartoon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5" r="16108"/>
            <a:stretch/>
          </p:blipFill>
          <p:spPr>
            <a:xfrm>
              <a:off x="31020266" y="6287903"/>
              <a:ext cx="3702263" cy="5041763"/>
            </a:xfrm>
            <a:prstGeom prst="rect">
              <a:avLst/>
            </a:prstGeom>
          </p:spPr>
        </p:pic>
        <p:sp>
          <p:nvSpPr>
            <p:cNvPr id="99" name="Oval Callout 98"/>
            <p:cNvSpPr/>
            <p:nvPr/>
          </p:nvSpPr>
          <p:spPr>
            <a:xfrm>
              <a:off x="27267646" y="6334256"/>
              <a:ext cx="3191258" cy="1693693"/>
            </a:xfrm>
            <a:prstGeom prst="wedgeRoundRectCallout">
              <a:avLst>
                <a:gd name="adj1" fmla="val 100943"/>
                <a:gd name="adj2" fmla="val 3888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“A higher OR means a  better chance of survival”</a:t>
              </a:r>
              <a:endParaRPr lang="en-NZ" sz="2000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</p:grpSp>
      <p:graphicFrame>
        <p:nvGraphicFramePr>
          <p:cNvPr id="100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25668"/>
              </p:ext>
            </p:extLst>
          </p:nvPr>
        </p:nvGraphicFramePr>
        <p:xfrm>
          <a:off x="3305931" y="14412243"/>
          <a:ext cx="12131929" cy="4569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7391"/>
                <a:gridCol w="2604846"/>
                <a:gridCol w="2604846"/>
                <a:gridCol w="2604846"/>
              </a:tblGrid>
              <a:tr h="571209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SPRINT</a:t>
                      </a:r>
                      <a:endParaRPr lang="en-US" sz="2400" b="1" i="0" u="none" strike="noStrike" baseline="30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Glucontrol</a:t>
                      </a:r>
                      <a:endParaRPr lang="en-US" sz="2400" b="1" i="0" u="none" strike="noStrike" baseline="30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All</a:t>
                      </a:r>
                      <a:endParaRPr lang="en-US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Number 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of patients</a:t>
                      </a:r>
                      <a:endParaRPr lang="en-US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Percentage 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of males</a:t>
                      </a:r>
                      <a:endParaRPr lang="en-US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Age 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of patients</a:t>
                      </a:r>
                      <a:endParaRPr lang="en-US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65.0 [52.0 - 74.0]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65.2 [51.5 - 74.0]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65.0 [51.8 - 74.0]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APACHE 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 score</a:t>
                      </a:r>
                      <a:endParaRPr lang="en-US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18.0 [15.0 - 24.0]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15.0 [11.0 - 21.0]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17.0 [13.0 - 23.0]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Cohort 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BG (</a:t>
                      </a:r>
                      <a:r>
                        <a:rPr lang="en-US" sz="240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mmol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/L)</a:t>
                      </a:r>
                      <a:endParaRPr lang="en-US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6.2 [5.3 - 7.4]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6.9 [5.8 - 8.4]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6.6 [5.6 - 8.1]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Per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-patient median BG (</a:t>
                      </a:r>
                      <a:r>
                        <a:rPr lang="en-US" sz="240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mmol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/L)</a:t>
                      </a:r>
                      <a:endParaRPr lang="en-US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6.3 [5.6 - 7.5]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6.9 [6.1 - 8.2]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6.6 [5.8 - 7.9]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%</a:t>
                      </a:r>
                      <a:r>
                        <a:rPr lang="en-US" sz="2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BG in 4-7 mmol/L</a:t>
                      </a:r>
                      <a:endParaRPr lang="en-US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56.4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63683"/>
              </p:ext>
            </p:extLst>
          </p:nvPr>
        </p:nvGraphicFramePr>
        <p:xfrm>
          <a:off x="4371459" y="38243061"/>
          <a:ext cx="377716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71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Odds of living given cTIB ≥ t</a:t>
                      </a:r>
                      <a:endParaRPr lang="en-NZ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Odds of living given cTIB</a:t>
                      </a:r>
                      <a:r>
                        <a:rPr lang="en-NZ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&lt; t</a:t>
                      </a:r>
                      <a:endParaRPr lang="en-NZ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7525"/>
              </p:ext>
            </p:extLst>
          </p:nvPr>
        </p:nvGraphicFramePr>
        <p:xfrm>
          <a:off x="8875404" y="38220754"/>
          <a:ext cx="950725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NZ" sz="24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N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N</a:t>
                      </a:r>
                      <a:r>
                        <a:rPr lang="en-NZ" sz="24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NZ" sz="24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1299395" y="38385567"/>
            <a:ext cx="753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>
                <a:solidFill>
                  <a:schemeClr val="tx2">
                    <a:lumMod val="75000"/>
                  </a:schemeClr>
                </a:solidFill>
              </a:rPr>
              <a:t>Odds ratio (OR) =                                             = </a:t>
            </a:r>
            <a:endParaRPr lang="en-N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0953" y="14389683"/>
            <a:ext cx="12246907" cy="4592232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23" name="Groupe 122"/>
          <p:cNvGrpSpPr/>
          <p:nvPr/>
        </p:nvGrpSpPr>
        <p:grpSpPr>
          <a:xfrm>
            <a:off x="55040" y="29579372"/>
            <a:ext cx="19226071" cy="4068904"/>
            <a:chOff x="552121" y="26669703"/>
            <a:chExt cx="19226071" cy="4068904"/>
          </a:xfrm>
          <a:noFill/>
        </p:grpSpPr>
        <p:grpSp>
          <p:nvGrpSpPr>
            <p:cNvPr id="125" name="Groupe 124"/>
            <p:cNvGrpSpPr/>
            <p:nvPr/>
          </p:nvGrpSpPr>
          <p:grpSpPr>
            <a:xfrm>
              <a:off x="552121" y="26669703"/>
              <a:ext cx="19226071" cy="4068904"/>
              <a:chOff x="666421" y="26669703"/>
              <a:chExt cx="19226071" cy="4068904"/>
            </a:xfrm>
            <a:grpFill/>
          </p:grpSpPr>
          <p:grpSp>
            <p:nvGrpSpPr>
              <p:cNvPr id="127" name="Groupe 126"/>
              <p:cNvGrpSpPr/>
              <p:nvPr/>
            </p:nvGrpSpPr>
            <p:grpSpPr>
              <a:xfrm>
                <a:off x="666421" y="26757615"/>
                <a:ext cx="7041991" cy="3980992"/>
                <a:chOff x="666421" y="26757615"/>
                <a:chExt cx="7041991" cy="3980992"/>
              </a:xfrm>
              <a:grpFill/>
            </p:grpSpPr>
            <p:pic>
              <p:nvPicPr>
                <p:cNvPr id="136" name="Picture 6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421" y="26757615"/>
                  <a:ext cx="7041991" cy="37802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7" name="TextBox 88"/>
                <p:cNvSpPr txBox="1"/>
                <p:nvPr/>
              </p:nvSpPr>
              <p:spPr>
                <a:xfrm>
                  <a:off x="3437896" y="30276942"/>
                  <a:ext cx="1926437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Time (hours)</a:t>
                  </a:r>
                  <a:endParaRPr lang="en-NZ" sz="2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8" name="TextBox 83"/>
                <p:cNvSpPr txBox="1"/>
                <p:nvPr/>
              </p:nvSpPr>
              <p:spPr>
                <a:xfrm>
                  <a:off x="3350737" y="26992645"/>
                  <a:ext cx="2100755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4.0-7.0 mmol/L</a:t>
                  </a:r>
                </a:p>
              </p:txBody>
            </p:sp>
          </p:grpSp>
          <p:grpSp>
            <p:nvGrpSpPr>
              <p:cNvPr id="128" name="Groupe 127"/>
              <p:cNvGrpSpPr/>
              <p:nvPr/>
            </p:nvGrpSpPr>
            <p:grpSpPr>
              <a:xfrm>
                <a:off x="6594694" y="26757615"/>
                <a:ext cx="7041991" cy="3980992"/>
                <a:chOff x="6594694" y="26757615"/>
                <a:chExt cx="7041991" cy="3980992"/>
              </a:xfrm>
              <a:grpFill/>
            </p:grpSpPr>
            <p:pic>
              <p:nvPicPr>
                <p:cNvPr id="133" name="Picture 10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4694" y="26757615"/>
                  <a:ext cx="7041991" cy="37802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4" name="TextBox 89"/>
                <p:cNvSpPr txBox="1"/>
                <p:nvPr/>
              </p:nvSpPr>
              <p:spPr>
                <a:xfrm>
                  <a:off x="9366719" y="30276942"/>
                  <a:ext cx="1926437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Time (hours)</a:t>
                  </a:r>
                  <a:endParaRPr lang="en-NZ" sz="2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5" name="TextBox 84"/>
                <p:cNvSpPr txBox="1"/>
                <p:nvPr/>
              </p:nvSpPr>
              <p:spPr>
                <a:xfrm>
                  <a:off x="9279559" y="26992645"/>
                  <a:ext cx="2100755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2400" dirty="0">
                      <a:solidFill>
                        <a:schemeClr val="tx2">
                          <a:lumMod val="75000"/>
                        </a:schemeClr>
                      </a:solidFill>
                    </a:rPr>
                    <a:t>5</a:t>
                  </a:r>
                  <a:r>
                    <a:rPr lang="en-NZ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.0-8.0 mmol/L</a:t>
                  </a:r>
                </a:p>
              </p:txBody>
            </p:sp>
          </p:grpSp>
          <p:grpSp>
            <p:nvGrpSpPr>
              <p:cNvPr id="129" name="Groupe 128"/>
              <p:cNvGrpSpPr/>
              <p:nvPr/>
            </p:nvGrpSpPr>
            <p:grpSpPr>
              <a:xfrm>
                <a:off x="12522967" y="26669703"/>
                <a:ext cx="7369525" cy="4068904"/>
                <a:chOff x="12522967" y="26669703"/>
                <a:chExt cx="7369525" cy="4068904"/>
              </a:xfrm>
              <a:grpFill/>
            </p:grpSpPr>
            <p:pic>
              <p:nvPicPr>
                <p:cNvPr id="130" name="Picture 4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22967" y="26669703"/>
                  <a:ext cx="7369525" cy="395604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1" name="TextBox 90"/>
                <p:cNvSpPr txBox="1"/>
                <p:nvPr/>
              </p:nvSpPr>
              <p:spPr>
                <a:xfrm>
                  <a:off x="15468149" y="30276942"/>
                  <a:ext cx="1926437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Time (hours)</a:t>
                  </a:r>
                  <a:endParaRPr lang="en-NZ" sz="2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2" name="TextBox 85"/>
                <p:cNvSpPr txBox="1"/>
                <p:nvPr/>
              </p:nvSpPr>
              <p:spPr>
                <a:xfrm>
                  <a:off x="15380990" y="26992645"/>
                  <a:ext cx="2100755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4.0-8.0 mmol/L</a:t>
                  </a:r>
                </a:p>
              </p:txBody>
            </p:sp>
          </p:grpSp>
        </p:grpSp>
        <p:sp>
          <p:nvSpPr>
            <p:cNvPr id="126" name="TextBox 87"/>
            <p:cNvSpPr txBox="1"/>
            <p:nvPr/>
          </p:nvSpPr>
          <p:spPr>
            <a:xfrm>
              <a:off x="771144" y="27851683"/>
              <a:ext cx="553998" cy="1679306"/>
            </a:xfrm>
            <a:prstGeom prst="rect">
              <a:avLst/>
            </a:prstGeom>
            <a:grp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NZ" sz="2400" dirty="0" smtClean="0">
                  <a:solidFill>
                    <a:schemeClr val="tx2">
                      <a:lumMod val="75000"/>
                    </a:schemeClr>
                  </a:solidFill>
                </a:rPr>
                <a:t>BG (mmol/L)</a:t>
              </a:r>
              <a:endParaRPr lang="en-NZ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73" name="Picture 72" descr="DRGS-carto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804" y="25613070"/>
            <a:ext cx="2878788" cy="5130514"/>
          </a:xfrm>
          <a:prstGeom prst="rect">
            <a:avLst/>
          </a:prstGeom>
        </p:spPr>
      </p:pic>
      <p:grpSp>
        <p:nvGrpSpPr>
          <p:cNvPr id="139" name="Group 15"/>
          <p:cNvGrpSpPr/>
          <p:nvPr/>
        </p:nvGrpSpPr>
        <p:grpSpPr>
          <a:xfrm>
            <a:off x="19619645" y="5459090"/>
            <a:ext cx="8538183" cy="1538883"/>
            <a:chOff x="1058162" y="6187446"/>
            <a:chExt cx="11465300" cy="1538883"/>
          </a:xfrm>
        </p:grpSpPr>
        <p:sp>
          <p:nvSpPr>
            <p:cNvPr id="140" name="TextBox 16"/>
            <p:cNvSpPr txBox="1"/>
            <p:nvPr/>
          </p:nvSpPr>
          <p:spPr>
            <a:xfrm>
              <a:off x="1058261" y="7018443"/>
              <a:ext cx="11465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AU" sz="40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1" name="TextBox 17"/>
            <p:cNvSpPr txBox="1"/>
            <p:nvPr/>
          </p:nvSpPr>
          <p:spPr>
            <a:xfrm>
              <a:off x="1058162" y="6187446"/>
              <a:ext cx="5849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4800" b="1" dirty="0" smtClean="0">
                  <a:solidFill>
                    <a:schemeClr val="tx2">
                      <a:lumMod val="75000"/>
                    </a:schemeClr>
                  </a:solidFill>
                </a:rPr>
                <a:t>Results</a:t>
              </a:r>
              <a:endParaRPr lang="en-NZ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3" name="TextBox 45"/>
          <p:cNvSpPr txBox="1"/>
          <p:nvPr/>
        </p:nvSpPr>
        <p:spPr>
          <a:xfrm>
            <a:off x="6406804" y="29254030"/>
            <a:ext cx="661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</a:rPr>
              <a:t>Band</a:t>
            </a:r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NZ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780483" y="29205742"/>
            <a:ext cx="8800809" cy="5535239"/>
            <a:chOff x="20780483" y="29205742"/>
            <a:chExt cx="8800809" cy="5535239"/>
          </a:xfrm>
        </p:grpSpPr>
        <p:sp>
          <p:nvSpPr>
            <p:cNvPr id="113" name="Oval Callout 112"/>
            <p:cNvSpPr/>
            <p:nvPr/>
          </p:nvSpPr>
          <p:spPr>
            <a:xfrm>
              <a:off x="25004559" y="29667285"/>
              <a:ext cx="4576733" cy="1890108"/>
            </a:xfrm>
            <a:prstGeom prst="wedgeRoundRectCallout">
              <a:avLst>
                <a:gd name="adj1" fmla="val -92009"/>
                <a:gd name="adj2" fmla="val -2448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Comic Sans MS"/>
                  <a:cs typeface="Comic Sans MS"/>
                </a:rPr>
                <a:t>“A higher cumulative time in band is a associated with a greater chance of survival”</a:t>
              </a:r>
              <a:endParaRPr lang="en-NZ" sz="2000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8" name="Picture 7" descr="DRSP-cartoon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80483" y="29205742"/>
              <a:ext cx="3459524" cy="5535239"/>
            </a:xfrm>
            <a:prstGeom prst="rect">
              <a:avLst/>
            </a:prstGeom>
          </p:spPr>
        </p:pic>
      </p:grpSp>
      <p:grpSp>
        <p:nvGrpSpPr>
          <p:cNvPr id="26" name="Groupe 25"/>
          <p:cNvGrpSpPr/>
          <p:nvPr/>
        </p:nvGrpSpPr>
        <p:grpSpPr>
          <a:xfrm>
            <a:off x="21192264" y="8228114"/>
            <a:ext cx="6780249" cy="18483886"/>
            <a:chOff x="21192264" y="8228114"/>
            <a:chExt cx="6780249" cy="18483886"/>
          </a:xfrm>
        </p:grpSpPr>
        <p:pic>
          <p:nvPicPr>
            <p:cNvPr id="69" name="Image 38"/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21" t="6464" r="8598" b="8273"/>
            <a:stretch/>
          </p:blipFill>
          <p:spPr bwMode="auto">
            <a:xfrm>
              <a:off x="23391674" y="12851999"/>
              <a:ext cx="2331561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Image 38"/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chemeClr val="accent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t="6021" r="37082" b="8046"/>
            <a:stretch/>
          </p:blipFill>
          <p:spPr bwMode="auto">
            <a:xfrm>
              <a:off x="25615899" y="12815999"/>
              <a:ext cx="2349464" cy="46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Image 30"/>
            <p:cNvPicPr preferRelativeResize="0">
              <a:picLocks/>
            </p:cNvPicPr>
            <p:nvPr/>
          </p:nvPicPr>
          <p:blipFill rotWithShape="1">
            <a:blip r:embed="rId17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4" t="5907" r="9039" b="8968"/>
            <a:stretch/>
          </p:blipFill>
          <p:spPr bwMode="auto">
            <a:xfrm>
              <a:off x="23465905" y="8228114"/>
              <a:ext cx="2196000" cy="458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Image 17"/>
            <p:cNvPicPr>
              <a:picLocks noChangeAspect="1"/>
            </p:cNvPicPr>
            <p:nvPr/>
          </p:nvPicPr>
          <p:blipFill rotWithShape="1">
            <a:blip r:embed="rId17">
              <a:duotone>
                <a:prstClr val="black"/>
                <a:schemeClr val="accent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0" t="5924" r="36950" b="8951"/>
            <a:stretch/>
          </p:blipFill>
          <p:spPr bwMode="auto">
            <a:xfrm>
              <a:off x="25723050" y="8228114"/>
              <a:ext cx="2249463" cy="456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Image 20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2" t="6196" r="8356" b="8541"/>
            <a:stretch/>
          </p:blipFill>
          <p:spPr bwMode="auto">
            <a:xfrm>
              <a:off x="23403989" y="17495999"/>
              <a:ext cx="2306931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Image 21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rgbClr val="CFFFA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9" t="6207" r="65179" b="8531"/>
            <a:stretch/>
          </p:blipFill>
          <p:spPr bwMode="auto">
            <a:xfrm>
              <a:off x="21192264" y="17495999"/>
              <a:ext cx="2306932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Image 20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chemeClr val="accent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6234" r="37078" b="8502"/>
            <a:stretch/>
          </p:blipFill>
          <p:spPr bwMode="auto">
            <a:xfrm>
              <a:off x="25637166" y="17495999"/>
              <a:ext cx="2306931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Image 22"/>
            <p:cNvPicPr preferRelativeResize="0">
              <a:picLocks/>
            </p:cNvPicPr>
            <p:nvPr/>
          </p:nvPicPr>
          <p:blipFill rotWithShape="1">
            <a:blip r:embed="rId19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91" t="6314" r="8691" b="8422"/>
            <a:stretch/>
          </p:blipFill>
          <p:spPr bwMode="auto">
            <a:xfrm>
              <a:off x="23403989" y="22140000"/>
              <a:ext cx="2268000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 23"/>
            <p:cNvPicPr>
              <a:picLocks noChangeAspect="1"/>
            </p:cNvPicPr>
            <p:nvPr/>
          </p:nvPicPr>
          <p:blipFill rotWithShape="1">
            <a:blip r:embed="rId19">
              <a:duotone>
                <a:prstClr val="black"/>
                <a:srgbClr val="CFFFA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1" t="6273" r="65178" b="8467"/>
            <a:stretch/>
          </p:blipFill>
          <p:spPr bwMode="auto">
            <a:xfrm>
              <a:off x="21192265" y="22140000"/>
              <a:ext cx="2306931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Image 22"/>
            <p:cNvPicPr>
              <a:picLocks noChangeAspect="1"/>
            </p:cNvPicPr>
            <p:nvPr/>
          </p:nvPicPr>
          <p:blipFill rotWithShape="1">
            <a:blip r:embed="rId19">
              <a:duotone>
                <a:prstClr val="black"/>
                <a:schemeClr val="accent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0" t="6314" r="37118" b="8423"/>
            <a:stretch/>
          </p:blipFill>
          <p:spPr bwMode="auto">
            <a:xfrm>
              <a:off x="25637166" y="22140000"/>
              <a:ext cx="2306931" cy="45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Image 31"/>
            <p:cNvPicPr>
              <a:picLocks noChangeAspect="1"/>
            </p:cNvPicPr>
            <p:nvPr/>
          </p:nvPicPr>
          <p:blipFill rotWithShape="1">
            <a:blip r:embed="rId17">
              <a:duotone>
                <a:prstClr val="black"/>
                <a:srgbClr val="CFFFA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2" t="5907" r="63469" b="8968"/>
            <a:stretch/>
          </p:blipFill>
          <p:spPr bwMode="auto">
            <a:xfrm>
              <a:off x="21195842" y="8228114"/>
              <a:ext cx="2503109" cy="4564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Image 39"/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CFFFA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6389" r="65198" b="8279"/>
            <a:stretch/>
          </p:blipFill>
          <p:spPr bwMode="auto">
            <a:xfrm>
              <a:off x="21192265" y="12867244"/>
              <a:ext cx="2306931" cy="45757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9" y="24824364"/>
            <a:ext cx="3389650" cy="54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527</Words>
  <Application>Microsoft Office PowerPoint</Application>
  <PresentationFormat>Personnalisé</PresentationFormat>
  <Paragraphs>119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Pretty</dc:creator>
  <cp:lastModifiedBy>Sophie Penning</cp:lastModifiedBy>
  <cp:revision>48</cp:revision>
  <dcterms:created xsi:type="dcterms:W3CDTF">2012-10-18T08:17:49Z</dcterms:created>
  <dcterms:modified xsi:type="dcterms:W3CDTF">2012-10-19T09:17:25Z</dcterms:modified>
</cp:coreProperties>
</file>