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8"/>
  </p:notesMasterIdLst>
  <p:handoutMasterIdLst>
    <p:handoutMasterId r:id="rId59"/>
  </p:handoutMasterIdLst>
  <p:sldIdLst>
    <p:sldId id="256" r:id="rId2"/>
    <p:sldId id="295" r:id="rId3"/>
    <p:sldId id="293" r:id="rId4"/>
    <p:sldId id="294" r:id="rId5"/>
    <p:sldId id="331" r:id="rId6"/>
    <p:sldId id="296" r:id="rId7"/>
    <p:sldId id="297" r:id="rId8"/>
    <p:sldId id="307" r:id="rId9"/>
    <p:sldId id="311" r:id="rId10"/>
    <p:sldId id="298" r:id="rId11"/>
    <p:sldId id="299" r:id="rId12"/>
    <p:sldId id="300" r:id="rId13"/>
    <p:sldId id="266" r:id="rId14"/>
    <p:sldId id="301" r:id="rId15"/>
    <p:sldId id="267" r:id="rId16"/>
    <p:sldId id="268" r:id="rId17"/>
    <p:sldId id="303" r:id="rId18"/>
    <p:sldId id="269" r:id="rId19"/>
    <p:sldId id="305" r:id="rId20"/>
    <p:sldId id="306" r:id="rId21"/>
    <p:sldId id="270" r:id="rId22"/>
    <p:sldId id="271" r:id="rId23"/>
    <p:sldId id="312" r:id="rId24"/>
    <p:sldId id="272" r:id="rId25"/>
    <p:sldId id="313" r:id="rId26"/>
    <p:sldId id="273" r:id="rId27"/>
    <p:sldId id="288" r:id="rId28"/>
    <p:sldId id="274" r:id="rId29"/>
    <p:sldId id="292" r:id="rId30"/>
    <p:sldId id="275" r:id="rId31"/>
    <p:sldId id="290" r:id="rId32"/>
    <p:sldId id="276" r:id="rId33"/>
    <p:sldId id="315" r:id="rId34"/>
    <p:sldId id="314" r:id="rId35"/>
    <p:sldId id="277" r:id="rId36"/>
    <p:sldId id="316" r:id="rId37"/>
    <p:sldId id="317" r:id="rId38"/>
    <p:sldId id="278" r:id="rId39"/>
    <p:sldId id="319" r:id="rId40"/>
    <p:sldId id="279" r:id="rId41"/>
    <p:sldId id="321" r:id="rId42"/>
    <p:sldId id="320" r:id="rId43"/>
    <p:sldId id="280" r:id="rId44"/>
    <p:sldId id="324" r:id="rId45"/>
    <p:sldId id="281" r:id="rId46"/>
    <p:sldId id="291" r:id="rId47"/>
    <p:sldId id="282" r:id="rId48"/>
    <p:sldId id="283" r:id="rId49"/>
    <p:sldId id="284" r:id="rId50"/>
    <p:sldId id="334" r:id="rId51"/>
    <p:sldId id="285" r:id="rId52"/>
    <p:sldId id="286" r:id="rId53"/>
    <p:sldId id="327" r:id="rId54"/>
    <p:sldId id="287" r:id="rId55"/>
    <p:sldId id="333" r:id="rId56"/>
    <p:sldId id="332" r:id="rId57"/>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a:srgbClr val="7B7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3" autoAdjust="0"/>
    <p:restoredTop sz="97587" autoAdjust="0"/>
  </p:normalViewPr>
  <p:slideViewPr>
    <p:cSldViewPr>
      <p:cViewPr>
        <p:scale>
          <a:sx n="90" d="100"/>
          <a:sy n="90" d="100"/>
        </p:scale>
        <p:origin x="-1188" y="-48"/>
      </p:cViewPr>
      <p:guideLst>
        <p:guide orient="horz" pos="2160"/>
        <p:guide pos="2880"/>
      </p:guideLst>
    </p:cSldViewPr>
  </p:slideViewPr>
  <p:outlineViewPr>
    <p:cViewPr>
      <p:scale>
        <a:sx n="33" d="100"/>
        <a:sy n="33" d="100"/>
      </p:scale>
      <p:origin x="48" y="30846"/>
    </p:cViewPr>
  </p:outlineViewPr>
  <p:notesTextViewPr>
    <p:cViewPr>
      <p:scale>
        <a:sx n="1" d="1"/>
        <a:sy n="1" d="1"/>
      </p:scale>
      <p:origin x="0" y="0"/>
    </p:cViewPr>
  </p:notesTextViewPr>
  <p:sorterViewPr>
    <p:cViewPr>
      <p:scale>
        <a:sx n="80" d="100"/>
        <a:sy n="80" d="100"/>
      </p:scale>
      <p:origin x="0" y="58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6.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9.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1.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3.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6.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8.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33.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38.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41.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Fran&#231;ois%20Renaville\Documents\publications\2013_survey-discovery-tool\Annalyse_r&#233;sultats_TRAVAIL_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32407195846165"/>
          <c:y val="0.12553451242552777"/>
          <c:w val="0.49851850842568857"/>
          <c:h val="0.7612820933516623"/>
        </c:manualLayout>
      </c:layout>
      <c:barChart>
        <c:barDir val="bar"/>
        <c:grouping val="clustered"/>
        <c:varyColors val="1"/>
        <c:ser>
          <c:idx val="0"/>
          <c:order val="0"/>
          <c:tx>
            <c:strRef>
              <c:f>Feuil1!$B$1</c:f>
              <c:strCache>
                <c:ptCount val="1"/>
                <c:pt idx="0">
                  <c:v>Functions</c:v>
                </c:pt>
              </c:strCache>
            </c:strRef>
          </c:tx>
          <c:invertIfNegative val="0"/>
          <c:dLbls>
            <c:txPr>
              <a:bodyPr/>
              <a:lstStyle/>
              <a:p>
                <a:pPr>
                  <a:defRPr sz="1600"/>
                </a:pPr>
                <a:endParaRPr lang="fr-FR"/>
              </a:p>
            </c:txPr>
            <c:dLblPos val="ctr"/>
            <c:showLegendKey val="0"/>
            <c:showVal val="1"/>
            <c:showCatName val="0"/>
            <c:showSerName val="0"/>
            <c:showPercent val="0"/>
            <c:showBubbleSize val="0"/>
            <c:showLeaderLines val="0"/>
          </c:dLbls>
          <c:cat>
            <c:strRef>
              <c:f>Feuil1!$A$2:$A$4</c:f>
              <c:strCache>
                <c:ptCount val="3"/>
                <c:pt idx="0">
                  <c:v>Librarians, information officers</c:v>
                </c:pt>
                <c:pt idx="1">
                  <c:v>Directors, managers, heads of section</c:v>
                </c:pt>
                <c:pt idx="2">
                  <c:v>Secretaries, accountants, computer specialists</c:v>
                </c:pt>
              </c:strCache>
            </c:strRef>
          </c:cat>
          <c:val>
            <c:numRef>
              <c:f>Feuil1!$B$2:$B$4</c:f>
              <c:numCache>
                <c:formatCode>General</c:formatCode>
                <c:ptCount val="3"/>
                <c:pt idx="0">
                  <c:v>45</c:v>
                </c:pt>
                <c:pt idx="1">
                  <c:v>19</c:v>
                </c:pt>
                <c:pt idx="2">
                  <c:v>5</c:v>
                </c:pt>
              </c:numCache>
            </c:numRef>
          </c:val>
        </c:ser>
        <c:dLbls>
          <c:dLblPos val="ctr"/>
          <c:showLegendKey val="0"/>
          <c:showVal val="1"/>
          <c:showCatName val="0"/>
          <c:showSerName val="0"/>
          <c:showPercent val="0"/>
          <c:showBubbleSize val="0"/>
        </c:dLbls>
        <c:gapWidth val="150"/>
        <c:axId val="40076416"/>
        <c:axId val="88977408"/>
      </c:barChart>
      <c:catAx>
        <c:axId val="40076416"/>
        <c:scaling>
          <c:orientation val="maxMin"/>
        </c:scaling>
        <c:delete val="0"/>
        <c:axPos val="l"/>
        <c:majorTickMark val="out"/>
        <c:minorTickMark val="none"/>
        <c:tickLblPos val="nextTo"/>
        <c:txPr>
          <a:bodyPr/>
          <a:lstStyle/>
          <a:p>
            <a:pPr>
              <a:defRPr sz="1600"/>
            </a:pPr>
            <a:endParaRPr lang="fr-FR"/>
          </a:p>
        </c:txPr>
        <c:crossAx val="88977408"/>
        <c:crosses val="autoZero"/>
        <c:auto val="1"/>
        <c:lblAlgn val="ctr"/>
        <c:lblOffset val="100"/>
        <c:noMultiLvlLbl val="0"/>
      </c:catAx>
      <c:valAx>
        <c:axId val="88977408"/>
        <c:scaling>
          <c:orientation val="minMax"/>
        </c:scaling>
        <c:delete val="0"/>
        <c:axPos val="t"/>
        <c:majorGridlines/>
        <c:numFmt formatCode="General" sourceLinked="1"/>
        <c:majorTickMark val="out"/>
        <c:minorTickMark val="none"/>
        <c:tickLblPos val="nextTo"/>
        <c:txPr>
          <a:bodyPr/>
          <a:lstStyle/>
          <a:p>
            <a:pPr>
              <a:defRPr sz="1600"/>
            </a:pPr>
            <a:endParaRPr lang="fr-FR"/>
          </a:p>
        </c:txPr>
        <c:crossAx val="4007641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From the 24 who are involved in information literacy…</c:v>
                </c:pt>
              </c:strCache>
            </c:strRef>
          </c:tx>
          <c:dPt>
            <c:idx val="0"/>
            <c:bubble3D val="0"/>
            <c:spPr>
              <a:solidFill>
                <a:srgbClr val="92D050"/>
              </a:solidFill>
            </c:spPr>
          </c:dPt>
          <c:dPt>
            <c:idx val="1"/>
            <c:bubble3D val="0"/>
            <c:spPr>
              <a:solidFill>
                <a:srgbClr val="FF0000"/>
              </a:solidFill>
            </c:spPr>
          </c:dPt>
          <c:dPt>
            <c:idx val="2"/>
            <c:bubble3D val="0"/>
            <c:spPr>
              <a:solidFill>
                <a:srgbClr val="C00000"/>
              </a:solidFill>
            </c:spPr>
          </c:dPt>
          <c:dPt>
            <c:idx val="3"/>
            <c:bubble3D val="0"/>
            <c:spPr>
              <a:solidFill>
                <a:srgbClr val="00B0F0"/>
              </a:solidFill>
            </c:spPr>
          </c:dPt>
          <c:dLbls>
            <c:numFmt formatCode="0.0%" sourceLinked="0"/>
            <c:txPr>
              <a:bodyPr/>
              <a:lstStyle/>
              <a:p>
                <a:pPr>
                  <a:defRPr sz="1600"/>
                </a:pPr>
                <a:endParaRPr lang="fr-FR"/>
              </a:p>
            </c:txPr>
            <c:dLblPos val="outEnd"/>
            <c:showLegendKey val="0"/>
            <c:showVal val="0"/>
            <c:showCatName val="0"/>
            <c:showSerName val="0"/>
            <c:showPercent val="1"/>
            <c:showBubbleSize val="0"/>
            <c:showLeaderLines val="1"/>
          </c:dLbls>
          <c:cat>
            <c:strRef>
              <c:f>Feuil1!$A$2:$A$5</c:f>
              <c:strCache>
                <c:ptCount val="4"/>
                <c:pt idx="0">
                  <c:v>Agree</c:v>
                </c:pt>
                <c:pt idx="1">
                  <c:v>Disagree</c:v>
                </c:pt>
                <c:pt idx="2">
                  <c:v>Strongly disagree</c:v>
                </c:pt>
                <c:pt idx="3">
                  <c:v>I don't know</c:v>
                </c:pt>
              </c:strCache>
            </c:strRef>
          </c:cat>
          <c:val>
            <c:numRef>
              <c:f>Feuil1!$B$2:$B$5</c:f>
              <c:numCache>
                <c:formatCode>General</c:formatCode>
                <c:ptCount val="4"/>
                <c:pt idx="0">
                  <c:v>6</c:v>
                </c:pt>
                <c:pt idx="1">
                  <c:v>10</c:v>
                </c:pt>
                <c:pt idx="2">
                  <c:v>7</c:v>
                </c:pt>
                <c:pt idx="3">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From the 20 who have </a:t>
            </a:r>
            <a:r>
              <a:rPr lang="en-US" sz="1600" u="sng" dirty="0"/>
              <a:t>never</a:t>
            </a:r>
            <a:r>
              <a:rPr lang="en-US" sz="1600" dirty="0"/>
              <a:t> used a discovery tool…</a:t>
            </a:r>
          </a:p>
        </c:rich>
      </c:tx>
      <c:overlay val="0"/>
    </c:title>
    <c:autoTitleDeleted val="0"/>
    <c:plotArea>
      <c:layout/>
      <c:pieChart>
        <c:varyColors val="1"/>
        <c:ser>
          <c:idx val="0"/>
          <c:order val="0"/>
          <c:tx>
            <c:strRef>
              <c:f>Feuil1!$B$1</c:f>
              <c:strCache>
                <c:ptCount val="1"/>
                <c:pt idx="0">
                  <c:v>From the 20 who have never used a discovery tool…</c:v>
                </c:pt>
              </c:strCache>
            </c:strRef>
          </c:tx>
          <c:spPr>
            <a:solidFill>
              <a:srgbClr val="92D050"/>
            </a:solidFill>
          </c:spPr>
          <c:dPt>
            <c:idx val="1"/>
            <c:bubble3D val="0"/>
            <c:spPr>
              <a:solidFill>
                <a:srgbClr val="FF0000"/>
              </a:solidFill>
            </c:spPr>
          </c:dPt>
          <c:dPt>
            <c:idx val="2"/>
            <c:bubble3D val="0"/>
            <c:spPr>
              <a:solidFill>
                <a:srgbClr val="C00000"/>
              </a:solidFill>
            </c:spPr>
          </c:dPt>
          <c:dPt>
            <c:idx val="3"/>
            <c:bubble3D val="0"/>
            <c:spPr>
              <a:solidFill>
                <a:srgbClr val="00B0F0"/>
              </a:solidFill>
            </c:spPr>
          </c:dPt>
          <c:dLbls>
            <c:numFmt formatCode="0.0%" sourceLinked="0"/>
            <c:txPr>
              <a:bodyPr/>
              <a:lstStyle/>
              <a:p>
                <a:pPr>
                  <a:defRPr sz="1400"/>
                </a:pPr>
                <a:endParaRPr lang="fr-FR"/>
              </a:p>
            </c:txPr>
            <c:dLblPos val="outEnd"/>
            <c:showLegendKey val="0"/>
            <c:showVal val="0"/>
            <c:showCatName val="0"/>
            <c:showSerName val="0"/>
            <c:showPercent val="1"/>
            <c:showBubbleSize val="0"/>
            <c:showLeaderLines val="1"/>
          </c:dLbls>
          <c:cat>
            <c:strRef>
              <c:f>Feuil1!$A$2:$A$5</c:f>
              <c:strCache>
                <c:ptCount val="4"/>
                <c:pt idx="0">
                  <c:v>Agree</c:v>
                </c:pt>
                <c:pt idx="1">
                  <c:v>Disagree</c:v>
                </c:pt>
                <c:pt idx="2">
                  <c:v>Strongly disagree</c:v>
                </c:pt>
                <c:pt idx="3">
                  <c:v>I don't know</c:v>
                </c:pt>
              </c:strCache>
            </c:strRef>
          </c:cat>
          <c:val>
            <c:numRef>
              <c:f>Feuil1!$B$2:$B$5</c:f>
              <c:numCache>
                <c:formatCode>General</c:formatCode>
                <c:ptCount val="4"/>
                <c:pt idx="0">
                  <c:v>4</c:v>
                </c:pt>
                <c:pt idx="1">
                  <c:v>10</c:v>
                </c:pt>
                <c:pt idx="2">
                  <c:v>2</c:v>
                </c:pt>
                <c:pt idx="3">
                  <c:v>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From the 33 who have used a DT more than 5 times during the last 12 months</a:t>
            </a:r>
          </a:p>
        </c:rich>
      </c:tx>
      <c:layout>
        <c:manualLayout>
          <c:xMode val="edge"/>
          <c:yMode val="edge"/>
          <c:x val="0.13083189760234662"/>
          <c:y val="3.0234735823003792E-2"/>
        </c:manualLayout>
      </c:layout>
      <c:overlay val="0"/>
    </c:title>
    <c:autoTitleDeleted val="0"/>
    <c:plotArea>
      <c:layout>
        <c:manualLayout>
          <c:layoutTarget val="inner"/>
          <c:xMode val="edge"/>
          <c:yMode val="edge"/>
          <c:x val="0.28517193526116147"/>
          <c:y val="0.37408043250449652"/>
          <c:w val="0.39501240933547066"/>
          <c:h val="0.59785661953476643"/>
        </c:manualLayout>
      </c:layout>
      <c:pieChart>
        <c:varyColors val="1"/>
        <c:ser>
          <c:idx val="0"/>
          <c:order val="0"/>
          <c:tx>
            <c:strRef>
              <c:f>Feuil1!$B$1</c:f>
              <c:strCache>
                <c:ptCount val="1"/>
                <c:pt idx="0">
                  <c:v>From the 33 who have used a DT more than 5 times during the last 12 months</c:v>
                </c:pt>
              </c:strCache>
            </c:strRef>
          </c:tx>
          <c:spPr>
            <a:solidFill>
              <a:srgbClr val="92D050"/>
            </a:solidFill>
          </c:spPr>
          <c:dPt>
            <c:idx val="1"/>
            <c:bubble3D val="0"/>
            <c:spPr>
              <a:solidFill>
                <a:srgbClr val="FF0000"/>
              </a:solidFill>
            </c:spPr>
          </c:dPt>
          <c:dPt>
            <c:idx val="2"/>
            <c:bubble3D val="0"/>
            <c:spPr>
              <a:solidFill>
                <a:srgbClr val="C00000"/>
              </a:solidFill>
            </c:spPr>
          </c:dPt>
          <c:dLbls>
            <c:dLbl>
              <c:idx val="0"/>
              <c:layout>
                <c:manualLayout>
                  <c:x val="3.4643968130525178E-2"/>
                  <c:y val="4.7667376297528506E-2"/>
                </c:manualLayout>
              </c:layout>
              <c:dLblPos val="bestFit"/>
              <c:showLegendKey val="0"/>
              <c:showVal val="0"/>
              <c:showCatName val="0"/>
              <c:showSerName val="0"/>
              <c:showPercent val="1"/>
              <c:showBubbleSize val="0"/>
            </c:dLbl>
            <c:numFmt formatCode="0.0%" sourceLinked="0"/>
            <c:txPr>
              <a:bodyPr/>
              <a:lstStyle/>
              <a:p>
                <a:pPr>
                  <a:defRPr sz="1400"/>
                </a:pPr>
                <a:endParaRPr lang="fr-FR"/>
              </a:p>
            </c:txPr>
            <c:dLblPos val="outEnd"/>
            <c:showLegendKey val="0"/>
            <c:showVal val="0"/>
            <c:showCatName val="0"/>
            <c:showSerName val="0"/>
            <c:showPercent val="1"/>
            <c:showBubbleSize val="0"/>
            <c:showLeaderLines val="1"/>
          </c:dLbls>
          <c:cat>
            <c:strRef>
              <c:f>Feuil1!$A$2:$A$4</c:f>
              <c:strCache>
                <c:ptCount val="3"/>
                <c:pt idx="0">
                  <c:v>Agree</c:v>
                </c:pt>
                <c:pt idx="1">
                  <c:v>Disagree</c:v>
                </c:pt>
                <c:pt idx="2">
                  <c:v>Stronly Disagree</c:v>
                </c:pt>
              </c:strCache>
            </c:strRef>
          </c:cat>
          <c:val>
            <c:numRef>
              <c:f>Feuil1!$B$2:$B$4</c:f>
              <c:numCache>
                <c:formatCode>General</c:formatCode>
                <c:ptCount val="3"/>
                <c:pt idx="0">
                  <c:v>5</c:v>
                </c:pt>
                <c:pt idx="1">
                  <c:v>18</c:v>
                </c:pt>
                <c:pt idx="2">
                  <c:v>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126306354310147E-2"/>
          <c:y val="0.11200144428396845"/>
          <c:w val="0.41688571819959597"/>
          <c:h val="0.87631079539915069"/>
        </c:manualLayout>
      </c:layout>
      <c:pieChart>
        <c:varyColors val="1"/>
        <c:ser>
          <c:idx val="0"/>
          <c:order val="0"/>
          <c:spPr>
            <a:solidFill>
              <a:schemeClr val="bg1">
                <a:lumMod val="65000"/>
              </a:schemeClr>
            </a:solidFill>
          </c:spPr>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Lbls>
            <c:txPr>
              <a:bodyPr/>
              <a:lstStyle/>
              <a:p>
                <a:pPr>
                  <a:defRPr sz="1600"/>
                </a:pPr>
                <a:endParaRPr lang="fr-FR"/>
              </a:p>
            </c:txPr>
            <c:showLegendKey val="0"/>
            <c:showVal val="1"/>
            <c:showCatName val="0"/>
            <c:showSerName val="0"/>
            <c:showPercent val="0"/>
            <c:showBubbleSize val="0"/>
            <c:showLeaderLines val="1"/>
          </c:dLbls>
          <c:cat>
            <c:strRef>
              <c:f>'Q5'!$A$79:$A$84</c:f>
              <c:strCache>
                <c:ptCount val="6"/>
                <c:pt idx="0">
                  <c:v>Strongly agree [=1]</c:v>
                </c:pt>
                <c:pt idx="1">
                  <c:v>Agree [=1]</c:v>
                </c:pt>
                <c:pt idx="2">
                  <c:v>Disagree [=40]</c:v>
                </c:pt>
                <c:pt idx="3">
                  <c:v>Strongly disagree [=26]</c:v>
                </c:pt>
                <c:pt idx="4">
                  <c:v>I don't know [=1]</c:v>
                </c:pt>
                <c:pt idx="5">
                  <c:v>I don't understand [=0]</c:v>
                </c:pt>
              </c:strCache>
            </c:strRef>
          </c:cat>
          <c:val>
            <c:numRef>
              <c:f>'Q5'!$C$79:$C$84</c:f>
              <c:numCache>
                <c:formatCode>0.0%</c:formatCode>
                <c:ptCount val="6"/>
                <c:pt idx="0">
                  <c:v>1.4492753623188406E-2</c:v>
                </c:pt>
                <c:pt idx="1">
                  <c:v>1.4492753623188406E-2</c:v>
                </c:pt>
                <c:pt idx="2">
                  <c:v>0.57971014492753625</c:v>
                </c:pt>
                <c:pt idx="3">
                  <c:v>0.37681159420289856</c:v>
                </c:pt>
                <c:pt idx="4">
                  <c:v>1.4492753623188406E-2</c:v>
                </c:pt>
                <c:pt idx="5">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625012808717047"/>
          <c:y val="0.20523876976632227"/>
          <c:w val="0.35873185072208807"/>
          <c:h val="0.66464271459549762"/>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73706140646886E-2"/>
          <c:y val="0.10739387542798276"/>
          <c:w val="0.43806821244284189"/>
          <c:h val="0.80445253557685514"/>
        </c:manualLayout>
      </c:layout>
      <c:pieChart>
        <c:varyColors val="1"/>
        <c:ser>
          <c:idx val="0"/>
          <c:order val="0"/>
          <c:spPr>
            <a:solidFill>
              <a:schemeClr val="bg1">
                <a:lumMod val="65000"/>
              </a:schemeClr>
            </a:solidFill>
          </c:spPr>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Lbls>
            <c:txPr>
              <a:bodyPr/>
              <a:lstStyle/>
              <a:p>
                <a:pPr>
                  <a:defRPr sz="1600"/>
                </a:pPr>
                <a:endParaRPr lang="fr-FR"/>
              </a:p>
            </c:txPr>
            <c:showLegendKey val="0"/>
            <c:showVal val="1"/>
            <c:showCatName val="0"/>
            <c:showSerName val="0"/>
            <c:showPercent val="0"/>
            <c:showBubbleSize val="0"/>
            <c:showLeaderLines val="1"/>
          </c:dLbls>
          <c:cat>
            <c:strRef>
              <c:f>'Q6'!$A$80:$A$85</c:f>
              <c:strCache>
                <c:ptCount val="6"/>
                <c:pt idx="0">
                  <c:v>Strongly agree [=0]</c:v>
                </c:pt>
                <c:pt idx="1">
                  <c:v>Agree [=9]</c:v>
                </c:pt>
                <c:pt idx="2">
                  <c:v>Disagree [=31]</c:v>
                </c:pt>
                <c:pt idx="3">
                  <c:v>Strongly disagree [=19]</c:v>
                </c:pt>
                <c:pt idx="4">
                  <c:v>I don't know [=10]</c:v>
                </c:pt>
                <c:pt idx="5">
                  <c:v>I don't understand [=0]</c:v>
                </c:pt>
              </c:strCache>
            </c:strRef>
          </c:cat>
          <c:val>
            <c:numRef>
              <c:f>'Q6'!$C$80:$C$85</c:f>
              <c:numCache>
                <c:formatCode>0.0%</c:formatCode>
                <c:ptCount val="6"/>
                <c:pt idx="0">
                  <c:v>0</c:v>
                </c:pt>
                <c:pt idx="1">
                  <c:v>0.13043478260869565</c:v>
                </c:pt>
                <c:pt idx="2">
                  <c:v>0.44927536231884058</c:v>
                </c:pt>
                <c:pt idx="3">
                  <c:v>0.27536231884057971</c:v>
                </c:pt>
                <c:pt idx="4">
                  <c:v>0.14492753623188406</c:v>
                </c:pt>
                <c:pt idx="5">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32097808714323"/>
          <c:y val="0.11118991829190696"/>
          <c:w val="0.3082098413707608"/>
          <c:h val="0.76158659138883555"/>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3957585301837269"/>
          <c:y val="0.17492444252870681"/>
          <c:w val="0.44785314960629924"/>
          <c:h val="0.68418049589759267"/>
        </c:manualLayout>
      </c:layout>
      <c:pieChart>
        <c:varyColors val="1"/>
        <c:ser>
          <c:idx val="0"/>
          <c:order val="0"/>
          <c:tx>
            <c:strRef>
              <c:f>Feuil1!$B$1</c:f>
              <c:strCache>
                <c:ptCount val="1"/>
                <c:pt idx="0">
                  <c:v>From the 24 involved in information literacy…</c:v>
                </c:pt>
              </c:strCache>
            </c:strRef>
          </c:tx>
          <c:dPt>
            <c:idx val="0"/>
            <c:bubble3D val="0"/>
            <c:spPr>
              <a:solidFill>
                <a:srgbClr val="92D050"/>
              </a:solidFill>
            </c:spPr>
          </c:dPt>
          <c:dPt>
            <c:idx val="1"/>
            <c:bubble3D val="0"/>
            <c:spPr>
              <a:solidFill>
                <a:srgbClr val="FF0000"/>
              </a:solidFill>
            </c:spPr>
          </c:dPt>
          <c:dPt>
            <c:idx val="2"/>
            <c:bubble3D val="0"/>
            <c:spPr>
              <a:solidFill>
                <a:srgbClr val="C00000"/>
              </a:solidFill>
            </c:spPr>
          </c:dPt>
          <c:dPt>
            <c:idx val="3"/>
            <c:bubble3D val="0"/>
            <c:spPr>
              <a:solidFill>
                <a:srgbClr val="00B0F0"/>
              </a:solidFill>
            </c:spPr>
          </c:dPt>
          <c:dLbls>
            <c:txPr>
              <a:bodyPr/>
              <a:lstStyle/>
              <a:p>
                <a:pPr>
                  <a:defRPr sz="1600"/>
                </a:pPr>
                <a:endParaRPr lang="fr-FR"/>
              </a:p>
            </c:txPr>
            <c:showLegendKey val="0"/>
            <c:showVal val="0"/>
            <c:showCatName val="0"/>
            <c:showSerName val="0"/>
            <c:showPercent val="1"/>
            <c:showBubbleSize val="0"/>
            <c:showLeaderLines val="1"/>
          </c:dLbls>
          <c:cat>
            <c:strRef>
              <c:f>Feuil1!$A$2:$A$5</c:f>
              <c:strCache>
                <c:ptCount val="4"/>
                <c:pt idx="0">
                  <c:v>Agree</c:v>
                </c:pt>
                <c:pt idx="1">
                  <c:v>Disagree</c:v>
                </c:pt>
                <c:pt idx="2">
                  <c:v>Strongly disagree</c:v>
                </c:pt>
                <c:pt idx="3">
                  <c:v>I don't know</c:v>
                </c:pt>
              </c:strCache>
            </c:strRef>
          </c:cat>
          <c:val>
            <c:numRef>
              <c:f>Feuil1!$B$2:$B$5</c:f>
              <c:numCache>
                <c:formatCode>General</c:formatCode>
                <c:ptCount val="4"/>
                <c:pt idx="0">
                  <c:v>2</c:v>
                </c:pt>
                <c:pt idx="1">
                  <c:v>12</c:v>
                </c:pt>
                <c:pt idx="2">
                  <c:v>5</c:v>
                </c:pt>
                <c:pt idx="3">
                  <c:v>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200472440944882"/>
          <c:y val="0.33453389936697125"/>
          <c:w val="0.22632860892388451"/>
          <c:h val="0.32931529644090474"/>
        </c:manualLayout>
      </c:layout>
      <c:overlay val="0"/>
      <c:txPr>
        <a:bodyPr/>
        <a:lstStyle/>
        <a:p>
          <a:pPr>
            <a:defRPr sz="16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97483666863347E-2"/>
          <c:y val="0.11630746301258429"/>
          <c:w val="0.43100847478651239"/>
          <c:h val="0.75243852377984366"/>
        </c:manualLayout>
      </c:layout>
      <c:pieChart>
        <c:varyColors val="1"/>
        <c:ser>
          <c:idx val="0"/>
          <c:order val="0"/>
          <c:spPr>
            <a:solidFill>
              <a:srgbClr val="00B050"/>
            </a:solidFill>
          </c:spPr>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Pt>
            <c:idx val="5"/>
            <c:bubble3D val="0"/>
            <c:spPr>
              <a:solidFill>
                <a:schemeClr val="bg1">
                  <a:lumMod val="65000"/>
                </a:schemeClr>
              </a:solidFill>
            </c:spPr>
          </c:dPt>
          <c:dLbls>
            <c:txPr>
              <a:bodyPr/>
              <a:lstStyle/>
              <a:p>
                <a:pPr>
                  <a:defRPr sz="1600"/>
                </a:pPr>
                <a:endParaRPr lang="fr-FR"/>
              </a:p>
            </c:txPr>
            <c:showLegendKey val="0"/>
            <c:showVal val="1"/>
            <c:showCatName val="0"/>
            <c:showSerName val="0"/>
            <c:showPercent val="0"/>
            <c:showBubbleSize val="0"/>
            <c:showLeaderLines val="1"/>
          </c:dLbls>
          <c:cat>
            <c:strRef>
              <c:f>'Q7'!$A$79:$A$84</c:f>
              <c:strCache>
                <c:ptCount val="6"/>
                <c:pt idx="0">
                  <c:v>Significantly increase [=1]</c:v>
                </c:pt>
                <c:pt idx="1">
                  <c:v>Slightly increase [=9]</c:v>
                </c:pt>
                <c:pt idx="2">
                  <c:v>Slightly decrease [=33]</c:v>
                </c:pt>
                <c:pt idx="3">
                  <c:v>Significantly decrease [=15]</c:v>
                </c:pt>
                <c:pt idx="4">
                  <c:v>I don't know [=10]</c:v>
                </c:pt>
                <c:pt idx="5">
                  <c:v>I don't understand [=1]</c:v>
                </c:pt>
              </c:strCache>
            </c:strRef>
          </c:cat>
          <c:val>
            <c:numRef>
              <c:f>'Q7'!$C$79:$C$84</c:f>
              <c:numCache>
                <c:formatCode>0.0%</c:formatCode>
                <c:ptCount val="6"/>
                <c:pt idx="0">
                  <c:v>1.4492753623188406E-2</c:v>
                </c:pt>
                <c:pt idx="1">
                  <c:v>0.13043478260869565</c:v>
                </c:pt>
                <c:pt idx="2">
                  <c:v>0.47826086956521741</c:v>
                </c:pt>
                <c:pt idx="3">
                  <c:v>0.21739130434782608</c:v>
                </c:pt>
                <c:pt idx="4">
                  <c:v>0.14492753623188406</c:v>
                </c:pt>
                <c:pt idx="5">
                  <c:v>1.4492753623188406E-2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0097327373549647"/>
          <c:y val="0.11735654607115219"/>
          <c:w val="0.36820490819250934"/>
          <c:h val="0.6457145062977937"/>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55074188676505E-2"/>
          <c:y val="9.0845064834066055E-2"/>
          <c:w val="0.44673144128100178"/>
          <c:h val="0.80571206373894966"/>
        </c:manualLayout>
      </c:layout>
      <c:pieChart>
        <c:varyColors val="1"/>
        <c:ser>
          <c:idx val="0"/>
          <c:order val="0"/>
          <c:spPr>
            <a:solidFill>
              <a:srgbClr val="00B050"/>
            </a:solidFill>
          </c:spPr>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Pt>
            <c:idx val="5"/>
            <c:bubble3D val="0"/>
            <c:spPr>
              <a:solidFill>
                <a:schemeClr val="bg1">
                  <a:lumMod val="65000"/>
                </a:schemeClr>
              </a:solidFill>
            </c:spPr>
          </c:dPt>
          <c:dLbls>
            <c:txPr>
              <a:bodyPr/>
              <a:lstStyle/>
              <a:p>
                <a:pPr>
                  <a:defRPr sz="1600"/>
                </a:pPr>
                <a:endParaRPr lang="fr-FR"/>
              </a:p>
            </c:txPr>
            <c:showLegendKey val="0"/>
            <c:showVal val="1"/>
            <c:showCatName val="0"/>
            <c:showSerName val="0"/>
            <c:showPercent val="0"/>
            <c:showBubbleSize val="0"/>
            <c:showLeaderLines val="1"/>
          </c:dLbls>
          <c:cat>
            <c:strRef>
              <c:f>'Q8'!$A$80:$A$85</c:f>
              <c:strCache>
                <c:ptCount val="6"/>
                <c:pt idx="0">
                  <c:v>Significantly increase [=4]</c:v>
                </c:pt>
                <c:pt idx="1">
                  <c:v>Slightly increase [=18]</c:v>
                </c:pt>
                <c:pt idx="2">
                  <c:v>Slightly decrease [=22]</c:v>
                </c:pt>
                <c:pt idx="3">
                  <c:v>Significantly decrease [=4]</c:v>
                </c:pt>
                <c:pt idx="4">
                  <c:v>I don't know [=20]</c:v>
                </c:pt>
                <c:pt idx="5">
                  <c:v>I don't understand [=1]</c:v>
                </c:pt>
              </c:strCache>
            </c:strRef>
          </c:cat>
          <c:val>
            <c:numRef>
              <c:f>'Q8'!$C$80:$C$85</c:f>
              <c:numCache>
                <c:formatCode>0.0%</c:formatCode>
                <c:ptCount val="6"/>
                <c:pt idx="0">
                  <c:v>5.7971014492753624E-2</c:v>
                </c:pt>
                <c:pt idx="1">
                  <c:v>0.2608695652173913</c:v>
                </c:pt>
                <c:pt idx="2">
                  <c:v>0.3188405797101449</c:v>
                </c:pt>
                <c:pt idx="3">
                  <c:v>5.7971014492753624E-2</c:v>
                </c:pt>
                <c:pt idx="4">
                  <c:v>0.28985507246376813</c:v>
                </c:pt>
                <c:pt idx="5">
                  <c:v>1.4492753623188406E-2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292007158720541"/>
          <c:y val="0.17874353246464678"/>
          <c:w val="0.34414534248669842"/>
          <c:h val="0.69605361309060898"/>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loans from March until end August (years 2007-2013)</a:t>
            </a:r>
          </a:p>
        </c:rich>
      </c:tx>
      <c:overlay val="0"/>
    </c:title>
    <c:autoTitleDeleted val="0"/>
    <c:plotArea>
      <c:layout/>
      <c:lineChart>
        <c:grouping val="standard"/>
        <c:varyColors val="0"/>
        <c:ser>
          <c:idx val="0"/>
          <c:order val="0"/>
          <c:tx>
            <c:strRef>
              <c:f>Feuil1!$B$1</c:f>
              <c:strCache>
                <c:ptCount val="1"/>
                <c:pt idx="0">
                  <c:v>Number of loans from March until end August</c:v>
                </c:pt>
              </c:strCache>
            </c:strRef>
          </c:tx>
          <c:dLbls>
            <c:dLbl>
              <c:idx val="6"/>
              <c:spPr/>
              <c:txPr>
                <a:bodyPr/>
                <a:lstStyle/>
                <a:p>
                  <a:pPr>
                    <a:defRPr sz="1400" b="1"/>
                  </a:pPr>
                  <a:endParaRPr lang="fr-FR"/>
                </a:p>
              </c:txPr>
              <c:dLblPos val="b"/>
              <c:showLegendKey val="0"/>
              <c:showVal val="1"/>
              <c:showCatName val="0"/>
              <c:showSerName val="0"/>
              <c:showPercent val="0"/>
              <c:showBubbleSize val="0"/>
            </c:dLbl>
            <c:txPr>
              <a:bodyPr/>
              <a:lstStyle/>
              <a:p>
                <a:pPr>
                  <a:defRPr sz="1400"/>
                </a:pPr>
                <a:endParaRPr lang="fr-FR"/>
              </a:p>
            </c:txPr>
            <c:dLblPos val="b"/>
            <c:showLegendKey val="0"/>
            <c:showVal val="1"/>
            <c:showCatName val="0"/>
            <c:showSerName val="0"/>
            <c:showPercent val="0"/>
            <c:showBubbleSize val="0"/>
            <c:showLeaderLines val="0"/>
          </c:dLbls>
          <c:cat>
            <c:numRef>
              <c:f>Feuil1!$A$2:$A$8</c:f>
              <c:numCache>
                <c:formatCode>General</c:formatCode>
                <c:ptCount val="7"/>
                <c:pt idx="0">
                  <c:v>2007</c:v>
                </c:pt>
                <c:pt idx="1">
                  <c:v>2008</c:v>
                </c:pt>
                <c:pt idx="2">
                  <c:v>2009</c:v>
                </c:pt>
                <c:pt idx="3">
                  <c:v>2010</c:v>
                </c:pt>
                <c:pt idx="4">
                  <c:v>2011</c:v>
                </c:pt>
                <c:pt idx="5">
                  <c:v>2012</c:v>
                </c:pt>
                <c:pt idx="6">
                  <c:v>2013</c:v>
                </c:pt>
              </c:numCache>
            </c:numRef>
          </c:cat>
          <c:val>
            <c:numRef>
              <c:f>Feuil1!$B$2:$B$8</c:f>
              <c:numCache>
                <c:formatCode>#,##0</c:formatCode>
                <c:ptCount val="7"/>
                <c:pt idx="0">
                  <c:v>27406</c:v>
                </c:pt>
                <c:pt idx="1">
                  <c:v>23662</c:v>
                </c:pt>
                <c:pt idx="2">
                  <c:v>24407</c:v>
                </c:pt>
                <c:pt idx="3">
                  <c:v>31405</c:v>
                </c:pt>
                <c:pt idx="4">
                  <c:v>30426</c:v>
                </c:pt>
                <c:pt idx="5">
                  <c:v>33793</c:v>
                </c:pt>
                <c:pt idx="6">
                  <c:v>30134</c:v>
                </c:pt>
              </c:numCache>
            </c:numRef>
          </c:val>
          <c:smooth val="0"/>
        </c:ser>
        <c:dLbls>
          <c:showLegendKey val="0"/>
          <c:showVal val="0"/>
          <c:showCatName val="0"/>
          <c:showSerName val="0"/>
          <c:showPercent val="0"/>
          <c:showBubbleSize val="0"/>
        </c:dLbls>
        <c:marker val="1"/>
        <c:smooth val="0"/>
        <c:axId val="103406976"/>
        <c:axId val="109704320"/>
      </c:lineChart>
      <c:catAx>
        <c:axId val="103406976"/>
        <c:scaling>
          <c:orientation val="minMax"/>
        </c:scaling>
        <c:delete val="0"/>
        <c:axPos val="b"/>
        <c:numFmt formatCode="General" sourceLinked="1"/>
        <c:majorTickMark val="out"/>
        <c:minorTickMark val="none"/>
        <c:tickLblPos val="nextTo"/>
        <c:txPr>
          <a:bodyPr/>
          <a:lstStyle/>
          <a:p>
            <a:pPr>
              <a:defRPr sz="1600"/>
            </a:pPr>
            <a:endParaRPr lang="fr-FR"/>
          </a:p>
        </c:txPr>
        <c:crossAx val="109704320"/>
        <c:crosses val="autoZero"/>
        <c:auto val="1"/>
        <c:lblAlgn val="ctr"/>
        <c:lblOffset val="100"/>
        <c:noMultiLvlLbl val="0"/>
      </c:catAx>
      <c:valAx>
        <c:axId val="109704320"/>
        <c:scaling>
          <c:orientation val="minMax"/>
        </c:scaling>
        <c:delete val="0"/>
        <c:axPos val="l"/>
        <c:majorGridlines/>
        <c:numFmt formatCode="#,##0" sourceLinked="1"/>
        <c:majorTickMark val="out"/>
        <c:minorTickMark val="none"/>
        <c:tickLblPos val="nextTo"/>
        <c:txPr>
          <a:bodyPr/>
          <a:lstStyle/>
          <a:p>
            <a:pPr>
              <a:defRPr sz="1600"/>
            </a:pPr>
            <a:endParaRPr lang="fr-FR"/>
          </a:p>
        </c:txPr>
        <c:crossAx val="10340697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553154026656969E-2"/>
          <c:y val="0.10054029944385265"/>
          <c:w val="0.44376143952579905"/>
          <c:h val="0.86141926496184518"/>
        </c:manualLayout>
      </c:layout>
      <c:pieChart>
        <c:varyColors val="1"/>
        <c:ser>
          <c:idx val="0"/>
          <c:order val="0"/>
          <c:spPr>
            <a:solidFill>
              <a:schemeClr val="bg1">
                <a:lumMod val="65000"/>
              </a:schemeClr>
            </a:solidFill>
          </c:spPr>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Lbls>
            <c:txPr>
              <a:bodyPr/>
              <a:lstStyle/>
              <a:p>
                <a:pPr>
                  <a:defRPr sz="1600"/>
                </a:pPr>
                <a:endParaRPr lang="fr-FR"/>
              </a:p>
            </c:txPr>
            <c:showLegendKey val="0"/>
            <c:showVal val="1"/>
            <c:showCatName val="0"/>
            <c:showSerName val="0"/>
            <c:showPercent val="0"/>
            <c:showBubbleSize val="0"/>
            <c:showLeaderLines val="1"/>
          </c:dLbls>
          <c:cat>
            <c:strRef>
              <c:f>'Q9'!$A$80:$A$85</c:f>
              <c:strCache>
                <c:ptCount val="6"/>
                <c:pt idx="0">
                  <c:v>Significantly increase [=8]</c:v>
                </c:pt>
                <c:pt idx="1">
                  <c:v>Slightly increase [=29]</c:v>
                </c:pt>
                <c:pt idx="2">
                  <c:v>Slightly decrease [=19] </c:v>
                </c:pt>
                <c:pt idx="3">
                  <c:v>Significantly decrease [=2]</c:v>
                </c:pt>
                <c:pt idx="4">
                  <c:v>I don't know [=8]</c:v>
                </c:pt>
                <c:pt idx="5">
                  <c:v>I don't understand [=3]</c:v>
                </c:pt>
              </c:strCache>
            </c:strRef>
          </c:cat>
          <c:val>
            <c:numRef>
              <c:f>'Q9'!$C$80:$C$85</c:f>
              <c:numCache>
                <c:formatCode>0.0%</c:formatCode>
                <c:ptCount val="6"/>
                <c:pt idx="0">
                  <c:v>0.11594202898550725</c:v>
                </c:pt>
                <c:pt idx="1">
                  <c:v>0.42028985507246375</c:v>
                </c:pt>
                <c:pt idx="2">
                  <c:v>0.27536231884057971</c:v>
                </c:pt>
                <c:pt idx="3">
                  <c:v>2.8985507246376812E-2</c:v>
                </c:pt>
                <c:pt idx="4">
                  <c:v>0.11594202898550725</c:v>
                </c:pt>
                <c:pt idx="5">
                  <c:v>4.3478260869565216E-2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792922790713886"/>
          <c:y val="0.11873544551694692"/>
          <c:w val="0.3523378154391375"/>
          <c:h val="0.76944555180143381"/>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Feuil1!$B$1</c:f>
              <c:strCache>
                <c:ptCount val="1"/>
                <c:pt idx="0">
                  <c:v>yes</c:v>
                </c:pt>
              </c:strCache>
            </c:strRef>
          </c:tx>
          <c:invertIfNegative val="0"/>
          <c:dLbls>
            <c:txPr>
              <a:bodyPr/>
              <a:lstStyle/>
              <a:p>
                <a:pPr>
                  <a:defRPr sz="1600"/>
                </a:pPr>
                <a:endParaRPr lang="fr-FR"/>
              </a:p>
            </c:txPr>
            <c:showLegendKey val="0"/>
            <c:showVal val="1"/>
            <c:showCatName val="0"/>
            <c:showSerName val="0"/>
            <c:showPercent val="0"/>
            <c:showBubbleSize val="0"/>
            <c:showLeaderLines val="0"/>
          </c:dLbls>
          <c:cat>
            <c:strRef>
              <c:f>Feuil1!$A$2:$A$4</c:f>
              <c:strCache>
                <c:ptCount val="3"/>
                <c:pt idx="0">
                  <c:v>Degree in LS?</c:v>
                </c:pt>
                <c:pt idx="1">
                  <c:v>Involved in information literacy?</c:v>
                </c:pt>
                <c:pt idx="2">
                  <c:v>Involved in the Primo project at ULg?</c:v>
                </c:pt>
              </c:strCache>
            </c:strRef>
          </c:cat>
          <c:val>
            <c:numRef>
              <c:f>Feuil1!$B$2:$B$4</c:f>
              <c:numCache>
                <c:formatCode>General</c:formatCode>
                <c:ptCount val="3"/>
                <c:pt idx="0">
                  <c:v>40</c:v>
                </c:pt>
                <c:pt idx="1">
                  <c:v>24</c:v>
                </c:pt>
                <c:pt idx="2">
                  <c:v>11</c:v>
                </c:pt>
              </c:numCache>
            </c:numRef>
          </c:val>
        </c:ser>
        <c:ser>
          <c:idx val="1"/>
          <c:order val="1"/>
          <c:tx>
            <c:strRef>
              <c:f>Feuil1!$C$1</c:f>
              <c:strCache>
                <c:ptCount val="1"/>
                <c:pt idx="0">
                  <c:v>no</c:v>
                </c:pt>
              </c:strCache>
            </c:strRef>
          </c:tx>
          <c:invertIfNegative val="0"/>
          <c:dLbls>
            <c:txPr>
              <a:bodyPr/>
              <a:lstStyle/>
              <a:p>
                <a:pPr>
                  <a:defRPr sz="1600"/>
                </a:pPr>
                <a:endParaRPr lang="fr-FR"/>
              </a:p>
            </c:txPr>
            <c:showLegendKey val="0"/>
            <c:showVal val="1"/>
            <c:showCatName val="0"/>
            <c:showSerName val="0"/>
            <c:showPercent val="0"/>
            <c:showBubbleSize val="0"/>
            <c:showLeaderLines val="0"/>
          </c:dLbls>
          <c:cat>
            <c:strRef>
              <c:f>Feuil1!$A$2:$A$4</c:f>
              <c:strCache>
                <c:ptCount val="3"/>
                <c:pt idx="0">
                  <c:v>Degree in LS?</c:v>
                </c:pt>
                <c:pt idx="1">
                  <c:v>Involved in information literacy?</c:v>
                </c:pt>
                <c:pt idx="2">
                  <c:v>Involved in the Primo project at ULg?</c:v>
                </c:pt>
              </c:strCache>
            </c:strRef>
          </c:cat>
          <c:val>
            <c:numRef>
              <c:f>Feuil1!$C$2:$C$4</c:f>
              <c:numCache>
                <c:formatCode>General</c:formatCode>
                <c:ptCount val="3"/>
                <c:pt idx="0">
                  <c:v>29</c:v>
                </c:pt>
                <c:pt idx="1">
                  <c:v>45</c:v>
                </c:pt>
                <c:pt idx="2">
                  <c:v>58</c:v>
                </c:pt>
              </c:numCache>
            </c:numRef>
          </c:val>
        </c:ser>
        <c:dLbls>
          <c:showLegendKey val="0"/>
          <c:showVal val="0"/>
          <c:showCatName val="0"/>
          <c:showSerName val="0"/>
          <c:showPercent val="0"/>
          <c:showBubbleSize val="0"/>
        </c:dLbls>
        <c:gapWidth val="150"/>
        <c:overlap val="100"/>
        <c:axId val="90188416"/>
        <c:axId val="90190208"/>
      </c:barChart>
      <c:catAx>
        <c:axId val="90188416"/>
        <c:scaling>
          <c:orientation val="minMax"/>
        </c:scaling>
        <c:delete val="0"/>
        <c:axPos val="b"/>
        <c:majorTickMark val="out"/>
        <c:minorTickMark val="none"/>
        <c:tickLblPos val="nextTo"/>
        <c:txPr>
          <a:bodyPr/>
          <a:lstStyle/>
          <a:p>
            <a:pPr>
              <a:defRPr sz="1600"/>
            </a:pPr>
            <a:endParaRPr lang="fr-FR"/>
          </a:p>
        </c:txPr>
        <c:crossAx val="90190208"/>
        <c:crosses val="autoZero"/>
        <c:auto val="1"/>
        <c:lblAlgn val="ctr"/>
        <c:lblOffset val="100"/>
        <c:noMultiLvlLbl val="0"/>
      </c:catAx>
      <c:valAx>
        <c:axId val="90190208"/>
        <c:scaling>
          <c:orientation val="minMax"/>
        </c:scaling>
        <c:delete val="0"/>
        <c:axPos val="l"/>
        <c:majorGridlines/>
        <c:numFmt formatCode="General" sourceLinked="1"/>
        <c:majorTickMark val="out"/>
        <c:minorTickMark val="none"/>
        <c:tickLblPos val="nextTo"/>
        <c:crossAx val="90188416"/>
        <c:crosses val="autoZero"/>
        <c:crossBetween val="between"/>
      </c:valAx>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dirty="0"/>
              <a:t>ILL - </a:t>
            </a:r>
            <a:r>
              <a:rPr lang="fr-BE" dirty="0" err="1" smtClean="0"/>
              <a:t>Outgoing</a:t>
            </a:r>
            <a:r>
              <a:rPr lang="fr-BE" dirty="0" smtClean="0"/>
              <a:t> </a:t>
            </a:r>
            <a:r>
              <a:rPr lang="fr-BE" dirty="0" err="1"/>
              <a:t>requests</a:t>
            </a:r>
            <a:endParaRPr lang="fr-BE" dirty="0"/>
          </a:p>
        </c:rich>
      </c:tx>
      <c:overlay val="0"/>
    </c:title>
    <c:autoTitleDeleted val="0"/>
    <c:plotArea>
      <c:layout/>
      <c:lineChart>
        <c:grouping val="standard"/>
        <c:varyColors val="0"/>
        <c:ser>
          <c:idx val="0"/>
          <c:order val="0"/>
          <c:tx>
            <c:strRef>
              <c:f>Feuil1!$B$1</c:f>
              <c:strCache>
                <c:ptCount val="1"/>
                <c:pt idx="0">
                  <c:v>ILL - outgoing requests</c:v>
                </c:pt>
              </c:strCache>
            </c:strRef>
          </c:tx>
          <c:dPt>
            <c:idx val="6"/>
            <c:marker>
              <c:spPr>
                <a:gradFill>
                  <a:gsLst>
                    <a:gs pos="50000">
                      <a:schemeClr val="accent1">
                        <a:tint val="44500"/>
                        <a:satMod val="160000"/>
                        <a:lumMod val="100000"/>
                      </a:schemeClr>
                    </a:gs>
                    <a:gs pos="100000">
                      <a:schemeClr val="accent1">
                        <a:tint val="23500"/>
                        <a:satMod val="160000"/>
                      </a:schemeClr>
                    </a:gs>
                  </a:gsLst>
                  <a:lin ang="5400000" scaled="0"/>
                </a:gradFill>
              </c:spPr>
            </c:marker>
            <c:bubble3D val="0"/>
            <c:spPr>
              <a:ln>
                <a:gradFill>
                  <a:gsLst>
                    <a:gs pos="50000">
                      <a:schemeClr val="accent1">
                        <a:tint val="44500"/>
                        <a:satMod val="160000"/>
                        <a:lumMod val="100000"/>
                      </a:schemeClr>
                    </a:gs>
                    <a:gs pos="100000">
                      <a:schemeClr val="accent1">
                        <a:tint val="23500"/>
                        <a:satMod val="160000"/>
                      </a:schemeClr>
                    </a:gs>
                  </a:gsLst>
                  <a:lin ang="5400000" scaled="0"/>
                </a:gradFill>
              </a:ln>
            </c:spPr>
          </c:dPt>
          <c:dLbls>
            <c:txPr>
              <a:bodyPr/>
              <a:lstStyle/>
              <a:p>
                <a:pPr>
                  <a:defRPr sz="1600"/>
                </a:pPr>
                <a:endParaRPr lang="fr-FR"/>
              </a:p>
            </c:txPr>
            <c:dLblPos val="b"/>
            <c:showLegendKey val="0"/>
            <c:showVal val="1"/>
            <c:showCatName val="0"/>
            <c:showSerName val="0"/>
            <c:showPercent val="0"/>
            <c:showBubbleSize val="0"/>
            <c:showLeaderLines val="0"/>
          </c:dLbls>
          <c:cat>
            <c:numRef>
              <c:f>Feuil1!$A$2:$A$8</c:f>
              <c:numCache>
                <c:formatCode>General</c:formatCode>
                <c:ptCount val="7"/>
                <c:pt idx="0">
                  <c:v>2007</c:v>
                </c:pt>
                <c:pt idx="1">
                  <c:v>2008</c:v>
                </c:pt>
                <c:pt idx="2">
                  <c:v>2009</c:v>
                </c:pt>
                <c:pt idx="3">
                  <c:v>2010</c:v>
                </c:pt>
                <c:pt idx="4">
                  <c:v>2011</c:v>
                </c:pt>
                <c:pt idx="5">
                  <c:v>2012</c:v>
                </c:pt>
                <c:pt idx="6">
                  <c:v>2013</c:v>
                </c:pt>
              </c:numCache>
            </c:numRef>
          </c:cat>
          <c:val>
            <c:numRef>
              <c:f>Feuil1!$B$2:$B$8</c:f>
              <c:numCache>
                <c:formatCode>#,##0</c:formatCode>
                <c:ptCount val="7"/>
                <c:pt idx="0">
                  <c:v>6295</c:v>
                </c:pt>
                <c:pt idx="1">
                  <c:v>6418</c:v>
                </c:pt>
                <c:pt idx="2">
                  <c:v>6393</c:v>
                </c:pt>
                <c:pt idx="3">
                  <c:v>3763</c:v>
                </c:pt>
                <c:pt idx="4">
                  <c:v>4404</c:v>
                </c:pt>
                <c:pt idx="5">
                  <c:v>4105</c:v>
                </c:pt>
                <c:pt idx="6">
                  <c:v>3118</c:v>
                </c:pt>
              </c:numCache>
            </c:numRef>
          </c:val>
          <c:smooth val="0"/>
        </c:ser>
        <c:dLbls>
          <c:showLegendKey val="0"/>
          <c:showVal val="0"/>
          <c:showCatName val="0"/>
          <c:showSerName val="0"/>
          <c:showPercent val="0"/>
          <c:showBubbleSize val="0"/>
        </c:dLbls>
        <c:marker val="1"/>
        <c:smooth val="0"/>
        <c:axId val="115574272"/>
        <c:axId val="115575808"/>
      </c:lineChart>
      <c:catAx>
        <c:axId val="115574272"/>
        <c:scaling>
          <c:orientation val="minMax"/>
        </c:scaling>
        <c:delete val="0"/>
        <c:axPos val="b"/>
        <c:numFmt formatCode="General" sourceLinked="1"/>
        <c:majorTickMark val="out"/>
        <c:minorTickMark val="none"/>
        <c:tickLblPos val="nextTo"/>
        <c:txPr>
          <a:bodyPr/>
          <a:lstStyle/>
          <a:p>
            <a:pPr>
              <a:defRPr sz="1600"/>
            </a:pPr>
            <a:endParaRPr lang="fr-FR"/>
          </a:p>
        </c:txPr>
        <c:crossAx val="115575808"/>
        <c:crosses val="autoZero"/>
        <c:auto val="1"/>
        <c:lblAlgn val="ctr"/>
        <c:lblOffset val="100"/>
        <c:noMultiLvlLbl val="0"/>
      </c:catAx>
      <c:valAx>
        <c:axId val="115575808"/>
        <c:scaling>
          <c:orientation val="minMax"/>
        </c:scaling>
        <c:delete val="0"/>
        <c:axPos val="l"/>
        <c:majorGridlines/>
        <c:numFmt formatCode="#,##0" sourceLinked="1"/>
        <c:majorTickMark val="out"/>
        <c:minorTickMark val="none"/>
        <c:tickLblPos val="nextTo"/>
        <c:txPr>
          <a:bodyPr/>
          <a:lstStyle/>
          <a:p>
            <a:pPr>
              <a:defRPr sz="1600"/>
            </a:pPr>
            <a:endParaRPr lang="fr-FR"/>
          </a:p>
        </c:txPr>
        <c:crossAx val="11557427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502229910962274E-2"/>
          <c:y val="7.9458585798159176E-2"/>
          <c:w val="0.41653625787610898"/>
          <c:h val="0.84108282840368165"/>
        </c:manualLayout>
      </c:layout>
      <c:pieChart>
        <c:varyColors val="1"/>
        <c:ser>
          <c:idx val="0"/>
          <c:order val="0"/>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Pt>
            <c:idx val="5"/>
            <c:bubble3D val="0"/>
            <c:spPr>
              <a:solidFill>
                <a:schemeClr val="bg1">
                  <a:lumMod val="65000"/>
                </a:schemeClr>
              </a:solidFill>
            </c:spPr>
          </c:dPt>
          <c:dLbls>
            <c:txPr>
              <a:bodyPr/>
              <a:lstStyle/>
              <a:p>
                <a:pPr>
                  <a:defRPr sz="1600"/>
                </a:pPr>
                <a:endParaRPr lang="fr-FR"/>
              </a:p>
            </c:txPr>
            <c:showLegendKey val="0"/>
            <c:showVal val="1"/>
            <c:showCatName val="0"/>
            <c:showSerName val="0"/>
            <c:showPercent val="0"/>
            <c:showBubbleSize val="0"/>
            <c:showLeaderLines val="1"/>
          </c:dLbls>
          <c:cat>
            <c:strRef>
              <c:f>'Q10'!$A$80:$A$85</c:f>
              <c:strCache>
                <c:ptCount val="6"/>
                <c:pt idx="0">
                  <c:v>Significantly increase [=6]</c:v>
                </c:pt>
                <c:pt idx="1">
                  <c:v>Slightly increase [=30]</c:v>
                </c:pt>
                <c:pt idx="2">
                  <c:v>Slightly decrease [=11]</c:v>
                </c:pt>
                <c:pt idx="3">
                  <c:v>Significantly decrease [=0]</c:v>
                </c:pt>
                <c:pt idx="4">
                  <c:v>I don't know [=19]</c:v>
                </c:pt>
                <c:pt idx="5">
                  <c:v>I don't understand [=3]</c:v>
                </c:pt>
              </c:strCache>
            </c:strRef>
          </c:cat>
          <c:val>
            <c:numRef>
              <c:f>'Q10'!$C$80:$C$85</c:f>
              <c:numCache>
                <c:formatCode>0.0%</c:formatCode>
                <c:ptCount val="6"/>
                <c:pt idx="0">
                  <c:v>8.6956521739130432E-2</c:v>
                </c:pt>
                <c:pt idx="1">
                  <c:v>0.43478260869565216</c:v>
                </c:pt>
                <c:pt idx="2">
                  <c:v>0.15942028985507245</c:v>
                </c:pt>
                <c:pt idx="3">
                  <c:v>0</c:v>
                </c:pt>
                <c:pt idx="4">
                  <c:v>0.27536231884057971</c:v>
                </c:pt>
                <c:pt idx="5">
                  <c:v>4.3478260869565216E-2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9083421947825898"/>
          <c:y val="0.11589230470118705"/>
          <c:w val="0.36107310827897432"/>
          <c:h val="0.74447337048020301"/>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ILL - </a:t>
            </a:r>
            <a:r>
              <a:rPr lang="en-US" dirty="0" smtClean="0"/>
              <a:t>Incoming </a:t>
            </a:r>
            <a:r>
              <a:rPr lang="en-US" dirty="0"/>
              <a:t>requests</a:t>
            </a:r>
          </a:p>
        </c:rich>
      </c:tx>
      <c:overlay val="0"/>
    </c:title>
    <c:autoTitleDeleted val="0"/>
    <c:plotArea>
      <c:layout/>
      <c:lineChart>
        <c:grouping val="standard"/>
        <c:varyColors val="0"/>
        <c:ser>
          <c:idx val="0"/>
          <c:order val="0"/>
          <c:tx>
            <c:strRef>
              <c:f>Feuil1!$B$1</c:f>
              <c:strCache>
                <c:ptCount val="1"/>
                <c:pt idx="0">
                  <c:v>ILL - incoming requests</c:v>
                </c:pt>
              </c:strCache>
            </c:strRef>
          </c:tx>
          <c:dPt>
            <c:idx val="6"/>
            <c:marker>
              <c:spPr>
                <a:gradFill>
                  <a:gsLst>
                    <a:gs pos="50000">
                      <a:schemeClr val="accent1">
                        <a:tint val="44500"/>
                        <a:satMod val="160000"/>
                        <a:lumMod val="100000"/>
                      </a:schemeClr>
                    </a:gs>
                    <a:gs pos="100000">
                      <a:schemeClr val="accent1">
                        <a:tint val="23500"/>
                        <a:satMod val="160000"/>
                      </a:schemeClr>
                    </a:gs>
                  </a:gsLst>
                  <a:lin ang="5400000" scaled="0"/>
                </a:gradFill>
              </c:spPr>
            </c:marker>
            <c:bubble3D val="0"/>
          </c:dPt>
          <c:dLbls>
            <c:txPr>
              <a:bodyPr/>
              <a:lstStyle/>
              <a:p>
                <a:pPr>
                  <a:defRPr sz="1600"/>
                </a:pPr>
                <a:endParaRPr lang="fr-FR"/>
              </a:p>
            </c:txPr>
            <c:dLblPos val="b"/>
            <c:showLegendKey val="0"/>
            <c:showVal val="1"/>
            <c:showCatName val="0"/>
            <c:showSerName val="0"/>
            <c:showPercent val="0"/>
            <c:showBubbleSize val="0"/>
            <c:showLeaderLines val="0"/>
          </c:dLbls>
          <c:cat>
            <c:numRef>
              <c:f>Feuil1!$A$2:$A$8</c:f>
              <c:numCache>
                <c:formatCode>General</c:formatCode>
                <c:ptCount val="7"/>
                <c:pt idx="0">
                  <c:v>2007</c:v>
                </c:pt>
                <c:pt idx="1">
                  <c:v>2008</c:v>
                </c:pt>
                <c:pt idx="2">
                  <c:v>2009</c:v>
                </c:pt>
                <c:pt idx="3">
                  <c:v>2010</c:v>
                </c:pt>
                <c:pt idx="4">
                  <c:v>2011</c:v>
                </c:pt>
                <c:pt idx="5">
                  <c:v>2012</c:v>
                </c:pt>
                <c:pt idx="6">
                  <c:v>2013</c:v>
                </c:pt>
              </c:numCache>
            </c:numRef>
          </c:cat>
          <c:val>
            <c:numRef>
              <c:f>Feuil1!$B$2:$B$8</c:f>
              <c:numCache>
                <c:formatCode>#,##0</c:formatCode>
                <c:ptCount val="7"/>
                <c:pt idx="0">
                  <c:v>6111</c:v>
                </c:pt>
                <c:pt idx="1">
                  <c:v>6825</c:v>
                </c:pt>
                <c:pt idx="2">
                  <c:v>6806</c:v>
                </c:pt>
                <c:pt idx="3">
                  <c:v>8031</c:v>
                </c:pt>
                <c:pt idx="4">
                  <c:v>8495</c:v>
                </c:pt>
                <c:pt idx="5">
                  <c:v>7260</c:v>
                </c:pt>
                <c:pt idx="6">
                  <c:v>5094</c:v>
                </c:pt>
              </c:numCache>
            </c:numRef>
          </c:val>
          <c:smooth val="0"/>
        </c:ser>
        <c:dLbls>
          <c:showLegendKey val="0"/>
          <c:showVal val="0"/>
          <c:showCatName val="0"/>
          <c:showSerName val="0"/>
          <c:showPercent val="0"/>
          <c:showBubbleSize val="0"/>
        </c:dLbls>
        <c:marker val="1"/>
        <c:smooth val="0"/>
        <c:axId val="115021696"/>
        <c:axId val="115023232"/>
      </c:lineChart>
      <c:catAx>
        <c:axId val="115021696"/>
        <c:scaling>
          <c:orientation val="minMax"/>
        </c:scaling>
        <c:delete val="0"/>
        <c:axPos val="b"/>
        <c:numFmt formatCode="General" sourceLinked="1"/>
        <c:majorTickMark val="out"/>
        <c:minorTickMark val="none"/>
        <c:tickLblPos val="nextTo"/>
        <c:txPr>
          <a:bodyPr/>
          <a:lstStyle/>
          <a:p>
            <a:pPr>
              <a:defRPr sz="1600"/>
            </a:pPr>
            <a:endParaRPr lang="fr-FR"/>
          </a:p>
        </c:txPr>
        <c:crossAx val="115023232"/>
        <c:crosses val="autoZero"/>
        <c:auto val="1"/>
        <c:lblAlgn val="ctr"/>
        <c:lblOffset val="100"/>
        <c:noMultiLvlLbl val="0"/>
      </c:catAx>
      <c:valAx>
        <c:axId val="115023232"/>
        <c:scaling>
          <c:orientation val="minMax"/>
        </c:scaling>
        <c:delete val="0"/>
        <c:axPos val="l"/>
        <c:majorGridlines/>
        <c:numFmt formatCode="#,##0" sourceLinked="1"/>
        <c:majorTickMark val="out"/>
        <c:minorTickMark val="none"/>
        <c:tickLblPos val="nextTo"/>
        <c:txPr>
          <a:bodyPr/>
          <a:lstStyle/>
          <a:p>
            <a:pPr>
              <a:defRPr sz="1600"/>
            </a:pPr>
            <a:endParaRPr lang="fr-FR"/>
          </a:p>
        </c:txPr>
        <c:crossAx val="11502169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99006459599722E-2"/>
          <c:y val="6.8581699734512253E-2"/>
          <c:w val="0.44637976732743984"/>
          <c:h val="0.80810130292036519"/>
        </c:manualLayout>
      </c:layout>
      <c:pieChart>
        <c:varyColors val="1"/>
        <c:ser>
          <c:idx val="0"/>
          <c:order val="0"/>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Pt>
            <c:idx val="5"/>
            <c:bubble3D val="0"/>
            <c:spPr>
              <a:solidFill>
                <a:schemeClr val="bg1">
                  <a:lumMod val="65000"/>
                </a:schemeClr>
              </a:solidFill>
            </c:spPr>
          </c:dPt>
          <c:dLbls>
            <c:txPr>
              <a:bodyPr/>
              <a:lstStyle/>
              <a:p>
                <a:pPr>
                  <a:defRPr sz="1600"/>
                </a:pPr>
                <a:endParaRPr lang="fr-FR"/>
              </a:p>
            </c:txPr>
            <c:showLegendKey val="0"/>
            <c:showVal val="1"/>
            <c:showCatName val="0"/>
            <c:showSerName val="0"/>
            <c:showPercent val="0"/>
            <c:showBubbleSize val="0"/>
            <c:showLeaderLines val="1"/>
          </c:dLbls>
          <c:cat>
            <c:strRef>
              <c:f>'Q11'!$A$79:$A$84</c:f>
              <c:strCache>
                <c:ptCount val="6"/>
                <c:pt idx="0">
                  <c:v>Strongly agree [=8]</c:v>
                </c:pt>
                <c:pt idx="1">
                  <c:v>Agree [=28]</c:v>
                </c:pt>
                <c:pt idx="2">
                  <c:v>Disagree [=20]</c:v>
                </c:pt>
                <c:pt idx="3">
                  <c:v>Strongly disagree [=1]</c:v>
                </c:pt>
                <c:pt idx="4">
                  <c:v>I don't know [=9]</c:v>
                </c:pt>
                <c:pt idx="5">
                  <c:v>I don't understand [=3]</c:v>
                </c:pt>
              </c:strCache>
            </c:strRef>
          </c:cat>
          <c:val>
            <c:numRef>
              <c:f>'Q11'!$C$79:$C$84</c:f>
              <c:numCache>
                <c:formatCode>0.0%</c:formatCode>
                <c:ptCount val="6"/>
                <c:pt idx="0">
                  <c:v>0.11594202898550725</c:v>
                </c:pt>
                <c:pt idx="1">
                  <c:v>0.40579710144927539</c:v>
                </c:pt>
                <c:pt idx="2">
                  <c:v>0.28985507246376813</c:v>
                </c:pt>
                <c:pt idx="3">
                  <c:v>1.4492753623188406E-2</c:v>
                </c:pt>
                <c:pt idx="4">
                  <c:v>0.13043478260869565</c:v>
                </c:pt>
                <c:pt idx="5">
                  <c:v>4.3478260869565216E-2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9997778024663928"/>
          <c:y val="0.103933135781848"/>
          <c:w val="0.34291216319879803"/>
          <c:h val="0.73739843082569367"/>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657871347628042E-2"/>
          <c:y val="0.11035491006049833"/>
          <c:w val="0.42494889456727031"/>
          <c:h val="0.80179036710805718"/>
        </c:manualLayout>
      </c:layout>
      <c:pieChart>
        <c:varyColors val="1"/>
        <c:ser>
          <c:idx val="0"/>
          <c:order val="0"/>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Pt>
            <c:idx val="5"/>
            <c:bubble3D val="0"/>
            <c:spPr>
              <a:solidFill>
                <a:schemeClr val="bg1">
                  <a:lumMod val="65000"/>
                </a:schemeClr>
              </a:solidFill>
            </c:spPr>
          </c:dPt>
          <c:dLbls>
            <c:txPr>
              <a:bodyPr/>
              <a:lstStyle/>
              <a:p>
                <a:pPr>
                  <a:defRPr sz="1600"/>
                </a:pPr>
                <a:endParaRPr lang="fr-FR"/>
              </a:p>
            </c:txPr>
            <c:showLegendKey val="0"/>
            <c:showVal val="1"/>
            <c:showCatName val="0"/>
            <c:showSerName val="0"/>
            <c:showPercent val="0"/>
            <c:showBubbleSize val="0"/>
            <c:showLeaderLines val="1"/>
          </c:dLbls>
          <c:cat>
            <c:strRef>
              <c:f>'Q12'!$A$79:$A$84</c:f>
              <c:strCache>
                <c:ptCount val="6"/>
                <c:pt idx="0">
                  <c:v>Strongly agree [=6]</c:v>
                </c:pt>
                <c:pt idx="1">
                  <c:v>Agree [=15]</c:v>
                </c:pt>
                <c:pt idx="2">
                  <c:v>Disagree [=22]</c:v>
                </c:pt>
                <c:pt idx="3">
                  <c:v>Strongly disagree [=5]</c:v>
                </c:pt>
                <c:pt idx="4">
                  <c:v>I don't know [=16]</c:v>
                </c:pt>
                <c:pt idx="5">
                  <c:v>I don't understand [=5]</c:v>
                </c:pt>
              </c:strCache>
            </c:strRef>
          </c:cat>
          <c:val>
            <c:numRef>
              <c:f>'Q12'!$C$79:$C$84</c:f>
              <c:numCache>
                <c:formatCode>0.0%</c:formatCode>
                <c:ptCount val="6"/>
                <c:pt idx="0">
                  <c:v>8.6956521739130432E-2</c:v>
                </c:pt>
                <c:pt idx="1">
                  <c:v>0.21739130434782608</c:v>
                </c:pt>
                <c:pt idx="2">
                  <c:v>0.3188405797101449</c:v>
                </c:pt>
                <c:pt idx="3">
                  <c:v>7.2463768115942032E-2</c:v>
                </c:pt>
                <c:pt idx="4">
                  <c:v>0.2318840579710145</c:v>
                </c:pt>
                <c:pt idx="5">
                  <c:v>7.2463768115942032E-2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6939451172091993"/>
          <c:y val="0.16664209027279797"/>
          <c:w val="0.33889345628263529"/>
          <c:h val="0.6572168081953158"/>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Feuil1!$B$1</c:f>
              <c:strCache>
                <c:ptCount val="1"/>
                <c:pt idx="0">
                  <c:v>Secretaries, accountants, computer specialists…</c:v>
                </c:pt>
              </c:strCache>
            </c:strRef>
          </c:tx>
          <c:invertIfNegative val="0"/>
          <c:dLbls>
            <c:dLbl>
              <c:idx val="0"/>
              <c:delete val="1"/>
            </c:dLbl>
            <c:dLbl>
              <c:idx val="1"/>
              <c:delete val="1"/>
            </c:dLbl>
            <c:dLbl>
              <c:idx val="2"/>
              <c:delete val="1"/>
            </c:dLbl>
            <c:dLbl>
              <c:idx val="3"/>
              <c:layout>
                <c:manualLayout>
                  <c:x val="2.5000000000000001E-2"/>
                  <c:y val="2.0369191597708464E-2"/>
                </c:manualLayout>
              </c:layout>
              <c:showLegendKey val="0"/>
              <c:showVal val="1"/>
              <c:showCatName val="0"/>
              <c:showSerName val="0"/>
              <c:showPercent val="0"/>
              <c:showBubbleSize val="0"/>
            </c:dLbl>
            <c:txPr>
              <a:bodyPr/>
              <a:lstStyle/>
              <a:p>
                <a:pPr>
                  <a:defRPr sz="1600"/>
                </a:pPr>
                <a:endParaRPr lang="fr-FR"/>
              </a:p>
            </c:txPr>
            <c:showLegendKey val="0"/>
            <c:showVal val="1"/>
            <c:showCatName val="0"/>
            <c:showSerName val="0"/>
            <c:showPercent val="0"/>
            <c:showBubbleSize val="0"/>
            <c:showLeaderLines val="0"/>
          </c:dLbls>
          <c:cat>
            <c:strRef>
              <c:f>Feuil1!$A$2:$A$7</c:f>
              <c:strCache>
                <c:ptCount val="6"/>
                <c:pt idx="0">
                  <c:v>Strongly agree</c:v>
                </c:pt>
                <c:pt idx="1">
                  <c:v>Agree</c:v>
                </c:pt>
                <c:pt idx="2">
                  <c:v>Disagree</c:v>
                </c:pt>
                <c:pt idx="3">
                  <c:v>Strongly disagree</c:v>
                </c:pt>
                <c:pt idx="4">
                  <c:v>I don't know</c:v>
                </c:pt>
                <c:pt idx="5">
                  <c:v>I don't understand</c:v>
                </c:pt>
              </c:strCache>
            </c:strRef>
          </c:cat>
          <c:val>
            <c:numRef>
              <c:f>Feuil1!$B$2:$B$7</c:f>
              <c:numCache>
                <c:formatCode>General</c:formatCode>
                <c:ptCount val="6"/>
                <c:pt idx="0">
                  <c:v>0</c:v>
                </c:pt>
                <c:pt idx="1">
                  <c:v>0</c:v>
                </c:pt>
                <c:pt idx="2">
                  <c:v>0</c:v>
                </c:pt>
                <c:pt idx="3">
                  <c:v>1</c:v>
                </c:pt>
                <c:pt idx="4">
                  <c:v>2</c:v>
                </c:pt>
                <c:pt idx="5">
                  <c:v>3</c:v>
                </c:pt>
              </c:numCache>
            </c:numRef>
          </c:val>
        </c:ser>
        <c:ser>
          <c:idx val="1"/>
          <c:order val="1"/>
          <c:tx>
            <c:strRef>
              <c:f>Feuil1!$C$1</c:f>
              <c:strCache>
                <c:ptCount val="1"/>
                <c:pt idx="0">
                  <c:v>Directors, managers, heads of section</c:v>
                </c:pt>
              </c:strCache>
            </c:strRef>
          </c:tx>
          <c:invertIfNegative val="0"/>
          <c:dLbls>
            <c:txPr>
              <a:bodyPr/>
              <a:lstStyle/>
              <a:p>
                <a:pPr>
                  <a:defRPr sz="1600"/>
                </a:pPr>
                <a:endParaRPr lang="fr-FR"/>
              </a:p>
            </c:txPr>
            <c:showLegendKey val="0"/>
            <c:showVal val="1"/>
            <c:showCatName val="0"/>
            <c:showSerName val="0"/>
            <c:showPercent val="0"/>
            <c:showBubbleSize val="0"/>
            <c:showLeaderLines val="0"/>
          </c:dLbls>
          <c:cat>
            <c:strRef>
              <c:f>Feuil1!$A$2:$A$7</c:f>
              <c:strCache>
                <c:ptCount val="6"/>
                <c:pt idx="0">
                  <c:v>Strongly agree</c:v>
                </c:pt>
                <c:pt idx="1">
                  <c:v>Agree</c:v>
                </c:pt>
                <c:pt idx="2">
                  <c:v>Disagree</c:v>
                </c:pt>
                <c:pt idx="3">
                  <c:v>Strongly disagree</c:v>
                </c:pt>
                <c:pt idx="4">
                  <c:v>I don't know</c:v>
                </c:pt>
                <c:pt idx="5">
                  <c:v>I don't understand</c:v>
                </c:pt>
              </c:strCache>
            </c:strRef>
          </c:cat>
          <c:val>
            <c:numRef>
              <c:f>Feuil1!$C$2:$C$7</c:f>
              <c:numCache>
                <c:formatCode>General</c:formatCode>
                <c:ptCount val="6"/>
                <c:pt idx="0">
                  <c:v>1</c:v>
                </c:pt>
                <c:pt idx="1">
                  <c:v>2</c:v>
                </c:pt>
                <c:pt idx="2">
                  <c:v>8</c:v>
                </c:pt>
                <c:pt idx="3">
                  <c:v>1</c:v>
                </c:pt>
                <c:pt idx="4">
                  <c:v>6</c:v>
                </c:pt>
                <c:pt idx="5">
                  <c:v>1</c:v>
                </c:pt>
              </c:numCache>
            </c:numRef>
          </c:val>
        </c:ser>
        <c:ser>
          <c:idx val="2"/>
          <c:order val="2"/>
          <c:tx>
            <c:strRef>
              <c:f>Feuil1!$D$1</c:f>
              <c:strCache>
                <c:ptCount val="1"/>
                <c:pt idx="0">
                  <c:v>Librarians</c:v>
                </c:pt>
              </c:strCache>
            </c:strRef>
          </c:tx>
          <c:invertIfNegative val="0"/>
          <c:dLbls>
            <c:txPr>
              <a:bodyPr/>
              <a:lstStyle/>
              <a:p>
                <a:pPr>
                  <a:defRPr sz="1600"/>
                </a:pPr>
                <a:endParaRPr lang="fr-FR"/>
              </a:p>
            </c:txPr>
            <c:showLegendKey val="0"/>
            <c:showVal val="1"/>
            <c:showCatName val="0"/>
            <c:showSerName val="0"/>
            <c:showPercent val="0"/>
            <c:showBubbleSize val="0"/>
            <c:showLeaderLines val="0"/>
          </c:dLbls>
          <c:cat>
            <c:strRef>
              <c:f>Feuil1!$A$2:$A$7</c:f>
              <c:strCache>
                <c:ptCount val="6"/>
                <c:pt idx="0">
                  <c:v>Strongly agree</c:v>
                </c:pt>
                <c:pt idx="1">
                  <c:v>Agree</c:v>
                </c:pt>
                <c:pt idx="2">
                  <c:v>Disagree</c:v>
                </c:pt>
                <c:pt idx="3">
                  <c:v>Strongly disagree</c:v>
                </c:pt>
                <c:pt idx="4">
                  <c:v>I don't know</c:v>
                </c:pt>
                <c:pt idx="5">
                  <c:v>I don't understand</c:v>
                </c:pt>
              </c:strCache>
            </c:strRef>
          </c:cat>
          <c:val>
            <c:numRef>
              <c:f>Feuil1!$D$2:$D$7</c:f>
              <c:numCache>
                <c:formatCode>General</c:formatCode>
                <c:ptCount val="6"/>
                <c:pt idx="0">
                  <c:v>5</c:v>
                </c:pt>
                <c:pt idx="1">
                  <c:v>13</c:v>
                </c:pt>
                <c:pt idx="2">
                  <c:v>14</c:v>
                </c:pt>
                <c:pt idx="3">
                  <c:v>4</c:v>
                </c:pt>
                <c:pt idx="4">
                  <c:v>8</c:v>
                </c:pt>
                <c:pt idx="5">
                  <c:v>1</c:v>
                </c:pt>
              </c:numCache>
            </c:numRef>
          </c:val>
        </c:ser>
        <c:dLbls>
          <c:showLegendKey val="0"/>
          <c:showVal val="0"/>
          <c:showCatName val="0"/>
          <c:showSerName val="0"/>
          <c:showPercent val="0"/>
          <c:showBubbleSize val="0"/>
        </c:dLbls>
        <c:gapWidth val="150"/>
        <c:overlap val="100"/>
        <c:axId val="115623424"/>
        <c:axId val="115624960"/>
      </c:barChart>
      <c:catAx>
        <c:axId val="115623424"/>
        <c:scaling>
          <c:orientation val="minMax"/>
        </c:scaling>
        <c:delete val="0"/>
        <c:axPos val="b"/>
        <c:majorTickMark val="out"/>
        <c:minorTickMark val="none"/>
        <c:tickLblPos val="nextTo"/>
        <c:txPr>
          <a:bodyPr/>
          <a:lstStyle/>
          <a:p>
            <a:pPr>
              <a:defRPr sz="1600"/>
            </a:pPr>
            <a:endParaRPr lang="fr-FR"/>
          </a:p>
        </c:txPr>
        <c:crossAx val="115624960"/>
        <c:crosses val="autoZero"/>
        <c:auto val="1"/>
        <c:lblAlgn val="ctr"/>
        <c:lblOffset val="100"/>
        <c:noMultiLvlLbl val="0"/>
      </c:catAx>
      <c:valAx>
        <c:axId val="115624960"/>
        <c:scaling>
          <c:orientation val="minMax"/>
        </c:scaling>
        <c:delete val="0"/>
        <c:axPos val="l"/>
        <c:majorGridlines/>
        <c:numFmt formatCode="General" sourceLinked="1"/>
        <c:majorTickMark val="out"/>
        <c:minorTickMark val="none"/>
        <c:tickLblPos val="nextTo"/>
        <c:crossAx val="115623424"/>
        <c:crosses val="autoZero"/>
        <c:crossBetween val="between"/>
      </c:valAx>
    </c:plotArea>
    <c:legend>
      <c:legendPos val="r"/>
      <c:overlay val="0"/>
      <c:txPr>
        <a:bodyPr/>
        <a:lstStyle/>
        <a:p>
          <a:pPr>
            <a:defRPr sz="16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382099939273203E-2"/>
          <c:y val="9.6417171596318352E-2"/>
          <c:w val="0.40407646183865226"/>
          <c:h val="0.80038222248809965"/>
        </c:manualLayout>
      </c:layout>
      <c:pieChart>
        <c:varyColors val="1"/>
        <c:ser>
          <c:idx val="0"/>
          <c:order val="0"/>
          <c:spPr>
            <a:solidFill>
              <a:schemeClr val="bg1">
                <a:lumMod val="65000"/>
              </a:schemeClr>
            </a:solidFill>
          </c:spPr>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Lbls>
            <c:txPr>
              <a:bodyPr/>
              <a:lstStyle/>
              <a:p>
                <a:pPr>
                  <a:defRPr sz="1600"/>
                </a:pPr>
                <a:endParaRPr lang="fr-FR"/>
              </a:p>
            </c:txPr>
            <c:showLegendKey val="0"/>
            <c:showVal val="1"/>
            <c:showCatName val="0"/>
            <c:showSerName val="0"/>
            <c:showPercent val="0"/>
            <c:showBubbleSize val="0"/>
            <c:showLeaderLines val="1"/>
          </c:dLbls>
          <c:cat>
            <c:strRef>
              <c:f>'Q13'!$A$80:$A$85</c:f>
              <c:strCache>
                <c:ptCount val="6"/>
                <c:pt idx="0">
                  <c:v>Strongly agree [=15]</c:v>
                </c:pt>
                <c:pt idx="1">
                  <c:v>Agree [=39]</c:v>
                </c:pt>
                <c:pt idx="2">
                  <c:v>Disagree [=12]</c:v>
                </c:pt>
                <c:pt idx="3">
                  <c:v>Strongly disagree [=0]</c:v>
                </c:pt>
                <c:pt idx="4">
                  <c:v>I don't know [=3]</c:v>
                </c:pt>
                <c:pt idx="5">
                  <c:v>I don't understand [=0]</c:v>
                </c:pt>
              </c:strCache>
            </c:strRef>
          </c:cat>
          <c:val>
            <c:numRef>
              <c:f>'Q13'!$C$80:$C$85</c:f>
              <c:numCache>
                <c:formatCode>0.0%</c:formatCode>
                <c:ptCount val="6"/>
                <c:pt idx="0">
                  <c:v>0.21739130434782608</c:v>
                </c:pt>
                <c:pt idx="1">
                  <c:v>0.56521739130434778</c:v>
                </c:pt>
                <c:pt idx="2">
                  <c:v>0.17391304347826086</c:v>
                </c:pt>
                <c:pt idx="3">
                  <c:v>0</c:v>
                </c:pt>
                <c:pt idx="4">
                  <c:v>4.3478260869565216E-2</c:v>
                </c:pt>
                <c:pt idx="5">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0303655580879367"/>
          <c:y val="0.11672260774443867"/>
          <c:w val="0.3181965757849991"/>
          <c:h val="0.74959619871296357"/>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From the 24 </a:t>
            </a:r>
            <a:r>
              <a:rPr lang="en-US" dirty="0" smtClean="0"/>
              <a:t>involved </a:t>
            </a:r>
            <a:r>
              <a:rPr lang="en-US" dirty="0"/>
              <a:t>in information literacy…</a:t>
            </a:r>
          </a:p>
        </c:rich>
      </c:tx>
      <c:overlay val="0"/>
    </c:title>
    <c:autoTitleDeleted val="0"/>
    <c:plotArea>
      <c:layout/>
      <c:pieChart>
        <c:varyColors val="1"/>
        <c:ser>
          <c:idx val="0"/>
          <c:order val="0"/>
          <c:tx>
            <c:strRef>
              <c:f>Feuil1!$B$1</c:f>
              <c:strCache>
                <c:ptCount val="1"/>
                <c:pt idx="0">
                  <c:v>From the 24 who are involved in information literacy…</c:v>
                </c:pt>
              </c:strCache>
            </c:strRef>
          </c:tx>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Lbls>
            <c:txPr>
              <a:bodyPr/>
              <a:lstStyle/>
              <a:p>
                <a:pPr>
                  <a:defRPr sz="1600"/>
                </a:pPr>
                <a:endParaRPr lang="fr-FR"/>
              </a:p>
            </c:txPr>
            <c:dLblPos val="inEnd"/>
            <c:showLegendKey val="0"/>
            <c:showVal val="0"/>
            <c:showCatName val="0"/>
            <c:showSerName val="0"/>
            <c:showPercent val="1"/>
            <c:showBubbleSize val="0"/>
            <c:showLeaderLines val="1"/>
          </c:dLbls>
          <c:cat>
            <c:strRef>
              <c:f>Feuil1!$A$2:$A$5</c:f>
              <c:strCache>
                <c:ptCount val="4"/>
                <c:pt idx="0">
                  <c:v>Strongly agree</c:v>
                </c:pt>
                <c:pt idx="1">
                  <c:v>Agree</c:v>
                </c:pt>
                <c:pt idx="2">
                  <c:v>Disagree</c:v>
                </c:pt>
                <c:pt idx="3">
                  <c:v>Strongly disagree</c:v>
                </c:pt>
              </c:strCache>
            </c:strRef>
          </c:cat>
          <c:val>
            <c:numRef>
              <c:f>Feuil1!$B$2:$B$5</c:f>
              <c:numCache>
                <c:formatCode>General</c:formatCode>
                <c:ptCount val="4"/>
                <c:pt idx="0">
                  <c:v>6</c:v>
                </c:pt>
                <c:pt idx="1">
                  <c:v>11</c:v>
                </c:pt>
                <c:pt idx="2">
                  <c:v>7</c:v>
                </c:pt>
                <c:pt idx="3">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084797866427683"/>
          <c:y val="0.29088108725837047"/>
          <c:w val="0.23220479192068902"/>
          <c:h val="0.34372089756289331"/>
        </c:manualLayout>
      </c:layout>
      <c:overlay val="0"/>
      <c:txPr>
        <a:bodyPr/>
        <a:lstStyle/>
        <a:p>
          <a:pPr>
            <a:defRPr sz="16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097417280432879E-2"/>
          <c:y val="7.6066868638527338E-2"/>
          <c:w val="0.42187088144890217"/>
          <c:h val="0.82751595976515435"/>
        </c:manualLayout>
      </c:layout>
      <c:pieChart>
        <c:varyColors val="1"/>
        <c:ser>
          <c:idx val="0"/>
          <c:order val="0"/>
          <c:spPr>
            <a:solidFill>
              <a:schemeClr val="bg1">
                <a:lumMod val="65000"/>
              </a:schemeClr>
            </a:solidFill>
          </c:spPr>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Lbls>
            <c:txPr>
              <a:bodyPr/>
              <a:lstStyle/>
              <a:p>
                <a:pPr>
                  <a:defRPr sz="1600"/>
                </a:pPr>
                <a:endParaRPr lang="fr-FR"/>
              </a:p>
            </c:txPr>
            <c:showLegendKey val="0"/>
            <c:showVal val="1"/>
            <c:showCatName val="0"/>
            <c:showSerName val="0"/>
            <c:showPercent val="0"/>
            <c:showBubbleSize val="0"/>
            <c:showLeaderLines val="1"/>
          </c:dLbls>
          <c:cat>
            <c:strRef>
              <c:f>'Q14'!$A$79:$A$84</c:f>
              <c:strCache>
                <c:ptCount val="6"/>
                <c:pt idx="0">
                  <c:v>Strongly agree [=9]</c:v>
                </c:pt>
                <c:pt idx="1">
                  <c:v>Agree [=34]</c:v>
                </c:pt>
                <c:pt idx="2">
                  <c:v>Disagree [=19]</c:v>
                </c:pt>
                <c:pt idx="3">
                  <c:v>Strongly disagree [=1]</c:v>
                </c:pt>
                <c:pt idx="4">
                  <c:v>I don't know [=6]</c:v>
                </c:pt>
                <c:pt idx="5">
                  <c:v>I don't understand [=0]</c:v>
                </c:pt>
              </c:strCache>
            </c:strRef>
          </c:cat>
          <c:val>
            <c:numRef>
              <c:f>'Q14'!$C$79:$C$84</c:f>
              <c:numCache>
                <c:formatCode>0.0%</c:formatCode>
                <c:ptCount val="6"/>
                <c:pt idx="0">
                  <c:v>0.13043478260869565</c:v>
                </c:pt>
                <c:pt idx="1">
                  <c:v>0.49275362318840582</c:v>
                </c:pt>
                <c:pt idx="2">
                  <c:v>0.27536231884057971</c:v>
                </c:pt>
                <c:pt idx="3">
                  <c:v>1.4492753623188406E-2</c:v>
                </c:pt>
                <c:pt idx="4">
                  <c:v>8.6956521739130432E-2</c:v>
                </c:pt>
                <c:pt idx="5">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0723263863927968"/>
          <c:y val="0.13624260765897805"/>
          <c:w val="0.35299781505758621"/>
          <c:h val="0.74786508763983484"/>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200" dirty="0"/>
              <a:t>From the 24 </a:t>
            </a:r>
            <a:r>
              <a:rPr lang="en-US" sz="2200" dirty="0" smtClean="0"/>
              <a:t>involved </a:t>
            </a:r>
            <a:r>
              <a:rPr lang="en-US" sz="2200" dirty="0"/>
              <a:t>in information literacy…</a:t>
            </a:r>
          </a:p>
        </c:rich>
      </c:tx>
      <c:overlay val="0"/>
    </c:title>
    <c:autoTitleDeleted val="0"/>
    <c:plotArea>
      <c:layout>
        <c:manualLayout>
          <c:layoutTarget val="inner"/>
          <c:xMode val="edge"/>
          <c:yMode val="edge"/>
          <c:x val="0.12641167979002624"/>
          <c:y val="0.17609406717222092"/>
          <c:w val="0.42380524934383201"/>
          <c:h val="0.64744277429993435"/>
        </c:manualLayout>
      </c:layout>
      <c:pieChart>
        <c:varyColors val="1"/>
        <c:ser>
          <c:idx val="0"/>
          <c:order val="0"/>
          <c:tx>
            <c:strRef>
              <c:f>Feuil1!$B$1</c:f>
              <c:strCache>
                <c:ptCount val="1"/>
                <c:pt idx="0">
                  <c:v>From the 24 who are involved in information literacy…</c:v>
                </c:pt>
              </c:strCache>
            </c:strRef>
          </c:tx>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Lbls>
            <c:txPr>
              <a:bodyPr/>
              <a:lstStyle/>
              <a:p>
                <a:pPr>
                  <a:defRPr sz="1600"/>
                </a:pPr>
                <a:endParaRPr lang="fr-FR"/>
              </a:p>
            </c:txPr>
            <c:dLblPos val="outEnd"/>
            <c:showLegendKey val="0"/>
            <c:showVal val="0"/>
            <c:showCatName val="0"/>
            <c:showSerName val="0"/>
            <c:showPercent val="1"/>
            <c:showBubbleSize val="0"/>
            <c:showLeaderLines val="0"/>
          </c:dLbls>
          <c:cat>
            <c:strRef>
              <c:f>Feuil1!$A$2:$A$6</c:f>
              <c:strCache>
                <c:ptCount val="5"/>
                <c:pt idx="0">
                  <c:v>Strongly agree</c:v>
                </c:pt>
                <c:pt idx="1">
                  <c:v>Agree</c:v>
                </c:pt>
                <c:pt idx="2">
                  <c:v>Disagree</c:v>
                </c:pt>
                <c:pt idx="3">
                  <c:v>Strongly disagree</c:v>
                </c:pt>
                <c:pt idx="4">
                  <c:v>I don't know</c:v>
                </c:pt>
              </c:strCache>
            </c:strRef>
          </c:cat>
          <c:val>
            <c:numRef>
              <c:f>Feuil1!$B$2:$B$6</c:f>
              <c:numCache>
                <c:formatCode>General</c:formatCode>
                <c:ptCount val="5"/>
                <c:pt idx="0">
                  <c:v>4</c:v>
                </c:pt>
                <c:pt idx="1">
                  <c:v>12</c:v>
                </c:pt>
                <c:pt idx="2">
                  <c:v>6</c:v>
                </c:pt>
                <c:pt idx="3">
                  <c:v>1</c:v>
                </c:pt>
                <c:pt idx="4">
                  <c:v>1</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266286089238845"/>
          <c:y val="0.33332778660465023"/>
          <c:w val="0.22632860892388451"/>
          <c:h val="0.32252890731115647"/>
        </c:manualLayout>
      </c:layout>
      <c:overlay val="0"/>
      <c:txPr>
        <a:bodyPr/>
        <a:lstStyle/>
        <a:p>
          <a:pPr>
            <a:defRPr sz="16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95603674540682"/>
          <c:y val="0.24119669000636537"/>
          <c:w val="0.47336666666666666"/>
          <c:h val="0.72315722469764476"/>
        </c:manualLayout>
      </c:layout>
      <c:pieChart>
        <c:varyColors val="1"/>
        <c:ser>
          <c:idx val="0"/>
          <c:order val="0"/>
          <c:tx>
            <c:strRef>
              <c:f>Feuil1!$B$1</c:f>
              <c:strCache>
                <c:ptCount val="1"/>
                <c:pt idx="0">
                  <c:v>How many times have you been using a discovery tool within the last 12 months?</c:v>
                </c:pt>
              </c:strCache>
            </c:strRef>
          </c:tx>
          <c:explosion val="13"/>
          <c:dLbls>
            <c:dLblPos val="inEnd"/>
            <c:showLegendKey val="0"/>
            <c:showVal val="0"/>
            <c:showCatName val="0"/>
            <c:showSerName val="0"/>
            <c:showPercent val="1"/>
            <c:showBubbleSize val="0"/>
            <c:showLeaderLines val="0"/>
          </c:dLbls>
          <c:cat>
            <c:strRef>
              <c:f>Feuil1!$A$2:$A$5</c:f>
              <c:strCache>
                <c:ptCount val="4"/>
                <c:pt idx="0">
                  <c:v>never [=20]</c:v>
                </c:pt>
                <c:pt idx="1">
                  <c:v> 1 to 5 times [=16]</c:v>
                </c:pt>
                <c:pt idx="2">
                  <c:v>5 to 20 times [=19]</c:v>
                </c:pt>
                <c:pt idx="3">
                  <c:v>more than 20 times [=14]</c:v>
                </c:pt>
              </c:strCache>
            </c:strRef>
          </c:cat>
          <c:val>
            <c:numRef>
              <c:f>Feuil1!$B$2:$B$5</c:f>
              <c:numCache>
                <c:formatCode>General</c:formatCode>
                <c:ptCount val="4"/>
                <c:pt idx="0">
                  <c:v>20</c:v>
                </c:pt>
                <c:pt idx="1">
                  <c:v>16</c:v>
                </c:pt>
                <c:pt idx="2">
                  <c:v>19</c:v>
                </c:pt>
                <c:pt idx="3">
                  <c:v>14</c:v>
                </c:pt>
              </c:numCache>
            </c:numRef>
          </c:val>
        </c:ser>
        <c:dLbls>
          <c:showLegendKey val="0"/>
          <c:showVal val="0"/>
          <c:showCatName val="0"/>
          <c:showSerName val="0"/>
          <c:showPercent val="0"/>
          <c:showBubbleSize val="0"/>
          <c:showLeaderLines val="0"/>
        </c:dLbls>
        <c:firstSliceAng val="0"/>
      </c:pieChart>
      <c:spPr>
        <a:ln w="0">
          <a:noFill/>
        </a:ln>
      </c:spPr>
    </c:plotArea>
    <c:legend>
      <c:legendPos val="r"/>
      <c:overlay val="0"/>
      <c:txPr>
        <a:bodyPr/>
        <a:lstStyle/>
        <a:p>
          <a:pPr>
            <a:defRPr sz="1600"/>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09611277759261E-2"/>
          <c:y val="0.12008983128858698"/>
          <c:w val="0.4332765495191892"/>
          <c:h val="0.79581407054544961"/>
        </c:manualLayout>
      </c:layout>
      <c:pieChart>
        <c:varyColors val="1"/>
        <c:ser>
          <c:idx val="0"/>
          <c:order val="0"/>
          <c:spPr>
            <a:solidFill>
              <a:schemeClr val="bg1">
                <a:lumMod val="65000"/>
              </a:schemeClr>
            </a:solidFill>
          </c:spPr>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Lbls>
            <c:txPr>
              <a:bodyPr/>
              <a:lstStyle/>
              <a:p>
                <a:pPr>
                  <a:defRPr sz="1600"/>
                </a:pPr>
                <a:endParaRPr lang="fr-FR"/>
              </a:p>
            </c:txPr>
            <c:showLegendKey val="0"/>
            <c:showVal val="1"/>
            <c:showCatName val="0"/>
            <c:showSerName val="0"/>
            <c:showPercent val="0"/>
            <c:showBubbleSize val="0"/>
            <c:showLeaderLines val="1"/>
          </c:dLbls>
          <c:cat>
            <c:strRef>
              <c:f>'Q15'!$A$80:$A$85</c:f>
              <c:strCache>
                <c:ptCount val="6"/>
                <c:pt idx="0">
                  <c:v>Strongly agree [=4]</c:v>
                </c:pt>
                <c:pt idx="1">
                  <c:v>Agree [=4]</c:v>
                </c:pt>
                <c:pt idx="2">
                  <c:v>Disagree [=32]</c:v>
                </c:pt>
                <c:pt idx="3">
                  <c:v>Strongly disagree [=27]</c:v>
                </c:pt>
                <c:pt idx="4">
                  <c:v>I don't know [=2]</c:v>
                </c:pt>
                <c:pt idx="5">
                  <c:v>I don't understand [=0]</c:v>
                </c:pt>
              </c:strCache>
            </c:strRef>
          </c:cat>
          <c:val>
            <c:numRef>
              <c:f>'Q15'!$C$80:$C$85</c:f>
              <c:numCache>
                <c:formatCode>0.0%</c:formatCode>
                <c:ptCount val="6"/>
                <c:pt idx="0">
                  <c:v>5.7971014492753624E-2</c:v>
                </c:pt>
                <c:pt idx="1">
                  <c:v>5.7971014492753624E-2</c:v>
                </c:pt>
                <c:pt idx="2">
                  <c:v>0.46376811594202899</c:v>
                </c:pt>
                <c:pt idx="3">
                  <c:v>0.39130434782608697</c:v>
                </c:pt>
                <c:pt idx="4">
                  <c:v>2.8985507246376812E-2</c:v>
                </c:pt>
                <c:pt idx="5">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743976704113487"/>
          <c:y val="0.16436297327507829"/>
          <c:w val="0.35214946160666244"/>
          <c:h val="0.71446653319699172"/>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Feuil1!$B$1</c:f>
              <c:strCache>
                <c:ptCount val="1"/>
                <c:pt idx="0">
                  <c:v>yes</c:v>
                </c:pt>
              </c:strCache>
            </c:strRef>
          </c:tx>
          <c:invertIfNegative val="0"/>
          <c:cat>
            <c:strRef>
              <c:f>Feuil1!$A$2</c:f>
              <c:strCache>
                <c:ptCount val="1"/>
                <c:pt idx="0">
                  <c:v>Catégorie 1</c:v>
                </c:pt>
              </c:strCache>
            </c:strRef>
          </c:cat>
          <c:val>
            <c:numRef>
              <c:f>Feuil1!$B$2</c:f>
              <c:numCache>
                <c:formatCode>General</c:formatCode>
                <c:ptCount val="1"/>
                <c:pt idx="0">
                  <c:v>59</c:v>
                </c:pt>
              </c:numCache>
            </c:numRef>
          </c:val>
        </c:ser>
        <c:ser>
          <c:idx val="1"/>
          <c:order val="1"/>
          <c:tx>
            <c:strRef>
              <c:f>Feuil1!$C$1</c:f>
              <c:strCache>
                <c:ptCount val="1"/>
                <c:pt idx="0">
                  <c:v>no</c:v>
                </c:pt>
              </c:strCache>
            </c:strRef>
          </c:tx>
          <c:invertIfNegative val="0"/>
          <c:cat>
            <c:strRef>
              <c:f>Feuil1!$A$2</c:f>
              <c:strCache>
                <c:ptCount val="1"/>
                <c:pt idx="0">
                  <c:v>Catégorie 1</c:v>
                </c:pt>
              </c:strCache>
            </c:strRef>
          </c:cat>
          <c:val>
            <c:numRef>
              <c:f>Feuil1!$C$2</c:f>
              <c:numCache>
                <c:formatCode>General</c:formatCode>
                <c:ptCount val="1"/>
                <c:pt idx="0">
                  <c:v>8</c:v>
                </c:pt>
              </c:numCache>
            </c:numRef>
          </c:val>
        </c:ser>
        <c:dLbls>
          <c:dLblPos val="ctr"/>
          <c:showLegendKey val="0"/>
          <c:showVal val="1"/>
          <c:showCatName val="0"/>
          <c:showSerName val="0"/>
          <c:showPercent val="0"/>
          <c:showBubbleSize val="0"/>
        </c:dLbls>
        <c:gapWidth val="150"/>
        <c:overlap val="100"/>
        <c:axId val="115714304"/>
        <c:axId val="115720192"/>
      </c:barChart>
      <c:catAx>
        <c:axId val="115714304"/>
        <c:scaling>
          <c:orientation val="minMax"/>
        </c:scaling>
        <c:delete val="1"/>
        <c:axPos val="b"/>
        <c:majorTickMark val="out"/>
        <c:minorTickMark val="none"/>
        <c:tickLblPos val="nextTo"/>
        <c:crossAx val="115720192"/>
        <c:crosses val="autoZero"/>
        <c:auto val="1"/>
        <c:lblAlgn val="ctr"/>
        <c:lblOffset val="100"/>
        <c:noMultiLvlLbl val="0"/>
      </c:catAx>
      <c:valAx>
        <c:axId val="115720192"/>
        <c:scaling>
          <c:orientation val="minMax"/>
          <c:max val="70"/>
          <c:min val="0"/>
        </c:scaling>
        <c:delete val="0"/>
        <c:axPos val="l"/>
        <c:majorGridlines/>
        <c:numFmt formatCode="General" sourceLinked="1"/>
        <c:majorTickMark val="out"/>
        <c:minorTickMark val="none"/>
        <c:tickLblPos val="nextTo"/>
        <c:txPr>
          <a:bodyPr/>
          <a:lstStyle/>
          <a:p>
            <a:pPr>
              <a:defRPr sz="1600"/>
            </a:pPr>
            <a:endParaRPr lang="fr-FR"/>
          </a:p>
        </c:txPr>
        <c:crossAx val="115714304"/>
        <c:crosses val="autoZero"/>
        <c:crossBetween val="between"/>
      </c:valAx>
    </c:plotArea>
    <c:legend>
      <c:legendPos val="b"/>
      <c:layout/>
      <c:overlay val="0"/>
    </c:legend>
    <c:plotVisOnly val="1"/>
    <c:dispBlanksAs val="gap"/>
    <c:showDLblsOverMax val="0"/>
  </c:chart>
  <c:txPr>
    <a:bodyPr/>
    <a:lstStyle/>
    <a:p>
      <a:pPr>
        <a:defRPr sz="1800"/>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Feuil1!$B$1</c:f>
              <c:strCache>
                <c:ptCount val="1"/>
                <c:pt idx="0">
                  <c:v>yes</c:v>
                </c:pt>
              </c:strCache>
            </c:strRef>
          </c:tx>
          <c:invertIfNegative val="0"/>
          <c:dLbls>
            <c:showLegendKey val="0"/>
            <c:showVal val="1"/>
            <c:showCatName val="0"/>
            <c:showSerName val="0"/>
            <c:showPercent val="0"/>
            <c:showBubbleSize val="0"/>
            <c:showLeaderLines val="0"/>
          </c:dLbls>
          <c:cat>
            <c:strRef>
              <c:f>Feuil1!$A$2</c:f>
              <c:strCache>
                <c:ptCount val="1"/>
                <c:pt idx="0">
                  <c:v>Catégorie 1</c:v>
                </c:pt>
              </c:strCache>
            </c:strRef>
          </c:cat>
          <c:val>
            <c:numRef>
              <c:f>Feuil1!$B$2</c:f>
              <c:numCache>
                <c:formatCode>General</c:formatCode>
                <c:ptCount val="1"/>
                <c:pt idx="0">
                  <c:v>43</c:v>
                </c:pt>
              </c:numCache>
            </c:numRef>
          </c:val>
        </c:ser>
        <c:ser>
          <c:idx val="1"/>
          <c:order val="1"/>
          <c:tx>
            <c:strRef>
              <c:f>Feuil1!$C$1</c:f>
              <c:strCache>
                <c:ptCount val="1"/>
                <c:pt idx="0">
                  <c:v>no</c:v>
                </c:pt>
              </c:strCache>
            </c:strRef>
          </c:tx>
          <c:invertIfNegative val="0"/>
          <c:dLbls>
            <c:showLegendKey val="0"/>
            <c:showVal val="1"/>
            <c:showCatName val="0"/>
            <c:showSerName val="0"/>
            <c:showPercent val="0"/>
            <c:showBubbleSize val="0"/>
            <c:showLeaderLines val="0"/>
          </c:dLbls>
          <c:cat>
            <c:strRef>
              <c:f>Feuil1!$A$2</c:f>
              <c:strCache>
                <c:ptCount val="1"/>
                <c:pt idx="0">
                  <c:v>Catégorie 1</c:v>
                </c:pt>
              </c:strCache>
            </c:strRef>
          </c:cat>
          <c:val>
            <c:numRef>
              <c:f>Feuil1!$C$2</c:f>
              <c:numCache>
                <c:formatCode>General</c:formatCode>
                <c:ptCount val="1"/>
                <c:pt idx="0">
                  <c:v>20</c:v>
                </c:pt>
              </c:numCache>
            </c:numRef>
          </c:val>
        </c:ser>
        <c:dLbls>
          <c:showLegendKey val="0"/>
          <c:showVal val="0"/>
          <c:showCatName val="0"/>
          <c:showSerName val="0"/>
          <c:showPercent val="0"/>
          <c:showBubbleSize val="0"/>
        </c:dLbls>
        <c:gapWidth val="150"/>
        <c:overlap val="100"/>
        <c:axId val="117068928"/>
        <c:axId val="117070464"/>
      </c:barChart>
      <c:catAx>
        <c:axId val="117068928"/>
        <c:scaling>
          <c:orientation val="minMax"/>
        </c:scaling>
        <c:delete val="1"/>
        <c:axPos val="b"/>
        <c:majorTickMark val="out"/>
        <c:minorTickMark val="none"/>
        <c:tickLblPos val="nextTo"/>
        <c:crossAx val="117070464"/>
        <c:crosses val="autoZero"/>
        <c:auto val="1"/>
        <c:lblAlgn val="ctr"/>
        <c:lblOffset val="100"/>
        <c:noMultiLvlLbl val="0"/>
      </c:catAx>
      <c:valAx>
        <c:axId val="117070464"/>
        <c:scaling>
          <c:orientation val="minMax"/>
        </c:scaling>
        <c:delete val="0"/>
        <c:axPos val="l"/>
        <c:majorGridlines/>
        <c:numFmt formatCode="General" sourceLinked="1"/>
        <c:majorTickMark val="out"/>
        <c:minorTickMark val="none"/>
        <c:tickLblPos val="nextTo"/>
        <c:txPr>
          <a:bodyPr/>
          <a:lstStyle/>
          <a:p>
            <a:pPr>
              <a:defRPr sz="1600"/>
            </a:pPr>
            <a:endParaRPr lang="fr-FR"/>
          </a:p>
        </c:txPr>
        <c:crossAx val="117068928"/>
        <c:crosses val="autoZero"/>
        <c:crossBetween val="between"/>
      </c:valAx>
    </c:plotArea>
    <c:legend>
      <c:legendPos val="b"/>
      <c:layout/>
      <c:overlay val="0"/>
    </c:legend>
    <c:plotVisOnly val="1"/>
    <c:dispBlanksAs val="gap"/>
    <c:showDLblsOverMax val="0"/>
  </c:chart>
  <c:txPr>
    <a:bodyPr/>
    <a:lstStyle/>
    <a:p>
      <a:pPr>
        <a:defRPr sz="1800"/>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386557498100652E-2"/>
          <c:y val="0.10054029944385263"/>
          <c:w val="0.43811709093254869"/>
          <c:h val="0.79891940111229476"/>
        </c:manualLayout>
      </c:layout>
      <c:pieChart>
        <c:varyColors val="1"/>
        <c:ser>
          <c:idx val="0"/>
          <c:order val="0"/>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Pt>
            <c:idx val="5"/>
            <c:bubble3D val="0"/>
            <c:spPr>
              <a:solidFill>
                <a:schemeClr val="bg1">
                  <a:lumMod val="65000"/>
                </a:schemeClr>
              </a:solidFill>
            </c:spPr>
          </c:dPt>
          <c:dLbls>
            <c:txPr>
              <a:bodyPr/>
              <a:lstStyle/>
              <a:p>
                <a:pPr>
                  <a:defRPr sz="1600"/>
                </a:pPr>
                <a:endParaRPr lang="fr-FR"/>
              </a:p>
            </c:txPr>
            <c:showLegendKey val="0"/>
            <c:showVal val="1"/>
            <c:showCatName val="0"/>
            <c:showSerName val="0"/>
            <c:showPercent val="0"/>
            <c:showBubbleSize val="0"/>
            <c:showLeaderLines val="1"/>
          </c:dLbls>
          <c:cat>
            <c:strRef>
              <c:f>'Q16'!$A$80:$A$85</c:f>
              <c:strCache>
                <c:ptCount val="6"/>
                <c:pt idx="0">
                  <c:v>Significantly increase [=9]</c:v>
                </c:pt>
                <c:pt idx="1">
                  <c:v>Slightly increase [=15]</c:v>
                </c:pt>
                <c:pt idx="2">
                  <c:v>Slightly decrease [=19]</c:v>
                </c:pt>
                <c:pt idx="3">
                  <c:v>Significantly decrease [=11]</c:v>
                </c:pt>
                <c:pt idx="4">
                  <c:v>I don't know [=12]</c:v>
                </c:pt>
                <c:pt idx="5">
                  <c:v>I don't understand [=3]</c:v>
                </c:pt>
              </c:strCache>
            </c:strRef>
          </c:cat>
          <c:val>
            <c:numRef>
              <c:f>'Q16'!$C$80:$C$85</c:f>
              <c:numCache>
                <c:formatCode>0.0%</c:formatCode>
                <c:ptCount val="6"/>
                <c:pt idx="0">
                  <c:v>0.13043478260869565</c:v>
                </c:pt>
                <c:pt idx="1">
                  <c:v>0.21739130434782608</c:v>
                </c:pt>
                <c:pt idx="2">
                  <c:v>0.27536231884057971</c:v>
                </c:pt>
                <c:pt idx="3">
                  <c:v>0.15942028985507245</c:v>
                </c:pt>
                <c:pt idx="4">
                  <c:v>0.17391304347826086</c:v>
                </c:pt>
                <c:pt idx="5">
                  <c:v>4.3478260869565216E-2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7416193374697988"/>
          <c:y val="0.1749135716946483"/>
          <c:w val="0.4151490182347865"/>
          <c:h val="0.6674639636990225"/>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42629451428471E-2"/>
          <c:y val="8.4546161537606926E-2"/>
          <c:w val="0.36653726509020368"/>
          <c:h val="0.7941640743621079"/>
        </c:manualLayout>
      </c:layout>
      <c:pieChart>
        <c:varyColors val="1"/>
        <c:ser>
          <c:idx val="0"/>
          <c:order val="0"/>
          <c:spPr>
            <a:solidFill>
              <a:srgbClr val="00B050"/>
            </a:solidFill>
          </c:spPr>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Pt>
            <c:idx val="5"/>
            <c:bubble3D val="0"/>
            <c:spPr>
              <a:solidFill>
                <a:schemeClr val="bg1">
                  <a:lumMod val="65000"/>
                </a:schemeClr>
              </a:solidFill>
            </c:spPr>
          </c:dPt>
          <c:dLbls>
            <c:dLbl>
              <c:idx val="0"/>
              <c:layout>
                <c:manualLayout>
                  <c:x val="-1.6977747664789381E-2"/>
                  <c:y val="9.1859006406695557E-4"/>
                </c:manualLayout>
              </c:layout>
              <c:showLegendKey val="0"/>
              <c:showVal val="1"/>
              <c:showCatName val="0"/>
              <c:showSerName val="0"/>
              <c:showPercent val="0"/>
              <c:showBubbleSize val="0"/>
            </c:dLbl>
            <c:dLbl>
              <c:idx val="5"/>
              <c:layout>
                <c:manualLayout>
                  <c:x val="-9.8305783865895238E-2"/>
                  <c:y val="1.9290391345406065E-2"/>
                </c:manualLayout>
              </c:layout>
              <c:showLegendKey val="0"/>
              <c:showVal val="1"/>
              <c:showCatName val="0"/>
              <c:showSerName val="0"/>
              <c:showPercent val="0"/>
              <c:showBubbleSize val="0"/>
            </c:dLbl>
            <c:txPr>
              <a:bodyPr/>
              <a:lstStyle/>
              <a:p>
                <a:pPr>
                  <a:defRPr sz="1600"/>
                </a:pPr>
                <a:endParaRPr lang="fr-FR"/>
              </a:p>
            </c:txPr>
            <c:showLegendKey val="0"/>
            <c:showVal val="1"/>
            <c:showCatName val="0"/>
            <c:showSerName val="0"/>
            <c:showPercent val="0"/>
            <c:showBubbleSize val="0"/>
            <c:showLeaderLines val="1"/>
          </c:dLbls>
          <c:cat>
            <c:strRef>
              <c:f>'Q17'!$A$80:$A$85</c:f>
              <c:strCache>
                <c:ptCount val="6"/>
                <c:pt idx="0">
                  <c:v>Strongly agree [=0]</c:v>
                </c:pt>
                <c:pt idx="1">
                  <c:v>Agree [=4]</c:v>
                </c:pt>
                <c:pt idx="2">
                  <c:v>Disagree [=37]</c:v>
                </c:pt>
                <c:pt idx="3">
                  <c:v>Strongly disagree [=16]</c:v>
                </c:pt>
                <c:pt idx="4">
                  <c:v>I don't know [=11]</c:v>
                </c:pt>
                <c:pt idx="5">
                  <c:v>I don't understand [=1]</c:v>
                </c:pt>
              </c:strCache>
            </c:strRef>
          </c:cat>
          <c:val>
            <c:numRef>
              <c:f>'Q17'!$C$80:$C$85</c:f>
              <c:numCache>
                <c:formatCode>0.0%</c:formatCode>
                <c:ptCount val="6"/>
                <c:pt idx="0">
                  <c:v>0</c:v>
                </c:pt>
                <c:pt idx="1">
                  <c:v>5.7971014492753624E-2</c:v>
                </c:pt>
                <c:pt idx="2">
                  <c:v>0.53623188405797106</c:v>
                </c:pt>
                <c:pt idx="3">
                  <c:v>0.2318840579710145</c:v>
                </c:pt>
                <c:pt idx="4">
                  <c:v>0.15942028985507245</c:v>
                </c:pt>
                <c:pt idx="5">
                  <c:v>1.4492753623188406E-2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595626127011524"/>
          <c:y val="0.16839361598711255"/>
          <c:w val="0.37164727423448679"/>
          <c:h val="0.70730509110098883"/>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185072406920773E-2"/>
          <c:y val="0.11241570643094162"/>
          <c:w val="0.43362132098701051"/>
          <c:h val="0.80179036710805718"/>
        </c:manualLayout>
      </c:layout>
      <c:pieChart>
        <c:varyColors val="1"/>
        <c:ser>
          <c:idx val="0"/>
          <c:order val="0"/>
          <c:spPr>
            <a:solidFill>
              <a:schemeClr val="bg1">
                <a:lumMod val="65000"/>
              </a:schemeClr>
            </a:solidFill>
          </c:spPr>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Lbls>
            <c:dLbl>
              <c:idx val="2"/>
              <c:layout>
                <c:manualLayout>
                  <c:x val="-6.6118716401125502E-2"/>
                  <c:y val="1.6664028944373056E-2"/>
                </c:manualLayout>
              </c:layout>
              <c:showLegendKey val="0"/>
              <c:showVal val="1"/>
              <c:showCatName val="0"/>
              <c:showSerName val="0"/>
              <c:showPercent val="0"/>
              <c:showBubbleSize val="0"/>
            </c:dLbl>
            <c:dLbl>
              <c:idx val="5"/>
              <c:layout>
                <c:manualLayout>
                  <c:x val="0.11286231801908632"/>
                  <c:y val="1.4366590294998668E-2"/>
                </c:manualLayout>
              </c:layout>
              <c:showLegendKey val="0"/>
              <c:showVal val="1"/>
              <c:showCatName val="0"/>
              <c:showSerName val="0"/>
              <c:showPercent val="0"/>
              <c:showBubbleSize val="0"/>
            </c:dLbl>
            <c:txPr>
              <a:bodyPr/>
              <a:lstStyle/>
              <a:p>
                <a:pPr>
                  <a:defRPr sz="1600"/>
                </a:pPr>
                <a:endParaRPr lang="fr-FR"/>
              </a:p>
            </c:txPr>
            <c:showLegendKey val="0"/>
            <c:showVal val="1"/>
            <c:showCatName val="0"/>
            <c:showSerName val="0"/>
            <c:showPercent val="0"/>
            <c:showBubbleSize val="0"/>
            <c:showLeaderLines val="1"/>
          </c:dLbls>
          <c:cat>
            <c:strRef>
              <c:f>'Q18'!$B$80:$B$85</c:f>
              <c:strCache>
                <c:ptCount val="6"/>
                <c:pt idx="0">
                  <c:v>Strongly agree [=39]</c:v>
                </c:pt>
                <c:pt idx="1">
                  <c:v>Agree [=25]</c:v>
                </c:pt>
                <c:pt idx="2">
                  <c:v>Disagree [=3]</c:v>
                </c:pt>
                <c:pt idx="3">
                  <c:v>Strongly disagree [=0]</c:v>
                </c:pt>
                <c:pt idx="4">
                  <c:v>I don't know [=2]</c:v>
                </c:pt>
                <c:pt idx="5">
                  <c:v>I don't understand [=0]</c:v>
                </c:pt>
              </c:strCache>
            </c:strRef>
          </c:cat>
          <c:val>
            <c:numRef>
              <c:f>'Q18'!$D$80:$D$85</c:f>
              <c:numCache>
                <c:formatCode>0.0%</c:formatCode>
                <c:ptCount val="6"/>
                <c:pt idx="0">
                  <c:v>0.56521739130434778</c:v>
                </c:pt>
                <c:pt idx="1">
                  <c:v>0.36231884057971014</c:v>
                </c:pt>
                <c:pt idx="2">
                  <c:v>4.3478260869565216E-2</c:v>
                </c:pt>
                <c:pt idx="3">
                  <c:v>0</c:v>
                </c:pt>
                <c:pt idx="4">
                  <c:v>2.8985507246376812E-2</c:v>
                </c:pt>
                <c:pt idx="5">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167962630002559"/>
          <c:y val="0.17054237160231672"/>
          <c:w val="0.34556222777967982"/>
          <c:h val="0.66224297929160914"/>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50252919743605E-2"/>
          <c:y val="8.5504690300111583E-2"/>
          <c:w val="0.3711211792793998"/>
          <c:h val="0.79064946889959087"/>
        </c:manualLayout>
      </c:layout>
      <c:pieChart>
        <c:varyColors val="1"/>
        <c:ser>
          <c:idx val="0"/>
          <c:order val="0"/>
          <c:spPr>
            <a:solidFill>
              <a:schemeClr val="bg1">
                <a:lumMod val="65000"/>
              </a:schemeClr>
            </a:solidFill>
          </c:spPr>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Lbls>
            <c:txPr>
              <a:bodyPr/>
              <a:lstStyle/>
              <a:p>
                <a:pPr>
                  <a:defRPr sz="1600"/>
                </a:pPr>
                <a:endParaRPr lang="fr-FR"/>
              </a:p>
            </c:txPr>
            <c:showLegendKey val="0"/>
            <c:showVal val="1"/>
            <c:showCatName val="0"/>
            <c:showSerName val="0"/>
            <c:showPercent val="0"/>
            <c:showBubbleSize val="0"/>
            <c:showLeaderLines val="1"/>
          </c:dLbls>
          <c:cat>
            <c:strRef>
              <c:f>'Q19'!$B$80:$B$85</c:f>
              <c:strCache>
                <c:ptCount val="6"/>
                <c:pt idx="0">
                  <c:v>Strongly agree [=4]</c:v>
                </c:pt>
                <c:pt idx="1">
                  <c:v>Agree [=19]</c:v>
                </c:pt>
                <c:pt idx="2">
                  <c:v>Disagree [=22]</c:v>
                </c:pt>
                <c:pt idx="3">
                  <c:v>Strongly disagree [=8]</c:v>
                </c:pt>
                <c:pt idx="4">
                  <c:v>I don't know [=16]</c:v>
                </c:pt>
                <c:pt idx="5">
                  <c:v>I don't understand [=0]</c:v>
                </c:pt>
              </c:strCache>
            </c:strRef>
          </c:cat>
          <c:val>
            <c:numRef>
              <c:f>'Q19'!$D$80:$D$85</c:f>
              <c:numCache>
                <c:formatCode>0.0%</c:formatCode>
                <c:ptCount val="6"/>
                <c:pt idx="0">
                  <c:v>5.7971014492753624E-2</c:v>
                </c:pt>
                <c:pt idx="1">
                  <c:v>0.27536231884057971</c:v>
                </c:pt>
                <c:pt idx="2">
                  <c:v>0.3188405797101449</c:v>
                </c:pt>
                <c:pt idx="3">
                  <c:v>0.11594202898550725</c:v>
                </c:pt>
                <c:pt idx="4">
                  <c:v>0.2318840579710145</c:v>
                </c:pt>
                <c:pt idx="5">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928664691821921"/>
          <c:y val="0.13624260765897805"/>
          <c:w val="0.34601545922840254"/>
          <c:h val="0.74786508763983484"/>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Simple Search vs Advanced Search in our Primo 
(from March 2013 until August 2013)</c:v>
                </c:pt>
              </c:strCache>
            </c:strRef>
          </c:tx>
          <c:spPr>
            <a:solidFill>
              <a:schemeClr val="bg2"/>
            </a:solidFill>
          </c:spPr>
          <c:dPt>
            <c:idx val="1"/>
            <c:bubble3D val="0"/>
            <c:spPr>
              <a:solidFill>
                <a:schemeClr val="tx2"/>
              </a:solidFill>
            </c:spPr>
          </c:dPt>
          <c:dLbls>
            <c:dLbl>
              <c:idx val="0"/>
              <c:layout>
                <c:manualLayout>
                  <c:x val="3.0992458032896162E-2"/>
                  <c:y val="5.997973798398154E-2"/>
                </c:manualLayout>
              </c:layout>
              <c:showLegendKey val="0"/>
              <c:showVal val="1"/>
              <c:showCatName val="0"/>
              <c:showSerName val="0"/>
              <c:showPercent val="1"/>
              <c:showBubbleSize val="0"/>
            </c:dLbl>
            <c:dLbl>
              <c:idx val="1"/>
              <c:layout>
                <c:manualLayout>
                  <c:x val="-4.8340712598418024E-2"/>
                  <c:y val="-2.1976728223111534E-2"/>
                </c:manualLayout>
              </c:layout>
              <c:showLegendKey val="0"/>
              <c:showVal val="1"/>
              <c:showCatName val="0"/>
              <c:showSerName val="0"/>
              <c:showPercent val="1"/>
              <c:showBubbleSize val="0"/>
            </c:dLbl>
            <c:txPr>
              <a:bodyPr/>
              <a:lstStyle/>
              <a:p>
                <a:pPr>
                  <a:defRPr sz="1600"/>
                </a:pPr>
                <a:endParaRPr lang="fr-FR"/>
              </a:p>
            </c:txPr>
            <c:showLegendKey val="0"/>
            <c:showVal val="1"/>
            <c:showCatName val="0"/>
            <c:showSerName val="0"/>
            <c:showPercent val="1"/>
            <c:showBubbleSize val="0"/>
            <c:showLeaderLines val="1"/>
          </c:dLbls>
          <c:cat>
            <c:strRef>
              <c:f>Feuil1!$A$2:$A$3</c:f>
              <c:strCache>
                <c:ptCount val="2"/>
                <c:pt idx="0">
                  <c:v>Simple Search</c:v>
                </c:pt>
                <c:pt idx="1">
                  <c:v>Advanced Search</c:v>
                </c:pt>
              </c:strCache>
            </c:strRef>
          </c:cat>
          <c:val>
            <c:numRef>
              <c:f>Feuil1!$B$2:$B$3</c:f>
              <c:numCache>
                <c:formatCode>#,##0</c:formatCode>
                <c:ptCount val="2"/>
                <c:pt idx="0">
                  <c:v>221169</c:v>
                </c:pt>
                <c:pt idx="1">
                  <c:v>102215</c:v>
                </c:pt>
              </c:numCache>
            </c:numRef>
          </c:val>
        </c:ser>
        <c:ser>
          <c:idx val="1"/>
          <c:order val="1"/>
          <c:tx>
            <c:strRef>
              <c:f>Feuil1!$C$1</c:f>
              <c:strCache>
                <c:ptCount val="1"/>
                <c:pt idx="0">
                  <c:v>in%</c:v>
                </c:pt>
              </c:strCache>
            </c:strRef>
          </c:tx>
          <c:cat>
            <c:strRef>
              <c:f>Feuil1!$A$2:$A$3</c:f>
              <c:strCache>
                <c:ptCount val="2"/>
                <c:pt idx="0">
                  <c:v>Simple Search</c:v>
                </c:pt>
                <c:pt idx="1">
                  <c:v>Advanced Search</c:v>
                </c:pt>
              </c:strCache>
            </c:strRef>
          </c:cat>
          <c:val>
            <c:numRef>
              <c:f>Feuil1!$C$5:$C$6</c:f>
              <c:numCache>
                <c:formatCode>0.0%</c:formatCode>
                <c:ptCount val="2"/>
                <c:pt idx="0">
                  <c:v>0.6839206639784281</c:v>
                </c:pt>
                <c:pt idx="1">
                  <c:v>0.3160793360215719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6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23098296521529E-2"/>
          <c:y val="0.10659232307521387"/>
          <c:w val="0.37009587931438037"/>
          <c:h val="0.7941640743621079"/>
        </c:manualLayout>
      </c:layout>
      <c:pieChart>
        <c:varyColors val="1"/>
        <c:ser>
          <c:idx val="0"/>
          <c:order val="0"/>
          <c:spPr>
            <a:solidFill>
              <a:schemeClr val="bg1">
                <a:lumMod val="65000"/>
              </a:schemeClr>
            </a:solidFill>
          </c:spPr>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Lbls>
            <c:txPr>
              <a:bodyPr/>
              <a:lstStyle/>
              <a:p>
                <a:pPr>
                  <a:defRPr sz="1600"/>
                </a:pPr>
                <a:endParaRPr lang="fr-FR"/>
              </a:p>
            </c:txPr>
            <c:showLegendKey val="0"/>
            <c:showVal val="1"/>
            <c:showCatName val="0"/>
            <c:showSerName val="0"/>
            <c:showPercent val="0"/>
            <c:showBubbleSize val="0"/>
            <c:showLeaderLines val="1"/>
          </c:dLbls>
          <c:cat>
            <c:strRef>
              <c:f>'Q20'!$B$82:$B$87</c:f>
              <c:strCache>
                <c:ptCount val="6"/>
                <c:pt idx="0">
                  <c:v>Strongly agree [=8]</c:v>
                </c:pt>
                <c:pt idx="1">
                  <c:v>Agree [=25]</c:v>
                </c:pt>
                <c:pt idx="2">
                  <c:v>Disagree [=31]</c:v>
                </c:pt>
                <c:pt idx="3">
                  <c:v>Strongly disagree [=1]</c:v>
                </c:pt>
                <c:pt idx="4">
                  <c:v>I don't know [=4]</c:v>
                </c:pt>
                <c:pt idx="5">
                  <c:v>I don't understand [=0]</c:v>
                </c:pt>
              </c:strCache>
            </c:strRef>
          </c:cat>
          <c:val>
            <c:numRef>
              <c:f>'Q20'!$D$82:$D$87</c:f>
              <c:numCache>
                <c:formatCode>0.0%</c:formatCode>
                <c:ptCount val="6"/>
                <c:pt idx="0">
                  <c:v>0.11594202898550725</c:v>
                </c:pt>
                <c:pt idx="1">
                  <c:v>0.36231884057971014</c:v>
                </c:pt>
                <c:pt idx="2">
                  <c:v>0.44927536231884058</c:v>
                </c:pt>
                <c:pt idx="3">
                  <c:v>1.4492753623188406E-2</c:v>
                </c:pt>
                <c:pt idx="4">
                  <c:v>5.7971014492753624E-2</c:v>
                </c:pt>
                <c:pt idx="5">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104591399229646"/>
          <c:y val="0.16471925573084473"/>
          <c:w val="0.32902277308993716"/>
          <c:h val="0.77344357571380962"/>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89968315486315E-2"/>
          <c:y val="0.1013012443061882"/>
          <c:w val="0.41531120384772063"/>
          <c:h val="0.7973975113876236"/>
        </c:manualLayout>
      </c:layout>
      <c:pieChart>
        <c:varyColors val="1"/>
        <c:ser>
          <c:idx val="0"/>
          <c:order val="0"/>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Pt>
            <c:idx val="5"/>
            <c:bubble3D val="0"/>
            <c:spPr>
              <a:solidFill>
                <a:schemeClr val="bg1">
                  <a:lumMod val="65000"/>
                </a:schemeClr>
              </a:solidFill>
            </c:spPr>
          </c:dPt>
          <c:dLbls>
            <c:txPr>
              <a:bodyPr/>
              <a:lstStyle/>
              <a:p>
                <a:pPr>
                  <a:defRPr sz="1600"/>
                </a:pPr>
                <a:endParaRPr lang="fr-FR"/>
              </a:p>
            </c:txPr>
            <c:showLegendKey val="0"/>
            <c:showVal val="1"/>
            <c:showCatName val="0"/>
            <c:showSerName val="0"/>
            <c:showPercent val="0"/>
            <c:showBubbleSize val="0"/>
            <c:showLeaderLines val="1"/>
          </c:dLbls>
          <c:cat>
            <c:strRef>
              <c:f>'Q21'!$B$81:$B$86</c:f>
              <c:strCache>
                <c:ptCount val="6"/>
                <c:pt idx="0">
                  <c:v>Strongly agree [=8]</c:v>
                </c:pt>
                <c:pt idx="1">
                  <c:v>Agree [=19]</c:v>
                </c:pt>
                <c:pt idx="2">
                  <c:v>Disagree [=25]</c:v>
                </c:pt>
                <c:pt idx="3">
                  <c:v>Strongly disagree [=3]</c:v>
                </c:pt>
                <c:pt idx="4">
                  <c:v>I don't know [=13]</c:v>
                </c:pt>
                <c:pt idx="5">
                  <c:v>I don't understand [=1]</c:v>
                </c:pt>
              </c:strCache>
            </c:strRef>
          </c:cat>
          <c:val>
            <c:numRef>
              <c:f>'Q21'!$D$81:$D$86</c:f>
              <c:numCache>
                <c:formatCode>0.0%</c:formatCode>
                <c:ptCount val="6"/>
                <c:pt idx="0">
                  <c:v>0.11594202898550725</c:v>
                </c:pt>
                <c:pt idx="1">
                  <c:v>0.27536231884057971</c:v>
                </c:pt>
                <c:pt idx="2">
                  <c:v>0.36231884057971014</c:v>
                </c:pt>
                <c:pt idx="3">
                  <c:v>4.3478260869565216E-2</c:v>
                </c:pt>
                <c:pt idx="4">
                  <c:v>0.18840579710144928</c:v>
                </c:pt>
                <c:pt idx="5">
                  <c:v>1.4492753623188406E-2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478585712698586"/>
          <c:y val="0.13932924119542275"/>
          <c:w val="0.28685434524369086"/>
          <c:h val="0.76014276191534269"/>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560808058363897E-2"/>
          <c:y val="0.10209296472727521"/>
          <c:w val="0.42380149482301532"/>
          <c:h val="0.8821990300397462"/>
        </c:manualLayout>
      </c:layout>
      <c:pieChart>
        <c:varyColors val="1"/>
        <c:ser>
          <c:idx val="0"/>
          <c:order val="0"/>
          <c:dPt>
            <c:idx val="0"/>
            <c:bubble3D val="0"/>
            <c:spPr>
              <a:solidFill>
                <a:srgbClr val="00B050"/>
              </a:solidFill>
            </c:spPr>
          </c:dPt>
          <c:dPt>
            <c:idx val="1"/>
            <c:bubble3D val="0"/>
            <c:spPr>
              <a:solidFill>
                <a:srgbClr val="92D050"/>
              </a:solidFill>
            </c:spPr>
          </c:dPt>
          <c:dPt>
            <c:idx val="2"/>
            <c:bubble3D val="0"/>
            <c:spPr>
              <a:solidFill>
                <a:srgbClr val="FF3300"/>
              </a:solidFill>
            </c:spPr>
          </c:dPt>
          <c:dPt>
            <c:idx val="3"/>
            <c:bubble3D val="0"/>
            <c:spPr>
              <a:solidFill>
                <a:srgbClr val="C00000"/>
              </a:solidFill>
            </c:spPr>
          </c:dPt>
          <c:dPt>
            <c:idx val="4"/>
            <c:bubble3D val="0"/>
            <c:spPr>
              <a:solidFill>
                <a:srgbClr val="00B0F0"/>
              </a:solidFill>
            </c:spPr>
          </c:dPt>
          <c:dPt>
            <c:idx val="5"/>
            <c:bubble3D val="0"/>
            <c:spPr>
              <a:solidFill>
                <a:schemeClr val="bg1">
                  <a:lumMod val="65000"/>
                </a:schemeClr>
              </a:solidFill>
            </c:spPr>
          </c:dPt>
          <c:dLbls>
            <c:txPr>
              <a:bodyPr/>
              <a:lstStyle/>
              <a:p>
                <a:pPr>
                  <a:defRPr sz="1600"/>
                </a:pPr>
                <a:endParaRPr lang="fr-FR"/>
              </a:p>
            </c:txPr>
            <c:showLegendKey val="0"/>
            <c:showVal val="1"/>
            <c:showCatName val="0"/>
            <c:showSerName val="0"/>
            <c:showPercent val="0"/>
            <c:showBubbleSize val="0"/>
            <c:showLeaderLines val="1"/>
          </c:dLbls>
          <c:cat>
            <c:strRef>
              <c:f>'Q1'!$A$82:$A$87</c:f>
              <c:strCache>
                <c:ptCount val="6"/>
                <c:pt idx="0">
                  <c:v>Strongly agree [=14]</c:v>
                </c:pt>
                <c:pt idx="1">
                  <c:v>Agree [=31]</c:v>
                </c:pt>
                <c:pt idx="2">
                  <c:v>Disagree [=13]</c:v>
                </c:pt>
                <c:pt idx="3">
                  <c:v>Strongly disagree [=6]</c:v>
                </c:pt>
                <c:pt idx="4">
                  <c:v>I don't know [=4]</c:v>
                </c:pt>
                <c:pt idx="5">
                  <c:v>I don't understand [=1]</c:v>
                </c:pt>
              </c:strCache>
            </c:strRef>
          </c:cat>
          <c:val>
            <c:numRef>
              <c:f>'Q1'!$C$82:$C$87</c:f>
              <c:numCache>
                <c:formatCode>0.0%</c:formatCode>
                <c:ptCount val="6"/>
                <c:pt idx="0">
                  <c:v>0.20289855072463769</c:v>
                </c:pt>
                <c:pt idx="1">
                  <c:v>0.44927536231884058</c:v>
                </c:pt>
                <c:pt idx="2">
                  <c:v>0.18840579710144928</c:v>
                </c:pt>
                <c:pt idx="3">
                  <c:v>8.6956521739130432E-2</c:v>
                </c:pt>
                <c:pt idx="4">
                  <c:v>5.7971014492753624E-2</c:v>
                </c:pt>
                <c:pt idx="5">
                  <c:v>1.4492753623188406E-2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939348090761961"/>
          <c:y val="5.2451938446748544E-2"/>
          <c:w val="0.3396970783315027"/>
          <c:h val="0.89509612310650288"/>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94803149606299"/>
          <c:y val="0.12982171945247775"/>
          <c:w val="0.61960656167979"/>
          <c:h val="0.66522251236736718"/>
        </c:manualLayout>
      </c:layout>
      <c:barChart>
        <c:barDir val="col"/>
        <c:grouping val="stacked"/>
        <c:varyColors val="0"/>
        <c:ser>
          <c:idx val="0"/>
          <c:order val="0"/>
          <c:tx>
            <c:strRef>
              <c:f>Feuil1!$A$2</c:f>
              <c:strCache>
                <c:ptCount val="1"/>
                <c:pt idx="0">
                  <c:v>I don't understand</c:v>
                </c:pt>
              </c:strCache>
            </c:strRef>
          </c:tx>
          <c:spPr>
            <a:solidFill>
              <a:schemeClr val="bg1">
                <a:lumMod val="65000"/>
              </a:schemeClr>
            </a:solidFill>
          </c:spPr>
          <c:invertIfNegative val="0"/>
          <c:cat>
            <c:strRef>
              <c:f>Feuil1!$B$1:$E$1</c:f>
              <c:strCache>
                <c:ptCount val="4"/>
                <c:pt idx="0">
                  <c:v>never</c:v>
                </c:pt>
                <c:pt idx="1">
                  <c:v>1 to 5 times</c:v>
                </c:pt>
                <c:pt idx="2">
                  <c:v>5 to 20 times</c:v>
                </c:pt>
                <c:pt idx="3">
                  <c:v>more than 20 times</c:v>
                </c:pt>
              </c:strCache>
            </c:strRef>
          </c:cat>
          <c:val>
            <c:numRef>
              <c:f>Feuil1!$B$2:$E$2</c:f>
              <c:numCache>
                <c:formatCode>General</c:formatCode>
                <c:ptCount val="4"/>
                <c:pt idx="0">
                  <c:v>1</c:v>
                </c:pt>
                <c:pt idx="1">
                  <c:v>0</c:v>
                </c:pt>
                <c:pt idx="2">
                  <c:v>0</c:v>
                </c:pt>
                <c:pt idx="3">
                  <c:v>0</c:v>
                </c:pt>
              </c:numCache>
            </c:numRef>
          </c:val>
        </c:ser>
        <c:ser>
          <c:idx val="1"/>
          <c:order val="1"/>
          <c:tx>
            <c:strRef>
              <c:f>Feuil1!$A$3</c:f>
              <c:strCache>
                <c:ptCount val="1"/>
                <c:pt idx="0">
                  <c:v>I don't know</c:v>
                </c:pt>
              </c:strCache>
            </c:strRef>
          </c:tx>
          <c:spPr>
            <a:solidFill>
              <a:srgbClr val="00B0F0"/>
            </a:solidFill>
          </c:spPr>
          <c:invertIfNegative val="0"/>
          <c:cat>
            <c:strRef>
              <c:f>Feuil1!$B$1:$E$1</c:f>
              <c:strCache>
                <c:ptCount val="4"/>
                <c:pt idx="0">
                  <c:v>never</c:v>
                </c:pt>
                <c:pt idx="1">
                  <c:v>1 to 5 times</c:v>
                </c:pt>
                <c:pt idx="2">
                  <c:v>5 to 20 times</c:v>
                </c:pt>
                <c:pt idx="3">
                  <c:v>more than 20 times</c:v>
                </c:pt>
              </c:strCache>
            </c:strRef>
          </c:cat>
          <c:val>
            <c:numRef>
              <c:f>Feuil1!$B$3:$E$3</c:f>
              <c:numCache>
                <c:formatCode>General</c:formatCode>
                <c:ptCount val="4"/>
                <c:pt idx="0">
                  <c:v>5</c:v>
                </c:pt>
                <c:pt idx="1">
                  <c:v>3</c:v>
                </c:pt>
                <c:pt idx="2">
                  <c:v>2</c:v>
                </c:pt>
                <c:pt idx="3">
                  <c:v>3</c:v>
                </c:pt>
              </c:numCache>
            </c:numRef>
          </c:val>
        </c:ser>
        <c:ser>
          <c:idx val="2"/>
          <c:order val="2"/>
          <c:tx>
            <c:strRef>
              <c:f>Feuil1!$A$4</c:f>
              <c:strCache>
                <c:ptCount val="1"/>
                <c:pt idx="0">
                  <c:v>Strongly disagree</c:v>
                </c:pt>
              </c:strCache>
            </c:strRef>
          </c:tx>
          <c:spPr>
            <a:solidFill>
              <a:srgbClr val="C00000"/>
            </a:solidFill>
          </c:spPr>
          <c:invertIfNegative val="0"/>
          <c:cat>
            <c:strRef>
              <c:f>Feuil1!$B$1:$E$1</c:f>
              <c:strCache>
                <c:ptCount val="4"/>
                <c:pt idx="0">
                  <c:v>never</c:v>
                </c:pt>
                <c:pt idx="1">
                  <c:v>1 to 5 times</c:v>
                </c:pt>
                <c:pt idx="2">
                  <c:v>5 to 20 times</c:v>
                </c:pt>
                <c:pt idx="3">
                  <c:v>more than 20 times</c:v>
                </c:pt>
              </c:strCache>
            </c:strRef>
          </c:cat>
          <c:val>
            <c:numRef>
              <c:f>Feuil1!$B$4:$E$4</c:f>
              <c:numCache>
                <c:formatCode>General</c:formatCode>
                <c:ptCount val="4"/>
                <c:pt idx="0">
                  <c:v>2</c:v>
                </c:pt>
                <c:pt idx="1">
                  <c:v>0</c:v>
                </c:pt>
                <c:pt idx="2">
                  <c:v>1</c:v>
                </c:pt>
                <c:pt idx="3">
                  <c:v>0</c:v>
                </c:pt>
              </c:numCache>
            </c:numRef>
          </c:val>
        </c:ser>
        <c:ser>
          <c:idx val="3"/>
          <c:order val="3"/>
          <c:tx>
            <c:strRef>
              <c:f>Feuil1!$A$5</c:f>
              <c:strCache>
                <c:ptCount val="1"/>
                <c:pt idx="0">
                  <c:v>Disagree</c:v>
                </c:pt>
              </c:strCache>
            </c:strRef>
          </c:tx>
          <c:spPr>
            <a:solidFill>
              <a:srgbClr val="FF0000"/>
            </a:solidFill>
          </c:spPr>
          <c:invertIfNegative val="0"/>
          <c:cat>
            <c:strRef>
              <c:f>Feuil1!$B$1:$E$1</c:f>
              <c:strCache>
                <c:ptCount val="4"/>
                <c:pt idx="0">
                  <c:v>never</c:v>
                </c:pt>
                <c:pt idx="1">
                  <c:v>1 to 5 times</c:v>
                </c:pt>
                <c:pt idx="2">
                  <c:v>5 to 20 times</c:v>
                </c:pt>
                <c:pt idx="3">
                  <c:v>more than 20 times</c:v>
                </c:pt>
              </c:strCache>
            </c:strRef>
          </c:cat>
          <c:val>
            <c:numRef>
              <c:f>Feuil1!$B$5:$E$5</c:f>
              <c:numCache>
                <c:formatCode>General</c:formatCode>
                <c:ptCount val="4"/>
                <c:pt idx="0">
                  <c:v>3</c:v>
                </c:pt>
                <c:pt idx="1">
                  <c:v>8</c:v>
                </c:pt>
                <c:pt idx="2">
                  <c:v>9</c:v>
                </c:pt>
                <c:pt idx="3">
                  <c:v>5</c:v>
                </c:pt>
              </c:numCache>
            </c:numRef>
          </c:val>
        </c:ser>
        <c:ser>
          <c:idx val="4"/>
          <c:order val="4"/>
          <c:tx>
            <c:strRef>
              <c:f>Feuil1!$A$6</c:f>
              <c:strCache>
                <c:ptCount val="1"/>
                <c:pt idx="0">
                  <c:v>Agree</c:v>
                </c:pt>
              </c:strCache>
            </c:strRef>
          </c:tx>
          <c:spPr>
            <a:solidFill>
              <a:srgbClr val="92D050"/>
            </a:solidFill>
          </c:spPr>
          <c:invertIfNegative val="0"/>
          <c:cat>
            <c:strRef>
              <c:f>Feuil1!$B$1:$E$1</c:f>
              <c:strCache>
                <c:ptCount val="4"/>
                <c:pt idx="0">
                  <c:v>never</c:v>
                </c:pt>
                <c:pt idx="1">
                  <c:v>1 to 5 times</c:v>
                </c:pt>
                <c:pt idx="2">
                  <c:v>5 to 20 times</c:v>
                </c:pt>
                <c:pt idx="3">
                  <c:v>more than 20 times</c:v>
                </c:pt>
              </c:strCache>
            </c:strRef>
          </c:cat>
          <c:val>
            <c:numRef>
              <c:f>Feuil1!$B$6:$E$6</c:f>
              <c:numCache>
                <c:formatCode>General</c:formatCode>
                <c:ptCount val="4"/>
                <c:pt idx="0">
                  <c:v>7</c:v>
                </c:pt>
                <c:pt idx="1">
                  <c:v>2</c:v>
                </c:pt>
                <c:pt idx="2">
                  <c:v>6</c:v>
                </c:pt>
                <c:pt idx="3">
                  <c:v>4</c:v>
                </c:pt>
              </c:numCache>
            </c:numRef>
          </c:val>
        </c:ser>
        <c:ser>
          <c:idx val="5"/>
          <c:order val="5"/>
          <c:tx>
            <c:strRef>
              <c:f>Feuil1!$A$7</c:f>
              <c:strCache>
                <c:ptCount val="1"/>
                <c:pt idx="0">
                  <c:v>Strongly agree</c:v>
                </c:pt>
              </c:strCache>
            </c:strRef>
          </c:tx>
          <c:spPr>
            <a:solidFill>
              <a:srgbClr val="00B050"/>
            </a:solidFill>
          </c:spPr>
          <c:invertIfNegative val="0"/>
          <c:cat>
            <c:strRef>
              <c:f>Feuil1!$B$1:$E$1</c:f>
              <c:strCache>
                <c:ptCount val="4"/>
                <c:pt idx="0">
                  <c:v>never</c:v>
                </c:pt>
                <c:pt idx="1">
                  <c:v>1 to 5 times</c:v>
                </c:pt>
                <c:pt idx="2">
                  <c:v>5 to 20 times</c:v>
                </c:pt>
                <c:pt idx="3">
                  <c:v>more than 20 times</c:v>
                </c:pt>
              </c:strCache>
            </c:strRef>
          </c:cat>
          <c:val>
            <c:numRef>
              <c:f>Feuil1!$B$7:$E$7</c:f>
              <c:numCache>
                <c:formatCode>General</c:formatCode>
                <c:ptCount val="4"/>
                <c:pt idx="0">
                  <c:v>2</c:v>
                </c:pt>
                <c:pt idx="1">
                  <c:v>3</c:v>
                </c:pt>
                <c:pt idx="2">
                  <c:v>1</c:v>
                </c:pt>
                <c:pt idx="3">
                  <c:v>2</c:v>
                </c:pt>
              </c:numCache>
            </c:numRef>
          </c:val>
        </c:ser>
        <c:dLbls>
          <c:showLegendKey val="0"/>
          <c:showVal val="0"/>
          <c:showCatName val="0"/>
          <c:showSerName val="0"/>
          <c:showPercent val="0"/>
          <c:showBubbleSize val="0"/>
        </c:dLbls>
        <c:gapWidth val="150"/>
        <c:overlap val="100"/>
        <c:axId val="109501056"/>
        <c:axId val="109519232"/>
      </c:barChart>
      <c:catAx>
        <c:axId val="109501056"/>
        <c:scaling>
          <c:orientation val="minMax"/>
        </c:scaling>
        <c:delete val="0"/>
        <c:axPos val="b"/>
        <c:majorTickMark val="out"/>
        <c:minorTickMark val="none"/>
        <c:tickLblPos val="nextTo"/>
        <c:txPr>
          <a:bodyPr/>
          <a:lstStyle/>
          <a:p>
            <a:pPr>
              <a:defRPr sz="1400"/>
            </a:pPr>
            <a:endParaRPr lang="fr-FR"/>
          </a:p>
        </c:txPr>
        <c:crossAx val="109519232"/>
        <c:crosses val="autoZero"/>
        <c:auto val="1"/>
        <c:lblAlgn val="ctr"/>
        <c:lblOffset val="100"/>
        <c:noMultiLvlLbl val="0"/>
      </c:catAx>
      <c:valAx>
        <c:axId val="109519232"/>
        <c:scaling>
          <c:orientation val="minMax"/>
        </c:scaling>
        <c:delete val="0"/>
        <c:axPos val="l"/>
        <c:majorGridlines/>
        <c:numFmt formatCode="General" sourceLinked="1"/>
        <c:majorTickMark val="out"/>
        <c:minorTickMark val="none"/>
        <c:tickLblPos val="nextTo"/>
        <c:txPr>
          <a:bodyPr/>
          <a:lstStyle/>
          <a:p>
            <a:pPr>
              <a:defRPr sz="1600"/>
            </a:pPr>
            <a:endParaRPr lang="fr-FR"/>
          </a:p>
        </c:txPr>
        <c:crossAx val="109501056"/>
        <c:crosses val="autoZero"/>
        <c:crossBetween val="between"/>
      </c:valAx>
    </c:plotArea>
    <c:legend>
      <c:legendPos val="r"/>
      <c:layout/>
      <c:overlay val="0"/>
      <c:txPr>
        <a:bodyPr/>
        <a:lstStyle/>
        <a:p>
          <a:pPr>
            <a:defRPr sz="14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891856687125465E-2"/>
          <c:y val="0.1013012443061882"/>
          <c:w val="0.4068354649936855"/>
          <c:h val="0.7973975113876236"/>
        </c:manualLayout>
      </c:layout>
      <c:pieChart>
        <c:varyColors val="1"/>
        <c:ser>
          <c:idx val="0"/>
          <c:order val="0"/>
          <c:spPr>
            <a:solidFill>
              <a:srgbClr val="00B050"/>
            </a:solidFill>
          </c:spPr>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Pt>
            <c:idx val="5"/>
            <c:bubble3D val="0"/>
            <c:spPr>
              <a:solidFill>
                <a:schemeClr val="bg1">
                  <a:lumMod val="65000"/>
                </a:schemeClr>
              </a:solidFill>
            </c:spPr>
          </c:dPt>
          <c:dLbls>
            <c:txPr>
              <a:bodyPr/>
              <a:lstStyle/>
              <a:p>
                <a:pPr>
                  <a:defRPr sz="1600"/>
                </a:pPr>
                <a:endParaRPr lang="fr-FR"/>
              </a:p>
            </c:txPr>
            <c:showLegendKey val="0"/>
            <c:showVal val="1"/>
            <c:showCatName val="0"/>
            <c:showSerName val="0"/>
            <c:showPercent val="0"/>
            <c:showBubbleSize val="0"/>
            <c:showLeaderLines val="1"/>
          </c:dLbls>
          <c:cat>
            <c:strRef>
              <c:f>'Q22'!$B$80:$B$85</c:f>
              <c:strCache>
                <c:ptCount val="6"/>
                <c:pt idx="0">
                  <c:v>Strongly agree [=6]</c:v>
                </c:pt>
                <c:pt idx="1">
                  <c:v>Agree [=18]</c:v>
                </c:pt>
                <c:pt idx="2">
                  <c:v>Disagree [=11]</c:v>
                </c:pt>
                <c:pt idx="3">
                  <c:v>Strongly disagree [=2]</c:v>
                </c:pt>
                <c:pt idx="4">
                  <c:v>I don't know [=31]</c:v>
                </c:pt>
                <c:pt idx="5">
                  <c:v>I don't understand [=1]</c:v>
                </c:pt>
              </c:strCache>
            </c:strRef>
          </c:cat>
          <c:val>
            <c:numRef>
              <c:f>'Q22'!$D$80:$D$85</c:f>
              <c:numCache>
                <c:formatCode>0.0%</c:formatCode>
                <c:ptCount val="6"/>
                <c:pt idx="0">
                  <c:v>8.6956521739130432E-2</c:v>
                </c:pt>
                <c:pt idx="1">
                  <c:v>0.2608695652173913</c:v>
                </c:pt>
                <c:pt idx="2">
                  <c:v>0.15942028985507245</c:v>
                </c:pt>
                <c:pt idx="3">
                  <c:v>2.8985507246376812E-2</c:v>
                </c:pt>
                <c:pt idx="4">
                  <c:v>0.44927536231884058</c:v>
                </c:pt>
                <c:pt idx="5">
                  <c:v>1.4492753623188406E-2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4081009139574066"/>
          <c:y val="0.19456307022796926"/>
          <c:w val="0.324213409394421"/>
          <c:h val="0.67049562243761529"/>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From the 24 involved in information literacy…</a:t>
            </a:r>
            <a:endParaRPr lang="fr-BE" dirty="0">
              <a:effectLst/>
            </a:endParaRPr>
          </a:p>
        </c:rich>
      </c:tx>
      <c:overlay val="0"/>
    </c:title>
    <c:autoTitleDeleted val="0"/>
    <c:plotArea>
      <c:layout>
        <c:manualLayout>
          <c:layoutTarget val="inner"/>
          <c:xMode val="edge"/>
          <c:yMode val="edge"/>
          <c:x val="0.231536495944895"/>
          <c:y val="0.21998869494981038"/>
          <c:w val="0.3256417342517498"/>
          <c:h val="0.78001130505018967"/>
        </c:manualLayout>
      </c:layout>
      <c:pieChart>
        <c:varyColors val="1"/>
        <c:ser>
          <c:idx val="0"/>
          <c:order val="0"/>
          <c:tx>
            <c:strRef>
              <c:f>Feuil1!$B$1</c:f>
              <c:strCache>
                <c:ptCount val="1"/>
                <c:pt idx="0">
                  <c:v>Involved in info lit?</c:v>
                </c:pt>
              </c:strCache>
            </c:strRef>
          </c:tx>
          <c:dPt>
            <c:idx val="0"/>
            <c:bubble3D val="0"/>
            <c:spPr>
              <a:solidFill>
                <a:srgbClr val="00B050"/>
              </a:solidFill>
            </c:spPr>
          </c:dPt>
          <c:dPt>
            <c:idx val="1"/>
            <c:bubble3D val="0"/>
            <c:spPr>
              <a:solidFill>
                <a:srgbClr val="92D050"/>
              </a:solidFill>
            </c:spPr>
          </c:dPt>
          <c:dPt>
            <c:idx val="2"/>
            <c:bubble3D val="0"/>
            <c:spPr>
              <a:solidFill>
                <a:srgbClr val="FF3300"/>
              </a:solidFill>
            </c:spPr>
          </c:dPt>
          <c:dPt>
            <c:idx val="3"/>
            <c:bubble3D val="0"/>
            <c:spPr>
              <a:solidFill>
                <a:srgbClr val="C00000"/>
              </a:solidFill>
            </c:spPr>
          </c:dPt>
          <c:dPt>
            <c:idx val="4"/>
            <c:bubble3D val="0"/>
            <c:spPr>
              <a:solidFill>
                <a:srgbClr val="00B0F0"/>
              </a:solidFill>
            </c:spPr>
          </c:dPt>
          <c:dLbls>
            <c:txPr>
              <a:bodyPr/>
              <a:lstStyle/>
              <a:p>
                <a:pPr>
                  <a:defRPr sz="1400"/>
                </a:pPr>
                <a:endParaRPr lang="fr-FR"/>
              </a:p>
            </c:txPr>
            <c:dLblPos val="outEnd"/>
            <c:showLegendKey val="0"/>
            <c:showVal val="0"/>
            <c:showCatName val="0"/>
            <c:showSerName val="0"/>
            <c:showPercent val="1"/>
            <c:showBubbleSize val="0"/>
            <c:showLeaderLines val="1"/>
          </c:dLbls>
          <c:cat>
            <c:strRef>
              <c:f>Feuil1!$A$2:$A$6</c:f>
              <c:strCache>
                <c:ptCount val="5"/>
                <c:pt idx="0">
                  <c:v>Strongly agree</c:v>
                </c:pt>
                <c:pt idx="1">
                  <c:v>Agree</c:v>
                </c:pt>
                <c:pt idx="2">
                  <c:v>Disagree</c:v>
                </c:pt>
                <c:pt idx="3">
                  <c:v>Strongly disagree</c:v>
                </c:pt>
                <c:pt idx="4">
                  <c:v>I don't know</c:v>
                </c:pt>
              </c:strCache>
            </c:strRef>
          </c:cat>
          <c:val>
            <c:numRef>
              <c:f>Feuil1!$B$2:$B$6</c:f>
              <c:numCache>
                <c:formatCode>General</c:formatCode>
                <c:ptCount val="5"/>
                <c:pt idx="0">
                  <c:v>5</c:v>
                </c:pt>
                <c:pt idx="1">
                  <c:v>8</c:v>
                </c:pt>
                <c:pt idx="2">
                  <c:v>6</c:v>
                </c:pt>
                <c:pt idx="3">
                  <c:v>4</c:v>
                </c:pt>
                <c:pt idx="4">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878346850349957"/>
          <c:y val="0.30073790250695659"/>
          <c:w val="0.23950449950005556"/>
          <c:h val="0.51956436364951697"/>
        </c:manualLayout>
      </c:layout>
      <c:overlay val="0"/>
      <c:txPr>
        <a:bodyPr/>
        <a:lstStyle/>
        <a:p>
          <a:pPr>
            <a:defRPr sz="16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10949172076647E-2"/>
          <c:y val="5.579922777545139E-2"/>
          <c:w val="0.41965358419471244"/>
          <c:h val="0.81020662446321978"/>
        </c:manualLayout>
      </c:layout>
      <c:pieChart>
        <c:varyColors val="1"/>
        <c:ser>
          <c:idx val="0"/>
          <c:order val="0"/>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Pt>
            <c:idx val="5"/>
            <c:bubble3D val="0"/>
            <c:spPr>
              <a:solidFill>
                <a:schemeClr val="bg1">
                  <a:lumMod val="65000"/>
                </a:schemeClr>
              </a:solidFill>
            </c:spPr>
          </c:dPt>
          <c:dLbls>
            <c:txPr>
              <a:bodyPr/>
              <a:lstStyle/>
              <a:p>
                <a:pPr>
                  <a:defRPr sz="1600"/>
                </a:pPr>
                <a:endParaRPr lang="fr-FR"/>
              </a:p>
            </c:txPr>
            <c:showLegendKey val="0"/>
            <c:showVal val="1"/>
            <c:showCatName val="0"/>
            <c:showSerName val="0"/>
            <c:showPercent val="0"/>
            <c:showBubbleSize val="0"/>
            <c:showLeaderLines val="1"/>
          </c:dLbls>
          <c:cat>
            <c:strRef>
              <c:f>'Q2'!$A$80:$A$85</c:f>
              <c:strCache>
                <c:ptCount val="6"/>
                <c:pt idx="0">
                  <c:v>Strongly agree [=3]</c:v>
                </c:pt>
                <c:pt idx="1">
                  <c:v>Agree [=6]</c:v>
                </c:pt>
                <c:pt idx="2">
                  <c:v>Disagree [=48]</c:v>
                </c:pt>
                <c:pt idx="3">
                  <c:v>Strongly disagree [=8]</c:v>
                </c:pt>
                <c:pt idx="4">
                  <c:v>I don't know [=4]</c:v>
                </c:pt>
                <c:pt idx="5">
                  <c:v>I don't understand [=0]</c:v>
                </c:pt>
              </c:strCache>
            </c:strRef>
          </c:cat>
          <c:val>
            <c:numRef>
              <c:f>'Q2'!$C$80:$C$85</c:f>
              <c:numCache>
                <c:formatCode>0.0%</c:formatCode>
                <c:ptCount val="6"/>
                <c:pt idx="0">
                  <c:v>4.3478260869565216E-2</c:v>
                </c:pt>
                <c:pt idx="1">
                  <c:v>8.6956521739130432E-2</c:v>
                </c:pt>
                <c:pt idx="2">
                  <c:v>0.69565217391304346</c:v>
                </c:pt>
                <c:pt idx="3">
                  <c:v>0.11594202898550725</c:v>
                </c:pt>
                <c:pt idx="4">
                  <c:v>5.7971014492753624E-2</c:v>
                </c:pt>
                <c:pt idx="5">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7047730786160376"/>
          <c:y val="7.9101118956191402E-2"/>
          <c:w val="0.31939559574970283"/>
          <c:h val="0.78314981060976485"/>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88425723072814E-2"/>
          <c:y val="0.10130555555555555"/>
          <c:w val="0.40249679723915754"/>
          <c:h val="0.85736111111111113"/>
        </c:manualLayout>
      </c:layout>
      <c:pieChart>
        <c:varyColors val="1"/>
        <c:ser>
          <c:idx val="0"/>
          <c:order val="0"/>
          <c:spPr>
            <a:solidFill>
              <a:schemeClr val="bg1">
                <a:lumMod val="65000"/>
              </a:schemeClr>
            </a:solidFill>
          </c:spPr>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a:ln w="25400" cmpd="sng"/>
            </c:spPr>
          </c:dPt>
          <c:dPt>
            <c:idx val="4"/>
            <c:bubble3D val="0"/>
            <c:spPr>
              <a:solidFill>
                <a:srgbClr val="00B0F0"/>
              </a:solidFill>
            </c:spPr>
          </c:dPt>
          <c:dLbls>
            <c:txPr>
              <a:bodyPr/>
              <a:lstStyle/>
              <a:p>
                <a:pPr>
                  <a:defRPr sz="1600"/>
                </a:pPr>
                <a:endParaRPr lang="fr-FR"/>
              </a:p>
            </c:txPr>
            <c:showLegendKey val="0"/>
            <c:showVal val="1"/>
            <c:showCatName val="0"/>
            <c:showSerName val="0"/>
            <c:showPercent val="0"/>
            <c:showBubbleSize val="0"/>
            <c:showLeaderLines val="1"/>
          </c:dLbls>
          <c:cat>
            <c:strRef>
              <c:f>'Q3'!$A$81:$A$86</c:f>
              <c:strCache>
                <c:ptCount val="6"/>
                <c:pt idx="0">
                  <c:v>Strongly agree [=4]</c:v>
                </c:pt>
                <c:pt idx="1">
                  <c:v>Agree [=19]</c:v>
                </c:pt>
                <c:pt idx="2">
                  <c:v>Disagree [=25]</c:v>
                </c:pt>
                <c:pt idx="3">
                  <c:v>Strongly disagree [=15]</c:v>
                </c:pt>
                <c:pt idx="4">
                  <c:v>I don't know [=6]</c:v>
                </c:pt>
                <c:pt idx="5">
                  <c:v>I don't understand [=0]</c:v>
                </c:pt>
              </c:strCache>
            </c:strRef>
          </c:cat>
          <c:val>
            <c:numRef>
              <c:f>'Q3'!$C$81:$C$86</c:f>
              <c:numCache>
                <c:formatCode>0.0%</c:formatCode>
                <c:ptCount val="6"/>
                <c:pt idx="0">
                  <c:v>5.7971014492753624E-2</c:v>
                </c:pt>
                <c:pt idx="1">
                  <c:v>0.27536231884057971</c:v>
                </c:pt>
                <c:pt idx="2">
                  <c:v>0.36231884057971014</c:v>
                </c:pt>
                <c:pt idx="3">
                  <c:v>0.21739130434782608</c:v>
                </c:pt>
                <c:pt idx="4">
                  <c:v>8.6956521739130432E-2</c:v>
                </c:pt>
                <c:pt idx="5">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0500791301009449"/>
          <c:y val="0.10048361111111111"/>
          <c:w val="0.32874605653550998"/>
          <c:h val="0.84136611111111115"/>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Feuil1!$B$1</c:f>
              <c:strCache>
                <c:ptCount val="1"/>
                <c:pt idx="0">
                  <c:v>From the 24 involved in information literacy…</c:v>
                </c:pt>
              </c:strCache>
            </c:strRef>
          </c:tx>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Lbls>
            <c:numFmt formatCode="0.0%" sourceLinked="0"/>
            <c:txPr>
              <a:bodyPr/>
              <a:lstStyle/>
              <a:p>
                <a:pPr>
                  <a:defRPr sz="1600"/>
                </a:pPr>
                <a:endParaRPr lang="fr-FR"/>
              </a:p>
            </c:txPr>
            <c:showLegendKey val="0"/>
            <c:showVal val="0"/>
            <c:showCatName val="0"/>
            <c:showSerName val="0"/>
            <c:showPercent val="1"/>
            <c:showBubbleSize val="0"/>
            <c:showLeaderLines val="1"/>
          </c:dLbls>
          <c:cat>
            <c:strRef>
              <c:f>Feuil1!$A$2:$A$6</c:f>
              <c:strCache>
                <c:ptCount val="5"/>
                <c:pt idx="0">
                  <c:v>Strongly agree</c:v>
                </c:pt>
                <c:pt idx="1">
                  <c:v>Agree</c:v>
                </c:pt>
                <c:pt idx="2">
                  <c:v>Disagree</c:v>
                </c:pt>
                <c:pt idx="3">
                  <c:v>Strongly disagree</c:v>
                </c:pt>
                <c:pt idx="4">
                  <c:v>I don't know</c:v>
                </c:pt>
              </c:strCache>
            </c:strRef>
          </c:cat>
          <c:val>
            <c:numRef>
              <c:f>Feuil1!$B$2:$B$6</c:f>
              <c:numCache>
                <c:formatCode>General</c:formatCode>
                <c:ptCount val="5"/>
                <c:pt idx="0">
                  <c:v>2</c:v>
                </c:pt>
                <c:pt idx="1">
                  <c:v>6</c:v>
                </c:pt>
                <c:pt idx="2">
                  <c:v>11</c:v>
                </c:pt>
                <c:pt idx="3">
                  <c:v>5</c:v>
                </c:pt>
                <c:pt idx="4">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033805774278213"/>
          <c:y val="0.31755790233413694"/>
          <c:w val="0.22632860892388451"/>
          <c:h val="0.47529784429396993"/>
        </c:manualLayout>
      </c:layout>
      <c:overlay val="0"/>
      <c:txPr>
        <a:bodyPr/>
        <a:lstStyle/>
        <a:p>
          <a:pPr>
            <a:defRPr sz="16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710377614808473E-2"/>
          <c:y val="8.8767619200703474E-2"/>
          <c:w val="0.42464066148865748"/>
          <c:h val="0.91123238079929658"/>
        </c:manualLayout>
      </c:layout>
      <c:pieChart>
        <c:varyColors val="1"/>
        <c:ser>
          <c:idx val="0"/>
          <c:order val="0"/>
          <c:dPt>
            <c:idx val="0"/>
            <c:bubble3D val="0"/>
            <c:spPr>
              <a:solidFill>
                <a:srgbClr val="00B050"/>
              </a:solidFill>
            </c:spPr>
          </c:dPt>
          <c:dPt>
            <c:idx val="1"/>
            <c:bubble3D val="0"/>
            <c:spPr>
              <a:solidFill>
                <a:srgbClr val="92D050"/>
              </a:solidFill>
            </c:spPr>
          </c:dPt>
          <c:dPt>
            <c:idx val="2"/>
            <c:bubble3D val="0"/>
            <c:spPr>
              <a:solidFill>
                <a:srgbClr val="FF0000"/>
              </a:solidFill>
            </c:spPr>
          </c:dPt>
          <c:dPt>
            <c:idx val="3"/>
            <c:bubble3D val="0"/>
            <c:spPr>
              <a:solidFill>
                <a:srgbClr val="C00000"/>
              </a:solidFill>
            </c:spPr>
          </c:dPt>
          <c:dPt>
            <c:idx val="4"/>
            <c:bubble3D val="0"/>
            <c:spPr>
              <a:solidFill>
                <a:srgbClr val="00B0F0"/>
              </a:solidFill>
            </c:spPr>
          </c:dPt>
          <c:dPt>
            <c:idx val="5"/>
            <c:bubble3D val="0"/>
            <c:spPr>
              <a:solidFill>
                <a:schemeClr val="bg1">
                  <a:lumMod val="65000"/>
                </a:schemeClr>
              </a:solidFill>
            </c:spPr>
          </c:dPt>
          <c:dLbls>
            <c:txPr>
              <a:bodyPr/>
              <a:lstStyle/>
              <a:p>
                <a:pPr>
                  <a:defRPr sz="1600"/>
                </a:pPr>
                <a:endParaRPr lang="fr-FR"/>
              </a:p>
            </c:txPr>
            <c:showLegendKey val="0"/>
            <c:showVal val="1"/>
            <c:showCatName val="0"/>
            <c:showSerName val="0"/>
            <c:showPercent val="0"/>
            <c:showBubbleSize val="0"/>
            <c:showLeaderLines val="1"/>
          </c:dLbls>
          <c:cat>
            <c:strRef>
              <c:f>'Q4'!$A$80:$A$85</c:f>
              <c:strCache>
                <c:ptCount val="6"/>
                <c:pt idx="0">
                  <c:v>Strongly agree [=0]</c:v>
                </c:pt>
                <c:pt idx="1">
                  <c:v>Agree [=12]</c:v>
                </c:pt>
                <c:pt idx="2">
                  <c:v>Disagree [=37]</c:v>
                </c:pt>
                <c:pt idx="3">
                  <c:v>Strongly disagree [=18]</c:v>
                </c:pt>
                <c:pt idx="4">
                  <c:v>I don't know [=2]</c:v>
                </c:pt>
                <c:pt idx="5">
                  <c:v>I don't understand [=0]</c:v>
                </c:pt>
              </c:strCache>
            </c:strRef>
          </c:cat>
          <c:val>
            <c:numRef>
              <c:f>'Q4'!$C$80:$C$85</c:f>
              <c:numCache>
                <c:formatCode>0.0%</c:formatCode>
                <c:ptCount val="6"/>
                <c:pt idx="0">
                  <c:v>0</c:v>
                </c:pt>
                <c:pt idx="1">
                  <c:v>0.17391304347826086</c:v>
                </c:pt>
                <c:pt idx="2">
                  <c:v>0.53623188405797106</c:v>
                </c:pt>
                <c:pt idx="3">
                  <c:v>0.2608695652173913</c:v>
                </c:pt>
                <c:pt idx="4">
                  <c:v>2.8985507246376812E-2</c:v>
                </c:pt>
                <c:pt idx="5">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35238603851497"/>
          <c:y val="8.1709254527274761E-2"/>
          <c:w val="0.38679021912856765"/>
          <c:h val="0.8724346821984319"/>
        </c:manualLayout>
      </c:layout>
      <c:overlay val="0"/>
      <c:txPr>
        <a:bodyPr/>
        <a:lstStyle/>
        <a:p>
          <a:pPr rtl="0">
            <a:defRPr sz="1600"/>
          </a:pPr>
          <a:endParaRPr lang="fr-FR"/>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0.00136</cdr:x>
      <cdr:y>0.01442</cdr:y>
    </cdr:from>
    <cdr:to>
      <cdr:x>0.99359</cdr:x>
      <cdr:y>0.17322</cdr:y>
    </cdr:to>
    <cdr:sp macro="" textlink="">
      <cdr:nvSpPr>
        <cdr:cNvPr id="2" name="ZoneTexte 1"/>
        <cdr:cNvSpPr txBox="1"/>
      </cdr:nvSpPr>
      <cdr:spPr>
        <a:xfrm xmlns:a="http://schemas.openxmlformats.org/drawingml/2006/main">
          <a:off x="10344" y="71908"/>
          <a:ext cx="7560840" cy="7920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000" dirty="0" smtClean="0"/>
            <a:t>How many times have you been using a discovery tool </a:t>
          </a:r>
        </a:p>
        <a:p xmlns:a="http://schemas.openxmlformats.org/drawingml/2006/main">
          <a:pPr algn="ctr" rtl="0"/>
          <a:r>
            <a:rPr lang="en-US" sz="2000" dirty="0" smtClean="0"/>
            <a:t>within the last 12 months?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3076363" cy="511731"/>
          </a:xfrm>
          <a:prstGeom prst="rect">
            <a:avLst/>
          </a:prstGeom>
        </p:spPr>
        <p:txBody>
          <a:bodyPr vert="horz" lIns="94760" tIns="47380" rIns="94760" bIns="47380" rtlCol="0"/>
          <a:lstStyle>
            <a:lvl1pPr algn="l">
              <a:defRPr sz="1200"/>
            </a:lvl1pPr>
          </a:lstStyle>
          <a:p>
            <a:endParaRPr lang="fr-BE"/>
          </a:p>
        </p:txBody>
      </p:sp>
      <p:sp>
        <p:nvSpPr>
          <p:cNvPr id="3" name="Espace réservé de la date 2"/>
          <p:cNvSpPr>
            <a:spLocks noGrp="1"/>
          </p:cNvSpPr>
          <p:nvPr>
            <p:ph type="dt" sz="quarter" idx="1"/>
          </p:nvPr>
        </p:nvSpPr>
        <p:spPr>
          <a:xfrm>
            <a:off x="4021296" y="1"/>
            <a:ext cx="3076363" cy="511731"/>
          </a:xfrm>
          <a:prstGeom prst="rect">
            <a:avLst/>
          </a:prstGeom>
        </p:spPr>
        <p:txBody>
          <a:bodyPr vert="horz" lIns="94760" tIns="47380" rIns="94760" bIns="47380" rtlCol="0"/>
          <a:lstStyle>
            <a:lvl1pPr algn="r">
              <a:defRPr sz="1200"/>
            </a:lvl1pPr>
          </a:lstStyle>
          <a:p>
            <a:fld id="{F5EA7798-A561-4C99-91F3-D24BACABD4A1}" type="datetimeFigureOut">
              <a:rPr lang="fr-BE" smtClean="0"/>
              <a:pPr/>
              <a:t>7/09/2013</a:t>
            </a:fld>
            <a:endParaRPr lang="fr-BE"/>
          </a:p>
        </p:txBody>
      </p:sp>
      <p:sp>
        <p:nvSpPr>
          <p:cNvPr id="4" name="Espace réservé du pied de page 3"/>
          <p:cNvSpPr>
            <a:spLocks noGrp="1"/>
          </p:cNvSpPr>
          <p:nvPr>
            <p:ph type="ftr" sz="quarter" idx="2"/>
          </p:nvPr>
        </p:nvSpPr>
        <p:spPr>
          <a:xfrm>
            <a:off x="2" y="9721107"/>
            <a:ext cx="3076363" cy="511731"/>
          </a:xfrm>
          <a:prstGeom prst="rect">
            <a:avLst/>
          </a:prstGeom>
        </p:spPr>
        <p:txBody>
          <a:bodyPr vert="horz" lIns="94760" tIns="47380" rIns="94760" bIns="4738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4021296" y="9721107"/>
            <a:ext cx="3076363" cy="511731"/>
          </a:xfrm>
          <a:prstGeom prst="rect">
            <a:avLst/>
          </a:prstGeom>
        </p:spPr>
        <p:txBody>
          <a:bodyPr vert="horz" lIns="94760" tIns="47380" rIns="94760" bIns="47380"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3076363" cy="511731"/>
          </a:xfrm>
          <a:prstGeom prst="rect">
            <a:avLst/>
          </a:prstGeom>
        </p:spPr>
        <p:txBody>
          <a:bodyPr vert="horz" lIns="94760" tIns="47380" rIns="94760" bIns="47380" rtlCol="0"/>
          <a:lstStyle>
            <a:lvl1pPr algn="l">
              <a:defRPr sz="1200"/>
            </a:lvl1pPr>
          </a:lstStyle>
          <a:p>
            <a:endParaRPr lang="fr-BE"/>
          </a:p>
        </p:txBody>
      </p:sp>
      <p:sp>
        <p:nvSpPr>
          <p:cNvPr id="3" name="Espace réservé de la date 2"/>
          <p:cNvSpPr>
            <a:spLocks noGrp="1"/>
          </p:cNvSpPr>
          <p:nvPr>
            <p:ph type="dt" idx="1"/>
          </p:nvPr>
        </p:nvSpPr>
        <p:spPr>
          <a:xfrm>
            <a:off x="4021296" y="1"/>
            <a:ext cx="3076363" cy="511731"/>
          </a:xfrm>
          <a:prstGeom prst="rect">
            <a:avLst/>
          </a:prstGeom>
        </p:spPr>
        <p:txBody>
          <a:bodyPr vert="horz" lIns="94760" tIns="47380" rIns="94760" bIns="47380" rtlCol="0"/>
          <a:lstStyle>
            <a:lvl1pPr algn="r">
              <a:defRPr sz="1200"/>
            </a:lvl1pPr>
          </a:lstStyle>
          <a:p>
            <a:fld id="{5CFE7606-93E1-4414-B184-EF82DF2282F8}" type="datetimeFigureOut">
              <a:rPr lang="fr-BE" smtClean="0"/>
              <a:pPr/>
              <a:t>7/09/2013</a:t>
            </a:fld>
            <a:endParaRPr lang="fr-BE"/>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0" tIns="47380" rIns="94760" bIns="47380" rtlCol="0" anchor="ctr"/>
          <a:lstStyle/>
          <a:p>
            <a:endParaRPr lang="fr-BE"/>
          </a:p>
        </p:txBody>
      </p:sp>
      <p:sp>
        <p:nvSpPr>
          <p:cNvPr id="5" name="Espace réservé des commentaires 4"/>
          <p:cNvSpPr>
            <a:spLocks noGrp="1"/>
          </p:cNvSpPr>
          <p:nvPr>
            <p:ph type="body" sz="quarter" idx="3"/>
          </p:nvPr>
        </p:nvSpPr>
        <p:spPr>
          <a:xfrm>
            <a:off x="709931" y="4861443"/>
            <a:ext cx="5679440" cy="4605576"/>
          </a:xfrm>
          <a:prstGeom prst="rect">
            <a:avLst/>
          </a:prstGeom>
        </p:spPr>
        <p:txBody>
          <a:bodyPr vert="horz" lIns="94760" tIns="47380" rIns="94760" bIns="4738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2" y="9721107"/>
            <a:ext cx="3076363" cy="511731"/>
          </a:xfrm>
          <a:prstGeom prst="rect">
            <a:avLst/>
          </a:prstGeom>
        </p:spPr>
        <p:txBody>
          <a:bodyPr vert="horz" lIns="94760" tIns="47380" rIns="94760" bIns="4738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4021296" y="9721107"/>
            <a:ext cx="3076363" cy="511731"/>
          </a:xfrm>
          <a:prstGeom prst="rect">
            <a:avLst/>
          </a:prstGeom>
        </p:spPr>
        <p:txBody>
          <a:bodyPr vert="horz" lIns="94760" tIns="47380" rIns="94760" bIns="47380"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56</a:t>
            </a:fld>
            <a:endParaRPr lang="fr-BE"/>
          </a:p>
        </p:txBody>
      </p:sp>
    </p:spTree>
    <p:extLst>
      <p:ext uri="{BB962C8B-B14F-4D97-AF65-F5344CB8AC3E}">
        <p14:creationId xmlns:p14="http://schemas.microsoft.com/office/powerpoint/2010/main" val="326907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r>
              <a:rPr lang="en-US" smtClean="0"/>
              <a:t>"Where are my Marc records?" - Librarians' perception of discovery tools</a:t>
            </a:r>
            <a:endParaRPr lang="en-US" dirty="0"/>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p:txBody>
          <a:bodyPr/>
          <a:lstStyle/>
          <a:p>
            <a:r>
              <a:rPr lang="fr-FR" smtClean="0"/>
              <a:t>Modifiez le style du titre</a:t>
            </a:r>
            <a:endParaRPr lang="fr-B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Rounded MT Bold" pitchFamily="34" charset="0"/>
              </a:defRPr>
            </a:lvl1pPr>
          </a:lstStyle>
          <a:p>
            <a:r>
              <a:rPr lang="fr-FR" dirty="0" smtClean="0"/>
              <a:t>Modifiez le style du titre</a:t>
            </a:r>
            <a:endParaRPr lang="en-US" dirty="0"/>
          </a:p>
        </p:txBody>
      </p:sp>
      <p:sp>
        <p:nvSpPr>
          <p:cNvPr id="3" name="Content Placeholder 2"/>
          <p:cNvSpPr>
            <a:spLocks noGrp="1"/>
          </p:cNvSpPr>
          <p:nvPr>
            <p:ph idx="1"/>
          </p:nvPr>
        </p:nvSpPr>
        <p:spPr>
          <a:xfrm>
            <a:off x="457200" y="1412776"/>
            <a:ext cx="7620000" cy="4988024"/>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dirty="0"/>
          </a:p>
        </p:txBody>
      </p:sp>
      <p:sp>
        <p:nvSpPr>
          <p:cNvPr id="7" name="ZoneTexte 6"/>
          <p:cNvSpPr txBox="1"/>
          <p:nvPr userDrawn="1"/>
        </p:nvSpPr>
        <p:spPr>
          <a:xfrm>
            <a:off x="427688" y="6488970"/>
            <a:ext cx="4864392" cy="292388"/>
          </a:xfrm>
          <a:prstGeom prst="rect">
            <a:avLst/>
          </a:prstGeom>
          <a:noFill/>
        </p:spPr>
        <p:txBody>
          <a:bodyPr wrap="square" rtlCol="0">
            <a:spAutoFit/>
          </a:bodyPr>
          <a:lstStyle/>
          <a:p>
            <a:r>
              <a:rPr lang="fr-BE" sz="1300" i="1" baseline="0" dirty="0" err="1" smtClean="0">
                <a:solidFill>
                  <a:schemeClr val="bg2">
                    <a:lumMod val="50000"/>
                  </a:schemeClr>
                </a:solidFill>
                <a:latin typeface="+mn-lt"/>
                <a:ea typeface="Verdana" pitchFamily="34" charset="0"/>
                <a:cs typeface="Verdana" pitchFamily="34" charset="0"/>
              </a:rPr>
              <a:t>University</a:t>
            </a:r>
            <a:r>
              <a:rPr lang="fr-BE" sz="1300" i="1" baseline="0" dirty="0" smtClean="0">
                <a:solidFill>
                  <a:schemeClr val="bg2">
                    <a:lumMod val="50000"/>
                  </a:schemeClr>
                </a:solidFill>
                <a:latin typeface="+mn-lt"/>
                <a:ea typeface="Verdana" pitchFamily="34" charset="0"/>
                <a:cs typeface="Verdana" pitchFamily="34" charset="0"/>
              </a:rPr>
              <a:t> of </a:t>
            </a:r>
            <a:r>
              <a:rPr lang="fr-BE" sz="1300" i="1" baseline="0" dirty="0" err="1" smtClean="0">
                <a:solidFill>
                  <a:schemeClr val="bg2">
                    <a:lumMod val="50000"/>
                  </a:schemeClr>
                </a:solidFill>
                <a:latin typeface="+mn-lt"/>
                <a:ea typeface="Verdana" pitchFamily="34" charset="0"/>
                <a:cs typeface="Verdana" pitchFamily="34" charset="0"/>
              </a:rPr>
              <a:t>Liege</a:t>
            </a:r>
            <a:r>
              <a:rPr lang="fr-BE" sz="1300" i="1" baseline="0" dirty="0" smtClean="0">
                <a:solidFill>
                  <a:schemeClr val="bg2">
                    <a:lumMod val="50000"/>
                  </a:schemeClr>
                </a:solidFill>
                <a:latin typeface="+mn-lt"/>
                <a:ea typeface="Verdana" pitchFamily="34" charset="0"/>
                <a:cs typeface="Verdana" pitchFamily="34" charset="0"/>
              </a:rPr>
              <a:t> Library</a:t>
            </a:r>
            <a:endParaRPr lang="fr-BE" sz="1300" i="1" baseline="0" dirty="0">
              <a:solidFill>
                <a:schemeClr val="bg2">
                  <a:lumMod val="50000"/>
                </a:schemeClr>
              </a:solidFill>
              <a:latin typeface="+mn-lt"/>
              <a:ea typeface="Verdana" pitchFamily="34" charset="0"/>
              <a:cs typeface="Verdana" pitchFamily="34" charset="0"/>
            </a:endParaRPr>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"Where are my Marc records?" - Librarians' perception of discovery tools</a:t>
            </a:r>
            <a:endParaRPr lang="en-US" dirty="0"/>
          </a:p>
        </p:txBody>
      </p:sp>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6428047"/>
            <a:ext cx="3238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Rounded MT Bold" pitchFamily="34" charset="0"/>
              </a:defRPr>
            </a:lvl1pPr>
          </a:lstStyle>
          <a:p>
            <a:r>
              <a:rPr lang="fr-FR" dirty="0" smtClean="0"/>
              <a:t>Modifiez le style du titre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"Where are my Marc records?" - Librarians' perception of discovery tools</a:t>
            </a:r>
            <a:endParaRPr lang="en-US" dirty="0"/>
          </a:p>
        </p:txBody>
      </p:sp>
      <p:sp>
        <p:nvSpPr>
          <p:cNvPr id="8" name="ZoneTexte 7"/>
          <p:cNvSpPr txBox="1"/>
          <p:nvPr userDrawn="1"/>
        </p:nvSpPr>
        <p:spPr>
          <a:xfrm>
            <a:off x="427688" y="6488970"/>
            <a:ext cx="4864392" cy="292388"/>
          </a:xfrm>
          <a:prstGeom prst="rect">
            <a:avLst/>
          </a:prstGeom>
          <a:noFill/>
        </p:spPr>
        <p:txBody>
          <a:bodyPr wrap="square" rtlCol="0">
            <a:spAutoFit/>
          </a:bodyPr>
          <a:lstStyle/>
          <a:p>
            <a:r>
              <a:rPr lang="fr-BE" sz="1300" i="1" baseline="0" dirty="0" err="1" smtClean="0">
                <a:solidFill>
                  <a:schemeClr val="bg2">
                    <a:lumMod val="50000"/>
                  </a:schemeClr>
                </a:solidFill>
                <a:latin typeface="+mn-lt"/>
                <a:ea typeface="Verdana" pitchFamily="34" charset="0"/>
                <a:cs typeface="Verdana" pitchFamily="34" charset="0"/>
              </a:rPr>
              <a:t>University</a:t>
            </a:r>
            <a:r>
              <a:rPr lang="fr-BE" sz="1300" i="1" baseline="0" dirty="0" smtClean="0">
                <a:solidFill>
                  <a:schemeClr val="bg2">
                    <a:lumMod val="50000"/>
                  </a:schemeClr>
                </a:solidFill>
                <a:latin typeface="+mn-lt"/>
                <a:ea typeface="Verdana" pitchFamily="34" charset="0"/>
                <a:cs typeface="Verdana" pitchFamily="34" charset="0"/>
              </a:rPr>
              <a:t> of </a:t>
            </a:r>
            <a:r>
              <a:rPr lang="fr-BE" sz="1300" i="1" baseline="0" dirty="0" err="1" smtClean="0">
                <a:solidFill>
                  <a:schemeClr val="bg2">
                    <a:lumMod val="50000"/>
                  </a:schemeClr>
                </a:solidFill>
                <a:latin typeface="+mn-lt"/>
                <a:ea typeface="Verdana" pitchFamily="34" charset="0"/>
                <a:cs typeface="Verdana" pitchFamily="34" charset="0"/>
              </a:rPr>
              <a:t>Liege</a:t>
            </a:r>
            <a:r>
              <a:rPr lang="fr-BE" sz="1300" i="1" baseline="0" dirty="0" smtClean="0">
                <a:solidFill>
                  <a:schemeClr val="bg2">
                    <a:lumMod val="50000"/>
                  </a:schemeClr>
                </a:solidFill>
                <a:latin typeface="+mn-lt"/>
                <a:ea typeface="Verdana" pitchFamily="34" charset="0"/>
                <a:cs typeface="Verdana" pitchFamily="34" charset="0"/>
              </a:rPr>
              <a:t> Library</a:t>
            </a:r>
            <a:endParaRPr lang="fr-BE" sz="1300" i="1" baseline="0" dirty="0">
              <a:solidFill>
                <a:schemeClr val="bg2">
                  <a:lumMod val="50000"/>
                </a:schemeClr>
              </a:solidFill>
              <a:latin typeface="+mn-lt"/>
              <a:ea typeface="Verdana" pitchFamily="34" charset="0"/>
              <a:cs typeface="Verdana" pitchFamily="34" charset="0"/>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6428047"/>
            <a:ext cx="3238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dirty="0"/>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"Where are my Marc records?" - Librarians' perception of discovery tools</a:t>
            </a:r>
            <a:endParaRPr lang="en-US" dirty="0"/>
          </a:p>
        </p:txBody>
      </p:sp>
      <p:sp>
        <p:nvSpPr>
          <p:cNvPr id="10" name="ZoneTexte 9"/>
          <p:cNvSpPr txBox="1"/>
          <p:nvPr userDrawn="1"/>
        </p:nvSpPr>
        <p:spPr>
          <a:xfrm>
            <a:off x="427688" y="6488970"/>
            <a:ext cx="4864392" cy="292388"/>
          </a:xfrm>
          <a:prstGeom prst="rect">
            <a:avLst/>
          </a:prstGeom>
          <a:noFill/>
        </p:spPr>
        <p:txBody>
          <a:bodyPr wrap="square" rtlCol="0">
            <a:spAutoFit/>
          </a:bodyPr>
          <a:lstStyle/>
          <a:p>
            <a:r>
              <a:rPr lang="fr-BE" sz="1300" i="1" baseline="0" dirty="0" err="1" smtClean="0">
                <a:solidFill>
                  <a:schemeClr val="bg2">
                    <a:lumMod val="50000"/>
                  </a:schemeClr>
                </a:solidFill>
                <a:latin typeface="+mn-lt"/>
                <a:ea typeface="Verdana" pitchFamily="34" charset="0"/>
                <a:cs typeface="Verdana" pitchFamily="34" charset="0"/>
              </a:rPr>
              <a:t>University</a:t>
            </a:r>
            <a:r>
              <a:rPr lang="fr-BE" sz="1300" i="1" baseline="0" dirty="0" smtClean="0">
                <a:solidFill>
                  <a:schemeClr val="bg2">
                    <a:lumMod val="50000"/>
                  </a:schemeClr>
                </a:solidFill>
                <a:latin typeface="+mn-lt"/>
                <a:ea typeface="Verdana" pitchFamily="34" charset="0"/>
                <a:cs typeface="Verdana" pitchFamily="34" charset="0"/>
              </a:rPr>
              <a:t> of </a:t>
            </a:r>
            <a:r>
              <a:rPr lang="fr-BE" sz="1300" i="1" baseline="0" dirty="0" err="1" smtClean="0">
                <a:solidFill>
                  <a:schemeClr val="bg2">
                    <a:lumMod val="50000"/>
                  </a:schemeClr>
                </a:solidFill>
                <a:latin typeface="+mn-lt"/>
                <a:ea typeface="Verdana" pitchFamily="34" charset="0"/>
                <a:cs typeface="Verdana" pitchFamily="34" charset="0"/>
              </a:rPr>
              <a:t>Liege</a:t>
            </a:r>
            <a:r>
              <a:rPr lang="fr-BE" sz="1300" i="1" baseline="0" dirty="0" smtClean="0">
                <a:solidFill>
                  <a:schemeClr val="bg2">
                    <a:lumMod val="50000"/>
                  </a:schemeClr>
                </a:solidFill>
                <a:latin typeface="+mn-lt"/>
                <a:ea typeface="Verdana" pitchFamily="34" charset="0"/>
                <a:cs typeface="Verdana" pitchFamily="34" charset="0"/>
              </a:rPr>
              <a:t> Library</a:t>
            </a:r>
            <a:endParaRPr lang="fr-BE" sz="1300" i="1" baseline="0" dirty="0">
              <a:solidFill>
                <a:schemeClr val="bg2">
                  <a:lumMod val="50000"/>
                </a:schemeClr>
              </a:solidFill>
              <a:latin typeface="+mn-lt"/>
              <a:ea typeface="Verdana" pitchFamily="34" charset="0"/>
              <a:cs typeface="Verdana" pitchFamily="34" charset="0"/>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6428047"/>
            <a:ext cx="3238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Rounded MT Bold" pitchFamily="34" charset="0"/>
              </a:defRPr>
            </a:lvl1pPr>
          </a:lstStyle>
          <a:p>
            <a:r>
              <a:rPr lang="fr-FR" dirty="0"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dirty="0"/>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"Where are my Marc records?" - Librarians' perception of discovery tools</a:t>
            </a:r>
            <a:endParaRPr lang="en-US" dirty="0"/>
          </a:p>
        </p:txBody>
      </p:sp>
      <p:sp>
        <p:nvSpPr>
          <p:cNvPr id="6" name="ZoneTexte 5"/>
          <p:cNvSpPr txBox="1"/>
          <p:nvPr userDrawn="1"/>
        </p:nvSpPr>
        <p:spPr>
          <a:xfrm>
            <a:off x="427688" y="6488970"/>
            <a:ext cx="4864392" cy="292388"/>
          </a:xfrm>
          <a:prstGeom prst="rect">
            <a:avLst/>
          </a:prstGeom>
          <a:noFill/>
        </p:spPr>
        <p:txBody>
          <a:bodyPr wrap="square" rtlCol="0">
            <a:spAutoFit/>
          </a:bodyPr>
          <a:lstStyle/>
          <a:p>
            <a:r>
              <a:rPr lang="fr-BE" sz="1300" i="1" baseline="0" dirty="0" err="1" smtClean="0">
                <a:solidFill>
                  <a:schemeClr val="bg2">
                    <a:lumMod val="50000"/>
                  </a:schemeClr>
                </a:solidFill>
                <a:latin typeface="+mn-lt"/>
                <a:ea typeface="Verdana" pitchFamily="34" charset="0"/>
                <a:cs typeface="Verdana" pitchFamily="34" charset="0"/>
              </a:rPr>
              <a:t>University</a:t>
            </a:r>
            <a:r>
              <a:rPr lang="fr-BE" sz="1300" i="1" baseline="0" dirty="0" smtClean="0">
                <a:solidFill>
                  <a:schemeClr val="bg2">
                    <a:lumMod val="50000"/>
                  </a:schemeClr>
                </a:solidFill>
                <a:latin typeface="+mn-lt"/>
                <a:ea typeface="Verdana" pitchFamily="34" charset="0"/>
                <a:cs typeface="Verdana" pitchFamily="34" charset="0"/>
              </a:rPr>
              <a:t> of </a:t>
            </a:r>
            <a:r>
              <a:rPr lang="fr-BE" sz="1300" i="1" baseline="0" dirty="0" err="1" smtClean="0">
                <a:solidFill>
                  <a:schemeClr val="bg2">
                    <a:lumMod val="50000"/>
                  </a:schemeClr>
                </a:solidFill>
                <a:latin typeface="+mn-lt"/>
                <a:ea typeface="Verdana" pitchFamily="34" charset="0"/>
                <a:cs typeface="Verdana" pitchFamily="34" charset="0"/>
              </a:rPr>
              <a:t>Liege</a:t>
            </a:r>
            <a:r>
              <a:rPr lang="fr-BE" sz="1300" i="1" baseline="0" dirty="0" smtClean="0">
                <a:solidFill>
                  <a:schemeClr val="bg2">
                    <a:lumMod val="50000"/>
                  </a:schemeClr>
                </a:solidFill>
                <a:latin typeface="+mn-lt"/>
                <a:ea typeface="Verdana" pitchFamily="34" charset="0"/>
                <a:cs typeface="Verdana" pitchFamily="34" charset="0"/>
              </a:rPr>
              <a:t> Library</a:t>
            </a:r>
            <a:endParaRPr lang="fr-BE" sz="1300" i="1" baseline="0" dirty="0">
              <a:solidFill>
                <a:schemeClr val="bg2">
                  <a:lumMod val="50000"/>
                </a:schemeClr>
              </a:solidFill>
              <a:latin typeface="+mn-lt"/>
              <a:ea typeface="Verdana" pitchFamily="34" charset="0"/>
              <a:cs typeface="Verdana" pitchFamily="34" charset="0"/>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6428047"/>
            <a:ext cx="3238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"Where are my Marc records?" - Librarians' perception of discovery tools</a:t>
            </a:r>
            <a:endParaRPr lang="en-US" dirty="0"/>
          </a:p>
        </p:txBody>
      </p:sp>
      <p:sp>
        <p:nvSpPr>
          <p:cNvPr id="5" name="ZoneTexte 4"/>
          <p:cNvSpPr txBox="1"/>
          <p:nvPr userDrawn="1"/>
        </p:nvSpPr>
        <p:spPr>
          <a:xfrm>
            <a:off x="427688" y="6488970"/>
            <a:ext cx="4864392" cy="292388"/>
          </a:xfrm>
          <a:prstGeom prst="rect">
            <a:avLst/>
          </a:prstGeom>
          <a:noFill/>
        </p:spPr>
        <p:txBody>
          <a:bodyPr wrap="square" rtlCol="0">
            <a:spAutoFit/>
          </a:bodyPr>
          <a:lstStyle/>
          <a:p>
            <a:r>
              <a:rPr lang="fr-BE" sz="1300" i="1" baseline="0" dirty="0" err="1" smtClean="0">
                <a:solidFill>
                  <a:schemeClr val="bg2">
                    <a:lumMod val="50000"/>
                  </a:schemeClr>
                </a:solidFill>
                <a:latin typeface="+mn-lt"/>
                <a:ea typeface="Verdana" pitchFamily="34" charset="0"/>
                <a:cs typeface="Verdana" pitchFamily="34" charset="0"/>
              </a:rPr>
              <a:t>University</a:t>
            </a:r>
            <a:r>
              <a:rPr lang="fr-BE" sz="1300" i="1" baseline="0" dirty="0" smtClean="0">
                <a:solidFill>
                  <a:schemeClr val="bg2">
                    <a:lumMod val="50000"/>
                  </a:schemeClr>
                </a:solidFill>
                <a:latin typeface="+mn-lt"/>
                <a:ea typeface="Verdana" pitchFamily="34" charset="0"/>
                <a:cs typeface="Verdana" pitchFamily="34" charset="0"/>
              </a:rPr>
              <a:t> of </a:t>
            </a:r>
            <a:r>
              <a:rPr lang="fr-BE" sz="1300" i="1" baseline="0" dirty="0" err="1" smtClean="0">
                <a:solidFill>
                  <a:schemeClr val="bg2">
                    <a:lumMod val="50000"/>
                  </a:schemeClr>
                </a:solidFill>
                <a:latin typeface="+mn-lt"/>
                <a:ea typeface="Verdana" pitchFamily="34" charset="0"/>
                <a:cs typeface="Verdana" pitchFamily="34" charset="0"/>
              </a:rPr>
              <a:t>Liege</a:t>
            </a:r>
            <a:r>
              <a:rPr lang="fr-BE" sz="1300" i="1" baseline="0" dirty="0" smtClean="0">
                <a:solidFill>
                  <a:schemeClr val="bg2">
                    <a:lumMod val="50000"/>
                  </a:schemeClr>
                </a:solidFill>
                <a:latin typeface="+mn-lt"/>
                <a:ea typeface="Verdana" pitchFamily="34" charset="0"/>
                <a:cs typeface="Verdana" pitchFamily="34" charset="0"/>
              </a:rPr>
              <a:t> Library</a:t>
            </a:r>
            <a:endParaRPr lang="fr-BE" sz="1300" i="1" baseline="0" dirty="0">
              <a:solidFill>
                <a:schemeClr val="bg2">
                  <a:lumMod val="50000"/>
                </a:schemeClr>
              </a:solidFill>
              <a:latin typeface="+mn-lt"/>
              <a:ea typeface="Verdana" pitchFamily="34" charset="0"/>
              <a:cs typeface="Verdana" pitchFamily="34" charset="0"/>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6428047"/>
            <a:ext cx="3238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"Where are my Marc records?" - Librarians' perception of discovery tools</a:t>
            </a:r>
            <a:endParaRPr lang="en-US" dirty="0"/>
          </a:p>
        </p:txBody>
      </p:sp>
      <p:sp>
        <p:nvSpPr>
          <p:cNvPr id="10" name="ZoneTexte 9"/>
          <p:cNvSpPr txBox="1"/>
          <p:nvPr userDrawn="1"/>
        </p:nvSpPr>
        <p:spPr>
          <a:xfrm>
            <a:off x="427688" y="6488970"/>
            <a:ext cx="4864392" cy="292388"/>
          </a:xfrm>
          <a:prstGeom prst="rect">
            <a:avLst/>
          </a:prstGeom>
          <a:noFill/>
        </p:spPr>
        <p:txBody>
          <a:bodyPr wrap="square" rtlCol="0">
            <a:spAutoFit/>
          </a:bodyPr>
          <a:lstStyle/>
          <a:p>
            <a:r>
              <a:rPr lang="fr-BE" sz="1300" i="1" baseline="0" dirty="0" err="1" smtClean="0">
                <a:solidFill>
                  <a:schemeClr val="bg2">
                    <a:lumMod val="50000"/>
                  </a:schemeClr>
                </a:solidFill>
                <a:latin typeface="+mn-lt"/>
                <a:ea typeface="Verdana" pitchFamily="34" charset="0"/>
                <a:cs typeface="Verdana" pitchFamily="34" charset="0"/>
              </a:rPr>
              <a:t>University</a:t>
            </a:r>
            <a:r>
              <a:rPr lang="fr-BE" sz="1300" i="1" baseline="0" dirty="0" smtClean="0">
                <a:solidFill>
                  <a:schemeClr val="bg2">
                    <a:lumMod val="50000"/>
                  </a:schemeClr>
                </a:solidFill>
                <a:latin typeface="+mn-lt"/>
                <a:ea typeface="Verdana" pitchFamily="34" charset="0"/>
                <a:cs typeface="Verdana" pitchFamily="34" charset="0"/>
              </a:rPr>
              <a:t> of </a:t>
            </a:r>
            <a:r>
              <a:rPr lang="fr-BE" sz="1300" i="1" baseline="0" dirty="0" err="1" smtClean="0">
                <a:solidFill>
                  <a:schemeClr val="bg2">
                    <a:lumMod val="50000"/>
                  </a:schemeClr>
                </a:solidFill>
                <a:latin typeface="+mn-lt"/>
                <a:ea typeface="Verdana" pitchFamily="34" charset="0"/>
                <a:cs typeface="Verdana" pitchFamily="34" charset="0"/>
              </a:rPr>
              <a:t>Liege</a:t>
            </a:r>
            <a:r>
              <a:rPr lang="fr-BE" sz="1300" i="1" baseline="0" dirty="0" smtClean="0">
                <a:solidFill>
                  <a:schemeClr val="bg2">
                    <a:lumMod val="50000"/>
                  </a:schemeClr>
                </a:solidFill>
                <a:latin typeface="+mn-lt"/>
                <a:ea typeface="Verdana" pitchFamily="34" charset="0"/>
                <a:cs typeface="Verdana" pitchFamily="34" charset="0"/>
              </a:rPr>
              <a:t> Library</a:t>
            </a:r>
            <a:endParaRPr lang="fr-BE" sz="1300" i="1" baseline="0" dirty="0">
              <a:solidFill>
                <a:schemeClr val="bg2">
                  <a:lumMod val="50000"/>
                </a:schemeClr>
              </a:solidFill>
              <a:latin typeface="+mn-lt"/>
              <a:ea typeface="Verdana" pitchFamily="34" charset="0"/>
              <a:cs typeface="Verdana" pitchFamily="34" charset="0"/>
            </a:endParaRP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6428047"/>
            <a:ext cx="3238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Slide Number Placeholder 8"/>
          <p:cNvSpPr>
            <a:spLocks noGrp="1"/>
          </p:cNvSpPr>
          <p:nvPr>
            <p:ph type="sldNum" sz="quarter" idx="11"/>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"Where are my Marc records?" - Librarians' perception of discovery tools</a:t>
            </a:r>
            <a:endParaRPr lang="en-US" dirty="0"/>
          </a:p>
        </p:txBody>
      </p:sp>
      <p:sp>
        <p:nvSpPr>
          <p:cNvPr id="7" name="ZoneTexte 6"/>
          <p:cNvSpPr txBox="1"/>
          <p:nvPr userDrawn="1"/>
        </p:nvSpPr>
        <p:spPr>
          <a:xfrm>
            <a:off x="427688" y="6488970"/>
            <a:ext cx="4864392" cy="292388"/>
          </a:xfrm>
          <a:prstGeom prst="rect">
            <a:avLst/>
          </a:prstGeom>
          <a:noFill/>
        </p:spPr>
        <p:txBody>
          <a:bodyPr wrap="square" rtlCol="0">
            <a:spAutoFit/>
          </a:bodyPr>
          <a:lstStyle/>
          <a:p>
            <a:r>
              <a:rPr lang="fr-BE" sz="1300" i="1" baseline="0" dirty="0" err="1" smtClean="0">
                <a:solidFill>
                  <a:schemeClr val="bg2">
                    <a:lumMod val="50000"/>
                  </a:schemeClr>
                </a:solidFill>
                <a:latin typeface="+mn-lt"/>
                <a:ea typeface="Verdana" pitchFamily="34" charset="0"/>
                <a:cs typeface="Verdana" pitchFamily="34" charset="0"/>
              </a:rPr>
              <a:t>University</a:t>
            </a:r>
            <a:r>
              <a:rPr lang="fr-BE" sz="1300" i="1" baseline="0" dirty="0" smtClean="0">
                <a:solidFill>
                  <a:schemeClr val="bg2">
                    <a:lumMod val="50000"/>
                  </a:schemeClr>
                </a:solidFill>
                <a:latin typeface="+mn-lt"/>
                <a:ea typeface="Verdana" pitchFamily="34" charset="0"/>
                <a:cs typeface="Verdana" pitchFamily="34" charset="0"/>
              </a:rPr>
              <a:t> of </a:t>
            </a:r>
            <a:r>
              <a:rPr lang="fr-BE" sz="1300" i="1" baseline="0" dirty="0" err="1" smtClean="0">
                <a:solidFill>
                  <a:schemeClr val="bg2">
                    <a:lumMod val="50000"/>
                  </a:schemeClr>
                </a:solidFill>
                <a:latin typeface="+mn-lt"/>
                <a:ea typeface="Verdana" pitchFamily="34" charset="0"/>
                <a:cs typeface="Verdana" pitchFamily="34" charset="0"/>
              </a:rPr>
              <a:t>Liege</a:t>
            </a:r>
            <a:r>
              <a:rPr lang="fr-BE" sz="1300" i="1" baseline="0" dirty="0" smtClean="0">
                <a:solidFill>
                  <a:schemeClr val="bg2">
                    <a:lumMod val="50000"/>
                  </a:schemeClr>
                </a:solidFill>
                <a:latin typeface="+mn-lt"/>
                <a:ea typeface="Verdana" pitchFamily="34" charset="0"/>
                <a:cs typeface="Verdana" pitchFamily="34" charset="0"/>
              </a:rPr>
              <a:t> Library</a:t>
            </a:r>
            <a:endParaRPr lang="fr-BE" sz="1300" i="1" baseline="0" dirty="0">
              <a:solidFill>
                <a:schemeClr val="bg2">
                  <a:lumMod val="50000"/>
                </a:schemeClr>
              </a:solidFill>
              <a:latin typeface="+mn-lt"/>
              <a:ea typeface="Verdana" pitchFamily="34" charset="0"/>
              <a:cs typeface="Verdana" pitchFamily="34" charset="0"/>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6428047"/>
            <a:ext cx="3238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400">
                <a:solidFill>
                  <a:srgbClr val="FFFFFF"/>
                </a:solidFill>
              </a:defRPr>
            </a:lvl1p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"Where are my Marc records?" - Librarians' perception of discovery tools</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Lst>
  <p:timing>
    <p:tnLst>
      <p:par>
        <p:cTn id="1" dur="indefinite" restart="never" nodeType="tmRoot"/>
      </p:par>
    </p:tnLst>
  </p:timing>
  <p:hf hdr="0" dt="0"/>
  <p:txStyles>
    <p:titleStyle>
      <a:lvl1pPr algn="l" defTabSz="914400" rtl="0" eaLnBrk="1" latinLnBrk="0" hangingPunct="1">
        <a:spcBef>
          <a:spcPct val="0"/>
        </a:spcBef>
        <a:buNone/>
        <a:defRPr sz="360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5.xml"/><Relationship Id="rId7" Type="http://schemas.openxmlformats.org/officeDocument/2006/relationships/slide" Target="slide22.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8.xml"/><Relationship Id="rId4" Type="http://schemas.openxmlformats.org/officeDocument/2006/relationships/slide" Target="slide16.xml"/><Relationship Id="rId9" Type="http://schemas.openxmlformats.org/officeDocument/2006/relationships/slide" Target="slide26.xml"/></Relationships>
</file>

<file path=ppt/slides/_rels/slide11.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0.xml"/><Relationship Id="rId7" Type="http://schemas.openxmlformats.org/officeDocument/2006/relationships/slide" Target="slide40.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35.xml"/><Relationship Id="rId4" Type="http://schemas.openxmlformats.org/officeDocument/2006/relationships/slide" Target="slide32.xml"/></Relationships>
</file>

<file path=ppt/slides/_rels/slide12.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7.xml"/><Relationship Id="rId7" Type="http://schemas.openxmlformats.org/officeDocument/2006/relationships/slide" Target="slide52.xml"/><Relationship Id="rId2"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slide" Target="slide49.xml"/><Relationship Id="rId4" Type="http://schemas.openxmlformats.org/officeDocument/2006/relationships/slide" Target="slide48.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rchives.lse.ac.uk/record.aspx?src=CalmView.Catalog&amp;id=IMAGELIBRARY/131" TargetMode="Externa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archives.library.illinois.edu/archon/index.php?p=digitallibrary/digitalcontent&amp;id=6117" TargetMode="External"/><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orbi.ulg.ac.b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hyperlink" Target="http://content.lib.washington.edu/u?/social,1442" TargetMode="External"/></Relationships>
</file>

<file path=ppt/slides/_rels/slide4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slide" Target="slide11.xml"/></Relationships>
</file>

<file path=ppt/slides/_rels/slide4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chart" Target="../charts/chart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chart" Target="../charts/chart4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hdl.handle.net/2268/15483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hyperlink" Target="http://dx.doi.org/10.1080/19322909.2012.6514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67" y="5993635"/>
            <a:ext cx="1183635" cy="86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395536" y="1905001"/>
            <a:ext cx="7992888" cy="2028056"/>
          </a:xfrm>
        </p:spPr>
        <p:txBody>
          <a:bodyPr/>
          <a:lstStyle/>
          <a:p>
            <a:r>
              <a:rPr lang="en-US" sz="4800" b="1" i="1" dirty="0" smtClean="0">
                <a:latin typeface="+mn-lt"/>
              </a:rPr>
              <a:t>"Where </a:t>
            </a:r>
            <a:r>
              <a:rPr lang="en-US" sz="4800" b="1" i="1" dirty="0">
                <a:latin typeface="+mn-lt"/>
              </a:rPr>
              <a:t>are my Marc records</a:t>
            </a:r>
            <a:r>
              <a:rPr lang="en-US" sz="4800" b="1" i="1" dirty="0" smtClean="0">
                <a:latin typeface="+mn-lt"/>
              </a:rPr>
              <a:t>?"</a:t>
            </a:r>
            <a:endParaRPr lang="en-US" sz="4800" b="1" i="1" dirty="0">
              <a:latin typeface="+mn-lt"/>
            </a:endParaRPr>
          </a:p>
        </p:txBody>
      </p:sp>
      <p:sp>
        <p:nvSpPr>
          <p:cNvPr id="3" name="Sous-titre 2"/>
          <p:cNvSpPr>
            <a:spLocks noGrp="1"/>
          </p:cNvSpPr>
          <p:nvPr>
            <p:ph type="subTitle" idx="1"/>
          </p:nvPr>
        </p:nvSpPr>
        <p:spPr>
          <a:xfrm>
            <a:off x="395536" y="3933056"/>
            <a:ext cx="7558608" cy="1066800"/>
          </a:xfrm>
        </p:spPr>
        <p:txBody>
          <a:bodyPr>
            <a:normAutofit fontScale="92500"/>
          </a:bodyPr>
          <a:lstStyle/>
          <a:p>
            <a:r>
              <a:rPr lang="en-US" sz="3600" b="1" dirty="0"/>
              <a:t>Librarians' perception of discovery tools</a:t>
            </a:r>
            <a:endParaRPr lang="fr-BE" sz="3600" b="1" i="1" dirty="0">
              <a:solidFill>
                <a:schemeClr val="bg1">
                  <a:lumMod val="50000"/>
                </a:schemeClr>
              </a:solidFill>
            </a:endParaRPr>
          </a:p>
        </p:txBody>
      </p:sp>
      <p:sp>
        <p:nvSpPr>
          <p:cNvPr id="4" name="ZoneTexte 3"/>
          <p:cNvSpPr txBox="1"/>
          <p:nvPr/>
        </p:nvSpPr>
        <p:spPr>
          <a:xfrm>
            <a:off x="2483768" y="6021288"/>
            <a:ext cx="5616624" cy="707886"/>
          </a:xfrm>
          <a:prstGeom prst="rect">
            <a:avLst/>
          </a:prstGeom>
          <a:noFill/>
        </p:spPr>
        <p:txBody>
          <a:bodyPr wrap="square" rtlCol="0">
            <a:spAutoFit/>
          </a:bodyPr>
          <a:lstStyle/>
          <a:p>
            <a:pPr algn="r"/>
            <a:r>
              <a:rPr lang="fr-BE" sz="2000" i="1" dirty="0" smtClean="0"/>
              <a:t>François </a:t>
            </a:r>
            <a:r>
              <a:rPr lang="fr-BE" sz="2000" i="1" dirty="0" err="1" smtClean="0"/>
              <a:t>Renaville</a:t>
            </a:r>
            <a:r>
              <a:rPr lang="fr-BE" sz="2000" i="1" dirty="0"/>
              <a:t>, Laurence </a:t>
            </a:r>
            <a:r>
              <a:rPr lang="fr-BE" sz="2000" i="1" dirty="0" err="1" smtClean="0"/>
              <a:t>Richelle</a:t>
            </a:r>
            <a:r>
              <a:rPr lang="fr-BE" sz="2000" i="1" dirty="0" smtClean="0"/>
              <a:t>, Paul </a:t>
            </a:r>
            <a:r>
              <a:rPr lang="fr-BE" sz="2000" i="1" dirty="0" err="1" smtClean="0"/>
              <a:t>Thirion</a:t>
            </a:r>
            <a:endParaRPr lang="fr-BE" sz="2000" i="1" dirty="0" smtClean="0"/>
          </a:p>
          <a:p>
            <a:pPr algn="r"/>
            <a:r>
              <a:rPr lang="fr-BE" sz="2000" i="1" dirty="0" err="1" smtClean="0"/>
              <a:t>University</a:t>
            </a:r>
            <a:r>
              <a:rPr lang="fr-BE" sz="2000" i="1" dirty="0" smtClean="0"/>
              <a:t> of </a:t>
            </a:r>
            <a:r>
              <a:rPr lang="fr-BE" sz="2000" i="1" dirty="0" err="1" smtClean="0"/>
              <a:t>Liege</a:t>
            </a:r>
            <a:r>
              <a:rPr lang="fr-BE" sz="2000" i="1" dirty="0" smtClean="0"/>
              <a:t> Library</a:t>
            </a:r>
            <a:endParaRPr lang="fr-BE" sz="2000" i="1" dirty="0"/>
          </a:p>
        </p:txBody>
      </p:sp>
      <p:sp>
        <p:nvSpPr>
          <p:cNvPr id="5" name="ZoneTexte 4"/>
          <p:cNvSpPr txBox="1"/>
          <p:nvPr/>
        </p:nvSpPr>
        <p:spPr>
          <a:xfrm>
            <a:off x="1381819" y="409236"/>
            <a:ext cx="6790581" cy="707886"/>
          </a:xfrm>
          <a:prstGeom prst="rect">
            <a:avLst/>
          </a:prstGeom>
          <a:noFill/>
        </p:spPr>
        <p:txBody>
          <a:bodyPr wrap="square" rtlCol="0">
            <a:spAutoFit/>
          </a:bodyPr>
          <a:lstStyle/>
          <a:p>
            <a:pPr algn="r"/>
            <a:r>
              <a:rPr lang="fr-BE" sz="2000" b="1" dirty="0" err="1" smtClean="0"/>
              <a:t>IGeLU</a:t>
            </a:r>
            <a:r>
              <a:rPr lang="fr-BE" sz="2000" b="1" dirty="0" smtClean="0"/>
              <a:t> </a:t>
            </a:r>
            <a:r>
              <a:rPr lang="fr-BE" sz="2000" b="1" dirty="0"/>
              <a:t>2013 </a:t>
            </a:r>
            <a:r>
              <a:rPr lang="fr-BE" sz="2000" b="1" dirty="0" err="1"/>
              <a:t>Conference</a:t>
            </a:r>
            <a:r>
              <a:rPr lang="fr-BE" sz="2000" b="1" dirty="0"/>
              <a:t> </a:t>
            </a:r>
            <a:r>
              <a:rPr lang="fr-BE" sz="2000" b="1" dirty="0" smtClean="0"/>
              <a:t>Berlin</a:t>
            </a:r>
          </a:p>
          <a:p>
            <a:pPr algn="r"/>
            <a:r>
              <a:rPr lang="fr-BE" sz="2000" dirty="0"/>
              <a:t>8 – 10 </a:t>
            </a:r>
            <a:r>
              <a:rPr lang="fr-BE" sz="2000" dirty="0" err="1"/>
              <a:t>September</a:t>
            </a:r>
            <a:r>
              <a:rPr lang="fr-BE" sz="2000" dirty="0"/>
              <a:t> 2013</a:t>
            </a:r>
          </a:p>
        </p:txBody>
      </p:sp>
      <p:pic>
        <p:nvPicPr>
          <p:cNvPr id="1026" name="Picture 2" descr="http://www.ub.fu-berlin.de/image/igelu/IGeLU_conference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070" y="116632"/>
            <a:ext cx="1916507" cy="7891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569" y="266353"/>
            <a:ext cx="9525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173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Survey </a:t>
            </a:r>
            <a:r>
              <a:rPr lang="fr-BE" dirty="0" err="1" smtClean="0"/>
              <a:t>statements</a:t>
            </a:r>
            <a:r>
              <a:rPr lang="fr-BE" dirty="0" smtClean="0"/>
              <a:t>		(1/3)</a:t>
            </a:r>
            <a:endParaRPr lang="fr-BE" dirty="0"/>
          </a:p>
        </p:txBody>
      </p:sp>
      <p:sp>
        <p:nvSpPr>
          <p:cNvPr id="3" name="Espace réservé du contenu 2"/>
          <p:cNvSpPr>
            <a:spLocks noGrp="1"/>
          </p:cNvSpPr>
          <p:nvPr>
            <p:ph idx="1"/>
          </p:nvPr>
        </p:nvSpPr>
        <p:spPr/>
        <p:txBody>
          <a:bodyPr>
            <a:normAutofit/>
          </a:bodyPr>
          <a:lstStyle/>
          <a:p>
            <a:r>
              <a:rPr lang="fr-BE" sz="2000" dirty="0" smtClean="0">
                <a:hlinkClick r:id="rId2" action="ppaction://hlinksldjump"/>
              </a:rPr>
              <a:t>S1</a:t>
            </a:r>
            <a:r>
              <a:rPr lang="fr-BE" sz="2000" dirty="0" smtClean="0"/>
              <a:t>: </a:t>
            </a:r>
            <a:r>
              <a:rPr lang="en-US" sz="2000" dirty="0"/>
              <a:t>Discovery tools will one day search all of a given </a:t>
            </a:r>
            <a:r>
              <a:rPr lang="en-US" sz="2000" dirty="0" smtClean="0"/>
              <a:t>library’s collections</a:t>
            </a:r>
            <a:r>
              <a:rPr lang="fr-BE" sz="2000" dirty="0" smtClean="0"/>
              <a:t>.</a:t>
            </a:r>
          </a:p>
          <a:p>
            <a:r>
              <a:rPr lang="fr-BE" sz="2000" dirty="0" smtClean="0">
                <a:hlinkClick r:id="rId3" action="ppaction://hlinksldjump"/>
              </a:rPr>
              <a:t>S2</a:t>
            </a:r>
            <a:r>
              <a:rPr lang="fr-BE" sz="2000" dirty="0" smtClean="0"/>
              <a:t>: </a:t>
            </a:r>
            <a:r>
              <a:rPr lang="en-US" sz="2000" dirty="0" smtClean="0"/>
              <a:t>Discovery </a:t>
            </a:r>
            <a:r>
              <a:rPr lang="en-US" sz="2000" dirty="0"/>
              <a:t>tools compete with </a:t>
            </a:r>
            <a:r>
              <a:rPr lang="en-US" sz="2000" dirty="0" smtClean="0"/>
              <a:t>Google</a:t>
            </a:r>
            <a:r>
              <a:rPr lang="fr-BE" sz="2000" dirty="0" smtClean="0"/>
              <a:t>.</a:t>
            </a:r>
            <a:endParaRPr lang="fr-BE" sz="2000" dirty="0"/>
          </a:p>
          <a:p>
            <a:r>
              <a:rPr lang="fr-BE" sz="2000" b="1" dirty="0" smtClean="0">
                <a:hlinkClick r:id="rId4" action="ppaction://hlinksldjump"/>
              </a:rPr>
              <a:t>S3</a:t>
            </a:r>
            <a:r>
              <a:rPr lang="fr-BE" sz="2000" b="1" dirty="0" smtClean="0"/>
              <a:t>: A single </a:t>
            </a:r>
            <a:r>
              <a:rPr lang="fr-BE" sz="2000" b="1" dirty="0" err="1" smtClean="0"/>
              <a:t>search</a:t>
            </a:r>
            <a:r>
              <a:rPr lang="fr-BE" sz="2000" b="1" dirty="0" smtClean="0"/>
              <a:t> box (</a:t>
            </a:r>
            <a:r>
              <a:rPr lang="fr-BE" sz="2000" b="1" dirty="0" err="1" smtClean="0"/>
              <a:t>without</a:t>
            </a:r>
            <a:r>
              <a:rPr lang="fr-BE" sz="2000" b="1" dirty="0" smtClean="0"/>
              <a:t> </a:t>
            </a:r>
            <a:r>
              <a:rPr lang="fr-BE" sz="2000" b="1" dirty="0" err="1" smtClean="0"/>
              <a:t>any</a:t>
            </a:r>
            <a:r>
              <a:rPr lang="fr-BE" sz="2000" b="1" dirty="0" smtClean="0"/>
              <a:t> </a:t>
            </a:r>
            <a:r>
              <a:rPr lang="fr-BE" sz="2000" b="1" dirty="0" err="1" smtClean="0"/>
              <a:t>possibility</a:t>
            </a:r>
            <a:r>
              <a:rPr lang="fr-BE" sz="2000" b="1" dirty="0" smtClean="0"/>
              <a:t> of </a:t>
            </a:r>
            <a:r>
              <a:rPr lang="fr-BE" sz="2000" b="1" dirty="0" err="1" smtClean="0"/>
              <a:t>searching</a:t>
            </a:r>
            <a:r>
              <a:rPr lang="fr-BE" sz="2000" b="1" dirty="0" smtClean="0"/>
              <a:t> </a:t>
            </a:r>
            <a:r>
              <a:rPr lang="fr-BE" sz="2000" b="1" dirty="0" err="1" smtClean="0"/>
              <a:t>through</a:t>
            </a:r>
            <a:r>
              <a:rPr lang="fr-BE" sz="2000" b="1" dirty="0" smtClean="0"/>
              <a:t> </a:t>
            </a:r>
            <a:r>
              <a:rPr lang="fr-BE" sz="2000" b="1" dirty="0" err="1" smtClean="0"/>
              <a:t>any</a:t>
            </a:r>
            <a:r>
              <a:rPr lang="fr-BE" sz="2000" b="1" dirty="0" smtClean="0"/>
              <a:t> </a:t>
            </a:r>
            <a:r>
              <a:rPr lang="fr-BE" sz="2000" b="1" dirty="0" err="1" smtClean="0"/>
              <a:t>logical</a:t>
            </a:r>
            <a:r>
              <a:rPr lang="fr-BE" sz="2000" b="1" dirty="0" smtClean="0"/>
              <a:t> base [scope]) </a:t>
            </a:r>
            <a:r>
              <a:rPr lang="fr-BE" sz="2000" b="1" dirty="0" err="1" smtClean="0"/>
              <a:t>is</a:t>
            </a:r>
            <a:r>
              <a:rPr lang="fr-BE" sz="2000" b="1" dirty="0" smtClean="0"/>
              <a:t> a plus.</a:t>
            </a:r>
            <a:endParaRPr lang="fr-BE" sz="2000" b="1" dirty="0"/>
          </a:p>
          <a:p>
            <a:r>
              <a:rPr lang="fr-BE" sz="2000" b="1" dirty="0" smtClean="0">
                <a:hlinkClick r:id="rId5" action="ppaction://hlinksldjump"/>
              </a:rPr>
              <a:t>S4</a:t>
            </a:r>
            <a:r>
              <a:rPr lang="fr-BE" sz="2000" b="1" dirty="0" smtClean="0"/>
              <a:t>: </a:t>
            </a:r>
            <a:r>
              <a:rPr lang="fr-BE" sz="2000" b="1" dirty="0"/>
              <a:t>End-</a:t>
            </a:r>
            <a:r>
              <a:rPr lang="fr-BE" sz="2000" b="1" dirty="0" err="1"/>
              <a:t>users</a:t>
            </a:r>
            <a:r>
              <a:rPr lang="fr-BE" sz="2000" b="1" dirty="0"/>
              <a:t> </a:t>
            </a:r>
            <a:r>
              <a:rPr lang="fr-BE" sz="2000" b="1" dirty="0" err="1"/>
              <a:t>don’t</a:t>
            </a:r>
            <a:r>
              <a:rPr lang="fr-BE" sz="2000" b="1" dirty="0"/>
              <a:t> </a:t>
            </a:r>
            <a:r>
              <a:rPr lang="fr-BE" sz="2000" b="1" dirty="0" err="1"/>
              <a:t>need</a:t>
            </a:r>
            <a:r>
              <a:rPr lang="fr-BE" sz="2000" b="1" dirty="0"/>
              <a:t> </a:t>
            </a:r>
            <a:r>
              <a:rPr lang="fr-BE" sz="2000" b="1" dirty="0" err="1"/>
              <a:t>any</a:t>
            </a:r>
            <a:r>
              <a:rPr lang="fr-BE" sz="2000" b="1" dirty="0"/>
              <a:t> training to use discovery </a:t>
            </a:r>
            <a:r>
              <a:rPr lang="fr-BE" sz="2000" b="1" dirty="0" err="1"/>
              <a:t>tools</a:t>
            </a:r>
            <a:r>
              <a:rPr lang="fr-BE" sz="2000" b="1" dirty="0"/>
              <a:t>.</a:t>
            </a:r>
          </a:p>
          <a:p>
            <a:r>
              <a:rPr lang="fr-BE" sz="2000" dirty="0" smtClean="0">
                <a:hlinkClick r:id="rId6" action="ppaction://hlinksldjump"/>
              </a:rPr>
              <a:t>S5</a:t>
            </a:r>
            <a:r>
              <a:rPr lang="fr-BE" sz="2000" dirty="0" smtClean="0"/>
              <a:t>: Discovery </a:t>
            </a:r>
            <a:r>
              <a:rPr lang="fr-BE" sz="2000" dirty="0" err="1"/>
              <a:t>tools</a:t>
            </a:r>
            <a:r>
              <a:rPr lang="fr-BE" sz="2000" dirty="0"/>
              <a:t> are </a:t>
            </a:r>
            <a:r>
              <a:rPr lang="fr-BE" sz="2000" dirty="0" err="1"/>
              <a:t>only</a:t>
            </a:r>
            <a:r>
              <a:rPr lang="fr-BE" sz="2000" dirty="0"/>
              <a:t> </a:t>
            </a:r>
            <a:r>
              <a:rPr lang="fr-BE" sz="2000" dirty="0" err="1"/>
              <a:t>useful</a:t>
            </a:r>
            <a:r>
              <a:rPr lang="fr-BE" sz="2000" dirty="0"/>
              <a:t> for </a:t>
            </a:r>
            <a:r>
              <a:rPr lang="fr-BE" sz="2000" dirty="0" err="1"/>
              <a:t>beginners</a:t>
            </a:r>
            <a:r>
              <a:rPr lang="fr-BE" sz="2000" dirty="0"/>
              <a:t> and </a:t>
            </a:r>
            <a:r>
              <a:rPr lang="fr-BE" sz="2000" dirty="0" err="1"/>
              <a:t>freshmen</a:t>
            </a:r>
            <a:r>
              <a:rPr lang="fr-BE" sz="2000" dirty="0"/>
              <a:t>.</a:t>
            </a:r>
          </a:p>
          <a:p>
            <a:r>
              <a:rPr lang="fr-BE" sz="2000" b="1" dirty="0">
                <a:hlinkClick r:id="rId7" action="ppaction://hlinksldjump"/>
              </a:rPr>
              <a:t>S</a:t>
            </a:r>
            <a:r>
              <a:rPr lang="fr-BE" sz="2000" b="1" dirty="0" smtClean="0">
                <a:hlinkClick r:id="rId7" action="ppaction://hlinksldjump"/>
              </a:rPr>
              <a:t>6</a:t>
            </a:r>
            <a:r>
              <a:rPr lang="fr-BE" sz="2000" b="1" dirty="0" smtClean="0"/>
              <a:t>: </a:t>
            </a:r>
            <a:r>
              <a:rPr lang="fr-BE" sz="2000" b="1" dirty="0" err="1" smtClean="0"/>
              <a:t>With</a:t>
            </a:r>
            <a:r>
              <a:rPr lang="fr-BE" sz="2000" b="1" dirty="0" smtClean="0"/>
              <a:t> </a:t>
            </a:r>
            <a:r>
              <a:rPr lang="fr-BE" sz="2000" b="1" dirty="0"/>
              <a:t>a discovery </a:t>
            </a:r>
            <a:r>
              <a:rPr lang="fr-BE" sz="2000" b="1" dirty="0" err="1"/>
              <a:t>tool</a:t>
            </a:r>
            <a:r>
              <a:rPr lang="fr-BE" sz="2000" b="1" dirty="0"/>
              <a:t>, end-</a:t>
            </a:r>
            <a:r>
              <a:rPr lang="fr-BE" sz="2000" b="1" dirty="0" err="1"/>
              <a:t>users</a:t>
            </a:r>
            <a:r>
              <a:rPr lang="fr-BE" sz="2000" b="1" dirty="0"/>
              <a:t> </a:t>
            </a:r>
            <a:r>
              <a:rPr lang="fr-BE" sz="2000" b="1" dirty="0" err="1"/>
              <a:t>will</a:t>
            </a:r>
            <a:r>
              <a:rPr lang="fr-BE" sz="2000" b="1" dirty="0"/>
              <a:t> </a:t>
            </a:r>
            <a:r>
              <a:rPr lang="fr-BE" sz="2000" b="1" dirty="0" err="1"/>
              <a:t>less</a:t>
            </a:r>
            <a:r>
              <a:rPr lang="fr-BE" sz="2000" b="1" dirty="0"/>
              <a:t> </a:t>
            </a:r>
            <a:r>
              <a:rPr lang="fr-BE" sz="2000" b="1" dirty="0" err="1"/>
              <a:t>often</a:t>
            </a:r>
            <a:r>
              <a:rPr lang="fr-BE" sz="2000" b="1" dirty="0"/>
              <a:t> </a:t>
            </a:r>
            <a:r>
              <a:rPr lang="fr-BE" sz="2000" b="1" dirty="0" err="1"/>
              <a:t>ask</a:t>
            </a:r>
            <a:r>
              <a:rPr lang="fr-BE" sz="2000" b="1" dirty="0"/>
              <a:t> </a:t>
            </a:r>
            <a:r>
              <a:rPr lang="fr-BE" sz="2000" b="1" dirty="0" err="1"/>
              <a:t>librarians</a:t>
            </a:r>
            <a:r>
              <a:rPr lang="fr-BE" sz="2000" b="1" dirty="0"/>
              <a:t> for help</a:t>
            </a:r>
            <a:r>
              <a:rPr lang="fr-BE" sz="2000" b="1" dirty="0" smtClean="0"/>
              <a:t>.</a:t>
            </a:r>
          </a:p>
          <a:p>
            <a:r>
              <a:rPr lang="fr-BE" sz="2000" dirty="0">
                <a:hlinkClick r:id="rId8" action="ppaction://hlinksldjump"/>
              </a:rPr>
              <a:t>S7</a:t>
            </a:r>
            <a:r>
              <a:rPr lang="fr-BE" sz="2000" dirty="0"/>
              <a:t>: </a:t>
            </a:r>
            <a:r>
              <a:rPr lang="en-US" sz="2000" dirty="0"/>
              <a:t>With a discovery tool, the use of print resources is going to</a:t>
            </a:r>
            <a:r>
              <a:rPr lang="en-US" sz="2000" dirty="0" smtClean="0"/>
              <a:t>…</a:t>
            </a:r>
          </a:p>
          <a:p>
            <a:r>
              <a:rPr lang="fr-BE" sz="2000" b="1" dirty="0">
                <a:hlinkClick r:id="rId9" action="ppaction://hlinksldjump"/>
              </a:rPr>
              <a:t>S8</a:t>
            </a:r>
            <a:r>
              <a:rPr lang="fr-BE" sz="2000" b="1" dirty="0"/>
              <a:t>: </a:t>
            </a:r>
            <a:r>
              <a:rPr lang="fr-BE" sz="2000" b="1" dirty="0" err="1"/>
              <a:t>With</a:t>
            </a:r>
            <a:r>
              <a:rPr lang="fr-BE" sz="2000" b="1" dirty="0"/>
              <a:t> a discovery </a:t>
            </a:r>
            <a:r>
              <a:rPr lang="fr-BE" sz="2000" b="1" dirty="0" err="1"/>
              <a:t>tool</a:t>
            </a:r>
            <a:r>
              <a:rPr lang="fr-BE" sz="2000" b="1" dirty="0"/>
              <a:t>, the </a:t>
            </a:r>
            <a:r>
              <a:rPr lang="fr-BE" sz="2000" b="1" dirty="0" err="1"/>
              <a:t>number</a:t>
            </a:r>
            <a:r>
              <a:rPr lang="fr-BE" sz="2000" b="1" dirty="0"/>
              <a:t> of </a:t>
            </a:r>
            <a:r>
              <a:rPr lang="fr-BE" sz="2000" b="1" dirty="0" err="1"/>
              <a:t>loans</a:t>
            </a:r>
            <a:r>
              <a:rPr lang="fr-BE" sz="2000" b="1" dirty="0"/>
              <a:t> </a:t>
            </a:r>
            <a:r>
              <a:rPr lang="fr-BE" sz="2000" b="1" dirty="0" err="1"/>
              <a:t>is</a:t>
            </a:r>
            <a:r>
              <a:rPr lang="fr-BE" sz="2000" b="1" dirty="0"/>
              <a:t> </a:t>
            </a:r>
            <a:r>
              <a:rPr lang="fr-BE" sz="2000" b="1" dirty="0" err="1"/>
              <a:t>going</a:t>
            </a:r>
            <a:r>
              <a:rPr lang="fr-BE" sz="2000" b="1" dirty="0"/>
              <a:t> to…</a:t>
            </a:r>
          </a:p>
          <a:p>
            <a:pPr marL="114300" indent="0">
              <a:buNone/>
            </a:pPr>
            <a:endParaRPr lang="fr-BE" sz="20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10</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Tree>
    <p:extLst>
      <p:ext uri="{BB962C8B-B14F-4D97-AF65-F5344CB8AC3E}">
        <p14:creationId xmlns:p14="http://schemas.microsoft.com/office/powerpoint/2010/main" val="4036310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Survey </a:t>
            </a:r>
            <a:r>
              <a:rPr lang="fr-BE" dirty="0" err="1"/>
              <a:t>statements</a:t>
            </a:r>
            <a:r>
              <a:rPr lang="fr-BE" dirty="0"/>
              <a:t> 		</a:t>
            </a:r>
            <a:r>
              <a:rPr lang="fr-BE" dirty="0" smtClean="0"/>
              <a:t>(2/3</a:t>
            </a:r>
            <a:r>
              <a:rPr lang="fr-BE" dirty="0"/>
              <a:t>)</a:t>
            </a:r>
          </a:p>
        </p:txBody>
      </p:sp>
      <p:sp>
        <p:nvSpPr>
          <p:cNvPr id="3" name="Espace réservé du contenu 2"/>
          <p:cNvSpPr>
            <a:spLocks noGrp="1"/>
          </p:cNvSpPr>
          <p:nvPr>
            <p:ph idx="1"/>
          </p:nvPr>
        </p:nvSpPr>
        <p:spPr/>
        <p:txBody>
          <a:bodyPr>
            <a:normAutofit/>
          </a:bodyPr>
          <a:lstStyle/>
          <a:p>
            <a:r>
              <a:rPr lang="fr-BE" sz="2000" dirty="0" smtClean="0">
                <a:hlinkClick r:id="rId2" action="ppaction://hlinksldjump"/>
              </a:rPr>
              <a:t>S9</a:t>
            </a:r>
            <a:r>
              <a:rPr lang="fr-BE" sz="2000" dirty="0"/>
              <a:t>: </a:t>
            </a:r>
            <a:r>
              <a:rPr lang="fr-BE" sz="2000" dirty="0" err="1"/>
              <a:t>With</a:t>
            </a:r>
            <a:r>
              <a:rPr lang="fr-BE" sz="2000" dirty="0"/>
              <a:t> a discovery </a:t>
            </a:r>
            <a:r>
              <a:rPr lang="fr-BE" sz="2000" dirty="0" err="1"/>
              <a:t>tool</a:t>
            </a:r>
            <a:r>
              <a:rPr lang="fr-BE" sz="2000" dirty="0"/>
              <a:t>, the </a:t>
            </a:r>
            <a:r>
              <a:rPr lang="fr-BE" sz="2000" dirty="0" err="1"/>
              <a:t>number</a:t>
            </a:r>
            <a:r>
              <a:rPr lang="fr-BE" sz="2000" dirty="0"/>
              <a:t> of ILL </a:t>
            </a:r>
            <a:r>
              <a:rPr lang="fr-BE" sz="2000" dirty="0" err="1"/>
              <a:t>outgoing</a:t>
            </a:r>
            <a:r>
              <a:rPr lang="fr-BE" sz="2000" dirty="0"/>
              <a:t> </a:t>
            </a:r>
            <a:r>
              <a:rPr lang="fr-BE" sz="2000" dirty="0" err="1"/>
              <a:t>requests</a:t>
            </a:r>
            <a:r>
              <a:rPr lang="fr-BE" sz="2000" dirty="0"/>
              <a:t> </a:t>
            </a:r>
            <a:r>
              <a:rPr lang="fr-BE" sz="2000" dirty="0" err="1"/>
              <a:t>is</a:t>
            </a:r>
            <a:r>
              <a:rPr lang="fr-BE" sz="2000" dirty="0"/>
              <a:t> </a:t>
            </a:r>
            <a:r>
              <a:rPr lang="fr-BE" sz="2000" dirty="0" err="1"/>
              <a:t>going</a:t>
            </a:r>
            <a:r>
              <a:rPr lang="fr-BE" sz="2000" dirty="0"/>
              <a:t> to…</a:t>
            </a:r>
          </a:p>
          <a:p>
            <a:r>
              <a:rPr lang="fr-BE" sz="2000" dirty="0" smtClean="0">
                <a:hlinkClick r:id="rId3" action="ppaction://hlinksldjump"/>
              </a:rPr>
              <a:t>S10</a:t>
            </a:r>
            <a:r>
              <a:rPr lang="fr-BE" sz="2000" dirty="0"/>
              <a:t>: </a:t>
            </a:r>
            <a:r>
              <a:rPr lang="fr-BE" sz="2000" dirty="0" err="1" smtClean="0"/>
              <a:t>With</a:t>
            </a:r>
            <a:r>
              <a:rPr lang="fr-BE" sz="2000" dirty="0" smtClean="0"/>
              <a:t> </a:t>
            </a:r>
            <a:r>
              <a:rPr lang="fr-BE" sz="2000" dirty="0"/>
              <a:t>a discovery </a:t>
            </a:r>
            <a:r>
              <a:rPr lang="fr-BE" sz="2000" dirty="0" err="1"/>
              <a:t>tool</a:t>
            </a:r>
            <a:r>
              <a:rPr lang="fr-BE" sz="2000" dirty="0"/>
              <a:t>, the </a:t>
            </a:r>
            <a:r>
              <a:rPr lang="fr-BE" sz="2000" dirty="0" err="1"/>
              <a:t>number</a:t>
            </a:r>
            <a:r>
              <a:rPr lang="fr-BE" sz="2000" dirty="0"/>
              <a:t> of ILL </a:t>
            </a:r>
            <a:r>
              <a:rPr lang="fr-BE" sz="2000" dirty="0" err="1"/>
              <a:t>incoming</a:t>
            </a:r>
            <a:r>
              <a:rPr lang="fr-BE" sz="2000" dirty="0"/>
              <a:t> </a:t>
            </a:r>
            <a:r>
              <a:rPr lang="fr-BE" sz="2000" dirty="0" err="1"/>
              <a:t>requests</a:t>
            </a:r>
            <a:r>
              <a:rPr lang="fr-BE" sz="2000" dirty="0"/>
              <a:t> </a:t>
            </a:r>
            <a:r>
              <a:rPr lang="fr-BE" sz="2000" dirty="0" err="1"/>
              <a:t>is</a:t>
            </a:r>
            <a:r>
              <a:rPr lang="fr-BE" sz="2000" dirty="0"/>
              <a:t> </a:t>
            </a:r>
            <a:r>
              <a:rPr lang="fr-BE" sz="2000" dirty="0" err="1"/>
              <a:t>going</a:t>
            </a:r>
            <a:r>
              <a:rPr lang="fr-BE" sz="2000" dirty="0"/>
              <a:t> </a:t>
            </a:r>
            <a:r>
              <a:rPr lang="fr-BE" sz="2000" dirty="0" smtClean="0"/>
              <a:t>to…</a:t>
            </a:r>
            <a:endParaRPr lang="fr-BE" sz="2000" dirty="0"/>
          </a:p>
          <a:p>
            <a:r>
              <a:rPr lang="fr-BE" sz="2000" dirty="0" smtClean="0">
                <a:hlinkClick r:id="rId4" action="ppaction://hlinksldjump"/>
              </a:rPr>
              <a:t>S11</a:t>
            </a:r>
            <a:r>
              <a:rPr lang="fr-BE" sz="2000" dirty="0" smtClean="0"/>
              <a:t>: </a:t>
            </a:r>
            <a:r>
              <a:rPr lang="fr-BE" sz="2000" dirty="0" err="1" smtClean="0"/>
              <a:t>Catalog</a:t>
            </a:r>
            <a:r>
              <a:rPr lang="fr-BE" sz="2000" dirty="0" smtClean="0"/>
              <a:t> </a:t>
            </a:r>
            <a:r>
              <a:rPr lang="fr-BE" sz="2000" dirty="0"/>
              <a:t>data (Aleph) </a:t>
            </a:r>
            <a:r>
              <a:rPr lang="fr-BE" sz="2000" dirty="0" err="1"/>
              <a:t>cannot</a:t>
            </a:r>
            <a:r>
              <a:rPr lang="fr-BE" sz="2000" dirty="0"/>
              <a:t> </a:t>
            </a:r>
            <a:r>
              <a:rPr lang="fr-BE" sz="2000" dirty="0" err="1"/>
              <a:t>be</a:t>
            </a:r>
            <a:r>
              <a:rPr lang="fr-BE" sz="2000" dirty="0"/>
              <a:t> </a:t>
            </a:r>
            <a:r>
              <a:rPr lang="fr-BE" sz="2000" dirty="0" err="1"/>
              <a:t>easily</a:t>
            </a:r>
            <a:r>
              <a:rPr lang="fr-BE" sz="2000" dirty="0"/>
              <a:t> </a:t>
            </a:r>
            <a:r>
              <a:rPr lang="fr-BE" sz="2000" dirty="0" err="1"/>
              <a:t>identified</a:t>
            </a:r>
            <a:r>
              <a:rPr lang="fr-BE" sz="2000" dirty="0"/>
              <a:t> in the ULg Library Primo</a:t>
            </a:r>
            <a:r>
              <a:rPr lang="fr-BE" sz="2000" dirty="0" smtClean="0"/>
              <a:t>.</a:t>
            </a:r>
            <a:endParaRPr lang="fr-BE" sz="2000" dirty="0"/>
          </a:p>
          <a:p>
            <a:r>
              <a:rPr lang="fr-BE" sz="2000" b="1" dirty="0" smtClean="0">
                <a:hlinkClick r:id="rId5" action="ppaction://hlinksldjump"/>
              </a:rPr>
              <a:t>S12</a:t>
            </a:r>
            <a:r>
              <a:rPr lang="fr-BE" sz="2000" b="1" dirty="0" smtClean="0"/>
              <a:t>: </a:t>
            </a:r>
            <a:r>
              <a:rPr lang="fr-BE" sz="2000" b="1" dirty="0"/>
              <a:t>T</a:t>
            </a:r>
            <a:r>
              <a:rPr lang="fr-BE" sz="2000" b="1" dirty="0" smtClean="0"/>
              <a:t>he </a:t>
            </a:r>
            <a:r>
              <a:rPr lang="fr-BE" sz="2000" b="1" dirty="0" err="1"/>
              <a:t>fact</a:t>
            </a:r>
            <a:r>
              <a:rPr lang="fr-BE" sz="2000" b="1" dirty="0"/>
              <a:t> </a:t>
            </a:r>
            <a:r>
              <a:rPr lang="fr-BE" sz="2000" b="1" dirty="0" err="1"/>
              <a:t>that</a:t>
            </a:r>
            <a:r>
              <a:rPr lang="fr-BE" sz="2000" b="1" dirty="0"/>
              <a:t> Aleph records are not </a:t>
            </a:r>
            <a:r>
              <a:rPr lang="fr-BE" sz="2000" b="1" dirty="0" err="1"/>
              <a:t>displayed</a:t>
            </a:r>
            <a:r>
              <a:rPr lang="fr-BE" sz="2000" b="1" dirty="0"/>
              <a:t> in Marc21 format </a:t>
            </a:r>
            <a:r>
              <a:rPr lang="fr-BE" sz="2000" b="1" dirty="0" err="1"/>
              <a:t>is</a:t>
            </a:r>
            <a:r>
              <a:rPr lang="fr-BE" sz="2000" b="1" dirty="0"/>
              <a:t> a </a:t>
            </a:r>
            <a:r>
              <a:rPr lang="fr-BE" sz="2000" b="1" dirty="0" err="1"/>
              <a:t>problem</a:t>
            </a:r>
            <a:r>
              <a:rPr lang="fr-BE" sz="2000" b="1" dirty="0" smtClean="0"/>
              <a:t>.</a:t>
            </a:r>
            <a:endParaRPr lang="fr-BE" sz="2000" b="1" dirty="0"/>
          </a:p>
          <a:p>
            <a:r>
              <a:rPr lang="fr-BE" sz="2000" dirty="0" smtClean="0">
                <a:hlinkClick r:id="rId6" action="ppaction://hlinksldjump"/>
              </a:rPr>
              <a:t>S13</a:t>
            </a:r>
            <a:r>
              <a:rPr lang="fr-BE" sz="2000" dirty="0" smtClean="0"/>
              <a:t>: </a:t>
            </a:r>
            <a:r>
              <a:rPr lang="fr-BE" sz="2000" dirty="0" err="1"/>
              <a:t>Given</a:t>
            </a:r>
            <a:r>
              <a:rPr lang="fr-BE" sz="2000" dirty="0"/>
              <a:t> the high </a:t>
            </a:r>
            <a:r>
              <a:rPr lang="fr-BE" sz="2000" dirty="0" err="1"/>
              <a:t>number</a:t>
            </a:r>
            <a:r>
              <a:rPr lang="fr-BE" sz="2000" dirty="0"/>
              <a:t> of </a:t>
            </a:r>
            <a:r>
              <a:rPr lang="fr-BE" sz="2000" dirty="0" err="1"/>
              <a:t>results</a:t>
            </a:r>
            <a:r>
              <a:rPr lang="fr-BE" sz="2000" dirty="0"/>
              <a:t>, end-</a:t>
            </a:r>
            <a:r>
              <a:rPr lang="fr-BE" sz="2000" dirty="0" err="1"/>
              <a:t>users</a:t>
            </a:r>
            <a:r>
              <a:rPr lang="fr-BE" sz="2000" dirty="0"/>
              <a:t> </a:t>
            </a:r>
            <a:r>
              <a:rPr lang="fr-BE" sz="2000" dirty="0" err="1"/>
              <a:t>will</a:t>
            </a:r>
            <a:r>
              <a:rPr lang="fr-BE" sz="2000" dirty="0"/>
              <a:t> </a:t>
            </a:r>
            <a:r>
              <a:rPr lang="fr-BE" sz="2000" dirty="0" err="1"/>
              <a:t>often</a:t>
            </a:r>
            <a:r>
              <a:rPr lang="fr-BE" sz="2000" dirty="0"/>
              <a:t> </a:t>
            </a:r>
            <a:r>
              <a:rPr lang="fr-BE" sz="2000" dirty="0" err="1"/>
              <a:t>be</a:t>
            </a:r>
            <a:r>
              <a:rPr lang="fr-BE" sz="2000" dirty="0"/>
              <a:t> </a:t>
            </a:r>
            <a:r>
              <a:rPr lang="fr-BE" sz="2000" dirty="0" err="1"/>
              <a:t>lost</a:t>
            </a:r>
            <a:r>
              <a:rPr lang="fr-BE" sz="2000" dirty="0"/>
              <a:t> </a:t>
            </a:r>
            <a:r>
              <a:rPr lang="fr-BE" sz="2000" dirty="0" err="1"/>
              <a:t>when</a:t>
            </a:r>
            <a:r>
              <a:rPr lang="fr-BE" sz="2000" dirty="0"/>
              <a:t> </a:t>
            </a:r>
            <a:r>
              <a:rPr lang="fr-BE" sz="2000" dirty="0" err="1"/>
              <a:t>results</a:t>
            </a:r>
            <a:r>
              <a:rPr lang="fr-BE" sz="2000" dirty="0"/>
              <a:t> display</a:t>
            </a:r>
            <a:r>
              <a:rPr lang="fr-BE" sz="2000" dirty="0" smtClean="0"/>
              <a:t>.</a:t>
            </a:r>
            <a:endParaRPr lang="fr-BE" sz="2000" dirty="0"/>
          </a:p>
          <a:p>
            <a:r>
              <a:rPr lang="fr-BE" sz="2000" b="1" dirty="0" smtClean="0">
                <a:hlinkClick r:id="rId7" action="ppaction://hlinksldjump"/>
              </a:rPr>
              <a:t>S14</a:t>
            </a:r>
            <a:r>
              <a:rPr lang="fr-BE" sz="2000" b="1" dirty="0" smtClean="0"/>
              <a:t>: </a:t>
            </a:r>
            <a:r>
              <a:rPr lang="fr-BE" sz="2000" b="1" dirty="0" err="1" smtClean="0"/>
              <a:t>Having</a:t>
            </a:r>
            <a:r>
              <a:rPr lang="fr-BE" sz="2000" b="1" dirty="0" smtClean="0"/>
              <a:t> </a:t>
            </a:r>
            <a:r>
              <a:rPr lang="fr-BE" sz="2000" b="1" dirty="0"/>
              <a:t>records </a:t>
            </a:r>
            <a:r>
              <a:rPr lang="fr-BE" sz="2000" b="1" dirty="0" err="1"/>
              <a:t>from</a:t>
            </a:r>
            <a:r>
              <a:rPr lang="fr-BE" sz="2000" b="1" dirty="0"/>
              <a:t> Aleph, SFX and ORBi mixed </a:t>
            </a:r>
            <a:r>
              <a:rPr lang="fr-BE" sz="2000" b="1" dirty="0" err="1"/>
              <a:t>with</a:t>
            </a:r>
            <a:r>
              <a:rPr lang="fr-BE" sz="2000" b="1" dirty="0"/>
              <a:t> Primo Central records </a:t>
            </a:r>
            <a:r>
              <a:rPr lang="fr-BE" sz="2000" b="1" dirty="0" err="1"/>
              <a:t>will</a:t>
            </a:r>
            <a:r>
              <a:rPr lang="fr-BE" sz="2000" b="1" dirty="0"/>
              <a:t> </a:t>
            </a:r>
            <a:r>
              <a:rPr lang="fr-BE" sz="2000" b="1" dirty="0" err="1"/>
              <a:t>be</a:t>
            </a:r>
            <a:r>
              <a:rPr lang="fr-BE" sz="2000" b="1" dirty="0"/>
              <a:t> </a:t>
            </a:r>
            <a:r>
              <a:rPr lang="fr-BE" sz="2000" b="1" dirty="0" err="1"/>
              <a:t>confusing</a:t>
            </a:r>
            <a:r>
              <a:rPr lang="fr-BE" sz="2000" b="1" dirty="0"/>
              <a:t> for end-</a:t>
            </a:r>
            <a:r>
              <a:rPr lang="fr-BE" sz="2000" b="1" dirty="0" err="1"/>
              <a:t>users</a:t>
            </a:r>
            <a:r>
              <a:rPr lang="fr-BE" sz="2000" b="1" dirty="0"/>
              <a:t>. </a:t>
            </a:r>
            <a:endParaRPr lang="fr-BE" sz="2000" b="1" dirty="0" smtClean="0"/>
          </a:p>
          <a:p>
            <a:r>
              <a:rPr lang="fr-BE" sz="2000" b="1" dirty="0" smtClean="0">
                <a:hlinkClick r:id="rId8" action="ppaction://hlinksldjump"/>
              </a:rPr>
              <a:t>S15</a:t>
            </a:r>
            <a:r>
              <a:rPr lang="fr-BE" sz="2000" b="1" dirty="0"/>
              <a:t>: It </a:t>
            </a:r>
            <a:r>
              <a:rPr lang="fr-BE" sz="2000" b="1" dirty="0" err="1"/>
              <a:t>is</a:t>
            </a:r>
            <a:r>
              <a:rPr lang="fr-BE" sz="2000" b="1" dirty="0"/>
              <a:t> not </a:t>
            </a:r>
            <a:r>
              <a:rPr lang="fr-BE" sz="2000" b="1" dirty="0" err="1"/>
              <a:t>very</a:t>
            </a:r>
            <a:r>
              <a:rPr lang="fr-BE" sz="2000" b="1" dirty="0"/>
              <a:t> </a:t>
            </a:r>
            <a:r>
              <a:rPr lang="fr-BE" sz="2000" b="1" dirty="0" err="1"/>
              <a:t>interesting</a:t>
            </a:r>
            <a:r>
              <a:rPr lang="fr-BE" sz="2000" b="1" dirty="0"/>
              <a:t> to </a:t>
            </a:r>
            <a:r>
              <a:rPr lang="fr-BE" sz="2000" b="1" dirty="0" err="1"/>
              <a:t>allow</a:t>
            </a:r>
            <a:r>
              <a:rPr lang="fr-BE" sz="2000" b="1" dirty="0"/>
              <a:t> </a:t>
            </a:r>
            <a:r>
              <a:rPr lang="fr-BE" sz="2000" b="1" dirty="0" err="1"/>
              <a:t>users</a:t>
            </a:r>
            <a:r>
              <a:rPr lang="fr-BE" sz="2000" b="1" dirty="0"/>
              <a:t> to </a:t>
            </a:r>
            <a:r>
              <a:rPr lang="fr-BE" sz="2000" b="1" dirty="0" err="1"/>
              <a:t>find</a:t>
            </a:r>
            <a:r>
              <a:rPr lang="fr-BE" sz="2000" b="1" dirty="0"/>
              <a:t>, </a:t>
            </a:r>
            <a:r>
              <a:rPr lang="fr-BE" sz="2000" b="1" dirty="0" err="1"/>
              <a:t>through</a:t>
            </a:r>
            <a:r>
              <a:rPr lang="fr-BE" sz="2000" b="1" dirty="0"/>
              <a:t> a single interface, </a:t>
            </a:r>
            <a:r>
              <a:rPr lang="fr-BE" sz="2000" b="1" dirty="0" err="1"/>
              <a:t>additional</a:t>
            </a:r>
            <a:r>
              <a:rPr lang="fr-BE" sz="2000" b="1" dirty="0"/>
              <a:t> records to </a:t>
            </a:r>
            <a:r>
              <a:rPr lang="fr-BE" sz="2000" b="1" dirty="0" err="1"/>
              <a:t>those</a:t>
            </a:r>
            <a:r>
              <a:rPr lang="fr-BE" sz="2000" b="1" dirty="0"/>
              <a:t> </a:t>
            </a:r>
            <a:r>
              <a:rPr lang="fr-BE" sz="2000" b="1" dirty="0" err="1"/>
              <a:t>from</a:t>
            </a:r>
            <a:r>
              <a:rPr lang="fr-BE" sz="2000" b="1" dirty="0"/>
              <a:t> the </a:t>
            </a:r>
            <a:r>
              <a:rPr lang="fr-BE" sz="2000" b="1" dirty="0" err="1" smtClean="0"/>
              <a:t>catalog</a:t>
            </a:r>
            <a:r>
              <a:rPr lang="fr-BE" sz="2000" b="1" dirty="0" smtClean="0"/>
              <a:t>.</a:t>
            </a:r>
            <a:endParaRPr lang="fr-BE" sz="2000"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11</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Tree>
    <p:extLst>
      <p:ext uri="{BB962C8B-B14F-4D97-AF65-F5344CB8AC3E}">
        <p14:creationId xmlns:p14="http://schemas.microsoft.com/office/powerpoint/2010/main" val="188677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Survey </a:t>
            </a:r>
            <a:r>
              <a:rPr lang="fr-BE" dirty="0" err="1"/>
              <a:t>statements</a:t>
            </a:r>
            <a:r>
              <a:rPr lang="fr-BE" dirty="0"/>
              <a:t> 		</a:t>
            </a:r>
            <a:r>
              <a:rPr lang="fr-BE" dirty="0" smtClean="0"/>
              <a:t>(3/3</a:t>
            </a:r>
            <a:r>
              <a:rPr lang="fr-BE" dirty="0"/>
              <a:t>)</a:t>
            </a:r>
          </a:p>
        </p:txBody>
      </p:sp>
      <p:sp>
        <p:nvSpPr>
          <p:cNvPr id="3" name="Espace réservé du contenu 2"/>
          <p:cNvSpPr>
            <a:spLocks noGrp="1"/>
          </p:cNvSpPr>
          <p:nvPr>
            <p:ph idx="1"/>
          </p:nvPr>
        </p:nvSpPr>
        <p:spPr/>
        <p:txBody>
          <a:bodyPr>
            <a:normAutofit/>
          </a:bodyPr>
          <a:lstStyle/>
          <a:p>
            <a:r>
              <a:rPr lang="fr-BE" sz="2000" b="1" dirty="0" smtClean="0">
                <a:hlinkClick r:id="rId2" action="ppaction://hlinksldjump"/>
              </a:rPr>
              <a:t>S16</a:t>
            </a:r>
            <a:r>
              <a:rPr lang="fr-BE" sz="2000" b="1" dirty="0"/>
              <a:t>: </a:t>
            </a:r>
            <a:r>
              <a:rPr lang="fr-BE" sz="2000" b="1" dirty="0" err="1"/>
              <a:t>With</a:t>
            </a:r>
            <a:r>
              <a:rPr lang="fr-BE" sz="2000" b="1" dirty="0"/>
              <a:t> a discovery </a:t>
            </a:r>
            <a:r>
              <a:rPr lang="fr-BE" sz="2000" b="1" dirty="0" err="1"/>
              <a:t>tool</a:t>
            </a:r>
            <a:r>
              <a:rPr lang="fr-BE" sz="2000" b="1" dirty="0"/>
              <a:t>, </a:t>
            </a:r>
            <a:r>
              <a:rPr lang="fr-BE" sz="2000" b="1" dirty="0" smtClean="0"/>
              <a:t>the usage of </a:t>
            </a:r>
            <a:r>
              <a:rPr lang="fr-BE" sz="2000" b="1" dirty="0" err="1" smtClean="0"/>
              <a:t>specialized</a:t>
            </a:r>
            <a:r>
              <a:rPr lang="fr-BE" sz="2000" b="1" dirty="0" smtClean="0"/>
              <a:t> </a:t>
            </a:r>
            <a:r>
              <a:rPr lang="fr-BE" sz="2000" b="1" dirty="0" err="1"/>
              <a:t>databases</a:t>
            </a:r>
            <a:r>
              <a:rPr lang="fr-BE" sz="2000" b="1" dirty="0"/>
              <a:t> </a:t>
            </a:r>
            <a:r>
              <a:rPr lang="fr-BE" sz="2000" b="1" dirty="0" err="1" smtClean="0"/>
              <a:t>will</a:t>
            </a:r>
            <a:r>
              <a:rPr lang="fr-BE" sz="2000" b="1" dirty="0" smtClean="0"/>
              <a:t>...</a:t>
            </a:r>
            <a:endParaRPr lang="fr-BE" sz="2000" b="1" dirty="0"/>
          </a:p>
          <a:p>
            <a:r>
              <a:rPr lang="fr-BE" sz="2000" dirty="0" smtClean="0">
                <a:hlinkClick r:id="rId3" action="ppaction://hlinksldjump"/>
              </a:rPr>
              <a:t>S17</a:t>
            </a:r>
            <a:r>
              <a:rPr lang="fr-BE" sz="2000" dirty="0"/>
              <a:t>: </a:t>
            </a:r>
            <a:r>
              <a:rPr lang="fr-BE" sz="2000" dirty="0" err="1"/>
              <a:t>Specialized</a:t>
            </a:r>
            <a:r>
              <a:rPr lang="fr-BE" sz="2000" dirty="0"/>
              <a:t> </a:t>
            </a:r>
            <a:r>
              <a:rPr lang="fr-BE" sz="2000" dirty="0" err="1"/>
              <a:t>databases</a:t>
            </a:r>
            <a:r>
              <a:rPr lang="fr-BE" sz="2000" dirty="0"/>
              <a:t> are </a:t>
            </a:r>
            <a:r>
              <a:rPr lang="fr-BE" sz="2000" dirty="0" err="1"/>
              <a:t>doomed</a:t>
            </a:r>
            <a:r>
              <a:rPr lang="fr-BE" sz="2000" dirty="0"/>
              <a:t> </a:t>
            </a:r>
            <a:r>
              <a:rPr lang="fr-BE" sz="2000" dirty="0" err="1" smtClean="0"/>
              <a:t>because</a:t>
            </a:r>
            <a:r>
              <a:rPr lang="fr-BE" sz="2000" dirty="0" smtClean="0"/>
              <a:t> </a:t>
            </a:r>
            <a:r>
              <a:rPr lang="fr-BE" sz="2000" dirty="0"/>
              <a:t>of discovery </a:t>
            </a:r>
            <a:r>
              <a:rPr lang="fr-BE" sz="2000" dirty="0" err="1" smtClean="0"/>
              <a:t>tools</a:t>
            </a:r>
            <a:r>
              <a:rPr lang="fr-BE" sz="2000" dirty="0" smtClean="0"/>
              <a:t>.</a:t>
            </a:r>
            <a:endParaRPr lang="fr-BE" sz="2000" dirty="0"/>
          </a:p>
          <a:p>
            <a:r>
              <a:rPr lang="fr-BE" sz="2000" b="1" dirty="0" smtClean="0">
                <a:hlinkClick r:id="rId4" action="ppaction://hlinksldjump"/>
              </a:rPr>
              <a:t>S18</a:t>
            </a:r>
            <a:r>
              <a:rPr lang="fr-BE" sz="2000" b="1" dirty="0"/>
              <a:t>: </a:t>
            </a:r>
            <a:r>
              <a:rPr lang="fr-BE" sz="2000" b="1" dirty="0" smtClean="0"/>
              <a:t>Advanced </a:t>
            </a:r>
            <a:r>
              <a:rPr lang="fr-BE" sz="2000" b="1" dirty="0" err="1"/>
              <a:t>Search</a:t>
            </a:r>
            <a:r>
              <a:rPr lang="fr-BE" sz="2000" b="1" dirty="0"/>
              <a:t> </a:t>
            </a:r>
            <a:r>
              <a:rPr lang="fr-BE" sz="2000" b="1" dirty="0" err="1"/>
              <a:t>is</a:t>
            </a:r>
            <a:r>
              <a:rPr lang="fr-BE" sz="2000" b="1" dirty="0"/>
              <a:t> essential.</a:t>
            </a:r>
          </a:p>
          <a:p>
            <a:r>
              <a:rPr lang="fr-BE" sz="2000" b="1" dirty="0">
                <a:hlinkClick r:id="rId5" action="ppaction://hlinksldjump"/>
              </a:rPr>
              <a:t>S</a:t>
            </a:r>
            <a:r>
              <a:rPr lang="fr-BE" sz="2000" b="1" dirty="0" smtClean="0">
                <a:hlinkClick r:id="rId5" action="ppaction://hlinksldjump"/>
              </a:rPr>
              <a:t>19</a:t>
            </a:r>
            <a:r>
              <a:rPr lang="fr-BE" sz="2000" b="1" dirty="0"/>
              <a:t>: </a:t>
            </a:r>
            <a:r>
              <a:rPr lang="fr-BE" sz="2000" b="1" dirty="0" smtClean="0"/>
              <a:t>The </a:t>
            </a:r>
            <a:r>
              <a:rPr lang="fr-BE" sz="2000" b="1" dirty="0" err="1"/>
              <a:t>number</a:t>
            </a:r>
            <a:r>
              <a:rPr lang="fr-BE" sz="2000" b="1" dirty="0"/>
              <a:t> of Advanced </a:t>
            </a:r>
            <a:r>
              <a:rPr lang="fr-BE" sz="2000" b="1" dirty="0" err="1"/>
              <a:t>Searches</a:t>
            </a:r>
            <a:r>
              <a:rPr lang="fr-BE" sz="2000" b="1" dirty="0"/>
              <a:t> </a:t>
            </a:r>
            <a:r>
              <a:rPr lang="fr-BE" sz="2000" b="1" dirty="0" err="1"/>
              <a:t>will</a:t>
            </a:r>
            <a:r>
              <a:rPr lang="fr-BE" sz="2000" b="1" dirty="0"/>
              <a:t> </a:t>
            </a:r>
            <a:r>
              <a:rPr lang="fr-BE" sz="2000" b="1" dirty="0" err="1"/>
              <a:t>be</a:t>
            </a:r>
            <a:r>
              <a:rPr lang="fr-BE" sz="2000" b="1" dirty="0"/>
              <a:t> </a:t>
            </a:r>
            <a:r>
              <a:rPr lang="fr-BE" sz="2000" b="1" dirty="0" err="1"/>
              <a:t>almost</a:t>
            </a:r>
            <a:r>
              <a:rPr lang="fr-BE" sz="2000" b="1" dirty="0"/>
              <a:t> as high as the </a:t>
            </a:r>
            <a:r>
              <a:rPr lang="fr-BE" sz="2000" b="1" dirty="0" err="1"/>
              <a:t>number</a:t>
            </a:r>
            <a:r>
              <a:rPr lang="fr-BE" sz="2000" b="1" dirty="0"/>
              <a:t> of Simple </a:t>
            </a:r>
            <a:r>
              <a:rPr lang="fr-BE" sz="2000" b="1" dirty="0" err="1"/>
              <a:t>Searches</a:t>
            </a:r>
            <a:r>
              <a:rPr lang="fr-BE" sz="2000" b="1" dirty="0"/>
              <a:t>.</a:t>
            </a:r>
          </a:p>
          <a:p>
            <a:r>
              <a:rPr lang="fr-BE" sz="2000" dirty="0" smtClean="0">
                <a:hlinkClick r:id="rId6" action="ppaction://hlinksldjump"/>
              </a:rPr>
              <a:t>S20</a:t>
            </a:r>
            <a:r>
              <a:rPr lang="fr-BE" sz="2000" dirty="0"/>
              <a:t>: </a:t>
            </a:r>
            <a:r>
              <a:rPr lang="fr-BE" sz="2000" dirty="0" smtClean="0"/>
              <a:t>End-</a:t>
            </a:r>
            <a:r>
              <a:rPr lang="fr-BE" sz="2000" dirty="0" err="1" smtClean="0"/>
              <a:t>users</a:t>
            </a:r>
            <a:r>
              <a:rPr lang="fr-BE" sz="2000" dirty="0" smtClean="0"/>
              <a:t> </a:t>
            </a:r>
            <a:r>
              <a:rPr lang="fr-BE" sz="2000" dirty="0" err="1"/>
              <a:t>will</a:t>
            </a:r>
            <a:r>
              <a:rPr lang="fr-BE" sz="2000" dirty="0"/>
              <a:t> have </a:t>
            </a:r>
            <a:r>
              <a:rPr lang="fr-BE" sz="2000" dirty="0" err="1"/>
              <a:t>difficulty</a:t>
            </a:r>
            <a:r>
              <a:rPr lang="fr-BE" sz="2000" dirty="0"/>
              <a:t> to know how to </a:t>
            </a:r>
            <a:r>
              <a:rPr lang="fr-BE" sz="2000" dirty="0" err="1"/>
              <a:t>get</a:t>
            </a:r>
            <a:r>
              <a:rPr lang="fr-BE" sz="2000" dirty="0"/>
              <a:t> the item </a:t>
            </a:r>
            <a:r>
              <a:rPr lang="fr-BE" sz="2000" dirty="0" err="1"/>
              <a:t>they</a:t>
            </a:r>
            <a:r>
              <a:rPr lang="fr-BE" sz="2000" dirty="0"/>
              <a:t> </a:t>
            </a:r>
            <a:r>
              <a:rPr lang="fr-BE" sz="2000" dirty="0" err="1"/>
              <a:t>want</a:t>
            </a:r>
            <a:r>
              <a:rPr lang="fr-BE" sz="2000" dirty="0"/>
              <a:t>.</a:t>
            </a:r>
          </a:p>
          <a:p>
            <a:r>
              <a:rPr lang="fr-BE" sz="2000" b="1" dirty="0" smtClean="0">
                <a:hlinkClick r:id="rId7" action="ppaction://hlinksldjump"/>
              </a:rPr>
              <a:t>S21</a:t>
            </a:r>
            <a:r>
              <a:rPr lang="fr-BE" sz="2000" b="1" dirty="0"/>
              <a:t>: </a:t>
            </a:r>
            <a:r>
              <a:rPr lang="fr-BE" sz="2000" b="1" dirty="0" err="1"/>
              <a:t>Metadata</a:t>
            </a:r>
            <a:r>
              <a:rPr lang="fr-BE" sz="2000" b="1" dirty="0"/>
              <a:t> </a:t>
            </a:r>
            <a:r>
              <a:rPr lang="fr-BE" sz="2000" b="1" dirty="0" err="1"/>
              <a:t>that</a:t>
            </a:r>
            <a:r>
              <a:rPr lang="fr-BE" sz="2000" b="1" dirty="0"/>
              <a:t> discovery </a:t>
            </a:r>
            <a:r>
              <a:rPr lang="fr-BE" sz="2000" b="1" dirty="0" err="1"/>
              <a:t>tools</a:t>
            </a:r>
            <a:r>
              <a:rPr lang="fr-BE" sz="2000" b="1" dirty="0"/>
              <a:t> </a:t>
            </a:r>
            <a:r>
              <a:rPr lang="fr-BE" sz="2000" b="1" dirty="0" err="1"/>
              <a:t>offer</a:t>
            </a:r>
            <a:r>
              <a:rPr lang="fr-BE" sz="2000" b="1" dirty="0"/>
              <a:t> are of </a:t>
            </a:r>
            <a:r>
              <a:rPr lang="fr-BE" sz="2000" b="1" dirty="0" err="1"/>
              <a:t>less</a:t>
            </a:r>
            <a:r>
              <a:rPr lang="fr-BE" sz="2000" b="1" dirty="0"/>
              <a:t> good </a:t>
            </a:r>
            <a:r>
              <a:rPr lang="fr-BE" sz="2000" b="1" dirty="0" err="1"/>
              <a:t>quality</a:t>
            </a:r>
            <a:r>
              <a:rPr lang="fr-BE" sz="2000" b="1" dirty="0"/>
              <a:t> (</a:t>
            </a:r>
            <a:r>
              <a:rPr lang="fr-BE" sz="2000" b="1" dirty="0" err="1"/>
              <a:t>compared</a:t>
            </a:r>
            <a:r>
              <a:rPr lang="fr-BE" sz="2000" b="1" dirty="0"/>
              <a:t> to </a:t>
            </a:r>
            <a:r>
              <a:rPr lang="fr-BE" sz="2000" b="1" dirty="0" err="1"/>
              <a:t>metadata</a:t>
            </a:r>
            <a:r>
              <a:rPr lang="fr-BE" sz="2000" b="1" dirty="0"/>
              <a:t> of </a:t>
            </a:r>
            <a:r>
              <a:rPr lang="fr-BE" sz="2000" b="1" dirty="0" err="1"/>
              <a:t>specialized</a:t>
            </a:r>
            <a:r>
              <a:rPr lang="fr-BE" sz="2000" b="1" dirty="0"/>
              <a:t> </a:t>
            </a:r>
            <a:r>
              <a:rPr lang="fr-BE" sz="2000" b="1" dirty="0" err="1"/>
              <a:t>databases</a:t>
            </a:r>
            <a:r>
              <a:rPr lang="fr-BE" sz="2000" b="1" dirty="0"/>
              <a:t>) and </a:t>
            </a:r>
            <a:r>
              <a:rPr lang="fr-BE" sz="2000" b="1" dirty="0" err="1"/>
              <a:t>this</a:t>
            </a:r>
            <a:r>
              <a:rPr lang="fr-BE" sz="2000" b="1" dirty="0"/>
              <a:t> </a:t>
            </a:r>
            <a:r>
              <a:rPr lang="fr-BE" sz="2000" b="1" dirty="0" err="1"/>
              <a:t>will</a:t>
            </a:r>
            <a:r>
              <a:rPr lang="fr-BE" sz="2000" b="1" dirty="0"/>
              <a:t> lead to </a:t>
            </a:r>
            <a:r>
              <a:rPr lang="fr-BE" sz="2000" b="1" dirty="0" err="1"/>
              <a:t>searches</a:t>
            </a:r>
            <a:r>
              <a:rPr lang="fr-BE" sz="2000" b="1" dirty="0"/>
              <a:t> of </a:t>
            </a:r>
            <a:r>
              <a:rPr lang="fr-BE" sz="2000" b="1" dirty="0" err="1"/>
              <a:t>less</a:t>
            </a:r>
            <a:r>
              <a:rPr lang="fr-BE" sz="2000" b="1" dirty="0"/>
              <a:t> good </a:t>
            </a:r>
            <a:r>
              <a:rPr lang="fr-BE" sz="2000" b="1" dirty="0" err="1"/>
              <a:t>quality</a:t>
            </a:r>
            <a:r>
              <a:rPr lang="fr-BE" sz="2000" b="1" dirty="0"/>
              <a:t>.</a:t>
            </a:r>
          </a:p>
          <a:p>
            <a:r>
              <a:rPr lang="fr-BE" sz="2000" b="1" dirty="0" smtClean="0">
                <a:hlinkClick r:id="rId8" action="ppaction://hlinksldjump"/>
              </a:rPr>
              <a:t>S22</a:t>
            </a:r>
            <a:r>
              <a:rPr lang="fr-BE" sz="2000" b="1" dirty="0"/>
              <a:t>: </a:t>
            </a:r>
            <a:r>
              <a:rPr lang="fr-BE" sz="2000" b="1" dirty="0" err="1"/>
              <a:t>Using</a:t>
            </a:r>
            <a:r>
              <a:rPr lang="fr-BE" sz="2000" b="1" dirty="0"/>
              <a:t> </a:t>
            </a:r>
            <a:r>
              <a:rPr lang="fr-BE" sz="2000" b="1" dirty="0" err="1"/>
              <a:t>now</a:t>
            </a:r>
            <a:r>
              <a:rPr lang="fr-BE" sz="2000" b="1" dirty="0"/>
              <a:t> a discovery </a:t>
            </a:r>
            <a:r>
              <a:rPr lang="fr-BE" sz="2000" b="1" dirty="0" err="1"/>
              <a:t>tool</a:t>
            </a:r>
            <a:r>
              <a:rPr lang="fr-BE" sz="2000" b="1" dirty="0"/>
              <a:t> in the </a:t>
            </a:r>
            <a:r>
              <a:rPr lang="fr-BE" sz="2000" b="1" dirty="0" err="1"/>
              <a:t>library</a:t>
            </a:r>
            <a:r>
              <a:rPr lang="fr-BE" sz="2000" b="1" dirty="0"/>
              <a:t> </a:t>
            </a:r>
            <a:r>
              <a:rPr lang="fr-BE" sz="2000" b="1" dirty="0" err="1"/>
              <a:t>will</a:t>
            </a:r>
            <a:r>
              <a:rPr lang="fr-BE" sz="2000" b="1" dirty="0"/>
              <a:t> </a:t>
            </a:r>
            <a:r>
              <a:rPr lang="fr-BE" sz="2000" b="1" dirty="0" err="1"/>
              <a:t>positively</a:t>
            </a:r>
            <a:r>
              <a:rPr lang="fr-BE" sz="2000" b="1" dirty="0"/>
              <a:t> change </a:t>
            </a:r>
            <a:r>
              <a:rPr lang="fr-BE" sz="2000" b="1" dirty="0" err="1"/>
              <a:t>my</a:t>
            </a:r>
            <a:r>
              <a:rPr lang="fr-BE" sz="2000" b="1" dirty="0"/>
              <a:t> </a:t>
            </a:r>
            <a:r>
              <a:rPr lang="fr-BE" sz="2000" b="1" dirty="0" err="1"/>
              <a:t>work</a:t>
            </a:r>
            <a:r>
              <a:rPr lang="fr-BE" sz="2000" b="1" dirty="0"/>
              <a:t>.</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12</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Tree>
    <p:extLst>
      <p:ext uri="{BB962C8B-B14F-4D97-AF65-F5344CB8AC3E}">
        <p14:creationId xmlns:p14="http://schemas.microsoft.com/office/powerpoint/2010/main" val="3040085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a:t>
            </a:r>
            <a:r>
              <a:rPr lang="fr-BE" dirty="0" smtClean="0"/>
              <a:t>1</a:t>
            </a:r>
            <a:endParaRPr lang="fr-BE" dirty="0"/>
          </a:p>
        </p:txBody>
      </p:sp>
      <p:sp>
        <p:nvSpPr>
          <p:cNvPr id="3" name="Espace réservé du contenu 2"/>
          <p:cNvSpPr>
            <a:spLocks noGrp="1"/>
          </p:cNvSpPr>
          <p:nvPr>
            <p:ph idx="1"/>
          </p:nvPr>
        </p:nvSpPr>
        <p:spPr/>
        <p:txBody>
          <a:bodyPr>
            <a:normAutofit/>
          </a:bodyPr>
          <a:lstStyle/>
          <a:p>
            <a:pPr marL="0" indent="0">
              <a:buNone/>
            </a:pPr>
            <a:r>
              <a:rPr lang="en-US" sz="2400" b="1" dirty="0"/>
              <a:t>Discovery tools will one day search all of a given </a:t>
            </a:r>
            <a:r>
              <a:rPr lang="en-US" sz="2400" b="1" dirty="0" smtClean="0"/>
              <a:t>library’s collections.</a:t>
            </a:r>
            <a:endParaRPr lang="fr-BE" sz="2400"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13</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noChangeAspect="1"/>
          </p:cNvGraphicFramePr>
          <p:nvPr>
            <p:extLst>
              <p:ext uri="{D42A27DB-BD31-4B8C-83A1-F6EECF244321}">
                <p14:modId xmlns:p14="http://schemas.microsoft.com/office/powerpoint/2010/main" val="619320785"/>
              </p:ext>
            </p:extLst>
          </p:nvPr>
        </p:nvGraphicFramePr>
        <p:xfrm>
          <a:off x="360000" y="2340000"/>
          <a:ext cx="7713428" cy="36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6828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a:t>
            </a:r>
            <a:endParaRPr lang="fr-BE" dirty="0"/>
          </a:p>
        </p:txBody>
      </p:sp>
      <p:sp>
        <p:nvSpPr>
          <p:cNvPr id="3" name="Espace réservé du contenu 2"/>
          <p:cNvSpPr>
            <a:spLocks noGrp="1"/>
          </p:cNvSpPr>
          <p:nvPr>
            <p:ph idx="1"/>
          </p:nvPr>
        </p:nvSpPr>
        <p:spPr/>
        <p:txBody>
          <a:bodyPr/>
          <a:lstStyle/>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r>
              <a:rPr lang="fr-BE" sz="2000" u="sng" dirty="0" err="1" smtClean="0"/>
              <a:t>Comments</a:t>
            </a:r>
            <a:r>
              <a:rPr lang="fr-BE" sz="2000" dirty="0" smtClean="0"/>
              <a:t>:</a:t>
            </a:r>
          </a:p>
          <a:p>
            <a:pPr lvl="1"/>
            <a:r>
              <a:rPr lang="fr-BE" sz="1800" dirty="0" err="1" smtClean="0"/>
              <a:t>Print</a:t>
            </a:r>
            <a:r>
              <a:rPr lang="fr-BE" sz="1800" dirty="0" smtClean="0"/>
              <a:t> </a:t>
            </a:r>
            <a:r>
              <a:rPr lang="fr-BE" sz="1800" dirty="0" err="1" smtClean="0"/>
              <a:t>resources</a:t>
            </a:r>
            <a:r>
              <a:rPr lang="fr-BE" sz="1800" dirty="0" smtClean="0"/>
              <a:t> </a:t>
            </a:r>
            <a:r>
              <a:rPr lang="fr-BE" sz="1800" dirty="0" err="1" smtClean="0"/>
              <a:t>will</a:t>
            </a:r>
            <a:r>
              <a:rPr lang="fr-BE" sz="1800" dirty="0" smtClean="0"/>
              <a:t> </a:t>
            </a:r>
            <a:r>
              <a:rPr lang="fr-BE" sz="1800" dirty="0" err="1" smtClean="0"/>
              <a:t>remain</a:t>
            </a:r>
            <a:r>
              <a:rPr lang="fr-BE" sz="1800" dirty="0" smtClean="0"/>
              <a:t>!</a:t>
            </a:r>
          </a:p>
          <a:p>
            <a:pPr lvl="1"/>
            <a:r>
              <a:rPr lang="fr-BE" sz="1800" dirty="0" smtClean="0"/>
              <a:t>Discovery </a:t>
            </a:r>
            <a:r>
              <a:rPr lang="fr-BE" sz="1800" dirty="0" err="1" smtClean="0"/>
              <a:t>tools</a:t>
            </a:r>
            <a:r>
              <a:rPr lang="fr-BE" sz="1800" dirty="0" smtClean="0"/>
              <a:t> </a:t>
            </a:r>
            <a:r>
              <a:rPr lang="fr-BE" sz="1800" dirty="0" err="1" smtClean="0"/>
              <a:t>will</a:t>
            </a:r>
            <a:r>
              <a:rPr lang="fr-BE" sz="1800" dirty="0" smtClean="0"/>
              <a:t> </a:t>
            </a:r>
            <a:r>
              <a:rPr lang="fr-BE" sz="1800" dirty="0" err="1" smtClean="0"/>
              <a:t>never</a:t>
            </a:r>
            <a:r>
              <a:rPr lang="fr-BE" sz="1800" dirty="0" smtClean="0"/>
              <a:t> </a:t>
            </a:r>
            <a:r>
              <a:rPr lang="fr-BE" sz="1800" dirty="0" err="1" smtClean="0"/>
              <a:t>be</a:t>
            </a:r>
            <a:r>
              <a:rPr lang="fr-BE" sz="1800" dirty="0" smtClean="0"/>
              <a:t> able to </a:t>
            </a:r>
            <a:r>
              <a:rPr lang="fr-BE" sz="1800" dirty="0" err="1" smtClean="0"/>
              <a:t>make</a:t>
            </a:r>
            <a:r>
              <a:rPr lang="fr-BE" sz="1800" dirty="0" smtClean="0"/>
              <a:t> </a:t>
            </a:r>
            <a:r>
              <a:rPr lang="fr-BE" sz="1800" dirty="0" err="1" smtClean="0"/>
              <a:t>complete</a:t>
            </a:r>
            <a:r>
              <a:rPr lang="fr-BE" sz="1800" dirty="0" smtClean="0"/>
              <a:t> </a:t>
            </a:r>
            <a:r>
              <a:rPr lang="fr-BE" sz="1800" dirty="0" err="1" smtClean="0"/>
              <a:t>searches</a:t>
            </a:r>
            <a:r>
              <a:rPr lang="fr-BE" sz="1800" dirty="0" smtClean="0"/>
              <a:t> </a:t>
            </a:r>
            <a:r>
              <a:rPr lang="fr-BE" sz="1800" dirty="0" err="1" smtClean="0"/>
              <a:t>like</a:t>
            </a:r>
            <a:r>
              <a:rPr lang="fr-BE" sz="1800" dirty="0" smtClean="0"/>
              <a:t> in </a:t>
            </a:r>
            <a:r>
              <a:rPr lang="fr-BE" sz="1800" dirty="0" err="1" smtClean="0"/>
              <a:t>special</a:t>
            </a:r>
            <a:r>
              <a:rPr lang="fr-BE" sz="1800" dirty="0" smtClean="0"/>
              <a:t> </a:t>
            </a:r>
            <a:r>
              <a:rPr lang="fr-BE" sz="1800" dirty="0" err="1" smtClean="0"/>
              <a:t>databases</a:t>
            </a:r>
            <a:r>
              <a:rPr lang="fr-BE" sz="1800" dirty="0" smtClean="0"/>
              <a:t> (</a:t>
            </a:r>
            <a:r>
              <a:rPr lang="fr-BE" sz="1800" dirty="0" err="1" smtClean="0"/>
              <a:t>thesauruses</a:t>
            </a:r>
            <a:r>
              <a:rPr lang="fr-BE" sz="1800" dirty="0" smtClean="0"/>
              <a:t>…)</a:t>
            </a:r>
          </a:p>
          <a:p>
            <a:pPr lvl="1"/>
            <a:r>
              <a:rPr lang="fr-BE" sz="1800" dirty="0" err="1" smtClean="0"/>
              <a:t>Some</a:t>
            </a:r>
            <a:r>
              <a:rPr lang="fr-BE" sz="1800" dirty="0" smtClean="0"/>
              <a:t> </a:t>
            </a:r>
            <a:r>
              <a:rPr lang="fr-BE" sz="1800" dirty="0" err="1" smtClean="0"/>
              <a:t>databases</a:t>
            </a:r>
            <a:r>
              <a:rPr lang="fr-BE" sz="1800" dirty="0" smtClean="0"/>
              <a:t> are </a:t>
            </a:r>
            <a:r>
              <a:rPr lang="fr-BE" sz="1800" dirty="0" err="1" smtClean="0"/>
              <a:t>very</a:t>
            </a:r>
            <a:r>
              <a:rPr lang="fr-BE" sz="1800" dirty="0" smtClean="0"/>
              <a:t> </a:t>
            </a:r>
            <a:r>
              <a:rPr lang="fr-BE" sz="1800" dirty="0" err="1" smtClean="0"/>
              <a:t>specific</a:t>
            </a:r>
            <a:r>
              <a:rPr lang="fr-BE" sz="1800" dirty="0" smtClean="0"/>
              <a:t> and </a:t>
            </a:r>
            <a:r>
              <a:rPr lang="fr-BE" sz="1800" dirty="0" err="1" smtClean="0"/>
              <a:t>with</a:t>
            </a:r>
            <a:r>
              <a:rPr lang="fr-BE" sz="1800" dirty="0" smtClean="0"/>
              <a:t> a </a:t>
            </a:r>
            <a:r>
              <a:rPr lang="fr-BE" sz="1800" dirty="0" err="1" smtClean="0"/>
              <a:t>very</a:t>
            </a:r>
            <a:r>
              <a:rPr lang="fr-BE" sz="1800" dirty="0" smtClean="0"/>
              <a:t> </a:t>
            </a:r>
            <a:r>
              <a:rPr lang="fr-BE" sz="1800" dirty="0" err="1" smtClean="0"/>
              <a:t>limited</a:t>
            </a:r>
            <a:r>
              <a:rPr lang="fr-BE" sz="1800" dirty="0" smtClean="0"/>
              <a:t> </a:t>
            </a:r>
            <a:r>
              <a:rPr lang="fr-BE" sz="1800" dirty="0" err="1" smtClean="0"/>
              <a:t>number</a:t>
            </a:r>
            <a:r>
              <a:rPr lang="fr-BE" sz="1800" dirty="0" smtClean="0"/>
              <a:t> of </a:t>
            </a:r>
            <a:r>
              <a:rPr lang="fr-BE" sz="1800" dirty="0" err="1" smtClean="0"/>
              <a:t>users</a:t>
            </a:r>
            <a:r>
              <a:rPr lang="fr-BE" sz="1800" dirty="0" smtClean="0"/>
              <a:t>. </a:t>
            </a:r>
            <a:r>
              <a:rPr lang="fr-BE" sz="1800" dirty="0" err="1" smtClean="0"/>
              <a:t>Their</a:t>
            </a:r>
            <a:r>
              <a:rPr lang="fr-BE" sz="1800" dirty="0" smtClean="0"/>
              <a:t> content </a:t>
            </a:r>
            <a:r>
              <a:rPr lang="fr-BE" sz="1800" dirty="0" err="1" smtClean="0"/>
              <a:t>will</a:t>
            </a:r>
            <a:r>
              <a:rPr lang="fr-BE" sz="1800" dirty="0" smtClean="0"/>
              <a:t> </a:t>
            </a:r>
            <a:r>
              <a:rPr lang="fr-BE" sz="1800" dirty="0" err="1" smtClean="0"/>
              <a:t>never</a:t>
            </a:r>
            <a:r>
              <a:rPr lang="fr-BE" sz="1800" dirty="0" smtClean="0"/>
              <a:t> </a:t>
            </a:r>
            <a:r>
              <a:rPr lang="fr-BE" sz="1800" dirty="0" err="1" smtClean="0"/>
              <a:t>interest</a:t>
            </a:r>
            <a:r>
              <a:rPr lang="fr-BE" sz="1800" dirty="0" smtClean="0"/>
              <a:t> discovery </a:t>
            </a:r>
            <a:r>
              <a:rPr lang="fr-BE" sz="1800" dirty="0" err="1" smtClean="0"/>
              <a:t>tools</a:t>
            </a:r>
            <a:r>
              <a:rPr lang="fr-BE" sz="1800" dirty="0" smtClean="0"/>
              <a:t> </a:t>
            </a:r>
            <a:r>
              <a:rPr lang="fr-BE" sz="1800" dirty="0" err="1" smtClean="0"/>
              <a:t>vendors</a:t>
            </a:r>
            <a:r>
              <a:rPr lang="fr-BE" sz="1800" dirty="0" smtClean="0"/>
              <a:t>.</a:t>
            </a: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14</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p:nvPr>
            <p:extLst>
              <p:ext uri="{D42A27DB-BD31-4B8C-83A1-F6EECF244321}">
                <p14:modId xmlns:p14="http://schemas.microsoft.com/office/powerpoint/2010/main" val="316747601"/>
              </p:ext>
            </p:extLst>
          </p:nvPr>
        </p:nvGraphicFramePr>
        <p:xfrm>
          <a:off x="683568" y="1124744"/>
          <a:ext cx="7200800" cy="3096344"/>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8" name="Bouton d'action : Retour 7">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667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S2</a:t>
            </a:r>
            <a:endParaRPr lang="fr-BE" dirty="0"/>
          </a:p>
        </p:txBody>
      </p:sp>
      <p:sp>
        <p:nvSpPr>
          <p:cNvPr id="3" name="Espace réservé du contenu 2"/>
          <p:cNvSpPr>
            <a:spLocks noGrp="1"/>
          </p:cNvSpPr>
          <p:nvPr>
            <p:ph idx="1"/>
          </p:nvPr>
        </p:nvSpPr>
        <p:spPr/>
        <p:txBody>
          <a:bodyPr>
            <a:normAutofit/>
          </a:bodyPr>
          <a:lstStyle/>
          <a:p>
            <a:pPr marL="0" indent="0">
              <a:buNone/>
            </a:pPr>
            <a:r>
              <a:rPr lang="en-US" sz="2400" b="1" dirty="0" smtClean="0"/>
              <a:t>Discovery </a:t>
            </a:r>
            <a:r>
              <a:rPr lang="en-US" sz="2400" b="1" dirty="0"/>
              <a:t>tools compete with </a:t>
            </a:r>
            <a:r>
              <a:rPr lang="en-US" sz="2400" b="1" dirty="0" smtClean="0"/>
              <a:t>Google</a:t>
            </a:r>
            <a:r>
              <a:rPr lang="fr-BE" sz="2400" b="1" dirty="0" smtClean="0"/>
              <a:t>.</a:t>
            </a:r>
            <a:endParaRPr lang="fr-BE" sz="2400"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15</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687133789"/>
              </p:ext>
            </p:extLst>
          </p:nvPr>
        </p:nvGraphicFramePr>
        <p:xfrm>
          <a:off x="360000" y="2340000"/>
          <a:ext cx="7524368" cy="3897312"/>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9" name="Bouton d'action : Retour 8">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930781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a:t>
            </a:r>
            <a:r>
              <a:rPr lang="fr-BE" dirty="0" smtClean="0"/>
              <a:t>3</a:t>
            </a:r>
            <a:endParaRPr lang="fr-BE" dirty="0"/>
          </a:p>
        </p:txBody>
      </p:sp>
      <p:sp>
        <p:nvSpPr>
          <p:cNvPr id="3" name="Espace réservé du contenu 2"/>
          <p:cNvSpPr>
            <a:spLocks noGrp="1"/>
          </p:cNvSpPr>
          <p:nvPr>
            <p:ph idx="1"/>
          </p:nvPr>
        </p:nvSpPr>
        <p:spPr/>
        <p:txBody>
          <a:bodyPr/>
          <a:lstStyle/>
          <a:p>
            <a:pPr marL="114300" indent="0">
              <a:buNone/>
            </a:pPr>
            <a:r>
              <a:rPr lang="en-US" b="1" dirty="0" smtClean="0"/>
              <a:t>A </a:t>
            </a:r>
            <a:r>
              <a:rPr lang="en-US" b="1" dirty="0"/>
              <a:t>single search box (without any possibility of searching through any logical base [scope]) is a </a:t>
            </a:r>
            <a:r>
              <a:rPr lang="en-US" b="1" dirty="0" smtClean="0"/>
              <a:t>plus</a:t>
            </a:r>
            <a:r>
              <a:rPr lang="fr-BE" b="1" dirty="0" smtClean="0"/>
              <a:t>.</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16</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2211055855"/>
              </p:ext>
            </p:extLst>
          </p:nvPr>
        </p:nvGraphicFramePr>
        <p:xfrm>
          <a:off x="360000" y="2340000"/>
          <a:ext cx="7668384" cy="36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2766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S3</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832974856"/>
              </p:ext>
            </p:extLst>
          </p:nvPr>
        </p:nvGraphicFramePr>
        <p:xfrm>
          <a:off x="457200" y="1412875"/>
          <a:ext cx="7571184" cy="4392389"/>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E667ED75-B537-4810-9364-B7D9FE7FDC55}" type="slidenum">
              <a:rPr lang="en-US" smtClean="0"/>
              <a:pPr/>
              <a:t>17</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 useBgFill="1">
        <p:nvSpPr>
          <p:cNvPr id="11" name="Bouton d'action : Retour 10">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827584" y="5655216"/>
            <a:ext cx="6840760" cy="369332"/>
          </a:xfrm>
          <a:prstGeom prst="rect">
            <a:avLst/>
          </a:prstGeom>
          <a:noFill/>
        </p:spPr>
        <p:txBody>
          <a:bodyPr wrap="square" rtlCol="0">
            <a:spAutoFit/>
          </a:bodyPr>
          <a:lstStyle/>
          <a:p>
            <a:r>
              <a:rPr lang="fr-BE" dirty="0" smtClean="0">
                <a:sym typeface="Wingdings" pitchFamily="2" charset="2"/>
              </a:rPr>
              <a:t> </a:t>
            </a:r>
            <a:r>
              <a:rPr lang="fr-BE" dirty="0" err="1" smtClean="0"/>
              <a:t>Infolit</a:t>
            </a:r>
            <a:r>
              <a:rPr lang="fr-BE" dirty="0" smtClean="0"/>
              <a:t> </a:t>
            </a:r>
            <a:r>
              <a:rPr lang="fr-BE" dirty="0" err="1" smtClean="0"/>
              <a:t>subgroup</a:t>
            </a:r>
            <a:r>
              <a:rPr lang="fr-BE" dirty="0" smtClean="0"/>
              <a:t> </a:t>
            </a:r>
            <a:r>
              <a:rPr lang="fr-BE" dirty="0" err="1" smtClean="0"/>
              <a:t>is</a:t>
            </a:r>
            <a:r>
              <a:rPr lang="fr-BE" dirty="0" smtClean="0"/>
              <a:t> </a:t>
            </a:r>
            <a:r>
              <a:rPr lang="fr-BE" dirty="0" err="1" smtClean="0"/>
              <a:t>rather</a:t>
            </a:r>
            <a:r>
              <a:rPr lang="fr-BE" dirty="0" smtClean="0"/>
              <a:t> </a:t>
            </a:r>
            <a:r>
              <a:rPr lang="fr-BE" dirty="0" err="1" smtClean="0"/>
              <a:t>apprehensive</a:t>
            </a:r>
            <a:r>
              <a:rPr lang="fr-BE" dirty="0" smtClean="0"/>
              <a:t> (66,6%)</a:t>
            </a:r>
            <a:endParaRPr lang="fr-BE" dirty="0"/>
          </a:p>
        </p:txBody>
      </p:sp>
    </p:spTree>
    <p:extLst>
      <p:ext uri="{BB962C8B-B14F-4D97-AF65-F5344CB8AC3E}">
        <p14:creationId xmlns:p14="http://schemas.microsoft.com/office/powerpoint/2010/main" val="1845007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S4</a:t>
            </a:r>
            <a:endParaRPr lang="fr-BE" dirty="0"/>
          </a:p>
        </p:txBody>
      </p:sp>
      <p:sp>
        <p:nvSpPr>
          <p:cNvPr id="3" name="Espace réservé du contenu 2"/>
          <p:cNvSpPr>
            <a:spLocks noGrp="1"/>
          </p:cNvSpPr>
          <p:nvPr>
            <p:ph idx="1"/>
          </p:nvPr>
        </p:nvSpPr>
        <p:spPr/>
        <p:txBody>
          <a:bodyPr>
            <a:normAutofit/>
          </a:bodyPr>
          <a:lstStyle/>
          <a:p>
            <a:pPr marL="0" indent="0">
              <a:buNone/>
            </a:pPr>
            <a:r>
              <a:rPr lang="fr-BE" b="1" dirty="0" smtClean="0"/>
              <a:t>End-</a:t>
            </a:r>
            <a:r>
              <a:rPr lang="fr-BE" b="1" dirty="0" err="1" smtClean="0"/>
              <a:t>users</a:t>
            </a:r>
            <a:r>
              <a:rPr lang="fr-BE" b="1" dirty="0" smtClean="0"/>
              <a:t> </a:t>
            </a:r>
            <a:r>
              <a:rPr lang="fr-BE" b="1" dirty="0" err="1" smtClean="0"/>
              <a:t>don’t</a:t>
            </a:r>
            <a:r>
              <a:rPr lang="fr-BE" b="1" dirty="0" smtClean="0"/>
              <a:t> </a:t>
            </a:r>
            <a:r>
              <a:rPr lang="fr-BE" b="1" dirty="0" err="1" smtClean="0"/>
              <a:t>need</a:t>
            </a:r>
            <a:r>
              <a:rPr lang="fr-BE" b="1" dirty="0" smtClean="0"/>
              <a:t> </a:t>
            </a:r>
            <a:r>
              <a:rPr lang="fr-BE" b="1" dirty="0" err="1" smtClean="0"/>
              <a:t>any</a:t>
            </a:r>
            <a:r>
              <a:rPr lang="fr-BE" b="1" dirty="0" smtClean="0"/>
              <a:t> training to use discovery </a:t>
            </a:r>
            <a:r>
              <a:rPr lang="fr-BE" b="1" dirty="0" err="1" smtClean="0"/>
              <a:t>tools</a:t>
            </a:r>
            <a:r>
              <a:rPr lang="fr-BE" dirty="0" smtClean="0"/>
              <a:t>.</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18</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3714656737"/>
              </p:ext>
            </p:extLst>
          </p:nvPr>
        </p:nvGraphicFramePr>
        <p:xfrm>
          <a:off x="275564" y="2348880"/>
          <a:ext cx="7272808"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p:cNvSpPr txBox="1"/>
          <p:nvPr/>
        </p:nvSpPr>
        <p:spPr>
          <a:xfrm>
            <a:off x="323528" y="5839882"/>
            <a:ext cx="3096344" cy="338554"/>
          </a:xfrm>
          <a:prstGeom prst="rect">
            <a:avLst/>
          </a:prstGeom>
          <a:noFill/>
        </p:spPr>
        <p:txBody>
          <a:bodyPr wrap="square" rtlCol="0">
            <a:spAutoFit/>
          </a:bodyPr>
          <a:lstStyle/>
          <a:p>
            <a:r>
              <a:rPr lang="fr-BE" sz="1600" dirty="0" smtClean="0">
                <a:sym typeface="Wingdings" pitchFamily="2" charset="2"/>
              </a:rPr>
              <a:t> </a:t>
            </a:r>
            <a:r>
              <a:rPr lang="fr-BE" sz="1600" dirty="0" smtClean="0"/>
              <a:t>79,7% (</a:t>
            </a:r>
            <a:r>
              <a:rPr lang="fr-BE" sz="1600" dirty="0" err="1" smtClean="0"/>
              <a:t>strongly</a:t>
            </a:r>
            <a:r>
              <a:rPr lang="fr-BE" sz="1600" dirty="0" smtClean="0"/>
              <a:t>) </a:t>
            </a:r>
            <a:r>
              <a:rPr lang="fr-BE" sz="1600" dirty="0" err="1" smtClean="0"/>
              <a:t>disagree</a:t>
            </a:r>
            <a:r>
              <a:rPr lang="fr-BE" sz="1600" dirty="0" smtClean="0"/>
              <a:t>.</a:t>
            </a:r>
            <a:endParaRPr lang="fr-BE" sz="1600" dirty="0"/>
          </a:p>
        </p:txBody>
      </p:sp>
    </p:spTree>
    <p:extLst>
      <p:ext uri="{BB962C8B-B14F-4D97-AF65-F5344CB8AC3E}">
        <p14:creationId xmlns:p14="http://schemas.microsoft.com/office/powerpoint/2010/main" val="4044448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S4</a:t>
            </a:r>
            <a:endParaRPr lang="fr-BE" dirty="0"/>
          </a:p>
        </p:txBody>
      </p:sp>
      <p:sp>
        <p:nvSpPr>
          <p:cNvPr id="3" name="Espace réservé du contenu 2"/>
          <p:cNvSpPr>
            <a:spLocks noGrp="1"/>
          </p:cNvSpPr>
          <p:nvPr>
            <p:ph idx="1"/>
          </p:nvPr>
        </p:nvSpPr>
        <p:spPr/>
        <p:txBody>
          <a:bodyPr/>
          <a:lstStyle/>
          <a:p>
            <a:endParaRPr lang="fr-BE" dirty="0" smtClean="0"/>
          </a:p>
          <a:p>
            <a:endParaRPr lang="fr-BE" dirty="0" smtClean="0"/>
          </a:p>
          <a:p>
            <a:endParaRPr lang="fr-BE" dirty="0"/>
          </a:p>
          <a:p>
            <a:endParaRPr lang="fr-BE" dirty="0" smtClean="0"/>
          </a:p>
          <a:p>
            <a:endParaRPr lang="fr-BE" dirty="0"/>
          </a:p>
          <a:p>
            <a:endParaRPr lang="fr-BE" dirty="0" smtClean="0"/>
          </a:p>
          <a:p>
            <a:endParaRPr lang="fr-BE"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19</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Espace réservé du contenu 5"/>
          <p:cNvGraphicFramePr>
            <a:graphicFrameLocks/>
          </p:cNvGraphicFramePr>
          <p:nvPr>
            <p:extLst>
              <p:ext uri="{D42A27DB-BD31-4B8C-83A1-F6EECF244321}">
                <p14:modId xmlns:p14="http://schemas.microsoft.com/office/powerpoint/2010/main" val="3534540627"/>
              </p:ext>
            </p:extLst>
          </p:nvPr>
        </p:nvGraphicFramePr>
        <p:xfrm>
          <a:off x="3923928" y="692696"/>
          <a:ext cx="3888432"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Espace réservé du contenu 5"/>
          <p:cNvGraphicFramePr>
            <a:graphicFrameLocks/>
          </p:cNvGraphicFramePr>
          <p:nvPr>
            <p:extLst>
              <p:ext uri="{D42A27DB-BD31-4B8C-83A1-F6EECF244321}">
                <p14:modId xmlns:p14="http://schemas.microsoft.com/office/powerpoint/2010/main" val="1801723376"/>
              </p:ext>
            </p:extLst>
          </p:nvPr>
        </p:nvGraphicFramePr>
        <p:xfrm>
          <a:off x="179512" y="3861048"/>
          <a:ext cx="3960440"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4266683178"/>
              </p:ext>
            </p:extLst>
          </p:nvPr>
        </p:nvGraphicFramePr>
        <p:xfrm>
          <a:off x="4139952" y="3861048"/>
          <a:ext cx="4032448" cy="2664296"/>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p:cNvSpPr txBox="1"/>
          <p:nvPr/>
        </p:nvSpPr>
        <p:spPr>
          <a:xfrm>
            <a:off x="611560" y="1408420"/>
            <a:ext cx="3744416" cy="1323439"/>
          </a:xfrm>
          <a:prstGeom prst="rect">
            <a:avLst/>
          </a:prstGeom>
          <a:noFill/>
        </p:spPr>
        <p:txBody>
          <a:bodyPr wrap="square" rtlCol="0">
            <a:spAutoFit/>
          </a:bodyPr>
          <a:lstStyle/>
          <a:p>
            <a:r>
              <a:rPr lang="en-US" sz="1600" b="1" dirty="0"/>
              <a:t>From the 24 involved in information literacy</a:t>
            </a:r>
            <a:r>
              <a:rPr lang="en-US" sz="1600" b="1" dirty="0" smtClean="0"/>
              <a:t>…</a:t>
            </a:r>
          </a:p>
          <a:p>
            <a:endParaRPr lang="en-US" sz="1600" dirty="0"/>
          </a:p>
          <a:p>
            <a:pPr marL="285750" indent="-285750">
              <a:buFont typeface="Wingdings"/>
              <a:buChar char="à"/>
            </a:pPr>
            <a:r>
              <a:rPr lang="en-US" sz="1600" dirty="0" smtClean="0"/>
              <a:t>Percentage of colleagues who disagree is lower (70,9%).</a:t>
            </a:r>
          </a:p>
        </p:txBody>
      </p:sp>
    </p:spTree>
    <p:extLst>
      <p:ext uri="{BB962C8B-B14F-4D97-AF65-F5344CB8AC3E}">
        <p14:creationId xmlns:p14="http://schemas.microsoft.com/office/powerpoint/2010/main" val="296189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Abstract</a:t>
            </a:r>
            <a:endParaRPr lang="fr-BE" dirty="0"/>
          </a:p>
        </p:txBody>
      </p:sp>
      <p:sp>
        <p:nvSpPr>
          <p:cNvPr id="3" name="Espace réservé du contenu 2"/>
          <p:cNvSpPr>
            <a:spLocks noGrp="1"/>
          </p:cNvSpPr>
          <p:nvPr>
            <p:ph idx="1"/>
          </p:nvPr>
        </p:nvSpPr>
        <p:spPr/>
        <p:txBody>
          <a:bodyPr>
            <a:normAutofit/>
          </a:bodyPr>
          <a:lstStyle/>
          <a:p>
            <a:pPr marL="114300" indent="0">
              <a:buNone/>
            </a:pPr>
            <a:r>
              <a:rPr lang="en-US" sz="1800" i="1" dirty="0"/>
              <a:t>In February 2013, the ULg Library launched a new portal where the new library website and Primo were closely integrated. Three months before the official launch to the public, Primo FE was shown to library colleagues to get the first professional feedback. Several training sessions were organized for the library staff to focus on the differences between discovery tools and traditional </a:t>
            </a:r>
            <a:r>
              <a:rPr lang="en-US" sz="1800" i="1" dirty="0" err="1"/>
              <a:t>opacs</a:t>
            </a:r>
            <a:r>
              <a:rPr lang="en-US" sz="1800" i="1" dirty="0"/>
              <a:t> and to explain how our Primo would function (local data </a:t>
            </a:r>
            <a:r>
              <a:rPr lang="en-US" sz="1800" i="1" dirty="0" err="1"/>
              <a:t>vs</a:t>
            </a:r>
            <a:r>
              <a:rPr lang="en-US" sz="1800" i="1" dirty="0"/>
              <a:t> PCI, pipe process, normalization rules, </a:t>
            </a:r>
            <a:r>
              <a:rPr lang="en-US" sz="1800" i="1" dirty="0" err="1"/>
              <a:t>deduplication</a:t>
            </a:r>
            <a:r>
              <a:rPr lang="en-US" sz="1800" i="1" dirty="0"/>
              <a:t>, </a:t>
            </a:r>
            <a:r>
              <a:rPr lang="en-US" sz="1800" i="1" dirty="0" err="1"/>
              <a:t>FRBRization</a:t>
            </a:r>
            <a:r>
              <a:rPr lang="en-US" sz="1800" i="1" dirty="0"/>
              <a:t>...) </a:t>
            </a:r>
            <a:r>
              <a:rPr lang="en-US" sz="1800" i="1" dirty="0" smtClean="0"/>
              <a:t>.Then</a:t>
            </a:r>
            <a:r>
              <a:rPr lang="en-US" sz="1800" i="1" dirty="0"/>
              <a:t>, a survey was organized among the library staff to get their feelings and perceptions about discovery tools in general, and the impacts that such tools have, according to them on the users' habits and searches. Our presentation will explain how our library colleagues (directors, service heads, cataloguers, trainers, circulation staff, e-librarians, secretaries...) felt apprehensive and/or enthusiastic about switching to a discovery tool in general (not specifically Primo).</a:t>
            </a:r>
            <a:endParaRPr lang="fr-BE" sz="1800" i="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Tree>
    <p:extLst>
      <p:ext uri="{BB962C8B-B14F-4D97-AF65-F5344CB8AC3E}">
        <p14:creationId xmlns:p14="http://schemas.microsoft.com/office/powerpoint/2010/main" val="360909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S4 - </a:t>
            </a:r>
            <a:r>
              <a:rPr lang="fr-BE" dirty="0" err="1" smtClean="0"/>
              <a:t>Comments</a:t>
            </a:r>
            <a:endParaRPr lang="fr-BE" dirty="0"/>
          </a:p>
        </p:txBody>
      </p:sp>
      <p:sp>
        <p:nvSpPr>
          <p:cNvPr id="3" name="Espace réservé du contenu 2"/>
          <p:cNvSpPr>
            <a:spLocks noGrp="1"/>
          </p:cNvSpPr>
          <p:nvPr>
            <p:ph idx="1"/>
          </p:nvPr>
        </p:nvSpPr>
        <p:spPr/>
        <p:txBody>
          <a:bodyPr>
            <a:normAutofit/>
          </a:bodyPr>
          <a:lstStyle/>
          <a:p>
            <a:r>
              <a:rPr lang="fr-BE" sz="2000" dirty="0" smtClean="0"/>
              <a:t>Trainings are not </a:t>
            </a:r>
            <a:r>
              <a:rPr lang="fr-BE" sz="2000" dirty="0" err="1" smtClean="0"/>
              <a:t>so</a:t>
            </a:r>
            <a:r>
              <a:rPr lang="fr-BE" sz="2000" dirty="0" smtClean="0"/>
              <a:t> </a:t>
            </a:r>
            <a:r>
              <a:rPr lang="fr-BE" sz="2000" dirty="0" err="1" smtClean="0"/>
              <a:t>necessary</a:t>
            </a:r>
            <a:r>
              <a:rPr lang="fr-BE" sz="2000" dirty="0" smtClean="0"/>
              <a:t> </a:t>
            </a:r>
            <a:r>
              <a:rPr lang="fr-BE" sz="2000" dirty="0" err="1" smtClean="0"/>
              <a:t>anymore</a:t>
            </a:r>
            <a:r>
              <a:rPr lang="fr-BE" sz="2000" dirty="0" smtClean="0"/>
              <a:t> if the discovery </a:t>
            </a:r>
            <a:r>
              <a:rPr lang="fr-BE" sz="2000" dirty="0" err="1" smtClean="0"/>
              <a:t>tool</a:t>
            </a:r>
            <a:r>
              <a:rPr lang="fr-BE" sz="2000" dirty="0" smtClean="0"/>
              <a:t> </a:t>
            </a:r>
            <a:r>
              <a:rPr lang="fr-BE" sz="2000" dirty="0" err="1"/>
              <a:t>correctly</a:t>
            </a:r>
            <a:r>
              <a:rPr lang="fr-BE" sz="2000" dirty="0"/>
              <a:t> </a:t>
            </a:r>
            <a:r>
              <a:rPr lang="fr-BE" sz="2000" dirty="0" err="1"/>
              <a:t>works</a:t>
            </a:r>
            <a:r>
              <a:rPr lang="fr-BE" sz="2000" dirty="0" smtClean="0"/>
              <a:t>.</a:t>
            </a:r>
          </a:p>
          <a:p>
            <a:r>
              <a:rPr lang="fr-BE" sz="2000" dirty="0" smtClean="0"/>
              <a:t>It </a:t>
            </a:r>
            <a:r>
              <a:rPr lang="fr-BE" sz="2000" dirty="0" err="1" smtClean="0"/>
              <a:t>depends</a:t>
            </a:r>
            <a:r>
              <a:rPr lang="fr-BE" sz="2000" dirty="0" smtClean="0"/>
              <a:t> of the end-</a:t>
            </a:r>
            <a:r>
              <a:rPr lang="fr-BE" sz="2000" dirty="0" err="1" smtClean="0"/>
              <a:t>users</a:t>
            </a:r>
            <a:r>
              <a:rPr lang="fr-BE" sz="2000" dirty="0" smtClean="0"/>
              <a:t> and of how good </a:t>
            </a:r>
            <a:r>
              <a:rPr lang="fr-BE" sz="2000" dirty="0" err="1" smtClean="0"/>
              <a:t>they</a:t>
            </a:r>
            <a:r>
              <a:rPr lang="fr-BE" sz="2000" dirty="0" smtClean="0"/>
              <a:t> </a:t>
            </a:r>
            <a:r>
              <a:rPr lang="fr-BE" sz="2000" dirty="0" err="1" smtClean="0"/>
              <a:t>can</a:t>
            </a:r>
            <a:r>
              <a:rPr lang="fr-BE" sz="2000" dirty="0" smtClean="0"/>
              <a:t> use </a:t>
            </a:r>
            <a:r>
              <a:rPr lang="fr-BE" sz="2000" dirty="0" err="1" smtClean="0"/>
              <a:t>electronic</a:t>
            </a:r>
            <a:r>
              <a:rPr lang="fr-BE" sz="2000" dirty="0" smtClean="0"/>
              <a:t> </a:t>
            </a:r>
            <a:r>
              <a:rPr lang="fr-BE" sz="2000" dirty="0" err="1" smtClean="0"/>
              <a:t>resources</a:t>
            </a:r>
            <a:r>
              <a:rPr lang="fr-BE" sz="2000" dirty="0" smtClean="0"/>
              <a:t>.</a:t>
            </a:r>
          </a:p>
          <a:p>
            <a:r>
              <a:rPr lang="fr-BE" sz="2000" dirty="0" err="1" smtClean="0"/>
              <a:t>With</a:t>
            </a:r>
            <a:r>
              <a:rPr lang="fr-BE" sz="2000" dirty="0" smtClean="0"/>
              <a:t> Google, end-</a:t>
            </a:r>
            <a:r>
              <a:rPr lang="fr-BE" sz="2000" dirty="0" err="1" smtClean="0"/>
              <a:t>users</a:t>
            </a:r>
            <a:r>
              <a:rPr lang="fr-BE" sz="2000" dirty="0" smtClean="0"/>
              <a:t> are </a:t>
            </a:r>
            <a:r>
              <a:rPr lang="fr-BE" sz="2000" dirty="0" err="1" smtClean="0"/>
              <a:t>anyway</a:t>
            </a:r>
            <a:r>
              <a:rPr lang="fr-BE" sz="2000" dirty="0" smtClean="0"/>
              <a:t> </a:t>
            </a:r>
            <a:r>
              <a:rPr lang="fr-BE" sz="2000" dirty="0" err="1" smtClean="0"/>
              <a:t>used</a:t>
            </a:r>
            <a:r>
              <a:rPr lang="fr-BE" sz="2000" dirty="0" smtClean="0"/>
              <a:t> to </a:t>
            </a:r>
            <a:r>
              <a:rPr lang="fr-BE" sz="2000" dirty="0" err="1" smtClean="0"/>
              <a:t>search</a:t>
            </a:r>
            <a:r>
              <a:rPr lang="fr-BE" sz="2000" dirty="0" smtClean="0"/>
              <a:t> </a:t>
            </a:r>
            <a:r>
              <a:rPr lang="fr-BE" sz="2000" dirty="0" err="1" smtClean="0"/>
              <a:t>without</a:t>
            </a:r>
            <a:r>
              <a:rPr lang="fr-BE" sz="2000" dirty="0" smtClean="0"/>
              <a:t> </a:t>
            </a:r>
            <a:r>
              <a:rPr lang="fr-BE" sz="2000" dirty="0" err="1" smtClean="0"/>
              <a:t>any</a:t>
            </a:r>
            <a:r>
              <a:rPr lang="fr-BE" sz="2000" dirty="0" smtClean="0"/>
              <a:t> training.</a:t>
            </a:r>
          </a:p>
          <a:p>
            <a:r>
              <a:rPr lang="fr-BE" sz="2000" dirty="0" smtClean="0"/>
              <a:t>Trainings are not </a:t>
            </a:r>
            <a:r>
              <a:rPr lang="fr-BE" sz="2000" dirty="0" err="1" smtClean="0"/>
              <a:t>necessary</a:t>
            </a:r>
            <a:r>
              <a:rPr lang="fr-BE" sz="2000" dirty="0" smtClean="0"/>
              <a:t> for a basic usage, but trainings </a:t>
            </a:r>
            <a:r>
              <a:rPr lang="fr-BE" sz="2000" dirty="0" err="1" smtClean="0"/>
              <a:t>remain</a:t>
            </a:r>
            <a:r>
              <a:rPr lang="fr-BE" sz="2000" dirty="0" smtClean="0"/>
              <a:t> </a:t>
            </a:r>
            <a:r>
              <a:rPr lang="fr-BE" sz="2000" dirty="0" err="1" smtClean="0"/>
              <a:t>useful</a:t>
            </a:r>
            <a:r>
              <a:rPr lang="fr-BE" sz="2000" dirty="0" smtClean="0"/>
              <a:t> if one </a:t>
            </a:r>
            <a:r>
              <a:rPr lang="fr-BE" sz="2000" dirty="0" err="1" smtClean="0"/>
              <a:t>wants</a:t>
            </a:r>
            <a:r>
              <a:rPr lang="fr-BE" sz="2000" dirty="0" smtClean="0"/>
              <a:t> to use discovery </a:t>
            </a:r>
            <a:r>
              <a:rPr lang="fr-BE" sz="2000" dirty="0" err="1" smtClean="0"/>
              <a:t>tools</a:t>
            </a:r>
            <a:r>
              <a:rPr lang="fr-BE" sz="2000" dirty="0" smtClean="0"/>
              <a:t> </a:t>
            </a:r>
            <a:r>
              <a:rPr lang="fr-BE" sz="2000" dirty="0" err="1" smtClean="0"/>
              <a:t>properly</a:t>
            </a:r>
            <a:r>
              <a:rPr lang="fr-BE" sz="2000" dirty="0" smtClean="0"/>
              <a:t>.</a:t>
            </a:r>
          </a:p>
          <a:p>
            <a:r>
              <a:rPr lang="fr-BE" sz="2000" dirty="0" smtClean="0"/>
              <a:t>Trainings are </a:t>
            </a:r>
            <a:r>
              <a:rPr lang="fr-BE" sz="2000" dirty="0" err="1" smtClean="0"/>
              <a:t>useful</a:t>
            </a:r>
            <a:r>
              <a:rPr lang="fr-BE" sz="2000" dirty="0" smtClean="0"/>
              <a:t> </a:t>
            </a:r>
            <a:r>
              <a:rPr lang="fr-BE" sz="2000" dirty="0" err="1" smtClean="0"/>
              <a:t>at</a:t>
            </a:r>
            <a:r>
              <a:rPr lang="fr-BE" sz="2000" dirty="0" smtClean="0"/>
              <a:t> the </a:t>
            </a:r>
            <a:r>
              <a:rPr lang="fr-BE" sz="2000" dirty="0" err="1" smtClean="0"/>
              <a:t>beginning</a:t>
            </a:r>
            <a:r>
              <a:rPr lang="fr-BE" sz="2000" dirty="0" smtClean="0"/>
              <a:t>: to </a:t>
            </a:r>
            <a:r>
              <a:rPr lang="fr-BE" sz="2000" dirty="0" err="1" smtClean="0"/>
              <a:t>unlearn</a:t>
            </a:r>
            <a:r>
              <a:rPr lang="fr-BE" sz="2000" dirty="0" smtClean="0"/>
              <a:t> the </a:t>
            </a:r>
            <a:r>
              <a:rPr lang="fr-BE" sz="2000" dirty="0" err="1" smtClean="0"/>
              <a:t>way</a:t>
            </a:r>
            <a:r>
              <a:rPr lang="fr-BE" sz="2000" dirty="0" smtClean="0"/>
              <a:t> </a:t>
            </a:r>
            <a:r>
              <a:rPr lang="fr-BE" sz="2000" dirty="0" err="1" smtClean="0"/>
              <a:t>it</a:t>
            </a:r>
            <a:r>
              <a:rPr lang="fr-BE" sz="2000" dirty="0" smtClean="0"/>
              <a:t> </a:t>
            </a:r>
            <a:r>
              <a:rPr lang="fr-BE" sz="2000" dirty="0" err="1" smtClean="0"/>
              <a:t>works</a:t>
            </a:r>
            <a:r>
              <a:rPr lang="fr-BE" sz="2000" dirty="0" smtClean="0"/>
              <a:t> </a:t>
            </a:r>
            <a:r>
              <a:rPr lang="fr-BE" sz="2000" dirty="0" err="1" smtClean="0"/>
              <a:t>with</a:t>
            </a:r>
            <a:r>
              <a:rPr lang="fr-BE" sz="2000" dirty="0" smtClean="0"/>
              <a:t> the </a:t>
            </a:r>
            <a:r>
              <a:rPr lang="fr-BE" sz="2000" dirty="0" err="1" smtClean="0"/>
              <a:t>traditional</a:t>
            </a:r>
            <a:r>
              <a:rPr lang="fr-BE" sz="2000" dirty="0" smtClean="0"/>
              <a:t> </a:t>
            </a:r>
            <a:r>
              <a:rPr lang="fr-BE" sz="2000" dirty="0" err="1" smtClean="0"/>
              <a:t>opac</a:t>
            </a:r>
            <a:r>
              <a:rPr lang="fr-BE" sz="2000" dirty="0" smtClean="0"/>
              <a:t>.</a:t>
            </a:r>
            <a:endParaRPr lang="fr-BE" sz="20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20</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 useBgFill="1">
        <p:nvSpPr>
          <p:cNvPr id="7" name="Bouton d'action : Retour 6">
            <a:hlinkClick r:id="rId2"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37414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S5</a:t>
            </a:r>
            <a:endParaRPr lang="fr-BE" dirty="0"/>
          </a:p>
        </p:txBody>
      </p:sp>
      <p:sp>
        <p:nvSpPr>
          <p:cNvPr id="3" name="Espace réservé du contenu 2"/>
          <p:cNvSpPr>
            <a:spLocks noGrp="1"/>
          </p:cNvSpPr>
          <p:nvPr>
            <p:ph idx="1"/>
          </p:nvPr>
        </p:nvSpPr>
        <p:spPr/>
        <p:txBody>
          <a:bodyPr/>
          <a:lstStyle/>
          <a:p>
            <a:pPr marL="0" indent="0">
              <a:buNone/>
            </a:pPr>
            <a:r>
              <a:rPr lang="fr-BE" b="1" dirty="0" smtClean="0"/>
              <a:t>Discovery </a:t>
            </a:r>
            <a:r>
              <a:rPr lang="fr-BE" b="1" dirty="0" err="1" smtClean="0"/>
              <a:t>tools</a:t>
            </a:r>
            <a:r>
              <a:rPr lang="fr-BE" b="1" dirty="0" smtClean="0"/>
              <a:t> are </a:t>
            </a:r>
            <a:r>
              <a:rPr lang="fr-BE" b="1" dirty="0" err="1" smtClean="0"/>
              <a:t>only</a:t>
            </a:r>
            <a:r>
              <a:rPr lang="fr-BE" b="1" dirty="0" smtClean="0"/>
              <a:t> </a:t>
            </a:r>
            <a:r>
              <a:rPr lang="fr-BE" b="1" dirty="0" err="1" smtClean="0"/>
              <a:t>useful</a:t>
            </a:r>
            <a:r>
              <a:rPr lang="fr-BE" b="1" dirty="0" smtClean="0"/>
              <a:t> for </a:t>
            </a:r>
            <a:r>
              <a:rPr lang="fr-BE" b="1" dirty="0" err="1" smtClean="0"/>
              <a:t>beginners</a:t>
            </a:r>
            <a:r>
              <a:rPr lang="fr-BE" b="1" dirty="0" smtClean="0"/>
              <a:t> and </a:t>
            </a:r>
            <a:r>
              <a:rPr lang="fr-BE" b="1" dirty="0" err="1" smtClean="0"/>
              <a:t>freshmen</a:t>
            </a:r>
            <a:r>
              <a:rPr lang="fr-BE" b="1" dirty="0" smtClean="0"/>
              <a:t>.</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21</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4109868427"/>
              </p:ext>
            </p:extLst>
          </p:nvPr>
        </p:nvGraphicFramePr>
        <p:xfrm>
          <a:off x="467544" y="2204864"/>
          <a:ext cx="7416824" cy="4176464"/>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7" name="Bouton d'action : Retour 6">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931942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S6</a:t>
            </a:r>
            <a:endParaRPr lang="fr-BE" dirty="0"/>
          </a:p>
        </p:txBody>
      </p:sp>
      <p:sp>
        <p:nvSpPr>
          <p:cNvPr id="3" name="Espace réservé du contenu 2"/>
          <p:cNvSpPr>
            <a:spLocks noGrp="1"/>
          </p:cNvSpPr>
          <p:nvPr>
            <p:ph idx="1"/>
          </p:nvPr>
        </p:nvSpPr>
        <p:spPr/>
        <p:txBody>
          <a:bodyPr>
            <a:normAutofit/>
          </a:bodyPr>
          <a:lstStyle/>
          <a:p>
            <a:pPr marL="0" indent="0">
              <a:buNone/>
            </a:pPr>
            <a:r>
              <a:rPr lang="fr-BE" b="1" dirty="0" err="1" smtClean="0"/>
              <a:t>With</a:t>
            </a:r>
            <a:r>
              <a:rPr lang="fr-BE" b="1" dirty="0" smtClean="0"/>
              <a:t> a discovery </a:t>
            </a:r>
            <a:r>
              <a:rPr lang="fr-BE" b="1" dirty="0" err="1" smtClean="0"/>
              <a:t>tool</a:t>
            </a:r>
            <a:r>
              <a:rPr lang="fr-BE" b="1" dirty="0" smtClean="0"/>
              <a:t>, end-</a:t>
            </a:r>
            <a:r>
              <a:rPr lang="fr-BE" b="1" dirty="0" err="1" smtClean="0"/>
              <a:t>users</a:t>
            </a:r>
            <a:r>
              <a:rPr lang="fr-BE" b="1" dirty="0" smtClean="0"/>
              <a:t> </a:t>
            </a:r>
            <a:r>
              <a:rPr lang="fr-BE" b="1" dirty="0" err="1" smtClean="0"/>
              <a:t>will</a:t>
            </a:r>
            <a:r>
              <a:rPr lang="fr-BE" b="1" dirty="0"/>
              <a:t> </a:t>
            </a:r>
            <a:r>
              <a:rPr lang="fr-BE" b="1" dirty="0" err="1"/>
              <a:t>less</a:t>
            </a:r>
            <a:r>
              <a:rPr lang="fr-BE" b="1" dirty="0"/>
              <a:t> </a:t>
            </a:r>
            <a:r>
              <a:rPr lang="fr-BE" b="1" dirty="0" err="1"/>
              <a:t>often</a:t>
            </a:r>
            <a:r>
              <a:rPr lang="fr-BE" b="1" dirty="0"/>
              <a:t> </a:t>
            </a:r>
            <a:r>
              <a:rPr lang="fr-BE" b="1" dirty="0" err="1"/>
              <a:t>ask</a:t>
            </a:r>
            <a:r>
              <a:rPr lang="fr-BE" b="1" dirty="0"/>
              <a:t> </a:t>
            </a:r>
            <a:r>
              <a:rPr lang="fr-BE" b="1" dirty="0" err="1" smtClean="0"/>
              <a:t>librarians</a:t>
            </a:r>
            <a:r>
              <a:rPr lang="fr-BE" b="1" dirty="0" smtClean="0"/>
              <a:t> for help.</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22</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1249109190"/>
              </p:ext>
            </p:extLst>
          </p:nvPr>
        </p:nvGraphicFramePr>
        <p:xfrm>
          <a:off x="539552" y="2276872"/>
          <a:ext cx="7704856"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9305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S6</a:t>
            </a:r>
            <a:endParaRPr lang="fr-BE"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526082929"/>
              </p:ext>
            </p:extLst>
          </p:nvPr>
        </p:nvGraphicFramePr>
        <p:xfrm>
          <a:off x="457200" y="1412875"/>
          <a:ext cx="7620000" cy="4987925"/>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E667ED75-B537-4810-9364-B7D9FE7FDC55}" type="slidenum">
              <a:rPr lang="en-US" smtClean="0"/>
              <a:pPr/>
              <a:t>23</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 useBgFill="1">
        <p:nvSpPr>
          <p:cNvPr id="7" name="Bouton d'action : Retour 6">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464144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S7</a:t>
            </a:r>
            <a:endParaRPr lang="fr-BE" dirty="0"/>
          </a:p>
        </p:txBody>
      </p:sp>
      <p:sp>
        <p:nvSpPr>
          <p:cNvPr id="3" name="Espace réservé du contenu 2"/>
          <p:cNvSpPr>
            <a:spLocks noGrp="1"/>
          </p:cNvSpPr>
          <p:nvPr>
            <p:ph idx="1"/>
          </p:nvPr>
        </p:nvSpPr>
        <p:spPr/>
        <p:txBody>
          <a:bodyPr/>
          <a:lstStyle/>
          <a:p>
            <a:pPr marL="0" indent="0">
              <a:buNone/>
            </a:pPr>
            <a:r>
              <a:rPr lang="fr-BE" b="1" dirty="0" err="1" smtClean="0"/>
              <a:t>With</a:t>
            </a:r>
            <a:r>
              <a:rPr lang="fr-BE" b="1" dirty="0" smtClean="0"/>
              <a:t> a discovery </a:t>
            </a:r>
            <a:r>
              <a:rPr lang="fr-BE" b="1" dirty="0" err="1" smtClean="0"/>
              <a:t>tool</a:t>
            </a:r>
            <a:r>
              <a:rPr lang="fr-BE" b="1" dirty="0" smtClean="0"/>
              <a:t>, the use of </a:t>
            </a:r>
            <a:r>
              <a:rPr lang="fr-BE" b="1" dirty="0" err="1" smtClean="0"/>
              <a:t>print</a:t>
            </a:r>
            <a:r>
              <a:rPr lang="fr-BE" b="1" dirty="0" smtClean="0"/>
              <a:t> </a:t>
            </a:r>
            <a:r>
              <a:rPr lang="fr-BE" b="1" dirty="0" err="1" smtClean="0"/>
              <a:t>resources</a:t>
            </a:r>
            <a:r>
              <a:rPr lang="fr-BE" b="1" dirty="0" smtClean="0"/>
              <a:t> </a:t>
            </a:r>
            <a:r>
              <a:rPr lang="fr-BE" b="1" dirty="0" err="1" smtClean="0"/>
              <a:t>is</a:t>
            </a:r>
            <a:r>
              <a:rPr lang="fr-BE" b="1" dirty="0" smtClean="0"/>
              <a:t> </a:t>
            </a:r>
            <a:r>
              <a:rPr lang="fr-BE" b="1" dirty="0" err="1" smtClean="0"/>
              <a:t>going</a:t>
            </a:r>
            <a:r>
              <a:rPr lang="fr-BE" b="1" dirty="0" smtClean="0"/>
              <a:t> to…</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24</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2517421557"/>
              </p:ext>
            </p:extLst>
          </p:nvPr>
        </p:nvGraphicFramePr>
        <p:xfrm>
          <a:off x="611560" y="1988840"/>
          <a:ext cx="7416824"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4105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S7 - </a:t>
            </a:r>
            <a:r>
              <a:rPr lang="fr-BE" dirty="0" err="1" smtClean="0"/>
              <a:t>Comments</a:t>
            </a:r>
            <a:endParaRPr lang="fr-BE" dirty="0"/>
          </a:p>
        </p:txBody>
      </p:sp>
      <p:sp>
        <p:nvSpPr>
          <p:cNvPr id="3" name="Espace réservé du contenu 2"/>
          <p:cNvSpPr>
            <a:spLocks noGrp="1"/>
          </p:cNvSpPr>
          <p:nvPr>
            <p:ph idx="1"/>
          </p:nvPr>
        </p:nvSpPr>
        <p:spPr/>
        <p:txBody>
          <a:bodyPr>
            <a:normAutofit/>
          </a:bodyPr>
          <a:lstStyle/>
          <a:p>
            <a:r>
              <a:rPr lang="fr-BE" sz="1800" dirty="0" err="1" smtClean="0"/>
              <a:t>Since</a:t>
            </a:r>
            <a:r>
              <a:rPr lang="fr-BE" sz="1800" dirty="0" smtClean="0"/>
              <a:t> </a:t>
            </a:r>
            <a:r>
              <a:rPr lang="fr-BE" sz="1800" dirty="0" err="1" smtClean="0"/>
              <a:t>there</a:t>
            </a:r>
            <a:r>
              <a:rPr lang="fr-BE" sz="1800" dirty="0" smtClean="0"/>
              <a:t> are </a:t>
            </a:r>
            <a:r>
              <a:rPr lang="fr-BE" sz="1800" dirty="0" err="1" smtClean="0"/>
              <a:t>some</a:t>
            </a:r>
            <a:r>
              <a:rPr lang="fr-BE" sz="1800" dirty="0" smtClean="0"/>
              <a:t> </a:t>
            </a:r>
            <a:r>
              <a:rPr lang="fr-BE" sz="1800" dirty="0" err="1" smtClean="0"/>
              <a:t>many</a:t>
            </a:r>
            <a:r>
              <a:rPr lang="fr-BE" sz="1800" dirty="0" smtClean="0"/>
              <a:t> more e-</a:t>
            </a:r>
            <a:r>
              <a:rPr lang="fr-BE" sz="1800" dirty="0" err="1" smtClean="0"/>
              <a:t>resources</a:t>
            </a:r>
            <a:r>
              <a:rPr lang="fr-BE" sz="1800" dirty="0" smtClean="0"/>
              <a:t> in the discovery </a:t>
            </a:r>
            <a:r>
              <a:rPr lang="fr-BE" sz="1800" dirty="0" err="1" smtClean="0"/>
              <a:t>tool</a:t>
            </a:r>
            <a:r>
              <a:rPr lang="fr-BE" sz="1800" dirty="0" smtClean="0"/>
              <a:t> </a:t>
            </a:r>
            <a:r>
              <a:rPr lang="fr-BE" sz="1800" dirty="0" err="1" smtClean="0"/>
              <a:t>than</a:t>
            </a:r>
            <a:r>
              <a:rPr lang="fr-BE" sz="1800" dirty="0" smtClean="0"/>
              <a:t> </a:t>
            </a:r>
            <a:r>
              <a:rPr lang="fr-BE" sz="1800" dirty="0" err="1" smtClean="0"/>
              <a:t>print</a:t>
            </a:r>
            <a:r>
              <a:rPr lang="fr-BE" sz="1800" dirty="0" smtClean="0"/>
              <a:t> </a:t>
            </a:r>
            <a:r>
              <a:rPr lang="fr-BE" sz="1800" dirty="0" err="1" smtClean="0"/>
              <a:t>resources</a:t>
            </a:r>
            <a:r>
              <a:rPr lang="fr-BE" sz="1800" dirty="0" smtClean="0"/>
              <a:t>, end-</a:t>
            </a:r>
            <a:r>
              <a:rPr lang="fr-BE" sz="1800" dirty="0" err="1" smtClean="0"/>
              <a:t>users</a:t>
            </a:r>
            <a:r>
              <a:rPr lang="fr-BE" sz="1800" dirty="0" smtClean="0"/>
              <a:t> </a:t>
            </a:r>
            <a:r>
              <a:rPr lang="fr-BE" sz="1800" dirty="0" err="1" smtClean="0"/>
              <a:t>will</a:t>
            </a:r>
            <a:r>
              <a:rPr lang="fr-BE" sz="1800" dirty="0" smtClean="0"/>
              <a:t> </a:t>
            </a:r>
            <a:r>
              <a:rPr lang="fr-BE" sz="1800" dirty="0" err="1" smtClean="0"/>
              <a:t>certainly</a:t>
            </a:r>
            <a:r>
              <a:rPr lang="fr-BE" sz="1800" dirty="0" smtClean="0"/>
              <a:t> </a:t>
            </a:r>
            <a:r>
              <a:rPr lang="fr-BE" sz="1800" dirty="0" err="1" smtClean="0"/>
              <a:t>be</a:t>
            </a:r>
            <a:r>
              <a:rPr lang="fr-BE" sz="1800" dirty="0" smtClean="0"/>
              <a:t> </a:t>
            </a:r>
            <a:r>
              <a:rPr lang="fr-BE" sz="1800" dirty="0" err="1" smtClean="0"/>
              <a:t>satisfied</a:t>
            </a:r>
            <a:r>
              <a:rPr lang="fr-BE" sz="1800" dirty="0" smtClean="0"/>
              <a:t> </a:t>
            </a:r>
            <a:r>
              <a:rPr lang="fr-BE" sz="1800" dirty="0" err="1" smtClean="0"/>
              <a:t>with</a:t>
            </a:r>
            <a:r>
              <a:rPr lang="fr-BE" sz="1800" dirty="0" smtClean="0"/>
              <a:t> e-content.</a:t>
            </a:r>
          </a:p>
          <a:p>
            <a:r>
              <a:rPr lang="fr-BE" sz="1800" dirty="0" err="1" smtClean="0"/>
              <a:t>Print</a:t>
            </a:r>
            <a:r>
              <a:rPr lang="fr-BE" sz="1800" dirty="0" smtClean="0"/>
              <a:t> </a:t>
            </a:r>
            <a:r>
              <a:rPr lang="fr-BE" sz="1800" dirty="0" err="1" smtClean="0"/>
              <a:t>resources</a:t>
            </a:r>
            <a:r>
              <a:rPr lang="fr-BE" sz="1800" dirty="0" smtClean="0"/>
              <a:t> are </a:t>
            </a:r>
            <a:r>
              <a:rPr lang="fr-BE" sz="1800" dirty="0" err="1" smtClean="0"/>
              <a:t>less</a:t>
            </a:r>
            <a:r>
              <a:rPr lang="fr-BE" sz="1800" dirty="0" smtClean="0"/>
              <a:t> visible </a:t>
            </a:r>
            <a:r>
              <a:rPr lang="fr-BE" sz="1800" dirty="0" err="1" smtClean="0"/>
              <a:t>than</a:t>
            </a:r>
            <a:r>
              <a:rPr lang="fr-BE" sz="1800" dirty="0" smtClean="0"/>
              <a:t> e-</a:t>
            </a:r>
            <a:r>
              <a:rPr lang="fr-BE" sz="1800" dirty="0" err="1" smtClean="0"/>
              <a:t>resources</a:t>
            </a:r>
            <a:r>
              <a:rPr lang="fr-BE" sz="1800" dirty="0" smtClean="0"/>
              <a:t>.</a:t>
            </a:r>
          </a:p>
          <a:p>
            <a:r>
              <a:rPr lang="fr-BE" sz="1800" dirty="0" smtClean="0"/>
              <a:t>The </a:t>
            </a:r>
            <a:r>
              <a:rPr lang="fr-BE" sz="1800" dirty="0" err="1" smtClean="0"/>
              <a:t>decrease</a:t>
            </a:r>
            <a:r>
              <a:rPr lang="fr-BE" sz="1800" dirty="0" smtClean="0"/>
              <a:t> of the use of </a:t>
            </a:r>
            <a:r>
              <a:rPr lang="fr-BE" sz="1800" dirty="0" err="1" smtClean="0"/>
              <a:t>print</a:t>
            </a:r>
            <a:r>
              <a:rPr lang="fr-BE" sz="1800" dirty="0" smtClean="0"/>
              <a:t> </a:t>
            </a:r>
            <a:r>
              <a:rPr lang="fr-BE" sz="1800" dirty="0" err="1" smtClean="0"/>
              <a:t>materials</a:t>
            </a:r>
            <a:r>
              <a:rPr lang="fr-BE" sz="1800" dirty="0" smtClean="0"/>
              <a:t> </a:t>
            </a:r>
            <a:r>
              <a:rPr lang="fr-BE" sz="1800" dirty="0" err="1" smtClean="0"/>
              <a:t>is</a:t>
            </a:r>
            <a:r>
              <a:rPr lang="fr-BE" sz="1800" dirty="0" smtClean="0"/>
              <a:t> not </a:t>
            </a:r>
            <a:r>
              <a:rPr lang="fr-BE" sz="1800" dirty="0" err="1" smtClean="0"/>
              <a:t>directly</a:t>
            </a:r>
            <a:r>
              <a:rPr lang="fr-BE" sz="1800" dirty="0" smtClean="0"/>
              <a:t> </a:t>
            </a:r>
            <a:r>
              <a:rPr lang="fr-BE" sz="1800" dirty="0" err="1" smtClean="0"/>
              <a:t>linked</a:t>
            </a:r>
            <a:r>
              <a:rPr lang="fr-BE" sz="1800" dirty="0" smtClean="0"/>
              <a:t> </a:t>
            </a:r>
            <a:r>
              <a:rPr lang="fr-BE" sz="1800" dirty="0" err="1" smtClean="0"/>
              <a:t>with</a:t>
            </a:r>
            <a:r>
              <a:rPr lang="fr-BE" sz="1800" dirty="0" smtClean="0"/>
              <a:t> discovery </a:t>
            </a:r>
            <a:r>
              <a:rPr lang="fr-BE" sz="1800" dirty="0" err="1" smtClean="0"/>
              <a:t>tools</a:t>
            </a:r>
            <a:r>
              <a:rPr lang="fr-BE" sz="1800" dirty="0" smtClean="0"/>
              <a:t>.</a:t>
            </a:r>
          </a:p>
          <a:p>
            <a:r>
              <a:rPr lang="fr-BE" sz="1800" dirty="0" smtClean="0"/>
              <a:t>Not in </a:t>
            </a:r>
            <a:r>
              <a:rPr lang="fr-BE" sz="1800" dirty="0" err="1" smtClean="0"/>
              <a:t>my</a:t>
            </a:r>
            <a:r>
              <a:rPr lang="fr-BE" sz="1800" dirty="0" smtClean="0"/>
              <a:t> discipline (French </a:t>
            </a:r>
            <a:r>
              <a:rPr lang="fr-BE" sz="1800" dirty="0" err="1" smtClean="0"/>
              <a:t>language</a:t>
            </a:r>
            <a:r>
              <a:rPr lang="fr-BE" sz="1800" dirty="0" smtClean="0"/>
              <a:t> and </a:t>
            </a:r>
            <a:r>
              <a:rPr lang="fr-BE" sz="1800" dirty="0" err="1" smtClean="0"/>
              <a:t>literature</a:t>
            </a:r>
            <a:r>
              <a:rPr lang="fr-BE" sz="1800" dirty="0" smtClean="0"/>
              <a:t>)!</a:t>
            </a:r>
          </a:p>
          <a:p>
            <a:r>
              <a:rPr lang="fr-BE" sz="1800" dirty="0" err="1" smtClean="0"/>
              <a:t>It’s</a:t>
            </a:r>
            <a:r>
              <a:rPr lang="fr-BE" sz="1800" dirty="0" smtClean="0"/>
              <a:t> </a:t>
            </a:r>
            <a:r>
              <a:rPr lang="fr-BE" sz="1800" dirty="0" err="1" smtClean="0"/>
              <a:t>very</a:t>
            </a:r>
            <a:r>
              <a:rPr lang="fr-BE" sz="1800" dirty="0" smtClean="0"/>
              <a:t> </a:t>
            </a:r>
            <a:r>
              <a:rPr lang="fr-BE" sz="1800" dirty="0" err="1" smtClean="0"/>
              <a:t>satisfactory</a:t>
            </a:r>
            <a:r>
              <a:rPr lang="fr-BE" sz="1800" dirty="0" smtClean="0"/>
              <a:t> </a:t>
            </a:r>
            <a:r>
              <a:rPr lang="fr-BE" sz="1800" dirty="0" err="1" smtClean="0"/>
              <a:t>that</a:t>
            </a:r>
            <a:r>
              <a:rPr lang="fr-BE" sz="1800" dirty="0" smtClean="0"/>
              <a:t> end-</a:t>
            </a:r>
            <a:r>
              <a:rPr lang="fr-BE" sz="1800" dirty="0" err="1" smtClean="0"/>
              <a:t>users</a:t>
            </a:r>
            <a:r>
              <a:rPr lang="fr-BE" sz="1800" dirty="0" smtClean="0"/>
              <a:t> </a:t>
            </a:r>
            <a:r>
              <a:rPr lang="fr-BE" sz="1800" dirty="0" err="1" smtClean="0"/>
              <a:t>find</a:t>
            </a:r>
            <a:r>
              <a:rPr lang="fr-BE" sz="1800" dirty="0" smtClean="0"/>
              <a:t> </a:t>
            </a:r>
            <a:r>
              <a:rPr lang="fr-BE" sz="1800" dirty="0" err="1" smtClean="0"/>
              <a:t>useful</a:t>
            </a:r>
            <a:r>
              <a:rPr lang="fr-BE" sz="1800" dirty="0" smtClean="0"/>
              <a:t> content </a:t>
            </a:r>
            <a:r>
              <a:rPr lang="fr-BE" sz="1800" dirty="0" err="1" smtClean="0"/>
              <a:t>without</a:t>
            </a:r>
            <a:r>
              <a:rPr lang="fr-BE" sz="1800" dirty="0" smtClean="0"/>
              <a:t> </a:t>
            </a:r>
            <a:r>
              <a:rPr lang="fr-BE" sz="1800" dirty="0" err="1" smtClean="0"/>
              <a:t>going</a:t>
            </a:r>
            <a:r>
              <a:rPr lang="fr-BE" sz="1800" dirty="0" smtClean="0"/>
              <a:t> </a:t>
            </a:r>
            <a:r>
              <a:rPr lang="fr-BE" sz="1800" dirty="0" err="1" smtClean="0"/>
              <a:t>physically</a:t>
            </a:r>
            <a:r>
              <a:rPr lang="fr-BE" sz="1800" dirty="0" smtClean="0"/>
              <a:t> to the </a:t>
            </a:r>
            <a:r>
              <a:rPr lang="fr-BE" sz="1800" dirty="0" err="1" smtClean="0"/>
              <a:t>library</a:t>
            </a:r>
            <a:r>
              <a:rPr lang="fr-BE" sz="1800" dirty="0" smtClean="0"/>
              <a:t>.</a:t>
            </a:r>
            <a:endParaRPr lang="fr-BE" sz="18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25</a:t>
            </a:fld>
            <a:endParaRPr lang="en-US"/>
          </a:p>
        </p:txBody>
      </p:sp>
      <p:sp>
        <p:nvSpPr>
          <p:cNvPr id="5" name="Espace réservé du pied de page 4"/>
          <p:cNvSpPr>
            <a:spLocks noGrp="1"/>
          </p:cNvSpPr>
          <p:nvPr>
            <p:ph type="ftr" sz="quarter" idx="3"/>
          </p:nvPr>
        </p:nvSpPr>
        <p:spPr/>
        <p:txBody>
          <a:bodyPr/>
          <a:lstStyle/>
          <a:p>
            <a:r>
              <a:rPr lang="en-US" dirty="0" smtClean="0"/>
              <a:t>"Where are my Marc records?" - Librarians' perception of discovery tools</a:t>
            </a:r>
            <a:endParaRPr lang="en-US" dirty="0"/>
          </a:p>
        </p:txBody>
      </p:sp>
      <p:sp useBgFill="1">
        <p:nvSpPr>
          <p:cNvPr id="6" name="Bouton d'action : Retour 5">
            <a:hlinkClick r:id="rId2"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683568" y="5589240"/>
            <a:ext cx="3816424" cy="600164"/>
          </a:xfrm>
          <a:prstGeom prst="rect">
            <a:avLst/>
          </a:prstGeom>
          <a:noFill/>
        </p:spPr>
        <p:txBody>
          <a:bodyPr wrap="square" rtlCol="0">
            <a:spAutoFit/>
          </a:bodyPr>
          <a:lstStyle/>
          <a:p>
            <a:r>
              <a:rPr lang="en-US" sz="1100" dirty="0"/>
              <a:t>Collecting books for readers in the reserve </a:t>
            </a:r>
            <a:r>
              <a:rPr lang="en-US" sz="1100" dirty="0" smtClean="0"/>
              <a:t>stacks (1964)</a:t>
            </a:r>
          </a:p>
          <a:p>
            <a:r>
              <a:rPr lang="fr-BE" sz="1100" dirty="0">
                <a:hlinkClick r:id="rId3"/>
              </a:rPr>
              <a:t>http://archives.lse.ac.uk/record.aspx?src=CalmView.Catalog&amp;id=IMAGELIBRARY%2f131</a:t>
            </a:r>
            <a:endParaRPr lang="fr-BE" sz="11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766" y="3789040"/>
            <a:ext cx="3419872" cy="289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069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S8</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26</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
        <p:nvSpPr>
          <p:cNvPr id="7" name="Espace réservé du contenu 6"/>
          <p:cNvSpPr>
            <a:spLocks noGrp="1"/>
          </p:cNvSpPr>
          <p:nvPr>
            <p:ph idx="1"/>
          </p:nvPr>
        </p:nvSpPr>
        <p:spPr/>
        <p:txBody>
          <a:bodyPr/>
          <a:lstStyle/>
          <a:p>
            <a:pPr marL="0" indent="0">
              <a:buNone/>
            </a:pPr>
            <a:r>
              <a:rPr lang="fr-BE" b="1" dirty="0" err="1"/>
              <a:t>With</a:t>
            </a:r>
            <a:r>
              <a:rPr lang="fr-BE" b="1" dirty="0"/>
              <a:t> a discovery </a:t>
            </a:r>
            <a:r>
              <a:rPr lang="fr-BE" b="1" dirty="0" err="1"/>
              <a:t>tool</a:t>
            </a:r>
            <a:r>
              <a:rPr lang="fr-BE" b="1" dirty="0"/>
              <a:t>, </a:t>
            </a:r>
            <a:r>
              <a:rPr lang="fr-BE" b="1" dirty="0" smtClean="0"/>
              <a:t>the </a:t>
            </a:r>
            <a:r>
              <a:rPr lang="fr-BE" b="1" dirty="0" err="1" smtClean="0"/>
              <a:t>number</a:t>
            </a:r>
            <a:r>
              <a:rPr lang="fr-BE" b="1" dirty="0" smtClean="0"/>
              <a:t> of </a:t>
            </a:r>
            <a:r>
              <a:rPr lang="fr-BE" b="1" dirty="0" err="1" smtClean="0"/>
              <a:t>loans</a:t>
            </a:r>
            <a:r>
              <a:rPr lang="fr-BE" b="1" dirty="0" smtClean="0"/>
              <a:t> </a:t>
            </a:r>
            <a:r>
              <a:rPr lang="fr-BE" b="1" dirty="0" err="1" smtClean="0"/>
              <a:t>is</a:t>
            </a:r>
            <a:r>
              <a:rPr lang="fr-BE" b="1" dirty="0" smtClean="0"/>
              <a:t> </a:t>
            </a:r>
            <a:r>
              <a:rPr lang="fr-BE" b="1" dirty="0" err="1" smtClean="0"/>
              <a:t>going</a:t>
            </a:r>
            <a:r>
              <a:rPr lang="fr-BE" b="1" dirty="0" smtClean="0"/>
              <a:t> to…</a:t>
            </a:r>
            <a:endParaRPr lang="fr-BE" b="1" dirty="0"/>
          </a:p>
        </p:txBody>
      </p:sp>
      <p:graphicFrame>
        <p:nvGraphicFramePr>
          <p:cNvPr id="8" name="Graphique 7"/>
          <p:cNvGraphicFramePr>
            <a:graphicFrameLocks/>
          </p:cNvGraphicFramePr>
          <p:nvPr>
            <p:extLst>
              <p:ext uri="{D42A27DB-BD31-4B8C-83A1-F6EECF244321}">
                <p14:modId xmlns:p14="http://schemas.microsoft.com/office/powerpoint/2010/main" val="2585434137"/>
              </p:ext>
            </p:extLst>
          </p:nvPr>
        </p:nvGraphicFramePr>
        <p:xfrm>
          <a:off x="467544" y="1916832"/>
          <a:ext cx="7632848"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523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S8 – </a:t>
            </a:r>
            <a:r>
              <a:rPr lang="fr-BE" dirty="0" err="1"/>
              <a:t>F</a:t>
            </a:r>
            <a:r>
              <a:rPr lang="fr-BE" dirty="0" err="1" smtClean="0"/>
              <a:t>act</a:t>
            </a:r>
            <a:r>
              <a:rPr lang="fr-BE" dirty="0" smtClean="0"/>
              <a:t> </a:t>
            </a:r>
            <a:r>
              <a:rPr lang="fr-BE" dirty="0" err="1" smtClean="0"/>
              <a:t>checking</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852215963"/>
              </p:ext>
            </p:extLst>
          </p:nvPr>
        </p:nvGraphicFramePr>
        <p:xfrm>
          <a:off x="457200" y="1412875"/>
          <a:ext cx="7067128" cy="3528293"/>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E667ED75-B537-4810-9364-B7D9FE7FDC55}" type="slidenum">
              <a:rPr lang="en-US" smtClean="0"/>
              <a:pPr/>
              <a:t>27</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
        <p:nvSpPr>
          <p:cNvPr id="7" name="ZoneTexte 6"/>
          <p:cNvSpPr txBox="1"/>
          <p:nvPr/>
        </p:nvSpPr>
        <p:spPr>
          <a:xfrm>
            <a:off x="611560" y="5589240"/>
            <a:ext cx="7272808" cy="584775"/>
          </a:xfrm>
          <a:prstGeom prst="rect">
            <a:avLst/>
          </a:prstGeom>
          <a:noFill/>
        </p:spPr>
        <p:txBody>
          <a:bodyPr wrap="square" rtlCol="0">
            <a:spAutoFit/>
          </a:bodyPr>
          <a:lstStyle/>
          <a:p>
            <a:r>
              <a:rPr lang="fr-BE" sz="1600" u="sng" dirty="0" smtClean="0"/>
              <a:t>NB:</a:t>
            </a:r>
            <a:r>
              <a:rPr lang="fr-BE" sz="1600" dirty="0" smtClean="0"/>
              <a:t> </a:t>
            </a:r>
            <a:r>
              <a:rPr lang="fr-BE" sz="1600" dirty="0" err="1" smtClean="0"/>
              <a:t>Spring</a:t>
            </a:r>
            <a:r>
              <a:rPr lang="fr-BE" sz="1600" dirty="0" smtClean="0"/>
              <a:t> 2008: </a:t>
            </a:r>
            <a:r>
              <a:rPr lang="fr-BE" sz="1600" dirty="0" err="1" smtClean="0"/>
              <a:t>huge</a:t>
            </a:r>
            <a:r>
              <a:rPr lang="fr-BE" sz="1600" dirty="0" smtClean="0"/>
              <a:t> flood on the main campus, </a:t>
            </a:r>
            <a:r>
              <a:rPr lang="fr-BE" sz="1600" dirty="0" err="1"/>
              <a:t>fungal</a:t>
            </a:r>
            <a:r>
              <a:rPr lang="fr-BE" sz="1600" dirty="0"/>
              <a:t> </a:t>
            </a:r>
            <a:r>
              <a:rPr lang="fr-BE" sz="1600" dirty="0" smtClean="0"/>
              <a:t>contamination in </a:t>
            </a:r>
            <a:r>
              <a:rPr lang="fr-BE" sz="1600" dirty="0" err="1" smtClean="0"/>
              <a:t>several</a:t>
            </a:r>
            <a:r>
              <a:rPr lang="fr-BE" sz="1600" dirty="0" smtClean="0"/>
              <a:t> </a:t>
            </a:r>
            <a:r>
              <a:rPr lang="fr-BE" sz="1600" dirty="0" err="1" smtClean="0"/>
              <a:t>libraries</a:t>
            </a:r>
            <a:r>
              <a:rPr lang="fr-BE" sz="1600" dirty="0" smtClean="0"/>
              <a:t> </a:t>
            </a:r>
            <a:r>
              <a:rPr lang="fr-BE" sz="1600" dirty="0" smtClean="0">
                <a:sym typeface="Wingdings" pitchFamily="2" charset="2"/>
              </a:rPr>
              <a:t> </a:t>
            </a:r>
            <a:r>
              <a:rPr lang="fr-BE" sz="1600" dirty="0" err="1" smtClean="0">
                <a:sym typeface="Wingdings" pitchFamily="2" charset="2"/>
              </a:rPr>
              <a:t>tens</a:t>
            </a:r>
            <a:r>
              <a:rPr lang="fr-BE" sz="1600" dirty="0" smtClean="0">
                <a:sym typeface="Wingdings" pitchFamily="2" charset="2"/>
              </a:rPr>
              <a:t> </a:t>
            </a:r>
            <a:r>
              <a:rPr lang="fr-BE" sz="1600" dirty="0">
                <a:sym typeface="Wingdings" pitchFamily="2" charset="2"/>
              </a:rPr>
              <a:t>of </a:t>
            </a:r>
            <a:r>
              <a:rPr lang="fr-BE" sz="1600" dirty="0" err="1" smtClean="0">
                <a:sym typeface="Wingdings" pitchFamily="2" charset="2"/>
              </a:rPr>
              <a:t>thousands</a:t>
            </a:r>
            <a:r>
              <a:rPr lang="fr-BE" sz="1600" dirty="0" smtClean="0">
                <a:sym typeface="Wingdings" pitchFamily="2" charset="2"/>
              </a:rPr>
              <a:t> of books </a:t>
            </a:r>
            <a:r>
              <a:rPr lang="fr-BE" sz="1600" dirty="0" err="1" smtClean="0"/>
              <a:t>placed</a:t>
            </a:r>
            <a:r>
              <a:rPr lang="fr-BE" sz="1600" dirty="0" smtClean="0"/>
              <a:t> </a:t>
            </a:r>
            <a:r>
              <a:rPr lang="fr-BE" sz="1600" dirty="0"/>
              <a:t>in </a:t>
            </a:r>
            <a:r>
              <a:rPr lang="fr-BE" sz="1600" dirty="0" err="1" smtClean="0"/>
              <a:t>quarantine</a:t>
            </a:r>
            <a:r>
              <a:rPr lang="fr-BE" sz="1600" dirty="0" smtClean="0"/>
              <a:t>. </a:t>
            </a:r>
            <a:endParaRPr lang="fr-BE" sz="1600" dirty="0"/>
          </a:p>
        </p:txBody>
      </p:sp>
      <p:cxnSp>
        <p:nvCxnSpPr>
          <p:cNvPr id="9" name="Connecteur droit avec flèche 8"/>
          <p:cNvCxnSpPr/>
          <p:nvPr/>
        </p:nvCxnSpPr>
        <p:spPr>
          <a:xfrm flipH="1">
            <a:off x="1619672" y="3789040"/>
            <a:ext cx="1152128" cy="1800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Accolade fermante 9"/>
          <p:cNvSpPr/>
          <p:nvPr/>
        </p:nvSpPr>
        <p:spPr>
          <a:xfrm rot="5400000">
            <a:off x="2812808" y="2803938"/>
            <a:ext cx="180024" cy="1610167"/>
          </a:xfrm>
          <a:prstGeom prst="rightBrace">
            <a:avLst/>
          </a:prstGeom>
          <a:noFill/>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 name="ZoneTexte 10"/>
          <p:cNvSpPr txBox="1"/>
          <p:nvPr/>
        </p:nvSpPr>
        <p:spPr>
          <a:xfrm>
            <a:off x="7004649" y="2420888"/>
            <a:ext cx="1440160" cy="400110"/>
          </a:xfrm>
          <a:prstGeom prst="rect">
            <a:avLst/>
          </a:prstGeom>
          <a:noFill/>
        </p:spPr>
        <p:txBody>
          <a:bodyPr wrap="square" rtlCol="0">
            <a:spAutoFit/>
          </a:bodyPr>
          <a:lstStyle/>
          <a:p>
            <a:r>
              <a:rPr lang="fr-BE" sz="2000" b="1" dirty="0" err="1" smtClean="0">
                <a:solidFill>
                  <a:srgbClr val="7030A0"/>
                </a:solidFill>
              </a:rPr>
              <a:t>Decrease</a:t>
            </a:r>
            <a:r>
              <a:rPr lang="fr-BE" sz="2000" b="1" dirty="0" smtClean="0">
                <a:solidFill>
                  <a:srgbClr val="7030A0"/>
                </a:solidFill>
              </a:rPr>
              <a:t>?</a:t>
            </a:r>
            <a:endParaRPr lang="fr-BE" sz="2000" b="1" dirty="0">
              <a:solidFill>
                <a:srgbClr val="7030A0"/>
              </a:solidFill>
            </a:endParaRPr>
          </a:p>
        </p:txBody>
      </p:sp>
      <p:sp useBgFill="1">
        <p:nvSpPr>
          <p:cNvPr id="12" name="Bouton d'action : Retour 11">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479818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S9</a:t>
            </a:r>
            <a:endParaRPr lang="fr-BE" dirty="0"/>
          </a:p>
        </p:txBody>
      </p:sp>
      <p:sp>
        <p:nvSpPr>
          <p:cNvPr id="3" name="Espace réservé du contenu 2"/>
          <p:cNvSpPr>
            <a:spLocks noGrp="1"/>
          </p:cNvSpPr>
          <p:nvPr>
            <p:ph idx="1"/>
          </p:nvPr>
        </p:nvSpPr>
        <p:spPr/>
        <p:txBody>
          <a:bodyPr/>
          <a:lstStyle/>
          <a:p>
            <a:pPr marL="0" indent="0">
              <a:buNone/>
            </a:pPr>
            <a:r>
              <a:rPr lang="fr-BE" b="1" dirty="0" err="1"/>
              <a:t>With</a:t>
            </a:r>
            <a:r>
              <a:rPr lang="fr-BE" b="1" dirty="0"/>
              <a:t> a discovery </a:t>
            </a:r>
            <a:r>
              <a:rPr lang="fr-BE" b="1" dirty="0" err="1"/>
              <a:t>tool</a:t>
            </a:r>
            <a:r>
              <a:rPr lang="fr-BE" b="1" dirty="0"/>
              <a:t>, the </a:t>
            </a:r>
            <a:r>
              <a:rPr lang="fr-BE" b="1" dirty="0" err="1"/>
              <a:t>number</a:t>
            </a:r>
            <a:r>
              <a:rPr lang="fr-BE" b="1" dirty="0"/>
              <a:t> of </a:t>
            </a:r>
            <a:r>
              <a:rPr lang="fr-BE" b="1" dirty="0" smtClean="0"/>
              <a:t>ILL </a:t>
            </a:r>
            <a:r>
              <a:rPr lang="fr-BE" b="1" dirty="0" err="1" smtClean="0"/>
              <a:t>outgoing</a:t>
            </a:r>
            <a:r>
              <a:rPr lang="fr-BE" b="1" dirty="0" smtClean="0"/>
              <a:t> </a:t>
            </a:r>
            <a:r>
              <a:rPr lang="fr-BE" b="1" dirty="0" err="1" smtClean="0"/>
              <a:t>requests</a:t>
            </a:r>
            <a:r>
              <a:rPr lang="fr-BE" b="1" dirty="0" smtClean="0"/>
              <a:t> </a:t>
            </a:r>
            <a:r>
              <a:rPr lang="fr-BE" b="1" dirty="0" err="1" smtClean="0"/>
              <a:t>is</a:t>
            </a:r>
            <a:r>
              <a:rPr lang="fr-BE" b="1" dirty="0" smtClean="0"/>
              <a:t> </a:t>
            </a:r>
            <a:r>
              <a:rPr lang="fr-BE" b="1" dirty="0" err="1"/>
              <a:t>going</a:t>
            </a:r>
            <a:r>
              <a:rPr lang="fr-BE" b="1" dirty="0"/>
              <a:t> to…</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28</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3881780349"/>
              </p:ext>
            </p:extLst>
          </p:nvPr>
        </p:nvGraphicFramePr>
        <p:xfrm>
          <a:off x="539552" y="2492896"/>
          <a:ext cx="7344816"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9580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a:t>
            </a:r>
            <a:r>
              <a:rPr lang="fr-BE" dirty="0" smtClean="0"/>
              <a:t>9 </a:t>
            </a:r>
            <a:r>
              <a:rPr lang="fr-BE" dirty="0"/>
              <a:t>– </a:t>
            </a:r>
            <a:r>
              <a:rPr lang="fr-BE" dirty="0" err="1" smtClean="0"/>
              <a:t>Fact</a:t>
            </a:r>
            <a:r>
              <a:rPr lang="fr-BE" dirty="0" smtClean="0"/>
              <a:t> </a:t>
            </a:r>
            <a:r>
              <a:rPr lang="fr-BE" dirty="0" err="1"/>
              <a:t>checking</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694713139"/>
              </p:ext>
            </p:extLst>
          </p:nvPr>
        </p:nvGraphicFramePr>
        <p:xfrm>
          <a:off x="457200" y="1412875"/>
          <a:ext cx="7620000" cy="4987925"/>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E667ED75-B537-4810-9364-B7D9FE7FDC55}" type="slidenum">
              <a:rPr lang="en-US" smtClean="0"/>
              <a:pPr/>
              <a:t>29</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 useBgFill="1">
        <p:nvSpPr>
          <p:cNvPr id="7" name="Bouton d'action : Retour 6">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6872219" y="4581128"/>
            <a:ext cx="1440160" cy="57606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400" b="1" i="1" dirty="0" smtClean="0">
                <a:solidFill>
                  <a:srgbClr val="7030A0"/>
                </a:solidFill>
              </a:rPr>
              <a:t>2013 = </a:t>
            </a:r>
          </a:p>
          <a:p>
            <a:pPr algn="ctr"/>
            <a:r>
              <a:rPr lang="fr-FR" sz="1400" b="1" i="1" dirty="0" smtClean="0">
                <a:solidFill>
                  <a:srgbClr val="7030A0"/>
                </a:solidFill>
              </a:rPr>
              <a:t>extrapolation</a:t>
            </a:r>
            <a:endParaRPr lang="fr-FR" b="1" i="1" dirty="0">
              <a:solidFill>
                <a:srgbClr val="7030A0"/>
              </a:solidFill>
            </a:endParaRPr>
          </a:p>
        </p:txBody>
      </p:sp>
    </p:spTree>
    <p:extLst>
      <p:ext uri="{BB962C8B-B14F-4D97-AF65-F5344CB8AC3E}">
        <p14:creationId xmlns:p14="http://schemas.microsoft.com/office/powerpoint/2010/main" val="56852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i="1" dirty="0" err="1"/>
              <a:t>University</a:t>
            </a:r>
            <a:r>
              <a:rPr lang="fr-BE" i="1" dirty="0"/>
              <a:t> of </a:t>
            </a:r>
            <a:r>
              <a:rPr lang="fr-BE" i="1" dirty="0" err="1"/>
              <a:t>Liege</a:t>
            </a:r>
            <a:r>
              <a:rPr lang="fr-BE" i="1" dirty="0"/>
              <a:t> </a:t>
            </a:r>
            <a:r>
              <a:rPr lang="fr-BE" i="1" dirty="0" smtClean="0"/>
              <a:t> (ULg) Library</a:t>
            </a:r>
            <a:endParaRPr lang="fr-BE" dirty="0"/>
          </a:p>
        </p:txBody>
      </p:sp>
      <p:sp>
        <p:nvSpPr>
          <p:cNvPr id="3" name="Espace réservé du contenu 2"/>
          <p:cNvSpPr>
            <a:spLocks noGrp="1"/>
          </p:cNvSpPr>
          <p:nvPr>
            <p:ph idx="1"/>
          </p:nvPr>
        </p:nvSpPr>
        <p:spPr/>
        <p:txBody>
          <a:bodyPr>
            <a:normAutofit fontScale="92500" lnSpcReduction="10000"/>
          </a:bodyPr>
          <a:lstStyle/>
          <a:p>
            <a:r>
              <a:rPr lang="en-US" b="1" dirty="0"/>
              <a:t>5 main libraries:</a:t>
            </a:r>
          </a:p>
          <a:p>
            <a:pPr lvl="1"/>
            <a:r>
              <a:rPr lang="en-US" dirty="0"/>
              <a:t>Arts &amp; Humanities Library</a:t>
            </a:r>
          </a:p>
          <a:p>
            <a:pPr lvl="1"/>
            <a:r>
              <a:rPr lang="en-US" dirty="0"/>
              <a:t>Agronomy Library</a:t>
            </a:r>
          </a:p>
          <a:p>
            <a:pPr lvl="1"/>
            <a:r>
              <a:rPr lang="en-US" dirty="0"/>
              <a:t>Law &amp; Social Sciences Library</a:t>
            </a:r>
          </a:p>
          <a:p>
            <a:pPr lvl="1"/>
            <a:r>
              <a:rPr lang="en-US" dirty="0"/>
              <a:t>Life Sciences Library</a:t>
            </a:r>
          </a:p>
          <a:p>
            <a:pPr lvl="1"/>
            <a:r>
              <a:rPr lang="en-US" dirty="0"/>
              <a:t>Science &amp; Technology Library</a:t>
            </a:r>
          </a:p>
          <a:p>
            <a:pPr marL="114300" indent="0">
              <a:buNone/>
            </a:pPr>
            <a:endParaRPr lang="en-US" dirty="0"/>
          </a:p>
          <a:p>
            <a:r>
              <a:rPr lang="fr-BE" sz="2000" b="1" dirty="0" smtClean="0"/>
              <a:t>4 </a:t>
            </a:r>
            <a:r>
              <a:rPr lang="fr-BE" sz="2000" b="1" dirty="0" err="1" smtClean="0"/>
              <a:t>campuses</a:t>
            </a:r>
            <a:r>
              <a:rPr lang="fr-BE" sz="2000" b="1" dirty="0" smtClean="0"/>
              <a:t>:</a:t>
            </a:r>
            <a:endParaRPr lang="fr-BE" sz="2000" b="1" dirty="0"/>
          </a:p>
          <a:p>
            <a:pPr marL="538163" lvl="1" indent="-265113">
              <a:lnSpc>
                <a:spcPct val="80000"/>
              </a:lnSpc>
              <a:spcBef>
                <a:spcPts val="700"/>
              </a:spcBef>
              <a:buClr>
                <a:schemeClr val="accent1"/>
              </a:buClr>
              <a:buSzPct val="85000"/>
              <a:buFont typeface="Wingdings 3" pitchFamily="18" charset="2"/>
              <a:buChar char=""/>
            </a:pPr>
            <a:r>
              <a:rPr lang="fr-BE" dirty="0"/>
              <a:t>Liège Sart-</a:t>
            </a:r>
            <a:r>
              <a:rPr lang="fr-BE" dirty="0" err="1"/>
              <a:t>Tilman</a:t>
            </a:r>
            <a:r>
              <a:rPr lang="fr-BE" dirty="0"/>
              <a:t> (main campus)</a:t>
            </a:r>
          </a:p>
          <a:p>
            <a:pPr marL="538163" lvl="1" indent="-265113">
              <a:lnSpc>
                <a:spcPct val="80000"/>
              </a:lnSpc>
              <a:spcBef>
                <a:spcPts val="700"/>
              </a:spcBef>
              <a:buClr>
                <a:schemeClr val="accent1"/>
              </a:buClr>
              <a:buSzPct val="85000"/>
              <a:buFont typeface="Wingdings 3" pitchFamily="18" charset="2"/>
              <a:buChar char=""/>
            </a:pPr>
            <a:r>
              <a:rPr lang="fr-BE" dirty="0"/>
              <a:t>Liège City centre</a:t>
            </a:r>
          </a:p>
          <a:p>
            <a:pPr marL="538163" lvl="1" indent="-265113">
              <a:lnSpc>
                <a:spcPct val="80000"/>
              </a:lnSpc>
              <a:spcBef>
                <a:spcPts val="700"/>
              </a:spcBef>
              <a:buClr>
                <a:schemeClr val="accent1"/>
              </a:buClr>
              <a:buSzPct val="85000"/>
              <a:buFont typeface="Wingdings 3" pitchFamily="18" charset="2"/>
              <a:buChar char=""/>
            </a:pPr>
            <a:r>
              <a:rPr lang="fr-BE" dirty="0"/>
              <a:t>Gembloux</a:t>
            </a:r>
          </a:p>
          <a:p>
            <a:pPr marL="538163" lvl="1" indent="-265113">
              <a:lnSpc>
                <a:spcPct val="80000"/>
              </a:lnSpc>
              <a:spcBef>
                <a:spcPts val="700"/>
              </a:spcBef>
              <a:buClr>
                <a:schemeClr val="accent1"/>
              </a:buClr>
              <a:buSzPct val="85000"/>
              <a:buFont typeface="Wingdings 3" pitchFamily="18" charset="2"/>
              <a:buChar char=""/>
            </a:pPr>
            <a:r>
              <a:rPr lang="fr-BE" dirty="0"/>
              <a:t>Arlon</a:t>
            </a:r>
          </a:p>
          <a:p>
            <a:endParaRPr lang="en-US" b="1" dirty="0" smtClean="0"/>
          </a:p>
          <a:p>
            <a:r>
              <a:rPr lang="en-US" b="1" dirty="0" smtClean="0"/>
              <a:t>Staff: </a:t>
            </a:r>
            <a:r>
              <a:rPr lang="en-US" dirty="0" smtClean="0"/>
              <a:t>about 115 people</a:t>
            </a:r>
          </a:p>
          <a:p>
            <a:pPr marL="114300" indent="0">
              <a:buNone/>
            </a:pPr>
            <a:r>
              <a:rPr lang="en-US" dirty="0" smtClean="0"/>
              <a:t>		(</a:t>
            </a:r>
            <a:r>
              <a:rPr lang="en-US" i="1" dirty="0" err="1" smtClean="0"/>
              <a:t>ca</a:t>
            </a:r>
            <a:r>
              <a:rPr lang="en-US" dirty="0" smtClean="0"/>
              <a:t> 82 FTE)</a:t>
            </a:r>
            <a:endParaRPr lang="en-US"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pic>
        <p:nvPicPr>
          <p:cNvPr id="9" name="Picture 4" descr="R:\Documents\publications\2012_IGeLU-Zurich\Belgium-ma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926" y="3429000"/>
            <a:ext cx="3744416" cy="30814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Accolade fermante 9"/>
          <p:cNvSpPr/>
          <p:nvPr/>
        </p:nvSpPr>
        <p:spPr>
          <a:xfrm>
            <a:off x="4572000" y="1628800"/>
            <a:ext cx="288032"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 name="ZoneTexte 10"/>
          <p:cNvSpPr txBox="1"/>
          <p:nvPr/>
        </p:nvSpPr>
        <p:spPr>
          <a:xfrm>
            <a:off x="5220072" y="2272226"/>
            <a:ext cx="2592288" cy="369332"/>
          </a:xfrm>
          <a:prstGeom prst="rect">
            <a:avLst/>
          </a:prstGeom>
          <a:noFill/>
        </p:spPr>
        <p:txBody>
          <a:bodyPr wrap="square" rtlCol="0">
            <a:spAutoFit/>
          </a:bodyPr>
          <a:lstStyle/>
          <a:p>
            <a:pPr>
              <a:buSzPct val="100000"/>
              <a:buFont typeface="Wingdings 3" pitchFamily="18" charset="2"/>
              <a:buChar char=""/>
            </a:pPr>
            <a:r>
              <a:rPr lang="fr-BE" dirty="0"/>
              <a:t>17 </a:t>
            </a:r>
            <a:r>
              <a:rPr lang="fr-BE" dirty="0" err="1"/>
              <a:t>library</a:t>
            </a:r>
            <a:r>
              <a:rPr lang="fr-BE" dirty="0"/>
              <a:t> </a:t>
            </a:r>
            <a:r>
              <a:rPr lang="fr-BE" dirty="0" err="1"/>
              <a:t>facilities</a:t>
            </a:r>
            <a:endParaRPr lang="fr-BE" dirty="0"/>
          </a:p>
        </p:txBody>
      </p:sp>
    </p:spTree>
    <p:extLst>
      <p:ext uri="{BB962C8B-B14F-4D97-AF65-F5344CB8AC3E}">
        <p14:creationId xmlns:p14="http://schemas.microsoft.com/office/powerpoint/2010/main" val="2554361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S10</a:t>
            </a:r>
            <a:endParaRPr lang="fr-BE" dirty="0"/>
          </a:p>
        </p:txBody>
      </p:sp>
      <p:sp>
        <p:nvSpPr>
          <p:cNvPr id="3" name="Espace réservé du contenu 2"/>
          <p:cNvSpPr>
            <a:spLocks noGrp="1"/>
          </p:cNvSpPr>
          <p:nvPr>
            <p:ph idx="1"/>
          </p:nvPr>
        </p:nvSpPr>
        <p:spPr/>
        <p:txBody>
          <a:bodyPr/>
          <a:lstStyle/>
          <a:p>
            <a:pPr marL="0" indent="0">
              <a:buNone/>
            </a:pPr>
            <a:r>
              <a:rPr lang="fr-BE" b="1" dirty="0" err="1" smtClean="0"/>
              <a:t>With</a:t>
            </a:r>
            <a:r>
              <a:rPr lang="fr-BE" b="1" dirty="0" smtClean="0"/>
              <a:t> </a:t>
            </a:r>
            <a:r>
              <a:rPr lang="fr-BE" b="1" dirty="0"/>
              <a:t>a discovery </a:t>
            </a:r>
            <a:r>
              <a:rPr lang="fr-BE" b="1" dirty="0" err="1"/>
              <a:t>tool</a:t>
            </a:r>
            <a:r>
              <a:rPr lang="fr-BE" b="1" dirty="0"/>
              <a:t>, the </a:t>
            </a:r>
            <a:r>
              <a:rPr lang="fr-BE" b="1" dirty="0" err="1"/>
              <a:t>number</a:t>
            </a:r>
            <a:r>
              <a:rPr lang="fr-BE" b="1" dirty="0"/>
              <a:t> of ILL </a:t>
            </a:r>
            <a:r>
              <a:rPr lang="fr-BE" b="1" dirty="0" err="1" smtClean="0"/>
              <a:t>incoming</a:t>
            </a:r>
            <a:r>
              <a:rPr lang="fr-BE" b="1" dirty="0" smtClean="0"/>
              <a:t> </a:t>
            </a:r>
            <a:r>
              <a:rPr lang="fr-BE" b="1" dirty="0" err="1"/>
              <a:t>requests</a:t>
            </a:r>
            <a:r>
              <a:rPr lang="fr-BE" b="1" dirty="0"/>
              <a:t> </a:t>
            </a:r>
            <a:r>
              <a:rPr lang="fr-BE" b="1" dirty="0" err="1"/>
              <a:t>is</a:t>
            </a:r>
            <a:r>
              <a:rPr lang="fr-BE" b="1" dirty="0"/>
              <a:t> </a:t>
            </a:r>
            <a:r>
              <a:rPr lang="fr-BE" b="1" dirty="0" err="1"/>
              <a:t>going</a:t>
            </a:r>
            <a:r>
              <a:rPr lang="fr-BE" b="1" dirty="0"/>
              <a:t> to…</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30</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251255377"/>
              </p:ext>
            </p:extLst>
          </p:nvPr>
        </p:nvGraphicFramePr>
        <p:xfrm>
          <a:off x="467544" y="2348880"/>
          <a:ext cx="756084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6917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S10 </a:t>
            </a:r>
            <a:r>
              <a:rPr lang="fr-BE" dirty="0"/>
              <a:t>– </a:t>
            </a:r>
            <a:r>
              <a:rPr lang="fr-BE" dirty="0" err="1"/>
              <a:t>F</a:t>
            </a:r>
            <a:r>
              <a:rPr lang="fr-BE" dirty="0" err="1" smtClean="0"/>
              <a:t>act</a:t>
            </a:r>
            <a:r>
              <a:rPr lang="fr-BE" dirty="0" smtClean="0"/>
              <a:t> </a:t>
            </a:r>
            <a:r>
              <a:rPr lang="fr-BE" dirty="0" err="1"/>
              <a:t>checking</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412948476"/>
              </p:ext>
            </p:extLst>
          </p:nvPr>
        </p:nvGraphicFramePr>
        <p:xfrm>
          <a:off x="457200" y="1412875"/>
          <a:ext cx="7620000" cy="4987925"/>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E667ED75-B537-4810-9364-B7D9FE7FDC55}" type="slidenum">
              <a:rPr lang="en-US" smtClean="0"/>
              <a:pPr/>
              <a:t>31</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 useBgFill="1">
        <p:nvSpPr>
          <p:cNvPr id="7" name="Bouton d'action : Retour 6">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6776526" y="4149080"/>
            <a:ext cx="1440160" cy="57606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400" b="1" i="1" dirty="0" smtClean="0">
                <a:solidFill>
                  <a:srgbClr val="7030A0"/>
                </a:solidFill>
              </a:rPr>
              <a:t>2013 = </a:t>
            </a:r>
          </a:p>
          <a:p>
            <a:pPr algn="ctr"/>
            <a:r>
              <a:rPr lang="fr-FR" sz="1400" b="1" i="1" dirty="0" smtClean="0">
                <a:solidFill>
                  <a:srgbClr val="7030A0"/>
                </a:solidFill>
              </a:rPr>
              <a:t>extrapolation</a:t>
            </a:r>
            <a:endParaRPr lang="fr-FR" b="1" i="1" dirty="0">
              <a:solidFill>
                <a:srgbClr val="7030A0"/>
              </a:solidFill>
            </a:endParaRPr>
          </a:p>
        </p:txBody>
      </p:sp>
    </p:spTree>
    <p:extLst>
      <p:ext uri="{BB962C8B-B14F-4D97-AF65-F5344CB8AC3E}">
        <p14:creationId xmlns:p14="http://schemas.microsoft.com/office/powerpoint/2010/main" val="1687013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S11</a:t>
            </a:r>
            <a:endParaRPr lang="fr-BE" dirty="0"/>
          </a:p>
        </p:txBody>
      </p:sp>
      <p:sp>
        <p:nvSpPr>
          <p:cNvPr id="3" name="Espace réservé du contenu 2"/>
          <p:cNvSpPr>
            <a:spLocks noGrp="1"/>
          </p:cNvSpPr>
          <p:nvPr>
            <p:ph idx="1"/>
          </p:nvPr>
        </p:nvSpPr>
        <p:spPr/>
        <p:txBody>
          <a:bodyPr/>
          <a:lstStyle/>
          <a:p>
            <a:pPr marL="0" indent="0">
              <a:buNone/>
            </a:pPr>
            <a:r>
              <a:rPr lang="fr-BE" b="1" dirty="0" err="1" smtClean="0"/>
              <a:t>Catalog</a:t>
            </a:r>
            <a:r>
              <a:rPr lang="fr-BE" b="1" dirty="0" smtClean="0"/>
              <a:t> data (Aleph) </a:t>
            </a:r>
            <a:r>
              <a:rPr lang="fr-BE" b="1" dirty="0" err="1" smtClean="0"/>
              <a:t>cannot</a:t>
            </a:r>
            <a:r>
              <a:rPr lang="fr-BE" b="1" dirty="0" smtClean="0"/>
              <a:t> </a:t>
            </a:r>
            <a:r>
              <a:rPr lang="fr-BE" b="1" dirty="0" err="1" smtClean="0"/>
              <a:t>be</a:t>
            </a:r>
            <a:r>
              <a:rPr lang="fr-BE" b="1" dirty="0" smtClean="0"/>
              <a:t> </a:t>
            </a:r>
            <a:r>
              <a:rPr lang="fr-BE" b="1" dirty="0" err="1" smtClean="0"/>
              <a:t>easily</a:t>
            </a:r>
            <a:r>
              <a:rPr lang="fr-BE" b="1" dirty="0" smtClean="0"/>
              <a:t> </a:t>
            </a:r>
            <a:r>
              <a:rPr lang="fr-BE" b="1" dirty="0" err="1" smtClean="0"/>
              <a:t>identified</a:t>
            </a:r>
            <a:r>
              <a:rPr lang="fr-BE" b="1" dirty="0" smtClean="0"/>
              <a:t> in the ULg Library Primo.</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32</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1501058255"/>
              </p:ext>
            </p:extLst>
          </p:nvPr>
        </p:nvGraphicFramePr>
        <p:xfrm>
          <a:off x="323528" y="2492896"/>
          <a:ext cx="756084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779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sp>
        <p:nvSpPr>
          <p:cNvPr id="3" name="Espace réservé du contenu 2"/>
          <p:cNvSpPr>
            <a:spLocks noGrp="1"/>
          </p:cNvSpPr>
          <p:nvPr>
            <p:ph idx="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33</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2" y="5304"/>
            <a:ext cx="7270914"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539552" y="4365104"/>
            <a:ext cx="9361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p:cNvSpPr/>
          <p:nvPr/>
        </p:nvSpPr>
        <p:spPr>
          <a:xfrm>
            <a:off x="539552" y="764704"/>
            <a:ext cx="9361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539552" y="6503263"/>
            <a:ext cx="9361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useBgFill="1">
        <p:nvSpPr>
          <p:cNvPr id="7" name="Rectangle à coins arrondis 6"/>
          <p:cNvSpPr/>
          <p:nvPr/>
        </p:nvSpPr>
        <p:spPr>
          <a:xfrm>
            <a:off x="5508104" y="3183022"/>
            <a:ext cx="2016224" cy="936104"/>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rgbClr val="00B050"/>
                </a:solidFill>
              </a:rPr>
              <a:t>Online records </a:t>
            </a:r>
            <a:r>
              <a:rPr lang="fr-BE" dirty="0" err="1" smtClean="0">
                <a:solidFill>
                  <a:srgbClr val="00B050"/>
                </a:solidFill>
              </a:rPr>
              <a:t>from</a:t>
            </a:r>
            <a:r>
              <a:rPr lang="fr-BE" dirty="0" smtClean="0">
                <a:solidFill>
                  <a:srgbClr val="00B050"/>
                </a:solidFill>
              </a:rPr>
              <a:t> PCI or SFX</a:t>
            </a:r>
            <a:endParaRPr lang="fr-BE" dirty="0">
              <a:solidFill>
                <a:srgbClr val="00B050"/>
              </a:solidFill>
            </a:endParaRPr>
          </a:p>
        </p:txBody>
      </p:sp>
      <p:cxnSp>
        <p:nvCxnSpPr>
          <p:cNvPr id="15" name="Connecteur droit avec flèche 14"/>
          <p:cNvCxnSpPr/>
          <p:nvPr/>
        </p:nvCxnSpPr>
        <p:spPr>
          <a:xfrm flipH="1" flipV="1">
            <a:off x="3563888" y="2060848"/>
            <a:ext cx="1944216" cy="112217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3660560" y="3068960"/>
            <a:ext cx="1703528" cy="58211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2051722" y="4119126"/>
            <a:ext cx="3312366" cy="103201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290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34</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 y="79651"/>
            <a:ext cx="8316416" cy="550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flipV="1">
            <a:off x="1441633" y="5588518"/>
            <a:ext cx="398025" cy="23616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useBgFill="1">
        <p:nvSpPr>
          <p:cNvPr id="8" name="Rectangle à coins arrondis 7"/>
          <p:cNvSpPr/>
          <p:nvPr/>
        </p:nvSpPr>
        <p:spPr>
          <a:xfrm>
            <a:off x="111466" y="5953125"/>
            <a:ext cx="3456384" cy="540314"/>
          </a:xfrm>
          <a:prstGeom prst="roundRect">
            <a:avLst/>
          </a:prstGeom>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rgbClr val="7030A0"/>
                </a:solidFill>
              </a:rPr>
              <a:t>Source </a:t>
            </a:r>
            <a:r>
              <a:rPr lang="fr-BE" dirty="0" err="1" smtClean="0">
                <a:solidFill>
                  <a:srgbClr val="7030A0"/>
                </a:solidFill>
              </a:rPr>
              <a:t>indicated</a:t>
            </a:r>
            <a:r>
              <a:rPr lang="fr-BE" dirty="0" smtClean="0">
                <a:solidFill>
                  <a:srgbClr val="7030A0"/>
                </a:solidFill>
              </a:rPr>
              <a:t> in </a:t>
            </a:r>
            <a:r>
              <a:rPr lang="fr-BE" dirty="0" err="1" smtClean="0">
                <a:solidFill>
                  <a:srgbClr val="7030A0"/>
                </a:solidFill>
              </a:rPr>
              <a:t>each</a:t>
            </a:r>
            <a:r>
              <a:rPr lang="fr-BE" dirty="0" smtClean="0">
                <a:solidFill>
                  <a:srgbClr val="7030A0"/>
                </a:solidFill>
              </a:rPr>
              <a:t> record!!</a:t>
            </a:r>
            <a:endParaRPr lang="fr-BE" dirty="0">
              <a:solidFill>
                <a:srgbClr val="7030A0"/>
              </a:solidFill>
            </a:endParaRPr>
          </a:p>
        </p:txBody>
      </p:sp>
      <p:sp useBgFill="1">
        <p:nvSpPr>
          <p:cNvPr id="11" name="Bouton d'action : Retour 10">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5048250"/>
            <a:ext cx="28765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ccolade ouvrante 15"/>
          <p:cNvSpPr/>
          <p:nvPr/>
        </p:nvSpPr>
        <p:spPr>
          <a:xfrm>
            <a:off x="5605511" y="5824686"/>
            <a:ext cx="118617" cy="526844"/>
          </a:xfrm>
          <a:prstGeom prst="leftBrace">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9" name="Rectangle à coins arrondis 18"/>
          <p:cNvSpPr/>
          <p:nvPr/>
        </p:nvSpPr>
        <p:spPr>
          <a:xfrm>
            <a:off x="6012160" y="4598272"/>
            <a:ext cx="1656184" cy="43204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solidFill>
                  <a:srgbClr val="7030A0"/>
                </a:solidFill>
              </a:rPr>
              <a:t>Facets</a:t>
            </a:r>
            <a:r>
              <a:rPr lang="fr-BE" dirty="0">
                <a:solidFill>
                  <a:srgbClr val="7030A0"/>
                </a:solidFill>
              </a:rPr>
              <a:t> help…</a:t>
            </a:r>
          </a:p>
        </p:txBody>
      </p:sp>
    </p:spTree>
    <p:extLst>
      <p:ext uri="{BB962C8B-B14F-4D97-AF65-F5344CB8AC3E}">
        <p14:creationId xmlns:p14="http://schemas.microsoft.com/office/powerpoint/2010/main" val="146479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S12</a:t>
            </a:r>
            <a:endParaRPr lang="fr-BE" dirty="0"/>
          </a:p>
        </p:txBody>
      </p:sp>
      <p:sp>
        <p:nvSpPr>
          <p:cNvPr id="3" name="Espace réservé du contenu 2"/>
          <p:cNvSpPr>
            <a:spLocks noGrp="1"/>
          </p:cNvSpPr>
          <p:nvPr>
            <p:ph idx="1"/>
          </p:nvPr>
        </p:nvSpPr>
        <p:spPr/>
        <p:txBody>
          <a:bodyPr/>
          <a:lstStyle/>
          <a:p>
            <a:pPr marL="0" indent="0">
              <a:buNone/>
            </a:pPr>
            <a:r>
              <a:rPr lang="fr-BE" b="1" dirty="0" smtClean="0"/>
              <a:t>The </a:t>
            </a:r>
            <a:r>
              <a:rPr lang="fr-BE" b="1" dirty="0" err="1" smtClean="0"/>
              <a:t>fact</a:t>
            </a:r>
            <a:r>
              <a:rPr lang="fr-BE" b="1" dirty="0" smtClean="0"/>
              <a:t> </a:t>
            </a:r>
            <a:r>
              <a:rPr lang="fr-BE" b="1" dirty="0" err="1" smtClean="0"/>
              <a:t>that</a:t>
            </a:r>
            <a:r>
              <a:rPr lang="fr-BE" b="1" dirty="0" smtClean="0"/>
              <a:t> Aleph records are not </a:t>
            </a:r>
            <a:r>
              <a:rPr lang="fr-BE" b="1" dirty="0" err="1" smtClean="0"/>
              <a:t>displayed</a:t>
            </a:r>
            <a:r>
              <a:rPr lang="fr-BE" b="1" dirty="0" smtClean="0"/>
              <a:t> in Marc21 format </a:t>
            </a:r>
            <a:r>
              <a:rPr lang="fr-BE" b="1" dirty="0" err="1" smtClean="0"/>
              <a:t>is</a:t>
            </a:r>
            <a:r>
              <a:rPr lang="fr-BE" b="1" dirty="0" smtClean="0"/>
              <a:t> a </a:t>
            </a:r>
            <a:r>
              <a:rPr lang="fr-BE" b="1" dirty="0" err="1" smtClean="0"/>
              <a:t>problem</a:t>
            </a:r>
            <a:r>
              <a:rPr lang="fr-BE" b="1" dirty="0" smtClean="0"/>
              <a:t>.</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35</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3422819072"/>
              </p:ext>
            </p:extLst>
          </p:nvPr>
        </p:nvGraphicFramePr>
        <p:xfrm>
          <a:off x="611560" y="2420888"/>
          <a:ext cx="7200800"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4285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S12</a:t>
            </a:r>
            <a:endParaRPr lang="fr-BE"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74164301"/>
              </p:ext>
            </p:extLst>
          </p:nvPr>
        </p:nvGraphicFramePr>
        <p:xfrm>
          <a:off x="457200" y="1412875"/>
          <a:ext cx="7620000" cy="4987925"/>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E667ED75-B537-4810-9364-B7D9FE7FDC55}" type="slidenum">
              <a:rPr lang="en-US" smtClean="0"/>
              <a:pPr/>
              <a:t>36</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
        <p:nvSpPr>
          <p:cNvPr id="9" name="Ellipse 8"/>
          <p:cNvSpPr/>
          <p:nvPr/>
        </p:nvSpPr>
        <p:spPr>
          <a:xfrm rot="19372999">
            <a:off x="882625" y="3836148"/>
            <a:ext cx="1772416" cy="5388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p:cNvSpPr/>
          <p:nvPr/>
        </p:nvSpPr>
        <p:spPr>
          <a:xfrm rot="3679039">
            <a:off x="2046108" y="3318165"/>
            <a:ext cx="2242304" cy="659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574664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S12 – </a:t>
            </a:r>
            <a:r>
              <a:rPr lang="fr-BE" dirty="0" err="1" smtClean="0"/>
              <a:t>Comments</a:t>
            </a:r>
            <a:r>
              <a:rPr lang="fr-BE" dirty="0" smtClean="0"/>
              <a:t> </a:t>
            </a:r>
            <a:endParaRPr lang="fr-BE" dirty="0"/>
          </a:p>
        </p:txBody>
      </p:sp>
      <p:sp>
        <p:nvSpPr>
          <p:cNvPr id="3" name="Espace réservé du contenu 2"/>
          <p:cNvSpPr>
            <a:spLocks noGrp="1"/>
          </p:cNvSpPr>
          <p:nvPr>
            <p:ph idx="1"/>
          </p:nvPr>
        </p:nvSpPr>
        <p:spPr/>
        <p:txBody>
          <a:bodyPr>
            <a:normAutofit/>
          </a:bodyPr>
          <a:lstStyle/>
          <a:p>
            <a:r>
              <a:rPr lang="fr-BE" sz="1800" dirty="0" err="1" smtClean="0"/>
              <a:t>Only</a:t>
            </a:r>
            <a:r>
              <a:rPr lang="fr-BE" sz="1800" dirty="0" smtClean="0"/>
              <a:t> </a:t>
            </a:r>
            <a:r>
              <a:rPr lang="fr-BE" sz="1800" dirty="0" err="1" smtClean="0"/>
              <a:t>librarians</a:t>
            </a:r>
            <a:r>
              <a:rPr lang="fr-BE" sz="1800" dirty="0" smtClean="0"/>
              <a:t> use </a:t>
            </a:r>
            <a:r>
              <a:rPr lang="fr-BE" sz="1800" dirty="0" err="1" smtClean="0"/>
              <a:t>them</a:t>
            </a:r>
            <a:r>
              <a:rPr lang="fr-BE" sz="1800" dirty="0" smtClean="0"/>
              <a:t>!</a:t>
            </a:r>
          </a:p>
          <a:p>
            <a:r>
              <a:rPr lang="fr-BE" sz="1800" dirty="0" err="1" smtClean="0"/>
              <a:t>Only</a:t>
            </a:r>
            <a:r>
              <a:rPr lang="fr-BE" sz="1800" dirty="0" smtClean="0"/>
              <a:t> a </a:t>
            </a:r>
            <a:r>
              <a:rPr lang="fr-BE" sz="1800" dirty="0" err="1" smtClean="0"/>
              <a:t>problem</a:t>
            </a:r>
            <a:r>
              <a:rPr lang="fr-BE" sz="1800" dirty="0" smtClean="0"/>
              <a:t> for </a:t>
            </a:r>
            <a:r>
              <a:rPr lang="fr-BE" sz="1800" dirty="0" err="1" smtClean="0"/>
              <a:t>librarians</a:t>
            </a:r>
            <a:r>
              <a:rPr lang="fr-BE" sz="1800" dirty="0" smtClean="0"/>
              <a:t>.</a:t>
            </a:r>
          </a:p>
          <a:p>
            <a:r>
              <a:rPr lang="fr-BE" sz="1800" dirty="0"/>
              <a:t>It </a:t>
            </a:r>
            <a:r>
              <a:rPr lang="fr-BE" sz="1800" dirty="0" err="1"/>
              <a:t>might</a:t>
            </a:r>
            <a:r>
              <a:rPr lang="fr-BE" sz="1800" dirty="0"/>
              <a:t> </a:t>
            </a:r>
            <a:r>
              <a:rPr lang="fr-BE" sz="1800" dirty="0" err="1"/>
              <a:t>be</a:t>
            </a:r>
            <a:r>
              <a:rPr lang="fr-BE" sz="1800" dirty="0"/>
              <a:t> a </a:t>
            </a:r>
            <a:r>
              <a:rPr lang="fr-BE" sz="1800" dirty="0" err="1"/>
              <a:t>problem</a:t>
            </a:r>
            <a:r>
              <a:rPr lang="fr-BE" sz="1800" dirty="0"/>
              <a:t> for </a:t>
            </a:r>
            <a:r>
              <a:rPr lang="fr-BE" sz="1800" dirty="0" err="1"/>
              <a:t>librarians</a:t>
            </a:r>
            <a:r>
              <a:rPr lang="fr-BE" sz="1800" dirty="0"/>
              <a:t> </a:t>
            </a:r>
            <a:r>
              <a:rPr lang="fr-BE" sz="1800" dirty="0" err="1"/>
              <a:t>from</a:t>
            </a:r>
            <a:r>
              <a:rPr lang="fr-BE" sz="1800" dirty="0"/>
              <a:t> </a:t>
            </a:r>
            <a:r>
              <a:rPr lang="fr-BE" sz="1800" dirty="0" err="1"/>
              <a:t>other</a:t>
            </a:r>
            <a:r>
              <a:rPr lang="fr-BE" sz="1800" dirty="0"/>
              <a:t> institutions.</a:t>
            </a:r>
          </a:p>
          <a:p>
            <a:r>
              <a:rPr lang="fr-BE" sz="1800" dirty="0" err="1" smtClean="0"/>
              <a:t>Who</a:t>
            </a:r>
            <a:r>
              <a:rPr lang="fr-BE" sz="1800" dirty="0" smtClean="0"/>
              <a:t> cares??? Marc records are not for </a:t>
            </a:r>
            <a:r>
              <a:rPr lang="fr-BE" sz="1800" dirty="0" err="1" smtClean="0"/>
              <a:t>students</a:t>
            </a:r>
            <a:r>
              <a:rPr lang="fr-BE" sz="1800" dirty="0" smtClean="0"/>
              <a:t> or </a:t>
            </a:r>
            <a:r>
              <a:rPr lang="fr-BE" sz="1800" dirty="0" err="1" smtClean="0"/>
              <a:t>faculty</a:t>
            </a:r>
            <a:r>
              <a:rPr lang="fr-BE" sz="1800" dirty="0" smtClean="0"/>
              <a:t> staff. </a:t>
            </a:r>
            <a:r>
              <a:rPr lang="fr-BE" sz="1800" dirty="0" err="1" smtClean="0"/>
              <a:t>OPACs</a:t>
            </a:r>
            <a:r>
              <a:rPr lang="fr-BE" sz="1800" dirty="0" smtClean="0"/>
              <a:t> are not made for </a:t>
            </a:r>
            <a:r>
              <a:rPr lang="fr-BE" sz="1800" dirty="0" err="1" smtClean="0"/>
              <a:t>librarians</a:t>
            </a:r>
            <a:r>
              <a:rPr lang="fr-BE" sz="1800" dirty="0" smtClean="0"/>
              <a:t>!</a:t>
            </a:r>
            <a:endParaRPr lang="fr-BE" sz="18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37</a:t>
            </a:fld>
            <a:endParaRPr lang="en-US"/>
          </a:p>
        </p:txBody>
      </p:sp>
      <p:sp>
        <p:nvSpPr>
          <p:cNvPr id="5" name="Espace réservé du pied de page 4"/>
          <p:cNvSpPr>
            <a:spLocks noGrp="1"/>
          </p:cNvSpPr>
          <p:nvPr>
            <p:ph type="ftr" sz="quarter" idx="3"/>
          </p:nvPr>
        </p:nvSpPr>
        <p:spPr/>
        <p:txBody>
          <a:bodyPr/>
          <a:lstStyle/>
          <a:p>
            <a:r>
              <a:rPr lang="en-US" dirty="0" smtClean="0"/>
              <a:t>"Where are my Marc records?" - Librarians' perception of discovery tools</a:t>
            </a:r>
            <a:endParaRPr lang="en-US" dirty="0"/>
          </a:p>
        </p:txBody>
      </p:sp>
      <p:sp useBgFill="1">
        <p:nvSpPr>
          <p:cNvPr id="6" name="Bouton d'action : Retour 5">
            <a:hlinkClick r:id="rId2"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612149" y="5601290"/>
            <a:ext cx="4104456" cy="600164"/>
          </a:xfrm>
          <a:prstGeom prst="rect">
            <a:avLst/>
          </a:prstGeom>
          <a:noFill/>
        </p:spPr>
        <p:txBody>
          <a:bodyPr wrap="square" rtlCol="0">
            <a:spAutoFit/>
          </a:bodyPr>
          <a:lstStyle/>
          <a:p>
            <a:r>
              <a:rPr lang="en-US" sz="1100" dirty="0"/>
              <a:t>Woman on Computer in Card </a:t>
            </a:r>
            <a:r>
              <a:rPr lang="en-US" sz="1100" dirty="0" err="1"/>
              <a:t>Catolog</a:t>
            </a:r>
            <a:r>
              <a:rPr lang="en-US" sz="1100" dirty="0"/>
              <a:t> | University of Illinois Archives</a:t>
            </a:r>
          </a:p>
          <a:p>
            <a:r>
              <a:rPr lang="fr-BE" sz="1100" dirty="0">
                <a:hlinkClick r:id="rId3"/>
              </a:rPr>
              <a:t>http://archives.library.illinois.edu/archon/index.php?p=digitallibrary/digitalcontent&amp;id=6117</a:t>
            </a:r>
            <a:endParaRPr lang="fr-BE" sz="11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037823"/>
            <a:ext cx="3024336" cy="381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013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a:t>
            </a:r>
            <a:r>
              <a:rPr lang="fr-BE" dirty="0" smtClean="0"/>
              <a:t>13</a:t>
            </a:r>
            <a:endParaRPr lang="fr-BE" dirty="0"/>
          </a:p>
        </p:txBody>
      </p:sp>
      <p:sp>
        <p:nvSpPr>
          <p:cNvPr id="3" name="Espace réservé du contenu 2"/>
          <p:cNvSpPr>
            <a:spLocks noGrp="1"/>
          </p:cNvSpPr>
          <p:nvPr>
            <p:ph idx="1"/>
          </p:nvPr>
        </p:nvSpPr>
        <p:spPr/>
        <p:txBody>
          <a:bodyPr/>
          <a:lstStyle/>
          <a:p>
            <a:pPr marL="0" indent="0">
              <a:buNone/>
            </a:pPr>
            <a:r>
              <a:rPr lang="fr-BE" b="1" dirty="0" err="1" smtClean="0"/>
              <a:t>Given</a:t>
            </a:r>
            <a:r>
              <a:rPr lang="fr-BE" b="1" dirty="0" smtClean="0"/>
              <a:t> the high </a:t>
            </a:r>
            <a:r>
              <a:rPr lang="fr-BE" b="1" dirty="0" err="1" smtClean="0"/>
              <a:t>number</a:t>
            </a:r>
            <a:r>
              <a:rPr lang="fr-BE" b="1" dirty="0" smtClean="0"/>
              <a:t> of </a:t>
            </a:r>
            <a:r>
              <a:rPr lang="fr-BE" b="1" dirty="0" err="1" smtClean="0"/>
              <a:t>results</a:t>
            </a:r>
            <a:r>
              <a:rPr lang="fr-BE" b="1" dirty="0" smtClean="0"/>
              <a:t>, end-</a:t>
            </a:r>
            <a:r>
              <a:rPr lang="fr-BE" b="1" dirty="0" err="1" smtClean="0"/>
              <a:t>users</a:t>
            </a:r>
            <a:r>
              <a:rPr lang="fr-BE" b="1" dirty="0" smtClean="0"/>
              <a:t> </a:t>
            </a:r>
            <a:r>
              <a:rPr lang="fr-BE" b="1" dirty="0" err="1" smtClean="0"/>
              <a:t>will</a:t>
            </a:r>
            <a:r>
              <a:rPr lang="fr-BE" b="1" dirty="0" smtClean="0"/>
              <a:t> </a:t>
            </a:r>
            <a:r>
              <a:rPr lang="fr-BE" b="1" dirty="0" err="1" smtClean="0"/>
              <a:t>often</a:t>
            </a:r>
            <a:r>
              <a:rPr lang="fr-BE" b="1" dirty="0" smtClean="0"/>
              <a:t> </a:t>
            </a:r>
            <a:r>
              <a:rPr lang="fr-BE" b="1" dirty="0" err="1" smtClean="0"/>
              <a:t>be</a:t>
            </a:r>
            <a:r>
              <a:rPr lang="fr-BE" b="1" dirty="0" smtClean="0"/>
              <a:t> </a:t>
            </a:r>
            <a:r>
              <a:rPr lang="fr-BE" b="1" dirty="0" err="1" smtClean="0"/>
              <a:t>lost</a:t>
            </a:r>
            <a:r>
              <a:rPr lang="fr-BE" b="1" dirty="0" smtClean="0"/>
              <a:t> </a:t>
            </a:r>
            <a:r>
              <a:rPr lang="fr-BE" b="1" dirty="0" err="1" smtClean="0"/>
              <a:t>when</a:t>
            </a:r>
            <a:r>
              <a:rPr lang="fr-BE" b="1" dirty="0" smtClean="0"/>
              <a:t> </a:t>
            </a:r>
            <a:r>
              <a:rPr lang="fr-BE" b="1" dirty="0" err="1" smtClean="0"/>
              <a:t>results</a:t>
            </a:r>
            <a:r>
              <a:rPr lang="fr-BE" b="1" dirty="0" smtClean="0"/>
              <a:t> display.</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38</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2182649196"/>
              </p:ext>
            </p:extLst>
          </p:nvPr>
        </p:nvGraphicFramePr>
        <p:xfrm>
          <a:off x="395536" y="2564904"/>
          <a:ext cx="7416824"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4151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a:t>
            </a:r>
            <a:r>
              <a:rPr lang="fr-BE" dirty="0" smtClean="0"/>
              <a:t>13</a:t>
            </a:r>
            <a:endParaRPr lang="fr-BE"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117129595"/>
              </p:ext>
            </p:extLst>
          </p:nvPr>
        </p:nvGraphicFramePr>
        <p:xfrm>
          <a:off x="457200" y="1412875"/>
          <a:ext cx="7427168" cy="374431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E667ED75-B537-4810-9364-B7D9FE7FDC55}" type="slidenum">
              <a:rPr lang="en-US" smtClean="0"/>
              <a:pPr/>
              <a:t>39</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 useBgFill="1">
        <p:nvSpPr>
          <p:cNvPr id="8" name="Bouton d'action : Retour 7">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0465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Migrating</a:t>
            </a:r>
            <a:r>
              <a:rPr lang="fr-BE" dirty="0" smtClean="0"/>
              <a:t> to Primo: </a:t>
            </a:r>
            <a:r>
              <a:rPr lang="fr-BE" dirty="0" err="1" smtClean="0"/>
              <a:t>context</a:t>
            </a:r>
            <a:endParaRPr lang="fr-BE" dirty="0"/>
          </a:p>
        </p:txBody>
      </p:sp>
      <p:sp>
        <p:nvSpPr>
          <p:cNvPr id="3" name="Espace réservé du contenu 2"/>
          <p:cNvSpPr>
            <a:spLocks noGrp="1"/>
          </p:cNvSpPr>
          <p:nvPr>
            <p:ph idx="1"/>
          </p:nvPr>
        </p:nvSpPr>
        <p:spPr/>
        <p:txBody>
          <a:bodyPr>
            <a:normAutofit lnSpcReduction="10000"/>
          </a:bodyPr>
          <a:lstStyle/>
          <a:p>
            <a:r>
              <a:rPr lang="fr-BE" sz="2000" dirty="0" smtClean="0"/>
              <a:t>Project </a:t>
            </a:r>
            <a:r>
              <a:rPr lang="fr-BE" sz="2000" dirty="0" err="1" smtClean="0"/>
              <a:t>started</a:t>
            </a:r>
            <a:r>
              <a:rPr lang="fr-BE" sz="2000" dirty="0" smtClean="0"/>
              <a:t> in March-April 2012</a:t>
            </a:r>
          </a:p>
          <a:p>
            <a:endParaRPr lang="fr-BE" sz="2000" u="sng" dirty="0" smtClean="0"/>
          </a:p>
          <a:p>
            <a:r>
              <a:rPr lang="fr-BE" sz="2000" u="sng" dirty="0" smtClean="0"/>
              <a:t>Data</a:t>
            </a:r>
            <a:r>
              <a:rPr lang="fr-BE" sz="2000" dirty="0" smtClean="0"/>
              <a:t> </a:t>
            </a:r>
          </a:p>
          <a:p>
            <a:pPr lvl="1"/>
            <a:r>
              <a:rPr lang="fr-BE" dirty="0" smtClean="0"/>
              <a:t>Local data </a:t>
            </a:r>
            <a:r>
              <a:rPr lang="fr-BE" sz="1600" dirty="0" smtClean="0"/>
              <a:t>(Jan 2013)</a:t>
            </a:r>
          </a:p>
          <a:p>
            <a:pPr lvl="2"/>
            <a:r>
              <a:rPr lang="fr-BE" b="1" dirty="0" smtClean="0">
                <a:solidFill>
                  <a:schemeClr val="tx2"/>
                </a:solidFill>
              </a:rPr>
              <a:t>Aleph</a:t>
            </a:r>
            <a:r>
              <a:rPr lang="fr-BE" dirty="0" smtClean="0"/>
              <a:t>: 1,200,000 bib records</a:t>
            </a:r>
          </a:p>
          <a:p>
            <a:pPr lvl="2"/>
            <a:r>
              <a:rPr lang="fr-BE" b="1" dirty="0" smtClean="0">
                <a:solidFill>
                  <a:schemeClr val="tx2"/>
                </a:solidFill>
              </a:rPr>
              <a:t>SFX</a:t>
            </a:r>
            <a:r>
              <a:rPr lang="fr-BE" dirty="0" smtClean="0"/>
              <a:t>: 55,000 serials and 66,500 </a:t>
            </a:r>
            <a:r>
              <a:rPr lang="fr-BE" dirty="0" err="1" smtClean="0"/>
              <a:t>ebooks</a:t>
            </a:r>
            <a:endParaRPr lang="fr-BE" dirty="0" smtClean="0"/>
          </a:p>
          <a:p>
            <a:pPr lvl="2"/>
            <a:r>
              <a:rPr lang="fr-BE" b="1" dirty="0" smtClean="0">
                <a:solidFill>
                  <a:schemeClr val="tx2"/>
                </a:solidFill>
              </a:rPr>
              <a:t>ORBi</a:t>
            </a:r>
            <a:r>
              <a:rPr lang="fr-BE" dirty="0" smtClean="0"/>
              <a:t>: </a:t>
            </a:r>
            <a:r>
              <a:rPr lang="fr-BE" dirty="0" err="1" smtClean="0"/>
              <a:t>institutional</a:t>
            </a:r>
            <a:r>
              <a:rPr lang="fr-BE" dirty="0" smtClean="0"/>
              <a:t> </a:t>
            </a:r>
            <a:r>
              <a:rPr lang="fr-BE" dirty="0" err="1" smtClean="0"/>
              <a:t>repository</a:t>
            </a:r>
            <a:r>
              <a:rPr lang="fr-BE" dirty="0"/>
              <a:t> </a:t>
            </a:r>
            <a:r>
              <a:rPr lang="fr-BE" dirty="0" smtClean="0"/>
              <a:t>(</a:t>
            </a:r>
            <a:r>
              <a:rPr lang="fr-BE" dirty="0">
                <a:hlinkClick r:id="rId2"/>
              </a:rPr>
              <a:t>http://</a:t>
            </a:r>
            <a:r>
              <a:rPr lang="fr-BE" dirty="0" smtClean="0">
                <a:hlinkClick r:id="rId2"/>
              </a:rPr>
              <a:t>orbi.ulg.ac.be</a:t>
            </a:r>
            <a:r>
              <a:rPr lang="fr-BE" dirty="0" smtClean="0"/>
              <a:t>)</a:t>
            </a:r>
          </a:p>
          <a:p>
            <a:pPr lvl="3"/>
            <a:r>
              <a:rPr lang="fr-BE" dirty="0" smtClean="0"/>
              <a:t>91,000 </a:t>
            </a:r>
            <a:r>
              <a:rPr lang="fr-BE" dirty="0" err="1" smtClean="0"/>
              <a:t>archived</a:t>
            </a:r>
            <a:r>
              <a:rPr lang="fr-BE" dirty="0" smtClean="0"/>
              <a:t> </a:t>
            </a:r>
            <a:r>
              <a:rPr lang="fr-BE" dirty="0" err="1" smtClean="0"/>
              <a:t>references</a:t>
            </a:r>
            <a:r>
              <a:rPr lang="fr-BE" dirty="0" smtClean="0"/>
              <a:t> (55,500 </a:t>
            </a:r>
            <a:r>
              <a:rPr lang="fr-BE" dirty="0" err="1" smtClean="0"/>
              <a:t>with</a:t>
            </a:r>
            <a:r>
              <a:rPr lang="fr-BE" dirty="0" smtClean="0"/>
              <a:t> a full </a:t>
            </a:r>
            <a:r>
              <a:rPr lang="fr-BE" dirty="0" err="1" smtClean="0"/>
              <a:t>text</a:t>
            </a:r>
            <a:r>
              <a:rPr lang="fr-BE" dirty="0" smtClean="0"/>
              <a:t>)</a:t>
            </a:r>
          </a:p>
          <a:p>
            <a:pPr lvl="1"/>
            <a:r>
              <a:rPr lang="fr-BE" dirty="0" smtClean="0"/>
              <a:t>Primo Central Index</a:t>
            </a:r>
            <a:endParaRPr lang="fr-BE" dirty="0"/>
          </a:p>
          <a:p>
            <a:endParaRPr lang="fr-BE" sz="2000" u="sng" dirty="0" smtClean="0"/>
          </a:p>
          <a:p>
            <a:r>
              <a:rPr lang="fr-BE" sz="2000" u="sng" dirty="0" err="1" smtClean="0"/>
              <a:t>Two-phased</a:t>
            </a:r>
            <a:r>
              <a:rPr lang="fr-BE" sz="2000" u="sng" dirty="0" smtClean="0"/>
              <a:t> </a:t>
            </a:r>
            <a:r>
              <a:rPr lang="fr-BE" sz="2000" u="sng" dirty="0" err="1" smtClean="0"/>
              <a:t>launch</a:t>
            </a:r>
            <a:r>
              <a:rPr lang="fr-BE" sz="2000" dirty="0" smtClean="0"/>
              <a:t>:</a:t>
            </a:r>
          </a:p>
          <a:p>
            <a:pPr lvl="1"/>
            <a:r>
              <a:rPr lang="fr-BE" sz="1800" b="1" dirty="0" err="1" smtClean="0"/>
              <a:t>Internal</a:t>
            </a:r>
            <a:r>
              <a:rPr lang="fr-BE" sz="1800" b="1" dirty="0" smtClean="0"/>
              <a:t> </a:t>
            </a:r>
            <a:r>
              <a:rPr lang="fr-BE" sz="1800" b="1" dirty="0" err="1" smtClean="0"/>
              <a:t>launch</a:t>
            </a:r>
            <a:r>
              <a:rPr lang="fr-BE" sz="1800" b="1" dirty="0" smtClean="0"/>
              <a:t> </a:t>
            </a:r>
            <a:r>
              <a:rPr lang="fr-BE" sz="1800" dirty="0" smtClean="0"/>
              <a:t>end of </a:t>
            </a:r>
            <a:r>
              <a:rPr lang="fr-BE" sz="1800" dirty="0" err="1" smtClean="0"/>
              <a:t>November</a:t>
            </a:r>
            <a:r>
              <a:rPr lang="fr-BE" sz="1800" dirty="0" smtClean="0"/>
              <a:t> 2012:</a:t>
            </a:r>
          </a:p>
          <a:p>
            <a:pPr lvl="2"/>
            <a:r>
              <a:rPr lang="fr-BE" sz="1600" dirty="0" err="1" smtClean="0"/>
              <a:t>Only</a:t>
            </a:r>
            <a:r>
              <a:rPr lang="fr-BE" sz="1600" dirty="0" smtClean="0"/>
              <a:t> for </a:t>
            </a:r>
            <a:r>
              <a:rPr lang="fr-BE" sz="1600" dirty="0" err="1" smtClean="0"/>
              <a:t>librarians</a:t>
            </a:r>
            <a:endParaRPr lang="fr-BE" sz="1600" dirty="0" smtClean="0"/>
          </a:p>
          <a:p>
            <a:pPr lvl="2"/>
            <a:r>
              <a:rPr lang="fr-BE" sz="1600" dirty="0" smtClean="0"/>
              <a:t>To </a:t>
            </a:r>
            <a:r>
              <a:rPr lang="fr-BE" sz="1600" dirty="0" err="1" smtClean="0"/>
              <a:t>get</a:t>
            </a:r>
            <a:r>
              <a:rPr lang="fr-BE" sz="1600" dirty="0" smtClean="0"/>
              <a:t> </a:t>
            </a:r>
            <a:r>
              <a:rPr lang="fr-BE" sz="1600" dirty="0" err="1" smtClean="0"/>
              <a:t>used</a:t>
            </a:r>
            <a:r>
              <a:rPr lang="fr-BE" sz="1600" dirty="0" smtClean="0"/>
              <a:t> </a:t>
            </a:r>
            <a:r>
              <a:rPr lang="fr-BE" sz="1600" dirty="0" err="1" smtClean="0"/>
              <a:t>with</a:t>
            </a:r>
            <a:r>
              <a:rPr lang="fr-BE" sz="1600" dirty="0" smtClean="0"/>
              <a:t> Primo </a:t>
            </a:r>
            <a:r>
              <a:rPr lang="fr-BE" sz="1600" dirty="0" err="1" smtClean="0"/>
              <a:t>before</a:t>
            </a:r>
            <a:r>
              <a:rPr lang="fr-BE" sz="1600" dirty="0" smtClean="0"/>
              <a:t> the public </a:t>
            </a:r>
            <a:r>
              <a:rPr lang="fr-BE" sz="1600" dirty="0" err="1" smtClean="0"/>
              <a:t>launch</a:t>
            </a:r>
            <a:endParaRPr lang="fr-BE" sz="1600" dirty="0" smtClean="0"/>
          </a:p>
          <a:p>
            <a:pPr lvl="1"/>
            <a:r>
              <a:rPr lang="fr-BE" sz="1800" b="1" dirty="0" smtClean="0"/>
              <a:t>Official </a:t>
            </a:r>
            <a:r>
              <a:rPr lang="fr-BE" sz="1800" b="1" dirty="0"/>
              <a:t>public </a:t>
            </a:r>
            <a:r>
              <a:rPr lang="fr-BE" sz="1800" b="1" dirty="0" err="1" smtClean="0"/>
              <a:t>launch</a:t>
            </a:r>
            <a:r>
              <a:rPr lang="fr-BE" sz="1800" b="1" dirty="0" smtClean="0"/>
              <a:t> </a:t>
            </a:r>
            <a:r>
              <a:rPr lang="fr-BE" sz="1800" dirty="0" smtClean="0"/>
              <a:t>on 20 </a:t>
            </a:r>
            <a:r>
              <a:rPr lang="fr-BE" sz="1800" dirty="0" err="1" smtClean="0"/>
              <a:t>February</a:t>
            </a:r>
            <a:r>
              <a:rPr lang="fr-BE" sz="1800" dirty="0" smtClean="0"/>
              <a:t> </a:t>
            </a:r>
            <a:r>
              <a:rPr lang="fr-BE" sz="1800" dirty="0"/>
              <a:t>2013: Life </a:t>
            </a:r>
            <a:r>
              <a:rPr lang="fr-BE" sz="1800" dirty="0" err="1"/>
              <a:t>with</a:t>
            </a:r>
            <a:r>
              <a:rPr lang="fr-BE" sz="1800" dirty="0"/>
              <a:t> Primo v4.1 </a:t>
            </a:r>
            <a:endParaRPr lang="fr-BE" sz="1800"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pic>
        <p:nvPicPr>
          <p:cNvPr id="6" name="Picture 2" descr="or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422279"/>
            <a:ext cx="1152128" cy="44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44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S14</a:t>
            </a:r>
            <a:endParaRPr lang="fr-BE" dirty="0"/>
          </a:p>
        </p:txBody>
      </p:sp>
      <p:sp>
        <p:nvSpPr>
          <p:cNvPr id="3" name="Espace réservé du contenu 2"/>
          <p:cNvSpPr>
            <a:spLocks noGrp="1"/>
          </p:cNvSpPr>
          <p:nvPr>
            <p:ph idx="1"/>
          </p:nvPr>
        </p:nvSpPr>
        <p:spPr/>
        <p:txBody>
          <a:bodyPr/>
          <a:lstStyle/>
          <a:p>
            <a:pPr marL="0" indent="0">
              <a:buNone/>
            </a:pPr>
            <a:r>
              <a:rPr lang="fr-BE" b="1" dirty="0" err="1" smtClean="0"/>
              <a:t>Having</a:t>
            </a:r>
            <a:r>
              <a:rPr lang="fr-BE" b="1" dirty="0" smtClean="0"/>
              <a:t> records </a:t>
            </a:r>
            <a:r>
              <a:rPr lang="fr-BE" b="1" dirty="0" err="1" smtClean="0"/>
              <a:t>from</a:t>
            </a:r>
            <a:r>
              <a:rPr lang="fr-BE" b="1" dirty="0" smtClean="0"/>
              <a:t> Aleph, SFX and ORBi mixed </a:t>
            </a:r>
            <a:r>
              <a:rPr lang="fr-BE" b="1" dirty="0" err="1" smtClean="0"/>
              <a:t>with</a:t>
            </a:r>
            <a:r>
              <a:rPr lang="fr-BE" b="1" dirty="0" smtClean="0"/>
              <a:t> Primo Central records </a:t>
            </a:r>
            <a:r>
              <a:rPr lang="fr-BE" b="1" dirty="0" err="1" smtClean="0"/>
              <a:t>will</a:t>
            </a:r>
            <a:r>
              <a:rPr lang="fr-BE" b="1" dirty="0" smtClean="0"/>
              <a:t> </a:t>
            </a:r>
            <a:r>
              <a:rPr lang="fr-BE" b="1" dirty="0" err="1" smtClean="0"/>
              <a:t>be</a:t>
            </a:r>
            <a:r>
              <a:rPr lang="fr-BE" b="1" dirty="0" smtClean="0"/>
              <a:t> </a:t>
            </a:r>
            <a:r>
              <a:rPr lang="fr-BE" b="1" dirty="0" err="1" smtClean="0"/>
              <a:t>confusing</a:t>
            </a:r>
            <a:r>
              <a:rPr lang="fr-BE" b="1" dirty="0" smtClean="0"/>
              <a:t> for end-</a:t>
            </a:r>
            <a:r>
              <a:rPr lang="fr-BE" b="1" dirty="0" err="1" smtClean="0"/>
              <a:t>users</a:t>
            </a:r>
            <a:r>
              <a:rPr lang="fr-BE" b="1" dirty="0" smtClean="0"/>
              <a:t>.</a:t>
            </a:r>
            <a:r>
              <a:rPr lang="fr-BE" dirty="0" smtClean="0"/>
              <a:t> </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40</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1628496025"/>
              </p:ext>
            </p:extLst>
          </p:nvPr>
        </p:nvGraphicFramePr>
        <p:xfrm>
          <a:off x="323528" y="2420888"/>
          <a:ext cx="7344816"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959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a:t>
            </a:r>
            <a:r>
              <a:rPr lang="fr-BE" dirty="0" smtClean="0"/>
              <a:t>14</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68156904"/>
              </p:ext>
            </p:extLst>
          </p:nvPr>
        </p:nvGraphicFramePr>
        <p:xfrm>
          <a:off x="457200" y="1412875"/>
          <a:ext cx="7620000" cy="4987925"/>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E667ED75-B537-4810-9364-B7D9FE7FDC55}" type="slidenum">
              <a:rPr lang="en-US" smtClean="0"/>
              <a:pPr/>
              <a:t>41</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Tree>
    <p:extLst>
      <p:ext uri="{BB962C8B-B14F-4D97-AF65-F5344CB8AC3E}">
        <p14:creationId xmlns:p14="http://schemas.microsoft.com/office/powerpoint/2010/main" val="1008021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S14 - </a:t>
            </a:r>
            <a:r>
              <a:rPr lang="fr-BE" dirty="0" err="1" smtClean="0"/>
              <a:t>Comments</a:t>
            </a:r>
            <a:endParaRPr lang="fr-BE" dirty="0"/>
          </a:p>
        </p:txBody>
      </p:sp>
      <p:sp>
        <p:nvSpPr>
          <p:cNvPr id="3" name="Espace réservé du contenu 2"/>
          <p:cNvSpPr>
            <a:spLocks noGrp="1"/>
          </p:cNvSpPr>
          <p:nvPr>
            <p:ph idx="1"/>
          </p:nvPr>
        </p:nvSpPr>
        <p:spPr/>
        <p:txBody>
          <a:bodyPr>
            <a:normAutofit/>
          </a:bodyPr>
          <a:lstStyle/>
          <a:p>
            <a:r>
              <a:rPr lang="fr-BE" sz="1800" dirty="0" err="1" smtClean="0"/>
              <a:t>Maybe</a:t>
            </a:r>
            <a:r>
              <a:rPr lang="fr-BE" sz="1800" dirty="0" smtClean="0"/>
              <a:t> </a:t>
            </a:r>
            <a:r>
              <a:rPr lang="fr-BE" sz="1800" dirty="0" err="1" smtClean="0"/>
              <a:t>at</a:t>
            </a:r>
            <a:r>
              <a:rPr lang="fr-BE" sz="1800" dirty="0" smtClean="0"/>
              <a:t> the </a:t>
            </a:r>
            <a:r>
              <a:rPr lang="fr-BE" sz="1800" dirty="0" err="1" smtClean="0"/>
              <a:t>beginning</a:t>
            </a:r>
            <a:r>
              <a:rPr lang="fr-BE" sz="1800" dirty="0" smtClean="0"/>
              <a:t>, but </a:t>
            </a:r>
            <a:r>
              <a:rPr lang="fr-BE" sz="1800" dirty="0" err="1" smtClean="0"/>
              <a:t>users</a:t>
            </a:r>
            <a:r>
              <a:rPr lang="fr-BE" sz="1800" dirty="0" smtClean="0"/>
              <a:t> </a:t>
            </a:r>
            <a:r>
              <a:rPr lang="fr-BE" sz="1800" dirty="0" err="1" smtClean="0"/>
              <a:t>will</a:t>
            </a:r>
            <a:r>
              <a:rPr lang="fr-BE" sz="1800" dirty="0" smtClean="0"/>
              <a:t> </a:t>
            </a:r>
            <a:r>
              <a:rPr lang="fr-BE" sz="1800" dirty="0" err="1" smtClean="0"/>
              <a:t>get</a:t>
            </a:r>
            <a:r>
              <a:rPr lang="fr-BE" sz="1800" dirty="0" smtClean="0"/>
              <a:t> </a:t>
            </a:r>
            <a:r>
              <a:rPr lang="fr-BE" sz="1800" dirty="0" err="1" smtClean="0"/>
              <a:t>used</a:t>
            </a:r>
            <a:r>
              <a:rPr lang="fr-BE" sz="1800" dirty="0" smtClean="0"/>
              <a:t> to </a:t>
            </a:r>
            <a:r>
              <a:rPr lang="fr-BE" sz="1800" dirty="0" err="1" smtClean="0"/>
              <a:t>it</a:t>
            </a:r>
            <a:r>
              <a:rPr lang="fr-BE" sz="1800" dirty="0" smtClean="0"/>
              <a:t>.</a:t>
            </a:r>
          </a:p>
          <a:p>
            <a:r>
              <a:rPr lang="fr-BE" sz="1800" dirty="0" smtClean="0"/>
              <a:t>End-</a:t>
            </a:r>
            <a:r>
              <a:rPr lang="fr-BE" sz="1800" dirty="0" err="1" smtClean="0"/>
              <a:t>users</a:t>
            </a:r>
            <a:r>
              <a:rPr lang="fr-BE" sz="1800" dirty="0" smtClean="0"/>
              <a:t> </a:t>
            </a:r>
            <a:r>
              <a:rPr lang="fr-BE" sz="1800" dirty="0" err="1" smtClean="0"/>
              <a:t>won’t</a:t>
            </a:r>
            <a:r>
              <a:rPr lang="fr-BE" sz="1800" dirty="0" smtClean="0"/>
              <a:t> </a:t>
            </a:r>
            <a:r>
              <a:rPr lang="fr-BE" sz="1800" dirty="0" err="1" smtClean="0"/>
              <a:t>get</a:t>
            </a:r>
            <a:r>
              <a:rPr lang="fr-BE" sz="1800" dirty="0" smtClean="0"/>
              <a:t> </a:t>
            </a:r>
            <a:r>
              <a:rPr lang="fr-BE" sz="1800" dirty="0" err="1" smtClean="0"/>
              <a:t>confused</a:t>
            </a:r>
            <a:r>
              <a:rPr lang="fr-BE" sz="1800" dirty="0" smtClean="0"/>
              <a:t> if </a:t>
            </a:r>
            <a:r>
              <a:rPr lang="fr-BE" sz="1800" dirty="0" err="1" smtClean="0"/>
              <a:t>they</a:t>
            </a:r>
            <a:r>
              <a:rPr lang="fr-BE" sz="1800" dirty="0" smtClean="0"/>
              <a:t> attend training sessions.</a:t>
            </a:r>
          </a:p>
          <a:p>
            <a:r>
              <a:rPr lang="fr-BE" sz="1800" dirty="0" err="1" smtClean="0"/>
              <a:t>That’s</a:t>
            </a:r>
            <a:r>
              <a:rPr lang="fr-BE" sz="1800" dirty="0" smtClean="0"/>
              <a:t> </a:t>
            </a:r>
            <a:r>
              <a:rPr lang="fr-BE" sz="1800" dirty="0" err="1" smtClean="0"/>
              <a:t>why</a:t>
            </a:r>
            <a:r>
              <a:rPr lang="fr-BE" sz="1800" dirty="0" smtClean="0"/>
              <a:t> training sessions </a:t>
            </a:r>
            <a:r>
              <a:rPr lang="fr-BE" sz="1800" dirty="0" err="1" smtClean="0"/>
              <a:t>remain</a:t>
            </a:r>
            <a:r>
              <a:rPr lang="fr-BE" sz="1800" dirty="0" smtClean="0"/>
              <a:t> important!</a:t>
            </a:r>
          </a:p>
          <a:p>
            <a:r>
              <a:rPr lang="fr-BE" sz="1800" dirty="0" err="1" smtClean="0"/>
              <a:t>Users</a:t>
            </a:r>
            <a:r>
              <a:rPr lang="fr-BE" sz="1800" dirty="0" smtClean="0"/>
              <a:t> </a:t>
            </a:r>
            <a:r>
              <a:rPr lang="fr-BE" sz="1800" dirty="0" err="1" smtClean="0"/>
              <a:t>don’t</a:t>
            </a:r>
            <a:r>
              <a:rPr lang="fr-BE" sz="1800" dirty="0" smtClean="0"/>
              <a:t> care about the </a:t>
            </a:r>
            <a:r>
              <a:rPr lang="fr-BE" sz="1800" dirty="0" err="1" smtClean="0"/>
              <a:t>origin</a:t>
            </a:r>
            <a:r>
              <a:rPr lang="fr-BE" sz="1800" dirty="0" smtClean="0"/>
              <a:t> of the records: </a:t>
            </a:r>
            <a:r>
              <a:rPr lang="fr-BE" sz="1800" dirty="0" err="1" smtClean="0"/>
              <a:t>they</a:t>
            </a:r>
            <a:r>
              <a:rPr lang="fr-BE" sz="1800" dirty="0" smtClean="0"/>
              <a:t> </a:t>
            </a:r>
            <a:r>
              <a:rPr lang="fr-BE" sz="1800" dirty="0" err="1" smtClean="0"/>
              <a:t>only</a:t>
            </a:r>
            <a:r>
              <a:rPr lang="fr-BE" sz="1800" dirty="0" smtClean="0"/>
              <a:t> </a:t>
            </a:r>
            <a:r>
              <a:rPr lang="fr-BE" sz="1800" dirty="0" err="1" smtClean="0"/>
              <a:t>want</a:t>
            </a:r>
            <a:r>
              <a:rPr lang="fr-BE" sz="1800" dirty="0" smtClean="0"/>
              <a:t> to </a:t>
            </a:r>
            <a:r>
              <a:rPr lang="fr-BE" sz="1800" dirty="0" err="1" smtClean="0"/>
              <a:t>access</a:t>
            </a:r>
            <a:r>
              <a:rPr lang="fr-BE" sz="1800" dirty="0" smtClean="0"/>
              <a:t> </a:t>
            </a:r>
            <a:r>
              <a:rPr lang="fr-BE" sz="1800" dirty="0" err="1" smtClean="0"/>
              <a:t>what</a:t>
            </a:r>
            <a:r>
              <a:rPr lang="fr-BE" sz="1800" dirty="0" smtClean="0"/>
              <a:t> </a:t>
            </a:r>
            <a:r>
              <a:rPr lang="fr-BE" sz="1800" dirty="0" err="1" smtClean="0"/>
              <a:t>is</a:t>
            </a:r>
            <a:r>
              <a:rPr lang="fr-BE" sz="1800" dirty="0" smtClean="0"/>
              <a:t> </a:t>
            </a:r>
            <a:r>
              <a:rPr lang="fr-BE" sz="1800" dirty="0" err="1" smtClean="0"/>
              <a:t>interesting</a:t>
            </a:r>
            <a:r>
              <a:rPr lang="fr-BE" sz="1800" dirty="0" smtClean="0"/>
              <a:t> to </a:t>
            </a:r>
            <a:r>
              <a:rPr lang="fr-BE" sz="1800" dirty="0" err="1" smtClean="0"/>
              <a:t>them</a:t>
            </a:r>
            <a:r>
              <a:rPr lang="fr-BE" sz="1800" dirty="0" smtClean="0"/>
              <a:t>.</a:t>
            </a:r>
          </a:p>
          <a:p>
            <a:r>
              <a:rPr lang="fr-BE" sz="1800" dirty="0" smtClean="0"/>
              <a:t>It </a:t>
            </a:r>
            <a:r>
              <a:rPr lang="fr-BE" sz="1800" dirty="0" err="1" smtClean="0"/>
              <a:t>is</a:t>
            </a:r>
            <a:r>
              <a:rPr lang="fr-BE" sz="1800" dirty="0" smtClean="0"/>
              <a:t> </a:t>
            </a:r>
            <a:r>
              <a:rPr lang="fr-BE" sz="1800" dirty="0" err="1" smtClean="0"/>
              <a:t>genial</a:t>
            </a:r>
            <a:r>
              <a:rPr lang="fr-BE" sz="1800" dirty="0" smtClean="0"/>
              <a:t> to have </a:t>
            </a:r>
            <a:r>
              <a:rPr lang="fr-BE" sz="1800" dirty="0" err="1" smtClean="0"/>
              <a:t>those</a:t>
            </a:r>
            <a:r>
              <a:rPr lang="fr-BE" sz="1800" dirty="0" smtClean="0"/>
              <a:t> records mixed. </a:t>
            </a:r>
            <a:r>
              <a:rPr lang="fr-BE" sz="1800" dirty="0" err="1" smtClean="0"/>
              <a:t>Finding</a:t>
            </a:r>
            <a:r>
              <a:rPr lang="fr-BE" sz="1800" dirty="0" smtClean="0"/>
              <a:t> and </a:t>
            </a:r>
            <a:r>
              <a:rPr lang="fr-BE" sz="1800" dirty="0" err="1" smtClean="0"/>
              <a:t>quickly</a:t>
            </a:r>
            <a:r>
              <a:rPr lang="fr-BE" sz="1800" dirty="0" smtClean="0"/>
              <a:t> </a:t>
            </a:r>
            <a:r>
              <a:rPr lang="fr-BE" sz="1800" dirty="0" err="1" smtClean="0"/>
              <a:t>getting</a:t>
            </a:r>
            <a:r>
              <a:rPr lang="fr-BE" sz="1800" dirty="0" smtClean="0"/>
              <a:t> </a:t>
            </a:r>
            <a:r>
              <a:rPr lang="fr-BE" sz="1800" dirty="0" err="1" smtClean="0"/>
              <a:t>access</a:t>
            </a:r>
            <a:r>
              <a:rPr lang="fr-BE" sz="1800" dirty="0" smtClean="0"/>
              <a:t> to the content </a:t>
            </a:r>
            <a:r>
              <a:rPr lang="fr-BE" sz="1800" dirty="0" err="1" smtClean="0"/>
              <a:t>is</a:t>
            </a:r>
            <a:r>
              <a:rPr lang="fr-BE" sz="1800" dirty="0" smtClean="0"/>
              <a:t> the </a:t>
            </a:r>
            <a:r>
              <a:rPr lang="fr-BE" sz="1800" dirty="0" err="1" smtClean="0"/>
              <a:t>most</a:t>
            </a:r>
            <a:r>
              <a:rPr lang="fr-BE" sz="1800" dirty="0" smtClean="0"/>
              <a:t> important. No </a:t>
            </a:r>
            <a:r>
              <a:rPr lang="fr-BE" sz="1800" dirty="0" err="1" smtClean="0"/>
              <a:t>matter</a:t>
            </a:r>
            <a:r>
              <a:rPr lang="fr-BE" sz="1800" dirty="0" smtClean="0"/>
              <a:t> </a:t>
            </a:r>
            <a:r>
              <a:rPr lang="fr-BE" sz="1800" dirty="0" err="1" smtClean="0"/>
              <a:t>where</a:t>
            </a:r>
            <a:r>
              <a:rPr lang="fr-BE" sz="1800" dirty="0" smtClean="0"/>
              <a:t> records come </a:t>
            </a:r>
            <a:r>
              <a:rPr lang="fr-BE" sz="1800" dirty="0" err="1" smtClean="0"/>
              <a:t>from</a:t>
            </a:r>
            <a:r>
              <a:rPr lang="fr-BE" sz="1800" dirty="0" smtClean="0"/>
              <a:t>!</a:t>
            </a:r>
            <a:endParaRPr lang="fr-BE" sz="18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42</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 useBgFill="1">
        <p:nvSpPr>
          <p:cNvPr id="6" name="Bouton d'action : Retour 5">
            <a:hlinkClick r:id="rId2"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146" name="Picture 2" descr="Crowd surrounding a woman skating around a giant skillet with slabs of bacon tied to her feet, holding a giant wooden spatula, Chehalis, Washington, ca. 1929-19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751810"/>
            <a:ext cx="3948057" cy="314096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51520" y="5333265"/>
            <a:ext cx="3960440" cy="769441"/>
          </a:xfrm>
          <a:prstGeom prst="rect">
            <a:avLst/>
          </a:prstGeom>
          <a:noFill/>
        </p:spPr>
        <p:txBody>
          <a:bodyPr wrap="square" rtlCol="0">
            <a:spAutoFit/>
          </a:bodyPr>
          <a:lstStyle/>
          <a:p>
            <a:r>
              <a:rPr lang="en-US" sz="1100" dirty="0"/>
              <a:t>Crowd surrounding a woman skating around a giant skillet with slabs of bacon tied to her feet, holding a giant wooden spatula, </a:t>
            </a:r>
            <a:r>
              <a:rPr lang="en-US" sz="1100" dirty="0" smtClean="0"/>
              <a:t>Chehalis</a:t>
            </a:r>
            <a:r>
              <a:rPr lang="en-US" sz="1100" dirty="0"/>
              <a:t> </a:t>
            </a:r>
            <a:r>
              <a:rPr lang="en-US" sz="1100" dirty="0" smtClean="0"/>
              <a:t>(WA), </a:t>
            </a:r>
            <a:r>
              <a:rPr lang="en-US" sz="1100" dirty="0"/>
              <a:t>ca. </a:t>
            </a:r>
            <a:r>
              <a:rPr lang="en-US" sz="1100" dirty="0" smtClean="0"/>
              <a:t>1929-1932 | University of Washington Library</a:t>
            </a:r>
          </a:p>
          <a:p>
            <a:r>
              <a:rPr lang="fr-BE" sz="1100" dirty="0" smtClean="0">
                <a:hlinkClick r:id="rId4"/>
              </a:rPr>
              <a:t>http</a:t>
            </a:r>
            <a:r>
              <a:rPr lang="fr-BE" sz="1100" dirty="0">
                <a:hlinkClick r:id="rId4"/>
              </a:rPr>
              <a:t>://content.lib.washington.edu/u?/</a:t>
            </a:r>
            <a:r>
              <a:rPr lang="fr-BE" sz="1100" dirty="0" smtClean="0">
                <a:hlinkClick r:id="rId4"/>
              </a:rPr>
              <a:t>social,1442</a:t>
            </a:r>
            <a:r>
              <a:rPr lang="fr-BE" sz="1100" dirty="0" smtClean="0"/>
              <a:t>  </a:t>
            </a:r>
            <a:endParaRPr lang="fr-BE" sz="1100" dirty="0"/>
          </a:p>
        </p:txBody>
      </p:sp>
    </p:spTree>
    <p:extLst>
      <p:ext uri="{BB962C8B-B14F-4D97-AF65-F5344CB8AC3E}">
        <p14:creationId xmlns:p14="http://schemas.microsoft.com/office/powerpoint/2010/main" val="2946913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S15</a:t>
            </a:r>
            <a:endParaRPr lang="fr-BE" dirty="0"/>
          </a:p>
        </p:txBody>
      </p:sp>
      <p:sp>
        <p:nvSpPr>
          <p:cNvPr id="3" name="Espace réservé du contenu 2"/>
          <p:cNvSpPr>
            <a:spLocks noGrp="1"/>
          </p:cNvSpPr>
          <p:nvPr>
            <p:ph idx="1"/>
          </p:nvPr>
        </p:nvSpPr>
        <p:spPr/>
        <p:txBody>
          <a:bodyPr/>
          <a:lstStyle/>
          <a:p>
            <a:pPr marL="114300" indent="0">
              <a:buNone/>
            </a:pPr>
            <a:r>
              <a:rPr lang="fr-BE" b="1" dirty="0" smtClean="0"/>
              <a:t>It </a:t>
            </a:r>
            <a:r>
              <a:rPr lang="fr-BE" b="1" dirty="0" err="1" smtClean="0"/>
              <a:t>is</a:t>
            </a:r>
            <a:r>
              <a:rPr lang="fr-BE" b="1" dirty="0" smtClean="0"/>
              <a:t> not </a:t>
            </a:r>
            <a:r>
              <a:rPr lang="fr-BE" b="1" dirty="0" err="1" smtClean="0"/>
              <a:t>very</a:t>
            </a:r>
            <a:r>
              <a:rPr lang="fr-BE" b="1" dirty="0" smtClean="0"/>
              <a:t> </a:t>
            </a:r>
            <a:r>
              <a:rPr lang="fr-BE" b="1" dirty="0" err="1" smtClean="0"/>
              <a:t>interesting</a:t>
            </a:r>
            <a:r>
              <a:rPr lang="fr-BE" b="1" dirty="0" smtClean="0"/>
              <a:t> to </a:t>
            </a:r>
            <a:r>
              <a:rPr lang="fr-BE" b="1" dirty="0" err="1" smtClean="0"/>
              <a:t>allow</a:t>
            </a:r>
            <a:r>
              <a:rPr lang="fr-BE" b="1" dirty="0" smtClean="0"/>
              <a:t> </a:t>
            </a:r>
            <a:r>
              <a:rPr lang="fr-BE" b="1" dirty="0" err="1" smtClean="0"/>
              <a:t>users</a:t>
            </a:r>
            <a:r>
              <a:rPr lang="fr-BE" b="1" dirty="0" smtClean="0"/>
              <a:t> to </a:t>
            </a:r>
            <a:r>
              <a:rPr lang="fr-BE" b="1" dirty="0" err="1" smtClean="0"/>
              <a:t>find</a:t>
            </a:r>
            <a:r>
              <a:rPr lang="fr-BE" b="1" dirty="0" smtClean="0"/>
              <a:t>, </a:t>
            </a:r>
            <a:r>
              <a:rPr lang="fr-BE" b="1" dirty="0" err="1" smtClean="0"/>
              <a:t>through</a:t>
            </a:r>
            <a:r>
              <a:rPr lang="fr-BE" b="1" dirty="0" smtClean="0"/>
              <a:t> a single interface, </a:t>
            </a:r>
            <a:r>
              <a:rPr lang="fr-BE" b="1" dirty="0" err="1" smtClean="0"/>
              <a:t>additional</a:t>
            </a:r>
            <a:r>
              <a:rPr lang="fr-BE" b="1" dirty="0" smtClean="0"/>
              <a:t> records to </a:t>
            </a:r>
            <a:r>
              <a:rPr lang="fr-BE" b="1" dirty="0" err="1" smtClean="0"/>
              <a:t>those</a:t>
            </a:r>
            <a:r>
              <a:rPr lang="fr-BE" b="1" dirty="0" smtClean="0"/>
              <a:t> </a:t>
            </a:r>
            <a:r>
              <a:rPr lang="fr-BE" b="1" dirty="0" err="1" smtClean="0"/>
              <a:t>from</a:t>
            </a:r>
            <a:r>
              <a:rPr lang="fr-BE" b="1" dirty="0" smtClean="0"/>
              <a:t> the </a:t>
            </a:r>
            <a:r>
              <a:rPr lang="fr-BE" b="1" dirty="0" err="1" smtClean="0"/>
              <a:t>catalog</a:t>
            </a:r>
            <a:r>
              <a:rPr lang="fr-BE" b="1" dirty="0" smtClean="0"/>
              <a:t>. </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43</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3537518102"/>
              </p:ext>
            </p:extLst>
          </p:nvPr>
        </p:nvGraphicFramePr>
        <p:xfrm>
          <a:off x="467544" y="2636912"/>
          <a:ext cx="7344816" cy="3528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0255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920880" cy="1143000"/>
          </a:xfrm>
        </p:spPr>
        <p:txBody>
          <a:bodyPr/>
          <a:lstStyle/>
          <a:p>
            <a:r>
              <a:rPr lang="fr-BE" sz="3400" dirty="0" smtClean="0"/>
              <a:t>Mixed content? </a:t>
            </a:r>
            <a:r>
              <a:rPr lang="fr-BE" sz="3400" dirty="0" err="1" smtClean="0"/>
              <a:t>Interesting</a:t>
            </a:r>
            <a:r>
              <a:rPr lang="fr-BE" sz="3400" dirty="0" smtClean="0"/>
              <a:t> &amp; </a:t>
            </a:r>
            <a:r>
              <a:rPr lang="fr-BE" sz="3400" dirty="0" err="1" smtClean="0"/>
              <a:t>confusing</a:t>
            </a:r>
            <a:endParaRPr lang="fr-BE" sz="3400" dirty="0"/>
          </a:p>
        </p:txBody>
      </p:sp>
      <p:sp>
        <p:nvSpPr>
          <p:cNvPr id="3" name="Espace réservé du texte 2"/>
          <p:cNvSpPr>
            <a:spLocks noGrp="1"/>
          </p:cNvSpPr>
          <p:nvPr>
            <p:ph type="body" idx="1"/>
          </p:nvPr>
        </p:nvSpPr>
        <p:spPr/>
        <p:txBody>
          <a:bodyPr/>
          <a:lstStyle/>
          <a:p>
            <a:pPr algn="ctr"/>
            <a:r>
              <a:rPr lang="fr-BE" dirty="0" smtClean="0"/>
              <a:t>S15: </a:t>
            </a:r>
            <a:r>
              <a:rPr lang="fr-BE" dirty="0" err="1" smtClean="0"/>
              <a:t>Interesting</a:t>
            </a:r>
            <a:r>
              <a:rPr lang="fr-BE" dirty="0" smtClean="0"/>
              <a:t>?</a:t>
            </a:r>
            <a:endParaRPr lang="fr-BE" dirty="0"/>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1484046815"/>
              </p:ext>
            </p:extLst>
          </p:nvPr>
        </p:nvGraphicFramePr>
        <p:xfrm>
          <a:off x="457200" y="2174875"/>
          <a:ext cx="3657600"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texte 4"/>
          <p:cNvSpPr>
            <a:spLocks noGrp="1"/>
          </p:cNvSpPr>
          <p:nvPr>
            <p:ph type="body" sz="quarter" idx="3"/>
          </p:nvPr>
        </p:nvSpPr>
        <p:spPr/>
        <p:txBody>
          <a:bodyPr/>
          <a:lstStyle/>
          <a:p>
            <a:pPr algn="ctr"/>
            <a:r>
              <a:rPr lang="fr-BE" dirty="0" smtClean="0"/>
              <a:t>S14: </a:t>
            </a:r>
            <a:r>
              <a:rPr lang="fr-BE" dirty="0" err="1" smtClean="0"/>
              <a:t>Confusing</a:t>
            </a:r>
            <a:r>
              <a:rPr lang="fr-BE" dirty="0" smtClean="0"/>
              <a:t> for </a:t>
            </a:r>
            <a:r>
              <a:rPr lang="fr-BE" dirty="0" err="1" smtClean="0"/>
              <a:t>users</a:t>
            </a:r>
            <a:r>
              <a:rPr lang="fr-BE" dirty="0" smtClean="0"/>
              <a:t>?</a:t>
            </a:r>
            <a:endParaRPr lang="fr-BE" dirty="0"/>
          </a:p>
        </p:txBody>
      </p:sp>
      <p:graphicFrame>
        <p:nvGraphicFramePr>
          <p:cNvPr id="10" name="Espace réservé du contenu 9"/>
          <p:cNvGraphicFramePr>
            <a:graphicFrameLocks noGrp="1"/>
          </p:cNvGraphicFramePr>
          <p:nvPr>
            <p:ph sz="quarter" idx="4"/>
            <p:extLst>
              <p:ext uri="{D42A27DB-BD31-4B8C-83A1-F6EECF244321}">
                <p14:modId xmlns:p14="http://schemas.microsoft.com/office/powerpoint/2010/main" val="1373179333"/>
              </p:ext>
            </p:extLst>
          </p:nvPr>
        </p:nvGraphicFramePr>
        <p:xfrm>
          <a:off x="4419600" y="2174875"/>
          <a:ext cx="3657600"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ce réservé du numéro de diapositive 6"/>
          <p:cNvSpPr>
            <a:spLocks noGrp="1"/>
          </p:cNvSpPr>
          <p:nvPr>
            <p:ph type="sldNum" sz="quarter" idx="12"/>
          </p:nvPr>
        </p:nvSpPr>
        <p:spPr/>
        <p:txBody>
          <a:bodyPr/>
          <a:lstStyle/>
          <a:p>
            <a:fld id="{E667ED75-B537-4810-9364-B7D9FE7FDC55}" type="slidenum">
              <a:rPr lang="en-US" smtClean="0"/>
              <a:pPr/>
              <a:t>44</a:t>
            </a:fld>
            <a:endParaRPr lang="en-US"/>
          </a:p>
        </p:txBody>
      </p:sp>
      <p:sp>
        <p:nvSpPr>
          <p:cNvPr id="8" name="Espace réservé du pied de page 7"/>
          <p:cNvSpPr>
            <a:spLocks noGrp="1"/>
          </p:cNvSpPr>
          <p:nvPr>
            <p:ph type="ftr" sz="quarter" idx="13"/>
          </p:nvPr>
        </p:nvSpPr>
        <p:spPr/>
        <p:txBody>
          <a:bodyPr/>
          <a:lstStyle/>
          <a:p>
            <a:r>
              <a:rPr lang="en-US" dirty="0" smtClean="0"/>
              <a:t>"Where are my Marc records?" - Librarians' perception of discovery tools</a:t>
            </a:r>
            <a:endParaRPr lang="en-US" dirty="0"/>
          </a:p>
        </p:txBody>
      </p:sp>
      <p:sp useBgFill="1">
        <p:nvSpPr>
          <p:cNvPr id="12" name="Bouton d'action : Retour 11">
            <a:hlinkClick r:id="rId4"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chart"/>
          <p:cNvPicPr>
            <a:picLocks noChangeAspect="1"/>
          </p:cNvPicPr>
          <p:nvPr/>
        </p:nvPicPr>
        <p:blipFill>
          <a:blip r:embed="rId5"/>
          <a:stretch>
            <a:fillRect/>
          </a:stretch>
        </p:blipFill>
        <p:spPr>
          <a:xfrm>
            <a:off x="3707904" y="5661248"/>
            <a:ext cx="1080120" cy="1004512"/>
          </a:xfrm>
          <a:prstGeom prst="rect">
            <a:avLst/>
          </a:prstGeom>
        </p:spPr>
      </p:pic>
    </p:spTree>
    <p:extLst>
      <p:ext uri="{BB962C8B-B14F-4D97-AF65-F5344CB8AC3E}">
        <p14:creationId xmlns:p14="http://schemas.microsoft.com/office/powerpoint/2010/main" val="367031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S16</a:t>
            </a:r>
            <a:endParaRPr lang="fr-BE" dirty="0"/>
          </a:p>
        </p:txBody>
      </p:sp>
      <p:sp>
        <p:nvSpPr>
          <p:cNvPr id="3" name="Espace réservé du contenu 2"/>
          <p:cNvSpPr>
            <a:spLocks noGrp="1"/>
          </p:cNvSpPr>
          <p:nvPr>
            <p:ph idx="1"/>
          </p:nvPr>
        </p:nvSpPr>
        <p:spPr/>
        <p:txBody>
          <a:bodyPr/>
          <a:lstStyle/>
          <a:p>
            <a:pPr marL="0" indent="0">
              <a:buNone/>
            </a:pPr>
            <a:r>
              <a:rPr lang="fr-BE" b="1" dirty="0" err="1" smtClean="0"/>
              <a:t>With</a:t>
            </a:r>
            <a:r>
              <a:rPr lang="fr-BE" b="1" dirty="0" smtClean="0"/>
              <a:t> a discovery </a:t>
            </a:r>
            <a:r>
              <a:rPr lang="fr-BE" b="1" dirty="0" err="1" smtClean="0"/>
              <a:t>tool</a:t>
            </a:r>
            <a:r>
              <a:rPr lang="fr-BE" b="1" dirty="0" smtClean="0"/>
              <a:t>, the usage of </a:t>
            </a:r>
            <a:r>
              <a:rPr lang="fr-BE" b="1" dirty="0" err="1" smtClean="0"/>
              <a:t>specialized</a:t>
            </a:r>
            <a:r>
              <a:rPr lang="fr-BE" b="1" dirty="0" smtClean="0"/>
              <a:t> </a:t>
            </a:r>
            <a:r>
              <a:rPr lang="fr-BE" b="1" dirty="0" err="1" smtClean="0"/>
              <a:t>databases</a:t>
            </a:r>
            <a:r>
              <a:rPr lang="fr-BE" b="1" dirty="0" smtClean="0"/>
              <a:t> </a:t>
            </a:r>
            <a:r>
              <a:rPr lang="fr-BE" b="1" dirty="0" err="1" smtClean="0"/>
              <a:t>will</a:t>
            </a:r>
            <a:r>
              <a:rPr lang="fr-BE" b="1" dirty="0" smtClean="0"/>
              <a:t>...</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45</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2010889019"/>
              </p:ext>
            </p:extLst>
          </p:nvPr>
        </p:nvGraphicFramePr>
        <p:xfrm>
          <a:off x="611560" y="2348880"/>
          <a:ext cx="7128792"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73280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a:t>
            </a:r>
            <a:r>
              <a:rPr lang="fr-BE" dirty="0" smtClean="0"/>
              <a:t>16 </a:t>
            </a:r>
            <a:r>
              <a:rPr lang="fr-BE" dirty="0"/>
              <a:t>– </a:t>
            </a:r>
            <a:r>
              <a:rPr lang="fr-BE" dirty="0" err="1"/>
              <a:t>F</a:t>
            </a:r>
            <a:r>
              <a:rPr lang="fr-BE" dirty="0" err="1" smtClean="0"/>
              <a:t>act</a:t>
            </a:r>
            <a:r>
              <a:rPr lang="fr-BE" dirty="0" smtClean="0"/>
              <a:t> </a:t>
            </a:r>
            <a:r>
              <a:rPr lang="fr-BE" dirty="0" err="1"/>
              <a:t>checking</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043769835"/>
              </p:ext>
            </p:extLst>
          </p:nvPr>
        </p:nvGraphicFramePr>
        <p:xfrm>
          <a:off x="1043608" y="1874391"/>
          <a:ext cx="6352027" cy="3556635"/>
        </p:xfrm>
        <a:graphic>
          <a:graphicData uri="http://schemas.openxmlformats.org/drawingml/2006/table">
            <a:tbl>
              <a:tblPr firstRow="1">
                <a:tableStyleId>{1E171933-4619-4E11-9A3F-F7608DF75F80}</a:tableStyleId>
              </a:tblPr>
              <a:tblGrid>
                <a:gridCol w="3652027"/>
                <a:gridCol w="900000"/>
                <a:gridCol w="900000"/>
                <a:gridCol w="900000"/>
              </a:tblGrid>
              <a:tr h="404821">
                <a:tc>
                  <a:txBody>
                    <a:bodyPr/>
                    <a:lstStyle/>
                    <a:p>
                      <a:pPr algn="l" fontAlgn="ctr"/>
                      <a:endParaRPr lang="fr-BE" sz="1400" b="0" i="0" u="none" strike="noStrike" dirty="0">
                        <a:solidFill>
                          <a:srgbClr val="000000"/>
                        </a:solidFill>
                        <a:effectLst/>
                        <a:latin typeface="Calibri"/>
                      </a:endParaRPr>
                    </a:p>
                  </a:txBody>
                  <a:tcPr marL="9525" marR="9525" marT="9525" marB="0" anchor="ctr">
                    <a:solidFill>
                      <a:schemeClr val="accent4"/>
                    </a:solidFill>
                  </a:tcPr>
                </a:tc>
                <a:tc>
                  <a:txBody>
                    <a:bodyPr/>
                    <a:lstStyle/>
                    <a:p>
                      <a:pPr algn="r" fontAlgn="ctr"/>
                      <a:r>
                        <a:rPr lang="fr-BE" sz="1400" b="1" u="none" strike="noStrike" dirty="0" smtClean="0">
                          <a:solidFill>
                            <a:schemeClr val="bg1"/>
                          </a:solidFill>
                          <a:effectLst/>
                        </a:rPr>
                        <a:t>% 2010-2011</a:t>
                      </a:r>
                      <a:endParaRPr lang="fr-BE" sz="1400" b="1" i="1" u="none" strike="noStrike" dirty="0">
                        <a:solidFill>
                          <a:schemeClr val="bg1"/>
                        </a:solidFill>
                        <a:effectLst/>
                        <a:latin typeface="Calibri"/>
                      </a:endParaRPr>
                    </a:p>
                  </a:txBody>
                  <a:tcPr marL="9525" marR="9525" marT="9525" marB="0" anchor="ctr">
                    <a:solidFill>
                      <a:schemeClr val="accent4"/>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fr-BE" sz="1400" b="1" u="none" strike="noStrike" dirty="0" smtClean="0">
                          <a:solidFill>
                            <a:schemeClr val="bg1"/>
                          </a:solidFill>
                          <a:effectLst/>
                        </a:rPr>
                        <a:t>% 2011-2012</a:t>
                      </a:r>
                      <a:endParaRPr lang="fr-BE" sz="1400" b="1" i="1" u="none" strike="noStrike" dirty="0" smtClean="0">
                        <a:solidFill>
                          <a:schemeClr val="bg1"/>
                        </a:solidFill>
                        <a:effectLst/>
                        <a:latin typeface="+mn-lt"/>
                      </a:endParaRPr>
                    </a:p>
                  </a:txBody>
                  <a:tcPr marL="9525" marR="9525" marT="9525" marB="0" anchor="ctr">
                    <a:solidFill>
                      <a:schemeClr val="accent4"/>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fr-BE" sz="1400" b="1" u="none" strike="noStrike" dirty="0" smtClean="0">
                          <a:solidFill>
                            <a:schemeClr val="bg1"/>
                          </a:solidFill>
                          <a:effectLst/>
                        </a:rPr>
                        <a:t>% 2012-2013</a:t>
                      </a:r>
                      <a:endParaRPr lang="fr-BE" sz="1400" b="1" i="1" u="none" strike="noStrike" dirty="0" smtClean="0">
                        <a:solidFill>
                          <a:schemeClr val="bg1"/>
                        </a:solidFill>
                        <a:effectLst/>
                        <a:latin typeface="+mn-lt"/>
                      </a:endParaRPr>
                    </a:p>
                  </a:txBody>
                  <a:tcPr marL="9525" marR="9525" marT="9525" marB="0" anchor="ctr">
                    <a:solidFill>
                      <a:schemeClr val="accent4"/>
                    </a:solidFill>
                  </a:tcPr>
                </a:tc>
              </a:tr>
              <a:tr h="36000">
                <a:tc>
                  <a:txBody>
                    <a:bodyPr/>
                    <a:lstStyle/>
                    <a:p>
                      <a:pPr algn="l" fontAlgn="ctr"/>
                      <a:r>
                        <a:rPr lang="fr-BE" sz="1400" u="none" strike="noStrike" dirty="0" err="1" smtClean="0">
                          <a:effectLst/>
                        </a:rPr>
                        <a:t>Ebsco</a:t>
                      </a:r>
                      <a:r>
                        <a:rPr lang="fr-BE" sz="1400" u="none" strike="noStrike" dirty="0" smtClean="0">
                          <a:effectLst/>
                        </a:rPr>
                        <a:t> </a:t>
                      </a:r>
                      <a:r>
                        <a:rPr lang="fr-BE" sz="1400" u="none" strike="noStrike" dirty="0" err="1" smtClean="0">
                          <a:effectLst/>
                        </a:rPr>
                        <a:t>Academic</a:t>
                      </a:r>
                      <a:r>
                        <a:rPr lang="fr-BE" sz="1400" u="none" strike="noStrike" dirty="0" smtClean="0">
                          <a:effectLst/>
                        </a:rPr>
                        <a:t> </a:t>
                      </a:r>
                      <a:r>
                        <a:rPr lang="fr-BE" sz="1400" u="none" strike="noStrike" dirty="0" err="1">
                          <a:effectLst/>
                        </a:rPr>
                        <a:t>Search</a:t>
                      </a:r>
                      <a:r>
                        <a:rPr lang="fr-BE" sz="1400" u="none" strike="noStrike" dirty="0">
                          <a:effectLst/>
                        </a:rPr>
                        <a:t> Premier</a:t>
                      </a:r>
                      <a:endParaRPr lang="fr-BE" sz="1400" b="0" i="0" u="none" strike="noStrike" dirty="0">
                        <a:solidFill>
                          <a:srgbClr val="00000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33%</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-49%</a:t>
                      </a:r>
                      <a:endParaRPr lang="fr-BE" sz="1400" b="0" i="1" u="none" strike="noStrike" dirty="0">
                        <a:solidFill>
                          <a:srgbClr val="FF000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-43%</a:t>
                      </a:r>
                      <a:endParaRPr lang="fr-BE" sz="1400" b="0" i="1" u="none" strike="noStrike" dirty="0">
                        <a:solidFill>
                          <a:srgbClr val="FF0000"/>
                        </a:solidFill>
                        <a:effectLst/>
                        <a:latin typeface="Calibri"/>
                      </a:endParaRPr>
                    </a:p>
                  </a:txBody>
                  <a:tcPr marL="9525" marR="9525" marT="9525" marB="0" anchor="ctr"/>
                </a:tc>
              </a:tr>
              <a:tr h="36000">
                <a:tc>
                  <a:txBody>
                    <a:bodyPr/>
                    <a:lstStyle/>
                    <a:p>
                      <a:pPr algn="l" fontAlgn="ctr"/>
                      <a:r>
                        <a:rPr lang="fr-BE" sz="1400" u="none" strike="noStrike" dirty="0" err="1" smtClean="0">
                          <a:effectLst/>
                        </a:rPr>
                        <a:t>Ebsco</a:t>
                      </a:r>
                      <a:r>
                        <a:rPr lang="fr-BE" sz="1400" u="none" strike="noStrike" dirty="0" smtClean="0">
                          <a:effectLst/>
                        </a:rPr>
                        <a:t> Business </a:t>
                      </a:r>
                      <a:r>
                        <a:rPr lang="fr-BE" sz="1400" u="none" strike="noStrike" dirty="0">
                          <a:effectLst/>
                        </a:rPr>
                        <a:t>Source Premier</a:t>
                      </a:r>
                      <a:endParaRPr lang="fr-BE" sz="1400" b="0" i="0" u="none" strike="noStrike" dirty="0">
                        <a:solidFill>
                          <a:srgbClr val="000000"/>
                        </a:solidFill>
                        <a:effectLst/>
                        <a:latin typeface="Calibri"/>
                      </a:endParaRPr>
                    </a:p>
                  </a:txBody>
                  <a:tcPr marL="9525" marR="9525" marT="9525" marB="0" anchor="ctr"/>
                </a:tc>
                <a:tc>
                  <a:txBody>
                    <a:bodyPr/>
                    <a:lstStyle/>
                    <a:p>
                      <a:pPr algn="r" fontAlgn="ctr"/>
                      <a:r>
                        <a:rPr lang="fr-BE" sz="1400" u="none" strike="noStrike">
                          <a:solidFill>
                            <a:srgbClr val="FF0000"/>
                          </a:solidFill>
                          <a:effectLst/>
                        </a:rPr>
                        <a:t>-3%</a:t>
                      </a:r>
                      <a:endParaRPr lang="fr-BE" sz="1400" b="0" i="1" u="none" strike="noStrike">
                        <a:solidFill>
                          <a:srgbClr val="FF000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-34%</a:t>
                      </a:r>
                      <a:endParaRPr lang="fr-BE" sz="1400" b="0" i="1" u="none" strike="noStrike" dirty="0">
                        <a:solidFill>
                          <a:srgbClr val="FF000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-54%</a:t>
                      </a:r>
                      <a:endParaRPr lang="fr-BE" sz="1400" b="0" i="1" u="none" strike="noStrike" dirty="0">
                        <a:solidFill>
                          <a:srgbClr val="FF0000"/>
                        </a:solidFill>
                        <a:effectLst/>
                        <a:latin typeface="Calibri"/>
                      </a:endParaRPr>
                    </a:p>
                  </a:txBody>
                  <a:tcPr marL="9525" marR="9525" marT="9525" marB="0" anchor="ctr"/>
                </a:tc>
              </a:tr>
              <a:tr h="36000">
                <a:tc>
                  <a:txBody>
                    <a:bodyPr/>
                    <a:lstStyle/>
                    <a:p>
                      <a:pPr algn="l" fontAlgn="ctr"/>
                      <a:r>
                        <a:rPr lang="fr-BE" sz="1400" u="none" strike="noStrike" dirty="0">
                          <a:effectLst/>
                        </a:rPr>
                        <a:t>CAB Abstracts</a:t>
                      </a:r>
                      <a:endParaRPr lang="fr-BE" sz="1400" b="0" i="0" u="none" strike="noStrike" dirty="0">
                        <a:solidFill>
                          <a:srgbClr val="00000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109%</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-6%</a:t>
                      </a:r>
                      <a:endParaRPr lang="fr-BE" sz="1400" b="0" i="1" u="none" strike="noStrike" dirty="0">
                        <a:solidFill>
                          <a:srgbClr val="FF000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-18%</a:t>
                      </a:r>
                      <a:endParaRPr lang="fr-BE" sz="1400" b="0" i="1" u="none" strike="noStrike" dirty="0">
                        <a:solidFill>
                          <a:srgbClr val="FF0000"/>
                        </a:solidFill>
                        <a:effectLst/>
                        <a:latin typeface="Calibri"/>
                      </a:endParaRPr>
                    </a:p>
                  </a:txBody>
                  <a:tcPr marL="9525" marR="9525" marT="9525" marB="0" anchor="ctr"/>
                </a:tc>
              </a:tr>
              <a:tr h="36000">
                <a:tc>
                  <a:txBody>
                    <a:bodyPr/>
                    <a:lstStyle/>
                    <a:p>
                      <a:pPr algn="l" fontAlgn="ctr"/>
                      <a:r>
                        <a:rPr lang="fr-BE" sz="1400" u="none" strike="noStrike" dirty="0" err="1" smtClean="0">
                          <a:effectLst/>
                        </a:rPr>
                        <a:t>Ebsco</a:t>
                      </a:r>
                      <a:r>
                        <a:rPr lang="fr-BE" sz="1400" u="none" strike="noStrike" dirty="0" smtClean="0">
                          <a:effectLst/>
                        </a:rPr>
                        <a:t> Communication </a:t>
                      </a:r>
                      <a:r>
                        <a:rPr lang="fr-BE" sz="1400" u="none" strike="noStrike" dirty="0">
                          <a:effectLst/>
                        </a:rPr>
                        <a:t>&amp; Mass Media Complete</a:t>
                      </a:r>
                      <a:endParaRPr lang="fr-BE" sz="1400" b="0" i="0" u="none" strike="noStrike" dirty="0">
                        <a:solidFill>
                          <a:srgbClr val="00000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33%</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-50%</a:t>
                      </a:r>
                      <a:endParaRPr lang="fr-BE" sz="1400" b="0" i="1" u="none" strike="noStrike" dirty="0">
                        <a:solidFill>
                          <a:srgbClr val="FF000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-54%</a:t>
                      </a:r>
                      <a:endParaRPr lang="fr-BE" sz="1400" b="0" i="1" u="none" strike="noStrike" dirty="0">
                        <a:solidFill>
                          <a:srgbClr val="FF0000"/>
                        </a:solidFill>
                        <a:effectLst/>
                        <a:latin typeface="Calibri"/>
                      </a:endParaRPr>
                    </a:p>
                  </a:txBody>
                  <a:tcPr marL="9525" marR="9525" marT="9525" marB="0" anchor="ctr"/>
                </a:tc>
              </a:tr>
              <a:tr h="36000">
                <a:tc>
                  <a:txBody>
                    <a:bodyPr/>
                    <a:lstStyle/>
                    <a:p>
                      <a:pPr algn="l" fontAlgn="ctr"/>
                      <a:r>
                        <a:rPr lang="fr-BE" sz="1400" u="none" strike="noStrike" dirty="0" err="1">
                          <a:effectLst/>
                        </a:rPr>
                        <a:t>EconLit</a:t>
                      </a:r>
                      <a:endParaRPr lang="fr-BE" sz="1400" b="0" i="0" u="none" strike="noStrike" dirty="0">
                        <a:solidFill>
                          <a:srgbClr val="00000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52%</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a:solidFill>
                            <a:srgbClr val="FF0000"/>
                          </a:solidFill>
                          <a:effectLst/>
                        </a:rPr>
                        <a:t>-61%</a:t>
                      </a:r>
                      <a:endParaRPr lang="fr-BE" sz="1400" b="0" i="1" u="none" strike="noStrike">
                        <a:solidFill>
                          <a:srgbClr val="FF000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-49%</a:t>
                      </a:r>
                      <a:endParaRPr lang="fr-BE" sz="1400" b="0" i="1" u="none" strike="noStrike" dirty="0">
                        <a:solidFill>
                          <a:srgbClr val="FF0000"/>
                        </a:solidFill>
                        <a:effectLst/>
                        <a:latin typeface="Calibri"/>
                      </a:endParaRPr>
                    </a:p>
                  </a:txBody>
                  <a:tcPr marL="9525" marR="9525" marT="9525" marB="0" anchor="ctr"/>
                </a:tc>
              </a:tr>
              <a:tr h="36000">
                <a:tc>
                  <a:txBody>
                    <a:bodyPr/>
                    <a:lstStyle/>
                    <a:p>
                      <a:pPr algn="l" fontAlgn="ctr"/>
                      <a:r>
                        <a:rPr lang="fr-BE" sz="1400" u="none" strike="noStrike" dirty="0">
                          <a:effectLst/>
                        </a:rPr>
                        <a:t>FRANCIS</a:t>
                      </a:r>
                      <a:endParaRPr lang="fr-BE" sz="1400" b="0" i="0" u="none" strike="noStrike" dirty="0">
                        <a:solidFill>
                          <a:srgbClr val="00000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30%</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a:solidFill>
                            <a:srgbClr val="FF0000"/>
                          </a:solidFill>
                          <a:effectLst/>
                        </a:rPr>
                        <a:t>-50%</a:t>
                      </a:r>
                      <a:endParaRPr lang="fr-BE" sz="1400" b="0" i="1" u="none" strike="noStrike">
                        <a:solidFill>
                          <a:srgbClr val="FF0000"/>
                        </a:solidFill>
                        <a:effectLst/>
                        <a:latin typeface="Calibri"/>
                      </a:endParaRPr>
                    </a:p>
                  </a:txBody>
                  <a:tcPr marL="9525" marR="9525" marT="9525" marB="0" anchor="ctr"/>
                </a:tc>
                <a:tc>
                  <a:txBody>
                    <a:bodyPr/>
                    <a:lstStyle/>
                    <a:p>
                      <a:pPr algn="r" fontAlgn="ctr"/>
                      <a:r>
                        <a:rPr lang="fr-BE" sz="1400" u="none" strike="noStrike">
                          <a:solidFill>
                            <a:srgbClr val="FF0000"/>
                          </a:solidFill>
                          <a:effectLst/>
                        </a:rPr>
                        <a:t>-38%</a:t>
                      </a:r>
                      <a:endParaRPr lang="fr-BE" sz="1400" b="0" i="1" u="none" strike="noStrike">
                        <a:solidFill>
                          <a:srgbClr val="FF0000"/>
                        </a:solidFill>
                        <a:effectLst/>
                        <a:latin typeface="Calibri"/>
                      </a:endParaRPr>
                    </a:p>
                  </a:txBody>
                  <a:tcPr marL="9525" marR="9525" marT="9525" marB="0" anchor="ctr"/>
                </a:tc>
              </a:tr>
              <a:tr h="36000">
                <a:tc>
                  <a:txBody>
                    <a:bodyPr/>
                    <a:lstStyle/>
                    <a:p>
                      <a:pPr algn="l" fontAlgn="ctr"/>
                      <a:r>
                        <a:rPr lang="fr-BE" sz="1400" u="none" strike="noStrike" dirty="0" err="1">
                          <a:effectLst/>
                        </a:rPr>
                        <a:t>GeoRef</a:t>
                      </a:r>
                      <a:endParaRPr lang="fr-BE" sz="1400" b="0" i="0" u="none" strike="noStrike" dirty="0">
                        <a:solidFill>
                          <a:srgbClr val="00000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56%</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a:solidFill>
                            <a:srgbClr val="FF0000"/>
                          </a:solidFill>
                          <a:effectLst/>
                        </a:rPr>
                        <a:t>-36%</a:t>
                      </a:r>
                      <a:endParaRPr lang="fr-BE" sz="1400" b="0" i="1" u="none" strike="noStrike">
                        <a:solidFill>
                          <a:srgbClr val="FF000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-65%</a:t>
                      </a:r>
                      <a:endParaRPr lang="fr-BE" sz="1400" b="0" i="1" u="none" strike="noStrike" dirty="0">
                        <a:solidFill>
                          <a:srgbClr val="FF0000"/>
                        </a:solidFill>
                        <a:effectLst/>
                        <a:latin typeface="Calibri"/>
                      </a:endParaRPr>
                    </a:p>
                  </a:txBody>
                  <a:tcPr marL="9525" marR="9525" marT="9525" marB="0" anchor="ctr"/>
                </a:tc>
              </a:tr>
              <a:tr h="36000">
                <a:tc>
                  <a:txBody>
                    <a:bodyPr/>
                    <a:lstStyle/>
                    <a:p>
                      <a:pPr algn="l" fontAlgn="ctr"/>
                      <a:r>
                        <a:rPr lang="fr-BE" sz="1400" u="none" strike="noStrike">
                          <a:effectLst/>
                        </a:rPr>
                        <a:t>Historical Abstracts</a:t>
                      </a:r>
                      <a:endParaRPr lang="fr-BE" sz="1400" b="0" i="0" u="none" strike="noStrike">
                        <a:solidFill>
                          <a:srgbClr val="00000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56%</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a:solidFill>
                            <a:srgbClr val="FF0000"/>
                          </a:solidFill>
                          <a:effectLst/>
                        </a:rPr>
                        <a:t>-54%</a:t>
                      </a:r>
                      <a:endParaRPr lang="fr-BE" sz="1400" b="0" i="1" u="none" strike="noStrike">
                        <a:solidFill>
                          <a:srgbClr val="FF000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-50%</a:t>
                      </a:r>
                      <a:endParaRPr lang="fr-BE" sz="1400" b="0" i="1" u="none" strike="noStrike" dirty="0">
                        <a:solidFill>
                          <a:srgbClr val="FF0000"/>
                        </a:solidFill>
                        <a:effectLst/>
                        <a:latin typeface="Calibri"/>
                      </a:endParaRPr>
                    </a:p>
                  </a:txBody>
                  <a:tcPr marL="9525" marR="9525" marT="9525" marB="0" anchor="ctr"/>
                </a:tc>
              </a:tr>
              <a:tr h="36000">
                <a:tc>
                  <a:txBody>
                    <a:bodyPr/>
                    <a:lstStyle/>
                    <a:p>
                      <a:pPr algn="l" fontAlgn="ctr"/>
                      <a:r>
                        <a:rPr lang="fr-BE" sz="1400" u="none" strike="noStrike" dirty="0">
                          <a:effectLst/>
                        </a:rPr>
                        <a:t>Index </a:t>
                      </a:r>
                      <a:r>
                        <a:rPr lang="fr-BE" sz="1400" u="none" strike="noStrike" dirty="0" err="1" smtClean="0">
                          <a:effectLst/>
                        </a:rPr>
                        <a:t>Islamicus</a:t>
                      </a:r>
                      <a:r>
                        <a:rPr lang="fr-BE" sz="1400" u="none" strike="noStrike" dirty="0" smtClean="0">
                          <a:effectLst/>
                        </a:rPr>
                        <a:t> (*)</a:t>
                      </a:r>
                      <a:endParaRPr lang="fr-BE" sz="1400" b="0" i="0" u="none" strike="noStrike" dirty="0">
                        <a:solidFill>
                          <a:srgbClr val="00000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161%</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13%</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7%</a:t>
                      </a:r>
                      <a:endParaRPr lang="fr-BE" sz="1400" b="0" i="1" u="none" strike="noStrike" dirty="0">
                        <a:solidFill>
                          <a:srgbClr val="00B050"/>
                        </a:solidFill>
                        <a:effectLst/>
                        <a:latin typeface="Calibri"/>
                      </a:endParaRPr>
                    </a:p>
                  </a:txBody>
                  <a:tcPr marL="9525" marR="9525" marT="9525" marB="0" anchor="ctr"/>
                </a:tc>
              </a:tr>
              <a:tr h="36000">
                <a:tc>
                  <a:txBody>
                    <a:bodyPr/>
                    <a:lstStyle/>
                    <a:p>
                      <a:pPr algn="l" fontAlgn="ctr"/>
                      <a:r>
                        <a:rPr lang="en-US" sz="1400" u="none" strike="noStrike" dirty="0">
                          <a:effectLst/>
                        </a:rPr>
                        <a:t>Linguistics and Language Behavior </a:t>
                      </a:r>
                      <a:r>
                        <a:rPr lang="en-US" sz="1400" u="none" strike="noStrike" dirty="0" smtClean="0">
                          <a:effectLst/>
                        </a:rPr>
                        <a:t>Abstracts </a:t>
                      </a:r>
                      <a:r>
                        <a:rPr lang="fr-BE" sz="1400" u="none" strike="noStrike" dirty="0" smtClean="0">
                          <a:effectLst/>
                        </a:rPr>
                        <a:t>(*)</a:t>
                      </a:r>
                      <a:endParaRPr lang="en-US" sz="1400" b="0" i="0" u="none" strike="noStrike" dirty="0">
                        <a:solidFill>
                          <a:srgbClr val="00000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23%</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111%</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115%</a:t>
                      </a:r>
                      <a:endParaRPr lang="fr-BE" sz="1400" b="0" i="1" u="none" strike="noStrike" dirty="0">
                        <a:solidFill>
                          <a:srgbClr val="00B050"/>
                        </a:solidFill>
                        <a:effectLst/>
                        <a:latin typeface="Calibri"/>
                      </a:endParaRPr>
                    </a:p>
                  </a:txBody>
                  <a:tcPr marL="9525" marR="9525" marT="9525" marB="0" anchor="ctr"/>
                </a:tc>
              </a:tr>
              <a:tr h="36000">
                <a:tc>
                  <a:txBody>
                    <a:bodyPr/>
                    <a:lstStyle/>
                    <a:p>
                      <a:pPr algn="l" fontAlgn="ctr"/>
                      <a:r>
                        <a:rPr lang="fr-BE" sz="1400" u="none" strike="noStrike" dirty="0">
                          <a:effectLst/>
                        </a:rPr>
                        <a:t>MLA International </a:t>
                      </a:r>
                      <a:r>
                        <a:rPr lang="fr-BE" sz="1400" u="none" strike="noStrike" dirty="0" err="1">
                          <a:effectLst/>
                        </a:rPr>
                        <a:t>Bibliography</a:t>
                      </a:r>
                      <a:endParaRPr lang="fr-BE" sz="1400" b="0" i="0" u="none" strike="noStrike" dirty="0">
                        <a:solidFill>
                          <a:srgbClr val="00000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71%</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a:solidFill>
                            <a:srgbClr val="FF0000"/>
                          </a:solidFill>
                          <a:effectLst/>
                        </a:rPr>
                        <a:t>-31%</a:t>
                      </a:r>
                      <a:endParaRPr lang="fr-BE" sz="1400" b="0" i="1" u="none" strike="noStrike">
                        <a:solidFill>
                          <a:srgbClr val="FF000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-44%</a:t>
                      </a:r>
                      <a:endParaRPr lang="fr-BE" sz="1400" b="0" i="1" u="none" strike="noStrike" dirty="0">
                        <a:solidFill>
                          <a:srgbClr val="FF0000"/>
                        </a:solidFill>
                        <a:effectLst/>
                        <a:latin typeface="Calibri"/>
                      </a:endParaRPr>
                    </a:p>
                  </a:txBody>
                  <a:tcPr marL="9525" marR="9525" marT="9525" marB="0" anchor="ctr"/>
                </a:tc>
              </a:tr>
              <a:tr h="36000">
                <a:tc>
                  <a:txBody>
                    <a:bodyPr/>
                    <a:lstStyle/>
                    <a:p>
                      <a:pPr algn="l" fontAlgn="ctr"/>
                      <a:r>
                        <a:rPr lang="fr-BE" sz="1400" u="none" strike="noStrike" dirty="0" err="1">
                          <a:effectLst/>
                        </a:rPr>
                        <a:t>Philosopher's</a:t>
                      </a:r>
                      <a:r>
                        <a:rPr lang="fr-BE" sz="1400" u="none" strike="noStrike" dirty="0">
                          <a:effectLst/>
                        </a:rPr>
                        <a:t> Index</a:t>
                      </a:r>
                      <a:endParaRPr lang="fr-BE" sz="1400" b="0" i="0" u="none" strike="noStrike" dirty="0">
                        <a:solidFill>
                          <a:srgbClr val="00000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56%</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-59%</a:t>
                      </a:r>
                      <a:endParaRPr lang="fr-BE" sz="1400" b="0" i="1" u="none" strike="noStrike" dirty="0">
                        <a:solidFill>
                          <a:srgbClr val="FF000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-47%</a:t>
                      </a:r>
                      <a:endParaRPr lang="fr-BE" sz="1400" b="0" i="1" u="none" strike="noStrike" dirty="0">
                        <a:solidFill>
                          <a:srgbClr val="FF0000"/>
                        </a:solidFill>
                        <a:effectLst/>
                        <a:latin typeface="Calibri"/>
                      </a:endParaRPr>
                    </a:p>
                  </a:txBody>
                  <a:tcPr marL="9525" marR="9525" marT="9525" marB="0" anchor="ctr"/>
                </a:tc>
              </a:tr>
              <a:tr h="36000">
                <a:tc>
                  <a:txBody>
                    <a:bodyPr/>
                    <a:lstStyle/>
                    <a:p>
                      <a:pPr algn="l" fontAlgn="ctr"/>
                      <a:r>
                        <a:rPr lang="fr-BE" sz="1400" u="none" strike="noStrike" dirty="0" err="1">
                          <a:effectLst/>
                        </a:rPr>
                        <a:t>PsycINFO</a:t>
                      </a:r>
                      <a:endParaRPr lang="fr-BE" sz="1400" b="0" i="0" u="none" strike="noStrike" dirty="0">
                        <a:solidFill>
                          <a:srgbClr val="000000"/>
                        </a:solidFill>
                        <a:effectLst/>
                        <a:latin typeface="Calibri"/>
                      </a:endParaRPr>
                    </a:p>
                  </a:txBody>
                  <a:tcPr marL="9525" marR="9525" marT="9525" marB="0" anchor="ctr"/>
                </a:tc>
                <a:tc>
                  <a:txBody>
                    <a:bodyPr/>
                    <a:lstStyle/>
                    <a:p>
                      <a:pPr algn="r" fontAlgn="ctr"/>
                      <a:r>
                        <a:rPr lang="fr-BE" sz="1400" u="none" strike="noStrike">
                          <a:solidFill>
                            <a:srgbClr val="FF0000"/>
                          </a:solidFill>
                          <a:effectLst/>
                        </a:rPr>
                        <a:t>-10%</a:t>
                      </a:r>
                      <a:endParaRPr lang="fr-BE" sz="1400" b="0" i="1" u="none" strike="noStrike">
                        <a:solidFill>
                          <a:srgbClr val="FF000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63%</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12%</a:t>
                      </a:r>
                      <a:endParaRPr lang="fr-BE" sz="1400" b="0" i="1" u="none" strike="noStrike" dirty="0">
                        <a:solidFill>
                          <a:srgbClr val="00B050"/>
                        </a:solidFill>
                        <a:effectLst/>
                        <a:latin typeface="Calibri"/>
                      </a:endParaRPr>
                    </a:p>
                  </a:txBody>
                  <a:tcPr marL="9525" marR="9525" marT="9525" marB="0" anchor="ctr"/>
                </a:tc>
              </a:tr>
              <a:tr h="36000">
                <a:tc>
                  <a:txBody>
                    <a:bodyPr/>
                    <a:lstStyle/>
                    <a:p>
                      <a:pPr algn="l" fontAlgn="ctr"/>
                      <a:r>
                        <a:rPr lang="fr-BE" sz="1400" u="none" strike="noStrike" dirty="0" err="1" smtClean="0">
                          <a:effectLst/>
                        </a:rPr>
                        <a:t>ProQuest</a:t>
                      </a:r>
                      <a:r>
                        <a:rPr lang="fr-BE" sz="1400" u="none" strike="noStrike" dirty="0" smtClean="0">
                          <a:effectLst/>
                        </a:rPr>
                        <a:t> </a:t>
                      </a:r>
                      <a:r>
                        <a:rPr lang="fr-BE" sz="1400" u="none" strike="noStrike" dirty="0" err="1" smtClean="0">
                          <a:effectLst/>
                        </a:rPr>
                        <a:t>Sociological</a:t>
                      </a:r>
                      <a:r>
                        <a:rPr lang="fr-BE" sz="1400" u="none" strike="noStrike" dirty="0" smtClean="0">
                          <a:effectLst/>
                        </a:rPr>
                        <a:t> Abstracts (*)</a:t>
                      </a:r>
                      <a:endParaRPr lang="fr-BE" sz="1400" b="0" i="0" u="none" strike="noStrike" dirty="0">
                        <a:solidFill>
                          <a:srgbClr val="000000"/>
                        </a:solidFill>
                        <a:effectLst/>
                        <a:latin typeface="Calibri"/>
                      </a:endParaRPr>
                    </a:p>
                  </a:txBody>
                  <a:tcPr marL="9525" marR="9525" marT="9525" marB="0" anchor="ctr"/>
                </a:tc>
                <a:tc>
                  <a:txBody>
                    <a:bodyPr/>
                    <a:lstStyle/>
                    <a:p>
                      <a:pPr algn="r" fontAlgn="ctr"/>
                      <a:r>
                        <a:rPr lang="fr-BE" sz="1400" u="none" strike="noStrike" dirty="0">
                          <a:solidFill>
                            <a:srgbClr val="FF0000"/>
                          </a:solidFill>
                          <a:effectLst/>
                        </a:rPr>
                        <a:t>-23%</a:t>
                      </a:r>
                      <a:endParaRPr lang="fr-BE" sz="1400" b="0" i="1" u="none" strike="noStrike" dirty="0">
                        <a:solidFill>
                          <a:srgbClr val="FF000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203%</a:t>
                      </a:r>
                      <a:endParaRPr lang="fr-BE" sz="1400" b="0" i="1" u="none" strike="noStrike" dirty="0">
                        <a:solidFill>
                          <a:srgbClr val="00B050"/>
                        </a:solidFill>
                        <a:effectLst/>
                        <a:latin typeface="Calibri"/>
                      </a:endParaRPr>
                    </a:p>
                  </a:txBody>
                  <a:tcPr marL="9525" marR="9525" marT="9525" marB="0" anchor="ctr"/>
                </a:tc>
                <a:tc>
                  <a:txBody>
                    <a:bodyPr/>
                    <a:lstStyle/>
                    <a:p>
                      <a:pPr algn="r" fontAlgn="ctr"/>
                      <a:r>
                        <a:rPr lang="fr-BE" sz="1400" u="none" strike="noStrike" dirty="0">
                          <a:solidFill>
                            <a:srgbClr val="00B050"/>
                          </a:solidFill>
                          <a:effectLst/>
                        </a:rPr>
                        <a:t>46%</a:t>
                      </a:r>
                      <a:endParaRPr lang="fr-BE" sz="1400" b="0" i="1" u="none" strike="noStrike" dirty="0">
                        <a:solidFill>
                          <a:srgbClr val="00B050"/>
                        </a:solidFill>
                        <a:effectLst/>
                        <a:latin typeface="Calibri"/>
                      </a:endParaRPr>
                    </a:p>
                  </a:txBody>
                  <a:tcPr marL="9525" marR="9525" marT="9525" marB="0" anchor="ctr"/>
                </a:tc>
              </a:tr>
            </a:tbl>
          </a:graphicData>
        </a:graphic>
      </p:graphicFrame>
      <p:sp>
        <p:nvSpPr>
          <p:cNvPr id="4" name="Espace réservé du numéro de diapositive 3"/>
          <p:cNvSpPr>
            <a:spLocks noGrp="1"/>
          </p:cNvSpPr>
          <p:nvPr>
            <p:ph type="sldNum" sz="quarter" idx="12"/>
          </p:nvPr>
        </p:nvSpPr>
        <p:spPr/>
        <p:txBody>
          <a:bodyPr/>
          <a:lstStyle/>
          <a:p>
            <a:fld id="{E667ED75-B537-4810-9364-B7D9FE7FDC55}" type="slidenum">
              <a:rPr lang="en-US" smtClean="0"/>
              <a:pPr/>
              <a:t>46</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
        <p:nvSpPr>
          <p:cNvPr id="7" name="ZoneTexte 6"/>
          <p:cNvSpPr txBox="1"/>
          <p:nvPr/>
        </p:nvSpPr>
        <p:spPr>
          <a:xfrm>
            <a:off x="107504" y="5561696"/>
            <a:ext cx="2592288" cy="307777"/>
          </a:xfrm>
          <a:prstGeom prst="rect">
            <a:avLst/>
          </a:prstGeom>
          <a:noFill/>
        </p:spPr>
        <p:txBody>
          <a:bodyPr wrap="square" rtlCol="0">
            <a:spAutoFit/>
          </a:bodyPr>
          <a:lstStyle/>
          <a:p>
            <a:r>
              <a:rPr lang="fr-BE" sz="1400" i="1" dirty="0" smtClean="0"/>
              <a:t>(*) New </a:t>
            </a:r>
            <a:r>
              <a:rPr lang="fr-BE" sz="1400" i="1" dirty="0" err="1" smtClean="0"/>
              <a:t>platform</a:t>
            </a:r>
            <a:r>
              <a:rPr lang="fr-BE" sz="1400" i="1" dirty="0" smtClean="0"/>
              <a:t> for 2012</a:t>
            </a:r>
            <a:endParaRPr lang="fr-BE" sz="1400" i="1" dirty="0"/>
          </a:p>
        </p:txBody>
      </p:sp>
      <p:sp>
        <p:nvSpPr>
          <p:cNvPr id="8" name="ZoneTexte 7"/>
          <p:cNvSpPr txBox="1"/>
          <p:nvPr/>
        </p:nvSpPr>
        <p:spPr>
          <a:xfrm>
            <a:off x="2699792" y="5712351"/>
            <a:ext cx="5544616" cy="646331"/>
          </a:xfrm>
          <a:prstGeom prst="rect">
            <a:avLst/>
          </a:prstGeom>
          <a:noFill/>
        </p:spPr>
        <p:txBody>
          <a:bodyPr wrap="square" rtlCol="0">
            <a:spAutoFit/>
          </a:bodyPr>
          <a:lstStyle/>
          <a:p>
            <a:pPr marL="285750" indent="-285750">
              <a:buClr>
                <a:schemeClr val="tx1">
                  <a:lumMod val="75000"/>
                  <a:lumOff val="25000"/>
                </a:schemeClr>
              </a:buClr>
              <a:buFont typeface="Arial" pitchFamily="34" charset="0"/>
              <a:buChar char="•"/>
            </a:pPr>
            <a:r>
              <a:rPr lang="fr-BE" dirty="0" smtClean="0"/>
              <a:t>A </a:t>
            </a:r>
            <a:r>
              <a:rPr lang="fr-BE" dirty="0" err="1" smtClean="0"/>
              <a:t>significant</a:t>
            </a:r>
            <a:r>
              <a:rPr lang="fr-BE" dirty="0" smtClean="0"/>
              <a:t> </a:t>
            </a:r>
            <a:r>
              <a:rPr lang="fr-BE" dirty="0" err="1" smtClean="0"/>
              <a:t>decrease</a:t>
            </a:r>
            <a:r>
              <a:rPr lang="fr-BE" dirty="0" smtClean="0"/>
              <a:t> </a:t>
            </a:r>
            <a:r>
              <a:rPr lang="fr-BE" dirty="0" err="1"/>
              <a:t>already</a:t>
            </a:r>
            <a:r>
              <a:rPr lang="fr-BE" dirty="0"/>
              <a:t> </a:t>
            </a:r>
            <a:r>
              <a:rPr lang="fr-BE" dirty="0" err="1"/>
              <a:t>occured</a:t>
            </a:r>
            <a:r>
              <a:rPr lang="fr-BE" dirty="0"/>
              <a:t> </a:t>
            </a:r>
            <a:r>
              <a:rPr lang="fr-BE" dirty="0" smtClean="0"/>
              <a:t>in 2012.</a:t>
            </a:r>
          </a:p>
          <a:p>
            <a:pPr marL="285750" indent="-285750">
              <a:buClr>
                <a:schemeClr val="tx1">
                  <a:lumMod val="75000"/>
                  <a:lumOff val="25000"/>
                </a:schemeClr>
              </a:buClr>
              <a:buFont typeface="Arial" pitchFamily="34" charset="0"/>
              <a:buChar char="•"/>
            </a:pPr>
            <a:r>
              <a:rPr lang="fr-BE" dirty="0" smtClean="0"/>
              <a:t>Impossible to </a:t>
            </a:r>
            <a:r>
              <a:rPr lang="fr-BE" dirty="0" err="1" smtClean="0"/>
              <a:t>deduce</a:t>
            </a:r>
            <a:r>
              <a:rPr lang="fr-BE" dirty="0" smtClean="0"/>
              <a:t> the impact of Primo for 2013!</a:t>
            </a:r>
            <a:endParaRPr lang="fr-BE" dirty="0"/>
          </a:p>
        </p:txBody>
      </p:sp>
      <p:sp>
        <p:nvSpPr>
          <p:cNvPr id="9" name="ZoneTexte 8"/>
          <p:cNvSpPr txBox="1"/>
          <p:nvPr/>
        </p:nvSpPr>
        <p:spPr>
          <a:xfrm>
            <a:off x="395536" y="1412776"/>
            <a:ext cx="4248472" cy="461665"/>
          </a:xfrm>
          <a:prstGeom prst="rect">
            <a:avLst/>
          </a:prstGeom>
          <a:noFill/>
        </p:spPr>
        <p:txBody>
          <a:bodyPr wrap="square" rtlCol="0">
            <a:spAutoFit/>
          </a:bodyPr>
          <a:lstStyle/>
          <a:p>
            <a:r>
              <a:rPr lang="fr-BE" sz="2400" b="1" dirty="0" err="1">
                <a:solidFill>
                  <a:schemeClr val="tx2"/>
                </a:solidFill>
              </a:rPr>
              <a:t>Searches</a:t>
            </a:r>
            <a:r>
              <a:rPr lang="fr-BE" sz="2400" b="1" dirty="0">
                <a:solidFill>
                  <a:schemeClr val="tx2"/>
                </a:solidFill>
              </a:rPr>
              <a:t> </a:t>
            </a:r>
            <a:r>
              <a:rPr lang="fr-BE" sz="2400" b="1" dirty="0" err="1">
                <a:solidFill>
                  <a:schemeClr val="tx2"/>
                </a:solidFill>
              </a:rPr>
              <a:t>from</a:t>
            </a:r>
            <a:r>
              <a:rPr lang="fr-BE" sz="2400" b="1" dirty="0">
                <a:solidFill>
                  <a:schemeClr val="tx2"/>
                </a:solidFill>
              </a:rPr>
              <a:t> March to </a:t>
            </a:r>
            <a:r>
              <a:rPr lang="fr-BE" sz="2400" b="1" dirty="0" smtClean="0">
                <a:solidFill>
                  <a:schemeClr val="tx2"/>
                </a:solidFill>
              </a:rPr>
              <a:t>July</a:t>
            </a:r>
            <a:endParaRPr lang="fr-BE" sz="2400" b="1" i="1" dirty="0">
              <a:solidFill>
                <a:schemeClr val="tx2"/>
              </a:solidFill>
            </a:endParaRPr>
          </a:p>
        </p:txBody>
      </p:sp>
      <p:sp useBgFill="1">
        <p:nvSpPr>
          <p:cNvPr id="10" name="Bouton d'action : Retour 9">
            <a:hlinkClick r:id="rId2"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31137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S17</a:t>
            </a:r>
            <a:endParaRPr lang="fr-BE" dirty="0"/>
          </a:p>
        </p:txBody>
      </p:sp>
      <p:sp>
        <p:nvSpPr>
          <p:cNvPr id="3" name="Espace réservé du contenu 2"/>
          <p:cNvSpPr>
            <a:spLocks noGrp="1"/>
          </p:cNvSpPr>
          <p:nvPr>
            <p:ph idx="1"/>
          </p:nvPr>
        </p:nvSpPr>
        <p:spPr/>
        <p:txBody>
          <a:bodyPr/>
          <a:lstStyle/>
          <a:p>
            <a:pPr marL="0" indent="0">
              <a:buNone/>
            </a:pPr>
            <a:r>
              <a:rPr lang="fr-BE" b="1" dirty="0" err="1" smtClean="0"/>
              <a:t>Specialized</a:t>
            </a:r>
            <a:r>
              <a:rPr lang="fr-BE" b="1" dirty="0" smtClean="0"/>
              <a:t> </a:t>
            </a:r>
            <a:r>
              <a:rPr lang="fr-BE" b="1" dirty="0" err="1"/>
              <a:t>databases</a:t>
            </a:r>
            <a:r>
              <a:rPr lang="fr-BE" b="1" dirty="0"/>
              <a:t> </a:t>
            </a:r>
            <a:r>
              <a:rPr lang="fr-BE" b="1" dirty="0" smtClean="0"/>
              <a:t>are </a:t>
            </a:r>
            <a:r>
              <a:rPr lang="fr-BE" b="1" dirty="0" err="1" smtClean="0"/>
              <a:t>doomed</a:t>
            </a:r>
            <a:r>
              <a:rPr lang="fr-BE" b="1" dirty="0"/>
              <a:t> </a:t>
            </a:r>
            <a:r>
              <a:rPr lang="fr-BE" b="1" dirty="0" err="1" smtClean="0"/>
              <a:t>because</a:t>
            </a:r>
            <a:r>
              <a:rPr lang="fr-BE" b="1" dirty="0" smtClean="0"/>
              <a:t> of discovery </a:t>
            </a:r>
            <a:r>
              <a:rPr lang="fr-BE" b="1" dirty="0" err="1" smtClean="0"/>
              <a:t>tools</a:t>
            </a:r>
            <a:r>
              <a:rPr lang="fr-BE" b="1" dirty="0" smtClean="0"/>
              <a:t>.</a:t>
            </a:r>
            <a:endParaRPr lang="fr-BE" b="1" dirty="0"/>
          </a:p>
          <a:p>
            <a:pPr marL="0" indent="0">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47</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3695169398"/>
              </p:ext>
            </p:extLst>
          </p:nvPr>
        </p:nvGraphicFramePr>
        <p:xfrm>
          <a:off x="251520" y="2564904"/>
          <a:ext cx="7488832" cy="3456384"/>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7" name="Bouton d'action : Retour 6">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420954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S18</a:t>
            </a:r>
            <a:endParaRPr lang="fr-BE" dirty="0"/>
          </a:p>
        </p:txBody>
      </p:sp>
      <p:sp>
        <p:nvSpPr>
          <p:cNvPr id="3" name="Espace réservé du contenu 2"/>
          <p:cNvSpPr>
            <a:spLocks noGrp="1"/>
          </p:cNvSpPr>
          <p:nvPr>
            <p:ph idx="1"/>
          </p:nvPr>
        </p:nvSpPr>
        <p:spPr/>
        <p:txBody>
          <a:bodyPr/>
          <a:lstStyle/>
          <a:p>
            <a:pPr marL="0" indent="0">
              <a:buNone/>
            </a:pPr>
            <a:r>
              <a:rPr lang="fr-BE" b="1" dirty="0" smtClean="0"/>
              <a:t>Advanced </a:t>
            </a:r>
            <a:r>
              <a:rPr lang="fr-BE" b="1" dirty="0" err="1" smtClean="0"/>
              <a:t>Search</a:t>
            </a:r>
            <a:r>
              <a:rPr lang="fr-BE" b="1" dirty="0" smtClean="0"/>
              <a:t> </a:t>
            </a:r>
            <a:r>
              <a:rPr lang="fr-BE" b="1" dirty="0" err="1"/>
              <a:t>i</a:t>
            </a:r>
            <a:r>
              <a:rPr lang="fr-BE" b="1" dirty="0" err="1" smtClean="0"/>
              <a:t>s</a:t>
            </a:r>
            <a:r>
              <a:rPr lang="fr-BE" b="1" dirty="0" smtClean="0"/>
              <a:t> essential.</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48</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972588628"/>
              </p:ext>
            </p:extLst>
          </p:nvPr>
        </p:nvGraphicFramePr>
        <p:xfrm>
          <a:off x="611560" y="2204864"/>
          <a:ext cx="7056784" cy="3816424"/>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7" name="Bouton d'action : Retour 6">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2430386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S19</a:t>
            </a:r>
            <a:endParaRPr lang="fr-BE" dirty="0"/>
          </a:p>
        </p:txBody>
      </p:sp>
      <p:sp>
        <p:nvSpPr>
          <p:cNvPr id="3" name="Espace réservé du contenu 2"/>
          <p:cNvSpPr>
            <a:spLocks noGrp="1"/>
          </p:cNvSpPr>
          <p:nvPr>
            <p:ph idx="1"/>
          </p:nvPr>
        </p:nvSpPr>
        <p:spPr/>
        <p:txBody>
          <a:bodyPr/>
          <a:lstStyle/>
          <a:p>
            <a:pPr marL="0" indent="0">
              <a:buNone/>
            </a:pPr>
            <a:r>
              <a:rPr lang="fr-BE" b="1" dirty="0" smtClean="0"/>
              <a:t>The </a:t>
            </a:r>
            <a:r>
              <a:rPr lang="fr-BE" b="1" dirty="0" err="1" smtClean="0"/>
              <a:t>number</a:t>
            </a:r>
            <a:r>
              <a:rPr lang="fr-BE" b="1" dirty="0" smtClean="0"/>
              <a:t> of Advanced </a:t>
            </a:r>
            <a:r>
              <a:rPr lang="fr-BE" b="1" dirty="0" err="1" smtClean="0"/>
              <a:t>Searches</a:t>
            </a:r>
            <a:r>
              <a:rPr lang="fr-BE" b="1" dirty="0" smtClean="0"/>
              <a:t> </a:t>
            </a:r>
            <a:r>
              <a:rPr lang="fr-BE" b="1" dirty="0" err="1" smtClean="0"/>
              <a:t>will</a:t>
            </a:r>
            <a:r>
              <a:rPr lang="fr-BE" b="1" dirty="0" smtClean="0"/>
              <a:t> </a:t>
            </a:r>
            <a:r>
              <a:rPr lang="fr-BE" b="1" dirty="0" err="1" smtClean="0"/>
              <a:t>be</a:t>
            </a:r>
            <a:r>
              <a:rPr lang="fr-BE" b="1" dirty="0"/>
              <a:t> </a:t>
            </a:r>
            <a:r>
              <a:rPr lang="fr-BE" b="1" dirty="0" err="1"/>
              <a:t>almost</a:t>
            </a:r>
            <a:r>
              <a:rPr lang="fr-BE" b="1" dirty="0"/>
              <a:t> as </a:t>
            </a:r>
            <a:r>
              <a:rPr lang="fr-BE" b="1" dirty="0" smtClean="0"/>
              <a:t>high as the </a:t>
            </a:r>
            <a:r>
              <a:rPr lang="fr-BE" b="1" dirty="0" err="1" smtClean="0"/>
              <a:t>number</a:t>
            </a:r>
            <a:r>
              <a:rPr lang="fr-BE" b="1" dirty="0" smtClean="0"/>
              <a:t> of Simple </a:t>
            </a:r>
            <a:r>
              <a:rPr lang="fr-BE" b="1" dirty="0" err="1"/>
              <a:t>S</a:t>
            </a:r>
            <a:r>
              <a:rPr lang="fr-BE" b="1" dirty="0" err="1" smtClean="0"/>
              <a:t>earches</a:t>
            </a:r>
            <a:r>
              <a:rPr lang="fr-BE" b="1" dirty="0" smtClean="0"/>
              <a:t>.</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49</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1371339859"/>
              </p:ext>
            </p:extLst>
          </p:nvPr>
        </p:nvGraphicFramePr>
        <p:xfrm>
          <a:off x="467544" y="2276872"/>
          <a:ext cx="7272808"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5064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Training sessions</a:t>
            </a:r>
          </a:p>
        </p:txBody>
      </p:sp>
      <p:sp>
        <p:nvSpPr>
          <p:cNvPr id="3" name="Espace réservé du contenu 2"/>
          <p:cNvSpPr>
            <a:spLocks noGrp="1"/>
          </p:cNvSpPr>
          <p:nvPr>
            <p:ph idx="1"/>
          </p:nvPr>
        </p:nvSpPr>
        <p:spPr/>
        <p:txBody>
          <a:bodyPr>
            <a:normAutofit/>
          </a:bodyPr>
          <a:lstStyle/>
          <a:p>
            <a:r>
              <a:rPr lang="fr-BE" dirty="0" smtClean="0"/>
              <a:t>Training sessions </a:t>
            </a:r>
            <a:r>
              <a:rPr lang="fr-BE" dirty="0" err="1" smtClean="0"/>
              <a:t>given</a:t>
            </a:r>
            <a:r>
              <a:rPr lang="fr-BE" dirty="0" smtClean="0"/>
              <a:t> to </a:t>
            </a:r>
            <a:r>
              <a:rPr lang="fr-BE" dirty="0" err="1" smtClean="0"/>
              <a:t>library</a:t>
            </a:r>
            <a:r>
              <a:rPr lang="fr-BE" dirty="0" smtClean="0"/>
              <a:t> staff:</a:t>
            </a:r>
          </a:p>
          <a:p>
            <a:pPr lvl="1"/>
            <a:r>
              <a:rPr lang="fr-BE" dirty="0" err="1" smtClean="0"/>
              <a:t>Dec</a:t>
            </a:r>
            <a:r>
              <a:rPr lang="fr-BE" dirty="0" smtClean="0"/>
              <a:t> </a:t>
            </a:r>
            <a:r>
              <a:rPr lang="fr-BE" dirty="0"/>
              <a:t>2012 </a:t>
            </a:r>
            <a:r>
              <a:rPr lang="fr-BE" dirty="0" smtClean="0"/>
              <a:t>- Jan 2013: 10 sessions for max 10-12 people</a:t>
            </a:r>
          </a:p>
          <a:p>
            <a:pPr lvl="1"/>
            <a:r>
              <a:rPr lang="fr-BE" dirty="0" err="1" smtClean="0"/>
              <a:t>Feb</a:t>
            </a:r>
            <a:r>
              <a:rPr lang="fr-BE" dirty="0" smtClean="0"/>
              <a:t> 2013: 1 global session </a:t>
            </a:r>
            <a:r>
              <a:rPr lang="fr-BE" dirty="0" err="1" smtClean="0"/>
              <a:t>with</a:t>
            </a:r>
            <a:r>
              <a:rPr lang="fr-BE" dirty="0" smtClean="0"/>
              <a:t> </a:t>
            </a:r>
            <a:r>
              <a:rPr lang="fr-BE" dirty="0" err="1" smtClean="0"/>
              <a:t>additional</a:t>
            </a:r>
            <a:r>
              <a:rPr lang="fr-BE" dirty="0" smtClean="0"/>
              <a:t> Q&amp;A time </a:t>
            </a:r>
          </a:p>
          <a:p>
            <a:pPr lvl="2"/>
            <a:r>
              <a:rPr lang="en-US" dirty="0" smtClean="0"/>
              <a:t>Kind of “</a:t>
            </a:r>
            <a:r>
              <a:rPr lang="en-US" i="1" dirty="0" smtClean="0"/>
              <a:t>everything </a:t>
            </a:r>
            <a:r>
              <a:rPr lang="en-US" i="1" dirty="0"/>
              <a:t>you ever wanted to know about </a:t>
            </a:r>
            <a:r>
              <a:rPr lang="en-US" i="1" dirty="0" smtClean="0"/>
              <a:t>Primo at ULg</a:t>
            </a:r>
            <a:r>
              <a:rPr lang="en-US" dirty="0" smtClean="0"/>
              <a:t>”</a:t>
            </a:r>
          </a:p>
          <a:p>
            <a:pPr lvl="2"/>
            <a:r>
              <a:rPr lang="en-US" dirty="0" smtClean="0"/>
              <a:t>About 60 participants</a:t>
            </a:r>
            <a:endParaRPr lang="fr-BE" dirty="0" smtClean="0"/>
          </a:p>
          <a:p>
            <a:pPr lvl="1"/>
            <a:r>
              <a:rPr lang="fr-BE" u="sng" dirty="0" smtClean="0"/>
              <a:t>Audience</a:t>
            </a:r>
            <a:r>
              <a:rPr lang="fr-BE" dirty="0" smtClean="0"/>
              <a:t>: </a:t>
            </a:r>
            <a:r>
              <a:rPr lang="fr-BE" b="1" dirty="0" err="1" smtClean="0"/>
              <a:t>anyone</a:t>
            </a:r>
            <a:r>
              <a:rPr lang="fr-BE" dirty="0" smtClean="0"/>
              <a:t> </a:t>
            </a:r>
            <a:r>
              <a:rPr lang="fr-BE" dirty="0" err="1" smtClean="0"/>
              <a:t>working</a:t>
            </a:r>
            <a:r>
              <a:rPr lang="fr-BE" dirty="0" smtClean="0"/>
              <a:t> </a:t>
            </a:r>
            <a:r>
              <a:rPr lang="fr-BE" dirty="0" err="1" smtClean="0"/>
              <a:t>at</a:t>
            </a:r>
            <a:r>
              <a:rPr lang="fr-BE" dirty="0" smtClean="0"/>
              <a:t> ULg Library: </a:t>
            </a:r>
          </a:p>
          <a:p>
            <a:pPr lvl="2"/>
            <a:r>
              <a:rPr lang="fr-BE" dirty="0" err="1" smtClean="0"/>
              <a:t>Librarians</a:t>
            </a:r>
            <a:endParaRPr lang="fr-BE" dirty="0" smtClean="0"/>
          </a:p>
          <a:p>
            <a:pPr lvl="2"/>
            <a:r>
              <a:rPr lang="fr-BE" dirty="0" err="1" smtClean="0"/>
              <a:t>Directors</a:t>
            </a:r>
            <a:r>
              <a:rPr lang="fr-BE" dirty="0" smtClean="0"/>
              <a:t>, </a:t>
            </a:r>
            <a:r>
              <a:rPr lang="fr-BE" dirty="0" err="1" smtClean="0"/>
              <a:t>heads</a:t>
            </a:r>
            <a:r>
              <a:rPr lang="fr-BE" dirty="0" smtClean="0"/>
              <a:t> of section, managers</a:t>
            </a:r>
          </a:p>
          <a:p>
            <a:pPr lvl="2"/>
            <a:r>
              <a:rPr lang="fr-BE" dirty="0" err="1" smtClean="0"/>
              <a:t>Secretaries</a:t>
            </a:r>
            <a:r>
              <a:rPr lang="fr-BE" dirty="0" smtClean="0"/>
              <a:t>, </a:t>
            </a:r>
            <a:r>
              <a:rPr lang="fr-BE" dirty="0" err="1" smtClean="0"/>
              <a:t>accountants</a:t>
            </a:r>
            <a:r>
              <a:rPr lang="fr-BE" dirty="0" smtClean="0"/>
              <a:t>, computer </a:t>
            </a:r>
            <a:r>
              <a:rPr lang="fr-BE" dirty="0" err="1" smtClean="0"/>
              <a:t>specialists</a:t>
            </a:r>
            <a:r>
              <a:rPr lang="fr-BE" dirty="0" smtClean="0"/>
              <a:t>…</a:t>
            </a:r>
          </a:p>
          <a:p>
            <a:pPr lvl="1"/>
            <a:r>
              <a:rPr lang="fr-BE" u="sng" dirty="0" smtClean="0"/>
              <a:t>Content</a:t>
            </a:r>
            <a:r>
              <a:rPr lang="fr-BE" dirty="0" smtClean="0"/>
              <a:t>:</a:t>
            </a:r>
          </a:p>
          <a:p>
            <a:pPr lvl="2"/>
            <a:r>
              <a:rPr lang="fr-BE" dirty="0" smtClean="0"/>
              <a:t>General aspects </a:t>
            </a:r>
            <a:r>
              <a:rPr lang="fr-BE" dirty="0" err="1" smtClean="0"/>
              <a:t>regarding</a:t>
            </a:r>
            <a:r>
              <a:rPr lang="fr-BE" dirty="0" smtClean="0"/>
              <a:t> discovery </a:t>
            </a:r>
            <a:r>
              <a:rPr lang="fr-BE" dirty="0" err="1" smtClean="0"/>
              <a:t>tools</a:t>
            </a:r>
            <a:r>
              <a:rPr lang="fr-BE" dirty="0" smtClean="0"/>
              <a:t> (trends, </a:t>
            </a:r>
            <a:r>
              <a:rPr lang="fr-BE" dirty="0" err="1" smtClean="0"/>
              <a:t>evolution</a:t>
            </a:r>
            <a:r>
              <a:rPr lang="fr-BE" dirty="0" smtClean="0"/>
              <a:t>, </a:t>
            </a:r>
            <a:r>
              <a:rPr lang="fr-BE" dirty="0" err="1" smtClean="0"/>
              <a:t>advantages</a:t>
            </a:r>
            <a:r>
              <a:rPr lang="fr-BE" dirty="0" smtClean="0"/>
              <a:t>…)</a:t>
            </a:r>
          </a:p>
          <a:p>
            <a:pPr lvl="2"/>
            <a:r>
              <a:rPr lang="fr-BE" dirty="0" err="1" smtClean="0"/>
              <a:t>Technical</a:t>
            </a:r>
            <a:r>
              <a:rPr lang="fr-BE" dirty="0" smtClean="0"/>
              <a:t> aspects: how Primo </a:t>
            </a:r>
            <a:r>
              <a:rPr lang="fr-BE" dirty="0" err="1" smtClean="0"/>
              <a:t>works</a:t>
            </a:r>
            <a:r>
              <a:rPr lang="fr-BE" dirty="0" smtClean="0"/>
              <a:t> (local data </a:t>
            </a:r>
            <a:r>
              <a:rPr lang="fr-BE" i="1" dirty="0" smtClean="0"/>
              <a:t>vs</a:t>
            </a:r>
            <a:r>
              <a:rPr lang="fr-BE" dirty="0" smtClean="0"/>
              <a:t> PCI, </a:t>
            </a:r>
            <a:r>
              <a:rPr lang="fr-BE" dirty="0" err="1" smtClean="0"/>
              <a:t>normalization</a:t>
            </a:r>
            <a:r>
              <a:rPr lang="fr-BE" dirty="0" smtClean="0"/>
              <a:t> </a:t>
            </a:r>
            <a:r>
              <a:rPr lang="fr-BE" dirty="0" err="1" smtClean="0"/>
              <a:t>rules</a:t>
            </a:r>
            <a:r>
              <a:rPr lang="fr-BE" dirty="0" smtClean="0"/>
              <a:t>, FRBR, </a:t>
            </a:r>
            <a:r>
              <a:rPr lang="fr-BE" dirty="0" err="1" smtClean="0"/>
              <a:t>Pnx</a:t>
            </a:r>
            <a:r>
              <a:rPr lang="fr-BE" dirty="0" smtClean="0"/>
              <a:t> structure…)</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a:t>
            </a:fld>
            <a:endParaRPr lang="en-US"/>
          </a:p>
        </p:txBody>
      </p:sp>
      <p:sp>
        <p:nvSpPr>
          <p:cNvPr id="5" name="Espace réservé du pied de page 4"/>
          <p:cNvSpPr>
            <a:spLocks noGrp="1"/>
          </p:cNvSpPr>
          <p:nvPr>
            <p:ph type="ftr" sz="quarter" idx="3"/>
          </p:nvPr>
        </p:nvSpPr>
        <p:spPr/>
        <p:txBody>
          <a:bodyPr/>
          <a:lstStyle/>
          <a:p>
            <a:r>
              <a:rPr lang="en-US" dirty="0" smtClean="0"/>
              <a:t>"Where are my Marc records?" - Librarians' perception of discovery tools</a:t>
            </a:r>
            <a:endParaRPr lang="en-US" dirty="0"/>
          </a:p>
        </p:txBody>
      </p:sp>
    </p:spTree>
    <p:extLst>
      <p:ext uri="{BB962C8B-B14F-4D97-AF65-F5344CB8AC3E}">
        <p14:creationId xmlns:p14="http://schemas.microsoft.com/office/powerpoint/2010/main" val="351566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S19 </a:t>
            </a:r>
            <a:r>
              <a:rPr lang="fr-BE" dirty="0"/>
              <a:t>– </a:t>
            </a:r>
            <a:r>
              <a:rPr lang="fr-BE" dirty="0" err="1"/>
              <a:t>F</a:t>
            </a:r>
            <a:r>
              <a:rPr lang="fr-BE" dirty="0" err="1" smtClean="0"/>
              <a:t>act</a:t>
            </a:r>
            <a:r>
              <a:rPr lang="fr-BE" dirty="0" smtClean="0"/>
              <a:t> </a:t>
            </a:r>
            <a:r>
              <a:rPr lang="fr-BE" dirty="0" err="1"/>
              <a:t>checking</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50</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7" name="Graphique 6"/>
          <p:cNvGraphicFramePr/>
          <p:nvPr>
            <p:extLst>
              <p:ext uri="{D42A27DB-BD31-4B8C-83A1-F6EECF244321}">
                <p14:modId xmlns:p14="http://schemas.microsoft.com/office/powerpoint/2010/main" val="3934275998"/>
              </p:ext>
            </p:extLst>
          </p:nvPr>
        </p:nvGraphicFramePr>
        <p:xfrm>
          <a:off x="755576" y="2420888"/>
          <a:ext cx="6984776" cy="3096344"/>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8" name="Bouton d'action : Retour 7">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1547664" y="1700808"/>
            <a:ext cx="5400600" cy="707886"/>
          </a:xfrm>
          <a:prstGeom prst="rect">
            <a:avLst/>
          </a:prstGeom>
          <a:noFill/>
        </p:spPr>
        <p:txBody>
          <a:bodyPr wrap="square" rtlCol="0">
            <a:spAutoFit/>
          </a:bodyPr>
          <a:lstStyle/>
          <a:p>
            <a:pPr algn="ctr"/>
            <a:r>
              <a:rPr lang="en-US" sz="2000" b="1" dirty="0"/>
              <a:t>Simple Search </a:t>
            </a:r>
            <a:r>
              <a:rPr lang="en-US" sz="2000" b="1" i="1" dirty="0" err="1"/>
              <a:t>vs</a:t>
            </a:r>
            <a:r>
              <a:rPr lang="en-US" sz="2000" b="1" dirty="0"/>
              <a:t> Advanced Search in our Primo </a:t>
            </a:r>
          </a:p>
          <a:p>
            <a:pPr algn="ctr"/>
            <a:r>
              <a:rPr lang="en-US" sz="2000" dirty="0"/>
              <a:t>(from March 2013 until August 2013)</a:t>
            </a:r>
            <a:endParaRPr lang="fr-BE" sz="2000" dirty="0"/>
          </a:p>
        </p:txBody>
      </p:sp>
      <p:sp>
        <p:nvSpPr>
          <p:cNvPr id="3" name="ZoneTexte 2"/>
          <p:cNvSpPr txBox="1"/>
          <p:nvPr/>
        </p:nvSpPr>
        <p:spPr>
          <a:xfrm>
            <a:off x="1547664" y="5805264"/>
            <a:ext cx="6120680" cy="338554"/>
          </a:xfrm>
          <a:prstGeom prst="rect">
            <a:avLst/>
          </a:prstGeom>
          <a:noFill/>
        </p:spPr>
        <p:txBody>
          <a:bodyPr wrap="square" rtlCol="0">
            <a:spAutoFit/>
          </a:bodyPr>
          <a:lstStyle/>
          <a:p>
            <a:r>
              <a:rPr lang="fr-BE" sz="1600" dirty="0" smtClean="0"/>
              <a:t> </a:t>
            </a:r>
            <a:r>
              <a:rPr lang="fr-BE" sz="1600" dirty="0" err="1" smtClean="0"/>
              <a:t>We</a:t>
            </a:r>
            <a:r>
              <a:rPr lang="fr-BE" sz="1600" dirty="0" smtClean="0"/>
              <a:t> know </a:t>
            </a:r>
            <a:r>
              <a:rPr lang="fr-BE" sz="1600" dirty="0" err="1" smtClean="0"/>
              <a:t>that</a:t>
            </a:r>
            <a:r>
              <a:rPr lang="fr-BE" sz="1600" dirty="0" smtClean="0"/>
              <a:t> Advanced </a:t>
            </a:r>
            <a:r>
              <a:rPr lang="fr-BE" sz="1600" dirty="0" err="1" smtClean="0"/>
              <a:t>Search</a:t>
            </a:r>
            <a:r>
              <a:rPr lang="fr-BE" sz="1600" dirty="0" smtClean="0"/>
              <a:t> </a:t>
            </a:r>
            <a:r>
              <a:rPr lang="fr-BE" sz="1600" dirty="0" err="1" smtClean="0"/>
              <a:t>is</a:t>
            </a:r>
            <a:r>
              <a:rPr lang="fr-BE" sz="1600" dirty="0" smtClean="0"/>
              <a:t> </a:t>
            </a:r>
            <a:r>
              <a:rPr lang="fr-BE" sz="1600" dirty="0" err="1" smtClean="0"/>
              <a:t>used</a:t>
            </a:r>
            <a:r>
              <a:rPr lang="fr-BE" sz="1600" dirty="0" smtClean="0"/>
              <a:t> by </a:t>
            </a:r>
            <a:r>
              <a:rPr lang="fr-BE" sz="1600" dirty="0" err="1" smtClean="0"/>
              <a:t>many</a:t>
            </a:r>
            <a:r>
              <a:rPr lang="fr-BE" sz="1600" dirty="0" smtClean="0"/>
              <a:t> </a:t>
            </a:r>
            <a:r>
              <a:rPr lang="fr-BE" sz="1600" dirty="0" err="1" smtClean="0"/>
              <a:t>colleagues</a:t>
            </a:r>
            <a:r>
              <a:rPr lang="fr-BE" sz="1600" dirty="0" smtClean="0"/>
              <a:t>!!</a:t>
            </a:r>
            <a:endParaRPr lang="fr-BE" sz="1600" dirty="0"/>
          </a:p>
        </p:txBody>
      </p:sp>
      <p:pic>
        <p:nvPicPr>
          <p:cNvPr id="6" name="Image 5"/>
          <p:cNvPicPr>
            <a:picLocks noChangeAspect="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1259632" y="5805264"/>
            <a:ext cx="369332" cy="369332"/>
          </a:xfrm>
          <a:prstGeom prst="rect">
            <a:avLst/>
          </a:prstGeom>
        </p:spPr>
      </p:pic>
    </p:spTree>
    <p:extLst>
      <p:ext uri="{BB962C8B-B14F-4D97-AF65-F5344CB8AC3E}">
        <p14:creationId xmlns:p14="http://schemas.microsoft.com/office/powerpoint/2010/main" val="1203467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S20</a:t>
            </a:r>
            <a:endParaRPr lang="fr-BE" dirty="0"/>
          </a:p>
        </p:txBody>
      </p:sp>
      <p:sp>
        <p:nvSpPr>
          <p:cNvPr id="3" name="Espace réservé du contenu 2"/>
          <p:cNvSpPr>
            <a:spLocks noGrp="1"/>
          </p:cNvSpPr>
          <p:nvPr>
            <p:ph idx="1"/>
          </p:nvPr>
        </p:nvSpPr>
        <p:spPr/>
        <p:txBody>
          <a:bodyPr/>
          <a:lstStyle/>
          <a:p>
            <a:pPr marL="0" indent="0">
              <a:buNone/>
            </a:pPr>
            <a:r>
              <a:rPr lang="fr-BE" b="1" dirty="0" smtClean="0"/>
              <a:t>End-</a:t>
            </a:r>
            <a:r>
              <a:rPr lang="fr-BE" b="1" dirty="0" err="1" smtClean="0"/>
              <a:t>users</a:t>
            </a:r>
            <a:r>
              <a:rPr lang="fr-BE" b="1" dirty="0" smtClean="0"/>
              <a:t> </a:t>
            </a:r>
            <a:r>
              <a:rPr lang="fr-BE" b="1" dirty="0" err="1" smtClean="0"/>
              <a:t>will</a:t>
            </a:r>
            <a:r>
              <a:rPr lang="fr-BE" b="1" dirty="0" smtClean="0"/>
              <a:t> have </a:t>
            </a:r>
            <a:r>
              <a:rPr lang="fr-BE" b="1" dirty="0" err="1" smtClean="0"/>
              <a:t>difficulty</a:t>
            </a:r>
            <a:r>
              <a:rPr lang="fr-BE" b="1" dirty="0" smtClean="0"/>
              <a:t> to know how to </a:t>
            </a:r>
            <a:r>
              <a:rPr lang="fr-BE" b="1" dirty="0" err="1" smtClean="0"/>
              <a:t>get</a:t>
            </a:r>
            <a:r>
              <a:rPr lang="fr-BE" b="1" dirty="0" smtClean="0"/>
              <a:t> the item </a:t>
            </a:r>
            <a:r>
              <a:rPr lang="fr-BE" b="1" dirty="0" err="1" smtClean="0"/>
              <a:t>they</a:t>
            </a:r>
            <a:r>
              <a:rPr lang="fr-BE" b="1" dirty="0" smtClean="0"/>
              <a:t> </a:t>
            </a:r>
            <a:r>
              <a:rPr lang="fr-BE" b="1" dirty="0" err="1" smtClean="0"/>
              <a:t>want</a:t>
            </a:r>
            <a:r>
              <a:rPr lang="fr-BE" b="1" dirty="0" smtClean="0"/>
              <a:t>.</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51</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3261931088"/>
              </p:ext>
            </p:extLst>
          </p:nvPr>
        </p:nvGraphicFramePr>
        <p:xfrm>
          <a:off x="323528" y="2564904"/>
          <a:ext cx="7416824" cy="3456384"/>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7" name="Bouton d'action : Retour 6">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289321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S21</a:t>
            </a:r>
            <a:endParaRPr lang="fr-BE" dirty="0"/>
          </a:p>
        </p:txBody>
      </p:sp>
      <p:sp>
        <p:nvSpPr>
          <p:cNvPr id="3" name="Espace réservé du contenu 2"/>
          <p:cNvSpPr>
            <a:spLocks noGrp="1"/>
          </p:cNvSpPr>
          <p:nvPr>
            <p:ph idx="1"/>
          </p:nvPr>
        </p:nvSpPr>
        <p:spPr/>
        <p:txBody>
          <a:bodyPr/>
          <a:lstStyle/>
          <a:p>
            <a:pPr marL="114300" indent="0">
              <a:buNone/>
            </a:pPr>
            <a:r>
              <a:rPr lang="fr-BE" b="1" dirty="0" err="1" smtClean="0"/>
              <a:t>Metadata</a:t>
            </a:r>
            <a:r>
              <a:rPr lang="fr-BE" b="1" dirty="0" smtClean="0"/>
              <a:t> </a:t>
            </a:r>
            <a:r>
              <a:rPr lang="fr-BE" b="1" dirty="0" err="1" smtClean="0"/>
              <a:t>that</a:t>
            </a:r>
            <a:r>
              <a:rPr lang="fr-BE" b="1" dirty="0" smtClean="0"/>
              <a:t> discovery </a:t>
            </a:r>
            <a:r>
              <a:rPr lang="fr-BE" b="1" dirty="0" err="1" smtClean="0"/>
              <a:t>tools</a:t>
            </a:r>
            <a:r>
              <a:rPr lang="fr-BE" b="1" dirty="0" smtClean="0"/>
              <a:t> </a:t>
            </a:r>
            <a:r>
              <a:rPr lang="fr-BE" b="1" dirty="0" err="1" smtClean="0"/>
              <a:t>offer</a:t>
            </a:r>
            <a:r>
              <a:rPr lang="fr-BE" b="1" dirty="0" smtClean="0"/>
              <a:t> are of </a:t>
            </a:r>
            <a:r>
              <a:rPr lang="fr-BE" b="1" dirty="0" err="1" smtClean="0"/>
              <a:t>less</a:t>
            </a:r>
            <a:r>
              <a:rPr lang="fr-BE" b="1" dirty="0" smtClean="0"/>
              <a:t> good </a:t>
            </a:r>
            <a:r>
              <a:rPr lang="fr-BE" b="1" dirty="0" err="1" smtClean="0"/>
              <a:t>quality</a:t>
            </a:r>
            <a:r>
              <a:rPr lang="fr-BE" b="1" dirty="0" smtClean="0"/>
              <a:t> (</a:t>
            </a:r>
            <a:r>
              <a:rPr lang="fr-BE" b="1" dirty="0" err="1" smtClean="0"/>
              <a:t>compared</a:t>
            </a:r>
            <a:r>
              <a:rPr lang="fr-BE" b="1" dirty="0" smtClean="0"/>
              <a:t> to </a:t>
            </a:r>
            <a:r>
              <a:rPr lang="fr-BE" b="1" dirty="0" err="1" smtClean="0"/>
              <a:t>metadata</a:t>
            </a:r>
            <a:r>
              <a:rPr lang="fr-BE" b="1" dirty="0" smtClean="0"/>
              <a:t> of </a:t>
            </a:r>
            <a:r>
              <a:rPr lang="fr-BE" b="1" dirty="0" err="1" smtClean="0"/>
              <a:t>specialized</a:t>
            </a:r>
            <a:r>
              <a:rPr lang="fr-BE" b="1" dirty="0" smtClean="0"/>
              <a:t> </a:t>
            </a:r>
            <a:r>
              <a:rPr lang="fr-BE" b="1" dirty="0" err="1" smtClean="0"/>
              <a:t>databases</a:t>
            </a:r>
            <a:r>
              <a:rPr lang="fr-BE" b="1" dirty="0" smtClean="0"/>
              <a:t>) and </a:t>
            </a:r>
            <a:r>
              <a:rPr lang="fr-BE" b="1" dirty="0" err="1" smtClean="0"/>
              <a:t>this</a:t>
            </a:r>
            <a:r>
              <a:rPr lang="fr-BE" b="1" dirty="0" smtClean="0"/>
              <a:t> </a:t>
            </a:r>
            <a:r>
              <a:rPr lang="fr-BE" b="1" dirty="0" err="1" smtClean="0"/>
              <a:t>will</a:t>
            </a:r>
            <a:r>
              <a:rPr lang="fr-BE" b="1" dirty="0" smtClean="0"/>
              <a:t> lead to </a:t>
            </a:r>
            <a:r>
              <a:rPr lang="fr-BE" b="1" dirty="0" err="1" smtClean="0"/>
              <a:t>searches</a:t>
            </a:r>
            <a:r>
              <a:rPr lang="fr-BE" b="1" dirty="0" smtClean="0"/>
              <a:t> of </a:t>
            </a:r>
            <a:r>
              <a:rPr lang="fr-BE" b="1" dirty="0" err="1" smtClean="0"/>
              <a:t>less</a:t>
            </a:r>
            <a:r>
              <a:rPr lang="fr-BE" b="1" dirty="0" smtClean="0"/>
              <a:t> good </a:t>
            </a:r>
            <a:r>
              <a:rPr lang="fr-BE" b="1" dirty="0" err="1" smtClean="0"/>
              <a:t>quality</a:t>
            </a:r>
            <a:r>
              <a:rPr lang="fr-BE" b="1" dirty="0" smtClean="0"/>
              <a:t>.</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52</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1882033323"/>
              </p:ext>
            </p:extLst>
          </p:nvPr>
        </p:nvGraphicFramePr>
        <p:xfrm>
          <a:off x="323528" y="2852936"/>
          <a:ext cx="7488832"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85376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S21</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826601650"/>
              </p:ext>
            </p:extLst>
          </p:nvPr>
        </p:nvGraphicFramePr>
        <p:xfrm>
          <a:off x="395536" y="2276873"/>
          <a:ext cx="7620000"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E667ED75-B537-4810-9364-B7D9FE7FDC55}" type="slidenum">
              <a:rPr lang="en-US" smtClean="0"/>
              <a:pPr/>
              <a:t>53</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 useBgFill="1">
        <p:nvSpPr>
          <p:cNvPr id="7" name="Bouton d'action : Retour 6">
            <a:hlinkClick r:id="rId3"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p:cNvSpPr txBox="1"/>
          <p:nvPr/>
        </p:nvSpPr>
        <p:spPr>
          <a:xfrm>
            <a:off x="539552" y="1418873"/>
            <a:ext cx="7560840" cy="830997"/>
          </a:xfrm>
          <a:prstGeom prst="rect">
            <a:avLst/>
          </a:prstGeom>
          <a:noFill/>
        </p:spPr>
        <p:txBody>
          <a:bodyPr wrap="square" rtlCol="0">
            <a:spAutoFit/>
          </a:bodyPr>
          <a:lstStyle/>
          <a:p>
            <a:r>
              <a:rPr lang="en-US" sz="2400" dirty="0" smtClean="0"/>
              <a:t>Comparing S21 results with respondents’ experience with discovery tools… </a:t>
            </a:r>
            <a:endParaRPr lang="en-US" sz="2400" dirty="0"/>
          </a:p>
        </p:txBody>
      </p:sp>
      <p:pic>
        <p:nvPicPr>
          <p:cNvPr id="11" name="chart"/>
          <p:cNvPicPr>
            <a:picLocks noChangeAspect="1"/>
          </p:cNvPicPr>
          <p:nvPr/>
        </p:nvPicPr>
        <p:blipFill>
          <a:blip r:embed="rId4"/>
          <a:stretch>
            <a:fillRect/>
          </a:stretch>
        </p:blipFill>
        <p:spPr>
          <a:xfrm>
            <a:off x="2411760" y="2480702"/>
            <a:ext cx="666674" cy="638080"/>
          </a:xfrm>
          <a:prstGeom prst="rect">
            <a:avLst/>
          </a:prstGeom>
        </p:spPr>
      </p:pic>
      <p:sp>
        <p:nvSpPr>
          <p:cNvPr id="12" name="Bulle ronde 11"/>
          <p:cNvSpPr/>
          <p:nvPr/>
        </p:nvSpPr>
        <p:spPr>
          <a:xfrm rot="10573055">
            <a:off x="1289255" y="3120015"/>
            <a:ext cx="917677" cy="1028850"/>
          </a:xfrm>
          <a:prstGeom prst="wedgeEllipseCallout">
            <a:avLst>
              <a:gd name="adj1" fmla="val -42487"/>
              <a:gd name="adj2" fmla="val 6297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
          <p:cNvSpPr txBox="1"/>
          <p:nvPr/>
        </p:nvSpPr>
        <p:spPr>
          <a:xfrm>
            <a:off x="2089555" y="2564904"/>
            <a:ext cx="237232" cy="4108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800" b="1" dirty="0" smtClean="0">
                <a:solidFill>
                  <a:srgbClr val="7030A0"/>
                </a:solidFill>
              </a:rPr>
              <a:t>9</a:t>
            </a:r>
            <a:endParaRPr lang="fr-BE" sz="1800" b="1" dirty="0">
              <a:solidFill>
                <a:srgbClr val="7030A0"/>
              </a:solidFill>
            </a:endParaRPr>
          </a:p>
        </p:txBody>
      </p:sp>
      <p:sp>
        <p:nvSpPr>
          <p:cNvPr id="14" name="ZoneTexte 13"/>
          <p:cNvSpPr txBox="1"/>
          <p:nvPr/>
        </p:nvSpPr>
        <p:spPr>
          <a:xfrm>
            <a:off x="460380" y="5708585"/>
            <a:ext cx="7628790" cy="338554"/>
          </a:xfrm>
          <a:prstGeom prst="rect">
            <a:avLst/>
          </a:prstGeom>
          <a:noFill/>
        </p:spPr>
        <p:txBody>
          <a:bodyPr wrap="square" rtlCol="0">
            <a:spAutoFit/>
          </a:bodyPr>
          <a:lstStyle/>
          <a:p>
            <a:pPr algn="ctr"/>
            <a:r>
              <a:rPr lang="en-US" sz="1600" b="1" dirty="0"/>
              <a:t>How many times have you been using a discovery tool within the last 12 months?</a:t>
            </a:r>
          </a:p>
        </p:txBody>
      </p:sp>
    </p:spTree>
    <p:extLst>
      <p:ext uri="{BB962C8B-B14F-4D97-AF65-F5344CB8AC3E}">
        <p14:creationId xmlns:p14="http://schemas.microsoft.com/office/powerpoint/2010/main" val="223799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S22</a:t>
            </a:r>
            <a:endParaRPr lang="fr-BE" dirty="0"/>
          </a:p>
        </p:txBody>
      </p:sp>
      <p:sp>
        <p:nvSpPr>
          <p:cNvPr id="3" name="Espace réservé du contenu 2"/>
          <p:cNvSpPr>
            <a:spLocks noGrp="1"/>
          </p:cNvSpPr>
          <p:nvPr>
            <p:ph idx="1"/>
          </p:nvPr>
        </p:nvSpPr>
        <p:spPr/>
        <p:txBody>
          <a:bodyPr/>
          <a:lstStyle/>
          <a:p>
            <a:pPr marL="114300" indent="0">
              <a:buNone/>
            </a:pPr>
            <a:r>
              <a:rPr lang="fr-BE" b="1" dirty="0" err="1" smtClean="0"/>
              <a:t>Using</a:t>
            </a:r>
            <a:r>
              <a:rPr lang="fr-BE" b="1" dirty="0" smtClean="0"/>
              <a:t> </a:t>
            </a:r>
            <a:r>
              <a:rPr lang="fr-BE" b="1" dirty="0" err="1" smtClean="0"/>
              <a:t>now</a:t>
            </a:r>
            <a:r>
              <a:rPr lang="fr-BE" b="1" dirty="0" smtClean="0"/>
              <a:t> a discovery </a:t>
            </a:r>
            <a:r>
              <a:rPr lang="fr-BE" b="1" dirty="0" err="1" smtClean="0"/>
              <a:t>tool</a:t>
            </a:r>
            <a:r>
              <a:rPr lang="fr-BE" b="1" dirty="0" smtClean="0"/>
              <a:t> in the </a:t>
            </a:r>
            <a:r>
              <a:rPr lang="fr-BE" b="1" dirty="0" err="1" smtClean="0"/>
              <a:t>library</a:t>
            </a:r>
            <a:r>
              <a:rPr lang="fr-BE" b="1" dirty="0" smtClean="0"/>
              <a:t> </a:t>
            </a:r>
            <a:r>
              <a:rPr lang="fr-BE" b="1" dirty="0" err="1" smtClean="0"/>
              <a:t>will</a:t>
            </a:r>
            <a:r>
              <a:rPr lang="fr-BE" b="1" dirty="0" smtClean="0"/>
              <a:t> </a:t>
            </a:r>
            <a:r>
              <a:rPr lang="fr-BE" b="1" dirty="0" err="1" smtClean="0"/>
              <a:t>positively</a:t>
            </a:r>
            <a:r>
              <a:rPr lang="fr-BE" b="1" dirty="0" smtClean="0"/>
              <a:t> change </a:t>
            </a:r>
            <a:r>
              <a:rPr lang="fr-BE" b="1" dirty="0" err="1" smtClean="0"/>
              <a:t>my</a:t>
            </a:r>
            <a:r>
              <a:rPr lang="fr-BE" b="1" dirty="0" smtClean="0"/>
              <a:t> </a:t>
            </a:r>
            <a:r>
              <a:rPr lang="fr-BE" b="1" dirty="0" err="1" smtClean="0"/>
              <a:t>work</a:t>
            </a:r>
            <a:r>
              <a:rPr lang="fr-BE" b="1" dirty="0" smtClean="0"/>
              <a:t>.</a:t>
            </a:r>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54</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graphicFrame>
        <p:nvGraphicFramePr>
          <p:cNvPr id="6" name="Graphique 5"/>
          <p:cNvGraphicFramePr>
            <a:graphicFrameLocks/>
          </p:cNvGraphicFramePr>
          <p:nvPr>
            <p:extLst>
              <p:ext uri="{D42A27DB-BD31-4B8C-83A1-F6EECF244321}">
                <p14:modId xmlns:p14="http://schemas.microsoft.com/office/powerpoint/2010/main" val="2916069995"/>
              </p:ext>
            </p:extLst>
          </p:nvPr>
        </p:nvGraphicFramePr>
        <p:xfrm>
          <a:off x="755576" y="2060848"/>
          <a:ext cx="7056784"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p:cNvSpPr txBox="1"/>
          <p:nvPr/>
        </p:nvSpPr>
        <p:spPr>
          <a:xfrm>
            <a:off x="1907704" y="5301208"/>
            <a:ext cx="4824536" cy="954107"/>
          </a:xfrm>
          <a:prstGeom prst="rect">
            <a:avLst/>
          </a:prstGeom>
          <a:noFill/>
        </p:spPr>
        <p:txBody>
          <a:bodyPr wrap="square" rtlCol="0">
            <a:spAutoFit/>
          </a:bodyPr>
          <a:lstStyle/>
          <a:p>
            <a:r>
              <a:rPr lang="fr-BE" sz="1400" dirty="0" smtClean="0"/>
              <a:t>44,9% </a:t>
            </a:r>
            <a:r>
              <a:rPr lang="fr-BE" sz="1400" dirty="0" err="1" smtClean="0"/>
              <a:t>don’t</a:t>
            </a:r>
            <a:r>
              <a:rPr lang="fr-BE" sz="1400" dirty="0" smtClean="0"/>
              <a:t> know! </a:t>
            </a:r>
            <a:endParaRPr lang="fr-BE" sz="1400" dirty="0">
              <a:sym typeface="Wingdings" pitchFamily="2" charset="2"/>
            </a:endParaRPr>
          </a:p>
          <a:p>
            <a:pPr marL="285750" indent="-285750">
              <a:buFont typeface="Arial" pitchFamily="34" charset="0"/>
              <a:buChar char="•"/>
            </a:pPr>
            <a:r>
              <a:rPr lang="fr-BE" sz="1400" dirty="0" smtClean="0"/>
              <a:t>Cause of </a:t>
            </a:r>
            <a:r>
              <a:rPr lang="fr-BE" sz="1400" dirty="0" err="1" smtClean="0"/>
              <a:t>concern</a:t>
            </a:r>
            <a:r>
              <a:rPr lang="fr-BE" sz="1400" dirty="0" smtClean="0"/>
              <a:t> or of expectation?</a:t>
            </a:r>
          </a:p>
          <a:p>
            <a:pPr marL="285750" indent="-285750">
              <a:buFont typeface="Arial" pitchFamily="34" charset="0"/>
              <a:buChar char="•"/>
            </a:pPr>
            <a:r>
              <a:rPr lang="fr-BE" sz="1400" dirty="0" smtClean="0"/>
              <a:t>Are </a:t>
            </a:r>
            <a:r>
              <a:rPr lang="fr-BE" sz="1400" dirty="0" err="1" smtClean="0"/>
              <a:t>they</a:t>
            </a:r>
            <a:r>
              <a:rPr lang="fr-BE" sz="1400" dirty="0" smtClean="0"/>
              <a:t> </a:t>
            </a:r>
            <a:r>
              <a:rPr lang="fr-BE" sz="1400" dirty="0" err="1" smtClean="0"/>
              <a:t>lost</a:t>
            </a:r>
            <a:r>
              <a:rPr lang="fr-BE" sz="1400" dirty="0" smtClean="0"/>
              <a:t>?</a:t>
            </a:r>
          </a:p>
          <a:p>
            <a:pPr marL="285750" indent="-285750">
              <a:buFont typeface="Arial" pitchFamily="34" charset="0"/>
              <a:buChar char="•"/>
            </a:pPr>
            <a:r>
              <a:rPr lang="fr-BE" sz="1400" dirty="0" smtClean="0"/>
              <a:t>Do </a:t>
            </a:r>
            <a:r>
              <a:rPr lang="fr-BE" sz="1400" dirty="0" err="1" smtClean="0"/>
              <a:t>they</a:t>
            </a:r>
            <a:r>
              <a:rPr lang="fr-BE" sz="1400" dirty="0" smtClean="0"/>
              <a:t> puzzle about the change? </a:t>
            </a:r>
            <a:endParaRPr lang="fr-BE" sz="1400" dirty="0"/>
          </a:p>
        </p:txBody>
      </p:sp>
    </p:spTree>
    <p:extLst>
      <p:ext uri="{BB962C8B-B14F-4D97-AF65-F5344CB8AC3E}">
        <p14:creationId xmlns:p14="http://schemas.microsoft.com/office/powerpoint/2010/main" val="689311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Conclusions</a:t>
            </a:r>
            <a:endParaRPr lang="fr-BE" dirty="0"/>
          </a:p>
        </p:txBody>
      </p:sp>
      <p:sp>
        <p:nvSpPr>
          <p:cNvPr id="3" name="Espace réservé du contenu 2"/>
          <p:cNvSpPr>
            <a:spLocks noGrp="1"/>
          </p:cNvSpPr>
          <p:nvPr>
            <p:ph idx="1"/>
          </p:nvPr>
        </p:nvSpPr>
        <p:spPr/>
        <p:txBody>
          <a:bodyPr>
            <a:noAutofit/>
          </a:bodyPr>
          <a:lstStyle/>
          <a:p>
            <a:r>
              <a:rPr lang="fr-BE" sz="1400" dirty="0" smtClean="0"/>
              <a:t>Participation rate: 72% -&gt; </a:t>
            </a:r>
            <a:r>
              <a:rPr lang="fr-BE" sz="1400" dirty="0" err="1" smtClean="0"/>
              <a:t>representative</a:t>
            </a:r>
            <a:r>
              <a:rPr lang="fr-BE" sz="1400" dirty="0" smtClean="0"/>
              <a:t> of ULg Library</a:t>
            </a:r>
          </a:p>
          <a:p>
            <a:r>
              <a:rPr lang="fr-BE" sz="1400" dirty="0" err="1" smtClean="0"/>
              <a:t>Rather</a:t>
            </a:r>
            <a:r>
              <a:rPr lang="fr-BE" sz="1400" dirty="0" smtClean="0"/>
              <a:t> </a:t>
            </a:r>
            <a:r>
              <a:rPr lang="fr-BE" sz="1400" b="1" dirty="0" smtClean="0"/>
              <a:t>positive </a:t>
            </a:r>
            <a:r>
              <a:rPr lang="fr-BE" sz="1400" b="1" dirty="0" err="1" smtClean="0"/>
              <a:t>reception</a:t>
            </a:r>
            <a:r>
              <a:rPr lang="fr-BE" sz="1400" b="1" dirty="0" smtClean="0"/>
              <a:t> </a:t>
            </a:r>
            <a:r>
              <a:rPr lang="fr-BE" sz="1400" dirty="0" smtClean="0"/>
              <a:t>of </a:t>
            </a:r>
            <a:r>
              <a:rPr lang="fr-BE" sz="1400" dirty="0" err="1" smtClean="0"/>
              <a:t>DTs</a:t>
            </a:r>
            <a:r>
              <a:rPr lang="fr-BE" sz="1400" dirty="0" smtClean="0"/>
              <a:t> : </a:t>
            </a:r>
          </a:p>
          <a:p>
            <a:pPr lvl="1"/>
            <a:r>
              <a:rPr lang="fr-BE" sz="1400" dirty="0" err="1" smtClean="0"/>
              <a:t>DTs</a:t>
            </a:r>
            <a:r>
              <a:rPr lang="fr-BE" sz="1400" dirty="0" smtClean="0"/>
              <a:t> are not </a:t>
            </a:r>
            <a:r>
              <a:rPr lang="fr-BE" sz="1400" dirty="0" err="1" smtClean="0"/>
              <a:t>strongly</a:t>
            </a:r>
            <a:r>
              <a:rPr lang="fr-BE" sz="1400" dirty="0" smtClean="0"/>
              <a:t> </a:t>
            </a:r>
            <a:r>
              <a:rPr lang="fr-BE" sz="1400" dirty="0" err="1" smtClean="0"/>
              <a:t>criticized</a:t>
            </a:r>
            <a:r>
              <a:rPr lang="fr-BE" sz="1400" dirty="0" smtClean="0"/>
              <a:t> or </a:t>
            </a:r>
            <a:r>
              <a:rPr lang="fr-BE" sz="1400" dirty="0" err="1" smtClean="0"/>
              <a:t>discredited</a:t>
            </a:r>
            <a:r>
              <a:rPr lang="fr-BE" sz="1400" dirty="0" smtClean="0"/>
              <a:t>.</a:t>
            </a:r>
          </a:p>
          <a:p>
            <a:pPr lvl="1"/>
            <a:r>
              <a:rPr lang="fr-BE" sz="1400" dirty="0" err="1" smtClean="0"/>
              <a:t>Some</a:t>
            </a:r>
            <a:r>
              <a:rPr lang="fr-BE" sz="1400" dirty="0" smtClean="0"/>
              <a:t> perceptions are </a:t>
            </a:r>
            <a:r>
              <a:rPr lang="fr-BE" sz="1400" dirty="0" err="1" smtClean="0"/>
              <a:t>probably</a:t>
            </a:r>
            <a:r>
              <a:rPr lang="fr-BE" sz="1400" dirty="0" smtClean="0"/>
              <a:t> </a:t>
            </a:r>
            <a:r>
              <a:rPr lang="fr-BE" sz="1400" dirty="0" err="1" smtClean="0"/>
              <a:t>based</a:t>
            </a:r>
            <a:r>
              <a:rPr lang="fr-BE" sz="1400" dirty="0" smtClean="0"/>
              <a:t> on </a:t>
            </a:r>
            <a:r>
              <a:rPr lang="fr-BE" sz="1400" dirty="0" err="1" smtClean="0"/>
              <a:t>own</a:t>
            </a:r>
            <a:r>
              <a:rPr lang="fr-BE" sz="1400" dirty="0" smtClean="0"/>
              <a:t> </a:t>
            </a:r>
            <a:r>
              <a:rPr lang="fr-BE" sz="1400" dirty="0" err="1" smtClean="0"/>
              <a:t>experiences</a:t>
            </a:r>
            <a:r>
              <a:rPr lang="fr-BE" sz="1400" dirty="0" smtClean="0"/>
              <a:t> </a:t>
            </a:r>
            <a:r>
              <a:rPr lang="fr-BE" sz="1400" dirty="0" err="1" smtClean="0"/>
              <a:t>with</a:t>
            </a:r>
            <a:r>
              <a:rPr lang="fr-BE" sz="1400" dirty="0" smtClean="0"/>
              <a:t> ULg Primo.</a:t>
            </a:r>
          </a:p>
          <a:p>
            <a:r>
              <a:rPr lang="fr-BE" sz="1400" dirty="0" err="1" smtClean="0"/>
              <a:t>Sometimes</a:t>
            </a:r>
            <a:r>
              <a:rPr lang="fr-BE" sz="1400" dirty="0" smtClean="0"/>
              <a:t> </a:t>
            </a:r>
            <a:r>
              <a:rPr lang="fr-BE" sz="1400" b="1" dirty="0" err="1" smtClean="0"/>
              <a:t>perplexity</a:t>
            </a:r>
            <a:r>
              <a:rPr lang="fr-BE" sz="1400" dirty="0" smtClean="0"/>
              <a:t> and </a:t>
            </a:r>
            <a:r>
              <a:rPr lang="fr-BE" sz="1400" dirty="0" err="1" smtClean="0"/>
              <a:t>distrust</a:t>
            </a:r>
            <a:r>
              <a:rPr lang="fr-BE" sz="1400" dirty="0" smtClean="0"/>
              <a:t>:</a:t>
            </a:r>
          </a:p>
          <a:p>
            <a:pPr lvl="1"/>
            <a:r>
              <a:rPr lang="fr-BE" sz="1400" dirty="0" smtClean="0"/>
              <a:t>Single </a:t>
            </a:r>
            <a:r>
              <a:rPr lang="fr-BE" sz="1400" dirty="0" err="1" smtClean="0"/>
              <a:t>search</a:t>
            </a:r>
            <a:r>
              <a:rPr lang="fr-BE" sz="1400" dirty="0" smtClean="0"/>
              <a:t> box (S3)</a:t>
            </a:r>
          </a:p>
          <a:p>
            <a:pPr lvl="1"/>
            <a:r>
              <a:rPr lang="fr-BE" sz="1400" dirty="0" err="1" smtClean="0"/>
              <a:t>Some</a:t>
            </a:r>
            <a:r>
              <a:rPr lang="fr-BE" sz="1400" dirty="0" smtClean="0"/>
              <a:t> </a:t>
            </a:r>
            <a:r>
              <a:rPr lang="fr-BE" sz="1400" dirty="0" err="1"/>
              <a:t>nostalgy</a:t>
            </a:r>
            <a:r>
              <a:rPr lang="fr-BE" sz="1400" dirty="0"/>
              <a:t> for </a:t>
            </a:r>
            <a:r>
              <a:rPr lang="fr-BE" sz="1400" dirty="0" err="1"/>
              <a:t>catalog</a:t>
            </a:r>
            <a:r>
              <a:rPr lang="fr-BE" sz="1400" dirty="0"/>
              <a:t> data (Marc </a:t>
            </a:r>
            <a:r>
              <a:rPr lang="fr-BE" sz="1400" dirty="0" smtClean="0"/>
              <a:t>records [S12], </a:t>
            </a:r>
            <a:r>
              <a:rPr lang="fr-BE" sz="1400" dirty="0" err="1"/>
              <a:t>identifying</a:t>
            </a:r>
            <a:r>
              <a:rPr lang="fr-BE" sz="1400" dirty="0"/>
              <a:t> </a:t>
            </a:r>
            <a:r>
              <a:rPr lang="fr-BE" sz="1400" dirty="0" err="1" smtClean="0"/>
              <a:t>catalog</a:t>
            </a:r>
            <a:r>
              <a:rPr lang="fr-BE" sz="1400" dirty="0" smtClean="0"/>
              <a:t> records [S11])</a:t>
            </a:r>
          </a:p>
          <a:p>
            <a:r>
              <a:rPr lang="fr-BE" sz="1400" b="1" dirty="0" smtClean="0"/>
              <a:t>Contradictions</a:t>
            </a:r>
            <a:r>
              <a:rPr lang="fr-BE" sz="1400" dirty="0" smtClean="0"/>
              <a:t>:</a:t>
            </a:r>
          </a:p>
          <a:p>
            <a:pPr lvl="1"/>
            <a:r>
              <a:rPr lang="fr-BE" sz="1400" dirty="0"/>
              <a:t>Single </a:t>
            </a:r>
            <a:r>
              <a:rPr lang="fr-BE" sz="1400" dirty="0" err="1"/>
              <a:t>search</a:t>
            </a:r>
            <a:r>
              <a:rPr lang="fr-BE" sz="1400" dirty="0"/>
              <a:t> box (</a:t>
            </a:r>
            <a:r>
              <a:rPr lang="fr-BE" sz="1400" dirty="0" smtClean="0"/>
              <a:t>S3) </a:t>
            </a:r>
            <a:r>
              <a:rPr lang="fr-BE" sz="1400" i="1" dirty="0" smtClean="0"/>
              <a:t>vs</a:t>
            </a:r>
            <a:r>
              <a:rPr lang="fr-BE" sz="1400" dirty="0" smtClean="0"/>
              <a:t> « </a:t>
            </a:r>
            <a:r>
              <a:rPr lang="fr-BE" sz="1400" dirty="0" err="1" smtClean="0"/>
              <a:t>DTs</a:t>
            </a:r>
            <a:r>
              <a:rPr lang="fr-BE" sz="1400" dirty="0" smtClean="0"/>
              <a:t> are </a:t>
            </a:r>
            <a:r>
              <a:rPr lang="fr-BE" sz="1400" dirty="0" err="1" smtClean="0"/>
              <a:t>only</a:t>
            </a:r>
            <a:r>
              <a:rPr lang="fr-BE" sz="1400" dirty="0" smtClean="0"/>
              <a:t> for </a:t>
            </a:r>
            <a:r>
              <a:rPr lang="fr-BE" sz="1400" dirty="0" err="1" smtClean="0"/>
              <a:t>beginners</a:t>
            </a:r>
            <a:r>
              <a:rPr lang="fr-BE" sz="1400" dirty="0" smtClean="0"/>
              <a:t> » (S5)</a:t>
            </a:r>
          </a:p>
          <a:p>
            <a:pPr lvl="1"/>
            <a:r>
              <a:rPr lang="fr-BE" sz="1400" dirty="0"/>
              <a:t>Content: </a:t>
            </a:r>
            <a:r>
              <a:rPr lang="fr-BE" sz="1400" dirty="0" err="1"/>
              <a:t>DTs</a:t>
            </a:r>
            <a:r>
              <a:rPr lang="fr-BE" sz="1400" dirty="0"/>
              <a:t> are </a:t>
            </a:r>
            <a:r>
              <a:rPr lang="fr-BE" sz="1400" dirty="0" err="1"/>
              <a:t>at</a:t>
            </a:r>
            <a:r>
              <a:rPr lang="fr-BE" sz="1400" dirty="0"/>
              <a:t> the </a:t>
            </a:r>
            <a:r>
              <a:rPr lang="fr-BE" sz="1400" dirty="0" err="1"/>
              <a:t>same</a:t>
            </a:r>
            <a:r>
              <a:rPr lang="fr-BE" sz="1400" dirty="0"/>
              <a:t> time </a:t>
            </a:r>
            <a:r>
              <a:rPr lang="fr-BE" sz="1400" dirty="0" err="1"/>
              <a:t>useful</a:t>
            </a:r>
            <a:r>
              <a:rPr lang="fr-BE" sz="1400" dirty="0"/>
              <a:t> (S15) and </a:t>
            </a:r>
            <a:r>
              <a:rPr lang="fr-BE" sz="1400" dirty="0" err="1"/>
              <a:t>confusing</a:t>
            </a:r>
            <a:r>
              <a:rPr lang="fr-BE" sz="1400" dirty="0"/>
              <a:t> (S14</a:t>
            </a:r>
            <a:r>
              <a:rPr lang="fr-BE" sz="1400" dirty="0" smtClean="0"/>
              <a:t>).</a:t>
            </a:r>
          </a:p>
          <a:p>
            <a:r>
              <a:rPr lang="fr-BE" sz="1400" dirty="0" err="1" smtClean="0"/>
              <a:t>Sometimes</a:t>
            </a:r>
            <a:r>
              <a:rPr lang="fr-BE" sz="1400" dirty="0" smtClean="0"/>
              <a:t> </a:t>
            </a:r>
            <a:r>
              <a:rPr lang="fr-BE" sz="1400" dirty="0" err="1" smtClean="0"/>
              <a:t>too</a:t>
            </a:r>
            <a:r>
              <a:rPr lang="fr-BE" sz="1400" dirty="0" smtClean="0"/>
              <a:t> </a:t>
            </a:r>
            <a:r>
              <a:rPr lang="fr-BE" sz="1400" dirty="0" err="1" smtClean="0"/>
              <a:t>early</a:t>
            </a:r>
            <a:r>
              <a:rPr lang="fr-BE" sz="1400" dirty="0" smtClean="0"/>
              <a:t> to </a:t>
            </a:r>
            <a:r>
              <a:rPr lang="fr-BE" sz="1400" dirty="0" err="1" smtClean="0"/>
              <a:t>draw</a:t>
            </a:r>
            <a:r>
              <a:rPr lang="fr-BE" sz="1400" dirty="0" smtClean="0"/>
              <a:t> </a:t>
            </a:r>
            <a:r>
              <a:rPr lang="fr-BE" sz="1400" dirty="0" err="1" smtClean="0"/>
              <a:t>clear</a:t>
            </a:r>
            <a:r>
              <a:rPr lang="fr-BE" sz="1400" dirty="0" smtClean="0"/>
              <a:t> conclusions (</a:t>
            </a:r>
            <a:r>
              <a:rPr lang="fr-BE" sz="1400" dirty="0" err="1" smtClean="0"/>
              <a:t>loans</a:t>
            </a:r>
            <a:r>
              <a:rPr lang="fr-BE" sz="1400" dirty="0"/>
              <a:t> </a:t>
            </a:r>
            <a:r>
              <a:rPr lang="fr-BE" sz="1400" dirty="0" smtClean="0"/>
              <a:t>[S8], ILL [S9, S10], </a:t>
            </a:r>
            <a:r>
              <a:rPr lang="fr-BE" sz="1400" dirty="0" err="1" smtClean="0"/>
              <a:t>databases</a:t>
            </a:r>
            <a:r>
              <a:rPr lang="fr-BE" sz="1400" dirty="0" smtClean="0"/>
              <a:t> usage reports [S16]…)</a:t>
            </a:r>
          </a:p>
          <a:p>
            <a:r>
              <a:rPr lang="fr-BE" sz="1400" dirty="0" smtClean="0"/>
              <a:t>No real </a:t>
            </a:r>
            <a:r>
              <a:rPr lang="fr-BE" sz="1400" dirty="0" err="1" smtClean="0"/>
              <a:t>discrepancy</a:t>
            </a:r>
            <a:r>
              <a:rPr lang="fr-BE" sz="1400" dirty="0" smtClean="0"/>
              <a:t> </a:t>
            </a:r>
            <a:r>
              <a:rPr lang="fr-BE" sz="1400" dirty="0" err="1" smtClean="0"/>
              <a:t>between</a:t>
            </a:r>
            <a:r>
              <a:rPr lang="fr-BE" sz="1400" dirty="0" smtClean="0"/>
              <a:t> the 24-infolit </a:t>
            </a:r>
            <a:r>
              <a:rPr lang="fr-BE" sz="1400" dirty="0" err="1" smtClean="0"/>
              <a:t>specialists</a:t>
            </a:r>
            <a:r>
              <a:rPr lang="fr-BE" sz="1400" dirty="0" smtClean="0"/>
              <a:t> and the </a:t>
            </a:r>
            <a:r>
              <a:rPr lang="fr-BE" sz="1400" dirty="0" err="1" smtClean="0"/>
              <a:t>rest</a:t>
            </a:r>
            <a:r>
              <a:rPr lang="fr-BE" sz="1400" dirty="0" smtClean="0"/>
              <a:t> of the group.</a:t>
            </a:r>
          </a:p>
          <a:p>
            <a:r>
              <a:rPr lang="fr-BE" sz="1400" dirty="0" err="1" smtClean="0"/>
              <a:t>According</a:t>
            </a:r>
            <a:r>
              <a:rPr lang="fr-BE" sz="1400" dirty="0" smtClean="0"/>
              <a:t> to </a:t>
            </a:r>
            <a:r>
              <a:rPr lang="fr-BE" sz="1400" dirty="0" err="1" smtClean="0"/>
              <a:t>respondents</a:t>
            </a:r>
            <a:r>
              <a:rPr lang="fr-BE" sz="1400" dirty="0" smtClean="0"/>
              <a:t>, trainings for end-</a:t>
            </a:r>
            <a:r>
              <a:rPr lang="fr-BE" sz="1400" dirty="0" err="1" smtClean="0"/>
              <a:t>users</a:t>
            </a:r>
            <a:r>
              <a:rPr lang="fr-BE" sz="1400" dirty="0" smtClean="0"/>
              <a:t> </a:t>
            </a:r>
            <a:r>
              <a:rPr lang="fr-BE" sz="1400" dirty="0" err="1" smtClean="0"/>
              <a:t>remain</a:t>
            </a:r>
            <a:r>
              <a:rPr lang="fr-BE" sz="1400" dirty="0" smtClean="0"/>
              <a:t> </a:t>
            </a:r>
            <a:r>
              <a:rPr lang="fr-BE" sz="1400" dirty="0" err="1" smtClean="0"/>
              <a:t>necessary</a:t>
            </a:r>
            <a:r>
              <a:rPr lang="fr-BE" sz="1400" dirty="0" smtClean="0"/>
              <a:t>.</a:t>
            </a:r>
          </a:p>
          <a:p>
            <a:r>
              <a:rPr lang="fr-BE" sz="1400" dirty="0"/>
              <a:t>Advanced </a:t>
            </a:r>
            <a:r>
              <a:rPr lang="fr-BE" sz="1400" dirty="0" err="1"/>
              <a:t>Search</a:t>
            </a:r>
            <a:r>
              <a:rPr lang="fr-BE" sz="1400" dirty="0"/>
              <a:t> </a:t>
            </a:r>
            <a:r>
              <a:rPr lang="fr-BE" sz="1400" dirty="0" err="1"/>
              <a:t>seems</a:t>
            </a:r>
            <a:r>
              <a:rPr lang="fr-BE" sz="1400" dirty="0"/>
              <a:t> to have a </a:t>
            </a:r>
            <a:r>
              <a:rPr lang="fr-BE" sz="1400" dirty="0" smtClean="0"/>
              <a:t>future (S18, S19)… But how </a:t>
            </a:r>
            <a:r>
              <a:rPr lang="fr-BE" sz="1400" dirty="0" err="1" smtClean="0"/>
              <a:t>will</a:t>
            </a:r>
            <a:r>
              <a:rPr lang="fr-BE" sz="1400" dirty="0" smtClean="0"/>
              <a:t> </a:t>
            </a:r>
            <a:r>
              <a:rPr lang="fr-BE" sz="1400" dirty="0" err="1" smtClean="0"/>
              <a:t>it</a:t>
            </a:r>
            <a:r>
              <a:rPr lang="fr-BE" sz="1400" dirty="0" smtClean="0"/>
              <a:t> </a:t>
            </a:r>
            <a:r>
              <a:rPr lang="fr-BE" sz="1400" dirty="0" err="1" smtClean="0"/>
              <a:t>be</a:t>
            </a:r>
            <a:r>
              <a:rPr lang="fr-BE" sz="1400" dirty="0" smtClean="0"/>
              <a:t> </a:t>
            </a:r>
            <a:r>
              <a:rPr lang="fr-BE" sz="1400" dirty="0" err="1" smtClean="0"/>
              <a:t>after</a:t>
            </a:r>
            <a:r>
              <a:rPr lang="fr-BE" sz="1400" dirty="0" smtClean="0"/>
              <a:t> </a:t>
            </a:r>
            <a:r>
              <a:rPr lang="fr-BE" sz="1400" dirty="0" err="1" smtClean="0"/>
              <a:t>using</a:t>
            </a:r>
            <a:r>
              <a:rPr lang="fr-BE" sz="1400" dirty="0" smtClean="0"/>
              <a:t> Primo for 2-3 </a:t>
            </a:r>
            <a:r>
              <a:rPr lang="fr-BE" sz="1400" dirty="0" err="1" smtClean="0"/>
              <a:t>years</a:t>
            </a:r>
            <a:r>
              <a:rPr lang="fr-BE" sz="1400" dirty="0" smtClean="0"/>
              <a:t>?</a:t>
            </a:r>
            <a:endParaRPr lang="fr-BE" sz="1400" dirty="0"/>
          </a:p>
          <a:p>
            <a:r>
              <a:rPr lang="fr-BE" sz="1400" dirty="0"/>
              <a:t>For </a:t>
            </a:r>
            <a:r>
              <a:rPr lang="fr-BE" sz="1400" dirty="0" err="1"/>
              <a:t>respondents</a:t>
            </a:r>
            <a:r>
              <a:rPr lang="fr-BE" sz="1400" dirty="0"/>
              <a:t>, </a:t>
            </a:r>
            <a:r>
              <a:rPr lang="fr-BE" sz="1400" dirty="0" err="1"/>
              <a:t>specialized</a:t>
            </a:r>
            <a:r>
              <a:rPr lang="fr-BE" sz="1400" dirty="0"/>
              <a:t> </a:t>
            </a:r>
            <a:r>
              <a:rPr lang="fr-BE" sz="1400" dirty="0" err="1"/>
              <a:t>databases</a:t>
            </a:r>
            <a:r>
              <a:rPr lang="fr-BE" sz="1400" dirty="0"/>
              <a:t> have a future </a:t>
            </a:r>
            <a:r>
              <a:rPr lang="fr-BE" sz="1400" dirty="0" err="1" smtClean="0"/>
              <a:t>too</a:t>
            </a:r>
            <a:r>
              <a:rPr lang="fr-BE" sz="1400" dirty="0" smtClean="0"/>
              <a:t> (S16, S17, S21).</a:t>
            </a:r>
          </a:p>
          <a:p>
            <a:endParaRPr lang="fr-BE" sz="1000" dirty="0" smtClean="0"/>
          </a:p>
          <a:p>
            <a:endParaRPr lang="fr-BE" sz="1000" dirty="0"/>
          </a:p>
          <a:p>
            <a:r>
              <a:rPr lang="fr-BE" sz="1600" i="1" dirty="0" err="1" smtClean="0"/>
              <a:t>What</a:t>
            </a:r>
            <a:r>
              <a:rPr lang="fr-BE" sz="1600" i="1" dirty="0" smtClean="0"/>
              <a:t> about a </a:t>
            </a:r>
            <a:r>
              <a:rPr lang="fr-BE" sz="1600" i="1" dirty="0" err="1" smtClean="0"/>
              <a:t>similar</a:t>
            </a:r>
            <a:r>
              <a:rPr lang="fr-BE" sz="1600" i="1" dirty="0" smtClean="0"/>
              <a:t> </a:t>
            </a:r>
            <a:r>
              <a:rPr lang="fr-BE" sz="1600" i="1" dirty="0" err="1" smtClean="0"/>
              <a:t>survey</a:t>
            </a:r>
            <a:r>
              <a:rPr lang="fr-BE" sz="1600" i="1" dirty="0" smtClean="0"/>
              <a:t> (in a </a:t>
            </a:r>
            <a:r>
              <a:rPr lang="fr-BE" sz="1600" i="1" dirty="0" err="1" smtClean="0"/>
              <a:t>similar</a:t>
            </a:r>
            <a:r>
              <a:rPr lang="fr-BE" sz="1600" i="1" dirty="0" smtClean="0"/>
              <a:t> </a:t>
            </a:r>
            <a:r>
              <a:rPr lang="fr-BE" sz="1600" i="1" dirty="0" err="1" smtClean="0"/>
              <a:t>context</a:t>
            </a:r>
            <a:r>
              <a:rPr lang="fr-BE" sz="1600" i="1" dirty="0" smtClean="0"/>
              <a:t>) </a:t>
            </a:r>
            <a:r>
              <a:rPr lang="fr-BE" sz="1600" i="1" dirty="0" err="1" smtClean="0"/>
              <a:t>at</a:t>
            </a:r>
            <a:r>
              <a:rPr lang="fr-BE" sz="1600" i="1" dirty="0" smtClean="0"/>
              <a:t> </a:t>
            </a:r>
            <a:r>
              <a:rPr lang="fr-BE" sz="1600" i="1" dirty="0" err="1" smtClean="0"/>
              <a:t>other</a:t>
            </a:r>
            <a:r>
              <a:rPr lang="fr-BE" sz="1600" i="1" dirty="0" smtClean="0"/>
              <a:t> </a:t>
            </a:r>
            <a:r>
              <a:rPr lang="fr-BE" sz="1600" i="1" dirty="0" err="1" smtClean="0"/>
              <a:t>libraries</a:t>
            </a:r>
            <a:r>
              <a:rPr lang="fr-BE" sz="1600" i="1" dirty="0" smtClean="0"/>
              <a:t>?</a:t>
            </a:r>
            <a:endParaRPr lang="fr-BE" sz="1600" i="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55</a:t>
            </a:fld>
            <a:endParaRPr lang="en-US" dirty="0"/>
          </a:p>
        </p:txBody>
      </p:sp>
      <p:sp>
        <p:nvSpPr>
          <p:cNvPr id="5" name="Espace réservé du pied de page 4"/>
          <p:cNvSpPr>
            <a:spLocks noGrp="1"/>
          </p:cNvSpPr>
          <p:nvPr>
            <p:ph type="ftr" sz="quarter" idx="3"/>
          </p:nvPr>
        </p:nvSpPr>
        <p:spPr/>
        <p:txBody>
          <a:bodyPr/>
          <a:lstStyle/>
          <a:p>
            <a:r>
              <a:rPr lang="en-US" dirty="0" smtClean="0"/>
              <a:t>"Where are my Marc records?" - Librarians' perception of discovery tools</a:t>
            </a:r>
            <a:endParaRPr lang="en-US" dirty="0"/>
          </a:p>
        </p:txBody>
      </p:sp>
    </p:spTree>
    <p:extLst>
      <p:ext uri="{BB962C8B-B14F-4D97-AF65-F5344CB8AC3E}">
        <p14:creationId xmlns:p14="http://schemas.microsoft.com/office/powerpoint/2010/main" val="16051731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5301208"/>
            <a:ext cx="8208912" cy="1027584"/>
          </a:xfrm>
        </p:spPr>
        <p:txBody>
          <a:bodyPr>
            <a:normAutofit/>
          </a:bodyPr>
          <a:lstStyle/>
          <a:p>
            <a:pPr marL="0" indent="0" algn="ctr">
              <a:buNone/>
            </a:pPr>
            <a:r>
              <a:rPr lang="fr-BE" sz="1600" u="sng" dirty="0">
                <a:solidFill>
                  <a:schemeClr val="tx2"/>
                </a:solidFill>
              </a:rPr>
              <a:t>francois.renaville@ulg.ac.be</a:t>
            </a:r>
            <a:r>
              <a:rPr lang="fr-BE" sz="1600" dirty="0">
                <a:solidFill>
                  <a:schemeClr val="tx2"/>
                </a:solidFill>
              </a:rPr>
              <a:t> </a:t>
            </a:r>
            <a:r>
              <a:rPr lang="fr-BE" sz="1600" dirty="0" smtClean="0">
                <a:solidFill>
                  <a:schemeClr val="tx2"/>
                </a:solidFill>
              </a:rPr>
              <a:t>| </a:t>
            </a:r>
            <a:r>
              <a:rPr lang="fr-BE" sz="1600" u="sng" dirty="0" smtClean="0">
                <a:solidFill>
                  <a:schemeClr val="tx2"/>
                </a:solidFill>
              </a:rPr>
              <a:t>laurence.richelle@ulg.ac.be</a:t>
            </a:r>
            <a:r>
              <a:rPr lang="fr-BE" sz="1600" dirty="0">
                <a:solidFill>
                  <a:schemeClr val="tx2"/>
                </a:solidFill>
              </a:rPr>
              <a:t> </a:t>
            </a:r>
            <a:r>
              <a:rPr lang="fr-BE" sz="1600" dirty="0" smtClean="0">
                <a:solidFill>
                  <a:schemeClr val="tx2"/>
                </a:solidFill>
              </a:rPr>
              <a:t>| </a:t>
            </a:r>
            <a:r>
              <a:rPr lang="fr-BE" sz="1600" u="sng" dirty="0" smtClean="0">
                <a:solidFill>
                  <a:schemeClr val="tx2"/>
                </a:solidFill>
              </a:rPr>
              <a:t>paul.thirion@ulg.ac.be</a:t>
            </a:r>
            <a:r>
              <a:rPr lang="fr-BE" sz="1600" dirty="0" smtClean="0">
                <a:solidFill>
                  <a:schemeClr val="tx2"/>
                </a:solidFill>
              </a:rPr>
              <a:t> </a:t>
            </a:r>
            <a:endParaRPr lang="fr-BE" sz="1600" dirty="0">
              <a:solidFill>
                <a:schemeClr val="tx2"/>
              </a:solidFill>
            </a:endParaRPr>
          </a:p>
          <a:p>
            <a:pPr marL="114300" indent="0" algn="ctr">
              <a:buNone/>
            </a:pPr>
            <a:endParaRPr lang="fr-BE" sz="1800" dirty="0" smtClean="0">
              <a:solidFill>
                <a:schemeClr val="tx2"/>
              </a:solidFill>
            </a:endParaRPr>
          </a:p>
          <a:p>
            <a:pPr marL="114300" indent="0" algn="ctr">
              <a:buNone/>
            </a:pPr>
            <a:r>
              <a:rPr lang="fr-BE" sz="1800" smtClean="0">
                <a:solidFill>
                  <a:schemeClr val="tx2"/>
                </a:solidFill>
              </a:rPr>
              <a:t>Presentation </a:t>
            </a:r>
            <a:r>
              <a:rPr lang="fr-BE" sz="1800" dirty="0" err="1">
                <a:solidFill>
                  <a:schemeClr val="tx2"/>
                </a:solidFill>
              </a:rPr>
              <a:t>available</a:t>
            </a:r>
            <a:r>
              <a:rPr lang="fr-BE" sz="1800" dirty="0">
                <a:solidFill>
                  <a:schemeClr val="tx2"/>
                </a:solidFill>
              </a:rPr>
              <a:t> </a:t>
            </a:r>
            <a:r>
              <a:rPr lang="fr-BE" sz="1800" dirty="0" err="1">
                <a:solidFill>
                  <a:schemeClr val="tx2"/>
                </a:solidFill>
              </a:rPr>
              <a:t>at</a:t>
            </a:r>
            <a:r>
              <a:rPr lang="fr-BE" sz="1800" dirty="0">
                <a:solidFill>
                  <a:schemeClr val="tx2"/>
                </a:solidFill>
              </a:rPr>
              <a:t> </a:t>
            </a:r>
            <a:r>
              <a:rPr lang="fr-BE" sz="1800" dirty="0">
                <a:hlinkClick r:id="rId3"/>
              </a:rPr>
              <a:t>http://hdl.handle.net/2268/154833</a:t>
            </a:r>
            <a:r>
              <a:rPr lang="fr-BE" sz="1800" dirty="0"/>
              <a:t>  </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56</a:t>
            </a:fld>
            <a:endParaRPr lang="en-US" dirty="0"/>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6056"/>
            <a:ext cx="7900006" cy="500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6" name="Bouton d'action : Retour 5">
            <a:hlinkClick r:id="rId5" action="ppaction://hlinksldjump" highlightClick="1"/>
          </p:cNvPr>
          <p:cNvSpPr/>
          <p:nvPr/>
        </p:nvSpPr>
        <p:spPr>
          <a:xfrm flipH="1">
            <a:off x="8028384" y="37361"/>
            <a:ext cx="432048" cy="260604"/>
          </a:xfrm>
          <a:prstGeom prst="actionButtonRetur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53220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Survey</a:t>
            </a:r>
            <a:endParaRPr lang="fr-BE" dirty="0"/>
          </a:p>
        </p:txBody>
      </p:sp>
      <p:sp>
        <p:nvSpPr>
          <p:cNvPr id="3" name="Espace réservé du contenu 2"/>
          <p:cNvSpPr>
            <a:spLocks noGrp="1"/>
          </p:cNvSpPr>
          <p:nvPr>
            <p:ph idx="1"/>
          </p:nvPr>
        </p:nvSpPr>
        <p:spPr>
          <a:xfrm>
            <a:off x="457200" y="1340768"/>
            <a:ext cx="7620000" cy="5256584"/>
          </a:xfrm>
        </p:spPr>
        <p:txBody>
          <a:bodyPr>
            <a:normAutofit fontScale="85000" lnSpcReduction="10000"/>
          </a:bodyPr>
          <a:lstStyle/>
          <a:p>
            <a:r>
              <a:rPr lang="fr-BE" u="sng" dirty="0" smtClean="0"/>
              <a:t>About</a:t>
            </a:r>
          </a:p>
          <a:p>
            <a:pPr lvl="1"/>
            <a:r>
              <a:rPr lang="en-US" dirty="0" smtClean="0"/>
              <a:t>Librarians’ </a:t>
            </a:r>
            <a:r>
              <a:rPr lang="en-US" b="1" dirty="0"/>
              <a:t>feelings</a:t>
            </a:r>
            <a:r>
              <a:rPr lang="en-US" dirty="0"/>
              <a:t> and </a:t>
            </a:r>
            <a:r>
              <a:rPr lang="en-US" b="1" dirty="0"/>
              <a:t>perceptions</a:t>
            </a:r>
            <a:r>
              <a:rPr lang="en-US" dirty="0"/>
              <a:t> about discovery tools </a:t>
            </a:r>
            <a:r>
              <a:rPr lang="en-US" u="sng" dirty="0"/>
              <a:t>in general</a:t>
            </a:r>
            <a:r>
              <a:rPr lang="en-US" dirty="0"/>
              <a:t> </a:t>
            </a:r>
            <a:endParaRPr lang="en-US" dirty="0" smtClean="0"/>
          </a:p>
          <a:p>
            <a:pPr lvl="2"/>
            <a:r>
              <a:rPr lang="en-US" dirty="0" smtClean="0"/>
              <a:t>Not about our Primo at ULg!</a:t>
            </a:r>
          </a:p>
          <a:p>
            <a:pPr lvl="2"/>
            <a:r>
              <a:rPr lang="en-US" dirty="0" smtClean="0"/>
              <a:t>Even if it was difficult to avoid in the survey</a:t>
            </a:r>
            <a:endParaRPr lang="en-US" dirty="0"/>
          </a:p>
          <a:p>
            <a:pPr lvl="2"/>
            <a:r>
              <a:rPr lang="en-US" dirty="0" smtClean="0"/>
              <a:t>What </a:t>
            </a:r>
            <a:r>
              <a:rPr lang="en-US" b="1" dirty="0" smtClean="0"/>
              <a:t>impacts</a:t>
            </a:r>
            <a:r>
              <a:rPr lang="en-US" dirty="0" smtClean="0"/>
              <a:t> do </a:t>
            </a:r>
            <a:r>
              <a:rPr lang="en-US" dirty="0"/>
              <a:t>such tools </a:t>
            </a:r>
            <a:r>
              <a:rPr lang="en-US" dirty="0" smtClean="0"/>
              <a:t>have on end-users’ </a:t>
            </a:r>
            <a:r>
              <a:rPr lang="en-US" dirty="0"/>
              <a:t>habits and </a:t>
            </a:r>
            <a:r>
              <a:rPr lang="en-US" dirty="0" smtClean="0"/>
              <a:t>searches?</a:t>
            </a:r>
          </a:p>
          <a:p>
            <a:endParaRPr lang="fr-BE" sz="1900" dirty="0" smtClean="0"/>
          </a:p>
          <a:p>
            <a:r>
              <a:rPr lang="fr-BE" u="sng" dirty="0" smtClean="0"/>
              <a:t>How</a:t>
            </a:r>
          </a:p>
          <a:p>
            <a:pPr lvl="1"/>
            <a:r>
              <a:rPr lang="fr-BE" dirty="0" smtClean="0"/>
              <a:t>22 </a:t>
            </a:r>
            <a:r>
              <a:rPr lang="fr-BE" dirty="0" err="1" smtClean="0"/>
              <a:t>statements</a:t>
            </a:r>
            <a:r>
              <a:rPr lang="fr-BE" dirty="0" smtClean="0"/>
              <a:t> on discovery </a:t>
            </a:r>
            <a:r>
              <a:rPr lang="fr-BE" dirty="0" err="1" smtClean="0"/>
              <a:t>tools</a:t>
            </a:r>
            <a:endParaRPr lang="fr-BE" dirty="0" smtClean="0"/>
          </a:p>
          <a:p>
            <a:pPr lvl="2"/>
            <a:r>
              <a:rPr lang="fr-BE" dirty="0" err="1" smtClean="0"/>
              <a:t>Some</a:t>
            </a:r>
            <a:r>
              <a:rPr lang="fr-BE" dirty="0" smtClean="0"/>
              <a:t> of </a:t>
            </a:r>
            <a:r>
              <a:rPr lang="fr-BE" dirty="0" err="1" smtClean="0"/>
              <a:t>them</a:t>
            </a:r>
            <a:r>
              <a:rPr lang="fr-BE" dirty="0" smtClean="0"/>
              <a:t> </a:t>
            </a:r>
            <a:r>
              <a:rPr lang="fr-BE" dirty="0" err="1" smtClean="0"/>
              <a:t>inspired</a:t>
            </a:r>
            <a:r>
              <a:rPr lang="fr-BE" dirty="0" smtClean="0"/>
              <a:t> by:</a:t>
            </a:r>
          </a:p>
          <a:p>
            <a:pPr marL="1325880" lvl="4" indent="0">
              <a:buNone/>
            </a:pPr>
            <a:r>
              <a:rPr lang="en-US" dirty="0" smtClean="0"/>
              <a:t>Jody </a:t>
            </a:r>
            <a:r>
              <a:rPr lang="en-US" dirty="0"/>
              <a:t>Condit Fagan (2012): Top 10 Discovery Tool Myths, </a:t>
            </a:r>
            <a:r>
              <a:rPr lang="en-US" i="1" dirty="0"/>
              <a:t>Journal of </a:t>
            </a:r>
            <a:r>
              <a:rPr lang="en-US" i="1" dirty="0" smtClean="0"/>
              <a:t>Web Librarianship</a:t>
            </a:r>
            <a:r>
              <a:rPr lang="en-US" dirty="0"/>
              <a:t>, 6:1, </a:t>
            </a:r>
            <a:r>
              <a:rPr lang="en-US" dirty="0" smtClean="0"/>
              <a:t>1-4 (</a:t>
            </a:r>
            <a:r>
              <a:rPr lang="en-US" dirty="0" smtClean="0">
                <a:hlinkClick r:id="rId2"/>
              </a:rPr>
              <a:t>http</a:t>
            </a:r>
            <a:r>
              <a:rPr lang="en-US" dirty="0">
                <a:hlinkClick r:id="rId2"/>
              </a:rPr>
              <a:t>://</a:t>
            </a:r>
            <a:r>
              <a:rPr lang="en-US" dirty="0" smtClean="0">
                <a:hlinkClick r:id="rId2"/>
              </a:rPr>
              <a:t>dx.doi.org/10.1080/19322909.2012.651417</a:t>
            </a:r>
            <a:r>
              <a:rPr lang="en-US" dirty="0" smtClean="0"/>
              <a:t>) </a:t>
            </a:r>
            <a:endParaRPr lang="fr-BE" dirty="0" smtClean="0"/>
          </a:p>
          <a:p>
            <a:pPr lvl="1"/>
            <a:r>
              <a:rPr lang="fr-BE" dirty="0" smtClean="0"/>
              <a:t>7 questions on the profile of </a:t>
            </a:r>
            <a:r>
              <a:rPr lang="fr-BE" dirty="0" err="1" smtClean="0"/>
              <a:t>respondents</a:t>
            </a:r>
            <a:r>
              <a:rPr lang="fr-BE" dirty="0" smtClean="0"/>
              <a:t> (</a:t>
            </a:r>
            <a:r>
              <a:rPr lang="fr-BE" dirty="0" err="1" smtClean="0"/>
              <a:t>functions</a:t>
            </a:r>
            <a:r>
              <a:rPr lang="fr-BE" dirty="0" smtClean="0"/>
              <a:t>, </a:t>
            </a:r>
            <a:r>
              <a:rPr lang="fr-BE" dirty="0" err="1" smtClean="0"/>
              <a:t>degrees</a:t>
            </a:r>
            <a:r>
              <a:rPr lang="fr-BE" dirty="0" smtClean="0"/>
              <a:t>, </a:t>
            </a:r>
            <a:r>
              <a:rPr lang="fr-BE" dirty="0" err="1" smtClean="0"/>
              <a:t>experience</a:t>
            </a:r>
            <a:r>
              <a:rPr lang="fr-BE" dirty="0" smtClean="0"/>
              <a:t>…)</a:t>
            </a:r>
          </a:p>
          <a:p>
            <a:pPr lvl="1"/>
            <a:r>
              <a:rPr lang="fr-BE" dirty="0" err="1" smtClean="0"/>
              <a:t>With</a:t>
            </a:r>
            <a:r>
              <a:rPr lang="fr-BE" dirty="0" smtClean="0"/>
              <a:t> </a:t>
            </a:r>
            <a:r>
              <a:rPr lang="fr-BE" dirty="0" err="1" smtClean="0"/>
              <a:t>SurveyMonkey</a:t>
            </a:r>
            <a:r>
              <a:rPr lang="fr-BE" dirty="0" smtClean="0"/>
              <a:t> </a:t>
            </a:r>
          </a:p>
          <a:p>
            <a:pPr lvl="1"/>
            <a:r>
              <a:rPr lang="fr-BE" dirty="0"/>
              <a:t>Sent by </a:t>
            </a:r>
            <a:r>
              <a:rPr lang="fr-BE" dirty="0" smtClean="0"/>
              <a:t>the Primo Team to the </a:t>
            </a:r>
            <a:r>
              <a:rPr lang="fr-BE" dirty="0" err="1" smtClean="0"/>
              <a:t>whole</a:t>
            </a:r>
            <a:r>
              <a:rPr lang="fr-BE" dirty="0" smtClean="0"/>
              <a:t> Library staff</a:t>
            </a:r>
            <a:endParaRPr lang="fr-BE" dirty="0"/>
          </a:p>
          <a:p>
            <a:endParaRPr lang="fr-BE" sz="1900" dirty="0" smtClean="0"/>
          </a:p>
          <a:p>
            <a:r>
              <a:rPr lang="fr-BE" u="sng" dirty="0" err="1" smtClean="0"/>
              <a:t>When</a:t>
            </a:r>
            <a:endParaRPr lang="fr-BE" u="sng" dirty="0"/>
          </a:p>
          <a:p>
            <a:pPr lvl="1"/>
            <a:r>
              <a:rPr lang="fr-BE" dirty="0" err="1"/>
              <a:t>Organized</a:t>
            </a:r>
            <a:r>
              <a:rPr lang="fr-BE" dirty="0"/>
              <a:t> </a:t>
            </a:r>
            <a:r>
              <a:rPr lang="fr-BE" dirty="0" err="1"/>
              <a:t>between</a:t>
            </a:r>
            <a:r>
              <a:rPr lang="fr-BE" dirty="0"/>
              <a:t> the training sessions and the official public </a:t>
            </a:r>
            <a:r>
              <a:rPr lang="fr-BE" dirty="0" err="1" smtClean="0"/>
              <a:t>launch</a:t>
            </a:r>
            <a:r>
              <a:rPr lang="fr-BE" dirty="0"/>
              <a:t>:</a:t>
            </a:r>
          </a:p>
          <a:p>
            <a:pPr lvl="2"/>
            <a:r>
              <a:rPr lang="fr-BE" b="1" dirty="0" err="1"/>
              <a:t>After</a:t>
            </a:r>
            <a:r>
              <a:rPr lang="fr-BE" dirty="0"/>
              <a:t> </a:t>
            </a:r>
            <a:r>
              <a:rPr lang="fr-BE" dirty="0" err="1"/>
              <a:t>colleagues</a:t>
            </a:r>
            <a:r>
              <a:rPr lang="fr-BE" dirty="0"/>
              <a:t> have </a:t>
            </a:r>
            <a:r>
              <a:rPr lang="fr-BE" dirty="0" err="1"/>
              <a:t>had</a:t>
            </a:r>
            <a:r>
              <a:rPr lang="fr-BE" dirty="0"/>
              <a:t> </a:t>
            </a:r>
            <a:r>
              <a:rPr lang="fr-BE" dirty="0" err="1"/>
              <a:t>some</a:t>
            </a:r>
            <a:r>
              <a:rPr lang="fr-BE" dirty="0"/>
              <a:t> </a:t>
            </a:r>
            <a:r>
              <a:rPr lang="fr-BE" dirty="0" err="1"/>
              <a:t>experience</a:t>
            </a:r>
            <a:r>
              <a:rPr lang="fr-BE" dirty="0"/>
              <a:t> (</a:t>
            </a:r>
            <a:r>
              <a:rPr lang="fr-BE" u="sng" dirty="0"/>
              <a:t>but not </a:t>
            </a:r>
            <a:r>
              <a:rPr lang="fr-BE" u="sng" dirty="0" err="1"/>
              <a:t>too</a:t>
            </a:r>
            <a:r>
              <a:rPr lang="fr-BE" u="sng" dirty="0"/>
              <a:t> </a:t>
            </a:r>
            <a:r>
              <a:rPr lang="fr-BE" u="sng" dirty="0" err="1"/>
              <a:t>much</a:t>
            </a:r>
            <a:r>
              <a:rPr lang="fr-BE" dirty="0"/>
              <a:t>)</a:t>
            </a:r>
          </a:p>
          <a:p>
            <a:pPr lvl="2"/>
            <a:r>
              <a:rPr lang="fr-BE" b="1" dirty="0" err="1"/>
              <a:t>Before</a:t>
            </a:r>
            <a:r>
              <a:rPr lang="fr-BE" dirty="0"/>
              <a:t> </a:t>
            </a:r>
            <a:r>
              <a:rPr lang="fr-BE" dirty="0" err="1" smtClean="0"/>
              <a:t>colleagues</a:t>
            </a:r>
            <a:r>
              <a:rPr lang="fr-BE" dirty="0" smtClean="0"/>
              <a:t> </a:t>
            </a:r>
            <a:r>
              <a:rPr lang="fr-BE" dirty="0"/>
              <a:t>have </a:t>
            </a:r>
            <a:r>
              <a:rPr lang="fr-BE" dirty="0" err="1"/>
              <a:t>had</a:t>
            </a:r>
            <a:r>
              <a:rPr lang="fr-BE" dirty="0"/>
              <a:t> contacts and exchanges </a:t>
            </a:r>
            <a:r>
              <a:rPr lang="fr-BE" dirty="0" err="1"/>
              <a:t>with</a:t>
            </a:r>
            <a:r>
              <a:rPr lang="fr-BE" dirty="0"/>
              <a:t> </a:t>
            </a:r>
            <a:r>
              <a:rPr lang="fr-BE" dirty="0" smtClean="0"/>
              <a:t>end-</a:t>
            </a:r>
            <a:r>
              <a:rPr lang="fr-BE" dirty="0" err="1" smtClean="0"/>
              <a:t>users</a:t>
            </a:r>
            <a:r>
              <a:rPr lang="fr-BE" dirty="0"/>
              <a:t>.</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Tree>
    <p:extLst>
      <p:ext uri="{BB962C8B-B14F-4D97-AF65-F5344CB8AC3E}">
        <p14:creationId xmlns:p14="http://schemas.microsoft.com/office/powerpoint/2010/main" val="195598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Respondents</a:t>
            </a:r>
            <a:endParaRPr lang="fr-BE" dirty="0"/>
          </a:p>
        </p:txBody>
      </p:sp>
      <p:sp>
        <p:nvSpPr>
          <p:cNvPr id="3" name="Espace réservé du contenu 2"/>
          <p:cNvSpPr>
            <a:spLocks noGrp="1"/>
          </p:cNvSpPr>
          <p:nvPr>
            <p:ph idx="1"/>
          </p:nvPr>
        </p:nvSpPr>
        <p:spPr/>
        <p:txBody>
          <a:bodyPr/>
          <a:lstStyle/>
          <a:p>
            <a:pPr marL="342900" lvl="1">
              <a:buClr>
                <a:schemeClr val="accent1"/>
              </a:buClr>
            </a:pPr>
            <a:r>
              <a:rPr lang="fr-BE" dirty="0" smtClean="0"/>
              <a:t>Survey sent </a:t>
            </a:r>
            <a:r>
              <a:rPr lang="fr-BE" dirty="0"/>
              <a:t>to the </a:t>
            </a:r>
            <a:r>
              <a:rPr lang="fr-BE" dirty="0" err="1"/>
              <a:t>whole</a:t>
            </a:r>
            <a:r>
              <a:rPr lang="fr-BE" dirty="0"/>
              <a:t> Library </a:t>
            </a:r>
            <a:r>
              <a:rPr lang="fr-BE" dirty="0" smtClean="0"/>
              <a:t>staff: 115</a:t>
            </a:r>
          </a:p>
          <a:p>
            <a:pPr marL="342900" lvl="1">
              <a:buClr>
                <a:schemeClr val="accent1"/>
              </a:buClr>
            </a:pPr>
            <a:r>
              <a:rPr lang="fr-BE" dirty="0" err="1" smtClean="0"/>
              <a:t>Really</a:t>
            </a:r>
            <a:r>
              <a:rPr lang="fr-BE" dirty="0" smtClean="0"/>
              <a:t> </a:t>
            </a:r>
            <a:r>
              <a:rPr lang="fr-BE" dirty="0" err="1" smtClean="0"/>
              <a:t>concerned</a:t>
            </a:r>
            <a:r>
              <a:rPr lang="fr-BE" dirty="0" smtClean="0"/>
              <a:t> people: ca 100 </a:t>
            </a:r>
          </a:p>
          <a:p>
            <a:pPr marL="708660" lvl="2">
              <a:buClr>
                <a:schemeClr val="accent1"/>
              </a:buClr>
            </a:pPr>
            <a:r>
              <a:rPr lang="fr-BE" dirty="0" smtClean="0"/>
              <a:t>&lt; </a:t>
            </a:r>
            <a:r>
              <a:rPr lang="fr-BE" dirty="0" err="1" smtClean="0"/>
              <a:t>holiday</a:t>
            </a:r>
            <a:r>
              <a:rPr lang="fr-BE" dirty="0" smtClean="0"/>
              <a:t>, </a:t>
            </a:r>
            <a:r>
              <a:rPr lang="fr-BE" dirty="0" err="1" smtClean="0"/>
              <a:t>illness</a:t>
            </a:r>
            <a:r>
              <a:rPr lang="fr-BE" dirty="0" smtClean="0"/>
              <a:t>, </a:t>
            </a:r>
            <a:r>
              <a:rPr lang="fr-BE" dirty="0" err="1"/>
              <a:t>sabbatical</a:t>
            </a:r>
            <a:r>
              <a:rPr lang="fr-BE" dirty="0"/>
              <a:t> </a:t>
            </a:r>
            <a:r>
              <a:rPr lang="fr-BE" dirty="0" err="1" smtClean="0"/>
              <a:t>year</a:t>
            </a:r>
            <a:r>
              <a:rPr lang="fr-BE" dirty="0" smtClean="0"/>
              <a:t>, Primo Team…</a:t>
            </a:r>
          </a:p>
          <a:p>
            <a:pPr marL="342900" lvl="1">
              <a:buClr>
                <a:schemeClr val="accent1"/>
              </a:buClr>
            </a:pPr>
            <a:r>
              <a:rPr lang="fr-BE" dirty="0" smtClean="0"/>
              <a:t>72 </a:t>
            </a:r>
            <a:r>
              <a:rPr lang="fr-BE" dirty="0" err="1" smtClean="0"/>
              <a:t>responses</a:t>
            </a:r>
            <a:r>
              <a:rPr lang="fr-BE" dirty="0" smtClean="0"/>
              <a:t> </a:t>
            </a:r>
            <a:r>
              <a:rPr lang="fr-BE" dirty="0" smtClean="0">
                <a:sym typeface="Wingdings 3"/>
              </a:rPr>
              <a:t> </a:t>
            </a:r>
            <a:r>
              <a:rPr lang="fr-BE" b="1" dirty="0" smtClean="0">
                <a:solidFill>
                  <a:srgbClr val="FF9900"/>
                </a:solidFill>
                <a:sym typeface="Wingdings" pitchFamily="2" charset="2"/>
              </a:rPr>
              <a:t>72</a:t>
            </a:r>
            <a:r>
              <a:rPr lang="fr-BE" b="1" dirty="0">
                <a:solidFill>
                  <a:srgbClr val="FF9900"/>
                </a:solidFill>
                <a:sym typeface="Wingdings" pitchFamily="2" charset="2"/>
              </a:rPr>
              <a:t>%</a:t>
            </a:r>
            <a:r>
              <a:rPr lang="fr-BE" dirty="0">
                <a:sym typeface="Wingdings" pitchFamily="2" charset="2"/>
              </a:rPr>
              <a:t>: high participation rate! </a:t>
            </a:r>
          </a:p>
          <a:p>
            <a:pPr marL="708660" lvl="2">
              <a:buClr>
                <a:schemeClr val="accent1"/>
              </a:buClr>
            </a:pPr>
            <a:r>
              <a:rPr lang="fr-BE" dirty="0" smtClean="0"/>
              <a:t>3 </a:t>
            </a:r>
            <a:r>
              <a:rPr lang="fr-BE" dirty="0" err="1" smtClean="0"/>
              <a:t>uncompleted</a:t>
            </a:r>
            <a:r>
              <a:rPr lang="fr-BE" dirty="0" smtClean="0"/>
              <a:t> </a:t>
            </a:r>
            <a:r>
              <a:rPr lang="fr-BE" dirty="0" err="1" smtClean="0"/>
              <a:t>responses</a:t>
            </a:r>
            <a:r>
              <a:rPr lang="fr-BE" dirty="0" smtClean="0"/>
              <a:t> (no profile information)</a:t>
            </a:r>
          </a:p>
          <a:p>
            <a:pPr marL="708660" lvl="2">
              <a:buClr>
                <a:schemeClr val="accent1"/>
              </a:buClr>
            </a:pPr>
            <a:r>
              <a:rPr lang="fr-BE" b="1" dirty="0"/>
              <a:t>69 </a:t>
            </a:r>
            <a:r>
              <a:rPr lang="fr-BE" b="1" dirty="0" smtClean="0"/>
              <a:t>full and exploitable </a:t>
            </a:r>
            <a:r>
              <a:rPr lang="fr-BE" b="1" dirty="0" err="1" smtClean="0"/>
              <a:t>responses</a:t>
            </a:r>
            <a:endParaRPr lang="fr-BE" b="1" dirty="0"/>
          </a:p>
          <a:p>
            <a:pPr>
              <a:buFont typeface="Wingdings"/>
              <a:buChar char="à"/>
            </a:pPr>
            <a:endParaRPr lang="fr-BE" dirty="0">
              <a:sym typeface="Wingdings" pitchFamily="2" charset="2"/>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a:t>
            </a:fld>
            <a:endParaRPr lang="en-US"/>
          </a:p>
        </p:txBody>
      </p:sp>
      <p:graphicFrame>
        <p:nvGraphicFramePr>
          <p:cNvPr id="6" name="Espace réservé du contenu 6"/>
          <p:cNvGraphicFramePr>
            <a:graphicFrameLocks/>
          </p:cNvGraphicFramePr>
          <p:nvPr>
            <p:extLst>
              <p:ext uri="{D42A27DB-BD31-4B8C-83A1-F6EECF244321}">
                <p14:modId xmlns:p14="http://schemas.microsoft.com/office/powerpoint/2010/main" val="1331672755"/>
              </p:ext>
            </p:extLst>
          </p:nvPr>
        </p:nvGraphicFramePr>
        <p:xfrm>
          <a:off x="467544" y="3717032"/>
          <a:ext cx="7344816"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pied de page 4"/>
          <p:cNvSpPr>
            <a:spLocks noGrp="1"/>
          </p:cNvSpPr>
          <p:nvPr>
            <p:ph type="ftr" sz="quarter" idx="3"/>
          </p:nvPr>
        </p:nvSpPr>
        <p:spPr>
          <a:xfrm rot="16200000">
            <a:off x="6246015" y="2547073"/>
            <a:ext cx="5082628" cy="365760"/>
          </a:xfrm>
        </p:spPr>
        <p:txBody>
          <a:bodyPr/>
          <a:lstStyle/>
          <a:p>
            <a:r>
              <a:rPr lang="en-US" smtClean="0"/>
              <a:t>"Where are my Marc records?" - Librarians' perception of discovery tools</a:t>
            </a:r>
            <a:endParaRPr lang="en-US" dirty="0"/>
          </a:p>
        </p:txBody>
      </p:sp>
    </p:spTree>
    <p:extLst>
      <p:ext uri="{BB962C8B-B14F-4D97-AF65-F5344CB8AC3E}">
        <p14:creationId xmlns:p14="http://schemas.microsoft.com/office/powerpoint/2010/main" val="1381155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idx="1"/>
            <p:extLst>
              <p:ext uri="{D42A27DB-BD31-4B8C-83A1-F6EECF244321}">
                <p14:modId xmlns:p14="http://schemas.microsoft.com/office/powerpoint/2010/main" val="2334308386"/>
              </p:ext>
            </p:extLst>
          </p:nvPr>
        </p:nvGraphicFramePr>
        <p:xfrm>
          <a:off x="457200" y="1412875"/>
          <a:ext cx="7620000" cy="49879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p:txBody>
          <a:bodyPr/>
          <a:lstStyle/>
          <a:p>
            <a:r>
              <a:rPr lang="fr-BE" dirty="0"/>
              <a:t>Profile of </a:t>
            </a:r>
            <a:r>
              <a:rPr lang="fr-BE" dirty="0" err="1"/>
              <a:t>respondents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8</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pic>
        <p:nvPicPr>
          <p:cNvPr id="6" name="chart"/>
          <p:cNvPicPr>
            <a:picLocks noChangeAspect="1"/>
          </p:cNvPicPr>
          <p:nvPr/>
        </p:nvPicPr>
        <p:blipFill>
          <a:blip r:embed="rId3"/>
          <a:stretch>
            <a:fillRect/>
          </a:stretch>
        </p:blipFill>
        <p:spPr>
          <a:xfrm>
            <a:off x="6876256" y="5040899"/>
            <a:ext cx="792088" cy="736642"/>
          </a:xfrm>
          <a:prstGeom prst="rect">
            <a:avLst/>
          </a:prstGeom>
        </p:spPr>
      </p:pic>
      <p:sp>
        <p:nvSpPr>
          <p:cNvPr id="7" name="Ellipse 6"/>
          <p:cNvSpPr/>
          <p:nvPr/>
        </p:nvSpPr>
        <p:spPr>
          <a:xfrm>
            <a:off x="5652120" y="5157192"/>
            <a:ext cx="1080120" cy="50405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255199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Profile of </a:t>
            </a:r>
            <a:r>
              <a:rPr lang="fr-BE" dirty="0" err="1"/>
              <a:t>respondents</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618446379"/>
              </p:ext>
            </p:extLst>
          </p:nvPr>
        </p:nvGraphicFramePr>
        <p:xfrm>
          <a:off x="457200" y="1412875"/>
          <a:ext cx="7620000" cy="4987925"/>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E667ED75-B537-4810-9364-B7D9FE7FDC55}" type="slidenum">
              <a:rPr lang="en-US" smtClean="0"/>
              <a:pPr/>
              <a:t>9</a:t>
            </a:fld>
            <a:endParaRPr lang="en-US"/>
          </a:p>
        </p:txBody>
      </p:sp>
      <p:sp>
        <p:nvSpPr>
          <p:cNvPr id="5" name="Espace réservé du pied de page 4"/>
          <p:cNvSpPr>
            <a:spLocks noGrp="1"/>
          </p:cNvSpPr>
          <p:nvPr>
            <p:ph type="ftr" sz="quarter" idx="3"/>
          </p:nvPr>
        </p:nvSpPr>
        <p:spPr/>
        <p:txBody>
          <a:bodyPr/>
          <a:lstStyle/>
          <a:p>
            <a:r>
              <a:rPr lang="en-US" smtClean="0"/>
              <a:t>"Where are my Marc records?" - Librarians' perception of discovery tools</a:t>
            </a:r>
            <a:endParaRPr lang="en-US" dirty="0"/>
          </a:p>
        </p:txBody>
      </p:sp>
    </p:spTree>
    <p:extLst>
      <p:ext uri="{BB962C8B-B14F-4D97-AF65-F5344CB8AC3E}">
        <p14:creationId xmlns:p14="http://schemas.microsoft.com/office/powerpoint/2010/main" val="19446382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4090</TotalTime>
  <Words>3170</Words>
  <Application>Microsoft Office PowerPoint</Application>
  <PresentationFormat>Affichage à l'écran (4:3)</PresentationFormat>
  <Paragraphs>451</Paragraphs>
  <Slides>56</Slides>
  <Notes>1</Notes>
  <HiddenSlides>0</HiddenSlides>
  <MMClips>0</MMClips>
  <ScaleCrop>false</ScaleCrop>
  <HeadingPairs>
    <vt:vector size="4" baseType="variant">
      <vt:variant>
        <vt:lpstr>Thème</vt:lpstr>
      </vt:variant>
      <vt:variant>
        <vt:i4>1</vt:i4>
      </vt:variant>
      <vt:variant>
        <vt:lpstr>Titres des diapositives</vt:lpstr>
      </vt:variant>
      <vt:variant>
        <vt:i4>56</vt:i4>
      </vt:variant>
    </vt:vector>
  </HeadingPairs>
  <TitlesOfParts>
    <vt:vector size="57" baseType="lpstr">
      <vt:lpstr>Contiguïté</vt:lpstr>
      <vt:lpstr>"Where are my Marc records?"</vt:lpstr>
      <vt:lpstr>Abstract</vt:lpstr>
      <vt:lpstr>University of Liege  (ULg) Library</vt:lpstr>
      <vt:lpstr>Migrating to Primo: context</vt:lpstr>
      <vt:lpstr>Training sessions</vt:lpstr>
      <vt:lpstr>Survey</vt:lpstr>
      <vt:lpstr>Respondents</vt:lpstr>
      <vt:lpstr>Profile of respondents</vt:lpstr>
      <vt:lpstr>Profile of respondents</vt:lpstr>
      <vt:lpstr>Survey statements  (1/3)</vt:lpstr>
      <vt:lpstr>Survey statements   (2/3)</vt:lpstr>
      <vt:lpstr>Survey statements   (3/3)</vt:lpstr>
      <vt:lpstr>S1</vt:lpstr>
      <vt:lpstr>S1</vt:lpstr>
      <vt:lpstr>S2</vt:lpstr>
      <vt:lpstr>S3</vt:lpstr>
      <vt:lpstr>S3</vt:lpstr>
      <vt:lpstr>S4</vt:lpstr>
      <vt:lpstr>S4</vt:lpstr>
      <vt:lpstr>S4 - Comments</vt:lpstr>
      <vt:lpstr>S5</vt:lpstr>
      <vt:lpstr>S6</vt:lpstr>
      <vt:lpstr>S6</vt:lpstr>
      <vt:lpstr>S7</vt:lpstr>
      <vt:lpstr>S7 - Comments</vt:lpstr>
      <vt:lpstr>S8</vt:lpstr>
      <vt:lpstr>S8 – Fact checking</vt:lpstr>
      <vt:lpstr>S9</vt:lpstr>
      <vt:lpstr>S9 – Fact checking</vt:lpstr>
      <vt:lpstr>S10</vt:lpstr>
      <vt:lpstr>S10 – Fact checking</vt:lpstr>
      <vt:lpstr>S11</vt:lpstr>
      <vt:lpstr>Présentation PowerPoint</vt:lpstr>
      <vt:lpstr>Présentation PowerPoint</vt:lpstr>
      <vt:lpstr>S12</vt:lpstr>
      <vt:lpstr>S12</vt:lpstr>
      <vt:lpstr>S12 – Comments </vt:lpstr>
      <vt:lpstr>S13</vt:lpstr>
      <vt:lpstr>S13</vt:lpstr>
      <vt:lpstr>S14</vt:lpstr>
      <vt:lpstr>S14</vt:lpstr>
      <vt:lpstr>S14 - Comments</vt:lpstr>
      <vt:lpstr>S15</vt:lpstr>
      <vt:lpstr>Mixed content? Interesting &amp; confusing</vt:lpstr>
      <vt:lpstr>S16</vt:lpstr>
      <vt:lpstr>S16 – Fact checking</vt:lpstr>
      <vt:lpstr>S17</vt:lpstr>
      <vt:lpstr>S18</vt:lpstr>
      <vt:lpstr>S19</vt:lpstr>
      <vt:lpstr>S19 – Fact checking</vt:lpstr>
      <vt:lpstr>S20</vt:lpstr>
      <vt:lpstr>S21</vt:lpstr>
      <vt:lpstr>S21</vt:lpstr>
      <vt:lpstr>S22</vt:lpstr>
      <vt:lpstr>Conclusions</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Primo @ ULg : Implantation de Primo 4.1 à l’ULg</dc:title>
  <dc:creator>François Renaville</dc:creator>
  <cp:lastModifiedBy>François Renaville</cp:lastModifiedBy>
  <cp:revision>739</cp:revision>
  <cp:lastPrinted>2013-09-07T21:21:12Z</cp:lastPrinted>
  <dcterms:created xsi:type="dcterms:W3CDTF">2012-10-03T15:09:59Z</dcterms:created>
  <dcterms:modified xsi:type="dcterms:W3CDTF">2013-09-07T21:22:11Z</dcterms:modified>
</cp:coreProperties>
</file>