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gi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media/image18.jpg" ContentType="image/png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25"/>
  </p:notesMasterIdLst>
  <p:sldIdLst>
    <p:sldId id="256" r:id="rId2"/>
    <p:sldId id="296" r:id="rId3"/>
    <p:sldId id="336" r:id="rId4"/>
    <p:sldId id="337" r:id="rId5"/>
    <p:sldId id="330" r:id="rId6"/>
    <p:sldId id="331" r:id="rId7"/>
    <p:sldId id="346" r:id="rId8"/>
    <p:sldId id="369" r:id="rId9"/>
    <p:sldId id="347" r:id="rId10"/>
    <p:sldId id="352" r:id="rId11"/>
    <p:sldId id="349" r:id="rId12"/>
    <p:sldId id="350" r:id="rId13"/>
    <p:sldId id="355" r:id="rId14"/>
    <p:sldId id="354" r:id="rId15"/>
    <p:sldId id="353" r:id="rId16"/>
    <p:sldId id="358" r:id="rId17"/>
    <p:sldId id="362" r:id="rId18"/>
    <p:sldId id="366" r:id="rId19"/>
    <p:sldId id="360" r:id="rId20"/>
    <p:sldId id="368" r:id="rId21"/>
    <p:sldId id="356" r:id="rId22"/>
    <p:sldId id="340" r:id="rId23"/>
    <p:sldId id="341" r:id="rId24"/>
  </p:sldIdLst>
  <p:sldSz cx="10080625" cy="7559675"/>
  <p:notesSz cx="7559675" cy="10691813"/>
  <p:defaultTextStyle>
    <a:defPPr>
      <a:defRPr lang="en-GB"/>
    </a:defPPr>
    <a:lvl1pPr algn="l" defTabSz="44907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642" indent="-285632" algn="l" defTabSz="44907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2524" indent="-228506" algn="l" defTabSz="44907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599537" indent="-228506" algn="l" defTabSz="44907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6547" indent="-228506" algn="l" defTabSz="44907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5052" algn="l" defTabSz="914021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2063" algn="l" defTabSz="914021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199073" algn="l" defTabSz="914021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6083" algn="l" defTabSz="914021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4D1E"/>
    <a:srgbClr val="CC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7468" autoAdjust="0"/>
  </p:normalViewPr>
  <p:slideViewPr>
    <p:cSldViewPr>
      <p:cViewPr varScale="1">
        <p:scale>
          <a:sx n="101" d="100"/>
          <a:sy n="101" d="100"/>
        </p:scale>
        <p:origin x="-1488" y="-10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19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200429\Desktop\GPSLee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ina:Desktop:ICPD%202013%20UPPSALA:Projet%20veau%20data%20ccc%20(version%20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ina:Desktop:ICPD%202013%20UPPSALA:Projet%20veau%20data%20ccc%20(version%201)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[GPSLeeo.xlsx]Sheet1!PivotTable2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Sheet1!$B$18:$B$19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Sheet1!$A$20:$A$24</c:f>
              <c:strCache>
                <c:ptCount val="4"/>
                <c:pt idx="0">
                  <c:v>&lt;8</c:v>
                </c:pt>
                <c:pt idx="1">
                  <c:v>8-16</c:v>
                </c:pt>
                <c:pt idx="2">
                  <c:v>16-24</c:v>
                </c:pt>
                <c:pt idx="3">
                  <c:v>&gt;24</c:v>
                </c:pt>
              </c:strCache>
            </c:strRef>
          </c:cat>
          <c:val>
            <c:numRef>
              <c:f>Sheet1!$B$20:$B$24</c:f>
              <c:numCache>
                <c:formatCode>#,000%</c:formatCode>
                <c:ptCount val="4"/>
                <c:pt idx="0">
                  <c:v>0.26027397260274</c:v>
                </c:pt>
                <c:pt idx="1">
                  <c:v>0.424657534246575</c:v>
                </c:pt>
                <c:pt idx="2">
                  <c:v>0.232876712328767</c:v>
                </c:pt>
                <c:pt idx="3">
                  <c:v>0.0821917808219178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308536"/>
        <c:axId val="2111706984"/>
      </c:barChart>
      <c:catAx>
        <c:axId val="2111308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111706984"/>
        <c:crosses val="autoZero"/>
        <c:auto val="1"/>
        <c:lblAlgn val="ctr"/>
        <c:lblOffset val="100"/>
        <c:noMultiLvlLbl val="0"/>
      </c:catAx>
      <c:valAx>
        <c:axId val="2111706984"/>
        <c:scaling>
          <c:orientation val="minMax"/>
        </c:scaling>
        <c:delete val="1"/>
        <c:axPos val="l"/>
        <c:majorGridlines/>
        <c:numFmt formatCode="#,000%" sourceLinked="1"/>
        <c:majorTickMark val="out"/>
        <c:minorTickMark val="none"/>
        <c:tickLblPos val="nextTo"/>
        <c:crossAx val="211130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FR" sz="2000" dirty="0">
                <a:solidFill>
                  <a:schemeClr val="tx1"/>
                </a:solidFill>
              </a:rPr>
              <a:t>Colostrum quality (</a:t>
            </a:r>
            <a:r>
              <a:rPr lang="fr-FR" sz="2000" dirty="0" err="1">
                <a:solidFill>
                  <a:schemeClr val="tx1"/>
                </a:solidFill>
              </a:rPr>
              <a:t>IgG</a:t>
            </a:r>
            <a:r>
              <a:rPr lang="fr-FR" sz="2000" dirty="0">
                <a:solidFill>
                  <a:schemeClr val="tx1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245027199820175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389480303222123"/>
          <c:y val="0.180843517386957"/>
          <c:w val="0.455977113654038"/>
          <c:h val="0.784280635484946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alpha val="58000"/>
                </a:schemeClr>
              </a:solidFill>
            </a:ln>
          </c:spPr>
          <c:explosion val="3"/>
          <c:dPt>
            <c:idx val="0"/>
            <c:bubble3D val="0"/>
            <c:explosion val="14"/>
            <c:spPr>
              <a:solidFill>
                <a:srgbClr val="3CC011"/>
              </a:solidFill>
              <a:ln>
                <a:solidFill>
                  <a:schemeClr val="tx1">
                    <a:alpha val="58000"/>
                  </a:schemeClr>
                </a:solidFill>
              </a:ln>
            </c:spPr>
          </c:dPt>
          <c:dPt>
            <c:idx val="1"/>
            <c:bubble3D val="0"/>
            <c:explosion val="12"/>
            <c:spPr>
              <a:solidFill>
                <a:srgbClr val="72DA0F"/>
              </a:solidFill>
              <a:ln>
                <a:solidFill>
                  <a:schemeClr val="tx1">
                    <a:alpha val="58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5F4DA"/>
              </a:solidFill>
              <a:ln>
                <a:solidFill>
                  <a:schemeClr val="tx1">
                    <a:alpha val="58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EFCF16"/>
              </a:solidFill>
              <a:ln>
                <a:solidFill>
                  <a:schemeClr val="tx1">
                    <a:alpha val="58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>
                <a:solidFill>
                  <a:schemeClr val="tx1">
                    <a:alpha val="58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Feuil1!$B$36:$B$40</c:f>
              <c:strCache>
                <c:ptCount val="5"/>
                <c:pt idx="0">
                  <c:v>Very good    &gt;100 g/L</c:v>
                </c:pt>
                <c:pt idx="1">
                  <c:v>Good        75-100 g/L</c:v>
                </c:pt>
                <c:pt idx="2">
                  <c:v>Normal       50-75 g/L</c:v>
                </c:pt>
                <c:pt idx="3">
                  <c:v>Lousy         25-50 g/L</c:v>
                </c:pt>
                <c:pt idx="4">
                  <c:v>Poor              &lt;25 g/L</c:v>
                </c:pt>
              </c:strCache>
            </c:strRef>
          </c:cat>
          <c:val>
            <c:numRef>
              <c:f>Feuil1!$C$36:$C$40</c:f>
              <c:numCache>
                <c:formatCode>General</c:formatCode>
                <c:ptCount val="5"/>
                <c:pt idx="0">
                  <c:v>19.0</c:v>
                </c:pt>
                <c:pt idx="1">
                  <c:v>19.0</c:v>
                </c:pt>
                <c:pt idx="2">
                  <c:v>29.0</c:v>
                </c:pt>
                <c:pt idx="3">
                  <c:v>21.0</c:v>
                </c:pt>
                <c:pt idx="4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77131481515"/>
          <c:y val="0.237365570492168"/>
          <c:w val="0.344005653229148"/>
          <c:h val="0.629055480322006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Influence </a:t>
            </a:r>
            <a:r>
              <a:rPr lang="en-US" sz="2000" dirty="0" smtClean="0"/>
              <a:t>of colostrum quality on </a:t>
            </a:r>
            <a:r>
              <a:rPr lang="en-US" sz="2000" dirty="0" err="1" smtClean="0"/>
              <a:t>IgG</a:t>
            </a:r>
            <a:r>
              <a:rPr lang="en-US" sz="2000" baseline="0" dirty="0" smtClean="0"/>
              <a:t> transfer</a:t>
            </a:r>
            <a:endParaRPr lang="en-US" sz="2000" dirty="0"/>
          </a:p>
        </c:rich>
      </c:tx>
      <c:layout>
        <c:manualLayout>
          <c:xMode val="edge"/>
          <c:yMode val="edge"/>
          <c:x val="0.182299982541622"/>
          <c:y val="0.015928653012898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34803063118989"/>
          <c:y val="0.181055689246612"/>
          <c:w val="0.869832189321461"/>
          <c:h val="0.690594903834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'Col-IgG'!$B$1</c:f>
              <c:strCache>
                <c:ptCount val="1"/>
                <c:pt idx="0">
                  <c:v>IgG calf</c:v>
                </c:pt>
              </c:strCache>
            </c:strRef>
          </c:tx>
          <c:spPr>
            <a:ln w="28575">
              <a:noFill/>
            </a:ln>
          </c:spPr>
          <c:xVal>
            <c:numRef>
              <c:f>'[Projet veau data ccc (version 1).xlsx]Col-IgG'!$A$2:$A$1048558</c:f>
              <c:numCache>
                <c:formatCode>General</c:formatCode>
                <c:ptCount val="1048557"/>
                <c:pt idx="0">
                  <c:v>133.9</c:v>
                </c:pt>
                <c:pt idx="1">
                  <c:v>282.1</c:v>
                </c:pt>
                <c:pt idx="2">
                  <c:v>32.6</c:v>
                </c:pt>
                <c:pt idx="3">
                  <c:v>86.4</c:v>
                </c:pt>
                <c:pt idx="4">
                  <c:v>97.8</c:v>
                </c:pt>
                <c:pt idx="5">
                  <c:v>65.9</c:v>
                </c:pt>
                <c:pt idx="6">
                  <c:v>84.8</c:v>
                </c:pt>
                <c:pt idx="7">
                  <c:v>79.6</c:v>
                </c:pt>
                <c:pt idx="8">
                  <c:v>27.0</c:v>
                </c:pt>
                <c:pt idx="9">
                  <c:v>58.4</c:v>
                </c:pt>
                <c:pt idx="10">
                  <c:v>46.7</c:v>
                </c:pt>
                <c:pt idx="11">
                  <c:v>57.7</c:v>
                </c:pt>
                <c:pt idx="12">
                  <c:v>22.7</c:v>
                </c:pt>
                <c:pt idx="13">
                  <c:v>197.6</c:v>
                </c:pt>
                <c:pt idx="14">
                  <c:v>88.0</c:v>
                </c:pt>
                <c:pt idx="15">
                  <c:v>62.0</c:v>
                </c:pt>
                <c:pt idx="16">
                  <c:v>138.8</c:v>
                </c:pt>
                <c:pt idx="17">
                  <c:v>73.1</c:v>
                </c:pt>
                <c:pt idx="18">
                  <c:v>48.4</c:v>
                </c:pt>
                <c:pt idx="19">
                  <c:v>55.5</c:v>
                </c:pt>
                <c:pt idx="20">
                  <c:v>48.0</c:v>
                </c:pt>
                <c:pt idx="21">
                  <c:v>149.8</c:v>
                </c:pt>
                <c:pt idx="22">
                  <c:v>67.0</c:v>
                </c:pt>
                <c:pt idx="23">
                  <c:v>84.8</c:v>
                </c:pt>
                <c:pt idx="24">
                  <c:v>81.7</c:v>
                </c:pt>
                <c:pt idx="25">
                  <c:v>36.2</c:v>
                </c:pt>
                <c:pt idx="26">
                  <c:v>84.0</c:v>
                </c:pt>
                <c:pt idx="27">
                  <c:v>125.6</c:v>
                </c:pt>
                <c:pt idx="28">
                  <c:v>81.9</c:v>
                </c:pt>
                <c:pt idx="29">
                  <c:v>121.3</c:v>
                </c:pt>
                <c:pt idx="30">
                  <c:v>46.5</c:v>
                </c:pt>
                <c:pt idx="31">
                  <c:v>77.1</c:v>
                </c:pt>
                <c:pt idx="32">
                  <c:v>65.1</c:v>
                </c:pt>
                <c:pt idx="33">
                  <c:v>55.2</c:v>
                </c:pt>
                <c:pt idx="34">
                  <c:v>97.3</c:v>
                </c:pt>
                <c:pt idx="35">
                  <c:v>83.0</c:v>
                </c:pt>
                <c:pt idx="36">
                  <c:v>108.4</c:v>
                </c:pt>
                <c:pt idx="37">
                  <c:v>84.8</c:v>
                </c:pt>
                <c:pt idx="38">
                  <c:v>47.2</c:v>
                </c:pt>
                <c:pt idx="39">
                  <c:v>12.0</c:v>
                </c:pt>
                <c:pt idx="40">
                  <c:v>38.9</c:v>
                </c:pt>
                <c:pt idx="41">
                  <c:v>38.1</c:v>
                </c:pt>
                <c:pt idx="42">
                  <c:v>73.9</c:v>
                </c:pt>
                <c:pt idx="43">
                  <c:v>42.6</c:v>
                </c:pt>
                <c:pt idx="44">
                  <c:v>101.8</c:v>
                </c:pt>
                <c:pt idx="45">
                  <c:v>23.1</c:v>
                </c:pt>
                <c:pt idx="46">
                  <c:v>9.06</c:v>
                </c:pt>
                <c:pt idx="47">
                  <c:v>67.8</c:v>
                </c:pt>
                <c:pt idx="48">
                  <c:v>50.8</c:v>
                </c:pt>
                <c:pt idx="49">
                  <c:v>19.2</c:v>
                </c:pt>
                <c:pt idx="50">
                  <c:v>68.9</c:v>
                </c:pt>
                <c:pt idx="51">
                  <c:v>61.5</c:v>
                </c:pt>
                <c:pt idx="52">
                  <c:v>113.5</c:v>
                </c:pt>
                <c:pt idx="53">
                  <c:v>81.9</c:v>
                </c:pt>
                <c:pt idx="54">
                  <c:v>15.4</c:v>
                </c:pt>
                <c:pt idx="55">
                  <c:v>52.9</c:v>
                </c:pt>
                <c:pt idx="56">
                  <c:v>56.5</c:v>
                </c:pt>
                <c:pt idx="57">
                  <c:v>60.7</c:v>
                </c:pt>
                <c:pt idx="58">
                  <c:v>42.1</c:v>
                </c:pt>
                <c:pt idx="59">
                  <c:v>12.0</c:v>
                </c:pt>
                <c:pt idx="60">
                  <c:v>44.1</c:v>
                </c:pt>
                <c:pt idx="61">
                  <c:v>10.5</c:v>
                </c:pt>
                <c:pt idx="62">
                  <c:v>29.1</c:v>
                </c:pt>
                <c:pt idx="63">
                  <c:v>119.3</c:v>
                </c:pt>
                <c:pt idx="64">
                  <c:v>40.5</c:v>
                </c:pt>
                <c:pt idx="65">
                  <c:v>116.5</c:v>
                </c:pt>
                <c:pt idx="66">
                  <c:v>81.9</c:v>
                </c:pt>
                <c:pt idx="67">
                  <c:v>109.3</c:v>
                </c:pt>
                <c:pt idx="68">
                  <c:v>50.6</c:v>
                </c:pt>
                <c:pt idx="69">
                  <c:v>63.6</c:v>
                </c:pt>
                <c:pt idx="70">
                  <c:v>153.9</c:v>
                </c:pt>
                <c:pt idx="71">
                  <c:v>45.3</c:v>
                </c:pt>
                <c:pt idx="72">
                  <c:v>23.7</c:v>
                </c:pt>
                <c:pt idx="73">
                  <c:v>69.9</c:v>
                </c:pt>
                <c:pt idx="74">
                  <c:v>60.7</c:v>
                </c:pt>
              </c:numCache>
            </c:numRef>
          </c:xVal>
          <c:yVal>
            <c:numRef>
              <c:f>'[Projet veau data ccc (version 1).xlsx]Col-IgG'!$B$2:$B$1048558</c:f>
              <c:numCache>
                <c:formatCode>General</c:formatCode>
                <c:ptCount val="1048557"/>
                <c:pt idx="0">
                  <c:v>10.8</c:v>
                </c:pt>
                <c:pt idx="1">
                  <c:v>7.8</c:v>
                </c:pt>
                <c:pt idx="2">
                  <c:v>8.6</c:v>
                </c:pt>
                <c:pt idx="3">
                  <c:v>28.1</c:v>
                </c:pt>
                <c:pt idx="4">
                  <c:v>6.2</c:v>
                </c:pt>
                <c:pt idx="5">
                  <c:v>20.0</c:v>
                </c:pt>
                <c:pt idx="6">
                  <c:v>20.6</c:v>
                </c:pt>
                <c:pt idx="7">
                  <c:v>6.9</c:v>
                </c:pt>
                <c:pt idx="8">
                  <c:v>16.3</c:v>
                </c:pt>
                <c:pt idx="9">
                  <c:v>19.2</c:v>
                </c:pt>
                <c:pt idx="10">
                  <c:v>4.9</c:v>
                </c:pt>
                <c:pt idx="12">
                  <c:v>15.0</c:v>
                </c:pt>
                <c:pt idx="13">
                  <c:v>33.3</c:v>
                </c:pt>
                <c:pt idx="14">
                  <c:v>28.9</c:v>
                </c:pt>
                <c:pt idx="15">
                  <c:v>4.9</c:v>
                </c:pt>
                <c:pt idx="16">
                  <c:v>4.9</c:v>
                </c:pt>
                <c:pt idx="17">
                  <c:v>6.3</c:v>
                </c:pt>
                <c:pt idx="18">
                  <c:v>11.5</c:v>
                </c:pt>
                <c:pt idx="19">
                  <c:v>10.9</c:v>
                </c:pt>
                <c:pt idx="20">
                  <c:v>11.1</c:v>
                </c:pt>
                <c:pt idx="21">
                  <c:v>23.1</c:v>
                </c:pt>
                <c:pt idx="22">
                  <c:v>7.3</c:v>
                </c:pt>
                <c:pt idx="23">
                  <c:v>15.4</c:v>
                </c:pt>
                <c:pt idx="24">
                  <c:v>11.0</c:v>
                </c:pt>
                <c:pt idx="25">
                  <c:v>5.2</c:v>
                </c:pt>
                <c:pt idx="26">
                  <c:v>15.9</c:v>
                </c:pt>
                <c:pt idx="27">
                  <c:v>16.3</c:v>
                </c:pt>
                <c:pt idx="28">
                  <c:v>10.4</c:v>
                </c:pt>
                <c:pt idx="29">
                  <c:v>10.1</c:v>
                </c:pt>
                <c:pt idx="30">
                  <c:v>19.8</c:v>
                </c:pt>
                <c:pt idx="31">
                  <c:v>11.7</c:v>
                </c:pt>
                <c:pt idx="32">
                  <c:v>12.8</c:v>
                </c:pt>
                <c:pt idx="33">
                  <c:v>15.5</c:v>
                </c:pt>
                <c:pt idx="34">
                  <c:v>22.3</c:v>
                </c:pt>
                <c:pt idx="35">
                  <c:v>14.05</c:v>
                </c:pt>
                <c:pt idx="36">
                  <c:v>28.3</c:v>
                </c:pt>
                <c:pt idx="37">
                  <c:v>8.7</c:v>
                </c:pt>
                <c:pt idx="39">
                  <c:v>18.0</c:v>
                </c:pt>
                <c:pt idx="40">
                  <c:v>18.7</c:v>
                </c:pt>
                <c:pt idx="41">
                  <c:v>5.4</c:v>
                </c:pt>
                <c:pt idx="42">
                  <c:v>4.9</c:v>
                </c:pt>
                <c:pt idx="44">
                  <c:v>21.8</c:v>
                </c:pt>
                <c:pt idx="45">
                  <c:v>16.2</c:v>
                </c:pt>
                <c:pt idx="46">
                  <c:v>13.0</c:v>
                </c:pt>
                <c:pt idx="47">
                  <c:v>40.0</c:v>
                </c:pt>
                <c:pt idx="49">
                  <c:v>21.6</c:v>
                </c:pt>
                <c:pt idx="50">
                  <c:v>20.7</c:v>
                </c:pt>
                <c:pt idx="51">
                  <c:v>10.5</c:v>
                </c:pt>
                <c:pt idx="52">
                  <c:v>27.7</c:v>
                </c:pt>
                <c:pt idx="53">
                  <c:v>10.0</c:v>
                </c:pt>
                <c:pt idx="54">
                  <c:v>9.8</c:v>
                </c:pt>
                <c:pt idx="55">
                  <c:v>9.4</c:v>
                </c:pt>
                <c:pt idx="56">
                  <c:v>14.6</c:v>
                </c:pt>
                <c:pt idx="58">
                  <c:v>5.3</c:v>
                </c:pt>
                <c:pt idx="59">
                  <c:v>22.3</c:v>
                </c:pt>
                <c:pt idx="60">
                  <c:v>17.7</c:v>
                </c:pt>
                <c:pt idx="62">
                  <c:v>17.7</c:v>
                </c:pt>
                <c:pt idx="63">
                  <c:v>10.5</c:v>
                </c:pt>
                <c:pt idx="64">
                  <c:v>4.9</c:v>
                </c:pt>
                <c:pt idx="65">
                  <c:v>8.3</c:v>
                </c:pt>
                <c:pt idx="66">
                  <c:v>11.7</c:v>
                </c:pt>
                <c:pt idx="67">
                  <c:v>4.9</c:v>
                </c:pt>
                <c:pt idx="68">
                  <c:v>4.9</c:v>
                </c:pt>
                <c:pt idx="69">
                  <c:v>10.0</c:v>
                </c:pt>
                <c:pt idx="70">
                  <c:v>9.5</c:v>
                </c:pt>
                <c:pt idx="71">
                  <c:v>12.1</c:v>
                </c:pt>
                <c:pt idx="72">
                  <c:v>4.9</c:v>
                </c:pt>
                <c:pt idx="73">
                  <c:v>4.9</c:v>
                </c:pt>
                <c:pt idx="74">
                  <c:v>9.2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394696"/>
        <c:axId val="2134400168"/>
      </c:scatterChart>
      <c:valAx>
        <c:axId val="21343946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fr-BE" sz="1600"/>
                  <a:t>IgG colostrum (g/L)</a:t>
                </a:r>
              </a:p>
            </c:rich>
          </c:tx>
          <c:layout>
            <c:manualLayout>
              <c:xMode val="edge"/>
              <c:yMode val="edge"/>
              <c:x val="0.380982404071505"/>
              <c:y val="0.9410639838522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4400168"/>
        <c:crosses val="autoZero"/>
        <c:crossBetween val="midCat"/>
      </c:valAx>
      <c:valAx>
        <c:axId val="2134400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fr-BE" sz="1600" dirty="0"/>
                  <a:t>IgG calf (g/L)</a:t>
                </a:r>
              </a:p>
            </c:rich>
          </c:tx>
          <c:layout>
            <c:manualLayout>
              <c:xMode val="edge"/>
              <c:yMode val="edge"/>
              <c:x val="0.00400027144750239"/>
              <c:y val="0.4180985034591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4394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0.09278</cdr:x>
      <cdr:y>0.61715</cdr:y>
    </cdr:from>
    <cdr:to>
      <cdr:x>0.9619</cdr:x>
      <cdr:y>0.61715</cdr:y>
    </cdr:to>
    <cdr:cxnSp macro="">
      <cdr:nvCxnSpPr>
        <cdr:cNvPr id="3" name="Connecteur droit 2"/>
        <cdr:cNvCxnSpPr/>
      </cdr:nvCxnSpPr>
      <cdr:spPr>
        <a:xfrm xmlns:a="http://schemas.openxmlformats.org/drawingml/2006/main" flipV="1">
          <a:off x="701495" y="2952328"/>
          <a:ext cx="6571313" cy="14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rgbClr val="FF660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0.80567</cdr:x>
      <cdr:y>0.57199</cdr:y>
    </cdr:from>
    <cdr:to>
      <cdr:x>1</cdr:x>
      <cdr:y>0.65718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091517" y="2736304"/>
          <a:ext cx="1469323" cy="407544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solidFill>
            <a:srgbClr val="FF660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fr-BE" sz="1400" dirty="0"/>
            <a:t>Serum</a:t>
          </a:r>
          <a:r>
            <a:rPr lang="fr-BE" sz="1400" baseline="0" dirty="0"/>
            <a:t> IgG</a:t>
          </a:r>
          <a:r>
            <a:rPr lang="fr-BE" sz="1400" dirty="0"/>
            <a:t> 16g/L</a:t>
          </a:r>
        </a:p>
      </cdr:txBody>
    </cdr:sp>
  </cdr:relSizeAnchor>
  <cdr:relSizeAnchor xmlns:cdr="http://schemas.openxmlformats.org/drawingml/2006/chartDrawing">
    <cdr:from>
      <cdr:x>0.2381</cdr:x>
      <cdr:y>0.21073</cdr:y>
    </cdr:from>
    <cdr:to>
      <cdr:x>0.23909</cdr:x>
      <cdr:y>0.87129</cdr:y>
    </cdr:to>
    <cdr:cxnSp macro="">
      <cdr:nvCxnSpPr>
        <cdr:cNvPr id="6" name="Connecteur droit 5"/>
        <cdr:cNvCxnSpPr/>
      </cdr:nvCxnSpPr>
      <cdr:spPr>
        <a:xfrm xmlns:a="http://schemas.openxmlformats.org/drawingml/2006/main" flipH="1" flipV="1">
          <a:off x="1800200" y="1008112"/>
          <a:ext cx="7485" cy="3160008"/>
        </a:xfrm>
        <a:prstGeom xmlns:a="http://schemas.openxmlformats.org/drawingml/2006/main" prst="line">
          <a:avLst/>
        </a:prstGeom>
        <a:ln xmlns:a="http://schemas.openxmlformats.org/drawingml/2006/main" w="28575" cmpd="sng"/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0.11429</cdr:x>
      <cdr:y>0.12042</cdr:y>
    </cdr:from>
    <cdr:to>
      <cdr:x>0.36171</cdr:x>
      <cdr:y>0.21073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864096" y="576064"/>
          <a:ext cx="1870755" cy="432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BE" sz="1400" dirty="0"/>
            <a:t>Colostrum IgG 50g/L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B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B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B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B1382B0F-FF9D-46F5-B049-67FD4F69D145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51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07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642" indent="-285632" algn="l" defTabSz="44907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524" indent="-228506" algn="l" defTabSz="44907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537" indent="-228506" algn="l" defTabSz="44907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547" indent="-228506" algn="l" defTabSz="44907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10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11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12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13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14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15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16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17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dirty="0" err="1" smtClean="0"/>
              <a:t>Even</a:t>
            </a:r>
            <a:r>
              <a:rPr lang="fr-FR" dirty="0" smtClean="0"/>
              <a:t>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baseline="0" dirty="0" smtClean="0"/>
              <a:t> informations about colostrum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, not </a:t>
            </a:r>
            <a:r>
              <a:rPr lang="fr-FR" baseline="0" dirty="0" err="1" smtClean="0"/>
              <a:t>enough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quantity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administred</a:t>
            </a:r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18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19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2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20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21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22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23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3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4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5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6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7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8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26D09-5A16-4B5C-B0A8-CE133EB5DAEE}" type="slidenum">
              <a:rPr lang="fr-BE"/>
              <a:pPr/>
              <a:t>9</a:t>
            </a:fld>
            <a:endParaRPr lang="fr-BE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76E8-B9DB-46FD-AFF6-EF3EDD046E4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7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2512-B6F2-486C-9DBA-93543AD4156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546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0471-FE74-4743-A8F7-871553747D1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374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4" y="0"/>
            <a:ext cx="1120527" cy="7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2814-F9BA-4142-8C56-7E088796C68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887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E174-E94D-472F-968E-A653CCA1038F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055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4788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40603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5E48-A7C6-4C01-A55B-7D560DF6961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564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8E7D-186D-47E8-AC23-2DBE4560035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735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43BF-E8E7-4A42-919C-46D90EF64E2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325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E136-C9E8-4594-B821-4EE36991DBC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250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3D0B-4730-4644-B757-45D36369144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542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C79F-B05A-4912-97B9-12A03B8C858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916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773723"/>
            <a:ext cx="100774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3886-1519-40F2-AA23-AC1E6EDDF85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081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73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0" indent="-377900" algn="l" defTabSz="100773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100773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69" indent="-251934" algn="l" defTabSz="100773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34" indent="-251934" algn="l" defTabSz="100773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02" indent="-251934" algn="l" defTabSz="100773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269" indent="-251934" algn="l" defTabSz="10077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10077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10077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10077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10077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chart" Target="../charts/chart1.xml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9.jpeg"/><Relationship Id="rId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0.jpeg"/><Relationship Id="rId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4.jpeg"/><Relationship Id="rId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5.jpeg"/><Relationship Id="rId6" Type="http://schemas.microsoft.com/office/2007/relationships/hdphoto" Target="../media/hdphoto8.wdp"/><Relationship Id="rId7" Type="http://schemas.openxmlformats.org/officeDocument/2006/relationships/image" Target="../media/image13.jpe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microsoft.com/office/2007/relationships/hdphoto" Target="../media/hdphoto2.wdp"/><Relationship Id="rId8" Type="http://schemas.openxmlformats.org/officeDocument/2006/relationships/image" Target="../media/image9.jpeg"/><Relationship Id="rId9" Type="http://schemas.microsoft.com/office/2007/relationships/hdphoto" Target="../media/hdphoto3.wdp"/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6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SC0479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472" y="-486637"/>
            <a:ext cx="13177464" cy="988309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9912" y="179438"/>
            <a:ext cx="7056784" cy="432048"/>
          </a:xfrm>
          <a:ln/>
        </p:spPr>
        <p:txBody>
          <a:bodyPr tIns="17633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sz="2000" dirty="0"/>
          </a:p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</a:tabLst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752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9792" y="1403573"/>
            <a:ext cx="9361040" cy="267488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325" dir="3600000" sx="101000" sy="101000" algn="tl" rotWithShape="0">
                    <a:schemeClr val="tx1">
                      <a:alpha val="69000"/>
                    </a:schemeClr>
                  </a:outerShdw>
                </a:effectLst>
                <a:latin typeface="Tahoma" charset="0"/>
                <a:cs typeface="Tahoma" charset="0"/>
                <a:sym typeface="Tahoma" charset="0"/>
              </a:rPr>
              <a:t>INVESTIGATION OF BIOLOGICAL MARKERS TO EVALUATE THE ADAPTATION OF THE NEWBORN BELGIAN BLUE CALF TO THE EXTRAUTERINE LIFE: A PILOT 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325" dir="3600000" sx="101000" sy="101000" algn="tl" rotWithShape="0">
                    <a:schemeClr val="tx1">
                      <a:alpha val="69000"/>
                    </a:schemeClr>
                  </a:outerShdw>
                </a:effectLst>
                <a:latin typeface="Tahoma" charset="0"/>
                <a:cs typeface="Tahoma" charset="0"/>
                <a:sym typeface="Tahoma" charset="0"/>
              </a:rPr>
              <a:t>STUDY.</a:t>
            </a:r>
            <a:endParaRPr lang="fr-F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325" dir="3600000" sx="101000" sy="101000" algn="tl" rotWithShape="0">
                  <a:schemeClr val="tx1">
                    <a:alpha val="69000"/>
                  </a:scheme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3521" y="5219997"/>
            <a:ext cx="9937104" cy="382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RONZONI A., De </a:t>
            </a:r>
            <a:r>
              <a:rPr lang="en-GB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Marchin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 E., Lebrun M., </a:t>
            </a:r>
            <a:r>
              <a:rPr lang="en-GB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Rao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 A-S., Rollin F., </a:t>
            </a:r>
            <a:r>
              <a:rPr lang="en-GB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Hanzen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 C.</a:t>
            </a: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 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and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 Théron L.   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3000" sy="103000" algn="ctr" rotWithShape="0">
                  <a:prstClr val="black">
                    <a:alpha val="42000"/>
                  </a:prst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32000" y="323453"/>
            <a:ext cx="5616624" cy="382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ICPD,  24-28 </a:t>
            </a:r>
            <a:r>
              <a:rPr lang="fr-FR" sz="2000" b="1" dirty="0" err="1" smtClean="0">
                <a:solidFill>
                  <a:srgbClr val="FFFF00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June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 2013, Uppsala, </a:t>
            </a:r>
            <a:r>
              <a:rPr lang="fr-FR" sz="2000" b="1" dirty="0" err="1" smtClean="0">
                <a:solidFill>
                  <a:srgbClr val="FFFF00"/>
                </a:solidFill>
                <a:effectLst>
                  <a:outerShdw blurRad="63500" sx="103000" sy="103000" algn="ctr" rotWithShape="0">
                    <a:prstClr val="black">
                      <a:alpha val="42000"/>
                    </a:prstClr>
                  </a:outerShdw>
                </a:effectLst>
              </a:rPr>
              <a:t>Sweden</a:t>
            </a:r>
            <a:endParaRPr lang="fr-FR" sz="2000" b="1" dirty="0">
              <a:solidFill>
                <a:srgbClr val="FFFF00"/>
              </a:solidFill>
              <a:effectLst>
                <a:outerShdw blurRad="63500" sx="103000" sy="103000" algn="ctr" rotWithShape="0">
                  <a:prstClr val="black">
                    <a:alpha val="42000"/>
                  </a:prstClr>
                </a:outerShdw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31800" y="4931965"/>
            <a:ext cx="914501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720" y="6516141"/>
            <a:ext cx="1158180" cy="64904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RESULTS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528144" y="1259557"/>
            <a:ext cx="33843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PASSIVE IMMUNITY TRANSFER</a:t>
            </a:r>
            <a:endParaRPr lang="fr-FR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92885"/>
              </p:ext>
            </p:extLst>
          </p:nvPr>
        </p:nvGraphicFramePr>
        <p:xfrm>
          <a:off x="1727944" y="2339677"/>
          <a:ext cx="6816591" cy="16561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8040"/>
                <a:gridCol w="2448272"/>
                <a:gridCol w="2520279"/>
              </a:tblGrid>
              <a:tr h="643878">
                <a:tc>
                  <a:txBody>
                    <a:bodyPr/>
                    <a:lstStyle/>
                    <a:p>
                      <a:pPr algn="l"/>
                      <a:r>
                        <a:rPr lang="fr-FR" i="1" dirty="0" smtClean="0"/>
                        <a:t>Day 3-7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  <a:r>
                        <a:rPr lang="fr-FR" baseline="0" dirty="0" smtClean="0"/>
                        <a:t> </a:t>
                      </a:r>
                      <a:r>
                        <a:rPr lang="en-GB" baseline="0" noProof="0" dirty="0" smtClean="0"/>
                        <a:t>proteins</a:t>
                      </a:r>
                      <a:r>
                        <a:rPr lang="fr-FR" baseline="0" dirty="0" smtClean="0"/>
                        <a:t> (g/L)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Serum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IgG</a:t>
                      </a:r>
                      <a:r>
                        <a:rPr lang="fr-FR" dirty="0" smtClean="0"/>
                        <a:t> (g/L)</a:t>
                      </a:r>
                      <a:endParaRPr lang="fr-FR" dirty="0"/>
                    </a:p>
                  </a:txBody>
                  <a:tcPr anchor="ctr"/>
                </a:tc>
              </a:tr>
              <a:tr h="506154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Threshold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 anchor="ctr"/>
                </a:tc>
              </a:tr>
              <a:tr h="506154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Average</a:t>
                      </a:r>
                      <a:r>
                        <a:rPr lang="fr-FR" dirty="0" smtClean="0"/>
                        <a:t> ± SD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57.7 ± 7.5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13.5 ± 7.6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27944" y="4427909"/>
            <a:ext cx="6768752" cy="1870563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FAILURE OF PASSIVE IMMUNITY TRANSFER (FPT)</a:t>
            </a:r>
          </a:p>
          <a:p>
            <a:pPr algn="ctr"/>
            <a:endParaRPr lang="fr-FR" dirty="0" smtClean="0"/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43 % </a:t>
            </a:r>
            <a:r>
              <a:rPr lang="fr-FR" sz="2000" b="1" dirty="0" smtClean="0"/>
              <a:t>LOW TOTAL PROTEINS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67 % </a:t>
            </a:r>
            <a:r>
              <a:rPr lang="fr-FR" sz="2000" b="1" dirty="0" smtClean="0">
                <a:solidFill>
                  <a:srgbClr val="000000"/>
                </a:solidFill>
              </a:rPr>
              <a:t>LOW SERUM </a:t>
            </a:r>
            <a:r>
              <a:rPr lang="fr-FR" sz="2000" b="1" dirty="0" err="1" smtClean="0">
                <a:solidFill>
                  <a:srgbClr val="000000"/>
                </a:solidFill>
              </a:rPr>
              <a:t>IgG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10" name="Bouée 9"/>
          <p:cNvSpPr/>
          <p:nvPr/>
        </p:nvSpPr>
        <p:spPr>
          <a:xfrm>
            <a:off x="6048424" y="2267669"/>
            <a:ext cx="2448272" cy="1872208"/>
          </a:xfrm>
          <a:prstGeom prst="donut">
            <a:avLst>
              <a:gd name="adj" fmla="val 17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920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RESULTS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90002"/>
              </p:ext>
            </p:extLst>
          </p:nvPr>
        </p:nvGraphicFramePr>
        <p:xfrm>
          <a:off x="1799952" y="2051645"/>
          <a:ext cx="6480720" cy="345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184328" y="2843733"/>
            <a:ext cx="288032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33%</a:t>
            </a:r>
            <a:r>
              <a:rPr lang="fr-FR" b="1" dirty="0" smtClean="0"/>
              <a:t> GOOD TRANSFER!!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304008" y="5917961"/>
            <a:ext cx="5545108" cy="38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en-GB" sz="2000" b="1" u="sng" dirty="0" smtClean="0"/>
              <a:t>BBCB problem or classification mistake?</a:t>
            </a:r>
            <a:endParaRPr lang="en-GB" sz="20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2859915" y="1475581"/>
            <a:ext cx="4583782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Serum </a:t>
            </a:r>
            <a:r>
              <a:rPr lang="en-US" b="1" dirty="0" err="1">
                <a:solidFill>
                  <a:srgbClr val="000000"/>
                </a:solidFill>
              </a:rPr>
              <a:t>IgG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at day 3-7 of the total cohort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6" name="Image 5" descr="sad le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195661"/>
            <a:ext cx="448685" cy="4844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511920" y="2346543"/>
            <a:ext cx="72008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11920" y="2987749"/>
            <a:ext cx="72008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11920" y="3563813"/>
            <a:ext cx="72008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11920" y="4211885"/>
            <a:ext cx="72008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dirty="0" smtClean="0"/>
              <a:t>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96234" y="5436021"/>
            <a:ext cx="1839491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Serum </a:t>
            </a:r>
            <a:r>
              <a:rPr lang="en-US" dirty="0" err="1">
                <a:solidFill>
                  <a:srgbClr val="000000"/>
                </a:solidFill>
              </a:rPr>
              <a:t>IgG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(g/L)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-171542" y="3370868"/>
            <a:ext cx="2711988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Proportion of calves  (%)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17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RESULTS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67904" y="5133072"/>
            <a:ext cx="7920880" cy="152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b="1" dirty="0" smtClean="0">
                <a:solidFill>
                  <a:srgbClr val="008000"/>
                </a:solidFill>
              </a:rPr>
              <a:t>38 %</a:t>
            </a:r>
            <a:r>
              <a:rPr lang="en-GB" sz="2000" b="1" dirty="0" smtClean="0"/>
              <a:t> of the calves have received a </a:t>
            </a:r>
            <a:r>
              <a:rPr lang="en-GB" sz="2000" b="1" dirty="0" smtClean="0">
                <a:solidFill>
                  <a:srgbClr val="008000"/>
                </a:solidFill>
              </a:rPr>
              <a:t>good quality colostrum</a:t>
            </a:r>
            <a:r>
              <a:rPr lang="en-GB" sz="2000" b="1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BUT… </a:t>
            </a:r>
          </a:p>
          <a:p>
            <a:pPr marL="1085542" lvl="1" indent="-342900">
              <a:buFont typeface="Wingdings" charset="2"/>
              <a:buChar char="ü"/>
            </a:pPr>
            <a:r>
              <a:rPr lang="en-GB" sz="2000" b="1" dirty="0" smtClean="0">
                <a:solidFill>
                  <a:srgbClr val="008000"/>
                </a:solidFill>
              </a:rPr>
              <a:t>good colostrum</a:t>
            </a:r>
            <a:r>
              <a:rPr lang="en-GB" sz="2000" b="1" dirty="0" smtClean="0"/>
              <a:t> has been administrated to                  </a:t>
            </a:r>
            <a:r>
              <a:rPr lang="en-GB" sz="2000" b="1" dirty="0" smtClean="0">
                <a:solidFill>
                  <a:srgbClr val="FF0000"/>
                </a:solidFill>
              </a:rPr>
              <a:t>30 %</a:t>
            </a:r>
            <a:r>
              <a:rPr lang="en-GB" sz="2000" b="1" dirty="0" smtClean="0"/>
              <a:t> of </a:t>
            </a:r>
            <a:r>
              <a:rPr lang="en-GB" sz="2000" b="1" dirty="0" smtClean="0">
                <a:solidFill>
                  <a:srgbClr val="FF0000"/>
                </a:solidFill>
              </a:rPr>
              <a:t>FPT</a:t>
            </a:r>
            <a:r>
              <a:rPr lang="en-GB" sz="2000" b="1" dirty="0" smtClean="0"/>
              <a:t> calves…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728123"/>
              </p:ext>
            </p:extLst>
          </p:nvPr>
        </p:nvGraphicFramePr>
        <p:xfrm>
          <a:off x="2376016" y="1403573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2917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RESULTS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600213"/>
              </p:ext>
            </p:extLst>
          </p:nvPr>
        </p:nvGraphicFramePr>
        <p:xfrm>
          <a:off x="1655936" y="1979637"/>
          <a:ext cx="7560840" cy="478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3456136" y="1259557"/>
            <a:ext cx="33843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PASSIVE IMMUNITY TRANSFER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55936" y="3059757"/>
            <a:ext cx="6984776" cy="2844471"/>
          </a:xfrm>
          <a:prstGeom prst="rect">
            <a:avLst/>
          </a:prstGeom>
          <a:solidFill>
            <a:schemeClr val="tx2">
              <a:lumMod val="40000"/>
              <a:lumOff val="60000"/>
              <a:alpha val="74000"/>
            </a:schemeClr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Cross sectional analysis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Risk of </a:t>
            </a:r>
            <a:r>
              <a:rPr lang="en-GB" sz="2400" b="1" dirty="0" smtClean="0">
                <a:solidFill>
                  <a:srgbClr val="FF0000"/>
                </a:solidFill>
              </a:rPr>
              <a:t>FPT</a:t>
            </a:r>
            <a:r>
              <a:rPr lang="en-GB" sz="2400" b="1" dirty="0" smtClean="0"/>
              <a:t> when given a poor quality colostrum: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u="sng" dirty="0" smtClean="0"/>
              <a:t>NON SIGNIFICANT ODD RATIO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(OR 1,058)</a:t>
            </a:r>
            <a:endParaRPr lang="en-GB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655936" y="2843733"/>
            <a:ext cx="6984776" cy="898810"/>
          </a:xfrm>
          <a:prstGeom prst="rect">
            <a:avLst/>
          </a:prstGeom>
          <a:solidFill>
            <a:schemeClr val="tx2">
              <a:lumMod val="40000"/>
              <a:lumOff val="60000"/>
              <a:alpha val="74000"/>
            </a:schemeClr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</a:rPr>
              <a:t>IMPORTANCE OF QUANTITY RATHER THEN QUALITY </a:t>
            </a:r>
            <a:endParaRPr lang="en-GB" sz="2800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55936" y="4211885"/>
            <a:ext cx="6984776" cy="2209836"/>
          </a:xfrm>
          <a:prstGeom prst="rect">
            <a:avLst/>
          </a:prstGeom>
          <a:solidFill>
            <a:schemeClr val="tx2">
              <a:lumMod val="40000"/>
              <a:lumOff val="60000"/>
              <a:alpha val="74000"/>
            </a:schemeClr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But don’t forget that in the newborn…</a:t>
            </a:r>
          </a:p>
          <a:p>
            <a:pPr marL="342900" indent="-342900" algn="ctr">
              <a:lnSpc>
                <a:spcPct val="150000"/>
              </a:lnSpc>
              <a:buFont typeface="Wingdings" charset="2"/>
              <a:buChar char="ü"/>
            </a:pPr>
            <a:r>
              <a:rPr lang="en-GB" sz="2400" b="1" dirty="0" smtClean="0">
                <a:solidFill>
                  <a:srgbClr val="000000"/>
                </a:solidFill>
              </a:rPr>
              <a:t>Abomasum: </a:t>
            </a:r>
            <a:r>
              <a:rPr lang="en-GB" sz="2400" b="1" dirty="0" smtClean="0">
                <a:solidFill>
                  <a:srgbClr val="FF0000"/>
                </a:solidFill>
              </a:rPr>
              <a:t>1,5L</a:t>
            </a:r>
            <a:r>
              <a:rPr lang="en-GB" sz="2400" b="1" dirty="0" smtClean="0">
                <a:solidFill>
                  <a:srgbClr val="000000"/>
                </a:solidFill>
              </a:rPr>
              <a:t> of capacity</a:t>
            </a:r>
          </a:p>
          <a:p>
            <a:pPr marL="342900" indent="-342900" algn="ctr">
              <a:lnSpc>
                <a:spcPct val="140000"/>
              </a:lnSpc>
              <a:buFont typeface="Wingdings" charset="2"/>
              <a:buChar char="ü"/>
            </a:pPr>
            <a:r>
              <a:rPr lang="en-GB" sz="2400" b="1" dirty="0" err="1" smtClean="0">
                <a:solidFill>
                  <a:srgbClr val="000000"/>
                </a:solidFill>
              </a:rPr>
              <a:t>IgG</a:t>
            </a:r>
            <a:r>
              <a:rPr lang="en-GB" sz="2400" b="1" dirty="0" smtClean="0">
                <a:solidFill>
                  <a:srgbClr val="000000"/>
                </a:solidFill>
              </a:rPr>
              <a:t> absorption: </a:t>
            </a:r>
            <a:r>
              <a:rPr lang="en-GB" sz="2400" b="1" dirty="0" smtClean="0">
                <a:solidFill>
                  <a:srgbClr val="FF0000"/>
                </a:solidFill>
              </a:rPr>
              <a:t>MAX 2h</a:t>
            </a:r>
            <a:r>
              <a:rPr lang="en-GB" sz="2400" b="1" dirty="0" smtClean="0">
                <a:solidFill>
                  <a:srgbClr val="000000"/>
                </a:solidFill>
              </a:rPr>
              <a:t> after birth</a:t>
            </a:r>
          </a:p>
          <a:p>
            <a:pPr algn="ctr">
              <a:lnSpc>
                <a:spcPct val="14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										     24h after birth = 0</a:t>
            </a:r>
          </a:p>
        </p:txBody>
      </p:sp>
    </p:spTree>
    <p:extLst>
      <p:ext uri="{BB962C8B-B14F-4D97-AF65-F5344CB8AC3E}">
        <p14:creationId xmlns:p14="http://schemas.microsoft.com/office/powerpoint/2010/main" val="36402699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71960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RESULTS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528144" y="1259557"/>
            <a:ext cx="3384376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PASSIVE IMMUNITY TRANSFER</a:t>
            </a:r>
            <a:endParaRPr lang="fr-FR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99826"/>
              </p:ext>
            </p:extLst>
          </p:nvPr>
        </p:nvGraphicFramePr>
        <p:xfrm>
          <a:off x="1367904" y="2195661"/>
          <a:ext cx="7704855" cy="19442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8909"/>
                <a:gridCol w="2051982"/>
                <a:gridCol w="2051982"/>
                <a:gridCol w="2051982"/>
              </a:tblGrid>
              <a:tr h="601243">
                <a:tc>
                  <a:txBody>
                    <a:bodyPr/>
                    <a:lstStyle/>
                    <a:p>
                      <a:pPr algn="l"/>
                      <a:r>
                        <a:rPr lang="fr-FR" i="1" dirty="0" smtClean="0"/>
                        <a:t>Day 0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Selenium (μg/L)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FPT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Good transfer</a:t>
                      </a:r>
                      <a:endParaRPr lang="en-GB" noProof="0" dirty="0"/>
                    </a:p>
                  </a:txBody>
                  <a:tcPr anchor="ctr"/>
                </a:tc>
              </a:tr>
              <a:tr h="65269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Threshold</a:t>
                      </a:r>
                      <a:endParaRPr lang="en-GB" noProof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 bibliography for calves</a:t>
                      </a:r>
                      <a:endParaRPr lang="en-GB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</a:tr>
              <a:tr h="690281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Average</a:t>
                      </a:r>
                      <a:r>
                        <a:rPr lang="fr-FR" dirty="0" smtClean="0"/>
                        <a:t> ± SD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/>
                        <a:t>43.9 ± 20.7</a:t>
                      </a:r>
                      <a:endParaRPr lang="en-GB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rgbClr val="FF0000"/>
                          </a:solidFill>
                        </a:rPr>
                        <a:t>43.7 ± 14.3</a:t>
                      </a:r>
                      <a:endParaRPr lang="en-GB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rgbClr val="008000"/>
                          </a:solidFill>
                        </a:rPr>
                        <a:t>39.6</a:t>
                      </a:r>
                      <a:r>
                        <a:rPr lang="en-GB" b="1" baseline="0" noProof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GB" b="1" noProof="0" dirty="0" smtClean="0">
                          <a:solidFill>
                            <a:srgbClr val="008000"/>
                          </a:solidFill>
                        </a:rPr>
                        <a:t>± 20.1</a:t>
                      </a:r>
                      <a:endParaRPr lang="en-GB" b="1" noProof="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Image 3" descr="Se cohort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4" y="4427909"/>
            <a:ext cx="5314361" cy="2808312"/>
          </a:xfrm>
          <a:prstGeom prst="rect">
            <a:avLst/>
          </a:prstGeom>
          <a:ln w="127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324810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RESULTS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744168" y="1259557"/>
            <a:ext cx="2592288" cy="648072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ENERGY METABOLISM</a:t>
            </a:r>
            <a:endParaRPr lang="fr-FR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59547"/>
              </p:ext>
            </p:extLst>
          </p:nvPr>
        </p:nvGraphicFramePr>
        <p:xfrm>
          <a:off x="1583928" y="2267669"/>
          <a:ext cx="7128792" cy="163091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19086"/>
                <a:gridCol w="1922805"/>
                <a:gridCol w="1698212"/>
                <a:gridCol w="1888689"/>
              </a:tblGrid>
              <a:tr h="576063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birth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Glycemia </a:t>
                      </a:r>
                      <a:r>
                        <a:rPr lang="fr-FR" baseline="0" dirty="0" smtClean="0"/>
                        <a:t>(g/L)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noProof="0" dirty="0" smtClean="0"/>
                        <a:t>FPT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Good transfer</a:t>
                      </a:r>
                      <a:endParaRPr lang="en-GB" noProof="0" dirty="0"/>
                    </a:p>
                  </a:txBody>
                  <a:tcPr anchor="ctr"/>
                </a:tc>
              </a:tr>
              <a:tr h="527426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Threshold</a:t>
                      </a:r>
                      <a:endParaRPr lang="en-GB" noProof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527426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Average</a:t>
                      </a:r>
                      <a:r>
                        <a:rPr lang="fr-FR" dirty="0" smtClean="0"/>
                        <a:t> ± SD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38.6 ± 26.8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41.9 ± 29.4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8000"/>
                          </a:solidFill>
                        </a:rPr>
                        <a:t>25.4 ± 6.5</a:t>
                      </a:r>
                      <a:endParaRPr lang="fr-FR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19180" y="1832018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84302"/>
              </p:ext>
            </p:extLst>
          </p:nvPr>
        </p:nvGraphicFramePr>
        <p:xfrm>
          <a:off x="2520032" y="4355901"/>
          <a:ext cx="5304423" cy="165618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56184"/>
                <a:gridCol w="1808253"/>
                <a:gridCol w="1839986"/>
              </a:tblGrid>
              <a:tr h="643878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birth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Insulin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μUI</a:t>
                      </a:r>
                      <a:r>
                        <a:rPr lang="fr-FR" dirty="0" smtClean="0"/>
                        <a:t>/L)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Cortisol (</a:t>
                      </a:r>
                      <a:r>
                        <a:rPr lang="fr-FR" dirty="0" err="1" smtClean="0"/>
                        <a:t>ng</a:t>
                      </a:r>
                      <a:r>
                        <a:rPr lang="fr-FR" dirty="0" smtClean="0"/>
                        <a:t>/L)</a:t>
                      </a:r>
                      <a:endParaRPr lang="fr-FR" dirty="0"/>
                    </a:p>
                  </a:txBody>
                  <a:tcPr anchor="ctr"/>
                </a:tc>
              </a:tr>
              <a:tr h="506154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Threshold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23.33 ±</a:t>
                      </a:r>
                      <a:r>
                        <a:rPr lang="fr-FR" baseline="0" dirty="0" smtClean="0"/>
                        <a:t> 10.05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70-130</a:t>
                      </a:r>
                      <a:endParaRPr lang="fr-FR" dirty="0"/>
                    </a:p>
                  </a:txBody>
                  <a:tcPr anchor="ctr"/>
                </a:tc>
              </a:tr>
              <a:tr h="506154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Average</a:t>
                      </a:r>
                      <a:r>
                        <a:rPr lang="fr-FR" dirty="0" smtClean="0"/>
                        <a:t> ± SD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16.4 ± 3.4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76.1 ± 59.3</a:t>
                      </a:r>
                      <a:endParaRPr lang="fr-F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Bouée 4"/>
          <p:cNvSpPr/>
          <p:nvPr/>
        </p:nvSpPr>
        <p:spPr>
          <a:xfrm>
            <a:off x="6552480" y="2123653"/>
            <a:ext cx="2448272" cy="1872208"/>
          </a:xfrm>
          <a:prstGeom prst="donut">
            <a:avLst>
              <a:gd name="adj" fmla="val 1737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3816176" y="4211885"/>
            <a:ext cx="2448272" cy="1872208"/>
          </a:xfrm>
          <a:prstGeom prst="donut">
            <a:avLst>
              <a:gd name="adj" fmla="val 173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1583928" y="2195661"/>
            <a:ext cx="7128792" cy="4561864"/>
            <a:chOff x="1583928" y="2195661"/>
            <a:chExt cx="7128792" cy="4561864"/>
          </a:xfrm>
        </p:grpSpPr>
        <p:sp>
          <p:nvSpPr>
            <p:cNvPr id="14" name="ZoneTexte 13"/>
            <p:cNvSpPr txBox="1"/>
            <p:nvPr/>
          </p:nvSpPr>
          <p:spPr>
            <a:xfrm>
              <a:off x="1583928" y="2195661"/>
              <a:ext cx="7128792" cy="4561864"/>
            </a:xfrm>
            <a:prstGeom prst="rect">
              <a:avLst/>
            </a:prstGeom>
            <a:solidFill>
              <a:srgbClr val="8EB4E3">
                <a:alpha val="74000"/>
              </a:srgbClr>
            </a:solidFill>
            <a:ln w="28575" cmpd="sng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Unpaired T-student</a:t>
              </a:r>
            </a:p>
            <a:p>
              <a:pPr algn="ctr"/>
              <a:endParaRPr lang="en-GB" sz="2400" b="1" dirty="0" smtClean="0"/>
            </a:p>
            <a:p>
              <a:pPr algn="ctr"/>
              <a:r>
                <a:rPr lang="en-GB" sz="2400" b="1" dirty="0" smtClean="0"/>
                <a:t>Glycaemia at birth * serum </a:t>
              </a:r>
              <a:r>
                <a:rPr lang="en-GB" sz="2400" b="1" dirty="0" err="1" smtClean="0"/>
                <a:t>IgG</a:t>
              </a:r>
              <a:r>
                <a:rPr lang="en-GB" sz="2400" b="1" dirty="0" smtClean="0"/>
                <a:t> day 3 to 7</a:t>
              </a:r>
            </a:p>
            <a:p>
              <a:pPr algn="ctr"/>
              <a:endParaRPr lang="en-GB" sz="2400" b="1" u="sng" dirty="0"/>
            </a:p>
            <a:p>
              <a:pPr algn="ctr"/>
              <a:r>
                <a:rPr lang="en-GB" sz="2400" b="1" u="sng" dirty="0" smtClean="0">
                  <a:solidFill>
                    <a:srgbClr val="FF0000"/>
                  </a:solidFill>
                </a:rPr>
                <a:t>SIGNIFICANT DIFFERENCE</a:t>
              </a:r>
            </a:p>
            <a:p>
              <a:pPr algn="ctr"/>
              <a:r>
                <a:rPr lang="en-GB" sz="2400" b="1" u="sng" dirty="0" smtClean="0">
                  <a:solidFill>
                    <a:srgbClr val="FF0000"/>
                  </a:solidFill>
                </a:rPr>
                <a:t>(p&lt;0.0001)</a:t>
              </a:r>
            </a:p>
            <a:p>
              <a:pPr algn="ctr"/>
              <a:endParaRPr lang="en-GB" sz="2400" b="1" u="sng" dirty="0">
                <a:solidFill>
                  <a:srgbClr val="FF0000"/>
                </a:solidFill>
              </a:endParaRPr>
            </a:p>
            <a:p>
              <a:pPr algn="ctr"/>
              <a:endParaRPr lang="en-GB" sz="2400" b="1" u="sng" dirty="0" smtClean="0">
                <a:solidFill>
                  <a:srgbClr val="FF0000"/>
                </a:solidFill>
              </a:endParaRPr>
            </a:p>
            <a:p>
              <a:pPr algn="ctr"/>
              <a:endParaRPr lang="en-GB" sz="2400" b="1" u="sng" dirty="0">
                <a:solidFill>
                  <a:srgbClr val="FF0000"/>
                </a:solidFill>
              </a:endParaRPr>
            </a:p>
            <a:p>
              <a:pPr algn="ctr"/>
              <a:endParaRPr lang="en-GB" sz="2400" b="1" u="sng" dirty="0" smtClean="0">
                <a:solidFill>
                  <a:srgbClr val="FF0000"/>
                </a:solidFill>
              </a:endParaRPr>
            </a:p>
            <a:p>
              <a:pPr algn="ctr"/>
              <a:endParaRPr lang="en-GB" sz="2400" b="1" u="sng" dirty="0">
                <a:solidFill>
                  <a:srgbClr val="FF0000"/>
                </a:solidFill>
              </a:endParaRPr>
            </a:p>
            <a:p>
              <a:pPr algn="ctr"/>
              <a:endParaRPr lang="en-GB" sz="2400" b="1" u="sng" dirty="0" smtClean="0">
                <a:solidFill>
                  <a:srgbClr val="FF0000"/>
                </a:solidFill>
              </a:endParaRPr>
            </a:p>
            <a:p>
              <a:pPr algn="ctr"/>
              <a:endParaRPr lang="en-GB" sz="2400" b="1" u="sng" dirty="0">
                <a:solidFill>
                  <a:srgbClr val="FF0000"/>
                </a:solidFill>
              </a:endParaRPr>
            </a:p>
          </p:txBody>
        </p:sp>
        <p:pic>
          <p:nvPicPr>
            <p:cNvPr id="15" name="Image 14" descr="GLCvsIgG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48" y="4355901"/>
              <a:ext cx="4752528" cy="2288067"/>
            </a:xfrm>
            <a:prstGeom prst="rect">
              <a:avLst/>
            </a:prstGeom>
            <a:ln w="12700" cmpd="sng">
              <a:solidFill>
                <a:srgbClr val="0000FF"/>
              </a:solidFill>
            </a:ln>
          </p:spPr>
        </p:pic>
      </p:grpSp>
      <p:sp>
        <p:nvSpPr>
          <p:cNvPr id="16" name="ZoneTexte 15"/>
          <p:cNvSpPr txBox="1"/>
          <p:nvPr/>
        </p:nvSpPr>
        <p:spPr>
          <a:xfrm>
            <a:off x="1583928" y="2699717"/>
            <a:ext cx="7128792" cy="2823530"/>
          </a:xfrm>
          <a:prstGeom prst="rect">
            <a:avLst/>
          </a:prstGeom>
          <a:solidFill>
            <a:srgbClr val="8EB4E3">
              <a:alpha val="74000"/>
            </a:srgbClr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Unpaired T-student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Cortisol </a:t>
            </a:r>
            <a:r>
              <a:rPr lang="en-GB" sz="2400" b="1" dirty="0" err="1" smtClean="0"/>
              <a:t>vs</a:t>
            </a:r>
            <a:r>
              <a:rPr lang="en-GB" sz="2400" b="1" dirty="0" smtClean="0"/>
              <a:t> glycemia</a:t>
            </a:r>
          </a:p>
          <a:p>
            <a:pPr algn="ctr">
              <a:lnSpc>
                <a:spcPct val="130000"/>
              </a:lnSpc>
            </a:pPr>
            <a:r>
              <a:rPr lang="en-GB" sz="2400" b="1" u="sng" dirty="0" smtClean="0">
                <a:solidFill>
                  <a:srgbClr val="FF0000"/>
                </a:solidFill>
              </a:rPr>
              <a:t>NON SIGNIFICANT DIFFERENCE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Insulin </a:t>
            </a:r>
            <a:r>
              <a:rPr lang="en-GB" sz="2400" b="1" dirty="0" err="1" smtClean="0"/>
              <a:t>vs</a:t>
            </a:r>
            <a:r>
              <a:rPr lang="en-GB" sz="2400" b="1" dirty="0" smtClean="0"/>
              <a:t> glycaemia </a:t>
            </a:r>
          </a:p>
          <a:p>
            <a:pPr algn="ctr">
              <a:lnSpc>
                <a:spcPct val="130000"/>
              </a:lnSpc>
            </a:pPr>
            <a:r>
              <a:rPr lang="en-GB" sz="2400" b="1" u="sng" dirty="0" smtClean="0">
                <a:solidFill>
                  <a:srgbClr val="FF0000"/>
                </a:solidFill>
              </a:rPr>
              <a:t>NON SIGNIFICANT DIFFERENCE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10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828362"/>
          </a:xfrm>
          <a:ln/>
        </p:spPr>
        <p:txBody>
          <a:bodyPr tIns="38791">
            <a:normAutofit fontScale="90000"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595959"/>
                </a:solidFill>
              </a:rPr>
              <a:t>DISCUSSION and CONCLUSION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9180" y="1832018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23888" y="1907629"/>
            <a:ext cx="8064896" cy="477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At birth:</a:t>
            </a:r>
          </a:p>
          <a:p>
            <a:pPr marL="1485424" lvl="2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b="1" u="sng" dirty="0" smtClean="0">
                <a:solidFill>
                  <a:srgbClr val="FF0000"/>
                </a:solidFill>
                <a:latin typeface="Century Gothic"/>
                <a:cs typeface="Century Gothic"/>
              </a:rPr>
              <a:t>LOWER GLYCEMIA</a:t>
            </a:r>
            <a:r>
              <a:rPr lang="en-GB" sz="2400" dirty="0" smtClean="0">
                <a:latin typeface="Century Gothic"/>
                <a:cs typeface="Century Gothic"/>
              </a:rPr>
              <a:t> at birth</a:t>
            </a:r>
          </a:p>
          <a:p>
            <a:pPr lvl="3" indent="0">
              <a:lnSpc>
                <a:spcPct val="150000"/>
              </a:lnSpc>
            </a:pPr>
            <a:r>
              <a:rPr lang="en-GB" dirty="0" smtClean="0">
                <a:latin typeface="Century Gothic"/>
                <a:cs typeface="Century Gothic"/>
              </a:rPr>
              <a:t>Linked to an early C-section? No…</a:t>
            </a:r>
          </a:p>
          <a:p>
            <a:pPr marL="1485424" lvl="2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b="1" u="sng" dirty="0" smtClean="0">
                <a:solidFill>
                  <a:srgbClr val="FF0000"/>
                </a:solidFill>
                <a:latin typeface="Century Gothic"/>
                <a:cs typeface="Century Gothic"/>
              </a:rPr>
              <a:t>LOWER INSULINEMIA</a:t>
            </a:r>
            <a:r>
              <a:rPr lang="en-GB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GB" sz="2400" dirty="0" smtClean="0">
                <a:latin typeface="Century Gothic"/>
                <a:cs typeface="Century Gothic"/>
              </a:rPr>
              <a:t>at birth</a:t>
            </a:r>
          </a:p>
          <a:p>
            <a:pPr lvl="3" indent="0">
              <a:lnSpc>
                <a:spcPct val="150000"/>
              </a:lnSpc>
            </a:pPr>
            <a:r>
              <a:rPr lang="en-GB" dirty="0" smtClean="0">
                <a:latin typeface="Century Gothic"/>
                <a:cs typeface="Century Gothic"/>
              </a:rPr>
              <a:t>No reference in  BBCB, in HF (</a:t>
            </a:r>
            <a:r>
              <a:rPr lang="en-GB" dirty="0" err="1" smtClean="0">
                <a:latin typeface="Century Gothic"/>
                <a:cs typeface="Century Gothic"/>
              </a:rPr>
              <a:t>Kirovski</a:t>
            </a:r>
            <a:r>
              <a:rPr lang="en-GB" dirty="0" smtClean="0">
                <a:latin typeface="Century Gothic"/>
                <a:cs typeface="Century Gothic"/>
              </a:rPr>
              <a:t> et al., 2011)</a:t>
            </a:r>
          </a:p>
          <a:p>
            <a:pPr marL="1485424" lvl="2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b="1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NORMAL CORSTISOLEMIA</a:t>
            </a:r>
            <a:r>
              <a:rPr lang="en-GB" sz="2400" dirty="0" smtClean="0">
                <a:latin typeface="Century Gothic"/>
                <a:cs typeface="Century Gothic"/>
              </a:rPr>
              <a:t> </a:t>
            </a:r>
            <a:endParaRPr lang="en-GB" sz="2400" dirty="0">
              <a:latin typeface="Century Gothic"/>
              <a:cs typeface="Century Gothic"/>
            </a:endParaRPr>
          </a:p>
          <a:p>
            <a:pPr marL="1942437" lvl="3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u="sng" dirty="0" smtClean="0">
                <a:latin typeface="Century Gothic"/>
                <a:cs typeface="Century Gothic"/>
              </a:rPr>
              <a:t>Need more investigation</a:t>
            </a:r>
            <a:r>
              <a:rPr lang="en-GB" sz="2400" dirty="0" smtClean="0">
                <a:latin typeface="Century Gothic"/>
                <a:cs typeface="Century Gothic"/>
              </a:rPr>
              <a:t> </a:t>
            </a:r>
          </a:p>
          <a:p>
            <a:pPr lvl="5">
              <a:lnSpc>
                <a:spcPct val="150000"/>
              </a:lnSpc>
            </a:pPr>
            <a:r>
              <a:rPr lang="en-GB" sz="2000" dirty="0" smtClean="0">
                <a:latin typeface="Century Gothic"/>
                <a:cs typeface="Century Gothic"/>
              </a:rPr>
              <a:t>&gt; N° of calves</a:t>
            </a:r>
          </a:p>
          <a:p>
            <a:pPr lvl="5">
              <a:lnSpc>
                <a:spcPct val="150000"/>
              </a:lnSpc>
            </a:pPr>
            <a:r>
              <a:rPr lang="en-GB" sz="2000" dirty="0" smtClean="0">
                <a:latin typeface="Century Gothic"/>
                <a:cs typeface="Century Gothic"/>
              </a:rPr>
              <a:t>&lt; N° of vets to &lt; bias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6056" y="5147989"/>
            <a:ext cx="4464496" cy="158417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426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828362"/>
          </a:xfrm>
          <a:ln/>
        </p:spPr>
        <p:txBody>
          <a:bodyPr tIns="38791">
            <a:normAutofit fontScale="90000"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DISCUSSION and CONCLUSION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9180" y="1832018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23888" y="1907629"/>
            <a:ext cx="80648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At day 3 to 7:</a:t>
            </a:r>
          </a:p>
          <a:p>
            <a:pPr marL="1485424" lvl="2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67 %</a:t>
            </a:r>
            <a:r>
              <a:rPr lang="en-GB" sz="2400" b="1" dirty="0" smtClean="0">
                <a:latin typeface="Century Gothic"/>
                <a:cs typeface="Century Gothic"/>
              </a:rPr>
              <a:t> </a:t>
            </a:r>
            <a:r>
              <a:rPr lang="en-GB" sz="2400" dirty="0" smtClean="0">
                <a:latin typeface="Century Gothic"/>
                <a:cs typeface="Century Gothic"/>
              </a:rPr>
              <a:t>of </a:t>
            </a:r>
            <a:r>
              <a:rPr lang="en-GB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LOW </a:t>
            </a:r>
            <a:r>
              <a:rPr lang="en-GB" sz="24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IgG</a:t>
            </a:r>
            <a:endParaRPr lang="en-GB" sz="24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485424" lvl="2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Average of </a:t>
            </a:r>
            <a:r>
              <a:rPr lang="en-GB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13 g/L</a:t>
            </a:r>
            <a:r>
              <a:rPr lang="en-GB" sz="2400" dirty="0" smtClean="0">
                <a:latin typeface="Century Gothic"/>
                <a:cs typeface="Century Gothic"/>
              </a:rPr>
              <a:t> of </a:t>
            </a:r>
            <a:r>
              <a:rPr lang="en-GB" sz="2400" dirty="0" err="1" smtClean="0">
                <a:latin typeface="Century Gothic"/>
                <a:cs typeface="Century Gothic"/>
              </a:rPr>
              <a:t>IgG</a:t>
            </a:r>
            <a:endParaRPr lang="en-GB" sz="2400" dirty="0" smtClean="0">
              <a:latin typeface="Century Gothic"/>
              <a:cs typeface="Century Gothic"/>
            </a:endParaRPr>
          </a:p>
          <a:p>
            <a:pPr marL="2399447" lvl="4" indent="-342900">
              <a:lnSpc>
                <a:spcPct val="150000"/>
              </a:lnSpc>
              <a:buFont typeface="Wingdings" charset="2"/>
              <a:buChar char="ü"/>
            </a:pPr>
            <a:endParaRPr lang="en-GB" sz="2400" dirty="0" smtClean="0">
              <a:latin typeface="Century Gothic"/>
              <a:cs typeface="Century Gothic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673" r="6153" b="3941"/>
          <a:stretch/>
        </p:blipFill>
        <p:spPr bwMode="auto">
          <a:xfrm>
            <a:off x="4032200" y="3923853"/>
            <a:ext cx="2309837" cy="1586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4345" r="2303" b="2885"/>
          <a:stretch/>
        </p:blipFill>
        <p:spPr bwMode="auto">
          <a:xfrm>
            <a:off x="1367904" y="3923853"/>
            <a:ext cx="2430588" cy="1604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045" r="3141" b="10854"/>
          <a:stretch/>
        </p:blipFill>
        <p:spPr bwMode="auto">
          <a:xfrm>
            <a:off x="6552480" y="3923853"/>
            <a:ext cx="2362083" cy="156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76016" y="6012085"/>
            <a:ext cx="5814412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sz="2400" u="sng" dirty="0" smtClean="0"/>
              <a:t>Failure in calves management at birth?</a:t>
            </a:r>
            <a:endParaRPr lang="en-GB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2376016" y="5868069"/>
            <a:ext cx="6048672" cy="72008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434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828362"/>
          </a:xfrm>
          <a:ln/>
        </p:spPr>
        <p:txBody>
          <a:bodyPr tIns="38791">
            <a:normAutofit fontScale="90000"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>
                <a:solidFill>
                  <a:srgbClr val="595959"/>
                </a:solidFill>
              </a:rPr>
              <a:t>DISCUSSION and CONCLUSION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9180" y="1832018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151880" y="1547589"/>
            <a:ext cx="80648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 smtClean="0">
                <a:latin typeface="Century Gothic"/>
                <a:cs typeface="Century Gothic"/>
              </a:rPr>
              <a:t>SELENIUM</a:t>
            </a:r>
            <a:r>
              <a:rPr lang="en-GB" sz="2400" dirty="0" smtClean="0">
                <a:latin typeface="Century Gothic"/>
                <a:cs typeface="Century Gothic"/>
              </a:rPr>
              <a:t>:</a:t>
            </a:r>
            <a:endParaRPr lang="en-GB" sz="2400" dirty="0"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Protection of cell’s membranes</a:t>
            </a:r>
            <a:endParaRPr lang="en-GB" dirty="0"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Role in immune protection</a:t>
            </a:r>
          </a:p>
          <a:p>
            <a:pPr algn="r">
              <a:lnSpc>
                <a:spcPct val="200000"/>
              </a:lnSpc>
            </a:pPr>
            <a:r>
              <a:rPr lang="en-GB" sz="24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Although </a:t>
            </a:r>
            <a:r>
              <a:rPr lang="en-GB" sz="2400" b="1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supplementation</a:t>
            </a:r>
            <a:r>
              <a:rPr lang="en-GB" sz="24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 become a </a:t>
            </a:r>
            <a:r>
              <a:rPr lang="en-GB" sz="2400" b="1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routine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till </a:t>
            </a:r>
            <a:r>
              <a:rPr lang="en-GB" sz="2400" b="1" u="sng" dirty="0" smtClean="0">
                <a:solidFill>
                  <a:srgbClr val="FF0000"/>
                </a:solidFill>
                <a:latin typeface="Century Gothic"/>
                <a:cs typeface="Century Gothic"/>
              </a:rPr>
              <a:t>deficient dam’s and colostra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79872" y="4931965"/>
            <a:ext cx="7920880" cy="116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400" dirty="0" smtClean="0"/>
              <a:t>Average coherent with </a:t>
            </a:r>
            <a:r>
              <a:rPr lang="en-GB" sz="2400" b="1" u="sng" dirty="0" smtClean="0">
                <a:solidFill>
                  <a:srgbClr val="FF0000"/>
                </a:solidFill>
              </a:rPr>
              <a:t>LOW SUPPLEMENTATION </a:t>
            </a:r>
            <a:r>
              <a:rPr lang="en-GB" sz="2400" dirty="0"/>
              <a:t>dam’s group </a:t>
            </a:r>
            <a:r>
              <a:rPr lang="en-GB" sz="2400" dirty="0" smtClean="0"/>
              <a:t>of a recent study</a:t>
            </a:r>
          </a:p>
          <a:p>
            <a:pPr algn="ctr"/>
            <a:r>
              <a:rPr lang="en-GB" dirty="0" smtClean="0"/>
              <a:t>(</a:t>
            </a:r>
            <a:r>
              <a:rPr lang="en-GB" dirty="0" err="1" smtClean="0"/>
              <a:t>Guyot</a:t>
            </a:r>
            <a:r>
              <a:rPr lang="en-GB" dirty="0" smtClean="0"/>
              <a:t>, 2008)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67904" y="4931965"/>
            <a:ext cx="7560840" cy="122413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4379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828362"/>
          </a:xfrm>
          <a:ln/>
        </p:spPr>
        <p:txBody>
          <a:bodyPr tIns="38791">
            <a:normAutofit fontScale="90000"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DISCUSSION and CONCLUSION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9180" y="1832018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23888" y="1907629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GB" sz="2400" dirty="0" smtClean="0">
                <a:latin typeface="Century Gothic"/>
                <a:cs typeface="Century Gothic"/>
              </a:rPr>
              <a:t> </a:t>
            </a:r>
            <a:r>
              <a:rPr lang="en-GB" sz="2400" dirty="0" err="1" smtClean="0">
                <a:latin typeface="Century Gothic"/>
                <a:cs typeface="Century Gothic"/>
              </a:rPr>
              <a:t>IgG</a:t>
            </a:r>
            <a:r>
              <a:rPr lang="en-GB" sz="2400" dirty="0" smtClean="0">
                <a:latin typeface="Century Gothic"/>
                <a:cs typeface="Century Gothic"/>
              </a:rPr>
              <a:t> transfer with </a:t>
            </a:r>
            <a:r>
              <a:rPr lang="en-GB" sz="2400" dirty="0">
                <a:latin typeface="Century Gothic"/>
                <a:cs typeface="Century Gothic"/>
              </a:rPr>
              <a:t>lower </a:t>
            </a:r>
            <a:r>
              <a:rPr lang="en-GB" sz="2400" dirty="0" err="1">
                <a:latin typeface="Century Gothic"/>
                <a:cs typeface="Century Gothic"/>
              </a:rPr>
              <a:t>glycemia</a:t>
            </a:r>
            <a:r>
              <a:rPr lang="en-GB" sz="2400" dirty="0">
                <a:latin typeface="Century Gothic"/>
                <a:cs typeface="Century Gothic"/>
              </a:rPr>
              <a:t> </a:t>
            </a:r>
            <a:r>
              <a:rPr lang="en-GB" sz="2400" dirty="0" smtClean="0">
                <a:latin typeface="Century Gothic"/>
                <a:cs typeface="Century Gothic"/>
              </a:rPr>
              <a:t>at </a:t>
            </a:r>
            <a:r>
              <a:rPr lang="en-GB" sz="2400" dirty="0">
                <a:latin typeface="Century Gothic"/>
                <a:cs typeface="Century Gothic"/>
              </a:rPr>
              <a:t>birth</a:t>
            </a:r>
            <a:r>
              <a:rPr lang="en-GB" sz="2400" dirty="0" smtClean="0">
                <a:latin typeface="Century Gothic"/>
                <a:cs typeface="Century Gothic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2400" b="1" u="sng" dirty="0" smtClean="0">
                <a:solidFill>
                  <a:srgbClr val="FF0000"/>
                </a:solidFill>
                <a:latin typeface="Century Gothic"/>
                <a:cs typeface="Century Gothic"/>
              </a:rPr>
              <a:t>&lt; </a:t>
            </a:r>
            <a:r>
              <a:rPr lang="en-GB" sz="2400" b="1" u="sng" dirty="0">
                <a:solidFill>
                  <a:srgbClr val="FF0000"/>
                </a:solidFill>
                <a:latin typeface="Century Gothic"/>
                <a:cs typeface="Century Gothic"/>
              </a:rPr>
              <a:t>40 mg/</a:t>
            </a:r>
            <a:r>
              <a:rPr lang="en-GB" sz="2400" b="1" u="sng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dL</a:t>
            </a:r>
            <a:r>
              <a:rPr lang="en-GB" sz="2400" b="1" u="sng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2" name="Image 1" descr="GLCvsIgG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6" y="3131765"/>
            <a:ext cx="5018330" cy="2376264"/>
          </a:xfrm>
          <a:prstGeom prst="rect">
            <a:avLst/>
          </a:prstGeom>
          <a:ln w="12700" cmpd="sng">
            <a:solidFill>
              <a:srgbClr val="0000FF"/>
            </a:solidFill>
          </a:ln>
        </p:spPr>
      </p:pic>
      <p:grpSp>
        <p:nvGrpSpPr>
          <p:cNvPr id="6" name="Grouper 5"/>
          <p:cNvGrpSpPr/>
          <p:nvPr/>
        </p:nvGrpSpPr>
        <p:grpSpPr>
          <a:xfrm>
            <a:off x="1367904" y="5498645"/>
            <a:ext cx="7560840" cy="1881592"/>
            <a:chOff x="1367904" y="5075981"/>
            <a:chExt cx="7560840" cy="1881592"/>
          </a:xfrm>
        </p:grpSpPr>
        <p:sp>
          <p:nvSpPr>
            <p:cNvPr id="3" name="ZoneTexte 2"/>
            <p:cNvSpPr txBox="1"/>
            <p:nvPr/>
          </p:nvSpPr>
          <p:spPr>
            <a:xfrm>
              <a:off x="1367904" y="5075981"/>
              <a:ext cx="7560840" cy="1881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400" dirty="0" smtClean="0"/>
            </a:p>
            <a:p>
              <a:pPr marL="342900" indent="-342900" algn="ctr">
                <a:lnSpc>
                  <a:spcPct val="100000"/>
                </a:lnSpc>
                <a:buFont typeface="Wingdings" charset="2"/>
                <a:buChar char="ü"/>
              </a:pPr>
              <a:r>
                <a:rPr lang="en-GB" sz="2400" dirty="0" smtClean="0"/>
                <a:t>Insulin-induced </a:t>
              </a:r>
              <a:r>
                <a:rPr lang="en-GB" sz="2400" dirty="0" err="1" smtClean="0"/>
                <a:t>hypoglycemia</a:t>
              </a:r>
              <a:r>
                <a:rPr lang="en-GB" sz="2400" dirty="0" smtClean="0"/>
                <a:t> delays gut closure </a:t>
              </a:r>
              <a:r>
                <a:rPr lang="en-GB" dirty="0" smtClean="0"/>
                <a:t>(Tyler and Ramsey, 1993)</a:t>
              </a:r>
            </a:p>
            <a:p>
              <a:pPr marL="342900" indent="-342900" algn="ctr">
                <a:lnSpc>
                  <a:spcPct val="100000"/>
                </a:lnSpc>
                <a:buFont typeface="Wingdings" charset="2"/>
                <a:buChar char="ü"/>
              </a:pPr>
              <a:endParaRPr lang="en-GB" sz="1100" dirty="0" smtClean="0"/>
            </a:p>
            <a:p>
              <a:pPr marL="342900" indent="-342900" algn="ctr">
                <a:lnSpc>
                  <a:spcPct val="100000"/>
                </a:lnSpc>
                <a:buFont typeface="Wingdings" charset="2"/>
                <a:buChar char="ü"/>
              </a:pPr>
              <a:r>
                <a:rPr lang="en-GB" sz="2400" u="sng" dirty="0" smtClean="0"/>
                <a:t>Further study in BBCB needed!</a:t>
              </a:r>
            </a:p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11920" y="5364013"/>
              <a:ext cx="7272808" cy="1440160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788105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63848" y="1907629"/>
            <a:ext cx="8424936" cy="427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One of the most critical and challenging stages for all the species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Calves</a:t>
            </a:r>
            <a:r>
              <a:rPr lang="en-GB" sz="2400" dirty="0">
                <a:latin typeface="Century Gothic"/>
                <a:cs typeface="Century Gothic"/>
              </a:rPr>
              <a:t>: </a:t>
            </a:r>
          </a:p>
          <a:p>
            <a:pPr marL="1028392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GB" sz="2400" b="1" dirty="0">
                <a:latin typeface="Century Gothic"/>
                <a:cs typeface="Century Gothic"/>
              </a:rPr>
              <a:t>75%</a:t>
            </a:r>
            <a:r>
              <a:rPr lang="en-GB" sz="2400" dirty="0">
                <a:latin typeface="Century Gothic"/>
                <a:cs typeface="Century Gothic"/>
              </a:rPr>
              <a:t> of </a:t>
            </a:r>
            <a:r>
              <a:rPr lang="en-GB" sz="2400" b="1" dirty="0">
                <a:latin typeface="Century Gothic"/>
                <a:cs typeface="Century Gothic"/>
              </a:rPr>
              <a:t>mortality</a:t>
            </a:r>
            <a:r>
              <a:rPr lang="en-GB" sz="2400" dirty="0">
                <a:latin typeface="Century Gothic"/>
                <a:cs typeface="Century Gothic"/>
              </a:rPr>
              <a:t> within the critical one-hour-transition after birth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b="1" dirty="0" smtClean="0">
                <a:latin typeface="Century Gothic"/>
                <a:cs typeface="Century Gothic"/>
              </a:rPr>
              <a:t>Adaptation</a:t>
            </a:r>
            <a:r>
              <a:rPr lang="en-GB" sz="2400" dirty="0" smtClean="0">
                <a:latin typeface="Century Gothic"/>
                <a:cs typeface="Century Gothic"/>
              </a:rPr>
              <a:t> to the </a:t>
            </a:r>
            <a:r>
              <a:rPr lang="en-GB" sz="2400" dirty="0" err="1" smtClean="0">
                <a:latin typeface="Century Gothic"/>
                <a:cs typeface="Century Gothic"/>
              </a:rPr>
              <a:t>extrauterine</a:t>
            </a:r>
            <a:r>
              <a:rPr lang="en-GB" sz="2400" dirty="0" smtClean="0">
                <a:latin typeface="Century Gothic"/>
                <a:cs typeface="Century Gothic"/>
              </a:rPr>
              <a:t> life is the key point</a:t>
            </a:r>
            <a:endParaRPr lang="en-GB" sz="2400" dirty="0">
              <a:latin typeface="Century Gothic"/>
              <a:cs typeface="Century Gothic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400" dirty="0" smtClean="0">
              <a:latin typeface="Century Gothic"/>
              <a:cs typeface="Century Gothic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400" dirty="0" smtClean="0">
              <a:latin typeface="Century Gothic"/>
              <a:cs typeface="Century Gothic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PERINATAL PERIOD</a:t>
            </a:r>
            <a:endParaRPr lang="fr-FR" sz="32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80072" y="5219997"/>
            <a:ext cx="1584176" cy="8423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DAM’S FACTORS</a:t>
            </a:r>
            <a:endParaRPr lang="fr-FR" sz="20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544368" y="5219997"/>
            <a:ext cx="1584176" cy="8423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CALF’S FACTORS</a:t>
            </a:r>
            <a:endParaRPr lang="fr-FR" sz="2000" b="1" dirty="0"/>
          </a:p>
        </p:txBody>
      </p:sp>
      <p:sp>
        <p:nvSpPr>
          <p:cNvPr id="11" name="Signalisation droite 10"/>
          <p:cNvSpPr/>
          <p:nvPr/>
        </p:nvSpPr>
        <p:spPr>
          <a:xfrm>
            <a:off x="4392240" y="5508029"/>
            <a:ext cx="1224136" cy="28803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2247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828362"/>
          </a:xfrm>
          <a:ln/>
        </p:spPr>
        <p:txBody>
          <a:bodyPr tIns="38791">
            <a:normAutofit fontScale="90000"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TAKE HOME MESSAGE…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9180" y="1832018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23888" y="1763613"/>
            <a:ext cx="8280920" cy="454098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Glycemia at birth = a good predictor of </a:t>
            </a:r>
            <a:r>
              <a:rPr lang="en-GB" sz="2400" dirty="0" err="1" smtClean="0">
                <a:latin typeface="Century Gothic"/>
                <a:cs typeface="Century Gothic"/>
              </a:rPr>
              <a:t>IgG</a:t>
            </a:r>
            <a:r>
              <a:rPr lang="en-GB" sz="2400" dirty="0" smtClean="0">
                <a:latin typeface="Century Gothic"/>
                <a:cs typeface="Century Gothic"/>
              </a:rPr>
              <a:t> transfer</a:t>
            </a:r>
          </a:p>
          <a:p>
            <a:pPr marL="1085542" lvl="1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but </a:t>
            </a:r>
            <a:r>
              <a:rPr lang="en-GB" sz="2400" dirty="0" smtClean="0">
                <a:latin typeface="Century Gothic"/>
                <a:cs typeface="Century Gothic"/>
              </a:rPr>
              <a:t>values for </a:t>
            </a:r>
            <a:r>
              <a:rPr lang="en-GB" sz="2400" b="1" dirty="0" smtClean="0">
                <a:latin typeface="Century Gothic"/>
                <a:cs typeface="Century Gothic"/>
              </a:rPr>
              <a:t>GOOD TRANSFER</a:t>
            </a:r>
            <a:r>
              <a:rPr lang="en-GB" sz="2400" dirty="0" smtClean="0">
                <a:latin typeface="Century Gothic"/>
                <a:cs typeface="Century Gothic"/>
              </a:rPr>
              <a:t> are surprisingly </a:t>
            </a:r>
            <a:r>
              <a:rPr lang="en-GB" sz="2400" b="1" dirty="0" smtClean="0">
                <a:latin typeface="Century Gothic"/>
                <a:cs typeface="Century Gothic"/>
              </a:rPr>
              <a:t>LOW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 sz="1000" b="1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In modern high productive breeds </a:t>
            </a:r>
            <a:r>
              <a:rPr lang="en-GB" sz="2400" b="1" dirty="0" smtClean="0">
                <a:latin typeface="Century Gothic"/>
                <a:cs typeface="Century Gothic"/>
              </a:rPr>
              <a:t>MORBIDITY</a:t>
            </a:r>
            <a:r>
              <a:rPr lang="en-GB" sz="2400" dirty="0" smtClean="0">
                <a:latin typeface="Century Gothic"/>
                <a:cs typeface="Century Gothic"/>
              </a:rPr>
              <a:t> should be evaluated rather than MORTALITY </a:t>
            </a:r>
          </a:p>
          <a:p>
            <a:pPr marL="1085542" lvl="1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b</a:t>
            </a:r>
            <a:r>
              <a:rPr lang="en-GB" sz="2400" dirty="0" smtClean="0">
                <a:latin typeface="Century Gothic"/>
                <a:cs typeface="Century Gothic"/>
              </a:rPr>
              <a:t>est picture of neonatal calf’s health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 sz="10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err="1" smtClean="0">
                <a:latin typeface="Century Gothic"/>
                <a:cs typeface="Century Gothic"/>
              </a:rPr>
              <a:t>Insulinemia</a:t>
            </a:r>
            <a:r>
              <a:rPr lang="en-GB" sz="2400" dirty="0" smtClean="0">
                <a:latin typeface="Century Gothic"/>
                <a:cs typeface="Century Gothic"/>
              </a:rPr>
              <a:t> in BBCB is </a:t>
            </a:r>
            <a:r>
              <a:rPr lang="en-GB" sz="2400" b="1" dirty="0" smtClean="0">
                <a:latin typeface="Century Gothic"/>
                <a:cs typeface="Century Gothic"/>
              </a:rPr>
              <a:t>LOWER</a:t>
            </a:r>
            <a:r>
              <a:rPr lang="en-GB" sz="2400" dirty="0" smtClean="0">
                <a:latin typeface="Century Gothic"/>
                <a:cs typeface="Century Gothic"/>
              </a:rPr>
              <a:t> than other breeds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 sz="5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5419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76016" y="1043533"/>
            <a:ext cx="5544616" cy="504056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Aft>
                <a:spcPts val="1425"/>
              </a:spcAft>
              <a:buSzPct val="45000"/>
            </a:pPr>
            <a:r>
              <a:rPr lang="fr-BE" sz="2800" b="1" u="sng" dirty="0" smtClean="0"/>
              <a:t>Thank you for your attention! </a:t>
            </a:r>
            <a:endParaRPr lang="fr-BE" sz="2800" b="1" u="sng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9180" y="1832018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979637"/>
            <a:ext cx="5940425" cy="4092575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1" descr="https://encrypted-tbn0.gstatic.com/images?q=tbn:ANd9GcTzuSabp8Qw5o4FAr3R0Ajsqy4xlaWrXep1TtCKTyL1jsvGTGko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22">
            <a:off x="6919079" y="2385872"/>
            <a:ext cx="2354263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000" y="5292005"/>
            <a:ext cx="1224136" cy="6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4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63848" y="1907629"/>
            <a:ext cx="8424936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b="1" u="sng" dirty="0" smtClean="0">
                <a:latin typeface="Century Gothic"/>
                <a:cs typeface="Century Gothic"/>
              </a:rPr>
              <a:t>ELECTIVE</a:t>
            </a:r>
            <a:endParaRPr lang="en-GB" sz="2400" b="1" dirty="0">
              <a:latin typeface="Century Gothic"/>
              <a:cs typeface="Century Gothic"/>
            </a:endParaRPr>
          </a:p>
          <a:p>
            <a:pPr marL="1085542" lvl="1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>
                <a:latin typeface="Century Gothic"/>
                <a:cs typeface="Century Gothic"/>
              </a:rPr>
              <a:t>F</a:t>
            </a:r>
            <a:r>
              <a:rPr lang="en-GB" sz="2400" dirty="0" smtClean="0">
                <a:latin typeface="Century Gothic"/>
                <a:cs typeface="Century Gothic"/>
              </a:rPr>
              <a:t>eto-pelvic disproportion </a:t>
            </a:r>
          </a:p>
          <a:p>
            <a:pPr marL="1085542" lvl="1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Open cervix (91,2%) </a:t>
            </a:r>
          </a:p>
          <a:p>
            <a:pPr marL="1085542" lvl="1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After foetal-membranes rupture (83,5%)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b="1" u="sng" dirty="0" smtClean="0">
                <a:latin typeface="Century Gothic"/>
                <a:cs typeface="Century Gothic"/>
              </a:rPr>
              <a:t>RAPID</a:t>
            </a:r>
          </a:p>
          <a:p>
            <a:pPr marL="1085542" lvl="1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400" dirty="0" smtClean="0">
                <a:latin typeface="Century Gothic"/>
                <a:cs typeface="Century Gothic"/>
              </a:rPr>
              <a:t>40 ± 10 min</a:t>
            </a:r>
          </a:p>
          <a:p>
            <a:pPr lvl="3" indent="0">
              <a:lnSpc>
                <a:spcPct val="150000"/>
              </a:lnSpc>
            </a:pPr>
            <a:r>
              <a:rPr lang="en-GB" sz="2400" dirty="0" smtClean="0">
                <a:latin typeface="Century Gothic"/>
                <a:cs typeface="Century Gothic"/>
              </a:rPr>
              <a:t>30 % preparation and 70 % effective surgery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!KEEP IN MIND!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744168" y="1331565"/>
            <a:ext cx="2736304" cy="576064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C-SECTION in BELGIUM</a:t>
            </a:r>
            <a:endParaRPr lang="fr-FR" sz="2000" b="1" dirty="0"/>
          </a:p>
        </p:txBody>
      </p:sp>
      <p:pic>
        <p:nvPicPr>
          <p:cNvPr id="11" name="Picture 9" descr="https://encrypted-tbn2.gstatic.com/images?q=tbn:ANd9GcTm_2P21ivYADhSSxvGEQaPJ2z5ias3cC59MieSnFO91x0p-CK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2555701"/>
            <a:ext cx="1440160" cy="86409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s://encrypted-tbn2.gstatic.com/images?q=tbn:ANd9GcQnMsRvbNli2Po70D8RMzGZBib3q5ZSHrEywEW2Scu4cqgPIC5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7087"/>
          <a:stretch/>
        </p:blipFill>
        <p:spPr bwMode="auto">
          <a:xfrm>
            <a:off x="6984528" y="4427909"/>
            <a:ext cx="1440160" cy="82094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388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63848" y="1907629"/>
            <a:ext cx="84249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4963" lvl="6" indent="-342900">
              <a:lnSpc>
                <a:spcPct val="150000"/>
              </a:lnSpc>
              <a:buFont typeface="Wingdings" charset="2"/>
              <a:buChar char="Ø"/>
            </a:pPr>
            <a:r>
              <a:rPr lang="en-GB" sz="2400" b="1" u="sng" dirty="0" smtClean="0">
                <a:latin typeface="Century Gothic"/>
                <a:cs typeface="Century Gothic"/>
              </a:rPr>
              <a:t>MANAGEMENT</a:t>
            </a:r>
          </a:p>
          <a:p>
            <a:pPr lvl="1" indent="0">
              <a:lnSpc>
                <a:spcPct val="150000"/>
              </a:lnSpc>
            </a:pPr>
            <a:r>
              <a:rPr lang="en-GB" sz="2400" dirty="0" smtClean="0">
                <a:latin typeface="Century Gothic"/>
                <a:cs typeface="Century Gothic"/>
              </a:rPr>
              <a:t>			Up to 300 C-sections/farm/year</a:t>
            </a:r>
          </a:p>
          <a:p>
            <a:pPr lvl="1" indent="0">
              <a:lnSpc>
                <a:spcPct val="150000"/>
              </a:lnSpc>
            </a:pPr>
            <a:r>
              <a:rPr lang="en-GB" sz="2400" dirty="0" smtClean="0">
                <a:latin typeface="Century Gothic"/>
                <a:cs typeface="Century Gothic"/>
              </a:rPr>
              <a:t>			Up to 500 C-sections/vet/year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!KEEP IN MIND!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744168" y="1331565"/>
            <a:ext cx="2736304" cy="576064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C-SECTION in BELGIUM</a:t>
            </a:r>
            <a:endParaRPr lang="fr-FR" sz="20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3024088" y="4643933"/>
            <a:ext cx="4176464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BEST RESPIRATORY RELEASE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BEST METABOLIC ADAPTATION TO EXTRAUTERINE LIFE</a:t>
            </a:r>
            <a:endParaRPr lang="fr-FR" sz="2000" dirty="0"/>
          </a:p>
        </p:txBody>
      </p:sp>
      <p:pic>
        <p:nvPicPr>
          <p:cNvPr id="8" name="Image 7" descr="DSC0454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3779837"/>
            <a:ext cx="1872208" cy="1404156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10" name="Image 9" descr="DSC0455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0" y="3779837"/>
            <a:ext cx="1872208" cy="14041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431068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63848" y="1907629"/>
            <a:ext cx="8424936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b="1" u="sng" dirty="0" smtClean="0">
                <a:latin typeface="Century Gothic"/>
                <a:cs typeface="Century Gothic"/>
              </a:rPr>
              <a:t>Nutritional and energy inadequacy</a:t>
            </a:r>
            <a:r>
              <a:rPr lang="en-GB" sz="2400" dirty="0" smtClean="0">
                <a:latin typeface="Century Gothic"/>
                <a:cs typeface="Century Gothic"/>
              </a:rPr>
              <a:t>:</a:t>
            </a:r>
          </a:p>
          <a:p>
            <a:pPr marL="1085542" lvl="1" indent="-342900">
              <a:lnSpc>
                <a:spcPct val="150000"/>
              </a:lnSpc>
              <a:buFont typeface="Wingdings" charset="0"/>
              <a:buChar char="ê"/>
            </a:pPr>
            <a:r>
              <a:rPr lang="en-GB" sz="2400" dirty="0" smtClean="0">
                <a:latin typeface="Century Gothic"/>
                <a:cs typeface="Century Gothic"/>
              </a:rPr>
              <a:t>calf growth and vitality</a:t>
            </a:r>
          </a:p>
          <a:p>
            <a:pPr marL="1085542" lvl="1" indent="-342900">
              <a:lnSpc>
                <a:spcPct val="150000"/>
              </a:lnSpc>
              <a:buFont typeface="Wingdings" charset="0"/>
              <a:buChar char="ê"/>
            </a:pPr>
            <a:r>
              <a:rPr lang="en-GB" sz="2400" dirty="0" smtClean="0">
                <a:latin typeface="Century Gothic"/>
                <a:cs typeface="Century Gothic"/>
              </a:rPr>
              <a:t>passive immunity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b="1" u="sng" dirty="0" smtClean="0">
                <a:latin typeface="Century Gothic"/>
                <a:cs typeface="Century Gothic"/>
              </a:rPr>
              <a:t>Placental insufficiency</a:t>
            </a:r>
          </a:p>
          <a:p>
            <a:pPr lvl="1" indent="0">
              <a:lnSpc>
                <a:spcPct val="150000"/>
              </a:lnSpc>
            </a:pPr>
            <a:r>
              <a:rPr lang="en-GB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GB" sz="2400" dirty="0" smtClean="0">
                <a:latin typeface="Century Gothic"/>
                <a:cs typeface="Century Gothic"/>
              </a:rPr>
              <a:t> growth and maturity</a:t>
            </a:r>
            <a:endParaRPr lang="en-GB" sz="2400" dirty="0">
              <a:latin typeface="Century Gothic"/>
              <a:cs typeface="Century Gothic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In BBCB…</a:t>
            </a:r>
            <a:r>
              <a:rPr lang="en-GB" sz="2400" b="1" u="sng" dirty="0" smtClean="0">
                <a:latin typeface="Century Gothic"/>
                <a:cs typeface="Century Gothic"/>
              </a:rPr>
              <a:t>trace elements deficiency (++Se, I)</a:t>
            </a:r>
          </a:p>
          <a:p>
            <a:pPr marL="1085542" lvl="1" indent="-342900">
              <a:lnSpc>
                <a:spcPct val="120000"/>
              </a:lnSpc>
              <a:buFont typeface="Wingdings" charset="0"/>
              <a:buChar char="é"/>
            </a:pPr>
            <a:r>
              <a:rPr lang="en-GB" sz="2400" dirty="0" smtClean="0">
                <a:latin typeface="Century Gothic"/>
                <a:cs typeface="Century Gothic"/>
              </a:rPr>
              <a:t>weak calves</a:t>
            </a:r>
          </a:p>
          <a:p>
            <a:pPr lvl="1" indent="0">
              <a:lnSpc>
                <a:spcPct val="120000"/>
              </a:lnSpc>
            </a:pPr>
            <a:r>
              <a:rPr lang="en-GB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GB" sz="2400" dirty="0">
                <a:latin typeface="Century Gothic"/>
                <a:cs typeface="Century Gothic"/>
                <a:sym typeface="Wingdings"/>
              </a:rPr>
              <a:t> </a:t>
            </a:r>
            <a:r>
              <a:rPr lang="en-GB" sz="2400" dirty="0" err="1" smtClean="0">
                <a:latin typeface="Century Gothic"/>
                <a:cs typeface="Century Gothic"/>
              </a:rPr>
              <a:t>thermogenic</a:t>
            </a:r>
            <a:r>
              <a:rPr lang="en-GB" sz="2400" dirty="0" smtClean="0">
                <a:latin typeface="Century Gothic"/>
                <a:cs typeface="Century Gothic"/>
              </a:rPr>
              <a:t> ability</a:t>
            </a:r>
          </a:p>
          <a:p>
            <a:pPr lvl="1" indent="0">
              <a:lnSpc>
                <a:spcPct val="120000"/>
              </a:lnSpc>
            </a:pPr>
            <a:r>
              <a:rPr lang="en-GB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GB" sz="2400" dirty="0" smtClean="0">
                <a:latin typeface="Century Gothic"/>
                <a:cs typeface="Century Gothic"/>
              </a:rPr>
              <a:t> </a:t>
            </a:r>
            <a:r>
              <a:rPr lang="en-GB" sz="2400" dirty="0" err="1" smtClean="0">
                <a:latin typeface="Century Gothic"/>
                <a:cs typeface="Century Gothic"/>
              </a:rPr>
              <a:t>IgG</a:t>
            </a:r>
            <a:r>
              <a:rPr lang="en-GB" sz="2400" dirty="0" smtClean="0">
                <a:latin typeface="Century Gothic"/>
                <a:cs typeface="Century Gothic"/>
              </a:rPr>
              <a:t> absorption</a:t>
            </a:r>
          </a:p>
          <a:p>
            <a:pPr marL="1085542" lvl="1" indent="-342900">
              <a:lnSpc>
                <a:spcPct val="120000"/>
              </a:lnSpc>
              <a:buFont typeface="Wingdings" charset="0"/>
              <a:buChar char="ê"/>
            </a:pPr>
            <a:r>
              <a:rPr lang="en-GB" sz="2400" dirty="0" smtClean="0">
                <a:latin typeface="Century Gothic"/>
                <a:cs typeface="Century Gothic"/>
              </a:rPr>
              <a:t>respiratory adaptation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PERINATAL PERIOD</a:t>
            </a:r>
            <a:endParaRPr lang="fr-FR" sz="32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744168" y="1331565"/>
            <a:ext cx="252028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DAM’S FACTORS</a:t>
            </a:r>
            <a:endParaRPr lang="fr-FR" sz="2000" b="1" dirty="0"/>
          </a:p>
        </p:txBody>
      </p:sp>
      <p:pic>
        <p:nvPicPr>
          <p:cNvPr id="4" name="Image 3" descr="BBBcow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2" y="5436021"/>
            <a:ext cx="2160240" cy="1436570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8" name="Image 7" descr="I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24" t="21676" r="20999" b="22672"/>
          <a:stretch/>
        </p:blipFill>
        <p:spPr>
          <a:xfrm>
            <a:off x="7992640" y="6444133"/>
            <a:ext cx="596567" cy="578272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6" name="Image 5" descr="Se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70" t="11717" r="12844" b="11145"/>
          <a:stretch/>
        </p:blipFill>
        <p:spPr>
          <a:xfrm>
            <a:off x="5904408" y="6444133"/>
            <a:ext cx="557749" cy="576064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9" name="Image 8" descr="placent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771725"/>
            <a:ext cx="1696197" cy="152127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17399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ermoregulation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12" y="3707829"/>
            <a:ext cx="1080120" cy="10801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9832" y="2195661"/>
            <a:ext cx="84249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Independent circulation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External respiration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Correction of the acid-base balance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Thermoregulation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u="sng" dirty="0" smtClean="0">
                <a:latin typeface="Century Gothic"/>
                <a:cs typeface="Century Gothic"/>
              </a:rPr>
              <a:t>Energy assimilation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u="sng" dirty="0" smtClean="0">
                <a:latin typeface="Century Gothic"/>
                <a:cs typeface="Century Gothic"/>
              </a:rPr>
              <a:t>Development of immunity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PERINATAL PERIOD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744168" y="1331565"/>
            <a:ext cx="252028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CALF’S FACTORS</a:t>
            </a:r>
            <a:endParaRPr lang="fr-FR" sz="2000" b="1" dirty="0"/>
          </a:p>
        </p:txBody>
      </p:sp>
      <p:pic>
        <p:nvPicPr>
          <p:cNvPr id="9" name="Picture 5" descr="https://encrypted-tbn0.gstatic.com/images?q=tbn:ANd9GcQKdLwU-Hwnw0bLLYWlsVmc3Pv3HqrD8MmhVtlPNzAYZCWoiJ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2195661"/>
            <a:ext cx="1037066" cy="172819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encrypted-tbn0.gstatic.com/images?q=tbn:ANd9GcTzuSabp8Qw5o4FAr3R0Ajsqy4xlaWrXep1TtCKTyL1jsvGTGko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4643933"/>
            <a:ext cx="1330387" cy="189734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60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83928" y="3635821"/>
            <a:ext cx="6192688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latin typeface="Century Gothic"/>
                <a:cs typeface="Century Gothic"/>
              </a:rPr>
              <a:t>Weak calves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 smtClean="0">
                <a:latin typeface="Century Gothic"/>
                <a:cs typeface="Century Gothic"/>
              </a:rPr>
              <a:t>Perinatal morbidity and mortality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 smtClean="0">
                <a:latin typeface="Century Gothic"/>
                <a:cs typeface="Century Gothic"/>
              </a:rPr>
              <a:t>Failure </a:t>
            </a:r>
            <a:r>
              <a:rPr lang="en-GB" sz="2000" dirty="0">
                <a:latin typeface="Century Gothic"/>
                <a:cs typeface="Century Gothic"/>
              </a:rPr>
              <a:t>of passive immunity transfer (FPT)</a:t>
            </a:r>
          </a:p>
          <a:p>
            <a:pPr marL="1942437" lvl="3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000" u="sng" dirty="0" smtClean="0">
                <a:latin typeface="Century Gothic"/>
                <a:cs typeface="Century Gothic"/>
              </a:rPr>
              <a:t>Neonatal infections and diseases</a:t>
            </a:r>
          </a:p>
          <a:p>
            <a:pPr marL="1942437" lvl="3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000" u="sng" dirty="0" smtClean="0">
                <a:latin typeface="Century Gothic"/>
                <a:cs typeface="Century Gothic"/>
              </a:rPr>
              <a:t>Calf mortality still 6-10%</a:t>
            </a:r>
          </a:p>
          <a:p>
            <a:pPr marL="1942437" lvl="3" indent="-342900">
              <a:lnSpc>
                <a:spcPct val="150000"/>
              </a:lnSpc>
              <a:buFont typeface="Wingdings" charset="2"/>
              <a:buChar char="ü"/>
            </a:pPr>
            <a:r>
              <a:rPr lang="en-GB" sz="2000" u="sng" dirty="0" smtClean="0">
                <a:latin typeface="Century Gothic"/>
                <a:cs typeface="Century Gothic"/>
              </a:rPr>
              <a:t>ECONOMICAL LOSSES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AIM OF OUR PILOT STUDY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2" name="Flèche vers la droite 1"/>
          <p:cNvSpPr/>
          <p:nvPr/>
        </p:nvSpPr>
        <p:spPr>
          <a:xfrm>
            <a:off x="1727944" y="1331565"/>
            <a:ext cx="7056784" cy="23762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Evaluation of </a:t>
            </a:r>
            <a:r>
              <a:rPr lang="en-GB" sz="2400" b="1" u="sng" dirty="0" smtClean="0"/>
              <a:t>biological markers</a:t>
            </a:r>
            <a:r>
              <a:rPr lang="en-GB" sz="2400" b="1" dirty="0" smtClean="0"/>
              <a:t> </a:t>
            </a:r>
          </a:p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in the first hours of life as</a:t>
            </a:r>
            <a:r>
              <a:rPr lang="en-GB" sz="2400" b="1" dirty="0" smtClean="0"/>
              <a:t> early markers</a:t>
            </a:r>
          </a:p>
          <a:p>
            <a:pPr algn="ctr"/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to </a:t>
            </a:r>
            <a:r>
              <a:rPr lang="en-GB" sz="2400" b="1" dirty="0" smtClean="0">
                <a:solidFill>
                  <a:schemeClr val="bg1"/>
                </a:solidFill>
              </a:rPr>
              <a:t>predict calf’s healt</a:t>
            </a:r>
            <a:r>
              <a:rPr lang="en-GB" sz="2400" b="1" dirty="0" smtClean="0">
                <a:solidFill>
                  <a:srgbClr val="FFFFFF"/>
                </a:solidFill>
              </a:rPr>
              <a:t>h</a:t>
            </a:r>
            <a:r>
              <a:rPr lang="en-GB" sz="2400" b="1" dirty="0" smtClean="0">
                <a:solidFill>
                  <a:srgbClr val="000000"/>
                </a:solidFill>
              </a:rPr>
              <a:t> in the future…</a:t>
            </a:r>
          </a:p>
        </p:txBody>
      </p:sp>
    </p:spTree>
    <p:extLst>
      <p:ext uri="{BB962C8B-B14F-4D97-AF65-F5344CB8AC3E}">
        <p14:creationId xmlns:p14="http://schemas.microsoft.com/office/powerpoint/2010/main" val="3924267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63848" y="1907629"/>
            <a:ext cx="8424936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u="sng" dirty="0" smtClean="0">
                <a:latin typeface="Century Gothic"/>
                <a:cs typeface="Century Gothic"/>
              </a:rPr>
              <a:t>80 newborn calves</a:t>
            </a:r>
          </a:p>
          <a:p>
            <a:pPr lvl="1" indent="0">
              <a:lnSpc>
                <a:spcPct val="150000"/>
              </a:lnSpc>
            </a:pPr>
            <a:r>
              <a:rPr lang="en-GB" sz="2400" dirty="0" smtClean="0">
                <a:latin typeface="Century Gothic"/>
                <a:cs typeface="Century Gothic"/>
              </a:rPr>
              <a:t>93.6 % BBCB</a:t>
            </a:r>
          </a:p>
          <a:p>
            <a:pPr lvl="1" indent="0">
              <a:lnSpc>
                <a:spcPct val="150000"/>
              </a:lnSpc>
            </a:pPr>
            <a:r>
              <a:rPr lang="en-GB" sz="2400" dirty="0" smtClean="0">
                <a:latin typeface="Century Gothic"/>
                <a:cs typeface="Century Gothic"/>
              </a:rPr>
              <a:t>6.4 % crossbred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u="sng" dirty="0" smtClean="0">
                <a:latin typeface="Century Gothic"/>
                <a:cs typeface="Century Gothic"/>
              </a:rPr>
              <a:t>10 different farms</a:t>
            </a:r>
            <a:r>
              <a:rPr lang="en-GB" sz="2400" dirty="0" smtClean="0">
                <a:latin typeface="Century Gothic"/>
                <a:cs typeface="Century Gothic"/>
              </a:rPr>
              <a:t> in Wallonia (BE)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Born between December 2011 and April 2012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All </a:t>
            </a:r>
            <a:r>
              <a:rPr lang="en-GB" sz="2400" u="sng" dirty="0" smtClean="0">
                <a:latin typeface="Century Gothic"/>
                <a:cs typeface="Century Gothic"/>
              </a:rPr>
              <a:t>C-sections</a:t>
            </a:r>
          </a:p>
          <a:p>
            <a:pPr lvl="1" indent="0">
              <a:lnSpc>
                <a:spcPct val="150000"/>
              </a:lnSpc>
            </a:pP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51.1 % after rupture of foetal-membranes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MATERIALS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292" y="2699717"/>
            <a:ext cx="3082572" cy="2520279"/>
          </a:xfrm>
          <a:prstGeom prst="rect">
            <a:avLst/>
          </a:prstGeom>
        </p:spPr>
      </p:pic>
      <p:pic>
        <p:nvPicPr>
          <p:cNvPr id="3" name="Image 2" descr="Csectionpatt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835621"/>
            <a:ext cx="1800200" cy="1080120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24267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35856" y="1835621"/>
            <a:ext cx="8424936" cy="395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u="sng" dirty="0" smtClean="0">
                <a:latin typeface="Century Gothic"/>
                <a:cs typeface="Century Gothic"/>
              </a:rPr>
              <a:t>CLINICAL EXAMINATION </a:t>
            </a:r>
            <a:endParaRPr lang="en-GB" sz="2400" dirty="0">
              <a:latin typeface="Century Gothic"/>
              <a:cs typeface="Century Gothic"/>
            </a:endParaRPr>
          </a:p>
          <a:p>
            <a:pPr lvl="1" indent="0">
              <a:lnSpc>
                <a:spcPct val="150000"/>
              </a:lnSpc>
            </a:pPr>
            <a:r>
              <a:rPr lang="en-GB" sz="2400" dirty="0" smtClean="0">
                <a:latin typeface="Century Gothic"/>
                <a:cs typeface="Century Gothic"/>
              </a:rPr>
              <a:t>15 ± 5 min after rupture of the umbilical cord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		</a:t>
            </a:r>
          </a:p>
          <a:p>
            <a:pPr marL="0" indent="0" algn="r" eaLnBrk="1" hangingPunct="1">
              <a:defRPr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onset respiration</a:t>
            </a:r>
          </a:p>
          <a:p>
            <a:pPr marL="0" indent="0" algn="r" eaLnBrk="1" hangingPunct="1">
              <a:defRPr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nursing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0" indent="0" algn="r" eaLnBrk="1" hangingPunct="1"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time head-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right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0" indent="0" algn="r" eaLnBrk="1" hangingPunct="1">
              <a:defRPr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time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sternal recumbence</a:t>
            </a:r>
          </a:p>
          <a:p>
            <a:pPr marL="0" indent="0" algn="r" eaLnBrk="1" hangingPunct="1"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attempt to stand</a:t>
            </a:r>
          </a:p>
          <a:p>
            <a:pPr marL="0" indent="0" algn="r" eaLnBrk="1" hangingPunct="1"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meconium</a:t>
            </a:r>
          </a:p>
          <a:p>
            <a:pPr marL="0" indent="0" algn="r" eaLnBrk="1" hangingPunct="1"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rectal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temperature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METHODS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3275781"/>
            <a:ext cx="2551861" cy="233487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3036" y="5624750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917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METHODS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29025"/>
              </p:ext>
            </p:extLst>
          </p:nvPr>
        </p:nvGraphicFramePr>
        <p:xfrm>
          <a:off x="3816176" y="4355901"/>
          <a:ext cx="4824536" cy="1584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28192"/>
                <a:gridCol w="1080120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Day 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Day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Day 3-7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smtClean="0"/>
                        <a:t>Glycemia</a:t>
                      </a:r>
                      <a:endParaRPr lang="en-GB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smtClean="0"/>
                        <a:t>Insulin</a:t>
                      </a:r>
                      <a:endParaRPr lang="en-GB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07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Cortisol</a:t>
                      </a:r>
                      <a:endParaRPr lang="en-GB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78073"/>
              </p:ext>
            </p:extLst>
          </p:nvPr>
        </p:nvGraphicFramePr>
        <p:xfrm>
          <a:off x="3816176" y="1979637"/>
          <a:ext cx="4824536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8192"/>
                <a:gridCol w="1080120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Day 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Day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Day 3-7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noProof="0" smtClean="0"/>
                        <a:t>Total proteins</a:t>
                      </a:r>
                      <a:endParaRPr lang="en-GB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noProof="0" smtClean="0"/>
                        <a:t>Serum IgG</a:t>
                      </a:r>
                      <a:endParaRPr lang="en-GB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noProof="0" smtClean="0"/>
                        <a:t>Colostrum IgG</a:t>
                      </a:r>
                      <a:endParaRPr lang="en-GB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07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/>
                        <a:t>Plasmatic</a:t>
                      </a:r>
                      <a:r>
                        <a:rPr lang="en-GB" b="1" baseline="0" noProof="0" dirty="0" smtClean="0"/>
                        <a:t> Se</a:t>
                      </a:r>
                      <a:endParaRPr lang="en-GB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✔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727944" y="2267669"/>
            <a:ext cx="1656184" cy="13681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PASSIVE IMMUNITY TRANSFER</a:t>
            </a:r>
            <a:endParaRPr lang="fr-FR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727944" y="4499917"/>
            <a:ext cx="1656184" cy="1368152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ENERGY METABOLISM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698733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6" y="359187"/>
            <a:ext cx="8568531" cy="1620430"/>
          </a:xfrm>
          <a:ln/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83" y="6480178"/>
            <a:ext cx="46799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3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1425"/>
              </a:spcAft>
              <a:buSzPct val="45000"/>
            </a:pPr>
            <a:endParaRPr lang="fr-BE" dirty="0"/>
          </a:p>
        </p:txBody>
      </p:sp>
      <p:pic>
        <p:nvPicPr>
          <p:cNvPr id="4106" name="Picture 10" descr="https://encrypted-tbn3.gstatic.com/images?q=tbn:ANd9GcSUzLQYa0OOlUA0UFlHQE1LBNO2X51s8Lk-JmvLsN2Q_PKT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179437"/>
            <a:ext cx="731434" cy="6963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SkfQcgLY2Lu7vO5Tg9NSywNb0dnLpg_NCI-p5zWkTcrpB0hKq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79437"/>
            <a:ext cx="864095" cy="63089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63848" y="1907629"/>
            <a:ext cx="8064896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latin typeface="Century Gothic"/>
                <a:cs typeface="Century Gothic"/>
              </a:rPr>
              <a:t>All calves :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400" dirty="0" smtClean="0">
              <a:latin typeface="Century Gothic"/>
              <a:cs typeface="Century Gothic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400" dirty="0">
              <a:latin typeface="Century Gothic"/>
              <a:cs typeface="Century Gothic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400" dirty="0" smtClean="0">
              <a:latin typeface="Century Gothic"/>
              <a:cs typeface="Century Gothic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GB" sz="2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Century Gothic"/>
                <a:cs typeface="Century Gothic"/>
              </a:rPr>
              <a:t>	</a:t>
            </a: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Mortality rate: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	0 % the first week of life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GB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	5 % at 3 months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7944" y="539477"/>
            <a:ext cx="6696744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595959"/>
                </a:solidFill>
              </a:rPr>
              <a:t>RESULTS</a:t>
            </a:r>
            <a:endParaRPr lang="fr-FR" sz="3200" u="sng" dirty="0">
              <a:solidFill>
                <a:srgbClr val="595959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56336" y="2555701"/>
            <a:ext cx="3240360" cy="2592288"/>
          </a:xfrm>
          <a:prstGeom prst="rect">
            <a:avLst/>
          </a:prstGeom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22923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Aft>
                <a:spcPts val="1425"/>
              </a:spcAft>
              <a:buSzPct val="45000"/>
            </a:pPr>
            <a:r>
              <a:rPr lang="fr-BE" sz="2400" b="1" dirty="0" smtClean="0">
                <a:solidFill>
                  <a:srgbClr val="FF0000"/>
                </a:solidFill>
              </a:rPr>
              <a:t>ALIVE</a:t>
            </a:r>
            <a:endParaRPr lang="fr-BE" sz="2400" b="1" dirty="0">
              <a:solidFill>
                <a:srgbClr val="FF0000"/>
              </a:solidFill>
            </a:endParaRPr>
          </a:p>
          <a:p>
            <a:pPr algn="ctr">
              <a:spcAft>
                <a:spcPts val="1425"/>
              </a:spcAft>
              <a:buSzPct val="45000"/>
            </a:pPr>
            <a:r>
              <a:rPr lang="fr-BE" sz="2400" b="1" dirty="0" smtClean="0">
                <a:solidFill>
                  <a:srgbClr val="FF0000"/>
                </a:solidFill>
              </a:rPr>
              <a:t>VIABLE </a:t>
            </a:r>
            <a:endParaRPr lang="fr-BE" sz="2400" b="1" dirty="0">
              <a:solidFill>
                <a:srgbClr val="FF0000"/>
              </a:solidFill>
            </a:endParaRPr>
          </a:p>
          <a:p>
            <a:pPr algn="ctr">
              <a:spcAft>
                <a:spcPts val="1425"/>
              </a:spcAft>
              <a:buSzPct val="45000"/>
            </a:pPr>
            <a:r>
              <a:rPr lang="fr-BE" sz="2400" b="1" dirty="0" smtClean="0">
                <a:solidFill>
                  <a:srgbClr val="FF0000"/>
                </a:solidFill>
              </a:rPr>
              <a:t>MATURE</a:t>
            </a:r>
            <a:endParaRPr lang="fr-BE" sz="2400" b="1" dirty="0">
              <a:solidFill>
                <a:srgbClr val="FF0000"/>
              </a:solidFill>
            </a:endParaRPr>
          </a:p>
          <a:p>
            <a:pPr algn="ctr">
              <a:spcAft>
                <a:spcPts val="1425"/>
              </a:spcAft>
              <a:buSzPct val="45000"/>
            </a:pPr>
            <a:r>
              <a:rPr lang="fr-BE" sz="2400" b="1" dirty="0" smtClean="0">
                <a:solidFill>
                  <a:srgbClr val="FF0000"/>
                </a:solidFill>
              </a:rPr>
              <a:t>WELL-DEVELOPED</a:t>
            </a:r>
            <a:endParaRPr lang="fr-BE" sz="2400" b="1" dirty="0">
              <a:solidFill>
                <a:srgbClr val="FF0000"/>
              </a:solidFill>
            </a:endParaRPr>
          </a:p>
          <a:p>
            <a:pPr algn="ctr">
              <a:spcAft>
                <a:spcPts val="1425"/>
              </a:spcAft>
              <a:buSzPct val="45000"/>
            </a:pPr>
            <a:r>
              <a:rPr lang="fr-BE" sz="2400" b="1" dirty="0" smtClean="0">
                <a:solidFill>
                  <a:srgbClr val="FF0000"/>
                </a:solidFill>
              </a:rPr>
              <a:t>NO NURSING</a:t>
            </a:r>
            <a:endParaRPr lang="fr-BE" sz="2400" b="1" dirty="0">
              <a:solidFill>
                <a:srgbClr val="FF0000"/>
              </a:solidFill>
            </a:endParaRPr>
          </a:p>
        </p:txBody>
      </p:sp>
      <p:pic>
        <p:nvPicPr>
          <p:cNvPr id="2" name="Image 1" descr="DSC0479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2915741"/>
            <a:ext cx="2160240" cy="162018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2917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5713</TotalTime>
  <Words>981</Words>
  <Application>Microsoft Macintosh PowerPoint</Application>
  <PresentationFormat>Personnalisé</PresentationFormat>
  <Paragraphs>323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1_Thème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GPS « Veaux Mous »</dc:title>
  <dc:creator>u200429</dc:creator>
  <cp:lastModifiedBy>anna ronzoni</cp:lastModifiedBy>
  <cp:revision>409</cp:revision>
  <cp:lastPrinted>1601-01-01T00:00:00Z</cp:lastPrinted>
  <dcterms:created xsi:type="dcterms:W3CDTF">2012-09-26T06:59:39Z</dcterms:created>
  <dcterms:modified xsi:type="dcterms:W3CDTF">2013-07-09T11:27:28Z</dcterms:modified>
</cp:coreProperties>
</file>